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6" r:id="rId2"/>
    <p:sldMasterId id="2147483689" r:id="rId3"/>
    <p:sldMasterId id="2147483710" r:id="rId4"/>
  </p:sldMasterIdLst>
  <p:notesMasterIdLst>
    <p:notesMasterId r:id="rId139"/>
  </p:notesMasterIdLst>
  <p:sldIdLst>
    <p:sldId id="256" r:id="rId5"/>
    <p:sldId id="257" r:id="rId6"/>
    <p:sldId id="258" r:id="rId7"/>
    <p:sldId id="259" r:id="rId8"/>
    <p:sldId id="260" r:id="rId9"/>
    <p:sldId id="261" r:id="rId10"/>
    <p:sldId id="262"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 id="328" r:id="rId71"/>
    <p:sldId id="329" r:id="rId72"/>
    <p:sldId id="330" r:id="rId73"/>
    <p:sldId id="331" r:id="rId74"/>
    <p:sldId id="332" r:id="rId75"/>
    <p:sldId id="333" r:id="rId76"/>
    <p:sldId id="334" r:id="rId77"/>
    <p:sldId id="335" r:id="rId78"/>
    <p:sldId id="336" r:id="rId79"/>
    <p:sldId id="337" r:id="rId80"/>
    <p:sldId id="338" r:id="rId81"/>
    <p:sldId id="339" r:id="rId82"/>
    <p:sldId id="340" r:id="rId83"/>
    <p:sldId id="341" r:id="rId84"/>
    <p:sldId id="342" r:id="rId85"/>
    <p:sldId id="343" r:id="rId86"/>
    <p:sldId id="344" r:id="rId87"/>
    <p:sldId id="345" r:id="rId88"/>
    <p:sldId id="346" r:id="rId89"/>
    <p:sldId id="347" r:id="rId90"/>
    <p:sldId id="348" r:id="rId91"/>
    <p:sldId id="349" r:id="rId92"/>
    <p:sldId id="350" r:id="rId93"/>
    <p:sldId id="351" r:id="rId94"/>
    <p:sldId id="352" r:id="rId95"/>
    <p:sldId id="353" r:id="rId96"/>
    <p:sldId id="354" r:id="rId97"/>
    <p:sldId id="355" r:id="rId98"/>
    <p:sldId id="356" r:id="rId99"/>
    <p:sldId id="357" r:id="rId100"/>
    <p:sldId id="358" r:id="rId101"/>
    <p:sldId id="359" r:id="rId102"/>
    <p:sldId id="360" r:id="rId103"/>
    <p:sldId id="361" r:id="rId104"/>
    <p:sldId id="362" r:id="rId105"/>
    <p:sldId id="363" r:id="rId106"/>
    <p:sldId id="364" r:id="rId107"/>
    <p:sldId id="365" r:id="rId108"/>
    <p:sldId id="366" r:id="rId109"/>
    <p:sldId id="367" r:id="rId110"/>
    <p:sldId id="368" r:id="rId111"/>
    <p:sldId id="369" r:id="rId112"/>
    <p:sldId id="370" r:id="rId113"/>
    <p:sldId id="371" r:id="rId114"/>
    <p:sldId id="372" r:id="rId115"/>
    <p:sldId id="373" r:id="rId116"/>
    <p:sldId id="374" r:id="rId117"/>
    <p:sldId id="375" r:id="rId118"/>
    <p:sldId id="376" r:id="rId119"/>
    <p:sldId id="377" r:id="rId120"/>
    <p:sldId id="378" r:id="rId121"/>
    <p:sldId id="379" r:id="rId122"/>
    <p:sldId id="380" r:id="rId123"/>
    <p:sldId id="381" r:id="rId124"/>
    <p:sldId id="382" r:id="rId125"/>
    <p:sldId id="383" r:id="rId126"/>
    <p:sldId id="384" r:id="rId127"/>
    <p:sldId id="385" r:id="rId128"/>
    <p:sldId id="386" r:id="rId129"/>
    <p:sldId id="387" r:id="rId130"/>
    <p:sldId id="388" r:id="rId131"/>
    <p:sldId id="389" r:id="rId132"/>
    <p:sldId id="390" r:id="rId133"/>
    <p:sldId id="391" r:id="rId134"/>
    <p:sldId id="392" r:id="rId135"/>
    <p:sldId id="393" r:id="rId136"/>
    <p:sldId id="394" r:id="rId137"/>
    <p:sldId id="395" r:id="rId1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9" d="100"/>
          <a:sy n="109" d="100"/>
        </p:scale>
        <p:origin x="-768"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slide" Target="slides/slide61.xml"/><Relationship Id="rId66" Type="http://schemas.openxmlformats.org/officeDocument/2006/relationships/slide" Target="slides/slide62.xml"/><Relationship Id="rId67" Type="http://schemas.openxmlformats.org/officeDocument/2006/relationships/slide" Target="slides/slide63.xml"/><Relationship Id="rId68" Type="http://schemas.openxmlformats.org/officeDocument/2006/relationships/slide" Target="slides/slide64.xml"/><Relationship Id="rId69" Type="http://schemas.openxmlformats.org/officeDocument/2006/relationships/slide" Target="slides/slide65.xml"/><Relationship Id="rId120" Type="http://schemas.openxmlformats.org/officeDocument/2006/relationships/slide" Target="slides/slide116.xml"/><Relationship Id="rId121" Type="http://schemas.openxmlformats.org/officeDocument/2006/relationships/slide" Target="slides/slide117.xml"/><Relationship Id="rId122" Type="http://schemas.openxmlformats.org/officeDocument/2006/relationships/slide" Target="slides/slide118.xml"/><Relationship Id="rId123" Type="http://schemas.openxmlformats.org/officeDocument/2006/relationships/slide" Target="slides/slide119.xml"/><Relationship Id="rId124" Type="http://schemas.openxmlformats.org/officeDocument/2006/relationships/slide" Target="slides/slide120.xml"/><Relationship Id="rId125" Type="http://schemas.openxmlformats.org/officeDocument/2006/relationships/slide" Target="slides/slide121.xml"/><Relationship Id="rId126" Type="http://schemas.openxmlformats.org/officeDocument/2006/relationships/slide" Target="slides/slide122.xml"/><Relationship Id="rId127" Type="http://schemas.openxmlformats.org/officeDocument/2006/relationships/slide" Target="slides/slide123.xml"/><Relationship Id="rId128" Type="http://schemas.openxmlformats.org/officeDocument/2006/relationships/slide" Target="slides/slide124.xml"/><Relationship Id="rId129" Type="http://schemas.openxmlformats.org/officeDocument/2006/relationships/slide" Target="slides/slide12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90" Type="http://schemas.openxmlformats.org/officeDocument/2006/relationships/slide" Target="slides/slide86.xml"/><Relationship Id="rId91" Type="http://schemas.openxmlformats.org/officeDocument/2006/relationships/slide" Target="slides/slide87.xml"/><Relationship Id="rId92" Type="http://schemas.openxmlformats.org/officeDocument/2006/relationships/slide" Target="slides/slide88.xml"/><Relationship Id="rId93" Type="http://schemas.openxmlformats.org/officeDocument/2006/relationships/slide" Target="slides/slide89.xml"/><Relationship Id="rId94" Type="http://schemas.openxmlformats.org/officeDocument/2006/relationships/slide" Target="slides/slide90.xml"/><Relationship Id="rId95" Type="http://schemas.openxmlformats.org/officeDocument/2006/relationships/slide" Target="slides/slide91.xml"/><Relationship Id="rId96" Type="http://schemas.openxmlformats.org/officeDocument/2006/relationships/slide" Target="slides/slide92.xml"/><Relationship Id="rId101" Type="http://schemas.openxmlformats.org/officeDocument/2006/relationships/slide" Target="slides/slide97.xml"/><Relationship Id="rId102" Type="http://schemas.openxmlformats.org/officeDocument/2006/relationships/slide" Target="slides/slide98.xml"/><Relationship Id="rId103" Type="http://schemas.openxmlformats.org/officeDocument/2006/relationships/slide" Target="slides/slide99.xml"/><Relationship Id="rId104" Type="http://schemas.openxmlformats.org/officeDocument/2006/relationships/slide" Target="slides/slide100.xml"/><Relationship Id="rId105" Type="http://schemas.openxmlformats.org/officeDocument/2006/relationships/slide" Target="slides/slide101.xml"/><Relationship Id="rId106" Type="http://schemas.openxmlformats.org/officeDocument/2006/relationships/slide" Target="slides/slide102.xml"/><Relationship Id="rId107" Type="http://schemas.openxmlformats.org/officeDocument/2006/relationships/slide" Target="slides/slide103.xml"/><Relationship Id="rId108" Type="http://schemas.openxmlformats.org/officeDocument/2006/relationships/slide" Target="slides/slide104.xml"/><Relationship Id="rId109" Type="http://schemas.openxmlformats.org/officeDocument/2006/relationships/slide" Target="slides/slide105.xml"/><Relationship Id="rId97" Type="http://schemas.openxmlformats.org/officeDocument/2006/relationships/slide" Target="slides/slide93.xml"/><Relationship Id="rId98" Type="http://schemas.openxmlformats.org/officeDocument/2006/relationships/slide" Target="slides/slide94.xml"/><Relationship Id="rId99" Type="http://schemas.openxmlformats.org/officeDocument/2006/relationships/slide" Target="slides/slide95.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00" Type="http://schemas.openxmlformats.org/officeDocument/2006/relationships/slide" Target="slides/slide96.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70" Type="http://schemas.openxmlformats.org/officeDocument/2006/relationships/slide" Target="slides/slide66.xml"/><Relationship Id="rId71" Type="http://schemas.openxmlformats.org/officeDocument/2006/relationships/slide" Target="slides/slide67.xml"/><Relationship Id="rId72" Type="http://schemas.openxmlformats.org/officeDocument/2006/relationships/slide" Target="slides/slide68.xml"/><Relationship Id="rId73" Type="http://schemas.openxmlformats.org/officeDocument/2006/relationships/slide" Target="slides/slide69.xml"/><Relationship Id="rId74" Type="http://schemas.openxmlformats.org/officeDocument/2006/relationships/slide" Target="slides/slide70.xml"/><Relationship Id="rId75" Type="http://schemas.openxmlformats.org/officeDocument/2006/relationships/slide" Target="slides/slide71.xml"/><Relationship Id="rId76" Type="http://schemas.openxmlformats.org/officeDocument/2006/relationships/slide" Target="slides/slide72.xml"/><Relationship Id="rId77" Type="http://schemas.openxmlformats.org/officeDocument/2006/relationships/slide" Target="slides/slide73.xml"/><Relationship Id="rId78" Type="http://schemas.openxmlformats.org/officeDocument/2006/relationships/slide" Target="slides/slide74.xml"/><Relationship Id="rId79" Type="http://schemas.openxmlformats.org/officeDocument/2006/relationships/slide" Target="slides/slide75.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30" Type="http://schemas.openxmlformats.org/officeDocument/2006/relationships/slide" Target="slides/slide126.xml"/><Relationship Id="rId131" Type="http://schemas.openxmlformats.org/officeDocument/2006/relationships/slide" Target="slides/slide127.xml"/><Relationship Id="rId132" Type="http://schemas.openxmlformats.org/officeDocument/2006/relationships/slide" Target="slides/slide128.xml"/><Relationship Id="rId133" Type="http://schemas.openxmlformats.org/officeDocument/2006/relationships/slide" Target="slides/slide129.xml"/><Relationship Id="rId134" Type="http://schemas.openxmlformats.org/officeDocument/2006/relationships/slide" Target="slides/slide130.xml"/><Relationship Id="rId135" Type="http://schemas.openxmlformats.org/officeDocument/2006/relationships/slide" Target="slides/slide131.xml"/><Relationship Id="rId136" Type="http://schemas.openxmlformats.org/officeDocument/2006/relationships/slide" Target="slides/slide132.xml"/><Relationship Id="rId137" Type="http://schemas.openxmlformats.org/officeDocument/2006/relationships/slide" Target="slides/slide133.xml"/><Relationship Id="rId138" Type="http://schemas.openxmlformats.org/officeDocument/2006/relationships/slide" Target="slides/slide134.xml"/><Relationship Id="rId13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110" Type="http://schemas.openxmlformats.org/officeDocument/2006/relationships/slide" Target="slides/slide106.xml"/><Relationship Id="rId111" Type="http://schemas.openxmlformats.org/officeDocument/2006/relationships/slide" Target="slides/slide107.xml"/><Relationship Id="rId112" Type="http://schemas.openxmlformats.org/officeDocument/2006/relationships/slide" Target="slides/slide108.xml"/><Relationship Id="rId113" Type="http://schemas.openxmlformats.org/officeDocument/2006/relationships/slide" Target="slides/slide109.xml"/><Relationship Id="rId114" Type="http://schemas.openxmlformats.org/officeDocument/2006/relationships/slide" Target="slides/slide110.xml"/><Relationship Id="rId115" Type="http://schemas.openxmlformats.org/officeDocument/2006/relationships/slide" Target="slides/slide111.xml"/><Relationship Id="rId116" Type="http://schemas.openxmlformats.org/officeDocument/2006/relationships/slide" Target="slides/slide112.xml"/><Relationship Id="rId117" Type="http://schemas.openxmlformats.org/officeDocument/2006/relationships/slide" Target="slides/slide113.xml"/><Relationship Id="rId118" Type="http://schemas.openxmlformats.org/officeDocument/2006/relationships/slide" Target="slides/slide114.xml"/><Relationship Id="rId119" Type="http://schemas.openxmlformats.org/officeDocument/2006/relationships/slide" Target="slides/slide11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80" Type="http://schemas.openxmlformats.org/officeDocument/2006/relationships/slide" Target="slides/slide76.xml"/><Relationship Id="rId81" Type="http://schemas.openxmlformats.org/officeDocument/2006/relationships/slide" Target="slides/slide77.xml"/><Relationship Id="rId82" Type="http://schemas.openxmlformats.org/officeDocument/2006/relationships/slide" Target="slides/slide78.xml"/><Relationship Id="rId83" Type="http://schemas.openxmlformats.org/officeDocument/2006/relationships/slide" Target="slides/slide79.xml"/><Relationship Id="rId84" Type="http://schemas.openxmlformats.org/officeDocument/2006/relationships/slide" Target="slides/slide80.xml"/><Relationship Id="rId85" Type="http://schemas.openxmlformats.org/officeDocument/2006/relationships/slide" Target="slides/slide81.xml"/><Relationship Id="rId86" Type="http://schemas.openxmlformats.org/officeDocument/2006/relationships/slide" Target="slides/slide82.xml"/><Relationship Id="rId87" Type="http://schemas.openxmlformats.org/officeDocument/2006/relationships/slide" Target="slides/slide83.xml"/><Relationship Id="rId88" Type="http://schemas.openxmlformats.org/officeDocument/2006/relationships/slide" Target="slides/slide84.xml"/><Relationship Id="rId89" Type="http://schemas.openxmlformats.org/officeDocument/2006/relationships/slide" Target="slides/slide85.xml"/><Relationship Id="rId140" Type="http://schemas.openxmlformats.org/officeDocument/2006/relationships/printerSettings" Target="printerSettings/printerSettings1.bin"/><Relationship Id="rId141" Type="http://schemas.openxmlformats.org/officeDocument/2006/relationships/presProps" Target="presProps.xml"/><Relationship Id="rId142" Type="http://schemas.openxmlformats.org/officeDocument/2006/relationships/viewProps" Target="viewProps.xml"/><Relationship Id="rId143" Type="http://schemas.openxmlformats.org/officeDocument/2006/relationships/theme" Target="theme/theme1.xml"/><Relationship Id="rId14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FE3EC2-D038-4FB5-A29A-C45194533C45}" type="doc">
      <dgm:prSet loTypeId="urn:microsoft.com/office/officeart/2005/8/layout/process4" loCatId="process" qsTypeId="urn:microsoft.com/office/officeart/2005/8/quickstyle/3d6" qsCatId="3D" csTypeId="urn:microsoft.com/office/officeart/2005/8/colors/accent2_2" csCatId="accent2" phldr="1"/>
      <dgm:spPr/>
      <dgm:t>
        <a:bodyPr/>
        <a:lstStyle/>
        <a:p>
          <a:endParaRPr lang="fr-BE"/>
        </a:p>
      </dgm:t>
    </dgm:pt>
    <dgm:pt modelId="{E379EF23-CC90-4715-8679-5BD5090442A7}">
      <dgm:prSet phldrT="[Texte]"/>
      <dgm:spPr/>
      <dgm:t>
        <a:bodyPr/>
        <a:lstStyle/>
        <a:p>
          <a:r>
            <a:rPr lang="fr-BE" dirty="0" smtClean="0"/>
            <a:t>Dialogue </a:t>
          </a:r>
          <a:r>
            <a:rPr lang="fr-BE" dirty="0" err="1" smtClean="0"/>
            <a:t>between</a:t>
          </a:r>
          <a:r>
            <a:rPr lang="fr-BE" dirty="0" smtClean="0"/>
            <a:t> institutions - Phase 1</a:t>
          </a:r>
          <a:endParaRPr lang="fr-BE" dirty="0"/>
        </a:p>
      </dgm:t>
    </dgm:pt>
    <dgm:pt modelId="{F3FD6112-0306-49FB-AFDA-29E9CEE83446}" type="parTrans" cxnId="{938494C0-129C-483D-BAFA-D12FE5BE2586}">
      <dgm:prSet/>
      <dgm:spPr/>
      <dgm:t>
        <a:bodyPr/>
        <a:lstStyle/>
        <a:p>
          <a:endParaRPr lang="fr-BE"/>
        </a:p>
      </dgm:t>
    </dgm:pt>
    <dgm:pt modelId="{9B9EAF9A-08A7-43D5-A329-B2B79E39DB20}" type="sibTrans" cxnId="{938494C0-129C-483D-BAFA-D12FE5BE2586}">
      <dgm:prSet/>
      <dgm:spPr/>
      <dgm:t>
        <a:bodyPr/>
        <a:lstStyle/>
        <a:p>
          <a:endParaRPr lang="fr-BE"/>
        </a:p>
      </dgm:t>
    </dgm:pt>
    <dgm:pt modelId="{A4E56AE9-B934-41E5-BAC9-B917C1600AA5}">
      <dgm:prSet phldrT="[Texte]"/>
      <dgm:spPr/>
      <dgm:t>
        <a:bodyPr/>
        <a:lstStyle/>
        <a:p>
          <a:r>
            <a:rPr lang="fr-BE" dirty="0" err="1" smtClean="0"/>
            <a:t>Obligatory</a:t>
          </a:r>
          <a:endParaRPr lang="fr-BE" dirty="0"/>
        </a:p>
      </dgm:t>
    </dgm:pt>
    <dgm:pt modelId="{094CF105-9A42-4065-910E-039D07FE7CC8}" type="parTrans" cxnId="{09A6F7C0-F55D-4C32-B46A-8223B2D461BD}">
      <dgm:prSet/>
      <dgm:spPr/>
      <dgm:t>
        <a:bodyPr/>
        <a:lstStyle/>
        <a:p>
          <a:endParaRPr lang="fr-BE"/>
        </a:p>
      </dgm:t>
    </dgm:pt>
    <dgm:pt modelId="{B75085D6-1DD1-4065-B9B7-7FF754DD7F50}" type="sibTrans" cxnId="{09A6F7C0-F55D-4C32-B46A-8223B2D461BD}">
      <dgm:prSet/>
      <dgm:spPr/>
      <dgm:t>
        <a:bodyPr/>
        <a:lstStyle/>
        <a:p>
          <a:endParaRPr lang="fr-BE"/>
        </a:p>
      </dgm:t>
    </dgm:pt>
    <dgm:pt modelId="{5F156567-BECF-4609-BC99-3132CA86C99E}">
      <dgm:prSet phldrT="[Texte]"/>
      <dgm:spPr/>
      <dgm:t>
        <a:bodyPr/>
        <a:lstStyle/>
        <a:p>
          <a:r>
            <a:rPr lang="fr-BE" dirty="0" smtClean="0"/>
            <a:t>Max 6 </a:t>
          </a:r>
          <a:r>
            <a:rPr lang="fr-BE" dirty="0" err="1" smtClean="0"/>
            <a:t>months</a:t>
          </a:r>
          <a:endParaRPr lang="fr-BE" dirty="0"/>
        </a:p>
      </dgm:t>
    </dgm:pt>
    <dgm:pt modelId="{A7CF0BB6-72AE-4261-BE22-F343147662BE}" type="parTrans" cxnId="{9D73B817-8E3B-466D-9A05-AE81825113EB}">
      <dgm:prSet/>
      <dgm:spPr/>
      <dgm:t>
        <a:bodyPr/>
        <a:lstStyle/>
        <a:p>
          <a:endParaRPr lang="fr-BE"/>
        </a:p>
      </dgm:t>
    </dgm:pt>
    <dgm:pt modelId="{577E9CD1-5AD6-478D-A15B-F4BA798205BB}" type="sibTrans" cxnId="{9D73B817-8E3B-466D-9A05-AE81825113EB}">
      <dgm:prSet/>
      <dgm:spPr/>
      <dgm:t>
        <a:bodyPr/>
        <a:lstStyle/>
        <a:p>
          <a:endParaRPr lang="fr-BE"/>
        </a:p>
      </dgm:t>
    </dgm:pt>
    <dgm:pt modelId="{CA9136BF-56BE-4796-89B1-1F686A06EE76}">
      <dgm:prSet phldrT="[Texte]"/>
      <dgm:spPr/>
      <dgm:t>
        <a:bodyPr/>
        <a:lstStyle/>
        <a:p>
          <a:r>
            <a:rPr lang="fr-BE" dirty="0" smtClean="0"/>
            <a:t>Dialogue </a:t>
          </a:r>
          <a:r>
            <a:rPr lang="fr-BE" dirty="0" err="1" smtClean="0"/>
            <a:t>between</a:t>
          </a:r>
          <a:r>
            <a:rPr lang="fr-BE" dirty="0" smtClean="0"/>
            <a:t> </a:t>
          </a:r>
          <a:r>
            <a:rPr lang="fr-BE" dirty="0" err="1" smtClean="0"/>
            <a:t>competent</a:t>
          </a:r>
          <a:r>
            <a:rPr lang="fr-BE" dirty="0" smtClean="0"/>
            <a:t> </a:t>
          </a:r>
          <a:r>
            <a:rPr lang="fr-BE" dirty="0" err="1" smtClean="0"/>
            <a:t>authorities</a:t>
          </a:r>
          <a:r>
            <a:rPr lang="fr-BE" dirty="0" smtClean="0"/>
            <a:t> - Phase 2</a:t>
          </a:r>
          <a:endParaRPr lang="fr-BE" dirty="0"/>
        </a:p>
      </dgm:t>
    </dgm:pt>
    <dgm:pt modelId="{34B313BC-6B8B-4EC2-8BD8-F8419B514FCB}" type="parTrans" cxnId="{504543DF-B980-4372-A4C8-3C1804D9368C}">
      <dgm:prSet/>
      <dgm:spPr/>
      <dgm:t>
        <a:bodyPr/>
        <a:lstStyle/>
        <a:p>
          <a:endParaRPr lang="fr-BE"/>
        </a:p>
      </dgm:t>
    </dgm:pt>
    <dgm:pt modelId="{E3637AAA-5440-4DFA-8D31-D98A31B03995}" type="sibTrans" cxnId="{504543DF-B980-4372-A4C8-3C1804D9368C}">
      <dgm:prSet/>
      <dgm:spPr/>
      <dgm:t>
        <a:bodyPr/>
        <a:lstStyle/>
        <a:p>
          <a:endParaRPr lang="fr-BE"/>
        </a:p>
      </dgm:t>
    </dgm:pt>
    <dgm:pt modelId="{B088C943-C356-4125-BB3F-1F8C9E8CF7CE}">
      <dgm:prSet phldrT="[Texte]"/>
      <dgm:spPr/>
      <dgm:t>
        <a:bodyPr/>
        <a:lstStyle/>
        <a:p>
          <a:r>
            <a:rPr lang="fr-BE" dirty="0" err="1" smtClean="0"/>
            <a:t>Optional</a:t>
          </a:r>
          <a:endParaRPr lang="fr-BE" dirty="0"/>
        </a:p>
      </dgm:t>
    </dgm:pt>
    <dgm:pt modelId="{AC73FC2E-7DFB-4B39-9D0E-ABA266DFD5AE}" type="parTrans" cxnId="{E9905CB8-0308-436C-B99F-BF4272B80998}">
      <dgm:prSet/>
      <dgm:spPr/>
      <dgm:t>
        <a:bodyPr/>
        <a:lstStyle/>
        <a:p>
          <a:endParaRPr lang="fr-BE"/>
        </a:p>
      </dgm:t>
    </dgm:pt>
    <dgm:pt modelId="{92B2DF62-326D-4FA7-9D5B-1913052D4322}" type="sibTrans" cxnId="{E9905CB8-0308-436C-B99F-BF4272B80998}">
      <dgm:prSet/>
      <dgm:spPr/>
      <dgm:t>
        <a:bodyPr/>
        <a:lstStyle/>
        <a:p>
          <a:endParaRPr lang="fr-BE"/>
        </a:p>
      </dgm:t>
    </dgm:pt>
    <dgm:pt modelId="{E010B60C-0B89-4A3F-ABA4-BDB910B8654F}">
      <dgm:prSet phldrT="[Texte]"/>
      <dgm:spPr/>
      <dgm:t>
        <a:bodyPr/>
        <a:lstStyle/>
        <a:p>
          <a:r>
            <a:rPr lang="fr-BE" dirty="0" smtClean="0"/>
            <a:t>Max  6 </a:t>
          </a:r>
          <a:r>
            <a:rPr lang="fr-BE" dirty="0" err="1" smtClean="0"/>
            <a:t>weeks</a:t>
          </a:r>
          <a:endParaRPr lang="fr-BE" dirty="0"/>
        </a:p>
      </dgm:t>
    </dgm:pt>
    <dgm:pt modelId="{3A45B375-1043-4F91-A684-0C0C2531803E}" type="parTrans" cxnId="{670FDAC2-2BC1-4108-A6AA-E91BD9364D56}">
      <dgm:prSet/>
      <dgm:spPr/>
      <dgm:t>
        <a:bodyPr/>
        <a:lstStyle/>
        <a:p>
          <a:endParaRPr lang="fr-BE"/>
        </a:p>
      </dgm:t>
    </dgm:pt>
    <dgm:pt modelId="{9C5A7C15-D6C7-49D8-A059-69DC0B4479BB}" type="sibTrans" cxnId="{670FDAC2-2BC1-4108-A6AA-E91BD9364D56}">
      <dgm:prSet/>
      <dgm:spPr/>
      <dgm:t>
        <a:bodyPr/>
        <a:lstStyle/>
        <a:p>
          <a:endParaRPr lang="fr-BE"/>
        </a:p>
      </dgm:t>
    </dgm:pt>
    <dgm:pt modelId="{21B06C11-85DC-43F6-90E2-EB0565FF3038}">
      <dgm:prSet phldrT="[Texte]"/>
      <dgm:spPr/>
      <dgm:t>
        <a:bodyPr/>
        <a:lstStyle/>
        <a:p>
          <a:r>
            <a:rPr lang="fr-BE" dirty="0" smtClean="0"/>
            <a:t>Conciliation – Administrative Commission – Conciliation </a:t>
          </a:r>
          <a:r>
            <a:rPr lang="fr-BE" dirty="0" err="1" smtClean="0"/>
            <a:t>Board</a:t>
          </a:r>
          <a:endParaRPr lang="fr-BE" dirty="0"/>
        </a:p>
      </dgm:t>
    </dgm:pt>
    <dgm:pt modelId="{53DA5953-73C9-4E30-B614-0CC32393619F}" type="parTrans" cxnId="{86D966F7-2CA1-4DD8-A0CD-B5C4F5ED9404}">
      <dgm:prSet/>
      <dgm:spPr/>
      <dgm:t>
        <a:bodyPr/>
        <a:lstStyle/>
        <a:p>
          <a:endParaRPr lang="fr-BE"/>
        </a:p>
      </dgm:t>
    </dgm:pt>
    <dgm:pt modelId="{9E7BCF1D-48C2-4B57-8E64-4B6D46A29133}" type="sibTrans" cxnId="{86D966F7-2CA1-4DD8-A0CD-B5C4F5ED9404}">
      <dgm:prSet/>
      <dgm:spPr/>
      <dgm:t>
        <a:bodyPr/>
        <a:lstStyle/>
        <a:p>
          <a:endParaRPr lang="fr-BE"/>
        </a:p>
      </dgm:t>
    </dgm:pt>
    <dgm:pt modelId="{D37D7DA4-95A9-4DD4-AAEB-8ACAD520B7BC}">
      <dgm:prSet phldrT="[Texte]"/>
      <dgm:spPr/>
      <dgm:t>
        <a:bodyPr/>
        <a:lstStyle/>
        <a:p>
          <a:r>
            <a:rPr lang="fr-BE" dirty="0" err="1" smtClean="0"/>
            <a:t>Optional</a:t>
          </a:r>
          <a:endParaRPr lang="fr-BE" dirty="0"/>
        </a:p>
      </dgm:t>
    </dgm:pt>
    <dgm:pt modelId="{92BC2539-8B03-4A74-B4F6-BF6E019EB1DB}" type="parTrans" cxnId="{960C1339-2A69-47B7-A99D-F6C922F0A2A8}">
      <dgm:prSet/>
      <dgm:spPr/>
      <dgm:t>
        <a:bodyPr/>
        <a:lstStyle/>
        <a:p>
          <a:endParaRPr lang="fr-BE"/>
        </a:p>
      </dgm:t>
    </dgm:pt>
    <dgm:pt modelId="{B0E2143A-629C-49C1-AFD9-212B54DD6FD7}" type="sibTrans" cxnId="{960C1339-2A69-47B7-A99D-F6C922F0A2A8}">
      <dgm:prSet/>
      <dgm:spPr/>
      <dgm:t>
        <a:bodyPr/>
        <a:lstStyle/>
        <a:p>
          <a:endParaRPr lang="fr-BE"/>
        </a:p>
      </dgm:t>
    </dgm:pt>
    <dgm:pt modelId="{2B679779-17BE-4374-B371-01989D45ACF6}">
      <dgm:prSet phldrT="[Texte]"/>
      <dgm:spPr/>
      <dgm:t>
        <a:bodyPr/>
        <a:lstStyle/>
        <a:p>
          <a:r>
            <a:rPr lang="fr-BE" dirty="0" smtClean="0"/>
            <a:t>Max 6 </a:t>
          </a:r>
          <a:r>
            <a:rPr lang="fr-BE" dirty="0" err="1" smtClean="0"/>
            <a:t>months</a:t>
          </a:r>
          <a:endParaRPr lang="fr-BE" dirty="0"/>
        </a:p>
      </dgm:t>
    </dgm:pt>
    <dgm:pt modelId="{5F6EFDF7-416D-42A1-AF62-FF2ED131C993}" type="parTrans" cxnId="{6FC11D7E-2FEA-4569-A38A-154925CA913B}">
      <dgm:prSet/>
      <dgm:spPr/>
      <dgm:t>
        <a:bodyPr/>
        <a:lstStyle/>
        <a:p>
          <a:endParaRPr lang="fr-BE"/>
        </a:p>
      </dgm:t>
    </dgm:pt>
    <dgm:pt modelId="{ADA7F79B-F690-43D6-8518-908BFAED1F7F}" type="sibTrans" cxnId="{6FC11D7E-2FEA-4569-A38A-154925CA913B}">
      <dgm:prSet/>
      <dgm:spPr/>
      <dgm:t>
        <a:bodyPr/>
        <a:lstStyle/>
        <a:p>
          <a:endParaRPr lang="fr-BE"/>
        </a:p>
      </dgm:t>
    </dgm:pt>
    <dgm:pt modelId="{3E62B1BF-E5B0-43B9-B924-AD35378BAC71}" type="pres">
      <dgm:prSet presAssocID="{72FE3EC2-D038-4FB5-A29A-C45194533C45}" presName="Name0" presStyleCnt="0">
        <dgm:presLayoutVars>
          <dgm:dir/>
          <dgm:animLvl val="lvl"/>
          <dgm:resizeHandles val="exact"/>
        </dgm:presLayoutVars>
      </dgm:prSet>
      <dgm:spPr/>
      <dgm:t>
        <a:bodyPr/>
        <a:lstStyle/>
        <a:p>
          <a:endParaRPr lang="fr-BE"/>
        </a:p>
      </dgm:t>
    </dgm:pt>
    <dgm:pt modelId="{B72DFE4B-DDCD-45C7-B3D0-391460B9C361}" type="pres">
      <dgm:prSet presAssocID="{21B06C11-85DC-43F6-90E2-EB0565FF3038}" presName="boxAndChildren" presStyleCnt="0"/>
      <dgm:spPr/>
      <dgm:t>
        <a:bodyPr/>
        <a:lstStyle/>
        <a:p>
          <a:endParaRPr lang="en-GB"/>
        </a:p>
      </dgm:t>
    </dgm:pt>
    <dgm:pt modelId="{4B24F427-57D8-4CE0-9D71-98BAECC797DB}" type="pres">
      <dgm:prSet presAssocID="{21B06C11-85DC-43F6-90E2-EB0565FF3038}" presName="parentTextBox" presStyleLbl="node1" presStyleIdx="0" presStyleCnt="3"/>
      <dgm:spPr/>
      <dgm:t>
        <a:bodyPr/>
        <a:lstStyle/>
        <a:p>
          <a:endParaRPr lang="fr-BE"/>
        </a:p>
      </dgm:t>
    </dgm:pt>
    <dgm:pt modelId="{54F87BA3-1FC8-41FD-B561-CA5D39BD4BAA}" type="pres">
      <dgm:prSet presAssocID="{21B06C11-85DC-43F6-90E2-EB0565FF3038}" presName="entireBox" presStyleLbl="node1" presStyleIdx="0" presStyleCnt="3"/>
      <dgm:spPr/>
      <dgm:t>
        <a:bodyPr/>
        <a:lstStyle/>
        <a:p>
          <a:endParaRPr lang="fr-BE"/>
        </a:p>
      </dgm:t>
    </dgm:pt>
    <dgm:pt modelId="{6229A67E-67B0-4C0C-85ED-10C7AEBE9895}" type="pres">
      <dgm:prSet presAssocID="{21B06C11-85DC-43F6-90E2-EB0565FF3038}" presName="descendantBox" presStyleCnt="0"/>
      <dgm:spPr/>
      <dgm:t>
        <a:bodyPr/>
        <a:lstStyle/>
        <a:p>
          <a:endParaRPr lang="en-GB"/>
        </a:p>
      </dgm:t>
    </dgm:pt>
    <dgm:pt modelId="{75CAE765-F479-4C51-A387-7804CF63BF22}" type="pres">
      <dgm:prSet presAssocID="{D37D7DA4-95A9-4DD4-AAEB-8ACAD520B7BC}" presName="childTextBox" presStyleLbl="fgAccFollowNode1" presStyleIdx="0" presStyleCnt="6" custLinFactNeighborY="0">
        <dgm:presLayoutVars>
          <dgm:bulletEnabled val="1"/>
        </dgm:presLayoutVars>
      </dgm:prSet>
      <dgm:spPr/>
      <dgm:t>
        <a:bodyPr/>
        <a:lstStyle/>
        <a:p>
          <a:endParaRPr lang="fr-BE"/>
        </a:p>
      </dgm:t>
    </dgm:pt>
    <dgm:pt modelId="{F37DE291-0AF2-42C5-B328-6FACA70500C9}" type="pres">
      <dgm:prSet presAssocID="{2B679779-17BE-4374-B371-01989D45ACF6}" presName="childTextBox" presStyleLbl="fgAccFollowNode1" presStyleIdx="1" presStyleCnt="6">
        <dgm:presLayoutVars>
          <dgm:bulletEnabled val="1"/>
        </dgm:presLayoutVars>
      </dgm:prSet>
      <dgm:spPr/>
      <dgm:t>
        <a:bodyPr/>
        <a:lstStyle/>
        <a:p>
          <a:endParaRPr lang="fr-BE"/>
        </a:p>
      </dgm:t>
    </dgm:pt>
    <dgm:pt modelId="{58410131-56D3-45EE-8781-95E7C5D1EB0F}" type="pres">
      <dgm:prSet presAssocID="{E3637AAA-5440-4DFA-8D31-D98A31B03995}" presName="sp" presStyleCnt="0"/>
      <dgm:spPr/>
      <dgm:t>
        <a:bodyPr/>
        <a:lstStyle/>
        <a:p>
          <a:endParaRPr lang="en-GB"/>
        </a:p>
      </dgm:t>
    </dgm:pt>
    <dgm:pt modelId="{8E7C6C14-5C74-454A-85E8-C7D5E2870975}" type="pres">
      <dgm:prSet presAssocID="{CA9136BF-56BE-4796-89B1-1F686A06EE76}" presName="arrowAndChildren" presStyleCnt="0"/>
      <dgm:spPr/>
      <dgm:t>
        <a:bodyPr/>
        <a:lstStyle/>
        <a:p>
          <a:endParaRPr lang="en-GB"/>
        </a:p>
      </dgm:t>
    </dgm:pt>
    <dgm:pt modelId="{737898F0-6D31-4C45-8FE0-E18170911673}" type="pres">
      <dgm:prSet presAssocID="{CA9136BF-56BE-4796-89B1-1F686A06EE76}" presName="parentTextArrow" presStyleLbl="node1" presStyleIdx="0" presStyleCnt="3"/>
      <dgm:spPr/>
      <dgm:t>
        <a:bodyPr/>
        <a:lstStyle/>
        <a:p>
          <a:endParaRPr lang="fr-BE"/>
        </a:p>
      </dgm:t>
    </dgm:pt>
    <dgm:pt modelId="{464B3F88-B410-4C7F-A3BC-813C927D5987}" type="pres">
      <dgm:prSet presAssocID="{CA9136BF-56BE-4796-89B1-1F686A06EE76}" presName="arrow" presStyleLbl="node1" presStyleIdx="1" presStyleCnt="3" custLinFactNeighborX="0" custLinFactNeighborY="-17490"/>
      <dgm:spPr/>
      <dgm:t>
        <a:bodyPr/>
        <a:lstStyle/>
        <a:p>
          <a:endParaRPr lang="fr-BE"/>
        </a:p>
      </dgm:t>
    </dgm:pt>
    <dgm:pt modelId="{98FE1C53-6F46-4BD8-96C3-E68132384ABE}" type="pres">
      <dgm:prSet presAssocID="{CA9136BF-56BE-4796-89B1-1F686A06EE76}" presName="descendantArrow" presStyleCnt="0"/>
      <dgm:spPr/>
      <dgm:t>
        <a:bodyPr/>
        <a:lstStyle/>
        <a:p>
          <a:endParaRPr lang="en-GB"/>
        </a:p>
      </dgm:t>
    </dgm:pt>
    <dgm:pt modelId="{1AA286BF-DEFF-4A7E-9934-B82C9A5FF20B}" type="pres">
      <dgm:prSet presAssocID="{B088C943-C356-4125-BB3F-1F8C9E8CF7CE}" presName="childTextArrow" presStyleLbl="fgAccFollowNode1" presStyleIdx="2" presStyleCnt="6">
        <dgm:presLayoutVars>
          <dgm:bulletEnabled val="1"/>
        </dgm:presLayoutVars>
      </dgm:prSet>
      <dgm:spPr/>
      <dgm:t>
        <a:bodyPr/>
        <a:lstStyle/>
        <a:p>
          <a:endParaRPr lang="fr-BE"/>
        </a:p>
      </dgm:t>
    </dgm:pt>
    <dgm:pt modelId="{D0F276D9-1B35-45C3-84E5-486AC7EA5D8F}" type="pres">
      <dgm:prSet presAssocID="{E010B60C-0B89-4A3F-ABA4-BDB910B8654F}" presName="childTextArrow" presStyleLbl="fgAccFollowNode1" presStyleIdx="3" presStyleCnt="6">
        <dgm:presLayoutVars>
          <dgm:bulletEnabled val="1"/>
        </dgm:presLayoutVars>
      </dgm:prSet>
      <dgm:spPr/>
      <dgm:t>
        <a:bodyPr/>
        <a:lstStyle/>
        <a:p>
          <a:endParaRPr lang="fr-BE"/>
        </a:p>
      </dgm:t>
    </dgm:pt>
    <dgm:pt modelId="{69113574-2198-4178-8D5E-E7FCD5EC0843}" type="pres">
      <dgm:prSet presAssocID="{9B9EAF9A-08A7-43D5-A329-B2B79E39DB20}" presName="sp" presStyleCnt="0"/>
      <dgm:spPr/>
      <dgm:t>
        <a:bodyPr/>
        <a:lstStyle/>
        <a:p>
          <a:endParaRPr lang="en-GB"/>
        </a:p>
      </dgm:t>
    </dgm:pt>
    <dgm:pt modelId="{B7CAD9A9-8957-4D51-85E7-319D3D06C367}" type="pres">
      <dgm:prSet presAssocID="{E379EF23-CC90-4715-8679-5BD5090442A7}" presName="arrowAndChildren" presStyleCnt="0"/>
      <dgm:spPr/>
      <dgm:t>
        <a:bodyPr/>
        <a:lstStyle/>
        <a:p>
          <a:endParaRPr lang="en-GB"/>
        </a:p>
      </dgm:t>
    </dgm:pt>
    <dgm:pt modelId="{E3C6EDF4-0F8F-4231-B7CA-0FC5F5D32E23}" type="pres">
      <dgm:prSet presAssocID="{E379EF23-CC90-4715-8679-5BD5090442A7}" presName="parentTextArrow" presStyleLbl="node1" presStyleIdx="1" presStyleCnt="3"/>
      <dgm:spPr/>
      <dgm:t>
        <a:bodyPr/>
        <a:lstStyle/>
        <a:p>
          <a:endParaRPr lang="fr-BE"/>
        </a:p>
      </dgm:t>
    </dgm:pt>
    <dgm:pt modelId="{80C4A1FE-BB16-47F8-801C-0003C24F6DE9}" type="pres">
      <dgm:prSet presAssocID="{E379EF23-CC90-4715-8679-5BD5090442A7}" presName="arrow" presStyleLbl="node1" presStyleIdx="2" presStyleCnt="3"/>
      <dgm:spPr/>
      <dgm:t>
        <a:bodyPr/>
        <a:lstStyle/>
        <a:p>
          <a:endParaRPr lang="fr-BE"/>
        </a:p>
      </dgm:t>
    </dgm:pt>
    <dgm:pt modelId="{5365C4F7-333D-4413-8D83-D1C8264F35B9}" type="pres">
      <dgm:prSet presAssocID="{E379EF23-CC90-4715-8679-5BD5090442A7}" presName="descendantArrow" presStyleCnt="0"/>
      <dgm:spPr/>
      <dgm:t>
        <a:bodyPr/>
        <a:lstStyle/>
        <a:p>
          <a:endParaRPr lang="en-GB"/>
        </a:p>
      </dgm:t>
    </dgm:pt>
    <dgm:pt modelId="{41C68FB1-2A20-4CB4-9E68-39A918B978C8}" type="pres">
      <dgm:prSet presAssocID="{A4E56AE9-B934-41E5-BAC9-B917C1600AA5}" presName="childTextArrow" presStyleLbl="fgAccFollowNode1" presStyleIdx="4" presStyleCnt="6">
        <dgm:presLayoutVars>
          <dgm:bulletEnabled val="1"/>
        </dgm:presLayoutVars>
      </dgm:prSet>
      <dgm:spPr/>
      <dgm:t>
        <a:bodyPr/>
        <a:lstStyle/>
        <a:p>
          <a:endParaRPr lang="fr-BE"/>
        </a:p>
      </dgm:t>
    </dgm:pt>
    <dgm:pt modelId="{0355777A-CE11-48E6-8CBC-6E76DC7A5C8A}" type="pres">
      <dgm:prSet presAssocID="{5F156567-BECF-4609-BC99-3132CA86C99E}" presName="childTextArrow" presStyleLbl="fgAccFollowNode1" presStyleIdx="5" presStyleCnt="6">
        <dgm:presLayoutVars>
          <dgm:bulletEnabled val="1"/>
        </dgm:presLayoutVars>
      </dgm:prSet>
      <dgm:spPr/>
      <dgm:t>
        <a:bodyPr/>
        <a:lstStyle/>
        <a:p>
          <a:endParaRPr lang="fr-BE"/>
        </a:p>
      </dgm:t>
    </dgm:pt>
  </dgm:ptLst>
  <dgm:cxnLst>
    <dgm:cxn modelId="{E9905CB8-0308-436C-B99F-BF4272B80998}" srcId="{CA9136BF-56BE-4796-89B1-1F686A06EE76}" destId="{B088C943-C356-4125-BB3F-1F8C9E8CF7CE}" srcOrd="0" destOrd="0" parTransId="{AC73FC2E-7DFB-4B39-9D0E-ABA266DFD5AE}" sibTransId="{92B2DF62-326D-4FA7-9D5B-1913052D4322}"/>
    <dgm:cxn modelId="{11D524DB-F895-4C43-B2D7-491E433C8FAD}" type="presOf" srcId="{72FE3EC2-D038-4FB5-A29A-C45194533C45}" destId="{3E62B1BF-E5B0-43B9-B924-AD35378BAC71}" srcOrd="0" destOrd="0" presId="urn:microsoft.com/office/officeart/2005/8/layout/process4"/>
    <dgm:cxn modelId="{9651DCA0-7A26-FC4C-B83A-D704D1ACE9CC}" type="presOf" srcId="{B088C943-C356-4125-BB3F-1F8C9E8CF7CE}" destId="{1AA286BF-DEFF-4A7E-9934-B82C9A5FF20B}" srcOrd="0" destOrd="0" presId="urn:microsoft.com/office/officeart/2005/8/layout/process4"/>
    <dgm:cxn modelId="{5B96A47A-23B1-C244-9737-3B284FAFAEC3}" type="presOf" srcId="{CA9136BF-56BE-4796-89B1-1F686A06EE76}" destId="{464B3F88-B410-4C7F-A3BC-813C927D5987}" srcOrd="1" destOrd="0" presId="urn:microsoft.com/office/officeart/2005/8/layout/process4"/>
    <dgm:cxn modelId="{86D966F7-2CA1-4DD8-A0CD-B5C4F5ED9404}" srcId="{72FE3EC2-D038-4FB5-A29A-C45194533C45}" destId="{21B06C11-85DC-43F6-90E2-EB0565FF3038}" srcOrd="2" destOrd="0" parTransId="{53DA5953-73C9-4E30-B614-0CC32393619F}" sibTransId="{9E7BCF1D-48C2-4B57-8E64-4B6D46A29133}"/>
    <dgm:cxn modelId="{C055AB06-E028-4949-B928-397AED3C89E6}" type="presOf" srcId="{D37D7DA4-95A9-4DD4-AAEB-8ACAD520B7BC}" destId="{75CAE765-F479-4C51-A387-7804CF63BF22}" srcOrd="0" destOrd="0" presId="urn:microsoft.com/office/officeart/2005/8/layout/process4"/>
    <dgm:cxn modelId="{B98B58D6-BE8C-E74C-87D4-2430FCDD6754}" type="presOf" srcId="{E379EF23-CC90-4715-8679-5BD5090442A7}" destId="{E3C6EDF4-0F8F-4231-B7CA-0FC5F5D32E23}" srcOrd="0" destOrd="0" presId="urn:microsoft.com/office/officeart/2005/8/layout/process4"/>
    <dgm:cxn modelId="{E99B392B-1879-8B41-8BBD-48BB6FDF27FA}" type="presOf" srcId="{E010B60C-0B89-4A3F-ABA4-BDB910B8654F}" destId="{D0F276D9-1B35-45C3-84E5-486AC7EA5D8F}" srcOrd="0" destOrd="0" presId="urn:microsoft.com/office/officeart/2005/8/layout/process4"/>
    <dgm:cxn modelId="{9D73B817-8E3B-466D-9A05-AE81825113EB}" srcId="{E379EF23-CC90-4715-8679-5BD5090442A7}" destId="{5F156567-BECF-4609-BC99-3132CA86C99E}" srcOrd="1" destOrd="0" parTransId="{A7CF0BB6-72AE-4261-BE22-F343147662BE}" sibTransId="{577E9CD1-5AD6-478D-A15B-F4BA798205BB}"/>
    <dgm:cxn modelId="{938494C0-129C-483D-BAFA-D12FE5BE2586}" srcId="{72FE3EC2-D038-4FB5-A29A-C45194533C45}" destId="{E379EF23-CC90-4715-8679-5BD5090442A7}" srcOrd="0" destOrd="0" parTransId="{F3FD6112-0306-49FB-AFDA-29E9CEE83446}" sibTransId="{9B9EAF9A-08A7-43D5-A329-B2B79E39DB20}"/>
    <dgm:cxn modelId="{5A7A3D4C-4891-824A-888A-BC466E7A3DEF}" type="presOf" srcId="{21B06C11-85DC-43F6-90E2-EB0565FF3038}" destId="{54F87BA3-1FC8-41FD-B561-CA5D39BD4BAA}" srcOrd="1" destOrd="0" presId="urn:microsoft.com/office/officeart/2005/8/layout/process4"/>
    <dgm:cxn modelId="{00BF929A-0B51-8548-BC1A-1B56D698D01F}" type="presOf" srcId="{21B06C11-85DC-43F6-90E2-EB0565FF3038}" destId="{4B24F427-57D8-4CE0-9D71-98BAECC797DB}" srcOrd="0" destOrd="0" presId="urn:microsoft.com/office/officeart/2005/8/layout/process4"/>
    <dgm:cxn modelId="{670FDAC2-2BC1-4108-A6AA-E91BD9364D56}" srcId="{CA9136BF-56BE-4796-89B1-1F686A06EE76}" destId="{E010B60C-0B89-4A3F-ABA4-BDB910B8654F}" srcOrd="1" destOrd="0" parTransId="{3A45B375-1043-4F91-A684-0C0C2531803E}" sibTransId="{9C5A7C15-D6C7-49D8-A059-69DC0B4479BB}"/>
    <dgm:cxn modelId="{504543DF-B980-4372-A4C8-3C1804D9368C}" srcId="{72FE3EC2-D038-4FB5-A29A-C45194533C45}" destId="{CA9136BF-56BE-4796-89B1-1F686A06EE76}" srcOrd="1" destOrd="0" parTransId="{34B313BC-6B8B-4EC2-8BD8-F8419B514FCB}" sibTransId="{E3637AAA-5440-4DFA-8D31-D98A31B03995}"/>
    <dgm:cxn modelId="{9D7AD96F-5F18-2F42-951E-C31DA5A66636}" type="presOf" srcId="{E379EF23-CC90-4715-8679-5BD5090442A7}" destId="{80C4A1FE-BB16-47F8-801C-0003C24F6DE9}" srcOrd="1" destOrd="0" presId="urn:microsoft.com/office/officeart/2005/8/layout/process4"/>
    <dgm:cxn modelId="{960C1339-2A69-47B7-A99D-F6C922F0A2A8}" srcId="{21B06C11-85DC-43F6-90E2-EB0565FF3038}" destId="{D37D7DA4-95A9-4DD4-AAEB-8ACAD520B7BC}" srcOrd="0" destOrd="0" parTransId="{92BC2539-8B03-4A74-B4F6-BF6E019EB1DB}" sibTransId="{B0E2143A-629C-49C1-AFD9-212B54DD6FD7}"/>
    <dgm:cxn modelId="{F4580733-A4F9-FF49-9B01-B93C3F7133C3}" type="presOf" srcId="{CA9136BF-56BE-4796-89B1-1F686A06EE76}" destId="{737898F0-6D31-4C45-8FE0-E18170911673}" srcOrd="0" destOrd="0" presId="urn:microsoft.com/office/officeart/2005/8/layout/process4"/>
    <dgm:cxn modelId="{09A6F7C0-F55D-4C32-B46A-8223B2D461BD}" srcId="{E379EF23-CC90-4715-8679-5BD5090442A7}" destId="{A4E56AE9-B934-41E5-BAC9-B917C1600AA5}" srcOrd="0" destOrd="0" parTransId="{094CF105-9A42-4065-910E-039D07FE7CC8}" sibTransId="{B75085D6-1DD1-4065-B9B7-7FF754DD7F50}"/>
    <dgm:cxn modelId="{A21CCA1E-B4E4-F344-BB9C-1A46D8688694}" type="presOf" srcId="{2B679779-17BE-4374-B371-01989D45ACF6}" destId="{F37DE291-0AF2-42C5-B328-6FACA70500C9}" srcOrd="0" destOrd="0" presId="urn:microsoft.com/office/officeart/2005/8/layout/process4"/>
    <dgm:cxn modelId="{6FC11D7E-2FEA-4569-A38A-154925CA913B}" srcId="{21B06C11-85DC-43F6-90E2-EB0565FF3038}" destId="{2B679779-17BE-4374-B371-01989D45ACF6}" srcOrd="1" destOrd="0" parTransId="{5F6EFDF7-416D-42A1-AF62-FF2ED131C993}" sibTransId="{ADA7F79B-F690-43D6-8518-908BFAED1F7F}"/>
    <dgm:cxn modelId="{5FFB4290-DAE2-8C44-A903-BAB6F3C7A09C}" type="presOf" srcId="{5F156567-BECF-4609-BC99-3132CA86C99E}" destId="{0355777A-CE11-48E6-8CBC-6E76DC7A5C8A}" srcOrd="0" destOrd="0" presId="urn:microsoft.com/office/officeart/2005/8/layout/process4"/>
    <dgm:cxn modelId="{5AADACF2-E61E-1B46-9DEF-8826ED2E4DD0}" type="presOf" srcId="{A4E56AE9-B934-41E5-BAC9-B917C1600AA5}" destId="{41C68FB1-2A20-4CB4-9E68-39A918B978C8}" srcOrd="0" destOrd="0" presId="urn:microsoft.com/office/officeart/2005/8/layout/process4"/>
    <dgm:cxn modelId="{47844A96-7B18-3645-BF84-3BED30096570}" type="presParOf" srcId="{3E62B1BF-E5B0-43B9-B924-AD35378BAC71}" destId="{B72DFE4B-DDCD-45C7-B3D0-391460B9C361}" srcOrd="0" destOrd="0" presId="urn:microsoft.com/office/officeart/2005/8/layout/process4"/>
    <dgm:cxn modelId="{8DB8E3F7-EEDF-EC4A-8853-96F3096F57F2}" type="presParOf" srcId="{B72DFE4B-DDCD-45C7-B3D0-391460B9C361}" destId="{4B24F427-57D8-4CE0-9D71-98BAECC797DB}" srcOrd="0" destOrd="0" presId="urn:microsoft.com/office/officeart/2005/8/layout/process4"/>
    <dgm:cxn modelId="{38988E9E-D2D1-3047-9DF5-96359C22ED2C}" type="presParOf" srcId="{B72DFE4B-DDCD-45C7-B3D0-391460B9C361}" destId="{54F87BA3-1FC8-41FD-B561-CA5D39BD4BAA}" srcOrd="1" destOrd="0" presId="urn:microsoft.com/office/officeart/2005/8/layout/process4"/>
    <dgm:cxn modelId="{69881E6E-B9F7-344C-8407-43422A03D287}" type="presParOf" srcId="{B72DFE4B-DDCD-45C7-B3D0-391460B9C361}" destId="{6229A67E-67B0-4C0C-85ED-10C7AEBE9895}" srcOrd="2" destOrd="0" presId="urn:microsoft.com/office/officeart/2005/8/layout/process4"/>
    <dgm:cxn modelId="{E15D2762-5F72-9A4A-A76D-DE3AC4B5D060}" type="presParOf" srcId="{6229A67E-67B0-4C0C-85ED-10C7AEBE9895}" destId="{75CAE765-F479-4C51-A387-7804CF63BF22}" srcOrd="0" destOrd="0" presId="urn:microsoft.com/office/officeart/2005/8/layout/process4"/>
    <dgm:cxn modelId="{F437A71C-113C-1C44-9DC6-A1B18814D0C2}" type="presParOf" srcId="{6229A67E-67B0-4C0C-85ED-10C7AEBE9895}" destId="{F37DE291-0AF2-42C5-B328-6FACA70500C9}" srcOrd="1" destOrd="0" presId="urn:microsoft.com/office/officeart/2005/8/layout/process4"/>
    <dgm:cxn modelId="{CEA6BFA1-8418-0240-B87F-E61849B06C82}" type="presParOf" srcId="{3E62B1BF-E5B0-43B9-B924-AD35378BAC71}" destId="{58410131-56D3-45EE-8781-95E7C5D1EB0F}" srcOrd="1" destOrd="0" presId="urn:microsoft.com/office/officeart/2005/8/layout/process4"/>
    <dgm:cxn modelId="{2F0D3CD3-2C42-A041-ACF9-B6EBCF3FE2D8}" type="presParOf" srcId="{3E62B1BF-E5B0-43B9-B924-AD35378BAC71}" destId="{8E7C6C14-5C74-454A-85E8-C7D5E2870975}" srcOrd="2" destOrd="0" presId="urn:microsoft.com/office/officeart/2005/8/layout/process4"/>
    <dgm:cxn modelId="{FCCD5720-0D51-2D4B-918D-B503239EE1D1}" type="presParOf" srcId="{8E7C6C14-5C74-454A-85E8-C7D5E2870975}" destId="{737898F0-6D31-4C45-8FE0-E18170911673}" srcOrd="0" destOrd="0" presId="urn:microsoft.com/office/officeart/2005/8/layout/process4"/>
    <dgm:cxn modelId="{E4F9B736-DEF8-DA48-BDA4-46DDB0606CE1}" type="presParOf" srcId="{8E7C6C14-5C74-454A-85E8-C7D5E2870975}" destId="{464B3F88-B410-4C7F-A3BC-813C927D5987}" srcOrd="1" destOrd="0" presId="urn:microsoft.com/office/officeart/2005/8/layout/process4"/>
    <dgm:cxn modelId="{1DF28985-B4AC-0D45-ACCD-E250A9DF772B}" type="presParOf" srcId="{8E7C6C14-5C74-454A-85E8-C7D5E2870975}" destId="{98FE1C53-6F46-4BD8-96C3-E68132384ABE}" srcOrd="2" destOrd="0" presId="urn:microsoft.com/office/officeart/2005/8/layout/process4"/>
    <dgm:cxn modelId="{3C3FA56C-370B-8E46-8374-20AC1F4ABC3F}" type="presParOf" srcId="{98FE1C53-6F46-4BD8-96C3-E68132384ABE}" destId="{1AA286BF-DEFF-4A7E-9934-B82C9A5FF20B}" srcOrd="0" destOrd="0" presId="urn:microsoft.com/office/officeart/2005/8/layout/process4"/>
    <dgm:cxn modelId="{4340222C-EB13-1E42-991B-F2CA674BF513}" type="presParOf" srcId="{98FE1C53-6F46-4BD8-96C3-E68132384ABE}" destId="{D0F276D9-1B35-45C3-84E5-486AC7EA5D8F}" srcOrd="1" destOrd="0" presId="urn:microsoft.com/office/officeart/2005/8/layout/process4"/>
    <dgm:cxn modelId="{A0EED30B-3228-F44C-8D93-09B1230ACB02}" type="presParOf" srcId="{3E62B1BF-E5B0-43B9-B924-AD35378BAC71}" destId="{69113574-2198-4178-8D5E-E7FCD5EC0843}" srcOrd="3" destOrd="0" presId="urn:microsoft.com/office/officeart/2005/8/layout/process4"/>
    <dgm:cxn modelId="{278231D5-BDEC-2042-82EA-DC481F7F7723}" type="presParOf" srcId="{3E62B1BF-E5B0-43B9-B924-AD35378BAC71}" destId="{B7CAD9A9-8957-4D51-85E7-319D3D06C367}" srcOrd="4" destOrd="0" presId="urn:microsoft.com/office/officeart/2005/8/layout/process4"/>
    <dgm:cxn modelId="{F655EDE4-8C3E-D54B-8688-D0733A0ACDA7}" type="presParOf" srcId="{B7CAD9A9-8957-4D51-85E7-319D3D06C367}" destId="{E3C6EDF4-0F8F-4231-B7CA-0FC5F5D32E23}" srcOrd="0" destOrd="0" presId="urn:microsoft.com/office/officeart/2005/8/layout/process4"/>
    <dgm:cxn modelId="{4C331264-DA48-2740-A7DE-438F6EC20E4B}" type="presParOf" srcId="{B7CAD9A9-8957-4D51-85E7-319D3D06C367}" destId="{80C4A1FE-BB16-47F8-801C-0003C24F6DE9}" srcOrd="1" destOrd="0" presId="urn:microsoft.com/office/officeart/2005/8/layout/process4"/>
    <dgm:cxn modelId="{EAF119AF-843B-AC40-BFFD-D51FB937D173}" type="presParOf" srcId="{B7CAD9A9-8957-4D51-85E7-319D3D06C367}" destId="{5365C4F7-333D-4413-8D83-D1C8264F35B9}" srcOrd="2" destOrd="0" presId="urn:microsoft.com/office/officeart/2005/8/layout/process4"/>
    <dgm:cxn modelId="{0C3127C0-27EE-5F48-98FB-35B1ABB8532D}" type="presParOf" srcId="{5365C4F7-333D-4413-8D83-D1C8264F35B9}" destId="{41C68FB1-2A20-4CB4-9E68-39A918B978C8}" srcOrd="0" destOrd="0" presId="urn:microsoft.com/office/officeart/2005/8/layout/process4"/>
    <dgm:cxn modelId="{F30BE814-518E-6741-BD57-95383470E215}" type="presParOf" srcId="{5365C4F7-333D-4413-8D83-D1C8264F35B9}" destId="{0355777A-CE11-48E6-8CBC-6E76DC7A5C8A}"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F87BA3-1FC8-41FD-B561-CA5D39BD4BAA}">
      <dsp:nvSpPr>
        <dsp:cNvPr id="0" name=""/>
        <dsp:cNvSpPr/>
      </dsp:nvSpPr>
      <dsp:spPr>
        <a:xfrm>
          <a:off x="0" y="3245607"/>
          <a:ext cx="6737350" cy="1065280"/>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fr-BE" sz="1800" kern="1200" dirty="0" smtClean="0"/>
            <a:t>Conciliation – Administrative Commission – Conciliation </a:t>
          </a:r>
          <a:r>
            <a:rPr lang="fr-BE" sz="1800" kern="1200" dirty="0" err="1" smtClean="0"/>
            <a:t>Board</a:t>
          </a:r>
          <a:endParaRPr lang="fr-BE" sz="1800" kern="1200" dirty="0"/>
        </a:p>
      </dsp:txBody>
      <dsp:txXfrm>
        <a:off x="0" y="3245607"/>
        <a:ext cx="6737350" cy="575251"/>
      </dsp:txXfrm>
    </dsp:sp>
    <dsp:sp modelId="{75CAE765-F479-4C51-A387-7804CF63BF22}">
      <dsp:nvSpPr>
        <dsp:cNvPr id="0" name=""/>
        <dsp:cNvSpPr/>
      </dsp:nvSpPr>
      <dsp:spPr>
        <a:xfrm>
          <a:off x="0" y="3799553"/>
          <a:ext cx="3368675" cy="490029"/>
        </a:xfrm>
        <a:prstGeom prst="rect">
          <a:avLst/>
        </a:prstGeom>
        <a:solidFill>
          <a:schemeClr val="accent2">
            <a:alpha val="90000"/>
            <a:tint val="40000"/>
            <a:hueOff val="0"/>
            <a:satOff val="0"/>
            <a:lumOff val="0"/>
            <a:alphaOff val="0"/>
          </a:schemeClr>
        </a:solidFill>
        <a:ln>
          <a:noFill/>
        </a:ln>
        <a:effectLst>
          <a:outerShdw blurRad="40000" dist="23000" dir="5400000" rotWithShape="0">
            <a:srgbClr val="000000">
              <a:alpha val="35000"/>
            </a:srgbClr>
          </a:outerShdw>
        </a:effectLst>
        <a:sp3d z="50080"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206248" tIns="36830" rIns="206248" bIns="36830" numCol="1" spcCol="1270" anchor="ctr" anchorCtr="0">
          <a:noAutofit/>
        </a:bodyPr>
        <a:lstStyle/>
        <a:p>
          <a:pPr lvl="0" algn="ctr" defTabSz="1289050">
            <a:lnSpc>
              <a:spcPct val="90000"/>
            </a:lnSpc>
            <a:spcBef>
              <a:spcPct val="0"/>
            </a:spcBef>
            <a:spcAft>
              <a:spcPct val="35000"/>
            </a:spcAft>
          </a:pPr>
          <a:r>
            <a:rPr lang="fr-BE" sz="2900" kern="1200" dirty="0" err="1" smtClean="0"/>
            <a:t>Optional</a:t>
          </a:r>
          <a:endParaRPr lang="fr-BE" sz="2900" kern="1200" dirty="0"/>
        </a:p>
      </dsp:txBody>
      <dsp:txXfrm>
        <a:off x="0" y="3799553"/>
        <a:ext cx="3368675" cy="490029"/>
      </dsp:txXfrm>
    </dsp:sp>
    <dsp:sp modelId="{F37DE291-0AF2-42C5-B328-6FACA70500C9}">
      <dsp:nvSpPr>
        <dsp:cNvPr id="0" name=""/>
        <dsp:cNvSpPr/>
      </dsp:nvSpPr>
      <dsp:spPr>
        <a:xfrm>
          <a:off x="3368675" y="3799553"/>
          <a:ext cx="3368675" cy="490029"/>
        </a:xfrm>
        <a:prstGeom prst="rect">
          <a:avLst/>
        </a:prstGeom>
        <a:solidFill>
          <a:schemeClr val="accent2">
            <a:alpha val="90000"/>
            <a:tint val="40000"/>
            <a:hueOff val="0"/>
            <a:satOff val="0"/>
            <a:lumOff val="0"/>
            <a:alphaOff val="0"/>
          </a:schemeClr>
        </a:solidFill>
        <a:ln>
          <a:noFill/>
        </a:ln>
        <a:effectLst>
          <a:outerShdw blurRad="40000" dist="23000" dir="5400000" rotWithShape="0">
            <a:srgbClr val="000000">
              <a:alpha val="35000"/>
            </a:srgbClr>
          </a:outerShdw>
        </a:effectLst>
        <a:sp3d z="50080"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206248" tIns="36830" rIns="206248" bIns="36830" numCol="1" spcCol="1270" anchor="ctr" anchorCtr="0">
          <a:noAutofit/>
        </a:bodyPr>
        <a:lstStyle/>
        <a:p>
          <a:pPr lvl="0" algn="ctr" defTabSz="1289050">
            <a:lnSpc>
              <a:spcPct val="90000"/>
            </a:lnSpc>
            <a:spcBef>
              <a:spcPct val="0"/>
            </a:spcBef>
            <a:spcAft>
              <a:spcPct val="35000"/>
            </a:spcAft>
          </a:pPr>
          <a:r>
            <a:rPr lang="fr-BE" sz="2900" kern="1200" dirty="0" smtClean="0"/>
            <a:t>Max 6 </a:t>
          </a:r>
          <a:r>
            <a:rPr lang="fr-BE" sz="2900" kern="1200" dirty="0" err="1" smtClean="0"/>
            <a:t>months</a:t>
          </a:r>
          <a:endParaRPr lang="fr-BE" sz="2900" kern="1200" dirty="0"/>
        </a:p>
      </dsp:txBody>
      <dsp:txXfrm>
        <a:off x="3368675" y="3799553"/>
        <a:ext cx="3368675" cy="490029"/>
      </dsp:txXfrm>
    </dsp:sp>
    <dsp:sp modelId="{464B3F88-B410-4C7F-A3BC-813C927D5987}">
      <dsp:nvSpPr>
        <dsp:cNvPr id="0" name=""/>
        <dsp:cNvSpPr/>
      </dsp:nvSpPr>
      <dsp:spPr>
        <a:xfrm rot="10800000">
          <a:off x="0" y="1336628"/>
          <a:ext cx="6737350" cy="1638401"/>
        </a:xfrm>
        <a:prstGeom prst="upArrowCallou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fr-BE" sz="1800" kern="1200" dirty="0" smtClean="0"/>
            <a:t>Dialogue </a:t>
          </a:r>
          <a:r>
            <a:rPr lang="fr-BE" sz="1800" kern="1200" dirty="0" err="1" smtClean="0"/>
            <a:t>between</a:t>
          </a:r>
          <a:r>
            <a:rPr lang="fr-BE" sz="1800" kern="1200" dirty="0" smtClean="0"/>
            <a:t> </a:t>
          </a:r>
          <a:r>
            <a:rPr lang="fr-BE" sz="1800" kern="1200" dirty="0" err="1" smtClean="0"/>
            <a:t>competent</a:t>
          </a:r>
          <a:r>
            <a:rPr lang="fr-BE" sz="1800" kern="1200" dirty="0" smtClean="0"/>
            <a:t> </a:t>
          </a:r>
          <a:r>
            <a:rPr lang="fr-BE" sz="1800" kern="1200" dirty="0" err="1" smtClean="0"/>
            <a:t>authorities</a:t>
          </a:r>
          <a:r>
            <a:rPr lang="fr-BE" sz="1800" kern="1200" dirty="0" smtClean="0"/>
            <a:t> - Phase 2</a:t>
          </a:r>
          <a:endParaRPr lang="fr-BE" sz="1800" kern="1200" dirty="0"/>
        </a:p>
      </dsp:txBody>
      <dsp:txXfrm rot="-10800000">
        <a:off x="0" y="1336628"/>
        <a:ext cx="6737350" cy="575079"/>
      </dsp:txXfrm>
    </dsp:sp>
    <dsp:sp modelId="{1AA286BF-DEFF-4A7E-9934-B82C9A5FF20B}">
      <dsp:nvSpPr>
        <dsp:cNvPr id="0" name=""/>
        <dsp:cNvSpPr/>
      </dsp:nvSpPr>
      <dsp:spPr>
        <a:xfrm>
          <a:off x="0" y="2198263"/>
          <a:ext cx="3368675" cy="489882"/>
        </a:xfrm>
        <a:prstGeom prst="rect">
          <a:avLst/>
        </a:prstGeom>
        <a:solidFill>
          <a:schemeClr val="accent2">
            <a:alpha val="90000"/>
            <a:tint val="40000"/>
            <a:hueOff val="0"/>
            <a:satOff val="0"/>
            <a:lumOff val="0"/>
            <a:alphaOff val="0"/>
          </a:schemeClr>
        </a:solidFill>
        <a:ln>
          <a:noFill/>
        </a:ln>
        <a:effectLst>
          <a:outerShdw blurRad="40000" dist="23000" dir="5400000" rotWithShape="0">
            <a:srgbClr val="000000">
              <a:alpha val="35000"/>
            </a:srgbClr>
          </a:outerShdw>
        </a:effectLst>
        <a:sp3d z="50080"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206248" tIns="36830" rIns="206248" bIns="36830" numCol="1" spcCol="1270" anchor="ctr" anchorCtr="0">
          <a:noAutofit/>
        </a:bodyPr>
        <a:lstStyle/>
        <a:p>
          <a:pPr lvl="0" algn="ctr" defTabSz="1289050">
            <a:lnSpc>
              <a:spcPct val="90000"/>
            </a:lnSpc>
            <a:spcBef>
              <a:spcPct val="0"/>
            </a:spcBef>
            <a:spcAft>
              <a:spcPct val="35000"/>
            </a:spcAft>
          </a:pPr>
          <a:r>
            <a:rPr lang="fr-BE" sz="2900" kern="1200" dirty="0" err="1" smtClean="0"/>
            <a:t>Optional</a:t>
          </a:r>
          <a:endParaRPr lang="fr-BE" sz="2900" kern="1200" dirty="0"/>
        </a:p>
      </dsp:txBody>
      <dsp:txXfrm>
        <a:off x="0" y="2198263"/>
        <a:ext cx="3368675" cy="489882"/>
      </dsp:txXfrm>
    </dsp:sp>
    <dsp:sp modelId="{D0F276D9-1B35-45C3-84E5-486AC7EA5D8F}">
      <dsp:nvSpPr>
        <dsp:cNvPr id="0" name=""/>
        <dsp:cNvSpPr/>
      </dsp:nvSpPr>
      <dsp:spPr>
        <a:xfrm>
          <a:off x="3368675" y="2198263"/>
          <a:ext cx="3368675" cy="489882"/>
        </a:xfrm>
        <a:prstGeom prst="rect">
          <a:avLst/>
        </a:prstGeom>
        <a:solidFill>
          <a:schemeClr val="accent2">
            <a:alpha val="90000"/>
            <a:tint val="40000"/>
            <a:hueOff val="0"/>
            <a:satOff val="0"/>
            <a:lumOff val="0"/>
            <a:alphaOff val="0"/>
          </a:schemeClr>
        </a:solidFill>
        <a:ln>
          <a:noFill/>
        </a:ln>
        <a:effectLst>
          <a:outerShdw blurRad="40000" dist="23000" dir="5400000" rotWithShape="0">
            <a:srgbClr val="000000">
              <a:alpha val="35000"/>
            </a:srgbClr>
          </a:outerShdw>
        </a:effectLst>
        <a:sp3d z="50080"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206248" tIns="36830" rIns="206248" bIns="36830" numCol="1" spcCol="1270" anchor="ctr" anchorCtr="0">
          <a:noAutofit/>
        </a:bodyPr>
        <a:lstStyle/>
        <a:p>
          <a:pPr lvl="0" algn="ctr" defTabSz="1289050">
            <a:lnSpc>
              <a:spcPct val="90000"/>
            </a:lnSpc>
            <a:spcBef>
              <a:spcPct val="0"/>
            </a:spcBef>
            <a:spcAft>
              <a:spcPct val="35000"/>
            </a:spcAft>
          </a:pPr>
          <a:r>
            <a:rPr lang="fr-BE" sz="2900" kern="1200" dirty="0" smtClean="0"/>
            <a:t>Max  6 </a:t>
          </a:r>
          <a:r>
            <a:rPr lang="fr-BE" sz="2900" kern="1200" dirty="0" err="1" smtClean="0"/>
            <a:t>weeks</a:t>
          </a:r>
          <a:endParaRPr lang="fr-BE" sz="2900" kern="1200" dirty="0"/>
        </a:p>
      </dsp:txBody>
      <dsp:txXfrm>
        <a:off x="3368675" y="2198263"/>
        <a:ext cx="3368675" cy="489882"/>
      </dsp:txXfrm>
    </dsp:sp>
    <dsp:sp modelId="{80C4A1FE-BB16-47F8-801C-0003C24F6DE9}">
      <dsp:nvSpPr>
        <dsp:cNvPr id="0" name=""/>
        <dsp:cNvSpPr/>
      </dsp:nvSpPr>
      <dsp:spPr>
        <a:xfrm rot="10800000">
          <a:off x="0" y="762"/>
          <a:ext cx="6737350" cy="1638401"/>
        </a:xfrm>
        <a:prstGeom prst="upArrowCallou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fr-BE" sz="1800" kern="1200" dirty="0" smtClean="0"/>
            <a:t>Dialogue </a:t>
          </a:r>
          <a:r>
            <a:rPr lang="fr-BE" sz="1800" kern="1200" dirty="0" err="1" smtClean="0"/>
            <a:t>between</a:t>
          </a:r>
          <a:r>
            <a:rPr lang="fr-BE" sz="1800" kern="1200" dirty="0" smtClean="0"/>
            <a:t> institutions - Phase 1</a:t>
          </a:r>
          <a:endParaRPr lang="fr-BE" sz="1800" kern="1200" dirty="0"/>
        </a:p>
      </dsp:txBody>
      <dsp:txXfrm rot="-10800000">
        <a:off x="0" y="762"/>
        <a:ext cx="6737350" cy="575079"/>
      </dsp:txXfrm>
    </dsp:sp>
    <dsp:sp modelId="{41C68FB1-2A20-4CB4-9E68-39A918B978C8}">
      <dsp:nvSpPr>
        <dsp:cNvPr id="0" name=""/>
        <dsp:cNvSpPr/>
      </dsp:nvSpPr>
      <dsp:spPr>
        <a:xfrm>
          <a:off x="0" y="575841"/>
          <a:ext cx="3368675" cy="489882"/>
        </a:xfrm>
        <a:prstGeom prst="rect">
          <a:avLst/>
        </a:prstGeom>
        <a:solidFill>
          <a:schemeClr val="accent2">
            <a:alpha val="90000"/>
            <a:tint val="40000"/>
            <a:hueOff val="0"/>
            <a:satOff val="0"/>
            <a:lumOff val="0"/>
            <a:alphaOff val="0"/>
          </a:schemeClr>
        </a:solidFill>
        <a:ln>
          <a:noFill/>
        </a:ln>
        <a:effectLst>
          <a:outerShdw blurRad="40000" dist="23000" dir="5400000" rotWithShape="0">
            <a:srgbClr val="000000">
              <a:alpha val="35000"/>
            </a:srgbClr>
          </a:outerShdw>
        </a:effectLst>
        <a:sp3d z="50080"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206248" tIns="36830" rIns="206248" bIns="36830" numCol="1" spcCol="1270" anchor="ctr" anchorCtr="0">
          <a:noAutofit/>
        </a:bodyPr>
        <a:lstStyle/>
        <a:p>
          <a:pPr lvl="0" algn="ctr" defTabSz="1289050">
            <a:lnSpc>
              <a:spcPct val="90000"/>
            </a:lnSpc>
            <a:spcBef>
              <a:spcPct val="0"/>
            </a:spcBef>
            <a:spcAft>
              <a:spcPct val="35000"/>
            </a:spcAft>
          </a:pPr>
          <a:r>
            <a:rPr lang="fr-BE" sz="2900" kern="1200" dirty="0" err="1" smtClean="0"/>
            <a:t>Obligatory</a:t>
          </a:r>
          <a:endParaRPr lang="fr-BE" sz="2900" kern="1200" dirty="0"/>
        </a:p>
      </dsp:txBody>
      <dsp:txXfrm>
        <a:off x="0" y="575841"/>
        <a:ext cx="3368675" cy="489882"/>
      </dsp:txXfrm>
    </dsp:sp>
    <dsp:sp modelId="{0355777A-CE11-48E6-8CBC-6E76DC7A5C8A}">
      <dsp:nvSpPr>
        <dsp:cNvPr id="0" name=""/>
        <dsp:cNvSpPr/>
      </dsp:nvSpPr>
      <dsp:spPr>
        <a:xfrm>
          <a:off x="3368675" y="575841"/>
          <a:ext cx="3368675" cy="489882"/>
        </a:xfrm>
        <a:prstGeom prst="rect">
          <a:avLst/>
        </a:prstGeom>
        <a:solidFill>
          <a:schemeClr val="accent2">
            <a:alpha val="90000"/>
            <a:tint val="40000"/>
            <a:hueOff val="0"/>
            <a:satOff val="0"/>
            <a:lumOff val="0"/>
            <a:alphaOff val="0"/>
          </a:schemeClr>
        </a:solidFill>
        <a:ln>
          <a:noFill/>
        </a:ln>
        <a:effectLst>
          <a:outerShdw blurRad="40000" dist="23000" dir="5400000" rotWithShape="0">
            <a:srgbClr val="000000">
              <a:alpha val="35000"/>
            </a:srgbClr>
          </a:outerShdw>
        </a:effectLst>
        <a:sp3d z="50080"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206248" tIns="36830" rIns="206248" bIns="36830" numCol="1" spcCol="1270" anchor="ctr" anchorCtr="0">
          <a:noAutofit/>
        </a:bodyPr>
        <a:lstStyle/>
        <a:p>
          <a:pPr lvl="0" algn="ctr" defTabSz="1289050">
            <a:lnSpc>
              <a:spcPct val="90000"/>
            </a:lnSpc>
            <a:spcBef>
              <a:spcPct val="0"/>
            </a:spcBef>
            <a:spcAft>
              <a:spcPct val="35000"/>
            </a:spcAft>
          </a:pPr>
          <a:r>
            <a:rPr lang="fr-BE" sz="2900" kern="1200" dirty="0" smtClean="0"/>
            <a:t>Max 6 </a:t>
          </a:r>
          <a:r>
            <a:rPr lang="fr-BE" sz="2900" kern="1200" dirty="0" err="1" smtClean="0"/>
            <a:t>months</a:t>
          </a:r>
          <a:endParaRPr lang="fr-BE" sz="2900" kern="1200" dirty="0"/>
        </a:p>
      </dsp:txBody>
      <dsp:txXfrm>
        <a:off x="3368675" y="575841"/>
        <a:ext cx="3368675" cy="489882"/>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14BA23-1414-8D48-9D9E-397B6016C525}" type="datetimeFigureOut">
              <a:rPr lang="en-US" smtClean="0"/>
              <a:t>27/03/16</a:t>
            </a:fld>
            <a:endParaRPr lang="de-D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de-D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3867E2-0B38-FB49-A7DE-6E839EEDB945}" type="slidenum">
              <a:rPr lang="de-DE" smtClean="0"/>
              <a:t>‹#›</a:t>
            </a:fld>
            <a:endParaRPr lang="de-DE"/>
          </a:p>
        </p:txBody>
      </p:sp>
    </p:spTree>
    <p:extLst>
      <p:ext uri="{BB962C8B-B14F-4D97-AF65-F5344CB8AC3E}">
        <p14:creationId xmlns:p14="http://schemas.microsoft.com/office/powerpoint/2010/main" val="77676527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 Id="rId3" Type="http://schemas.openxmlformats.org/officeDocument/2006/relationships/hyperlink" Target="http://www.admin.ch/opc/fr/classified-compilation/19600001/index.html%23a21" TargetMode="Externa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6.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7.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9.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FDFB39B3-2BF9-8246-85BD-7A103FECF3EA}" type="slidenum">
              <a:rPr lang="fr-FR" smtClean="0"/>
              <a:pPr>
                <a:defRPr/>
              </a:pPr>
              <a:t>2</a:t>
            </a:fld>
            <a:endParaRPr lang="fr-FR"/>
          </a:p>
        </p:txBody>
      </p:sp>
    </p:spTree>
    <p:extLst>
      <p:ext uri="{BB962C8B-B14F-4D97-AF65-F5344CB8AC3E}">
        <p14:creationId xmlns:p14="http://schemas.microsoft.com/office/powerpoint/2010/main" val="4099813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FDFB39B3-2BF9-8246-85BD-7A103FECF3EA}" type="slidenum">
              <a:rPr lang="fr-FR" smtClean="0"/>
              <a:pPr>
                <a:defRPr/>
              </a:pPr>
              <a:t>21</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a:normAutofit lnSpcReduction="10000"/>
          </a:bodyPr>
          <a:lstStyle/>
          <a:p>
            <a:pPr eaLnBrk="1" fontAlgn="auto" hangingPunct="1">
              <a:spcBef>
                <a:spcPts val="0"/>
              </a:spcBef>
              <a:spcAft>
                <a:spcPts val="0"/>
              </a:spcAft>
              <a:defRPr/>
            </a:pPr>
            <a:r>
              <a:rPr lang="fr-FR" dirty="0" smtClean="0">
                <a:ea typeface="+mn-ea"/>
                <a:cs typeface="+mn-cs"/>
              </a:rPr>
              <a:t>Les bénéficiaires • Les personne transférées à compter du 1er janvier 2008• Le régime s’applique aux transferts intra-groupes ainsi qu’aux salariés et dirigeants directement recrutés de l’étranger (contrats locaux)• Nécessité d’établir sa résidence fiscale en France • Le régime est ouvert aux personnes n’ayant pas été résidentes de France pendant les5 années précédant la prise de fonction• Il s’applique jusqu’au 31 décembre de la 5ème année suivant celle de la prise de fonction• Il est exclusif du régime visé à l’article 81 A II du CGI (prime d’expatriation).</a:t>
            </a:r>
          </a:p>
          <a:p>
            <a:pPr eaLnBrk="1" fontAlgn="auto" hangingPunct="1">
              <a:spcBef>
                <a:spcPts val="0"/>
              </a:spcBef>
              <a:spcAft>
                <a:spcPts val="0"/>
              </a:spcAft>
              <a:defRPr/>
            </a:pPr>
            <a:endParaRPr lang="fr-FR" dirty="0" smtClean="0">
              <a:ea typeface="+mn-ea"/>
              <a:cs typeface="+mn-cs"/>
            </a:endParaRPr>
          </a:p>
          <a:p>
            <a:pPr eaLnBrk="1" fontAlgn="auto" hangingPunct="1">
              <a:spcBef>
                <a:spcPts val="0"/>
              </a:spcBef>
              <a:spcAft>
                <a:spcPts val="0"/>
              </a:spcAft>
              <a:defRPr/>
            </a:pPr>
            <a:r>
              <a:rPr lang="fr-FR" dirty="0" smtClean="0">
                <a:ea typeface="+mn-ea"/>
                <a:cs typeface="+mn-cs"/>
              </a:rPr>
              <a:t>Déductibilité des cotisations de prévoyance et de retraite supplémentaire versées à des régimes étrangers• Exonération de la prime d’</a:t>
            </a:r>
            <a:r>
              <a:rPr lang="fr-FR" dirty="0" err="1" smtClean="0">
                <a:ea typeface="+mn-ea"/>
                <a:cs typeface="+mn-cs"/>
              </a:rPr>
              <a:t>impatriation</a:t>
            </a:r>
            <a:r>
              <a:rPr lang="fr-FR" dirty="0" smtClean="0">
                <a:ea typeface="+mn-ea"/>
                <a:cs typeface="+mn-cs"/>
              </a:rPr>
              <a:t> : • Exonération de la prime d’</a:t>
            </a:r>
            <a:r>
              <a:rPr lang="fr-FR" dirty="0" err="1" smtClean="0">
                <a:ea typeface="+mn-ea"/>
                <a:cs typeface="+mn-cs"/>
              </a:rPr>
              <a:t>impatration</a:t>
            </a:r>
            <a:r>
              <a:rPr lang="fr-FR" dirty="0" smtClean="0">
                <a:ea typeface="+mn-ea"/>
                <a:cs typeface="+mn-cs"/>
              </a:rPr>
              <a:t> (éléments de rémunérations liés au transfert </a:t>
            </a:r>
            <a:r>
              <a:rPr lang="fr-FR" dirty="0" err="1" smtClean="0">
                <a:ea typeface="+mn-ea"/>
                <a:cs typeface="+mn-cs"/>
              </a:rPr>
              <a:t>enFrance</a:t>
            </a:r>
            <a:r>
              <a:rPr lang="fr-FR" dirty="0" smtClean="0">
                <a:ea typeface="+mn-ea"/>
                <a:cs typeface="+mn-cs"/>
              </a:rPr>
              <a:t>)• Pour les salariés recrutés localement depuis l’étranger, exonération de la prime d’</a:t>
            </a:r>
            <a:r>
              <a:rPr lang="fr-FR" dirty="0" err="1" smtClean="0">
                <a:ea typeface="+mn-ea"/>
                <a:cs typeface="+mn-cs"/>
              </a:rPr>
              <a:t>impatriation</a:t>
            </a:r>
            <a:r>
              <a:rPr lang="fr-FR" dirty="0" smtClean="0">
                <a:ea typeface="+mn-ea"/>
                <a:cs typeface="+mn-cs"/>
              </a:rPr>
              <a:t> ou, sur option, d’une prime évaluée forfaitairement à 30% de la rémunération• Limites• La rémunération imposable du bénéficiaire ne peut être inférieure à la rémunération versée au titre de fonctions analogues dans l’entreprise ou dans des entreprises similaires (« rémunération de référence »).</a:t>
            </a:r>
            <a:r>
              <a:rPr lang="fr-FR" b="1" dirty="0" smtClean="0">
                <a:ea typeface="+mn-ea"/>
                <a:cs typeface="+mn-cs"/>
              </a:rPr>
              <a:t>8Rappel du régime fiscal pour les </a:t>
            </a:r>
            <a:r>
              <a:rPr lang="fr-FR" b="1" dirty="0" err="1" smtClean="0">
                <a:ea typeface="+mn-ea"/>
                <a:cs typeface="+mn-cs"/>
              </a:rPr>
              <a:t>impatriés</a:t>
            </a:r>
            <a:r>
              <a:rPr lang="fr-FR" b="1" dirty="0" smtClean="0">
                <a:ea typeface="+mn-ea"/>
                <a:cs typeface="+mn-cs"/>
              </a:rPr>
              <a:t> : article 155 B• Exonération de la rémunération se rapportant à l’activité exercée à l’étranger• Plafonnement des exonérations :•Les salariés et dirigeants bénéficiaires seront, sur option, exonérés d’impôt sur le revenu :• Sur les éléments de rémunération liés à la mission (prime d’</a:t>
            </a:r>
            <a:r>
              <a:rPr lang="fr-FR" b="1" dirty="0" err="1" smtClean="0">
                <a:ea typeface="+mn-ea"/>
                <a:cs typeface="+mn-cs"/>
              </a:rPr>
              <a:t>impatriation</a:t>
            </a:r>
            <a:r>
              <a:rPr lang="fr-FR" b="1" dirty="0" smtClean="0">
                <a:ea typeface="+mn-ea"/>
                <a:cs typeface="+mn-cs"/>
              </a:rPr>
              <a:t>) et sur la rémunération afférente aux jours travaillés hors de France, dans la limite globale de 50% de leur rémunération totale• Ou sur la totalité de la prime d’</a:t>
            </a:r>
            <a:r>
              <a:rPr lang="fr-FR" b="1" dirty="0" err="1" smtClean="0">
                <a:ea typeface="+mn-ea"/>
                <a:cs typeface="+mn-cs"/>
              </a:rPr>
              <a:t>impatriation</a:t>
            </a:r>
            <a:r>
              <a:rPr lang="fr-FR" b="1" dirty="0" smtClean="0">
                <a:ea typeface="+mn-ea"/>
                <a:cs typeface="+mn-cs"/>
              </a:rPr>
              <a:t> et à hauteur de 20% des rémunérations se rapportant à l’activité exercée à l’étranger.</a:t>
            </a:r>
            <a:endParaRPr lang="fr-FR" dirty="0" smtClean="0">
              <a:ea typeface="+mn-ea"/>
              <a:cs typeface="+mn-cs"/>
            </a:endParaRPr>
          </a:p>
          <a:p>
            <a:pPr eaLnBrk="1" fontAlgn="auto" hangingPunct="1">
              <a:spcBef>
                <a:spcPts val="0"/>
              </a:spcBef>
              <a:spcAft>
                <a:spcPts val="0"/>
              </a:spcAft>
              <a:defRPr/>
            </a:pPr>
            <a:endParaRPr lang="fr-FR" dirty="0" smtClean="0">
              <a:ea typeface="+mn-ea"/>
              <a:cs typeface="+mn-cs"/>
            </a:endParaRPr>
          </a:p>
          <a:p>
            <a:pPr eaLnBrk="1" fontAlgn="auto" hangingPunct="1">
              <a:spcBef>
                <a:spcPts val="0"/>
              </a:spcBef>
              <a:spcAft>
                <a:spcPts val="0"/>
              </a:spcAft>
              <a:defRPr/>
            </a:pPr>
            <a:endParaRPr lang="fr-FR" dirty="0" smtClean="0">
              <a:ea typeface="+mn-ea"/>
              <a:cs typeface="+mn-cs"/>
            </a:endParaRPr>
          </a:p>
        </p:txBody>
      </p:sp>
      <p:sp>
        <p:nvSpPr>
          <p:cNvPr id="3174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FBB643C-5A2D-9141-9562-4BBD932DE142}" type="slidenum">
              <a:rPr lang="fr-FR" smtClean="0"/>
              <a:pPr/>
              <a:t>24</a:t>
            </a:fld>
            <a:endParaRPr lang="fr-F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p:cNvSpPr>
          <p:nvPr>
            <p:ph type="sldImg"/>
          </p:nvPr>
        </p:nvSpPr>
        <p:spPr>
          <a:ln/>
        </p:spPr>
      </p:sp>
      <p:sp>
        <p:nvSpPr>
          <p:cNvPr id="27651" name="Espace réservé des commentaires 2"/>
          <p:cNvSpPr>
            <a:spLocks noGrp="1"/>
          </p:cNvSpPr>
          <p:nvPr>
            <p:ph type="body" idx="1"/>
          </p:nvPr>
        </p:nvSpPr>
        <p:spPr>
          <a:noFill/>
          <a:ln/>
        </p:spPr>
        <p:txBody>
          <a:bodyPr/>
          <a:lstStyle/>
          <a:p>
            <a:pPr>
              <a:spcAft>
                <a:spcPts val="2163"/>
              </a:spcAft>
            </a:pPr>
            <a:r>
              <a:rPr lang="fr-FR" smtClean="0">
                <a:latin typeface="Times" charset="0"/>
              </a:rPr>
              <a:t>Le salarié </a:t>
            </a:r>
            <a:r>
              <a:rPr lang="fr-FR" b="1" smtClean="0">
                <a:latin typeface="Times" charset="0"/>
              </a:rPr>
              <a:t>ne pas avoir été affilié, au cours des cinq années précédant la demande, à un régime français obligatoire d'assurance vieillesse, </a:t>
            </a:r>
            <a:r>
              <a:rPr lang="fr-FR" smtClean="0">
                <a:latin typeface="Times" charset="0"/>
              </a:rPr>
              <a:t>sauf pour des activités accessoires, de caractère saisonnier ou liées à leur présence en France pour y suivre des études, ou à un régime de sécurité sociale d'un Etat, auxquels s'appliquent les règlements communautaires de coordination des systèmes de sécurité sociale ; </a:t>
            </a:r>
          </a:p>
          <a:p>
            <a:pPr>
              <a:spcAft>
                <a:spcPts val="2163"/>
              </a:spcAft>
            </a:pPr>
            <a:r>
              <a:rPr lang="fr-FR" smtClean="0">
                <a:latin typeface="Times" charset="0"/>
              </a:rPr>
              <a:t>Le salarié étranger doit avoir été </a:t>
            </a:r>
            <a:r>
              <a:rPr lang="fr-FR" b="1" smtClean="0">
                <a:latin typeface="Times" charset="0"/>
              </a:rPr>
              <a:t>présent au moins 3 mois dans l'établissement ou l'entreprise établis hors de France </a:t>
            </a:r>
            <a:r>
              <a:rPr lang="fr-FR" smtClean="0">
                <a:latin typeface="Times" charset="0"/>
              </a:rPr>
              <a:t>où ils exerçaient leur activité professionnelle immédiatement avant la demande.</a:t>
            </a:r>
          </a:p>
          <a:p>
            <a:pPr>
              <a:spcAft>
                <a:spcPts val="2163"/>
              </a:spcAft>
            </a:pPr>
            <a:endParaRPr lang="fr-FR" smtClean="0">
              <a:latin typeface="Times" charset="0"/>
            </a:endParaRPr>
          </a:p>
          <a:p>
            <a:endParaRPr lang="fr-FR" smtClean="0">
              <a:latin typeface="Times" charset="0"/>
            </a:endParaRPr>
          </a:p>
          <a:p>
            <a:endParaRPr lang="fr-FR" smtClean="0">
              <a:latin typeface="Times" charset="0"/>
            </a:endParaRPr>
          </a:p>
        </p:txBody>
      </p:sp>
      <p:sp>
        <p:nvSpPr>
          <p:cNvPr id="27652" name="Espace réservé du numéro de diapositive 3"/>
          <p:cNvSpPr>
            <a:spLocks noGrp="1"/>
          </p:cNvSpPr>
          <p:nvPr>
            <p:ph type="sldNum" sz="quarter" idx="5"/>
          </p:nvPr>
        </p:nvSpPr>
        <p:spPr>
          <a:noFill/>
        </p:spPr>
        <p:txBody>
          <a:bodyPr/>
          <a:lstStyle/>
          <a:p>
            <a:fld id="{3E9401FA-DE6D-594F-A072-93A5F232DF90}" type="slidenum">
              <a:rPr lang="fr-FR" smtClean="0"/>
              <a:pPr/>
              <a:t>25</a:t>
            </a:fld>
            <a:endParaRPr lang="fr-F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A30CF7E-0533-0541-A514-13126F32C6FA}" type="slidenum">
              <a:rPr lang="fr-FR" smtClean="0"/>
              <a:pPr/>
              <a:t>29</a:t>
            </a:fld>
            <a:endParaRPr lang="fr-FR" smtClean="0"/>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3FF25DF-3FF4-6C48-A25F-7D791AD97E98}" type="slidenum">
              <a:rPr lang="fr-FR" smtClean="0"/>
              <a:pPr/>
              <a:t>30</a:t>
            </a:fld>
            <a:endParaRPr lang="fr-FR" smtClean="0"/>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0786B96-182D-594F-B7A4-DB942D2E0988}" type="slidenum">
              <a:rPr lang="fr-FR" smtClean="0"/>
              <a:pPr/>
              <a:t>31</a:t>
            </a:fld>
            <a:endParaRPr lang="fr-FR" smtClean="0"/>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EC83C24-C245-C248-B254-CD63632DF7EF}" type="slidenum">
              <a:rPr lang="fr-FR" smtClean="0"/>
              <a:pPr/>
              <a:t>32</a:t>
            </a:fld>
            <a:endParaRPr lang="fr-FR" smtClean="0"/>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1E21E45-16C4-234D-9C4A-A3D977E42025}" type="slidenum">
              <a:rPr lang="fr-FR" smtClean="0"/>
              <a:pPr/>
              <a:t>33</a:t>
            </a:fld>
            <a:endParaRPr lang="fr-FR" smtClean="0"/>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9A54099-D2EB-B04D-9CA9-E72C413CB89C}" type="slidenum">
              <a:rPr lang="fr-FR" smtClean="0"/>
              <a:pPr/>
              <a:t>34</a:t>
            </a:fld>
            <a:endParaRPr lang="fr-FR" smtClean="0"/>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5DFC1D3-6292-1942-B796-380BDA7D6DBA}" type="slidenum">
              <a:rPr lang="fr-FR" smtClean="0"/>
              <a:pPr/>
              <a:t>35</a:t>
            </a:fld>
            <a:endParaRPr lang="fr-FR" smtClean="0"/>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FDFB39B3-2BF9-8246-85BD-7A103FECF3EA}" type="slidenum">
              <a:rPr lang="fr-FR" smtClean="0"/>
              <a:pPr>
                <a:defRPr/>
              </a:pPr>
              <a:t>3</a:t>
            </a:fld>
            <a:endParaRPr lang="fr-FR"/>
          </a:p>
        </p:txBody>
      </p:sp>
    </p:spTree>
    <p:extLst>
      <p:ext uri="{BB962C8B-B14F-4D97-AF65-F5344CB8AC3E}">
        <p14:creationId xmlns:p14="http://schemas.microsoft.com/office/powerpoint/2010/main" val="8740217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FC96B25-7150-2D4A-A78D-48623BDD09DC}" type="slidenum">
              <a:rPr lang="fr-FR" smtClean="0"/>
              <a:pPr/>
              <a:t>36</a:t>
            </a:fld>
            <a:endParaRPr lang="fr-FR" smtClean="0"/>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3A8E29A-C6BF-444C-A187-5DC1048DD371}" type="slidenum">
              <a:rPr lang="fr-FR" smtClean="0"/>
              <a:pPr/>
              <a:t>37</a:t>
            </a:fld>
            <a:endParaRPr lang="fr-FR" smtClean="0"/>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59EB985-493A-AE45-940E-3CDB7877F89D}" type="slidenum">
              <a:rPr lang="fr-FR" smtClean="0"/>
              <a:pPr/>
              <a:t>38</a:t>
            </a:fld>
            <a:endParaRPr lang="fr-FR" smtClean="0"/>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AB4407E-9D22-644E-A911-2EA36C290CA7}" type="slidenum">
              <a:rPr lang="fr-FR" smtClean="0"/>
              <a:pPr/>
              <a:t>39</a:t>
            </a:fld>
            <a:endParaRPr lang="fr-FR" smtClean="0"/>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2A1D725-D6D0-B941-A715-C5B7228EADD1}" type="slidenum">
              <a:rPr lang="fr-FR" smtClean="0"/>
              <a:pPr/>
              <a:t>40</a:t>
            </a:fld>
            <a:endParaRPr lang="fr-FR" smtClean="0"/>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2D4D531-260B-9C4A-9E04-A960EE20E402}" type="slidenum">
              <a:rPr lang="fr-FR" smtClean="0"/>
              <a:pPr/>
              <a:t>41</a:t>
            </a:fld>
            <a:endParaRPr lang="fr-FR" smtClean="0"/>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4309B51-B0D4-8B42-AD0A-FA99CEFC5B84}" type="slidenum">
              <a:rPr lang="fr-FR" smtClean="0"/>
              <a:pPr/>
              <a:t>42</a:t>
            </a:fld>
            <a:endParaRPr lang="fr-FR" smtClean="0"/>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34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0574E4A-C839-354F-A4B9-59E92F513C96}" type="slidenum">
              <a:rPr lang="fr-FR" smtClean="0"/>
              <a:pPr/>
              <a:t>43</a:t>
            </a:fld>
            <a:endParaRPr lang="fr-FR" smtClean="0"/>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56FDE39-9637-FB46-B951-0A6B2D507B20}" type="slidenum">
              <a:rPr lang="fr-FR" smtClean="0"/>
              <a:pPr/>
              <a:t>44</a:t>
            </a:fld>
            <a:endParaRPr lang="fr-FR" smtClean="0"/>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75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5B462EB-5231-7E42-AB92-BFA9B90E725C}" type="slidenum">
              <a:rPr lang="fr-FR" smtClean="0"/>
              <a:pPr/>
              <a:t>45</a:t>
            </a:fld>
            <a:endParaRPr lang="fr-FR" smtClean="0"/>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bwMode="auto">
          <a:xfrm>
            <a:off x="1144588" y="685800"/>
            <a:ext cx="4568825" cy="3427413"/>
          </a:xfrm>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xfrm>
            <a:off x="1144588" y="685800"/>
            <a:ext cx="4568825" cy="3427413"/>
          </a:xfrm>
          <a:noFill/>
          <a:ln>
            <a:solidFill>
              <a:srgbClr val="000000"/>
            </a:solidFill>
            <a:miter lim="800000"/>
            <a:headEnd/>
            <a:tailEnd/>
          </a:ln>
        </p:spPr>
      </p:sp>
      <p:sp>
        <p:nvSpPr>
          <p:cNvPr id="716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20000"/>
          </a:bodyPr>
          <a:lstStyle/>
          <a:p>
            <a:r>
              <a:rPr lang="fr-FR" dirty="0" smtClean="0"/>
              <a:t>Les relations entre l'Union européenne et la Turquie sont basées sur un accord d'association, dit accord d'Ankara, signé le 12 septembre 1963 et entré en vigueur le 1</a:t>
            </a:r>
            <a:r>
              <a:rPr lang="fr-FR" baseline="30000" dirty="0" smtClean="0"/>
              <a:t>er</a:t>
            </a:r>
            <a:r>
              <a:rPr lang="fr-FR" dirty="0" smtClean="0"/>
              <a:t> décembre 1964. Cet accord est complété par la signature, le 23 novembre 1970, d'un protocole additionnel. A l'origine, l'objectif premier de l'association était de préparer l'adhésion de la Turquie à la Communauté économique européenne. Ensuite, le volet social de ces textes devait faciliter la liberté de circulation des personnes : l'entrée libre de la main d'œuvre turque sur le territoire communautaire, au plus tard le 30 novembre 1986. La conjoncture n'a pas permis la réalisation de ces deux grands projets. C'est alors qu'un organe politique mixte, le Conseil d'association CEE-Turquie, est intervenu sur un autre terrain, plus juridique cette fois, pour défendre les droits des travailleurs turcs vivant au sein de la Communauté. Ce conseil a adopté successivement la décision n° 1/80 et la décision n° 3/80 du 19 septembre 1980. Le but est d'améliorer la situation des ressortissants turcs déjà régulièrement installés sur le marché du travail des Etats membres. La décision n° 1/80 précise les droits des travailleurs turcs en matière d'emploi. Les droits conférés (renouvellement du permis de travail, l'octroi du permis de séjour) placent les travailleurs turcs dans une situation privilégiée par rapport aux autres ressortissants extra-communautaires. La décision n° 3/80 est relative à l'application des régimes de sécurité sociale des Etats membres aux travailleurs turcs et aux membres de leur famille. Concrètement, il s'agit de l'application aux ressortissants turcs du principe de l'égalité de traitement en matière de protection sociale. Finalement, ce sont les recours individuels basés sur ces instruments juridiques et les arrêts de la Cour de justice des Communautés européennes qui vont faire naître un véritable statut juridique pour les travailleurs turcs. En reconnaissant que le droit issu du droit d'association CEE-Turquie fait partie intégrante du droit communautaire et a un effet direct, la Cour a développé une jurisprudence très protectrice pour les Turcs vivant en Europe</a:t>
            </a:r>
            <a:r>
              <a:rPr lang="fr-FR" smtClean="0"/>
              <a:t>. </a:t>
            </a:r>
            <a:endParaRPr lang="fr-FR" dirty="0"/>
          </a:p>
        </p:txBody>
      </p:sp>
      <p:sp>
        <p:nvSpPr>
          <p:cNvPr id="4" name="Espace réservé du numéro de diapositive 3"/>
          <p:cNvSpPr>
            <a:spLocks noGrp="1"/>
          </p:cNvSpPr>
          <p:nvPr>
            <p:ph type="sldNum" sz="quarter" idx="10"/>
          </p:nvPr>
        </p:nvSpPr>
        <p:spPr/>
        <p:txBody>
          <a:bodyPr/>
          <a:lstStyle/>
          <a:p>
            <a:pPr>
              <a:defRPr/>
            </a:pPr>
            <a:fld id="{FDFB39B3-2BF9-8246-85BD-7A103FECF3EA}" type="slidenum">
              <a:rPr lang="fr-FR" smtClean="0"/>
              <a:pPr>
                <a:defRPr/>
              </a:pPr>
              <a:t>51</a:t>
            </a:fld>
            <a:endParaRPr lang="fr-FR"/>
          </a:p>
        </p:txBody>
      </p:sp>
    </p:spTree>
    <p:extLst>
      <p:ext uri="{BB962C8B-B14F-4D97-AF65-F5344CB8AC3E}">
        <p14:creationId xmlns:p14="http://schemas.microsoft.com/office/powerpoint/2010/main" val="22486024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bwMode="auto">
          <a:xfrm>
            <a:off x="1144588" y="685800"/>
            <a:ext cx="4568825" cy="3427413"/>
          </a:xfrm>
          <a:noFill/>
          <a:ln>
            <a:solidFill>
              <a:srgbClr val="000000"/>
            </a:solidFill>
            <a:miter lim="800000"/>
            <a:headEnd/>
            <a:tailEnd/>
          </a:ln>
        </p:spPr>
      </p:sp>
      <p:sp>
        <p:nvSpPr>
          <p:cNvPr id="819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prstTxWarp prst="textNoShape">
              <a:avLst/>
            </a:prstTxWarp>
          </a:bodyPr>
          <a:lstStyle/>
          <a:p>
            <a:pPr algn="r">
              <a:defRPr/>
            </a:pPr>
            <a:fld id="{AA1C7BAC-90F5-9040-85B7-16131D320FB0}" type="slidenum">
              <a:rPr lang="en-GB" sz="1200">
                <a:latin typeface="+mn-lt"/>
              </a:rPr>
              <a:pPr algn="r">
                <a:defRPr/>
              </a:pPr>
              <a:t>63</a:t>
            </a:fld>
            <a:endParaRPr lang="en-GB" sz="1200">
              <a:latin typeface="+mn-lt"/>
            </a:endParaRPr>
          </a:p>
        </p:txBody>
      </p:sp>
      <p:sp>
        <p:nvSpPr>
          <p:cNvPr id="75779" name="Rectangle 2"/>
          <p:cNvSpPr>
            <a:spLocks noGrp="1" noRot="1" noChangeAspect="1" noChangeArrowheads="1"/>
          </p:cNvSpPr>
          <p:nvPr>
            <p:ph type="sldImg"/>
          </p:nvPr>
        </p:nvSpPr>
        <p:spPr bwMode="auto">
          <a:xfrm>
            <a:off x="1144588" y="685800"/>
            <a:ext cx="4568825" cy="3427413"/>
          </a:xfrm>
          <a:noFill/>
          <a:ln>
            <a:solidFill>
              <a:srgbClr val="000000"/>
            </a:solidFill>
            <a:miter lim="800000"/>
            <a:headEnd/>
            <a:tailEnd/>
          </a:ln>
        </p:spPr>
      </p:sp>
      <p:sp>
        <p:nvSpPr>
          <p:cNvPr id="75780" name="Rectangle 3"/>
          <p:cNvSpPr>
            <a:spLocks noGrp="1" noChangeArrowheads="1"/>
          </p:cNvSpPr>
          <p:nvPr>
            <p:ph type="body" idx="1"/>
          </p:nvPr>
        </p:nvSpPr>
        <p:spPr bwMode="auto">
          <a:xfrm>
            <a:off x="685800" y="4341813"/>
            <a:ext cx="5486400" cy="4116387"/>
          </a:xfrm>
          <a:noFill/>
        </p:spPr>
        <p:txBody>
          <a:bodyPr wrap="square" numCol="1" anchor="t" anchorCtr="0" compatLnSpc="1">
            <a:prstTxWarp prst="textNoShape">
              <a:avLst/>
            </a:prstTxWarp>
          </a:bodyPr>
          <a:lstStyle/>
          <a:p>
            <a:pPr eaLnBrk="1" hangingPunct="1">
              <a:spcBef>
                <a:spcPct val="0"/>
              </a:spcBef>
            </a:pPr>
            <a:endParaRPr lang="fr-FR"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bwMode="auto">
          <a:xfrm>
            <a:off x="1144588" y="685800"/>
            <a:ext cx="4568825" cy="3427413"/>
          </a:xfrm>
          <a:noFill/>
          <a:ln>
            <a:solidFill>
              <a:srgbClr val="000000"/>
            </a:solidFill>
            <a:miter lim="800000"/>
            <a:headEnd/>
            <a:tailEnd/>
          </a:ln>
        </p:spPr>
      </p:sp>
      <p:sp>
        <p:nvSpPr>
          <p:cNvPr id="778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bwMode="auto">
          <a:xfrm>
            <a:off x="1144588" y="685800"/>
            <a:ext cx="4568825" cy="3427413"/>
          </a:xfrm>
          <a:noFill/>
          <a:ln>
            <a:solidFill>
              <a:srgbClr val="000000"/>
            </a:solidFill>
            <a:miter lim="800000"/>
            <a:headEnd/>
            <a:tailEnd/>
          </a:ln>
        </p:spPr>
      </p:sp>
      <p:sp>
        <p:nvSpPr>
          <p:cNvPr id="86019"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fr-FR" b="1" dirty="0" smtClean="0">
                <a:hlinkClick r:id="rId3"/>
              </a:rPr>
              <a:t>Art. 21 Coordination des systèmes de sécurité sociale</a:t>
            </a:r>
            <a:endParaRPr lang="fr-FR" b="1" dirty="0" smtClean="0"/>
          </a:p>
          <a:p>
            <a:r>
              <a:rPr lang="fr-FR" dirty="0" smtClean="0"/>
              <a:t>  En vue d'assurer la libre circulation des personnes, les Etats membres règlent, conformément à l'appendice 2 de l'annexe K et au protocole à l'annexe K sur la libre circulation des personnes entre le Liechtenstein et la Suisse, la coordination des systèmes de sécurité sociale dans le but de garantir notamment:</a:t>
            </a:r>
          </a:p>
          <a:p>
            <a:r>
              <a:rPr lang="fr-FR" dirty="0" smtClean="0"/>
              <a:t>a)l'égalité de </a:t>
            </a:r>
            <a:r>
              <a:rPr lang="fr-FR" dirty="0" err="1" smtClean="0"/>
              <a:t>traitement;b</a:t>
            </a:r>
            <a:r>
              <a:rPr lang="fr-FR" dirty="0" smtClean="0"/>
              <a:t>)la détermination de la législation </a:t>
            </a:r>
            <a:r>
              <a:rPr lang="fr-FR" dirty="0" err="1" smtClean="0"/>
              <a:t>applicable;c</a:t>
            </a:r>
            <a:r>
              <a:rPr lang="fr-FR" dirty="0" smtClean="0"/>
              <a:t>)la totalisation, pour l'ouverture et le maintien du droit aux prestations ainsi que pour le calcul de celles-ci, de toutes périodes prises en considération par les différentes législations </a:t>
            </a:r>
            <a:r>
              <a:rPr lang="fr-FR" dirty="0" err="1" smtClean="0"/>
              <a:t>nationales;d</a:t>
            </a:r>
            <a:r>
              <a:rPr lang="fr-FR" dirty="0" smtClean="0"/>
              <a:t>)le paiement des prestations aux personnes résidant sur le territoire des Etats </a:t>
            </a:r>
            <a:r>
              <a:rPr lang="fr-FR" dirty="0" err="1" smtClean="0"/>
              <a:t>membres;e</a:t>
            </a:r>
            <a:r>
              <a:rPr lang="fr-FR" dirty="0" smtClean="0"/>
              <a:t>)l'entraide et la coopération administratives entre les autorités et les institutions.</a:t>
            </a:r>
          </a:p>
          <a:p>
            <a:r>
              <a:rPr lang="fr-FR" dirty="0" smtClean="0"/>
              <a:t>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bwMode="auto">
          <a:xfrm>
            <a:off x="1144588" y="685800"/>
            <a:ext cx="4568825" cy="3427413"/>
          </a:xfrm>
          <a:noFill/>
          <a:ln>
            <a:solidFill>
              <a:srgbClr val="000000"/>
            </a:solidFill>
            <a:miter lim="800000"/>
            <a:headEnd/>
            <a:tailEnd/>
          </a:ln>
        </p:spPr>
      </p:sp>
      <p:sp>
        <p:nvSpPr>
          <p:cNvPr id="798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bwMode="auto">
          <a:xfrm>
            <a:off x="1144588" y="685800"/>
            <a:ext cx="4568825" cy="3427413"/>
          </a:xfrm>
          <a:noFill/>
          <a:ln>
            <a:solidFill>
              <a:srgbClr val="000000"/>
            </a:solidFill>
            <a:miter lim="800000"/>
            <a:headEnd/>
            <a:tailEnd/>
          </a:ln>
        </p:spPr>
      </p:sp>
      <p:sp>
        <p:nvSpPr>
          <p:cNvPr id="839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bwMode="auto">
          <a:xfrm>
            <a:off x="1144588" y="685800"/>
            <a:ext cx="4568825" cy="3427413"/>
          </a:xfrm>
          <a:noFill/>
          <a:ln>
            <a:solidFill>
              <a:srgbClr val="000000"/>
            </a:solidFill>
            <a:miter lim="800000"/>
            <a:headEnd/>
            <a:tailEnd/>
          </a:ln>
        </p:spPr>
      </p:sp>
      <p:sp>
        <p:nvSpPr>
          <p:cNvPr id="819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bwMode="auto">
          <a:xfrm>
            <a:off x="1144588" y="685800"/>
            <a:ext cx="4568825" cy="3427413"/>
          </a:xfrm>
          <a:noFill/>
          <a:ln>
            <a:solidFill>
              <a:srgbClr val="000000"/>
            </a:solidFill>
            <a:miter lim="800000"/>
            <a:headEnd/>
            <a:tailEnd/>
          </a:ln>
        </p:spPr>
      </p:sp>
      <p:sp>
        <p:nvSpPr>
          <p:cNvPr id="880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FDFB39B3-2BF9-8246-85BD-7A103FECF3EA}" type="slidenum">
              <a:rPr lang="fr-FR" smtClean="0"/>
              <a:pPr>
                <a:defRPr/>
              </a:pPr>
              <a:t>5</a:t>
            </a:fld>
            <a:endParaRPr lang="fr-FR"/>
          </a:p>
        </p:txBody>
      </p:sp>
    </p:spTree>
    <p:extLst>
      <p:ext uri="{BB962C8B-B14F-4D97-AF65-F5344CB8AC3E}">
        <p14:creationId xmlns:p14="http://schemas.microsoft.com/office/powerpoint/2010/main" val="40510928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bwMode="auto">
          <a:xfrm>
            <a:off x="1144588" y="685800"/>
            <a:ext cx="4568825" cy="3427413"/>
          </a:xfrm>
          <a:noFill/>
          <a:ln>
            <a:solidFill>
              <a:srgbClr val="000000"/>
            </a:solidFill>
            <a:miter lim="800000"/>
            <a:headEnd/>
            <a:tailEnd/>
          </a:ln>
        </p:spPr>
      </p:sp>
      <p:sp>
        <p:nvSpPr>
          <p:cNvPr id="901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bwMode="auto">
          <a:xfrm>
            <a:off x="1144588" y="685800"/>
            <a:ext cx="4568825" cy="3427413"/>
          </a:xfrm>
          <a:noFill/>
          <a:ln>
            <a:solidFill>
              <a:srgbClr val="000000"/>
            </a:solidFill>
            <a:miter lim="800000"/>
            <a:headEnd/>
            <a:tailEnd/>
          </a:ln>
        </p:spPr>
      </p:sp>
      <p:sp>
        <p:nvSpPr>
          <p:cNvPr id="921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a:xfrm>
            <a:off x="3884613" y="8685213"/>
            <a:ext cx="2971800" cy="457200"/>
          </a:xfrm>
          <a:prstGeom prst="rect">
            <a:avLst/>
          </a:prstGeom>
          <a:noFill/>
        </p:spPr>
        <p:txBody>
          <a:bodyPr anchor="b"/>
          <a:lstStyle/>
          <a:p>
            <a:pPr algn="r" fontAlgn="auto">
              <a:spcBef>
                <a:spcPts val="0"/>
              </a:spcBef>
              <a:spcAft>
                <a:spcPts val="0"/>
              </a:spcAft>
              <a:defRPr/>
            </a:pPr>
            <a:fld id="{D9F01984-E68E-4E44-A9AC-3B47DBEC3B35}" type="slidenum">
              <a:rPr lang="fr-FR" sz="1200">
                <a:latin typeface="+mn-lt"/>
                <a:ea typeface="+mn-ea"/>
                <a:cs typeface="+mn-cs"/>
              </a:rPr>
              <a:pPr algn="r" fontAlgn="auto">
                <a:spcBef>
                  <a:spcPts val="0"/>
                </a:spcBef>
                <a:spcAft>
                  <a:spcPts val="0"/>
                </a:spcAft>
                <a:defRPr/>
              </a:pPr>
              <a:t>73</a:t>
            </a:fld>
            <a:endParaRPr lang="fr-FR" sz="1200">
              <a:latin typeface="+mn-lt"/>
              <a:ea typeface="+mn-ea"/>
              <a:cs typeface="+mn-cs"/>
            </a:endParaRPr>
          </a:p>
        </p:txBody>
      </p:sp>
      <p:sp>
        <p:nvSpPr>
          <p:cNvPr id="94211" name="Rectangle 2"/>
          <p:cNvSpPr>
            <a:spLocks noGrp="1" noRot="1" noChangeAspect="1" noChangeArrowheads="1"/>
          </p:cNvSpPr>
          <p:nvPr>
            <p:ph type="sldImg"/>
          </p:nvPr>
        </p:nvSpPr>
        <p:spPr bwMode="auto">
          <a:xfrm>
            <a:off x="1146175" y="685800"/>
            <a:ext cx="4568825" cy="3427413"/>
          </a:xfrm>
          <a:noFill/>
          <a:ln>
            <a:solidFill>
              <a:srgbClr val="000000"/>
            </a:solidFill>
            <a:miter lim="800000"/>
            <a:headEnd/>
            <a:tailEnd/>
          </a:ln>
        </p:spPr>
      </p:sp>
      <p:sp>
        <p:nvSpPr>
          <p:cNvPr id="94212" name="Rectangle 3"/>
          <p:cNvSpPr>
            <a:spLocks noGrp="1" noChangeArrowheads="1"/>
          </p:cNvSpPr>
          <p:nvPr>
            <p:ph type="body" idx="1"/>
          </p:nvPr>
        </p:nvSpPr>
        <p:spPr bwMode="auto">
          <a:xfrm>
            <a:off x="914400" y="4341813"/>
            <a:ext cx="5029200" cy="4116387"/>
          </a:xfrm>
          <a:noFill/>
        </p:spPr>
        <p:txBody>
          <a:bodyPr wrap="square" numCol="1" anchor="t" anchorCtr="0" compatLnSpc="1">
            <a:prstTxWarp prst="textNoShape">
              <a:avLst/>
            </a:prstTxWarp>
          </a:bodyPr>
          <a:lstStyle/>
          <a:p>
            <a:pPr eaLnBrk="1" hangingPunct="1">
              <a:spcBef>
                <a:spcPct val="0"/>
              </a:spcBef>
            </a:pPr>
            <a:endParaRPr lang="fr-FR"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bwMode="auto">
          <a:xfrm>
            <a:off x="1144588" y="685800"/>
            <a:ext cx="4568825" cy="3427413"/>
          </a:xfrm>
          <a:noFill/>
          <a:ln>
            <a:solidFill>
              <a:srgbClr val="000000"/>
            </a:solidFill>
            <a:miter lim="800000"/>
            <a:headEnd/>
            <a:tailEnd/>
          </a:ln>
        </p:spPr>
      </p:sp>
      <p:sp>
        <p:nvSpPr>
          <p:cNvPr id="962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bwMode="auto">
          <a:xfrm>
            <a:off x="1144588" y="685800"/>
            <a:ext cx="4568825" cy="3427413"/>
          </a:xfrm>
          <a:noFill/>
          <a:ln>
            <a:solidFill>
              <a:srgbClr val="000000"/>
            </a:solidFill>
            <a:miter lim="800000"/>
            <a:headEnd/>
            <a:tailEnd/>
          </a:ln>
        </p:spPr>
      </p:sp>
      <p:sp>
        <p:nvSpPr>
          <p:cNvPr id="993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bwMode="auto">
          <a:xfrm>
            <a:off x="1144588" y="685800"/>
            <a:ext cx="4568825" cy="3427413"/>
          </a:xfrm>
          <a:noFill/>
          <a:ln>
            <a:solidFill>
              <a:srgbClr val="000000"/>
            </a:solidFill>
            <a:miter lim="800000"/>
            <a:headEnd/>
            <a:tailEnd/>
          </a:ln>
        </p:spPr>
      </p:sp>
      <p:sp>
        <p:nvSpPr>
          <p:cNvPr id="1013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bwMode="auto">
          <a:xfrm>
            <a:off x="1144588" y="685800"/>
            <a:ext cx="4568825" cy="3427413"/>
          </a:xfrm>
          <a:noFill/>
          <a:ln>
            <a:solidFill>
              <a:srgbClr val="000000"/>
            </a:solidFill>
            <a:miter lim="800000"/>
            <a:headEnd/>
            <a:tailEnd/>
          </a:ln>
        </p:spPr>
      </p:sp>
      <p:sp>
        <p:nvSpPr>
          <p:cNvPr id="1034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prstTxWarp prst="textNoShape">
              <a:avLst/>
            </a:prstTxWarp>
          </a:bodyPr>
          <a:lstStyle/>
          <a:p>
            <a:pPr algn="r">
              <a:defRPr/>
            </a:pPr>
            <a:fld id="{7CAAE1F5-1B52-6A47-8ED4-D4AD228E8D35}" type="slidenum">
              <a:rPr lang="en-GB" sz="1200">
                <a:latin typeface="+mn-lt"/>
              </a:rPr>
              <a:pPr algn="r">
                <a:defRPr/>
              </a:pPr>
              <a:t>79</a:t>
            </a:fld>
            <a:endParaRPr lang="en-GB" sz="1200">
              <a:latin typeface="+mn-lt"/>
            </a:endParaRPr>
          </a:p>
        </p:txBody>
      </p:sp>
      <p:sp>
        <p:nvSpPr>
          <p:cNvPr id="107523" name="Rectangle 2"/>
          <p:cNvSpPr>
            <a:spLocks noGrp="1" noRot="1" noChangeAspect="1" noChangeArrowheads="1"/>
          </p:cNvSpPr>
          <p:nvPr>
            <p:ph type="sldImg"/>
          </p:nvPr>
        </p:nvSpPr>
        <p:spPr bwMode="auto">
          <a:xfrm>
            <a:off x="1143000" y="685800"/>
            <a:ext cx="4568825" cy="3427413"/>
          </a:xfrm>
          <a:noFill/>
          <a:ln>
            <a:solidFill>
              <a:srgbClr val="000000"/>
            </a:solidFill>
            <a:miter lim="800000"/>
            <a:headEnd/>
            <a:tailEnd/>
          </a:ln>
        </p:spPr>
      </p:sp>
      <p:sp>
        <p:nvSpPr>
          <p:cNvPr id="107524" name="Rectangle 3"/>
          <p:cNvSpPr>
            <a:spLocks noGrp="1" noChangeArrowheads="1"/>
          </p:cNvSpPr>
          <p:nvPr>
            <p:ph type="body" idx="1"/>
          </p:nvPr>
        </p:nvSpPr>
        <p:spPr bwMode="auto">
          <a:xfrm>
            <a:off x="685800" y="4341813"/>
            <a:ext cx="5486400" cy="4116387"/>
          </a:xfrm>
          <a:noFill/>
        </p:spPr>
        <p:txBody>
          <a:bodyPr wrap="square" numCol="1" anchor="t" anchorCtr="0" compatLnSpc="1">
            <a:prstTxWarp prst="textNoShape">
              <a:avLst/>
            </a:prstTxWarp>
          </a:bodyPr>
          <a:lstStyle/>
          <a:p>
            <a:pPr eaLnBrk="1" hangingPunct="1">
              <a:spcBef>
                <a:spcPct val="0"/>
              </a:spcBef>
            </a:pPr>
            <a:endParaRPr lang="fr-FR"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prstTxWarp prst="textNoShape">
              <a:avLst/>
            </a:prstTxWarp>
          </a:bodyPr>
          <a:lstStyle/>
          <a:p>
            <a:pPr algn="r">
              <a:defRPr/>
            </a:pPr>
            <a:fld id="{877A2342-F5D3-B34A-8DE9-57ABB159FBE1}" type="slidenum">
              <a:rPr lang="en-GB" sz="1200">
                <a:latin typeface="+mn-lt"/>
              </a:rPr>
              <a:pPr algn="r">
                <a:defRPr/>
              </a:pPr>
              <a:t>80</a:t>
            </a:fld>
            <a:endParaRPr lang="en-GB" sz="1200">
              <a:latin typeface="+mn-lt"/>
            </a:endParaRPr>
          </a:p>
        </p:txBody>
      </p:sp>
      <p:sp>
        <p:nvSpPr>
          <p:cNvPr id="109571" name="Rectangle 2"/>
          <p:cNvSpPr>
            <a:spLocks noGrp="1" noRot="1" noChangeAspect="1" noChangeArrowheads="1"/>
          </p:cNvSpPr>
          <p:nvPr>
            <p:ph type="sldImg"/>
          </p:nvPr>
        </p:nvSpPr>
        <p:spPr bwMode="auto">
          <a:xfrm>
            <a:off x="1144588" y="685800"/>
            <a:ext cx="4568825" cy="3427413"/>
          </a:xfrm>
          <a:noFill/>
          <a:ln>
            <a:solidFill>
              <a:srgbClr val="000000"/>
            </a:solidFill>
            <a:miter lim="800000"/>
            <a:headEnd/>
            <a:tailEnd/>
          </a:ln>
        </p:spPr>
      </p:sp>
      <p:sp>
        <p:nvSpPr>
          <p:cNvPr id="109572" name="Rectangle 3"/>
          <p:cNvSpPr>
            <a:spLocks noGrp="1" noChangeArrowheads="1"/>
          </p:cNvSpPr>
          <p:nvPr>
            <p:ph type="body" idx="1"/>
          </p:nvPr>
        </p:nvSpPr>
        <p:spPr bwMode="auto">
          <a:xfrm>
            <a:off x="685800" y="4341813"/>
            <a:ext cx="5486400" cy="4116387"/>
          </a:xfrm>
          <a:noFill/>
        </p:spPr>
        <p:txBody>
          <a:bodyPr wrap="square" numCol="1" anchor="t" anchorCtr="0" compatLnSpc="1">
            <a:prstTxWarp prst="textNoShape">
              <a:avLst/>
            </a:prstTxWarp>
          </a:bodyPr>
          <a:lstStyle/>
          <a:p>
            <a:pPr eaLnBrk="1" hangingPunct="1">
              <a:spcBef>
                <a:spcPct val="0"/>
              </a:spcBef>
            </a:pPr>
            <a:endParaRPr lang="fr-FR"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bwMode="auto">
          <a:xfrm>
            <a:off x="1144588" y="685800"/>
            <a:ext cx="4568825" cy="3427413"/>
          </a:xfrm>
          <a:noFill/>
          <a:ln>
            <a:solidFill>
              <a:srgbClr val="000000"/>
            </a:solidFill>
            <a:miter lim="800000"/>
            <a:headEnd/>
            <a:tailEnd/>
          </a:ln>
        </p:spPr>
      </p:sp>
      <p:sp>
        <p:nvSpPr>
          <p:cNvPr id="1116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5B96B57-9302-C449-A6EF-599937E3A934}" type="slidenum">
              <a:rPr lang="nl-BE" smtClean="0"/>
              <a:pPr/>
              <a:t>8</a:t>
            </a:fld>
            <a:endParaRPr lang="nl-BE" smtClean="0"/>
          </a:p>
        </p:txBody>
      </p:sp>
      <p:sp>
        <p:nvSpPr>
          <p:cNvPr id="194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60"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r>
              <a:rPr lang="fr-BE" smtClean="0"/>
              <a:t>ATTENTION le droit fiscal ne gère pas tout ! A entendre certains consultants !!! Notions différentes !!!</a:t>
            </a:r>
          </a:p>
          <a:p>
            <a:pPr eaLnBrk="1" hangingPunct="1">
              <a:spcBef>
                <a:spcPct val="0"/>
              </a:spcBef>
            </a:pPr>
            <a:r>
              <a:rPr lang="fr-BE" smtClean="0"/>
              <a:t>Droit du travail : détachement = ds Directive</a:t>
            </a:r>
          </a:p>
          <a:p>
            <a:pPr eaLnBrk="1" hangingPunct="1">
              <a:spcBef>
                <a:spcPct val="0"/>
              </a:spcBef>
            </a:pPr>
            <a:r>
              <a:rPr lang="fr-BE" smtClean="0"/>
              <a:t>Droit fiscal : frontalier !</a:t>
            </a:r>
          </a:p>
          <a:p>
            <a:pPr eaLnBrk="1" hangingPunct="1">
              <a:spcBef>
                <a:spcPct val="0"/>
              </a:spcBef>
            </a:pPr>
            <a:r>
              <a:rPr lang="fr-BE" smtClean="0"/>
              <a:t>Directive : année/n° - Règlement n°/année</a:t>
            </a:r>
          </a:p>
          <a:p>
            <a:pPr eaLnBrk="1" hangingPunct="1">
              <a:spcBef>
                <a:spcPct val="0"/>
              </a:spcBef>
            </a:pPr>
            <a:endParaRPr lang="fr-BE"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bwMode="auto">
          <a:xfrm>
            <a:off x="1144588" y="685800"/>
            <a:ext cx="4568825" cy="3427413"/>
          </a:xfrm>
          <a:noFill/>
          <a:ln>
            <a:solidFill>
              <a:srgbClr val="000000"/>
            </a:solidFill>
            <a:miter lim="800000"/>
            <a:headEnd/>
            <a:tailEnd/>
          </a:ln>
        </p:spPr>
      </p:sp>
      <p:sp>
        <p:nvSpPr>
          <p:cNvPr id="1136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prstTxWarp prst="textNoShape">
              <a:avLst/>
            </a:prstTxWarp>
          </a:bodyPr>
          <a:lstStyle/>
          <a:p>
            <a:pPr algn="r">
              <a:defRPr/>
            </a:pPr>
            <a:fld id="{09C0F130-9E76-C249-B353-8769A1CA7E36}" type="slidenum">
              <a:rPr lang="en-GB" sz="1200">
                <a:latin typeface="+mn-lt"/>
              </a:rPr>
              <a:pPr algn="r">
                <a:defRPr/>
              </a:pPr>
              <a:t>85</a:t>
            </a:fld>
            <a:endParaRPr lang="en-GB" sz="1200">
              <a:latin typeface="+mn-lt"/>
            </a:endParaRPr>
          </a:p>
        </p:txBody>
      </p:sp>
      <p:sp>
        <p:nvSpPr>
          <p:cNvPr id="115715" name="Rectangle 2"/>
          <p:cNvSpPr>
            <a:spLocks noGrp="1" noRot="1" noChangeAspect="1" noChangeArrowheads="1"/>
          </p:cNvSpPr>
          <p:nvPr>
            <p:ph type="sldImg"/>
          </p:nvPr>
        </p:nvSpPr>
        <p:spPr bwMode="auto">
          <a:xfrm>
            <a:off x="1143000" y="685800"/>
            <a:ext cx="4568825" cy="3427413"/>
          </a:xfrm>
          <a:noFill/>
          <a:ln>
            <a:solidFill>
              <a:srgbClr val="000000"/>
            </a:solidFill>
            <a:miter lim="800000"/>
            <a:headEnd/>
            <a:tailEnd/>
          </a:ln>
        </p:spPr>
      </p:sp>
      <p:sp>
        <p:nvSpPr>
          <p:cNvPr id="115716" name="Rectangle 3"/>
          <p:cNvSpPr>
            <a:spLocks noGrp="1" noChangeArrowheads="1"/>
          </p:cNvSpPr>
          <p:nvPr>
            <p:ph type="body" idx="1"/>
          </p:nvPr>
        </p:nvSpPr>
        <p:spPr bwMode="auto">
          <a:xfrm>
            <a:off x="685800" y="4341813"/>
            <a:ext cx="5486400" cy="4116387"/>
          </a:xfrm>
          <a:noFill/>
        </p:spPr>
        <p:txBody>
          <a:bodyPr wrap="square" numCol="1" anchor="t" anchorCtr="0" compatLnSpc="1">
            <a:prstTxWarp prst="textNoShape">
              <a:avLst/>
            </a:prstTxWarp>
          </a:bodyPr>
          <a:lstStyle/>
          <a:p>
            <a:pPr eaLnBrk="1" hangingPunct="1">
              <a:spcBef>
                <a:spcPct val="0"/>
              </a:spcBef>
            </a:pPr>
            <a:endParaRPr lang="fr-FR"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064BF0C-CB1A-8F47-BE72-FC232D3F865C}" type="slidenum">
              <a:rPr lang="nl-BE" smtClean="0"/>
              <a:pPr/>
              <a:t>86</a:t>
            </a:fld>
            <a:endParaRPr lang="nl-BE" smtClean="0"/>
          </a:p>
        </p:txBody>
      </p:sp>
      <p:sp>
        <p:nvSpPr>
          <p:cNvPr id="117763" name="Rectangle 2"/>
          <p:cNvSpPr>
            <a:spLocks noGrp="1" noRot="1" noChangeAspect="1" noChangeArrowheads="1" noTextEdit="1"/>
          </p:cNvSpPr>
          <p:nvPr>
            <p:ph type="sldImg"/>
          </p:nvPr>
        </p:nvSpPr>
        <p:spPr bwMode="auto">
          <a:xfrm>
            <a:off x="1141413" y="685800"/>
            <a:ext cx="4572000" cy="3429000"/>
          </a:xfrm>
          <a:noFill/>
          <a:ln>
            <a:solidFill>
              <a:srgbClr val="000000"/>
            </a:solidFill>
            <a:miter lim="800000"/>
            <a:headEnd/>
            <a:tailEnd/>
          </a:ln>
        </p:spPr>
      </p:sp>
      <p:sp>
        <p:nvSpPr>
          <p:cNvPr id="1177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BE" smtClean="0"/>
              <a:t>E101 = technique, administratif, austère</a:t>
            </a:r>
          </a:p>
          <a:p>
            <a:pPr eaLnBrk="1" hangingPunct="1">
              <a:spcBef>
                <a:spcPct val="0"/>
              </a:spcBef>
            </a:pPr>
            <a:r>
              <a:rPr lang="nl-BE" smtClean="0"/>
              <a:t>A1 = sexy, couleurs mais refus Commission de faire printer en couleurs !</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bwMode="auto">
          <a:xfrm>
            <a:off x="1144588" y="685800"/>
            <a:ext cx="4568825" cy="3427413"/>
          </a:xfrm>
          <a:noFill/>
          <a:ln>
            <a:solidFill>
              <a:srgbClr val="000000"/>
            </a:solidFill>
            <a:miter lim="800000"/>
            <a:headEnd/>
            <a:tailEnd/>
          </a:ln>
        </p:spPr>
      </p:sp>
      <p:sp>
        <p:nvSpPr>
          <p:cNvPr id="1208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bwMode="auto">
          <a:xfrm>
            <a:off x="1144588" y="685800"/>
            <a:ext cx="4568825" cy="3427413"/>
          </a:xfrm>
          <a:noFill/>
          <a:ln>
            <a:solidFill>
              <a:srgbClr val="000000"/>
            </a:solidFill>
            <a:miter lim="800000"/>
            <a:headEnd/>
            <a:tailEnd/>
          </a:ln>
        </p:spPr>
      </p:sp>
      <p:sp>
        <p:nvSpPr>
          <p:cNvPr id="1228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prstTxWarp prst="textNoShape">
              <a:avLst/>
            </a:prstTxWarp>
          </a:bodyPr>
          <a:lstStyle/>
          <a:p>
            <a:pPr algn="r">
              <a:defRPr/>
            </a:pPr>
            <a:fld id="{D4C1665B-3420-BF4A-82EF-D87CD42B3EDE}" type="slidenum">
              <a:rPr lang="en-GB" sz="1200">
                <a:latin typeface="+mn-lt"/>
              </a:rPr>
              <a:pPr algn="r">
                <a:defRPr/>
              </a:pPr>
              <a:t>92</a:t>
            </a:fld>
            <a:endParaRPr lang="en-GB" sz="1200">
              <a:latin typeface="+mn-lt"/>
            </a:endParaRPr>
          </a:p>
        </p:txBody>
      </p:sp>
      <p:sp>
        <p:nvSpPr>
          <p:cNvPr id="124931" name="Rectangle 2"/>
          <p:cNvSpPr>
            <a:spLocks noGrp="1" noRot="1" noChangeAspect="1" noChangeArrowheads="1"/>
          </p:cNvSpPr>
          <p:nvPr>
            <p:ph type="sldImg"/>
          </p:nvPr>
        </p:nvSpPr>
        <p:spPr bwMode="auto">
          <a:xfrm>
            <a:off x="1144588" y="685800"/>
            <a:ext cx="4568825" cy="3427413"/>
          </a:xfrm>
          <a:noFill/>
          <a:ln>
            <a:solidFill>
              <a:srgbClr val="000000"/>
            </a:solidFill>
            <a:miter lim="800000"/>
            <a:headEnd/>
            <a:tailEnd/>
          </a:ln>
        </p:spPr>
      </p:sp>
      <p:sp>
        <p:nvSpPr>
          <p:cNvPr id="124932" name="Rectangle 3"/>
          <p:cNvSpPr>
            <a:spLocks noGrp="1" noChangeArrowheads="1"/>
          </p:cNvSpPr>
          <p:nvPr>
            <p:ph type="body" idx="1"/>
          </p:nvPr>
        </p:nvSpPr>
        <p:spPr bwMode="auto">
          <a:xfrm>
            <a:off x="685800" y="4341813"/>
            <a:ext cx="5486400" cy="4116387"/>
          </a:xfrm>
          <a:noFill/>
        </p:spPr>
        <p:txBody>
          <a:bodyPr wrap="square" numCol="1" anchor="t" anchorCtr="0" compatLnSpc="1">
            <a:prstTxWarp prst="textNoShape">
              <a:avLst/>
            </a:prstTxWarp>
          </a:bodyPr>
          <a:lstStyle/>
          <a:p>
            <a:pPr eaLnBrk="1" hangingPunct="1">
              <a:spcBef>
                <a:spcPct val="0"/>
              </a:spcBef>
            </a:pPr>
            <a:endParaRPr lang="fr-FR"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prstTxWarp prst="textNoShape">
              <a:avLst/>
            </a:prstTxWarp>
          </a:bodyPr>
          <a:lstStyle/>
          <a:p>
            <a:pPr algn="r">
              <a:defRPr/>
            </a:pPr>
            <a:fld id="{F97EEE4A-AC7C-DD41-9CAB-CCADBED13751}" type="slidenum">
              <a:rPr lang="en-GB" sz="1200">
                <a:latin typeface="+mn-lt"/>
              </a:rPr>
              <a:pPr algn="r">
                <a:defRPr/>
              </a:pPr>
              <a:t>93</a:t>
            </a:fld>
            <a:endParaRPr lang="en-GB" sz="1200">
              <a:latin typeface="+mn-lt"/>
            </a:endParaRPr>
          </a:p>
        </p:txBody>
      </p:sp>
      <p:sp>
        <p:nvSpPr>
          <p:cNvPr id="126979" name="Rectangle 2"/>
          <p:cNvSpPr>
            <a:spLocks noGrp="1" noRot="1" noChangeAspect="1" noChangeArrowheads="1"/>
          </p:cNvSpPr>
          <p:nvPr>
            <p:ph type="sldImg"/>
          </p:nvPr>
        </p:nvSpPr>
        <p:spPr bwMode="auto">
          <a:xfrm>
            <a:off x="1144588" y="685800"/>
            <a:ext cx="4568825" cy="3427413"/>
          </a:xfrm>
          <a:noFill/>
          <a:ln>
            <a:solidFill>
              <a:srgbClr val="000000"/>
            </a:solidFill>
            <a:miter lim="800000"/>
            <a:headEnd/>
            <a:tailEnd/>
          </a:ln>
        </p:spPr>
      </p:sp>
      <p:sp>
        <p:nvSpPr>
          <p:cNvPr id="126980" name="Rectangle 3"/>
          <p:cNvSpPr>
            <a:spLocks noGrp="1" noChangeArrowheads="1"/>
          </p:cNvSpPr>
          <p:nvPr>
            <p:ph type="body" idx="1"/>
          </p:nvPr>
        </p:nvSpPr>
        <p:spPr bwMode="auto">
          <a:xfrm>
            <a:off x="685800" y="4341813"/>
            <a:ext cx="5486400" cy="4116387"/>
          </a:xfrm>
          <a:noFill/>
        </p:spPr>
        <p:txBody>
          <a:bodyPr wrap="square" numCol="1" anchor="t" anchorCtr="0" compatLnSpc="1">
            <a:prstTxWarp prst="textNoShape">
              <a:avLst/>
            </a:prstTxWarp>
          </a:bodyPr>
          <a:lstStyle/>
          <a:p>
            <a:pPr eaLnBrk="1" hangingPunct="1">
              <a:spcBef>
                <a:spcPct val="0"/>
              </a:spcBef>
            </a:pPr>
            <a:endParaRPr lang="fr-FR"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prstTxWarp prst="textNoShape">
              <a:avLst/>
            </a:prstTxWarp>
          </a:bodyPr>
          <a:lstStyle/>
          <a:p>
            <a:pPr algn="r">
              <a:defRPr/>
            </a:pPr>
            <a:fld id="{727CD864-E9D9-CC4B-9706-8DBC98BC3C58}" type="slidenum">
              <a:rPr lang="en-GB" sz="1200">
                <a:latin typeface="+mn-lt"/>
              </a:rPr>
              <a:pPr algn="r">
                <a:defRPr/>
              </a:pPr>
              <a:t>95</a:t>
            </a:fld>
            <a:endParaRPr lang="en-GB" sz="1200">
              <a:latin typeface="+mn-lt"/>
            </a:endParaRPr>
          </a:p>
        </p:txBody>
      </p:sp>
      <p:sp>
        <p:nvSpPr>
          <p:cNvPr id="130051" name="Rectangle 2"/>
          <p:cNvSpPr>
            <a:spLocks noGrp="1" noRot="1" noChangeAspect="1" noChangeArrowheads="1"/>
          </p:cNvSpPr>
          <p:nvPr>
            <p:ph type="sldImg"/>
          </p:nvPr>
        </p:nvSpPr>
        <p:spPr bwMode="auto">
          <a:xfrm>
            <a:off x="1144588" y="685800"/>
            <a:ext cx="4568825" cy="3427413"/>
          </a:xfrm>
          <a:noFill/>
          <a:ln>
            <a:solidFill>
              <a:srgbClr val="000000"/>
            </a:solidFill>
            <a:miter lim="800000"/>
            <a:headEnd/>
            <a:tailEnd/>
          </a:ln>
        </p:spPr>
      </p:sp>
      <p:sp>
        <p:nvSpPr>
          <p:cNvPr id="130052" name="Rectangle 3"/>
          <p:cNvSpPr>
            <a:spLocks noGrp="1" noChangeArrowheads="1"/>
          </p:cNvSpPr>
          <p:nvPr>
            <p:ph type="body" idx="1"/>
          </p:nvPr>
        </p:nvSpPr>
        <p:spPr bwMode="auto">
          <a:xfrm>
            <a:off x="685800" y="4341813"/>
            <a:ext cx="5486400" cy="4116387"/>
          </a:xfrm>
          <a:noFill/>
        </p:spPr>
        <p:txBody>
          <a:bodyPr wrap="square" numCol="1" anchor="t" anchorCtr="0" compatLnSpc="1">
            <a:prstTxWarp prst="textNoShape">
              <a:avLst/>
            </a:prstTxWarp>
          </a:bodyPr>
          <a:lstStyle/>
          <a:p>
            <a:pPr eaLnBrk="1" hangingPunct="1">
              <a:spcBef>
                <a:spcPct val="0"/>
              </a:spcBef>
            </a:pPr>
            <a:endParaRPr lang="fr-FR"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bwMode="auto">
          <a:xfrm>
            <a:off x="1144588" y="685800"/>
            <a:ext cx="4568825" cy="3427413"/>
          </a:xfrm>
          <a:noFill/>
          <a:ln>
            <a:solidFill>
              <a:srgbClr val="000000"/>
            </a:solidFill>
            <a:miter lim="800000"/>
            <a:headEnd/>
            <a:tailEnd/>
          </a:ln>
        </p:spPr>
      </p:sp>
      <p:sp>
        <p:nvSpPr>
          <p:cNvPr id="1331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bwMode="auto">
          <a:xfrm>
            <a:off x="1144588" y="685800"/>
            <a:ext cx="4568825" cy="3427413"/>
          </a:xfrm>
          <a:noFill/>
          <a:ln>
            <a:solidFill>
              <a:srgbClr val="000000"/>
            </a:solidFill>
            <a:miter lim="800000"/>
            <a:headEnd/>
            <a:tailEnd/>
          </a:ln>
        </p:spPr>
      </p:sp>
      <p:sp>
        <p:nvSpPr>
          <p:cNvPr id="1351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xfrm>
            <a:off x="1144588" y="685800"/>
            <a:ext cx="4568825" cy="3427413"/>
          </a:xfrm>
          <a:noFill/>
          <a:ln>
            <a:solidFill>
              <a:srgbClr val="000000"/>
            </a:solidFill>
            <a:miter lim="800000"/>
            <a:headEnd/>
            <a:tailEnd/>
          </a:ln>
        </p:spPr>
      </p:sp>
      <p:sp>
        <p:nvSpPr>
          <p:cNvPr id="215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bwMode="auto">
          <a:xfrm>
            <a:off x="1144588" y="685800"/>
            <a:ext cx="4568825" cy="3427413"/>
          </a:xfrm>
          <a:noFill/>
          <a:ln>
            <a:solidFill>
              <a:srgbClr val="000000"/>
            </a:solidFill>
            <a:miter lim="800000"/>
            <a:headEnd/>
            <a:tailEnd/>
          </a:ln>
        </p:spPr>
      </p:sp>
      <p:sp>
        <p:nvSpPr>
          <p:cNvPr id="1372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bwMode="auto">
          <a:xfrm>
            <a:off x="1144588" y="685800"/>
            <a:ext cx="4568825" cy="3427413"/>
          </a:xfrm>
          <a:noFill/>
          <a:ln>
            <a:solidFill>
              <a:srgbClr val="000000"/>
            </a:solidFill>
            <a:miter lim="800000"/>
            <a:headEnd/>
            <a:tailEnd/>
          </a:ln>
        </p:spPr>
      </p:sp>
      <p:sp>
        <p:nvSpPr>
          <p:cNvPr id="143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bwMode="auto">
          <a:xfrm>
            <a:off x="1144588" y="685800"/>
            <a:ext cx="4568825" cy="3427413"/>
          </a:xfrm>
          <a:noFill/>
          <a:ln>
            <a:solidFill>
              <a:srgbClr val="000000"/>
            </a:solidFill>
            <a:miter lim="800000"/>
            <a:headEnd/>
            <a:tailEnd/>
          </a:ln>
        </p:spPr>
      </p:sp>
      <p:sp>
        <p:nvSpPr>
          <p:cNvPr id="1454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bwMode="auto">
          <a:xfrm>
            <a:off x="1144588" y="685800"/>
            <a:ext cx="4568825" cy="3427413"/>
          </a:xfrm>
          <a:noFill/>
          <a:ln>
            <a:solidFill>
              <a:srgbClr val="000000"/>
            </a:solidFill>
            <a:miter lim="800000"/>
            <a:headEnd/>
            <a:tailEnd/>
          </a:ln>
        </p:spPr>
      </p:sp>
      <p:sp>
        <p:nvSpPr>
          <p:cNvPr id="1474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p:cNvSpPr>
            <a:spLocks noGrp="1" noRot="1" noChangeAspect="1" noTextEdit="1"/>
          </p:cNvSpPr>
          <p:nvPr>
            <p:ph type="sldImg"/>
          </p:nvPr>
        </p:nvSpPr>
        <p:spPr>
          <a:xfrm>
            <a:off x="1144588" y="687388"/>
            <a:ext cx="4570412" cy="3427412"/>
          </a:xfrm>
          <a:ln/>
        </p:spPr>
      </p:sp>
      <p:sp>
        <p:nvSpPr>
          <p:cNvPr id="25603" name="Espace réservé du numéro de diapositive 3"/>
          <p:cNvSpPr txBox="1">
            <a:spLocks noGrp="1"/>
          </p:cNvSpPr>
          <p:nvPr/>
        </p:nvSpPr>
        <p:spPr bwMode="auto">
          <a:xfrm>
            <a:off x="3884613" y="8685213"/>
            <a:ext cx="2971800" cy="457200"/>
          </a:xfrm>
          <a:prstGeom prst="rect">
            <a:avLst/>
          </a:prstGeom>
          <a:noFill/>
          <a:ln w="9525">
            <a:noFill/>
            <a:miter lim="800000"/>
            <a:headEnd/>
            <a:tailEnd/>
          </a:ln>
        </p:spPr>
        <p:txBody>
          <a:bodyPr lIns="88417" tIns="44209" rIns="88417" bIns="44209" anchor="b">
            <a:prstTxWarp prst="textNoShape">
              <a:avLst/>
            </a:prstTxWarp>
          </a:bodyPr>
          <a:lstStyle/>
          <a:p>
            <a:pPr algn="r" defTabSz="885825"/>
            <a:fld id="{ABC78034-3036-F048-B1AA-79408618B7F9}" type="slidenum">
              <a:rPr lang="fr-FR" sz="1300"/>
              <a:pPr algn="r" defTabSz="885825"/>
              <a:t>119</a:t>
            </a:fld>
            <a:endParaRPr lang="fr-FR" sz="1300"/>
          </a:p>
        </p:txBody>
      </p:sp>
      <p:sp>
        <p:nvSpPr>
          <p:cNvPr id="25604" name="Rectangle 4"/>
          <p:cNvSpPr>
            <a:spLocks noGrp="1" noChangeArrowheads="1"/>
          </p:cNvSpPr>
          <p:nvPr>
            <p:ph type="body" idx="1"/>
          </p:nvPr>
        </p:nvSpPr>
        <p:spPr>
          <a:xfrm>
            <a:off x="685800" y="4344988"/>
            <a:ext cx="5486400" cy="4113212"/>
          </a:xfrm>
          <a:noFill/>
          <a:ln/>
        </p:spPr>
        <p:txBody>
          <a:bodyPr/>
          <a:lstStyle/>
          <a:p>
            <a:endParaRPr lang="en-GB">
              <a:latin typeface="Arial" pitchFamily="-84" charset="0"/>
              <a:cs typeface="Arial" pitchFamily="-8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bwMode="auto">
          <a:xfrm>
            <a:off x="1144588" y="685800"/>
            <a:ext cx="4568825" cy="3427413"/>
          </a:xfrm>
          <a:noFill/>
          <a:ln>
            <a:solidFill>
              <a:srgbClr val="000000"/>
            </a:solidFill>
            <a:miter lim="800000"/>
            <a:headEnd/>
            <a:tailEnd/>
          </a:ln>
        </p:spPr>
      </p:sp>
      <p:sp>
        <p:nvSpPr>
          <p:cNvPr id="1495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bwMode="auto">
          <a:xfrm>
            <a:off x="1144588" y="685800"/>
            <a:ext cx="4568825" cy="3427413"/>
          </a:xfrm>
          <a:noFill/>
          <a:ln>
            <a:solidFill>
              <a:srgbClr val="000000"/>
            </a:solidFill>
            <a:miter lim="800000"/>
            <a:headEnd/>
            <a:tailEnd/>
          </a:ln>
        </p:spPr>
      </p:sp>
      <p:sp>
        <p:nvSpPr>
          <p:cNvPr id="1515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bwMode="auto">
          <a:xfrm>
            <a:off x="1144588" y="685800"/>
            <a:ext cx="4568825" cy="3427413"/>
          </a:xfrm>
          <a:noFill/>
          <a:ln>
            <a:solidFill>
              <a:srgbClr val="000000"/>
            </a:solidFill>
            <a:miter lim="800000"/>
            <a:headEnd/>
            <a:tailEnd/>
          </a:ln>
        </p:spPr>
      </p:sp>
      <p:sp>
        <p:nvSpPr>
          <p:cNvPr id="1628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bwMode="auto">
          <a:xfrm>
            <a:off x="1144588" y="685800"/>
            <a:ext cx="4568825" cy="3427413"/>
          </a:xfrm>
          <a:noFill/>
          <a:ln>
            <a:solidFill>
              <a:srgbClr val="000000"/>
            </a:solidFill>
            <a:miter lim="800000"/>
            <a:headEnd/>
            <a:tailEnd/>
          </a:ln>
        </p:spPr>
      </p:sp>
      <p:sp>
        <p:nvSpPr>
          <p:cNvPr id="164867" name="Rectangle 3"/>
          <p:cNvSpPr>
            <a:spLocks noGrp="1" noChangeArrowheads="1"/>
          </p:cNvSpPr>
          <p:nvPr>
            <p:ph type="body" idx="1"/>
          </p:nvPr>
        </p:nvSpPr>
        <p:spPr bwMode="auto">
          <a:xfrm>
            <a:off x="685800" y="4341813"/>
            <a:ext cx="5486400" cy="4116387"/>
          </a:xfrm>
          <a:noFill/>
        </p:spPr>
        <p:txBody>
          <a:bodyPr wrap="square" numCol="1" anchor="t" anchorCtr="0" compatLnSpc="1">
            <a:prstTxWarp prst="textNoShape">
              <a:avLst/>
            </a:prstTxWarp>
          </a:bodyPr>
          <a:lstStyle/>
          <a:p>
            <a:pPr eaLnBrk="1" hangingPunct="1">
              <a:spcBef>
                <a:spcPct val="0"/>
              </a:spcBef>
            </a:pPr>
            <a:r>
              <a:rPr lang="en-GB" smtClean="0"/>
              <a:t>One of the main innovations introduced by the new Regulations is the obligation for Member</a:t>
            </a:r>
            <a:r>
              <a:rPr lang="cs-CZ" smtClean="0"/>
              <a:t> </a:t>
            </a:r>
            <a:r>
              <a:rPr lang="en-GB" smtClean="0"/>
              <a:t>States to exchange social security information only by electronic means (article 4 IR)</a:t>
            </a:r>
            <a:r>
              <a:rPr lang="cs-CZ" smtClean="0"/>
              <a:t>. </a:t>
            </a:r>
            <a:r>
              <a:rPr lang="en-GB" smtClean="0"/>
              <a:t>In order to reach the objective set by the</a:t>
            </a:r>
            <a:r>
              <a:rPr lang="cs-CZ" smtClean="0"/>
              <a:t> </a:t>
            </a:r>
            <a:r>
              <a:rPr lang="en-GB" smtClean="0"/>
              <a:t>Regulations, an integrated system providing a common secure framework is to be set up. This new</a:t>
            </a:r>
            <a:r>
              <a:rPr lang="cs-CZ" smtClean="0"/>
              <a:t> </a:t>
            </a:r>
            <a:r>
              <a:rPr lang="en-GB" smtClean="0"/>
              <a:t>system is </a:t>
            </a:r>
            <a:r>
              <a:rPr lang="cs-CZ" smtClean="0"/>
              <a:t>called </a:t>
            </a:r>
            <a:r>
              <a:rPr lang="en-GB" smtClean="0"/>
              <a:t>the EESSI system (Electronic Exchange of Social Security Information).</a:t>
            </a:r>
            <a:r>
              <a:rPr lang="cs-CZ" smtClean="0"/>
              <a:t> Currently 31 countries participate in the information exchange (EU27 + Iceland, Norway, Liechtenstein and Switzerland).</a:t>
            </a:r>
          </a:p>
          <a:p>
            <a:pPr eaLnBrk="1" hangingPunct="1">
              <a:spcBef>
                <a:spcPct val="0"/>
              </a:spcBef>
            </a:pPr>
            <a:endParaRPr lang="cs-CZ" smtClean="0"/>
          </a:p>
          <a:p>
            <a:pPr eaLnBrk="1" hangingPunct="1">
              <a:spcBef>
                <a:spcPct val="0"/>
              </a:spcBef>
            </a:pPr>
            <a:r>
              <a:rPr lang="en-GB" smtClean="0"/>
              <a:t>EESSI is a messaging system that will allow national social security</a:t>
            </a:r>
            <a:r>
              <a:rPr lang="cs-CZ" smtClean="0"/>
              <a:t> </a:t>
            </a:r>
            <a:r>
              <a:rPr lang="en-GB" smtClean="0"/>
              <a:t>institutions to exchange social security information </a:t>
            </a:r>
            <a:r>
              <a:rPr lang="cs-CZ" smtClean="0"/>
              <a:t>electrocally </a:t>
            </a:r>
            <a:r>
              <a:rPr lang="en-GB" smtClean="0"/>
              <a:t>in a secure manner</a:t>
            </a:r>
            <a:r>
              <a:rPr lang="cs-CZ" smtClean="0"/>
              <a:t>. </a:t>
            </a:r>
            <a:r>
              <a:rPr lang="en-GB" smtClean="0"/>
              <a:t>It replaces the current paper E-forms.</a:t>
            </a:r>
          </a:p>
          <a:p>
            <a:pPr eaLnBrk="1" hangingPunct="1">
              <a:spcBef>
                <a:spcPct val="0"/>
              </a:spcBef>
            </a:pPr>
            <a:endParaRPr lang="fr-BE" smtClean="0"/>
          </a:p>
          <a:p>
            <a:pPr eaLnBrk="1" hangingPunct="1">
              <a:spcBef>
                <a:spcPct val="0"/>
              </a:spcBef>
            </a:pPr>
            <a:r>
              <a:rPr lang="fr-BE" b="1" smtClean="0"/>
              <a:t>Legal framework:</a:t>
            </a:r>
            <a:endParaRPr lang="en-GB" b="1" smtClean="0"/>
          </a:p>
          <a:p>
            <a:pPr eaLnBrk="1" hangingPunct="1">
              <a:spcBef>
                <a:spcPct val="0"/>
              </a:spcBef>
              <a:buFontTx/>
              <a:buChar char="•"/>
            </a:pPr>
            <a:r>
              <a:rPr lang="en-GB" smtClean="0"/>
              <a:t>Article 78 of Regulation 883/2004</a:t>
            </a:r>
          </a:p>
          <a:p>
            <a:pPr eaLnBrk="1" hangingPunct="1">
              <a:spcBef>
                <a:spcPct val="0"/>
              </a:spcBef>
              <a:buFontTx/>
              <a:buChar char="•"/>
            </a:pPr>
            <a:r>
              <a:rPr lang="en-GB" smtClean="0"/>
              <a:t>Article 4(2) of Implementing Regulation (IR): </a:t>
            </a:r>
            <a:r>
              <a:rPr lang="en-GB" i="1" smtClean="0"/>
              <a:t>“ The transmission of data between the institutions or the liaison bodies shall be carried out by electronic means either directly or indirectly through the access points under a common secure framework that can guarantee the confidentiality and protection of exchanges of data.”</a:t>
            </a:r>
            <a:endParaRPr lang="en-GB" smtClean="0"/>
          </a:p>
          <a:p>
            <a:pPr eaLnBrk="1" hangingPunct="1">
              <a:spcBef>
                <a:spcPct val="0"/>
              </a:spcBef>
            </a:pPr>
            <a:endParaRPr lang="en-GB"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bwMode="auto">
          <a:xfrm>
            <a:off x="1144588" y="685800"/>
            <a:ext cx="4568825" cy="3427413"/>
          </a:xfrm>
          <a:noFill/>
          <a:ln>
            <a:solidFill>
              <a:srgbClr val="000000"/>
            </a:solidFill>
            <a:miter lim="800000"/>
            <a:headEnd/>
            <a:tailEnd/>
          </a:ln>
        </p:spPr>
      </p:sp>
      <p:sp>
        <p:nvSpPr>
          <p:cNvPr id="166915" name="Rectangle 3"/>
          <p:cNvSpPr>
            <a:spLocks noGrp="1" noChangeArrowheads="1"/>
          </p:cNvSpPr>
          <p:nvPr>
            <p:ph type="body" idx="1"/>
          </p:nvPr>
        </p:nvSpPr>
        <p:spPr bwMode="auto">
          <a:xfrm>
            <a:off x="685800" y="4341813"/>
            <a:ext cx="5486400" cy="4116387"/>
          </a:xfrm>
          <a:noFill/>
        </p:spPr>
        <p:txBody>
          <a:bodyPr wrap="square" numCol="1" anchor="t" anchorCtr="0" compatLnSpc="1">
            <a:prstTxWarp prst="textNoShape">
              <a:avLst/>
            </a:prstTxWarp>
          </a:bodyPr>
          <a:lstStyle/>
          <a:p>
            <a:pPr eaLnBrk="1" hangingPunct="1">
              <a:spcBef>
                <a:spcPct val="0"/>
              </a:spcBef>
            </a:pPr>
            <a:r>
              <a:rPr lang="en-GB" sz="1000" b="1" smtClean="0"/>
              <a:t>The EESSI system consists of</a:t>
            </a:r>
            <a:r>
              <a:rPr lang="en-GB" sz="1000" smtClean="0"/>
              <a:t>:</a:t>
            </a:r>
          </a:p>
          <a:p>
            <a:pPr eaLnBrk="1" hangingPunct="1">
              <a:spcBef>
                <a:spcPct val="0"/>
              </a:spcBef>
              <a:buFontTx/>
              <a:buChar char="-"/>
            </a:pPr>
            <a:r>
              <a:rPr lang="en-GB" sz="1000" smtClean="0"/>
              <a:t>a central application (Coordination Node) to be hosted in the Commission's Data Centre</a:t>
            </a:r>
            <a:endParaRPr lang="cs-CZ" sz="1000" smtClean="0"/>
          </a:p>
          <a:p>
            <a:pPr eaLnBrk="1" hangingPunct="1">
              <a:spcBef>
                <a:spcPct val="0"/>
              </a:spcBef>
              <a:buFontTx/>
              <a:buChar char="-"/>
            </a:pPr>
            <a:r>
              <a:rPr lang="en-GB" sz="1000" smtClean="0"/>
              <a:t>an application to be deployed in the national administrations</a:t>
            </a:r>
          </a:p>
          <a:p>
            <a:pPr eaLnBrk="1" hangingPunct="1">
              <a:spcBef>
                <a:spcPct val="0"/>
              </a:spcBef>
              <a:buFontTx/>
              <a:buChar char="•"/>
            </a:pPr>
            <a:r>
              <a:rPr lang="en-GB" sz="1000" smtClean="0"/>
              <a:t>Gives effect to the principle of enhanced cooperation between the Member States</a:t>
            </a:r>
          </a:p>
          <a:p>
            <a:pPr eaLnBrk="1" hangingPunct="1">
              <a:spcBef>
                <a:spcPct val="0"/>
              </a:spcBef>
              <a:buFontTx/>
              <a:buChar char="•"/>
            </a:pPr>
            <a:r>
              <a:rPr lang="nl-NL" sz="1000" smtClean="0"/>
              <a:t>This will lead to an substantial improvement of the services to the citizens, who will receive payments of social security benefits more timely and accurate.</a:t>
            </a:r>
            <a:endParaRPr lang="en-GB" sz="1000" smtClean="0"/>
          </a:p>
          <a:p>
            <a:pPr eaLnBrk="1" hangingPunct="1">
              <a:spcBef>
                <a:spcPct val="0"/>
              </a:spcBef>
            </a:pPr>
            <a:endParaRPr lang="cs-CZ" sz="1000" smtClean="0"/>
          </a:p>
          <a:p>
            <a:pPr eaLnBrk="1" hangingPunct="1">
              <a:spcBef>
                <a:spcPct val="0"/>
              </a:spcBef>
            </a:pPr>
            <a:r>
              <a:rPr lang="cs-CZ" sz="1000" smtClean="0"/>
              <a:t>Institutions will be connected to EESSI via Access Point which will ensure transfer of the messages from the national application of the sending institution to the central application and delivery to the national application of the addressee institution.</a:t>
            </a:r>
          </a:p>
          <a:p>
            <a:pPr eaLnBrk="1" hangingPunct="1">
              <a:spcBef>
                <a:spcPct val="0"/>
              </a:spcBef>
            </a:pPr>
            <a:endParaRPr lang="cs-CZ" sz="1000" smtClean="0"/>
          </a:p>
          <a:p>
            <a:pPr eaLnBrk="1" hangingPunct="1">
              <a:spcBef>
                <a:spcPct val="0"/>
              </a:spcBef>
            </a:pPr>
            <a:r>
              <a:rPr lang="cs-CZ" sz="1000" smtClean="0"/>
              <a:t>Together these applications should enable Member States' social security administrations to manage the exchange of social security information by electronic means across country boundaries.</a:t>
            </a:r>
          </a:p>
          <a:p>
            <a:pPr eaLnBrk="1" hangingPunct="1">
              <a:spcBef>
                <a:spcPct val="0"/>
              </a:spcBef>
            </a:pPr>
            <a:endParaRPr lang="cs-CZ" sz="1000" smtClean="0"/>
          </a:p>
          <a:p>
            <a:pPr eaLnBrk="1" hangingPunct="1">
              <a:spcBef>
                <a:spcPct val="0"/>
              </a:spcBef>
            </a:pPr>
            <a:r>
              <a:rPr lang="cs-CZ" sz="1000" smtClean="0"/>
              <a:t>EESSI should</a:t>
            </a:r>
            <a:r>
              <a:rPr lang="en-GB" sz="1000" smtClean="0"/>
              <a:t> play a major role in facilitating cooperation between institutions and to contribute to a</a:t>
            </a:r>
            <a:r>
              <a:rPr lang="cs-CZ" sz="1000" smtClean="0"/>
              <a:t> </a:t>
            </a:r>
            <a:r>
              <a:rPr lang="en-GB" sz="1000" smtClean="0"/>
              <a:t>better enforcement of the rights of the citizens </a:t>
            </a:r>
            <a:r>
              <a:rPr lang="cs-CZ" sz="1000" smtClean="0"/>
              <a:t>and granting of</a:t>
            </a:r>
            <a:r>
              <a:rPr lang="en-GB" sz="1000" smtClean="0"/>
              <a:t> benefits in a speedier way.</a:t>
            </a:r>
          </a:p>
          <a:p>
            <a:pPr eaLnBrk="1" hangingPunct="1">
              <a:spcBef>
                <a:spcPct val="0"/>
              </a:spcBef>
            </a:pPr>
            <a:endParaRPr lang="nl-NL" sz="1000" smtClean="0"/>
          </a:p>
          <a:p>
            <a:pPr eaLnBrk="1" hangingPunct="1">
              <a:spcBef>
                <a:spcPct val="0"/>
              </a:spcBef>
            </a:pPr>
            <a:r>
              <a:rPr lang="nl-NL" sz="1000" smtClean="0"/>
              <a:t>1st May 2010 is also the start of a two year transition period during which Member States with the support of DG EMPL will have to prepare their national applications for the this changeover to the new electronic data exchange of social security information.</a:t>
            </a:r>
          </a:p>
          <a:p>
            <a:pPr eaLnBrk="1" hangingPunct="1">
              <a:spcBef>
                <a:spcPct val="0"/>
              </a:spcBef>
            </a:pPr>
            <a:endParaRPr lang="en-GB" sz="10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xfrm>
            <a:off x="1144588" y="685800"/>
            <a:ext cx="4568825" cy="3427413"/>
          </a:xfrm>
          <a:noFill/>
          <a:ln>
            <a:solidFill>
              <a:srgbClr val="000000"/>
            </a:solidFill>
            <a:miter lim="800000"/>
            <a:headEnd/>
            <a:tailEnd/>
          </a:ln>
        </p:spPr>
      </p:sp>
      <p:sp>
        <p:nvSpPr>
          <p:cNvPr id="215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Espace réservé de l'image des diapositives 1"/>
          <p:cNvSpPr>
            <a:spLocks noGrp="1" noRot="1" noChangeAspect="1" noTextEdit="1"/>
          </p:cNvSpPr>
          <p:nvPr>
            <p:ph type="sldImg"/>
          </p:nvPr>
        </p:nvSpPr>
        <p:spPr bwMode="auto">
          <a:xfrm>
            <a:off x="1144588" y="685800"/>
            <a:ext cx="4568825" cy="3427413"/>
          </a:xfrm>
          <a:noFill/>
          <a:ln>
            <a:solidFill>
              <a:srgbClr val="000000"/>
            </a:solidFill>
            <a:miter lim="800000"/>
            <a:headEnd/>
            <a:tailEnd/>
          </a:ln>
        </p:spPr>
      </p:sp>
      <p:sp>
        <p:nvSpPr>
          <p:cNvPr id="168963" name="Espace réservé des commentaires 2"/>
          <p:cNvSpPr>
            <a:spLocks noGrp="1"/>
          </p:cNvSpPr>
          <p:nvPr>
            <p:ph type="body" idx="1"/>
          </p:nvPr>
        </p:nvSpPr>
        <p:spPr bwMode="auto">
          <a:xfrm>
            <a:off x="685800" y="4341813"/>
            <a:ext cx="5486400" cy="4116387"/>
          </a:xfrm>
          <a:noFill/>
        </p:spPr>
        <p:txBody>
          <a:bodyPr wrap="square" numCol="1" anchor="t" anchorCtr="0" compatLnSpc="1">
            <a:prstTxWarp prst="textNoShape">
              <a:avLst/>
            </a:prstTxWarp>
          </a:bodyPr>
          <a:lstStyle/>
          <a:p>
            <a:pPr eaLnBrk="1" hangingPunct="1">
              <a:spcBef>
                <a:spcPct val="0"/>
              </a:spcBef>
            </a:pPr>
            <a:endParaRPr lang="fr-BE" smtClean="0"/>
          </a:p>
        </p:txBody>
      </p:sp>
      <p:sp>
        <p:nvSpPr>
          <p:cNvPr id="168964" name="Espace réservé du numéro de diapositive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59FAECDE-F595-514F-A5FF-124A30117DF9}" type="slidenum">
              <a:rPr lang="fr-FR" sz="1200">
                <a:ea typeface="Arial" charset="0"/>
                <a:cs typeface="Arial" charset="0"/>
              </a:rPr>
              <a:pPr algn="r"/>
              <a:t>129</a:t>
            </a:fld>
            <a:endParaRPr lang="fr-FR" sz="1200">
              <a:ea typeface="Arial" charset="0"/>
              <a:cs typeface="Arial"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A7DE5B2-9D82-E54B-8DFF-BAEB38E6B451}" type="slidenum">
              <a:rPr lang="en-GB"/>
              <a:pPr/>
              <a:t>130</a:t>
            </a:fld>
            <a:endParaRPr lang="en-GB"/>
          </a:p>
        </p:txBody>
      </p:sp>
      <p:sp>
        <p:nvSpPr>
          <p:cNvPr id="11264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a:defRPr sz="2400">
                <a:solidFill>
                  <a:schemeClr val="tx1"/>
                </a:solidFill>
                <a:latin typeface="Times" charset="0"/>
                <a:ea typeface="ＭＳ Ｐゴシック" charset="0"/>
              </a:defRPr>
            </a:lvl1pPr>
            <a:lvl2pPr marL="742950" indent="-285750" algn="l">
              <a:defRPr sz="2400">
                <a:solidFill>
                  <a:schemeClr val="tx1"/>
                </a:solidFill>
                <a:latin typeface="Times" charset="0"/>
                <a:ea typeface="ＭＳ Ｐゴシック" charset="0"/>
              </a:defRPr>
            </a:lvl2pPr>
            <a:lvl3pPr marL="1143000" indent="-228600" algn="l">
              <a:defRPr sz="2400">
                <a:solidFill>
                  <a:schemeClr val="tx1"/>
                </a:solidFill>
                <a:latin typeface="Times" charset="0"/>
                <a:ea typeface="ＭＳ Ｐゴシック" charset="0"/>
              </a:defRPr>
            </a:lvl3pPr>
            <a:lvl4pPr marL="1600200" indent="-228600" algn="l">
              <a:defRPr sz="2400">
                <a:solidFill>
                  <a:schemeClr val="tx1"/>
                </a:solidFill>
                <a:latin typeface="Times" charset="0"/>
                <a:ea typeface="ＭＳ Ｐゴシック" charset="0"/>
              </a:defRPr>
            </a:lvl4pPr>
            <a:lvl5pPr marL="2057400" indent="-228600" algn="l">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eaLnBrk="1" hangingPunct="1"/>
            <a:fld id="{C01A9163-081A-694F-82E0-967C581C57E0}" type="slidenum">
              <a:rPr lang="de-DE" sz="1200">
                <a:latin typeface="Siemens Sans" charset="0"/>
                <a:cs typeface="Arial" charset="0"/>
              </a:rPr>
              <a:pPr algn="r" eaLnBrk="1" hangingPunct="1"/>
              <a:t>130</a:t>
            </a:fld>
            <a:endParaRPr lang="de-DE" sz="1200">
              <a:latin typeface="Siemens Sans" charset="0"/>
              <a:cs typeface="Arial" charset="0"/>
            </a:endParaRPr>
          </a:p>
        </p:txBody>
      </p:sp>
      <p:sp>
        <p:nvSpPr>
          <p:cNvPr id="112643" name="Rectangle 4"/>
          <p:cNvSpPr>
            <a:spLocks noGrp="1" noRot="1" noChangeAspect="1" noChangeArrowheads="1" noTextEdit="1"/>
          </p:cNvSpPr>
          <p:nvPr>
            <p:ph type="sldImg"/>
          </p:nvPr>
        </p:nvSpPr>
        <p:spPr>
          <a:xfrm>
            <a:off x="1143000" y="482600"/>
            <a:ext cx="4572000" cy="3429000"/>
          </a:xfrm>
          <a:ln/>
          <a:extLst>
            <a:ext uri="{FAA26D3D-D897-4be2-8F04-BA451C77F1D7}">
              <ma14:placeholderFlag xmlns:ma14="http://schemas.microsoft.com/office/mac/drawingml/2011/main" val="1"/>
            </a:ext>
          </a:extLst>
        </p:spPr>
      </p:sp>
      <p:sp>
        <p:nvSpPr>
          <p:cNvPr id="112644" name="Rectangle 5"/>
          <p:cNvSpPr>
            <a:spLocks noGrp="1" noChangeArrowheads="1"/>
          </p:cNvSpPr>
          <p:nvPr>
            <p:ph type="body" idx="1"/>
          </p:nvPr>
        </p:nvSpPr>
        <p:spPr>
          <a:xfrm>
            <a:off x="685800" y="4010025"/>
            <a:ext cx="5861050" cy="4448175"/>
          </a:xfrm>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xfrm>
            <a:off x="1144588" y="685800"/>
            <a:ext cx="4568825" cy="3427413"/>
          </a:xfrm>
          <a:noFill/>
          <a:ln>
            <a:solidFill>
              <a:srgbClr val="000000"/>
            </a:solidFill>
            <a:miter lim="800000"/>
            <a:headEnd/>
            <a:tailEnd/>
          </a:ln>
        </p:spPr>
      </p:sp>
      <p:sp>
        <p:nvSpPr>
          <p:cNvPr id="215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u="none" strike="noStrike" kern="1200" baseline="0" dirty="0" smtClean="0">
                <a:solidFill>
                  <a:schemeClr val="tx1"/>
                </a:solidFill>
                <a:latin typeface="+mn-lt"/>
                <a:ea typeface="ＭＳ Ｐゴシック" charset="-128"/>
                <a:cs typeface="ＭＳ Ｐゴシック" charset="-128"/>
              </a:rPr>
              <a:t>Le détachement en matière de sécurité sociale n’a pas de caractère obligatoire car c’est un régime dérogatoire. Le détachement a pour but de maintenir le salarié auprès de la sécurité sociale de son pays d’origine. Le détachement est toujours limité dans le temps, ce qui lui confère un caractère temporaire. </a:t>
            </a:r>
          </a:p>
          <a:p>
            <a:r>
              <a:rPr lang="fr-FR" sz="1200" b="0" i="1" u="none" strike="noStrike" kern="1200" baseline="0" dirty="0" smtClean="0">
                <a:solidFill>
                  <a:schemeClr val="tx1"/>
                </a:solidFill>
                <a:latin typeface="+mn-lt"/>
                <a:ea typeface="ＭＳ Ｐゴシック" charset="-128"/>
                <a:cs typeface="ＭＳ Ｐゴシック" charset="-128"/>
              </a:rPr>
              <a:t>«Les travailleurs détachés temporairement à l’étranger par leur employeur pour y exercer une activité salariée ou assimilée qui demeurent soumis à la législation française de sécurité sociale en vertu de conventions ou de règlements internationaux, sont réputés, pour l’application de cette législation, avoir leur résidence et leur lieu de travail en France». </a:t>
            </a:r>
            <a:endParaRPr lang="fr-FR" sz="1200" b="0" i="0" u="none" strike="noStrike" kern="1200" baseline="0" dirty="0" smtClean="0">
              <a:solidFill>
                <a:schemeClr val="tx1"/>
              </a:solidFill>
              <a:latin typeface="+mn-lt"/>
              <a:ea typeface="ＭＳ Ｐゴシック" charset="-128"/>
              <a:cs typeface="ＭＳ Ｐゴシック" charset="-128"/>
            </a:endParaRPr>
          </a:p>
          <a:p>
            <a:r>
              <a:rPr lang="fr-FR" sz="1200" b="0" i="1" u="none" strike="noStrike" kern="1200" baseline="0" dirty="0" smtClean="0">
                <a:solidFill>
                  <a:schemeClr val="tx1"/>
                </a:solidFill>
                <a:latin typeface="+mn-lt"/>
                <a:ea typeface="ＭＳ Ｐゴシック" charset="-128"/>
                <a:cs typeface="ＭＳ Ｐゴシック" charset="-128"/>
              </a:rPr>
              <a:t>Article L. 761-1 du Code de la sécurité sociale </a:t>
            </a:r>
            <a:endParaRPr lang="fr-FR" dirty="0"/>
          </a:p>
        </p:txBody>
      </p:sp>
      <p:sp>
        <p:nvSpPr>
          <p:cNvPr id="4" name="Espace réservé du numéro de diapositive 3"/>
          <p:cNvSpPr>
            <a:spLocks noGrp="1"/>
          </p:cNvSpPr>
          <p:nvPr>
            <p:ph type="sldNum" sz="quarter" idx="10"/>
          </p:nvPr>
        </p:nvSpPr>
        <p:spPr/>
        <p:txBody>
          <a:bodyPr/>
          <a:lstStyle/>
          <a:p>
            <a:pPr>
              <a:defRPr/>
            </a:pPr>
            <a:fld id="{FDFB39B3-2BF9-8246-85BD-7A103FECF3EA}" type="slidenum">
              <a:rPr lang="fr-FR" smtClean="0"/>
              <a:pPr>
                <a:defRPr/>
              </a:pPr>
              <a:t>17</a:t>
            </a:fld>
            <a:endParaRPr lang="fr-FR"/>
          </a:p>
        </p:txBody>
      </p:sp>
    </p:spTree>
    <p:extLst>
      <p:ext uri="{BB962C8B-B14F-4D97-AF65-F5344CB8AC3E}">
        <p14:creationId xmlns:p14="http://schemas.microsoft.com/office/powerpoint/2010/main" val="4183434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r-FR" smtClean="0"/>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Click to edit Master subtitle style</a:t>
            </a:r>
            <a:endParaRPr lang="de-DE"/>
          </a:p>
        </p:txBody>
      </p:sp>
      <p:sp>
        <p:nvSpPr>
          <p:cNvPr id="4" name="Date Placeholder 3"/>
          <p:cNvSpPr>
            <a:spLocks noGrp="1"/>
          </p:cNvSpPr>
          <p:nvPr>
            <p:ph type="dt" sz="half" idx="10"/>
          </p:nvPr>
        </p:nvSpPr>
        <p:spPr/>
        <p:txBody>
          <a:bodyPr/>
          <a:lstStyle/>
          <a:p>
            <a:fld id="{1C83D0B2-F497-5243-93B7-3EE89E728E21}" type="datetimeFigureOut">
              <a:rPr lang="en-US" smtClean="0"/>
              <a:t>27/03/16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D77D293-6CA0-2C44-B3C6-05A6AD9A5E2E}" type="slidenum">
              <a:rPr lang="de-DE" smtClean="0"/>
              <a:t>‹#›</a:t>
            </a:fld>
            <a:endParaRPr lang="de-DE"/>
          </a:p>
        </p:txBody>
      </p:sp>
    </p:spTree>
    <p:extLst>
      <p:ext uri="{BB962C8B-B14F-4D97-AF65-F5344CB8AC3E}">
        <p14:creationId xmlns:p14="http://schemas.microsoft.com/office/powerpoint/2010/main" val="979025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de-DE"/>
          </a:p>
        </p:txBody>
      </p:sp>
      <p:sp>
        <p:nvSpPr>
          <p:cNvPr id="4" name="Date Placeholder 3"/>
          <p:cNvSpPr>
            <a:spLocks noGrp="1"/>
          </p:cNvSpPr>
          <p:nvPr>
            <p:ph type="dt" sz="half" idx="10"/>
          </p:nvPr>
        </p:nvSpPr>
        <p:spPr/>
        <p:txBody>
          <a:bodyPr/>
          <a:lstStyle/>
          <a:p>
            <a:fld id="{1C83D0B2-F497-5243-93B7-3EE89E728E21}" type="datetimeFigureOut">
              <a:rPr lang="en-US" smtClean="0"/>
              <a:t>27/03/16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D77D293-6CA0-2C44-B3C6-05A6AD9A5E2E}" type="slidenum">
              <a:rPr lang="de-DE" smtClean="0"/>
              <a:t>‹#›</a:t>
            </a:fld>
            <a:endParaRPr lang="de-DE"/>
          </a:p>
        </p:txBody>
      </p:sp>
    </p:spTree>
    <p:extLst>
      <p:ext uri="{BB962C8B-B14F-4D97-AF65-F5344CB8AC3E}">
        <p14:creationId xmlns:p14="http://schemas.microsoft.com/office/powerpoint/2010/main" val="3751183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Click to edit Master title style</a:t>
            </a:r>
            <a:endParaRPr lang="de-D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de-DE"/>
          </a:p>
        </p:txBody>
      </p:sp>
      <p:sp>
        <p:nvSpPr>
          <p:cNvPr id="4" name="Date Placeholder 3"/>
          <p:cNvSpPr>
            <a:spLocks noGrp="1"/>
          </p:cNvSpPr>
          <p:nvPr>
            <p:ph type="dt" sz="half" idx="10"/>
          </p:nvPr>
        </p:nvSpPr>
        <p:spPr/>
        <p:txBody>
          <a:bodyPr/>
          <a:lstStyle/>
          <a:p>
            <a:fld id="{1C83D0B2-F497-5243-93B7-3EE89E728E21}" type="datetimeFigureOut">
              <a:rPr lang="en-US" smtClean="0"/>
              <a:t>27/03/16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D77D293-6CA0-2C44-B3C6-05A6AD9A5E2E}" type="slidenum">
              <a:rPr lang="de-DE" smtClean="0"/>
              <a:t>‹#›</a:t>
            </a:fld>
            <a:endParaRPr lang="de-DE"/>
          </a:p>
        </p:txBody>
      </p:sp>
    </p:spTree>
    <p:extLst>
      <p:ext uri="{BB962C8B-B14F-4D97-AF65-F5344CB8AC3E}">
        <p14:creationId xmlns:p14="http://schemas.microsoft.com/office/powerpoint/2010/main" val="3143726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84000" y="1285200"/>
            <a:ext cx="7772400" cy="9906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685800" y="2565400"/>
            <a:ext cx="3810000" cy="32766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2565400"/>
            <a:ext cx="3810000" cy="32766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Espace réservé de la dat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6" name="Espace réservé du pied de pag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6843713" y="6338888"/>
            <a:ext cx="1905000" cy="457200"/>
          </a:xfrm>
        </p:spPr>
        <p:txBody>
          <a:bodyPr/>
          <a:lstStyle>
            <a:lvl1pPr>
              <a:defRPr>
                <a:solidFill>
                  <a:schemeClr val="bg1"/>
                </a:solidFill>
                <a:latin typeface="Frutiger 55 Roman" pitchFamily="34" charset="0"/>
              </a:defRPr>
            </a:lvl1pPr>
          </a:lstStyle>
          <a:p>
            <a:pPr>
              <a:defRPr/>
            </a:pPr>
            <a:fld id="{E5E4E115-EF6D-C743-B41F-12AC4923D79D}" type="slidenum">
              <a:rPr lang="en-US"/>
              <a:pPr>
                <a:defRPr/>
              </a:pPr>
              <a:t>‹#›</a:t>
            </a:fld>
            <a:endParaRPr lang="en-US"/>
          </a:p>
        </p:txBody>
      </p:sp>
    </p:spTree>
    <p:extLst>
      <p:ext uri="{BB962C8B-B14F-4D97-AF65-F5344CB8AC3E}">
        <p14:creationId xmlns:p14="http://schemas.microsoft.com/office/powerpoint/2010/main" val="5349649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_Diapositive de titre">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xfrm>
            <a:off x="179388" y="6284913"/>
            <a:ext cx="1727200" cy="469900"/>
          </a:xfrm>
        </p:spPr>
        <p:txBody>
          <a:bodyPr/>
          <a:lstStyle>
            <a:lvl1pPr>
              <a:defRPr/>
            </a:lvl1pPr>
          </a:lstStyle>
          <a:p>
            <a:pPr>
              <a:defRPr/>
            </a:pPr>
            <a:r>
              <a:rPr lang="fr-FR"/>
              <a:t>Page </a:t>
            </a:r>
            <a:fld id="{DEBE33AF-3D66-D049-9962-1DF4312DB164}" type="slidenum">
              <a:rPr lang="fr-FR"/>
              <a:pPr>
                <a:defRPr/>
              </a:pPr>
              <a:t>‹#›</a:t>
            </a:fld>
            <a:endParaRPr lang="fr-FR"/>
          </a:p>
        </p:txBody>
      </p:sp>
    </p:spTree>
    <p:extLst>
      <p:ext uri="{BB962C8B-B14F-4D97-AF65-F5344CB8AC3E}">
        <p14:creationId xmlns:p14="http://schemas.microsoft.com/office/powerpoint/2010/main" val="634838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iapositive de titre">
    <p:spTree>
      <p:nvGrpSpPr>
        <p:cNvPr id="1" name=""/>
        <p:cNvGrpSpPr/>
        <p:nvPr/>
      </p:nvGrpSpPr>
      <p:grpSpPr>
        <a:xfrm>
          <a:off x="0" y="0"/>
          <a:ext cx="0" cy="0"/>
          <a:chOff x="0" y="0"/>
          <a:chExt cx="0" cy="0"/>
        </a:xfrm>
      </p:grpSpPr>
      <p:pic>
        <p:nvPicPr>
          <p:cNvPr id="4" name="Picture 3" descr="NYC-vinta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12900"/>
            <a:ext cx="9144000" cy="3607594"/>
          </a:xfrm>
          <a:prstGeom prst="rect">
            <a:avLst/>
          </a:prstGeom>
        </p:spPr>
      </p:pic>
      <p:sp>
        <p:nvSpPr>
          <p:cNvPr id="2" name="Title 1"/>
          <p:cNvSpPr>
            <a:spLocks noGrp="1"/>
          </p:cNvSpPr>
          <p:nvPr>
            <p:ph type="ctrTitle" hasCustomPrompt="1"/>
          </p:nvPr>
        </p:nvSpPr>
        <p:spPr>
          <a:xfrm>
            <a:off x="2307118" y="2556633"/>
            <a:ext cx="4462763" cy="1521175"/>
          </a:xfrm>
          <a:ln w="19050">
            <a:solidFill>
              <a:schemeClr val="bg1"/>
            </a:solidFill>
          </a:ln>
        </p:spPr>
        <p:txBody>
          <a:bodyPr>
            <a:normAutofit/>
          </a:bodyPr>
          <a:lstStyle>
            <a:lvl1pPr algn="ctr">
              <a:defRPr sz="3200" b="0">
                <a:solidFill>
                  <a:schemeClr val="bg1">
                    <a:lumMod val="95000"/>
                  </a:schemeClr>
                </a:solidFill>
                <a:latin typeface="Diner-Fatt"/>
                <a:cs typeface="Diner-Fatt"/>
              </a:defRPr>
            </a:lvl1pPr>
          </a:lstStyle>
          <a:p>
            <a:r>
              <a:rPr lang="en-US" dirty="0" smtClean="0"/>
              <a:t>CLICK TO EDIT MASTER TITLE STYLE</a:t>
            </a:r>
            <a:endParaRPr lang="en-US" dirty="0"/>
          </a:p>
        </p:txBody>
      </p:sp>
    </p:spTree>
    <p:extLst>
      <p:ext uri="{BB962C8B-B14F-4D97-AF65-F5344CB8AC3E}">
        <p14:creationId xmlns:p14="http://schemas.microsoft.com/office/powerpoint/2010/main" val="671038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Basic">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dirty="0"/>
          </a:p>
        </p:txBody>
      </p:sp>
      <p:sp>
        <p:nvSpPr>
          <p:cNvPr id="4" name="Date Placeholder 3"/>
          <p:cNvSpPr>
            <a:spLocks noGrp="1"/>
          </p:cNvSpPr>
          <p:nvPr>
            <p:ph type="dt" sz="half" idx="10"/>
          </p:nvPr>
        </p:nvSpPr>
        <p:spPr/>
        <p:txBody>
          <a:bodyPr/>
          <a:lstStyle/>
          <a:p>
            <a:fld id="{DBBC453A-6B12-3E4E-8E5B-4BFBFD851DC7}" type="datetimeFigureOut">
              <a:rPr lang="en-US" smtClean="0"/>
              <a:t>27/03/16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53842-EB21-0F45-9793-244089871662}" type="slidenum">
              <a:rPr lang="en-US" smtClean="0"/>
              <a:t>‹#›</a:t>
            </a:fld>
            <a:endParaRPr lang="en-US"/>
          </a:p>
        </p:txBody>
      </p:sp>
    </p:spTree>
    <p:extLst>
      <p:ext uri="{BB962C8B-B14F-4D97-AF65-F5344CB8AC3E}">
        <p14:creationId xmlns:p14="http://schemas.microsoft.com/office/powerpoint/2010/main" val="1975649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1983" y="3439829"/>
            <a:ext cx="8477737" cy="603028"/>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DBBC453A-6B12-3E4E-8E5B-4BFBFD851DC7}" type="datetimeFigureOut">
              <a:rPr lang="en-US" smtClean="0"/>
              <a:t>27/03/16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753842-EB21-0F45-9793-244089871662}" type="slidenum">
              <a:rPr lang="en-US" smtClean="0"/>
              <a:t>‹#›</a:t>
            </a:fld>
            <a:endParaRPr lang="en-US"/>
          </a:p>
        </p:txBody>
      </p:sp>
      <p:pic>
        <p:nvPicPr>
          <p:cNvPr id="6" name="Picture 5" descr="NYC.jpg"/>
          <p:cNvPicPr>
            <a:picLocks noChangeAspect="1"/>
          </p:cNvPicPr>
          <p:nvPr/>
        </p:nvPicPr>
        <p:blipFill rotWithShape="1">
          <a:blip r:embed="rId2">
            <a:extLst>
              <a:ext uri="{28A0092B-C50C-407E-A947-70E740481C1C}">
                <a14:useLocalDpi xmlns:a14="http://schemas.microsoft.com/office/drawing/2010/main" val="0"/>
              </a:ext>
            </a:extLst>
          </a:blip>
          <a:srcRect t="11929" b="19479"/>
          <a:stretch/>
        </p:blipFill>
        <p:spPr>
          <a:xfrm>
            <a:off x="0" y="0"/>
            <a:ext cx="9144000" cy="3215644"/>
          </a:xfrm>
          <a:prstGeom prst="rect">
            <a:avLst/>
          </a:prstGeom>
        </p:spPr>
      </p:pic>
      <p:sp>
        <p:nvSpPr>
          <p:cNvPr id="8" name="Text Placeholder 7"/>
          <p:cNvSpPr>
            <a:spLocks noGrp="1"/>
          </p:cNvSpPr>
          <p:nvPr>
            <p:ph type="body" sz="quarter" idx="13" hasCustomPrompt="1"/>
          </p:nvPr>
        </p:nvSpPr>
        <p:spPr>
          <a:xfrm>
            <a:off x="457200" y="4252913"/>
            <a:ext cx="1833562" cy="1968500"/>
          </a:xfrm>
        </p:spPr>
        <p:txBody>
          <a:bodyPr>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400" smtClean="0"/>
            </a:lvl1pPr>
            <a:lvl2pPr marL="457200" indent="0">
              <a:buNone/>
              <a:defRPr sz="1200"/>
            </a:lvl2pPr>
            <a:lvl3pPr marL="914400" indent="0">
              <a:buNone/>
              <a:defRPr sz="1200"/>
            </a:lvl3pPr>
            <a:lvl4pPr marL="1371600" indent="0">
              <a:buNone/>
              <a:defRPr sz="1200"/>
            </a:lvl4pPr>
            <a:lvl5pPr marL="1828800" indent="0">
              <a:buNone/>
              <a:defRPr sz="12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adipisicing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endParaRPr lang="en-US" dirty="0" smtClean="0"/>
          </a:p>
        </p:txBody>
      </p:sp>
      <p:sp>
        <p:nvSpPr>
          <p:cNvPr id="9" name="Text Placeholder 7"/>
          <p:cNvSpPr>
            <a:spLocks noGrp="1"/>
          </p:cNvSpPr>
          <p:nvPr>
            <p:ph type="body" sz="quarter" idx="14" hasCustomPrompt="1"/>
          </p:nvPr>
        </p:nvSpPr>
        <p:spPr>
          <a:xfrm>
            <a:off x="3655220" y="4252913"/>
            <a:ext cx="1833562" cy="1968500"/>
          </a:xfrm>
        </p:spPr>
        <p:txBody>
          <a:bodyPr>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400" smtClean="0"/>
            </a:lvl1pPr>
            <a:lvl2pPr marL="457200" indent="0">
              <a:buNone/>
              <a:defRPr sz="1200"/>
            </a:lvl2pPr>
            <a:lvl3pPr marL="914400" indent="0">
              <a:buNone/>
              <a:defRPr sz="1200"/>
            </a:lvl3pPr>
            <a:lvl4pPr marL="1371600" indent="0">
              <a:buNone/>
              <a:defRPr sz="1200"/>
            </a:lvl4pPr>
            <a:lvl5pPr marL="1828800" indent="0">
              <a:buNone/>
              <a:defRPr sz="12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adipisicing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endParaRPr lang="en-US" dirty="0" smtClean="0"/>
          </a:p>
        </p:txBody>
      </p:sp>
      <p:sp>
        <p:nvSpPr>
          <p:cNvPr id="10" name="Text Placeholder 7"/>
          <p:cNvSpPr>
            <a:spLocks noGrp="1"/>
          </p:cNvSpPr>
          <p:nvPr>
            <p:ph type="body" sz="quarter" idx="15" hasCustomPrompt="1"/>
          </p:nvPr>
        </p:nvSpPr>
        <p:spPr>
          <a:xfrm>
            <a:off x="6853238" y="4252913"/>
            <a:ext cx="1833562" cy="1968500"/>
          </a:xfrm>
        </p:spPr>
        <p:txBody>
          <a:bodyPr>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400" smtClean="0"/>
            </a:lvl1pPr>
            <a:lvl2pPr marL="457200" indent="0">
              <a:buNone/>
              <a:defRPr sz="1200"/>
            </a:lvl2pPr>
            <a:lvl3pPr marL="914400" indent="0">
              <a:buNone/>
              <a:defRPr sz="1200"/>
            </a:lvl3pPr>
            <a:lvl4pPr marL="1371600" indent="0">
              <a:buNone/>
              <a:defRPr sz="1200"/>
            </a:lvl4pPr>
            <a:lvl5pPr marL="1828800" indent="0">
              <a:buNone/>
              <a:defRPr sz="12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adipisicing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endParaRPr lang="en-US" dirty="0" smtClean="0"/>
          </a:p>
        </p:txBody>
      </p:sp>
      <p:cxnSp>
        <p:nvCxnSpPr>
          <p:cNvPr id="12" name="Straight Connector 11"/>
          <p:cNvCxnSpPr/>
          <p:nvPr/>
        </p:nvCxnSpPr>
        <p:spPr>
          <a:xfrm>
            <a:off x="2972991" y="4252913"/>
            <a:ext cx="0" cy="196850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6171010" y="4252913"/>
            <a:ext cx="0" cy="196850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18819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BBC453A-6B12-3E4E-8E5B-4BFBFD851DC7}" type="datetimeFigureOut">
              <a:rPr lang="en-US" smtClean="0"/>
              <a:t>27/03/16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753842-EB21-0F45-9793-244089871662}" type="slidenum">
              <a:rPr lang="en-US" smtClean="0"/>
              <a:t>‹#›</a:t>
            </a:fld>
            <a:endParaRPr lang="en-US"/>
          </a:p>
        </p:txBody>
      </p:sp>
      <p:sp>
        <p:nvSpPr>
          <p:cNvPr id="6" name="Title 1"/>
          <p:cNvSpPr>
            <a:spLocks noGrp="1"/>
          </p:cNvSpPr>
          <p:nvPr>
            <p:ph type="title" hasCustomPrompt="1"/>
          </p:nvPr>
        </p:nvSpPr>
        <p:spPr>
          <a:xfrm>
            <a:off x="331983" y="457203"/>
            <a:ext cx="8477737" cy="603028"/>
          </a:xfrm>
        </p:spPr>
        <p:txBody>
          <a:bodyPr/>
          <a:lstStyle/>
          <a:p>
            <a:r>
              <a:rPr lang="en-US" dirty="0" smtClean="0"/>
              <a:t>CLICK TO EDIT MASTER TITLE STYLE</a:t>
            </a:r>
            <a:endParaRPr lang="en-US" dirty="0"/>
          </a:p>
        </p:txBody>
      </p:sp>
      <p:sp>
        <p:nvSpPr>
          <p:cNvPr id="7" name="Table Placeholder 6"/>
          <p:cNvSpPr>
            <a:spLocks noGrp="1"/>
          </p:cNvSpPr>
          <p:nvPr>
            <p:ph type="tbl" sz="quarter" idx="13"/>
          </p:nvPr>
        </p:nvSpPr>
        <p:spPr>
          <a:xfrm>
            <a:off x="331788" y="1328738"/>
            <a:ext cx="8477250" cy="4683125"/>
          </a:xfrm>
        </p:spPr>
        <p:txBody>
          <a:bodyPr/>
          <a:lstStyle>
            <a:lvl1pPr marL="0" indent="0">
              <a:buNone/>
              <a:defRPr b="0"/>
            </a:lvl1pPr>
          </a:lstStyle>
          <a:p>
            <a:r>
              <a:rPr lang="fr-FR" smtClean="0"/>
              <a:t>Click icon to add table</a:t>
            </a:r>
            <a:endParaRPr lang="en-US" dirty="0"/>
          </a:p>
        </p:txBody>
      </p:sp>
    </p:spTree>
    <p:extLst>
      <p:ext uri="{BB962C8B-B14F-4D97-AF65-F5344CB8AC3E}">
        <p14:creationId xmlns:p14="http://schemas.microsoft.com/office/powerpoint/2010/main" val="323818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boxes">
    <p:spTree>
      <p:nvGrpSpPr>
        <p:cNvPr id="1" name=""/>
        <p:cNvGrpSpPr/>
        <p:nvPr/>
      </p:nvGrpSpPr>
      <p:grpSpPr>
        <a:xfrm>
          <a:off x="0" y="0"/>
          <a:ext cx="0" cy="0"/>
          <a:chOff x="0" y="0"/>
          <a:chExt cx="0" cy="0"/>
        </a:xfrm>
      </p:grpSpPr>
      <p:sp>
        <p:nvSpPr>
          <p:cNvPr id="11" name="Rectangle 10"/>
          <p:cNvSpPr/>
          <p:nvPr/>
        </p:nvSpPr>
        <p:spPr>
          <a:xfrm>
            <a:off x="4701908" y="2073857"/>
            <a:ext cx="4107812" cy="4077808"/>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31795" y="2073857"/>
            <a:ext cx="4107812" cy="4077808"/>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NYC.jpg"/>
          <p:cNvPicPr>
            <a:picLocks noChangeAspect="1"/>
          </p:cNvPicPr>
          <p:nvPr/>
        </p:nvPicPr>
        <p:blipFill rotWithShape="1">
          <a:blip r:embed="rId2">
            <a:extLst>
              <a:ext uri="{28A0092B-C50C-407E-A947-70E740481C1C}">
                <a14:useLocalDpi xmlns:a14="http://schemas.microsoft.com/office/drawing/2010/main" val="0"/>
              </a:ext>
            </a:extLst>
          </a:blip>
          <a:srcRect t="11929" b="19479"/>
          <a:stretch/>
        </p:blipFill>
        <p:spPr>
          <a:xfrm>
            <a:off x="0" y="2609797"/>
            <a:ext cx="9144000" cy="3215644"/>
          </a:xfrm>
          <a:prstGeom prst="rect">
            <a:avLst/>
          </a:prstGeom>
        </p:spPr>
      </p:pic>
      <p:sp>
        <p:nvSpPr>
          <p:cNvPr id="2" name="Title 1"/>
          <p:cNvSpPr>
            <a:spLocks noGrp="1"/>
          </p:cNvSpPr>
          <p:nvPr>
            <p:ph type="title"/>
          </p:nvPr>
        </p:nvSpPr>
        <p:spPr/>
        <p:txBody>
          <a:bodyPr/>
          <a:lstStyle/>
          <a:p>
            <a:r>
              <a:rPr lang="fr-FR" smtClean="0"/>
              <a:t>Click to edit Master title style</a:t>
            </a:r>
            <a:endParaRPr lang="en-US"/>
          </a:p>
        </p:txBody>
      </p:sp>
      <p:sp>
        <p:nvSpPr>
          <p:cNvPr id="3" name="Date Placeholder 2"/>
          <p:cNvSpPr>
            <a:spLocks noGrp="1"/>
          </p:cNvSpPr>
          <p:nvPr>
            <p:ph type="dt" sz="half" idx="10"/>
          </p:nvPr>
        </p:nvSpPr>
        <p:spPr/>
        <p:txBody>
          <a:bodyPr/>
          <a:lstStyle/>
          <a:p>
            <a:fld id="{DBBC453A-6B12-3E4E-8E5B-4BFBFD851DC7}" type="datetimeFigureOut">
              <a:rPr lang="en-US" smtClean="0"/>
              <a:t>27/03/16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753842-EB21-0F45-9793-244089871662}" type="slidenum">
              <a:rPr lang="en-US" smtClean="0"/>
              <a:t>‹#›</a:t>
            </a:fld>
            <a:endParaRPr lang="en-US"/>
          </a:p>
        </p:txBody>
      </p:sp>
      <p:sp>
        <p:nvSpPr>
          <p:cNvPr id="7" name="Text Placeholder 6"/>
          <p:cNvSpPr>
            <a:spLocks noGrp="1"/>
          </p:cNvSpPr>
          <p:nvPr>
            <p:ph type="body" sz="quarter" idx="13" hasCustomPrompt="1"/>
          </p:nvPr>
        </p:nvSpPr>
        <p:spPr>
          <a:xfrm>
            <a:off x="331788" y="1200150"/>
            <a:ext cx="8477250" cy="711200"/>
          </a:xfr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spc="200"/>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adipisicing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adipisicing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endParaRPr lang="en-US" dirty="0" smtClean="0"/>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smtClean="0"/>
          </a:p>
          <a:p>
            <a:pPr lvl="0"/>
            <a:endParaRPr lang="en-US" dirty="0"/>
          </a:p>
        </p:txBody>
      </p:sp>
      <p:sp>
        <p:nvSpPr>
          <p:cNvPr id="10" name="Rectangle 9"/>
          <p:cNvSpPr>
            <a:spLocks noChangeAspect="1"/>
          </p:cNvSpPr>
          <p:nvPr/>
        </p:nvSpPr>
        <p:spPr>
          <a:xfrm>
            <a:off x="505562" y="2246351"/>
            <a:ext cx="3934045" cy="3905314"/>
          </a:xfrm>
          <a:prstGeom prst="rect">
            <a:avLst/>
          </a:prstGeom>
          <a:solidFill>
            <a:schemeClr val="bg1">
              <a:alpha val="9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a:spLocks noChangeAspect="1"/>
          </p:cNvSpPr>
          <p:nvPr/>
        </p:nvSpPr>
        <p:spPr>
          <a:xfrm>
            <a:off x="4875675" y="2246351"/>
            <a:ext cx="3934045" cy="3905314"/>
          </a:xfrm>
          <a:prstGeom prst="rect">
            <a:avLst/>
          </a:prstGeom>
          <a:solidFill>
            <a:schemeClr val="bg1">
              <a:alpha val="9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 Placeholder 7"/>
          <p:cNvSpPr>
            <a:spLocks noGrp="1"/>
          </p:cNvSpPr>
          <p:nvPr>
            <p:ph type="body" sz="quarter" idx="14" hasCustomPrompt="1"/>
          </p:nvPr>
        </p:nvSpPr>
        <p:spPr>
          <a:xfrm>
            <a:off x="757237" y="2493630"/>
            <a:ext cx="3449177" cy="3459970"/>
          </a:xfrm>
        </p:spPr>
        <p:txBody>
          <a:bodyPr>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400" smtClean="0">
                <a:solidFill>
                  <a:schemeClr val="tx1">
                    <a:lumMod val="65000"/>
                    <a:lumOff val="35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adipisicing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adipisicing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adipisicing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adipisicing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smtClean="0"/>
          </a:p>
        </p:txBody>
      </p:sp>
      <p:sp>
        <p:nvSpPr>
          <p:cNvPr id="16" name="Text Placeholder 7"/>
          <p:cNvSpPr>
            <a:spLocks noGrp="1"/>
          </p:cNvSpPr>
          <p:nvPr>
            <p:ph type="body" sz="quarter" idx="15" hasCustomPrompt="1"/>
          </p:nvPr>
        </p:nvSpPr>
        <p:spPr>
          <a:xfrm>
            <a:off x="5139356" y="2493630"/>
            <a:ext cx="3449177" cy="3459970"/>
          </a:xfrm>
        </p:spPr>
        <p:txBody>
          <a:bodyPr>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400" smtClean="0">
                <a:solidFill>
                  <a:schemeClr val="tx1">
                    <a:lumMod val="65000"/>
                    <a:lumOff val="35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adipisicing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adipisicing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adipisicing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adipisicing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smtClean="0"/>
          </a:p>
        </p:txBody>
      </p:sp>
    </p:spTree>
    <p:extLst>
      <p:ext uri="{BB962C8B-B14F-4D97-AF65-F5344CB8AC3E}">
        <p14:creationId xmlns:p14="http://schemas.microsoft.com/office/powerpoint/2010/main" val="16380056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27584" y="908720"/>
            <a:ext cx="7772400" cy="1470025"/>
          </a:xfrm>
          <a:prstGeom prst="rect">
            <a:avLst/>
          </a:prstGeom>
        </p:spPr>
        <p:txBody>
          <a:bodyPr vert="horz"/>
          <a:lstStyle>
            <a:lvl1pPr>
              <a:defRPr>
                <a:solidFill>
                  <a:srgbClr val="3366FF"/>
                </a:solidFill>
              </a:defRPr>
            </a:lvl1pPr>
          </a:lstStyle>
          <a:p>
            <a:r>
              <a:rPr lang="fr-FR" smtClean="0"/>
              <a:t>Click to edit Master title style</a:t>
            </a:r>
            <a:endParaRPr lang="fr-FR" dirty="0"/>
          </a:p>
        </p:txBody>
      </p:sp>
      <p:sp>
        <p:nvSpPr>
          <p:cNvPr id="3" name="Sous-titre 2"/>
          <p:cNvSpPr>
            <a:spLocks noGrp="1"/>
          </p:cNvSpPr>
          <p:nvPr>
            <p:ph type="subTitle" idx="1"/>
          </p:nvPr>
        </p:nvSpPr>
        <p:spPr>
          <a:xfrm>
            <a:off x="1403648" y="270892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Click to edit Master subtitle style</a:t>
            </a:r>
            <a:endParaRPr lang="fr-FR"/>
          </a:p>
        </p:txBody>
      </p:sp>
    </p:spTree>
    <p:extLst>
      <p:ext uri="{BB962C8B-B14F-4D97-AF65-F5344CB8AC3E}">
        <p14:creationId xmlns:p14="http://schemas.microsoft.com/office/powerpoint/2010/main" val="4074721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de-DE"/>
          </a:p>
        </p:txBody>
      </p:sp>
      <p:sp>
        <p:nvSpPr>
          <p:cNvPr id="3" name="Content Placeholder 2"/>
          <p:cNvSpPr>
            <a:spLocks noGrp="1"/>
          </p:cNvSpPr>
          <p:nvPr>
            <p:ph idx="1"/>
          </p:nvPr>
        </p:nvSpPr>
        <p:spPr/>
        <p:txBody>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de-DE"/>
          </a:p>
        </p:txBody>
      </p:sp>
      <p:sp>
        <p:nvSpPr>
          <p:cNvPr id="4" name="Date Placeholder 3"/>
          <p:cNvSpPr>
            <a:spLocks noGrp="1"/>
          </p:cNvSpPr>
          <p:nvPr>
            <p:ph type="dt" sz="half" idx="10"/>
          </p:nvPr>
        </p:nvSpPr>
        <p:spPr/>
        <p:txBody>
          <a:bodyPr/>
          <a:lstStyle/>
          <a:p>
            <a:fld id="{1C83D0B2-F497-5243-93B7-3EE89E728E21}" type="datetimeFigureOut">
              <a:rPr lang="en-US" smtClean="0"/>
              <a:t>27/03/16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D77D293-6CA0-2C44-B3C6-05A6AD9A5E2E}" type="slidenum">
              <a:rPr lang="de-DE" smtClean="0"/>
              <a:t>‹#›</a:t>
            </a:fld>
            <a:endParaRPr lang="de-DE"/>
          </a:p>
        </p:txBody>
      </p:sp>
    </p:spTree>
    <p:extLst>
      <p:ext uri="{BB962C8B-B14F-4D97-AF65-F5344CB8AC3E}">
        <p14:creationId xmlns:p14="http://schemas.microsoft.com/office/powerpoint/2010/main" val="22144067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84000" y="1285200"/>
            <a:ext cx="7772400" cy="990600"/>
          </a:xfrm>
          <a:prstGeom prst="rect">
            <a:avLst/>
          </a:prstGeo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685800" y="2565400"/>
            <a:ext cx="3810000" cy="327660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2565400"/>
            <a:ext cx="3810000" cy="327660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Espace réservé de la dat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6" name="Espace réservé du pied de pag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6843713" y="6338888"/>
            <a:ext cx="1905000" cy="457200"/>
          </a:xfrm>
          <a:prstGeom prst="rect">
            <a:avLst/>
          </a:prstGeom>
        </p:spPr>
        <p:txBody>
          <a:bodyPr/>
          <a:lstStyle>
            <a:lvl1pPr>
              <a:defRPr>
                <a:solidFill>
                  <a:schemeClr val="bg1"/>
                </a:solidFill>
                <a:latin typeface="Frutiger 55 Roman" pitchFamily="34" charset="0"/>
              </a:defRPr>
            </a:lvl1pPr>
          </a:lstStyle>
          <a:p>
            <a:pPr>
              <a:defRPr/>
            </a:pPr>
            <a:fld id="{E5E4E115-EF6D-C743-B41F-12AC4923D79D}" type="slidenum">
              <a:rPr lang="en-US"/>
              <a:pPr>
                <a:defRPr/>
              </a:pPr>
              <a:t>‹#›</a:t>
            </a:fld>
            <a:endParaRPr lang="en-US"/>
          </a:p>
        </p:txBody>
      </p:sp>
    </p:spTree>
    <p:extLst>
      <p:ext uri="{BB962C8B-B14F-4D97-AF65-F5344CB8AC3E}">
        <p14:creationId xmlns:p14="http://schemas.microsoft.com/office/powerpoint/2010/main" val="5349649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vert="horz"/>
          <a:lstStyle>
            <a:lvl1pPr>
              <a:defRPr>
                <a:solidFill>
                  <a:srgbClr val="3366FF"/>
                </a:solidFill>
              </a:defRPr>
            </a:lvl1pPr>
          </a:lstStyle>
          <a:p>
            <a:r>
              <a:rPr lang="fr-FR" smtClean="0"/>
              <a:t>Click to edit Master title style</a:t>
            </a:r>
            <a:endParaRPr lang="fr-FR" dirty="0"/>
          </a:p>
        </p:txBody>
      </p:sp>
      <p:sp>
        <p:nvSpPr>
          <p:cNvPr id="3" name="Espace réservé du contenu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fr-FR"/>
          </a:p>
        </p:txBody>
      </p:sp>
    </p:spTree>
    <p:extLst>
      <p:ext uri="{BB962C8B-B14F-4D97-AF65-F5344CB8AC3E}">
        <p14:creationId xmlns:p14="http://schemas.microsoft.com/office/powerpoint/2010/main" val="39503254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51814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fr-FR" smtClean="0"/>
              <a:t>Click to edit Master title style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vert="horz"/>
          <a:lstStyle>
            <a:lvl1pPr>
              <a:defRPr sz="3200">
                <a:solidFill>
                  <a:srgbClr val="3366FF"/>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fr-FR" dirty="0"/>
          </a:p>
        </p:txBody>
      </p:sp>
      <p:sp>
        <p:nvSpPr>
          <p:cNvPr id="4" name="Espace réservé du texte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Click to edit Master text styles</a:t>
            </a:r>
          </a:p>
        </p:txBody>
      </p:sp>
    </p:spTree>
    <p:extLst>
      <p:ext uri="{BB962C8B-B14F-4D97-AF65-F5344CB8AC3E}">
        <p14:creationId xmlns:p14="http://schemas.microsoft.com/office/powerpoint/2010/main" val="29186712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vert="horz"/>
          <a:lstStyle>
            <a:lvl1pPr>
              <a:defRPr>
                <a:solidFill>
                  <a:srgbClr val="3366FF"/>
                </a:solidFill>
              </a:defRPr>
            </a:lvl1pPr>
          </a:lstStyle>
          <a:p>
            <a:r>
              <a:rPr lang="fr-FR" smtClean="0"/>
              <a:t>Click to edit Master title style</a:t>
            </a:r>
            <a:endParaRPr lang="fr-FR" dirty="0"/>
          </a:p>
        </p:txBody>
      </p:sp>
    </p:spTree>
    <p:extLst>
      <p:ext uri="{BB962C8B-B14F-4D97-AF65-F5344CB8AC3E}">
        <p14:creationId xmlns:p14="http://schemas.microsoft.com/office/powerpoint/2010/main" val="9333341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cSld name="2_Diapositive de titre">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xfrm>
            <a:off x="179388" y="6284913"/>
            <a:ext cx="1727200" cy="469900"/>
          </a:xfrm>
          <a:prstGeom prst="rect">
            <a:avLst/>
          </a:prstGeom>
        </p:spPr>
        <p:txBody>
          <a:bodyPr/>
          <a:lstStyle>
            <a:lvl1pPr>
              <a:defRPr/>
            </a:lvl1pPr>
          </a:lstStyle>
          <a:p>
            <a:pPr>
              <a:defRPr/>
            </a:pPr>
            <a:r>
              <a:rPr lang="fr-FR"/>
              <a:t>Page </a:t>
            </a:r>
            <a:fld id="{DEBE33AF-3D66-D049-9962-1DF4312DB164}" type="slidenum">
              <a:rPr lang="fr-FR"/>
              <a:pPr>
                <a:defRPr/>
              </a:pPr>
              <a:t>‹#›</a:t>
            </a:fld>
            <a:endParaRPr lang="fr-FR"/>
          </a:p>
        </p:txBody>
      </p:sp>
    </p:spTree>
    <p:extLst>
      <p:ext uri="{BB962C8B-B14F-4D97-AF65-F5344CB8AC3E}">
        <p14:creationId xmlns:p14="http://schemas.microsoft.com/office/powerpoint/2010/main" val="634838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3" descr="NYC-vintag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12900"/>
            <a:ext cx="9144000" cy="3607594"/>
          </a:xfrm>
          <a:prstGeom prst="rect">
            <a:avLst/>
          </a:prstGeom>
        </p:spPr>
      </p:pic>
      <p:sp>
        <p:nvSpPr>
          <p:cNvPr id="2" name="Title 1"/>
          <p:cNvSpPr>
            <a:spLocks noGrp="1"/>
          </p:cNvSpPr>
          <p:nvPr>
            <p:ph type="ctrTitle" hasCustomPrompt="1"/>
          </p:nvPr>
        </p:nvSpPr>
        <p:spPr>
          <a:xfrm>
            <a:off x="2307118" y="2556633"/>
            <a:ext cx="4462763" cy="1521175"/>
          </a:xfrm>
          <a:ln w="19050">
            <a:solidFill>
              <a:schemeClr val="bg1"/>
            </a:solidFill>
          </a:ln>
        </p:spPr>
        <p:txBody>
          <a:bodyPr>
            <a:normAutofit/>
          </a:bodyPr>
          <a:lstStyle>
            <a:lvl1pPr algn="ctr">
              <a:defRPr sz="3200" b="0">
                <a:solidFill>
                  <a:schemeClr val="bg1">
                    <a:lumMod val="95000"/>
                  </a:schemeClr>
                </a:solidFill>
                <a:latin typeface="Diner-Fatt"/>
                <a:cs typeface="Diner-Fatt"/>
              </a:defRPr>
            </a:lvl1pPr>
          </a:lstStyle>
          <a:p>
            <a:r>
              <a:rPr lang="en-US" dirty="0" smtClean="0"/>
              <a:t>CLICK TO EDIT MASTER TITLE STYLE</a:t>
            </a:r>
            <a:endParaRPr lang="en-US" dirty="0"/>
          </a:p>
        </p:txBody>
      </p:sp>
    </p:spTree>
    <p:extLst>
      <p:ext uri="{BB962C8B-B14F-4D97-AF65-F5344CB8AC3E}">
        <p14:creationId xmlns:p14="http://schemas.microsoft.com/office/powerpoint/2010/main" val="5069621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Basic">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dirty="0"/>
          </a:p>
        </p:txBody>
      </p:sp>
      <p:sp>
        <p:nvSpPr>
          <p:cNvPr id="4" name="Date Placeholder 3"/>
          <p:cNvSpPr>
            <a:spLocks noGrp="1"/>
          </p:cNvSpPr>
          <p:nvPr>
            <p:ph type="dt" sz="half" idx="10"/>
          </p:nvPr>
        </p:nvSpPr>
        <p:spPr/>
        <p:txBody>
          <a:bodyPr/>
          <a:lstStyle/>
          <a:p>
            <a:fld id="{DBBC453A-6B12-3E4E-8E5B-4BFBFD851DC7}" type="datetimeFigureOut">
              <a:rPr lang="en-US" smtClean="0"/>
              <a:t>27/03/16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53842-EB21-0F45-9793-244089871662}" type="slidenum">
              <a:rPr lang="en-US" smtClean="0"/>
              <a:t>‹#›</a:t>
            </a:fld>
            <a:endParaRPr lang="en-US"/>
          </a:p>
        </p:txBody>
      </p:sp>
    </p:spTree>
    <p:extLst>
      <p:ext uri="{BB962C8B-B14F-4D97-AF65-F5344CB8AC3E}">
        <p14:creationId xmlns:p14="http://schemas.microsoft.com/office/powerpoint/2010/main" val="33942842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1983" y="3439829"/>
            <a:ext cx="8477737" cy="603028"/>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DBBC453A-6B12-3E4E-8E5B-4BFBFD851DC7}" type="datetimeFigureOut">
              <a:rPr lang="en-US" smtClean="0"/>
              <a:t>27/03/16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753842-EB21-0F45-9793-244089871662}" type="slidenum">
              <a:rPr lang="en-US" smtClean="0"/>
              <a:t>‹#›</a:t>
            </a:fld>
            <a:endParaRPr lang="en-US"/>
          </a:p>
        </p:txBody>
      </p:sp>
      <p:pic>
        <p:nvPicPr>
          <p:cNvPr id="6" name="Picture 5" descr="NYC.jpg"/>
          <p:cNvPicPr>
            <a:picLocks noChangeAspect="1"/>
          </p:cNvPicPr>
          <p:nvPr userDrawn="1"/>
        </p:nvPicPr>
        <p:blipFill rotWithShape="1">
          <a:blip r:embed="rId2">
            <a:extLst>
              <a:ext uri="{28A0092B-C50C-407E-A947-70E740481C1C}">
                <a14:useLocalDpi xmlns:a14="http://schemas.microsoft.com/office/drawing/2010/main" val="0"/>
              </a:ext>
            </a:extLst>
          </a:blip>
          <a:srcRect t="11929" b="19479"/>
          <a:stretch/>
        </p:blipFill>
        <p:spPr>
          <a:xfrm>
            <a:off x="0" y="0"/>
            <a:ext cx="9162288" cy="3222076"/>
          </a:xfrm>
          <a:prstGeom prst="rect">
            <a:avLst/>
          </a:prstGeom>
        </p:spPr>
      </p:pic>
      <p:sp>
        <p:nvSpPr>
          <p:cNvPr id="8" name="Text Placeholder 7"/>
          <p:cNvSpPr>
            <a:spLocks noGrp="1"/>
          </p:cNvSpPr>
          <p:nvPr>
            <p:ph type="body" sz="quarter" idx="13" hasCustomPrompt="1"/>
          </p:nvPr>
        </p:nvSpPr>
        <p:spPr>
          <a:xfrm>
            <a:off x="457200" y="4252913"/>
            <a:ext cx="1833562" cy="1968500"/>
          </a:xfrm>
        </p:spPr>
        <p:txBody>
          <a:bodyPr>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400">
                <a:solidFill>
                  <a:srgbClr val="59595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adipisicing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endParaRPr lang="en-US" dirty="0" smtClean="0"/>
          </a:p>
        </p:txBody>
      </p:sp>
      <p:sp>
        <p:nvSpPr>
          <p:cNvPr id="9" name="Text Placeholder 7"/>
          <p:cNvSpPr>
            <a:spLocks noGrp="1"/>
          </p:cNvSpPr>
          <p:nvPr>
            <p:ph type="body" sz="quarter" idx="14" hasCustomPrompt="1"/>
          </p:nvPr>
        </p:nvSpPr>
        <p:spPr>
          <a:xfrm>
            <a:off x="3655220" y="4252913"/>
            <a:ext cx="1833562" cy="1968500"/>
          </a:xfrm>
        </p:spPr>
        <p:txBody>
          <a:bodyPr>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400" smtClean="0">
                <a:solidFill>
                  <a:srgbClr val="59595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adipisicing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endParaRPr lang="en-US" dirty="0" smtClean="0"/>
          </a:p>
        </p:txBody>
      </p:sp>
      <p:sp>
        <p:nvSpPr>
          <p:cNvPr id="10" name="Text Placeholder 7"/>
          <p:cNvSpPr>
            <a:spLocks noGrp="1"/>
          </p:cNvSpPr>
          <p:nvPr>
            <p:ph type="body" sz="quarter" idx="15" hasCustomPrompt="1"/>
          </p:nvPr>
        </p:nvSpPr>
        <p:spPr>
          <a:xfrm>
            <a:off x="6853238" y="4252913"/>
            <a:ext cx="1833562" cy="1968500"/>
          </a:xfrm>
        </p:spPr>
        <p:txBody>
          <a:bodyPr>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400" smtClean="0">
                <a:solidFill>
                  <a:srgbClr val="595959"/>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adipisicing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endParaRPr lang="en-US" dirty="0" smtClean="0"/>
          </a:p>
        </p:txBody>
      </p:sp>
      <p:cxnSp>
        <p:nvCxnSpPr>
          <p:cNvPr id="12" name="Straight Connector 11"/>
          <p:cNvCxnSpPr/>
          <p:nvPr userDrawn="1"/>
        </p:nvCxnSpPr>
        <p:spPr>
          <a:xfrm>
            <a:off x="2972991" y="4252913"/>
            <a:ext cx="0" cy="1968500"/>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6171010" y="4252913"/>
            <a:ext cx="0" cy="1968500"/>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05653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BBC453A-6B12-3E4E-8E5B-4BFBFD851DC7}" type="datetimeFigureOut">
              <a:rPr lang="en-US" smtClean="0"/>
              <a:t>27/03/16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753842-EB21-0F45-9793-244089871662}" type="slidenum">
              <a:rPr lang="en-US" smtClean="0"/>
              <a:t>‹#›</a:t>
            </a:fld>
            <a:endParaRPr lang="en-US"/>
          </a:p>
        </p:txBody>
      </p:sp>
      <p:sp>
        <p:nvSpPr>
          <p:cNvPr id="6" name="Title 1"/>
          <p:cNvSpPr>
            <a:spLocks noGrp="1"/>
          </p:cNvSpPr>
          <p:nvPr>
            <p:ph type="title" hasCustomPrompt="1"/>
          </p:nvPr>
        </p:nvSpPr>
        <p:spPr>
          <a:xfrm>
            <a:off x="331983" y="457203"/>
            <a:ext cx="8477737" cy="603028"/>
          </a:xfrm>
        </p:spPr>
        <p:txBody>
          <a:bodyPr/>
          <a:lstStyle/>
          <a:p>
            <a:r>
              <a:rPr lang="en-US" dirty="0" smtClean="0"/>
              <a:t>CLICK TO EDIT MASTER TITLE STYLE</a:t>
            </a:r>
            <a:endParaRPr lang="en-US" dirty="0"/>
          </a:p>
        </p:txBody>
      </p:sp>
      <p:sp>
        <p:nvSpPr>
          <p:cNvPr id="7" name="Table Placeholder 6"/>
          <p:cNvSpPr>
            <a:spLocks noGrp="1"/>
          </p:cNvSpPr>
          <p:nvPr>
            <p:ph type="tbl" sz="quarter" idx="13"/>
          </p:nvPr>
        </p:nvSpPr>
        <p:spPr>
          <a:xfrm>
            <a:off x="331788" y="1328738"/>
            <a:ext cx="8477250" cy="4683125"/>
          </a:xfrm>
        </p:spPr>
        <p:txBody>
          <a:bodyPr/>
          <a:lstStyle>
            <a:lvl1pPr marL="0" indent="0">
              <a:buNone/>
              <a:defRPr b="0"/>
            </a:lvl1pPr>
          </a:lstStyle>
          <a:p>
            <a:r>
              <a:rPr lang="fr-FR" smtClean="0"/>
              <a:t>Click icon to add table</a:t>
            </a:r>
            <a:endParaRPr lang="en-US" dirty="0"/>
          </a:p>
        </p:txBody>
      </p:sp>
    </p:spTree>
    <p:extLst>
      <p:ext uri="{BB962C8B-B14F-4D97-AF65-F5344CB8AC3E}">
        <p14:creationId xmlns:p14="http://schemas.microsoft.com/office/powerpoint/2010/main" val="2088848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FR"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Click to edit Master text styles</a:t>
            </a:r>
          </a:p>
        </p:txBody>
      </p:sp>
      <p:sp>
        <p:nvSpPr>
          <p:cNvPr id="4" name="Date Placeholder 3"/>
          <p:cNvSpPr>
            <a:spLocks noGrp="1"/>
          </p:cNvSpPr>
          <p:nvPr>
            <p:ph type="dt" sz="half" idx="10"/>
          </p:nvPr>
        </p:nvSpPr>
        <p:spPr/>
        <p:txBody>
          <a:bodyPr/>
          <a:lstStyle/>
          <a:p>
            <a:fld id="{1C83D0B2-F497-5243-93B7-3EE89E728E21}" type="datetimeFigureOut">
              <a:rPr lang="en-US" smtClean="0"/>
              <a:t>27/03/16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D77D293-6CA0-2C44-B3C6-05A6AD9A5E2E}" type="slidenum">
              <a:rPr lang="de-DE" smtClean="0"/>
              <a:t>‹#›</a:t>
            </a:fld>
            <a:endParaRPr lang="de-DE"/>
          </a:p>
        </p:txBody>
      </p:sp>
    </p:spTree>
    <p:extLst>
      <p:ext uri="{BB962C8B-B14F-4D97-AF65-F5344CB8AC3E}">
        <p14:creationId xmlns:p14="http://schemas.microsoft.com/office/powerpoint/2010/main" val="35085445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boxes">
    <p:spTree>
      <p:nvGrpSpPr>
        <p:cNvPr id="1" name=""/>
        <p:cNvGrpSpPr/>
        <p:nvPr/>
      </p:nvGrpSpPr>
      <p:grpSpPr>
        <a:xfrm>
          <a:off x="0" y="0"/>
          <a:ext cx="0" cy="0"/>
          <a:chOff x="0" y="0"/>
          <a:chExt cx="0" cy="0"/>
        </a:xfrm>
      </p:grpSpPr>
      <p:sp>
        <p:nvSpPr>
          <p:cNvPr id="11" name="Rectangle 10"/>
          <p:cNvSpPr/>
          <p:nvPr userDrawn="1"/>
        </p:nvSpPr>
        <p:spPr>
          <a:xfrm>
            <a:off x="4701908" y="2073857"/>
            <a:ext cx="4107812" cy="4077808"/>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331795" y="2073857"/>
            <a:ext cx="4107812" cy="4077808"/>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NYC.jpg"/>
          <p:cNvPicPr>
            <a:picLocks noChangeAspect="1"/>
          </p:cNvPicPr>
          <p:nvPr userDrawn="1"/>
        </p:nvPicPr>
        <p:blipFill rotWithShape="1">
          <a:blip r:embed="rId2">
            <a:extLst>
              <a:ext uri="{28A0092B-C50C-407E-A947-70E740481C1C}">
                <a14:useLocalDpi xmlns:a14="http://schemas.microsoft.com/office/drawing/2010/main" val="0"/>
              </a:ext>
            </a:extLst>
          </a:blip>
          <a:srcRect t="11929" b="19479"/>
          <a:stretch/>
        </p:blipFill>
        <p:spPr>
          <a:xfrm>
            <a:off x="0" y="2609797"/>
            <a:ext cx="9144000" cy="3215644"/>
          </a:xfrm>
          <a:prstGeom prst="rect">
            <a:avLst/>
          </a:prstGeom>
        </p:spPr>
      </p:pic>
      <p:sp>
        <p:nvSpPr>
          <p:cNvPr id="2" name="Title 1"/>
          <p:cNvSpPr>
            <a:spLocks noGrp="1"/>
          </p:cNvSpPr>
          <p:nvPr>
            <p:ph type="title"/>
          </p:nvPr>
        </p:nvSpPr>
        <p:spPr/>
        <p:txBody>
          <a:bodyPr/>
          <a:lstStyle/>
          <a:p>
            <a:r>
              <a:rPr lang="fr-FR" smtClean="0"/>
              <a:t>Click to edit Master title style</a:t>
            </a:r>
            <a:endParaRPr lang="en-US"/>
          </a:p>
        </p:txBody>
      </p:sp>
      <p:sp>
        <p:nvSpPr>
          <p:cNvPr id="3" name="Date Placeholder 2"/>
          <p:cNvSpPr>
            <a:spLocks noGrp="1"/>
          </p:cNvSpPr>
          <p:nvPr>
            <p:ph type="dt" sz="half" idx="10"/>
          </p:nvPr>
        </p:nvSpPr>
        <p:spPr/>
        <p:txBody>
          <a:bodyPr/>
          <a:lstStyle/>
          <a:p>
            <a:fld id="{DBBC453A-6B12-3E4E-8E5B-4BFBFD851DC7}" type="datetimeFigureOut">
              <a:rPr lang="en-US" smtClean="0"/>
              <a:t>27/03/16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753842-EB21-0F45-9793-244089871662}" type="slidenum">
              <a:rPr lang="en-US" smtClean="0"/>
              <a:t>‹#›</a:t>
            </a:fld>
            <a:endParaRPr lang="en-US"/>
          </a:p>
        </p:txBody>
      </p:sp>
      <p:sp>
        <p:nvSpPr>
          <p:cNvPr id="7" name="Text Placeholder 6"/>
          <p:cNvSpPr>
            <a:spLocks noGrp="1"/>
          </p:cNvSpPr>
          <p:nvPr>
            <p:ph type="body" sz="quarter" idx="13" hasCustomPrompt="1"/>
          </p:nvPr>
        </p:nvSpPr>
        <p:spPr>
          <a:xfrm>
            <a:off x="331788" y="1200150"/>
            <a:ext cx="8477250" cy="711200"/>
          </a:xfr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spc="200"/>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adipisicing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adipisicing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endParaRPr lang="en-US" dirty="0" smtClean="0"/>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smtClean="0"/>
          </a:p>
          <a:p>
            <a:pPr lvl="0"/>
            <a:endParaRPr lang="en-US" dirty="0"/>
          </a:p>
        </p:txBody>
      </p:sp>
      <p:sp>
        <p:nvSpPr>
          <p:cNvPr id="10" name="Rectangle 9"/>
          <p:cNvSpPr>
            <a:spLocks noChangeAspect="1"/>
          </p:cNvSpPr>
          <p:nvPr userDrawn="1"/>
        </p:nvSpPr>
        <p:spPr>
          <a:xfrm>
            <a:off x="505562" y="2246351"/>
            <a:ext cx="3934045" cy="3905314"/>
          </a:xfrm>
          <a:prstGeom prst="rect">
            <a:avLst/>
          </a:prstGeom>
          <a:solidFill>
            <a:schemeClr val="bg1">
              <a:alpha val="9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a:spLocks noChangeAspect="1"/>
          </p:cNvSpPr>
          <p:nvPr userDrawn="1"/>
        </p:nvSpPr>
        <p:spPr>
          <a:xfrm>
            <a:off x="4875675" y="2246351"/>
            <a:ext cx="3934045" cy="3905314"/>
          </a:xfrm>
          <a:prstGeom prst="rect">
            <a:avLst/>
          </a:prstGeom>
          <a:solidFill>
            <a:schemeClr val="bg1">
              <a:alpha val="9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 Placeholder 7"/>
          <p:cNvSpPr>
            <a:spLocks noGrp="1"/>
          </p:cNvSpPr>
          <p:nvPr>
            <p:ph type="body" sz="quarter" idx="14" hasCustomPrompt="1"/>
          </p:nvPr>
        </p:nvSpPr>
        <p:spPr>
          <a:xfrm>
            <a:off x="757237" y="2493630"/>
            <a:ext cx="3449177" cy="3459970"/>
          </a:xfrm>
        </p:spPr>
        <p:txBody>
          <a:bodyPr>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400" smtClean="0">
                <a:solidFill>
                  <a:schemeClr val="tx1">
                    <a:lumMod val="65000"/>
                    <a:lumOff val="35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adipisicing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adipisicing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adipisicing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adipisicing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smtClean="0"/>
          </a:p>
        </p:txBody>
      </p:sp>
      <p:sp>
        <p:nvSpPr>
          <p:cNvPr id="16" name="Text Placeholder 7"/>
          <p:cNvSpPr>
            <a:spLocks noGrp="1"/>
          </p:cNvSpPr>
          <p:nvPr>
            <p:ph type="body" sz="quarter" idx="15" hasCustomPrompt="1"/>
          </p:nvPr>
        </p:nvSpPr>
        <p:spPr>
          <a:xfrm>
            <a:off x="5139356" y="2493630"/>
            <a:ext cx="3449177" cy="3459970"/>
          </a:xfrm>
        </p:spPr>
        <p:txBody>
          <a:bodyPr>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400" smtClean="0">
                <a:solidFill>
                  <a:schemeClr val="tx1">
                    <a:lumMod val="65000"/>
                    <a:lumOff val="35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adipisicing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adipisicing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adipisicing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adipisicing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smtClean="0"/>
          </a:p>
        </p:txBody>
      </p:sp>
    </p:spTree>
    <p:extLst>
      <p:ext uri="{BB962C8B-B14F-4D97-AF65-F5344CB8AC3E}">
        <p14:creationId xmlns:p14="http://schemas.microsoft.com/office/powerpoint/2010/main" val="29201317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r-FR" smtClean="0"/>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Click to edit Master subtitle style</a:t>
            </a:r>
            <a:endParaRPr lang="de-DE"/>
          </a:p>
        </p:txBody>
      </p:sp>
      <p:sp>
        <p:nvSpPr>
          <p:cNvPr id="4" name="Date Placeholder 3"/>
          <p:cNvSpPr>
            <a:spLocks noGrp="1"/>
          </p:cNvSpPr>
          <p:nvPr>
            <p:ph type="dt" sz="half" idx="10"/>
          </p:nvPr>
        </p:nvSpPr>
        <p:spPr/>
        <p:txBody>
          <a:bodyPr/>
          <a:lstStyle>
            <a:lvl1pPr>
              <a:defRPr/>
            </a:lvl1pPr>
          </a:lstStyle>
          <a:p>
            <a:fld id="{1C83D0B2-F497-5243-93B7-3EE89E728E21}" type="datetimeFigureOut">
              <a:rPr lang="en-US" smtClean="0"/>
              <a:t>27/03/16</a:t>
            </a:fld>
            <a:endParaRPr lang="de-DE"/>
          </a:p>
        </p:txBody>
      </p:sp>
      <p:sp>
        <p:nvSpPr>
          <p:cNvPr id="5" name="Footer Placeholder 4"/>
          <p:cNvSpPr>
            <a:spLocks noGrp="1"/>
          </p:cNvSpPr>
          <p:nvPr>
            <p:ph type="ftr" sz="quarter" idx="11"/>
          </p:nvPr>
        </p:nvSpPr>
        <p:spPr/>
        <p:txBody>
          <a:bodyPr/>
          <a:lstStyle>
            <a:lvl1pPr>
              <a:defRPr/>
            </a:lvl1pPr>
          </a:lstStyle>
          <a:p>
            <a:endParaRPr lang="de-DE"/>
          </a:p>
        </p:txBody>
      </p:sp>
      <p:sp>
        <p:nvSpPr>
          <p:cNvPr id="6" name="Slide Number Placeholder 5"/>
          <p:cNvSpPr>
            <a:spLocks noGrp="1"/>
          </p:cNvSpPr>
          <p:nvPr>
            <p:ph type="sldNum" sz="quarter" idx="12"/>
          </p:nvPr>
        </p:nvSpPr>
        <p:spPr/>
        <p:txBody>
          <a:bodyPr/>
          <a:lstStyle>
            <a:lvl1pPr>
              <a:defRPr/>
            </a:lvl1pPr>
          </a:lstStyle>
          <a:p>
            <a:fld id="{2D77D293-6CA0-2C44-B3C6-05A6AD9A5E2E}" type="slidenum">
              <a:rPr lang="de-DE" smtClean="0"/>
              <a:t>‹#›</a:t>
            </a:fld>
            <a:endParaRPr lang="de-DE"/>
          </a:p>
        </p:txBody>
      </p:sp>
    </p:spTree>
    <p:extLst>
      <p:ext uri="{BB962C8B-B14F-4D97-AF65-F5344CB8AC3E}">
        <p14:creationId xmlns:p14="http://schemas.microsoft.com/office/powerpoint/2010/main" val="18626491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de-DE"/>
          </a:p>
        </p:txBody>
      </p:sp>
      <p:sp>
        <p:nvSpPr>
          <p:cNvPr id="3" name="Content Placeholder 2"/>
          <p:cNvSpPr>
            <a:spLocks noGrp="1"/>
          </p:cNvSpPr>
          <p:nvPr>
            <p:ph idx="1"/>
          </p:nvPr>
        </p:nvSpPr>
        <p:spPr/>
        <p:txBody>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de-DE"/>
          </a:p>
        </p:txBody>
      </p:sp>
      <p:sp>
        <p:nvSpPr>
          <p:cNvPr id="4" name="Date Placeholder 3"/>
          <p:cNvSpPr>
            <a:spLocks noGrp="1"/>
          </p:cNvSpPr>
          <p:nvPr>
            <p:ph type="dt" sz="half" idx="10"/>
          </p:nvPr>
        </p:nvSpPr>
        <p:spPr/>
        <p:txBody>
          <a:bodyPr/>
          <a:lstStyle>
            <a:lvl1pPr>
              <a:defRPr/>
            </a:lvl1pPr>
          </a:lstStyle>
          <a:p>
            <a:fld id="{1C83D0B2-F497-5243-93B7-3EE89E728E21}" type="datetimeFigureOut">
              <a:rPr lang="en-US" smtClean="0"/>
              <a:t>27/03/16</a:t>
            </a:fld>
            <a:endParaRPr lang="de-DE"/>
          </a:p>
        </p:txBody>
      </p:sp>
      <p:sp>
        <p:nvSpPr>
          <p:cNvPr id="5" name="Footer Placeholder 4"/>
          <p:cNvSpPr>
            <a:spLocks noGrp="1"/>
          </p:cNvSpPr>
          <p:nvPr>
            <p:ph type="ftr" sz="quarter" idx="11"/>
          </p:nvPr>
        </p:nvSpPr>
        <p:spPr/>
        <p:txBody>
          <a:bodyPr/>
          <a:lstStyle>
            <a:lvl1pPr>
              <a:defRPr/>
            </a:lvl1pPr>
          </a:lstStyle>
          <a:p>
            <a:endParaRPr lang="de-DE"/>
          </a:p>
        </p:txBody>
      </p:sp>
      <p:sp>
        <p:nvSpPr>
          <p:cNvPr id="6" name="Slide Number Placeholder 5"/>
          <p:cNvSpPr>
            <a:spLocks noGrp="1"/>
          </p:cNvSpPr>
          <p:nvPr>
            <p:ph type="sldNum" sz="quarter" idx="12"/>
          </p:nvPr>
        </p:nvSpPr>
        <p:spPr/>
        <p:txBody>
          <a:bodyPr/>
          <a:lstStyle>
            <a:lvl1pPr>
              <a:defRPr/>
            </a:lvl1pPr>
          </a:lstStyle>
          <a:p>
            <a:fld id="{2D77D293-6CA0-2C44-B3C6-05A6AD9A5E2E}" type="slidenum">
              <a:rPr lang="de-DE" smtClean="0"/>
              <a:t>‹#›</a:t>
            </a:fld>
            <a:endParaRPr lang="de-DE"/>
          </a:p>
        </p:txBody>
      </p:sp>
    </p:spTree>
    <p:extLst>
      <p:ext uri="{BB962C8B-B14F-4D97-AF65-F5344CB8AC3E}">
        <p14:creationId xmlns:p14="http://schemas.microsoft.com/office/powerpoint/2010/main" val="37439562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FR"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Click to edit Master text styles</a:t>
            </a:r>
          </a:p>
        </p:txBody>
      </p:sp>
      <p:sp>
        <p:nvSpPr>
          <p:cNvPr id="4" name="Date Placeholder 3"/>
          <p:cNvSpPr>
            <a:spLocks noGrp="1"/>
          </p:cNvSpPr>
          <p:nvPr>
            <p:ph type="dt" sz="half" idx="10"/>
          </p:nvPr>
        </p:nvSpPr>
        <p:spPr/>
        <p:txBody>
          <a:bodyPr/>
          <a:lstStyle>
            <a:lvl1pPr>
              <a:defRPr/>
            </a:lvl1pPr>
          </a:lstStyle>
          <a:p>
            <a:fld id="{1C83D0B2-F497-5243-93B7-3EE89E728E21}" type="datetimeFigureOut">
              <a:rPr lang="en-US" smtClean="0"/>
              <a:t>27/03/16</a:t>
            </a:fld>
            <a:endParaRPr lang="de-DE"/>
          </a:p>
        </p:txBody>
      </p:sp>
      <p:sp>
        <p:nvSpPr>
          <p:cNvPr id="5" name="Footer Placeholder 4"/>
          <p:cNvSpPr>
            <a:spLocks noGrp="1"/>
          </p:cNvSpPr>
          <p:nvPr>
            <p:ph type="ftr" sz="quarter" idx="11"/>
          </p:nvPr>
        </p:nvSpPr>
        <p:spPr/>
        <p:txBody>
          <a:bodyPr/>
          <a:lstStyle>
            <a:lvl1pPr>
              <a:defRPr/>
            </a:lvl1pPr>
          </a:lstStyle>
          <a:p>
            <a:endParaRPr lang="de-DE"/>
          </a:p>
        </p:txBody>
      </p:sp>
      <p:sp>
        <p:nvSpPr>
          <p:cNvPr id="6" name="Slide Number Placeholder 5"/>
          <p:cNvSpPr>
            <a:spLocks noGrp="1"/>
          </p:cNvSpPr>
          <p:nvPr>
            <p:ph type="sldNum" sz="quarter" idx="12"/>
          </p:nvPr>
        </p:nvSpPr>
        <p:spPr/>
        <p:txBody>
          <a:bodyPr/>
          <a:lstStyle>
            <a:lvl1pPr>
              <a:defRPr/>
            </a:lvl1pPr>
          </a:lstStyle>
          <a:p>
            <a:fld id="{2D77D293-6CA0-2C44-B3C6-05A6AD9A5E2E}" type="slidenum">
              <a:rPr lang="de-DE" smtClean="0"/>
              <a:t>‹#›</a:t>
            </a:fld>
            <a:endParaRPr lang="de-DE"/>
          </a:p>
        </p:txBody>
      </p:sp>
    </p:spTree>
    <p:extLst>
      <p:ext uri="{BB962C8B-B14F-4D97-AF65-F5344CB8AC3E}">
        <p14:creationId xmlns:p14="http://schemas.microsoft.com/office/powerpoint/2010/main" val="35509604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de-D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de-D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de-DE"/>
          </a:p>
        </p:txBody>
      </p:sp>
      <p:sp>
        <p:nvSpPr>
          <p:cNvPr id="5" name="Date Placeholder 4"/>
          <p:cNvSpPr>
            <a:spLocks noGrp="1"/>
          </p:cNvSpPr>
          <p:nvPr>
            <p:ph type="dt" sz="half" idx="10"/>
          </p:nvPr>
        </p:nvSpPr>
        <p:spPr/>
        <p:txBody>
          <a:bodyPr/>
          <a:lstStyle>
            <a:lvl1pPr>
              <a:defRPr/>
            </a:lvl1pPr>
          </a:lstStyle>
          <a:p>
            <a:fld id="{1C83D0B2-F497-5243-93B7-3EE89E728E21}" type="datetimeFigureOut">
              <a:rPr lang="en-US" smtClean="0"/>
              <a:t>27/03/16</a:t>
            </a:fld>
            <a:endParaRPr lang="de-DE"/>
          </a:p>
        </p:txBody>
      </p:sp>
      <p:sp>
        <p:nvSpPr>
          <p:cNvPr id="6" name="Footer Placeholder 5"/>
          <p:cNvSpPr>
            <a:spLocks noGrp="1"/>
          </p:cNvSpPr>
          <p:nvPr>
            <p:ph type="ftr" sz="quarter" idx="11"/>
          </p:nvPr>
        </p:nvSpPr>
        <p:spPr/>
        <p:txBody>
          <a:bodyPr/>
          <a:lstStyle>
            <a:lvl1pPr>
              <a:defRPr/>
            </a:lvl1pPr>
          </a:lstStyle>
          <a:p>
            <a:endParaRPr lang="de-DE"/>
          </a:p>
        </p:txBody>
      </p:sp>
      <p:sp>
        <p:nvSpPr>
          <p:cNvPr id="7" name="Slide Number Placeholder 6"/>
          <p:cNvSpPr>
            <a:spLocks noGrp="1"/>
          </p:cNvSpPr>
          <p:nvPr>
            <p:ph type="sldNum" sz="quarter" idx="12"/>
          </p:nvPr>
        </p:nvSpPr>
        <p:spPr/>
        <p:txBody>
          <a:bodyPr/>
          <a:lstStyle>
            <a:lvl1pPr>
              <a:defRPr/>
            </a:lvl1pPr>
          </a:lstStyle>
          <a:p>
            <a:fld id="{2D77D293-6CA0-2C44-B3C6-05A6AD9A5E2E}" type="slidenum">
              <a:rPr lang="de-DE" smtClean="0"/>
              <a:t>‹#›</a:t>
            </a:fld>
            <a:endParaRPr lang="de-DE"/>
          </a:p>
        </p:txBody>
      </p:sp>
    </p:spTree>
    <p:extLst>
      <p:ext uri="{BB962C8B-B14F-4D97-AF65-F5344CB8AC3E}">
        <p14:creationId xmlns:p14="http://schemas.microsoft.com/office/powerpoint/2010/main" val="33763673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de-DE"/>
          </a:p>
        </p:txBody>
      </p:sp>
      <p:sp>
        <p:nvSpPr>
          <p:cNvPr id="7" name="Date Placeholder 6"/>
          <p:cNvSpPr>
            <a:spLocks noGrp="1"/>
          </p:cNvSpPr>
          <p:nvPr>
            <p:ph type="dt" sz="half" idx="10"/>
          </p:nvPr>
        </p:nvSpPr>
        <p:spPr/>
        <p:txBody>
          <a:bodyPr/>
          <a:lstStyle>
            <a:lvl1pPr>
              <a:defRPr/>
            </a:lvl1pPr>
          </a:lstStyle>
          <a:p>
            <a:fld id="{1C83D0B2-F497-5243-93B7-3EE89E728E21}" type="datetimeFigureOut">
              <a:rPr lang="en-US" smtClean="0"/>
              <a:t>27/03/16</a:t>
            </a:fld>
            <a:endParaRPr lang="de-DE"/>
          </a:p>
        </p:txBody>
      </p:sp>
      <p:sp>
        <p:nvSpPr>
          <p:cNvPr id="8" name="Footer Placeholder 7"/>
          <p:cNvSpPr>
            <a:spLocks noGrp="1"/>
          </p:cNvSpPr>
          <p:nvPr>
            <p:ph type="ftr" sz="quarter" idx="11"/>
          </p:nvPr>
        </p:nvSpPr>
        <p:spPr/>
        <p:txBody>
          <a:bodyPr/>
          <a:lstStyle>
            <a:lvl1pPr>
              <a:defRPr/>
            </a:lvl1pPr>
          </a:lstStyle>
          <a:p>
            <a:endParaRPr lang="de-DE"/>
          </a:p>
        </p:txBody>
      </p:sp>
      <p:sp>
        <p:nvSpPr>
          <p:cNvPr id="9" name="Slide Number Placeholder 8"/>
          <p:cNvSpPr>
            <a:spLocks noGrp="1"/>
          </p:cNvSpPr>
          <p:nvPr>
            <p:ph type="sldNum" sz="quarter" idx="12"/>
          </p:nvPr>
        </p:nvSpPr>
        <p:spPr/>
        <p:txBody>
          <a:bodyPr/>
          <a:lstStyle>
            <a:lvl1pPr>
              <a:defRPr/>
            </a:lvl1pPr>
          </a:lstStyle>
          <a:p>
            <a:fld id="{2D77D293-6CA0-2C44-B3C6-05A6AD9A5E2E}" type="slidenum">
              <a:rPr lang="de-DE" smtClean="0"/>
              <a:t>‹#›</a:t>
            </a:fld>
            <a:endParaRPr lang="de-DE"/>
          </a:p>
        </p:txBody>
      </p:sp>
    </p:spTree>
    <p:extLst>
      <p:ext uri="{BB962C8B-B14F-4D97-AF65-F5344CB8AC3E}">
        <p14:creationId xmlns:p14="http://schemas.microsoft.com/office/powerpoint/2010/main" val="26104671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de-DE"/>
          </a:p>
        </p:txBody>
      </p:sp>
      <p:sp>
        <p:nvSpPr>
          <p:cNvPr id="3" name="Date Placeholder 2"/>
          <p:cNvSpPr>
            <a:spLocks noGrp="1"/>
          </p:cNvSpPr>
          <p:nvPr>
            <p:ph type="dt" sz="half" idx="10"/>
          </p:nvPr>
        </p:nvSpPr>
        <p:spPr/>
        <p:txBody>
          <a:bodyPr/>
          <a:lstStyle>
            <a:lvl1pPr>
              <a:defRPr/>
            </a:lvl1pPr>
          </a:lstStyle>
          <a:p>
            <a:fld id="{1C83D0B2-F497-5243-93B7-3EE89E728E21}" type="datetimeFigureOut">
              <a:rPr lang="en-US" smtClean="0"/>
              <a:t>27/03/16</a:t>
            </a:fld>
            <a:endParaRPr lang="de-DE"/>
          </a:p>
        </p:txBody>
      </p:sp>
      <p:sp>
        <p:nvSpPr>
          <p:cNvPr id="4" name="Footer Placeholder 3"/>
          <p:cNvSpPr>
            <a:spLocks noGrp="1"/>
          </p:cNvSpPr>
          <p:nvPr>
            <p:ph type="ftr" sz="quarter" idx="11"/>
          </p:nvPr>
        </p:nvSpPr>
        <p:spPr/>
        <p:txBody>
          <a:bodyPr/>
          <a:lstStyle>
            <a:lvl1pPr>
              <a:defRPr/>
            </a:lvl1pPr>
          </a:lstStyle>
          <a:p>
            <a:endParaRPr lang="de-DE"/>
          </a:p>
        </p:txBody>
      </p:sp>
      <p:sp>
        <p:nvSpPr>
          <p:cNvPr id="5" name="Slide Number Placeholder 4"/>
          <p:cNvSpPr>
            <a:spLocks noGrp="1"/>
          </p:cNvSpPr>
          <p:nvPr>
            <p:ph type="sldNum" sz="quarter" idx="12"/>
          </p:nvPr>
        </p:nvSpPr>
        <p:spPr/>
        <p:txBody>
          <a:bodyPr/>
          <a:lstStyle>
            <a:lvl1pPr>
              <a:defRPr/>
            </a:lvl1pPr>
          </a:lstStyle>
          <a:p>
            <a:fld id="{2D77D293-6CA0-2C44-B3C6-05A6AD9A5E2E}" type="slidenum">
              <a:rPr lang="de-DE" smtClean="0"/>
              <a:t>‹#›</a:t>
            </a:fld>
            <a:endParaRPr lang="de-DE"/>
          </a:p>
        </p:txBody>
      </p:sp>
    </p:spTree>
    <p:extLst>
      <p:ext uri="{BB962C8B-B14F-4D97-AF65-F5344CB8AC3E}">
        <p14:creationId xmlns:p14="http://schemas.microsoft.com/office/powerpoint/2010/main" val="29871161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C83D0B2-F497-5243-93B7-3EE89E728E21}" type="datetimeFigureOut">
              <a:rPr lang="en-US" smtClean="0"/>
              <a:t>27/03/16</a:t>
            </a:fld>
            <a:endParaRPr lang="de-DE"/>
          </a:p>
        </p:txBody>
      </p:sp>
      <p:sp>
        <p:nvSpPr>
          <p:cNvPr id="3" name="Footer Placeholder 2"/>
          <p:cNvSpPr>
            <a:spLocks noGrp="1"/>
          </p:cNvSpPr>
          <p:nvPr>
            <p:ph type="ftr" sz="quarter" idx="11"/>
          </p:nvPr>
        </p:nvSpPr>
        <p:spPr/>
        <p:txBody>
          <a:bodyPr/>
          <a:lstStyle>
            <a:lvl1pPr>
              <a:defRPr/>
            </a:lvl1pPr>
          </a:lstStyle>
          <a:p>
            <a:endParaRPr lang="de-DE"/>
          </a:p>
        </p:txBody>
      </p:sp>
      <p:sp>
        <p:nvSpPr>
          <p:cNvPr id="4" name="Slide Number Placeholder 3"/>
          <p:cNvSpPr>
            <a:spLocks noGrp="1"/>
          </p:cNvSpPr>
          <p:nvPr>
            <p:ph type="sldNum" sz="quarter" idx="12"/>
          </p:nvPr>
        </p:nvSpPr>
        <p:spPr/>
        <p:txBody>
          <a:bodyPr/>
          <a:lstStyle>
            <a:lvl1pPr>
              <a:defRPr/>
            </a:lvl1pPr>
          </a:lstStyle>
          <a:p>
            <a:fld id="{2D77D293-6CA0-2C44-B3C6-05A6AD9A5E2E}" type="slidenum">
              <a:rPr lang="de-DE" smtClean="0"/>
              <a:t>‹#›</a:t>
            </a:fld>
            <a:endParaRPr lang="de-DE"/>
          </a:p>
        </p:txBody>
      </p:sp>
    </p:spTree>
    <p:extLst>
      <p:ext uri="{BB962C8B-B14F-4D97-AF65-F5344CB8AC3E}">
        <p14:creationId xmlns:p14="http://schemas.microsoft.com/office/powerpoint/2010/main" val="3333319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FR"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Click to edit Master text styles</a:t>
            </a:r>
          </a:p>
        </p:txBody>
      </p:sp>
      <p:sp>
        <p:nvSpPr>
          <p:cNvPr id="5" name="Date Placeholder 4"/>
          <p:cNvSpPr>
            <a:spLocks noGrp="1"/>
          </p:cNvSpPr>
          <p:nvPr>
            <p:ph type="dt" sz="half" idx="10"/>
          </p:nvPr>
        </p:nvSpPr>
        <p:spPr/>
        <p:txBody>
          <a:bodyPr/>
          <a:lstStyle>
            <a:lvl1pPr>
              <a:defRPr/>
            </a:lvl1pPr>
          </a:lstStyle>
          <a:p>
            <a:fld id="{1C83D0B2-F497-5243-93B7-3EE89E728E21}" type="datetimeFigureOut">
              <a:rPr lang="en-US" smtClean="0"/>
              <a:t>27/03/16</a:t>
            </a:fld>
            <a:endParaRPr lang="de-DE"/>
          </a:p>
        </p:txBody>
      </p:sp>
      <p:sp>
        <p:nvSpPr>
          <p:cNvPr id="6" name="Footer Placeholder 5"/>
          <p:cNvSpPr>
            <a:spLocks noGrp="1"/>
          </p:cNvSpPr>
          <p:nvPr>
            <p:ph type="ftr" sz="quarter" idx="11"/>
          </p:nvPr>
        </p:nvSpPr>
        <p:spPr/>
        <p:txBody>
          <a:bodyPr/>
          <a:lstStyle>
            <a:lvl1pPr>
              <a:defRPr/>
            </a:lvl1pPr>
          </a:lstStyle>
          <a:p>
            <a:endParaRPr lang="de-DE"/>
          </a:p>
        </p:txBody>
      </p:sp>
      <p:sp>
        <p:nvSpPr>
          <p:cNvPr id="7" name="Slide Number Placeholder 6"/>
          <p:cNvSpPr>
            <a:spLocks noGrp="1"/>
          </p:cNvSpPr>
          <p:nvPr>
            <p:ph type="sldNum" sz="quarter" idx="12"/>
          </p:nvPr>
        </p:nvSpPr>
        <p:spPr/>
        <p:txBody>
          <a:bodyPr/>
          <a:lstStyle>
            <a:lvl1pPr>
              <a:defRPr/>
            </a:lvl1pPr>
          </a:lstStyle>
          <a:p>
            <a:fld id="{2D77D293-6CA0-2C44-B3C6-05A6AD9A5E2E}" type="slidenum">
              <a:rPr lang="de-DE" smtClean="0"/>
              <a:t>‹#›</a:t>
            </a:fld>
            <a:endParaRPr lang="de-DE"/>
          </a:p>
        </p:txBody>
      </p:sp>
    </p:spTree>
    <p:extLst>
      <p:ext uri="{BB962C8B-B14F-4D97-AF65-F5344CB8AC3E}">
        <p14:creationId xmlns:p14="http://schemas.microsoft.com/office/powerpoint/2010/main" val="38879109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Drag picture to placeholder or click icon to add</a:t>
            </a:r>
            <a:endParaRPr lang="de-D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Click to edit Master text styles</a:t>
            </a:r>
          </a:p>
        </p:txBody>
      </p:sp>
      <p:sp>
        <p:nvSpPr>
          <p:cNvPr id="5" name="Date Placeholder 4"/>
          <p:cNvSpPr>
            <a:spLocks noGrp="1"/>
          </p:cNvSpPr>
          <p:nvPr>
            <p:ph type="dt" sz="half" idx="10"/>
          </p:nvPr>
        </p:nvSpPr>
        <p:spPr/>
        <p:txBody>
          <a:bodyPr/>
          <a:lstStyle>
            <a:lvl1pPr>
              <a:defRPr/>
            </a:lvl1pPr>
          </a:lstStyle>
          <a:p>
            <a:fld id="{1C83D0B2-F497-5243-93B7-3EE89E728E21}" type="datetimeFigureOut">
              <a:rPr lang="en-US" smtClean="0"/>
              <a:t>27/03/16</a:t>
            </a:fld>
            <a:endParaRPr lang="de-DE"/>
          </a:p>
        </p:txBody>
      </p:sp>
      <p:sp>
        <p:nvSpPr>
          <p:cNvPr id="6" name="Footer Placeholder 5"/>
          <p:cNvSpPr>
            <a:spLocks noGrp="1"/>
          </p:cNvSpPr>
          <p:nvPr>
            <p:ph type="ftr" sz="quarter" idx="11"/>
          </p:nvPr>
        </p:nvSpPr>
        <p:spPr/>
        <p:txBody>
          <a:bodyPr/>
          <a:lstStyle>
            <a:lvl1pPr>
              <a:defRPr/>
            </a:lvl1pPr>
          </a:lstStyle>
          <a:p>
            <a:endParaRPr lang="de-DE"/>
          </a:p>
        </p:txBody>
      </p:sp>
      <p:sp>
        <p:nvSpPr>
          <p:cNvPr id="7" name="Slide Number Placeholder 6"/>
          <p:cNvSpPr>
            <a:spLocks noGrp="1"/>
          </p:cNvSpPr>
          <p:nvPr>
            <p:ph type="sldNum" sz="quarter" idx="12"/>
          </p:nvPr>
        </p:nvSpPr>
        <p:spPr/>
        <p:txBody>
          <a:bodyPr/>
          <a:lstStyle>
            <a:lvl1pPr>
              <a:defRPr/>
            </a:lvl1pPr>
          </a:lstStyle>
          <a:p>
            <a:fld id="{2D77D293-6CA0-2C44-B3C6-05A6AD9A5E2E}" type="slidenum">
              <a:rPr lang="de-DE" smtClean="0"/>
              <a:t>‹#›</a:t>
            </a:fld>
            <a:endParaRPr lang="de-DE"/>
          </a:p>
        </p:txBody>
      </p:sp>
    </p:spTree>
    <p:extLst>
      <p:ext uri="{BB962C8B-B14F-4D97-AF65-F5344CB8AC3E}">
        <p14:creationId xmlns:p14="http://schemas.microsoft.com/office/powerpoint/2010/main" val="1008630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de-D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de-D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de-DE"/>
          </a:p>
        </p:txBody>
      </p:sp>
      <p:sp>
        <p:nvSpPr>
          <p:cNvPr id="5" name="Date Placeholder 4"/>
          <p:cNvSpPr>
            <a:spLocks noGrp="1"/>
          </p:cNvSpPr>
          <p:nvPr>
            <p:ph type="dt" sz="half" idx="10"/>
          </p:nvPr>
        </p:nvSpPr>
        <p:spPr/>
        <p:txBody>
          <a:bodyPr/>
          <a:lstStyle/>
          <a:p>
            <a:fld id="{1C83D0B2-F497-5243-93B7-3EE89E728E21}" type="datetimeFigureOut">
              <a:rPr lang="en-US" smtClean="0"/>
              <a:t>27/03/16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2D77D293-6CA0-2C44-B3C6-05A6AD9A5E2E}" type="slidenum">
              <a:rPr lang="de-DE" smtClean="0"/>
              <a:t>‹#›</a:t>
            </a:fld>
            <a:endParaRPr lang="de-DE"/>
          </a:p>
        </p:txBody>
      </p:sp>
    </p:spTree>
    <p:extLst>
      <p:ext uri="{BB962C8B-B14F-4D97-AF65-F5344CB8AC3E}">
        <p14:creationId xmlns:p14="http://schemas.microsoft.com/office/powerpoint/2010/main" val="13632007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de-DE"/>
          </a:p>
        </p:txBody>
      </p:sp>
      <p:sp>
        <p:nvSpPr>
          <p:cNvPr id="4" name="Date Placeholder 3"/>
          <p:cNvSpPr>
            <a:spLocks noGrp="1"/>
          </p:cNvSpPr>
          <p:nvPr>
            <p:ph type="dt" sz="half" idx="10"/>
          </p:nvPr>
        </p:nvSpPr>
        <p:spPr/>
        <p:txBody>
          <a:bodyPr/>
          <a:lstStyle>
            <a:lvl1pPr>
              <a:defRPr/>
            </a:lvl1pPr>
          </a:lstStyle>
          <a:p>
            <a:fld id="{1C83D0B2-F497-5243-93B7-3EE89E728E21}" type="datetimeFigureOut">
              <a:rPr lang="en-US" smtClean="0"/>
              <a:t>27/03/16</a:t>
            </a:fld>
            <a:endParaRPr lang="de-DE"/>
          </a:p>
        </p:txBody>
      </p:sp>
      <p:sp>
        <p:nvSpPr>
          <p:cNvPr id="5" name="Footer Placeholder 4"/>
          <p:cNvSpPr>
            <a:spLocks noGrp="1"/>
          </p:cNvSpPr>
          <p:nvPr>
            <p:ph type="ftr" sz="quarter" idx="11"/>
          </p:nvPr>
        </p:nvSpPr>
        <p:spPr/>
        <p:txBody>
          <a:bodyPr/>
          <a:lstStyle>
            <a:lvl1pPr>
              <a:defRPr/>
            </a:lvl1pPr>
          </a:lstStyle>
          <a:p>
            <a:endParaRPr lang="de-DE"/>
          </a:p>
        </p:txBody>
      </p:sp>
      <p:sp>
        <p:nvSpPr>
          <p:cNvPr id="6" name="Slide Number Placeholder 5"/>
          <p:cNvSpPr>
            <a:spLocks noGrp="1"/>
          </p:cNvSpPr>
          <p:nvPr>
            <p:ph type="sldNum" sz="quarter" idx="12"/>
          </p:nvPr>
        </p:nvSpPr>
        <p:spPr/>
        <p:txBody>
          <a:bodyPr/>
          <a:lstStyle>
            <a:lvl1pPr>
              <a:defRPr/>
            </a:lvl1pPr>
          </a:lstStyle>
          <a:p>
            <a:fld id="{2D77D293-6CA0-2C44-B3C6-05A6AD9A5E2E}" type="slidenum">
              <a:rPr lang="de-DE" smtClean="0"/>
              <a:t>‹#›</a:t>
            </a:fld>
            <a:endParaRPr lang="de-DE"/>
          </a:p>
        </p:txBody>
      </p:sp>
    </p:spTree>
    <p:extLst>
      <p:ext uri="{BB962C8B-B14F-4D97-AF65-F5344CB8AC3E}">
        <p14:creationId xmlns:p14="http://schemas.microsoft.com/office/powerpoint/2010/main" val="9797920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Click to edit Master title style</a:t>
            </a:r>
            <a:endParaRPr lang="de-D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de-DE"/>
          </a:p>
        </p:txBody>
      </p:sp>
      <p:sp>
        <p:nvSpPr>
          <p:cNvPr id="4" name="Date Placeholder 3"/>
          <p:cNvSpPr>
            <a:spLocks noGrp="1"/>
          </p:cNvSpPr>
          <p:nvPr>
            <p:ph type="dt" sz="half" idx="10"/>
          </p:nvPr>
        </p:nvSpPr>
        <p:spPr/>
        <p:txBody>
          <a:bodyPr/>
          <a:lstStyle>
            <a:lvl1pPr>
              <a:defRPr/>
            </a:lvl1pPr>
          </a:lstStyle>
          <a:p>
            <a:fld id="{1C83D0B2-F497-5243-93B7-3EE89E728E21}" type="datetimeFigureOut">
              <a:rPr lang="en-US" smtClean="0"/>
              <a:t>27/03/16</a:t>
            </a:fld>
            <a:endParaRPr lang="de-DE"/>
          </a:p>
        </p:txBody>
      </p:sp>
      <p:sp>
        <p:nvSpPr>
          <p:cNvPr id="5" name="Footer Placeholder 4"/>
          <p:cNvSpPr>
            <a:spLocks noGrp="1"/>
          </p:cNvSpPr>
          <p:nvPr>
            <p:ph type="ftr" sz="quarter" idx="11"/>
          </p:nvPr>
        </p:nvSpPr>
        <p:spPr/>
        <p:txBody>
          <a:bodyPr/>
          <a:lstStyle>
            <a:lvl1pPr>
              <a:defRPr/>
            </a:lvl1pPr>
          </a:lstStyle>
          <a:p>
            <a:endParaRPr lang="de-DE"/>
          </a:p>
        </p:txBody>
      </p:sp>
      <p:sp>
        <p:nvSpPr>
          <p:cNvPr id="6" name="Slide Number Placeholder 5"/>
          <p:cNvSpPr>
            <a:spLocks noGrp="1"/>
          </p:cNvSpPr>
          <p:nvPr>
            <p:ph type="sldNum" sz="quarter" idx="12"/>
          </p:nvPr>
        </p:nvSpPr>
        <p:spPr/>
        <p:txBody>
          <a:bodyPr/>
          <a:lstStyle>
            <a:lvl1pPr>
              <a:defRPr/>
            </a:lvl1pPr>
          </a:lstStyle>
          <a:p>
            <a:fld id="{2D77D293-6CA0-2C44-B3C6-05A6AD9A5E2E}" type="slidenum">
              <a:rPr lang="de-DE" smtClean="0"/>
              <a:t>‹#›</a:t>
            </a:fld>
            <a:endParaRPr lang="de-DE"/>
          </a:p>
        </p:txBody>
      </p:sp>
    </p:spTree>
    <p:extLst>
      <p:ext uri="{BB962C8B-B14F-4D97-AF65-F5344CB8AC3E}">
        <p14:creationId xmlns:p14="http://schemas.microsoft.com/office/powerpoint/2010/main" val="4708444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84000" y="1285200"/>
            <a:ext cx="7772400" cy="990600"/>
          </a:xfrm>
          <a:prstGeom prst="rect">
            <a:avLst/>
          </a:prstGeo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685800" y="2565400"/>
            <a:ext cx="3810000" cy="327660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2565400"/>
            <a:ext cx="3810000" cy="327660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Espace réservé de la dat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6" name="Espace réservé du pied de pag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6843713" y="6338888"/>
            <a:ext cx="1905000" cy="457200"/>
          </a:xfrm>
          <a:prstGeom prst="rect">
            <a:avLst/>
          </a:prstGeom>
        </p:spPr>
        <p:txBody>
          <a:bodyPr/>
          <a:lstStyle>
            <a:lvl1pPr>
              <a:defRPr>
                <a:solidFill>
                  <a:schemeClr val="bg1"/>
                </a:solidFill>
                <a:latin typeface="Frutiger 55 Roman" pitchFamily="34" charset="0"/>
              </a:defRPr>
            </a:lvl1pPr>
          </a:lstStyle>
          <a:p>
            <a:pPr>
              <a:defRPr/>
            </a:pPr>
            <a:fld id="{E5E4E115-EF6D-C743-B41F-12AC4923D79D}" type="slidenum">
              <a:rPr lang="en-US"/>
              <a:pPr>
                <a:defRPr/>
              </a:pPr>
              <a:t>‹#›</a:t>
            </a:fld>
            <a:endParaRPr lang="en-US"/>
          </a:p>
        </p:txBody>
      </p:sp>
    </p:spTree>
    <p:extLst>
      <p:ext uri="{BB962C8B-B14F-4D97-AF65-F5344CB8AC3E}">
        <p14:creationId xmlns:p14="http://schemas.microsoft.com/office/powerpoint/2010/main" val="5349649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cSld name="2_Diapositive de titre">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xfrm>
            <a:off x="179388" y="6284913"/>
            <a:ext cx="1727200" cy="469900"/>
          </a:xfrm>
          <a:prstGeom prst="rect">
            <a:avLst/>
          </a:prstGeom>
        </p:spPr>
        <p:txBody>
          <a:bodyPr/>
          <a:lstStyle>
            <a:lvl1pPr>
              <a:defRPr/>
            </a:lvl1pPr>
          </a:lstStyle>
          <a:p>
            <a:pPr>
              <a:defRPr/>
            </a:pPr>
            <a:r>
              <a:rPr lang="fr-FR"/>
              <a:t>Page </a:t>
            </a:r>
            <a:fld id="{DEBE33AF-3D66-D049-9962-1DF4312DB164}" type="slidenum">
              <a:rPr lang="fr-FR"/>
              <a:pPr>
                <a:defRPr/>
              </a:pPr>
              <a:t>‹#›</a:t>
            </a:fld>
            <a:endParaRPr lang="fr-FR"/>
          </a:p>
        </p:txBody>
      </p:sp>
    </p:spTree>
    <p:extLst>
      <p:ext uri="{BB962C8B-B14F-4D97-AF65-F5344CB8AC3E}">
        <p14:creationId xmlns:p14="http://schemas.microsoft.com/office/powerpoint/2010/main" val="634838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de-DE"/>
          </a:p>
        </p:txBody>
      </p:sp>
      <p:sp>
        <p:nvSpPr>
          <p:cNvPr id="7" name="Date Placeholder 6"/>
          <p:cNvSpPr>
            <a:spLocks noGrp="1"/>
          </p:cNvSpPr>
          <p:nvPr>
            <p:ph type="dt" sz="half" idx="10"/>
          </p:nvPr>
        </p:nvSpPr>
        <p:spPr/>
        <p:txBody>
          <a:bodyPr/>
          <a:lstStyle/>
          <a:p>
            <a:fld id="{1C83D0B2-F497-5243-93B7-3EE89E728E21}" type="datetimeFigureOut">
              <a:rPr lang="en-US" smtClean="0"/>
              <a:t>27/03/16</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2D77D293-6CA0-2C44-B3C6-05A6AD9A5E2E}" type="slidenum">
              <a:rPr lang="de-DE" smtClean="0"/>
              <a:t>‹#›</a:t>
            </a:fld>
            <a:endParaRPr lang="de-DE"/>
          </a:p>
        </p:txBody>
      </p:sp>
    </p:spTree>
    <p:extLst>
      <p:ext uri="{BB962C8B-B14F-4D97-AF65-F5344CB8AC3E}">
        <p14:creationId xmlns:p14="http://schemas.microsoft.com/office/powerpoint/2010/main" val="210375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de-DE"/>
          </a:p>
        </p:txBody>
      </p:sp>
      <p:sp>
        <p:nvSpPr>
          <p:cNvPr id="3" name="Date Placeholder 2"/>
          <p:cNvSpPr>
            <a:spLocks noGrp="1"/>
          </p:cNvSpPr>
          <p:nvPr>
            <p:ph type="dt" sz="half" idx="10"/>
          </p:nvPr>
        </p:nvSpPr>
        <p:spPr/>
        <p:txBody>
          <a:bodyPr/>
          <a:lstStyle/>
          <a:p>
            <a:fld id="{1C83D0B2-F497-5243-93B7-3EE89E728E21}" type="datetimeFigureOut">
              <a:rPr lang="en-US" smtClean="0"/>
              <a:t>27/03/16</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2D77D293-6CA0-2C44-B3C6-05A6AD9A5E2E}" type="slidenum">
              <a:rPr lang="de-DE" smtClean="0"/>
              <a:t>‹#›</a:t>
            </a:fld>
            <a:endParaRPr lang="de-DE"/>
          </a:p>
        </p:txBody>
      </p:sp>
    </p:spTree>
    <p:extLst>
      <p:ext uri="{BB962C8B-B14F-4D97-AF65-F5344CB8AC3E}">
        <p14:creationId xmlns:p14="http://schemas.microsoft.com/office/powerpoint/2010/main" val="841942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83D0B2-F497-5243-93B7-3EE89E728E21}" type="datetimeFigureOut">
              <a:rPr lang="en-US" smtClean="0"/>
              <a:t>27/03/16</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2D77D293-6CA0-2C44-B3C6-05A6AD9A5E2E}" type="slidenum">
              <a:rPr lang="de-DE" smtClean="0"/>
              <a:t>‹#›</a:t>
            </a:fld>
            <a:endParaRPr lang="de-DE"/>
          </a:p>
        </p:txBody>
      </p:sp>
    </p:spTree>
    <p:extLst>
      <p:ext uri="{BB962C8B-B14F-4D97-AF65-F5344CB8AC3E}">
        <p14:creationId xmlns:p14="http://schemas.microsoft.com/office/powerpoint/2010/main" val="3183348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FR"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Click to edit Master text styles</a:t>
            </a:r>
          </a:p>
        </p:txBody>
      </p:sp>
      <p:sp>
        <p:nvSpPr>
          <p:cNvPr id="5" name="Date Placeholder 4"/>
          <p:cNvSpPr>
            <a:spLocks noGrp="1"/>
          </p:cNvSpPr>
          <p:nvPr>
            <p:ph type="dt" sz="half" idx="10"/>
          </p:nvPr>
        </p:nvSpPr>
        <p:spPr/>
        <p:txBody>
          <a:bodyPr/>
          <a:lstStyle/>
          <a:p>
            <a:fld id="{1C83D0B2-F497-5243-93B7-3EE89E728E21}" type="datetimeFigureOut">
              <a:rPr lang="en-US" smtClean="0"/>
              <a:t>27/03/16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2D77D293-6CA0-2C44-B3C6-05A6AD9A5E2E}" type="slidenum">
              <a:rPr lang="de-DE" smtClean="0"/>
              <a:t>‹#›</a:t>
            </a:fld>
            <a:endParaRPr lang="de-DE"/>
          </a:p>
        </p:txBody>
      </p:sp>
    </p:spTree>
    <p:extLst>
      <p:ext uri="{BB962C8B-B14F-4D97-AF65-F5344CB8AC3E}">
        <p14:creationId xmlns:p14="http://schemas.microsoft.com/office/powerpoint/2010/main" val="256208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Click to edit Master text styles</a:t>
            </a:r>
          </a:p>
        </p:txBody>
      </p:sp>
      <p:sp>
        <p:nvSpPr>
          <p:cNvPr id="5" name="Date Placeholder 4"/>
          <p:cNvSpPr>
            <a:spLocks noGrp="1"/>
          </p:cNvSpPr>
          <p:nvPr>
            <p:ph type="dt" sz="half" idx="10"/>
          </p:nvPr>
        </p:nvSpPr>
        <p:spPr/>
        <p:txBody>
          <a:bodyPr/>
          <a:lstStyle/>
          <a:p>
            <a:fld id="{1C83D0B2-F497-5243-93B7-3EE89E728E21}" type="datetimeFigureOut">
              <a:rPr lang="en-US" smtClean="0"/>
              <a:t>27/03/16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2D77D293-6CA0-2C44-B3C6-05A6AD9A5E2E}" type="slidenum">
              <a:rPr lang="de-DE" smtClean="0"/>
              <a:t>‹#›</a:t>
            </a:fld>
            <a:endParaRPr lang="de-DE"/>
          </a:p>
        </p:txBody>
      </p:sp>
    </p:spTree>
    <p:extLst>
      <p:ext uri="{BB962C8B-B14F-4D97-AF65-F5344CB8AC3E}">
        <p14:creationId xmlns:p14="http://schemas.microsoft.com/office/powerpoint/2010/main" val="6333544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slideLayout" Target="../slideLayouts/slideLayout25.xml"/><Relationship Id="rId13" Type="http://schemas.openxmlformats.org/officeDocument/2006/relationships/theme" Target="../theme/theme2.xml"/><Relationship Id="rId14" Type="http://schemas.openxmlformats.org/officeDocument/2006/relationships/image" Target="../media/image2.png"/><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6" Type="http://schemas.openxmlformats.org/officeDocument/2006/relationships/theme" Target="../theme/theme3.xml"/><Relationship Id="rId7" Type="http://schemas.openxmlformats.org/officeDocument/2006/relationships/image" Target="../media/image5.png"/><Relationship Id="rId1" Type="http://schemas.openxmlformats.org/officeDocument/2006/relationships/slideLayout" Target="../slideLayouts/slideLayout26.xml"/><Relationship Id="rId2"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1.xml"/><Relationship Id="rId12" Type="http://schemas.openxmlformats.org/officeDocument/2006/relationships/slideLayout" Target="../slideLayouts/slideLayout42.xml"/><Relationship Id="rId13" Type="http://schemas.openxmlformats.org/officeDocument/2006/relationships/slideLayout" Target="../slideLayouts/slideLayout43.xml"/><Relationship Id="rId14" Type="http://schemas.openxmlformats.org/officeDocument/2006/relationships/theme" Target="../theme/theme4.xml"/><Relationship Id="rId15" Type="http://schemas.openxmlformats.org/officeDocument/2006/relationships/image" Target="../media/image6.jpeg"/><Relationship Id="rId1" Type="http://schemas.openxmlformats.org/officeDocument/2006/relationships/slideLayout" Target="../slideLayouts/slideLayout31.xml"/><Relationship Id="rId2" Type="http://schemas.openxmlformats.org/officeDocument/2006/relationships/slideLayout" Target="../slideLayouts/slideLayout32.xml"/><Relationship Id="rId3" Type="http://schemas.openxmlformats.org/officeDocument/2006/relationships/slideLayout" Target="../slideLayouts/slideLayout33.xml"/><Relationship Id="rId4" Type="http://schemas.openxmlformats.org/officeDocument/2006/relationships/slideLayout" Target="../slideLayouts/slideLayout34.xml"/><Relationship Id="rId5" Type="http://schemas.openxmlformats.org/officeDocument/2006/relationships/slideLayout" Target="../slideLayouts/slideLayout35.xml"/><Relationship Id="rId6" Type="http://schemas.openxmlformats.org/officeDocument/2006/relationships/slideLayout" Target="../slideLayouts/slideLayout36.xml"/><Relationship Id="rId7" Type="http://schemas.openxmlformats.org/officeDocument/2006/relationships/slideLayout" Target="../slideLayouts/slideLayout37.xml"/><Relationship Id="rId8" Type="http://schemas.openxmlformats.org/officeDocument/2006/relationships/slideLayout" Target="../slideLayouts/slideLayout38.xml"/><Relationship Id="rId9" Type="http://schemas.openxmlformats.org/officeDocument/2006/relationships/slideLayout" Target="../slideLayouts/slideLayout39.xml"/><Relationship Id="rId10"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Click to edit Master title style</a:t>
            </a:r>
            <a:endParaRPr lang="de-D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de-D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83D0B2-F497-5243-93B7-3EE89E728E21}" type="datetimeFigureOut">
              <a:rPr lang="en-US" smtClean="0"/>
              <a:t>27/03/16</a:t>
            </a:fld>
            <a:endParaRPr lang="de-D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77D293-6CA0-2C44-B3C6-05A6AD9A5E2E}" type="slidenum">
              <a:rPr lang="de-DE" smtClean="0"/>
              <a:t>‹#›</a:t>
            </a:fld>
            <a:endParaRPr lang="de-DE"/>
          </a:p>
        </p:txBody>
      </p:sp>
      <p:pic>
        <p:nvPicPr>
          <p:cNvPr id="7" name="Picture 6" descr="logo-definitif.pdf"/>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921026" y="4715565"/>
            <a:ext cx="3011360" cy="3011360"/>
          </a:xfrm>
          <a:prstGeom prst="rect">
            <a:avLst/>
          </a:prstGeom>
        </p:spPr>
      </p:pic>
    </p:spTree>
    <p:extLst>
      <p:ext uri="{BB962C8B-B14F-4D97-AF65-F5344CB8AC3E}">
        <p14:creationId xmlns:p14="http://schemas.microsoft.com/office/powerpoint/2010/main" val="3195863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1983" y="457203"/>
            <a:ext cx="8477737" cy="603028"/>
          </a:xfrm>
          <a:prstGeom prst="rect">
            <a:avLst/>
          </a:prstGeom>
        </p:spPr>
        <p:txBody>
          <a:bodyPr vert="horz" lIns="91440" tIns="45720" rIns="91440" bIns="45720" rtlCol="0" anchor="t" anchorCtr="0">
            <a:normAutofit/>
          </a:bodyPr>
          <a:lstStyle/>
          <a:p>
            <a:r>
              <a:rPr lang="fr-FR" smtClean="0"/>
              <a:t>Cliquez et modifiez le titre</a:t>
            </a:r>
            <a:endParaRPr lang="en-US" dirty="0"/>
          </a:p>
        </p:txBody>
      </p:sp>
      <p:sp>
        <p:nvSpPr>
          <p:cNvPr id="3" name="Text Placeholder 2"/>
          <p:cNvSpPr>
            <a:spLocks noGrp="1"/>
          </p:cNvSpPr>
          <p:nvPr>
            <p:ph type="body" idx="1"/>
          </p:nvPr>
        </p:nvSpPr>
        <p:spPr>
          <a:xfrm>
            <a:off x="331983" y="1409758"/>
            <a:ext cx="8477737" cy="4946594"/>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83D0B2-F497-5243-93B7-3EE89E728E21}" type="datetimeFigureOut">
              <a:rPr lang="en-US" smtClean="0"/>
              <a:t>27/03/16</a:t>
            </a:fld>
            <a:endParaRPr lang="de-D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77D293-6CA0-2C44-B3C6-05A6AD9A5E2E}" type="slidenum">
              <a:rPr lang="de-DE" smtClean="0"/>
              <a:t>‹#›</a:t>
            </a:fld>
            <a:endParaRPr lang="de-DE"/>
          </a:p>
        </p:txBody>
      </p:sp>
    </p:spTree>
    <p:extLst>
      <p:ext uri="{BB962C8B-B14F-4D97-AF65-F5344CB8AC3E}">
        <p14:creationId xmlns:p14="http://schemas.microsoft.com/office/powerpoint/2010/main" val="114560412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defTabSz="457200" rtl="0" eaLnBrk="1" latinLnBrk="0" hangingPunct="1">
        <a:spcBef>
          <a:spcPct val="0"/>
        </a:spcBef>
        <a:buNone/>
        <a:defRPr sz="3600" kern="1200" cap="all" spc="1200">
          <a:solidFill>
            <a:schemeClr val="bg1"/>
          </a:solidFill>
          <a:latin typeface="Diner-Fatt"/>
          <a:ea typeface="+mj-ea"/>
          <a:cs typeface="Diner-Fatt"/>
        </a:defRPr>
      </a:lvl1pPr>
    </p:titleStyle>
    <p:bodyStyle>
      <a:lvl1pPr marL="342900" indent="-342900" algn="l" defTabSz="457200" rtl="0" eaLnBrk="1" latinLnBrk="0" hangingPunct="1">
        <a:spcBef>
          <a:spcPct val="20000"/>
        </a:spcBef>
        <a:buFont typeface="Arial"/>
        <a:buChar char="•"/>
        <a:defRPr sz="3200" b="0" i="0" kern="1200">
          <a:solidFill>
            <a:schemeClr val="bg1"/>
          </a:solidFill>
          <a:latin typeface="Museo Sans 500"/>
          <a:ea typeface="+mn-ea"/>
          <a:cs typeface="Museo Sans 500"/>
        </a:defRPr>
      </a:lvl1pPr>
      <a:lvl2pPr marL="742950" indent="-285750" algn="l" defTabSz="457200" rtl="0" eaLnBrk="1" latinLnBrk="0" hangingPunct="1">
        <a:spcBef>
          <a:spcPct val="20000"/>
        </a:spcBef>
        <a:buFont typeface="Arial"/>
        <a:buChar char="–"/>
        <a:defRPr sz="2800" b="0" i="0" kern="1200">
          <a:solidFill>
            <a:schemeClr val="bg1"/>
          </a:solidFill>
          <a:latin typeface="Museo Sans 500"/>
          <a:ea typeface="+mn-ea"/>
          <a:cs typeface="Museo Sans 500"/>
        </a:defRPr>
      </a:lvl2pPr>
      <a:lvl3pPr marL="1143000" indent="-228600" algn="l" defTabSz="457200" rtl="0" eaLnBrk="1" latinLnBrk="0" hangingPunct="1">
        <a:spcBef>
          <a:spcPct val="20000"/>
        </a:spcBef>
        <a:buFont typeface="Arial"/>
        <a:buChar char="•"/>
        <a:defRPr sz="2400" b="0" i="0" kern="1200">
          <a:solidFill>
            <a:schemeClr val="bg1"/>
          </a:solidFill>
          <a:latin typeface="Museo Sans 500"/>
          <a:ea typeface="+mn-ea"/>
          <a:cs typeface="Museo Sans 500"/>
        </a:defRPr>
      </a:lvl3pPr>
      <a:lvl4pPr marL="1600200" indent="-228600" algn="l" defTabSz="457200" rtl="0" eaLnBrk="1" latinLnBrk="0" hangingPunct="1">
        <a:spcBef>
          <a:spcPct val="20000"/>
        </a:spcBef>
        <a:buFont typeface="Arial"/>
        <a:buChar char="–"/>
        <a:defRPr sz="2000" b="0" i="0" kern="1200">
          <a:solidFill>
            <a:schemeClr val="bg1"/>
          </a:solidFill>
          <a:latin typeface="Museo Sans 500"/>
          <a:ea typeface="+mn-ea"/>
          <a:cs typeface="Museo Sans 500"/>
        </a:defRPr>
      </a:lvl4pPr>
      <a:lvl5pPr marL="2057400" indent="-228600" algn="l" defTabSz="457200" rtl="0" eaLnBrk="1" latinLnBrk="0" hangingPunct="1">
        <a:spcBef>
          <a:spcPct val="20000"/>
        </a:spcBef>
        <a:buFont typeface="Arial"/>
        <a:buChar char="»"/>
        <a:defRPr sz="2000" b="0" i="0" kern="1200">
          <a:solidFill>
            <a:schemeClr val="bg1"/>
          </a:solidFill>
          <a:latin typeface="Museo Sans 500"/>
          <a:ea typeface="+mn-ea"/>
          <a:cs typeface="Museo Sans 50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1983" y="457203"/>
            <a:ext cx="8477737" cy="603028"/>
          </a:xfrm>
          <a:prstGeom prst="rect">
            <a:avLst/>
          </a:prstGeom>
        </p:spPr>
        <p:txBody>
          <a:bodyPr vert="horz" lIns="91440" tIns="45720" rIns="91440" bIns="45720" rtlCol="0" anchor="t" anchorCtr="0">
            <a:normAutofit/>
          </a:bodyPr>
          <a:lstStyle/>
          <a:p>
            <a:r>
              <a:rPr lang="fr-FR" smtClean="0"/>
              <a:t>Click to edit Master title style</a:t>
            </a:r>
            <a:endParaRPr lang="en-US" dirty="0"/>
          </a:p>
        </p:txBody>
      </p:sp>
      <p:sp>
        <p:nvSpPr>
          <p:cNvPr id="3" name="Text Placeholder 2"/>
          <p:cNvSpPr>
            <a:spLocks noGrp="1"/>
          </p:cNvSpPr>
          <p:nvPr>
            <p:ph type="body" idx="1"/>
          </p:nvPr>
        </p:nvSpPr>
        <p:spPr>
          <a:xfrm>
            <a:off x="331983" y="1409758"/>
            <a:ext cx="8477737" cy="4946594"/>
          </a:xfrm>
          <a:prstGeom prst="rect">
            <a:avLst/>
          </a:prstGeom>
        </p:spPr>
        <p:txBody>
          <a:bodyPr vert="horz" lIns="91440" tIns="45720" rIns="91440" bIns="45720" rtlCol="0">
            <a:normAutofit/>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BC453A-6B12-3E4E-8E5B-4BFBFD851DC7}" type="datetimeFigureOut">
              <a:rPr lang="en-US" smtClean="0"/>
              <a:t>27/03/16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753842-EB21-0F45-9793-244089871662}" type="slidenum">
              <a:rPr lang="en-US" smtClean="0"/>
              <a:t>‹#›</a:t>
            </a:fld>
            <a:endParaRPr lang="en-US"/>
          </a:p>
        </p:txBody>
      </p:sp>
    </p:spTree>
    <p:extLst>
      <p:ext uri="{BB962C8B-B14F-4D97-AF65-F5344CB8AC3E}">
        <p14:creationId xmlns:p14="http://schemas.microsoft.com/office/powerpoint/2010/main" val="369208690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Lst>
  <p:txStyles>
    <p:titleStyle>
      <a:lvl1pPr algn="ctr" defTabSz="457200" rtl="0" eaLnBrk="1" latinLnBrk="0" hangingPunct="1">
        <a:spcBef>
          <a:spcPct val="0"/>
        </a:spcBef>
        <a:buNone/>
        <a:defRPr sz="3600" kern="1200" cap="all" spc="1200">
          <a:solidFill>
            <a:srgbClr val="595959"/>
          </a:solidFill>
          <a:latin typeface="Diner-Fatt"/>
          <a:ea typeface="+mj-ea"/>
          <a:cs typeface="Diner-Fatt"/>
        </a:defRPr>
      </a:lvl1pPr>
    </p:titleStyle>
    <p:bodyStyle>
      <a:lvl1pPr marL="342900" indent="-342900" algn="l" defTabSz="457200" rtl="0" eaLnBrk="1" latinLnBrk="0" hangingPunct="1">
        <a:spcBef>
          <a:spcPct val="20000"/>
        </a:spcBef>
        <a:buFont typeface="Arial"/>
        <a:buChar char="•"/>
        <a:defRPr sz="3200" b="0" i="0" kern="1200">
          <a:solidFill>
            <a:srgbClr val="595959"/>
          </a:solidFill>
          <a:latin typeface="Museo Sans 500"/>
          <a:ea typeface="+mn-ea"/>
          <a:cs typeface="Museo Sans 500"/>
        </a:defRPr>
      </a:lvl1pPr>
      <a:lvl2pPr marL="742950" indent="-285750" algn="l" defTabSz="457200" rtl="0" eaLnBrk="1" latinLnBrk="0" hangingPunct="1">
        <a:spcBef>
          <a:spcPct val="20000"/>
        </a:spcBef>
        <a:buFont typeface="Arial"/>
        <a:buChar char="–"/>
        <a:defRPr sz="2800" b="0" i="0" kern="1200">
          <a:solidFill>
            <a:srgbClr val="595959"/>
          </a:solidFill>
          <a:latin typeface="Museo Sans 500"/>
          <a:ea typeface="+mn-ea"/>
          <a:cs typeface="Museo Sans 500"/>
        </a:defRPr>
      </a:lvl2pPr>
      <a:lvl3pPr marL="1143000" indent="-228600" algn="l" defTabSz="457200" rtl="0" eaLnBrk="1" latinLnBrk="0" hangingPunct="1">
        <a:spcBef>
          <a:spcPct val="20000"/>
        </a:spcBef>
        <a:buFont typeface="Arial"/>
        <a:buChar char="•"/>
        <a:defRPr sz="2400" b="0" i="0" kern="1200">
          <a:solidFill>
            <a:srgbClr val="595959"/>
          </a:solidFill>
          <a:latin typeface="Museo Sans 500"/>
          <a:ea typeface="+mn-ea"/>
          <a:cs typeface="Museo Sans 500"/>
        </a:defRPr>
      </a:lvl3pPr>
      <a:lvl4pPr marL="1600200" indent="-228600" algn="l" defTabSz="457200" rtl="0" eaLnBrk="1" latinLnBrk="0" hangingPunct="1">
        <a:spcBef>
          <a:spcPct val="20000"/>
        </a:spcBef>
        <a:buFont typeface="Arial"/>
        <a:buChar char="–"/>
        <a:defRPr sz="2000" b="0" i="0" kern="1200">
          <a:solidFill>
            <a:srgbClr val="595959"/>
          </a:solidFill>
          <a:latin typeface="Museo Sans 500"/>
          <a:ea typeface="+mn-ea"/>
          <a:cs typeface="Museo Sans 500"/>
        </a:defRPr>
      </a:lvl4pPr>
      <a:lvl5pPr marL="2057400" indent="-228600" algn="l" defTabSz="457200" rtl="0" eaLnBrk="1" latinLnBrk="0" hangingPunct="1">
        <a:spcBef>
          <a:spcPct val="20000"/>
        </a:spcBef>
        <a:buFont typeface="Arial"/>
        <a:buChar char="»"/>
        <a:defRPr sz="2000" b="0" i="0" kern="1200">
          <a:solidFill>
            <a:srgbClr val="595959"/>
          </a:solidFill>
          <a:latin typeface="Museo Sans 500"/>
          <a:ea typeface="+mn-ea"/>
          <a:cs typeface="Museo Sans 50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fld id="{1C83D0B2-F497-5243-93B7-3EE89E728E21}" type="datetimeFigureOut">
              <a:rPr lang="en-US" smtClean="0"/>
              <a:t>27/03/16</a:t>
            </a:fld>
            <a:endParaRPr lang="de-DE"/>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endParaRPr lang="de-DE"/>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fld id="{2D77D293-6CA0-2C44-B3C6-05A6AD9A5E2E}" type="slidenum">
              <a:rPr lang="de-DE" smtClean="0"/>
              <a:t>‹#›</a:t>
            </a:fld>
            <a:endParaRPr lang="de-DE"/>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charset="0"/>
          <a:cs typeface="Arial" charset="0"/>
        </a:defRPr>
      </a:lvl2pPr>
      <a:lvl3pPr algn="ctr" rtl="0" eaLnBrk="1" fontAlgn="base" hangingPunct="1">
        <a:spcBef>
          <a:spcPct val="0"/>
        </a:spcBef>
        <a:spcAft>
          <a:spcPct val="0"/>
        </a:spcAft>
        <a:defRPr sz="4400">
          <a:solidFill>
            <a:schemeClr val="tx2"/>
          </a:solidFill>
          <a:latin typeface="Arial" charset="0"/>
          <a:ea typeface="ＭＳ Ｐゴシック" charset="0"/>
          <a:cs typeface="Arial" charset="0"/>
        </a:defRPr>
      </a:lvl3pPr>
      <a:lvl4pPr algn="ctr" rtl="0" eaLnBrk="1" fontAlgn="base" hangingPunct="1">
        <a:spcBef>
          <a:spcPct val="0"/>
        </a:spcBef>
        <a:spcAft>
          <a:spcPct val="0"/>
        </a:spcAft>
        <a:defRPr sz="4400">
          <a:solidFill>
            <a:schemeClr val="tx2"/>
          </a:solidFill>
          <a:latin typeface="Arial" charset="0"/>
          <a:ea typeface="ＭＳ Ｐゴシック" charset="0"/>
          <a:cs typeface="Arial" charset="0"/>
        </a:defRPr>
      </a:lvl4pPr>
      <a:lvl5pPr algn="ctr" rtl="0" eaLnBrk="1" fontAlgn="base" hangingPunct="1">
        <a:spcBef>
          <a:spcPct val="0"/>
        </a:spcBef>
        <a:spcAft>
          <a:spcPct val="0"/>
        </a:spcAft>
        <a:defRPr sz="4400">
          <a:solidFill>
            <a:schemeClr val="tx2"/>
          </a:solidFill>
          <a:latin typeface="Arial" charset="0"/>
          <a:ea typeface="ＭＳ Ｐゴシック" charset="0"/>
          <a:cs typeface="Arial"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Arial"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Arial"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Arial"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Arial" charset="0"/>
          <a:cs typeface="+mn-cs"/>
        </a:defRPr>
      </a:lvl2pPr>
      <a:lvl3pPr marL="1143000" indent="-228600" algn="l" rtl="0" eaLnBrk="1" fontAlgn="base" hangingPunct="1">
        <a:spcBef>
          <a:spcPct val="20000"/>
        </a:spcBef>
        <a:spcAft>
          <a:spcPct val="0"/>
        </a:spcAft>
        <a:buChar char="•"/>
        <a:defRPr sz="2400">
          <a:solidFill>
            <a:schemeClr val="tx1"/>
          </a:solidFill>
          <a:latin typeface="+mn-lt"/>
          <a:ea typeface="Arial" charset="0"/>
          <a:cs typeface="+mn-cs"/>
        </a:defRPr>
      </a:lvl3pPr>
      <a:lvl4pPr marL="1600200" indent="-228600" algn="l" rtl="0" eaLnBrk="1" fontAlgn="base" hangingPunct="1">
        <a:spcBef>
          <a:spcPct val="20000"/>
        </a:spcBef>
        <a:spcAft>
          <a:spcPct val="0"/>
        </a:spcAft>
        <a:buChar char="–"/>
        <a:defRPr sz="2000">
          <a:solidFill>
            <a:schemeClr val="tx1"/>
          </a:solidFill>
          <a:latin typeface="+mn-lt"/>
          <a:ea typeface="Arial" charset="0"/>
          <a:cs typeface="+mn-cs"/>
        </a:defRPr>
      </a:lvl4pPr>
      <a:lvl5pPr marL="2057400" indent="-228600" algn="l" rtl="0" eaLnBrk="1" fontAlgn="base" hangingPunct="1">
        <a:spcBef>
          <a:spcPct val="20000"/>
        </a:spcBef>
        <a:spcAft>
          <a:spcPct val="0"/>
        </a:spcAft>
        <a:buChar char="»"/>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ea typeface="Arial" charset="0"/>
          <a:cs typeface="+mn-cs"/>
        </a:defRPr>
      </a:lvl6pPr>
      <a:lvl7pPr marL="2971800" indent="-228600" algn="l" rtl="0" eaLnBrk="1" fontAlgn="base" hangingPunct="1">
        <a:spcBef>
          <a:spcPct val="20000"/>
        </a:spcBef>
        <a:spcAft>
          <a:spcPct val="0"/>
        </a:spcAft>
        <a:buChar char="»"/>
        <a:defRPr sz="2000">
          <a:solidFill>
            <a:schemeClr val="tx1"/>
          </a:solidFill>
          <a:latin typeface="+mn-lt"/>
          <a:ea typeface="Arial" charset="0"/>
          <a:cs typeface="+mn-cs"/>
        </a:defRPr>
      </a:lvl7pPr>
      <a:lvl8pPr marL="3429000" indent="-228600" algn="l" rtl="0" eaLnBrk="1" fontAlgn="base" hangingPunct="1">
        <a:spcBef>
          <a:spcPct val="20000"/>
        </a:spcBef>
        <a:spcAft>
          <a:spcPct val="0"/>
        </a:spcAft>
        <a:buChar char="»"/>
        <a:defRPr sz="2000">
          <a:solidFill>
            <a:schemeClr val="tx1"/>
          </a:solidFill>
          <a:latin typeface="+mn-lt"/>
          <a:ea typeface="Arial" charset="0"/>
          <a:cs typeface="+mn-cs"/>
        </a:defRPr>
      </a:lvl8pPr>
      <a:lvl9pPr marL="3886200" indent="-228600" algn="l" rtl="0" eaLnBrk="1" fontAlgn="base" hangingPunct="1">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60.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8.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6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6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63.xml"/></Relationships>
</file>

<file path=ppt/slides/_rels/slide119.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37.xml"/><Relationship Id="rId2" Type="http://schemas.openxmlformats.org/officeDocument/2006/relationships/notesSlide" Target="../notesSlides/notesSlide6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12.jpe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65.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66.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67.xml"/></Relationships>
</file>

<file path=ppt/slides/_rels/slide127.xml.rels><?xml version="1.0" encoding="UTF-8" standalone="yes"?>
<Relationships xmlns="http://schemas.openxmlformats.org/package/2006/relationships"><Relationship Id="rId3" Type="http://schemas.openxmlformats.org/officeDocument/2006/relationships/image" Target="../media/image19.emf"/><Relationship Id="rId4" Type="http://schemas.openxmlformats.org/officeDocument/2006/relationships/image" Target="../media/image20.emf"/><Relationship Id="rId5" Type="http://schemas.openxmlformats.org/officeDocument/2006/relationships/image" Target="../media/image21.png"/><Relationship Id="rId1" Type="http://schemas.openxmlformats.org/officeDocument/2006/relationships/slideLayout" Target="../slideLayouts/slideLayout32.xml"/><Relationship Id="rId2" Type="http://schemas.openxmlformats.org/officeDocument/2006/relationships/notesSlide" Target="../notesSlides/notesSlide68.xml"/></Relationships>
</file>

<file path=ppt/slides/_rels/slide128.xml.rels><?xml version="1.0" encoding="UTF-8" standalone="yes"?>
<Relationships xmlns="http://schemas.openxmlformats.org/package/2006/relationships"><Relationship Id="rId3" Type="http://schemas.openxmlformats.org/officeDocument/2006/relationships/image" Target="../media/image20.emf"/><Relationship Id="rId4" Type="http://schemas.openxmlformats.org/officeDocument/2006/relationships/image" Target="../media/image19.emf"/><Relationship Id="rId5" Type="http://schemas.openxmlformats.org/officeDocument/2006/relationships/image" Target="../media/image21.png"/><Relationship Id="rId1" Type="http://schemas.openxmlformats.org/officeDocument/2006/relationships/slideLayout" Target="../slideLayouts/slideLayout32.xml"/><Relationship Id="rId2" Type="http://schemas.openxmlformats.org/officeDocument/2006/relationships/notesSlide" Target="../notesSlides/notesSlide69.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70.xml"/><Relationship Id="rId3"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30.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tags" Target="../tags/tag2.xml"/><Relationship Id="rId3" Type="http://schemas.openxmlformats.org/officeDocument/2006/relationships/tags" Target="../tags/tag3.xml"/><Relationship Id="rId4" Type="http://schemas.openxmlformats.org/officeDocument/2006/relationships/tags" Target="../tags/tag4.xml"/><Relationship Id="rId5" Type="http://schemas.openxmlformats.org/officeDocument/2006/relationships/tags" Target="../tags/tag5.xml"/><Relationship Id="rId6" Type="http://schemas.openxmlformats.org/officeDocument/2006/relationships/tags" Target="../tags/tag6.xml"/><Relationship Id="rId7" Type="http://schemas.openxmlformats.org/officeDocument/2006/relationships/tags" Target="../tags/tag7.xml"/><Relationship Id="rId8" Type="http://schemas.openxmlformats.org/officeDocument/2006/relationships/tags" Target="../tags/tag8.xml"/><Relationship Id="rId9" Type="http://schemas.openxmlformats.org/officeDocument/2006/relationships/tags" Target="../tags/tag9.xml"/><Relationship Id="rId10" Type="http://schemas.openxmlformats.org/officeDocument/2006/relationships/tags" Target="../tags/tag10.xml"/><Relationship Id="rId11" Type="http://schemas.openxmlformats.org/officeDocument/2006/relationships/tags" Target="../tags/tag11.xml"/><Relationship Id="rId12" Type="http://schemas.openxmlformats.org/officeDocument/2006/relationships/tags" Target="../tags/tag12.xml"/><Relationship Id="rId13" Type="http://schemas.openxmlformats.org/officeDocument/2006/relationships/tags" Target="../tags/tag13.xml"/><Relationship Id="rId14" Type="http://schemas.openxmlformats.org/officeDocument/2006/relationships/tags" Target="../tags/tag14.xml"/><Relationship Id="rId15" Type="http://schemas.openxmlformats.org/officeDocument/2006/relationships/tags" Target="../tags/tag15.xml"/><Relationship Id="rId16" Type="http://schemas.openxmlformats.org/officeDocument/2006/relationships/tags" Target="../tags/tag16.xml"/><Relationship Id="rId17" Type="http://schemas.openxmlformats.org/officeDocument/2006/relationships/tags" Target="../tags/tag17.xml"/><Relationship Id="rId18" Type="http://schemas.openxmlformats.org/officeDocument/2006/relationships/tags" Target="../tags/tag18.xml"/><Relationship Id="rId19" Type="http://schemas.openxmlformats.org/officeDocument/2006/relationships/tags" Target="../tags/tag19.xml"/><Relationship Id="rId30" Type="http://schemas.openxmlformats.org/officeDocument/2006/relationships/tags" Target="../tags/tag30.xml"/><Relationship Id="rId31" Type="http://schemas.openxmlformats.org/officeDocument/2006/relationships/tags" Target="../tags/tag31.xml"/><Relationship Id="rId32" Type="http://schemas.openxmlformats.org/officeDocument/2006/relationships/tags" Target="../tags/tag32.xml"/><Relationship Id="rId33" Type="http://schemas.openxmlformats.org/officeDocument/2006/relationships/tags" Target="../tags/tag33.xml"/><Relationship Id="rId34" Type="http://schemas.openxmlformats.org/officeDocument/2006/relationships/tags" Target="../tags/tag34.xml"/><Relationship Id="rId35" Type="http://schemas.openxmlformats.org/officeDocument/2006/relationships/tags" Target="../tags/tag35.xml"/><Relationship Id="rId36" Type="http://schemas.openxmlformats.org/officeDocument/2006/relationships/tags" Target="../tags/tag36.xml"/><Relationship Id="rId37" Type="http://schemas.openxmlformats.org/officeDocument/2006/relationships/tags" Target="../tags/tag37.xml"/><Relationship Id="rId38" Type="http://schemas.openxmlformats.org/officeDocument/2006/relationships/tags" Target="../tags/tag38.xml"/><Relationship Id="rId39" Type="http://schemas.openxmlformats.org/officeDocument/2006/relationships/tags" Target="../tags/tag39.xml"/><Relationship Id="rId50" Type="http://schemas.openxmlformats.org/officeDocument/2006/relationships/tags" Target="../tags/tag50.xml"/><Relationship Id="rId51" Type="http://schemas.openxmlformats.org/officeDocument/2006/relationships/tags" Target="../tags/tag51.xml"/><Relationship Id="rId52" Type="http://schemas.openxmlformats.org/officeDocument/2006/relationships/tags" Target="../tags/tag52.xml"/><Relationship Id="rId53" Type="http://schemas.openxmlformats.org/officeDocument/2006/relationships/tags" Target="../tags/tag53.xml"/><Relationship Id="rId54" Type="http://schemas.openxmlformats.org/officeDocument/2006/relationships/tags" Target="../tags/tag54.xml"/><Relationship Id="rId55" Type="http://schemas.openxmlformats.org/officeDocument/2006/relationships/tags" Target="../tags/tag55.xml"/><Relationship Id="rId56" Type="http://schemas.openxmlformats.org/officeDocument/2006/relationships/tags" Target="../tags/tag56.xml"/><Relationship Id="rId57" Type="http://schemas.openxmlformats.org/officeDocument/2006/relationships/tags" Target="../tags/tag57.xml"/><Relationship Id="rId58" Type="http://schemas.openxmlformats.org/officeDocument/2006/relationships/tags" Target="../tags/tag58.xml"/><Relationship Id="rId59" Type="http://schemas.openxmlformats.org/officeDocument/2006/relationships/tags" Target="../tags/tag59.xml"/><Relationship Id="rId70" Type="http://schemas.openxmlformats.org/officeDocument/2006/relationships/tags" Target="../tags/tag70.xml"/><Relationship Id="rId71" Type="http://schemas.openxmlformats.org/officeDocument/2006/relationships/tags" Target="../tags/tag71.xml"/><Relationship Id="rId72" Type="http://schemas.openxmlformats.org/officeDocument/2006/relationships/tags" Target="../tags/tag72.xml"/><Relationship Id="rId73" Type="http://schemas.openxmlformats.org/officeDocument/2006/relationships/tags" Target="../tags/tag73.xml"/><Relationship Id="rId74" Type="http://schemas.openxmlformats.org/officeDocument/2006/relationships/tags" Target="../tags/tag74.xml"/><Relationship Id="rId75" Type="http://schemas.openxmlformats.org/officeDocument/2006/relationships/tags" Target="../tags/tag75.xml"/><Relationship Id="rId76" Type="http://schemas.openxmlformats.org/officeDocument/2006/relationships/tags" Target="../tags/tag76.xml"/><Relationship Id="rId77" Type="http://schemas.openxmlformats.org/officeDocument/2006/relationships/tags" Target="../tags/tag77.xml"/><Relationship Id="rId78" Type="http://schemas.openxmlformats.org/officeDocument/2006/relationships/tags" Target="../tags/tag78.xml"/><Relationship Id="rId79" Type="http://schemas.openxmlformats.org/officeDocument/2006/relationships/tags" Target="../tags/tag79.xml"/><Relationship Id="rId90" Type="http://schemas.openxmlformats.org/officeDocument/2006/relationships/tags" Target="../tags/tag90.xml"/><Relationship Id="rId91" Type="http://schemas.openxmlformats.org/officeDocument/2006/relationships/tags" Target="../tags/tag91.xml"/><Relationship Id="rId92" Type="http://schemas.openxmlformats.org/officeDocument/2006/relationships/tags" Target="../tags/tag92.xml"/><Relationship Id="rId93" Type="http://schemas.openxmlformats.org/officeDocument/2006/relationships/tags" Target="../tags/tag93.xml"/><Relationship Id="rId94" Type="http://schemas.openxmlformats.org/officeDocument/2006/relationships/tags" Target="../tags/tag94.xml"/><Relationship Id="rId95" Type="http://schemas.openxmlformats.org/officeDocument/2006/relationships/tags" Target="../tags/tag95.xml"/><Relationship Id="rId96" Type="http://schemas.openxmlformats.org/officeDocument/2006/relationships/tags" Target="../tags/tag96.xml"/><Relationship Id="rId97" Type="http://schemas.openxmlformats.org/officeDocument/2006/relationships/slideLayout" Target="../slideLayouts/slideLayout36.xml"/><Relationship Id="rId98" Type="http://schemas.openxmlformats.org/officeDocument/2006/relationships/notesSlide" Target="../notesSlides/notesSlide71.xml"/><Relationship Id="rId99" Type="http://schemas.openxmlformats.org/officeDocument/2006/relationships/slide" Target="slide93.xml"/><Relationship Id="rId20" Type="http://schemas.openxmlformats.org/officeDocument/2006/relationships/tags" Target="../tags/tag20.xml"/><Relationship Id="rId21" Type="http://schemas.openxmlformats.org/officeDocument/2006/relationships/tags" Target="../tags/tag21.xml"/><Relationship Id="rId22" Type="http://schemas.openxmlformats.org/officeDocument/2006/relationships/tags" Target="../tags/tag22.xml"/><Relationship Id="rId23" Type="http://schemas.openxmlformats.org/officeDocument/2006/relationships/tags" Target="../tags/tag23.xml"/><Relationship Id="rId24" Type="http://schemas.openxmlformats.org/officeDocument/2006/relationships/tags" Target="../tags/tag24.xml"/><Relationship Id="rId25" Type="http://schemas.openxmlformats.org/officeDocument/2006/relationships/tags" Target="../tags/tag25.xml"/><Relationship Id="rId26" Type="http://schemas.openxmlformats.org/officeDocument/2006/relationships/tags" Target="../tags/tag26.xml"/><Relationship Id="rId27" Type="http://schemas.openxmlformats.org/officeDocument/2006/relationships/tags" Target="../tags/tag27.xml"/><Relationship Id="rId28" Type="http://schemas.openxmlformats.org/officeDocument/2006/relationships/tags" Target="../tags/tag28.xml"/><Relationship Id="rId29" Type="http://schemas.openxmlformats.org/officeDocument/2006/relationships/tags" Target="../tags/tag29.xml"/><Relationship Id="rId40" Type="http://schemas.openxmlformats.org/officeDocument/2006/relationships/tags" Target="../tags/tag40.xml"/><Relationship Id="rId41" Type="http://schemas.openxmlformats.org/officeDocument/2006/relationships/tags" Target="../tags/tag41.xml"/><Relationship Id="rId42" Type="http://schemas.openxmlformats.org/officeDocument/2006/relationships/tags" Target="../tags/tag42.xml"/><Relationship Id="rId43" Type="http://schemas.openxmlformats.org/officeDocument/2006/relationships/tags" Target="../tags/tag43.xml"/><Relationship Id="rId44" Type="http://schemas.openxmlformats.org/officeDocument/2006/relationships/tags" Target="../tags/tag44.xml"/><Relationship Id="rId45" Type="http://schemas.openxmlformats.org/officeDocument/2006/relationships/tags" Target="../tags/tag45.xml"/><Relationship Id="rId46" Type="http://schemas.openxmlformats.org/officeDocument/2006/relationships/tags" Target="../tags/tag46.xml"/><Relationship Id="rId47" Type="http://schemas.openxmlformats.org/officeDocument/2006/relationships/tags" Target="../tags/tag47.xml"/><Relationship Id="rId48" Type="http://schemas.openxmlformats.org/officeDocument/2006/relationships/tags" Target="../tags/tag48.xml"/><Relationship Id="rId49" Type="http://schemas.openxmlformats.org/officeDocument/2006/relationships/tags" Target="../tags/tag49.xml"/><Relationship Id="rId60" Type="http://schemas.openxmlformats.org/officeDocument/2006/relationships/tags" Target="../tags/tag60.xml"/><Relationship Id="rId61" Type="http://schemas.openxmlformats.org/officeDocument/2006/relationships/tags" Target="../tags/tag61.xml"/><Relationship Id="rId62" Type="http://schemas.openxmlformats.org/officeDocument/2006/relationships/tags" Target="../tags/tag62.xml"/><Relationship Id="rId63" Type="http://schemas.openxmlformats.org/officeDocument/2006/relationships/tags" Target="../tags/tag63.xml"/><Relationship Id="rId64" Type="http://schemas.openxmlformats.org/officeDocument/2006/relationships/tags" Target="../tags/tag64.xml"/><Relationship Id="rId65" Type="http://schemas.openxmlformats.org/officeDocument/2006/relationships/tags" Target="../tags/tag65.xml"/><Relationship Id="rId66" Type="http://schemas.openxmlformats.org/officeDocument/2006/relationships/tags" Target="../tags/tag66.xml"/><Relationship Id="rId67" Type="http://schemas.openxmlformats.org/officeDocument/2006/relationships/tags" Target="../tags/tag67.xml"/><Relationship Id="rId68" Type="http://schemas.openxmlformats.org/officeDocument/2006/relationships/tags" Target="../tags/tag68.xml"/><Relationship Id="rId69" Type="http://schemas.openxmlformats.org/officeDocument/2006/relationships/tags" Target="../tags/tag69.xml"/><Relationship Id="rId80" Type="http://schemas.openxmlformats.org/officeDocument/2006/relationships/tags" Target="../tags/tag80.xml"/><Relationship Id="rId81" Type="http://schemas.openxmlformats.org/officeDocument/2006/relationships/tags" Target="../tags/tag81.xml"/><Relationship Id="rId82" Type="http://schemas.openxmlformats.org/officeDocument/2006/relationships/tags" Target="../tags/tag82.xml"/><Relationship Id="rId83" Type="http://schemas.openxmlformats.org/officeDocument/2006/relationships/tags" Target="../tags/tag83.xml"/><Relationship Id="rId84" Type="http://schemas.openxmlformats.org/officeDocument/2006/relationships/tags" Target="../tags/tag84.xml"/><Relationship Id="rId85" Type="http://schemas.openxmlformats.org/officeDocument/2006/relationships/tags" Target="../tags/tag85.xml"/><Relationship Id="rId86" Type="http://schemas.openxmlformats.org/officeDocument/2006/relationships/tags" Target="../tags/tag86.xml"/><Relationship Id="rId87" Type="http://schemas.openxmlformats.org/officeDocument/2006/relationships/tags" Target="../tags/tag87.xml"/><Relationship Id="rId88" Type="http://schemas.openxmlformats.org/officeDocument/2006/relationships/tags" Target="../tags/tag88.xml"/><Relationship Id="rId89" Type="http://schemas.openxmlformats.org/officeDocument/2006/relationships/tags" Target="../tags/tag89.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22.emf"/></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23.png"/></Relationships>
</file>

<file path=ppt/slides/_rels/slide133.xml.rels><?xml version="1.0" encoding="UTF-8" standalone="yes"?>
<Relationships xmlns="http://schemas.openxmlformats.org/package/2006/relationships"><Relationship Id="rId3" Type="http://schemas.openxmlformats.org/officeDocument/2006/relationships/hyperlink" Target="http://www.cleiss.fr/reglements/s1.html" TargetMode="External"/><Relationship Id="rId4" Type="http://schemas.openxmlformats.org/officeDocument/2006/relationships/hyperlink" Target="http://www.cleiss.fr/reglements/s2.html" TargetMode="External"/><Relationship Id="rId5" Type="http://schemas.openxmlformats.org/officeDocument/2006/relationships/hyperlink" Target="http://www.cleiss.fr/reglements/s3.html" TargetMode="External"/><Relationship Id="rId6" Type="http://schemas.openxmlformats.org/officeDocument/2006/relationships/hyperlink" Target="http://www.cleiss.fr/reglements/da1.html" TargetMode="External"/><Relationship Id="rId7" Type="http://schemas.openxmlformats.org/officeDocument/2006/relationships/hyperlink" Target="http://www.cleiss.fr/reglements/u1.html" TargetMode="External"/><Relationship Id="rId8" Type="http://schemas.openxmlformats.org/officeDocument/2006/relationships/hyperlink" Target="http://www.cleiss.fr/reglements/u2.html" TargetMode="External"/><Relationship Id="rId9" Type="http://schemas.openxmlformats.org/officeDocument/2006/relationships/hyperlink" Target="http://www.cleiss.fr/reglements/u3.html" TargetMode="External"/><Relationship Id="rId10" Type="http://schemas.openxmlformats.org/officeDocument/2006/relationships/hyperlink" Target="http://www.cleiss.fr/reglements/p1.html" TargetMode="External"/><Relationship Id="rId11" Type="http://schemas.openxmlformats.org/officeDocument/2006/relationships/hyperlink" Target="http://www.cleiss.fr/particuliers/ceam.html" TargetMode="External"/><Relationship Id="rId1" Type="http://schemas.openxmlformats.org/officeDocument/2006/relationships/slideLayout" Target="../slideLayouts/slideLayout32.xml"/><Relationship Id="rId2" Type="http://schemas.openxmlformats.org/officeDocument/2006/relationships/hyperlink" Target="http://www.cleiss.fr/reglements/a1.html" TargetMode="Externa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image" Target="../media/image2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image" Target="../media/image1.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9.xml"/><Relationship Id="rId3"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xml"/><Relationship Id="rId3" Type="http://schemas.openxmlformats.org/officeDocument/2006/relationships/image" Target="../media/image1.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0.xml"/><Relationship Id="rId3" Type="http://schemas.openxmlformats.org/officeDocument/2006/relationships/image" Target="../media/image1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hyperlink" Target="http://www.unedic.org/Textes/reglement-general-annexe-a-la-convention-du-19-fevrier-2009"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image" Target="../media/image1.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image" Target="../media/image13.jpeg"/></Relationships>
</file>

<file path=ppt/slides/_rels/slide29.xml.rels><?xml version="1.0" encoding="UTF-8" standalone="yes"?>
<Relationships xmlns="http://schemas.openxmlformats.org/package/2006/relationships"><Relationship Id="rId3" Type="http://schemas.openxmlformats.org/officeDocument/2006/relationships/hyperlink" Target="http://www.cleiss.fr/docs/textes/index.html" TargetMode="External"/><Relationship Id="rId4" Type="http://schemas.openxmlformats.org/officeDocument/2006/relationships/hyperlink" Target="http://www.secu.lu" TargetMode="External"/><Relationship Id="rId1" Type="http://schemas.openxmlformats.org/officeDocument/2006/relationships/slideLayout" Target="../slideLayouts/slideLayout38.xml"/><Relationship Id="rId2" Type="http://schemas.openxmlformats.org/officeDocument/2006/relationships/notesSlide" Target="../notesSlides/notesSlide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xml"/><Relationship Id="rId3"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3.xml"/><Relationship Id="rId3" Type="http://schemas.openxmlformats.org/officeDocument/2006/relationships/image" Target="../media/image8.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9.xml"/><Relationship Id="rId3" Type="http://schemas.openxmlformats.org/officeDocument/2006/relationships/image" Target="../media/image15.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image" Target="../media/image1.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image" Target="../media/image1.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1" Type="http://schemas.openxmlformats.org/officeDocument/2006/relationships/slideLayout" Target="../slideLayouts/slideLayout4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3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31.xml"/></Relationships>
</file>

<file path=ppt/slides/_rels/slide52.xml.rels><?xml version="1.0" encoding="UTF-8" standalone="yes"?>
<Relationships xmlns="http://schemas.openxmlformats.org/package/2006/relationships"><Relationship Id="rId3" Type="http://schemas.openxmlformats.org/officeDocument/2006/relationships/hyperlink" Target="http://www.cleiss.fr/docs/textes/987-09/index.html" TargetMode="External"/><Relationship Id="rId4" Type="http://schemas.openxmlformats.org/officeDocument/2006/relationships/hyperlink" Target="http://eur-lex.europa.eu/LexUriServ/LexUriServ.do?uri=OJ:L:2011:262:0033:0043:FR:PDF" TargetMode="External"/><Relationship Id="rId5" Type="http://schemas.openxmlformats.org/officeDocument/2006/relationships/hyperlink" Target="http://eur-lex.europa.eu/LexUriServ/LexUriServ.do?uri=OJ:L:2012:076:0017:0018:FR:PDF" TargetMode="External"/><Relationship Id="rId1" Type="http://schemas.openxmlformats.org/officeDocument/2006/relationships/slideLayout" Target="../slideLayouts/slideLayout32.xml"/><Relationship Id="rId2" Type="http://schemas.openxmlformats.org/officeDocument/2006/relationships/hyperlink" Target="http://www.cleiss.fr/docs/textes/883-04/index.html"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www.cleiss.fr/docs/textes/987-09/index.html" TargetMode="External"/><Relationship Id="rId4" Type="http://schemas.openxmlformats.org/officeDocument/2006/relationships/hyperlink" Target="http://eur-lex.europa.eu/LexUriServ/LexUriServ.do?uri=OJ:L:2012:103:0051:0059:FR:PDF" TargetMode="External"/><Relationship Id="rId1" Type="http://schemas.openxmlformats.org/officeDocument/2006/relationships/slideLayout" Target="../slideLayouts/slideLayout32.xml"/><Relationship Id="rId2" Type="http://schemas.openxmlformats.org/officeDocument/2006/relationships/hyperlink" Target="http://www.cleiss.fr/docs/textes/883-04/index.html"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3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3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3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image" Target="../media/image1.e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3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4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4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4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32.xml"/><Relationship Id="rId2" Type="http://schemas.openxmlformats.org/officeDocument/2006/relationships/notesSlide" Target="../notesSlides/notesSlide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4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50.xml"/><Relationship Id="rId3" Type="http://schemas.openxmlformats.org/officeDocument/2006/relationships/image" Target="../media/image16.jpe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51.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52.xml"/><Relationship Id="rId4" Type="http://schemas.openxmlformats.org/officeDocument/2006/relationships/oleObject" Target="../embeddings/oleObject1.bin"/><Relationship Id="rId5" Type="http://schemas.openxmlformats.org/officeDocument/2006/relationships/image" Target="../media/image17.png"/><Relationship Id="rId6" Type="http://schemas.openxmlformats.org/officeDocument/2006/relationships/oleObject" Target="../embeddings/oleObject2.bin"/><Relationship Id="rId7" Type="http://schemas.openxmlformats.org/officeDocument/2006/relationships/image" Target="../media/image18.png"/><Relationship Id="rId1" Type="http://schemas.openxmlformats.org/officeDocument/2006/relationships/vmlDrawing" Target="../drawings/vmlDrawing1.vml"/><Relationship Id="rId2" Type="http://schemas.openxmlformats.org/officeDocument/2006/relationships/slideLayout" Target="../slideLayouts/slideLayout3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5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5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5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5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5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5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de-DE"/>
          </a:p>
        </p:txBody>
      </p:sp>
      <p:sp>
        <p:nvSpPr>
          <p:cNvPr id="3" name="Subtitle 2"/>
          <p:cNvSpPr>
            <a:spLocks noGrp="1"/>
          </p:cNvSpPr>
          <p:nvPr>
            <p:ph type="subTitle" idx="1"/>
          </p:nvPr>
        </p:nvSpPr>
        <p:spPr/>
        <p:txBody>
          <a:bodyPr/>
          <a:lstStyle/>
          <a:p>
            <a:endParaRPr lang="de-DE"/>
          </a:p>
        </p:txBody>
      </p:sp>
    </p:spTree>
    <p:extLst>
      <p:ext uri="{BB962C8B-B14F-4D97-AF65-F5344CB8AC3E}">
        <p14:creationId xmlns:p14="http://schemas.microsoft.com/office/powerpoint/2010/main" val="61792947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8"/>
          <p:cNvSpPr txBox="1">
            <a:spLocks noGrp="1" noChangeArrowheads="1"/>
          </p:cNvSpPr>
          <p:nvPr/>
        </p:nvSpPr>
        <p:spPr bwMode="auto">
          <a:xfrm>
            <a:off x="179388" y="6284913"/>
            <a:ext cx="1727200" cy="469900"/>
          </a:xfrm>
          <a:prstGeom prst="rect">
            <a:avLst/>
          </a:prstGeom>
          <a:noFill/>
          <a:ln w="9525">
            <a:noFill/>
            <a:miter lim="800000"/>
            <a:headEnd/>
            <a:tailEnd/>
          </a:ln>
        </p:spPr>
        <p:txBody>
          <a:bodyPr lIns="88085" tIns="44041" rIns="88085" bIns="44041">
            <a:prstTxWarp prst="textNoShape">
              <a:avLst/>
            </a:prstTxWarp>
          </a:bodyPr>
          <a:lstStyle/>
          <a:p>
            <a:pPr eaLnBrk="0" hangingPunct="0"/>
            <a:r>
              <a:rPr lang="fr-FR" sz="1000" b="1">
                <a:solidFill>
                  <a:srgbClr val="777777"/>
                </a:solidFill>
                <a:latin typeface="Tahoma" charset="0"/>
                <a:ea typeface="Arial" charset="0"/>
                <a:cs typeface="Arial" charset="0"/>
              </a:rPr>
              <a:t>Page </a:t>
            </a:r>
            <a:fld id="{E181CB66-4D60-2545-902B-D6E08B0EA962}" type="slidenum">
              <a:rPr lang="fr-FR" sz="1000" b="1">
                <a:solidFill>
                  <a:srgbClr val="777777"/>
                </a:solidFill>
                <a:latin typeface="Tahoma" charset="0"/>
                <a:ea typeface="Arial" charset="0"/>
                <a:cs typeface="Arial" charset="0"/>
              </a:rPr>
              <a:pPr eaLnBrk="0" hangingPunct="0"/>
              <a:t>10</a:t>
            </a:fld>
            <a:endParaRPr lang="fr-FR" sz="1000" b="1">
              <a:solidFill>
                <a:srgbClr val="777777"/>
              </a:solidFill>
              <a:latin typeface="Tahoma" charset="0"/>
              <a:ea typeface="Arial" charset="0"/>
              <a:cs typeface="Arial" charset="0"/>
            </a:endParaRPr>
          </a:p>
        </p:txBody>
      </p:sp>
      <p:sp>
        <p:nvSpPr>
          <p:cNvPr id="20483" name="Rectangle 2"/>
          <p:cNvSpPr>
            <a:spLocks noGrp="1" noChangeArrowheads="1"/>
          </p:cNvSpPr>
          <p:nvPr>
            <p:ph type="title"/>
          </p:nvPr>
        </p:nvSpPr>
        <p:spPr>
          <a:xfrm>
            <a:off x="1691680" y="0"/>
            <a:ext cx="7468363" cy="1143000"/>
          </a:xfrm>
        </p:spPr>
        <p:txBody>
          <a:bodyPr lIns="91408" tIns="45704" rIns="91408" bIns="45704">
            <a:normAutofit/>
          </a:bodyPr>
          <a:lstStyle/>
          <a:p>
            <a:pPr eaLnBrk="1" hangingPunct="1"/>
            <a:r>
              <a:rPr lang="fr-FR" sz="2400" dirty="0">
                <a:latin typeface="Corbel" charset="0"/>
              </a:rPr>
              <a:t>En droit de la sécurité sociale </a:t>
            </a:r>
            <a:r>
              <a:rPr lang="fr-FR" sz="2400" dirty="0" smtClean="0">
                <a:latin typeface="Corbel" charset="0"/>
              </a:rPr>
              <a:t> - Formulation </a:t>
            </a:r>
            <a:r>
              <a:rPr lang="fr-FR" sz="2400" dirty="0">
                <a:latin typeface="Corbel" charset="0"/>
              </a:rPr>
              <a:t>du problème</a:t>
            </a:r>
          </a:p>
        </p:txBody>
      </p:sp>
      <p:sp>
        <p:nvSpPr>
          <p:cNvPr id="20484" name="Rectangle 3"/>
          <p:cNvSpPr>
            <a:spLocks noGrp="1" noChangeArrowheads="1"/>
          </p:cNvSpPr>
          <p:nvPr>
            <p:ph idx="1"/>
          </p:nvPr>
        </p:nvSpPr>
        <p:spPr>
          <a:xfrm>
            <a:off x="1475656" y="1143000"/>
            <a:ext cx="7668344" cy="4983163"/>
          </a:xfrm>
        </p:spPr>
        <p:txBody>
          <a:bodyPr lIns="91408" tIns="45704" rIns="91408" bIns="45704">
            <a:normAutofit fontScale="92500" lnSpcReduction="10000"/>
          </a:bodyPr>
          <a:lstStyle/>
          <a:p>
            <a:r>
              <a:rPr lang="fr-FR" sz="2000" dirty="0" smtClean="0"/>
              <a:t>Les </a:t>
            </a:r>
            <a:r>
              <a:rPr lang="fr-FR" sz="2000" dirty="0"/>
              <a:t>migrants courent le risque d’être traités différemment des ressortissants </a:t>
            </a:r>
            <a:r>
              <a:rPr lang="fr-FR" sz="2000" dirty="0" smtClean="0"/>
              <a:t>de l’Etat </a:t>
            </a:r>
            <a:r>
              <a:rPr lang="fr-FR" sz="2000" dirty="0"/>
              <a:t>dans lequel ils migrent. </a:t>
            </a:r>
            <a:endParaRPr lang="fr-FR" sz="2000" dirty="0" smtClean="0"/>
          </a:p>
          <a:p>
            <a:pPr lvl="1"/>
            <a:r>
              <a:rPr lang="fr-FR" sz="1600" dirty="0" smtClean="0"/>
              <a:t>Il </a:t>
            </a:r>
            <a:r>
              <a:rPr lang="fr-FR" sz="1600" dirty="0"/>
              <a:t>se peut tout simplement que celui ci </a:t>
            </a:r>
            <a:r>
              <a:rPr lang="fr-FR" sz="1600" dirty="0" smtClean="0"/>
              <a:t>refuse d’accorder </a:t>
            </a:r>
            <a:r>
              <a:rPr lang="fr-FR" sz="1600" dirty="0"/>
              <a:t>des prestations aux non-ressortissants.</a:t>
            </a:r>
          </a:p>
          <a:p>
            <a:r>
              <a:rPr lang="fr-FR" sz="2000" dirty="0"/>
              <a:t>La territorialité de la sécurité sociale signifie que ceux qui décident de migrer </a:t>
            </a:r>
            <a:r>
              <a:rPr lang="fr-FR" sz="2000" dirty="0" smtClean="0"/>
              <a:t>à long </a:t>
            </a:r>
            <a:r>
              <a:rPr lang="fr-FR" sz="2000" dirty="0"/>
              <a:t>terme vers un autre Etat sont susceptibles de perdre certains des droits </a:t>
            </a:r>
            <a:r>
              <a:rPr lang="fr-FR" sz="2000" dirty="0" smtClean="0"/>
              <a:t>de sécurité </a:t>
            </a:r>
            <a:r>
              <a:rPr lang="fr-FR" sz="2000" dirty="0"/>
              <a:t>sociale acquis dans leur pays d’origine. </a:t>
            </a:r>
            <a:endParaRPr lang="fr-FR" sz="2000" dirty="0" smtClean="0"/>
          </a:p>
          <a:p>
            <a:pPr lvl="1"/>
            <a:r>
              <a:rPr lang="fr-FR" sz="1600" dirty="0" smtClean="0"/>
              <a:t>Ils </a:t>
            </a:r>
            <a:r>
              <a:rPr lang="fr-FR" sz="1600" dirty="0"/>
              <a:t>peuvent par exemple </a:t>
            </a:r>
            <a:r>
              <a:rPr lang="fr-FR" sz="1600" dirty="0" smtClean="0"/>
              <a:t>perdre le </a:t>
            </a:r>
            <a:r>
              <a:rPr lang="fr-FR" sz="1600" dirty="0"/>
              <a:t>bénéfice des périodes de résidence, d’emploi ou d’activité économique </a:t>
            </a:r>
            <a:r>
              <a:rPr lang="fr-FR" sz="1600" dirty="0" smtClean="0"/>
              <a:t>acquis dans </a:t>
            </a:r>
            <a:r>
              <a:rPr lang="fr-FR" sz="1600" dirty="0"/>
              <a:t>leur Etat d’origine, ces périodes n’étant pas prises en compte sous </a:t>
            </a:r>
            <a:r>
              <a:rPr lang="fr-FR" sz="1600" dirty="0" smtClean="0"/>
              <a:t>la législation </a:t>
            </a:r>
            <a:r>
              <a:rPr lang="fr-FR" sz="1600" dirty="0"/>
              <a:t>de sécurité sociale de leur nouveau pays. </a:t>
            </a:r>
            <a:endParaRPr lang="fr-FR" sz="1600" dirty="0" smtClean="0"/>
          </a:p>
          <a:p>
            <a:pPr lvl="1"/>
            <a:r>
              <a:rPr lang="fr-FR" sz="1600" dirty="0" smtClean="0"/>
              <a:t>Ce </a:t>
            </a:r>
            <a:r>
              <a:rPr lang="fr-FR" sz="1600" dirty="0"/>
              <a:t>problème prend </a:t>
            </a:r>
            <a:r>
              <a:rPr lang="fr-FR" sz="1600" dirty="0" smtClean="0"/>
              <a:t>une ampleur </a:t>
            </a:r>
            <a:r>
              <a:rPr lang="fr-FR" sz="1600" dirty="0"/>
              <a:t>particulière pour les pensions de vieillesse ou d’invalidité, </a:t>
            </a:r>
            <a:r>
              <a:rPr lang="fr-FR" sz="1600" dirty="0" smtClean="0"/>
              <a:t>lorsque l’allocation </a:t>
            </a:r>
            <a:r>
              <a:rPr lang="fr-FR" sz="1600" dirty="0"/>
              <a:t>et le montant de la pension sont fonction des périodes reconnues </a:t>
            </a:r>
            <a:r>
              <a:rPr lang="fr-FR" sz="1600" dirty="0" smtClean="0"/>
              <a:t>de résidence</a:t>
            </a:r>
            <a:r>
              <a:rPr lang="fr-FR" sz="1600" dirty="0"/>
              <a:t>, d’emploi ou d’activité économique</a:t>
            </a:r>
            <a:r>
              <a:rPr lang="fr-FR" sz="2000" dirty="0"/>
              <a:t>.</a:t>
            </a:r>
          </a:p>
          <a:p>
            <a:r>
              <a:rPr lang="fr-FR" sz="2000" dirty="0"/>
              <a:t>Il se peut que les migrants dans un nouveau pays perdent le droit au </a:t>
            </a:r>
            <a:r>
              <a:rPr lang="fr-FR" sz="2000" dirty="0" smtClean="0"/>
              <a:t>versement d’une </a:t>
            </a:r>
            <a:r>
              <a:rPr lang="fr-FR" sz="2000" dirty="0"/>
              <a:t>prestation qui leur avait été accordée dans leur pays d’origine.</a:t>
            </a:r>
            <a:r>
              <a:rPr lang="fr-FR" sz="1800" dirty="0">
                <a:latin typeface="Corbel" charset="0"/>
              </a:rPr>
              <a:t>	</a:t>
            </a:r>
          </a:p>
        </p:txBody>
      </p:sp>
    </p:spTree>
    <p:extLst>
      <p:ext uri="{BB962C8B-B14F-4D97-AF65-F5344CB8AC3E}">
        <p14:creationId xmlns:p14="http://schemas.microsoft.com/office/powerpoint/2010/main" val="11009135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1"/>
          <p:cNvSpPr>
            <a:spLocks noGrp="1"/>
          </p:cNvSpPr>
          <p:nvPr>
            <p:ph type="title"/>
          </p:nvPr>
        </p:nvSpPr>
        <p:spPr>
          <a:xfrm>
            <a:off x="1600199" y="228600"/>
            <a:ext cx="7165976" cy="990600"/>
          </a:xfrm>
        </p:spPr>
        <p:txBody>
          <a:bodyPr/>
          <a:lstStyle/>
          <a:p>
            <a:r>
              <a:rPr lang="fr-BE" sz="3600" dirty="0" smtClean="0"/>
              <a:t>Procédures si pluriactivité </a:t>
            </a:r>
            <a:br>
              <a:rPr lang="fr-BE" sz="3600" dirty="0" smtClean="0"/>
            </a:br>
            <a:endParaRPr lang="fr-BE" sz="3600" dirty="0"/>
          </a:p>
        </p:txBody>
      </p:sp>
      <p:sp>
        <p:nvSpPr>
          <p:cNvPr id="5" name="Espace réservé du contenu 4"/>
          <p:cNvSpPr>
            <a:spLocks noGrp="1"/>
          </p:cNvSpPr>
          <p:nvPr>
            <p:ph idx="1"/>
          </p:nvPr>
        </p:nvSpPr>
        <p:spPr>
          <a:xfrm>
            <a:off x="1600199" y="1600200"/>
            <a:ext cx="7165975" cy="4495800"/>
          </a:xfrm>
        </p:spPr>
        <p:txBody>
          <a:bodyPr>
            <a:normAutofit lnSpcReduction="10000"/>
          </a:bodyPr>
          <a:lstStyle/>
          <a:p>
            <a:pPr lvl="1">
              <a:lnSpc>
                <a:spcPct val="80000"/>
              </a:lnSpc>
            </a:pPr>
            <a:r>
              <a:rPr lang="fr-BE" sz="2200" dirty="0" smtClean="0"/>
              <a:t>obligation </a:t>
            </a:r>
            <a:r>
              <a:rPr lang="fr-BE" sz="2200" dirty="0"/>
              <a:t>d’informer l’institution désignée par l’Etat de résidence, qui détermine la loi applicable</a:t>
            </a:r>
          </a:p>
          <a:p>
            <a:pPr>
              <a:lnSpc>
                <a:spcPct val="80000"/>
              </a:lnSpc>
            </a:pPr>
            <a:r>
              <a:rPr lang="fr-BE" sz="2500" dirty="0"/>
              <a:t>Procédure en cas de doute sur la détermination de la loi applicable </a:t>
            </a:r>
          </a:p>
          <a:p>
            <a:pPr lvl="1">
              <a:lnSpc>
                <a:spcPct val="80000"/>
              </a:lnSpc>
            </a:pPr>
            <a:r>
              <a:rPr lang="fr-BE" sz="2200" dirty="0"/>
              <a:t>Application provisoire de la législation d’un Etat (donc octroi des prestations) selon un ordre de priorité</a:t>
            </a:r>
          </a:p>
          <a:p>
            <a:pPr lvl="2">
              <a:lnSpc>
                <a:spcPct val="80000"/>
              </a:lnSpc>
            </a:pPr>
            <a:r>
              <a:rPr lang="fr-BE" sz="2000" dirty="0"/>
              <a:t>Si exercice d’une activité (salariée ou non) sur le territoire d’un seul Etat, législation du lieu d’exercice</a:t>
            </a:r>
          </a:p>
          <a:p>
            <a:pPr lvl="2">
              <a:lnSpc>
                <a:spcPct val="80000"/>
              </a:lnSpc>
            </a:pPr>
            <a:r>
              <a:rPr lang="fr-BE" sz="2000" dirty="0"/>
              <a:t>Exercice d’une partie de l’activité (ou absence d’activité) dans l’Etat de résidence, législation de cet Etat</a:t>
            </a:r>
          </a:p>
          <a:p>
            <a:pPr lvl="2">
              <a:lnSpc>
                <a:spcPct val="80000"/>
              </a:lnSpc>
            </a:pPr>
            <a:r>
              <a:rPr lang="fr-BE" sz="2000" dirty="0"/>
              <a:t>Pluriactivité dans plusieurs Etats membres, législation de l’Etat dont l’application a été demandée</a:t>
            </a:r>
          </a:p>
          <a:p>
            <a:pPr lvl="1">
              <a:lnSpc>
                <a:spcPct val="80000"/>
              </a:lnSpc>
            </a:pPr>
            <a:r>
              <a:rPr lang="fr-BE" sz="2200" dirty="0"/>
              <a:t>Décision définitive dans les deux mois qui suivent</a:t>
            </a:r>
          </a:p>
        </p:txBody>
      </p:sp>
      <p:sp>
        <p:nvSpPr>
          <p:cNvPr id="4" name="Espace réservé du numéro de diapositive 3"/>
          <p:cNvSpPr>
            <a:spLocks noGrp="1"/>
          </p:cNvSpPr>
          <p:nvPr>
            <p:ph type="sldNum" sz="quarter" idx="12"/>
          </p:nvPr>
        </p:nvSpPr>
        <p:spPr>
          <a:xfrm>
            <a:off x="7010400" y="6356350"/>
            <a:ext cx="2133600" cy="365125"/>
          </a:xfrm>
          <a:prstGeom prst="rect">
            <a:avLst/>
          </a:prstGeom>
        </p:spPr>
        <p:txBody>
          <a:bodyPr/>
          <a:lstStyle/>
          <a:p>
            <a:pPr>
              <a:lnSpc>
                <a:spcPct val="80000"/>
              </a:lnSpc>
            </a:pPr>
            <a:fld id="{65931745-E336-B341-8948-D3EB091F5B4F}" type="slidenum">
              <a:rPr lang="fr-BE" sz="1200"/>
              <a:pPr>
                <a:lnSpc>
                  <a:spcPct val="80000"/>
                </a:lnSpc>
              </a:pPr>
              <a:t>100</a:t>
            </a:fld>
            <a:endParaRPr lang="fr-BE" sz="1200"/>
          </a:p>
        </p:txBody>
      </p:sp>
    </p:spTree>
    <p:extLst>
      <p:ext uri="{BB962C8B-B14F-4D97-AF65-F5344CB8AC3E}">
        <p14:creationId xmlns:p14="http://schemas.microsoft.com/office/powerpoint/2010/main" val="10579320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re 1"/>
          <p:cNvSpPr>
            <a:spLocks noGrp="1"/>
          </p:cNvSpPr>
          <p:nvPr>
            <p:ph type="title"/>
          </p:nvPr>
        </p:nvSpPr>
        <p:spPr>
          <a:xfrm>
            <a:off x="1688067" y="3705"/>
            <a:ext cx="7010400" cy="1143000"/>
          </a:xfrm>
        </p:spPr>
        <p:txBody>
          <a:bodyPr/>
          <a:lstStyle/>
          <a:p>
            <a:r>
              <a:rPr lang="fr-FR" dirty="0" smtClean="0"/>
              <a:t>Autres rattachements</a:t>
            </a:r>
            <a:endParaRPr lang="en-US" dirty="0" smtClean="0"/>
          </a:p>
        </p:txBody>
      </p:sp>
      <p:sp>
        <p:nvSpPr>
          <p:cNvPr id="31746" name="Espace réservé du contenu 2"/>
          <p:cNvSpPr>
            <a:spLocks noGrp="1"/>
          </p:cNvSpPr>
          <p:nvPr>
            <p:ph idx="1"/>
          </p:nvPr>
        </p:nvSpPr>
        <p:spPr>
          <a:xfrm>
            <a:off x="1475656" y="1196752"/>
            <a:ext cx="7668344" cy="4525963"/>
          </a:xfrm>
        </p:spPr>
        <p:txBody>
          <a:bodyPr/>
          <a:lstStyle/>
          <a:p>
            <a:r>
              <a:rPr lang="fr-FR" sz="2800" dirty="0" smtClean="0"/>
              <a:t>Les fonctionnaires sont soumis a la législation de l’EM dont relève l’administration qui les emploie</a:t>
            </a:r>
          </a:p>
          <a:p>
            <a:r>
              <a:rPr lang="fr-FR" sz="2800" dirty="0" smtClean="0"/>
              <a:t>La personne qui bénéficie de prestations de chômage conformément aux dispositions de l’article 65 [frontalier], en vertu de la législation de l’EM de résidence , est soumise à la législation de cet EM</a:t>
            </a:r>
          </a:p>
          <a:p>
            <a:r>
              <a:rPr lang="fr-FR" sz="2800" dirty="0" smtClean="0"/>
              <a:t>La personne appelée ou rappelée sous les drapeaux ou pour effectuer le service civil dans un État membre est soumise à la législation de cet État membre (art.11§3, RB)</a:t>
            </a:r>
            <a:endParaRPr lang="en-US" sz="2800" dirty="0" smtClean="0"/>
          </a:p>
        </p:txBody>
      </p:sp>
      <p:sp>
        <p:nvSpPr>
          <p:cNvPr id="5" name="Slide Number Placeholder 5"/>
          <p:cNvSpPr>
            <a:spLocks noGrp="1"/>
          </p:cNvSpPr>
          <p:nvPr>
            <p:ph type="sldNum" sz="quarter" idx="12"/>
          </p:nvPr>
        </p:nvSpPr>
        <p:spPr>
          <a:xfrm>
            <a:off x="7010400" y="6356350"/>
            <a:ext cx="2133600" cy="365125"/>
          </a:xfrm>
          <a:prstGeom prst="rect">
            <a:avLst/>
          </a:prstGeom>
        </p:spPr>
        <p:txBody>
          <a:bodyPr/>
          <a:lstStyle/>
          <a:p>
            <a:pPr>
              <a:defRPr/>
            </a:pPr>
            <a:fld id="{541BE764-054F-4256-8074-2FA9CB250F93}" type="slidenum">
              <a:rPr lang="nl-BE"/>
              <a:pPr>
                <a:defRPr/>
              </a:pPr>
              <a:t>101</a:t>
            </a:fld>
            <a:endParaRPr lang="nl-BE"/>
          </a:p>
        </p:txBody>
      </p:sp>
      <p:sp>
        <p:nvSpPr>
          <p:cNvPr id="30723" name="Espace réservé du numéro de diapositive 3"/>
          <p:cNvSpPr txBox="1">
            <a:spLocks noGrp="1"/>
          </p:cNvSpPr>
          <p:nvPr/>
        </p:nvSpPr>
        <p:spPr bwMode="auto">
          <a:xfrm>
            <a:off x="6553200" y="6356350"/>
            <a:ext cx="2133600" cy="365125"/>
          </a:xfrm>
          <a:prstGeom prst="rect">
            <a:avLst/>
          </a:prstGeom>
          <a:noFill/>
          <a:ln>
            <a:miter lim="800000"/>
            <a:headEnd/>
            <a:tailEnd/>
          </a:ln>
        </p:spPr>
        <p:txBody>
          <a:bodyPr anchor="ctr"/>
          <a:lstStyle/>
          <a:p>
            <a:pPr algn="r">
              <a:defRPr/>
            </a:pPr>
            <a:fld id="{62115EDA-2D68-489A-A486-2DF5293FB0FA}" type="slidenum">
              <a:rPr lang="nl-BE" sz="1200">
                <a:solidFill>
                  <a:srgbClr val="898989"/>
                </a:solidFill>
                <a:latin typeface="+mn-lt"/>
              </a:rPr>
              <a:pPr algn="r">
                <a:defRPr/>
              </a:pPr>
              <a:t>101</a:t>
            </a:fld>
            <a:endParaRPr lang="nl-BE" sz="1200">
              <a:solidFill>
                <a:srgbClr val="898989"/>
              </a:solidFill>
              <a:latin typeface="+mn-lt"/>
            </a:endParaRPr>
          </a:p>
        </p:txBody>
      </p:sp>
    </p:spTree>
    <p:extLst>
      <p:ext uri="{BB962C8B-B14F-4D97-AF65-F5344CB8AC3E}">
        <p14:creationId xmlns:p14="http://schemas.microsoft.com/office/powerpoint/2010/main" val="11180194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lIns="91408" tIns="45704" rIns="91408" bIns="45704"/>
          <a:lstStyle/>
          <a:p>
            <a:pPr eaLnBrk="1" hangingPunct="1"/>
            <a:r>
              <a:rPr lang="nl-BE">
                <a:latin typeface="Corbel" charset="0"/>
              </a:rPr>
              <a:t>La clause dérogatoire</a:t>
            </a:r>
          </a:p>
        </p:txBody>
      </p:sp>
      <p:sp>
        <p:nvSpPr>
          <p:cNvPr id="136195" name="Rectangle 3"/>
          <p:cNvSpPr>
            <a:spLocks noGrp="1" noChangeArrowheads="1"/>
          </p:cNvSpPr>
          <p:nvPr>
            <p:ph idx="1"/>
          </p:nvPr>
        </p:nvSpPr>
        <p:spPr>
          <a:xfrm>
            <a:off x="1676400" y="1198563"/>
            <a:ext cx="7010400" cy="3937000"/>
          </a:xfrm>
        </p:spPr>
        <p:txBody>
          <a:bodyPr lIns="91408" tIns="45704" rIns="91408" bIns="45704"/>
          <a:lstStyle/>
          <a:p>
            <a:pPr marL="201613" indent="-201613" defTabSz="771525" eaLnBrk="1" hangingPunct="1">
              <a:lnSpc>
                <a:spcPct val="60000"/>
              </a:lnSpc>
            </a:pPr>
            <a:endParaRPr lang="fr-FR" dirty="0">
              <a:latin typeface="Corbel" charset="0"/>
            </a:endParaRPr>
          </a:p>
          <a:p>
            <a:pPr marL="201613" indent="-201613" defTabSz="771525" eaLnBrk="1" hangingPunct="1">
              <a:buFont typeface="Arial" charset="0"/>
              <a:buNone/>
            </a:pPr>
            <a:r>
              <a:rPr lang="fr-FR" dirty="0">
                <a:latin typeface="Corbel" charset="0"/>
              </a:rPr>
              <a:t>	Ancien article 17 Règlement 1408/71 devenu </a:t>
            </a:r>
            <a:r>
              <a:rPr lang="fr-FR" b="1" dirty="0">
                <a:latin typeface="Corbel" charset="0"/>
              </a:rPr>
              <a:t>article 16 du Règlement 883/2004 :</a:t>
            </a:r>
          </a:p>
          <a:p>
            <a:pPr marL="201613" indent="-201613" defTabSz="771525" eaLnBrk="1" hangingPunct="1"/>
            <a:endParaRPr lang="fr-FR" b="1" dirty="0">
              <a:latin typeface="Corbel" charset="0"/>
            </a:endParaRPr>
          </a:p>
          <a:p>
            <a:pPr marL="201613" indent="-201613" defTabSz="771525" eaLnBrk="1" hangingPunct="1">
              <a:lnSpc>
                <a:spcPct val="90000"/>
              </a:lnSpc>
            </a:pPr>
            <a:r>
              <a:rPr lang="fr-FR" sz="1800" dirty="0">
                <a:latin typeface="Corbel" charset="0"/>
              </a:rPr>
              <a:t>Deux ou plusieurs Etats membres, les autorités compétentes de ces Etats ou les organismes désignés</a:t>
            </a:r>
          </a:p>
          <a:p>
            <a:pPr marL="201613" indent="-201613" defTabSz="771525" eaLnBrk="1" hangingPunct="1">
              <a:lnSpc>
                <a:spcPct val="90000"/>
              </a:lnSpc>
            </a:pPr>
            <a:endParaRPr lang="fr-FR" sz="1800" dirty="0">
              <a:latin typeface="Corbel" charset="0"/>
            </a:endParaRPr>
          </a:p>
          <a:p>
            <a:pPr marL="201613" indent="-201613" defTabSz="771525" eaLnBrk="1" hangingPunct="1">
              <a:lnSpc>
                <a:spcPct val="90000"/>
              </a:lnSpc>
            </a:pPr>
            <a:r>
              <a:rPr lang="fr-FR" sz="1800" dirty="0">
                <a:latin typeface="Corbel" charset="0"/>
              </a:rPr>
              <a:t>peuvent prévoir, </a:t>
            </a:r>
          </a:p>
          <a:p>
            <a:pPr marL="201613" indent="-201613" defTabSz="771525" eaLnBrk="1" hangingPunct="1">
              <a:lnSpc>
                <a:spcPct val="90000"/>
              </a:lnSpc>
            </a:pPr>
            <a:endParaRPr lang="fr-FR" sz="1800" dirty="0">
              <a:latin typeface="Corbel" charset="0"/>
            </a:endParaRPr>
          </a:p>
          <a:p>
            <a:pPr marL="201613" indent="-201613" defTabSz="771525" eaLnBrk="1" hangingPunct="1">
              <a:lnSpc>
                <a:spcPct val="90000"/>
              </a:lnSpc>
            </a:pPr>
            <a:r>
              <a:rPr lang="fr-FR" sz="1800" dirty="0">
                <a:latin typeface="Corbel" charset="0"/>
              </a:rPr>
              <a:t>d’un commun accord,</a:t>
            </a:r>
          </a:p>
          <a:p>
            <a:pPr marL="201613" indent="-201613" defTabSz="771525" eaLnBrk="1" hangingPunct="1">
              <a:lnSpc>
                <a:spcPct val="90000"/>
              </a:lnSpc>
            </a:pPr>
            <a:endParaRPr lang="fr-FR" sz="1800" dirty="0">
              <a:latin typeface="Corbel" charset="0"/>
            </a:endParaRPr>
          </a:p>
          <a:p>
            <a:pPr marL="201613" indent="-201613" defTabSz="771525" eaLnBrk="1" hangingPunct="1">
              <a:lnSpc>
                <a:spcPct val="90000"/>
              </a:lnSpc>
            </a:pPr>
            <a:r>
              <a:rPr lang="fr-FR" sz="1800" dirty="0">
                <a:latin typeface="Corbel" charset="0"/>
              </a:rPr>
              <a:t>dans l’intérêt de certaines personnes ou catégories de personnes,</a:t>
            </a:r>
          </a:p>
          <a:p>
            <a:pPr marL="201613" indent="-201613" defTabSz="771525" eaLnBrk="1" hangingPunct="1">
              <a:lnSpc>
                <a:spcPct val="90000"/>
              </a:lnSpc>
            </a:pPr>
            <a:endParaRPr lang="fr-FR" sz="1800" dirty="0">
              <a:latin typeface="Corbel" charset="0"/>
              <a:ea typeface="Arial" charset="0"/>
              <a:cs typeface="Arial" charset="0"/>
            </a:endParaRPr>
          </a:p>
          <a:p>
            <a:pPr marL="201613" indent="-201613" defTabSz="771525" eaLnBrk="1" hangingPunct="1">
              <a:lnSpc>
                <a:spcPct val="90000"/>
              </a:lnSpc>
            </a:pPr>
            <a:r>
              <a:rPr lang="fr-FR" sz="1800" dirty="0">
                <a:latin typeface="Corbel" charset="0"/>
              </a:rPr>
              <a:t>des dérogations aux articles 11 à 15 (anciens articles 13 à 16).</a:t>
            </a:r>
          </a:p>
          <a:p>
            <a:pPr marL="201613" indent="-201613" defTabSz="771525" eaLnBrk="1" hangingPunct="1">
              <a:lnSpc>
                <a:spcPct val="90000"/>
              </a:lnSpc>
              <a:buFont typeface="Arial" charset="0"/>
              <a:buNone/>
            </a:pPr>
            <a:r>
              <a:rPr lang="fr-FR" sz="1800" i="1" dirty="0">
                <a:latin typeface="Corbel" charset="0"/>
              </a:rPr>
              <a:t>		</a:t>
            </a:r>
          </a:p>
          <a:p>
            <a:pPr marL="201613" indent="-201613" defTabSz="771525" eaLnBrk="1" hangingPunct="1">
              <a:lnSpc>
                <a:spcPct val="90000"/>
              </a:lnSpc>
              <a:buFont typeface="Arial" charset="0"/>
              <a:buNone/>
            </a:pPr>
            <a:endParaRPr lang="fr-FR" sz="1400" i="1" dirty="0">
              <a:latin typeface="Corbel" charset="0"/>
            </a:endParaRPr>
          </a:p>
          <a:p>
            <a:pPr marL="911225" lvl="2" indent="-192088" defTabSz="771525" eaLnBrk="1" hangingPunct="1">
              <a:buFont typeface="Arial" charset="0"/>
              <a:buNone/>
            </a:pPr>
            <a:r>
              <a:rPr lang="nl-BE" sz="1400" dirty="0">
                <a:latin typeface="Corbel" charset="0"/>
              </a:rPr>
              <a:t>	</a:t>
            </a:r>
          </a:p>
        </p:txBody>
      </p:sp>
      <p:sp>
        <p:nvSpPr>
          <p:cNvPr id="136196" name="Rectangle 8"/>
          <p:cNvSpPr>
            <a:spLocks noGrp="1" noChangeArrowheads="1"/>
          </p:cNvSpPr>
          <p:nvPr>
            <p:ph type="sldNum" sz="quarter" idx="12"/>
          </p:nvPr>
        </p:nvSpPr>
        <p:spPr bwMode="auto">
          <a:xfrm>
            <a:off x="7010400" y="6356350"/>
            <a:ext cx="2133600" cy="365125"/>
          </a:xfrm>
          <a:prstGeom prst="rect">
            <a:avLst/>
          </a:prstGeom>
          <a:noFill/>
          <a:ln>
            <a:miter lim="800000"/>
            <a:headEnd/>
            <a:tailEnd/>
          </a:ln>
        </p:spPr>
        <p:txBody>
          <a:bodyPr/>
          <a:lstStyle/>
          <a:p>
            <a:r>
              <a:rPr lang="fr-FR" smtClean="0"/>
              <a:t>Page </a:t>
            </a:r>
            <a:fld id="{8DA44344-60FD-CF42-B469-61C09C92643B}" type="slidenum">
              <a:rPr lang="fr-FR" smtClean="0"/>
              <a:pPr/>
              <a:t>102</a:t>
            </a:fld>
            <a:endParaRPr lang="fr-FR" smtClean="0"/>
          </a:p>
        </p:txBody>
      </p:sp>
      <p:sp>
        <p:nvSpPr>
          <p:cNvPr id="136197" name="Espace réservé de la date 4"/>
          <p:cNvSpPr txBox="1">
            <a:spLocks noGrp="1"/>
          </p:cNvSpPr>
          <p:nvPr/>
        </p:nvSpPr>
        <p:spPr bwMode="auto">
          <a:xfrm>
            <a:off x="457200" y="6356350"/>
            <a:ext cx="2133600" cy="365125"/>
          </a:xfrm>
          <a:prstGeom prst="rect">
            <a:avLst/>
          </a:prstGeom>
          <a:noFill/>
          <a:ln w="9525">
            <a:noFill/>
            <a:miter lim="800000"/>
            <a:headEnd/>
            <a:tailEnd/>
          </a:ln>
        </p:spPr>
        <p:txBody>
          <a:bodyPr lIns="91408" tIns="45704" rIns="91408" bIns="45704" anchor="ctr">
            <a:prstTxWarp prst="textNoShape">
              <a:avLst/>
            </a:prstTxWarp>
          </a:bodyPr>
          <a:lstStyle/>
          <a:p>
            <a:endParaRPr lang="nl-BE" sz="1200">
              <a:solidFill>
                <a:srgbClr val="898989"/>
              </a:solidFill>
              <a:latin typeface="Calibri" charset="0"/>
            </a:endParaRPr>
          </a:p>
        </p:txBody>
      </p:sp>
      <p:sp>
        <p:nvSpPr>
          <p:cNvPr id="136198" name="Espace réservé du pied de page 5"/>
          <p:cNvSpPr txBox="1">
            <a:spLocks noGrp="1"/>
          </p:cNvSpPr>
          <p:nvPr/>
        </p:nvSpPr>
        <p:spPr bwMode="auto">
          <a:xfrm>
            <a:off x="3124200" y="6356350"/>
            <a:ext cx="2895600" cy="365125"/>
          </a:xfrm>
          <a:prstGeom prst="rect">
            <a:avLst/>
          </a:prstGeom>
          <a:noFill/>
          <a:ln w="9525">
            <a:noFill/>
            <a:miter lim="800000"/>
            <a:headEnd/>
            <a:tailEnd/>
          </a:ln>
        </p:spPr>
        <p:txBody>
          <a:bodyPr lIns="91408" tIns="45704" rIns="91408" bIns="45704" anchor="ctr">
            <a:prstTxWarp prst="textNoShape">
              <a:avLst/>
            </a:prstTxWarp>
          </a:bodyPr>
          <a:lstStyle/>
          <a:p>
            <a:pPr algn="ctr"/>
            <a:endParaRPr lang="nl-BE" sz="1200">
              <a:solidFill>
                <a:srgbClr val="898989"/>
              </a:solidFill>
              <a:latin typeface="Calibri" charset="0"/>
            </a:endParaRPr>
          </a:p>
        </p:txBody>
      </p:sp>
      <p:sp>
        <p:nvSpPr>
          <p:cNvPr id="136200" name="Rectangle 7"/>
          <p:cNvSpPr>
            <a:spLocks noChangeArrowheads="1"/>
          </p:cNvSpPr>
          <p:nvPr/>
        </p:nvSpPr>
        <p:spPr bwMode="auto">
          <a:xfrm>
            <a:off x="46038" y="1157288"/>
            <a:ext cx="6076950" cy="41275"/>
          </a:xfrm>
          <a:prstGeom prst="rect">
            <a:avLst/>
          </a:prstGeom>
          <a:solidFill>
            <a:srgbClr val="CC0000"/>
          </a:solidFill>
          <a:ln w="9525">
            <a:noFill/>
            <a:miter lim="800000"/>
            <a:headEnd/>
            <a:tailEnd/>
          </a:ln>
        </p:spPr>
        <p:txBody>
          <a:bodyPr wrap="none" lIns="80133" tIns="40067" rIns="80133" bIns="40067" anchor="ctr">
            <a:prstTxWarp prst="textNoShape">
              <a:avLst/>
            </a:prstTxWarp>
          </a:bodyPr>
          <a:lstStyle/>
          <a:p>
            <a:endParaRPr lang="fr-FR">
              <a:latin typeface="Tahoma" charset="0"/>
            </a:endParaRPr>
          </a:p>
        </p:txBody>
      </p:sp>
    </p:spTree>
    <p:extLst>
      <p:ext uri="{BB962C8B-B14F-4D97-AF65-F5344CB8AC3E}">
        <p14:creationId xmlns:p14="http://schemas.microsoft.com/office/powerpoint/2010/main" val="37971158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a:xfrm>
            <a:off x="1676399" y="228600"/>
            <a:ext cx="7089776" cy="990600"/>
          </a:xfrm>
        </p:spPr>
        <p:txBody>
          <a:bodyPr/>
          <a:lstStyle/>
          <a:p>
            <a:r>
              <a:rPr lang="fr-BE" sz="3600" dirty="0" smtClean="0"/>
              <a:t>Principes </a:t>
            </a:r>
            <a:r>
              <a:rPr lang="fr-BE" sz="3600" dirty="0"/>
              <a:t>généraux de la coordination</a:t>
            </a:r>
          </a:p>
        </p:txBody>
      </p:sp>
      <p:sp>
        <p:nvSpPr>
          <p:cNvPr id="16389" name="Espace réservé du contenu 4"/>
          <p:cNvSpPr>
            <a:spLocks noGrp="1"/>
          </p:cNvSpPr>
          <p:nvPr>
            <p:ph idx="1"/>
          </p:nvPr>
        </p:nvSpPr>
        <p:spPr>
          <a:xfrm>
            <a:off x="1676399" y="1600200"/>
            <a:ext cx="7089775" cy="4495800"/>
          </a:xfrm>
        </p:spPr>
        <p:txBody>
          <a:bodyPr/>
          <a:lstStyle/>
          <a:p>
            <a:pPr marL="1143000" lvl="2" indent="-457200">
              <a:buFont typeface="Wingdings" pitchFamily="-84" charset="2"/>
              <a:buNone/>
            </a:pPr>
            <a:endParaRPr lang="fr-BE" dirty="0"/>
          </a:p>
          <a:p>
            <a:pPr marL="1143000" lvl="2" indent="-457200">
              <a:buFont typeface="Wingdings" pitchFamily="-84" charset="2"/>
              <a:buNone/>
            </a:pPr>
            <a:endParaRPr lang="fr-BE" dirty="0"/>
          </a:p>
          <a:p>
            <a:pPr marL="1143000" lvl="2" indent="-457200">
              <a:buFont typeface="Tw Cen MT" pitchFamily="-84" charset="0"/>
              <a:buAutoNum type="arabicPeriod"/>
            </a:pPr>
            <a:r>
              <a:rPr lang="fr-BE" dirty="0"/>
              <a:t>Unicité de la législation applicable</a:t>
            </a:r>
          </a:p>
          <a:p>
            <a:pPr marL="1143000" lvl="2" indent="-457200">
              <a:buFont typeface="Tw Cen MT" pitchFamily="-84" charset="0"/>
              <a:buAutoNum type="arabicPeriod"/>
            </a:pPr>
            <a:r>
              <a:rPr lang="fr-BE" dirty="0">
                <a:solidFill>
                  <a:srgbClr val="FF0000"/>
                </a:solidFill>
              </a:rPr>
              <a:t>Référence constante au principe d’égalité de traitement</a:t>
            </a:r>
          </a:p>
          <a:p>
            <a:pPr marL="1143000" lvl="2" indent="-457200">
              <a:buFont typeface="Tw Cen MT" pitchFamily="-84" charset="0"/>
              <a:buAutoNum type="arabicPeriod"/>
            </a:pPr>
            <a:r>
              <a:rPr lang="fr-BE" dirty="0"/>
              <a:t>Exportation des prestations</a:t>
            </a:r>
          </a:p>
          <a:p>
            <a:pPr marL="1143000" lvl="2" indent="-457200">
              <a:buFont typeface="Tw Cen MT" pitchFamily="-84" charset="0"/>
              <a:buAutoNum type="arabicPeriod"/>
            </a:pPr>
            <a:r>
              <a:rPr lang="fr-BE" dirty="0" smtClean="0"/>
              <a:t>Le principe </a:t>
            </a:r>
            <a:r>
              <a:rPr lang="fr-BE" dirty="0"/>
              <a:t>de l’assimilation de prestations, de revenus, de faits ou d’événements</a:t>
            </a:r>
          </a:p>
          <a:p>
            <a:pPr marL="1143000" lvl="2" indent="-457200">
              <a:buFont typeface="Tw Cen MT" pitchFamily="-84" charset="0"/>
              <a:buAutoNum type="arabicPeriod"/>
            </a:pPr>
            <a:r>
              <a:rPr lang="fr-BE" dirty="0"/>
              <a:t>Totalisation des périodes d’assurance</a:t>
            </a:r>
          </a:p>
          <a:p>
            <a:pPr marL="1143000" lvl="2" indent="-457200">
              <a:buFont typeface="Tw Cen MT" pitchFamily="-84" charset="0"/>
              <a:buAutoNum type="arabicPeriod"/>
            </a:pPr>
            <a:r>
              <a:rPr lang="fr-BE" dirty="0"/>
              <a:t>Principe de bonne administration</a:t>
            </a:r>
          </a:p>
        </p:txBody>
      </p:sp>
      <p:sp>
        <p:nvSpPr>
          <p:cNvPr id="3" name="Espace réservé du numéro de diapositive 2"/>
          <p:cNvSpPr>
            <a:spLocks noGrp="1"/>
          </p:cNvSpPr>
          <p:nvPr>
            <p:ph type="sldNum" sz="quarter" idx="12"/>
          </p:nvPr>
        </p:nvSpPr>
        <p:spPr>
          <a:xfrm>
            <a:off x="7010400" y="6356350"/>
            <a:ext cx="2133600" cy="365125"/>
          </a:xfrm>
          <a:prstGeom prst="rect">
            <a:avLst/>
          </a:prstGeom>
        </p:spPr>
        <p:txBody>
          <a:bodyPr/>
          <a:lstStyle/>
          <a:p>
            <a:pPr>
              <a:lnSpc>
                <a:spcPct val="80000"/>
              </a:lnSpc>
            </a:pPr>
            <a:fld id="{46DC13CA-6365-B740-8420-AB6751139E5F}" type="slidenum">
              <a:rPr lang="fr-BE" sz="1200"/>
              <a:pPr>
                <a:lnSpc>
                  <a:spcPct val="80000"/>
                </a:lnSpc>
              </a:pPr>
              <a:t>103</a:t>
            </a:fld>
            <a:endParaRPr lang="fr-BE" sz="1200"/>
          </a:p>
        </p:txBody>
      </p:sp>
    </p:spTree>
    <p:extLst>
      <p:ext uri="{BB962C8B-B14F-4D97-AF65-F5344CB8AC3E}">
        <p14:creationId xmlns:p14="http://schemas.microsoft.com/office/powerpoint/2010/main" val="29264083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00199" y="228600"/>
            <a:ext cx="7165975" cy="990600"/>
          </a:xfrm>
        </p:spPr>
        <p:txBody>
          <a:bodyPr>
            <a:noAutofit/>
          </a:bodyPr>
          <a:lstStyle/>
          <a:p>
            <a:pPr marL="342900" indent="-342900"/>
            <a:r>
              <a:rPr lang="fr-BE" sz="3600" dirty="0" smtClean="0">
                <a:solidFill>
                  <a:srgbClr val="000000"/>
                </a:solidFill>
              </a:rPr>
              <a:t>Principes </a:t>
            </a:r>
            <a:r>
              <a:rPr lang="fr-BE" sz="3600" dirty="0">
                <a:solidFill>
                  <a:srgbClr val="000000"/>
                </a:solidFill>
              </a:rPr>
              <a:t>généraux de la coordination</a:t>
            </a:r>
          </a:p>
        </p:txBody>
      </p:sp>
      <p:sp>
        <p:nvSpPr>
          <p:cNvPr id="5" name="Espace réservé du contenu 4"/>
          <p:cNvSpPr>
            <a:spLocks noGrp="1"/>
          </p:cNvSpPr>
          <p:nvPr>
            <p:ph idx="1"/>
          </p:nvPr>
        </p:nvSpPr>
        <p:spPr>
          <a:xfrm>
            <a:off x="1981199" y="1600200"/>
            <a:ext cx="6784975" cy="4756150"/>
          </a:xfrm>
        </p:spPr>
        <p:txBody>
          <a:bodyPr>
            <a:normAutofit lnSpcReduction="10000"/>
          </a:bodyPr>
          <a:lstStyle/>
          <a:p>
            <a:pPr>
              <a:lnSpc>
                <a:spcPct val="80000"/>
              </a:lnSpc>
              <a:buFont typeface="Wingdings" pitchFamily="-84" charset="2"/>
              <a:buNone/>
            </a:pPr>
            <a:r>
              <a:rPr lang="fr-BE" sz="2600" dirty="0" smtClean="0"/>
              <a:t> </a:t>
            </a:r>
            <a:r>
              <a:rPr lang="fr-BE" sz="2600" dirty="0"/>
              <a:t>Référence constante au principe d’égalité de traitement</a:t>
            </a:r>
          </a:p>
          <a:p>
            <a:pPr lvl="1">
              <a:lnSpc>
                <a:spcPct val="80000"/>
              </a:lnSpc>
            </a:pPr>
            <a:r>
              <a:rPr lang="fr-BE" sz="2400" dirty="0"/>
              <a:t>Est un des fondements du Traité</a:t>
            </a:r>
          </a:p>
          <a:p>
            <a:pPr lvl="1">
              <a:lnSpc>
                <a:spcPct val="80000"/>
              </a:lnSpc>
            </a:pPr>
            <a:r>
              <a:rPr lang="fr-BE" sz="2400" dirty="0"/>
              <a:t>Traduction en sécurité sociale :</a:t>
            </a:r>
          </a:p>
          <a:p>
            <a:pPr lvl="2">
              <a:lnSpc>
                <a:spcPct val="80000"/>
              </a:lnSpc>
            </a:pPr>
            <a:r>
              <a:rPr lang="fr-BE" sz="2100" dirty="0"/>
              <a:t>Les travailleurs mobiles doivent être traités de la même manière que les nationaux</a:t>
            </a:r>
          </a:p>
          <a:p>
            <a:pPr lvl="2">
              <a:lnSpc>
                <a:spcPct val="80000"/>
              </a:lnSpc>
            </a:pPr>
            <a:r>
              <a:rPr lang="fr-BE" sz="2100" dirty="0"/>
              <a:t>Conséquences :</a:t>
            </a:r>
          </a:p>
          <a:p>
            <a:pPr lvl="3">
              <a:lnSpc>
                <a:spcPct val="80000"/>
              </a:lnSpc>
            </a:pPr>
            <a:r>
              <a:rPr lang="fr-BE" sz="1900" dirty="0"/>
              <a:t>Levée des clauses territoriales</a:t>
            </a:r>
          </a:p>
          <a:p>
            <a:pPr lvl="3">
              <a:lnSpc>
                <a:spcPct val="80000"/>
              </a:lnSpc>
            </a:pPr>
            <a:r>
              <a:rPr lang="fr-BE" sz="1900" dirty="0"/>
              <a:t>Interdiction de toute discrimination directe ou déguisée qui aurait pour effet de restreindre le droit de libre circulation</a:t>
            </a:r>
          </a:p>
          <a:p>
            <a:pPr lvl="1">
              <a:lnSpc>
                <a:spcPct val="80000"/>
              </a:lnSpc>
            </a:pPr>
            <a:r>
              <a:rPr lang="fr-BE" sz="2400" dirty="0"/>
              <a:t>Extension par rapport à 1408/71 : la condition de résidence n’est plus exigée</a:t>
            </a:r>
          </a:p>
          <a:p>
            <a:pPr lvl="2">
              <a:lnSpc>
                <a:spcPct val="80000"/>
              </a:lnSpc>
            </a:pPr>
            <a:r>
              <a:rPr lang="fr-BE" sz="2100" dirty="0"/>
              <a:t>Exemple : un pensionné italien installé aux Etats-Unis et faisant un séjour en Belgique peut y bénéficier des prestations de soins de santé comme un belge</a:t>
            </a:r>
          </a:p>
        </p:txBody>
      </p:sp>
      <p:sp>
        <p:nvSpPr>
          <p:cNvPr id="4" name="Espace réservé du numéro de diapositive 3"/>
          <p:cNvSpPr>
            <a:spLocks noGrp="1"/>
          </p:cNvSpPr>
          <p:nvPr>
            <p:ph type="sldNum" sz="quarter" idx="12"/>
          </p:nvPr>
        </p:nvSpPr>
        <p:spPr>
          <a:xfrm>
            <a:off x="7010400" y="6356350"/>
            <a:ext cx="2133600" cy="365125"/>
          </a:xfrm>
          <a:prstGeom prst="rect">
            <a:avLst/>
          </a:prstGeom>
        </p:spPr>
        <p:txBody>
          <a:bodyPr/>
          <a:lstStyle/>
          <a:p>
            <a:pPr>
              <a:lnSpc>
                <a:spcPct val="80000"/>
              </a:lnSpc>
            </a:pPr>
            <a:fld id="{3C05D293-36F1-7643-BD9F-28DDAF0D93BA}" type="slidenum">
              <a:rPr lang="fr-BE" sz="1200"/>
              <a:pPr>
                <a:lnSpc>
                  <a:spcPct val="80000"/>
                </a:lnSpc>
              </a:pPr>
              <a:t>104</a:t>
            </a:fld>
            <a:endParaRPr lang="fr-BE" sz="1200"/>
          </a:p>
        </p:txBody>
      </p:sp>
    </p:spTree>
    <p:extLst>
      <p:ext uri="{BB962C8B-B14F-4D97-AF65-F5344CB8AC3E}">
        <p14:creationId xmlns:p14="http://schemas.microsoft.com/office/powerpoint/2010/main" val="37515937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a:xfrm>
            <a:off x="1676399" y="228600"/>
            <a:ext cx="7089776" cy="990600"/>
          </a:xfrm>
        </p:spPr>
        <p:txBody>
          <a:bodyPr/>
          <a:lstStyle/>
          <a:p>
            <a:r>
              <a:rPr lang="fr-BE" sz="3600" dirty="0" smtClean="0"/>
              <a:t>Principes </a:t>
            </a:r>
            <a:r>
              <a:rPr lang="fr-BE" sz="3600" dirty="0"/>
              <a:t>généraux de la coordination</a:t>
            </a:r>
          </a:p>
        </p:txBody>
      </p:sp>
      <p:sp>
        <p:nvSpPr>
          <p:cNvPr id="16389" name="Espace réservé du contenu 4"/>
          <p:cNvSpPr>
            <a:spLocks noGrp="1"/>
          </p:cNvSpPr>
          <p:nvPr>
            <p:ph idx="1"/>
          </p:nvPr>
        </p:nvSpPr>
        <p:spPr>
          <a:xfrm>
            <a:off x="1676399" y="1600200"/>
            <a:ext cx="7089775" cy="4495800"/>
          </a:xfrm>
        </p:spPr>
        <p:txBody>
          <a:bodyPr/>
          <a:lstStyle/>
          <a:p>
            <a:pPr marL="1143000" lvl="2" indent="-457200">
              <a:buFont typeface="Wingdings" pitchFamily="-84" charset="2"/>
              <a:buNone/>
            </a:pPr>
            <a:endParaRPr lang="fr-BE" dirty="0"/>
          </a:p>
          <a:p>
            <a:pPr marL="1143000" lvl="2" indent="-457200">
              <a:buFont typeface="Wingdings" pitchFamily="-84" charset="2"/>
              <a:buNone/>
            </a:pPr>
            <a:endParaRPr lang="fr-BE" dirty="0"/>
          </a:p>
          <a:p>
            <a:pPr marL="1143000" lvl="2" indent="-457200">
              <a:buFont typeface="Tw Cen MT" pitchFamily="-84" charset="0"/>
              <a:buAutoNum type="arabicPeriod"/>
            </a:pPr>
            <a:r>
              <a:rPr lang="fr-BE" dirty="0"/>
              <a:t>Unicité de la législation applicable</a:t>
            </a:r>
          </a:p>
          <a:p>
            <a:pPr marL="1143000" lvl="2" indent="-457200">
              <a:buFont typeface="Tw Cen MT" pitchFamily="-84" charset="0"/>
              <a:buAutoNum type="arabicPeriod"/>
            </a:pPr>
            <a:r>
              <a:rPr lang="fr-BE" dirty="0"/>
              <a:t>Référence constante au principe d’égalité de traitement</a:t>
            </a:r>
          </a:p>
          <a:p>
            <a:pPr marL="1143000" lvl="2" indent="-457200">
              <a:buFont typeface="Tw Cen MT" pitchFamily="-84" charset="0"/>
              <a:buAutoNum type="arabicPeriod"/>
            </a:pPr>
            <a:r>
              <a:rPr lang="fr-BE" dirty="0">
                <a:solidFill>
                  <a:srgbClr val="FF0000"/>
                </a:solidFill>
              </a:rPr>
              <a:t>Exportation des prestations</a:t>
            </a:r>
          </a:p>
          <a:p>
            <a:pPr marL="1143000" lvl="2" indent="-457200">
              <a:buFont typeface="Tw Cen MT" pitchFamily="-84" charset="0"/>
              <a:buAutoNum type="arabicPeriod"/>
            </a:pPr>
            <a:r>
              <a:rPr lang="fr-BE" dirty="0" smtClean="0"/>
              <a:t>Le principe </a:t>
            </a:r>
            <a:r>
              <a:rPr lang="fr-BE" dirty="0"/>
              <a:t>de l’assimilation de prestations, de revenus, de faits ou d’événements</a:t>
            </a:r>
          </a:p>
          <a:p>
            <a:pPr marL="1143000" lvl="2" indent="-457200">
              <a:buFont typeface="Tw Cen MT" pitchFamily="-84" charset="0"/>
              <a:buAutoNum type="arabicPeriod"/>
            </a:pPr>
            <a:r>
              <a:rPr lang="fr-BE" dirty="0"/>
              <a:t>Totalisation des périodes d’assurance</a:t>
            </a:r>
          </a:p>
          <a:p>
            <a:pPr marL="1143000" lvl="2" indent="-457200">
              <a:buFont typeface="Tw Cen MT" pitchFamily="-84" charset="0"/>
              <a:buAutoNum type="arabicPeriod"/>
            </a:pPr>
            <a:r>
              <a:rPr lang="fr-BE" dirty="0"/>
              <a:t>Principe de bonne administration</a:t>
            </a:r>
          </a:p>
        </p:txBody>
      </p:sp>
      <p:sp>
        <p:nvSpPr>
          <p:cNvPr id="3" name="Espace réservé du numéro de diapositive 2"/>
          <p:cNvSpPr>
            <a:spLocks noGrp="1"/>
          </p:cNvSpPr>
          <p:nvPr>
            <p:ph type="sldNum" sz="quarter" idx="12"/>
          </p:nvPr>
        </p:nvSpPr>
        <p:spPr>
          <a:xfrm>
            <a:off x="7010400" y="6356350"/>
            <a:ext cx="2133600" cy="365125"/>
          </a:xfrm>
          <a:prstGeom prst="rect">
            <a:avLst/>
          </a:prstGeom>
        </p:spPr>
        <p:txBody>
          <a:bodyPr/>
          <a:lstStyle/>
          <a:p>
            <a:pPr>
              <a:lnSpc>
                <a:spcPct val="80000"/>
              </a:lnSpc>
            </a:pPr>
            <a:fld id="{46DC13CA-6365-B740-8420-AB6751139E5F}" type="slidenum">
              <a:rPr lang="fr-BE" sz="1200"/>
              <a:pPr>
                <a:lnSpc>
                  <a:spcPct val="80000"/>
                </a:lnSpc>
              </a:pPr>
              <a:t>105</a:t>
            </a:fld>
            <a:endParaRPr lang="fr-BE" sz="1200"/>
          </a:p>
        </p:txBody>
      </p:sp>
    </p:spTree>
    <p:extLst>
      <p:ext uri="{BB962C8B-B14F-4D97-AF65-F5344CB8AC3E}">
        <p14:creationId xmlns:p14="http://schemas.microsoft.com/office/powerpoint/2010/main" val="1927818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p:cNvSpPr>
            <a:spLocks noGrp="1"/>
          </p:cNvSpPr>
          <p:nvPr>
            <p:ph type="title"/>
          </p:nvPr>
        </p:nvSpPr>
        <p:spPr>
          <a:xfrm>
            <a:off x="1676399" y="228600"/>
            <a:ext cx="7089776" cy="990600"/>
          </a:xfrm>
        </p:spPr>
        <p:txBody>
          <a:bodyPr/>
          <a:lstStyle/>
          <a:p>
            <a:r>
              <a:rPr lang="fr-BE" sz="3600" dirty="0" smtClean="0"/>
              <a:t>Exportation des prestations</a:t>
            </a:r>
            <a:r>
              <a:rPr lang="fr-BE" sz="3600" u="sng" dirty="0" smtClean="0"/>
              <a:t/>
            </a:r>
            <a:br>
              <a:rPr lang="fr-BE" sz="3600" u="sng" dirty="0" smtClean="0"/>
            </a:br>
            <a:endParaRPr lang="fr-BE" sz="3600" dirty="0"/>
          </a:p>
        </p:txBody>
      </p:sp>
      <p:sp>
        <p:nvSpPr>
          <p:cNvPr id="5" name="Espace réservé du contenu 4"/>
          <p:cNvSpPr>
            <a:spLocks noGrp="1"/>
          </p:cNvSpPr>
          <p:nvPr>
            <p:ph idx="1"/>
          </p:nvPr>
        </p:nvSpPr>
        <p:spPr>
          <a:xfrm>
            <a:off x="1676399" y="1600200"/>
            <a:ext cx="7089775" cy="4495800"/>
          </a:xfrm>
        </p:spPr>
        <p:txBody>
          <a:bodyPr>
            <a:normAutofit fontScale="92500" lnSpcReduction="10000"/>
          </a:bodyPr>
          <a:lstStyle/>
          <a:p>
            <a:pPr lvl="1">
              <a:lnSpc>
                <a:spcPct val="90000"/>
              </a:lnSpc>
            </a:pPr>
            <a:r>
              <a:rPr lang="fr-BE" sz="2400" dirty="0" smtClean="0"/>
              <a:t>Principes  </a:t>
            </a:r>
            <a:endParaRPr lang="fr-BE" sz="2400" dirty="0"/>
          </a:p>
          <a:p>
            <a:pPr lvl="2">
              <a:lnSpc>
                <a:spcPct val="90000"/>
              </a:lnSpc>
            </a:pPr>
            <a:r>
              <a:rPr lang="fr-BE" sz="2100" dirty="0"/>
              <a:t>dissociation entre le droit à la prestation et la résidence : levée de la clause de résidence</a:t>
            </a:r>
          </a:p>
          <a:p>
            <a:pPr lvl="3">
              <a:lnSpc>
                <a:spcPct val="90000"/>
              </a:lnSpc>
            </a:pPr>
            <a:r>
              <a:rPr lang="fr-BE" sz="1900" dirty="0"/>
              <a:t>Signifie le maintien du bénéfice d’une prestation de sécurité sociale pour la personne qui réside dans un autre Etat </a:t>
            </a:r>
            <a:r>
              <a:rPr lang="fr-BE" sz="1900" dirty="0" smtClean="0"/>
              <a:t>membre (article 7 règlement 883/2004)</a:t>
            </a:r>
            <a:endParaRPr lang="fr-BE" sz="1900" dirty="0"/>
          </a:p>
          <a:p>
            <a:pPr lvl="2">
              <a:lnSpc>
                <a:spcPct val="90000"/>
              </a:lnSpc>
            </a:pPr>
            <a:r>
              <a:rPr lang="fr-BE" sz="2100" dirty="0"/>
              <a:t>Concerne toutes les prestations en espèces (à la différence du Règlement 1408/71)</a:t>
            </a:r>
          </a:p>
          <a:p>
            <a:pPr lvl="2">
              <a:lnSpc>
                <a:spcPct val="90000"/>
              </a:lnSpc>
            </a:pPr>
            <a:r>
              <a:rPr lang="fr-BE" sz="2100" dirty="0"/>
              <a:t>Nb : </a:t>
            </a:r>
          </a:p>
          <a:p>
            <a:pPr lvl="3">
              <a:lnSpc>
                <a:spcPct val="90000"/>
              </a:lnSpc>
            </a:pPr>
            <a:r>
              <a:rPr lang="fr-BE" sz="1900" dirty="0"/>
              <a:t>Chômage : limitation dans le temps (possibilité de 6 </a:t>
            </a:r>
            <a:r>
              <a:rPr lang="fr-BE" sz="1900" dirty="0" smtClean="0"/>
              <a:t>mois article 64 règl 883/2004)</a:t>
            </a:r>
            <a:endParaRPr lang="fr-BE" sz="1900" dirty="0"/>
          </a:p>
          <a:p>
            <a:pPr lvl="3">
              <a:lnSpc>
                <a:spcPct val="90000"/>
              </a:lnSpc>
            </a:pPr>
            <a:r>
              <a:rPr lang="fr-BE" sz="1900" dirty="0"/>
              <a:t>Prestations familiales (principe de non superposition)</a:t>
            </a:r>
          </a:p>
          <a:p>
            <a:pPr lvl="3">
              <a:lnSpc>
                <a:spcPct val="90000"/>
              </a:lnSpc>
            </a:pPr>
            <a:r>
              <a:rPr lang="fr-BE" sz="1900" dirty="0"/>
              <a:t>Prestations spéciales à caractère non contributif (Annexe X)</a:t>
            </a:r>
            <a:br>
              <a:rPr lang="fr-BE" sz="1900" dirty="0"/>
            </a:br>
            <a:endParaRPr lang="fr-BE" sz="1900" dirty="0"/>
          </a:p>
        </p:txBody>
      </p:sp>
      <p:sp>
        <p:nvSpPr>
          <p:cNvPr id="4" name="Espace réservé du numéro de diapositive 3"/>
          <p:cNvSpPr>
            <a:spLocks noGrp="1"/>
          </p:cNvSpPr>
          <p:nvPr>
            <p:ph type="sldNum" sz="quarter" idx="12"/>
          </p:nvPr>
        </p:nvSpPr>
        <p:spPr>
          <a:xfrm>
            <a:off x="7010400" y="6356350"/>
            <a:ext cx="2133600" cy="365125"/>
          </a:xfrm>
          <a:prstGeom prst="rect">
            <a:avLst/>
          </a:prstGeom>
        </p:spPr>
        <p:txBody>
          <a:bodyPr/>
          <a:lstStyle/>
          <a:p>
            <a:pPr>
              <a:lnSpc>
                <a:spcPct val="80000"/>
              </a:lnSpc>
            </a:pPr>
            <a:fld id="{6262F416-A7B4-6647-869A-DF61FA270F5F}" type="slidenum">
              <a:rPr lang="fr-BE" sz="1200"/>
              <a:pPr>
                <a:lnSpc>
                  <a:spcPct val="80000"/>
                </a:lnSpc>
              </a:pPr>
              <a:t>106</a:t>
            </a:fld>
            <a:endParaRPr lang="fr-BE" sz="1200"/>
          </a:p>
        </p:txBody>
      </p:sp>
    </p:spTree>
    <p:extLst>
      <p:ext uri="{BB962C8B-B14F-4D97-AF65-F5344CB8AC3E}">
        <p14:creationId xmlns:p14="http://schemas.microsoft.com/office/powerpoint/2010/main" val="20845977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a:xfrm>
            <a:off x="1676399" y="228600"/>
            <a:ext cx="7089776" cy="990600"/>
          </a:xfrm>
        </p:spPr>
        <p:txBody>
          <a:bodyPr/>
          <a:lstStyle/>
          <a:p>
            <a:r>
              <a:rPr lang="fr-BE" sz="3600" dirty="0" smtClean="0"/>
              <a:t>Principes </a:t>
            </a:r>
            <a:r>
              <a:rPr lang="fr-BE" sz="3600" dirty="0"/>
              <a:t>généraux de la coordination</a:t>
            </a:r>
          </a:p>
        </p:txBody>
      </p:sp>
      <p:sp>
        <p:nvSpPr>
          <p:cNvPr id="16389" name="Espace réservé du contenu 4"/>
          <p:cNvSpPr>
            <a:spLocks noGrp="1"/>
          </p:cNvSpPr>
          <p:nvPr>
            <p:ph idx="1"/>
          </p:nvPr>
        </p:nvSpPr>
        <p:spPr>
          <a:xfrm>
            <a:off x="1676399" y="1600200"/>
            <a:ext cx="7089775" cy="4495800"/>
          </a:xfrm>
        </p:spPr>
        <p:txBody>
          <a:bodyPr/>
          <a:lstStyle/>
          <a:p>
            <a:pPr marL="1143000" lvl="2" indent="-457200">
              <a:buFont typeface="Wingdings" pitchFamily="-84" charset="2"/>
              <a:buNone/>
            </a:pPr>
            <a:endParaRPr lang="fr-BE" dirty="0"/>
          </a:p>
          <a:p>
            <a:pPr marL="1143000" lvl="2" indent="-457200">
              <a:buFont typeface="Wingdings" pitchFamily="-84" charset="2"/>
              <a:buNone/>
            </a:pPr>
            <a:endParaRPr lang="fr-BE" dirty="0"/>
          </a:p>
          <a:p>
            <a:pPr marL="1143000" lvl="2" indent="-457200">
              <a:buFont typeface="Tw Cen MT" pitchFamily="-84" charset="0"/>
              <a:buAutoNum type="arabicPeriod"/>
            </a:pPr>
            <a:r>
              <a:rPr lang="fr-BE" dirty="0"/>
              <a:t>Unicité de la législation applicable</a:t>
            </a:r>
          </a:p>
          <a:p>
            <a:pPr marL="1143000" lvl="2" indent="-457200">
              <a:buFont typeface="Tw Cen MT" pitchFamily="-84" charset="0"/>
              <a:buAutoNum type="arabicPeriod"/>
            </a:pPr>
            <a:r>
              <a:rPr lang="fr-BE" dirty="0"/>
              <a:t>Référence constante au principe d’égalité de traitement</a:t>
            </a:r>
          </a:p>
          <a:p>
            <a:pPr marL="1143000" lvl="2" indent="-457200">
              <a:buFont typeface="Tw Cen MT" pitchFamily="-84" charset="0"/>
              <a:buAutoNum type="arabicPeriod"/>
            </a:pPr>
            <a:r>
              <a:rPr lang="fr-BE" dirty="0"/>
              <a:t>Exportation des prestations</a:t>
            </a:r>
          </a:p>
          <a:p>
            <a:pPr marL="1143000" lvl="2" indent="-457200">
              <a:buFont typeface="Tw Cen MT" pitchFamily="-84" charset="0"/>
              <a:buAutoNum type="arabicPeriod"/>
            </a:pPr>
            <a:r>
              <a:rPr lang="fr-BE" dirty="0" smtClean="0">
                <a:solidFill>
                  <a:srgbClr val="FF0000"/>
                </a:solidFill>
              </a:rPr>
              <a:t>Le </a:t>
            </a:r>
            <a:r>
              <a:rPr lang="fr-BE" dirty="0">
                <a:solidFill>
                  <a:srgbClr val="FF0000"/>
                </a:solidFill>
              </a:rPr>
              <a:t>principe de l’assimilation de prestations, de revenus, de faits ou d’événements</a:t>
            </a:r>
          </a:p>
          <a:p>
            <a:pPr marL="1143000" lvl="2" indent="-457200">
              <a:buFont typeface="Tw Cen MT" pitchFamily="-84" charset="0"/>
              <a:buAutoNum type="arabicPeriod"/>
            </a:pPr>
            <a:r>
              <a:rPr lang="fr-BE" dirty="0"/>
              <a:t>Totalisation des périodes d’assurance</a:t>
            </a:r>
          </a:p>
          <a:p>
            <a:pPr marL="1143000" lvl="2" indent="-457200">
              <a:buFont typeface="Tw Cen MT" pitchFamily="-84" charset="0"/>
              <a:buAutoNum type="arabicPeriod"/>
            </a:pPr>
            <a:r>
              <a:rPr lang="fr-BE" dirty="0"/>
              <a:t>Principe de bonne administration</a:t>
            </a:r>
          </a:p>
        </p:txBody>
      </p:sp>
      <p:sp>
        <p:nvSpPr>
          <p:cNvPr id="3" name="Espace réservé du numéro de diapositive 2"/>
          <p:cNvSpPr>
            <a:spLocks noGrp="1"/>
          </p:cNvSpPr>
          <p:nvPr>
            <p:ph type="sldNum" sz="quarter" idx="12"/>
          </p:nvPr>
        </p:nvSpPr>
        <p:spPr>
          <a:xfrm>
            <a:off x="7010400" y="6356350"/>
            <a:ext cx="2133600" cy="365125"/>
          </a:xfrm>
          <a:prstGeom prst="rect">
            <a:avLst/>
          </a:prstGeom>
        </p:spPr>
        <p:txBody>
          <a:bodyPr/>
          <a:lstStyle/>
          <a:p>
            <a:pPr>
              <a:lnSpc>
                <a:spcPct val="80000"/>
              </a:lnSpc>
            </a:pPr>
            <a:fld id="{46DC13CA-6365-B740-8420-AB6751139E5F}" type="slidenum">
              <a:rPr lang="fr-BE" sz="1200"/>
              <a:pPr>
                <a:lnSpc>
                  <a:spcPct val="80000"/>
                </a:lnSpc>
              </a:pPr>
              <a:t>107</a:t>
            </a:fld>
            <a:endParaRPr lang="fr-BE" sz="1200"/>
          </a:p>
        </p:txBody>
      </p:sp>
    </p:spTree>
    <p:extLst>
      <p:ext uri="{BB962C8B-B14F-4D97-AF65-F5344CB8AC3E}">
        <p14:creationId xmlns:p14="http://schemas.microsoft.com/office/powerpoint/2010/main" val="8199934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3999" y="980728"/>
            <a:ext cx="7242176" cy="742528"/>
          </a:xfrm>
        </p:spPr>
        <p:txBody>
          <a:bodyPr>
            <a:noAutofit/>
          </a:bodyPr>
          <a:lstStyle/>
          <a:p>
            <a:pPr marL="342900" indent="-342900"/>
            <a:r>
              <a:rPr lang="fr-BE" sz="3600" dirty="0"/>
              <a:t>P</a:t>
            </a:r>
            <a:r>
              <a:rPr lang="fr-BE" sz="3600" dirty="0" smtClean="0"/>
              <a:t>rincipe de l’assimilation de prestations, de revenus, de faits ou d’événements (article 6 règl. 883/2004)</a:t>
            </a:r>
            <a:endParaRPr lang="fr-BE" sz="3600" dirty="0">
              <a:solidFill>
                <a:srgbClr val="000000"/>
              </a:solidFill>
            </a:endParaRPr>
          </a:p>
        </p:txBody>
      </p:sp>
      <p:sp>
        <p:nvSpPr>
          <p:cNvPr id="5" name="Espace réservé du contenu 4"/>
          <p:cNvSpPr>
            <a:spLocks noGrp="1"/>
          </p:cNvSpPr>
          <p:nvPr>
            <p:ph idx="1"/>
          </p:nvPr>
        </p:nvSpPr>
        <p:spPr>
          <a:xfrm>
            <a:off x="1523999" y="2132856"/>
            <a:ext cx="7242175" cy="4395192"/>
          </a:xfrm>
        </p:spPr>
        <p:txBody>
          <a:bodyPr>
            <a:normAutofit lnSpcReduction="10000"/>
          </a:bodyPr>
          <a:lstStyle/>
          <a:p>
            <a:pPr>
              <a:lnSpc>
                <a:spcPct val="80000"/>
              </a:lnSpc>
              <a:buFont typeface="Wingdings" pitchFamily="-84" charset="2"/>
              <a:buNone/>
            </a:pPr>
            <a:r>
              <a:rPr lang="fr-BE" sz="2800" dirty="0" smtClean="0"/>
              <a:t>. </a:t>
            </a:r>
            <a:endParaRPr lang="fr-BE" sz="2800" u="sng" dirty="0" smtClean="0"/>
          </a:p>
          <a:p>
            <a:pPr lvl="1">
              <a:lnSpc>
                <a:spcPct val="80000"/>
              </a:lnSpc>
            </a:pPr>
            <a:r>
              <a:rPr lang="fr-BE" sz="2400" dirty="0"/>
              <a:t>Assimilation de prestations ou de revenus :</a:t>
            </a:r>
          </a:p>
          <a:p>
            <a:pPr lvl="2">
              <a:lnSpc>
                <a:spcPct val="80000"/>
              </a:lnSpc>
            </a:pPr>
            <a:r>
              <a:rPr lang="fr-BE" sz="2100" dirty="0"/>
              <a:t>Lorsque la législation d’un Etat fait dépendre l’éligibilité de certaines prestations du service d’autres prestations déterminées</a:t>
            </a:r>
          </a:p>
          <a:p>
            <a:pPr lvl="3">
              <a:lnSpc>
                <a:spcPct val="80000"/>
              </a:lnSpc>
            </a:pPr>
            <a:r>
              <a:rPr lang="fr-BE" sz="1900" i="1" dirty="0"/>
              <a:t>Aff. WARRY : attribution de prestations de maladie pendant une période déterminée est un préalable à une pension d’invalidité</a:t>
            </a:r>
          </a:p>
          <a:p>
            <a:pPr lvl="1">
              <a:lnSpc>
                <a:spcPct val="80000"/>
              </a:lnSpc>
            </a:pPr>
            <a:r>
              <a:rPr lang="fr-BE" sz="2400" dirty="0"/>
              <a:t>Assimilation de faits ou d’événements :</a:t>
            </a:r>
          </a:p>
          <a:p>
            <a:pPr lvl="2">
              <a:lnSpc>
                <a:spcPct val="80000"/>
              </a:lnSpc>
            </a:pPr>
            <a:r>
              <a:rPr lang="fr-BE" sz="2100" dirty="0"/>
              <a:t>Lorsque la législation d’un Etat fait dépendre l’éligibilité de certaines prestations à la survenance de faits ou d’événements particuliers</a:t>
            </a:r>
          </a:p>
          <a:p>
            <a:pPr lvl="3">
              <a:lnSpc>
                <a:spcPct val="80000"/>
              </a:lnSpc>
            </a:pPr>
            <a:r>
              <a:rPr lang="fr-BE" sz="1900" i="1" dirty="0"/>
              <a:t>Aff. ELSEN : admission en vue de l’octroi d’une pension de vieillesse de périodes pendant lesquelles le travailleur a éduqué un enfant dans un autre Etat membre ‘période consacrée à l’éducation des enfants’</a:t>
            </a:r>
          </a:p>
          <a:p>
            <a:pPr lvl="1">
              <a:lnSpc>
                <a:spcPct val="80000"/>
              </a:lnSpc>
            </a:pPr>
            <a:endParaRPr lang="fr-BE" sz="2400" i="1" dirty="0"/>
          </a:p>
        </p:txBody>
      </p:sp>
      <p:sp>
        <p:nvSpPr>
          <p:cNvPr id="4" name="Espace réservé du numéro de diapositive 3"/>
          <p:cNvSpPr>
            <a:spLocks noGrp="1"/>
          </p:cNvSpPr>
          <p:nvPr>
            <p:ph type="sldNum" sz="quarter" idx="12"/>
          </p:nvPr>
        </p:nvSpPr>
        <p:spPr>
          <a:xfrm>
            <a:off x="7010400" y="6356350"/>
            <a:ext cx="2133600" cy="365125"/>
          </a:xfrm>
          <a:prstGeom prst="rect">
            <a:avLst/>
          </a:prstGeom>
        </p:spPr>
        <p:txBody>
          <a:bodyPr/>
          <a:lstStyle/>
          <a:p>
            <a:pPr>
              <a:lnSpc>
                <a:spcPct val="80000"/>
              </a:lnSpc>
            </a:pPr>
            <a:fld id="{83FF1F7C-01AA-044E-8E9E-A25611068AAC}" type="slidenum">
              <a:rPr lang="fr-BE" sz="1200"/>
              <a:pPr>
                <a:lnSpc>
                  <a:spcPct val="80000"/>
                </a:lnSpc>
              </a:pPr>
              <a:t>108</a:t>
            </a:fld>
            <a:endParaRPr lang="fr-BE" sz="1200"/>
          </a:p>
        </p:txBody>
      </p:sp>
    </p:spTree>
    <p:extLst>
      <p:ext uri="{BB962C8B-B14F-4D97-AF65-F5344CB8AC3E}">
        <p14:creationId xmlns:p14="http://schemas.microsoft.com/office/powerpoint/2010/main" val="20090487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re 1"/>
          <p:cNvSpPr>
            <a:spLocks noGrp="1"/>
          </p:cNvSpPr>
          <p:nvPr>
            <p:ph type="title"/>
          </p:nvPr>
        </p:nvSpPr>
        <p:spPr>
          <a:xfrm>
            <a:off x="1835695" y="228600"/>
            <a:ext cx="6930479" cy="990600"/>
          </a:xfrm>
        </p:spPr>
        <p:txBody>
          <a:bodyPr/>
          <a:lstStyle/>
          <a:p>
            <a:r>
              <a:rPr lang="fr-BE" sz="3600" dirty="0"/>
              <a:t>Principe de l’assimilation de prestations, de revenus, de faits ou d’événements</a:t>
            </a:r>
          </a:p>
        </p:txBody>
      </p:sp>
      <p:sp>
        <p:nvSpPr>
          <p:cNvPr id="25605" name="Espace réservé du contenu 4"/>
          <p:cNvSpPr>
            <a:spLocks noGrp="1"/>
          </p:cNvSpPr>
          <p:nvPr>
            <p:ph idx="1"/>
          </p:nvPr>
        </p:nvSpPr>
        <p:spPr>
          <a:xfrm>
            <a:off x="2195735" y="1600200"/>
            <a:ext cx="6570439" cy="4495800"/>
          </a:xfrm>
        </p:spPr>
        <p:txBody>
          <a:bodyPr/>
          <a:lstStyle/>
          <a:p>
            <a:pPr lvl="1"/>
            <a:r>
              <a:rPr lang="fr-BE" dirty="0"/>
              <a:t>Deux observations :</a:t>
            </a:r>
          </a:p>
          <a:p>
            <a:pPr lvl="2"/>
            <a:r>
              <a:rPr lang="fr-BE" dirty="0"/>
              <a:t>S’agissant de considérer les faits ou événements survenus dans un autre Etat membre comme s’ils étaient survenus sur le territoire de l’Etat compétent, il est entendu que l’assimilation ne peut s’appliquer que si l’Etat membre en question était l’Etat compétent au moment de la survenance du fait</a:t>
            </a:r>
          </a:p>
          <a:p>
            <a:pPr lvl="2"/>
            <a:r>
              <a:rPr lang="fr-BE" dirty="0"/>
              <a:t>Le principe général de l’assimilation s’applique SAUF s’il y a des dispositions spécifiques dans les chapitres particuliers</a:t>
            </a:r>
          </a:p>
        </p:txBody>
      </p:sp>
      <p:sp>
        <p:nvSpPr>
          <p:cNvPr id="4" name="Espace réservé du numéro de diapositive 3"/>
          <p:cNvSpPr>
            <a:spLocks noGrp="1"/>
          </p:cNvSpPr>
          <p:nvPr>
            <p:ph type="sldNum" sz="quarter" idx="12"/>
          </p:nvPr>
        </p:nvSpPr>
        <p:spPr>
          <a:xfrm>
            <a:off x="7010400" y="6356350"/>
            <a:ext cx="2133600" cy="365125"/>
          </a:xfrm>
          <a:prstGeom prst="rect">
            <a:avLst/>
          </a:prstGeom>
        </p:spPr>
        <p:txBody>
          <a:bodyPr/>
          <a:lstStyle/>
          <a:p>
            <a:pPr>
              <a:lnSpc>
                <a:spcPct val="80000"/>
              </a:lnSpc>
            </a:pPr>
            <a:fld id="{EA62FA2C-D5EC-A043-9537-AD280F48CFAB}" type="slidenum">
              <a:rPr lang="fr-BE" sz="1200"/>
              <a:pPr>
                <a:lnSpc>
                  <a:spcPct val="80000"/>
                </a:lnSpc>
              </a:pPr>
              <a:t>109</a:t>
            </a:fld>
            <a:endParaRPr lang="fr-BE" sz="1200"/>
          </a:p>
        </p:txBody>
      </p:sp>
    </p:spTree>
    <p:extLst>
      <p:ext uri="{BB962C8B-B14F-4D97-AF65-F5344CB8AC3E}">
        <p14:creationId xmlns:p14="http://schemas.microsoft.com/office/powerpoint/2010/main" val="14752410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8"/>
          <p:cNvSpPr txBox="1">
            <a:spLocks noGrp="1" noChangeArrowheads="1"/>
          </p:cNvSpPr>
          <p:nvPr/>
        </p:nvSpPr>
        <p:spPr bwMode="auto">
          <a:xfrm>
            <a:off x="179388" y="6284913"/>
            <a:ext cx="1727200" cy="469900"/>
          </a:xfrm>
          <a:prstGeom prst="rect">
            <a:avLst/>
          </a:prstGeom>
          <a:noFill/>
          <a:ln w="9525">
            <a:noFill/>
            <a:miter lim="800000"/>
            <a:headEnd/>
            <a:tailEnd/>
          </a:ln>
        </p:spPr>
        <p:txBody>
          <a:bodyPr lIns="88085" tIns="44041" rIns="88085" bIns="44041">
            <a:prstTxWarp prst="textNoShape">
              <a:avLst/>
            </a:prstTxWarp>
          </a:bodyPr>
          <a:lstStyle/>
          <a:p>
            <a:pPr eaLnBrk="0" hangingPunct="0"/>
            <a:r>
              <a:rPr lang="fr-FR" sz="1000" b="1">
                <a:solidFill>
                  <a:srgbClr val="777777"/>
                </a:solidFill>
                <a:latin typeface="Tahoma" charset="0"/>
                <a:ea typeface="Arial" charset="0"/>
                <a:cs typeface="Arial" charset="0"/>
              </a:rPr>
              <a:t>Page </a:t>
            </a:r>
            <a:fld id="{E181CB66-4D60-2545-902B-D6E08B0EA962}" type="slidenum">
              <a:rPr lang="fr-FR" sz="1000" b="1">
                <a:solidFill>
                  <a:srgbClr val="777777"/>
                </a:solidFill>
                <a:latin typeface="Tahoma" charset="0"/>
                <a:ea typeface="Arial" charset="0"/>
                <a:cs typeface="Arial" charset="0"/>
              </a:rPr>
              <a:pPr eaLnBrk="0" hangingPunct="0"/>
              <a:t>11</a:t>
            </a:fld>
            <a:endParaRPr lang="fr-FR" sz="1000" b="1">
              <a:solidFill>
                <a:srgbClr val="777777"/>
              </a:solidFill>
              <a:latin typeface="Tahoma" charset="0"/>
              <a:ea typeface="Arial" charset="0"/>
              <a:cs typeface="Arial" charset="0"/>
            </a:endParaRPr>
          </a:p>
        </p:txBody>
      </p:sp>
      <p:sp>
        <p:nvSpPr>
          <p:cNvPr id="20483" name="Rectangle 2"/>
          <p:cNvSpPr>
            <a:spLocks noGrp="1" noChangeArrowheads="1"/>
          </p:cNvSpPr>
          <p:nvPr>
            <p:ph type="title"/>
          </p:nvPr>
        </p:nvSpPr>
        <p:spPr>
          <a:xfrm>
            <a:off x="1676400" y="274638"/>
            <a:ext cx="7467600" cy="1143000"/>
          </a:xfrm>
        </p:spPr>
        <p:txBody>
          <a:bodyPr lIns="91408" tIns="45704" rIns="91408" bIns="45704">
            <a:normAutofit/>
          </a:bodyPr>
          <a:lstStyle/>
          <a:p>
            <a:pPr eaLnBrk="1" hangingPunct="1"/>
            <a:r>
              <a:rPr lang="fr-FR" sz="2400">
                <a:latin typeface="Corbel" charset="0"/>
              </a:rPr>
              <a:t>En droit de la sécurité sociale </a:t>
            </a:r>
            <a:br>
              <a:rPr lang="fr-FR" sz="2400">
                <a:latin typeface="Corbel" charset="0"/>
              </a:rPr>
            </a:br>
            <a:r>
              <a:rPr lang="fr-FR" sz="2400">
                <a:latin typeface="Corbel" charset="0"/>
              </a:rPr>
              <a:t>Formulation du problème</a:t>
            </a:r>
          </a:p>
        </p:txBody>
      </p:sp>
      <p:sp>
        <p:nvSpPr>
          <p:cNvPr id="20484" name="Rectangle 3"/>
          <p:cNvSpPr>
            <a:spLocks noGrp="1" noChangeArrowheads="1"/>
          </p:cNvSpPr>
          <p:nvPr>
            <p:ph idx="1"/>
          </p:nvPr>
        </p:nvSpPr>
        <p:spPr>
          <a:xfrm>
            <a:off x="1676400" y="1417638"/>
            <a:ext cx="7467600" cy="4708525"/>
          </a:xfrm>
        </p:spPr>
        <p:txBody>
          <a:bodyPr lIns="91408" tIns="45704" rIns="91408" bIns="45704"/>
          <a:lstStyle/>
          <a:p>
            <a:pPr marL="201613" indent="-201613" defTabSz="771525" eaLnBrk="1" hangingPunct="1">
              <a:lnSpc>
                <a:spcPct val="80000"/>
              </a:lnSpc>
            </a:pPr>
            <a:r>
              <a:rPr lang="fr-FR" dirty="0">
                <a:latin typeface="Corbel" charset="0"/>
              </a:rPr>
              <a:t>Les droits aux prestations s’acquièrent sous condition d’une durée d’assurance ou de résidence.</a:t>
            </a:r>
            <a:endParaRPr lang="fr-FR" sz="2000" dirty="0">
              <a:latin typeface="Corbel" charset="0"/>
            </a:endParaRPr>
          </a:p>
          <a:p>
            <a:pPr marL="201613" indent="-201613" defTabSz="771525" eaLnBrk="1" hangingPunct="1">
              <a:lnSpc>
                <a:spcPct val="80000"/>
              </a:lnSpc>
              <a:buNone/>
            </a:pPr>
            <a:r>
              <a:rPr lang="fr-FR" sz="1800" dirty="0">
                <a:latin typeface="Corbel" charset="0"/>
              </a:rPr>
              <a:t>NB: Il peut en résulter une discrimination envers les travailleurs migrants.</a:t>
            </a:r>
          </a:p>
          <a:p>
            <a:endParaRPr lang="fr-FR" dirty="0" smtClean="0">
              <a:latin typeface="Corbel" charset="0"/>
            </a:endParaRPr>
          </a:p>
          <a:p>
            <a:r>
              <a:rPr lang="fr-FR" dirty="0" smtClean="0">
                <a:latin typeface="Corbel" charset="0"/>
              </a:rPr>
              <a:t>Par </a:t>
            </a:r>
            <a:r>
              <a:rPr lang="fr-FR" dirty="0">
                <a:latin typeface="Corbel" charset="0"/>
              </a:rPr>
              <a:t>conséquent, des conflits de lois peuvent donc se présenter :</a:t>
            </a:r>
          </a:p>
          <a:p>
            <a:pPr marL="911225" lvl="2" indent="-192088" defTabSz="771525" eaLnBrk="1" hangingPunct="1">
              <a:lnSpc>
                <a:spcPct val="80000"/>
              </a:lnSpc>
            </a:pPr>
            <a:r>
              <a:rPr lang="fr-FR" dirty="0">
                <a:latin typeface="Corbel" charset="0"/>
              </a:rPr>
              <a:t>Conflit de loi négatif, et/ou </a:t>
            </a:r>
          </a:p>
          <a:p>
            <a:pPr marL="911225" lvl="2" indent="-192088" defTabSz="771525" eaLnBrk="1" hangingPunct="1">
              <a:lnSpc>
                <a:spcPct val="80000"/>
              </a:lnSpc>
            </a:pPr>
            <a:r>
              <a:rPr lang="fr-FR" dirty="0">
                <a:latin typeface="Corbel" charset="0"/>
              </a:rPr>
              <a:t>Positif.</a:t>
            </a:r>
          </a:p>
          <a:p>
            <a:pPr marL="457200" lvl="1" indent="-115888" defTabSz="771525" eaLnBrk="1" hangingPunct="1">
              <a:lnSpc>
                <a:spcPct val="80000"/>
              </a:lnSpc>
              <a:buFont typeface="Arial" charset="0"/>
              <a:buNone/>
            </a:pPr>
            <a:r>
              <a:rPr lang="fr-FR" sz="1500" dirty="0">
                <a:latin typeface="Corbel" charset="0"/>
              </a:rPr>
              <a:t>						</a:t>
            </a:r>
          </a:p>
        </p:txBody>
      </p:sp>
    </p:spTree>
    <p:extLst>
      <p:ext uri="{BB962C8B-B14F-4D97-AF65-F5344CB8AC3E}">
        <p14:creationId xmlns:p14="http://schemas.microsoft.com/office/powerpoint/2010/main" val="34630363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p:txBody>
          <a:bodyPr/>
          <a:lstStyle/>
          <a:p>
            <a:pPr eaLnBrk="1" hangingPunct="1"/>
            <a:r>
              <a:rPr lang="fr-BE">
                <a:latin typeface="Calibri" charset="0"/>
              </a:rPr>
              <a:t>Totalisation et intégration</a:t>
            </a:r>
          </a:p>
        </p:txBody>
      </p:sp>
      <p:sp>
        <p:nvSpPr>
          <p:cNvPr id="3" name="Espace réservé du contenu 2"/>
          <p:cNvSpPr>
            <a:spLocks noGrp="1"/>
          </p:cNvSpPr>
          <p:nvPr>
            <p:ph idx="1"/>
          </p:nvPr>
        </p:nvSpPr>
        <p:spPr>
          <a:ln>
            <a:headEnd/>
            <a:tailEnd/>
          </a:ln>
        </p:spPr>
        <p:style>
          <a:lnRef idx="2">
            <a:schemeClr val="accent4"/>
          </a:lnRef>
          <a:fillRef idx="1">
            <a:schemeClr val="lt1"/>
          </a:fillRef>
          <a:effectRef idx="0">
            <a:schemeClr val="accent4"/>
          </a:effectRef>
          <a:fontRef idx="minor">
            <a:schemeClr val="dk1"/>
          </a:fontRef>
        </p:style>
        <p:txBody>
          <a:bodyPr/>
          <a:lstStyle/>
          <a:p>
            <a:pPr eaLnBrk="1" hangingPunct="1">
              <a:lnSpc>
                <a:spcPct val="90000"/>
              </a:lnSpc>
            </a:pPr>
            <a:endParaRPr lang="fr-BE" sz="3000" dirty="0">
              <a:solidFill>
                <a:srgbClr val="000000"/>
              </a:solidFill>
              <a:latin typeface="Calibri" charset="0"/>
            </a:endParaRPr>
          </a:p>
          <a:p>
            <a:pPr eaLnBrk="1" hangingPunct="1">
              <a:lnSpc>
                <a:spcPct val="90000"/>
              </a:lnSpc>
            </a:pPr>
            <a:r>
              <a:rPr lang="fr-BE" sz="3000" u="sng" dirty="0">
                <a:solidFill>
                  <a:srgbClr val="000000"/>
                </a:solidFill>
                <a:latin typeface="Calibri" charset="0"/>
              </a:rPr>
              <a:t>Intégration</a:t>
            </a:r>
            <a:r>
              <a:rPr lang="fr-BE" sz="3000" dirty="0">
                <a:solidFill>
                  <a:srgbClr val="000000"/>
                </a:solidFill>
                <a:latin typeface="Calibri" charset="0"/>
              </a:rPr>
              <a:t> : </a:t>
            </a:r>
            <a:r>
              <a:rPr lang="fr-BE" sz="2400" dirty="0">
                <a:solidFill>
                  <a:srgbClr val="000000"/>
                </a:solidFill>
                <a:latin typeface="Calibri" charset="0"/>
              </a:rPr>
              <a:t>une seule prestation est octroyée et calculée conformément à la législation d’un seul Etat membre</a:t>
            </a:r>
          </a:p>
          <a:p>
            <a:pPr eaLnBrk="1" hangingPunct="1">
              <a:lnSpc>
                <a:spcPct val="90000"/>
              </a:lnSpc>
            </a:pPr>
            <a:endParaRPr lang="fr-BE" sz="3000" dirty="0">
              <a:solidFill>
                <a:srgbClr val="000000"/>
              </a:solidFill>
              <a:latin typeface="Calibri" charset="0"/>
            </a:endParaRPr>
          </a:p>
          <a:p>
            <a:pPr eaLnBrk="1" hangingPunct="1">
              <a:lnSpc>
                <a:spcPct val="90000"/>
              </a:lnSpc>
            </a:pPr>
            <a:r>
              <a:rPr lang="fr-BE" sz="3000" u="sng" dirty="0">
                <a:solidFill>
                  <a:srgbClr val="000000"/>
                </a:solidFill>
                <a:latin typeface="Calibri" charset="0"/>
              </a:rPr>
              <a:t>Prestations  concernées</a:t>
            </a:r>
            <a:r>
              <a:rPr lang="fr-BE" sz="3000" dirty="0">
                <a:solidFill>
                  <a:srgbClr val="000000"/>
                </a:solidFill>
                <a:latin typeface="Calibri" charset="0"/>
              </a:rPr>
              <a:t> : les prestations à court terme</a:t>
            </a:r>
          </a:p>
          <a:p>
            <a:pPr lvl="1" eaLnBrk="1" hangingPunct="1">
              <a:lnSpc>
                <a:spcPct val="90000"/>
              </a:lnSpc>
            </a:pPr>
            <a:r>
              <a:rPr lang="fr-BE" sz="2600" dirty="0">
                <a:solidFill>
                  <a:srgbClr val="000000"/>
                </a:solidFill>
                <a:latin typeface="Calibri" charset="0"/>
              </a:rPr>
              <a:t>Allocations familiales </a:t>
            </a:r>
          </a:p>
          <a:p>
            <a:pPr lvl="1" eaLnBrk="1" hangingPunct="1">
              <a:lnSpc>
                <a:spcPct val="90000"/>
              </a:lnSpc>
            </a:pPr>
            <a:r>
              <a:rPr lang="fr-BE" sz="2600" dirty="0">
                <a:solidFill>
                  <a:srgbClr val="000000"/>
                </a:solidFill>
                <a:latin typeface="Calibri" charset="0"/>
              </a:rPr>
              <a:t>Chômage </a:t>
            </a:r>
          </a:p>
          <a:p>
            <a:pPr lvl="1" eaLnBrk="1" hangingPunct="1">
              <a:lnSpc>
                <a:spcPct val="90000"/>
              </a:lnSpc>
            </a:pPr>
            <a:r>
              <a:rPr lang="fr-BE" sz="2600" dirty="0">
                <a:solidFill>
                  <a:srgbClr val="000000"/>
                </a:solidFill>
                <a:latin typeface="Calibri" charset="0"/>
              </a:rPr>
              <a:t>Maladie (indemnité d’incapacité de travail – un an)</a:t>
            </a:r>
          </a:p>
          <a:p>
            <a:pPr lvl="1" eaLnBrk="1" hangingPunct="1">
              <a:lnSpc>
                <a:spcPct val="90000"/>
              </a:lnSpc>
              <a:buFont typeface="Arial" charset="0"/>
              <a:buNone/>
            </a:pPr>
            <a:r>
              <a:rPr lang="fr-BE" sz="2400" dirty="0">
                <a:solidFill>
                  <a:srgbClr val="000000"/>
                </a:solidFill>
                <a:latin typeface="Calibri" charset="0"/>
              </a:rPr>
              <a:t>	Document S1</a:t>
            </a:r>
          </a:p>
          <a:p>
            <a:pPr lvl="1" eaLnBrk="1" hangingPunct="1">
              <a:lnSpc>
                <a:spcPct val="90000"/>
              </a:lnSpc>
            </a:pPr>
            <a:endParaRPr lang="fr-BE" sz="2600" dirty="0">
              <a:solidFill>
                <a:srgbClr val="FFFFFF"/>
              </a:solidFill>
              <a:latin typeface="Calibri" charset="0"/>
            </a:endParaRPr>
          </a:p>
        </p:txBody>
      </p:sp>
    </p:spTree>
    <p:extLst>
      <p:ext uri="{BB962C8B-B14F-4D97-AF65-F5344CB8AC3E}">
        <p14:creationId xmlns:p14="http://schemas.microsoft.com/office/powerpoint/2010/main" val="17627000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a:spLocks noGrp="1"/>
          </p:cNvSpPr>
          <p:nvPr>
            <p:ph type="title"/>
          </p:nvPr>
        </p:nvSpPr>
        <p:spPr/>
        <p:txBody>
          <a:bodyPr/>
          <a:lstStyle/>
          <a:p>
            <a:pPr eaLnBrk="1" hangingPunct="1"/>
            <a:r>
              <a:rPr lang="fr-BE">
                <a:latin typeface="Calibri" charset="0"/>
              </a:rPr>
              <a:t>Maladie et ma(pa)ternité </a:t>
            </a:r>
          </a:p>
        </p:txBody>
      </p:sp>
      <p:sp>
        <p:nvSpPr>
          <p:cNvPr id="3" name="Espace réservé du contenu 2"/>
          <p:cNvSpPr>
            <a:spLocks noGrp="1"/>
          </p:cNvSpPr>
          <p:nvPr>
            <p:ph idx="1"/>
          </p:nvPr>
        </p:nvSpPr>
        <p:spPr>
          <a:gradFill rotWithShape="1">
            <a:gsLst>
              <a:gs pos="0">
                <a:srgbClr val="2787A0"/>
              </a:gs>
              <a:gs pos="80000">
                <a:srgbClr val="36B1D2"/>
              </a:gs>
              <a:gs pos="100000">
                <a:srgbClr val="34B3D6"/>
              </a:gs>
            </a:gsLst>
            <a:lin ang="16200000"/>
          </a:gradFill>
          <a:ln cap="flat">
            <a:solidFill>
              <a:srgbClr val="46AAC5"/>
            </a:solidFill>
            <a:miter lim="800000"/>
            <a:headEnd/>
            <a:tailEnd/>
          </a:ln>
          <a:effectLst>
            <a:outerShdw blurRad="40000" dist="23000" dir="5400000" rotWithShape="0">
              <a:srgbClr val="000000">
                <a:alpha val="34999"/>
              </a:srgbClr>
            </a:outerShdw>
          </a:effectLst>
        </p:spPr>
        <p:txBody>
          <a:bodyPr/>
          <a:lstStyle/>
          <a:p>
            <a:pPr marL="457200" lvl="1" indent="0" eaLnBrk="1" hangingPunct="1">
              <a:buFont typeface="Arial" charset="0"/>
              <a:buNone/>
            </a:pPr>
            <a:r>
              <a:rPr lang="fr-BE">
                <a:solidFill>
                  <a:srgbClr val="FFFFFF"/>
                </a:solidFill>
                <a:latin typeface="Calibri" charset="0"/>
              </a:rPr>
              <a:t>- 	Accès aux soins d’urgence  </a:t>
            </a:r>
          </a:p>
          <a:p>
            <a:pPr marL="914400" lvl="2" indent="0" eaLnBrk="1" hangingPunct="1">
              <a:buFont typeface="Arial" charset="0"/>
              <a:buNone/>
            </a:pPr>
            <a:r>
              <a:rPr lang="fr-BE">
                <a:solidFill>
                  <a:srgbClr val="FFFFFF"/>
                </a:solidFill>
                <a:latin typeface="Calibri" charset="0"/>
              </a:rPr>
              <a:t>	Lieu de séjour ou de résidence </a:t>
            </a:r>
          </a:p>
          <a:p>
            <a:pPr marL="914400" lvl="2" indent="0" eaLnBrk="1" hangingPunct="1">
              <a:buFont typeface="Arial" charset="0"/>
              <a:buNone/>
            </a:pPr>
            <a:r>
              <a:rPr lang="fr-BE">
                <a:solidFill>
                  <a:srgbClr val="FFFFFF"/>
                </a:solidFill>
                <a:latin typeface="Calibri" charset="0"/>
              </a:rPr>
              <a:t>	Carte européenne d’assurance maladie (CEAM) : 		valable dans tout l’EEE et la SUISSE</a:t>
            </a:r>
          </a:p>
          <a:p>
            <a:pPr marL="914400" lvl="2" indent="0" eaLnBrk="1" hangingPunct="1">
              <a:buFont typeface="Arial" charset="0"/>
              <a:buNone/>
            </a:pPr>
            <a:r>
              <a:rPr lang="fr-BE">
                <a:solidFill>
                  <a:srgbClr val="FFFFFF"/>
                </a:solidFill>
                <a:latin typeface="Calibri" charset="0"/>
              </a:rPr>
              <a:t>	</a:t>
            </a:r>
            <a:r>
              <a:rPr lang="fr-BE">
                <a:solidFill>
                  <a:srgbClr val="FF0000"/>
                </a:solidFill>
                <a:latin typeface="Calibri" charset="0"/>
              </a:rPr>
              <a:t>Document S 1</a:t>
            </a:r>
          </a:p>
          <a:p>
            <a:pPr marL="914400" lvl="2" indent="0" eaLnBrk="1" hangingPunct="1"/>
            <a:endParaRPr lang="fr-BE">
              <a:solidFill>
                <a:srgbClr val="FFFFFF"/>
              </a:solidFill>
              <a:latin typeface="Calibri" charset="0"/>
            </a:endParaRPr>
          </a:p>
          <a:p>
            <a:pPr marL="457200" lvl="1" indent="0" eaLnBrk="1" hangingPunct="1">
              <a:buFontTx/>
              <a:buChar char="-"/>
            </a:pPr>
            <a:r>
              <a:rPr lang="fr-BE">
                <a:solidFill>
                  <a:srgbClr val="FFFFFF"/>
                </a:solidFill>
                <a:latin typeface="Calibri" charset="0"/>
              </a:rPr>
              <a:t>Accès aux soins programmés</a:t>
            </a:r>
          </a:p>
          <a:p>
            <a:pPr marL="914400" lvl="2" indent="0" eaLnBrk="1" hangingPunct="1">
              <a:buFont typeface="Arial" charset="0"/>
              <a:buNone/>
            </a:pPr>
            <a:r>
              <a:rPr lang="fr-BE">
                <a:solidFill>
                  <a:srgbClr val="FFFFFF"/>
                </a:solidFill>
                <a:latin typeface="Calibri" charset="0"/>
              </a:rPr>
              <a:t>	Avec accord de l’institution compétente</a:t>
            </a:r>
          </a:p>
          <a:p>
            <a:pPr marL="914400" lvl="2" indent="0" eaLnBrk="1" hangingPunct="1">
              <a:buFont typeface="Arial" charset="0"/>
              <a:buNone/>
            </a:pPr>
            <a:r>
              <a:rPr lang="fr-BE">
                <a:solidFill>
                  <a:srgbClr val="FFFFFF"/>
                </a:solidFill>
                <a:latin typeface="Calibri" charset="0"/>
              </a:rPr>
              <a:t>	</a:t>
            </a:r>
            <a:r>
              <a:rPr lang="fr-BE">
                <a:solidFill>
                  <a:srgbClr val="FF0000"/>
                </a:solidFill>
                <a:latin typeface="Calibri" charset="0"/>
              </a:rPr>
              <a:t>Document S 2</a:t>
            </a:r>
          </a:p>
          <a:p>
            <a:pPr marL="914400" lvl="2" indent="0" eaLnBrk="1" hangingPunct="1">
              <a:buFont typeface="Arial" charset="0"/>
              <a:buNone/>
            </a:pPr>
            <a:endParaRPr lang="fr-BE">
              <a:solidFill>
                <a:srgbClr val="FFFFFF"/>
              </a:solidFill>
              <a:latin typeface="Calibri" charset="0"/>
            </a:endParaRPr>
          </a:p>
          <a:p>
            <a:pPr marL="914400" lvl="2" indent="0" eaLnBrk="1" hangingPunct="1">
              <a:buFont typeface="Arial" charset="0"/>
              <a:buNone/>
            </a:pPr>
            <a:endParaRPr lang="fr-BE">
              <a:solidFill>
                <a:srgbClr val="FFFFFF"/>
              </a:solidFill>
              <a:latin typeface="Calibri" charset="0"/>
            </a:endParaRPr>
          </a:p>
        </p:txBody>
      </p:sp>
      <p:sp>
        <p:nvSpPr>
          <p:cNvPr id="2" name="ZoneTexte 1"/>
          <p:cNvSpPr txBox="1"/>
          <p:nvPr/>
        </p:nvSpPr>
        <p:spPr>
          <a:xfrm rot="19367373">
            <a:off x="757323" y="3674533"/>
            <a:ext cx="1981056"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de-DE" dirty="0" smtClean="0"/>
              <a:t>V. </a:t>
            </a:r>
            <a:r>
              <a:rPr lang="de-DE" dirty="0" err="1" smtClean="0"/>
              <a:t>exposé</a:t>
            </a:r>
            <a:r>
              <a:rPr lang="de-DE" dirty="0" smtClean="0"/>
              <a:t> </a:t>
            </a:r>
            <a:r>
              <a:rPr lang="de-DE" dirty="0" err="1" smtClean="0"/>
              <a:t>particlier</a:t>
            </a:r>
            <a:r>
              <a:rPr lang="de-DE" dirty="0" smtClean="0"/>
              <a:t> </a:t>
            </a:r>
            <a:endParaRPr lang="de-DE" dirty="0"/>
          </a:p>
        </p:txBody>
      </p:sp>
    </p:spTree>
    <p:extLst>
      <p:ext uri="{BB962C8B-B14F-4D97-AF65-F5344CB8AC3E}">
        <p14:creationId xmlns:p14="http://schemas.microsoft.com/office/powerpoint/2010/main" val="34153069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a:xfrm>
            <a:off x="1676399" y="228600"/>
            <a:ext cx="7089776" cy="990600"/>
          </a:xfrm>
        </p:spPr>
        <p:txBody>
          <a:bodyPr/>
          <a:lstStyle/>
          <a:p>
            <a:r>
              <a:rPr lang="fr-BE" sz="3600" dirty="0" smtClean="0"/>
              <a:t>Principes </a:t>
            </a:r>
            <a:r>
              <a:rPr lang="fr-BE" sz="3600" dirty="0"/>
              <a:t>généraux de la coordination</a:t>
            </a:r>
          </a:p>
        </p:txBody>
      </p:sp>
      <p:sp>
        <p:nvSpPr>
          <p:cNvPr id="16389" name="Espace réservé du contenu 4"/>
          <p:cNvSpPr>
            <a:spLocks noGrp="1"/>
          </p:cNvSpPr>
          <p:nvPr>
            <p:ph idx="1"/>
          </p:nvPr>
        </p:nvSpPr>
        <p:spPr>
          <a:xfrm>
            <a:off x="1676399" y="1600200"/>
            <a:ext cx="7089775" cy="4495800"/>
          </a:xfrm>
        </p:spPr>
        <p:txBody>
          <a:bodyPr/>
          <a:lstStyle/>
          <a:p>
            <a:pPr marL="1143000" lvl="2" indent="-457200">
              <a:buFont typeface="Wingdings" pitchFamily="-84" charset="2"/>
              <a:buNone/>
            </a:pPr>
            <a:endParaRPr lang="fr-BE" dirty="0"/>
          </a:p>
          <a:p>
            <a:pPr marL="1143000" lvl="2" indent="-457200">
              <a:buFont typeface="Wingdings" pitchFamily="-84" charset="2"/>
              <a:buNone/>
            </a:pPr>
            <a:endParaRPr lang="fr-BE" dirty="0"/>
          </a:p>
          <a:p>
            <a:pPr marL="1143000" lvl="2" indent="-457200">
              <a:buFont typeface="Tw Cen MT" pitchFamily="-84" charset="0"/>
              <a:buAutoNum type="arabicPeriod"/>
            </a:pPr>
            <a:r>
              <a:rPr lang="fr-BE" dirty="0"/>
              <a:t>Unicité de la législation applicable</a:t>
            </a:r>
          </a:p>
          <a:p>
            <a:pPr marL="1143000" lvl="2" indent="-457200">
              <a:buFont typeface="Tw Cen MT" pitchFamily="-84" charset="0"/>
              <a:buAutoNum type="arabicPeriod"/>
            </a:pPr>
            <a:r>
              <a:rPr lang="fr-BE" dirty="0"/>
              <a:t>Référence constante au principe d’égalité de traitement</a:t>
            </a:r>
          </a:p>
          <a:p>
            <a:pPr marL="1143000" lvl="2" indent="-457200">
              <a:buFont typeface="Tw Cen MT" pitchFamily="-84" charset="0"/>
              <a:buAutoNum type="arabicPeriod"/>
            </a:pPr>
            <a:r>
              <a:rPr lang="fr-BE" dirty="0"/>
              <a:t>Exportation des prestations</a:t>
            </a:r>
          </a:p>
          <a:p>
            <a:pPr marL="1143000" lvl="2" indent="-457200">
              <a:buFont typeface="Tw Cen MT" pitchFamily="-84" charset="0"/>
              <a:buAutoNum type="arabicPeriod"/>
            </a:pPr>
            <a:r>
              <a:rPr lang="fr-BE" dirty="0"/>
              <a:t>Introduction du principe de l’assimilation de prestations, de revenus, de faits ou d’événements</a:t>
            </a:r>
          </a:p>
          <a:p>
            <a:pPr marL="1143000" lvl="2" indent="-457200">
              <a:buFont typeface="Tw Cen MT" pitchFamily="-84" charset="0"/>
              <a:buAutoNum type="arabicPeriod"/>
            </a:pPr>
            <a:r>
              <a:rPr lang="fr-BE" dirty="0">
                <a:solidFill>
                  <a:srgbClr val="FF0000"/>
                </a:solidFill>
              </a:rPr>
              <a:t>Totalisation des périodes d’assurance</a:t>
            </a:r>
          </a:p>
          <a:p>
            <a:pPr marL="1143000" lvl="2" indent="-457200">
              <a:buFont typeface="Tw Cen MT" pitchFamily="-84" charset="0"/>
              <a:buAutoNum type="arabicPeriod"/>
            </a:pPr>
            <a:r>
              <a:rPr lang="fr-BE" dirty="0"/>
              <a:t>Principe de bonne administration</a:t>
            </a:r>
          </a:p>
        </p:txBody>
      </p:sp>
      <p:sp>
        <p:nvSpPr>
          <p:cNvPr id="3" name="Espace réservé du numéro de diapositive 2"/>
          <p:cNvSpPr>
            <a:spLocks noGrp="1"/>
          </p:cNvSpPr>
          <p:nvPr>
            <p:ph type="sldNum" sz="quarter" idx="12"/>
          </p:nvPr>
        </p:nvSpPr>
        <p:spPr>
          <a:xfrm>
            <a:off x="7010400" y="6356350"/>
            <a:ext cx="2133600" cy="365125"/>
          </a:xfrm>
          <a:prstGeom prst="rect">
            <a:avLst/>
          </a:prstGeom>
        </p:spPr>
        <p:txBody>
          <a:bodyPr/>
          <a:lstStyle/>
          <a:p>
            <a:pPr>
              <a:lnSpc>
                <a:spcPct val="80000"/>
              </a:lnSpc>
            </a:pPr>
            <a:fld id="{46DC13CA-6365-B740-8420-AB6751139E5F}" type="slidenum">
              <a:rPr lang="fr-BE" sz="1200"/>
              <a:pPr>
                <a:lnSpc>
                  <a:spcPct val="80000"/>
                </a:lnSpc>
              </a:pPr>
              <a:t>112</a:t>
            </a:fld>
            <a:endParaRPr lang="fr-BE" sz="1200"/>
          </a:p>
        </p:txBody>
      </p:sp>
    </p:spTree>
    <p:extLst>
      <p:ext uri="{BB962C8B-B14F-4D97-AF65-F5344CB8AC3E}">
        <p14:creationId xmlns:p14="http://schemas.microsoft.com/office/powerpoint/2010/main" val="20044160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p:cNvSpPr>
            <a:spLocks noGrp="1"/>
          </p:cNvSpPr>
          <p:nvPr>
            <p:ph type="title"/>
          </p:nvPr>
        </p:nvSpPr>
        <p:spPr/>
        <p:txBody>
          <a:bodyPr/>
          <a:lstStyle/>
          <a:p>
            <a:pPr eaLnBrk="1" hangingPunct="1"/>
            <a:r>
              <a:rPr lang="fr-BE">
                <a:latin typeface="Calibri" charset="0"/>
              </a:rPr>
              <a:t>Totalisation et proratisation</a:t>
            </a:r>
          </a:p>
        </p:txBody>
      </p:sp>
      <p:sp>
        <p:nvSpPr>
          <p:cNvPr id="3" name="Espace réservé du contenu 2"/>
          <p:cNvSpPr>
            <a:spLocks noGrp="1"/>
          </p:cNvSpPr>
          <p:nvPr>
            <p:ph idx="1"/>
          </p:nvPr>
        </p:nvSpPr>
        <p:spPr>
          <a:ln>
            <a:headEnd/>
            <a:tailEnd/>
          </a:ln>
        </p:spPr>
        <p:style>
          <a:lnRef idx="2">
            <a:schemeClr val="accent1"/>
          </a:lnRef>
          <a:fillRef idx="1">
            <a:schemeClr val="lt1"/>
          </a:fillRef>
          <a:effectRef idx="0">
            <a:schemeClr val="accent1"/>
          </a:effectRef>
          <a:fontRef idx="minor">
            <a:schemeClr val="dk1"/>
          </a:fontRef>
        </p:style>
        <p:txBody>
          <a:bodyPr/>
          <a:lstStyle/>
          <a:p>
            <a:pPr eaLnBrk="1" hangingPunct="1">
              <a:lnSpc>
                <a:spcPct val="80000"/>
              </a:lnSpc>
            </a:pPr>
            <a:endParaRPr lang="fr-BE" sz="1800" dirty="0">
              <a:solidFill>
                <a:srgbClr val="000000"/>
              </a:solidFill>
              <a:latin typeface="Calibri" charset="0"/>
            </a:endParaRPr>
          </a:p>
          <a:p>
            <a:pPr eaLnBrk="1" hangingPunct="1">
              <a:lnSpc>
                <a:spcPct val="80000"/>
              </a:lnSpc>
            </a:pPr>
            <a:r>
              <a:rPr lang="fr-BE" sz="1800" b="1" u="sng" dirty="0">
                <a:solidFill>
                  <a:srgbClr val="000000"/>
                </a:solidFill>
                <a:latin typeface="Calibri" charset="0"/>
              </a:rPr>
              <a:t>Proratisation</a:t>
            </a:r>
            <a:r>
              <a:rPr lang="fr-BE" sz="1800" b="1" dirty="0">
                <a:solidFill>
                  <a:srgbClr val="000000"/>
                </a:solidFill>
                <a:latin typeface="Calibri" charset="0"/>
              </a:rPr>
              <a:t> </a:t>
            </a:r>
            <a:r>
              <a:rPr lang="fr-BE" sz="1800" dirty="0">
                <a:solidFill>
                  <a:srgbClr val="000000"/>
                </a:solidFill>
                <a:latin typeface="Calibri" charset="0"/>
              </a:rPr>
              <a:t>: prestation partielle fonction de la période d’assurance</a:t>
            </a:r>
          </a:p>
          <a:p>
            <a:pPr eaLnBrk="1" hangingPunct="1">
              <a:lnSpc>
                <a:spcPct val="80000"/>
              </a:lnSpc>
            </a:pPr>
            <a:endParaRPr lang="fr-BE" sz="1800" dirty="0">
              <a:solidFill>
                <a:srgbClr val="000000"/>
              </a:solidFill>
              <a:latin typeface="Calibri" charset="0"/>
            </a:endParaRPr>
          </a:p>
          <a:p>
            <a:pPr eaLnBrk="1" hangingPunct="1">
              <a:lnSpc>
                <a:spcPct val="80000"/>
              </a:lnSpc>
            </a:pPr>
            <a:r>
              <a:rPr lang="fr-BE" sz="1800" b="1" u="sng" dirty="0">
                <a:solidFill>
                  <a:srgbClr val="000000"/>
                </a:solidFill>
                <a:latin typeface="Calibri" charset="0"/>
              </a:rPr>
              <a:t>Prestations concernées</a:t>
            </a:r>
            <a:r>
              <a:rPr lang="fr-BE" sz="1800" b="1" dirty="0">
                <a:solidFill>
                  <a:srgbClr val="000000"/>
                </a:solidFill>
                <a:latin typeface="Calibri" charset="0"/>
              </a:rPr>
              <a:t> : prestations à long terme</a:t>
            </a:r>
          </a:p>
          <a:p>
            <a:pPr eaLnBrk="1" hangingPunct="1">
              <a:lnSpc>
                <a:spcPct val="80000"/>
              </a:lnSpc>
              <a:buFont typeface="Arial" charset="0"/>
              <a:buNone/>
            </a:pPr>
            <a:endParaRPr lang="fr-BE" sz="1800" dirty="0">
              <a:solidFill>
                <a:srgbClr val="000000"/>
              </a:solidFill>
              <a:latin typeface="Calibri" charset="0"/>
            </a:endParaRPr>
          </a:p>
          <a:p>
            <a:pPr lvl="1" eaLnBrk="1" hangingPunct="1">
              <a:lnSpc>
                <a:spcPct val="80000"/>
              </a:lnSpc>
            </a:pPr>
            <a:r>
              <a:rPr lang="fr-BE" sz="1800" b="1" dirty="0">
                <a:solidFill>
                  <a:srgbClr val="000000"/>
                </a:solidFill>
                <a:latin typeface="Calibri" charset="0"/>
              </a:rPr>
              <a:t>Indemnités d’invalidité (incapacité de travail)</a:t>
            </a:r>
            <a:r>
              <a:rPr lang="fr-BE" sz="1400" b="1" dirty="0">
                <a:solidFill>
                  <a:srgbClr val="000000"/>
                </a:solidFill>
                <a:latin typeface="Calibri" charset="0"/>
              </a:rPr>
              <a:t> :</a:t>
            </a:r>
          </a:p>
          <a:p>
            <a:pPr lvl="2" eaLnBrk="1" hangingPunct="1">
              <a:lnSpc>
                <a:spcPct val="80000"/>
              </a:lnSpc>
            </a:pPr>
            <a:r>
              <a:rPr lang="fr-BE" sz="1400" dirty="0">
                <a:solidFill>
                  <a:srgbClr val="000000"/>
                </a:solidFill>
                <a:latin typeface="Calibri" charset="0"/>
              </a:rPr>
              <a:t>Plusieurs indemnités liées  aux différentes  périodes  d’assurance dans chaque Etat membre ( type A  stage minimum – type B montant dépendant de la durée des périodes couvertes)</a:t>
            </a:r>
          </a:p>
          <a:p>
            <a:pPr lvl="2" eaLnBrk="1" hangingPunct="1">
              <a:lnSpc>
                <a:spcPct val="80000"/>
              </a:lnSpc>
            </a:pPr>
            <a:r>
              <a:rPr lang="fr-BE" sz="1400" dirty="0">
                <a:solidFill>
                  <a:srgbClr val="000000"/>
                </a:solidFill>
                <a:latin typeface="Calibri" charset="0"/>
              </a:rPr>
              <a:t>Service de l’</a:t>
            </a:r>
            <a:r>
              <a:rPr lang="fr-BE" sz="1400" b="1" u="sng" dirty="0">
                <a:solidFill>
                  <a:srgbClr val="000000"/>
                </a:solidFill>
                <a:latin typeface="Calibri" charset="0"/>
              </a:rPr>
              <a:t>indemnité agrégée</a:t>
            </a:r>
            <a:r>
              <a:rPr lang="fr-BE" sz="1400" b="1" dirty="0">
                <a:solidFill>
                  <a:srgbClr val="000000"/>
                </a:solidFill>
                <a:latin typeface="Calibri" charset="0"/>
              </a:rPr>
              <a:t> </a:t>
            </a:r>
            <a:r>
              <a:rPr lang="fr-BE" sz="1400" dirty="0">
                <a:solidFill>
                  <a:srgbClr val="000000"/>
                </a:solidFill>
                <a:latin typeface="Calibri" charset="0"/>
              </a:rPr>
              <a:t>par l’institution de l’Etat compétent</a:t>
            </a:r>
          </a:p>
          <a:p>
            <a:pPr lvl="1" eaLnBrk="1" hangingPunct="1">
              <a:lnSpc>
                <a:spcPct val="80000"/>
              </a:lnSpc>
            </a:pPr>
            <a:endParaRPr lang="fr-BE" sz="1400" dirty="0">
              <a:solidFill>
                <a:srgbClr val="000000"/>
              </a:solidFill>
              <a:latin typeface="Calibri" charset="0"/>
            </a:endParaRPr>
          </a:p>
          <a:p>
            <a:pPr lvl="1" eaLnBrk="1" hangingPunct="1">
              <a:lnSpc>
                <a:spcPct val="80000"/>
              </a:lnSpc>
            </a:pPr>
            <a:r>
              <a:rPr lang="fr-BE" sz="1800" b="1" dirty="0">
                <a:solidFill>
                  <a:srgbClr val="000000"/>
                </a:solidFill>
                <a:latin typeface="Calibri" charset="0"/>
              </a:rPr>
              <a:t>Pension de vieillesse : </a:t>
            </a:r>
          </a:p>
          <a:p>
            <a:pPr lvl="2" eaLnBrk="1" hangingPunct="1">
              <a:lnSpc>
                <a:spcPct val="80000"/>
              </a:lnSpc>
            </a:pPr>
            <a:r>
              <a:rPr lang="fr-BE" sz="1400" dirty="0">
                <a:solidFill>
                  <a:srgbClr val="000000"/>
                </a:solidFill>
                <a:latin typeface="Calibri" charset="0"/>
              </a:rPr>
              <a:t>double calcul</a:t>
            </a:r>
          </a:p>
          <a:p>
            <a:pPr lvl="3" eaLnBrk="1" hangingPunct="1">
              <a:lnSpc>
                <a:spcPct val="80000"/>
              </a:lnSpc>
            </a:pPr>
            <a:r>
              <a:rPr lang="fr-BE" sz="1400" dirty="0">
                <a:solidFill>
                  <a:srgbClr val="000000"/>
                </a:solidFill>
                <a:latin typeface="Calibri" charset="0"/>
              </a:rPr>
              <a:t>Totalisation pour calcul théorique dans l’Etat compétent, puis service de la </a:t>
            </a:r>
            <a:r>
              <a:rPr lang="fr-BE" sz="1400" b="1" u="sng" dirty="0">
                <a:solidFill>
                  <a:srgbClr val="000000"/>
                </a:solidFill>
                <a:latin typeface="Calibri" charset="0"/>
              </a:rPr>
              <a:t>pension  partielle </a:t>
            </a:r>
            <a:r>
              <a:rPr lang="fr-BE" sz="1400" dirty="0">
                <a:solidFill>
                  <a:srgbClr val="000000"/>
                </a:solidFill>
                <a:latin typeface="Calibri" charset="0"/>
              </a:rPr>
              <a:t>par chaque institution nationale au prorata de la période d’assurance de l’Etat concerné</a:t>
            </a:r>
          </a:p>
          <a:p>
            <a:pPr lvl="3" eaLnBrk="1" hangingPunct="1">
              <a:lnSpc>
                <a:spcPct val="80000"/>
              </a:lnSpc>
            </a:pPr>
            <a:r>
              <a:rPr lang="fr-BE" sz="1400" dirty="0">
                <a:solidFill>
                  <a:srgbClr val="000000"/>
                </a:solidFill>
                <a:latin typeface="Calibri" charset="0"/>
              </a:rPr>
              <a:t>Sans totalisation si pension dans l’Etat compétent plus favorable</a:t>
            </a:r>
          </a:p>
          <a:p>
            <a:pPr lvl="2" eaLnBrk="1" hangingPunct="1">
              <a:lnSpc>
                <a:spcPct val="80000"/>
              </a:lnSpc>
            </a:pPr>
            <a:r>
              <a:rPr lang="fr-BE" sz="1400" dirty="0">
                <a:solidFill>
                  <a:srgbClr val="000000"/>
                </a:solidFill>
                <a:latin typeface="Calibri" charset="0"/>
              </a:rPr>
              <a:t>Attention : stages minima </a:t>
            </a:r>
            <a:r>
              <a:rPr lang="fr-BE" sz="1400" i="1" dirty="0">
                <a:solidFill>
                  <a:srgbClr val="FFFFFF"/>
                </a:solidFill>
                <a:latin typeface="Calibri" charset="0"/>
              </a:rPr>
              <a:t>ex.  FR 1an DE 5ans IT 15 ans</a:t>
            </a:r>
          </a:p>
          <a:p>
            <a:pPr lvl="2" eaLnBrk="1" hangingPunct="1">
              <a:lnSpc>
                <a:spcPct val="80000"/>
              </a:lnSpc>
            </a:pPr>
            <a:r>
              <a:rPr lang="fr-BE" sz="1300" dirty="0">
                <a:solidFill>
                  <a:srgbClr val="FF0000"/>
                </a:solidFill>
                <a:latin typeface="Calibri" charset="0"/>
              </a:rPr>
              <a:t>Document portable P 1</a:t>
            </a:r>
          </a:p>
          <a:p>
            <a:pPr eaLnBrk="1" hangingPunct="1">
              <a:lnSpc>
                <a:spcPct val="80000"/>
              </a:lnSpc>
            </a:pPr>
            <a:endParaRPr lang="fr-BE" sz="1800" dirty="0">
              <a:solidFill>
                <a:srgbClr val="FFFFFF"/>
              </a:solidFill>
              <a:latin typeface="Calibri" charset="0"/>
            </a:endParaRPr>
          </a:p>
        </p:txBody>
      </p:sp>
      <p:sp>
        <p:nvSpPr>
          <p:cNvPr id="4" name="ZoneTexte 3"/>
          <p:cNvSpPr txBox="1"/>
          <p:nvPr/>
        </p:nvSpPr>
        <p:spPr>
          <a:xfrm rot="19367373">
            <a:off x="757323" y="3674533"/>
            <a:ext cx="1981056"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de-DE" dirty="0" smtClean="0"/>
              <a:t>V. </a:t>
            </a:r>
            <a:r>
              <a:rPr lang="de-DE" dirty="0" err="1" smtClean="0"/>
              <a:t>exposé</a:t>
            </a:r>
            <a:r>
              <a:rPr lang="de-DE" dirty="0" smtClean="0"/>
              <a:t> </a:t>
            </a:r>
            <a:r>
              <a:rPr lang="de-DE" dirty="0" err="1" smtClean="0"/>
              <a:t>particlier</a:t>
            </a:r>
            <a:r>
              <a:rPr lang="de-DE" dirty="0" smtClean="0"/>
              <a:t> </a:t>
            </a:r>
            <a:endParaRPr lang="de-DE" dirty="0"/>
          </a:p>
        </p:txBody>
      </p:sp>
    </p:spTree>
    <p:extLst>
      <p:ext uri="{BB962C8B-B14F-4D97-AF65-F5344CB8AC3E}">
        <p14:creationId xmlns:p14="http://schemas.microsoft.com/office/powerpoint/2010/main" val="27632368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re 1"/>
          <p:cNvSpPr>
            <a:spLocks noGrp="1"/>
          </p:cNvSpPr>
          <p:nvPr>
            <p:ph type="title"/>
          </p:nvPr>
        </p:nvSpPr>
        <p:spPr>
          <a:xfrm>
            <a:off x="1979711" y="278160"/>
            <a:ext cx="6786463" cy="990600"/>
          </a:xfrm>
        </p:spPr>
        <p:txBody>
          <a:bodyPr/>
          <a:lstStyle/>
          <a:p>
            <a:r>
              <a:rPr lang="fr-BE" sz="3600" dirty="0"/>
              <a:t>5. Rapports Règlements/Conventions bi(multi)latérales</a:t>
            </a:r>
          </a:p>
        </p:txBody>
      </p:sp>
      <p:sp>
        <p:nvSpPr>
          <p:cNvPr id="5" name="Espace réservé du contenu 4"/>
          <p:cNvSpPr>
            <a:spLocks noGrp="1"/>
          </p:cNvSpPr>
          <p:nvPr>
            <p:ph idx="1"/>
          </p:nvPr>
        </p:nvSpPr>
        <p:spPr>
          <a:xfrm>
            <a:off x="1547663" y="1804555"/>
            <a:ext cx="7218511" cy="4087091"/>
          </a:xfrm>
        </p:spPr>
        <p:txBody>
          <a:bodyPr>
            <a:normAutofit fontScale="85000" lnSpcReduction="20000"/>
          </a:bodyPr>
          <a:lstStyle/>
          <a:p>
            <a:pPr>
              <a:lnSpc>
                <a:spcPct val="90000"/>
              </a:lnSpc>
            </a:pPr>
            <a:r>
              <a:rPr lang="fr-BE" dirty="0"/>
              <a:t>Principe :</a:t>
            </a:r>
          </a:p>
          <a:p>
            <a:pPr lvl="1">
              <a:lnSpc>
                <a:spcPct val="90000"/>
              </a:lnSpc>
            </a:pPr>
            <a:r>
              <a:rPr lang="fr-BE" dirty="0"/>
              <a:t>Le règlement de substitue dans son champ d’application </a:t>
            </a:r>
          </a:p>
          <a:p>
            <a:pPr lvl="2">
              <a:lnSpc>
                <a:spcPct val="90000"/>
              </a:lnSpc>
            </a:pPr>
            <a:r>
              <a:rPr lang="fr-BE" dirty="0"/>
              <a:t>à toute autre convention existant entre les Etats membres</a:t>
            </a:r>
          </a:p>
          <a:p>
            <a:pPr lvl="2">
              <a:lnSpc>
                <a:spcPct val="90000"/>
              </a:lnSpc>
            </a:pPr>
            <a:r>
              <a:rPr lang="fr-BE" dirty="0"/>
              <a:t>aux conventions et accords visés dans l’ancien règlement</a:t>
            </a:r>
          </a:p>
          <a:p>
            <a:pPr lvl="1">
              <a:lnSpc>
                <a:spcPct val="90000"/>
              </a:lnSpc>
            </a:pPr>
            <a:r>
              <a:rPr lang="fr-BE" dirty="0"/>
              <a:t>Il autorise la conclusion de conventions qui respectent le RB</a:t>
            </a:r>
          </a:p>
          <a:p>
            <a:pPr lvl="2">
              <a:lnSpc>
                <a:spcPct val="90000"/>
              </a:lnSpc>
            </a:pPr>
            <a:r>
              <a:rPr lang="fr-BE" dirty="0"/>
              <a:t>Conditions</a:t>
            </a:r>
          </a:p>
          <a:p>
            <a:pPr lvl="1">
              <a:lnSpc>
                <a:spcPct val="90000"/>
              </a:lnSpc>
            </a:pPr>
            <a:r>
              <a:rPr lang="fr-BE" dirty="0"/>
              <a:t>Maintien en vigueur cependant de conventions conclues avant le 1</a:t>
            </a:r>
            <a:r>
              <a:rPr lang="fr-BE" baseline="30000" dirty="0"/>
              <a:t>er</a:t>
            </a:r>
            <a:r>
              <a:rPr lang="fr-BE" dirty="0"/>
              <a:t> mai 2010 si plus favorables</a:t>
            </a:r>
          </a:p>
          <a:p>
            <a:pPr lvl="2">
              <a:lnSpc>
                <a:spcPct val="90000"/>
              </a:lnSpc>
            </a:pPr>
            <a:r>
              <a:rPr lang="fr-BE" dirty="0"/>
              <a:t>Annexe (réduite)</a:t>
            </a:r>
          </a:p>
          <a:p>
            <a:pPr lvl="1">
              <a:lnSpc>
                <a:spcPct val="90000"/>
              </a:lnSpc>
            </a:pPr>
            <a:endParaRPr lang="fr-BE" dirty="0"/>
          </a:p>
        </p:txBody>
      </p:sp>
      <p:sp>
        <p:nvSpPr>
          <p:cNvPr id="31747" name="Espace réservé du pied de page 2"/>
          <p:cNvSpPr>
            <a:spLocks noGrp="1"/>
          </p:cNvSpPr>
          <p:nvPr>
            <p:ph type="ftr" sz="quarter" idx="11"/>
          </p:nvPr>
        </p:nvSpPr>
        <p:spPr bwMode="auto">
          <a:xfrm>
            <a:off x="0" y="6356350"/>
            <a:ext cx="2895600" cy="365125"/>
          </a:xfrm>
          <a:prstGeom prst="rect">
            <a:avLst/>
          </a:prstGeom>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rPr lang="fr-BE"/>
              <a:t>Terra Laboris - Formation FGTB-INCA 4 octobre 2011</a:t>
            </a:r>
          </a:p>
        </p:txBody>
      </p:sp>
      <p:sp>
        <p:nvSpPr>
          <p:cNvPr id="4" name="Espace réservé du numéro de diapositive 3"/>
          <p:cNvSpPr>
            <a:spLocks noGrp="1"/>
          </p:cNvSpPr>
          <p:nvPr>
            <p:ph type="sldNum" sz="quarter" idx="12"/>
          </p:nvPr>
        </p:nvSpPr>
        <p:spPr>
          <a:xfrm>
            <a:off x="7010400" y="6356350"/>
            <a:ext cx="2133600" cy="365125"/>
          </a:xfrm>
          <a:prstGeom prst="rect">
            <a:avLst/>
          </a:prstGeom>
        </p:spPr>
        <p:txBody>
          <a:bodyPr/>
          <a:lstStyle/>
          <a:p>
            <a:pPr>
              <a:lnSpc>
                <a:spcPct val="80000"/>
              </a:lnSpc>
            </a:pPr>
            <a:fld id="{28AA2F0C-7AC8-3F48-8FD8-2FFF5E9526E9}" type="slidenum">
              <a:rPr lang="fr-BE" sz="1200"/>
              <a:pPr>
                <a:lnSpc>
                  <a:spcPct val="80000"/>
                </a:lnSpc>
              </a:pPr>
              <a:t>114</a:t>
            </a:fld>
            <a:endParaRPr lang="fr-BE" sz="1200"/>
          </a:p>
        </p:txBody>
      </p:sp>
    </p:spTree>
    <p:extLst>
      <p:ext uri="{BB962C8B-B14F-4D97-AF65-F5344CB8AC3E}">
        <p14:creationId xmlns:p14="http://schemas.microsoft.com/office/powerpoint/2010/main" val="30172214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Number Placeholder 4"/>
          <p:cNvSpPr txBox="1">
            <a:spLocks noGrp="1"/>
          </p:cNvSpPr>
          <p:nvPr/>
        </p:nvSpPr>
        <p:spPr bwMode="gray">
          <a:xfrm>
            <a:off x="6183313" y="6121400"/>
            <a:ext cx="2133600" cy="476250"/>
          </a:xfrm>
          <a:prstGeom prst="rect">
            <a:avLst/>
          </a:prstGeom>
          <a:noFill/>
          <a:ln w="9525">
            <a:noFill/>
            <a:miter lim="800000"/>
            <a:headEnd/>
            <a:tailEnd/>
          </a:ln>
        </p:spPr>
        <p:txBody>
          <a:bodyPr lIns="91408" tIns="45704" rIns="91408" bIns="0" anchor="b">
            <a:prstTxWarp prst="textNoShape">
              <a:avLst/>
            </a:prstTxWarp>
          </a:bodyPr>
          <a:lstStyle/>
          <a:p>
            <a:pPr algn="r" defTabSz="912813"/>
            <a:fld id="{7D33C094-67FC-4E43-AB50-A0A25930D991}" type="slidenum">
              <a:rPr lang="fr-FR" sz="1000">
                <a:solidFill>
                  <a:schemeClr val="bg1"/>
                </a:solidFill>
                <a:ea typeface="Arial" charset="0"/>
                <a:cs typeface="Arial" charset="0"/>
              </a:rPr>
              <a:pPr algn="r" defTabSz="912813"/>
              <a:t>115</a:t>
            </a:fld>
            <a:endParaRPr lang="fr-FR" sz="1000">
              <a:solidFill>
                <a:schemeClr val="bg1"/>
              </a:solidFill>
              <a:ea typeface="Arial" charset="0"/>
              <a:cs typeface="Arial" charset="0"/>
            </a:endParaRPr>
          </a:p>
        </p:txBody>
      </p:sp>
      <p:grpSp>
        <p:nvGrpSpPr>
          <p:cNvPr id="141315" name="Group 343"/>
          <p:cNvGrpSpPr>
            <a:grpSpLocks/>
          </p:cNvGrpSpPr>
          <p:nvPr/>
        </p:nvGrpSpPr>
        <p:grpSpPr bwMode="auto">
          <a:xfrm>
            <a:off x="900113" y="2239963"/>
            <a:ext cx="7137400" cy="3559175"/>
            <a:chOff x="567" y="1411"/>
            <a:chExt cx="4496" cy="2242"/>
          </a:xfrm>
        </p:grpSpPr>
        <p:grpSp>
          <p:nvGrpSpPr>
            <p:cNvPr id="141394" name="Group 194"/>
            <p:cNvGrpSpPr>
              <a:grpSpLocks noChangeAspect="1"/>
            </p:cNvGrpSpPr>
            <p:nvPr/>
          </p:nvGrpSpPr>
          <p:grpSpPr bwMode="auto">
            <a:xfrm flipH="1">
              <a:off x="3998" y="1411"/>
              <a:ext cx="311" cy="800"/>
              <a:chOff x="3722" y="1653"/>
              <a:chExt cx="614" cy="1582"/>
            </a:xfrm>
          </p:grpSpPr>
          <p:sp>
            <p:nvSpPr>
              <p:cNvPr id="141446" name="Freeform 195"/>
              <p:cNvSpPr>
                <a:spLocks noChangeAspect="1"/>
              </p:cNvSpPr>
              <p:nvPr/>
            </p:nvSpPr>
            <p:spPr bwMode="gray">
              <a:xfrm>
                <a:off x="3722" y="1967"/>
                <a:ext cx="614" cy="1268"/>
              </a:xfrm>
              <a:custGeom>
                <a:avLst/>
                <a:gdLst>
                  <a:gd name="T0" fmla="*/ 8086 w 260"/>
                  <a:gd name="T1" fmla="*/ 1868 h 537"/>
                  <a:gd name="T2" fmla="*/ 7127 w 260"/>
                  <a:gd name="T3" fmla="*/ 340 h 537"/>
                  <a:gd name="T4" fmla="*/ 7127 w 260"/>
                  <a:gd name="T5" fmla="*/ 340 h 537"/>
                  <a:gd name="T6" fmla="*/ 6057 w 260"/>
                  <a:gd name="T7" fmla="*/ 28 h 537"/>
                  <a:gd name="T8" fmla="*/ 5571 w 260"/>
                  <a:gd name="T9" fmla="*/ 0 h 537"/>
                  <a:gd name="T10" fmla="*/ 5476 w 260"/>
                  <a:gd name="T11" fmla="*/ 0 h 537"/>
                  <a:gd name="T12" fmla="*/ 2610 w 260"/>
                  <a:gd name="T13" fmla="*/ 0 h 537"/>
                  <a:gd name="T14" fmla="*/ 2515 w 260"/>
                  <a:gd name="T15" fmla="*/ 0 h 537"/>
                  <a:gd name="T16" fmla="*/ 2031 w 260"/>
                  <a:gd name="T17" fmla="*/ 28 h 537"/>
                  <a:gd name="T18" fmla="*/ 938 w 260"/>
                  <a:gd name="T19" fmla="*/ 340 h 537"/>
                  <a:gd name="T20" fmla="*/ 938 w 260"/>
                  <a:gd name="T21" fmla="*/ 340 h 537"/>
                  <a:gd name="T22" fmla="*/ 0 w 260"/>
                  <a:gd name="T23" fmla="*/ 1868 h 537"/>
                  <a:gd name="T24" fmla="*/ 0 w 260"/>
                  <a:gd name="T25" fmla="*/ 7282 h 537"/>
                  <a:gd name="T26" fmla="*/ 0 w 260"/>
                  <a:gd name="T27" fmla="*/ 7310 h 537"/>
                  <a:gd name="T28" fmla="*/ 0 w 260"/>
                  <a:gd name="T29" fmla="*/ 7372 h 537"/>
                  <a:gd name="T30" fmla="*/ 775 w 260"/>
                  <a:gd name="T31" fmla="*/ 8175 h 537"/>
                  <a:gd name="T32" fmla="*/ 843 w 260"/>
                  <a:gd name="T33" fmla="*/ 8175 h 537"/>
                  <a:gd name="T34" fmla="*/ 1556 w 260"/>
                  <a:gd name="T35" fmla="*/ 7372 h 537"/>
                  <a:gd name="T36" fmla="*/ 1556 w 260"/>
                  <a:gd name="T37" fmla="*/ 4477 h 537"/>
                  <a:gd name="T38" fmla="*/ 1556 w 260"/>
                  <a:gd name="T39" fmla="*/ 2989 h 537"/>
                  <a:gd name="T40" fmla="*/ 1740 w 260"/>
                  <a:gd name="T41" fmla="*/ 2834 h 537"/>
                  <a:gd name="T42" fmla="*/ 1830 w 260"/>
                  <a:gd name="T43" fmla="*/ 2949 h 537"/>
                  <a:gd name="T44" fmla="*/ 1896 w 260"/>
                  <a:gd name="T45" fmla="*/ 6255 h 537"/>
                  <a:gd name="T46" fmla="*/ 1868 w 260"/>
                  <a:gd name="T47" fmla="*/ 6529 h 537"/>
                  <a:gd name="T48" fmla="*/ 1143 w 260"/>
                  <a:gd name="T49" fmla="*/ 10531 h 537"/>
                  <a:gd name="T50" fmla="*/ 1188 w 260"/>
                  <a:gd name="T51" fmla="*/ 11034 h 537"/>
                  <a:gd name="T52" fmla="*/ 1188 w 260"/>
                  <a:gd name="T53" fmla="*/ 11072 h 537"/>
                  <a:gd name="T54" fmla="*/ 1868 w 260"/>
                  <a:gd name="T55" fmla="*/ 12127 h 537"/>
                  <a:gd name="T56" fmla="*/ 1868 w 260"/>
                  <a:gd name="T57" fmla="*/ 12127 h 537"/>
                  <a:gd name="T58" fmla="*/ 2175 w 260"/>
                  <a:gd name="T59" fmla="*/ 12283 h 537"/>
                  <a:gd name="T60" fmla="*/ 2855 w 260"/>
                  <a:gd name="T61" fmla="*/ 16694 h 537"/>
                  <a:gd name="T62" fmla="*/ 2921 w 260"/>
                  <a:gd name="T63" fmla="*/ 16694 h 537"/>
                  <a:gd name="T64" fmla="*/ 5165 w 260"/>
                  <a:gd name="T65" fmla="*/ 16694 h 537"/>
                  <a:gd name="T66" fmla="*/ 5231 w 260"/>
                  <a:gd name="T67" fmla="*/ 16694 h 537"/>
                  <a:gd name="T68" fmla="*/ 5911 w 260"/>
                  <a:gd name="T69" fmla="*/ 12283 h 537"/>
                  <a:gd name="T70" fmla="*/ 6218 w 260"/>
                  <a:gd name="T71" fmla="*/ 12127 h 537"/>
                  <a:gd name="T72" fmla="*/ 6218 w 260"/>
                  <a:gd name="T73" fmla="*/ 12127 h 537"/>
                  <a:gd name="T74" fmla="*/ 6877 w 260"/>
                  <a:gd name="T75" fmla="*/ 11072 h 537"/>
                  <a:gd name="T76" fmla="*/ 6877 w 260"/>
                  <a:gd name="T77" fmla="*/ 11034 h 537"/>
                  <a:gd name="T78" fmla="*/ 6943 w 260"/>
                  <a:gd name="T79" fmla="*/ 10531 h 537"/>
                  <a:gd name="T80" fmla="*/ 6190 w 260"/>
                  <a:gd name="T81" fmla="*/ 6501 h 537"/>
                  <a:gd name="T82" fmla="*/ 6164 w 260"/>
                  <a:gd name="T83" fmla="*/ 6255 h 537"/>
                  <a:gd name="T84" fmla="*/ 6258 w 260"/>
                  <a:gd name="T85" fmla="*/ 2949 h 537"/>
                  <a:gd name="T86" fmla="*/ 6345 w 260"/>
                  <a:gd name="T87" fmla="*/ 2834 h 537"/>
                  <a:gd name="T88" fmla="*/ 6530 w 260"/>
                  <a:gd name="T89" fmla="*/ 2989 h 537"/>
                  <a:gd name="T90" fmla="*/ 6530 w 260"/>
                  <a:gd name="T91" fmla="*/ 4477 h 537"/>
                  <a:gd name="T92" fmla="*/ 6530 w 260"/>
                  <a:gd name="T93" fmla="*/ 7372 h 537"/>
                  <a:gd name="T94" fmla="*/ 7245 w 260"/>
                  <a:gd name="T95" fmla="*/ 8175 h 537"/>
                  <a:gd name="T96" fmla="*/ 7283 w 260"/>
                  <a:gd name="T97" fmla="*/ 8175 h 537"/>
                  <a:gd name="T98" fmla="*/ 8086 w 260"/>
                  <a:gd name="T99" fmla="*/ 7372 h 537"/>
                  <a:gd name="T100" fmla="*/ 8086 w 260"/>
                  <a:gd name="T101" fmla="*/ 7310 h 537"/>
                  <a:gd name="T102" fmla="*/ 8086 w 260"/>
                  <a:gd name="T103" fmla="*/ 7282 h 537"/>
                  <a:gd name="T104" fmla="*/ 8086 w 260"/>
                  <a:gd name="T105" fmla="*/ 1868 h 53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60"/>
                  <a:gd name="T160" fmla="*/ 0 h 537"/>
                  <a:gd name="T161" fmla="*/ 260 w 260"/>
                  <a:gd name="T162" fmla="*/ 537 h 53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60" h="537">
                    <a:moveTo>
                      <a:pt x="260" y="60"/>
                    </a:moveTo>
                    <a:cubicBezTo>
                      <a:pt x="257" y="39"/>
                      <a:pt x="247" y="23"/>
                      <a:pt x="229" y="11"/>
                    </a:cubicBezTo>
                    <a:cubicBezTo>
                      <a:pt x="229" y="11"/>
                      <a:pt x="229" y="11"/>
                      <a:pt x="229" y="11"/>
                    </a:cubicBezTo>
                    <a:cubicBezTo>
                      <a:pt x="219" y="4"/>
                      <a:pt x="207" y="2"/>
                      <a:pt x="195" y="1"/>
                    </a:cubicBezTo>
                    <a:cubicBezTo>
                      <a:pt x="190" y="1"/>
                      <a:pt x="185" y="0"/>
                      <a:pt x="179" y="0"/>
                    </a:cubicBezTo>
                    <a:cubicBezTo>
                      <a:pt x="176" y="0"/>
                      <a:pt x="176" y="0"/>
                      <a:pt x="176" y="0"/>
                    </a:cubicBezTo>
                    <a:cubicBezTo>
                      <a:pt x="84" y="0"/>
                      <a:pt x="84" y="0"/>
                      <a:pt x="84" y="0"/>
                    </a:cubicBezTo>
                    <a:cubicBezTo>
                      <a:pt x="81" y="0"/>
                      <a:pt x="81" y="0"/>
                      <a:pt x="81" y="0"/>
                    </a:cubicBezTo>
                    <a:cubicBezTo>
                      <a:pt x="75" y="0"/>
                      <a:pt x="70" y="1"/>
                      <a:pt x="65" y="1"/>
                    </a:cubicBezTo>
                    <a:cubicBezTo>
                      <a:pt x="53" y="2"/>
                      <a:pt x="41" y="4"/>
                      <a:pt x="30" y="11"/>
                    </a:cubicBezTo>
                    <a:cubicBezTo>
                      <a:pt x="30" y="11"/>
                      <a:pt x="30" y="11"/>
                      <a:pt x="30" y="11"/>
                    </a:cubicBezTo>
                    <a:cubicBezTo>
                      <a:pt x="13" y="23"/>
                      <a:pt x="2" y="39"/>
                      <a:pt x="0" y="60"/>
                    </a:cubicBezTo>
                    <a:cubicBezTo>
                      <a:pt x="0" y="234"/>
                      <a:pt x="0" y="234"/>
                      <a:pt x="0" y="234"/>
                    </a:cubicBezTo>
                    <a:cubicBezTo>
                      <a:pt x="0" y="235"/>
                      <a:pt x="0" y="235"/>
                      <a:pt x="0" y="235"/>
                    </a:cubicBezTo>
                    <a:cubicBezTo>
                      <a:pt x="0" y="237"/>
                      <a:pt x="0" y="237"/>
                      <a:pt x="0" y="237"/>
                    </a:cubicBezTo>
                    <a:cubicBezTo>
                      <a:pt x="0" y="251"/>
                      <a:pt x="7" y="258"/>
                      <a:pt x="25" y="263"/>
                    </a:cubicBezTo>
                    <a:cubicBezTo>
                      <a:pt x="26" y="263"/>
                      <a:pt x="26" y="263"/>
                      <a:pt x="27" y="263"/>
                    </a:cubicBezTo>
                    <a:cubicBezTo>
                      <a:pt x="35" y="261"/>
                      <a:pt x="50" y="257"/>
                      <a:pt x="50" y="237"/>
                    </a:cubicBezTo>
                    <a:cubicBezTo>
                      <a:pt x="50" y="237"/>
                      <a:pt x="50" y="144"/>
                      <a:pt x="50" y="144"/>
                    </a:cubicBezTo>
                    <a:cubicBezTo>
                      <a:pt x="50" y="96"/>
                      <a:pt x="50" y="96"/>
                      <a:pt x="50" y="96"/>
                    </a:cubicBezTo>
                    <a:cubicBezTo>
                      <a:pt x="51" y="94"/>
                      <a:pt x="53" y="92"/>
                      <a:pt x="56" y="91"/>
                    </a:cubicBezTo>
                    <a:cubicBezTo>
                      <a:pt x="57" y="92"/>
                      <a:pt x="58" y="93"/>
                      <a:pt x="59" y="95"/>
                    </a:cubicBezTo>
                    <a:cubicBezTo>
                      <a:pt x="59" y="95"/>
                      <a:pt x="60" y="140"/>
                      <a:pt x="61" y="201"/>
                    </a:cubicBezTo>
                    <a:cubicBezTo>
                      <a:pt x="61" y="204"/>
                      <a:pt x="60" y="207"/>
                      <a:pt x="60" y="210"/>
                    </a:cubicBezTo>
                    <a:cubicBezTo>
                      <a:pt x="47" y="278"/>
                      <a:pt x="37" y="339"/>
                      <a:pt x="37" y="339"/>
                    </a:cubicBezTo>
                    <a:cubicBezTo>
                      <a:pt x="36" y="345"/>
                      <a:pt x="37" y="350"/>
                      <a:pt x="38" y="355"/>
                    </a:cubicBezTo>
                    <a:cubicBezTo>
                      <a:pt x="38" y="355"/>
                      <a:pt x="38" y="356"/>
                      <a:pt x="38" y="356"/>
                    </a:cubicBezTo>
                    <a:cubicBezTo>
                      <a:pt x="40" y="370"/>
                      <a:pt x="47" y="382"/>
                      <a:pt x="60" y="390"/>
                    </a:cubicBezTo>
                    <a:cubicBezTo>
                      <a:pt x="60" y="390"/>
                      <a:pt x="60" y="390"/>
                      <a:pt x="60" y="390"/>
                    </a:cubicBezTo>
                    <a:cubicBezTo>
                      <a:pt x="63" y="393"/>
                      <a:pt x="66" y="394"/>
                      <a:pt x="70" y="395"/>
                    </a:cubicBezTo>
                    <a:cubicBezTo>
                      <a:pt x="75" y="474"/>
                      <a:pt x="82" y="537"/>
                      <a:pt x="92" y="537"/>
                    </a:cubicBezTo>
                    <a:cubicBezTo>
                      <a:pt x="92" y="537"/>
                      <a:pt x="93" y="537"/>
                      <a:pt x="94" y="537"/>
                    </a:cubicBezTo>
                    <a:cubicBezTo>
                      <a:pt x="114" y="537"/>
                      <a:pt x="147" y="537"/>
                      <a:pt x="166" y="537"/>
                    </a:cubicBezTo>
                    <a:cubicBezTo>
                      <a:pt x="166" y="537"/>
                      <a:pt x="167" y="537"/>
                      <a:pt x="168" y="537"/>
                    </a:cubicBezTo>
                    <a:cubicBezTo>
                      <a:pt x="177" y="537"/>
                      <a:pt x="185" y="474"/>
                      <a:pt x="190" y="395"/>
                    </a:cubicBezTo>
                    <a:cubicBezTo>
                      <a:pt x="193" y="394"/>
                      <a:pt x="197" y="393"/>
                      <a:pt x="200" y="390"/>
                    </a:cubicBezTo>
                    <a:cubicBezTo>
                      <a:pt x="200" y="390"/>
                      <a:pt x="200" y="390"/>
                      <a:pt x="200" y="390"/>
                    </a:cubicBezTo>
                    <a:cubicBezTo>
                      <a:pt x="212" y="382"/>
                      <a:pt x="220" y="370"/>
                      <a:pt x="221" y="356"/>
                    </a:cubicBezTo>
                    <a:cubicBezTo>
                      <a:pt x="221" y="356"/>
                      <a:pt x="221" y="355"/>
                      <a:pt x="221" y="355"/>
                    </a:cubicBezTo>
                    <a:cubicBezTo>
                      <a:pt x="222" y="350"/>
                      <a:pt x="223" y="345"/>
                      <a:pt x="223" y="339"/>
                    </a:cubicBezTo>
                    <a:cubicBezTo>
                      <a:pt x="223" y="339"/>
                      <a:pt x="212" y="278"/>
                      <a:pt x="199" y="209"/>
                    </a:cubicBezTo>
                    <a:cubicBezTo>
                      <a:pt x="199" y="207"/>
                      <a:pt x="199" y="204"/>
                      <a:pt x="198" y="201"/>
                    </a:cubicBezTo>
                    <a:cubicBezTo>
                      <a:pt x="200" y="140"/>
                      <a:pt x="201" y="95"/>
                      <a:pt x="201" y="95"/>
                    </a:cubicBezTo>
                    <a:cubicBezTo>
                      <a:pt x="202" y="93"/>
                      <a:pt x="203" y="92"/>
                      <a:pt x="204" y="91"/>
                    </a:cubicBezTo>
                    <a:cubicBezTo>
                      <a:pt x="206" y="92"/>
                      <a:pt x="209" y="94"/>
                      <a:pt x="210" y="96"/>
                    </a:cubicBezTo>
                    <a:cubicBezTo>
                      <a:pt x="210" y="144"/>
                      <a:pt x="210" y="144"/>
                      <a:pt x="210" y="144"/>
                    </a:cubicBezTo>
                    <a:cubicBezTo>
                      <a:pt x="210" y="144"/>
                      <a:pt x="210" y="237"/>
                      <a:pt x="210" y="237"/>
                    </a:cubicBezTo>
                    <a:cubicBezTo>
                      <a:pt x="210" y="257"/>
                      <a:pt x="224" y="261"/>
                      <a:pt x="233" y="263"/>
                    </a:cubicBezTo>
                    <a:cubicBezTo>
                      <a:pt x="233" y="263"/>
                      <a:pt x="234" y="263"/>
                      <a:pt x="234" y="263"/>
                    </a:cubicBezTo>
                    <a:cubicBezTo>
                      <a:pt x="252" y="258"/>
                      <a:pt x="260" y="251"/>
                      <a:pt x="260" y="237"/>
                    </a:cubicBezTo>
                    <a:cubicBezTo>
                      <a:pt x="260" y="235"/>
                      <a:pt x="260" y="235"/>
                      <a:pt x="260" y="235"/>
                    </a:cubicBezTo>
                    <a:cubicBezTo>
                      <a:pt x="260" y="235"/>
                      <a:pt x="260" y="235"/>
                      <a:pt x="260" y="234"/>
                    </a:cubicBezTo>
                    <a:lnTo>
                      <a:pt x="260" y="60"/>
                    </a:lnTo>
                    <a:close/>
                  </a:path>
                </a:pathLst>
              </a:custGeom>
              <a:solidFill>
                <a:srgbClr val="005F8E"/>
              </a:solidFill>
              <a:ln w="9525">
                <a:noFill/>
                <a:round/>
                <a:headEnd/>
                <a:tailEnd/>
              </a:ln>
            </p:spPr>
            <p:txBody>
              <a:bodyPr lIns="104306" tIns="52153" rIns="104306" bIns="52153">
                <a:prstTxWarp prst="textNoShape">
                  <a:avLst/>
                </a:prstTxWarp>
              </a:bodyPr>
              <a:lstStyle/>
              <a:p>
                <a:pPr defTabSz="912813"/>
                <a:endParaRPr lang="en-US">
                  <a:ea typeface="Arial" charset="0"/>
                  <a:cs typeface="Arial" charset="0"/>
                </a:endParaRPr>
              </a:p>
            </p:txBody>
          </p:sp>
          <p:sp>
            <p:nvSpPr>
              <p:cNvPr id="141447" name="Freeform 196"/>
              <p:cNvSpPr>
                <a:spLocks noChangeAspect="1"/>
              </p:cNvSpPr>
              <p:nvPr/>
            </p:nvSpPr>
            <p:spPr bwMode="gray">
              <a:xfrm>
                <a:off x="3866" y="1653"/>
                <a:ext cx="324" cy="290"/>
              </a:xfrm>
              <a:custGeom>
                <a:avLst/>
                <a:gdLst>
                  <a:gd name="T0" fmla="*/ 1696 w 137"/>
                  <a:gd name="T1" fmla="*/ 3735 h 123"/>
                  <a:gd name="T2" fmla="*/ 1696 w 137"/>
                  <a:gd name="T3" fmla="*/ 3735 h 123"/>
                  <a:gd name="T4" fmla="*/ 1812 w 137"/>
                  <a:gd name="T5" fmla="*/ 3775 h 123"/>
                  <a:gd name="T6" fmla="*/ 1880 w 137"/>
                  <a:gd name="T7" fmla="*/ 3803 h 123"/>
                  <a:gd name="T8" fmla="*/ 1968 w 137"/>
                  <a:gd name="T9" fmla="*/ 3803 h 123"/>
                  <a:gd name="T10" fmla="*/ 2065 w 137"/>
                  <a:gd name="T11" fmla="*/ 3803 h 123"/>
                  <a:gd name="T12" fmla="*/ 2154 w 137"/>
                  <a:gd name="T13" fmla="*/ 3803 h 123"/>
                  <a:gd name="T14" fmla="*/ 2249 w 137"/>
                  <a:gd name="T15" fmla="*/ 3803 h 123"/>
                  <a:gd name="T16" fmla="*/ 2344 w 137"/>
                  <a:gd name="T17" fmla="*/ 3803 h 123"/>
                  <a:gd name="T18" fmla="*/ 2434 w 137"/>
                  <a:gd name="T19" fmla="*/ 3803 h 123"/>
                  <a:gd name="T20" fmla="*/ 2500 w 137"/>
                  <a:gd name="T21" fmla="*/ 3775 h 123"/>
                  <a:gd name="T22" fmla="*/ 2635 w 137"/>
                  <a:gd name="T23" fmla="*/ 3735 h 123"/>
                  <a:gd name="T24" fmla="*/ 2635 w 137"/>
                  <a:gd name="T25" fmla="*/ 3735 h 123"/>
                  <a:gd name="T26" fmla="*/ 4032 w 137"/>
                  <a:gd name="T27" fmla="*/ 1417 h 123"/>
                  <a:gd name="T28" fmla="*/ 2221 w 137"/>
                  <a:gd name="T29" fmla="*/ 0 h 123"/>
                  <a:gd name="T30" fmla="*/ 2154 w 137"/>
                  <a:gd name="T31" fmla="*/ 0 h 123"/>
                  <a:gd name="T32" fmla="*/ 2065 w 137"/>
                  <a:gd name="T33" fmla="*/ 0 h 123"/>
                  <a:gd name="T34" fmla="*/ 251 w 137"/>
                  <a:gd name="T35" fmla="*/ 1417 h 123"/>
                  <a:gd name="T36" fmla="*/ 1696 w 137"/>
                  <a:gd name="T37" fmla="*/ 3735 h 1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7"/>
                  <a:gd name="T58" fmla="*/ 0 h 123"/>
                  <a:gd name="T59" fmla="*/ 137 w 137"/>
                  <a:gd name="T60" fmla="*/ 123 h 1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7" h="123">
                    <a:moveTo>
                      <a:pt x="54" y="121"/>
                    </a:moveTo>
                    <a:cubicBezTo>
                      <a:pt x="54" y="121"/>
                      <a:pt x="54" y="121"/>
                      <a:pt x="54" y="121"/>
                    </a:cubicBezTo>
                    <a:cubicBezTo>
                      <a:pt x="55" y="122"/>
                      <a:pt x="57" y="122"/>
                      <a:pt x="58" y="122"/>
                    </a:cubicBezTo>
                    <a:cubicBezTo>
                      <a:pt x="58" y="122"/>
                      <a:pt x="59" y="122"/>
                      <a:pt x="60" y="123"/>
                    </a:cubicBezTo>
                    <a:cubicBezTo>
                      <a:pt x="61" y="123"/>
                      <a:pt x="62" y="123"/>
                      <a:pt x="63" y="123"/>
                    </a:cubicBezTo>
                    <a:cubicBezTo>
                      <a:pt x="64" y="123"/>
                      <a:pt x="65" y="123"/>
                      <a:pt x="66" y="123"/>
                    </a:cubicBezTo>
                    <a:cubicBezTo>
                      <a:pt x="67" y="123"/>
                      <a:pt x="68" y="123"/>
                      <a:pt x="69" y="123"/>
                    </a:cubicBezTo>
                    <a:cubicBezTo>
                      <a:pt x="70" y="123"/>
                      <a:pt x="71" y="123"/>
                      <a:pt x="72" y="123"/>
                    </a:cubicBezTo>
                    <a:cubicBezTo>
                      <a:pt x="73" y="123"/>
                      <a:pt x="74" y="123"/>
                      <a:pt x="75" y="123"/>
                    </a:cubicBezTo>
                    <a:cubicBezTo>
                      <a:pt x="76" y="123"/>
                      <a:pt x="77" y="123"/>
                      <a:pt x="78" y="123"/>
                    </a:cubicBezTo>
                    <a:cubicBezTo>
                      <a:pt x="78" y="122"/>
                      <a:pt x="79" y="122"/>
                      <a:pt x="80" y="122"/>
                    </a:cubicBezTo>
                    <a:cubicBezTo>
                      <a:pt x="81" y="122"/>
                      <a:pt x="82" y="122"/>
                      <a:pt x="84" y="121"/>
                    </a:cubicBezTo>
                    <a:cubicBezTo>
                      <a:pt x="84" y="121"/>
                      <a:pt x="84" y="121"/>
                      <a:pt x="84" y="121"/>
                    </a:cubicBezTo>
                    <a:cubicBezTo>
                      <a:pt x="117" y="113"/>
                      <a:pt x="137" y="80"/>
                      <a:pt x="129" y="46"/>
                    </a:cubicBezTo>
                    <a:cubicBezTo>
                      <a:pt x="122" y="19"/>
                      <a:pt x="98" y="1"/>
                      <a:pt x="71" y="0"/>
                    </a:cubicBezTo>
                    <a:cubicBezTo>
                      <a:pt x="70" y="0"/>
                      <a:pt x="70" y="0"/>
                      <a:pt x="69" y="0"/>
                    </a:cubicBezTo>
                    <a:cubicBezTo>
                      <a:pt x="68" y="0"/>
                      <a:pt x="67" y="0"/>
                      <a:pt x="66" y="0"/>
                    </a:cubicBezTo>
                    <a:cubicBezTo>
                      <a:pt x="39" y="1"/>
                      <a:pt x="15" y="19"/>
                      <a:pt x="8" y="46"/>
                    </a:cubicBezTo>
                    <a:cubicBezTo>
                      <a:pt x="0" y="80"/>
                      <a:pt x="20" y="113"/>
                      <a:pt x="54" y="121"/>
                    </a:cubicBezTo>
                    <a:close/>
                  </a:path>
                </a:pathLst>
              </a:custGeom>
              <a:solidFill>
                <a:srgbClr val="005F8E"/>
              </a:solidFill>
              <a:ln w="9525">
                <a:noFill/>
                <a:round/>
                <a:headEnd/>
                <a:tailEnd/>
              </a:ln>
            </p:spPr>
            <p:txBody>
              <a:bodyPr lIns="104306" tIns="52153" rIns="104306" bIns="52153">
                <a:prstTxWarp prst="textNoShape">
                  <a:avLst/>
                </a:prstTxWarp>
              </a:bodyPr>
              <a:lstStyle/>
              <a:p>
                <a:pPr defTabSz="912813"/>
                <a:endParaRPr lang="en-US">
                  <a:ea typeface="Arial" charset="0"/>
                  <a:cs typeface="Arial" charset="0"/>
                </a:endParaRPr>
              </a:p>
            </p:txBody>
          </p:sp>
        </p:grpSp>
        <p:grpSp>
          <p:nvGrpSpPr>
            <p:cNvPr id="141395" name="Group 197"/>
            <p:cNvGrpSpPr>
              <a:grpSpLocks noChangeAspect="1"/>
            </p:cNvGrpSpPr>
            <p:nvPr/>
          </p:nvGrpSpPr>
          <p:grpSpPr bwMode="auto">
            <a:xfrm flipH="1">
              <a:off x="1252" y="1522"/>
              <a:ext cx="311" cy="800"/>
              <a:chOff x="3722" y="1653"/>
              <a:chExt cx="614" cy="1582"/>
            </a:xfrm>
          </p:grpSpPr>
          <p:sp>
            <p:nvSpPr>
              <p:cNvPr id="141444" name="Freeform 198"/>
              <p:cNvSpPr>
                <a:spLocks noChangeAspect="1"/>
              </p:cNvSpPr>
              <p:nvPr/>
            </p:nvSpPr>
            <p:spPr bwMode="gray">
              <a:xfrm>
                <a:off x="3722" y="1967"/>
                <a:ext cx="614" cy="1268"/>
              </a:xfrm>
              <a:custGeom>
                <a:avLst/>
                <a:gdLst>
                  <a:gd name="T0" fmla="*/ 8086 w 260"/>
                  <a:gd name="T1" fmla="*/ 1868 h 537"/>
                  <a:gd name="T2" fmla="*/ 7127 w 260"/>
                  <a:gd name="T3" fmla="*/ 340 h 537"/>
                  <a:gd name="T4" fmla="*/ 7127 w 260"/>
                  <a:gd name="T5" fmla="*/ 340 h 537"/>
                  <a:gd name="T6" fmla="*/ 6057 w 260"/>
                  <a:gd name="T7" fmla="*/ 28 h 537"/>
                  <a:gd name="T8" fmla="*/ 5571 w 260"/>
                  <a:gd name="T9" fmla="*/ 0 h 537"/>
                  <a:gd name="T10" fmla="*/ 5476 w 260"/>
                  <a:gd name="T11" fmla="*/ 0 h 537"/>
                  <a:gd name="T12" fmla="*/ 2610 w 260"/>
                  <a:gd name="T13" fmla="*/ 0 h 537"/>
                  <a:gd name="T14" fmla="*/ 2515 w 260"/>
                  <a:gd name="T15" fmla="*/ 0 h 537"/>
                  <a:gd name="T16" fmla="*/ 2031 w 260"/>
                  <a:gd name="T17" fmla="*/ 28 h 537"/>
                  <a:gd name="T18" fmla="*/ 938 w 260"/>
                  <a:gd name="T19" fmla="*/ 340 h 537"/>
                  <a:gd name="T20" fmla="*/ 938 w 260"/>
                  <a:gd name="T21" fmla="*/ 340 h 537"/>
                  <a:gd name="T22" fmla="*/ 0 w 260"/>
                  <a:gd name="T23" fmla="*/ 1868 h 537"/>
                  <a:gd name="T24" fmla="*/ 0 w 260"/>
                  <a:gd name="T25" fmla="*/ 7282 h 537"/>
                  <a:gd name="T26" fmla="*/ 0 w 260"/>
                  <a:gd name="T27" fmla="*/ 7310 h 537"/>
                  <a:gd name="T28" fmla="*/ 0 w 260"/>
                  <a:gd name="T29" fmla="*/ 7372 h 537"/>
                  <a:gd name="T30" fmla="*/ 775 w 260"/>
                  <a:gd name="T31" fmla="*/ 8175 h 537"/>
                  <a:gd name="T32" fmla="*/ 843 w 260"/>
                  <a:gd name="T33" fmla="*/ 8175 h 537"/>
                  <a:gd name="T34" fmla="*/ 1556 w 260"/>
                  <a:gd name="T35" fmla="*/ 7372 h 537"/>
                  <a:gd name="T36" fmla="*/ 1556 w 260"/>
                  <a:gd name="T37" fmla="*/ 4477 h 537"/>
                  <a:gd name="T38" fmla="*/ 1556 w 260"/>
                  <a:gd name="T39" fmla="*/ 2989 h 537"/>
                  <a:gd name="T40" fmla="*/ 1740 w 260"/>
                  <a:gd name="T41" fmla="*/ 2834 h 537"/>
                  <a:gd name="T42" fmla="*/ 1830 w 260"/>
                  <a:gd name="T43" fmla="*/ 2949 h 537"/>
                  <a:gd name="T44" fmla="*/ 1896 w 260"/>
                  <a:gd name="T45" fmla="*/ 6255 h 537"/>
                  <a:gd name="T46" fmla="*/ 1868 w 260"/>
                  <a:gd name="T47" fmla="*/ 6529 h 537"/>
                  <a:gd name="T48" fmla="*/ 1143 w 260"/>
                  <a:gd name="T49" fmla="*/ 10531 h 537"/>
                  <a:gd name="T50" fmla="*/ 1188 w 260"/>
                  <a:gd name="T51" fmla="*/ 11034 h 537"/>
                  <a:gd name="T52" fmla="*/ 1188 w 260"/>
                  <a:gd name="T53" fmla="*/ 11072 h 537"/>
                  <a:gd name="T54" fmla="*/ 1868 w 260"/>
                  <a:gd name="T55" fmla="*/ 12127 h 537"/>
                  <a:gd name="T56" fmla="*/ 1868 w 260"/>
                  <a:gd name="T57" fmla="*/ 12127 h 537"/>
                  <a:gd name="T58" fmla="*/ 2175 w 260"/>
                  <a:gd name="T59" fmla="*/ 12283 h 537"/>
                  <a:gd name="T60" fmla="*/ 2855 w 260"/>
                  <a:gd name="T61" fmla="*/ 16694 h 537"/>
                  <a:gd name="T62" fmla="*/ 2921 w 260"/>
                  <a:gd name="T63" fmla="*/ 16694 h 537"/>
                  <a:gd name="T64" fmla="*/ 5165 w 260"/>
                  <a:gd name="T65" fmla="*/ 16694 h 537"/>
                  <a:gd name="T66" fmla="*/ 5231 w 260"/>
                  <a:gd name="T67" fmla="*/ 16694 h 537"/>
                  <a:gd name="T68" fmla="*/ 5911 w 260"/>
                  <a:gd name="T69" fmla="*/ 12283 h 537"/>
                  <a:gd name="T70" fmla="*/ 6218 w 260"/>
                  <a:gd name="T71" fmla="*/ 12127 h 537"/>
                  <a:gd name="T72" fmla="*/ 6218 w 260"/>
                  <a:gd name="T73" fmla="*/ 12127 h 537"/>
                  <a:gd name="T74" fmla="*/ 6877 w 260"/>
                  <a:gd name="T75" fmla="*/ 11072 h 537"/>
                  <a:gd name="T76" fmla="*/ 6877 w 260"/>
                  <a:gd name="T77" fmla="*/ 11034 h 537"/>
                  <a:gd name="T78" fmla="*/ 6943 w 260"/>
                  <a:gd name="T79" fmla="*/ 10531 h 537"/>
                  <a:gd name="T80" fmla="*/ 6190 w 260"/>
                  <a:gd name="T81" fmla="*/ 6501 h 537"/>
                  <a:gd name="T82" fmla="*/ 6164 w 260"/>
                  <a:gd name="T83" fmla="*/ 6255 h 537"/>
                  <a:gd name="T84" fmla="*/ 6258 w 260"/>
                  <a:gd name="T85" fmla="*/ 2949 h 537"/>
                  <a:gd name="T86" fmla="*/ 6345 w 260"/>
                  <a:gd name="T87" fmla="*/ 2834 h 537"/>
                  <a:gd name="T88" fmla="*/ 6530 w 260"/>
                  <a:gd name="T89" fmla="*/ 2989 h 537"/>
                  <a:gd name="T90" fmla="*/ 6530 w 260"/>
                  <a:gd name="T91" fmla="*/ 4477 h 537"/>
                  <a:gd name="T92" fmla="*/ 6530 w 260"/>
                  <a:gd name="T93" fmla="*/ 7372 h 537"/>
                  <a:gd name="T94" fmla="*/ 7245 w 260"/>
                  <a:gd name="T95" fmla="*/ 8175 h 537"/>
                  <a:gd name="T96" fmla="*/ 7283 w 260"/>
                  <a:gd name="T97" fmla="*/ 8175 h 537"/>
                  <a:gd name="T98" fmla="*/ 8086 w 260"/>
                  <a:gd name="T99" fmla="*/ 7372 h 537"/>
                  <a:gd name="T100" fmla="*/ 8086 w 260"/>
                  <a:gd name="T101" fmla="*/ 7310 h 537"/>
                  <a:gd name="T102" fmla="*/ 8086 w 260"/>
                  <a:gd name="T103" fmla="*/ 7282 h 537"/>
                  <a:gd name="T104" fmla="*/ 8086 w 260"/>
                  <a:gd name="T105" fmla="*/ 1868 h 53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60"/>
                  <a:gd name="T160" fmla="*/ 0 h 537"/>
                  <a:gd name="T161" fmla="*/ 260 w 260"/>
                  <a:gd name="T162" fmla="*/ 537 h 53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60" h="537">
                    <a:moveTo>
                      <a:pt x="260" y="60"/>
                    </a:moveTo>
                    <a:cubicBezTo>
                      <a:pt x="257" y="39"/>
                      <a:pt x="247" y="23"/>
                      <a:pt x="229" y="11"/>
                    </a:cubicBezTo>
                    <a:cubicBezTo>
                      <a:pt x="229" y="11"/>
                      <a:pt x="229" y="11"/>
                      <a:pt x="229" y="11"/>
                    </a:cubicBezTo>
                    <a:cubicBezTo>
                      <a:pt x="219" y="4"/>
                      <a:pt x="207" y="2"/>
                      <a:pt x="195" y="1"/>
                    </a:cubicBezTo>
                    <a:cubicBezTo>
                      <a:pt x="190" y="1"/>
                      <a:pt x="185" y="0"/>
                      <a:pt x="179" y="0"/>
                    </a:cubicBezTo>
                    <a:cubicBezTo>
                      <a:pt x="176" y="0"/>
                      <a:pt x="176" y="0"/>
                      <a:pt x="176" y="0"/>
                    </a:cubicBezTo>
                    <a:cubicBezTo>
                      <a:pt x="84" y="0"/>
                      <a:pt x="84" y="0"/>
                      <a:pt x="84" y="0"/>
                    </a:cubicBezTo>
                    <a:cubicBezTo>
                      <a:pt x="81" y="0"/>
                      <a:pt x="81" y="0"/>
                      <a:pt x="81" y="0"/>
                    </a:cubicBezTo>
                    <a:cubicBezTo>
                      <a:pt x="75" y="0"/>
                      <a:pt x="70" y="1"/>
                      <a:pt x="65" y="1"/>
                    </a:cubicBezTo>
                    <a:cubicBezTo>
                      <a:pt x="53" y="2"/>
                      <a:pt x="41" y="4"/>
                      <a:pt x="30" y="11"/>
                    </a:cubicBezTo>
                    <a:cubicBezTo>
                      <a:pt x="30" y="11"/>
                      <a:pt x="30" y="11"/>
                      <a:pt x="30" y="11"/>
                    </a:cubicBezTo>
                    <a:cubicBezTo>
                      <a:pt x="13" y="23"/>
                      <a:pt x="2" y="39"/>
                      <a:pt x="0" y="60"/>
                    </a:cubicBezTo>
                    <a:cubicBezTo>
                      <a:pt x="0" y="234"/>
                      <a:pt x="0" y="234"/>
                      <a:pt x="0" y="234"/>
                    </a:cubicBezTo>
                    <a:cubicBezTo>
                      <a:pt x="0" y="235"/>
                      <a:pt x="0" y="235"/>
                      <a:pt x="0" y="235"/>
                    </a:cubicBezTo>
                    <a:cubicBezTo>
                      <a:pt x="0" y="237"/>
                      <a:pt x="0" y="237"/>
                      <a:pt x="0" y="237"/>
                    </a:cubicBezTo>
                    <a:cubicBezTo>
                      <a:pt x="0" y="251"/>
                      <a:pt x="7" y="258"/>
                      <a:pt x="25" y="263"/>
                    </a:cubicBezTo>
                    <a:cubicBezTo>
                      <a:pt x="26" y="263"/>
                      <a:pt x="26" y="263"/>
                      <a:pt x="27" y="263"/>
                    </a:cubicBezTo>
                    <a:cubicBezTo>
                      <a:pt x="35" y="261"/>
                      <a:pt x="50" y="257"/>
                      <a:pt x="50" y="237"/>
                    </a:cubicBezTo>
                    <a:cubicBezTo>
                      <a:pt x="50" y="237"/>
                      <a:pt x="50" y="144"/>
                      <a:pt x="50" y="144"/>
                    </a:cubicBezTo>
                    <a:cubicBezTo>
                      <a:pt x="50" y="96"/>
                      <a:pt x="50" y="96"/>
                      <a:pt x="50" y="96"/>
                    </a:cubicBezTo>
                    <a:cubicBezTo>
                      <a:pt x="51" y="94"/>
                      <a:pt x="53" y="92"/>
                      <a:pt x="56" y="91"/>
                    </a:cubicBezTo>
                    <a:cubicBezTo>
                      <a:pt x="57" y="92"/>
                      <a:pt x="58" y="93"/>
                      <a:pt x="59" y="95"/>
                    </a:cubicBezTo>
                    <a:cubicBezTo>
                      <a:pt x="59" y="95"/>
                      <a:pt x="60" y="140"/>
                      <a:pt x="61" y="201"/>
                    </a:cubicBezTo>
                    <a:cubicBezTo>
                      <a:pt x="61" y="204"/>
                      <a:pt x="60" y="207"/>
                      <a:pt x="60" y="210"/>
                    </a:cubicBezTo>
                    <a:cubicBezTo>
                      <a:pt x="47" y="278"/>
                      <a:pt x="37" y="339"/>
                      <a:pt x="37" y="339"/>
                    </a:cubicBezTo>
                    <a:cubicBezTo>
                      <a:pt x="36" y="345"/>
                      <a:pt x="37" y="350"/>
                      <a:pt x="38" y="355"/>
                    </a:cubicBezTo>
                    <a:cubicBezTo>
                      <a:pt x="38" y="355"/>
                      <a:pt x="38" y="356"/>
                      <a:pt x="38" y="356"/>
                    </a:cubicBezTo>
                    <a:cubicBezTo>
                      <a:pt x="40" y="370"/>
                      <a:pt x="47" y="382"/>
                      <a:pt x="60" y="390"/>
                    </a:cubicBezTo>
                    <a:cubicBezTo>
                      <a:pt x="60" y="390"/>
                      <a:pt x="60" y="390"/>
                      <a:pt x="60" y="390"/>
                    </a:cubicBezTo>
                    <a:cubicBezTo>
                      <a:pt x="63" y="393"/>
                      <a:pt x="66" y="394"/>
                      <a:pt x="70" y="395"/>
                    </a:cubicBezTo>
                    <a:cubicBezTo>
                      <a:pt x="75" y="474"/>
                      <a:pt x="82" y="537"/>
                      <a:pt x="92" y="537"/>
                    </a:cubicBezTo>
                    <a:cubicBezTo>
                      <a:pt x="92" y="537"/>
                      <a:pt x="93" y="537"/>
                      <a:pt x="94" y="537"/>
                    </a:cubicBezTo>
                    <a:cubicBezTo>
                      <a:pt x="114" y="537"/>
                      <a:pt x="147" y="537"/>
                      <a:pt x="166" y="537"/>
                    </a:cubicBezTo>
                    <a:cubicBezTo>
                      <a:pt x="166" y="537"/>
                      <a:pt x="167" y="537"/>
                      <a:pt x="168" y="537"/>
                    </a:cubicBezTo>
                    <a:cubicBezTo>
                      <a:pt x="177" y="537"/>
                      <a:pt x="185" y="474"/>
                      <a:pt x="190" y="395"/>
                    </a:cubicBezTo>
                    <a:cubicBezTo>
                      <a:pt x="193" y="394"/>
                      <a:pt x="197" y="393"/>
                      <a:pt x="200" y="390"/>
                    </a:cubicBezTo>
                    <a:cubicBezTo>
                      <a:pt x="200" y="390"/>
                      <a:pt x="200" y="390"/>
                      <a:pt x="200" y="390"/>
                    </a:cubicBezTo>
                    <a:cubicBezTo>
                      <a:pt x="212" y="382"/>
                      <a:pt x="220" y="370"/>
                      <a:pt x="221" y="356"/>
                    </a:cubicBezTo>
                    <a:cubicBezTo>
                      <a:pt x="221" y="356"/>
                      <a:pt x="221" y="355"/>
                      <a:pt x="221" y="355"/>
                    </a:cubicBezTo>
                    <a:cubicBezTo>
                      <a:pt x="222" y="350"/>
                      <a:pt x="223" y="345"/>
                      <a:pt x="223" y="339"/>
                    </a:cubicBezTo>
                    <a:cubicBezTo>
                      <a:pt x="223" y="339"/>
                      <a:pt x="212" y="278"/>
                      <a:pt x="199" y="209"/>
                    </a:cubicBezTo>
                    <a:cubicBezTo>
                      <a:pt x="199" y="207"/>
                      <a:pt x="199" y="204"/>
                      <a:pt x="198" y="201"/>
                    </a:cubicBezTo>
                    <a:cubicBezTo>
                      <a:pt x="200" y="140"/>
                      <a:pt x="201" y="95"/>
                      <a:pt x="201" y="95"/>
                    </a:cubicBezTo>
                    <a:cubicBezTo>
                      <a:pt x="202" y="93"/>
                      <a:pt x="203" y="92"/>
                      <a:pt x="204" y="91"/>
                    </a:cubicBezTo>
                    <a:cubicBezTo>
                      <a:pt x="206" y="92"/>
                      <a:pt x="209" y="94"/>
                      <a:pt x="210" y="96"/>
                    </a:cubicBezTo>
                    <a:cubicBezTo>
                      <a:pt x="210" y="144"/>
                      <a:pt x="210" y="144"/>
                      <a:pt x="210" y="144"/>
                    </a:cubicBezTo>
                    <a:cubicBezTo>
                      <a:pt x="210" y="144"/>
                      <a:pt x="210" y="237"/>
                      <a:pt x="210" y="237"/>
                    </a:cubicBezTo>
                    <a:cubicBezTo>
                      <a:pt x="210" y="257"/>
                      <a:pt x="224" y="261"/>
                      <a:pt x="233" y="263"/>
                    </a:cubicBezTo>
                    <a:cubicBezTo>
                      <a:pt x="233" y="263"/>
                      <a:pt x="234" y="263"/>
                      <a:pt x="234" y="263"/>
                    </a:cubicBezTo>
                    <a:cubicBezTo>
                      <a:pt x="252" y="258"/>
                      <a:pt x="260" y="251"/>
                      <a:pt x="260" y="237"/>
                    </a:cubicBezTo>
                    <a:cubicBezTo>
                      <a:pt x="260" y="235"/>
                      <a:pt x="260" y="235"/>
                      <a:pt x="260" y="235"/>
                    </a:cubicBezTo>
                    <a:cubicBezTo>
                      <a:pt x="260" y="235"/>
                      <a:pt x="260" y="235"/>
                      <a:pt x="260" y="234"/>
                    </a:cubicBezTo>
                    <a:lnTo>
                      <a:pt x="260" y="60"/>
                    </a:lnTo>
                    <a:close/>
                  </a:path>
                </a:pathLst>
              </a:custGeom>
              <a:solidFill>
                <a:srgbClr val="005F8E"/>
              </a:solidFill>
              <a:ln w="9525">
                <a:noFill/>
                <a:round/>
                <a:headEnd/>
                <a:tailEnd/>
              </a:ln>
            </p:spPr>
            <p:txBody>
              <a:bodyPr lIns="104306" tIns="52153" rIns="104306" bIns="52153">
                <a:prstTxWarp prst="textNoShape">
                  <a:avLst/>
                </a:prstTxWarp>
              </a:bodyPr>
              <a:lstStyle/>
              <a:p>
                <a:pPr defTabSz="912813"/>
                <a:endParaRPr lang="en-US">
                  <a:ea typeface="Arial" charset="0"/>
                  <a:cs typeface="Arial" charset="0"/>
                </a:endParaRPr>
              </a:p>
            </p:txBody>
          </p:sp>
          <p:sp>
            <p:nvSpPr>
              <p:cNvPr id="141445" name="Freeform 199"/>
              <p:cNvSpPr>
                <a:spLocks noChangeAspect="1"/>
              </p:cNvSpPr>
              <p:nvPr/>
            </p:nvSpPr>
            <p:spPr bwMode="gray">
              <a:xfrm>
                <a:off x="3866" y="1653"/>
                <a:ext cx="324" cy="290"/>
              </a:xfrm>
              <a:custGeom>
                <a:avLst/>
                <a:gdLst>
                  <a:gd name="T0" fmla="*/ 1696 w 137"/>
                  <a:gd name="T1" fmla="*/ 3735 h 123"/>
                  <a:gd name="T2" fmla="*/ 1696 w 137"/>
                  <a:gd name="T3" fmla="*/ 3735 h 123"/>
                  <a:gd name="T4" fmla="*/ 1812 w 137"/>
                  <a:gd name="T5" fmla="*/ 3775 h 123"/>
                  <a:gd name="T6" fmla="*/ 1880 w 137"/>
                  <a:gd name="T7" fmla="*/ 3803 h 123"/>
                  <a:gd name="T8" fmla="*/ 1968 w 137"/>
                  <a:gd name="T9" fmla="*/ 3803 h 123"/>
                  <a:gd name="T10" fmla="*/ 2065 w 137"/>
                  <a:gd name="T11" fmla="*/ 3803 h 123"/>
                  <a:gd name="T12" fmla="*/ 2154 w 137"/>
                  <a:gd name="T13" fmla="*/ 3803 h 123"/>
                  <a:gd name="T14" fmla="*/ 2249 w 137"/>
                  <a:gd name="T15" fmla="*/ 3803 h 123"/>
                  <a:gd name="T16" fmla="*/ 2344 w 137"/>
                  <a:gd name="T17" fmla="*/ 3803 h 123"/>
                  <a:gd name="T18" fmla="*/ 2434 w 137"/>
                  <a:gd name="T19" fmla="*/ 3803 h 123"/>
                  <a:gd name="T20" fmla="*/ 2500 w 137"/>
                  <a:gd name="T21" fmla="*/ 3775 h 123"/>
                  <a:gd name="T22" fmla="*/ 2635 w 137"/>
                  <a:gd name="T23" fmla="*/ 3735 h 123"/>
                  <a:gd name="T24" fmla="*/ 2635 w 137"/>
                  <a:gd name="T25" fmla="*/ 3735 h 123"/>
                  <a:gd name="T26" fmla="*/ 4032 w 137"/>
                  <a:gd name="T27" fmla="*/ 1417 h 123"/>
                  <a:gd name="T28" fmla="*/ 2221 w 137"/>
                  <a:gd name="T29" fmla="*/ 0 h 123"/>
                  <a:gd name="T30" fmla="*/ 2154 w 137"/>
                  <a:gd name="T31" fmla="*/ 0 h 123"/>
                  <a:gd name="T32" fmla="*/ 2065 w 137"/>
                  <a:gd name="T33" fmla="*/ 0 h 123"/>
                  <a:gd name="T34" fmla="*/ 251 w 137"/>
                  <a:gd name="T35" fmla="*/ 1417 h 123"/>
                  <a:gd name="T36" fmla="*/ 1696 w 137"/>
                  <a:gd name="T37" fmla="*/ 3735 h 1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7"/>
                  <a:gd name="T58" fmla="*/ 0 h 123"/>
                  <a:gd name="T59" fmla="*/ 137 w 137"/>
                  <a:gd name="T60" fmla="*/ 123 h 1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7" h="123">
                    <a:moveTo>
                      <a:pt x="54" y="121"/>
                    </a:moveTo>
                    <a:cubicBezTo>
                      <a:pt x="54" y="121"/>
                      <a:pt x="54" y="121"/>
                      <a:pt x="54" y="121"/>
                    </a:cubicBezTo>
                    <a:cubicBezTo>
                      <a:pt x="55" y="122"/>
                      <a:pt x="57" y="122"/>
                      <a:pt x="58" y="122"/>
                    </a:cubicBezTo>
                    <a:cubicBezTo>
                      <a:pt x="58" y="122"/>
                      <a:pt x="59" y="122"/>
                      <a:pt x="60" y="123"/>
                    </a:cubicBezTo>
                    <a:cubicBezTo>
                      <a:pt x="61" y="123"/>
                      <a:pt x="62" y="123"/>
                      <a:pt x="63" y="123"/>
                    </a:cubicBezTo>
                    <a:cubicBezTo>
                      <a:pt x="64" y="123"/>
                      <a:pt x="65" y="123"/>
                      <a:pt x="66" y="123"/>
                    </a:cubicBezTo>
                    <a:cubicBezTo>
                      <a:pt x="67" y="123"/>
                      <a:pt x="68" y="123"/>
                      <a:pt x="69" y="123"/>
                    </a:cubicBezTo>
                    <a:cubicBezTo>
                      <a:pt x="70" y="123"/>
                      <a:pt x="71" y="123"/>
                      <a:pt x="72" y="123"/>
                    </a:cubicBezTo>
                    <a:cubicBezTo>
                      <a:pt x="73" y="123"/>
                      <a:pt x="74" y="123"/>
                      <a:pt x="75" y="123"/>
                    </a:cubicBezTo>
                    <a:cubicBezTo>
                      <a:pt x="76" y="123"/>
                      <a:pt x="77" y="123"/>
                      <a:pt x="78" y="123"/>
                    </a:cubicBezTo>
                    <a:cubicBezTo>
                      <a:pt x="78" y="122"/>
                      <a:pt x="79" y="122"/>
                      <a:pt x="80" y="122"/>
                    </a:cubicBezTo>
                    <a:cubicBezTo>
                      <a:pt x="81" y="122"/>
                      <a:pt x="82" y="122"/>
                      <a:pt x="84" y="121"/>
                    </a:cubicBezTo>
                    <a:cubicBezTo>
                      <a:pt x="84" y="121"/>
                      <a:pt x="84" y="121"/>
                      <a:pt x="84" y="121"/>
                    </a:cubicBezTo>
                    <a:cubicBezTo>
                      <a:pt x="117" y="113"/>
                      <a:pt x="137" y="80"/>
                      <a:pt x="129" y="46"/>
                    </a:cubicBezTo>
                    <a:cubicBezTo>
                      <a:pt x="122" y="19"/>
                      <a:pt x="98" y="1"/>
                      <a:pt x="71" y="0"/>
                    </a:cubicBezTo>
                    <a:cubicBezTo>
                      <a:pt x="70" y="0"/>
                      <a:pt x="70" y="0"/>
                      <a:pt x="69" y="0"/>
                    </a:cubicBezTo>
                    <a:cubicBezTo>
                      <a:pt x="68" y="0"/>
                      <a:pt x="67" y="0"/>
                      <a:pt x="66" y="0"/>
                    </a:cubicBezTo>
                    <a:cubicBezTo>
                      <a:pt x="39" y="1"/>
                      <a:pt x="15" y="19"/>
                      <a:pt x="8" y="46"/>
                    </a:cubicBezTo>
                    <a:cubicBezTo>
                      <a:pt x="0" y="80"/>
                      <a:pt x="20" y="113"/>
                      <a:pt x="54" y="121"/>
                    </a:cubicBezTo>
                    <a:close/>
                  </a:path>
                </a:pathLst>
              </a:custGeom>
              <a:solidFill>
                <a:srgbClr val="005F8E"/>
              </a:solidFill>
              <a:ln w="9525">
                <a:noFill/>
                <a:round/>
                <a:headEnd/>
                <a:tailEnd/>
              </a:ln>
            </p:spPr>
            <p:txBody>
              <a:bodyPr lIns="104306" tIns="52153" rIns="104306" bIns="52153">
                <a:prstTxWarp prst="textNoShape">
                  <a:avLst/>
                </a:prstTxWarp>
              </a:bodyPr>
              <a:lstStyle/>
              <a:p>
                <a:pPr defTabSz="912813"/>
                <a:endParaRPr lang="en-US">
                  <a:ea typeface="Arial" charset="0"/>
                  <a:cs typeface="Arial" charset="0"/>
                </a:endParaRPr>
              </a:p>
            </p:txBody>
          </p:sp>
        </p:grpSp>
        <p:grpSp>
          <p:nvGrpSpPr>
            <p:cNvPr id="141396" name="Group 200"/>
            <p:cNvGrpSpPr>
              <a:grpSpLocks noChangeAspect="1"/>
            </p:cNvGrpSpPr>
            <p:nvPr/>
          </p:nvGrpSpPr>
          <p:grpSpPr bwMode="auto">
            <a:xfrm flipH="1">
              <a:off x="3295" y="1922"/>
              <a:ext cx="311" cy="800"/>
              <a:chOff x="3722" y="1653"/>
              <a:chExt cx="614" cy="1582"/>
            </a:xfrm>
          </p:grpSpPr>
          <p:sp>
            <p:nvSpPr>
              <p:cNvPr id="141442" name="Freeform 201"/>
              <p:cNvSpPr>
                <a:spLocks noChangeAspect="1"/>
              </p:cNvSpPr>
              <p:nvPr/>
            </p:nvSpPr>
            <p:spPr bwMode="gray">
              <a:xfrm>
                <a:off x="3722" y="1967"/>
                <a:ext cx="614" cy="1268"/>
              </a:xfrm>
              <a:custGeom>
                <a:avLst/>
                <a:gdLst>
                  <a:gd name="T0" fmla="*/ 8086 w 260"/>
                  <a:gd name="T1" fmla="*/ 1868 h 537"/>
                  <a:gd name="T2" fmla="*/ 7127 w 260"/>
                  <a:gd name="T3" fmla="*/ 340 h 537"/>
                  <a:gd name="T4" fmla="*/ 7127 w 260"/>
                  <a:gd name="T5" fmla="*/ 340 h 537"/>
                  <a:gd name="T6" fmla="*/ 6057 w 260"/>
                  <a:gd name="T7" fmla="*/ 28 h 537"/>
                  <a:gd name="T8" fmla="*/ 5571 w 260"/>
                  <a:gd name="T9" fmla="*/ 0 h 537"/>
                  <a:gd name="T10" fmla="*/ 5476 w 260"/>
                  <a:gd name="T11" fmla="*/ 0 h 537"/>
                  <a:gd name="T12" fmla="*/ 2610 w 260"/>
                  <a:gd name="T13" fmla="*/ 0 h 537"/>
                  <a:gd name="T14" fmla="*/ 2515 w 260"/>
                  <a:gd name="T15" fmla="*/ 0 h 537"/>
                  <a:gd name="T16" fmla="*/ 2031 w 260"/>
                  <a:gd name="T17" fmla="*/ 28 h 537"/>
                  <a:gd name="T18" fmla="*/ 938 w 260"/>
                  <a:gd name="T19" fmla="*/ 340 h 537"/>
                  <a:gd name="T20" fmla="*/ 938 w 260"/>
                  <a:gd name="T21" fmla="*/ 340 h 537"/>
                  <a:gd name="T22" fmla="*/ 0 w 260"/>
                  <a:gd name="T23" fmla="*/ 1868 h 537"/>
                  <a:gd name="T24" fmla="*/ 0 w 260"/>
                  <a:gd name="T25" fmla="*/ 7282 h 537"/>
                  <a:gd name="T26" fmla="*/ 0 w 260"/>
                  <a:gd name="T27" fmla="*/ 7310 h 537"/>
                  <a:gd name="T28" fmla="*/ 0 w 260"/>
                  <a:gd name="T29" fmla="*/ 7372 h 537"/>
                  <a:gd name="T30" fmla="*/ 775 w 260"/>
                  <a:gd name="T31" fmla="*/ 8175 h 537"/>
                  <a:gd name="T32" fmla="*/ 843 w 260"/>
                  <a:gd name="T33" fmla="*/ 8175 h 537"/>
                  <a:gd name="T34" fmla="*/ 1556 w 260"/>
                  <a:gd name="T35" fmla="*/ 7372 h 537"/>
                  <a:gd name="T36" fmla="*/ 1556 w 260"/>
                  <a:gd name="T37" fmla="*/ 4477 h 537"/>
                  <a:gd name="T38" fmla="*/ 1556 w 260"/>
                  <a:gd name="T39" fmla="*/ 2989 h 537"/>
                  <a:gd name="T40" fmla="*/ 1740 w 260"/>
                  <a:gd name="T41" fmla="*/ 2834 h 537"/>
                  <a:gd name="T42" fmla="*/ 1830 w 260"/>
                  <a:gd name="T43" fmla="*/ 2949 h 537"/>
                  <a:gd name="T44" fmla="*/ 1896 w 260"/>
                  <a:gd name="T45" fmla="*/ 6255 h 537"/>
                  <a:gd name="T46" fmla="*/ 1868 w 260"/>
                  <a:gd name="T47" fmla="*/ 6529 h 537"/>
                  <a:gd name="T48" fmla="*/ 1143 w 260"/>
                  <a:gd name="T49" fmla="*/ 10531 h 537"/>
                  <a:gd name="T50" fmla="*/ 1188 w 260"/>
                  <a:gd name="T51" fmla="*/ 11034 h 537"/>
                  <a:gd name="T52" fmla="*/ 1188 w 260"/>
                  <a:gd name="T53" fmla="*/ 11072 h 537"/>
                  <a:gd name="T54" fmla="*/ 1868 w 260"/>
                  <a:gd name="T55" fmla="*/ 12127 h 537"/>
                  <a:gd name="T56" fmla="*/ 1868 w 260"/>
                  <a:gd name="T57" fmla="*/ 12127 h 537"/>
                  <a:gd name="T58" fmla="*/ 2175 w 260"/>
                  <a:gd name="T59" fmla="*/ 12283 h 537"/>
                  <a:gd name="T60" fmla="*/ 2855 w 260"/>
                  <a:gd name="T61" fmla="*/ 16694 h 537"/>
                  <a:gd name="T62" fmla="*/ 2921 w 260"/>
                  <a:gd name="T63" fmla="*/ 16694 h 537"/>
                  <a:gd name="T64" fmla="*/ 5165 w 260"/>
                  <a:gd name="T65" fmla="*/ 16694 h 537"/>
                  <a:gd name="T66" fmla="*/ 5231 w 260"/>
                  <a:gd name="T67" fmla="*/ 16694 h 537"/>
                  <a:gd name="T68" fmla="*/ 5911 w 260"/>
                  <a:gd name="T69" fmla="*/ 12283 h 537"/>
                  <a:gd name="T70" fmla="*/ 6218 w 260"/>
                  <a:gd name="T71" fmla="*/ 12127 h 537"/>
                  <a:gd name="T72" fmla="*/ 6218 w 260"/>
                  <a:gd name="T73" fmla="*/ 12127 h 537"/>
                  <a:gd name="T74" fmla="*/ 6877 w 260"/>
                  <a:gd name="T75" fmla="*/ 11072 h 537"/>
                  <a:gd name="T76" fmla="*/ 6877 w 260"/>
                  <a:gd name="T77" fmla="*/ 11034 h 537"/>
                  <a:gd name="T78" fmla="*/ 6943 w 260"/>
                  <a:gd name="T79" fmla="*/ 10531 h 537"/>
                  <a:gd name="T80" fmla="*/ 6190 w 260"/>
                  <a:gd name="T81" fmla="*/ 6501 h 537"/>
                  <a:gd name="T82" fmla="*/ 6164 w 260"/>
                  <a:gd name="T83" fmla="*/ 6255 h 537"/>
                  <a:gd name="T84" fmla="*/ 6258 w 260"/>
                  <a:gd name="T85" fmla="*/ 2949 h 537"/>
                  <a:gd name="T86" fmla="*/ 6345 w 260"/>
                  <a:gd name="T87" fmla="*/ 2834 h 537"/>
                  <a:gd name="T88" fmla="*/ 6530 w 260"/>
                  <a:gd name="T89" fmla="*/ 2989 h 537"/>
                  <a:gd name="T90" fmla="*/ 6530 w 260"/>
                  <a:gd name="T91" fmla="*/ 4477 h 537"/>
                  <a:gd name="T92" fmla="*/ 6530 w 260"/>
                  <a:gd name="T93" fmla="*/ 7372 h 537"/>
                  <a:gd name="T94" fmla="*/ 7245 w 260"/>
                  <a:gd name="T95" fmla="*/ 8175 h 537"/>
                  <a:gd name="T96" fmla="*/ 7283 w 260"/>
                  <a:gd name="T97" fmla="*/ 8175 h 537"/>
                  <a:gd name="T98" fmla="*/ 8086 w 260"/>
                  <a:gd name="T99" fmla="*/ 7372 h 537"/>
                  <a:gd name="T100" fmla="*/ 8086 w 260"/>
                  <a:gd name="T101" fmla="*/ 7310 h 537"/>
                  <a:gd name="T102" fmla="*/ 8086 w 260"/>
                  <a:gd name="T103" fmla="*/ 7282 h 537"/>
                  <a:gd name="T104" fmla="*/ 8086 w 260"/>
                  <a:gd name="T105" fmla="*/ 1868 h 53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60"/>
                  <a:gd name="T160" fmla="*/ 0 h 537"/>
                  <a:gd name="T161" fmla="*/ 260 w 260"/>
                  <a:gd name="T162" fmla="*/ 537 h 53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60" h="537">
                    <a:moveTo>
                      <a:pt x="260" y="60"/>
                    </a:moveTo>
                    <a:cubicBezTo>
                      <a:pt x="257" y="39"/>
                      <a:pt x="247" y="23"/>
                      <a:pt x="229" y="11"/>
                    </a:cubicBezTo>
                    <a:cubicBezTo>
                      <a:pt x="229" y="11"/>
                      <a:pt x="229" y="11"/>
                      <a:pt x="229" y="11"/>
                    </a:cubicBezTo>
                    <a:cubicBezTo>
                      <a:pt x="219" y="4"/>
                      <a:pt x="207" y="2"/>
                      <a:pt x="195" y="1"/>
                    </a:cubicBezTo>
                    <a:cubicBezTo>
                      <a:pt x="190" y="1"/>
                      <a:pt x="185" y="0"/>
                      <a:pt x="179" y="0"/>
                    </a:cubicBezTo>
                    <a:cubicBezTo>
                      <a:pt x="176" y="0"/>
                      <a:pt x="176" y="0"/>
                      <a:pt x="176" y="0"/>
                    </a:cubicBezTo>
                    <a:cubicBezTo>
                      <a:pt x="84" y="0"/>
                      <a:pt x="84" y="0"/>
                      <a:pt x="84" y="0"/>
                    </a:cubicBezTo>
                    <a:cubicBezTo>
                      <a:pt x="81" y="0"/>
                      <a:pt x="81" y="0"/>
                      <a:pt x="81" y="0"/>
                    </a:cubicBezTo>
                    <a:cubicBezTo>
                      <a:pt x="75" y="0"/>
                      <a:pt x="70" y="1"/>
                      <a:pt x="65" y="1"/>
                    </a:cubicBezTo>
                    <a:cubicBezTo>
                      <a:pt x="53" y="2"/>
                      <a:pt x="41" y="4"/>
                      <a:pt x="30" y="11"/>
                    </a:cubicBezTo>
                    <a:cubicBezTo>
                      <a:pt x="30" y="11"/>
                      <a:pt x="30" y="11"/>
                      <a:pt x="30" y="11"/>
                    </a:cubicBezTo>
                    <a:cubicBezTo>
                      <a:pt x="13" y="23"/>
                      <a:pt x="2" y="39"/>
                      <a:pt x="0" y="60"/>
                    </a:cubicBezTo>
                    <a:cubicBezTo>
                      <a:pt x="0" y="234"/>
                      <a:pt x="0" y="234"/>
                      <a:pt x="0" y="234"/>
                    </a:cubicBezTo>
                    <a:cubicBezTo>
                      <a:pt x="0" y="235"/>
                      <a:pt x="0" y="235"/>
                      <a:pt x="0" y="235"/>
                    </a:cubicBezTo>
                    <a:cubicBezTo>
                      <a:pt x="0" y="237"/>
                      <a:pt x="0" y="237"/>
                      <a:pt x="0" y="237"/>
                    </a:cubicBezTo>
                    <a:cubicBezTo>
                      <a:pt x="0" y="251"/>
                      <a:pt x="7" y="258"/>
                      <a:pt x="25" y="263"/>
                    </a:cubicBezTo>
                    <a:cubicBezTo>
                      <a:pt x="26" y="263"/>
                      <a:pt x="26" y="263"/>
                      <a:pt x="27" y="263"/>
                    </a:cubicBezTo>
                    <a:cubicBezTo>
                      <a:pt x="35" y="261"/>
                      <a:pt x="50" y="257"/>
                      <a:pt x="50" y="237"/>
                    </a:cubicBezTo>
                    <a:cubicBezTo>
                      <a:pt x="50" y="237"/>
                      <a:pt x="50" y="144"/>
                      <a:pt x="50" y="144"/>
                    </a:cubicBezTo>
                    <a:cubicBezTo>
                      <a:pt x="50" y="96"/>
                      <a:pt x="50" y="96"/>
                      <a:pt x="50" y="96"/>
                    </a:cubicBezTo>
                    <a:cubicBezTo>
                      <a:pt x="51" y="94"/>
                      <a:pt x="53" y="92"/>
                      <a:pt x="56" y="91"/>
                    </a:cubicBezTo>
                    <a:cubicBezTo>
                      <a:pt x="57" y="92"/>
                      <a:pt x="58" y="93"/>
                      <a:pt x="59" y="95"/>
                    </a:cubicBezTo>
                    <a:cubicBezTo>
                      <a:pt x="59" y="95"/>
                      <a:pt x="60" y="140"/>
                      <a:pt x="61" y="201"/>
                    </a:cubicBezTo>
                    <a:cubicBezTo>
                      <a:pt x="61" y="204"/>
                      <a:pt x="60" y="207"/>
                      <a:pt x="60" y="210"/>
                    </a:cubicBezTo>
                    <a:cubicBezTo>
                      <a:pt x="47" y="278"/>
                      <a:pt x="37" y="339"/>
                      <a:pt x="37" y="339"/>
                    </a:cubicBezTo>
                    <a:cubicBezTo>
                      <a:pt x="36" y="345"/>
                      <a:pt x="37" y="350"/>
                      <a:pt x="38" y="355"/>
                    </a:cubicBezTo>
                    <a:cubicBezTo>
                      <a:pt x="38" y="355"/>
                      <a:pt x="38" y="356"/>
                      <a:pt x="38" y="356"/>
                    </a:cubicBezTo>
                    <a:cubicBezTo>
                      <a:pt x="40" y="370"/>
                      <a:pt x="47" y="382"/>
                      <a:pt x="60" y="390"/>
                    </a:cubicBezTo>
                    <a:cubicBezTo>
                      <a:pt x="60" y="390"/>
                      <a:pt x="60" y="390"/>
                      <a:pt x="60" y="390"/>
                    </a:cubicBezTo>
                    <a:cubicBezTo>
                      <a:pt x="63" y="393"/>
                      <a:pt x="66" y="394"/>
                      <a:pt x="70" y="395"/>
                    </a:cubicBezTo>
                    <a:cubicBezTo>
                      <a:pt x="75" y="474"/>
                      <a:pt x="82" y="537"/>
                      <a:pt x="92" y="537"/>
                    </a:cubicBezTo>
                    <a:cubicBezTo>
                      <a:pt x="92" y="537"/>
                      <a:pt x="93" y="537"/>
                      <a:pt x="94" y="537"/>
                    </a:cubicBezTo>
                    <a:cubicBezTo>
                      <a:pt x="114" y="537"/>
                      <a:pt x="147" y="537"/>
                      <a:pt x="166" y="537"/>
                    </a:cubicBezTo>
                    <a:cubicBezTo>
                      <a:pt x="166" y="537"/>
                      <a:pt x="167" y="537"/>
                      <a:pt x="168" y="537"/>
                    </a:cubicBezTo>
                    <a:cubicBezTo>
                      <a:pt x="177" y="537"/>
                      <a:pt x="185" y="474"/>
                      <a:pt x="190" y="395"/>
                    </a:cubicBezTo>
                    <a:cubicBezTo>
                      <a:pt x="193" y="394"/>
                      <a:pt x="197" y="393"/>
                      <a:pt x="200" y="390"/>
                    </a:cubicBezTo>
                    <a:cubicBezTo>
                      <a:pt x="200" y="390"/>
                      <a:pt x="200" y="390"/>
                      <a:pt x="200" y="390"/>
                    </a:cubicBezTo>
                    <a:cubicBezTo>
                      <a:pt x="212" y="382"/>
                      <a:pt x="220" y="370"/>
                      <a:pt x="221" y="356"/>
                    </a:cubicBezTo>
                    <a:cubicBezTo>
                      <a:pt x="221" y="356"/>
                      <a:pt x="221" y="355"/>
                      <a:pt x="221" y="355"/>
                    </a:cubicBezTo>
                    <a:cubicBezTo>
                      <a:pt x="222" y="350"/>
                      <a:pt x="223" y="345"/>
                      <a:pt x="223" y="339"/>
                    </a:cubicBezTo>
                    <a:cubicBezTo>
                      <a:pt x="223" y="339"/>
                      <a:pt x="212" y="278"/>
                      <a:pt x="199" y="209"/>
                    </a:cubicBezTo>
                    <a:cubicBezTo>
                      <a:pt x="199" y="207"/>
                      <a:pt x="199" y="204"/>
                      <a:pt x="198" y="201"/>
                    </a:cubicBezTo>
                    <a:cubicBezTo>
                      <a:pt x="200" y="140"/>
                      <a:pt x="201" y="95"/>
                      <a:pt x="201" y="95"/>
                    </a:cubicBezTo>
                    <a:cubicBezTo>
                      <a:pt x="202" y="93"/>
                      <a:pt x="203" y="92"/>
                      <a:pt x="204" y="91"/>
                    </a:cubicBezTo>
                    <a:cubicBezTo>
                      <a:pt x="206" y="92"/>
                      <a:pt x="209" y="94"/>
                      <a:pt x="210" y="96"/>
                    </a:cubicBezTo>
                    <a:cubicBezTo>
                      <a:pt x="210" y="144"/>
                      <a:pt x="210" y="144"/>
                      <a:pt x="210" y="144"/>
                    </a:cubicBezTo>
                    <a:cubicBezTo>
                      <a:pt x="210" y="144"/>
                      <a:pt x="210" y="237"/>
                      <a:pt x="210" y="237"/>
                    </a:cubicBezTo>
                    <a:cubicBezTo>
                      <a:pt x="210" y="257"/>
                      <a:pt x="224" y="261"/>
                      <a:pt x="233" y="263"/>
                    </a:cubicBezTo>
                    <a:cubicBezTo>
                      <a:pt x="233" y="263"/>
                      <a:pt x="234" y="263"/>
                      <a:pt x="234" y="263"/>
                    </a:cubicBezTo>
                    <a:cubicBezTo>
                      <a:pt x="252" y="258"/>
                      <a:pt x="260" y="251"/>
                      <a:pt x="260" y="237"/>
                    </a:cubicBezTo>
                    <a:cubicBezTo>
                      <a:pt x="260" y="235"/>
                      <a:pt x="260" y="235"/>
                      <a:pt x="260" y="235"/>
                    </a:cubicBezTo>
                    <a:cubicBezTo>
                      <a:pt x="260" y="235"/>
                      <a:pt x="260" y="235"/>
                      <a:pt x="260" y="234"/>
                    </a:cubicBezTo>
                    <a:lnTo>
                      <a:pt x="260" y="60"/>
                    </a:lnTo>
                    <a:close/>
                  </a:path>
                </a:pathLst>
              </a:custGeom>
              <a:solidFill>
                <a:srgbClr val="005F8E"/>
              </a:solidFill>
              <a:ln w="9525">
                <a:noFill/>
                <a:round/>
                <a:headEnd/>
                <a:tailEnd/>
              </a:ln>
            </p:spPr>
            <p:txBody>
              <a:bodyPr lIns="104306" tIns="52153" rIns="104306" bIns="52153">
                <a:prstTxWarp prst="textNoShape">
                  <a:avLst/>
                </a:prstTxWarp>
              </a:bodyPr>
              <a:lstStyle/>
              <a:p>
                <a:pPr defTabSz="912813"/>
                <a:endParaRPr lang="en-US">
                  <a:ea typeface="Arial" charset="0"/>
                  <a:cs typeface="Arial" charset="0"/>
                </a:endParaRPr>
              </a:p>
            </p:txBody>
          </p:sp>
          <p:sp>
            <p:nvSpPr>
              <p:cNvPr id="141443" name="Freeform 202"/>
              <p:cNvSpPr>
                <a:spLocks noChangeAspect="1"/>
              </p:cNvSpPr>
              <p:nvPr/>
            </p:nvSpPr>
            <p:spPr bwMode="gray">
              <a:xfrm>
                <a:off x="3866" y="1653"/>
                <a:ext cx="324" cy="290"/>
              </a:xfrm>
              <a:custGeom>
                <a:avLst/>
                <a:gdLst>
                  <a:gd name="T0" fmla="*/ 1696 w 137"/>
                  <a:gd name="T1" fmla="*/ 3735 h 123"/>
                  <a:gd name="T2" fmla="*/ 1696 w 137"/>
                  <a:gd name="T3" fmla="*/ 3735 h 123"/>
                  <a:gd name="T4" fmla="*/ 1812 w 137"/>
                  <a:gd name="T5" fmla="*/ 3775 h 123"/>
                  <a:gd name="T6" fmla="*/ 1880 w 137"/>
                  <a:gd name="T7" fmla="*/ 3803 h 123"/>
                  <a:gd name="T8" fmla="*/ 1968 w 137"/>
                  <a:gd name="T9" fmla="*/ 3803 h 123"/>
                  <a:gd name="T10" fmla="*/ 2065 w 137"/>
                  <a:gd name="T11" fmla="*/ 3803 h 123"/>
                  <a:gd name="T12" fmla="*/ 2154 w 137"/>
                  <a:gd name="T13" fmla="*/ 3803 h 123"/>
                  <a:gd name="T14" fmla="*/ 2249 w 137"/>
                  <a:gd name="T15" fmla="*/ 3803 h 123"/>
                  <a:gd name="T16" fmla="*/ 2344 w 137"/>
                  <a:gd name="T17" fmla="*/ 3803 h 123"/>
                  <a:gd name="T18" fmla="*/ 2434 w 137"/>
                  <a:gd name="T19" fmla="*/ 3803 h 123"/>
                  <a:gd name="T20" fmla="*/ 2500 w 137"/>
                  <a:gd name="T21" fmla="*/ 3775 h 123"/>
                  <a:gd name="T22" fmla="*/ 2635 w 137"/>
                  <a:gd name="T23" fmla="*/ 3735 h 123"/>
                  <a:gd name="T24" fmla="*/ 2635 w 137"/>
                  <a:gd name="T25" fmla="*/ 3735 h 123"/>
                  <a:gd name="T26" fmla="*/ 4032 w 137"/>
                  <a:gd name="T27" fmla="*/ 1417 h 123"/>
                  <a:gd name="T28" fmla="*/ 2221 w 137"/>
                  <a:gd name="T29" fmla="*/ 0 h 123"/>
                  <a:gd name="T30" fmla="*/ 2154 w 137"/>
                  <a:gd name="T31" fmla="*/ 0 h 123"/>
                  <a:gd name="T32" fmla="*/ 2065 w 137"/>
                  <a:gd name="T33" fmla="*/ 0 h 123"/>
                  <a:gd name="T34" fmla="*/ 251 w 137"/>
                  <a:gd name="T35" fmla="*/ 1417 h 123"/>
                  <a:gd name="T36" fmla="*/ 1696 w 137"/>
                  <a:gd name="T37" fmla="*/ 3735 h 1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7"/>
                  <a:gd name="T58" fmla="*/ 0 h 123"/>
                  <a:gd name="T59" fmla="*/ 137 w 137"/>
                  <a:gd name="T60" fmla="*/ 123 h 1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7" h="123">
                    <a:moveTo>
                      <a:pt x="54" y="121"/>
                    </a:moveTo>
                    <a:cubicBezTo>
                      <a:pt x="54" y="121"/>
                      <a:pt x="54" y="121"/>
                      <a:pt x="54" y="121"/>
                    </a:cubicBezTo>
                    <a:cubicBezTo>
                      <a:pt x="55" y="122"/>
                      <a:pt x="57" y="122"/>
                      <a:pt x="58" y="122"/>
                    </a:cubicBezTo>
                    <a:cubicBezTo>
                      <a:pt x="58" y="122"/>
                      <a:pt x="59" y="122"/>
                      <a:pt x="60" y="123"/>
                    </a:cubicBezTo>
                    <a:cubicBezTo>
                      <a:pt x="61" y="123"/>
                      <a:pt x="62" y="123"/>
                      <a:pt x="63" y="123"/>
                    </a:cubicBezTo>
                    <a:cubicBezTo>
                      <a:pt x="64" y="123"/>
                      <a:pt x="65" y="123"/>
                      <a:pt x="66" y="123"/>
                    </a:cubicBezTo>
                    <a:cubicBezTo>
                      <a:pt x="67" y="123"/>
                      <a:pt x="68" y="123"/>
                      <a:pt x="69" y="123"/>
                    </a:cubicBezTo>
                    <a:cubicBezTo>
                      <a:pt x="70" y="123"/>
                      <a:pt x="71" y="123"/>
                      <a:pt x="72" y="123"/>
                    </a:cubicBezTo>
                    <a:cubicBezTo>
                      <a:pt x="73" y="123"/>
                      <a:pt x="74" y="123"/>
                      <a:pt x="75" y="123"/>
                    </a:cubicBezTo>
                    <a:cubicBezTo>
                      <a:pt x="76" y="123"/>
                      <a:pt x="77" y="123"/>
                      <a:pt x="78" y="123"/>
                    </a:cubicBezTo>
                    <a:cubicBezTo>
                      <a:pt x="78" y="122"/>
                      <a:pt x="79" y="122"/>
                      <a:pt x="80" y="122"/>
                    </a:cubicBezTo>
                    <a:cubicBezTo>
                      <a:pt x="81" y="122"/>
                      <a:pt x="82" y="122"/>
                      <a:pt x="84" y="121"/>
                    </a:cubicBezTo>
                    <a:cubicBezTo>
                      <a:pt x="84" y="121"/>
                      <a:pt x="84" y="121"/>
                      <a:pt x="84" y="121"/>
                    </a:cubicBezTo>
                    <a:cubicBezTo>
                      <a:pt x="117" y="113"/>
                      <a:pt x="137" y="80"/>
                      <a:pt x="129" y="46"/>
                    </a:cubicBezTo>
                    <a:cubicBezTo>
                      <a:pt x="122" y="19"/>
                      <a:pt x="98" y="1"/>
                      <a:pt x="71" y="0"/>
                    </a:cubicBezTo>
                    <a:cubicBezTo>
                      <a:pt x="70" y="0"/>
                      <a:pt x="70" y="0"/>
                      <a:pt x="69" y="0"/>
                    </a:cubicBezTo>
                    <a:cubicBezTo>
                      <a:pt x="68" y="0"/>
                      <a:pt x="67" y="0"/>
                      <a:pt x="66" y="0"/>
                    </a:cubicBezTo>
                    <a:cubicBezTo>
                      <a:pt x="39" y="1"/>
                      <a:pt x="15" y="19"/>
                      <a:pt x="8" y="46"/>
                    </a:cubicBezTo>
                    <a:cubicBezTo>
                      <a:pt x="0" y="80"/>
                      <a:pt x="20" y="113"/>
                      <a:pt x="54" y="121"/>
                    </a:cubicBezTo>
                    <a:close/>
                  </a:path>
                </a:pathLst>
              </a:custGeom>
              <a:solidFill>
                <a:srgbClr val="005F8E"/>
              </a:solidFill>
              <a:ln w="9525">
                <a:noFill/>
                <a:round/>
                <a:headEnd/>
                <a:tailEnd/>
              </a:ln>
            </p:spPr>
            <p:txBody>
              <a:bodyPr lIns="104306" tIns="52153" rIns="104306" bIns="52153">
                <a:prstTxWarp prst="textNoShape">
                  <a:avLst/>
                </a:prstTxWarp>
              </a:bodyPr>
              <a:lstStyle/>
              <a:p>
                <a:pPr defTabSz="912813"/>
                <a:endParaRPr lang="en-US">
                  <a:ea typeface="Arial" charset="0"/>
                  <a:cs typeface="Arial" charset="0"/>
                </a:endParaRPr>
              </a:p>
            </p:txBody>
          </p:sp>
        </p:grpSp>
        <p:grpSp>
          <p:nvGrpSpPr>
            <p:cNvPr id="141397" name="Group 203"/>
            <p:cNvGrpSpPr>
              <a:grpSpLocks noChangeAspect="1"/>
            </p:cNvGrpSpPr>
            <p:nvPr/>
          </p:nvGrpSpPr>
          <p:grpSpPr bwMode="auto">
            <a:xfrm flipH="1">
              <a:off x="3625" y="2175"/>
              <a:ext cx="311" cy="800"/>
              <a:chOff x="4447" y="1653"/>
              <a:chExt cx="614" cy="1582"/>
            </a:xfrm>
          </p:grpSpPr>
          <p:sp>
            <p:nvSpPr>
              <p:cNvPr id="141440" name="Freeform 204"/>
              <p:cNvSpPr>
                <a:spLocks noChangeAspect="1"/>
              </p:cNvSpPr>
              <p:nvPr/>
            </p:nvSpPr>
            <p:spPr bwMode="gray">
              <a:xfrm>
                <a:off x="4447" y="1967"/>
                <a:ext cx="614" cy="1268"/>
              </a:xfrm>
              <a:custGeom>
                <a:avLst/>
                <a:gdLst>
                  <a:gd name="T0" fmla="*/ 8086 w 260"/>
                  <a:gd name="T1" fmla="*/ 1868 h 537"/>
                  <a:gd name="T2" fmla="*/ 7127 w 260"/>
                  <a:gd name="T3" fmla="*/ 340 h 537"/>
                  <a:gd name="T4" fmla="*/ 7127 w 260"/>
                  <a:gd name="T5" fmla="*/ 340 h 537"/>
                  <a:gd name="T6" fmla="*/ 6057 w 260"/>
                  <a:gd name="T7" fmla="*/ 28 h 537"/>
                  <a:gd name="T8" fmla="*/ 5571 w 260"/>
                  <a:gd name="T9" fmla="*/ 0 h 537"/>
                  <a:gd name="T10" fmla="*/ 5476 w 260"/>
                  <a:gd name="T11" fmla="*/ 0 h 537"/>
                  <a:gd name="T12" fmla="*/ 2610 w 260"/>
                  <a:gd name="T13" fmla="*/ 0 h 537"/>
                  <a:gd name="T14" fmla="*/ 2515 w 260"/>
                  <a:gd name="T15" fmla="*/ 0 h 537"/>
                  <a:gd name="T16" fmla="*/ 2031 w 260"/>
                  <a:gd name="T17" fmla="*/ 28 h 537"/>
                  <a:gd name="T18" fmla="*/ 938 w 260"/>
                  <a:gd name="T19" fmla="*/ 340 h 537"/>
                  <a:gd name="T20" fmla="*/ 938 w 260"/>
                  <a:gd name="T21" fmla="*/ 340 h 537"/>
                  <a:gd name="T22" fmla="*/ 0 w 260"/>
                  <a:gd name="T23" fmla="*/ 1868 h 537"/>
                  <a:gd name="T24" fmla="*/ 0 w 260"/>
                  <a:gd name="T25" fmla="*/ 7282 h 537"/>
                  <a:gd name="T26" fmla="*/ 0 w 260"/>
                  <a:gd name="T27" fmla="*/ 7310 h 537"/>
                  <a:gd name="T28" fmla="*/ 0 w 260"/>
                  <a:gd name="T29" fmla="*/ 7372 h 537"/>
                  <a:gd name="T30" fmla="*/ 775 w 260"/>
                  <a:gd name="T31" fmla="*/ 8175 h 537"/>
                  <a:gd name="T32" fmla="*/ 803 w 260"/>
                  <a:gd name="T33" fmla="*/ 8175 h 537"/>
                  <a:gd name="T34" fmla="*/ 1528 w 260"/>
                  <a:gd name="T35" fmla="*/ 7372 h 537"/>
                  <a:gd name="T36" fmla="*/ 1556 w 260"/>
                  <a:gd name="T37" fmla="*/ 4477 h 537"/>
                  <a:gd name="T38" fmla="*/ 1528 w 260"/>
                  <a:gd name="T39" fmla="*/ 2989 h 537"/>
                  <a:gd name="T40" fmla="*/ 1740 w 260"/>
                  <a:gd name="T41" fmla="*/ 2834 h 537"/>
                  <a:gd name="T42" fmla="*/ 1830 w 260"/>
                  <a:gd name="T43" fmla="*/ 2949 h 537"/>
                  <a:gd name="T44" fmla="*/ 2855 w 260"/>
                  <a:gd name="T45" fmla="*/ 16694 h 537"/>
                  <a:gd name="T46" fmla="*/ 2921 w 260"/>
                  <a:gd name="T47" fmla="*/ 16694 h 537"/>
                  <a:gd name="T48" fmla="*/ 5165 w 260"/>
                  <a:gd name="T49" fmla="*/ 16694 h 537"/>
                  <a:gd name="T50" fmla="*/ 5231 w 260"/>
                  <a:gd name="T51" fmla="*/ 16694 h 537"/>
                  <a:gd name="T52" fmla="*/ 6258 w 260"/>
                  <a:gd name="T53" fmla="*/ 2949 h 537"/>
                  <a:gd name="T54" fmla="*/ 6345 w 260"/>
                  <a:gd name="T55" fmla="*/ 2834 h 537"/>
                  <a:gd name="T56" fmla="*/ 6530 w 260"/>
                  <a:gd name="T57" fmla="*/ 2989 h 537"/>
                  <a:gd name="T58" fmla="*/ 6530 w 260"/>
                  <a:gd name="T59" fmla="*/ 4477 h 537"/>
                  <a:gd name="T60" fmla="*/ 6530 w 260"/>
                  <a:gd name="T61" fmla="*/ 7372 h 537"/>
                  <a:gd name="T62" fmla="*/ 7245 w 260"/>
                  <a:gd name="T63" fmla="*/ 8175 h 537"/>
                  <a:gd name="T64" fmla="*/ 7283 w 260"/>
                  <a:gd name="T65" fmla="*/ 8175 h 537"/>
                  <a:gd name="T66" fmla="*/ 8086 w 260"/>
                  <a:gd name="T67" fmla="*/ 7372 h 537"/>
                  <a:gd name="T68" fmla="*/ 8086 w 260"/>
                  <a:gd name="T69" fmla="*/ 7310 h 537"/>
                  <a:gd name="T70" fmla="*/ 8086 w 260"/>
                  <a:gd name="T71" fmla="*/ 7282 h 537"/>
                  <a:gd name="T72" fmla="*/ 8086 w 260"/>
                  <a:gd name="T73" fmla="*/ 1868 h 53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0"/>
                  <a:gd name="T112" fmla="*/ 0 h 537"/>
                  <a:gd name="T113" fmla="*/ 260 w 260"/>
                  <a:gd name="T114" fmla="*/ 537 h 53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0" h="537">
                    <a:moveTo>
                      <a:pt x="260" y="60"/>
                    </a:moveTo>
                    <a:cubicBezTo>
                      <a:pt x="257" y="39"/>
                      <a:pt x="247" y="23"/>
                      <a:pt x="229" y="11"/>
                    </a:cubicBezTo>
                    <a:cubicBezTo>
                      <a:pt x="229" y="11"/>
                      <a:pt x="229" y="11"/>
                      <a:pt x="229" y="11"/>
                    </a:cubicBezTo>
                    <a:cubicBezTo>
                      <a:pt x="219" y="4"/>
                      <a:pt x="207" y="2"/>
                      <a:pt x="195" y="1"/>
                    </a:cubicBezTo>
                    <a:cubicBezTo>
                      <a:pt x="190" y="1"/>
                      <a:pt x="184" y="0"/>
                      <a:pt x="179" y="0"/>
                    </a:cubicBezTo>
                    <a:cubicBezTo>
                      <a:pt x="176" y="0"/>
                      <a:pt x="176" y="0"/>
                      <a:pt x="176" y="0"/>
                    </a:cubicBezTo>
                    <a:cubicBezTo>
                      <a:pt x="84" y="0"/>
                      <a:pt x="84" y="0"/>
                      <a:pt x="84" y="0"/>
                    </a:cubicBezTo>
                    <a:cubicBezTo>
                      <a:pt x="81" y="0"/>
                      <a:pt x="81" y="0"/>
                      <a:pt x="81" y="0"/>
                    </a:cubicBezTo>
                    <a:cubicBezTo>
                      <a:pt x="75" y="0"/>
                      <a:pt x="70" y="1"/>
                      <a:pt x="65" y="1"/>
                    </a:cubicBezTo>
                    <a:cubicBezTo>
                      <a:pt x="53" y="2"/>
                      <a:pt x="41" y="4"/>
                      <a:pt x="30" y="11"/>
                    </a:cubicBezTo>
                    <a:cubicBezTo>
                      <a:pt x="30" y="11"/>
                      <a:pt x="30" y="11"/>
                      <a:pt x="30" y="11"/>
                    </a:cubicBezTo>
                    <a:cubicBezTo>
                      <a:pt x="13" y="23"/>
                      <a:pt x="2" y="39"/>
                      <a:pt x="0" y="60"/>
                    </a:cubicBezTo>
                    <a:cubicBezTo>
                      <a:pt x="0" y="234"/>
                      <a:pt x="0" y="234"/>
                      <a:pt x="0" y="234"/>
                    </a:cubicBezTo>
                    <a:cubicBezTo>
                      <a:pt x="0" y="235"/>
                      <a:pt x="0" y="235"/>
                      <a:pt x="0" y="235"/>
                    </a:cubicBezTo>
                    <a:cubicBezTo>
                      <a:pt x="0" y="237"/>
                      <a:pt x="0" y="237"/>
                      <a:pt x="0" y="237"/>
                    </a:cubicBezTo>
                    <a:cubicBezTo>
                      <a:pt x="0" y="251"/>
                      <a:pt x="7" y="258"/>
                      <a:pt x="25" y="263"/>
                    </a:cubicBezTo>
                    <a:cubicBezTo>
                      <a:pt x="26" y="263"/>
                      <a:pt x="26" y="263"/>
                      <a:pt x="26" y="263"/>
                    </a:cubicBezTo>
                    <a:cubicBezTo>
                      <a:pt x="35" y="261"/>
                      <a:pt x="49" y="257"/>
                      <a:pt x="49" y="237"/>
                    </a:cubicBezTo>
                    <a:cubicBezTo>
                      <a:pt x="49" y="237"/>
                      <a:pt x="50" y="144"/>
                      <a:pt x="50" y="144"/>
                    </a:cubicBezTo>
                    <a:cubicBezTo>
                      <a:pt x="49" y="96"/>
                      <a:pt x="49" y="96"/>
                      <a:pt x="49" y="96"/>
                    </a:cubicBezTo>
                    <a:cubicBezTo>
                      <a:pt x="51" y="94"/>
                      <a:pt x="53" y="92"/>
                      <a:pt x="56" y="91"/>
                    </a:cubicBezTo>
                    <a:cubicBezTo>
                      <a:pt x="57" y="92"/>
                      <a:pt x="58" y="93"/>
                      <a:pt x="59" y="95"/>
                    </a:cubicBezTo>
                    <a:cubicBezTo>
                      <a:pt x="59" y="95"/>
                      <a:pt x="66" y="537"/>
                      <a:pt x="92" y="537"/>
                    </a:cubicBezTo>
                    <a:cubicBezTo>
                      <a:pt x="92" y="537"/>
                      <a:pt x="93" y="537"/>
                      <a:pt x="94" y="537"/>
                    </a:cubicBezTo>
                    <a:cubicBezTo>
                      <a:pt x="114" y="537"/>
                      <a:pt x="147" y="537"/>
                      <a:pt x="166" y="537"/>
                    </a:cubicBezTo>
                    <a:cubicBezTo>
                      <a:pt x="166" y="537"/>
                      <a:pt x="167" y="537"/>
                      <a:pt x="168" y="537"/>
                    </a:cubicBezTo>
                    <a:cubicBezTo>
                      <a:pt x="194" y="537"/>
                      <a:pt x="201" y="95"/>
                      <a:pt x="201" y="95"/>
                    </a:cubicBezTo>
                    <a:cubicBezTo>
                      <a:pt x="202" y="93"/>
                      <a:pt x="203" y="92"/>
                      <a:pt x="204" y="91"/>
                    </a:cubicBezTo>
                    <a:cubicBezTo>
                      <a:pt x="206" y="92"/>
                      <a:pt x="209" y="94"/>
                      <a:pt x="210" y="96"/>
                    </a:cubicBezTo>
                    <a:cubicBezTo>
                      <a:pt x="210" y="144"/>
                      <a:pt x="210" y="144"/>
                      <a:pt x="210" y="144"/>
                    </a:cubicBezTo>
                    <a:cubicBezTo>
                      <a:pt x="210" y="144"/>
                      <a:pt x="210" y="237"/>
                      <a:pt x="210" y="237"/>
                    </a:cubicBezTo>
                    <a:cubicBezTo>
                      <a:pt x="210" y="257"/>
                      <a:pt x="224" y="261"/>
                      <a:pt x="233" y="263"/>
                    </a:cubicBezTo>
                    <a:cubicBezTo>
                      <a:pt x="233" y="263"/>
                      <a:pt x="234" y="263"/>
                      <a:pt x="234" y="263"/>
                    </a:cubicBezTo>
                    <a:cubicBezTo>
                      <a:pt x="252" y="258"/>
                      <a:pt x="260" y="251"/>
                      <a:pt x="260" y="237"/>
                    </a:cubicBezTo>
                    <a:cubicBezTo>
                      <a:pt x="260" y="235"/>
                      <a:pt x="260" y="235"/>
                      <a:pt x="260" y="235"/>
                    </a:cubicBezTo>
                    <a:cubicBezTo>
                      <a:pt x="260" y="235"/>
                      <a:pt x="260" y="235"/>
                      <a:pt x="260" y="234"/>
                    </a:cubicBezTo>
                    <a:lnTo>
                      <a:pt x="260" y="60"/>
                    </a:lnTo>
                    <a:close/>
                  </a:path>
                </a:pathLst>
              </a:custGeom>
              <a:solidFill>
                <a:srgbClr val="005F8E"/>
              </a:solidFill>
              <a:ln w="9525">
                <a:noFill/>
                <a:round/>
                <a:headEnd/>
                <a:tailEnd/>
              </a:ln>
            </p:spPr>
            <p:txBody>
              <a:bodyPr lIns="104306" tIns="52153" rIns="104306" bIns="52153">
                <a:prstTxWarp prst="textNoShape">
                  <a:avLst/>
                </a:prstTxWarp>
              </a:bodyPr>
              <a:lstStyle/>
              <a:p>
                <a:pPr defTabSz="912813"/>
                <a:endParaRPr lang="en-US">
                  <a:ea typeface="Arial" charset="0"/>
                  <a:cs typeface="Arial" charset="0"/>
                </a:endParaRPr>
              </a:p>
            </p:txBody>
          </p:sp>
          <p:sp>
            <p:nvSpPr>
              <p:cNvPr id="141441" name="Freeform 205"/>
              <p:cNvSpPr>
                <a:spLocks noChangeAspect="1"/>
              </p:cNvSpPr>
              <p:nvPr/>
            </p:nvSpPr>
            <p:spPr bwMode="gray">
              <a:xfrm>
                <a:off x="4591" y="1653"/>
                <a:ext cx="324" cy="290"/>
              </a:xfrm>
              <a:custGeom>
                <a:avLst/>
                <a:gdLst>
                  <a:gd name="T0" fmla="*/ 1696 w 137"/>
                  <a:gd name="T1" fmla="*/ 3735 h 123"/>
                  <a:gd name="T2" fmla="*/ 1696 w 137"/>
                  <a:gd name="T3" fmla="*/ 3735 h 123"/>
                  <a:gd name="T4" fmla="*/ 1812 w 137"/>
                  <a:gd name="T5" fmla="*/ 3775 h 123"/>
                  <a:gd name="T6" fmla="*/ 1880 w 137"/>
                  <a:gd name="T7" fmla="*/ 3803 h 123"/>
                  <a:gd name="T8" fmla="*/ 1968 w 137"/>
                  <a:gd name="T9" fmla="*/ 3803 h 123"/>
                  <a:gd name="T10" fmla="*/ 2065 w 137"/>
                  <a:gd name="T11" fmla="*/ 3803 h 123"/>
                  <a:gd name="T12" fmla="*/ 2154 w 137"/>
                  <a:gd name="T13" fmla="*/ 3803 h 123"/>
                  <a:gd name="T14" fmla="*/ 2249 w 137"/>
                  <a:gd name="T15" fmla="*/ 3803 h 123"/>
                  <a:gd name="T16" fmla="*/ 2315 w 137"/>
                  <a:gd name="T17" fmla="*/ 3803 h 123"/>
                  <a:gd name="T18" fmla="*/ 2434 w 137"/>
                  <a:gd name="T19" fmla="*/ 3803 h 123"/>
                  <a:gd name="T20" fmla="*/ 2471 w 137"/>
                  <a:gd name="T21" fmla="*/ 3775 h 123"/>
                  <a:gd name="T22" fmla="*/ 2635 w 137"/>
                  <a:gd name="T23" fmla="*/ 3735 h 123"/>
                  <a:gd name="T24" fmla="*/ 2635 w 137"/>
                  <a:gd name="T25" fmla="*/ 3735 h 123"/>
                  <a:gd name="T26" fmla="*/ 4032 w 137"/>
                  <a:gd name="T27" fmla="*/ 1417 h 123"/>
                  <a:gd name="T28" fmla="*/ 2221 w 137"/>
                  <a:gd name="T29" fmla="*/ 0 h 123"/>
                  <a:gd name="T30" fmla="*/ 2154 w 137"/>
                  <a:gd name="T31" fmla="*/ 0 h 123"/>
                  <a:gd name="T32" fmla="*/ 2065 w 137"/>
                  <a:gd name="T33" fmla="*/ 0 h 123"/>
                  <a:gd name="T34" fmla="*/ 251 w 137"/>
                  <a:gd name="T35" fmla="*/ 1417 h 123"/>
                  <a:gd name="T36" fmla="*/ 1696 w 137"/>
                  <a:gd name="T37" fmla="*/ 3735 h 1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7"/>
                  <a:gd name="T58" fmla="*/ 0 h 123"/>
                  <a:gd name="T59" fmla="*/ 137 w 137"/>
                  <a:gd name="T60" fmla="*/ 123 h 1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7" h="123">
                    <a:moveTo>
                      <a:pt x="54" y="121"/>
                    </a:moveTo>
                    <a:cubicBezTo>
                      <a:pt x="54" y="121"/>
                      <a:pt x="54" y="121"/>
                      <a:pt x="54" y="121"/>
                    </a:cubicBezTo>
                    <a:cubicBezTo>
                      <a:pt x="55" y="122"/>
                      <a:pt x="57" y="122"/>
                      <a:pt x="58" y="122"/>
                    </a:cubicBezTo>
                    <a:cubicBezTo>
                      <a:pt x="59" y="122"/>
                      <a:pt x="59" y="122"/>
                      <a:pt x="60" y="123"/>
                    </a:cubicBezTo>
                    <a:cubicBezTo>
                      <a:pt x="61" y="123"/>
                      <a:pt x="62" y="123"/>
                      <a:pt x="63" y="123"/>
                    </a:cubicBezTo>
                    <a:cubicBezTo>
                      <a:pt x="64" y="123"/>
                      <a:pt x="65" y="123"/>
                      <a:pt x="66" y="123"/>
                    </a:cubicBezTo>
                    <a:cubicBezTo>
                      <a:pt x="67" y="123"/>
                      <a:pt x="68" y="123"/>
                      <a:pt x="69" y="123"/>
                    </a:cubicBezTo>
                    <a:cubicBezTo>
                      <a:pt x="70" y="123"/>
                      <a:pt x="71" y="123"/>
                      <a:pt x="72" y="123"/>
                    </a:cubicBezTo>
                    <a:cubicBezTo>
                      <a:pt x="73" y="123"/>
                      <a:pt x="74" y="123"/>
                      <a:pt x="74" y="123"/>
                    </a:cubicBezTo>
                    <a:cubicBezTo>
                      <a:pt x="76" y="123"/>
                      <a:pt x="77" y="123"/>
                      <a:pt x="78" y="123"/>
                    </a:cubicBezTo>
                    <a:cubicBezTo>
                      <a:pt x="78" y="122"/>
                      <a:pt x="79" y="122"/>
                      <a:pt x="79" y="122"/>
                    </a:cubicBezTo>
                    <a:cubicBezTo>
                      <a:pt x="81" y="122"/>
                      <a:pt x="82" y="122"/>
                      <a:pt x="84" y="121"/>
                    </a:cubicBezTo>
                    <a:cubicBezTo>
                      <a:pt x="84" y="121"/>
                      <a:pt x="84" y="121"/>
                      <a:pt x="84" y="121"/>
                    </a:cubicBezTo>
                    <a:cubicBezTo>
                      <a:pt x="117" y="113"/>
                      <a:pt x="137" y="80"/>
                      <a:pt x="129" y="46"/>
                    </a:cubicBezTo>
                    <a:cubicBezTo>
                      <a:pt x="122" y="19"/>
                      <a:pt x="98" y="1"/>
                      <a:pt x="71" y="0"/>
                    </a:cubicBezTo>
                    <a:cubicBezTo>
                      <a:pt x="70" y="0"/>
                      <a:pt x="69" y="0"/>
                      <a:pt x="69" y="0"/>
                    </a:cubicBezTo>
                    <a:cubicBezTo>
                      <a:pt x="68" y="0"/>
                      <a:pt x="67" y="0"/>
                      <a:pt x="66" y="0"/>
                    </a:cubicBezTo>
                    <a:cubicBezTo>
                      <a:pt x="39" y="1"/>
                      <a:pt x="15" y="19"/>
                      <a:pt x="8" y="46"/>
                    </a:cubicBezTo>
                    <a:cubicBezTo>
                      <a:pt x="0" y="80"/>
                      <a:pt x="20" y="113"/>
                      <a:pt x="54" y="121"/>
                    </a:cubicBezTo>
                    <a:close/>
                  </a:path>
                </a:pathLst>
              </a:custGeom>
              <a:solidFill>
                <a:srgbClr val="005F8E"/>
              </a:solidFill>
              <a:ln w="9525">
                <a:noFill/>
                <a:round/>
                <a:headEnd/>
                <a:tailEnd/>
              </a:ln>
            </p:spPr>
            <p:txBody>
              <a:bodyPr lIns="104306" tIns="52153" rIns="104306" bIns="52153">
                <a:prstTxWarp prst="textNoShape">
                  <a:avLst/>
                </a:prstTxWarp>
              </a:bodyPr>
              <a:lstStyle/>
              <a:p>
                <a:pPr defTabSz="912813"/>
                <a:endParaRPr lang="en-US">
                  <a:ea typeface="Arial" charset="0"/>
                  <a:cs typeface="Arial" charset="0"/>
                </a:endParaRPr>
              </a:p>
            </p:txBody>
          </p:sp>
        </p:grpSp>
        <p:grpSp>
          <p:nvGrpSpPr>
            <p:cNvPr id="141398" name="Group 206"/>
            <p:cNvGrpSpPr>
              <a:grpSpLocks noChangeAspect="1"/>
            </p:cNvGrpSpPr>
            <p:nvPr/>
          </p:nvGrpSpPr>
          <p:grpSpPr bwMode="auto">
            <a:xfrm flipH="1">
              <a:off x="4679" y="1679"/>
              <a:ext cx="311" cy="800"/>
              <a:chOff x="4447" y="1653"/>
              <a:chExt cx="614" cy="1582"/>
            </a:xfrm>
          </p:grpSpPr>
          <p:sp>
            <p:nvSpPr>
              <p:cNvPr id="141438" name="Freeform 207"/>
              <p:cNvSpPr>
                <a:spLocks noChangeAspect="1"/>
              </p:cNvSpPr>
              <p:nvPr/>
            </p:nvSpPr>
            <p:spPr bwMode="gray">
              <a:xfrm>
                <a:off x="4447" y="1967"/>
                <a:ext cx="614" cy="1268"/>
              </a:xfrm>
              <a:custGeom>
                <a:avLst/>
                <a:gdLst>
                  <a:gd name="T0" fmla="*/ 8086 w 260"/>
                  <a:gd name="T1" fmla="*/ 1868 h 537"/>
                  <a:gd name="T2" fmla="*/ 7127 w 260"/>
                  <a:gd name="T3" fmla="*/ 340 h 537"/>
                  <a:gd name="T4" fmla="*/ 7127 w 260"/>
                  <a:gd name="T5" fmla="*/ 340 h 537"/>
                  <a:gd name="T6" fmla="*/ 6057 w 260"/>
                  <a:gd name="T7" fmla="*/ 28 h 537"/>
                  <a:gd name="T8" fmla="*/ 5571 w 260"/>
                  <a:gd name="T9" fmla="*/ 0 h 537"/>
                  <a:gd name="T10" fmla="*/ 5476 w 260"/>
                  <a:gd name="T11" fmla="*/ 0 h 537"/>
                  <a:gd name="T12" fmla="*/ 2610 w 260"/>
                  <a:gd name="T13" fmla="*/ 0 h 537"/>
                  <a:gd name="T14" fmla="*/ 2515 w 260"/>
                  <a:gd name="T15" fmla="*/ 0 h 537"/>
                  <a:gd name="T16" fmla="*/ 2031 w 260"/>
                  <a:gd name="T17" fmla="*/ 28 h 537"/>
                  <a:gd name="T18" fmla="*/ 938 w 260"/>
                  <a:gd name="T19" fmla="*/ 340 h 537"/>
                  <a:gd name="T20" fmla="*/ 938 w 260"/>
                  <a:gd name="T21" fmla="*/ 340 h 537"/>
                  <a:gd name="T22" fmla="*/ 0 w 260"/>
                  <a:gd name="T23" fmla="*/ 1868 h 537"/>
                  <a:gd name="T24" fmla="*/ 0 w 260"/>
                  <a:gd name="T25" fmla="*/ 7282 h 537"/>
                  <a:gd name="T26" fmla="*/ 0 w 260"/>
                  <a:gd name="T27" fmla="*/ 7310 h 537"/>
                  <a:gd name="T28" fmla="*/ 0 w 260"/>
                  <a:gd name="T29" fmla="*/ 7372 h 537"/>
                  <a:gd name="T30" fmla="*/ 775 w 260"/>
                  <a:gd name="T31" fmla="*/ 8175 h 537"/>
                  <a:gd name="T32" fmla="*/ 803 w 260"/>
                  <a:gd name="T33" fmla="*/ 8175 h 537"/>
                  <a:gd name="T34" fmla="*/ 1528 w 260"/>
                  <a:gd name="T35" fmla="*/ 7372 h 537"/>
                  <a:gd name="T36" fmla="*/ 1556 w 260"/>
                  <a:gd name="T37" fmla="*/ 4477 h 537"/>
                  <a:gd name="T38" fmla="*/ 1528 w 260"/>
                  <a:gd name="T39" fmla="*/ 2989 h 537"/>
                  <a:gd name="T40" fmla="*/ 1740 w 260"/>
                  <a:gd name="T41" fmla="*/ 2834 h 537"/>
                  <a:gd name="T42" fmla="*/ 1830 w 260"/>
                  <a:gd name="T43" fmla="*/ 2949 h 537"/>
                  <a:gd name="T44" fmla="*/ 2855 w 260"/>
                  <a:gd name="T45" fmla="*/ 16694 h 537"/>
                  <a:gd name="T46" fmla="*/ 2921 w 260"/>
                  <a:gd name="T47" fmla="*/ 16694 h 537"/>
                  <a:gd name="T48" fmla="*/ 5165 w 260"/>
                  <a:gd name="T49" fmla="*/ 16694 h 537"/>
                  <a:gd name="T50" fmla="*/ 5231 w 260"/>
                  <a:gd name="T51" fmla="*/ 16694 h 537"/>
                  <a:gd name="T52" fmla="*/ 6258 w 260"/>
                  <a:gd name="T53" fmla="*/ 2949 h 537"/>
                  <a:gd name="T54" fmla="*/ 6345 w 260"/>
                  <a:gd name="T55" fmla="*/ 2834 h 537"/>
                  <a:gd name="T56" fmla="*/ 6530 w 260"/>
                  <a:gd name="T57" fmla="*/ 2989 h 537"/>
                  <a:gd name="T58" fmla="*/ 6530 w 260"/>
                  <a:gd name="T59" fmla="*/ 4477 h 537"/>
                  <a:gd name="T60" fmla="*/ 6530 w 260"/>
                  <a:gd name="T61" fmla="*/ 7372 h 537"/>
                  <a:gd name="T62" fmla="*/ 7245 w 260"/>
                  <a:gd name="T63" fmla="*/ 8175 h 537"/>
                  <a:gd name="T64" fmla="*/ 7283 w 260"/>
                  <a:gd name="T65" fmla="*/ 8175 h 537"/>
                  <a:gd name="T66" fmla="*/ 8086 w 260"/>
                  <a:gd name="T67" fmla="*/ 7372 h 537"/>
                  <a:gd name="T68" fmla="*/ 8086 w 260"/>
                  <a:gd name="T69" fmla="*/ 7310 h 537"/>
                  <a:gd name="T70" fmla="*/ 8086 w 260"/>
                  <a:gd name="T71" fmla="*/ 7282 h 537"/>
                  <a:gd name="T72" fmla="*/ 8086 w 260"/>
                  <a:gd name="T73" fmla="*/ 1868 h 53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0"/>
                  <a:gd name="T112" fmla="*/ 0 h 537"/>
                  <a:gd name="T113" fmla="*/ 260 w 260"/>
                  <a:gd name="T114" fmla="*/ 537 h 53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0" h="537">
                    <a:moveTo>
                      <a:pt x="260" y="60"/>
                    </a:moveTo>
                    <a:cubicBezTo>
                      <a:pt x="257" y="39"/>
                      <a:pt x="247" y="23"/>
                      <a:pt x="229" y="11"/>
                    </a:cubicBezTo>
                    <a:cubicBezTo>
                      <a:pt x="229" y="11"/>
                      <a:pt x="229" y="11"/>
                      <a:pt x="229" y="11"/>
                    </a:cubicBezTo>
                    <a:cubicBezTo>
                      <a:pt x="219" y="4"/>
                      <a:pt x="207" y="2"/>
                      <a:pt x="195" y="1"/>
                    </a:cubicBezTo>
                    <a:cubicBezTo>
                      <a:pt x="190" y="1"/>
                      <a:pt x="184" y="0"/>
                      <a:pt x="179" y="0"/>
                    </a:cubicBezTo>
                    <a:cubicBezTo>
                      <a:pt x="176" y="0"/>
                      <a:pt x="176" y="0"/>
                      <a:pt x="176" y="0"/>
                    </a:cubicBezTo>
                    <a:cubicBezTo>
                      <a:pt x="84" y="0"/>
                      <a:pt x="84" y="0"/>
                      <a:pt x="84" y="0"/>
                    </a:cubicBezTo>
                    <a:cubicBezTo>
                      <a:pt x="81" y="0"/>
                      <a:pt x="81" y="0"/>
                      <a:pt x="81" y="0"/>
                    </a:cubicBezTo>
                    <a:cubicBezTo>
                      <a:pt x="75" y="0"/>
                      <a:pt x="70" y="1"/>
                      <a:pt x="65" y="1"/>
                    </a:cubicBezTo>
                    <a:cubicBezTo>
                      <a:pt x="53" y="2"/>
                      <a:pt x="41" y="4"/>
                      <a:pt x="30" y="11"/>
                    </a:cubicBezTo>
                    <a:cubicBezTo>
                      <a:pt x="30" y="11"/>
                      <a:pt x="30" y="11"/>
                      <a:pt x="30" y="11"/>
                    </a:cubicBezTo>
                    <a:cubicBezTo>
                      <a:pt x="13" y="23"/>
                      <a:pt x="2" y="39"/>
                      <a:pt x="0" y="60"/>
                    </a:cubicBezTo>
                    <a:cubicBezTo>
                      <a:pt x="0" y="234"/>
                      <a:pt x="0" y="234"/>
                      <a:pt x="0" y="234"/>
                    </a:cubicBezTo>
                    <a:cubicBezTo>
                      <a:pt x="0" y="235"/>
                      <a:pt x="0" y="235"/>
                      <a:pt x="0" y="235"/>
                    </a:cubicBezTo>
                    <a:cubicBezTo>
                      <a:pt x="0" y="237"/>
                      <a:pt x="0" y="237"/>
                      <a:pt x="0" y="237"/>
                    </a:cubicBezTo>
                    <a:cubicBezTo>
                      <a:pt x="0" y="251"/>
                      <a:pt x="7" y="258"/>
                      <a:pt x="25" y="263"/>
                    </a:cubicBezTo>
                    <a:cubicBezTo>
                      <a:pt x="26" y="263"/>
                      <a:pt x="26" y="263"/>
                      <a:pt x="26" y="263"/>
                    </a:cubicBezTo>
                    <a:cubicBezTo>
                      <a:pt x="35" y="261"/>
                      <a:pt x="49" y="257"/>
                      <a:pt x="49" y="237"/>
                    </a:cubicBezTo>
                    <a:cubicBezTo>
                      <a:pt x="49" y="237"/>
                      <a:pt x="50" y="144"/>
                      <a:pt x="50" y="144"/>
                    </a:cubicBezTo>
                    <a:cubicBezTo>
                      <a:pt x="49" y="96"/>
                      <a:pt x="49" y="96"/>
                      <a:pt x="49" y="96"/>
                    </a:cubicBezTo>
                    <a:cubicBezTo>
                      <a:pt x="51" y="94"/>
                      <a:pt x="53" y="92"/>
                      <a:pt x="56" y="91"/>
                    </a:cubicBezTo>
                    <a:cubicBezTo>
                      <a:pt x="57" y="92"/>
                      <a:pt x="58" y="93"/>
                      <a:pt x="59" y="95"/>
                    </a:cubicBezTo>
                    <a:cubicBezTo>
                      <a:pt x="59" y="95"/>
                      <a:pt x="66" y="537"/>
                      <a:pt x="92" y="537"/>
                    </a:cubicBezTo>
                    <a:cubicBezTo>
                      <a:pt x="92" y="537"/>
                      <a:pt x="93" y="537"/>
                      <a:pt x="94" y="537"/>
                    </a:cubicBezTo>
                    <a:cubicBezTo>
                      <a:pt x="114" y="537"/>
                      <a:pt x="147" y="537"/>
                      <a:pt x="166" y="537"/>
                    </a:cubicBezTo>
                    <a:cubicBezTo>
                      <a:pt x="166" y="537"/>
                      <a:pt x="167" y="537"/>
                      <a:pt x="168" y="537"/>
                    </a:cubicBezTo>
                    <a:cubicBezTo>
                      <a:pt x="194" y="537"/>
                      <a:pt x="201" y="95"/>
                      <a:pt x="201" y="95"/>
                    </a:cubicBezTo>
                    <a:cubicBezTo>
                      <a:pt x="202" y="93"/>
                      <a:pt x="203" y="92"/>
                      <a:pt x="204" y="91"/>
                    </a:cubicBezTo>
                    <a:cubicBezTo>
                      <a:pt x="206" y="92"/>
                      <a:pt x="209" y="94"/>
                      <a:pt x="210" y="96"/>
                    </a:cubicBezTo>
                    <a:cubicBezTo>
                      <a:pt x="210" y="144"/>
                      <a:pt x="210" y="144"/>
                      <a:pt x="210" y="144"/>
                    </a:cubicBezTo>
                    <a:cubicBezTo>
                      <a:pt x="210" y="144"/>
                      <a:pt x="210" y="237"/>
                      <a:pt x="210" y="237"/>
                    </a:cubicBezTo>
                    <a:cubicBezTo>
                      <a:pt x="210" y="257"/>
                      <a:pt x="224" y="261"/>
                      <a:pt x="233" y="263"/>
                    </a:cubicBezTo>
                    <a:cubicBezTo>
                      <a:pt x="233" y="263"/>
                      <a:pt x="234" y="263"/>
                      <a:pt x="234" y="263"/>
                    </a:cubicBezTo>
                    <a:cubicBezTo>
                      <a:pt x="252" y="258"/>
                      <a:pt x="260" y="251"/>
                      <a:pt x="260" y="237"/>
                    </a:cubicBezTo>
                    <a:cubicBezTo>
                      <a:pt x="260" y="235"/>
                      <a:pt x="260" y="235"/>
                      <a:pt x="260" y="235"/>
                    </a:cubicBezTo>
                    <a:cubicBezTo>
                      <a:pt x="260" y="235"/>
                      <a:pt x="260" y="235"/>
                      <a:pt x="260" y="234"/>
                    </a:cubicBezTo>
                    <a:lnTo>
                      <a:pt x="260" y="60"/>
                    </a:lnTo>
                    <a:close/>
                  </a:path>
                </a:pathLst>
              </a:custGeom>
              <a:solidFill>
                <a:srgbClr val="005F8E"/>
              </a:solidFill>
              <a:ln w="9525">
                <a:noFill/>
                <a:round/>
                <a:headEnd/>
                <a:tailEnd/>
              </a:ln>
            </p:spPr>
            <p:txBody>
              <a:bodyPr lIns="104306" tIns="52153" rIns="104306" bIns="52153">
                <a:prstTxWarp prst="textNoShape">
                  <a:avLst/>
                </a:prstTxWarp>
              </a:bodyPr>
              <a:lstStyle/>
              <a:p>
                <a:pPr defTabSz="912813"/>
                <a:endParaRPr lang="en-US">
                  <a:ea typeface="Arial" charset="0"/>
                  <a:cs typeface="Arial" charset="0"/>
                </a:endParaRPr>
              </a:p>
            </p:txBody>
          </p:sp>
          <p:sp>
            <p:nvSpPr>
              <p:cNvPr id="141439" name="Freeform 208"/>
              <p:cNvSpPr>
                <a:spLocks noChangeAspect="1"/>
              </p:cNvSpPr>
              <p:nvPr/>
            </p:nvSpPr>
            <p:spPr bwMode="gray">
              <a:xfrm>
                <a:off x="4591" y="1653"/>
                <a:ext cx="324" cy="290"/>
              </a:xfrm>
              <a:custGeom>
                <a:avLst/>
                <a:gdLst>
                  <a:gd name="T0" fmla="*/ 1696 w 137"/>
                  <a:gd name="T1" fmla="*/ 3735 h 123"/>
                  <a:gd name="T2" fmla="*/ 1696 w 137"/>
                  <a:gd name="T3" fmla="*/ 3735 h 123"/>
                  <a:gd name="T4" fmla="*/ 1812 w 137"/>
                  <a:gd name="T5" fmla="*/ 3775 h 123"/>
                  <a:gd name="T6" fmla="*/ 1880 w 137"/>
                  <a:gd name="T7" fmla="*/ 3803 h 123"/>
                  <a:gd name="T8" fmla="*/ 1968 w 137"/>
                  <a:gd name="T9" fmla="*/ 3803 h 123"/>
                  <a:gd name="T10" fmla="*/ 2065 w 137"/>
                  <a:gd name="T11" fmla="*/ 3803 h 123"/>
                  <a:gd name="T12" fmla="*/ 2154 w 137"/>
                  <a:gd name="T13" fmla="*/ 3803 h 123"/>
                  <a:gd name="T14" fmla="*/ 2249 w 137"/>
                  <a:gd name="T15" fmla="*/ 3803 h 123"/>
                  <a:gd name="T16" fmla="*/ 2315 w 137"/>
                  <a:gd name="T17" fmla="*/ 3803 h 123"/>
                  <a:gd name="T18" fmla="*/ 2434 w 137"/>
                  <a:gd name="T19" fmla="*/ 3803 h 123"/>
                  <a:gd name="T20" fmla="*/ 2471 w 137"/>
                  <a:gd name="T21" fmla="*/ 3775 h 123"/>
                  <a:gd name="T22" fmla="*/ 2635 w 137"/>
                  <a:gd name="T23" fmla="*/ 3735 h 123"/>
                  <a:gd name="T24" fmla="*/ 2635 w 137"/>
                  <a:gd name="T25" fmla="*/ 3735 h 123"/>
                  <a:gd name="T26" fmla="*/ 4032 w 137"/>
                  <a:gd name="T27" fmla="*/ 1417 h 123"/>
                  <a:gd name="T28" fmla="*/ 2221 w 137"/>
                  <a:gd name="T29" fmla="*/ 0 h 123"/>
                  <a:gd name="T30" fmla="*/ 2154 w 137"/>
                  <a:gd name="T31" fmla="*/ 0 h 123"/>
                  <a:gd name="T32" fmla="*/ 2065 w 137"/>
                  <a:gd name="T33" fmla="*/ 0 h 123"/>
                  <a:gd name="T34" fmla="*/ 251 w 137"/>
                  <a:gd name="T35" fmla="*/ 1417 h 123"/>
                  <a:gd name="T36" fmla="*/ 1696 w 137"/>
                  <a:gd name="T37" fmla="*/ 3735 h 1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7"/>
                  <a:gd name="T58" fmla="*/ 0 h 123"/>
                  <a:gd name="T59" fmla="*/ 137 w 137"/>
                  <a:gd name="T60" fmla="*/ 123 h 1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7" h="123">
                    <a:moveTo>
                      <a:pt x="54" y="121"/>
                    </a:moveTo>
                    <a:cubicBezTo>
                      <a:pt x="54" y="121"/>
                      <a:pt x="54" y="121"/>
                      <a:pt x="54" y="121"/>
                    </a:cubicBezTo>
                    <a:cubicBezTo>
                      <a:pt x="55" y="122"/>
                      <a:pt x="57" y="122"/>
                      <a:pt x="58" y="122"/>
                    </a:cubicBezTo>
                    <a:cubicBezTo>
                      <a:pt x="59" y="122"/>
                      <a:pt x="59" y="122"/>
                      <a:pt x="60" y="123"/>
                    </a:cubicBezTo>
                    <a:cubicBezTo>
                      <a:pt x="61" y="123"/>
                      <a:pt x="62" y="123"/>
                      <a:pt x="63" y="123"/>
                    </a:cubicBezTo>
                    <a:cubicBezTo>
                      <a:pt x="64" y="123"/>
                      <a:pt x="65" y="123"/>
                      <a:pt x="66" y="123"/>
                    </a:cubicBezTo>
                    <a:cubicBezTo>
                      <a:pt x="67" y="123"/>
                      <a:pt x="68" y="123"/>
                      <a:pt x="69" y="123"/>
                    </a:cubicBezTo>
                    <a:cubicBezTo>
                      <a:pt x="70" y="123"/>
                      <a:pt x="71" y="123"/>
                      <a:pt x="72" y="123"/>
                    </a:cubicBezTo>
                    <a:cubicBezTo>
                      <a:pt x="73" y="123"/>
                      <a:pt x="74" y="123"/>
                      <a:pt x="74" y="123"/>
                    </a:cubicBezTo>
                    <a:cubicBezTo>
                      <a:pt x="76" y="123"/>
                      <a:pt x="77" y="123"/>
                      <a:pt x="78" y="123"/>
                    </a:cubicBezTo>
                    <a:cubicBezTo>
                      <a:pt x="78" y="122"/>
                      <a:pt x="79" y="122"/>
                      <a:pt x="79" y="122"/>
                    </a:cubicBezTo>
                    <a:cubicBezTo>
                      <a:pt x="81" y="122"/>
                      <a:pt x="82" y="122"/>
                      <a:pt x="84" y="121"/>
                    </a:cubicBezTo>
                    <a:cubicBezTo>
                      <a:pt x="84" y="121"/>
                      <a:pt x="84" y="121"/>
                      <a:pt x="84" y="121"/>
                    </a:cubicBezTo>
                    <a:cubicBezTo>
                      <a:pt x="117" y="113"/>
                      <a:pt x="137" y="80"/>
                      <a:pt x="129" y="46"/>
                    </a:cubicBezTo>
                    <a:cubicBezTo>
                      <a:pt x="122" y="19"/>
                      <a:pt x="98" y="1"/>
                      <a:pt x="71" y="0"/>
                    </a:cubicBezTo>
                    <a:cubicBezTo>
                      <a:pt x="70" y="0"/>
                      <a:pt x="69" y="0"/>
                      <a:pt x="69" y="0"/>
                    </a:cubicBezTo>
                    <a:cubicBezTo>
                      <a:pt x="68" y="0"/>
                      <a:pt x="67" y="0"/>
                      <a:pt x="66" y="0"/>
                    </a:cubicBezTo>
                    <a:cubicBezTo>
                      <a:pt x="39" y="1"/>
                      <a:pt x="15" y="19"/>
                      <a:pt x="8" y="46"/>
                    </a:cubicBezTo>
                    <a:cubicBezTo>
                      <a:pt x="0" y="80"/>
                      <a:pt x="20" y="113"/>
                      <a:pt x="54" y="121"/>
                    </a:cubicBezTo>
                    <a:close/>
                  </a:path>
                </a:pathLst>
              </a:custGeom>
              <a:solidFill>
                <a:srgbClr val="005F8E"/>
              </a:solidFill>
              <a:ln w="9525">
                <a:noFill/>
                <a:round/>
                <a:headEnd/>
                <a:tailEnd/>
              </a:ln>
            </p:spPr>
            <p:txBody>
              <a:bodyPr lIns="104306" tIns="52153" rIns="104306" bIns="52153">
                <a:prstTxWarp prst="textNoShape">
                  <a:avLst/>
                </a:prstTxWarp>
              </a:bodyPr>
              <a:lstStyle/>
              <a:p>
                <a:pPr defTabSz="912813"/>
                <a:endParaRPr lang="en-US">
                  <a:ea typeface="Arial" charset="0"/>
                  <a:cs typeface="Arial" charset="0"/>
                </a:endParaRPr>
              </a:p>
            </p:txBody>
          </p:sp>
        </p:grpSp>
        <p:grpSp>
          <p:nvGrpSpPr>
            <p:cNvPr id="141399" name="Group 209"/>
            <p:cNvGrpSpPr>
              <a:grpSpLocks noChangeAspect="1"/>
            </p:cNvGrpSpPr>
            <p:nvPr/>
          </p:nvGrpSpPr>
          <p:grpSpPr bwMode="auto">
            <a:xfrm flipH="1">
              <a:off x="2941" y="2422"/>
              <a:ext cx="363" cy="934"/>
              <a:chOff x="4447" y="1653"/>
              <a:chExt cx="614" cy="1582"/>
            </a:xfrm>
          </p:grpSpPr>
          <p:sp>
            <p:nvSpPr>
              <p:cNvPr id="141436" name="Freeform 210"/>
              <p:cNvSpPr>
                <a:spLocks noChangeAspect="1"/>
              </p:cNvSpPr>
              <p:nvPr/>
            </p:nvSpPr>
            <p:spPr bwMode="gray">
              <a:xfrm>
                <a:off x="4447" y="1967"/>
                <a:ext cx="614" cy="1268"/>
              </a:xfrm>
              <a:custGeom>
                <a:avLst/>
                <a:gdLst>
                  <a:gd name="T0" fmla="*/ 8086 w 260"/>
                  <a:gd name="T1" fmla="*/ 1868 h 537"/>
                  <a:gd name="T2" fmla="*/ 7127 w 260"/>
                  <a:gd name="T3" fmla="*/ 340 h 537"/>
                  <a:gd name="T4" fmla="*/ 7127 w 260"/>
                  <a:gd name="T5" fmla="*/ 340 h 537"/>
                  <a:gd name="T6" fmla="*/ 6057 w 260"/>
                  <a:gd name="T7" fmla="*/ 28 h 537"/>
                  <a:gd name="T8" fmla="*/ 5571 w 260"/>
                  <a:gd name="T9" fmla="*/ 0 h 537"/>
                  <a:gd name="T10" fmla="*/ 5476 w 260"/>
                  <a:gd name="T11" fmla="*/ 0 h 537"/>
                  <a:gd name="T12" fmla="*/ 2610 w 260"/>
                  <a:gd name="T13" fmla="*/ 0 h 537"/>
                  <a:gd name="T14" fmla="*/ 2515 w 260"/>
                  <a:gd name="T15" fmla="*/ 0 h 537"/>
                  <a:gd name="T16" fmla="*/ 2031 w 260"/>
                  <a:gd name="T17" fmla="*/ 28 h 537"/>
                  <a:gd name="T18" fmla="*/ 938 w 260"/>
                  <a:gd name="T19" fmla="*/ 340 h 537"/>
                  <a:gd name="T20" fmla="*/ 938 w 260"/>
                  <a:gd name="T21" fmla="*/ 340 h 537"/>
                  <a:gd name="T22" fmla="*/ 0 w 260"/>
                  <a:gd name="T23" fmla="*/ 1868 h 537"/>
                  <a:gd name="T24" fmla="*/ 0 w 260"/>
                  <a:gd name="T25" fmla="*/ 7282 h 537"/>
                  <a:gd name="T26" fmla="*/ 0 w 260"/>
                  <a:gd name="T27" fmla="*/ 7310 h 537"/>
                  <a:gd name="T28" fmla="*/ 0 w 260"/>
                  <a:gd name="T29" fmla="*/ 7372 h 537"/>
                  <a:gd name="T30" fmla="*/ 775 w 260"/>
                  <a:gd name="T31" fmla="*/ 8175 h 537"/>
                  <a:gd name="T32" fmla="*/ 803 w 260"/>
                  <a:gd name="T33" fmla="*/ 8175 h 537"/>
                  <a:gd name="T34" fmla="*/ 1528 w 260"/>
                  <a:gd name="T35" fmla="*/ 7372 h 537"/>
                  <a:gd name="T36" fmla="*/ 1556 w 260"/>
                  <a:gd name="T37" fmla="*/ 4477 h 537"/>
                  <a:gd name="T38" fmla="*/ 1528 w 260"/>
                  <a:gd name="T39" fmla="*/ 2989 h 537"/>
                  <a:gd name="T40" fmla="*/ 1740 w 260"/>
                  <a:gd name="T41" fmla="*/ 2834 h 537"/>
                  <a:gd name="T42" fmla="*/ 1830 w 260"/>
                  <a:gd name="T43" fmla="*/ 2949 h 537"/>
                  <a:gd name="T44" fmla="*/ 2855 w 260"/>
                  <a:gd name="T45" fmla="*/ 16694 h 537"/>
                  <a:gd name="T46" fmla="*/ 2921 w 260"/>
                  <a:gd name="T47" fmla="*/ 16694 h 537"/>
                  <a:gd name="T48" fmla="*/ 5165 w 260"/>
                  <a:gd name="T49" fmla="*/ 16694 h 537"/>
                  <a:gd name="T50" fmla="*/ 5231 w 260"/>
                  <a:gd name="T51" fmla="*/ 16694 h 537"/>
                  <a:gd name="T52" fmla="*/ 6258 w 260"/>
                  <a:gd name="T53" fmla="*/ 2949 h 537"/>
                  <a:gd name="T54" fmla="*/ 6345 w 260"/>
                  <a:gd name="T55" fmla="*/ 2834 h 537"/>
                  <a:gd name="T56" fmla="*/ 6530 w 260"/>
                  <a:gd name="T57" fmla="*/ 2989 h 537"/>
                  <a:gd name="T58" fmla="*/ 6530 w 260"/>
                  <a:gd name="T59" fmla="*/ 4477 h 537"/>
                  <a:gd name="T60" fmla="*/ 6530 w 260"/>
                  <a:gd name="T61" fmla="*/ 7372 h 537"/>
                  <a:gd name="T62" fmla="*/ 7245 w 260"/>
                  <a:gd name="T63" fmla="*/ 8175 h 537"/>
                  <a:gd name="T64" fmla="*/ 7283 w 260"/>
                  <a:gd name="T65" fmla="*/ 8175 h 537"/>
                  <a:gd name="T66" fmla="*/ 8086 w 260"/>
                  <a:gd name="T67" fmla="*/ 7372 h 537"/>
                  <a:gd name="T68" fmla="*/ 8086 w 260"/>
                  <a:gd name="T69" fmla="*/ 7310 h 537"/>
                  <a:gd name="T70" fmla="*/ 8086 w 260"/>
                  <a:gd name="T71" fmla="*/ 7282 h 537"/>
                  <a:gd name="T72" fmla="*/ 8086 w 260"/>
                  <a:gd name="T73" fmla="*/ 1868 h 53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0"/>
                  <a:gd name="T112" fmla="*/ 0 h 537"/>
                  <a:gd name="T113" fmla="*/ 260 w 260"/>
                  <a:gd name="T114" fmla="*/ 537 h 53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0" h="537">
                    <a:moveTo>
                      <a:pt x="260" y="60"/>
                    </a:moveTo>
                    <a:cubicBezTo>
                      <a:pt x="257" y="39"/>
                      <a:pt x="247" y="23"/>
                      <a:pt x="229" y="11"/>
                    </a:cubicBezTo>
                    <a:cubicBezTo>
                      <a:pt x="229" y="11"/>
                      <a:pt x="229" y="11"/>
                      <a:pt x="229" y="11"/>
                    </a:cubicBezTo>
                    <a:cubicBezTo>
                      <a:pt x="219" y="4"/>
                      <a:pt x="207" y="2"/>
                      <a:pt x="195" y="1"/>
                    </a:cubicBezTo>
                    <a:cubicBezTo>
                      <a:pt x="190" y="1"/>
                      <a:pt x="184" y="0"/>
                      <a:pt x="179" y="0"/>
                    </a:cubicBezTo>
                    <a:cubicBezTo>
                      <a:pt x="176" y="0"/>
                      <a:pt x="176" y="0"/>
                      <a:pt x="176" y="0"/>
                    </a:cubicBezTo>
                    <a:cubicBezTo>
                      <a:pt x="84" y="0"/>
                      <a:pt x="84" y="0"/>
                      <a:pt x="84" y="0"/>
                    </a:cubicBezTo>
                    <a:cubicBezTo>
                      <a:pt x="81" y="0"/>
                      <a:pt x="81" y="0"/>
                      <a:pt x="81" y="0"/>
                    </a:cubicBezTo>
                    <a:cubicBezTo>
                      <a:pt x="75" y="0"/>
                      <a:pt x="70" y="1"/>
                      <a:pt x="65" y="1"/>
                    </a:cubicBezTo>
                    <a:cubicBezTo>
                      <a:pt x="53" y="2"/>
                      <a:pt x="41" y="4"/>
                      <a:pt x="30" y="11"/>
                    </a:cubicBezTo>
                    <a:cubicBezTo>
                      <a:pt x="30" y="11"/>
                      <a:pt x="30" y="11"/>
                      <a:pt x="30" y="11"/>
                    </a:cubicBezTo>
                    <a:cubicBezTo>
                      <a:pt x="13" y="23"/>
                      <a:pt x="2" y="39"/>
                      <a:pt x="0" y="60"/>
                    </a:cubicBezTo>
                    <a:cubicBezTo>
                      <a:pt x="0" y="234"/>
                      <a:pt x="0" y="234"/>
                      <a:pt x="0" y="234"/>
                    </a:cubicBezTo>
                    <a:cubicBezTo>
                      <a:pt x="0" y="235"/>
                      <a:pt x="0" y="235"/>
                      <a:pt x="0" y="235"/>
                    </a:cubicBezTo>
                    <a:cubicBezTo>
                      <a:pt x="0" y="237"/>
                      <a:pt x="0" y="237"/>
                      <a:pt x="0" y="237"/>
                    </a:cubicBezTo>
                    <a:cubicBezTo>
                      <a:pt x="0" y="251"/>
                      <a:pt x="7" y="258"/>
                      <a:pt x="25" y="263"/>
                    </a:cubicBezTo>
                    <a:cubicBezTo>
                      <a:pt x="26" y="263"/>
                      <a:pt x="26" y="263"/>
                      <a:pt x="26" y="263"/>
                    </a:cubicBezTo>
                    <a:cubicBezTo>
                      <a:pt x="35" y="261"/>
                      <a:pt x="49" y="257"/>
                      <a:pt x="49" y="237"/>
                    </a:cubicBezTo>
                    <a:cubicBezTo>
                      <a:pt x="49" y="237"/>
                      <a:pt x="50" y="144"/>
                      <a:pt x="50" y="144"/>
                    </a:cubicBezTo>
                    <a:cubicBezTo>
                      <a:pt x="49" y="96"/>
                      <a:pt x="49" y="96"/>
                      <a:pt x="49" y="96"/>
                    </a:cubicBezTo>
                    <a:cubicBezTo>
                      <a:pt x="51" y="94"/>
                      <a:pt x="53" y="92"/>
                      <a:pt x="56" y="91"/>
                    </a:cubicBezTo>
                    <a:cubicBezTo>
                      <a:pt x="57" y="92"/>
                      <a:pt x="58" y="93"/>
                      <a:pt x="59" y="95"/>
                    </a:cubicBezTo>
                    <a:cubicBezTo>
                      <a:pt x="59" y="95"/>
                      <a:pt x="66" y="537"/>
                      <a:pt x="92" y="537"/>
                    </a:cubicBezTo>
                    <a:cubicBezTo>
                      <a:pt x="92" y="537"/>
                      <a:pt x="93" y="537"/>
                      <a:pt x="94" y="537"/>
                    </a:cubicBezTo>
                    <a:cubicBezTo>
                      <a:pt x="114" y="537"/>
                      <a:pt x="147" y="537"/>
                      <a:pt x="166" y="537"/>
                    </a:cubicBezTo>
                    <a:cubicBezTo>
                      <a:pt x="166" y="537"/>
                      <a:pt x="167" y="537"/>
                      <a:pt x="168" y="537"/>
                    </a:cubicBezTo>
                    <a:cubicBezTo>
                      <a:pt x="194" y="537"/>
                      <a:pt x="201" y="95"/>
                      <a:pt x="201" y="95"/>
                    </a:cubicBezTo>
                    <a:cubicBezTo>
                      <a:pt x="202" y="93"/>
                      <a:pt x="203" y="92"/>
                      <a:pt x="204" y="91"/>
                    </a:cubicBezTo>
                    <a:cubicBezTo>
                      <a:pt x="206" y="92"/>
                      <a:pt x="209" y="94"/>
                      <a:pt x="210" y="96"/>
                    </a:cubicBezTo>
                    <a:cubicBezTo>
                      <a:pt x="210" y="144"/>
                      <a:pt x="210" y="144"/>
                      <a:pt x="210" y="144"/>
                    </a:cubicBezTo>
                    <a:cubicBezTo>
                      <a:pt x="210" y="144"/>
                      <a:pt x="210" y="237"/>
                      <a:pt x="210" y="237"/>
                    </a:cubicBezTo>
                    <a:cubicBezTo>
                      <a:pt x="210" y="257"/>
                      <a:pt x="224" y="261"/>
                      <a:pt x="233" y="263"/>
                    </a:cubicBezTo>
                    <a:cubicBezTo>
                      <a:pt x="233" y="263"/>
                      <a:pt x="234" y="263"/>
                      <a:pt x="234" y="263"/>
                    </a:cubicBezTo>
                    <a:cubicBezTo>
                      <a:pt x="252" y="258"/>
                      <a:pt x="260" y="251"/>
                      <a:pt x="260" y="237"/>
                    </a:cubicBezTo>
                    <a:cubicBezTo>
                      <a:pt x="260" y="235"/>
                      <a:pt x="260" y="235"/>
                      <a:pt x="260" y="235"/>
                    </a:cubicBezTo>
                    <a:cubicBezTo>
                      <a:pt x="260" y="235"/>
                      <a:pt x="260" y="235"/>
                      <a:pt x="260" y="234"/>
                    </a:cubicBezTo>
                    <a:lnTo>
                      <a:pt x="260" y="60"/>
                    </a:lnTo>
                    <a:close/>
                  </a:path>
                </a:pathLst>
              </a:custGeom>
              <a:solidFill>
                <a:srgbClr val="005F8E"/>
              </a:solidFill>
              <a:ln w="9525">
                <a:noFill/>
                <a:round/>
                <a:headEnd/>
                <a:tailEnd/>
              </a:ln>
            </p:spPr>
            <p:txBody>
              <a:bodyPr lIns="104306" tIns="52153" rIns="104306" bIns="52153">
                <a:prstTxWarp prst="textNoShape">
                  <a:avLst/>
                </a:prstTxWarp>
              </a:bodyPr>
              <a:lstStyle/>
              <a:p>
                <a:pPr defTabSz="912813"/>
                <a:endParaRPr lang="en-US">
                  <a:ea typeface="Arial" charset="0"/>
                  <a:cs typeface="Arial" charset="0"/>
                </a:endParaRPr>
              </a:p>
            </p:txBody>
          </p:sp>
          <p:sp>
            <p:nvSpPr>
              <p:cNvPr id="141437" name="Freeform 211"/>
              <p:cNvSpPr>
                <a:spLocks noChangeAspect="1"/>
              </p:cNvSpPr>
              <p:nvPr/>
            </p:nvSpPr>
            <p:spPr bwMode="gray">
              <a:xfrm>
                <a:off x="4591" y="1653"/>
                <a:ext cx="324" cy="290"/>
              </a:xfrm>
              <a:custGeom>
                <a:avLst/>
                <a:gdLst>
                  <a:gd name="T0" fmla="*/ 1696 w 137"/>
                  <a:gd name="T1" fmla="*/ 3735 h 123"/>
                  <a:gd name="T2" fmla="*/ 1696 w 137"/>
                  <a:gd name="T3" fmla="*/ 3735 h 123"/>
                  <a:gd name="T4" fmla="*/ 1812 w 137"/>
                  <a:gd name="T5" fmla="*/ 3775 h 123"/>
                  <a:gd name="T6" fmla="*/ 1880 w 137"/>
                  <a:gd name="T7" fmla="*/ 3803 h 123"/>
                  <a:gd name="T8" fmla="*/ 1968 w 137"/>
                  <a:gd name="T9" fmla="*/ 3803 h 123"/>
                  <a:gd name="T10" fmla="*/ 2065 w 137"/>
                  <a:gd name="T11" fmla="*/ 3803 h 123"/>
                  <a:gd name="T12" fmla="*/ 2154 w 137"/>
                  <a:gd name="T13" fmla="*/ 3803 h 123"/>
                  <a:gd name="T14" fmla="*/ 2249 w 137"/>
                  <a:gd name="T15" fmla="*/ 3803 h 123"/>
                  <a:gd name="T16" fmla="*/ 2315 w 137"/>
                  <a:gd name="T17" fmla="*/ 3803 h 123"/>
                  <a:gd name="T18" fmla="*/ 2434 w 137"/>
                  <a:gd name="T19" fmla="*/ 3803 h 123"/>
                  <a:gd name="T20" fmla="*/ 2471 w 137"/>
                  <a:gd name="T21" fmla="*/ 3775 h 123"/>
                  <a:gd name="T22" fmla="*/ 2635 w 137"/>
                  <a:gd name="T23" fmla="*/ 3735 h 123"/>
                  <a:gd name="T24" fmla="*/ 2635 w 137"/>
                  <a:gd name="T25" fmla="*/ 3735 h 123"/>
                  <a:gd name="T26" fmla="*/ 4032 w 137"/>
                  <a:gd name="T27" fmla="*/ 1417 h 123"/>
                  <a:gd name="T28" fmla="*/ 2221 w 137"/>
                  <a:gd name="T29" fmla="*/ 0 h 123"/>
                  <a:gd name="T30" fmla="*/ 2154 w 137"/>
                  <a:gd name="T31" fmla="*/ 0 h 123"/>
                  <a:gd name="T32" fmla="*/ 2065 w 137"/>
                  <a:gd name="T33" fmla="*/ 0 h 123"/>
                  <a:gd name="T34" fmla="*/ 251 w 137"/>
                  <a:gd name="T35" fmla="*/ 1417 h 123"/>
                  <a:gd name="T36" fmla="*/ 1696 w 137"/>
                  <a:gd name="T37" fmla="*/ 3735 h 1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7"/>
                  <a:gd name="T58" fmla="*/ 0 h 123"/>
                  <a:gd name="T59" fmla="*/ 137 w 137"/>
                  <a:gd name="T60" fmla="*/ 123 h 1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7" h="123">
                    <a:moveTo>
                      <a:pt x="54" y="121"/>
                    </a:moveTo>
                    <a:cubicBezTo>
                      <a:pt x="54" y="121"/>
                      <a:pt x="54" y="121"/>
                      <a:pt x="54" y="121"/>
                    </a:cubicBezTo>
                    <a:cubicBezTo>
                      <a:pt x="55" y="122"/>
                      <a:pt x="57" y="122"/>
                      <a:pt x="58" y="122"/>
                    </a:cubicBezTo>
                    <a:cubicBezTo>
                      <a:pt x="59" y="122"/>
                      <a:pt x="59" y="122"/>
                      <a:pt x="60" y="123"/>
                    </a:cubicBezTo>
                    <a:cubicBezTo>
                      <a:pt x="61" y="123"/>
                      <a:pt x="62" y="123"/>
                      <a:pt x="63" y="123"/>
                    </a:cubicBezTo>
                    <a:cubicBezTo>
                      <a:pt x="64" y="123"/>
                      <a:pt x="65" y="123"/>
                      <a:pt x="66" y="123"/>
                    </a:cubicBezTo>
                    <a:cubicBezTo>
                      <a:pt x="67" y="123"/>
                      <a:pt x="68" y="123"/>
                      <a:pt x="69" y="123"/>
                    </a:cubicBezTo>
                    <a:cubicBezTo>
                      <a:pt x="70" y="123"/>
                      <a:pt x="71" y="123"/>
                      <a:pt x="72" y="123"/>
                    </a:cubicBezTo>
                    <a:cubicBezTo>
                      <a:pt x="73" y="123"/>
                      <a:pt x="74" y="123"/>
                      <a:pt x="74" y="123"/>
                    </a:cubicBezTo>
                    <a:cubicBezTo>
                      <a:pt x="76" y="123"/>
                      <a:pt x="77" y="123"/>
                      <a:pt x="78" y="123"/>
                    </a:cubicBezTo>
                    <a:cubicBezTo>
                      <a:pt x="78" y="122"/>
                      <a:pt x="79" y="122"/>
                      <a:pt x="79" y="122"/>
                    </a:cubicBezTo>
                    <a:cubicBezTo>
                      <a:pt x="81" y="122"/>
                      <a:pt x="82" y="122"/>
                      <a:pt x="84" y="121"/>
                    </a:cubicBezTo>
                    <a:cubicBezTo>
                      <a:pt x="84" y="121"/>
                      <a:pt x="84" y="121"/>
                      <a:pt x="84" y="121"/>
                    </a:cubicBezTo>
                    <a:cubicBezTo>
                      <a:pt x="117" y="113"/>
                      <a:pt x="137" y="80"/>
                      <a:pt x="129" y="46"/>
                    </a:cubicBezTo>
                    <a:cubicBezTo>
                      <a:pt x="122" y="19"/>
                      <a:pt x="98" y="1"/>
                      <a:pt x="71" y="0"/>
                    </a:cubicBezTo>
                    <a:cubicBezTo>
                      <a:pt x="70" y="0"/>
                      <a:pt x="69" y="0"/>
                      <a:pt x="69" y="0"/>
                    </a:cubicBezTo>
                    <a:cubicBezTo>
                      <a:pt x="68" y="0"/>
                      <a:pt x="67" y="0"/>
                      <a:pt x="66" y="0"/>
                    </a:cubicBezTo>
                    <a:cubicBezTo>
                      <a:pt x="39" y="1"/>
                      <a:pt x="15" y="19"/>
                      <a:pt x="8" y="46"/>
                    </a:cubicBezTo>
                    <a:cubicBezTo>
                      <a:pt x="0" y="80"/>
                      <a:pt x="20" y="113"/>
                      <a:pt x="54" y="121"/>
                    </a:cubicBezTo>
                    <a:close/>
                  </a:path>
                </a:pathLst>
              </a:custGeom>
              <a:solidFill>
                <a:srgbClr val="005F8E"/>
              </a:solidFill>
              <a:ln w="9525">
                <a:noFill/>
                <a:round/>
                <a:headEnd/>
                <a:tailEnd/>
              </a:ln>
            </p:spPr>
            <p:txBody>
              <a:bodyPr lIns="104306" tIns="52153" rIns="104306" bIns="52153">
                <a:prstTxWarp prst="textNoShape">
                  <a:avLst/>
                </a:prstTxWarp>
              </a:bodyPr>
              <a:lstStyle/>
              <a:p>
                <a:pPr defTabSz="912813"/>
                <a:endParaRPr lang="en-US">
                  <a:ea typeface="Arial" charset="0"/>
                  <a:cs typeface="Arial" charset="0"/>
                </a:endParaRPr>
              </a:p>
            </p:txBody>
          </p:sp>
        </p:grpSp>
        <p:grpSp>
          <p:nvGrpSpPr>
            <p:cNvPr id="141400" name="Group 212"/>
            <p:cNvGrpSpPr>
              <a:grpSpLocks noChangeAspect="1"/>
            </p:cNvGrpSpPr>
            <p:nvPr/>
          </p:nvGrpSpPr>
          <p:grpSpPr bwMode="auto">
            <a:xfrm flipH="1">
              <a:off x="947" y="1922"/>
              <a:ext cx="311" cy="800"/>
              <a:chOff x="4447" y="1653"/>
              <a:chExt cx="614" cy="1582"/>
            </a:xfrm>
          </p:grpSpPr>
          <p:sp>
            <p:nvSpPr>
              <p:cNvPr id="141434" name="Freeform 213"/>
              <p:cNvSpPr>
                <a:spLocks noChangeAspect="1"/>
              </p:cNvSpPr>
              <p:nvPr/>
            </p:nvSpPr>
            <p:spPr bwMode="gray">
              <a:xfrm>
                <a:off x="4447" y="1967"/>
                <a:ext cx="614" cy="1268"/>
              </a:xfrm>
              <a:custGeom>
                <a:avLst/>
                <a:gdLst>
                  <a:gd name="T0" fmla="*/ 8086 w 260"/>
                  <a:gd name="T1" fmla="*/ 1868 h 537"/>
                  <a:gd name="T2" fmla="*/ 7127 w 260"/>
                  <a:gd name="T3" fmla="*/ 340 h 537"/>
                  <a:gd name="T4" fmla="*/ 7127 w 260"/>
                  <a:gd name="T5" fmla="*/ 340 h 537"/>
                  <a:gd name="T6" fmla="*/ 6057 w 260"/>
                  <a:gd name="T7" fmla="*/ 28 h 537"/>
                  <a:gd name="T8" fmla="*/ 5571 w 260"/>
                  <a:gd name="T9" fmla="*/ 0 h 537"/>
                  <a:gd name="T10" fmla="*/ 5476 w 260"/>
                  <a:gd name="T11" fmla="*/ 0 h 537"/>
                  <a:gd name="T12" fmla="*/ 2610 w 260"/>
                  <a:gd name="T13" fmla="*/ 0 h 537"/>
                  <a:gd name="T14" fmla="*/ 2515 w 260"/>
                  <a:gd name="T15" fmla="*/ 0 h 537"/>
                  <a:gd name="T16" fmla="*/ 2031 w 260"/>
                  <a:gd name="T17" fmla="*/ 28 h 537"/>
                  <a:gd name="T18" fmla="*/ 938 w 260"/>
                  <a:gd name="T19" fmla="*/ 340 h 537"/>
                  <a:gd name="T20" fmla="*/ 938 w 260"/>
                  <a:gd name="T21" fmla="*/ 340 h 537"/>
                  <a:gd name="T22" fmla="*/ 0 w 260"/>
                  <a:gd name="T23" fmla="*/ 1868 h 537"/>
                  <a:gd name="T24" fmla="*/ 0 w 260"/>
                  <a:gd name="T25" fmla="*/ 7282 h 537"/>
                  <a:gd name="T26" fmla="*/ 0 w 260"/>
                  <a:gd name="T27" fmla="*/ 7310 h 537"/>
                  <a:gd name="T28" fmla="*/ 0 w 260"/>
                  <a:gd name="T29" fmla="*/ 7372 h 537"/>
                  <a:gd name="T30" fmla="*/ 775 w 260"/>
                  <a:gd name="T31" fmla="*/ 8175 h 537"/>
                  <a:gd name="T32" fmla="*/ 803 w 260"/>
                  <a:gd name="T33" fmla="*/ 8175 h 537"/>
                  <a:gd name="T34" fmla="*/ 1528 w 260"/>
                  <a:gd name="T35" fmla="*/ 7372 h 537"/>
                  <a:gd name="T36" fmla="*/ 1556 w 260"/>
                  <a:gd name="T37" fmla="*/ 4477 h 537"/>
                  <a:gd name="T38" fmla="*/ 1528 w 260"/>
                  <a:gd name="T39" fmla="*/ 2989 h 537"/>
                  <a:gd name="T40" fmla="*/ 1740 w 260"/>
                  <a:gd name="T41" fmla="*/ 2834 h 537"/>
                  <a:gd name="T42" fmla="*/ 1830 w 260"/>
                  <a:gd name="T43" fmla="*/ 2949 h 537"/>
                  <a:gd name="T44" fmla="*/ 2855 w 260"/>
                  <a:gd name="T45" fmla="*/ 16694 h 537"/>
                  <a:gd name="T46" fmla="*/ 2921 w 260"/>
                  <a:gd name="T47" fmla="*/ 16694 h 537"/>
                  <a:gd name="T48" fmla="*/ 5165 w 260"/>
                  <a:gd name="T49" fmla="*/ 16694 h 537"/>
                  <a:gd name="T50" fmla="*/ 5231 w 260"/>
                  <a:gd name="T51" fmla="*/ 16694 h 537"/>
                  <a:gd name="T52" fmla="*/ 6258 w 260"/>
                  <a:gd name="T53" fmla="*/ 2949 h 537"/>
                  <a:gd name="T54" fmla="*/ 6345 w 260"/>
                  <a:gd name="T55" fmla="*/ 2834 h 537"/>
                  <a:gd name="T56" fmla="*/ 6530 w 260"/>
                  <a:gd name="T57" fmla="*/ 2989 h 537"/>
                  <a:gd name="T58" fmla="*/ 6530 w 260"/>
                  <a:gd name="T59" fmla="*/ 4477 h 537"/>
                  <a:gd name="T60" fmla="*/ 6530 w 260"/>
                  <a:gd name="T61" fmla="*/ 7372 h 537"/>
                  <a:gd name="T62" fmla="*/ 7245 w 260"/>
                  <a:gd name="T63" fmla="*/ 8175 h 537"/>
                  <a:gd name="T64" fmla="*/ 7283 w 260"/>
                  <a:gd name="T65" fmla="*/ 8175 h 537"/>
                  <a:gd name="T66" fmla="*/ 8086 w 260"/>
                  <a:gd name="T67" fmla="*/ 7372 h 537"/>
                  <a:gd name="T68" fmla="*/ 8086 w 260"/>
                  <a:gd name="T69" fmla="*/ 7310 h 537"/>
                  <a:gd name="T70" fmla="*/ 8086 w 260"/>
                  <a:gd name="T71" fmla="*/ 7282 h 537"/>
                  <a:gd name="T72" fmla="*/ 8086 w 260"/>
                  <a:gd name="T73" fmla="*/ 1868 h 53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0"/>
                  <a:gd name="T112" fmla="*/ 0 h 537"/>
                  <a:gd name="T113" fmla="*/ 260 w 260"/>
                  <a:gd name="T114" fmla="*/ 537 h 53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0" h="537">
                    <a:moveTo>
                      <a:pt x="260" y="60"/>
                    </a:moveTo>
                    <a:cubicBezTo>
                      <a:pt x="257" y="39"/>
                      <a:pt x="247" y="23"/>
                      <a:pt x="229" y="11"/>
                    </a:cubicBezTo>
                    <a:cubicBezTo>
                      <a:pt x="229" y="11"/>
                      <a:pt x="229" y="11"/>
                      <a:pt x="229" y="11"/>
                    </a:cubicBezTo>
                    <a:cubicBezTo>
                      <a:pt x="219" y="4"/>
                      <a:pt x="207" y="2"/>
                      <a:pt x="195" y="1"/>
                    </a:cubicBezTo>
                    <a:cubicBezTo>
                      <a:pt x="190" y="1"/>
                      <a:pt x="184" y="0"/>
                      <a:pt x="179" y="0"/>
                    </a:cubicBezTo>
                    <a:cubicBezTo>
                      <a:pt x="176" y="0"/>
                      <a:pt x="176" y="0"/>
                      <a:pt x="176" y="0"/>
                    </a:cubicBezTo>
                    <a:cubicBezTo>
                      <a:pt x="84" y="0"/>
                      <a:pt x="84" y="0"/>
                      <a:pt x="84" y="0"/>
                    </a:cubicBezTo>
                    <a:cubicBezTo>
                      <a:pt x="81" y="0"/>
                      <a:pt x="81" y="0"/>
                      <a:pt x="81" y="0"/>
                    </a:cubicBezTo>
                    <a:cubicBezTo>
                      <a:pt x="75" y="0"/>
                      <a:pt x="70" y="1"/>
                      <a:pt x="65" y="1"/>
                    </a:cubicBezTo>
                    <a:cubicBezTo>
                      <a:pt x="53" y="2"/>
                      <a:pt x="41" y="4"/>
                      <a:pt x="30" y="11"/>
                    </a:cubicBezTo>
                    <a:cubicBezTo>
                      <a:pt x="30" y="11"/>
                      <a:pt x="30" y="11"/>
                      <a:pt x="30" y="11"/>
                    </a:cubicBezTo>
                    <a:cubicBezTo>
                      <a:pt x="13" y="23"/>
                      <a:pt x="2" y="39"/>
                      <a:pt x="0" y="60"/>
                    </a:cubicBezTo>
                    <a:cubicBezTo>
                      <a:pt x="0" y="234"/>
                      <a:pt x="0" y="234"/>
                      <a:pt x="0" y="234"/>
                    </a:cubicBezTo>
                    <a:cubicBezTo>
                      <a:pt x="0" y="235"/>
                      <a:pt x="0" y="235"/>
                      <a:pt x="0" y="235"/>
                    </a:cubicBezTo>
                    <a:cubicBezTo>
                      <a:pt x="0" y="237"/>
                      <a:pt x="0" y="237"/>
                      <a:pt x="0" y="237"/>
                    </a:cubicBezTo>
                    <a:cubicBezTo>
                      <a:pt x="0" y="251"/>
                      <a:pt x="7" y="258"/>
                      <a:pt x="25" y="263"/>
                    </a:cubicBezTo>
                    <a:cubicBezTo>
                      <a:pt x="26" y="263"/>
                      <a:pt x="26" y="263"/>
                      <a:pt x="26" y="263"/>
                    </a:cubicBezTo>
                    <a:cubicBezTo>
                      <a:pt x="35" y="261"/>
                      <a:pt x="49" y="257"/>
                      <a:pt x="49" y="237"/>
                    </a:cubicBezTo>
                    <a:cubicBezTo>
                      <a:pt x="49" y="237"/>
                      <a:pt x="50" y="144"/>
                      <a:pt x="50" y="144"/>
                    </a:cubicBezTo>
                    <a:cubicBezTo>
                      <a:pt x="49" y="96"/>
                      <a:pt x="49" y="96"/>
                      <a:pt x="49" y="96"/>
                    </a:cubicBezTo>
                    <a:cubicBezTo>
                      <a:pt x="51" y="94"/>
                      <a:pt x="53" y="92"/>
                      <a:pt x="56" y="91"/>
                    </a:cubicBezTo>
                    <a:cubicBezTo>
                      <a:pt x="57" y="92"/>
                      <a:pt x="58" y="93"/>
                      <a:pt x="59" y="95"/>
                    </a:cubicBezTo>
                    <a:cubicBezTo>
                      <a:pt x="59" y="95"/>
                      <a:pt x="66" y="537"/>
                      <a:pt x="92" y="537"/>
                    </a:cubicBezTo>
                    <a:cubicBezTo>
                      <a:pt x="92" y="537"/>
                      <a:pt x="93" y="537"/>
                      <a:pt x="94" y="537"/>
                    </a:cubicBezTo>
                    <a:cubicBezTo>
                      <a:pt x="114" y="537"/>
                      <a:pt x="147" y="537"/>
                      <a:pt x="166" y="537"/>
                    </a:cubicBezTo>
                    <a:cubicBezTo>
                      <a:pt x="166" y="537"/>
                      <a:pt x="167" y="537"/>
                      <a:pt x="168" y="537"/>
                    </a:cubicBezTo>
                    <a:cubicBezTo>
                      <a:pt x="194" y="537"/>
                      <a:pt x="201" y="95"/>
                      <a:pt x="201" y="95"/>
                    </a:cubicBezTo>
                    <a:cubicBezTo>
                      <a:pt x="202" y="93"/>
                      <a:pt x="203" y="92"/>
                      <a:pt x="204" y="91"/>
                    </a:cubicBezTo>
                    <a:cubicBezTo>
                      <a:pt x="206" y="92"/>
                      <a:pt x="209" y="94"/>
                      <a:pt x="210" y="96"/>
                    </a:cubicBezTo>
                    <a:cubicBezTo>
                      <a:pt x="210" y="144"/>
                      <a:pt x="210" y="144"/>
                      <a:pt x="210" y="144"/>
                    </a:cubicBezTo>
                    <a:cubicBezTo>
                      <a:pt x="210" y="144"/>
                      <a:pt x="210" y="237"/>
                      <a:pt x="210" y="237"/>
                    </a:cubicBezTo>
                    <a:cubicBezTo>
                      <a:pt x="210" y="257"/>
                      <a:pt x="224" y="261"/>
                      <a:pt x="233" y="263"/>
                    </a:cubicBezTo>
                    <a:cubicBezTo>
                      <a:pt x="233" y="263"/>
                      <a:pt x="234" y="263"/>
                      <a:pt x="234" y="263"/>
                    </a:cubicBezTo>
                    <a:cubicBezTo>
                      <a:pt x="252" y="258"/>
                      <a:pt x="260" y="251"/>
                      <a:pt x="260" y="237"/>
                    </a:cubicBezTo>
                    <a:cubicBezTo>
                      <a:pt x="260" y="235"/>
                      <a:pt x="260" y="235"/>
                      <a:pt x="260" y="235"/>
                    </a:cubicBezTo>
                    <a:cubicBezTo>
                      <a:pt x="260" y="235"/>
                      <a:pt x="260" y="235"/>
                      <a:pt x="260" y="234"/>
                    </a:cubicBezTo>
                    <a:lnTo>
                      <a:pt x="260" y="60"/>
                    </a:lnTo>
                    <a:close/>
                  </a:path>
                </a:pathLst>
              </a:custGeom>
              <a:solidFill>
                <a:srgbClr val="005F8E"/>
              </a:solidFill>
              <a:ln w="9525">
                <a:noFill/>
                <a:round/>
                <a:headEnd/>
                <a:tailEnd/>
              </a:ln>
            </p:spPr>
            <p:txBody>
              <a:bodyPr lIns="104306" tIns="52153" rIns="104306" bIns="52153">
                <a:prstTxWarp prst="textNoShape">
                  <a:avLst/>
                </a:prstTxWarp>
              </a:bodyPr>
              <a:lstStyle/>
              <a:p>
                <a:pPr defTabSz="912813"/>
                <a:endParaRPr lang="en-US">
                  <a:ea typeface="Arial" charset="0"/>
                  <a:cs typeface="Arial" charset="0"/>
                </a:endParaRPr>
              </a:p>
            </p:txBody>
          </p:sp>
          <p:sp>
            <p:nvSpPr>
              <p:cNvPr id="141435" name="Freeform 214"/>
              <p:cNvSpPr>
                <a:spLocks noChangeAspect="1"/>
              </p:cNvSpPr>
              <p:nvPr/>
            </p:nvSpPr>
            <p:spPr bwMode="gray">
              <a:xfrm>
                <a:off x="4591" y="1653"/>
                <a:ext cx="324" cy="290"/>
              </a:xfrm>
              <a:custGeom>
                <a:avLst/>
                <a:gdLst>
                  <a:gd name="T0" fmla="*/ 1696 w 137"/>
                  <a:gd name="T1" fmla="*/ 3735 h 123"/>
                  <a:gd name="T2" fmla="*/ 1696 w 137"/>
                  <a:gd name="T3" fmla="*/ 3735 h 123"/>
                  <a:gd name="T4" fmla="*/ 1812 w 137"/>
                  <a:gd name="T5" fmla="*/ 3775 h 123"/>
                  <a:gd name="T6" fmla="*/ 1880 w 137"/>
                  <a:gd name="T7" fmla="*/ 3803 h 123"/>
                  <a:gd name="T8" fmla="*/ 1968 w 137"/>
                  <a:gd name="T9" fmla="*/ 3803 h 123"/>
                  <a:gd name="T10" fmla="*/ 2065 w 137"/>
                  <a:gd name="T11" fmla="*/ 3803 h 123"/>
                  <a:gd name="T12" fmla="*/ 2154 w 137"/>
                  <a:gd name="T13" fmla="*/ 3803 h 123"/>
                  <a:gd name="T14" fmla="*/ 2249 w 137"/>
                  <a:gd name="T15" fmla="*/ 3803 h 123"/>
                  <a:gd name="T16" fmla="*/ 2315 w 137"/>
                  <a:gd name="T17" fmla="*/ 3803 h 123"/>
                  <a:gd name="T18" fmla="*/ 2434 w 137"/>
                  <a:gd name="T19" fmla="*/ 3803 h 123"/>
                  <a:gd name="T20" fmla="*/ 2471 w 137"/>
                  <a:gd name="T21" fmla="*/ 3775 h 123"/>
                  <a:gd name="T22" fmla="*/ 2635 w 137"/>
                  <a:gd name="T23" fmla="*/ 3735 h 123"/>
                  <a:gd name="T24" fmla="*/ 2635 w 137"/>
                  <a:gd name="T25" fmla="*/ 3735 h 123"/>
                  <a:gd name="T26" fmla="*/ 4032 w 137"/>
                  <a:gd name="T27" fmla="*/ 1417 h 123"/>
                  <a:gd name="T28" fmla="*/ 2221 w 137"/>
                  <a:gd name="T29" fmla="*/ 0 h 123"/>
                  <a:gd name="T30" fmla="*/ 2154 w 137"/>
                  <a:gd name="T31" fmla="*/ 0 h 123"/>
                  <a:gd name="T32" fmla="*/ 2065 w 137"/>
                  <a:gd name="T33" fmla="*/ 0 h 123"/>
                  <a:gd name="T34" fmla="*/ 251 w 137"/>
                  <a:gd name="T35" fmla="*/ 1417 h 123"/>
                  <a:gd name="T36" fmla="*/ 1696 w 137"/>
                  <a:gd name="T37" fmla="*/ 3735 h 1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7"/>
                  <a:gd name="T58" fmla="*/ 0 h 123"/>
                  <a:gd name="T59" fmla="*/ 137 w 137"/>
                  <a:gd name="T60" fmla="*/ 123 h 1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7" h="123">
                    <a:moveTo>
                      <a:pt x="54" y="121"/>
                    </a:moveTo>
                    <a:cubicBezTo>
                      <a:pt x="54" y="121"/>
                      <a:pt x="54" y="121"/>
                      <a:pt x="54" y="121"/>
                    </a:cubicBezTo>
                    <a:cubicBezTo>
                      <a:pt x="55" y="122"/>
                      <a:pt x="57" y="122"/>
                      <a:pt x="58" y="122"/>
                    </a:cubicBezTo>
                    <a:cubicBezTo>
                      <a:pt x="59" y="122"/>
                      <a:pt x="59" y="122"/>
                      <a:pt x="60" y="123"/>
                    </a:cubicBezTo>
                    <a:cubicBezTo>
                      <a:pt x="61" y="123"/>
                      <a:pt x="62" y="123"/>
                      <a:pt x="63" y="123"/>
                    </a:cubicBezTo>
                    <a:cubicBezTo>
                      <a:pt x="64" y="123"/>
                      <a:pt x="65" y="123"/>
                      <a:pt x="66" y="123"/>
                    </a:cubicBezTo>
                    <a:cubicBezTo>
                      <a:pt x="67" y="123"/>
                      <a:pt x="68" y="123"/>
                      <a:pt x="69" y="123"/>
                    </a:cubicBezTo>
                    <a:cubicBezTo>
                      <a:pt x="70" y="123"/>
                      <a:pt x="71" y="123"/>
                      <a:pt x="72" y="123"/>
                    </a:cubicBezTo>
                    <a:cubicBezTo>
                      <a:pt x="73" y="123"/>
                      <a:pt x="74" y="123"/>
                      <a:pt x="74" y="123"/>
                    </a:cubicBezTo>
                    <a:cubicBezTo>
                      <a:pt x="76" y="123"/>
                      <a:pt x="77" y="123"/>
                      <a:pt x="78" y="123"/>
                    </a:cubicBezTo>
                    <a:cubicBezTo>
                      <a:pt x="78" y="122"/>
                      <a:pt x="79" y="122"/>
                      <a:pt x="79" y="122"/>
                    </a:cubicBezTo>
                    <a:cubicBezTo>
                      <a:pt x="81" y="122"/>
                      <a:pt x="82" y="122"/>
                      <a:pt x="84" y="121"/>
                    </a:cubicBezTo>
                    <a:cubicBezTo>
                      <a:pt x="84" y="121"/>
                      <a:pt x="84" y="121"/>
                      <a:pt x="84" y="121"/>
                    </a:cubicBezTo>
                    <a:cubicBezTo>
                      <a:pt x="117" y="113"/>
                      <a:pt x="137" y="80"/>
                      <a:pt x="129" y="46"/>
                    </a:cubicBezTo>
                    <a:cubicBezTo>
                      <a:pt x="122" y="19"/>
                      <a:pt x="98" y="1"/>
                      <a:pt x="71" y="0"/>
                    </a:cubicBezTo>
                    <a:cubicBezTo>
                      <a:pt x="70" y="0"/>
                      <a:pt x="69" y="0"/>
                      <a:pt x="69" y="0"/>
                    </a:cubicBezTo>
                    <a:cubicBezTo>
                      <a:pt x="68" y="0"/>
                      <a:pt x="67" y="0"/>
                      <a:pt x="66" y="0"/>
                    </a:cubicBezTo>
                    <a:cubicBezTo>
                      <a:pt x="39" y="1"/>
                      <a:pt x="15" y="19"/>
                      <a:pt x="8" y="46"/>
                    </a:cubicBezTo>
                    <a:cubicBezTo>
                      <a:pt x="0" y="80"/>
                      <a:pt x="20" y="113"/>
                      <a:pt x="54" y="121"/>
                    </a:cubicBezTo>
                    <a:close/>
                  </a:path>
                </a:pathLst>
              </a:custGeom>
              <a:solidFill>
                <a:srgbClr val="005F8E"/>
              </a:solidFill>
              <a:ln w="9525">
                <a:noFill/>
                <a:round/>
                <a:headEnd/>
                <a:tailEnd/>
              </a:ln>
            </p:spPr>
            <p:txBody>
              <a:bodyPr lIns="104306" tIns="52153" rIns="104306" bIns="52153">
                <a:prstTxWarp prst="textNoShape">
                  <a:avLst/>
                </a:prstTxWarp>
              </a:bodyPr>
              <a:lstStyle/>
              <a:p>
                <a:pPr defTabSz="912813"/>
                <a:endParaRPr lang="en-US">
                  <a:ea typeface="Arial" charset="0"/>
                  <a:cs typeface="Arial" charset="0"/>
                </a:endParaRPr>
              </a:p>
            </p:txBody>
          </p:sp>
        </p:grpSp>
        <p:grpSp>
          <p:nvGrpSpPr>
            <p:cNvPr id="141401" name="Group 215"/>
            <p:cNvGrpSpPr>
              <a:grpSpLocks noChangeAspect="1"/>
            </p:cNvGrpSpPr>
            <p:nvPr/>
          </p:nvGrpSpPr>
          <p:grpSpPr bwMode="auto">
            <a:xfrm flipH="1">
              <a:off x="1690" y="2031"/>
              <a:ext cx="311" cy="800"/>
              <a:chOff x="4447" y="1653"/>
              <a:chExt cx="614" cy="1582"/>
            </a:xfrm>
          </p:grpSpPr>
          <p:sp>
            <p:nvSpPr>
              <p:cNvPr id="141432" name="Freeform 216"/>
              <p:cNvSpPr>
                <a:spLocks noChangeAspect="1"/>
              </p:cNvSpPr>
              <p:nvPr/>
            </p:nvSpPr>
            <p:spPr bwMode="gray">
              <a:xfrm>
                <a:off x="4447" y="1967"/>
                <a:ext cx="614" cy="1268"/>
              </a:xfrm>
              <a:custGeom>
                <a:avLst/>
                <a:gdLst>
                  <a:gd name="T0" fmla="*/ 8086 w 260"/>
                  <a:gd name="T1" fmla="*/ 1868 h 537"/>
                  <a:gd name="T2" fmla="*/ 7127 w 260"/>
                  <a:gd name="T3" fmla="*/ 340 h 537"/>
                  <a:gd name="T4" fmla="*/ 7127 w 260"/>
                  <a:gd name="T5" fmla="*/ 340 h 537"/>
                  <a:gd name="T6" fmla="*/ 6057 w 260"/>
                  <a:gd name="T7" fmla="*/ 28 h 537"/>
                  <a:gd name="T8" fmla="*/ 5571 w 260"/>
                  <a:gd name="T9" fmla="*/ 0 h 537"/>
                  <a:gd name="T10" fmla="*/ 5476 w 260"/>
                  <a:gd name="T11" fmla="*/ 0 h 537"/>
                  <a:gd name="T12" fmla="*/ 2610 w 260"/>
                  <a:gd name="T13" fmla="*/ 0 h 537"/>
                  <a:gd name="T14" fmla="*/ 2515 w 260"/>
                  <a:gd name="T15" fmla="*/ 0 h 537"/>
                  <a:gd name="T16" fmla="*/ 2031 w 260"/>
                  <a:gd name="T17" fmla="*/ 28 h 537"/>
                  <a:gd name="T18" fmla="*/ 938 w 260"/>
                  <a:gd name="T19" fmla="*/ 340 h 537"/>
                  <a:gd name="T20" fmla="*/ 938 w 260"/>
                  <a:gd name="T21" fmla="*/ 340 h 537"/>
                  <a:gd name="T22" fmla="*/ 0 w 260"/>
                  <a:gd name="T23" fmla="*/ 1868 h 537"/>
                  <a:gd name="T24" fmla="*/ 0 w 260"/>
                  <a:gd name="T25" fmla="*/ 7282 h 537"/>
                  <a:gd name="T26" fmla="*/ 0 w 260"/>
                  <a:gd name="T27" fmla="*/ 7310 h 537"/>
                  <a:gd name="T28" fmla="*/ 0 w 260"/>
                  <a:gd name="T29" fmla="*/ 7372 h 537"/>
                  <a:gd name="T30" fmla="*/ 775 w 260"/>
                  <a:gd name="T31" fmla="*/ 8175 h 537"/>
                  <a:gd name="T32" fmla="*/ 803 w 260"/>
                  <a:gd name="T33" fmla="*/ 8175 h 537"/>
                  <a:gd name="T34" fmla="*/ 1528 w 260"/>
                  <a:gd name="T35" fmla="*/ 7372 h 537"/>
                  <a:gd name="T36" fmla="*/ 1556 w 260"/>
                  <a:gd name="T37" fmla="*/ 4477 h 537"/>
                  <a:gd name="T38" fmla="*/ 1528 w 260"/>
                  <a:gd name="T39" fmla="*/ 2989 h 537"/>
                  <a:gd name="T40" fmla="*/ 1740 w 260"/>
                  <a:gd name="T41" fmla="*/ 2834 h 537"/>
                  <a:gd name="T42" fmla="*/ 1830 w 260"/>
                  <a:gd name="T43" fmla="*/ 2949 h 537"/>
                  <a:gd name="T44" fmla="*/ 2855 w 260"/>
                  <a:gd name="T45" fmla="*/ 16694 h 537"/>
                  <a:gd name="T46" fmla="*/ 2921 w 260"/>
                  <a:gd name="T47" fmla="*/ 16694 h 537"/>
                  <a:gd name="T48" fmla="*/ 5165 w 260"/>
                  <a:gd name="T49" fmla="*/ 16694 h 537"/>
                  <a:gd name="T50" fmla="*/ 5231 w 260"/>
                  <a:gd name="T51" fmla="*/ 16694 h 537"/>
                  <a:gd name="T52" fmla="*/ 6258 w 260"/>
                  <a:gd name="T53" fmla="*/ 2949 h 537"/>
                  <a:gd name="T54" fmla="*/ 6345 w 260"/>
                  <a:gd name="T55" fmla="*/ 2834 h 537"/>
                  <a:gd name="T56" fmla="*/ 6530 w 260"/>
                  <a:gd name="T57" fmla="*/ 2989 h 537"/>
                  <a:gd name="T58" fmla="*/ 6530 w 260"/>
                  <a:gd name="T59" fmla="*/ 4477 h 537"/>
                  <a:gd name="T60" fmla="*/ 6530 w 260"/>
                  <a:gd name="T61" fmla="*/ 7372 h 537"/>
                  <a:gd name="T62" fmla="*/ 7245 w 260"/>
                  <a:gd name="T63" fmla="*/ 8175 h 537"/>
                  <a:gd name="T64" fmla="*/ 7283 w 260"/>
                  <a:gd name="T65" fmla="*/ 8175 h 537"/>
                  <a:gd name="T66" fmla="*/ 8086 w 260"/>
                  <a:gd name="T67" fmla="*/ 7372 h 537"/>
                  <a:gd name="T68" fmla="*/ 8086 w 260"/>
                  <a:gd name="T69" fmla="*/ 7310 h 537"/>
                  <a:gd name="T70" fmla="*/ 8086 w 260"/>
                  <a:gd name="T71" fmla="*/ 7282 h 537"/>
                  <a:gd name="T72" fmla="*/ 8086 w 260"/>
                  <a:gd name="T73" fmla="*/ 1868 h 53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0"/>
                  <a:gd name="T112" fmla="*/ 0 h 537"/>
                  <a:gd name="T113" fmla="*/ 260 w 260"/>
                  <a:gd name="T114" fmla="*/ 537 h 53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0" h="537">
                    <a:moveTo>
                      <a:pt x="260" y="60"/>
                    </a:moveTo>
                    <a:cubicBezTo>
                      <a:pt x="257" y="39"/>
                      <a:pt x="247" y="23"/>
                      <a:pt x="229" y="11"/>
                    </a:cubicBezTo>
                    <a:cubicBezTo>
                      <a:pt x="229" y="11"/>
                      <a:pt x="229" y="11"/>
                      <a:pt x="229" y="11"/>
                    </a:cubicBezTo>
                    <a:cubicBezTo>
                      <a:pt x="219" y="4"/>
                      <a:pt x="207" y="2"/>
                      <a:pt x="195" y="1"/>
                    </a:cubicBezTo>
                    <a:cubicBezTo>
                      <a:pt x="190" y="1"/>
                      <a:pt x="184" y="0"/>
                      <a:pt x="179" y="0"/>
                    </a:cubicBezTo>
                    <a:cubicBezTo>
                      <a:pt x="176" y="0"/>
                      <a:pt x="176" y="0"/>
                      <a:pt x="176" y="0"/>
                    </a:cubicBezTo>
                    <a:cubicBezTo>
                      <a:pt x="84" y="0"/>
                      <a:pt x="84" y="0"/>
                      <a:pt x="84" y="0"/>
                    </a:cubicBezTo>
                    <a:cubicBezTo>
                      <a:pt x="81" y="0"/>
                      <a:pt x="81" y="0"/>
                      <a:pt x="81" y="0"/>
                    </a:cubicBezTo>
                    <a:cubicBezTo>
                      <a:pt x="75" y="0"/>
                      <a:pt x="70" y="1"/>
                      <a:pt x="65" y="1"/>
                    </a:cubicBezTo>
                    <a:cubicBezTo>
                      <a:pt x="53" y="2"/>
                      <a:pt x="41" y="4"/>
                      <a:pt x="30" y="11"/>
                    </a:cubicBezTo>
                    <a:cubicBezTo>
                      <a:pt x="30" y="11"/>
                      <a:pt x="30" y="11"/>
                      <a:pt x="30" y="11"/>
                    </a:cubicBezTo>
                    <a:cubicBezTo>
                      <a:pt x="13" y="23"/>
                      <a:pt x="2" y="39"/>
                      <a:pt x="0" y="60"/>
                    </a:cubicBezTo>
                    <a:cubicBezTo>
                      <a:pt x="0" y="234"/>
                      <a:pt x="0" y="234"/>
                      <a:pt x="0" y="234"/>
                    </a:cubicBezTo>
                    <a:cubicBezTo>
                      <a:pt x="0" y="235"/>
                      <a:pt x="0" y="235"/>
                      <a:pt x="0" y="235"/>
                    </a:cubicBezTo>
                    <a:cubicBezTo>
                      <a:pt x="0" y="237"/>
                      <a:pt x="0" y="237"/>
                      <a:pt x="0" y="237"/>
                    </a:cubicBezTo>
                    <a:cubicBezTo>
                      <a:pt x="0" y="251"/>
                      <a:pt x="7" y="258"/>
                      <a:pt x="25" y="263"/>
                    </a:cubicBezTo>
                    <a:cubicBezTo>
                      <a:pt x="26" y="263"/>
                      <a:pt x="26" y="263"/>
                      <a:pt x="26" y="263"/>
                    </a:cubicBezTo>
                    <a:cubicBezTo>
                      <a:pt x="35" y="261"/>
                      <a:pt x="49" y="257"/>
                      <a:pt x="49" y="237"/>
                    </a:cubicBezTo>
                    <a:cubicBezTo>
                      <a:pt x="49" y="237"/>
                      <a:pt x="50" y="144"/>
                      <a:pt x="50" y="144"/>
                    </a:cubicBezTo>
                    <a:cubicBezTo>
                      <a:pt x="49" y="96"/>
                      <a:pt x="49" y="96"/>
                      <a:pt x="49" y="96"/>
                    </a:cubicBezTo>
                    <a:cubicBezTo>
                      <a:pt x="51" y="94"/>
                      <a:pt x="53" y="92"/>
                      <a:pt x="56" y="91"/>
                    </a:cubicBezTo>
                    <a:cubicBezTo>
                      <a:pt x="57" y="92"/>
                      <a:pt x="58" y="93"/>
                      <a:pt x="59" y="95"/>
                    </a:cubicBezTo>
                    <a:cubicBezTo>
                      <a:pt x="59" y="95"/>
                      <a:pt x="66" y="537"/>
                      <a:pt x="92" y="537"/>
                    </a:cubicBezTo>
                    <a:cubicBezTo>
                      <a:pt x="92" y="537"/>
                      <a:pt x="93" y="537"/>
                      <a:pt x="94" y="537"/>
                    </a:cubicBezTo>
                    <a:cubicBezTo>
                      <a:pt x="114" y="537"/>
                      <a:pt x="147" y="537"/>
                      <a:pt x="166" y="537"/>
                    </a:cubicBezTo>
                    <a:cubicBezTo>
                      <a:pt x="166" y="537"/>
                      <a:pt x="167" y="537"/>
                      <a:pt x="168" y="537"/>
                    </a:cubicBezTo>
                    <a:cubicBezTo>
                      <a:pt x="194" y="537"/>
                      <a:pt x="201" y="95"/>
                      <a:pt x="201" y="95"/>
                    </a:cubicBezTo>
                    <a:cubicBezTo>
                      <a:pt x="202" y="93"/>
                      <a:pt x="203" y="92"/>
                      <a:pt x="204" y="91"/>
                    </a:cubicBezTo>
                    <a:cubicBezTo>
                      <a:pt x="206" y="92"/>
                      <a:pt x="209" y="94"/>
                      <a:pt x="210" y="96"/>
                    </a:cubicBezTo>
                    <a:cubicBezTo>
                      <a:pt x="210" y="144"/>
                      <a:pt x="210" y="144"/>
                      <a:pt x="210" y="144"/>
                    </a:cubicBezTo>
                    <a:cubicBezTo>
                      <a:pt x="210" y="144"/>
                      <a:pt x="210" y="237"/>
                      <a:pt x="210" y="237"/>
                    </a:cubicBezTo>
                    <a:cubicBezTo>
                      <a:pt x="210" y="257"/>
                      <a:pt x="224" y="261"/>
                      <a:pt x="233" y="263"/>
                    </a:cubicBezTo>
                    <a:cubicBezTo>
                      <a:pt x="233" y="263"/>
                      <a:pt x="234" y="263"/>
                      <a:pt x="234" y="263"/>
                    </a:cubicBezTo>
                    <a:cubicBezTo>
                      <a:pt x="252" y="258"/>
                      <a:pt x="260" y="251"/>
                      <a:pt x="260" y="237"/>
                    </a:cubicBezTo>
                    <a:cubicBezTo>
                      <a:pt x="260" y="235"/>
                      <a:pt x="260" y="235"/>
                      <a:pt x="260" y="235"/>
                    </a:cubicBezTo>
                    <a:cubicBezTo>
                      <a:pt x="260" y="235"/>
                      <a:pt x="260" y="235"/>
                      <a:pt x="260" y="234"/>
                    </a:cubicBezTo>
                    <a:lnTo>
                      <a:pt x="260" y="60"/>
                    </a:lnTo>
                    <a:close/>
                  </a:path>
                </a:pathLst>
              </a:custGeom>
              <a:solidFill>
                <a:srgbClr val="005F8E"/>
              </a:solidFill>
              <a:ln w="9525">
                <a:noFill/>
                <a:round/>
                <a:headEnd/>
                <a:tailEnd/>
              </a:ln>
            </p:spPr>
            <p:txBody>
              <a:bodyPr lIns="104306" tIns="52153" rIns="104306" bIns="52153">
                <a:prstTxWarp prst="textNoShape">
                  <a:avLst/>
                </a:prstTxWarp>
              </a:bodyPr>
              <a:lstStyle/>
              <a:p>
                <a:pPr defTabSz="912813"/>
                <a:endParaRPr lang="en-US">
                  <a:ea typeface="Arial" charset="0"/>
                  <a:cs typeface="Arial" charset="0"/>
                </a:endParaRPr>
              </a:p>
            </p:txBody>
          </p:sp>
          <p:sp>
            <p:nvSpPr>
              <p:cNvPr id="141433" name="Freeform 217"/>
              <p:cNvSpPr>
                <a:spLocks noChangeAspect="1"/>
              </p:cNvSpPr>
              <p:nvPr/>
            </p:nvSpPr>
            <p:spPr bwMode="gray">
              <a:xfrm>
                <a:off x="4591" y="1653"/>
                <a:ext cx="324" cy="290"/>
              </a:xfrm>
              <a:custGeom>
                <a:avLst/>
                <a:gdLst>
                  <a:gd name="T0" fmla="*/ 1696 w 137"/>
                  <a:gd name="T1" fmla="*/ 3735 h 123"/>
                  <a:gd name="T2" fmla="*/ 1696 w 137"/>
                  <a:gd name="T3" fmla="*/ 3735 h 123"/>
                  <a:gd name="T4" fmla="*/ 1812 w 137"/>
                  <a:gd name="T5" fmla="*/ 3775 h 123"/>
                  <a:gd name="T6" fmla="*/ 1880 w 137"/>
                  <a:gd name="T7" fmla="*/ 3803 h 123"/>
                  <a:gd name="T8" fmla="*/ 1968 w 137"/>
                  <a:gd name="T9" fmla="*/ 3803 h 123"/>
                  <a:gd name="T10" fmla="*/ 2065 w 137"/>
                  <a:gd name="T11" fmla="*/ 3803 h 123"/>
                  <a:gd name="T12" fmla="*/ 2154 w 137"/>
                  <a:gd name="T13" fmla="*/ 3803 h 123"/>
                  <a:gd name="T14" fmla="*/ 2249 w 137"/>
                  <a:gd name="T15" fmla="*/ 3803 h 123"/>
                  <a:gd name="T16" fmla="*/ 2315 w 137"/>
                  <a:gd name="T17" fmla="*/ 3803 h 123"/>
                  <a:gd name="T18" fmla="*/ 2434 w 137"/>
                  <a:gd name="T19" fmla="*/ 3803 h 123"/>
                  <a:gd name="T20" fmla="*/ 2471 w 137"/>
                  <a:gd name="T21" fmla="*/ 3775 h 123"/>
                  <a:gd name="T22" fmla="*/ 2635 w 137"/>
                  <a:gd name="T23" fmla="*/ 3735 h 123"/>
                  <a:gd name="T24" fmla="*/ 2635 w 137"/>
                  <a:gd name="T25" fmla="*/ 3735 h 123"/>
                  <a:gd name="T26" fmla="*/ 4032 w 137"/>
                  <a:gd name="T27" fmla="*/ 1417 h 123"/>
                  <a:gd name="T28" fmla="*/ 2221 w 137"/>
                  <a:gd name="T29" fmla="*/ 0 h 123"/>
                  <a:gd name="T30" fmla="*/ 2154 w 137"/>
                  <a:gd name="T31" fmla="*/ 0 h 123"/>
                  <a:gd name="T32" fmla="*/ 2065 w 137"/>
                  <a:gd name="T33" fmla="*/ 0 h 123"/>
                  <a:gd name="T34" fmla="*/ 251 w 137"/>
                  <a:gd name="T35" fmla="*/ 1417 h 123"/>
                  <a:gd name="T36" fmla="*/ 1696 w 137"/>
                  <a:gd name="T37" fmla="*/ 3735 h 1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7"/>
                  <a:gd name="T58" fmla="*/ 0 h 123"/>
                  <a:gd name="T59" fmla="*/ 137 w 137"/>
                  <a:gd name="T60" fmla="*/ 123 h 1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7" h="123">
                    <a:moveTo>
                      <a:pt x="54" y="121"/>
                    </a:moveTo>
                    <a:cubicBezTo>
                      <a:pt x="54" y="121"/>
                      <a:pt x="54" y="121"/>
                      <a:pt x="54" y="121"/>
                    </a:cubicBezTo>
                    <a:cubicBezTo>
                      <a:pt x="55" y="122"/>
                      <a:pt x="57" y="122"/>
                      <a:pt x="58" y="122"/>
                    </a:cubicBezTo>
                    <a:cubicBezTo>
                      <a:pt x="59" y="122"/>
                      <a:pt x="59" y="122"/>
                      <a:pt x="60" y="123"/>
                    </a:cubicBezTo>
                    <a:cubicBezTo>
                      <a:pt x="61" y="123"/>
                      <a:pt x="62" y="123"/>
                      <a:pt x="63" y="123"/>
                    </a:cubicBezTo>
                    <a:cubicBezTo>
                      <a:pt x="64" y="123"/>
                      <a:pt x="65" y="123"/>
                      <a:pt x="66" y="123"/>
                    </a:cubicBezTo>
                    <a:cubicBezTo>
                      <a:pt x="67" y="123"/>
                      <a:pt x="68" y="123"/>
                      <a:pt x="69" y="123"/>
                    </a:cubicBezTo>
                    <a:cubicBezTo>
                      <a:pt x="70" y="123"/>
                      <a:pt x="71" y="123"/>
                      <a:pt x="72" y="123"/>
                    </a:cubicBezTo>
                    <a:cubicBezTo>
                      <a:pt x="73" y="123"/>
                      <a:pt x="74" y="123"/>
                      <a:pt x="74" y="123"/>
                    </a:cubicBezTo>
                    <a:cubicBezTo>
                      <a:pt x="76" y="123"/>
                      <a:pt x="77" y="123"/>
                      <a:pt x="78" y="123"/>
                    </a:cubicBezTo>
                    <a:cubicBezTo>
                      <a:pt x="78" y="122"/>
                      <a:pt x="79" y="122"/>
                      <a:pt x="79" y="122"/>
                    </a:cubicBezTo>
                    <a:cubicBezTo>
                      <a:pt x="81" y="122"/>
                      <a:pt x="82" y="122"/>
                      <a:pt x="84" y="121"/>
                    </a:cubicBezTo>
                    <a:cubicBezTo>
                      <a:pt x="84" y="121"/>
                      <a:pt x="84" y="121"/>
                      <a:pt x="84" y="121"/>
                    </a:cubicBezTo>
                    <a:cubicBezTo>
                      <a:pt x="117" y="113"/>
                      <a:pt x="137" y="80"/>
                      <a:pt x="129" y="46"/>
                    </a:cubicBezTo>
                    <a:cubicBezTo>
                      <a:pt x="122" y="19"/>
                      <a:pt x="98" y="1"/>
                      <a:pt x="71" y="0"/>
                    </a:cubicBezTo>
                    <a:cubicBezTo>
                      <a:pt x="70" y="0"/>
                      <a:pt x="69" y="0"/>
                      <a:pt x="69" y="0"/>
                    </a:cubicBezTo>
                    <a:cubicBezTo>
                      <a:pt x="68" y="0"/>
                      <a:pt x="67" y="0"/>
                      <a:pt x="66" y="0"/>
                    </a:cubicBezTo>
                    <a:cubicBezTo>
                      <a:pt x="39" y="1"/>
                      <a:pt x="15" y="19"/>
                      <a:pt x="8" y="46"/>
                    </a:cubicBezTo>
                    <a:cubicBezTo>
                      <a:pt x="0" y="80"/>
                      <a:pt x="20" y="113"/>
                      <a:pt x="54" y="121"/>
                    </a:cubicBezTo>
                    <a:close/>
                  </a:path>
                </a:pathLst>
              </a:custGeom>
              <a:solidFill>
                <a:srgbClr val="005F8E"/>
              </a:solidFill>
              <a:ln w="9525">
                <a:noFill/>
                <a:round/>
                <a:headEnd/>
                <a:tailEnd/>
              </a:ln>
            </p:spPr>
            <p:txBody>
              <a:bodyPr lIns="104306" tIns="52153" rIns="104306" bIns="52153">
                <a:prstTxWarp prst="textNoShape">
                  <a:avLst/>
                </a:prstTxWarp>
              </a:bodyPr>
              <a:lstStyle/>
              <a:p>
                <a:pPr defTabSz="912813"/>
                <a:endParaRPr lang="en-US">
                  <a:ea typeface="Arial" charset="0"/>
                  <a:cs typeface="Arial" charset="0"/>
                </a:endParaRPr>
              </a:p>
            </p:txBody>
          </p:sp>
        </p:grpSp>
        <p:grpSp>
          <p:nvGrpSpPr>
            <p:cNvPr id="141402" name="Group 218"/>
            <p:cNvGrpSpPr>
              <a:grpSpLocks noChangeAspect="1"/>
            </p:cNvGrpSpPr>
            <p:nvPr/>
          </p:nvGrpSpPr>
          <p:grpSpPr bwMode="auto">
            <a:xfrm flipH="1">
              <a:off x="2730" y="1629"/>
              <a:ext cx="311" cy="800"/>
              <a:chOff x="4447" y="1653"/>
              <a:chExt cx="614" cy="1582"/>
            </a:xfrm>
          </p:grpSpPr>
          <p:sp>
            <p:nvSpPr>
              <p:cNvPr id="141430" name="Freeform 219"/>
              <p:cNvSpPr>
                <a:spLocks noChangeAspect="1"/>
              </p:cNvSpPr>
              <p:nvPr/>
            </p:nvSpPr>
            <p:spPr bwMode="gray">
              <a:xfrm>
                <a:off x="4447" y="1967"/>
                <a:ext cx="614" cy="1268"/>
              </a:xfrm>
              <a:custGeom>
                <a:avLst/>
                <a:gdLst>
                  <a:gd name="T0" fmla="*/ 8086 w 260"/>
                  <a:gd name="T1" fmla="*/ 1868 h 537"/>
                  <a:gd name="T2" fmla="*/ 7127 w 260"/>
                  <a:gd name="T3" fmla="*/ 340 h 537"/>
                  <a:gd name="T4" fmla="*/ 7127 w 260"/>
                  <a:gd name="T5" fmla="*/ 340 h 537"/>
                  <a:gd name="T6" fmla="*/ 6057 w 260"/>
                  <a:gd name="T7" fmla="*/ 28 h 537"/>
                  <a:gd name="T8" fmla="*/ 5571 w 260"/>
                  <a:gd name="T9" fmla="*/ 0 h 537"/>
                  <a:gd name="T10" fmla="*/ 5476 w 260"/>
                  <a:gd name="T11" fmla="*/ 0 h 537"/>
                  <a:gd name="T12" fmla="*/ 2610 w 260"/>
                  <a:gd name="T13" fmla="*/ 0 h 537"/>
                  <a:gd name="T14" fmla="*/ 2515 w 260"/>
                  <a:gd name="T15" fmla="*/ 0 h 537"/>
                  <a:gd name="T16" fmla="*/ 2031 w 260"/>
                  <a:gd name="T17" fmla="*/ 28 h 537"/>
                  <a:gd name="T18" fmla="*/ 938 w 260"/>
                  <a:gd name="T19" fmla="*/ 340 h 537"/>
                  <a:gd name="T20" fmla="*/ 938 w 260"/>
                  <a:gd name="T21" fmla="*/ 340 h 537"/>
                  <a:gd name="T22" fmla="*/ 0 w 260"/>
                  <a:gd name="T23" fmla="*/ 1868 h 537"/>
                  <a:gd name="T24" fmla="*/ 0 w 260"/>
                  <a:gd name="T25" fmla="*/ 7282 h 537"/>
                  <a:gd name="T26" fmla="*/ 0 w 260"/>
                  <a:gd name="T27" fmla="*/ 7310 h 537"/>
                  <a:gd name="T28" fmla="*/ 0 w 260"/>
                  <a:gd name="T29" fmla="*/ 7372 h 537"/>
                  <a:gd name="T30" fmla="*/ 775 w 260"/>
                  <a:gd name="T31" fmla="*/ 8175 h 537"/>
                  <a:gd name="T32" fmla="*/ 803 w 260"/>
                  <a:gd name="T33" fmla="*/ 8175 h 537"/>
                  <a:gd name="T34" fmla="*/ 1528 w 260"/>
                  <a:gd name="T35" fmla="*/ 7372 h 537"/>
                  <a:gd name="T36" fmla="*/ 1556 w 260"/>
                  <a:gd name="T37" fmla="*/ 4477 h 537"/>
                  <a:gd name="T38" fmla="*/ 1528 w 260"/>
                  <a:gd name="T39" fmla="*/ 2989 h 537"/>
                  <a:gd name="T40" fmla="*/ 1740 w 260"/>
                  <a:gd name="T41" fmla="*/ 2834 h 537"/>
                  <a:gd name="T42" fmla="*/ 1830 w 260"/>
                  <a:gd name="T43" fmla="*/ 2949 h 537"/>
                  <a:gd name="T44" fmla="*/ 2855 w 260"/>
                  <a:gd name="T45" fmla="*/ 16694 h 537"/>
                  <a:gd name="T46" fmla="*/ 2921 w 260"/>
                  <a:gd name="T47" fmla="*/ 16694 h 537"/>
                  <a:gd name="T48" fmla="*/ 5165 w 260"/>
                  <a:gd name="T49" fmla="*/ 16694 h 537"/>
                  <a:gd name="T50" fmla="*/ 5231 w 260"/>
                  <a:gd name="T51" fmla="*/ 16694 h 537"/>
                  <a:gd name="T52" fmla="*/ 6258 w 260"/>
                  <a:gd name="T53" fmla="*/ 2949 h 537"/>
                  <a:gd name="T54" fmla="*/ 6345 w 260"/>
                  <a:gd name="T55" fmla="*/ 2834 h 537"/>
                  <a:gd name="T56" fmla="*/ 6530 w 260"/>
                  <a:gd name="T57" fmla="*/ 2989 h 537"/>
                  <a:gd name="T58" fmla="*/ 6530 w 260"/>
                  <a:gd name="T59" fmla="*/ 4477 h 537"/>
                  <a:gd name="T60" fmla="*/ 6530 w 260"/>
                  <a:gd name="T61" fmla="*/ 7372 h 537"/>
                  <a:gd name="T62" fmla="*/ 7245 w 260"/>
                  <a:gd name="T63" fmla="*/ 8175 h 537"/>
                  <a:gd name="T64" fmla="*/ 7283 w 260"/>
                  <a:gd name="T65" fmla="*/ 8175 h 537"/>
                  <a:gd name="T66" fmla="*/ 8086 w 260"/>
                  <a:gd name="T67" fmla="*/ 7372 h 537"/>
                  <a:gd name="T68" fmla="*/ 8086 w 260"/>
                  <a:gd name="T69" fmla="*/ 7310 h 537"/>
                  <a:gd name="T70" fmla="*/ 8086 w 260"/>
                  <a:gd name="T71" fmla="*/ 7282 h 537"/>
                  <a:gd name="T72" fmla="*/ 8086 w 260"/>
                  <a:gd name="T73" fmla="*/ 1868 h 53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0"/>
                  <a:gd name="T112" fmla="*/ 0 h 537"/>
                  <a:gd name="T113" fmla="*/ 260 w 260"/>
                  <a:gd name="T114" fmla="*/ 537 h 53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0" h="537">
                    <a:moveTo>
                      <a:pt x="260" y="60"/>
                    </a:moveTo>
                    <a:cubicBezTo>
                      <a:pt x="257" y="39"/>
                      <a:pt x="247" y="23"/>
                      <a:pt x="229" y="11"/>
                    </a:cubicBezTo>
                    <a:cubicBezTo>
                      <a:pt x="229" y="11"/>
                      <a:pt x="229" y="11"/>
                      <a:pt x="229" y="11"/>
                    </a:cubicBezTo>
                    <a:cubicBezTo>
                      <a:pt x="219" y="4"/>
                      <a:pt x="207" y="2"/>
                      <a:pt x="195" y="1"/>
                    </a:cubicBezTo>
                    <a:cubicBezTo>
                      <a:pt x="190" y="1"/>
                      <a:pt x="184" y="0"/>
                      <a:pt x="179" y="0"/>
                    </a:cubicBezTo>
                    <a:cubicBezTo>
                      <a:pt x="176" y="0"/>
                      <a:pt x="176" y="0"/>
                      <a:pt x="176" y="0"/>
                    </a:cubicBezTo>
                    <a:cubicBezTo>
                      <a:pt x="84" y="0"/>
                      <a:pt x="84" y="0"/>
                      <a:pt x="84" y="0"/>
                    </a:cubicBezTo>
                    <a:cubicBezTo>
                      <a:pt x="81" y="0"/>
                      <a:pt x="81" y="0"/>
                      <a:pt x="81" y="0"/>
                    </a:cubicBezTo>
                    <a:cubicBezTo>
                      <a:pt x="75" y="0"/>
                      <a:pt x="70" y="1"/>
                      <a:pt x="65" y="1"/>
                    </a:cubicBezTo>
                    <a:cubicBezTo>
                      <a:pt x="53" y="2"/>
                      <a:pt x="41" y="4"/>
                      <a:pt x="30" y="11"/>
                    </a:cubicBezTo>
                    <a:cubicBezTo>
                      <a:pt x="30" y="11"/>
                      <a:pt x="30" y="11"/>
                      <a:pt x="30" y="11"/>
                    </a:cubicBezTo>
                    <a:cubicBezTo>
                      <a:pt x="13" y="23"/>
                      <a:pt x="2" y="39"/>
                      <a:pt x="0" y="60"/>
                    </a:cubicBezTo>
                    <a:cubicBezTo>
                      <a:pt x="0" y="234"/>
                      <a:pt x="0" y="234"/>
                      <a:pt x="0" y="234"/>
                    </a:cubicBezTo>
                    <a:cubicBezTo>
                      <a:pt x="0" y="235"/>
                      <a:pt x="0" y="235"/>
                      <a:pt x="0" y="235"/>
                    </a:cubicBezTo>
                    <a:cubicBezTo>
                      <a:pt x="0" y="237"/>
                      <a:pt x="0" y="237"/>
                      <a:pt x="0" y="237"/>
                    </a:cubicBezTo>
                    <a:cubicBezTo>
                      <a:pt x="0" y="251"/>
                      <a:pt x="7" y="258"/>
                      <a:pt x="25" y="263"/>
                    </a:cubicBezTo>
                    <a:cubicBezTo>
                      <a:pt x="26" y="263"/>
                      <a:pt x="26" y="263"/>
                      <a:pt x="26" y="263"/>
                    </a:cubicBezTo>
                    <a:cubicBezTo>
                      <a:pt x="35" y="261"/>
                      <a:pt x="49" y="257"/>
                      <a:pt x="49" y="237"/>
                    </a:cubicBezTo>
                    <a:cubicBezTo>
                      <a:pt x="49" y="237"/>
                      <a:pt x="50" y="144"/>
                      <a:pt x="50" y="144"/>
                    </a:cubicBezTo>
                    <a:cubicBezTo>
                      <a:pt x="49" y="96"/>
                      <a:pt x="49" y="96"/>
                      <a:pt x="49" y="96"/>
                    </a:cubicBezTo>
                    <a:cubicBezTo>
                      <a:pt x="51" y="94"/>
                      <a:pt x="53" y="92"/>
                      <a:pt x="56" y="91"/>
                    </a:cubicBezTo>
                    <a:cubicBezTo>
                      <a:pt x="57" y="92"/>
                      <a:pt x="58" y="93"/>
                      <a:pt x="59" y="95"/>
                    </a:cubicBezTo>
                    <a:cubicBezTo>
                      <a:pt x="59" y="95"/>
                      <a:pt x="66" y="537"/>
                      <a:pt x="92" y="537"/>
                    </a:cubicBezTo>
                    <a:cubicBezTo>
                      <a:pt x="92" y="537"/>
                      <a:pt x="93" y="537"/>
                      <a:pt x="94" y="537"/>
                    </a:cubicBezTo>
                    <a:cubicBezTo>
                      <a:pt x="114" y="537"/>
                      <a:pt x="147" y="537"/>
                      <a:pt x="166" y="537"/>
                    </a:cubicBezTo>
                    <a:cubicBezTo>
                      <a:pt x="166" y="537"/>
                      <a:pt x="167" y="537"/>
                      <a:pt x="168" y="537"/>
                    </a:cubicBezTo>
                    <a:cubicBezTo>
                      <a:pt x="194" y="537"/>
                      <a:pt x="201" y="95"/>
                      <a:pt x="201" y="95"/>
                    </a:cubicBezTo>
                    <a:cubicBezTo>
                      <a:pt x="202" y="93"/>
                      <a:pt x="203" y="92"/>
                      <a:pt x="204" y="91"/>
                    </a:cubicBezTo>
                    <a:cubicBezTo>
                      <a:pt x="206" y="92"/>
                      <a:pt x="209" y="94"/>
                      <a:pt x="210" y="96"/>
                    </a:cubicBezTo>
                    <a:cubicBezTo>
                      <a:pt x="210" y="144"/>
                      <a:pt x="210" y="144"/>
                      <a:pt x="210" y="144"/>
                    </a:cubicBezTo>
                    <a:cubicBezTo>
                      <a:pt x="210" y="144"/>
                      <a:pt x="210" y="237"/>
                      <a:pt x="210" y="237"/>
                    </a:cubicBezTo>
                    <a:cubicBezTo>
                      <a:pt x="210" y="257"/>
                      <a:pt x="224" y="261"/>
                      <a:pt x="233" y="263"/>
                    </a:cubicBezTo>
                    <a:cubicBezTo>
                      <a:pt x="233" y="263"/>
                      <a:pt x="234" y="263"/>
                      <a:pt x="234" y="263"/>
                    </a:cubicBezTo>
                    <a:cubicBezTo>
                      <a:pt x="252" y="258"/>
                      <a:pt x="260" y="251"/>
                      <a:pt x="260" y="237"/>
                    </a:cubicBezTo>
                    <a:cubicBezTo>
                      <a:pt x="260" y="235"/>
                      <a:pt x="260" y="235"/>
                      <a:pt x="260" y="235"/>
                    </a:cubicBezTo>
                    <a:cubicBezTo>
                      <a:pt x="260" y="235"/>
                      <a:pt x="260" y="235"/>
                      <a:pt x="260" y="234"/>
                    </a:cubicBezTo>
                    <a:lnTo>
                      <a:pt x="260" y="60"/>
                    </a:lnTo>
                    <a:close/>
                  </a:path>
                </a:pathLst>
              </a:custGeom>
              <a:solidFill>
                <a:srgbClr val="005F8E"/>
              </a:solidFill>
              <a:ln w="9525">
                <a:noFill/>
                <a:round/>
                <a:headEnd/>
                <a:tailEnd/>
              </a:ln>
            </p:spPr>
            <p:txBody>
              <a:bodyPr lIns="104306" tIns="52153" rIns="104306" bIns="52153">
                <a:prstTxWarp prst="textNoShape">
                  <a:avLst/>
                </a:prstTxWarp>
              </a:bodyPr>
              <a:lstStyle/>
              <a:p>
                <a:pPr defTabSz="912813"/>
                <a:endParaRPr lang="en-US">
                  <a:ea typeface="Arial" charset="0"/>
                  <a:cs typeface="Arial" charset="0"/>
                </a:endParaRPr>
              </a:p>
            </p:txBody>
          </p:sp>
          <p:sp>
            <p:nvSpPr>
              <p:cNvPr id="141431" name="Freeform 220"/>
              <p:cNvSpPr>
                <a:spLocks noChangeAspect="1"/>
              </p:cNvSpPr>
              <p:nvPr/>
            </p:nvSpPr>
            <p:spPr bwMode="gray">
              <a:xfrm>
                <a:off x="4591" y="1653"/>
                <a:ext cx="324" cy="290"/>
              </a:xfrm>
              <a:custGeom>
                <a:avLst/>
                <a:gdLst>
                  <a:gd name="T0" fmla="*/ 1696 w 137"/>
                  <a:gd name="T1" fmla="*/ 3735 h 123"/>
                  <a:gd name="T2" fmla="*/ 1696 w 137"/>
                  <a:gd name="T3" fmla="*/ 3735 h 123"/>
                  <a:gd name="T4" fmla="*/ 1812 w 137"/>
                  <a:gd name="T5" fmla="*/ 3775 h 123"/>
                  <a:gd name="T6" fmla="*/ 1880 w 137"/>
                  <a:gd name="T7" fmla="*/ 3803 h 123"/>
                  <a:gd name="T8" fmla="*/ 1968 w 137"/>
                  <a:gd name="T9" fmla="*/ 3803 h 123"/>
                  <a:gd name="T10" fmla="*/ 2065 w 137"/>
                  <a:gd name="T11" fmla="*/ 3803 h 123"/>
                  <a:gd name="T12" fmla="*/ 2154 w 137"/>
                  <a:gd name="T13" fmla="*/ 3803 h 123"/>
                  <a:gd name="T14" fmla="*/ 2249 w 137"/>
                  <a:gd name="T15" fmla="*/ 3803 h 123"/>
                  <a:gd name="T16" fmla="*/ 2315 w 137"/>
                  <a:gd name="T17" fmla="*/ 3803 h 123"/>
                  <a:gd name="T18" fmla="*/ 2434 w 137"/>
                  <a:gd name="T19" fmla="*/ 3803 h 123"/>
                  <a:gd name="T20" fmla="*/ 2471 w 137"/>
                  <a:gd name="T21" fmla="*/ 3775 h 123"/>
                  <a:gd name="T22" fmla="*/ 2635 w 137"/>
                  <a:gd name="T23" fmla="*/ 3735 h 123"/>
                  <a:gd name="T24" fmla="*/ 2635 w 137"/>
                  <a:gd name="T25" fmla="*/ 3735 h 123"/>
                  <a:gd name="T26" fmla="*/ 4032 w 137"/>
                  <a:gd name="T27" fmla="*/ 1417 h 123"/>
                  <a:gd name="T28" fmla="*/ 2221 w 137"/>
                  <a:gd name="T29" fmla="*/ 0 h 123"/>
                  <a:gd name="T30" fmla="*/ 2154 w 137"/>
                  <a:gd name="T31" fmla="*/ 0 h 123"/>
                  <a:gd name="T32" fmla="*/ 2065 w 137"/>
                  <a:gd name="T33" fmla="*/ 0 h 123"/>
                  <a:gd name="T34" fmla="*/ 251 w 137"/>
                  <a:gd name="T35" fmla="*/ 1417 h 123"/>
                  <a:gd name="T36" fmla="*/ 1696 w 137"/>
                  <a:gd name="T37" fmla="*/ 3735 h 1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7"/>
                  <a:gd name="T58" fmla="*/ 0 h 123"/>
                  <a:gd name="T59" fmla="*/ 137 w 137"/>
                  <a:gd name="T60" fmla="*/ 123 h 1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7" h="123">
                    <a:moveTo>
                      <a:pt x="54" y="121"/>
                    </a:moveTo>
                    <a:cubicBezTo>
                      <a:pt x="54" y="121"/>
                      <a:pt x="54" y="121"/>
                      <a:pt x="54" y="121"/>
                    </a:cubicBezTo>
                    <a:cubicBezTo>
                      <a:pt x="55" y="122"/>
                      <a:pt x="57" y="122"/>
                      <a:pt x="58" y="122"/>
                    </a:cubicBezTo>
                    <a:cubicBezTo>
                      <a:pt x="59" y="122"/>
                      <a:pt x="59" y="122"/>
                      <a:pt x="60" y="123"/>
                    </a:cubicBezTo>
                    <a:cubicBezTo>
                      <a:pt x="61" y="123"/>
                      <a:pt x="62" y="123"/>
                      <a:pt x="63" y="123"/>
                    </a:cubicBezTo>
                    <a:cubicBezTo>
                      <a:pt x="64" y="123"/>
                      <a:pt x="65" y="123"/>
                      <a:pt x="66" y="123"/>
                    </a:cubicBezTo>
                    <a:cubicBezTo>
                      <a:pt x="67" y="123"/>
                      <a:pt x="68" y="123"/>
                      <a:pt x="69" y="123"/>
                    </a:cubicBezTo>
                    <a:cubicBezTo>
                      <a:pt x="70" y="123"/>
                      <a:pt x="71" y="123"/>
                      <a:pt x="72" y="123"/>
                    </a:cubicBezTo>
                    <a:cubicBezTo>
                      <a:pt x="73" y="123"/>
                      <a:pt x="74" y="123"/>
                      <a:pt x="74" y="123"/>
                    </a:cubicBezTo>
                    <a:cubicBezTo>
                      <a:pt x="76" y="123"/>
                      <a:pt x="77" y="123"/>
                      <a:pt x="78" y="123"/>
                    </a:cubicBezTo>
                    <a:cubicBezTo>
                      <a:pt x="78" y="122"/>
                      <a:pt x="79" y="122"/>
                      <a:pt x="79" y="122"/>
                    </a:cubicBezTo>
                    <a:cubicBezTo>
                      <a:pt x="81" y="122"/>
                      <a:pt x="82" y="122"/>
                      <a:pt x="84" y="121"/>
                    </a:cubicBezTo>
                    <a:cubicBezTo>
                      <a:pt x="84" y="121"/>
                      <a:pt x="84" y="121"/>
                      <a:pt x="84" y="121"/>
                    </a:cubicBezTo>
                    <a:cubicBezTo>
                      <a:pt x="117" y="113"/>
                      <a:pt x="137" y="80"/>
                      <a:pt x="129" y="46"/>
                    </a:cubicBezTo>
                    <a:cubicBezTo>
                      <a:pt x="122" y="19"/>
                      <a:pt x="98" y="1"/>
                      <a:pt x="71" y="0"/>
                    </a:cubicBezTo>
                    <a:cubicBezTo>
                      <a:pt x="70" y="0"/>
                      <a:pt x="69" y="0"/>
                      <a:pt x="69" y="0"/>
                    </a:cubicBezTo>
                    <a:cubicBezTo>
                      <a:pt x="68" y="0"/>
                      <a:pt x="67" y="0"/>
                      <a:pt x="66" y="0"/>
                    </a:cubicBezTo>
                    <a:cubicBezTo>
                      <a:pt x="39" y="1"/>
                      <a:pt x="15" y="19"/>
                      <a:pt x="8" y="46"/>
                    </a:cubicBezTo>
                    <a:cubicBezTo>
                      <a:pt x="0" y="80"/>
                      <a:pt x="20" y="113"/>
                      <a:pt x="54" y="121"/>
                    </a:cubicBezTo>
                    <a:close/>
                  </a:path>
                </a:pathLst>
              </a:custGeom>
              <a:solidFill>
                <a:srgbClr val="005F8E"/>
              </a:solidFill>
              <a:ln w="9525">
                <a:noFill/>
                <a:round/>
                <a:headEnd/>
                <a:tailEnd/>
              </a:ln>
            </p:spPr>
            <p:txBody>
              <a:bodyPr lIns="104306" tIns="52153" rIns="104306" bIns="52153">
                <a:prstTxWarp prst="textNoShape">
                  <a:avLst/>
                </a:prstTxWarp>
              </a:bodyPr>
              <a:lstStyle/>
              <a:p>
                <a:pPr defTabSz="912813"/>
                <a:endParaRPr lang="en-US">
                  <a:ea typeface="Arial" charset="0"/>
                  <a:cs typeface="Arial" charset="0"/>
                </a:endParaRPr>
              </a:p>
            </p:txBody>
          </p:sp>
        </p:grpSp>
        <p:grpSp>
          <p:nvGrpSpPr>
            <p:cNvPr id="141403" name="Group 246"/>
            <p:cNvGrpSpPr>
              <a:grpSpLocks/>
            </p:cNvGrpSpPr>
            <p:nvPr/>
          </p:nvGrpSpPr>
          <p:grpSpPr bwMode="auto">
            <a:xfrm flipH="1">
              <a:off x="1385" y="2319"/>
              <a:ext cx="414" cy="1066"/>
              <a:chOff x="4447" y="1653"/>
              <a:chExt cx="614" cy="1582"/>
            </a:xfrm>
          </p:grpSpPr>
          <p:sp>
            <p:nvSpPr>
              <p:cNvPr id="141428" name="Freeform 247"/>
              <p:cNvSpPr>
                <a:spLocks/>
              </p:cNvSpPr>
              <p:nvPr/>
            </p:nvSpPr>
            <p:spPr bwMode="gray">
              <a:xfrm>
                <a:off x="4447" y="1967"/>
                <a:ext cx="614" cy="1268"/>
              </a:xfrm>
              <a:custGeom>
                <a:avLst/>
                <a:gdLst>
                  <a:gd name="T0" fmla="*/ 8086 w 260"/>
                  <a:gd name="T1" fmla="*/ 1868 h 537"/>
                  <a:gd name="T2" fmla="*/ 7127 w 260"/>
                  <a:gd name="T3" fmla="*/ 340 h 537"/>
                  <a:gd name="T4" fmla="*/ 7127 w 260"/>
                  <a:gd name="T5" fmla="*/ 340 h 537"/>
                  <a:gd name="T6" fmla="*/ 6057 w 260"/>
                  <a:gd name="T7" fmla="*/ 28 h 537"/>
                  <a:gd name="T8" fmla="*/ 5571 w 260"/>
                  <a:gd name="T9" fmla="*/ 0 h 537"/>
                  <a:gd name="T10" fmla="*/ 5476 w 260"/>
                  <a:gd name="T11" fmla="*/ 0 h 537"/>
                  <a:gd name="T12" fmla="*/ 2610 w 260"/>
                  <a:gd name="T13" fmla="*/ 0 h 537"/>
                  <a:gd name="T14" fmla="*/ 2515 w 260"/>
                  <a:gd name="T15" fmla="*/ 0 h 537"/>
                  <a:gd name="T16" fmla="*/ 2031 w 260"/>
                  <a:gd name="T17" fmla="*/ 28 h 537"/>
                  <a:gd name="T18" fmla="*/ 938 w 260"/>
                  <a:gd name="T19" fmla="*/ 340 h 537"/>
                  <a:gd name="T20" fmla="*/ 938 w 260"/>
                  <a:gd name="T21" fmla="*/ 340 h 537"/>
                  <a:gd name="T22" fmla="*/ 0 w 260"/>
                  <a:gd name="T23" fmla="*/ 1868 h 537"/>
                  <a:gd name="T24" fmla="*/ 0 w 260"/>
                  <a:gd name="T25" fmla="*/ 7282 h 537"/>
                  <a:gd name="T26" fmla="*/ 0 w 260"/>
                  <a:gd name="T27" fmla="*/ 7310 h 537"/>
                  <a:gd name="T28" fmla="*/ 0 w 260"/>
                  <a:gd name="T29" fmla="*/ 7372 h 537"/>
                  <a:gd name="T30" fmla="*/ 775 w 260"/>
                  <a:gd name="T31" fmla="*/ 8175 h 537"/>
                  <a:gd name="T32" fmla="*/ 803 w 260"/>
                  <a:gd name="T33" fmla="*/ 8175 h 537"/>
                  <a:gd name="T34" fmla="*/ 1528 w 260"/>
                  <a:gd name="T35" fmla="*/ 7372 h 537"/>
                  <a:gd name="T36" fmla="*/ 1556 w 260"/>
                  <a:gd name="T37" fmla="*/ 4477 h 537"/>
                  <a:gd name="T38" fmla="*/ 1528 w 260"/>
                  <a:gd name="T39" fmla="*/ 2989 h 537"/>
                  <a:gd name="T40" fmla="*/ 1740 w 260"/>
                  <a:gd name="T41" fmla="*/ 2834 h 537"/>
                  <a:gd name="T42" fmla="*/ 1830 w 260"/>
                  <a:gd name="T43" fmla="*/ 2949 h 537"/>
                  <a:gd name="T44" fmla="*/ 2855 w 260"/>
                  <a:gd name="T45" fmla="*/ 16694 h 537"/>
                  <a:gd name="T46" fmla="*/ 2921 w 260"/>
                  <a:gd name="T47" fmla="*/ 16694 h 537"/>
                  <a:gd name="T48" fmla="*/ 5165 w 260"/>
                  <a:gd name="T49" fmla="*/ 16694 h 537"/>
                  <a:gd name="T50" fmla="*/ 5231 w 260"/>
                  <a:gd name="T51" fmla="*/ 16694 h 537"/>
                  <a:gd name="T52" fmla="*/ 6258 w 260"/>
                  <a:gd name="T53" fmla="*/ 2949 h 537"/>
                  <a:gd name="T54" fmla="*/ 6345 w 260"/>
                  <a:gd name="T55" fmla="*/ 2834 h 537"/>
                  <a:gd name="T56" fmla="*/ 6530 w 260"/>
                  <a:gd name="T57" fmla="*/ 2989 h 537"/>
                  <a:gd name="T58" fmla="*/ 6530 w 260"/>
                  <a:gd name="T59" fmla="*/ 4477 h 537"/>
                  <a:gd name="T60" fmla="*/ 6530 w 260"/>
                  <a:gd name="T61" fmla="*/ 7372 h 537"/>
                  <a:gd name="T62" fmla="*/ 7245 w 260"/>
                  <a:gd name="T63" fmla="*/ 8175 h 537"/>
                  <a:gd name="T64" fmla="*/ 7283 w 260"/>
                  <a:gd name="T65" fmla="*/ 8175 h 537"/>
                  <a:gd name="T66" fmla="*/ 8086 w 260"/>
                  <a:gd name="T67" fmla="*/ 7372 h 537"/>
                  <a:gd name="T68" fmla="*/ 8086 w 260"/>
                  <a:gd name="T69" fmla="*/ 7310 h 537"/>
                  <a:gd name="T70" fmla="*/ 8086 w 260"/>
                  <a:gd name="T71" fmla="*/ 7282 h 537"/>
                  <a:gd name="T72" fmla="*/ 8086 w 260"/>
                  <a:gd name="T73" fmla="*/ 1868 h 53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0"/>
                  <a:gd name="T112" fmla="*/ 0 h 537"/>
                  <a:gd name="T113" fmla="*/ 260 w 260"/>
                  <a:gd name="T114" fmla="*/ 537 h 53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0" h="537">
                    <a:moveTo>
                      <a:pt x="260" y="60"/>
                    </a:moveTo>
                    <a:cubicBezTo>
                      <a:pt x="257" y="39"/>
                      <a:pt x="247" y="23"/>
                      <a:pt x="229" y="11"/>
                    </a:cubicBezTo>
                    <a:cubicBezTo>
                      <a:pt x="229" y="11"/>
                      <a:pt x="229" y="11"/>
                      <a:pt x="229" y="11"/>
                    </a:cubicBezTo>
                    <a:cubicBezTo>
                      <a:pt x="219" y="4"/>
                      <a:pt x="207" y="2"/>
                      <a:pt x="195" y="1"/>
                    </a:cubicBezTo>
                    <a:cubicBezTo>
                      <a:pt x="190" y="1"/>
                      <a:pt x="184" y="0"/>
                      <a:pt x="179" y="0"/>
                    </a:cubicBezTo>
                    <a:cubicBezTo>
                      <a:pt x="176" y="0"/>
                      <a:pt x="176" y="0"/>
                      <a:pt x="176" y="0"/>
                    </a:cubicBezTo>
                    <a:cubicBezTo>
                      <a:pt x="84" y="0"/>
                      <a:pt x="84" y="0"/>
                      <a:pt x="84" y="0"/>
                    </a:cubicBezTo>
                    <a:cubicBezTo>
                      <a:pt x="81" y="0"/>
                      <a:pt x="81" y="0"/>
                      <a:pt x="81" y="0"/>
                    </a:cubicBezTo>
                    <a:cubicBezTo>
                      <a:pt x="75" y="0"/>
                      <a:pt x="70" y="1"/>
                      <a:pt x="65" y="1"/>
                    </a:cubicBezTo>
                    <a:cubicBezTo>
                      <a:pt x="53" y="2"/>
                      <a:pt x="41" y="4"/>
                      <a:pt x="30" y="11"/>
                    </a:cubicBezTo>
                    <a:cubicBezTo>
                      <a:pt x="30" y="11"/>
                      <a:pt x="30" y="11"/>
                      <a:pt x="30" y="11"/>
                    </a:cubicBezTo>
                    <a:cubicBezTo>
                      <a:pt x="13" y="23"/>
                      <a:pt x="2" y="39"/>
                      <a:pt x="0" y="60"/>
                    </a:cubicBezTo>
                    <a:cubicBezTo>
                      <a:pt x="0" y="234"/>
                      <a:pt x="0" y="234"/>
                      <a:pt x="0" y="234"/>
                    </a:cubicBezTo>
                    <a:cubicBezTo>
                      <a:pt x="0" y="235"/>
                      <a:pt x="0" y="235"/>
                      <a:pt x="0" y="235"/>
                    </a:cubicBezTo>
                    <a:cubicBezTo>
                      <a:pt x="0" y="237"/>
                      <a:pt x="0" y="237"/>
                      <a:pt x="0" y="237"/>
                    </a:cubicBezTo>
                    <a:cubicBezTo>
                      <a:pt x="0" y="251"/>
                      <a:pt x="7" y="258"/>
                      <a:pt x="25" y="263"/>
                    </a:cubicBezTo>
                    <a:cubicBezTo>
                      <a:pt x="26" y="263"/>
                      <a:pt x="26" y="263"/>
                      <a:pt x="26" y="263"/>
                    </a:cubicBezTo>
                    <a:cubicBezTo>
                      <a:pt x="35" y="261"/>
                      <a:pt x="49" y="257"/>
                      <a:pt x="49" y="237"/>
                    </a:cubicBezTo>
                    <a:cubicBezTo>
                      <a:pt x="49" y="237"/>
                      <a:pt x="50" y="144"/>
                      <a:pt x="50" y="144"/>
                    </a:cubicBezTo>
                    <a:cubicBezTo>
                      <a:pt x="49" y="96"/>
                      <a:pt x="49" y="96"/>
                      <a:pt x="49" y="96"/>
                    </a:cubicBezTo>
                    <a:cubicBezTo>
                      <a:pt x="51" y="94"/>
                      <a:pt x="53" y="92"/>
                      <a:pt x="56" y="91"/>
                    </a:cubicBezTo>
                    <a:cubicBezTo>
                      <a:pt x="57" y="92"/>
                      <a:pt x="58" y="93"/>
                      <a:pt x="59" y="95"/>
                    </a:cubicBezTo>
                    <a:cubicBezTo>
                      <a:pt x="59" y="95"/>
                      <a:pt x="66" y="537"/>
                      <a:pt x="92" y="537"/>
                    </a:cubicBezTo>
                    <a:cubicBezTo>
                      <a:pt x="92" y="537"/>
                      <a:pt x="93" y="537"/>
                      <a:pt x="94" y="537"/>
                    </a:cubicBezTo>
                    <a:cubicBezTo>
                      <a:pt x="114" y="537"/>
                      <a:pt x="147" y="537"/>
                      <a:pt x="166" y="537"/>
                    </a:cubicBezTo>
                    <a:cubicBezTo>
                      <a:pt x="166" y="537"/>
                      <a:pt x="167" y="537"/>
                      <a:pt x="168" y="537"/>
                    </a:cubicBezTo>
                    <a:cubicBezTo>
                      <a:pt x="194" y="537"/>
                      <a:pt x="201" y="95"/>
                      <a:pt x="201" y="95"/>
                    </a:cubicBezTo>
                    <a:cubicBezTo>
                      <a:pt x="202" y="93"/>
                      <a:pt x="203" y="92"/>
                      <a:pt x="204" y="91"/>
                    </a:cubicBezTo>
                    <a:cubicBezTo>
                      <a:pt x="206" y="92"/>
                      <a:pt x="209" y="94"/>
                      <a:pt x="210" y="96"/>
                    </a:cubicBezTo>
                    <a:cubicBezTo>
                      <a:pt x="210" y="144"/>
                      <a:pt x="210" y="144"/>
                      <a:pt x="210" y="144"/>
                    </a:cubicBezTo>
                    <a:cubicBezTo>
                      <a:pt x="210" y="144"/>
                      <a:pt x="210" y="237"/>
                      <a:pt x="210" y="237"/>
                    </a:cubicBezTo>
                    <a:cubicBezTo>
                      <a:pt x="210" y="257"/>
                      <a:pt x="224" y="261"/>
                      <a:pt x="233" y="263"/>
                    </a:cubicBezTo>
                    <a:cubicBezTo>
                      <a:pt x="233" y="263"/>
                      <a:pt x="234" y="263"/>
                      <a:pt x="234" y="263"/>
                    </a:cubicBezTo>
                    <a:cubicBezTo>
                      <a:pt x="252" y="258"/>
                      <a:pt x="260" y="251"/>
                      <a:pt x="260" y="237"/>
                    </a:cubicBezTo>
                    <a:cubicBezTo>
                      <a:pt x="260" y="235"/>
                      <a:pt x="260" y="235"/>
                      <a:pt x="260" y="235"/>
                    </a:cubicBezTo>
                    <a:cubicBezTo>
                      <a:pt x="260" y="235"/>
                      <a:pt x="260" y="235"/>
                      <a:pt x="260" y="234"/>
                    </a:cubicBezTo>
                    <a:lnTo>
                      <a:pt x="260" y="60"/>
                    </a:lnTo>
                    <a:close/>
                  </a:path>
                </a:pathLst>
              </a:custGeom>
              <a:solidFill>
                <a:srgbClr val="005F8E"/>
              </a:solidFill>
              <a:ln w="9525">
                <a:noFill/>
                <a:round/>
                <a:headEnd/>
                <a:tailEnd/>
              </a:ln>
            </p:spPr>
            <p:txBody>
              <a:bodyPr lIns="104306" tIns="52153" rIns="104306" bIns="52153">
                <a:prstTxWarp prst="textNoShape">
                  <a:avLst/>
                </a:prstTxWarp>
              </a:bodyPr>
              <a:lstStyle/>
              <a:p>
                <a:pPr defTabSz="912813"/>
                <a:endParaRPr lang="en-US">
                  <a:ea typeface="Arial" charset="0"/>
                  <a:cs typeface="Arial" charset="0"/>
                </a:endParaRPr>
              </a:p>
            </p:txBody>
          </p:sp>
          <p:sp>
            <p:nvSpPr>
              <p:cNvPr id="141429" name="Freeform 248"/>
              <p:cNvSpPr>
                <a:spLocks/>
              </p:cNvSpPr>
              <p:nvPr/>
            </p:nvSpPr>
            <p:spPr bwMode="gray">
              <a:xfrm>
                <a:off x="4591" y="1653"/>
                <a:ext cx="324" cy="290"/>
              </a:xfrm>
              <a:custGeom>
                <a:avLst/>
                <a:gdLst>
                  <a:gd name="T0" fmla="*/ 1696 w 137"/>
                  <a:gd name="T1" fmla="*/ 3735 h 123"/>
                  <a:gd name="T2" fmla="*/ 1696 w 137"/>
                  <a:gd name="T3" fmla="*/ 3735 h 123"/>
                  <a:gd name="T4" fmla="*/ 1812 w 137"/>
                  <a:gd name="T5" fmla="*/ 3775 h 123"/>
                  <a:gd name="T6" fmla="*/ 1880 w 137"/>
                  <a:gd name="T7" fmla="*/ 3803 h 123"/>
                  <a:gd name="T8" fmla="*/ 1968 w 137"/>
                  <a:gd name="T9" fmla="*/ 3803 h 123"/>
                  <a:gd name="T10" fmla="*/ 2065 w 137"/>
                  <a:gd name="T11" fmla="*/ 3803 h 123"/>
                  <a:gd name="T12" fmla="*/ 2154 w 137"/>
                  <a:gd name="T13" fmla="*/ 3803 h 123"/>
                  <a:gd name="T14" fmla="*/ 2249 w 137"/>
                  <a:gd name="T15" fmla="*/ 3803 h 123"/>
                  <a:gd name="T16" fmla="*/ 2315 w 137"/>
                  <a:gd name="T17" fmla="*/ 3803 h 123"/>
                  <a:gd name="T18" fmla="*/ 2434 w 137"/>
                  <a:gd name="T19" fmla="*/ 3803 h 123"/>
                  <a:gd name="T20" fmla="*/ 2471 w 137"/>
                  <a:gd name="T21" fmla="*/ 3775 h 123"/>
                  <a:gd name="T22" fmla="*/ 2635 w 137"/>
                  <a:gd name="T23" fmla="*/ 3735 h 123"/>
                  <a:gd name="T24" fmla="*/ 2635 w 137"/>
                  <a:gd name="T25" fmla="*/ 3735 h 123"/>
                  <a:gd name="T26" fmla="*/ 4032 w 137"/>
                  <a:gd name="T27" fmla="*/ 1417 h 123"/>
                  <a:gd name="T28" fmla="*/ 2221 w 137"/>
                  <a:gd name="T29" fmla="*/ 0 h 123"/>
                  <a:gd name="T30" fmla="*/ 2154 w 137"/>
                  <a:gd name="T31" fmla="*/ 0 h 123"/>
                  <a:gd name="T32" fmla="*/ 2065 w 137"/>
                  <a:gd name="T33" fmla="*/ 0 h 123"/>
                  <a:gd name="T34" fmla="*/ 251 w 137"/>
                  <a:gd name="T35" fmla="*/ 1417 h 123"/>
                  <a:gd name="T36" fmla="*/ 1696 w 137"/>
                  <a:gd name="T37" fmla="*/ 3735 h 1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7"/>
                  <a:gd name="T58" fmla="*/ 0 h 123"/>
                  <a:gd name="T59" fmla="*/ 137 w 137"/>
                  <a:gd name="T60" fmla="*/ 123 h 1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7" h="123">
                    <a:moveTo>
                      <a:pt x="54" y="121"/>
                    </a:moveTo>
                    <a:cubicBezTo>
                      <a:pt x="54" y="121"/>
                      <a:pt x="54" y="121"/>
                      <a:pt x="54" y="121"/>
                    </a:cubicBezTo>
                    <a:cubicBezTo>
                      <a:pt x="55" y="122"/>
                      <a:pt x="57" y="122"/>
                      <a:pt x="58" y="122"/>
                    </a:cubicBezTo>
                    <a:cubicBezTo>
                      <a:pt x="59" y="122"/>
                      <a:pt x="59" y="122"/>
                      <a:pt x="60" y="123"/>
                    </a:cubicBezTo>
                    <a:cubicBezTo>
                      <a:pt x="61" y="123"/>
                      <a:pt x="62" y="123"/>
                      <a:pt x="63" y="123"/>
                    </a:cubicBezTo>
                    <a:cubicBezTo>
                      <a:pt x="64" y="123"/>
                      <a:pt x="65" y="123"/>
                      <a:pt x="66" y="123"/>
                    </a:cubicBezTo>
                    <a:cubicBezTo>
                      <a:pt x="67" y="123"/>
                      <a:pt x="68" y="123"/>
                      <a:pt x="69" y="123"/>
                    </a:cubicBezTo>
                    <a:cubicBezTo>
                      <a:pt x="70" y="123"/>
                      <a:pt x="71" y="123"/>
                      <a:pt x="72" y="123"/>
                    </a:cubicBezTo>
                    <a:cubicBezTo>
                      <a:pt x="73" y="123"/>
                      <a:pt x="74" y="123"/>
                      <a:pt x="74" y="123"/>
                    </a:cubicBezTo>
                    <a:cubicBezTo>
                      <a:pt x="76" y="123"/>
                      <a:pt x="77" y="123"/>
                      <a:pt x="78" y="123"/>
                    </a:cubicBezTo>
                    <a:cubicBezTo>
                      <a:pt x="78" y="122"/>
                      <a:pt x="79" y="122"/>
                      <a:pt x="79" y="122"/>
                    </a:cubicBezTo>
                    <a:cubicBezTo>
                      <a:pt x="81" y="122"/>
                      <a:pt x="82" y="122"/>
                      <a:pt x="84" y="121"/>
                    </a:cubicBezTo>
                    <a:cubicBezTo>
                      <a:pt x="84" y="121"/>
                      <a:pt x="84" y="121"/>
                      <a:pt x="84" y="121"/>
                    </a:cubicBezTo>
                    <a:cubicBezTo>
                      <a:pt x="117" y="113"/>
                      <a:pt x="137" y="80"/>
                      <a:pt x="129" y="46"/>
                    </a:cubicBezTo>
                    <a:cubicBezTo>
                      <a:pt x="122" y="19"/>
                      <a:pt x="98" y="1"/>
                      <a:pt x="71" y="0"/>
                    </a:cubicBezTo>
                    <a:cubicBezTo>
                      <a:pt x="70" y="0"/>
                      <a:pt x="69" y="0"/>
                      <a:pt x="69" y="0"/>
                    </a:cubicBezTo>
                    <a:cubicBezTo>
                      <a:pt x="68" y="0"/>
                      <a:pt x="67" y="0"/>
                      <a:pt x="66" y="0"/>
                    </a:cubicBezTo>
                    <a:cubicBezTo>
                      <a:pt x="39" y="1"/>
                      <a:pt x="15" y="19"/>
                      <a:pt x="8" y="46"/>
                    </a:cubicBezTo>
                    <a:cubicBezTo>
                      <a:pt x="0" y="80"/>
                      <a:pt x="20" y="113"/>
                      <a:pt x="54" y="121"/>
                    </a:cubicBezTo>
                    <a:close/>
                  </a:path>
                </a:pathLst>
              </a:custGeom>
              <a:solidFill>
                <a:srgbClr val="005F8E"/>
              </a:solidFill>
              <a:ln w="9525">
                <a:noFill/>
                <a:round/>
                <a:headEnd/>
                <a:tailEnd/>
              </a:ln>
            </p:spPr>
            <p:txBody>
              <a:bodyPr lIns="104306" tIns="52153" rIns="104306" bIns="52153">
                <a:prstTxWarp prst="textNoShape">
                  <a:avLst/>
                </a:prstTxWarp>
              </a:bodyPr>
              <a:lstStyle/>
              <a:p>
                <a:pPr defTabSz="912813"/>
                <a:endParaRPr lang="en-US">
                  <a:ea typeface="Arial" charset="0"/>
                  <a:cs typeface="Arial" charset="0"/>
                </a:endParaRPr>
              </a:p>
            </p:txBody>
          </p:sp>
        </p:grpSp>
        <p:grpSp>
          <p:nvGrpSpPr>
            <p:cNvPr id="141404" name="Group 251"/>
            <p:cNvGrpSpPr>
              <a:grpSpLocks/>
            </p:cNvGrpSpPr>
            <p:nvPr/>
          </p:nvGrpSpPr>
          <p:grpSpPr bwMode="auto">
            <a:xfrm flipH="1">
              <a:off x="567" y="2191"/>
              <a:ext cx="414" cy="1066"/>
              <a:chOff x="3722" y="1653"/>
              <a:chExt cx="614" cy="1582"/>
            </a:xfrm>
          </p:grpSpPr>
          <p:sp>
            <p:nvSpPr>
              <p:cNvPr id="141426" name="Freeform 252"/>
              <p:cNvSpPr>
                <a:spLocks/>
              </p:cNvSpPr>
              <p:nvPr/>
            </p:nvSpPr>
            <p:spPr bwMode="gray">
              <a:xfrm>
                <a:off x="3722" y="1967"/>
                <a:ext cx="614" cy="1268"/>
              </a:xfrm>
              <a:custGeom>
                <a:avLst/>
                <a:gdLst>
                  <a:gd name="T0" fmla="*/ 8086 w 260"/>
                  <a:gd name="T1" fmla="*/ 1868 h 537"/>
                  <a:gd name="T2" fmla="*/ 7127 w 260"/>
                  <a:gd name="T3" fmla="*/ 340 h 537"/>
                  <a:gd name="T4" fmla="*/ 7127 w 260"/>
                  <a:gd name="T5" fmla="*/ 340 h 537"/>
                  <a:gd name="T6" fmla="*/ 6057 w 260"/>
                  <a:gd name="T7" fmla="*/ 28 h 537"/>
                  <a:gd name="T8" fmla="*/ 5571 w 260"/>
                  <a:gd name="T9" fmla="*/ 0 h 537"/>
                  <a:gd name="T10" fmla="*/ 5476 w 260"/>
                  <a:gd name="T11" fmla="*/ 0 h 537"/>
                  <a:gd name="T12" fmla="*/ 2610 w 260"/>
                  <a:gd name="T13" fmla="*/ 0 h 537"/>
                  <a:gd name="T14" fmla="*/ 2515 w 260"/>
                  <a:gd name="T15" fmla="*/ 0 h 537"/>
                  <a:gd name="T16" fmla="*/ 2031 w 260"/>
                  <a:gd name="T17" fmla="*/ 28 h 537"/>
                  <a:gd name="T18" fmla="*/ 938 w 260"/>
                  <a:gd name="T19" fmla="*/ 340 h 537"/>
                  <a:gd name="T20" fmla="*/ 938 w 260"/>
                  <a:gd name="T21" fmla="*/ 340 h 537"/>
                  <a:gd name="T22" fmla="*/ 0 w 260"/>
                  <a:gd name="T23" fmla="*/ 1868 h 537"/>
                  <a:gd name="T24" fmla="*/ 0 w 260"/>
                  <a:gd name="T25" fmla="*/ 7282 h 537"/>
                  <a:gd name="T26" fmla="*/ 0 w 260"/>
                  <a:gd name="T27" fmla="*/ 7310 h 537"/>
                  <a:gd name="T28" fmla="*/ 0 w 260"/>
                  <a:gd name="T29" fmla="*/ 7372 h 537"/>
                  <a:gd name="T30" fmla="*/ 775 w 260"/>
                  <a:gd name="T31" fmla="*/ 8175 h 537"/>
                  <a:gd name="T32" fmla="*/ 843 w 260"/>
                  <a:gd name="T33" fmla="*/ 8175 h 537"/>
                  <a:gd name="T34" fmla="*/ 1556 w 260"/>
                  <a:gd name="T35" fmla="*/ 7372 h 537"/>
                  <a:gd name="T36" fmla="*/ 1556 w 260"/>
                  <a:gd name="T37" fmla="*/ 4477 h 537"/>
                  <a:gd name="T38" fmla="*/ 1556 w 260"/>
                  <a:gd name="T39" fmla="*/ 2989 h 537"/>
                  <a:gd name="T40" fmla="*/ 1740 w 260"/>
                  <a:gd name="T41" fmla="*/ 2834 h 537"/>
                  <a:gd name="T42" fmla="*/ 1830 w 260"/>
                  <a:gd name="T43" fmla="*/ 2949 h 537"/>
                  <a:gd name="T44" fmla="*/ 1896 w 260"/>
                  <a:gd name="T45" fmla="*/ 6255 h 537"/>
                  <a:gd name="T46" fmla="*/ 1868 w 260"/>
                  <a:gd name="T47" fmla="*/ 6529 h 537"/>
                  <a:gd name="T48" fmla="*/ 1143 w 260"/>
                  <a:gd name="T49" fmla="*/ 10531 h 537"/>
                  <a:gd name="T50" fmla="*/ 1188 w 260"/>
                  <a:gd name="T51" fmla="*/ 11034 h 537"/>
                  <a:gd name="T52" fmla="*/ 1188 w 260"/>
                  <a:gd name="T53" fmla="*/ 11072 h 537"/>
                  <a:gd name="T54" fmla="*/ 1868 w 260"/>
                  <a:gd name="T55" fmla="*/ 12127 h 537"/>
                  <a:gd name="T56" fmla="*/ 1868 w 260"/>
                  <a:gd name="T57" fmla="*/ 12127 h 537"/>
                  <a:gd name="T58" fmla="*/ 2175 w 260"/>
                  <a:gd name="T59" fmla="*/ 12283 h 537"/>
                  <a:gd name="T60" fmla="*/ 2855 w 260"/>
                  <a:gd name="T61" fmla="*/ 16694 h 537"/>
                  <a:gd name="T62" fmla="*/ 2921 w 260"/>
                  <a:gd name="T63" fmla="*/ 16694 h 537"/>
                  <a:gd name="T64" fmla="*/ 5165 w 260"/>
                  <a:gd name="T65" fmla="*/ 16694 h 537"/>
                  <a:gd name="T66" fmla="*/ 5231 w 260"/>
                  <a:gd name="T67" fmla="*/ 16694 h 537"/>
                  <a:gd name="T68" fmla="*/ 5911 w 260"/>
                  <a:gd name="T69" fmla="*/ 12283 h 537"/>
                  <a:gd name="T70" fmla="*/ 6218 w 260"/>
                  <a:gd name="T71" fmla="*/ 12127 h 537"/>
                  <a:gd name="T72" fmla="*/ 6218 w 260"/>
                  <a:gd name="T73" fmla="*/ 12127 h 537"/>
                  <a:gd name="T74" fmla="*/ 6877 w 260"/>
                  <a:gd name="T75" fmla="*/ 11072 h 537"/>
                  <a:gd name="T76" fmla="*/ 6877 w 260"/>
                  <a:gd name="T77" fmla="*/ 11034 h 537"/>
                  <a:gd name="T78" fmla="*/ 6943 w 260"/>
                  <a:gd name="T79" fmla="*/ 10531 h 537"/>
                  <a:gd name="T80" fmla="*/ 6190 w 260"/>
                  <a:gd name="T81" fmla="*/ 6501 h 537"/>
                  <a:gd name="T82" fmla="*/ 6164 w 260"/>
                  <a:gd name="T83" fmla="*/ 6255 h 537"/>
                  <a:gd name="T84" fmla="*/ 6258 w 260"/>
                  <a:gd name="T85" fmla="*/ 2949 h 537"/>
                  <a:gd name="T86" fmla="*/ 6345 w 260"/>
                  <a:gd name="T87" fmla="*/ 2834 h 537"/>
                  <a:gd name="T88" fmla="*/ 6530 w 260"/>
                  <a:gd name="T89" fmla="*/ 2989 h 537"/>
                  <a:gd name="T90" fmla="*/ 6530 w 260"/>
                  <a:gd name="T91" fmla="*/ 4477 h 537"/>
                  <a:gd name="T92" fmla="*/ 6530 w 260"/>
                  <a:gd name="T93" fmla="*/ 7372 h 537"/>
                  <a:gd name="T94" fmla="*/ 7245 w 260"/>
                  <a:gd name="T95" fmla="*/ 8175 h 537"/>
                  <a:gd name="T96" fmla="*/ 7283 w 260"/>
                  <a:gd name="T97" fmla="*/ 8175 h 537"/>
                  <a:gd name="T98" fmla="*/ 8086 w 260"/>
                  <a:gd name="T99" fmla="*/ 7372 h 537"/>
                  <a:gd name="T100" fmla="*/ 8086 w 260"/>
                  <a:gd name="T101" fmla="*/ 7310 h 537"/>
                  <a:gd name="T102" fmla="*/ 8086 w 260"/>
                  <a:gd name="T103" fmla="*/ 7282 h 537"/>
                  <a:gd name="T104" fmla="*/ 8086 w 260"/>
                  <a:gd name="T105" fmla="*/ 1868 h 53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60"/>
                  <a:gd name="T160" fmla="*/ 0 h 537"/>
                  <a:gd name="T161" fmla="*/ 260 w 260"/>
                  <a:gd name="T162" fmla="*/ 537 h 53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60" h="537">
                    <a:moveTo>
                      <a:pt x="260" y="60"/>
                    </a:moveTo>
                    <a:cubicBezTo>
                      <a:pt x="257" y="39"/>
                      <a:pt x="247" y="23"/>
                      <a:pt x="229" y="11"/>
                    </a:cubicBezTo>
                    <a:cubicBezTo>
                      <a:pt x="229" y="11"/>
                      <a:pt x="229" y="11"/>
                      <a:pt x="229" y="11"/>
                    </a:cubicBezTo>
                    <a:cubicBezTo>
                      <a:pt x="219" y="4"/>
                      <a:pt x="207" y="2"/>
                      <a:pt x="195" y="1"/>
                    </a:cubicBezTo>
                    <a:cubicBezTo>
                      <a:pt x="190" y="1"/>
                      <a:pt x="185" y="0"/>
                      <a:pt x="179" y="0"/>
                    </a:cubicBezTo>
                    <a:cubicBezTo>
                      <a:pt x="176" y="0"/>
                      <a:pt x="176" y="0"/>
                      <a:pt x="176" y="0"/>
                    </a:cubicBezTo>
                    <a:cubicBezTo>
                      <a:pt x="84" y="0"/>
                      <a:pt x="84" y="0"/>
                      <a:pt x="84" y="0"/>
                    </a:cubicBezTo>
                    <a:cubicBezTo>
                      <a:pt x="81" y="0"/>
                      <a:pt x="81" y="0"/>
                      <a:pt x="81" y="0"/>
                    </a:cubicBezTo>
                    <a:cubicBezTo>
                      <a:pt x="75" y="0"/>
                      <a:pt x="70" y="1"/>
                      <a:pt x="65" y="1"/>
                    </a:cubicBezTo>
                    <a:cubicBezTo>
                      <a:pt x="53" y="2"/>
                      <a:pt x="41" y="4"/>
                      <a:pt x="30" y="11"/>
                    </a:cubicBezTo>
                    <a:cubicBezTo>
                      <a:pt x="30" y="11"/>
                      <a:pt x="30" y="11"/>
                      <a:pt x="30" y="11"/>
                    </a:cubicBezTo>
                    <a:cubicBezTo>
                      <a:pt x="13" y="23"/>
                      <a:pt x="2" y="39"/>
                      <a:pt x="0" y="60"/>
                    </a:cubicBezTo>
                    <a:cubicBezTo>
                      <a:pt x="0" y="234"/>
                      <a:pt x="0" y="234"/>
                      <a:pt x="0" y="234"/>
                    </a:cubicBezTo>
                    <a:cubicBezTo>
                      <a:pt x="0" y="235"/>
                      <a:pt x="0" y="235"/>
                      <a:pt x="0" y="235"/>
                    </a:cubicBezTo>
                    <a:cubicBezTo>
                      <a:pt x="0" y="237"/>
                      <a:pt x="0" y="237"/>
                      <a:pt x="0" y="237"/>
                    </a:cubicBezTo>
                    <a:cubicBezTo>
                      <a:pt x="0" y="251"/>
                      <a:pt x="7" y="258"/>
                      <a:pt x="25" y="263"/>
                    </a:cubicBezTo>
                    <a:cubicBezTo>
                      <a:pt x="26" y="263"/>
                      <a:pt x="26" y="263"/>
                      <a:pt x="27" y="263"/>
                    </a:cubicBezTo>
                    <a:cubicBezTo>
                      <a:pt x="35" y="261"/>
                      <a:pt x="50" y="257"/>
                      <a:pt x="50" y="237"/>
                    </a:cubicBezTo>
                    <a:cubicBezTo>
                      <a:pt x="50" y="237"/>
                      <a:pt x="50" y="144"/>
                      <a:pt x="50" y="144"/>
                    </a:cubicBezTo>
                    <a:cubicBezTo>
                      <a:pt x="50" y="96"/>
                      <a:pt x="50" y="96"/>
                      <a:pt x="50" y="96"/>
                    </a:cubicBezTo>
                    <a:cubicBezTo>
                      <a:pt x="51" y="94"/>
                      <a:pt x="53" y="92"/>
                      <a:pt x="56" y="91"/>
                    </a:cubicBezTo>
                    <a:cubicBezTo>
                      <a:pt x="57" y="92"/>
                      <a:pt x="58" y="93"/>
                      <a:pt x="59" y="95"/>
                    </a:cubicBezTo>
                    <a:cubicBezTo>
                      <a:pt x="59" y="95"/>
                      <a:pt x="60" y="140"/>
                      <a:pt x="61" y="201"/>
                    </a:cubicBezTo>
                    <a:cubicBezTo>
                      <a:pt x="61" y="204"/>
                      <a:pt x="60" y="207"/>
                      <a:pt x="60" y="210"/>
                    </a:cubicBezTo>
                    <a:cubicBezTo>
                      <a:pt x="47" y="278"/>
                      <a:pt x="37" y="339"/>
                      <a:pt x="37" y="339"/>
                    </a:cubicBezTo>
                    <a:cubicBezTo>
                      <a:pt x="36" y="345"/>
                      <a:pt x="37" y="350"/>
                      <a:pt x="38" y="355"/>
                    </a:cubicBezTo>
                    <a:cubicBezTo>
                      <a:pt x="38" y="355"/>
                      <a:pt x="38" y="356"/>
                      <a:pt x="38" y="356"/>
                    </a:cubicBezTo>
                    <a:cubicBezTo>
                      <a:pt x="40" y="370"/>
                      <a:pt x="47" y="382"/>
                      <a:pt x="60" y="390"/>
                    </a:cubicBezTo>
                    <a:cubicBezTo>
                      <a:pt x="60" y="390"/>
                      <a:pt x="60" y="390"/>
                      <a:pt x="60" y="390"/>
                    </a:cubicBezTo>
                    <a:cubicBezTo>
                      <a:pt x="63" y="393"/>
                      <a:pt x="66" y="394"/>
                      <a:pt x="70" y="395"/>
                    </a:cubicBezTo>
                    <a:cubicBezTo>
                      <a:pt x="75" y="474"/>
                      <a:pt x="82" y="537"/>
                      <a:pt x="92" y="537"/>
                    </a:cubicBezTo>
                    <a:cubicBezTo>
                      <a:pt x="92" y="537"/>
                      <a:pt x="93" y="537"/>
                      <a:pt x="94" y="537"/>
                    </a:cubicBezTo>
                    <a:cubicBezTo>
                      <a:pt x="114" y="537"/>
                      <a:pt x="147" y="537"/>
                      <a:pt x="166" y="537"/>
                    </a:cubicBezTo>
                    <a:cubicBezTo>
                      <a:pt x="166" y="537"/>
                      <a:pt x="167" y="537"/>
                      <a:pt x="168" y="537"/>
                    </a:cubicBezTo>
                    <a:cubicBezTo>
                      <a:pt x="177" y="537"/>
                      <a:pt x="185" y="474"/>
                      <a:pt x="190" y="395"/>
                    </a:cubicBezTo>
                    <a:cubicBezTo>
                      <a:pt x="193" y="394"/>
                      <a:pt x="197" y="393"/>
                      <a:pt x="200" y="390"/>
                    </a:cubicBezTo>
                    <a:cubicBezTo>
                      <a:pt x="200" y="390"/>
                      <a:pt x="200" y="390"/>
                      <a:pt x="200" y="390"/>
                    </a:cubicBezTo>
                    <a:cubicBezTo>
                      <a:pt x="212" y="382"/>
                      <a:pt x="220" y="370"/>
                      <a:pt x="221" y="356"/>
                    </a:cubicBezTo>
                    <a:cubicBezTo>
                      <a:pt x="221" y="356"/>
                      <a:pt x="221" y="355"/>
                      <a:pt x="221" y="355"/>
                    </a:cubicBezTo>
                    <a:cubicBezTo>
                      <a:pt x="222" y="350"/>
                      <a:pt x="223" y="345"/>
                      <a:pt x="223" y="339"/>
                    </a:cubicBezTo>
                    <a:cubicBezTo>
                      <a:pt x="223" y="339"/>
                      <a:pt x="212" y="278"/>
                      <a:pt x="199" y="209"/>
                    </a:cubicBezTo>
                    <a:cubicBezTo>
                      <a:pt x="199" y="207"/>
                      <a:pt x="199" y="204"/>
                      <a:pt x="198" y="201"/>
                    </a:cubicBezTo>
                    <a:cubicBezTo>
                      <a:pt x="200" y="140"/>
                      <a:pt x="201" y="95"/>
                      <a:pt x="201" y="95"/>
                    </a:cubicBezTo>
                    <a:cubicBezTo>
                      <a:pt x="202" y="93"/>
                      <a:pt x="203" y="92"/>
                      <a:pt x="204" y="91"/>
                    </a:cubicBezTo>
                    <a:cubicBezTo>
                      <a:pt x="206" y="92"/>
                      <a:pt x="209" y="94"/>
                      <a:pt x="210" y="96"/>
                    </a:cubicBezTo>
                    <a:cubicBezTo>
                      <a:pt x="210" y="144"/>
                      <a:pt x="210" y="144"/>
                      <a:pt x="210" y="144"/>
                    </a:cubicBezTo>
                    <a:cubicBezTo>
                      <a:pt x="210" y="144"/>
                      <a:pt x="210" y="237"/>
                      <a:pt x="210" y="237"/>
                    </a:cubicBezTo>
                    <a:cubicBezTo>
                      <a:pt x="210" y="257"/>
                      <a:pt x="224" y="261"/>
                      <a:pt x="233" y="263"/>
                    </a:cubicBezTo>
                    <a:cubicBezTo>
                      <a:pt x="233" y="263"/>
                      <a:pt x="234" y="263"/>
                      <a:pt x="234" y="263"/>
                    </a:cubicBezTo>
                    <a:cubicBezTo>
                      <a:pt x="252" y="258"/>
                      <a:pt x="260" y="251"/>
                      <a:pt x="260" y="237"/>
                    </a:cubicBezTo>
                    <a:cubicBezTo>
                      <a:pt x="260" y="235"/>
                      <a:pt x="260" y="235"/>
                      <a:pt x="260" y="235"/>
                    </a:cubicBezTo>
                    <a:cubicBezTo>
                      <a:pt x="260" y="235"/>
                      <a:pt x="260" y="235"/>
                      <a:pt x="260" y="234"/>
                    </a:cubicBezTo>
                    <a:lnTo>
                      <a:pt x="260" y="60"/>
                    </a:lnTo>
                    <a:close/>
                  </a:path>
                </a:pathLst>
              </a:custGeom>
              <a:solidFill>
                <a:srgbClr val="005F8E"/>
              </a:solidFill>
              <a:ln w="9525">
                <a:noFill/>
                <a:round/>
                <a:headEnd/>
                <a:tailEnd/>
              </a:ln>
            </p:spPr>
            <p:txBody>
              <a:bodyPr lIns="104306" tIns="52153" rIns="104306" bIns="52153">
                <a:prstTxWarp prst="textNoShape">
                  <a:avLst/>
                </a:prstTxWarp>
              </a:bodyPr>
              <a:lstStyle/>
              <a:p>
                <a:pPr defTabSz="912813"/>
                <a:endParaRPr lang="en-US">
                  <a:ea typeface="Arial" charset="0"/>
                  <a:cs typeface="Arial" charset="0"/>
                </a:endParaRPr>
              </a:p>
            </p:txBody>
          </p:sp>
          <p:sp>
            <p:nvSpPr>
              <p:cNvPr id="141427" name="Freeform 253"/>
              <p:cNvSpPr>
                <a:spLocks/>
              </p:cNvSpPr>
              <p:nvPr/>
            </p:nvSpPr>
            <p:spPr bwMode="gray">
              <a:xfrm>
                <a:off x="3866" y="1653"/>
                <a:ext cx="324" cy="290"/>
              </a:xfrm>
              <a:custGeom>
                <a:avLst/>
                <a:gdLst>
                  <a:gd name="T0" fmla="*/ 1696 w 137"/>
                  <a:gd name="T1" fmla="*/ 3735 h 123"/>
                  <a:gd name="T2" fmla="*/ 1696 w 137"/>
                  <a:gd name="T3" fmla="*/ 3735 h 123"/>
                  <a:gd name="T4" fmla="*/ 1812 w 137"/>
                  <a:gd name="T5" fmla="*/ 3775 h 123"/>
                  <a:gd name="T6" fmla="*/ 1880 w 137"/>
                  <a:gd name="T7" fmla="*/ 3803 h 123"/>
                  <a:gd name="T8" fmla="*/ 1968 w 137"/>
                  <a:gd name="T9" fmla="*/ 3803 h 123"/>
                  <a:gd name="T10" fmla="*/ 2065 w 137"/>
                  <a:gd name="T11" fmla="*/ 3803 h 123"/>
                  <a:gd name="T12" fmla="*/ 2154 w 137"/>
                  <a:gd name="T13" fmla="*/ 3803 h 123"/>
                  <a:gd name="T14" fmla="*/ 2249 w 137"/>
                  <a:gd name="T15" fmla="*/ 3803 h 123"/>
                  <a:gd name="T16" fmla="*/ 2344 w 137"/>
                  <a:gd name="T17" fmla="*/ 3803 h 123"/>
                  <a:gd name="T18" fmla="*/ 2434 w 137"/>
                  <a:gd name="T19" fmla="*/ 3803 h 123"/>
                  <a:gd name="T20" fmla="*/ 2500 w 137"/>
                  <a:gd name="T21" fmla="*/ 3775 h 123"/>
                  <a:gd name="T22" fmla="*/ 2635 w 137"/>
                  <a:gd name="T23" fmla="*/ 3735 h 123"/>
                  <a:gd name="T24" fmla="*/ 2635 w 137"/>
                  <a:gd name="T25" fmla="*/ 3735 h 123"/>
                  <a:gd name="T26" fmla="*/ 4032 w 137"/>
                  <a:gd name="T27" fmla="*/ 1417 h 123"/>
                  <a:gd name="T28" fmla="*/ 2221 w 137"/>
                  <a:gd name="T29" fmla="*/ 0 h 123"/>
                  <a:gd name="T30" fmla="*/ 2154 w 137"/>
                  <a:gd name="T31" fmla="*/ 0 h 123"/>
                  <a:gd name="T32" fmla="*/ 2065 w 137"/>
                  <a:gd name="T33" fmla="*/ 0 h 123"/>
                  <a:gd name="T34" fmla="*/ 251 w 137"/>
                  <a:gd name="T35" fmla="*/ 1417 h 123"/>
                  <a:gd name="T36" fmla="*/ 1696 w 137"/>
                  <a:gd name="T37" fmla="*/ 3735 h 1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7"/>
                  <a:gd name="T58" fmla="*/ 0 h 123"/>
                  <a:gd name="T59" fmla="*/ 137 w 137"/>
                  <a:gd name="T60" fmla="*/ 123 h 1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7" h="123">
                    <a:moveTo>
                      <a:pt x="54" y="121"/>
                    </a:moveTo>
                    <a:cubicBezTo>
                      <a:pt x="54" y="121"/>
                      <a:pt x="54" y="121"/>
                      <a:pt x="54" y="121"/>
                    </a:cubicBezTo>
                    <a:cubicBezTo>
                      <a:pt x="55" y="122"/>
                      <a:pt x="57" y="122"/>
                      <a:pt x="58" y="122"/>
                    </a:cubicBezTo>
                    <a:cubicBezTo>
                      <a:pt x="58" y="122"/>
                      <a:pt x="59" y="122"/>
                      <a:pt x="60" y="123"/>
                    </a:cubicBezTo>
                    <a:cubicBezTo>
                      <a:pt x="61" y="123"/>
                      <a:pt x="62" y="123"/>
                      <a:pt x="63" y="123"/>
                    </a:cubicBezTo>
                    <a:cubicBezTo>
                      <a:pt x="64" y="123"/>
                      <a:pt x="65" y="123"/>
                      <a:pt x="66" y="123"/>
                    </a:cubicBezTo>
                    <a:cubicBezTo>
                      <a:pt x="67" y="123"/>
                      <a:pt x="68" y="123"/>
                      <a:pt x="69" y="123"/>
                    </a:cubicBezTo>
                    <a:cubicBezTo>
                      <a:pt x="70" y="123"/>
                      <a:pt x="71" y="123"/>
                      <a:pt x="72" y="123"/>
                    </a:cubicBezTo>
                    <a:cubicBezTo>
                      <a:pt x="73" y="123"/>
                      <a:pt x="74" y="123"/>
                      <a:pt x="75" y="123"/>
                    </a:cubicBezTo>
                    <a:cubicBezTo>
                      <a:pt x="76" y="123"/>
                      <a:pt x="77" y="123"/>
                      <a:pt x="78" y="123"/>
                    </a:cubicBezTo>
                    <a:cubicBezTo>
                      <a:pt x="78" y="122"/>
                      <a:pt x="79" y="122"/>
                      <a:pt x="80" y="122"/>
                    </a:cubicBezTo>
                    <a:cubicBezTo>
                      <a:pt x="81" y="122"/>
                      <a:pt x="82" y="122"/>
                      <a:pt x="84" y="121"/>
                    </a:cubicBezTo>
                    <a:cubicBezTo>
                      <a:pt x="84" y="121"/>
                      <a:pt x="84" y="121"/>
                      <a:pt x="84" y="121"/>
                    </a:cubicBezTo>
                    <a:cubicBezTo>
                      <a:pt x="117" y="113"/>
                      <a:pt x="137" y="80"/>
                      <a:pt x="129" y="46"/>
                    </a:cubicBezTo>
                    <a:cubicBezTo>
                      <a:pt x="122" y="19"/>
                      <a:pt x="98" y="1"/>
                      <a:pt x="71" y="0"/>
                    </a:cubicBezTo>
                    <a:cubicBezTo>
                      <a:pt x="70" y="0"/>
                      <a:pt x="70" y="0"/>
                      <a:pt x="69" y="0"/>
                    </a:cubicBezTo>
                    <a:cubicBezTo>
                      <a:pt x="68" y="0"/>
                      <a:pt x="67" y="0"/>
                      <a:pt x="66" y="0"/>
                    </a:cubicBezTo>
                    <a:cubicBezTo>
                      <a:pt x="39" y="1"/>
                      <a:pt x="15" y="19"/>
                      <a:pt x="8" y="46"/>
                    </a:cubicBezTo>
                    <a:cubicBezTo>
                      <a:pt x="0" y="80"/>
                      <a:pt x="20" y="113"/>
                      <a:pt x="54" y="121"/>
                    </a:cubicBezTo>
                    <a:close/>
                  </a:path>
                </a:pathLst>
              </a:custGeom>
              <a:solidFill>
                <a:srgbClr val="005F8E"/>
              </a:solidFill>
              <a:ln w="9525">
                <a:noFill/>
                <a:round/>
                <a:headEnd/>
                <a:tailEnd/>
              </a:ln>
            </p:spPr>
            <p:txBody>
              <a:bodyPr lIns="104306" tIns="52153" rIns="104306" bIns="52153">
                <a:prstTxWarp prst="textNoShape">
                  <a:avLst/>
                </a:prstTxWarp>
              </a:bodyPr>
              <a:lstStyle/>
              <a:p>
                <a:pPr defTabSz="912813"/>
                <a:endParaRPr lang="en-US">
                  <a:ea typeface="Arial" charset="0"/>
                  <a:cs typeface="Arial" charset="0"/>
                </a:endParaRPr>
              </a:p>
            </p:txBody>
          </p:sp>
        </p:grpSp>
        <p:grpSp>
          <p:nvGrpSpPr>
            <p:cNvPr id="141405" name="Group 256"/>
            <p:cNvGrpSpPr>
              <a:grpSpLocks/>
            </p:cNvGrpSpPr>
            <p:nvPr/>
          </p:nvGrpSpPr>
          <p:grpSpPr bwMode="auto">
            <a:xfrm flipH="1">
              <a:off x="2034" y="1922"/>
              <a:ext cx="350" cy="901"/>
              <a:chOff x="4447" y="1653"/>
              <a:chExt cx="614" cy="1582"/>
            </a:xfrm>
          </p:grpSpPr>
          <p:sp>
            <p:nvSpPr>
              <p:cNvPr id="141424" name="Freeform 257"/>
              <p:cNvSpPr>
                <a:spLocks/>
              </p:cNvSpPr>
              <p:nvPr/>
            </p:nvSpPr>
            <p:spPr bwMode="gray">
              <a:xfrm>
                <a:off x="4447" y="1967"/>
                <a:ext cx="614" cy="1268"/>
              </a:xfrm>
              <a:custGeom>
                <a:avLst/>
                <a:gdLst>
                  <a:gd name="T0" fmla="*/ 8086 w 260"/>
                  <a:gd name="T1" fmla="*/ 1868 h 537"/>
                  <a:gd name="T2" fmla="*/ 7127 w 260"/>
                  <a:gd name="T3" fmla="*/ 340 h 537"/>
                  <a:gd name="T4" fmla="*/ 7127 w 260"/>
                  <a:gd name="T5" fmla="*/ 340 h 537"/>
                  <a:gd name="T6" fmla="*/ 6057 w 260"/>
                  <a:gd name="T7" fmla="*/ 28 h 537"/>
                  <a:gd name="T8" fmla="*/ 5571 w 260"/>
                  <a:gd name="T9" fmla="*/ 0 h 537"/>
                  <a:gd name="T10" fmla="*/ 5476 w 260"/>
                  <a:gd name="T11" fmla="*/ 0 h 537"/>
                  <a:gd name="T12" fmla="*/ 2610 w 260"/>
                  <a:gd name="T13" fmla="*/ 0 h 537"/>
                  <a:gd name="T14" fmla="*/ 2515 w 260"/>
                  <a:gd name="T15" fmla="*/ 0 h 537"/>
                  <a:gd name="T16" fmla="*/ 2031 w 260"/>
                  <a:gd name="T17" fmla="*/ 28 h 537"/>
                  <a:gd name="T18" fmla="*/ 938 w 260"/>
                  <a:gd name="T19" fmla="*/ 340 h 537"/>
                  <a:gd name="T20" fmla="*/ 938 w 260"/>
                  <a:gd name="T21" fmla="*/ 340 h 537"/>
                  <a:gd name="T22" fmla="*/ 0 w 260"/>
                  <a:gd name="T23" fmla="*/ 1868 h 537"/>
                  <a:gd name="T24" fmla="*/ 0 w 260"/>
                  <a:gd name="T25" fmla="*/ 7282 h 537"/>
                  <a:gd name="T26" fmla="*/ 0 w 260"/>
                  <a:gd name="T27" fmla="*/ 7310 h 537"/>
                  <a:gd name="T28" fmla="*/ 0 w 260"/>
                  <a:gd name="T29" fmla="*/ 7372 h 537"/>
                  <a:gd name="T30" fmla="*/ 775 w 260"/>
                  <a:gd name="T31" fmla="*/ 8175 h 537"/>
                  <a:gd name="T32" fmla="*/ 803 w 260"/>
                  <a:gd name="T33" fmla="*/ 8175 h 537"/>
                  <a:gd name="T34" fmla="*/ 1528 w 260"/>
                  <a:gd name="T35" fmla="*/ 7372 h 537"/>
                  <a:gd name="T36" fmla="*/ 1556 w 260"/>
                  <a:gd name="T37" fmla="*/ 4477 h 537"/>
                  <a:gd name="T38" fmla="*/ 1528 w 260"/>
                  <a:gd name="T39" fmla="*/ 2989 h 537"/>
                  <a:gd name="T40" fmla="*/ 1740 w 260"/>
                  <a:gd name="T41" fmla="*/ 2834 h 537"/>
                  <a:gd name="T42" fmla="*/ 1830 w 260"/>
                  <a:gd name="T43" fmla="*/ 2949 h 537"/>
                  <a:gd name="T44" fmla="*/ 2855 w 260"/>
                  <a:gd name="T45" fmla="*/ 16694 h 537"/>
                  <a:gd name="T46" fmla="*/ 2921 w 260"/>
                  <a:gd name="T47" fmla="*/ 16694 h 537"/>
                  <a:gd name="T48" fmla="*/ 5165 w 260"/>
                  <a:gd name="T49" fmla="*/ 16694 h 537"/>
                  <a:gd name="T50" fmla="*/ 5231 w 260"/>
                  <a:gd name="T51" fmla="*/ 16694 h 537"/>
                  <a:gd name="T52" fmla="*/ 6258 w 260"/>
                  <a:gd name="T53" fmla="*/ 2949 h 537"/>
                  <a:gd name="T54" fmla="*/ 6345 w 260"/>
                  <a:gd name="T55" fmla="*/ 2834 h 537"/>
                  <a:gd name="T56" fmla="*/ 6530 w 260"/>
                  <a:gd name="T57" fmla="*/ 2989 h 537"/>
                  <a:gd name="T58" fmla="*/ 6530 w 260"/>
                  <a:gd name="T59" fmla="*/ 4477 h 537"/>
                  <a:gd name="T60" fmla="*/ 6530 w 260"/>
                  <a:gd name="T61" fmla="*/ 7372 h 537"/>
                  <a:gd name="T62" fmla="*/ 7245 w 260"/>
                  <a:gd name="T63" fmla="*/ 8175 h 537"/>
                  <a:gd name="T64" fmla="*/ 7283 w 260"/>
                  <a:gd name="T65" fmla="*/ 8175 h 537"/>
                  <a:gd name="T66" fmla="*/ 8086 w 260"/>
                  <a:gd name="T67" fmla="*/ 7372 h 537"/>
                  <a:gd name="T68" fmla="*/ 8086 w 260"/>
                  <a:gd name="T69" fmla="*/ 7310 h 537"/>
                  <a:gd name="T70" fmla="*/ 8086 w 260"/>
                  <a:gd name="T71" fmla="*/ 7282 h 537"/>
                  <a:gd name="T72" fmla="*/ 8086 w 260"/>
                  <a:gd name="T73" fmla="*/ 1868 h 53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0"/>
                  <a:gd name="T112" fmla="*/ 0 h 537"/>
                  <a:gd name="T113" fmla="*/ 260 w 260"/>
                  <a:gd name="T114" fmla="*/ 537 h 53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0" h="537">
                    <a:moveTo>
                      <a:pt x="260" y="60"/>
                    </a:moveTo>
                    <a:cubicBezTo>
                      <a:pt x="257" y="39"/>
                      <a:pt x="247" y="23"/>
                      <a:pt x="229" y="11"/>
                    </a:cubicBezTo>
                    <a:cubicBezTo>
                      <a:pt x="229" y="11"/>
                      <a:pt x="229" y="11"/>
                      <a:pt x="229" y="11"/>
                    </a:cubicBezTo>
                    <a:cubicBezTo>
                      <a:pt x="219" y="4"/>
                      <a:pt x="207" y="2"/>
                      <a:pt x="195" y="1"/>
                    </a:cubicBezTo>
                    <a:cubicBezTo>
                      <a:pt x="190" y="1"/>
                      <a:pt x="184" y="0"/>
                      <a:pt x="179" y="0"/>
                    </a:cubicBezTo>
                    <a:cubicBezTo>
                      <a:pt x="176" y="0"/>
                      <a:pt x="176" y="0"/>
                      <a:pt x="176" y="0"/>
                    </a:cubicBezTo>
                    <a:cubicBezTo>
                      <a:pt x="84" y="0"/>
                      <a:pt x="84" y="0"/>
                      <a:pt x="84" y="0"/>
                    </a:cubicBezTo>
                    <a:cubicBezTo>
                      <a:pt x="81" y="0"/>
                      <a:pt x="81" y="0"/>
                      <a:pt x="81" y="0"/>
                    </a:cubicBezTo>
                    <a:cubicBezTo>
                      <a:pt x="75" y="0"/>
                      <a:pt x="70" y="1"/>
                      <a:pt x="65" y="1"/>
                    </a:cubicBezTo>
                    <a:cubicBezTo>
                      <a:pt x="53" y="2"/>
                      <a:pt x="41" y="4"/>
                      <a:pt x="30" y="11"/>
                    </a:cubicBezTo>
                    <a:cubicBezTo>
                      <a:pt x="30" y="11"/>
                      <a:pt x="30" y="11"/>
                      <a:pt x="30" y="11"/>
                    </a:cubicBezTo>
                    <a:cubicBezTo>
                      <a:pt x="13" y="23"/>
                      <a:pt x="2" y="39"/>
                      <a:pt x="0" y="60"/>
                    </a:cubicBezTo>
                    <a:cubicBezTo>
                      <a:pt x="0" y="234"/>
                      <a:pt x="0" y="234"/>
                      <a:pt x="0" y="234"/>
                    </a:cubicBezTo>
                    <a:cubicBezTo>
                      <a:pt x="0" y="235"/>
                      <a:pt x="0" y="235"/>
                      <a:pt x="0" y="235"/>
                    </a:cubicBezTo>
                    <a:cubicBezTo>
                      <a:pt x="0" y="237"/>
                      <a:pt x="0" y="237"/>
                      <a:pt x="0" y="237"/>
                    </a:cubicBezTo>
                    <a:cubicBezTo>
                      <a:pt x="0" y="251"/>
                      <a:pt x="7" y="258"/>
                      <a:pt x="25" y="263"/>
                    </a:cubicBezTo>
                    <a:cubicBezTo>
                      <a:pt x="26" y="263"/>
                      <a:pt x="26" y="263"/>
                      <a:pt x="26" y="263"/>
                    </a:cubicBezTo>
                    <a:cubicBezTo>
                      <a:pt x="35" y="261"/>
                      <a:pt x="49" y="257"/>
                      <a:pt x="49" y="237"/>
                    </a:cubicBezTo>
                    <a:cubicBezTo>
                      <a:pt x="49" y="237"/>
                      <a:pt x="50" y="144"/>
                      <a:pt x="50" y="144"/>
                    </a:cubicBezTo>
                    <a:cubicBezTo>
                      <a:pt x="49" y="96"/>
                      <a:pt x="49" y="96"/>
                      <a:pt x="49" y="96"/>
                    </a:cubicBezTo>
                    <a:cubicBezTo>
                      <a:pt x="51" y="94"/>
                      <a:pt x="53" y="92"/>
                      <a:pt x="56" y="91"/>
                    </a:cubicBezTo>
                    <a:cubicBezTo>
                      <a:pt x="57" y="92"/>
                      <a:pt x="58" y="93"/>
                      <a:pt x="59" y="95"/>
                    </a:cubicBezTo>
                    <a:cubicBezTo>
                      <a:pt x="59" y="95"/>
                      <a:pt x="66" y="537"/>
                      <a:pt x="92" y="537"/>
                    </a:cubicBezTo>
                    <a:cubicBezTo>
                      <a:pt x="92" y="537"/>
                      <a:pt x="93" y="537"/>
                      <a:pt x="94" y="537"/>
                    </a:cubicBezTo>
                    <a:cubicBezTo>
                      <a:pt x="114" y="537"/>
                      <a:pt x="147" y="537"/>
                      <a:pt x="166" y="537"/>
                    </a:cubicBezTo>
                    <a:cubicBezTo>
                      <a:pt x="166" y="537"/>
                      <a:pt x="167" y="537"/>
                      <a:pt x="168" y="537"/>
                    </a:cubicBezTo>
                    <a:cubicBezTo>
                      <a:pt x="194" y="537"/>
                      <a:pt x="201" y="95"/>
                      <a:pt x="201" y="95"/>
                    </a:cubicBezTo>
                    <a:cubicBezTo>
                      <a:pt x="202" y="93"/>
                      <a:pt x="203" y="92"/>
                      <a:pt x="204" y="91"/>
                    </a:cubicBezTo>
                    <a:cubicBezTo>
                      <a:pt x="206" y="92"/>
                      <a:pt x="209" y="94"/>
                      <a:pt x="210" y="96"/>
                    </a:cubicBezTo>
                    <a:cubicBezTo>
                      <a:pt x="210" y="144"/>
                      <a:pt x="210" y="144"/>
                      <a:pt x="210" y="144"/>
                    </a:cubicBezTo>
                    <a:cubicBezTo>
                      <a:pt x="210" y="144"/>
                      <a:pt x="210" y="237"/>
                      <a:pt x="210" y="237"/>
                    </a:cubicBezTo>
                    <a:cubicBezTo>
                      <a:pt x="210" y="257"/>
                      <a:pt x="224" y="261"/>
                      <a:pt x="233" y="263"/>
                    </a:cubicBezTo>
                    <a:cubicBezTo>
                      <a:pt x="233" y="263"/>
                      <a:pt x="234" y="263"/>
                      <a:pt x="234" y="263"/>
                    </a:cubicBezTo>
                    <a:cubicBezTo>
                      <a:pt x="252" y="258"/>
                      <a:pt x="260" y="251"/>
                      <a:pt x="260" y="237"/>
                    </a:cubicBezTo>
                    <a:cubicBezTo>
                      <a:pt x="260" y="235"/>
                      <a:pt x="260" y="235"/>
                      <a:pt x="260" y="235"/>
                    </a:cubicBezTo>
                    <a:cubicBezTo>
                      <a:pt x="260" y="235"/>
                      <a:pt x="260" y="235"/>
                      <a:pt x="260" y="234"/>
                    </a:cubicBezTo>
                    <a:lnTo>
                      <a:pt x="260" y="60"/>
                    </a:lnTo>
                    <a:close/>
                  </a:path>
                </a:pathLst>
              </a:custGeom>
              <a:solidFill>
                <a:srgbClr val="005F8E"/>
              </a:solidFill>
              <a:ln w="9525">
                <a:noFill/>
                <a:round/>
                <a:headEnd/>
                <a:tailEnd/>
              </a:ln>
            </p:spPr>
            <p:txBody>
              <a:bodyPr lIns="104306" tIns="52153" rIns="104306" bIns="52153">
                <a:prstTxWarp prst="textNoShape">
                  <a:avLst/>
                </a:prstTxWarp>
              </a:bodyPr>
              <a:lstStyle/>
              <a:p>
                <a:pPr defTabSz="912813"/>
                <a:endParaRPr lang="en-US">
                  <a:ea typeface="Arial" charset="0"/>
                  <a:cs typeface="Arial" charset="0"/>
                </a:endParaRPr>
              </a:p>
            </p:txBody>
          </p:sp>
          <p:sp>
            <p:nvSpPr>
              <p:cNvPr id="141425" name="Freeform 258"/>
              <p:cNvSpPr>
                <a:spLocks/>
              </p:cNvSpPr>
              <p:nvPr/>
            </p:nvSpPr>
            <p:spPr bwMode="gray">
              <a:xfrm>
                <a:off x="4591" y="1653"/>
                <a:ext cx="324" cy="290"/>
              </a:xfrm>
              <a:custGeom>
                <a:avLst/>
                <a:gdLst>
                  <a:gd name="T0" fmla="*/ 1696 w 137"/>
                  <a:gd name="T1" fmla="*/ 3735 h 123"/>
                  <a:gd name="T2" fmla="*/ 1696 w 137"/>
                  <a:gd name="T3" fmla="*/ 3735 h 123"/>
                  <a:gd name="T4" fmla="*/ 1812 w 137"/>
                  <a:gd name="T5" fmla="*/ 3775 h 123"/>
                  <a:gd name="T6" fmla="*/ 1880 w 137"/>
                  <a:gd name="T7" fmla="*/ 3803 h 123"/>
                  <a:gd name="T8" fmla="*/ 1968 w 137"/>
                  <a:gd name="T9" fmla="*/ 3803 h 123"/>
                  <a:gd name="T10" fmla="*/ 2065 w 137"/>
                  <a:gd name="T11" fmla="*/ 3803 h 123"/>
                  <a:gd name="T12" fmla="*/ 2154 w 137"/>
                  <a:gd name="T13" fmla="*/ 3803 h 123"/>
                  <a:gd name="T14" fmla="*/ 2249 w 137"/>
                  <a:gd name="T15" fmla="*/ 3803 h 123"/>
                  <a:gd name="T16" fmla="*/ 2315 w 137"/>
                  <a:gd name="T17" fmla="*/ 3803 h 123"/>
                  <a:gd name="T18" fmla="*/ 2434 w 137"/>
                  <a:gd name="T19" fmla="*/ 3803 h 123"/>
                  <a:gd name="T20" fmla="*/ 2471 w 137"/>
                  <a:gd name="T21" fmla="*/ 3775 h 123"/>
                  <a:gd name="T22" fmla="*/ 2635 w 137"/>
                  <a:gd name="T23" fmla="*/ 3735 h 123"/>
                  <a:gd name="T24" fmla="*/ 2635 w 137"/>
                  <a:gd name="T25" fmla="*/ 3735 h 123"/>
                  <a:gd name="T26" fmla="*/ 4032 w 137"/>
                  <a:gd name="T27" fmla="*/ 1417 h 123"/>
                  <a:gd name="T28" fmla="*/ 2221 w 137"/>
                  <a:gd name="T29" fmla="*/ 0 h 123"/>
                  <a:gd name="T30" fmla="*/ 2154 w 137"/>
                  <a:gd name="T31" fmla="*/ 0 h 123"/>
                  <a:gd name="T32" fmla="*/ 2065 w 137"/>
                  <a:gd name="T33" fmla="*/ 0 h 123"/>
                  <a:gd name="T34" fmla="*/ 251 w 137"/>
                  <a:gd name="T35" fmla="*/ 1417 h 123"/>
                  <a:gd name="T36" fmla="*/ 1696 w 137"/>
                  <a:gd name="T37" fmla="*/ 3735 h 1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7"/>
                  <a:gd name="T58" fmla="*/ 0 h 123"/>
                  <a:gd name="T59" fmla="*/ 137 w 137"/>
                  <a:gd name="T60" fmla="*/ 123 h 1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7" h="123">
                    <a:moveTo>
                      <a:pt x="54" y="121"/>
                    </a:moveTo>
                    <a:cubicBezTo>
                      <a:pt x="54" y="121"/>
                      <a:pt x="54" y="121"/>
                      <a:pt x="54" y="121"/>
                    </a:cubicBezTo>
                    <a:cubicBezTo>
                      <a:pt x="55" y="122"/>
                      <a:pt x="57" y="122"/>
                      <a:pt x="58" y="122"/>
                    </a:cubicBezTo>
                    <a:cubicBezTo>
                      <a:pt x="59" y="122"/>
                      <a:pt x="59" y="122"/>
                      <a:pt x="60" y="123"/>
                    </a:cubicBezTo>
                    <a:cubicBezTo>
                      <a:pt x="61" y="123"/>
                      <a:pt x="62" y="123"/>
                      <a:pt x="63" y="123"/>
                    </a:cubicBezTo>
                    <a:cubicBezTo>
                      <a:pt x="64" y="123"/>
                      <a:pt x="65" y="123"/>
                      <a:pt x="66" y="123"/>
                    </a:cubicBezTo>
                    <a:cubicBezTo>
                      <a:pt x="67" y="123"/>
                      <a:pt x="68" y="123"/>
                      <a:pt x="69" y="123"/>
                    </a:cubicBezTo>
                    <a:cubicBezTo>
                      <a:pt x="70" y="123"/>
                      <a:pt x="71" y="123"/>
                      <a:pt x="72" y="123"/>
                    </a:cubicBezTo>
                    <a:cubicBezTo>
                      <a:pt x="73" y="123"/>
                      <a:pt x="74" y="123"/>
                      <a:pt x="74" y="123"/>
                    </a:cubicBezTo>
                    <a:cubicBezTo>
                      <a:pt x="76" y="123"/>
                      <a:pt x="77" y="123"/>
                      <a:pt x="78" y="123"/>
                    </a:cubicBezTo>
                    <a:cubicBezTo>
                      <a:pt x="78" y="122"/>
                      <a:pt x="79" y="122"/>
                      <a:pt x="79" y="122"/>
                    </a:cubicBezTo>
                    <a:cubicBezTo>
                      <a:pt x="81" y="122"/>
                      <a:pt x="82" y="122"/>
                      <a:pt x="84" y="121"/>
                    </a:cubicBezTo>
                    <a:cubicBezTo>
                      <a:pt x="84" y="121"/>
                      <a:pt x="84" y="121"/>
                      <a:pt x="84" y="121"/>
                    </a:cubicBezTo>
                    <a:cubicBezTo>
                      <a:pt x="117" y="113"/>
                      <a:pt x="137" y="80"/>
                      <a:pt x="129" y="46"/>
                    </a:cubicBezTo>
                    <a:cubicBezTo>
                      <a:pt x="122" y="19"/>
                      <a:pt x="98" y="1"/>
                      <a:pt x="71" y="0"/>
                    </a:cubicBezTo>
                    <a:cubicBezTo>
                      <a:pt x="70" y="0"/>
                      <a:pt x="69" y="0"/>
                      <a:pt x="69" y="0"/>
                    </a:cubicBezTo>
                    <a:cubicBezTo>
                      <a:pt x="68" y="0"/>
                      <a:pt x="67" y="0"/>
                      <a:pt x="66" y="0"/>
                    </a:cubicBezTo>
                    <a:cubicBezTo>
                      <a:pt x="39" y="1"/>
                      <a:pt x="15" y="19"/>
                      <a:pt x="8" y="46"/>
                    </a:cubicBezTo>
                    <a:cubicBezTo>
                      <a:pt x="0" y="80"/>
                      <a:pt x="20" y="113"/>
                      <a:pt x="54" y="121"/>
                    </a:cubicBezTo>
                    <a:close/>
                  </a:path>
                </a:pathLst>
              </a:custGeom>
              <a:solidFill>
                <a:srgbClr val="005F8E"/>
              </a:solidFill>
              <a:ln w="9525">
                <a:noFill/>
                <a:round/>
                <a:headEnd/>
                <a:tailEnd/>
              </a:ln>
            </p:spPr>
            <p:txBody>
              <a:bodyPr lIns="104306" tIns="52153" rIns="104306" bIns="52153">
                <a:prstTxWarp prst="textNoShape">
                  <a:avLst/>
                </a:prstTxWarp>
              </a:bodyPr>
              <a:lstStyle/>
              <a:p>
                <a:pPr defTabSz="912813"/>
                <a:endParaRPr lang="en-US">
                  <a:ea typeface="Arial" charset="0"/>
                  <a:cs typeface="Arial" charset="0"/>
                </a:endParaRPr>
              </a:p>
            </p:txBody>
          </p:sp>
        </p:grpSp>
        <p:grpSp>
          <p:nvGrpSpPr>
            <p:cNvPr id="141406" name="Group 261"/>
            <p:cNvGrpSpPr>
              <a:grpSpLocks/>
            </p:cNvGrpSpPr>
            <p:nvPr/>
          </p:nvGrpSpPr>
          <p:grpSpPr bwMode="auto">
            <a:xfrm flipH="1">
              <a:off x="2530" y="2229"/>
              <a:ext cx="350" cy="901"/>
              <a:chOff x="3722" y="1653"/>
              <a:chExt cx="614" cy="1582"/>
            </a:xfrm>
          </p:grpSpPr>
          <p:sp>
            <p:nvSpPr>
              <p:cNvPr id="141422" name="Freeform 262"/>
              <p:cNvSpPr>
                <a:spLocks/>
              </p:cNvSpPr>
              <p:nvPr/>
            </p:nvSpPr>
            <p:spPr bwMode="gray">
              <a:xfrm>
                <a:off x="3722" y="1967"/>
                <a:ext cx="614" cy="1268"/>
              </a:xfrm>
              <a:custGeom>
                <a:avLst/>
                <a:gdLst>
                  <a:gd name="T0" fmla="*/ 8086 w 260"/>
                  <a:gd name="T1" fmla="*/ 1868 h 537"/>
                  <a:gd name="T2" fmla="*/ 7127 w 260"/>
                  <a:gd name="T3" fmla="*/ 340 h 537"/>
                  <a:gd name="T4" fmla="*/ 7127 w 260"/>
                  <a:gd name="T5" fmla="*/ 340 h 537"/>
                  <a:gd name="T6" fmla="*/ 6057 w 260"/>
                  <a:gd name="T7" fmla="*/ 28 h 537"/>
                  <a:gd name="T8" fmla="*/ 5571 w 260"/>
                  <a:gd name="T9" fmla="*/ 0 h 537"/>
                  <a:gd name="T10" fmla="*/ 5476 w 260"/>
                  <a:gd name="T11" fmla="*/ 0 h 537"/>
                  <a:gd name="T12" fmla="*/ 2610 w 260"/>
                  <a:gd name="T13" fmla="*/ 0 h 537"/>
                  <a:gd name="T14" fmla="*/ 2515 w 260"/>
                  <a:gd name="T15" fmla="*/ 0 h 537"/>
                  <a:gd name="T16" fmla="*/ 2031 w 260"/>
                  <a:gd name="T17" fmla="*/ 28 h 537"/>
                  <a:gd name="T18" fmla="*/ 938 w 260"/>
                  <a:gd name="T19" fmla="*/ 340 h 537"/>
                  <a:gd name="T20" fmla="*/ 938 w 260"/>
                  <a:gd name="T21" fmla="*/ 340 h 537"/>
                  <a:gd name="T22" fmla="*/ 0 w 260"/>
                  <a:gd name="T23" fmla="*/ 1868 h 537"/>
                  <a:gd name="T24" fmla="*/ 0 w 260"/>
                  <a:gd name="T25" fmla="*/ 7282 h 537"/>
                  <a:gd name="T26" fmla="*/ 0 w 260"/>
                  <a:gd name="T27" fmla="*/ 7310 h 537"/>
                  <a:gd name="T28" fmla="*/ 0 w 260"/>
                  <a:gd name="T29" fmla="*/ 7372 h 537"/>
                  <a:gd name="T30" fmla="*/ 775 w 260"/>
                  <a:gd name="T31" fmla="*/ 8175 h 537"/>
                  <a:gd name="T32" fmla="*/ 843 w 260"/>
                  <a:gd name="T33" fmla="*/ 8175 h 537"/>
                  <a:gd name="T34" fmla="*/ 1556 w 260"/>
                  <a:gd name="T35" fmla="*/ 7372 h 537"/>
                  <a:gd name="T36" fmla="*/ 1556 w 260"/>
                  <a:gd name="T37" fmla="*/ 4477 h 537"/>
                  <a:gd name="T38" fmla="*/ 1556 w 260"/>
                  <a:gd name="T39" fmla="*/ 2989 h 537"/>
                  <a:gd name="T40" fmla="*/ 1740 w 260"/>
                  <a:gd name="T41" fmla="*/ 2834 h 537"/>
                  <a:gd name="T42" fmla="*/ 1830 w 260"/>
                  <a:gd name="T43" fmla="*/ 2949 h 537"/>
                  <a:gd name="T44" fmla="*/ 1896 w 260"/>
                  <a:gd name="T45" fmla="*/ 6255 h 537"/>
                  <a:gd name="T46" fmla="*/ 1868 w 260"/>
                  <a:gd name="T47" fmla="*/ 6529 h 537"/>
                  <a:gd name="T48" fmla="*/ 1143 w 260"/>
                  <a:gd name="T49" fmla="*/ 10531 h 537"/>
                  <a:gd name="T50" fmla="*/ 1188 w 260"/>
                  <a:gd name="T51" fmla="*/ 11034 h 537"/>
                  <a:gd name="T52" fmla="*/ 1188 w 260"/>
                  <a:gd name="T53" fmla="*/ 11072 h 537"/>
                  <a:gd name="T54" fmla="*/ 1868 w 260"/>
                  <a:gd name="T55" fmla="*/ 12127 h 537"/>
                  <a:gd name="T56" fmla="*/ 1868 w 260"/>
                  <a:gd name="T57" fmla="*/ 12127 h 537"/>
                  <a:gd name="T58" fmla="*/ 2175 w 260"/>
                  <a:gd name="T59" fmla="*/ 12283 h 537"/>
                  <a:gd name="T60" fmla="*/ 2855 w 260"/>
                  <a:gd name="T61" fmla="*/ 16694 h 537"/>
                  <a:gd name="T62" fmla="*/ 2921 w 260"/>
                  <a:gd name="T63" fmla="*/ 16694 h 537"/>
                  <a:gd name="T64" fmla="*/ 5165 w 260"/>
                  <a:gd name="T65" fmla="*/ 16694 h 537"/>
                  <a:gd name="T66" fmla="*/ 5231 w 260"/>
                  <a:gd name="T67" fmla="*/ 16694 h 537"/>
                  <a:gd name="T68" fmla="*/ 5911 w 260"/>
                  <a:gd name="T69" fmla="*/ 12283 h 537"/>
                  <a:gd name="T70" fmla="*/ 6218 w 260"/>
                  <a:gd name="T71" fmla="*/ 12127 h 537"/>
                  <a:gd name="T72" fmla="*/ 6218 w 260"/>
                  <a:gd name="T73" fmla="*/ 12127 h 537"/>
                  <a:gd name="T74" fmla="*/ 6877 w 260"/>
                  <a:gd name="T75" fmla="*/ 11072 h 537"/>
                  <a:gd name="T76" fmla="*/ 6877 w 260"/>
                  <a:gd name="T77" fmla="*/ 11034 h 537"/>
                  <a:gd name="T78" fmla="*/ 6943 w 260"/>
                  <a:gd name="T79" fmla="*/ 10531 h 537"/>
                  <a:gd name="T80" fmla="*/ 6190 w 260"/>
                  <a:gd name="T81" fmla="*/ 6501 h 537"/>
                  <a:gd name="T82" fmla="*/ 6164 w 260"/>
                  <a:gd name="T83" fmla="*/ 6255 h 537"/>
                  <a:gd name="T84" fmla="*/ 6258 w 260"/>
                  <a:gd name="T85" fmla="*/ 2949 h 537"/>
                  <a:gd name="T86" fmla="*/ 6345 w 260"/>
                  <a:gd name="T87" fmla="*/ 2834 h 537"/>
                  <a:gd name="T88" fmla="*/ 6530 w 260"/>
                  <a:gd name="T89" fmla="*/ 2989 h 537"/>
                  <a:gd name="T90" fmla="*/ 6530 w 260"/>
                  <a:gd name="T91" fmla="*/ 4477 h 537"/>
                  <a:gd name="T92" fmla="*/ 6530 w 260"/>
                  <a:gd name="T93" fmla="*/ 7372 h 537"/>
                  <a:gd name="T94" fmla="*/ 7245 w 260"/>
                  <a:gd name="T95" fmla="*/ 8175 h 537"/>
                  <a:gd name="T96" fmla="*/ 7283 w 260"/>
                  <a:gd name="T97" fmla="*/ 8175 h 537"/>
                  <a:gd name="T98" fmla="*/ 8086 w 260"/>
                  <a:gd name="T99" fmla="*/ 7372 h 537"/>
                  <a:gd name="T100" fmla="*/ 8086 w 260"/>
                  <a:gd name="T101" fmla="*/ 7310 h 537"/>
                  <a:gd name="T102" fmla="*/ 8086 w 260"/>
                  <a:gd name="T103" fmla="*/ 7282 h 537"/>
                  <a:gd name="T104" fmla="*/ 8086 w 260"/>
                  <a:gd name="T105" fmla="*/ 1868 h 53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60"/>
                  <a:gd name="T160" fmla="*/ 0 h 537"/>
                  <a:gd name="T161" fmla="*/ 260 w 260"/>
                  <a:gd name="T162" fmla="*/ 537 h 53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60" h="537">
                    <a:moveTo>
                      <a:pt x="260" y="60"/>
                    </a:moveTo>
                    <a:cubicBezTo>
                      <a:pt x="257" y="39"/>
                      <a:pt x="247" y="23"/>
                      <a:pt x="229" y="11"/>
                    </a:cubicBezTo>
                    <a:cubicBezTo>
                      <a:pt x="229" y="11"/>
                      <a:pt x="229" y="11"/>
                      <a:pt x="229" y="11"/>
                    </a:cubicBezTo>
                    <a:cubicBezTo>
                      <a:pt x="219" y="4"/>
                      <a:pt x="207" y="2"/>
                      <a:pt x="195" y="1"/>
                    </a:cubicBezTo>
                    <a:cubicBezTo>
                      <a:pt x="190" y="1"/>
                      <a:pt x="185" y="0"/>
                      <a:pt x="179" y="0"/>
                    </a:cubicBezTo>
                    <a:cubicBezTo>
                      <a:pt x="176" y="0"/>
                      <a:pt x="176" y="0"/>
                      <a:pt x="176" y="0"/>
                    </a:cubicBezTo>
                    <a:cubicBezTo>
                      <a:pt x="84" y="0"/>
                      <a:pt x="84" y="0"/>
                      <a:pt x="84" y="0"/>
                    </a:cubicBezTo>
                    <a:cubicBezTo>
                      <a:pt x="81" y="0"/>
                      <a:pt x="81" y="0"/>
                      <a:pt x="81" y="0"/>
                    </a:cubicBezTo>
                    <a:cubicBezTo>
                      <a:pt x="75" y="0"/>
                      <a:pt x="70" y="1"/>
                      <a:pt x="65" y="1"/>
                    </a:cubicBezTo>
                    <a:cubicBezTo>
                      <a:pt x="53" y="2"/>
                      <a:pt x="41" y="4"/>
                      <a:pt x="30" y="11"/>
                    </a:cubicBezTo>
                    <a:cubicBezTo>
                      <a:pt x="30" y="11"/>
                      <a:pt x="30" y="11"/>
                      <a:pt x="30" y="11"/>
                    </a:cubicBezTo>
                    <a:cubicBezTo>
                      <a:pt x="13" y="23"/>
                      <a:pt x="2" y="39"/>
                      <a:pt x="0" y="60"/>
                    </a:cubicBezTo>
                    <a:cubicBezTo>
                      <a:pt x="0" y="234"/>
                      <a:pt x="0" y="234"/>
                      <a:pt x="0" y="234"/>
                    </a:cubicBezTo>
                    <a:cubicBezTo>
                      <a:pt x="0" y="235"/>
                      <a:pt x="0" y="235"/>
                      <a:pt x="0" y="235"/>
                    </a:cubicBezTo>
                    <a:cubicBezTo>
                      <a:pt x="0" y="237"/>
                      <a:pt x="0" y="237"/>
                      <a:pt x="0" y="237"/>
                    </a:cubicBezTo>
                    <a:cubicBezTo>
                      <a:pt x="0" y="251"/>
                      <a:pt x="7" y="258"/>
                      <a:pt x="25" y="263"/>
                    </a:cubicBezTo>
                    <a:cubicBezTo>
                      <a:pt x="26" y="263"/>
                      <a:pt x="26" y="263"/>
                      <a:pt x="27" y="263"/>
                    </a:cubicBezTo>
                    <a:cubicBezTo>
                      <a:pt x="35" y="261"/>
                      <a:pt x="50" y="257"/>
                      <a:pt x="50" y="237"/>
                    </a:cubicBezTo>
                    <a:cubicBezTo>
                      <a:pt x="50" y="237"/>
                      <a:pt x="50" y="144"/>
                      <a:pt x="50" y="144"/>
                    </a:cubicBezTo>
                    <a:cubicBezTo>
                      <a:pt x="50" y="96"/>
                      <a:pt x="50" y="96"/>
                      <a:pt x="50" y="96"/>
                    </a:cubicBezTo>
                    <a:cubicBezTo>
                      <a:pt x="51" y="94"/>
                      <a:pt x="53" y="92"/>
                      <a:pt x="56" y="91"/>
                    </a:cubicBezTo>
                    <a:cubicBezTo>
                      <a:pt x="57" y="92"/>
                      <a:pt x="58" y="93"/>
                      <a:pt x="59" y="95"/>
                    </a:cubicBezTo>
                    <a:cubicBezTo>
                      <a:pt x="59" y="95"/>
                      <a:pt x="60" y="140"/>
                      <a:pt x="61" y="201"/>
                    </a:cubicBezTo>
                    <a:cubicBezTo>
                      <a:pt x="61" y="204"/>
                      <a:pt x="60" y="207"/>
                      <a:pt x="60" y="210"/>
                    </a:cubicBezTo>
                    <a:cubicBezTo>
                      <a:pt x="47" y="278"/>
                      <a:pt x="37" y="339"/>
                      <a:pt x="37" y="339"/>
                    </a:cubicBezTo>
                    <a:cubicBezTo>
                      <a:pt x="36" y="345"/>
                      <a:pt x="37" y="350"/>
                      <a:pt x="38" y="355"/>
                    </a:cubicBezTo>
                    <a:cubicBezTo>
                      <a:pt x="38" y="355"/>
                      <a:pt x="38" y="356"/>
                      <a:pt x="38" y="356"/>
                    </a:cubicBezTo>
                    <a:cubicBezTo>
                      <a:pt x="40" y="370"/>
                      <a:pt x="47" y="382"/>
                      <a:pt x="60" y="390"/>
                    </a:cubicBezTo>
                    <a:cubicBezTo>
                      <a:pt x="60" y="390"/>
                      <a:pt x="60" y="390"/>
                      <a:pt x="60" y="390"/>
                    </a:cubicBezTo>
                    <a:cubicBezTo>
                      <a:pt x="63" y="393"/>
                      <a:pt x="66" y="394"/>
                      <a:pt x="70" y="395"/>
                    </a:cubicBezTo>
                    <a:cubicBezTo>
                      <a:pt x="75" y="474"/>
                      <a:pt x="82" y="537"/>
                      <a:pt x="92" y="537"/>
                    </a:cubicBezTo>
                    <a:cubicBezTo>
                      <a:pt x="92" y="537"/>
                      <a:pt x="93" y="537"/>
                      <a:pt x="94" y="537"/>
                    </a:cubicBezTo>
                    <a:cubicBezTo>
                      <a:pt x="114" y="537"/>
                      <a:pt x="147" y="537"/>
                      <a:pt x="166" y="537"/>
                    </a:cubicBezTo>
                    <a:cubicBezTo>
                      <a:pt x="166" y="537"/>
                      <a:pt x="167" y="537"/>
                      <a:pt x="168" y="537"/>
                    </a:cubicBezTo>
                    <a:cubicBezTo>
                      <a:pt x="177" y="537"/>
                      <a:pt x="185" y="474"/>
                      <a:pt x="190" y="395"/>
                    </a:cubicBezTo>
                    <a:cubicBezTo>
                      <a:pt x="193" y="394"/>
                      <a:pt x="197" y="393"/>
                      <a:pt x="200" y="390"/>
                    </a:cubicBezTo>
                    <a:cubicBezTo>
                      <a:pt x="200" y="390"/>
                      <a:pt x="200" y="390"/>
                      <a:pt x="200" y="390"/>
                    </a:cubicBezTo>
                    <a:cubicBezTo>
                      <a:pt x="212" y="382"/>
                      <a:pt x="220" y="370"/>
                      <a:pt x="221" y="356"/>
                    </a:cubicBezTo>
                    <a:cubicBezTo>
                      <a:pt x="221" y="356"/>
                      <a:pt x="221" y="355"/>
                      <a:pt x="221" y="355"/>
                    </a:cubicBezTo>
                    <a:cubicBezTo>
                      <a:pt x="222" y="350"/>
                      <a:pt x="223" y="345"/>
                      <a:pt x="223" y="339"/>
                    </a:cubicBezTo>
                    <a:cubicBezTo>
                      <a:pt x="223" y="339"/>
                      <a:pt x="212" y="278"/>
                      <a:pt x="199" y="209"/>
                    </a:cubicBezTo>
                    <a:cubicBezTo>
                      <a:pt x="199" y="207"/>
                      <a:pt x="199" y="204"/>
                      <a:pt x="198" y="201"/>
                    </a:cubicBezTo>
                    <a:cubicBezTo>
                      <a:pt x="200" y="140"/>
                      <a:pt x="201" y="95"/>
                      <a:pt x="201" y="95"/>
                    </a:cubicBezTo>
                    <a:cubicBezTo>
                      <a:pt x="202" y="93"/>
                      <a:pt x="203" y="92"/>
                      <a:pt x="204" y="91"/>
                    </a:cubicBezTo>
                    <a:cubicBezTo>
                      <a:pt x="206" y="92"/>
                      <a:pt x="209" y="94"/>
                      <a:pt x="210" y="96"/>
                    </a:cubicBezTo>
                    <a:cubicBezTo>
                      <a:pt x="210" y="144"/>
                      <a:pt x="210" y="144"/>
                      <a:pt x="210" y="144"/>
                    </a:cubicBezTo>
                    <a:cubicBezTo>
                      <a:pt x="210" y="144"/>
                      <a:pt x="210" y="237"/>
                      <a:pt x="210" y="237"/>
                    </a:cubicBezTo>
                    <a:cubicBezTo>
                      <a:pt x="210" y="257"/>
                      <a:pt x="224" y="261"/>
                      <a:pt x="233" y="263"/>
                    </a:cubicBezTo>
                    <a:cubicBezTo>
                      <a:pt x="233" y="263"/>
                      <a:pt x="234" y="263"/>
                      <a:pt x="234" y="263"/>
                    </a:cubicBezTo>
                    <a:cubicBezTo>
                      <a:pt x="252" y="258"/>
                      <a:pt x="260" y="251"/>
                      <a:pt x="260" y="237"/>
                    </a:cubicBezTo>
                    <a:cubicBezTo>
                      <a:pt x="260" y="235"/>
                      <a:pt x="260" y="235"/>
                      <a:pt x="260" y="235"/>
                    </a:cubicBezTo>
                    <a:cubicBezTo>
                      <a:pt x="260" y="235"/>
                      <a:pt x="260" y="235"/>
                      <a:pt x="260" y="234"/>
                    </a:cubicBezTo>
                    <a:lnTo>
                      <a:pt x="260" y="60"/>
                    </a:lnTo>
                    <a:close/>
                  </a:path>
                </a:pathLst>
              </a:custGeom>
              <a:solidFill>
                <a:srgbClr val="005F8E"/>
              </a:solidFill>
              <a:ln w="9525">
                <a:noFill/>
                <a:round/>
                <a:headEnd/>
                <a:tailEnd/>
              </a:ln>
            </p:spPr>
            <p:txBody>
              <a:bodyPr lIns="104306" tIns="52153" rIns="104306" bIns="52153">
                <a:prstTxWarp prst="textNoShape">
                  <a:avLst/>
                </a:prstTxWarp>
              </a:bodyPr>
              <a:lstStyle/>
              <a:p>
                <a:pPr defTabSz="912813"/>
                <a:endParaRPr lang="en-US">
                  <a:ea typeface="Arial" charset="0"/>
                  <a:cs typeface="Arial" charset="0"/>
                </a:endParaRPr>
              </a:p>
            </p:txBody>
          </p:sp>
          <p:sp>
            <p:nvSpPr>
              <p:cNvPr id="141423" name="Freeform 263"/>
              <p:cNvSpPr>
                <a:spLocks/>
              </p:cNvSpPr>
              <p:nvPr/>
            </p:nvSpPr>
            <p:spPr bwMode="gray">
              <a:xfrm>
                <a:off x="3866" y="1653"/>
                <a:ext cx="324" cy="290"/>
              </a:xfrm>
              <a:custGeom>
                <a:avLst/>
                <a:gdLst>
                  <a:gd name="T0" fmla="*/ 1696 w 137"/>
                  <a:gd name="T1" fmla="*/ 3735 h 123"/>
                  <a:gd name="T2" fmla="*/ 1696 w 137"/>
                  <a:gd name="T3" fmla="*/ 3735 h 123"/>
                  <a:gd name="T4" fmla="*/ 1812 w 137"/>
                  <a:gd name="T5" fmla="*/ 3775 h 123"/>
                  <a:gd name="T6" fmla="*/ 1880 w 137"/>
                  <a:gd name="T7" fmla="*/ 3803 h 123"/>
                  <a:gd name="T8" fmla="*/ 1968 w 137"/>
                  <a:gd name="T9" fmla="*/ 3803 h 123"/>
                  <a:gd name="T10" fmla="*/ 2065 w 137"/>
                  <a:gd name="T11" fmla="*/ 3803 h 123"/>
                  <a:gd name="T12" fmla="*/ 2154 w 137"/>
                  <a:gd name="T13" fmla="*/ 3803 h 123"/>
                  <a:gd name="T14" fmla="*/ 2249 w 137"/>
                  <a:gd name="T15" fmla="*/ 3803 h 123"/>
                  <a:gd name="T16" fmla="*/ 2344 w 137"/>
                  <a:gd name="T17" fmla="*/ 3803 h 123"/>
                  <a:gd name="T18" fmla="*/ 2434 w 137"/>
                  <a:gd name="T19" fmla="*/ 3803 h 123"/>
                  <a:gd name="T20" fmla="*/ 2500 w 137"/>
                  <a:gd name="T21" fmla="*/ 3775 h 123"/>
                  <a:gd name="T22" fmla="*/ 2635 w 137"/>
                  <a:gd name="T23" fmla="*/ 3735 h 123"/>
                  <a:gd name="T24" fmla="*/ 2635 w 137"/>
                  <a:gd name="T25" fmla="*/ 3735 h 123"/>
                  <a:gd name="T26" fmla="*/ 4032 w 137"/>
                  <a:gd name="T27" fmla="*/ 1417 h 123"/>
                  <a:gd name="T28" fmla="*/ 2221 w 137"/>
                  <a:gd name="T29" fmla="*/ 0 h 123"/>
                  <a:gd name="T30" fmla="*/ 2154 w 137"/>
                  <a:gd name="T31" fmla="*/ 0 h 123"/>
                  <a:gd name="T32" fmla="*/ 2065 w 137"/>
                  <a:gd name="T33" fmla="*/ 0 h 123"/>
                  <a:gd name="T34" fmla="*/ 251 w 137"/>
                  <a:gd name="T35" fmla="*/ 1417 h 123"/>
                  <a:gd name="T36" fmla="*/ 1696 w 137"/>
                  <a:gd name="T37" fmla="*/ 3735 h 1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7"/>
                  <a:gd name="T58" fmla="*/ 0 h 123"/>
                  <a:gd name="T59" fmla="*/ 137 w 137"/>
                  <a:gd name="T60" fmla="*/ 123 h 1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7" h="123">
                    <a:moveTo>
                      <a:pt x="54" y="121"/>
                    </a:moveTo>
                    <a:cubicBezTo>
                      <a:pt x="54" y="121"/>
                      <a:pt x="54" y="121"/>
                      <a:pt x="54" y="121"/>
                    </a:cubicBezTo>
                    <a:cubicBezTo>
                      <a:pt x="55" y="122"/>
                      <a:pt x="57" y="122"/>
                      <a:pt x="58" y="122"/>
                    </a:cubicBezTo>
                    <a:cubicBezTo>
                      <a:pt x="58" y="122"/>
                      <a:pt x="59" y="122"/>
                      <a:pt x="60" y="123"/>
                    </a:cubicBezTo>
                    <a:cubicBezTo>
                      <a:pt x="61" y="123"/>
                      <a:pt x="62" y="123"/>
                      <a:pt x="63" y="123"/>
                    </a:cubicBezTo>
                    <a:cubicBezTo>
                      <a:pt x="64" y="123"/>
                      <a:pt x="65" y="123"/>
                      <a:pt x="66" y="123"/>
                    </a:cubicBezTo>
                    <a:cubicBezTo>
                      <a:pt x="67" y="123"/>
                      <a:pt x="68" y="123"/>
                      <a:pt x="69" y="123"/>
                    </a:cubicBezTo>
                    <a:cubicBezTo>
                      <a:pt x="70" y="123"/>
                      <a:pt x="71" y="123"/>
                      <a:pt x="72" y="123"/>
                    </a:cubicBezTo>
                    <a:cubicBezTo>
                      <a:pt x="73" y="123"/>
                      <a:pt x="74" y="123"/>
                      <a:pt x="75" y="123"/>
                    </a:cubicBezTo>
                    <a:cubicBezTo>
                      <a:pt x="76" y="123"/>
                      <a:pt x="77" y="123"/>
                      <a:pt x="78" y="123"/>
                    </a:cubicBezTo>
                    <a:cubicBezTo>
                      <a:pt x="78" y="122"/>
                      <a:pt x="79" y="122"/>
                      <a:pt x="80" y="122"/>
                    </a:cubicBezTo>
                    <a:cubicBezTo>
                      <a:pt x="81" y="122"/>
                      <a:pt x="82" y="122"/>
                      <a:pt x="84" y="121"/>
                    </a:cubicBezTo>
                    <a:cubicBezTo>
                      <a:pt x="84" y="121"/>
                      <a:pt x="84" y="121"/>
                      <a:pt x="84" y="121"/>
                    </a:cubicBezTo>
                    <a:cubicBezTo>
                      <a:pt x="117" y="113"/>
                      <a:pt x="137" y="80"/>
                      <a:pt x="129" y="46"/>
                    </a:cubicBezTo>
                    <a:cubicBezTo>
                      <a:pt x="122" y="19"/>
                      <a:pt x="98" y="1"/>
                      <a:pt x="71" y="0"/>
                    </a:cubicBezTo>
                    <a:cubicBezTo>
                      <a:pt x="70" y="0"/>
                      <a:pt x="70" y="0"/>
                      <a:pt x="69" y="0"/>
                    </a:cubicBezTo>
                    <a:cubicBezTo>
                      <a:pt x="68" y="0"/>
                      <a:pt x="67" y="0"/>
                      <a:pt x="66" y="0"/>
                    </a:cubicBezTo>
                    <a:cubicBezTo>
                      <a:pt x="39" y="1"/>
                      <a:pt x="15" y="19"/>
                      <a:pt x="8" y="46"/>
                    </a:cubicBezTo>
                    <a:cubicBezTo>
                      <a:pt x="0" y="80"/>
                      <a:pt x="20" y="113"/>
                      <a:pt x="54" y="121"/>
                    </a:cubicBezTo>
                    <a:close/>
                  </a:path>
                </a:pathLst>
              </a:custGeom>
              <a:solidFill>
                <a:srgbClr val="005F8E"/>
              </a:solidFill>
              <a:ln w="9525">
                <a:noFill/>
                <a:round/>
                <a:headEnd/>
                <a:tailEnd/>
              </a:ln>
            </p:spPr>
            <p:txBody>
              <a:bodyPr lIns="104306" tIns="52153" rIns="104306" bIns="52153">
                <a:prstTxWarp prst="textNoShape">
                  <a:avLst/>
                </a:prstTxWarp>
              </a:bodyPr>
              <a:lstStyle/>
              <a:p>
                <a:pPr defTabSz="912813"/>
                <a:endParaRPr lang="en-US">
                  <a:ea typeface="Arial" charset="0"/>
                  <a:cs typeface="Arial" charset="0"/>
                </a:endParaRPr>
              </a:p>
            </p:txBody>
          </p:sp>
        </p:grpSp>
        <p:grpSp>
          <p:nvGrpSpPr>
            <p:cNvPr id="141407" name="Group 266"/>
            <p:cNvGrpSpPr>
              <a:grpSpLocks/>
            </p:cNvGrpSpPr>
            <p:nvPr/>
          </p:nvGrpSpPr>
          <p:grpSpPr bwMode="auto">
            <a:xfrm flipH="1">
              <a:off x="2341" y="1673"/>
              <a:ext cx="272" cy="699"/>
              <a:chOff x="4447" y="1653"/>
              <a:chExt cx="614" cy="1582"/>
            </a:xfrm>
          </p:grpSpPr>
          <p:sp>
            <p:nvSpPr>
              <p:cNvPr id="141420" name="Freeform 267"/>
              <p:cNvSpPr>
                <a:spLocks/>
              </p:cNvSpPr>
              <p:nvPr/>
            </p:nvSpPr>
            <p:spPr bwMode="gray">
              <a:xfrm>
                <a:off x="4447" y="1967"/>
                <a:ext cx="614" cy="1268"/>
              </a:xfrm>
              <a:custGeom>
                <a:avLst/>
                <a:gdLst>
                  <a:gd name="T0" fmla="*/ 8086 w 260"/>
                  <a:gd name="T1" fmla="*/ 1868 h 537"/>
                  <a:gd name="T2" fmla="*/ 7127 w 260"/>
                  <a:gd name="T3" fmla="*/ 340 h 537"/>
                  <a:gd name="T4" fmla="*/ 7127 w 260"/>
                  <a:gd name="T5" fmla="*/ 340 h 537"/>
                  <a:gd name="T6" fmla="*/ 6057 w 260"/>
                  <a:gd name="T7" fmla="*/ 28 h 537"/>
                  <a:gd name="T8" fmla="*/ 5571 w 260"/>
                  <a:gd name="T9" fmla="*/ 0 h 537"/>
                  <a:gd name="T10" fmla="*/ 5476 w 260"/>
                  <a:gd name="T11" fmla="*/ 0 h 537"/>
                  <a:gd name="T12" fmla="*/ 2610 w 260"/>
                  <a:gd name="T13" fmla="*/ 0 h 537"/>
                  <a:gd name="T14" fmla="*/ 2515 w 260"/>
                  <a:gd name="T15" fmla="*/ 0 h 537"/>
                  <a:gd name="T16" fmla="*/ 2031 w 260"/>
                  <a:gd name="T17" fmla="*/ 28 h 537"/>
                  <a:gd name="T18" fmla="*/ 938 w 260"/>
                  <a:gd name="T19" fmla="*/ 340 h 537"/>
                  <a:gd name="T20" fmla="*/ 938 w 260"/>
                  <a:gd name="T21" fmla="*/ 340 h 537"/>
                  <a:gd name="T22" fmla="*/ 0 w 260"/>
                  <a:gd name="T23" fmla="*/ 1868 h 537"/>
                  <a:gd name="T24" fmla="*/ 0 w 260"/>
                  <a:gd name="T25" fmla="*/ 7282 h 537"/>
                  <a:gd name="T26" fmla="*/ 0 w 260"/>
                  <a:gd name="T27" fmla="*/ 7310 h 537"/>
                  <a:gd name="T28" fmla="*/ 0 w 260"/>
                  <a:gd name="T29" fmla="*/ 7372 h 537"/>
                  <a:gd name="T30" fmla="*/ 775 w 260"/>
                  <a:gd name="T31" fmla="*/ 8175 h 537"/>
                  <a:gd name="T32" fmla="*/ 803 w 260"/>
                  <a:gd name="T33" fmla="*/ 8175 h 537"/>
                  <a:gd name="T34" fmla="*/ 1528 w 260"/>
                  <a:gd name="T35" fmla="*/ 7372 h 537"/>
                  <a:gd name="T36" fmla="*/ 1556 w 260"/>
                  <a:gd name="T37" fmla="*/ 4477 h 537"/>
                  <a:gd name="T38" fmla="*/ 1528 w 260"/>
                  <a:gd name="T39" fmla="*/ 2989 h 537"/>
                  <a:gd name="T40" fmla="*/ 1740 w 260"/>
                  <a:gd name="T41" fmla="*/ 2834 h 537"/>
                  <a:gd name="T42" fmla="*/ 1830 w 260"/>
                  <a:gd name="T43" fmla="*/ 2949 h 537"/>
                  <a:gd name="T44" fmla="*/ 2855 w 260"/>
                  <a:gd name="T45" fmla="*/ 16694 h 537"/>
                  <a:gd name="T46" fmla="*/ 2921 w 260"/>
                  <a:gd name="T47" fmla="*/ 16694 h 537"/>
                  <a:gd name="T48" fmla="*/ 5165 w 260"/>
                  <a:gd name="T49" fmla="*/ 16694 h 537"/>
                  <a:gd name="T50" fmla="*/ 5231 w 260"/>
                  <a:gd name="T51" fmla="*/ 16694 h 537"/>
                  <a:gd name="T52" fmla="*/ 6258 w 260"/>
                  <a:gd name="T53" fmla="*/ 2949 h 537"/>
                  <a:gd name="T54" fmla="*/ 6345 w 260"/>
                  <a:gd name="T55" fmla="*/ 2834 h 537"/>
                  <a:gd name="T56" fmla="*/ 6530 w 260"/>
                  <a:gd name="T57" fmla="*/ 2989 h 537"/>
                  <a:gd name="T58" fmla="*/ 6530 w 260"/>
                  <a:gd name="T59" fmla="*/ 4477 h 537"/>
                  <a:gd name="T60" fmla="*/ 6530 w 260"/>
                  <a:gd name="T61" fmla="*/ 7372 h 537"/>
                  <a:gd name="T62" fmla="*/ 7245 w 260"/>
                  <a:gd name="T63" fmla="*/ 8175 h 537"/>
                  <a:gd name="T64" fmla="*/ 7283 w 260"/>
                  <a:gd name="T65" fmla="*/ 8175 h 537"/>
                  <a:gd name="T66" fmla="*/ 8086 w 260"/>
                  <a:gd name="T67" fmla="*/ 7372 h 537"/>
                  <a:gd name="T68" fmla="*/ 8086 w 260"/>
                  <a:gd name="T69" fmla="*/ 7310 h 537"/>
                  <a:gd name="T70" fmla="*/ 8086 w 260"/>
                  <a:gd name="T71" fmla="*/ 7282 h 537"/>
                  <a:gd name="T72" fmla="*/ 8086 w 260"/>
                  <a:gd name="T73" fmla="*/ 1868 h 53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0"/>
                  <a:gd name="T112" fmla="*/ 0 h 537"/>
                  <a:gd name="T113" fmla="*/ 260 w 260"/>
                  <a:gd name="T114" fmla="*/ 537 h 53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0" h="537">
                    <a:moveTo>
                      <a:pt x="260" y="60"/>
                    </a:moveTo>
                    <a:cubicBezTo>
                      <a:pt x="257" y="39"/>
                      <a:pt x="247" y="23"/>
                      <a:pt x="229" y="11"/>
                    </a:cubicBezTo>
                    <a:cubicBezTo>
                      <a:pt x="229" y="11"/>
                      <a:pt x="229" y="11"/>
                      <a:pt x="229" y="11"/>
                    </a:cubicBezTo>
                    <a:cubicBezTo>
                      <a:pt x="219" y="4"/>
                      <a:pt x="207" y="2"/>
                      <a:pt x="195" y="1"/>
                    </a:cubicBezTo>
                    <a:cubicBezTo>
                      <a:pt x="190" y="1"/>
                      <a:pt x="184" y="0"/>
                      <a:pt x="179" y="0"/>
                    </a:cubicBezTo>
                    <a:cubicBezTo>
                      <a:pt x="176" y="0"/>
                      <a:pt x="176" y="0"/>
                      <a:pt x="176" y="0"/>
                    </a:cubicBezTo>
                    <a:cubicBezTo>
                      <a:pt x="84" y="0"/>
                      <a:pt x="84" y="0"/>
                      <a:pt x="84" y="0"/>
                    </a:cubicBezTo>
                    <a:cubicBezTo>
                      <a:pt x="81" y="0"/>
                      <a:pt x="81" y="0"/>
                      <a:pt x="81" y="0"/>
                    </a:cubicBezTo>
                    <a:cubicBezTo>
                      <a:pt x="75" y="0"/>
                      <a:pt x="70" y="1"/>
                      <a:pt x="65" y="1"/>
                    </a:cubicBezTo>
                    <a:cubicBezTo>
                      <a:pt x="53" y="2"/>
                      <a:pt x="41" y="4"/>
                      <a:pt x="30" y="11"/>
                    </a:cubicBezTo>
                    <a:cubicBezTo>
                      <a:pt x="30" y="11"/>
                      <a:pt x="30" y="11"/>
                      <a:pt x="30" y="11"/>
                    </a:cubicBezTo>
                    <a:cubicBezTo>
                      <a:pt x="13" y="23"/>
                      <a:pt x="2" y="39"/>
                      <a:pt x="0" y="60"/>
                    </a:cubicBezTo>
                    <a:cubicBezTo>
                      <a:pt x="0" y="234"/>
                      <a:pt x="0" y="234"/>
                      <a:pt x="0" y="234"/>
                    </a:cubicBezTo>
                    <a:cubicBezTo>
                      <a:pt x="0" y="235"/>
                      <a:pt x="0" y="235"/>
                      <a:pt x="0" y="235"/>
                    </a:cubicBezTo>
                    <a:cubicBezTo>
                      <a:pt x="0" y="237"/>
                      <a:pt x="0" y="237"/>
                      <a:pt x="0" y="237"/>
                    </a:cubicBezTo>
                    <a:cubicBezTo>
                      <a:pt x="0" y="251"/>
                      <a:pt x="7" y="258"/>
                      <a:pt x="25" y="263"/>
                    </a:cubicBezTo>
                    <a:cubicBezTo>
                      <a:pt x="26" y="263"/>
                      <a:pt x="26" y="263"/>
                      <a:pt x="26" y="263"/>
                    </a:cubicBezTo>
                    <a:cubicBezTo>
                      <a:pt x="35" y="261"/>
                      <a:pt x="49" y="257"/>
                      <a:pt x="49" y="237"/>
                    </a:cubicBezTo>
                    <a:cubicBezTo>
                      <a:pt x="49" y="237"/>
                      <a:pt x="50" y="144"/>
                      <a:pt x="50" y="144"/>
                    </a:cubicBezTo>
                    <a:cubicBezTo>
                      <a:pt x="49" y="96"/>
                      <a:pt x="49" y="96"/>
                      <a:pt x="49" y="96"/>
                    </a:cubicBezTo>
                    <a:cubicBezTo>
                      <a:pt x="51" y="94"/>
                      <a:pt x="53" y="92"/>
                      <a:pt x="56" y="91"/>
                    </a:cubicBezTo>
                    <a:cubicBezTo>
                      <a:pt x="57" y="92"/>
                      <a:pt x="58" y="93"/>
                      <a:pt x="59" y="95"/>
                    </a:cubicBezTo>
                    <a:cubicBezTo>
                      <a:pt x="59" y="95"/>
                      <a:pt x="66" y="537"/>
                      <a:pt x="92" y="537"/>
                    </a:cubicBezTo>
                    <a:cubicBezTo>
                      <a:pt x="92" y="537"/>
                      <a:pt x="93" y="537"/>
                      <a:pt x="94" y="537"/>
                    </a:cubicBezTo>
                    <a:cubicBezTo>
                      <a:pt x="114" y="537"/>
                      <a:pt x="147" y="537"/>
                      <a:pt x="166" y="537"/>
                    </a:cubicBezTo>
                    <a:cubicBezTo>
                      <a:pt x="166" y="537"/>
                      <a:pt x="167" y="537"/>
                      <a:pt x="168" y="537"/>
                    </a:cubicBezTo>
                    <a:cubicBezTo>
                      <a:pt x="194" y="537"/>
                      <a:pt x="201" y="95"/>
                      <a:pt x="201" y="95"/>
                    </a:cubicBezTo>
                    <a:cubicBezTo>
                      <a:pt x="202" y="93"/>
                      <a:pt x="203" y="92"/>
                      <a:pt x="204" y="91"/>
                    </a:cubicBezTo>
                    <a:cubicBezTo>
                      <a:pt x="206" y="92"/>
                      <a:pt x="209" y="94"/>
                      <a:pt x="210" y="96"/>
                    </a:cubicBezTo>
                    <a:cubicBezTo>
                      <a:pt x="210" y="144"/>
                      <a:pt x="210" y="144"/>
                      <a:pt x="210" y="144"/>
                    </a:cubicBezTo>
                    <a:cubicBezTo>
                      <a:pt x="210" y="144"/>
                      <a:pt x="210" y="237"/>
                      <a:pt x="210" y="237"/>
                    </a:cubicBezTo>
                    <a:cubicBezTo>
                      <a:pt x="210" y="257"/>
                      <a:pt x="224" y="261"/>
                      <a:pt x="233" y="263"/>
                    </a:cubicBezTo>
                    <a:cubicBezTo>
                      <a:pt x="233" y="263"/>
                      <a:pt x="234" y="263"/>
                      <a:pt x="234" y="263"/>
                    </a:cubicBezTo>
                    <a:cubicBezTo>
                      <a:pt x="252" y="258"/>
                      <a:pt x="260" y="251"/>
                      <a:pt x="260" y="237"/>
                    </a:cubicBezTo>
                    <a:cubicBezTo>
                      <a:pt x="260" y="235"/>
                      <a:pt x="260" y="235"/>
                      <a:pt x="260" y="235"/>
                    </a:cubicBezTo>
                    <a:cubicBezTo>
                      <a:pt x="260" y="235"/>
                      <a:pt x="260" y="235"/>
                      <a:pt x="260" y="234"/>
                    </a:cubicBezTo>
                    <a:lnTo>
                      <a:pt x="260" y="60"/>
                    </a:lnTo>
                    <a:close/>
                  </a:path>
                </a:pathLst>
              </a:custGeom>
              <a:solidFill>
                <a:srgbClr val="005F8E"/>
              </a:solidFill>
              <a:ln w="9525">
                <a:noFill/>
                <a:round/>
                <a:headEnd/>
                <a:tailEnd/>
              </a:ln>
            </p:spPr>
            <p:txBody>
              <a:bodyPr lIns="104306" tIns="52153" rIns="104306" bIns="52153">
                <a:prstTxWarp prst="textNoShape">
                  <a:avLst/>
                </a:prstTxWarp>
              </a:bodyPr>
              <a:lstStyle/>
              <a:p>
                <a:pPr defTabSz="912813"/>
                <a:endParaRPr lang="en-US">
                  <a:ea typeface="Arial" charset="0"/>
                  <a:cs typeface="Arial" charset="0"/>
                </a:endParaRPr>
              </a:p>
            </p:txBody>
          </p:sp>
          <p:sp>
            <p:nvSpPr>
              <p:cNvPr id="141421" name="Freeform 268"/>
              <p:cNvSpPr>
                <a:spLocks/>
              </p:cNvSpPr>
              <p:nvPr/>
            </p:nvSpPr>
            <p:spPr bwMode="gray">
              <a:xfrm>
                <a:off x="4591" y="1653"/>
                <a:ext cx="324" cy="290"/>
              </a:xfrm>
              <a:custGeom>
                <a:avLst/>
                <a:gdLst>
                  <a:gd name="T0" fmla="*/ 1696 w 137"/>
                  <a:gd name="T1" fmla="*/ 3735 h 123"/>
                  <a:gd name="T2" fmla="*/ 1696 w 137"/>
                  <a:gd name="T3" fmla="*/ 3735 h 123"/>
                  <a:gd name="T4" fmla="*/ 1812 w 137"/>
                  <a:gd name="T5" fmla="*/ 3775 h 123"/>
                  <a:gd name="T6" fmla="*/ 1880 w 137"/>
                  <a:gd name="T7" fmla="*/ 3803 h 123"/>
                  <a:gd name="T8" fmla="*/ 1968 w 137"/>
                  <a:gd name="T9" fmla="*/ 3803 h 123"/>
                  <a:gd name="T10" fmla="*/ 2065 w 137"/>
                  <a:gd name="T11" fmla="*/ 3803 h 123"/>
                  <a:gd name="T12" fmla="*/ 2154 w 137"/>
                  <a:gd name="T13" fmla="*/ 3803 h 123"/>
                  <a:gd name="T14" fmla="*/ 2249 w 137"/>
                  <a:gd name="T15" fmla="*/ 3803 h 123"/>
                  <a:gd name="T16" fmla="*/ 2315 w 137"/>
                  <a:gd name="T17" fmla="*/ 3803 h 123"/>
                  <a:gd name="T18" fmla="*/ 2434 w 137"/>
                  <a:gd name="T19" fmla="*/ 3803 h 123"/>
                  <a:gd name="T20" fmla="*/ 2471 w 137"/>
                  <a:gd name="T21" fmla="*/ 3775 h 123"/>
                  <a:gd name="T22" fmla="*/ 2635 w 137"/>
                  <a:gd name="T23" fmla="*/ 3735 h 123"/>
                  <a:gd name="T24" fmla="*/ 2635 w 137"/>
                  <a:gd name="T25" fmla="*/ 3735 h 123"/>
                  <a:gd name="T26" fmla="*/ 4032 w 137"/>
                  <a:gd name="T27" fmla="*/ 1417 h 123"/>
                  <a:gd name="T28" fmla="*/ 2221 w 137"/>
                  <a:gd name="T29" fmla="*/ 0 h 123"/>
                  <a:gd name="T30" fmla="*/ 2154 w 137"/>
                  <a:gd name="T31" fmla="*/ 0 h 123"/>
                  <a:gd name="T32" fmla="*/ 2065 w 137"/>
                  <a:gd name="T33" fmla="*/ 0 h 123"/>
                  <a:gd name="T34" fmla="*/ 251 w 137"/>
                  <a:gd name="T35" fmla="*/ 1417 h 123"/>
                  <a:gd name="T36" fmla="*/ 1696 w 137"/>
                  <a:gd name="T37" fmla="*/ 3735 h 1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7"/>
                  <a:gd name="T58" fmla="*/ 0 h 123"/>
                  <a:gd name="T59" fmla="*/ 137 w 137"/>
                  <a:gd name="T60" fmla="*/ 123 h 1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7" h="123">
                    <a:moveTo>
                      <a:pt x="54" y="121"/>
                    </a:moveTo>
                    <a:cubicBezTo>
                      <a:pt x="54" y="121"/>
                      <a:pt x="54" y="121"/>
                      <a:pt x="54" y="121"/>
                    </a:cubicBezTo>
                    <a:cubicBezTo>
                      <a:pt x="55" y="122"/>
                      <a:pt x="57" y="122"/>
                      <a:pt x="58" y="122"/>
                    </a:cubicBezTo>
                    <a:cubicBezTo>
                      <a:pt x="59" y="122"/>
                      <a:pt x="59" y="122"/>
                      <a:pt x="60" y="123"/>
                    </a:cubicBezTo>
                    <a:cubicBezTo>
                      <a:pt x="61" y="123"/>
                      <a:pt x="62" y="123"/>
                      <a:pt x="63" y="123"/>
                    </a:cubicBezTo>
                    <a:cubicBezTo>
                      <a:pt x="64" y="123"/>
                      <a:pt x="65" y="123"/>
                      <a:pt x="66" y="123"/>
                    </a:cubicBezTo>
                    <a:cubicBezTo>
                      <a:pt x="67" y="123"/>
                      <a:pt x="68" y="123"/>
                      <a:pt x="69" y="123"/>
                    </a:cubicBezTo>
                    <a:cubicBezTo>
                      <a:pt x="70" y="123"/>
                      <a:pt x="71" y="123"/>
                      <a:pt x="72" y="123"/>
                    </a:cubicBezTo>
                    <a:cubicBezTo>
                      <a:pt x="73" y="123"/>
                      <a:pt x="74" y="123"/>
                      <a:pt x="74" y="123"/>
                    </a:cubicBezTo>
                    <a:cubicBezTo>
                      <a:pt x="76" y="123"/>
                      <a:pt x="77" y="123"/>
                      <a:pt x="78" y="123"/>
                    </a:cubicBezTo>
                    <a:cubicBezTo>
                      <a:pt x="78" y="122"/>
                      <a:pt x="79" y="122"/>
                      <a:pt x="79" y="122"/>
                    </a:cubicBezTo>
                    <a:cubicBezTo>
                      <a:pt x="81" y="122"/>
                      <a:pt x="82" y="122"/>
                      <a:pt x="84" y="121"/>
                    </a:cubicBezTo>
                    <a:cubicBezTo>
                      <a:pt x="84" y="121"/>
                      <a:pt x="84" y="121"/>
                      <a:pt x="84" y="121"/>
                    </a:cubicBezTo>
                    <a:cubicBezTo>
                      <a:pt x="117" y="113"/>
                      <a:pt x="137" y="80"/>
                      <a:pt x="129" y="46"/>
                    </a:cubicBezTo>
                    <a:cubicBezTo>
                      <a:pt x="122" y="19"/>
                      <a:pt x="98" y="1"/>
                      <a:pt x="71" y="0"/>
                    </a:cubicBezTo>
                    <a:cubicBezTo>
                      <a:pt x="70" y="0"/>
                      <a:pt x="69" y="0"/>
                      <a:pt x="69" y="0"/>
                    </a:cubicBezTo>
                    <a:cubicBezTo>
                      <a:pt x="68" y="0"/>
                      <a:pt x="67" y="0"/>
                      <a:pt x="66" y="0"/>
                    </a:cubicBezTo>
                    <a:cubicBezTo>
                      <a:pt x="39" y="1"/>
                      <a:pt x="15" y="19"/>
                      <a:pt x="8" y="46"/>
                    </a:cubicBezTo>
                    <a:cubicBezTo>
                      <a:pt x="0" y="80"/>
                      <a:pt x="20" y="113"/>
                      <a:pt x="54" y="121"/>
                    </a:cubicBezTo>
                    <a:close/>
                  </a:path>
                </a:pathLst>
              </a:custGeom>
              <a:solidFill>
                <a:srgbClr val="005F8E"/>
              </a:solidFill>
              <a:ln w="9525">
                <a:noFill/>
                <a:round/>
                <a:headEnd/>
                <a:tailEnd/>
              </a:ln>
            </p:spPr>
            <p:txBody>
              <a:bodyPr lIns="104306" tIns="52153" rIns="104306" bIns="52153">
                <a:prstTxWarp prst="textNoShape">
                  <a:avLst/>
                </a:prstTxWarp>
              </a:bodyPr>
              <a:lstStyle/>
              <a:p>
                <a:pPr defTabSz="912813"/>
                <a:endParaRPr lang="en-US">
                  <a:ea typeface="Arial" charset="0"/>
                  <a:cs typeface="Arial" charset="0"/>
                </a:endParaRPr>
              </a:p>
            </p:txBody>
          </p:sp>
        </p:grpSp>
        <p:grpSp>
          <p:nvGrpSpPr>
            <p:cNvPr id="141408" name="Group 298"/>
            <p:cNvGrpSpPr>
              <a:grpSpLocks/>
            </p:cNvGrpSpPr>
            <p:nvPr/>
          </p:nvGrpSpPr>
          <p:grpSpPr bwMode="auto">
            <a:xfrm flipH="1">
              <a:off x="3921" y="2514"/>
              <a:ext cx="414" cy="1066"/>
              <a:chOff x="3722" y="1653"/>
              <a:chExt cx="614" cy="1582"/>
            </a:xfrm>
          </p:grpSpPr>
          <p:sp>
            <p:nvSpPr>
              <p:cNvPr id="141418" name="Freeform 299"/>
              <p:cNvSpPr>
                <a:spLocks/>
              </p:cNvSpPr>
              <p:nvPr/>
            </p:nvSpPr>
            <p:spPr bwMode="gray">
              <a:xfrm>
                <a:off x="3722" y="1967"/>
                <a:ext cx="614" cy="1268"/>
              </a:xfrm>
              <a:custGeom>
                <a:avLst/>
                <a:gdLst>
                  <a:gd name="T0" fmla="*/ 8086 w 260"/>
                  <a:gd name="T1" fmla="*/ 1868 h 537"/>
                  <a:gd name="T2" fmla="*/ 7127 w 260"/>
                  <a:gd name="T3" fmla="*/ 340 h 537"/>
                  <a:gd name="T4" fmla="*/ 7127 w 260"/>
                  <a:gd name="T5" fmla="*/ 340 h 537"/>
                  <a:gd name="T6" fmla="*/ 6057 w 260"/>
                  <a:gd name="T7" fmla="*/ 28 h 537"/>
                  <a:gd name="T8" fmla="*/ 5571 w 260"/>
                  <a:gd name="T9" fmla="*/ 0 h 537"/>
                  <a:gd name="T10" fmla="*/ 5476 w 260"/>
                  <a:gd name="T11" fmla="*/ 0 h 537"/>
                  <a:gd name="T12" fmla="*/ 2610 w 260"/>
                  <a:gd name="T13" fmla="*/ 0 h 537"/>
                  <a:gd name="T14" fmla="*/ 2515 w 260"/>
                  <a:gd name="T15" fmla="*/ 0 h 537"/>
                  <a:gd name="T16" fmla="*/ 2031 w 260"/>
                  <a:gd name="T17" fmla="*/ 28 h 537"/>
                  <a:gd name="T18" fmla="*/ 938 w 260"/>
                  <a:gd name="T19" fmla="*/ 340 h 537"/>
                  <a:gd name="T20" fmla="*/ 938 w 260"/>
                  <a:gd name="T21" fmla="*/ 340 h 537"/>
                  <a:gd name="T22" fmla="*/ 0 w 260"/>
                  <a:gd name="T23" fmla="*/ 1868 h 537"/>
                  <a:gd name="T24" fmla="*/ 0 w 260"/>
                  <a:gd name="T25" fmla="*/ 7282 h 537"/>
                  <a:gd name="T26" fmla="*/ 0 w 260"/>
                  <a:gd name="T27" fmla="*/ 7310 h 537"/>
                  <a:gd name="T28" fmla="*/ 0 w 260"/>
                  <a:gd name="T29" fmla="*/ 7372 h 537"/>
                  <a:gd name="T30" fmla="*/ 775 w 260"/>
                  <a:gd name="T31" fmla="*/ 8175 h 537"/>
                  <a:gd name="T32" fmla="*/ 843 w 260"/>
                  <a:gd name="T33" fmla="*/ 8175 h 537"/>
                  <a:gd name="T34" fmla="*/ 1556 w 260"/>
                  <a:gd name="T35" fmla="*/ 7372 h 537"/>
                  <a:gd name="T36" fmla="*/ 1556 w 260"/>
                  <a:gd name="T37" fmla="*/ 4477 h 537"/>
                  <a:gd name="T38" fmla="*/ 1556 w 260"/>
                  <a:gd name="T39" fmla="*/ 2989 h 537"/>
                  <a:gd name="T40" fmla="*/ 1740 w 260"/>
                  <a:gd name="T41" fmla="*/ 2834 h 537"/>
                  <a:gd name="T42" fmla="*/ 1830 w 260"/>
                  <a:gd name="T43" fmla="*/ 2949 h 537"/>
                  <a:gd name="T44" fmla="*/ 1896 w 260"/>
                  <a:gd name="T45" fmla="*/ 6255 h 537"/>
                  <a:gd name="T46" fmla="*/ 1868 w 260"/>
                  <a:gd name="T47" fmla="*/ 6529 h 537"/>
                  <a:gd name="T48" fmla="*/ 1143 w 260"/>
                  <a:gd name="T49" fmla="*/ 10531 h 537"/>
                  <a:gd name="T50" fmla="*/ 1188 w 260"/>
                  <a:gd name="T51" fmla="*/ 11034 h 537"/>
                  <a:gd name="T52" fmla="*/ 1188 w 260"/>
                  <a:gd name="T53" fmla="*/ 11072 h 537"/>
                  <a:gd name="T54" fmla="*/ 1868 w 260"/>
                  <a:gd name="T55" fmla="*/ 12127 h 537"/>
                  <a:gd name="T56" fmla="*/ 1868 w 260"/>
                  <a:gd name="T57" fmla="*/ 12127 h 537"/>
                  <a:gd name="T58" fmla="*/ 2175 w 260"/>
                  <a:gd name="T59" fmla="*/ 12283 h 537"/>
                  <a:gd name="T60" fmla="*/ 2855 w 260"/>
                  <a:gd name="T61" fmla="*/ 16694 h 537"/>
                  <a:gd name="T62" fmla="*/ 2921 w 260"/>
                  <a:gd name="T63" fmla="*/ 16694 h 537"/>
                  <a:gd name="T64" fmla="*/ 5165 w 260"/>
                  <a:gd name="T65" fmla="*/ 16694 h 537"/>
                  <a:gd name="T66" fmla="*/ 5231 w 260"/>
                  <a:gd name="T67" fmla="*/ 16694 h 537"/>
                  <a:gd name="T68" fmla="*/ 5911 w 260"/>
                  <a:gd name="T69" fmla="*/ 12283 h 537"/>
                  <a:gd name="T70" fmla="*/ 6218 w 260"/>
                  <a:gd name="T71" fmla="*/ 12127 h 537"/>
                  <a:gd name="T72" fmla="*/ 6218 w 260"/>
                  <a:gd name="T73" fmla="*/ 12127 h 537"/>
                  <a:gd name="T74" fmla="*/ 6877 w 260"/>
                  <a:gd name="T75" fmla="*/ 11072 h 537"/>
                  <a:gd name="T76" fmla="*/ 6877 w 260"/>
                  <a:gd name="T77" fmla="*/ 11034 h 537"/>
                  <a:gd name="T78" fmla="*/ 6943 w 260"/>
                  <a:gd name="T79" fmla="*/ 10531 h 537"/>
                  <a:gd name="T80" fmla="*/ 6190 w 260"/>
                  <a:gd name="T81" fmla="*/ 6501 h 537"/>
                  <a:gd name="T82" fmla="*/ 6164 w 260"/>
                  <a:gd name="T83" fmla="*/ 6255 h 537"/>
                  <a:gd name="T84" fmla="*/ 6258 w 260"/>
                  <a:gd name="T85" fmla="*/ 2949 h 537"/>
                  <a:gd name="T86" fmla="*/ 6345 w 260"/>
                  <a:gd name="T87" fmla="*/ 2834 h 537"/>
                  <a:gd name="T88" fmla="*/ 6530 w 260"/>
                  <a:gd name="T89" fmla="*/ 2989 h 537"/>
                  <a:gd name="T90" fmla="*/ 6530 w 260"/>
                  <a:gd name="T91" fmla="*/ 4477 h 537"/>
                  <a:gd name="T92" fmla="*/ 6530 w 260"/>
                  <a:gd name="T93" fmla="*/ 7372 h 537"/>
                  <a:gd name="T94" fmla="*/ 7245 w 260"/>
                  <a:gd name="T95" fmla="*/ 8175 h 537"/>
                  <a:gd name="T96" fmla="*/ 7283 w 260"/>
                  <a:gd name="T97" fmla="*/ 8175 h 537"/>
                  <a:gd name="T98" fmla="*/ 8086 w 260"/>
                  <a:gd name="T99" fmla="*/ 7372 h 537"/>
                  <a:gd name="T100" fmla="*/ 8086 w 260"/>
                  <a:gd name="T101" fmla="*/ 7310 h 537"/>
                  <a:gd name="T102" fmla="*/ 8086 w 260"/>
                  <a:gd name="T103" fmla="*/ 7282 h 537"/>
                  <a:gd name="T104" fmla="*/ 8086 w 260"/>
                  <a:gd name="T105" fmla="*/ 1868 h 53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60"/>
                  <a:gd name="T160" fmla="*/ 0 h 537"/>
                  <a:gd name="T161" fmla="*/ 260 w 260"/>
                  <a:gd name="T162" fmla="*/ 537 h 53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60" h="537">
                    <a:moveTo>
                      <a:pt x="260" y="60"/>
                    </a:moveTo>
                    <a:cubicBezTo>
                      <a:pt x="257" y="39"/>
                      <a:pt x="247" y="23"/>
                      <a:pt x="229" y="11"/>
                    </a:cubicBezTo>
                    <a:cubicBezTo>
                      <a:pt x="229" y="11"/>
                      <a:pt x="229" y="11"/>
                      <a:pt x="229" y="11"/>
                    </a:cubicBezTo>
                    <a:cubicBezTo>
                      <a:pt x="219" y="4"/>
                      <a:pt x="207" y="2"/>
                      <a:pt x="195" y="1"/>
                    </a:cubicBezTo>
                    <a:cubicBezTo>
                      <a:pt x="190" y="1"/>
                      <a:pt x="185" y="0"/>
                      <a:pt x="179" y="0"/>
                    </a:cubicBezTo>
                    <a:cubicBezTo>
                      <a:pt x="176" y="0"/>
                      <a:pt x="176" y="0"/>
                      <a:pt x="176" y="0"/>
                    </a:cubicBezTo>
                    <a:cubicBezTo>
                      <a:pt x="84" y="0"/>
                      <a:pt x="84" y="0"/>
                      <a:pt x="84" y="0"/>
                    </a:cubicBezTo>
                    <a:cubicBezTo>
                      <a:pt x="81" y="0"/>
                      <a:pt x="81" y="0"/>
                      <a:pt x="81" y="0"/>
                    </a:cubicBezTo>
                    <a:cubicBezTo>
                      <a:pt x="75" y="0"/>
                      <a:pt x="70" y="1"/>
                      <a:pt x="65" y="1"/>
                    </a:cubicBezTo>
                    <a:cubicBezTo>
                      <a:pt x="53" y="2"/>
                      <a:pt x="41" y="4"/>
                      <a:pt x="30" y="11"/>
                    </a:cubicBezTo>
                    <a:cubicBezTo>
                      <a:pt x="30" y="11"/>
                      <a:pt x="30" y="11"/>
                      <a:pt x="30" y="11"/>
                    </a:cubicBezTo>
                    <a:cubicBezTo>
                      <a:pt x="13" y="23"/>
                      <a:pt x="2" y="39"/>
                      <a:pt x="0" y="60"/>
                    </a:cubicBezTo>
                    <a:cubicBezTo>
                      <a:pt x="0" y="234"/>
                      <a:pt x="0" y="234"/>
                      <a:pt x="0" y="234"/>
                    </a:cubicBezTo>
                    <a:cubicBezTo>
                      <a:pt x="0" y="235"/>
                      <a:pt x="0" y="235"/>
                      <a:pt x="0" y="235"/>
                    </a:cubicBezTo>
                    <a:cubicBezTo>
                      <a:pt x="0" y="237"/>
                      <a:pt x="0" y="237"/>
                      <a:pt x="0" y="237"/>
                    </a:cubicBezTo>
                    <a:cubicBezTo>
                      <a:pt x="0" y="251"/>
                      <a:pt x="7" y="258"/>
                      <a:pt x="25" y="263"/>
                    </a:cubicBezTo>
                    <a:cubicBezTo>
                      <a:pt x="26" y="263"/>
                      <a:pt x="26" y="263"/>
                      <a:pt x="27" y="263"/>
                    </a:cubicBezTo>
                    <a:cubicBezTo>
                      <a:pt x="35" y="261"/>
                      <a:pt x="50" y="257"/>
                      <a:pt x="50" y="237"/>
                    </a:cubicBezTo>
                    <a:cubicBezTo>
                      <a:pt x="50" y="237"/>
                      <a:pt x="50" y="144"/>
                      <a:pt x="50" y="144"/>
                    </a:cubicBezTo>
                    <a:cubicBezTo>
                      <a:pt x="50" y="96"/>
                      <a:pt x="50" y="96"/>
                      <a:pt x="50" y="96"/>
                    </a:cubicBezTo>
                    <a:cubicBezTo>
                      <a:pt x="51" y="94"/>
                      <a:pt x="53" y="92"/>
                      <a:pt x="56" y="91"/>
                    </a:cubicBezTo>
                    <a:cubicBezTo>
                      <a:pt x="57" y="92"/>
                      <a:pt x="58" y="93"/>
                      <a:pt x="59" y="95"/>
                    </a:cubicBezTo>
                    <a:cubicBezTo>
                      <a:pt x="59" y="95"/>
                      <a:pt x="60" y="140"/>
                      <a:pt x="61" y="201"/>
                    </a:cubicBezTo>
                    <a:cubicBezTo>
                      <a:pt x="61" y="204"/>
                      <a:pt x="60" y="207"/>
                      <a:pt x="60" y="210"/>
                    </a:cubicBezTo>
                    <a:cubicBezTo>
                      <a:pt x="47" y="278"/>
                      <a:pt x="37" y="339"/>
                      <a:pt x="37" y="339"/>
                    </a:cubicBezTo>
                    <a:cubicBezTo>
                      <a:pt x="36" y="345"/>
                      <a:pt x="37" y="350"/>
                      <a:pt x="38" y="355"/>
                    </a:cubicBezTo>
                    <a:cubicBezTo>
                      <a:pt x="38" y="355"/>
                      <a:pt x="38" y="356"/>
                      <a:pt x="38" y="356"/>
                    </a:cubicBezTo>
                    <a:cubicBezTo>
                      <a:pt x="40" y="370"/>
                      <a:pt x="47" y="382"/>
                      <a:pt x="60" y="390"/>
                    </a:cubicBezTo>
                    <a:cubicBezTo>
                      <a:pt x="60" y="390"/>
                      <a:pt x="60" y="390"/>
                      <a:pt x="60" y="390"/>
                    </a:cubicBezTo>
                    <a:cubicBezTo>
                      <a:pt x="63" y="393"/>
                      <a:pt x="66" y="394"/>
                      <a:pt x="70" y="395"/>
                    </a:cubicBezTo>
                    <a:cubicBezTo>
                      <a:pt x="75" y="474"/>
                      <a:pt x="82" y="537"/>
                      <a:pt x="92" y="537"/>
                    </a:cubicBezTo>
                    <a:cubicBezTo>
                      <a:pt x="92" y="537"/>
                      <a:pt x="93" y="537"/>
                      <a:pt x="94" y="537"/>
                    </a:cubicBezTo>
                    <a:cubicBezTo>
                      <a:pt x="114" y="537"/>
                      <a:pt x="147" y="537"/>
                      <a:pt x="166" y="537"/>
                    </a:cubicBezTo>
                    <a:cubicBezTo>
                      <a:pt x="166" y="537"/>
                      <a:pt x="167" y="537"/>
                      <a:pt x="168" y="537"/>
                    </a:cubicBezTo>
                    <a:cubicBezTo>
                      <a:pt x="177" y="537"/>
                      <a:pt x="185" y="474"/>
                      <a:pt x="190" y="395"/>
                    </a:cubicBezTo>
                    <a:cubicBezTo>
                      <a:pt x="193" y="394"/>
                      <a:pt x="197" y="393"/>
                      <a:pt x="200" y="390"/>
                    </a:cubicBezTo>
                    <a:cubicBezTo>
                      <a:pt x="200" y="390"/>
                      <a:pt x="200" y="390"/>
                      <a:pt x="200" y="390"/>
                    </a:cubicBezTo>
                    <a:cubicBezTo>
                      <a:pt x="212" y="382"/>
                      <a:pt x="220" y="370"/>
                      <a:pt x="221" y="356"/>
                    </a:cubicBezTo>
                    <a:cubicBezTo>
                      <a:pt x="221" y="356"/>
                      <a:pt x="221" y="355"/>
                      <a:pt x="221" y="355"/>
                    </a:cubicBezTo>
                    <a:cubicBezTo>
                      <a:pt x="222" y="350"/>
                      <a:pt x="223" y="345"/>
                      <a:pt x="223" y="339"/>
                    </a:cubicBezTo>
                    <a:cubicBezTo>
                      <a:pt x="223" y="339"/>
                      <a:pt x="212" y="278"/>
                      <a:pt x="199" y="209"/>
                    </a:cubicBezTo>
                    <a:cubicBezTo>
                      <a:pt x="199" y="207"/>
                      <a:pt x="199" y="204"/>
                      <a:pt x="198" y="201"/>
                    </a:cubicBezTo>
                    <a:cubicBezTo>
                      <a:pt x="200" y="140"/>
                      <a:pt x="201" y="95"/>
                      <a:pt x="201" y="95"/>
                    </a:cubicBezTo>
                    <a:cubicBezTo>
                      <a:pt x="202" y="93"/>
                      <a:pt x="203" y="92"/>
                      <a:pt x="204" y="91"/>
                    </a:cubicBezTo>
                    <a:cubicBezTo>
                      <a:pt x="206" y="92"/>
                      <a:pt x="209" y="94"/>
                      <a:pt x="210" y="96"/>
                    </a:cubicBezTo>
                    <a:cubicBezTo>
                      <a:pt x="210" y="144"/>
                      <a:pt x="210" y="144"/>
                      <a:pt x="210" y="144"/>
                    </a:cubicBezTo>
                    <a:cubicBezTo>
                      <a:pt x="210" y="144"/>
                      <a:pt x="210" y="237"/>
                      <a:pt x="210" y="237"/>
                    </a:cubicBezTo>
                    <a:cubicBezTo>
                      <a:pt x="210" y="257"/>
                      <a:pt x="224" y="261"/>
                      <a:pt x="233" y="263"/>
                    </a:cubicBezTo>
                    <a:cubicBezTo>
                      <a:pt x="233" y="263"/>
                      <a:pt x="234" y="263"/>
                      <a:pt x="234" y="263"/>
                    </a:cubicBezTo>
                    <a:cubicBezTo>
                      <a:pt x="252" y="258"/>
                      <a:pt x="260" y="251"/>
                      <a:pt x="260" y="237"/>
                    </a:cubicBezTo>
                    <a:cubicBezTo>
                      <a:pt x="260" y="235"/>
                      <a:pt x="260" y="235"/>
                      <a:pt x="260" y="235"/>
                    </a:cubicBezTo>
                    <a:cubicBezTo>
                      <a:pt x="260" y="235"/>
                      <a:pt x="260" y="235"/>
                      <a:pt x="260" y="234"/>
                    </a:cubicBezTo>
                    <a:lnTo>
                      <a:pt x="260" y="60"/>
                    </a:lnTo>
                    <a:close/>
                  </a:path>
                </a:pathLst>
              </a:custGeom>
              <a:solidFill>
                <a:srgbClr val="005F8E"/>
              </a:solidFill>
              <a:ln w="9525">
                <a:noFill/>
                <a:round/>
                <a:headEnd/>
                <a:tailEnd/>
              </a:ln>
            </p:spPr>
            <p:txBody>
              <a:bodyPr lIns="104306" tIns="52153" rIns="104306" bIns="52153">
                <a:prstTxWarp prst="textNoShape">
                  <a:avLst/>
                </a:prstTxWarp>
              </a:bodyPr>
              <a:lstStyle/>
              <a:p>
                <a:pPr defTabSz="912813"/>
                <a:endParaRPr lang="en-US">
                  <a:ea typeface="Arial" charset="0"/>
                  <a:cs typeface="Arial" charset="0"/>
                </a:endParaRPr>
              </a:p>
            </p:txBody>
          </p:sp>
          <p:sp>
            <p:nvSpPr>
              <p:cNvPr id="141419" name="Freeform 300"/>
              <p:cNvSpPr>
                <a:spLocks/>
              </p:cNvSpPr>
              <p:nvPr/>
            </p:nvSpPr>
            <p:spPr bwMode="gray">
              <a:xfrm>
                <a:off x="3866" y="1653"/>
                <a:ext cx="324" cy="290"/>
              </a:xfrm>
              <a:custGeom>
                <a:avLst/>
                <a:gdLst>
                  <a:gd name="T0" fmla="*/ 1696 w 137"/>
                  <a:gd name="T1" fmla="*/ 3735 h 123"/>
                  <a:gd name="T2" fmla="*/ 1696 w 137"/>
                  <a:gd name="T3" fmla="*/ 3735 h 123"/>
                  <a:gd name="T4" fmla="*/ 1812 w 137"/>
                  <a:gd name="T5" fmla="*/ 3775 h 123"/>
                  <a:gd name="T6" fmla="*/ 1880 w 137"/>
                  <a:gd name="T7" fmla="*/ 3803 h 123"/>
                  <a:gd name="T8" fmla="*/ 1968 w 137"/>
                  <a:gd name="T9" fmla="*/ 3803 h 123"/>
                  <a:gd name="T10" fmla="*/ 2065 w 137"/>
                  <a:gd name="T11" fmla="*/ 3803 h 123"/>
                  <a:gd name="T12" fmla="*/ 2154 w 137"/>
                  <a:gd name="T13" fmla="*/ 3803 h 123"/>
                  <a:gd name="T14" fmla="*/ 2249 w 137"/>
                  <a:gd name="T15" fmla="*/ 3803 h 123"/>
                  <a:gd name="T16" fmla="*/ 2344 w 137"/>
                  <a:gd name="T17" fmla="*/ 3803 h 123"/>
                  <a:gd name="T18" fmla="*/ 2434 w 137"/>
                  <a:gd name="T19" fmla="*/ 3803 h 123"/>
                  <a:gd name="T20" fmla="*/ 2500 w 137"/>
                  <a:gd name="T21" fmla="*/ 3775 h 123"/>
                  <a:gd name="T22" fmla="*/ 2635 w 137"/>
                  <a:gd name="T23" fmla="*/ 3735 h 123"/>
                  <a:gd name="T24" fmla="*/ 2635 w 137"/>
                  <a:gd name="T25" fmla="*/ 3735 h 123"/>
                  <a:gd name="T26" fmla="*/ 4032 w 137"/>
                  <a:gd name="T27" fmla="*/ 1417 h 123"/>
                  <a:gd name="T28" fmla="*/ 2221 w 137"/>
                  <a:gd name="T29" fmla="*/ 0 h 123"/>
                  <a:gd name="T30" fmla="*/ 2154 w 137"/>
                  <a:gd name="T31" fmla="*/ 0 h 123"/>
                  <a:gd name="T32" fmla="*/ 2065 w 137"/>
                  <a:gd name="T33" fmla="*/ 0 h 123"/>
                  <a:gd name="T34" fmla="*/ 251 w 137"/>
                  <a:gd name="T35" fmla="*/ 1417 h 123"/>
                  <a:gd name="T36" fmla="*/ 1696 w 137"/>
                  <a:gd name="T37" fmla="*/ 3735 h 1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7"/>
                  <a:gd name="T58" fmla="*/ 0 h 123"/>
                  <a:gd name="T59" fmla="*/ 137 w 137"/>
                  <a:gd name="T60" fmla="*/ 123 h 1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7" h="123">
                    <a:moveTo>
                      <a:pt x="54" y="121"/>
                    </a:moveTo>
                    <a:cubicBezTo>
                      <a:pt x="54" y="121"/>
                      <a:pt x="54" y="121"/>
                      <a:pt x="54" y="121"/>
                    </a:cubicBezTo>
                    <a:cubicBezTo>
                      <a:pt x="55" y="122"/>
                      <a:pt x="57" y="122"/>
                      <a:pt x="58" y="122"/>
                    </a:cubicBezTo>
                    <a:cubicBezTo>
                      <a:pt x="58" y="122"/>
                      <a:pt x="59" y="122"/>
                      <a:pt x="60" y="123"/>
                    </a:cubicBezTo>
                    <a:cubicBezTo>
                      <a:pt x="61" y="123"/>
                      <a:pt x="62" y="123"/>
                      <a:pt x="63" y="123"/>
                    </a:cubicBezTo>
                    <a:cubicBezTo>
                      <a:pt x="64" y="123"/>
                      <a:pt x="65" y="123"/>
                      <a:pt x="66" y="123"/>
                    </a:cubicBezTo>
                    <a:cubicBezTo>
                      <a:pt x="67" y="123"/>
                      <a:pt x="68" y="123"/>
                      <a:pt x="69" y="123"/>
                    </a:cubicBezTo>
                    <a:cubicBezTo>
                      <a:pt x="70" y="123"/>
                      <a:pt x="71" y="123"/>
                      <a:pt x="72" y="123"/>
                    </a:cubicBezTo>
                    <a:cubicBezTo>
                      <a:pt x="73" y="123"/>
                      <a:pt x="74" y="123"/>
                      <a:pt x="75" y="123"/>
                    </a:cubicBezTo>
                    <a:cubicBezTo>
                      <a:pt x="76" y="123"/>
                      <a:pt x="77" y="123"/>
                      <a:pt x="78" y="123"/>
                    </a:cubicBezTo>
                    <a:cubicBezTo>
                      <a:pt x="78" y="122"/>
                      <a:pt x="79" y="122"/>
                      <a:pt x="80" y="122"/>
                    </a:cubicBezTo>
                    <a:cubicBezTo>
                      <a:pt x="81" y="122"/>
                      <a:pt x="82" y="122"/>
                      <a:pt x="84" y="121"/>
                    </a:cubicBezTo>
                    <a:cubicBezTo>
                      <a:pt x="84" y="121"/>
                      <a:pt x="84" y="121"/>
                      <a:pt x="84" y="121"/>
                    </a:cubicBezTo>
                    <a:cubicBezTo>
                      <a:pt x="117" y="113"/>
                      <a:pt x="137" y="80"/>
                      <a:pt x="129" y="46"/>
                    </a:cubicBezTo>
                    <a:cubicBezTo>
                      <a:pt x="122" y="19"/>
                      <a:pt x="98" y="1"/>
                      <a:pt x="71" y="0"/>
                    </a:cubicBezTo>
                    <a:cubicBezTo>
                      <a:pt x="70" y="0"/>
                      <a:pt x="70" y="0"/>
                      <a:pt x="69" y="0"/>
                    </a:cubicBezTo>
                    <a:cubicBezTo>
                      <a:pt x="68" y="0"/>
                      <a:pt x="67" y="0"/>
                      <a:pt x="66" y="0"/>
                    </a:cubicBezTo>
                    <a:cubicBezTo>
                      <a:pt x="39" y="1"/>
                      <a:pt x="15" y="19"/>
                      <a:pt x="8" y="46"/>
                    </a:cubicBezTo>
                    <a:cubicBezTo>
                      <a:pt x="0" y="80"/>
                      <a:pt x="20" y="113"/>
                      <a:pt x="54" y="121"/>
                    </a:cubicBezTo>
                    <a:close/>
                  </a:path>
                </a:pathLst>
              </a:custGeom>
              <a:solidFill>
                <a:srgbClr val="005F8E"/>
              </a:solidFill>
              <a:ln w="9525">
                <a:noFill/>
                <a:round/>
                <a:headEnd/>
                <a:tailEnd/>
              </a:ln>
            </p:spPr>
            <p:txBody>
              <a:bodyPr lIns="104306" tIns="52153" rIns="104306" bIns="52153">
                <a:prstTxWarp prst="textNoShape">
                  <a:avLst/>
                </a:prstTxWarp>
              </a:bodyPr>
              <a:lstStyle/>
              <a:p>
                <a:pPr defTabSz="912813"/>
                <a:endParaRPr lang="en-US">
                  <a:ea typeface="Arial" charset="0"/>
                  <a:cs typeface="Arial" charset="0"/>
                </a:endParaRPr>
              </a:p>
            </p:txBody>
          </p:sp>
        </p:grpSp>
        <p:grpSp>
          <p:nvGrpSpPr>
            <p:cNvPr id="141409" name="Group 303"/>
            <p:cNvGrpSpPr>
              <a:grpSpLocks/>
            </p:cNvGrpSpPr>
            <p:nvPr/>
          </p:nvGrpSpPr>
          <p:grpSpPr bwMode="auto">
            <a:xfrm flipH="1">
              <a:off x="4649" y="2319"/>
              <a:ext cx="414" cy="1066"/>
              <a:chOff x="4447" y="1653"/>
              <a:chExt cx="614" cy="1582"/>
            </a:xfrm>
          </p:grpSpPr>
          <p:sp>
            <p:nvSpPr>
              <p:cNvPr id="141416" name="Freeform 304"/>
              <p:cNvSpPr>
                <a:spLocks/>
              </p:cNvSpPr>
              <p:nvPr/>
            </p:nvSpPr>
            <p:spPr bwMode="gray">
              <a:xfrm>
                <a:off x="4447" y="1967"/>
                <a:ext cx="614" cy="1268"/>
              </a:xfrm>
              <a:custGeom>
                <a:avLst/>
                <a:gdLst>
                  <a:gd name="T0" fmla="*/ 8086 w 260"/>
                  <a:gd name="T1" fmla="*/ 1868 h 537"/>
                  <a:gd name="T2" fmla="*/ 7127 w 260"/>
                  <a:gd name="T3" fmla="*/ 340 h 537"/>
                  <a:gd name="T4" fmla="*/ 7127 w 260"/>
                  <a:gd name="T5" fmla="*/ 340 h 537"/>
                  <a:gd name="T6" fmla="*/ 6057 w 260"/>
                  <a:gd name="T7" fmla="*/ 28 h 537"/>
                  <a:gd name="T8" fmla="*/ 5571 w 260"/>
                  <a:gd name="T9" fmla="*/ 0 h 537"/>
                  <a:gd name="T10" fmla="*/ 5476 w 260"/>
                  <a:gd name="T11" fmla="*/ 0 h 537"/>
                  <a:gd name="T12" fmla="*/ 2610 w 260"/>
                  <a:gd name="T13" fmla="*/ 0 h 537"/>
                  <a:gd name="T14" fmla="*/ 2515 w 260"/>
                  <a:gd name="T15" fmla="*/ 0 h 537"/>
                  <a:gd name="T16" fmla="*/ 2031 w 260"/>
                  <a:gd name="T17" fmla="*/ 28 h 537"/>
                  <a:gd name="T18" fmla="*/ 938 w 260"/>
                  <a:gd name="T19" fmla="*/ 340 h 537"/>
                  <a:gd name="T20" fmla="*/ 938 w 260"/>
                  <a:gd name="T21" fmla="*/ 340 h 537"/>
                  <a:gd name="T22" fmla="*/ 0 w 260"/>
                  <a:gd name="T23" fmla="*/ 1868 h 537"/>
                  <a:gd name="T24" fmla="*/ 0 w 260"/>
                  <a:gd name="T25" fmla="*/ 7282 h 537"/>
                  <a:gd name="T26" fmla="*/ 0 w 260"/>
                  <a:gd name="T27" fmla="*/ 7310 h 537"/>
                  <a:gd name="T28" fmla="*/ 0 w 260"/>
                  <a:gd name="T29" fmla="*/ 7372 h 537"/>
                  <a:gd name="T30" fmla="*/ 775 w 260"/>
                  <a:gd name="T31" fmla="*/ 8175 h 537"/>
                  <a:gd name="T32" fmla="*/ 803 w 260"/>
                  <a:gd name="T33" fmla="*/ 8175 h 537"/>
                  <a:gd name="T34" fmla="*/ 1528 w 260"/>
                  <a:gd name="T35" fmla="*/ 7372 h 537"/>
                  <a:gd name="T36" fmla="*/ 1556 w 260"/>
                  <a:gd name="T37" fmla="*/ 4477 h 537"/>
                  <a:gd name="T38" fmla="*/ 1528 w 260"/>
                  <a:gd name="T39" fmla="*/ 2989 h 537"/>
                  <a:gd name="T40" fmla="*/ 1740 w 260"/>
                  <a:gd name="T41" fmla="*/ 2834 h 537"/>
                  <a:gd name="T42" fmla="*/ 1830 w 260"/>
                  <a:gd name="T43" fmla="*/ 2949 h 537"/>
                  <a:gd name="T44" fmla="*/ 2855 w 260"/>
                  <a:gd name="T45" fmla="*/ 16694 h 537"/>
                  <a:gd name="T46" fmla="*/ 2921 w 260"/>
                  <a:gd name="T47" fmla="*/ 16694 h 537"/>
                  <a:gd name="T48" fmla="*/ 5165 w 260"/>
                  <a:gd name="T49" fmla="*/ 16694 h 537"/>
                  <a:gd name="T50" fmla="*/ 5231 w 260"/>
                  <a:gd name="T51" fmla="*/ 16694 h 537"/>
                  <a:gd name="T52" fmla="*/ 6258 w 260"/>
                  <a:gd name="T53" fmla="*/ 2949 h 537"/>
                  <a:gd name="T54" fmla="*/ 6345 w 260"/>
                  <a:gd name="T55" fmla="*/ 2834 h 537"/>
                  <a:gd name="T56" fmla="*/ 6530 w 260"/>
                  <a:gd name="T57" fmla="*/ 2989 h 537"/>
                  <a:gd name="T58" fmla="*/ 6530 w 260"/>
                  <a:gd name="T59" fmla="*/ 4477 h 537"/>
                  <a:gd name="T60" fmla="*/ 6530 w 260"/>
                  <a:gd name="T61" fmla="*/ 7372 h 537"/>
                  <a:gd name="T62" fmla="*/ 7245 w 260"/>
                  <a:gd name="T63" fmla="*/ 8175 h 537"/>
                  <a:gd name="T64" fmla="*/ 7283 w 260"/>
                  <a:gd name="T65" fmla="*/ 8175 h 537"/>
                  <a:gd name="T66" fmla="*/ 8086 w 260"/>
                  <a:gd name="T67" fmla="*/ 7372 h 537"/>
                  <a:gd name="T68" fmla="*/ 8086 w 260"/>
                  <a:gd name="T69" fmla="*/ 7310 h 537"/>
                  <a:gd name="T70" fmla="*/ 8086 w 260"/>
                  <a:gd name="T71" fmla="*/ 7282 h 537"/>
                  <a:gd name="T72" fmla="*/ 8086 w 260"/>
                  <a:gd name="T73" fmla="*/ 1868 h 53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0"/>
                  <a:gd name="T112" fmla="*/ 0 h 537"/>
                  <a:gd name="T113" fmla="*/ 260 w 260"/>
                  <a:gd name="T114" fmla="*/ 537 h 53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0" h="537">
                    <a:moveTo>
                      <a:pt x="260" y="60"/>
                    </a:moveTo>
                    <a:cubicBezTo>
                      <a:pt x="257" y="39"/>
                      <a:pt x="247" y="23"/>
                      <a:pt x="229" y="11"/>
                    </a:cubicBezTo>
                    <a:cubicBezTo>
                      <a:pt x="229" y="11"/>
                      <a:pt x="229" y="11"/>
                      <a:pt x="229" y="11"/>
                    </a:cubicBezTo>
                    <a:cubicBezTo>
                      <a:pt x="219" y="4"/>
                      <a:pt x="207" y="2"/>
                      <a:pt x="195" y="1"/>
                    </a:cubicBezTo>
                    <a:cubicBezTo>
                      <a:pt x="190" y="1"/>
                      <a:pt x="184" y="0"/>
                      <a:pt x="179" y="0"/>
                    </a:cubicBezTo>
                    <a:cubicBezTo>
                      <a:pt x="176" y="0"/>
                      <a:pt x="176" y="0"/>
                      <a:pt x="176" y="0"/>
                    </a:cubicBezTo>
                    <a:cubicBezTo>
                      <a:pt x="84" y="0"/>
                      <a:pt x="84" y="0"/>
                      <a:pt x="84" y="0"/>
                    </a:cubicBezTo>
                    <a:cubicBezTo>
                      <a:pt x="81" y="0"/>
                      <a:pt x="81" y="0"/>
                      <a:pt x="81" y="0"/>
                    </a:cubicBezTo>
                    <a:cubicBezTo>
                      <a:pt x="75" y="0"/>
                      <a:pt x="70" y="1"/>
                      <a:pt x="65" y="1"/>
                    </a:cubicBezTo>
                    <a:cubicBezTo>
                      <a:pt x="53" y="2"/>
                      <a:pt x="41" y="4"/>
                      <a:pt x="30" y="11"/>
                    </a:cubicBezTo>
                    <a:cubicBezTo>
                      <a:pt x="30" y="11"/>
                      <a:pt x="30" y="11"/>
                      <a:pt x="30" y="11"/>
                    </a:cubicBezTo>
                    <a:cubicBezTo>
                      <a:pt x="13" y="23"/>
                      <a:pt x="2" y="39"/>
                      <a:pt x="0" y="60"/>
                    </a:cubicBezTo>
                    <a:cubicBezTo>
                      <a:pt x="0" y="234"/>
                      <a:pt x="0" y="234"/>
                      <a:pt x="0" y="234"/>
                    </a:cubicBezTo>
                    <a:cubicBezTo>
                      <a:pt x="0" y="235"/>
                      <a:pt x="0" y="235"/>
                      <a:pt x="0" y="235"/>
                    </a:cubicBezTo>
                    <a:cubicBezTo>
                      <a:pt x="0" y="237"/>
                      <a:pt x="0" y="237"/>
                      <a:pt x="0" y="237"/>
                    </a:cubicBezTo>
                    <a:cubicBezTo>
                      <a:pt x="0" y="251"/>
                      <a:pt x="7" y="258"/>
                      <a:pt x="25" y="263"/>
                    </a:cubicBezTo>
                    <a:cubicBezTo>
                      <a:pt x="26" y="263"/>
                      <a:pt x="26" y="263"/>
                      <a:pt x="26" y="263"/>
                    </a:cubicBezTo>
                    <a:cubicBezTo>
                      <a:pt x="35" y="261"/>
                      <a:pt x="49" y="257"/>
                      <a:pt x="49" y="237"/>
                    </a:cubicBezTo>
                    <a:cubicBezTo>
                      <a:pt x="49" y="237"/>
                      <a:pt x="50" y="144"/>
                      <a:pt x="50" y="144"/>
                    </a:cubicBezTo>
                    <a:cubicBezTo>
                      <a:pt x="49" y="96"/>
                      <a:pt x="49" y="96"/>
                      <a:pt x="49" y="96"/>
                    </a:cubicBezTo>
                    <a:cubicBezTo>
                      <a:pt x="51" y="94"/>
                      <a:pt x="53" y="92"/>
                      <a:pt x="56" y="91"/>
                    </a:cubicBezTo>
                    <a:cubicBezTo>
                      <a:pt x="57" y="92"/>
                      <a:pt x="58" y="93"/>
                      <a:pt x="59" y="95"/>
                    </a:cubicBezTo>
                    <a:cubicBezTo>
                      <a:pt x="59" y="95"/>
                      <a:pt x="66" y="537"/>
                      <a:pt x="92" y="537"/>
                    </a:cubicBezTo>
                    <a:cubicBezTo>
                      <a:pt x="92" y="537"/>
                      <a:pt x="93" y="537"/>
                      <a:pt x="94" y="537"/>
                    </a:cubicBezTo>
                    <a:cubicBezTo>
                      <a:pt x="114" y="537"/>
                      <a:pt x="147" y="537"/>
                      <a:pt x="166" y="537"/>
                    </a:cubicBezTo>
                    <a:cubicBezTo>
                      <a:pt x="166" y="537"/>
                      <a:pt x="167" y="537"/>
                      <a:pt x="168" y="537"/>
                    </a:cubicBezTo>
                    <a:cubicBezTo>
                      <a:pt x="194" y="537"/>
                      <a:pt x="201" y="95"/>
                      <a:pt x="201" y="95"/>
                    </a:cubicBezTo>
                    <a:cubicBezTo>
                      <a:pt x="202" y="93"/>
                      <a:pt x="203" y="92"/>
                      <a:pt x="204" y="91"/>
                    </a:cubicBezTo>
                    <a:cubicBezTo>
                      <a:pt x="206" y="92"/>
                      <a:pt x="209" y="94"/>
                      <a:pt x="210" y="96"/>
                    </a:cubicBezTo>
                    <a:cubicBezTo>
                      <a:pt x="210" y="144"/>
                      <a:pt x="210" y="144"/>
                      <a:pt x="210" y="144"/>
                    </a:cubicBezTo>
                    <a:cubicBezTo>
                      <a:pt x="210" y="144"/>
                      <a:pt x="210" y="237"/>
                      <a:pt x="210" y="237"/>
                    </a:cubicBezTo>
                    <a:cubicBezTo>
                      <a:pt x="210" y="257"/>
                      <a:pt x="224" y="261"/>
                      <a:pt x="233" y="263"/>
                    </a:cubicBezTo>
                    <a:cubicBezTo>
                      <a:pt x="233" y="263"/>
                      <a:pt x="234" y="263"/>
                      <a:pt x="234" y="263"/>
                    </a:cubicBezTo>
                    <a:cubicBezTo>
                      <a:pt x="252" y="258"/>
                      <a:pt x="260" y="251"/>
                      <a:pt x="260" y="237"/>
                    </a:cubicBezTo>
                    <a:cubicBezTo>
                      <a:pt x="260" y="235"/>
                      <a:pt x="260" y="235"/>
                      <a:pt x="260" y="235"/>
                    </a:cubicBezTo>
                    <a:cubicBezTo>
                      <a:pt x="260" y="235"/>
                      <a:pt x="260" y="235"/>
                      <a:pt x="260" y="234"/>
                    </a:cubicBezTo>
                    <a:lnTo>
                      <a:pt x="260" y="60"/>
                    </a:lnTo>
                    <a:close/>
                  </a:path>
                </a:pathLst>
              </a:custGeom>
              <a:solidFill>
                <a:srgbClr val="005F8E"/>
              </a:solidFill>
              <a:ln w="9525">
                <a:noFill/>
                <a:round/>
                <a:headEnd/>
                <a:tailEnd/>
              </a:ln>
            </p:spPr>
            <p:txBody>
              <a:bodyPr lIns="104306" tIns="52153" rIns="104306" bIns="52153">
                <a:prstTxWarp prst="textNoShape">
                  <a:avLst/>
                </a:prstTxWarp>
              </a:bodyPr>
              <a:lstStyle/>
              <a:p>
                <a:pPr defTabSz="912813"/>
                <a:endParaRPr lang="en-US">
                  <a:ea typeface="Arial" charset="0"/>
                  <a:cs typeface="Arial" charset="0"/>
                </a:endParaRPr>
              </a:p>
            </p:txBody>
          </p:sp>
          <p:sp>
            <p:nvSpPr>
              <p:cNvPr id="141417" name="Freeform 305"/>
              <p:cNvSpPr>
                <a:spLocks/>
              </p:cNvSpPr>
              <p:nvPr/>
            </p:nvSpPr>
            <p:spPr bwMode="gray">
              <a:xfrm>
                <a:off x="4591" y="1653"/>
                <a:ext cx="324" cy="290"/>
              </a:xfrm>
              <a:custGeom>
                <a:avLst/>
                <a:gdLst>
                  <a:gd name="T0" fmla="*/ 1696 w 137"/>
                  <a:gd name="T1" fmla="*/ 3735 h 123"/>
                  <a:gd name="T2" fmla="*/ 1696 w 137"/>
                  <a:gd name="T3" fmla="*/ 3735 h 123"/>
                  <a:gd name="T4" fmla="*/ 1812 w 137"/>
                  <a:gd name="T5" fmla="*/ 3775 h 123"/>
                  <a:gd name="T6" fmla="*/ 1880 w 137"/>
                  <a:gd name="T7" fmla="*/ 3803 h 123"/>
                  <a:gd name="T8" fmla="*/ 1968 w 137"/>
                  <a:gd name="T9" fmla="*/ 3803 h 123"/>
                  <a:gd name="T10" fmla="*/ 2065 w 137"/>
                  <a:gd name="T11" fmla="*/ 3803 h 123"/>
                  <a:gd name="T12" fmla="*/ 2154 w 137"/>
                  <a:gd name="T13" fmla="*/ 3803 h 123"/>
                  <a:gd name="T14" fmla="*/ 2249 w 137"/>
                  <a:gd name="T15" fmla="*/ 3803 h 123"/>
                  <a:gd name="T16" fmla="*/ 2315 w 137"/>
                  <a:gd name="T17" fmla="*/ 3803 h 123"/>
                  <a:gd name="T18" fmla="*/ 2434 w 137"/>
                  <a:gd name="T19" fmla="*/ 3803 h 123"/>
                  <a:gd name="T20" fmla="*/ 2471 w 137"/>
                  <a:gd name="T21" fmla="*/ 3775 h 123"/>
                  <a:gd name="T22" fmla="*/ 2635 w 137"/>
                  <a:gd name="T23" fmla="*/ 3735 h 123"/>
                  <a:gd name="T24" fmla="*/ 2635 w 137"/>
                  <a:gd name="T25" fmla="*/ 3735 h 123"/>
                  <a:gd name="T26" fmla="*/ 4032 w 137"/>
                  <a:gd name="T27" fmla="*/ 1417 h 123"/>
                  <a:gd name="T28" fmla="*/ 2221 w 137"/>
                  <a:gd name="T29" fmla="*/ 0 h 123"/>
                  <a:gd name="T30" fmla="*/ 2154 w 137"/>
                  <a:gd name="T31" fmla="*/ 0 h 123"/>
                  <a:gd name="T32" fmla="*/ 2065 w 137"/>
                  <a:gd name="T33" fmla="*/ 0 h 123"/>
                  <a:gd name="T34" fmla="*/ 251 w 137"/>
                  <a:gd name="T35" fmla="*/ 1417 h 123"/>
                  <a:gd name="T36" fmla="*/ 1696 w 137"/>
                  <a:gd name="T37" fmla="*/ 3735 h 1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7"/>
                  <a:gd name="T58" fmla="*/ 0 h 123"/>
                  <a:gd name="T59" fmla="*/ 137 w 137"/>
                  <a:gd name="T60" fmla="*/ 123 h 1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7" h="123">
                    <a:moveTo>
                      <a:pt x="54" y="121"/>
                    </a:moveTo>
                    <a:cubicBezTo>
                      <a:pt x="54" y="121"/>
                      <a:pt x="54" y="121"/>
                      <a:pt x="54" y="121"/>
                    </a:cubicBezTo>
                    <a:cubicBezTo>
                      <a:pt x="55" y="122"/>
                      <a:pt x="57" y="122"/>
                      <a:pt x="58" y="122"/>
                    </a:cubicBezTo>
                    <a:cubicBezTo>
                      <a:pt x="59" y="122"/>
                      <a:pt x="59" y="122"/>
                      <a:pt x="60" y="123"/>
                    </a:cubicBezTo>
                    <a:cubicBezTo>
                      <a:pt x="61" y="123"/>
                      <a:pt x="62" y="123"/>
                      <a:pt x="63" y="123"/>
                    </a:cubicBezTo>
                    <a:cubicBezTo>
                      <a:pt x="64" y="123"/>
                      <a:pt x="65" y="123"/>
                      <a:pt x="66" y="123"/>
                    </a:cubicBezTo>
                    <a:cubicBezTo>
                      <a:pt x="67" y="123"/>
                      <a:pt x="68" y="123"/>
                      <a:pt x="69" y="123"/>
                    </a:cubicBezTo>
                    <a:cubicBezTo>
                      <a:pt x="70" y="123"/>
                      <a:pt x="71" y="123"/>
                      <a:pt x="72" y="123"/>
                    </a:cubicBezTo>
                    <a:cubicBezTo>
                      <a:pt x="73" y="123"/>
                      <a:pt x="74" y="123"/>
                      <a:pt x="74" y="123"/>
                    </a:cubicBezTo>
                    <a:cubicBezTo>
                      <a:pt x="76" y="123"/>
                      <a:pt x="77" y="123"/>
                      <a:pt x="78" y="123"/>
                    </a:cubicBezTo>
                    <a:cubicBezTo>
                      <a:pt x="78" y="122"/>
                      <a:pt x="79" y="122"/>
                      <a:pt x="79" y="122"/>
                    </a:cubicBezTo>
                    <a:cubicBezTo>
                      <a:pt x="81" y="122"/>
                      <a:pt x="82" y="122"/>
                      <a:pt x="84" y="121"/>
                    </a:cubicBezTo>
                    <a:cubicBezTo>
                      <a:pt x="84" y="121"/>
                      <a:pt x="84" y="121"/>
                      <a:pt x="84" y="121"/>
                    </a:cubicBezTo>
                    <a:cubicBezTo>
                      <a:pt x="117" y="113"/>
                      <a:pt x="137" y="80"/>
                      <a:pt x="129" y="46"/>
                    </a:cubicBezTo>
                    <a:cubicBezTo>
                      <a:pt x="122" y="19"/>
                      <a:pt x="98" y="1"/>
                      <a:pt x="71" y="0"/>
                    </a:cubicBezTo>
                    <a:cubicBezTo>
                      <a:pt x="70" y="0"/>
                      <a:pt x="69" y="0"/>
                      <a:pt x="69" y="0"/>
                    </a:cubicBezTo>
                    <a:cubicBezTo>
                      <a:pt x="68" y="0"/>
                      <a:pt x="67" y="0"/>
                      <a:pt x="66" y="0"/>
                    </a:cubicBezTo>
                    <a:cubicBezTo>
                      <a:pt x="39" y="1"/>
                      <a:pt x="15" y="19"/>
                      <a:pt x="8" y="46"/>
                    </a:cubicBezTo>
                    <a:cubicBezTo>
                      <a:pt x="0" y="80"/>
                      <a:pt x="20" y="113"/>
                      <a:pt x="54" y="121"/>
                    </a:cubicBezTo>
                    <a:close/>
                  </a:path>
                </a:pathLst>
              </a:custGeom>
              <a:solidFill>
                <a:srgbClr val="005F8E"/>
              </a:solidFill>
              <a:ln w="9525">
                <a:noFill/>
                <a:round/>
                <a:headEnd/>
                <a:tailEnd/>
              </a:ln>
            </p:spPr>
            <p:txBody>
              <a:bodyPr lIns="104306" tIns="52153" rIns="104306" bIns="52153">
                <a:prstTxWarp prst="textNoShape">
                  <a:avLst/>
                </a:prstTxWarp>
              </a:bodyPr>
              <a:lstStyle/>
              <a:p>
                <a:pPr defTabSz="912813"/>
                <a:endParaRPr lang="en-US">
                  <a:ea typeface="Arial" charset="0"/>
                  <a:cs typeface="Arial" charset="0"/>
                </a:endParaRPr>
              </a:p>
            </p:txBody>
          </p:sp>
        </p:grpSp>
        <p:grpSp>
          <p:nvGrpSpPr>
            <p:cNvPr id="141410" name="Group 308"/>
            <p:cNvGrpSpPr>
              <a:grpSpLocks/>
            </p:cNvGrpSpPr>
            <p:nvPr/>
          </p:nvGrpSpPr>
          <p:grpSpPr bwMode="auto">
            <a:xfrm flipH="1">
              <a:off x="4295" y="1922"/>
              <a:ext cx="352" cy="907"/>
              <a:chOff x="3722" y="1653"/>
              <a:chExt cx="614" cy="1582"/>
            </a:xfrm>
          </p:grpSpPr>
          <p:sp>
            <p:nvSpPr>
              <p:cNvPr id="141414" name="Freeform 309"/>
              <p:cNvSpPr>
                <a:spLocks/>
              </p:cNvSpPr>
              <p:nvPr/>
            </p:nvSpPr>
            <p:spPr bwMode="gray">
              <a:xfrm>
                <a:off x="3722" y="1967"/>
                <a:ext cx="614" cy="1268"/>
              </a:xfrm>
              <a:custGeom>
                <a:avLst/>
                <a:gdLst>
                  <a:gd name="T0" fmla="*/ 8086 w 260"/>
                  <a:gd name="T1" fmla="*/ 1868 h 537"/>
                  <a:gd name="T2" fmla="*/ 7127 w 260"/>
                  <a:gd name="T3" fmla="*/ 340 h 537"/>
                  <a:gd name="T4" fmla="*/ 7127 w 260"/>
                  <a:gd name="T5" fmla="*/ 340 h 537"/>
                  <a:gd name="T6" fmla="*/ 6057 w 260"/>
                  <a:gd name="T7" fmla="*/ 28 h 537"/>
                  <a:gd name="T8" fmla="*/ 5571 w 260"/>
                  <a:gd name="T9" fmla="*/ 0 h 537"/>
                  <a:gd name="T10" fmla="*/ 5476 w 260"/>
                  <a:gd name="T11" fmla="*/ 0 h 537"/>
                  <a:gd name="T12" fmla="*/ 2610 w 260"/>
                  <a:gd name="T13" fmla="*/ 0 h 537"/>
                  <a:gd name="T14" fmla="*/ 2515 w 260"/>
                  <a:gd name="T15" fmla="*/ 0 h 537"/>
                  <a:gd name="T16" fmla="*/ 2031 w 260"/>
                  <a:gd name="T17" fmla="*/ 28 h 537"/>
                  <a:gd name="T18" fmla="*/ 938 w 260"/>
                  <a:gd name="T19" fmla="*/ 340 h 537"/>
                  <a:gd name="T20" fmla="*/ 938 w 260"/>
                  <a:gd name="T21" fmla="*/ 340 h 537"/>
                  <a:gd name="T22" fmla="*/ 0 w 260"/>
                  <a:gd name="T23" fmla="*/ 1868 h 537"/>
                  <a:gd name="T24" fmla="*/ 0 w 260"/>
                  <a:gd name="T25" fmla="*/ 7282 h 537"/>
                  <a:gd name="T26" fmla="*/ 0 w 260"/>
                  <a:gd name="T27" fmla="*/ 7310 h 537"/>
                  <a:gd name="T28" fmla="*/ 0 w 260"/>
                  <a:gd name="T29" fmla="*/ 7372 h 537"/>
                  <a:gd name="T30" fmla="*/ 775 w 260"/>
                  <a:gd name="T31" fmla="*/ 8175 h 537"/>
                  <a:gd name="T32" fmla="*/ 843 w 260"/>
                  <a:gd name="T33" fmla="*/ 8175 h 537"/>
                  <a:gd name="T34" fmla="*/ 1556 w 260"/>
                  <a:gd name="T35" fmla="*/ 7372 h 537"/>
                  <a:gd name="T36" fmla="*/ 1556 w 260"/>
                  <a:gd name="T37" fmla="*/ 4477 h 537"/>
                  <a:gd name="T38" fmla="*/ 1556 w 260"/>
                  <a:gd name="T39" fmla="*/ 2989 h 537"/>
                  <a:gd name="T40" fmla="*/ 1740 w 260"/>
                  <a:gd name="T41" fmla="*/ 2834 h 537"/>
                  <a:gd name="T42" fmla="*/ 1830 w 260"/>
                  <a:gd name="T43" fmla="*/ 2949 h 537"/>
                  <a:gd name="T44" fmla="*/ 1896 w 260"/>
                  <a:gd name="T45" fmla="*/ 6255 h 537"/>
                  <a:gd name="T46" fmla="*/ 1868 w 260"/>
                  <a:gd name="T47" fmla="*/ 6529 h 537"/>
                  <a:gd name="T48" fmla="*/ 1143 w 260"/>
                  <a:gd name="T49" fmla="*/ 10531 h 537"/>
                  <a:gd name="T50" fmla="*/ 1188 w 260"/>
                  <a:gd name="T51" fmla="*/ 11034 h 537"/>
                  <a:gd name="T52" fmla="*/ 1188 w 260"/>
                  <a:gd name="T53" fmla="*/ 11072 h 537"/>
                  <a:gd name="T54" fmla="*/ 1868 w 260"/>
                  <a:gd name="T55" fmla="*/ 12127 h 537"/>
                  <a:gd name="T56" fmla="*/ 1868 w 260"/>
                  <a:gd name="T57" fmla="*/ 12127 h 537"/>
                  <a:gd name="T58" fmla="*/ 2175 w 260"/>
                  <a:gd name="T59" fmla="*/ 12283 h 537"/>
                  <a:gd name="T60" fmla="*/ 2855 w 260"/>
                  <a:gd name="T61" fmla="*/ 16694 h 537"/>
                  <a:gd name="T62" fmla="*/ 2921 w 260"/>
                  <a:gd name="T63" fmla="*/ 16694 h 537"/>
                  <a:gd name="T64" fmla="*/ 5165 w 260"/>
                  <a:gd name="T65" fmla="*/ 16694 h 537"/>
                  <a:gd name="T66" fmla="*/ 5231 w 260"/>
                  <a:gd name="T67" fmla="*/ 16694 h 537"/>
                  <a:gd name="T68" fmla="*/ 5911 w 260"/>
                  <a:gd name="T69" fmla="*/ 12283 h 537"/>
                  <a:gd name="T70" fmla="*/ 6218 w 260"/>
                  <a:gd name="T71" fmla="*/ 12127 h 537"/>
                  <a:gd name="T72" fmla="*/ 6218 w 260"/>
                  <a:gd name="T73" fmla="*/ 12127 h 537"/>
                  <a:gd name="T74" fmla="*/ 6877 w 260"/>
                  <a:gd name="T75" fmla="*/ 11072 h 537"/>
                  <a:gd name="T76" fmla="*/ 6877 w 260"/>
                  <a:gd name="T77" fmla="*/ 11034 h 537"/>
                  <a:gd name="T78" fmla="*/ 6943 w 260"/>
                  <a:gd name="T79" fmla="*/ 10531 h 537"/>
                  <a:gd name="T80" fmla="*/ 6190 w 260"/>
                  <a:gd name="T81" fmla="*/ 6501 h 537"/>
                  <a:gd name="T82" fmla="*/ 6164 w 260"/>
                  <a:gd name="T83" fmla="*/ 6255 h 537"/>
                  <a:gd name="T84" fmla="*/ 6258 w 260"/>
                  <a:gd name="T85" fmla="*/ 2949 h 537"/>
                  <a:gd name="T86" fmla="*/ 6345 w 260"/>
                  <a:gd name="T87" fmla="*/ 2834 h 537"/>
                  <a:gd name="T88" fmla="*/ 6530 w 260"/>
                  <a:gd name="T89" fmla="*/ 2989 h 537"/>
                  <a:gd name="T90" fmla="*/ 6530 w 260"/>
                  <a:gd name="T91" fmla="*/ 4477 h 537"/>
                  <a:gd name="T92" fmla="*/ 6530 w 260"/>
                  <a:gd name="T93" fmla="*/ 7372 h 537"/>
                  <a:gd name="T94" fmla="*/ 7245 w 260"/>
                  <a:gd name="T95" fmla="*/ 8175 h 537"/>
                  <a:gd name="T96" fmla="*/ 7283 w 260"/>
                  <a:gd name="T97" fmla="*/ 8175 h 537"/>
                  <a:gd name="T98" fmla="*/ 8086 w 260"/>
                  <a:gd name="T99" fmla="*/ 7372 h 537"/>
                  <a:gd name="T100" fmla="*/ 8086 w 260"/>
                  <a:gd name="T101" fmla="*/ 7310 h 537"/>
                  <a:gd name="T102" fmla="*/ 8086 w 260"/>
                  <a:gd name="T103" fmla="*/ 7282 h 537"/>
                  <a:gd name="T104" fmla="*/ 8086 w 260"/>
                  <a:gd name="T105" fmla="*/ 1868 h 53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60"/>
                  <a:gd name="T160" fmla="*/ 0 h 537"/>
                  <a:gd name="T161" fmla="*/ 260 w 260"/>
                  <a:gd name="T162" fmla="*/ 537 h 53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60" h="537">
                    <a:moveTo>
                      <a:pt x="260" y="60"/>
                    </a:moveTo>
                    <a:cubicBezTo>
                      <a:pt x="257" y="39"/>
                      <a:pt x="247" y="23"/>
                      <a:pt x="229" y="11"/>
                    </a:cubicBezTo>
                    <a:cubicBezTo>
                      <a:pt x="229" y="11"/>
                      <a:pt x="229" y="11"/>
                      <a:pt x="229" y="11"/>
                    </a:cubicBezTo>
                    <a:cubicBezTo>
                      <a:pt x="219" y="4"/>
                      <a:pt x="207" y="2"/>
                      <a:pt x="195" y="1"/>
                    </a:cubicBezTo>
                    <a:cubicBezTo>
                      <a:pt x="190" y="1"/>
                      <a:pt x="185" y="0"/>
                      <a:pt x="179" y="0"/>
                    </a:cubicBezTo>
                    <a:cubicBezTo>
                      <a:pt x="176" y="0"/>
                      <a:pt x="176" y="0"/>
                      <a:pt x="176" y="0"/>
                    </a:cubicBezTo>
                    <a:cubicBezTo>
                      <a:pt x="84" y="0"/>
                      <a:pt x="84" y="0"/>
                      <a:pt x="84" y="0"/>
                    </a:cubicBezTo>
                    <a:cubicBezTo>
                      <a:pt x="81" y="0"/>
                      <a:pt x="81" y="0"/>
                      <a:pt x="81" y="0"/>
                    </a:cubicBezTo>
                    <a:cubicBezTo>
                      <a:pt x="75" y="0"/>
                      <a:pt x="70" y="1"/>
                      <a:pt x="65" y="1"/>
                    </a:cubicBezTo>
                    <a:cubicBezTo>
                      <a:pt x="53" y="2"/>
                      <a:pt x="41" y="4"/>
                      <a:pt x="30" y="11"/>
                    </a:cubicBezTo>
                    <a:cubicBezTo>
                      <a:pt x="30" y="11"/>
                      <a:pt x="30" y="11"/>
                      <a:pt x="30" y="11"/>
                    </a:cubicBezTo>
                    <a:cubicBezTo>
                      <a:pt x="13" y="23"/>
                      <a:pt x="2" y="39"/>
                      <a:pt x="0" y="60"/>
                    </a:cubicBezTo>
                    <a:cubicBezTo>
                      <a:pt x="0" y="234"/>
                      <a:pt x="0" y="234"/>
                      <a:pt x="0" y="234"/>
                    </a:cubicBezTo>
                    <a:cubicBezTo>
                      <a:pt x="0" y="235"/>
                      <a:pt x="0" y="235"/>
                      <a:pt x="0" y="235"/>
                    </a:cubicBezTo>
                    <a:cubicBezTo>
                      <a:pt x="0" y="237"/>
                      <a:pt x="0" y="237"/>
                      <a:pt x="0" y="237"/>
                    </a:cubicBezTo>
                    <a:cubicBezTo>
                      <a:pt x="0" y="251"/>
                      <a:pt x="7" y="258"/>
                      <a:pt x="25" y="263"/>
                    </a:cubicBezTo>
                    <a:cubicBezTo>
                      <a:pt x="26" y="263"/>
                      <a:pt x="26" y="263"/>
                      <a:pt x="27" y="263"/>
                    </a:cubicBezTo>
                    <a:cubicBezTo>
                      <a:pt x="35" y="261"/>
                      <a:pt x="50" y="257"/>
                      <a:pt x="50" y="237"/>
                    </a:cubicBezTo>
                    <a:cubicBezTo>
                      <a:pt x="50" y="237"/>
                      <a:pt x="50" y="144"/>
                      <a:pt x="50" y="144"/>
                    </a:cubicBezTo>
                    <a:cubicBezTo>
                      <a:pt x="50" y="96"/>
                      <a:pt x="50" y="96"/>
                      <a:pt x="50" y="96"/>
                    </a:cubicBezTo>
                    <a:cubicBezTo>
                      <a:pt x="51" y="94"/>
                      <a:pt x="53" y="92"/>
                      <a:pt x="56" y="91"/>
                    </a:cubicBezTo>
                    <a:cubicBezTo>
                      <a:pt x="57" y="92"/>
                      <a:pt x="58" y="93"/>
                      <a:pt x="59" y="95"/>
                    </a:cubicBezTo>
                    <a:cubicBezTo>
                      <a:pt x="59" y="95"/>
                      <a:pt x="60" y="140"/>
                      <a:pt x="61" y="201"/>
                    </a:cubicBezTo>
                    <a:cubicBezTo>
                      <a:pt x="61" y="204"/>
                      <a:pt x="60" y="207"/>
                      <a:pt x="60" y="210"/>
                    </a:cubicBezTo>
                    <a:cubicBezTo>
                      <a:pt x="47" y="278"/>
                      <a:pt x="37" y="339"/>
                      <a:pt x="37" y="339"/>
                    </a:cubicBezTo>
                    <a:cubicBezTo>
                      <a:pt x="36" y="345"/>
                      <a:pt x="37" y="350"/>
                      <a:pt x="38" y="355"/>
                    </a:cubicBezTo>
                    <a:cubicBezTo>
                      <a:pt x="38" y="355"/>
                      <a:pt x="38" y="356"/>
                      <a:pt x="38" y="356"/>
                    </a:cubicBezTo>
                    <a:cubicBezTo>
                      <a:pt x="40" y="370"/>
                      <a:pt x="47" y="382"/>
                      <a:pt x="60" y="390"/>
                    </a:cubicBezTo>
                    <a:cubicBezTo>
                      <a:pt x="60" y="390"/>
                      <a:pt x="60" y="390"/>
                      <a:pt x="60" y="390"/>
                    </a:cubicBezTo>
                    <a:cubicBezTo>
                      <a:pt x="63" y="393"/>
                      <a:pt x="66" y="394"/>
                      <a:pt x="70" y="395"/>
                    </a:cubicBezTo>
                    <a:cubicBezTo>
                      <a:pt x="75" y="474"/>
                      <a:pt x="82" y="537"/>
                      <a:pt x="92" y="537"/>
                    </a:cubicBezTo>
                    <a:cubicBezTo>
                      <a:pt x="92" y="537"/>
                      <a:pt x="93" y="537"/>
                      <a:pt x="94" y="537"/>
                    </a:cubicBezTo>
                    <a:cubicBezTo>
                      <a:pt x="114" y="537"/>
                      <a:pt x="147" y="537"/>
                      <a:pt x="166" y="537"/>
                    </a:cubicBezTo>
                    <a:cubicBezTo>
                      <a:pt x="166" y="537"/>
                      <a:pt x="167" y="537"/>
                      <a:pt x="168" y="537"/>
                    </a:cubicBezTo>
                    <a:cubicBezTo>
                      <a:pt x="177" y="537"/>
                      <a:pt x="185" y="474"/>
                      <a:pt x="190" y="395"/>
                    </a:cubicBezTo>
                    <a:cubicBezTo>
                      <a:pt x="193" y="394"/>
                      <a:pt x="197" y="393"/>
                      <a:pt x="200" y="390"/>
                    </a:cubicBezTo>
                    <a:cubicBezTo>
                      <a:pt x="200" y="390"/>
                      <a:pt x="200" y="390"/>
                      <a:pt x="200" y="390"/>
                    </a:cubicBezTo>
                    <a:cubicBezTo>
                      <a:pt x="212" y="382"/>
                      <a:pt x="220" y="370"/>
                      <a:pt x="221" y="356"/>
                    </a:cubicBezTo>
                    <a:cubicBezTo>
                      <a:pt x="221" y="356"/>
                      <a:pt x="221" y="355"/>
                      <a:pt x="221" y="355"/>
                    </a:cubicBezTo>
                    <a:cubicBezTo>
                      <a:pt x="222" y="350"/>
                      <a:pt x="223" y="345"/>
                      <a:pt x="223" y="339"/>
                    </a:cubicBezTo>
                    <a:cubicBezTo>
                      <a:pt x="223" y="339"/>
                      <a:pt x="212" y="278"/>
                      <a:pt x="199" y="209"/>
                    </a:cubicBezTo>
                    <a:cubicBezTo>
                      <a:pt x="199" y="207"/>
                      <a:pt x="199" y="204"/>
                      <a:pt x="198" y="201"/>
                    </a:cubicBezTo>
                    <a:cubicBezTo>
                      <a:pt x="200" y="140"/>
                      <a:pt x="201" y="95"/>
                      <a:pt x="201" y="95"/>
                    </a:cubicBezTo>
                    <a:cubicBezTo>
                      <a:pt x="202" y="93"/>
                      <a:pt x="203" y="92"/>
                      <a:pt x="204" y="91"/>
                    </a:cubicBezTo>
                    <a:cubicBezTo>
                      <a:pt x="206" y="92"/>
                      <a:pt x="209" y="94"/>
                      <a:pt x="210" y="96"/>
                    </a:cubicBezTo>
                    <a:cubicBezTo>
                      <a:pt x="210" y="144"/>
                      <a:pt x="210" y="144"/>
                      <a:pt x="210" y="144"/>
                    </a:cubicBezTo>
                    <a:cubicBezTo>
                      <a:pt x="210" y="144"/>
                      <a:pt x="210" y="237"/>
                      <a:pt x="210" y="237"/>
                    </a:cubicBezTo>
                    <a:cubicBezTo>
                      <a:pt x="210" y="257"/>
                      <a:pt x="224" y="261"/>
                      <a:pt x="233" y="263"/>
                    </a:cubicBezTo>
                    <a:cubicBezTo>
                      <a:pt x="233" y="263"/>
                      <a:pt x="234" y="263"/>
                      <a:pt x="234" y="263"/>
                    </a:cubicBezTo>
                    <a:cubicBezTo>
                      <a:pt x="252" y="258"/>
                      <a:pt x="260" y="251"/>
                      <a:pt x="260" y="237"/>
                    </a:cubicBezTo>
                    <a:cubicBezTo>
                      <a:pt x="260" y="235"/>
                      <a:pt x="260" y="235"/>
                      <a:pt x="260" y="235"/>
                    </a:cubicBezTo>
                    <a:cubicBezTo>
                      <a:pt x="260" y="235"/>
                      <a:pt x="260" y="235"/>
                      <a:pt x="260" y="234"/>
                    </a:cubicBezTo>
                    <a:lnTo>
                      <a:pt x="260" y="60"/>
                    </a:lnTo>
                    <a:close/>
                  </a:path>
                </a:pathLst>
              </a:custGeom>
              <a:solidFill>
                <a:srgbClr val="005F8E"/>
              </a:solidFill>
              <a:ln w="9525">
                <a:noFill/>
                <a:round/>
                <a:headEnd/>
                <a:tailEnd/>
              </a:ln>
            </p:spPr>
            <p:txBody>
              <a:bodyPr lIns="104306" tIns="52153" rIns="104306" bIns="52153">
                <a:prstTxWarp prst="textNoShape">
                  <a:avLst/>
                </a:prstTxWarp>
              </a:bodyPr>
              <a:lstStyle/>
              <a:p>
                <a:pPr defTabSz="912813"/>
                <a:endParaRPr lang="en-US">
                  <a:ea typeface="Arial" charset="0"/>
                  <a:cs typeface="Arial" charset="0"/>
                </a:endParaRPr>
              </a:p>
            </p:txBody>
          </p:sp>
          <p:sp>
            <p:nvSpPr>
              <p:cNvPr id="141415" name="Freeform 310"/>
              <p:cNvSpPr>
                <a:spLocks/>
              </p:cNvSpPr>
              <p:nvPr/>
            </p:nvSpPr>
            <p:spPr bwMode="gray">
              <a:xfrm>
                <a:off x="3866" y="1653"/>
                <a:ext cx="324" cy="290"/>
              </a:xfrm>
              <a:custGeom>
                <a:avLst/>
                <a:gdLst>
                  <a:gd name="T0" fmla="*/ 1696 w 137"/>
                  <a:gd name="T1" fmla="*/ 3735 h 123"/>
                  <a:gd name="T2" fmla="*/ 1696 w 137"/>
                  <a:gd name="T3" fmla="*/ 3735 h 123"/>
                  <a:gd name="T4" fmla="*/ 1812 w 137"/>
                  <a:gd name="T5" fmla="*/ 3775 h 123"/>
                  <a:gd name="T6" fmla="*/ 1880 w 137"/>
                  <a:gd name="T7" fmla="*/ 3803 h 123"/>
                  <a:gd name="T8" fmla="*/ 1968 w 137"/>
                  <a:gd name="T9" fmla="*/ 3803 h 123"/>
                  <a:gd name="T10" fmla="*/ 2065 w 137"/>
                  <a:gd name="T11" fmla="*/ 3803 h 123"/>
                  <a:gd name="T12" fmla="*/ 2154 w 137"/>
                  <a:gd name="T13" fmla="*/ 3803 h 123"/>
                  <a:gd name="T14" fmla="*/ 2249 w 137"/>
                  <a:gd name="T15" fmla="*/ 3803 h 123"/>
                  <a:gd name="T16" fmla="*/ 2344 w 137"/>
                  <a:gd name="T17" fmla="*/ 3803 h 123"/>
                  <a:gd name="T18" fmla="*/ 2434 w 137"/>
                  <a:gd name="T19" fmla="*/ 3803 h 123"/>
                  <a:gd name="T20" fmla="*/ 2500 w 137"/>
                  <a:gd name="T21" fmla="*/ 3775 h 123"/>
                  <a:gd name="T22" fmla="*/ 2635 w 137"/>
                  <a:gd name="T23" fmla="*/ 3735 h 123"/>
                  <a:gd name="T24" fmla="*/ 2635 w 137"/>
                  <a:gd name="T25" fmla="*/ 3735 h 123"/>
                  <a:gd name="T26" fmla="*/ 4032 w 137"/>
                  <a:gd name="T27" fmla="*/ 1417 h 123"/>
                  <a:gd name="T28" fmla="*/ 2221 w 137"/>
                  <a:gd name="T29" fmla="*/ 0 h 123"/>
                  <a:gd name="T30" fmla="*/ 2154 w 137"/>
                  <a:gd name="T31" fmla="*/ 0 h 123"/>
                  <a:gd name="T32" fmla="*/ 2065 w 137"/>
                  <a:gd name="T33" fmla="*/ 0 h 123"/>
                  <a:gd name="T34" fmla="*/ 251 w 137"/>
                  <a:gd name="T35" fmla="*/ 1417 h 123"/>
                  <a:gd name="T36" fmla="*/ 1696 w 137"/>
                  <a:gd name="T37" fmla="*/ 3735 h 1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7"/>
                  <a:gd name="T58" fmla="*/ 0 h 123"/>
                  <a:gd name="T59" fmla="*/ 137 w 137"/>
                  <a:gd name="T60" fmla="*/ 123 h 1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7" h="123">
                    <a:moveTo>
                      <a:pt x="54" y="121"/>
                    </a:moveTo>
                    <a:cubicBezTo>
                      <a:pt x="54" y="121"/>
                      <a:pt x="54" y="121"/>
                      <a:pt x="54" y="121"/>
                    </a:cubicBezTo>
                    <a:cubicBezTo>
                      <a:pt x="55" y="122"/>
                      <a:pt x="57" y="122"/>
                      <a:pt x="58" y="122"/>
                    </a:cubicBezTo>
                    <a:cubicBezTo>
                      <a:pt x="58" y="122"/>
                      <a:pt x="59" y="122"/>
                      <a:pt x="60" y="123"/>
                    </a:cubicBezTo>
                    <a:cubicBezTo>
                      <a:pt x="61" y="123"/>
                      <a:pt x="62" y="123"/>
                      <a:pt x="63" y="123"/>
                    </a:cubicBezTo>
                    <a:cubicBezTo>
                      <a:pt x="64" y="123"/>
                      <a:pt x="65" y="123"/>
                      <a:pt x="66" y="123"/>
                    </a:cubicBezTo>
                    <a:cubicBezTo>
                      <a:pt x="67" y="123"/>
                      <a:pt x="68" y="123"/>
                      <a:pt x="69" y="123"/>
                    </a:cubicBezTo>
                    <a:cubicBezTo>
                      <a:pt x="70" y="123"/>
                      <a:pt x="71" y="123"/>
                      <a:pt x="72" y="123"/>
                    </a:cubicBezTo>
                    <a:cubicBezTo>
                      <a:pt x="73" y="123"/>
                      <a:pt x="74" y="123"/>
                      <a:pt x="75" y="123"/>
                    </a:cubicBezTo>
                    <a:cubicBezTo>
                      <a:pt x="76" y="123"/>
                      <a:pt x="77" y="123"/>
                      <a:pt x="78" y="123"/>
                    </a:cubicBezTo>
                    <a:cubicBezTo>
                      <a:pt x="78" y="122"/>
                      <a:pt x="79" y="122"/>
                      <a:pt x="80" y="122"/>
                    </a:cubicBezTo>
                    <a:cubicBezTo>
                      <a:pt x="81" y="122"/>
                      <a:pt x="82" y="122"/>
                      <a:pt x="84" y="121"/>
                    </a:cubicBezTo>
                    <a:cubicBezTo>
                      <a:pt x="84" y="121"/>
                      <a:pt x="84" y="121"/>
                      <a:pt x="84" y="121"/>
                    </a:cubicBezTo>
                    <a:cubicBezTo>
                      <a:pt x="117" y="113"/>
                      <a:pt x="137" y="80"/>
                      <a:pt x="129" y="46"/>
                    </a:cubicBezTo>
                    <a:cubicBezTo>
                      <a:pt x="122" y="19"/>
                      <a:pt x="98" y="1"/>
                      <a:pt x="71" y="0"/>
                    </a:cubicBezTo>
                    <a:cubicBezTo>
                      <a:pt x="70" y="0"/>
                      <a:pt x="70" y="0"/>
                      <a:pt x="69" y="0"/>
                    </a:cubicBezTo>
                    <a:cubicBezTo>
                      <a:pt x="68" y="0"/>
                      <a:pt x="67" y="0"/>
                      <a:pt x="66" y="0"/>
                    </a:cubicBezTo>
                    <a:cubicBezTo>
                      <a:pt x="39" y="1"/>
                      <a:pt x="15" y="19"/>
                      <a:pt x="8" y="46"/>
                    </a:cubicBezTo>
                    <a:cubicBezTo>
                      <a:pt x="0" y="80"/>
                      <a:pt x="20" y="113"/>
                      <a:pt x="54" y="121"/>
                    </a:cubicBezTo>
                    <a:close/>
                  </a:path>
                </a:pathLst>
              </a:custGeom>
              <a:solidFill>
                <a:srgbClr val="005F8E"/>
              </a:solidFill>
              <a:ln w="9525">
                <a:noFill/>
                <a:round/>
                <a:headEnd/>
                <a:tailEnd/>
              </a:ln>
            </p:spPr>
            <p:txBody>
              <a:bodyPr lIns="104306" tIns="52153" rIns="104306" bIns="52153">
                <a:prstTxWarp prst="textNoShape">
                  <a:avLst/>
                </a:prstTxWarp>
              </a:bodyPr>
              <a:lstStyle/>
              <a:p>
                <a:pPr defTabSz="912813"/>
                <a:endParaRPr lang="en-US">
                  <a:ea typeface="Arial" charset="0"/>
                  <a:cs typeface="Arial" charset="0"/>
                </a:endParaRPr>
              </a:p>
            </p:txBody>
          </p:sp>
        </p:grpSp>
        <p:grpSp>
          <p:nvGrpSpPr>
            <p:cNvPr id="141411" name="Group 339"/>
            <p:cNvGrpSpPr>
              <a:grpSpLocks/>
            </p:cNvGrpSpPr>
            <p:nvPr/>
          </p:nvGrpSpPr>
          <p:grpSpPr bwMode="auto">
            <a:xfrm flipH="1">
              <a:off x="2100" y="2587"/>
              <a:ext cx="414" cy="1066"/>
              <a:chOff x="3722" y="1653"/>
              <a:chExt cx="614" cy="1582"/>
            </a:xfrm>
          </p:grpSpPr>
          <p:sp>
            <p:nvSpPr>
              <p:cNvPr id="141412" name="Freeform 340"/>
              <p:cNvSpPr>
                <a:spLocks/>
              </p:cNvSpPr>
              <p:nvPr/>
            </p:nvSpPr>
            <p:spPr bwMode="gray">
              <a:xfrm>
                <a:off x="3722" y="1967"/>
                <a:ext cx="614" cy="1268"/>
              </a:xfrm>
              <a:custGeom>
                <a:avLst/>
                <a:gdLst>
                  <a:gd name="T0" fmla="*/ 8086 w 260"/>
                  <a:gd name="T1" fmla="*/ 1868 h 537"/>
                  <a:gd name="T2" fmla="*/ 7127 w 260"/>
                  <a:gd name="T3" fmla="*/ 340 h 537"/>
                  <a:gd name="T4" fmla="*/ 7127 w 260"/>
                  <a:gd name="T5" fmla="*/ 340 h 537"/>
                  <a:gd name="T6" fmla="*/ 6057 w 260"/>
                  <a:gd name="T7" fmla="*/ 28 h 537"/>
                  <a:gd name="T8" fmla="*/ 5571 w 260"/>
                  <a:gd name="T9" fmla="*/ 0 h 537"/>
                  <a:gd name="T10" fmla="*/ 5476 w 260"/>
                  <a:gd name="T11" fmla="*/ 0 h 537"/>
                  <a:gd name="T12" fmla="*/ 2610 w 260"/>
                  <a:gd name="T13" fmla="*/ 0 h 537"/>
                  <a:gd name="T14" fmla="*/ 2515 w 260"/>
                  <a:gd name="T15" fmla="*/ 0 h 537"/>
                  <a:gd name="T16" fmla="*/ 2031 w 260"/>
                  <a:gd name="T17" fmla="*/ 28 h 537"/>
                  <a:gd name="T18" fmla="*/ 938 w 260"/>
                  <a:gd name="T19" fmla="*/ 340 h 537"/>
                  <a:gd name="T20" fmla="*/ 938 w 260"/>
                  <a:gd name="T21" fmla="*/ 340 h 537"/>
                  <a:gd name="T22" fmla="*/ 0 w 260"/>
                  <a:gd name="T23" fmla="*/ 1868 h 537"/>
                  <a:gd name="T24" fmla="*/ 0 w 260"/>
                  <a:gd name="T25" fmla="*/ 7282 h 537"/>
                  <a:gd name="T26" fmla="*/ 0 w 260"/>
                  <a:gd name="T27" fmla="*/ 7310 h 537"/>
                  <a:gd name="T28" fmla="*/ 0 w 260"/>
                  <a:gd name="T29" fmla="*/ 7372 h 537"/>
                  <a:gd name="T30" fmla="*/ 775 w 260"/>
                  <a:gd name="T31" fmla="*/ 8175 h 537"/>
                  <a:gd name="T32" fmla="*/ 843 w 260"/>
                  <a:gd name="T33" fmla="*/ 8175 h 537"/>
                  <a:gd name="T34" fmla="*/ 1556 w 260"/>
                  <a:gd name="T35" fmla="*/ 7372 h 537"/>
                  <a:gd name="T36" fmla="*/ 1556 w 260"/>
                  <a:gd name="T37" fmla="*/ 4477 h 537"/>
                  <a:gd name="T38" fmla="*/ 1556 w 260"/>
                  <a:gd name="T39" fmla="*/ 2989 h 537"/>
                  <a:gd name="T40" fmla="*/ 1740 w 260"/>
                  <a:gd name="T41" fmla="*/ 2834 h 537"/>
                  <a:gd name="T42" fmla="*/ 1830 w 260"/>
                  <a:gd name="T43" fmla="*/ 2949 h 537"/>
                  <a:gd name="T44" fmla="*/ 1896 w 260"/>
                  <a:gd name="T45" fmla="*/ 6255 h 537"/>
                  <a:gd name="T46" fmla="*/ 1868 w 260"/>
                  <a:gd name="T47" fmla="*/ 6529 h 537"/>
                  <a:gd name="T48" fmla="*/ 1143 w 260"/>
                  <a:gd name="T49" fmla="*/ 10531 h 537"/>
                  <a:gd name="T50" fmla="*/ 1188 w 260"/>
                  <a:gd name="T51" fmla="*/ 11034 h 537"/>
                  <a:gd name="T52" fmla="*/ 1188 w 260"/>
                  <a:gd name="T53" fmla="*/ 11072 h 537"/>
                  <a:gd name="T54" fmla="*/ 1868 w 260"/>
                  <a:gd name="T55" fmla="*/ 12127 h 537"/>
                  <a:gd name="T56" fmla="*/ 1868 w 260"/>
                  <a:gd name="T57" fmla="*/ 12127 h 537"/>
                  <a:gd name="T58" fmla="*/ 2175 w 260"/>
                  <a:gd name="T59" fmla="*/ 12283 h 537"/>
                  <a:gd name="T60" fmla="*/ 2855 w 260"/>
                  <a:gd name="T61" fmla="*/ 16694 h 537"/>
                  <a:gd name="T62" fmla="*/ 2921 w 260"/>
                  <a:gd name="T63" fmla="*/ 16694 h 537"/>
                  <a:gd name="T64" fmla="*/ 5165 w 260"/>
                  <a:gd name="T65" fmla="*/ 16694 h 537"/>
                  <a:gd name="T66" fmla="*/ 5231 w 260"/>
                  <a:gd name="T67" fmla="*/ 16694 h 537"/>
                  <a:gd name="T68" fmla="*/ 5911 w 260"/>
                  <a:gd name="T69" fmla="*/ 12283 h 537"/>
                  <a:gd name="T70" fmla="*/ 6218 w 260"/>
                  <a:gd name="T71" fmla="*/ 12127 h 537"/>
                  <a:gd name="T72" fmla="*/ 6218 w 260"/>
                  <a:gd name="T73" fmla="*/ 12127 h 537"/>
                  <a:gd name="T74" fmla="*/ 6877 w 260"/>
                  <a:gd name="T75" fmla="*/ 11072 h 537"/>
                  <a:gd name="T76" fmla="*/ 6877 w 260"/>
                  <a:gd name="T77" fmla="*/ 11034 h 537"/>
                  <a:gd name="T78" fmla="*/ 6943 w 260"/>
                  <a:gd name="T79" fmla="*/ 10531 h 537"/>
                  <a:gd name="T80" fmla="*/ 6190 w 260"/>
                  <a:gd name="T81" fmla="*/ 6501 h 537"/>
                  <a:gd name="T82" fmla="*/ 6164 w 260"/>
                  <a:gd name="T83" fmla="*/ 6255 h 537"/>
                  <a:gd name="T84" fmla="*/ 6258 w 260"/>
                  <a:gd name="T85" fmla="*/ 2949 h 537"/>
                  <a:gd name="T86" fmla="*/ 6345 w 260"/>
                  <a:gd name="T87" fmla="*/ 2834 h 537"/>
                  <a:gd name="T88" fmla="*/ 6530 w 260"/>
                  <a:gd name="T89" fmla="*/ 2989 h 537"/>
                  <a:gd name="T90" fmla="*/ 6530 w 260"/>
                  <a:gd name="T91" fmla="*/ 4477 h 537"/>
                  <a:gd name="T92" fmla="*/ 6530 w 260"/>
                  <a:gd name="T93" fmla="*/ 7372 h 537"/>
                  <a:gd name="T94" fmla="*/ 7245 w 260"/>
                  <a:gd name="T95" fmla="*/ 8175 h 537"/>
                  <a:gd name="T96" fmla="*/ 7283 w 260"/>
                  <a:gd name="T97" fmla="*/ 8175 h 537"/>
                  <a:gd name="T98" fmla="*/ 8086 w 260"/>
                  <a:gd name="T99" fmla="*/ 7372 h 537"/>
                  <a:gd name="T100" fmla="*/ 8086 w 260"/>
                  <a:gd name="T101" fmla="*/ 7310 h 537"/>
                  <a:gd name="T102" fmla="*/ 8086 w 260"/>
                  <a:gd name="T103" fmla="*/ 7282 h 537"/>
                  <a:gd name="T104" fmla="*/ 8086 w 260"/>
                  <a:gd name="T105" fmla="*/ 1868 h 53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60"/>
                  <a:gd name="T160" fmla="*/ 0 h 537"/>
                  <a:gd name="T161" fmla="*/ 260 w 260"/>
                  <a:gd name="T162" fmla="*/ 537 h 53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60" h="537">
                    <a:moveTo>
                      <a:pt x="260" y="60"/>
                    </a:moveTo>
                    <a:cubicBezTo>
                      <a:pt x="257" y="39"/>
                      <a:pt x="247" y="23"/>
                      <a:pt x="229" y="11"/>
                    </a:cubicBezTo>
                    <a:cubicBezTo>
                      <a:pt x="229" y="11"/>
                      <a:pt x="229" y="11"/>
                      <a:pt x="229" y="11"/>
                    </a:cubicBezTo>
                    <a:cubicBezTo>
                      <a:pt x="219" y="4"/>
                      <a:pt x="207" y="2"/>
                      <a:pt x="195" y="1"/>
                    </a:cubicBezTo>
                    <a:cubicBezTo>
                      <a:pt x="190" y="1"/>
                      <a:pt x="185" y="0"/>
                      <a:pt x="179" y="0"/>
                    </a:cubicBezTo>
                    <a:cubicBezTo>
                      <a:pt x="176" y="0"/>
                      <a:pt x="176" y="0"/>
                      <a:pt x="176" y="0"/>
                    </a:cubicBezTo>
                    <a:cubicBezTo>
                      <a:pt x="84" y="0"/>
                      <a:pt x="84" y="0"/>
                      <a:pt x="84" y="0"/>
                    </a:cubicBezTo>
                    <a:cubicBezTo>
                      <a:pt x="81" y="0"/>
                      <a:pt x="81" y="0"/>
                      <a:pt x="81" y="0"/>
                    </a:cubicBezTo>
                    <a:cubicBezTo>
                      <a:pt x="75" y="0"/>
                      <a:pt x="70" y="1"/>
                      <a:pt x="65" y="1"/>
                    </a:cubicBezTo>
                    <a:cubicBezTo>
                      <a:pt x="53" y="2"/>
                      <a:pt x="41" y="4"/>
                      <a:pt x="30" y="11"/>
                    </a:cubicBezTo>
                    <a:cubicBezTo>
                      <a:pt x="30" y="11"/>
                      <a:pt x="30" y="11"/>
                      <a:pt x="30" y="11"/>
                    </a:cubicBezTo>
                    <a:cubicBezTo>
                      <a:pt x="13" y="23"/>
                      <a:pt x="2" y="39"/>
                      <a:pt x="0" y="60"/>
                    </a:cubicBezTo>
                    <a:cubicBezTo>
                      <a:pt x="0" y="234"/>
                      <a:pt x="0" y="234"/>
                      <a:pt x="0" y="234"/>
                    </a:cubicBezTo>
                    <a:cubicBezTo>
                      <a:pt x="0" y="235"/>
                      <a:pt x="0" y="235"/>
                      <a:pt x="0" y="235"/>
                    </a:cubicBezTo>
                    <a:cubicBezTo>
                      <a:pt x="0" y="237"/>
                      <a:pt x="0" y="237"/>
                      <a:pt x="0" y="237"/>
                    </a:cubicBezTo>
                    <a:cubicBezTo>
                      <a:pt x="0" y="251"/>
                      <a:pt x="7" y="258"/>
                      <a:pt x="25" y="263"/>
                    </a:cubicBezTo>
                    <a:cubicBezTo>
                      <a:pt x="26" y="263"/>
                      <a:pt x="26" y="263"/>
                      <a:pt x="27" y="263"/>
                    </a:cubicBezTo>
                    <a:cubicBezTo>
                      <a:pt x="35" y="261"/>
                      <a:pt x="50" y="257"/>
                      <a:pt x="50" y="237"/>
                    </a:cubicBezTo>
                    <a:cubicBezTo>
                      <a:pt x="50" y="237"/>
                      <a:pt x="50" y="144"/>
                      <a:pt x="50" y="144"/>
                    </a:cubicBezTo>
                    <a:cubicBezTo>
                      <a:pt x="50" y="96"/>
                      <a:pt x="50" y="96"/>
                      <a:pt x="50" y="96"/>
                    </a:cubicBezTo>
                    <a:cubicBezTo>
                      <a:pt x="51" y="94"/>
                      <a:pt x="53" y="92"/>
                      <a:pt x="56" y="91"/>
                    </a:cubicBezTo>
                    <a:cubicBezTo>
                      <a:pt x="57" y="92"/>
                      <a:pt x="58" y="93"/>
                      <a:pt x="59" y="95"/>
                    </a:cubicBezTo>
                    <a:cubicBezTo>
                      <a:pt x="59" y="95"/>
                      <a:pt x="60" y="140"/>
                      <a:pt x="61" y="201"/>
                    </a:cubicBezTo>
                    <a:cubicBezTo>
                      <a:pt x="61" y="204"/>
                      <a:pt x="60" y="207"/>
                      <a:pt x="60" y="210"/>
                    </a:cubicBezTo>
                    <a:cubicBezTo>
                      <a:pt x="47" y="278"/>
                      <a:pt x="37" y="339"/>
                      <a:pt x="37" y="339"/>
                    </a:cubicBezTo>
                    <a:cubicBezTo>
                      <a:pt x="36" y="345"/>
                      <a:pt x="37" y="350"/>
                      <a:pt x="38" y="355"/>
                    </a:cubicBezTo>
                    <a:cubicBezTo>
                      <a:pt x="38" y="355"/>
                      <a:pt x="38" y="356"/>
                      <a:pt x="38" y="356"/>
                    </a:cubicBezTo>
                    <a:cubicBezTo>
                      <a:pt x="40" y="370"/>
                      <a:pt x="47" y="382"/>
                      <a:pt x="60" y="390"/>
                    </a:cubicBezTo>
                    <a:cubicBezTo>
                      <a:pt x="60" y="390"/>
                      <a:pt x="60" y="390"/>
                      <a:pt x="60" y="390"/>
                    </a:cubicBezTo>
                    <a:cubicBezTo>
                      <a:pt x="63" y="393"/>
                      <a:pt x="66" y="394"/>
                      <a:pt x="70" y="395"/>
                    </a:cubicBezTo>
                    <a:cubicBezTo>
                      <a:pt x="75" y="474"/>
                      <a:pt x="82" y="537"/>
                      <a:pt x="92" y="537"/>
                    </a:cubicBezTo>
                    <a:cubicBezTo>
                      <a:pt x="92" y="537"/>
                      <a:pt x="93" y="537"/>
                      <a:pt x="94" y="537"/>
                    </a:cubicBezTo>
                    <a:cubicBezTo>
                      <a:pt x="114" y="537"/>
                      <a:pt x="147" y="537"/>
                      <a:pt x="166" y="537"/>
                    </a:cubicBezTo>
                    <a:cubicBezTo>
                      <a:pt x="166" y="537"/>
                      <a:pt x="167" y="537"/>
                      <a:pt x="168" y="537"/>
                    </a:cubicBezTo>
                    <a:cubicBezTo>
                      <a:pt x="177" y="537"/>
                      <a:pt x="185" y="474"/>
                      <a:pt x="190" y="395"/>
                    </a:cubicBezTo>
                    <a:cubicBezTo>
                      <a:pt x="193" y="394"/>
                      <a:pt x="197" y="393"/>
                      <a:pt x="200" y="390"/>
                    </a:cubicBezTo>
                    <a:cubicBezTo>
                      <a:pt x="200" y="390"/>
                      <a:pt x="200" y="390"/>
                      <a:pt x="200" y="390"/>
                    </a:cubicBezTo>
                    <a:cubicBezTo>
                      <a:pt x="212" y="382"/>
                      <a:pt x="220" y="370"/>
                      <a:pt x="221" y="356"/>
                    </a:cubicBezTo>
                    <a:cubicBezTo>
                      <a:pt x="221" y="356"/>
                      <a:pt x="221" y="355"/>
                      <a:pt x="221" y="355"/>
                    </a:cubicBezTo>
                    <a:cubicBezTo>
                      <a:pt x="222" y="350"/>
                      <a:pt x="223" y="345"/>
                      <a:pt x="223" y="339"/>
                    </a:cubicBezTo>
                    <a:cubicBezTo>
                      <a:pt x="223" y="339"/>
                      <a:pt x="212" y="278"/>
                      <a:pt x="199" y="209"/>
                    </a:cubicBezTo>
                    <a:cubicBezTo>
                      <a:pt x="199" y="207"/>
                      <a:pt x="199" y="204"/>
                      <a:pt x="198" y="201"/>
                    </a:cubicBezTo>
                    <a:cubicBezTo>
                      <a:pt x="200" y="140"/>
                      <a:pt x="201" y="95"/>
                      <a:pt x="201" y="95"/>
                    </a:cubicBezTo>
                    <a:cubicBezTo>
                      <a:pt x="202" y="93"/>
                      <a:pt x="203" y="92"/>
                      <a:pt x="204" y="91"/>
                    </a:cubicBezTo>
                    <a:cubicBezTo>
                      <a:pt x="206" y="92"/>
                      <a:pt x="209" y="94"/>
                      <a:pt x="210" y="96"/>
                    </a:cubicBezTo>
                    <a:cubicBezTo>
                      <a:pt x="210" y="144"/>
                      <a:pt x="210" y="144"/>
                      <a:pt x="210" y="144"/>
                    </a:cubicBezTo>
                    <a:cubicBezTo>
                      <a:pt x="210" y="144"/>
                      <a:pt x="210" y="237"/>
                      <a:pt x="210" y="237"/>
                    </a:cubicBezTo>
                    <a:cubicBezTo>
                      <a:pt x="210" y="257"/>
                      <a:pt x="224" y="261"/>
                      <a:pt x="233" y="263"/>
                    </a:cubicBezTo>
                    <a:cubicBezTo>
                      <a:pt x="233" y="263"/>
                      <a:pt x="234" y="263"/>
                      <a:pt x="234" y="263"/>
                    </a:cubicBezTo>
                    <a:cubicBezTo>
                      <a:pt x="252" y="258"/>
                      <a:pt x="260" y="251"/>
                      <a:pt x="260" y="237"/>
                    </a:cubicBezTo>
                    <a:cubicBezTo>
                      <a:pt x="260" y="235"/>
                      <a:pt x="260" y="235"/>
                      <a:pt x="260" y="235"/>
                    </a:cubicBezTo>
                    <a:cubicBezTo>
                      <a:pt x="260" y="235"/>
                      <a:pt x="260" y="235"/>
                      <a:pt x="260" y="234"/>
                    </a:cubicBezTo>
                    <a:lnTo>
                      <a:pt x="260" y="60"/>
                    </a:lnTo>
                    <a:close/>
                  </a:path>
                </a:pathLst>
              </a:custGeom>
              <a:solidFill>
                <a:srgbClr val="005F8E"/>
              </a:solidFill>
              <a:ln w="9525">
                <a:noFill/>
                <a:round/>
                <a:headEnd/>
                <a:tailEnd/>
              </a:ln>
            </p:spPr>
            <p:txBody>
              <a:bodyPr lIns="104306" tIns="52153" rIns="104306" bIns="52153">
                <a:prstTxWarp prst="textNoShape">
                  <a:avLst/>
                </a:prstTxWarp>
              </a:bodyPr>
              <a:lstStyle/>
              <a:p>
                <a:pPr defTabSz="912813"/>
                <a:endParaRPr lang="en-US">
                  <a:ea typeface="Arial" charset="0"/>
                  <a:cs typeface="Arial" charset="0"/>
                </a:endParaRPr>
              </a:p>
            </p:txBody>
          </p:sp>
          <p:sp>
            <p:nvSpPr>
              <p:cNvPr id="141413" name="Freeform 341"/>
              <p:cNvSpPr>
                <a:spLocks/>
              </p:cNvSpPr>
              <p:nvPr/>
            </p:nvSpPr>
            <p:spPr bwMode="gray">
              <a:xfrm>
                <a:off x="3866" y="1653"/>
                <a:ext cx="324" cy="290"/>
              </a:xfrm>
              <a:custGeom>
                <a:avLst/>
                <a:gdLst>
                  <a:gd name="T0" fmla="*/ 1696 w 137"/>
                  <a:gd name="T1" fmla="*/ 3735 h 123"/>
                  <a:gd name="T2" fmla="*/ 1696 w 137"/>
                  <a:gd name="T3" fmla="*/ 3735 h 123"/>
                  <a:gd name="T4" fmla="*/ 1812 w 137"/>
                  <a:gd name="T5" fmla="*/ 3775 h 123"/>
                  <a:gd name="T6" fmla="*/ 1880 w 137"/>
                  <a:gd name="T7" fmla="*/ 3803 h 123"/>
                  <a:gd name="T8" fmla="*/ 1968 w 137"/>
                  <a:gd name="T9" fmla="*/ 3803 h 123"/>
                  <a:gd name="T10" fmla="*/ 2065 w 137"/>
                  <a:gd name="T11" fmla="*/ 3803 h 123"/>
                  <a:gd name="T12" fmla="*/ 2154 w 137"/>
                  <a:gd name="T13" fmla="*/ 3803 h 123"/>
                  <a:gd name="T14" fmla="*/ 2249 w 137"/>
                  <a:gd name="T15" fmla="*/ 3803 h 123"/>
                  <a:gd name="T16" fmla="*/ 2344 w 137"/>
                  <a:gd name="T17" fmla="*/ 3803 h 123"/>
                  <a:gd name="T18" fmla="*/ 2434 w 137"/>
                  <a:gd name="T19" fmla="*/ 3803 h 123"/>
                  <a:gd name="T20" fmla="*/ 2500 w 137"/>
                  <a:gd name="T21" fmla="*/ 3775 h 123"/>
                  <a:gd name="T22" fmla="*/ 2635 w 137"/>
                  <a:gd name="T23" fmla="*/ 3735 h 123"/>
                  <a:gd name="T24" fmla="*/ 2635 w 137"/>
                  <a:gd name="T25" fmla="*/ 3735 h 123"/>
                  <a:gd name="T26" fmla="*/ 4032 w 137"/>
                  <a:gd name="T27" fmla="*/ 1417 h 123"/>
                  <a:gd name="T28" fmla="*/ 2221 w 137"/>
                  <a:gd name="T29" fmla="*/ 0 h 123"/>
                  <a:gd name="T30" fmla="*/ 2154 w 137"/>
                  <a:gd name="T31" fmla="*/ 0 h 123"/>
                  <a:gd name="T32" fmla="*/ 2065 w 137"/>
                  <a:gd name="T33" fmla="*/ 0 h 123"/>
                  <a:gd name="T34" fmla="*/ 251 w 137"/>
                  <a:gd name="T35" fmla="*/ 1417 h 123"/>
                  <a:gd name="T36" fmla="*/ 1696 w 137"/>
                  <a:gd name="T37" fmla="*/ 3735 h 1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7"/>
                  <a:gd name="T58" fmla="*/ 0 h 123"/>
                  <a:gd name="T59" fmla="*/ 137 w 137"/>
                  <a:gd name="T60" fmla="*/ 123 h 1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7" h="123">
                    <a:moveTo>
                      <a:pt x="54" y="121"/>
                    </a:moveTo>
                    <a:cubicBezTo>
                      <a:pt x="54" y="121"/>
                      <a:pt x="54" y="121"/>
                      <a:pt x="54" y="121"/>
                    </a:cubicBezTo>
                    <a:cubicBezTo>
                      <a:pt x="55" y="122"/>
                      <a:pt x="57" y="122"/>
                      <a:pt x="58" y="122"/>
                    </a:cubicBezTo>
                    <a:cubicBezTo>
                      <a:pt x="58" y="122"/>
                      <a:pt x="59" y="122"/>
                      <a:pt x="60" y="123"/>
                    </a:cubicBezTo>
                    <a:cubicBezTo>
                      <a:pt x="61" y="123"/>
                      <a:pt x="62" y="123"/>
                      <a:pt x="63" y="123"/>
                    </a:cubicBezTo>
                    <a:cubicBezTo>
                      <a:pt x="64" y="123"/>
                      <a:pt x="65" y="123"/>
                      <a:pt x="66" y="123"/>
                    </a:cubicBezTo>
                    <a:cubicBezTo>
                      <a:pt x="67" y="123"/>
                      <a:pt x="68" y="123"/>
                      <a:pt x="69" y="123"/>
                    </a:cubicBezTo>
                    <a:cubicBezTo>
                      <a:pt x="70" y="123"/>
                      <a:pt x="71" y="123"/>
                      <a:pt x="72" y="123"/>
                    </a:cubicBezTo>
                    <a:cubicBezTo>
                      <a:pt x="73" y="123"/>
                      <a:pt x="74" y="123"/>
                      <a:pt x="75" y="123"/>
                    </a:cubicBezTo>
                    <a:cubicBezTo>
                      <a:pt x="76" y="123"/>
                      <a:pt x="77" y="123"/>
                      <a:pt x="78" y="123"/>
                    </a:cubicBezTo>
                    <a:cubicBezTo>
                      <a:pt x="78" y="122"/>
                      <a:pt x="79" y="122"/>
                      <a:pt x="80" y="122"/>
                    </a:cubicBezTo>
                    <a:cubicBezTo>
                      <a:pt x="81" y="122"/>
                      <a:pt x="82" y="122"/>
                      <a:pt x="84" y="121"/>
                    </a:cubicBezTo>
                    <a:cubicBezTo>
                      <a:pt x="84" y="121"/>
                      <a:pt x="84" y="121"/>
                      <a:pt x="84" y="121"/>
                    </a:cubicBezTo>
                    <a:cubicBezTo>
                      <a:pt x="117" y="113"/>
                      <a:pt x="137" y="80"/>
                      <a:pt x="129" y="46"/>
                    </a:cubicBezTo>
                    <a:cubicBezTo>
                      <a:pt x="122" y="19"/>
                      <a:pt x="98" y="1"/>
                      <a:pt x="71" y="0"/>
                    </a:cubicBezTo>
                    <a:cubicBezTo>
                      <a:pt x="70" y="0"/>
                      <a:pt x="70" y="0"/>
                      <a:pt x="69" y="0"/>
                    </a:cubicBezTo>
                    <a:cubicBezTo>
                      <a:pt x="68" y="0"/>
                      <a:pt x="67" y="0"/>
                      <a:pt x="66" y="0"/>
                    </a:cubicBezTo>
                    <a:cubicBezTo>
                      <a:pt x="39" y="1"/>
                      <a:pt x="15" y="19"/>
                      <a:pt x="8" y="46"/>
                    </a:cubicBezTo>
                    <a:cubicBezTo>
                      <a:pt x="0" y="80"/>
                      <a:pt x="20" y="113"/>
                      <a:pt x="54" y="121"/>
                    </a:cubicBezTo>
                    <a:close/>
                  </a:path>
                </a:pathLst>
              </a:custGeom>
              <a:solidFill>
                <a:srgbClr val="005F8E"/>
              </a:solidFill>
              <a:ln w="9525">
                <a:noFill/>
                <a:round/>
                <a:headEnd/>
                <a:tailEnd/>
              </a:ln>
            </p:spPr>
            <p:txBody>
              <a:bodyPr lIns="104306" tIns="52153" rIns="104306" bIns="52153">
                <a:prstTxWarp prst="textNoShape">
                  <a:avLst/>
                </a:prstTxWarp>
              </a:bodyPr>
              <a:lstStyle/>
              <a:p>
                <a:pPr defTabSz="912813"/>
                <a:endParaRPr lang="en-US">
                  <a:ea typeface="Arial" charset="0"/>
                  <a:cs typeface="Arial" charset="0"/>
                </a:endParaRPr>
              </a:p>
            </p:txBody>
          </p:sp>
        </p:grpSp>
      </p:grpSp>
      <p:sp>
        <p:nvSpPr>
          <p:cNvPr id="141316" name="Rectangle 29"/>
          <p:cNvSpPr>
            <a:spLocks noGrp="1" noChangeArrowheads="1"/>
          </p:cNvSpPr>
          <p:nvPr>
            <p:ph type="title"/>
          </p:nvPr>
        </p:nvSpPr>
        <p:spPr/>
        <p:txBody>
          <a:bodyPr lIns="89968" tIns="45704" rIns="91408" bIns="0"/>
          <a:lstStyle/>
          <a:p>
            <a:pPr eaLnBrk="1" hangingPunct="1"/>
            <a:r>
              <a:rPr lang="en-US">
                <a:latin typeface="Corbel" charset="0"/>
              </a:rPr>
              <a:t>Coopération renforcée</a:t>
            </a:r>
          </a:p>
        </p:txBody>
      </p:sp>
      <p:sp>
        <p:nvSpPr>
          <p:cNvPr id="141317" name="Espace réservé du contenu 134"/>
          <p:cNvSpPr>
            <a:spLocks noGrp="1"/>
          </p:cNvSpPr>
          <p:nvPr>
            <p:ph idx="1"/>
          </p:nvPr>
        </p:nvSpPr>
        <p:spPr/>
        <p:txBody>
          <a:bodyPr/>
          <a:lstStyle/>
          <a:p>
            <a:endParaRPr lang="fr-FR">
              <a:latin typeface="Corbel" charset="0"/>
            </a:endParaRPr>
          </a:p>
        </p:txBody>
      </p:sp>
      <p:sp>
        <p:nvSpPr>
          <p:cNvPr id="96407" name="Text Box 151"/>
          <p:cNvSpPr txBox="1">
            <a:spLocks noChangeArrowheads="1"/>
          </p:cNvSpPr>
          <p:nvPr/>
        </p:nvSpPr>
        <p:spPr bwMode="gray">
          <a:xfrm>
            <a:off x="115094" y="1459980"/>
            <a:ext cx="248734" cy="369300"/>
          </a:xfrm>
          <a:prstGeom prst="rect">
            <a:avLst/>
          </a:prstGeom>
          <a:noFill/>
          <a:ln w="9525">
            <a:noFill/>
            <a:miter lim="800000"/>
            <a:headEnd/>
            <a:tailEnd/>
          </a:ln>
        </p:spPr>
        <p:txBody>
          <a:bodyPr wrap="none" lIns="91408" tIns="45704" rIns="91408" bIns="45704">
            <a:prstTxWarp prst="textNoShape">
              <a:avLst/>
            </a:prstTxWarp>
            <a:spAutoFit/>
          </a:bodyPr>
          <a:lstStyle/>
          <a:p>
            <a:pPr defTabSz="912813">
              <a:spcBef>
                <a:spcPct val="50000"/>
              </a:spcBef>
            </a:pPr>
            <a:r>
              <a:rPr lang="en-US" smtClean="0">
                <a:solidFill>
                  <a:schemeClr val="bg1"/>
                </a:solidFill>
                <a:ea typeface="Arial" charset="0"/>
                <a:cs typeface="Arial" charset="0"/>
              </a:rPr>
              <a:t>I</a:t>
            </a:r>
            <a:endParaRPr lang="fr-FR" dirty="0">
              <a:solidFill>
                <a:schemeClr val="bg1"/>
              </a:solidFill>
              <a:ea typeface="Arial" charset="0"/>
              <a:cs typeface="Arial" charset="0"/>
            </a:endParaRPr>
          </a:p>
        </p:txBody>
      </p:sp>
      <p:grpSp>
        <p:nvGrpSpPr>
          <p:cNvPr id="21" name="Group 385"/>
          <p:cNvGrpSpPr>
            <a:grpSpLocks/>
          </p:cNvGrpSpPr>
          <p:nvPr/>
        </p:nvGrpSpPr>
        <p:grpSpPr bwMode="auto">
          <a:xfrm>
            <a:off x="2482850" y="2984500"/>
            <a:ext cx="4157663" cy="2390775"/>
            <a:chOff x="1564" y="1888"/>
            <a:chExt cx="2619" cy="1506"/>
          </a:xfrm>
        </p:grpSpPr>
        <p:grpSp>
          <p:nvGrpSpPr>
            <p:cNvPr id="141358" name="Group 184"/>
            <p:cNvGrpSpPr>
              <a:grpSpLocks/>
            </p:cNvGrpSpPr>
            <p:nvPr/>
          </p:nvGrpSpPr>
          <p:grpSpPr bwMode="auto">
            <a:xfrm>
              <a:off x="1564" y="1888"/>
              <a:ext cx="584" cy="1506"/>
              <a:chOff x="1892" y="1780"/>
              <a:chExt cx="584" cy="1506"/>
            </a:xfrm>
          </p:grpSpPr>
          <p:grpSp>
            <p:nvGrpSpPr>
              <p:cNvPr id="141377" name="Group 60"/>
              <p:cNvGrpSpPr>
                <a:grpSpLocks/>
              </p:cNvGrpSpPr>
              <p:nvPr/>
            </p:nvGrpSpPr>
            <p:grpSpPr bwMode="auto">
              <a:xfrm flipH="1">
                <a:off x="1892" y="1780"/>
                <a:ext cx="584" cy="1506"/>
                <a:chOff x="3722" y="1653"/>
                <a:chExt cx="614" cy="1582"/>
              </a:xfrm>
            </p:grpSpPr>
            <p:sp>
              <p:nvSpPr>
                <p:cNvPr id="141392" name="Freeform 61"/>
                <p:cNvSpPr>
                  <a:spLocks/>
                </p:cNvSpPr>
                <p:nvPr/>
              </p:nvSpPr>
              <p:spPr bwMode="gray">
                <a:xfrm>
                  <a:off x="3722" y="1967"/>
                  <a:ext cx="614" cy="1268"/>
                </a:xfrm>
                <a:custGeom>
                  <a:avLst/>
                  <a:gdLst>
                    <a:gd name="T0" fmla="*/ 8086 w 260"/>
                    <a:gd name="T1" fmla="*/ 1868 h 537"/>
                    <a:gd name="T2" fmla="*/ 7127 w 260"/>
                    <a:gd name="T3" fmla="*/ 340 h 537"/>
                    <a:gd name="T4" fmla="*/ 7127 w 260"/>
                    <a:gd name="T5" fmla="*/ 340 h 537"/>
                    <a:gd name="T6" fmla="*/ 6057 w 260"/>
                    <a:gd name="T7" fmla="*/ 28 h 537"/>
                    <a:gd name="T8" fmla="*/ 5571 w 260"/>
                    <a:gd name="T9" fmla="*/ 0 h 537"/>
                    <a:gd name="T10" fmla="*/ 5476 w 260"/>
                    <a:gd name="T11" fmla="*/ 0 h 537"/>
                    <a:gd name="T12" fmla="*/ 2610 w 260"/>
                    <a:gd name="T13" fmla="*/ 0 h 537"/>
                    <a:gd name="T14" fmla="*/ 2515 w 260"/>
                    <a:gd name="T15" fmla="*/ 0 h 537"/>
                    <a:gd name="T16" fmla="*/ 2031 w 260"/>
                    <a:gd name="T17" fmla="*/ 28 h 537"/>
                    <a:gd name="T18" fmla="*/ 938 w 260"/>
                    <a:gd name="T19" fmla="*/ 340 h 537"/>
                    <a:gd name="T20" fmla="*/ 938 w 260"/>
                    <a:gd name="T21" fmla="*/ 340 h 537"/>
                    <a:gd name="T22" fmla="*/ 0 w 260"/>
                    <a:gd name="T23" fmla="*/ 1868 h 537"/>
                    <a:gd name="T24" fmla="*/ 0 w 260"/>
                    <a:gd name="T25" fmla="*/ 7282 h 537"/>
                    <a:gd name="T26" fmla="*/ 0 w 260"/>
                    <a:gd name="T27" fmla="*/ 7310 h 537"/>
                    <a:gd name="T28" fmla="*/ 0 w 260"/>
                    <a:gd name="T29" fmla="*/ 7372 h 537"/>
                    <a:gd name="T30" fmla="*/ 775 w 260"/>
                    <a:gd name="T31" fmla="*/ 8175 h 537"/>
                    <a:gd name="T32" fmla="*/ 843 w 260"/>
                    <a:gd name="T33" fmla="*/ 8175 h 537"/>
                    <a:gd name="T34" fmla="*/ 1556 w 260"/>
                    <a:gd name="T35" fmla="*/ 7372 h 537"/>
                    <a:gd name="T36" fmla="*/ 1556 w 260"/>
                    <a:gd name="T37" fmla="*/ 4477 h 537"/>
                    <a:gd name="T38" fmla="*/ 1556 w 260"/>
                    <a:gd name="T39" fmla="*/ 2989 h 537"/>
                    <a:gd name="T40" fmla="*/ 1740 w 260"/>
                    <a:gd name="T41" fmla="*/ 2834 h 537"/>
                    <a:gd name="T42" fmla="*/ 1830 w 260"/>
                    <a:gd name="T43" fmla="*/ 2949 h 537"/>
                    <a:gd name="T44" fmla="*/ 1896 w 260"/>
                    <a:gd name="T45" fmla="*/ 6255 h 537"/>
                    <a:gd name="T46" fmla="*/ 1868 w 260"/>
                    <a:gd name="T47" fmla="*/ 6529 h 537"/>
                    <a:gd name="T48" fmla="*/ 1143 w 260"/>
                    <a:gd name="T49" fmla="*/ 10531 h 537"/>
                    <a:gd name="T50" fmla="*/ 1188 w 260"/>
                    <a:gd name="T51" fmla="*/ 11034 h 537"/>
                    <a:gd name="T52" fmla="*/ 1188 w 260"/>
                    <a:gd name="T53" fmla="*/ 11072 h 537"/>
                    <a:gd name="T54" fmla="*/ 1868 w 260"/>
                    <a:gd name="T55" fmla="*/ 12127 h 537"/>
                    <a:gd name="T56" fmla="*/ 1868 w 260"/>
                    <a:gd name="T57" fmla="*/ 12127 h 537"/>
                    <a:gd name="T58" fmla="*/ 2175 w 260"/>
                    <a:gd name="T59" fmla="*/ 12283 h 537"/>
                    <a:gd name="T60" fmla="*/ 2855 w 260"/>
                    <a:gd name="T61" fmla="*/ 16694 h 537"/>
                    <a:gd name="T62" fmla="*/ 2921 w 260"/>
                    <a:gd name="T63" fmla="*/ 16694 h 537"/>
                    <a:gd name="T64" fmla="*/ 5165 w 260"/>
                    <a:gd name="T65" fmla="*/ 16694 h 537"/>
                    <a:gd name="T66" fmla="*/ 5231 w 260"/>
                    <a:gd name="T67" fmla="*/ 16694 h 537"/>
                    <a:gd name="T68" fmla="*/ 5911 w 260"/>
                    <a:gd name="T69" fmla="*/ 12283 h 537"/>
                    <a:gd name="T70" fmla="*/ 6218 w 260"/>
                    <a:gd name="T71" fmla="*/ 12127 h 537"/>
                    <a:gd name="T72" fmla="*/ 6218 w 260"/>
                    <a:gd name="T73" fmla="*/ 12127 h 537"/>
                    <a:gd name="T74" fmla="*/ 6877 w 260"/>
                    <a:gd name="T75" fmla="*/ 11072 h 537"/>
                    <a:gd name="T76" fmla="*/ 6877 w 260"/>
                    <a:gd name="T77" fmla="*/ 11034 h 537"/>
                    <a:gd name="T78" fmla="*/ 6943 w 260"/>
                    <a:gd name="T79" fmla="*/ 10531 h 537"/>
                    <a:gd name="T80" fmla="*/ 6190 w 260"/>
                    <a:gd name="T81" fmla="*/ 6501 h 537"/>
                    <a:gd name="T82" fmla="*/ 6164 w 260"/>
                    <a:gd name="T83" fmla="*/ 6255 h 537"/>
                    <a:gd name="T84" fmla="*/ 6258 w 260"/>
                    <a:gd name="T85" fmla="*/ 2949 h 537"/>
                    <a:gd name="T86" fmla="*/ 6345 w 260"/>
                    <a:gd name="T87" fmla="*/ 2834 h 537"/>
                    <a:gd name="T88" fmla="*/ 6530 w 260"/>
                    <a:gd name="T89" fmla="*/ 2989 h 537"/>
                    <a:gd name="T90" fmla="*/ 6530 w 260"/>
                    <a:gd name="T91" fmla="*/ 4477 h 537"/>
                    <a:gd name="T92" fmla="*/ 6530 w 260"/>
                    <a:gd name="T93" fmla="*/ 7372 h 537"/>
                    <a:gd name="T94" fmla="*/ 7245 w 260"/>
                    <a:gd name="T95" fmla="*/ 8175 h 537"/>
                    <a:gd name="T96" fmla="*/ 7283 w 260"/>
                    <a:gd name="T97" fmla="*/ 8175 h 537"/>
                    <a:gd name="T98" fmla="*/ 8086 w 260"/>
                    <a:gd name="T99" fmla="*/ 7372 h 537"/>
                    <a:gd name="T100" fmla="*/ 8086 w 260"/>
                    <a:gd name="T101" fmla="*/ 7310 h 537"/>
                    <a:gd name="T102" fmla="*/ 8086 w 260"/>
                    <a:gd name="T103" fmla="*/ 7282 h 537"/>
                    <a:gd name="T104" fmla="*/ 8086 w 260"/>
                    <a:gd name="T105" fmla="*/ 1868 h 53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60"/>
                    <a:gd name="T160" fmla="*/ 0 h 537"/>
                    <a:gd name="T161" fmla="*/ 260 w 260"/>
                    <a:gd name="T162" fmla="*/ 537 h 53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60" h="537">
                      <a:moveTo>
                        <a:pt x="260" y="60"/>
                      </a:moveTo>
                      <a:cubicBezTo>
                        <a:pt x="257" y="39"/>
                        <a:pt x="247" y="23"/>
                        <a:pt x="229" y="11"/>
                      </a:cubicBezTo>
                      <a:cubicBezTo>
                        <a:pt x="229" y="11"/>
                        <a:pt x="229" y="11"/>
                        <a:pt x="229" y="11"/>
                      </a:cubicBezTo>
                      <a:cubicBezTo>
                        <a:pt x="219" y="4"/>
                        <a:pt x="207" y="2"/>
                        <a:pt x="195" y="1"/>
                      </a:cubicBezTo>
                      <a:cubicBezTo>
                        <a:pt x="190" y="1"/>
                        <a:pt x="185" y="0"/>
                        <a:pt x="179" y="0"/>
                      </a:cubicBezTo>
                      <a:cubicBezTo>
                        <a:pt x="176" y="0"/>
                        <a:pt x="176" y="0"/>
                        <a:pt x="176" y="0"/>
                      </a:cubicBezTo>
                      <a:cubicBezTo>
                        <a:pt x="84" y="0"/>
                        <a:pt x="84" y="0"/>
                        <a:pt x="84" y="0"/>
                      </a:cubicBezTo>
                      <a:cubicBezTo>
                        <a:pt x="81" y="0"/>
                        <a:pt x="81" y="0"/>
                        <a:pt x="81" y="0"/>
                      </a:cubicBezTo>
                      <a:cubicBezTo>
                        <a:pt x="75" y="0"/>
                        <a:pt x="70" y="1"/>
                        <a:pt x="65" y="1"/>
                      </a:cubicBezTo>
                      <a:cubicBezTo>
                        <a:pt x="53" y="2"/>
                        <a:pt x="41" y="4"/>
                        <a:pt x="30" y="11"/>
                      </a:cubicBezTo>
                      <a:cubicBezTo>
                        <a:pt x="30" y="11"/>
                        <a:pt x="30" y="11"/>
                        <a:pt x="30" y="11"/>
                      </a:cubicBezTo>
                      <a:cubicBezTo>
                        <a:pt x="13" y="23"/>
                        <a:pt x="2" y="39"/>
                        <a:pt x="0" y="60"/>
                      </a:cubicBezTo>
                      <a:cubicBezTo>
                        <a:pt x="0" y="234"/>
                        <a:pt x="0" y="234"/>
                        <a:pt x="0" y="234"/>
                      </a:cubicBezTo>
                      <a:cubicBezTo>
                        <a:pt x="0" y="235"/>
                        <a:pt x="0" y="235"/>
                        <a:pt x="0" y="235"/>
                      </a:cubicBezTo>
                      <a:cubicBezTo>
                        <a:pt x="0" y="237"/>
                        <a:pt x="0" y="237"/>
                        <a:pt x="0" y="237"/>
                      </a:cubicBezTo>
                      <a:cubicBezTo>
                        <a:pt x="0" y="251"/>
                        <a:pt x="7" y="258"/>
                        <a:pt x="25" y="263"/>
                      </a:cubicBezTo>
                      <a:cubicBezTo>
                        <a:pt x="26" y="263"/>
                        <a:pt x="26" y="263"/>
                        <a:pt x="27" y="263"/>
                      </a:cubicBezTo>
                      <a:cubicBezTo>
                        <a:pt x="35" y="261"/>
                        <a:pt x="50" y="257"/>
                        <a:pt x="50" y="237"/>
                      </a:cubicBezTo>
                      <a:cubicBezTo>
                        <a:pt x="50" y="237"/>
                        <a:pt x="50" y="144"/>
                        <a:pt x="50" y="144"/>
                      </a:cubicBezTo>
                      <a:cubicBezTo>
                        <a:pt x="50" y="96"/>
                        <a:pt x="50" y="96"/>
                        <a:pt x="50" y="96"/>
                      </a:cubicBezTo>
                      <a:cubicBezTo>
                        <a:pt x="51" y="94"/>
                        <a:pt x="53" y="92"/>
                        <a:pt x="56" y="91"/>
                      </a:cubicBezTo>
                      <a:cubicBezTo>
                        <a:pt x="57" y="92"/>
                        <a:pt x="58" y="93"/>
                        <a:pt x="59" y="95"/>
                      </a:cubicBezTo>
                      <a:cubicBezTo>
                        <a:pt x="59" y="95"/>
                        <a:pt x="60" y="140"/>
                        <a:pt x="61" y="201"/>
                      </a:cubicBezTo>
                      <a:cubicBezTo>
                        <a:pt x="61" y="204"/>
                        <a:pt x="60" y="207"/>
                        <a:pt x="60" y="210"/>
                      </a:cubicBezTo>
                      <a:cubicBezTo>
                        <a:pt x="47" y="278"/>
                        <a:pt x="37" y="339"/>
                        <a:pt x="37" y="339"/>
                      </a:cubicBezTo>
                      <a:cubicBezTo>
                        <a:pt x="36" y="345"/>
                        <a:pt x="37" y="350"/>
                        <a:pt x="38" y="355"/>
                      </a:cubicBezTo>
                      <a:cubicBezTo>
                        <a:pt x="38" y="355"/>
                        <a:pt x="38" y="356"/>
                        <a:pt x="38" y="356"/>
                      </a:cubicBezTo>
                      <a:cubicBezTo>
                        <a:pt x="40" y="370"/>
                        <a:pt x="47" y="382"/>
                        <a:pt x="60" y="390"/>
                      </a:cubicBezTo>
                      <a:cubicBezTo>
                        <a:pt x="60" y="390"/>
                        <a:pt x="60" y="390"/>
                        <a:pt x="60" y="390"/>
                      </a:cubicBezTo>
                      <a:cubicBezTo>
                        <a:pt x="63" y="393"/>
                        <a:pt x="66" y="394"/>
                        <a:pt x="70" y="395"/>
                      </a:cubicBezTo>
                      <a:cubicBezTo>
                        <a:pt x="75" y="474"/>
                        <a:pt x="82" y="537"/>
                        <a:pt x="92" y="537"/>
                      </a:cubicBezTo>
                      <a:cubicBezTo>
                        <a:pt x="92" y="537"/>
                        <a:pt x="93" y="537"/>
                        <a:pt x="94" y="537"/>
                      </a:cubicBezTo>
                      <a:cubicBezTo>
                        <a:pt x="114" y="537"/>
                        <a:pt x="147" y="537"/>
                        <a:pt x="166" y="537"/>
                      </a:cubicBezTo>
                      <a:cubicBezTo>
                        <a:pt x="166" y="537"/>
                        <a:pt x="167" y="537"/>
                        <a:pt x="168" y="537"/>
                      </a:cubicBezTo>
                      <a:cubicBezTo>
                        <a:pt x="177" y="537"/>
                        <a:pt x="185" y="474"/>
                        <a:pt x="190" y="395"/>
                      </a:cubicBezTo>
                      <a:cubicBezTo>
                        <a:pt x="193" y="394"/>
                        <a:pt x="197" y="393"/>
                        <a:pt x="200" y="390"/>
                      </a:cubicBezTo>
                      <a:cubicBezTo>
                        <a:pt x="200" y="390"/>
                        <a:pt x="200" y="390"/>
                        <a:pt x="200" y="390"/>
                      </a:cubicBezTo>
                      <a:cubicBezTo>
                        <a:pt x="212" y="382"/>
                        <a:pt x="220" y="370"/>
                        <a:pt x="221" y="356"/>
                      </a:cubicBezTo>
                      <a:cubicBezTo>
                        <a:pt x="221" y="356"/>
                        <a:pt x="221" y="355"/>
                        <a:pt x="221" y="355"/>
                      </a:cubicBezTo>
                      <a:cubicBezTo>
                        <a:pt x="222" y="350"/>
                        <a:pt x="223" y="345"/>
                        <a:pt x="223" y="339"/>
                      </a:cubicBezTo>
                      <a:cubicBezTo>
                        <a:pt x="223" y="339"/>
                        <a:pt x="212" y="278"/>
                        <a:pt x="199" y="209"/>
                      </a:cubicBezTo>
                      <a:cubicBezTo>
                        <a:pt x="199" y="207"/>
                        <a:pt x="199" y="204"/>
                        <a:pt x="198" y="201"/>
                      </a:cubicBezTo>
                      <a:cubicBezTo>
                        <a:pt x="200" y="140"/>
                        <a:pt x="201" y="95"/>
                        <a:pt x="201" y="95"/>
                      </a:cubicBezTo>
                      <a:cubicBezTo>
                        <a:pt x="202" y="93"/>
                        <a:pt x="203" y="92"/>
                        <a:pt x="204" y="91"/>
                      </a:cubicBezTo>
                      <a:cubicBezTo>
                        <a:pt x="206" y="92"/>
                        <a:pt x="209" y="94"/>
                        <a:pt x="210" y="96"/>
                      </a:cubicBezTo>
                      <a:cubicBezTo>
                        <a:pt x="210" y="144"/>
                        <a:pt x="210" y="144"/>
                        <a:pt x="210" y="144"/>
                      </a:cubicBezTo>
                      <a:cubicBezTo>
                        <a:pt x="210" y="144"/>
                        <a:pt x="210" y="237"/>
                        <a:pt x="210" y="237"/>
                      </a:cubicBezTo>
                      <a:cubicBezTo>
                        <a:pt x="210" y="257"/>
                        <a:pt x="224" y="261"/>
                        <a:pt x="233" y="263"/>
                      </a:cubicBezTo>
                      <a:cubicBezTo>
                        <a:pt x="233" y="263"/>
                        <a:pt x="234" y="263"/>
                        <a:pt x="234" y="263"/>
                      </a:cubicBezTo>
                      <a:cubicBezTo>
                        <a:pt x="252" y="258"/>
                        <a:pt x="260" y="251"/>
                        <a:pt x="260" y="237"/>
                      </a:cubicBezTo>
                      <a:cubicBezTo>
                        <a:pt x="260" y="235"/>
                        <a:pt x="260" y="235"/>
                        <a:pt x="260" y="235"/>
                      </a:cubicBezTo>
                      <a:cubicBezTo>
                        <a:pt x="260" y="235"/>
                        <a:pt x="260" y="235"/>
                        <a:pt x="260" y="234"/>
                      </a:cubicBezTo>
                      <a:lnTo>
                        <a:pt x="260" y="60"/>
                      </a:lnTo>
                      <a:close/>
                    </a:path>
                  </a:pathLst>
                </a:custGeom>
                <a:solidFill>
                  <a:schemeClr val="tx2"/>
                </a:solidFill>
                <a:ln w="9525">
                  <a:noFill/>
                  <a:round/>
                  <a:headEnd/>
                  <a:tailEnd/>
                </a:ln>
              </p:spPr>
              <p:txBody>
                <a:bodyPr lIns="104306" tIns="52153" rIns="104306" bIns="52153">
                  <a:prstTxWarp prst="textNoShape">
                    <a:avLst/>
                  </a:prstTxWarp>
                </a:bodyPr>
                <a:lstStyle/>
                <a:p>
                  <a:pPr defTabSz="912813"/>
                  <a:endParaRPr lang="en-US">
                    <a:ea typeface="Arial" charset="0"/>
                    <a:cs typeface="Arial" charset="0"/>
                  </a:endParaRPr>
                </a:p>
              </p:txBody>
            </p:sp>
            <p:sp>
              <p:nvSpPr>
                <p:cNvPr id="141393" name="Freeform 62"/>
                <p:cNvSpPr>
                  <a:spLocks/>
                </p:cNvSpPr>
                <p:nvPr/>
              </p:nvSpPr>
              <p:spPr bwMode="gray">
                <a:xfrm>
                  <a:off x="3866" y="1653"/>
                  <a:ext cx="324" cy="290"/>
                </a:xfrm>
                <a:custGeom>
                  <a:avLst/>
                  <a:gdLst>
                    <a:gd name="T0" fmla="*/ 1696 w 137"/>
                    <a:gd name="T1" fmla="*/ 3735 h 123"/>
                    <a:gd name="T2" fmla="*/ 1696 w 137"/>
                    <a:gd name="T3" fmla="*/ 3735 h 123"/>
                    <a:gd name="T4" fmla="*/ 1812 w 137"/>
                    <a:gd name="T5" fmla="*/ 3775 h 123"/>
                    <a:gd name="T6" fmla="*/ 1880 w 137"/>
                    <a:gd name="T7" fmla="*/ 3803 h 123"/>
                    <a:gd name="T8" fmla="*/ 1968 w 137"/>
                    <a:gd name="T9" fmla="*/ 3803 h 123"/>
                    <a:gd name="T10" fmla="*/ 2065 w 137"/>
                    <a:gd name="T11" fmla="*/ 3803 h 123"/>
                    <a:gd name="T12" fmla="*/ 2154 w 137"/>
                    <a:gd name="T13" fmla="*/ 3803 h 123"/>
                    <a:gd name="T14" fmla="*/ 2249 w 137"/>
                    <a:gd name="T15" fmla="*/ 3803 h 123"/>
                    <a:gd name="T16" fmla="*/ 2344 w 137"/>
                    <a:gd name="T17" fmla="*/ 3803 h 123"/>
                    <a:gd name="T18" fmla="*/ 2434 w 137"/>
                    <a:gd name="T19" fmla="*/ 3803 h 123"/>
                    <a:gd name="T20" fmla="*/ 2500 w 137"/>
                    <a:gd name="T21" fmla="*/ 3775 h 123"/>
                    <a:gd name="T22" fmla="*/ 2635 w 137"/>
                    <a:gd name="T23" fmla="*/ 3735 h 123"/>
                    <a:gd name="T24" fmla="*/ 2635 w 137"/>
                    <a:gd name="T25" fmla="*/ 3735 h 123"/>
                    <a:gd name="T26" fmla="*/ 4032 w 137"/>
                    <a:gd name="T27" fmla="*/ 1417 h 123"/>
                    <a:gd name="T28" fmla="*/ 2221 w 137"/>
                    <a:gd name="T29" fmla="*/ 0 h 123"/>
                    <a:gd name="T30" fmla="*/ 2154 w 137"/>
                    <a:gd name="T31" fmla="*/ 0 h 123"/>
                    <a:gd name="T32" fmla="*/ 2065 w 137"/>
                    <a:gd name="T33" fmla="*/ 0 h 123"/>
                    <a:gd name="T34" fmla="*/ 251 w 137"/>
                    <a:gd name="T35" fmla="*/ 1417 h 123"/>
                    <a:gd name="T36" fmla="*/ 1696 w 137"/>
                    <a:gd name="T37" fmla="*/ 3735 h 1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7"/>
                    <a:gd name="T58" fmla="*/ 0 h 123"/>
                    <a:gd name="T59" fmla="*/ 137 w 137"/>
                    <a:gd name="T60" fmla="*/ 123 h 1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7" h="123">
                      <a:moveTo>
                        <a:pt x="54" y="121"/>
                      </a:moveTo>
                      <a:cubicBezTo>
                        <a:pt x="54" y="121"/>
                        <a:pt x="54" y="121"/>
                        <a:pt x="54" y="121"/>
                      </a:cubicBezTo>
                      <a:cubicBezTo>
                        <a:pt x="55" y="122"/>
                        <a:pt x="57" y="122"/>
                        <a:pt x="58" y="122"/>
                      </a:cubicBezTo>
                      <a:cubicBezTo>
                        <a:pt x="58" y="122"/>
                        <a:pt x="59" y="122"/>
                        <a:pt x="60" y="123"/>
                      </a:cubicBezTo>
                      <a:cubicBezTo>
                        <a:pt x="61" y="123"/>
                        <a:pt x="62" y="123"/>
                        <a:pt x="63" y="123"/>
                      </a:cubicBezTo>
                      <a:cubicBezTo>
                        <a:pt x="64" y="123"/>
                        <a:pt x="65" y="123"/>
                        <a:pt x="66" y="123"/>
                      </a:cubicBezTo>
                      <a:cubicBezTo>
                        <a:pt x="67" y="123"/>
                        <a:pt x="68" y="123"/>
                        <a:pt x="69" y="123"/>
                      </a:cubicBezTo>
                      <a:cubicBezTo>
                        <a:pt x="70" y="123"/>
                        <a:pt x="71" y="123"/>
                        <a:pt x="72" y="123"/>
                      </a:cubicBezTo>
                      <a:cubicBezTo>
                        <a:pt x="73" y="123"/>
                        <a:pt x="74" y="123"/>
                        <a:pt x="75" y="123"/>
                      </a:cubicBezTo>
                      <a:cubicBezTo>
                        <a:pt x="76" y="123"/>
                        <a:pt x="77" y="123"/>
                        <a:pt x="78" y="123"/>
                      </a:cubicBezTo>
                      <a:cubicBezTo>
                        <a:pt x="78" y="122"/>
                        <a:pt x="79" y="122"/>
                        <a:pt x="80" y="122"/>
                      </a:cubicBezTo>
                      <a:cubicBezTo>
                        <a:pt x="81" y="122"/>
                        <a:pt x="82" y="122"/>
                        <a:pt x="84" y="121"/>
                      </a:cubicBezTo>
                      <a:cubicBezTo>
                        <a:pt x="84" y="121"/>
                        <a:pt x="84" y="121"/>
                        <a:pt x="84" y="121"/>
                      </a:cubicBezTo>
                      <a:cubicBezTo>
                        <a:pt x="117" y="113"/>
                        <a:pt x="137" y="80"/>
                        <a:pt x="129" y="46"/>
                      </a:cubicBezTo>
                      <a:cubicBezTo>
                        <a:pt x="122" y="19"/>
                        <a:pt x="98" y="1"/>
                        <a:pt x="71" y="0"/>
                      </a:cubicBezTo>
                      <a:cubicBezTo>
                        <a:pt x="70" y="0"/>
                        <a:pt x="70" y="0"/>
                        <a:pt x="69" y="0"/>
                      </a:cubicBezTo>
                      <a:cubicBezTo>
                        <a:pt x="68" y="0"/>
                        <a:pt x="67" y="0"/>
                        <a:pt x="66" y="0"/>
                      </a:cubicBezTo>
                      <a:cubicBezTo>
                        <a:pt x="39" y="1"/>
                        <a:pt x="15" y="19"/>
                        <a:pt x="8" y="46"/>
                      </a:cubicBezTo>
                      <a:cubicBezTo>
                        <a:pt x="0" y="80"/>
                        <a:pt x="20" y="113"/>
                        <a:pt x="54" y="121"/>
                      </a:cubicBezTo>
                      <a:close/>
                    </a:path>
                  </a:pathLst>
                </a:custGeom>
                <a:solidFill>
                  <a:schemeClr val="accent1"/>
                </a:solidFill>
                <a:ln w="9525">
                  <a:noFill/>
                  <a:round/>
                  <a:headEnd/>
                  <a:tailEnd/>
                </a:ln>
              </p:spPr>
              <p:txBody>
                <a:bodyPr lIns="104306" tIns="52153" rIns="104306" bIns="52153">
                  <a:prstTxWarp prst="textNoShape">
                    <a:avLst/>
                  </a:prstTxWarp>
                </a:bodyPr>
                <a:lstStyle/>
                <a:p>
                  <a:pPr defTabSz="912813"/>
                  <a:endParaRPr lang="en-US">
                    <a:ea typeface="Arial" charset="0"/>
                    <a:cs typeface="Arial" charset="0"/>
                  </a:endParaRPr>
                </a:p>
              </p:txBody>
            </p:sp>
          </p:grpSp>
          <p:grpSp>
            <p:nvGrpSpPr>
              <p:cNvPr id="141378" name="Group 152"/>
              <p:cNvGrpSpPr>
                <a:grpSpLocks noChangeAspect="1"/>
              </p:cNvGrpSpPr>
              <p:nvPr/>
            </p:nvGrpSpPr>
            <p:grpSpPr bwMode="auto">
              <a:xfrm>
                <a:off x="2057" y="2124"/>
                <a:ext cx="254" cy="166"/>
                <a:chOff x="12" y="4376"/>
                <a:chExt cx="589" cy="399"/>
              </a:xfrm>
            </p:grpSpPr>
            <p:sp>
              <p:nvSpPr>
                <p:cNvPr id="141379" name="Rectangle 153"/>
                <p:cNvSpPr>
                  <a:spLocks noChangeAspect="1" noChangeArrowheads="1"/>
                </p:cNvSpPr>
                <p:nvPr/>
              </p:nvSpPr>
              <p:spPr bwMode="gray">
                <a:xfrm>
                  <a:off x="12" y="4376"/>
                  <a:ext cx="589" cy="399"/>
                </a:xfrm>
                <a:prstGeom prst="rect">
                  <a:avLst/>
                </a:prstGeom>
                <a:solidFill>
                  <a:srgbClr val="034EA2"/>
                </a:solidFill>
                <a:ln w="9525">
                  <a:solidFill>
                    <a:schemeClr val="bg1"/>
                  </a:solidFill>
                  <a:miter lim="800000"/>
                  <a:headEnd/>
                  <a:tailEnd/>
                </a:ln>
              </p:spPr>
              <p:txBody>
                <a:bodyPr lIns="104306" tIns="52153" rIns="104306" bIns="52153">
                  <a:prstTxWarp prst="textNoShape">
                    <a:avLst/>
                  </a:prstTxWarp>
                </a:bodyPr>
                <a:lstStyle/>
                <a:p>
                  <a:pPr defTabSz="912813"/>
                  <a:endParaRPr lang="en-US">
                    <a:ea typeface="Arial" charset="0"/>
                    <a:cs typeface="Arial" charset="0"/>
                  </a:endParaRPr>
                </a:p>
              </p:txBody>
            </p:sp>
            <p:sp>
              <p:nvSpPr>
                <p:cNvPr id="141380" name="Freeform 154"/>
                <p:cNvSpPr>
                  <a:spLocks noChangeAspect="1"/>
                </p:cNvSpPr>
                <p:nvPr/>
              </p:nvSpPr>
              <p:spPr bwMode="gray">
                <a:xfrm>
                  <a:off x="284" y="4426"/>
                  <a:ext cx="45" cy="40"/>
                </a:xfrm>
                <a:custGeom>
                  <a:avLst/>
                  <a:gdLst>
                    <a:gd name="T0" fmla="*/ 16 w 45"/>
                    <a:gd name="T1" fmla="*/ 14 h 40"/>
                    <a:gd name="T2" fmla="*/ 21 w 45"/>
                    <a:gd name="T3" fmla="*/ 0 h 40"/>
                    <a:gd name="T4" fmla="*/ 28 w 45"/>
                    <a:gd name="T5" fmla="*/ 14 h 40"/>
                    <a:gd name="T6" fmla="*/ 45 w 45"/>
                    <a:gd name="T7" fmla="*/ 14 h 40"/>
                    <a:gd name="T8" fmla="*/ 30 w 45"/>
                    <a:gd name="T9" fmla="*/ 26 h 40"/>
                    <a:gd name="T10" fmla="*/ 35 w 45"/>
                    <a:gd name="T11" fmla="*/ 40 h 40"/>
                    <a:gd name="T12" fmla="*/ 21 w 45"/>
                    <a:gd name="T13" fmla="*/ 30 h 40"/>
                    <a:gd name="T14" fmla="*/ 9 w 45"/>
                    <a:gd name="T15" fmla="*/ 40 h 40"/>
                    <a:gd name="T16" fmla="*/ 14 w 45"/>
                    <a:gd name="T17" fmla="*/ 26 h 40"/>
                    <a:gd name="T18" fmla="*/ 0 w 45"/>
                    <a:gd name="T19" fmla="*/ 14 h 40"/>
                    <a:gd name="T20" fmla="*/ 16 w 45"/>
                    <a:gd name="T21" fmla="*/ 14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
                    <a:gd name="T34" fmla="*/ 0 h 40"/>
                    <a:gd name="T35" fmla="*/ 45 w 45"/>
                    <a:gd name="T36" fmla="*/ 40 h 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 h="40">
                      <a:moveTo>
                        <a:pt x="16" y="14"/>
                      </a:moveTo>
                      <a:lnTo>
                        <a:pt x="21" y="0"/>
                      </a:lnTo>
                      <a:lnTo>
                        <a:pt x="28" y="14"/>
                      </a:lnTo>
                      <a:lnTo>
                        <a:pt x="45" y="14"/>
                      </a:lnTo>
                      <a:lnTo>
                        <a:pt x="30" y="26"/>
                      </a:lnTo>
                      <a:lnTo>
                        <a:pt x="35" y="40"/>
                      </a:lnTo>
                      <a:lnTo>
                        <a:pt x="21" y="30"/>
                      </a:lnTo>
                      <a:lnTo>
                        <a:pt x="9" y="40"/>
                      </a:lnTo>
                      <a:lnTo>
                        <a:pt x="14" y="26"/>
                      </a:lnTo>
                      <a:lnTo>
                        <a:pt x="0" y="14"/>
                      </a:lnTo>
                      <a:lnTo>
                        <a:pt x="16" y="14"/>
                      </a:lnTo>
                      <a:close/>
                    </a:path>
                  </a:pathLst>
                </a:custGeom>
                <a:solidFill>
                  <a:srgbClr val="FFF200"/>
                </a:solidFill>
                <a:ln w="9525">
                  <a:noFill/>
                  <a:round/>
                  <a:headEnd/>
                  <a:tailEnd/>
                </a:ln>
              </p:spPr>
              <p:txBody>
                <a:bodyPr lIns="104306" tIns="52153" rIns="104306" bIns="52153">
                  <a:prstTxWarp prst="textNoShape">
                    <a:avLst/>
                  </a:prstTxWarp>
                </a:bodyPr>
                <a:lstStyle/>
                <a:p>
                  <a:pPr defTabSz="912813"/>
                  <a:endParaRPr lang="en-US">
                    <a:ea typeface="Arial" charset="0"/>
                    <a:cs typeface="Arial" charset="0"/>
                  </a:endParaRPr>
                </a:p>
              </p:txBody>
            </p:sp>
            <p:sp>
              <p:nvSpPr>
                <p:cNvPr id="141381" name="Freeform 155"/>
                <p:cNvSpPr>
                  <a:spLocks noChangeAspect="1"/>
                </p:cNvSpPr>
                <p:nvPr/>
              </p:nvSpPr>
              <p:spPr bwMode="gray">
                <a:xfrm>
                  <a:off x="218" y="4442"/>
                  <a:ext cx="42" cy="43"/>
                </a:xfrm>
                <a:custGeom>
                  <a:avLst/>
                  <a:gdLst>
                    <a:gd name="T0" fmla="*/ 16 w 42"/>
                    <a:gd name="T1" fmla="*/ 17 h 43"/>
                    <a:gd name="T2" fmla="*/ 21 w 42"/>
                    <a:gd name="T3" fmla="*/ 0 h 43"/>
                    <a:gd name="T4" fmla="*/ 26 w 42"/>
                    <a:gd name="T5" fmla="*/ 17 h 43"/>
                    <a:gd name="T6" fmla="*/ 42 w 42"/>
                    <a:gd name="T7" fmla="*/ 17 h 43"/>
                    <a:gd name="T8" fmla="*/ 28 w 42"/>
                    <a:gd name="T9" fmla="*/ 26 h 43"/>
                    <a:gd name="T10" fmla="*/ 35 w 42"/>
                    <a:gd name="T11" fmla="*/ 43 h 43"/>
                    <a:gd name="T12" fmla="*/ 21 w 42"/>
                    <a:gd name="T13" fmla="*/ 33 h 43"/>
                    <a:gd name="T14" fmla="*/ 7 w 42"/>
                    <a:gd name="T15" fmla="*/ 43 h 43"/>
                    <a:gd name="T16" fmla="*/ 11 w 42"/>
                    <a:gd name="T17" fmla="*/ 26 h 43"/>
                    <a:gd name="T18" fmla="*/ 0 w 42"/>
                    <a:gd name="T19" fmla="*/ 17 h 43"/>
                    <a:gd name="T20" fmla="*/ 16 w 42"/>
                    <a:gd name="T21" fmla="*/ 17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43"/>
                    <a:gd name="T35" fmla="*/ 42 w 42"/>
                    <a:gd name="T36" fmla="*/ 43 h 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43">
                      <a:moveTo>
                        <a:pt x="16" y="17"/>
                      </a:moveTo>
                      <a:lnTo>
                        <a:pt x="21" y="0"/>
                      </a:lnTo>
                      <a:lnTo>
                        <a:pt x="26" y="17"/>
                      </a:lnTo>
                      <a:lnTo>
                        <a:pt x="42" y="17"/>
                      </a:lnTo>
                      <a:lnTo>
                        <a:pt x="28" y="26"/>
                      </a:lnTo>
                      <a:lnTo>
                        <a:pt x="35" y="43"/>
                      </a:lnTo>
                      <a:lnTo>
                        <a:pt x="21" y="33"/>
                      </a:lnTo>
                      <a:lnTo>
                        <a:pt x="7" y="43"/>
                      </a:lnTo>
                      <a:lnTo>
                        <a:pt x="11" y="26"/>
                      </a:lnTo>
                      <a:lnTo>
                        <a:pt x="0" y="17"/>
                      </a:lnTo>
                      <a:lnTo>
                        <a:pt x="16" y="17"/>
                      </a:lnTo>
                      <a:close/>
                    </a:path>
                  </a:pathLst>
                </a:custGeom>
                <a:solidFill>
                  <a:srgbClr val="FFF200"/>
                </a:solidFill>
                <a:ln w="9525">
                  <a:noFill/>
                  <a:round/>
                  <a:headEnd/>
                  <a:tailEnd/>
                </a:ln>
              </p:spPr>
              <p:txBody>
                <a:bodyPr lIns="104306" tIns="52153" rIns="104306" bIns="52153">
                  <a:prstTxWarp prst="textNoShape">
                    <a:avLst/>
                  </a:prstTxWarp>
                </a:bodyPr>
                <a:lstStyle/>
                <a:p>
                  <a:pPr defTabSz="912813"/>
                  <a:endParaRPr lang="en-US">
                    <a:ea typeface="Arial" charset="0"/>
                    <a:cs typeface="Arial" charset="0"/>
                  </a:endParaRPr>
                </a:p>
              </p:txBody>
            </p:sp>
            <p:sp>
              <p:nvSpPr>
                <p:cNvPr id="141382" name="Freeform 156"/>
                <p:cNvSpPr>
                  <a:spLocks noChangeAspect="1"/>
                </p:cNvSpPr>
                <p:nvPr/>
              </p:nvSpPr>
              <p:spPr bwMode="gray">
                <a:xfrm>
                  <a:off x="218" y="4671"/>
                  <a:ext cx="44" cy="43"/>
                </a:xfrm>
                <a:custGeom>
                  <a:avLst/>
                  <a:gdLst>
                    <a:gd name="T0" fmla="*/ 16 w 44"/>
                    <a:gd name="T1" fmla="*/ 17 h 43"/>
                    <a:gd name="T2" fmla="*/ 21 w 44"/>
                    <a:gd name="T3" fmla="*/ 0 h 43"/>
                    <a:gd name="T4" fmla="*/ 26 w 44"/>
                    <a:gd name="T5" fmla="*/ 17 h 43"/>
                    <a:gd name="T6" fmla="*/ 44 w 44"/>
                    <a:gd name="T7" fmla="*/ 17 h 43"/>
                    <a:gd name="T8" fmla="*/ 30 w 44"/>
                    <a:gd name="T9" fmla="*/ 26 h 43"/>
                    <a:gd name="T10" fmla="*/ 35 w 44"/>
                    <a:gd name="T11" fmla="*/ 43 h 43"/>
                    <a:gd name="T12" fmla="*/ 21 w 44"/>
                    <a:gd name="T13" fmla="*/ 31 h 43"/>
                    <a:gd name="T14" fmla="*/ 7 w 44"/>
                    <a:gd name="T15" fmla="*/ 43 h 43"/>
                    <a:gd name="T16" fmla="*/ 14 w 44"/>
                    <a:gd name="T17" fmla="*/ 26 h 43"/>
                    <a:gd name="T18" fmla="*/ 0 w 44"/>
                    <a:gd name="T19" fmla="*/ 17 h 43"/>
                    <a:gd name="T20" fmla="*/ 16 w 44"/>
                    <a:gd name="T21" fmla="*/ 17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
                    <a:gd name="T34" fmla="*/ 0 h 43"/>
                    <a:gd name="T35" fmla="*/ 44 w 44"/>
                    <a:gd name="T36" fmla="*/ 43 h 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 h="43">
                      <a:moveTo>
                        <a:pt x="16" y="17"/>
                      </a:moveTo>
                      <a:lnTo>
                        <a:pt x="21" y="0"/>
                      </a:lnTo>
                      <a:lnTo>
                        <a:pt x="26" y="17"/>
                      </a:lnTo>
                      <a:lnTo>
                        <a:pt x="44" y="17"/>
                      </a:lnTo>
                      <a:lnTo>
                        <a:pt x="30" y="26"/>
                      </a:lnTo>
                      <a:lnTo>
                        <a:pt x="35" y="43"/>
                      </a:lnTo>
                      <a:lnTo>
                        <a:pt x="21" y="31"/>
                      </a:lnTo>
                      <a:lnTo>
                        <a:pt x="7" y="43"/>
                      </a:lnTo>
                      <a:lnTo>
                        <a:pt x="14" y="26"/>
                      </a:lnTo>
                      <a:lnTo>
                        <a:pt x="0" y="17"/>
                      </a:lnTo>
                      <a:lnTo>
                        <a:pt x="16" y="17"/>
                      </a:lnTo>
                      <a:close/>
                    </a:path>
                  </a:pathLst>
                </a:custGeom>
                <a:solidFill>
                  <a:srgbClr val="FFF200"/>
                </a:solidFill>
                <a:ln w="9525">
                  <a:noFill/>
                  <a:round/>
                  <a:headEnd/>
                  <a:tailEnd/>
                </a:ln>
              </p:spPr>
              <p:txBody>
                <a:bodyPr lIns="104306" tIns="52153" rIns="104306" bIns="52153">
                  <a:prstTxWarp prst="textNoShape">
                    <a:avLst/>
                  </a:prstTxWarp>
                </a:bodyPr>
                <a:lstStyle/>
                <a:p>
                  <a:pPr defTabSz="912813"/>
                  <a:endParaRPr lang="en-US">
                    <a:ea typeface="Arial" charset="0"/>
                    <a:cs typeface="Arial" charset="0"/>
                  </a:endParaRPr>
                </a:p>
              </p:txBody>
            </p:sp>
            <p:sp>
              <p:nvSpPr>
                <p:cNvPr id="141383" name="Freeform 157"/>
                <p:cNvSpPr>
                  <a:spLocks noChangeAspect="1"/>
                </p:cNvSpPr>
                <p:nvPr/>
              </p:nvSpPr>
              <p:spPr bwMode="gray">
                <a:xfrm>
                  <a:off x="284" y="4688"/>
                  <a:ext cx="45" cy="42"/>
                </a:xfrm>
                <a:custGeom>
                  <a:avLst/>
                  <a:gdLst>
                    <a:gd name="T0" fmla="*/ 16 w 45"/>
                    <a:gd name="T1" fmla="*/ 16 h 42"/>
                    <a:gd name="T2" fmla="*/ 21 w 45"/>
                    <a:gd name="T3" fmla="*/ 0 h 42"/>
                    <a:gd name="T4" fmla="*/ 28 w 45"/>
                    <a:gd name="T5" fmla="*/ 16 h 42"/>
                    <a:gd name="T6" fmla="*/ 45 w 45"/>
                    <a:gd name="T7" fmla="*/ 16 h 42"/>
                    <a:gd name="T8" fmla="*/ 30 w 45"/>
                    <a:gd name="T9" fmla="*/ 26 h 42"/>
                    <a:gd name="T10" fmla="*/ 35 w 45"/>
                    <a:gd name="T11" fmla="*/ 42 h 42"/>
                    <a:gd name="T12" fmla="*/ 21 w 45"/>
                    <a:gd name="T13" fmla="*/ 33 h 42"/>
                    <a:gd name="T14" fmla="*/ 9 w 45"/>
                    <a:gd name="T15" fmla="*/ 42 h 42"/>
                    <a:gd name="T16" fmla="*/ 14 w 45"/>
                    <a:gd name="T17" fmla="*/ 26 h 42"/>
                    <a:gd name="T18" fmla="*/ 0 w 45"/>
                    <a:gd name="T19" fmla="*/ 16 h 42"/>
                    <a:gd name="T20" fmla="*/ 16 w 45"/>
                    <a:gd name="T21" fmla="*/ 16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
                    <a:gd name="T34" fmla="*/ 0 h 42"/>
                    <a:gd name="T35" fmla="*/ 45 w 45"/>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 h="42">
                      <a:moveTo>
                        <a:pt x="16" y="16"/>
                      </a:moveTo>
                      <a:lnTo>
                        <a:pt x="21" y="0"/>
                      </a:lnTo>
                      <a:lnTo>
                        <a:pt x="28" y="16"/>
                      </a:lnTo>
                      <a:lnTo>
                        <a:pt x="45" y="16"/>
                      </a:lnTo>
                      <a:lnTo>
                        <a:pt x="30" y="26"/>
                      </a:lnTo>
                      <a:lnTo>
                        <a:pt x="35" y="42"/>
                      </a:lnTo>
                      <a:lnTo>
                        <a:pt x="21" y="33"/>
                      </a:lnTo>
                      <a:lnTo>
                        <a:pt x="9" y="42"/>
                      </a:lnTo>
                      <a:lnTo>
                        <a:pt x="14" y="26"/>
                      </a:lnTo>
                      <a:lnTo>
                        <a:pt x="0" y="16"/>
                      </a:lnTo>
                      <a:lnTo>
                        <a:pt x="16" y="16"/>
                      </a:lnTo>
                      <a:close/>
                    </a:path>
                  </a:pathLst>
                </a:custGeom>
                <a:solidFill>
                  <a:srgbClr val="FFF200"/>
                </a:solidFill>
                <a:ln w="9525">
                  <a:noFill/>
                  <a:round/>
                  <a:headEnd/>
                  <a:tailEnd/>
                </a:ln>
              </p:spPr>
              <p:txBody>
                <a:bodyPr lIns="104306" tIns="52153" rIns="104306" bIns="52153">
                  <a:prstTxWarp prst="textNoShape">
                    <a:avLst/>
                  </a:prstTxWarp>
                </a:bodyPr>
                <a:lstStyle/>
                <a:p>
                  <a:pPr defTabSz="912813"/>
                  <a:endParaRPr lang="en-US">
                    <a:ea typeface="Arial" charset="0"/>
                    <a:cs typeface="Arial" charset="0"/>
                  </a:endParaRPr>
                </a:p>
              </p:txBody>
            </p:sp>
            <p:sp>
              <p:nvSpPr>
                <p:cNvPr id="141384" name="Freeform 158"/>
                <p:cNvSpPr>
                  <a:spLocks noChangeAspect="1"/>
                </p:cNvSpPr>
                <p:nvPr/>
              </p:nvSpPr>
              <p:spPr bwMode="gray">
                <a:xfrm>
                  <a:off x="168" y="4624"/>
                  <a:ext cx="45" cy="40"/>
                </a:xfrm>
                <a:custGeom>
                  <a:avLst/>
                  <a:gdLst>
                    <a:gd name="T0" fmla="*/ 19 w 45"/>
                    <a:gd name="T1" fmla="*/ 14 h 40"/>
                    <a:gd name="T2" fmla="*/ 24 w 45"/>
                    <a:gd name="T3" fmla="*/ 0 h 40"/>
                    <a:gd name="T4" fmla="*/ 28 w 45"/>
                    <a:gd name="T5" fmla="*/ 14 h 40"/>
                    <a:gd name="T6" fmla="*/ 45 w 45"/>
                    <a:gd name="T7" fmla="*/ 14 h 40"/>
                    <a:gd name="T8" fmla="*/ 31 w 45"/>
                    <a:gd name="T9" fmla="*/ 26 h 40"/>
                    <a:gd name="T10" fmla="*/ 38 w 45"/>
                    <a:gd name="T11" fmla="*/ 40 h 40"/>
                    <a:gd name="T12" fmla="*/ 24 w 45"/>
                    <a:gd name="T13" fmla="*/ 31 h 40"/>
                    <a:gd name="T14" fmla="*/ 9 w 45"/>
                    <a:gd name="T15" fmla="*/ 40 h 40"/>
                    <a:gd name="T16" fmla="*/ 14 w 45"/>
                    <a:gd name="T17" fmla="*/ 26 h 40"/>
                    <a:gd name="T18" fmla="*/ 0 w 45"/>
                    <a:gd name="T19" fmla="*/ 14 h 40"/>
                    <a:gd name="T20" fmla="*/ 19 w 45"/>
                    <a:gd name="T21" fmla="*/ 14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
                    <a:gd name="T34" fmla="*/ 0 h 40"/>
                    <a:gd name="T35" fmla="*/ 45 w 45"/>
                    <a:gd name="T36" fmla="*/ 40 h 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 h="40">
                      <a:moveTo>
                        <a:pt x="19" y="14"/>
                      </a:moveTo>
                      <a:lnTo>
                        <a:pt x="24" y="0"/>
                      </a:lnTo>
                      <a:lnTo>
                        <a:pt x="28" y="14"/>
                      </a:lnTo>
                      <a:lnTo>
                        <a:pt x="45" y="14"/>
                      </a:lnTo>
                      <a:lnTo>
                        <a:pt x="31" y="26"/>
                      </a:lnTo>
                      <a:lnTo>
                        <a:pt x="38" y="40"/>
                      </a:lnTo>
                      <a:lnTo>
                        <a:pt x="24" y="31"/>
                      </a:lnTo>
                      <a:lnTo>
                        <a:pt x="9" y="40"/>
                      </a:lnTo>
                      <a:lnTo>
                        <a:pt x="14" y="26"/>
                      </a:lnTo>
                      <a:lnTo>
                        <a:pt x="0" y="14"/>
                      </a:lnTo>
                      <a:lnTo>
                        <a:pt x="19" y="14"/>
                      </a:lnTo>
                      <a:close/>
                    </a:path>
                  </a:pathLst>
                </a:custGeom>
                <a:solidFill>
                  <a:srgbClr val="FFF200"/>
                </a:solidFill>
                <a:ln w="9525">
                  <a:noFill/>
                  <a:round/>
                  <a:headEnd/>
                  <a:tailEnd/>
                </a:ln>
              </p:spPr>
              <p:txBody>
                <a:bodyPr lIns="104306" tIns="52153" rIns="104306" bIns="52153">
                  <a:prstTxWarp prst="textNoShape">
                    <a:avLst/>
                  </a:prstTxWarp>
                </a:bodyPr>
                <a:lstStyle/>
                <a:p>
                  <a:pPr defTabSz="912813"/>
                  <a:endParaRPr lang="en-US">
                    <a:ea typeface="Arial" charset="0"/>
                    <a:cs typeface="Arial" charset="0"/>
                  </a:endParaRPr>
                </a:p>
              </p:txBody>
            </p:sp>
            <p:sp>
              <p:nvSpPr>
                <p:cNvPr id="141385" name="Freeform 159"/>
                <p:cNvSpPr>
                  <a:spLocks noChangeAspect="1"/>
                </p:cNvSpPr>
                <p:nvPr/>
              </p:nvSpPr>
              <p:spPr bwMode="gray">
                <a:xfrm>
                  <a:off x="151" y="4556"/>
                  <a:ext cx="45" cy="42"/>
                </a:xfrm>
                <a:custGeom>
                  <a:avLst/>
                  <a:gdLst>
                    <a:gd name="T0" fmla="*/ 17 w 45"/>
                    <a:gd name="T1" fmla="*/ 16 h 42"/>
                    <a:gd name="T2" fmla="*/ 22 w 45"/>
                    <a:gd name="T3" fmla="*/ 0 h 42"/>
                    <a:gd name="T4" fmla="*/ 29 w 45"/>
                    <a:gd name="T5" fmla="*/ 16 h 42"/>
                    <a:gd name="T6" fmla="*/ 45 w 45"/>
                    <a:gd name="T7" fmla="*/ 16 h 42"/>
                    <a:gd name="T8" fmla="*/ 31 w 45"/>
                    <a:gd name="T9" fmla="*/ 26 h 42"/>
                    <a:gd name="T10" fmla="*/ 36 w 45"/>
                    <a:gd name="T11" fmla="*/ 42 h 42"/>
                    <a:gd name="T12" fmla="*/ 22 w 45"/>
                    <a:gd name="T13" fmla="*/ 33 h 42"/>
                    <a:gd name="T14" fmla="*/ 10 w 45"/>
                    <a:gd name="T15" fmla="*/ 42 h 42"/>
                    <a:gd name="T16" fmla="*/ 15 w 45"/>
                    <a:gd name="T17" fmla="*/ 26 h 42"/>
                    <a:gd name="T18" fmla="*/ 0 w 45"/>
                    <a:gd name="T19" fmla="*/ 16 h 42"/>
                    <a:gd name="T20" fmla="*/ 17 w 45"/>
                    <a:gd name="T21" fmla="*/ 16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
                    <a:gd name="T34" fmla="*/ 0 h 42"/>
                    <a:gd name="T35" fmla="*/ 45 w 45"/>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 h="42">
                      <a:moveTo>
                        <a:pt x="17" y="16"/>
                      </a:moveTo>
                      <a:lnTo>
                        <a:pt x="22" y="0"/>
                      </a:lnTo>
                      <a:lnTo>
                        <a:pt x="29" y="16"/>
                      </a:lnTo>
                      <a:lnTo>
                        <a:pt x="45" y="16"/>
                      </a:lnTo>
                      <a:lnTo>
                        <a:pt x="31" y="26"/>
                      </a:lnTo>
                      <a:lnTo>
                        <a:pt x="36" y="42"/>
                      </a:lnTo>
                      <a:lnTo>
                        <a:pt x="22" y="33"/>
                      </a:lnTo>
                      <a:lnTo>
                        <a:pt x="10" y="42"/>
                      </a:lnTo>
                      <a:lnTo>
                        <a:pt x="15" y="26"/>
                      </a:lnTo>
                      <a:lnTo>
                        <a:pt x="0" y="16"/>
                      </a:lnTo>
                      <a:lnTo>
                        <a:pt x="17" y="16"/>
                      </a:lnTo>
                      <a:close/>
                    </a:path>
                  </a:pathLst>
                </a:custGeom>
                <a:solidFill>
                  <a:srgbClr val="FFF200"/>
                </a:solidFill>
                <a:ln w="9525">
                  <a:noFill/>
                  <a:round/>
                  <a:headEnd/>
                  <a:tailEnd/>
                </a:ln>
              </p:spPr>
              <p:txBody>
                <a:bodyPr lIns="104306" tIns="52153" rIns="104306" bIns="52153">
                  <a:prstTxWarp prst="textNoShape">
                    <a:avLst/>
                  </a:prstTxWarp>
                </a:bodyPr>
                <a:lstStyle/>
                <a:p>
                  <a:pPr defTabSz="912813"/>
                  <a:endParaRPr lang="en-US">
                    <a:ea typeface="Arial" charset="0"/>
                    <a:cs typeface="Arial" charset="0"/>
                  </a:endParaRPr>
                </a:p>
              </p:txBody>
            </p:sp>
            <p:sp>
              <p:nvSpPr>
                <p:cNvPr id="141386" name="Freeform 160"/>
                <p:cNvSpPr>
                  <a:spLocks noChangeAspect="1"/>
                </p:cNvSpPr>
                <p:nvPr/>
              </p:nvSpPr>
              <p:spPr bwMode="gray">
                <a:xfrm>
                  <a:off x="170" y="4490"/>
                  <a:ext cx="43" cy="42"/>
                </a:xfrm>
                <a:custGeom>
                  <a:avLst/>
                  <a:gdLst>
                    <a:gd name="T0" fmla="*/ 17 w 43"/>
                    <a:gd name="T1" fmla="*/ 16 h 42"/>
                    <a:gd name="T2" fmla="*/ 22 w 43"/>
                    <a:gd name="T3" fmla="*/ 0 h 42"/>
                    <a:gd name="T4" fmla="*/ 26 w 43"/>
                    <a:gd name="T5" fmla="*/ 16 h 42"/>
                    <a:gd name="T6" fmla="*/ 43 w 43"/>
                    <a:gd name="T7" fmla="*/ 16 h 42"/>
                    <a:gd name="T8" fmla="*/ 31 w 43"/>
                    <a:gd name="T9" fmla="*/ 26 h 42"/>
                    <a:gd name="T10" fmla="*/ 36 w 43"/>
                    <a:gd name="T11" fmla="*/ 42 h 42"/>
                    <a:gd name="T12" fmla="*/ 22 w 43"/>
                    <a:gd name="T13" fmla="*/ 33 h 42"/>
                    <a:gd name="T14" fmla="*/ 7 w 43"/>
                    <a:gd name="T15" fmla="*/ 42 h 42"/>
                    <a:gd name="T16" fmla="*/ 12 w 43"/>
                    <a:gd name="T17" fmla="*/ 26 h 42"/>
                    <a:gd name="T18" fmla="*/ 0 w 43"/>
                    <a:gd name="T19" fmla="*/ 16 h 42"/>
                    <a:gd name="T20" fmla="*/ 17 w 43"/>
                    <a:gd name="T21" fmla="*/ 16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3"/>
                    <a:gd name="T34" fmla="*/ 0 h 42"/>
                    <a:gd name="T35" fmla="*/ 43 w 43"/>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3" h="42">
                      <a:moveTo>
                        <a:pt x="17" y="16"/>
                      </a:moveTo>
                      <a:lnTo>
                        <a:pt x="22" y="0"/>
                      </a:lnTo>
                      <a:lnTo>
                        <a:pt x="26" y="16"/>
                      </a:lnTo>
                      <a:lnTo>
                        <a:pt x="43" y="16"/>
                      </a:lnTo>
                      <a:lnTo>
                        <a:pt x="31" y="26"/>
                      </a:lnTo>
                      <a:lnTo>
                        <a:pt x="36" y="42"/>
                      </a:lnTo>
                      <a:lnTo>
                        <a:pt x="22" y="33"/>
                      </a:lnTo>
                      <a:lnTo>
                        <a:pt x="7" y="42"/>
                      </a:lnTo>
                      <a:lnTo>
                        <a:pt x="12" y="26"/>
                      </a:lnTo>
                      <a:lnTo>
                        <a:pt x="0" y="16"/>
                      </a:lnTo>
                      <a:lnTo>
                        <a:pt x="17" y="16"/>
                      </a:lnTo>
                      <a:close/>
                    </a:path>
                  </a:pathLst>
                </a:custGeom>
                <a:solidFill>
                  <a:srgbClr val="FFF200"/>
                </a:solidFill>
                <a:ln w="9525">
                  <a:noFill/>
                  <a:round/>
                  <a:headEnd/>
                  <a:tailEnd/>
                </a:ln>
              </p:spPr>
              <p:txBody>
                <a:bodyPr lIns="104306" tIns="52153" rIns="104306" bIns="52153">
                  <a:prstTxWarp prst="textNoShape">
                    <a:avLst/>
                  </a:prstTxWarp>
                </a:bodyPr>
                <a:lstStyle/>
                <a:p>
                  <a:pPr defTabSz="912813"/>
                  <a:endParaRPr lang="en-US">
                    <a:ea typeface="Arial" charset="0"/>
                    <a:cs typeface="Arial" charset="0"/>
                  </a:endParaRPr>
                </a:p>
              </p:txBody>
            </p:sp>
            <p:sp>
              <p:nvSpPr>
                <p:cNvPr id="141387" name="Freeform 161"/>
                <p:cNvSpPr>
                  <a:spLocks noChangeAspect="1"/>
                </p:cNvSpPr>
                <p:nvPr/>
              </p:nvSpPr>
              <p:spPr bwMode="gray">
                <a:xfrm>
                  <a:off x="352" y="4442"/>
                  <a:ext cx="43" cy="43"/>
                </a:xfrm>
                <a:custGeom>
                  <a:avLst/>
                  <a:gdLst>
                    <a:gd name="T0" fmla="*/ 17 w 43"/>
                    <a:gd name="T1" fmla="*/ 17 h 43"/>
                    <a:gd name="T2" fmla="*/ 22 w 43"/>
                    <a:gd name="T3" fmla="*/ 0 h 43"/>
                    <a:gd name="T4" fmla="*/ 26 w 43"/>
                    <a:gd name="T5" fmla="*/ 17 h 43"/>
                    <a:gd name="T6" fmla="*/ 43 w 43"/>
                    <a:gd name="T7" fmla="*/ 17 h 43"/>
                    <a:gd name="T8" fmla="*/ 29 w 43"/>
                    <a:gd name="T9" fmla="*/ 26 h 43"/>
                    <a:gd name="T10" fmla="*/ 36 w 43"/>
                    <a:gd name="T11" fmla="*/ 43 h 43"/>
                    <a:gd name="T12" fmla="*/ 22 w 43"/>
                    <a:gd name="T13" fmla="*/ 33 h 43"/>
                    <a:gd name="T14" fmla="*/ 7 w 43"/>
                    <a:gd name="T15" fmla="*/ 43 h 43"/>
                    <a:gd name="T16" fmla="*/ 12 w 43"/>
                    <a:gd name="T17" fmla="*/ 26 h 43"/>
                    <a:gd name="T18" fmla="*/ 0 w 43"/>
                    <a:gd name="T19" fmla="*/ 17 h 43"/>
                    <a:gd name="T20" fmla="*/ 17 w 43"/>
                    <a:gd name="T21" fmla="*/ 17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3"/>
                    <a:gd name="T34" fmla="*/ 0 h 43"/>
                    <a:gd name="T35" fmla="*/ 43 w 43"/>
                    <a:gd name="T36" fmla="*/ 43 h 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3" h="43">
                      <a:moveTo>
                        <a:pt x="17" y="17"/>
                      </a:moveTo>
                      <a:lnTo>
                        <a:pt x="22" y="0"/>
                      </a:lnTo>
                      <a:lnTo>
                        <a:pt x="26" y="17"/>
                      </a:lnTo>
                      <a:lnTo>
                        <a:pt x="43" y="17"/>
                      </a:lnTo>
                      <a:lnTo>
                        <a:pt x="29" y="26"/>
                      </a:lnTo>
                      <a:lnTo>
                        <a:pt x="36" y="43"/>
                      </a:lnTo>
                      <a:lnTo>
                        <a:pt x="22" y="33"/>
                      </a:lnTo>
                      <a:lnTo>
                        <a:pt x="7" y="43"/>
                      </a:lnTo>
                      <a:lnTo>
                        <a:pt x="12" y="26"/>
                      </a:lnTo>
                      <a:lnTo>
                        <a:pt x="0" y="17"/>
                      </a:lnTo>
                      <a:lnTo>
                        <a:pt x="17" y="17"/>
                      </a:lnTo>
                      <a:close/>
                    </a:path>
                  </a:pathLst>
                </a:custGeom>
                <a:solidFill>
                  <a:srgbClr val="FFF200"/>
                </a:solidFill>
                <a:ln w="9525">
                  <a:noFill/>
                  <a:round/>
                  <a:headEnd/>
                  <a:tailEnd/>
                </a:ln>
              </p:spPr>
              <p:txBody>
                <a:bodyPr lIns="104306" tIns="52153" rIns="104306" bIns="52153">
                  <a:prstTxWarp prst="textNoShape">
                    <a:avLst/>
                  </a:prstTxWarp>
                </a:bodyPr>
                <a:lstStyle/>
                <a:p>
                  <a:pPr defTabSz="912813"/>
                  <a:endParaRPr lang="en-US">
                    <a:ea typeface="Arial" charset="0"/>
                    <a:cs typeface="Arial" charset="0"/>
                  </a:endParaRPr>
                </a:p>
              </p:txBody>
            </p:sp>
            <p:sp>
              <p:nvSpPr>
                <p:cNvPr id="141388" name="Freeform 162"/>
                <p:cNvSpPr>
                  <a:spLocks noChangeAspect="1"/>
                </p:cNvSpPr>
                <p:nvPr/>
              </p:nvSpPr>
              <p:spPr bwMode="gray">
                <a:xfrm>
                  <a:off x="400" y="4490"/>
                  <a:ext cx="44" cy="42"/>
                </a:xfrm>
                <a:custGeom>
                  <a:avLst/>
                  <a:gdLst>
                    <a:gd name="T0" fmla="*/ 16 w 44"/>
                    <a:gd name="T1" fmla="*/ 16 h 42"/>
                    <a:gd name="T2" fmla="*/ 21 w 44"/>
                    <a:gd name="T3" fmla="*/ 0 h 42"/>
                    <a:gd name="T4" fmla="*/ 28 w 44"/>
                    <a:gd name="T5" fmla="*/ 16 h 42"/>
                    <a:gd name="T6" fmla="*/ 44 w 44"/>
                    <a:gd name="T7" fmla="*/ 16 h 42"/>
                    <a:gd name="T8" fmla="*/ 30 w 44"/>
                    <a:gd name="T9" fmla="*/ 28 h 42"/>
                    <a:gd name="T10" fmla="*/ 35 w 44"/>
                    <a:gd name="T11" fmla="*/ 42 h 42"/>
                    <a:gd name="T12" fmla="*/ 21 w 44"/>
                    <a:gd name="T13" fmla="*/ 33 h 42"/>
                    <a:gd name="T14" fmla="*/ 9 w 44"/>
                    <a:gd name="T15" fmla="*/ 42 h 42"/>
                    <a:gd name="T16" fmla="*/ 14 w 44"/>
                    <a:gd name="T17" fmla="*/ 28 h 42"/>
                    <a:gd name="T18" fmla="*/ 0 w 44"/>
                    <a:gd name="T19" fmla="*/ 16 h 42"/>
                    <a:gd name="T20" fmla="*/ 16 w 44"/>
                    <a:gd name="T21" fmla="*/ 16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
                    <a:gd name="T34" fmla="*/ 0 h 42"/>
                    <a:gd name="T35" fmla="*/ 44 w 44"/>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 h="42">
                      <a:moveTo>
                        <a:pt x="16" y="16"/>
                      </a:moveTo>
                      <a:lnTo>
                        <a:pt x="21" y="0"/>
                      </a:lnTo>
                      <a:lnTo>
                        <a:pt x="28" y="16"/>
                      </a:lnTo>
                      <a:lnTo>
                        <a:pt x="44" y="16"/>
                      </a:lnTo>
                      <a:lnTo>
                        <a:pt x="30" y="28"/>
                      </a:lnTo>
                      <a:lnTo>
                        <a:pt x="35" y="42"/>
                      </a:lnTo>
                      <a:lnTo>
                        <a:pt x="21" y="33"/>
                      </a:lnTo>
                      <a:lnTo>
                        <a:pt x="9" y="42"/>
                      </a:lnTo>
                      <a:lnTo>
                        <a:pt x="14" y="28"/>
                      </a:lnTo>
                      <a:lnTo>
                        <a:pt x="0" y="16"/>
                      </a:lnTo>
                      <a:lnTo>
                        <a:pt x="16" y="16"/>
                      </a:lnTo>
                      <a:close/>
                    </a:path>
                  </a:pathLst>
                </a:custGeom>
                <a:solidFill>
                  <a:srgbClr val="FFF200"/>
                </a:solidFill>
                <a:ln w="9525">
                  <a:noFill/>
                  <a:round/>
                  <a:headEnd/>
                  <a:tailEnd/>
                </a:ln>
              </p:spPr>
              <p:txBody>
                <a:bodyPr lIns="104306" tIns="52153" rIns="104306" bIns="52153">
                  <a:prstTxWarp prst="textNoShape">
                    <a:avLst/>
                  </a:prstTxWarp>
                </a:bodyPr>
                <a:lstStyle/>
                <a:p>
                  <a:pPr defTabSz="912813"/>
                  <a:endParaRPr lang="en-US">
                    <a:ea typeface="Arial" charset="0"/>
                    <a:cs typeface="Arial" charset="0"/>
                  </a:endParaRPr>
                </a:p>
              </p:txBody>
            </p:sp>
            <p:sp>
              <p:nvSpPr>
                <p:cNvPr id="141389" name="Freeform 163"/>
                <p:cNvSpPr>
                  <a:spLocks noChangeAspect="1"/>
                </p:cNvSpPr>
                <p:nvPr/>
              </p:nvSpPr>
              <p:spPr bwMode="gray">
                <a:xfrm>
                  <a:off x="416" y="4558"/>
                  <a:ext cx="43" cy="43"/>
                </a:xfrm>
                <a:custGeom>
                  <a:avLst/>
                  <a:gdLst>
                    <a:gd name="T0" fmla="*/ 17 w 43"/>
                    <a:gd name="T1" fmla="*/ 17 h 43"/>
                    <a:gd name="T2" fmla="*/ 21 w 43"/>
                    <a:gd name="T3" fmla="*/ 0 h 43"/>
                    <a:gd name="T4" fmla="*/ 26 w 43"/>
                    <a:gd name="T5" fmla="*/ 17 h 43"/>
                    <a:gd name="T6" fmla="*/ 43 w 43"/>
                    <a:gd name="T7" fmla="*/ 17 h 43"/>
                    <a:gd name="T8" fmla="*/ 31 w 43"/>
                    <a:gd name="T9" fmla="*/ 26 h 43"/>
                    <a:gd name="T10" fmla="*/ 36 w 43"/>
                    <a:gd name="T11" fmla="*/ 43 h 43"/>
                    <a:gd name="T12" fmla="*/ 21 w 43"/>
                    <a:gd name="T13" fmla="*/ 33 h 43"/>
                    <a:gd name="T14" fmla="*/ 7 w 43"/>
                    <a:gd name="T15" fmla="*/ 43 h 43"/>
                    <a:gd name="T16" fmla="*/ 14 w 43"/>
                    <a:gd name="T17" fmla="*/ 26 h 43"/>
                    <a:gd name="T18" fmla="*/ 0 w 43"/>
                    <a:gd name="T19" fmla="*/ 17 h 43"/>
                    <a:gd name="T20" fmla="*/ 17 w 43"/>
                    <a:gd name="T21" fmla="*/ 17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3"/>
                    <a:gd name="T34" fmla="*/ 0 h 43"/>
                    <a:gd name="T35" fmla="*/ 43 w 43"/>
                    <a:gd name="T36" fmla="*/ 43 h 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3" h="43">
                      <a:moveTo>
                        <a:pt x="17" y="17"/>
                      </a:moveTo>
                      <a:lnTo>
                        <a:pt x="21" y="0"/>
                      </a:lnTo>
                      <a:lnTo>
                        <a:pt x="26" y="17"/>
                      </a:lnTo>
                      <a:lnTo>
                        <a:pt x="43" y="17"/>
                      </a:lnTo>
                      <a:lnTo>
                        <a:pt x="31" y="26"/>
                      </a:lnTo>
                      <a:lnTo>
                        <a:pt x="36" y="43"/>
                      </a:lnTo>
                      <a:lnTo>
                        <a:pt x="21" y="33"/>
                      </a:lnTo>
                      <a:lnTo>
                        <a:pt x="7" y="43"/>
                      </a:lnTo>
                      <a:lnTo>
                        <a:pt x="14" y="26"/>
                      </a:lnTo>
                      <a:lnTo>
                        <a:pt x="0" y="17"/>
                      </a:lnTo>
                      <a:lnTo>
                        <a:pt x="17" y="17"/>
                      </a:lnTo>
                      <a:close/>
                    </a:path>
                  </a:pathLst>
                </a:custGeom>
                <a:solidFill>
                  <a:srgbClr val="FFF200"/>
                </a:solidFill>
                <a:ln w="9525">
                  <a:noFill/>
                  <a:round/>
                  <a:headEnd/>
                  <a:tailEnd/>
                </a:ln>
              </p:spPr>
              <p:txBody>
                <a:bodyPr lIns="104306" tIns="52153" rIns="104306" bIns="52153">
                  <a:prstTxWarp prst="textNoShape">
                    <a:avLst/>
                  </a:prstTxWarp>
                </a:bodyPr>
                <a:lstStyle/>
                <a:p>
                  <a:pPr defTabSz="912813"/>
                  <a:endParaRPr lang="en-US">
                    <a:ea typeface="Arial" charset="0"/>
                    <a:cs typeface="Arial" charset="0"/>
                  </a:endParaRPr>
                </a:p>
              </p:txBody>
            </p:sp>
            <p:sp>
              <p:nvSpPr>
                <p:cNvPr id="141390" name="Freeform 164"/>
                <p:cNvSpPr>
                  <a:spLocks noChangeAspect="1"/>
                </p:cNvSpPr>
                <p:nvPr/>
              </p:nvSpPr>
              <p:spPr bwMode="gray">
                <a:xfrm>
                  <a:off x="397" y="4624"/>
                  <a:ext cx="45" cy="43"/>
                </a:xfrm>
                <a:custGeom>
                  <a:avLst/>
                  <a:gdLst>
                    <a:gd name="T0" fmla="*/ 19 w 45"/>
                    <a:gd name="T1" fmla="*/ 17 h 43"/>
                    <a:gd name="T2" fmla="*/ 24 w 45"/>
                    <a:gd name="T3" fmla="*/ 0 h 43"/>
                    <a:gd name="T4" fmla="*/ 29 w 45"/>
                    <a:gd name="T5" fmla="*/ 17 h 43"/>
                    <a:gd name="T6" fmla="*/ 45 w 45"/>
                    <a:gd name="T7" fmla="*/ 17 h 43"/>
                    <a:gd name="T8" fmla="*/ 31 w 45"/>
                    <a:gd name="T9" fmla="*/ 26 h 43"/>
                    <a:gd name="T10" fmla="*/ 36 w 45"/>
                    <a:gd name="T11" fmla="*/ 43 h 43"/>
                    <a:gd name="T12" fmla="*/ 24 w 45"/>
                    <a:gd name="T13" fmla="*/ 31 h 43"/>
                    <a:gd name="T14" fmla="*/ 10 w 45"/>
                    <a:gd name="T15" fmla="*/ 43 h 43"/>
                    <a:gd name="T16" fmla="*/ 14 w 45"/>
                    <a:gd name="T17" fmla="*/ 26 h 43"/>
                    <a:gd name="T18" fmla="*/ 0 w 45"/>
                    <a:gd name="T19" fmla="*/ 17 h 43"/>
                    <a:gd name="T20" fmla="*/ 19 w 45"/>
                    <a:gd name="T21" fmla="*/ 17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
                    <a:gd name="T34" fmla="*/ 0 h 43"/>
                    <a:gd name="T35" fmla="*/ 45 w 45"/>
                    <a:gd name="T36" fmla="*/ 43 h 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 h="43">
                      <a:moveTo>
                        <a:pt x="19" y="17"/>
                      </a:moveTo>
                      <a:lnTo>
                        <a:pt x="24" y="0"/>
                      </a:lnTo>
                      <a:lnTo>
                        <a:pt x="29" y="17"/>
                      </a:lnTo>
                      <a:lnTo>
                        <a:pt x="45" y="17"/>
                      </a:lnTo>
                      <a:lnTo>
                        <a:pt x="31" y="26"/>
                      </a:lnTo>
                      <a:lnTo>
                        <a:pt x="36" y="43"/>
                      </a:lnTo>
                      <a:lnTo>
                        <a:pt x="24" y="31"/>
                      </a:lnTo>
                      <a:lnTo>
                        <a:pt x="10" y="43"/>
                      </a:lnTo>
                      <a:lnTo>
                        <a:pt x="14" y="26"/>
                      </a:lnTo>
                      <a:lnTo>
                        <a:pt x="0" y="17"/>
                      </a:lnTo>
                      <a:lnTo>
                        <a:pt x="19" y="17"/>
                      </a:lnTo>
                      <a:close/>
                    </a:path>
                  </a:pathLst>
                </a:custGeom>
                <a:solidFill>
                  <a:srgbClr val="FFF200"/>
                </a:solidFill>
                <a:ln w="9525">
                  <a:noFill/>
                  <a:round/>
                  <a:headEnd/>
                  <a:tailEnd/>
                </a:ln>
              </p:spPr>
              <p:txBody>
                <a:bodyPr lIns="104306" tIns="52153" rIns="104306" bIns="52153">
                  <a:prstTxWarp prst="textNoShape">
                    <a:avLst/>
                  </a:prstTxWarp>
                </a:bodyPr>
                <a:lstStyle/>
                <a:p>
                  <a:pPr defTabSz="912813"/>
                  <a:endParaRPr lang="en-US">
                    <a:ea typeface="Arial" charset="0"/>
                    <a:cs typeface="Arial" charset="0"/>
                  </a:endParaRPr>
                </a:p>
              </p:txBody>
            </p:sp>
            <p:sp>
              <p:nvSpPr>
                <p:cNvPr id="141391" name="Freeform 165"/>
                <p:cNvSpPr>
                  <a:spLocks noChangeAspect="1"/>
                </p:cNvSpPr>
                <p:nvPr/>
              </p:nvSpPr>
              <p:spPr bwMode="gray">
                <a:xfrm>
                  <a:off x="350" y="4671"/>
                  <a:ext cx="45" cy="43"/>
                </a:xfrm>
                <a:custGeom>
                  <a:avLst/>
                  <a:gdLst>
                    <a:gd name="T0" fmla="*/ 16 w 45"/>
                    <a:gd name="T1" fmla="*/ 17 h 43"/>
                    <a:gd name="T2" fmla="*/ 24 w 45"/>
                    <a:gd name="T3" fmla="*/ 0 h 43"/>
                    <a:gd name="T4" fmla="*/ 28 w 45"/>
                    <a:gd name="T5" fmla="*/ 17 h 43"/>
                    <a:gd name="T6" fmla="*/ 45 w 45"/>
                    <a:gd name="T7" fmla="*/ 17 h 43"/>
                    <a:gd name="T8" fmla="*/ 31 w 45"/>
                    <a:gd name="T9" fmla="*/ 26 h 43"/>
                    <a:gd name="T10" fmla="*/ 35 w 45"/>
                    <a:gd name="T11" fmla="*/ 43 h 43"/>
                    <a:gd name="T12" fmla="*/ 24 w 45"/>
                    <a:gd name="T13" fmla="*/ 33 h 43"/>
                    <a:gd name="T14" fmla="*/ 9 w 45"/>
                    <a:gd name="T15" fmla="*/ 43 h 43"/>
                    <a:gd name="T16" fmla="*/ 14 w 45"/>
                    <a:gd name="T17" fmla="*/ 26 h 43"/>
                    <a:gd name="T18" fmla="*/ 0 w 45"/>
                    <a:gd name="T19" fmla="*/ 17 h 43"/>
                    <a:gd name="T20" fmla="*/ 16 w 45"/>
                    <a:gd name="T21" fmla="*/ 17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
                    <a:gd name="T34" fmla="*/ 0 h 43"/>
                    <a:gd name="T35" fmla="*/ 45 w 45"/>
                    <a:gd name="T36" fmla="*/ 43 h 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 h="43">
                      <a:moveTo>
                        <a:pt x="16" y="17"/>
                      </a:moveTo>
                      <a:lnTo>
                        <a:pt x="24" y="0"/>
                      </a:lnTo>
                      <a:lnTo>
                        <a:pt x="28" y="17"/>
                      </a:lnTo>
                      <a:lnTo>
                        <a:pt x="45" y="17"/>
                      </a:lnTo>
                      <a:lnTo>
                        <a:pt x="31" y="26"/>
                      </a:lnTo>
                      <a:lnTo>
                        <a:pt x="35" y="43"/>
                      </a:lnTo>
                      <a:lnTo>
                        <a:pt x="24" y="33"/>
                      </a:lnTo>
                      <a:lnTo>
                        <a:pt x="9" y="43"/>
                      </a:lnTo>
                      <a:lnTo>
                        <a:pt x="14" y="26"/>
                      </a:lnTo>
                      <a:lnTo>
                        <a:pt x="0" y="17"/>
                      </a:lnTo>
                      <a:lnTo>
                        <a:pt x="16" y="17"/>
                      </a:lnTo>
                      <a:close/>
                    </a:path>
                  </a:pathLst>
                </a:custGeom>
                <a:solidFill>
                  <a:srgbClr val="FFF200"/>
                </a:solidFill>
                <a:ln w="9525">
                  <a:noFill/>
                  <a:round/>
                  <a:headEnd/>
                  <a:tailEnd/>
                </a:ln>
              </p:spPr>
              <p:txBody>
                <a:bodyPr lIns="104306" tIns="52153" rIns="104306" bIns="52153">
                  <a:prstTxWarp prst="textNoShape">
                    <a:avLst/>
                  </a:prstTxWarp>
                </a:bodyPr>
                <a:lstStyle/>
                <a:p>
                  <a:pPr defTabSz="912813"/>
                  <a:endParaRPr lang="en-US">
                    <a:ea typeface="Arial" charset="0"/>
                    <a:cs typeface="Arial" charset="0"/>
                  </a:endParaRPr>
                </a:p>
              </p:txBody>
            </p:sp>
          </p:grpSp>
        </p:grpSp>
        <p:grpSp>
          <p:nvGrpSpPr>
            <p:cNvPr id="141359" name="Group 183"/>
            <p:cNvGrpSpPr>
              <a:grpSpLocks/>
            </p:cNvGrpSpPr>
            <p:nvPr/>
          </p:nvGrpSpPr>
          <p:grpSpPr bwMode="auto">
            <a:xfrm>
              <a:off x="3599" y="1889"/>
              <a:ext cx="584" cy="1504"/>
              <a:chOff x="3264" y="1781"/>
              <a:chExt cx="584" cy="1504"/>
            </a:xfrm>
          </p:grpSpPr>
          <p:grpSp>
            <p:nvGrpSpPr>
              <p:cNvPr id="141360" name="Group 55"/>
              <p:cNvGrpSpPr>
                <a:grpSpLocks/>
              </p:cNvGrpSpPr>
              <p:nvPr/>
            </p:nvGrpSpPr>
            <p:grpSpPr bwMode="auto">
              <a:xfrm flipH="1">
                <a:off x="3264" y="1781"/>
                <a:ext cx="584" cy="1504"/>
                <a:chOff x="4447" y="1653"/>
                <a:chExt cx="614" cy="1582"/>
              </a:xfrm>
            </p:grpSpPr>
            <p:sp>
              <p:nvSpPr>
                <p:cNvPr id="141375" name="Freeform 56"/>
                <p:cNvSpPr>
                  <a:spLocks/>
                </p:cNvSpPr>
                <p:nvPr/>
              </p:nvSpPr>
              <p:spPr bwMode="gray">
                <a:xfrm>
                  <a:off x="4447" y="1967"/>
                  <a:ext cx="614" cy="1268"/>
                </a:xfrm>
                <a:custGeom>
                  <a:avLst/>
                  <a:gdLst>
                    <a:gd name="T0" fmla="*/ 8086 w 260"/>
                    <a:gd name="T1" fmla="*/ 1868 h 537"/>
                    <a:gd name="T2" fmla="*/ 7127 w 260"/>
                    <a:gd name="T3" fmla="*/ 340 h 537"/>
                    <a:gd name="T4" fmla="*/ 7127 w 260"/>
                    <a:gd name="T5" fmla="*/ 340 h 537"/>
                    <a:gd name="T6" fmla="*/ 6057 w 260"/>
                    <a:gd name="T7" fmla="*/ 28 h 537"/>
                    <a:gd name="T8" fmla="*/ 5571 w 260"/>
                    <a:gd name="T9" fmla="*/ 0 h 537"/>
                    <a:gd name="T10" fmla="*/ 5476 w 260"/>
                    <a:gd name="T11" fmla="*/ 0 h 537"/>
                    <a:gd name="T12" fmla="*/ 2610 w 260"/>
                    <a:gd name="T13" fmla="*/ 0 h 537"/>
                    <a:gd name="T14" fmla="*/ 2515 w 260"/>
                    <a:gd name="T15" fmla="*/ 0 h 537"/>
                    <a:gd name="T16" fmla="*/ 2031 w 260"/>
                    <a:gd name="T17" fmla="*/ 28 h 537"/>
                    <a:gd name="T18" fmla="*/ 938 w 260"/>
                    <a:gd name="T19" fmla="*/ 340 h 537"/>
                    <a:gd name="T20" fmla="*/ 938 w 260"/>
                    <a:gd name="T21" fmla="*/ 340 h 537"/>
                    <a:gd name="T22" fmla="*/ 0 w 260"/>
                    <a:gd name="T23" fmla="*/ 1868 h 537"/>
                    <a:gd name="T24" fmla="*/ 0 w 260"/>
                    <a:gd name="T25" fmla="*/ 7282 h 537"/>
                    <a:gd name="T26" fmla="*/ 0 w 260"/>
                    <a:gd name="T27" fmla="*/ 7310 h 537"/>
                    <a:gd name="T28" fmla="*/ 0 w 260"/>
                    <a:gd name="T29" fmla="*/ 7372 h 537"/>
                    <a:gd name="T30" fmla="*/ 775 w 260"/>
                    <a:gd name="T31" fmla="*/ 8175 h 537"/>
                    <a:gd name="T32" fmla="*/ 803 w 260"/>
                    <a:gd name="T33" fmla="*/ 8175 h 537"/>
                    <a:gd name="T34" fmla="*/ 1528 w 260"/>
                    <a:gd name="T35" fmla="*/ 7372 h 537"/>
                    <a:gd name="T36" fmla="*/ 1556 w 260"/>
                    <a:gd name="T37" fmla="*/ 4477 h 537"/>
                    <a:gd name="T38" fmla="*/ 1528 w 260"/>
                    <a:gd name="T39" fmla="*/ 2989 h 537"/>
                    <a:gd name="T40" fmla="*/ 1740 w 260"/>
                    <a:gd name="T41" fmla="*/ 2834 h 537"/>
                    <a:gd name="T42" fmla="*/ 1830 w 260"/>
                    <a:gd name="T43" fmla="*/ 2949 h 537"/>
                    <a:gd name="T44" fmla="*/ 2855 w 260"/>
                    <a:gd name="T45" fmla="*/ 16694 h 537"/>
                    <a:gd name="T46" fmla="*/ 2921 w 260"/>
                    <a:gd name="T47" fmla="*/ 16694 h 537"/>
                    <a:gd name="T48" fmla="*/ 5165 w 260"/>
                    <a:gd name="T49" fmla="*/ 16694 h 537"/>
                    <a:gd name="T50" fmla="*/ 5231 w 260"/>
                    <a:gd name="T51" fmla="*/ 16694 h 537"/>
                    <a:gd name="T52" fmla="*/ 6258 w 260"/>
                    <a:gd name="T53" fmla="*/ 2949 h 537"/>
                    <a:gd name="T54" fmla="*/ 6345 w 260"/>
                    <a:gd name="T55" fmla="*/ 2834 h 537"/>
                    <a:gd name="T56" fmla="*/ 6530 w 260"/>
                    <a:gd name="T57" fmla="*/ 2989 h 537"/>
                    <a:gd name="T58" fmla="*/ 6530 w 260"/>
                    <a:gd name="T59" fmla="*/ 4477 h 537"/>
                    <a:gd name="T60" fmla="*/ 6530 w 260"/>
                    <a:gd name="T61" fmla="*/ 7372 h 537"/>
                    <a:gd name="T62" fmla="*/ 7245 w 260"/>
                    <a:gd name="T63" fmla="*/ 8175 h 537"/>
                    <a:gd name="T64" fmla="*/ 7283 w 260"/>
                    <a:gd name="T65" fmla="*/ 8175 h 537"/>
                    <a:gd name="T66" fmla="*/ 8086 w 260"/>
                    <a:gd name="T67" fmla="*/ 7372 h 537"/>
                    <a:gd name="T68" fmla="*/ 8086 w 260"/>
                    <a:gd name="T69" fmla="*/ 7310 h 537"/>
                    <a:gd name="T70" fmla="*/ 8086 w 260"/>
                    <a:gd name="T71" fmla="*/ 7282 h 537"/>
                    <a:gd name="T72" fmla="*/ 8086 w 260"/>
                    <a:gd name="T73" fmla="*/ 1868 h 53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0"/>
                    <a:gd name="T112" fmla="*/ 0 h 537"/>
                    <a:gd name="T113" fmla="*/ 260 w 260"/>
                    <a:gd name="T114" fmla="*/ 537 h 53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0" h="537">
                      <a:moveTo>
                        <a:pt x="260" y="60"/>
                      </a:moveTo>
                      <a:cubicBezTo>
                        <a:pt x="257" y="39"/>
                        <a:pt x="247" y="23"/>
                        <a:pt x="229" y="11"/>
                      </a:cubicBezTo>
                      <a:cubicBezTo>
                        <a:pt x="229" y="11"/>
                        <a:pt x="229" y="11"/>
                        <a:pt x="229" y="11"/>
                      </a:cubicBezTo>
                      <a:cubicBezTo>
                        <a:pt x="219" y="4"/>
                        <a:pt x="207" y="2"/>
                        <a:pt x="195" y="1"/>
                      </a:cubicBezTo>
                      <a:cubicBezTo>
                        <a:pt x="190" y="1"/>
                        <a:pt x="184" y="0"/>
                        <a:pt x="179" y="0"/>
                      </a:cubicBezTo>
                      <a:cubicBezTo>
                        <a:pt x="176" y="0"/>
                        <a:pt x="176" y="0"/>
                        <a:pt x="176" y="0"/>
                      </a:cubicBezTo>
                      <a:cubicBezTo>
                        <a:pt x="84" y="0"/>
                        <a:pt x="84" y="0"/>
                        <a:pt x="84" y="0"/>
                      </a:cubicBezTo>
                      <a:cubicBezTo>
                        <a:pt x="81" y="0"/>
                        <a:pt x="81" y="0"/>
                        <a:pt x="81" y="0"/>
                      </a:cubicBezTo>
                      <a:cubicBezTo>
                        <a:pt x="75" y="0"/>
                        <a:pt x="70" y="1"/>
                        <a:pt x="65" y="1"/>
                      </a:cubicBezTo>
                      <a:cubicBezTo>
                        <a:pt x="53" y="2"/>
                        <a:pt x="41" y="4"/>
                        <a:pt x="30" y="11"/>
                      </a:cubicBezTo>
                      <a:cubicBezTo>
                        <a:pt x="30" y="11"/>
                        <a:pt x="30" y="11"/>
                        <a:pt x="30" y="11"/>
                      </a:cubicBezTo>
                      <a:cubicBezTo>
                        <a:pt x="13" y="23"/>
                        <a:pt x="2" y="39"/>
                        <a:pt x="0" y="60"/>
                      </a:cubicBezTo>
                      <a:cubicBezTo>
                        <a:pt x="0" y="234"/>
                        <a:pt x="0" y="234"/>
                        <a:pt x="0" y="234"/>
                      </a:cubicBezTo>
                      <a:cubicBezTo>
                        <a:pt x="0" y="235"/>
                        <a:pt x="0" y="235"/>
                        <a:pt x="0" y="235"/>
                      </a:cubicBezTo>
                      <a:cubicBezTo>
                        <a:pt x="0" y="237"/>
                        <a:pt x="0" y="237"/>
                        <a:pt x="0" y="237"/>
                      </a:cubicBezTo>
                      <a:cubicBezTo>
                        <a:pt x="0" y="251"/>
                        <a:pt x="7" y="258"/>
                        <a:pt x="25" y="263"/>
                      </a:cubicBezTo>
                      <a:cubicBezTo>
                        <a:pt x="26" y="263"/>
                        <a:pt x="26" y="263"/>
                        <a:pt x="26" y="263"/>
                      </a:cubicBezTo>
                      <a:cubicBezTo>
                        <a:pt x="35" y="261"/>
                        <a:pt x="49" y="257"/>
                        <a:pt x="49" y="237"/>
                      </a:cubicBezTo>
                      <a:cubicBezTo>
                        <a:pt x="49" y="237"/>
                        <a:pt x="50" y="144"/>
                        <a:pt x="50" y="144"/>
                      </a:cubicBezTo>
                      <a:cubicBezTo>
                        <a:pt x="49" y="96"/>
                        <a:pt x="49" y="96"/>
                        <a:pt x="49" y="96"/>
                      </a:cubicBezTo>
                      <a:cubicBezTo>
                        <a:pt x="51" y="94"/>
                        <a:pt x="53" y="92"/>
                        <a:pt x="56" y="91"/>
                      </a:cubicBezTo>
                      <a:cubicBezTo>
                        <a:pt x="57" y="92"/>
                        <a:pt x="58" y="93"/>
                        <a:pt x="59" y="95"/>
                      </a:cubicBezTo>
                      <a:cubicBezTo>
                        <a:pt x="59" y="95"/>
                        <a:pt x="66" y="537"/>
                        <a:pt x="92" y="537"/>
                      </a:cubicBezTo>
                      <a:cubicBezTo>
                        <a:pt x="92" y="537"/>
                        <a:pt x="93" y="537"/>
                        <a:pt x="94" y="537"/>
                      </a:cubicBezTo>
                      <a:cubicBezTo>
                        <a:pt x="114" y="537"/>
                        <a:pt x="147" y="537"/>
                        <a:pt x="166" y="537"/>
                      </a:cubicBezTo>
                      <a:cubicBezTo>
                        <a:pt x="166" y="537"/>
                        <a:pt x="167" y="537"/>
                        <a:pt x="168" y="537"/>
                      </a:cubicBezTo>
                      <a:cubicBezTo>
                        <a:pt x="194" y="537"/>
                        <a:pt x="201" y="95"/>
                        <a:pt x="201" y="95"/>
                      </a:cubicBezTo>
                      <a:cubicBezTo>
                        <a:pt x="202" y="93"/>
                        <a:pt x="203" y="92"/>
                        <a:pt x="204" y="91"/>
                      </a:cubicBezTo>
                      <a:cubicBezTo>
                        <a:pt x="206" y="92"/>
                        <a:pt x="209" y="94"/>
                        <a:pt x="210" y="96"/>
                      </a:cubicBezTo>
                      <a:cubicBezTo>
                        <a:pt x="210" y="144"/>
                        <a:pt x="210" y="144"/>
                        <a:pt x="210" y="144"/>
                      </a:cubicBezTo>
                      <a:cubicBezTo>
                        <a:pt x="210" y="144"/>
                        <a:pt x="210" y="237"/>
                        <a:pt x="210" y="237"/>
                      </a:cubicBezTo>
                      <a:cubicBezTo>
                        <a:pt x="210" y="257"/>
                        <a:pt x="224" y="261"/>
                        <a:pt x="233" y="263"/>
                      </a:cubicBezTo>
                      <a:cubicBezTo>
                        <a:pt x="233" y="263"/>
                        <a:pt x="234" y="263"/>
                        <a:pt x="234" y="263"/>
                      </a:cubicBezTo>
                      <a:cubicBezTo>
                        <a:pt x="252" y="258"/>
                        <a:pt x="260" y="251"/>
                        <a:pt x="260" y="237"/>
                      </a:cubicBezTo>
                      <a:cubicBezTo>
                        <a:pt x="260" y="235"/>
                        <a:pt x="260" y="235"/>
                        <a:pt x="260" y="235"/>
                      </a:cubicBezTo>
                      <a:cubicBezTo>
                        <a:pt x="260" y="235"/>
                        <a:pt x="260" y="235"/>
                        <a:pt x="260" y="234"/>
                      </a:cubicBezTo>
                      <a:lnTo>
                        <a:pt x="260" y="60"/>
                      </a:lnTo>
                      <a:close/>
                    </a:path>
                  </a:pathLst>
                </a:custGeom>
                <a:solidFill>
                  <a:schemeClr val="tx2"/>
                </a:solidFill>
                <a:ln w="9525">
                  <a:noFill/>
                  <a:round/>
                  <a:headEnd/>
                  <a:tailEnd/>
                </a:ln>
              </p:spPr>
              <p:txBody>
                <a:bodyPr lIns="104306" tIns="52153" rIns="104306" bIns="52153">
                  <a:prstTxWarp prst="textNoShape">
                    <a:avLst/>
                  </a:prstTxWarp>
                </a:bodyPr>
                <a:lstStyle/>
                <a:p>
                  <a:pPr defTabSz="912813"/>
                  <a:endParaRPr lang="en-US">
                    <a:ea typeface="Arial" charset="0"/>
                    <a:cs typeface="Arial" charset="0"/>
                  </a:endParaRPr>
                </a:p>
              </p:txBody>
            </p:sp>
            <p:sp>
              <p:nvSpPr>
                <p:cNvPr id="141376" name="Freeform 57"/>
                <p:cNvSpPr>
                  <a:spLocks/>
                </p:cNvSpPr>
                <p:nvPr/>
              </p:nvSpPr>
              <p:spPr bwMode="gray">
                <a:xfrm>
                  <a:off x="4591" y="1653"/>
                  <a:ext cx="324" cy="290"/>
                </a:xfrm>
                <a:custGeom>
                  <a:avLst/>
                  <a:gdLst>
                    <a:gd name="T0" fmla="*/ 1696 w 137"/>
                    <a:gd name="T1" fmla="*/ 3735 h 123"/>
                    <a:gd name="T2" fmla="*/ 1696 w 137"/>
                    <a:gd name="T3" fmla="*/ 3735 h 123"/>
                    <a:gd name="T4" fmla="*/ 1812 w 137"/>
                    <a:gd name="T5" fmla="*/ 3775 h 123"/>
                    <a:gd name="T6" fmla="*/ 1880 w 137"/>
                    <a:gd name="T7" fmla="*/ 3803 h 123"/>
                    <a:gd name="T8" fmla="*/ 1968 w 137"/>
                    <a:gd name="T9" fmla="*/ 3803 h 123"/>
                    <a:gd name="T10" fmla="*/ 2065 w 137"/>
                    <a:gd name="T11" fmla="*/ 3803 h 123"/>
                    <a:gd name="T12" fmla="*/ 2154 w 137"/>
                    <a:gd name="T13" fmla="*/ 3803 h 123"/>
                    <a:gd name="T14" fmla="*/ 2249 w 137"/>
                    <a:gd name="T15" fmla="*/ 3803 h 123"/>
                    <a:gd name="T16" fmla="*/ 2315 w 137"/>
                    <a:gd name="T17" fmla="*/ 3803 h 123"/>
                    <a:gd name="T18" fmla="*/ 2434 w 137"/>
                    <a:gd name="T19" fmla="*/ 3803 h 123"/>
                    <a:gd name="T20" fmla="*/ 2471 w 137"/>
                    <a:gd name="T21" fmla="*/ 3775 h 123"/>
                    <a:gd name="T22" fmla="*/ 2635 w 137"/>
                    <a:gd name="T23" fmla="*/ 3735 h 123"/>
                    <a:gd name="T24" fmla="*/ 2635 w 137"/>
                    <a:gd name="T25" fmla="*/ 3735 h 123"/>
                    <a:gd name="T26" fmla="*/ 4032 w 137"/>
                    <a:gd name="T27" fmla="*/ 1417 h 123"/>
                    <a:gd name="T28" fmla="*/ 2221 w 137"/>
                    <a:gd name="T29" fmla="*/ 0 h 123"/>
                    <a:gd name="T30" fmla="*/ 2154 w 137"/>
                    <a:gd name="T31" fmla="*/ 0 h 123"/>
                    <a:gd name="T32" fmla="*/ 2065 w 137"/>
                    <a:gd name="T33" fmla="*/ 0 h 123"/>
                    <a:gd name="T34" fmla="*/ 251 w 137"/>
                    <a:gd name="T35" fmla="*/ 1417 h 123"/>
                    <a:gd name="T36" fmla="*/ 1696 w 137"/>
                    <a:gd name="T37" fmla="*/ 3735 h 1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7"/>
                    <a:gd name="T58" fmla="*/ 0 h 123"/>
                    <a:gd name="T59" fmla="*/ 137 w 137"/>
                    <a:gd name="T60" fmla="*/ 123 h 1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7" h="123">
                      <a:moveTo>
                        <a:pt x="54" y="121"/>
                      </a:moveTo>
                      <a:cubicBezTo>
                        <a:pt x="54" y="121"/>
                        <a:pt x="54" y="121"/>
                        <a:pt x="54" y="121"/>
                      </a:cubicBezTo>
                      <a:cubicBezTo>
                        <a:pt x="55" y="122"/>
                        <a:pt x="57" y="122"/>
                        <a:pt x="58" y="122"/>
                      </a:cubicBezTo>
                      <a:cubicBezTo>
                        <a:pt x="59" y="122"/>
                        <a:pt x="59" y="122"/>
                        <a:pt x="60" y="123"/>
                      </a:cubicBezTo>
                      <a:cubicBezTo>
                        <a:pt x="61" y="123"/>
                        <a:pt x="62" y="123"/>
                        <a:pt x="63" y="123"/>
                      </a:cubicBezTo>
                      <a:cubicBezTo>
                        <a:pt x="64" y="123"/>
                        <a:pt x="65" y="123"/>
                        <a:pt x="66" y="123"/>
                      </a:cubicBezTo>
                      <a:cubicBezTo>
                        <a:pt x="67" y="123"/>
                        <a:pt x="68" y="123"/>
                        <a:pt x="69" y="123"/>
                      </a:cubicBezTo>
                      <a:cubicBezTo>
                        <a:pt x="70" y="123"/>
                        <a:pt x="71" y="123"/>
                        <a:pt x="72" y="123"/>
                      </a:cubicBezTo>
                      <a:cubicBezTo>
                        <a:pt x="73" y="123"/>
                        <a:pt x="74" y="123"/>
                        <a:pt x="74" y="123"/>
                      </a:cubicBezTo>
                      <a:cubicBezTo>
                        <a:pt x="76" y="123"/>
                        <a:pt x="77" y="123"/>
                        <a:pt x="78" y="123"/>
                      </a:cubicBezTo>
                      <a:cubicBezTo>
                        <a:pt x="78" y="122"/>
                        <a:pt x="79" y="122"/>
                        <a:pt x="79" y="122"/>
                      </a:cubicBezTo>
                      <a:cubicBezTo>
                        <a:pt x="81" y="122"/>
                        <a:pt x="82" y="122"/>
                        <a:pt x="84" y="121"/>
                      </a:cubicBezTo>
                      <a:cubicBezTo>
                        <a:pt x="84" y="121"/>
                        <a:pt x="84" y="121"/>
                        <a:pt x="84" y="121"/>
                      </a:cubicBezTo>
                      <a:cubicBezTo>
                        <a:pt x="117" y="113"/>
                        <a:pt x="137" y="80"/>
                        <a:pt x="129" y="46"/>
                      </a:cubicBezTo>
                      <a:cubicBezTo>
                        <a:pt x="122" y="19"/>
                        <a:pt x="98" y="1"/>
                        <a:pt x="71" y="0"/>
                      </a:cubicBezTo>
                      <a:cubicBezTo>
                        <a:pt x="70" y="0"/>
                        <a:pt x="69" y="0"/>
                        <a:pt x="69" y="0"/>
                      </a:cubicBezTo>
                      <a:cubicBezTo>
                        <a:pt x="68" y="0"/>
                        <a:pt x="67" y="0"/>
                        <a:pt x="66" y="0"/>
                      </a:cubicBezTo>
                      <a:cubicBezTo>
                        <a:pt x="39" y="1"/>
                        <a:pt x="15" y="19"/>
                        <a:pt x="8" y="46"/>
                      </a:cubicBezTo>
                      <a:cubicBezTo>
                        <a:pt x="0" y="80"/>
                        <a:pt x="20" y="113"/>
                        <a:pt x="54" y="121"/>
                      </a:cubicBezTo>
                      <a:close/>
                    </a:path>
                  </a:pathLst>
                </a:custGeom>
                <a:solidFill>
                  <a:schemeClr val="accent1"/>
                </a:solidFill>
                <a:ln w="9525">
                  <a:noFill/>
                  <a:round/>
                  <a:headEnd/>
                  <a:tailEnd/>
                </a:ln>
              </p:spPr>
              <p:txBody>
                <a:bodyPr lIns="104306" tIns="52153" rIns="104306" bIns="52153">
                  <a:prstTxWarp prst="textNoShape">
                    <a:avLst/>
                  </a:prstTxWarp>
                </a:bodyPr>
                <a:lstStyle/>
                <a:p>
                  <a:pPr defTabSz="912813"/>
                  <a:endParaRPr lang="en-US">
                    <a:ea typeface="Arial" charset="0"/>
                    <a:cs typeface="Arial" charset="0"/>
                  </a:endParaRPr>
                </a:p>
              </p:txBody>
            </p:sp>
          </p:grpSp>
          <p:grpSp>
            <p:nvGrpSpPr>
              <p:cNvPr id="141361" name="Group 169"/>
              <p:cNvGrpSpPr>
                <a:grpSpLocks noChangeAspect="1"/>
              </p:cNvGrpSpPr>
              <p:nvPr/>
            </p:nvGrpSpPr>
            <p:grpSpPr bwMode="auto">
              <a:xfrm>
                <a:off x="3429" y="2124"/>
                <a:ext cx="254" cy="166"/>
                <a:chOff x="12" y="4376"/>
                <a:chExt cx="589" cy="399"/>
              </a:xfrm>
            </p:grpSpPr>
            <p:sp>
              <p:nvSpPr>
                <p:cNvPr id="141362" name="Rectangle 170"/>
                <p:cNvSpPr>
                  <a:spLocks noChangeAspect="1" noChangeArrowheads="1"/>
                </p:cNvSpPr>
                <p:nvPr/>
              </p:nvSpPr>
              <p:spPr bwMode="gray">
                <a:xfrm>
                  <a:off x="12" y="4376"/>
                  <a:ext cx="589" cy="399"/>
                </a:xfrm>
                <a:prstGeom prst="rect">
                  <a:avLst/>
                </a:prstGeom>
                <a:solidFill>
                  <a:srgbClr val="034EA2"/>
                </a:solidFill>
                <a:ln w="9525">
                  <a:solidFill>
                    <a:schemeClr val="bg1"/>
                  </a:solidFill>
                  <a:miter lim="800000"/>
                  <a:headEnd/>
                  <a:tailEnd/>
                </a:ln>
              </p:spPr>
              <p:txBody>
                <a:bodyPr lIns="104306" tIns="52153" rIns="104306" bIns="52153">
                  <a:prstTxWarp prst="textNoShape">
                    <a:avLst/>
                  </a:prstTxWarp>
                </a:bodyPr>
                <a:lstStyle/>
                <a:p>
                  <a:pPr defTabSz="912813"/>
                  <a:endParaRPr lang="en-US">
                    <a:ea typeface="Arial" charset="0"/>
                    <a:cs typeface="Arial" charset="0"/>
                  </a:endParaRPr>
                </a:p>
              </p:txBody>
            </p:sp>
            <p:sp>
              <p:nvSpPr>
                <p:cNvPr id="141363" name="Freeform 171"/>
                <p:cNvSpPr>
                  <a:spLocks noChangeAspect="1"/>
                </p:cNvSpPr>
                <p:nvPr/>
              </p:nvSpPr>
              <p:spPr bwMode="gray">
                <a:xfrm>
                  <a:off x="284" y="4426"/>
                  <a:ext cx="45" cy="40"/>
                </a:xfrm>
                <a:custGeom>
                  <a:avLst/>
                  <a:gdLst>
                    <a:gd name="T0" fmla="*/ 16 w 45"/>
                    <a:gd name="T1" fmla="*/ 14 h 40"/>
                    <a:gd name="T2" fmla="*/ 21 w 45"/>
                    <a:gd name="T3" fmla="*/ 0 h 40"/>
                    <a:gd name="T4" fmla="*/ 28 w 45"/>
                    <a:gd name="T5" fmla="*/ 14 h 40"/>
                    <a:gd name="T6" fmla="*/ 45 w 45"/>
                    <a:gd name="T7" fmla="*/ 14 h 40"/>
                    <a:gd name="T8" fmla="*/ 30 w 45"/>
                    <a:gd name="T9" fmla="*/ 26 h 40"/>
                    <a:gd name="T10" fmla="*/ 35 w 45"/>
                    <a:gd name="T11" fmla="*/ 40 h 40"/>
                    <a:gd name="T12" fmla="*/ 21 w 45"/>
                    <a:gd name="T13" fmla="*/ 30 h 40"/>
                    <a:gd name="T14" fmla="*/ 9 w 45"/>
                    <a:gd name="T15" fmla="*/ 40 h 40"/>
                    <a:gd name="T16" fmla="*/ 14 w 45"/>
                    <a:gd name="T17" fmla="*/ 26 h 40"/>
                    <a:gd name="T18" fmla="*/ 0 w 45"/>
                    <a:gd name="T19" fmla="*/ 14 h 40"/>
                    <a:gd name="T20" fmla="*/ 16 w 45"/>
                    <a:gd name="T21" fmla="*/ 14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
                    <a:gd name="T34" fmla="*/ 0 h 40"/>
                    <a:gd name="T35" fmla="*/ 45 w 45"/>
                    <a:gd name="T36" fmla="*/ 40 h 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 h="40">
                      <a:moveTo>
                        <a:pt x="16" y="14"/>
                      </a:moveTo>
                      <a:lnTo>
                        <a:pt x="21" y="0"/>
                      </a:lnTo>
                      <a:lnTo>
                        <a:pt x="28" y="14"/>
                      </a:lnTo>
                      <a:lnTo>
                        <a:pt x="45" y="14"/>
                      </a:lnTo>
                      <a:lnTo>
                        <a:pt x="30" y="26"/>
                      </a:lnTo>
                      <a:lnTo>
                        <a:pt x="35" y="40"/>
                      </a:lnTo>
                      <a:lnTo>
                        <a:pt x="21" y="30"/>
                      </a:lnTo>
                      <a:lnTo>
                        <a:pt x="9" y="40"/>
                      </a:lnTo>
                      <a:lnTo>
                        <a:pt x="14" y="26"/>
                      </a:lnTo>
                      <a:lnTo>
                        <a:pt x="0" y="14"/>
                      </a:lnTo>
                      <a:lnTo>
                        <a:pt x="16" y="14"/>
                      </a:lnTo>
                      <a:close/>
                    </a:path>
                  </a:pathLst>
                </a:custGeom>
                <a:solidFill>
                  <a:srgbClr val="FFF200"/>
                </a:solidFill>
                <a:ln w="9525">
                  <a:noFill/>
                  <a:round/>
                  <a:headEnd/>
                  <a:tailEnd/>
                </a:ln>
              </p:spPr>
              <p:txBody>
                <a:bodyPr lIns="104306" tIns="52153" rIns="104306" bIns="52153">
                  <a:prstTxWarp prst="textNoShape">
                    <a:avLst/>
                  </a:prstTxWarp>
                </a:bodyPr>
                <a:lstStyle/>
                <a:p>
                  <a:pPr defTabSz="912813"/>
                  <a:endParaRPr lang="en-US">
                    <a:ea typeface="Arial" charset="0"/>
                    <a:cs typeface="Arial" charset="0"/>
                  </a:endParaRPr>
                </a:p>
              </p:txBody>
            </p:sp>
            <p:sp>
              <p:nvSpPr>
                <p:cNvPr id="141364" name="Freeform 172"/>
                <p:cNvSpPr>
                  <a:spLocks noChangeAspect="1"/>
                </p:cNvSpPr>
                <p:nvPr/>
              </p:nvSpPr>
              <p:spPr bwMode="gray">
                <a:xfrm>
                  <a:off x="218" y="4442"/>
                  <a:ext cx="42" cy="43"/>
                </a:xfrm>
                <a:custGeom>
                  <a:avLst/>
                  <a:gdLst>
                    <a:gd name="T0" fmla="*/ 16 w 42"/>
                    <a:gd name="T1" fmla="*/ 17 h 43"/>
                    <a:gd name="T2" fmla="*/ 21 w 42"/>
                    <a:gd name="T3" fmla="*/ 0 h 43"/>
                    <a:gd name="T4" fmla="*/ 26 w 42"/>
                    <a:gd name="T5" fmla="*/ 17 h 43"/>
                    <a:gd name="T6" fmla="*/ 42 w 42"/>
                    <a:gd name="T7" fmla="*/ 17 h 43"/>
                    <a:gd name="T8" fmla="*/ 28 w 42"/>
                    <a:gd name="T9" fmla="*/ 26 h 43"/>
                    <a:gd name="T10" fmla="*/ 35 w 42"/>
                    <a:gd name="T11" fmla="*/ 43 h 43"/>
                    <a:gd name="T12" fmla="*/ 21 w 42"/>
                    <a:gd name="T13" fmla="*/ 33 h 43"/>
                    <a:gd name="T14" fmla="*/ 7 w 42"/>
                    <a:gd name="T15" fmla="*/ 43 h 43"/>
                    <a:gd name="T16" fmla="*/ 11 w 42"/>
                    <a:gd name="T17" fmla="*/ 26 h 43"/>
                    <a:gd name="T18" fmla="*/ 0 w 42"/>
                    <a:gd name="T19" fmla="*/ 17 h 43"/>
                    <a:gd name="T20" fmla="*/ 16 w 42"/>
                    <a:gd name="T21" fmla="*/ 17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43"/>
                    <a:gd name="T35" fmla="*/ 42 w 42"/>
                    <a:gd name="T36" fmla="*/ 43 h 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43">
                      <a:moveTo>
                        <a:pt x="16" y="17"/>
                      </a:moveTo>
                      <a:lnTo>
                        <a:pt x="21" y="0"/>
                      </a:lnTo>
                      <a:lnTo>
                        <a:pt x="26" y="17"/>
                      </a:lnTo>
                      <a:lnTo>
                        <a:pt x="42" y="17"/>
                      </a:lnTo>
                      <a:lnTo>
                        <a:pt x="28" y="26"/>
                      </a:lnTo>
                      <a:lnTo>
                        <a:pt x="35" y="43"/>
                      </a:lnTo>
                      <a:lnTo>
                        <a:pt x="21" y="33"/>
                      </a:lnTo>
                      <a:lnTo>
                        <a:pt x="7" y="43"/>
                      </a:lnTo>
                      <a:lnTo>
                        <a:pt x="11" y="26"/>
                      </a:lnTo>
                      <a:lnTo>
                        <a:pt x="0" y="17"/>
                      </a:lnTo>
                      <a:lnTo>
                        <a:pt x="16" y="17"/>
                      </a:lnTo>
                      <a:close/>
                    </a:path>
                  </a:pathLst>
                </a:custGeom>
                <a:solidFill>
                  <a:srgbClr val="FFF200"/>
                </a:solidFill>
                <a:ln w="9525">
                  <a:noFill/>
                  <a:round/>
                  <a:headEnd/>
                  <a:tailEnd/>
                </a:ln>
              </p:spPr>
              <p:txBody>
                <a:bodyPr lIns="104306" tIns="52153" rIns="104306" bIns="52153">
                  <a:prstTxWarp prst="textNoShape">
                    <a:avLst/>
                  </a:prstTxWarp>
                </a:bodyPr>
                <a:lstStyle/>
                <a:p>
                  <a:pPr defTabSz="912813"/>
                  <a:endParaRPr lang="en-US">
                    <a:ea typeface="Arial" charset="0"/>
                    <a:cs typeface="Arial" charset="0"/>
                  </a:endParaRPr>
                </a:p>
              </p:txBody>
            </p:sp>
            <p:sp>
              <p:nvSpPr>
                <p:cNvPr id="141365" name="Freeform 173"/>
                <p:cNvSpPr>
                  <a:spLocks noChangeAspect="1"/>
                </p:cNvSpPr>
                <p:nvPr/>
              </p:nvSpPr>
              <p:spPr bwMode="gray">
                <a:xfrm>
                  <a:off x="218" y="4671"/>
                  <a:ext cx="44" cy="43"/>
                </a:xfrm>
                <a:custGeom>
                  <a:avLst/>
                  <a:gdLst>
                    <a:gd name="T0" fmla="*/ 16 w 44"/>
                    <a:gd name="T1" fmla="*/ 17 h 43"/>
                    <a:gd name="T2" fmla="*/ 21 w 44"/>
                    <a:gd name="T3" fmla="*/ 0 h 43"/>
                    <a:gd name="T4" fmla="*/ 26 w 44"/>
                    <a:gd name="T5" fmla="*/ 17 h 43"/>
                    <a:gd name="T6" fmla="*/ 44 w 44"/>
                    <a:gd name="T7" fmla="*/ 17 h 43"/>
                    <a:gd name="T8" fmla="*/ 30 w 44"/>
                    <a:gd name="T9" fmla="*/ 26 h 43"/>
                    <a:gd name="T10" fmla="*/ 35 w 44"/>
                    <a:gd name="T11" fmla="*/ 43 h 43"/>
                    <a:gd name="T12" fmla="*/ 21 w 44"/>
                    <a:gd name="T13" fmla="*/ 31 h 43"/>
                    <a:gd name="T14" fmla="*/ 7 w 44"/>
                    <a:gd name="T15" fmla="*/ 43 h 43"/>
                    <a:gd name="T16" fmla="*/ 14 w 44"/>
                    <a:gd name="T17" fmla="*/ 26 h 43"/>
                    <a:gd name="T18" fmla="*/ 0 w 44"/>
                    <a:gd name="T19" fmla="*/ 17 h 43"/>
                    <a:gd name="T20" fmla="*/ 16 w 44"/>
                    <a:gd name="T21" fmla="*/ 17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
                    <a:gd name="T34" fmla="*/ 0 h 43"/>
                    <a:gd name="T35" fmla="*/ 44 w 44"/>
                    <a:gd name="T36" fmla="*/ 43 h 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 h="43">
                      <a:moveTo>
                        <a:pt x="16" y="17"/>
                      </a:moveTo>
                      <a:lnTo>
                        <a:pt x="21" y="0"/>
                      </a:lnTo>
                      <a:lnTo>
                        <a:pt x="26" y="17"/>
                      </a:lnTo>
                      <a:lnTo>
                        <a:pt x="44" y="17"/>
                      </a:lnTo>
                      <a:lnTo>
                        <a:pt x="30" y="26"/>
                      </a:lnTo>
                      <a:lnTo>
                        <a:pt x="35" y="43"/>
                      </a:lnTo>
                      <a:lnTo>
                        <a:pt x="21" y="31"/>
                      </a:lnTo>
                      <a:lnTo>
                        <a:pt x="7" y="43"/>
                      </a:lnTo>
                      <a:lnTo>
                        <a:pt x="14" y="26"/>
                      </a:lnTo>
                      <a:lnTo>
                        <a:pt x="0" y="17"/>
                      </a:lnTo>
                      <a:lnTo>
                        <a:pt x="16" y="17"/>
                      </a:lnTo>
                      <a:close/>
                    </a:path>
                  </a:pathLst>
                </a:custGeom>
                <a:solidFill>
                  <a:srgbClr val="FFF200"/>
                </a:solidFill>
                <a:ln w="9525">
                  <a:noFill/>
                  <a:round/>
                  <a:headEnd/>
                  <a:tailEnd/>
                </a:ln>
              </p:spPr>
              <p:txBody>
                <a:bodyPr lIns="104306" tIns="52153" rIns="104306" bIns="52153">
                  <a:prstTxWarp prst="textNoShape">
                    <a:avLst/>
                  </a:prstTxWarp>
                </a:bodyPr>
                <a:lstStyle/>
                <a:p>
                  <a:pPr defTabSz="912813"/>
                  <a:endParaRPr lang="en-US">
                    <a:ea typeface="Arial" charset="0"/>
                    <a:cs typeface="Arial" charset="0"/>
                  </a:endParaRPr>
                </a:p>
              </p:txBody>
            </p:sp>
            <p:sp>
              <p:nvSpPr>
                <p:cNvPr id="141366" name="Freeform 174"/>
                <p:cNvSpPr>
                  <a:spLocks noChangeAspect="1"/>
                </p:cNvSpPr>
                <p:nvPr/>
              </p:nvSpPr>
              <p:spPr bwMode="gray">
                <a:xfrm>
                  <a:off x="284" y="4688"/>
                  <a:ext cx="45" cy="42"/>
                </a:xfrm>
                <a:custGeom>
                  <a:avLst/>
                  <a:gdLst>
                    <a:gd name="T0" fmla="*/ 16 w 45"/>
                    <a:gd name="T1" fmla="*/ 16 h 42"/>
                    <a:gd name="T2" fmla="*/ 21 w 45"/>
                    <a:gd name="T3" fmla="*/ 0 h 42"/>
                    <a:gd name="T4" fmla="*/ 28 w 45"/>
                    <a:gd name="T5" fmla="*/ 16 h 42"/>
                    <a:gd name="T6" fmla="*/ 45 w 45"/>
                    <a:gd name="T7" fmla="*/ 16 h 42"/>
                    <a:gd name="T8" fmla="*/ 30 w 45"/>
                    <a:gd name="T9" fmla="*/ 26 h 42"/>
                    <a:gd name="T10" fmla="*/ 35 w 45"/>
                    <a:gd name="T11" fmla="*/ 42 h 42"/>
                    <a:gd name="T12" fmla="*/ 21 w 45"/>
                    <a:gd name="T13" fmla="*/ 33 h 42"/>
                    <a:gd name="T14" fmla="*/ 9 w 45"/>
                    <a:gd name="T15" fmla="*/ 42 h 42"/>
                    <a:gd name="T16" fmla="*/ 14 w 45"/>
                    <a:gd name="T17" fmla="*/ 26 h 42"/>
                    <a:gd name="T18" fmla="*/ 0 w 45"/>
                    <a:gd name="T19" fmla="*/ 16 h 42"/>
                    <a:gd name="T20" fmla="*/ 16 w 45"/>
                    <a:gd name="T21" fmla="*/ 16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
                    <a:gd name="T34" fmla="*/ 0 h 42"/>
                    <a:gd name="T35" fmla="*/ 45 w 45"/>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 h="42">
                      <a:moveTo>
                        <a:pt x="16" y="16"/>
                      </a:moveTo>
                      <a:lnTo>
                        <a:pt x="21" y="0"/>
                      </a:lnTo>
                      <a:lnTo>
                        <a:pt x="28" y="16"/>
                      </a:lnTo>
                      <a:lnTo>
                        <a:pt x="45" y="16"/>
                      </a:lnTo>
                      <a:lnTo>
                        <a:pt x="30" y="26"/>
                      </a:lnTo>
                      <a:lnTo>
                        <a:pt x="35" y="42"/>
                      </a:lnTo>
                      <a:lnTo>
                        <a:pt x="21" y="33"/>
                      </a:lnTo>
                      <a:lnTo>
                        <a:pt x="9" y="42"/>
                      </a:lnTo>
                      <a:lnTo>
                        <a:pt x="14" y="26"/>
                      </a:lnTo>
                      <a:lnTo>
                        <a:pt x="0" y="16"/>
                      </a:lnTo>
                      <a:lnTo>
                        <a:pt x="16" y="16"/>
                      </a:lnTo>
                      <a:close/>
                    </a:path>
                  </a:pathLst>
                </a:custGeom>
                <a:solidFill>
                  <a:srgbClr val="FFF200"/>
                </a:solidFill>
                <a:ln w="9525">
                  <a:noFill/>
                  <a:round/>
                  <a:headEnd/>
                  <a:tailEnd/>
                </a:ln>
              </p:spPr>
              <p:txBody>
                <a:bodyPr lIns="104306" tIns="52153" rIns="104306" bIns="52153">
                  <a:prstTxWarp prst="textNoShape">
                    <a:avLst/>
                  </a:prstTxWarp>
                </a:bodyPr>
                <a:lstStyle/>
                <a:p>
                  <a:pPr defTabSz="912813"/>
                  <a:endParaRPr lang="en-US">
                    <a:ea typeface="Arial" charset="0"/>
                    <a:cs typeface="Arial" charset="0"/>
                  </a:endParaRPr>
                </a:p>
              </p:txBody>
            </p:sp>
            <p:sp>
              <p:nvSpPr>
                <p:cNvPr id="141367" name="Freeform 175"/>
                <p:cNvSpPr>
                  <a:spLocks noChangeAspect="1"/>
                </p:cNvSpPr>
                <p:nvPr/>
              </p:nvSpPr>
              <p:spPr bwMode="gray">
                <a:xfrm>
                  <a:off x="168" y="4624"/>
                  <a:ext cx="45" cy="40"/>
                </a:xfrm>
                <a:custGeom>
                  <a:avLst/>
                  <a:gdLst>
                    <a:gd name="T0" fmla="*/ 19 w 45"/>
                    <a:gd name="T1" fmla="*/ 14 h 40"/>
                    <a:gd name="T2" fmla="*/ 24 w 45"/>
                    <a:gd name="T3" fmla="*/ 0 h 40"/>
                    <a:gd name="T4" fmla="*/ 28 w 45"/>
                    <a:gd name="T5" fmla="*/ 14 h 40"/>
                    <a:gd name="T6" fmla="*/ 45 w 45"/>
                    <a:gd name="T7" fmla="*/ 14 h 40"/>
                    <a:gd name="T8" fmla="*/ 31 w 45"/>
                    <a:gd name="T9" fmla="*/ 26 h 40"/>
                    <a:gd name="T10" fmla="*/ 38 w 45"/>
                    <a:gd name="T11" fmla="*/ 40 h 40"/>
                    <a:gd name="T12" fmla="*/ 24 w 45"/>
                    <a:gd name="T13" fmla="*/ 31 h 40"/>
                    <a:gd name="T14" fmla="*/ 9 w 45"/>
                    <a:gd name="T15" fmla="*/ 40 h 40"/>
                    <a:gd name="T16" fmla="*/ 14 w 45"/>
                    <a:gd name="T17" fmla="*/ 26 h 40"/>
                    <a:gd name="T18" fmla="*/ 0 w 45"/>
                    <a:gd name="T19" fmla="*/ 14 h 40"/>
                    <a:gd name="T20" fmla="*/ 19 w 45"/>
                    <a:gd name="T21" fmla="*/ 14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
                    <a:gd name="T34" fmla="*/ 0 h 40"/>
                    <a:gd name="T35" fmla="*/ 45 w 45"/>
                    <a:gd name="T36" fmla="*/ 40 h 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 h="40">
                      <a:moveTo>
                        <a:pt x="19" y="14"/>
                      </a:moveTo>
                      <a:lnTo>
                        <a:pt x="24" y="0"/>
                      </a:lnTo>
                      <a:lnTo>
                        <a:pt x="28" y="14"/>
                      </a:lnTo>
                      <a:lnTo>
                        <a:pt x="45" y="14"/>
                      </a:lnTo>
                      <a:lnTo>
                        <a:pt x="31" y="26"/>
                      </a:lnTo>
                      <a:lnTo>
                        <a:pt x="38" y="40"/>
                      </a:lnTo>
                      <a:lnTo>
                        <a:pt x="24" y="31"/>
                      </a:lnTo>
                      <a:lnTo>
                        <a:pt x="9" y="40"/>
                      </a:lnTo>
                      <a:lnTo>
                        <a:pt x="14" y="26"/>
                      </a:lnTo>
                      <a:lnTo>
                        <a:pt x="0" y="14"/>
                      </a:lnTo>
                      <a:lnTo>
                        <a:pt x="19" y="14"/>
                      </a:lnTo>
                      <a:close/>
                    </a:path>
                  </a:pathLst>
                </a:custGeom>
                <a:solidFill>
                  <a:srgbClr val="FFF200"/>
                </a:solidFill>
                <a:ln w="9525">
                  <a:noFill/>
                  <a:round/>
                  <a:headEnd/>
                  <a:tailEnd/>
                </a:ln>
              </p:spPr>
              <p:txBody>
                <a:bodyPr lIns="104306" tIns="52153" rIns="104306" bIns="52153">
                  <a:prstTxWarp prst="textNoShape">
                    <a:avLst/>
                  </a:prstTxWarp>
                </a:bodyPr>
                <a:lstStyle/>
                <a:p>
                  <a:pPr defTabSz="912813"/>
                  <a:endParaRPr lang="en-US">
                    <a:ea typeface="Arial" charset="0"/>
                    <a:cs typeface="Arial" charset="0"/>
                  </a:endParaRPr>
                </a:p>
              </p:txBody>
            </p:sp>
            <p:sp>
              <p:nvSpPr>
                <p:cNvPr id="141368" name="Freeform 176"/>
                <p:cNvSpPr>
                  <a:spLocks noChangeAspect="1"/>
                </p:cNvSpPr>
                <p:nvPr/>
              </p:nvSpPr>
              <p:spPr bwMode="gray">
                <a:xfrm>
                  <a:off x="151" y="4556"/>
                  <a:ext cx="45" cy="42"/>
                </a:xfrm>
                <a:custGeom>
                  <a:avLst/>
                  <a:gdLst>
                    <a:gd name="T0" fmla="*/ 17 w 45"/>
                    <a:gd name="T1" fmla="*/ 16 h 42"/>
                    <a:gd name="T2" fmla="*/ 22 w 45"/>
                    <a:gd name="T3" fmla="*/ 0 h 42"/>
                    <a:gd name="T4" fmla="*/ 29 w 45"/>
                    <a:gd name="T5" fmla="*/ 16 h 42"/>
                    <a:gd name="T6" fmla="*/ 45 w 45"/>
                    <a:gd name="T7" fmla="*/ 16 h 42"/>
                    <a:gd name="T8" fmla="*/ 31 w 45"/>
                    <a:gd name="T9" fmla="*/ 26 h 42"/>
                    <a:gd name="T10" fmla="*/ 36 w 45"/>
                    <a:gd name="T11" fmla="*/ 42 h 42"/>
                    <a:gd name="T12" fmla="*/ 22 w 45"/>
                    <a:gd name="T13" fmla="*/ 33 h 42"/>
                    <a:gd name="T14" fmla="*/ 10 w 45"/>
                    <a:gd name="T15" fmla="*/ 42 h 42"/>
                    <a:gd name="T16" fmla="*/ 15 w 45"/>
                    <a:gd name="T17" fmla="*/ 26 h 42"/>
                    <a:gd name="T18" fmla="*/ 0 w 45"/>
                    <a:gd name="T19" fmla="*/ 16 h 42"/>
                    <a:gd name="T20" fmla="*/ 17 w 45"/>
                    <a:gd name="T21" fmla="*/ 16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
                    <a:gd name="T34" fmla="*/ 0 h 42"/>
                    <a:gd name="T35" fmla="*/ 45 w 45"/>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 h="42">
                      <a:moveTo>
                        <a:pt x="17" y="16"/>
                      </a:moveTo>
                      <a:lnTo>
                        <a:pt x="22" y="0"/>
                      </a:lnTo>
                      <a:lnTo>
                        <a:pt x="29" y="16"/>
                      </a:lnTo>
                      <a:lnTo>
                        <a:pt x="45" y="16"/>
                      </a:lnTo>
                      <a:lnTo>
                        <a:pt x="31" y="26"/>
                      </a:lnTo>
                      <a:lnTo>
                        <a:pt x="36" y="42"/>
                      </a:lnTo>
                      <a:lnTo>
                        <a:pt x="22" y="33"/>
                      </a:lnTo>
                      <a:lnTo>
                        <a:pt x="10" y="42"/>
                      </a:lnTo>
                      <a:lnTo>
                        <a:pt x="15" y="26"/>
                      </a:lnTo>
                      <a:lnTo>
                        <a:pt x="0" y="16"/>
                      </a:lnTo>
                      <a:lnTo>
                        <a:pt x="17" y="16"/>
                      </a:lnTo>
                      <a:close/>
                    </a:path>
                  </a:pathLst>
                </a:custGeom>
                <a:solidFill>
                  <a:srgbClr val="FFF200"/>
                </a:solidFill>
                <a:ln w="9525">
                  <a:noFill/>
                  <a:round/>
                  <a:headEnd/>
                  <a:tailEnd/>
                </a:ln>
              </p:spPr>
              <p:txBody>
                <a:bodyPr lIns="104306" tIns="52153" rIns="104306" bIns="52153">
                  <a:prstTxWarp prst="textNoShape">
                    <a:avLst/>
                  </a:prstTxWarp>
                </a:bodyPr>
                <a:lstStyle/>
                <a:p>
                  <a:pPr defTabSz="912813"/>
                  <a:endParaRPr lang="en-US">
                    <a:ea typeface="Arial" charset="0"/>
                    <a:cs typeface="Arial" charset="0"/>
                  </a:endParaRPr>
                </a:p>
              </p:txBody>
            </p:sp>
            <p:sp>
              <p:nvSpPr>
                <p:cNvPr id="141369" name="Freeform 177"/>
                <p:cNvSpPr>
                  <a:spLocks noChangeAspect="1"/>
                </p:cNvSpPr>
                <p:nvPr/>
              </p:nvSpPr>
              <p:spPr bwMode="gray">
                <a:xfrm>
                  <a:off x="170" y="4490"/>
                  <a:ext cx="43" cy="42"/>
                </a:xfrm>
                <a:custGeom>
                  <a:avLst/>
                  <a:gdLst>
                    <a:gd name="T0" fmla="*/ 17 w 43"/>
                    <a:gd name="T1" fmla="*/ 16 h 42"/>
                    <a:gd name="T2" fmla="*/ 22 w 43"/>
                    <a:gd name="T3" fmla="*/ 0 h 42"/>
                    <a:gd name="T4" fmla="*/ 26 w 43"/>
                    <a:gd name="T5" fmla="*/ 16 h 42"/>
                    <a:gd name="T6" fmla="*/ 43 w 43"/>
                    <a:gd name="T7" fmla="*/ 16 h 42"/>
                    <a:gd name="T8" fmla="*/ 31 w 43"/>
                    <a:gd name="T9" fmla="*/ 26 h 42"/>
                    <a:gd name="T10" fmla="*/ 36 w 43"/>
                    <a:gd name="T11" fmla="*/ 42 h 42"/>
                    <a:gd name="T12" fmla="*/ 22 w 43"/>
                    <a:gd name="T13" fmla="*/ 33 h 42"/>
                    <a:gd name="T14" fmla="*/ 7 w 43"/>
                    <a:gd name="T15" fmla="*/ 42 h 42"/>
                    <a:gd name="T16" fmla="*/ 12 w 43"/>
                    <a:gd name="T17" fmla="*/ 26 h 42"/>
                    <a:gd name="T18" fmla="*/ 0 w 43"/>
                    <a:gd name="T19" fmla="*/ 16 h 42"/>
                    <a:gd name="T20" fmla="*/ 17 w 43"/>
                    <a:gd name="T21" fmla="*/ 16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3"/>
                    <a:gd name="T34" fmla="*/ 0 h 42"/>
                    <a:gd name="T35" fmla="*/ 43 w 43"/>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3" h="42">
                      <a:moveTo>
                        <a:pt x="17" y="16"/>
                      </a:moveTo>
                      <a:lnTo>
                        <a:pt x="22" y="0"/>
                      </a:lnTo>
                      <a:lnTo>
                        <a:pt x="26" y="16"/>
                      </a:lnTo>
                      <a:lnTo>
                        <a:pt x="43" y="16"/>
                      </a:lnTo>
                      <a:lnTo>
                        <a:pt x="31" y="26"/>
                      </a:lnTo>
                      <a:lnTo>
                        <a:pt x="36" y="42"/>
                      </a:lnTo>
                      <a:lnTo>
                        <a:pt x="22" y="33"/>
                      </a:lnTo>
                      <a:lnTo>
                        <a:pt x="7" y="42"/>
                      </a:lnTo>
                      <a:lnTo>
                        <a:pt x="12" y="26"/>
                      </a:lnTo>
                      <a:lnTo>
                        <a:pt x="0" y="16"/>
                      </a:lnTo>
                      <a:lnTo>
                        <a:pt x="17" y="16"/>
                      </a:lnTo>
                      <a:close/>
                    </a:path>
                  </a:pathLst>
                </a:custGeom>
                <a:solidFill>
                  <a:srgbClr val="FFF200"/>
                </a:solidFill>
                <a:ln w="9525">
                  <a:noFill/>
                  <a:round/>
                  <a:headEnd/>
                  <a:tailEnd/>
                </a:ln>
              </p:spPr>
              <p:txBody>
                <a:bodyPr lIns="104306" tIns="52153" rIns="104306" bIns="52153">
                  <a:prstTxWarp prst="textNoShape">
                    <a:avLst/>
                  </a:prstTxWarp>
                </a:bodyPr>
                <a:lstStyle/>
                <a:p>
                  <a:pPr defTabSz="912813"/>
                  <a:endParaRPr lang="en-US">
                    <a:ea typeface="Arial" charset="0"/>
                    <a:cs typeface="Arial" charset="0"/>
                  </a:endParaRPr>
                </a:p>
              </p:txBody>
            </p:sp>
            <p:sp>
              <p:nvSpPr>
                <p:cNvPr id="141370" name="Freeform 178"/>
                <p:cNvSpPr>
                  <a:spLocks noChangeAspect="1"/>
                </p:cNvSpPr>
                <p:nvPr/>
              </p:nvSpPr>
              <p:spPr bwMode="gray">
                <a:xfrm>
                  <a:off x="352" y="4442"/>
                  <a:ext cx="43" cy="43"/>
                </a:xfrm>
                <a:custGeom>
                  <a:avLst/>
                  <a:gdLst>
                    <a:gd name="T0" fmla="*/ 17 w 43"/>
                    <a:gd name="T1" fmla="*/ 17 h 43"/>
                    <a:gd name="T2" fmla="*/ 22 w 43"/>
                    <a:gd name="T3" fmla="*/ 0 h 43"/>
                    <a:gd name="T4" fmla="*/ 26 w 43"/>
                    <a:gd name="T5" fmla="*/ 17 h 43"/>
                    <a:gd name="T6" fmla="*/ 43 w 43"/>
                    <a:gd name="T7" fmla="*/ 17 h 43"/>
                    <a:gd name="T8" fmla="*/ 29 w 43"/>
                    <a:gd name="T9" fmla="*/ 26 h 43"/>
                    <a:gd name="T10" fmla="*/ 36 w 43"/>
                    <a:gd name="T11" fmla="*/ 43 h 43"/>
                    <a:gd name="T12" fmla="*/ 22 w 43"/>
                    <a:gd name="T13" fmla="*/ 33 h 43"/>
                    <a:gd name="T14" fmla="*/ 7 w 43"/>
                    <a:gd name="T15" fmla="*/ 43 h 43"/>
                    <a:gd name="T16" fmla="*/ 12 w 43"/>
                    <a:gd name="T17" fmla="*/ 26 h 43"/>
                    <a:gd name="T18" fmla="*/ 0 w 43"/>
                    <a:gd name="T19" fmla="*/ 17 h 43"/>
                    <a:gd name="T20" fmla="*/ 17 w 43"/>
                    <a:gd name="T21" fmla="*/ 17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3"/>
                    <a:gd name="T34" fmla="*/ 0 h 43"/>
                    <a:gd name="T35" fmla="*/ 43 w 43"/>
                    <a:gd name="T36" fmla="*/ 43 h 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3" h="43">
                      <a:moveTo>
                        <a:pt x="17" y="17"/>
                      </a:moveTo>
                      <a:lnTo>
                        <a:pt x="22" y="0"/>
                      </a:lnTo>
                      <a:lnTo>
                        <a:pt x="26" y="17"/>
                      </a:lnTo>
                      <a:lnTo>
                        <a:pt x="43" y="17"/>
                      </a:lnTo>
                      <a:lnTo>
                        <a:pt x="29" y="26"/>
                      </a:lnTo>
                      <a:lnTo>
                        <a:pt x="36" y="43"/>
                      </a:lnTo>
                      <a:lnTo>
                        <a:pt x="22" y="33"/>
                      </a:lnTo>
                      <a:lnTo>
                        <a:pt x="7" y="43"/>
                      </a:lnTo>
                      <a:lnTo>
                        <a:pt x="12" y="26"/>
                      </a:lnTo>
                      <a:lnTo>
                        <a:pt x="0" y="17"/>
                      </a:lnTo>
                      <a:lnTo>
                        <a:pt x="17" y="17"/>
                      </a:lnTo>
                      <a:close/>
                    </a:path>
                  </a:pathLst>
                </a:custGeom>
                <a:solidFill>
                  <a:srgbClr val="FFF200"/>
                </a:solidFill>
                <a:ln w="9525">
                  <a:noFill/>
                  <a:round/>
                  <a:headEnd/>
                  <a:tailEnd/>
                </a:ln>
              </p:spPr>
              <p:txBody>
                <a:bodyPr lIns="104306" tIns="52153" rIns="104306" bIns="52153">
                  <a:prstTxWarp prst="textNoShape">
                    <a:avLst/>
                  </a:prstTxWarp>
                </a:bodyPr>
                <a:lstStyle/>
                <a:p>
                  <a:pPr defTabSz="912813"/>
                  <a:endParaRPr lang="en-US">
                    <a:ea typeface="Arial" charset="0"/>
                    <a:cs typeface="Arial" charset="0"/>
                  </a:endParaRPr>
                </a:p>
              </p:txBody>
            </p:sp>
            <p:sp>
              <p:nvSpPr>
                <p:cNvPr id="141371" name="Freeform 179"/>
                <p:cNvSpPr>
                  <a:spLocks noChangeAspect="1"/>
                </p:cNvSpPr>
                <p:nvPr/>
              </p:nvSpPr>
              <p:spPr bwMode="gray">
                <a:xfrm>
                  <a:off x="400" y="4490"/>
                  <a:ext cx="44" cy="42"/>
                </a:xfrm>
                <a:custGeom>
                  <a:avLst/>
                  <a:gdLst>
                    <a:gd name="T0" fmla="*/ 16 w 44"/>
                    <a:gd name="T1" fmla="*/ 16 h 42"/>
                    <a:gd name="T2" fmla="*/ 21 w 44"/>
                    <a:gd name="T3" fmla="*/ 0 h 42"/>
                    <a:gd name="T4" fmla="*/ 28 w 44"/>
                    <a:gd name="T5" fmla="*/ 16 h 42"/>
                    <a:gd name="T6" fmla="*/ 44 w 44"/>
                    <a:gd name="T7" fmla="*/ 16 h 42"/>
                    <a:gd name="T8" fmla="*/ 30 w 44"/>
                    <a:gd name="T9" fmla="*/ 28 h 42"/>
                    <a:gd name="T10" fmla="*/ 35 w 44"/>
                    <a:gd name="T11" fmla="*/ 42 h 42"/>
                    <a:gd name="T12" fmla="*/ 21 w 44"/>
                    <a:gd name="T13" fmla="*/ 33 h 42"/>
                    <a:gd name="T14" fmla="*/ 9 w 44"/>
                    <a:gd name="T15" fmla="*/ 42 h 42"/>
                    <a:gd name="T16" fmla="*/ 14 w 44"/>
                    <a:gd name="T17" fmla="*/ 28 h 42"/>
                    <a:gd name="T18" fmla="*/ 0 w 44"/>
                    <a:gd name="T19" fmla="*/ 16 h 42"/>
                    <a:gd name="T20" fmla="*/ 16 w 44"/>
                    <a:gd name="T21" fmla="*/ 16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
                    <a:gd name="T34" fmla="*/ 0 h 42"/>
                    <a:gd name="T35" fmla="*/ 44 w 44"/>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 h="42">
                      <a:moveTo>
                        <a:pt x="16" y="16"/>
                      </a:moveTo>
                      <a:lnTo>
                        <a:pt x="21" y="0"/>
                      </a:lnTo>
                      <a:lnTo>
                        <a:pt x="28" y="16"/>
                      </a:lnTo>
                      <a:lnTo>
                        <a:pt x="44" y="16"/>
                      </a:lnTo>
                      <a:lnTo>
                        <a:pt x="30" y="28"/>
                      </a:lnTo>
                      <a:lnTo>
                        <a:pt x="35" y="42"/>
                      </a:lnTo>
                      <a:lnTo>
                        <a:pt x="21" y="33"/>
                      </a:lnTo>
                      <a:lnTo>
                        <a:pt x="9" y="42"/>
                      </a:lnTo>
                      <a:lnTo>
                        <a:pt x="14" y="28"/>
                      </a:lnTo>
                      <a:lnTo>
                        <a:pt x="0" y="16"/>
                      </a:lnTo>
                      <a:lnTo>
                        <a:pt x="16" y="16"/>
                      </a:lnTo>
                      <a:close/>
                    </a:path>
                  </a:pathLst>
                </a:custGeom>
                <a:solidFill>
                  <a:srgbClr val="FFF200"/>
                </a:solidFill>
                <a:ln w="9525">
                  <a:noFill/>
                  <a:round/>
                  <a:headEnd/>
                  <a:tailEnd/>
                </a:ln>
              </p:spPr>
              <p:txBody>
                <a:bodyPr lIns="104306" tIns="52153" rIns="104306" bIns="52153">
                  <a:prstTxWarp prst="textNoShape">
                    <a:avLst/>
                  </a:prstTxWarp>
                </a:bodyPr>
                <a:lstStyle/>
                <a:p>
                  <a:pPr defTabSz="912813"/>
                  <a:endParaRPr lang="en-US">
                    <a:ea typeface="Arial" charset="0"/>
                    <a:cs typeface="Arial" charset="0"/>
                  </a:endParaRPr>
                </a:p>
              </p:txBody>
            </p:sp>
            <p:sp>
              <p:nvSpPr>
                <p:cNvPr id="141372" name="Freeform 180"/>
                <p:cNvSpPr>
                  <a:spLocks noChangeAspect="1"/>
                </p:cNvSpPr>
                <p:nvPr/>
              </p:nvSpPr>
              <p:spPr bwMode="gray">
                <a:xfrm>
                  <a:off x="416" y="4558"/>
                  <a:ext cx="43" cy="43"/>
                </a:xfrm>
                <a:custGeom>
                  <a:avLst/>
                  <a:gdLst>
                    <a:gd name="T0" fmla="*/ 17 w 43"/>
                    <a:gd name="T1" fmla="*/ 17 h 43"/>
                    <a:gd name="T2" fmla="*/ 21 w 43"/>
                    <a:gd name="T3" fmla="*/ 0 h 43"/>
                    <a:gd name="T4" fmla="*/ 26 w 43"/>
                    <a:gd name="T5" fmla="*/ 17 h 43"/>
                    <a:gd name="T6" fmla="*/ 43 w 43"/>
                    <a:gd name="T7" fmla="*/ 17 h 43"/>
                    <a:gd name="T8" fmla="*/ 31 w 43"/>
                    <a:gd name="T9" fmla="*/ 26 h 43"/>
                    <a:gd name="T10" fmla="*/ 36 w 43"/>
                    <a:gd name="T11" fmla="*/ 43 h 43"/>
                    <a:gd name="T12" fmla="*/ 21 w 43"/>
                    <a:gd name="T13" fmla="*/ 33 h 43"/>
                    <a:gd name="T14" fmla="*/ 7 w 43"/>
                    <a:gd name="T15" fmla="*/ 43 h 43"/>
                    <a:gd name="T16" fmla="*/ 14 w 43"/>
                    <a:gd name="T17" fmla="*/ 26 h 43"/>
                    <a:gd name="T18" fmla="*/ 0 w 43"/>
                    <a:gd name="T19" fmla="*/ 17 h 43"/>
                    <a:gd name="T20" fmla="*/ 17 w 43"/>
                    <a:gd name="T21" fmla="*/ 17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3"/>
                    <a:gd name="T34" fmla="*/ 0 h 43"/>
                    <a:gd name="T35" fmla="*/ 43 w 43"/>
                    <a:gd name="T36" fmla="*/ 43 h 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3" h="43">
                      <a:moveTo>
                        <a:pt x="17" y="17"/>
                      </a:moveTo>
                      <a:lnTo>
                        <a:pt x="21" y="0"/>
                      </a:lnTo>
                      <a:lnTo>
                        <a:pt x="26" y="17"/>
                      </a:lnTo>
                      <a:lnTo>
                        <a:pt x="43" y="17"/>
                      </a:lnTo>
                      <a:lnTo>
                        <a:pt x="31" y="26"/>
                      </a:lnTo>
                      <a:lnTo>
                        <a:pt x="36" y="43"/>
                      </a:lnTo>
                      <a:lnTo>
                        <a:pt x="21" y="33"/>
                      </a:lnTo>
                      <a:lnTo>
                        <a:pt x="7" y="43"/>
                      </a:lnTo>
                      <a:lnTo>
                        <a:pt x="14" y="26"/>
                      </a:lnTo>
                      <a:lnTo>
                        <a:pt x="0" y="17"/>
                      </a:lnTo>
                      <a:lnTo>
                        <a:pt x="17" y="17"/>
                      </a:lnTo>
                      <a:close/>
                    </a:path>
                  </a:pathLst>
                </a:custGeom>
                <a:solidFill>
                  <a:srgbClr val="FFF200"/>
                </a:solidFill>
                <a:ln w="9525">
                  <a:noFill/>
                  <a:round/>
                  <a:headEnd/>
                  <a:tailEnd/>
                </a:ln>
              </p:spPr>
              <p:txBody>
                <a:bodyPr lIns="104306" tIns="52153" rIns="104306" bIns="52153">
                  <a:prstTxWarp prst="textNoShape">
                    <a:avLst/>
                  </a:prstTxWarp>
                </a:bodyPr>
                <a:lstStyle/>
                <a:p>
                  <a:pPr defTabSz="912813"/>
                  <a:endParaRPr lang="en-US">
                    <a:ea typeface="Arial" charset="0"/>
                    <a:cs typeface="Arial" charset="0"/>
                  </a:endParaRPr>
                </a:p>
              </p:txBody>
            </p:sp>
            <p:sp>
              <p:nvSpPr>
                <p:cNvPr id="141373" name="Freeform 181"/>
                <p:cNvSpPr>
                  <a:spLocks noChangeAspect="1"/>
                </p:cNvSpPr>
                <p:nvPr/>
              </p:nvSpPr>
              <p:spPr bwMode="gray">
                <a:xfrm>
                  <a:off x="397" y="4624"/>
                  <a:ext cx="45" cy="43"/>
                </a:xfrm>
                <a:custGeom>
                  <a:avLst/>
                  <a:gdLst>
                    <a:gd name="T0" fmla="*/ 19 w 45"/>
                    <a:gd name="T1" fmla="*/ 17 h 43"/>
                    <a:gd name="T2" fmla="*/ 24 w 45"/>
                    <a:gd name="T3" fmla="*/ 0 h 43"/>
                    <a:gd name="T4" fmla="*/ 29 w 45"/>
                    <a:gd name="T5" fmla="*/ 17 h 43"/>
                    <a:gd name="T6" fmla="*/ 45 w 45"/>
                    <a:gd name="T7" fmla="*/ 17 h 43"/>
                    <a:gd name="T8" fmla="*/ 31 w 45"/>
                    <a:gd name="T9" fmla="*/ 26 h 43"/>
                    <a:gd name="T10" fmla="*/ 36 w 45"/>
                    <a:gd name="T11" fmla="*/ 43 h 43"/>
                    <a:gd name="T12" fmla="*/ 24 w 45"/>
                    <a:gd name="T13" fmla="*/ 31 h 43"/>
                    <a:gd name="T14" fmla="*/ 10 w 45"/>
                    <a:gd name="T15" fmla="*/ 43 h 43"/>
                    <a:gd name="T16" fmla="*/ 14 w 45"/>
                    <a:gd name="T17" fmla="*/ 26 h 43"/>
                    <a:gd name="T18" fmla="*/ 0 w 45"/>
                    <a:gd name="T19" fmla="*/ 17 h 43"/>
                    <a:gd name="T20" fmla="*/ 19 w 45"/>
                    <a:gd name="T21" fmla="*/ 17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
                    <a:gd name="T34" fmla="*/ 0 h 43"/>
                    <a:gd name="T35" fmla="*/ 45 w 45"/>
                    <a:gd name="T36" fmla="*/ 43 h 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 h="43">
                      <a:moveTo>
                        <a:pt x="19" y="17"/>
                      </a:moveTo>
                      <a:lnTo>
                        <a:pt x="24" y="0"/>
                      </a:lnTo>
                      <a:lnTo>
                        <a:pt x="29" y="17"/>
                      </a:lnTo>
                      <a:lnTo>
                        <a:pt x="45" y="17"/>
                      </a:lnTo>
                      <a:lnTo>
                        <a:pt x="31" y="26"/>
                      </a:lnTo>
                      <a:lnTo>
                        <a:pt x="36" y="43"/>
                      </a:lnTo>
                      <a:lnTo>
                        <a:pt x="24" y="31"/>
                      </a:lnTo>
                      <a:lnTo>
                        <a:pt x="10" y="43"/>
                      </a:lnTo>
                      <a:lnTo>
                        <a:pt x="14" y="26"/>
                      </a:lnTo>
                      <a:lnTo>
                        <a:pt x="0" y="17"/>
                      </a:lnTo>
                      <a:lnTo>
                        <a:pt x="19" y="17"/>
                      </a:lnTo>
                      <a:close/>
                    </a:path>
                  </a:pathLst>
                </a:custGeom>
                <a:solidFill>
                  <a:srgbClr val="FFF200"/>
                </a:solidFill>
                <a:ln w="9525">
                  <a:noFill/>
                  <a:round/>
                  <a:headEnd/>
                  <a:tailEnd/>
                </a:ln>
              </p:spPr>
              <p:txBody>
                <a:bodyPr lIns="104306" tIns="52153" rIns="104306" bIns="52153">
                  <a:prstTxWarp prst="textNoShape">
                    <a:avLst/>
                  </a:prstTxWarp>
                </a:bodyPr>
                <a:lstStyle/>
                <a:p>
                  <a:pPr defTabSz="912813"/>
                  <a:endParaRPr lang="en-US">
                    <a:ea typeface="Arial" charset="0"/>
                    <a:cs typeface="Arial" charset="0"/>
                  </a:endParaRPr>
                </a:p>
              </p:txBody>
            </p:sp>
            <p:sp>
              <p:nvSpPr>
                <p:cNvPr id="141374" name="Freeform 182"/>
                <p:cNvSpPr>
                  <a:spLocks noChangeAspect="1"/>
                </p:cNvSpPr>
                <p:nvPr/>
              </p:nvSpPr>
              <p:spPr bwMode="gray">
                <a:xfrm>
                  <a:off x="350" y="4671"/>
                  <a:ext cx="45" cy="43"/>
                </a:xfrm>
                <a:custGeom>
                  <a:avLst/>
                  <a:gdLst>
                    <a:gd name="T0" fmla="*/ 16 w 45"/>
                    <a:gd name="T1" fmla="*/ 17 h 43"/>
                    <a:gd name="T2" fmla="*/ 24 w 45"/>
                    <a:gd name="T3" fmla="*/ 0 h 43"/>
                    <a:gd name="T4" fmla="*/ 28 w 45"/>
                    <a:gd name="T5" fmla="*/ 17 h 43"/>
                    <a:gd name="T6" fmla="*/ 45 w 45"/>
                    <a:gd name="T7" fmla="*/ 17 h 43"/>
                    <a:gd name="T8" fmla="*/ 31 w 45"/>
                    <a:gd name="T9" fmla="*/ 26 h 43"/>
                    <a:gd name="T10" fmla="*/ 35 w 45"/>
                    <a:gd name="T11" fmla="*/ 43 h 43"/>
                    <a:gd name="T12" fmla="*/ 24 w 45"/>
                    <a:gd name="T13" fmla="*/ 33 h 43"/>
                    <a:gd name="T14" fmla="*/ 9 w 45"/>
                    <a:gd name="T15" fmla="*/ 43 h 43"/>
                    <a:gd name="T16" fmla="*/ 14 w 45"/>
                    <a:gd name="T17" fmla="*/ 26 h 43"/>
                    <a:gd name="T18" fmla="*/ 0 w 45"/>
                    <a:gd name="T19" fmla="*/ 17 h 43"/>
                    <a:gd name="T20" fmla="*/ 16 w 45"/>
                    <a:gd name="T21" fmla="*/ 17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
                    <a:gd name="T34" fmla="*/ 0 h 43"/>
                    <a:gd name="T35" fmla="*/ 45 w 45"/>
                    <a:gd name="T36" fmla="*/ 43 h 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 h="43">
                      <a:moveTo>
                        <a:pt x="16" y="17"/>
                      </a:moveTo>
                      <a:lnTo>
                        <a:pt x="24" y="0"/>
                      </a:lnTo>
                      <a:lnTo>
                        <a:pt x="28" y="17"/>
                      </a:lnTo>
                      <a:lnTo>
                        <a:pt x="45" y="17"/>
                      </a:lnTo>
                      <a:lnTo>
                        <a:pt x="31" y="26"/>
                      </a:lnTo>
                      <a:lnTo>
                        <a:pt x="35" y="43"/>
                      </a:lnTo>
                      <a:lnTo>
                        <a:pt x="24" y="33"/>
                      </a:lnTo>
                      <a:lnTo>
                        <a:pt x="9" y="43"/>
                      </a:lnTo>
                      <a:lnTo>
                        <a:pt x="14" y="26"/>
                      </a:lnTo>
                      <a:lnTo>
                        <a:pt x="0" y="17"/>
                      </a:lnTo>
                      <a:lnTo>
                        <a:pt x="16" y="17"/>
                      </a:lnTo>
                      <a:close/>
                    </a:path>
                  </a:pathLst>
                </a:custGeom>
                <a:solidFill>
                  <a:srgbClr val="FFF200"/>
                </a:solidFill>
                <a:ln w="9525">
                  <a:noFill/>
                  <a:round/>
                  <a:headEnd/>
                  <a:tailEnd/>
                </a:ln>
              </p:spPr>
              <p:txBody>
                <a:bodyPr lIns="104306" tIns="52153" rIns="104306" bIns="52153">
                  <a:prstTxWarp prst="textNoShape">
                    <a:avLst/>
                  </a:prstTxWarp>
                </a:bodyPr>
                <a:lstStyle/>
                <a:p>
                  <a:pPr defTabSz="912813"/>
                  <a:endParaRPr lang="en-US">
                    <a:ea typeface="Arial" charset="0"/>
                    <a:cs typeface="Arial" charset="0"/>
                  </a:endParaRPr>
                </a:p>
              </p:txBody>
            </p:sp>
          </p:grpSp>
        </p:grpSp>
      </p:grpSp>
      <p:grpSp>
        <p:nvGrpSpPr>
          <p:cNvPr id="28" name="Group 187"/>
          <p:cNvGrpSpPr>
            <a:grpSpLocks/>
          </p:cNvGrpSpPr>
          <p:nvPr/>
        </p:nvGrpSpPr>
        <p:grpSpPr bwMode="auto">
          <a:xfrm flipV="1">
            <a:off x="4059238" y="2536825"/>
            <a:ext cx="996950" cy="2052638"/>
            <a:chOff x="2566" y="1493"/>
            <a:chExt cx="628" cy="1293"/>
          </a:xfrm>
        </p:grpSpPr>
        <p:sp>
          <p:nvSpPr>
            <p:cNvPr id="141356" name="Arc 185"/>
            <p:cNvSpPr>
              <a:spLocks/>
            </p:cNvSpPr>
            <p:nvPr/>
          </p:nvSpPr>
          <p:spPr bwMode="gray">
            <a:xfrm rot="13500000" flipV="1">
              <a:off x="2566" y="1493"/>
              <a:ext cx="628" cy="626"/>
            </a:xfrm>
            <a:custGeom>
              <a:avLst/>
              <a:gdLst>
                <a:gd name="T0" fmla="*/ 0 w 24152"/>
                <a:gd name="T1" fmla="*/ 0 h 21600"/>
                <a:gd name="T2" fmla="*/ 0 w 24152"/>
                <a:gd name="T3" fmla="*/ 0 h 21600"/>
                <a:gd name="T4" fmla="*/ 0 w 24152"/>
                <a:gd name="T5" fmla="*/ 0 h 21600"/>
                <a:gd name="T6" fmla="*/ 0 60000 65536"/>
                <a:gd name="T7" fmla="*/ 0 60000 65536"/>
                <a:gd name="T8" fmla="*/ 0 60000 65536"/>
                <a:gd name="T9" fmla="*/ 0 w 24152"/>
                <a:gd name="T10" fmla="*/ 0 h 21600"/>
                <a:gd name="T11" fmla="*/ 24152 w 24152"/>
                <a:gd name="T12" fmla="*/ 21600 h 21600"/>
              </a:gdLst>
              <a:ahLst/>
              <a:cxnLst>
                <a:cxn ang="T6">
                  <a:pos x="T0" y="T1"/>
                </a:cxn>
                <a:cxn ang="T7">
                  <a:pos x="T2" y="T3"/>
                </a:cxn>
                <a:cxn ang="T8">
                  <a:pos x="T4" y="T5"/>
                </a:cxn>
              </a:cxnLst>
              <a:rect l="T9" t="T10" r="T11" b="T12"/>
              <a:pathLst>
                <a:path w="24152" h="21600" fill="none" extrusionOk="0">
                  <a:moveTo>
                    <a:pt x="0" y="151"/>
                  </a:moveTo>
                  <a:cubicBezTo>
                    <a:pt x="846" y="50"/>
                    <a:pt x="1699" y="-1"/>
                    <a:pt x="2552" y="0"/>
                  </a:cubicBezTo>
                  <a:cubicBezTo>
                    <a:pt x="14481" y="0"/>
                    <a:pt x="24152" y="9670"/>
                    <a:pt x="24152" y="21600"/>
                  </a:cubicBezTo>
                </a:path>
                <a:path w="24152" h="21600" stroke="0" extrusionOk="0">
                  <a:moveTo>
                    <a:pt x="0" y="151"/>
                  </a:moveTo>
                  <a:cubicBezTo>
                    <a:pt x="846" y="50"/>
                    <a:pt x="1699" y="-1"/>
                    <a:pt x="2552" y="0"/>
                  </a:cubicBezTo>
                  <a:cubicBezTo>
                    <a:pt x="14481" y="0"/>
                    <a:pt x="24152" y="9670"/>
                    <a:pt x="24152" y="21600"/>
                  </a:cubicBezTo>
                  <a:lnTo>
                    <a:pt x="2552" y="21600"/>
                  </a:lnTo>
                  <a:close/>
                </a:path>
              </a:pathLst>
            </a:custGeom>
            <a:noFill/>
            <a:ln w="127000">
              <a:solidFill>
                <a:srgbClr val="9BD2DC"/>
              </a:solidFill>
              <a:round/>
              <a:headEnd/>
              <a:tailEnd type="triangle" w="sm" len="med"/>
            </a:ln>
          </p:spPr>
          <p:txBody>
            <a:bodyPr wrap="none" lIns="104306" tIns="52153" rIns="104306" bIns="52153" anchor="ctr">
              <a:prstTxWarp prst="textNoShape">
                <a:avLst/>
              </a:prstTxWarp>
            </a:bodyPr>
            <a:lstStyle/>
            <a:p>
              <a:pPr defTabSz="912813"/>
              <a:endParaRPr lang="en-US">
                <a:ea typeface="Arial" charset="0"/>
                <a:cs typeface="Arial" charset="0"/>
              </a:endParaRPr>
            </a:p>
          </p:txBody>
        </p:sp>
        <p:sp>
          <p:nvSpPr>
            <p:cNvPr id="141357" name="Arc 186"/>
            <p:cNvSpPr>
              <a:spLocks/>
            </p:cNvSpPr>
            <p:nvPr/>
          </p:nvSpPr>
          <p:spPr bwMode="gray">
            <a:xfrm rot="2700000" flipV="1">
              <a:off x="2566" y="2160"/>
              <a:ext cx="628" cy="626"/>
            </a:xfrm>
            <a:custGeom>
              <a:avLst/>
              <a:gdLst>
                <a:gd name="T0" fmla="*/ 0 w 24152"/>
                <a:gd name="T1" fmla="*/ 0 h 21600"/>
                <a:gd name="T2" fmla="*/ 0 w 24152"/>
                <a:gd name="T3" fmla="*/ 0 h 21600"/>
                <a:gd name="T4" fmla="*/ 0 w 24152"/>
                <a:gd name="T5" fmla="*/ 0 h 21600"/>
                <a:gd name="T6" fmla="*/ 0 60000 65536"/>
                <a:gd name="T7" fmla="*/ 0 60000 65536"/>
                <a:gd name="T8" fmla="*/ 0 60000 65536"/>
                <a:gd name="T9" fmla="*/ 0 w 24152"/>
                <a:gd name="T10" fmla="*/ 0 h 21600"/>
                <a:gd name="T11" fmla="*/ 24152 w 24152"/>
                <a:gd name="T12" fmla="*/ 21600 h 21600"/>
              </a:gdLst>
              <a:ahLst/>
              <a:cxnLst>
                <a:cxn ang="T6">
                  <a:pos x="T0" y="T1"/>
                </a:cxn>
                <a:cxn ang="T7">
                  <a:pos x="T2" y="T3"/>
                </a:cxn>
                <a:cxn ang="T8">
                  <a:pos x="T4" y="T5"/>
                </a:cxn>
              </a:cxnLst>
              <a:rect l="T9" t="T10" r="T11" b="T12"/>
              <a:pathLst>
                <a:path w="24152" h="21600" fill="none" extrusionOk="0">
                  <a:moveTo>
                    <a:pt x="0" y="151"/>
                  </a:moveTo>
                  <a:cubicBezTo>
                    <a:pt x="846" y="50"/>
                    <a:pt x="1699" y="-1"/>
                    <a:pt x="2552" y="0"/>
                  </a:cubicBezTo>
                  <a:cubicBezTo>
                    <a:pt x="14481" y="0"/>
                    <a:pt x="24152" y="9670"/>
                    <a:pt x="24152" y="21600"/>
                  </a:cubicBezTo>
                </a:path>
                <a:path w="24152" h="21600" stroke="0" extrusionOk="0">
                  <a:moveTo>
                    <a:pt x="0" y="151"/>
                  </a:moveTo>
                  <a:cubicBezTo>
                    <a:pt x="846" y="50"/>
                    <a:pt x="1699" y="-1"/>
                    <a:pt x="2552" y="0"/>
                  </a:cubicBezTo>
                  <a:cubicBezTo>
                    <a:pt x="14481" y="0"/>
                    <a:pt x="24152" y="9670"/>
                    <a:pt x="24152" y="21600"/>
                  </a:cubicBezTo>
                  <a:lnTo>
                    <a:pt x="2552" y="21600"/>
                  </a:lnTo>
                  <a:close/>
                </a:path>
              </a:pathLst>
            </a:custGeom>
            <a:noFill/>
            <a:ln w="127000">
              <a:solidFill>
                <a:srgbClr val="9BD2DC"/>
              </a:solidFill>
              <a:round/>
              <a:headEnd/>
              <a:tailEnd type="triangle" w="sm" len="med"/>
            </a:ln>
          </p:spPr>
          <p:txBody>
            <a:bodyPr wrap="none" lIns="104306" tIns="52153" rIns="104306" bIns="52153" anchor="ctr">
              <a:prstTxWarp prst="textNoShape">
                <a:avLst/>
              </a:prstTxWarp>
            </a:bodyPr>
            <a:lstStyle/>
            <a:p>
              <a:pPr defTabSz="912813"/>
              <a:endParaRPr lang="en-US">
                <a:ea typeface="Arial" charset="0"/>
                <a:cs typeface="Arial" charset="0"/>
              </a:endParaRPr>
            </a:p>
          </p:txBody>
        </p:sp>
      </p:grpSp>
      <p:sp>
        <p:nvSpPr>
          <p:cNvPr id="96603" name="Oval 347"/>
          <p:cNvSpPr>
            <a:spLocks noChangeArrowheads="1"/>
          </p:cNvSpPr>
          <p:nvPr/>
        </p:nvSpPr>
        <p:spPr bwMode="gray">
          <a:xfrm>
            <a:off x="3994150" y="3000375"/>
            <a:ext cx="1125538" cy="1125538"/>
          </a:xfrm>
          <a:prstGeom prst="ellipse">
            <a:avLst/>
          </a:prstGeom>
          <a:solidFill>
            <a:schemeClr val="bg2">
              <a:alpha val="50195"/>
            </a:schemeClr>
          </a:solidFill>
          <a:ln w="76200">
            <a:solidFill>
              <a:schemeClr val="bg1"/>
            </a:solidFill>
            <a:round/>
            <a:headEnd/>
            <a:tailEnd/>
          </a:ln>
        </p:spPr>
        <p:txBody>
          <a:bodyPr wrap="none" lIns="91408" tIns="45704" rIns="91408" bIns="45704" anchor="ctr">
            <a:prstTxWarp prst="textNoShape">
              <a:avLst/>
            </a:prstTxWarp>
          </a:bodyPr>
          <a:lstStyle/>
          <a:p>
            <a:pPr defTabSz="912813"/>
            <a:endParaRPr lang="en-US">
              <a:ea typeface="Arial" charset="0"/>
              <a:cs typeface="Arial" charset="0"/>
            </a:endParaRPr>
          </a:p>
        </p:txBody>
      </p:sp>
      <p:sp>
        <p:nvSpPr>
          <p:cNvPr id="96607" name="Freeform 351"/>
          <p:cNvSpPr>
            <a:spLocks noChangeAspect="1" noEditPoints="1"/>
          </p:cNvSpPr>
          <p:nvPr/>
        </p:nvSpPr>
        <p:spPr bwMode="gray">
          <a:xfrm>
            <a:off x="4187825" y="3352800"/>
            <a:ext cx="739775" cy="420688"/>
          </a:xfrm>
          <a:custGeom>
            <a:avLst/>
            <a:gdLst>
              <a:gd name="T0" fmla="*/ 2147483647 w 465"/>
              <a:gd name="T1" fmla="*/ 2147483647 h 264"/>
              <a:gd name="T2" fmla="*/ 2147483647 w 465"/>
              <a:gd name="T3" fmla="*/ 2147483647 h 264"/>
              <a:gd name="T4" fmla="*/ 2147483647 w 465"/>
              <a:gd name="T5" fmla="*/ 0 h 264"/>
              <a:gd name="T6" fmla="*/ 2147483647 w 465"/>
              <a:gd name="T7" fmla="*/ 0 h 264"/>
              <a:gd name="T8" fmla="*/ 2147483647 w 465"/>
              <a:gd name="T9" fmla="*/ 2147483647 h 264"/>
              <a:gd name="T10" fmla="*/ 2147483647 w 465"/>
              <a:gd name="T11" fmla="*/ 2147483647 h 264"/>
              <a:gd name="T12" fmla="*/ 2147483647 w 465"/>
              <a:gd name="T13" fmla="*/ 2147483647 h 264"/>
              <a:gd name="T14" fmla="*/ 2147483647 w 465"/>
              <a:gd name="T15" fmla="*/ 2147483647 h 264"/>
              <a:gd name="T16" fmla="*/ 2147483647 w 465"/>
              <a:gd name="T17" fmla="*/ 2147483647 h 264"/>
              <a:gd name="T18" fmla="*/ 2147483647 w 465"/>
              <a:gd name="T19" fmla="*/ 2147483647 h 264"/>
              <a:gd name="T20" fmla="*/ 2147483647 w 465"/>
              <a:gd name="T21" fmla="*/ 2147483647 h 264"/>
              <a:gd name="T22" fmla="*/ 2147483647 w 465"/>
              <a:gd name="T23" fmla="*/ 2147483647 h 264"/>
              <a:gd name="T24" fmla="*/ 2147483647 w 465"/>
              <a:gd name="T25" fmla="*/ 2147483647 h 264"/>
              <a:gd name="T26" fmla="*/ 2147483647 w 465"/>
              <a:gd name="T27" fmla="*/ 2147483647 h 264"/>
              <a:gd name="T28" fmla="*/ 2147483647 w 465"/>
              <a:gd name="T29" fmla="*/ 2147483647 h 264"/>
              <a:gd name="T30" fmla="*/ 2147483647 w 465"/>
              <a:gd name="T31" fmla="*/ 2147483647 h 264"/>
              <a:gd name="T32" fmla="*/ 2147483647 w 465"/>
              <a:gd name="T33" fmla="*/ 2147483647 h 264"/>
              <a:gd name="T34" fmla="*/ 2147483647 w 465"/>
              <a:gd name="T35" fmla="*/ 2147483647 h 264"/>
              <a:gd name="T36" fmla="*/ 2147483647 w 465"/>
              <a:gd name="T37" fmla="*/ 2147483647 h 264"/>
              <a:gd name="T38" fmla="*/ 2147483647 w 465"/>
              <a:gd name="T39" fmla="*/ 2147483647 h 264"/>
              <a:gd name="T40" fmla="*/ 2147483647 w 465"/>
              <a:gd name="T41" fmla="*/ 2147483647 h 264"/>
              <a:gd name="T42" fmla="*/ 2147483647 w 465"/>
              <a:gd name="T43" fmla="*/ 2147483647 h 264"/>
              <a:gd name="T44" fmla="*/ 2147483647 w 465"/>
              <a:gd name="T45" fmla="*/ 2147483647 h 264"/>
              <a:gd name="T46" fmla="*/ 2147483647 w 465"/>
              <a:gd name="T47" fmla="*/ 2147483647 h 264"/>
              <a:gd name="T48" fmla="*/ 2147483647 w 465"/>
              <a:gd name="T49" fmla="*/ 2147483647 h 264"/>
              <a:gd name="T50" fmla="*/ 2147483647 w 465"/>
              <a:gd name="T51" fmla="*/ 2147483647 h 264"/>
              <a:gd name="T52" fmla="*/ 2147483647 w 465"/>
              <a:gd name="T53" fmla="*/ 2147483647 h 264"/>
              <a:gd name="T54" fmla="*/ 2147483647 w 465"/>
              <a:gd name="T55" fmla="*/ 2147483647 h 264"/>
              <a:gd name="T56" fmla="*/ 2147483647 w 465"/>
              <a:gd name="T57" fmla="*/ 2147483647 h 264"/>
              <a:gd name="T58" fmla="*/ 2147483647 w 465"/>
              <a:gd name="T59" fmla="*/ 2147483647 h 264"/>
              <a:gd name="T60" fmla="*/ 2147483647 w 465"/>
              <a:gd name="T61" fmla="*/ 2147483647 h 264"/>
              <a:gd name="T62" fmla="*/ 2147483647 w 465"/>
              <a:gd name="T63" fmla="*/ 2147483647 h 264"/>
              <a:gd name="T64" fmla="*/ 2147483647 w 465"/>
              <a:gd name="T65" fmla="*/ 2147483647 h 264"/>
              <a:gd name="T66" fmla="*/ 2147483647 w 465"/>
              <a:gd name="T67" fmla="*/ 2147483647 h 264"/>
              <a:gd name="T68" fmla="*/ 2147483647 w 465"/>
              <a:gd name="T69" fmla="*/ 2147483647 h 264"/>
              <a:gd name="T70" fmla="*/ 2147483647 w 465"/>
              <a:gd name="T71" fmla="*/ 2147483647 h 264"/>
              <a:gd name="T72" fmla="*/ 2147483647 w 465"/>
              <a:gd name="T73" fmla="*/ 2147483647 h 264"/>
              <a:gd name="T74" fmla="*/ 2147483647 w 465"/>
              <a:gd name="T75" fmla="*/ 2147483647 h 264"/>
              <a:gd name="T76" fmla="*/ 2147483647 w 465"/>
              <a:gd name="T77" fmla="*/ 2147483647 h 264"/>
              <a:gd name="T78" fmla="*/ 2147483647 w 465"/>
              <a:gd name="T79" fmla="*/ 2147483647 h 264"/>
              <a:gd name="T80" fmla="*/ 2147483647 w 465"/>
              <a:gd name="T81" fmla="*/ 2147483647 h 264"/>
              <a:gd name="T82" fmla="*/ 2147483647 w 465"/>
              <a:gd name="T83" fmla="*/ 2147483647 h 264"/>
              <a:gd name="T84" fmla="*/ 2147483647 w 465"/>
              <a:gd name="T85" fmla="*/ 2147483647 h 264"/>
              <a:gd name="T86" fmla="*/ 2147483647 w 465"/>
              <a:gd name="T87" fmla="*/ 2147483647 h 264"/>
              <a:gd name="T88" fmla="*/ 2147483647 w 465"/>
              <a:gd name="T89" fmla="*/ 2147483647 h 264"/>
              <a:gd name="T90" fmla="*/ 2147483647 w 465"/>
              <a:gd name="T91" fmla="*/ 2147483647 h 264"/>
              <a:gd name="T92" fmla="*/ 2147483647 w 465"/>
              <a:gd name="T93" fmla="*/ 2147483647 h 264"/>
              <a:gd name="T94" fmla="*/ 2147483647 w 465"/>
              <a:gd name="T95" fmla="*/ 2147483647 h 264"/>
              <a:gd name="T96" fmla="*/ 2147483647 w 465"/>
              <a:gd name="T97" fmla="*/ 2147483647 h 264"/>
              <a:gd name="T98" fmla="*/ 2147483647 w 465"/>
              <a:gd name="T99" fmla="*/ 2147483647 h 264"/>
              <a:gd name="T100" fmla="*/ 2147483647 w 465"/>
              <a:gd name="T101" fmla="*/ 2147483647 h 264"/>
              <a:gd name="T102" fmla="*/ 2147483647 w 465"/>
              <a:gd name="T103" fmla="*/ 2147483647 h 264"/>
              <a:gd name="T104" fmla="*/ 2147483647 w 465"/>
              <a:gd name="T105" fmla="*/ 2147483647 h 264"/>
              <a:gd name="T106" fmla="*/ 2147483647 w 465"/>
              <a:gd name="T107" fmla="*/ 2147483647 h 264"/>
              <a:gd name="T108" fmla="*/ 2147483647 w 465"/>
              <a:gd name="T109" fmla="*/ 2147483647 h 264"/>
              <a:gd name="T110" fmla="*/ 2147483647 w 465"/>
              <a:gd name="T111" fmla="*/ 2147483647 h 264"/>
              <a:gd name="T112" fmla="*/ 2147483647 w 465"/>
              <a:gd name="T113" fmla="*/ 2147483647 h 264"/>
              <a:gd name="T114" fmla="*/ 2147483647 w 465"/>
              <a:gd name="T115" fmla="*/ 2147483647 h 264"/>
              <a:gd name="T116" fmla="*/ 2147483647 w 465"/>
              <a:gd name="T117" fmla="*/ 2147483647 h 264"/>
              <a:gd name="T118" fmla="*/ 2147483647 w 465"/>
              <a:gd name="T119" fmla="*/ 2147483647 h 264"/>
              <a:gd name="T120" fmla="*/ 2147483647 w 465"/>
              <a:gd name="T121" fmla="*/ 2147483647 h 264"/>
              <a:gd name="T122" fmla="*/ 2147483647 w 465"/>
              <a:gd name="T123" fmla="*/ 2147483647 h 264"/>
              <a:gd name="T124" fmla="*/ 2147483647 w 465"/>
              <a:gd name="T125" fmla="*/ 2147483647 h 2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65"/>
              <a:gd name="T190" fmla="*/ 0 h 264"/>
              <a:gd name="T191" fmla="*/ 465 w 465"/>
              <a:gd name="T192" fmla="*/ 264 h 26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65" h="264">
                <a:moveTo>
                  <a:pt x="80" y="109"/>
                </a:moveTo>
                <a:cubicBezTo>
                  <a:pt x="60" y="104"/>
                  <a:pt x="44" y="91"/>
                  <a:pt x="46" y="70"/>
                </a:cubicBezTo>
                <a:cubicBezTo>
                  <a:pt x="50" y="37"/>
                  <a:pt x="79" y="0"/>
                  <a:pt x="129" y="0"/>
                </a:cubicBezTo>
                <a:cubicBezTo>
                  <a:pt x="336" y="0"/>
                  <a:pt x="336" y="0"/>
                  <a:pt x="336" y="0"/>
                </a:cubicBezTo>
                <a:cubicBezTo>
                  <a:pt x="386" y="0"/>
                  <a:pt x="415" y="37"/>
                  <a:pt x="419" y="70"/>
                </a:cubicBezTo>
                <a:cubicBezTo>
                  <a:pt x="421" y="92"/>
                  <a:pt x="403" y="105"/>
                  <a:pt x="380" y="110"/>
                </a:cubicBezTo>
                <a:cubicBezTo>
                  <a:pt x="367" y="88"/>
                  <a:pt x="352" y="67"/>
                  <a:pt x="338" y="46"/>
                </a:cubicBezTo>
                <a:cubicBezTo>
                  <a:pt x="327" y="30"/>
                  <a:pt x="308" y="24"/>
                  <a:pt x="289" y="24"/>
                </a:cubicBezTo>
                <a:cubicBezTo>
                  <a:pt x="171" y="24"/>
                  <a:pt x="171" y="24"/>
                  <a:pt x="171" y="24"/>
                </a:cubicBezTo>
                <a:cubicBezTo>
                  <a:pt x="152" y="24"/>
                  <a:pt x="133" y="30"/>
                  <a:pt x="121" y="46"/>
                </a:cubicBezTo>
                <a:cubicBezTo>
                  <a:pt x="108" y="67"/>
                  <a:pt x="93" y="88"/>
                  <a:pt x="80" y="109"/>
                </a:cubicBezTo>
                <a:close/>
                <a:moveTo>
                  <a:pt x="172" y="36"/>
                </a:moveTo>
                <a:cubicBezTo>
                  <a:pt x="172" y="36"/>
                  <a:pt x="144" y="35"/>
                  <a:pt x="133" y="51"/>
                </a:cubicBezTo>
                <a:cubicBezTo>
                  <a:pt x="127" y="60"/>
                  <a:pt x="105" y="93"/>
                  <a:pt x="88" y="121"/>
                </a:cubicBezTo>
                <a:cubicBezTo>
                  <a:pt x="0" y="256"/>
                  <a:pt x="465" y="264"/>
                  <a:pt x="369" y="116"/>
                </a:cubicBezTo>
                <a:cubicBezTo>
                  <a:pt x="352" y="90"/>
                  <a:pt x="332" y="60"/>
                  <a:pt x="327" y="51"/>
                </a:cubicBezTo>
                <a:cubicBezTo>
                  <a:pt x="316" y="35"/>
                  <a:pt x="287" y="36"/>
                  <a:pt x="287" y="36"/>
                </a:cubicBezTo>
                <a:cubicBezTo>
                  <a:pt x="172" y="36"/>
                  <a:pt x="172" y="36"/>
                  <a:pt x="172" y="36"/>
                </a:cubicBezTo>
                <a:close/>
                <a:moveTo>
                  <a:pt x="187" y="59"/>
                </a:moveTo>
                <a:cubicBezTo>
                  <a:pt x="196" y="59"/>
                  <a:pt x="203" y="65"/>
                  <a:pt x="203" y="71"/>
                </a:cubicBezTo>
                <a:cubicBezTo>
                  <a:pt x="203" y="78"/>
                  <a:pt x="196" y="84"/>
                  <a:pt x="187" y="84"/>
                </a:cubicBezTo>
                <a:cubicBezTo>
                  <a:pt x="177" y="84"/>
                  <a:pt x="170" y="78"/>
                  <a:pt x="170" y="71"/>
                </a:cubicBezTo>
                <a:cubicBezTo>
                  <a:pt x="170" y="65"/>
                  <a:pt x="177" y="59"/>
                  <a:pt x="187" y="59"/>
                </a:cubicBezTo>
                <a:close/>
                <a:moveTo>
                  <a:pt x="230" y="59"/>
                </a:moveTo>
                <a:cubicBezTo>
                  <a:pt x="239" y="59"/>
                  <a:pt x="247" y="65"/>
                  <a:pt x="247" y="71"/>
                </a:cubicBezTo>
                <a:cubicBezTo>
                  <a:pt x="247" y="78"/>
                  <a:pt x="239" y="84"/>
                  <a:pt x="230" y="84"/>
                </a:cubicBezTo>
                <a:cubicBezTo>
                  <a:pt x="221" y="84"/>
                  <a:pt x="213" y="78"/>
                  <a:pt x="213" y="71"/>
                </a:cubicBezTo>
                <a:cubicBezTo>
                  <a:pt x="213" y="65"/>
                  <a:pt x="221" y="59"/>
                  <a:pt x="230" y="59"/>
                </a:cubicBezTo>
                <a:close/>
                <a:moveTo>
                  <a:pt x="272" y="59"/>
                </a:moveTo>
                <a:cubicBezTo>
                  <a:pt x="282" y="59"/>
                  <a:pt x="289" y="65"/>
                  <a:pt x="289" y="71"/>
                </a:cubicBezTo>
                <a:cubicBezTo>
                  <a:pt x="289" y="78"/>
                  <a:pt x="282" y="84"/>
                  <a:pt x="272" y="84"/>
                </a:cubicBezTo>
                <a:cubicBezTo>
                  <a:pt x="263" y="84"/>
                  <a:pt x="255" y="78"/>
                  <a:pt x="255" y="71"/>
                </a:cubicBezTo>
                <a:cubicBezTo>
                  <a:pt x="255" y="65"/>
                  <a:pt x="263" y="59"/>
                  <a:pt x="272" y="59"/>
                </a:cubicBezTo>
                <a:close/>
                <a:moveTo>
                  <a:pt x="181" y="92"/>
                </a:moveTo>
                <a:cubicBezTo>
                  <a:pt x="192" y="92"/>
                  <a:pt x="200" y="98"/>
                  <a:pt x="200" y="106"/>
                </a:cubicBezTo>
                <a:cubicBezTo>
                  <a:pt x="200" y="114"/>
                  <a:pt x="192" y="120"/>
                  <a:pt x="181" y="120"/>
                </a:cubicBezTo>
                <a:cubicBezTo>
                  <a:pt x="171" y="120"/>
                  <a:pt x="162" y="114"/>
                  <a:pt x="162" y="106"/>
                </a:cubicBezTo>
                <a:cubicBezTo>
                  <a:pt x="162" y="98"/>
                  <a:pt x="171" y="92"/>
                  <a:pt x="181" y="92"/>
                </a:cubicBezTo>
                <a:close/>
                <a:moveTo>
                  <a:pt x="230" y="92"/>
                </a:moveTo>
                <a:cubicBezTo>
                  <a:pt x="240" y="92"/>
                  <a:pt x="249" y="98"/>
                  <a:pt x="249" y="106"/>
                </a:cubicBezTo>
                <a:cubicBezTo>
                  <a:pt x="249" y="114"/>
                  <a:pt x="240" y="120"/>
                  <a:pt x="230" y="120"/>
                </a:cubicBezTo>
                <a:cubicBezTo>
                  <a:pt x="220" y="120"/>
                  <a:pt x="211" y="114"/>
                  <a:pt x="211" y="106"/>
                </a:cubicBezTo>
                <a:cubicBezTo>
                  <a:pt x="211" y="98"/>
                  <a:pt x="220" y="92"/>
                  <a:pt x="230" y="92"/>
                </a:cubicBezTo>
                <a:close/>
                <a:moveTo>
                  <a:pt x="277" y="92"/>
                </a:moveTo>
                <a:cubicBezTo>
                  <a:pt x="288" y="92"/>
                  <a:pt x="296" y="98"/>
                  <a:pt x="296" y="106"/>
                </a:cubicBezTo>
                <a:cubicBezTo>
                  <a:pt x="296" y="114"/>
                  <a:pt x="288" y="120"/>
                  <a:pt x="277" y="120"/>
                </a:cubicBezTo>
                <a:cubicBezTo>
                  <a:pt x="267" y="120"/>
                  <a:pt x="259" y="114"/>
                  <a:pt x="259" y="106"/>
                </a:cubicBezTo>
                <a:cubicBezTo>
                  <a:pt x="259" y="98"/>
                  <a:pt x="267" y="92"/>
                  <a:pt x="277" y="92"/>
                </a:cubicBezTo>
                <a:close/>
                <a:moveTo>
                  <a:pt x="172" y="129"/>
                </a:moveTo>
                <a:cubicBezTo>
                  <a:pt x="184" y="129"/>
                  <a:pt x="194" y="136"/>
                  <a:pt x="194" y="145"/>
                </a:cubicBezTo>
                <a:cubicBezTo>
                  <a:pt x="194" y="154"/>
                  <a:pt x="184" y="162"/>
                  <a:pt x="172" y="162"/>
                </a:cubicBezTo>
                <a:cubicBezTo>
                  <a:pt x="159" y="162"/>
                  <a:pt x="149" y="154"/>
                  <a:pt x="149" y="145"/>
                </a:cubicBezTo>
                <a:cubicBezTo>
                  <a:pt x="149" y="136"/>
                  <a:pt x="159" y="129"/>
                  <a:pt x="172" y="129"/>
                </a:cubicBezTo>
                <a:close/>
                <a:moveTo>
                  <a:pt x="230" y="129"/>
                </a:moveTo>
                <a:cubicBezTo>
                  <a:pt x="243" y="129"/>
                  <a:pt x="253" y="136"/>
                  <a:pt x="253" y="145"/>
                </a:cubicBezTo>
                <a:cubicBezTo>
                  <a:pt x="253" y="154"/>
                  <a:pt x="243" y="162"/>
                  <a:pt x="230" y="162"/>
                </a:cubicBezTo>
                <a:cubicBezTo>
                  <a:pt x="218" y="162"/>
                  <a:pt x="207" y="154"/>
                  <a:pt x="207" y="145"/>
                </a:cubicBezTo>
                <a:cubicBezTo>
                  <a:pt x="207" y="136"/>
                  <a:pt x="218" y="129"/>
                  <a:pt x="230" y="129"/>
                </a:cubicBezTo>
                <a:close/>
                <a:moveTo>
                  <a:pt x="287" y="129"/>
                </a:moveTo>
                <a:cubicBezTo>
                  <a:pt x="300" y="129"/>
                  <a:pt x="310" y="136"/>
                  <a:pt x="310" y="145"/>
                </a:cubicBezTo>
                <a:cubicBezTo>
                  <a:pt x="310" y="154"/>
                  <a:pt x="300" y="162"/>
                  <a:pt x="287" y="162"/>
                </a:cubicBezTo>
                <a:cubicBezTo>
                  <a:pt x="275" y="162"/>
                  <a:pt x="265" y="154"/>
                  <a:pt x="265" y="145"/>
                </a:cubicBezTo>
                <a:cubicBezTo>
                  <a:pt x="265" y="136"/>
                  <a:pt x="275" y="129"/>
                  <a:pt x="287" y="129"/>
                </a:cubicBezTo>
                <a:close/>
              </a:path>
            </a:pathLst>
          </a:custGeom>
          <a:solidFill>
            <a:schemeClr val="bg1"/>
          </a:solidFill>
          <a:ln w="9525">
            <a:noFill/>
            <a:round/>
            <a:headEnd/>
            <a:tailEnd/>
          </a:ln>
        </p:spPr>
        <p:txBody>
          <a:bodyPr lIns="91408" tIns="45704" rIns="91408" bIns="45704">
            <a:prstTxWarp prst="textNoShape">
              <a:avLst/>
            </a:prstTxWarp>
          </a:bodyPr>
          <a:lstStyle/>
          <a:p>
            <a:pPr defTabSz="912813"/>
            <a:endParaRPr lang="en-US">
              <a:ea typeface="Arial" charset="0"/>
              <a:cs typeface="Arial" charset="0"/>
            </a:endParaRPr>
          </a:p>
        </p:txBody>
      </p:sp>
      <p:sp>
        <p:nvSpPr>
          <p:cNvPr id="96608" name="Freeform 352"/>
          <p:cNvSpPr>
            <a:spLocks noChangeAspect="1" noEditPoints="1"/>
          </p:cNvSpPr>
          <p:nvPr/>
        </p:nvSpPr>
        <p:spPr bwMode="gray">
          <a:xfrm>
            <a:off x="4187825" y="3244850"/>
            <a:ext cx="741363" cy="560388"/>
          </a:xfrm>
          <a:custGeom>
            <a:avLst/>
            <a:gdLst>
              <a:gd name="T0" fmla="*/ 0 w 466"/>
              <a:gd name="T1" fmla="*/ 2147483647 h 353"/>
              <a:gd name="T2" fmla="*/ 2147483647 w 466"/>
              <a:gd name="T3" fmla="*/ 2147483647 h 353"/>
              <a:gd name="T4" fmla="*/ 2147483647 w 466"/>
              <a:gd name="T5" fmla="*/ 2147483647 h 353"/>
              <a:gd name="T6" fmla="*/ 2147483647 w 466"/>
              <a:gd name="T7" fmla="*/ 2147483647 h 353"/>
              <a:gd name="T8" fmla="*/ 2147483647 w 466"/>
              <a:gd name="T9" fmla="*/ 2147483647 h 353"/>
              <a:gd name="T10" fmla="*/ 2147483647 w 466"/>
              <a:gd name="T11" fmla="*/ 2147483647 h 353"/>
              <a:gd name="T12" fmla="*/ 2147483647 w 466"/>
              <a:gd name="T13" fmla="*/ 2147483647 h 353"/>
              <a:gd name="T14" fmla="*/ 2147483647 w 466"/>
              <a:gd name="T15" fmla="*/ 2147483647 h 353"/>
              <a:gd name="T16" fmla="*/ 2147483647 w 466"/>
              <a:gd name="T17" fmla="*/ 2147483647 h 353"/>
              <a:gd name="T18" fmla="*/ 2147483647 w 466"/>
              <a:gd name="T19" fmla="*/ 2147483647 h 353"/>
              <a:gd name="T20" fmla="*/ 2147483647 w 466"/>
              <a:gd name="T21" fmla="*/ 2147483647 h 353"/>
              <a:gd name="T22" fmla="*/ 2147483647 w 466"/>
              <a:gd name="T23" fmla="*/ 2147483647 h 353"/>
              <a:gd name="T24" fmla="*/ 2147483647 w 466"/>
              <a:gd name="T25" fmla="*/ 2147483647 h 353"/>
              <a:gd name="T26" fmla="*/ 2147483647 w 466"/>
              <a:gd name="T27" fmla="*/ 2147483647 h 353"/>
              <a:gd name="T28" fmla="*/ 2147483647 w 466"/>
              <a:gd name="T29" fmla="*/ 2147483647 h 353"/>
              <a:gd name="T30" fmla="*/ 2147483647 w 466"/>
              <a:gd name="T31" fmla="*/ 2147483647 h 353"/>
              <a:gd name="T32" fmla="*/ 2147483647 w 466"/>
              <a:gd name="T33" fmla="*/ 2147483647 h 353"/>
              <a:gd name="T34" fmla="*/ 2147483647 w 466"/>
              <a:gd name="T35" fmla="*/ 2147483647 h 353"/>
              <a:gd name="T36" fmla="*/ 2147483647 w 466"/>
              <a:gd name="T37" fmla="*/ 2147483647 h 353"/>
              <a:gd name="T38" fmla="*/ 2147483647 w 466"/>
              <a:gd name="T39" fmla="*/ 2147483647 h 353"/>
              <a:gd name="T40" fmla="*/ 2147483647 w 466"/>
              <a:gd name="T41" fmla="*/ 2147483647 h 353"/>
              <a:gd name="T42" fmla="*/ 2147483647 w 466"/>
              <a:gd name="T43" fmla="*/ 2147483647 h 353"/>
              <a:gd name="T44" fmla="*/ 2147483647 w 466"/>
              <a:gd name="T45" fmla="*/ 2147483647 h 353"/>
              <a:gd name="T46" fmla="*/ 2147483647 w 466"/>
              <a:gd name="T47" fmla="*/ 2147483647 h 353"/>
              <a:gd name="T48" fmla="*/ 2147483647 w 466"/>
              <a:gd name="T49" fmla="*/ 2147483647 h 353"/>
              <a:gd name="T50" fmla="*/ 2147483647 w 466"/>
              <a:gd name="T51" fmla="*/ 2147483647 h 353"/>
              <a:gd name="T52" fmla="*/ 2147483647 w 466"/>
              <a:gd name="T53" fmla="*/ 2147483647 h 353"/>
              <a:gd name="T54" fmla="*/ 2147483647 w 466"/>
              <a:gd name="T55" fmla="*/ 2147483647 h 353"/>
              <a:gd name="T56" fmla="*/ 2147483647 w 466"/>
              <a:gd name="T57" fmla="*/ 2147483647 h 353"/>
              <a:gd name="T58" fmla="*/ 2147483647 w 466"/>
              <a:gd name="T59" fmla="*/ 2147483647 h 353"/>
              <a:gd name="T60" fmla="*/ 2147483647 w 466"/>
              <a:gd name="T61" fmla="*/ 2147483647 h 353"/>
              <a:gd name="T62" fmla="*/ 2147483647 w 466"/>
              <a:gd name="T63" fmla="*/ 2147483647 h 353"/>
              <a:gd name="T64" fmla="*/ 2147483647 w 466"/>
              <a:gd name="T65" fmla="*/ 2147483647 h 353"/>
              <a:gd name="T66" fmla="*/ 2147483647 w 466"/>
              <a:gd name="T67" fmla="*/ 2147483647 h 353"/>
              <a:gd name="T68" fmla="*/ 2147483647 w 466"/>
              <a:gd name="T69" fmla="*/ 2147483647 h 353"/>
              <a:gd name="T70" fmla="*/ 2147483647 w 466"/>
              <a:gd name="T71" fmla="*/ 2147483647 h 353"/>
              <a:gd name="T72" fmla="*/ 2147483647 w 466"/>
              <a:gd name="T73" fmla="*/ 2147483647 h 353"/>
              <a:gd name="T74" fmla="*/ 2147483647 w 466"/>
              <a:gd name="T75" fmla="*/ 2147483647 h 353"/>
              <a:gd name="T76" fmla="*/ 2147483647 w 466"/>
              <a:gd name="T77" fmla="*/ 2147483647 h 353"/>
              <a:gd name="T78" fmla="*/ 2147483647 w 466"/>
              <a:gd name="T79" fmla="*/ 2147483647 h 353"/>
              <a:gd name="T80" fmla="*/ 2147483647 w 466"/>
              <a:gd name="T81" fmla="*/ 2147483647 h 353"/>
              <a:gd name="T82" fmla="*/ 2147483647 w 466"/>
              <a:gd name="T83" fmla="*/ 2147483647 h 353"/>
              <a:gd name="T84" fmla="*/ 2147483647 w 466"/>
              <a:gd name="T85" fmla="*/ 2147483647 h 353"/>
              <a:gd name="T86" fmla="*/ 2147483647 w 466"/>
              <a:gd name="T87" fmla="*/ 2147483647 h 353"/>
              <a:gd name="T88" fmla="*/ 2147483647 w 466"/>
              <a:gd name="T89" fmla="*/ 2147483647 h 353"/>
              <a:gd name="T90" fmla="*/ 2147483647 w 466"/>
              <a:gd name="T91" fmla="*/ 2147483647 h 35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66"/>
              <a:gd name="T139" fmla="*/ 0 h 353"/>
              <a:gd name="T140" fmla="*/ 466 w 466"/>
              <a:gd name="T141" fmla="*/ 353 h 35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66" h="353">
                <a:moveTo>
                  <a:pt x="0" y="261"/>
                </a:moveTo>
                <a:cubicBezTo>
                  <a:pt x="0" y="180"/>
                  <a:pt x="0" y="180"/>
                  <a:pt x="0" y="180"/>
                </a:cubicBezTo>
                <a:cubicBezTo>
                  <a:pt x="0" y="156"/>
                  <a:pt x="21" y="136"/>
                  <a:pt x="47" y="136"/>
                </a:cubicBezTo>
                <a:cubicBezTo>
                  <a:pt x="128" y="136"/>
                  <a:pt x="128" y="136"/>
                  <a:pt x="128" y="136"/>
                </a:cubicBezTo>
                <a:cubicBezTo>
                  <a:pt x="154" y="136"/>
                  <a:pt x="175" y="156"/>
                  <a:pt x="175" y="180"/>
                </a:cubicBezTo>
                <a:cubicBezTo>
                  <a:pt x="175" y="261"/>
                  <a:pt x="175" y="261"/>
                  <a:pt x="175" y="261"/>
                </a:cubicBezTo>
                <a:cubicBezTo>
                  <a:pt x="175" y="286"/>
                  <a:pt x="154" y="305"/>
                  <a:pt x="128" y="305"/>
                </a:cubicBezTo>
                <a:cubicBezTo>
                  <a:pt x="47" y="305"/>
                  <a:pt x="47" y="305"/>
                  <a:pt x="47" y="305"/>
                </a:cubicBezTo>
                <a:cubicBezTo>
                  <a:pt x="21" y="305"/>
                  <a:pt x="0" y="286"/>
                  <a:pt x="0" y="261"/>
                </a:cubicBezTo>
                <a:close/>
                <a:moveTo>
                  <a:pt x="22" y="261"/>
                </a:moveTo>
                <a:cubicBezTo>
                  <a:pt x="22" y="180"/>
                  <a:pt x="22" y="180"/>
                  <a:pt x="22" y="180"/>
                </a:cubicBezTo>
                <a:cubicBezTo>
                  <a:pt x="23" y="167"/>
                  <a:pt x="34" y="159"/>
                  <a:pt x="47" y="159"/>
                </a:cubicBezTo>
                <a:cubicBezTo>
                  <a:pt x="128" y="159"/>
                  <a:pt x="128" y="159"/>
                  <a:pt x="128" y="159"/>
                </a:cubicBezTo>
                <a:cubicBezTo>
                  <a:pt x="141" y="159"/>
                  <a:pt x="152" y="167"/>
                  <a:pt x="152" y="180"/>
                </a:cubicBezTo>
                <a:cubicBezTo>
                  <a:pt x="152" y="261"/>
                  <a:pt x="152" y="261"/>
                  <a:pt x="152" y="261"/>
                </a:cubicBezTo>
                <a:cubicBezTo>
                  <a:pt x="152" y="275"/>
                  <a:pt x="140" y="283"/>
                  <a:pt x="128" y="283"/>
                </a:cubicBezTo>
                <a:cubicBezTo>
                  <a:pt x="47" y="283"/>
                  <a:pt x="47" y="283"/>
                  <a:pt x="47" y="283"/>
                </a:cubicBezTo>
                <a:cubicBezTo>
                  <a:pt x="34" y="283"/>
                  <a:pt x="23" y="275"/>
                  <a:pt x="22" y="261"/>
                </a:cubicBezTo>
                <a:close/>
                <a:moveTo>
                  <a:pt x="28" y="353"/>
                </a:moveTo>
                <a:cubicBezTo>
                  <a:pt x="18" y="353"/>
                  <a:pt x="9" y="344"/>
                  <a:pt x="9" y="334"/>
                </a:cubicBezTo>
                <a:cubicBezTo>
                  <a:pt x="9" y="324"/>
                  <a:pt x="18" y="315"/>
                  <a:pt x="28" y="315"/>
                </a:cubicBezTo>
                <a:cubicBezTo>
                  <a:pt x="147" y="315"/>
                  <a:pt x="147" y="315"/>
                  <a:pt x="147" y="315"/>
                </a:cubicBezTo>
                <a:cubicBezTo>
                  <a:pt x="157" y="315"/>
                  <a:pt x="165" y="324"/>
                  <a:pt x="165" y="334"/>
                </a:cubicBezTo>
                <a:cubicBezTo>
                  <a:pt x="165" y="344"/>
                  <a:pt x="157" y="353"/>
                  <a:pt x="147" y="353"/>
                </a:cubicBezTo>
                <a:cubicBezTo>
                  <a:pt x="28" y="353"/>
                  <a:pt x="28" y="353"/>
                  <a:pt x="28" y="353"/>
                </a:cubicBezTo>
                <a:close/>
                <a:moveTo>
                  <a:pt x="57" y="211"/>
                </a:moveTo>
                <a:cubicBezTo>
                  <a:pt x="50" y="211"/>
                  <a:pt x="44" y="206"/>
                  <a:pt x="44" y="199"/>
                </a:cubicBezTo>
                <a:cubicBezTo>
                  <a:pt x="44" y="192"/>
                  <a:pt x="50" y="186"/>
                  <a:pt x="57" y="186"/>
                </a:cubicBezTo>
                <a:cubicBezTo>
                  <a:pt x="114" y="186"/>
                  <a:pt x="114" y="186"/>
                  <a:pt x="114" y="186"/>
                </a:cubicBezTo>
                <a:cubicBezTo>
                  <a:pt x="121" y="186"/>
                  <a:pt x="126" y="192"/>
                  <a:pt x="126" y="199"/>
                </a:cubicBezTo>
                <a:cubicBezTo>
                  <a:pt x="126" y="206"/>
                  <a:pt x="121" y="211"/>
                  <a:pt x="114" y="211"/>
                </a:cubicBezTo>
                <a:cubicBezTo>
                  <a:pt x="57" y="211"/>
                  <a:pt x="57" y="211"/>
                  <a:pt x="57" y="211"/>
                </a:cubicBezTo>
                <a:close/>
                <a:moveTo>
                  <a:pt x="57" y="248"/>
                </a:moveTo>
                <a:cubicBezTo>
                  <a:pt x="50" y="248"/>
                  <a:pt x="44" y="243"/>
                  <a:pt x="44" y="236"/>
                </a:cubicBezTo>
                <a:cubicBezTo>
                  <a:pt x="44" y="229"/>
                  <a:pt x="50" y="223"/>
                  <a:pt x="57" y="223"/>
                </a:cubicBezTo>
                <a:cubicBezTo>
                  <a:pt x="114" y="223"/>
                  <a:pt x="114" y="223"/>
                  <a:pt x="114" y="223"/>
                </a:cubicBezTo>
                <a:cubicBezTo>
                  <a:pt x="121" y="223"/>
                  <a:pt x="126" y="229"/>
                  <a:pt x="126" y="236"/>
                </a:cubicBezTo>
                <a:cubicBezTo>
                  <a:pt x="126" y="243"/>
                  <a:pt x="121" y="248"/>
                  <a:pt x="114" y="248"/>
                </a:cubicBezTo>
                <a:cubicBezTo>
                  <a:pt x="57" y="248"/>
                  <a:pt x="57" y="248"/>
                  <a:pt x="57" y="248"/>
                </a:cubicBezTo>
                <a:close/>
                <a:moveTo>
                  <a:pt x="291" y="261"/>
                </a:moveTo>
                <a:cubicBezTo>
                  <a:pt x="291" y="180"/>
                  <a:pt x="291" y="180"/>
                  <a:pt x="291" y="180"/>
                </a:cubicBezTo>
                <a:cubicBezTo>
                  <a:pt x="291" y="156"/>
                  <a:pt x="312" y="136"/>
                  <a:pt x="338" y="136"/>
                </a:cubicBezTo>
                <a:cubicBezTo>
                  <a:pt x="420" y="136"/>
                  <a:pt x="420" y="136"/>
                  <a:pt x="420" y="136"/>
                </a:cubicBezTo>
                <a:cubicBezTo>
                  <a:pt x="445" y="136"/>
                  <a:pt x="466" y="156"/>
                  <a:pt x="466" y="180"/>
                </a:cubicBezTo>
                <a:cubicBezTo>
                  <a:pt x="466" y="261"/>
                  <a:pt x="466" y="261"/>
                  <a:pt x="466" y="261"/>
                </a:cubicBezTo>
                <a:cubicBezTo>
                  <a:pt x="466" y="286"/>
                  <a:pt x="445" y="305"/>
                  <a:pt x="420" y="305"/>
                </a:cubicBezTo>
                <a:cubicBezTo>
                  <a:pt x="338" y="305"/>
                  <a:pt x="338" y="305"/>
                  <a:pt x="338" y="305"/>
                </a:cubicBezTo>
                <a:cubicBezTo>
                  <a:pt x="312" y="305"/>
                  <a:pt x="291" y="286"/>
                  <a:pt x="291" y="261"/>
                </a:cubicBezTo>
                <a:close/>
                <a:moveTo>
                  <a:pt x="314" y="261"/>
                </a:moveTo>
                <a:cubicBezTo>
                  <a:pt x="314" y="180"/>
                  <a:pt x="314" y="180"/>
                  <a:pt x="314" y="180"/>
                </a:cubicBezTo>
                <a:cubicBezTo>
                  <a:pt x="314" y="167"/>
                  <a:pt x="326" y="159"/>
                  <a:pt x="338" y="159"/>
                </a:cubicBezTo>
                <a:cubicBezTo>
                  <a:pt x="419" y="159"/>
                  <a:pt x="419" y="159"/>
                  <a:pt x="419" y="159"/>
                </a:cubicBezTo>
                <a:cubicBezTo>
                  <a:pt x="432" y="159"/>
                  <a:pt x="443" y="167"/>
                  <a:pt x="444" y="180"/>
                </a:cubicBezTo>
                <a:cubicBezTo>
                  <a:pt x="444" y="261"/>
                  <a:pt x="444" y="261"/>
                  <a:pt x="444" y="261"/>
                </a:cubicBezTo>
                <a:cubicBezTo>
                  <a:pt x="443" y="275"/>
                  <a:pt x="432" y="283"/>
                  <a:pt x="419" y="283"/>
                </a:cubicBezTo>
                <a:cubicBezTo>
                  <a:pt x="338" y="283"/>
                  <a:pt x="338" y="283"/>
                  <a:pt x="338" y="283"/>
                </a:cubicBezTo>
                <a:cubicBezTo>
                  <a:pt x="326" y="283"/>
                  <a:pt x="314" y="275"/>
                  <a:pt x="314" y="261"/>
                </a:cubicBezTo>
                <a:close/>
                <a:moveTo>
                  <a:pt x="320" y="353"/>
                </a:moveTo>
                <a:cubicBezTo>
                  <a:pt x="309" y="353"/>
                  <a:pt x="301" y="344"/>
                  <a:pt x="301" y="334"/>
                </a:cubicBezTo>
                <a:cubicBezTo>
                  <a:pt x="301" y="324"/>
                  <a:pt x="309" y="315"/>
                  <a:pt x="320" y="315"/>
                </a:cubicBezTo>
                <a:cubicBezTo>
                  <a:pt x="438" y="315"/>
                  <a:pt x="438" y="315"/>
                  <a:pt x="438" y="315"/>
                </a:cubicBezTo>
                <a:cubicBezTo>
                  <a:pt x="448" y="315"/>
                  <a:pt x="457" y="324"/>
                  <a:pt x="457" y="334"/>
                </a:cubicBezTo>
                <a:cubicBezTo>
                  <a:pt x="457" y="344"/>
                  <a:pt x="448" y="353"/>
                  <a:pt x="438" y="353"/>
                </a:cubicBezTo>
                <a:cubicBezTo>
                  <a:pt x="320" y="353"/>
                  <a:pt x="320" y="353"/>
                  <a:pt x="320" y="353"/>
                </a:cubicBezTo>
                <a:close/>
                <a:moveTo>
                  <a:pt x="348" y="211"/>
                </a:moveTo>
                <a:cubicBezTo>
                  <a:pt x="342" y="211"/>
                  <a:pt x="336" y="206"/>
                  <a:pt x="336" y="199"/>
                </a:cubicBezTo>
                <a:cubicBezTo>
                  <a:pt x="336" y="192"/>
                  <a:pt x="342" y="186"/>
                  <a:pt x="348" y="186"/>
                </a:cubicBezTo>
                <a:cubicBezTo>
                  <a:pt x="405" y="186"/>
                  <a:pt x="405" y="186"/>
                  <a:pt x="405" y="186"/>
                </a:cubicBezTo>
                <a:cubicBezTo>
                  <a:pt x="412" y="186"/>
                  <a:pt x="418" y="192"/>
                  <a:pt x="418" y="199"/>
                </a:cubicBezTo>
                <a:cubicBezTo>
                  <a:pt x="418" y="206"/>
                  <a:pt x="412" y="211"/>
                  <a:pt x="405" y="211"/>
                </a:cubicBezTo>
                <a:cubicBezTo>
                  <a:pt x="348" y="211"/>
                  <a:pt x="348" y="211"/>
                  <a:pt x="348" y="211"/>
                </a:cubicBezTo>
                <a:close/>
                <a:moveTo>
                  <a:pt x="348" y="248"/>
                </a:moveTo>
                <a:cubicBezTo>
                  <a:pt x="342" y="248"/>
                  <a:pt x="336" y="243"/>
                  <a:pt x="336" y="236"/>
                </a:cubicBezTo>
                <a:cubicBezTo>
                  <a:pt x="336" y="229"/>
                  <a:pt x="342" y="223"/>
                  <a:pt x="348" y="223"/>
                </a:cubicBezTo>
                <a:cubicBezTo>
                  <a:pt x="405" y="223"/>
                  <a:pt x="405" y="223"/>
                  <a:pt x="405" y="223"/>
                </a:cubicBezTo>
                <a:cubicBezTo>
                  <a:pt x="412" y="223"/>
                  <a:pt x="418" y="229"/>
                  <a:pt x="418" y="236"/>
                </a:cubicBezTo>
                <a:cubicBezTo>
                  <a:pt x="418" y="243"/>
                  <a:pt x="412" y="248"/>
                  <a:pt x="405" y="248"/>
                </a:cubicBezTo>
                <a:cubicBezTo>
                  <a:pt x="348" y="248"/>
                  <a:pt x="348" y="248"/>
                  <a:pt x="348" y="248"/>
                </a:cubicBezTo>
                <a:close/>
                <a:moveTo>
                  <a:pt x="73" y="119"/>
                </a:moveTo>
                <a:cubicBezTo>
                  <a:pt x="67" y="125"/>
                  <a:pt x="58" y="125"/>
                  <a:pt x="52" y="119"/>
                </a:cubicBezTo>
                <a:cubicBezTo>
                  <a:pt x="47" y="114"/>
                  <a:pt x="47" y="104"/>
                  <a:pt x="52" y="99"/>
                </a:cubicBezTo>
                <a:cubicBezTo>
                  <a:pt x="52" y="99"/>
                  <a:pt x="52" y="99"/>
                  <a:pt x="52" y="99"/>
                </a:cubicBezTo>
                <a:cubicBezTo>
                  <a:pt x="52" y="99"/>
                  <a:pt x="52" y="99"/>
                  <a:pt x="52" y="99"/>
                </a:cubicBezTo>
                <a:cubicBezTo>
                  <a:pt x="152" y="0"/>
                  <a:pt x="315" y="0"/>
                  <a:pt x="414" y="99"/>
                </a:cubicBezTo>
                <a:cubicBezTo>
                  <a:pt x="414" y="99"/>
                  <a:pt x="414" y="99"/>
                  <a:pt x="414" y="99"/>
                </a:cubicBezTo>
                <a:cubicBezTo>
                  <a:pt x="414" y="99"/>
                  <a:pt x="414" y="99"/>
                  <a:pt x="414" y="99"/>
                </a:cubicBezTo>
                <a:cubicBezTo>
                  <a:pt x="420" y="104"/>
                  <a:pt x="420" y="114"/>
                  <a:pt x="414" y="119"/>
                </a:cubicBezTo>
                <a:cubicBezTo>
                  <a:pt x="408" y="125"/>
                  <a:pt x="399" y="125"/>
                  <a:pt x="393" y="119"/>
                </a:cubicBezTo>
                <a:cubicBezTo>
                  <a:pt x="393" y="119"/>
                  <a:pt x="393" y="119"/>
                  <a:pt x="393" y="119"/>
                </a:cubicBezTo>
                <a:cubicBezTo>
                  <a:pt x="393" y="119"/>
                  <a:pt x="393" y="119"/>
                  <a:pt x="393" y="119"/>
                </a:cubicBezTo>
                <a:cubicBezTo>
                  <a:pt x="306" y="31"/>
                  <a:pt x="161" y="31"/>
                  <a:pt x="73" y="119"/>
                </a:cubicBezTo>
                <a:cubicBezTo>
                  <a:pt x="73" y="119"/>
                  <a:pt x="73" y="119"/>
                  <a:pt x="73" y="119"/>
                </a:cubicBezTo>
                <a:cubicBezTo>
                  <a:pt x="73" y="119"/>
                  <a:pt x="73" y="119"/>
                  <a:pt x="73" y="119"/>
                </a:cubicBezTo>
                <a:close/>
              </a:path>
            </a:pathLst>
          </a:custGeom>
          <a:solidFill>
            <a:schemeClr val="bg1"/>
          </a:solidFill>
          <a:ln w="9525">
            <a:noFill/>
            <a:round/>
            <a:headEnd/>
            <a:tailEnd/>
          </a:ln>
        </p:spPr>
        <p:txBody>
          <a:bodyPr lIns="91408" tIns="45704" rIns="91408" bIns="45704">
            <a:prstTxWarp prst="textNoShape">
              <a:avLst/>
            </a:prstTxWarp>
          </a:bodyPr>
          <a:lstStyle/>
          <a:p>
            <a:pPr defTabSz="912813"/>
            <a:endParaRPr lang="en-US">
              <a:ea typeface="Arial" charset="0"/>
              <a:cs typeface="Arial" charset="0"/>
            </a:endParaRPr>
          </a:p>
        </p:txBody>
      </p:sp>
      <p:grpSp>
        <p:nvGrpSpPr>
          <p:cNvPr id="29" name="Group 383"/>
          <p:cNvGrpSpPr>
            <a:grpSpLocks noChangeAspect="1"/>
          </p:cNvGrpSpPr>
          <p:nvPr/>
        </p:nvGrpSpPr>
        <p:grpSpPr bwMode="auto">
          <a:xfrm>
            <a:off x="4198938" y="3225800"/>
            <a:ext cx="717550" cy="674688"/>
            <a:chOff x="8201" y="4712"/>
            <a:chExt cx="904" cy="850"/>
          </a:xfrm>
        </p:grpSpPr>
        <p:sp>
          <p:nvSpPr>
            <p:cNvPr id="141351" name="Oval 353"/>
            <p:cNvSpPr>
              <a:spLocks noChangeAspect="1" noChangeArrowheads="1"/>
            </p:cNvSpPr>
            <p:nvPr/>
          </p:nvSpPr>
          <p:spPr bwMode="gray">
            <a:xfrm>
              <a:off x="8324" y="5296"/>
              <a:ext cx="144" cy="146"/>
            </a:xfrm>
            <a:prstGeom prst="ellipse">
              <a:avLst/>
            </a:prstGeom>
            <a:solidFill>
              <a:schemeClr val="bg1"/>
            </a:solidFill>
            <a:ln w="9525">
              <a:noFill/>
              <a:round/>
              <a:headEnd/>
              <a:tailEnd/>
            </a:ln>
          </p:spPr>
          <p:txBody>
            <a:bodyPr lIns="104306" tIns="52153" rIns="104306" bIns="52153">
              <a:prstTxWarp prst="textNoShape">
                <a:avLst/>
              </a:prstTxWarp>
            </a:bodyPr>
            <a:lstStyle/>
            <a:p>
              <a:pPr defTabSz="912813"/>
              <a:endParaRPr lang="en-US">
                <a:ea typeface="Arial" charset="0"/>
                <a:cs typeface="Arial" charset="0"/>
              </a:endParaRPr>
            </a:p>
          </p:txBody>
        </p:sp>
        <p:sp>
          <p:nvSpPr>
            <p:cNvPr id="141352" name="Oval 354"/>
            <p:cNvSpPr>
              <a:spLocks noChangeAspect="1" noChangeArrowheads="1"/>
            </p:cNvSpPr>
            <p:nvPr/>
          </p:nvSpPr>
          <p:spPr bwMode="gray">
            <a:xfrm>
              <a:off x="8490" y="5312"/>
              <a:ext cx="74" cy="74"/>
            </a:xfrm>
            <a:prstGeom prst="ellipse">
              <a:avLst/>
            </a:prstGeom>
            <a:solidFill>
              <a:schemeClr val="bg1"/>
            </a:solidFill>
            <a:ln w="9525">
              <a:noFill/>
              <a:round/>
              <a:headEnd/>
              <a:tailEnd/>
            </a:ln>
          </p:spPr>
          <p:txBody>
            <a:bodyPr lIns="104306" tIns="52153" rIns="104306" bIns="52153">
              <a:prstTxWarp prst="textNoShape">
                <a:avLst/>
              </a:prstTxWarp>
            </a:bodyPr>
            <a:lstStyle/>
            <a:p>
              <a:pPr defTabSz="912813"/>
              <a:endParaRPr lang="en-US">
                <a:ea typeface="Arial" charset="0"/>
                <a:cs typeface="Arial" charset="0"/>
              </a:endParaRPr>
            </a:p>
          </p:txBody>
        </p:sp>
        <p:sp>
          <p:nvSpPr>
            <p:cNvPr id="141353" name="Oval 355"/>
            <p:cNvSpPr>
              <a:spLocks noChangeAspect="1" noChangeArrowheads="1"/>
            </p:cNvSpPr>
            <p:nvPr/>
          </p:nvSpPr>
          <p:spPr bwMode="gray">
            <a:xfrm>
              <a:off x="8586" y="5312"/>
              <a:ext cx="74" cy="74"/>
            </a:xfrm>
            <a:prstGeom prst="ellipse">
              <a:avLst/>
            </a:prstGeom>
            <a:solidFill>
              <a:schemeClr val="bg1"/>
            </a:solidFill>
            <a:ln w="9525">
              <a:noFill/>
              <a:round/>
              <a:headEnd/>
              <a:tailEnd/>
            </a:ln>
          </p:spPr>
          <p:txBody>
            <a:bodyPr lIns="104306" tIns="52153" rIns="104306" bIns="52153">
              <a:prstTxWarp prst="textNoShape">
                <a:avLst/>
              </a:prstTxWarp>
            </a:bodyPr>
            <a:lstStyle/>
            <a:p>
              <a:pPr defTabSz="912813"/>
              <a:endParaRPr lang="en-US">
                <a:ea typeface="Arial" charset="0"/>
                <a:cs typeface="Arial" charset="0"/>
              </a:endParaRPr>
            </a:p>
          </p:txBody>
        </p:sp>
        <p:sp>
          <p:nvSpPr>
            <p:cNvPr id="141354" name="Freeform 356"/>
            <p:cNvSpPr>
              <a:spLocks noChangeAspect="1" noEditPoints="1"/>
            </p:cNvSpPr>
            <p:nvPr/>
          </p:nvSpPr>
          <p:spPr bwMode="gray">
            <a:xfrm>
              <a:off x="8304" y="4712"/>
              <a:ext cx="801" cy="550"/>
            </a:xfrm>
            <a:custGeom>
              <a:avLst/>
              <a:gdLst>
                <a:gd name="T0" fmla="*/ 6320 w 400"/>
                <a:gd name="T1" fmla="*/ 112 h 275"/>
                <a:gd name="T2" fmla="*/ 5887 w 400"/>
                <a:gd name="T3" fmla="*/ 112 h 275"/>
                <a:gd name="T4" fmla="*/ 3364 w 400"/>
                <a:gd name="T5" fmla="*/ 2624 h 275"/>
                <a:gd name="T6" fmla="*/ 3364 w 400"/>
                <a:gd name="T7" fmla="*/ 2000 h 275"/>
                <a:gd name="T8" fmla="*/ 2475 w 400"/>
                <a:gd name="T9" fmla="*/ 1168 h 275"/>
                <a:gd name="T10" fmla="*/ 899 w 400"/>
                <a:gd name="T11" fmla="*/ 1168 h 275"/>
                <a:gd name="T12" fmla="*/ 0 w 400"/>
                <a:gd name="T13" fmla="*/ 2000 h 275"/>
                <a:gd name="T14" fmla="*/ 0 w 400"/>
                <a:gd name="T15" fmla="*/ 3568 h 275"/>
                <a:gd name="T16" fmla="*/ 899 w 400"/>
                <a:gd name="T17" fmla="*/ 4400 h 275"/>
                <a:gd name="T18" fmla="*/ 2475 w 400"/>
                <a:gd name="T19" fmla="*/ 4400 h 275"/>
                <a:gd name="T20" fmla="*/ 3364 w 400"/>
                <a:gd name="T21" fmla="*/ 3568 h 275"/>
                <a:gd name="T22" fmla="*/ 3364 w 400"/>
                <a:gd name="T23" fmla="*/ 3456 h 275"/>
                <a:gd name="T24" fmla="*/ 6320 w 400"/>
                <a:gd name="T25" fmla="*/ 528 h 275"/>
                <a:gd name="T26" fmla="*/ 6320 w 400"/>
                <a:gd name="T27" fmla="*/ 112 h 275"/>
                <a:gd name="T28" fmla="*/ 2507 w 400"/>
                <a:gd name="T29" fmla="*/ 3344 h 275"/>
                <a:gd name="T30" fmla="*/ 915 w 400"/>
                <a:gd name="T31" fmla="*/ 3344 h 275"/>
                <a:gd name="T32" fmla="*/ 561 w 400"/>
                <a:gd name="T33" fmla="*/ 2992 h 275"/>
                <a:gd name="T34" fmla="*/ 915 w 400"/>
                <a:gd name="T35" fmla="*/ 2656 h 275"/>
                <a:gd name="T36" fmla="*/ 2507 w 400"/>
                <a:gd name="T37" fmla="*/ 2656 h 275"/>
                <a:gd name="T38" fmla="*/ 2844 w 400"/>
                <a:gd name="T39" fmla="*/ 2992 h 275"/>
                <a:gd name="T40" fmla="*/ 2507 w 400"/>
                <a:gd name="T41" fmla="*/ 3344 h 275"/>
                <a:gd name="T42" fmla="*/ 2507 w 400"/>
                <a:gd name="T43" fmla="*/ 2304 h 275"/>
                <a:gd name="T44" fmla="*/ 915 w 400"/>
                <a:gd name="T45" fmla="*/ 2304 h 275"/>
                <a:gd name="T46" fmla="*/ 561 w 400"/>
                <a:gd name="T47" fmla="*/ 1968 h 275"/>
                <a:gd name="T48" fmla="*/ 915 w 400"/>
                <a:gd name="T49" fmla="*/ 1616 h 275"/>
                <a:gd name="T50" fmla="*/ 2507 w 400"/>
                <a:gd name="T51" fmla="*/ 1616 h 275"/>
                <a:gd name="T52" fmla="*/ 2844 w 400"/>
                <a:gd name="T53" fmla="*/ 1968 h 275"/>
                <a:gd name="T54" fmla="*/ 2507 w 400"/>
                <a:gd name="T55" fmla="*/ 2304 h 27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00"/>
                <a:gd name="T85" fmla="*/ 0 h 275"/>
                <a:gd name="T86" fmla="*/ 400 w 400"/>
                <a:gd name="T87" fmla="*/ 275 h 27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00" h="275">
                  <a:moveTo>
                    <a:pt x="393" y="7"/>
                  </a:moveTo>
                  <a:cubicBezTo>
                    <a:pt x="385" y="0"/>
                    <a:pt x="374" y="0"/>
                    <a:pt x="366" y="7"/>
                  </a:cubicBezTo>
                  <a:cubicBezTo>
                    <a:pt x="209" y="164"/>
                    <a:pt x="209" y="164"/>
                    <a:pt x="209" y="164"/>
                  </a:cubicBezTo>
                  <a:cubicBezTo>
                    <a:pt x="209" y="125"/>
                    <a:pt x="209" y="125"/>
                    <a:pt x="209" y="125"/>
                  </a:cubicBezTo>
                  <a:cubicBezTo>
                    <a:pt x="209" y="96"/>
                    <a:pt x="184" y="73"/>
                    <a:pt x="154" y="73"/>
                  </a:cubicBezTo>
                  <a:cubicBezTo>
                    <a:pt x="56" y="73"/>
                    <a:pt x="56" y="73"/>
                    <a:pt x="56" y="73"/>
                  </a:cubicBezTo>
                  <a:cubicBezTo>
                    <a:pt x="25" y="73"/>
                    <a:pt x="0" y="96"/>
                    <a:pt x="0" y="125"/>
                  </a:cubicBezTo>
                  <a:cubicBezTo>
                    <a:pt x="0" y="223"/>
                    <a:pt x="0" y="223"/>
                    <a:pt x="0" y="223"/>
                  </a:cubicBezTo>
                  <a:cubicBezTo>
                    <a:pt x="0" y="251"/>
                    <a:pt x="25" y="275"/>
                    <a:pt x="56" y="275"/>
                  </a:cubicBezTo>
                  <a:cubicBezTo>
                    <a:pt x="154" y="275"/>
                    <a:pt x="154" y="275"/>
                    <a:pt x="154" y="275"/>
                  </a:cubicBezTo>
                  <a:cubicBezTo>
                    <a:pt x="184" y="275"/>
                    <a:pt x="209" y="251"/>
                    <a:pt x="209" y="223"/>
                  </a:cubicBezTo>
                  <a:cubicBezTo>
                    <a:pt x="209" y="216"/>
                    <a:pt x="209" y="216"/>
                    <a:pt x="209" y="216"/>
                  </a:cubicBezTo>
                  <a:cubicBezTo>
                    <a:pt x="393" y="33"/>
                    <a:pt x="393" y="33"/>
                    <a:pt x="393" y="33"/>
                  </a:cubicBezTo>
                  <a:cubicBezTo>
                    <a:pt x="400" y="26"/>
                    <a:pt x="400" y="14"/>
                    <a:pt x="393" y="7"/>
                  </a:cubicBezTo>
                  <a:close/>
                  <a:moveTo>
                    <a:pt x="156" y="209"/>
                  </a:moveTo>
                  <a:cubicBezTo>
                    <a:pt x="57" y="209"/>
                    <a:pt x="57" y="209"/>
                    <a:pt x="57" y="209"/>
                  </a:cubicBezTo>
                  <a:cubicBezTo>
                    <a:pt x="45" y="209"/>
                    <a:pt x="35" y="199"/>
                    <a:pt x="35" y="187"/>
                  </a:cubicBezTo>
                  <a:cubicBezTo>
                    <a:pt x="35" y="175"/>
                    <a:pt x="45" y="166"/>
                    <a:pt x="57" y="166"/>
                  </a:cubicBezTo>
                  <a:cubicBezTo>
                    <a:pt x="156" y="166"/>
                    <a:pt x="156" y="166"/>
                    <a:pt x="156" y="166"/>
                  </a:cubicBezTo>
                  <a:cubicBezTo>
                    <a:pt x="168" y="166"/>
                    <a:pt x="177" y="175"/>
                    <a:pt x="177" y="187"/>
                  </a:cubicBezTo>
                  <a:cubicBezTo>
                    <a:pt x="177" y="199"/>
                    <a:pt x="168" y="209"/>
                    <a:pt x="156" y="209"/>
                  </a:cubicBezTo>
                  <a:close/>
                  <a:moveTo>
                    <a:pt x="156" y="144"/>
                  </a:moveTo>
                  <a:cubicBezTo>
                    <a:pt x="57" y="144"/>
                    <a:pt x="57" y="144"/>
                    <a:pt x="57" y="144"/>
                  </a:cubicBezTo>
                  <a:cubicBezTo>
                    <a:pt x="45" y="144"/>
                    <a:pt x="35" y="135"/>
                    <a:pt x="35" y="123"/>
                  </a:cubicBezTo>
                  <a:cubicBezTo>
                    <a:pt x="35" y="111"/>
                    <a:pt x="45" y="101"/>
                    <a:pt x="57" y="101"/>
                  </a:cubicBezTo>
                  <a:cubicBezTo>
                    <a:pt x="156" y="101"/>
                    <a:pt x="156" y="101"/>
                    <a:pt x="156" y="101"/>
                  </a:cubicBezTo>
                  <a:cubicBezTo>
                    <a:pt x="168" y="101"/>
                    <a:pt x="177" y="111"/>
                    <a:pt x="177" y="123"/>
                  </a:cubicBezTo>
                  <a:cubicBezTo>
                    <a:pt x="177" y="135"/>
                    <a:pt x="168" y="144"/>
                    <a:pt x="156" y="144"/>
                  </a:cubicBezTo>
                  <a:close/>
                </a:path>
              </a:pathLst>
            </a:custGeom>
            <a:solidFill>
              <a:schemeClr val="bg1"/>
            </a:solidFill>
            <a:ln w="9525">
              <a:noFill/>
              <a:round/>
              <a:headEnd/>
              <a:tailEnd/>
            </a:ln>
          </p:spPr>
          <p:txBody>
            <a:bodyPr lIns="104306" tIns="52153" rIns="104306" bIns="52153">
              <a:prstTxWarp prst="textNoShape">
                <a:avLst/>
              </a:prstTxWarp>
            </a:bodyPr>
            <a:lstStyle/>
            <a:p>
              <a:pPr defTabSz="912813"/>
              <a:endParaRPr lang="en-US">
                <a:ea typeface="Arial" charset="0"/>
                <a:cs typeface="Arial" charset="0"/>
              </a:endParaRPr>
            </a:p>
          </p:txBody>
        </p:sp>
        <p:sp>
          <p:nvSpPr>
            <p:cNvPr id="141355" name="Freeform 357"/>
            <p:cNvSpPr>
              <a:spLocks noChangeAspect="1"/>
            </p:cNvSpPr>
            <p:nvPr/>
          </p:nvSpPr>
          <p:spPr bwMode="gray">
            <a:xfrm>
              <a:off x="8201" y="4756"/>
              <a:ext cx="625" cy="806"/>
            </a:xfrm>
            <a:custGeom>
              <a:avLst/>
              <a:gdLst>
                <a:gd name="T0" fmla="*/ 4383 w 312"/>
                <a:gd name="T1" fmla="*/ 5184 h 403"/>
                <a:gd name="T2" fmla="*/ 3672 w 312"/>
                <a:gd name="T3" fmla="*/ 5808 h 403"/>
                <a:gd name="T4" fmla="*/ 1352 w 312"/>
                <a:gd name="T5" fmla="*/ 5808 h 403"/>
                <a:gd name="T6" fmla="*/ 643 w 312"/>
                <a:gd name="T7" fmla="*/ 5184 h 403"/>
                <a:gd name="T8" fmla="*/ 643 w 312"/>
                <a:gd name="T9" fmla="*/ 1264 h 403"/>
                <a:gd name="T10" fmla="*/ 1352 w 312"/>
                <a:gd name="T11" fmla="*/ 640 h 403"/>
                <a:gd name="T12" fmla="*/ 3672 w 312"/>
                <a:gd name="T13" fmla="*/ 640 h 403"/>
                <a:gd name="T14" fmla="*/ 4383 w 312"/>
                <a:gd name="T15" fmla="*/ 1264 h 403"/>
                <a:gd name="T16" fmla="*/ 4383 w 312"/>
                <a:gd name="T17" fmla="*/ 1808 h 403"/>
                <a:gd name="T18" fmla="*/ 5024 w 312"/>
                <a:gd name="T19" fmla="*/ 1168 h 403"/>
                <a:gd name="T20" fmla="*/ 3688 w 312"/>
                <a:gd name="T21" fmla="*/ 0 h 403"/>
                <a:gd name="T22" fmla="*/ 1336 w 312"/>
                <a:gd name="T23" fmla="*/ 0 h 403"/>
                <a:gd name="T24" fmla="*/ 0 w 312"/>
                <a:gd name="T25" fmla="*/ 1264 h 403"/>
                <a:gd name="T26" fmla="*/ 0 w 312"/>
                <a:gd name="T27" fmla="*/ 5200 h 403"/>
                <a:gd name="T28" fmla="*/ 1336 w 312"/>
                <a:gd name="T29" fmla="*/ 6448 h 403"/>
                <a:gd name="T30" fmla="*/ 3688 w 312"/>
                <a:gd name="T31" fmla="*/ 6448 h 403"/>
                <a:gd name="T32" fmla="*/ 5024 w 312"/>
                <a:gd name="T33" fmla="*/ 5200 h 403"/>
                <a:gd name="T34" fmla="*/ 5024 w 312"/>
                <a:gd name="T35" fmla="*/ 2576 h 403"/>
                <a:gd name="T36" fmla="*/ 4383 w 312"/>
                <a:gd name="T37" fmla="*/ 3184 h 403"/>
                <a:gd name="T38" fmla="*/ 4383 w 312"/>
                <a:gd name="T39" fmla="*/ 5184 h 4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403"/>
                <a:gd name="T62" fmla="*/ 312 w 312"/>
                <a:gd name="T63" fmla="*/ 403 h 40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403">
                  <a:moveTo>
                    <a:pt x="272" y="324"/>
                  </a:moveTo>
                  <a:cubicBezTo>
                    <a:pt x="271" y="348"/>
                    <a:pt x="251" y="362"/>
                    <a:pt x="228" y="363"/>
                  </a:cubicBezTo>
                  <a:cubicBezTo>
                    <a:pt x="84" y="363"/>
                    <a:pt x="84" y="363"/>
                    <a:pt x="84" y="363"/>
                  </a:cubicBezTo>
                  <a:cubicBezTo>
                    <a:pt x="61" y="362"/>
                    <a:pt x="41" y="348"/>
                    <a:pt x="40" y="324"/>
                  </a:cubicBezTo>
                  <a:cubicBezTo>
                    <a:pt x="40" y="79"/>
                    <a:pt x="40" y="79"/>
                    <a:pt x="40" y="79"/>
                  </a:cubicBezTo>
                  <a:cubicBezTo>
                    <a:pt x="41" y="55"/>
                    <a:pt x="61" y="41"/>
                    <a:pt x="84" y="40"/>
                  </a:cubicBezTo>
                  <a:cubicBezTo>
                    <a:pt x="228" y="40"/>
                    <a:pt x="228" y="40"/>
                    <a:pt x="228" y="40"/>
                  </a:cubicBezTo>
                  <a:cubicBezTo>
                    <a:pt x="251" y="41"/>
                    <a:pt x="271" y="55"/>
                    <a:pt x="272" y="79"/>
                  </a:cubicBezTo>
                  <a:cubicBezTo>
                    <a:pt x="272" y="113"/>
                    <a:pt x="272" y="113"/>
                    <a:pt x="272" y="113"/>
                  </a:cubicBezTo>
                  <a:cubicBezTo>
                    <a:pt x="312" y="73"/>
                    <a:pt x="312" y="73"/>
                    <a:pt x="312" y="73"/>
                  </a:cubicBezTo>
                  <a:cubicBezTo>
                    <a:pt x="309" y="32"/>
                    <a:pt x="273" y="0"/>
                    <a:pt x="229" y="0"/>
                  </a:cubicBezTo>
                  <a:cubicBezTo>
                    <a:pt x="83" y="0"/>
                    <a:pt x="83" y="0"/>
                    <a:pt x="83" y="0"/>
                  </a:cubicBezTo>
                  <a:cubicBezTo>
                    <a:pt x="37" y="0"/>
                    <a:pt x="0" y="35"/>
                    <a:pt x="0" y="79"/>
                  </a:cubicBezTo>
                  <a:cubicBezTo>
                    <a:pt x="0" y="325"/>
                    <a:pt x="0" y="325"/>
                    <a:pt x="0" y="325"/>
                  </a:cubicBezTo>
                  <a:cubicBezTo>
                    <a:pt x="0" y="368"/>
                    <a:pt x="37" y="403"/>
                    <a:pt x="83" y="403"/>
                  </a:cubicBezTo>
                  <a:cubicBezTo>
                    <a:pt x="229" y="403"/>
                    <a:pt x="229" y="403"/>
                    <a:pt x="229" y="403"/>
                  </a:cubicBezTo>
                  <a:cubicBezTo>
                    <a:pt x="275" y="403"/>
                    <a:pt x="312" y="368"/>
                    <a:pt x="312" y="325"/>
                  </a:cubicBezTo>
                  <a:cubicBezTo>
                    <a:pt x="312" y="161"/>
                    <a:pt x="312" y="161"/>
                    <a:pt x="312" y="161"/>
                  </a:cubicBezTo>
                  <a:cubicBezTo>
                    <a:pt x="272" y="199"/>
                    <a:pt x="272" y="199"/>
                    <a:pt x="272" y="199"/>
                  </a:cubicBezTo>
                  <a:lnTo>
                    <a:pt x="272" y="324"/>
                  </a:lnTo>
                  <a:close/>
                </a:path>
              </a:pathLst>
            </a:custGeom>
            <a:solidFill>
              <a:schemeClr val="bg1"/>
            </a:solidFill>
            <a:ln w="9525">
              <a:noFill/>
              <a:round/>
              <a:headEnd/>
              <a:tailEnd/>
            </a:ln>
          </p:spPr>
          <p:txBody>
            <a:bodyPr lIns="104306" tIns="52153" rIns="104306" bIns="52153">
              <a:prstTxWarp prst="textNoShape">
                <a:avLst/>
              </a:prstTxWarp>
            </a:bodyPr>
            <a:lstStyle/>
            <a:p>
              <a:pPr defTabSz="912813"/>
              <a:endParaRPr lang="en-US">
                <a:ea typeface="Arial" charset="0"/>
                <a:cs typeface="Arial" charset="0"/>
              </a:endParaRPr>
            </a:p>
          </p:txBody>
        </p:sp>
      </p:grpSp>
      <p:sp>
        <p:nvSpPr>
          <p:cNvPr id="96614" name="Freeform 358"/>
          <p:cNvSpPr>
            <a:spLocks noChangeAspect="1" noEditPoints="1"/>
          </p:cNvSpPr>
          <p:nvPr/>
        </p:nvSpPr>
        <p:spPr bwMode="gray">
          <a:xfrm>
            <a:off x="4283075" y="3246438"/>
            <a:ext cx="547688" cy="531812"/>
          </a:xfrm>
          <a:custGeom>
            <a:avLst/>
            <a:gdLst>
              <a:gd name="T0" fmla="*/ 2147483647 w 344"/>
              <a:gd name="T1" fmla="*/ 2147483647 h 334"/>
              <a:gd name="T2" fmla="*/ 2147483647 w 344"/>
              <a:gd name="T3" fmla="*/ 2147483647 h 334"/>
              <a:gd name="T4" fmla="*/ 2147483647 w 344"/>
              <a:gd name="T5" fmla="*/ 2147483647 h 334"/>
              <a:gd name="T6" fmla="*/ 2147483647 w 344"/>
              <a:gd name="T7" fmla="*/ 2147483647 h 334"/>
              <a:gd name="T8" fmla="*/ 2147483647 w 344"/>
              <a:gd name="T9" fmla="*/ 2147483647 h 334"/>
              <a:gd name="T10" fmla="*/ 2147483647 w 344"/>
              <a:gd name="T11" fmla="*/ 2147483647 h 334"/>
              <a:gd name="T12" fmla="*/ 2147483647 w 344"/>
              <a:gd name="T13" fmla="*/ 2147483647 h 334"/>
              <a:gd name="T14" fmla="*/ 2147483647 w 344"/>
              <a:gd name="T15" fmla="*/ 2147483647 h 334"/>
              <a:gd name="T16" fmla="*/ 2147483647 w 344"/>
              <a:gd name="T17" fmla="*/ 2147483647 h 334"/>
              <a:gd name="T18" fmla="*/ 2147483647 w 344"/>
              <a:gd name="T19" fmla="*/ 2147483647 h 334"/>
              <a:gd name="T20" fmla="*/ 2147483647 w 344"/>
              <a:gd name="T21" fmla="*/ 2147483647 h 334"/>
              <a:gd name="T22" fmla="*/ 2147483647 w 344"/>
              <a:gd name="T23" fmla="*/ 2147483647 h 334"/>
              <a:gd name="T24" fmla="*/ 2147483647 w 344"/>
              <a:gd name="T25" fmla="*/ 2147483647 h 334"/>
              <a:gd name="T26" fmla="*/ 2147483647 w 344"/>
              <a:gd name="T27" fmla="*/ 2147483647 h 334"/>
              <a:gd name="T28" fmla="*/ 2147483647 w 344"/>
              <a:gd name="T29" fmla="*/ 2147483647 h 334"/>
              <a:gd name="T30" fmla="*/ 2147483647 w 344"/>
              <a:gd name="T31" fmla="*/ 2147483647 h 334"/>
              <a:gd name="T32" fmla="*/ 2147483647 w 344"/>
              <a:gd name="T33" fmla="*/ 2147483647 h 334"/>
              <a:gd name="T34" fmla="*/ 2147483647 w 344"/>
              <a:gd name="T35" fmla="*/ 2147483647 h 334"/>
              <a:gd name="T36" fmla="*/ 2147483647 w 344"/>
              <a:gd name="T37" fmla="*/ 2147483647 h 334"/>
              <a:gd name="T38" fmla="*/ 2147483647 w 344"/>
              <a:gd name="T39" fmla="*/ 2147483647 h 334"/>
              <a:gd name="T40" fmla="*/ 2147483647 w 344"/>
              <a:gd name="T41" fmla="*/ 2147483647 h 334"/>
              <a:gd name="T42" fmla="*/ 2147483647 w 344"/>
              <a:gd name="T43" fmla="*/ 2147483647 h 334"/>
              <a:gd name="T44" fmla="*/ 2147483647 w 344"/>
              <a:gd name="T45" fmla="*/ 2147483647 h 334"/>
              <a:gd name="T46" fmla="*/ 2147483647 w 344"/>
              <a:gd name="T47" fmla="*/ 2147483647 h 334"/>
              <a:gd name="T48" fmla="*/ 2147483647 w 344"/>
              <a:gd name="T49" fmla="*/ 2147483647 h 334"/>
              <a:gd name="T50" fmla="*/ 2147483647 w 344"/>
              <a:gd name="T51" fmla="*/ 2147483647 h 334"/>
              <a:gd name="T52" fmla="*/ 2147483647 w 344"/>
              <a:gd name="T53" fmla="*/ 2147483647 h 3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44"/>
              <a:gd name="T82" fmla="*/ 0 h 334"/>
              <a:gd name="T83" fmla="*/ 344 w 344"/>
              <a:gd name="T84" fmla="*/ 334 h 33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44" h="334">
                <a:moveTo>
                  <a:pt x="344" y="160"/>
                </a:moveTo>
                <a:cubicBezTo>
                  <a:pt x="344" y="261"/>
                  <a:pt x="213" y="298"/>
                  <a:pt x="115" y="272"/>
                </a:cubicBezTo>
                <a:cubicBezTo>
                  <a:pt x="27" y="327"/>
                  <a:pt x="27" y="327"/>
                  <a:pt x="27" y="327"/>
                </a:cubicBezTo>
                <a:cubicBezTo>
                  <a:pt x="14" y="334"/>
                  <a:pt x="0" y="322"/>
                  <a:pt x="3" y="308"/>
                </a:cubicBezTo>
                <a:cubicBezTo>
                  <a:pt x="26" y="211"/>
                  <a:pt x="26" y="211"/>
                  <a:pt x="26" y="211"/>
                </a:cubicBezTo>
                <a:cubicBezTo>
                  <a:pt x="18" y="197"/>
                  <a:pt x="13" y="180"/>
                  <a:pt x="13" y="160"/>
                </a:cubicBezTo>
                <a:cubicBezTo>
                  <a:pt x="13" y="0"/>
                  <a:pt x="344" y="0"/>
                  <a:pt x="344" y="160"/>
                </a:cubicBezTo>
                <a:close/>
                <a:moveTo>
                  <a:pt x="111" y="237"/>
                </a:moveTo>
                <a:cubicBezTo>
                  <a:pt x="189" y="265"/>
                  <a:pt x="311" y="240"/>
                  <a:pt x="311" y="160"/>
                </a:cubicBezTo>
                <a:cubicBezTo>
                  <a:pt x="311" y="43"/>
                  <a:pt x="46" y="43"/>
                  <a:pt x="46" y="160"/>
                </a:cubicBezTo>
                <a:cubicBezTo>
                  <a:pt x="46" y="176"/>
                  <a:pt x="51" y="190"/>
                  <a:pt x="59" y="202"/>
                </a:cubicBezTo>
                <a:cubicBezTo>
                  <a:pt x="42" y="280"/>
                  <a:pt x="42" y="280"/>
                  <a:pt x="42" y="280"/>
                </a:cubicBezTo>
                <a:cubicBezTo>
                  <a:pt x="65" y="266"/>
                  <a:pt x="88" y="251"/>
                  <a:pt x="111" y="237"/>
                </a:cubicBezTo>
                <a:close/>
                <a:moveTo>
                  <a:pt x="112" y="155"/>
                </a:moveTo>
                <a:cubicBezTo>
                  <a:pt x="103" y="155"/>
                  <a:pt x="96" y="148"/>
                  <a:pt x="96" y="139"/>
                </a:cubicBezTo>
                <a:cubicBezTo>
                  <a:pt x="96" y="130"/>
                  <a:pt x="103" y="123"/>
                  <a:pt x="112" y="123"/>
                </a:cubicBezTo>
                <a:cubicBezTo>
                  <a:pt x="242" y="123"/>
                  <a:pt x="242" y="123"/>
                  <a:pt x="242" y="123"/>
                </a:cubicBezTo>
                <a:cubicBezTo>
                  <a:pt x="250" y="123"/>
                  <a:pt x="258" y="130"/>
                  <a:pt x="258" y="139"/>
                </a:cubicBezTo>
                <a:cubicBezTo>
                  <a:pt x="258" y="148"/>
                  <a:pt x="250" y="155"/>
                  <a:pt x="242" y="155"/>
                </a:cubicBezTo>
                <a:cubicBezTo>
                  <a:pt x="112" y="155"/>
                  <a:pt x="112" y="155"/>
                  <a:pt x="112" y="155"/>
                </a:cubicBezTo>
                <a:close/>
                <a:moveTo>
                  <a:pt x="126" y="203"/>
                </a:moveTo>
                <a:cubicBezTo>
                  <a:pt x="117" y="203"/>
                  <a:pt x="110" y="196"/>
                  <a:pt x="110" y="187"/>
                </a:cubicBezTo>
                <a:cubicBezTo>
                  <a:pt x="110" y="178"/>
                  <a:pt x="117" y="171"/>
                  <a:pt x="126" y="171"/>
                </a:cubicBezTo>
                <a:cubicBezTo>
                  <a:pt x="227" y="171"/>
                  <a:pt x="227" y="171"/>
                  <a:pt x="227" y="171"/>
                </a:cubicBezTo>
                <a:cubicBezTo>
                  <a:pt x="236" y="171"/>
                  <a:pt x="243" y="178"/>
                  <a:pt x="243" y="187"/>
                </a:cubicBezTo>
                <a:cubicBezTo>
                  <a:pt x="243" y="196"/>
                  <a:pt x="236" y="203"/>
                  <a:pt x="227" y="203"/>
                </a:cubicBezTo>
                <a:cubicBezTo>
                  <a:pt x="126" y="203"/>
                  <a:pt x="126" y="203"/>
                  <a:pt x="126" y="203"/>
                </a:cubicBezTo>
                <a:close/>
              </a:path>
            </a:pathLst>
          </a:custGeom>
          <a:solidFill>
            <a:schemeClr val="bg1"/>
          </a:solidFill>
          <a:ln w="9525">
            <a:noFill/>
            <a:round/>
            <a:headEnd/>
            <a:tailEnd/>
          </a:ln>
        </p:spPr>
        <p:txBody>
          <a:bodyPr lIns="91408" tIns="45704" rIns="91408" bIns="45704">
            <a:prstTxWarp prst="textNoShape">
              <a:avLst/>
            </a:prstTxWarp>
          </a:bodyPr>
          <a:lstStyle/>
          <a:p>
            <a:pPr defTabSz="912813"/>
            <a:endParaRPr lang="en-US">
              <a:ea typeface="Arial" charset="0"/>
              <a:cs typeface="Arial" charset="0"/>
            </a:endParaRPr>
          </a:p>
        </p:txBody>
      </p:sp>
      <p:sp>
        <p:nvSpPr>
          <p:cNvPr id="96615" name="Freeform 359"/>
          <p:cNvSpPr>
            <a:spLocks noChangeAspect="1" noEditPoints="1"/>
          </p:cNvSpPr>
          <p:nvPr/>
        </p:nvSpPr>
        <p:spPr bwMode="gray">
          <a:xfrm>
            <a:off x="4246563" y="3308350"/>
            <a:ext cx="620712" cy="509588"/>
          </a:xfrm>
          <a:custGeom>
            <a:avLst/>
            <a:gdLst>
              <a:gd name="T0" fmla="*/ 2147483647 w 390"/>
              <a:gd name="T1" fmla="*/ 0 h 320"/>
              <a:gd name="T2" fmla="*/ 2147483647 w 390"/>
              <a:gd name="T3" fmla="*/ 0 h 320"/>
              <a:gd name="T4" fmla="*/ 2147483647 w 390"/>
              <a:gd name="T5" fmla="*/ 2147483647 h 320"/>
              <a:gd name="T6" fmla="*/ 2147483647 w 390"/>
              <a:gd name="T7" fmla="*/ 2147483647 h 320"/>
              <a:gd name="T8" fmla="*/ 2147483647 w 390"/>
              <a:gd name="T9" fmla="*/ 2147483647 h 320"/>
              <a:gd name="T10" fmla="*/ 2147483647 w 390"/>
              <a:gd name="T11" fmla="*/ 2147483647 h 320"/>
              <a:gd name="T12" fmla="*/ 2147483647 w 390"/>
              <a:gd name="T13" fmla="*/ 2147483647 h 320"/>
              <a:gd name="T14" fmla="*/ 2147483647 w 390"/>
              <a:gd name="T15" fmla="*/ 2147483647 h 320"/>
              <a:gd name="T16" fmla="*/ 2147483647 w 390"/>
              <a:gd name="T17" fmla="*/ 2147483647 h 320"/>
              <a:gd name="T18" fmla="*/ 2147483647 w 390"/>
              <a:gd name="T19" fmla="*/ 2147483647 h 320"/>
              <a:gd name="T20" fmla="*/ 2147483647 w 390"/>
              <a:gd name="T21" fmla="*/ 2147483647 h 320"/>
              <a:gd name="T22" fmla="*/ 2147483647 w 390"/>
              <a:gd name="T23" fmla="*/ 2147483647 h 320"/>
              <a:gd name="T24" fmla="*/ 2147483647 w 390"/>
              <a:gd name="T25" fmla="*/ 2147483647 h 320"/>
              <a:gd name="T26" fmla="*/ 2147483647 w 390"/>
              <a:gd name="T27" fmla="*/ 2147483647 h 320"/>
              <a:gd name="T28" fmla="*/ 2147483647 w 390"/>
              <a:gd name="T29" fmla="*/ 2147483647 h 320"/>
              <a:gd name="T30" fmla="*/ 2147483647 w 390"/>
              <a:gd name="T31" fmla="*/ 2147483647 h 320"/>
              <a:gd name="T32" fmla="*/ 2147483647 w 390"/>
              <a:gd name="T33" fmla="*/ 2147483647 h 320"/>
              <a:gd name="T34" fmla="*/ 2147483647 w 390"/>
              <a:gd name="T35" fmla="*/ 2147483647 h 320"/>
              <a:gd name="T36" fmla="*/ 2147483647 w 390"/>
              <a:gd name="T37" fmla="*/ 2147483647 h 320"/>
              <a:gd name="T38" fmla="*/ 2147483647 w 390"/>
              <a:gd name="T39" fmla="*/ 0 h 320"/>
              <a:gd name="T40" fmla="*/ 2147483647 w 390"/>
              <a:gd name="T41" fmla="*/ 2147483647 h 320"/>
              <a:gd name="T42" fmla="*/ 2147483647 w 390"/>
              <a:gd name="T43" fmla="*/ 2147483647 h 320"/>
              <a:gd name="T44" fmla="*/ 2147483647 w 390"/>
              <a:gd name="T45" fmla="*/ 2147483647 h 320"/>
              <a:gd name="T46" fmla="*/ 2147483647 w 390"/>
              <a:gd name="T47" fmla="*/ 2147483647 h 320"/>
              <a:gd name="T48" fmla="*/ 2147483647 w 390"/>
              <a:gd name="T49" fmla="*/ 2147483647 h 320"/>
              <a:gd name="T50" fmla="*/ 2147483647 w 390"/>
              <a:gd name="T51" fmla="*/ 2147483647 h 320"/>
              <a:gd name="T52" fmla="*/ 0 w 390"/>
              <a:gd name="T53" fmla="*/ 2147483647 h 320"/>
              <a:gd name="T54" fmla="*/ 0 w 390"/>
              <a:gd name="T55" fmla="*/ 2147483647 h 320"/>
              <a:gd name="T56" fmla="*/ 2147483647 w 390"/>
              <a:gd name="T57" fmla="*/ 2147483647 h 320"/>
              <a:gd name="T58" fmla="*/ 2147483647 w 390"/>
              <a:gd name="T59" fmla="*/ 2147483647 h 320"/>
              <a:gd name="T60" fmla="*/ 2147483647 w 390"/>
              <a:gd name="T61" fmla="*/ 2147483647 h 320"/>
              <a:gd name="T62" fmla="*/ 2147483647 w 390"/>
              <a:gd name="T63" fmla="*/ 2147483647 h 320"/>
              <a:gd name="T64" fmla="*/ 2147483647 w 390"/>
              <a:gd name="T65" fmla="*/ 2147483647 h 320"/>
              <a:gd name="T66" fmla="*/ 2147483647 w 390"/>
              <a:gd name="T67" fmla="*/ 2147483647 h 320"/>
              <a:gd name="T68" fmla="*/ 2147483647 w 390"/>
              <a:gd name="T69" fmla="*/ 2147483647 h 320"/>
              <a:gd name="T70" fmla="*/ 2147483647 w 390"/>
              <a:gd name="T71" fmla="*/ 2147483647 h 320"/>
              <a:gd name="T72" fmla="*/ 2147483647 w 390"/>
              <a:gd name="T73" fmla="*/ 2147483647 h 320"/>
              <a:gd name="T74" fmla="*/ 2147483647 w 390"/>
              <a:gd name="T75" fmla="*/ 2147483647 h 320"/>
              <a:gd name="T76" fmla="*/ 2147483647 w 390"/>
              <a:gd name="T77" fmla="*/ 2147483647 h 320"/>
              <a:gd name="T78" fmla="*/ 2147483647 w 390"/>
              <a:gd name="T79" fmla="*/ 2147483647 h 320"/>
              <a:gd name="T80" fmla="*/ 2147483647 w 390"/>
              <a:gd name="T81" fmla="*/ 2147483647 h 320"/>
              <a:gd name="T82" fmla="*/ 2147483647 w 390"/>
              <a:gd name="T83" fmla="*/ 2147483647 h 320"/>
              <a:gd name="T84" fmla="*/ 2147483647 w 390"/>
              <a:gd name="T85" fmla="*/ 2147483647 h 320"/>
              <a:gd name="T86" fmla="*/ 2147483647 w 390"/>
              <a:gd name="T87" fmla="*/ 2147483647 h 320"/>
              <a:gd name="T88" fmla="*/ 2147483647 w 390"/>
              <a:gd name="T89" fmla="*/ 2147483647 h 320"/>
              <a:gd name="T90" fmla="*/ 2147483647 w 390"/>
              <a:gd name="T91" fmla="*/ 2147483647 h 320"/>
              <a:gd name="T92" fmla="*/ 2147483647 w 390"/>
              <a:gd name="T93" fmla="*/ 2147483647 h 32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90"/>
              <a:gd name="T142" fmla="*/ 0 h 320"/>
              <a:gd name="T143" fmla="*/ 390 w 390"/>
              <a:gd name="T144" fmla="*/ 320 h 32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90" h="320">
                <a:moveTo>
                  <a:pt x="126" y="0"/>
                </a:moveTo>
                <a:cubicBezTo>
                  <a:pt x="332" y="0"/>
                  <a:pt x="332" y="0"/>
                  <a:pt x="332" y="0"/>
                </a:cubicBezTo>
                <a:cubicBezTo>
                  <a:pt x="364" y="0"/>
                  <a:pt x="390" y="27"/>
                  <a:pt x="390" y="61"/>
                </a:cubicBezTo>
                <a:cubicBezTo>
                  <a:pt x="390" y="169"/>
                  <a:pt x="390" y="169"/>
                  <a:pt x="390" y="169"/>
                </a:cubicBezTo>
                <a:cubicBezTo>
                  <a:pt x="390" y="203"/>
                  <a:pt x="364" y="230"/>
                  <a:pt x="332" y="230"/>
                </a:cubicBezTo>
                <a:cubicBezTo>
                  <a:pt x="330" y="230"/>
                  <a:pt x="330" y="230"/>
                  <a:pt x="330" y="230"/>
                </a:cubicBezTo>
                <a:cubicBezTo>
                  <a:pt x="330" y="158"/>
                  <a:pt x="330" y="158"/>
                  <a:pt x="330" y="158"/>
                </a:cubicBezTo>
                <a:cubicBezTo>
                  <a:pt x="353" y="181"/>
                  <a:pt x="353" y="181"/>
                  <a:pt x="353" y="181"/>
                </a:cubicBezTo>
                <a:cubicBezTo>
                  <a:pt x="353" y="50"/>
                  <a:pt x="353" y="50"/>
                  <a:pt x="353" y="50"/>
                </a:cubicBezTo>
                <a:cubicBezTo>
                  <a:pt x="306" y="97"/>
                  <a:pt x="306" y="97"/>
                  <a:pt x="306" y="97"/>
                </a:cubicBezTo>
                <a:cubicBezTo>
                  <a:pt x="297" y="89"/>
                  <a:pt x="286" y="84"/>
                  <a:pt x="273" y="82"/>
                </a:cubicBezTo>
                <a:cubicBezTo>
                  <a:pt x="321" y="34"/>
                  <a:pt x="321" y="34"/>
                  <a:pt x="321" y="34"/>
                </a:cubicBezTo>
                <a:cubicBezTo>
                  <a:pt x="134" y="34"/>
                  <a:pt x="134" y="34"/>
                  <a:pt x="134" y="34"/>
                </a:cubicBezTo>
                <a:cubicBezTo>
                  <a:pt x="181" y="81"/>
                  <a:pt x="181" y="81"/>
                  <a:pt x="181" y="81"/>
                </a:cubicBezTo>
                <a:cubicBezTo>
                  <a:pt x="133" y="81"/>
                  <a:pt x="133" y="81"/>
                  <a:pt x="133" y="81"/>
                </a:cubicBezTo>
                <a:cubicBezTo>
                  <a:pt x="103" y="51"/>
                  <a:pt x="103" y="51"/>
                  <a:pt x="103" y="51"/>
                </a:cubicBezTo>
                <a:cubicBezTo>
                  <a:pt x="103" y="81"/>
                  <a:pt x="103" y="81"/>
                  <a:pt x="103" y="81"/>
                </a:cubicBezTo>
                <a:cubicBezTo>
                  <a:pt x="68" y="81"/>
                  <a:pt x="68" y="81"/>
                  <a:pt x="68" y="81"/>
                </a:cubicBezTo>
                <a:cubicBezTo>
                  <a:pt x="68" y="61"/>
                  <a:pt x="68" y="61"/>
                  <a:pt x="68" y="61"/>
                </a:cubicBezTo>
                <a:cubicBezTo>
                  <a:pt x="68" y="27"/>
                  <a:pt x="94" y="0"/>
                  <a:pt x="126" y="0"/>
                </a:cubicBezTo>
                <a:close/>
                <a:moveTo>
                  <a:pt x="57" y="89"/>
                </a:moveTo>
                <a:cubicBezTo>
                  <a:pt x="264" y="89"/>
                  <a:pt x="264" y="89"/>
                  <a:pt x="264" y="89"/>
                </a:cubicBezTo>
                <a:cubicBezTo>
                  <a:pt x="296" y="89"/>
                  <a:pt x="322" y="117"/>
                  <a:pt x="322" y="151"/>
                </a:cubicBezTo>
                <a:cubicBezTo>
                  <a:pt x="322" y="258"/>
                  <a:pt x="322" y="258"/>
                  <a:pt x="322" y="258"/>
                </a:cubicBezTo>
                <a:cubicBezTo>
                  <a:pt x="322" y="292"/>
                  <a:pt x="296" y="320"/>
                  <a:pt x="264" y="320"/>
                </a:cubicBezTo>
                <a:cubicBezTo>
                  <a:pt x="57" y="320"/>
                  <a:pt x="57" y="320"/>
                  <a:pt x="57" y="320"/>
                </a:cubicBezTo>
                <a:cubicBezTo>
                  <a:pt x="26" y="320"/>
                  <a:pt x="0" y="292"/>
                  <a:pt x="0" y="258"/>
                </a:cubicBezTo>
                <a:cubicBezTo>
                  <a:pt x="0" y="151"/>
                  <a:pt x="0" y="151"/>
                  <a:pt x="0" y="151"/>
                </a:cubicBezTo>
                <a:cubicBezTo>
                  <a:pt x="0" y="117"/>
                  <a:pt x="26" y="89"/>
                  <a:pt x="57" y="89"/>
                </a:cubicBezTo>
                <a:close/>
                <a:moveTo>
                  <a:pt x="35" y="269"/>
                </a:moveTo>
                <a:cubicBezTo>
                  <a:pt x="99" y="205"/>
                  <a:pt x="99" y="205"/>
                  <a:pt x="99" y="205"/>
                </a:cubicBezTo>
                <a:cubicBezTo>
                  <a:pt x="35" y="141"/>
                  <a:pt x="35" y="141"/>
                  <a:pt x="35" y="141"/>
                </a:cubicBezTo>
                <a:cubicBezTo>
                  <a:pt x="35" y="269"/>
                  <a:pt x="35" y="269"/>
                  <a:pt x="35" y="269"/>
                </a:cubicBezTo>
                <a:close/>
                <a:moveTo>
                  <a:pt x="284" y="140"/>
                </a:moveTo>
                <a:cubicBezTo>
                  <a:pt x="219" y="205"/>
                  <a:pt x="219" y="205"/>
                  <a:pt x="219" y="205"/>
                </a:cubicBezTo>
                <a:cubicBezTo>
                  <a:pt x="284" y="270"/>
                  <a:pt x="284" y="270"/>
                  <a:pt x="284" y="270"/>
                </a:cubicBezTo>
                <a:cubicBezTo>
                  <a:pt x="284" y="140"/>
                  <a:pt x="284" y="140"/>
                  <a:pt x="284" y="140"/>
                </a:cubicBezTo>
                <a:close/>
                <a:moveTo>
                  <a:pt x="254" y="288"/>
                </a:moveTo>
                <a:cubicBezTo>
                  <a:pt x="195" y="229"/>
                  <a:pt x="195" y="229"/>
                  <a:pt x="195" y="229"/>
                </a:cubicBezTo>
                <a:cubicBezTo>
                  <a:pt x="166" y="255"/>
                  <a:pt x="152" y="254"/>
                  <a:pt x="123" y="229"/>
                </a:cubicBezTo>
                <a:cubicBezTo>
                  <a:pt x="64" y="288"/>
                  <a:pt x="64" y="288"/>
                  <a:pt x="64" y="288"/>
                </a:cubicBezTo>
                <a:cubicBezTo>
                  <a:pt x="254" y="288"/>
                  <a:pt x="254" y="288"/>
                  <a:pt x="254" y="288"/>
                </a:cubicBezTo>
                <a:close/>
                <a:moveTo>
                  <a:pt x="66" y="124"/>
                </a:moveTo>
                <a:cubicBezTo>
                  <a:pt x="131" y="189"/>
                  <a:pt x="131" y="189"/>
                  <a:pt x="131" y="189"/>
                </a:cubicBezTo>
                <a:cubicBezTo>
                  <a:pt x="156" y="214"/>
                  <a:pt x="162" y="214"/>
                  <a:pt x="189" y="186"/>
                </a:cubicBezTo>
                <a:cubicBezTo>
                  <a:pt x="252" y="124"/>
                  <a:pt x="252" y="124"/>
                  <a:pt x="252" y="124"/>
                </a:cubicBezTo>
                <a:cubicBezTo>
                  <a:pt x="66" y="124"/>
                  <a:pt x="66" y="124"/>
                  <a:pt x="66" y="124"/>
                </a:cubicBezTo>
                <a:close/>
              </a:path>
            </a:pathLst>
          </a:custGeom>
          <a:solidFill>
            <a:schemeClr val="bg1"/>
          </a:solidFill>
          <a:ln w="9525">
            <a:noFill/>
            <a:round/>
            <a:headEnd/>
            <a:tailEnd/>
          </a:ln>
        </p:spPr>
        <p:txBody>
          <a:bodyPr lIns="91408" tIns="45704" rIns="91408" bIns="45704">
            <a:prstTxWarp prst="textNoShape">
              <a:avLst/>
            </a:prstTxWarp>
          </a:bodyPr>
          <a:lstStyle/>
          <a:p>
            <a:pPr defTabSz="912813"/>
            <a:endParaRPr lang="en-US">
              <a:ea typeface="Arial" charset="0"/>
              <a:cs typeface="Arial" charset="0"/>
            </a:endParaRPr>
          </a:p>
        </p:txBody>
      </p:sp>
      <p:sp>
        <p:nvSpPr>
          <p:cNvPr id="96616" name="Freeform 360"/>
          <p:cNvSpPr>
            <a:spLocks noChangeAspect="1" noEditPoints="1"/>
          </p:cNvSpPr>
          <p:nvPr/>
        </p:nvSpPr>
        <p:spPr bwMode="gray">
          <a:xfrm>
            <a:off x="4233863" y="3289300"/>
            <a:ext cx="647700" cy="547688"/>
          </a:xfrm>
          <a:custGeom>
            <a:avLst/>
            <a:gdLst>
              <a:gd name="T0" fmla="*/ 0 w 407"/>
              <a:gd name="T1" fmla="*/ 2147483647 h 345"/>
              <a:gd name="T2" fmla="*/ 0 w 407"/>
              <a:gd name="T3" fmla="*/ 2147483647 h 345"/>
              <a:gd name="T4" fmla="*/ 2147483647 w 407"/>
              <a:gd name="T5" fmla="*/ 0 h 345"/>
              <a:gd name="T6" fmla="*/ 2147483647 w 407"/>
              <a:gd name="T7" fmla="*/ 0 h 345"/>
              <a:gd name="T8" fmla="*/ 2147483647 w 407"/>
              <a:gd name="T9" fmla="*/ 2147483647 h 345"/>
              <a:gd name="T10" fmla="*/ 2147483647 w 407"/>
              <a:gd name="T11" fmla="*/ 2147483647 h 345"/>
              <a:gd name="T12" fmla="*/ 2147483647 w 407"/>
              <a:gd name="T13" fmla="*/ 2147483647 h 345"/>
              <a:gd name="T14" fmla="*/ 2147483647 w 407"/>
              <a:gd name="T15" fmla="*/ 2147483647 h 345"/>
              <a:gd name="T16" fmla="*/ 2147483647 w 407"/>
              <a:gd name="T17" fmla="*/ 2147483647 h 345"/>
              <a:gd name="T18" fmla="*/ 2147483647 w 407"/>
              <a:gd name="T19" fmla="*/ 2147483647 h 345"/>
              <a:gd name="T20" fmla="*/ 2147483647 w 407"/>
              <a:gd name="T21" fmla="*/ 2147483647 h 345"/>
              <a:gd name="T22" fmla="*/ 2147483647 w 407"/>
              <a:gd name="T23" fmla="*/ 2147483647 h 345"/>
              <a:gd name="T24" fmla="*/ 2147483647 w 407"/>
              <a:gd name="T25" fmla="*/ 2147483647 h 345"/>
              <a:gd name="T26" fmla="*/ 2147483647 w 407"/>
              <a:gd name="T27" fmla="*/ 2147483647 h 345"/>
              <a:gd name="T28" fmla="*/ 2147483647 w 407"/>
              <a:gd name="T29" fmla="*/ 2147483647 h 345"/>
              <a:gd name="T30" fmla="*/ 2147483647 w 407"/>
              <a:gd name="T31" fmla="*/ 2147483647 h 345"/>
              <a:gd name="T32" fmla="*/ 2147483647 w 407"/>
              <a:gd name="T33" fmla="*/ 2147483647 h 345"/>
              <a:gd name="T34" fmla="*/ 2147483647 w 407"/>
              <a:gd name="T35" fmla="*/ 2147483647 h 345"/>
              <a:gd name="T36" fmla="*/ 2147483647 w 407"/>
              <a:gd name="T37" fmla="*/ 2147483647 h 345"/>
              <a:gd name="T38" fmla="*/ 2147483647 w 407"/>
              <a:gd name="T39" fmla="*/ 2147483647 h 345"/>
              <a:gd name="T40" fmla="*/ 2147483647 w 407"/>
              <a:gd name="T41" fmla="*/ 2147483647 h 345"/>
              <a:gd name="T42" fmla="*/ 2147483647 w 407"/>
              <a:gd name="T43" fmla="*/ 2147483647 h 345"/>
              <a:gd name="T44" fmla="*/ 2147483647 w 407"/>
              <a:gd name="T45" fmla="*/ 2147483647 h 345"/>
              <a:gd name="T46" fmla="*/ 0 w 407"/>
              <a:gd name="T47" fmla="*/ 2147483647 h 345"/>
              <a:gd name="T48" fmla="*/ 2147483647 w 407"/>
              <a:gd name="T49" fmla="*/ 2147483647 h 345"/>
              <a:gd name="T50" fmla="*/ 2147483647 w 407"/>
              <a:gd name="T51" fmla="*/ 2147483647 h 345"/>
              <a:gd name="T52" fmla="*/ 2147483647 w 407"/>
              <a:gd name="T53" fmla="*/ 2147483647 h 345"/>
              <a:gd name="T54" fmla="*/ 2147483647 w 407"/>
              <a:gd name="T55" fmla="*/ 2147483647 h 345"/>
              <a:gd name="T56" fmla="*/ 2147483647 w 407"/>
              <a:gd name="T57" fmla="*/ 2147483647 h 345"/>
              <a:gd name="T58" fmla="*/ 2147483647 w 407"/>
              <a:gd name="T59" fmla="*/ 2147483647 h 345"/>
              <a:gd name="T60" fmla="*/ 2147483647 w 407"/>
              <a:gd name="T61" fmla="*/ 2147483647 h 345"/>
              <a:gd name="T62" fmla="*/ 2147483647 w 407"/>
              <a:gd name="T63" fmla="*/ 2147483647 h 345"/>
              <a:gd name="T64" fmla="*/ 2147483647 w 407"/>
              <a:gd name="T65" fmla="*/ 2147483647 h 345"/>
              <a:gd name="T66" fmla="*/ 2147483647 w 407"/>
              <a:gd name="T67" fmla="*/ 2147483647 h 345"/>
              <a:gd name="T68" fmla="*/ 2147483647 w 407"/>
              <a:gd name="T69" fmla="*/ 2147483647 h 345"/>
              <a:gd name="T70" fmla="*/ 2147483647 w 407"/>
              <a:gd name="T71" fmla="*/ 2147483647 h 345"/>
              <a:gd name="T72" fmla="*/ 2147483647 w 407"/>
              <a:gd name="T73" fmla="*/ 2147483647 h 345"/>
              <a:gd name="T74" fmla="*/ 2147483647 w 407"/>
              <a:gd name="T75" fmla="*/ 2147483647 h 345"/>
              <a:gd name="T76" fmla="*/ 2147483647 w 407"/>
              <a:gd name="T77" fmla="*/ 2147483647 h 345"/>
              <a:gd name="T78" fmla="*/ 2147483647 w 407"/>
              <a:gd name="T79" fmla="*/ 2147483647 h 345"/>
              <a:gd name="T80" fmla="*/ 2147483647 w 407"/>
              <a:gd name="T81" fmla="*/ 2147483647 h 345"/>
              <a:gd name="T82" fmla="*/ 2147483647 w 407"/>
              <a:gd name="T83" fmla="*/ 2147483647 h 345"/>
              <a:gd name="T84" fmla="*/ 2147483647 w 407"/>
              <a:gd name="T85" fmla="*/ 2147483647 h 345"/>
              <a:gd name="T86" fmla="*/ 2147483647 w 407"/>
              <a:gd name="T87" fmla="*/ 2147483647 h 345"/>
              <a:gd name="T88" fmla="*/ 2147483647 w 407"/>
              <a:gd name="T89" fmla="*/ 2147483647 h 34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07"/>
              <a:gd name="T136" fmla="*/ 0 h 345"/>
              <a:gd name="T137" fmla="*/ 407 w 407"/>
              <a:gd name="T138" fmla="*/ 345 h 34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07" h="345">
                <a:moveTo>
                  <a:pt x="0" y="278"/>
                </a:moveTo>
                <a:cubicBezTo>
                  <a:pt x="0" y="67"/>
                  <a:pt x="0" y="67"/>
                  <a:pt x="0" y="67"/>
                </a:cubicBezTo>
                <a:cubicBezTo>
                  <a:pt x="0" y="31"/>
                  <a:pt x="32" y="0"/>
                  <a:pt x="71" y="0"/>
                </a:cubicBezTo>
                <a:cubicBezTo>
                  <a:pt x="196" y="0"/>
                  <a:pt x="196" y="0"/>
                  <a:pt x="196" y="0"/>
                </a:cubicBezTo>
                <a:cubicBezTo>
                  <a:pt x="235" y="0"/>
                  <a:pt x="267" y="31"/>
                  <a:pt x="267" y="67"/>
                </a:cubicBezTo>
                <a:cubicBezTo>
                  <a:pt x="267" y="111"/>
                  <a:pt x="267" y="111"/>
                  <a:pt x="267" y="111"/>
                </a:cubicBezTo>
                <a:cubicBezTo>
                  <a:pt x="233" y="130"/>
                  <a:pt x="233" y="130"/>
                  <a:pt x="233" y="130"/>
                </a:cubicBezTo>
                <a:cubicBezTo>
                  <a:pt x="233" y="68"/>
                  <a:pt x="233" y="68"/>
                  <a:pt x="233" y="68"/>
                </a:cubicBezTo>
                <a:cubicBezTo>
                  <a:pt x="232" y="48"/>
                  <a:pt x="215" y="35"/>
                  <a:pt x="195" y="35"/>
                </a:cubicBezTo>
                <a:cubicBezTo>
                  <a:pt x="72" y="35"/>
                  <a:pt x="72" y="35"/>
                  <a:pt x="72" y="35"/>
                </a:cubicBezTo>
                <a:cubicBezTo>
                  <a:pt x="52" y="35"/>
                  <a:pt x="35" y="48"/>
                  <a:pt x="34" y="68"/>
                </a:cubicBezTo>
                <a:cubicBezTo>
                  <a:pt x="34" y="278"/>
                  <a:pt x="34" y="278"/>
                  <a:pt x="34" y="278"/>
                </a:cubicBezTo>
                <a:cubicBezTo>
                  <a:pt x="35" y="298"/>
                  <a:pt x="52" y="310"/>
                  <a:pt x="72" y="311"/>
                </a:cubicBezTo>
                <a:cubicBezTo>
                  <a:pt x="195" y="311"/>
                  <a:pt x="195" y="311"/>
                  <a:pt x="195" y="311"/>
                </a:cubicBezTo>
                <a:cubicBezTo>
                  <a:pt x="215" y="310"/>
                  <a:pt x="232" y="298"/>
                  <a:pt x="233" y="278"/>
                </a:cubicBezTo>
                <a:cubicBezTo>
                  <a:pt x="233" y="186"/>
                  <a:pt x="233" y="186"/>
                  <a:pt x="233" y="186"/>
                </a:cubicBezTo>
                <a:cubicBezTo>
                  <a:pt x="235" y="185"/>
                  <a:pt x="235" y="185"/>
                  <a:pt x="235" y="185"/>
                </a:cubicBezTo>
                <a:cubicBezTo>
                  <a:pt x="237" y="184"/>
                  <a:pt x="237" y="184"/>
                  <a:pt x="237" y="184"/>
                </a:cubicBezTo>
                <a:cubicBezTo>
                  <a:pt x="239" y="183"/>
                  <a:pt x="239" y="183"/>
                  <a:pt x="239" y="183"/>
                </a:cubicBezTo>
                <a:cubicBezTo>
                  <a:pt x="267" y="167"/>
                  <a:pt x="267" y="167"/>
                  <a:pt x="267" y="167"/>
                </a:cubicBezTo>
                <a:cubicBezTo>
                  <a:pt x="267" y="278"/>
                  <a:pt x="267" y="278"/>
                  <a:pt x="267" y="278"/>
                </a:cubicBezTo>
                <a:cubicBezTo>
                  <a:pt x="267" y="315"/>
                  <a:pt x="235" y="345"/>
                  <a:pt x="196" y="345"/>
                </a:cubicBezTo>
                <a:cubicBezTo>
                  <a:pt x="71" y="345"/>
                  <a:pt x="71" y="345"/>
                  <a:pt x="71" y="345"/>
                </a:cubicBezTo>
                <a:cubicBezTo>
                  <a:pt x="32" y="345"/>
                  <a:pt x="0" y="315"/>
                  <a:pt x="0" y="278"/>
                </a:cubicBezTo>
                <a:close/>
                <a:moveTo>
                  <a:pt x="67" y="128"/>
                </a:moveTo>
                <a:cubicBezTo>
                  <a:pt x="58" y="128"/>
                  <a:pt x="51" y="121"/>
                  <a:pt x="51" y="113"/>
                </a:cubicBezTo>
                <a:cubicBezTo>
                  <a:pt x="51" y="104"/>
                  <a:pt x="58" y="97"/>
                  <a:pt x="67" y="97"/>
                </a:cubicBezTo>
                <a:cubicBezTo>
                  <a:pt x="203" y="97"/>
                  <a:pt x="203" y="97"/>
                  <a:pt x="203" y="97"/>
                </a:cubicBezTo>
                <a:cubicBezTo>
                  <a:pt x="211" y="97"/>
                  <a:pt x="219" y="104"/>
                  <a:pt x="219" y="113"/>
                </a:cubicBezTo>
                <a:cubicBezTo>
                  <a:pt x="219" y="121"/>
                  <a:pt x="211" y="128"/>
                  <a:pt x="203" y="128"/>
                </a:cubicBezTo>
                <a:cubicBezTo>
                  <a:pt x="67" y="128"/>
                  <a:pt x="67" y="128"/>
                  <a:pt x="67" y="128"/>
                </a:cubicBezTo>
                <a:close/>
                <a:moveTo>
                  <a:pt x="83" y="185"/>
                </a:moveTo>
                <a:cubicBezTo>
                  <a:pt x="74" y="185"/>
                  <a:pt x="67" y="178"/>
                  <a:pt x="67" y="169"/>
                </a:cubicBezTo>
                <a:cubicBezTo>
                  <a:pt x="67" y="160"/>
                  <a:pt x="74" y="153"/>
                  <a:pt x="83" y="153"/>
                </a:cubicBezTo>
                <a:cubicBezTo>
                  <a:pt x="184" y="153"/>
                  <a:pt x="184" y="153"/>
                  <a:pt x="184" y="153"/>
                </a:cubicBezTo>
                <a:cubicBezTo>
                  <a:pt x="193" y="153"/>
                  <a:pt x="200" y="160"/>
                  <a:pt x="200" y="169"/>
                </a:cubicBezTo>
                <a:cubicBezTo>
                  <a:pt x="200" y="178"/>
                  <a:pt x="193" y="185"/>
                  <a:pt x="184" y="185"/>
                </a:cubicBezTo>
                <a:cubicBezTo>
                  <a:pt x="83" y="185"/>
                  <a:pt x="83" y="185"/>
                  <a:pt x="83" y="185"/>
                </a:cubicBezTo>
                <a:close/>
                <a:moveTo>
                  <a:pt x="235" y="176"/>
                </a:moveTo>
                <a:cubicBezTo>
                  <a:pt x="228" y="180"/>
                  <a:pt x="218" y="178"/>
                  <a:pt x="213" y="170"/>
                </a:cubicBezTo>
                <a:cubicBezTo>
                  <a:pt x="209" y="162"/>
                  <a:pt x="212" y="153"/>
                  <a:pt x="219" y="148"/>
                </a:cubicBezTo>
                <a:cubicBezTo>
                  <a:pt x="381" y="55"/>
                  <a:pt x="381" y="55"/>
                  <a:pt x="381" y="55"/>
                </a:cubicBezTo>
                <a:cubicBezTo>
                  <a:pt x="389" y="50"/>
                  <a:pt x="399" y="53"/>
                  <a:pt x="403" y="60"/>
                </a:cubicBezTo>
                <a:cubicBezTo>
                  <a:pt x="407" y="68"/>
                  <a:pt x="405" y="78"/>
                  <a:pt x="397" y="82"/>
                </a:cubicBezTo>
                <a:cubicBezTo>
                  <a:pt x="235" y="176"/>
                  <a:pt x="235" y="176"/>
                  <a:pt x="235" y="176"/>
                </a:cubicBezTo>
                <a:close/>
              </a:path>
            </a:pathLst>
          </a:custGeom>
          <a:solidFill>
            <a:schemeClr val="bg1"/>
          </a:solidFill>
          <a:ln w="9525">
            <a:noFill/>
            <a:round/>
            <a:headEnd/>
            <a:tailEnd/>
          </a:ln>
        </p:spPr>
        <p:txBody>
          <a:bodyPr lIns="91408" tIns="45704" rIns="91408" bIns="45704">
            <a:prstTxWarp prst="textNoShape">
              <a:avLst/>
            </a:prstTxWarp>
          </a:bodyPr>
          <a:lstStyle/>
          <a:p>
            <a:pPr defTabSz="912813"/>
            <a:endParaRPr lang="en-US">
              <a:ea typeface="Arial" charset="0"/>
              <a:cs typeface="Arial" charset="0"/>
            </a:endParaRPr>
          </a:p>
        </p:txBody>
      </p:sp>
      <p:sp>
        <p:nvSpPr>
          <p:cNvPr id="96617" name="Freeform 361"/>
          <p:cNvSpPr>
            <a:spLocks noChangeAspect="1" noEditPoints="1"/>
          </p:cNvSpPr>
          <p:nvPr/>
        </p:nvSpPr>
        <p:spPr bwMode="gray">
          <a:xfrm>
            <a:off x="4217988" y="3197225"/>
            <a:ext cx="679450" cy="731838"/>
          </a:xfrm>
          <a:custGeom>
            <a:avLst/>
            <a:gdLst>
              <a:gd name="T0" fmla="*/ 2147483647 w 427"/>
              <a:gd name="T1" fmla="*/ 2147483647 h 460"/>
              <a:gd name="T2" fmla="*/ 2147483647 w 427"/>
              <a:gd name="T3" fmla="*/ 2147483647 h 460"/>
              <a:gd name="T4" fmla="*/ 2147483647 w 427"/>
              <a:gd name="T5" fmla="*/ 2147483647 h 460"/>
              <a:gd name="T6" fmla="*/ 2147483647 w 427"/>
              <a:gd name="T7" fmla="*/ 2147483647 h 460"/>
              <a:gd name="T8" fmla="*/ 2147483647 w 427"/>
              <a:gd name="T9" fmla="*/ 2147483647 h 460"/>
              <a:gd name="T10" fmla="*/ 2147483647 w 427"/>
              <a:gd name="T11" fmla="*/ 2147483647 h 460"/>
              <a:gd name="T12" fmla="*/ 2147483647 w 427"/>
              <a:gd name="T13" fmla="*/ 2147483647 h 460"/>
              <a:gd name="T14" fmla="*/ 2147483647 w 427"/>
              <a:gd name="T15" fmla="*/ 2147483647 h 460"/>
              <a:gd name="T16" fmla="*/ 2147483647 w 427"/>
              <a:gd name="T17" fmla="*/ 2147483647 h 460"/>
              <a:gd name="T18" fmla="*/ 2147483647 w 427"/>
              <a:gd name="T19" fmla="*/ 2147483647 h 460"/>
              <a:gd name="T20" fmla="*/ 2147483647 w 427"/>
              <a:gd name="T21" fmla="*/ 2147483647 h 460"/>
              <a:gd name="T22" fmla="*/ 2147483647 w 427"/>
              <a:gd name="T23" fmla="*/ 2147483647 h 460"/>
              <a:gd name="T24" fmla="*/ 2147483647 w 427"/>
              <a:gd name="T25" fmla="*/ 2147483647 h 460"/>
              <a:gd name="T26" fmla="*/ 2147483647 w 427"/>
              <a:gd name="T27" fmla="*/ 2147483647 h 460"/>
              <a:gd name="T28" fmla="*/ 2147483647 w 427"/>
              <a:gd name="T29" fmla="*/ 2147483647 h 460"/>
              <a:gd name="T30" fmla="*/ 2147483647 w 427"/>
              <a:gd name="T31" fmla="*/ 2147483647 h 460"/>
              <a:gd name="T32" fmla="*/ 2147483647 w 427"/>
              <a:gd name="T33" fmla="*/ 2147483647 h 460"/>
              <a:gd name="T34" fmla="*/ 2147483647 w 427"/>
              <a:gd name="T35" fmla="*/ 2147483647 h 460"/>
              <a:gd name="T36" fmla="*/ 2147483647 w 427"/>
              <a:gd name="T37" fmla="*/ 2147483647 h 460"/>
              <a:gd name="T38" fmla="*/ 2147483647 w 427"/>
              <a:gd name="T39" fmla="*/ 2147483647 h 460"/>
              <a:gd name="T40" fmla="*/ 2147483647 w 427"/>
              <a:gd name="T41" fmla="*/ 2147483647 h 460"/>
              <a:gd name="T42" fmla="*/ 2147483647 w 427"/>
              <a:gd name="T43" fmla="*/ 2147483647 h 460"/>
              <a:gd name="T44" fmla="*/ 2147483647 w 427"/>
              <a:gd name="T45" fmla="*/ 2147483647 h 460"/>
              <a:gd name="T46" fmla="*/ 2147483647 w 427"/>
              <a:gd name="T47" fmla="*/ 2147483647 h 460"/>
              <a:gd name="T48" fmla="*/ 2147483647 w 427"/>
              <a:gd name="T49" fmla="*/ 2147483647 h 460"/>
              <a:gd name="T50" fmla="*/ 2147483647 w 427"/>
              <a:gd name="T51" fmla="*/ 2147483647 h 460"/>
              <a:gd name="T52" fmla="*/ 2147483647 w 427"/>
              <a:gd name="T53" fmla="*/ 2147483647 h 460"/>
              <a:gd name="T54" fmla="*/ 2147483647 w 427"/>
              <a:gd name="T55" fmla="*/ 2147483647 h 460"/>
              <a:gd name="T56" fmla="*/ 2147483647 w 427"/>
              <a:gd name="T57" fmla="*/ 2147483647 h 460"/>
              <a:gd name="T58" fmla="*/ 2147483647 w 427"/>
              <a:gd name="T59" fmla="*/ 2147483647 h 460"/>
              <a:gd name="T60" fmla="*/ 2147483647 w 427"/>
              <a:gd name="T61" fmla="*/ 2147483647 h 460"/>
              <a:gd name="T62" fmla="*/ 2147483647 w 427"/>
              <a:gd name="T63" fmla="*/ 2147483647 h 460"/>
              <a:gd name="T64" fmla="*/ 2147483647 w 427"/>
              <a:gd name="T65" fmla="*/ 2147483647 h 460"/>
              <a:gd name="T66" fmla="*/ 2147483647 w 427"/>
              <a:gd name="T67" fmla="*/ 2147483647 h 460"/>
              <a:gd name="T68" fmla="*/ 2147483647 w 427"/>
              <a:gd name="T69" fmla="*/ 2147483647 h 460"/>
              <a:gd name="T70" fmla="*/ 2147483647 w 427"/>
              <a:gd name="T71" fmla="*/ 2147483647 h 460"/>
              <a:gd name="T72" fmla="*/ 2147483647 w 427"/>
              <a:gd name="T73" fmla="*/ 2147483647 h 460"/>
              <a:gd name="T74" fmla="*/ 2147483647 w 427"/>
              <a:gd name="T75" fmla="*/ 2147483647 h 460"/>
              <a:gd name="T76" fmla="*/ 2147483647 w 427"/>
              <a:gd name="T77" fmla="*/ 2147483647 h 460"/>
              <a:gd name="T78" fmla="*/ 2147483647 w 427"/>
              <a:gd name="T79" fmla="*/ 2147483647 h 460"/>
              <a:gd name="T80" fmla="*/ 2147483647 w 427"/>
              <a:gd name="T81" fmla="*/ 2147483647 h 460"/>
              <a:gd name="T82" fmla="*/ 2147483647 w 427"/>
              <a:gd name="T83" fmla="*/ 2147483647 h 460"/>
              <a:gd name="T84" fmla="*/ 2147483647 w 427"/>
              <a:gd name="T85" fmla="*/ 2147483647 h 460"/>
              <a:gd name="T86" fmla="*/ 2147483647 w 427"/>
              <a:gd name="T87" fmla="*/ 2147483647 h 460"/>
              <a:gd name="T88" fmla="*/ 2147483647 w 427"/>
              <a:gd name="T89" fmla="*/ 2147483647 h 460"/>
              <a:gd name="T90" fmla="*/ 2147483647 w 427"/>
              <a:gd name="T91" fmla="*/ 2147483647 h 460"/>
              <a:gd name="T92" fmla="*/ 2147483647 w 427"/>
              <a:gd name="T93" fmla="*/ 2147483647 h 460"/>
              <a:gd name="T94" fmla="*/ 2147483647 w 427"/>
              <a:gd name="T95" fmla="*/ 2147483647 h 460"/>
              <a:gd name="T96" fmla="*/ 2147483647 w 427"/>
              <a:gd name="T97" fmla="*/ 2147483647 h 460"/>
              <a:gd name="T98" fmla="*/ 2147483647 w 427"/>
              <a:gd name="T99" fmla="*/ 2147483647 h 460"/>
              <a:gd name="T100" fmla="*/ 2147483647 w 427"/>
              <a:gd name="T101" fmla="*/ 2147483647 h 460"/>
              <a:gd name="T102" fmla="*/ 2147483647 w 427"/>
              <a:gd name="T103" fmla="*/ 2147483647 h 460"/>
              <a:gd name="T104" fmla="*/ 2147483647 w 427"/>
              <a:gd name="T105" fmla="*/ 2147483647 h 460"/>
              <a:gd name="T106" fmla="*/ 2147483647 w 427"/>
              <a:gd name="T107" fmla="*/ 2147483647 h 460"/>
              <a:gd name="T108" fmla="*/ 2147483647 w 427"/>
              <a:gd name="T109" fmla="*/ 2147483647 h 460"/>
              <a:gd name="T110" fmla="*/ 2147483647 w 427"/>
              <a:gd name="T111" fmla="*/ 2147483647 h 460"/>
              <a:gd name="T112" fmla="*/ 2147483647 w 427"/>
              <a:gd name="T113" fmla="*/ 2147483647 h 460"/>
              <a:gd name="T114" fmla="*/ 2147483647 w 427"/>
              <a:gd name="T115" fmla="*/ 2147483647 h 4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27"/>
              <a:gd name="T175" fmla="*/ 0 h 460"/>
              <a:gd name="T176" fmla="*/ 427 w 427"/>
              <a:gd name="T177" fmla="*/ 460 h 4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27" h="460">
                <a:moveTo>
                  <a:pt x="36" y="245"/>
                </a:moveTo>
                <a:cubicBezTo>
                  <a:pt x="215" y="141"/>
                  <a:pt x="215" y="141"/>
                  <a:pt x="215" y="141"/>
                </a:cubicBezTo>
                <a:cubicBezTo>
                  <a:pt x="243" y="126"/>
                  <a:pt x="279" y="137"/>
                  <a:pt x="296" y="166"/>
                </a:cubicBezTo>
                <a:cubicBezTo>
                  <a:pt x="350" y="259"/>
                  <a:pt x="350" y="259"/>
                  <a:pt x="350" y="259"/>
                </a:cubicBezTo>
                <a:cubicBezTo>
                  <a:pt x="367" y="288"/>
                  <a:pt x="358" y="325"/>
                  <a:pt x="330" y="341"/>
                </a:cubicBezTo>
                <a:cubicBezTo>
                  <a:pt x="152" y="444"/>
                  <a:pt x="152" y="444"/>
                  <a:pt x="152" y="444"/>
                </a:cubicBezTo>
                <a:cubicBezTo>
                  <a:pt x="124" y="460"/>
                  <a:pt x="88" y="449"/>
                  <a:pt x="71" y="420"/>
                </a:cubicBezTo>
                <a:cubicBezTo>
                  <a:pt x="17" y="327"/>
                  <a:pt x="17" y="327"/>
                  <a:pt x="17" y="327"/>
                </a:cubicBezTo>
                <a:cubicBezTo>
                  <a:pt x="0" y="298"/>
                  <a:pt x="9" y="261"/>
                  <a:pt x="36" y="245"/>
                </a:cubicBezTo>
                <a:close/>
                <a:moveTo>
                  <a:pt x="107" y="412"/>
                </a:moveTo>
                <a:cubicBezTo>
                  <a:pt x="130" y="324"/>
                  <a:pt x="130" y="324"/>
                  <a:pt x="130" y="324"/>
                </a:cubicBezTo>
                <a:cubicBezTo>
                  <a:pt x="42" y="301"/>
                  <a:pt x="42" y="301"/>
                  <a:pt x="42" y="301"/>
                </a:cubicBezTo>
                <a:cubicBezTo>
                  <a:pt x="107" y="412"/>
                  <a:pt x="107" y="412"/>
                  <a:pt x="107" y="412"/>
                </a:cubicBezTo>
                <a:close/>
                <a:moveTo>
                  <a:pt x="258" y="175"/>
                </a:moveTo>
                <a:cubicBezTo>
                  <a:pt x="234" y="264"/>
                  <a:pt x="234" y="264"/>
                  <a:pt x="234" y="264"/>
                </a:cubicBezTo>
                <a:cubicBezTo>
                  <a:pt x="323" y="288"/>
                  <a:pt x="323" y="288"/>
                  <a:pt x="323" y="288"/>
                </a:cubicBezTo>
                <a:cubicBezTo>
                  <a:pt x="258" y="175"/>
                  <a:pt x="258" y="175"/>
                  <a:pt x="258" y="175"/>
                </a:cubicBezTo>
                <a:close/>
                <a:moveTo>
                  <a:pt x="306" y="318"/>
                </a:moveTo>
                <a:cubicBezTo>
                  <a:pt x="225" y="297"/>
                  <a:pt x="225" y="297"/>
                  <a:pt x="225" y="297"/>
                </a:cubicBezTo>
                <a:cubicBezTo>
                  <a:pt x="213" y="334"/>
                  <a:pt x="201" y="340"/>
                  <a:pt x="163" y="333"/>
                </a:cubicBezTo>
                <a:cubicBezTo>
                  <a:pt x="142" y="413"/>
                  <a:pt x="142" y="413"/>
                  <a:pt x="142" y="413"/>
                </a:cubicBezTo>
                <a:cubicBezTo>
                  <a:pt x="306" y="318"/>
                  <a:pt x="306" y="318"/>
                  <a:pt x="306" y="318"/>
                </a:cubicBezTo>
                <a:close/>
                <a:moveTo>
                  <a:pt x="61" y="270"/>
                </a:moveTo>
                <a:cubicBezTo>
                  <a:pt x="150" y="294"/>
                  <a:pt x="150" y="294"/>
                  <a:pt x="150" y="294"/>
                </a:cubicBezTo>
                <a:cubicBezTo>
                  <a:pt x="184" y="303"/>
                  <a:pt x="189" y="300"/>
                  <a:pt x="199" y="263"/>
                </a:cubicBezTo>
                <a:cubicBezTo>
                  <a:pt x="222" y="177"/>
                  <a:pt x="222" y="177"/>
                  <a:pt x="222" y="177"/>
                </a:cubicBezTo>
                <a:cubicBezTo>
                  <a:pt x="61" y="270"/>
                  <a:pt x="61" y="270"/>
                  <a:pt x="61" y="270"/>
                </a:cubicBezTo>
                <a:close/>
                <a:moveTo>
                  <a:pt x="176" y="126"/>
                </a:moveTo>
                <a:cubicBezTo>
                  <a:pt x="168" y="130"/>
                  <a:pt x="159" y="127"/>
                  <a:pt x="155" y="119"/>
                </a:cubicBezTo>
                <a:cubicBezTo>
                  <a:pt x="151" y="112"/>
                  <a:pt x="154" y="102"/>
                  <a:pt x="162" y="98"/>
                </a:cubicBezTo>
                <a:cubicBezTo>
                  <a:pt x="164" y="97"/>
                  <a:pt x="164" y="97"/>
                  <a:pt x="164" y="97"/>
                </a:cubicBezTo>
                <a:cubicBezTo>
                  <a:pt x="207" y="75"/>
                  <a:pt x="246" y="73"/>
                  <a:pt x="279" y="87"/>
                </a:cubicBezTo>
                <a:cubicBezTo>
                  <a:pt x="312" y="101"/>
                  <a:pt x="338" y="130"/>
                  <a:pt x="359" y="169"/>
                </a:cubicBezTo>
                <a:cubicBezTo>
                  <a:pt x="360" y="171"/>
                  <a:pt x="361" y="172"/>
                  <a:pt x="361" y="173"/>
                </a:cubicBezTo>
                <a:cubicBezTo>
                  <a:pt x="365" y="180"/>
                  <a:pt x="362" y="190"/>
                  <a:pt x="354" y="194"/>
                </a:cubicBezTo>
                <a:cubicBezTo>
                  <a:pt x="346" y="198"/>
                  <a:pt x="336" y="195"/>
                  <a:pt x="332" y="187"/>
                </a:cubicBezTo>
                <a:cubicBezTo>
                  <a:pt x="332" y="185"/>
                  <a:pt x="331" y="185"/>
                  <a:pt x="331" y="184"/>
                </a:cubicBezTo>
                <a:cubicBezTo>
                  <a:pt x="314" y="151"/>
                  <a:pt x="292" y="127"/>
                  <a:pt x="267" y="116"/>
                </a:cubicBezTo>
                <a:cubicBezTo>
                  <a:pt x="242" y="106"/>
                  <a:pt x="213" y="108"/>
                  <a:pt x="178" y="125"/>
                </a:cubicBezTo>
                <a:cubicBezTo>
                  <a:pt x="177" y="126"/>
                  <a:pt x="176" y="126"/>
                  <a:pt x="176" y="126"/>
                </a:cubicBezTo>
                <a:close/>
                <a:moveTo>
                  <a:pt x="155" y="66"/>
                </a:moveTo>
                <a:cubicBezTo>
                  <a:pt x="148" y="70"/>
                  <a:pt x="138" y="67"/>
                  <a:pt x="134" y="59"/>
                </a:cubicBezTo>
                <a:cubicBezTo>
                  <a:pt x="130" y="52"/>
                  <a:pt x="132" y="42"/>
                  <a:pt x="140" y="38"/>
                </a:cubicBezTo>
                <a:cubicBezTo>
                  <a:pt x="140" y="38"/>
                  <a:pt x="140" y="38"/>
                  <a:pt x="140" y="38"/>
                </a:cubicBezTo>
                <a:cubicBezTo>
                  <a:pt x="141" y="38"/>
                  <a:pt x="141" y="38"/>
                  <a:pt x="141" y="38"/>
                </a:cubicBezTo>
                <a:cubicBezTo>
                  <a:pt x="195" y="8"/>
                  <a:pt x="248" y="0"/>
                  <a:pt x="296" y="16"/>
                </a:cubicBezTo>
                <a:cubicBezTo>
                  <a:pt x="344" y="32"/>
                  <a:pt x="387" y="72"/>
                  <a:pt x="422" y="137"/>
                </a:cubicBezTo>
                <a:cubicBezTo>
                  <a:pt x="422" y="137"/>
                  <a:pt x="422" y="137"/>
                  <a:pt x="422" y="137"/>
                </a:cubicBezTo>
                <a:cubicBezTo>
                  <a:pt x="422" y="137"/>
                  <a:pt x="422" y="137"/>
                  <a:pt x="422" y="137"/>
                </a:cubicBezTo>
                <a:cubicBezTo>
                  <a:pt x="423" y="137"/>
                  <a:pt x="423" y="137"/>
                  <a:pt x="423" y="137"/>
                </a:cubicBezTo>
                <a:cubicBezTo>
                  <a:pt x="427" y="145"/>
                  <a:pt x="424" y="155"/>
                  <a:pt x="416" y="159"/>
                </a:cubicBezTo>
                <a:cubicBezTo>
                  <a:pt x="408" y="163"/>
                  <a:pt x="399" y="160"/>
                  <a:pt x="395" y="153"/>
                </a:cubicBezTo>
                <a:cubicBezTo>
                  <a:pt x="394" y="152"/>
                  <a:pt x="394" y="152"/>
                  <a:pt x="394" y="152"/>
                </a:cubicBezTo>
                <a:cubicBezTo>
                  <a:pt x="394" y="152"/>
                  <a:pt x="394" y="152"/>
                  <a:pt x="394" y="152"/>
                </a:cubicBezTo>
                <a:cubicBezTo>
                  <a:pt x="363" y="94"/>
                  <a:pt x="326" y="60"/>
                  <a:pt x="286" y="46"/>
                </a:cubicBezTo>
                <a:cubicBezTo>
                  <a:pt x="246" y="33"/>
                  <a:pt x="202" y="40"/>
                  <a:pt x="156" y="66"/>
                </a:cubicBezTo>
                <a:cubicBezTo>
                  <a:pt x="156" y="66"/>
                  <a:pt x="156" y="66"/>
                  <a:pt x="156" y="66"/>
                </a:cubicBezTo>
                <a:cubicBezTo>
                  <a:pt x="155" y="66"/>
                  <a:pt x="155" y="66"/>
                  <a:pt x="155" y="66"/>
                </a:cubicBezTo>
                <a:close/>
              </a:path>
            </a:pathLst>
          </a:custGeom>
          <a:solidFill>
            <a:schemeClr val="bg1"/>
          </a:solidFill>
          <a:ln w="9525">
            <a:noFill/>
            <a:round/>
            <a:headEnd/>
            <a:tailEnd/>
          </a:ln>
        </p:spPr>
        <p:txBody>
          <a:bodyPr lIns="91408" tIns="45704" rIns="91408" bIns="45704">
            <a:prstTxWarp prst="textNoShape">
              <a:avLst/>
            </a:prstTxWarp>
          </a:bodyPr>
          <a:lstStyle/>
          <a:p>
            <a:pPr defTabSz="912813"/>
            <a:endParaRPr lang="en-US">
              <a:ea typeface="Arial" charset="0"/>
              <a:cs typeface="Arial" charset="0"/>
            </a:endParaRPr>
          </a:p>
        </p:txBody>
      </p:sp>
      <p:sp>
        <p:nvSpPr>
          <p:cNvPr id="96618" name="Freeform 362"/>
          <p:cNvSpPr>
            <a:spLocks noChangeAspect="1" noEditPoints="1"/>
          </p:cNvSpPr>
          <p:nvPr/>
        </p:nvSpPr>
        <p:spPr bwMode="gray">
          <a:xfrm>
            <a:off x="4089400" y="3335338"/>
            <a:ext cx="938213" cy="455612"/>
          </a:xfrm>
          <a:custGeom>
            <a:avLst/>
            <a:gdLst>
              <a:gd name="T0" fmla="*/ 2147483647 w 590"/>
              <a:gd name="T1" fmla="*/ 2147483647 h 286"/>
              <a:gd name="T2" fmla="*/ 2147483647 w 590"/>
              <a:gd name="T3" fmla="*/ 2147483647 h 286"/>
              <a:gd name="T4" fmla="*/ 2147483647 w 590"/>
              <a:gd name="T5" fmla="*/ 2147483647 h 286"/>
              <a:gd name="T6" fmla="*/ 2147483647 w 590"/>
              <a:gd name="T7" fmla="*/ 2147483647 h 286"/>
              <a:gd name="T8" fmla="*/ 2147483647 w 590"/>
              <a:gd name="T9" fmla="*/ 2147483647 h 286"/>
              <a:gd name="T10" fmla="*/ 2147483647 w 590"/>
              <a:gd name="T11" fmla="*/ 2147483647 h 286"/>
              <a:gd name="T12" fmla="*/ 2147483647 w 590"/>
              <a:gd name="T13" fmla="*/ 2147483647 h 286"/>
              <a:gd name="T14" fmla="*/ 2147483647 w 590"/>
              <a:gd name="T15" fmla="*/ 2147483647 h 286"/>
              <a:gd name="T16" fmla="*/ 2147483647 w 590"/>
              <a:gd name="T17" fmla="*/ 2147483647 h 286"/>
              <a:gd name="T18" fmla="*/ 2147483647 w 590"/>
              <a:gd name="T19" fmla="*/ 2147483647 h 286"/>
              <a:gd name="T20" fmla="*/ 2147483647 w 590"/>
              <a:gd name="T21" fmla="*/ 2147483647 h 286"/>
              <a:gd name="T22" fmla="*/ 2147483647 w 590"/>
              <a:gd name="T23" fmla="*/ 2147483647 h 286"/>
              <a:gd name="T24" fmla="*/ 2147483647 w 590"/>
              <a:gd name="T25" fmla="*/ 2147483647 h 286"/>
              <a:gd name="T26" fmla="*/ 2147483647 w 590"/>
              <a:gd name="T27" fmla="*/ 2147483647 h 286"/>
              <a:gd name="T28" fmla="*/ 2147483647 w 590"/>
              <a:gd name="T29" fmla="*/ 2147483647 h 286"/>
              <a:gd name="T30" fmla="*/ 2147483647 w 590"/>
              <a:gd name="T31" fmla="*/ 2147483647 h 286"/>
              <a:gd name="T32" fmla="*/ 2147483647 w 590"/>
              <a:gd name="T33" fmla="*/ 2147483647 h 286"/>
              <a:gd name="T34" fmla="*/ 2147483647 w 590"/>
              <a:gd name="T35" fmla="*/ 2147483647 h 286"/>
              <a:gd name="T36" fmla="*/ 2147483647 w 590"/>
              <a:gd name="T37" fmla="*/ 2147483647 h 286"/>
              <a:gd name="T38" fmla="*/ 2147483647 w 590"/>
              <a:gd name="T39" fmla="*/ 2147483647 h 286"/>
              <a:gd name="T40" fmla="*/ 2147483647 w 590"/>
              <a:gd name="T41" fmla="*/ 2147483647 h 286"/>
              <a:gd name="T42" fmla="*/ 2147483647 w 590"/>
              <a:gd name="T43" fmla="*/ 2147483647 h 286"/>
              <a:gd name="T44" fmla="*/ 2147483647 w 590"/>
              <a:gd name="T45" fmla="*/ 2147483647 h 286"/>
              <a:gd name="T46" fmla="*/ 2147483647 w 590"/>
              <a:gd name="T47" fmla="*/ 2147483647 h 286"/>
              <a:gd name="T48" fmla="*/ 2147483647 w 590"/>
              <a:gd name="T49" fmla="*/ 2147483647 h 286"/>
              <a:gd name="T50" fmla="*/ 2147483647 w 590"/>
              <a:gd name="T51" fmla="*/ 2147483647 h 286"/>
              <a:gd name="T52" fmla="*/ 2147483647 w 590"/>
              <a:gd name="T53" fmla="*/ 2147483647 h 286"/>
              <a:gd name="T54" fmla="*/ 2147483647 w 590"/>
              <a:gd name="T55" fmla="*/ 2147483647 h 286"/>
              <a:gd name="T56" fmla="*/ 2147483647 w 590"/>
              <a:gd name="T57" fmla="*/ 2147483647 h 286"/>
              <a:gd name="T58" fmla="*/ 2147483647 w 590"/>
              <a:gd name="T59" fmla="*/ 2147483647 h 286"/>
              <a:gd name="T60" fmla="*/ 2147483647 w 590"/>
              <a:gd name="T61" fmla="*/ 2147483647 h 286"/>
              <a:gd name="T62" fmla="*/ 2147483647 w 590"/>
              <a:gd name="T63" fmla="*/ 2147483647 h 286"/>
              <a:gd name="T64" fmla="*/ 2147483647 w 590"/>
              <a:gd name="T65" fmla="*/ 2147483647 h 286"/>
              <a:gd name="T66" fmla="*/ 2147483647 w 590"/>
              <a:gd name="T67" fmla="*/ 2147483647 h 286"/>
              <a:gd name="T68" fmla="*/ 2147483647 w 590"/>
              <a:gd name="T69" fmla="*/ 2147483647 h 286"/>
              <a:gd name="T70" fmla="*/ 2147483647 w 590"/>
              <a:gd name="T71" fmla="*/ 2147483647 h 286"/>
              <a:gd name="T72" fmla="*/ 2147483647 w 590"/>
              <a:gd name="T73" fmla="*/ 2147483647 h 286"/>
              <a:gd name="T74" fmla="*/ 2147483647 w 590"/>
              <a:gd name="T75" fmla="*/ 2147483647 h 286"/>
              <a:gd name="T76" fmla="*/ 2147483647 w 590"/>
              <a:gd name="T77" fmla="*/ 2147483647 h 286"/>
              <a:gd name="T78" fmla="*/ 2147483647 w 590"/>
              <a:gd name="T79" fmla="*/ 2147483647 h 286"/>
              <a:gd name="T80" fmla="*/ 2147483647 w 590"/>
              <a:gd name="T81" fmla="*/ 2147483647 h 286"/>
              <a:gd name="T82" fmla="*/ 2147483647 w 590"/>
              <a:gd name="T83" fmla="*/ 2147483647 h 286"/>
              <a:gd name="T84" fmla="*/ 2147483647 w 590"/>
              <a:gd name="T85" fmla="*/ 2147483647 h 286"/>
              <a:gd name="T86" fmla="*/ 2147483647 w 590"/>
              <a:gd name="T87" fmla="*/ 2147483647 h 286"/>
              <a:gd name="T88" fmla="*/ 2147483647 w 590"/>
              <a:gd name="T89" fmla="*/ 2147483647 h 286"/>
              <a:gd name="T90" fmla="*/ 2147483647 w 590"/>
              <a:gd name="T91" fmla="*/ 2147483647 h 286"/>
              <a:gd name="T92" fmla="*/ 2147483647 w 590"/>
              <a:gd name="T93" fmla="*/ 2147483647 h 286"/>
              <a:gd name="T94" fmla="*/ 2147483647 w 590"/>
              <a:gd name="T95" fmla="*/ 2147483647 h 286"/>
              <a:gd name="T96" fmla="*/ 2147483647 w 590"/>
              <a:gd name="T97" fmla="*/ 2147483647 h 286"/>
              <a:gd name="T98" fmla="*/ 2147483647 w 590"/>
              <a:gd name="T99" fmla="*/ 2147483647 h 286"/>
              <a:gd name="T100" fmla="*/ 2147483647 w 590"/>
              <a:gd name="T101" fmla="*/ 2147483647 h 286"/>
              <a:gd name="T102" fmla="*/ 2147483647 w 590"/>
              <a:gd name="T103" fmla="*/ 2147483647 h 286"/>
              <a:gd name="T104" fmla="*/ 2147483647 w 590"/>
              <a:gd name="T105" fmla="*/ 2147483647 h 286"/>
              <a:gd name="T106" fmla="*/ 2147483647 w 590"/>
              <a:gd name="T107" fmla="*/ 2147483647 h 286"/>
              <a:gd name="T108" fmla="*/ 2147483647 w 590"/>
              <a:gd name="T109" fmla="*/ 2147483647 h 286"/>
              <a:gd name="T110" fmla="*/ 2147483647 w 590"/>
              <a:gd name="T111" fmla="*/ 2147483647 h 286"/>
              <a:gd name="T112" fmla="*/ 2147483647 w 590"/>
              <a:gd name="T113" fmla="*/ 2147483647 h 2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90"/>
              <a:gd name="T172" fmla="*/ 0 h 286"/>
              <a:gd name="T173" fmla="*/ 590 w 590"/>
              <a:gd name="T174" fmla="*/ 286 h 2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90" h="286">
                <a:moveTo>
                  <a:pt x="197" y="33"/>
                </a:moveTo>
                <a:cubicBezTo>
                  <a:pt x="404" y="33"/>
                  <a:pt x="404" y="33"/>
                  <a:pt x="404" y="33"/>
                </a:cubicBezTo>
                <a:cubicBezTo>
                  <a:pt x="427" y="33"/>
                  <a:pt x="447" y="48"/>
                  <a:pt x="456" y="70"/>
                </a:cubicBezTo>
                <a:cubicBezTo>
                  <a:pt x="396" y="70"/>
                  <a:pt x="396" y="70"/>
                  <a:pt x="396" y="70"/>
                </a:cubicBezTo>
                <a:cubicBezTo>
                  <a:pt x="392" y="67"/>
                  <a:pt x="384" y="68"/>
                  <a:pt x="381" y="68"/>
                </a:cubicBezTo>
                <a:cubicBezTo>
                  <a:pt x="206" y="68"/>
                  <a:pt x="206" y="68"/>
                  <a:pt x="206" y="68"/>
                </a:cubicBezTo>
                <a:cubicBezTo>
                  <a:pt x="271" y="133"/>
                  <a:pt x="271" y="133"/>
                  <a:pt x="271" y="133"/>
                </a:cubicBezTo>
                <a:cubicBezTo>
                  <a:pt x="296" y="158"/>
                  <a:pt x="302" y="158"/>
                  <a:pt x="329" y="130"/>
                </a:cubicBezTo>
                <a:cubicBezTo>
                  <a:pt x="368" y="92"/>
                  <a:pt x="368" y="92"/>
                  <a:pt x="368" y="92"/>
                </a:cubicBezTo>
                <a:cubicBezTo>
                  <a:pt x="365" y="102"/>
                  <a:pt x="368" y="113"/>
                  <a:pt x="377" y="121"/>
                </a:cubicBezTo>
                <a:cubicBezTo>
                  <a:pt x="379" y="123"/>
                  <a:pt x="381" y="124"/>
                  <a:pt x="383" y="125"/>
                </a:cubicBezTo>
                <a:cubicBezTo>
                  <a:pt x="359" y="149"/>
                  <a:pt x="359" y="149"/>
                  <a:pt x="359" y="149"/>
                </a:cubicBezTo>
                <a:cubicBezTo>
                  <a:pt x="424" y="214"/>
                  <a:pt x="424" y="214"/>
                  <a:pt x="424" y="214"/>
                </a:cubicBezTo>
                <a:cubicBezTo>
                  <a:pt x="424" y="128"/>
                  <a:pt x="424" y="128"/>
                  <a:pt x="424" y="128"/>
                </a:cubicBezTo>
                <a:cubicBezTo>
                  <a:pt x="461" y="128"/>
                  <a:pt x="461" y="128"/>
                  <a:pt x="461" y="128"/>
                </a:cubicBezTo>
                <a:cubicBezTo>
                  <a:pt x="461" y="153"/>
                  <a:pt x="461" y="178"/>
                  <a:pt x="461" y="202"/>
                </a:cubicBezTo>
                <a:cubicBezTo>
                  <a:pt x="461" y="236"/>
                  <a:pt x="435" y="264"/>
                  <a:pt x="404" y="264"/>
                </a:cubicBezTo>
                <a:cubicBezTo>
                  <a:pt x="197" y="264"/>
                  <a:pt x="197" y="264"/>
                  <a:pt x="197" y="264"/>
                </a:cubicBezTo>
                <a:cubicBezTo>
                  <a:pt x="165" y="264"/>
                  <a:pt x="139" y="236"/>
                  <a:pt x="139" y="202"/>
                </a:cubicBezTo>
                <a:cubicBezTo>
                  <a:pt x="139" y="95"/>
                  <a:pt x="139" y="95"/>
                  <a:pt x="139" y="95"/>
                </a:cubicBezTo>
                <a:cubicBezTo>
                  <a:pt x="139" y="61"/>
                  <a:pt x="165" y="33"/>
                  <a:pt x="197" y="33"/>
                </a:cubicBezTo>
                <a:close/>
                <a:moveTo>
                  <a:pt x="174" y="213"/>
                </a:moveTo>
                <a:cubicBezTo>
                  <a:pt x="239" y="149"/>
                  <a:pt x="239" y="149"/>
                  <a:pt x="239" y="149"/>
                </a:cubicBezTo>
                <a:cubicBezTo>
                  <a:pt x="174" y="85"/>
                  <a:pt x="174" y="85"/>
                  <a:pt x="174" y="85"/>
                </a:cubicBezTo>
                <a:cubicBezTo>
                  <a:pt x="174" y="213"/>
                  <a:pt x="174" y="213"/>
                  <a:pt x="174" y="213"/>
                </a:cubicBezTo>
                <a:close/>
                <a:moveTo>
                  <a:pt x="393" y="232"/>
                </a:moveTo>
                <a:cubicBezTo>
                  <a:pt x="335" y="173"/>
                  <a:pt x="335" y="173"/>
                  <a:pt x="335" y="173"/>
                </a:cubicBezTo>
                <a:cubicBezTo>
                  <a:pt x="306" y="199"/>
                  <a:pt x="292" y="198"/>
                  <a:pt x="263" y="173"/>
                </a:cubicBezTo>
                <a:cubicBezTo>
                  <a:pt x="204" y="232"/>
                  <a:pt x="204" y="232"/>
                  <a:pt x="204" y="232"/>
                </a:cubicBezTo>
                <a:cubicBezTo>
                  <a:pt x="393" y="232"/>
                  <a:pt x="393" y="232"/>
                  <a:pt x="393" y="232"/>
                </a:cubicBezTo>
                <a:close/>
                <a:moveTo>
                  <a:pt x="126" y="207"/>
                </a:moveTo>
                <a:cubicBezTo>
                  <a:pt x="73" y="207"/>
                  <a:pt x="73" y="207"/>
                  <a:pt x="73" y="207"/>
                </a:cubicBezTo>
                <a:cubicBezTo>
                  <a:pt x="115" y="249"/>
                  <a:pt x="115" y="249"/>
                  <a:pt x="115" y="249"/>
                </a:cubicBezTo>
                <a:cubicBezTo>
                  <a:pt x="123" y="257"/>
                  <a:pt x="123" y="270"/>
                  <a:pt x="115" y="278"/>
                </a:cubicBezTo>
                <a:cubicBezTo>
                  <a:pt x="107" y="286"/>
                  <a:pt x="94" y="286"/>
                  <a:pt x="86" y="278"/>
                </a:cubicBezTo>
                <a:cubicBezTo>
                  <a:pt x="17" y="209"/>
                  <a:pt x="17" y="209"/>
                  <a:pt x="17" y="209"/>
                </a:cubicBezTo>
                <a:cubicBezTo>
                  <a:pt x="0" y="192"/>
                  <a:pt x="1" y="180"/>
                  <a:pt x="17" y="164"/>
                </a:cubicBezTo>
                <a:cubicBezTo>
                  <a:pt x="86" y="95"/>
                  <a:pt x="86" y="95"/>
                  <a:pt x="86" y="95"/>
                </a:cubicBezTo>
                <a:cubicBezTo>
                  <a:pt x="94" y="87"/>
                  <a:pt x="107" y="87"/>
                  <a:pt x="115" y="95"/>
                </a:cubicBezTo>
                <a:cubicBezTo>
                  <a:pt x="123" y="103"/>
                  <a:pt x="123" y="116"/>
                  <a:pt x="115" y="124"/>
                </a:cubicBezTo>
                <a:cubicBezTo>
                  <a:pt x="72" y="166"/>
                  <a:pt x="72" y="166"/>
                  <a:pt x="72" y="166"/>
                </a:cubicBezTo>
                <a:cubicBezTo>
                  <a:pt x="126" y="166"/>
                  <a:pt x="126" y="166"/>
                  <a:pt x="126" y="166"/>
                </a:cubicBezTo>
                <a:cubicBezTo>
                  <a:pt x="126" y="207"/>
                  <a:pt x="126" y="207"/>
                  <a:pt x="126" y="207"/>
                </a:cubicBezTo>
                <a:close/>
                <a:moveTo>
                  <a:pt x="396" y="119"/>
                </a:moveTo>
                <a:cubicBezTo>
                  <a:pt x="385" y="119"/>
                  <a:pt x="375" y="110"/>
                  <a:pt x="375" y="99"/>
                </a:cubicBezTo>
                <a:cubicBezTo>
                  <a:pt x="375" y="87"/>
                  <a:pt x="385" y="78"/>
                  <a:pt x="396" y="78"/>
                </a:cubicBezTo>
                <a:cubicBezTo>
                  <a:pt x="517" y="78"/>
                  <a:pt x="517" y="78"/>
                  <a:pt x="517" y="78"/>
                </a:cubicBezTo>
                <a:cubicBezTo>
                  <a:pt x="475" y="37"/>
                  <a:pt x="475" y="37"/>
                  <a:pt x="475" y="37"/>
                </a:cubicBezTo>
                <a:cubicBezTo>
                  <a:pt x="467" y="29"/>
                  <a:pt x="467" y="16"/>
                  <a:pt x="475" y="8"/>
                </a:cubicBezTo>
                <a:cubicBezTo>
                  <a:pt x="483" y="0"/>
                  <a:pt x="496" y="0"/>
                  <a:pt x="504" y="8"/>
                </a:cubicBezTo>
                <a:cubicBezTo>
                  <a:pt x="573" y="77"/>
                  <a:pt x="573" y="77"/>
                  <a:pt x="573" y="77"/>
                </a:cubicBezTo>
                <a:cubicBezTo>
                  <a:pt x="590" y="93"/>
                  <a:pt x="589" y="106"/>
                  <a:pt x="573" y="122"/>
                </a:cubicBezTo>
                <a:cubicBezTo>
                  <a:pt x="504" y="190"/>
                  <a:pt x="504" y="190"/>
                  <a:pt x="504" y="190"/>
                </a:cubicBezTo>
                <a:cubicBezTo>
                  <a:pt x="496" y="198"/>
                  <a:pt x="483" y="198"/>
                  <a:pt x="475" y="190"/>
                </a:cubicBezTo>
                <a:cubicBezTo>
                  <a:pt x="467" y="182"/>
                  <a:pt x="467" y="169"/>
                  <a:pt x="475" y="161"/>
                </a:cubicBezTo>
                <a:cubicBezTo>
                  <a:pt x="518" y="119"/>
                  <a:pt x="518" y="119"/>
                  <a:pt x="518" y="119"/>
                </a:cubicBezTo>
                <a:cubicBezTo>
                  <a:pt x="396" y="119"/>
                  <a:pt x="396" y="119"/>
                  <a:pt x="396" y="119"/>
                </a:cubicBezTo>
                <a:close/>
              </a:path>
            </a:pathLst>
          </a:custGeom>
          <a:solidFill>
            <a:schemeClr val="bg1"/>
          </a:solidFill>
          <a:ln w="9525">
            <a:noFill/>
            <a:round/>
            <a:headEnd/>
            <a:tailEnd/>
          </a:ln>
        </p:spPr>
        <p:txBody>
          <a:bodyPr lIns="91408" tIns="45704" rIns="91408" bIns="45704">
            <a:prstTxWarp prst="textNoShape">
              <a:avLst/>
            </a:prstTxWarp>
          </a:bodyPr>
          <a:lstStyle/>
          <a:p>
            <a:pPr defTabSz="912813"/>
            <a:endParaRPr lang="en-US">
              <a:ea typeface="Arial" charset="0"/>
              <a:cs typeface="Arial" charset="0"/>
            </a:endParaRPr>
          </a:p>
        </p:txBody>
      </p:sp>
      <p:sp>
        <p:nvSpPr>
          <p:cNvPr id="96619" name="Freeform 363"/>
          <p:cNvSpPr>
            <a:spLocks noChangeAspect="1" noEditPoints="1"/>
          </p:cNvSpPr>
          <p:nvPr/>
        </p:nvSpPr>
        <p:spPr bwMode="gray">
          <a:xfrm>
            <a:off x="4300538" y="3273425"/>
            <a:ext cx="512762" cy="577850"/>
          </a:xfrm>
          <a:custGeom>
            <a:avLst/>
            <a:gdLst>
              <a:gd name="T0" fmla="*/ 2147483647 w 322"/>
              <a:gd name="T1" fmla="*/ 2147483647 h 363"/>
              <a:gd name="T2" fmla="*/ 2147483647 w 322"/>
              <a:gd name="T3" fmla="*/ 2147483647 h 363"/>
              <a:gd name="T4" fmla="*/ 2147483647 w 322"/>
              <a:gd name="T5" fmla="*/ 2147483647 h 363"/>
              <a:gd name="T6" fmla="*/ 2147483647 w 322"/>
              <a:gd name="T7" fmla="*/ 2147483647 h 363"/>
              <a:gd name="T8" fmla="*/ 2147483647 w 322"/>
              <a:gd name="T9" fmla="*/ 2147483647 h 363"/>
              <a:gd name="T10" fmla="*/ 2147483647 w 322"/>
              <a:gd name="T11" fmla="*/ 2147483647 h 363"/>
              <a:gd name="T12" fmla="*/ 2147483647 w 322"/>
              <a:gd name="T13" fmla="*/ 2147483647 h 363"/>
              <a:gd name="T14" fmla="*/ 2147483647 w 322"/>
              <a:gd name="T15" fmla="*/ 2147483647 h 363"/>
              <a:gd name="T16" fmla="*/ 2147483647 w 322"/>
              <a:gd name="T17" fmla="*/ 0 h 363"/>
              <a:gd name="T18" fmla="*/ 2147483647 w 322"/>
              <a:gd name="T19" fmla="*/ 0 h 363"/>
              <a:gd name="T20" fmla="*/ 2147483647 w 322"/>
              <a:gd name="T21" fmla="*/ 2147483647 h 363"/>
              <a:gd name="T22" fmla="*/ 2147483647 w 322"/>
              <a:gd name="T23" fmla="*/ 2147483647 h 363"/>
              <a:gd name="T24" fmla="*/ 2147483647 w 322"/>
              <a:gd name="T25" fmla="*/ 2147483647 h 363"/>
              <a:gd name="T26" fmla="*/ 2147483647 w 322"/>
              <a:gd name="T27" fmla="*/ 2147483647 h 363"/>
              <a:gd name="T28" fmla="*/ 2147483647 w 322"/>
              <a:gd name="T29" fmla="*/ 2147483647 h 363"/>
              <a:gd name="T30" fmla="*/ 2147483647 w 322"/>
              <a:gd name="T31" fmla="*/ 2147483647 h 363"/>
              <a:gd name="T32" fmla="*/ 2147483647 w 322"/>
              <a:gd name="T33" fmla="*/ 2147483647 h 363"/>
              <a:gd name="T34" fmla="*/ 2147483647 w 322"/>
              <a:gd name="T35" fmla="*/ 2147483647 h 363"/>
              <a:gd name="T36" fmla="*/ 2147483647 w 322"/>
              <a:gd name="T37" fmla="*/ 2147483647 h 363"/>
              <a:gd name="T38" fmla="*/ 2147483647 w 322"/>
              <a:gd name="T39" fmla="*/ 2147483647 h 363"/>
              <a:gd name="T40" fmla="*/ 2147483647 w 322"/>
              <a:gd name="T41" fmla="*/ 2147483647 h 363"/>
              <a:gd name="T42" fmla="*/ 2147483647 w 322"/>
              <a:gd name="T43" fmla="*/ 2147483647 h 363"/>
              <a:gd name="T44" fmla="*/ 2147483647 w 322"/>
              <a:gd name="T45" fmla="*/ 2147483647 h 363"/>
              <a:gd name="T46" fmla="*/ 2147483647 w 322"/>
              <a:gd name="T47" fmla="*/ 2147483647 h 363"/>
              <a:gd name="T48" fmla="*/ 2147483647 w 322"/>
              <a:gd name="T49" fmla="*/ 2147483647 h 363"/>
              <a:gd name="T50" fmla="*/ 2147483647 w 322"/>
              <a:gd name="T51" fmla="*/ 2147483647 h 363"/>
              <a:gd name="T52" fmla="*/ 2147483647 w 322"/>
              <a:gd name="T53" fmla="*/ 2147483647 h 363"/>
              <a:gd name="T54" fmla="*/ 2147483647 w 322"/>
              <a:gd name="T55" fmla="*/ 2147483647 h 363"/>
              <a:gd name="T56" fmla="*/ 2147483647 w 322"/>
              <a:gd name="T57" fmla="*/ 2147483647 h 363"/>
              <a:gd name="T58" fmla="*/ 2147483647 w 322"/>
              <a:gd name="T59" fmla="*/ 2147483647 h 363"/>
              <a:gd name="T60" fmla="*/ 2147483647 w 322"/>
              <a:gd name="T61" fmla="*/ 2147483647 h 363"/>
              <a:gd name="T62" fmla="*/ 2147483647 w 322"/>
              <a:gd name="T63" fmla="*/ 2147483647 h 363"/>
              <a:gd name="T64" fmla="*/ 0 w 322"/>
              <a:gd name="T65" fmla="*/ 2147483647 h 363"/>
              <a:gd name="T66" fmla="*/ 0 w 322"/>
              <a:gd name="T67" fmla="*/ 2147483647 h 363"/>
              <a:gd name="T68" fmla="*/ 2147483647 w 322"/>
              <a:gd name="T69" fmla="*/ 2147483647 h 363"/>
              <a:gd name="T70" fmla="*/ 2147483647 w 322"/>
              <a:gd name="T71" fmla="*/ 2147483647 h 363"/>
              <a:gd name="T72" fmla="*/ 2147483647 w 322"/>
              <a:gd name="T73" fmla="*/ 2147483647 h 363"/>
              <a:gd name="T74" fmla="*/ 2147483647 w 322"/>
              <a:gd name="T75" fmla="*/ 2147483647 h 363"/>
              <a:gd name="T76" fmla="*/ 2147483647 w 322"/>
              <a:gd name="T77" fmla="*/ 2147483647 h 363"/>
              <a:gd name="T78" fmla="*/ 2147483647 w 322"/>
              <a:gd name="T79" fmla="*/ 2147483647 h 363"/>
              <a:gd name="T80" fmla="*/ 2147483647 w 322"/>
              <a:gd name="T81" fmla="*/ 2147483647 h 363"/>
              <a:gd name="T82" fmla="*/ 2147483647 w 322"/>
              <a:gd name="T83" fmla="*/ 2147483647 h 363"/>
              <a:gd name="T84" fmla="*/ 2147483647 w 322"/>
              <a:gd name="T85" fmla="*/ 2147483647 h 363"/>
              <a:gd name="T86" fmla="*/ 2147483647 w 322"/>
              <a:gd name="T87" fmla="*/ 2147483647 h 363"/>
              <a:gd name="T88" fmla="*/ 2147483647 w 322"/>
              <a:gd name="T89" fmla="*/ 2147483647 h 363"/>
              <a:gd name="T90" fmla="*/ 2147483647 w 322"/>
              <a:gd name="T91" fmla="*/ 2147483647 h 363"/>
              <a:gd name="T92" fmla="*/ 2147483647 w 322"/>
              <a:gd name="T93" fmla="*/ 2147483647 h 363"/>
              <a:gd name="T94" fmla="*/ 2147483647 w 322"/>
              <a:gd name="T95" fmla="*/ 2147483647 h 363"/>
              <a:gd name="T96" fmla="*/ 2147483647 w 322"/>
              <a:gd name="T97" fmla="*/ 2147483647 h 363"/>
              <a:gd name="T98" fmla="*/ 2147483647 w 322"/>
              <a:gd name="T99" fmla="*/ 2147483647 h 363"/>
              <a:gd name="T100" fmla="*/ 2147483647 w 322"/>
              <a:gd name="T101" fmla="*/ 2147483647 h 36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22"/>
              <a:gd name="T154" fmla="*/ 0 h 363"/>
              <a:gd name="T155" fmla="*/ 322 w 322"/>
              <a:gd name="T156" fmla="*/ 363 h 36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22" h="363">
                <a:moveTo>
                  <a:pt x="61" y="188"/>
                </a:moveTo>
                <a:cubicBezTo>
                  <a:pt x="61" y="67"/>
                  <a:pt x="61" y="67"/>
                  <a:pt x="61" y="67"/>
                </a:cubicBezTo>
                <a:cubicBezTo>
                  <a:pt x="62" y="47"/>
                  <a:pt x="79" y="35"/>
                  <a:pt x="99" y="34"/>
                </a:cubicBezTo>
                <a:cubicBezTo>
                  <a:pt x="223" y="34"/>
                  <a:pt x="223" y="34"/>
                  <a:pt x="223" y="34"/>
                </a:cubicBezTo>
                <a:cubicBezTo>
                  <a:pt x="242" y="35"/>
                  <a:pt x="259" y="47"/>
                  <a:pt x="260" y="67"/>
                </a:cubicBezTo>
                <a:cubicBezTo>
                  <a:pt x="260" y="184"/>
                  <a:pt x="260" y="184"/>
                  <a:pt x="260" y="184"/>
                </a:cubicBezTo>
                <a:cubicBezTo>
                  <a:pt x="294" y="151"/>
                  <a:pt x="294" y="151"/>
                  <a:pt x="294" y="151"/>
                </a:cubicBezTo>
                <a:cubicBezTo>
                  <a:pt x="294" y="67"/>
                  <a:pt x="294" y="67"/>
                  <a:pt x="294" y="67"/>
                </a:cubicBezTo>
                <a:cubicBezTo>
                  <a:pt x="294" y="30"/>
                  <a:pt x="262" y="0"/>
                  <a:pt x="223" y="0"/>
                </a:cubicBezTo>
                <a:cubicBezTo>
                  <a:pt x="98" y="0"/>
                  <a:pt x="98" y="0"/>
                  <a:pt x="98" y="0"/>
                </a:cubicBezTo>
                <a:cubicBezTo>
                  <a:pt x="59" y="0"/>
                  <a:pt x="27" y="30"/>
                  <a:pt x="27" y="67"/>
                </a:cubicBezTo>
                <a:cubicBezTo>
                  <a:pt x="27" y="155"/>
                  <a:pt x="27" y="155"/>
                  <a:pt x="27" y="155"/>
                </a:cubicBezTo>
                <a:cubicBezTo>
                  <a:pt x="61" y="188"/>
                  <a:pt x="61" y="188"/>
                  <a:pt x="61" y="188"/>
                </a:cubicBezTo>
                <a:close/>
                <a:moveTo>
                  <a:pt x="94" y="87"/>
                </a:moveTo>
                <a:cubicBezTo>
                  <a:pt x="86" y="87"/>
                  <a:pt x="78" y="80"/>
                  <a:pt x="78" y="71"/>
                </a:cubicBezTo>
                <a:cubicBezTo>
                  <a:pt x="78" y="62"/>
                  <a:pt x="86" y="55"/>
                  <a:pt x="94" y="55"/>
                </a:cubicBezTo>
                <a:cubicBezTo>
                  <a:pt x="201" y="55"/>
                  <a:pt x="201" y="55"/>
                  <a:pt x="201" y="55"/>
                </a:cubicBezTo>
                <a:cubicBezTo>
                  <a:pt x="210" y="55"/>
                  <a:pt x="217" y="62"/>
                  <a:pt x="217" y="71"/>
                </a:cubicBezTo>
                <a:cubicBezTo>
                  <a:pt x="217" y="80"/>
                  <a:pt x="210" y="87"/>
                  <a:pt x="201" y="87"/>
                </a:cubicBezTo>
                <a:cubicBezTo>
                  <a:pt x="94" y="87"/>
                  <a:pt x="94" y="87"/>
                  <a:pt x="94" y="87"/>
                </a:cubicBezTo>
                <a:close/>
                <a:moveTo>
                  <a:pt x="94" y="128"/>
                </a:moveTo>
                <a:cubicBezTo>
                  <a:pt x="86" y="128"/>
                  <a:pt x="78" y="121"/>
                  <a:pt x="78" y="112"/>
                </a:cubicBezTo>
                <a:cubicBezTo>
                  <a:pt x="78" y="103"/>
                  <a:pt x="86" y="96"/>
                  <a:pt x="94" y="96"/>
                </a:cubicBezTo>
                <a:cubicBezTo>
                  <a:pt x="172" y="96"/>
                  <a:pt x="172" y="96"/>
                  <a:pt x="172" y="96"/>
                </a:cubicBezTo>
                <a:cubicBezTo>
                  <a:pt x="181" y="96"/>
                  <a:pt x="188" y="103"/>
                  <a:pt x="188" y="112"/>
                </a:cubicBezTo>
                <a:cubicBezTo>
                  <a:pt x="188" y="121"/>
                  <a:pt x="181" y="128"/>
                  <a:pt x="172" y="128"/>
                </a:cubicBezTo>
                <a:cubicBezTo>
                  <a:pt x="94" y="128"/>
                  <a:pt x="94" y="128"/>
                  <a:pt x="94" y="128"/>
                </a:cubicBezTo>
                <a:close/>
                <a:moveTo>
                  <a:pt x="306" y="152"/>
                </a:moveTo>
                <a:cubicBezTo>
                  <a:pt x="316" y="163"/>
                  <a:pt x="322" y="178"/>
                  <a:pt x="322" y="194"/>
                </a:cubicBezTo>
                <a:cubicBezTo>
                  <a:pt x="322" y="302"/>
                  <a:pt x="322" y="302"/>
                  <a:pt x="322" y="302"/>
                </a:cubicBezTo>
                <a:cubicBezTo>
                  <a:pt x="322" y="336"/>
                  <a:pt x="296" y="363"/>
                  <a:pt x="264" y="363"/>
                </a:cubicBezTo>
                <a:cubicBezTo>
                  <a:pt x="57" y="363"/>
                  <a:pt x="57" y="363"/>
                  <a:pt x="57" y="363"/>
                </a:cubicBezTo>
                <a:cubicBezTo>
                  <a:pt x="26" y="363"/>
                  <a:pt x="0" y="336"/>
                  <a:pt x="0" y="302"/>
                </a:cubicBezTo>
                <a:cubicBezTo>
                  <a:pt x="0" y="194"/>
                  <a:pt x="0" y="194"/>
                  <a:pt x="0" y="194"/>
                </a:cubicBezTo>
                <a:cubicBezTo>
                  <a:pt x="0" y="179"/>
                  <a:pt x="5" y="165"/>
                  <a:pt x="13" y="154"/>
                </a:cubicBezTo>
                <a:cubicBezTo>
                  <a:pt x="126" y="261"/>
                  <a:pt x="126" y="261"/>
                  <a:pt x="126" y="261"/>
                </a:cubicBezTo>
                <a:cubicBezTo>
                  <a:pt x="154" y="286"/>
                  <a:pt x="162" y="287"/>
                  <a:pt x="190" y="261"/>
                </a:cubicBezTo>
                <a:cubicBezTo>
                  <a:pt x="306" y="152"/>
                  <a:pt x="306" y="152"/>
                  <a:pt x="306" y="152"/>
                </a:cubicBezTo>
                <a:close/>
                <a:moveTo>
                  <a:pt x="35" y="312"/>
                </a:moveTo>
                <a:cubicBezTo>
                  <a:pt x="99" y="248"/>
                  <a:pt x="99" y="248"/>
                  <a:pt x="99" y="248"/>
                </a:cubicBezTo>
                <a:cubicBezTo>
                  <a:pt x="35" y="184"/>
                  <a:pt x="35" y="184"/>
                  <a:pt x="35" y="184"/>
                </a:cubicBezTo>
                <a:cubicBezTo>
                  <a:pt x="35" y="312"/>
                  <a:pt x="35" y="312"/>
                  <a:pt x="35" y="312"/>
                </a:cubicBezTo>
                <a:close/>
                <a:moveTo>
                  <a:pt x="284" y="183"/>
                </a:moveTo>
                <a:cubicBezTo>
                  <a:pt x="219" y="248"/>
                  <a:pt x="219" y="248"/>
                  <a:pt x="219" y="248"/>
                </a:cubicBezTo>
                <a:cubicBezTo>
                  <a:pt x="284" y="313"/>
                  <a:pt x="284" y="313"/>
                  <a:pt x="284" y="313"/>
                </a:cubicBezTo>
                <a:cubicBezTo>
                  <a:pt x="284" y="183"/>
                  <a:pt x="284" y="183"/>
                  <a:pt x="284" y="183"/>
                </a:cubicBezTo>
                <a:close/>
                <a:moveTo>
                  <a:pt x="254" y="331"/>
                </a:moveTo>
                <a:cubicBezTo>
                  <a:pt x="195" y="272"/>
                  <a:pt x="195" y="272"/>
                  <a:pt x="195" y="272"/>
                </a:cubicBezTo>
                <a:cubicBezTo>
                  <a:pt x="166" y="298"/>
                  <a:pt x="152" y="298"/>
                  <a:pt x="123" y="272"/>
                </a:cubicBezTo>
                <a:cubicBezTo>
                  <a:pt x="64" y="331"/>
                  <a:pt x="64" y="331"/>
                  <a:pt x="64" y="331"/>
                </a:cubicBezTo>
                <a:cubicBezTo>
                  <a:pt x="254" y="331"/>
                  <a:pt x="254" y="331"/>
                  <a:pt x="254" y="331"/>
                </a:cubicBezTo>
                <a:close/>
              </a:path>
            </a:pathLst>
          </a:custGeom>
          <a:solidFill>
            <a:schemeClr val="bg1"/>
          </a:solidFill>
          <a:ln w="9525">
            <a:noFill/>
            <a:round/>
            <a:headEnd/>
            <a:tailEnd/>
          </a:ln>
        </p:spPr>
        <p:txBody>
          <a:bodyPr lIns="91408" tIns="45704" rIns="91408" bIns="45704">
            <a:prstTxWarp prst="textNoShape">
              <a:avLst/>
            </a:prstTxWarp>
          </a:bodyPr>
          <a:lstStyle/>
          <a:p>
            <a:pPr defTabSz="912813"/>
            <a:endParaRPr lang="en-US">
              <a:ea typeface="Arial" charset="0"/>
              <a:cs typeface="Arial" charset="0"/>
            </a:endParaRPr>
          </a:p>
        </p:txBody>
      </p:sp>
      <p:sp>
        <p:nvSpPr>
          <p:cNvPr id="96620" name="Freeform 364"/>
          <p:cNvSpPr>
            <a:spLocks noChangeAspect="1" noEditPoints="1"/>
          </p:cNvSpPr>
          <p:nvPr/>
        </p:nvSpPr>
        <p:spPr bwMode="gray">
          <a:xfrm rot="5400000" flipH="1">
            <a:off x="4241800" y="3248026"/>
            <a:ext cx="631825" cy="628650"/>
          </a:xfrm>
          <a:custGeom>
            <a:avLst/>
            <a:gdLst>
              <a:gd name="T0" fmla="*/ 2147483647 w 397"/>
              <a:gd name="T1" fmla="*/ 2147483647 h 396"/>
              <a:gd name="T2" fmla="*/ 2147483647 w 397"/>
              <a:gd name="T3" fmla="*/ 2147483647 h 396"/>
              <a:gd name="T4" fmla="*/ 2147483647 w 397"/>
              <a:gd name="T5" fmla="*/ 2147483647 h 396"/>
              <a:gd name="T6" fmla="*/ 2147483647 w 397"/>
              <a:gd name="T7" fmla="*/ 2147483647 h 396"/>
              <a:gd name="T8" fmla="*/ 2147483647 w 397"/>
              <a:gd name="T9" fmla="*/ 2147483647 h 396"/>
              <a:gd name="T10" fmla="*/ 2147483647 w 397"/>
              <a:gd name="T11" fmla="*/ 2147483647 h 396"/>
              <a:gd name="T12" fmla="*/ 2147483647 w 397"/>
              <a:gd name="T13" fmla="*/ 2147483647 h 396"/>
              <a:gd name="T14" fmla="*/ 2147483647 w 397"/>
              <a:gd name="T15" fmla="*/ 2147483647 h 396"/>
              <a:gd name="T16" fmla="*/ 2147483647 w 397"/>
              <a:gd name="T17" fmla="*/ 2147483647 h 396"/>
              <a:gd name="T18" fmla="*/ 2147483647 w 397"/>
              <a:gd name="T19" fmla="*/ 2147483647 h 396"/>
              <a:gd name="T20" fmla="*/ 2147483647 w 397"/>
              <a:gd name="T21" fmla="*/ 2147483647 h 396"/>
              <a:gd name="T22" fmla="*/ 2147483647 w 397"/>
              <a:gd name="T23" fmla="*/ 2147483647 h 396"/>
              <a:gd name="T24" fmla="*/ 2147483647 w 397"/>
              <a:gd name="T25" fmla="*/ 2147483647 h 396"/>
              <a:gd name="T26" fmla="*/ 2147483647 w 397"/>
              <a:gd name="T27" fmla="*/ 2147483647 h 396"/>
              <a:gd name="T28" fmla="*/ 2147483647 w 397"/>
              <a:gd name="T29" fmla="*/ 2147483647 h 396"/>
              <a:gd name="T30" fmla="*/ 2147483647 w 397"/>
              <a:gd name="T31" fmla="*/ 2147483647 h 396"/>
              <a:gd name="T32" fmla="*/ 2147483647 w 397"/>
              <a:gd name="T33" fmla="*/ 2147483647 h 396"/>
              <a:gd name="T34" fmla="*/ 2147483647 w 397"/>
              <a:gd name="T35" fmla="*/ 2147483647 h 396"/>
              <a:gd name="T36" fmla="*/ 2147483647 w 397"/>
              <a:gd name="T37" fmla="*/ 2147483647 h 3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97"/>
              <a:gd name="T58" fmla="*/ 0 h 396"/>
              <a:gd name="T59" fmla="*/ 397 w 397"/>
              <a:gd name="T60" fmla="*/ 396 h 3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97" h="396">
                <a:moveTo>
                  <a:pt x="33" y="45"/>
                </a:moveTo>
                <a:cubicBezTo>
                  <a:pt x="0" y="12"/>
                  <a:pt x="16" y="0"/>
                  <a:pt x="48" y="31"/>
                </a:cubicBezTo>
                <a:cubicBezTo>
                  <a:pt x="66" y="26"/>
                  <a:pt x="122" y="52"/>
                  <a:pt x="137" y="67"/>
                </a:cubicBezTo>
                <a:cubicBezTo>
                  <a:pt x="147" y="77"/>
                  <a:pt x="342" y="272"/>
                  <a:pt x="352" y="283"/>
                </a:cubicBezTo>
                <a:cubicBezTo>
                  <a:pt x="365" y="295"/>
                  <a:pt x="369" y="313"/>
                  <a:pt x="364" y="329"/>
                </a:cubicBezTo>
                <a:cubicBezTo>
                  <a:pt x="387" y="353"/>
                  <a:pt x="387" y="353"/>
                  <a:pt x="387" y="353"/>
                </a:cubicBezTo>
                <a:cubicBezTo>
                  <a:pt x="397" y="362"/>
                  <a:pt x="397" y="377"/>
                  <a:pt x="387" y="387"/>
                </a:cubicBezTo>
                <a:cubicBezTo>
                  <a:pt x="378" y="396"/>
                  <a:pt x="363" y="396"/>
                  <a:pt x="353" y="387"/>
                </a:cubicBezTo>
                <a:cubicBezTo>
                  <a:pt x="329" y="362"/>
                  <a:pt x="329" y="362"/>
                  <a:pt x="329" y="362"/>
                </a:cubicBezTo>
                <a:cubicBezTo>
                  <a:pt x="314" y="366"/>
                  <a:pt x="297" y="362"/>
                  <a:pt x="285" y="350"/>
                </a:cubicBezTo>
                <a:cubicBezTo>
                  <a:pt x="275" y="339"/>
                  <a:pt x="80" y="145"/>
                  <a:pt x="69" y="134"/>
                </a:cubicBezTo>
                <a:cubicBezTo>
                  <a:pt x="53" y="118"/>
                  <a:pt x="23" y="65"/>
                  <a:pt x="33" y="45"/>
                </a:cubicBezTo>
                <a:close/>
                <a:moveTo>
                  <a:pt x="332" y="299"/>
                </a:moveTo>
                <a:cubicBezTo>
                  <a:pt x="340" y="306"/>
                  <a:pt x="340" y="318"/>
                  <a:pt x="332" y="325"/>
                </a:cubicBezTo>
                <a:cubicBezTo>
                  <a:pt x="325" y="333"/>
                  <a:pt x="313" y="333"/>
                  <a:pt x="306" y="325"/>
                </a:cubicBezTo>
                <a:cubicBezTo>
                  <a:pt x="214" y="234"/>
                  <a:pt x="214" y="234"/>
                  <a:pt x="214" y="234"/>
                </a:cubicBezTo>
                <a:cubicBezTo>
                  <a:pt x="207" y="226"/>
                  <a:pt x="207" y="214"/>
                  <a:pt x="214" y="207"/>
                </a:cubicBezTo>
                <a:cubicBezTo>
                  <a:pt x="221" y="200"/>
                  <a:pt x="233" y="200"/>
                  <a:pt x="241" y="207"/>
                </a:cubicBezTo>
                <a:cubicBezTo>
                  <a:pt x="332" y="299"/>
                  <a:pt x="332" y="299"/>
                  <a:pt x="332" y="299"/>
                </a:cubicBezTo>
                <a:close/>
              </a:path>
            </a:pathLst>
          </a:custGeom>
          <a:solidFill>
            <a:schemeClr val="bg1"/>
          </a:solidFill>
          <a:ln w="9525">
            <a:noFill/>
            <a:round/>
            <a:headEnd/>
            <a:tailEnd/>
          </a:ln>
        </p:spPr>
        <p:txBody>
          <a:bodyPr lIns="91408" tIns="45704" rIns="91408" bIns="45704">
            <a:prstTxWarp prst="textNoShape">
              <a:avLst/>
            </a:prstTxWarp>
          </a:bodyPr>
          <a:lstStyle/>
          <a:p>
            <a:pPr defTabSz="912813"/>
            <a:endParaRPr lang="en-US">
              <a:ea typeface="Arial" charset="0"/>
              <a:cs typeface="Arial" charset="0"/>
            </a:endParaRPr>
          </a:p>
        </p:txBody>
      </p:sp>
      <p:sp>
        <p:nvSpPr>
          <p:cNvPr id="96621" name="Freeform 365"/>
          <p:cNvSpPr>
            <a:spLocks noChangeAspect="1" noEditPoints="1"/>
          </p:cNvSpPr>
          <p:nvPr/>
        </p:nvSpPr>
        <p:spPr bwMode="gray">
          <a:xfrm>
            <a:off x="4170363" y="3208338"/>
            <a:ext cx="776287" cy="709612"/>
          </a:xfrm>
          <a:custGeom>
            <a:avLst/>
            <a:gdLst>
              <a:gd name="T0" fmla="*/ 2147483647 w 488"/>
              <a:gd name="T1" fmla="*/ 2147483647 h 446"/>
              <a:gd name="T2" fmla="*/ 2147483647 w 488"/>
              <a:gd name="T3" fmla="*/ 2147483647 h 446"/>
              <a:gd name="T4" fmla="*/ 2147483647 w 488"/>
              <a:gd name="T5" fmla="*/ 2147483647 h 446"/>
              <a:gd name="T6" fmla="*/ 2147483647 w 488"/>
              <a:gd name="T7" fmla="*/ 2147483647 h 446"/>
              <a:gd name="T8" fmla="*/ 2147483647 w 488"/>
              <a:gd name="T9" fmla="*/ 2147483647 h 446"/>
              <a:gd name="T10" fmla="*/ 2147483647 w 488"/>
              <a:gd name="T11" fmla="*/ 2147483647 h 446"/>
              <a:gd name="T12" fmla="*/ 2147483647 w 488"/>
              <a:gd name="T13" fmla="*/ 2147483647 h 446"/>
              <a:gd name="T14" fmla="*/ 2147483647 w 488"/>
              <a:gd name="T15" fmla="*/ 2147483647 h 446"/>
              <a:gd name="T16" fmla="*/ 2147483647 w 488"/>
              <a:gd name="T17" fmla="*/ 2147483647 h 446"/>
              <a:gd name="T18" fmla="*/ 2147483647 w 488"/>
              <a:gd name="T19" fmla="*/ 2147483647 h 446"/>
              <a:gd name="T20" fmla="*/ 2147483647 w 488"/>
              <a:gd name="T21" fmla="*/ 2147483647 h 446"/>
              <a:gd name="T22" fmla="*/ 2147483647 w 488"/>
              <a:gd name="T23" fmla="*/ 2147483647 h 446"/>
              <a:gd name="T24" fmla="*/ 2147483647 w 488"/>
              <a:gd name="T25" fmla="*/ 2147483647 h 446"/>
              <a:gd name="T26" fmla="*/ 2147483647 w 488"/>
              <a:gd name="T27" fmla="*/ 2147483647 h 446"/>
              <a:gd name="T28" fmla="*/ 2147483647 w 488"/>
              <a:gd name="T29" fmla="*/ 2147483647 h 446"/>
              <a:gd name="T30" fmla="*/ 2147483647 w 488"/>
              <a:gd name="T31" fmla="*/ 2147483647 h 446"/>
              <a:gd name="T32" fmla="*/ 2147483647 w 488"/>
              <a:gd name="T33" fmla="*/ 2147483647 h 446"/>
              <a:gd name="T34" fmla="*/ 2147483647 w 488"/>
              <a:gd name="T35" fmla="*/ 2147483647 h 446"/>
              <a:gd name="T36" fmla="*/ 2147483647 w 488"/>
              <a:gd name="T37" fmla="*/ 2147483647 h 446"/>
              <a:gd name="T38" fmla="*/ 2147483647 w 488"/>
              <a:gd name="T39" fmla="*/ 2147483647 h 446"/>
              <a:gd name="T40" fmla="*/ 2147483647 w 488"/>
              <a:gd name="T41" fmla="*/ 2147483647 h 446"/>
              <a:gd name="T42" fmla="*/ 2147483647 w 488"/>
              <a:gd name="T43" fmla="*/ 2147483647 h 446"/>
              <a:gd name="T44" fmla="*/ 2147483647 w 488"/>
              <a:gd name="T45" fmla="*/ 0 h 446"/>
              <a:gd name="T46" fmla="*/ 2147483647 w 488"/>
              <a:gd name="T47" fmla="*/ 2147483647 h 446"/>
              <a:gd name="T48" fmla="*/ 2147483647 w 488"/>
              <a:gd name="T49" fmla="*/ 2147483647 h 446"/>
              <a:gd name="T50" fmla="*/ 2147483647 w 488"/>
              <a:gd name="T51" fmla="*/ 2147483647 h 446"/>
              <a:gd name="T52" fmla="*/ 2147483647 w 488"/>
              <a:gd name="T53" fmla="*/ 2147483647 h 446"/>
              <a:gd name="T54" fmla="*/ 2147483647 w 488"/>
              <a:gd name="T55" fmla="*/ 2147483647 h 446"/>
              <a:gd name="T56" fmla="*/ 2147483647 w 488"/>
              <a:gd name="T57" fmla="*/ 2147483647 h 446"/>
              <a:gd name="T58" fmla="*/ 2147483647 w 488"/>
              <a:gd name="T59" fmla="*/ 2147483647 h 446"/>
              <a:gd name="T60" fmla="*/ 2147483647 w 488"/>
              <a:gd name="T61" fmla="*/ 2147483647 h 446"/>
              <a:gd name="T62" fmla="*/ 2147483647 w 488"/>
              <a:gd name="T63" fmla="*/ 2147483647 h 446"/>
              <a:gd name="T64" fmla="*/ 2147483647 w 488"/>
              <a:gd name="T65" fmla="*/ 2147483647 h 446"/>
              <a:gd name="T66" fmla="*/ 2147483647 w 488"/>
              <a:gd name="T67" fmla="*/ 2147483647 h 446"/>
              <a:gd name="T68" fmla="*/ 2147483647 w 488"/>
              <a:gd name="T69" fmla="*/ 2147483647 h 446"/>
              <a:gd name="T70" fmla="*/ 2147483647 w 488"/>
              <a:gd name="T71" fmla="*/ 2147483647 h 446"/>
              <a:gd name="T72" fmla="*/ 2147483647 w 488"/>
              <a:gd name="T73" fmla="*/ 2147483647 h 446"/>
              <a:gd name="T74" fmla="*/ 2147483647 w 488"/>
              <a:gd name="T75" fmla="*/ 2147483647 h 446"/>
              <a:gd name="T76" fmla="*/ 2147483647 w 488"/>
              <a:gd name="T77" fmla="*/ 2147483647 h 446"/>
              <a:gd name="T78" fmla="*/ 2147483647 w 488"/>
              <a:gd name="T79" fmla="*/ 2147483647 h 446"/>
              <a:gd name="T80" fmla="*/ 2147483647 w 488"/>
              <a:gd name="T81" fmla="*/ 2147483647 h 446"/>
              <a:gd name="T82" fmla="*/ 2147483647 w 488"/>
              <a:gd name="T83" fmla="*/ 2147483647 h 446"/>
              <a:gd name="T84" fmla="*/ 2147483647 w 488"/>
              <a:gd name="T85" fmla="*/ 2147483647 h 446"/>
              <a:gd name="T86" fmla="*/ 2147483647 w 488"/>
              <a:gd name="T87" fmla="*/ 2147483647 h 446"/>
              <a:gd name="T88" fmla="*/ 2147483647 w 488"/>
              <a:gd name="T89" fmla="*/ 2147483647 h 446"/>
              <a:gd name="T90" fmla="*/ 2147483647 w 488"/>
              <a:gd name="T91" fmla="*/ 2147483647 h 446"/>
              <a:gd name="T92" fmla="*/ 2147483647 w 488"/>
              <a:gd name="T93" fmla="*/ 2147483647 h 446"/>
              <a:gd name="T94" fmla="*/ 2147483647 w 488"/>
              <a:gd name="T95" fmla="*/ 2147483647 h 446"/>
              <a:gd name="T96" fmla="*/ 2147483647 w 488"/>
              <a:gd name="T97" fmla="*/ 2147483647 h 446"/>
              <a:gd name="T98" fmla="*/ 2147483647 w 488"/>
              <a:gd name="T99" fmla="*/ 2147483647 h 446"/>
              <a:gd name="T100" fmla="*/ 2147483647 w 488"/>
              <a:gd name="T101" fmla="*/ 2147483647 h 446"/>
              <a:gd name="T102" fmla="*/ 2147483647 w 488"/>
              <a:gd name="T103" fmla="*/ 2147483647 h 446"/>
              <a:gd name="T104" fmla="*/ 2147483647 w 488"/>
              <a:gd name="T105" fmla="*/ 2147483647 h 446"/>
              <a:gd name="T106" fmla="*/ 0 w 488"/>
              <a:gd name="T107" fmla="*/ 2147483647 h 446"/>
              <a:gd name="T108" fmla="*/ 2147483647 w 488"/>
              <a:gd name="T109" fmla="*/ 2147483647 h 446"/>
              <a:gd name="T110" fmla="*/ 2147483647 w 488"/>
              <a:gd name="T111" fmla="*/ 2147483647 h 446"/>
              <a:gd name="T112" fmla="*/ 2147483647 w 488"/>
              <a:gd name="T113" fmla="*/ 2147483647 h 4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88"/>
              <a:gd name="T172" fmla="*/ 0 h 446"/>
              <a:gd name="T173" fmla="*/ 488 w 488"/>
              <a:gd name="T174" fmla="*/ 446 h 44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88" h="446">
                <a:moveTo>
                  <a:pt x="219" y="115"/>
                </a:moveTo>
                <a:cubicBezTo>
                  <a:pt x="212" y="115"/>
                  <a:pt x="206" y="109"/>
                  <a:pt x="206" y="102"/>
                </a:cubicBezTo>
                <a:cubicBezTo>
                  <a:pt x="206" y="95"/>
                  <a:pt x="212" y="89"/>
                  <a:pt x="219" y="89"/>
                </a:cubicBezTo>
                <a:cubicBezTo>
                  <a:pt x="277" y="89"/>
                  <a:pt x="277" y="89"/>
                  <a:pt x="277" y="89"/>
                </a:cubicBezTo>
                <a:cubicBezTo>
                  <a:pt x="284" y="89"/>
                  <a:pt x="290" y="95"/>
                  <a:pt x="290" y="102"/>
                </a:cubicBezTo>
                <a:cubicBezTo>
                  <a:pt x="290" y="109"/>
                  <a:pt x="284" y="115"/>
                  <a:pt x="277" y="115"/>
                </a:cubicBezTo>
                <a:cubicBezTo>
                  <a:pt x="219" y="115"/>
                  <a:pt x="219" y="115"/>
                  <a:pt x="219" y="115"/>
                </a:cubicBezTo>
                <a:close/>
                <a:moveTo>
                  <a:pt x="230" y="408"/>
                </a:moveTo>
                <a:cubicBezTo>
                  <a:pt x="230" y="224"/>
                  <a:pt x="230" y="224"/>
                  <a:pt x="230" y="224"/>
                </a:cubicBezTo>
                <a:cubicBezTo>
                  <a:pt x="230" y="223"/>
                  <a:pt x="230" y="222"/>
                  <a:pt x="230" y="221"/>
                </a:cubicBezTo>
                <a:cubicBezTo>
                  <a:pt x="190" y="221"/>
                  <a:pt x="190" y="221"/>
                  <a:pt x="190" y="221"/>
                </a:cubicBezTo>
                <a:cubicBezTo>
                  <a:pt x="179" y="221"/>
                  <a:pt x="171" y="213"/>
                  <a:pt x="171" y="202"/>
                </a:cubicBezTo>
                <a:cubicBezTo>
                  <a:pt x="171" y="192"/>
                  <a:pt x="179" y="183"/>
                  <a:pt x="190" y="183"/>
                </a:cubicBezTo>
                <a:cubicBezTo>
                  <a:pt x="311" y="183"/>
                  <a:pt x="311" y="183"/>
                  <a:pt x="311" y="183"/>
                </a:cubicBezTo>
                <a:cubicBezTo>
                  <a:pt x="321" y="183"/>
                  <a:pt x="330" y="192"/>
                  <a:pt x="330" y="202"/>
                </a:cubicBezTo>
                <a:cubicBezTo>
                  <a:pt x="330" y="213"/>
                  <a:pt x="321" y="221"/>
                  <a:pt x="311" y="221"/>
                </a:cubicBezTo>
                <a:cubicBezTo>
                  <a:pt x="268" y="221"/>
                  <a:pt x="268" y="221"/>
                  <a:pt x="268" y="221"/>
                </a:cubicBezTo>
                <a:cubicBezTo>
                  <a:pt x="268" y="222"/>
                  <a:pt x="268" y="223"/>
                  <a:pt x="268" y="224"/>
                </a:cubicBezTo>
                <a:cubicBezTo>
                  <a:pt x="268" y="408"/>
                  <a:pt x="268" y="408"/>
                  <a:pt x="268" y="408"/>
                </a:cubicBezTo>
                <a:cubicBezTo>
                  <a:pt x="332" y="408"/>
                  <a:pt x="395" y="408"/>
                  <a:pt x="459" y="408"/>
                </a:cubicBezTo>
                <a:cubicBezTo>
                  <a:pt x="469" y="408"/>
                  <a:pt x="478" y="416"/>
                  <a:pt x="478" y="427"/>
                </a:cubicBezTo>
                <a:cubicBezTo>
                  <a:pt x="478" y="437"/>
                  <a:pt x="469" y="446"/>
                  <a:pt x="459" y="446"/>
                </a:cubicBezTo>
                <a:cubicBezTo>
                  <a:pt x="315" y="446"/>
                  <a:pt x="172" y="446"/>
                  <a:pt x="29" y="446"/>
                </a:cubicBezTo>
                <a:cubicBezTo>
                  <a:pt x="18" y="446"/>
                  <a:pt x="10" y="437"/>
                  <a:pt x="10" y="427"/>
                </a:cubicBezTo>
                <a:cubicBezTo>
                  <a:pt x="10" y="416"/>
                  <a:pt x="18" y="408"/>
                  <a:pt x="29" y="408"/>
                </a:cubicBezTo>
                <a:cubicBezTo>
                  <a:pt x="96" y="408"/>
                  <a:pt x="163" y="408"/>
                  <a:pt x="230" y="408"/>
                </a:cubicBezTo>
                <a:close/>
                <a:moveTo>
                  <a:pt x="219" y="77"/>
                </a:moveTo>
                <a:cubicBezTo>
                  <a:pt x="212" y="77"/>
                  <a:pt x="206" y="71"/>
                  <a:pt x="206" y="64"/>
                </a:cubicBezTo>
                <a:cubicBezTo>
                  <a:pt x="206" y="57"/>
                  <a:pt x="212" y="51"/>
                  <a:pt x="219" y="51"/>
                </a:cubicBezTo>
                <a:cubicBezTo>
                  <a:pt x="277" y="51"/>
                  <a:pt x="277" y="51"/>
                  <a:pt x="277" y="51"/>
                </a:cubicBezTo>
                <a:cubicBezTo>
                  <a:pt x="284" y="51"/>
                  <a:pt x="290" y="57"/>
                  <a:pt x="290" y="64"/>
                </a:cubicBezTo>
                <a:cubicBezTo>
                  <a:pt x="290" y="71"/>
                  <a:pt x="284" y="77"/>
                  <a:pt x="277" y="77"/>
                </a:cubicBezTo>
                <a:cubicBezTo>
                  <a:pt x="219" y="77"/>
                  <a:pt x="219" y="77"/>
                  <a:pt x="219" y="77"/>
                </a:cubicBezTo>
                <a:close/>
                <a:moveTo>
                  <a:pt x="184" y="128"/>
                </a:moveTo>
                <a:cubicBezTo>
                  <a:pt x="184" y="45"/>
                  <a:pt x="184" y="45"/>
                  <a:pt x="184" y="45"/>
                </a:cubicBezTo>
                <a:cubicBezTo>
                  <a:pt x="184" y="31"/>
                  <a:pt x="196" y="23"/>
                  <a:pt x="209" y="23"/>
                </a:cubicBezTo>
                <a:cubicBezTo>
                  <a:pt x="292" y="23"/>
                  <a:pt x="292" y="23"/>
                  <a:pt x="292" y="23"/>
                </a:cubicBezTo>
                <a:cubicBezTo>
                  <a:pt x="305" y="23"/>
                  <a:pt x="316" y="31"/>
                  <a:pt x="317" y="45"/>
                </a:cubicBezTo>
                <a:cubicBezTo>
                  <a:pt x="317" y="128"/>
                  <a:pt x="317" y="128"/>
                  <a:pt x="317" y="128"/>
                </a:cubicBezTo>
                <a:cubicBezTo>
                  <a:pt x="316" y="141"/>
                  <a:pt x="305" y="150"/>
                  <a:pt x="292" y="150"/>
                </a:cubicBezTo>
                <a:cubicBezTo>
                  <a:pt x="209" y="150"/>
                  <a:pt x="209" y="150"/>
                  <a:pt x="209" y="150"/>
                </a:cubicBezTo>
                <a:cubicBezTo>
                  <a:pt x="196" y="150"/>
                  <a:pt x="184" y="141"/>
                  <a:pt x="184" y="128"/>
                </a:cubicBezTo>
                <a:close/>
                <a:moveTo>
                  <a:pt x="161" y="128"/>
                </a:moveTo>
                <a:cubicBezTo>
                  <a:pt x="161" y="45"/>
                  <a:pt x="161" y="45"/>
                  <a:pt x="161" y="45"/>
                </a:cubicBezTo>
                <a:cubicBezTo>
                  <a:pt x="161" y="20"/>
                  <a:pt x="182" y="0"/>
                  <a:pt x="209" y="0"/>
                </a:cubicBezTo>
                <a:cubicBezTo>
                  <a:pt x="292" y="0"/>
                  <a:pt x="292" y="0"/>
                  <a:pt x="292" y="0"/>
                </a:cubicBezTo>
                <a:cubicBezTo>
                  <a:pt x="318" y="0"/>
                  <a:pt x="340" y="20"/>
                  <a:pt x="340" y="45"/>
                </a:cubicBezTo>
                <a:cubicBezTo>
                  <a:pt x="340" y="128"/>
                  <a:pt x="340" y="128"/>
                  <a:pt x="340" y="128"/>
                </a:cubicBezTo>
                <a:cubicBezTo>
                  <a:pt x="340" y="153"/>
                  <a:pt x="318" y="173"/>
                  <a:pt x="292" y="173"/>
                </a:cubicBezTo>
                <a:cubicBezTo>
                  <a:pt x="209" y="173"/>
                  <a:pt x="209" y="173"/>
                  <a:pt x="209" y="173"/>
                </a:cubicBezTo>
                <a:cubicBezTo>
                  <a:pt x="182" y="173"/>
                  <a:pt x="161" y="153"/>
                  <a:pt x="161" y="128"/>
                </a:cubicBezTo>
                <a:close/>
                <a:moveTo>
                  <a:pt x="367" y="339"/>
                </a:moveTo>
                <a:cubicBezTo>
                  <a:pt x="360" y="339"/>
                  <a:pt x="354" y="333"/>
                  <a:pt x="354" y="326"/>
                </a:cubicBezTo>
                <a:cubicBezTo>
                  <a:pt x="354" y="319"/>
                  <a:pt x="360" y="313"/>
                  <a:pt x="367" y="313"/>
                </a:cubicBezTo>
                <a:cubicBezTo>
                  <a:pt x="425" y="313"/>
                  <a:pt x="425" y="313"/>
                  <a:pt x="425" y="313"/>
                </a:cubicBezTo>
                <a:cubicBezTo>
                  <a:pt x="432" y="313"/>
                  <a:pt x="438" y="319"/>
                  <a:pt x="438" y="326"/>
                </a:cubicBezTo>
                <a:cubicBezTo>
                  <a:pt x="438" y="333"/>
                  <a:pt x="432" y="339"/>
                  <a:pt x="425" y="339"/>
                </a:cubicBezTo>
                <a:cubicBezTo>
                  <a:pt x="367" y="339"/>
                  <a:pt x="367" y="339"/>
                  <a:pt x="367" y="339"/>
                </a:cubicBezTo>
                <a:close/>
                <a:moveTo>
                  <a:pt x="367" y="301"/>
                </a:moveTo>
                <a:cubicBezTo>
                  <a:pt x="360" y="301"/>
                  <a:pt x="354" y="295"/>
                  <a:pt x="354" y="288"/>
                </a:cubicBezTo>
                <a:cubicBezTo>
                  <a:pt x="354" y="281"/>
                  <a:pt x="360" y="275"/>
                  <a:pt x="367" y="275"/>
                </a:cubicBezTo>
                <a:cubicBezTo>
                  <a:pt x="425" y="275"/>
                  <a:pt x="425" y="275"/>
                  <a:pt x="425" y="275"/>
                </a:cubicBezTo>
                <a:cubicBezTo>
                  <a:pt x="432" y="275"/>
                  <a:pt x="438" y="281"/>
                  <a:pt x="438" y="288"/>
                </a:cubicBezTo>
                <a:cubicBezTo>
                  <a:pt x="438" y="295"/>
                  <a:pt x="432" y="301"/>
                  <a:pt x="425" y="301"/>
                </a:cubicBezTo>
                <a:cubicBezTo>
                  <a:pt x="367" y="301"/>
                  <a:pt x="367" y="301"/>
                  <a:pt x="367" y="301"/>
                </a:cubicBezTo>
                <a:close/>
                <a:moveTo>
                  <a:pt x="332" y="352"/>
                </a:moveTo>
                <a:cubicBezTo>
                  <a:pt x="332" y="269"/>
                  <a:pt x="332" y="269"/>
                  <a:pt x="332" y="269"/>
                </a:cubicBezTo>
                <a:cubicBezTo>
                  <a:pt x="332" y="256"/>
                  <a:pt x="344" y="247"/>
                  <a:pt x="357" y="247"/>
                </a:cubicBezTo>
                <a:cubicBezTo>
                  <a:pt x="440" y="247"/>
                  <a:pt x="440" y="247"/>
                  <a:pt x="440" y="247"/>
                </a:cubicBezTo>
                <a:cubicBezTo>
                  <a:pt x="453" y="247"/>
                  <a:pt x="464" y="256"/>
                  <a:pt x="465" y="269"/>
                </a:cubicBezTo>
                <a:cubicBezTo>
                  <a:pt x="465" y="352"/>
                  <a:pt x="465" y="352"/>
                  <a:pt x="465" y="352"/>
                </a:cubicBezTo>
                <a:cubicBezTo>
                  <a:pt x="464" y="366"/>
                  <a:pt x="453" y="374"/>
                  <a:pt x="440" y="374"/>
                </a:cubicBezTo>
                <a:cubicBezTo>
                  <a:pt x="357" y="374"/>
                  <a:pt x="357" y="374"/>
                  <a:pt x="357" y="374"/>
                </a:cubicBezTo>
                <a:cubicBezTo>
                  <a:pt x="344" y="374"/>
                  <a:pt x="332" y="366"/>
                  <a:pt x="332" y="352"/>
                </a:cubicBezTo>
                <a:close/>
                <a:moveTo>
                  <a:pt x="309" y="352"/>
                </a:moveTo>
                <a:cubicBezTo>
                  <a:pt x="309" y="269"/>
                  <a:pt x="309" y="269"/>
                  <a:pt x="309" y="269"/>
                </a:cubicBezTo>
                <a:cubicBezTo>
                  <a:pt x="309" y="244"/>
                  <a:pt x="330" y="224"/>
                  <a:pt x="357" y="224"/>
                </a:cubicBezTo>
                <a:cubicBezTo>
                  <a:pt x="440" y="224"/>
                  <a:pt x="440" y="224"/>
                  <a:pt x="440" y="224"/>
                </a:cubicBezTo>
                <a:cubicBezTo>
                  <a:pt x="466" y="224"/>
                  <a:pt x="488" y="244"/>
                  <a:pt x="488" y="269"/>
                </a:cubicBezTo>
                <a:cubicBezTo>
                  <a:pt x="488" y="352"/>
                  <a:pt x="488" y="352"/>
                  <a:pt x="488" y="352"/>
                </a:cubicBezTo>
                <a:cubicBezTo>
                  <a:pt x="488" y="377"/>
                  <a:pt x="466" y="397"/>
                  <a:pt x="440" y="397"/>
                </a:cubicBezTo>
                <a:cubicBezTo>
                  <a:pt x="357" y="397"/>
                  <a:pt x="357" y="397"/>
                  <a:pt x="357" y="397"/>
                </a:cubicBezTo>
                <a:cubicBezTo>
                  <a:pt x="330" y="397"/>
                  <a:pt x="309" y="377"/>
                  <a:pt x="309" y="352"/>
                </a:cubicBezTo>
                <a:close/>
                <a:moveTo>
                  <a:pt x="58" y="339"/>
                </a:moveTo>
                <a:cubicBezTo>
                  <a:pt x="51" y="339"/>
                  <a:pt x="45" y="333"/>
                  <a:pt x="45" y="326"/>
                </a:cubicBezTo>
                <a:cubicBezTo>
                  <a:pt x="45" y="319"/>
                  <a:pt x="51" y="313"/>
                  <a:pt x="58" y="313"/>
                </a:cubicBezTo>
                <a:cubicBezTo>
                  <a:pt x="116" y="313"/>
                  <a:pt x="116" y="313"/>
                  <a:pt x="116" y="313"/>
                </a:cubicBezTo>
                <a:cubicBezTo>
                  <a:pt x="123" y="313"/>
                  <a:pt x="129" y="319"/>
                  <a:pt x="129" y="326"/>
                </a:cubicBezTo>
                <a:cubicBezTo>
                  <a:pt x="129" y="333"/>
                  <a:pt x="123" y="339"/>
                  <a:pt x="116" y="339"/>
                </a:cubicBezTo>
                <a:cubicBezTo>
                  <a:pt x="58" y="339"/>
                  <a:pt x="58" y="339"/>
                  <a:pt x="58" y="339"/>
                </a:cubicBezTo>
                <a:close/>
                <a:moveTo>
                  <a:pt x="58" y="301"/>
                </a:moveTo>
                <a:cubicBezTo>
                  <a:pt x="51" y="301"/>
                  <a:pt x="45" y="295"/>
                  <a:pt x="45" y="288"/>
                </a:cubicBezTo>
                <a:cubicBezTo>
                  <a:pt x="45" y="281"/>
                  <a:pt x="51" y="275"/>
                  <a:pt x="58" y="275"/>
                </a:cubicBezTo>
                <a:cubicBezTo>
                  <a:pt x="116" y="275"/>
                  <a:pt x="116" y="275"/>
                  <a:pt x="116" y="275"/>
                </a:cubicBezTo>
                <a:cubicBezTo>
                  <a:pt x="123" y="275"/>
                  <a:pt x="129" y="281"/>
                  <a:pt x="129" y="288"/>
                </a:cubicBezTo>
                <a:cubicBezTo>
                  <a:pt x="129" y="295"/>
                  <a:pt x="123" y="301"/>
                  <a:pt x="116" y="301"/>
                </a:cubicBezTo>
                <a:cubicBezTo>
                  <a:pt x="58" y="301"/>
                  <a:pt x="58" y="301"/>
                  <a:pt x="58" y="301"/>
                </a:cubicBezTo>
                <a:close/>
                <a:moveTo>
                  <a:pt x="23" y="352"/>
                </a:moveTo>
                <a:cubicBezTo>
                  <a:pt x="23" y="269"/>
                  <a:pt x="23" y="269"/>
                  <a:pt x="23" y="269"/>
                </a:cubicBezTo>
                <a:cubicBezTo>
                  <a:pt x="23" y="256"/>
                  <a:pt x="35" y="247"/>
                  <a:pt x="48" y="247"/>
                </a:cubicBezTo>
                <a:cubicBezTo>
                  <a:pt x="131" y="247"/>
                  <a:pt x="131" y="247"/>
                  <a:pt x="131" y="247"/>
                </a:cubicBezTo>
                <a:cubicBezTo>
                  <a:pt x="144" y="247"/>
                  <a:pt x="155" y="256"/>
                  <a:pt x="156" y="269"/>
                </a:cubicBezTo>
                <a:cubicBezTo>
                  <a:pt x="156" y="352"/>
                  <a:pt x="156" y="352"/>
                  <a:pt x="156" y="352"/>
                </a:cubicBezTo>
                <a:cubicBezTo>
                  <a:pt x="155" y="366"/>
                  <a:pt x="144" y="374"/>
                  <a:pt x="131" y="374"/>
                </a:cubicBezTo>
                <a:cubicBezTo>
                  <a:pt x="48" y="374"/>
                  <a:pt x="48" y="374"/>
                  <a:pt x="48" y="374"/>
                </a:cubicBezTo>
                <a:cubicBezTo>
                  <a:pt x="35" y="374"/>
                  <a:pt x="23" y="366"/>
                  <a:pt x="23" y="352"/>
                </a:cubicBezTo>
                <a:close/>
                <a:moveTo>
                  <a:pt x="0" y="352"/>
                </a:moveTo>
                <a:cubicBezTo>
                  <a:pt x="0" y="269"/>
                  <a:pt x="0" y="269"/>
                  <a:pt x="0" y="269"/>
                </a:cubicBezTo>
                <a:cubicBezTo>
                  <a:pt x="0" y="244"/>
                  <a:pt x="21" y="224"/>
                  <a:pt x="48" y="224"/>
                </a:cubicBezTo>
                <a:cubicBezTo>
                  <a:pt x="131" y="224"/>
                  <a:pt x="131" y="224"/>
                  <a:pt x="131" y="224"/>
                </a:cubicBezTo>
                <a:cubicBezTo>
                  <a:pt x="157" y="224"/>
                  <a:pt x="179" y="244"/>
                  <a:pt x="179" y="269"/>
                </a:cubicBezTo>
                <a:cubicBezTo>
                  <a:pt x="179" y="352"/>
                  <a:pt x="179" y="352"/>
                  <a:pt x="179" y="352"/>
                </a:cubicBezTo>
                <a:cubicBezTo>
                  <a:pt x="179" y="377"/>
                  <a:pt x="157" y="397"/>
                  <a:pt x="131" y="397"/>
                </a:cubicBezTo>
                <a:cubicBezTo>
                  <a:pt x="48" y="397"/>
                  <a:pt x="48" y="397"/>
                  <a:pt x="48" y="397"/>
                </a:cubicBezTo>
                <a:cubicBezTo>
                  <a:pt x="21" y="397"/>
                  <a:pt x="0" y="377"/>
                  <a:pt x="0" y="352"/>
                </a:cubicBezTo>
                <a:close/>
              </a:path>
            </a:pathLst>
          </a:custGeom>
          <a:solidFill>
            <a:schemeClr val="bg1"/>
          </a:solidFill>
          <a:ln w="9525">
            <a:noFill/>
            <a:round/>
            <a:headEnd/>
            <a:tailEnd/>
          </a:ln>
        </p:spPr>
        <p:txBody>
          <a:bodyPr lIns="91408" tIns="45704" rIns="91408" bIns="45704">
            <a:prstTxWarp prst="textNoShape">
              <a:avLst/>
            </a:prstTxWarp>
          </a:bodyPr>
          <a:lstStyle/>
          <a:p>
            <a:pPr defTabSz="912813"/>
            <a:endParaRPr lang="en-US">
              <a:ea typeface="Arial" charset="0"/>
              <a:cs typeface="Arial" charset="0"/>
            </a:endParaRPr>
          </a:p>
        </p:txBody>
      </p:sp>
      <p:grpSp>
        <p:nvGrpSpPr>
          <p:cNvPr id="30" name="Group 384"/>
          <p:cNvGrpSpPr>
            <a:grpSpLocks noChangeAspect="1"/>
          </p:cNvGrpSpPr>
          <p:nvPr/>
        </p:nvGrpSpPr>
        <p:grpSpPr bwMode="auto">
          <a:xfrm>
            <a:off x="4325938" y="3143250"/>
            <a:ext cx="463550" cy="838200"/>
            <a:chOff x="10022" y="7018"/>
            <a:chExt cx="583" cy="1055"/>
          </a:xfrm>
        </p:grpSpPr>
        <p:sp>
          <p:nvSpPr>
            <p:cNvPr id="141340" name="Oval 366"/>
            <p:cNvSpPr>
              <a:spLocks noChangeAspect="1" noChangeArrowheads="1"/>
            </p:cNvSpPr>
            <p:nvPr/>
          </p:nvSpPr>
          <p:spPr bwMode="gray">
            <a:xfrm>
              <a:off x="10293" y="7853"/>
              <a:ext cx="76" cy="76"/>
            </a:xfrm>
            <a:prstGeom prst="ellipse">
              <a:avLst/>
            </a:prstGeom>
            <a:solidFill>
              <a:schemeClr val="bg1"/>
            </a:solidFill>
            <a:ln w="9525">
              <a:noFill/>
              <a:round/>
              <a:headEnd/>
              <a:tailEnd/>
            </a:ln>
          </p:spPr>
          <p:txBody>
            <a:bodyPr lIns="104306" tIns="52153" rIns="104306" bIns="52153">
              <a:prstTxWarp prst="textNoShape">
                <a:avLst/>
              </a:prstTxWarp>
            </a:bodyPr>
            <a:lstStyle/>
            <a:p>
              <a:pPr defTabSz="912813"/>
              <a:endParaRPr lang="en-US">
                <a:ea typeface="Arial" charset="0"/>
                <a:cs typeface="Arial" charset="0"/>
              </a:endParaRPr>
            </a:p>
          </p:txBody>
        </p:sp>
        <p:sp>
          <p:nvSpPr>
            <p:cNvPr id="141341" name="Oval 367"/>
            <p:cNvSpPr>
              <a:spLocks noChangeAspect="1" noChangeArrowheads="1"/>
            </p:cNvSpPr>
            <p:nvPr/>
          </p:nvSpPr>
          <p:spPr bwMode="gray">
            <a:xfrm>
              <a:off x="10293" y="7662"/>
              <a:ext cx="76" cy="77"/>
            </a:xfrm>
            <a:prstGeom prst="ellipse">
              <a:avLst/>
            </a:prstGeom>
            <a:solidFill>
              <a:schemeClr val="bg1"/>
            </a:solidFill>
            <a:ln w="9525">
              <a:noFill/>
              <a:round/>
              <a:headEnd/>
              <a:tailEnd/>
            </a:ln>
          </p:spPr>
          <p:txBody>
            <a:bodyPr lIns="104306" tIns="52153" rIns="104306" bIns="52153">
              <a:prstTxWarp prst="textNoShape">
                <a:avLst/>
              </a:prstTxWarp>
            </a:bodyPr>
            <a:lstStyle/>
            <a:p>
              <a:pPr defTabSz="912813"/>
              <a:endParaRPr lang="en-US">
                <a:ea typeface="Arial" charset="0"/>
                <a:cs typeface="Arial" charset="0"/>
              </a:endParaRPr>
            </a:p>
          </p:txBody>
        </p:sp>
        <p:sp>
          <p:nvSpPr>
            <p:cNvPr id="141342" name="Oval 368"/>
            <p:cNvSpPr>
              <a:spLocks noChangeAspect="1" noChangeArrowheads="1"/>
            </p:cNvSpPr>
            <p:nvPr/>
          </p:nvSpPr>
          <p:spPr bwMode="gray">
            <a:xfrm>
              <a:off x="10192" y="7662"/>
              <a:ext cx="77" cy="77"/>
            </a:xfrm>
            <a:prstGeom prst="ellipse">
              <a:avLst/>
            </a:prstGeom>
            <a:solidFill>
              <a:schemeClr val="bg1"/>
            </a:solidFill>
            <a:ln w="9525">
              <a:noFill/>
              <a:round/>
              <a:headEnd/>
              <a:tailEnd/>
            </a:ln>
          </p:spPr>
          <p:txBody>
            <a:bodyPr lIns="104306" tIns="52153" rIns="104306" bIns="52153">
              <a:prstTxWarp prst="textNoShape">
                <a:avLst/>
              </a:prstTxWarp>
            </a:bodyPr>
            <a:lstStyle/>
            <a:p>
              <a:pPr defTabSz="912813"/>
              <a:endParaRPr lang="en-US">
                <a:ea typeface="Arial" charset="0"/>
                <a:cs typeface="Arial" charset="0"/>
              </a:endParaRPr>
            </a:p>
          </p:txBody>
        </p:sp>
        <p:sp>
          <p:nvSpPr>
            <p:cNvPr id="141343" name="Oval 369"/>
            <p:cNvSpPr>
              <a:spLocks noChangeAspect="1" noChangeArrowheads="1"/>
            </p:cNvSpPr>
            <p:nvPr/>
          </p:nvSpPr>
          <p:spPr bwMode="gray">
            <a:xfrm>
              <a:off x="10192" y="7853"/>
              <a:ext cx="77" cy="76"/>
            </a:xfrm>
            <a:prstGeom prst="ellipse">
              <a:avLst/>
            </a:prstGeom>
            <a:solidFill>
              <a:schemeClr val="bg1"/>
            </a:solidFill>
            <a:ln w="9525">
              <a:noFill/>
              <a:round/>
              <a:headEnd/>
              <a:tailEnd/>
            </a:ln>
          </p:spPr>
          <p:txBody>
            <a:bodyPr lIns="104306" tIns="52153" rIns="104306" bIns="52153">
              <a:prstTxWarp prst="textNoShape">
                <a:avLst/>
              </a:prstTxWarp>
            </a:bodyPr>
            <a:lstStyle/>
            <a:p>
              <a:pPr defTabSz="912813"/>
              <a:endParaRPr lang="en-US">
                <a:ea typeface="Arial" charset="0"/>
                <a:cs typeface="Arial" charset="0"/>
              </a:endParaRPr>
            </a:p>
          </p:txBody>
        </p:sp>
        <p:sp>
          <p:nvSpPr>
            <p:cNvPr id="141344" name="Oval 370"/>
            <p:cNvSpPr>
              <a:spLocks noChangeAspect="1" noChangeArrowheads="1"/>
            </p:cNvSpPr>
            <p:nvPr/>
          </p:nvSpPr>
          <p:spPr bwMode="gray">
            <a:xfrm>
              <a:off x="10192" y="7759"/>
              <a:ext cx="77" cy="76"/>
            </a:xfrm>
            <a:prstGeom prst="ellipse">
              <a:avLst/>
            </a:prstGeom>
            <a:solidFill>
              <a:schemeClr val="bg1"/>
            </a:solidFill>
            <a:ln w="9525">
              <a:noFill/>
              <a:round/>
              <a:headEnd/>
              <a:tailEnd/>
            </a:ln>
          </p:spPr>
          <p:txBody>
            <a:bodyPr lIns="104306" tIns="52153" rIns="104306" bIns="52153">
              <a:prstTxWarp prst="textNoShape">
                <a:avLst/>
              </a:prstTxWarp>
            </a:bodyPr>
            <a:lstStyle/>
            <a:p>
              <a:pPr defTabSz="912813"/>
              <a:endParaRPr lang="en-US">
                <a:ea typeface="Arial" charset="0"/>
                <a:cs typeface="Arial" charset="0"/>
              </a:endParaRPr>
            </a:p>
          </p:txBody>
        </p:sp>
        <p:sp>
          <p:nvSpPr>
            <p:cNvPr id="141345" name="Oval 371"/>
            <p:cNvSpPr>
              <a:spLocks noChangeAspect="1" noChangeArrowheads="1"/>
            </p:cNvSpPr>
            <p:nvPr/>
          </p:nvSpPr>
          <p:spPr bwMode="gray">
            <a:xfrm>
              <a:off x="10293" y="7759"/>
              <a:ext cx="76" cy="76"/>
            </a:xfrm>
            <a:prstGeom prst="ellipse">
              <a:avLst/>
            </a:prstGeom>
            <a:solidFill>
              <a:schemeClr val="bg1"/>
            </a:solidFill>
            <a:ln w="9525">
              <a:noFill/>
              <a:round/>
              <a:headEnd/>
              <a:tailEnd/>
            </a:ln>
          </p:spPr>
          <p:txBody>
            <a:bodyPr lIns="104306" tIns="52153" rIns="104306" bIns="52153">
              <a:prstTxWarp prst="textNoShape">
                <a:avLst/>
              </a:prstTxWarp>
            </a:bodyPr>
            <a:lstStyle/>
            <a:p>
              <a:pPr defTabSz="912813"/>
              <a:endParaRPr lang="en-US">
                <a:ea typeface="Arial" charset="0"/>
                <a:cs typeface="Arial" charset="0"/>
              </a:endParaRPr>
            </a:p>
          </p:txBody>
        </p:sp>
        <p:sp>
          <p:nvSpPr>
            <p:cNvPr id="141346" name="Oval 372"/>
            <p:cNvSpPr>
              <a:spLocks noChangeAspect="1" noChangeArrowheads="1"/>
            </p:cNvSpPr>
            <p:nvPr/>
          </p:nvSpPr>
          <p:spPr bwMode="gray">
            <a:xfrm>
              <a:off x="10393" y="7853"/>
              <a:ext cx="76" cy="76"/>
            </a:xfrm>
            <a:prstGeom prst="ellipse">
              <a:avLst/>
            </a:prstGeom>
            <a:solidFill>
              <a:schemeClr val="bg1"/>
            </a:solidFill>
            <a:ln w="9525">
              <a:noFill/>
              <a:round/>
              <a:headEnd/>
              <a:tailEnd/>
            </a:ln>
          </p:spPr>
          <p:txBody>
            <a:bodyPr lIns="104306" tIns="52153" rIns="104306" bIns="52153">
              <a:prstTxWarp prst="textNoShape">
                <a:avLst/>
              </a:prstTxWarp>
            </a:bodyPr>
            <a:lstStyle/>
            <a:p>
              <a:pPr defTabSz="912813"/>
              <a:endParaRPr lang="en-US">
                <a:ea typeface="Arial" charset="0"/>
                <a:cs typeface="Arial" charset="0"/>
              </a:endParaRPr>
            </a:p>
          </p:txBody>
        </p:sp>
        <p:sp>
          <p:nvSpPr>
            <p:cNvPr id="141347" name="Freeform 373"/>
            <p:cNvSpPr>
              <a:spLocks noChangeAspect="1" noEditPoints="1"/>
            </p:cNvSpPr>
            <p:nvPr/>
          </p:nvSpPr>
          <p:spPr bwMode="gray">
            <a:xfrm>
              <a:off x="10022" y="7018"/>
              <a:ext cx="583" cy="1055"/>
            </a:xfrm>
            <a:custGeom>
              <a:avLst/>
              <a:gdLst>
                <a:gd name="T0" fmla="*/ 3516 w 291"/>
                <a:gd name="T1" fmla="*/ 2793 h 527"/>
                <a:gd name="T2" fmla="*/ 1465 w 291"/>
                <a:gd name="T3" fmla="*/ 2793 h 527"/>
                <a:gd name="T4" fmla="*/ 1076 w 291"/>
                <a:gd name="T5" fmla="*/ 2841 h 527"/>
                <a:gd name="T6" fmla="*/ 627 w 291"/>
                <a:gd name="T7" fmla="*/ 2616 h 527"/>
                <a:gd name="T8" fmla="*/ 627 w 291"/>
                <a:gd name="T9" fmla="*/ 304 h 527"/>
                <a:gd name="T10" fmla="*/ 305 w 291"/>
                <a:gd name="T11" fmla="*/ 0 h 527"/>
                <a:gd name="T12" fmla="*/ 0 w 291"/>
                <a:gd name="T13" fmla="*/ 304 h 527"/>
                <a:gd name="T14" fmla="*/ 0 w 291"/>
                <a:gd name="T15" fmla="*/ 2809 h 527"/>
                <a:gd name="T16" fmla="*/ 0 w 291"/>
                <a:gd name="T17" fmla="*/ 3227 h 527"/>
                <a:gd name="T18" fmla="*/ 272 w 291"/>
                <a:gd name="T19" fmla="*/ 3724 h 527"/>
                <a:gd name="T20" fmla="*/ 305 w 291"/>
                <a:gd name="T21" fmla="*/ 3691 h 527"/>
                <a:gd name="T22" fmla="*/ 272 w 291"/>
                <a:gd name="T23" fmla="*/ 3884 h 527"/>
                <a:gd name="T24" fmla="*/ 272 w 291"/>
                <a:gd name="T25" fmla="*/ 7357 h 527"/>
                <a:gd name="T26" fmla="*/ 1465 w 291"/>
                <a:gd name="T27" fmla="*/ 8464 h 527"/>
                <a:gd name="T28" fmla="*/ 3516 w 291"/>
                <a:gd name="T29" fmla="*/ 8464 h 527"/>
                <a:gd name="T30" fmla="*/ 4688 w 291"/>
                <a:gd name="T31" fmla="*/ 7357 h 527"/>
                <a:gd name="T32" fmla="*/ 4688 w 291"/>
                <a:gd name="T33" fmla="*/ 3884 h 527"/>
                <a:gd name="T34" fmla="*/ 3516 w 291"/>
                <a:gd name="T35" fmla="*/ 2793 h 527"/>
                <a:gd name="T36" fmla="*/ 4127 w 291"/>
                <a:gd name="T37" fmla="*/ 7341 h 527"/>
                <a:gd name="T38" fmla="*/ 3516 w 291"/>
                <a:gd name="T39" fmla="*/ 7887 h 527"/>
                <a:gd name="T40" fmla="*/ 1465 w 291"/>
                <a:gd name="T41" fmla="*/ 7887 h 527"/>
                <a:gd name="T42" fmla="*/ 851 w 291"/>
                <a:gd name="T43" fmla="*/ 7341 h 527"/>
                <a:gd name="T44" fmla="*/ 851 w 291"/>
                <a:gd name="T45" fmla="*/ 3900 h 527"/>
                <a:gd name="T46" fmla="*/ 1465 w 291"/>
                <a:gd name="T47" fmla="*/ 3355 h 527"/>
                <a:gd name="T48" fmla="*/ 3516 w 291"/>
                <a:gd name="T49" fmla="*/ 3355 h 527"/>
                <a:gd name="T50" fmla="*/ 4127 w 291"/>
                <a:gd name="T51" fmla="*/ 3900 h 527"/>
                <a:gd name="T52" fmla="*/ 4127 w 291"/>
                <a:gd name="T53" fmla="*/ 7341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91"/>
                <a:gd name="T82" fmla="*/ 0 h 527"/>
                <a:gd name="T83" fmla="*/ 291 w 291"/>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91" h="527">
                  <a:moveTo>
                    <a:pt x="218" y="174"/>
                  </a:moveTo>
                  <a:cubicBezTo>
                    <a:pt x="91" y="174"/>
                    <a:pt x="91" y="174"/>
                    <a:pt x="91" y="174"/>
                  </a:cubicBezTo>
                  <a:cubicBezTo>
                    <a:pt x="82" y="174"/>
                    <a:pt x="74" y="175"/>
                    <a:pt x="67" y="177"/>
                  </a:cubicBezTo>
                  <a:cubicBezTo>
                    <a:pt x="60" y="169"/>
                    <a:pt x="50" y="164"/>
                    <a:pt x="39" y="163"/>
                  </a:cubicBezTo>
                  <a:cubicBezTo>
                    <a:pt x="39" y="19"/>
                    <a:pt x="39" y="19"/>
                    <a:pt x="39" y="19"/>
                  </a:cubicBezTo>
                  <a:cubicBezTo>
                    <a:pt x="39" y="9"/>
                    <a:pt x="30" y="0"/>
                    <a:pt x="19" y="0"/>
                  </a:cubicBezTo>
                  <a:cubicBezTo>
                    <a:pt x="9" y="0"/>
                    <a:pt x="0" y="9"/>
                    <a:pt x="0" y="19"/>
                  </a:cubicBezTo>
                  <a:cubicBezTo>
                    <a:pt x="0" y="175"/>
                    <a:pt x="0" y="175"/>
                    <a:pt x="0" y="175"/>
                  </a:cubicBezTo>
                  <a:cubicBezTo>
                    <a:pt x="0" y="184"/>
                    <a:pt x="0" y="191"/>
                    <a:pt x="0" y="201"/>
                  </a:cubicBezTo>
                  <a:cubicBezTo>
                    <a:pt x="0" y="214"/>
                    <a:pt x="7" y="225"/>
                    <a:pt x="17" y="232"/>
                  </a:cubicBezTo>
                  <a:cubicBezTo>
                    <a:pt x="19" y="230"/>
                    <a:pt x="19" y="230"/>
                    <a:pt x="19" y="230"/>
                  </a:cubicBezTo>
                  <a:cubicBezTo>
                    <a:pt x="18" y="234"/>
                    <a:pt x="17" y="238"/>
                    <a:pt x="17" y="242"/>
                  </a:cubicBezTo>
                  <a:cubicBezTo>
                    <a:pt x="17" y="458"/>
                    <a:pt x="17" y="458"/>
                    <a:pt x="17" y="458"/>
                  </a:cubicBezTo>
                  <a:cubicBezTo>
                    <a:pt x="17" y="496"/>
                    <a:pt x="50" y="527"/>
                    <a:pt x="91" y="527"/>
                  </a:cubicBezTo>
                  <a:cubicBezTo>
                    <a:pt x="218" y="527"/>
                    <a:pt x="218" y="527"/>
                    <a:pt x="218" y="527"/>
                  </a:cubicBezTo>
                  <a:cubicBezTo>
                    <a:pt x="258" y="527"/>
                    <a:pt x="291" y="496"/>
                    <a:pt x="291" y="458"/>
                  </a:cubicBezTo>
                  <a:cubicBezTo>
                    <a:pt x="291" y="242"/>
                    <a:pt x="291" y="242"/>
                    <a:pt x="291" y="242"/>
                  </a:cubicBezTo>
                  <a:cubicBezTo>
                    <a:pt x="291" y="204"/>
                    <a:pt x="258" y="174"/>
                    <a:pt x="218" y="174"/>
                  </a:cubicBezTo>
                  <a:close/>
                  <a:moveTo>
                    <a:pt x="256" y="457"/>
                  </a:moveTo>
                  <a:cubicBezTo>
                    <a:pt x="255" y="478"/>
                    <a:pt x="238" y="491"/>
                    <a:pt x="218" y="491"/>
                  </a:cubicBezTo>
                  <a:cubicBezTo>
                    <a:pt x="91" y="491"/>
                    <a:pt x="91" y="491"/>
                    <a:pt x="91" y="491"/>
                  </a:cubicBezTo>
                  <a:cubicBezTo>
                    <a:pt x="71" y="491"/>
                    <a:pt x="53" y="478"/>
                    <a:pt x="53" y="457"/>
                  </a:cubicBezTo>
                  <a:cubicBezTo>
                    <a:pt x="53" y="243"/>
                    <a:pt x="53" y="243"/>
                    <a:pt x="53" y="243"/>
                  </a:cubicBezTo>
                  <a:cubicBezTo>
                    <a:pt x="53" y="222"/>
                    <a:pt x="71" y="209"/>
                    <a:pt x="91" y="209"/>
                  </a:cubicBezTo>
                  <a:cubicBezTo>
                    <a:pt x="218" y="209"/>
                    <a:pt x="218" y="209"/>
                    <a:pt x="218" y="209"/>
                  </a:cubicBezTo>
                  <a:cubicBezTo>
                    <a:pt x="238" y="209"/>
                    <a:pt x="255" y="222"/>
                    <a:pt x="256" y="243"/>
                  </a:cubicBezTo>
                  <a:lnTo>
                    <a:pt x="256" y="457"/>
                  </a:lnTo>
                  <a:close/>
                </a:path>
              </a:pathLst>
            </a:custGeom>
            <a:solidFill>
              <a:srgbClr val="CCFFFF"/>
            </a:solidFill>
            <a:ln w="9525">
              <a:noFill/>
              <a:round/>
              <a:headEnd/>
              <a:tailEnd/>
            </a:ln>
          </p:spPr>
          <p:txBody>
            <a:bodyPr lIns="104306" tIns="52153" rIns="104306" bIns="52153">
              <a:prstTxWarp prst="textNoShape">
                <a:avLst/>
              </a:prstTxWarp>
            </a:bodyPr>
            <a:lstStyle/>
            <a:p>
              <a:pPr defTabSz="912813"/>
              <a:endParaRPr lang="en-US">
                <a:ea typeface="Arial" charset="0"/>
                <a:cs typeface="Arial" charset="0"/>
              </a:endParaRPr>
            </a:p>
          </p:txBody>
        </p:sp>
        <p:sp>
          <p:nvSpPr>
            <p:cNvPr id="141348" name="Freeform 374"/>
            <p:cNvSpPr>
              <a:spLocks noChangeAspect="1"/>
            </p:cNvSpPr>
            <p:nvPr/>
          </p:nvSpPr>
          <p:spPr bwMode="gray">
            <a:xfrm>
              <a:off x="10162" y="7488"/>
              <a:ext cx="343" cy="96"/>
            </a:xfrm>
            <a:custGeom>
              <a:avLst/>
              <a:gdLst>
                <a:gd name="T0" fmla="*/ 2511 w 171"/>
                <a:gd name="T1" fmla="*/ 0 h 48"/>
                <a:gd name="T2" fmla="*/ 257 w 171"/>
                <a:gd name="T3" fmla="*/ 0 h 48"/>
                <a:gd name="T4" fmla="*/ 0 w 171"/>
                <a:gd name="T5" fmla="*/ 272 h 48"/>
                <a:gd name="T6" fmla="*/ 0 w 171"/>
                <a:gd name="T7" fmla="*/ 512 h 48"/>
                <a:gd name="T8" fmla="*/ 257 w 171"/>
                <a:gd name="T9" fmla="*/ 768 h 48"/>
                <a:gd name="T10" fmla="*/ 2511 w 171"/>
                <a:gd name="T11" fmla="*/ 768 h 48"/>
                <a:gd name="T12" fmla="*/ 2768 w 171"/>
                <a:gd name="T13" fmla="*/ 512 h 48"/>
                <a:gd name="T14" fmla="*/ 2768 w 171"/>
                <a:gd name="T15" fmla="*/ 272 h 48"/>
                <a:gd name="T16" fmla="*/ 2511 w 171"/>
                <a:gd name="T17" fmla="*/ 0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1"/>
                <a:gd name="T28" fmla="*/ 0 h 48"/>
                <a:gd name="T29" fmla="*/ 171 w 171"/>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1" h="48">
                  <a:moveTo>
                    <a:pt x="155" y="0"/>
                  </a:moveTo>
                  <a:cubicBezTo>
                    <a:pt x="16" y="0"/>
                    <a:pt x="16" y="0"/>
                    <a:pt x="16" y="0"/>
                  </a:cubicBezTo>
                  <a:cubicBezTo>
                    <a:pt x="7" y="0"/>
                    <a:pt x="0" y="8"/>
                    <a:pt x="0" y="17"/>
                  </a:cubicBezTo>
                  <a:cubicBezTo>
                    <a:pt x="0" y="22"/>
                    <a:pt x="0" y="27"/>
                    <a:pt x="0" y="32"/>
                  </a:cubicBezTo>
                  <a:cubicBezTo>
                    <a:pt x="0" y="41"/>
                    <a:pt x="7" y="48"/>
                    <a:pt x="16" y="48"/>
                  </a:cubicBezTo>
                  <a:cubicBezTo>
                    <a:pt x="155" y="48"/>
                    <a:pt x="155" y="48"/>
                    <a:pt x="155" y="48"/>
                  </a:cubicBezTo>
                  <a:cubicBezTo>
                    <a:pt x="164" y="48"/>
                    <a:pt x="171" y="41"/>
                    <a:pt x="171" y="32"/>
                  </a:cubicBezTo>
                  <a:cubicBezTo>
                    <a:pt x="171" y="27"/>
                    <a:pt x="171" y="22"/>
                    <a:pt x="171" y="17"/>
                  </a:cubicBezTo>
                  <a:cubicBezTo>
                    <a:pt x="171" y="8"/>
                    <a:pt x="164" y="0"/>
                    <a:pt x="155" y="0"/>
                  </a:cubicBezTo>
                  <a:close/>
                </a:path>
              </a:pathLst>
            </a:custGeom>
            <a:solidFill>
              <a:schemeClr val="bg1"/>
            </a:solidFill>
            <a:ln w="9525">
              <a:noFill/>
              <a:round/>
              <a:headEnd/>
              <a:tailEnd/>
            </a:ln>
          </p:spPr>
          <p:txBody>
            <a:bodyPr lIns="104306" tIns="52153" rIns="104306" bIns="52153">
              <a:prstTxWarp prst="textNoShape">
                <a:avLst/>
              </a:prstTxWarp>
            </a:bodyPr>
            <a:lstStyle/>
            <a:p>
              <a:pPr defTabSz="912813"/>
              <a:endParaRPr lang="en-US">
                <a:ea typeface="Arial" charset="0"/>
                <a:cs typeface="Arial" charset="0"/>
              </a:endParaRPr>
            </a:p>
          </p:txBody>
        </p:sp>
        <p:sp>
          <p:nvSpPr>
            <p:cNvPr id="141349" name="Oval 375"/>
            <p:cNvSpPr>
              <a:spLocks noChangeAspect="1" noChangeArrowheads="1"/>
            </p:cNvSpPr>
            <p:nvPr/>
          </p:nvSpPr>
          <p:spPr bwMode="gray">
            <a:xfrm>
              <a:off x="10393" y="7662"/>
              <a:ext cx="76" cy="77"/>
            </a:xfrm>
            <a:prstGeom prst="ellipse">
              <a:avLst/>
            </a:prstGeom>
            <a:solidFill>
              <a:schemeClr val="bg1"/>
            </a:solidFill>
            <a:ln w="9525">
              <a:noFill/>
              <a:round/>
              <a:headEnd/>
              <a:tailEnd/>
            </a:ln>
          </p:spPr>
          <p:txBody>
            <a:bodyPr lIns="104306" tIns="52153" rIns="104306" bIns="52153">
              <a:prstTxWarp prst="textNoShape">
                <a:avLst/>
              </a:prstTxWarp>
            </a:bodyPr>
            <a:lstStyle/>
            <a:p>
              <a:pPr defTabSz="912813"/>
              <a:endParaRPr lang="en-US">
                <a:ea typeface="Arial" charset="0"/>
                <a:cs typeface="Arial" charset="0"/>
              </a:endParaRPr>
            </a:p>
          </p:txBody>
        </p:sp>
        <p:sp>
          <p:nvSpPr>
            <p:cNvPr id="141350" name="Oval 376"/>
            <p:cNvSpPr>
              <a:spLocks noChangeAspect="1" noChangeArrowheads="1"/>
            </p:cNvSpPr>
            <p:nvPr/>
          </p:nvSpPr>
          <p:spPr bwMode="gray">
            <a:xfrm>
              <a:off x="10393" y="7759"/>
              <a:ext cx="76" cy="76"/>
            </a:xfrm>
            <a:prstGeom prst="ellipse">
              <a:avLst/>
            </a:prstGeom>
            <a:solidFill>
              <a:schemeClr val="bg1"/>
            </a:solidFill>
            <a:ln w="9525">
              <a:noFill/>
              <a:round/>
              <a:headEnd/>
              <a:tailEnd/>
            </a:ln>
          </p:spPr>
          <p:txBody>
            <a:bodyPr lIns="104306" tIns="52153" rIns="104306" bIns="52153">
              <a:prstTxWarp prst="textNoShape">
                <a:avLst/>
              </a:prstTxWarp>
            </a:bodyPr>
            <a:lstStyle/>
            <a:p>
              <a:pPr defTabSz="912813"/>
              <a:endParaRPr lang="en-US">
                <a:ea typeface="Arial" charset="0"/>
                <a:cs typeface="Arial" charset="0"/>
              </a:endParaRPr>
            </a:p>
          </p:txBody>
        </p:sp>
      </p:grpSp>
      <p:grpSp>
        <p:nvGrpSpPr>
          <p:cNvPr id="31" name="Group 382"/>
          <p:cNvGrpSpPr>
            <a:grpSpLocks noChangeAspect="1"/>
          </p:cNvGrpSpPr>
          <p:nvPr/>
        </p:nvGrpSpPr>
        <p:grpSpPr bwMode="auto">
          <a:xfrm>
            <a:off x="4287838" y="3130550"/>
            <a:ext cx="539750" cy="863600"/>
            <a:chOff x="6589" y="2163"/>
            <a:chExt cx="679" cy="1087"/>
          </a:xfrm>
        </p:grpSpPr>
        <p:sp>
          <p:nvSpPr>
            <p:cNvPr id="141335" name="Freeform 377"/>
            <p:cNvSpPr>
              <a:spLocks noChangeAspect="1"/>
            </p:cNvSpPr>
            <p:nvPr/>
          </p:nvSpPr>
          <p:spPr bwMode="gray">
            <a:xfrm>
              <a:off x="6831" y="2315"/>
              <a:ext cx="175" cy="377"/>
            </a:xfrm>
            <a:custGeom>
              <a:avLst/>
              <a:gdLst>
                <a:gd name="T0" fmla="*/ 195 w 87"/>
                <a:gd name="T1" fmla="*/ 563 h 188"/>
                <a:gd name="T2" fmla="*/ 620 w 87"/>
                <a:gd name="T3" fmla="*/ 257 h 188"/>
                <a:gd name="T4" fmla="*/ 684 w 87"/>
                <a:gd name="T5" fmla="*/ 2735 h 188"/>
                <a:gd name="T6" fmla="*/ 227 w 87"/>
                <a:gd name="T7" fmla="*/ 2509 h 188"/>
                <a:gd name="T8" fmla="*/ 195 w 87"/>
                <a:gd name="T9" fmla="*/ 563 h 188"/>
                <a:gd name="T10" fmla="*/ 0 60000 65536"/>
                <a:gd name="T11" fmla="*/ 0 60000 65536"/>
                <a:gd name="T12" fmla="*/ 0 60000 65536"/>
                <a:gd name="T13" fmla="*/ 0 60000 65536"/>
                <a:gd name="T14" fmla="*/ 0 60000 65536"/>
                <a:gd name="T15" fmla="*/ 0 w 87"/>
                <a:gd name="T16" fmla="*/ 0 h 188"/>
                <a:gd name="T17" fmla="*/ 87 w 87"/>
                <a:gd name="T18" fmla="*/ 188 h 188"/>
              </a:gdLst>
              <a:ahLst/>
              <a:cxnLst>
                <a:cxn ang="T10">
                  <a:pos x="T0" y="T1"/>
                </a:cxn>
                <a:cxn ang="T11">
                  <a:pos x="T2" y="T3"/>
                </a:cxn>
                <a:cxn ang="T12">
                  <a:pos x="T4" y="T5"/>
                </a:cxn>
                <a:cxn ang="T13">
                  <a:pos x="T6" y="T7"/>
                </a:cxn>
                <a:cxn ang="T14">
                  <a:pos x="T8" y="T9"/>
                </a:cxn>
              </a:cxnLst>
              <a:rect l="T15" t="T16" r="T17" b="T18"/>
              <a:pathLst>
                <a:path w="87" h="188">
                  <a:moveTo>
                    <a:pt x="12" y="35"/>
                  </a:moveTo>
                  <a:cubicBezTo>
                    <a:pt x="0" y="18"/>
                    <a:pt x="25" y="0"/>
                    <a:pt x="38" y="16"/>
                  </a:cubicBezTo>
                  <a:cubicBezTo>
                    <a:pt x="38" y="16"/>
                    <a:pt x="87" y="82"/>
                    <a:pt x="42" y="169"/>
                  </a:cubicBezTo>
                  <a:cubicBezTo>
                    <a:pt x="33" y="188"/>
                    <a:pt x="5" y="173"/>
                    <a:pt x="14" y="155"/>
                  </a:cubicBezTo>
                  <a:cubicBezTo>
                    <a:pt x="50" y="86"/>
                    <a:pt x="12" y="35"/>
                    <a:pt x="12" y="35"/>
                  </a:cubicBezTo>
                  <a:close/>
                </a:path>
              </a:pathLst>
            </a:custGeom>
            <a:solidFill>
              <a:schemeClr val="bg1"/>
            </a:solidFill>
            <a:ln w="9525">
              <a:noFill/>
              <a:round/>
              <a:headEnd/>
              <a:tailEnd/>
            </a:ln>
          </p:spPr>
          <p:txBody>
            <a:bodyPr lIns="104306" tIns="52153" rIns="104306" bIns="52153">
              <a:prstTxWarp prst="textNoShape">
                <a:avLst/>
              </a:prstTxWarp>
            </a:bodyPr>
            <a:lstStyle/>
            <a:p>
              <a:pPr defTabSz="912813"/>
              <a:endParaRPr lang="en-US">
                <a:ea typeface="Arial" charset="0"/>
                <a:cs typeface="Arial" charset="0"/>
              </a:endParaRPr>
            </a:p>
          </p:txBody>
        </p:sp>
        <p:sp>
          <p:nvSpPr>
            <p:cNvPr id="141336" name="Freeform 378"/>
            <p:cNvSpPr>
              <a:spLocks noChangeAspect="1"/>
            </p:cNvSpPr>
            <p:nvPr/>
          </p:nvSpPr>
          <p:spPr bwMode="gray">
            <a:xfrm>
              <a:off x="6942" y="2245"/>
              <a:ext cx="184" cy="547"/>
            </a:xfrm>
            <a:custGeom>
              <a:avLst/>
              <a:gdLst>
                <a:gd name="T0" fmla="*/ 208 w 92"/>
                <a:gd name="T1" fmla="*/ 579 h 273"/>
                <a:gd name="T2" fmla="*/ 592 w 92"/>
                <a:gd name="T3" fmla="*/ 256 h 273"/>
                <a:gd name="T4" fmla="*/ 592 w 92"/>
                <a:gd name="T5" fmla="*/ 256 h 273"/>
                <a:gd name="T6" fmla="*/ 608 w 92"/>
                <a:gd name="T7" fmla="*/ 272 h 273"/>
                <a:gd name="T8" fmla="*/ 656 w 92"/>
                <a:gd name="T9" fmla="*/ 4128 h 273"/>
                <a:gd name="T10" fmla="*/ 240 w 92"/>
                <a:gd name="T11" fmla="*/ 3855 h 273"/>
                <a:gd name="T12" fmla="*/ 224 w 92"/>
                <a:gd name="T13" fmla="*/ 595 h 273"/>
                <a:gd name="T14" fmla="*/ 208 w 92"/>
                <a:gd name="T15" fmla="*/ 579 h 273"/>
                <a:gd name="T16" fmla="*/ 208 w 92"/>
                <a:gd name="T17" fmla="*/ 579 h 2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273"/>
                <a:gd name="T29" fmla="*/ 92 w 92"/>
                <a:gd name="T30" fmla="*/ 273 h 2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273">
                  <a:moveTo>
                    <a:pt x="13" y="36"/>
                  </a:moveTo>
                  <a:cubicBezTo>
                    <a:pt x="0" y="20"/>
                    <a:pt x="24" y="0"/>
                    <a:pt x="37" y="16"/>
                  </a:cubicBezTo>
                  <a:cubicBezTo>
                    <a:pt x="37" y="16"/>
                    <a:pt x="37" y="16"/>
                    <a:pt x="37" y="16"/>
                  </a:cubicBezTo>
                  <a:cubicBezTo>
                    <a:pt x="38" y="16"/>
                    <a:pt x="38" y="16"/>
                    <a:pt x="38" y="17"/>
                  </a:cubicBezTo>
                  <a:cubicBezTo>
                    <a:pt x="92" y="82"/>
                    <a:pt x="85" y="188"/>
                    <a:pt x="41" y="256"/>
                  </a:cubicBezTo>
                  <a:cubicBezTo>
                    <a:pt x="30" y="273"/>
                    <a:pt x="3" y="256"/>
                    <a:pt x="15" y="239"/>
                  </a:cubicBezTo>
                  <a:cubicBezTo>
                    <a:pt x="51" y="183"/>
                    <a:pt x="58" y="91"/>
                    <a:pt x="14" y="37"/>
                  </a:cubicBezTo>
                  <a:cubicBezTo>
                    <a:pt x="14" y="37"/>
                    <a:pt x="13" y="37"/>
                    <a:pt x="13" y="36"/>
                  </a:cubicBezTo>
                  <a:cubicBezTo>
                    <a:pt x="13" y="36"/>
                    <a:pt x="13" y="36"/>
                    <a:pt x="13" y="36"/>
                  </a:cubicBezTo>
                  <a:close/>
                </a:path>
              </a:pathLst>
            </a:custGeom>
            <a:solidFill>
              <a:schemeClr val="bg1"/>
            </a:solidFill>
            <a:ln w="9525">
              <a:noFill/>
              <a:round/>
              <a:headEnd/>
              <a:tailEnd/>
            </a:ln>
          </p:spPr>
          <p:txBody>
            <a:bodyPr lIns="104306" tIns="52153" rIns="104306" bIns="52153">
              <a:prstTxWarp prst="textNoShape">
                <a:avLst/>
              </a:prstTxWarp>
            </a:bodyPr>
            <a:lstStyle/>
            <a:p>
              <a:pPr defTabSz="912813"/>
              <a:endParaRPr lang="en-US">
                <a:ea typeface="Arial" charset="0"/>
                <a:cs typeface="Arial" charset="0"/>
              </a:endParaRPr>
            </a:p>
          </p:txBody>
        </p:sp>
        <p:sp>
          <p:nvSpPr>
            <p:cNvPr id="141337" name="Freeform 379"/>
            <p:cNvSpPr>
              <a:spLocks noChangeAspect="1"/>
            </p:cNvSpPr>
            <p:nvPr/>
          </p:nvSpPr>
          <p:spPr bwMode="gray">
            <a:xfrm>
              <a:off x="7052" y="2163"/>
              <a:ext cx="216" cy="707"/>
            </a:xfrm>
            <a:custGeom>
              <a:avLst/>
              <a:gdLst>
                <a:gd name="T0" fmla="*/ 224 w 108"/>
                <a:gd name="T1" fmla="*/ 545 h 353"/>
                <a:gd name="T2" fmla="*/ 640 w 108"/>
                <a:gd name="T3" fmla="*/ 240 h 353"/>
                <a:gd name="T4" fmla="*/ 624 w 108"/>
                <a:gd name="T5" fmla="*/ 5424 h 353"/>
                <a:gd name="T6" fmla="*/ 240 w 108"/>
                <a:gd name="T7" fmla="*/ 5087 h 353"/>
                <a:gd name="T8" fmla="*/ 224 w 108"/>
                <a:gd name="T9" fmla="*/ 545 h 353"/>
                <a:gd name="T10" fmla="*/ 0 60000 65536"/>
                <a:gd name="T11" fmla="*/ 0 60000 65536"/>
                <a:gd name="T12" fmla="*/ 0 60000 65536"/>
                <a:gd name="T13" fmla="*/ 0 60000 65536"/>
                <a:gd name="T14" fmla="*/ 0 60000 65536"/>
                <a:gd name="T15" fmla="*/ 0 w 108"/>
                <a:gd name="T16" fmla="*/ 0 h 353"/>
                <a:gd name="T17" fmla="*/ 108 w 108"/>
                <a:gd name="T18" fmla="*/ 353 h 353"/>
              </a:gdLst>
              <a:ahLst/>
              <a:cxnLst>
                <a:cxn ang="T10">
                  <a:pos x="T0" y="T1"/>
                </a:cxn>
                <a:cxn ang="T11">
                  <a:pos x="T2" y="T3"/>
                </a:cxn>
                <a:cxn ang="T12">
                  <a:pos x="T4" y="T5"/>
                </a:cxn>
                <a:cxn ang="T13">
                  <a:pos x="T6" y="T7"/>
                </a:cxn>
                <a:cxn ang="T14">
                  <a:pos x="T8" y="T9"/>
                </a:cxn>
              </a:cxnLst>
              <a:rect l="T15" t="T16" r="T17" b="T18"/>
              <a:pathLst>
                <a:path w="108" h="353">
                  <a:moveTo>
                    <a:pt x="14" y="34"/>
                  </a:moveTo>
                  <a:cubicBezTo>
                    <a:pt x="0" y="17"/>
                    <a:pt x="27" y="0"/>
                    <a:pt x="40" y="15"/>
                  </a:cubicBezTo>
                  <a:cubicBezTo>
                    <a:pt x="108" y="95"/>
                    <a:pt x="104" y="259"/>
                    <a:pt x="39" y="337"/>
                  </a:cubicBezTo>
                  <a:cubicBezTo>
                    <a:pt x="25" y="353"/>
                    <a:pt x="1" y="332"/>
                    <a:pt x="15" y="316"/>
                  </a:cubicBezTo>
                  <a:cubicBezTo>
                    <a:pt x="72" y="248"/>
                    <a:pt x="72" y="105"/>
                    <a:pt x="14" y="34"/>
                  </a:cubicBezTo>
                  <a:close/>
                </a:path>
              </a:pathLst>
            </a:custGeom>
            <a:solidFill>
              <a:schemeClr val="bg1"/>
            </a:solidFill>
            <a:ln w="9525">
              <a:noFill/>
              <a:round/>
              <a:headEnd/>
              <a:tailEnd/>
            </a:ln>
          </p:spPr>
          <p:txBody>
            <a:bodyPr lIns="104306" tIns="52153" rIns="104306" bIns="52153">
              <a:prstTxWarp prst="textNoShape">
                <a:avLst/>
              </a:prstTxWarp>
            </a:bodyPr>
            <a:lstStyle/>
            <a:p>
              <a:pPr defTabSz="912813"/>
              <a:endParaRPr lang="en-US">
                <a:ea typeface="Arial" charset="0"/>
                <a:cs typeface="Arial" charset="0"/>
              </a:endParaRPr>
            </a:p>
          </p:txBody>
        </p:sp>
        <p:sp>
          <p:nvSpPr>
            <p:cNvPr id="141338" name="Freeform 380"/>
            <p:cNvSpPr>
              <a:spLocks noChangeAspect="1"/>
            </p:cNvSpPr>
            <p:nvPr/>
          </p:nvSpPr>
          <p:spPr bwMode="gray">
            <a:xfrm>
              <a:off x="6589" y="2405"/>
              <a:ext cx="595" cy="701"/>
            </a:xfrm>
            <a:custGeom>
              <a:avLst/>
              <a:gdLst>
                <a:gd name="T0" fmla="*/ 3320 w 297"/>
                <a:gd name="T1" fmla="*/ 5616 h 350"/>
                <a:gd name="T2" fmla="*/ 0 w 297"/>
                <a:gd name="T3" fmla="*/ 1416 h 350"/>
                <a:gd name="T4" fmla="*/ 0 w 297"/>
                <a:gd name="T5" fmla="*/ 1416 h 350"/>
                <a:gd name="T6" fmla="*/ 675 w 297"/>
                <a:gd name="T7" fmla="*/ 272 h 350"/>
                <a:gd name="T8" fmla="*/ 1320 w 297"/>
                <a:gd name="T9" fmla="*/ 224 h 350"/>
                <a:gd name="T10" fmla="*/ 1625 w 297"/>
                <a:gd name="T11" fmla="*/ 1124 h 350"/>
                <a:gd name="T12" fmla="*/ 1593 w 297"/>
                <a:gd name="T13" fmla="*/ 1752 h 350"/>
                <a:gd name="T14" fmla="*/ 1256 w 297"/>
                <a:gd name="T15" fmla="*/ 2041 h 350"/>
                <a:gd name="T16" fmla="*/ 980 w 297"/>
                <a:gd name="T17" fmla="*/ 2139 h 350"/>
                <a:gd name="T18" fmla="*/ 2709 w 297"/>
                <a:gd name="T19" fmla="*/ 4268 h 350"/>
                <a:gd name="T20" fmla="*/ 2983 w 297"/>
                <a:gd name="T21" fmla="*/ 4252 h 350"/>
                <a:gd name="T22" fmla="*/ 3692 w 297"/>
                <a:gd name="T23" fmla="*/ 3815 h 350"/>
                <a:gd name="T24" fmla="*/ 4784 w 297"/>
                <a:gd name="T25" fmla="*/ 4701 h 350"/>
                <a:gd name="T26" fmla="*/ 3320 w 297"/>
                <a:gd name="T27" fmla="*/ 5616 h 3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7"/>
                <a:gd name="T43" fmla="*/ 0 h 350"/>
                <a:gd name="T44" fmla="*/ 297 w 297"/>
                <a:gd name="T45" fmla="*/ 350 h 3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7" h="350">
                  <a:moveTo>
                    <a:pt x="206" y="349"/>
                  </a:moveTo>
                  <a:cubicBezTo>
                    <a:pt x="206" y="349"/>
                    <a:pt x="58" y="275"/>
                    <a:pt x="0" y="88"/>
                  </a:cubicBezTo>
                  <a:cubicBezTo>
                    <a:pt x="0" y="88"/>
                    <a:pt x="0" y="88"/>
                    <a:pt x="0" y="88"/>
                  </a:cubicBezTo>
                  <a:cubicBezTo>
                    <a:pt x="0" y="88"/>
                    <a:pt x="9" y="41"/>
                    <a:pt x="42" y="17"/>
                  </a:cubicBezTo>
                  <a:cubicBezTo>
                    <a:pt x="42" y="17"/>
                    <a:pt x="69" y="0"/>
                    <a:pt x="82" y="14"/>
                  </a:cubicBezTo>
                  <a:cubicBezTo>
                    <a:pt x="82" y="14"/>
                    <a:pt x="98" y="37"/>
                    <a:pt x="101" y="70"/>
                  </a:cubicBezTo>
                  <a:cubicBezTo>
                    <a:pt x="101" y="70"/>
                    <a:pt x="107" y="89"/>
                    <a:pt x="99" y="109"/>
                  </a:cubicBezTo>
                  <a:cubicBezTo>
                    <a:pt x="78" y="127"/>
                    <a:pt x="78" y="127"/>
                    <a:pt x="78" y="127"/>
                  </a:cubicBezTo>
                  <a:cubicBezTo>
                    <a:pt x="61" y="133"/>
                    <a:pt x="61" y="133"/>
                    <a:pt x="61" y="133"/>
                  </a:cubicBezTo>
                  <a:cubicBezTo>
                    <a:pt x="61" y="133"/>
                    <a:pt x="107" y="159"/>
                    <a:pt x="168" y="265"/>
                  </a:cubicBezTo>
                  <a:cubicBezTo>
                    <a:pt x="185" y="264"/>
                    <a:pt x="185" y="264"/>
                    <a:pt x="185" y="264"/>
                  </a:cubicBezTo>
                  <a:cubicBezTo>
                    <a:pt x="185" y="264"/>
                    <a:pt x="218" y="232"/>
                    <a:pt x="229" y="237"/>
                  </a:cubicBezTo>
                  <a:cubicBezTo>
                    <a:pt x="229" y="237"/>
                    <a:pt x="263" y="253"/>
                    <a:pt x="297" y="292"/>
                  </a:cubicBezTo>
                  <a:cubicBezTo>
                    <a:pt x="297" y="292"/>
                    <a:pt x="275" y="350"/>
                    <a:pt x="206" y="349"/>
                  </a:cubicBezTo>
                  <a:close/>
                </a:path>
              </a:pathLst>
            </a:custGeom>
            <a:solidFill>
              <a:srgbClr val="0000FF"/>
            </a:solidFill>
            <a:ln w="9525">
              <a:noFill/>
              <a:round/>
              <a:headEnd/>
              <a:tailEnd/>
            </a:ln>
          </p:spPr>
          <p:txBody>
            <a:bodyPr lIns="104306" tIns="52153" rIns="104306" bIns="52153">
              <a:prstTxWarp prst="textNoShape">
                <a:avLst/>
              </a:prstTxWarp>
            </a:bodyPr>
            <a:lstStyle/>
            <a:p>
              <a:pPr defTabSz="912813"/>
              <a:endParaRPr lang="en-US">
                <a:ea typeface="Arial" charset="0"/>
                <a:cs typeface="Arial" charset="0"/>
              </a:endParaRPr>
            </a:p>
          </p:txBody>
        </p:sp>
        <p:sp>
          <p:nvSpPr>
            <p:cNvPr id="141339" name="Freeform 381"/>
            <p:cNvSpPr>
              <a:spLocks noChangeAspect="1"/>
            </p:cNvSpPr>
            <p:nvPr/>
          </p:nvSpPr>
          <p:spPr bwMode="gray">
            <a:xfrm>
              <a:off x="6629" y="2920"/>
              <a:ext cx="471" cy="330"/>
            </a:xfrm>
            <a:custGeom>
              <a:avLst/>
              <a:gdLst>
                <a:gd name="T0" fmla="*/ 3792 w 235"/>
                <a:gd name="T1" fmla="*/ 688 h 165"/>
                <a:gd name="T2" fmla="*/ 3375 w 235"/>
                <a:gd name="T3" fmla="*/ 48 h 165"/>
                <a:gd name="T4" fmla="*/ 2439 w 235"/>
                <a:gd name="T5" fmla="*/ 912 h 165"/>
                <a:gd name="T6" fmla="*/ 1321 w 235"/>
                <a:gd name="T7" fmla="*/ 1536 h 165"/>
                <a:gd name="T8" fmla="*/ 144 w 235"/>
                <a:gd name="T9" fmla="*/ 1792 h 165"/>
                <a:gd name="T10" fmla="*/ 337 w 235"/>
                <a:gd name="T11" fmla="*/ 2176 h 165"/>
                <a:gd name="T12" fmla="*/ 1176 w 235"/>
                <a:gd name="T13" fmla="*/ 1968 h 165"/>
                <a:gd name="T14" fmla="*/ 2696 w 235"/>
                <a:gd name="T15" fmla="*/ 1168 h 165"/>
                <a:gd name="T16" fmla="*/ 3213 w 235"/>
                <a:gd name="T17" fmla="*/ 1072 h 165"/>
                <a:gd name="T18" fmla="*/ 3792 w 235"/>
                <a:gd name="T19" fmla="*/ 688 h 1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5"/>
                <a:gd name="T31" fmla="*/ 0 h 165"/>
                <a:gd name="T32" fmla="*/ 235 w 235"/>
                <a:gd name="T33" fmla="*/ 165 h 1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5" h="165">
                  <a:moveTo>
                    <a:pt x="235" y="43"/>
                  </a:moveTo>
                  <a:cubicBezTo>
                    <a:pt x="235" y="17"/>
                    <a:pt x="222" y="5"/>
                    <a:pt x="209" y="3"/>
                  </a:cubicBezTo>
                  <a:cubicBezTo>
                    <a:pt x="185" y="0"/>
                    <a:pt x="164" y="22"/>
                    <a:pt x="151" y="57"/>
                  </a:cubicBezTo>
                  <a:cubicBezTo>
                    <a:pt x="133" y="107"/>
                    <a:pt x="116" y="129"/>
                    <a:pt x="82" y="96"/>
                  </a:cubicBezTo>
                  <a:cubicBezTo>
                    <a:pt x="44" y="59"/>
                    <a:pt x="9" y="112"/>
                    <a:pt x="9" y="112"/>
                  </a:cubicBezTo>
                  <a:cubicBezTo>
                    <a:pt x="0" y="126"/>
                    <a:pt x="12" y="149"/>
                    <a:pt x="21" y="136"/>
                  </a:cubicBezTo>
                  <a:cubicBezTo>
                    <a:pt x="22" y="136"/>
                    <a:pt x="46" y="98"/>
                    <a:pt x="73" y="123"/>
                  </a:cubicBezTo>
                  <a:cubicBezTo>
                    <a:pt x="115" y="165"/>
                    <a:pt x="140" y="134"/>
                    <a:pt x="167" y="73"/>
                  </a:cubicBezTo>
                  <a:cubicBezTo>
                    <a:pt x="176" y="54"/>
                    <a:pt x="188" y="60"/>
                    <a:pt x="199" y="67"/>
                  </a:cubicBezTo>
                  <a:cubicBezTo>
                    <a:pt x="212" y="75"/>
                    <a:pt x="235" y="80"/>
                    <a:pt x="235" y="43"/>
                  </a:cubicBezTo>
                  <a:close/>
                </a:path>
              </a:pathLst>
            </a:custGeom>
            <a:solidFill>
              <a:schemeClr val="bg1"/>
            </a:solidFill>
            <a:ln w="9525">
              <a:noFill/>
              <a:round/>
              <a:headEnd/>
              <a:tailEnd/>
            </a:ln>
          </p:spPr>
          <p:txBody>
            <a:bodyPr lIns="104306" tIns="52153" rIns="104306" bIns="52153">
              <a:prstTxWarp prst="textNoShape">
                <a:avLst/>
              </a:prstTxWarp>
            </a:bodyPr>
            <a:lstStyle/>
            <a:p>
              <a:pPr defTabSz="912813"/>
              <a:endParaRPr lang="en-US">
                <a:ea typeface="Arial" charset="0"/>
                <a:cs typeface="Arial" charset="0"/>
              </a:endParaRPr>
            </a:p>
          </p:txBody>
        </p:sp>
      </p:grpSp>
    </p:spTree>
    <p:extLst>
      <p:ext uri="{BB962C8B-B14F-4D97-AF65-F5344CB8AC3E}">
        <p14:creationId xmlns:p14="http://schemas.microsoft.com/office/powerpoint/2010/main" val="6028895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Effect transition="in" filter="fade">
                                      <p:cBhvr>
                                        <p:cTn id="9" dur="1000"/>
                                        <p:tgtEl>
                                          <p:spTgt spid="21"/>
                                        </p:tgtEl>
                                      </p:cBhvr>
                                    </p:animEffect>
                                  </p:childTnLst>
                                </p:cTn>
                              </p:par>
                              <p:par>
                                <p:cTn id="10" presetID="53" presetClass="entr" presetSubtype="0" fill="hold" nodeType="withEffect">
                                  <p:stCondLst>
                                    <p:cond delay="50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53" presetClass="entr" presetSubtype="0" fill="hold" grpId="0" nodeType="withEffect">
                                  <p:stCondLst>
                                    <p:cond delay="500"/>
                                  </p:stCondLst>
                                  <p:childTnLst>
                                    <p:set>
                                      <p:cBhvr>
                                        <p:cTn id="16" dur="1" fill="hold">
                                          <p:stCondLst>
                                            <p:cond delay="0"/>
                                          </p:stCondLst>
                                        </p:cTn>
                                        <p:tgtEl>
                                          <p:spTgt spid="96603"/>
                                        </p:tgtEl>
                                        <p:attrNameLst>
                                          <p:attrName>style.visibility</p:attrName>
                                        </p:attrNameLst>
                                      </p:cBhvr>
                                      <p:to>
                                        <p:strVal val="visible"/>
                                      </p:to>
                                    </p:set>
                                    <p:anim calcmode="lin" valueType="num">
                                      <p:cBhvr>
                                        <p:cTn id="17" dur="1000" fill="hold"/>
                                        <p:tgtEl>
                                          <p:spTgt spid="96603"/>
                                        </p:tgtEl>
                                        <p:attrNameLst>
                                          <p:attrName>ppt_w</p:attrName>
                                        </p:attrNameLst>
                                      </p:cBhvr>
                                      <p:tavLst>
                                        <p:tav tm="0">
                                          <p:val>
                                            <p:fltVal val="0"/>
                                          </p:val>
                                        </p:tav>
                                        <p:tav tm="100000">
                                          <p:val>
                                            <p:strVal val="#ppt_w"/>
                                          </p:val>
                                        </p:tav>
                                      </p:tavLst>
                                    </p:anim>
                                    <p:anim calcmode="lin" valueType="num">
                                      <p:cBhvr>
                                        <p:cTn id="18" dur="1000" fill="hold"/>
                                        <p:tgtEl>
                                          <p:spTgt spid="96603"/>
                                        </p:tgtEl>
                                        <p:attrNameLst>
                                          <p:attrName>ppt_h</p:attrName>
                                        </p:attrNameLst>
                                      </p:cBhvr>
                                      <p:tavLst>
                                        <p:tav tm="0">
                                          <p:val>
                                            <p:fltVal val="0"/>
                                          </p:val>
                                        </p:tav>
                                        <p:tav tm="100000">
                                          <p:val>
                                            <p:strVal val="#ppt_h"/>
                                          </p:val>
                                        </p:tav>
                                      </p:tavLst>
                                    </p:anim>
                                    <p:animEffect transition="in" filter="fade">
                                      <p:cBhvr>
                                        <p:cTn id="19" dur="1000"/>
                                        <p:tgtEl>
                                          <p:spTgt spid="96603"/>
                                        </p:tgtEl>
                                      </p:cBhvr>
                                    </p:animEffect>
                                  </p:childTnLst>
                                </p:cTn>
                              </p:par>
                            </p:childTnLst>
                          </p:cTn>
                        </p:par>
                        <p:par>
                          <p:cTn id="20" fill="hold">
                            <p:stCondLst>
                              <p:cond delay="1500"/>
                            </p:stCondLst>
                            <p:childTnLst>
                              <p:par>
                                <p:cTn id="21" presetID="8" presetClass="emph" presetSubtype="0" repeatCount="indefinite" fill="hold" nodeType="afterEffect">
                                  <p:stCondLst>
                                    <p:cond delay="0"/>
                                  </p:stCondLst>
                                  <p:childTnLst>
                                    <p:animRot by="21600000">
                                      <p:cBhvr>
                                        <p:cTn id="22" dur="5000" fill="hold"/>
                                        <p:tgtEl>
                                          <p:spTgt spid="28"/>
                                        </p:tgtEl>
                                        <p:attrNameLst>
                                          <p:attrName>r</p:attrName>
                                        </p:attrNameLst>
                                      </p:cBhvr>
                                    </p:animRot>
                                  </p:childTnLst>
                                </p:cTn>
                              </p:par>
                              <p:par>
                                <p:cTn id="23" presetID="35" presetClass="path" presetSubtype="0" fill="hold" grpId="0" nodeType="withEffect">
                                  <p:stCondLst>
                                    <p:cond delay="0"/>
                                  </p:stCondLst>
                                  <p:childTnLst>
                                    <p:animMotion origin="layout" path="M 5E-6 4.26759E-7 L -2.72969 4.26759E-7 " pathEditMode="relative" rAng="0" ptsTypes="AA">
                                      <p:cBhvr>
                                        <p:cTn id="24" dur="26000" fill="hold"/>
                                        <p:tgtEl>
                                          <p:spTgt spid="96407"/>
                                        </p:tgtEl>
                                        <p:attrNameLst>
                                          <p:attrName>ppt_x</p:attrName>
                                          <p:attrName>ppt_y</p:attrName>
                                        </p:attrNameLst>
                                      </p:cBhvr>
                                      <p:rCtr x="-1365" y="0"/>
                                    </p:animMotion>
                                  </p:childTnLst>
                                </p:cTn>
                              </p:par>
                              <p:par>
                                <p:cTn id="25" presetID="12" presetClass="entr" presetSubtype="8" fill="hold" grpId="0" nodeType="withEffect">
                                  <p:stCondLst>
                                    <p:cond delay="0"/>
                                  </p:stCondLst>
                                  <p:childTnLst>
                                    <p:set>
                                      <p:cBhvr>
                                        <p:cTn id="26" dur="1" fill="hold">
                                          <p:stCondLst>
                                            <p:cond delay="0"/>
                                          </p:stCondLst>
                                        </p:cTn>
                                        <p:tgtEl>
                                          <p:spTgt spid="96607"/>
                                        </p:tgtEl>
                                        <p:attrNameLst>
                                          <p:attrName>style.visibility</p:attrName>
                                        </p:attrNameLst>
                                      </p:cBhvr>
                                      <p:to>
                                        <p:strVal val="visible"/>
                                      </p:to>
                                    </p:set>
                                    <p:animEffect transition="in" filter="slide(fromLeft)">
                                      <p:cBhvr>
                                        <p:cTn id="27" dur="1000"/>
                                        <p:tgtEl>
                                          <p:spTgt spid="96607"/>
                                        </p:tgtEl>
                                      </p:cBhvr>
                                    </p:animEffect>
                                  </p:childTnLst>
                                </p:cTn>
                              </p:par>
                              <p:par>
                                <p:cTn id="28" presetID="12" presetClass="entr" presetSubtype="2" fill="hold" grpId="0" nodeType="withEffect">
                                  <p:stCondLst>
                                    <p:cond delay="2000"/>
                                  </p:stCondLst>
                                  <p:childTnLst>
                                    <p:set>
                                      <p:cBhvr>
                                        <p:cTn id="29" dur="1" fill="hold">
                                          <p:stCondLst>
                                            <p:cond delay="0"/>
                                          </p:stCondLst>
                                        </p:cTn>
                                        <p:tgtEl>
                                          <p:spTgt spid="96608"/>
                                        </p:tgtEl>
                                        <p:attrNameLst>
                                          <p:attrName>style.visibility</p:attrName>
                                        </p:attrNameLst>
                                      </p:cBhvr>
                                      <p:to>
                                        <p:strVal val="visible"/>
                                      </p:to>
                                    </p:set>
                                    <p:animEffect transition="in" filter="slide(fromRight)">
                                      <p:cBhvr>
                                        <p:cTn id="30" dur="1000"/>
                                        <p:tgtEl>
                                          <p:spTgt spid="96608"/>
                                        </p:tgtEl>
                                      </p:cBhvr>
                                    </p:animEffect>
                                  </p:childTnLst>
                                </p:cTn>
                              </p:par>
                              <p:par>
                                <p:cTn id="31" presetID="12" presetClass="exit" presetSubtype="8" fill="hold" grpId="1" nodeType="withEffect">
                                  <p:stCondLst>
                                    <p:cond delay="2000"/>
                                  </p:stCondLst>
                                  <p:childTnLst>
                                    <p:animEffect transition="out" filter="slide(fromLeft)">
                                      <p:cBhvr>
                                        <p:cTn id="32" dur="500"/>
                                        <p:tgtEl>
                                          <p:spTgt spid="96607"/>
                                        </p:tgtEl>
                                      </p:cBhvr>
                                    </p:animEffect>
                                    <p:set>
                                      <p:cBhvr>
                                        <p:cTn id="33" dur="1" fill="hold">
                                          <p:stCondLst>
                                            <p:cond delay="499"/>
                                          </p:stCondLst>
                                        </p:cTn>
                                        <p:tgtEl>
                                          <p:spTgt spid="96607"/>
                                        </p:tgtEl>
                                        <p:attrNameLst>
                                          <p:attrName>style.visibility</p:attrName>
                                        </p:attrNameLst>
                                      </p:cBhvr>
                                      <p:to>
                                        <p:strVal val="hidden"/>
                                      </p:to>
                                    </p:set>
                                  </p:childTnLst>
                                </p:cTn>
                              </p:par>
                              <p:par>
                                <p:cTn id="34" presetID="12" presetClass="entr" presetSubtype="8" fill="hold" nodeType="withEffect">
                                  <p:stCondLst>
                                    <p:cond delay="4000"/>
                                  </p:stCondLst>
                                  <p:childTnLst>
                                    <p:set>
                                      <p:cBhvr>
                                        <p:cTn id="35" dur="1" fill="hold">
                                          <p:stCondLst>
                                            <p:cond delay="0"/>
                                          </p:stCondLst>
                                        </p:cTn>
                                        <p:tgtEl>
                                          <p:spTgt spid="29"/>
                                        </p:tgtEl>
                                        <p:attrNameLst>
                                          <p:attrName>style.visibility</p:attrName>
                                        </p:attrNameLst>
                                      </p:cBhvr>
                                      <p:to>
                                        <p:strVal val="visible"/>
                                      </p:to>
                                    </p:set>
                                    <p:animEffect transition="in" filter="slide(fromLeft)">
                                      <p:cBhvr>
                                        <p:cTn id="36" dur="1000"/>
                                        <p:tgtEl>
                                          <p:spTgt spid="29"/>
                                        </p:tgtEl>
                                      </p:cBhvr>
                                    </p:animEffect>
                                  </p:childTnLst>
                                </p:cTn>
                              </p:par>
                              <p:par>
                                <p:cTn id="37" presetID="12" presetClass="exit" presetSubtype="2" fill="hold" grpId="1" nodeType="withEffect">
                                  <p:stCondLst>
                                    <p:cond delay="4000"/>
                                  </p:stCondLst>
                                  <p:childTnLst>
                                    <p:animEffect transition="out" filter="slide(fromRight)">
                                      <p:cBhvr>
                                        <p:cTn id="38" dur="500"/>
                                        <p:tgtEl>
                                          <p:spTgt spid="96608"/>
                                        </p:tgtEl>
                                      </p:cBhvr>
                                    </p:animEffect>
                                    <p:set>
                                      <p:cBhvr>
                                        <p:cTn id="39" dur="1" fill="hold">
                                          <p:stCondLst>
                                            <p:cond delay="499"/>
                                          </p:stCondLst>
                                        </p:cTn>
                                        <p:tgtEl>
                                          <p:spTgt spid="96608"/>
                                        </p:tgtEl>
                                        <p:attrNameLst>
                                          <p:attrName>style.visibility</p:attrName>
                                        </p:attrNameLst>
                                      </p:cBhvr>
                                      <p:to>
                                        <p:strVal val="hidden"/>
                                      </p:to>
                                    </p:set>
                                  </p:childTnLst>
                                </p:cTn>
                              </p:par>
                              <p:par>
                                <p:cTn id="40" presetID="12" presetClass="entr" presetSubtype="2" fill="hold" grpId="0" nodeType="withEffect">
                                  <p:stCondLst>
                                    <p:cond delay="6000"/>
                                  </p:stCondLst>
                                  <p:childTnLst>
                                    <p:set>
                                      <p:cBhvr>
                                        <p:cTn id="41" dur="1" fill="hold">
                                          <p:stCondLst>
                                            <p:cond delay="0"/>
                                          </p:stCondLst>
                                        </p:cTn>
                                        <p:tgtEl>
                                          <p:spTgt spid="96614"/>
                                        </p:tgtEl>
                                        <p:attrNameLst>
                                          <p:attrName>style.visibility</p:attrName>
                                        </p:attrNameLst>
                                      </p:cBhvr>
                                      <p:to>
                                        <p:strVal val="visible"/>
                                      </p:to>
                                    </p:set>
                                    <p:animEffect transition="in" filter="slide(fromRight)">
                                      <p:cBhvr>
                                        <p:cTn id="42" dur="1000"/>
                                        <p:tgtEl>
                                          <p:spTgt spid="96614"/>
                                        </p:tgtEl>
                                      </p:cBhvr>
                                    </p:animEffect>
                                  </p:childTnLst>
                                </p:cTn>
                              </p:par>
                              <p:par>
                                <p:cTn id="43" presetID="12" presetClass="exit" presetSubtype="8" fill="hold" nodeType="withEffect">
                                  <p:stCondLst>
                                    <p:cond delay="6000"/>
                                  </p:stCondLst>
                                  <p:childTnLst>
                                    <p:animEffect transition="out" filter="slide(fromLeft)">
                                      <p:cBhvr>
                                        <p:cTn id="44" dur="500"/>
                                        <p:tgtEl>
                                          <p:spTgt spid="29"/>
                                        </p:tgtEl>
                                      </p:cBhvr>
                                    </p:animEffect>
                                    <p:set>
                                      <p:cBhvr>
                                        <p:cTn id="45" dur="1" fill="hold">
                                          <p:stCondLst>
                                            <p:cond delay="499"/>
                                          </p:stCondLst>
                                        </p:cTn>
                                        <p:tgtEl>
                                          <p:spTgt spid="29"/>
                                        </p:tgtEl>
                                        <p:attrNameLst>
                                          <p:attrName>style.visibility</p:attrName>
                                        </p:attrNameLst>
                                      </p:cBhvr>
                                      <p:to>
                                        <p:strVal val="hidden"/>
                                      </p:to>
                                    </p:set>
                                  </p:childTnLst>
                                </p:cTn>
                              </p:par>
                              <p:par>
                                <p:cTn id="46" presetID="12" presetClass="entr" presetSubtype="8" fill="hold" grpId="0" nodeType="withEffect">
                                  <p:stCondLst>
                                    <p:cond delay="8000"/>
                                  </p:stCondLst>
                                  <p:childTnLst>
                                    <p:set>
                                      <p:cBhvr>
                                        <p:cTn id="47" dur="1" fill="hold">
                                          <p:stCondLst>
                                            <p:cond delay="0"/>
                                          </p:stCondLst>
                                        </p:cTn>
                                        <p:tgtEl>
                                          <p:spTgt spid="96615"/>
                                        </p:tgtEl>
                                        <p:attrNameLst>
                                          <p:attrName>style.visibility</p:attrName>
                                        </p:attrNameLst>
                                      </p:cBhvr>
                                      <p:to>
                                        <p:strVal val="visible"/>
                                      </p:to>
                                    </p:set>
                                    <p:animEffect transition="in" filter="slide(fromLeft)">
                                      <p:cBhvr>
                                        <p:cTn id="48" dur="1000"/>
                                        <p:tgtEl>
                                          <p:spTgt spid="96615"/>
                                        </p:tgtEl>
                                      </p:cBhvr>
                                    </p:animEffect>
                                  </p:childTnLst>
                                </p:cTn>
                              </p:par>
                              <p:par>
                                <p:cTn id="49" presetID="12" presetClass="exit" presetSubtype="2" fill="hold" grpId="1" nodeType="withEffect">
                                  <p:stCondLst>
                                    <p:cond delay="8000"/>
                                  </p:stCondLst>
                                  <p:childTnLst>
                                    <p:animEffect transition="out" filter="slide(fromRight)">
                                      <p:cBhvr>
                                        <p:cTn id="50" dur="500"/>
                                        <p:tgtEl>
                                          <p:spTgt spid="96614"/>
                                        </p:tgtEl>
                                      </p:cBhvr>
                                    </p:animEffect>
                                    <p:set>
                                      <p:cBhvr>
                                        <p:cTn id="51" dur="1" fill="hold">
                                          <p:stCondLst>
                                            <p:cond delay="499"/>
                                          </p:stCondLst>
                                        </p:cTn>
                                        <p:tgtEl>
                                          <p:spTgt spid="96614"/>
                                        </p:tgtEl>
                                        <p:attrNameLst>
                                          <p:attrName>style.visibility</p:attrName>
                                        </p:attrNameLst>
                                      </p:cBhvr>
                                      <p:to>
                                        <p:strVal val="hidden"/>
                                      </p:to>
                                    </p:set>
                                  </p:childTnLst>
                                </p:cTn>
                              </p:par>
                              <p:par>
                                <p:cTn id="52" presetID="12" presetClass="entr" presetSubtype="2" fill="hold" grpId="0" nodeType="withEffect">
                                  <p:stCondLst>
                                    <p:cond delay="10000"/>
                                  </p:stCondLst>
                                  <p:childTnLst>
                                    <p:set>
                                      <p:cBhvr>
                                        <p:cTn id="53" dur="1" fill="hold">
                                          <p:stCondLst>
                                            <p:cond delay="0"/>
                                          </p:stCondLst>
                                        </p:cTn>
                                        <p:tgtEl>
                                          <p:spTgt spid="96616"/>
                                        </p:tgtEl>
                                        <p:attrNameLst>
                                          <p:attrName>style.visibility</p:attrName>
                                        </p:attrNameLst>
                                      </p:cBhvr>
                                      <p:to>
                                        <p:strVal val="visible"/>
                                      </p:to>
                                    </p:set>
                                    <p:animEffect transition="in" filter="slide(fromRight)">
                                      <p:cBhvr>
                                        <p:cTn id="54" dur="1000"/>
                                        <p:tgtEl>
                                          <p:spTgt spid="96616"/>
                                        </p:tgtEl>
                                      </p:cBhvr>
                                    </p:animEffect>
                                  </p:childTnLst>
                                </p:cTn>
                              </p:par>
                              <p:par>
                                <p:cTn id="55" presetID="12" presetClass="exit" presetSubtype="8" fill="hold" grpId="1" nodeType="withEffect">
                                  <p:stCondLst>
                                    <p:cond delay="10000"/>
                                  </p:stCondLst>
                                  <p:childTnLst>
                                    <p:animEffect transition="out" filter="slide(fromLeft)">
                                      <p:cBhvr>
                                        <p:cTn id="56" dur="500"/>
                                        <p:tgtEl>
                                          <p:spTgt spid="96615"/>
                                        </p:tgtEl>
                                      </p:cBhvr>
                                    </p:animEffect>
                                    <p:set>
                                      <p:cBhvr>
                                        <p:cTn id="57" dur="1" fill="hold">
                                          <p:stCondLst>
                                            <p:cond delay="499"/>
                                          </p:stCondLst>
                                        </p:cTn>
                                        <p:tgtEl>
                                          <p:spTgt spid="96615"/>
                                        </p:tgtEl>
                                        <p:attrNameLst>
                                          <p:attrName>style.visibility</p:attrName>
                                        </p:attrNameLst>
                                      </p:cBhvr>
                                      <p:to>
                                        <p:strVal val="hidden"/>
                                      </p:to>
                                    </p:set>
                                  </p:childTnLst>
                                </p:cTn>
                              </p:par>
                              <p:par>
                                <p:cTn id="58" presetID="12" presetClass="entr" presetSubtype="8" fill="hold" grpId="0" nodeType="withEffect">
                                  <p:stCondLst>
                                    <p:cond delay="12000"/>
                                  </p:stCondLst>
                                  <p:childTnLst>
                                    <p:set>
                                      <p:cBhvr>
                                        <p:cTn id="59" dur="1" fill="hold">
                                          <p:stCondLst>
                                            <p:cond delay="0"/>
                                          </p:stCondLst>
                                        </p:cTn>
                                        <p:tgtEl>
                                          <p:spTgt spid="96617"/>
                                        </p:tgtEl>
                                        <p:attrNameLst>
                                          <p:attrName>style.visibility</p:attrName>
                                        </p:attrNameLst>
                                      </p:cBhvr>
                                      <p:to>
                                        <p:strVal val="visible"/>
                                      </p:to>
                                    </p:set>
                                    <p:animEffect transition="in" filter="slide(fromLeft)">
                                      <p:cBhvr>
                                        <p:cTn id="60" dur="1000"/>
                                        <p:tgtEl>
                                          <p:spTgt spid="96617"/>
                                        </p:tgtEl>
                                      </p:cBhvr>
                                    </p:animEffect>
                                  </p:childTnLst>
                                </p:cTn>
                              </p:par>
                              <p:par>
                                <p:cTn id="61" presetID="12" presetClass="exit" presetSubtype="2" fill="hold" grpId="1" nodeType="withEffect">
                                  <p:stCondLst>
                                    <p:cond delay="12000"/>
                                  </p:stCondLst>
                                  <p:childTnLst>
                                    <p:animEffect transition="out" filter="slide(fromRight)">
                                      <p:cBhvr>
                                        <p:cTn id="62" dur="500"/>
                                        <p:tgtEl>
                                          <p:spTgt spid="96616"/>
                                        </p:tgtEl>
                                      </p:cBhvr>
                                    </p:animEffect>
                                    <p:set>
                                      <p:cBhvr>
                                        <p:cTn id="63" dur="1" fill="hold">
                                          <p:stCondLst>
                                            <p:cond delay="499"/>
                                          </p:stCondLst>
                                        </p:cTn>
                                        <p:tgtEl>
                                          <p:spTgt spid="96616"/>
                                        </p:tgtEl>
                                        <p:attrNameLst>
                                          <p:attrName>style.visibility</p:attrName>
                                        </p:attrNameLst>
                                      </p:cBhvr>
                                      <p:to>
                                        <p:strVal val="hidden"/>
                                      </p:to>
                                    </p:set>
                                  </p:childTnLst>
                                </p:cTn>
                              </p:par>
                              <p:par>
                                <p:cTn id="64" presetID="12" presetClass="entr" presetSubtype="2" fill="hold" grpId="0" nodeType="withEffect">
                                  <p:stCondLst>
                                    <p:cond delay="14000"/>
                                  </p:stCondLst>
                                  <p:childTnLst>
                                    <p:set>
                                      <p:cBhvr>
                                        <p:cTn id="65" dur="1" fill="hold">
                                          <p:stCondLst>
                                            <p:cond delay="0"/>
                                          </p:stCondLst>
                                        </p:cTn>
                                        <p:tgtEl>
                                          <p:spTgt spid="96618"/>
                                        </p:tgtEl>
                                        <p:attrNameLst>
                                          <p:attrName>style.visibility</p:attrName>
                                        </p:attrNameLst>
                                      </p:cBhvr>
                                      <p:to>
                                        <p:strVal val="visible"/>
                                      </p:to>
                                    </p:set>
                                    <p:animEffect transition="in" filter="slide(fromRight)">
                                      <p:cBhvr>
                                        <p:cTn id="66" dur="1000"/>
                                        <p:tgtEl>
                                          <p:spTgt spid="96618"/>
                                        </p:tgtEl>
                                      </p:cBhvr>
                                    </p:animEffect>
                                  </p:childTnLst>
                                </p:cTn>
                              </p:par>
                              <p:par>
                                <p:cTn id="67" presetID="12" presetClass="exit" presetSubtype="8" fill="hold" grpId="1" nodeType="withEffect">
                                  <p:stCondLst>
                                    <p:cond delay="14000"/>
                                  </p:stCondLst>
                                  <p:childTnLst>
                                    <p:animEffect transition="out" filter="slide(fromLeft)">
                                      <p:cBhvr>
                                        <p:cTn id="68" dur="500"/>
                                        <p:tgtEl>
                                          <p:spTgt spid="96617"/>
                                        </p:tgtEl>
                                      </p:cBhvr>
                                    </p:animEffect>
                                    <p:set>
                                      <p:cBhvr>
                                        <p:cTn id="69" dur="1" fill="hold">
                                          <p:stCondLst>
                                            <p:cond delay="499"/>
                                          </p:stCondLst>
                                        </p:cTn>
                                        <p:tgtEl>
                                          <p:spTgt spid="96617"/>
                                        </p:tgtEl>
                                        <p:attrNameLst>
                                          <p:attrName>style.visibility</p:attrName>
                                        </p:attrNameLst>
                                      </p:cBhvr>
                                      <p:to>
                                        <p:strVal val="hidden"/>
                                      </p:to>
                                    </p:set>
                                  </p:childTnLst>
                                </p:cTn>
                              </p:par>
                              <p:par>
                                <p:cTn id="70" presetID="12" presetClass="entr" presetSubtype="8" fill="hold" grpId="0" nodeType="withEffect">
                                  <p:stCondLst>
                                    <p:cond delay="16000"/>
                                  </p:stCondLst>
                                  <p:childTnLst>
                                    <p:set>
                                      <p:cBhvr>
                                        <p:cTn id="71" dur="1" fill="hold">
                                          <p:stCondLst>
                                            <p:cond delay="0"/>
                                          </p:stCondLst>
                                        </p:cTn>
                                        <p:tgtEl>
                                          <p:spTgt spid="96619"/>
                                        </p:tgtEl>
                                        <p:attrNameLst>
                                          <p:attrName>style.visibility</p:attrName>
                                        </p:attrNameLst>
                                      </p:cBhvr>
                                      <p:to>
                                        <p:strVal val="visible"/>
                                      </p:to>
                                    </p:set>
                                    <p:animEffect transition="in" filter="slide(fromLeft)">
                                      <p:cBhvr>
                                        <p:cTn id="72" dur="1000"/>
                                        <p:tgtEl>
                                          <p:spTgt spid="96619"/>
                                        </p:tgtEl>
                                      </p:cBhvr>
                                    </p:animEffect>
                                  </p:childTnLst>
                                </p:cTn>
                              </p:par>
                              <p:par>
                                <p:cTn id="73" presetID="12" presetClass="exit" presetSubtype="2" fill="hold" grpId="1" nodeType="withEffect">
                                  <p:stCondLst>
                                    <p:cond delay="16000"/>
                                  </p:stCondLst>
                                  <p:childTnLst>
                                    <p:animEffect transition="out" filter="slide(fromRight)">
                                      <p:cBhvr>
                                        <p:cTn id="74" dur="500"/>
                                        <p:tgtEl>
                                          <p:spTgt spid="96618"/>
                                        </p:tgtEl>
                                      </p:cBhvr>
                                    </p:animEffect>
                                    <p:set>
                                      <p:cBhvr>
                                        <p:cTn id="75" dur="1" fill="hold">
                                          <p:stCondLst>
                                            <p:cond delay="499"/>
                                          </p:stCondLst>
                                        </p:cTn>
                                        <p:tgtEl>
                                          <p:spTgt spid="96618"/>
                                        </p:tgtEl>
                                        <p:attrNameLst>
                                          <p:attrName>style.visibility</p:attrName>
                                        </p:attrNameLst>
                                      </p:cBhvr>
                                      <p:to>
                                        <p:strVal val="hidden"/>
                                      </p:to>
                                    </p:set>
                                  </p:childTnLst>
                                </p:cTn>
                              </p:par>
                              <p:par>
                                <p:cTn id="76" presetID="12" presetClass="entr" presetSubtype="2" fill="hold" grpId="0" nodeType="withEffect">
                                  <p:stCondLst>
                                    <p:cond delay="18000"/>
                                  </p:stCondLst>
                                  <p:childTnLst>
                                    <p:set>
                                      <p:cBhvr>
                                        <p:cTn id="77" dur="1" fill="hold">
                                          <p:stCondLst>
                                            <p:cond delay="0"/>
                                          </p:stCondLst>
                                        </p:cTn>
                                        <p:tgtEl>
                                          <p:spTgt spid="96620"/>
                                        </p:tgtEl>
                                        <p:attrNameLst>
                                          <p:attrName>style.visibility</p:attrName>
                                        </p:attrNameLst>
                                      </p:cBhvr>
                                      <p:to>
                                        <p:strVal val="visible"/>
                                      </p:to>
                                    </p:set>
                                    <p:animEffect transition="in" filter="slide(fromRight)">
                                      <p:cBhvr>
                                        <p:cTn id="78" dur="1000"/>
                                        <p:tgtEl>
                                          <p:spTgt spid="96620"/>
                                        </p:tgtEl>
                                      </p:cBhvr>
                                    </p:animEffect>
                                  </p:childTnLst>
                                </p:cTn>
                              </p:par>
                              <p:par>
                                <p:cTn id="79" presetID="12" presetClass="exit" presetSubtype="8" fill="hold" grpId="1" nodeType="withEffect">
                                  <p:stCondLst>
                                    <p:cond delay="18000"/>
                                  </p:stCondLst>
                                  <p:childTnLst>
                                    <p:animEffect transition="out" filter="slide(fromLeft)">
                                      <p:cBhvr>
                                        <p:cTn id="80" dur="500"/>
                                        <p:tgtEl>
                                          <p:spTgt spid="96619"/>
                                        </p:tgtEl>
                                      </p:cBhvr>
                                    </p:animEffect>
                                    <p:set>
                                      <p:cBhvr>
                                        <p:cTn id="81" dur="1" fill="hold">
                                          <p:stCondLst>
                                            <p:cond delay="499"/>
                                          </p:stCondLst>
                                        </p:cTn>
                                        <p:tgtEl>
                                          <p:spTgt spid="96619"/>
                                        </p:tgtEl>
                                        <p:attrNameLst>
                                          <p:attrName>style.visibility</p:attrName>
                                        </p:attrNameLst>
                                      </p:cBhvr>
                                      <p:to>
                                        <p:strVal val="hidden"/>
                                      </p:to>
                                    </p:set>
                                  </p:childTnLst>
                                </p:cTn>
                              </p:par>
                              <p:par>
                                <p:cTn id="82" presetID="12" presetClass="entr" presetSubtype="8" fill="hold" grpId="0" nodeType="withEffect">
                                  <p:stCondLst>
                                    <p:cond delay="20000"/>
                                  </p:stCondLst>
                                  <p:childTnLst>
                                    <p:set>
                                      <p:cBhvr>
                                        <p:cTn id="83" dur="1" fill="hold">
                                          <p:stCondLst>
                                            <p:cond delay="0"/>
                                          </p:stCondLst>
                                        </p:cTn>
                                        <p:tgtEl>
                                          <p:spTgt spid="96621"/>
                                        </p:tgtEl>
                                        <p:attrNameLst>
                                          <p:attrName>style.visibility</p:attrName>
                                        </p:attrNameLst>
                                      </p:cBhvr>
                                      <p:to>
                                        <p:strVal val="visible"/>
                                      </p:to>
                                    </p:set>
                                    <p:animEffect transition="in" filter="slide(fromLeft)">
                                      <p:cBhvr>
                                        <p:cTn id="84" dur="1000"/>
                                        <p:tgtEl>
                                          <p:spTgt spid="96621"/>
                                        </p:tgtEl>
                                      </p:cBhvr>
                                    </p:animEffect>
                                  </p:childTnLst>
                                </p:cTn>
                              </p:par>
                              <p:par>
                                <p:cTn id="85" presetID="12" presetClass="exit" presetSubtype="2" fill="hold" grpId="1" nodeType="withEffect">
                                  <p:stCondLst>
                                    <p:cond delay="20000"/>
                                  </p:stCondLst>
                                  <p:childTnLst>
                                    <p:animEffect transition="out" filter="slide(fromRight)">
                                      <p:cBhvr>
                                        <p:cTn id="86" dur="500"/>
                                        <p:tgtEl>
                                          <p:spTgt spid="96620"/>
                                        </p:tgtEl>
                                      </p:cBhvr>
                                    </p:animEffect>
                                    <p:set>
                                      <p:cBhvr>
                                        <p:cTn id="87" dur="1" fill="hold">
                                          <p:stCondLst>
                                            <p:cond delay="499"/>
                                          </p:stCondLst>
                                        </p:cTn>
                                        <p:tgtEl>
                                          <p:spTgt spid="96620"/>
                                        </p:tgtEl>
                                        <p:attrNameLst>
                                          <p:attrName>style.visibility</p:attrName>
                                        </p:attrNameLst>
                                      </p:cBhvr>
                                      <p:to>
                                        <p:strVal val="hidden"/>
                                      </p:to>
                                    </p:set>
                                  </p:childTnLst>
                                </p:cTn>
                              </p:par>
                              <p:par>
                                <p:cTn id="88" presetID="12" presetClass="entr" presetSubtype="2" fill="hold" nodeType="withEffect">
                                  <p:stCondLst>
                                    <p:cond delay="22000"/>
                                  </p:stCondLst>
                                  <p:childTnLst>
                                    <p:set>
                                      <p:cBhvr>
                                        <p:cTn id="89" dur="1" fill="hold">
                                          <p:stCondLst>
                                            <p:cond delay="0"/>
                                          </p:stCondLst>
                                        </p:cTn>
                                        <p:tgtEl>
                                          <p:spTgt spid="30"/>
                                        </p:tgtEl>
                                        <p:attrNameLst>
                                          <p:attrName>style.visibility</p:attrName>
                                        </p:attrNameLst>
                                      </p:cBhvr>
                                      <p:to>
                                        <p:strVal val="visible"/>
                                      </p:to>
                                    </p:set>
                                    <p:animEffect transition="in" filter="slide(fromRight)">
                                      <p:cBhvr>
                                        <p:cTn id="90" dur="1000"/>
                                        <p:tgtEl>
                                          <p:spTgt spid="30"/>
                                        </p:tgtEl>
                                      </p:cBhvr>
                                    </p:animEffect>
                                  </p:childTnLst>
                                </p:cTn>
                              </p:par>
                              <p:par>
                                <p:cTn id="91" presetID="12" presetClass="exit" presetSubtype="8" fill="hold" grpId="1" nodeType="withEffect">
                                  <p:stCondLst>
                                    <p:cond delay="22000"/>
                                  </p:stCondLst>
                                  <p:childTnLst>
                                    <p:animEffect transition="out" filter="slide(fromLeft)">
                                      <p:cBhvr>
                                        <p:cTn id="92" dur="500"/>
                                        <p:tgtEl>
                                          <p:spTgt spid="96621"/>
                                        </p:tgtEl>
                                      </p:cBhvr>
                                    </p:animEffect>
                                    <p:set>
                                      <p:cBhvr>
                                        <p:cTn id="93" dur="1" fill="hold">
                                          <p:stCondLst>
                                            <p:cond delay="499"/>
                                          </p:stCondLst>
                                        </p:cTn>
                                        <p:tgtEl>
                                          <p:spTgt spid="96621"/>
                                        </p:tgtEl>
                                        <p:attrNameLst>
                                          <p:attrName>style.visibility</p:attrName>
                                        </p:attrNameLst>
                                      </p:cBhvr>
                                      <p:to>
                                        <p:strVal val="hidden"/>
                                      </p:to>
                                    </p:set>
                                  </p:childTnLst>
                                </p:cTn>
                              </p:par>
                              <p:par>
                                <p:cTn id="94" presetID="12" presetClass="entr" presetSubtype="8" fill="hold" nodeType="withEffect">
                                  <p:stCondLst>
                                    <p:cond delay="24000"/>
                                  </p:stCondLst>
                                  <p:childTnLst>
                                    <p:set>
                                      <p:cBhvr>
                                        <p:cTn id="95" dur="1" fill="hold">
                                          <p:stCondLst>
                                            <p:cond delay="0"/>
                                          </p:stCondLst>
                                        </p:cTn>
                                        <p:tgtEl>
                                          <p:spTgt spid="31"/>
                                        </p:tgtEl>
                                        <p:attrNameLst>
                                          <p:attrName>style.visibility</p:attrName>
                                        </p:attrNameLst>
                                      </p:cBhvr>
                                      <p:to>
                                        <p:strVal val="visible"/>
                                      </p:to>
                                    </p:set>
                                    <p:animEffect transition="in" filter="slide(fromLeft)">
                                      <p:cBhvr>
                                        <p:cTn id="96" dur="1000"/>
                                        <p:tgtEl>
                                          <p:spTgt spid="31"/>
                                        </p:tgtEl>
                                      </p:cBhvr>
                                    </p:animEffect>
                                  </p:childTnLst>
                                </p:cTn>
                              </p:par>
                              <p:par>
                                <p:cTn id="97" presetID="12" presetClass="exit" presetSubtype="2" fill="hold" nodeType="withEffect">
                                  <p:stCondLst>
                                    <p:cond delay="24000"/>
                                  </p:stCondLst>
                                  <p:childTnLst>
                                    <p:animEffect transition="out" filter="slide(fromRight)">
                                      <p:cBhvr>
                                        <p:cTn id="98" dur="500"/>
                                        <p:tgtEl>
                                          <p:spTgt spid="30"/>
                                        </p:tgtEl>
                                      </p:cBhvr>
                                    </p:animEffect>
                                    <p:set>
                                      <p:cBhvr>
                                        <p:cTn id="99"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407" grpId="0"/>
      <p:bldP spid="96603" grpId="0" animBg="1"/>
      <p:bldP spid="96607" grpId="0" animBg="1"/>
      <p:bldP spid="96607" grpId="1" animBg="1"/>
      <p:bldP spid="96608" grpId="0" animBg="1"/>
      <p:bldP spid="96608" grpId="1" animBg="1"/>
      <p:bldP spid="96614" grpId="0" animBg="1"/>
      <p:bldP spid="96614" grpId="1" animBg="1"/>
      <p:bldP spid="96615" grpId="0" animBg="1"/>
      <p:bldP spid="96615" grpId="1" animBg="1"/>
      <p:bldP spid="96616" grpId="0" animBg="1"/>
      <p:bldP spid="96616" grpId="1" animBg="1"/>
      <p:bldP spid="96617" grpId="0" animBg="1"/>
      <p:bldP spid="96617" grpId="1" animBg="1"/>
      <p:bldP spid="96618" grpId="0" animBg="1"/>
      <p:bldP spid="96618" grpId="1" animBg="1"/>
      <p:bldP spid="96619" grpId="0" animBg="1"/>
      <p:bldP spid="96619" grpId="1" animBg="1"/>
      <p:bldP spid="96620" grpId="0" animBg="1"/>
      <p:bldP spid="96620" grpId="1" animBg="1"/>
      <p:bldP spid="96621" grpId="0" animBg="1"/>
      <p:bldP spid="96621" grpId="1"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lIns="91408" tIns="45704" rIns="91408" bIns="45704"/>
          <a:lstStyle/>
          <a:p>
            <a:pPr algn="just" eaLnBrk="1" hangingPunct="1"/>
            <a:r>
              <a:rPr lang="fr-FR" dirty="0">
                <a:latin typeface="Corbel" charset="0"/>
              </a:rPr>
              <a:t>Interaction entre les institutions et les assurés</a:t>
            </a:r>
          </a:p>
        </p:txBody>
      </p:sp>
      <p:sp>
        <p:nvSpPr>
          <p:cNvPr id="142339" name="Rectangle 3"/>
          <p:cNvSpPr>
            <a:spLocks noGrp="1" noChangeArrowheads="1"/>
          </p:cNvSpPr>
          <p:nvPr>
            <p:ph idx="1"/>
          </p:nvPr>
        </p:nvSpPr>
        <p:spPr/>
        <p:txBody>
          <a:bodyPr lIns="91408" tIns="45704" rIns="91408" bIns="45704"/>
          <a:lstStyle/>
          <a:p>
            <a:pPr marL="201613" indent="-201613" defTabSz="771525" eaLnBrk="1" hangingPunct="1"/>
            <a:r>
              <a:rPr lang="fr-FR" sz="2800" dirty="0">
                <a:latin typeface="Corbel" charset="0"/>
              </a:rPr>
              <a:t>Obligation mutuelle d’information et de coopération entre les personnes concernées et les institutions</a:t>
            </a:r>
            <a:r>
              <a:rPr lang="fr-FR" sz="2800" dirty="0" smtClean="0">
                <a:latin typeface="Corbel" charset="0"/>
              </a:rPr>
              <a:t>.</a:t>
            </a:r>
          </a:p>
          <a:p>
            <a:pPr marL="201613" indent="-201613" defTabSz="771525" eaLnBrk="1" hangingPunct="1"/>
            <a:r>
              <a:rPr lang="fr-FR" sz="2800" dirty="0">
                <a:latin typeface="Corbel" charset="0"/>
              </a:rPr>
              <a:t>Les personnes concernées sont tenues d’informer dans les meilleurs délais les institutions de l’Etats membre compétente et de l’Etat membre de résidence de tout changement dans leur situation personnelle ou familiales ayant une incidence sur leurs droits à prestations</a:t>
            </a:r>
            <a:r>
              <a:rPr lang="fr-FR" sz="2400" dirty="0">
                <a:latin typeface="Corbel" charset="0"/>
              </a:rPr>
              <a:t>.</a:t>
            </a:r>
          </a:p>
        </p:txBody>
      </p:sp>
      <p:sp>
        <p:nvSpPr>
          <p:cNvPr id="142340" name="Rectangle 8"/>
          <p:cNvSpPr>
            <a:spLocks noGrp="1" noChangeArrowheads="1"/>
          </p:cNvSpPr>
          <p:nvPr>
            <p:ph type="sldNum" sz="quarter" idx="12"/>
          </p:nvPr>
        </p:nvSpPr>
        <p:spPr bwMode="auto">
          <a:xfrm>
            <a:off x="7010400" y="6356350"/>
            <a:ext cx="2133600" cy="365125"/>
          </a:xfrm>
          <a:prstGeom prst="rect">
            <a:avLst/>
          </a:prstGeom>
          <a:noFill/>
          <a:ln>
            <a:miter lim="800000"/>
            <a:headEnd/>
            <a:tailEnd/>
          </a:ln>
        </p:spPr>
        <p:txBody>
          <a:bodyPr/>
          <a:lstStyle/>
          <a:p>
            <a:r>
              <a:rPr lang="fr-FR" smtClean="0"/>
              <a:t>Page </a:t>
            </a:r>
            <a:fld id="{923C6BCF-B6AC-5F41-9B20-FA48C19CF563}" type="slidenum">
              <a:rPr lang="fr-FR" smtClean="0"/>
              <a:pPr/>
              <a:t>116</a:t>
            </a:fld>
            <a:endParaRPr lang="fr-FR" smtClean="0"/>
          </a:p>
        </p:txBody>
      </p:sp>
      <p:sp>
        <p:nvSpPr>
          <p:cNvPr id="142342" name="Rectangle 7"/>
          <p:cNvSpPr>
            <a:spLocks noChangeArrowheads="1"/>
          </p:cNvSpPr>
          <p:nvPr/>
        </p:nvSpPr>
        <p:spPr bwMode="auto">
          <a:xfrm>
            <a:off x="0" y="1558925"/>
            <a:ext cx="6076950" cy="41275"/>
          </a:xfrm>
          <a:prstGeom prst="rect">
            <a:avLst/>
          </a:prstGeom>
          <a:solidFill>
            <a:srgbClr val="CC0000"/>
          </a:solidFill>
          <a:ln w="9525">
            <a:noFill/>
            <a:miter lim="800000"/>
            <a:headEnd/>
            <a:tailEnd/>
          </a:ln>
        </p:spPr>
        <p:txBody>
          <a:bodyPr wrap="none" lIns="80133" tIns="40067" rIns="80133" bIns="40067" anchor="ctr">
            <a:prstTxWarp prst="textNoShape">
              <a:avLst/>
            </a:prstTxWarp>
          </a:bodyPr>
          <a:lstStyle/>
          <a:p>
            <a:endParaRPr lang="fr-FR">
              <a:latin typeface="Tahoma" charset="0"/>
            </a:endParaRPr>
          </a:p>
        </p:txBody>
      </p:sp>
    </p:spTree>
    <p:extLst>
      <p:ext uri="{BB962C8B-B14F-4D97-AF65-F5344CB8AC3E}">
        <p14:creationId xmlns:p14="http://schemas.microsoft.com/office/powerpoint/2010/main" val="7599652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lIns="91408" tIns="45704" rIns="91408" bIns="45704"/>
          <a:lstStyle/>
          <a:p>
            <a:pPr eaLnBrk="1" hangingPunct="1"/>
            <a:r>
              <a:rPr lang="fr-FR">
                <a:latin typeface="Corbel" charset="0"/>
              </a:rPr>
              <a:t>Rôle des institutions</a:t>
            </a:r>
          </a:p>
        </p:txBody>
      </p:sp>
      <p:sp>
        <p:nvSpPr>
          <p:cNvPr id="144387" name="Rectangle 3"/>
          <p:cNvSpPr>
            <a:spLocks noGrp="1" noChangeArrowheads="1"/>
          </p:cNvSpPr>
          <p:nvPr>
            <p:ph idx="1"/>
          </p:nvPr>
        </p:nvSpPr>
        <p:spPr/>
        <p:txBody>
          <a:bodyPr lIns="91408" tIns="45704" rIns="91408" bIns="45704"/>
          <a:lstStyle/>
          <a:p>
            <a:pPr marL="201613" indent="-201613" defTabSz="771525" eaLnBrk="1" hangingPunct="1"/>
            <a:r>
              <a:rPr lang="fr-FR">
                <a:latin typeface="Corbel" charset="0"/>
              </a:rPr>
              <a:t>Les institutions doivent fournir :</a:t>
            </a:r>
          </a:p>
          <a:p>
            <a:pPr marL="201613" indent="-201613" defTabSz="771525" eaLnBrk="1" hangingPunct="1"/>
            <a:endParaRPr lang="fr-FR">
              <a:latin typeface="Corbel" charset="0"/>
            </a:endParaRPr>
          </a:p>
          <a:p>
            <a:pPr marL="581025" lvl="1" indent="-239713" defTabSz="771525" eaLnBrk="1" hangingPunct="1"/>
            <a:r>
              <a:rPr lang="fr-FR">
                <a:latin typeface="Corbel" charset="0"/>
              </a:rPr>
              <a:t>une assistance active aux citoyens affectés par la coordination des systèmes de sécurité sociale.</a:t>
            </a:r>
          </a:p>
          <a:p>
            <a:pPr marL="581025" lvl="1" indent="-239713" defTabSz="771525" eaLnBrk="1" hangingPunct="1"/>
            <a:r>
              <a:rPr lang="fr-FR">
                <a:latin typeface="Corbel" charset="0"/>
              </a:rPr>
              <a:t>une information qui permet à la personne d’évaluer ses droits, des conseils concernant les procédures et les formalités administratives.</a:t>
            </a:r>
          </a:p>
          <a:p>
            <a:pPr marL="581025" lvl="1" indent="-239713" defTabSz="771525" eaLnBrk="1" hangingPunct="1"/>
            <a:r>
              <a:rPr lang="fr-FR">
                <a:latin typeface="Corbel" charset="0"/>
              </a:rPr>
              <a:t>un devoir de bonne administration, efficace, rapide et accessible.</a:t>
            </a:r>
          </a:p>
        </p:txBody>
      </p:sp>
      <p:sp>
        <p:nvSpPr>
          <p:cNvPr id="144388" name="Rectangle 8"/>
          <p:cNvSpPr>
            <a:spLocks noGrp="1" noChangeArrowheads="1"/>
          </p:cNvSpPr>
          <p:nvPr>
            <p:ph type="sldNum" sz="quarter" idx="12"/>
          </p:nvPr>
        </p:nvSpPr>
        <p:spPr bwMode="auto">
          <a:xfrm>
            <a:off x="7010400" y="6356350"/>
            <a:ext cx="2133600" cy="365125"/>
          </a:xfrm>
          <a:prstGeom prst="rect">
            <a:avLst/>
          </a:prstGeom>
          <a:noFill/>
          <a:ln>
            <a:miter lim="800000"/>
            <a:headEnd/>
            <a:tailEnd/>
          </a:ln>
        </p:spPr>
        <p:txBody>
          <a:bodyPr/>
          <a:lstStyle/>
          <a:p>
            <a:r>
              <a:rPr lang="fr-FR" smtClean="0"/>
              <a:t>Page </a:t>
            </a:r>
            <a:fld id="{43DC4341-9926-C943-8D79-896A739DC905}" type="slidenum">
              <a:rPr lang="fr-FR" smtClean="0"/>
              <a:pPr/>
              <a:t>117</a:t>
            </a:fld>
            <a:endParaRPr lang="fr-FR" smtClean="0"/>
          </a:p>
        </p:txBody>
      </p:sp>
      <p:sp>
        <p:nvSpPr>
          <p:cNvPr id="144390" name="Rectangle 7"/>
          <p:cNvSpPr>
            <a:spLocks noChangeArrowheads="1"/>
          </p:cNvSpPr>
          <p:nvPr/>
        </p:nvSpPr>
        <p:spPr bwMode="auto">
          <a:xfrm flipV="1">
            <a:off x="1676400" y="1198563"/>
            <a:ext cx="4433888" cy="45719"/>
          </a:xfrm>
          <a:prstGeom prst="rect">
            <a:avLst/>
          </a:prstGeom>
          <a:solidFill>
            <a:srgbClr val="CC0000"/>
          </a:solidFill>
          <a:ln w="9525">
            <a:noFill/>
            <a:miter lim="800000"/>
            <a:headEnd/>
            <a:tailEnd/>
          </a:ln>
        </p:spPr>
        <p:txBody>
          <a:bodyPr wrap="none" lIns="80133" tIns="40067" rIns="80133" bIns="40067" anchor="ctr">
            <a:prstTxWarp prst="textNoShape">
              <a:avLst/>
            </a:prstTxWarp>
          </a:bodyPr>
          <a:lstStyle/>
          <a:p>
            <a:endParaRPr lang="fr-FR">
              <a:latin typeface="Tahoma" charset="0"/>
            </a:endParaRPr>
          </a:p>
        </p:txBody>
      </p:sp>
    </p:spTree>
    <p:extLst>
      <p:ext uri="{BB962C8B-B14F-4D97-AF65-F5344CB8AC3E}">
        <p14:creationId xmlns:p14="http://schemas.microsoft.com/office/powerpoint/2010/main" val="16467684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lIns="91408" tIns="45704" rIns="91408" bIns="45704"/>
          <a:lstStyle/>
          <a:p>
            <a:pPr eaLnBrk="1" hangingPunct="1"/>
            <a:r>
              <a:rPr lang="fr-FR">
                <a:latin typeface="Corbel" charset="0"/>
              </a:rPr>
              <a:t>Coopération administrative</a:t>
            </a:r>
          </a:p>
        </p:txBody>
      </p:sp>
      <p:sp>
        <p:nvSpPr>
          <p:cNvPr id="146435" name="Rectangle 3"/>
          <p:cNvSpPr>
            <a:spLocks noGrp="1" noChangeArrowheads="1"/>
          </p:cNvSpPr>
          <p:nvPr>
            <p:ph idx="1"/>
          </p:nvPr>
        </p:nvSpPr>
        <p:spPr/>
        <p:txBody>
          <a:bodyPr lIns="91408" tIns="45704" rIns="91408" bIns="45704"/>
          <a:lstStyle/>
          <a:p>
            <a:pPr marL="201613" indent="-201613" defTabSz="771525" eaLnBrk="1" hangingPunct="1">
              <a:buFont typeface="Arial" charset="0"/>
              <a:buNone/>
            </a:pPr>
            <a:r>
              <a:rPr lang="fr-FR" sz="2400" dirty="0">
                <a:latin typeface="Corbel" charset="0"/>
              </a:rPr>
              <a:t>Exemples </a:t>
            </a:r>
            <a:r>
              <a:rPr lang="fr-FR" sz="2400" dirty="0" smtClean="0">
                <a:latin typeface="Corbel" charset="0"/>
              </a:rPr>
              <a:t>:</a:t>
            </a:r>
          </a:p>
          <a:p>
            <a:pPr marL="201613" indent="-201613" defTabSz="771525" eaLnBrk="1" hangingPunct="1"/>
            <a:r>
              <a:rPr lang="fr-FR" sz="2400" dirty="0">
                <a:latin typeface="Corbel" charset="0"/>
              </a:rPr>
              <a:t>Disposition prévoyant le dialogue entre les institutions en cas de désaccord concernant la législation applicable (Article 6.3 et 16.4 du Règlement d’application 987/2009)</a:t>
            </a:r>
            <a:r>
              <a:rPr lang="fr-FR" sz="2400" dirty="0" smtClean="0">
                <a:latin typeface="Corbel" charset="0"/>
              </a:rPr>
              <a:t>.</a:t>
            </a:r>
          </a:p>
          <a:p>
            <a:pPr marL="201613" indent="-201613" defTabSz="771525" eaLnBrk="1" hangingPunct="1"/>
            <a:r>
              <a:rPr lang="fr-FR" sz="2400" dirty="0">
                <a:latin typeface="Corbel" charset="0"/>
              </a:rPr>
              <a:t>Disposition prévoyant le dialogue en cas d’incertitude quant à la législation applicable pour l’octroi des prestations familiales (Article 60 du Règlement d’application 987/2009)</a:t>
            </a:r>
            <a:r>
              <a:rPr lang="fr-FR" sz="2400" dirty="0" smtClean="0">
                <a:latin typeface="Corbel" charset="0"/>
              </a:rPr>
              <a:t>.</a:t>
            </a:r>
          </a:p>
          <a:p>
            <a:pPr marL="201613" indent="-201613" defTabSz="771525" eaLnBrk="1" hangingPunct="1"/>
            <a:r>
              <a:rPr lang="fr-FR" sz="2400" dirty="0">
                <a:latin typeface="Corbel" charset="0"/>
              </a:rPr>
              <a:t>Nouvelle procédure de le recouvrement des paiements indus (Article 75 du Règlement d’application 987/2009).</a:t>
            </a:r>
          </a:p>
        </p:txBody>
      </p:sp>
      <p:sp>
        <p:nvSpPr>
          <p:cNvPr id="146436" name="Rectangle 8"/>
          <p:cNvSpPr>
            <a:spLocks noGrp="1" noChangeArrowheads="1"/>
          </p:cNvSpPr>
          <p:nvPr>
            <p:ph type="sldNum" sz="quarter" idx="12"/>
          </p:nvPr>
        </p:nvSpPr>
        <p:spPr bwMode="auto">
          <a:xfrm>
            <a:off x="7010400" y="6356350"/>
            <a:ext cx="2133600" cy="365125"/>
          </a:xfrm>
          <a:prstGeom prst="rect">
            <a:avLst/>
          </a:prstGeom>
          <a:noFill/>
          <a:ln>
            <a:miter lim="800000"/>
            <a:headEnd/>
            <a:tailEnd/>
          </a:ln>
        </p:spPr>
        <p:txBody>
          <a:bodyPr/>
          <a:lstStyle/>
          <a:p>
            <a:r>
              <a:rPr lang="fr-FR" smtClean="0"/>
              <a:t>Page </a:t>
            </a:r>
            <a:fld id="{45C4B574-2DC7-F44C-BF9A-084716E2F771}" type="slidenum">
              <a:rPr lang="fr-FR" smtClean="0"/>
              <a:pPr/>
              <a:t>118</a:t>
            </a:fld>
            <a:endParaRPr lang="fr-FR" smtClean="0"/>
          </a:p>
        </p:txBody>
      </p:sp>
      <p:sp>
        <p:nvSpPr>
          <p:cNvPr id="146438" name="Rectangle 7"/>
          <p:cNvSpPr>
            <a:spLocks noChangeArrowheads="1"/>
          </p:cNvSpPr>
          <p:nvPr/>
        </p:nvSpPr>
        <p:spPr bwMode="auto">
          <a:xfrm>
            <a:off x="1676400" y="1198563"/>
            <a:ext cx="6076950" cy="41275"/>
          </a:xfrm>
          <a:prstGeom prst="rect">
            <a:avLst/>
          </a:prstGeom>
          <a:solidFill>
            <a:srgbClr val="CC0000"/>
          </a:solidFill>
          <a:ln w="9525">
            <a:noFill/>
            <a:miter lim="800000"/>
            <a:headEnd/>
            <a:tailEnd/>
          </a:ln>
        </p:spPr>
        <p:txBody>
          <a:bodyPr wrap="none" lIns="80133" tIns="40067" rIns="80133" bIns="40067" anchor="ctr">
            <a:prstTxWarp prst="textNoShape">
              <a:avLst/>
            </a:prstTxWarp>
          </a:bodyPr>
          <a:lstStyle/>
          <a:p>
            <a:endParaRPr lang="fr-FR">
              <a:latin typeface="Tahoma" charset="0"/>
            </a:endParaRPr>
          </a:p>
        </p:txBody>
      </p:sp>
    </p:spTree>
    <p:extLst>
      <p:ext uri="{BB962C8B-B14F-4D97-AF65-F5344CB8AC3E}">
        <p14:creationId xmlns:p14="http://schemas.microsoft.com/office/powerpoint/2010/main" val="19050361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Titre 1"/>
          <p:cNvSpPr>
            <a:spLocks noGrp="1"/>
          </p:cNvSpPr>
          <p:nvPr>
            <p:ph type="title" idx="4294967295"/>
          </p:nvPr>
        </p:nvSpPr>
        <p:spPr>
          <a:xfrm>
            <a:off x="2622550" y="420688"/>
            <a:ext cx="6521450" cy="936625"/>
          </a:xfrm>
          <a:prstGeom prst="rect">
            <a:avLst/>
          </a:prstGeom>
        </p:spPr>
        <p:txBody>
          <a:bodyPr/>
          <a:lstStyle/>
          <a:p>
            <a:r>
              <a:rPr lang="fr-BE" sz="2800" b="1" dirty="0">
                <a:solidFill>
                  <a:srgbClr val="000090"/>
                </a:solidFill>
              </a:rPr>
              <a:t>Procédure de dialogue et de conciliation</a:t>
            </a:r>
            <a:br>
              <a:rPr lang="fr-BE" sz="2800" b="1" dirty="0">
                <a:solidFill>
                  <a:srgbClr val="000090"/>
                </a:solidFill>
              </a:rPr>
            </a:br>
            <a:r>
              <a:rPr lang="fr-BE" sz="2800" b="1" dirty="0">
                <a:solidFill>
                  <a:srgbClr val="000090"/>
                </a:solidFill>
              </a:rPr>
              <a:t>Decision N° A1 </a:t>
            </a:r>
            <a:r>
              <a:rPr lang="fr-BE" sz="2000" dirty="0">
                <a:solidFill>
                  <a:srgbClr val="000090"/>
                </a:solidFill>
              </a:rPr>
              <a:t>(12 Juin 2009</a:t>
            </a:r>
            <a:r>
              <a:rPr lang="fr-BE" sz="2000" dirty="0">
                <a:solidFill>
                  <a:srgbClr val="FFFF01"/>
                </a:solidFill>
              </a:rPr>
              <a:t>) </a:t>
            </a:r>
            <a:br>
              <a:rPr lang="fr-BE" sz="2000" dirty="0">
                <a:solidFill>
                  <a:srgbClr val="FFFF01"/>
                </a:solidFill>
              </a:rPr>
            </a:br>
            <a:r>
              <a:rPr lang="fr-BE" sz="2000" dirty="0">
                <a:solidFill>
                  <a:srgbClr val="FFFF01"/>
                </a:solidFill>
              </a:rPr>
              <a:t/>
            </a:r>
            <a:br>
              <a:rPr lang="fr-BE" sz="2000" dirty="0">
                <a:solidFill>
                  <a:srgbClr val="FFFF01"/>
                </a:solidFill>
              </a:rPr>
            </a:br>
            <a:r>
              <a:rPr lang="en-GB" sz="2800" dirty="0"/>
              <a:t>Art 6, §3 (</a:t>
            </a:r>
            <a:r>
              <a:rPr lang="en-GB" sz="2800" dirty="0" err="1"/>
              <a:t>Règlement</a:t>
            </a:r>
            <a:r>
              <a:rPr lang="en-GB" sz="2800" dirty="0"/>
              <a:t> 987/2009) 	</a:t>
            </a:r>
            <a:endParaRPr lang="fr-BE" sz="2800" dirty="0"/>
          </a:p>
        </p:txBody>
      </p:sp>
      <p:graphicFrame>
        <p:nvGraphicFramePr>
          <p:cNvPr id="6" name="Espace réservé du contenu 5"/>
          <p:cNvGraphicFramePr>
            <a:graphicFrameLocks noGrp="1"/>
          </p:cNvGraphicFramePr>
          <p:nvPr>
            <p:ph idx="4294967295"/>
          </p:nvPr>
        </p:nvGraphicFramePr>
        <p:xfrm>
          <a:off x="2406650" y="2025650"/>
          <a:ext cx="6737350" cy="4311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149" name="Espace réservé du numéro de diapositive 4"/>
          <p:cNvSpPr txBox="1">
            <a:spLocks noGrp="1"/>
          </p:cNvSpPr>
          <p:nvPr/>
        </p:nvSpPr>
        <p:spPr bwMode="gray">
          <a:xfrm>
            <a:off x="6183313" y="6121400"/>
            <a:ext cx="2133600" cy="476250"/>
          </a:xfrm>
          <a:prstGeom prst="rect">
            <a:avLst/>
          </a:prstGeom>
          <a:noFill/>
          <a:ln w="9525">
            <a:noFill/>
            <a:miter lim="800000"/>
            <a:headEnd/>
            <a:tailEnd/>
          </a:ln>
        </p:spPr>
        <p:txBody>
          <a:bodyPr bIns="0" anchor="b">
            <a:prstTxWarp prst="textNoShape">
              <a:avLst/>
            </a:prstTxWarp>
          </a:bodyPr>
          <a:lstStyle/>
          <a:p>
            <a:pPr algn="r"/>
            <a:fld id="{E4A1B96D-1073-0A46-AFED-C7BBD9F887B9}" type="slidenum">
              <a:rPr lang="fr-FR" sz="1000">
                <a:solidFill>
                  <a:schemeClr val="bg1"/>
                </a:solidFill>
              </a:rPr>
              <a:pPr algn="r"/>
              <a:t>119</a:t>
            </a:fld>
            <a:endParaRPr lang="fr-FR" sz="1000">
              <a:solidFill>
                <a:schemeClr val="bg1"/>
              </a:solidFill>
            </a:endParaRPr>
          </a:p>
        </p:txBody>
      </p:sp>
    </p:spTree>
    <p:extLst>
      <p:ext uri="{BB962C8B-B14F-4D97-AF65-F5344CB8AC3E}">
        <p14:creationId xmlns:p14="http://schemas.microsoft.com/office/powerpoint/2010/main" val="24130679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left)">
                                      <p:cBhvr>
                                        <p:cTn id="7" dur="1000"/>
                                        <p:tgtEl>
                                          <p:spTgt spid="614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Graphic spid="6"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r>
              <a:rPr lang="fr-FR" sz="3600">
                <a:latin typeface="Corbel" charset="0"/>
              </a:rPr>
              <a:t>La solution</a:t>
            </a:r>
          </a:p>
        </p:txBody>
      </p:sp>
      <p:sp>
        <p:nvSpPr>
          <p:cNvPr id="164867" name="Rectangle 3"/>
          <p:cNvSpPr>
            <a:spLocks noGrp="1" noChangeArrowheads="1"/>
          </p:cNvSpPr>
          <p:nvPr>
            <p:ph idx="1"/>
          </p:nvPr>
        </p:nvSpPr>
        <p:spPr/>
        <p:txBody>
          <a:bodyPr/>
          <a:lstStyle/>
          <a:p>
            <a:r>
              <a:rPr lang="fr-FR">
                <a:latin typeface="Corbel" charset="0"/>
              </a:rPr>
              <a:t>La mise en oeuvre d’un instrument juridique international</a:t>
            </a:r>
          </a:p>
          <a:p>
            <a:pPr lvl="1"/>
            <a:r>
              <a:rPr lang="fr-FR">
                <a:latin typeface="Corbel" charset="0"/>
              </a:rPr>
              <a:t>Pour résoudre les conflits de loi</a:t>
            </a:r>
          </a:p>
          <a:p>
            <a:pPr lvl="1"/>
            <a:r>
              <a:rPr lang="fr-FR">
                <a:latin typeface="Corbel" charset="0"/>
              </a:rPr>
              <a:t>Pour coordonner les législations afin</a:t>
            </a:r>
          </a:p>
          <a:p>
            <a:pPr lvl="2"/>
            <a:r>
              <a:rPr lang="fr-FR">
                <a:latin typeface="Corbel" charset="0"/>
              </a:rPr>
              <a:t>de faciliter la libre circulation des assurés sociaux</a:t>
            </a:r>
          </a:p>
          <a:p>
            <a:pPr lvl="2"/>
            <a:r>
              <a:rPr lang="fr-FR">
                <a:latin typeface="Corbel" charset="0"/>
              </a:rPr>
              <a:t>de protéger leurs droits de sécurité sociale en cas de carrière internationale  </a:t>
            </a:r>
          </a:p>
        </p:txBody>
      </p:sp>
      <p:pic>
        <p:nvPicPr>
          <p:cNvPr id="4" name="Picture 22" descr="Bonhomme_blanc : homme 3D et les tiques &amp; graphique Croix"/>
          <p:cNvPicPr/>
          <p:nvPr/>
        </p:nvPicPr>
        <p:blipFill>
          <a:blip r:embed="rId2">
            <a:extLst>
              <a:ext uri="{28A0092B-C50C-407E-A947-70E740481C1C}">
                <a14:useLocalDpi xmlns:a14="http://schemas.microsoft.com/office/drawing/2010/main" val="0"/>
              </a:ext>
            </a:extLst>
          </a:blip>
          <a:srcRect/>
          <a:stretch>
            <a:fillRect/>
          </a:stretch>
        </p:blipFill>
        <p:spPr bwMode="auto">
          <a:xfrm rot="972990">
            <a:off x="5881698" y="228314"/>
            <a:ext cx="1912936" cy="1251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5946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anim calcmode="lin" valueType="num">
                                      <p:cBhvr additive="base">
                                        <p:cTn id="7" dur="500" fill="hold"/>
                                        <p:tgtEl>
                                          <p:spTgt spid="1648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4867">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64867">
                                            <p:txEl>
                                              <p:pRg st="1" end="1"/>
                                            </p:txEl>
                                          </p:spTgt>
                                        </p:tgtEl>
                                        <p:attrNameLst>
                                          <p:attrName>style.visibility</p:attrName>
                                        </p:attrNameLst>
                                      </p:cBhvr>
                                      <p:to>
                                        <p:strVal val="visible"/>
                                      </p:to>
                                    </p:set>
                                    <p:anim calcmode="lin" valueType="num">
                                      <p:cBhvr additive="base">
                                        <p:cTn id="11" dur="500" fill="hold"/>
                                        <p:tgtEl>
                                          <p:spTgt spid="16486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64867">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64867">
                                            <p:txEl>
                                              <p:pRg st="2" end="2"/>
                                            </p:txEl>
                                          </p:spTgt>
                                        </p:tgtEl>
                                        <p:attrNameLst>
                                          <p:attrName>style.visibility</p:attrName>
                                        </p:attrNameLst>
                                      </p:cBhvr>
                                      <p:to>
                                        <p:strVal val="visible"/>
                                      </p:to>
                                    </p:set>
                                    <p:anim calcmode="lin" valueType="num">
                                      <p:cBhvr additive="base">
                                        <p:cTn id="15" dur="500" fill="hold"/>
                                        <p:tgtEl>
                                          <p:spTgt spid="16486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64867">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164867">
                                            <p:txEl>
                                              <p:pRg st="3" end="3"/>
                                            </p:txEl>
                                          </p:spTgt>
                                        </p:tgtEl>
                                        <p:attrNameLst>
                                          <p:attrName>style.visibility</p:attrName>
                                        </p:attrNameLst>
                                      </p:cBhvr>
                                      <p:to>
                                        <p:strVal val="visible"/>
                                      </p:to>
                                    </p:set>
                                    <p:anim calcmode="lin" valueType="num">
                                      <p:cBhvr additive="base">
                                        <p:cTn id="19" dur="500" fill="hold"/>
                                        <p:tgtEl>
                                          <p:spTgt spid="16486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4867">
                                            <p:txEl>
                                              <p:pRg st="3" end="3"/>
                                            </p:txEl>
                                          </p:spTgt>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164867">
                                            <p:txEl>
                                              <p:pRg st="4" end="4"/>
                                            </p:txEl>
                                          </p:spTgt>
                                        </p:tgtEl>
                                        <p:attrNameLst>
                                          <p:attrName>style.visibility</p:attrName>
                                        </p:attrNameLst>
                                      </p:cBhvr>
                                      <p:to>
                                        <p:strVal val="visible"/>
                                      </p:to>
                                    </p:set>
                                    <p:anim calcmode="lin" valueType="num">
                                      <p:cBhvr additive="base">
                                        <p:cTn id="23" dur="500" fill="hold"/>
                                        <p:tgtEl>
                                          <p:spTgt spid="16486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64867">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autoUpdateAnimBg="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lIns="91408" tIns="45704" rIns="91408" bIns="45704"/>
          <a:lstStyle/>
          <a:p>
            <a:pPr eaLnBrk="1" hangingPunct="1"/>
            <a:r>
              <a:rPr lang="fr-FR">
                <a:latin typeface="Corbel" charset="0"/>
              </a:rPr>
              <a:t>Coopération administrative</a:t>
            </a:r>
          </a:p>
        </p:txBody>
      </p:sp>
      <p:sp>
        <p:nvSpPr>
          <p:cNvPr id="148483" name="Rectangle 3"/>
          <p:cNvSpPr>
            <a:spLocks noGrp="1" noChangeArrowheads="1"/>
          </p:cNvSpPr>
          <p:nvPr>
            <p:ph idx="1"/>
          </p:nvPr>
        </p:nvSpPr>
        <p:spPr>
          <a:xfrm>
            <a:off x="1676400" y="1417638"/>
            <a:ext cx="7467600" cy="4525963"/>
          </a:xfrm>
        </p:spPr>
        <p:txBody>
          <a:bodyPr lIns="91408" tIns="45704" rIns="91408" bIns="45704"/>
          <a:lstStyle/>
          <a:p>
            <a:pPr marL="201613" indent="-201613" defTabSz="771525" eaLnBrk="1" hangingPunct="1">
              <a:buFont typeface="Arial" charset="0"/>
              <a:buNone/>
            </a:pPr>
            <a:r>
              <a:rPr lang="fr-FR" dirty="0">
                <a:latin typeface="Corbel" charset="0"/>
              </a:rPr>
              <a:t>Exemples </a:t>
            </a:r>
            <a:r>
              <a:rPr lang="fr-FR" dirty="0" smtClean="0">
                <a:latin typeface="Corbel" charset="0"/>
              </a:rPr>
              <a:t>:</a:t>
            </a:r>
          </a:p>
          <a:p>
            <a:pPr marL="201613" indent="-201613" defTabSz="771525"/>
            <a:r>
              <a:rPr lang="fr-FR" sz="2000" dirty="0">
                <a:latin typeface="Corbel" charset="0"/>
              </a:rPr>
              <a:t>La commission administrative voit renforcées ses compétences comme instance de recours gracieux </a:t>
            </a:r>
          </a:p>
          <a:p>
            <a:pPr marL="201613" indent="-201613" defTabSz="771525"/>
            <a:r>
              <a:rPr lang="fr-FR" sz="2000" dirty="0">
                <a:latin typeface="Corbel" charset="0"/>
              </a:rPr>
              <a:t>Ce rôle d'arbitre, de conciliateur, de la commission administrative résulte de jurisprudences de la Cour de justice dans le domaine de la législation applicable ou de celle relative à la valeur juridique des formulaires, tel le formulaire de détachement, </a:t>
            </a:r>
          </a:p>
          <a:p>
            <a:pPr marL="201613" indent="-201613" defTabSz="771525"/>
            <a:r>
              <a:rPr lang="fr-FR" sz="2000" dirty="0">
                <a:latin typeface="Corbel" charset="0"/>
              </a:rPr>
              <a:t>l'article 5 du règlement d'application n° 987/2009 pour la validité des documents et pour la législation applicable</a:t>
            </a:r>
          </a:p>
          <a:p>
            <a:pPr marL="201613" indent="-201613" defTabSz="771525"/>
            <a:r>
              <a:rPr lang="fr-FR" sz="2000" dirty="0">
                <a:latin typeface="Corbel" charset="0"/>
              </a:rPr>
              <a:t>Il est ainsi organisé par la décision A1 du 12 juin 2009 de la commission administrative une procédure détaillée, en trois temps, d'abord au niveau des institutions concernées, puis à celui de leurs autorités compétentes s'il y a lieu et enfin au niveau de la commission administrative. </a:t>
            </a:r>
          </a:p>
        </p:txBody>
      </p:sp>
      <p:sp>
        <p:nvSpPr>
          <p:cNvPr id="148484" name="Rectangle 8"/>
          <p:cNvSpPr>
            <a:spLocks noGrp="1" noChangeArrowheads="1"/>
          </p:cNvSpPr>
          <p:nvPr>
            <p:ph type="sldNum" sz="quarter" idx="12"/>
          </p:nvPr>
        </p:nvSpPr>
        <p:spPr bwMode="auto">
          <a:xfrm>
            <a:off x="7010400" y="6356350"/>
            <a:ext cx="2133600" cy="365125"/>
          </a:xfrm>
          <a:prstGeom prst="rect">
            <a:avLst/>
          </a:prstGeom>
          <a:noFill/>
          <a:ln>
            <a:miter lim="800000"/>
            <a:headEnd/>
            <a:tailEnd/>
          </a:ln>
        </p:spPr>
        <p:txBody>
          <a:bodyPr/>
          <a:lstStyle/>
          <a:p>
            <a:r>
              <a:rPr lang="fr-FR" smtClean="0"/>
              <a:t>Page </a:t>
            </a:r>
            <a:fld id="{E51DDFF8-4633-714F-B56E-52EFA3F2A3DF}" type="slidenum">
              <a:rPr lang="fr-FR" smtClean="0"/>
              <a:pPr/>
              <a:t>120</a:t>
            </a:fld>
            <a:endParaRPr lang="fr-FR" smtClean="0"/>
          </a:p>
        </p:txBody>
      </p:sp>
      <p:sp>
        <p:nvSpPr>
          <p:cNvPr id="148486" name="Rectangle 7"/>
          <p:cNvSpPr>
            <a:spLocks noChangeArrowheads="1"/>
          </p:cNvSpPr>
          <p:nvPr/>
        </p:nvSpPr>
        <p:spPr bwMode="auto">
          <a:xfrm flipV="1">
            <a:off x="1676400" y="1198563"/>
            <a:ext cx="4433888" cy="45719"/>
          </a:xfrm>
          <a:prstGeom prst="rect">
            <a:avLst/>
          </a:prstGeom>
          <a:solidFill>
            <a:srgbClr val="CC0000"/>
          </a:solidFill>
          <a:ln w="9525">
            <a:noFill/>
            <a:miter lim="800000"/>
            <a:headEnd/>
            <a:tailEnd/>
          </a:ln>
        </p:spPr>
        <p:txBody>
          <a:bodyPr wrap="none" lIns="80133" tIns="40067" rIns="80133" bIns="40067" anchor="ctr">
            <a:prstTxWarp prst="textNoShape">
              <a:avLst/>
            </a:prstTxWarp>
          </a:bodyPr>
          <a:lstStyle/>
          <a:p>
            <a:endParaRPr lang="fr-FR">
              <a:latin typeface="Tahoma" charset="0"/>
            </a:endParaRPr>
          </a:p>
        </p:txBody>
      </p:sp>
    </p:spTree>
    <p:extLst>
      <p:ext uri="{BB962C8B-B14F-4D97-AF65-F5344CB8AC3E}">
        <p14:creationId xmlns:p14="http://schemas.microsoft.com/office/powerpoint/2010/main" val="38520418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lIns="91408" tIns="45704" rIns="91408" bIns="45704"/>
          <a:lstStyle/>
          <a:p>
            <a:pPr eaLnBrk="1" hangingPunct="1"/>
            <a:r>
              <a:rPr lang="fr-FR">
                <a:latin typeface="Corbel" charset="0"/>
              </a:rPr>
              <a:t>Augmenter la flexibilité = </a:t>
            </a:r>
            <a:br>
              <a:rPr lang="fr-FR">
                <a:latin typeface="Corbel" charset="0"/>
              </a:rPr>
            </a:br>
            <a:r>
              <a:rPr lang="fr-FR">
                <a:latin typeface="Corbel" charset="0"/>
              </a:rPr>
              <a:t>Pour les autorités et les institutions</a:t>
            </a:r>
            <a:endParaRPr lang="fr-FR" sz="2100">
              <a:latin typeface="Corbel" charset="0"/>
            </a:endParaRPr>
          </a:p>
        </p:txBody>
      </p:sp>
      <p:sp>
        <p:nvSpPr>
          <p:cNvPr id="150531" name="Rectangle 3"/>
          <p:cNvSpPr>
            <a:spLocks noGrp="1" noChangeArrowheads="1"/>
          </p:cNvSpPr>
          <p:nvPr>
            <p:ph idx="1"/>
          </p:nvPr>
        </p:nvSpPr>
        <p:spPr/>
        <p:txBody>
          <a:bodyPr lIns="91408" tIns="45704" rIns="91408" bIns="45704"/>
          <a:lstStyle/>
          <a:p>
            <a:pPr marL="201613" indent="-201613" defTabSz="771525" eaLnBrk="1" hangingPunct="1"/>
            <a:endParaRPr lang="fr-FR" sz="1600">
              <a:latin typeface="Corbel" charset="0"/>
            </a:endParaRPr>
          </a:p>
          <a:p>
            <a:pPr marL="201613" indent="-201613" defTabSz="771525" eaLnBrk="1" hangingPunct="1"/>
            <a:r>
              <a:rPr lang="fr-FR">
                <a:latin typeface="Corbel" charset="0"/>
              </a:rPr>
              <a:t>L’article 9 du Règlement d’application 987/2009 permet à deux ou plusieurs Etats membres d’accepter des procédures autres que celles prévues par le règlement d’application, à condition qu’elles ne portent pas atteinte aux droits ou obligations des personnes concernées.</a:t>
            </a:r>
          </a:p>
          <a:p>
            <a:pPr marL="201613" indent="-201613" defTabSz="771525" eaLnBrk="1" hangingPunct="1"/>
            <a:endParaRPr lang="fr-FR">
              <a:latin typeface="Corbel" charset="0"/>
            </a:endParaRPr>
          </a:p>
          <a:p>
            <a:pPr marL="201613" indent="-201613" defTabSz="771525" eaLnBrk="1" hangingPunct="1"/>
            <a:endParaRPr lang="fr-FR">
              <a:latin typeface="Corbel" charset="0"/>
            </a:endParaRPr>
          </a:p>
        </p:txBody>
      </p:sp>
      <p:sp>
        <p:nvSpPr>
          <p:cNvPr id="150532" name="Rectangle 8"/>
          <p:cNvSpPr>
            <a:spLocks noGrp="1" noChangeArrowheads="1"/>
          </p:cNvSpPr>
          <p:nvPr>
            <p:ph type="sldNum" sz="quarter" idx="12"/>
          </p:nvPr>
        </p:nvSpPr>
        <p:spPr bwMode="auto">
          <a:xfrm>
            <a:off x="7010400" y="6356350"/>
            <a:ext cx="2133600" cy="365125"/>
          </a:xfrm>
          <a:prstGeom prst="rect">
            <a:avLst/>
          </a:prstGeom>
          <a:noFill/>
          <a:ln>
            <a:miter lim="800000"/>
            <a:headEnd/>
            <a:tailEnd/>
          </a:ln>
        </p:spPr>
        <p:txBody>
          <a:bodyPr/>
          <a:lstStyle/>
          <a:p>
            <a:r>
              <a:rPr lang="fr-FR" smtClean="0"/>
              <a:t>Page </a:t>
            </a:r>
            <a:fld id="{83C75F02-8CE9-A645-B295-4BA70742556B}" type="slidenum">
              <a:rPr lang="fr-FR" smtClean="0"/>
              <a:pPr/>
              <a:t>121</a:t>
            </a:fld>
            <a:endParaRPr lang="fr-FR" smtClean="0"/>
          </a:p>
        </p:txBody>
      </p:sp>
      <p:sp>
        <p:nvSpPr>
          <p:cNvPr id="150534" name="Rectangle 7"/>
          <p:cNvSpPr>
            <a:spLocks noChangeArrowheads="1"/>
          </p:cNvSpPr>
          <p:nvPr/>
        </p:nvSpPr>
        <p:spPr bwMode="auto">
          <a:xfrm>
            <a:off x="2133600" y="1828800"/>
            <a:ext cx="6076950" cy="39688"/>
          </a:xfrm>
          <a:prstGeom prst="rect">
            <a:avLst/>
          </a:prstGeom>
          <a:solidFill>
            <a:srgbClr val="CC0000"/>
          </a:solidFill>
          <a:ln w="9525">
            <a:noFill/>
            <a:miter lim="800000"/>
            <a:headEnd/>
            <a:tailEnd/>
          </a:ln>
        </p:spPr>
        <p:txBody>
          <a:bodyPr wrap="none" lIns="80133" tIns="40067" rIns="80133" bIns="40067" anchor="ctr">
            <a:prstTxWarp prst="textNoShape">
              <a:avLst/>
            </a:prstTxWarp>
          </a:bodyPr>
          <a:lstStyle/>
          <a:p>
            <a:endParaRPr lang="fr-FR">
              <a:latin typeface="Tahoma" charset="0"/>
            </a:endParaRPr>
          </a:p>
        </p:txBody>
      </p:sp>
    </p:spTree>
    <p:extLst>
      <p:ext uri="{BB962C8B-B14F-4D97-AF65-F5344CB8AC3E}">
        <p14:creationId xmlns:p14="http://schemas.microsoft.com/office/powerpoint/2010/main" val="1340489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re 1"/>
          <p:cNvSpPr>
            <a:spLocks noGrp="1"/>
          </p:cNvSpPr>
          <p:nvPr>
            <p:ph type="title"/>
          </p:nvPr>
        </p:nvSpPr>
        <p:spPr/>
        <p:txBody>
          <a:bodyPr/>
          <a:lstStyle/>
          <a:p>
            <a:r>
              <a:rPr lang="fr-FR" dirty="0" smtClean="0">
                <a:latin typeface="Corbel" charset="0"/>
              </a:rPr>
              <a:t>La décision n° E1 du 12 juin 2009 de la CACSSS a adopté des dispositions transitoires</a:t>
            </a:r>
          </a:p>
        </p:txBody>
      </p:sp>
      <p:sp>
        <p:nvSpPr>
          <p:cNvPr id="152579" name="Espace réservé du contenu 2"/>
          <p:cNvSpPr>
            <a:spLocks noGrp="1"/>
          </p:cNvSpPr>
          <p:nvPr>
            <p:ph idx="1"/>
          </p:nvPr>
        </p:nvSpPr>
        <p:spPr/>
        <p:txBody>
          <a:bodyPr/>
          <a:lstStyle/>
          <a:p>
            <a:r>
              <a:rPr lang="fr-FR" sz="2000" dirty="0" smtClean="0">
                <a:latin typeface="Corbel" charset="0"/>
              </a:rPr>
              <a:t>recommandation de bonne coopération, de pragmatisme et de flexibilité entre institutions, la priorité étant d'assurer aux citoyens une transition sans heurts entre les anciens et les nouveaux règlements ; </a:t>
            </a:r>
          </a:p>
          <a:p>
            <a:r>
              <a:rPr lang="fr-FR" sz="2000" dirty="0" smtClean="0">
                <a:latin typeface="Corbel" charset="0"/>
              </a:rPr>
              <a:t>utilisation de versions papier des SED adoptées par la commission administrative, mais maintien des anciens formulaires papier E lorsqu'ils sont déjà délivrés par des applications électroniques nationales ou intégrés à des échanges électroniques préexistant,</a:t>
            </a:r>
          </a:p>
          <a:p>
            <a:r>
              <a:rPr lang="fr-FR" sz="2000" dirty="0" smtClean="0">
                <a:latin typeface="Corbel" charset="0"/>
              </a:rPr>
              <a:t>principe de non rejet d'informations ou d'un document envoyés par une institution du fait du caractère obsolète du format, du contenu ou de la structure du support, sachant qu'en cas de doute sur les droits de la personne concernée l'institution receveuse doit entrer en contact par souci de bonne coopération avec l'institution émettrice </a:t>
            </a:r>
          </a:p>
        </p:txBody>
      </p:sp>
      <p:sp>
        <p:nvSpPr>
          <p:cNvPr id="152580" name="Espace réservé du numéro de diapositive 3"/>
          <p:cNvSpPr>
            <a:spLocks noGrp="1"/>
          </p:cNvSpPr>
          <p:nvPr>
            <p:ph type="sldNum" sz="quarter" idx="12"/>
          </p:nvPr>
        </p:nvSpPr>
        <p:spPr bwMode="auto">
          <a:xfrm>
            <a:off x="0" y="6356350"/>
            <a:ext cx="914400" cy="365125"/>
          </a:xfrm>
          <a:prstGeom prst="rect">
            <a:avLst/>
          </a:prstGeom>
          <a:noFill/>
          <a:ln>
            <a:miter lim="800000"/>
            <a:headEnd/>
            <a:tailEnd/>
          </a:ln>
        </p:spPr>
        <p:txBody>
          <a:bodyPr/>
          <a:lstStyle/>
          <a:p>
            <a:pPr algn="l"/>
            <a:r>
              <a:rPr lang="fr-FR" smtClean="0"/>
              <a:t>Page </a:t>
            </a:r>
            <a:fld id="{1FA2C514-699F-8245-B8A8-E4690D1782C4}" type="slidenum">
              <a:rPr lang="fr-FR" smtClean="0"/>
              <a:pPr algn="l"/>
              <a:t>122</a:t>
            </a:fld>
            <a:endParaRPr lang="fr-FR" smtClean="0"/>
          </a:p>
        </p:txBody>
      </p:sp>
    </p:spTree>
    <p:extLst>
      <p:ext uri="{BB962C8B-B14F-4D97-AF65-F5344CB8AC3E}">
        <p14:creationId xmlns:p14="http://schemas.microsoft.com/office/powerpoint/2010/main" val="42127908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re 1"/>
          <p:cNvSpPr>
            <a:spLocks noGrp="1"/>
          </p:cNvSpPr>
          <p:nvPr>
            <p:ph type="title"/>
          </p:nvPr>
        </p:nvSpPr>
        <p:spPr/>
        <p:txBody>
          <a:bodyPr/>
          <a:lstStyle/>
          <a:p>
            <a:r>
              <a:rPr lang="fr-FR" smtClean="0">
                <a:latin typeface="Corbel" charset="0"/>
              </a:rPr>
              <a:t>La décision n° E1 du 12 juin 2009 de la CACSSS a adopté des dispositions transitoires</a:t>
            </a:r>
          </a:p>
        </p:txBody>
      </p:sp>
      <p:sp>
        <p:nvSpPr>
          <p:cNvPr id="153603" name="Espace réservé du contenu 2"/>
          <p:cNvSpPr>
            <a:spLocks noGrp="1"/>
          </p:cNvSpPr>
          <p:nvPr>
            <p:ph idx="1"/>
          </p:nvPr>
        </p:nvSpPr>
        <p:spPr/>
        <p:txBody>
          <a:bodyPr/>
          <a:lstStyle/>
          <a:p>
            <a:r>
              <a:rPr lang="fr-FR" sz="2800" dirty="0" smtClean="0">
                <a:latin typeface="Corbel" charset="0"/>
              </a:rPr>
              <a:t>De ce fait, les documents, les attestations, les cartes européennes d'assurance maladie et leurs certificats provisoires de remplacement qui auront été établis avant le 1er mai 2010 et seront encore en cours de validité après cette date, n'auront pas besoin d'être remplacés s'ils correspondent toujours à la situation des personnes concernées et continueront à produire leurs effets jusqu'à leur retrait ou jusqu'à la fin de leur validité. </a:t>
            </a:r>
          </a:p>
          <a:p>
            <a:endParaRPr lang="fr-FR" sz="2800" dirty="0" smtClean="0">
              <a:latin typeface="Corbel" charset="0"/>
            </a:endParaRPr>
          </a:p>
        </p:txBody>
      </p:sp>
      <p:sp>
        <p:nvSpPr>
          <p:cNvPr id="153604" name="Espace réservé du numéro de diapositive 3"/>
          <p:cNvSpPr>
            <a:spLocks noGrp="1"/>
          </p:cNvSpPr>
          <p:nvPr>
            <p:ph type="sldNum" sz="quarter" idx="12"/>
          </p:nvPr>
        </p:nvSpPr>
        <p:spPr bwMode="auto">
          <a:xfrm>
            <a:off x="0" y="6356350"/>
            <a:ext cx="914400" cy="365125"/>
          </a:xfrm>
          <a:prstGeom prst="rect">
            <a:avLst/>
          </a:prstGeom>
          <a:noFill/>
          <a:ln>
            <a:miter lim="800000"/>
            <a:headEnd/>
            <a:tailEnd/>
          </a:ln>
        </p:spPr>
        <p:txBody>
          <a:bodyPr/>
          <a:lstStyle/>
          <a:p>
            <a:pPr algn="l"/>
            <a:r>
              <a:rPr lang="fr-FR" smtClean="0"/>
              <a:t>Page </a:t>
            </a:r>
            <a:fld id="{47AE1B69-1A38-8248-B042-0EA8F661438C}" type="slidenum">
              <a:rPr lang="fr-FR" smtClean="0"/>
              <a:pPr algn="l"/>
              <a:t>123</a:t>
            </a:fld>
            <a:endParaRPr lang="fr-FR" smtClean="0"/>
          </a:p>
        </p:txBody>
      </p:sp>
    </p:spTree>
    <p:extLst>
      <p:ext uri="{BB962C8B-B14F-4D97-AF65-F5344CB8AC3E}">
        <p14:creationId xmlns:p14="http://schemas.microsoft.com/office/powerpoint/2010/main" val="3228064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1676400" y="692696"/>
            <a:ext cx="7010400" cy="724942"/>
          </a:xfrm>
        </p:spPr>
        <p:txBody>
          <a:bodyPr/>
          <a:lstStyle/>
          <a:p>
            <a:r>
              <a:rPr lang="fr-FR" sz="2800" dirty="0" smtClean="0">
                <a:latin typeface="Corbel" charset="0"/>
              </a:rPr>
              <a:t>Article 5 987/2009 Valeur juridique des documents et pièces justificatives établis dans un autre État membre</a:t>
            </a:r>
            <a:r>
              <a:rPr lang="fr-FR" dirty="0" smtClean="0">
                <a:latin typeface="Corbel" charset="0"/>
              </a:rPr>
              <a:t>. </a:t>
            </a:r>
            <a:br>
              <a:rPr lang="fr-FR" dirty="0" smtClean="0">
                <a:latin typeface="Corbel" charset="0"/>
              </a:rPr>
            </a:br>
            <a:endParaRPr lang="fr-FR" dirty="0" smtClean="0">
              <a:latin typeface="Corbel" charset="0"/>
            </a:endParaRPr>
          </a:p>
        </p:txBody>
      </p:sp>
      <p:sp>
        <p:nvSpPr>
          <p:cNvPr id="155651" name="Rectangle 3"/>
          <p:cNvSpPr>
            <a:spLocks noGrp="1" noChangeArrowheads="1"/>
          </p:cNvSpPr>
          <p:nvPr>
            <p:ph idx="1"/>
          </p:nvPr>
        </p:nvSpPr>
        <p:spPr/>
        <p:txBody>
          <a:bodyPr/>
          <a:lstStyle/>
          <a:p>
            <a:endParaRPr lang="fr-FR" dirty="0" smtClean="0">
              <a:latin typeface="Corbel" charset="0"/>
            </a:endParaRPr>
          </a:p>
          <a:p>
            <a:r>
              <a:rPr lang="fr-FR" sz="2000" dirty="0" smtClean="0">
                <a:latin typeface="Corbel" charset="0"/>
              </a:rPr>
              <a:t>Les documents établis par l’institution d’un État membre qui attestent de la situation d’une personne aux fins de l’application du règlement de base et du règlement d’application, ainsi que les pièces justificatives y afférentes, s’imposent aux institutions des autres États membres aussi longtemps qu’ils ne sont pas retirés ou déclarés invalides par l’État membre où ils ont été établis. </a:t>
            </a:r>
          </a:p>
          <a:p>
            <a:r>
              <a:rPr lang="fr-FR" sz="2000" dirty="0" smtClean="0">
                <a:latin typeface="Corbel" charset="0"/>
              </a:rPr>
              <a:t>En cas de doute sur la validité du document ou l’exactitude des faits qui sont à la base des mentions y figurant, l’institution de l’État membre qui reçoit le document demande à l’institution émettrice les éclaircissements nécessaires et, le cas échéant, le retrait dudit document. L’institution émettrice réexamine ce qui l’a amenée à établir le document et, au besoin, le retire.3. </a:t>
            </a:r>
          </a:p>
          <a:p>
            <a:r>
              <a:rPr lang="fr-FR" sz="2000" dirty="0" smtClean="0">
                <a:latin typeface="Corbel" charset="0"/>
              </a:rPr>
              <a:t>En application du paragraphe 2, en cas de doute sur les informations fournies par les intéressés, sur le bien-fondé d’un document ou d’une pièce justificative, ou encore sur l’exactitude des faits qui sont à la base des mentions y figurant, l’institution du lieu de séjour ou de résidence procède, pour autant que cela soit possible, à la demande de l’institution compétente, à la vérification nécessaire desdites informations ou dudit document.4. </a:t>
            </a:r>
          </a:p>
          <a:p>
            <a:r>
              <a:rPr lang="fr-FR" sz="2000" dirty="0" smtClean="0">
                <a:latin typeface="Corbel" charset="0"/>
              </a:rPr>
              <a:t>À défaut d’un accord entre les institutions concernées, les autorités compétentes peuvent saisir la commission administrative au plus tôt un mois après la date à laquelle l’institution qui a reçu le document a présenté sa demande. La commission administrative s’efforce de concilier les points de vue dans les six mois suivant sa saisine.</a:t>
            </a:r>
          </a:p>
          <a:p>
            <a:endParaRPr lang="fr-FR" sz="2000" dirty="0" smtClean="0">
              <a:latin typeface="Corbel" charset="0"/>
            </a:endParaRPr>
          </a:p>
          <a:p>
            <a:endParaRPr lang="fr-FR" sz="2000" dirty="0" smtClean="0">
              <a:latin typeface="Corbel" charset="0"/>
            </a:endParaRPr>
          </a:p>
        </p:txBody>
      </p:sp>
    </p:spTree>
    <p:extLst>
      <p:ext uri="{BB962C8B-B14F-4D97-AF65-F5344CB8AC3E}">
        <p14:creationId xmlns:p14="http://schemas.microsoft.com/office/powerpoint/2010/main" val="1713790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4"/>
          <p:cNvSpPr>
            <a:spLocks noGrp="1" noChangeArrowheads="1"/>
          </p:cNvSpPr>
          <p:nvPr>
            <p:ph type="title"/>
          </p:nvPr>
        </p:nvSpPr>
        <p:spPr/>
        <p:txBody>
          <a:bodyPr/>
          <a:lstStyle/>
          <a:p>
            <a:r>
              <a:rPr lang="fr-FR">
                <a:latin typeface="Corbel" charset="0"/>
              </a:rPr>
              <a:t>L’échange électronique de données </a:t>
            </a:r>
          </a:p>
        </p:txBody>
      </p:sp>
      <p:sp>
        <p:nvSpPr>
          <p:cNvPr id="160771" name="Espace réservé du contenu 3"/>
          <p:cNvSpPr>
            <a:spLocks noGrp="1"/>
          </p:cNvSpPr>
          <p:nvPr>
            <p:ph idx="1"/>
          </p:nvPr>
        </p:nvSpPr>
        <p:spPr/>
        <p:txBody>
          <a:bodyPr/>
          <a:lstStyle/>
          <a:p>
            <a:endParaRPr lang="fr-FR">
              <a:latin typeface="Corbel" charset="0"/>
            </a:endParaRPr>
          </a:p>
        </p:txBody>
      </p:sp>
    </p:spTree>
    <p:extLst>
      <p:ext uri="{BB962C8B-B14F-4D97-AF65-F5344CB8AC3E}">
        <p14:creationId xmlns:p14="http://schemas.microsoft.com/office/powerpoint/2010/main" val="4993072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lIns="91408" tIns="45704" rIns="91408" bIns="45704"/>
          <a:lstStyle/>
          <a:p>
            <a:pPr eaLnBrk="1" hangingPunct="1"/>
            <a:r>
              <a:rPr lang="fr-FR">
                <a:latin typeface="Corbel" charset="0"/>
              </a:rPr>
              <a:t>EESSI (Electronic Exchange of Social Security Information)</a:t>
            </a:r>
          </a:p>
        </p:txBody>
      </p:sp>
      <p:sp>
        <p:nvSpPr>
          <p:cNvPr id="161795" name="Rectangle 3"/>
          <p:cNvSpPr>
            <a:spLocks noGrp="1" noChangeArrowheads="1"/>
          </p:cNvSpPr>
          <p:nvPr>
            <p:ph idx="1"/>
          </p:nvPr>
        </p:nvSpPr>
        <p:spPr/>
        <p:txBody>
          <a:bodyPr lIns="91408" tIns="45704" rIns="91408" bIns="45704"/>
          <a:lstStyle/>
          <a:p>
            <a:pPr marL="201613" indent="-201613" defTabSz="771525" eaLnBrk="1" hangingPunct="1"/>
            <a:r>
              <a:rPr lang="fr-FR" dirty="0" smtClean="0">
                <a:latin typeface="Corbel" charset="0"/>
              </a:rPr>
              <a:t>SED </a:t>
            </a:r>
            <a:r>
              <a:rPr lang="fr-FR" dirty="0">
                <a:latin typeface="Corbel" charset="0"/>
              </a:rPr>
              <a:t>(</a:t>
            </a:r>
            <a:r>
              <a:rPr lang="fr-FR" dirty="0" err="1">
                <a:latin typeface="Corbel" charset="0"/>
              </a:rPr>
              <a:t>Structured</a:t>
            </a:r>
            <a:r>
              <a:rPr lang="fr-FR" dirty="0">
                <a:latin typeface="Corbel" charset="0"/>
              </a:rPr>
              <a:t> </a:t>
            </a:r>
            <a:r>
              <a:rPr lang="fr-FR" dirty="0" err="1">
                <a:latin typeface="Corbel" charset="0"/>
              </a:rPr>
              <a:t>Electronic</a:t>
            </a:r>
            <a:r>
              <a:rPr lang="fr-FR" dirty="0">
                <a:latin typeface="Corbel" charset="0"/>
              </a:rPr>
              <a:t> Documents)</a:t>
            </a:r>
            <a:endParaRPr lang="fr-FR" dirty="0" smtClean="0">
              <a:latin typeface="Corbel" charset="0"/>
            </a:endParaRPr>
          </a:p>
          <a:p>
            <a:pPr marL="201613" indent="-201613" defTabSz="771525" eaLnBrk="1" hangingPunct="1"/>
            <a:r>
              <a:rPr lang="fr-FR" sz="2000" dirty="0" smtClean="0">
                <a:latin typeface="Corbel" charset="0"/>
              </a:rPr>
              <a:t>Le réseau, dénommé EESSI, acronyme en anglais d’Echange électronique d’informations de sécurité sociale, est déjà en cours de réalisation, la partie communautaire (nœud central, réseau des points d’accès nationaux et messages électroniques standardisés) étant financée par la Commission qui en assure aussi la réalisation par l’intermédiaire d’une société de services (Siemens). </a:t>
            </a:r>
            <a:endParaRPr lang="fr-FR" sz="2000" dirty="0">
              <a:latin typeface="Corbel" charset="0"/>
            </a:endParaRPr>
          </a:p>
        </p:txBody>
      </p:sp>
      <p:sp>
        <p:nvSpPr>
          <p:cNvPr id="161796" name="Rectangle 8"/>
          <p:cNvSpPr>
            <a:spLocks noGrp="1" noChangeArrowheads="1"/>
          </p:cNvSpPr>
          <p:nvPr>
            <p:ph type="sldNum" sz="quarter" idx="12"/>
          </p:nvPr>
        </p:nvSpPr>
        <p:spPr bwMode="auto">
          <a:xfrm>
            <a:off x="7010400" y="6356350"/>
            <a:ext cx="2133600" cy="365125"/>
          </a:xfrm>
          <a:prstGeom prst="rect">
            <a:avLst/>
          </a:prstGeom>
          <a:noFill/>
          <a:ln>
            <a:miter lim="800000"/>
            <a:headEnd/>
            <a:tailEnd/>
          </a:ln>
        </p:spPr>
        <p:txBody>
          <a:bodyPr/>
          <a:lstStyle/>
          <a:p>
            <a:r>
              <a:rPr lang="fr-FR" smtClean="0"/>
              <a:t>Page </a:t>
            </a:r>
            <a:fld id="{35468A6D-D871-934C-91CB-D10ED5527AC7}" type="slidenum">
              <a:rPr lang="fr-FR" smtClean="0"/>
              <a:pPr/>
              <a:t>126</a:t>
            </a:fld>
            <a:endParaRPr lang="fr-FR" smtClean="0"/>
          </a:p>
        </p:txBody>
      </p:sp>
      <p:sp>
        <p:nvSpPr>
          <p:cNvPr id="161798" name="Rectangle 7"/>
          <p:cNvSpPr>
            <a:spLocks noChangeArrowheads="1"/>
          </p:cNvSpPr>
          <p:nvPr/>
        </p:nvSpPr>
        <p:spPr bwMode="auto">
          <a:xfrm>
            <a:off x="60325" y="1457326"/>
            <a:ext cx="6076950" cy="41275"/>
          </a:xfrm>
          <a:prstGeom prst="rect">
            <a:avLst/>
          </a:prstGeom>
          <a:solidFill>
            <a:srgbClr val="CC0000"/>
          </a:solidFill>
          <a:ln w="9525">
            <a:noFill/>
            <a:miter lim="800000"/>
            <a:headEnd/>
            <a:tailEnd/>
          </a:ln>
        </p:spPr>
        <p:txBody>
          <a:bodyPr wrap="none" lIns="80133" tIns="40067" rIns="80133" bIns="40067" anchor="ctr">
            <a:prstTxWarp prst="textNoShape">
              <a:avLst/>
            </a:prstTxWarp>
          </a:bodyPr>
          <a:lstStyle/>
          <a:p>
            <a:endParaRPr lang="fr-FR">
              <a:latin typeface="Tahoma" charset="0"/>
            </a:endParaRPr>
          </a:p>
        </p:txBody>
      </p:sp>
    </p:spTree>
    <p:extLst>
      <p:ext uri="{BB962C8B-B14F-4D97-AF65-F5344CB8AC3E}">
        <p14:creationId xmlns:p14="http://schemas.microsoft.com/office/powerpoint/2010/main" val="18356090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403350" y="692150"/>
            <a:ext cx="5273675" cy="5473700"/>
            <a:chOff x="748" y="391"/>
            <a:chExt cx="3351" cy="3478"/>
          </a:xfrm>
        </p:grpSpPr>
        <p:sp>
          <p:nvSpPr>
            <p:cNvPr id="163868" name="Freeform 3"/>
            <p:cNvSpPr>
              <a:spLocks/>
            </p:cNvSpPr>
            <p:nvPr/>
          </p:nvSpPr>
          <p:spPr bwMode="gray">
            <a:xfrm>
              <a:off x="2971" y="2275"/>
              <a:ext cx="18" cy="16"/>
            </a:xfrm>
            <a:custGeom>
              <a:avLst/>
              <a:gdLst>
                <a:gd name="T0" fmla="*/ 0 w 21"/>
                <a:gd name="T1" fmla="*/ 14 h 18"/>
                <a:gd name="T2" fmla="*/ 15 w 21"/>
                <a:gd name="T3" fmla="*/ 4 h 18"/>
                <a:gd name="T4" fmla="*/ 0 w 21"/>
                <a:gd name="T5" fmla="*/ 0 h 18"/>
                <a:gd name="T6" fmla="*/ 0 w 21"/>
                <a:gd name="T7" fmla="*/ 14 h 18"/>
                <a:gd name="T8" fmla="*/ 0 w 21"/>
                <a:gd name="T9" fmla="*/ 14 h 18"/>
                <a:gd name="T10" fmla="*/ 0 w 21"/>
                <a:gd name="T11" fmla="*/ 14 h 18"/>
                <a:gd name="T12" fmla="*/ 0 60000 65536"/>
                <a:gd name="T13" fmla="*/ 0 60000 65536"/>
                <a:gd name="T14" fmla="*/ 0 60000 65536"/>
                <a:gd name="T15" fmla="*/ 0 60000 65536"/>
                <a:gd name="T16" fmla="*/ 0 60000 65536"/>
                <a:gd name="T17" fmla="*/ 0 60000 65536"/>
                <a:gd name="T18" fmla="*/ 0 w 21"/>
                <a:gd name="T19" fmla="*/ 0 h 18"/>
                <a:gd name="T20" fmla="*/ 21 w 21"/>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21" h="18">
                  <a:moveTo>
                    <a:pt x="0" y="18"/>
                  </a:moveTo>
                  <a:lnTo>
                    <a:pt x="21" y="4"/>
                  </a:lnTo>
                  <a:lnTo>
                    <a:pt x="0" y="0"/>
                  </a:lnTo>
                  <a:lnTo>
                    <a:pt x="0" y="18"/>
                  </a:lnTo>
                  <a:close/>
                </a:path>
              </a:pathLst>
            </a:custGeom>
            <a:solidFill>
              <a:schemeClr val="bg2"/>
            </a:solidFill>
            <a:ln w="9525">
              <a:solidFill>
                <a:srgbClr val="0071A7"/>
              </a:solidFill>
              <a:miter lim="800000"/>
              <a:headEnd/>
              <a:tailEnd/>
            </a:ln>
          </p:spPr>
          <p:txBody>
            <a:bodyPr>
              <a:prstTxWarp prst="textNoShape">
                <a:avLst/>
              </a:prstTxWarp>
            </a:bodyPr>
            <a:lstStyle/>
            <a:p>
              <a:endParaRPr lang="fr-FR"/>
            </a:p>
          </p:txBody>
        </p:sp>
        <p:sp>
          <p:nvSpPr>
            <p:cNvPr id="163869" name="Freeform 4"/>
            <p:cNvSpPr>
              <a:spLocks noEditPoints="1"/>
            </p:cNvSpPr>
            <p:nvPr/>
          </p:nvSpPr>
          <p:spPr bwMode="gray">
            <a:xfrm>
              <a:off x="1690" y="1836"/>
              <a:ext cx="547" cy="841"/>
            </a:xfrm>
            <a:custGeom>
              <a:avLst/>
              <a:gdLst>
                <a:gd name="T0" fmla="*/ 378 w 610"/>
                <a:gd name="T1" fmla="*/ 700 h 938"/>
                <a:gd name="T2" fmla="*/ 354 w 610"/>
                <a:gd name="T3" fmla="*/ 698 h 938"/>
                <a:gd name="T4" fmla="*/ 99 w 610"/>
                <a:gd name="T5" fmla="*/ 39 h 938"/>
                <a:gd name="T6" fmla="*/ 56 w 610"/>
                <a:gd name="T7" fmla="*/ 50 h 938"/>
                <a:gd name="T8" fmla="*/ 76 w 610"/>
                <a:gd name="T9" fmla="*/ 56 h 938"/>
                <a:gd name="T10" fmla="*/ 90 w 610"/>
                <a:gd name="T11" fmla="*/ 91 h 938"/>
                <a:gd name="T12" fmla="*/ 102 w 610"/>
                <a:gd name="T13" fmla="*/ 117 h 938"/>
                <a:gd name="T14" fmla="*/ 108 w 610"/>
                <a:gd name="T15" fmla="*/ 91 h 938"/>
                <a:gd name="T16" fmla="*/ 90 w 610"/>
                <a:gd name="T17" fmla="*/ 283 h 938"/>
                <a:gd name="T18" fmla="*/ 108 w 610"/>
                <a:gd name="T19" fmla="*/ 260 h 938"/>
                <a:gd name="T20" fmla="*/ 67 w 610"/>
                <a:gd name="T21" fmla="*/ 321 h 938"/>
                <a:gd name="T22" fmla="*/ 30 w 610"/>
                <a:gd name="T23" fmla="*/ 351 h 938"/>
                <a:gd name="T24" fmla="*/ 28 w 610"/>
                <a:gd name="T25" fmla="*/ 416 h 938"/>
                <a:gd name="T26" fmla="*/ 99 w 610"/>
                <a:gd name="T27" fmla="*/ 422 h 938"/>
                <a:gd name="T28" fmla="*/ 125 w 610"/>
                <a:gd name="T29" fmla="*/ 362 h 938"/>
                <a:gd name="T30" fmla="*/ 102 w 610"/>
                <a:gd name="T31" fmla="*/ 323 h 938"/>
                <a:gd name="T32" fmla="*/ 184 w 610"/>
                <a:gd name="T33" fmla="*/ 414 h 938"/>
                <a:gd name="T34" fmla="*/ 198 w 610"/>
                <a:gd name="T35" fmla="*/ 416 h 938"/>
                <a:gd name="T36" fmla="*/ 454 w 610"/>
                <a:gd name="T37" fmla="*/ 633 h 938"/>
                <a:gd name="T38" fmla="*/ 487 w 610"/>
                <a:gd name="T39" fmla="*/ 522 h 938"/>
                <a:gd name="T40" fmla="*/ 414 w 610"/>
                <a:gd name="T41" fmla="*/ 434 h 938"/>
                <a:gd name="T42" fmla="*/ 346 w 610"/>
                <a:gd name="T43" fmla="*/ 360 h 938"/>
                <a:gd name="T44" fmla="*/ 292 w 610"/>
                <a:gd name="T45" fmla="*/ 241 h 938"/>
                <a:gd name="T46" fmla="*/ 281 w 610"/>
                <a:gd name="T47" fmla="*/ 224 h 938"/>
                <a:gd name="T48" fmla="*/ 308 w 610"/>
                <a:gd name="T49" fmla="*/ 82 h 938"/>
                <a:gd name="T50" fmla="*/ 221 w 610"/>
                <a:gd name="T51" fmla="*/ 45 h 938"/>
                <a:gd name="T52" fmla="*/ 235 w 610"/>
                <a:gd name="T53" fmla="*/ 5 h 938"/>
                <a:gd name="T54" fmla="*/ 144 w 610"/>
                <a:gd name="T55" fmla="*/ 63 h 938"/>
                <a:gd name="T56" fmla="*/ 127 w 610"/>
                <a:gd name="T57" fmla="*/ 119 h 938"/>
                <a:gd name="T58" fmla="*/ 99 w 610"/>
                <a:gd name="T59" fmla="*/ 195 h 938"/>
                <a:gd name="T60" fmla="*/ 121 w 610"/>
                <a:gd name="T61" fmla="*/ 219 h 938"/>
                <a:gd name="T62" fmla="*/ 144 w 610"/>
                <a:gd name="T63" fmla="*/ 187 h 938"/>
                <a:gd name="T64" fmla="*/ 125 w 610"/>
                <a:gd name="T65" fmla="*/ 255 h 938"/>
                <a:gd name="T66" fmla="*/ 138 w 610"/>
                <a:gd name="T67" fmla="*/ 291 h 938"/>
                <a:gd name="T68" fmla="*/ 164 w 610"/>
                <a:gd name="T69" fmla="*/ 266 h 938"/>
                <a:gd name="T70" fmla="*/ 175 w 610"/>
                <a:gd name="T71" fmla="*/ 315 h 938"/>
                <a:gd name="T72" fmla="*/ 161 w 610"/>
                <a:gd name="T73" fmla="*/ 362 h 938"/>
                <a:gd name="T74" fmla="*/ 238 w 610"/>
                <a:gd name="T75" fmla="*/ 383 h 938"/>
                <a:gd name="T76" fmla="*/ 266 w 610"/>
                <a:gd name="T77" fmla="*/ 434 h 938"/>
                <a:gd name="T78" fmla="*/ 232 w 610"/>
                <a:gd name="T79" fmla="*/ 485 h 938"/>
                <a:gd name="T80" fmla="*/ 201 w 610"/>
                <a:gd name="T81" fmla="*/ 522 h 938"/>
                <a:gd name="T82" fmla="*/ 159 w 610"/>
                <a:gd name="T83" fmla="*/ 595 h 938"/>
                <a:gd name="T84" fmla="*/ 215 w 610"/>
                <a:gd name="T85" fmla="*/ 626 h 938"/>
                <a:gd name="T86" fmla="*/ 255 w 610"/>
                <a:gd name="T87" fmla="*/ 635 h 938"/>
                <a:gd name="T88" fmla="*/ 238 w 610"/>
                <a:gd name="T89" fmla="*/ 663 h 938"/>
                <a:gd name="T90" fmla="*/ 181 w 610"/>
                <a:gd name="T91" fmla="*/ 689 h 938"/>
                <a:gd name="T92" fmla="*/ 147 w 610"/>
                <a:gd name="T93" fmla="*/ 754 h 938"/>
                <a:gd name="T94" fmla="*/ 244 w 610"/>
                <a:gd name="T95" fmla="*/ 728 h 938"/>
                <a:gd name="T96" fmla="*/ 292 w 610"/>
                <a:gd name="T97" fmla="*/ 709 h 938"/>
                <a:gd name="T98" fmla="*/ 431 w 610"/>
                <a:gd name="T99" fmla="*/ 692 h 938"/>
                <a:gd name="T100" fmla="*/ 447 w 610"/>
                <a:gd name="T101" fmla="*/ 646 h 938"/>
                <a:gd name="T102" fmla="*/ 454 w 610"/>
                <a:gd name="T103" fmla="*/ 633 h 93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10"/>
                <a:gd name="T157" fmla="*/ 0 h 938"/>
                <a:gd name="T158" fmla="*/ 610 w 610"/>
                <a:gd name="T159" fmla="*/ 938 h 93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10" h="938">
                  <a:moveTo>
                    <a:pt x="440" y="868"/>
                  </a:moveTo>
                  <a:lnTo>
                    <a:pt x="451" y="878"/>
                  </a:lnTo>
                  <a:lnTo>
                    <a:pt x="469" y="871"/>
                  </a:lnTo>
                  <a:lnTo>
                    <a:pt x="451" y="861"/>
                  </a:lnTo>
                  <a:lnTo>
                    <a:pt x="440" y="868"/>
                  </a:lnTo>
                  <a:close/>
                  <a:moveTo>
                    <a:pt x="95" y="70"/>
                  </a:moveTo>
                  <a:lnTo>
                    <a:pt x="123" y="49"/>
                  </a:lnTo>
                  <a:lnTo>
                    <a:pt x="112" y="18"/>
                  </a:lnTo>
                  <a:lnTo>
                    <a:pt x="102" y="28"/>
                  </a:lnTo>
                  <a:lnTo>
                    <a:pt x="70" y="63"/>
                  </a:lnTo>
                  <a:lnTo>
                    <a:pt x="70" y="85"/>
                  </a:lnTo>
                  <a:lnTo>
                    <a:pt x="95" y="70"/>
                  </a:lnTo>
                  <a:close/>
                  <a:moveTo>
                    <a:pt x="134" y="113"/>
                  </a:moveTo>
                  <a:lnTo>
                    <a:pt x="112" y="113"/>
                  </a:lnTo>
                  <a:lnTo>
                    <a:pt x="105" y="120"/>
                  </a:lnTo>
                  <a:lnTo>
                    <a:pt x="102" y="145"/>
                  </a:lnTo>
                  <a:lnTo>
                    <a:pt x="127" y="145"/>
                  </a:lnTo>
                  <a:lnTo>
                    <a:pt x="134" y="113"/>
                  </a:lnTo>
                  <a:close/>
                  <a:moveTo>
                    <a:pt x="134" y="324"/>
                  </a:moveTo>
                  <a:lnTo>
                    <a:pt x="123" y="324"/>
                  </a:lnTo>
                  <a:lnTo>
                    <a:pt x="112" y="353"/>
                  </a:lnTo>
                  <a:lnTo>
                    <a:pt x="130" y="353"/>
                  </a:lnTo>
                  <a:lnTo>
                    <a:pt x="134" y="324"/>
                  </a:lnTo>
                  <a:close/>
                  <a:moveTo>
                    <a:pt x="127" y="402"/>
                  </a:moveTo>
                  <a:lnTo>
                    <a:pt x="84" y="399"/>
                  </a:lnTo>
                  <a:lnTo>
                    <a:pt x="77" y="388"/>
                  </a:lnTo>
                  <a:lnTo>
                    <a:pt x="38" y="391"/>
                  </a:lnTo>
                  <a:lnTo>
                    <a:pt x="38" y="437"/>
                  </a:lnTo>
                  <a:lnTo>
                    <a:pt x="0" y="473"/>
                  </a:lnTo>
                  <a:lnTo>
                    <a:pt x="0" y="494"/>
                  </a:lnTo>
                  <a:lnTo>
                    <a:pt x="35" y="518"/>
                  </a:lnTo>
                  <a:lnTo>
                    <a:pt x="63" y="501"/>
                  </a:lnTo>
                  <a:lnTo>
                    <a:pt x="95" y="515"/>
                  </a:lnTo>
                  <a:lnTo>
                    <a:pt x="123" y="525"/>
                  </a:lnTo>
                  <a:lnTo>
                    <a:pt x="155" y="501"/>
                  </a:lnTo>
                  <a:lnTo>
                    <a:pt x="176" y="462"/>
                  </a:lnTo>
                  <a:lnTo>
                    <a:pt x="155" y="451"/>
                  </a:lnTo>
                  <a:lnTo>
                    <a:pt x="127" y="402"/>
                  </a:lnTo>
                  <a:close/>
                  <a:moveTo>
                    <a:pt x="246" y="518"/>
                  </a:moveTo>
                  <a:lnTo>
                    <a:pt x="250" y="497"/>
                  </a:lnTo>
                  <a:lnTo>
                    <a:pt x="229" y="515"/>
                  </a:lnTo>
                  <a:lnTo>
                    <a:pt x="229" y="525"/>
                  </a:lnTo>
                  <a:lnTo>
                    <a:pt x="243" y="540"/>
                  </a:lnTo>
                  <a:lnTo>
                    <a:pt x="246" y="518"/>
                  </a:lnTo>
                  <a:close/>
                  <a:moveTo>
                    <a:pt x="564" y="787"/>
                  </a:moveTo>
                  <a:lnTo>
                    <a:pt x="596" y="748"/>
                  </a:lnTo>
                  <a:lnTo>
                    <a:pt x="610" y="716"/>
                  </a:lnTo>
                  <a:lnTo>
                    <a:pt x="606" y="649"/>
                  </a:lnTo>
                  <a:lnTo>
                    <a:pt x="543" y="660"/>
                  </a:lnTo>
                  <a:lnTo>
                    <a:pt x="518" y="645"/>
                  </a:lnTo>
                  <a:lnTo>
                    <a:pt x="515" y="540"/>
                  </a:lnTo>
                  <a:lnTo>
                    <a:pt x="507" y="518"/>
                  </a:lnTo>
                  <a:lnTo>
                    <a:pt x="462" y="462"/>
                  </a:lnTo>
                  <a:lnTo>
                    <a:pt x="430" y="448"/>
                  </a:lnTo>
                  <a:lnTo>
                    <a:pt x="426" y="377"/>
                  </a:lnTo>
                  <a:lnTo>
                    <a:pt x="398" y="317"/>
                  </a:lnTo>
                  <a:lnTo>
                    <a:pt x="363" y="300"/>
                  </a:lnTo>
                  <a:lnTo>
                    <a:pt x="328" y="317"/>
                  </a:lnTo>
                  <a:lnTo>
                    <a:pt x="324" y="300"/>
                  </a:lnTo>
                  <a:lnTo>
                    <a:pt x="349" y="279"/>
                  </a:lnTo>
                  <a:lnTo>
                    <a:pt x="342" y="226"/>
                  </a:lnTo>
                  <a:lnTo>
                    <a:pt x="395" y="141"/>
                  </a:lnTo>
                  <a:lnTo>
                    <a:pt x="384" y="102"/>
                  </a:lnTo>
                  <a:lnTo>
                    <a:pt x="328" y="99"/>
                  </a:lnTo>
                  <a:lnTo>
                    <a:pt x="268" y="102"/>
                  </a:lnTo>
                  <a:lnTo>
                    <a:pt x="275" y="56"/>
                  </a:lnTo>
                  <a:lnTo>
                    <a:pt x="317" y="25"/>
                  </a:lnTo>
                  <a:lnTo>
                    <a:pt x="324" y="0"/>
                  </a:lnTo>
                  <a:lnTo>
                    <a:pt x="292" y="7"/>
                  </a:lnTo>
                  <a:lnTo>
                    <a:pt x="211" y="7"/>
                  </a:lnTo>
                  <a:lnTo>
                    <a:pt x="194" y="32"/>
                  </a:lnTo>
                  <a:lnTo>
                    <a:pt x="179" y="78"/>
                  </a:lnTo>
                  <a:lnTo>
                    <a:pt x="148" y="109"/>
                  </a:lnTo>
                  <a:lnTo>
                    <a:pt x="148" y="134"/>
                  </a:lnTo>
                  <a:lnTo>
                    <a:pt x="158" y="148"/>
                  </a:lnTo>
                  <a:lnTo>
                    <a:pt x="158" y="183"/>
                  </a:lnTo>
                  <a:lnTo>
                    <a:pt x="130" y="208"/>
                  </a:lnTo>
                  <a:lnTo>
                    <a:pt x="123" y="243"/>
                  </a:lnTo>
                  <a:lnTo>
                    <a:pt x="127" y="272"/>
                  </a:lnTo>
                  <a:lnTo>
                    <a:pt x="130" y="286"/>
                  </a:lnTo>
                  <a:lnTo>
                    <a:pt x="151" y="272"/>
                  </a:lnTo>
                  <a:lnTo>
                    <a:pt x="151" y="247"/>
                  </a:lnTo>
                  <a:lnTo>
                    <a:pt x="172" y="226"/>
                  </a:lnTo>
                  <a:lnTo>
                    <a:pt x="179" y="233"/>
                  </a:lnTo>
                  <a:lnTo>
                    <a:pt x="176" y="250"/>
                  </a:lnTo>
                  <a:lnTo>
                    <a:pt x="155" y="286"/>
                  </a:lnTo>
                  <a:lnTo>
                    <a:pt x="155" y="317"/>
                  </a:lnTo>
                  <a:lnTo>
                    <a:pt x="155" y="356"/>
                  </a:lnTo>
                  <a:lnTo>
                    <a:pt x="158" y="377"/>
                  </a:lnTo>
                  <a:lnTo>
                    <a:pt x="172" y="363"/>
                  </a:lnTo>
                  <a:lnTo>
                    <a:pt x="176" y="331"/>
                  </a:lnTo>
                  <a:lnTo>
                    <a:pt x="201" y="317"/>
                  </a:lnTo>
                  <a:lnTo>
                    <a:pt x="204" y="331"/>
                  </a:lnTo>
                  <a:lnTo>
                    <a:pt x="211" y="353"/>
                  </a:lnTo>
                  <a:lnTo>
                    <a:pt x="222" y="370"/>
                  </a:lnTo>
                  <a:lnTo>
                    <a:pt x="218" y="391"/>
                  </a:lnTo>
                  <a:lnTo>
                    <a:pt x="197" y="413"/>
                  </a:lnTo>
                  <a:lnTo>
                    <a:pt x="194" y="448"/>
                  </a:lnTo>
                  <a:lnTo>
                    <a:pt x="201" y="451"/>
                  </a:lnTo>
                  <a:lnTo>
                    <a:pt x="271" y="448"/>
                  </a:lnTo>
                  <a:lnTo>
                    <a:pt x="303" y="430"/>
                  </a:lnTo>
                  <a:lnTo>
                    <a:pt x="296" y="476"/>
                  </a:lnTo>
                  <a:lnTo>
                    <a:pt x="306" y="511"/>
                  </a:lnTo>
                  <a:lnTo>
                    <a:pt x="317" y="525"/>
                  </a:lnTo>
                  <a:lnTo>
                    <a:pt x="331" y="540"/>
                  </a:lnTo>
                  <a:lnTo>
                    <a:pt x="338" y="568"/>
                  </a:lnTo>
                  <a:lnTo>
                    <a:pt x="324" y="589"/>
                  </a:lnTo>
                  <a:lnTo>
                    <a:pt x="289" y="603"/>
                  </a:lnTo>
                  <a:lnTo>
                    <a:pt x="246" y="614"/>
                  </a:lnTo>
                  <a:lnTo>
                    <a:pt x="239" y="645"/>
                  </a:lnTo>
                  <a:lnTo>
                    <a:pt x="250" y="649"/>
                  </a:lnTo>
                  <a:lnTo>
                    <a:pt x="243" y="723"/>
                  </a:lnTo>
                  <a:lnTo>
                    <a:pt x="218" y="730"/>
                  </a:lnTo>
                  <a:lnTo>
                    <a:pt x="197" y="741"/>
                  </a:lnTo>
                  <a:lnTo>
                    <a:pt x="183" y="762"/>
                  </a:lnTo>
                  <a:lnTo>
                    <a:pt x="197" y="779"/>
                  </a:lnTo>
                  <a:lnTo>
                    <a:pt x="268" y="779"/>
                  </a:lnTo>
                  <a:lnTo>
                    <a:pt x="282" y="790"/>
                  </a:lnTo>
                  <a:lnTo>
                    <a:pt x="314" y="794"/>
                  </a:lnTo>
                  <a:lnTo>
                    <a:pt x="317" y="790"/>
                  </a:lnTo>
                  <a:lnTo>
                    <a:pt x="338" y="790"/>
                  </a:lnTo>
                  <a:lnTo>
                    <a:pt x="328" y="811"/>
                  </a:lnTo>
                  <a:lnTo>
                    <a:pt x="296" y="825"/>
                  </a:lnTo>
                  <a:lnTo>
                    <a:pt x="257" y="829"/>
                  </a:lnTo>
                  <a:lnTo>
                    <a:pt x="250" y="854"/>
                  </a:lnTo>
                  <a:lnTo>
                    <a:pt x="225" y="857"/>
                  </a:lnTo>
                  <a:lnTo>
                    <a:pt x="218" y="892"/>
                  </a:lnTo>
                  <a:lnTo>
                    <a:pt x="179" y="921"/>
                  </a:lnTo>
                  <a:lnTo>
                    <a:pt x="183" y="938"/>
                  </a:lnTo>
                  <a:lnTo>
                    <a:pt x="211" y="935"/>
                  </a:lnTo>
                  <a:lnTo>
                    <a:pt x="225" y="906"/>
                  </a:lnTo>
                  <a:lnTo>
                    <a:pt x="303" y="906"/>
                  </a:lnTo>
                  <a:lnTo>
                    <a:pt x="306" y="885"/>
                  </a:lnTo>
                  <a:lnTo>
                    <a:pt x="352" y="871"/>
                  </a:lnTo>
                  <a:lnTo>
                    <a:pt x="363" y="882"/>
                  </a:lnTo>
                  <a:lnTo>
                    <a:pt x="451" y="854"/>
                  </a:lnTo>
                  <a:lnTo>
                    <a:pt x="486" y="861"/>
                  </a:lnTo>
                  <a:lnTo>
                    <a:pt x="536" y="861"/>
                  </a:lnTo>
                  <a:lnTo>
                    <a:pt x="589" y="825"/>
                  </a:lnTo>
                  <a:lnTo>
                    <a:pt x="589" y="808"/>
                  </a:lnTo>
                  <a:lnTo>
                    <a:pt x="557" y="804"/>
                  </a:lnTo>
                  <a:lnTo>
                    <a:pt x="529" y="804"/>
                  </a:lnTo>
                  <a:lnTo>
                    <a:pt x="536" y="787"/>
                  </a:lnTo>
                  <a:lnTo>
                    <a:pt x="564" y="787"/>
                  </a:lnTo>
                  <a:close/>
                </a:path>
              </a:pathLst>
            </a:custGeom>
            <a:solidFill>
              <a:schemeClr val="bg2"/>
            </a:solidFill>
            <a:ln w="9525">
              <a:solidFill>
                <a:srgbClr val="0071A7"/>
              </a:solidFill>
              <a:miter lim="800000"/>
              <a:headEnd/>
              <a:tailEnd/>
            </a:ln>
          </p:spPr>
          <p:txBody>
            <a:bodyPr>
              <a:prstTxWarp prst="textNoShape">
                <a:avLst/>
              </a:prstTxWarp>
            </a:bodyPr>
            <a:lstStyle/>
            <a:p>
              <a:endParaRPr lang="fr-FR"/>
            </a:p>
          </p:txBody>
        </p:sp>
        <p:sp>
          <p:nvSpPr>
            <p:cNvPr id="163870" name="Freeform 5"/>
            <p:cNvSpPr>
              <a:spLocks/>
            </p:cNvSpPr>
            <p:nvPr/>
          </p:nvSpPr>
          <p:spPr bwMode="gray">
            <a:xfrm>
              <a:off x="1564" y="2184"/>
              <a:ext cx="243" cy="366"/>
            </a:xfrm>
            <a:custGeom>
              <a:avLst/>
              <a:gdLst>
                <a:gd name="T0" fmla="*/ 0 w 271"/>
                <a:gd name="T1" fmla="*/ 265 h 409"/>
                <a:gd name="T2" fmla="*/ 3 w 271"/>
                <a:gd name="T3" fmla="*/ 300 h 409"/>
                <a:gd name="T4" fmla="*/ 20 w 271"/>
                <a:gd name="T5" fmla="*/ 302 h 409"/>
                <a:gd name="T6" fmla="*/ 25 w 271"/>
                <a:gd name="T7" fmla="*/ 319 h 409"/>
                <a:gd name="T8" fmla="*/ 45 w 271"/>
                <a:gd name="T9" fmla="*/ 328 h 409"/>
                <a:gd name="T10" fmla="*/ 76 w 271"/>
                <a:gd name="T11" fmla="*/ 313 h 409"/>
                <a:gd name="T12" fmla="*/ 116 w 271"/>
                <a:gd name="T13" fmla="*/ 294 h 409"/>
                <a:gd name="T14" fmla="*/ 164 w 271"/>
                <a:gd name="T15" fmla="*/ 271 h 409"/>
                <a:gd name="T16" fmla="*/ 198 w 271"/>
                <a:gd name="T17" fmla="*/ 263 h 409"/>
                <a:gd name="T18" fmla="*/ 206 w 271"/>
                <a:gd name="T19" fmla="*/ 209 h 409"/>
                <a:gd name="T20" fmla="*/ 218 w 271"/>
                <a:gd name="T21" fmla="*/ 175 h 409"/>
                <a:gd name="T22" fmla="*/ 213 w 271"/>
                <a:gd name="T23" fmla="*/ 156 h 409"/>
                <a:gd name="T24" fmla="*/ 213 w 271"/>
                <a:gd name="T25" fmla="*/ 110 h 409"/>
                <a:gd name="T26" fmla="*/ 190 w 271"/>
                <a:gd name="T27" fmla="*/ 98 h 409"/>
                <a:gd name="T28" fmla="*/ 168 w 271"/>
                <a:gd name="T29" fmla="*/ 90 h 409"/>
                <a:gd name="T30" fmla="*/ 144 w 271"/>
                <a:gd name="T31" fmla="*/ 102 h 409"/>
                <a:gd name="T32" fmla="*/ 116 w 271"/>
                <a:gd name="T33" fmla="*/ 81 h 409"/>
                <a:gd name="T34" fmla="*/ 116 w 271"/>
                <a:gd name="T35" fmla="*/ 68 h 409"/>
                <a:gd name="T36" fmla="*/ 147 w 271"/>
                <a:gd name="T37" fmla="*/ 37 h 409"/>
                <a:gd name="T38" fmla="*/ 147 w 271"/>
                <a:gd name="T39" fmla="*/ 0 h 409"/>
                <a:gd name="T40" fmla="*/ 108 w 271"/>
                <a:gd name="T41" fmla="*/ 9 h 409"/>
                <a:gd name="T42" fmla="*/ 96 w 271"/>
                <a:gd name="T43" fmla="*/ 20 h 409"/>
                <a:gd name="T44" fmla="*/ 82 w 271"/>
                <a:gd name="T45" fmla="*/ 56 h 409"/>
                <a:gd name="T46" fmla="*/ 96 w 271"/>
                <a:gd name="T47" fmla="*/ 80 h 409"/>
                <a:gd name="T48" fmla="*/ 71 w 271"/>
                <a:gd name="T49" fmla="*/ 90 h 409"/>
                <a:gd name="T50" fmla="*/ 42 w 271"/>
                <a:gd name="T51" fmla="*/ 81 h 409"/>
                <a:gd name="T52" fmla="*/ 22 w 271"/>
                <a:gd name="T53" fmla="*/ 90 h 409"/>
                <a:gd name="T54" fmla="*/ 12 w 271"/>
                <a:gd name="T55" fmla="*/ 110 h 409"/>
                <a:gd name="T56" fmla="*/ 28 w 271"/>
                <a:gd name="T57" fmla="*/ 139 h 409"/>
                <a:gd name="T58" fmla="*/ 25 w 271"/>
                <a:gd name="T59" fmla="*/ 152 h 409"/>
                <a:gd name="T60" fmla="*/ 17 w 271"/>
                <a:gd name="T61" fmla="*/ 161 h 409"/>
                <a:gd name="T62" fmla="*/ 25 w 271"/>
                <a:gd name="T63" fmla="*/ 172 h 409"/>
                <a:gd name="T64" fmla="*/ 42 w 271"/>
                <a:gd name="T65" fmla="*/ 161 h 409"/>
                <a:gd name="T66" fmla="*/ 59 w 271"/>
                <a:gd name="T67" fmla="*/ 172 h 409"/>
                <a:gd name="T68" fmla="*/ 42 w 271"/>
                <a:gd name="T69" fmla="*/ 198 h 409"/>
                <a:gd name="T70" fmla="*/ 42 w 271"/>
                <a:gd name="T71" fmla="*/ 224 h 409"/>
                <a:gd name="T72" fmla="*/ 59 w 271"/>
                <a:gd name="T73" fmla="*/ 232 h 409"/>
                <a:gd name="T74" fmla="*/ 59 w 271"/>
                <a:gd name="T75" fmla="*/ 234 h 409"/>
                <a:gd name="T76" fmla="*/ 17 w 271"/>
                <a:gd name="T77" fmla="*/ 251 h 409"/>
                <a:gd name="T78" fmla="*/ 0 w 271"/>
                <a:gd name="T79" fmla="*/ 265 h 409"/>
                <a:gd name="T80" fmla="*/ 0 w 271"/>
                <a:gd name="T81" fmla="*/ 265 h 409"/>
                <a:gd name="T82" fmla="*/ 0 w 271"/>
                <a:gd name="T83" fmla="*/ 265 h 4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71"/>
                <a:gd name="T127" fmla="*/ 0 h 409"/>
                <a:gd name="T128" fmla="*/ 271 w 271"/>
                <a:gd name="T129" fmla="*/ 409 h 40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71" h="409">
                  <a:moveTo>
                    <a:pt x="0" y="331"/>
                  </a:moveTo>
                  <a:lnTo>
                    <a:pt x="3" y="374"/>
                  </a:lnTo>
                  <a:lnTo>
                    <a:pt x="24" y="377"/>
                  </a:lnTo>
                  <a:lnTo>
                    <a:pt x="31" y="399"/>
                  </a:lnTo>
                  <a:lnTo>
                    <a:pt x="56" y="409"/>
                  </a:lnTo>
                  <a:lnTo>
                    <a:pt x="95" y="391"/>
                  </a:lnTo>
                  <a:lnTo>
                    <a:pt x="144" y="367"/>
                  </a:lnTo>
                  <a:lnTo>
                    <a:pt x="204" y="339"/>
                  </a:lnTo>
                  <a:lnTo>
                    <a:pt x="246" y="328"/>
                  </a:lnTo>
                  <a:lnTo>
                    <a:pt x="257" y="261"/>
                  </a:lnTo>
                  <a:lnTo>
                    <a:pt x="271" y="219"/>
                  </a:lnTo>
                  <a:lnTo>
                    <a:pt x="264" y="194"/>
                  </a:lnTo>
                  <a:lnTo>
                    <a:pt x="264" y="137"/>
                  </a:lnTo>
                  <a:lnTo>
                    <a:pt x="236" y="123"/>
                  </a:lnTo>
                  <a:lnTo>
                    <a:pt x="208" y="113"/>
                  </a:lnTo>
                  <a:lnTo>
                    <a:pt x="179" y="127"/>
                  </a:lnTo>
                  <a:lnTo>
                    <a:pt x="144" y="102"/>
                  </a:lnTo>
                  <a:lnTo>
                    <a:pt x="144" y="85"/>
                  </a:lnTo>
                  <a:lnTo>
                    <a:pt x="183" y="46"/>
                  </a:lnTo>
                  <a:lnTo>
                    <a:pt x="183" y="0"/>
                  </a:lnTo>
                  <a:lnTo>
                    <a:pt x="134" y="11"/>
                  </a:lnTo>
                  <a:lnTo>
                    <a:pt x="119" y="25"/>
                  </a:lnTo>
                  <a:lnTo>
                    <a:pt x="102" y="70"/>
                  </a:lnTo>
                  <a:lnTo>
                    <a:pt x="119" y="99"/>
                  </a:lnTo>
                  <a:lnTo>
                    <a:pt x="88" y="113"/>
                  </a:lnTo>
                  <a:lnTo>
                    <a:pt x="52" y="102"/>
                  </a:lnTo>
                  <a:lnTo>
                    <a:pt x="28" y="113"/>
                  </a:lnTo>
                  <a:lnTo>
                    <a:pt x="14" y="137"/>
                  </a:lnTo>
                  <a:lnTo>
                    <a:pt x="35" y="173"/>
                  </a:lnTo>
                  <a:lnTo>
                    <a:pt x="31" y="190"/>
                  </a:lnTo>
                  <a:lnTo>
                    <a:pt x="21" y="201"/>
                  </a:lnTo>
                  <a:lnTo>
                    <a:pt x="31" y="215"/>
                  </a:lnTo>
                  <a:lnTo>
                    <a:pt x="52" y="201"/>
                  </a:lnTo>
                  <a:lnTo>
                    <a:pt x="74" y="215"/>
                  </a:lnTo>
                  <a:lnTo>
                    <a:pt x="52" y="247"/>
                  </a:lnTo>
                  <a:lnTo>
                    <a:pt x="52" y="279"/>
                  </a:lnTo>
                  <a:lnTo>
                    <a:pt x="74" y="289"/>
                  </a:lnTo>
                  <a:lnTo>
                    <a:pt x="74" y="293"/>
                  </a:lnTo>
                  <a:lnTo>
                    <a:pt x="21" y="314"/>
                  </a:lnTo>
                  <a:lnTo>
                    <a:pt x="0" y="331"/>
                  </a:lnTo>
                  <a:close/>
                </a:path>
              </a:pathLst>
            </a:custGeom>
            <a:solidFill>
              <a:schemeClr val="bg2"/>
            </a:solidFill>
            <a:ln w="9525">
              <a:solidFill>
                <a:srgbClr val="0071A7"/>
              </a:solidFill>
              <a:miter lim="800000"/>
              <a:headEnd/>
              <a:tailEnd/>
            </a:ln>
          </p:spPr>
          <p:txBody>
            <a:bodyPr>
              <a:prstTxWarp prst="textNoShape">
                <a:avLst/>
              </a:prstTxWarp>
            </a:bodyPr>
            <a:lstStyle/>
            <a:p>
              <a:endParaRPr lang="fr-FR"/>
            </a:p>
          </p:txBody>
        </p:sp>
        <p:sp>
          <p:nvSpPr>
            <p:cNvPr id="163871" name="Freeform 6"/>
            <p:cNvSpPr>
              <a:spLocks/>
            </p:cNvSpPr>
            <p:nvPr/>
          </p:nvSpPr>
          <p:spPr bwMode="gray">
            <a:xfrm>
              <a:off x="3356" y="2051"/>
              <a:ext cx="304" cy="240"/>
            </a:xfrm>
            <a:custGeom>
              <a:avLst/>
              <a:gdLst>
                <a:gd name="T0" fmla="*/ 80 w 339"/>
                <a:gd name="T1" fmla="*/ 139 h 268"/>
                <a:gd name="T2" fmla="*/ 91 w 339"/>
                <a:gd name="T3" fmla="*/ 184 h 268"/>
                <a:gd name="T4" fmla="*/ 113 w 339"/>
                <a:gd name="T5" fmla="*/ 178 h 268"/>
                <a:gd name="T6" fmla="*/ 125 w 339"/>
                <a:gd name="T7" fmla="*/ 201 h 268"/>
                <a:gd name="T8" fmla="*/ 160 w 339"/>
                <a:gd name="T9" fmla="*/ 215 h 268"/>
                <a:gd name="T10" fmla="*/ 176 w 339"/>
                <a:gd name="T11" fmla="*/ 201 h 268"/>
                <a:gd name="T12" fmla="*/ 178 w 339"/>
                <a:gd name="T13" fmla="*/ 178 h 268"/>
                <a:gd name="T14" fmla="*/ 224 w 339"/>
                <a:gd name="T15" fmla="*/ 164 h 268"/>
                <a:gd name="T16" fmla="*/ 245 w 339"/>
                <a:gd name="T17" fmla="*/ 121 h 268"/>
                <a:gd name="T18" fmla="*/ 273 w 339"/>
                <a:gd name="T19" fmla="*/ 76 h 268"/>
                <a:gd name="T20" fmla="*/ 227 w 339"/>
                <a:gd name="T21" fmla="*/ 19 h 268"/>
                <a:gd name="T22" fmla="*/ 136 w 339"/>
                <a:gd name="T23" fmla="*/ 0 h 268"/>
                <a:gd name="T24" fmla="*/ 26 w 339"/>
                <a:gd name="T25" fmla="*/ 0 h 268"/>
                <a:gd name="T26" fmla="*/ 0 w 339"/>
                <a:gd name="T27" fmla="*/ 28 h 268"/>
                <a:gd name="T28" fmla="*/ 17 w 339"/>
                <a:gd name="T29" fmla="*/ 116 h 268"/>
                <a:gd name="T30" fmla="*/ 51 w 339"/>
                <a:gd name="T31" fmla="*/ 127 h 268"/>
                <a:gd name="T32" fmla="*/ 80 w 339"/>
                <a:gd name="T33" fmla="*/ 139 h 268"/>
                <a:gd name="T34" fmla="*/ 80 w 339"/>
                <a:gd name="T35" fmla="*/ 139 h 268"/>
                <a:gd name="T36" fmla="*/ 80 w 339"/>
                <a:gd name="T37" fmla="*/ 139 h 2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9"/>
                <a:gd name="T58" fmla="*/ 0 h 268"/>
                <a:gd name="T59" fmla="*/ 339 w 339"/>
                <a:gd name="T60" fmla="*/ 268 h 2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9" h="268">
                  <a:moveTo>
                    <a:pt x="99" y="173"/>
                  </a:moveTo>
                  <a:lnTo>
                    <a:pt x="113" y="229"/>
                  </a:lnTo>
                  <a:lnTo>
                    <a:pt x="141" y="222"/>
                  </a:lnTo>
                  <a:lnTo>
                    <a:pt x="155" y="250"/>
                  </a:lnTo>
                  <a:lnTo>
                    <a:pt x="198" y="268"/>
                  </a:lnTo>
                  <a:lnTo>
                    <a:pt x="219" y="250"/>
                  </a:lnTo>
                  <a:lnTo>
                    <a:pt x="222" y="222"/>
                  </a:lnTo>
                  <a:lnTo>
                    <a:pt x="279" y="204"/>
                  </a:lnTo>
                  <a:lnTo>
                    <a:pt x="304" y="151"/>
                  </a:lnTo>
                  <a:lnTo>
                    <a:pt x="339" y="95"/>
                  </a:lnTo>
                  <a:lnTo>
                    <a:pt x="282" y="24"/>
                  </a:lnTo>
                  <a:lnTo>
                    <a:pt x="170" y="0"/>
                  </a:lnTo>
                  <a:lnTo>
                    <a:pt x="32" y="0"/>
                  </a:lnTo>
                  <a:lnTo>
                    <a:pt x="0" y="35"/>
                  </a:lnTo>
                  <a:lnTo>
                    <a:pt x="21" y="144"/>
                  </a:lnTo>
                  <a:lnTo>
                    <a:pt x="64" y="159"/>
                  </a:lnTo>
                  <a:lnTo>
                    <a:pt x="99" y="173"/>
                  </a:lnTo>
                  <a:close/>
                </a:path>
              </a:pathLst>
            </a:custGeom>
            <a:solidFill>
              <a:schemeClr val="bg2"/>
            </a:solidFill>
            <a:ln w="9525">
              <a:solidFill>
                <a:srgbClr val="0071A7"/>
              </a:solidFill>
              <a:miter lim="800000"/>
              <a:headEnd/>
              <a:tailEnd/>
            </a:ln>
          </p:spPr>
          <p:txBody>
            <a:bodyPr>
              <a:prstTxWarp prst="textNoShape">
                <a:avLst/>
              </a:prstTxWarp>
            </a:bodyPr>
            <a:lstStyle/>
            <a:p>
              <a:endParaRPr lang="fr-FR"/>
            </a:p>
          </p:txBody>
        </p:sp>
        <p:sp>
          <p:nvSpPr>
            <p:cNvPr id="163872" name="Freeform 7"/>
            <p:cNvSpPr>
              <a:spLocks/>
            </p:cNvSpPr>
            <p:nvPr/>
          </p:nvSpPr>
          <p:spPr bwMode="gray">
            <a:xfrm>
              <a:off x="2693" y="2911"/>
              <a:ext cx="9" cy="16"/>
            </a:xfrm>
            <a:custGeom>
              <a:avLst/>
              <a:gdLst>
                <a:gd name="T0" fmla="*/ 27 w 3"/>
                <a:gd name="T1" fmla="*/ 51 h 5"/>
                <a:gd name="T2" fmla="*/ 27 w 3"/>
                <a:gd name="T3" fmla="*/ 0 h 5"/>
                <a:gd name="T4" fmla="*/ 0 w 3"/>
                <a:gd name="T5" fmla="*/ 0 h 5"/>
                <a:gd name="T6" fmla="*/ 27 w 3"/>
                <a:gd name="T7" fmla="*/ 51 h 5"/>
                <a:gd name="T8" fmla="*/ 0 60000 65536"/>
                <a:gd name="T9" fmla="*/ 0 60000 65536"/>
                <a:gd name="T10" fmla="*/ 0 60000 65536"/>
                <a:gd name="T11" fmla="*/ 0 60000 65536"/>
                <a:gd name="T12" fmla="*/ 0 w 3"/>
                <a:gd name="T13" fmla="*/ 0 h 5"/>
                <a:gd name="T14" fmla="*/ 3 w 3"/>
                <a:gd name="T15" fmla="*/ 5 h 5"/>
              </a:gdLst>
              <a:ahLst/>
              <a:cxnLst>
                <a:cxn ang="T8">
                  <a:pos x="T0" y="T1"/>
                </a:cxn>
                <a:cxn ang="T9">
                  <a:pos x="T2" y="T3"/>
                </a:cxn>
                <a:cxn ang="T10">
                  <a:pos x="T4" y="T5"/>
                </a:cxn>
                <a:cxn ang="T11">
                  <a:pos x="T6" y="T7"/>
                </a:cxn>
              </a:cxnLst>
              <a:rect l="T12" t="T13" r="T14" b="T15"/>
              <a:pathLst>
                <a:path w="3" h="5">
                  <a:moveTo>
                    <a:pt x="3" y="5"/>
                  </a:moveTo>
                  <a:cubicBezTo>
                    <a:pt x="3" y="3"/>
                    <a:pt x="3" y="1"/>
                    <a:pt x="3" y="0"/>
                  </a:cubicBezTo>
                  <a:cubicBezTo>
                    <a:pt x="0" y="0"/>
                    <a:pt x="0" y="0"/>
                    <a:pt x="0" y="0"/>
                  </a:cubicBezTo>
                  <a:cubicBezTo>
                    <a:pt x="3" y="5"/>
                    <a:pt x="3" y="5"/>
                    <a:pt x="3" y="5"/>
                  </a:cubicBezTo>
                  <a:close/>
                </a:path>
              </a:pathLst>
            </a:custGeom>
            <a:solidFill>
              <a:schemeClr val="bg2"/>
            </a:solidFill>
            <a:ln w="9525">
              <a:solidFill>
                <a:srgbClr val="0071A7"/>
              </a:solidFill>
              <a:miter lim="800000"/>
              <a:headEnd/>
              <a:tailEnd/>
            </a:ln>
          </p:spPr>
          <p:txBody>
            <a:bodyPr>
              <a:prstTxWarp prst="textNoShape">
                <a:avLst/>
              </a:prstTxWarp>
            </a:bodyPr>
            <a:lstStyle/>
            <a:p>
              <a:endParaRPr lang="fr-FR"/>
            </a:p>
          </p:txBody>
        </p:sp>
        <p:sp>
          <p:nvSpPr>
            <p:cNvPr id="163873" name="Freeform 8"/>
            <p:cNvSpPr>
              <a:spLocks/>
            </p:cNvSpPr>
            <p:nvPr/>
          </p:nvSpPr>
          <p:spPr bwMode="gray">
            <a:xfrm>
              <a:off x="2702" y="2759"/>
              <a:ext cx="420" cy="222"/>
            </a:xfrm>
            <a:custGeom>
              <a:avLst/>
              <a:gdLst>
                <a:gd name="T0" fmla="*/ 1326 w 133"/>
                <a:gd name="T1" fmla="*/ 311 h 70"/>
                <a:gd name="T2" fmla="*/ 1317 w 133"/>
                <a:gd name="T3" fmla="*/ 222 h 70"/>
                <a:gd name="T4" fmla="*/ 1317 w 133"/>
                <a:gd name="T5" fmla="*/ 190 h 70"/>
                <a:gd name="T6" fmla="*/ 1247 w 133"/>
                <a:gd name="T7" fmla="*/ 171 h 70"/>
                <a:gd name="T8" fmla="*/ 1197 w 133"/>
                <a:gd name="T9" fmla="*/ 60 h 70"/>
                <a:gd name="T10" fmla="*/ 1026 w 133"/>
                <a:gd name="T11" fmla="*/ 0 h 70"/>
                <a:gd name="T12" fmla="*/ 767 w 133"/>
                <a:gd name="T13" fmla="*/ 32 h 70"/>
                <a:gd name="T14" fmla="*/ 739 w 133"/>
                <a:gd name="T15" fmla="*/ 111 h 70"/>
                <a:gd name="T16" fmla="*/ 638 w 133"/>
                <a:gd name="T17" fmla="*/ 190 h 70"/>
                <a:gd name="T18" fmla="*/ 638 w 133"/>
                <a:gd name="T19" fmla="*/ 200 h 70"/>
                <a:gd name="T20" fmla="*/ 669 w 133"/>
                <a:gd name="T21" fmla="*/ 311 h 70"/>
                <a:gd name="T22" fmla="*/ 609 w 133"/>
                <a:gd name="T23" fmla="*/ 384 h 70"/>
                <a:gd name="T24" fmla="*/ 480 w 133"/>
                <a:gd name="T25" fmla="*/ 352 h 70"/>
                <a:gd name="T26" fmla="*/ 360 w 133"/>
                <a:gd name="T27" fmla="*/ 412 h 70"/>
                <a:gd name="T28" fmla="*/ 180 w 133"/>
                <a:gd name="T29" fmla="*/ 454 h 70"/>
                <a:gd name="T30" fmla="*/ 19 w 133"/>
                <a:gd name="T31" fmla="*/ 444 h 70"/>
                <a:gd name="T32" fmla="*/ 0 w 133"/>
                <a:gd name="T33" fmla="*/ 473 h 70"/>
                <a:gd name="T34" fmla="*/ 0 w 133"/>
                <a:gd name="T35" fmla="*/ 542 h 70"/>
                <a:gd name="T36" fmla="*/ 0 w 133"/>
                <a:gd name="T37" fmla="*/ 574 h 70"/>
                <a:gd name="T38" fmla="*/ 101 w 133"/>
                <a:gd name="T39" fmla="*/ 625 h 70"/>
                <a:gd name="T40" fmla="*/ 291 w 133"/>
                <a:gd name="T41" fmla="*/ 625 h 70"/>
                <a:gd name="T42" fmla="*/ 351 w 133"/>
                <a:gd name="T43" fmla="*/ 565 h 70"/>
                <a:gd name="T44" fmla="*/ 448 w 133"/>
                <a:gd name="T45" fmla="*/ 565 h 70"/>
                <a:gd name="T46" fmla="*/ 489 w 133"/>
                <a:gd name="T47" fmla="*/ 603 h 70"/>
                <a:gd name="T48" fmla="*/ 559 w 133"/>
                <a:gd name="T49" fmla="*/ 603 h 70"/>
                <a:gd name="T50" fmla="*/ 717 w 133"/>
                <a:gd name="T51" fmla="*/ 663 h 70"/>
                <a:gd name="T52" fmla="*/ 859 w 133"/>
                <a:gd name="T53" fmla="*/ 704 h 70"/>
                <a:gd name="T54" fmla="*/ 1058 w 133"/>
                <a:gd name="T55" fmla="*/ 593 h 70"/>
                <a:gd name="T56" fmla="*/ 1216 w 133"/>
                <a:gd name="T57" fmla="*/ 542 h 70"/>
                <a:gd name="T58" fmla="*/ 1247 w 133"/>
                <a:gd name="T59" fmla="*/ 482 h 70"/>
                <a:gd name="T60" fmla="*/ 1247 w 133"/>
                <a:gd name="T61" fmla="*/ 371 h 70"/>
                <a:gd name="T62" fmla="*/ 1326 w 133"/>
                <a:gd name="T63" fmla="*/ 311 h 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3"/>
                <a:gd name="T97" fmla="*/ 0 h 70"/>
                <a:gd name="T98" fmla="*/ 133 w 133"/>
                <a:gd name="T99" fmla="*/ 70 h 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3" h="70">
                  <a:moveTo>
                    <a:pt x="133" y="31"/>
                  </a:moveTo>
                  <a:cubicBezTo>
                    <a:pt x="132" y="22"/>
                    <a:pt x="132" y="22"/>
                    <a:pt x="132" y="22"/>
                  </a:cubicBezTo>
                  <a:cubicBezTo>
                    <a:pt x="132" y="19"/>
                    <a:pt x="132" y="19"/>
                    <a:pt x="132" y="19"/>
                  </a:cubicBezTo>
                  <a:cubicBezTo>
                    <a:pt x="125" y="17"/>
                    <a:pt x="125" y="17"/>
                    <a:pt x="125" y="17"/>
                  </a:cubicBezTo>
                  <a:cubicBezTo>
                    <a:pt x="120" y="6"/>
                    <a:pt x="120" y="6"/>
                    <a:pt x="120" y="6"/>
                  </a:cubicBezTo>
                  <a:cubicBezTo>
                    <a:pt x="103" y="0"/>
                    <a:pt x="103" y="0"/>
                    <a:pt x="103" y="0"/>
                  </a:cubicBezTo>
                  <a:cubicBezTo>
                    <a:pt x="77" y="3"/>
                    <a:pt x="77" y="3"/>
                    <a:pt x="77" y="3"/>
                  </a:cubicBezTo>
                  <a:cubicBezTo>
                    <a:pt x="74" y="11"/>
                    <a:pt x="74" y="11"/>
                    <a:pt x="74" y="11"/>
                  </a:cubicBezTo>
                  <a:cubicBezTo>
                    <a:pt x="64" y="19"/>
                    <a:pt x="64" y="19"/>
                    <a:pt x="64" y="19"/>
                  </a:cubicBezTo>
                  <a:cubicBezTo>
                    <a:pt x="64" y="20"/>
                    <a:pt x="64" y="20"/>
                    <a:pt x="64" y="20"/>
                  </a:cubicBezTo>
                  <a:cubicBezTo>
                    <a:pt x="67" y="31"/>
                    <a:pt x="67" y="31"/>
                    <a:pt x="67" y="31"/>
                  </a:cubicBezTo>
                  <a:cubicBezTo>
                    <a:pt x="61" y="38"/>
                    <a:pt x="61" y="38"/>
                    <a:pt x="61" y="38"/>
                  </a:cubicBezTo>
                  <a:cubicBezTo>
                    <a:pt x="48" y="35"/>
                    <a:pt x="48" y="35"/>
                    <a:pt x="48" y="35"/>
                  </a:cubicBezTo>
                  <a:cubicBezTo>
                    <a:pt x="36" y="41"/>
                    <a:pt x="36" y="41"/>
                    <a:pt x="36" y="41"/>
                  </a:cubicBezTo>
                  <a:cubicBezTo>
                    <a:pt x="18" y="45"/>
                    <a:pt x="18" y="45"/>
                    <a:pt x="18" y="45"/>
                  </a:cubicBezTo>
                  <a:cubicBezTo>
                    <a:pt x="2" y="44"/>
                    <a:pt x="2" y="44"/>
                    <a:pt x="2" y="44"/>
                  </a:cubicBezTo>
                  <a:cubicBezTo>
                    <a:pt x="0" y="47"/>
                    <a:pt x="0" y="47"/>
                    <a:pt x="0" y="47"/>
                  </a:cubicBezTo>
                  <a:cubicBezTo>
                    <a:pt x="0" y="48"/>
                    <a:pt x="0" y="51"/>
                    <a:pt x="0" y="54"/>
                  </a:cubicBezTo>
                  <a:cubicBezTo>
                    <a:pt x="0" y="57"/>
                    <a:pt x="0" y="57"/>
                    <a:pt x="0" y="57"/>
                  </a:cubicBezTo>
                  <a:cubicBezTo>
                    <a:pt x="10" y="62"/>
                    <a:pt x="10" y="62"/>
                    <a:pt x="10" y="62"/>
                  </a:cubicBezTo>
                  <a:cubicBezTo>
                    <a:pt x="29" y="62"/>
                    <a:pt x="29" y="62"/>
                    <a:pt x="29" y="62"/>
                  </a:cubicBezTo>
                  <a:cubicBezTo>
                    <a:pt x="35" y="56"/>
                    <a:pt x="35" y="56"/>
                    <a:pt x="35" y="56"/>
                  </a:cubicBezTo>
                  <a:cubicBezTo>
                    <a:pt x="45" y="56"/>
                    <a:pt x="45" y="56"/>
                    <a:pt x="45" y="56"/>
                  </a:cubicBezTo>
                  <a:cubicBezTo>
                    <a:pt x="49" y="60"/>
                    <a:pt x="49" y="60"/>
                    <a:pt x="49" y="60"/>
                  </a:cubicBezTo>
                  <a:cubicBezTo>
                    <a:pt x="56" y="60"/>
                    <a:pt x="56" y="60"/>
                    <a:pt x="56" y="60"/>
                  </a:cubicBezTo>
                  <a:cubicBezTo>
                    <a:pt x="72" y="66"/>
                    <a:pt x="72" y="66"/>
                    <a:pt x="72" y="66"/>
                  </a:cubicBezTo>
                  <a:cubicBezTo>
                    <a:pt x="86" y="70"/>
                    <a:pt x="86" y="70"/>
                    <a:pt x="86" y="70"/>
                  </a:cubicBezTo>
                  <a:cubicBezTo>
                    <a:pt x="106" y="59"/>
                    <a:pt x="106" y="59"/>
                    <a:pt x="106" y="59"/>
                  </a:cubicBezTo>
                  <a:cubicBezTo>
                    <a:pt x="122" y="54"/>
                    <a:pt x="122" y="54"/>
                    <a:pt x="122" y="54"/>
                  </a:cubicBezTo>
                  <a:cubicBezTo>
                    <a:pt x="125" y="48"/>
                    <a:pt x="125" y="48"/>
                    <a:pt x="125" y="48"/>
                  </a:cubicBezTo>
                  <a:cubicBezTo>
                    <a:pt x="125" y="37"/>
                    <a:pt x="125" y="37"/>
                    <a:pt x="125" y="37"/>
                  </a:cubicBezTo>
                  <a:cubicBezTo>
                    <a:pt x="133" y="31"/>
                    <a:pt x="133" y="31"/>
                    <a:pt x="133" y="31"/>
                  </a:cubicBezTo>
                  <a:close/>
                </a:path>
              </a:pathLst>
            </a:custGeom>
            <a:solidFill>
              <a:schemeClr val="bg2"/>
            </a:solidFill>
            <a:ln w="9525">
              <a:solidFill>
                <a:srgbClr val="0071A7"/>
              </a:solidFill>
              <a:miter lim="800000"/>
              <a:headEnd/>
              <a:tailEnd/>
            </a:ln>
          </p:spPr>
          <p:txBody>
            <a:bodyPr>
              <a:prstTxWarp prst="textNoShape">
                <a:avLst/>
              </a:prstTxWarp>
            </a:bodyPr>
            <a:lstStyle/>
            <a:p>
              <a:endParaRPr lang="fr-FR"/>
            </a:p>
          </p:txBody>
        </p:sp>
        <p:sp>
          <p:nvSpPr>
            <p:cNvPr id="163874" name="Freeform 9"/>
            <p:cNvSpPr>
              <a:spLocks/>
            </p:cNvSpPr>
            <p:nvPr/>
          </p:nvSpPr>
          <p:spPr bwMode="gray">
            <a:xfrm>
              <a:off x="2218" y="3259"/>
              <a:ext cx="19" cy="18"/>
            </a:xfrm>
            <a:custGeom>
              <a:avLst/>
              <a:gdLst>
                <a:gd name="T0" fmla="*/ 17 w 21"/>
                <a:gd name="T1" fmla="*/ 8 h 21"/>
                <a:gd name="T2" fmla="*/ 14 w 21"/>
                <a:gd name="T3" fmla="*/ 0 h 21"/>
                <a:gd name="T4" fmla="*/ 3 w 21"/>
                <a:gd name="T5" fmla="*/ 5 h 21"/>
                <a:gd name="T6" fmla="*/ 0 w 21"/>
                <a:gd name="T7" fmla="*/ 13 h 21"/>
                <a:gd name="T8" fmla="*/ 14 w 21"/>
                <a:gd name="T9" fmla="*/ 15 h 21"/>
                <a:gd name="T10" fmla="*/ 17 w 21"/>
                <a:gd name="T11" fmla="*/ 8 h 21"/>
                <a:gd name="T12" fmla="*/ 17 w 21"/>
                <a:gd name="T13" fmla="*/ 8 h 21"/>
                <a:gd name="T14" fmla="*/ 17 w 21"/>
                <a:gd name="T15" fmla="*/ 8 h 21"/>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21"/>
                <a:gd name="T26" fmla="*/ 21 w 21"/>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21">
                  <a:moveTo>
                    <a:pt x="21" y="11"/>
                  </a:moveTo>
                  <a:lnTo>
                    <a:pt x="17" y="0"/>
                  </a:lnTo>
                  <a:lnTo>
                    <a:pt x="3" y="7"/>
                  </a:lnTo>
                  <a:lnTo>
                    <a:pt x="0" y="18"/>
                  </a:lnTo>
                  <a:lnTo>
                    <a:pt x="17" y="21"/>
                  </a:lnTo>
                  <a:lnTo>
                    <a:pt x="21" y="11"/>
                  </a:lnTo>
                  <a:close/>
                </a:path>
              </a:pathLst>
            </a:custGeom>
            <a:solidFill>
              <a:schemeClr val="bg2"/>
            </a:solidFill>
            <a:ln w="9525">
              <a:solidFill>
                <a:srgbClr val="0071A7"/>
              </a:solidFill>
              <a:miter lim="800000"/>
              <a:headEnd/>
              <a:tailEnd/>
            </a:ln>
          </p:spPr>
          <p:txBody>
            <a:bodyPr>
              <a:prstTxWarp prst="textNoShape">
                <a:avLst/>
              </a:prstTxWarp>
            </a:bodyPr>
            <a:lstStyle/>
            <a:p>
              <a:endParaRPr lang="fr-FR"/>
            </a:p>
          </p:txBody>
        </p:sp>
        <p:sp>
          <p:nvSpPr>
            <p:cNvPr id="163875" name="Freeform 10"/>
            <p:cNvSpPr>
              <a:spLocks/>
            </p:cNvSpPr>
            <p:nvPr/>
          </p:nvSpPr>
          <p:spPr bwMode="gray">
            <a:xfrm>
              <a:off x="3293" y="2174"/>
              <a:ext cx="162" cy="92"/>
            </a:xfrm>
            <a:custGeom>
              <a:avLst/>
              <a:gdLst>
                <a:gd name="T0" fmla="*/ 74 w 180"/>
                <a:gd name="T1" fmla="*/ 82 h 103"/>
                <a:gd name="T2" fmla="*/ 146 w 180"/>
                <a:gd name="T3" fmla="*/ 77 h 103"/>
                <a:gd name="T4" fmla="*/ 134 w 180"/>
                <a:gd name="T5" fmla="*/ 26 h 103"/>
                <a:gd name="T6" fmla="*/ 109 w 180"/>
                <a:gd name="T7" fmla="*/ 18 h 103"/>
                <a:gd name="T8" fmla="*/ 71 w 180"/>
                <a:gd name="T9" fmla="*/ 0 h 103"/>
                <a:gd name="T10" fmla="*/ 62 w 180"/>
                <a:gd name="T11" fmla="*/ 18 h 103"/>
                <a:gd name="T12" fmla="*/ 3 w 180"/>
                <a:gd name="T13" fmla="*/ 18 h 103"/>
                <a:gd name="T14" fmla="*/ 0 w 180"/>
                <a:gd name="T15" fmla="*/ 31 h 103"/>
                <a:gd name="T16" fmla="*/ 14 w 180"/>
                <a:gd name="T17" fmla="*/ 46 h 103"/>
                <a:gd name="T18" fmla="*/ 3 w 180"/>
                <a:gd name="T19" fmla="*/ 68 h 103"/>
                <a:gd name="T20" fmla="*/ 31 w 180"/>
                <a:gd name="T21" fmla="*/ 71 h 103"/>
                <a:gd name="T22" fmla="*/ 74 w 180"/>
                <a:gd name="T23" fmla="*/ 82 h 103"/>
                <a:gd name="T24" fmla="*/ 74 w 180"/>
                <a:gd name="T25" fmla="*/ 82 h 103"/>
                <a:gd name="T26" fmla="*/ 74 w 180"/>
                <a:gd name="T27" fmla="*/ 82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0"/>
                <a:gd name="T43" fmla="*/ 0 h 103"/>
                <a:gd name="T44" fmla="*/ 180 w 180"/>
                <a:gd name="T45" fmla="*/ 103 h 1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0" h="103">
                  <a:moveTo>
                    <a:pt x="91" y="103"/>
                  </a:moveTo>
                  <a:lnTo>
                    <a:pt x="180" y="96"/>
                  </a:lnTo>
                  <a:lnTo>
                    <a:pt x="165" y="32"/>
                  </a:lnTo>
                  <a:lnTo>
                    <a:pt x="134" y="22"/>
                  </a:lnTo>
                  <a:lnTo>
                    <a:pt x="88" y="0"/>
                  </a:lnTo>
                  <a:lnTo>
                    <a:pt x="77" y="22"/>
                  </a:lnTo>
                  <a:lnTo>
                    <a:pt x="3" y="22"/>
                  </a:lnTo>
                  <a:lnTo>
                    <a:pt x="0" y="39"/>
                  </a:lnTo>
                  <a:lnTo>
                    <a:pt x="17" y="57"/>
                  </a:lnTo>
                  <a:lnTo>
                    <a:pt x="3" y="85"/>
                  </a:lnTo>
                  <a:lnTo>
                    <a:pt x="38" y="89"/>
                  </a:lnTo>
                  <a:lnTo>
                    <a:pt x="91" y="103"/>
                  </a:lnTo>
                  <a:close/>
                </a:path>
              </a:pathLst>
            </a:custGeom>
            <a:solidFill>
              <a:schemeClr val="bg2"/>
            </a:solidFill>
            <a:ln w="9525">
              <a:solidFill>
                <a:srgbClr val="0071A7"/>
              </a:solidFill>
              <a:miter lim="800000"/>
              <a:headEnd/>
              <a:tailEnd/>
            </a:ln>
          </p:spPr>
          <p:txBody>
            <a:bodyPr>
              <a:prstTxWarp prst="textNoShape">
                <a:avLst/>
              </a:prstTxWarp>
            </a:bodyPr>
            <a:lstStyle/>
            <a:p>
              <a:endParaRPr lang="fr-FR"/>
            </a:p>
          </p:txBody>
        </p:sp>
        <p:sp>
          <p:nvSpPr>
            <p:cNvPr id="163876" name="Freeform 11"/>
            <p:cNvSpPr>
              <a:spLocks/>
            </p:cNvSpPr>
            <p:nvPr/>
          </p:nvSpPr>
          <p:spPr bwMode="gray">
            <a:xfrm>
              <a:off x="3141" y="2705"/>
              <a:ext cx="294" cy="123"/>
            </a:xfrm>
            <a:custGeom>
              <a:avLst/>
              <a:gdLst>
                <a:gd name="T0" fmla="*/ 134 w 328"/>
                <a:gd name="T1" fmla="*/ 20 h 137"/>
                <a:gd name="T2" fmla="*/ 94 w 328"/>
                <a:gd name="T3" fmla="*/ 0 h 137"/>
                <a:gd name="T4" fmla="*/ 82 w 328"/>
                <a:gd name="T5" fmla="*/ 26 h 137"/>
                <a:gd name="T6" fmla="*/ 48 w 328"/>
                <a:gd name="T7" fmla="*/ 31 h 137"/>
                <a:gd name="T8" fmla="*/ 37 w 328"/>
                <a:gd name="T9" fmla="*/ 54 h 137"/>
                <a:gd name="T10" fmla="*/ 5 w 328"/>
                <a:gd name="T11" fmla="*/ 76 h 137"/>
                <a:gd name="T12" fmla="*/ 0 w 328"/>
                <a:gd name="T13" fmla="*/ 102 h 137"/>
                <a:gd name="T14" fmla="*/ 26 w 328"/>
                <a:gd name="T15" fmla="*/ 105 h 137"/>
                <a:gd name="T16" fmla="*/ 40 w 328"/>
                <a:gd name="T17" fmla="*/ 110 h 137"/>
                <a:gd name="T18" fmla="*/ 85 w 328"/>
                <a:gd name="T19" fmla="*/ 110 h 137"/>
                <a:gd name="T20" fmla="*/ 131 w 328"/>
                <a:gd name="T21" fmla="*/ 102 h 137"/>
                <a:gd name="T22" fmla="*/ 153 w 328"/>
                <a:gd name="T23" fmla="*/ 71 h 137"/>
                <a:gd name="T24" fmla="*/ 213 w 328"/>
                <a:gd name="T25" fmla="*/ 63 h 137"/>
                <a:gd name="T26" fmla="*/ 238 w 328"/>
                <a:gd name="T27" fmla="*/ 76 h 137"/>
                <a:gd name="T28" fmla="*/ 255 w 328"/>
                <a:gd name="T29" fmla="*/ 75 h 137"/>
                <a:gd name="T30" fmla="*/ 264 w 328"/>
                <a:gd name="T31" fmla="*/ 31 h 137"/>
                <a:gd name="T32" fmla="*/ 236 w 328"/>
                <a:gd name="T33" fmla="*/ 3 h 137"/>
                <a:gd name="T34" fmla="*/ 134 w 328"/>
                <a:gd name="T35" fmla="*/ 20 h 137"/>
                <a:gd name="T36" fmla="*/ 134 w 328"/>
                <a:gd name="T37" fmla="*/ 20 h 137"/>
                <a:gd name="T38" fmla="*/ 134 w 328"/>
                <a:gd name="T39" fmla="*/ 20 h 1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28"/>
                <a:gd name="T61" fmla="*/ 0 h 137"/>
                <a:gd name="T62" fmla="*/ 328 w 328"/>
                <a:gd name="T63" fmla="*/ 137 h 13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28" h="137">
                  <a:moveTo>
                    <a:pt x="166" y="25"/>
                  </a:moveTo>
                  <a:lnTo>
                    <a:pt x="117" y="0"/>
                  </a:lnTo>
                  <a:lnTo>
                    <a:pt x="103" y="32"/>
                  </a:lnTo>
                  <a:lnTo>
                    <a:pt x="60" y="39"/>
                  </a:lnTo>
                  <a:lnTo>
                    <a:pt x="46" y="67"/>
                  </a:lnTo>
                  <a:lnTo>
                    <a:pt x="7" y="95"/>
                  </a:lnTo>
                  <a:lnTo>
                    <a:pt x="0" y="127"/>
                  </a:lnTo>
                  <a:lnTo>
                    <a:pt x="32" y="130"/>
                  </a:lnTo>
                  <a:lnTo>
                    <a:pt x="50" y="137"/>
                  </a:lnTo>
                  <a:lnTo>
                    <a:pt x="106" y="137"/>
                  </a:lnTo>
                  <a:lnTo>
                    <a:pt x="163" y="127"/>
                  </a:lnTo>
                  <a:lnTo>
                    <a:pt x="191" y="88"/>
                  </a:lnTo>
                  <a:lnTo>
                    <a:pt x="265" y="78"/>
                  </a:lnTo>
                  <a:lnTo>
                    <a:pt x="297" y="95"/>
                  </a:lnTo>
                  <a:lnTo>
                    <a:pt x="318" y="92"/>
                  </a:lnTo>
                  <a:lnTo>
                    <a:pt x="328" y="39"/>
                  </a:lnTo>
                  <a:lnTo>
                    <a:pt x="293" y="3"/>
                  </a:lnTo>
                  <a:lnTo>
                    <a:pt x="166" y="25"/>
                  </a:lnTo>
                  <a:close/>
                </a:path>
              </a:pathLst>
            </a:custGeom>
            <a:solidFill>
              <a:schemeClr val="bg2"/>
            </a:solidFill>
            <a:ln w="9525">
              <a:solidFill>
                <a:srgbClr val="0071A7"/>
              </a:solidFill>
              <a:miter lim="800000"/>
              <a:headEnd/>
              <a:tailEnd/>
            </a:ln>
          </p:spPr>
          <p:txBody>
            <a:bodyPr>
              <a:prstTxWarp prst="textNoShape">
                <a:avLst/>
              </a:prstTxWarp>
            </a:bodyPr>
            <a:lstStyle/>
            <a:p>
              <a:endParaRPr lang="fr-FR"/>
            </a:p>
          </p:txBody>
        </p:sp>
        <p:sp>
          <p:nvSpPr>
            <p:cNvPr id="163877" name="Freeform 12"/>
            <p:cNvSpPr>
              <a:spLocks/>
            </p:cNvSpPr>
            <p:nvPr/>
          </p:nvSpPr>
          <p:spPr bwMode="gray">
            <a:xfrm>
              <a:off x="3087" y="2775"/>
              <a:ext cx="386" cy="243"/>
            </a:xfrm>
            <a:custGeom>
              <a:avLst/>
              <a:gdLst>
                <a:gd name="T0" fmla="*/ 304 w 431"/>
                <a:gd name="T1" fmla="*/ 12 h 271"/>
                <a:gd name="T2" fmla="*/ 287 w 431"/>
                <a:gd name="T3" fmla="*/ 13 h 271"/>
                <a:gd name="T4" fmla="*/ 257 w 431"/>
                <a:gd name="T5" fmla="*/ 0 h 271"/>
                <a:gd name="T6" fmla="*/ 198 w 431"/>
                <a:gd name="T7" fmla="*/ 8 h 271"/>
                <a:gd name="T8" fmla="*/ 176 w 431"/>
                <a:gd name="T9" fmla="*/ 39 h 271"/>
                <a:gd name="T10" fmla="*/ 133 w 431"/>
                <a:gd name="T11" fmla="*/ 50 h 271"/>
                <a:gd name="T12" fmla="*/ 85 w 431"/>
                <a:gd name="T13" fmla="*/ 50 h 271"/>
                <a:gd name="T14" fmla="*/ 73 w 431"/>
                <a:gd name="T15" fmla="*/ 45 h 271"/>
                <a:gd name="T16" fmla="*/ 46 w 431"/>
                <a:gd name="T17" fmla="*/ 39 h 271"/>
                <a:gd name="T18" fmla="*/ 37 w 431"/>
                <a:gd name="T19" fmla="*/ 39 h 271"/>
                <a:gd name="T20" fmla="*/ 29 w 431"/>
                <a:gd name="T21" fmla="*/ 39 h 271"/>
                <a:gd name="T22" fmla="*/ 29 w 431"/>
                <a:gd name="T23" fmla="*/ 48 h 271"/>
                <a:gd name="T24" fmla="*/ 35 w 431"/>
                <a:gd name="T25" fmla="*/ 74 h 271"/>
                <a:gd name="T26" fmla="*/ 9 w 431"/>
                <a:gd name="T27" fmla="*/ 88 h 271"/>
                <a:gd name="T28" fmla="*/ 9 w 431"/>
                <a:gd name="T29" fmla="*/ 119 h 271"/>
                <a:gd name="T30" fmla="*/ 0 w 431"/>
                <a:gd name="T31" fmla="*/ 136 h 271"/>
                <a:gd name="T32" fmla="*/ 9 w 431"/>
                <a:gd name="T33" fmla="*/ 156 h 271"/>
                <a:gd name="T34" fmla="*/ 37 w 431"/>
                <a:gd name="T35" fmla="*/ 164 h 271"/>
                <a:gd name="T36" fmla="*/ 57 w 431"/>
                <a:gd name="T37" fmla="*/ 206 h 271"/>
                <a:gd name="T38" fmla="*/ 131 w 431"/>
                <a:gd name="T39" fmla="*/ 218 h 271"/>
                <a:gd name="T40" fmla="*/ 139 w 431"/>
                <a:gd name="T41" fmla="*/ 204 h 271"/>
                <a:gd name="T42" fmla="*/ 176 w 431"/>
                <a:gd name="T43" fmla="*/ 192 h 271"/>
                <a:gd name="T44" fmla="*/ 196 w 431"/>
                <a:gd name="T45" fmla="*/ 184 h 271"/>
                <a:gd name="T46" fmla="*/ 212 w 431"/>
                <a:gd name="T47" fmla="*/ 190 h 271"/>
                <a:gd name="T48" fmla="*/ 252 w 431"/>
                <a:gd name="T49" fmla="*/ 175 h 271"/>
                <a:gd name="T50" fmla="*/ 266 w 431"/>
                <a:gd name="T51" fmla="*/ 119 h 271"/>
                <a:gd name="T52" fmla="*/ 305 w 431"/>
                <a:gd name="T53" fmla="*/ 74 h 271"/>
                <a:gd name="T54" fmla="*/ 346 w 431"/>
                <a:gd name="T55" fmla="*/ 48 h 271"/>
                <a:gd name="T56" fmla="*/ 304 w 431"/>
                <a:gd name="T57" fmla="*/ 12 h 271"/>
                <a:gd name="T58" fmla="*/ 304 w 431"/>
                <a:gd name="T59" fmla="*/ 12 h 271"/>
                <a:gd name="T60" fmla="*/ 304 w 431"/>
                <a:gd name="T61" fmla="*/ 12 h 27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31"/>
                <a:gd name="T94" fmla="*/ 0 h 271"/>
                <a:gd name="T95" fmla="*/ 431 w 431"/>
                <a:gd name="T96" fmla="*/ 271 h 27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31" h="271">
                  <a:moveTo>
                    <a:pt x="378" y="14"/>
                  </a:moveTo>
                  <a:lnTo>
                    <a:pt x="357" y="17"/>
                  </a:lnTo>
                  <a:lnTo>
                    <a:pt x="321" y="0"/>
                  </a:lnTo>
                  <a:lnTo>
                    <a:pt x="247" y="10"/>
                  </a:lnTo>
                  <a:lnTo>
                    <a:pt x="219" y="49"/>
                  </a:lnTo>
                  <a:lnTo>
                    <a:pt x="166" y="63"/>
                  </a:lnTo>
                  <a:lnTo>
                    <a:pt x="106" y="63"/>
                  </a:lnTo>
                  <a:lnTo>
                    <a:pt x="92" y="56"/>
                  </a:lnTo>
                  <a:lnTo>
                    <a:pt x="57" y="49"/>
                  </a:lnTo>
                  <a:lnTo>
                    <a:pt x="46" y="49"/>
                  </a:lnTo>
                  <a:lnTo>
                    <a:pt x="36" y="49"/>
                  </a:lnTo>
                  <a:lnTo>
                    <a:pt x="36" y="59"/>
                  </a:lnTo>
                  <a:lnTo>
                    <a:pt x="43" y="91"/>
                  </a:lnTo>
                  <a:lnTo>
                    <a:pt x="11" y="109"/>
                  </a:lnTo>
                  <a:lnTo>
                    <a:pt x="11" y="148"/>
                  </a:lnTo>
                  <a:lnTo>
                    <a:pt x="0" y="169"/>
                  </a:lnTo>
                  <a:lnTo>
                    <a:pt x="11" y="194"/>
                  </a:lnTo>
                  <a:lnTo>
                    <a:pt x="46" y="204"/>
                  </a:lnTo>
                  <a:lnTo>
                    <a:pt x="71" y="257"/>
                  </a:lnTo>
                  <a:lnTo>
                    <a:pt x="163" y="271"/>
                  </a:lnTo>
                  <a:lnTo>
                    <a:pt x="173" y="253"/>
                  </a:lnTo>
                  <a:lnTo>
                    <a:pt x="219" y="239"/>
                  </a:lnTo>
                  <a:lnTo>
                    <a:pt x="244" y="229"/>
                  </a:lnTo>
                  <a:lnTo>
                    <a:pt x="265" y="236"/>
                  </a:lnTo>
                  <a:lnTo>
                    <a:pt x="314" y="218"/>
                  </a:lnTo>
                  <a:lnTo>
                    <a:pt x="332" y="148"/>
                  </a:lnTo>
                  <a:lnTo>
                    <a:pt x="381" y="91"/>
                  </a:lnTo>
                  <a:lnTo>
                    <a:pt x="431" y="59"/>
                  </a:lnTo>
                  <a:lnTo>
                    <a:pt x="378" y="14"/>
                  </a:lnTo>
                  <a:close/>
                </a:path>
              </a:pathLst>
            </a:custGeom>
            <a:solidFill>
              <a:schemeClr val="bg2"/>
            </a:solidFill>
            <a:ln w="9525">
              <a:solidFill>
                <a:srgbClr val="0071A7"/>
              </a:solidFill>
              <a:miter lim="800000"/>
              <a:headEnd/>
              <a:tailEnd/>
            </a:ln>
          </p:spPr>
          <p:txBody>
            <a:bodyPr>
              <a:prstTxWarp prst="textNoShape">
                <a:avLst/>
              </a:prstTxWarp>
            </a:bodyPr>
            <a:lstStyle/>
            <a:p>
              <a:endParaRPr lang="fr-FR"/>
            </a:p>
          </p:txBody>
        </p:sp>
        <p:sp>
          <p:nvSpPr>
            <p:cNvPr id="163878" name="Freeform 13"/>
            <p:cNvSpPr>
              <a:spLocks/>
            </p:cNvSpPr>
            <p:nvPr/>
          </p:nvSpPr>
          <p:spPr bwMode="gray">
            <a:xfrm>
              <a:off x="2844" y="2569"/>
              <a:ext cx="395" cy="250"/>
            </a:xfrm>
            <a:custGeom>
              <a:avLst/>
              <a:gdLst>
                <a:gd name="T0" fmla="*/ 211 w 441"/>
                <a:gd name="T1" fmla="*/ 190 h 279"/>
                <a:gd name="T2" fmla="*/ 224 w 441"/>
                <a:gd name="T3" fmla="*/ 220 h 279"/>
                <a:gd name="T4" fmla="*/ 243 w 441"/>
                <a:gd name="T5" fmla="*/ 224 h 279"/>
                <a:gd name="T6" fmla="*/ 243 w 441"/>
                <a:gd name="T7" fmla="*/ 224 h 279"/>
                <a:gd name="T8" fmla="*/ 243 w 441"/>
                <a:gd name="T9" fmla="*/ 220 h 279"/>
                <a:gd name="T10" fmla="*/ 243 w 441"/>
                <a:gd name="T11" fmla="*/ 224 h 279"/>
                <a:gd name="T12" fmla="*/ 260 w 441"/>
                <a:gd name="T13" fmla="*/ 224 h 279"/>
                <a:gd name="T14" fmla="*/ 269 w 441"/>
                <a:gd name="T15" fmla="*/ 198 h 279"/>
                <a:gd name="T16" fmla="*/ 296 w 441"/>
                <a:gd name="T17" fmla="*/ 176 h 279"/>
                <a:gd name="T18" fmla="*/ 312 w 441"/>
                <a:gd name="T19" fmla="*/ 153 h 279"/>
                <a:gd name="T20" fmla="*/ 345 w 441"/>
                <a:gd name="T21" fmla="*/ 148 h 279"/>
                <a:gd name="T22" fmla="*/ 354 w 441"/>
                <a:gd name="T23" fmla="*/ 122 h 279"/>
                <a:gd name="T24" fmla="*/ 328 w 441"/>
                <a:gd name="T25" fmla="*/ 122 h 279"/>
                <a:gd name="T26" fmla="*/ 252 w 441"/>
                <a:gd name="T27" fmla="*/ 54 h 279"/>
                <a:gd name="T28" fmla="*/ 215 w 441"/>
                <a:gd name="T29" fmla="*/ 59 h 279"/>
                <a:gd name="T30" fmla="*/ 181 w 441"/>
                <a:gd name="T31" fmla="*/ 12 h 279"/>
                <a:gd name="T32" fmla="*/ 147 w 441"/>
                <a:gd name="T33" fmla="*/ 0 h 279"/>
                <a:gd name="T34" fmla="*/ 102 w 441"/>
                <a:gd name="T35" fmla="*/ 4 h 279"/>
                <a:gd name="T36" fmla="*/ 85 w 441"/>
                <a:gd name="T37" fmla="*/ 31 h 279"/>
                <a:gd name="T38" fmla="*/ 0 w 441"/>
                <a:gd name="T39" fmla="*/ 68 h 279"/>
                <a:gd name="T40" fmla="*/ 14 w 441"/>
                <a:gd name="T41" fmla="*/ 125 h 279"/>
                <a:gd name="T42" fmla="*/ 88 w 441"/>
                <a:gd name="T43" fmla="*/ 182 h 279"/>
                <a:gd name="T44" fmla="*/ 161 w 441"/>
                <a:gd name="T45" fmla="*/ 173 h 279"/>
                <a:gd name="T46" fmla="*/ 211 w 441"/>
                <a:gd name="T47" fmla="*/ 190 h 279"/>
                <a:gd name="T48" fmla="*/ 211 w 441"/>
                <a:gd name="T49" fmla="*/ 190 h 279"/>
                <a:gd name="T50" fmla="*/ 211 w 441"/>
                <a:gd name="T51" fmla="*/ 190 h 27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1"/>
                <a:gd name="T79" fmla="*/ 0 h 279"/>
                <a:gd name="T80" fmla="*/ 441 w 441"/>
                <a:gd name="T81" fmla="*/ 279 h 27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1" h="279">
                  <a:moveTo>
                    <a:pt x="264" y="237"/>
                  </a:moveTo>
                  <a:lnTo>
                    <a:pt x="279" y="275"/>
                  </a:lnTo>
                  <a:lnTo>
                    <a:pt x="303" y="279"/>
                  </a:lnTo>
                  <a:lnTo>
                    <a:pt x="303" y="275"/>
                  </a:lnTo>
                  <a:lnTo>
                    <a:pt x="303" y="279"/>
                  </a:lnTo>
                  <a:lnTo>
                    <a:pt x="324" y="279"/>
                  </a:lnTo>
                  <a:lnTo>
                    <a:pt x="335" y="247"/>
                  </a:lnTo>
                  <a:lnTo>
                    <a:pt x="370" y="219"/>
                  </a:lnTo>
                  <a:lnTo>
                    <a:pt x="388" y="191"/>
                  </a:lnTo>
                  <a:lnTo>
                    <a:pt x="430" y="184"/>
                  </a:lnTo>
                  <a:lnTo>
                    <a:pt x="441" y="152"/>
                  </a:lnTo>
                  <a:lnTo>
                    <a:pt x="409" y="152"/>
                  </a:lnTo>
                  <a:lnTo>
                    <a:pt x="314" y="67"/>
                  </a:lnTo>
                  <a:lnTo>
                    <a:pt x="268" y="74"/>
                  </a:lnTo>
                  <a:lnTo>
                    <a:pt x="226" y="14"/>
                  </a:lnTo>
                  <a:lnTo>
                    <a:pt x="183" y="0"/>
                  </a:lnTo>
                  <a:lnTo>
                    <a:pt x="127" y="4"/>
                  </a:lnTo>
                  <a:lnTo>
                    <a:pt x="106" y="39"/>
                  </a:lnTo>
                  <a:lnTo>
                    <a:pt x="0" y="85"/>
                  </a:lnTo>
                  <a:lnTo>
                    <a:pt x="18" y="155"/>
                  </a:lnTo>
                  <a:lnTo>
                    <a:pt x="109" y="226"/>
                  </a:lnTo>
                  <a:lnTo>
                    <a:pt x="201" y="215"/>
                  </a:lnTo>
                  <a:lnTo>
                    <a:pt x="264" y="237"/>
                  </a:lnTo>
                  <a:close/>
                </a:path>
              </a:pathLst>
            </a:custGeom>
            <a:solidFill>
              <a:schemeClr val="bg2"/>
            </a:solidFill>
            <a:ln w="9525">
              <a:solidFill>
                <a:srgbClr val="0071A7"/>
              </a:solidFill>
              <a:miter lim="800000"/>
              <a:headEnd/>
              <a:tailEnd/>
            </a:ln>
          </p:spPr>
          <p:txBody>
            <a:bodyPr>
              <a:prstTxWarp prst="textNoShape">
                <a:avLst/>
              </a:prstTxWarp>
            </a:bodyPr>
            <a:lstStyle/>
            <a:p>
              <a:endParaRPr lang="fr-FR"/>
            </a:p>
          </p:txBody>
        </p:sp>
        <p:sp>
          <p:nvSpPr>
            <p:cNvPr id="163879" name="Freeform 14"/>
            <p:cNvSpPr>
              <a:spLocks/>
            </p:cNvSpPr>
            <p:nvPr/>
          </p:nvSpPr>
          <p:spPr bwMode="gray">
            <a:xfrm>
              <a:off x="2218" y="3268"/>
              <a:ext cx="25" cy="9"/>
            </a:xfrm>
            <a:custGeom>
              <a:avLst/>
              <a:gdLst>
                <a:gd name="T0" fmla="*/ 13 w 28"/>
                <a:gd name="T1" fmla="*/ 3 h 10"/>
                <a:gd name="T2" fmla="*/ 0 w 28"/>
                <a:gd name="T3" fmla="*/ 0 h 10"/>
                <a:gd name="T4" fmla="*/ 22 w 28"/>
                <a:gd name="T5" fmla="*/ 8 h 10"/>
                <a:gd name="T6" fmla="*/ 13 w 28"/>
                <a:gd name="T7" fmla="*/ 3 h 10"/>
                <a:gd name="T8" fmla="*/ 13 w 28"/>
                <a:gd name="T9" fmla="*/ 3 h 10"/>
                <a:gd name="T10" fmla="*/ 13 w 28"/>
                <a:gd name="T11" fmla="*/ 3 h 10"/>
                <a:gd name="T12" fmla="*/ 0 60000 65536"/>
                <a:gd name="T13" fmla="*/ 0 60000 65536"/>
                <a:gd name="T14" fmla="*/ 0 60000 65536"/>
                <a:gd name="T15" fmla="*/ 0 60000 65536"/>
                <a:gd name="T16" fmla="*/ 0 60000 65536"/>
                <a:gd name="T17" fmla="*/ 0 60000 65536"/>
                <a:gd name="T18" fmla="*/ 0 w 28"/>
                <a:gd name="T19" fmla="*/ 0 h 10"/>
                <a:gd name="T20" fmla="*/ 28 w 28"/>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28" h="10">
                  <a:moveTo>
                    <a:pt x="17" y="3"/>
                  </a:moveTo>
                  <a:lnTo>
                    <a:pt x="0" y="0"/>
                  </a:lnTo>
                  <a:lnTo>
                    <a:pt x="28" y="10"/>
                  </a:lnTo>
                  <a:lnTo>
                    <a:pt x="17" y="3"/>
                  </a:lnTo>
                  <a:close/>
                </a:path>
              </a:pathLst>
            </a:custGeom>
            <a:solidFill>
              <a:schemeClr val="bg2"/>
            </a:solidFill>
            <a:ln w="9525">
              <a:solidFill>
                <a:srgbClr val="0071A7"/>
              </a:solidFill>
              <a:miter lim="800000"/>
              <a:headEnd/>
              <a:tailEnd/>
            </a:ln>
          </p:spPr>
          <p:txBody>
            <a:bodyPr>
              <a:prstTxWarp prst="textNoShape">
                <a:avLst/>
              </a:prstTxWarp>
            </a:bodyPr>
            <a:lstStyle/>
            <a:p>
              <a:endParaRPr lang="fr-FR"/>
            </a:p>
          </p:txBody>
        </p:sp>
        <p:sp>
          <p:nvSpPr>
            <p:cNvPr id="163880" name="Freeform 15"/>
            <p:cNvSpPr>
              <a:spLocks/>
            </p:cNvSpPr>
            <p:nvPr/>
          </p:nvSpPr>
          <p:spPr bwMode="gray">
            <a:xfrm>
              <a:off x="2575" y="2848"/>
              <a:ext cx="10" cy="19"/>
            </a:xfrm>
            <a:custGeom>
              <a:avLst/>
              <a:gdLst>
                <a:gd name="T0" fmla="*/ 0 w 3"/>
                <a:gd name="T1" fmla="*/ 60 h 6"/>
                <a:gd name="T2" fmla="*/ 33 w 3"/>
                <a:gd name="T3" fmla="*/ 0 h 6"/>
                <a:gd name="T4" fmla="*/ 0 w 3"/>
                <a:gd name="T5" fmla="*/ 60 h 6"/>
                <a:gd name="T6" fmla="*/ 0 60000 65536"/>
                <a:gd name="T7" fmla="*/ 0 60000 65536"/>
                <a:gd name="T8" fmla="*/ 0 60000 65536"/>
                <a:gd name="T9" fmla="*/ 0 w 3"/>
                <a:gd name="T10" fmla="*/ 0 h 6"/>
                <a:gd name="T11" fmla="*/ 3 w 3"/>
                <a:gd name="T12" fmla="*/ 6 h 6"/>
              </a:gdLst>
              <a:ahLst/>
              <a:cxnLst>
                <a:cxn ang="T6">
                  <a:pos x="T0" y="T1"/>
                </a:cxn>
                <a:cxn ang="T7">
                  <a:pos x="T2" y="T3"/>
                </a:cxn>
                <a:cxn ang="T8">
                  <a:pos x="T4" y="T5"/>
                </a:cxn>
              </a:cxnLst>
              <a:rect l="T9" t="T10" r="T11" b="T12"/>
              <a:pathLst>
                <a:path w="3" h="6">
                  <a:moveTo>
                    <a:pt x="0" y="6"/>
                  </a:moveTo>
                  <a:cubicBezTo>
                    <a:pt x="3" y="0"/>
                    <a:pt x="3" y="0"/>
                    <a:pt x="3" y="0"/>
                  </a:cubicBezTo>
                  <a:cubicBezTo>
                    <a:pt x="3" y="3"/>
                    <a:pt x="0" y="4"/>
                    <a:pt x="0" y="6"/>
                  </a:cubicBezTo>
                </a:path>
              </a:pathLst>
            </a:custGeom>
            <a:solidFill>
              <a:schemeClr val="bg2"/>
            </a:solidFill>
            <a:ln w="9525">
              <a:solidFill>
                <a:srgbClr val="0071A7"/>
              </a:solidFill>
              <a:miter lim="800000"/>
              <a:headEnd/>
              <a:tailEnd/>
            </a:ln>
          </p:spPr>
          <p:txBody>
            <a:bodyPr>
              <a:prstTxWarp prst="textNoShape">
                <a:avLst/>
              </a:prstTxWarp>
            </a:bodyPr>
            <a:lstStyle/>
            <a:p>
              <a:endParaRPr lang="fr-FR"/>
            </a:p>
          </p:txBody>
        </p:sp>
        <p:sp>
          <p:nvSpPr>
            <p:cNvPr id="163881" name="Freeform 16"/>
            <p:cNvSpPr>
              <a:spLocks/>
            </p:cNvSpPr>
            <p:nvPr/>
          </p:nvSpPr>
          <p:spPr bwMode="gray">
            <a:xfrm>
              <a:off x="2575" y="2848"/>
              <a:ext cx="10" cy="19"/>
            </a:xfrm>
            <a:custGeom>
              <a:avLst/>
              <a:gdLst>
                <a:gd name="T0" fmla="*/ 0 w 3"/>
                <a:gd name="T1" fmla="*/ 60 h 6"/>
                <a:gd name="T2" fmla="*/ 33 w 3"/>
                <a:gd name="T3" fmla="*/ 0 h 6"/>
                <a:gd name="T4" fmla="*/ 0 w 3"/>
                <a:gd name="T5" fmla="*/ 60 h 6"/>
                <a:gd name="T6" fmla="*/ 0 60000 65536"/>
                <a:gd name="T7" fmla="*/ 0 60000 65536"/>
                <a:gd name="T8" fmla="*/ 0 60000 65536"/>
                <a:gd name="T9" fmla="*/ 0 w 3"/>
                <a:gd name="T10" fmla="*/ 0 h 6"/>
                <a:gd name="T11" fmla="*/ 3 w 3"/>
                <a:gd name="T12" fmla="*/ 6 h 6"/>
              </a:gdLst>
              <a:ahLst/>
              <a:cxnLst>
                <a:cxn ang="T6">
                  <a:pos x="T0" y="T1"/>
                </a:cxn>
                <a:cxn ang="T7">
                  <a:pos x="T2" y="T3"/>
                </a:cxn>
                <a:cxn ang="T8">
                  <a:pos x="T4" y="T5"/>
                </a:cxn>
              </a:cxnLst>
              <a:rect l="T9" t="T10" r="T11" b="T12"/>
              <a:pathLst>
                <a:path w="3" h="6">
                  <a:moveTo>
                    <a:pt x="0" y="6"/>
                  </a:moveTo>
                  <a:cubicBezTo>
                    <a:pt x="3" y="0"/>
                    <a:pt x="3" y="0"/>
                    <a:pt x="3" y="0"/>
                  </a:cubicBezTo>
                  <a:cubicBezTo>
                    <a:pt x="3" y="3"/>
                    <a:pt x="0" y="4"/>
                    <a:pt x="0" y="6"/>
                  </a:cubicBezTo>
                </a:path>
              </a:pathLst>
            </a:custGeom>
            <a:solidFill>
              <a:schemeClr val="bg2"/>
            </a:solidFill>
            <a:ln w="9525">
              <a:solidFill>
                <a:srgbClr val="0071A7"/>
              </a:solidFill>
              <a:miter lim="800000"/>
              <a:headEnd/>
              <a:tailEnd/>
            </a:ln>
          </p:spPr>
          <p:txBody>
            <a:bodyPr>
              <a:prstTxWarp prst="textNoShape">
                <a:avLst/>
              </a:prstTxWarp>
            </a:bodyPr>
            <a:lstStyle/>
            <a:p>
              <a:endParaRPr lang="fr-FR"/>
            </a:p>
          </p:txBody>
        </p:sp>
        <p:sp>
          <p:nvSpPr>
            <p:cNvPr id="163882" name="Freeform 17"/>
            <p:cNvSpPr>
              <a:spLocks/>
            </p:cNvSpPr>
            <p:nvPr/>
          </p:nvSpPr>
          <p:spPr bwMode="gray">
            <a:xfrm>
              <a:off x="2477" y="2221"/>
              <a:ext cx="537" cy="681"/>
            </a:xfrm>
            <a:custGeom>
              <a:avLst/>
              <a:gdLst>
                <a:gd name="T0" fmla="*/ 481 w 599"/>
                <a:gd name="T1" fmla="*/ 307 h 759"/>
                <a:gd name="T2" fmla="*/ 445 w 599"/>
                <a:gd name="T3" fmla="*/ 111 h 759"/>
                <a:gd name="T4" fmla="*/ 420 w 599"/>
                <a:gd name="T5" fmla="*/ 48 h 759"/>
                <a:gd name="T6" fmla="*/ 403 w 599"/>
                <a:gd name="T7" fmla="*/ 12 h 759"/>
                <a:gd name="T8" fmla="*/ 315 w 599"/>
                <a:gd name="T9" fmla="*/ 51 h 759"/>
                <a:gd name="T10" fmla="*/ 260 w 599"/>
                <a:gd name="T11" fmla="*/ 35 h 759"/>
                <a:gd name="T12" fmla="*/ 206 w 599"/>
                <a:gd name="T13" fmla="*/ 0 h 759"/>
                <a:gd name="T14" fmla="*/ 169 w 599"/>
                <a:gd name="T15" fmla="*/ 0 h 759"/>
                <a:gd name="T16" fmla="*/ 151 w 599"/>
                <a:gd name="T17" fmla="*/ 5 h 759"/>
                <a:gd name="T18" fmla="*/ 159 w 599"/>
                <a:gd name="T19" fmla="*/ 74 h 759"/>
                <a:gd name="T20" fmla="*/ 125 w 599"/>
                <a:gd name="T21" fmla="*/ 102 h 759"/>
                <a:gd name="T22" fmla="*/ 80 w 599"/>
                <a:gd name="T23" fmla="*/ 97 h 759"/>
                <a:gd name="T24" fmla="*/ 71 w 599"/>
                <a:gd name="T25" fmla="*/ 131 h 759"/>
                <a:gd name="T26" fmla="*/ 65 w 599"/>
                <a:gd name="T27" fmla="*/ 182 h 759"/>
                <a:gd name="T28" fmla="*/ 17 w 599"/>
                <a:gd name="T29" fmla="*/ 247 h 759"/>
                <a:gd name="T30" fmla="*/ 17 w 599"/>
                <a:gd name="T31" fmla="*/ 267 h 759"/>
                <a:gd name="T32" fmla="*/ 3 w 599"/>
                <a:gd name="T33" fmla="*/ 304 h 759"/>
                <a:gd name="T34" fmla="*/ 17 w 599"/>
                <a:gd name="T35" fmla="*/ 341 h 759"/>
                <a:gd name="T36" fmla="*/ 34 w 599"/>
                <a:gd name="T37" fmla="*/ 401 h 759"/>
                <a:gd name="T38" fmla="*/ 91 w 599"/>
                <a:gd name="T39" fmla="*/ 451 h 759"/>
                <a:gd name="T40" fmla="*/ 108 w 599"/>
                <a:gd name="T41" fmla="*/ 528 h 759"/>
                <a:gd name="T42" fmla="*/ 91 w 599"/>
                <a:gd name="T43" fmla="*/ 582 h 759"/>
                <a:gd name="T44" fmla="*/ 110 w 599"/>
                <a:gd name="T45" fmla="*/ 582 h 759"/>
                <a:gd name="T46" fmla="*/ 178 w 599"/>
                <a:gd name="T47" fmla="*/ 597 h 759"/>
                <a:gd name="T48" fmla="*/ 206 w 599"/>
                <a:gd name="T49" fmla="*/ 607 h 759"/>
                <a:gd name="T50" fmla="*/ 307 w 599"/>
                <a:gd name="T51" fmla="*/ 597 h 759"/>
                <a:gd name="T52" fmla="*/ 377 w 599"/>
                <a:gd name="T53" fmla="*/ 591 h 759"/>
                <a:gd name="T54" fmla="*/ 385 w 599"/>
                <a:gd name="T55" fmla="*/ 543 h 759"/>
                <a:gd name="T56" fmla="*/ 414 w 599"/>
                <a:gd name="T57" fmla="*/ 517 h 759"/>
                <a:gd name="T58" fmla="*/ 349 w 599"/>
                <a:gd name="T59" fmla="*/ 435 h 759"/>
                <a:gd name="T60" fmla="*/ 420 w 599"/>
                <a:gd name="T61" fmla="*/ 338 h 759"/>
                <a:gd name="T62" fmla="*/ 437 w 599"/>
                <a:gd name="T63" fmla="*/ 312 h 7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99"/>
                <a:gd name="T97" fmla="*/ 0 h 759"/>
                <a:gd name="T98" fmla="*/ 599 w 599"/>
                <a:gd name="T99" fmla="*/ 759 h 7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99" h="759">
                  <a:moveTo>
                    <a:pt x="543" y="388"/>
                  </a:moveTo>
                  <a:lnTo>
                    <a:pt x="599" y="381"/>
                  </a:lnTo>
                  <a:lnTo>
                    <a:pt x="550" y="219"/>
                  </a:lnTo>
                  <a:lnTo>
                    <a:pt x="553" y="138"/>
                  </a:lnTo>
                  <a:lnTo>
                    <a:pt x="546" y="88"/>
                  </a:lnTo>
                  <a:lnTo>
                    <a:pt x="522" y="60"/>
                  </a:lnTo>
                  <a:lnTo>
                    <a:pt x="504" y="53"/>
                  </a:lnTo>
                  <a:lnTo>
                    <a:pt x="501" y="14"/>
                  </a:lnTo>
                  <a:lnTo>
                    <a:pt x="423" y="32"/>
                  </a:lnTo>
                  <a:lnTo>
                    <a:pt x="391" y="64"/>
                  </a:lnTo>
                  <a:lnTo>
                    <a:pt x="338" y="60"/>
                  </a:lnTo>
                  <a:lnTo>
                    <a:pt x="324" y="43"/>
                  </a:lnTo>
                  <a:lnTo>
                    <a:pt x="285" y="39"/>
                  </a:lnTo>
                  <a:lnTo>
                    <a:pt x="257" y="0"/>
                  </a:lnTo>
                  <a:lnTo>
                    <a:pt x="211" y="0"/>
                  </a:lnTo>
                  <a:lnTo>
                    <a:pt x="187" y="4"/>
                  </a:lnTo>
                  <a:lnTo>
                    <a:pt x="187" y="7"/>
                  </a:lnTo>
                  <a:lnTo>
                    <a:pt x="201" y="53"/>
                  </a:lnTo>
                  <a:lnTo>
                    <a:pt x="197" y="92"/>
                  </a:lnTo>
                  <a:lnTo>
                    <a:pt x="173" y="113"/>
                  </a:lnTo>
                  <a:lnTo>
                    <a:pt x="155" y="127"/>
                  </a:lnTo>
                  <a:lnTo>
                    <a:pt x="130" y="120"/>
                  </a:lnTo>
                  <a:lnTo>
                    <a:pt x="99" y="120"/>
                  </a:lnTo>
                  <a:lnTo>
                    <a:pt x="70" y="152"/>
                  </a:lnTo>
                  <a:lnTo>
                    <a:pt x="88" y="163"/>
                  </a:lnTo>
                  <a:lnTo>
                    <a:pt x="70" y="205"/>
                  </a:lnTo>
                  <a:lnTo>
                    <a:pt x="81" y="226"/>
                  </a:lnTo>
                  <a:lnTo>
                    <a:pt x="70" y="268"/>
                  </a:lnTo>
                  <a:lnTo>
                    <a:pt x="21" y="307"/>
                  </a:lnTo>
                  <a:lnTo>
                    <a:pt x="14" y="321"/>
                  </a:lnTo>
                  <a:lnTo>
                    <a:pt x="21" y="332"/>
                  </a:lnTo>
                  <a:lnTo>
                    <a:pt x="24" y="342"/>
                  </a:lnTo>
                  <a:lnTo>
                    <a:pt x="3" y="378"/>
                  </a:lnTo>
                  <a:lnTo>
                    <a:pt x="0" y="402"/>
                  </a:lnTo>
                  <a:lnTo>
                    <a:pt x="21" y="424"/>
                  </a:lnTo>
                  <a:lnTo>
                    <a:pt x="21" y="469"/>
                  </a:lnTo>
                  <a:lnTo>
                    <a:pt x="42" y="498"/>
                  </a:lnTo>
                  <a:lnTo>
                    <a:pt x="49" y="561"/>
                  </a:lnTo>
                  <a:lnTo>
                    <a:pt x="113" y="561"/>
                  </a:lnTo>
                  <a:lnTo>
                    <a:pt x="166" y="579"/>
                  </a:lnTo>
                  <a:lnTo>
                    <a:pt x="134" y="656"/>
                  </a:lnTo>
                  <a:lnTo>
                    <a:pt x="116" y="702"/>
                  </a:lnTo>
                  <a:lnTo>
                    <a:pt x="113" y="723"/>
                  </a:lnTo>
                  <a:lnTo>
                    <a:pt x="109" y="741"/>
                  </a:lnTo>
                  <a:lnTo>
                    <a:pt x="137" y="723"/>
                  </a:lnTo>
                  <a:lnTo>
                    <a:pt x="180" y="713"/>
                  </a:lnTo>
                  <a:lnTo>
                    <a:pt x="222" y="741"/>
                  </a:lnTo>
                  <a:lnTo>
                    <a:pt x="254" y="755"/>
                  </a:lnTo>
                  <a:lnTo>
                    <a:pt x="257" y="755"/>
                  </a:lnTo>
                  <a:lnTo>
                    <a:pt x="314" y="759"/>
                  </a:lnTo>
                  <a:lnTo>
                    <a:pt x="381" y="741"/>
                  </a:lnTo>
                  <a:lnTo>
                    <a:pt x="423" y="723"/>
                  </a:lnTo>
                  <a:lnTo>
                    <a:pt x="469" y="734"/>
                  </a:lnTo>
                  <a:lnTo>
                    <a:pt x="490" y="709"/>
                  </a:lnTo>
                  <a:lnTo>
                    <a:pt x="479" y="674"/>
                  </a:lnTo>
                  <a:lnTo>
                    <a:pt x="479" y="667"/>
                  </a:lnTo>
                  <a:lnTo>
                    <a:pt x="515" y="642"/>
                  </a:lnTo>
                  <a:lnTo>
                    <a:pt x="525" y="610"/>
                  </a:lnTo>
                  <a:lnTo>
                    <a:pt x="434" y="540"/>
                  </a:lnTo>
                  <a:lnTo>
                    <a:pt x="416" y="469"/>
                  </a:lnTo>
                  <a:lnTo>
                    <a:pt x="522" y="420"/>
                  </a:lnTo>
                  <a:lnTo>
                    <a:pt x="543" y="388"/>
                  </a:lnTo>
                  <a:close/>
                </a:path>
              </a:pathLst>
            </a:custGeom>
            <a:solidFill>
              <a:schemeClr val="bg2"/>
            </a:solidFill>
            <a:ln w="9525">
              <a:solidFill>
                <a:srgbClr val="0071A7"/>
              </a:solidFill>
              <a:miter lim="800000"/>
              <a:headEnd/>
              <a:tailEnd/>
            </a:ln>
          </p:spPr>
          <p:txBody>
            <a:bodyPr>
              <a:prstTxWarp prst="textNoShape">
                <a:avLst/>
              </a:prstTxWarp>
            </a:bodyPr>
            <a:lstStyle/>
            <a:p>
              <a:endParaRPr lang="fr-FR"/>
            </a:p>
          </p:txBody>
        </p:sp>
        <p:sp>
          <p:nvSpPr>
            <p:cNvPr id="163883" name="Freeform 18"/>
            <p:cNvSpPr>
              <a:spLocks noEditPoints="1"/>
            </p:cNvSpPr>
            <p:nvPr/>
          </p:nvSpPr>
          <p:spPr bwMode="gray">
            <a:xfrm>
              <a:off x="2604" y="1925"/>
              <a:ext cx="278" cy="303"/>
            </a:xfrm>
            <a:custGeom>
              <a:avLst/>
              <a:gdLst>
                <a:gd name="T0" fmla="*/ 80 w 310"/>
                <a:gd name="T1" fmla="*/ 59 h 338"/>
                <a:gd name="T2" fmla="*/ 130 w 310"/>
                <a:gd name="T3" fmla="*/ 37 h 338"/>
                <a:gd name="T4" fmla="*/ 102 w 310"/>
                <a:gd name="T5" fmla="*/ 13 h 338"/>
                <a:gd name="T6" fmla="*/ 62 w 310"/>
                <a:gd name="T7" fmla="*/ 50 h 338"/>
                <a:gd name="T8" fmla="*/ 13 w 310"/>
                <a:gd name="T9" fmla="*/ 79 h 338"/>
                <a:gd name="T10" fmla="*/ 37 w 310"/>
                <a:gd name="T11" fmla="*/ 85 h 338"/>
                <a:gd name="T12" fmla="*/ 62 w 310"/>
                <a:gd name="T13" fmla="*/ 79 h 338"/>
                <a:gd name="T14" fmla="*/ 236 w 310"/>
                <a:gd name="T15" fmla="*/ 212 h 338"/>
                <a:gd name="T16" fmla="*/ 232 w 310"/>
                <a:gd name="T17" fmla="*/ 167 h 338"/>
                <a:gd name="T18" fmla="*/ 184 w 310"/>
                <a:gd name="T19" fmla="*/ 178 h 338"/>
                <a:gd name="T20" fmla="*/ 156 w 310"/>
                <a:gd name="T21" fmla="*/ 195 h 338"/>
                <a:gd name="T22" fmla="*/ 184 w 310"/>
                <a:gd name="T23" fmla="*/ 229 h 338"/>
                <a:gd name="T24" fmla="*/ 213 w 310"/>
                <a:gd name="T25" fmla="*/ 244 h 338"/>
                <a:gd name="T26" fmla="*/ 236 w 310"/>
                <a:gd name="T27" fmla="*/ 212 h 338"/>
                <a:gd name="T28" fmla="*/ 236 w 310"/>
                <a:gd name="T29" fmla="*/ 212 h 338"/>
                <a:gd name="T30" fmla="*/ 215 w 310"/>
                <a:gd name="T31" fmla="*/ 258 h 338"/>
                <a:gd name="T32" fmla="*/ 238 w 310"/>
                <a:gd name="T33" fmla="*/ 249 h 338"/>
                <a:gd name="T34" fmla="*/ 236 w 310"/>
                <a:gd name="T35" fmla="*/ 244 h 338"/>
                <a:gd name="T36" fmla="*/ 236 w 310"/>
                <a:gd name="T37" fmla="*/ 244 h 338"/>
                <a:gd name="T38" fmla="*/ 161 w 310"/>
                <a:gd name="T39" fmla="*/ 258 h 338"/>
                <a:gd name="T40" fmla="*/ 195 w 310"/>
                <a:gd name="T41" fmla="*/ 269 h 338"/>
                <a:gd name="T42" fmla="*/ 168 w 310"/>
                <a:gd name="T43" fmla="*/ 247 h 338"/>
                <a:gd name="T44" fmla="*/ 168 w 310"/>
                <a:gd name="T45" fmla="*/ 247 h 338"/>
                <a:gd name="T46" fmla="*/ 102 w 310"/>
                <a:gd name="T47" fmla="*/ 206 h 338"/>
                <a:gd name="T48" fmla="*/ 139 w 310"/>
                <a:gd name="T49" fmla="*/ 238 h 338"/>
                <a:gd name="T50" fmla="*/ 144 w 310"/>
                <a:gd name="T51" fmla="*/ 201 h 338"/>
                <a:gd name="T52" fmla="*/ 116 w 310"/>
                <a:gd name="T53" fmla="*/ 201 h 338"/>
                <a:gd name="T54" fmla="*/ 80 w 310"/>
                <a:gd name="T55" fmla="*/ 229 h 338"/>
                <a:gd name="T56" fmla="*/ 116 w 310"/>
                <a:gd name="T57" fmla="*/ 167 h 338"/>
                <a:gd name="T58" fmla="*/ 156 w 310"/>
                <a:gd name="T59" fmla="*/ 142 h 338"/>
                <a:gd name="T60" fmla="*/ 147 w 310"/>
                <a:gd name="T61" fmla="*/ 110 h 338"/>
                <a:gd name="T62" fmla="*/ 108 w 310"/>
                <a:gd name="T63" fmla="*/ 74 h 338"/>
                <a:gd name="T64" fmla="*/ 62 w 310"/>
                <a:gd name="T65" fmla="*/ 105 h 338"/>
                <a:gd name="T66" fmla="*/ 5 w 310"/>
                <a:gd name="T67" fmla="*/ 121 h 338"/>
                <a:gd name="T68" fmla="*/ 12 w 310"/>
                <a:gd name="T69" fmla="*/ 206 h 338"/>
                <a:gd name="T70" fmla="*/ 34 w 310"/>
                <a:gd name="T71" fmla="*/ 266 h 338"/>
                <a:gd name="T72" fmla="*/ 37 w 310"/>
                <a:gd name="T73" fmla="*/ 269 h 338"/>
                <a:gd name="T74" fmla="*/ 93 w 310"/>
                <a:gd name="T75" fmla="*/ 266 h 338"/>
                <a:gd name="T76" fmla="*/ 91 w 310"/>
                <a:gd name="T77" fmla="*/ 264 h 338"/>
                <a:gd name="T78" fmla="*/ 80 w 310"/>
                <a:gd name="T79" fmla="*/ 229 h 3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10"/>
                <a:gd name="T121" fmla="*/ 0 h 338"/>
                <a:gd name="T122" fmla="*/ 310 w 310"/>
                <a:gd name="T123" fmla="*/ 338 h 3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10" h="338">
                  <a:moveTo>
                    <a:pt x="77" y="98"/>
                  </a:moveTo>
                  <a:lnTo>
                    <a:pt x="99" y="74"/>
                  </a:lnTo>
                  <a:lnTo>
                    <a:pt x="155" y="74"/>
                  </a:lnTo>
                  <a:lnTo>
                    <a:pt x="162" y="46"/>
                  </a:lnTo>
                  <a:lnTo>
                    <a:pt x="162" y="0"/>
                  </a:lnTo>
                  <a:lnTo>
                    <a:pt x="127" y="17"/>
                  </a:lnTo>
                  <a:lnTo>
                    <a:pt x="106" y="42"/>
                  </a:lnTo>
                  <a:lnTo>
                    <a:pt x="77" y="63"/>
                  </a:lnTo>
                  <a:lnTo>
                    <a:pt x="46" y="70"/>
                  </a:lnTo>
                  <a:lnTo>
                    <a:pt x="17" y="98"/>
                  </a:lnTo>
                  <a:lnTo>
                    <a:pt x="17" y="134"/>
                  </a:lnTo>
                  <a:lnTo>
                    <a:pt x="46" y="106"/>
                  </a:lnTo>
                  <a:lnTo>
                    <a:pt x="77" y="98"/>
                  </a:lnTo>
                  <a:close/>
                  <a:moveTo>
                    <a:pt x="293" y="264"/>
                  </a:moveTo>
                  <a:lnTo>
                    <a:pt x="286" y="243"/>
                  </a:lnTo>
                  <a:lnTo>
                    <a:pt x="289" y="208"/>
                  </a:lnTo>
                  <a:lnTo>
                    <a:pt x="264" y="204"/>
                  </a:lnTo>
                  <a:lnTo>
                    <a:pt x="229" y="222"/>
                  </a:lnTo>
                  <a:lnTo>
                    <a:pt x="201" y="225"/>
                  </a:lnTo>
                  <a:lnTo>
                    <a:pt x="194" y="243"/>
                  </a:lnTo>
                  <a:lnTo>
                    <a:pt x="219" y="271"/>
                  </a:lnTo>
                  <a:lnTo>
                    <a:pt x="229" y="285"/>
                  </a:lnTo>
                  <a:lnTo>
                    <a:pt x="250" y="285"/>
                  </a:lnTo>
                  <a:lnTo>
                    <a:pt x="264" y="303"/>
                  </a:lnTo>
                  <a:lnTo>
                    <a:pt x="286" y="285"/>
                  </a:lnTo>
                  <a:lnTo>
                    <a:pt x="293" y="264"/>
                  </a:lnTo>
                  <a:close/>
                  <a:moveTo>
                    <a:pt x="293" y="303"/>
                  </a:moveTo>
                  <a:lnTo>
                    <a:pt x="268" y="321"/>
                  </a:lnTo>
                  <a:lnTo>
                    <a:pt x="275" y="331"/>
                  </a:lnTo>
                  <a:lnTo>
                    <a:pt x="296" y="310"/>
                  </a:lnTo>
                  <a:lnTo>
                    <a:pt x="310" y="303"/>
                  </a:lnTo>
                  <a:lnTo>
                    <a:pt x="293" y="303"/>
                  </a:lnTo>
                  <a:close/>
                  <a:moveTo>
                    <a:pt x="208" y="307"/>
                  </a:moveTo>
                  <a:lnTo>
                    <a:pt x="201" y="321"/>
                  </a:lnTo>
                  <a:lnTo>
                    <a:pt x="208" y="335"/>
                  </a:lnTo>
                  <a:lnTo>
                    <a:pt x="243" y="335"/>
                  </a:lnTo>
                  <a:lnTo>
                    <a:pt x="240" y="321"/>
                  </a:lnTo>
                  <a:lnTo>
                    <a:pt x="208" y="307"/>
                  </a:lnTo>
                  <a:close/>
                  <a:moveTo>
                    <a:pt x="144" y="250"/>
                  </a:moveTo>
                  <a:lnTo>
                    <a:pt x="127" y="257"/>
                  </a:lnTo>
                  <a:lnTo>
                    <a:pt x="134" y="285"/>
                  </a:lnTo>
                  <a:lnTo>
                    <a:pt x="173" y="296"/>
                  </a:lnTo>
                  <a:lnTo>
                    <a:pt x="194" y="271"/>
                  </a:lnTo>
                  <a:lnTo>
                    <a:pt x="180" y="250"/>
                  </a:lnTo>
                  <a:lnTo>
                    <a:pt x="144" y="250"/>
                  </a:lnTo>
                  <a:close/>
                  <a:moveTo>
                    <a:pt x="99" y="285"/>
                  </a:moveTo>
                  <a:lnTo>
                    <a:pt x="99" y="243"/>
                  </a:lnTo>
                  <a:lnTo>
                    <a:pt x="144" y="208"/>
                  </a:lnTo>
                  <a:lnTo>
                    <a:pt x="152" y="180"/>
                  </a:lnTo>
                  <a:lnTo>
                    <a:pt x="194" y="176"/>
                  </a:lnTo>
                  <a:lnTo>
                    <a:pt x="204" y="151"/>
                  </a:lnTo>
                  <a:lnTo>
                    <a:pt x="183" y="137"/>
                  </a:lnTo>
                  <a:lnTo>
                    <a:pt x="159" y="134"/>
                  </a:lnTo>
                  <a:lnTo>
                    <a:pt x="134" y="91"/>
                  </a:lnTo>
                  <a:lnTo>
                    <a:pt x="109" y="91"/>
                  </a:lnTo>
                  <a:lnTo>
                    <a:pt x="77" y="130"/>
                  </a:lnTo>
                  <a:lnTo>
                    <a:pt x="53" y="120"/>
                  </a:lnTo>
                  <a:lnTo>
                    <a:pt x="7" y="151"/>
                  </a:lnTo>
                  <a:lnTo>
                    <a:pt x="0" y="201"/>
                  </a:lnTo>
                  <a:lnTo>
                    <a:pt x="14" y="257"/>
                  </a:lnTo>
                  <a:lnTo>
                    <a:pt x="39" y="285"/>
                  </a:lnTo>
                  <a:lnTo>
                    <a:pt x="42" y="331"/>
                  </a:lnTo>
                  <a:lnTo>
                    <a:pt x="46" y="338"/>
                  </a:lnTo>
                  <a:lnTo>
                    <a:pt x="46" y="335"/>
                  </a:lnTo>
                  <a:lnTo>
                    <a:pt x="70" y="331"/>
                  </a:lnTo>
                  <a:lnTo>
                    <a:pt x="116" y="331"/>
                  </a:lnTo>
                  <a:lnTo>
                    <a:pt x="113" y="328"/>
                  </a:lnTo>
                  <a:lnTo>
                    <a:pt x="99" y="285"/>
                  </a:lnTo>
                  <a:close/>
                </a:path>
              </a:pathLst>
            </a:custGeom>
            <a:solidFill>
              <a:schemeClr val="bg2"/>
            </a:solidFill>
            <a:ln w="9525">
              <a:solidFill>
                <a:srgbClr val="0071A7"/>
              </a:solidFill>
              <a:miter lim="800000"/>
              <a:headEnd/>
              <a:tailEnd/>
            </a:ln>
          </p:spPr>
          <p:txBody>
            <a:bodyPr>
              <a:prstTxWarp prst="textNoShape">
                <a:avLst/>
              </a:prstTxWarp>
            </a:bodyPr>
            <a:lstStyle/>
            <a:p>
              <a:endParaRPr lang="fr-FR"/>
            </a:p>
          </p:txBody>
        </p:sp>
        <p:sp>
          <p:nvSpPr>
            <p:cNvPr id="163884" name="Freeform 19"/>
            <p:cNvSpPr>
              <a:spLocks/>
            </p:cNvSpPr>
            <p:nvPr/>
          </p:nvSpPr>
          <p:spPr bwMode="gray">
            <a:xfrm>
              <a:off x="2326" y="2354"/>
              <a:ext cx="233" cy="234"/>
            </a:xfrm>
            <a:custGeom>
              <a:avLst/>
              <a:gdLst>
                <a:gd name="T0" fmla="*/ 209 w 260"/>
                <a:gd name="T1" fmla="*/ 12 h 261"/>
                <a:gd name="T2" fmla="*/ 195 w 260"/>
                <a:gd name="T3" fmla="*/ 0 h 261"/>
                <a:gd name="T4" fmla="*/ 142 w 260"/>
                <a:gd name="T5" fmla="*/ 0 h 261"/>
                <a:gd name="T6" fmla="*/ 119 w 260"/>
                <a:gd name="T7" fmla="*/ 18 h 261"/>
                <a:gd name="T8" fmla="*/ 113 w 260"/>
                <a:gd name="T9" fmla="*/ 37 h 261"/>
                <a:gd name="T10" fmla="*/ 135 w 260"/>
                <a:gd name="T11" fmla="*/ 54 h 261"/>
                <a:gd name="T12" fmla="*/ 130 w 260"/>
                <a:gd name="T13" fmla="*/ 74 h 261"/>
                <a:gd name="T14" fmla="*/ 105 w 260"/>
                <a:gd name="T15" fmla="*/ 91 h 261"/>
                <a:gd name="T16" fmla="*/ 101 w 260"/>
                <a:gd name="T17" fmla="*/ 74 h 261"/>
                <a:gd name="T18" fmla="*/ 113 w 260"/>
                <a:gd name="T19" fmla="*/ 54 h 261"/>
                <a:gd name="T20" fmla="*/ 105 w 260"/>
                <a:gd name="T21" fmla="*/ 43 h 261"/>
                <a:gd name="T22" fmla="*/ 82 w 260"/>
                <a:gd name="T23" fmla="*/ 48 h 261"/>
                <a:gd name="T24" fmla="*/ 65 w 260"/>
                <a:gd name="T25" fmla="*/ 94 h 261"/>
                <a:gd name="T26" fmla="*/ 56 w 260"/>
                <a:gd name="T27" fmla="*/ 111 h 261"/>
                <a:gd name="T28" fmla="*/ 45 w 260"/>
                <a:gd name="T29" fmla="*/ 120 h 261"/>
                <a:gd name="T30" fmla="*/ 39 w 260"/>
                <a:gd name="T31" fmla="*/ 148 h 261"/>
                <a:gd name="T32" fmla="*/ 45 w 260"/>
                <a:gd name="T33" fmla="*/ 153 h 261"/>
                <a:gd name="T34" fmla="*/ 36 w 260"/>
                <a:gd name="T35" fmla="*/ 168 h 261"/>
                <a:gd name="T36" fmla="*/ 20 w 260"/>
                <a:gd name="T37" fmla="*/ 168 h 261"/>
                <a:gd name="T38" fmla="*/ 0 w 260"/>
                <a:gd name="T39" fmla="*/ 170 h 261"/>
                <a:gd name="T40" fmla="*/ 22 w 260"/>
                <a:gd name="T41" fmla="*/ 185 h 261"/>
                <a:gd name="T42" fmla="*/ 54 w 260"/>
                <a:gd name="T43" fmla="*/ 170 h 261"/>
                <a:gd name="T44" fmla="*/ 73 w 260"/>
                <a:gd name="T45" fmla="*/ 161 h 261"/>
                <a:gd name="T46" fmla="*/ 90 w 260"/>
                <a:gd name="T47" fmla="*/ 168 h 261"/>
                <a:gd name="T48" fmla="*/ 119 w 260"/>
                <a:gd name="T49" fmla="*/ 168 h 261"/>
                <a:gd name="T50" fmla="*/ 121 w 260"/>
                <a:gd name="T51" fmla="*/ 196 h 261"/>
                <a:gd name="T52" fmla="*/ 135 w 260"/>
                <a:gd name="T53" fmla="*/ 210 h 261"/>
                <a:gd name="T54" fmla="*/ 138 w 260"/>
                <a:gd name="T55" fmla="*/ 202 h 261"/>
                <a:gd name="T56" fmla="*/ 142 w 260"/>
                <a:gd name="T57" fmla="*/ 185 h 261"/>
                <a:gd name="T58" fmla="*/ 159 w 260"/>
                <a:gd name="T59" fmla="*/ 153 h 261"/>
                <a:gd name="T60" fmla="*/ 155 w 260"/>
                <a:gd name="T61" fmla="*/ 148 h 261"/>
                <a:gd name="T62" fmla="*/ 147 w 260"/>
                <a:gd name="T63" fmla="*/ 136 h 261"/>
                <a:gd name="T64" fmla="*/ 155 w 260"/>
                <a:gd name="T65" fmla="*/ 128 h 261"/>
                <a:gd name="T66" fmla="*/ 195 w 260"/>
                <a:gd name="T67" fmla="*/ 94 h 261"/>
                <a:gd name="T68" fmla="*/ 201 w 260"/>
                <a:gd name="T69" fmla="*/ 59 h 261"/>
                <a:gd name="T70" fmla="*/ 195 w 260"/>
                <a:gd name="T71" fmla="*/ 43 h 261"/>
                <a:gd name="T72" fmla="*/ 209 w 260"/>
                <a:gd name="T73" fmla="*/ 12 h 261"/>
                <a:gd name="T74" fmla="*/ 209 w 260"/>
                <a:gd name="T75" fmla="*/ 12 h 261"/>
                <a:gd name="T76" fmla="*/ 209 w 260"/>
                <a:gd name="T77" fmla="*/ 12 h 26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60"/>
                <a:gd name="T118" fmla="*/ 0 h 261"/>
                <a:gd name="T119" fmla="*/ 260 w 260"/>
                <a:gd name="T120" fmla="*/ 261 h 26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60" h="261">
                  <a:moveTo>
                    <a:pt x="260" y="15"/>
                  </a:moveTo>
                  <a:lnTo>
                    <a:pt x="243" y="0"/>
                  </a:lnTo>
                  <a:lnTo>
                    <a:pt x="176" y="0"/>
                  </a:lnTo>
                  <a:lnTo>
                    <a:pt x="148" y="22"/>
                  </a:lnTo>
                  <a:lnTo>
                    <a:pt x="141" y="46"/>
                  </a:lnTo>
                  <a:lnTo>
                    <a:pt x="169" y="67"/>
                  </a:lnTo>
                  <a:lnTo>
                    <a:pt x="162" y="92"/>
                  </a:lnTo>
                  <a:lnTo>
                    <a:pt x="130" y="113"/>
                  </a:lnTo>
                  <a:lnTo>
                    <a:pt x="126" y="92"/>
                  </a:lnTo>
                  <a:lnTo>
                    <a:pt x="141" y="67"/>
                  </a:lnTo>
                  <a:lnTo>
                    <a:pt x="130" y="53"/>
                  </a:lnTo>
                  <a:lnTo>
                    <a:pt x="102" y="60"/>
                  </a:lnTo>
                  <a:lnTo>
                    <a:pt x="81" y="117"/>
                  </a:lnTo>
                  <a:lnTo>
                    <a:pt x="70" y="138"/>
                  </a:lnTo>
                  <a:lnTo>
                    <a:pt x="56" y="149"/>
                  </a:lnTo>
                  <a:lnTo>
                    <a:pt x="49" y="184"/>
                  </a:lnTo>
                  <a:lnTo>
                    <a:pt x="56" y="191"/>
                  </a:lnTo>
                  <a:lnTo>
                    <a:pt x="45" y="209"/>
                  </a:lnTo>
                  <a:lnTo>
                    <a:pt x="24" y="209"/>
                  </a:lnTo>
                  <a:lnTo>
                    <a:pt x="0" y="212"/>
                  </a:lnTo>
                  <a:lnTo>
                    <a:pt x="28" y="230"/>
                  </a:lnTo>
                  <a:lnTo>
                    <a:pt x="67" y="212"/>
                  </a:lnTo>
                  <a:lnTo>
                    <a:pt x="91" y="201"/>
                  </a:lnTo>
                  <a:lnTo>
                    <a:pt x="112" y="209"/>
                  </a:lnTo>
                  <a:lnTo>
                    <a:pt x="148" y="209"/>
                  </a:lnTo>
                  <a:lnTo>
                    <a:pt x="151" y="244"/>
                  </a:lnTo>
                  <a:lnTo>
                    <a:pt x="169" y="261"/>
                  </a:lnTo>
                  <a:lnTo>
                    <a:pt x="172" y="251"/>
                  </a:lnTo>
                  <a:lnTo>
                    <a:pt x="176" y="230"/>
                  </a:lnTo>
                  <a:lnTo>
                    <a:pt x="197" y="191"/>
                  </a:lnTo>
                  <a:lnTo>
                    <a:pt x="193" y="184"/>
                  </a:lnTo>
                  <a:lnTo>
                    <a:pt x="183" y="170"/>
                  </a:lnTo>
                  <a:lnTo>
                    <a:pt x="193" y="159"/>
                  </a:lnTo>
                  <a:lnTo>
                    <a:pt x="243" y="117"/>
                  </a:lnTo>
                  <a:lnTo>
                    <a:pt x="250" y="74"/>
                  </a:lnTo>
                  <a:lnTo>
                    <a:pt x="243" y="53"/>
                  </a:lnTo>
                  <a:lnTo>
                    <a:pt x="260" y="15"/>
                  </a:lnTo>
                  <a:close/>
                </a:path>
              </a:pathLst>
            </a:custGeom>
            <a:solidFill>
              <a:schemeClr val="bg2"/>
            </a:solidFill>
            <a:ln w="9525">
              <a:solidFill>
                <a:srgbClr val="0071A7"/>
              </a:solidFill>
              <a:miter lim="800000"/>
              <a:headEnd/>
              <a:tailEnd/>
            </a:ln>
          </p:spPr>
          <p:txBody>
            <a:bodyPr>
              <a:prstTxWarp prst="textNoShape">
                <a:avLst/>
              </a:prstTxWarp>
            </a:bodyPr>
            <a:lstStyle/>
            <a:p>
              <a:endParaRPr lang="fr-FR"/>
            </a:p>
          </p:txBody>
        </p:sp>
        <p:sp>
          <p:nvSpPr>
            <p:cNvPr id="163885" name="Freeform 20"/>
            <p:cNvSpPr>
              <a:spLocks/>
            </p:cNvSpPr>
            <p:nvPr/>
          </p:nvSpPr>
          <p:spPr bwMode="gray">
            <a:xfrm>
              <a:off x="2486" y="2642"/>
              <a:ext cx="35" cy="80"/>
            </a:xfrm>
            <a:custGeom>
              <a:avLst/>
              <a:gdLst>
                <a:gd name="T0" fmla="*/ 12 w 39"/>
                <a:gd name="T1" fmla="*/ 0 h 89"/>
                <a:gd name="T2" fmla="*/ 5 w 39"/>
                <a:gd name="T3" fmla="*/ 14 h 89"/>
                <a:gd name="T4" fmla="*/ 0 w 39"/>
                <a:gd name="T5" fmla="*/ 37 h 89"/>
                <a:gd name="T6" fmla="*/ 5 w 39"/>
                <a:gd name="T7" fmla="*/ 66 h 89"/>
                <a:gd name="T8" fmla="*/ 31 w 39"/>
                <a:gd name="T9" fmla="*/ 72 h 89"/>
                <a:gd name="T10" fmla="*/ 26 w 39"/>
                <a:gd name="T11" fmla="*/ 23 h 89"/>
                <a:gd name="T12" fmla="*/ 12 w 39"/>
                <a:gd name="T13" fmla="*/ 0 h 89"/>
                <a:gd name="T14" fmla="*/ 12 w 39"/>
                <a:gd name="T15" fmla="*/ 0 h 89"/>
                <a:gd name="T16" fmla="*/ 12 w 39"/>
                <a:gd name="T17" fmla="*/ 0 h 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
                <a:gd name="T28" fmla="*/ 0 h 89"/>
                <a:gd name="T29" fmla="*/ 39 w 39"/>
                <a:gd name="T30" fmla="*/ 89 h 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 h="89">
                  <a:moveTo>
                    <a:pt x="14" y="0"/>
                  </a:moveTo>
                  <a:lnTo>
                    <a:pt x="7" y="18"/>
                  </a:lnTo>
                  <a:lnTo>
                    <a:pt x="0" y="46"/>
                  </a:lnTo>
                  <a:lnTo>
                    <a:pt x="7" y="81"/>
                  </a:lnTo>
                  <a:lnTo>
                    <a:pt x="39" y="89"/>
                  </a:lnTo>
                  <a:lnTo>
                    <a:pt x="32" y="29"/>
                  </a:lnTo>
                  <a:lnTo>
                    <a:pt x="14" y="0"/>
                  </a:lnTo>
                  <a:close/>
                </a:path>
              </a:pathLst>
            </a:custGeom>
            <a:solidFill>
              <a:schemeClr val="bg2"/>
            </a:solidFill>
            <a:ln w="9525">
              <a:solidFill>
                <a:srgbClr val="0071A7"/>
              </a:solidFill>
              <a:miter lim="800000"/>
              <a:headEnd/>
              <a:tailEnd/>
            </a:ln>
          </p:spPr>
          <p:txBody>
            <a:bodyPr>
              <a:prstTxWarp prst="textNoShape">
                <a:avLst/>
              </a:prstTxWarp>
            </a:bodyPr>
            <a:lstStyle/>
            <a:p>
              <a:endParaRPr lang="fr-FR"/>
            </a:p>
          </p:txBody>
        </p:sp>
        <p:sp>
          <p:nvSpPr>
            <p:cNvPr id="163886" name="Freeform 21"/>
            <p:cNvSpPr>
              <a:spLocks/>
            </p:cNvSpPr>
            <p:nvPr/>
          </p:nvSpPr>
          <p:spPr bwMode="gray">
            <a:xfrm>
              <a:off x="2291" y="2541"/>
              <a:ext cx="205" cy="168"/>
            </a:xfrm>
            <a:custGeom>
              <a:avLst/>
              <a:gdLst>
                <a:gd name="T0" fmla="*/ 85 w 229"/>
                <a:gd name="T1" fmla="*/ 102 h 187"/>
                <a:gd name="T2" fmla="*/ 104 w 229"/>
                <a:gd name="T3" fmla="*/ 108 h 187"/>
                <a:gd name="T4" fmla="*/ 132 w 229"/>
                <a:gd name="T5" fmla="*/ 123 h 187"/>
                <a:gd name="T6" fmla="*/ 175 w 229"/>
                <a:gd name="T7" fmla="*/ 151 h 187"/>
                <a:gd name="T8" fmla="*/ 169 w 229"/>
                <a:gd name="T9" fmla="*/ 123 h 187"/>
                <a:gd name="T10" fmla="*/ 175 w 229"/>
                <a:gd name="T11" fmla="*/ 102 h 187"/>
                <a:gd name="T12" fmla="*/ 184 w 229"/>
                <a:gd name="T13" fmla="*/ 88 h 187"/>
                <a:gd name="T14" fmla="*/ 184 w 229"/>
                <a:gd name="T15" fmla="*/ 54 h 187"/>
                <a:gd name="T16" fmla="*/ 167 w 229"/>
                <a:gd name="T17" fmla="*/ 37 h 187"/>
                <a:gd name="T18" fmla="*/ 164 w 229"/>
                <a:gd name="T19" fmla="*/ 43 h 187"/>
                <a:gd name="T20" fmla="*/ 149 w 229"/>
                <a:gd name="T21" fmla="*/ 31 h 187"/>
                <a:gd name="T22" fmla="*/ 147 w 229"/>
                <a:gd name="T23" fmla="*/ 4 h 187"/>
                <a:gd name="T24" fmla="*/ 121 w 229"/>
                <a:gd name="T25" fmla="*/ 4 h 187"/>
                <a:gd name="T26" fmla="*/ 104 w 229"/>
                <a:gd name="T27" fmla="*/ 0 h 187"/>
                <a:gd name="T28" fmla="*/ 85 w 229"/>
                <a:gd name="T29" fmla="*/ 5 h 187"/>
                <a:gd name="T30" fmla="*/ 54 w 229"/>
                <a:gd name="T31" fmla="*/ 17 h 187"/>
                <a:gd name="T32" fmla="*/ 31 w 229"/>
                <a:gd name="T33" fmla="*/ 5 h 187"/>
                <a:gd name="T34" fmla="*/ 22 w 229"/>
                <a:gd name="T35" fmla="*/ 17 h 187"/>
                <a:gd name="T36" fmla="*/ 0 w 229"/>
                <a:gd name="T37" fmla="*/ 34 h 187"/>
                <a:gd name="T38" fmla="*/ 37 w 229"/>
                <a:gd name="T39" fmla="*/ 68 h 187"/>
                <a:gd name="T40" fmla="*/ 85 w 229"/>
                <a:gd name="T41" fmla="*/ 102 h 187"/>
                <a:gd name="T42" fmla="*/ 85 w 229"/>
                <a:gd name="T43" fmla="*/ 102 h 187"/>
                <a:gd name="T44" fmla="*/ 85 w 229"/>
                <a:gd name="T45" fmla="*/ 102 h 1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9"/>
                <a:gd name="T70" fmla="*/ 0 h 187"/>
                <a:gd name="T71" fmla="*/ 229 w 229"/>
                <a:gd name="T72" fmla="*/ 187 h 18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9" h="187">
                  <a:moveTo>
                    <a:pt x="106" y="127"/>
                  </a:moveTo>
                  <a:lnTo>
                    <a:pt x="130" y="134"/>
                  </a:lnTo>
                  <a:lnTo>
                    <a:pt x="165" y="152"/>
                  </a:lnTo>
                  <a:lnTo>
                    <a:pt x="218" y="187"/>
                  </a:lnTo>
                  <a:lnTo>
                    <a:pt x="211" y="152"/>
                  </a:lnTo>
                  <a:lnTo>
                    <a:pt x="218" y="127"/>
                  </a:lnTo>
                  <a:lnTo>
                    <a:pt x="229" y="109"/>
                  </a:lnTo>
                  <a:lnTo>
                    <a:pt x="229" y="67"/>
                  </a:lnTo>
                  <a:lnTo>
                    <a:pt x="208" y="46"/>
                  </a:lnTo>
                  <a:lnTo>
                    <a:pt x="204" y="53"/>
                  </a:lnTo>
                  <a:lnTo>
                    <a:pt x="187" y="39"/>
                  </a:lnTo>
                  <a:lnTo>
                    <a:pt x="183" y="4"/>
                  </a:lnTo>
                  <a:lnTo>
                    <a:pt x="151" y="4"/>
                  </a:lnTo>
                  <a:lnTo>
                    <a:pt x="130" y="0"/>
                  </a:lnTo>
                  <a:lnTo>
                    <a:pt x="106" y="7"/>
                  </a:lnTo>
                  <a:lnTo>
                    <a:pt x="67" y="21"/>
                  </a:lnTo>
                  <a:lnTo>
                    <a:pt x="39" y="7"/>
                  </a:lnTo>
                  <a:lnTo>
                    <a:pt x="28" y="21"/>
                  </a:lnTo>
                  <a:lnTo>
                    <a:pt x="0" y="42"/>
                  </a:lnTo>
                  <a:lnTo>
                    <a:pt x="46" y="85"/>
                  </a:lnTo>
                  <a:lnTo>
                    <a:pt x="106" y="127"/>
                  </a:lnTo>
                  <a:close/>
                </a:path>
              </a:pathLst>
            </a:custGeom>
            <a:solidFill>
              <a:schemeClr val="bg2"/>
            </a:solidFill>
            <a:ln w="9525">
              <a:solidFill>
                <a:srgbClr val="0071A7"/>
              </a:solidFill>
              <a:miter lim="800000"/>
              <a:headEnd/>
              <a:tailEnd/>
            </a:ln>
          </p:spPr>
          <p:txBody>
            <a:bodyPr>
              <a:prstTxWarp prst="textNoShape">
                <a:avLst/>
              </a:prstTxWarp>
            </a:bodyPr>
            <a:lstStyle/>
            <a:p>
              <a:endParaRPr lang="fr-FR"/>
            </a:p>
          </p:txBody>
        </p:sp>
        <p:sp>
          <p:nvSpPr>
            <p:cNvPr id="163887" name="Freeform 22"/>
            <p:cNvSpPr>
              <a:spLocks noEditPoints="1"/>
            </p:cNvSpPr>
            <p:nvPr/>
          </p:nvSpPr>
          <p:spPr bwMode="gray">
            <a:xfrm>
              <a:off x="2521" y="2927"/>
              <a:ext cx="700" cy="781"/>
            </a:xfrm>
            <a:custGeom>
              <a:avLst/>
              <a:gdLst>
                <a:gd name="T0" fmla="*/ 364 w 780"/>
                <a:gd name="T1" fmla="*/ 624 h 871"/>
                <a:gd name="T2" fmla="*/ 321 w 780"/>
                <a:gd name="T3" fmla="*/ 615 h 871"/>
                <a:gd name="T4" fmla="*/ 304 w 780"/>
                <a:gd name="T5" fmla="*/ 643 h 871"/>
                <a:gd name="T6" fmla="*/ 366 w 780"/>
                <a:gd name="T7" fmla="*/ 674 h 871"/>
                <a:gd name="T8" fmla="*/ 437 w 780"/>
                <a:gd name="T9" fmla="*/ 646 h 871"/>
                <a:gd name="T10" fmla="*/ 420 w 780"/>
                <a:gd name="T11" fmla="*/ 620 h 871"/>
                <a:gd name="T12" fmla="*/ 420 w 780"/>
                <a:gd name="T13" fmla="*/ 620 h 871"/>
                <a:gd name="T14" fmla="*/ 143 w 780"/>
                <a:gd name="T15" fmla="*/ 397 h 871"/>
                <a:gd name="T16" fmla="*/ 91 w 780"/>
                <a:gd name="T17" fmla="*/ 433 h 871"/>
                <a:gd name="T18" fmla="*/ 91 w 780"/>
                <a:gd name="T19" fmla="*/ 505 h 871"/>
                <a:gd name="T20" fmla="*/ 114 w 780"/>
                <a:gd name="T21" fmla="*/ 556 h 871"/>
                <a:gd name="T22" fmla="*/ 143 w 780"/>
                <a:gd name="T23" fmla="*/ 542 h 871"/>
                <a:gd name="T24" fmla="*/ 160 w 780"/>
                <a:gd name="T25" fmla="*/ 510 h 871"/>
                <a:gd name="T26" fmla="*/ 153 w 780"/>
                <a:gd name="T27" fmla="*/ 431 h 871"/>
                <a:gd name="T28" fmla="*/ 153 w 780"/>
                <a:gd name="T29" fmla="*/ 405 h 871"/>
                <a:gd name="T30" fmla="*/ 623 w 780"/>
                <a:gd name="T31" fmla="*/ 471 h 871"/>
                <a:gd name="T32" fmla="*/ 560 w 780"/>
                <a:gd name="T33" fmla="*/ 431 h 871"/>
                <a:gd name="T34" fmla="*/ 517 w 780"/>
                <a:gd name="T35" fmla="*/ 409 h 871"/>
                <a:gd name="T36" fmla="*/ 491 w 780"/>
                <a:gd name="T37" fmla="*/ 360 h 871"/>
                <a:gd name="T38" fmla="*/ 395 w 780"/>
                <a:gd name="T39" fmla="*/ 323 h 871"/>
                <a:gd name="T40" fmla="*/ 346 w 780"/>
                <a:gd name="T41" fmla="*/ 236 h 871"/>
                <a:gd name="T42" fmla="*/ 302 w 780"/>
                <a:gd name="T43" fmla="*/ 142 h 871"/>
                <a:gd name="T44" fmla="*/ 318 w 780"/>
                <a:gd name="T45" fmla="*/ 116 h 871"/>
                <a:gd name="T46" fmla="*/ 366 w 780"/>
                <a:gd name="T47" fmla="*/ 125 h 871"/>
                <a:gd name="T48" fmla="*/ 383 w 780"/>
                <a:gd name="T49" fmla="*/ 80 h 871"/>
                <a:gd name="T50" fmla="*/ 366 w 780"/>
                <a:gd name="T51" fmla="*/ 31 h 871"/>
                <a:gd name="T52" fmla="*/ 304 w 780"/>
                <a:gd name="T53" fmla="*/ 13 h 871"/>
                <a:gd name="T54" fmla="*/ 264 w 780"/>
                <a:gd name="T55" fmla="*/ 0 h 871"/>
                <a:gd name="T56" fmla="*/ 193 w 780"/>
                <a:gd name="T57" fmla="*/ 17 h 871"/>
                <a:gd name="T58" fmla="*/ 119 w 780"/>
                <a:gd name="T59" fmla="*/ 37 h 871"/>
                <a:gd name="T60" fmla="*/ 80 w 780"/>
                <a:gd name="T61" fmla="*/ 31 h 871"/>
                <a:gd name="T62" fmla="*/ 54 w 780"/>
                <a:gd name="T63" fmla="*/ 85 h 871"/>
                <a:gd name="T64" fmla="*/ 0 w 780"/>
                <a:gd name="T65" fmla="*/ 85 h 871"/>
                <a:gd name="T66" fmla="*/ 26 w 780"/>
                <a:gd name="T67" fmla="*/ 195 h 871"/>
                <a:gd name="T68" fmla="*/ 71 w 780"/>
                <a:gd name="T69" fmla="*/ 227 h 871"/>
                <a:gd name="T70" fmla="*/ 156 w 780"/>
                <a:gd name="T71" fmla="*/ 187 h 871"/>
                <a:gd name="T72" fmla="*/ 210 w 780"/>
                <a:gd name="T73" fmla="*/ 244 h 871"/>
                <a:gd name="T74" fmla="*/ 248 w 780"/>
                <a:gd name="T75" fmla="*/ 315 h 871"/>
                <a:gd name="T76" fmla="*/ 284 w 780"/>
                <a:gd name="T77" fmla="*/ 360 h 871"/>
                <a:gd name="T78" fmla="*/ 311 w 780"/>
                <a:gd name="T79" fmla="*/ 388 h 871"/>
                <a:gd name="T80" fmla="*/ 375 w 780"/>
                <a:gd name="T81" fmla="*/ 422 h 871"/>
                <a:gd name="T82" fmla="*/ 404 w 780"/>
                <a:gd name="T83" fmla="*/ 439 h 871"/>
                <a:gd name="T84" fmla="*/ 437 w 780"/>
                <a:gd name="T85" fmla="*/ 463 h 871"/>
                <a:gd name="T86" fmla="*/ 463 w 780"/>
                <a:gd name="T87" fmla="*/ 494 h 871"/>
                <a:gd name="T88" fmla="*/ 494 w 780"/>
                <a:gd name="T89" fmla="*/ 513 h 871"/>
                <a:gd name="T90" fmla="*/ 506 w 780"/>
                <a:gd name="T91" fmla="*/ 570 h 871"/>
                <a:gd name="T92" fmla="*/ 475 w 780"/>
                <a:gd name="T93" fmla="*/ 620 h 871"/>
                <a:gd name="T94" fmla="*/ 526 w 780"/>
                <a:gd name="T95" fmla="*/ 607 h 871"/>
                <a:gd name="T96" fmla="*/ 560 w 780"/>
                <a:gd name="T97" fmla="*/ 567 h 871"/>
                <a:gd name="T98" fmla="*/ 529 w 780"/>
                <a:gd name="T99" fmla="*/ 513 h 871"/>
                <a:gd name="T100" fmla="*/ 565 w 780"/>
                <a:gd name="T101" fmla="*/ 468 h 871"/>
                <a:gd name="T102" fmla="*/ 619 w 780"/>
                <a:gd name="T103" fmla="*/ 502 h 871"/>
                <a:gd name="T104" fmla="*/ 623 w 780"/>
                <a:gd name="T105" fmla="*/ 471 h 871"/>
                <a:gd name="T106" fmla="*/ 623 w 780"/>
                <a:gd name="T107" fmla="*/ 471 h 8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80"/>
                <a:gd name="T163" fmla="*/ 0 h 871"/>
                <a:gd name="T164" fmla="*/ 780 w 780"/>
                <a:gd name="T165" fmla="*/ 871 h 8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80" h="871">
                  <a:moveTo>
                    <a:pt x="522" y="772"/>
                  </a:moveTo>
                  <a:lnTo>
                    <a:pt x="452" y="776"/>
                  </a:lnTo>
                  <a:lnTo>
                    <a:pt x="423" y="765"/>
                  </a:lnTo>
                  <a:lnTo>
                    <a:pt x="399" y="765"/>
                  </a:lnTo>
                  <a:lnTo>
                    <a:pt x="374" y="783"/>
                  </a:lnTo>
                  <a:lnTo>
                    <a:pt x="378" y="800"/>
                  </a:lnTo>
                  <a:lnTo>
                    <a:pt x="423" y="811"/>
                  </a:lnTo>
                  <a:lnTo>
                    <a:pt x="455" y="839"/>
                  </a:lnTo>
                  <a:lnTo>
                    <a:pt x="543" y="871"/>
                  </a:lnTo>
                  <a:lnTo>
                    <a:pt x="543" y="804"/>
                  </a:lnTo>
                  <a:lnTo>
                    <a:pt x="561" y="758"/>
                  </a:lnTo>
                  <a:lnTo>
                    <a:pt x="522" y="772"/>
                  </a:lnTo>
                  <a:close/>
                  <a:moveTo>
                    <a:pt x="191" y="504"/>
                  </a:moveTo>
                  <a:lnTo>
                    <a:pt x="177" y="494"/>
                  </a:lnTo>
                  <a:lnTo>
                    <a:pt x="155" y="515"/>
                  </a:lnTo>
                  <a:lnTo>
                    <a:pt x="113" y="539"/>
                  </a:lnTo>
                  <a:lnTo>
                    <a:pt x="124" y="561"/>
                  </a:lnTo>
                  <a:lnTo>
                    <a:pt x="113" y="628"/>
                  </a:lnTo>
                  <a:lnTo>
                    <a:pt x="124" y="681"/>
                  </a:lnTo>
                  <a:lnTo>
                    <a:pt x="141" y="691"/>
                  </a:lnTo>
                  <a:lnTo>
                    <a:pt x="152" y="674"/>
                  </a:lnTo>
                  <a:lnTo>
                    <a:pt x="177" y="674"/>
                  </a:lnTo>
                  <a:lnTo>
                    <a:pt x="191" y="652"/>
                  </a:lnTo>
                  <a:lnTo>
                    <a:pt x="198" y="635"/>
                  </a:lnTo>
                  <a:lnTo>
                    <a:pt x="201" y="554"/>
                  </a:lnTo>
                  <a:lnTo>
                    <a:pt x="191" y="536"/>
                  </a:lnTo>
                  <a:lnTo>
                    <a:pt x="191" y="504"/>
                  </a:lnTo>
                  <a:close/>
                  <a:moveTo>
                    <a:pt x="773" y="585"/>
                  </a:moveTo>
                  <a:lnTo>
                    <a:pt x="734" y="554"/>
                  </a:lnTo>
                  <a:lnTo>
                    <a:pt x="695" y="536"/>
                  </a:lnTo>
                  <a:lnTo>
                    <a:pt x="695" y="511"/>
                  </a:lnTo>
                  <a:lnTo>
                    <a:pt x="642" y="508"/>
                  </a:lnTo>
                  <a:lnTo>
                    <a:pt x="628" y="490"/>
                  </a:lnTo>
                  <a:lnTo>
                    <a:pt x="610" y="448"/>
                  </a:lnTo>
                  <a:lnTo>
                    <a:pt x="547" y="444"/>
                  </a:lnTo>
                  <a:lnTo>
                    <a:pt x="490" y="402"/>
                  </a:lnTo>
                  <a:lnTo>
                    <a:pt x="455" y="335"/>
                  </a:lnTo>
                  <a:lnTo>
                    <a:pt x="430" y="293"/>
                  </a:lnTo>
                  <a:lnTo>
                    <a:pt x="363" y="247"/>
                  </a:lnTo>
                  <a:lnTo>
                    <a:pt x="374" y="176"/>
                  </a:lnTo>
                  <a:lnTo>
                    <a:pt x="363" y="169"/>
                  </a:lnTo>
                  <a:lnTo>
                    <a:pt x="395" y="144"/>
                  </a:lnTo>
                  <a:lnTo>
                    <a:pt x="455" y="127"/>
                  </a:lnTo>
                  <a:lnTo>
                    <a:pt x="455" y="155"/>
                  </a:lnTo>
                  <a:lnTo>
                    <a:pt x="473" y="130"/>
                  </a:lnTo>
                  <a:lnTo>
                    <a:pt x="476" y="99"/>
                  </a:lnTo>
                  <a:lnTo>
                    <a:pt x="455" y="77"/>
                  </a:lnTo>
                  <a:lnTo>
                    <a:pt x="455" y="39"/>
                  </a:lnTo>
                  <a:lnTo>
                    <a:pt x="402" y="17"/>
                  </a:lnTo>
                  <a:lnTo>
                    <a:pt x="378" y="17"/>
                  </a:lnTo>
                  <a:lnTo>
                    <a:pt x="360" y="0"/>
                  </a:lnTo>
                  <a:lnTo>
                    <a:pt x="328" y="0"/>
                  </a:lnTo>
                  <a:lnTo>
                    <a:pt x="307" y="21"/>
                  </a:lnTo>
                  <a:lnTo>
                    <a:pt x="240" y="21"/>
                  </a:lnTo>
                  <a:lnTo>
                    <a:pt x="222" y="60"/>
                  </a:lnTo>
                  <a:lnTo>
                    <a:pt x="148" y="46"/>
                  </a:lnTo>
                  <a:lnTo>
                    <a:pt x="127" y="35"/>
                  </a:lnTo>
                  <a:lnTo>
                    <a:pt x="99" y="39"/>
                  </a:lnTo>
                  <a:lnTo>
                    <a:pt x="88" y="99"/>
                  </a:lnTo>
                  <a:lnTo>
                    <a:pt x="67" y="106"/>
                  </a:lnTo>
                  <a:lnTo>
                    <a:pt x="39" y="102"/>
                  </a:lnTo>
                  <a:lnTo>
                    <a:pt x="0" y="106"/>
                  </a:lnTo>
                  <a:lnTo>
                    <a:pt x="14" y="176"/>
                  </a:lnTo>
                  <a:lnTo>
                    <a:pt x="32" y="243"/>
                  </a:lnTo>
                  <a:lnTo>
                    <a:pt x="60" y="254"/>
                  </a:lnTo>
                  <a:lnTo>
                    <a:pt x="88" y="282"/>
                  </a:lnTo>
                  <a:lnTo>
                    <a:pt x="131" y="243"/>
                  </a:lnTo>
                  <a:lnTo>
                    <a:pt x="194" y="233"/>
                  </a:lnTo>
                  <a:lnTo>
                    <a:pt x="219" y="243"/>
                  </a:lnTo>
                  <a:lnTo>
                    <a:pt x="261" y="303"/>
                  </a:lnTo>
                  <a:lnTo>
                    <a:pt x="265" y="367"/>
                  </a:lnTo>
                  <a:lnTo>
                    <a:pt x="307" y="391"/>
                  </a:lnTo>
                  <a:lnTo>
                    <a:pt x="314" y="423"/>
                  </a:lnTo>
                  <a:lnTo>
                    <a:pt x="353" y="448"/>
                  </a:lnTo>
                  <a:lnTo>
                    <a:pt x="374" y="458"/>
                  </a:lnTo>
                  <a:lnTo>
                    <a:pt x="385" y="483"/>
                  </a:lnTo>
                  <a:lnTo>
                    <a:pt x="445" y="515"/>
                  </a:lnTo>
                  <a:lnTo>
                    <a:pt x="466" y="525"/>
                  </a:lnTo>
                  <a:lnTo>
                    <a:pt x="490" y="547"/>
                  </a:lnTo>
                  <a:lnTo>
                    <a:pt x="501" y="547"/>
                  </a:lnTo>
                  <a:lnTo>
                    <a:pt x="519" y="561"/>
                  </a:lnTo>
                  <a:lnTo>
                    <a:pt x="543" y="575"/>
                  </a:lnTo>
                  <a:lnTo>
                    <a:pt x="547" y="599"/>
                  </a:lnTo>
                  <a:lnTo>
                    <a:pt x="575" y="614"/>
                  </a:lnTo>
                  <a:lnTo>
                    <a:pt x="596" y="614"/>
                  </a:lnTo>
                  <a:lnTo>
                    <a:pt x="614" y="638"/>
                  </a:lnTo>
                  <a:lnTo>
                    <a:pt x="614" y="670"/>
                  </a:lnTo>
                  <a:lnTo>
                    <a:pt x="628" y="709"/>
                  </a:lnTo>
                  <a:lnTo>
                    <a:pt x="603" y="744"/>
                  </a:lnTo>
                  <a:lnTo>
                    <a:pt x="589" y="772"/>
                  </a:lnTo>
                  <a:lnTo>
                    <a:pt x="607" y="793"/>
                  </a:lnTo>
                  <a:lnTo>
                    <a:pt x="653" y="755"/>
                  </a:lnTo>
                  <a:lnTo>
                    <a:pt x="660" y="719"/>
                  </a:lnTo>
                  <a:lnTo>
                    <a:pt x="695" y="705"/>
                  </a:lnTo>
                  <a:lnTo>
                    <a:pt x="691" y="674"/>
                  </a:lnTo>
                  <a:lnTo>
                    <a:pt x="656" y="638"/>
                  </a:lnTo>
                  <a:lnTo>
                    <a:pt x="667" y="585"/>
                  </a:lnTo>
                  <a:lnTo>
                    <a:pt x="702" y="582"/>
                  </a:lnTo>
                  <a:lnTo>
                    <a:pt x="727" y="599"/>
                  </a:lnTo>
                  <a:lnTo>
                    <a:pt x="769" y="624"/>
                  </a:lnTo>
                  <a:lnTo>
                    <a:pt x="780" y="614"/>
                  </a:lnTo>
                  <a:lnTo>
                    <a:pt x="773" y="585"/>
                  </a:lnTo>
                  <a:close/>
                </a:path>
              </a:pathLst>
            </a:custGeom>
            <a:solidFill>
              <a:schemeClr val="bg2"/>
            </a:solidFill>
            <a:ln w="9525">
              <a:solidFill>
                <a:srgbClr val="0071A7"/>
              </a:solidFill>
              <a:miter lim="800000"/>
              <a:headEnd/>
              <a:tailEnd/>
            </a:ln>
          </p:spPr>
          <p:txBody>
            <a:bodyPr>
              <a:prstTxWarp prst="textNoShape">
                <a:avLst/>
              </a:prstTxWarp>
            </a:bodyPr>
            <a:lstStyle/>
            <a:p>
              <a:endParaRPr lang="fr-FR"/>
            </a:p>
          </p:txBody>
        </p:sp>
        <p:sp>
          <p:nvSpPr>
            <p:cNvPr id="163888" name="Freeform 23"/>
            <p:cNvSpPr>
              <a:spLocks/>
            </p:cNvSpPr>
            <p:nvPr/>
          </p:nvSpPr>
          <p:spPr bwMode="gray">
            <a:xfrm>
              <a:off x="2945" y="3018"/>
              <a:ext cx="7" cy="25"/>
            </a:xfrm>
            <a:custGeom>
              <a:avLst/>
              <a:gdLst>
                <a:gd name="T0" fmla="*/ 0 w 7"/>
                <a:gd name="T1" fmla="*/ 22 h 28"/>
                <a:gd name="T2" fmla="*/ 7 w 7"/>
                <a:gd name="T3" fmla="*/ 12 h 28"/>
                <a:gd name="T4" fmla="*/ 7 w 7"/>
                <a:gd name="T5" fmla="*/ 0 h 28"/>
                <a:gd name="T6" fmla="*/ 0 w 7"/>
                <a:gd name="T7" fmla="*/ 22 h 28"/>
                <a:gd name="T8" fmla="*/ 0 w 7"/>
                <a:gd name="T9" fmla="*/ 22 h 28"/>
                <a:gd name="T10" fmla="*/ 0 w 7"/>
                <a:gd name="T11" fmla="*/ 22 h 28"/>
                <a:gd name="T12" fmla="*/ 0 60000 65536"/>
                <a:gd name="T13" fmla="*/ 0 60000 65536"/>
                <a:gd name="T14" fmla="*/ 0 60000 65536"/>
                <a:gd name="T15" fmla="*/ 0 60000 65536"/>
                <a:gd name="T16" fmla="*/ 0 60000 65536"/>
                <a:gd name="T17" fmla="*/ 0 60000 65536"/>
                <a:gd name="T18" fmla="*/ 0 w 7"/>
                <a:gd name="T19" fmla="*/ 0 h 28"/>
                <a:gd name="T20" fmla="*/ 7 w 7"/>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7" h="28">
                  <a:moveTo>
                    <a:pt x="0" y="28"/>
                  </a:moveTo>
                  <a:lnTo>
                    <a:pt x="7" y="14"/>
                  </a:lnTo>
                  <a:lnTo>
                    <a:pt x="7" y="0"/>
                  </a:lnTo>
                  <a:lnTo>
                    <a:pt x="0" y="28"/>
                  </a:lnTo>
                  <a:close/>
                </a:path>
              </a:pathLst>
            </a:custGeom>
            <a:solidFill>
              <a:schemeClr val="bg2"/>
            </a:solidFill>
            <a:ln w="9525">
              <a:solidFill>
                <a:srgbClr val="0071A7"/>
              </a:solidFill>
              <a:miter lim="800000"/>
              <a:headEnd/>
              <a:tailEnd/>
            </a:ln>
          </p:spPr>
          <p:txBody>
            <a:bodyPr>
              <a:prstTxWarp prst="textNoShape">
                <a:avLst/>
              </a:prstTxWarp>
            </a:bodyPr>
            <a:lstStyle/>
            <a:p>
              <a:endParaRPr lang="fr-FR"/>
            </a:p>
          </p:txBody>
        </p:sp>
        <p:sp>
          <p:nvSpPr>
            <p:cNvPr id="163889" name="Freeform 24"/>
            <p:cNvSpPr>
              <a:spLocks/>
            </p:cNvSpPr>
            <p:nvPr/>
          </p:nvSpPr>
          <p:spPr bwMode="gray">
            <a:xfrm>
              <a:off x="2936" y="2927"/>
              <a:ext cx="161" cy="101"/>
            </a:xfrm>
            <a:custGeom>
              <a:avLst/>
              <a:gdLst>
                <a:gd name="T0" fmla="*/ 94 w 180"/>
                <a:gd name="T1" fmla="*/ 13 h 113"/>
                <a:gd name="T2" fmla="*/ 34 w 180"/>
                <a:gd name="T3" fmla="*/ 45 h 113"/>
                <a:gd name="T4" fmla="*/ 0 w 180"/>
                <a:gd name="T5" fmla="*/ 34 h 113"/>
                <a:gd name="T6" fmla="*/ 0 w 180"/>
                <a:gd name="T7" fmla="*/ 62 h 113"/>
                <a:gd name="T8" fmla="*/ 14 w 180"/>
                <a:gd name="T9" fmla="*/ 76 h 113"/>
                <a:gd name="T10" fmla="*/ 14 w 180"/>
                <a:gd name="T11" fmla="*/ 90 h 113"/>
                <a:gd name="T12" fmla="*/ 99 w 180"/>
                <a:gd name="T13" fmla="*/ 87 h 113"/>
                <a:gd name="T14" fmla="*/ 118 w 180"/>
                <a:gd name="T15" fmla="*/ 50 h 113"/>
                <a:gd name="T16" fmla="*/ 122 w 180"/>
                <a:gd name="T17" fmla="*/ 34 h 113"/>
                <a:gd name="T18" fmla="*/ 144 w 180"/>
                <a:gd name="T19" fmla="*/ 20 h 113"/>
                <a:gd name="T20" fmla="*/ 132 w 180"/>
                <a:gd name="T21" fmla="*/ 0 h 113"/>
                <a:gd name="T22" fmla="*/ 94 w 180"/>
                <a:gd name="T23" fmla="*/ 13 h 113"/>
                <a:gd name="T24" fmla="*/ 94 w 180"/>
                <a:gd name="T25" fmla="*/ 13 h 113"/>
                <a:gd name="T26" fmla="*/ 94 w 180"/>
                <a:gd name="T27" fmla="*/ 13 h 1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0"/>
                <a:gd name="T43" fmla="*/ 0 h 113"/>
                <a:gd name="T44" fmla="*/ 180 w 180"/>
                <a:gd name="T45" fmla="*/ 113 h 1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0" h="113">
                  <a:moveTo>
                    <a:pt x="117" y="17"/>
                  </a:moveTo>
                  <a:lnTo>
                    <a:pt x="42" y="56"/>
                  </a:lnTo>
                  <a:lnTo>
                    <a:pt x="0" y="42"/>
                  </a:lnTo>
                  <a:lnTo>
                    <a:pt x="0" y="77"/>
                  </a:lnTo>
                  <a:lnTo>
                    <a:pt x="18" y="95"/>
                  </a:lnTo>
                  <a:lnTo>
                    <a:pt x="18" y="113"/>
                  </a:lnTo>
                  <a:lnTo>
                    <a:pt x="124" y="109"/>
                  </a:lnTo>
                  <a:lnTo>
                    <a:pt x="148" y="63"/>
                  </a:lnTo>
                  <a:lnTo>
                    <a:pt x="152" y="42"/>
                  </a:lnTo>
                  <a:lnTo>
                    <a:pt x="180" y="25"/>
                  </a:lnTo>
                  <a:lnTo>
                    <a:pt x="166" y="0"/>
                  </a:lnTo>
                  <a:lnTo>
                    <a:pt x="117" y="17"/>
                  </a:lnTo>
                  <a:close/>
                </a:path>
              </a:pathLst>
            </a:custGeom>
            <a:solidFill>
              <a:schemeClr val="bg2"/>
            </a:solidFill>
            <a:ln w="9525">
              <a:solidFill>
                <a:srgbClr val="0071A7"/>
              </a:solidFill>
              <a:miter lim="800000"/>
              <a:headEnd/>
              <a:tailEnd/>
            </a:ln>
          </p:spPr>
          <p:txBody>
            <a:bodyPr>
              <a:prstTxWarp prst="textNoShape">
                <a:avLst/>
              </a:prstTxWarp>
            </a:bodyPr>
            <a:lstStyle/>
            <a:p>
              <a:endParaRPr lang="fr-FR"/>
            </a:p>
          </p:txBody>
        </p:sp>
        <p:sp>
          <p:nvSpPr>
            <p:cNvPr id="163890" name="Freeform 25"/>
            <p:cNvSpPr>
              <a:spLocks/>
            </p:cNvSpPr>
            <p:nvPr/>
          </p:nvSpPr>
          <p:spPr bwMode="gray">
            <a:xfrm>
              <a:off x="3445" y="3145"/>
              <a:ext cx="323" cy="215"/>
            </a:xfrm>
            <a:custGeom>
              <a:avLst/>
              <a:gdLst>
                <a:gd name="T0" fmla="*/ 199 w 360"/>
                <a:gd name="T1" fmla="*/ 0 h 240"/>
                <a:gd name="T2" fmla="*/ 159 w 360"/>
                <a:gd name="T3" fmla="*/ 31 h 240"/>
                <a:gd name="T4" fmla="*/ 105 w 360"/>
                <a:gd name="T5" fmla="*/ 37 h 240"/>
                <a:gd name="T6" fmla="*/ 51 w 360"/>
                <a:gd name="T7" fmla="*/ 20 h 240"/>
                <a:gd name="T8" fmla="*/ 17 w 360"/>
                <a:gd name="T9" fmla="*/ 0 h 240"/>
                <a:gd name="T10" fmla="*/ 0 w 360"/>
                <a:gd name="T11" fmla="*/ 37 h 240"/>
                <a:gd name="T12" fmla="*/ 28 w 360"/>
                <a:gd name="T13" fmla="*/ 65 h 240"/>
                <a:gd name="T14" fmla="*/ 9 w 360"/>
                <a:gd name="T15" fmla="*/ 108 h 240"/>
                <a:gd name="T16" fmla="*/ 22 w 360"/>
                <a:gd name="T17" fmla="*/ 156 h 240"/>
                <a:gd name="T18" fmla="*/ 28 w 360"/>
                <a:gd name="T19" fmla="*/ 193 h 240"/>
                <a:gd name="T20" fmla="*/ 59 w 360"/>
                <a:gd name="T21" fmla="*/ 187 h 240"/>
                <a:gd name="T22" fmla="*/ 88 w 360"/>
                <a:gd name="T23" fmla="*/ 176 h 240"/>
                <a:gd name="T24" fmla="*/ 122 w 360"/>
                <a:gd name="T25" fmla="*/ 185 h 240"/>
                <a:gd name="T26" fmla="*/ 151 w 360"/>
                <a:gd name="T27" fmla="*/ 193 h 240"/>
                <a:gd name="T28" fmla="*/ 173 w 360"/>
                <a:gd name="T29" fmla="*/ 190 h 240"/>
                <a:gd name="T30" fmla="*/ 190 w 360"/>
                <a:gd name="T31" fmla="*/ 156 h 240"/>
                <a:gd name="T32" fmla="*/ 222 w 360"/>
                <a:gd name="T33" fmla="*/ 142 h 240"/>
                <a:gd name="T34" fmla="*/ 255 w 360"/>
                <a:gd name="T35" fmla="*/ 151 h 240"/>
                <a:gd name="T36" fmla="*/ 266 w 360"/>
                <a:gd name="T37" fmla="*/ 125 h 240"/>
                <a:gd name="T38" fmla="*/ 266 w 360"/>
                <a:gd name="T39" fmla="*/ 71 h 240"/>
                <a:gd name="T40" fmla="*/ 290 w 360"/>
                <a:gd name="T41" fmla="*/ 57 h 240"/>
                <a:gd name="T42" fmla="*/ 290 w 360"/>
                <a:gd name="T43" fmla="*/ 31 h 240"/>
                <a:gd name="T44" fmla="*/ 224 w 360"/>
                <a:gd name="T45" fmla="*/ 0 h 240"/>
                <a:gd name="T46" fmla="*/ 199 w 360"/>
                <a:gd name="T47" fmla="*/ 0 h 240"/>
                <a:gd name="T48" fmla="*/ 199 w 360"/>
                <a:gd name="T49" fmla="*/ 0 h 240"/>
                <a:gd name="T50" fmla="*/ 199 w 360"/>
                <a:gd name="T51" fmla="*/ 0 h 2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60"/>
                <a:gd name="T79" fmla="*/ 0 h 240"/>
                <a:gd name="T80" fmla="*/ 360 w 360"/>
                <a:gd name="T81" fmla="*/ 240 h 24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60" h="240">
                  <a:moveTo>
                    <a:pt x="247" y="0"/>
                  </a:moveTo>
                  <a:lnTo>
                    <a:pt x="197" y="39"/>
                  </a:lnTo>
                  <a:lnTo>
                    <a:pt x="130" y="46"/>
                  </a:lnTo>
                  <a:lnTo>
                    <a:pt x="63" y="25"/>
                  </a:lnTo>
                  <a:lnTo>
                    <a:pt x="21" y="0"/>
                  </a:lnTo>
                  <a:lnTo>
                    <a:pt x="0" y="46"/>
                  </a:lnTo>
                  <a:lnTo>
                    <a:pt x="35" y="81"/>
                  </a:lnTo>
                  <a:lnTo>
                    <a:pt x="11" y="134"/>
                  </a:lnTo>
                  <a:lnTo>
                    <a:pt x="28" y="194"/>
                  </a:lnTo>
                  <a:lnTo>
                    <a:pt x="35" y="240"/>
                  </a:lnTo>
                  <a:lnTo>
                    <a:pt x="74" y="233"/>
                  </a:lnTo>
                  <a:lnTo>
                    <a:pt x="109" y="219"/>
                  </a:lnTo>
                  <a:lnTo>
                    <a:pt x="152" y="230"/>
                  </a:lnTo>
                  <a:lnTo>
                    <a:pt x="187" y="240"/>
                  </a:lnTo>
                  <a:lnTo>
                    <a:pt x="215" y="237"/>
                  </a:lnTo>
                  <a:lnTo>
                    <a:pt x="236" y="194"/>
                  </a:lnTo>
                  <a:lnTo>
                    <a:pt x="275" y="177"/>
                  </a:lnTo>
                  <a:lnTo>
                    <a:pt x="317" y="187"/>
                  </a:lnTo>
                  <a:lnTo>
                    <a:pt x="331" y="155"/>
                  </a:lnTo>
                  <a:lnTo>
                    <a:pt x="331" y="88"/>
                  </a:lnTo>
                  <a:lnTo>
                    <a:pt x="360" y="71"/>
                  </a:lnTo>
                  <a:lnTo>
                    <a:pt x="360" y="39"/>
                  </a:lnTo>
                  <a:lnTo>
                    <a:pt x="279" y="0"/>
                  </a:lnTo>
                  <a:lnTo>
                    <a:pt x="247" y="0"/>
                  </a:lnTo>
                  <a:close/>
                </a:path>
              </a:pathLst>
            </a:custGeom>
            <a:solidFill>
              <a:schemeClr val="bg2"/>
            </a:solidFill>
            <a:ln w="9525">
              <a:solidFill>
                <a:srgbClr val="0071A7"/>
              </a:solidFill>
              <a:miter lim="800000"/>
              <a:headEnd/>
              <a:tailEnd/>
            </a:ln>
          </p:spPr>
          <p:txBody>
            <a:bodyPr>
              <a:prstTxWarp prst="textNoShape">
                <a:avLst/>
              </a:prstTxWarp>
            </a:bodyPr>
            <a:lstStyle/>
            <a:p>
              <a:endParaRPr lang="fr-FR"/>
            </a:p>
          </p:txBody>
        </p:sp>
        <p:sp>
          <p:nvSpPr>
            <p:cNvPr id="163891" name="Freeform 26"/>
            <p:cNvSpPr>
              <a:spLocks noEditPoints="1"/>
            </p:cNvSpPr>
            <p:nvPr/>
          </p:nvSpPr>
          <p:spPr bwMode="gray">
            <a:xfrm>
              <a:off x="3312" y="3319"/>
              <a:ext cx="402" cy="512"/>
            </a:xfrm>
            <a:custGeom>
              <a:avLst/>
              <a:gdLst>
                <a:gd name="T0" fmla="*/ 244 w 448"/>
                <a:gd name="T1" fmla="*/ 427 h 572"/>
                <a:gd name="T2" fmla="*/ 177 w 448"/>
                <a:gd name="T3" fmla="*/ 422 h 572"/>
                <a:gd name="T4" fmla="*/ 210 w 448"/>
                <a:gd name="T5" fmla="*/ 444 h 572"/>
                <a:gd name="T6" fmla="*/ 286 w 448"/>
                <a:gd name="T7" fmla="*/ 449 h 572"/>
                <a:gd name="T8" fmla="*/ 278 w 448"/>
                <a:gd name="T9" fmla="*/ 427 h 572"/>
                <a:gd name="T10" fmla="*/ 264 w 448"/>
                <a:gd name="T11" fmla="*/ 427 h 572"/>
                <a:gd name="T12" fmla="*/ 184 w 448"/>
                <a:gd name="T13" fmla="*/ 226 h 572"/>
                <a:gd name="T14" fmla="*/ 222 w 448"/>
                <a:gd name="T15" fmla="*/ 263 h 572"/>
                <a:gd name="T16" fmla="*/ 170 w 448"/>
                <a:gd name="T17" fmla="*/ 198 h 572"/>
                <a:gd name="T18" fmla="*/ 231 w 448"/>
                <a:gd name="T19" fmla="*/ 85 h 572"/>
                <a:gd name="T20" fmla="*/ 244 w 448"/>
                <a:gd name="T21" fmla="*/ 85 h 572"/>
                <a:gd name="T22" fmla="*/ 231 w 448"/>
                <a:gd name="T23" fmla="*/ 85 h 572"/>
                <a:gd name="T24" fmla="*/ 249 w 448"/>
                <a:gd name="T25" fmla="*/ 139 h 572"/>
                <a:gd name="T26" fmla="*/ 270 w 448"/>
                <a:gd name="T27" fmla="*/ 127 h 572"/>
                <a:gd name="T28" fmla="*/ 281 w 448"/>
                <a:gd name="T29" fmla="*/ 195 h 572"/>
                <a:gd name="T30" fmla="*/ 298 w 448"/>
                <a:gd name="T31" fmla="*/ 218 h 572"/>
                <a:gd name="T32" fmla="*/ 281 w 448"/>
                <a:gd name="T33" fmla="*/ 195 h 572"/>
                <a:gd name="T34" fmla="*/ 315 w 448"/>
                <a:gd name="T35" fmla="*/ 179 h 572"/>
                <a:gd name="T36" fmla="*/ 307 w 448"/>
                <a:gd name="T37" fmla="*/ 181 h 572"/>
                <a:gd name="T38" fmla="*/ 315 w 448"/>
                <a:gd name="T39" fmla="*/ 179 h 572"/>
                <a:gd name="T40" fmla="*/ 326 w 448"/>
                <a:gd name="T41" fmla="*/ 286 h 572"/>
                <a:gd name="T42" fmla="*/ 326 w 448"/>
                <a:gd name="T43" fmla="*/ 266 h 572"/>
                <a:gd name="T44" fmla="*/ 293 w 448"/>
                <a:gd name="T45" fmla="*/ 286 h 572"/>
                <a:gd name="T46" fmla="*/ 315 w 448"/>
                <a:gd name="T47" fmla="*/ 286 h 572"/>
                <a:gd name="T48" fmla="*/ 293 w 448"/>
                <a:gd name="T49" fmla="*/ 286 h 572"/>
                <a:gd name="T50" fmla="*/ 278 w 448"/>
                <a:gd name="T51" fmla="*/ 320 h 572"/>
                <a:gd name="T52" fmla="*/ 264 w 448"/>
                <a:gd name="T53" fmla="*/ 325 h 572"/>
                <a:gd name="T54" fmla="*/ 278 w 448"/>
                <a:gd name="T55" fmla="*/ 325 h 572"/>
                <a:gd name="T56" fmla="*/ 341 w 448"/>
                <a:gd name="T57" fmla="*/ 407 h 572"/>
                <a:gd name="T58" fmla="*/ 357 w 448"/>
                <a:gd name="T59" fmla="*/ 407 h 572"/>
                <a:gd name="T60" fmla="*/ 34 w 448"/>
                <a:gd name="T61" fmla="*/ 246 h 572"/>
                <a:gd name="T62" fmla="*/ 34 w 448"/>
                <a:gd name="T63" fmla="*/ 246 h 572"/>
                <a:gd name="T64" fmla="*/ 193 w 448"/>
                <a:gd name="T65" fmla="*/ 255 h 572"/>
                <a:gd name="T66" fmla="*/ 145 w 448"/>
                <a:gd name="T67" fmla="*/ 172 h 572"/>
                <a:gd name="T68" fmla="*/ 130 w 448"/>
                <a:gd name="T69" fmla="*/ 99 h 572"/>
                <a:gd name="T70" fmla="*/ 164 w 448"/>
                <a:gd name="T71" fmla="*/ 139 h 572"/>
                <a:gd name="T72" fmla="*/ 177 w 448"/>
                <a:gd name="T73" fmla="*/ 118 h 572"/>
                <a:gd name="T74" fmla="*/ 184 w 448"/>
                <a:gd name="T75" fmla="*/ 122 h 572"/>
                <a:gd name="T76" fmla="*/ 182 w 448"/>
                <a:gd name="T77" fmla="*/ 105 h 572"/>
                <a:gd name="T78" fmla="*/ 231 w 448"/>
                <a:gd name="T79" fmla="*/ 73 h 572"/>
                <a:gd name="T80" fmla="*/ 293 w 448"/>
                <a:gd name="T81" fmla="*/ 82 h 572"/>
                <a:gd name="T82" fmla="*/ 310 w 448"/>
                <a:gd name="T83" fmla="*/ 0 h 572"/>
                <a:gd name="T84" fmla="*/ 244 w 448"/>
                <a:gd name="T85" fmla="*/ 31 h 572"/>
                <a:gd name="T86" fmla="*/ 147 w 448"/>
                <a:gd name="T87" fmla="*/ 40 h 572"/>
                <a:gd name="T88" fmla="*/ 39 w 448"/>
                <a:gd name="T89" fmla="*/ 68 h 572"/>
                <a:gd name="T90" fmla="*/ 0 w 448"/>
                <a:gd name="T91" fmla="*/ 156 h 572"/>
                <a:gd name="T92" fmla="*/ 34 w 448"/>
                <a:gd name="T93" fmla="*/ 224 h 572"/>
                <a:gd name="T94" fmla="*/ 128 w 448"/>
                <a:gd name="T95" fmla="*/ 243 h 572"/>
                <a:gd name="T96" fmla="*/ 59 w 448"/>
                <a:gd name="T97" fmla="*/ 263 h 572"/>
                <a:gd name="T98" fmla="*/ 71 w 448"/>
                <a:gd name="T99" fmla="*/ 325 h 572"/>
                <a:gd name="T100" fmla="*/ 110 w 448"/>
                <a:gd name="T101" fmla="*/ 356 h 572"/>
                <a:gd name="T102" fmla="*/ 147 w 448"/>
                <a:gd name="T103" fmla="*/ 322 h 572"/>
                <a:gd name="T104" fmla="*/ 162 w 448"/>
                <a:gd name="T105" fmla="*/ 305 h 572"/>
                <a:gd name="T106" fmla="*/ 193 w 448"/>
                <a:gd name="T107" fmla="*/ 255 h 57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48"/>
                <a:gd name="T163" fmla="*/ 0 h 572"/>
                <a:gd name="T164" fmla="*/ 448 w 448"/>
                <a:gd name="T165" fmla="*/ 572 h 57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48" h="572">
                  <a:moveTo>
                    <a:pt x="328" y="533"/>
                  </a:moveTo>
                  <a:lnTo>
                    <a:pt x="314" y="536"/>
                  </a:lnTo>
                  <a:lnTo>
                    <a:pt x="303" y="533"/>
                  </a:lnTo>
                  <a:lnTo>
                    <a:pt x="275" y="533"/>
                  </a:lnTo>
                  <a:lnTo>
                    <a:pt x="261" y="526"/>
                  </a:lnTo>
                  <a:lnTo>
                    <a:pt x="219" y="526"/>
                  </a:lnTo>
                  <a:lnTo>
                    <a:pt x="219" y="533"/>
                  </a:lnTo>
                  <a:lnTo>
                    <a:pt x="219" y="551"/>
                  </a:lnTo>
                  <a:lnTo>
                    <a:pt x="261" y="554"/>
                  </a:lnTo>
                  <a:lnTo>
                    <a:pt x="289" y="572"/>
                  </a:lnTo>
                  <a:lnTo>
                    <a:pt x="338" y="572"/>
                  </a:lnTo>
                  <a:lnTo>
                    <a:pt x="356" y="561"/>
                  </a:lnTo>
                  <a:lnTo>
                    <a:pt x="370" y="558"/>
                  </a:lnTo>
                  <a:lnTo>
                    <a:pt x="370" y="547"/>
                  </a:lnTo>
                  <a:lnTo>
                    <a:pt x="345" y="533"/>
                  </a:lnTo>
                  <a:lnTo>
                    <a:pt x="328" y="533"/>
                  </a:lnTo>
                  <a:close/>
                  <a:moveTo>
                    <a:pt x="211" y="247"/>
                  </a:moveTo>
                  <a:lnTo>
                    <a:pt x="204" y="258"/>
                  </a:lnTo>
                  <a:lnTo>
                    <a:pt x="229" y="282"/>
                  </a:lnTo>
                  <a:lnTo>
                    <a:pt x="257" y="304"/>
                  </a:lnTo>
                  <a:lnTo>
                    <a:pt x="261" y="328"/>
                  </a:lnTo>
                  <a:lnTo>
                    <a:pt x="275" y="328"/>
                  </a:lnTo>
                  <a:lnTo>
                    <a:pt x="268" y="293"/>
                  </a:lnTo>
                  <a:lnTo>
                    <a:pt x="236" y="247"/>
                  </a:lnTo>
                  <a:lnTo>
                    <a:pt x="211" y="247"/>
                  </a:lnTo>
                  <a:close/>
                  <a:moveTo>
                    <a:pt x="286" y="106"/>
                  </a:moveTo>
                  <a:lnTo>
                    <a:pt x="286" y="124"/>
                  </a:lnTo>
                  <a:lnTo>
                    <a:pt x="307" y="117"/>
                  </a:lnTo>
                  <a:lnTo>
                    <a:pt x="303" y="106"/>
                  </a:lnTo>
                  <a:lnTo>
                    <a:pt x="286" y="106"/>
                  </a:lnTo>
                  <a:close/>
                  <a:moveTo>
                    <a:pt x="335" y="159"/>
                  </a:moveTo>
                  <a:lnTo>
                    <a:pt x="317" y="159"/>
                  </a:lnTo>
                  <a:lnTo>
                    <a:pt x="310" y="173"/>
                  </a:lnTo>
                  <a:lnTo>
                    <a:pt x="317" y="180"/>
                  </a:lnTo>
                  <a:lnTo>
                    <a:pt x="335" y="177"/>
                  </a:lnTo>
                  <a:lnTo>
                    <a:pt x="335" y="159"/>
                  </a:lnTo>
                  <a:close/>
                  <a:moveTo>
                    <a:pt x="349" y="244"/>
                  </a:moveTo>
                  <a:lnTo>
                    <a:pt x="349" y="261"/>
                  </a:lnTo>
                  <a:lnTo>
                    <a:pt x="363" y="282"/>
                  </a:lnTo>
                  <a:lnTo>
                    <a:pt x="370" y="272"/>
                  </a:lnTo>
                  <a:lnTo>
                    <a:pt x="370" y="247"/>
                  </a:lnTo>
                  <a:lnTo>
                    <a:pt x="363" y="240"/>
                  </a:lnTo>
                  <a:lnTo>
                    <a:pt x="349" y="244"/>
                  </a:lnTo>
                  <a:close/>
                  <a:moveTo>
                    <a:pt x="391" y="223"/>
                  </a:moveTo>
                  <a:lnTo>
                    <a:pt x="384" y="215"/>
                  </a:lnTo>
                  <a:lnTo>
                    <a:pt x="363" y="215"/>
                  </a:lnTo>
                  <a:lnTo>
                    <a:pt x="381" y="226"/>
                  </a:lnTo>
                  <a:lnTo>
                    <a:pt x="391" y="223"/>
                  </a:lnTo>
                  <a:close/>
                  <a:moveTo>
                    <a:pt x="405" y="332"/>
                  </a:moveTo>
                  <a:lnTo>
                    <a:pt x="395" y="346"/>
                  </a:lnTo>
                  <a:lnTo>
                    <a:pt x="405" y="357"/>
                  </a:lnTo>
                  <a:lnTo>
                    <a:pt x="416" y="349"/>
                  </a:lnTo>
                  <a:lnTo>
                    <a:pt x="416" y="335"/>
                  </a:lnTo>
                  <a:lnTo>
                    <a:pt x="405" y="332"/>
                  </a:lnTo>
                  <a:close/>
                  <a:moveTo>
                    <a:pt x="363" y="357"/>
                  </a:moveTo>
                  <a:lnTo>
                    <a:pt x="377" y="374"/>
                  </a:lnTo>
                  <a:lnTo>
                    <a:pt x="391" y="371"/>
                  </a:lnTo>
                  <a:lnTo>
                    <a:pt x="391" y="357"/>
                  </a:lnTo>
                  <a:lnTo>
                    <a:pt x="377" y="349"/>
                  </a:lnTo>
                  <a:lnTo>
                    <a:pt x="363" y="357"/>
                  </a:lnTo>
                  <a:close/>
                  <a:moveTo>
                    <a:pt x="345" y="406"/>
                  </a:moveTo>
                  <a:lnTo>
                    <a:pt x="345" y="399"/>
                  </a:lnTo>
                  <a:lnTo>
                    <a:pt x="328" y="395"/>
                  </a:lnTo>
                  <a:lnTo>
                    <a:pt x="314" y="402"/>
                  </a:lnTo>
                  <a:lnTo>
                    <a:pt x="328" y="406"/>
                  </a:lnTo>
                  <a:lnTo>
                    <a:pt x="345" y="406"/>
                  </a:lnTo>
                  <a:close/>
                  <a:moveTo>
                    <a:pt x="444" y="508"/>
                  </a:moveTo>
                  <a:lnTo>
                    <a:pt x="437" y="505"/>
                  </a:lnTo>
                  <a:lnTo>
                    <a:pt x="423" y="508"/>
                  </a:lnTo>
                  <a:lnTo>
                    <a:pt x="437" y="526"/>
                  </a:lnTo>
                  <a:lnTo>
                    <a:pt x="448" y="519"/>
                  </a:lnTo>
                  <a:lnTo>
                    <a:pt x="444" y="508"/>
                  </a:lnTo>
                  <a:close/>
                  <a:moveTo>
                    <a:pt x="42" y="307"/>
                  </a:moveTo>
                  <a:lnTo>
                    <a:pt x="42" y="290"/>
                  </a:lnTo>
                  <a:lnTo>
                    <a:pt x="35" y="297"/>
                  </a:lnTo>
                  <a:lnTo>
                    <a:pt x="42" y="307"/>
                  </a:lnTo>
                  <a:close/>
                  <a:moveTo>
                    <a:pt x="240" y="318"/>
                  </a:moveTo>
                  <a:lnTo>
                    <a:pt x="211" y="290"/>
                  </a:lnTo>
                  <a:lnTo>
                    <a:pt x="169" y="272"/>
                  </a:lnTo>
                  <a:lnTo>
                    <a:pt x="180" y="215"/>
                  </a:lnTo>
                  <a:lnTo>
                    <a:pt x="137" y="159"/>
                  </a:lnTo>
                  <a:lnTo>
                    <a:pt x="148" y="131"/>
                  </a:lnTo>
                  <a:lnTo>
                    <a:pt x="162" y="124"/>
                  </a:lnTo>
                  <a:lnTo>
                    <a:pt x="180" y="131"/>
                  </a:lnTo>
                  <a:lnTo>
                    <a:pt x="180" y="152"/>
                  </a:lnTo>
                  <a:lnTo>
                    <a:pt x="204" y="173"/>
                  </a:lnTo>
                  <a:lnTo>
                    <a:pt x="211" y="173"/>
                  </a:lnTo>
                  <a:lnTo>
                    <a:pt x="204" y="152"/>
                  </a:lnTo>
                  <a:lnTo>
                    <a:pt x="219" y="148"/>
                  </a:lnTo>
                  <a:lnTo>
                    <a:pt x="226" y="173"/>
                  </a:lnTo>
                  <a:lnTo>
                    <a:pt x="236" y="173"/>
                  </a:lnTo>
                  <a:lnTo>
                    <a:pt x="229" y="152"/>
                  </a:lnTo>
                  <a:lnTo>
                    <a:pt x="250" y="155"/>
                  </a:lnTo>
                  <a:lnTo>
                    <a:pt x="257" y="148"/>
                  </a:lnTo>
                  <a:lnTo>
                    <a:pt x="226" y="131"/>
                  </a:lnTo>
                  <a:lnTo>
                    <a:pt x="226" y="106"/>
                  </a:lnTo>
                  <a:lnTo>
                    <a:pt x="261" y="96"/>
                  </a:lnTo>
                  <a:lnTo>
                    <a:pt x="286" y="92"/>
                  </a:lnTo>
                  <a:lnTo>
                    <a:pt x="303" y="96"/>
                  </a:lnTo>
                  <a:lnTo>
                    <a:pt x="331" y="92"/>
                  </a:lnTo>
                  <a:lnTo>
                    <a:pt x="363" y="103"/>
                  </a:lnTo>
                  <a:lnTo>
                    <a:pt x="395" y="67"/>
                  </a:lnTo>
                  <a:lnTo>
                    <a:pt x="405" y="29"/>
                  </a:lnTo>
                  <a:lnTo>
                    <a:pt x="384" y="0"/>
                  </a:lnTo>
                  <a:lnTo>
                    <a:pt x="363" y="46"/>
                  </a:lnTo>
                  <a:lnTo>
                    <a:pt x="335" y="50"/>
                  </a:lnTo>
                  <a:lnTo>
                    <a:pt x="303" y="39"/>
                  </a:lnTo>
                  <a:lnTo>
                    <a:pt x="257" y="25"/>
                  </a:lnTo>
                  <a:lnTo>
                    <a:pt x="226" y="43"/>
                  </a:lnTo>
                  <a:lnTo>
                    <a:pt x="183" y="50"/>
                  </a:lnTo>
                  <a:lnTo>
                    <a:pt x="155" y="50"/>
                  </a:lnTo>
                  <a:lnTo>
                    <a:pt x="127" y="85"/>
                  </a:lnTo>
                  <a:lnTo>
                    <a:pt x="49" y="85"/>
                  </a:lnTo>
                  <a:lnTo>
                    <a:pt x="60" y="124"/>
                  </a:lnTo>
                  <a:lnTo>
                    <a:pt x="28" y="170"/>
                  </a:lnTo>
                  <a:lnTo>
                    <a:pt x="0" y="194"/>
                  </a:lnTo>
                  <a:lnTo>
                    <a:pt x="10" y="219"/>
                  </a:lnTo>
                  <a:lnTo>
                    <a:pt x="28" y="244"/>
                  </a:lnTo>
                  <a:lnTo>
                    <a:pt x="42" y="279"/>
                  </a:lnTo>
                  <a:lnTo>
                    <a:pt x="74" y="307"/>
                  </a:lnTo>
                  <a:lnTo>
                    <a:pt x="109" y="297"/>
                  </a:lnTo>
                  <a:lnTo>
                    <a:pt x="159" y="304"/>
                  </a:lnTo>
                  <a:lnTo>
                    <a:pt x="176" y="325"/>
                  </a:lnTo>
                  <a:lnTo>
                    <a:pt x="113" y="318"/>
                  </a:lnTo>
                  <a:lnTo>
                    <a:pt x="74" y="328"/>
                  </a:lnTo>
                  <a:lnTo>
                    <a:pt x="74" y="353"/>
                  </a:lnTo>
                  <a:lnTo>
                    <a:pt x="102" y="378"/>
                  </a:lnTo>
                  <a:lnTo>
                    <a:pt x="88" y="406"/>
                  </a:lnTo>
                  <a:lnTo>
                    <a:pt x="102" y="424"/>
                  </a:lnTo>
                  <a:lnTo>
                    <a:pt x="127" y="424"/>
                  </a:lnTo>
                  <a:lnTo>
                    <a:pt x="137" y="445"/>
                  </a:lnTo>
                  <a:lnTo>
                    <a:pt x="162" y="445"/>
                  </a:lnTo>
                  <a:lnTo>
                    <a:pt x="190" y="448"/>
                  </a:lnTo>
                  <a:lnTo>
                    <a:pt x="183" y="402"/>
                  </a:lnTo>
                  <a:lnTo>
                    <a:pt x="162" y="381"/>
                  </a:lnTo>
                  <a:lnTo>
                    <a:pt x="176" y="378"/>
                  </a:lnTo>
                  <a:lnTo>
                    <a:pt x="201" y="381"/>
                  </a:lnTo>
                  <a:lnTo>
                    <a:pt x="204" y="349"/>
                  </a:lnTo>
                  <a:lnTo>
                    <a:pt x="240" y="346"/>
                  </a:lnTo>
                  <a:lnTo>
                    <a:pt x="240" y="318"/>
                  </a:lnTo>
                  <a:close/>
                </a:path>
              </a:pathLst>
            </a:custGeom>
            <a:solidFill>
              <a:schemeClr val="bg2"/>
            </a:solidFill>
            <a:ln w="9525">
              <a:solidFill>
                <a:srgbClr val="0071A7"/>
              </a:solidFill>
              <a:miter lim="800000"/>
              <a:headEnd/>
              <a:tailEnd/>
            </a:ln>
          </p:spPr>
          <p:txBody>
            <a:bodyPr>
              <a:prstTxWarp prst="textNoShape">
                <a:avLst/>
              </a:prstTxWarp>
            </a:bodyPr>
            <a:lstStyle/>
            <a:p>
              <a:endParaRPr lang="fr-FR"/>
            </a:p>
          </p:txBody>
        </p:sp>
        <p:sp>
          <p:nvSpPr>
            <p:cNvPr id="163892" name="Freeform 27"/>
            <p:cNvSpPr>
              <a:spLocks/>
            </p:cNvSpPr>
            <p:nvPr/>
          </p:nvSpPr>
          <p:spPr bwMode="gray">
            <a:xfrm>
              <a:off x="3321" y="2828"/>
              <a:ext cx="519" cy="362"/>
            </a:xfrm>
            <a:custGeom>
              <a:avLst/>
              <a:gdLst>
                <a:gd name="T0" fmla="*/ 462 w 579"/>
                <a:gd name="T1" fmla="*/ 197 h 403"/>
                <a:gd name="T2" fmla="*/ 462 w 579"/>
                <a:gd name="T3" fmla="*/ 197 h 403"/>
                <a:gd name="T4" fmla="*/ 434 w 579"/>
                <a:gd name="T5" fmla="*/ 197 h 403"/>
                <a:gd name="T6" fmla="*/ 408 w 579"/>
                <a:gd name="T7" fmla="*/ 191 h 403"/>
                <a:gd name="T8" fmla="*/ 408 w 579"/>
                <a:gd name="T9" fmla="*/ 160 h 403"/>
                <a:gd name="T10" fmla="*/ 389 w 579"/>
                <a:gd name="T11" fmla="*/ 137 h 403"/>
                <a:gd name="T12" fmla="*/ 368 w 579"/>
                <a:gd name="T13" fmla="*/ 54 h 403"/>
                <a:gd name="T14" fmla="*/ 337 w 579"/>
                <a:gd name="T15" fmla="*/ 12 h 403"/>
                <a:gd name="T16" fmla="*/ 309 w 579"/>
                <a:gd name="T17" fmla="*/ 0 h 403"/>
                <a:gd name="T18" fmla="*/ 269 w 579"/>
                <a:gd name="T19" fmla="*/ 18 h 403"/>
                <a:gd name="T20" fmla="*/ 221 w 579"/>
                <a:gd name="T21" fmla="*/ 31 h 403"/>
                <a:gd name="T22" fmla="*/ 170 w 579"/>
                <a:gd name="T23" fmla="*/ 12 h 403"/>
                <a:gd name="T24" fmla="*/ 134 w 579"/>
                <a:gd name="T25" fmla="*/ 0 h 403"/>
                <a:gd name="T26" fmla="*/ 94 w 579"/>
                <a:gd name="T27" fmla="*/ 29 h 403"/>
                <a:gd name="T28" fmla="*/ 54 w 579"/>
                <a:gd name="T29" fmla="*/ 75 h 403"/>
                <a:gd name="T30" fmla="*/ 40 w 579"/>
                <a:gd name="T31" fmla="*/ 128 h 403"/>
                <a:gd name="T32" fmla="*/ 0 w 579"/>
                <a:gd name="T33" fmla="*/ 143 h 403"/>
                <a:gd name="T34" fmla="*/ 23 w 579"/>
                <a:gd name="T35" fmla="*/ 188 h 403"/>
                <a:gd name="T36" fmla="*/ 26 w 579"/>
                <a:gd name="T37" fmla="*/ 245 h 403"/>
                <a:gd name="T38" fmla="*/ 97 w 579"/>
                <a:gd name="T39" fmla="*/ 253 h 403"/>
                <a:gd name="T40" fmla="*/ 111 w 579"/>
                <a:gd name="T41" fmla="*/ 268 h 403"/>
                <a:gd name="T42" fmla="*/ 128 w 579"/>
                <a:gd name="T43" fmla="*/ 288 h 403"/>
                <a:gd name="T44" fmla="*/ 159 w 579"/>
                <a:gd name="T45" fmla="*/ 307 h 403"/>
                <a:gd name="T46" fmla="*/ 215 w 579"/>
                <a:gd name="T47" fmla="*/ 325 h 403"/>
                <a:gd name="T48" fmla="*/ 269 w 579"/>
                <a:gd name="T49" fmla="*/ 316 h 403"/>
                <a:gd name="T50" fmla="*/ 312 w 579"/>
                <a:gd name="T51" fmla="*/ 288 h 403"/>
                <a:gd name="T52" fmla="*/ 337 w 579"/>
                <a:gd name="T53" fmla="*/ 288 h 403"/>
                <a:gd name="T54" fmla="*/ 406 w 579"/>
                <a:gd name="T55" fmla="*/ 316 h 403"/>
                <a:gd name="T56" fmla="*/ 417 w 579"/>
                <a:gd name="T57" fmla="*/ 268 h 403"/>
                <a:gd name="T58" fmla="*/ 465 w 579"/>
                <a:gd name="T59" fmla="*/ 217 h 403"/>
                <a:gd name="T60" fmla="*/ 462 w 579"/>
                <a:gd name="T61" fmla="*/ 197 h 403"/>
                <a:gd name="T62" fmla="*/ 462 w 579"/>
                <a:gd name="T63" fmla="*/ 197 h 403"/>
                <a:gd name="T64" fmla="*/ 462 w 579"/>
                <a:gd name="T65" fmla="*/ 197 h 4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79"/>
                <a:gd name="T100" fmla="*/ 0 h 403"/>
                <a:gd name="T101" fmla="*/ 579 w 579"/>
                <a:gd name="T102" fmla="*/ 403 h 4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79" h="403">
                  <a:moveTo>
                    <a:pt x="575" y="244"/>
                  </a:moveTo>
                  <a:lnTo>
                    <a:pt x="575" y="244"/>
                  </a:lnTo>
                  <a:lnTo>
                    <a:pt x="540" y="244"/>
                  </a:lnTo>
                  <a:lnTo>
                    <a:pt x="508" y="237"/>
                  </a:lnTo>
                  <a:lnTo>
                    <a:pt x="508" y="198"/>
                  </a:lnTo>
                  <a:lnTo>
                    <a:pt x="484" y="170"/>
                  </a:lnTo>
                  <a:lnTo>
                    <a:pt x="459" y="67"/>
                  </a:lnTo>
                  <a:lnTo>
                    <a:pt x="420" y="15"/>
                  </a:lnTo>
                  <a:lnTo>
                    <a:pt x="385" y="0"/>
                  </a:lnTo>
                  <a:lnTo>
                    <a:pt x="335" y="22"/>
                  </a:lnTo>
                  <a:lnTo>
                    <a:pt x="276" y="39"/>
                  </a:lnTo>
                  <a:lnTo>
                    <a:pt x="212" y="15"/>
                  </a:lnTo>
                  <a:lnTo>
                    <a:pt x="166" y="0"/>
                  </a:lnTo>
                  <a:lnTo>
                    <a:pt x="117" y="36"/>
                  </a:lnTo>
                  <a:lnTo>
                    <a:pt x="67" y="92"/>
                  </a:lnTo>
                  <a:lnTo>
                    <a:pt x="50" y="159"/>
                  </a:lnTo>
                  <a:lnTo>
                    <a:pt x="0" y="177"/>
                  </a:lnTo>
                  <a:lnTo>
                    <a:pt x="29" y="233"/>
                  </a:lnTo>
                  <a:lnTo>
                    <a:pt x="32" y="304"/>
                  </a:lnTo>
                  <a:lnTo>
                    <a:pt x="120" y="314"/>
                  </a:lnTo>
                  <a:lnTo>
                    <a:pt x="138" y="332"/>
                  </a:lnTo>
                  <a:lnTo>
                    <a:pt x="159" y="357"/>
                  </a:lnTo>
                  <a:lnTo>
                    <a:pt x="198" y="381"/>
                  </a:lnTo>
                  <a:lnTo>
                    <a:pt x="268" y="403"/>
                  </a:lnTo>
                  <a:lnTo>
                    <a:pt x="335" y="392"/>
                  </a:lnTo>
                  <a:lnTo>
                    <a:pt x="388" y="357"/>
                  </a:lnTo>
                  <a:lnTo>
                    <a:pt x="420" y="357"/>
                  </a:lnTo>
                  <a:lnTo>
                    <a:pt x="505" y="392"/>
                  </a:lnTo>
                  <a:lnTo>
                    <a:pt x="519" y="332"/>
                  </a:lnTo>
                  <a:lnTo>
                    <a:pt x="579" y="269"/>
                  </a:lnTo>
                  <a:lnTo>
                    <a:pt x="575" y="244"/>
                  </a:lnTo>
                  <a:close/>
                </a:path>
              </a:pathLst>
            </a:custGeom>
            <a:solidFill>
              <a:schemeClr val="bg2"/>
            </a:solidFill>
            <a:ln w="9525">
              <a:solidFill>
                <a:srgbClr val="0071A7"/>
              </a:solidFill>
              <a:miter lim="800000"/>
              <a:headEnd/>
              <a:tailEnd/>
            </a:ln>
          </p:spPr>
          <p:txBody>
            <a:bodyPr>
              <a:prstTxWarp prst="textNoShape">
                <a:avLst/>
              </a:prstTxWarp>
            </a:bodyPr>
            <a:lstStyle/>
            <a:p>
              <a:endParaRPr lang="fr-FR"/>
            </a:p>
          </p:txBody>
        </p:sp>
        <p:sp>
          <p:nvSpPr>
            <p:cNvPr id="163893" name="Freeform 28"/>
            <p:cNvSpPr>
              <a:spLocks noEditPoints="1"/>
            </p:cNvSpPr>
            <p:nvPr/>
          </p:nvSpPr>
          <p:spPr bwMode="gray">
            <a:xfrm>
              <a:off x="2809" y="590"/>
              <a:ext cx="718" cy="1559"/>
            </a:xfrm>
            <a:custGeom>
              <a:avLst/>
              <a:gdLst>
                <a:gd name="T0" fmla="*/ 939 w 227"/>
                <a:gd name="T1" fmla="*/ 4440 h 493"/>
                <a:gd name="T2" fmla="*/ 939 w 227"/>
                <a:gd name="T3" fmla="*/ 4430 h 493"/>
                <a:gd name="T4" fmla="*/ 1550 w 227"/>
                <a:gd name="T5" fmla="*/ 3260 h 493"/>
                <a:gd name="T6" fmla="*/ 1230 w 227"/>
                <a:gd name="T7" fmla="*/ 4199 h 493"/>
                <a:gd name="T8" fmla="*/ 1332 w 227"/>
                <a:gd name="T9" fmla="*/ 4301 h 493"/>
                <a:gd name="T10" fmla="*/ 1230 w 227"/>
                <a:gd name="T11" fmla="*/ 4199 h 493"/>
                <a:gd name="T12" fmla="*/ 870 w 227"/>
                <a:gd name="T13" fmla="*/ 4661 h 493"/>
                <a:gd name="T14" fmla="*/ 939 w 227"/>
                <a:gd name="T15" fmla="*/ 4440 h 493"/>
                <a:gd name="T16" fmla="*/ 2252 w 227"/>
                <a:gd name="T17" fmla="*/ 699 h 493"/>
                <a:gd name="T18" fmla="*/ 2201 w 227"/>
                <a:gd name="T19" fmla="*/ 360 h 493"/>
                <a:gd name="T20" fmla="*/ 1692 w 227"/>
                <a:gd name="T21" fmla="*/ 101 h 493"/>
                <a:gd name="T22" fmla="*/ 1531 w 227"/>
                <a:gd name="T23" fmla="*/ 161 h 493"/>
                <a:gd name="T24" fmla="*/ 1211 w 227"/>
                <a:gd name="T25" fmla="*/ 161 h 493"/>
                <a:gd name="T26" fmla="*/ 971 w 227"/>
                <a:gd name="T27" fmla="*/ 398 h 493"/>
                <a:gd name="T28" fmla="*/ 879 w 227"/>
                <a:gd name="T29" fmla="*/ 629 h 493"/>
                <a:gd name="T30" fmla="*/ 509 w 227"/>
                <a:gd name="T31" fmla="*/ 971 h 493"/>
                <a:gd name="T32" fmla="*/ 389 w 227"/>
                <a:gd name="T33" fmla="*/ 1619 h 493"/>
                <a:gd name="T34" fmla="*/ 221 w 227"/>
                <a:gd name="T35" fmla="*/ 1850 h 493"/>
                <a:gd name="T36" fmla="*/ 149 w 227"/>
                <a:gd name="T37" fmla="*/ 2720 h 493"/>
                <a:gd name="T38" fmla="*/ 130 w 227"/>
                <a:gd name="T39" fmla="*/ 3020 h 493"/>
                <a:gd name="T40" fmla="*/ 161 w 227"/>
                <a:gd name="T41" fmla="*/ 3301 h 493"/>
                <a:gd name="T42" fmla="*/ 41 w 227"/>
                <a:gd name="T43" fmla="*/ 3811 h 493"/>
                <a:gd name="T44" fmla="*/ 70 w 227"/>
                <a:gd name="T45" fmla="*/ 4301 h 493"/>
                <a:gd name="T46" fmla="*/ 231 w 227"/>
                <a:gd name="T47" fmla="*/ 4579 h 493"/>
                <a:gd name="T48" fmla="*/ 380 w 227"/>
                <a:gd name="T49" fmla="*/ 4930 h 493"/>
                <a:gd name="T50" fmla="*/ 610 w 227"/>
                <a:gd name="T51" fmla="*/ 4731 h 493"/>
                <a:gd name="T52" fmla="*/ 901 w 227"/>
                <a:gd name="T53" fmla="*/ 4430 h 493"/>
                <a:gd name="T54" fmla="*/ 1009 w 227"/>
                <a:gd name="T55" fmla="*/ 3848 h 493"/>
                <a:gd name="T56" fmla="*/ 1142 w 227"/>
                <a:gd name="T57" fmla="*/ 3741 h 493"/>
                <a:gd name="T58" fmla="*/ 1309 w 227"/>
                <a:gd name="T59" fmla="*/ 3320 h 493"/>
                <a:gd name="T60" fmla="*/ 1060 w 227"/>
                <a:gd name="T61" fmla="*/ 2799 h 493"/>
                <a:gd name="T62" fmla="*/ 1069 w 227"/>
                <a:gd name="T63" fmla="*/ 2530 h 493"/>
                <a:gd name="T64" fmla="*/ 1332 w 227"/>
                <a:gd name="T65" fmla="*/ 2169 h 493"/>
                <a:gd name="T66" fmla="*/ 1692 w 227"/>
                <a:gd name="T67" fmla="*/ 1809 h 493"/>
                <a:gd name="T68" fmla="*/ 1762 w 227"/>
                <a:gd name="T69" fmla="*/ 1480 h 493"/>
                <a:gd name="T70" fmla="*/ 1961 w 227"/>
                <a:gd name="T71" fmla="*/ 1151 h 493"/>
                <a:gd name="T72" fmla="*/ 2271 w 227"/>
                <a:gd name="T73" fmla="*/ 1031 h 493"/>
                <a:gd name="T74" fmla="*/ 579 w 227"/>
                <a:gd name="T75" fmla="*/ 3020 h 493"/>
                <a:gd name="T76" fmla="*/ 519 w 227"/>
                <a:gd name="T77" fmla="*/ 2969 h 493"/>
                <a:gd name="T78" fmla="*/ 411 w 227"/>
                <a:gd name="T79" fmla="*/ 2179 h 493"/>
                <a:gd name="T80" fmla="*/ 89 w 227"/>
                <a:gd name="T81" fmla="*/ 3909 h 493"/>
                <a:gd name="T82" fmla="*/ 421 w 227"/>
                <a:gd name="T83" fmla="*/ 3681 h 493"/>
                <a:gd name="T84" fmla="*/ 421 w 227"/>
                <a:gd name="T85" fmla="*/ 4079 h 493"/>
                <a:gd name="T86" fmla="*/ 591 w 227"/>
                <a:gd name="T87" fmla="*/ 3820 h 493"/>
                <a:gd name="T88" fmla="*/ 560 w 227"/>
                <a:gd name="T89" fmla="*/ 1711 h 493"/>
                <a:gd name="T90" fmla="*/ 750 w 227"/>
                <a:gd name="T91" fmla="*/ 3659 h 493"/>
                <a:gd name="T92" fmla="*/ 819 w 227"/>
                <a:gd name="T93" fmla="*/ 3611 h 493"/>
                <a:gd name="T94" fmla="*/ 949 w 227"/>
                <a:gd name="T95" fmla="*/ 3580 h 493"/>
                <a:gd name="T96" fmla="*/ 1069 w 227"/>
                <a:gd name="T97" fmla="*/ 3520 h 493"/>
                <a:gd name="T98" fmla="*/ 1009 w 227"/>
                <a:gd name="T99" fmla="*/ 829 h 493"/>
                <a:gd name="T100" fmla="*/ 1041 w 227"/>
                <a:gd name="T101" fmla="*/ 819 h 493"/>
                <a:gd name="T102" fmla="*/ 1499 w 227"/>
                <a:gd name="T103" fmla="*/ 629 h 493"/>
                <a:gd name="T104" fmla="*/ 1041 w 227"/>
                <a:gd name="T105" fmla="*/ 398 h 493"/>
                <a:gd name="T106" fmla="*/ 1521 w 227"/>
                <a:gd name="T107" fmla="*/ 610 h 493"/>
                <a:gd name="T108" fmla="*/ 1401 w 227"/>
                <a:gd name="T109" fmla="*/ 269 h 493"/>
                <a:gd name="T110" fmla="*/ 1490 w 227"/>
                <a:gd name="T111" fmla="*/ 259 h 49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27"/>
                <a:gd name="T169" fmla="*/ 0 h 493"/>
                <a:gd name="T170" fmla="*/ 227 w 227"/>
                <a:gd name="T171" fmla="*/ 493 h 49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27" h="493">
                  <a:moveTo>
                    <a:pt x="94" y="443"/>
                  </a:moveTo>
                  <a:cubicBezTo>
                    <a:pt x="94" y="444"/>
                    <a:pt x="94" y="444"/>
                    <a:pt x="94" y="444"/>
                  </a:cubicBezTo>
                  <a:cubicBezTo>
                    <a:pt x="94" y="444"/>
                    <a:pt x="94" y="444"/>
                    <a:pt x="94" y="444"/>
                  </a:cubicBezTo>
                  <a:cubicBezTo>
                    <a:pt x="94" y="444"/>
                    <a:pt x="94" y="444"/>
                    <a:pt x="94" y="444"/>
                  </a:cubicBezTo>
                  <a:cubicBezTo>
                    <a:pt x="94" y="444"/>
                    <a:pt x="94" y="444"/>
                    <a:pt x="94" y="444"/>
                  </a:cubicBezTo>
                  <a:cubicBezTo>
                    <a:pt x="94" y="443"/>
                    <a:pt x="94" y="443"/>
                    <a:pt x="94" y="443"/>
                  </a:cubicBezTo>
                  <a:close/>
                  <a:moveTo>
                    <a:pt x="149" y="330"/>
                  </a:moveTo>
                  <a:cubicBezTo>
                    <a:pt x="153" y="333"/>
                    <a:pt x="153" y="333"/>
                    <a:pt x="153" y="333"/>
                  </a:cubicBezTo>
                  <a:cubicBezTo>
                    <a:pt x="155" y="326"/>
                    <a:pt x="155" y="326"/>
                    <a:pt x="155" y="326"/>
                  </a:cubicBezTo>
                  <a:cubicBezTo>
                    <a:pt x="149" y="326"/>
                    <a:pt x="149" y="326"/>
                    <a:pt x="149" y="326"/>
                  </a:cubicBezTo>
                  <a:cubicBezTo>
                    <a:pt x="149" y="330"/>
                    <a:pt x="149" y="330"/>
                    <a:pt x="149" y="330"/>
                  </a:cubicBezTo>
                  <a:close/>
                  <a:moveTo>
                    <a:pt x="123" y="420"/>
                  </a:moveTo>
                  <a:cubicBezTo>
                    <a:pt x="124" y="427"/>
                    <a:pt x="124" y="427"/>
                    <a:pt x="124" y="427"/>
                  </a:cubicBezTo>
                  <a:cubicBezTo>
                    <a:pt x="127" y="434"/>
                    <a:pt x="127" y="434"/>
                    <a:pt x="127" y="434"/>
                  </a:cubicBezTo>
                  <a:cubicBezTo>
                    <a:pt x="133" y="430"/>
                    <a:pt x="133" y="430"/>
                    <a:pt x="133" y="430"/>
                  </a:cubicBezTo>
                  <a:cubicBezTo>
                    <a:pt x="134" y="415"/>
                    <a:pt x="134" y="415"/>
                    <a:pt x="134" y="415"/>
                  </a:cubicBezTo>
                  <a:cubicBezTo>
                    <a:pt x="127" y="414"/>
                    <a:pt x="127" y="414"/>
                    <a:pt x="127" y="414"/>
                  </a:cubicBezTo>
                  <a:cubicBezTo>
                    <a:pt x="123" y="420"/>
                    <a:pt x="123" y="420"/>
                    <a:pt x="123" y="420"/>
                  </a:cubicBezTo>
                  <a:close/>
                  <a:moveTo>
                    <a:pt x="94" y="444"/>
                  </a:moveTo>
                  <a:cubicBezTo>
                    <a:pt x="94" y="446"/>
                    <a:pt x="92" y="447"/>
                    <a:pt x="92" y="451"/>
                  </a:cubicBezTo>
                  <a:cubicBezTo>
                    <a:pt x="88" y="464"/>
                    <a:pt x="87" y="466"/>
                    <a:pt x="87" y="466"/>
                  </a:cubicBezTo>
                  <a:cubicBezTo>
                    <a:pt x="91" y="464"/>
                    <a:pt x="91" y="464"/>
                    <a:pt x="91" y="464"/>
                  </a:cubicBezTo>
                  <a:cubicBezTo>
                    <a:pt x="98" y="443"/>
                    <a:pt x="98" y="443"/>
                    <a:pt x="98" y="443"/>
                  </a:cubicBezTo>
                  <a:cubicBezTo>
                    <a:pt x="94" y="444"/>
                    <a:pt x="94" y="444"/>
                    <a:pt x="94" y="444"/>
                  </a:cubicBezTo>
                  <a:cubicBezTo>
                    <a:pt x="94" y="444"/>
                    <a:pt x="94" y="444"/>
                    <a:pt x="94" y="444"/>
                  </a:cubicBezTo>
                  <a:close/>
                  <a:moveTo>
                    <a:pt x="224" y="88"/>
                  </a:moveTo>
                  <a:cubicBezTo>
                    <a:pt x="225" y="70"/>
                    <a:pt x="225" y="70"/>
                    <a:pt x="225" y="70"/>
                  </a:cubicBezTo>
                  <a:cubicBezTo>
                    <a:pt x="224" y="56"/>
                    <a:pt x="224" y="56"/>
                    <a:pt x="224" y="56"/>
                  </a:cubicBezTo>
                  <a:cubicBezTo>
                    <a:pt x="212" y="49"/>
                    <a:pt x="212" y="49"/>
                    <a:pt x="212" y="49"/>
                  </a:cubicBezTo>
                  <a:cubicBezTo>
                    <a:pt x="220" y="36"/>
                    <a:pt x="220" y="36"/>
                    <a:pt x="220" y="36"/>
                  </a:cubicBezTo>
                  <a:cubicBezTo>
                    <a:pt x="194" y="18"/>
                    <a:pt x="194" y="18"/>
                    <a:pt x="194" y="18"/>
                  </a:cubicBezTo>
                  <a:cubicBezTo>
                    <a:pt x="182" y="17"/>
                    <a:pt x="182" y="17"/>
                    <a:pt x="182" y="17"/>
                  </a:cubicBezTo>
                  <a:cubicBezTo>
                    <a:pt x="169" y="10"/>
                    <a:pt x="169" y="10"/>
                    <a:pt x="169" y="10"/>
                  </a:cubicBezTo>
                  <a:cubicBezTo>
                    <a:pt x="166" y="0"/>
                    <a:pt x="166" y="0"/>
                    <a:pt x="166" y="0"/>
                  </a:cubicBezTo>
                  <a:cubicBezTo>
                    <a:pt x="156" y="1"/>
                    <a:pt x="156" y="1"/>
                    <a:pt x="156" y="1"/>
                  </a:cubicBezTo>
                  <a:cubicBezTo>
                    <a:pt x="153" y="16"/>
                    <a:pt x="153" y="16"/>
                    <a:pt x="153" y="16"/>
                  </a:cubicBezTo>
                  <a:cubicBezTo>
                    <a:pt x="142" y="17"/>
                    <a:pt x="142" y="17"/>
                    <a:pt x="142" y="17"/>
                  </a:cubicBezTo>
                  <a:cubicBezTo>
                    <a:pt x="131" y="16"/>
                    <a:pt x="131" y="16"/>
                    <a:pt x="131" y="16"/>
                  </a:cubicBezTo>
                  <a:cubicBezTo>
                    <a:pt x="121" y="16"/>
                    <a:pt x="121" y="16"/>
                    <a:pt x="121" y="16"/>
                  </a:cubicBezTo>
                  <a:cubicBezTo>
                    <a:pt x="117" y="27"/>
                    <a:pt x="117" y="27"/>
                    <a:pt x="117" y="27"/>
                  </a:cubicBezTo>
                  <a:cubicBezTo>
                    <a:pt x="103" y="31"/>
                    <a:pt x="103" y="31"/>
                    <a:pt x="103" y="31"/>
                  </a:cubicBezTo>
                  <a:cubicBezTo>
                    <a:pt x="97" y="40"/>
                    <a:pt x="97" y="40"/>
                    <a:pt x="97" y="40"/>
                  </a:cubicBezTo>
                  <a:cubicBezTo>
                    <a:pt x="82" y="52"/>
                    <a:pt x="82" y="52"/>
                    <a:pt x="82" y="52"/>
                  </a:cubicBezTo>
                  <a:cubicBezTo>
                    <a:pt x="90" y="54"/>
                    <a:pt x="90" y="54"/>
                    <a:pt x="90" y="54"/>
                  </a:cubicBezTo>
                  <a:cubicBezTo>
                    <a:pt x="88" y="63"/>
                    <a:pt x="88" y="63"/>
                    <a:pt x="88" y="63"/>
                  </a:cubicBezTo>
                  <a:cubicBezTo>
                    <a:pt x="67" y="83"/>
                    <a:pt x="67" y="83"/>
                    <a:pt x="67" y="83"/>
                  </a:cubicBezTo>
                  <a:cubicBezTo>
                    <a:pt x="56" y="88"/>
                    <a:pt x="56" y="88"/>
                    <a:pt x="56" y="88"/>
                  </a:cubicBezTo>
                  <a:cubicBezTo>
                    <a:pt x="51" y="97"/>
                    <a:pt x="51" y="97"/>
                    <a:pt x="51" y="97"/>
                  </a:cubicBezTo>
                  <a:cubicBezTo>
                    <a:pt x="55" y="109"/>
                    <a:pt x="55" y="109"/>
                    <a:pt x="55" y="109"/>
                  </a:cubicBezTo>
                  <a:cubicBezTo>
                    <a:pt x="52" y="143"/>
                    <a:pt x="52" y="143"/>
                    <a:pt x="52" y="143"/>
                  </a:cubicBezTo>
                  <a:cubicBezTo>
                    <a:pt x="39" y="162"/>
                    <a:pt x="39" y="162"/>
                    <a:pt x="39" y="162"/>
                  </a:cubicBezTo>
                  <a:cubicBezTo>
                    <a:pt x="51" y="177"/>
                    <a:pt x="51" y="177"/>
                    <a:pt x="51" y="177"/>
                  </a:cubicBezTo>
                  <a:cubicBezTo>
                    <a:pt x="39" y="188"/>
                    <a:pt x="39" y="188"/>
                    <a:pt x="39" y="188"/>
                  </a:cubicBezTo>
                  <a:cubicBezTo>
                    <a:pt x="22" y="185"/>
                    <a:pt x="22" y="185"/>
                    <a:pt x="22" y="185"/>
                  </a:cubicBezTo>
                  <a:cubicBezTo>
                    <a:pt x="12" y="195"/>
                    <a:pt x="12" y="195"/>
                    <a:pt x="12" y="195"/>
                  </a:cubicBezTo>
                  <a:cubicBezTo>
                    <a:pt x="12" y="227"/>
                    <a:pt x="12" y="227"/>
                    <a:pt x="12" y="227"/>
                  </a:cubicBezTo>
                  <a:cubicBezTo>
                    <a:pt x="15" y="272"/>
                    <a:pt x="15" y="272"/>
                    <a:pt x="15" y="272"/>
                  </a:cubicBezTo>
                  <a:cubicBezTo>
                    <a:pt x="23" y="281"/>
                    <a:pt x="23" y="281"/>
                    <a:pt x="23" y="281"/>
                  </a:cubicBezTo>
                  <a:cubicBezTo>
                    <a:pt x="23" y="297"/>
                    <a:pt x="23" y="297"/>
                    <a:pt x="23" y="297"/>
                  </a:cubicBezTo>
                  <a:cubicBezTo>
                    <a:pt x="13" y="302"/>
                    <a:pt x="13" y="302"/>
                    <a:pt x="13" y="302"/>
                  </a:cubicBezTo>
                  <a:cubicBezTo>
                    <a:pt x="12" y="307"/>
                    <a:pt x="12" y="307"/>
                    <a:pt x="12" y="307"/>
                  </a:cubicBezTo>
                  <a:cubicBezTo>
                    <a:pt x="19" y="317"/>
                    <a:pt x="19" y="317"/>
                    <a:pt x="19" y="317"/>
                  </a:cubicBezTo>
                  <a:cubicBezTo>
                    <a:pt x="16" y="330"/>
                    <a:pt x="16" y="330"/>
                    <a:pt x="16" y="330"/>
                  </a:cubicBezTo>
                  <a:cubicBezTo>
                    <a:pt x="10" y="338"/>
                    <a:pt x="10" y="338"/>
                    <a:pt x="10" y="338"/>
                  </a:cubicBezTo>
                  <a:cubicBezTo>
                    <a:pt x="6" y="372"/>
                    <a:pt x="6" y="372"/>
                    <a:pt x="6" y="372"/>
                  </a:cubicBezTo>
                  <a:cubicBezTo>
                    <a:pt x="4" y="381"/>
                    <a:pt x="4" y="381"/>
                    <a:pt x="4" y="381"/>
                  </a:cubicBezTo>
                  <a:cubicBezTo>
                    <a:pt x="0" y="398"/>
                    <a:pt x="0" y="398"/>
                    <a:pt x="0" y="398"/>
                  </a:cubicBezTo>
                  <a:cubicBezTo>
                    <a:pt x="9" y="405"/>
                    <a:pt x="9" y="405"/>
                    <a:pt x="9" y="405"/>
                  </a:cubicBezTo>
                  <a:cubicBezTo>
                    <a:pt x="7" y="430"/>
                    <a:pt x="7" y="430"/>
                    <a:pt x="7" y="430"/>
                  </a:cubicBezTo>
                  <a:cubicBezTo>
                    <a:pt x="13" y="438"/>
                    <a:pt x="13" y="438"/>
                    <a:pt x="13" y="438"/>
                  </a:cubicBezTo>
                  <a:cubicBezTo>
                    <a:pt x="16" y="450"/>
                    <a:pt x="16" y="450"/>
                    <a:pt x="16" y="450"/>
                  </a:cubicBezTo>
                  <a:cubicBezTo>
                    <a:pt x="23" y="458"/>
                    <a:pt x="23" y="458"/>
                    <a:pt x="23" y="458"/>
                  </a:cubicBezTo>
                  <a:cubicBezTo>
                    <a:pt x="23" y="474"/>
                    <a:pt x="23" y="474"/>
                    <a:pt x="23" y="474"/>
                  </a:cubicBezTo>
                  <a:cubicBezTo>
                    <a:pt x="30" y="486"/>
                    <a:pt x="30" y="486"/>
                    <a:pt x="30" y="486"/>
                  </a:cubicBezTo>
                  <a:cubicBezTo>
                    <a:pt x="38" y="493"/>
                    <a:pt x="38" y="493"/>
                    <a:pt x="38" y="493"/>
                  </a:cubicBezTo>
                  <a:cubicBezTo>
                    <a:pt x="43" y="490"/>
                    <a:pt x="43" y="490"/>
                    <a:pt x="43" y="490"/>
                  </a:cubicBezTo>
                  <a:cubicBezTo>
                    <a:pt x="49" y="490"/>
                    <a:pt x="49" y="490"/>
                    <a:pt x="49" y="490"/>
                  </a:cubicBezTo>
                  <a:cubicBezTo>
                    <a:pt x="61" y="473"/>
                    <a:pt x="61" y="473"/>
                    <a:pt x="61" y="473"/>
                  </a:cubicBezTo>
                  <a:cubicBezTo>
                    <a:pt x="74" y="471"/>
                    <a:pt x="74" y="471"/>
                    <a:pt x="74" y="471"/>
                  </a:cubicBezTo>
                  <a:cubicBezTo>
                    <a:pt x="82" y="466"/>
                    <a:pt x="82" y="466"/>
                    <a:pt x="82" y="466"/>
                  </a:cubicBezTo>
                  <a:cubicBezTo>
                    <a:pt x="90" y="443"/>
                    <a:pt x="90" y="443"/>
                    <a:pt x="90" y="443"/>
                  </a:cubicBezTo>
                  <a:cubicBezTo>
                    <a:pt x="95" y="423"/>
                    <a:pt x="95" y="423"/>
                    <a:pt x="95" y="423"/>
                  </a:cubicBezTo>
                  <a:cubicBezTo>
                    <a:pt x="94" y="394"/>
                    <a:pt x="94" y="394"/>
                    <a:pt x="94" y="394"/>
                  </a:cubicBezTo>
                  <a:cubicBezTo>
                    <a:pt x="101" y="385"/>
                    <a:pt x="101" y="385"/>
                    <a:pt x="101" y="385"/>
                  </a:cubicBezTo>
                  <a:cubicBezTo>
                    <a:pt x="108" y="387"/>
                    <a:pt x="108" y="387"/>
                    <a:pt x="108" y="387"/>
                  </a:cubicBezTo>
                  <a:cubicBezTo>
                    <a:pt x="107" y="378"/>
                    <a:pt x="107" y="378"/>
                    <a:pt x="107" y="378"/>
                  </a:cubicBezTo>
                  <a:cubicBezTo>
                    <a:pt x="114" y="374"/>
                    <a:pt x="114" y="374"/>
                    <a:pt x="114" y="374"/>
                  </a:cubicBezTo>
                  <a:cubicBezTo>
                    <a:pt x="121" y="375"/>
                    <a:pt x="121" y="375"/>
                    <a:pt x="121" y="375"/>
                  </a:cubicBezTo>
                  <a:cubicBezTo>
                    <a:pt x="133" y="358"/>
                    <a:pt x="133" y="358"/>
                    <a:pt x="133" y="358"/>
                  </a:cubicBezTo>
                  <a:cubicBezTo>
                    <a:pt x="131" y="332"/>
                    <a:pt x="131" y="332"/>
                    <a:pt x="131" y="332"/>
                  </a:cubicBezTo>
                  <a:cubicBezTo>
                    <a:pt x="119" y="316"/>
                    <a:pt x="119" y="316"/>
                    <a:pt x="119" y="316"/>
                  </a:cubicBezTo>
                  <a:cubicBezTo>
                    <a:pt x="104" y="306"/>
                    <a:pt x="104" y="306"/>
                    <a:pt x="104" y="306"/>
                  </a:cubicBezTo>
                  <a:cubicBezTo>
                    <a:pt x="106" y="280"/>
                    <a:pt x="106" y="280"/>
                    <a:pt x="106" y="280"/>
                  </a:cubicBezTo>
                  <a:cubicBezTo>
                    <a:pt x="110" y="273"/>
                    <a:pt x="110" y="273"/>
                    <a:pt x="110" y="273"/>
                  </a:cubicBezTo>
                  <a:cubicBezTo>
                    <a:pt x="107" y="269"/>
                    <a:pt x="107" y="269"/>
                    <a:pt x="107" y="269"/>
                  </a:cubicBezTo>
                  <a:cubicBezTo>
                    <a:pt x="107" y="253"/>
                    <a:pt x="107" y="253"/>
                    <a:pt x="107" y="253"/>
                  </a:cubicBezTo>
                  <a:cubicBezTo>
                    <a:pt x="117" y="246"/>
                    <a:pt x="117" y="246"/>
                    <a:pt x="117" y="246"/>
                  </a:cubicBezTo>
                  <a:cubicBezTo>
                    <a:pt x="121" y="224"/>
                    <a:pt x="121" y="224"/>
                    <a:pt x="121" y="224"/>
                  </a:cubicBezTo>
                  <a:cubicBezTo>
                    <a:pt x="133" y="217"/>
                    <a:pt x="133" y="217"/>
                    <a:pt x="133" y="217"/>
                  </a:cubicBezTo>
                  <a:cubicBezTo>
                    <a:pt x="142" y="205"/>
                    <a:pt x="142" y="205"/>
                    <a:pt x="142" y="205"/>
                  </a:cubicBezTo>
                  <a:cubicBezTo>
                    <a:pt x="155" y="195"/>
                    <a:pt x="155" y="195"/>
                    <a:pt x="155" y="195"/>
                  </a:cubicBezTo>
                  <a:cubicBezTo>
                    <a:pt x="169" y="181"/>
                    <a:pt x="169" y="181"/>
                    <a:pt x="169" y="181"/>
                  </a:cubicBezTo>
                  <a:cubicBezTo>
                    <a:pt x="181" y="162"/>
                    <a:pt x="181" y="162"/>
                    <a:pt x="181" y="162"/>
                  </a:cubicBezTo>
                  <a:cubicBezTo>
                    <a:pt x="179" y="154"/>
                    <a:pt x="179" y="154"/>
                    <a:pt x="179" y="154"/>
                  </a:cubicBezTo>
                  <a:cubicBezTo>
                    <a:pt x="176" y="148"/>
                    <a:pt x="176" y="148"/>
                    <a:pt x="176" y="148"/>
                  </a:cubicBezTo>
                  <a:cubicBezTo>
                    <a:pt x="185" y="132"/>
                    <a:pt x="185" y="132"/>
                    <a:pt x="185" y="132"/>
                  </a:cubicBezTo>
                  <a:cubicBezTo>
                    <a:pt x="185" y="123"/>
                    <a:pt x="185" y="123"/>
                    <a:pt x="185" y="123"/>
                  </a:cubicBezTo>
                  <a:cubicBezTo>
                    <a:pt x="196" y="115"/>
                    <a:pt x="196" y="115"/>
                    <a:pt x="196" y="115"/>
                  </a:cubicBezTo>
                  <a:cubicBezTo>
                    <a:pt x="198" y="106"/>
                    <a:pt x="198" y="106"/>
                    <a:pt x="198" y="106"/>
                  </a:cubicBezTo>
                  <a:cubicBezTo>
                    <a:pt x="211" y="109"/>
                    <a:pt x="211" y="109"/>
                    <a:pt x="211" y="109"/>
                  </a:cubicBezTo>
                  <a:cubicBezTo>
                    <a:pt x="227" y="103"/>
                    <a:pt x="227" y="103"/>
                    <a:pt x="227" y="103"/>
                  </a:cubicBezTo>
                  <a:cubicBezTo>
                    <a:pt x="224" y="88"/>
                    <a:pt x="224" y="88"/>
                    <a:pt x="224" y="88"/>
                  </a:cubicBezTo>
                  <a:close/>
                  <a:moveTo>
                    <a:pt x="52" y="297"/>
                  </a:moveTo>
                  <a:cubicBezTo>
                    <a:pt x="55" y="299"/>
                    <a:pt x="58" y="299"/>
                    <a:pt x="58" y="302"/>
                  </a:cubicBezTo>
                  <a:cubicBezTo>
                    <a:pt x="59" y="306"/>
                    <a:pt x="55" y="306"/>
                    <a:pt x="53" y="306"/>
                  </a:cubicBezTo>
                  <a:cubicBezTo>
                    <a:pt x="49" y="306"/>
                    <a:pt x="48" y="303"/>
                    <a:pt x="46" y="302"/>
                  </a:cubicBezTo>
                  <a:cubicBezTo>
                    <a:pt x="46" y="299"/>
                    <a:pt x="51" y="300"/>
                    <a:pt x="52" y="297"/>
                  </a:cubicBezTo>
                  <a:close/>
                  <a:moveTo>
                    <a:pt x="45" y="208"/>
                  </a:moveTo>
                  <a:cubicBezTo>
                    <a:pt x="49" y="211"/>
                    <a:pt x="49" y="215"/>
                    <a:pt x="48" y="220"/>
                  </a:cubicBezTo>
                  <a:cubicBezTo>
                    <a:pt x="45" y="223"/>
                    <a:pt x="43" y="221"/>
                    <a:pt x="41" y="218"/>
                  </a:cubicBezTo>
                  <a:cubicBezTo>
                    <a:pt x="38" y="215"/>
                    <a:pt x="36" y="204"/>
                    <a:pt x="45" y="208"/>
                  </a:cubicBezTo>
                  <a:close/>
                  <a:moveTo>
                    <a:pt x="16" y="392"/>
                  </a:moveTo>
                  <a:cubicBezTo>
                    <a:pt x="13" y="391"/>
                    <a:pt x="9" y="395"/>
                    <a:pt x="9" y="391"/>
                  </a:cubicBezTo>
                  <a:cubicBezTo>
                    <a:pt x="17" y="385"/>
                    <a:pt x="6" y="369"/>
                    <a:pt x="19" y="368"/>
                  </a:cubicBezTo>
                  <a:cubicBezTo>
                    <a:pt x="20" y="364"/>
                    <a:pt x="22" y="358"/>
                    <a:pt x="27" y="356"/>
                  </a:cubicBezTo>
                  <a:cubicBezTo>
                    <a:pt x="33" y="358"/>
                    <a:pt x="39" y="361"/>
                    <a:pt x="42" y="368"/>
                  </a:cubicBezTo>
                  <a:cubicBezTo>
                    <a:pt x="46" y="387"/>
                    <a:pt x="25" y="385"/>
                    <a:pt x="16" y="392"/>
                  </a:cubicBezTo>
                  <a:close/>
                  <a:moveTo>
                    <a:pt x="59" y="382"/>
                  </a:moveTo>
                  <a:cubicBezTo>
                    <a:pt x="51" y="389"/>
                    <a:pt x="52" y="404"/>
                    <a:pt x="42" y="408"/>
                  </a:cubicBezTo>
                  <a:cubicBezTo>
                    <a:pt x="38" y="405"/>
                    <a:pt x="45" y="399"/>
                    <a:pt x="45" y="394"/>
                  </a:cubicBezTo>
                  <a:cubicBezTo>
                    <a:pt x="45" y="385"/>
                    <a:pt x="48" y="376"/>
                    <a:pt x="56" y="372"/>
                  </a:cubicBezTo>
                  <a:cubicBezTo>
                    <a:pt x="62" y="372"/>
                    <a:pt x="61" y="379"/>
                    <a:pt x="59" y="382"/>
                  </a:cubicBezTo>
                  <a:close/>
                  <a:moveTo>
                    <a:pt x="64" y="187"/>
                  </a:moveTo>
                  <a:cubicBezTo>
                    <a:pt x="58" y="185"/>
                    <a:pt x="55" y="179"/>
                    <a:pt x="55" y="175"/>
                  </a:cubicBezTo>
                  <a:cubicBezTo>
                    <a:pt x="55" y="172"/>
                    <a:pt x="55" y="171"/>
                    <a:pt x="56" y="171"/>
                  </a:cubicBezTo>
                  <a:cubicBezTo>
                    <a:pt x="61" y="172"/>
                    <a:pt x="65" y="174"/>
                    <a:pt x="65" y="178"/>
                  </a:cubicBezTo>
                  <a:cubicBezTo>
                    <a:pt x="65" y="181"/>
                    <a:pt x="68" y="185"/>
                    <a:pt x="64" y="187"/>
                  </a:cubicBezTo>
                  <a:close/>
                  <a:moveTo>
                    <a:pt x="75" y="366"/>
                  </a:moveTo>
                  <a:cubicBezTo>
                    <a:pt x="72" y="366"/>
                    <a:pt x="69" y="364"/>
                    <a:pt x="68" y="361"/>
                  </a:cubicBezTo>
                  <a:cubicBezTo>
                    <a:pt x="65" y="358"/>
                    <a:pt x="69" y="353"/>
                    <a:pt x="72" y="353"/>
                  </a:cubicBezTo>
                  <a:cubicBezTo>
                    <a:pt x="77" y="355"/>
                    <a:pt x="81" y="356"/>
                    <a:pt x="82" y="361"/>
                  </a:cubicBezTo>
                  <a:cubicBezTo>
                    <a:pt x="82" y="364"/>
                    <a:pt x="78" y="366"/>
                    <a:pt x="75" y="366"/>
                  </a:cubicBezTo>
                  <a:close/>
                  <a:moveTo>
                    <a:pt x="107" y="352"/>
                  </a:moveTo>
                  <a:cubicBezTo>
                    <a:pt x="110" y="361"/>
                    <a:pt x="100" y="356"/>
                    <a:pt x="95" y="358"/>
                  </a:cubicBezTo>
                  <a:cubicBezTo>
                    <a:pt x="90" y="356"/>
                    <a:pt x="82" y="358"/>
                    <a:pt x="80" y="352"/>
                  </a:cubicBezTo>
                  <a:cubicBezTo>
                    <a:pt x="84" y="349"/>
                    <a:pt x="90" y="351"/>
                    <a:pt x="92" y="348"/>
                  </a:cubicBezTo>
                  <a:cubicBezTo>
                    <a:pt x="98" y="349"/>
                    <a:pt x="104" y="345"/>
                    <a:pt x="107" y="352"/>
                  </a:cubicBezTo>
                  <a:close/>
                  <a:moveTo>
                    <a:pt x="119" y="110"/>
                  </a:moveTo>
                  <a:cubicBezTo>
                    <a:pt x="113" y="106"/>
                    <a:pt x="104" y="105"/>
                    <a:pt x="103" y="97"/>
                  </a:cubicBezTo>
                  <a:cubicBezTo>
                    <a:pt x="101" y="83"/>
                    <a:pt x="101" y="83"/>
                    <a:pt x="101" y="83"/>
                  </a:cubicBezTo>
                  <a:cubicBezTo>
                    <a:pt x="97" y="83"/>
                    <a:pt x="95" y="77"/>
                    <a:pt x="94" y="76"/>
                  </a:cubicBezTo>
                  <a:cubicBezTo>
                    <a:pt x="94" y="75"/>
                    <a:pt x="95" y="75"/>
                    <a:pt x="97" y="75"/>
                  </a:cubicBezTo>
                  <a:cubicBezTo>
                    <a:pt x="100" y="76"/>
                    <a:pt x="100" y="80"/>
                    <a:pt x="104" y="82"/>
                  </a:cubicBezTo>
                  <a:cubicBezTo>
                    <a:pt x="108" y="90"/>
                    <a:pt x="110" y="103"/>
                    <a:pt x="121" y="106"/>
                  </a:cubicBezTo>
                  <a:cubicBezTo>
                    <a:pt x="121" y="109"/>
                    <a:pt x="120" y="109"/>
                    <a:pt x="119" y="110"/>
                  </a:cubicBezTo>
                  <a:close/>
                  <a:moveTo>
                    <a:pt x="150" y="63"/>
                  </a:moveTo>
                  <a:cubicBezTo>
                    <a:pt x="137" y="60"/>
                    <a:pt x="129" y="52"/>
                    <a:pt x="114" y="50"/>
                  </a:cubicBezTo>
                  <a:cubicBezTo>
                    <a:pt x="111" y="47"/>
                    <a:pt x="104" y="47"/>
                    <a:pt x="103" y="43"/>
                  </a:cubicBezTo>
                  <a:cubicBezTo>
                    <a:pt x="103" y="41"/>
                    <a:pt x="101" y="40"/>
                    <a:pt x="104" y="40"/>
                  </a:cubicBezTo>
                  <a:cubicBezTo>
                    <a:pt x="108" y="40"/>
                    <a:pt x="104" y="43"/>
                    <a:pt x="107" y="44"/>
                  </a:cubicBezTo>
                  <a:cubicBezTo>
                    <a:pt x="121" y="49"/>
                    <a:pt x="134" y="54"/>
                    <a:pt x="147" y="60"/>
                  </a:cubicBezTo>
                  <a:cubicBezTo>
                    <a:pt x="149" y="60"/>
                    <a:pt x="152" y="60"/>
                    <a:pt x="152" y="61"/>
                  </a:cubicBezTo>
                  <a:cubicBezTo>
                    <a:pt x="152" y="63"/>
                    <a:pt x="152" y="63"/>
                    <a:pt x="150" y="63"/>
                  </a:cubicBezTo>
                  <a:close/>
                  <a:moveTo>
                    <a:pt x="152" y="31"/>
                  </a:moveTo>
                  <a:cubicBezTo>
                    <a:pt x="147" y="31"/>
                    <a:pt x="145" y="29"/>
                    <a:pt x="140" y="27"/>
                  </a:cubicBezTo>
                  <a:cubicBezTo>
                    <a:pt x="133" y="27"/>
                    <a:pt x="126" y="24"/>
                    <a:pt x="123" y="21"/>
                  </a:cubicBezTo>
                  <a:cubicBezTo>
                    <a:pt x="123" y="20"/>
                    <a:pt x="126" y="20"/>
                    <a:pt x="127" y="20"/>
                  </a:cubicBezTo>
                  <a:cubicBezTo>
                    <a:pt x="131" y="24"/>
                    <a:pt x="142" y="21"/>
                    <a:pt x="149" y="26"/>
                  </a:cubicBezTo>
                  <a:cubicBezTo>
                    <a:pt x="152" y="27"/>
                    <a:pt x="153" y="29"/>
                    <a:pt x="152" y="31"/>
                  </a:cubicBezTo>
                  <a:close/>
                </a:path>
              </a:pathLst>
            </a:custGeom>
            <a:solidFill>
              <a:schemeClr val="bg2"/>
            </a:solidFill>
            <a:ln w="9525">
              <a:solidFill>
                <a:srgbClr val="0071A7"/>
              </a:solidFill>
              <a:miter lim="800000"/>
              <a:headEnd/>
              <a:tailEnd/>
            </a:ln>
          </p:spPr>
          <p:txBody>
            <a:bodyPr>
              <a:prstTxWarp prst="textNoShape">
                <a:avLst/>
              </a:prstTxWarp>
            </a:bodyPr>
            <a:lstStyle/>
            <a:p>
              <a:endParaRPr lang="fr-FR"/>
            </a:p>
          </p:txBody>
        </p:sp>
        <p:sp>
          <p:nvSpPr>
            <p:cNvPr id="163894" name="Freeform 29"/>
            <p:cNvSpPr>
              <a:spLocks noEditPoints="1"/>
            </p:cNvSpPr>
            <p:nvPr/>
          </p:nvSpPr>
          <p:spPr bwMode="gray">
            <a:xfrm>
              <a:off x="3327" y="499"/>
              <a:ext cx="621" cy="1166"/>
            </a:xfrm>
            <a:custGeom>
              <a:avLst/>
              <a:gdLst>
                <a:gd name="T0" fmla="*/ 1838 w 196"/>
                <a:gd name="T1" fmla="*/ 2357 h 369"/>
                <a:gd name="T2" fmla="*/ 1736 w 196"/>
                <a:gd name="T3" fmla="*/ 2108 h 369"/>
                <a:gd name="T4" fmla="*/ 1708 w 196"/>
                <a:gd name="T5" fmla="*/ 1757 h 369"/>
                <a:gd name="T6" fmla="*/ 1635 w 196"/>
                <a:gd name="T7" fmla="*/ 1378 h 369"/>
                <a:gd name="T8" fmla="*/ 1606 w 196"/>
                <a:gd name="T9" fmla="*/ 749 h 369"/>
                <a:gd name="T10" fmla="*/ 1375 w 196"/>
                <a:gd name="T11" fmla="*/ 411 h 369"/>
                <a:gd name="T12" fmla="*/ 1315 w 196"/>
                <a:gd name="T13" fmla="*/ 0 h 369"/>
                <a:gd name="T14" fmla="*/ 973 w 196"/>
                <a:gd name="T15" fmla="*/ 291 h 369"/>
                <a:gd name="T16" fmla="*/ 713 w 196"/>
                <a:gd name="T17" fmla="*/ 351 h 369"/>
                <a:gd name="T18" fmla="*/ 361 w 196"/>
                <a:gd name="T19" fmla="*/ 379 h 369"/>
                <a:gd name="T20" fmla="*/ 0 w 196"/>
                <a:gd name="T21" fmla="*/ 278 h 369"/>
                <a:gd name="T22" fmla="*/ 282 w 196"/>
                <a:gd name="T23" fmla="*/ 458 h 369"/>
                <a:gd name="T24" fmla="*/ 583 w 196"/>
                <a:gd name="T25" fmla="*/ 837 h 369"/>
                <a:gd name="T26" fmla="*/ 611 w 196"/>
                <a:gd name="T27" fmla="*/ 1308 h 369"/>
                <a:gd name="T28" fmla="*/ 874 w 196"/>
                <a:gd name="T29" fmla="*/ 1567 h 369"/>
                <a:gd name="T30" fmla="*/ 754 w 196"/>
                <a:gd name="T31" fmla="*/ 1728 h 369"/>
                <a:gd name="T32" fmla="*/ 491 w 196"/>
                <a:gd name="T33" fmla="*/ 2117 h 369"/>
                <a:gd name="T34" fmla="*/ 320 w 196"/>
                <a:gd name="T35" fmla="*/ 2316 h 369"/>
                <a:gd name="T36" fmla="*/ 190 w 196"/>
                <a:gd name="T37" fmla="*/ 2515 h 369"/>
                <a:gd name="T38" fmla="*/ 152 w 196"/>
                <a:gd name="T39" fmla="*/ 3005 h 369"/>
                <a:gd name="T40" fmla="*/ 181 w 196"/>
                <a:gd name="T41" fmla="*/ 3485 h 369"/>
                <a:gd name="T42" fmla="*/ 412 w 196"/>
                <a:gd name="T43" fmla="*/ 3564 h 369"/>
                <a:gd name="T44" fmla="*/ 583 w 196"/>
                <a:gd name="T45" fmla="*/ 3656 h 369"/>
                <a:gd name="T46" fmla="*/ 802 w 196"/>
                <a:gd name="T47" fmla="*/ 3564 h 369"/>
                <a:gd name="T48" fmla="*/ 1134 w 196"/>
                <a:gd name="T49" fmla="*/ 3485 h 369"/>
                <a:gd name="T50" fmla="*/ 1407 w 196"/>
                <a:gd name="T51" fmla="*/ 3394 h 369"/>
                <a:gd name="T52" fmla="*/ 592 w 196"/>
                <a:gd name="T53" fmla="*/ 3106 h 369"/>
                <a:gd name="T54" fmla="*/ 491 w 196"/>
                <a:gd name="T55" fmla="*/ 3056 h 369"/>
                <a:gd name="T56" fmla="*/ 542 w 196"/>
                <a:gd name="T57" fmla="*/ 2964 h 369"/>
                <a:gd name="T58" fmla="*/ 592 w 196"/>
                <a:gd name="T59" fmla="*/ 3106 h 369"/>
                <a:gd name="T60" fmla="*/ 814 w 196"/>
                <a:gd name="T61" fmla="*/ 2876 h 369"/>
                <a:gd name="T62" fmla="*/ 985 w 196"/>
                <a:gd name="T63" fmla="*/ 3166 h 369"/>
                <a:gd name="T64" fmla="*/ 1606 w 196"/>
                <a:gd name="T65" fmla="*/ 2834 h 369"/>
                <a:gd name="T66" fmla="*/ 1597 w 196"/>
                <a:gd name="T67" fmla="*/ 2806 h 369"/>
                <a:gd name="T68" fmla="*/ 1648 w 196"/>
                <a:gd name="T69" fmla="*/ 2774 h 369"/>
                <a:gd name="T70" fmla="*/ 1597 w 196"/>
                <a:gd name="T71" fmla="*/ 2408 h 369"/>
                <a:gd name="T72" fmla="*/ 1366 w 196"/>
                <a:gd name="T73" fmla="*/ 2705 h 369"/>
                <a:gd name="T74" fmla="*/ 1236 w 196"/>
                <a:gd name="T75" fmla="*/ 2537 h 369"/>
                <a:gd name="T76" fmla="*/ 1366 w 196"/>
                <a:gd name="T77" fmla="*/ 2705 h 369"/>
                <a:gd name="T78" fmla="*/ 1334 w 196"/>
                <a:gd name="T79" fmla="*/ 319 h 369"/>
                <a:gd name="T80" fmla="*/ 1274 w 196"/>
                <a:gd name="T81" fmla="*/ 250 h 369"/>
                <a:gd name="T82" fmla="*/ 1213 w 196"/>
                <a:gd name="T83" fmla="*/ 619 h 369"/>
                <a:gd name="T84" fmla="*/ 1115 w 196"/>
                <a:gd name="T85" fmla="*/ 1978 h 369"/>
                <a:gd name="T86" fmla="*/ 1204 w 196"/>
                <a:gd name="T87" fmla="*/ 1946 h 369"/>
                <a:gd name="T88" fmla="*/ 1144 w 196"/>
                <a:gd name="T89" fmla="*/ 2357 h 369"/>
                <a:gd name="T90" fmla="*/ 1245 w 196"/>
                <a:gd name="T91" fmla="*/ 2515 h 369"/>
                <a:gd name="T92" fmla="*/ 1407 w 196"/>
                <a:gd name="T93" fmla="*/ 3135 h 369"/>
                <a:gd name="T94" fmla="*/ 1213 w 196"/>
                <a:gd name="T95" fmla="*/ 3005 h 369"/>
                <a:gd name="T96" fmla="*/ 1407 w 196"/>
                <a:gd name="T97" fmla="*/ 3135 h 369"/>
                <a:gd name="T98" fmla="*/ 1334 w 196"/>
                <a:gd name="T99" fmla="*/ 2736 h 369"/>
                <a:gd name="T100" fmla="*/ 1467 w 196"/>
                <a:gd name="T101" fmla="*/ 2907 h 369"/>
                <a:gd name="T102" fmla="*/ 1407 w 196"/>
                <a:gd name="T103" fmla="*/ 2907 h 3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6"/>
                <a:gd name="T157" fmla="*/ 0 h 369"/>
                <a:gd name="T158" fmla="*/ 196 w 196"/>
                <a:gd name="T159" fmla="*/ 369 h 36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6" h="369">
                  <a:moveTo>
                    <a:pt x="164" y="294"/>
                  </a:moveTo>
                  <a:cubicBezTo>
                    <a:pt x="196" y="257"/>
                    <a:pt x="196" y="257"/>
                    <a:pt x="196" y="257"/>
                  </a:cubicBezTo>
                  <a:cubicBezTo>
                    <a:pt x="183" y="236"/>
                    <a:pt x="183" y="236"/>
                    <a:pt x="183" y="236"/>
                  </a:cubicBezTo>
                  <a:cubicBezTo>
                    <a:pt x="170" y="232"/>
                    <a:pt x="170" y="232"/>
                    <a:pt x="170" y="232"/>
                  </a:cubicBezTo>
                  <a:cubicBezTo>
                    <a:pt x="167" y="222"/>
                    <a:pt x="167" y="222"/>
                    <a:pt x="167" y="222"/>
                  </a:cubicBezTo>
                  <a:cubicBezTo>
                    <a:pt x="173" y="211"/>
                    <a:pt x="173" y="211"/>
                    <a:pt x="173" y="211"/>
                  </a:cubicBezTo>
                  <a:cubicBezTo>
                    <a:pt x="173" y="199"/>
                    <a:pt x="173" y="199"/>
                    <a:pt x="173" y="199"/>
                  </a:cubicBezTo>
                  <a:cubicBezTo>
                    <a:pt x="166" y="185"/>
                    <a:pt x="166" y="185"/>
                    <a:pt x="166" y="185"/>
                  </a:cubicBezTo>
                  <a:cubicBezTo>
                    <a:pt x="170" y="176"/>
                    <a:pt x="170" y="176"/>
                    <a:pt x="170" y="176"/>
                  </a:cubicBezTo>
                  <a:cubicBezTo>
                    <a:pt x="162" y="169"/>
                    <a:pt x="162" y="169"/>
                    <a:pt x="162" y="169"/>
                  </a:cubicBezTo>
                  <a:cubicBezTo>
                    <a:pt x="167" y="153"/>
                    <a:pt x="167" y="153"/>
                    <a:pt x="167" y="153"/>
                  </a:cubicBezTo>
                  <a:cubicBezTo>
                    <a:pt x="163" y="138"/>
                    <a:pt x="163" y="138"/>
                    <a:pt x="163" y="138"/>
                  </a:cubicBezTo>
                  <a:cubicBezTo>
                    <a:pt x="166" y="115"/>
                    <a:pt x="166" y="115"/>
                    <a:pt x="166" y="115"/>
                  </a:cubicBezTo>
                  <a:cubicBezTo>
                    <a:pt x="147" y="90"/>
                    <a:pt x="147" y="90"/>
                    <a:pt x="147" y="90"/>
                  </a:cubicBezTo>
                  <a:cubicBezTo>
                    <a:pt x="160" y="75"/>
                    <a:pt x="160" y="75"/>
                    <a:pt x="160" y="75"/>
                  </a:cubicBezTo>
                  <a:cubicBezTo>
                    <a:pt x="153" y="59"/>
                    <a:pt x="153" y="59"/>
                    <a:pt x="153" y="59"/>
                  </a:cubicBezTo>
                  <a:cubicBezTo>
                    <a:pt x="137" y="51"/>
                    <a:pt x="137" y="51"/>
                    <a:pt x="137" y="51"/>
                  </a:cubicBezTo>
                  <a:cubicBezTo>
                    <a:pt x="137" y="41"/>
                    <a:pt x="137" y="41"/>
                    <a:pt x="137" y="41"/>
                  </a:cubicBezTo>
                  <a:cubicBezTo>
                    <a:pt x="149" y="26"/>
                    <a:pt x="149" y="26"/>
                    <a:pt x="149" y="26"/>
                  </a:cubicBezTo>
                  <a:cubicBezTo>
                    <a:pt x="147" y="9"/>
                    <a:pt x="147" y="9"/>
                    <a:pt x="147" y="9"/>
                  </a:cubicBezTo>
                  <a:cubicBezTo>
                    <a:pt x="131" y="0"/>
                    <a:pt x="131" y="0"/>
                    <a:pt x="131" y="0"/>
                  </a:cubicBezTo>
                  <a:cubicBezTo>
                    <a:pt x="116" y="0"/>
                    <a:pt x="116" y="0"/>
                    <a:pt x="116" y="0"/>
                  </a:cubicBezTo>
                  <a:cubicBezTo>
                    <a:pt x="98" y="9"/>
                    <a:pt x="98" y="9"/>
                    <a:pt x="98" y="9"/>
                  </a:cubicBezTo>
                  <a:cubicBezTo>
                    <a:pt x="97" y="29"/>
                    <a:pt x="97" y="29"/>
                    <a:pt x="97" y="29"/>
                  </a:cubicBezTo>
                  <a:cubicBezTo>
                    <a:pt x="84" y="39"/>
                    <a:pt x="84" y="39"/>
                    <a:pt x="84" y="39"/>
                  </a:cubicBezTo>
                  <a:cubicBezTo>
                    <a:pt x="80" y="39"/>
                    <a:pt x="80" y="39"/>
                    <a:pt x="80" y="39"/>
                  </a:cubicBezTo>
                  <a:cubicBezTo>
                    <a:pt x="71" y="35"/>
                    <a:pt x="71" y="35"/>
                    <a:pt x="71" y="35"/>
                  </a:cubicBezTo>
                  <a:cubicBezTo>
                    <a:pt x="61" y="35"/>
                    <a:pt x="61" y="35"/>
                    <a:pt x="61" y="35"/>
                  </a:cubicBezTo>
                  <a:cubicBezTo>
                    <a:pt x="49" y="41"/>
                    <a:pt x="49" y="41"/>
                    <a:pt x="49" y="41"/>
                  </a:cubicBezTo>
                  <a:cubicBezTo>
                    <a:pt x="36" y="38"/>
                    <a:pt x="36" y="38"/>
                    <a:pt x="36" y="38"/>
                  </a:cubicBezTo>
                  <a:cubicBezTo>
                    <a:pt x="19" y="23"/>
                    <a:pt x="19" y="23"/>
                    <a:pt x="19" y="23"/>
                  </a:cubicBezTo>
                  <a:cubicBezTo>
                    <a:pt x="9" y="22"/>
                    <a:pt x="9" y="22"/>
                    <a:pt x="9" y="22"/>
                  </a:cubicBezTo>
                  <a:cubicBezTo>
                    <a:pt x="0" y="28"/>
                    <a:pt x="0" y="28"/>
                    <a:pt x="0" y="28"/>
                  </a:cubicBezTo>
                  <a:cubicBezTo>
                    <a:pt x="3" y="38"/>
                    <a:pt x="3" y="38"/>
                    <a:pt x="3" y="38"/>
                  </a:cubicBezTo>
                  <a:cubicBezTo>
                    <a:pt x="16" y="45"/>
                    <a:pt x="16" y="45"/>
                    <a:pt x="16" y="45"/>
                  </a:cubicBezTo>
                  <a:cubicBezTo>
                    <a:pt x="28" y="46"/>
                    <a:pt x="28" y="46"/>
                    <a:pt x="28" y="46"/>
                  </a:cubicBezTo>
                  <a:cubicBezTo>
                    <a:pt x="54" y="64"/>
                    <a:pt x="54" y="64"/>
                    <a:pt x="54" y="64"/>
                  </a:cubicBezTo>
                  <a:cubicBezTo>
                    <a:pt x="46" y="77"/>
                    <a:pt x="46" y="77"/>
                    <a:pt x="46" y="77"/>
                  </a:cubicBezTo>
                  <a:cubicBezTo>
                    <a:pt x="58" y="84"/>
                    <a:pt x="58" y="84"/>
                    <a:pt x="58" y="84"/>
                  </a:cubicBezTo>
                  <a:cubicBezTo>
                    <a:pt x="59" y="98"/>
                    <a:pt x="59" y="98"/>
                    <a:pt x="59" y="98"/>
                  </a:cubicBezTo>
                  <a:cubicBezTo>
                    <a:pt x="58" y="115"/>
                    <a:pt x="58" y="115"/>
                    <a:pt x="58" y="115"/>
                  </a:cubicBezTo>
                  <a:cubicBezTo>
                    <a:pt x="61" y="131"/>
                    <a:pt x="61" y="131"/>
                    <a:pt x="61" y="131"/>
                  </a:cubicBezTo>
                  <a:cubicBezTo>
                    <a:pt x="72" y="134"/>
                    <a:pt x="72" y="134"/>
                    <a:pt x="72" y="134"/>
                  </a:cubicBezTo>
                  <a:cubicBezTo>
                    <a:pt x="88" y="150"/>
                    <a:pt x="88" y="150"/>
                    <a:pt x="88" y="150"/>
                  </a:cubicBezTo>
                  <a:cubicBezTo>
                    <a:pt x="87" y="157"/>
                    <a:pt x="87" y="157"/>
                    <a:pt x="87" y="157"/>
                  </a:cubicBezTo>
                  <a:cubicBezTo>
                    <a:pt x="88" y="165"/>
                    <a:pt x="88" y="165"/>
                    <a:pt x="88" y="165"/>
                  </a:cubicBezTo>
                  <a:cubicBezTo>
                    <a:pt x="82" y="173"/>
                    <a:pt x="82" y="173"/>
                    <a:pt x="82" y="173"/>
                  </a:cubicBezTo>
                  <a:cubicBezTo>
                    <a:pt x="75" y="173"/>
                    <a:pt x="75" y="173"/>
                    <a:pt x="75" y="173"/>
                  </a:cubicBezTo>
                  <a:cubicBezTo>
                    <a:pt x="68" y="196"/>
                    <a:pt x="68" y="196"/>
                    <a:pt x="68" y="196"/>
                  </a:cubicBezTo>
                  <a:cubicBezTo>
                    <a:pt x="58" y="209"/>
                    <a:pt x="58" y="209"/>
                    <a:pt x="58" y="209"/>
                  </a:cubicBezTo>
                  <a:cubicBezTo>
                    <a:pt x="49" y="212"/>
                    <a:pt x="49" y="212"/>
                    <a:pt x="49" y="212"/>
                  </a:cubicBezTo>
                  <a:cubicBezTo>
                    <a:pt x="45" y="224"/>
                    <a:pt x="45" y="224"/>
                    <a:pt x="45" y="224"/>
                  </a:cubicBezTo>
                  <a:cubicBezTo>
                    <a:pt x="39" y="225"/>
                    <a:pt x="39" y="225"/>
                    <a:pt x="39" y="225"/>
                  </a:cubicBezTo>
                  <a:cubicBezTo>
                    <a:pt x="32" y="232"/>
                    <a:pt x="32" y="232"/>
                    <a:pt x="32" y="232"/>
                  </a:cubicBezTo>
                  <a:cubicBezTo>
                    <a:pt x="28" y="242"/>
                    <a:pt x="28" y="242"/>
                    <a:pt x="28" y="242"/>
                  </a:cubicBezTo>
                  <a:cubicBezTo>
                    <a:pt x="21" y="244"/>
                    <a:pt x="21" y="244"/>
                    <a:pt x="21" y="244"/>
                  </a:cubicBezTo>
                  <a:cubicBezTo>
                    <a:pt x="19" y="252"/>
                    <a:pt x="19" y="252"/>
                    <a:pt x="19" y="252"/>
                  </a:cubicBezTo>
                  <a:cubicBezTo>
                    <a:pt x="9" y="262"/>
                    <a:pt x="9" y="262"/>
                    <a:pt x="9" y="262"/>
                  </a:cubicBezTo>
                  <a:cubicBezTo>
                    <a:pt x="9" y="262"/>
                    <a:pt x="9" y="275"/>
                    <a:pt x="10" y="280"/>
                  </a:cubicBezTo>
                  <a:cubicBezTo>
                    <a:pt x="10" y="284"/>
                    <a:pt x="15" y="301"/>
                    <a:pt x="15" y="301"/>
                  </a:cubicBezTo>
                  <a:cubicBezTo>
                    <a:pt x="19" y="316"/>
                    <a:pt x="19" y="316"/>
                    <a:pt x="19" y="316"/>
                  </a:cubicBezTo>
                  <a:cubicBezTo>
                    <a:pt x="15" y="320"/>
                    <a:pt x="15" y="320"/>
                    <a:pt x="15" y="320"/>
                  </a:cubicBezTo>
                  <a:cubicBezTo>
                    <a:pt x="18" y="349"/>
                    <a:pt x="18" y="349"/>
                    <a:pt x="18" y="349"/>
                  </a:cubicBezTo>
                  <a:cubicBezTo>
                    <a:pt x="26" y="350"/>
                    <a:pt x="26" y="350"/>
                    <a:pt x="26" y="350"/>
                  </a:cubicBezTo>
                  <a:cubicBezTo>
                    <a:pt x="31" y="357"/>
                    <a:pt x="31" y="357"/>
                    <a:pt x="31" y="357"/>
                  </a:cubicBezTo>
                  <a:cubicBezTo>
                    <a:pt x="41" y="357"/>
                    <a:pt x="41" y="357"/>
                    <a:pt x="41" y="357"/>
                  </a:cubicBezTo>
                  <a:cubicBezTo>
                    <a:pt x="42" y="367"/>
                    <a:pt x="42" y="367"/>
                    <a:pt x="42" y="367"/>
                  </a:cubicBezTo>
                  <a:cubicBezTo>
                    <a:pt x="48" y="369"/>
                    <a:pt x="48" y="369"/>
                    <a:pt x="48" y="369"/>
                  </a:cubicBezTo>
                  <a:cubicBezTo>
                    <a:pt x="58" y="366"/>
                    <a:pt x="58" y="366"/>
                    <a:pt x="58" y="366"/>
                  </a:cubicBezTo>
                  <a:cubicBezTo>
                    <a:pt x="62" y="362"/>
                    <a:pt x="62" y="362"/>
                    <a:pt x="62" y="362"/>
                  </a:cubicBezTo>
                  <a:cubicBezTo>
                    <a:pt x="69" y="363"/>
                    <a:pt x="69" y="363"/>
                    <a:pt x="69" y="363"/>
                  </a:cubicBezTo>
                  <a:cubicBezTo>
                    <a:pt x="80" y="357"/>
                    <a:pt x="80" y="357"/>
                    <a:pt x="80" y="357"/>
                  </a:cubicBezTo>
                  <a:cubicBezTo>
                    <a:pt x="93" y="357"/>
                    <a:pt x="93" y="357"/>
                    <a:pt x="93" y="357"/>
                  </a:cubicBezTo>
                  <a:cubicBezTo>
                    <a:pt x="95" y="352"/>
                    <a:pt x="95" y="352"/>
                    <a:pt x="95" y="352"/>
                  </a:cubicBezTo>
                  <a:cubicBezTo>
                    <a:pt x="113" y="349"/>
                    <a:pt x="113" y="349"/>
                    <a:pt x="113" y="349"/>
                  </a:cubicBezTo>
                  <a:cubicBezTo>
                    <a:pt x="117" y="344"/>
                    <a:pt x="117" y="344"/>
                    <a:pt x="117" y="344"/>
                  </a:cubicBezTo>
                  <a:cubicBezTo>
                    <a:pt x="126" y="349"/>
                    <a:pt x="126" y="349"/>
                    <a:pt x="126" y="349"/>
                  </a:cubicBezTo>
                  <a:cubicBezTo>
                    <a:pt x="140" y="340"/>
                    <a:pt x="140" y="340"/>
                    <a:pt x="140" y="340"/>
                  </a:cubicBezTo>
                  <a:cubicBezTo>
                    <a:pt x="144" y="321"/>
                    <a:pt x="144" y="321"/>
                    <a:pt x="144" y="321"/>
                  </a:cubicBezTo>
                  <a:cubicBezTo>
                    <a:pt x="164" y="294"/>
                    <a:pt x="164" y="294"/>
                    <a:pt x="164" y="294"/>
                  </a:cubicBezTo>
                  <a:close/>
                  <a:moveTo>
                    <a:pt x="59" y="311"/>
                  </a:moveTo>
                  <a:cubicBezTo>
                    <a:pt x="59" y="314"/>
                    <a:pt x="65" y="316"/>
                    <a:pt x="62" y="320"/>
                  </a:cubicBezTo>
                  <a:cubicBezTo>
                    <a:pt x="57" y="320"/>
                    <a:pt x="52" y="314"/>
                    <a:pt x="44" y="316"/>
                  </a:cubicBezTo>
                  <a:cubicBezTo>
                    <a:pt x="42" y="311"/>
                    <a:pt x="46" y="307"/>
                    <a:pt x="49" y="306"/>
                  </a:cubicBezTo>
                  <a:cubicBezTo>
                    <a:pt x="49" y="301"/>
                    <a:pt x="49" y="294"/>
                    <a:pt x="54" y="290"/>
                  </a:cubicBezTo>
                  <a:cubicBezTo>
                    <a:pt x="55" y="290"/>
                    <a:pt x="57" y="287"/>
                    <a:pt x="59" y="288"/>
                  </a:cubicBezTo>
                  <a:cubicBezTo>
                    <a:pt x="59" y="293"/>
                    <a:pt x="54" y="293"/>
                    <a:pt x="54" y="297"/>
                  </a:cubicBezTo>
                  <a:cubicBezTo>
                    <a:pt x="54" y="300"/>
                    <a:pt x="54" y="303"/>
                    <a:pt x="57" y="304"/>
                  </a:cubicBezTo>
                  <a:cubicBezTo>
                    <a:pt x="59" y="303"/>
                    <a:pt x="62" y="301"/>
                    <a:pt x="65" y="301"/>
                  </a:cubicBezTo>
                  <a:cubicBezTo>
                    <a:pt x="68" y="306"/>
                    <a:pt x="59" y="306"/>
                    <a:pt x="59" y="311"/>
                  </a:cubicBezTo>
                  <a:close/>
                  <a:moveTo>
                    <a:pt x="82" y="318"/>
                  </a:moveTo>
                  <a:cubicBezTo>
                    <a:pt x="81" y="316"/>
                    <a:pt x="77" y="314"/>
                    <a:pt x="77" y="310"/>
                  </a:cubicBezTo>
                  <a:cubicBezTo>
                    <a:pt x="75" y="301"/>
                    <a:pt x="82" y="297"/>
                    <a:pt x="81" y="288"/>
                  </a:cubicBezTo>
                  <a:cubicBezTo>
                    <a:pt x="87" y="287"/>
                    <a:pt x="82" y="275"/>
                    <a:pt x="90" y="283"/>
                  </a:cubicBezTo>
                  <a:cubicBezTo>
                    <a:pt x="84" y="288"/>
                    <a:pt x="84" y="300"/>
                    <a:pt x="82" y="308"/>
                  </a:cubicBezTo>
                  <a:cubicBezTo>
                    <a:pt x="84" y="317"/>
                    <a:pt x="94" y="313"/>
                    <a:pt x="98" y="317"/>
                  </a:cubicBezTo>
                  <a:cubicBezTo>
                    <a:pt x="95" y="323"/>
                    <a:pt x="87" y="318"/>
                    <a:pt x="82" y="318"/>
                  </a:cubicBezTo>
                  <a:close/>
                  <a:moveTo>
                    <a:pt x="164" y="278"/>
                  </a:moveTo>
                  <a:cubicBezTo>
                    <a:pt x="163" y="281"/>
                    <a:pt x="163" y="285"/>
                    <a:pt x="160" y="284"/>
                  </a:cubicBezTo>
                  <a:cubicBezTo>
                    <a:pt x="154" y="284"/>
                    <a:pt x="153" y="277"/>
                    <a:pt x="152" y="272"/>
                  </a:cubicBezTo>
                  <a:cubicBezTo>
                    <a:pt x="152" y="271"/>
                    <a:pt x="153" y="270"/>
                    <a:pt x="154" y="270"/>
                  </a:cubicBezTo>
                  <a:cubicBezTo>
                    <a:pt x="159" y="271"/>
                    <a:pt x="153" y="278"/>
                    <a:pt x="159" y="281"/>
                  </a:cubicBezTo>
                  <a:cubicBezTo>
                    <a:pt x="164" y="280"/>
                    <a:pt x="157" y="275"/>
                    <a:pt x="159" y="271"/>
                  </a:cubicBezTo>
                  <a:cubicBezTo>
                    <a:pt x="160" y="270"/>
                    <a:pt x="154" y="267"/>
                    <a:pt x="159" y="265"/>
                  </a:cubicBezTo>
                  <a:cubicBezTo>
                    <a:pt x="164" y="267"/>
                    <a:pt x="160" y="275"/>
                    <a:pt x="164" y="278"/>
                  </a:cubicBezTo>
                  <a:close/>
                  <a:moveTo>
                    <a:pt x="154" y="231"/>
                  </a:moveTo>
                  <a:cubicBezTo>
                    <a:pt x="157" y="232"/>
                    <a:pt x="162" y="234"/>
                    <a:pt x="162" y="238"/>
                  </a:cubicBezTo>
                  <a:cubicBezTo>
                    <a:pt x="162" y="241"/>
                    <a:pt x="160" y="242"/>
                    <a:pt x="159" y="241"/>
                  </a:cubicBezTo>
                  <a:cubicBezTo>
                    <a:pt x="153" y="241"/>
                    <a:pt x="150" y="236"/>
                    <a:pt x="147" y="234"/>
                  </a:cubicBezTo>
                  <a:cubicBezTo>
                    <a:pt x="147" y="229"/>
                    <a:pt x="153" y="231"/>
                    <a:pt x="154" y="231"/>
                  </a:cubicBezTo>
                  <a:close/>
                  <a:moveTo>
                    <a:pt x="136" y="271"/>
                  </a:moveTo>
                  <a:cubicBezTo>
                    <a:pt x="127" y="270"/>
                    <a:pt x="130" y="251"/>
                    <a:pt x="123" y="264"/>
                  </a:cubicBezTo>
                  <a:cubicBezTo>
                    <a:pt x="118" y="262"/>
                    <a:pt x="121" y="259"/>
                    <a:pt x="121" y="257"/>
                  </a:cubicBezTo>
                  <a:cubicBezTo>
                    <a:pt x="123" y="254"/>
                    <a:pt x="123" y="254"/>
                    <a:pt x="123" y="254"/>
                  </a:cubicBezTo>
                  <a:cubicBezTo>
                    <a:pt x="126" y="254"/>
                    <a:pt x="126" y="254"/>
                    <a:pt x="126" y="254"/>
                  </a:cubicBezTo>
                  <a:cubicBezTo>
                    <a:pt x="131" y="257"/>
                    <a:pt x="137" y="261"/>
                    <a:pt x="137" y="268"/>
                  </a:cubicBezTo>
                  <a:cubicBezTo>
                    <a:pt x="139" y="270"/>
                    <a:pt x="136" y="270"/>
                    <a:pt x="136" y="271"/>
                  </a:cubicBezTo>
                  <a:close/>
                  <a:moveTo>
                    <a:pt x="127" y="25"/>
                  </a:moveTo>
                  <a:cubicBezTo>
                    <a:pt x="128" y="25"/>
                    <a:pt x="130" y="22"/>
                    <a:pt x="133" y="22"/>
                  </a:cubicBezTo>
                  <a:cubicBezTo>
                    <a:pt x="134" y="25"/>
                    <a:pt x="140" y="31"/>
                    <a:pt x="133" y="32"/>
                  </a:cubicBezTo>
                  <a:cubicBezTo>
                    <a:pt x="127" y="33"/>
                    <a:pt x="124" y="39"/>
                    <a:pt x="117" y="36"/>
                  </a:cubicBezTo>
                  <a:cubicBezTo>
                    <a:pt x="116" y="35"/>
                    <a:pt x="113" y="33"/>
                    <a:pt x="114" y="32"/>
                  </a:cubicBezTo>
                  <a:cubicBezTo>
                    <a:pt x="118" y="29"/>
                    <a:pt x="124" y="28"/>
                    <a:pt x="127" y="25"/>
                  </a:cubicBezTo>
                  <a:close/>
                  <a:moveTo>
                    <a:pt x="116" y="56"/>
                  </a:moveTo>
                  <a:cubicBezTo>
                    <a:pt x="120" y="58"/>
                    <a:pt x="127" y="55"/>
                    <a:pt x="128" y="58"/>
                  </a:cubicBezTo>
                  <a:cubicBezTo>
                    <a:pt x="127" y="61"/>
                    <a:pt x="124" y="62"/>
                    <a:pt x="121" y="62"/>
                  </a:cubicBezTo>
                  <a:cubicBezTo>
                    <a:pt x="117" y="64"/>
                    <a:pt x="114" y="61"/>
                    <a:pt x="113" y="58"/>
                  </a:cubicBezTo>
                  <a:cubicBezTo>
                    <a:pt x="111" y="58"/>
                    <a:pt x="114" y="55"/>
                    <a:pt x="116" y="56"/>
                  </a:cubicBezTo>
                  <a:close/>
                  <a:moveTo>
                    <a:pt x="111" y="198"/>
                  </a:moveTo>
                  <a:cubicBezTo>
                    <a:pt x="107" y="193"/>
                    <a:pt x="103" y="186"/>
                    <a:pt x="107" y="183"/>
                  </a:cubicBezTo>
                  <a:cubicBezTo>
                    <a:pt x="110" y="183"/>
                    <a:pt x="108" y="189"/>
                    <a:pt x="113" y="186"/>
                  </a:cubicBezTo>
                  <a:cubicBezTo>
                    <a:pt x="113" y="195"/>
                    <a:pt x="124" y="188"/>
                    <a:pt x="120" y="195"/>
                  </a:cubicBezTo>
                  <a:cubicBezTo>
                    <a:pt x="117" y="198"/>
                    <a:pt x="114" y="199"/>
                    <a:pt x="111" y="198"/>
                  </a:cubicBezTo>
                  <a:close/>
                  <a:moveTo>
                    <a:pt x="113" y="244"/>
                  </a:moveTo>
                  <a:cubicBezTo>
                    <a:pt x="113" y="241"/>
                    <a:pt x="111" y="238"/>
                    <a:pt x="114" y="236"/>
                  </a:cubicBezTo>
                  <a:cubicBezTo>
                    <a:pt x="117" y="239"/>
                    <a:pt x="116" y="244"/>
                    <a:pt x="118" y="247"/>
                  </a:cubicBezTo>
                  <a:cubicBezTo>
                    <a:pt x="120" y="248"/>
                    <a:pt x="127" y="242"/>
                    <a:pt x="127" y="248"/>
                  </a:cubicBezTo>
                  <a:cubicBezTo>
                    <a:pt x="127" y="249"/>
                    <a:pt x="126" y="251"/>
                    <a:pt x="124" y="252"/>
                  </a:cubicBezTo>
                  <a:cubicBezTo>
                    <a:pt x="121" y="252"/>
                    <a:pt x="121" y="252"/>
                    <a:pt x="121" y="252"/>
                  </a:cubicBezTo>
                  <a:cubicBezTo>
                    <a:pt x="117" y="251"/>
                    <a:pt x="113" y="248"/>
                    <a:pt x="113" y="244"/>
                  </a:cubicBezTo>
                  <a:close/>
                  <a:moveTo>
                    <a:pt x="140" y="314"/>
                  </a:moveTo>
                  <a:cubicBezTo>
                    <a:pt x="137" y="317"/>
                    <a:pt x="131" y="318"/>
                    <a:pt x="127" y="317"/>
                  </a:cubicBezTo>
                  <a:cubicBezTo>
                    <a:pt x="123" y="313"/>
                    <a:pt x="113" y="311"/>
                    <a:pt x="118" y="303"/>
                  </a:cubicBezTo>
                  <a:cubicBezTo>
                    <a:pt x="121" y="301"/>
                    <a:pt x="121" y="301"/>
                    <a:pt x="121" y="301"/>
                  </a:cubicBezTo>
                  <a:cubicBezTo>
                    <a:pt x="124" y="303"/>
                    <a:pt x="127" y="301"/>
                    <a:pt x="128" y="304"/>
                  </a:cubicBezTo>
                  <a:cubicBezTo>
                    <a:pt x="133" y="303"/>
                    <a:pt x="134" y="295"/>
                    <a:pt x="139" y="297"/>
                  </a:cubicBezTo>
                  <a:cubicBezTo>
                    <a:pt x="140" y="303"/>
                    <a:pt x="143" y="308"/>
                    <a:pt x="140" y="314"/>
                  </a:cubicBezTo>
                  <a:close/>
                  <a:moveTo>
                    <a:pt x="140" y="291"/>
                  </a:moveTo>
                  <a:cubicBezTo>
                    <a:pt x="137" y="288"/>
                    <a:pt x="133" y="285"/>
                    <a:pt x="131" y="281"/>
                  </a:cubicBezTo>
                  <a:cubicBezTo>
                    <a:pt x="131" y="278"/>
                    <a:pt x="131" y="277"/>
                    <a:pt x="133" y="274"/>
                  </a:cubicBezTo>
                  <a:cubicBezTo>
                    <a:pt x="134" y="274"/>
                    <a:pt x="136" y="275"/>
                    <a:pt x="136" y="275"/>
                  </a:cubicBezTo>
                  <a:cubicBezTo>
                    <a:pt x="134" y="278"/>
                    <a:pt x="134" y="281"/>
                    <a:pt x="137" y="283"/>
                  </a:cubicBezTo>
                  <a:cubicBezTo>
                    <a:pt x="140" y="284"/>
                    <a:pt x="144" y="287"/>
                    <a:pt x="146" y="291"/>
                  </a:cubicBezTo>
                  <a:cubicBezTo>
                    <a:pt x="149" y="293"/>
                    <a:pt x="152" y="284"/>
                    <a:pt x="154" y="291"/>
                  </a:cubicBezTo>
                  <a:cubicBezTo>
                    <a:pt x="153" y="295"/>
                    <a:pt x="153" y="303"/>
                    <a:pt x="147" y="304"/>
                  </a:cubicBezTo>
                  <a:cubicBezTo>
                    <a:pt x="141" y="304"/>
                    <a:pt x="143" y="295"/>
                    <a:pt x="140" y="291"/>
                  </a:cubicBezTo>
                  <a:close/>
                </a:path>
              </a:pathLst>
            </a:custGeom>
            <a:solidFill>
              <a:schemeClr val="bg2"/>
            </a:solidFill>
            <a:ln w="9525">
              <a:solidFill>
                <a:srgbClr val="0071A7"/>
              </a:solidFill>
              <a:miter lim="800000"/>
              <a:headEnd/>
              <a:tailEnd/>
            </a:ln>
          </p:spPr>
          <p:txBody>
            <a:bodyPr>
              <a:prstTxWarp prst="textNoShape">
                <a:avLst/>
              </a:prstTxWarp>
            </a:bodyPr>
            <a:lstStyle/>
            <a:p>
              <a:endParaRPr lang="fr-FR"/>
            </a:p>
          </p:txBody>
        </p:sp>
        <p:sp>
          <p:nvSpPr>
            <p:cNvPr id="163895" name="Freeform 30"/>
            <p:cNvSpPr>
              <a:spLocks noEditPoints="1"/>
            </p:cNvSpPr>
            <p:nvPr/>
          </p:nvSpPr>
          <p:spPr bwMode="gray">
            <a:xfrm>
              <a:off x="3401" y="1716"/>
              <a:ext cx="322" cy="205"/>
            </a:xfrm>
            <a:custGeom>
              <a:avLst/>
              <a:gdLst>
                <a:gd name="T0" fmla="*/ 120 w 102"/>
                <a:gd name="T1" fmla="*/ 337 h 65"/>
                <a:gd name="T2" fmla="*/ 0 w 102"/>
                <a:gd name="T3" fmla="*/ 407 h 65"/>
                <a:gd name="T4" fmla="*/ 28 w 102"/>
                <a:gd name="T5" fmla="*/ 536 h 65"/>
                <a:gd name="T6" fmla="*/ 88 w 102"/>
                <a:gd name="T7" fmla="*/ 536 h 65"/>
                <a:gd name="T8" fmla="*/ 120 w 102"/>
                <a:gd name="T9" fmla="*/ 476 h 65"/>
                <a:gd name="T10" fmla="*/ 249 w 102"/>
                <a:gd name="T11" fmla="*/ 407 h 65"/>
                <a:gd name="T12" fmla="*/ 218 w 102"/>
                <a:gd name="T13" fmla="*/ 369 h 65"/>
                <a:gd name="T14" fmla="*/ 120 w 102"/>
                <a:gd name="T15" fmla="*/ 337 h 65"/>
                <a:gd name="T16" fmla="*/ 170 w 102"/>
                <a:gd name="T17" fmla="*/ 230 h 65"/>
                <a:gd name="T18" fmla="*/ 161 w 102"/>
                <a:gd name="T19" fmla="*/ 180 h 65"/>
                <a:gd name="T20" fmla="*/ 120 w 102"/>
                <a:gd name="T21" fmla="*/ 180 h 65"/>
                <a:gd name="T22" fmla="*/ 51 w 102"/>
                <a:gd name="T23" fmla="*/ 208 h 65"/>
                <a:gd name="T24" fmla="*/ 88 w 102"/>
                <a:gd name="T25" fmla="*/ 268 h 65"/>
                <a:gd name="T26" fmla="*/ 170 w 102"/>
                <a:gd name="T27" fmla="*/ 230 h 65"/>
                <a:gd name="T28" fmla="*/ 947 w 102"/>
                <a:gd name="T29" fmla="*/ 467 h 65"/>
                <a:gd name="T30" fmla="*/ 947 w 102"/>
                <a:gd name="T31" fmla="*/ 158 h 65"/>
                <a:gd name="T32" fmla="*/ 988 w 102"/>
                <a:gd name="T33" fmla="*/ 129 h 65"/>
                <a:gd name="T34" fmla="*/ 1007 w 102"/>
                <a:gd name="T35" fmla="*/ 60 h 65"/>
                <a:gd name="T36" fmla="*/ 777 w 102"/>
                <a:gd name="T37" fmla="*/ 9 h 65"/>
                <a:gd name="T38" fmla="*/ 707 w 102"/>
                <a:gd name="T39" fmla="*/ 0 h 65"/>
                <a:gd name="T40" fmla="*/ 597 w 102"/>
                <a:gd name="T41" fmla="*/ 60 h 65"/>
                <a:gd name="T42" fmla="*/ 458 w 102"/>
                <a:gd name="T43" fmla="*/ 28 h 65"/>
                <a:gd name="T44" fmla="*/ 259 w 102"/>
                <a:gd name="T45" fmla="*/ 199 h 65"/>
                <a:gd name="T46" fmla="*/ 249 w 102"/>
                <a:gd name="T47" fmla="*/ 230 h 65"/>
                <a:gd name="T48" fmla="*/ 328 w 102"/>
                <a:gd name="T49" fmla="*/ 278 h 65"/>
                <a:gd name="T50" fmla="*/ 319 w 102"/>
                <a:gd name="T51" fmla="*/ 438 h 65"/>
                <a:gd name="T52" fmla="*/ 398 w 102"/>
                <a:gd name="T53" fmla="*/ 467 h 65"/>
                <a:gd name="T54" fmla="*/ 448 w 102"/>
                <a:gd name="T55" fmla="*/ 536 h 65"/>
                <a:gd name="T56" fmla="*/ 559 w 102"/>
                <a:gd name="T57" fmla="*/ 517 h 65"/>
                <a:gd name="T58" fmla="*/ 657 w 102"/>
                <a:gd name="T59" fmla="*/ 517 h 65"/>
                <a:gd name="T60" fmla="*/ 717 w 102"/>
                <a:gd name="T61" fmla="*/ 606 h 65"/>
                <a:gd name="T62" fmla="*/ 818 w 102"/>
                <a:gd name="T63" fmla="*/ 647 h 65"/>
                <a:gd name="T64" fmla="*/ 1017 w 102"/>
                <a:gd name="T65" fmla="*/ 637 h 65"/>
                <a:gd name="T66" fmla="*/ 1017 w 102"/>
                <a:gd name="T67" fmla="*/ 498 h 65"/>
                <a:gd name="T68" fmla="*/ 947 w 102"/>
                <a:gd name="T69" fmla="*/ 467 h 6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2"/>
                <a:gd name="T106" fmla="*/ 0 h 65"/>
                <a:gd name="T107" fmla="*/ 102 w 102"/>
                <a:gd name="T108" fmla="*/ 65 h 6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2" h="65">
                  <a:moveTo>
                    <a:pt x="12" y="34"/>
                  </a:moveTo>
                  <a:cubicBezTo>
                    <a:pt x="0" y="41"/>
                    <a:pt x="0" y="41"/>
                    <a:pt x="0" y="41"/>
                  </a:cubicBezTo>
                  <a:cubicBezTo>
                    <a:pt x="3" y="54"/>
                    <a:pt x="3" y="54"/>
                    <a:pt x="3" y="54"/>
                  </a:cubicBezTo>
                  <a:cubicBezTo>
                    <a:pt x="9" y="54"/>
                    <a:pt x="9" y="54"/>
                    <a:pt x="9" y="54"/>
                  </a:cubicBezTo>
                  <a:cubicBezTo>
                    <a:pt x="12" y="48"/>
                    <a:pt x="12" y="48"/>
                    <a:pt x="12" y="48"/>
                  </a:cubicBezTo>
                  <a:cubicBezTo>
                    <a:pt x="25" y="41"/>
                    <a:pt x="25" y="41"/>
                    <a:pt x="25" y="41"/>
                  </a:cubicBezTo>
                  <a:cubicBezTo>
                    <a:pt x="22" y="37"/>
                    <a:pt x="22" y="37"/>
                    <a:pt x="22" y="37"/>
                  </a:cubicBezTo>
                  <a:cubicBezTo>
                    <a:pt x="12" y="34"/>
                    <a:pt x="12" y="34"/>
                    <a:pt x="12" y="34"/>
                  </a:cubicBezTo>
                  <a:close/>
                  <a:moveTo>
                    <a:pt x="17" y="23"/>
                  </a:moveTo>
                  <a:cubicBezTo>
                    <a:pt x="16" y="18"/>
                    <a:pt x="16" y="18"/>
                    <a:pt x="16" y="18"/>
                  </a:cubicBezTo>
                  <a:cubicBezTo>
                    <a:pt x="12" y="18"/>
                    <a:pt x="12" y="18"/>
                    <a:pt x="12" y="18"/>
                  </a:cubicBezTo>
                  <a:cubicBezTo>
                    <a:pt x="5" y="21"/>
                    <a:pt x="5" y="21"/>
                    <a:pt x="5" y="21"/>
                  </a:cubicBezTo>
                  <a:cubicBezTo>
                    <a:pt x="9" y="27"/>
                    <a:pt x="9" y="27"/>
                    <a:pt x="9" y="27"/>
                  </a:cubicBezTo>
                  <a:cubicBezTo>
                    <a:pt x="17" y="23"/>
                    <a:pt x="17" y="23"/>
                    <a:pt x="17" y="23"/>
                  </a:cubicBezTo>
                  <a:close/>
                  <a:moveTo>
                    <a:pt x="95" y="47"/>
                  </a:moveTo>
                  <a:cubicBezTo>
                    <a:pt x="88" y="37"/>
                    <a:pt x="95" y="27"/>
                    <a:pt x="95" y="16"/>
                  </a:cubicBezTo>
                  <a:cubicBezTo>
                    <a:pt x="95" y="14"/>
                    <a:pt x="98" y="13"/>
                    <a:pt x="99" y="13"/>
                  </a:cubicBezTo>
                  <a:cubicBezTo>
                    <a:pt x="101" y="6"/>
                    <a:pt x="101" y="6"/>
                    <a:pt x="101" y="6"/>
                  </a:cubicBezTo>
                  <a:cubicBezTo>
                    <a:pt x="78" y="1"/>
                    <a:pt x="78" y="1"/>
                    <a:pt x="78" y="1"/>
                  </a:cubicBezTo>
                  <a:cubicBezTo>
                    <a:pt x="71" y="0"/>
                    <a:pt x="71" y="0"/>
                    <a:pt x="71" y="0"/>
                  </a:cubicBezTo>
                  <a:cubicBezTo>
                    <a:pt x="60" y="6"/>
                    <a:pt x="60" y="6"/>
                    <a:pt x="60" y="6"/>
                  </a:cubicBezTo>
                  <a:cubicBezTo>
                    <a:pt x="46" y="3"/>
                    <a:pt x="46" y="3"/>
                    <a:pt x="46" y="3"/>
                  </a:cubicBezTo>
                  <a:cubicBezTo>
                    <a:pt x="26" y="20"/>
                    <a:pt x="26" y="20"/>
                    <a:pt x="26" y="20"/>
                  </a:cubicBezTo>
                  <a:cubicBezTo>
                    <a:pt x="25" y="23"/>
                    <a:pt x="25" y="23"/>
                    <a:pt x="25" y="23"/>
                  </a:cubicBezTo>
                  <a:cubicBezTo>
                    <a:pt x="33" y="28"/>
                    <a:pt x="33" y="28"/>
                    <a:pt x="33" y="28"/>
                  </a:cubicBezTo>
                  <a:cubicBezTo>
                    <a:pt x="32" y="44"/>
                    <a:pt x="32" y="44"/>
                    <a:pt x="32" y="44"/>
                  </a:cubicBezTo>
                  <a:cubicBezTo>
                    <a:pt x="40" y="47"/>
                    <a:pt x="40" y="47"/>
                    <a:pt x="40" y="47"/>
                  </a:cubicBezTo>
                  <a:cubicBezTo>
                    <a:pt x="45" y="54"/>
                    <a:pt x="45" y="54"/>
                    <a:pt x="45" y="54"/>
                  </a:cubicBezTo>
                  <a:cubicBezTo>
                    <a:pt x="56" y="52"/>
                    <a:pt x="56" y="52"/>
                    <a:pt x="56" y="52"/>
                  </a:cubicBezTo>
                  <a:cubicBezTo>
                    <a:pt x="66" y="52"/>
                    <a:pt x="66" y="52"/>
                    <a:pt x="66" y="52"/>
                  </a:cubicBezTo>
                  <a:cubicBezTo>
                    <a:pt x="72" y="61"/>
                    <a:pt x="72" y="61"/>
                    <a:pt x="72" y="61"/>
                  </a:cubicBezTo>
                  <a:cubicBezTo>
                    <a:pt x="82" y="65"/>
                    <a:pt x="82" y="65"/>
                    <a:pt x="82" y="65"/>
                  </a:cubicBezTo>
                  <a:cubicBezTo>
                    <a:pt x="102" y="64"/>
                    <a:pt x="102" y="64"/>
                    <a:pt x="102" y="64"/>
                  </a:cubicBezTo>
                  <a:cubicBezTo>
                    <a:pt x="102" y="50"/>
                    <a:pt x="102" y="50"/>
                    <a:pt x="102" y="50"/>
                  </a:cubicBezTo>
                  <a:cubicBezTo>
                    <a:pt x="99" y="52"/>
                    <a:pt x="96" y="48"/>
                    <a:pt x="95" y="47"/>
                  </a:cubicBezTo>
                  <a:close/>
                </a:path>
              </a:pathLst>
            </a:custGeom>
            <a:solidFill>
              <a:schemeClr val="bg2"/>
            </a:solidFill>
            <a:ln w="9525">
              <a:solidFill>
                <a:srgbClr val="0071A7"/>
              </a:solidFill>
              <a:miter lim="800000"/>
              <a:headEnd/>
              <a:tailEnd/>
            </a:ln>
          </p:spPr>
          <p:txBody>
            <a:bodyPr>
              <a:prstTxWarp prst="textNoShape">
                <a:avLst/>
              </a:prstTxWarp>
            </a:bodyPr>
            <a:lstStyle/>
            <a:p>
              <a:endParaRPr lang="fr-FR"/>
            </a:p>
          </p:txBody>
        </p:sp>
        <p:sp>
          <p:nvSpPr>
            <p:cNvPr id="163896" name="Freeform 31"/>
            <p:cNvSpPr>
              <a:spLocks/>
            </p:cNvSpPr>
            <p:nvPr/>
          </p:nvSpPr>
          <p:spPr bwMode="gray">
            <a:xfrm>
              <a:off x="3337" y="1880"/>
              <a:ext cx="405" cy="260"/>
            </a:xfrm>
            <a:custGeom>
              <a:avLst/>
              <a:gdLst>
                <a:gd name="T0" fmla="*/ 154 w 451"/>
                <a:gd name="T1" fmla="*/ 153 h 290"/>
                <a:gd name="T2" fmla="*/ 248 w 451"/>
                <a:gd name="T3" fmla="*/ 173 h 290"/>
                <a:gd name="T4" fmla="*/ 293 w 451"/>
                <a:gd name="T5" fmla="*/ 233 h 290"/>
                <a:gd name="T6" fmla="*/ 319 w 451"/>
                <a:gd name="T7" fmla="*/ 233 h 290"/>
                <a:gd name="T8" fmla="*/ 364 w 451"/>
                <a:gd name="T9" fmla="*/ 182 h 290"/>
                <a:gd name="T10" fmla="*/ 364 w 451"/>
                <a:gd name="T11" fmla="*/ 113 h 290"/>
                <a:gd name="T12" fmla="*/ 344 w 451"/>
                <a:gd name="T13" fmla="*/ 82 h 290"/>
                <a:gd name="T14" fmla="*/ 347 w 451"/>
                <a:gd name="T15" fmla="*/ 35 h 290"/>
                <a:gd name="T16" fmla="*/ 293 w 451"/>
                <a:gd name="T17" fmla="*/ 37 h 290"/>
                <a:gd name="T18" fmla="*/ 262 w 451"/>
                <a:gd name="T19" fmla="*/ 23 h 290"/>
                <a:gd name="T20" fmla="*/ 248 w 451"/>
                <a:gd name="T21" fmla="*/ 0 h 290"/>
                <a:gd name="T22" fmla="*/ 219 w 451"/>
                <a:gd name="T23" fmla="*/ 0 h 290"/>
                <a:gd name="T24" fmla="*/ 188 w 451"/>
                <a:gd name="T25" fmla="*/ 4 h 290"/>
                <a:gd name="T26" fmla="*/ 188 w 451"/>
                <a:gd name="T27" fmla="*/ 9 h 290"/>
                <a:gd name="T28" fmla="*/ 190 w 451"/>
                <a:gd name="T29" fmla="*/ 37 h 290"/>
                <a:gd name="T30" fmla="*/ 177 w 451"/>
                <a:gd name="T31" fmla="*/ 97 h 290"/>
                <a:gd name="T32" fmla="*/ 147 w 451"/>
                <a:gd name="T33" fmla="*/ 100 h 290"/>
                <a:gd name="T34" fmla="*/ 114 w 451"/>
                <a:gd name="T35" fmla="*/ 59 h 290"/>
                <a:gd name="T36" fmla="*/ 100 w 451"/>
                <a:gd name="T37" fmla="*/ 26 h 290"/>
                <a:gd name="T38" fmla="*/ 66 w 451"/>
                <a:gd name="T39" fmla="*/ 43 h 290"/>
                <a:gd name="T40" fmla="*/ 34 w 451"/>
                <a:gd name="T41" fmla="*/ 54 h 290"/>
                <a:gd name="T42" fmla="*/ 34 w 451"/>
                <a:gd name="T43" fmla="*/ 108 h 290"/>
                <a:gd name="T44" fmla="*/ 12 w 451"/>
                <a:gd name="T45" fmla="*/ 134 h 290"/>
                <a:gd name="T46" fmla="*/ 0 w 451"/>
                <a:gd name="T47" fmla="*/ 160 h 290"/>
                <a:gd name="T48" fmla="*/ 17 w 451"/>
                <a:gd name="T49" fmla="*/ 182 h 290"/>
                <a:gd name="T50" fmla="*/ 43 w 451"/>
                <a:gd name="T51" fmla="*/ 153 h 290"/>
                <a:gd name="T52" fmla="*/ 154 w 451"/>
                <a:gd name="T53" fmla="*/ 153 h 290"/>
                <a:gd name="T54" fmla="*/ 154 w 451"/>
                <a:gd name="T55" fmla="*/ 153 h 290"/>
                <a:gd name="T56" fmla="*/ 154 w 451"/>
                <a:gd name="T57" fmla="*/ 153 h 2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51"/>
                <a:gd name="T88" fmla="*/ 0 h 290"/>
                <a:gd name="T89" fmla="*/ 451 w 451"/>
                <a:gd name="T90" fmla="*/ 290 h 29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51" h="290">
                  <a:moveTo>
                    <a:pt x="191" y="191"/>
                  </a:moveTo>
                  <a:lnTo>
                    <a:pt x="307" y="215"/>
                  </a:lnTo>
                  <a:lnTo>
                    <a:pt x="363" y="290"/>
                  </a:lnTo>
                  <a:lnTo>
                    <a:pt x="395" y="290"/>
                  </a:lnTo>
                  <a:lnTo>
                    <a:pt x="451" y="226"/>
                  </a:lnTo>
                  <a:lnTo>
                    <a:pt x="451" y="141"/>
                  </a:lnTo>
                  <a:lnTo>
                    <a:pt x="427" y="103"/>
                  </a:lnTo>
                  <a:lnTo>
                    <a:pt x="430" y="43"/>
                  </a:lnTo>
                  <a:lnTo>
                    <a:pt x="363" y="46"/>
                  </a:lnTo>
                  <a:lnTo>
                    <a:pt x="325" y="29"/>
                  </a:lnTo>
                  <a:lnTo>
                    <a:pt x="307" y="0"/>
                  </a:lnTo>
                  <a:lnTo>
                    <a:pt x="272" y="0"/>
                  </a:lnTo>
                  <a:lnTo>
                    <a:pt x="233" y="4"/>
                  </a:lnTo>
                  <a:lnTo>
                    <a:pt x="233" y="11"/>
                  </a:lnTo>
                  <a:lnTo>
                    <a:pt x="236" y="46"/>
                  </a:lnTo>
                  <a:lnTo>
                    <a:pt x="219" y="120"/>
                  </a:lnTo>
                  <a:lnTo>
                    <a:pt x="183" y="124"/>
                  </a:lnTo>
                  <a:lnTo>
                    <a:pt x="141" y="74"/>
                  </a:lnTo>
                  <a:lnTo>
                    <a:pt x="124" y="32"/>
                  </a:lnTo>
                  <a:lnTo>
                    <a:pt x="81" y="53"/>
                  </a:lnTo>
                  <a:lnTo>
                    <a:pt x="42" y="67"/>
                  </a:lnTo>
                  <a:lnTo>
                    <a:pt x="42" y="134"/>
                  </a:lnTo>
                  <a:lnTo>
                    <a:pt x="14" y="166"/>
                  </a:lnTo>
                  <a:lnTo>
                    <a:pt x="0" y="198"/>
                  </a:lnTo>
                  <a:lnTo>
                    <a:pt x="21" y="226"/>
                  </a:lnTo>
                  <a:lnTo>
                    <a:pt x="53" y="191"/>
                  </a:lnTo>
                  <a:lnTo>
                    <a:pt x="191" y="191"/>
                  </a:lnTo>
                  <a:close/>
                </a:path>
              </a:pathLst>
            </a:custGeom>
            <a:solidFill>
              <a:schemeClr val="bg2"/>
            </a:solidFill>
            <a:ln w="9525">
              <a:solidFill>
                <a:srgbClr val="0071A7"/>
              </a:solidFill>
              <a:miter lim="800000"/>
              <a:headEnd/>
              <a:tailEnd/>
            </a:ln>
          </p:spPr>
          <p:txBody>
            <a:bodyPr>
              <a:prstTxWarp prst="textNoShape">
                <a:avLst/>
              </a:prstTxWarp>
            </a:bodyPr>
            <a:lstStyle/>
            <a:p>
              <a:endParaRPr lang="fr-FR"/>
            </a:p>
          </p:txBody>
        </p:sp>
        <p:sp>
          <p:nvSpPr>
            <p:cNvPr id="163897" name="Freeform 32"/>
            <p:cNvSpPr>
              <a:spLocks/>
            </p:cNvSpPr>
            <p:nvPr/>
          </p:nvSpPr>
          <p:spPr bwMode="gray">
            <a:xfrm>
              <a:off x="3992" y="3796"/>
              <a:ext cx="107" cy="60"/>
            </a:xfrm>
            <a:custGeom>
              <a:avLst/>
              <a:gdLst>
                <a:gd name="T0" fmla="*/ 81 w 120"/>
                <a:gd name="T1" fmla="*/ 0 h 67"/>
                <a:gd name="T2" fmla="*/ 73 w 120"/>
                <a:gd name="T3" fmla="*/ 12 h 67"/>
                <a:gd name="T4" fmla="*/ 22 w 120"/>
                <a:gd name="T5" fmla="*/ 22 h 67"/>
                <a:gd name="T6" fmla="*/ 0 w 120"/>
                <a:gd name="T7" fmla="*/ 37 h 67"/>
                <a:gd name="T8" fmla="*/ 0 w 120"/>
                <a:gd name="T9" fmla="*/ 54 h 67"/>
                <a:gd name="T10" fmla="*/ 39 w 120"/>
                <a:gd name="T11" fmla="*/ 54 h 67"/>
                <a:gd name="T12" fmla="*/ 73 w 120"/>
                <a:gd name="T13" fmla="*/ 42 h 67"/>
                <a:gd name="T14" fmla="*/ 81 w 120"/>
                <a:gd name="T15" fmla="*/ 17 h 67"/>
                <a:gd name="T16" fmla="*/ 95 w 120"/>
                <a:gd name="T17" fmla="*/ 0 h 67"/>
                <a:gd name="T18" fmla="*/ 81 w 120"/>
                <a:gd name="T19" fmla="*/ 0 h 67"/>
                <a:gd name="T20" fmla="*/ 81 w 120"/>
                <a:gd name="T21" fmla="*/ 0 h 67"/>
                <a:gd name="T22" fmla="*/ 81 w 120"/>
                <a:gd name="T23" fmla="*/ 0 h 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0"/>
                <a:gd name="T37" fmla="*/ 0 h 67"/>
                <a:gd name="T38" fmla="*/ 120 w 120"/>
                <a:gd name="T39" fmla="*/ 67 h 6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0" h="67">
                  <a:moveTo>
                    <a:pt x="102" y="0"/>
                  </a:moveTo>
                  <a:lnTo>
                    <a:pt x="92" y="14"/>
                  </a:lnTo>
                  <a:lnTo>
                    <a:pt x="28" y="28"/>
                  </a:lnTo>
                  <a:lnTo>
                    <a:pt x="0" y="46"/>
                  </a:lnTo>
                  <a:lnTo>
                    <a:pt x="0" y="67"/>
                  </a:lnTo>
                  <a:lnTo>
                    <a:pt x="49" y="67"/>
                  </a:lnTo>
                  <a:lnTo>
                    <a:pt x="92" y="53"/>
                  </a:lnTo>
                  <a:lnTo>
                    <a:pt x="102" y="21"/>
                  </a:lnTo>
                  <a:lnTo>
                    <a:pt x="120" y="0"/>
                  </a:lnTo>
                  <a:lnTo>
                    <a:pt x="102" y="0"/>
                  </a:lnTo>
                  <a:close/>
                </a:path>
              </a:pathLst>
            </a:custGeom>
            <a:solidFill>
              <a:schemeClr val="bg2"/>
            </a:solidFill>
            <a:ln w="9525">
              <a:solidFill>
                <a:srgbClr val="0071A7"/>
              </a:solidFill>
              <a:miter lim="800000"/>
              <a:headEnd/>
              <a:tailEnd/>
            </a:ln>
          </p:spPr>
          <p:txBody>
            <a:bodyPr>
              <a:prstTxWarp prst="textNoShape">
                <a:avLst/>
              </a:prstTxWarp>
            </a:bodyPr>
            <a:lstStyle/>
            <a:p>
              <a:endParaRPr lang="fr-FR"/>
            </a:p>
          </p:txBody>
        </p:sp>
        <p:sp>
          <p:nvSpPr>
            <p:cNvPr id="163898" name="Freeform 33"/>
            <p:cNvSpPr>
              <a:spLocks/>
            </p:cNvSpPr>
            <p:nvPr/>
          </p:nvSpPr>
          <p:spPr bwMode="gray">
            <a:xfrm>
              <a:off x="2961" y="2203"/>
              <a:ext cx="581" cy="537"/>
            </a:xfrm>
            <a:custGeom>
              <a:avLst/>
              <a:gdLst>
                <a:gd name="T0" fmla="*/ 520 w 649"/>
                <a:gd name="T1" fmla="*/ 359 h 600"/>
                <a:gd name="T2" fmla="*/ 512 w 649"/>
                <a:gd name="T3" fmla="*/ 296 h 600"/>
                <a:gd name="T4" fmla="*/ 507 w 649"/>
                <a:gd name="T5" fmla="*/ 248 h 600"/>
                <a:gd name="T6" fmla="*/ 470 w 649"/>
                <a:gd name="T7" fmla="*/ 215 h 600"/>
                <a:gd name="T8" fmla="*/ 507 w 649"/>
                <a:gd name="T9" fmla="*/ 172 h 600"/>
                <a:gd name="T10" fmla="*/ 478 w 649"/>
                <a:gd name="T11" fmla="*/ 116 h 600"/>
                <a:gd name="T12" fmla="*/ 478 w 649"/>
                <a:gd name="T13" fmla="*/ 63 h 600"/>
                <a:gd name="T14" fmla="*/ 470 w 649"/>
                <a:gd name="T15" fmla="*/ 39 h 600"/>
                <a:gd name="T16" fmla="*/ 444 w 649"/>
                <a:gd name="T17" fmla="*/ 48 h 600"/>
                <a:gd name="T18" fmla="*/ 371 w 649"/>
                <a:gd name="T19" fmla="*/ 51 h 600"/>
                <a:gd name="T20" fmla="*/ 328 w 649"/>
                <a:gd name="T21" fmla="*/ 39 h 600"/>
                <a:gd name="T22" fmla="*/ 297 w 649"/>
                <a:gd name="T23" fmla="*/ 37 h 600"/>
                <a:gd name="T24" fmla="*/ 288 w 649"/>
                <a:gd name="T25" fmla="*/ 34 h 600"/>
                <a:gd name="T26" fmla="*/ 257 w 649"/>
                <a:gd name="T27" fmla="*/ 54 h 600"/>
                <a:gd name="T28" fmla="*/ 241 w 649"/>
                <a:gd name="T29" fmla="*/ 51 h 600"/>
                <a:gd name="T30" fmla="*/ 224 w 649"/>
                <a:gd name="T31" fmla="*/ 48 h 600"/>
                <a:gd name="T32" fmla="*/ 220 w 649"/>
                <a:gd name="T33" fmla="*/ 14 h 600"/>
                <a:gd name="T34" fmla="*/ 167 w 649"/>
                <a:gd name="T35" fmla="*/ 0 h 600"/>
                <a:gd name="T36" fmla="*/ 148 w 649"/>
                <a:gd name="T37" fmla="*/ 20 h 600"/>
                <a:gd name="T38" fmla="*/ 111 w 649"/>
                <a:gd name="T39" fmla="*/ 34 h 600"/>
                <a:gd name="T40" fmla="*/ 72 w 649"/>
                <a:gd name="T41" fmla="*/ 68 h 600"/>
                <a:gd name="T42" fmla="*/ 34 w 649"/>
                <a:gd name="T43" fmla="*/ 71 h 600"/>
                <a:gd name="T44" fmla="*/ 0 w 649"/>
                <a:gd name="T45" fmla="*/ 88 h 600"/>
                <a:gd name="T46" fmla="*/ 9 w 649"/>
                <a:gd name="T47" fmla="*/ 127 h 600"/>
                <a:gd name="T48" fmla="*/ 4 w 649"/>
                <a:gd name="T49" fmla="*/ 189 h 600"/>
                <a:gd name="T50" fmla="*/ 46 w 649"/>
                <a:gd name="T51" fmla="*/ 322 h 600"/>
                <a:gd name="T52" fmla="*/ 77 w 649"/>
                <a:gd name="T53" fmla="*/ 333 h 600"/>
                <a:gd name="T54" fmla="*/ 111 w 649"/>
                <a:gd name="T55" fmla="*/ 385 h 600"/>
                <a:gd name="T56" fmla="*/ 148 w 649"/>
                <a:gd name="T57" fmla="*/ 376 h 600"/>
                <a:gd name="T58" fmla="*/ 224 w 649"/>
                <a:gd name="T59" fmla="*/ 447 h 600"/>
                <a:gd name="T60" fmla="*/ 252 w 649"/>
                <a:gd name="T61" fmla="*/ 447 h 600"/>
                <a:gd name="T62" fmla="*/ 292 w 649"/>
                <a:gd name="T63" fmla="*/ 466 h 600"/>
                <a:gd name="T64" fmla="*/ 396 w 649"/>
                <a:gd name="T65" fmla="*/ 449 h 600"/>
                <a:gd name="T66" fmla="*/ 424 w 649"/>
                <a:gd name="T67" fmla="*/ 481 h 600"/>
                <a:gd name="T68" fmla="*/ 453 w 649"/>
                <a:gd name="T69" fmla="*/ 461 h 600"/>
                <a:gd name="T70" fmla="*/ 444 w 649"/>
                <a:gd name="T71" fmla="*/ 439 h 600"/>
                <a:gd name="T72" fmla="*/ 520 w 649"/>
                <a:gd name="T73" fmla="*/ 359 h 600"/>
                <a:gd name="T74" fmla="*/ 520 w 649"/>
                <a:gd name="T75" fmla="*/ 359 h 600"/>
                <a:gd name="T76" fmla="*/ 520 w 649"/>
                <a:gd name="T77" fmla="*/ 359 h 6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49"/>
                <a:gd name="T118" fmla="*/ 0 h 600"/>
                <a:gd name="T119" fmla="*/ 649 w 649"/>
                <a:gd name="T120" fmla="*/ 600 h 6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49" h="600">
                  <a:moveTo>
                    <a:pt x="649" y="448"/>
                  </a:moveTo>
                  <a:lnTo>
                    <a:pt x="639" y="370"/>
                  </a:lnTo>
                  <a:lnTo>
                    <a:pt x="632" y="310"/>
                  </a:lnTo>
                  <a:lnTo>
                    <a:pt x="586" y="268"/>
                  </a:lnTo>
                  <a:lnTo>
                    <a:pt x="632" y="215"/>
                  </a:lnTo>
                  <a:lnTo>
                    <a:pt x="596" y="145"/>
                  </a:lnTo>
                  <a:lnTo>
                    <a:pt x="596" y="78"/>
                  </a:lnTo>
                  <a:lnTo>
                    <a:pt x="586" y="49"/>
                  </a:lnTo>
                  <a:lnTo>
                    <a:pt x="554" y="60"/>
                  </a:lnTo>
                  <a:lnTo>
                    <a:pt x="462" y="64"/>
                  </a:lnTo>
                  <a:lnTo>
                    <a:pt x="409" y="49"/>
                  </a:lnTo>
                  <a:lnTo>
                    <a:pt x="371" y="46"/>
                  </a:lnTo>
                  <a:lnTo>
                    <a:pt x="360" y="42"/>
                  </a:lnTo>
                  <a:lnTo>
                    <a:pt x="321" y="67"/>
                  </a:lnTo>
                  <a:lnTo>
                    <a:pt x="300" y="64"/>
                  </a:lnTo>
                  <a:lnTo>
                    <a:pt x="279" y="60"/>
                  </a:lnTo>
                  <a:lnTo>
                    <a:pt x="275" y="18"/>
                  </a:lnTo>
                  <a:lnTo>
                    <a:pt x="208" y="0"/>
                  </a:lnTo>
                  <a:lnTo>
                    <a:pt x="184" y="25"/>
                  </a:lnTo>
                  <a:lnTo>
                    <a:pt x="138" y="42"/>
                  </a:lnTo>
                  <a:lnTo>
                    <a:pt x="89" y="85"/>
                  </a:lnTo>
                  <a:lnTo>
                    <a:pt x="43" y="88"/>
                  </a:lnTo>
                  <a:lnTo>
                    <a:pt x="0" y="109"/>
                  </a:lnTo>
                  <a:lnTo>
                    <a:pt x="11" y="159"/>
                  </a:lnTo>
                  <a:lnTo>
                    <a:pt x="4" y="236"/>
                  </a:lnTo>
                  <a:lnTo>
                    <a:pt x="57" y="402"/>
                  </a:lnTo>
                  <a:lnTo>
                    <a:pt x="96" y="416"/>
                  </a:lnTo>
                  <a:lnTo>
                    <a:pt x="138" y="480"/>
                  </a:lnTo>
                  <a:lnTo>
                    <a:pt x="184" y="469"/>
                  </a:lnTo>
                  <a:lnTo>
                    <a:pt x="279" y="557"/>
                  </a:lnTo>
                  <a:lnTo>
                    <a:pt x="314" y="557"/>
                  </a:lnTo>
                  <a:lnTo>
                    <a:pt x="364" y="582"/>
                  </a:lnTo>
                  <a:lnTo>
                    <a:pt x="494" y="561"/>
                  </a:lnTo>
                  <a:lnTo>
                    <a:pt x="529" y="600"/>
                  </a:lnTo>
                  <a:lnTo>
                    <a:pt x="565" y="575"/>
                  </a:lnTo>
                  <a:lnTo>
                    <a:pt x="554" y="547"/>
                  </a:lnTo>
                  <a:lnTo>
                    <a:pt x="649" y="448"/>
                  </a:lnTo>
                  <a:close/>
                </a:path>
              </a:pathLst>
            </a:custGeom>
            <a:solidFill>
              <a:schemeClr val="bg2"/>
            </a:solidFill>
            <a:ln w="9525">
              <a:solidFill>
                <a:srgbClr val="0071A7"/>
              </a:solidFill>
              <a:miter lim="800000"/>
              <a:headEnd/>
              <a:tailEnd/>
            </a:ln>
          </p:spPr>
          <p:txBody>
            <a:bodyPr>
              <a:prstTxWarp prst="textNoShape">
                <a:avLst/>
              </a:prstTxWarp>
            </a:bodyPr>
            <a:lstStyle/>
            <a:p>
              <a:endParaRPr lang="fr-FR"/>
            </a:p>
          </p:txBody>
        </p:sp>
        <p:sp>
          <p:nvSpPr>
            <p:cNvPr id="163899" name="Freeform 34"/>
            <p:cNvSpPr>
              <a:spLocks/>
            </p:cNvSpPr>
            <p:nvPr/>
          </p:nvSpPr>
          <p:spPr bwMode="gray">
            <a:xfrm>
              <a:off x="1627" y="3331"/>
              <a:ext cx="161" cy="377"/>
            </a:xfrm>
            <a:custGeom>
              <a:avLst/>
              <a:gdLst>
                <a:gd name="T0" fmla="*/ 124 w 180"/>
                <a:gd name="T1" fmla="*/ 0 h 420"/>
                <a:gd name="T2" fmla="*/ 105 w 180"/>
                <a:gd name="T3" fmla="*/ 14 h 420"/>
                <a:gd name="T4" fmla="*/ 57 w 180"/>
                <a:gd name="T5" fmla="*/ 17 h 420"/>
                <a:gd name="T6" fmla="*/ 31 w 180"/>
                <a:gd name="T7" fmla="*/ 4 h 420"/>
                <a:gd name="T8" fmla="*/ 22 w 180"/>
                <a:gd name="T9" fmla="*/ 23 h 420"/>
                <a:gd name="T10" fmla="*/ 31 w 180"/>
                <a:gd name="T11" fmla="*/ 51 h 420"/>
                <a:gd name="T12" fmla="*/ 37 w 180"/>
                <a:gd name="T13" fmla="*/ 85 h 420"/>
                <a:gd name="T14" fmla="*/ 31 w 180"/>
                <a:gd name="T15" fmla="*/ 134 h 420"/>
                <a:gd name="T16" fmla="*/ 20 w 180"/>
                <a:gd name="T17" fmla="*/ 145 h 420"/>
                <a:gd name="T18" fmla="*/ 14 w 180"/>
                <a:gd name="T19" fmla="*/ 171 h 420"/>
                <a:gd name="T20" fmla="*/ 0 w 180"/>
                <a:gd name="T21" fmla="*/ 185 h 420"/>
                <a:gd name="T22" fmla="*/ 4 w 180"/>
                <a:gd name="T23" fmla="*/ 236 h 420"/>
                <a:gd name="T24" fmla="*/ 20 w 180"/>
                <a:gd name="T25" fmla="*/ 236 h 420"/>
                <a:gd name="T26" fmla="*/ 22 w 180"/>
                <a:gd name="T27" fmla="*/ 259 h 420"/>
                <a:gd name="T28" fmla="*/ 22 w 180"/>
                <a:gd name="T29" fmla="*/ 304 h 420"/>
                <a:gd name="T30" fmla="*/ 20 w 180"/>
                <a:gd name="T31" fmla="*/ 333 h 420"/>
                <a:gd name="T32" fmla="*/ 46 w 180"/>
                <a:gd name="T33" fmla="*/ 333 h 420"/>
                <a:gd name="T34" fmla="*/ 71 w 180"/>
                <a:gd name="T35" fmla="*/ 338 h 420"/>
                <a:gd name="T36" fmla="*/ 93 w 180"/>
                <a:gd name="T37" fmla="*/ 321 h 420"/>
                <a:gd name="T38" fmla="*/ 93 w 180"/>
                <a:gd name="T39" fmla="*/ 295 h 420"/>
                <a:gd name="T40" fmla="*/ 110 w 180"/>
                <a:gd name="T41" fmla="*/ 267 h 420"/>
                <a:gd name="T42" fmla="*/ 122 w 180"/>
                <a:gd name="T43" fmla="*/ 210 h 420"/>
                <a:gd name="T44" fmla="*/ 105 w 180"/>
                <a:gd name="T45" fmla="*/ 162 h 420"/>
                <a:gd name="T46" fmla="*/ 107 w 180"/>
                <a:gd name="T47" fmla="*/ 160 h 420"/>
                <a:gd name="T48" fmla="*/ 122 w 180"/>
                <a:gd name="T49" fmla="*/ 145 h 420"/>
                <a:gd name="T50" fmla="*/ 124 w 180"/>
                <a:gd name="T51" fmla="*/ 91 h 420"/>
                <a:gd name="T52" fmla="*/ 139 w 180"/>
                <a:gd name="T53" fmla="*/ 71 h 420"/>
                <a:gd name="T54" fmla="*/ 144 w 180"/>
                <a:gd name="T55" fmla="*/ 29 h 420"/>
                <a:gd name="T56" fmla="*/ 124 w 180"/>
                <a:gd name="T57" fmla="*/ 0 h 420"/>
                <a:gd name="T58" fmla="*/ 124 w 180"/>
                <a:gd name="T59" fmla="*/ 0 h 420"/>
                <a:gd name="T60" fmla="*/ 124 w 180"/>
                <a:gd name="T61" fmla="*/ 0 h 42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80"/>
                <a:gd name="T94" fmla="*/ 0 h 420"/>
                <a:gd name="T95" fmla="*/ 180 w 180"/>
                <a:gd name="T96" fmla="*/ 420 h 42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80" h="420">
                  <a:moveTo>
                    <a:pt x="155" y="0"/>
                  </a:moveTo>
                  <a:lnTo>
                    <a:pt x="131" y="18"/>
                  </a:lnTo>
                  <a:lnTo>
                    <a:pt x="71" y="21"/>
                  </a:lnTo>
                  <a:lnTo>
                    <a:pt x="39" y="4"/>
                  </a:lnTo>
                  <a:lnTo>
                    <a:pt x="28" y="29"/>
                  </a:lnTo>
                  <a:lnTo>
                    <a:pt x="39" y="64"/>
                  </a:lnTo>
                  <a:lnTo>
                    <a:pt x="46" y="106"/>
                  </a:lnTo>
                  <a:lnTo>
                    <a:pt x="39" y="166"/>
                  </a:lnTo>
                  <a:lnTo>
                    <a:pt x="25" y="180"/>
                  </a:lnTo>
                  <a:lnTo>
                    <a:pt x="18" y="212"/>
                  </a:lnTo>
                  <a:lnTo>
                    <a:pt x="0" y="230"/>
                  </a:lnTo>
                  <a:lnTo>
                    <a:pt x="4" y="293"/>
                  </a:lnTo>
                  <a:lnTo>
                    <a:pt x="25" y="293"/>
                  </a:lnTo>
                  <a:lnTo>
                    <a:pt x="28" y="321"/>
                  </a:lnTo>
                  <a:lnTo>
                    <a:pt x="28" y="378"/>
                  </a:lnTo>
                  <a:lnTo>
                    <a:pt x="25" y="413"/>
                  </a:lnTo>
                  <a:lnTo>
                    <a:pt x="57" y="413"/>
                  </a:lnTo>
                  <a:lnTo>
                    <a:pt x="88" y="420"/>
                  </a:lnTo>
                  <a:lnTo>
                    <a:pt x="116" y="399"/>
                  </a:lnTo>
                  <a:lnTo>
                    <a:pt x="116" y="367"/>
                  </a:lnTo>
                  <a:lnTo>
                    <a:pt x="138" y="332"/>
                  </a:lnTo>
                  <a:lnTo>
                    <a:pt x="152" y="261"/>
                  </a:lnTo>
                  <a:lnTo>
                    <a:pt x="131" y="201"/>
                  </a:lnTo>
                  <a:lnTo>
                    <a:pt x="134" y="198"/>
                  </a:lnTo>
                  <a:lnTo>
                    <a:pt x="152" y="180"/>
                  </a:lnTo>
                  <a:lnTo>
                    <a:pt x="155" y="113"/>
                  </a:lnTo>
                  <a:lnTo>
                    <a:pt x="173" y="88"/>
                  </a:lnTo>
                  <a:lnTo>
                    <a:pt x="180" y="36"/>
                  </a:lnTo>
                  <a:lnTo>
                    <a:pt x="155" y="0"/>
                  </a:lnTo>
                  <a:close/>
                </a:path>
              </a:pathLst>
            </a:custGeom>
            <a:solidFill>
              <a:schemeClr val="bg2"/>
            </a:solidFill>
            <a:ln w="9525">
              <a:solidFill>
                <a:srgbClr val="0071A7"/>
              </a:solidFill>
              <a:miter lim="800000"/>
              <a:headEnd/>
              <a:tailEnd/>
            </a:ln>
          </p:spPr>
          <p:txBody>
            <a:bodyPr>
              <a:prstTxWarp prst="textNoShape">
                <a:avLst/>
              </a:prstTxWarp>
            </a:bodyPr>
            <a:lstStyle/>
            <a:p>
              <a:endParaRPr lang="fr-FR"/>
            </a:p>
          </p:txBody>
        </p:sp>
        <p:sp>
          <p:nvSpPr>
            <p:cNvPr id="163900" name="Freeform 35"/>
            <p:cNvSpPr>
              <a:spLocks noEditPoints="1"/>
            </p:cNvSpPr>
            <p:nvPr/>
          </p:nvSpPr>
          <p:spPr bwMode="gray">
            <a:xfrm>
              <a:off x="1627" y="3190"/>
              <a:ext cx="762" cy="581"/>
            </a:xfrm>
            <a:custGeom>
              <a:avLst/>
              <a:gdLst>
                <a:gd name="T0" fmla="*/ 536 w 850"/>
                <a:gd name="T1" fmla="*/ 336 h 649"/>
                <a:gd name="T2" fmla="*/ 564 w 850"/>
                <a:gd name="T3" fmla="*/ 322 h 649"/>
                <a:gd name="T4" fmla="*/ 536 w 850"/>
                <a:gd name="T5" fmla="*/ 330 h 649"/>
                <a:gd name="T6" fmla="*/ 536 w 850"/>
                <a:gd name="T7" fmla="*/ 330 h 649"/>
                <a:gd name="T8" fmla="*/ 593 w 850"/>
                <a:gd name="T9" fmla="*/ 311 h 649"/>
                <a:gd name="T10" fmla="*/ 629 w 850"/>
                <a:gd name="T11" fmla="*/ 305 h 649"/>
                <a:gd name="T12" fmla="*/ 627 w 850"/>
                <a:gd name="T13" fmla="*/ 282 h 649"/>
                <a:gd name="T14" fmla="*/ 593 w 850"/>
                <a:gd name="T15" fmla="*/ 286 h 649"/>
                <a:gd name="T16" fmla="*/ 669 w 850"/>
                <a:gd name="T17" fmla="*/ 251 h 649"/>
                <a:gd name="T18" fmla="*/ 657 w 850"/>
                <a:gd name="T19" fmla="*/ 269 h 649"/>
                <a:gd name="T20" fmla="*/ 683 w 850"/>
                <a:gd name="T21" fmla="*/ 257 h 649"/>
                <a:gd name="T22" fmla="*/ 669 w 850"/>
                <a:gd name="T23" fmla="*/ 251 h 649"/>
                <a:gd name="T24" fmla="*/ 610 w 850"/>
                <a:gd name="T25" fmla="*/ 156 h 649"/>
                <a:gd name="T26" fmla="*/ 620 w 850"/>
                <a:gd name="T27" fmla="*/ 84 h 649"/>
                <a:gd name="T28" fmla="*/ 553 w 850"/>
                <a:gd name="T29" fmla="*/ 79 h 649"/>
                <a:gd name="T30" fmla="*/ 464 w 850"/>
                <a:gd name="T31" fmla="*/ 73 h 649"/>
                <a:gd name="T32" fmla="*/ 434 w 850"/>
                <a:gd name="T33" fmla="*/ 59 h 649"/>
                <a:gd name="T34" fmla="*/ 338 w 850"/>
                <a:gd name="T35" fmla="*/ 28 h 649"/>
                <a:gd name="T36" fmla="*/ 249 w 850"/>
                <a:gd name="T37" fmla="*/ 25 h 649"/>
                <a:gd name="T38" fmla="*/ 170 w 850"/>
                <a:gd name="T39" fmla="*/ 12 h 649"/>
                <a:gd name="T40" fmla="*/ 93 w 850"/>
                <a:gd name="T41" fmla="*/ 12 h 649"/>
                <a:gd name="T42" fmla="*/ 57 w 850"/>
                <a:gd name="T43" fmla="*/ 0 h 649"/>
                <a:gd name="T44" fmla="*/ 17 w 850"/>
                <a:gd name="T45" fmla="*/ 36 h 649"/>
                <a:gd name="T46" fmla="*/ 28 w 850"/>
                <a:gd name="T47" fmla="*/ 102 h 649"/>
                <a:gd name="T48" fmla="*/ 57 w 850"/>
                <a:gd name="T49" fmla="*/ 138 h 649"/>
                <a:gd name="T50" fmla="*/ 125 w 850"/>
                <a:gd name="T51" fmla="*/ 121 h 649"/>
                <a:gd name="T52" fmla="*/ 139 w 850"/>
                <a:gd name="T53" fmla="*/ 195 h 649"/>
                <a:gd name="T54" fmla="*/ 122 w 850"/>
                <a:gd name="T55" fmla="*/ 269 h 649"/>
                <a:gd name="T56" fmla="*/ 105 w 850"/>
                <a:gd name="T57" fmla="*/ 287 h 649"/>
                <a:gd name="T58" fmla="*/ 113 w 850"/>
                <a:gd name="T59" fmla="*/ 393 h 649"/>
                <a:gd name="T60" fmla="*/ 93 w 850"/>
                <a:gd name="T61" fmla="*/ 449 h 649"/>
                <a:gd name="T62" fmla="*/ 125 w 850"/>
                <a:gd name="T63" fmla="*/ 457 h 649"/>
                <a:gd name="T64" fmla="*/ 165 w 850"/>
                <a:gd name="T65" fmla="*/ 511 h 649"/>
                <a:gd name="T66" fmla="*/ 195 w 850"/>
                <a:gd name="T67" fmla="*/ 520 h 649"/>
                <a:gd name="T68" fmla="*/ 275 w 850"/>
                <a:gd name="T69" fmla="*/ 480 h 649"/>
                <a:gd name="T70" fmla="*/ 332 w 850"/>
                <a:gd name="T71" fmla="*/ 497 h 649"/>
                <a:gd name="T72" fmla="*/ 375 w 850"/>
                <a:gd name="T73" fmla="*/ 457 h 649"/>
                <a:gd name="T74" fmla="*/ 411 w 850"/>
                <a:gd name="T75" fmla="*/ 426 h 649"/>
                <a:gd name="T76" fmla="*/ 451 w 850"/>
                <a:gd name="T77" fmla="*/ 384 h 649"/>
                <a:gd name="T78" fmla="*/ 471 w 850"/>
                <a:gd name="T79" fmla="*/ 296 h 649"/>
                <a:gd name="T80" fmla="*/ 499 w 850"/>
                <a:gd name="T81" fmla="*/ 220 h 649"/>
                <a:gd name="T82" fmla="*/ 531 w 850"/>
                <a:gd name="T83" fmla="*/ 175 h 649"/>
                <a:gd name="T84" fmla="*/ 610 w 850"/>
                <a:gd name="T85" fmla="*/ 156 h 649"/>
                <a:gd name="T86" fmla="*/ 610 w 850"/>
                <a:gd name="T87" fmla="*/ 156 h 64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50"/>
                <a:gd name="T133" fmla="*/ 0 h 649"/>
                <a:gd name="T134" fmla="*/ 850 w 850"/>
                <a:gd name="T135" fmla="*/ 649 h 64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50" h="649">
                  <a:moveTo>
                    <a:pt x="667" y="412"/>
                  </a:moveTo>
                  <a:lnTo>
                    <a:pt x="667" y="419"/>
                  </a:lnTo>
                  <a:lnTo>
                    <a:pt x="691" y="416"/>
                  </a:lnTo>
                  <a:lnTo>
                    <a:pt x="702" y="402"/>
                  </a:lnTo>
                  <a:lnTo>
                    <a:pt x="688" y="395"/>
                  </a:lnTo>
                  <a:lnTo>
                    <a:pt x="667" y="412"/>
                  </a:lnTo>
                  <a:close/>
                  <a:moveTo>
                    <a:pt x="737" y="356"/>
                  </a:moveTo>
                  <a:lnTo>
                    <a:pt x="737" y="388"/>
                  </a:lnTo>
                  <a:lnTo>
                    <a:pt x="751" y="395"/>
                  </a:lnTo>
                  <a:lnTo>
                    <a:pt x="783" y="381"/>
                  </a:lnTo>
                  <a:lnTo>
                    <a:pt x="790" y="366"/>
                  </a:lnTo>
                  <a:lnTo>
                    <a:pt x="780" y="352"/>
                  </a:lnTo>
                  <a:lnTo>
                    <a:pt x="737" y="356"/>
                  </a:lnTo>
                  <a:close/>
                  <a:moveTo>
                    <a:pt x="832" y="313"/>
                  </a:moveTo>
                  <a:lnTo>
                    <a:pt x="818" y="328"/>
                  </a:lnTo>
                  <a:lnTo>
                    <a:pt x="818" y="335"/>
                  </a:lnTo>
                  <a:lnTo>
                    <a:pt x="850" y="342"/>
                  </a:lnTo>
                  <a:lnTo>
                    <a:pt x="850" y="321"/>
                  </a:lnTo>
                  <a:lnTo>
                    <a:pt x="832" y="313"/>
                  </a:lnTo>
                  <a:close/>
                  <a:moveTo>
                    <a:pt x="758" y="194"/>
                  </a:moveTo>
                  <a:lnTo>
                    <a:pt x="780" y="144"/>
                  </a:lnTo>
                  <a:lnTo>
                    <a:pt x="772" y="105"/>
                  </a:lnTo>
                  <a:lnTo>
                    <a:pt x="702" y="105"/>
                  </a:lnTo>
                  <a:lnTo>
                    <a:pt x="688" y="98"/>
                  </a:lnTo>
                  <a:lnTo>
                    <a:pt x="656" y="84"/>
                  </a:lnTo>
                  <a:lnTo>
                    <a:pt x="578" y="91"/>
                  </a:lnTo>
                  <a:lnTo>
                    <a:pt x="557" y="74"/>
                  </a:lnTo>
                  <a:lnTo>
                    <a:pt x="540" y="74"/>
                  </a:lnTo>
                  <a:lnTo>
                    <a:pt x="490" y="35"/>
                  </a:lnTo>
                  <a:lnTo>
                    <a:pt x="420" y="35"/>
                  </a:lnTo>
                  <a:lnTo>
                    <a:pt x="353" y="21"/>
                  </a:lnTo>
                  <a:lnTo>
                    <a:pt x="310" y="31"/>
                  </a:lnTo>
                  <a:lnTo>
                    <a:pt x="243" y="7"/>
                  </a:lnTo>
                  <a:lnTo>
                    <a:pt x="212" y="14"/>
                  </a:lnTo>
                  <a:lnTo>
                    <a:pt x="194" y="21"/>
                  </a:lnTo>
                  <a:lnTo>
                    <a:pt x="116" y="14"/>
                  </a:lnTo>
                  <a:lnTo>
                    <a:pt x="99" y="0"/>
                  </a:lnTo>
                  <a:lnTo>
                    <a:pt x="71" y="0"/>
                  </a:lnTo>
                  <a:lnTo>
                    <a:pt x="53" y="31"/>
                  </a:lnTo>
                  <a:lnTo>
                    <a:pt x="21" y="45"/>
                  </a:lnTo>
                  <a:lnTo>
                    <a:pt x="0" y="77"/>
                  </a:lnTo>
                  <a:lnTo>
                    <a:pt x="35" y="127"/>
                  </a:lnTo>
                  <a:lnTo>
                    <a:pt x="35" y="155"/>
                  </a:lnTo>
                  <a:lnTo>
                    <a:pt x="71" y="172"/>
                  </a:lnTo>
                  <a:lnTo>
                    <a:pt x="131" y="169"/>
                  </a:lnTo>
                  <a:lnTo>
                    <a:pt x="155" y="151"/>
                  </a:lnTo>
                  <a:lnTo>
                    <a:pt x="180" y="190"/>
                  </a:lnTo>
                  <a:lnTo>
                    <a:pt x="173" y="243"/>
                  </a:lnTo>
                  <a:lnTo>
                    <a:pt x="155" y="268"/>
                  </a:lnTo>
                  <a:lnTo>
                    <a:pt x="152" y="335"/>
                  </a:lnTo>
                  <a:lnTo>
                    <a:pt x="134" y="356"/>
                  </a:lnTo>
                  <a:lnTo>
                    <a:pt x="131" y="359"/>
                  </a:lnTo>
                  <a:lnTo>
                    <a:pt x="152" y="419"/>
                  </a:lnTo>
                  <a:lnTo>
                    <a:pt x="141" y="490"/>
                  </a:lnTo>
                  <a:lnTo>
                    <a:pt x="116" y="529"/>
                  </a:lnTo>
                  <a:lnTo>
                    <a:pt x="116" y="560"/>
                  </a:lnTo>
                  <a:lnTo>
                    <a:pt x="131" y="560"/>
                  </a:lnTo>
                  <a:lnTo>
                    <a:pt x="155" y="571"/>
                  </a:lnTo>
                  <a:lnTo>
                    <a:pt x="176" y="620"/>
                  </a:lnTo>
                  <a:lnTo>
                    <a:pt x="205" y="638"/>
                  </a:lnTo>
                  <a:lnTo>
                    <a:pt x="219" y="645"/>
                  </a:lnTo>
                  <a:lnTo>
                    <a:pt x="243" y="649"/>
                  </a:lnTo>
                  <a:lnTo>
                    <a:pt x="286" y="617"/>
                  </a:lnTo>
                  <a:lnTo>
                    <a:pt x="342" y="599"/>
                  </a:lnTo>
                  <a:lnTo>
                    <a:pt x="381" y="603"/>
                  </a:lnTo>
                  <a:lnTo>
                    <a:pt x="413" y="620"/>
                  </a:lnTo>
                  <a:lnTo>
                    <a:pt x="455" y="592"/>
                  </a:lnTo>
                  <a:lnTo>
                    <a:pt x="466" y="571"/>
                  </a:lnTo>
                  <a:lnTo>
                    <a:pt x="490" y="557"/>
                  </a:lnTo>
                  <a:lnTo>
                    <a:pt x="511" y="532"/>
                  </a:lnTo>
                  <a:lnTo>
                    <a:pt x="550" y="515"/>
                  </a:lnTo>
                  <a:lnTo>
                    <a:pt x="561" y="479"/>
                  </a:lnTo>
                  <a:lnTo>
                    <a:pt x="589" y="437"/>
                  </a:lnTo>
                  <a:lnTo>
                    <a:pt x="586" y="370"/>
                  </a:lnTo>
                  <a:lnTo>
                    <a:pt x="589" y="310"/>
                  </a:lnTo>
                  <a:lnTo>
                    <a:pt x="621" y="275"/>
                  </a:lnTo>
                  <a:lnTo>
                    <a:pt x="628" y="254"/>
                  </a:lnTo>
                  <a:lnTo>
                    <a:pt x="660" y="218"/>
                  </a:lnTo>
                  <a:lnTo>
                    <a:pt x="698" y="218"/>
                  </a:lnTo>
                  <a:lnTo>
                    <a:pt x="758" y="194"/>
                  </a:lnTo>
                  <a:close/>
                </a:path>
              </a:pathLst>
            </a:custGeom>
            <a:solidFill>
              <a:schemeClr val="bg2"/>
            </a:solidFill>
            <a:ln w="9525">
              <a:solidFill>
                <a:srgbClr val="0071A7"/>
              </a:solidFill>
              <a:miter lim="800000"/>
              <a:headEnd/>
              <a:tailEnd/>
            </a:ln>
          </p:spPr>
          <p:txBody>
            <a:bodyPr>
              <a:prstTxWarp prst="textNoShape">
                <a:avLst/>
              </a:prstTxWarp>
            </a:bodyPr>
            <a:lstStyle/>
            <a:p>
              <a:endParaRPr lang="fr-FR"/>
            </a:p>
          </p:txBody>
        </p:sp>
        <p:sp>
          <p:nvSpPr>
            <p:cNvPr id="163901" name="Freeform 36"/>
            <p:cNvSpPr>
              <a:spLocks noEditPoints="1"/>
            </p:cNvSpPr>
            <p:nvPr/>
          </p:nvSpPr>
          <p:spPr bwMode="gray">
            <a:xfrm>
              <a:off x="1886" y="2579"/>
              <a:ext cx="807" cy="781"/>
            </a:xfrm>
            <a:custGeom>
              <a:avLst/>
              <a:gdLst>
                <a:gd name="T0" fmla="*/ 2544 w 255"/>
                <a:gd name="T1" fmla="*/ 2090 h 247"/>
                <a:gd name="T2" fmla="*/ 2513 w 255"/>
                <a:gd name="T3" fmla="*/ 2150 h 247"/>
                <a:gd name="T4" fmla="*/ 2415 w 255"/>
                <a:gd name="T5" fmla="*/ 2270 h 247"/>
                <a:gd name="T6" fmla="*/ 2465 w 255"/>
                <a:gd name="T7" fmla="*/ 2469 h 247"/>
                <a:gd name="T8" fmla="*/ 2554 w 255"/>
                <a:gd name="T9" fmla="*/ 2220 h 247"/>
                <a:gd name="T10" fmla="*/ 1994 w 255"/>
                <a:gd name="T11" fmla="*/ 1129 h 247"/>
                <a:gd name="T12" fmla="*/ 2044 w 255"/>
                <a:gd name="T13" fmla="*/ 1031 h 247"/>
                <a:gd name="T14" fmla="*/ 2193 w 255"/>
                <a:gd name="T15" fmla="*/ 980 h 247"/>
                <a:gd name="T16" fmla="*/ 2225 w 255"/>
                <a:gd name="T17" fmla="*/ 860 h 247"/>
                <a:gd name="T18" fmla="*/ 2355 w 255"/>
                <a:gd name="T19" fmla="*/ 500 h 247"/>
                <a:gd name="T20" fmla="*/ 2032 w 255"/>
                <a:gd name="T21" fmla="*/ 458 h 247"/>
                <a:gd name="T22" fmla="*/ 1772 w 255"/>
                <a:gd name="T23" fmla="*/ 329 h 247"/>
                <a:gd name="T24" fmla="*/ 1582 w 255"/>
                <a:gd name="T25" fmla="*/ 240 h 247"/>
                <a:gd name="T26" fmla="*/ 1282 w 255"/>
                <a:gd name="T27" fmla="*/ 0 h 247"/>
                <a:gd name="T28" fmla="*/ 1073 w 255"/>
                <a:gd name="T29" fmla="*/ 240 h 247"/>
                <a:gd name="T30" fmla="*/ 810 w 255"/>
                <a:gd name="T31" fmla="*/ 421 h 247"/>
                <a:gd name="T32" fmla="*/ 671 w 255"/>
                <a:gd name="T33" fmla="*/ 458 h 247"/>
                <a:gd name="T34" fmla="*/ 491 w 255"/>
                <a:gd name="T35" fmla="*/ 389 h 247"/>
                <a:gd name="T36" fmla="*/ 551 w 255"/>
                <a:gd name="T37" fmla="*/ 560 h 247"/>
                <a:gd name="T38" fmla="*/ 541 w 255"/>
                <a:gd name="T39" fmla="*/ 689 h 247"/>
                <a:gd name="T40" fmla="*/ 411 w 255"/>
                <a:gd name="T41" fmla="*/ 689 h 247"/>
                <a:gd name="T42" fmla="*/ 222 w 255"/>
                <a:gd name="T43" fmla="*/ 629 h 247"/>
                <a:gd name="T44" fmla="*/ 28 w 255"/>
                <a:gd name="T45" fmla="*/ 689 h 247"/>
                <a:gd name="T46" fmla="*/ 60 w 255"/>
                <a:gd name="T47" fmla="*/ 800 h 247"/>
                <a:gd name="T48" fmla="*/ 120 w 255"/>
                <a:gd name="T49" fmla="*/ 901 h 247"/>
                <a:gd name="T50" fmla="*/ 320 w 255"/>
                <a:gd name="T51" fmla="*/ 949 h 247"/>
                <a:gd name="T52" fmla="*/ 421 w 255"/>
                <a:gd name="T53" fmla="*/ 990 h 247"/>
                <a:gd name="T54" fmla="*/ 462 w 255"/>
                <a:gd name="T55" fmla="*/ 1160 h 247"/>
                <a:gd name="T56" fmla="*/ 642 w 255"/>
                <a:gd name="T57" fmla="*/ 1360 h 247"/>
                <a:gd name="T58" fmla="*/ 620 w 255"/>
                <a:gd name="T59" fmla="*/ 1508 h 247"/>
                <a:gd name="T60" fmla="*/ 703 w 255"/>
                <a:gd name="T61" fmla="*/ 1619 h 247"/>
                <a:gd name="T62" fmla="*/ 652 w 255"/>
                <a:gd name="T63" fmla="*/ 1628 h 247"/>
                <a:gd name="T64" fmla="*/ 620 w 255"/>
                <a:gd name="T65" fmla="*/ 1910 h 247"/>
                <a:gd name="T66" fmla="*/ 712 w 255"/>
                <a:gd name="T67" fmla="*/ 2141 h 247"/>
                <a:gd name="T68" fmla="*/ 810 w 255"/>
                <a:gd name="T69" fmla="*/ 2188 h 247"/>
                <a:gd name="T70" fmla="*/ 1060 w 255"/>
                <a:gd name="T71" fmla="*/ 2150 h 247"/>
                <a:gd name="T72" fmla="*/ 1120 w 255"/>
                <a:gd name="T73" fmla="*/ 2169 h 247"/>
                <a:gd name="T74" fmla="*/ 1171 w 255"/>
                <a:gd name="T75" fmla="*/ 2239 h 247"/>
                <a:gd name="T76" fmla="*/ 1421 w 255"/>
                <a:gd name="T77" fmla="*/ 2081 h 247"/>
                <a:gd name="T78" fmla="*/ 1703 w 255"/>
                <a:gd name="T79" fmla="*/ 2058 h 247"/>
                <a:gd name="T80" fmla="*/ 1892 w 255"/>
                <a:gd name="T81" fmla="*/ 2081 h 247"/>
                <a:gd name="T82" fmla="*/ 2073 w 255"/>
                <a:gd name="T83" fmla="*/ 1989 h 247"/>
                <a:gd name="T84" fmla="*/ 2285 w 255"/>
                <a:gd name="T85" fmla="*/ 1910 h 247"/>
                <a:gd name="T86" fmla="*/ 2105 w 255"/>
                <a:gd name="T87" fmla="*/ 1790 h 247"/>
                <a:gd name="T88" fmla="*/ 2032 w 255"/>
                <a:gd name="T89" fmla="*/ 1410 h 247"/>
                <a:gd name="T90" fmla="*/ 1994 w 255"/>
                <a:gd name="T91" fmla="*/ 1300 h 247"/>
                <a:gd name="T92" fmla="*/ 1892 w 255"/>
                <a:gd name="T93" fmla="*/ 1300 h 247"/>
                <a:gd name="T94" fmla="*/ 1994 w 255"/>
                <a:gd name="T95" fmla="*/ 1129 h 24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55"/>
                <a:gd name="T145" fmla="*/ 0 h 247"/>
                <a:gd name="T146" fmla="*/ 255 w 255"/>
                <a:gd name="T147" fmla="*/ 247 h 24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55" h="247">
                  <a:moveTo>
                    <a:pt x="254" y="215"/>
                  </a:moveTo>
                  <a:cubicBezTo>
                    <a:pt x="254" y="209"/>
                    <a:pt x="254" y="209"/>
                    <a:pt x="254" y="209"/>
                  </a:cubicBezTo>
                  <a:cubicBezTo>
                    <a:pt x="251" y="208"/>
                    <a:pt x="251" y="208"/>
                    <a:pt x="251" y="208"/>
                  </a:cubicBezTo>
                  <a:cubicBezTo>
                    <a:pt x="251" y="215"/>
                    <a:pt x="251" y="215"/>
                    <a:pt x="251" y="215"/>
                  </a:cubicBezTo>
                  <a:cubicBezTo>
                    <a:pt x="242" y="221"/>
                    <a:pt x="242" y="221"/>
                    <a:pt x="242" y="221"/>
                  </a:cubicBezTo>
                  <a:cubicBezTo>
                    <a:pt x="241" y="227"/>
                    <a:pt x="241" y="227"/>
                    <a:pt x="241" y="227"/>
                  </a:cubicBezTo>
                  <a:cubicBezTo>
                    <a:pt x="241" y="241"/>
                    <a:pt x="241" y="241"/>
                    <a:pt x="241" y="241"/>
                  </a:cubicBezTo>
                  <a:cubicBezTo>
                    <a:pt x="246" y="247"/>
                    <a:pt x="246" y="247"/>
                    <a:pt x="246" y="247"/>
                  </a:cubicBezTo>
                  <a:cubicBezTo>
                    <a:pt x="251" y="244"/>
                    <a:pt x="251" y="244"/>
                    <a:pt x="251" y="244"/>
                  </a:cubicBezTo>
                  <a:cubicBezTo>
                    <a:pt x="255" y="222"/>
                    <a:pt x="255" y="222"/>
                    <a:pt x="255" y="222"/>
                  </a:cubicBezTo>
                  <a:cubicBezTo>
                    <a:pt x="254" y="215"/>
                    <a:pt x="254" y="215"/>
                    <a:pt x="254" y="215"/>
                  </a:cubicBezTo>
                  <a:close/>
                  <a:moveTo>
                    <a:pt x="199" y="113"/>
                  </a:moveTo>
                  <a:cubicBezTo>
                    <a:pt x="204" y="110"/>
                    <a:pt x="204" y="110"/>
                    <a:pt x="204" y="110"/>
                  </a:cubicBezTo>
                  <a:cubicBezTo>
                    <a:pt x="204" y="103"/>
                    <a:pt x="204" y="103"/>
                    <a:pt x="204" y="103"/>
                  </a:cubicBezTo>
                  <a:cubicBezTo>
                    <a:pt x="209" y="96"/>
                    <a:pt x="209" y="96"/>
                    <a:pt x="209" y="96"/>
                  </a:cubicBezTo>
                  <a:cubicBezTo>
                    <a:pt x="219" y="98"/>
                    <a:pt x="219" y="98"/>
                    <a:pt x="219" y="98"/>
                  </a:cubicBezTo>
                  <a:cubicBezTo>
                    <a:pt x="220" y="92"/>
                    <a:pt x="220" y="92"/>
                    <a:pt x="220" y="92"/>
                  </a:cubicBezTo>
                  <a:cubicBezTo>
                    <a:pt x="220" y="90"/>
                    <a:pt x="222" y="89"/>
                    <a:pt x="222" y="86"/>
                  </a:cubicBezTo>
                  <a:cubicBezTo>
                    <a:pt x="226" y="73"/>
                    <a:pt x="226" y="73"/>
                    <a:pt x="226" y="73"/>
                  </a:cubicBezTo>
                  <a:cubicBezTo>
                    <a:pt x="235" y="50"/>
                    <a:pt x="235" y="50"/>
                    <a:pt x="235" y="50"/>
                  </a:cubicBezTo>
                  <a:cubicBezTo>
                    <a:pt x="220" y="46"/>
                    <a:pt x="220" y="46"/>
                    <a:pt x="220" y="46"/>
                  </a:cubicBezTo>
                  <a:cubicBezTo>
                    <a:pt x="203" y="46"/>
                    <a:pt x="203" y="46"/>
                    <a:pt x="203" y="46"/>
                  </a:cubicBezTo>
                  <a:cubicBezTo>
                    <a:pt x="191" y="43"/>
                    <a:pt x="191" y="43"/>
                    <a:pt x="191" y="43"/>
                  </a:cubicBezTo>
                  <a:cubicBezTo>
                    <a:pt x="177" y="33"/>
                    <a:pt x="177" y="33"/>
                    <a:pt x="177" y="33"/>
                  </a:cubicBezTo>
                  <a:cubicBezTo>
                    <a:pt x="165" y="27"/>
                    <a:pt x="165" y="27"/>
                    <a:pt x="165" y="27"/>
                  </a:cubicBezTo>
                  <a:cubicBezTo>
                    <a:pt x="158" y="24"/>
                    <a:pt x="158" y="24"/>
                    <a:pt x="158" y="24"/>
                  </a:cubicBezTo>
                  <a:cubicBezTo>
                    <a:pt x="141" y="13"/>
                    <a:pt x="141" y="13"/>
                    <a:pt x="141" y="13"/>
                  </a:cubicBezTo>
                  <a:cubicBezTo>
                    <a:pt x="128" y="0"/>
                    <a:pt x="128" y="0"/>
                    <a:pt x="128" y="0"/>
                  </a:cubicBezTo>
                  <a:cubicBezTo>
                    <a:pt x="113" y="3"/>
                    <a:pt x="113" y="3"/>
                    <a:pt x="113" y="3"/>
                  </a:cubicBezTo>
                  <a:cubicBezTo>
                    <a:pt x="107" y="24"/>
                    <a:pt x="107" y="24"/>
                    <a:pt x="107" y="24"/>
                  </a:cubicBezTo>
                  <a:cubicBezTo>
                    <a:pt x="91" y="36"/>
                    <a:pt x="91" y="36"/>
                    <a:pt x="91" y="36"/>
                  </a:cubicBezTo>
                  <a:cubicBezTo>
                    <a:pt x="81" y="42"/>
                    <a:pt x="81" y="42"/>
                    <a:pt x="81" y="42"/>
                  </a:cubicBezTo>
                  <a:cubicBezTo>
                    <a:pt x="81" y="46"/>
                    <a:pt x="81" y="46"/>
                    <a:pt x="81" y="46"/>
                  </a:cubicBezTo>
                  <a:cubicBezTo>
                    <a:pt x="67" y="46"/>
                    <a:pt x="67" y="46"/>
                    <a:pt x="67" y="46"/>
                  </a:cubicBezTo>
                  <a:cubicBezTo>
                    <a:pt x="61" y="39"/>
                    <a:pt x="61" y="39"/>
                    <a:pt x="61" y="39"/>
                  </a:cubicBezTo>
                  <a:cubicBezTo>
                    <a:pt x="49" y="39"/>
                    <a:pt x="49" y="39"/>
                    <a:pt x="49" y="39"/>
                  </a:cubicBezTo>
                  <a:cubicBezTo>
                    <a:pt x="49" y="44"/>
                    <a:pt x="49" y="44"/>
                    <a:pt x="49" y="44"/>
                  </a:cubicBezTo>
                  <a:cubicBezTo>
                    <a:pt x="55" y="56"/>
                    <a:pt x="55" y="56"/>
                    <a:pt x="55" y="56"/>
                  </a:cubicBezTo>
                  <a:cubicBezTo>
                    <a:pt x="60" y="63"/>
                    <a:pt x="60" y="63"/>
                    <a:pt x="60" y="63"/>
                  </a:cubicBezTo>
                  <a:cubicBezTo>
                    <a:pt x="54" y="69"/>
                    <a:pt x="54" y="69"/>
                    <a:pt x="54" y="69"/>
                  </a:cubicBezTo>
                  <a:cubicBezTo>
                    <a:pt x="46" y="67"/>
                    <a:pt x="46" y="67"/>
                    <a:pt x="46" y="67"/>
                  </a:cubicBezTo>
                  <a:cubicBezTo>
                    <a:pt x="41" y="69"/>
                    <a:pt x="41" y="69"/>
                    <a:pt x="41" y="69"/>
                  </a:cubicBezTo>
                  <a:cubicBezTo>
                    <a:pt x="28" y="63"/>
                    <a:pt x="28" y="63"/>
                    <a:pt x="28" y="63"/>
                  </a:cubicBezTo>
                  <a:cubicBezTo>
                    <a:pt x="22" y="63"/>
                    <a:pt x="22" y="63"/>
                    <a:pt x="22" y="63"/>
                  </a:cubicBezTo>
                  <a:cubicBezTo>
                    <a:pt x="15" y="69"/>
                    <a:pt x="15" y="69"/>
                    <a:pt x="15" y="69"/>
                  </a:cubicBezTo>
                  <a:cubicBezTo>
                    <a:pt x="3" y="69"/>
                    <a:pt x="3" y="69"/>
                    <a:pt x="3" y="69"/>
                  </a:cubicBezTo>
                  <a:cubicBezTo>
                    <a:pt x="0" y="76"/>
                    <a:pt x="0" y="76"/>
                    <a:pt x="0" y="76"/>
                  </a:cubicBezTo>
                  <a:cubicBezTo>
                    <a:pt x="6" y="80"/>
                    <a:pt x="6" y="80"/>
                    <a:pt x="6" y="80"/>
                  </a:cubicBezTo>
                  <a:cubicBezTo>
                    <a:pt x="3" y="85"/>
                    <a:pt x="3" y="85"/>
                    <a:pt x="3" y="85"/>
                  </a:cubicBezTo>
                  <a:cubicBezTo>
                    <a:pt x="12" y="90"/>
                    <a:pt x="12" y="90"/>
                    <a:pt x="12" y="90"/>
                  </a:cubicBezTo>
                  <a:cubicBezTo>
                    <a:pt x="23" y="93"/>
                    <a:pt x="23" y="93"/>
                    <a:pt x="23" y="93"/>
                  </a:cubicBezTo>
                  <a:cubicBezTo>
                    <a:pt x="32" y="95"/>
                    <a:pt x="32" y="95"/>
                    <a:pt x="32" y="95"/>
                  </a:cubicBezTo>
                  <a:cubicBezTo>
                    <a:pt x="35" y="99"/>
                    <a:pt x="35" y="99"/>
                    <a:pt x="35" y="99"/>
                  </a:cubicBezTo>
                  <a:cubicBezTo>
                    <a:pt x="42" y="99"/>
                    <a:pt x="42" y="99"/>
                    <a:pt x="42" y="99"/>
                  </a:cubicBezTo>
                  <a:cubicBezTo>
                    <a:pt x="49" y="107"/>
                    <a:pt x="49" y="107"/>
                    <a:pt x="49" y="107"/>
                  </a:cubicBezTo>
                  <a:cubicBezTo>
                    <a:pt x="46" y="116"/>
                    <a:pt x="46" y="116"/>
                    <a:pt x="46" y="116"/>
                  </a:cubicBezTo>
                  <a:cubicBezTo>
                    <a:pt x="64" y="129"/>
                    <a:pt x="64" y="129"/>
                    <a:pt x="64" y="129"/>
                  </a:cubicBezTo>
                  <a:cubicBezTo>
                    <a:pt x="64" y="136"/>
                    <a:pt x="64" y="136"/>
                    <a:pt x="64" y="136"/>
                  </a:cubicBezTo>
                  <a:cubicBezTo>
                    <a:pt x="61" y="138"/>
                    <a:pt x="61" y="138"/>
                    <a:pt x="61" y="138"/>
                  </a:cubicBezTo>
                  <a:cubicBezTo>
                    <a:pt x="62" y="151"/>
                    <a:pt x="62" y="151"/>
                    <a:pt x="62" y="151"/>
                  </a:cubicBezTo>
                  <a:cubicBezTo>
                    <a:pt x="64" y="159"/>
                    <a:pt x="64" y="159"/>
                    <a:pt x="64" y="159"/>
                  </a:cubicBezTo>
                  <a:cubicBezTo>
                    <a:pt x="70" y="162"/>
                    <a:pt x="70" y="162"/>
                    <a:pt x="70" y="162"/>
                  </a:cubicBezTo>
                  <a:cubicBezTo>
                    <a:pt x="73" y="169"/>
                    <a:pt x="73" y="169"/>
                    <a:pt x="73" y="169"/>
                  </a:cubicBezTo>
                  <a:cubicBezTo>
                    <a:pt x="65" y="163"/>
                    <a:pt x="65" y="163"/>
                    <a:pt x="65" y="163"/>
                  </a:cubicBezTo>
                  <a:cubicBezTo>
                    <a:pt x="65" y="176"/>
                    <a:pt x="65" y="176"/>
                    <a:pt x="65" y="176"/>
                  </a:cubicBezTo>
                  <a:cubicBezTo>
                    <a:pt x="62" y="191"/>
                    <a:pt x="62" y="191"/>
                    <a:pt x="62" y="191"/>
                  </a:cubicBezTo>
                  <a:cubicBezTo>
                    <a:pt x="57" y="204"/>
                    <a:pt x="57" y="204"/>
                    <a:pt x="57" y="204"/>
                  </a:cubicBezTo>
                  <a:cubicBezTo>
                    <a:pt x="71" y="214"/>
                    <a:pt x="71" y="214"/>
                    <a:pt x="71" y="214"/>
                  </a:cubicBezTo>
                  <a:cubicBezTo>
                    <a:pt x="75" y="214"/>
                    <a:pt x="75" y="214"/>
                    <a:pt x="75" y="214"/>
                  </a:cubicBezTo>
                  <a:cubicBezTo>
                    <a:pt x="81" y="219"/>
                    <a:pt x="81" y="219"/>
                    <a:pt x="81" y="219"/>
                  </a:cubicBezTo>
                  <a:cubicBezTo>
                    <a:pt x="105" y="218"/>
                    <a:pt x="105" y="218"/>
                    <a:pt x="105" y="218"/>
                  </a:cubicBezTo>
                  <a:cubicBezTo>
                    <a:pt x="106" y="215"/>
                    <a:pt x="106" y="215"/>
                    <a:pt x="106" y="215"/>
                  </a:cubicBezTo>
                  <a:cubicBezTo>
                    <a:pt x="110" y="214"/>
                    <a:pt x="110" y="214"/>
                    <a:pt x="110" y="214"/>
                  </a:cubicBezTo>
                  <a:cubicBezTo>
                    <a:pt x="112" y="217"/>
                    <a:pt x="112" y="217"/>
                    <a:pt x="112" y="217"/>
                  </a:cubicBezTo>
                  <a:cubicBezTo>
                    <a:pt x="110" y="219"/>
                    <a:pt x="110" y="219"/>
                    <a:pt x="110" y="219"/>
                  </a:cubicBezTo>
                  <a:cubicBezTo>
                    <a:pt x="117" y="224"/>
                    <a:pt x="117" y="224"/>
                    <a:pt x="117" y="224"/>
                  </a:cubicBezTo>
                  <a:cubicBezTo>
                    <a:pt x="138" y="224"/>
                    <a:pt x="138" y="224"/>
                    <a:pt x="138" y="224"/>
                  </a:cubicBezTo>
                  <a:cubicBezTo>
                    <a:pt x="142" y="208"/>
                    <a:pt x="142" y="208"/>
                    <a:pt x="142" y="208"/>
                  </a:cubicBezTo>
                  <a:cubicBezTo>
                    <a:pt x="155" y="199"/>
                    <a:pt x="155" y="199"/>
                    <a:pt x="155" y="199"/>
                  </a:cubicBezTo>
                  <a:cubicBezTo>
                    <a:pt x="170" y="206"/>
                    <a:pt x="170" y="206"/>
                    <a:pt x="170" y="206"/>
                  </a:cubicBezTo>
                  <a:cubicBezTo>
                    <a:pt x="180" y="205"/>
                    <a:pt x="180" y="205"/>
                    <a:pt x="180" y="205"/>
                  </a:cubicBezTo>
                  <a:cubicBezTo>
                    <a:pt x="189" y="208"/>
                    <a:pt x="189" y="208"/>
                    <a:pt x="189" y="208"/>
                  </a:cubicBezTo>
                  <a:cubicBezTo>
                    <a:pt x="199" y="205"/>
                    <a:pt x="199" y="205"/>
                    <a:pt x="199" y="205"/>
                  </a:cubicBezTo>
                  <a:cubicBezTo>
                    <a:pt x="207" y="199"/>
                    <a:pt x="207" y="199"/>
                    <a:pt x="207" y="199"/>
                  </a:cubicBezTo>
                  <a:cubicBezTo>
                    <a:pt x="216" y="198"/>
                    <a:pt x="216" y="198"/>
                    <a:pt x="216" y="198"/>
                  </a:cubicBezTo>
                  <a:cubicBezTo>
                    <a:pt x="228" y="191"/>
                    <a:pt x="228" y="191"/>
                    <a:pt x="228" y="191"/>
                  </a:cubicBezTo>
                  <a:cubicBezTo>
                    <a:pt x="219" y="182"/>
                    <a:pt x="219" y="182"/>
                    <a:pt x="219" y="182"/>
                  </a:cubicBezTo>
                  <a:cubicBezTo>
                    <a:pt x="210" y="179"/>
                    <a:pt x="210" y="179"/>
                    <a:pt x="210" y="179"/>
                  </a:cubicBezTo>
                  <a:cubicBezTo>
                    <a:pt x="206" y="161"/>
                    <a:pt x="206" y="161"/>
                    <a:pt x="206" y="161"/>
                  </a:cubicBezTo>
                  <a:cubicBezTo>
                    <a:pt x="203" y="141"/>
                    <a:pt x="203" y="141"/>
                    <a:pt x="203" y="141"/>
                  </a:cubicBezTo>
                  <a:cubicBezTo>
                    <a:pt x="206" y="132"/>
                    <a:pt x="206" y="132"/>
                    <a:pt x="206" y="132"/>
                  </a:cubicBezTo>
                  <a:cubicBezTo>
                    <a:pt x="199" y="130"/>
                    <a:pt x="199" y="130"/>
                    <a:pt x="199" y="130"/>
                  </a:cubicBezTo>
                  <a:cubicBezTo>
                    <a:pt x="191" y="135"/>
                    <a:pt x="191" y="135"/>
                    <a:pt x="191" y="135"/>
                  </a:cubicBezTo>
                  <a:cubicBezTo>
                    <a:pt x="189" y="130"/>
                    <a:pt x="189" y="130"/>
                    <a:pt x="189" y="130"/>
                  </a:cubicBezTo>
                  <a:cubicBezTo>
                    <a:pt x="194" y="122"/>
                    <a:pt x="194" y="122"/>
                    <a:pt x="194" y="122"/>
                  </a:cubicBezTo>
                  <a:cubicBezTo>
                    <a:pt x="199" y="113"/>
                    <a:pt x="199" y="113"/>
                    <a:pt x="199" y="113"/>
                  </a:cubicBezTo>
                  <a:close/>
                </a:path>
              </a:pathLst>
            </a:custGeom>
            <a:solidFill>
              <a:schemeClr val="bg2"/>
            </a:solidFill>
            <a:ln w="9525">
              <a:solidFill>
                <a:srgbClr val="0071A7"/>
              </a:solidFill>
              <a:miter lim="800000"/>
              <a:headEnd/>
              <a:tailEnd/>
            </a:ln>
          </p:spPr>
          <p:txBody>
            <a:bodyPr>
              <a:prstTxWarp prst="textNoShape">
                <a:avLst/>
              </a:prstTxWarp>
            </a:bodyPr>
            <a:lstStyle/>
            <a:p>
              <a:endParaRPr lang="fr-FR"/>
            </a:p>
          </p:txBody>
        </p:sp>
        <p:sp>
          <p:nvSpPr>
            <p:cNvPr id="163902" name="Freeform 37"/>
            <p:cNvSpPr>
              <a:spLocks/>
            </p:cNvSpPr>
            <p:nvPr/>
          </p:nvSpPr>
          <p:spPr bwMode="gray">
            <a:xfrm>
              <a:off x="3983" y="3825"/>
              <a:ext cx="91" cy="44"/>
            </a:xfrm>
            <a:custGeom>
              <a:avLst/>
              <a:gdLst>
                <a:gd name="T0" fmla="*/ 0 w 102"/>
                <a:gd name="T1" fmla="*/ 34 h 49"/>
                <a:gd name="T2" fmla="*/ 8 w 102"/>
                <a:gd name="T3" fmla="*/ 5 h 49"/>
                <a:gd name="T4" fmla="*/ 39 w 102"/>
                <a:gd name="T5" fmla="*/ 5 h 49"/>
                <a:gd name="T6" fmla="*/ 81 w 102"/>
                <a:gd name="T7" fmla="*/ 0 h 49"/>
                <a:gd name="T8" fmla="*/ 55 w 102"/>
                <a:gd name="T9" fmla="*/ 31 h 49"/>
                <a:gd name="T10" fmla="*/ 30 w 102"/>
                <a:gd name="T11" fmla="*/ 40 h 49"/>
                <a:gd name="T12" fmla="*/ 0 w 102"/>
                <a:gd name="T13" fmla="*/ 34 h 49"/>
                <a:gd name="T14" fmla="*/ 0 60000 65536"/>
                <a:gd name="T15" fmla="*/ 0 60000 65536"/>
                <a:gd name="T16" fmla="*/ 0 60000 65536"/>
                <a:gd name="T17" fmla="*/ 0 60000 65536"/>
                <a:gd name="T18" fmla="*/ 0 60000 65536"/>
                <a:gd name="T19" fmla="*/ 0 60000 65536"/>
                <a:gd name="T20" fmla="*/ 0 60000 65536"/>
                <a:gd name="T21" fmla="*/ 0 w 102"/>
                <a:gd name="T22" fmla="*/ 0 h 49"/>
                <a:gd name="T23" fmla="*/ 102 w 102"/>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2" h="49">
                  <a:moveTo>
                    <a:pt x="0" y="42"/>
                  </a:moveTo>
                  <a:lnTo>
                    <a:pt x="10" y="7"/>
                  </a:lnTo>
                  <a:lnTo>
                    <a:pt x="49" y="7"/>
                  </a:lnTo>
                  <a:lnTo>
                    <a:pt x="102" y="0"/>
                  </a:lnTo>
                  <a:lnTo>
                    <a:pt x="70" y="38"/>
                  </a:lnTo>
                  <a:lnTo>
                    <a:pt x="38" y="49"/>
                  </a:lnTo>
                  <a:lnTo>
                    <a:pt x="0" y="42"/>
                  </a:lnTo>
                  <a:close/>
                </a:path>
              </a:pathLst>
            </a:custGeom>
            <a:solidFill>
              <a:schemeClr val="bg2"/>
            </a:solidFill>
            <a:ln w="9525">
              <a:solidFill>
                <a:srgbClr val="0071A7"/>
              </a:solidFill>
              <a:miter lim="800000"/>
              <a:headEnd/>
              <a:tailEnd/>
            </a:ln>
          </p:spPr>
          <p:txBody>
            <a:bodyPr>
              <a:prstTxWarp prst="textNoShape">
                <a:avLst/>
              </a:prstTxWarp>
            </a:bodyPr>
            <a:lstStyle/>
            <a:p>
              <a:endParaRPr lang="fr-FR"/>
            </a:p>
          </p:txBody>
        </p:sp>
        <p:sp>
          <p:nvSpPr>
            <p:cNvPr id="163903" name="Freeform 38"/>
            <p:cNvSpPr>
              <a:spLocks/>
            </p:cNvSpPr>
            <p:nvPr/>
          </p:nvSpPr>
          <p:spPr bwMode="gray">
            <a:xfrm>
              <a:off x="2477" y="2867"/>
              <a:ext cx="260" cy="161"/>
            </a:xfrm>
            <a:custGeom>
              <a:avLst/>
              <a:gdLst>
                <a:gd name="T0" fmla="*/ 723 w 82"/>
                <a:gd name="T1" fmla="*/ 240 h 51"/>
                <a:gd name="T2" fmla="*/ 723 w 82"/>
                <a:gd name="T3" fmla="*/ 240 h 51"/>
                <a:gd name="T4" fmla="*/ 723 w 82"/>
                <a:gd name="T5" fmla="*/ 208 h 51"/>
                <a:gd name="T6" fmla="*/ 713 w 82"/>
                <a:gd name="T7" fmla="*/ 139 h 51"/>
                <a:gd name="T8" fmla="*/ 723 w 82"/>
                <a:gd name="T9" fmla="*/ 139 h 51"/>
                <a:gd name="T10" fmla="*/ 723 w 82"/>
                <a:gd name="T11" fmla="*/ 110 h 51"/>
                <a:gd name="T12" fmla="*/ 634 w 82"/>
                <a:gd name="T13" fmla="*/ 79 h 51"/>
                <a:gd name="T14" fmla="*/ 514 w 82"/>
                <a:gd name="T15" fmla="*/ 0 h 51"/>
                <a:gd name="T16" fmla="*/ 403 w 82"/>
                <a:gd name="T17" fmla="*/ 19 h 51"/>
                <a:gd name="T18" fmla="*/ 311 w 82"/>
                <a:gd name="T19" fmla="*/ 79 h 51"/>
                <a:gd name="T20" fmla="*/ 212 w 82"/>
                <a:gd name="T21" fmla="*/ 69 h 51"/>
                <a:gd name="T22" fmla="*/ 162 w 82"/>
                <a:gd name="T23" fmla="*/ 139 h 51"/>
                <a:gd name="T24" fmla="*/ 162 w 82"/>
                <a:gd name="T25" fmla="*/ 208 h 51"/>
                <a:gd name="T26" fmla="*/ 101 w 82"/>
                <a:gd name="T27" fmla="*/ 240 h 51"/>
                <a:gd name="T28" fmla="*/ 60 w 82"/>
                <a:gd name="T29" fmla="*/ 319 h 51"/>
                <a:gd name="T30" fmla="*/ 0 w 82"/>
                <a:gd name="T31" fmla="*/ 407 h 51"/>
                <a:gd name="T32" fmla="*/ 32 w 82"/>
                <a:gd name="T33" fmla="*/ 448 h 51"/>
                <a:gd name="T34" fmla="*/ 101 w 82"/>
                <a:gd name="T35" fmla="*/ 407 h 51"/>
                <a:gd name="T36" fmla="*/ 181 w 82"/>
                <a:gd name="T37" fmla="*/ 420 h 51"/>
                <a:gd name="T38" fmla="*/ 152 w 82"/>
                <a:gd name="T39" fmla="*/ 508 h 51"/>
                <a:gd name="T40" fmla="*/ 250 w 82"/>
                <a:gd name="T41" fmla="*/ 489 h 51"/>
                <a:gd name="T42" fmla="*/ 342 w 82"/>
                <a:gd name="T43" fmla="*/ 508 h 51"/>
                <a:gd name="T44" fmla="*/ 403 w 82"/>
                <a:gd name="T45" fmla="*/ 480 h 51"/>
                <a:gd name="T46" fmla="*/ 412 w 82"/>
                <a:gd name="T47" fmla="*/ 319 h 51"/>
                <a:gd name="T48" fmla="*/ 504 w 82"/>
                <a:gd name="T49" fmla="*/ 309 h 51"/>
                <a:gd name="T50" fmla="*/ 564 w 82"/>
                <a:gd name="T51" fmla="*/ 347 h 51"/>
                <a:gd name="T52" fmla="*/ 783 w 82"/>
                <a:gd name="T53" fmla="*/ 379 h 51"/>
                <a:gd name="T54" fmla="*/ 824 w 82"/>
                <a:gd name="T55" fmla="*/ 278 h 51"/>
                <a:gd name="T56" fmla="*/ 723 w 82"/>
                <a:gd name="T57" fmla="*/ 240 h 5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2"/>
                <a:gd name="T88" fmla="*/ 0 h 51"/>
                <a:gd name="T89" fmla="*/ 82 w 82"/>
                <a:gd name="T90" fmla="*/ 51 h 5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2" h="51">
                  <a:moveTo>
                    <a:pt x="72" y="24"/>
                  </a:moveTo>
                  <a:cubicBezTo>
                    <a:pt x="72" y="24"/>
                    <a:pt x="72" y="24"/>
                    <a:pt x="72" y="24"/>
                  </a:cubicBezTo>
                  <a:cubicBezTo>
                    <a:pt x="72" y="22"/>
                    <a:pt x="72" y="21"/>
                    <a:pt x="72" y="21"/>
                  </a:cubicBezTo>
                  <a:cubicBezTo>
                    <a:pt x="71" y="14"/>
                    <a:pt x="71" y="14"/>
                    <a:pt x="71" y="14"/>
                  </a:cubicBezTo>
                  <a:cubicBezTo>
                    <a:pt x="72" y="14"/>
                    <a:pt x="72" y="14"/>
                    <a:pt x="72" y="14"/>
                  </a:cubicBezTo>
                  <a:cubicBezTo>
                    <a:pt x="72" y="12"/>
                    <a:pt x="72" y="11"/>
                    <a:pt x="72" y="11"/>
                  </a:cubicBezTo>
                  <a:cubicBezTo>
                    <a:pt x="63" y="8"/>
                    <a:pt x="63" y="8"/>
                    <a:pt x="63" y="8"/>
                  </a:cubicBezTo>
                  <a:cubicBezTo>
                    <a:pt x="51" y="0"/>
                    <a:pt x="51" y="0"/>
                    <a:pt x="51" y="0"/>
                  </a:cubicBezTo>
                  <a:cubicBezTo>
                    <a:pt x="40" y="2"/>
                    <a:pt x="40" y="2"/>
                    <a:pt x="40" y="2"/>
                  </a:cubicBezTo>
                  <a:cubicBezTo>
                    <a:pt x="31" y="8"/>
                    <a:pt x="31" y="8"/>
                    <a:pt x="31" y="8"/>
                  </a:cubicBezTo>
                  <a:cubicBezTo>
                    <a:pt x="21" y="7"/>
                    <a:pt x="21" y="7"/>
                    <a:pt x="21" y="7"/>
                  </a:cubicBezTo>
                  <a:cubicBezTo>
                    <a:pt x="16" y="14"/>
                    <a:pt x="16" y="14"/>
                    <a:pt x="16" y="14"/>
                  </a:cubicBezTo>
                  <a:cubicBezTo>
                    <a:pt x="16" y="21"/>
                    <a:pt x="16" y="21"/>
                    <a:pt x="16" y="21"/>
                  </a:cubicBezTo>
                  <a:cubicBezTo>
                    <a:pt x="10" y="24"/>
                    <a:pt x="10" y="24"/>
                    <a:pt x="10" y="24"/>
                  </a:cubicBezTo>
                  <a:cubicBezTo>
                    <a:pt x="6" y="32"/>
                    <a:pt x="6" y="32"/>
                    <a:pt x="6" y="32"/>
                  </a:cubicBezTo>
                  <a:cubicBezTo>
                    <a:pt x="0" y="41"/>
                    <a:pt x="0" y="41"/>
                    <a:pt x="0" y="41"/>
                  </a:cubicBezTo>
                  <a:cubicBezTo>
                    <a:pt x="3" y="45"/>
                    <a:pt x="3" y="45"/>
                    <a:pt x="3" y="45"/>
                  </a:cubicBezTo>
                  <a:cubicBezTo>
                    <a:pt x="10" y="41"/>
                    <a:pt x="10" y="41"/>
                    <a:pt x="10" y="41"/>
                  </a:cubicBezTo>
                  <a:cubicBezTo>
                    <a:pt x="18" y="42"/>
                    <a:pt x="18" y="42"/>
                    <a:pt x="18" y="42"/>
                  </a:cubicBezTo>
                  <a:cubicBezTo>
                    <a:pt x="15" y="51"/>
                    <a:pt x="15" y="51"/>
                    <a:pt x="15" y="51"/>
                  </a:cubicBezTo>
                  <a:cubicBezTo>
                    <a:pt x="25" y="49"/>
                    <a:pt x="25" y="49"/>
                    <a:pt x="25" y="49"/>
                  </a:cubicBezTo>
                  <a:cubicBezTo>
                    <a:pt x="34" y="51"/>
                    <a:pt x="34" y="51"/>
                    <a:pt x="34" y="51"/>
                  </a:cubicBezTo>
                  <a:cubicBezTo>
                    <a:pt x="40" y="48"/>
                    <a:pt x="40" y="48"/>
                    <a:pt x="40" y="48"/>
                  </a:cubicBezTo>
                  <a:cubicBezTo>
                    <a:pt x="41" y="32"/>
                    <a:pt x="41" y="32"/>
                    <a:pt x="41" y="32"/>
                  </a:cubicBezTo>
                  <a:cubicBezTo>
                    <a:pt x="50" y="31"/>
                    <a:pt x="50" y="31"/>
                    <a:pt x="50" y="31"/>
                  </a:cubicBezTo>
                  <a:cubicBezTo>
                    <a:pt x="56" y="35"/>
                    <a:pt x="56" y="35"/>
                    <a:pt x="56" y="35"/>
                  </a:cubicBezTo>
                  <a:cubicBezTo>
                    <a:pt x="78" y="38"/>
                    <a:pt x="78" y="38"/>
                    <a:pt x="78" y="38"/>
                  </a:cubicBezTo>
                  <a:cubicBezTo>
                    <a:pt x="82" y="28"/>
                    <a:pt x="82" y="28"/>
                    <a:pt x="82" y="28"/>
                  </a:cubicBezTo>
                  <a:cubicBezTo>
                    <a:pt x="72" y="24"/>
                    <a:pt x="72" y="24"/>
                    <a:pt x="72" y="24"/>
                  </a:cubicBezTo>
                  <a:close/>
                </a:path>
              </a:pathLst>
            </a:custGeom>
            <a:solidFill>
              <a:srgbClr val="005F8E"/>
            </a:solidFill>
            <a:ln w="9525">
              <a:solidFill>
                <a:srgbClr val="0071A7"/>
              </a:solidFill>
              <a:miter lim="800000"/>
              <a:headEnd/>
              <a:tailEnd/>
            </a:ln>
          </p:spPr>
          <p:txBody>
            <a:bodyPr>
              <a:prstTxWarp prst="textNoShape">
                <a:avLst/>
              </a:prstTxWarp>
            </a:bodyPr>
            <a:lstStyle/>
            <a:p>
              <a:endParaRPr lang="fr-FR"/>
            </a:p>
          </p:txBody>
        </p:sp>
        <p:sp>
          <p:nvSpPr>
            <p:cNvPr id="163904" name="Freeform 39"/>
            <p:cNvSpPr>
              <a:spLocks noEditPoints="1"/>
            </p:cNvSpPr>
            <p:nvPr/>
          </p:nvSpPr>
          <p:spPr bwMode="gray">
            <a:xfrm>
              <a:off x="2433" y="391"/>
              <a:ext cx="1480" cy="1515"/>
            </a:xfrm>
            <a:custGeom>
              <a:avLst/>
              <a:gdLst>
                <a:gd name="T0" fmla="*/ 3611 w 468"/>
                <a:gd name="T1" fmla="*/ 19 h 479"/>
                <a:gd name="T2" fmla="*/ 3431 w 468"/>
                <a:gd name="T3" fmla="*/ 28 h 479"/>
                <a:gd name="T4" fmla="*/ 3469 w 468"/>
                <a:gd name="T5" fmla="*/ 161 h 479"/>
                <a:gd name="T6" fmla="*/ 3339 w 468"/>
                <a:gd name="T7" fmla="*/ 199 h 479"/>
                <a:gd name="T8" fmla="*/ 3270 w 468"/>
                <a:gd name="T9" fmla="*/ 250 h 479"/>
                <a:gd name="T10" fmla="*/ 3302 w 468"/>
                <a:gd name="T11" fmla="*/ 101 h 479"/>
                <a:gd name="T12" fmla="*/ 2859 w 468"/>
                <a:gd name="T13" fmla="*/ 319 h 479"/>
                <a:gd name="T14" fmla="*/ 2691 w 468"/>
                <a:gd name="T15" fmla="*/ 351 h 479"/>
                <a:gd name="T16" fmla="*/ 2590 w 468"/>
                <a:gd name="T17" fmla="*/ 291 h 479"/>
                <a:gd name="T18" fmla="*/ 2609 w 468"/>
                <a:gd name="T19" fmla="*/ 361 h 479"/>
                <a:gd name="T20" fmla="*/ 2501 w 468"/>
                <a:gd name="T21" fmla="*/ 459 h 479"/>
                <a:gd name="T22" fmla="*/ 2229 w 468"/>
                <a:gd name="T23" fmla="*/ 671 h 479"/>
                <a:gd name="T24" fmla="*/ 2160 w 468"/>
                <a:gd name="T25" fmla="*/ 680 h 479"/>
                <a:gd name="T26" fmla="*/ 1841 w 468"/>
                <a:gd name="T27" fmla="*/ 689 h 479"/>
                <a:gd name="T28" fmla="*/ 1869 w 468"/>
                <a:gd name="T29" fmla="*/ 879 h 479"/>
                <a:gd name="T30" fmla="*/ 1989 w 468"/>
                <a:gd name="T31" fmla="*/ 772 h 479"/>
                <a:gd name="T32" fmla="*/ 1809 w 468"/>
                <a:gd name="T33" fmla="*/ 781 h 479"/>
                <a:gd name="T34" fmla="*/ 1799 w 468"/>
                <a:gd name="T35" fmla="*/ 879 h 479"/>
                <a:gd name="T36" fmla="*/ 1429 w 468"/>
                <a:gd name="T37" fmla="*/ 1041 h 479"/>
                <a:gd name="T38" fmla="*/ 4449 w 468"/>
                <a:gd name="T39" fmla="*/ 389 h 479"/>
                <a:gd name="T40" fmla="*/ 4291 w 468"/>
                <a:gd name="T41" fmla="*/ 101 h 479"/>
                <a:gd name="T42" fmla="*/ 4029 w 468"/>
                <a:gd name="T43" fmla="*/ 89 h 479"/>
                <a:gd name="T44" fmla="*/ 3770 w 468"/>
                <a:gd name="T45" fmla="*/ 259 h 479"/>
                <a:gd name="T46" fmla="*/ 3630 w 468"/>
                <a:gd name="T47" fmla="*/ 60 h 479"/>
                <a:gd name="T48" fmla="*/ 3431 w 468"/>
                <a:gd name="T49" fmla="*/ 250 h 479"/>
                <a:gd name="T50" fmla="*/ 3039 w 468"/>
                <a:gd name="T51" fmla="*/ 259 h 479"/>
                <a:gd name="T52" fmla="*/ 3011 w 468"/>
                <a:gd name="T53" fmla="*/ 389 h 479"/>
                <a:gd name="T54" fmla="*/ 2729 w 468"/>
                <a:gd name="T55" fmla="*/ 519 h 479"/>
                <a:gd name="T56" fmla="*/ 2631 w 468"/>
                <a:gd name="T57" fmla="*/ 459 h 479"/>
                <a:gd name="T58" fmla="*/ 2489 w 468"/>
                <a:gd name="T59" fmla="*/ 610 h 479"/>
                <a:gd name="T60" fmla="*/ 2229 w 468"/>
                <a:gd name="T61" fmla="*/ 781 h 479"/>
                <a:gd name="T62" fmla="*/ 2071 w 468"/>
                <a:gd name="T63" fmla="*/ 879 h 479"/>
                <a:gd name="T64" fmla="*/ 1929 w 468"/>
                <a:gd name="T65" fmla="*/ 1129 h 479"/>
                <a:gd name="T66" fmla="*/ 1711 w 468"/>
                <a:gd name="T67" fmla="*/ 1211 h 479"/>
                <a:gd name="T68" fmla="*/ 1600 w 468"/>
                <a:gd name="T69" fmla="*/ 1512 h 479"/>
                <a:gd name="T70" fmla="*/ 1319 w 468"/>
                <a:gd name="T71" fmla="*/ 1961 h 479"/>
                <a:gd name="T72" fmla="*/ 851 w 468"/>
                <a:gd name="T73" fmla="*/ 2540 h 479"/>
                <a:gd name="T74" fmla="*/ 550 w 468"/>
                <a:gd name="T75" fmla="*/ 2881 h 479"/>
                <a:gd name="T76" fmla="*/ 342 w 468"/>
                <a:gd name="T77" fmla="*/ 3100 h 479"/>
                <a:gd name="T78" fmla="*/ 28 w 468"/>
                <a:gd name="T79" fmla="*/ 3372 h 479"/>
                <a:gd name="T80" fmla="*/ 291 w 468"/>
                <a:gd name="T81" fmla="*/ 3631 h 479"/>
                <a:gd name="T82" fmla="*/ 199 w 468"/>
                <a:gd name="T83" fmla="*/ 3701 h 479"/>
                <a:gd name="T84" fmla="*/ 60 w 468"/>
                <a:gd name="T85" fmla="*/ 3931 h 479"/>
                <a:gd name="T86" fmla="*/ 171 w 468"/>
                <a:gd name="T87" fmla="*/ 4033 h 479"/>
                <a:gd name="T88" fmla="*/ 161 w 468"/>
                <a:gd name="T89" fmla="*/ 4232 h 479"/>
                <a:gd name="T90" fmla="*/ 130 w 468"/>
                <a:gd name="T91" fmla="*/ 4532 h 479"/>
                <a:gd name="T92" fmla="*/ 291 w 468"/>
                <a:gd name="T93" fmla="*/ 4713 h 479"/>
                <a:gd name="T94" fmla="*/ 759 w 468"/>
                <a:gd name="T95" fmla="*/ 4422 h 479"/>
                <a:gd name="T96" fmla="*/ 1040 w 468"/>
                <a:gd name="T97" fmla="*/ 4172 h 479"/>
                <a:gd name="T98" fmla="*/ 1240 w 468"/>
                <a:gd name="T99" fmla="*/ 4450 h 479"/>
                <a:gd name="T100" fmla="*/ 1319 w 468"/>
                <a:gd name="T101" fmla="*/ 3663 h 479"/>
                <a:gd name="T102" fmla="*/ 1410 w 468"/>
                <a:gd name="T103" fmla="*/ 2492 h 479"/>
                <a:gd name="T104" fmla="*/ 1701 w 468"/>
                <a:gd name="T105" fmla="*/ 1610 h 479"/>
                <a:gd name="T106" fmla="*/ 2160 w 468"/>
                <a:gd name="T107" fmla="*/ 1041 h 479"/>
                <a:gd name="T108" fmla="*/ 2720 w 468"/>
                <a:gd name="T109" fmla="*/ 791 h 479"/>
                <a:gd name="T110" fmla="*/ 3339 w 468"/>
                <a:gd name="T111" fmla="*/ 772 h 479"/>
                <a:gd name="T112" fmla="*/ 3830 w 468"/>
                <a:gd name="T113" fmla="*/ 449 h 479"/>
                <a:gd name="T114" fmla="*/ 4431 w 468"/>
                <a:gd name="T115" fmla="*/ 541 h 479"/>
                <a:gd name="T116" fmla="*/ 1021 w 468"/>
                <a:gd name="T117" fmla="*/ 2480 h 479"/>
                <a:gd name="T118" fmla="*/ 1110 w 468"/>
                <a:gd name="T119" fmla="*/ 3852 h 479"/>
                <a:gd name="T120" fmla="*/ 1199 w 468"/>
                <a:gd name="T121" fmla="*/ 3081 h 47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68"/>
                <a:gd name="T184" fmla="*/ 0 h 479"/>
                <a:gd name="T185" fmla="*/ 468 w 468"/>
                <a:gd name="T186" fmla="*/ 479 h 47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68" h="479">
                  <a:moveTo>
                    <a:pt x="380" y="5"/>
                  </a:moveTo>
                  <a:cubicBezTo>
                    <a:pt x="377" y="0"/>
                    <a:pt x="377" y="0"/>
                    <a:pt x="377" y="0"/>
                  </a:cubicBezTo>
                  <a:cubicBezTo>
                    <a:pt x="370" y="2"/>
                    <a:pt x="370" y="2"/>
                    <a:pt x="370" y="2"/>
                  </a:cubicBezTo>
                  <a:cubicBezTo>
                    <a:pt x="373" y="5"/>
                    <a:pt x="373" y="5"/>
                    <a:pt x="373" y="5"/>
                  </a:cubicBezTo>
                  <a:cubicBezTo>
                    <a:pt x="380" y="5"/>
                    <a:pt x="380" y="5"/>
                    <a:pt x="380" y="5"/>
                  </a:cubicBezTo>
                  <a:close/>
                  <a:moveTo>
                    <a:pt x="361" y="2"/>
                  </a:moveTo>
                  <a:cubicBezTo>
                    <a:pt x="354" y="5"/>
                    <a:pt x="354" y="5"/>
                    <a:pt x="354" y="5"/>
                  </a:cubicBezTo>
                  <a:cubicBezTo>
                    <a:pt x="364" y="5"/>
                    <a:pt x="364" y="5"/>
                    <a:pt x="364" y="5"/>
                  </a:cubicBezTo>
                  <a:cubicBezTo>
                    <a:pt x="361" y="2"/>
                    <a:pt x="361" y="2"/>
                    <a:pt x="361" y="2"/>
                  </a:cubicBezTo>
                  <a:close/>
                  <a:moveTo>
                    <a:pt x="348" y="5"/>
                  </a:moveTo>
                  <a:cubicBezTo>
                    <a:pt x="347" y="3"/>
                    <a:pt x="347" y="3"/>
                    <a:pt x="347" y="3"/>
                  </a:cubicBezTo>
                  <a:cubicBezTo>
                    <a:pt x="343" y="3"/>
                    <a:pt x="343" y="3"/>
                    <a:pt x="343" y="3"/>
                  </a:cubicBezTo>
                  <a:cubicBezTo>
                    <a:pt x="338" y="6"/>
                    <a:pt x="338" y="6"/>
                    <a:pt x="338" y="6"/>
                  </a:cubicBezTo>
                  <a:cubicBezTo>
                    <a:pt x="344" y="9"/>
                    <a:pt x="344" y="9"/>
                    <a:pt x="344" y="9"/>
                  </a:cubicBezTo>
                  <a:cubicBezTo>
                    <a:pt x="348" y="5"/>
                    <a:pt x="348" y="5"/>
                    <a:pt x="348" y="5"/>
                  </a:cubicBezTo>
                  <a:close/>
                  <a:moveTo>
                    <a:pt x="343" y="15"/>
                  </a:moveTo>
                  <a:cubicBezTo>
                    <a:pt x="344" y="16"/>
                    <a:pt x="344" y="16"/>
                    <a:pt x="344" y="16"/>
                  </a:cubicBezTo>
                  <a:cubicBezTo>
                    <a:pt x="347" y="16"/>
                    <a:pt x="347" y="16"/>
                    <a:pt x="347" y="16"/>
                  </a:cubicBezTo>
                  <a:cubicBezTo>
                    <a:pt x="350" y="15"/>
                    <a:pt x="350" y="15"/>
                    <a:pt x="350" y="15"/>
                  </a:cubicBezTo>
                  <a:cubicBezTo>
                    <a:pt x="345" y="13"/>
                    <a:pt x="345" y="13"/>
                    <a:pt x="345" y="13"/>
                  </a:cubicBezTo>
                  <a:cubicBezTo>
                    <a:pt x="343" y="15"/>
                    <a:pt x="343" y="15"/>
                    <a:pt x="343" y="15"/>
                  </a:cubicBezTo>
                  <a:close/>
                  <a:moveTo>
                    <a:pt x="341" y="22"/>
                  </a:moveTo>
                  <a:cubicBezTo>
                    <a:pt x="338" y="19"/>
                    <a:pt x="338" y="19"/>
                    <a:pt x="338" y="19"/>
                  </a:cubicBezTo>
                  <a:cubicBezTo>
                    <a:pt x="334" y="20"/>
                    <a:pt x="334" y="20"/>
                    <a:pt x="334" y="20"/>
                  </a:cubicBezTo>
                  <a:cubicBezTo>
                    <a:pt x="334" y="22"/>
                    <a:pt x="334" y="22"/>
                    <a:pt x="334" y="22"/>
                  </a:cubicBezTo>
                  <a:cubicBezTo>
                    <a:pt x="337" y="23"/>
                    <a:pt x="337" y="23"/>
                    <a:pt x="337" y="23"/>
                  </a:cubicBezTo>
                  <a:cubicBezTo>
                    <a:pt x="341" y="22"/>
                    <a:pt x="341" y="22"/>
                    <a:pt x="341" y="22"/>
                  </a:cubicBezTo>
                  <a:close/>
                  <a:moveTo>
                    <a:pt x="324" y="29"/>
                  </a:moveTo>
                  <a:cubicBezTo>
                    <a:pt x="327" y="28"/>
                    <a:pt x="327" y="28"/>
                    <a:pt x="327" y="28"/>
                  </a:cubicBezTo>
                  <a:cubicBezTo>
                    <a:pt x="327" y="25"/>
                    <a:pt x="327" y="25"/>
                    <a:pt x="327" y="25"/>
                  </a:cubicBezTo>
                  <a:cubicBezTo>
                    <a:pt x="324" y="23"/>
                    <a:pt x="324" y="23"/>
                    <a:pt x="324" y="23"/>
                  </a:cubicBezTo>
                  <a:cubicBezTo>
                    <a:pt x="321" y="26"/>
                    <a:pt x="321" y="26"/>
                    <a:pt x="321" y="26"/>
                  </a:cubicBezTo>
                  <a:cubicBezTo>
                    <a:pt x="324" y="29"/>
                    <a:pt x="324" y="29"/>
                    <a:pt x="324" y="29"/>
                  </a:cubicBezTo>
                  <a:close/>
                  <a:moveTo>
                    <a:pt x="312" y="22"/>
                  </a:moveTo>
                  <a:cubicBezTo>
                    <a:pt x="328" y="16"/>
                    <a:pt x="328" y="16"/>
                    <a:pt x="328" y="16"/>
                  </a:cubicBezTo>
                  <a:cubicBezTo>
                    <a:pt x="330" y="10"/>
                    <a:pt x="330" y="10"/>
                    <a:pt x="330" y="10"/>
                  </a:cubicBezTo>
                  <a:cubicBezTo>
                    <a:pt x="324" y="12"/>
                    <a:pt x="324" y="12"/>
                    <a:pt x="324" y="12"/>
                  </a:cubicBezTo>
                  <a:cubicBezTo>
                    <a:pt x="317" y="16"/>
                    <a:pt x="317" y="16"/>
                    <a:pt x="317" y="16"/>
                  </a:cubicBezTo>
                  <a:cubicBezTo>
                    <a:pt x="305" y="18"/>
                    <a:pt x="305" y="18"/>
                    <a:pt x="305" y="18"/>
                  </a:cubicBezTo>
                  <a:cubicBezTo>
                    <a:pt x="308" y="20"/>
                    <a:pt x="308" y="20"/>
                    <a:pt x="308" y="20"/>
                  </a:cubicBezTo>
                  <a:cubicBezTo>
                    <a:pt x="312" y="22"/>
                    <a:pt x="312" y="22"/>
                    <a:pt x="312" y="22"/>
                  </a:cubicBezTo>
                  <a:close/>
                  <a:moveTo>
                    <a:pt x="286" y="32"/>
                  </a:moveTo>
                  <a:cubicBezTo>
                    <a:pt x="285" y="29"/>
                    <a:pt x="285" y="29"/>
                    <a:pt x="285" y="29"/>
                  </a:cubicBezTo>
                  <a:cubicBezTo>
                    <a:pt x="279" y="33"/>
                    <a:pt x="279" y="33"/>
                    <a:pt x="279" y="33"/>
                  </a:cubicBezTo>
                  <a:cubicBezTo>
                    <a:pt x="278" y="35"/>
                    <a:pt x="278" y="35"/>
                    <a:pt x="278" y="35"/>
                  </a:cubicBezTo>
                  <a:cubicBezTo>
                    <a:pt x="284" y="36"/>
                    <a:pt x="284" y="36"/>
                    <a:pt x="284" y="36"/>
                  </a:cubicBezTo>
                  <a:cubicBezTo>
                    <a:pt x="286" y="32"/>
                    <a:pt x="286" y="32"/>
                    <a:pt x="286" y="32"/>
                  </a:cubicBezTo>
                  <a:close/>
                  <a:moveTo>
                    <a:pt x="269" y="35"/>
                  </a:moveTo>
                  <a:cubicBezTo>
                    <a:pt x="269" y="31"/>
                    <a:pt x="269" y="31"/>
                    <a:pt x="269" y="31"/>
                  </a:cubicBezTo>
                  <a:cubicBezTo>
                    <a:pt x="268" y="29"/>
                    <a:pt x="268" y="29"/>
                    <a:pt x="268" y="29"/>
                  </a:cubicBezTo>
                  <a:cubicBezTo>
                    <a:pt x="263" y="32"/>
                    <a:pt x="263" y="32"/>
                    <a:pt x="263" y="32"/>
                  </a:cubicBezTo>
                  <a:cubicBezTo>
                    <a:pt x="265" y="36"/>
                    <a:pt x="265" y="36"/>
                    <a:pt x="265" y="36"/>
                  </a:cubicBezTo>
                  <a:cubicBezTo>
                    <a:pt x="269" y="35"/>
                    <a:pt x="269" y="35"/>
                    <a:pt x="269" y="35"/>
                  </a:cubicBezTo>
                  <a:close/>
                  <a:moveTo>
                    <a:pt x="259" y="29"/>
                  </a:moveTo>
                  <a:cubicBezTo>
                    <a:pt x="250" y="31"/>
                    <a:pt x="250" y="31"/>
                    <a:pt x="250" y="31"/>
                  </a:cubicBezTo>
                  <a:cubicBezTo>
                    <a:pt x="250" y="33"/>
                    <a:pt x="250" y="33"/>
                    <a:pt x="250" y="33"/>
                  </a:cubicBezTo>
                  <a:cubicBezTo>
                    <a:pt x="261" y="33"/>
                    <a:pt x="261" y="33"/>
                    <a:pt x="261" y="33"/>
                  </a:cubicBezTo>
                  <a:cubicBezTo>
                    <a:pt x="259" y="29"/>
                    <a:pt x="259" y="29"/>
                    <a:pt x="259" y="29"/>
                  </a:cubicBezTo>
                  <a:close/>
                  <a:moveTo>
                    <a:pt x="262" y="42"/>
                  </a:moveTo>
                  <a:cubicBezTo>
                    <a:pt x="261" y="36"/>
                    <a:pt x="261" y="36"/>
                    <a:pt x="261" y="36"/>
                  </a:cubicBezTo>
                  <a:cubicBezTo>
                    <a:pt x="250" y="36"/>
                    <a:pt x="250" y="36"/>
                    <a:pt x="250" y="36"/>
                  </a:cubicBezTo>
                  <a:cubicBezTo>
                    <a:pt x="248" y="41"/>
                    <a:pt x="248" y="41"/>
                    <a:pt x="248" y="41"/>
                  </a:cubicBezTo>
                  <a:cubicBezTo>
                    <a:pt x="249" y="42"/>
                    <a:pt x="249" y="42"/>
                    <a:pt x="249" y="42"/>
                  </a:cubicBezTo>
                  <a:cubicBezTo>
                    <a:pt x="262" y="42"/>
                    <a:pt x="262" y="42"/>
                    <a:pt x="262" y="42"/>
                  </a:cubicBezTo>
                  <a:close/>
                  <a:moveTo>
                    <a:pt x="250" y="49"/>
                  </a:moveTo>
                  <a:cubicBezTo>
                    <a:pt x="250" y="46"/>
                    <a:pt x="250" y="46"/>
                    <a:pt x="250" y="46"/>
                  </a:cubicBezTo>
                  <a:cubicBezTo>
                    <a:pt x="243" y="45"/>
                    <a:pt x="243" y="45"/>
                    <a:pt x="243" y="45"/>
                  </a:cubicBezTo>
                  <a:cubicBezTo>
                    <a:pt x="236" y="48"/>
                    <a:pt x="236" y="48"/>
                    <a:pt x="236" y="48"/>
                  </a:cubicBezTo>
                  <a:cubicBezTo>
                    <a:pt x="232" y="52"/>
                    <a:pt x="232" y="52"/>
                    <a:pt x="232" y="52"/>
                  </a:cubicBezTo>
                  <a:cubicBezTo>
                    <a:pt x="243" y="54"/>
                    <a:pt x="243" y="54"/>
                    <a:pt x="243" y="54"/>
                  </a:cubicBezTo>
                  <a:cubicBezTo>
                    <a:pt x="250" y="49"/>
                    <a:pt x="250" y="49"/>
                    <a:pt x="250" y="49"/>
                  </a:cubicBezTo>
                  <a:close/>
                  <a:moveTo>
                    <a:pt x="223" y="67"/>
                  </a:moveTo>
                  <a:cubicBezTo>
                    <a:pt x="227" y="61"/>
                    <a:pt x="227" y="61"/>
                    <a:pt x="227" y="61"/>
                  </a:cubicBezTo>
                  <a:cubicBezTo>
                    <a:pt x="233" y="56"/>
                    <a:pt x="233" y="56"/>
                    <a:pt x="233" y="56"/>
                  </a:cubicBezTo>
                  <a:cubicBezTo>
                    <a:pt x="226" y="55"/>
                    <a:pt x="226" y="55"/>
                    <a:pt x="226" y="55"/>
                  </a:cubicBezTo>
                  <a:cubicBezTo>
                    <a:pt x="214" y="59"/>
                    <a:pt x="214" y="59"/>
                    <a:pt x="214" y="59"/>
                  </a:cubicBezTo>
                  <a:cubicBezTo>
                    <a:pt x="212" y="67"/>
                    <a:pt x="212" y="67"/>
                    <a:pt x="212" y="67"/>
                  </a:cubicBezTo>
                  <a:cubicBezTo>
                    <a:pt x="216" y="68"/>
                    <a:pt x="216" y="68"/>
                    <a:pt x="216" y="68"/>
                  </a:cubicBezTo>
                  <a:cubicBezTo>
                    <a:pt x="223" y="67"/>
                    <a:pt x="223" y="67"/>
                    <a:pt x="223" y="67"/>
                  </a:cubicBezTo>
                  <a:close/>
                  <a:moveTo>
                    <a:pt x="196" y="69"/>
                  </a:moveTo>
                  <a:cubicBezTo>
                    <a:pt x="206" y="61"/>
                    <a:pt x="206" y="61"/>
                    <a:pt x="206" y="61"/>
                  </a:cubicBezTo>
                  <a:cubicBezTo>
                    <a:pt x="199" y="62"/>
                    <a:pt x="199" y="62"/>
                    <a:pt x="199" y="62"/>
                  </a:cubicBezTo>
                  <a:cubicBezTo>
                    <a:pt x="189" y="67"/>
                    <a:pt x="189" y="67"/>
                    <a:pt x="189" y="67"/>
                  </a:cubicBezTo>
                  <a:cubicBezTo>
                    <a:pt x="184" y="69"/>
                    <a:pt x="184" y="69"/>
                    <a:pt x="184" y="69"/>
                  </a:cubicBezTo>
                  <a:cubicBezTo>
                    <a:pt x="190" y="71"/>
                    <a:pt x="190" y="71"/>
                    <a:pt x="190" y="71"/>
                  </a:cubicBezTo>
                  <a:cubicBezTo>
                    <a:pt x="196" y="69"/>
                    <a:pt x="196" y="69"/>
                    <a:pt x="196" y="69"/>
                  </a:cubicBezTo>
                  <a:close/>
                  <a:moveTo>
                    <a:pt x="199" y="77"/>
                  </a:moveTo>
                  <a:cubicBezTo>
                    <a:pt x="193" y="75"/>
                    <a:pt x="193" y="75"/>
                    <a:pt x="193" y="75"/>
                  </a:cubicBezTo>
                  <a:cubicBezTo>
                    <a:pt x="191" y="82"/>
                    <a:pt x="191" y="82"/>
                    <a:pt x="191" y="82"/>
                  </a:cubicBezTo>
                  <a:cubicBezTo>
                    <a:pt x="187" y="88"/>
                    <a:pt x="187" y="88"/>
                    <a:pt x="187" y="88"/>
                  </a:cubicBezTo>
                  <a:cubicBezTo>
                    <a:pt x="190" y="91"/>
                    <a:pt x="190" y="91"/>
                    <a:pt x="190" y="91"/>
                  </a:cubicBezTo>
                  <a:cubicBezTo>
                    <a:pt x="197" y="88"/>
                    <a:pt x="197" y="88"/>
                    <a:pt x="197" y="88"/>
                  </a:cubicBezTo>
                  <a:cubicBezTo>
                    <a:pt x="203" y="81"/>
                    <a:pt x="203" y="81"/>
                    <a:pt x="203" y="81"/>
                  </a:cubicBezTo>
                  <a:cubicBezTo>
                    <a:pt x="210" y="77"/>
                    <a:pt x="210" y="77"/>
                    <a:pt x="210" y="77"/>
                  </a:cubicBezTo>
                  <a:cubicBezTo>
                    <a:pt x="206" y="75"/>
                    <a:pt x="206" y="75"/>
                    <a:pt x="206" y="75"/>
                  </a:cubicBezTo>
                  <a:cubicBezTo>
                    <a:pt x="199" y="77"/>
                    <a:pt x="199" y="77"/>
                    <a:pt x="199" y="77"/>
                  </a:cubicBezTo>
                  <a:close/>
                  <a:moveTo>
                    <a:pt x="181" y="78"/>
                  </a:moveTo>
                  <a:cubicBezTo>
                    <a:pt x="181" y="75"/>
                    <a:pt x="181" y="75"/>
                    <a:pt x="181" y="75"/>
                  </a:cubicBezTo>
                  <a:cubicBezTo>
                    <a:pt x="174" y="75"/>
                    <a:pt x="174" y="75"/>
                    <a:pt x="174" y="75"/>
                  </a:cubicBezTo>
                  <a:cubicBezTo>
                    <a:pt x="171" y="78"/>
                    <a:pt x="171" y="78"/>
                    <a:pt x="171" y="78"/>
                  </a:cubicBezTo>
                  <a:cubicBezTo>
                    <a:pt x="174" y="79"/>
                    <a:pt x="174" y="79"/>
                    <a:pt x="174" y="79"/>
                  </a:cubicBezTo>
                  <a:cubicBezTo>
                    <a:pt x="181" y="78"/>
                    <a:pt x="181" y="78"/>
                    <a:pt x="181" y="78"/>
                  </a:cubicBezTo>
                  <a:close/>
                  <a:moveTo>
                    <a:pt x="180" y="88"/>
                  </a:moveTo>
                  <a:cubicBezTo>
                    <a:pt x="180" y="87"/>
                    <a:pt x="180" y="87"/>
                    <a:pt x="180" y="87"/>
                  </a:cubicBezTo>
                  <a:cubicBezTo>
                    <a:pt x="176" y="87"/>
                    <a:pt x="176" y="87"/>
                    <a:pt x="176" y="87"/>
                  </a:cubicBezTo>
                  <a:cubicBezTo>
                    <a:pt x="171" y="90"/>
                    <a:pt x="171" y="90"/>
                    <a:pt x="171" y="90"/>
                  </a:cubicBezTo>
                  <a:cubicBezTo>
                    <a:pt x="173" y="92"/>
                    <a:pt x="173" y="92"/>
                    <a:pt x="173" y="92"/>
                  </a:cubicBezTo>
                  <a:cubicBezTo>
                    <a:pt x="180" y="88"/>
                    <a:pt x="180" y="88"/>
                    <a:pt x="180" y="88"/>
                  </a:cubicBezTo>
                  <a:close/>
                  <a:moveTo>
                    <a:pt x="154" y="97"/>
                  </a:moveTo>
                  <a:cubicBezTo>
                    <a:pt x="161" y="94"/>
                    <a:pt x="161" y="94"/>
                    <a:pt x="161" y="94"/>
                  </a:cubicBezTo>
                  <a:cubicBezTo>
                    <a:pt x="160" y="92"/>
                    <a:pt x="160" y="92"/>
                    <a:pt x="160" y="92"/>
                  </a:cubicBezTo>
                  <a:cubicBezTo>
                    <a:pt x="154" y="92"/>
                    <a:pt x="154" y="92"/>
                    <a:pt x="154" y="92"/>
                  </a:cubicBezTo>
                  <a:cubicBezTo>
                    <a:pt x="143" y="98"/>
                    <a:pt x="143" y="98"/>
                    <a:pt x="143" y="98"/>
                  </a:cubicBezTo>
                  <a:cubicBezTo>
                    <a:pt x="143" y="104"/>
                    <a:pt x="143" y="104"/>
                    <a:pt x="143" y="104"/>
                  </a:cubicBezTo>
                  <a:cubicBezTo>
                    <a:pt x="145" y="101"/>
                    <a:pt x="145" y="101"/>
                    <a:pt x="145" y="101"/>
                  </a:cubicBezTo>
                  <a:cubicBezTo>
                    <a:pt x="154" y="97"/>
                    <a:pt x="154" y="97"/>
                    <a:pt x="154" y="97"/>
                  </a:cubicBezTo>
                  <a:close/>
                  <a:moveTo>
                    <a:pt x="461" y="41"/>
                  </a:moveTo>
                  <a:cubicBezTo>
                    <a:pt x="450" y="45"/>
                    <a:pt x="450" y="45"/>
                    <a:pt x="450" y="45"/>
                  </a:cubicBezTo>
                  <a:cubicBezTo>
                    <a:pt x="445" y="43"/>
                    <a:pt x="445" y="43"/>
                    <a:pt x="445" y="43"/>
                  </a:cubicBezTo>
                  <a:cubicBezTo>
                    <a:pt x="445" y="39"/>
                    <a:pt x="445" y="39"/>
                    <a:pt x="445" y="39"/>
                  </a:cubicBezTo>
                  <a:cubicBezTo>
                    <a:pt x="429" y="33"/>
                    <a:pt x="429" y="33"/>
                    <a:pt x="429" y="33"/>
                  </a:cubicBezTo>
                  <a:cubicBezTo>
                    <a:pt x="430" y="31"/>
                    <a:pt x="430" y="31"/>
                    <a:pt x="430" y="31"/>
                  </a:cubicBezTo>
                  <a:cubicBezTo>
                    <a:pt x="450" y="33"/>
                    <a:pt x="450" y="33"/>
                    <a:pt x="450" y="33"/>
                  </a:cubicBezTo>
                  <a:cubicBezTo>
                    <a:pt x="463" y="25"/>
                    <a:pt x="463" y="25"/>
                    <a:pt x="463" y="25"/>
                  </a:cubicBezTo>
                  <a:cubicBezTo>
                    <a:pt x="438" y="9"/>
                    <a:pt x="438" y="9"/>
                    <a:pt x="438" y="9"/>
                  </a:cubicBezTo>
                  <a:cubicBezTo>
                    <a:pt x="429" y="10"/>
                    <a:pt x="429" y="10"/>
                    <a:pt x="429" y="10"/>
                  </a:cubicBezTo>
                  <a:cubicBezTo>
                    <a:pt x="423" y="18"/>
                    <a:pt x="423" y="18"/>
                    <a:pt x="423" y="18"/>
                  </a:cubicBezTo>
                  <a:cubicBezTo>
                    <a:pt x="416" y="13"/>
                    <a:pt x="416" y="13"/>
                    <a:pt x="416" y="13"/>
                  </a:cubicBezTo>
                  <a:cubicBezTo>
                    <a:pt x="425" y="9"/>
                    <a:pt x="425" y="9"/>
                    <a:pt x="425" y="9"/>
                  </a:cubicBezTo>
                  <a:cubicBezTo>
                    <a:pt x="416" y="3"/>
                    <a:pt x="416" y="3"/>
                    <a:pt x="416" y="3"/>
                  </a:cubicBezTo>
                  <a:cubicBezTo>
                    <a:pt x="400" y="2"/>
                    <a:pt x="400" y="2"/>
                    <a:pt x="400" y="2"/>
                  </a:cubicBezTo>
                  <a:cubicBezTo>
                    <a:pt x="403" y="9"/>
                    <a:pt x="403" y="9"/>
                    <a:pt x="403" y="9"/>
                  </a:cubicBezTo>
                  <a:cubicBezTo>
                    <a:pt x="396" y="18"/>
                    <a:pt x="396" y="18"/>
                    <a:pt x="396" y="18"/>
                  </a:cubicBezTo>
                  <a:cubicBezTo>
                    <a:pt x="391" y="15"/>
                    <a:pt x="391" y="15"/>
                    <a:pt x="391" y="15"/>
                  </a:cubicBezTo>
                  <a:cubicBezTo>
                    <a:pt x="396" y="9"/>
                    <a:pt x="396" y="9"/>
                    <a:pt x="396" y="9"/>
                  </a:cubicBezTo>
                  <a:cubicBezTo>
                    <a:pt x="387" y="9"/>
                    <a:pt x="387" y="9"/>
                    <a:pt x="387" y="9"/>
                  </a:cubicBezTo>
                  <a:cubicBezTo>
                    <a:pt x="380" y="19"/>
                    <a:pt x="380" y="19"/>
                    <a:pt x="380" y="19"/>
                  </a:cubicBezTo>
                  <a:cubicBezTo>
                    <a:pt x="377" y="26"/>
                    <a:pt x="377" y="26"/>
                    <a:pt x="377" y="26"/>
                  </a:cubicBezTo>
                  <a:cubicBezTo>
                    <a:pt x="363" y="33"/>
                    <a:pt x="363" y="33"/>
                    <a:pt x="363" y="33"/>
                  </a:cubicBezTo>
                  <a:cubicBezTo>
                    <a:pt x="364" y="22"/>
                    <a:pt x="364" y="22"/>
                    <a:pt x="364" y="22"/>
                  </a:cubicBezTo>
                  <a:cubicBezTo>
                    <a:pt x="371" y="16"/>
                    <a:pt x="371" y="16"/>
                    <a:pt x="371" y="16"/>
                  </a:cubicBezTo>
                  <a:cubicBezTo>
                    <a:pt x="379" y="10"/>
                    <a:pt x="379" y="10"/>
                    <a:pt x="379" y="10"/>
                  </a:cubicBezTo>
                  <a:cubicBezTo>
                    <a:pt x="377" y="8"/>
                    <a:pt x="377" y="8"/>
                    <a:pt x="377" y="8"/>
                  </a:cubicBezTo>
                  <a:cubicBezTo>
                    <a:pt x="363" y="6"/>
                    <a:pt x="363" y="6"/>
                    <a:pt x="363" y="6"/>
                  </a:cubicBezTo>
                  <a:cubicBezTo>
                    <a:pt x="357" y="8"/>
                    <a:pt x="357" y="8"/>
                    <a:pt x="357" y="8"/>
                  </a:cubicBezTo>
                  <a:cubicBezTo>
                    <a:pt x="354" y="10"/>
                    <a:pt x="354" y="10"/>
                    <a:pt x="354" y="10"/>
                  </a:cubicBezTo>
                  <a:cubicBezTo>
                    <a:pt x="360" y="16"/>
                    <a:pt x="360" y="16"/>
                    <a:pt x="360" y="16"/>
                  </a:cubicBezTo>
                  <a:cubicBezTo>
                    <a:pt x="354" y="18"/>
                    <a:pt x="354" y="18"/>
                    <a:pt x="354" y="18"/>
                  </a:cubicBezTo>
                  <a:cubicBezTo>
                    <a:pt x="351" y="23"/>
                    <a:pt x="351" y="23"/>
                    <a:pt x="351" y="23"/>
                  </a:cubicBezTo>
                  <a:cubicBezTo>
                    <a:pt x="343" y="25"/>
                    <a:pt x="343" y="25"/>
                    <a:pt x="343" y="25"/>
                  </a:cubicBezTo>
                  <a:cubicBezTo>
                    <a:pt x="335" y="31"/>
                    <a:pt x="335" y="31"/>
                    <a:pt x="335" y="31"/>
                  </a:cubicBezTo>
                  <a:cubicBezTo>
                    <a:pt x="338" y="38"/>
                    <a:pt x="338" y="38"/>
                    <a:pt x="338" y="38"/>
                  </a:cubicBezTo>
                  <a:cubicBezTo>
                    <a:pt x="325" y="38"/>
                    <a:pt x="325" y="38"/>
                    <a:pt x="325" y="38"/>
                  </a:cubicBezTo>
                  <a:cubicBezTo>
                    <a:pt x="324" y="35"/>
                    <a:pt x="324" y="35"/>
                    <a:pt x="324" y="35"/>
                  </a:cubicBezTo>
                  <a:cubicBezTo>
                    <a:pt x="314" y="28"/>
                    <a:pt x="314" y="28"/>
                    <a:pt x="314" y="28"/>
                  </a:cubicBezTo>
                  <a:cubicBezTo>
                    <a:pt x="304" y="26"/>
                    <a:pt x="304" y="26"/>
                    <a:pt x="304" y="26"/>
                  </a:cubicBezTo>
                  <a:cubicBezTo>
                    <a:pt x="298" y="28"/>
                    <a:pt x="298" y="28"/>
                    <a:pt x="298" y="28"/>
                  </a:cubicBezTo>
                  <a:cubicBezTo>
                    <a:pt x="295" y="32"/>
                    <a:pt x="295" y="32"/>
                    <a:pt x="295" y="32"/>
                  </a:cubicBezTo>
                  <a:cubicBezTo>
                    <a:pt x="311" y="38"/>
                    <a:pt x="311" y="38"/>
                    <a:pt x="311" y="38"/>
                  </a:cubicBezTo>
                  <a:cubicBezTo>
                    <a:pt x="309" y="42"/>
                    <a:pt x="309" y="42"/>
                    <a:pt x="309" y="42"/>
                  </a:cubicBezTo>
                  <a:cubicBezTo>
                    <a:pt x="304" y="42"/>
                    <a:pt x="304" y="42"/>
                    <a:pt x="304" y="42"/>
                  </a:cubicBezTo>
                  <a:cubicBezTo>
                    <a:pt x="301" y="39"/>
                    <a:pt x="301" y="39"/>
                    <a:pt x="301" y="39"/>
                  </a:cubicBezTo>
                  <a:cubicBezTo>
                    <a:pt x="291" y="41"/>
                    <a:pt x="291" y="41"/>
                    <a:pt x="291" y="41"/>
                  </a:cubicBezTo>
                  <a:cubicBezTo>
                    <a:pt x="285" y="43"/>
                    <a:pt x="285" y="43"/>
                    <a:pt x="285" y="43"/>
                  </a:cubicBezTo>
                  <a:cubicBezTo>
                    <a:pt x="285" y="52"/>
                    <a:pt x="285" y="52"/>
                    <a:pt x="285" y="52"/>
                  </a:cubicBezTo>
                  <a:cubicBezTo>
                    <a:pt x="281" y="56"/>
                    <a:pt x="281" y="56"/>
                    <a:pt x="281" y="56"/>
                  </a:cubicBezTo>
                  <a:cubicBezTo>
                    <a:pt x="275" y="56"/>
                    <a:pt x="275" y="56"/>
                    <a:pt x="275" y="56"/>
                  </a:cubicBezTo>
                  <a:cubicBezTo>
                    <a:pt x="273" y="52"/>
                    <a:pt x="273" y="52"/>
                    <a:pt x="273" y="52"/>
                  </a:cubicBezTo>
                  <a:cubicBezTo>
                    <a:pt x="276" y="45"/>
                    <a:pt x="276" y="45"/>
                    <a:pt x="276" y="45"/>
                  </a:cubicBezTo>
                  <a:cubicBezTo>
                    <a:pt x="279" y="41"/>
                    <a:pt x="279" y="41"/>
                    <a:pt x="279" y="41"/>
                  </a:cubicBezTo>
                  <a:cubicBezTo>
                    <a:pt x="273" y="39"/>
                    <a:pt x="273" y="39"/>
                    <a:pt x="273" y="39"/>
                  </a:cubicBezTo>
                  <a:cubicBezTo>
                    <a:pt x="269" y="42"/>
                    <a:pt x="269" y="42"/>
                    <a:pt x="269" y="42"/>
                  </a:cubicBezTo>
                  <a:cubicBezTo>
                    <a:pt x="265" y="51"/>
                    <a:pt x="265" y="51"/>
                    <a:pt x="265" y="51"/>
                  </a:cubicBezTo>
                  <a:cubicBezTo>
                    <a:pt x="263" y="46"/>
                    <a:pt x="263" y="46"/>
                    <a:pt x="263" y="46"/>
                  </a:cubicBezTo>
                  <a:cubicBezTo>
                    <a:pt x="258" y="46"/>
                    <a:pt x="258" y="46"/>
                    <a:pt x="258" y="46"/>
                  </a:cubicBezTo>
                  <a:cubicBezTo>
                    <a:pt x="255" y="51"/>
                    <a:pt x="255" y="51"/>
                    <a:pt x="255" y="51"/>
                  </a:cubicBezTo>
                  <a:cubicBezTo>
                    <a:pt x="261" y="56"/>
                    <a:pt x="261" y="56"/>
                    <a:pt x="261" y="56"/>
                  </a:cubicBezTo>
                  <a:cubicBezTo>
                    <a:pt x="258" y="58"/>
                    <a:pt x="258" y="58"/>
                    <a:pt x="258" y="58"/>
                  </a:cubicBezTo>
                  <a:cubicBezTo>
                    <a:pt x="250" y="55"/>
                    <a:pt x="250" y="55"/>
                    <a:pt x="250" y="55"/>
                  </a:cubicBezTo>
                  <a:cubicBezTo>
                    <a:pt x="249" y="61"/>
                    <a:pt x="249" y="61"/>
                    <a:pt x="249" y="61"/>
                  </a:cubicBezTo>
                  <a:cubicBezTo>
                    <a:pt x="245" y="64"/>
                    <a:pt x="245" y="64"/>
                    <a:pt x="245" y="64"/>
                  </a:cubicBezTo>
                  <a:cubicBezTo>
                    <a:pt x="242" y="59"/>
                    <a:pt x="242" y="59"/>
                    <a:pt x="242" y="59"/>
                  </a:cubicBezTo>
                  <a:cubicBezTo>
                    <a:pt x="233" y="62"/>
                    <a:pt x="233" y="62"/>
                    <a:pt x="233" y="62"/>
                  </a:cubicBezTo>
                  <a:cubicBezTo>
                    <a:pt x="227" y="69"/>
                    <a:pt x="227" y="69"/>
                    <a:pt x="227" y="69"/>
                  </a:cubicBezTo>
                  <a:cubicBezTo>
                    <a:pt x="229" y="74"/>
                    <a:pt x="229" y="74"/>
                    <a:pt x="229" y="74"/>
                  </a:cubicBezTo>
                  <a:cubicBezTo>
                    <a:pt x="223" y="78"/>
                    <a:pt x="223" y="78"/>
                    <a:pt x="223" y="78"/>
                  </a:cubicBezTo>
                  <a:cubicBezTo>
                    <a:pt x="212" y="78"/>
                    <a:pt x="212" y="78"/>
                    <a:pt x="212" y="78"/>
                  </a:cubicBezTo>
                  <a:cubicBezTo>
                    <a:pt x="204" y="85"/>
                    <a:pt x="204" y="85"/>
                    <a:pt x="204" y="85"/>
                  </a:cubicBezTo>
                  <a:cubicBezTo>
                    <a:pt x="214" y="84"/>
                    <a:pt x="214" y="84"/>
                    <a:pt x="214" y="84"/>
                  </a:cubicBezTo>
                  <a:cubicBezTo>
                    <a:pt x="222" y="84"/>
                    <a:pt x="222" y="84"/>
                    <a:pt x="222" y="84"/>
                  </a:cubicBezTo>
                  <a:cubicBezTo>
                    <a:pt x="220" y="88"/>
                    <a:pt x="220" y="88"/>
                    <a:pt x="220" y="88"/>
                  </a:cubicBezTo>
                  <a:cubicBezTo>
                    <a:pt x="207" y="88"/>
                    <a:pt x="207" y="88"/>
                    <a:pt x="207" y="88"/>
                  </a:cubicBezTo>
                  <a:cubicBezTo>
                    <a:pt x="207" y="97"/>
                    <a:pt x="207" y="97"/>
                    <a:pt x="207" y="97"/>
                  </a:cubicBezTo>
                  <a:cubicBezTo>
                    <a:pt x="202" y="100"/>
                    <a:pt x="202" y="100"/>
                    <a:pt x="202" y="100"/>
                  </a:cubicBezTo>
                  <a:cubicBezTo>
                    <a:pt x="197" y="94"/>
                    <a:pt x="197" y="94"/>
                    <a:pt x="197" y="94"/>
                  </a:cubicBezTo>
                  <a:cubicBezTo>
                    <a:pt x="181" y="108"/>
                    <a:pt x="181" y="108"/>
                    <a:pt x="181" y="108"/>
                  </a:cubicBezTo>
                  <a:cubicBezTo>
                    <a:pt x="194" y="108"/>
                    <a:pt x="194" y="108"/>
                    <a:pt x="194" y="108"/>
                  </a:cubicBezTo>
                  <a:cubicBezTo>
                    <a:pt x="193" y="113"/>
                    <a:pt x="193" y="113"/>
                    <a:pt x="193" y="113"/>
                  </a:cubicBezTo>
                  <a:cubicBezTo>
                    <a:pt x="184" y="113"/>
                    <a:pt x="184" y="113"/>
                    <a:pt x="184" y="113"/>
                  </a:cubicBezTo>
                  <a:cubicBezTo>
                    <a:pt x="177" y="114"/>
                    <a:pt x="177" y="114"/>
                    <a:pt x="177" y="114"/>
                  </a:cubicBezTo>
                  <a:cubicBezTo>
                    <a:pt x="177" y="117"/>
                    <a:pt x="177" y="117"/>
                    <a:pt x="177" y="117"/>
                  </a:cubicBezTo>
                  <a:cubicBezTo>
                    <a:pt x="186" y="117"/>
                    <a:pt x="186" y="117"/>
                    <a:pt x="186" y="117"/>
                  </a:cubicBezTo>
                  <a:cubicBezTo>
                    <a:pt x="179" y="123"/>
                    <a:pt x="179" y="123"/>
                    <a:pt x="179" y="123"/>
                  </a:cubicBezTo>
                  <a:cubicBezTo>
                    <a:pt x="171" y="121"/>
                    <a:pt x="171" y="121"/>
                    <a:pt x="171" y="121"/>
                  </a:cubicBezTo>
                  <a:cubicBezTo>
                    <a:pt x="163" y="127"/>
                    <a:pt x="163" y="127"/>
                    <a:pt x="163" y="127"/>
                  </a:cubicBezTo>
                  <a:cubicBezTo>
                    <a:pt x="151" y="138"/>
                    <a:pt x="151" y="138"/>
                    <a:pt x="151" y="138"/>
                  </a:cubicBezTo>
                  <a:cubicBezTo>
                    <a:pt x="145" y="141"/>
                    <a:pt x="145" y="141"/>
                    <a:pt x="145" y="141"/>
                  </a:cubicBezTo>
                  <a:cubicBezTo>
                    <a:pt x="145" y="150"/>
                    <a:pt x="145" y="150"/>
                    <a:pt x="145" y="150"/>
                  </a:cubicBezTo>
                  <a:cubicBezTo>
                    <a:pt x="155" y="147"/>
                    <a:pt x="155" y="147"/>
                    <a:pt x="155" y="147"/>
                  </a:cubicBezTo>
                  <a:cubicBezTo>
                    <a:pt x="160" y="151"/>
                    <a:pt x="160" y="151"/>
                    <a:pt x="160" y="151"/>
                  </a:cubicBezTo>
                  <a:cubicBezTo>
                    <a:pt x="154" y="157"/>
                    <a:pt x="154" y="157"/>
                    <a:pt x="154" y="157"/>
                  </a:cubicBezTo>
                  <a:cubicBezTo>
                    <a:pt x="143" y="159"/>
                    <a:pt x="143" y="159"/>
                    <a:pt x="143" y="159"/>
                  </a:cubicBezTo>
                  <a:cubicBezTo>
                    <a:pt x="141" y="170"/>
                    <a:pt x="141" y="170"/>
                    <a:pt x="141" y="170"/>
                  </a:cubicBezTo>
                  <a:cubicBezTo>
                    <a:pt x="137" y="185"/>
                    <a:pt x="137" y="185"/>
                    <a:pt x="137" y="185"/>
                  </a:cubicBezTo>
                  <a:cubicBezTo>
                    <a:pt x="132" y="192"/>
                    <a:pt x="132" y="192"/>
                    <a:pt x="132" y="192"/>
                  </a:cubicBezTo>
                  <a:cubicBezTo>
                    <a:pt x="132" y="196"/>
                    <a:pt x="132" y="196"/>
                    <a:pt x="132" y="196"/>
                  </a:cubicBezTo>
                  <a:cubicBezTo>
                    <a:pt x="138" y="195"/>
                    <a:pt x="138" y="195"/>
                    <a:pt x="138" y="195"/>
                  </a:cubicBezTo>
                  <a:cubicBezTo>
                    <a:pt x="134" y="202"/>
                    <a:pt x="134" y="202"/>
                    <a:pt x="134" y="202"/>
                  </a:cubicBezTo>
                  <a:cubicBezTo>
                    <a:pt x="125" y="203"/>
                    <a:pt x="125" y="203"/>
                    <a:pt x="125" y="203"/>
                  </a:cubicBezTo>
                  <a:cubicBezTo>
                    <a:pt x="109" y="223"/>
                    <a:pt x="109" y="223"/>
                    <a:pt x="109" y="223"/>
                  </a:cubicBezTo>
                  <a:cubicBezTo>
                    <a:pt x="109" y="231"/>
                    <a:pt x="109" y="231"/>
                    <a:pt x="109" y="231"/>
                  </a:cubicBezTo>
                  <a:cubicBezTo>
                    <a:pt x="85" y="254"/>
                    <a:pt x="85" y="254"/>
                    <a:pt x="85" y="254"/>
                  </a:cubicBezTo>
                  <a:cubicBezTo>
                    <a:pt x="81" y="268"/>
                    <a:pt x="81" y="268"/>
                    <a:pt x="81" y="268"/>
                  </a:cubicBezTo>
                  <a:cubicBezTo>
                    <a:pt x="76" y="272"/>
                    <a:pt x="76" y="272"/>
                    <a:pt x="76" y="272"/>
                  </a:cubicBezTo>
                  <a:cubicBezTo>
                    <a:pt x="73" y="277"/>
                    <a:pt x="73" y="277"/>
                    <a:pt x="73" y="277"/>
                  </a:cubicBezTo>
                  <a:cubicBezTo>
                    <a:pt x="68" y="275"/>
                    <a:pt x="68" y="275"/>
                    <a:pt x="68" y="275"/>
                  </a:cubicBezTo>
                  <a:cubicBezTo>
                    <a:pt x="56" y="282"/>
                    <a:pt x="56" y="282"/>
                    <a:pt x="56" y="282"/>
                  </a:cubicBezTo>
                  <a:cubicBezTo>
                    <a:pt x="55" y="288"/>
                    <a:pt x="55" y="288"/>
                    <a:pt x="55" y="288"/>
                  </a:cubicBezTo>
                  <a:cubicBezTo>
                    <a:pt x="46" y="288"/>
                    <a:pt x="46" y="288"/>
                    <a:pt x="46" y="288"/>
                  </a:cubicBezTo>
                  <a:cubicBezTo>
                    <a:pt x="37" y="294"/>
                    <a:pt x="37" y="294"/>
                    <a:pt x="37" y="294"/>
                  </a:cubicBezTo>
                  <a:cubicBezTo>
                    <a:pt x="37" y="301"/>
                    <a:pt x="37" y="301"/>
                    <a:pt x="37" y="301"/>
                  </a:cubicBezTo>
                  <a:cubicBezTo>
                    <a:pt x="30" y="303"/>
                    <a:pt x="30" y="303"/>
                    <a:pt x="30" y="303"/>
                  </a:cubicBezTo>
                  <a:cubicBezTo>
                    <a:pt x="29" y="307"/>
                    <a:pt x="29" y="307"/>
                    <a:pt x="29" y="307"/>
                  </a:cubicBezTo>
                  <a:cubicBezTo>
                    <a:pt x="34" y="310"/>
                    <a:pt x="34" y="310"/>
                    <a:pt x="34" y="310"/>
                  </a:cubicBezTo>
                  <a:cubicBezTo>
                    <a:pt x="34" y="314"/>
                    <a:pt x="34" y="314"/>
                    <a:pt x="34" y="314"/>
                  </a:cubicBezTo>
                  <a:cubicBezTo>
                    <a:pt x="20" y="314"/>
                    <a:pt x="20" y="314"/>
                    <a:pt x="20" y="314"/>
                  </a:cubicBezTo>
                  <a:cubicBezTo>
                    <a:pt x="13" y="324"/>
                    <a:pt x="13" y="324"/>
                    <a:pt x="13" y="324"/>
                  </a:cubicBezTo>
                  <a:cubicBezTo>
                    <a:pt x="7" y="326"/>
                    <a:pt x="7" y="326"/>
                    <a:pt x="7" y="326"/>
                  </a:cubicBezTo>
                  <a:cubicBezTo>
                    <a:pt x="3" y="331"/>
                    <a:pt x="3" y="331"/>
                    <a:pt x="3" y="331"/>
                  </a:cubicBezTo>
                  <a:cubicBezTo>
                    <a:pt x="3" y="337"/>
                    <a:pt x="3" y="337"/>
                    <a:pt x="3" y="337"/>
                  </a:cubicBezTo>
                  <a:cubicBezTo>
                    <a:pt x="0" y="340"/>
                    <a:pt x="0" y="340"/>
                    <a:pt x="0" y="340"/>
                  </a:cubicBezTo>
                  <a:cubicBezTo>
                    <a:pt x="2" y="351"/>
                    <a:pt x="2" y="351"/>
                    <a:pt x="2" y="351"/>
                  </a:cubicBezTo>
                  <a:cubicBezTo>
                    <a:pt x="0" y="364"/>
                    <a:pt x="0" y="364"/>
                    <a:pt x="0" y="364"/>
                  </a:cubicBezTo>
                  <a:cubicBezTo>
                    <a:pt x="9" y="366"/>
                    <a:pt x="9" y="366"/>
                    <a:pt x="9" y="366"/>
                  </a:cubicBezTo>
                  <a:cubicBezTo>
                    <a:pt x="13" y="363"/>
                    <a:pt x="13" y="363"/>
                    <a:pt x="13" y="363"/>
                  </a:cubicBezTo>
                  <a:cubicBezTo>
                    <a:pt x="29" y="363"/>
                    <a:pt x="29" y="363"/>
                    <a:pt x="29" y="363"/>
                  </a:cubicBezTo>
                  <a:cubicBezTo>
                    <a:pt x="34" y="360"/>
                    <a:pt x="34" y="360"/>
                    <a:pt x="34" y="360"/>
                  </a:cubicBezTo>
                  <a:cubicBezTo>
                    <a:pt x="42" y="358"/>
                    <a:pt x="42" y="358"/>
                    <a:pt x="42" y="358"/>
                  </a:cubicBezTo>
                  <a:cubicBezTo>
                    <a:pt x="42" y="363"/>
                    <a:pt x="42" y="363"/>
                    <a:pt x="42" y="363"/>
                  </a:cubicBezTo>
                  <a:cubicBezTo>
                    <a:pt x="33" y="366"/>
                    <a:pt x="33" y="366"/>
                    <a:pt x="33" y="366"/>
                  </a:cubicBezTo>
                  <a:cubicBezTo>
                    <a:pt x="27" y="367"/>
                    <a:pt x="27" y="367"/>
                    <a:pt x="27" y="367"/>
                  </a:cubicBezTo>
                  <a:cubicBezTo>
                    <a:pt x="20" y="370"/>
                    <a:pt x="20" y="370"/>
                    <a:pt x="20" y="370"/>
                  </a:cubicBezTo>
                  <a:cubicBezTo>
                    <a:pt x="14" y="369"/>
                    <a:pt x="14" y="369"/>
                    <a:pt x="14" y="369"/>
                  </a:cubicBezTo>
                  <a:cubicBezTo>
                    <a:pt x="3" y="371"/>
                    <a:pt x="3" y="371"/>
                    <a:pt x="3" y="371"/>
                  </a:cubicBezTo>
                  <a:cubicBezTo>
                    <a:pt x="4" y="379"/>
                    <a:pt x="4" y="379"/>
                    <a:pt x="4" y="379"/>
                  </a:cubicBezTo>
                  <a:cubicBezTo>
                    <a:pt x="9" y="382"/>
                    <a:pt x="9" y="382"/>
                    <a:pt x="9" y="382"/>
                  </a:cubicBezTo>
                  <a:cubicBezTo>
                    <a:pt x="11" y="386"/>
                    <a:pt x="11" y="386"/>
                    <a:pt x="11" y="386"/>
                  </a:cubicBezTo>
                  <a:cubicBezTo>
                    <a:pt x="6" y="393"/>
                    <a:pt x="6" y="393"/>
                    <a:pt x="6" y="393"/>
                  </a:cubicBezTo>
                  <a:cubicBezTo>
                    <a:pt x="10" y="396"/>
                    <a:pt x="10" y="396"/>
                    <a:pt x="10" y="396"/>
                  </a:cubicBezTo>
                  <a:cubicBezTo>
                    <a:pt x="17" y="396"/>
                    <a:pt x="17" y="396"/>
                    <a:pt x="17" y="396"/>
                  </a:cubicBezTo>
                  <a:cubicBezTo>
                    <a:pt x="25" y="387"/>
                    <a:pt x="25" y="387"/>
                    <a:pt x="25" y="387"/>
                  </a:cubicBezTo>
                  <a:cubicBezTo>
                    <a:pt x="29" y="386"/>
                    <a:pt x="29" y="386"/>
                    <a:pt x="29" y="386"/>
                  </a:cubicBezTo>
                  <a:cubicBezTo>
                    <a:pt x="27" y="393"/>
                    <a:pt x="27" y="393"/>
                    <a:pt x="27" y="393"/>
                  </a:cubicBezTo>
                  <a:cubicBezTo>
                    <a:pt x="17" y="403"/>
                    <a:pt x="17" y="403"/>
                    <a:pt x="17" y="403"/>
                  </a:cubicBezTo>
                  <a:cubicBezTo>
                    <a:pt x="16" y="412"/>
                    <a:pt x="16" y="412"/>
                    <a:pt x="16" y="412"/>
                  </a:cubicBezTo>
                  <a:cubicBezTo>
                    <a:pt x="7" y="415"/>
                    <a:pt x="7" y="415"/>
                    <a:pt x="7" y="415"/>
                  </a:cubicBezTo>
                  <a:cubicBezTo>
                    <a:pt x="4" y="421"/>
                    <a:pt x="4" y="421"/>
                    <a:pt x="4" y="421"/>
                  </a:cubicBezTo>
                  <a:cubicBezTo>
                    <a:pt x="6" y="429"/>
                    <a:pt x="6" y="429"/>
                    <a:pt x="6" y="429"/>
                  </a:cubicBezTo>
                  <a:cubicBezTo>
                    <a:pt x="13" y="428"/>
                    <a:pt x="13" y="428"/>
                    <a:pt x="13" y="428"/>
                  </a:cubicBezTo>
                  <a:cubicBezTo>
                    <a:pt x="16" y="423"/>
                    <a:pt x="16" y="423"/>
                    <a:pt x="16" y="423"/>
                  </a:cubicBezTo>
                  <a:cubicBezTo>
                    <a:pt x="22" y="423"/>
                    <a:pt x="22" y="423"/>
                    <a:pt x="22" y="423"/>
                  </a:cubicBezTo>
                  <a:cubicBezTo>
                    <a:pt x="17" y="430"/>
                    <a:pt x="17" y="430"/>
                    <a:pt x="17" y="430"/>
                  </a:cubicBezTo>
                  <a:cubicBezTo>
                    <a:pt x="17" y="438"/>
                    <a:pt x="17" y="438"/>
                    <a:pt x="17" y="438"/>
                  </a:cubicBezTo>
                  <a:cubicBezTo>
                    <a:pt x="9" y="441"/>
                    <a:pt x="9" y="441"/>
                    <a:pt x="9" y="441"/>
                  </a:cubicBezTo>
                  <a:cubicBezTo>
                    <a:pt x="7" y="446"/>
                    <a:pt x="7" y="446"/>
                    <a:pt x="7" y="446"/>
                  </a:cubicBezTo>
                  <a:cubicBezTo>
                    <a:pt x="13" y="453"/>
                    <a:pt x="13" y="453"/>
                    <a:pt x="13" y="453"/>
                  </a:cubicBezTo>
                  <a:cubicBezTo>
                    <a:pt x="17" y="455"/>
                    <a:pt x="17" y="455"/>
                    <a:pt x="17" y="455"/>
                  </a:cubicBezTo>
                  <a:cubicBezTo>
                    <a:pt x="17" y="464"/>
                    <a:pt x="17" y="464"/>
                    <a:pt x="17" y="464"/>
                  </a:cubicBezTo>
                  <a:cubicBezTo>
                    <a:pt x="26" y="464"/>
                    <a:pt x="26" y="464"/>
                    <a:pt x="26" y="464"/>
                  </a:cubicBezTo>
                  <a:cubicBezTo>
                    <a:pt x="29" y="461"/>
                    <a:pt x="29" y="461"/>
                    <a:pt x="29" y="461"/>
                  </a:cubicBezTo>
                  <a:cubicBezTo>
                    <a:pt x="34" y="462"/>
                    <a:pt x="34" y="462"/>
                    <a:pt x="34" y="462"/>
                  </a:cubicBezTo>
                  <a:cubicBezTo>
                    <a:pt x="29" y="471"/>
                    <a:pt x="29" y="471"/>
                    <a:pt x="29" y="471"/>
                  </a:cubicBezTo>
                  <a:cubicBezTo>
                    <a:pt x="34" y="479"/>
                    <a:pt x="34" y="479"/>
                    <a:pt x="34" y="479"/>
                  </a:cubicBezTo>
                  <a:cubicBezTo>
                    <a:pt x="46" y="475"/>
                    <a:pt x="46" y="475"/>
                    <a:pt x="46" y="475"/>
                  </a:cubicBezTo>
                  <a:cubicBezTo>
                    <a:pt x="56" y="468"/>
                    <a:pt x="56" y="468"/>
                    <a:pt x="56" y="468"/>
                  </a:cubicBezTo>
                  <a:cubicBezTo>
                    <a:pt x="65" y="464"/>
                    <a:pt x="65" y="464"/>
                    <a:pt x="65" y="464"/>
                  </a:cubicBezTo>
                  <a:cubicBezTo>
                    <a:pt x="76" y="446"/>
                    <a:pt x="76" y="446"/>
                    <a:pt x="76" y="446"/>
                  </a:cubicBezTo>
                  <a:cubicBezTo>
                    <a:pt x="76" y="442"/>
                    <a:pt x="76" y="442"/>
                    <a:pt x="76" y="442"/>
                  </a:cubicBezTo>
                  <a:cubicBezTo>
                    <a:pt x="84" y="436"/>
                    <a:pt x="84" y="436"/>
                    <a:pt x="84" y="436"/>
                  </a:cubicBezTo>
                  <a:cubicBezTo>
                    <a:pt x="82" y="441"/>
                    <a:pt x="82" y="441"/>
                    <a:pt x="82" y="441"/>
                  </a:cubicBezTo>
                  <a:cubicBezTo>
                    <a:pt x="91" y="439"/>
                    <a:pt x="91" y="439"/>
                    <a:pt x="91" y="439"/>
                  </a:cubicBezTo>
                  <a:cubicBezTo>
                    <a:pt x="99" y="432"/>
                    <a:pt x="99" y="432"/>
                    <a:pt x="99" y="432"/>
                  </a:cubicBezTo>
                  <a:cubicBezTo>
                    <a:pt x="99" y="422"/>
                    <a:pt x="99" y="422"/>
                    <a:pt x="99" y="422"/>
                  </a:cubicBezTo>
                  <a:cubicBezTo>
                    <a:pt x="104" y="417"/>
                    <a:pt x="104" y="417"/>
                    <a:pt x="104" y="417"/>
                  </a:cubicBezTo>
                  <a:cubicBezTo>
                    <a:pt x="108" y="421"/>
                    <a:pt x="108" y="421"/>
                    <a:pt x="108" y="421"/>
                  </a:cubicBezTo>
                  <a:cubicBezTo>
                    <a:pt x="107" y="430"/>
                    <a:pt x="107" y="430"/>
                    <a:pt x="107" y="430"/>
                  </a:cubicBezTo>
                  <a:cubicBezTo>
                    <a:pt x="115" y="439"/>
                    <a:pt x="115" y="439"/>
                    <a:pt x="115" y="439"/>
                  </a:cubicBezTo>
                  <a:cubicBezTo>
                    <a:pt x="115" y="451"/>
                    <a:pt x="115" y="451"/>
                    <a:pt x="115" y="451"/>
                  </a:cubicBezTo>
                  <a:cubicBezTo>
                    <a:pt x="120" y="462"/>
                    <a:pt x="120" y="462"/>
                    <a:pt x="120" y="462"/>
                  </a:cubicBezTo>
                  <a:cubicBezTo>
                    <a:pt x="124" y="445"/>
                    <a:pt x="124" y="445"/>
                    <a:pt x="124" y="445"/>
                  </a:cubicBezTo>
                  <a:cubicBezTo>
                    <a:pt x="125" y="436"/>
                    <a:pt x="125" y="436"/>
                    <a:pt x="125" y="436"/>
                  </a:cubicBezTo>
                  <a:cubicBezTo>
                    <a:pt x="130" y="402"/>
                    <a:pt x="130" y="402"/>
                    <a:pt x="130" y="402"/>
                  </a:cubicBezTo>
                  <a:cubicBezTo>
                    <a:pt x="135" y="394"/>
                    <a:pt x="135" y="394"/>
                    <a:pt x="135" y="394"/>
                  </a:cubicBezTo>
                  <a:cubicBezTo>
                    <a:pt x="138" y="382"/>
                    <a:pt x="138" y="382"/>
                    <a:pt x="138" y="382"/>
                  </a:cubicBezTo>
                  <a:cubicBezTo>
                    <a:pt x="131" y="371"/>
                    <a:pt x="131" y="371"/>
                    <a:pt x="131" y="371"/>
                  </a:cubicBezTo>
                  <a:cubicBezTo>
                    <a:pt x="132" y="366"/>
                    <a:pt x="132" y="366"/>
                    <a:pt x="132" y="366"/>
                  </a:cubicBezTo>
                  <a:cubicBezTo>
                    <a:pt x="143" y="362"/>
                    <a:pt x="143" y="362"/>
                    <a:pt x="143" y="362"/>
                  </a:cubicBezTo>
                  <a:cubicBezTo>
                    <a:pt x="143" y="346"/>
                    <a:pt x="143" y="346"/>
                    <a:pt x="143" y="346"/>
                  </a:cubicBezTo>
                  <a:cubicBezTo>
                    <a:pt x="134" y="335"/>
                    <a:pt x="134" y="335"/>
                    <a:pt x="134" y="335"/>
                  </a:cubicBezTo>
                  <a:cubicBezTo>
                    <a:pt x="131" y="291"/>
                    <a:pt x="131" y="291"/>
                    <a:pt x="131" y="291"/>
                  </a:cubicBezTo>
                  <a:cubicBezTo>
                    <a:pt x="131" y="259"/>
                    <a:pt x="131" y="259"/>
                    <a:pt x="131" y="259"/>
                  </a:cubicBezTo>
                  <a:cubicBezTo>
                    <a:pt x="141" y="249"/>
                    <a:pt x="141" y="249"/>
                    <a:pt x="141" y="249"/>
                  </a:cubicBezTo>
                  <a:cubicBezTo>
                    <a:pt x="158" y="252"/>
                    <a:pt x="158" y="252"/>
                    <a:pt x="158" y="252"/>
                  </a:cubicBezTo>
                  <a:cubicBezTo>
                    <a:pt x="170" y="241"/>
                    <a:pt x="170" y="241"/>
                    <a:pt x="170" y="241"/>
                  </a:cubicBezTo>
                  <a:cubicBezTo>
                    <a:pt x="158" y="226"/>
                    <a:pt x="158" y="226"/>
                    <a:pt x="158" y="226"/>
                  </a:cubicBezTo>
                  <a:cubicBezTo>
                    <a:pt x="171" y="208"/>
                    <a:pt x="171" y="208"/>
                    <a:pt x="171" y="208"/>
                  </a:cubicBezTo>
                  <a:cubicBezTo>
                    <a:pt x="174" y="173"/>
                    <a:pt x="174" y="173"/>
                    <a:pt x="174" y="173"/>
                  </a:cubicBezTo>
                  <a:cubicBezTo>
                    <a:pt x="170" y="161"/>
                    <a:pt x="170" y="161"/>
                    <a:pt x="170" y="161"/>
                  </a:cubicBezTo>
                  <a:cubicBezTo>
                    <a:pt x="176" y="151"/>
                    <a:pt x="176" y="151"/>
                    <a:pt x="176" y="151"/>
                  </a:cubicBezTo>
                  <a:cubicBezTo>
                    <a:pt x="186" y="147"/>
                    <a:pt x="186" y="147"/>
                    <a:pt x="186" y="147"/>
                  </a:cubicBezTo>
                  <a:cubicBezTo>
                    <a:pt x="207" y="127"/>
                    <a:pt x="207" y="127"/>
                    <a:pt x="207" y="127"/>
                  </a:cubicBezTo>
                  <a:cubicBezTo>
                    <a:pt x="209" y="118"/>
                    <a:pt x="209" y="118"/>
                    <a:pt x="209" y="118"/>
                  </a:cubicBezTo>
                  <a:cubicBezTo>
                    <a:pt x="202" y="115"/>
                    <a:pt x="202" y="115"/>
                    <a:pt x="202" y="115"/>
                  </a:cubicBezTo>
                  <a:cubicBezTo>
                    <a:pt x="216" y="104"/>
                    <a:pt x="216" y="104"/>
                    <a:pt x="216" y="104"/>
                  </a:cubicBezTo>
                  <a:cubicBezTo>
                    <a:pt x="222" y="95"/>
                    <a:pt x="222" y="95"/>
                    <a:pt x="222" y="95"/>
                  </a:cubicBezTo>
                  <a:cubicBezTo>
                    <a:pt x="236" y="91"/>
                    <a:pt x="236" y="91"/>
                    <a:pt x="236" y="91"/>
                  </a:cubicBezTo>
                  <a:cubicBezTo>
                    <a:pt x="240" y="79"/>
                    <a:pt x="240" y="79"/>
                    <a:pt x="240" y="79"/>
                  </a:cubicBezTo>
                  <a:cubicBezTo>
                    <a:pt x="250" y="79"/>
                    <a:pt x="250" y="79"/>
                    <a:pt x="250" y="79"/>
                  </a:cubicBezTo>
                  <a:cubicBezTo>
                    <a:pt x="261" y="81"/>
                    <a:pt x="261" y="81"/>
                    <a:pt x="261" y="81"/>
                  </a:cubicBezTo>
                  <a:cubicBezTo>
                    <a:pt x="272" y="79"/>
                    <a:pt x="272" y="79"/>
                    <a:pt x="272" y="79"/>
                  </a:cubicBezTo>
                  <a:cubicBezTo>
                    <a:pt x="275" y="65"/>
                    <a:pt x="275" y="65"/>
                    <a:pt x="275" y="65"/>
                  </a:cubicBezTo>
                  <a:cubicBezTo>
                    <a:pt x="285" y="64"/>
                    <a:pt x="285" y="64"/>
                    <a:pt x="285" y="64"/>
                  </a:cubicBezTo>
                  <a:cubicBezTo>
                    <a:pt x="294" y="58"/>
                    <a:pt x="294" y="58"/>
                    <a:pt x="294" y="58"/>
                  </a:cubicBezTo>
                  <a:cubicBezTo>
                    <a:pt x="304" y="59"/>
                    <a:pt x="304" y="59"/>
                    <a:pt x="304" y="59"/>
                  </a:cubicBezTo>
                  <a:cubicBezTo>
                    <a:pt x="321" y="74"/>
                    <a:pt x="321" y="74"/>
                    <a:pt x="321" y="74"/>
                  </a:cubicBezTo>
                  <a:cubicBezTo>
                    <a:pt x="334" y="77"/>
                    <a:pt x="334" y="77"/>
                    <a:pt x="334" y="77"/>
                  </a:cubicBezTo>
                  <a:cubicBezTo>
                    <a:pt x="345" y="71"/>
                    <a:pt x="345" y="71"/>
                    <a:pt x="345" y="71"/>
                  </a:cubicBezTo>
                  <a:cubicBezTo>
                    <a:pt x="356" y="71"/>
                    <a:pt x="356" y="71"/>
                    <a:pt x="356" y="71"/>
                  </a:cubicBezTo>
                  <a:cubicBezTo>
                    <a:pt x="364" y="75"/>
                    <a:pt x="364" y="75"/>
                    <a:pt x="364" y="75"/>
                  </a:cubicBezTo>
                  <a:cubicBezTo>
                    <a:pt x="368" y="75"/>
                    <a:pt x="368" y="75"/>
                    <a:pt x="368" y="75"/>
                  </a:cubicBezTo>
                  <a:cubicBezTo>
                    <a:pt x="381" y="65"/>
                    <a:pt x="381" y="65"/>
                    <a:pt x="381" y="65"/>
                  </a:cubicBezTo>
                  <a:cubicBezTo>
                    <a:pt x="383" y="45"/>
                    <a:pt x="383" y="45"/>
                    <a:pt x="383" y="45"/>
                  </a:cubicBezTo>
                  <a:cubicBezTo>
                    <a:pt x="400" y="36"/>
                    <a:pt x="400" y="36"/>
                    <a:pt x="400" y="36"/>
                  </a:cubicBezTo>
                  <a:cubicBezTo>
                    <a:pt x="416" y="36"/>
                    <a:pt x="416" y="36"/>
                    <a:pt x="416" y="36"/>
                  </a:cubicBezTo>
                  <a:cubicBezTo>
                    <a:pt x="432" y="45"/>
                    <a:pt x="432" y="45"/>
                    <a:pt x="432" y="45"/>
                  </a:cubicBezTo>
                  <a:cubicBezTo>
                    <a:pt x="433" y="62"/>
                    <a:pt x="433" y="62"/>
                    <a:pt x="433" y="62"/>
                  </a:cubicBezTo>
                  <a:cubicBezTo>
                    <a:pt x="442" y="58"/>
                    <a:pt x="442" y="58"/>
                    <a:pt x="442" y="58"/>
                  </a:cubicBezTo>
                  <a:cubicBezTo>
                    <a:pt x="443" y="54"/>
                    <a:pt x="443" y="54"/>
                    <a:pt x="443" y="54"/>
                  </a:cubicBezTo>
                  <a:cubicBezTo>
                    <a:pt x="468" y="45"/>
                    <a:pt x="468" y="45"/>
                    <a:pt x="468" y="45"/>
                  </a:cubicBezTo>
                  <a:cubicBezTo>
                    <a:pt x="461" y="41"/>
                    <a:pt x="461" y="41"/>
                    <a:pt x="461" y="41"/>
                  </a:cubicBezTo>
                  <a:close/>
                  <a:moveTo>
                    <a:pt x="86" y="262"/>
                  </a:moveTo>
                  <a:cubicBezTo>
                    <a:pt x="86" y="259"/>
                    <a:pt x="89" y="261"/>
                    <a:pt x="91" y="261"/>
                  </a:cubicBezTo>
                  <a:cubicBezTo>
                    <a:pt x="92" y="261"/>
                    <a:pt x="92" y="264"/>
                    <a:pt x="95" y="262"/>
                  </a:cubicBezTo>
                  <a:cubicBezTo>
                    <a:pt x="98" y="258"/>
                    <a:pt x="96" y="252"/>
                    <a:pt x="102" y="248"/>
                  </a:cubicBezTo>
                  <a:cubicBezTo>
                    <a:pt x="104" y="246"/>
                    <a:pt x="107" y="248"/>
                    <a:pt x="109" y="248"/>
                  </a:cubicBezTo>
                  <a:cubicBezTo>
                    <a:pt x="111" y="249"/>
                    <a:pt x="109" y="252"/>
                    <a:pt x="111" y="254"/>
                  </a:cubicBezTo>
                  <a:cubicBezTo>
                    <a:pt x="107" y="258"/>
                    <a:pt x="102" y="251"/>
                    <a:pt x="101" y="258"/>
                  </a:cubicBezTo>
                  <a:cubicBezTo>
                    <a:pt x="99" y="261"/>
                    <a:pt x="99" y="265"/>
                    <a:pt x="96" y="267"/>
                  </a:cubicBezTo>
                  <a:cubicBezTo>
                    <a:pt x="92" y="268"/>
                    <a:pt x="88" y="267"/>
                    <a:pt x="86" y="262"/>
                  </a:cubicBezTo>
                  <a:close/>
                  <a:moveTo>
                    <a:pt x="111" y="385"/>
                  </a:moveTo>
                  <a:cubicBezTo>
                    <a:pt x="109" y="386"/>
                    <a:pt x="108" y="386"/>
                    <a:pt x="107" y="386"/>
                  </a:cubicBezTo>
                  <a:cubicBezTo>
                    <a:pt x="104" y="377"/>
                    <a:pt x="93" y="371"/>
                    <a:pt x="93" y="363"/>
                  </a:cubicBezTo>
                  <a:cubicBezTo>
                    <a:pt x="95" y="362"/>
                    <a:pt x="95" y="362"/>
                    <a:pt x="95" y="362"/>
                  </a:cubicBezTo>
                  <a:cubicBezTo>
                    <a:pt x="101" y="370"/>
                    <a:pt x="115" y="373"/>
                    <a:pt x="111" y="385"/>
                  </a:cubicBezTo>
                  <a:close/>
                  <a:moveTo>
                    <a:pt x="121" y="324"/>
                  </a:moveTo>
                  <a:cubicBezTo>
                    <a:pt x="117" y="321"/>
                    <a:pt x="117" y="313"/>
                    <a:pt x="120" y="308"/>
                  </a:cubicBezTo>
                  <a:cubicBezTo>
                    <a:pt x="122" y="308"/>
                    <a:pt x="122" y="313"/>
                    <a:pt x="124" y="315"/>
                  </a:cubicBezTo>
                  <a:cubicBezTo>
                    <a:pt x="121" y="318"/>
                    <a:pt x="125" y="323"/>
                    <a:pt x="121" y="324"/>
                  </a:cubicBezTo>
                  <a:close/>
                </a:path>
              </a:pathLst>
            </a:custGeom>
            <a:solidFill>
              <a:srgbClr val="005F8E"/>
            </a:solidFill>
            <a:ln w="9525">
              <a:solidFill>
                <a:srgbClr val="0071A7"/>
              </a:solidFill>
              <a:miter lim="800000"/>
              <a:headEnd/>
              <a:tailEnd/>
            </a:ln>
          </p:spPr>
          <p:txBody>
            <a:bodyPr>
              <a:prstTxWarp prst="textNoShape">
                <a:avLst/>
              </a:prstTxWarp>
            </a:bodyPr>
            <a:lstStyle/>
            <a:p>
              <a:endParaRPr lang="fr-FR"/>
            </a:p>
          </p:txBody>
        </p:sp>
        <p:sp>
          <p:nvSpPr>
            <p:cNvPr id="163905" name="Freeform 40"/>
            <p:cNvSpPr>
              <a:spLocks/>
            </p:cNvSpPr>
            <p:nvPr/>
          </p:nvSpPr>
          <p:spPr bwMode="gray">
            <a:xfrm>
              <a:off x="748" y="821"/>
              <a:ext cx="626" cy="423"/>
            </a:xfrm>
            <a:custGeom>
              <a:avLst/>
              <a:gdLst>
                <a:gd name="T0" fmla="*/ 402 w 698"/>
                <a:gd name="T1" fmla="*/ 325 h 472"/>
                <a:gd name="T2" fmla="*/ 485 w 698"/>
                <a:gd name="T3" fmla="*/ 286 h 472"/>
                <a:gd name="T4" fmla="*/ 539 w 698"/>
                <a:gd name="T5" fmla="*/ 220 h 472"/>
                <a:gd name="T6" fmla="*/ 556 w 698"/>
                <a:gd name="T7" fmla="*/ 130 h 472"/>
                <a:gd name="T8" fmla="*/ 522 w 698"/>
                <a:gd name="T9" fmla="*/ 108 h 472"/>
                <a:gd name="T10" fmla="*/ 504 w 698"/>
                <a:gd name="T11" fmla="*/ 65 h 472"/>
                <a:gd name="T12" fmla="*/ 518 w 698"/>
                <a:gd name="T13" fmla="*/ 28 h 472"/>
                <a:gd name="T14" fmla="*/ 493 w 698"/>
                <a:gd name="T15" fmla="*/ 25 h 472"/>
                <a:gd name="T16" fmla="*/ 450 w 698"/>
                <a:gd name="T17" fmla="*/ 0 h 472"/>
                <a:gd name="T18" fmla="*/ 417 w 698"/>
                <a:gd name="T19" fmla="*/ 50 h 472"/>
                <a:gd name="T20" fmla="*/ 340 w 698"/>
                <a:gd name="T21" fmla="*/ 50 h 472"/>
                <a:gd name="T22" fmla="*/ 320 w 698"/>
                <a:gd name="T23" fmla="*/ 76 h 472"/>
                <a:gd name="T24" fmla="*/ 292 w 698"/>
                <a:gd name="T25" fmla="*/ 56 h 472"/>
                <a:gd name="T26" fmla="*/ 249 w 698"/>
                <a:gd name="T27" fmla="*/ 105 h 472"/>
                <a:gd name="T28" fmla="*/ 206 w 698"/>
                <a:gd name="T29" fmla="*/ 71 h 472"/>
                <a:gd name="T30" fmla="*/ 215 w 698"/>
                <a:gd name="T31" fmla="*/ 97 h 472"/>
                <a:gd name="T32" fmla="*/ 173 w 698"/>
                <a:gd name="T33" fmla="*/ 125 h 472"/>
                <a:gd name="T34" fmla="*/ 170 w 698"/>
                <a:gd name="T35" fmla="*/ 147 h 472"/>
                <a:gd name="T36" fmla="*/ 138 w 698"/>
                <a:gd name="T37" fmla="*/ 91 h 472"/>
                <a:gd name="T38" fmla="*/ 97 w 698"/>
                <a:gd name="T39" fmla="*/ 13 h 472"/>
                <a:gd name="T40" fmla="*/ 74 w 698"/>
                <a:gd name="T41" fmla="*/ 45 h 472"/>
                <a:gd name="T42" fmla="*/ 67 w 698"/>
                <a:gd name="T43" fmla="*/ 76 h 472"/>
                <a:gd name="T44" fmla="*/ 51 w 698"/>
                <a:gd name="T45" fmla="*/ 56 h 472"/>
                <a:gd name="T46" fmla="*/ 5 w 698"/>
                <a:gd name="T47" fmla="*/ 133 h 472"/>
                <a:gd name="T48" fmla="*/ 108 w 698"/>
                <a:gd name="T49" fmla="*/ 130 h 472"/>
                <a:gd name="T50" fmla="*/ 97 w 698"/>
                <a:gd name="T51" fmla="*/ 164 h 472"/>
                <a:gd name="T52" fmla="*/ 133 w 698"/>
                <a:gd name="T53" fmla="*/ 195 h 472"/>
                <a:gd name="T54" fmla="*/ 65 w 698"/>
                <a:gd name="T55" fmla="*/ 195 h 472"/>
                <a:gd name="T56" fmla="*/ 28 w 698"/>
                <a:gd name="T57" fmla="*/ 223 h 472"/>
                <a:gd name="T58" fmla="*/ 108 w 698"/>
                <a:gd name="T59" fmla="*/ 223 h 472"/>
                <a:gd name="T60" fmla="*/ 127 w 698"/>
                <a:gd name="T61" fmla="*/ 272 h 472"/>
                <a:gd name="T62" fmla="*/ 88 w 698"/>
                <a:gd name="T63" fmla="*/ 303 h 472"/>
                <a:gd name="T64" fmla="*/ 116 w 698"/>
                <a:gd name="T65" fmla="*/ 329 h 472"/>
                <a:gd name="T66" fmla="*/ 232 w 698"/>
                <a:gd name="T67" fmla="*/ 379 h 472"/>
                <a:gd name="T68" fmla="*/ 362 w 698"/>
                <a:gd name="T69" fmla="*/ 331 h 472"/>
                <a:gd name="T70" fmla="*/ 362 w 698"/>
                <a:gd name="T71" fmla="*/ 331 h 4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98"/>
                <a:gd name="T109" fmla="*/ 0 h 472"/>
                <a:gd name="T110" fmla="*/ 698 w 698"/>
                <a:gd name="T111" fmla="*/ 472 h 4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98" h="472">
                  <a:moveTo>
                    <a:pt x="451" y="412"/>
                  </a:moveTo>
                  <a:lnTo>
                    <a:pt x="500" y="405"/>
                  </a:lnTo>
                  <a:lnTo>
                    <a:pt x="543" y="359"/>
                  </a:lnTo>
                  <a:lnTo>
                    <a:pt x="603" y="356"/>
                  </a:lnTo>
                  <a:lnTo>
                    <a:pt x="620" y="310"/>
                  </a:lnTo>
                  <a:lnTo>
                    <a:pt x="670" y="275"/>
                  </a:lnTo>
                  <a:lnTo>
                    <a:pt x="698" y="208"/>
                  </a:lnTo>
                  <a:lnTo>
                    <a:pt x="691" y="162"/>
                  </a:lnTo>
                  <a:lnTo>
                    <a:pt x="659" y="162"/>
                  </a:lnTo>
                  <a:lnTo>
                    <a:pt x="649" y="134"/>
                  </a:lnTo>
                  <a:lnTo>
                    <a:pt x="624" y="130"/>
                  </a:lnTo>
                  <a:lnTo>
                    <a:pt x="627" y="81"/>
                  </a:lnTo>
                  <a:lnTo>
                    <a:pt x="613" y="56"/>
                  </a:lnTo>
                  <a:lnTo>
                    <a:pt x="645" y="35"/>
                  </a:lnTo>
                  <a:lnTo>
                    <a:pt x="638" y="21"/>
                  </a:lnTo>
                  <a:lnTo>
                    <a:pt x="613" y="31"/>
                  </a:lnTo>
                  <a:lnTo>
                    <a:pt x="578" y="31"/>
                  </a:lnTo>
                  <a:lnTo>
                    <a:pt x="560" y="0"/>
                  </a:lnTo>
                  <a:lnTo>
                    <a:pt x="511" y="0"/>
                  </a:lnTo>
                  <a:lnTo>
                    <a:pt x="518" y="63"/>
                  </a:lnTo>
                  <a:lnTo>
                    <a:pt x="462" y="81"/>
                  </a:lnTo>
                  <a:lnTo>
                    <a:pt x="423" y="63"/>
                  </a:lnTo>
                  <a:lnTo>
                    <a:pt x="388" y="70"/>
                  </a:lnTo>
                  <a:lnTo>
                    <a:pt x="398" y="95"/>
                  </a:lnTo>
                  <a:lnTo>
                    <a:pt x="384" y="109"/>
                  </a:lnTo>
                  <a:lnTo>
                    <a:pt x="363" y="70"/>
                  </a:lnTo>
                  <a:lnTo>
                    <a:pt x="310" y="81"/>
                  </a:lnTo>
                  <a:lnTo>
                    <a:pt x="310" y="130"/>
                  </a:lnTo>
                  <a:lnTo>
                    <a:pt x="282" y="91"/>
                  </a:lnTo>
                  <a:lnTo>
                    <a:pt x="257" y="88"/>
                  </a:lnTo>
                  <a:lnTo>
                    <a:pt x="243" y="98"/>
                  </a:lnTo>
                  <a:lnTo>
                    <a:pt x="268" y="120"/>
                  </a:lnTo>
                  <a:lnTo>
                    <a:pt x="250" y="141"/>
                  </a:lnTo>
                  <a:lnTo>
                    <a:pt x="215" y="155"/>
                  </a:lnTo>
                  <a:lnTo>
                    <a:pt x="225" y="165"/>
                  </a:lnTo>
                  <a:lnTo>
                    <a:pt x="211" y="183"/>
                  </a:lnTo>
                  <a:lnTo>
                    <a:pt x="190" y="165"/>
                  </a:lnTo>
                  <a:lnTo>
                    <a:pt x="172" y="113"/>
                  </a:lnTo>
                  <a:lnTo>
                    <a:pt x="180" y="67"/>
                  </a:lnTo>
                  <a:lnTo>
                    <a:pt x="120" y="17"/>
                  </a:lnTo>
                  <a:lnTo>
                    <a:pt x="70" y="17"/>
                  </a:lnTo>
                  <a:lnTo>
                    <a:pt x="91" y="56"/>
                  </a:lnTo>
                  <a:lnTo>
                    <a:pt x="112" y="88"/>
                  </a:lnTo>
                  <a:lnTo>
                    <a:pt x="84" y="95"/>
                  </a:lnTo>
                  <a:lnTo>
                    <a:pt x="70" y="81"/>
                  </a:lnTo>
                  <a:lnTo>
                    <a:pt x="63" y="70"/>
                  </a:lnTo>
                  <a:lnTo>
                    <a:pt x="0" y="141"/>
                  </a:lnTo>
                  <a:lnTo>
                    <a:pt x="7" y="165"/>
                  </a:lnTo>
                  <a:lnTo>
                    <a:pt x="45" y="162"/>
                  </a:lnTo>
                  <a:lnTo>
                    <a:pt x="134" y="162"/>
                  </a:lnTo>
                  <a:lnTo>
                    <a:pt x="151" y="183"/>
                  </a:lnTo>
                  <a:lnTo>
                    <a:pt x="120" y="204"/>
                  </a:lnTo>
                  <a:lnTo>
                    <a:pt x="180" y="229"/>
                  </a:lnTo>
                  <a:lnTo>
                    <a:pt x="165" y="243"/>
                  </a:lnTo>
                  <a:lnTo>
                    <a:pt x="130" y="240"/>
                  </a:lnTo>
                  <a:lnTo>
                    <a:pt x="81" y="243"/>
                  </a:lnTo>
                  <a:lnTo>
                    <a:pt x="38" y="254"/>
                  </a:lnTo>
                  <a:lnTo>
                    <a:pt x="35" y="278"/>
                  </a:lnTo>
                  <a:lnTo>
                    <a:pt x="109" y="268"/>
                  </a:lnTo>
                  <a:lnTo>
                    <a:pt x="134" y="278"/>
                  </a:lnTo>
                  <a:lnTo>
                    <a:pt x="134" y="303"/>
                  </a:lnTo>
                  <a:lnTo>
                    <a:pt x="158" y="338"/>
                  </a:lnTo>
                  <a:lnTo>
                    <a:pt x="155" y="377"/>
                  </a:lnTo>
                  <a:lnTo>
                    <a:pt x="109" y="377"/>
                  </a:lnTo>
                  <a:lnTo>
                    <a:pt x="109" y="398"/>
                  </a:lnTo>
                  <a:lnTo>
                    <a:pt x="144" y="409"/>
                  </a:lnTo>
                  <a:lnTo>
                    <a:pt x="211" y="423"/>
                  </a:lnTo>
                  <a:lnTo>
                    <a:pt x="289" y="472"/>
                  </a:lnTo>
                  <a:lnTo>
                    <a:pt x="405" y="465"/>
                  </a:lnTo>
                  <a:lnTo>
                    <a:pt x="451" y="412"/>
                  </a:lnTo>
                  <a:close/>
                </a:path>
              </a:pathLst>
            </a:custGeom>
            <a:solidFill>
              <a:srgbClr val="005F8E"/>
            </a:solidFill>
            <a:ln w="9525">
              <a:solidFill>
                <a:srgbClr val="0071A7"/>
              </a:solidFill>
              <a:miter lim="800000"/>
              <a:headEnd/>
              <a:tailEnd/>
            </a:ln>
          </p:spPr>
          <p:txBody>
            <a:bodyPr>
              <a:prstTxWarp prst="textNoShape">
                <a:avLst/>
              </a:prstTxWarp>
            </a:bodyPr>
            <a:lstStyle/>
            <a:p>
              <a:endParaRPr lang="fr-FR"/>
            </a:p>
          </p:txBody>
        </p:sp>
      </p:grpSp>
      <p:grpSp>
        <p:nvGrpSpPr>
          <p:cNvPr id="3" name="Group 41"/>
          <p:cNvGrpSpPr>
            <a:grpSpLocks/>
          </p:cNvGrpSpPr>
          <p:nvPr/>
        </p:nvGrpSpPr>
        <p:grpSpPr bwMode="auto">
          <a:xfrm>
            <a:off x="3814763" y="3028950"/>
            <a:ext cx="1512887" cy="1512888"/>
            <a:chOff x="2245" y="1766"/>
            <a:chExt cx="1270" cy="1270"/>
          </a:xfrm>
        </p:grpSpPr>
        <p:sp>
          <p:nvSpPr>
            <p:cNvPr id="163866" name="Oval 42"/>
            <p:cNvSpPr>
              <a:spLocks noChangeArrowheads="1"/>
            </p:cNvSpPr>
            <p:nvPr/>
          </p:nvSpPr>
          <p:spPr bwMode="gray">
            <a:xfrm>
              <a:off x="2245" y="1766"/>
              <a:ext cx="1270" cy="1270"/>
            </a:xfrm>
            <a:prstGeom prst="ellipse">
              <a:avLst/>
            </a:prstGeom>
            <a:noFill/>
            <a:ln w="25400">
              <a:solidFill>
                <a:schemeClr val="bg1"/>
              </a:solidFill>
              <a:round/>
              <a:headEnd/>
              <a:tailEnd/>
            </a:ln>
          </p:spPr>
          <p:txBody>
            <a:bodyPr wrap="none" anchor="ctr">
              <a:prstTxWarp prst="textNoShape">
                <a:avLst/>
              </a:prstTxWarp>
            </a:bodyPr>
            <a:lstStyle/>
            <a:p>
              <a:endParaRPr lang="fr-FR"/>
            </a:p>
          </p:txBody>
        </p:sp>
        <p:pic>
          <p:nvPicPr>
            <p:cNvPr id="163867" name="Picture 43" descr="resaux2"/>
            <p:cNvPicPr preferRelativeResize="0">
              <a:picLocks noChangeAspect="1" noChangeArrowheads="1"/>
            </p:cNvPicPr>
            <p:nvPr/>
          </p:nvPicPr>
          <p:blipFill>
            <a:blip r:embed="rId3"/>
            <a:srcRect/>
            <a:stretch>
              <a:fillRect/>
            </a:stretch>
          </p:blipFill>
          <p:spPr bwMode="gray">
            <a:xfrm>
              <a:off x="2370" y="1933"/>
              <a:ext cx="1022" cy="1022"/>
            </a:xfrm>
            <a:prstGeom prst="rect">
              <a:avLst/>
            </a:prstGeom>
            <a:noFill/>
            <a:ln w="9525">
              <a:noFill/>
              <a:miter lim="800000"/>
              <a:headEnd/>
              <a:tailEnd/>
            </a:ln>
          </p:spPr>
        </p:pic>
      </p:grpSp>
      <p:grpSp>
        <p:nvGrpSpPr>
          <p:cNvPr id="4" name="Group 44"/>
          <p:cNvGrpSpPr>
            <a:grpSpLocks/>
          </p:cNvGrpSpPr>
          <p:nvPr/>
        </p:nvGrpSpPr>
        <p:grpSpPr bwMode="auto">
          <a:xfrm>
            <a:off x="3192463" y="2409825"/>
            <a:ext cx="2754312" cy="2732088"/>
            <a:chOff x="1701" y="1253"/>
            <a:chExt cx="2313" cy="2295"/>
          </a:xfrm>
        </p:grpSpPr>
        <p:sp>
          <p:nvSpPr>
            <p:cNvPr id="147501" name="AutoShape 45"/>
            <p:cNvSpPr>
              <a:spLocks noChangeArrowheads="1"/>
            </p:cNvSpPr>
            <p:nvPr/>
          </p:nvSpPr>
          <p:spPr bwMode="gray">
            <a:xfrm>
              <a:off x="2721" y="1253"/>
              <a:ext cx="272" cy="499"/>
            </a:xfrm>
            <a:prstGeom prst="upDownArrow">
              <a:avLst>
                <a:gd name="adj1" fmla="val 43611"/>
                <a:gd name="adj2" fmla="val 57330"/>
              </a:avLst>
            </a:prstGeom>
            <a:gradFill rotWithShape="1">
              <a:gsLst>
                <a:gs pos="0">
                  <a:schemeClr val="accent1"/>
                </a:gs>
                <a:gs pos="100000">
                  <a:schemeClr val="hlink"/>
                </a:gs>
              </a:gsLst>
              <a:lin ang="5400000" scaled="1"/>
            </a:gradFill>
            <a:ln w="9525">
              <a:noFill/>
              <a:miter lim="800000"/>
              <a:headEnd/>
              <a:tailEnd/>
            </a:ln>
            <a:effectLst>
              <a:outerShdw blurRad="63500" dist="81320" dir="3080412" algn="ctr" rotWithShape="0">
                <a:schemeClr val="tx1">
                  <a:alpha val="50000"/>
                </a:schemeClr>
              </a:outerShdw>
            </a:effectLst>
          </p:spPr>
          <p:txBody>
            <a:bodyPr wrap="none" anchor="ctr">
              <a:prstTxWarp prst="textNoShape">
                <a:avLst/>
              </a:prstTxWarp>
            </a:bodyPr>
            <a:lstStyle/>
            <a:p>
              <a:pPr>
                <a:defRPr/>
              </a:pPr>
              <a:endParaRPr lang="fr-FR"/>
            </a:p>
          </p:txBody>
        </p:sp>
        <p:sp>
          <p:nvSpPr>
            <p:cNvPr id="147502" name="AutoShape 46"/>
            <p:cNvSpPr>
              <a:spLocks noChangeArrowheads="1"/>
            </p:cNvSpPr>
            <p:nvPr/>
          </p:nvSpPr>
          <p:spPr bwMode="gray">
            <a:xfrm rot="10800000">
              <a:off x="2721" y="3049"/>
              <a:ext cx="272" cy="499"/>
            </a:xfrm>
            <a:prstGeom prst="upDownArrow">
              <a:avLst>
                <a:gd name="adj1" fmla="val 43611"/>
                <a:gd name="adj2" fmla="val 57330"/>
              </a:avLst>
            </a:prstGeom>
            <a:gradFill rotWithShape="1">
              <a:gsLst>
                <a:gs pos="0">
                  <a:schemeClr val="accent1"/>
                </a:gs>
                <a:gs pos="100000">
                  <a:schemeClr val="hlink"/>
                </a:gs>
              </a:gsLst>
              <a:lin ang="5400000" scaled="1"/>
            </a:gradFill>
            <a:ln w="9525">
              <a:noFill/>
              <a:miter lim="800000"/>
              <a:headEnd/>
              <a:tailEnd/>
            </a:ln>
            <a:effectLst>
              <a:outerShdw blurRad="63500" dist="81320" dir="3080412" algn="ctr" rotWithShape="0">
                <a:schemeClr val="tx1">
                  <a:alpha val="50000"/>
                </a:schemeClr>
              </a:outerShdw>
            </a:effectLst>
          </p:spPr>
          <p:txBody>
            <a:bodyPr wrap="none" anchor="ctr">
              <a:prstTxWarp prst="textNoShape">
                <a:avLst/>
              </a:prstTxWarp>
            </a:bodyPr>
            <a:lstStyle/>
            <a:p>
              <a:pPr>
                <a:defRPr/>
              </a:pPr>
              <a:endParaRPr lang="fr-FR"/>
            </a:p>
          </p:txBody>
        </p:sp>
        <p:sp>
          <p:nvSpPr>
            <p:cNvPr id="147503" name="AutoShape 47"/>
            <p:cNvSpPr>
              <a:spLocks noChangeArrowheads="1"/>
            </p:cNvSpPr>
            <p:nvPr/>
          </p:nvSpPr>
          <p:spPr bwMode="gray">
            <a:xfrm rot="5400000">
              <a:off x="3629" y="2161"/>
              <a:ext cx="272" cy="499"/>
            </a:xfrm>
            <a:prstGeom prst="upDownArrow">
              <a:avLst>
                <a:gd name="adj1" fmla="val 43611"/>
                <a:gd name="adj2" fmla="val 57330"/>
              </a:avLst>
            </a:prstGeom>
            <a:gradFill rotWithShape="1">
              <a:gsLst>
                <a:gs pos="0">
                  <a:schemeClr val="accent1"/>
                </a:gs>
                <a:gs pos="100000">
                  <a:schemeClr val="hlink"/>
                </a:gs>
              </a:gsLst>
              <a:lin ang="5400000" scaled="1"/>
            </a:gradFill>
            <a:ln w="9525">
              <a:noFill/>
              <a:miter lim="800000"/>
              <a:headEnd/>
              <a:tailEnd/>
            </a:ln>
            <a:effectLst>
              <a:outerShdw blurRad="63500" dist="81320" dir="3080412" algn="ctr" rotWithShape="0">
                <a:schemeClr val="tx1">
                  <a:alpha val="50000"/>
                </a:schemeClr>
              </a:outerShdw>
            </a:effectLst>
          </p:spPr>
          <p:txBody>
            <a:bodyPr wrap="none" anchor="ctr">
              <a:prstTxWarp prst="textNoShape">
                <a:avLst/>
              </a:prstTxWarp>
            </a:bodyPr>
            <a:lstStyle/>
            <a:p>
              <a:pPr>
                <a:defRPr/>
              </a:pPr>
              <a:endParaRPr lang="fr-FR"/>
            </a:p>
          </p:txBody>
        </p:sp>
        <p:sp>
          <p:nvSpPr>
            <p:cNvPr id="147504" name="AutoShape 48"/>
            <p:cNvSpPr>
              <a:spLocks noChangeArrowheads="1"/>
            </p:cNvSpPr>
            <p:nvPr/>
          </p:nvSpPr>
          <p:spPr bwMode="gray">
            <a:xfrm rot="16200000">
              <a:off x="1814" y="2161"/>
              <a:ext cx="272" cy="500"/>
            </a:xfrm>
            <a:prstGeom prst="upDownArrow">
              <a:avLst>
                <a:gd name="adj1" fmla="val 43611"/>
                <a:gd name="adj2" fmla="val 57330"/>
              </a:avLst>
            </a:prstGeom>
            <a:gradFill rotWithShape="1">
              <a:gsLst>
                <a:gs pos="0">
                  <a:schemeClr val="accent1"/>
                </a:gs>
                <a:gs pos="100000">
                  <a:schemeClr val="hlink"/>
                </a:gs>
              </a:gsLst>
              <a:lin ang="5400000" scaled="1"/>
            </a:gradFill>
            <a:ln w="9525">
              <a:noFill/>
              <a:miter lim="800000"/>
              <a:headEnd/>
              <a:tailEnd/>
            </a:ln>
            <a:effectLst>
              <a:outerShdw blurRad="63500" dist="81320" dir="3080412" algn="ctr" rotWithShape="0">
                <a:schemeClr val="tx1">
                  <a:alpha val="50000"/>
                </a:schemeClr>
              </a:outerShdw>
            </a:effectLst>
          </p:spPr>
          <p:txBody>
            <a:bodyPr wrap="none" anchor="ctr">
              <a:prstTxWarp prst="textNoShape">
                <a:avLst/>
              </a:prstTxWarp>
            </a:bodyPr>
            <a:lstStyle/>
            <a:p>
              <a:pPr>
                <a:defRPr/>
              </a:pPr>
              <a:endParaRPr lang="fr-FR"/>
            </a:p>
          </p:txBody>
        </p:sp>
        <p:sp>
          <p:nvSpPr>
            <p:cNvPr id="147505" name="AutoShape 49"/>
            <p:cNvSpPr>
              <a:spLocks noChangeArrowheads="1"/>
            </p:cNvSpPr>
            <p:nvPr/>
          </p:nvSpPr>
          <p:spPr bwMode="gray">
            <a:xfrm rot="2700000">
              <a:off x="3357" y="1501"/>
              <a:ext cx="272" cy="499"/>
            </a:xfrm>
            <a:prstGeom prst="upDownArrow">
              <a:avLst>
                <a:gd name="adj1" fmla="val 43611"/>
                <a:gd name="adj2" fmla="val 57330"/>
              </a:avLst>
            </a:prstGeom>
            <a:gradFill rotWithShape="1">
              <a:gsLst>
                <a:gs pos="0">
                  <a:schemeClr val="accent1"/>
                </a:gs>
                <a:gs pos="100000">
                  <a:schemeClr val="hlink"/>
                </a:gs>
              </a:gsLst>
              <a:lin ang="5400000" scaled="1"/>
            </a:gradFill>
            <a:ln w="9525">
              <a:noFill/>
              <a:miter lim="800000"/>
              <a:headEnd/>
              <a:tailEnd/>
            </a:ln>
            <a:effectLst>
              <a:outerShdw blurRad="63500" dist="81320" dir="3080412" algn="ctr" rotWithShape="0">
                <a:schemeClr val="tx1">
                  <a:alpha val="50000"/>
                </a:schemeClr>
              </a:outerShdw>
            </a:effectLst>
          </p:spPr>
          <p:txBody>
            <a:bodyPr wrap="none" anchor="ctr">
              <a:prstTxWarp prst="textNoShape">
                <a:avLst/>
              </a:prstTxWarp>
            </a:bodyPr>
            <a:lstStyle/>
            <a:p>
              <a:pPr>
                <a:defRPr/>
              </a:pPr>
              <a:endParaRPr lang="fr-FR"/>
            </a:p>
          </p:txBody>
        </p:sp>
        <p:sp>
          <p:nvSpPr>
            <p:cNvPr id="147506" name="AutoShape 50"/>
            <p:cNvSpPr>
              <a:spLocks noChangeArrowheads="1"/>
            </p:cNvSpPr>
            <p:nvPr/>
          </p:nvSpPr>
          <p:spPr bwMode="gray">
            <a:xfrm rot="18900000" flipH="1">
              <a:off x="2086" y="1500"/>
              <a:ext cx="272" cy="500"/>
            </a:xfrm>
            <a:prstGeom prst="upDownArrow">
              <a:avLst>
                <a:gd name="adj1" fmla="val 43611"/>
                <a:gd name="adj2" fmla="val 57330"/>
              </a:avLst>
            </a:prstGeom>
            <a:gradFill rotWithShape="1">
              <a:gsLst>
                <a:gs pos="0">
                  <a:schemeClr val="accent1"/>
                </a:gs>
                <a:gs pos="100000">
                  <a:schemeClr val="hlink"/>
                </a:gs>
              </a:gsLst>
              <a:lin ang="5400000" scaled="1"/>
            </a:gradFill>
            <a:ln w="9525">
              <a:noFill/>
              <a:miter lim="800000"/>
              <a:headEnd/>
              <a:tailEnd/>
            </a:ln>
            <a:effectLst>
              <a:outerShdw blurRad="63500" dist="81320" dir="3080412" algn="ctr" rotWithShape="0">
                <a:schemeClr val="tx1">
                  <a:alpha val="50000"/>
                </a:schemeClr>
              </a:outerShdw>
            </a:effectLst>
          </p:spPr>
          <p:txBody>
            <a:bodyPr wrap="none" anchor="ctr">
              <a:prstTxWarp prst="textNoShape">
                <a:avLst/>
              </a:prstTxWarp>
            </a:bodyPr>
            <a:lstStyle/>
            <a:p>
              <a:pPr>
                <a:defRPr/>
              </a:pPr>
              <a:endParaRPr lang="fr-FR"/>
            </a:p>
          </p:txBody>
        </p:sp>
        <p:sp>
          <p:nvSpPr>
            <p:cNvPr id="147507" name="AutoShape 51"/>
            <p:cNvSpPr>
              <a:spLocks noChangeArrowheads="1"/>
            </p:cNvSpPr>
            <p:nvPr/>
          </p:nvSpPr>
          <p:spPr bwMode="gray">
            <a:xfrm rot="18900000" flipV="1">
              <a:off x="3357" y="2817"/>
              <a:ext cx="272" cy="499"/>
            </a:xfrm>
            <a:prstGeom prst="upDownArrow">
              <a:avLst>
                <a:gd name="adj1" fmla="val 43611"/>
                <a:gd name="adj2" fmla="val 57330"/>
              </a:avLst>
            </a:prstGeom>
            <a:gradFill rotWithShape="1">
              <a:gsLst>
                <a:gs pos="0">
                  <a:schemeClr val="accent1"/>
                </a:gs>
                <a:gs pos="100000">
                  <a:schemeClr val="hlink"/>
                </a:gs>
              </a:gsLst>
              <a:lin ang="5400000" scaled="1"/>
            </a:gradFill>
            <a:ln w="9525">
              <a:noFill/>
              <a:miter lim="800000"/>
              <a:headEnd/>
              <a:tailEnd/>
            </a:ln>
            <a:effectLst>
              <a:outerShdw blurRad="63500" dist="81320" dir="3080412" algn="ctr" rotWithShape="0">
                <a:schemeClr val="tx1">
                  <a:alpha val="50000"/>
                </a:schemeClr>
              </a:outerShdw>
            </a:effectLst>
          </p:spPr>
          <p:txBody>
            <a:bodyPr wrap="none" anchor="ctr">
              <a:prstTxWarp prst="textNoShape">
                <a:avLst/>
              </a:prstTxWarp>
            </a:bodyPr>
            <a:lstStyle/>
            <a:p>
              <a:pPr>
                <a:defRPr/>
              </a:pPr>
              <a:endParaRPr lang="fr-FR"/>
            </a:p>
          </p:txBody>
        </p:sp>
        <p:sp>
          <p:nvSpPr>
            <p:cNvPr id="147508" name="AutoShape 52"/>
            <p:cNvSpPr>
              <a:spLocks noChangeArrowheads="1"/>
            </p:cNvSpPr>
            <p:nvPr/>
          </p:nvSpPr>
          <p:spPr bwMode="gray">
            <a:xfrm rot="2700000" flipH="1" flipV="1">
              <a:off x="2086" y="2817"/>
              <a:ext cx="272" cy="500"/>
            </a:xfrm>
            <a:prstGeom prst="upDownArrow">
              <a:avLst>
                <a:gd name="adj1" fmla="val 43611"/>
                <a:gd name="adj2" fmla="val 57330"/>
              </a:avLst>
            </a:prstGeom>
            <a:gradFill rotWithShape="1">
              <a:gsLst>
                <a:gs pos="0">
                  <a:schemeClr val="accent1"/>
                </a:gs>
                <a:gs pos="100000">
                  <a:schemeClr val="hlink"/>
                </a:gs>
              </a:gsLst>
              <a:lin ang="5400000" scaled="1"/>
            </a:gradFill>
            <a:ln w="9525">
              <a:noFill/>
              <a:miter lim="800000"/>
              <a:headEnd/>
              <a:tailEnd/>
            </a:ln>
            <a:effectLst>
              <a:outerShdw blurRad="63500" dist="81320" dir="3080412" algn="ctr" rotWithShape="0">
                <a:schemeClr val="tx1">
                  <a:alpha val="50000"/>
                </a:schemeClr>
              </a:outerShdw>
            </a:effectLst>
          </p:spPr>
          <p:txBody>
            <a:bodyPr wrap="none" anchor="ctr">
              <a:prstTxWarp prst="textNoShape">
                <a:avLst/>
              </a:prstTxWarp>
            </a:bodyPr>
            <a:lstStyle/>
            <a:p>
              <a:pPr>
                <a:defRPr/>
              </a:pPr>
              <a:endParaRPr lang="fr-FR"/>
            </a:p>
          </p:txBody>
        </p:sp>
      </p:grpSp>
      <p:grpSp>
        <p:nvGrpSpPr>
          <p:cNvPr id="5" name="Group 53"/>
          <p:cNvGrpSpPr>
            <a:grpSpLocks/>
          </p:cNvGrpSpPr>
          <p:nvPr/>
        </p:nvGrpSpPr>
        <p:grpSpPr bwMode="auto">
          <a:xfrm>
            <a:off x="3814763" y="3028950"/>
            <a:ext cx="1512887" cy="1512888"/>
            <a:chOff x="3182" y="1766"/>
            <a:chExt cx="1270" cy="1270"/>
          </a:xfrm>
        </p:grpSpPr>
        <p:sp>
          <p:nvSpPr>
            <p:cNvPr id="163856" name="Oval 54"/>
            <p:cNvSpPr>
              <a:spLocks noChangeArrowheads="1"/>
            </p:cNvSpPr>
            <p:nvPr/>
          </p:nvSpPr>
          <p:spPr bwMode="gray">
            <a:xfrm>
              <a:off x="3182" y="1766"/>
              <a:ext cx="1270" cy="1270"/>
            </a:xfrm>
            <a:prstGeom prst="ellipse">
              <a:avLst/>
            </a:prstGeom>
            <a:solidFill>
              <a:schemeClr val="bg1">
                <a:alpha val="74901"/>
              </a:schemeClr>
            </a:solidFill>
            <a:ln w="25400">
              <a:solidFill>
                <a:schemeClr val="hlink"/>
              </a:solidFill>
              <a:round/>
              <a:headEnd/>
              <a:tailEnd/>
            </a:ln>
          </p:spPr>
          <p:txBody>
            <a:bodyPr wrap="none" anchor="ctr">
              <a:prstTxWarp prst="textNoShape">
                <a:avLst/>
              </a:prstTxWarp>
            </a:bodyPr>
            <a:lstStyle/>
            <a:p>
              <a:endParaRPr lang="fr-FR"/>
            </a:p>
          </p:txBody>
        </p:sp>
        <p:sp>
          <p:nvSpPr>
            <p:cNvPr id="163857" name="Text Box 55"/>
            <p:cNvSpPr txBox="1">
              <a:spLocks noChangeAspect="1" noChangeArrowheads="1"/>
            </p:cNvSpPr>
            <p:nvPr/>
          </p:nvSpPr>
          <p:spPr bwMode="gray">
            <a:xfrm>
              <a:off x="3300" y="1969"/>
              <a:ext cx="1032" cy="863"/>
            </a:xfrm>
            <a:prstGeom prst="rect">
              <a:avLst/>
            </a:prstGeom>
            <a:noFill/>
            <a:ln w="9525">
              <a:noFill/>
              <a:miter lim="800000"/>
              <a:headEnd/>
              <a:tailEnd/>
            </a:ln>
          </p:spPr>
          <p:txBody>
            <a:bodyPr lIns="0" tIns="52153" rIns="0" bIns="52153" anchor="ctr">
              <a:prstTxWarp prst="textNoShape">
                <a:avLst/>
              </a:prstTxWarp>
            </a:bodyPr>
            <a:lstStyle/>
            <a:p>
              <a:pPr algn="ctr" defTabSz="912813">
                <a:spcBef>
                  <a:spcPct val="50000"/>
                </a:spcBef>
              </a:pPr>
              <a:r>
                <a:rPr lang="fr-FR" sz="2400" b="1" u="sng">
                  <a:solidFill>
                    <a:schemeClr val="hlink"/>
                  </a:solidFill>
                  <a:ea typeface="Arial" charset="0"/>
                  <a:cs typeface="Arial" charset="0"/>
                </a:rPr>
                <a:t>EESSI</a:t>
              </a:r>
            </a:p>
            <a:p>
              <a:pPr algn="ctr" defTabSz="912813">
                <a:spcBef>
                  <a:spcPct val="50000"/>
                </a:spcBef>
              </a:pPr>
              <a:r>
                <a:rPr lang="fr-FR" sz="2400" b="1">
                  <a:ea typeface="Arial" charset="0"/>
                  <a:cs typeface="Arial" charset="0"/>
                </a:rPr>
                <a:t>réseau</a:t>
              </a:r>
            </a:p>
          </p:txBody>
        </p:sp>
      </p:grpSp>
      <p:pic>
        <p:nvPicPr>
          <p:cNvPr id="147512" name="Picture 56" descr="enveloppe"/>
          <p:cNvPicPr preferRelativeResize="0">
            <a:picLocks noChangeAspect="1" noChangeArrowheads="1"/>
          </p:cNvPicPr>
          <p:nvPr/>
        </p:nvPicPr>
        <p:blipFill>
          <a:blip r:embed="rId4"/>
          <a:srcRect/>
          <a:stretch>
            <a:fillRect/>
          </a:stretch>
        </p:blipFill>
        <p:spPr bwMode="gray">
          <a:xfrm>
            <a:off x="6118225" y="3495675"/>
            <a:ext cx="831850" cy="574675"/>
          </a:xfrm>
          <a:prstGeom prst="rect">
            <a:avLst/>
          </a:prstGeom>
          <a:noFill/>
          <a:ln w="9525">
            <a:noFill/>
            <a:miter lim="800000"/>
            <a:headEnd/>
            <a:tailEnd/>
          </a:ln>
        </p:spPr>
      </p:pic>
      <p:pic>
        <p:nvPicPr>
          <p:cNvPr id="147513" name="Picture 57" descr="enveloppe"/>
          <p:cNvPicPr preferRelativeResize="0">
            <a:picLocks noChangeAspect="1" noChangeArrowheads="1"/>
          </p:cNvPicPr>
          <p:nvPr/>
        </p:nvPicPr>
        <p:blipFill>
          <a:blip r:embed="rId4"/>
          <a:srcRect/>
          <a:stretch>
            <a:fillRect/>
          </a:stretch>
        </p:blipFill>
        <p:spPr bwMode="gray">
          <a:xfrm rot="2700000">
            <a:off x="5505451" y="4926012"/>
            <a:ext cx="831850" cy="574675"/>
          </a:xfrm>
          <a:prstGeom prst="rect">
            <a:avLst/>
          </a:prstGeom>
          <a:noFill/>
          <a:ln w="9525">
            <a:noFill/>
            <a:miter lim="800000"/>
            <a:headEnd/>
            <a:tailEnd/>
          </a:ln>
        </p:spPr>
      </p:pic>
      <p:pic>
        <p:nvPicPr>
          <p:cNvPr id="147514" name="Picture 58" descr="enveloppe"/>
          <p:cNvPicPr preferRelativeResize="0">
            <a:picLocks noChangeAspect="1" noChangeArrowheads="1"/>
          </p:cNvPicPr>
          <p:nvPr/>
        </p:nvPicPr>
        <p:blipFill>
          <a:blip r:embed="rId4"/>
          <a:srcRect/>
          <a:stretch>
            <a:fillRect/>
          </a:stretch>
        </p:blipFill>
        <p:spPr bwMode="gray">
          <a:xfrm rot="-2700000">
            <a:off x="2795588" y="4926013"/>
            <a:ext cx="831850" cy="574675"/>
          </a:xfrm>
          <a:prstGeom prst="rect">
            <a:avLst/>
          </a:prstGeom>
          <a:noFill/>
          <a:ln w="9525">
            <a:noFill/>
            <a:miter lim="800000"/>
            <a:headEnd/>
            <a:tailEnd/>
          </a:ln>
        </p:spPr>
      </p:pic>
      <p:pic>
        <p:nvPicPr>
          <p:cNvPr id="147515" name="Picture 59" descr="enveloppe"/>
          <p:cNvPicPr preferRelativeResize="0">
            <a:picLocks noChangeAspect="1" noChangeArrowheads="1"/>
          </p:cNvPicPr>
          <p:nvPr/>
        </p:nvPicPr>
        <p:blipFill>
          <a:blip r:embed="rId4"/>
          <a:srcRect/>
          <a:stretch>
            <a:fillRect/>
          </a:stretch>
        </p:blipFill>
        <p:spPr bwMode="gray">
          <a:xfrm rot="-5400000">
            <a:off x="4156076" y="1557337"/>
            <a:ext cx="831850" cy="574675"/>
          </a:xfrm>
          <a:prstGeom prst="rect">
            <a:avLst/>
          </a:prstGeom>
          <a:noFill/>
          <a:ln w="9525">
            <a:noFill/>
            <a:miter lim="800000"/>
            <a:headEnd/>
            <a:tailEnd/>
          </a:ln>
        </p:spPr>
      </p:pic>
      <p:sp>
        <p:nvSpPr>
          <p:cNvPr id="147516" name="Oval 60"/>
          <p:cNvSpPr>
            <a:spLocks noChangeArrowheads="1"/>
          </p:cNvSpPr>
          <p:nvPr/>
        </p:nvSpPr>
        <p:spPr bwMode="gray">
          <a:xfrm>
            <a:off x="655638" y="1558925"/>
            <a:ext cx="2543175" cy="1760538"/>
          </a:xfrm>
          <a:prstGeom prst="ellipse">
            <a:avLst/>
          </a:prstGeom>
          <a:gradFill rotWithShape="1">
            <a:gsLst>
              <a:gs pos="0">
                <a:schemeClr val="bg1"/>
              </a:gs>
              <a:gs pos="100000">
                <a:schemeClr val="bg1">
                  <a:alpha val="0"/>
                </a:schemeClr>
              </a:gs>
            </a:gsLst>
            <a:path path="shape">
              <a:fillToRect l="50000" t="50000" r="50000" b="50000"/>
            </a:path>
          </a:gradFill>
          <a:ln w="9525">
            <a:noFill/>
            <a:round/>
            <a:headEnd/>
            <a:tailEnd/>
          </a:ln>
        </p:spPr>
        <p:txBody>
          <a:bodyPr wrap="none" lIns="80133" tIns="40067" rIns="80133" bIns="40067" anchor="ctr">
            <a:prstTxWarp prst="textNoShape">
              <a:avLst/>
            </a:prstTxWarp>
          </a:bodyPr>
          <a:lstStyle/>
          <a:p>
            <a:endParaRPr lang="fr-FR"/>
          </a:p>
        </p:txBody>
      </p:sp>
      <p:grpSp>
        <p:nvGrpSpPr>
          <p:cNvPr id="6" name="Group 61"/>
          <p:cNvGrpSpPr>
            <a:grpSpLocks/>
          </p:cNvGrpSpPr>
          <p:nvPr/>
        </p:nvGrpSpPr>
        <p:grpSpPr bwMode="auto">
          <a:xfrm>
            <a:off x="893763" y="1922463"/>
            <a:ext cx="1573212" cy="1333500"/>
            <a:chOff x="567" y="973"/>
            <a:chExt cx="991" cy="840"/>
          </a:xfrm>
        </p:grpSpPr>
        <p:pic>
          <p:nvPicPr>
            <p:cNvPr id="163854" name="Picture 62"/>
            <p:cNvPicPr preferRelativeResize="0">
              <a:picLocks noChangeAspect="1" noChangeArrowheads="1"/>
            </p:cNvPicPr>
            <p:nvPr/>
          </p:nvPicPr>
          <p:blipFill>
            <a:blip r:embed="rId5"/>
            <a:srcRect/>
            <a:stretch>
              <a:fillRect/>
            </a:stretch>
          </p:blipFill>
          <p:spPr bwMode="gray">
            <a:xfrm>
              <a:off x="567" y="973"/>
              <a:ext cx="991" cy="637"/>
            </a:xfrm>
            <a:prstGeom prst="rect">
              <a:avLst/>
            </a:prstGeom>
            <a:noFill/>
            <a:ln w="9525">
              <a:noFill/>
              <a:miter lim="800000"/>
              <a:headEnd/>
              <a:tailEnd/>
            </a:ln>
          </p:spPr>
        </p:pic>
        <p:sp>
          <p:nvSpPr>
            <p:cNvPr id="163855" name="Text Box 63"/>
            <p:cNvSpPr txBox="1">
              <a:spLocks noChangeArrowheads="1"/>
            </p:cNvSpPr>
            <p:nvPr/>
          </p:nvSpPr>
          <p:spPr bwMode="gray">
            <a:xfrm>
              <a:off x="567" y="1630"/>
              <a:ext cx="66" cy="183"/>
            </a:xfrm>
            <a:prstGeom prst="rect">
              <a:avLst/>
            </a:prstGeom>
            <a:noFill/>
            <a:ln w="9525">
              <a:noFill/>
              <a:miter lim="800000"/>
              <a:headEnd/>
              <a:tailEnd/>
            </a:ln>
          </p:spPr>
          <p:txBody>
            <a:bodyPr wrap="none" lIns="0" tIns="52153" rIns="104306" bIns="52153">
              <a:prstTxWarp prst="textNoShape">
                <a:avLst/>
              </a:prstTxWarp>
              <a:spAutoFit/>
            </a:bodyPr>
            <a:lstStyle/>
            <a:p>
              <a:pPr defTabSz="912813"/>
              <a:endParaRPr lang="en-US" sz="1200" b="1">
                <a:solidFill>
                  <a:schemeClr val="bg1"/>
                </a:solidFill>
                <a:ea typeface="Arial" charset="0"/>
                <a:cs typeface="Arial" charset="0"/>
              </a:endParaRPr>
            </a:p>
          </p:txBody>
        </p:sp>
      </p:grpSp>
      <p:sp>
        <p:nvSpPr>
          <p:cNvPr id="163852" name="Rectangle 64"/>
          <p:cNvSpPr>
            <a:spLocks noGrp="1" noChangeArrowheads="1"/>
          </p:cNvSpPr>
          <p:nvPr>
            <p:ph type="title"/>
          </p:nvPr>
        </p:nvSpPr>
        <p:spPr/>
        <p:txBody>
          <a:bodyPr/>
          <a:lstStyle/>
          <a:p>
            <a:r>
              <a:rPr lang="en-GB" smtClean="0">
                <a:latin typeface="Corbel" charset="0"/>
              </a:rPr>
              <a:t>Electronic Exchange of Social Security Information </a:t>
            </a:r>
            <a:endParaRPr lang="fr-FR" smtClean="0">
              <a:latin typeface="Corbel" charset="0"/>
            </a:endParaRPr>
          </a:p>
        </p:txBody>
      </p:sp>
      <p:sp>
        <p:nvSpPr>
          <p:cNvPr id="163853" name="Espace réservé du contenu 65"/>
          <p:cNvSpPr>
            <a:spLocks noGrp="1"/>
          </p:cNvSpPr>
          <p:nvPr>
            <p:ph idx="1"/>
          </p:nvPr>
        </p:nvSpPr>
        <p:spPr/>
        <p:txBody>
          <a:bodyPr/>
          <a:lstStyle/>
          <a:p>
            <a:endParaRPr lang="fr-FR">
              <a:latin typeface="Corbel" charset="0"/>
            </a:endParaRPr>
          </a:p>
        </p:txBody>
      </p:sp>
    </p:spTree>
    <p:extLst>
      <p:ext uri="{BB962C8B-B14F-4D97-AF65-F5344CB8AC3E}">
        <p14:creationId xmlns:p14="http://schemas.microsoft.com/office/powerpoint/2010/main" val="33106024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47516"/>
                                        </p:tgtEl>
                                        <p:attrNameLst>
                                          <p:attrName>style.visibility</p:attrName>
                                        </p:attrNameLst>
                                      </p:cBhvr>
                                      <p:to>
                                        <p:strVal val="visible"/>
                                      </p:to>
                                    </p:set>
                                    <p:animEffect transition="in" filter="fade">
                                      <p:cBhvr>
                                        <p:cTn id="16" dur="1000"/>
                                        <p:tgtEl>
                                          <p:spTgt spid="147516"/>
                                        </p:tgtEl>
                                      </p:cBhvr>
                                    </p:animEffect>
                                    <p:anim calcmode="lin" valueType="num">
                                      <p:cBhvr>
                                        <p:cTn id="17" dur="1000" fill="hold"/>
                                        <p:tgtEl>
                                          <p:spTgt spid="147516"/>
                                        </p:tgtEl>
                                        <p:attrNameLst>
                                          <p:attrName>ppt_x</p:attrName>
                                        </p:attrNameLst>
                                      </p:cBhvr>
                                      <p:tavLst>
                                        <p:tav tm="0">
                                          <p:val>
                                            <p:strVal val="#ppt_x"/>
                                          </p:val>
                                        </p:tav>
                                        <p:tav tm="100000">
                                          <p:val>
                                            <p:strVal val="#ppt_x"/>
                                          </p:val>
                                        </p:tav>
                                      </p:tavLst>
                                    </p:anim>
                                    <p:anim calcmode="lin" valueType="num">
                                      <p:cBhvr>
                                        <p:cTn id="18" dur="1000" fill="hold"/>
                                        <p:tgtEl>
                                          <p:spTgt spid="14751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7" presetClass="entr" presetSubtype="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53" presetClass="entr" presetSubtype="0"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par>
                                <p:cTn id="31" presetID="20"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edge">
                                      <p:cBhvr>
                                        <p:cTn id="33" dur="2000"/>
                                        <p:tgtEl>
                                          <p:spTgt spid="5"/>
                                        </p:tgtEl>
                                      </p:cBhvr>
                                    </p:animEffect>
                                  </p:childTnLst>
                                </p:cTn>
                              </p:par>
                            </p:childTnLst>
                          </p:cTn>
                        </p:par>
                        <p:par>
                          <p:cTn id="34" fill="hold">
                            <p:stCondLst>
                              <p:cond delay="5000"/>
                            </p:stCondLst>
                            <p:childTnLst>
                              <p:par>
                                <p:cTn id="35" presetID="10" presetClass="entr" presetSubtype="0" fill="hold" nodeType="afterEffect">
                                  <p:stCondLst>
                                    <p:cond delay="0"/>
                                  </p:stCondLst>
                                  <p:childTnLst>
                                    <p:set>
                                      <p:cBhvr>
                                        <p:cTn id="36" dur="1" fill="hold">
                                          <p:stCondLst>
                                            <p:cond delay="0"/>
                                          </p:stCondLst>
                                        </p:cTn>
                                        <p:tgtEl>
                                          <p:spTgt spid="147512"/>
                                        </p:tgtEl>
                                        <p:attrNameLst>
                                          <p:attrName>style.visibility</p:attrName>
                                        </p:attrNameLst>
                                      </p:cBhvr>
                                      <p:to>
                                        <p:strVal val="visible"/>
                                      </p:to>
                                    </p:set>
                                    <p:animEffect transition="in" filter="fade">
                                      <p:cBhvr>
                                        <p:cTn id="37" dur="1000"/>
                                        <p:tgtEl>
                                          <p:spTgt spid="147512"/>
                                        </p:tgtEl>
                                      </p:cBhvr>
                                    </p:animEffect>
                                  </p:childTnLst>
                                </p:cTn>
                              </p:par>
                              <p:par>
                                <p:cTn id="38" presetID="10" presetClass="exit" presetSubtype="0" fill="hold" nodeType="withEffect">
                                  <p:stCondLst>
                                    <p:cond delay="1500"/>
                                  </p:stCondLst>
                                  <p:childTnLst>
                                    <p:animEffect transition="out" filter="fade">
                                      <p:cBhvr>
                                        <p:cTn id="39" dur="500"/>
                                        <p:tgtEl>
                                          <p:spTgt spid="147512"/>
                                        </p:tgtEl>
                                      </p:cBhvr>
                                    </p:animEffect>
                                    <p:set>
                                      <p:cBhvr>
                                        <p:cTn id="40" dur="1" fill="hold">
                                          <p:stCondLst>
                                            <p:cond delay="499"/>
                                          </p:stCondLst>
                                        </p:cTn>
                                        <p:tgtEl>
                                          <p:spTgt spid="147512"/>
                                        </p:tgtEl>
                                        <p:attrNameLst>
                                          <p:attrName>style.visibility</p:attrName>
                                        </p:attrNameLst>
                                      </p:cBhvr>
                                      <p:to>
                                        <p:strVal val="hidden"/>
                                      </p:to>
                                    </p:set>
                                  </p:childTnLst>
                                </p:cTn>
                              </p:par>
                              <p:par>
                                <p:cTn id="41" presetID="10" presetClass="entr" presetSubtype="0" fill="hold" nodeType="withEffect">
                                  <p:stCondLst>
                                    <p:cond delay="1500"/>
                                  </p:stCondLst>
                                  <p:childTnLst>
                                    <p:set>
                                      <p:cBhvr>
                                        <p:cTn id="42" dur="1" fill="hold">
                                          <p:stCondLst>
                                            <p:cond delay="0"/>
                                          </p:stCondLst>
                                        </p:cTn>
                                        <p:tgtEl>
                                          <p:spTgt spid="147514"/>
                                        </p:tgtEl>
                                        <p:attrNameLst>
                                          <p:attrName>style.visibility</p:attrName>
                                        </p:attrNameLst>
                                      </p:cBhvr>
                                      <p:to>
                                        <p:strVal val="visible"/>
                                      </p:to>
                                    </p:set>
                                    <p:animEffect transition="in" filter="fade">
                                      <p:cBhvr>
                                        <p:cTn id="43" dur="1000"/>
                                        <p:tgtEl>
                                          <p:spTgt spid="147514"/>
                                        </p:tgtEl>
                                      </p:cBhvr>
                                    </p:animEffect>
                                  </p:childTnLst>
                                </p:cTn>
                              </p:par>
                              <p:par>
                                <p:cTn id="44" presetID="10" presetClass="exit" presetSubtype="0" fill="hold" nodeType="withEffect">
                                  <p:stCondLst>
                                    <p:cond delay="3000"/>
                                  </p:stCondLst>
                                  <p:childTnLst>
                                    <p:animEffect transition="out" filter="fade">
                                      <p:cBhvr>
                                        <p:cTn id="45" dur="500"/>
                                        <p:tgtEl>
                                          <p:spTgt spid="147514"/>
                                        </p:tgtEl>
                                      </p:cBhvr>
                                    </p:animEffect>
                                    <p:set>
                                      <p:cBhvr>
                                        <p:cTn id="46" dur="1" fill="hold">
                                          <p:stCondLst>
                                            <p:cond delay="499"/>
                                          </p:stCondLst>
                                        </p:cTn>
                                        <p:tgtEl>
                                          <p:spTgt spid="147514"/>
                                        </p:tgtEl>
                                        <p:attrNameLst>
                                          <p:attrName>style.visibility</p:attrName>
                                        </p:attrNameLst>
                                      </p:cBhvr>
                                      <p:to>
                                        <p:strVal val="hidden"/>
                                      </p:to>
                                    </p:set>
                                  </p:childTnLst>
                                </p:cTn>
                              </p:par>
                              <p:par>
                                <p:cTn id="47" presetID="10" presetClass="entr" presetSubtype="0" fill="hold" nodeType="withEffect">
                                  <p:stCondLst>
                                    <p:cond delay="3000"/>
                                  </p:stCondLst>
                                  <p:childTnLst>
                                    <p:set>
                                      <p:cBhvr>
                                        <p:cTn id="48" dur="1" fill="hold">
                                          <p:stCondLst>
                                            <p:cond delay="0"/>
                                          </p:stCondLst>
                                        </p:cTn>
                                        <p:tgtEl>
                                          <p:spTgt spid="147515"/>
                                        </p:tgtEl>
                                        <p:attrNameLst>
                                          <p:attrName>style.visibility</p:attrName>
                                        </p:attrNameLst>
                                      </p:cBhvr>
                                      <p:to>
                                        <p:strVal val="visible"/>
                                      </p:to>
                                    </p:set>
                                    <p:animEffect transition="in" filter="fade">
                                      <p:cBhvr>
                                        <p:cTn id="49" dur="1000"/>
                                        <p:tgtEl>
                                          <p:spTgt spid="147515"/>
                                        </p:tgtEl>
                                      </p:cBhvr>
                                    </p:animEffect>
                                  </p:childTnLst>
                                </p:cTn>
                              </p:par>
                              <p:par>
                                <p:cTn id="50" presetID="10" presetClass="exit" presetSubtype="0" fill="hold" nodeType="withEffect">
                                  <p:stCondLst>
                                    <p:cond delay="4500"/>
                                  </p:stCondLst>
                                  <p:childTnLst>
                                    <p:animEffect transition="out" filter="fade">
                                      <p:cBhvr>
                                        <p:cTn id="51" dur="500"/>
                                        <p:tgtEl>
                                          <p:spTgt spid="147515"/>
                                        </p:tgtEl>
                                      </p:cBhvr>
                                    </p:animEffect>
                                    <p:set>
                                      <p:cBhvr>
                                        <p:cTn id="52" dur="1" fill="hold">
                                          <p:stCondLst>
                                            <p:cond delay="499"/>
                                          </p:stCondLst>
                                        </p:cTn>
                                        <p:tgtEl>
                                          <p:spTgt spid="147515"/>
                                        </p:tgtEl>
                                        <p:attrNameLst>
                                          <p:attrName>style.visibility</p:attrName>
                                        </p:attrNameLst>
                                      </p:cBhvr>
                                      <p:to>
                                        <p:strVal val="hidden"/>
                                      </p:to>
                                    </p:set>
                                  </p:childTnLst>
                                </p:cTn>
                              </p:par>
                              <p:par>
                                <p:cTn id="53" presetID="10" presetClass="entr" presetSubtype="0" fill="hold" nodeType="withEffect">
                                  <p:stCondLst>
                                    <p:cond delay="4500"/>
                                  </p:stCondLst>
                                  <p:childTnLst>
                                    <p:set>
                                      <p:cBhvr>
                                        <p:cTn id="54" dur="1" fill="hold">
                                          <p:stCondLst>
                                            <p:cond delay="0"/>
                                          </p:stCondLst>
                                        </p:cTn>
                                        <p:tgtEl>
                                          <p:spTgt spid="147513"/>
                                        </p:tgtEl>
                                        <p:attrNameLst>
                                          <p:attrName>style.visibility</p:attrName>
                                        </p:attrNameLst>
                                      </p:cBhvr>
                                      <p:to>
                                        <p:strVal val="visible"/>
                                      </p:to>
                                    </p:set>
                                    <p:animEffect transition="in" filter="fade">
                                      <p:cBhvr>
                                        <p:cTn id="55" dur="1000"/>
                                        <p:tgtEl>
                                          <p:spTgt spid="147513"/>
                                        </p:tgtEl>
                                      </p:cBhvr>
                                    </p:animEffect>
                                  </p:childTnLst>
                                </p:cTn>
                              </p:par>
                              <p:par>
                                <p:cTn id="56" presetID="10" presetClass="exit" presetSubtype="0" fill="hold" nodeType="withEffect">
                                  <p:stCondLst>
                                    <p:cond delay="6000"/>
                                  </p:stCondLst>
                                  <p:childTnLst>
                                    <p:animEffect transition="out" filter="fade">
                                      <p:cBhvr>
                                        <p:cTn id="57" dur="500"/>
                                        <p:tgtEl>
                                          <p:spTgt spid="147513"/>
                                        </p:tgtEl>
                                      </p:cBhvr>
                                    </p:animEffect>
                                    <p:set>
                                      <p:cBhvr>
                                        <p:cTn id="58" dur="1" fill="hold">
                                          <p:stCondLst>
                                            <p:cond delay="499"/>
                                          </p:stCondLst>
                                        </p:cTn>
                                        <p:tgtEl>
                                          <p:spTgt spid="1475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516"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5890" name="Group 2"/>
          <p:cNvGrpSpPr>
            <a:grpSpLocks/>
          </p:cNvGrpSpPr>
          <p:nvPr/>
        </p:nvGrpSpPr>
        <p:grpSpPr bwMode="auto">
          <a:xfrm>
            <a:off x="1403350" y="692150"/>
            <a:ext cx="5273675" cy="5473700"/>
            <a:chOff x="748" y="391"/>
            <a:chExt cx="3351" cy="3478"/>
          </a:xfrm>
        </p:grpSpPr>
        <p:sp>
          <p:nvSpPr>
            <p:cNvPr id="165915" name="Freeform 3"/>
            <p:cNvSpPr>
              <a:spLocks/>
            </p:cNvSpPr>
            <p:nvPr/>
          </p:nvSpPr>
          <p:spPr bwMode="gray">
            <a:xfrm>
              <a:off x="2971" y="2275"/>
              <a:ext cx="18" cy="16"/>
            </a:xfrm>
            <a:custGeom>
              <a:avLst/>
              <a:gdLst>
                <a:gd name="T0" fmla="*/ 0 w 21"/>
                <a:gd name="T1" fmla="*/ 14 h 18"/>
                <a:gd name="T2" fmla="*/ 15 w 21"/>
                <a:gd name="T3" fmla="*/ 4 h 18"/>
                <a:gd name="T4" fmla="*/ 0 w 21"/>
                <a:gd name="T5" fmla="*/ 0 h 18"/>
                <a:gd name="T6" fmla="*/ 0 w 21"/>
                <a:gd name="T7" fmla="*/ 14 h 18"/>
                <a:gd name="T8" fmla="*/ 0 w 21"/>
                <a:gd name="T9" fmla="*/ 14 h 18"/>
                <a:gd name="T10" fmla="*/ 0 w 21"/>
                <a:gd name="T11" fmla="*/ 14 h 18"/>
                <a:gd name="T12" fmla="*/ 0 60000 65536"/>
                <a:gd name="T13" fmla="*/ 0 60000 65536"/>
                <a:gd name="T14" fmla="*/ 0 60000 65536"/>
                <a:gd name="T15" fmla="*/ 0 60000 65536"/>
                <a:gd name="T16" fmla="*/ 0 60000 65536"/>
                <a:gd name="T17" fmla="*/ 0 60000 65536"/>
                <a:gd name="T18" fmla="*/ 0 w 21"/>
                <a:gd name="T19" fmla="*/ 0 h 18"/>
                <a:gd name="T20" fmla="*/ 21 w 21"/>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21" h="18">
                  <a:moveTo>
                    <a:pt x="0" y="18"/>
                  </a:moveTo>
                  <a:lnTo>
                    <a:pt x="21" y="4"/>
                  </a:lnTo>
                  <a:lnTo>
                    <a:pt x="0" y="0"/>
                  </a:lnTo>
                  <a:lnTo>
                    <a:pt x="0" y="18"/>
                  </a:lnTo>
                  <a:close/>
                </a:path>
              </a:pathLst>
            </a:custGeom>
            <a:solidFill>
              <a:schemeClr val="bg2"/>
            </a:solidFill>
            <a:ln w="9525">
              <a:solidFill>
                <a:srgbClr val="0071A7"/>
              </a:solidFill>
              <a:miter lim="800000"/>
              <a:headEnd/>
              <a:tailEnd/>
            </a:ln>
          </p:spPr>
          <p:txBody>
            <a:bodyPr>
              <a:prstTxWarp prst="textNoShape">
                <a:avLst/>
              </a:prstTxWarp>
            </a:bodyPr>
            <a:lstStyle/>
            <a:p>
              <a:endParaRPr lang="fr-FR"/>
            </a:p>
          </p:txBody>
        </p:sp>
        <p:sp>
          <p:nvSpPr>
            <p:cNvPr id="165916" name="Freeform 4"/>
            <p:cNvSpPr>
              <a:spLocks noEditPoints="1"/>
            </p:cNvSpPr>
            <p:nvPr/>
          </p:nvSpPr>
          <p:spPr bwMode="gray">
            <a:xfrm>
              <a:off x="1690" y="1836"/>
              <a:ext cx="547" cy="841"/>
            </a:xfrm>
            <a:custGeom>
              <a:avLst/>
              <a:gdLst>
                <a:gd name="T0" fmla="*/ 378 w 610"/>
                <a:gd name="T1" fmla="*/ 700 h 938"/>
                <a:gd name="T2" fmla="*/ 354 w 610"/>
                <a:gd name="T3" fmla="*/ 698 h 938"/>
                <a:gd name="T4" fmla="*/ 99 w 610"/>
                <a:gd name="T5" fmla="*/ 39 h 938"/>
                <a:gd name="T6" fmla="*/ 56 w 610"/>
                <a:gd name="T7" fmla="*/ 50 h 938"/>
                <a:gd name="T8" fmla="*/ 76 w 610"/>
                <a:gd name="T9" fmla="*/ 56 h 938"/>
                <a:gd name="T10" fmla="*/ 90 w 610"/>
                <a:gd name="T11" fmla="*/ 91 h 938"/>
                <a:gd name="T12" fmla="*/ 102 w 610"/>
                <a:gd name="T13" fmla="*/ 117 h 938"/>
                <a:gd name="T14" fmla="*/ 108 w 610"/>
                <a:gd name="T15" fmla="*/ 91 h 938"/>
                <a:gd name="T16" fmla="*/ 90 w 610"/>
                <a:gd name="T17" fmla="*/ 283 h 938"/>
                <a:gd name="T18" fmla="*/ 108 w 610"/>
                <a:gd name="T19" fmla="*/ 260 h 938"/>
                <a:gd name="T20" fmla="*/ 67 w 610"/>
                <a:gd name="T21" fmla="*/ 321 h 938"/>
                <a:gd name="T22" fmla="*/ 30 w 610"/>
                <a:gd name="T23" fmla="*/ 351 h 938"/>
                <a:gd name="T24" fmla="*/ 28 w 610"/>
                <a:gd name="T25" fmla="*/ 416 h 938"/>
                <a:gd name="T26" fmla="*/ 99 w 610"/>
                <a:gd name="T27" fmla="*/ 422 h 938"/>
                <a:gd name="T28" fmla="*/ 125 w 610"/>
                <a:gd name="T29" fmla="*/ 362 h 938"/>
                <a:gd name="T30" fmla="*/ 102 w 610"/>
                <a:gd name="T31" fmla="*/ 323 h 938"/>
                <a:gd name="T32" fmla="*/ 184 w 610"/>
                <a:gd name="T33" fmla="*/ 414 h 938"/>
                <a:gd name="T34" fmla="*/ 198 w 610"/>
                <a:gd name="T35" fmla="*/ 416 h 938"/>
                <a:gd name="T36" fmla="*/ 454 w 610"/>
                <a:gd name="T37" fmla="*/ 633 h 938"/>
                <a:gd name="T38" fmla="*/ 487 w 610"/>
                <a:gd name="T39" fmla="*/ 522 h 938"/>
                <a:gd name="T40" fmla="*/ 414 w 610"/>
                <a:gd name="T41" fmla="*/ 434 h 938"/>
                <a:gd name="T42" fmla="*/ 346 w 610"/>
                <a:gd name="T43" fmla="*/ 360 h 938"/>
                <a:gd name="T44" fmla="*/ 292 w 610"/>
                <a:gd name="T45" fmla="*/ 241 h 938"/>
                <a:gd name="T46" fmla="*/ 281 w 610"/>
                <a:gd name="T47" fmla="*/ 224 h 938"/>
                <a:gd name="T48" fmla="*/ 308 w 610"/>
                <a:gd name="T49" fmla="*/ 82 h 938"/>
                <a:gd name="T50" fmla="*/ 221 w 610"/>
                <a:gd name="T51" fmla="*/ 45 h 938"/>
                <a:gd name="T52" fmla="*/ 235 w 610"/>
                <a:gd name="T53" fmla="*/ 5 h 938"/>
                <a:gd name="T54" fmla="*/ 144 w 610"/>
                <a:gd name="T55" fmla="*/ 63 h 938"/>
                <a:gd name="T56" fmla="*/ 127 w 610"/>
                <a:gd name="T57" fmla="*/ 119 h 938"/>
                <a:gd name="T58" fmla="*/ 99 w 610"/>
                <a:gd name="T59" fmla="*/ 195 h 938"/>
                <a:gd name="T60" fmla="*/ 121 w 610"/>
                <a:gd name="T61" fmla="*/ 219 h 938"/>
                <a:gd name="T62" fmla="*/ 144 w 610"/>
                <a:gd name="T63" fmla="*/ 187 h 938"/>
                <a:gd name="T64" fmla="*/ 125 w 610"/>
                <a:gd name="T65" fmla="*/ 255 h 938"/>
                <a:gd name="T66" fmla="*/ 138 w 610"/>
                <a:gd name="T67" fmla="*/ 291 h 938"/>
                <a:gd name="T68" fmla="*/ 164 w 610"/>
                <a:gd name="T69" fmla="*/ 266 h 938"/>
                <a:gd name="T70" fmla="*/ 175 w 610"/>
                <a:gd name="T71" fmla="*/ 315 h 938"/>
                <a:gd name="T72" fmla="*/ 161 w 610"/>
                <a:gd name="T73" fmla="*/ 362 h 938"/>
                <a:gd name="T74" fmla="*/ 238 w 610"/>
                <a:gd name="T75" fmla="*/ 383 h 938"/>
                <a:gd name="T76" fmla="*/ 266 w 610"/>
                <a:gd name="T77" fmla="*/ 434 h 938"/>
                <a:gd name="T78" fmla="*/ 232 w 610"/>
                <a:gd name="T79" fmla="*/ 485 h 938"/>
                <a:gd name="T80" fmla="*/ 201 w 610"/>
                <a:gd name="T81" fmla="*/ 522 h 938"/>
                <a:gd name="T82" fmla="*/ 159 w 610"/>
                <a:gd name="T83" fmla="*/ 595 h 938"/>
                <a:gd name="T84" fmla="*/ 215 w 610"/>
                <a:gd name="T85" fmla="*/ 626 h 938"/>
                <a:gd name="T86" fmla="*/ 255 w 610"/>
                <a:gd name="T87" fmla="*/ 635 h 938"/>
                <a:gd name="T88" fmla="*/ 238 w 610"/>
                <a:gd name="T89" fmla="*/ 663 h 938"/>
                <a:gd name="T90" fmla="*/ 181 w 610"/>
                <a:gd name="T91" fmla="*/ 689 h 938"/>
                <a:gd name="T92" fmla="*/ 147 w 610"/>
                <a:gd name="T93" fmla="*/ 754 h 938"/>
                <a:gd name="T94" fmla="*/ 244 w 610"/>
                <a:gd name="T95" fmla="*/ 728 h 938"/>
                <a:gd name="T96" fmla="*/ 292 w 610"/>
                <a:gd name="T97" fmla="*/ 709 h 938"/>
                <a:gd name="T98" fmla="*/ 431 w 610"/>
                <a:gd name="T99" fmla="*/ 692 h 938"/>
                <a:gd name="T100" fmla="*/ 447 w 610"/>
                <a:gd name="T101" fmla="*/ 646 h 938"/>
                <a:gd name="T102" fmla="*/ 454 w 610"/>
                <a:gd name="T103" fmla="*/ 633 h 93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10"/>
                <a:gd name="T157" fmla="*/ 0 h 938"/>
                <a:gd name="T158" fmla="*/ 610 w 610"/>
                <a:gd name="T159" fmla="*/ 938 h 93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10" h="938">
                  <a:moveTo>
                    <a:pt x="440" y="868"/>
                  </a:moveTo>
                  <a:lnTo>
                    <a:pt x="451" y="878"/>
                  </a:lnTo>
                  <a:lnTo>
                    <a:pt x="469" y="871"/>
                  </a:lnTo>
                  <a:lnTo>
                    <a:pt x="451" y="861"/>
                  </a:lnTo>
                  <a:lnTo>
                    <a:pt x="440" y="868"/>
                  </a:lnTo>
                  <a:close/>
                  <a:moveTo>
                    <a:pt x="95" y="70"/>
                  </a:moveTo>
                  <a:lnTo>
                    <a:pt x="123" y="49"/>
                  </a:lnTo>
                  <a:lnTo>
                    <a:pt x="112" y="18"/>
                  </a:lnTo>
                  <a:lnTo>
                    <a:pt x="102" y="28"/>
                  </a:lnTo>
                  <a:lnTo>
                    <a:pt x="70" y="63"/>
                  </a:lnTo>
                  <a:lnTo>
                    <a:pt x="70" y="85"/>
                  </a:lnTo>
                  <a:lnTo>
                    <a:pt x="95" y="70"/>
                  </a:lnTo>
                  <a:close/>
                  <a:moveTo>
                    <a:pt x="134" y="113"/>
                  </a:moveTo>
                  <a:lnTo>
                    <a:pt x="112" y="113"/>
                  </a:lnTo>
                  <a:lnTo>
                    <a:pt x="105" y="120"/>
                  </a:lnTo>
                  <a:lnTo>
                    <a:pt x="102" y="145"/>
                  </a:lnTo>
                  <a:lnTo>
                    <a:pt x="127" y="145"/>
                  </a:lnTo>
                  <a:lnTo>
                    <a:pt x="134" y="113"/>
                  </a:lnTo>
                  <a:close/>
                  <a:moveTo>
                    <a:pt x="134" y="324"/>
                  </a:moveTo>
                  <a:lnTo>
                    <a:pt x="123" y="324"/>
                  </a:lnTo>
                  <a:lnTo>
                    <a:pt x="112" y="353"/>
                  </a:lnTo>
                  <a:lnTo>
                    <a:pt x="130" y="353"/>
                  </a:lnTo>
                  <a:lnTo>
                    <a:pt x="134" y="324"/>
                  </a:lnTo>
                  <a:close/>
                  <a:moveTo>
                    <a:pt x="127" y="402"/>
                  </a:moveTo>
                  <a:lnTo>
                    <a:pt x="84" y="399"/>
                  </a:lnTo>
                  <a:lnTo>
                    <a:pt x="77" y="388"/>
                  </a:lnTo>
                  <a:lnTo>
                    <a:pt x="38" y="391"/>
                  </a:lnTo>
                  <a:lnTo>
                    <a:pt x="38" y="437"/>
                  </a:lnTo>
                  <a:lnTo>
                    <a:pt x="0" y="473"/>
                  </a:lnTo>
                  <a:lnTo>
                    <a:pt x="0" y="494"/>
                  </a:lnTo>
                  <a:lnTo>
                    <a:pt x="35" y="518"/>
                  </a:lnTo>
                  <a:lnTo>
                    <a:pt x="63" y="501"/>
                  </a:lnTo>
                  <a:lnTo>
                    <a:pt x="95" y="515"/>
                  </a:lnTo>
                  <a:lnTo>
                    <a:pt x="123" y="525"/>
                  </a:lnTo>
                  <a:lnTo>
                    <a:pt x="155" y="501"/>
                  </a:lnTo>
                  <a:lnTo>
                    <a:pt x="176" y="462"/>
                  </a:lnTo>
                  <a:lnTo>
                    <a:pt x="155" y="451"/>
                  </a:lnTo>
                  <a:lnTo>
                    <a:pt x="127" y="402"/>
                  </a:lnTo>
                  <a:close/>
                  <a:moveTo>
                    <a:pt x="246" y="518"/>
                  </a:moveTo>
                  <a:lnTo>
                    <a:pt x="250" y="497"/>
                  </a:lnTo>
                  <a:lnTo>
                    <a:pt x="229" y="515"/>
                  </a:lnTo>
                  <a:lnTo>
                    <a:pt x="229" y="525"/>
                  </a:lnTo>
                  <a:lnTo>
                    <a:pt x="243" y="540"/>
                  </a:lnTo>
                  <a:lnTo>
                    <a:pt x="246" y="518"/>
                  </a:lnTo>
                  <a:close/>
                  <a:moveTo>
                    <a:pt x="564" y="787"/>
                  </a:moveTo>
                  <a:lnTo>
                    <a:pt x="596" y="748"/>
                  </a:lnTo>
                  <a:lnTo>
                    <a:pt x="610" y="716"/>
                  </a:lnTo>
                  <a:lnTo>
                    <a:pt x="606" y="649"/>
                  </a:lnTo>
                  <a:lnTo>
                    <a:pt x="543" y="660"/>
                  </a:lnTo>
                  <a:lnTo>
                    <a:pt x="518" y="645"/>
                  </a:lnTo>
                  <a:lnTo>
                    <a:pt x="515" y="540"/>
                  </a:lnTo>
                  <a:lnTo>
                    <a:pt x="507" y="518"/>
                  </a:lnTo>
                  <a:lnTo>
                    <a:pt x="462" y="462"/>
                  </a:lnTo>
                  <a:lnTo>
                    <a:pt x="430" y="448"/>
                  </a:lnTo>
                  <a:lnTo>
                    <a:pt x="426" y="377"/>
                  </a:lnTo>
                  <a:lnTo>
                    <a:pt x="398" y="317"/>
                  </a:lnTo>
                  <a:lnTo>
                    <a:pt x="363" y="300"/>
                  </a:lnTo>
                  <a:lnTo>
                    <a:pt x="328" y="317"/>
                  </a:lnTo>
                  <a:lnTo>
                    <a:pt x="324" y="300"/>
                  </a:lnTo>
                  <a:lnTo>
                    <a:pt x="349" y="279"/>
                  </a:lnTo>
                  <a:lnTo>
                    <a:pt x="342" y="226"/>
                  </a:lnTo>
                  <a:lnTo>
                    <a:pt x="395" y="141"/>
                  </a:lnTo>
                  <a:lnTo>
                    <a:pt x="384" y="102"/>
                  </a:lnTo>
                  <a:lnTo>
                    <a:pt x="328" y="99"/>
                  </a:lnTo>
                  <a:lnTo>
                    <a:pt x="268" y="102"/>
                  </a:lnTo>
                  <a:lnTo>
                    <a:pt x="275" y="56"/>
                  </a:lnTo>
                  <a:lnTo>
                    <a:pt x="317" y="25"/>
                  </a:lnTo>
                  <a:lnTo>
                    <a:pt x="324" y="0"/>
                  </a:lnTo>
                  <a:lnTo>
                    <a:pt x="292" y="7"/>
                  </a:lnTo>
                  <a:lnTo>
                    <a:pt x="211" y="7"/>
                  </a:lnTo>
                  <a:lnTo>
                    <a:pt x="194" y="32"/>
                  </a:lnTo>
                  <a:lnTo>
                    <a:pt x="179" y="78"/>
                  </a:lnTo>
                  <a:lnTo>
                    <a:pt x="148" y="109"/>
                  </a:lnTo>
                  <a:lnTo>
                    <a:pt x="148" y="134"/>
                  </a:lnTo>
                  <a:lnTo>
                    <a:pt x="158" y="148"/>
                  </a:lnTo>
                  <a:lnTo>
                    <a:pt x="158" y="183"/>
                  </a:lnTo>
                  <a:lnTo>
                    <a:pt x="130" y="208"/>
                  </a:lnTo>
                  <a:lnTo>
                    <a:pt x="123" y="243"/>
                  </a:lnTo>
                  <a:lnTo>
                    <a:pt x="127" y="272"/>
                  </a:lnTo>
                  <a:lnTo>
                    <a:pt x="130" y="286"/>
                  </a:lnTo>
                  <a:lnTo>
                    <a:pt x="151" y="272"/>
                  </a:lnTo>
                  <a:lnTo>
                    <a:pt x="151" y="247"/>
                  </a:lnTo>
                  <a:lnTo>
                    <a:pt x="172" y="226"/>
                  </a:lnTo>
                  <a:lnTo>
                    <a:pt x="179" y="233"/>
                  </a:lnTo>
                  <a:lnTo>
                    <a:pt x="176" y="250"/>
                  </a:lnTo>
                  <a:lnTo>
                    <a:pt x="155" y="286"/>
                  </a:lnTo>
                  <a:lnTo>
                    <a:pt x="155" y="317"/>
                  </a:lnTo>
                  <a:lnTo>
                    <a:pt x="155" y="356"/>
                  </a:lnTo>
                  <a:lnTo>
                    <a:pt x="158" y="377"/>
                  </a:lnTo>
                  <a:lnTo>
                    <a:pt x="172" y="363"/>
                  </a:lnTo>
                  <a:lnTo>
                    <a:pt x="176" y="331"/>
                  </a:lnTo>
                  <a:lnTo>
                    <a:pt x="201" y="317"/>
                  </a:lnTo>
                  <a:lnTo>
                    <a:pt x="204" y="331"/>
                  </a:lnTo>
                  <a:lnTo>
                    <a:pt x="211" y="353"/>
                  </a:lnTo>
                  <a:lnTo>
                    <a:pt x="222" y="370"/>
                  </a:lnTo>
                  <a:lnTo>
                    <a:pt x="218" y="391"/>
                  </a:lnTo>
                  <a:lnTo>
                    <a:pt x="197" y="413"/>
                  </a:lnTo>
                  <a:lnTo>
                    <a:pt x="194" y="448"/>
                  </a:lnTo>
                  <a:lnTo>
                    <a:pt x="201" y="451"/>
                  </a:lnTo>
                  <a:lnTo>
                    <a:pt x="271" y="448"/>
                  </a:lnTo>
                  <a:lnTo>
                    <a:pt x="303" y="430"/>
                  </a:lnTo>
                  <a:lnTo>
                    <a:pt x="296" y="476"/>
                  </a:lnTo>
                  <a:lnTo>
                    <a:pt x="306" y="511"/>
                  </a:lnTo>
                  <a:lnTo>
                    <a:pt x="317" y="525"/>
                  </a:lnTo>
                  <a:lnTo>
                    <a:pt x="331" y="540"/>
                  </a:lnTo>
                  <a:lnTo>
                    <a:pt x="338" y="568"/>
                  </a:lnTo>
                  <a:lnTo>
                    <a:pt x="324" y="589"/>
                  </a:lnTo>
                  <a:lnTo>
                    <a:pt x="289" y="603"/>
                  </a:lnTo>
                  <a:lnTo>
                    <a:pt x="246" y="614"/>
                  </a:lnTo>
                  <a:lnTo>
                    <a:pt x="239" y="645"/>
                  </a:lnTo>
                  <a:lnTo>
                    <a:pt x="250" y="649"/>
                  </a:lnTo>
                  <a:lnTo>
                    <a:pt x="243" y="723"/>
                  </a:lnTo>
                  <a:lnTo>
                    <a:pt x="218" y="730"/>
                  </a:lnTo>
                  <a:lnTo>
                    <a:pt x="197" y="741"/>
                  </a:lnTo>
                  <a:lnTo>
                    <a:pt x="183" y="762"/>
                  </a:lnTo>
                  <a:lnTo>
                    <a:pt x="197" y="779"/>
                  </a:lnTo>
                  <a:lnTo>
                    <a:pt x="268" y="779"/>
                  </a:lnTo>
                  <a:lnTo>
                    <a:pt x="282" y="790"/>
                  </a:lnTo>
                  <a:lnTo>
                    <a:pt x="314" y="794"/>
                  </a:lnTo>
                  <a:lnTo>
                    <a:pt x="317" y="790"/>
                  </a:lnTo>
                  <a:lnTo>
                    <a:pt x="338" y="790"/>
                  </a:lnTo>
                  <a:lnTo>
                    <a:pt x="328" y="811"/>
                  </a:lnTo>
                  <a:lnTo>
                    <a:pt x="296" y="825"/>
                  </a:lnTo>
                  <a:lnTo>
                    <a:pt x="257" y="829"/>
                  </a:lnTo>
                  <a:lnTo>
                    <a:pt x="250" y="854"/>
                  </a:lnTo>
                  <a:lnTo>
                    <a:pt x="225" y="857"/>
                  </a:lnTo>
                  <a:lnTo>
                    <a:pt x="218" y="892"/>
                  </a:lnTo>
                  <a:lnTo>
                    <a:pt x="179" y="921"/>
                  </a:lnTo>
                  <a:lnTo>
                    <a:pt x="183" y="938"/>
                  </a:lnTo>
                  <a:lnTo>
                    <a:pt x="211" y="935"/>
                  </a:lnTo>
                  <a:lnTo>
                    <a:pt x="225" y="906"/>
                  </a:lnTo>
                  <a:lnTo>
                    <a:pt x="303" y="906"/>
                  </a:lnTo>
                  <a:lnTo>
                    <a:pt x="306" y="885"/>
                  </a:lnTo>
                  <a:lnTo>
                    <a:pt x="352" y="871"/>
                  </a:lnTo>
                  <a:lnTo>
                    <a:pt x="363" y="882"/>
                  </a:lnTo>
                  <a:lnTo>
                    <a:pt x="451" y="854"/>
                  </a:lnTo>
                  <a:lnTo>
                    <a:pt x="486" y="861"/>
                  </a:lnTo>
                  <a:lnTo>
                    <a:pt x="536" y="861"/>
                  </a:lnTo>
                  <a:lnTo>
                    <a:pt x="589" y="825"/>
                  </a:lnTo>
                  <a:lnTo>
                    <a:pt x="589" y="808"/>
                  </a:lnTo>
                  <a:lnTo>
                    <a:pt x="557" y="804"/>
                  </a:lnTo>
                  <a:lnTo>
                    <a:pt x="529" y="804"/>
                  </a:lnTo>
                  <a:lnTo>
                    <a:pt x="536" y="787"/>
                  </a:lnTo>
                  <a:lnTo>
                    <a:pt x="564" y="787"/>
                  </a:lnTo>
                  <a:close/>
                </a:path>
              </a:pathLst>
            </a:custGeom>
            <a:solidFill>
              <a:schemeClr val="bg2"/>
            </a:solidFill>
            <a:ln w="9525">
              <a:solidFill>
                <a:srgbClr val="0071A7"/>
              </a:solidFill>
              <a:miter lim="800000"/>
              <a:headEnd/>
              <a:tailEnd/>
            </a:ln>
          </p:spPr>
          <p:txBody>
            <a:bodyPr>
              <a:prstTxWarp prst="textNoShape">
                <a:avLst/>
              </a:prstTxWarp>
            </a:bodyPr>
            <a:lstStyle/>
            <a:p>
              <a:endParaRPr lang="fr-FR"/>
            </a:p>
          </p:txBody>
        </p:sp>
        <p:sp>
          <p:nvSpPr>
            <p:cNvPr id="165917" name="Freeform 5"/>
            <p:cNvSpPr>
              <a:spLocks/>
            </p:cNvSpPr>
            <p:nvPr/>
          </p:nvSpPr>
          <p:spPr bwMode="gray">
            <a:xfrm>
              <a:off x="1564" y="2184"/>
              <a:ext cx="243" cy="366"/>
            </a:xfrm>
            <a:custGeom>
              <a:avLst/>
              <a:gdLst>
                <a:gd name="T0" fmla="*/ 0 w 271"/>
                <a:gd name="T1" fmla="*/ 265 h 409"/>
                <a:gd name="T2" fmla="*/ 3 w 271"/>
                <a:gd name="T3" fmla="*/ 300 h 409"/>
                <a:gd name="T4" fmla="*/ 20 w 271"/>
                <a:gd name="T5" fmla="*/ 302 h 409"/>
                <a:gd name="T6" fmla="*/ 25 w 271"/>
                <a:gd name="T7" fmla="*/ 319 h 409"/>
                <a:gd name="T8" fmla="*/ 45 w 271"/>
                <a:gd name="T9" fmla="*/ 328 h 409"/>
                <a:gd name="T10" fmla="*/ 76 w 271"/>
                <a:gd name="T11" fmla="*/ 313 h 409"/>
                <a:gd name="T12" fmla="*/ 116 w 271"/>
                <a:gd name="T13" fmla="*/ 294 h 409"/>
                <a:gd name="T14" fmla="*/ 164 w 271"/>
                <a:gd name="T15" fmla="*/ 271 h 409"/>
                <a:gd name="T16" fmla="*/ 198 w 271"/>
                <a:gd name="T17" fmla="*/ 263 h 409"/>
                <a:gd name="T18" fmla="*/ 206 w 271"/>
                <a:gd name="T19" fmla="*/ 209 h 409"/>
                <a:gd name="T20" fmla="*/ 218 w 271"/>
                <a:gd name="T21" fmla="*/ 175 h 409"/>
                <a:gd name="T22" fmla="*/ 213 w 271"/>
                <a:gd name="T23" fmla="*/ 156 h 409"/>
                <a:gd name="T24" fmla="*/ 213 w 271"/>
                <a:gd name="T25" fmla="*/ 110 h 409"/>
                <a:gd name="T26" fmla="*/ 190 w 271"/>
                <a:gd name="T27" fmla="*/ 98 h 409"/>
                <a:gd name="T28" fmla="*/ 168 w 271"/>
                <a:gd name="T29" fmla="*/ 90 h 409"/>
                <a:gd name="T30" fmla="*/ 144 w 271"/>
                <a:gd name="T31" fmla="*/ 102 h 409"/>
                <a:gd name="T32" fmla="*/ 116 w 271"/>
                <a:gd name="T33" fmla="*/ 81 h 409"/>
                <a:gd name="T34" fmla="*/ 116 w 271"/>
                <a:gd name="T35" fmla="*/ 68 h 409"/>
                <a:gd name="T36" fmla="*/ 147 w 271"/>
                <a:gd name="T37" fmla="*/ 37 h 409"/>
                <a:gd name="T38" fmla="*/ 147 w 271"/>
                <a:gd name="T39" fmla="*/ 0 h 409"/>
                <a:gd name="T40" fmla="*/ 108 w 271"/>
                <a:gd name="T41" fmla="*/ 9 h 409"/>
                <a:gd name="T42" fmla="*/ 96 w 271"/>
                <a:gd name="T43" fmla="*/ 20 h 409"/>
                <a:gd name="T44" fmla="*/ 82 w 271"/>
                <a:gd name="T45" fmla="*/ 56 h 409"/>
                <a:gd name="T46" fmla="*/ 96 w 271"/>
                <a:gd name="T47" fmla="*/ 80 h 409"/>
                <a:gd name="T48" fmla="*/ 71 w 271"/>
                <a:gd name="T49" fmla="*/ 90 h 409"/>
                <a:gd name="T50" fmla="*/ 42 w 271"/>
                <a:gd name="T51" fmla="*/ 81 h 409"/>
                <a:gd name="T52" fmla="*/ 22 w 271"/>
                <a:gd name="T53" fmla="*/ 90 h 409"/>
                <a:gd name="T54" fmla="*/ 12 w 271"/>
                <a:gd name="T55" fmla="*/ 110 h 409"/>
                <a:gd name="T56" fmla="*/ 28 w 271"/>
                <a:gd name="T57" fmla="*/ 139 h 409"/>
                <a:gd name="T58" fmla="*/ 25 w 271"/>
                <a:gd name="T59" fmla="*/ 152 h 409"/>
                <a:gd name="T60" fmla="*/ 17 w 271"/>
                <a:gd name="T61" fmla="*/ 161 h 409"/>
                <a:gd name="T62" fmla="*/ 25 w 271"/>
                <a:gd name="T63" fmla="*/ 172 h 409"/>
                <a:gd name="T64" fmla="*/ 42 w 271"/>
                <a:gd name="T65" fmla="*/ 161 h 409"/>
                <a:gd name="T66" fmla="*/ 59 w 271"/>
                <a:gd name="T67" fmla="*/ 172 h 409"/>
                <a:gd name="T68" fmla="*/ 42 w 271"/>
                <a:gd name="T69" fmla="*/ 198 h 409"/>
                <a:gd name="T70" fmla="*/ 42 w 271"/>
                <a:gd name="T71" fmla="*/ 224 h 409"/>
                <a:gd name="T72" fmla="*/ 59 w 271"/>
                <a:gd name="T73" fmla="*/ 232 h 409"/>
                <a:gd name="T74" fmla="*/ 59 w 271"/>
                <a:gd name="T75" fmla="*/ 234 h 409"/>
                <a:gd name="T76" fmla="*/ 17 w 271"/>
                <a:gd name="T77" fmla="*/ 251 h 409"/>
                <a:gd name="T78" fmla="*/ 0 w 271"/>
                <a:gd name="T79" fmla="*/ 265 h 409"/>
                <a:gd name="T80" fmla="*/ 0 w 271"/>
                <a:gd name="T81" fmla="*/ 265 h 409"/>
                <a:gd name="T82" fmla="*/ 0 w 271"/>
                <a:gd name="T83" fmla="*/ 265 h 4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71"/>
                <a:gd name="T127" fmla="*/ 0 h 409"/>
                <a:gd name="T128" fmla="*/ 271 w 271"/>
                <a:gd name="T129" fmla="*/ 409 h 40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71" h="409">
                  <a:moveTo>
                    <a:pt x="0" y="331"/>
                  </a:moveTo>
                  <a:lnTo>
                    <a:pt x="3" y="374"/>
                  </a:lnTo>
                  <a:lnTo>
                    <a:pt x="24" y="377"/>
                  </a:lnTo>
                  <a:lnTo>
                    <a:pt x="31" y="399"/>
                  </a:lnTo>
                  <a:lnTo>
                    <a:pt x="56" y="409"/>
                  </a:lnTo>
                  <a:lnTo>
                    <a:pt x="95" y="391"/>
                  </a:lnTo>
                  <a:lnTo>
                    <a:pt x="144" y="367"/>
                  </a:lnTo>
                  <a:lnTo>
                    <a:pt x="204" y="339"/>
                  </a:lnTo>
                  <a:lnTo>
                    <a:pt x="246" y="328"/>
                  </a:lnTo>
                  <a:lnTo>
                    <a:pt x="257" y="261"/>
                  </a:lnTo>
                  <a:lnTo>
                    <a:pt x="271" y="219"/>
                  </a:lnTo>
                  <a:lnTo>
                    <a:pt x="264" y="194"/>
                  </a:lnTo>
                  <a:lnTo>
                    <a:pt x="264" y="137"/>
                  </a:lnTo>
                  <a:lnTo>
                    <a:pt x="236" y="123"/>
                  </a:lnTo>
                  <a:lnTo>
                    <a:pt x="208" y="113"/>
                  </a:lnTo>
                  <a:lnTo>
                    <a:pt x="179" y="127"/>
                  </a:lnTo>
                  <a:lnTo>
                    <a:pt x="144" y="102"/>
                  </a:lnTo>
                  <a:lnTo>
                    <a:pt x="144" y="85"/>
                  </a:lnTo>
                  <a:lnTo>
                    <a:pt x="183" y="46"/>
                  </a:lnTo>
                  <a:lnTo>
                    <a:pt x="183" y="0"/>
                  </a:lnTo>
                  <a:lnTo>
                    <a:pt x="134" y="11"/>
                  </a:lnTo>
                  <a:lnTo>
                    <a:pt x="119" y="25"/>
                  </a:lnTo>
                  <a:lnTo>
                    <a:pt x="102" y="70"/>
                  </a:lnTo>
                  <a:lnTo>
                    <a:pt x="119" y="99"/>
                  </a:lnTo>
                  <a:lnTo>
                    <a:pt x="88" y="113"/>
                  </a:lnTo>
                  <a:lnTo>
                    <a:pt x="52" y="102"/>
                  </a:lnTo>
                  <a:lnTo>
                    <a:pt x="28" y="113"/>
                  </a:lnTo>
                  <a:lnTo>
                    <a:pt x="14" y="137"/>
                  </a:lnTo>
                  <a:lnTo>
                    <a:pt x="35" y="173"/>
                  </a:lnTo>
                  <a:lnTo>
                    <a:pt x="31" y="190"/>
                  </a:lnTo>
                  <a:lnTo>
                    <a:pt x="21" y="201"/>
                  </a:lnTo>
                  <a:lnTo>
                    <a:pt x="31" y="215"/>
                  </a:lnTo>
                  <a:lnTo>
                    <a:pt x="52" y="201"/>
                  </a:lnTo>
                  <a:lnTo>
                    <a:pt x="74" y="215"/>
                  </a:lnTo>
                  <a:lnTo>
                    <a:pt x="52" y="247"/>
                  </a:lnTo>
                  <a:lnTo>
                    <a:pt x="52" y="279"/>
                  </a:lnTo>
                  <a:lnTo>
                    <a:pt x="74" y="289"/>
                  </a:lnTo>
                  <a:lnTo>
                    <a:pt x="74" y="293"/>
                  </a:lnTo>
                  <a:lnTo>
                    <a:pt x="21" y="314"/>
                  </a:lnTo>
                  <a:lnTo>
                    <a:pt x="0" y="331"/>
                  </a:lnTo>
                  <a:close/>
                </a:path>
              </a:pathLst>
            </a:custGeom>
            <a:solidFill>
              <a:schemeClr val="bg2"/>
            </a:solidFill>
            <a:ln w="9525">
              <a:solidFill>
                <a:srgbClr val="0071A7"/>
              </a:solidFill>
              <a:miter lim="800000"/>
              <a:headEnd/>
              <a:tailEnd/>
            </a:ln>
          </p:spPr>
          <p:txBody>
            <a:bodyPr>
              <a:prstTxWarp prst="textNoShape">
                <a:avLst/>
              </a:prstTxWarp>
            </a:bodyPr>
            <a:lstStyle/>
            <a:p>
              <a:endParaRPr lang="fr-FR"/>
            </a:p>
          </p:txBody>
        </p:sp>
        <p:sp>
          <p:nvSpPr>
            <p:cNvPr id="165918" name="Freeform 6"/>
            <p:cNvSpPr>
              <a:spLocks/>
            </p:cNvSpPr>
            <p:nvPr/>
          </p:nvSpPr>
          <p:spPr bwMode="gray">
            <a:xfrm>
              <a:off x="3356" y="2051"/>
              <a:ext cx="304" cy="240"/>
            </a:xfrm>
            <a:custGeom>
              <a:avLst/>
              <a:gdLst>
                <a:gd name="T0" fmla="*/ 80 w 339"/>
                <a:gd name="T1" fmla="*/ 139 h 268"/>
                <a:gd name="T2" fmla="*/ 91 w 339"/>
                <a:gd name="T3" fmla="*/ 184 h 268"/>
                <a:gd name="T4" fmla="*/ 113 w 339"/>
                <a:gd name="T5" fmla="*/ 178 h 268"/>
                <a:gd name="T6" fmla="*/ 125 w 339"/>
                <a:gd name="T7" fmla="*/ 201 h 268"/>
                <a:gd name="T8" fmla="*/ 160 w 339"/>
                <a:gd name="T9" fmla="*/ 215 h 268"/>
                <a:gd name="T10" fmla="*/ 176 w 339"/>
                <a:gd name="T11" fmla="*/ 201 h 268"/>
                <a:gd name="T12" fmla="*/ 178 w 339"/>
                <a:gd name="T13" fmla="*/ 178 h 268"/>
                <a:gd name="T14" fmla="*/ 224 w 339"/>
                <a:gd name="T15" fmla="*/ 164 h 268"/>
                <a:gd name="T16" fmla="*/ 245 w 339"/>
                <a:gd name="T17" fmla="*/ 121 h 268"/>
                <a:gd name="T18" fmla="*/ 273 w 339"/>
                <a:gd name="T19" fmla="*/ 76 h 268"/>
                <a:gd name="T20" fmla="*/ 227 w 339"/>
                <a:gd name="T21" fmla="*/ 19 h 268"/>
                <a:gd name="T22" fmla="*/ 136 w 339"/>
                <a:gd name="T23" fmla="*/ 0 h 268"/>
                <a:gd name="T24" fmla="*/ 26 w 339"/>
                <a:gd name="T25" fmla="*/ 0 h 268"/>
                <a:gd name="T26" fmla="*/ 0 w 339"/>
                <a:gd name="T27" fmla="*/ 28 h 268"/>
                <a:gd name="T28" fmla="*/ 17 w 339"/>
                <a:gd name="T29" fmla="*/ 116 h 268"/>
                <a:gd name="T30" fmla="*/ 51 w 339"/>
                <a:gd name="T31" fmla="*/ 127 h 268"/>
                <a:gd name="T32" fmla="*/ 80 w 339"/>
                <a:gd name="T33" fmla="*/ 139 h 268"/>
                <a:gd name="T34" fmla="*/ 80 w 339"/>
                <a:gd name="T35" fmla="*/ 139 h 268"/>
                <a:gd name="T36" fmla="*/ 80 w 339"/>
                <a:gd name="T37" fmla="*/ 139 h 2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9"/>
                <a:gd name="T58" fmla="*/ 0 h 268"/>
                <a:gd name="T59" fmla="*/ 339 w 339"/>
                <a:gd name="T60" fmla="*/ 268 h 2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9" h="268">
                  <a:moveTo>
                    <a:pt x="99" y="173"/>
                  </a:moveTo>
                  <a:lnTo>
                    <a:pt x="113" y="229"/>
                  </a:lnTo>
                  <a:lnTo>
                    <a:pt x="141" y="222"/>
                  </a:lnTo>
                  <a:lnTo>
                    <a:pt x="155" y="250"/>
                  </a:lnTo>
                  <a:lnTo>
                    <a:pt x="198" y="268"/>
                  </a:lnTo>
                  <a:lnTo>
                    <a:pt x="219" y="250"/>
                  </a:lnTo>
                  <a:lnTo>
                    <a:pt x="222" y="222"/>
                  </a:lnTo>
                  <a:lnTo>
                    <a:pt x="279" y="204"/>
                  </a:lnTo>
                  <a:lnTo>
                    <a:pt x="304" y="151"/>
                  </a:lnTo>
                  <a:lnTo>
                    <a:pt x="339" y="95"/>
                  </a:lnTo>
                  <a:lnTo>
                    <a:pt x="282" y="24"/>
                  </a:lnTo>
                  <a:lnTo>
                    <a:pt x="170" y="0"/>
                  </a:lnTo>
                  <a:lnTo>
                    <a:pt x="32" y="0"/>
                  </a:lnTo>
                  <a:lnTo>
                    <a:pt x="0" y="35"/>
                  </a:lnTo>
                  <a:lnTo>
                    <a:pt x="21" y="144"/>
                  </a:lnTo>
                  <a:lnTo>
                    <a:pt x="64" y="159"/>
                  </a:lnTo>
                  <a:lnTo>
                    <a:pt x="99" y="173"/>
                  </a:lnTo>
                  <a:close/>
                </a:path>
              </a:pathLst>
            </a:custGeom>
            <a:solidFill>
              <a:schemeClr val="bg2"/>
            </a:solidFill>
            <a:ln w="9525">
              <a:solidFill>
                <a:srgbClr val="0071A7"/>
              </a:solidFill>
              <a:miter lim="800000"/>
              <a:headEnd/>
              <a:tailEnd/>
            </a:ln>
          </p:spPr>
          <p:txBody>
            <a:bodyPr>
              <a:prstTxWarp prst="textNoShape">
                <a:avLst/>
              </a:prstTxWarp>
            </a:bodyPr>
            <a:lstStyle/>
            <a:p>
              <a:endParaRPr lang="fr-FR"/>
            </a:p>
          </p:txBody>
        </p:sp>
        <p:sp>
          <p:nvSpPr>
            <p:cNvPr id="165919" name="Freeform 7"/>
            <p:cNvSpPr>
              <a:spLocks/>
            </p:cNvSpPr>
            <p:nvPr/>
          </p:nvSpPr>
          <p:spPr bwMode="gray">
            <a:xfrm>
              <a:off x="2693" y="2911"/>
              <a:ext cx="9" cy="16"/>
            </a:xfrm>
            <a:custGeom>
              <a:avLst/>
              <a:gdLst>
                <a:gd name="T0" fmla="*/ 27 w 3"/>
                <a:gd name="T1" fmla="*/ 51 h 5"/>
                <a:gd name="T2" fmla="*/ 27 w 3"/>
                <a:gd name="T3" fmla="*/ 0 h 5"/>
                <a:gd name="T4" fmla="*/ 0 w 3"/>
                <a:gd name="T5" fmla="*/ 0 h 5"/>
                <a:gd name="T6" fmla="*/ 27 w 3"/>
                <a:gd name="T7" fmla="*/ 51 h 5"/>
                <a:gd name="T8" fmla="*/ 0 60000 65536"/>
                <a:gd name="T9" fmla="*/ 0 60000 65536"/>
                <a:gd name="T10" fmla="*/ 0 60000 65536"/>
                <a:gd name="T11" fmla="*/ 0 60000 65536"/>
                <a:gd name="T12" fmla="*/ 0 w 3"/>
                <a:gd name="T13" fmla="*/ 0 h 5"/>
                <a:gd name="T14" fmla="*/ 3 w 3"/>
                <a:gd name="T15" fmla="*/ 5 h 5"/>
              </a:gdLst>
              <a:ahLst/>
              <a:cxnLst>
                <a:cxn ang="T8">
                  <a:pos x="T0" y="T1"/>
                </a:cxn>
                <a:cxn ang="T9">
                  <a:pos x="T2" y="T3"/>
                </a:cxn>
                <a:cxn ang="T10">
                  <a:pos x="T4" y="T5"/>
                </a:cxn>
                <a:cxn ang="T11">
                  <a:pos x="T6" y="T7"/>
                </a:cxn>
              </a:cxnLst>
              <a:rect l="T12" t="T13" r="T14" b="T15"/>
              <a:pathLst>
                <a:path w="3" h="5">
                  <a:moveTo>
                    <a:pt x="3" y="5"/>
                  </a:moveTo>
                  <a:cubicBezTo>
                    <a:pt x="3" y="3"/>
                    <a:pt x="3" y="1"/>
                    <a:pt x="3" y="0"/>
                  </a:cubicBezTo>
                  <a:cubicBezTo>
                    <a:pt x="0" y="0"/>
                    <a:pt x="0" y="0"/>
                    <a:pt x="0" y="0"/>
                  </a:cubicBezTo>
                  <a:cubicBezTo>
                    <a:pt x="3" y="5"/>
                    <a:pt x="3" y="5"/>
                    <a:pt x="3" y="5"/>
                  </a:cubicBezTo>
                  <a:close/>
                </a:path>
              </a:pathLst>
            </a:custGeom>
            <a:solidFill>
              <a:schemeClr val="bg2"/>
            </a:solidFill>
            <a:ln w="9525">
              <a:solidFill>
                <a:srgbClr val="0071A7"/>
              </a:solidFill>
              <a:miter lim="800000"/>
              <a:headEnd/>
              <a:tailEnd/>
            </a:ln>
          </p:spPr>
          <p:txBody>
            <a:bodyPr>
              <a:prstTxWarp prst="textNoShape">
                <a:avLst/>
              </a:prstTxWarp>
            </a:bodyPr>
            <a:lstStyle/>
            <a:p>
              <a:endParaRPr lang="fr-FR"/>
            </a:p>
          </p:txBody>
        </p:sp>
        <p:sp>
          <p:nvSpPr>
            <p:cNvPr id="165920" name="Freeform 8"/>
            <p:cNvSpPr>
              <a:spLocks/>
            </p:cNvSpPr>
            <p:nvPr/>
          </p:nvSpPr>
          <p:spPr bwMode="gray">
            <a:xfrm>
              <a:off x="2702" y="2759"/>
              <a:ext cx="420" cy="222"/>
            </a:xfrm>
            <a:custGeom>
              <a:avLst/>
              <a:gdLst>
                <a:gd name="T0" fmla="*/ 1326 w 133"/>
                <a:gd name="T1" fmla="*/ 311 h 70"/>
                <a:gd name="T2" fmla="*/ 1317 w 133"/>
                <a:gd name="T3" fmla="*/ 222 h 70"/>
                <a:gd name="T4" fmla="*/ 1317 w 133"/>
                <a:gd name="T5" fmla="*/ 190 h 70"/>
                <a:gd name="T6" fmla="*/ 1247 w 133"/>
                <a:gd name="T7" fmla="*/ 171 h 70"/>
                <a:gd name="T8" fmla="*/ 1197 w 133"/>
                <a:gd name="T9" fmla="*/ 60 h 70"/>
                <a:gd name="T10" fmla="*/ 1026 w 133"/>
                <a:gd name="T11" fmla="*/ 0 h 70"/>
                <a:gd name="T12" fmla="*/ 767 w 133"/>
                <a:gd name="T13" fmla="*/ 32 h 70"/>
                <a:gd name="T14" fmla="*/ 739 w 133"/>
                <a:gd name="T15" fmla="*/ 111 h 70"/>
                <a:gd name="T16" fmla="*/ 638 w 133"/>
                <a:gd name="T17" fmla="*/ 190 h 70"/>
                <a:gd name="T18" fmla="*/ 638 w 133"/>
                <a:gd name="T19" fmla="*/ 200 h 70"/>
                <a:gd name="T20" fmla="*/ 669 w 133"/>
                <a:gd name="T21" fmla="*/ 311 h 70"/>
                <a:gd name="T22" fmla="*/ 609 w 133"/>
                <a:gd name="T23" fmla="*/ 384 h 70"/>
                <a:gd name="T24" fmla="*/ 480 w 133"/>
                <a:gd name="T25" fmla="*/ 352 h 70"/>
                <a:gd name="T26" fmla="*/ 360 w 133"/>
                <a:gd name="T27" fmla="*/ 412 h 70"/>
                <a:gd name="T28" fmla="*/ 180 w 133"/>
                <a:gd name="T29" fmla="*/ 454 h 70"/>
                <a:gd name="T30" fmla="*/ 19 w 133"/>
                <a:gd name="T31" fmla="*/ 444 h 70"/>
                <a:gd name="T32" fmla="*/ 0 w 133"/>
                <a:gd name="T33" fmla="*/ 473 h 70"/>
                <a:gd name="T34" fmla="*/ 0 w 133"/>
                <a:gd name="T35" fmla="*/ 542 h 70"/>
                <a:gd name="T36" fmla="*/ 0 w 133"/>
                <a:gd name="T37" fmla="*/ 574 h 70"/>
                <a:gd name="T38" fmla="*/ 101 w 133"/>
                <a:gd name="T39" fmla="*/ 625 h 70"/>
                <a:gd name="T40" fmla="*/ 291 w 133"/>
                <a:gd name="T41" fmla="*/ 625 h 70"/>
                <a:gd name="T42" fmla="*/ 351 w 133"/>
                <a:gd name="T43" fmla="*/ 565 h 70"/>
                <a:gd name="T44" fmla="*/ 448 w 133"/>
                <a:gd name="T45" fmla="*/ 565 h 70"/>
                <a:gd name="T46" fmla="*/ 489 w 133"/>
                <a:gd name="T47" fmla="*/ 603 h 70"/>
                <a:gd name="T48" fmla="*/ 559 w 133"/>
                <a:gd name="T49" fmla="*/ 603 h 70"/>
                <a:gd name="T50" fmla="*/ 717 w 133"/>
                <a:gd name="T51" fmla="*/ 663 h 70"/>
                <a:gd name="T52" fmla="*/ 859 w 133"/>
                <a:gd name="T53" fmla="*/ 704 h 70"/>
                <a:gd name="T54" fmla="*/ 1058 w 133"/>
                <a:gd name="T55" fmla="*/ 593 h 70"/>
                <a:gd name="T56" fmla="*/ 1216 w 133"/>
                <a:gd name="T57" fmla="*/ 542 h 70"/>
                <a:gd name="T58" fmla="*/ 1247 w 133"/>
                <a:gd name="T59" fmla="*/ 482 h 70"/>
                <a:gd name="T60" fmla="*/ 1247 w 133"/>
                <a:gd name="T61" fmla="*/ 371 h 70"/>
                <a:gd name="T62" fmla="*/ 1326 w 133"/>
                <a:gd name="T63" fmla="*/ 311 h 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3"/>
                <a:gd name="T97" fmla="*/ 0 h 70"/>
                <a:gd name="T98" fmla="*/ 133 w 133"/>
                <a:gd name="T99" fmla="*/ 70 h 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3" h="70">
                  <a:moveTo>
                    <a:pt x="133" y="31"/>
                  </a:moveTo>
                  <a:cubicBezTo>
                    <a:pt x="132" y="22"/>
                    <a:pt x="132" y="22"/>
                    <a:pt x="132" y="22"/>
                  </a:cubicBezTo>
                  <a:cubicBezTo>
                    <a:pt x="132" y="19"/>
                    <a:pt x="132" y="19"/>
                    <a:pt x="132" y="19"/>
                  </a:cubicBezTo>
                  <a:cubicBezTo>
                    <a:pt x="125" y="17"/>
                    <a:pt x="125" y="17"/>
                    <a:pt x="125" y="17"/>
                  </a:cubicBezTo>
                  <a:cubicBezTo>
                    <a:pt x="120" y="6"/>
                    <a:pt x="120" y="6"/>
                    <a:pt x="120" y="6"/>
                  </a:cubicBezTo>
                  <a:cubicBezTo>
                    <a:pt x="103" y="0"/>
                    <a:pt x="103" y="0"/>
                    <a:pt x="103" y="0"/>
                  </a:cubicBezTo>
                  <a:cubicBezTo>
                    <a:pt x="77" y="3"/>
                    <a:pt x="77" y="3"/>
                    <a:pt x="77" y="3"/>
                  </a:cubicBezTo>
                  <a:cubicBezTo>
                    <a:pt x="74" y="11"/>
                    <a:pt x="74" y="11"/>
                    <a:pt x="74" y="11"/>
                  </a:cubicBezTo>
                  <a:cubicBezTo>
                    <a:pt x="64" y="19"/>
                    <a:pt x="64" y="19"/>
                    <a:pt x="64" y="19"/>
                  </a:cubicBezTo>
                  <a:cubicBezTo>
                    <a:pt x="64" y="20"/>
                    <a:pt x="64" y="20"/>
                    <a:pt x="64" y="20"/>
                  </a:cubicBezTo>
                  <a:cubicBezTo>
                    <a:pt x="67" y="31"/>
                    <a:pt x="67" y="31"/>
                    <a:pt x="67" y="31"/>
                  </a:cubicBezTo>
                  <a:cubicBezTo>
                    <a:pt x="61" y="38"/>
                    <a:pt x="61" y="38"/>
                    <a:pt x="61" y="38"/>
                  </a:cubicBezTo>
                  <a:cubicBezTo>
                    <a:pt x="48" y="35"/>
                    <a:pt x="48" y="35"/>
                    <a:pt x="48" y="35"/>
                  </a:cubicBezTo>
                  <a:cubicBezTo>
                    <a:pt x="36" y="41"/>
                    <a:pt x="36" y="41"/>
                    <a:pt x="36" y="41"/>
                  </a:cubicBezTo>
                  <a:cubicBezTo>
                    <a:pt x="18" y="45"/>
                    <a:pt x="18" y="45"/>
                    <a:pt x="18" y="45"/>
                  </a:cubicBezTo>
                  <a:cubicBezTo>
                    <a:pt x="2" y="44"/>
                    <a:pt x="2" y="44"/>
                    <a:pt x="2" y="44"/>
                  </a:cubicBezTo>
                  <a:cubicBezTo>
                    <a:pt x="0" y="47"/>
                    <a:pt x="0" y="47"/>
                    <a:pt x="0" y="47"/>
                  </a:cubicBezTo>
                  <a:cubicBezTo>
                    <a:pt x="0" y="48"/>
                    <a:pt x="0" y="51"/>
                    <a:pt x="0" y="54"/>
                  </a:cubicBezTo>
                  <a:cubicBezTo>
                    <a:pt x="0" y="57"/>
                    <a:pt x="0" y="57"/>
                    <a:pt x="0" y="57"/>
                  </a:cubicBezTo>
                  <a:cubicBezTo>
                    <a:pt x="10" y="62"/>
                    <a:pt x="10" y="62"/>
                    <a:pt x="10" y="62"/>
                  </a:cubicBezTo>
                  <a:cubicBezTo>
                    <a:pt x="29" y="62"/>
                    <a:pt x="29" y="62"/>
                    <a:pt x="29" y="62"/>
                  </a:cubicBezTo>
                  <a:cubicBezTo>
                    <a:pt x="35" y="56"/>
                    <a:pt x="35" y="56"/>
                    <a:pt x="35" y="56"/>
                  </a:cubicBezTo>
                  <a:cubicBezTo>
                    <a:pt x="45" y="56"/>
                    <a:pt x="45" y="56"/>
                    <a:pt x="45" y="56"/>
                  </a:cubicBezTo>
                  <a:cubicBezTo>
                    <a:pt x="49" y="60"/>
                    <a:pt x="49" y="60"/>
                    <a:pt x="49" y="60"/>
                  </a:cubicBezTo>
                  <a:cubicBezTo>
                    <a:pt x="56" y="60"/>
                    <a:pt x="56" y="60"/>
                    <a:pt x="56" y="60"/>
                  </a:cubicBezTo>
                  <a:cubicBezTo>
                    <a:pt x="72" y="66"/>
                    <a:pt x="72" y="66"/>
                    <a:pt x="72" y="66"/>
                  </a:cubicBezTo>
                  <a:cubicBezTo>
                    <a:pt x="86" y="70"/>
                    <a:pt x="86" y="70"/>
                    <a:pt x="86" y="70"/>
                  </a:cubicBezTo>
                  <a:cubicBezTo>
                    <a:pt x="106" y="59"/>
                    <a:pt x="106" y="59"/>
                    <a:pt x="106" y="59"/>
                  </a:cubicBezTo>
                  <a:cubicBezTo>
                    <a:pt x="122" y="54"/>
                    <a:pt x="122" y="54"/>
                    <a:pt x="122" y="54"/>
                  </a:cubicBezTo>
                  <a:cubicBezTo>
                    <a:pt x="125" y="48"/>
                    <a:pt x="125" y="48"/>
                    <a:pt x="125" y="48"/>
                  </a:cubicBezTo>
                  <a:cubicBezTo>
                    <a:pt x="125" y="37"/>
                    <a:pt x="125" y="37"/>
                    <a:pt x="125" y="37"/>
                  </a:cubicBezTo>
                  <a:cubicBezTo>
                    <a:pt x="133" y="31"/>
                    <a:pt x="133" y="31"/>
                    <a:pt x="133" y="31"/>
                  </a:cubicBezTo>
                  <a:close/>
                </a:path>
              </a:pathLst>
            </a:custGeom>
            <a:solidFill>
              <a:schemeClr val="bg2"/>
            </a:solidFill>
            <a:ln w="9525">
              <a:solidFill>
                <a:srgbClr val="0071A7"/>
              </a:solidFill>
              <a:miter lim="800000"/>
              <a:headEnd/>
              <a:tailEnd/>
            </a:ln>
          </p:spPr>
          <p:txBody>
            <a:bodyPr>
              <a:prstTxWarp prst="textNoShape">
                <a:avLst/>
              </a:prstTxWarp>
            </a:bodyPr>
            <a:lstStyle/>
            <a:p>
              <a:endParaRPr lang="fr-FR"/>
            </a:p>
          </p:txBody>
        </p:sp>
        <p:sp>
          <p:nvSpPr>
            <p:cNvPr id="165921" name="Freeform 9"/>
            <p:cNvSpPr>
              <a:spLocks/>
            </p:cNvSpPr>
            <p:nvPr/>
          </p:nvSpPr>
          <p:spPr bwMode="gray">
            <a:xfrm>
              <a:off x="2218" y="3259"/>
              <a:ext cx="19" cy="18"/>
            </a:xfrm>
            <a:custGeom>
              <a:avLst/>
              <a:gdLst>
                <a:gd name="T0" fmla="*/ 17 w 21"/>
                <a:gd name="T1" fmla="*/ 8 h 21"/>
                <a:gd name="T2" fmla="*/ 14 w 21"/>
                <a:gd name="T3" fmla="*/ 0 h 21"/>
                <a:gd name="T4" fmla="*/ 3 w 21"/>
                <a:gd name="T5" fmla="*/ 5 h 21"/>
                <a:gd name="T6" fmla="*/ 0 w 21"/>
                <a:gd name="T7" fmla="*/ 13 h 21"/>
                <a:gd name="T8" fmla="*/ 14 w 21"/>
                <a:gd name="T9" fmla="*/ 15 h 21"/>
                <a:gd name="T10" fmla="*/ 17 w 21"/>
                <a:gd name="T11" fmla="*/ 8 h 21"/>
                <a:gd name="T12" fmla="*/ 17 w 21"/>
                <a:gd name="T13" fmla="*/ 8 h 21"/>
                <a:gd name="T14" fmla="*/ 17 w 21"/>
                <a:gd name="T15" fmla="*/ 8 h 21"/>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21"/>
                <a:gd name="T26" fmla="*/ 21 w 21"/>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21">
                  <a:moveTo>
                    <a:pt x="21" y="11"/>
                  </a:moveTo>
                  <a:lnTo>
                    <a:pt x="17" y="0"/>
                  </a:lnTo>
                  <a:lnTo>
                    <a:pt x="3" y="7"/>
                  </a:lnTo>
                  <a:lnTo>
                    <a:pt x="0" y="18"/>
                  </a:lnTo>
                  <a:lnTo>
                    <a:pt x="17" y="21"/>
                  </a:lnTo>
                  <a:lnTo>
                    <a:pt x="21" y="11"/>
                  </a:lnTo>
                  <a:close/>
                </a:path>
              </a:pathLst>
            </a:custGeom>
            <a:solidFill>
              <a:schemeClr val="bg2"/>
            </a:solidFill>
            <a:ln w="9525">
              <a:solidFill>
                <a:srgbClr val="0071A7"/>
              </a:solidFill>
              <a:miter lim="800000"/>
              <a:headEnd/>
              <a:tailEnd/>
            </a:ln>
          </p:spPr>
          <p:txBody>
            <a:bodyPr>
              <a:prstTxWarp prst="textNoShape">
                <a:avLst/>
              </a:prstTxWarp>
            </a:bodyPr>
            <a:lstStyle/>
            <a:p>
              <a:endParaRPr lang="fr-FR"/>
            </a:p>
          </p:txBody>
        </p:sp>
        <p:sp>
          <p:nvSpPr>
            <p:cNvPr id="165922" name="Freeform 10"/>
            <p:cNvSpPr>
              <a:spLocks/>
            </p:cNvSpPr>
            <p:nvPr/>
          </p:nvSpPr>
          <p:spPr bwMode="gray">
            <a:xfrm>
              <a:off x="3293" y="2174"/>
              <a:ext cx="162" cy="92"/>
            </a:xfrm>
            <a:custGeom>
              <a:avLst/>
              <a:gdLst>
                <a:gd name="T0" fmla="*/ 74 w 180"/>
                <a:gd name="T1" fmla="*/ 82 h 103"/>
                <a:gd name="T2" fmla="*/ 146 w 180"/>
                <a:gd name="T3" fmla="*/ 77 h 103"/>
                <a:gd name="T4" fmla="*/ 134 w 180"/>
                <a:gd name="T5" fmla="*/ 26 h 103"/>
                <a:gd name="T6" fmla="*/ 109 w 180"/>
                <a:gd name="T7" fmla="*/ 18 h 103"/>
                <a:gd name="T8" fmla="*/ 71 w 180"/>
                <a:gd name="T9" fmla="*/ 0 h 103"/>
                <a:gd name="T10" fmla="*/ 62 w 180"/>
                <a:gd name="T11" fmla="*/ 18 h 103"/>
                <a:gd name="T12" fmla="*/ 3 w 180"/>
                <a:gd name="T13" fmla="*/ 18 h 103"/>
                <a:gd name="T14" fmla="*/ 0 w 180"/>
                <a:gd name="T15" fmla="*/ 31 h 103"/>
                <a:gd name="T16" fmla="*/ 14 w 180"/>
                <a:gd name="T17" fmla="*/ 46 h 103"/>
                <a:gd name="T18" fmla="*/ 3 w 180"/>
                <a:gd name="T19" fmla="*/ 68 h 103"/>
                <a:gd name="T20" fmla="*/ 31 w 180"/>
                <a:gd name="T21" fmla="*/ 71 h 103"/>
                <a:gd name="T22" fmla="*/ 74 w 180"/>
                <a:gd name="T23" fmla="*/ 82 h 103"/>
                <a:gd name="T24" fmla="*/ 74 w 180"/>
                <a:gd name="T25" fmla="*/ 82 h 103"/>
                <a:gd name="T26" fmla="*/ 74 w 180"/>
                <a:gd name="T27" fmla="*/ 82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0"/>
                <a:gd name="T43" fmla="*/ 0 h 103"/>
                <a:gd name="T44" fmla="*/ 180 w 180"/>
                <a:gd name="T45" fmla="*/ 103 h 1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0" h="103">
                  <a:moveTo>
                    <a:pt x="91" y="103"/>
                  </a:moveTo>
                  <a:lnTo>
                    <a:pt x="180" y="96"/>
                  </a:lnTo>
                  <a:lnTo>
                    <a:pt x="165" y="32"/>
                  </a:lnTo>
                  <a:lnTo>
                    <a:pt x="134" y="22"/>
                  </a:lnTo>
                  <a:lnTo>
                    <a:pt x="88" y="0"/>
                  </a:lnTo>
                  <a:lnTo>
                    <a:pt x="77" y="22"/>
                  </a:lnTo>
                  <a:lnTo>
                    <a:pt x="3" y="22"/>
                  </a:lnTo>
                  <a:lnTo>
                    <a:pt x="0" y="39"/>
                  </a:lnTo>
                  <a:lnTo>
                    <a:pt x="17" y="57"/>
                  </a:lnTo>
                  <a:lnTo>
                    <a:pt x="3" y="85"/>
                  </a:lnTo>
                  <a:lnTo>
                    <a:pt x="38" y="89"/>
                  </a:lnTo>
                  <a:lnTo>
                    <a:pt x="91" y="103"/>
                  </a:lnTo>
                  <a:close/>
                </a:path>
              </a:pathLst>
            </a:custGeom>
            <a:solidFill>
              <a:schemeClr val="bg2"/>
            </a:solidFill>
            <a:ln w="9525">
              <a:solidFill>
                <a:srgbClr val="0071A7"/>
              </a:solidFill>
              <a:miter lim="800000"/>
              <a:headEnd/>
              <a:tailEnd/>
            </a:ln>
          </p:spPr>
          <p:txBody>
            <a:bodyPr>
              <a:prstTxWarp prst="textNoShape">
                <a:avLst/>
              </a:prstTxWarp>
            </a:bodyPr>
            <a:lstStyle/>
            <a:p>
              <a:endParaRPr lang="fr-FR"/>
            </a:p>
          </p:txBody>
        </p:sp>
        <p:sp>
          <p:nvSpPr>
            <p:cNvPr id="165923" name="Freeform 11"/>
            <p:cNvSpPr>
              <a:spLocks/>
            </p:cNvSpPr>
            <p:nvPr/>
          </p:nvSpPr>
          <p:spPr bwMode="gray">
            <a:xfrm>
              <a:off x="3141" y="2705"/>
              <a:ext cx="294" cy="123"/>
            </a:xfrm>
            <a:custGeom>
              <a:avLst/>
              <a:gdLst>
                <a:gd name="T0" fmla="*/ 134 w 328"/>
                <a:gd name="T1" fmla="*/ 20 h 137"/>
                <a:gd name="T2" fmla="*/ 94 w 328"/>
                <a:gd name="T3" fmla="*/ 0 h 137"/>
                <a:gd name="T4" fmla="*/ 82 w 328"/>
                <a:gd name="T5" fmla="*/ 26 h 137"/>
                <a:gd name="T6" fmla="*/ 48 w 328"/>
                <a:gd name="T7" fmla="*/ 31 h 137"/>
                <a:gd name="T8" fmla="*/ 37 w 328"/>
                <a:gd name="T9" fmla="*/ 54 h 137"/>
                <a:gd name="T10" fmla="*/ 5 w 328"/>
                <a:gd name="T11" fmla="*/ 76 h 137"/>
                <a:gd name="T12" fmla="*/ 0 w 328"/>
                <a:gd name="T13" fmla="*/ 102 h 137"/>
                <a:gd name="T14" fmla="*/ 26 w 328"/>
                <a:gd name="T15" fmla="*/ 105 h 137"/>
                <a:gd name="T16" fmla="*/ 40 w 328"/>
                <a:gd name="T17" fmla="*/ 110 h 137"/>
                <a:gd name="T18" fmla="*/ 85 w 328"/>
                <a:gd name="T19" fmla="*/ 110 h 137"/>
                <a:gd name="T20" fmla="*/ 131 w 328"/>
                <a:gd name="T21" fmla="*/ 102 h 137"/>
                <a:gd name="T22" fmla="*/ 153 w 328"/>
                <a:gd name="T23" fmla="*/ 71 h 137"/>
                <a:gd name="T24" fmla="*/ 213 w 328"/>
                <a:gd name="T25" fmla="*/ 63 h 137"/>
                <a:gd name="T26" fmla="*/ 238 w 328"/>
                <a:gd name="T27" fmla="*/ 76 h 137"/>
                <a:gd name="T28" fmla="*/ 255 w 328"/>
                <a:gd name="T29" fmla="*/ 75 h 137"/>
                <a:gd name="T30" fmla="*/ 264 w 328"/>
                <a:gd name="T31" fmla="*/ 31 h 137"/>
                <a:gd name="T32" fmla="*/ 236 w 328"/>
                <a:gd name="T33" fmla="*/ 3 h 137"/>
                <a:gd name="T34" fmla="*/ 134 w 328"/>
                <a:gd name="T35" fmla="*/ 20 h 137"/>
                <a:gd name="T36" fmla="*/ 134 w 328"/>
                <a:gd name="T37" fmla="*/ 20 h 137"/>
                <a:gd name="T38" fmla="*/ 134 w 328"/>
                <a:gd name="T39" fmla="*/ 20 h 1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28"/>
                <a:gd name="T61" fmla="*/ 0 h 137"/>
                <a:gd name="T62" fmla="*/ 328 w 328"/>
                <a:gd name="T63" fmla="*/ 137 h 13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28" h="137">
                  <a:moveTo>
                    <a:pt x="166" y="25"/>
                  </a:moveTo>
                  <a:lnTo>
                    <a:pt x="117" y="0"/>
                  </a:lnTo>
                  <a:lnTo>
                    <a:pt x="103" y="32"/>
                  </a:lnTo>
                  <a:lnTo>
                    <a:pt x="60" y="39"/>
                  </a:lnTo>
                  <a:lnTo>
                    <a:pt x="46" y="67"/>
                  </a:lnTo>
                  <a:lnTo>
                    <a:pt x="7" y="95"/>
                  </a:lnTo>
                  <a:lnTo>
                    <a:pt x="0" y="127"/>
                  </a:lnTo>
                  <a:lnTo>
                    <a:pt x="32" y="130"/>
                  </a:lnTo>
                  <a:lnTo>
                    <a:pt x="50" y="137"/>
                  </a:lnTo>
                  <a:lnTo>
                    <a:pt x="106" y="137"/>
                  </a:lnTo>
                  <a:lnTo>
                    <a:pt x="163" y="127"/>
                  </a:lnTo>
                  <a:lnTo>
                    <a:pt x="191" y="88"/>
                  </a:lnTo>
                  <a:lnTo>
                    <a:pt x="265" y="78"/>
                  </a:lnTo>
                  <a:lnTo>
                    <a:pt x="297" y="95"/>
                  </a:lnTo>
                  <a:lnTo>
                    <a:pt x="318" y="92"/>
                  </a:lnTo>
                  <a:lnTo>
                    <a:pt x="328" y="39"/>
                  </a:lnTo>
                  <a:lnTo>
                    <a:pt x="293" y="3"/>
                  </a:lnTo>
                  <a:lnTo>
                    <a:pt x="166" y="25"/>
                  </a:lnTo>
                  <a:close/>
                </a:path>
              </a:pathLst>
            </a:custGeom>
            <a:solidFill>
              <a:schemeClr val="bg2"/>
            </a:solidFill>
            <a:ln w="9525">
              <a:solidFill>
                <a:srgbClr val="0071A7"/>
              </a:solidFill>
              <a:miter lim="800000"/>
              <a:headEnd/>
              <a:tailEnd/>
            </a:ln>
          </p:spPr>
          <p:txBody>
            <a:bodyPr>
              <a:prstTxWarp prst="textNoShape">
                <a:avLst/>
              </a:prstTxWarp>
            </a:bodyPr>
            <a:lstStyle/>
            <a:p>
              <a:endParaRPr lang="fr-FR"/>
            </a:p>
          </p:txBody>
        </p:sp>
        <p:sp>
          <p:nvSpPr>
            <p:cNvPr id="165924" name="Freeform 12"/>
            <p:cNvSpPr>
              <a:spLocks/>
            </p:cNvSpPr>
            <p:nvPr/>
          </p:nvSpPr>
          <p:spPr bwMode="gray">
            <a:xfrm>
              <a:off x="3087" y="2775"/>
              <a:ext cx="386" cy="243"/>
            </a:xfrm>
            <a:custGeom>
              <a:avLst/>
              <a:gdLst>
                <a:gd name="T0" fmla="*/ 304 w 431"/>
                <a:gd name="T1" fmla="*/ 12 h 271"/>
                <a:gd name="T2" fmla="*/ 287 w 431"/>
                <a:gd name="T3" fmla="*/ 13 h 271"/>
                <a:gd name="T4" fmla="*/ 257 w 431"/>
                <a:gd name="T5" fmla="*/ 0 h 271"/>
                <a:gd name="T6" fmla="*/ 198 w 431"/>
                <a:gd name="T7" fmla="*/ 8 h 271"/>
                <a:gd name="T8" fmla="*/ 176 w 431"/>
                <a:gd name="T9" fmla="*/ 39 h 271"/>
                <a:gd name="T10" fmla="*/ 133 w 431"/>
                <a:gd name="T11" fmla="*/ 50 h 271"/>
                <a:gd name="T12" fmla="*/ 85 w 431"/>
                <a:gd name="T13" fmla="*/ 50 h 271"/>
                <a:gd name="T14" fmla="*/ 73 w 431"/>
                <a:gd name="T15" fmla="*/ 45 h 271"/>
                <a:gd name="T16" fmla="*/ 46 w 431"/>
                <a:gd name="T17" fmla="*/ 39 h 271"/>
                <a:gd name="T18" fmla="*/ 37 w 431"/>
                <a:gd name="T19" fmla="*/ 39 h 271"/>
                <a:gd name="T20" fmla="*/ 29 w 431"/>
                <a:gd name="T21" fmla="*/ 39 h 271"/>
                <a:gd name="T22" fmla="*/ 29 w 431"/>
                <a:gd name="T23" fmla="*/ 48 h 271"/>
                <a:gd name="T24" fmla="*/ 35 w 431"/>
                <a:gd name="T25" fmla="*/ 74 h 271"/>
                <a:gd name="T26" fmla="*/ 9 w 431"/>
                <a:gd name="T27" fmla="*/ 88 h 271"/>
                <a:gd name="T28" fmla="*/ 9 w 431"/>
                <a:gd name="T29" fmla="*/ 119 h 271"/>
                <a:gd name="T30" fmla="*/ 0 w 431"/>
                <a:gd name="T31" fmla="*/ 136 h 271"/>
                <a:gd name="T32" fmla="*/ 9 w 431"/>
                <a:gd name="T33" fmla="*/ 156 h 271"/>
                <a:gd name="T34" fmla="*/ 37 w 431"/>
                <a:gd name="T35" fmla="*/ 164 h 271"/>
                <a:gd name="T36" fmla="*/ 57 w 431"/>
                <a:gd name="T37" fmla="*/ 206 h 271"/>
                <a:gd name="T38" fmla="*/ 131 w 431"/>
                <a:gd name="T39" fmla="*/ 218 h 271"/>
                <a:gd name="T40" fmla="*/ 139 w 431"/>
                <a:gd name="T41" fmla="*/ 204 h 271"/>
                <a:gd name="T42" fmla="*/ 176 w 431"/>
                <a:gd name="T43" fmla="*/ 192 h 271"/>
                <a:gd name="T44" fmla="*/ 196 w 431"/>
                <a:gd name="T45" fmla="*/ 184 h 271"/>
                <a:gd name="T46" fmla="*/ 212 w 431"/>
                <a:gd name="T47" fmla="*/ 190 h 271"/>
                <a:gd name="T48" fmla="*/ 252 w 431"/>
                <a:gd name="T49" fmla="*/ 175 h 271"/>
                <a:gd name="T50" fmla="*/ 266 w 431"/>
                <a:gd name="T51" fmla="*/ 119 h 271"/>
                <a:gd name="T52" fmla="*/ 305 w 431"/>
                <a:gd name="T53" fmla="*/ 74 h 271"/>
                <a:gd name="T54" fmla="*/ 346 w 431"/>
                <a:gd name="T55" fmla="*/ 48 h 271"/>
                <a:gd name="T56" fmla="*/ 304 w 431"/>
                <a:gd name="T57" fmla="*/ 12 h 271"/>
                <a:gd name="T58" fmla="*/ 304 w 431"/>
                <a:gd name="T59" fmla="*/ 12 h 271"/>
                <a:gd name="T60" fmla="*/ 304 w 431"/>
                <a:gd name="T61" fmla="*/ 12 h 27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31"/>
                <a:gd name="T94" fmla="*/ 0 h 271"/>
                <a:gd name="T95" fmla="*/ 431 w 431"/>
                <a:gd name="T96" fmla="*/ 271 h 27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31" h="271">
                  <a:moveTo>
                    <a:pt x="378" y="14"/>
                  </a:moveTo>
                  <a:lnTo>
                    <a:pt x="357" y="17"/>
                  </a:lnTo>
                  <a:lnTo>
                    <a:pt x="321" y="0"/>
                  </a:lnTo>
                  <a:lnTo>
                    <a:pt x="247" y="10"/>
                  </a:lnTo>
                  <a:lnTo>
                    <a:pt x="219" y="49"/>
                  </a:lnTo>
                  <a:lnTo>
                    <a:pt x="166" y="63"/>
                  </a:lnTo>
                  <a:lnTo>
                    <a:pt x="106" y="63"/>
                  </a:lnTo>
                  <a:lnTo>
                    <a:pt x="92" y="56"/>
                  </a:lnTo>
                  <a:lnTo>
                    <a:pt x="57" y="49"/>
                  </a:lnTo>
                  <a:lnTo>
                    <a:pt x="46" y="49"/>
                  </a:lnTo>
                  <a:lnTo>
                    <a:pt x="36" y="49"/>
                  </a:lnTo>
                  <a:lnTo>
                    <a:pt x="36" y="59"/>
                  </a:lnTo>
                  <a:lnTo>
                    <a:pt x="43" y="91"/>
                  </a:lnTo>
                  <a:lnTo>
                    <a:pt x="11" y="109"/>
                  </a:lnTo>
                  <a:lnTo>
                    <a:pt x="11" y="148"/>
                  </a:lnTo>
                  <a:lnTo>
                    <a:pt x="0" y="169"/>
                  </a:lnTo>
                  <a:lnTo>
                    <a:pt x="11" y="194"/>
                  </a:lnTo>
                  <a:lnTo>
                    <a:pt x="46" y="204"/>
                  </a:lnTo>
                  <a:lnTo>
                    <a:pt x="71" y="257"/>
                  </a:lnTo>
                  <a:lnTo>
                    <a:pt x="163" y="271"/>
                  </a:lnTo>
                  <a:lnTo>
                    <a:pt x="173" y="253"/>
                  </a:lnTo>
                  <a:lnTo>
                    <a:pt x="219" y="239"/>
                  </a:lnTo>
                  <a:lnTo>
                    <a:pt x="244" y="229"/>
                  </a:lnTo>
                  <a:lnTo>
                    <a:pt x="265" y="236"/>
                  </a:lnTo>
                  <a:lnTo>
                    <a:pt x="314" y="218"/>
                  </a:lnTo>
                  <a:lnTo>
                    <a:pt x="332" y="148"/>
                  </a:lnTo>
                  <a:lnTo>
                    <a:pt x="381" y="91"/>
                  </a:lnTo>
                  <a:lnTo>
                    <a:pt x="431" y="59"/>
                  </a:lnTo>
                  <a:lnTo>
                    <a:pt x="378" y="14"/>
                  </a:lnTo>
                  <a:close/>
                </a:path>
              </a:pathLst>
            </a:custGeom>
            <a:solidFill>
              <a:schemeClr val="bg2"/>
            </a:solidFill>
            <a:ln w="9525">
              <a:solidFill>
                <a:srgbClr val="0071A7"/>
              </a:solidFill>
              <a:miter lim="800000"/>
              <a:headEnd/>
              <a:tailEnd/>
            </a:ln>
          </p:spPr>
          <p:txBody>
            <a:bodyPr>
              <a:prstTxWarp prst="textNoShape">
                <a:avLst/>
              </a:prstTxWarp>
            </a:bodyPr>
            <a:lstStyle/>
            <a:p>
              <a:endParaRPr lang="fr-FR"/>
            </a:p>
          </p:txBody>
        </p:sp>
        <p:sp>
          <p:nvSpPr>
            <p:cNvPr id="165925" name="Freeform 13"/>
            <p:cNvSpPr>
              <a:spLocks/>
            </p:cNvSpPr>
            <p:nvPr/>
          </p:nvSpPr>
          <p:spPr bwMode="gray">
            <a:xfrm>
              <a:off x="2844" y="2569"/>
              <a:ext cx="395" cy="250"/>
            </a:xfrm>
            <a:custGeom>
              <a:avLst/>
              <a:gdLst>
                <a:gd name="T0" fmla="*/ 211 w 441"/>
                <a:gd name="T1" fmla="*/ 190 h 279"/>
                <a:gd name="T2" fmla="*/ 224 w 441"/>
                <a:gd name="T3" fmla="*/ 220 h 279"/>
                <a:gd name="T4" fmla="*/ 243 w 441"/>
                <a:gd name="T5" fmla="*/ 224 h 279"/>
                <a:gd name="T6" fmla="*/ 243 w 441"/>
                <a:gd name="T7" fmla="*/ 224 h 279"/>
                <a:gd name="T8" fmla="*/ 243 w 441"/>
                <a:gd name="T9" fmla="*/ 220 h 279"/>
                <a:gd name="T10" fmla="*/ 243 w 441"/>
                <a:gd name="T11" fmla="*/ 224 h 279"/>
                <a:gd name="T12" fmla="*/ 260 w 441"/>
                <a:gd name="T13" fmla="*/ 224 h 279"/>
                <a:gd name="T14" fmla="*/ 269 w 441"/>
                <a:gd name="T15" fmla="*/ 198 h 279"/>
                <a:gd name="T16" fmla="*/ 296 w 441"/>
                <a:gd name="T17" fmla="*/ 176 h 279"/>
                <a:gd name="T18" fmla="*/ 312 w 441"/>
                <a:gd name="T19" fmla="*/ 153 h 279"/>
                <a:gd name="T20" fmla="*/ 345 w 441"/>
                <a:gd name="T21" fmla="*/ 148 h 279"/>
                <a:gd name="T22" fmla="*/ 354 w 441"/>
                <a:gd name="T23" fmla="*/ 122 h 279"/>
                <a:gd name="T24" fmla="*/ 328 w 441"/>
                <a:gd name="T25" fmla="*/ 122 h 279"/>
                <a:gd name="T26" fmla="*/ 252 w 441"/>
                <a:gd name="T27" fmla="*/ 54 h 279"/>
                <a:gd name="T28" fmla="*/ 215 w 441"/>
                <a:gd name="T29" fmla="*/ 59 h 279"/>
                <a:gd name="T30" fmla="*/ 181 w 441"/>
                <a:gd name="T31" fmla="*/ 12 h 279"/>
                <a:gd name="T32" fmla="*/ 147 w 441"/>
                <a:gd name="T33" fmla="*/ 0 h 279"/>
                <a:gd name="T34" fmla="*/ 102 w 441"/>
                <a:gd name="T35" fmla="*/ 4 h 279"/>
                <a:gd name="T36" fmla="*/ 85 w 441"/>
                <a:gd name="T37" fmla="*/ 31 h 279"/>
                <a:gd name="T38" fmla="*/ 0 w 441"/>
                <a:gd name="T39" fmla="*/ 68 h 279"/>
                <a:gd name="T40" fmla="*/ 14 w 441"/>
                <a:gd name="T41" fmla="*/ 125 h 279"/>
                <a:gd name="T42" fmla="*/ 88 w 441"/>
                <a:gd name="T43" fmla="*/ 182 h 279"/>
                <a:gd name="T44" fmla="*/ 161 w 441"/>
                <a:gd name="T45" fmla="*/ 173 h 279"/>
                <a:gd name="T46" fmla="*/ 211 w 441"/>
                <a:gd name="T47" fmla="*/ 190 h 279"/>
                <a:gd name="T48" fmla="*/ 211 w 441"/>
                <a:gd name="T49" fmla="*/ 190 h 279"/>
                <a:gd name="T50" fmla="*/ 211 w 441"/>
                <a:gd name="T51" fmla="*/ 190 h 27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1"/>
                <a:gd name="T79" fmla="*/ 0 h 279"/>
                <a:gd name="T80" fmla="*/ 441 w 441"/>
                <a:gd name="T81" fmla="*/ 279 h 27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1" h="279">
                  <a:moveTo>
                    <a:pt x="264" y="237"/>
                  </a:moveTo>
                  <a:lnTo>
                    <a:pt x="279" y="275"/>
                  </a:lnTo>
                  <a:lnTo>
                    <a:pt x="303" y="279"/>
                  </a:lnTo>
                  <a:lnTo>
                    <a:pt x="303" y="275"/>
                  </a:lnTo>
                  <a:lnTo>
                    <a:pt x="303" y="279"/>
                  </a:lnTo>
                  <a:lnTo>
                    <a:pt x="324" y="279"/>
                  </a:lnTo>
                  <a:lnTo>
                    <a:pt x="335" y="247"/>
                  </a:lnTo>
                  <a:lnTo>
                    <a:pt x="370" y="219"/>
                  </a:lnTo>
                  <a:lnTo>
                    <a:pt x="388" y="191"/>
                  </a:lnTo>
                  <a:lnTo>
                    <a:pt x="430" y="184"/>
                  </a:lnTo>
                  <a:lnTo>
                    <a:pt x="441" y="152"/>
                  </a:lnTo>
                  <a:lnTo>
                    <a:pt x="409" y="152"/>
                  </a:lnTo>
                  <a:lnTo>
                    <a:pt x="314" y="67"/>
                  </a:lnTo>
                  <a:lnTo>
                    <a:pt x="268" y="74"/>
                  </a:lnTo>
                  <a:lnTo>
                    <a:pt x="226" y="14"/>
                  </a:lnTo>
                  <a:lnTo>
                    <a:pt x="183" y="0"/>
                  </a:lnTo>
                  <a:lnTo>
                    <a:pt x="127" y="4"/>
                  </a:lnTo>
                  <a:lnTo>
                    <a:pt x="106" y="39"/>
                  </a:lnTo>
                  <a:lnTo>
                    <a:pt x="0" y="85"/>
                  </a:lnTo>
                  <a:lnTo>
                    <a:pt x="18" y="155"/>
                  </a:lnTo>
                  <a:lnTo>
                    <a:pt x="109" y="226"/>
                  </a:lnTo>
                  <a:lnTo>
                    <a:pt x="201" y="215"/>
                  </a:lnTo>
                  <a:lnTo>
                    <a:pt x="264" y="237"/>
                  </a:lnTo>
                  <a:close/>
                </a:path>
              </a:pathLst>
            </a:custGeom>
            <a:solidFill>
              <a:schemeClr val="bg2"/>
            </a:solidFill>
            <a:ln w="9525">
              <a:solidFill>
                <a:srgbClr val="0071A7"/>
              </a:solidFill>
              <a:miter lim="800000"/>
              <a:headEnd/>
              <a:tailEnd/>
            </a:ln>
          </p:spPr>
          <p:txBody>
            <a:bodyPr>
              <a:prstTxWarp prst="textNoShape">
                <a:avLst/>
              </a:prstTxWarp>
            </a:bodyPr>
            <a:lstStyle/>
            <a:p>
              <a:endParaRPr lang="fr-FR"/>
            </a:p>
          </p:txBody>
        </p:sp>
        <p:sp>
          <p:nvSpPr>
            <p:cNvPr id="165926" name="Freeform 14"/>
            <p:cNvSpPr>
              <a:spLocks/>
            </p:cNvSpPr>
            <p:nvPr/>
          </p:nvSpPr>
          <p:spPr bwMode="gray">
            <a:xfrm>
              <a:off x="2218" y="3268"/>
              <a:ext cx="25" cy="9"/>
            </a:xfrm>
            <a:custGeom>
              <a:avLst/>
              <a:gdLst>
                <a:gd name="T0" fmla="*/ 13 w 28"/>
                <a:gd name="T1" fmla="*/ 3 h 10"/>
                <a:gd name="T2" fmla="*/ 0 w 28"/>
                <a:gd name="T3" fmla="*/ 0 h 10"/>
                <a:gd name="T4" fmla="*/ 22 w 28"/>
                <a:gd name="T5" fmla="*/ 8 h 10"/>
                <a:gd name="T6" fmla="*/ 13 w 28"/>
                <a:gd name="T7" fmla="*/ 3 h 10"/>
                <a:gd name="T8" fmla="*/ 13 w 28"/>
                <a:gd name="T9" fmla="*/ 3 h 10"/>
                <a:gd name="T10" fmla="*/ 13 w 28"/>
                <a:gd name="T11" fmla="*/ 3 h 10"/>
                <a:gd name="T12" fmla="*/ 0 60000 65536"/>
                <a:gd name="T13" fmla="*/ 0 60000 65536"/>
                <a:gd name="T14" fmla="*/ 0 60000 65536"/>
                <a:gd name="T15" fmla="*/ 0 60000 65536"/>
                <a:gd name="T16" fmla="*/ 0 60000 65536"/>
                <a:gd name="T17" fmla="*/ 0 60000 65536"/>
                <a:gd name="T18" fmla="*/ 0 w 28"/>
                <a:gd name="T19" fmla="*/ 0 h 10"/>
                <a:gd name="T20" fmla="*/ 28 w 28"/>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28" h="10">
                  <a:moveTo>
                    <a:pt x="17" y="3"/>
                  </a:moveTo>
                  <a:lnTo>
                    <a:pt x="0" y="0"/>
                  </a:lnTo>
                  <a:lnTo>
                    <a:pt x="28" y="10"/>
                  </a:lnTo>
                  <a:lnTo>
                    <a:pt x="17" y="3"/>
                  </a:lnTo>
                  <a:close/>
                </a:path>
              </a:pathLst>
            </a:custGeom>
            <a:solidFill>
              <a:schemeClr val="bg2"/>
            </a:solidFill>
            <a:ln w="9525">
              <a:solidFill>
                <a:srgbClr val="0071A7"/>
              </a:solidFill>
              <a:miter lim="800000"/>
              <a:headEnd/>
              <a:tailEnd/>
            </a:ln>
          </p:spPr>
          <p:txBody>
            <a:bodyPr>
              <a:prstTxWarp prst="textNoShape">
                <a:avLst/>
              </a:prstTxWarp>
            </a:bodyPr>
            <a:lstStyle/>
            <a:p>
              <a:endParaRPr lang="fr-FR"/>
            </a:p>
          </p:txBody>
        </p:sp>
        <p:sp>
          <p:nvSpPr>
            <p:cNvPr id="165927" name="Freeform 15"/>
            <p:cNvSpPr>
              <a:spLocks/>
            </p:cNvSpPr>
            <p:nvPr/>
          </p:nvSpPr>
          <p:spPr bwMode="gray">
            <a:xfrm>
              <a:off x="2575" y="2848"/>
              <a:ext cx="10" cy="19"/>
            </a:xfrm>
            <a:custGeom>
              <a:avLst/>
              <a:gdLst>
                <a:gd name="T0" fmla="*/ 0 w 3"/>
                <a:gd name="T1" fmla="*/ 60 h 6"/>
                <a:gd name="T2" fmla="*/ 33 w 3"/>
                <a:gd name="T3" fmla="*/ 0 h 6"/>
                <a:gd name="T4" fmla="*/ 0 w 3"/>
                <a:gd name="T5" fmla="*/ 60 h 6"/>
                <a:gd name="T6" fmla="*/ 0 60000 65536"/>
                <a:gd name="T7" fmla="*/ 0 60000 65536"/>
                <a:gd name="T8" fmla="*/ 0 60000 65536"/>
                <a:gd name="T9" fmla="*/ 0 w 3"/>
                <a:gd name="T10" fmla="*/ 0 h 6"/>
                <a:gd name="T11" fmla="*/ 3 w 3"/>
                <a:gd name="T12" fmla="*/ 6 h 6"/>
              </a:gdLst>
              <a:ahLst/>
              <a:cxnLst>
                <a:cxn ang="T6">
                  <a:pos x="T0" y="T1"/>
                </a:cxn>
                <a:cxn ang="T7">
                  <a:pos x="T2" y="T3"/>
                </a:cxn>
                <a:cxn ang="T8">
                  <a:pos x="T4" y="T5"/>
                </a:cxn>
              </a:cxnLst>
              <a:rect l="T9" t="T10" r="T11" b="T12"/>
              <a:pathLst>
                <a:path w="3" h="6">
                  <a:moveTo>
                    <a:pt x="0" y="6"/>
                  </a:moveTo>
                  <a:cubicBezTo>
                    <a:pt x="3" y="0"/>
                    <a:pt x="3" y="0"/>
                    <a:pt x="3" y="0"/>
                  </a:cubicBezTo>
                  <a:cubicBezTo>
                    <a:pt x="3" y="3"/>
                    <a:pt x="0" y="4"/>
                    <a:pt x="0" y="6"/>
                  </a:cubicBezTo>
                </a:path>
              </a:pathLst>
            </a:custGeom>
            <a:solidFill>
              <a:schemeClr val="bg2"/>
            </a:solidFill>
            <a:ln w="9525">
              <a:solidFill>
                <a:srgbClr val="0071A7"/>
              </a:solidFill>
              <a:miter lim="800000"/>
              <a:headEnd/>
              <a:tailEnd/>
            </a:ln>
          </p:spPr>
          <p:txBody>
            <a:bodyPr>
              <a:prstTxWarp prst="textNoShape">
                <a:avLst/>
              </a:prstTxWarp>
            </a:bodyPr>
            <a:lstStyle/>
            <a:p>
              <a:endParaRPr lang="fr-FR"/>
            </a:p>
          </p:txBody>
        </p:sp>
        <p:sp>
          <p:nvSpPr>
            <p:cNvPr id="165928" name="Freeform 16"/>
            <p:cNvSpPr>
              <a:spLocks/>
            </p:cNvSpPr>
            <p:nvPr/>
          </p:nvSpPr>
          <p:spPr bwMode="gray">
            <a:xfrm>
              <a:off x="2575" y="2848"/>
              <a:ext cx="10" cy="19"/>
            </a:xfrm>
            <a:custGeom>
              <a:avLst/>
              <a:gdLst>
                <a:gd name="T0" fmla="*/ 0 w 3"/>
                <a:gd name="T1" fmla="*/ 60 h 6"/>
                <a:gd name="T2" fmla="*/ 33 w 3"/>
                <a:gd name="T3" fmla="*/ 0 h 6"/>
                <a:gd name="T4" fmla="*/ 0 w 3"/>
                <a:gd name="T5" fmla="*/ 60 h 6"/>
                <a:gd name="T6" fmla="*/ 0 60000 65536"/>
                <a:gd name="T7" fmla="*/ 0 60000 65536"/>
                <a:gd name="T8" fmla="*/ 0 60000 65536"/>
                <a:gd name="T9" fmla="*/ 0 w 3"/>
                <a:gd name="T10" fmla="*/ 0 h 6"/>
                <a:gd name="T11" fmla="*/ 3 w 3"/>
                <a:gd name="T12" fmla="*/ 6 h 6"/>
              </a:gdLst>
              <a:ahLst/>
              <a:cxnLst>
                <a:cxn ang="T6">
                  <a:pos x="T0" y="T1"/>
                </a:cxn>
                <a:cxn ang="T7">
                  <a:pos x="T2" y="T3"/>
                </a:cxn>
                <a:cxn ang="T8">
                  <a:pos x="T4" y="T5"/>
                </a:cxn>
              </a:cxnLst>
              <a:rect l="T9" t="T10" r="T11" b="T12"/>
              <a:pathLst>
                <a:path w="3" h="6">
                  <a:moveTo>
                    <a:pt x="0" y="6"/>
                  </a:moveTo>
                  <a:cubicBezTo>
                    <a:pt x="3" y="0"/>
                    <a:pt x="3" y="0"/>
                    <a:pt x="3" y="0"/>
                  </a:cubicBezTo>
                  <a:cubicBezTo>
                    <a:pt x="3" y="3"/>
                    <a:pt x="0" y="4"/>
                    <a:pt x="0" y="6"/>
                  </a:cubicBezTo>
                </a:path>
              </a:pathLst>
            </a:custGeom>
            <a:solidFill>
              <a:schemeClr val="bg2"/>
            </a:solidFill>
            <a:ln w="9525">
              <a:solidFill>
                <a:srgbClr val="0071A7"/>
              </a:solidFill>
              <a:miter lim="800000"/>
              <a:headEnd/>
              <a:tailEnd/>
            </a:ln>
          </p:spPr>
          <p:txBody>
            <a:bodyPr>
              <a:prstTxWarp prst="textNoShape">
                <a:avLst/>
              </a:prstTxWarp>
            </a:bodyPr>
            <a:lstStyle/>
            <a:p>
              <a:endParaRPr lang="fr-FR"/>
            </a:p>
          </p:txBody>
        </p:sp>
        <p:sp>
          <p:nvSpPr>
            <p:cNvPr id="165929" name="Freeform 17"/>
            <p:cNvSpPr>
              <a:spLocks/>
            </p:cNvSpPr>
            <p:nvPr/>
          </p:nvSpPr>
          <p:spPr bwMode="gray">
            <a:xfrm>
              <a:off x="2477" y="2221"/>
              <a:ext cx="537" cy="681"/>
            </a:xfrm>
            <a:custGeom>
              <a:avLst/>
              <a:gdLst>
                <a:gd name="T0" fmla="*/ 481 w 599"/>
                <a:gd name="T1" fmla="*/ 307 h 759"/>
                <a:gd name="T2" fmla="*/ 445 w 599"/>
                <a:gd name="T3" fmla="*/ 111 h 759"/>
                <a:gd name="T4" fmla="*/ 420 w 599"/>
                <a:gd name="T5" fmla="*/ 48 h 759"/>
                <a:gd name="T6" fmla="*/ 403 w 599"/>
                <a:gd name="T7" fmla="*/ 12 h 759"/>
                <a:gd name="T8" fmla="*/ 315 w 599"/>
                <a:gd name="T9" fmla="*/ 51 h 759"/>
                <a:gd name="T10" fmla="*/ 260 w 599"/>
                <a:gd name="T11" fmla="*/ 35 h 759"/>
                <a:gd name="T12" fmla="*/ 206 w 599"/>
                <a:gd name="T13" fmla="*/ 0 h 759"/>
                <a:gd name="T14" fmla="*/ 169 w 599"/>
                <a:gd name="T15" fmla="*/ 0 h 759"/>
                <a:gd name="T16" fmla="*/ 151 w 599"/>
                <a:gd name="T17" fmla="*/ 5 h 759"/>
                <a:gd name="T18" fmla="*/ 159 w 599"/>
                <a:gd name="T19" fmla="*/ 74 h 759"/>
                <a:gd name="T20" fmla="*/ 125 w 599"/>
                <a:gd name="T21" fmla="*/ 102 h 759"/>
                <a:gd name="T22" fmla="*/ 80 w 599"/>
                <a:gd name="T23" fmla="*/ 97 h 759"/>
                <a:gd name="T24" fmla="*/ 71 w 599"/>
                <a:gd name="T25" fmla="*/ 131 h 759"/>
                <a:gd name="T26" fmla="*/ 65 w 599"/>
                <a:gd name="T27" fmla="*/ 182 h 759"/>
                <a:gd name="T28" fmla="*/ 17 w 599"/>
                <a:gd name="T29" fmla="*/ 247 h 759"/>
                <a:gd name="T30" fmla="*/ 17 w 599"/>
                <a:gd name="T31" fmla="*/ 267 h 759"/>
                <a:gd name="T32" fmla="*/ 3 w 599"/>
                <a:gd name="T33" fmla="*/ 304 h 759"/>
                <a:gd name="T34" fmla="*/ 17 w 599"/>
                <a:gd name="T35" fmla="*/ 341 h 759"/>
                <a:gd name="T36" fmla="*/ 34 w 599"/>
                <a:gd name="T37" fmla="*/ 401 h 759"/>
                <a:gd name="T38" fmla="*/ 91 w 599"/>
                <a:gd name="T39" fmla="*/ 451 h 759"/>
                <a:gd name="T40" fmla="*/ 108 w 599"/>
                <a:gd name="T41" fmla="*/ 528 h 759"/>
                <a:gd name="T42" fmla="*/ 91 w 599"/>
                <a:gd name="T43" fmla="*/ 582 h 759"/>
                <a:gd name="T44" fmla="*/ 110 w 599"/>
                <a:gd name="T45" fmla="*/ 582 h 759"/>
                <a:gd name="T46" fmla="*/ 178 w 599"/>
                <a:gd name="T47" fmla="*/ 597 h 759"/>
                <a:gd name="T48" fmla="*/ 206 w 599"/>
                <a:gd name="T49" fmla="*/ 607 h 759"/>
                <a:gd name="T50" fmla="*/ 307 w 599"/>
                <a:gd name="T51" fmla="*/ 597 h 759"/>
                <a:gd name="T52" fmla="*/ 377 w 599"/>
                <a:gd name="T53" fmla="*/ 591 h 759"/>
                <a:gd name="T54" fmla="*/ 385 w 599"/>
                <a:gd name="T55" fmla="*/ 543 h 759"/>
                <a:gd name="T56" fmla="*/ 414 w 599"/>
                <a:gd name="T57" fmla="*/ 517 h 759"/>
                <a:gd name="T58" fmla="*/ 349 w 599"/>
                <a:gd name="T59" fmla="*/ 435 h 759"/>
                <a:gd name="T60" fmla="*/ 420 w 599"/>
                <a:gd name="T61" fmla="*/ 338 h 759"/>
                <a:gd name="T62" fmla="*/ 437 w 599"/>
                <a:gd name="T63" fmla="*/ 312 h 7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99"/>
                <a:gd name="T97" fmla="*/ 0 h 759"/>
                <a:gd name="T98" fmla="*/ 599 w 599"/>
                <a:gd name="T99" fmla="*/ 759 h 7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99" h="759">
                  <a:moveTo>
                    <a:pt x="543" y="388"/>
                  </a:moveTo>
                  <a:lnTo>
                    <a:pt x="599" y="381"/>
                  </a:lnTo>
                  <a:lnTo>
                    <a:pt x="550" y="219"/>
                  </a:lnTo>
                  <a:lnTo>
                    <a:pt x="553" y="138"/>
                  </a:lnTo>
                  <a:lnTo>
                    <a:pt x="546" y="88"/>
                  </a:lnTo>
                  <a:lnTo>
                    <a:pt x="522" y="60"/>
                  </a:lnTo>
                  <a:lnTo>
                    <a:pt x="504" y="53"/>
                  </a:lnTo>
                  <a:lnTo>
                    <a:pt x="501" y="14"/>
                  </a:lnTo>
                  <a:lnTo>
                    <a:pt x="423" y="32"/>
                  </a:lnTo>
                  <a:lnTo>
                    <a:pt x="391" y="64"/>
                  </a:lnTo>
                  <a:lnTo>
                    <a:pt x="338" y="60"/>
                  </a:lnTo>
                  <a:lnTo>
                    <a:pt x="324" y="43"/>
                  </a:lnTo>
                  <a:lnTo>
                    <a:pt x="285" y="39"/>
                  </a:lnTo>
                  <a:lnTo>
                    <a:pt x="257" y="0"/>
                  </a:lnTo>
                  <a:lnTo>
                    <a:pt x="211" y="0"/>
                  </a:lnTo>
                  <a:lnTo>
                    <a:pt x="187" y="4"/>
                  </a:lnTo>
                  <a:lnTo>
                    <a:pt x="187" y="7"/>
                  </a:lnTo>
                  <a:lnTo>
                    <a:pt x="201" y="53"/>
                  </a:lnTo>
                  <a:lnTo>
                    <a:pt x="197" y="92"/>
                  </a:lnTo>
                  <a:lnTo>
                    <a:pt x="173" y="113"/>
                  </a:lnTo>
                  <a:lnTo>
                    <a:pt x="155" y="127"/>
                  </a:lnTo>
                  <a:lnTo>
                    <a:pt x="130" y="120"/>
                  </a:lnTo>
                  <a:lnTo>
                    <a:pt x="99" y="120"/>
                  </a:lnTo>
                  <a:lnTo>
                    <a:pt x="70" y="152"/>
                  </a:lnTo>
                  <a:lnTo>
                    <a:pt x="88" y="163"/>
                  </a:lnTo>
                  <a:lnTo>
                    <a:pt x="70" y="205"/>
                  </a:lnTo>
                  <a:lnTo>
                    <a:pt x="81" y="226"/>
                  </a:lnTo>
                  <a:lnTo>
                    <a:pt x="70" y="268"/>
                  </a:lnTo>
                  <a:lnTo>
                    <a:pt x="21" y="307"/>
                  </a:lnTo>
                  <a:lnTo>
                    <a:pt x="14" y="321"/>
                  </a:lnTo>
                  <a:lnTo>
                    <a:pt x="21" y="332"/>
                  </a:lnTo>
                  <a:lnTo>
                    <a:pt x="24" y="342"/>
                  </a:lnTo>
                  <a:lnTo>
                    <a:pt x="3" y="378"/>
                  </a:lnTo>
                  <a:lnTo>
                    <a:pt x="0" y="402"/>
                  </a:lnTo>
                  <a:lnTo>
                    <a:pt x="21" y="424"/>
                  </a:lnTo>
                  <a:lnTo>
                    <a:pt x="21" y="469"/>
                  </a:lnTo>
                  <a:lnTo>
                    <a:pt x="42" y="498"/>
                  </a:lnTo>
                  <a:lnTo>
                    <a:pt x="49" y="561"/>
                  </a:lnTo>
                  <a:lnTo>
                    <a:pt x="113" y="561"/>
                  </a:lnTo>
                  <a:lnTo>
                    <a:pt x="166" y="579"/>
                  </a:lnTo>
                  <a:lnTo>
                    <a:pt x="134" y="656"/>
                  </a:lnTo>
                  <a:lnTo>
                    <a:pt x="116" y="702"/>
                  </a:lnTo>
                  <a:lnTo>
                    <a:pt x="113" y="723"/>
                  </a:lnTo>
                  <a:lnTo>
                    <a:pt x="109" y="741"/>
                  </a:lnTo>
                  <a:lnTo>
                    <a:pt x="137" y="723"/>
                  </a:lnTo>
                  <a:lnTo>
                    <a:pt x="180" y="713"/>
                  </a:lnTo>
                  <a:lnTo>
                    <a:pt x="222" y="741"/>
                  </a:lnTo>
                  <a:lnTo>
                    <a:pt x="254" y="755"/>
                  </a:lnTo>
                  <a:lnTo>
                    <a:pt x="257" y="755"/>
                  </a:lnTo>
                  <a:lnTo>
                    <a:pt x="314" y="759"/>
                  </a:lnTo>
                  <a:lnTo>
                    <a:pt x="381" y="741"/>
                  </a:lnTo>
                  <a:lnTo>
                    <a:pt x="423" y="723"/>
                  </a:lnTo>
                  <a:lnTo>
                    <a:pt x="469" y="734"/>
                  </a:lnTo>
                  <a:lnTo>
                    <a:pt x="490" y="709"/>
                  </a:lnTo>
                  <a:lnTo>
                    <a:pt x="479" y="674"/>
                  </a:lnTo>
                  <a:lnTo>
                    <a:pt x="479" y="667"/>
                  </a:lnTo>
                  <a:lnTo>
                    <a:pt x="515" y="642"/>
                  </a:lnTo>
                  <a:lnTo>
                    <a:pt x="525" y="610"/>
                  </a:lnTo>
                  <a:lnTo>
                    <a:pt x="434" y="540"/>
                  </a:lnTo>
                  <a:lnTo>
                    <a:pt x="416" y="469"/>
                  </a:lnTo>
                  <a:lnTo>
                    <a:pt x="522" y="420"/>
                  </a:lnTo>
                  <a:lnTo>
                    <a:pt x="543" y="388"/>
                  </a:lnTo>
                  <a:close/>
                </a:path>
              </a:pathLst>
            </a:custGeom>
            <a:solidFill>
              <a:schemeClr val="bg2"/>
            </a:solidFill>
            <a:ln w="9525">
              <a:solidFill>
                <a:srgbClr val="0071A7"/>
              </a:solidFill>
              <a:miter lim="800000"/>
              <a:headEnd/>
              <a:tailEnd/>
            </a:ln>
          </p:spPr>
          <p:txBody>
            <a:bodyPr>
              <a:prstTxWarp prst="textNoShape">
                <a:avLst/>
              </a:prstTxWarp>
            </a:bodyPr>
            <a:lstStyle/>
            <a:p>
              <a:endParaRPr lang="fr-FR"/>
            </a:p>
          </p:txBody>
        </p:sp>
        <p:sp>
          <p:nvSpPr>
            <p:cNvPr id="165930" name="Freeform 18"/>
            <p:cNvSpPr>
              <a:spLocks noEditPoints="1"/>
            </p:cNvSpPr>
            <p:nvPr/>
          </p:nvSpPr>
          <p:spPr bwMode="gray">
            <a:xfrm>
              <a:off x="2604" y="1925"/>
              <a:ext cx="278" cy="303"/>
            </a:xfrm>
            <a:custGeom>
              <a:avLst/>
              <a:gdLst>
                <a:gd name="T0" fmla="*/ 80 w 310"/>
                <a:gd name="T1" fmla="*/ 59 h 338"/>
                <a:gd name="T2" fmla="*/ 130 w 310"/>
                <a:gd name="T3" fmla="*/ 37 h 338"/>
                <a:gd name="T4" fmla="*/ 102 w 310"/>
                <a:gd name="T5" fmla="*/ 13 h 338"/>
                <a:gd name="T6" fmla="*/ 62 w 310"/>
                <a:gd name="T7" fmla="*/ 50 h 338"/>
                <a:gd name="T8" fmla="*/ 13 w 310"/>
                <a:gd name="T9" fmla="*/ 79 h 338"/>
                <a:gd name="T10" fmla="*/ 37 w 310"/>
                <a:gd name="T11" fmla="*/ 85 h 338"/>
                <a:gd name="T12" fmla="*/ 62 w 310"/>
                <a:gd name="T13" fmla="*/ 79 h 338"/>
                <a:gd name="T14" fmla="*/ 236 w 310"/>
                <a:gd name="T15" fmla="*/ 212 h 338"/>
                <a:gd name="T16" fmla="*/ 232 w 310"/>
                <a:gd name="T17" fmla="*/ 167 h 338"/>
                <a:gd name="T18" fmla="*/ 184 w 310"/>
                <a:gd name="T19" fmla="*/ 178 h 338"/>
                <a:gd name="T20" fmla="*/ 156 w 310"/>
                <a:gd name="T21" fmla="*/ 195 h 338"/>
                <a:gd name="T22" fmla="*/ 184 w 310"/>
                <a:gd name="T23" fmla="*/ 229 h 338"/>
                <a:gd name="T24" fmla="*/ 213 w 310"/>
                <a:gd name="T25" fmla="*/ 244 h 338"/>
                <a:gd name="T26" fmla="*/ 236 w 310"/>
                <a:gd name="T27" fmla="*/ 212 h 338"/>
                <a:gd name="T28" fmla="*/ 236 w 310"/>
                <a:gd name="T29" fmla="*/ 212 h 338"/>
                <a:gd name="T30" fmla="*/ 215 w 310"/>
                <a:gd name="T31" fmla="*/ 258 h 338"/>
                <a:gd name="T32" fmla="*/ 238 w 310"/>
                <a:gd name="T33" fmla="*/ 249 h 338"/>
                <a:gd name="T34" fmla="*/ 236 w 310"/>
                <a:gd name="T35" fmla="*/ 244 h 338"/>
                <a:gd name="T36" fmla="*/ 236 w 310"/>
                <a:gd name="T37" fmla="*/ 244 h 338"/>
                <a:gd name="T38" fmla="*/ 161 w 310"/>
                <a:gd name="T39" fmla="*/ 258 h 338"/>
                <a:gd name="T40" fmla="*/ 195 w 310"/>
                <a:gd name="T41" fmla="*/ 269 h 338"/>
                <a:gd name="T42" fmla="*/ 168 w 310"/>
                <a:gd name="T43" fmla="*/ 247 h 338"/>
                <a:gd name="T44" fmla="*/ 168 w 310"/>
                <a:gd name="T45" fmla="*/ 247 h 338"/>
                <a:gd name="T46" fmla="*/ 102 w 310"/>
                <a:gd name="T47" fmla="*/ 206 h 338"/>
                <a:gd name="T48" fmla="*/ 139 w 310"/>
                <a:gd name="T49" fmla="*/ 238 h 338"/>
                <a:gd name="T50" fmla="*/ 144 w 310"/>
                <a:gd name="T51" fmla="*/ 201 h 338"/>
                <a:gd name="T52" fmla="*/ 116 w 310"/>
                <a:gd name="T53" fmla="*/ 201 h 338"/>
                <a:gd name="T54" fmla="*/ 80 w 310"/>
                <a:gd name="T55" fmla="*/ 229 h 338"/>
                <a:gd name="T56" fmla="*/ 116 w 310"/>
                <a:gd name="T57" fmla="*/ 167 h 338"/>
                <a:gd name="T58" fmla="*/ 156 w 310"/>
                <a:gd name="T59" fmla="*/ 142 h 338"/>
                <a:gd name="T60" fmla="*/ 147 w 310"/>
                <a:gd name="T61" fmla="*/ 110 h 338"/>
                <a:gd name="T62" fmla="*/ 108 w 310"/>
                <a:gd name="T63" fmla="*/ 74 h 338"/>
                <a:gd name="T64" fmla="*/ 62 w 310"/>
                <a:gd name="T65" fmla="*/ 105 h 338"/>
                <a:gd name="T66" fmla="*/ 5 w 310"/>
                <a:gd name="T67" fmla="*/ 121 h 338"/>
                <a:gd name="T68" fmla="*/ 12 w 310"/>
                <a:gd name="T69" fmla="*/ 206 h 338"/>
                <a:gd name="T70" fmla="*/ 34 w 310"/>
                <a:gd name="T71" fmla="*/ 266 h 338"/>
                <a:gd name="T72" fmla="*/ 37 w 310"/>
                <a:gd name="T73" fmla="*/ 269 h 338"/>
                <a:gd name="T74" fmla="*/ 93 w 310"/>
                <a:gd name="T75" fmla="*/ 266 h 338"/>
                <a:gd name="T76" fmla="*/ 91 w 310"/>
                <a:gd name="T77" fmla="*/ 264 h 338"/>
                <a:gd name="T78" fmla="*/ 80 w 310"/>
                <a:gd name="T79" fmla="*/ 229 h 3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10"/>
                <a:gd name="T121" fmla="*/ 0 h 338"/>
                <a:gd name="T122" fmla="*/ 310 w 310"/>
                <a:gd name="T123" fmla="*/ 338 h 3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10" h="338">
                  <a:moveTo>
                    <a:pt x="77" y="98"/>
                  </a:moveTo>
                  <a:lnTo>
                    <a:pt x="99" y="74"/>
                  </a:lnTo>
                  <a:lnTo>
                    <a:pt x="155" y="74"/>
                  </a:lnTo>
                  <a:lnTo>
                    <a:pt x="162" y="46"/>
                  </a:lnTo>
                  <a:lnTo>
                    <a:pt x="162" y="0"/>
                  </a:lnTo>
                  <a:lnTo>
                    <a:pt x="127" y="17"/>
                  </a:lnTo>
                  <a:lnTo>
                    <a:pt x="106" y="42"/>
                  </a:lnTo>
                  <a:lnTo>
                    <a:pt x="77" y="63"/>
                  </a:lnTo>
                  <a:lnTo>
                    <a:pt x="46" y="70"/>
                  </a:lnTo>
                  <a:lnTo>
                    <a:pt x="17" y="98"/>
                  </a:lnTo>
                  <a:lnTo>
                    <a:pt x="17" y="134"/>
                  </a:lnTo>
                  <a:lnTo>
                    <a:pt x="46" y="106"/>
                  </a:lnTo>
                  <a:lnTo>
                    <a:pt x="77" y="98"/>
                  </a:lnTo>
                  <a:close/>
                  <a:moveTo>
                    <a:pt x="293" y="264"/>
                  </a:moveTo>
                  <a:lnTo>
                    <a:pt x="286" y="243"/>
                  </a:lnTo>
                  <a:lnTo>
                    <a:pt x="289" y="208"/>
                  </a:lnTo>
                  <a:lnTo>
                    <a:pt x="264" y="204"/>
                  </a:lnTo>
                  <a:lnTo>
                    <a:pt x="229" y="222"/>
                  </a:lnTo>
                  <a:lnTo>
                    <a:pt x="201" y="225"/>
                  </a:lnTo>
                  <a:lnTo>
                    <a:pt x="194" y="243"/>
                  </a:lnTo>
                  <a:lnTo>
                    <a:pt x="219" y="271"/>
                  </a:lnTo>
                  <a:lnTo>
                    <a:pt x="229" y="285"/>
                  </a:lnTo>
                  <a:lnTo>
                    <a:pt x="250" y="285"/>
                  </a:lnTo>
                  <a:lnTo>
                    <a:pt x="264" y="303"/>
                  </a:lnTo>
                  <a:lnTo>
                    <a:pt x="286" y="285"/>
                  </a:lnTo>
                  <a:lnTo>
                    <a:pt x="293" y="264"/>
                  </a:lnTo>
                  <a:close/>
                  <a:moveTo>
                    <a:pt x="293" y="303"/>
                  </a:moveTo>
                  <a:lnTo>
                    <a:pt x="268" y="321"/>
                  </a:lnTo>
                  <a:lnTo>
                    <a:pt x="275" y="331"/>
                  </a:lnTo>
                  <a:lnTo>
                    <a:pt x="296" y="310"/>
                  </a:lnTo>
                  <a:lnTo>
                    <a:pt x="310" y="303"/>
                  </a:lnTo>
                  <a:lnTo>
                    <a:pt x="293" y="303"/>
                  </a:lnTo>
                  <a:close/>
                  <a:moveTo>
                    <a:pt x="208" y="307"/>
                  </a:moveTo>
                  <a:lnTo>
                    <a:pt x="201" y="321"/>
                  </a:lnTo>
                  <a:lnTo>
                    <a:pt x="208" y="335"/>
                  </a:lnTo>
                  <a:lnTo>
                    <a:pt x="243" y="335"/>
                  </a:lnTo>
                  <a:lnTo>
                    <a:pt x="240" y="321"/>
                  </a:lnTo>
                  <a:lnTo>
                    <a:pt x="208" y="307"/>
                  </a:lnTo>
                  <a:close/>
                  <a:moveTo>
                    <a:pt x="144" y="250"/>
                  </a:moveTo>
                  <a:lnTo>
                    <a:pt x="127" y="257"/>
                  </a:lnTo>
                  <a:lnTo>
                    <a:pt x="134" y="285"/>
                  </a:lnTo>
                  <a:lnTo>
                    <a:pt x="173" y="296"/>
                  </a:lnTo>
                  <a:lnTo>
                    <a:pt x="194" y="271"/>
                  </a:lnTo>
                  <a:lnTo>
                    <a:pt x="180" y="250"/>
                  </a:lnTo>
                  <a:lnTo>
                    <a:pt x="144" y="250"/>
                  </a:lnTo>
                  <a:close/>
                  <a:moveTo>
                    <a:pt x="99" y="285"/>
                  </a:moveTo>
                  <a:lnTo>
                    <a:pt x="99" y="243"/>
                  </a:lnTo>
                  <a:lnTo>
                    <a:pt x="144" y="208"/>
                  </a:lnTo>
                  <a:lnTo>
                    <a:pt x="152" y="180"/>
                  </a:lnTo>
                  <a:lnTo>
                    <a:pt x="194" y="176"/>
                  </a:lnTo>
                  <a:lnTo>
                    <a:pt x="204" y="151"/>
                  </a:lnTo>
                  <a:lnTo>
                    <a:pt x="183" y="137"/>
                  </a:lnTo>
                  <a:lnTo>
                    <a:pt x="159" y="134"/>
                  </a:lnTo>
                  <a:lnTo>
                    <a:pt x="134" y="91"/>
                  </a:lnTo>
                  <a:lnTo>
                    <a:pt x="109" y="91"/>
                  </a:lnTo>
                  <a:lnTo>
                    <a:pt x="77" y="130"/>
                  </a:lnTo>
                  <a:lnTo>
                    <a:pt x="53" y="120"/>
                  </a:lnTo>
                  <a:lnTo>
                    <a:pt x="7" y="151"/>
                  </a:lnTo>
                  <a:lnTo>
                    <a:pt x="0" y="201"/>
                  </a:lnTo>
                  <a:lnTo>
                    <a:pt x="14" y="257"/>
                  </a:lnTo>
                  <a:lnTo>
                    <a:pt x="39" y="285"/>
                  </a:lnTo>
                  <a:lnTo>
                    <a:pt x="42" y="331"/>
                  </a:lnTo>
                  <a:lnTo>
                    <a:pt x="46" y="338"/>
                  </a:lnTo>
                  <a:lnTo>
                    <a:pt x="46" y="335"/>
                  </a:lnTo>
                  <a:lnTo>
                    <a:pt x="70" y="331"/>
                  </a:lnTo>
                  <a:lnTo>
                    <a:pt x="116" y="331"/>
                  </a:lnTo>
                  <a:lnTo>
                    <a:pt x="113" y="328"/>
                  </a:lnTo>
                  <a:lnTo>
                    <a:pt x="99" y="285"/>
                  </a:lnTo>
                  <a:close/>
                </a:path>
              </a:pathLst>
            </a:custGeom>
            <a:solidFill>
              <a:schemeClr val="bg2"/>
            </a:solidFill>
            <a:ln w="9525">
              <a:solidFill>
                <a:srgbClr val="0071A7"/>
              </a:solidFill>
              <a:miter lim="800000"/>
              <a:headEnd/>
              <a:tailEnd/>
            </a:ln>
          </p:spPr>
          <p:txBody>
            <a:bodyPr>
              <a:prstTxWarp prst="textNoShape">
                <a:avLst/>
              </a:prstTxWarp>
            </a:bodyPr>
            <a:lstStyle/>
            <a:p>
              <a:endParaRPr lang="fr-FR"/>
            </a:p>
          </p:txBody>
        </p:sp>
        <p:sp>
          <p:nvSpPr>
            <p:cNvPr id="165931" name="Freeform 19"/>
            <p:cNvSpPr>
              <a:spLocks/>
            </p:cNvSpPr>
            <p:nvPr/>
          </p:nvSpPr>
          <p:spPr bwMode="gray">
            <a:xfrm>
              <a:off x="2326" y="2354"/>
              <a:ext cx="233" cy="234"/>
            </a:xfrm>
            <a:custGeom>
              <a:avLst/>
              <a:gdLst>
                <a:gd name="T0" fmla="*/ 209 w 260"/>
                <a:gd name="T1" fmla="*/ 12 h 261"/>
                <a:gd name="T2" fmla="*/ 195 w 260"/>
                <a:gd name="T3" fmla="*/ 0 h 261"/>
                <a:gd name="T4" fmla="*/ 142 w 260"/>
                <a:gd name="T5" fmla="*/ 0 h 261"/>
                <a:gd name="T6" fmla="*/ 119 w 260"/>
                <a:gd name="T7" fmla="*/ 18 h 261"/>
                <a:gd name="T8" fmla="*/ 113 w 260"/>
                <a:gd name="T9" fmla="*/ 37 h 261"/>
                <a:gd name="T10" fmla="*/ 135 w 260"/>
                <a:gd name="T11" fmla="*/ 54 h 261"/>
                <a:gd name="T12" fmla="*/ 130 w 260"/>
                <a:gd name="T13" fmla="*/ 74 h 261"/>
                <a:gd name="T14" fmla="*/ 105 w 260"/>
                <a:gd name="T15" fmla="*/ 91 h 261"/>
                <a:gd name="T16" fmla="*/ 101 w 260"/>
                <a:gd name="T17" fmla="*/ 74 h 261"/>
                <a:gd name="T18" fmla="*/ 113 w 260"/>
                <a:gd name="T19" fmla="*/ 54 h 261"/>
                <a:gd name="T20" fmla="*/ 105 w 260"/>
                <a:gd name="T21" fmla="*/ 43 h 261"/>
                <a:gd name="T22" fmla="*/ 82 w 260"/>
                <a:gd name="T23" fmla="*/ 48 h 261"/>
                <a:gd name="T24" fmla="*/ 65 w 260"/>
                <a:gd name="T25" fmla="*/ 94 h 261"/>
                <a:gd name="T26" fmla="*/ 56 w 260"/>
                <a:gd name="T27" fmla="*/ 111 h 261"/>
                <a:gd name="T28" fmla="*/ 45 w 260"/>
                <a:gd name="T29" fmla="*/ 120 h 261"/>
                <a:gd name="T30" fmla="*/ 39 w 260"/>
                <a:gd name="T31" fmla="*/ 148 h 261"/>
                <a:gd name="T32" fmla="*/ 45 w 260"/>
                <a:gd name="T33" fmla="*/ 153 h 261"/>
                <a:gd name="T34" fmla="*/ 36 w 260"/>
                <a:gd name="T35" fmla="*/ 168 h 261"/>
                <a:gd name="T36" fmla="*/ 20 w 260"/>
                <a:gd name="T37" fmla="*/ 168 h 261"/>
                <a:gd name="T38" fmla="*/ 0 w 260"/>
                <a:gd name="T39" fmla="*/ 170 h 261"/>
                <a:gd name="T40" fmla="*/ 22 w 260"/>
                <a:gd name="T41" fmla="*/ 185 h 261"/>
                <a:gd name="T42" fmla="*/ 54 w 260"/>
                <a:gd name="T43" fmla="*/ 170 h 261"/>
                <a:gd name="T44" fmla="*/ 73 w 260"/>
                <a:gd name="T45" fmla="*/ 161 h 261"/>
                <a:gd name="T46" fmla="*/ 90 w 260"/>
                <a:gd name="T47" fmla="*/ 168 h 261"/>
                <a:gd name="T48" fmla="*/ 119 w 260"/>
                <a:gd name="T49" fmla="*/ 168 h 261"/>
                <a:gd name="T50" fmla="*/ 121 w 260"/>
                <a:gd name="T51" fmla="*/ 196 h 261"/>
                <a:gd name="T52" fmla="*/ 135 w 260"/>
                <a:gd name="T53" fmla="*/ 210 h 261"/>
                <a:gd name="T54" fmla="*/ 138 w 260"/>
                <a:gd name="T55" fmla="*/ 202 h 261"/>
                <a:gd name="T56" fmla="*/ 142 w 260"/>
                <a:gd name="T57" fmla="*/ 185 h 261"/>
                <a:gd name="T58" fmla="*/ 159 w 260"/>
                <a:gd name="T59" fmla="*/ 153 h 261"/>
                <a:gd name="T60" fmla="*/ 155 w 260"/>
                <a:gd name="T61" fmla="*/ 148 h 261"/>
                <a:gd name="T62" fmla="*/ 147 w 260"/>
                <a:gd name="T63" fmla="*/ 136 h 261"/>
                <a:gd name="T64" fmla="*/ 155 w 260"/>
                <a:gd name="T65" fmla="*/ 128 h 261"/>
                <a:gd name="T66" fmla="*/ 195 w 260"/>
                <a:gd name="T67" fmla="*/ 94 h 261"/>
                <a:gd name="T68" fmla="*/ 201 w 260"/>
                <a:gd name="T69" fmla="*/ 59 h 261"/>
                <a:gd name="T70" fmla="*/ 195 w 260"/>
                <a:gd name="T71" fmla="*/ 43 h 261"/>
                <a:gd name="T72" fmla="*/ 209 w 260"/>
                <a:gd name="T73" fmla="*/ 12 h 261"/>
                <a:gd name="T74" fmla="*/ 209 w 260"/>
                <a:gd name="T75" fmla="*/ 12 h 261"/>
                <a:gd name="T76" fmla="*/ 209 w 260"/>
                <a:gd name="T77" fmla="*/ 12 h 26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60"/>
                <a:gd name="T118" fmla="*/ 0 h 261"/>
                <a:gd name="T119" fmla="*/ 260 w 260"/>
                <a:gd name="T120" fmla="*/ 261 h 26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60" h="261">
                  <a:moveTo>
                    <a:pt x="260" y="15"/>
                  </a:moveTo>
                  <a:lnTo>
                    <a:pt x="243" y="0"/>
                  </a:lnTo>
                  <a:lnTo>
                    <a:pt x="176" y="0"/>
                  </a:lnTo>
                  <a:lnTo>
                    <a:pt x="148" y="22"/>
                  </a:lnTo>
                  <a:lnTo>
                    <a:pt x="141" y="46"/>
                  </a:lnTo>
                  <a:lnTo>
                    <a:pt x="169" y="67"/>
                  </a:lnTo>
                  <a:lnTo>
                    <a:pt x="162" y="92"/>
                  </a:lnTo>
                  <a:lnTo>
                    <a:pt x="130" y="113"/>
                  </a:lnTo>
                  <a:lnTo>
                    <a:pt x="126" y="92"/>
                  </a:lnTo>
                  <a:lnTo>
                    <a:pt x="141" y="67"/>
                  </a:lnTo>
                  <a:lnTo>
                    <a:pt x="130" y="53"/>
                  </a:lnTo>
                  <a:lnTo>
                    <a:pt x="102" y="60"/>
                  </a:lnTo>
                  <a:lnTo>
                    <a:pt x="81" y="117"/>
                  </a:lnTo>
                  <a:lnTo>
                    <a:pt x="70" y="138"/>
                  </a:lnTo>
                  <a:lnTo>
                    <a:pt x="56" y="149"/>
                  </a:lnTo>
                  <a:lnTo>
                    <a:pt x="49" y="184"/>
                  </a:lnTo>
                  <a:lnTo>
                    <a:pt x="56" y="191"/>
                  </a:lnTo>
                  <a:lnTo>
                    <a:pt x="45" y="209"/>
                  </a:lnTo>
                  <a:lnTo>
                    <a:pt x="24" y="209"/>
                  </a:lnTo>
                  <a:lnTo>
                    <a:pt x="0" y="212"/>
                  </a:lnTo>
                  <a:lnTo>
                    <a:pt x="28" y="230"/>
                  </a:lnTo>
                  <a:lnTo>
                    <a:pt x="67" y="212"/>
                  </a:lnTo>
                  <a:lnTo>
                    <a:pt x="91" y="201"/>
                  </a:lnTo>
                  <a:lnTo>
                    <a:pt x="112" y="209"/>
                  </a:lnTo>
                  <a:lnTo>
                    <a:pt x="148" y="209"/>
                  </a:lnTo>
                  <a:lnTo>
                    <a:pt x="151" y="244"/>
                  </a:lnTo>
                  <a:lnTo>
                    <a:pt x="169" y="261"/>
                  </a:lnTo>
                  <a:lnTo>
                    <a:pt x="172" y="251"/>
                  </a:lnTo>
                  <a:lnTo>
                    <a:pt x="176" y="230"/>
                  </a:lnTo>
                  <a:lnTo>
                    <a:pt x="197" y="191"/>
                  </a:lnTo>
                  <a:lnTo>
                    <a:pt x="193" y="184"/>
                  </a:lnTo>
                  <a:lnTo>
                    <a:pt x="183" y="170"/>
                  </a:lnTo>
                  <a:lnTo>
                    <a:pt x="193" y="159"/>
                  </a:lnTo>
                  <a:lnTo>
                    <a:pt x="243" y="117"/>
                  </a:lnTo>
                  <a:lnTo>
                    <a:pt x="250" y="74"/>
                  </a:lnTo>
                  <a:lnTo>
                    <a:pt x="243" y="53"/>
                  </a:lnTo>
                  <a:lnTo>
                    <a:pt x="260" y="15"/>
                  </a:lnTo>
                  <a:close/>
                </a:path>
              </a:pathLst>
            </a:custGeom>
            <a:solidFill>
              <a:schemeClr val="bg2"/>
            </a:solidFill>
            <a:ln w="9525">
              <a:solidFill>
                <a:srgbClr val="0071A7"/>
              </a:solidFill>
              <a:miter lim="800000"/>
              <a:headEnd/>
              <a:tailEnd/>
            </a:ln>
          </p:spPr>
          <p:txBody>
            <a:bodyPr>
              <a:prstTxWarp prst="textNoShape">
                <a:avLst/>
              </a:prstTxWarp>
            </a:bodyPr>
            <a:lstStyle/>
            <a:p>
              <a:endParaRPr lang="fr-FR"/>
            </a:p>
          </p:txBody>
        </p:sp>
        <p:sp>
          <p:nvSpPr>
            <p:cNvPr id="165932" name="Freeform 20"/>
            <p:cNvSpPr>
              <a:spLocks/>
            </p:cNvSpPr>
            <p:nvPr/>
          </p:nvSpPr>
          <p:spPr bwMode="gray">
            <a:xfrm>
              <a:off x="2486" y="2642"/>
              <a:ext cx="35" cy="80"/>
            </a:xfrm>
            <a:custGeom>
              <a:avLst/>
              <a:gdLst>
                <a:gd name="T0" fmla="*/ 12 w 39"/>
                <a:gd name="T1" fmla="*/ 0 h 89"/>
                <a:gd name="T2" fmla="*/ 5 w 39"/>
                <a:gd name="T3" fmla="*/ 14 h 89"/>
                <a:gd name="T4" fmla="*/ 0 w 39"/>
                <a:gd name="T5" fmla="*/ 37 h 89"/>
                <a:gd name="T6" fmla="*/ 5 w 39"/>
                <a:gd name="T7" fmla="*/ 66 h 89"/>
                <a:gd name="T8" fmla="*/ 31 w 39"/>
                <a:gd name="T9" fmla="*/ 72 h 89"/>
                <a:gd name="T10" fmla="*/ 26 w 39"/>
                <a:gd name="T11" fmla="*/ 23 h 89"/>
                <a:gd name="T12" fmla="*/ 12 w 39"/>
                <a:gd name="T13" fmla="*/ 0 h 89"/>
                <a:gd name="T14" fmla="*/ 12 w 39"/>
                <a:gd name="T15" fmla="*/ 0 h 89"/>
                <a:gd name="T16" fmla="*/ 12 w 39"/>
                <a:gd name="T17" fmla="*/ 0 h 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
                <a:gd name="T28" fmla="*/ 0 h 89"/>
                <a:gd name="T29" fmla="*/ 39 w 39"/>
                <a:gd name="T30" fmla="*/ 89 h 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 h="89">
                  <a:moveTo>
                    <a:pt x="14" y="0"/>
                  </a:moveTo>
                  <a:lnTo>
                    <a:pt x="7" y="18"/>
                  </a:lnTo>
                  <a:lnTo>
                    <a:pt x="0" y="46"/>
                  </a:lnTo>
                  <a:lnTo>
                    <a:pt x="7" y="81"/>
                  </a:lnTo>
                  <a:lnTo>
                    <a:pt x="39" y="89"/>
                  </a:lnTo>
                  <a:lnTo>
                    <a:pt x="32" y="29"/>
                  </a:lnTo>
                  <a:lnTo>
                    <a:pt x="14" y="0"/>
                  </a:lnTo>
                  <a:close/>
                </a:path>
              </a:pathLst>
            </a:custGeom>
            <a:solidFill>
              <a:schemeClr val="bg2"/>
            </a:solidFill>
            <a:ln w="9525">
              <a:solidFill>
                <a:srgbClr val="0071A7"/>
              </a:solidFill>
              <a:miter lim="800000"/>
              <a:headEnd/>
              <a:tailEnd/>
            </a:ln>
          </p:spPr>
          <p:txBody>
            <a:bodyPr>
              <a:prstTxWarp prst="textNoShape">
                <a:avLst/>
              </a:prstTxWarp>
            </a:bodyPr>
            <a:lstStyle/>
            <a:p>
              <a:endParaRPr lang="fr-FR"/>
            </a:p>
          </p:txBody>
        </p:sp>
        <p:sp>
          <p:nvSpPr>
            <p:cNvPr id="165933" name="Freeform 21"/>
            <p:cNvSpPr>
              <a:spLocks/>
            </p:cNvSpPr>
            <p:nvPr/>
          </p:nvSpPr>
          <p:spPr bwMode="gray">
            <a:xfrm>
              <a:off x="2291" y="2541"/>
              <a:ext cx="205" cy="168"/>
            </a:xfrm>
            <a:custGeom>
              <a:avLst/>
              <a:gdLst>
                <a:gd name="T0" fmla="*/ 85 w 229"/>
                <a:gd name="T1" fmla="*/ 102 h 187"/>
                <a:gd name="T2" fmla="*/ 104 w 229"/>
                <a:gd name="T3" fmla="*/ 108 h 187"/>
                <a:gd name="T4" fmla="*/ 132 w 229"/>
                <a:gd name="T5" fmla="*/ 123 h 187"/>
                <a:gd name="T6" fmla="*/ 175 w 229"/>
                <a:gd name="T7" fmla="*/ 151 h 187"/>
                <a:gd name="T8" fmla="*/ 169 w 229"/>
                <a:gd name="T9" fmla="*/ 123 h 187"/>
                <a:gd name="T10" fmla="*/ 175 w 229"/>
                <a:gd name="T11" fmla="*/ 102 h 187"/>
                <a:gd name="T12" fmla="*/ 184 w 229"/>
                <a:gd name="T13" fmla="*/ 88 h 187"/>
                <a:gd name="T14" fmla="*/ 184 w 229"/>
                <a:gd name="T15" fmla="*/ 54 h 187"/>
                <a:gd name="T16" fmla="*/ 167 w 229"/>
                <a:gd name="T17" fmla="*/ 37 h 187"/>
                <a:gd name="T18" fmla="*/ 164 w 229"/>
                <a:gd name="T19" fmla="*/ 43 h 187"/>
                <a:gd name="T20" fmla="*/ 149 w 229"/>
                <a:gd name="T21" fmla="*/ 31 h 187"/>
                <a:gd name="T22" fmla="*/ 147 w 229"/>
                <a:gd name="T23" fmla="*/ 4 h 187"/>
                <a:gd name="T24" fmla="*/ 121 w 229"/>
                <a:gd name="T25" fmla="*/ 4 h 187"/>
                <a:gd name="T26" fmla="*/ 104 w 229"/>
                <a:gd name="T27" fmla="*/ 0 h 187"/>
                <a:gd name="T28" fmla="*/ 85 w 229"/>
                <a:gd name="T29" fmla="*/ 5 h 187"/>
                <a:gd name="T30" fmla="*/ 54 w 229"/>
                <a:gd name="T31" fmla="*/ 17 h 187"/>
                <a:gd name="T32" fmla="*/ 31 w 229"/>
                <a:gd name="T33" fmla="*/ 5 h 187"/>
                <a:gd name="T34" fmla="*/ 22 w 229"/>
                <a:gd name="T35" fmla="*/ 17 h 187"/>
                <a:gd name="T36" fmla="*/ 0 w 229"/>
                <a:gd name="T37" fmla="*/ 34 h 187"/>
                <a:gd name="T38" fmla="*/ 37 w 229"/>
                <a:gd name="T39" fmla="*/ 68 h 187"/>
                <a:gd name="T40" fmla="*/ 85 w 229"/>
                <a:gd name="T41" fmla="*/ 102 h 187"/>
                <a:gd name="T42" fmla="*/ 85 w 229"/>
                <a:gd name="T43" fmla="*/ 102 h 187"/>
                <a:gd name="T44" fmla="*/ 85 w 229"/>
                <a:gd name="T45" fmla="*/ 102 h 1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9"/>
                <a:gd name="T70" fmla="*/ 0 h 187"/>
                <a:gd name="T71" fmla="*/ 229 w 229"/>
                <a:gd name="T72" fmla="*/ 187 h 18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9" h="187">
                  <a:moveTo>
                    <a:pt x="106" y="127"/>
                  </a:moveTo>
                  <a:lnTo>
                    <a:pt x="130" y="134"/>
                  </a:lnTo>
                  <a:lnTo>
                    <a:pt x="165" y="152"/>
                  </a:lnTo>
                  <a:lnTo>
                    <a:pt x="218" y="187"/>
                  </a:lnTo>
                  <a:lnTo>
                    <a:pt x="211" y="152"/>
                  </a:lnTo>
                  <a:lnTo>
                    <a:pt x="218" y="127"/>
                  </a:lnTo>
                  <a:lnTo>
                    <a:pt x="229" y="109"/>
                  </a:lnTo>
                  <a:lnTo>
                    <a:pt x="229" y="67"/>
                  </a:lnTo>
                  <a:lnTo>
                    <a:pt x="208" y="46"/>
                  </a:lnTo>
                  <a:lnTo>
                    <a:pt x="204" y="53"/>
                  </a:lnTo>
                  <a:lnTo>
                    <a:pt x="187" y="39"/>
                  </a:lnTo>
                  <a:lnTo>
                    <a:pt x="183" y="4"/>
                  </a:lnTo>
                  <a:lnTo>
                    <a:pt x="151" y="4"/>
                  </a:lnTo>
                  <a:lnTo>
                    <a:pt x="130" y="0"/>
                  </a:lnTo>
                  <a:lnTo>
                    <a:pt x="106" y="7"/>
                  </a:lnTo>
                  <a:lnTo>
                    <a:pt x="67" y="21"/>
                  </a:lnTo>
                  <a:lnTo>
                    <a:pt x="39" y="7"/>
                  </a:lnTo>
                  <a:lnTo>
                    <a:pt x="28" y="21"/>
                  </a:lnTo>
                  <a:lnTo>
                    <a:pt x="0" y="42"/>
                  </a:lnTo>
                  <a:lnTo>
                    <a:pt x="46" y="85"/>
                  </a:lnTo>
                  <a:lnTo>
                    <a:pt x="106" y="127"/>
                  </a:lnTo>
                  <a:close/>
                </a:path>
              </a:pathLst>
            </a:custGeom>
            <a:solidFill>
              <a:schemeClr val="bg2"/>
            </a:solidFill>
            <a:ln w="9525">
              <a:solidFill>
                <a:srgbClr val="0071A7"/>
              </a:solidFill>
              <a:miter lim="800000"/>
              <a:headEnd/>
              <a:tailEnd/>
            </a:ln>
          </p:spPr>
          <p:txBody>
            <a:bodyPr>
              <a:prstTxWarp prst="textNoShape">
                <a:avLst/>
              </a:prstTxWarp>
            </a:bodyPr>
            <a:lstStyle/>
            <a:p>
              <a:endParaRPr lang="fr-FR"/>
            </a:p>
          </p:txBody>
        </p:sp>
        <p:sp>
          <p:nvSpPr>
            <p:cNvPr id="165934" name="Freeform 22"/>
            <p:cNvSpPr>
              <a:spLocks noEditPoints="1"/>
            </p:cNvSpPr>
            <p:nvPr/>
          </p:nvSpPr>
          <p:spPr bwMode="gray">
            <a:xfrm>
              <a:off x="2521" y="2927"/>
              <a:ext cx="700" cy="781"/>
            </a:xfrm>
            <a:custGeom>
              <a:avLst/>
              <a:gdLst>
                <a:gd name="T0" fmla="*/ 364 w 780"/>
                <a:gd name="T1" fmla="*/ 624 h 871"/>
                <a:gd name="T2" fmla="*/ 321 w 780"/>
                <a:gd name="T3" fmla="*/ 615 h 871"/>
                <a:gd name="T4" fmla="*/ 304 w 780"/>
                <a:gd name="T5" fmla="*/ 643 h 871"/>
                <a:gd name="T6" fmla="*/ 366 w 780"/>
                <a:gd name="T7" fmla="*/ 674 h 871"/>
                <a:gd name="T8" fmla="*/ 437 w 780"/>
                <a:gd name="T9" fmla="*/ 646 h 871"/>
                <a:gd name="T10" fmla="*/ 420 w 780"/>
                <a:gd name="T11" fmla="*/ 620 h 871"/>
                <a:gd name="T12" fmla="*/ 420 w 780"/>
                <a:gd name="T13" fmla="*/ 620 h 871"/>
                <a:gd name="T14" fmla="*/ 143 w 780"/>
                <a:gd name="T15" fmla="*/ 397 h 871"/>
                <a:gd name="T16" fmla="*/ 91 w 780"/>
                <a:gd name="T17" fmla="*/ 433 h 871"/>
                <a:gd name="T18" fmla="*/ 91 w 780"/>
                <a:gd name="T19" fmla="*/ 505 h 871"/>
                <a:gd name="T20" fmla="*/ 114 w 780"/>
                <a:gd name="T21" fmla="*/ 556 h 871"/>
                <a:gd name="T22" fmla="*/ 143 w 780"/>
                <a:gd name="T23" fmla="*/ 542 h 871"/>
                <a:gd name="T24" fmla="*/ 160 w 780"/>
                <a:gd name="T25" fmla="*/ 510 h 871"/>
                <a:gd name="T26" fmla="*/ 153 w 780"/>
                <a:gd name="T27" fmla="*/ 431 h 871"/>
                <a:gd name="T28" fmla="*/ 153 w 780"/>
                <a:gd name="T29" fmla="*/ 405 h 871"/>
                <a:gd name="T30" fmla="*/ 623 w 780"/>
                <a:gd name="T31" fmla="*/ 471 h 871"/>
                <a:gd name="T32" fmla="*/ 560 w 780"/>
                <a:gd name="T33" fmla="*/ 431 h 871"/>
                <a:gd name="T34" fmla="*/ 517 w 780"/>
                <a:gd name="T35" fmla="*/ 409 h 871"/>
                <a:gd name="T36" fmla="*/ 491 w 780"/>
                <a:gd name="T37" fmla="*/ 360 h 871"/>
                <a:gd name="T38" fmla="*/ 395 w 780"/>
                <a:gd name="T39" fmla="*/ 323 h 871"/>
                <a:gd name="T40" fmla="*/ 346 w 780"/>
                <a:gd name="T41" fmla="*/ 236 h 871"/>
                <a:gd name="T42" fmla="*/ 302 w 780"/>
                <a:gd name="T43" fmla="*/ 142 h 871"/>
                <a:gd name="T44" fmla="*/ 318 w 780"/>
                <a:gd name="T45" fmla="*/ 116 h 871"/>
                <a:gd name="T46" fmla="*/ 366 w 780"/>
                <a:gd name="T47" fmla="*/ 125 h 871"/>
                <a:gd name="T48" fmla="*/ 383 w 780"/>
                <a:gd name="T49" fmla="*/ 80 h 871"/>
                <a:gd name="T50" fmla="*/ 366 w 780"/>
                <a:gd name="T51" fmla="*/ 31 h 871"/>
                <a:gd name="T52" fmla="*/ 304 w 780"/>
                <a:gd name="T53" fmla="*/ 13 h 871"/>
                <a:gd name="T54" fmla="*/ 264 w 780"/>
                <a:gd name="T55" fmla="*/ 0 h 871"/>
                <a:gd name="T56" fmla="*/ 193 w 780"/>
                <a:gd name="T57" fmla="*/ 17 h 871"/>
                <a:gd name="T58" fmla="*/ 119 w 780"/>
                <a:gd name="T59" fmla="*/ 37 h 871"/>
                <a:gd name="T60" fmla="*/ 80 w 780"/>
                <a:gd name="T61" fmla="*/ 31 h 871"/>
                <a:gd name="T62" fmla="*/ 54 w 780"/>
                <a:gd name="T63" fmla="*/ 85 h 871"/>
                <a:gd name="T64" fmla="*/ 0 w 780"/>
                <a:gd name="T65" fmla="*/ 85 h 871"/>
                <a:gd name="T66" fmla="*/ 26 w 780"/>
                <a:gd name="T67" fmla="*/ 195 h 871"/>
                <a:gd name="T68" fmla="*/ 71 w 780"/>
                <a:gd name="T69" fmla="*/ 227 h 871"/>
                <a:gd name="T70" fmla="*/ 156 w 780"/>
                <a:gd name="T71" fmla="*/ 187 h 871"/>
                <a:gd name="T72" fmla="*/ 210 w 780"/>
                <a:gd name="T73" fmla="*/ 244 h 871"/>
                <a:gd name="T74" fmla="*/ 248 w 780"/>
                <a:gd name="T75" fmla="*/ 315 h 871"/>
                <a:gd name="T76" fmla="*/ 284 w 780"/>
                <a:gd name="T77" fmla="*/ 360 h 871"/>
                <a:gd name="T78" fmla="*/ 311 w 780"/>
                <a:gd name="T79" fmla="*/ 388 h 871"/>
                <a:gd name="T80" fmla="*/ 375 w 780"/>
                <a:gd name="T81" fmla="*/ 422 h 871"/>
                <a:gd name="T82" fmla="*/ 404 w 780"/>
                <a:gd name="T83" fmla="*/ 439 h 871"/>
                <a:gd name="T84" fmla="*/ 437 w 780"/>
                <a:gd name="T85" fmla="*/ 463 h 871"/>
                <a:gd name="T86" fmla="*/ 463 w 780"/>
                <a:gd name="T87" fmla="*/ 494 h 871"/>
                <a:gd name="T88" fmla="*/ 494 w 780"/>
                <a:gd name="T89" fmla="*/ 513 h 871"/>
                <a:gd name="T90" fmla="*/ 506 w 780"/>
                <a:gd name="T91" fmla="*/ 570 h 871"/>
                <a:gd name="T92" fmla="*/ 475 w 780"/>
                <a:gd name="T93" fmla="*/ 620 h 871"/>
                <a:gd name="T94" fmla="*/ 526 w 780"/>
                <a:gd name="T95" fmla="*/ 607 h 871"/>
                <a:gd name="T96" fmla="*/ 560 w 780"/>
                <a:gd name="T97" fmla="*/ 567 h 871"/>
                <a:gd name="T98" fmla="*/ 529 w 780"/>
                <a:gd name="T99" fmla="*/ 513 h 871"/>
                <a:gd name="T100" fmla="*/ 565 w 780"/>
                <a:gd name="T101" fmla="*/ 468 h 871"/>
                <a:gd name="T102" fmla="*/ 619 w 780"/>
                <a:gd name="T103" fmla="*/ 502 h 871"/>
                <a:gd name="T104" fmla="*/ 623 w 780"/>
                <a:gd name="T105" fmla="*/ 471 h 871"/>
                <a:gd name="T106" fmla="*/ 623 w 780"/>
                <a:gd name="T107" fmla="*/ 471 h 8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80"/>
                <a:gd name="T163" fmla="*/ 0 h 871"/>
                <a:gd name="T164" fmla="*/ 780 w 780"/>
                <a:gd name="T165" fmla="*/ 871 h 8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80" h="871">
                  <a:moveTo>
                    <a:pt x="522" y="772"/>
                  </a:moveTo>
                  <a:lnTo>
                    <a:pt x="452" y="776"/>
                  </a:lnTo>
                  <a:lnTo>
                    <a:pt x="423" y="765"/>
                  </a:lnTo>
                  <a:lnTo>
                    <a:pt x="399" y="765"/>
                  </a:lnTo>
                  <a:lnTo>
                    <a:pt x="374" y="783"/>
                  </a:lnTo>
                  <a:lnTo>
                    <a:pt x="378" y="800"/>
                  </a:lnTo>
                  <a:lnTo>
                    <a:pt x="423" y="811"/>
                  </a:lnTo>
                  <a:lnTo>
                    <a:pt x="455" y="839"/>
                  </a:lnTo>
                  <a:lnTo>
                    <a:pt x="543" y="871"/>
                  </a:lnTo>
                  <a:lnTo>
                    <a:pt x="543" y="804"/>
                  </a:lnTo>
                  <a:lnTo>
                    <a:pt x="561" y="758"/>
                  </a:lnTo>
                  <a:lnTo>
                    <a:pt x="522" y="772"/>
                  </a:lnTo>
                  <a:close/>
                  <a:moveTo>
                    <a:pt x="191" y="504"/>
                  </a:moveTo>
                  <a:lnTo>
                    <a:pt x="177" y="494"/>
                  </a:lnTo>
                  <a:lnTo>
                    <a:pt x="155" y="515"/>
                  </a:lnTo>
                  <a:lnTo>
                    <a:pt x="113" y="539"/>
                  </a:lnTo>
                  <a:lnTo>
                    <a:pt x="124" y="561"/>
                  </a:lnTo>
                  <a:lnTo>
                    <a:pt x="113" y="628"/>
                  </a:lnTo>
                  <a:lnTo>
                    <a:pt x="124" y="681"/>
                  </a:lnTo>
                  <a:lnTo>
                    <a:pt x="141" y="691"/>
                  </a:lnTo>
                  <a:lnTo>
                    <a:pt x="152" y="674"/>
                  </a:lnTo>
                  <a:lnTo>
                    <a:pt x="177" y="674"/>
                  </a:lnTo>
                  <a:lnTo>
                    <a:pt x="191" y="652"/>
                  </a:lnTo>
                  <a:lnTo>
                    <a:pt x="198" y="635"/>
                  </a:lnTo>
                  <a:lnTo>
                    <a:pt x="201" y="554"/>
                  </a:lnTo>
                  <a:lnTo>
                    <a:pt x="191" y="536"/>
                  </a:lnTo>
                  <a:lnTo>
                    <a:pt x="191" y="504"/>
                  </a:lnTo>
                  <a:close/>
                  <a:moveTo>
                    <a:pt x="773" y="585"/>
                  </a:moveTo>
                  <a:lnTo>
                    <a:pt x="734" y="554"/>
                  </a:lnTo>
                  <a:lnTo>
                    <a:pt x="695" y="536"/>
                  </a:lnTo>
                  <a:lnTo>
                    <a:pt x="695" y="511"/>
                  </a:lnTo>
                  <a:lnTo>
                    <a:pt x="642" y="508"/>
                  </a:lnTo>
                  <a:lnTo>
                    <a:pt x="628" y="490"/>
                  </a:lnTo>
                  <a:lnTo>
                    <a:pt x="610" y="448"/>
                  </a:lnTo>
                  <a:lnTo>
                    <a:pt x="547" y="444"/>
                  </a:lnTo>
                  <a:lnTo>
                    <a:pt x="490" y="402"/>
                  </a:lnTo>
                  <a:lnTo>
                    <a:pt x="455" y="335"/>
                  </a:lnTo>
                  <a:lnTo>
                    <a:pt x="430" y="293"/>
                  </a:lnTo>
                  <a:lnTo>
                    <a:pt x="363" y="247"/>
                  </a:lnTo>
                  <a:lnTo>
                    <a:pt x="374" y="176"/>
                  </a:lnTo>
                  <a:lnTo>
                    <a:pt x="363" y="169"/>
                  </a:lnTo>
                  <a:lnTo>
                    <a:pt x="395" y="144"/>
                  </a:lnTo>
                  <a:lnTo>
                    <a:pt x="455" y="127"/>
                  </a:lnTo>
                  <a:lnTo>
                    <a:pt x="455" y="155"/>
                  </a:lnTo>
                  <a:lnTo>
                    <a:pt x="473" y="130"/>
                  </a:lnTo>
                  <a:lnTo>
                    <a:pt x="476" y="99"/>
                  </a:lnTo>
                  <a:lnTo>
                    <a:pt x="455" y="77"/>
                  </a:lnTo>
                  <a:lnTo>
                    <a:pt x="455" y="39"/>
                  </a:lnTo>
                  <a:lnTo>
                    <a:pt x="402" y="17"/>
                  </a:lnTo>
                  <a:lnTo>
                    <a:pt x="378" y="17"/>
                  </a:lnTo>
                  <a:lnTo>
                    <a:pt x="360" y="0"/>
                  </a:lnTo>
                  <a:lnTo>
                    <a:pt x="328" y="0"/>
                  </a:lnTo>
                  <a:lnTo>
                    <a:pt x="307" y="21"/>
                  </a:lnTo>
                  <a:lnTo>
                    <a:pt x="240" y="21"/>
                  </a:lnTo>
                  <a:lnTo>
                    <a:pt x="222" y="60"/>
                  </a:lnTo>
                  <a:lnTo>
                    <a:pt x="148" y="46"/>
                  </a:lnTo>
                  <a:lnTo>
                    <a:pt x="127" y="35"/>
                  </a:lnTo>
                  <a:lnTo>
                    <a:pt x="99" y="39"/>
                  </a:lnTo>
                  <a:lnTo>
                    <a:pt x="88" y="99"/>
                  </a:lnTo>
                  <a:lnTo>
                    <a:pt x="67" y="106"/>
                  </a:lnTo>
                  <a:lnTo>
                    <a:pt x="39" y="102"/>
                  </a:lnTo>
                  <a:lnTo>
                    <a:pt x="0" y="106"/>
                  </a:lnTo>
                  <a:lnTo>
                    <a:pt x="14" y="176"/>
                  </a:lnTo>
                  <a:lnTo>
                    <a:pt x="32" y="243"/>
                  </a:lnTo>
                  <a:lnTo>
                    <a:pt x="60" y="254"/>
                  </a:lnTo>
                  <a:lnTo>
                    <a:pt x="88" y="282"/>
                  </a:lnTo>
                  <a:lnTo>
                    <a:pt x="131" y="243"/>
                  </a:lnTo>
                  <a:lnTo>
                    <a:pt x="194" y="233"/>
                  </a:lnTo>
                  <a:lnTo>
                    <a:pt x="219" y="243"/>
                  </a:lnTo>
                  <a:lnTo>
                    <a:pt x="261" y="303"/>
                  </a:lnTo>
                  <a:lnTo>
                    <a:pt x="265" y="367"/>
                  </a:lnTo>
                  <a:lnTo>
                    <a:pt x="307" y="391"/>
                  </a:lnTo>
                  <a:lnTo>
                    <a:pt x="314" y="423"/>
                  </a:lnTo>
                  <a:lnTo>
                    <a:pt x="353" y="448"/>
                  </a:lnTo>
                  <a:lnTo>
                    <a:pt x="374" y="458"/>
                  </a:lnTo>
                  <a:lnTo>
                    <a:pt x="385" y="483"/>
                  </a:lnTo>
                  <a:lnTo>
                    <a:pt x="445" y="515"/>
                  </a:lnTo>
                  <a:lnTo>
                    <a:pt x="466" y="525"/>
                  </a:lnTo>
                  <a:lnTo>
                    <a:pt x="490" y="547"/>
                  </a:lnTo>
                  <a:lnTo>
                    <a:pt x="501" y="547"/>
                  </a:lnTo>
                  <a:lnTo>
                    <a:pt x="519" y="561"/>
                  </a:lnTo>
                  <a:lnTo>
                    <a:pt x="543" y="575"/>
                  </a:lnTo>
                  <a:lnTo>
                    <a:pt x="547" y="599"/>
                  </a:lnTo>
                  <a:lnTo>
                    <a:pt x="575" y="614"/>
                  </a:lnTo>
                  <a:lnTo>
                    <a:pt x="596" y="614"/>
                  </a:lnTo>
                  <a:lnTo>
                    <a:pt x="614" y="638"/>
                  </a:lnTo>
                  <a:lnTo>
                    <a:pt x="614" y="670"/>
                  </a:lnTo>
                  <a:lnTo>
                    <a:pt x="628" y="709"/>
                  </a:lnTo>
                  <a:lnTo>
                    <a:pt x="603" y="744"/>
                  </a:lnTo>
                  <a:lnTo>
                    <a:pt x="589" y="772"/>
                  </a:lnTo>
                  <a:lnTo>
                    <a:pt x="607" y="793"/>
                  </a:lnTo>
                  <a:lnTo>
                    <a:pt x="653" y="755"/>
                  </a:lnTo>
                  <a:lnTo>
                    <a:pt x="660" y="719"/>
                  </a:lnTo>
                  <a:lnTo>
                    <a:pt x="695" y="705"/>
                  </a:lnTo>
                  <a:lnTo>
                    <a:pt x="691" y="674"/>
                  </a:lnTo>
                  <a:lnTo>
                    <a:pt x="656" y="638"/>
                  </a:lnTo>
                  <a:lnTo>
                    <a:pt x="667" y="585"/>
                  </a:lnTo>
                  <a:lnTo>
                    <a:pt x="702" y="582"/>
                  </a:lnTo>
                  <a:lnTo>
                    <a:pt x="727" y="599"/>
                  </a:lnTo>
                  <a:lnTo>
                    <a:pt x="769" y="624"/>
                  </a:lnTo>
                  <a:lnTo>
                    <a:pt x="780" y="614"/>
                  </a:lnTo>
                  <a:lnTo>
                    <a:pt x="773" y="585"/>
                  </a:lnTo>
                  <a:close/>
                </a:path>
              </a:pathLst>
            </a:custGeom>
            <a:solidFill>
              <a:schemeClr val="bg2"/>
            </a:solidFill>
            <a:ln w="9525">
              <a:solidFill>
                <a:srgbClr val="0071A7"/>
              </a:solidFill>
              <a:miter lim="800000"/>
              <a:headEnd/>
              <a:tailEnd/>
            </a:ln>
          </p:spPr>
          <p:txBody>
            <a:bodyPr>
              <a:prstTxWarp prst="textNoShape">
                <a:avLst/>
              </a:prstTxWarp>
            </a:bodyPr>
            <a:lstStyle/>
            <a:p>
              <a:endParaRPr lang="fr-FR"/>
            </a:p>
          </p:txBody>
        </p:sp>
        <p:sp>
          <p:nvSpPr>
            <p:cNvPr id="165935" name="Freeform 23"/>
            <p:cNvSpPr>
              <a:spLocks/>
            </p:cNvSpPr>
            <p:nvPr/>
          </p:nvSpPr>
          <p:spPr bwMode="gray">
            <a:xfrm>
              <a:off x="2945" y="3018"/>
              <a:ext cx="7" cy="25"/>
            </a:xfrm>
            <a:custGeom>
              <a:avLst/>
              <a:gdLst>
                <a:gd name="T0" fmla="*/ 0 w 7"/>
                <a:gd name="T1" fmla="*/ 22 h 28"/>
                <a:gd name="T2" fmla="*/ 7 w 7"/>
                <a:gd name="T3" fmla="*/ 12 h 28"/>
                <a:gd name="T4" fmla="*/ 7 w 7"/>
                <a:gd name="T5" fmla="*/ 0 h 28"/>
                <a:gd name="T6" fmla="*/ 0 w 7"/>
                <a:gd name="T7" fmla="*/ 22 h 28"/>
                <a:gd name="T8" fmla="*/ 0 w 7"/>
                <a:gd name="T9" fmla="*/ 22 h 28"/>
                <a:gd name="T10" fmla="*/ 0 w 7"/>
                <a:gd name="T11" fmla="*/ 22 h 28"/>
                <a:gd name="T12" fmla="*/ 0 60000 65536"/>
                <a:gd name="T13" fmla="*/ 0 60000 65536"/>
                <a:gd name="T14" fmla="*/ 0 60000 65536"/>
                <a:gd name="T15" fmla="*/ 0 60000 65536"/>
                <a:gd name="T16" fmla="*/ 0 60000 65536"/>
                <a:gd name="T17" fmla="*/ 0 60000 65536"/>
                <a:gd name="T18" fmla="*/ 0 w 7"/>
                <a:gd name="T19" fmla="*/ 0 h 28"/>
                <a:gd name="T20" fmla="*/ 7 w 7"/>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7" h="28">
                  <a:moveTo>
                    <a:pt x="0" y="28"/>
                  </a:moveTo>
                  <a:lnTo>
                    <a:pt x="7" y="14"/>
                  </a:lnTo>
                  <a:lnTo>
                    <a:pt x="7" y="0"/>
                  </a:lnTo>
                  <a:lnTo>
                    <a:pt x="0" y="28"/>
                  </a:lnTo>
                  <a:close/>
                </a:path>
              </a:pathLst>
            </a:custGeom>
            <a:solidFill>
              <a:schemeClr val="bg2"/>
            </a:solidFill>
            <a:ln w="9525">
              <a:solidFill>
                <a:srgbClr val="0071A7"/>
              </a:solidFill>
              <a:miter lim="800000"/>
              <a:headEnd/>
              <a:tailEnd/>
            </a:ln>
          </p:spPr>
          <p:txBody>
            <a:bodyPr>
              <a:prstTxWarp prst="textNoShape">
                <a:avLst/>
              </a:prstTxWarp>
            </a:bodyPr>
            <a:lstStyle/>
            <a:p>
              <a:endParaRPr lang="fr-FR"/>
            </a:p>
          </p:txBody>
        </p:sp>
        <p:sp>
          <p:nvSpPr>
            <p:cNvPr id="165936" name="Freeform 24"/>
            <p:cNvSpPr>
              <a:spLocks/>
            </p:cNvSpPr>
            <p:nvPr/>
          </p:nvSpPr>
          <p:spPr bwMode="gray">
            <a:xfrm>
              <a:off x="2936" y="2927"/>
              <a:ext cx="161" cy="101"/>
            </a:xfrm>
            <a:custGeom>
              <a:avLst/>
              <a:gdLst>
                <a:gd name="T0" fmla="*/ 94 w 180"/>
                <a:gd name="T1" fmla="*/ 13 h 113"/>
                <a:gd name="T2" fmla="*/ 34 w 180"/>
                <a:gd name="T3" fmla="*/ 45 h 113"/>
                <a:gd name="T4" fmla="*/ 0 w 180"/>
                <a:gd name="T5" fmla="*/ 34 h 113"/>
                <a:gd name="T6" fmla="*/ 0 w 180"/>
                <a:gd name="T7" fmla="*/ 62 h 113"/>
                <a:gd name="T8" fmla="*/ 14 w 180"/>
                <a:gd name="T9" fmla="*/ 76 h 113"/>
                <a:gd name="T10" fmla="*/ 14 w 180"/>
                <a:gd name="T11" fmla="*/ 90 h 113"/>
                <a:gd name="T12" fmla="*/ 99 w 180"/>
                <a:gd name="T13" fmla="*/ 87 h 113"/>
                <a:gd name="T14" fmla="*/ 118 w 180"/>
                <a:gd name="T15" fmla="*/ 50 h 113"/>
                <a:gd name="T16" fmla="*/ 122 w 180"/>
                <a:gd name="T17" fmla="*/ 34 h 113"/>
                <a:gd name="T18" fmla="*/ 144 w 180"/>
                <a:gd name="T19" fmla="*/ 20 h 113"/>
                <a:gd name="T20" fmla="*/ 132 w 180"/>
                <a:gd name="T21" fmla="*/ 0 h 113"/>
                <a:gd name="T22" fmla="*/ 94 w 180"/>
                <a:gd name="T23" fmla="*/ 13 h 113"/>
                <a:gd name="T24" fmla="*/ 94 w 180"/>
                <a:gd name="T25" fmla="*/ 13 h 113"/>
                <a:gd name="T26" fmla="*/ 94 w 180"/>
                <a:gd name="T27" fmla="*/ 13 h 1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0"/>
                <a:gd name="T43" fmla="*/ 0 h 113"/>
                <a:gd name="T44" fmla="*/ 180 w 180"/>
                <a:gd name="T45" fmla="*/ 113 h 1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0" h="113">
                  <a:moveTo>
                    <a:pt x="117" y="17"/>
                  </a:moveTo>
                  <a:lnTo>
                    <a:pt x="42" y="56"/>
                  </a:lnTo>
                  <a:lnTo>
                    <a:pt x="0" y="42"/>
                  </a:lnTo>
                  <a:lnTo>
                    <a:pt x="0" y="77"/>
                  </a:lnTo>
                  <a:lnTo>
                    <a:pt x="18" y="95"/>
                  </a:lnTo>
                  <a:lnTo>
                    <a:pt x="18" y="113"/>
                  </a:lnTo>
                  <a:lnTo>
                    <a:pt x="124" y="109"/>
                  </a:lnTo>
                  <a:lnTo>
                    <a:pt x="148" y="63"/>
                  </a:lnTo>
                  <a:lnTo>
                    <a:pt x="152" y="42"/>
                  </a:lnTo>
                  <a:lnTo>
                    <a:pt x="180" y="25"/>
                  </a:lnTo>
                  <a:lnTo>
                    <a:pt x="166" y="0"/>
                  </a:lnTo>
                  <a:lnTo>
                    <a:pt x="117" y="17"/>
                  </a:lnTo>
                  <a:close/>
                </a:path>
              </a:pathLst>
            </a:custGeom>
            <a:solidFill>
              <a:schemeClr val="bg2"/>
            </a:solidFill>
            <a:ln w="9525">
              <a:solidFill>
                <a:srgbClr val="0071A7"/>
              </a:solidFill>
              <a:miter lim="800000"/>
              <a:headEnd/>
              <a:tailEnd/>
            </a:ln>
          </p:spPr>
          <p:txBody>
            <a:bodyPr>
              <a:prstTxWarp prst="textNoShape">
                <a:avLst/>
              </a:prstTxWarp>
            </a:bodyPr>
            <a:lstStyle/>
            <a:p>
              <a:endParaRPr lang="fr-FR"/>
            </a:p>
          </p:txBody>
        </p:sp>
        <p:sp>
          <p:nvSpPr>
            <p:cNvPr id="165937" name="Freeform 25"/>
            <p:cNvSpPr>
              <a:spLocks/>
            </p:cNvSpPr>
            <p:nvPr/>
          </p:nvSpPr>
          <p:spPr bwMode="gray">
            <a:xfrm>
              <a:off x="3445" y="3145"/>
              <a:ext cx="323" cy="215"/>
            </a:xfrm>
            <a:custGeom>
              <a:avLst/>
              <a:gdLst>
                <a:gd name="T0" fmla="*/ 199 w 360"/>
                <a:gd name="T1" fmla="*/ 0 h 240"/>
                <a:gd name="T2" fmla="*/ 159 w 360"/>
                <a:gd name="T3" fmla="*/ 31 h 240"/>
                <a:gd name="T4" fmla="*/ 105 w 360"/>
                <a:gd name="T5" fmla="*/ 37 h 240"/>
                <a:gd name="T6" fmla="*/ 51 w 360"/>
                <a:gd name="T7" fmla="*/ 20 h 240"/>
                <a:gd name="T8" fmla="*/ 17 w 360"/>
                <a:gd name="T9" fmla="*/ 0 h 240"/>
                <a:gd name="T10" fmla="*/ 0 w 360"/>
                <a:gd name="T11" fmla="*/ 37 h 240"/>
                <a:gd name="T12" fmla="*/ 28 w 360"/>
                <a:gd name="T13" fmla="*/ 65 h 240"/>
                <a:gd name="T14" fmla="*/ 9 w 360"/>
                <a:gd name="T15" fmla="*/ 108 h 240"/>
                <a:gd name="T16" fmla="*/ 22 w 360"/>
                <a:gd name="T17" fmla="*/ 156 h 240"/>
                <a:gd name="T18" fmla="*/ 28 w 360"/>
                <a:gd name="T19" fmla="*/ 193 h 240"/>
                <a:gd name="T20" fmla="*/ 59 w 360"/>
                <a:gd name="T21" fmla="*/ 187 h 240"/>
                <a:gd name="T22" fmla="*/ 88 w 360"/>
                <a:gd name="T23" fmla="*/ 176 h 240"/>
                <a:gd name="T24" fmla="*/ 122 w 360"/>
                <a:gd name="T25" fmla="*/ 185 h 240"/>
                <a:gd name="T26" fmla="*/ 151 w 360"/>
                <a:gd name="T27" fmla="*/ 193 h 240"/>
                <a:gd name="T28" fmla="*/ 173 w 360"/>
                <a:gd name="T29" fmla="*/ 190 h 240"/>
                <a:gd name="T30" fmla="*/ 190 w 360"/>
                <a:gd name="T31" fmla="*/ 156 h 240"/>
                <a:gd name="T32" fmla="*/ 222 w 360"/>
                <a:gd name="T33" fmla="*/ 142 h 240"/>
                <a:gd name="T34" fmla="*/ 255 w 360"/>
                <a:gd name="T35" fmla="*/ 151 h 240"/>
                <a:gd name="T36" fmla="*/ 266 w 360"/>
                <a:gd name="T37" fmla="*/ 125 h 240"/>
                <a:gd name="T38" fmla="*/ 266 w 360"/>
                <a:gd name="T39" fmla="*/ 71 h 240"/>
                <a:gd name="T40" fmla="*/ 290 w 360"/>
                <a:gd name="T41" fmla="*/ 57 h 240"/>
                <a:gd name="T42" fmla="*/ 290 w 360"/>
                <a:gd name="T43" fmla="*/ 31 h 240"/>
                <a:gd name="T44" fmla="*/ 224 w 360"/>
                <a:gd name="T45" fmla="*/ 0 h 240"/>
                <a:gd name="T46" fmla="*/ 199 w 360"/>
                <a:gd name="T47" fmla="*/ 0 h 240"/>
                <a:gd name="T48" fmla="*/ 199 w 360"/>
                <a:gd name="T49" fmla="*/ 0 h 240"/>
                <a:gd name="T50" fmla="*/ 199 w 360"/>
                <a:gd name="T51" fmla="*/ 0 h 2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60"/>
                <a:gd name="T79" fmla="*/ 0 h 240"/>
                <a:gd name="T80" fmla="*/ 360 w 360"/>
                <a:gd name="T81" fmla="*/ 240 h 24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60" h="240">
                  <a:moveTo>
                    <a:pt x="247" y="0"/>
                  </a:moveTo>
                  <a:lnTo>
                    <a:pt x="197" y="39"/>
                  </a:lnTo>
                  <a:lnTo>
                    <a:pt x="130" y="46"/>
                  </a:lnTo>
                  <a:lnTo>
                    <a:pt x="63" y="25"/>
                  </a:lnTo>
                  <a:lnTo>
                    <a:pt x="21" y="0"/>
                  </a:lnTo>
                  <a:lnTo>
                    <a:pt x="0" y="46"/>
                  </a:lnTo>
                  <a:lnTo>
                    <a:pt x="35" y="81"/>
                  </a:lnTo>
                  <a:lnTo>
                    <a:pt x="11" y="134"/>
                  </a:lnTo>
                  <a:lnTo>
                    <a:pt x="28" y="194"/>
                  </a:lnTo>
                  <a:lnTo>
                    <a:pt x="35" y="240"/>
                  </a:lnTo>
                  <a:lnTo>
                    <a:pt x="74" y="233"/>
                  </a:lnTo>
                  <a:lnTo>
                    <a:pt x="109" y="219"/>
                  </a:lnTo>
                  <a:lnTo>
                    <a:pt x="152" y="230"/>
                  </a:lnTo>
                  <a:lnTo>
                    <a:pt x="187" y="240"/>
                  </a:lnTo>
                  <a:lnTo>
                    <a:pt x="215" y="237"/>
                  </a:lnTo>
                  <a:lnTo>
                    <a:pt x="236" y="194"/>
                  </a:lnTo>
                  <a:lnTo>
                    <a:pt x="275" y="177"/>
                  </a:lnTo>
                  <a:lnTo>
                    <a:pt x="317" y="187"/>
                  </a:lnTo>
                  <a:lnTo>
                    <a:pt x="331" y="155"/>
                  </a:lnTo>
                  <a:lnTo>
                    <a:pt x="331" y="88"/>
                  </a:lnTo>
                  <a:lnTo>
                    <a:pt x="360" y="71"/>
                  </a:lnTo>
                  <a:lnTo>
                    <a:pt x="360" y="39"/>
                  </a:lnTo>
                  <a:lnTo>
                    <a:pt x="279" y="0"/>
                  </a:lnTo>
                  <a:lnTo>
                    <a:pt x="247" y="0"/>
                  </a:lnTo>
                  <a:close/>
                </a:path>
              </a:pathLst>
            </a:custGeom>
            <a:solidFill>
              <a:schemeClr val="bg2"/>
            </a:solidFill>
            <a:ln w="9525">
              <a:solidFill>
                <a:srgbClr val="0071A7"/>
              </a:solidFill>
              <a:miter lim="800000"/>
              <a:headEnd/>
              <a:tailEnd/>
            </a:ln>
          </p:spPr>
          <p:txBody>
            <a:bodyPr>
              <a:prstTxWarp prst="textNoShape">
                <a:avLst/>
              </a:prstTxWarp>
            </a:bodyPr>
            <a:lstStyle/>
            <a:p>
              <a:endParaRPr lang="fr-FR"/>
            </a:p>
          </p:txBody>
        </p:sp>
        <p:sp>
          <p:nvSpPr>
            <p:cNvPr id="165938" name="Freeform 26"/>
            <p:cNvSpPr>
              <a:spLocks noEditPoints="1"/>
            </p:cNvSpPr>
            <p:nvPr/>
          </p:nvSpPr>
          <p:spPr bwMode="gray">
            <a:xfrm>
              <a:off x="3312" y="3319"/>
              <a:ext cx="402" cy="512"/>
            </a:xfrm>
            <a:custGeom>
              <a:avLst/>
              <a:gdLst>
                <a:gd name="T0" fmla="*/ 244 w 448"/>
                <a:gd name="T1" fmla="*/ 427 h 572"/>
                <a:gd name="T2" fmla="*/ 177 w 448"/>
                <a:gd name="T3" fmla="*/ 422 h 572"/>
                <a:gd name="T4" fmla="*/ 210 w 448"/>
                <a:gd name="T5" fmla="*/ 444 h 572"/>
                <a:gd name="T6" fmla="*/ 286 w 448"/>
                <a:gd name="T7" fmla="*/ 449 h 572"/>
                <a:gd name="T8" fmla="*/ 278 w 448"/>
                <a:gd name="T9" fmla="*/ 427 h 572"/>
                <a:gd name="T10" fmla="*/ 264 w 448"/>
                <a:gd name="T11" fmla="*/ 427 h 572"/>
                <a:gd name="T12" fmla="*/ 184 w 448"/>
                <a:gd name="T13" fmla="*/ 226 h 572"/>
                <a:gd name="T14" fmla="*/ 222 w 448"/>
                <a:gd name="T15" fmla="*/ 263 h 572"/>
                <a:gd name="T16" fmla="*/ 170 w 448"/>
                <a:gd name="T17" fmla="*/ 198 h 572"/>
                <a:gd name="T18" fmla="*/ 231 w 448"/>
                <a:gd name="T19" fmla="*/ 85 h 572"/>
                <a:gd name="T20" fmla="*/ 244 w 448"/>
                <a:gd name="T21" fmla="*/ 85 h 572"/>
                <a:gd name="T22" fmla="*/ 231 w 448"/>
                <a:gd name="T23" fmla="*/ 85 h 572"/>
                <a:gd name="T24" fmla="*/ 249 w 448"/>
                <a:gd name="T25" fmla="*/ 139 h 572"/>
                <a:gd name="T26" fmla="*/ 270 w 448"/>
                <a:gd name="T27" fmla="*/ 127 h 572"/>
                <a:gd name="T28" fmla="*/ 281 w 448"/>
                <a:gd name="T29" fmla="*/ 195 h 572"/>
                <a:gd name="T30" fmla="*/ 298 w 448"/>
                <a:gd name="T31" fmla="*/ 218 h 572"/>
                <a:gd name="T32" fmla="*/ 281 w 448"/>
                <a:gd name="T33" fmla="*/ 195 h 572"/>
                <a:gd name="T34" fmla="*/ 315 w 448"/>
                <a:gd name="T35" fmla="*/ 179 h 572"/>
                <a:gd name="T36" fmla="*/ 307 w 448"/>
                <a:gd name="T37" fmla="*/ 181 h 572"/>
                <a:gd name="T38" fmla="*/ 315 w 448"/>
                <a:gd name="T39" fmla="*/ 179 h 572"/>
                <a:gd name="T40" fmla="*/ 326 w 448"/>
                <a:gd name="T41" fmla="*/ 286 h 572"/>
                <a:gd name="T42" fmla="*/ 326 w 448"/>
                <a:gd name="T43" fmla="*/ 266 h 572"/>
                <a:gd name="T44" fmla="*/ 293 w 448"/>
                <a:gd name="T45" fmla="*/ 286 h 572"/>
                <a:gd name="T46" fmla="*/ 315 w 448"/>
                <a:gd name="T47" fmla="*/ 286 h 572"/>
                <a:gd name="T48" fmla="*/ 293 w 448"/>
                <a:gd name="T49" fmla="*/ 286 h 572"/>
                <a:gd name="T50" fmla="*/ 278 w 448"/>
                <a:gd name="T51" fmla="*/ 320 h 572"/>
                <a:gd name="T52" fmla="*/ 264 w 448"/>
                <a:gd name="T53" fmla="*/ 325 h 572"/>
                <a:gd name="T54" fmla="*/ 278 w 448"/>
                <a:gd name="T55" fmla="*/ 325 h 572"/>
                <a:gd name="T56" fmla="*/ 341 w 448"/>
                <a:gd name="T57" fmla="*/ 407 h 572"/>
                <a:gd name="T58" fmla="*/ 357 w 448"/>
                <a:gd name="T59" fmla="*/ 407 h 572"/>
                <a:gd name="T60" fmla="*/ 34 w 448"/>
                <a:gd name="T61" fmla="*/ 246 h 572"/>
                <a:gd name="T62" fmla="*/ 34 w 448"/>
                <a:gd name="T63" fmla="*/ 246 h 572"/>
                <a:gd name="T64" fmla="*/ 193 w 448"/>
                <a:gd name="T65" fmla="*/ 255 h 572"/>
                <a:gd name="T66" fmla="*/ 145 w 448"/>
                <a:gd name="T67" fmla="*/ 172 h 572"/>
                <a:gd name="T68" fmla="*/ 130 w 448"/>
                <a:gd name="T69" fmla="*/ 99 h 572"/>
                <a:gd name="T70" fmla="*/ 164 w 448"/>
                <a:gd name="T71" fmla="*/ 139 h 572"/>
                <a:gd name="T72" fmla="*/ 177 w 448"/>
                <a:gd name="T73" fmla="*/ 118 h 572"/>
                <a:gd name="T74" fmla="*/ 184 w 448"/>
                <a:gd name="T75" fmla="*/ 122 h 572"/>
                <a:gd name="T76" fmla="*/ 182 w 448"/>
                <a:gd name="T77" fmla="*/ 105 h 572"/>
                <a:gd name="T78" fmla="*/ 231 w 448"/>
                <a:gd name="T79" fmla="*/ 73 h 572"/>
                <a:gd name="T80" fmla="*/ 293 w 448"/>
                <a:gd name="T81" fmla="*/ 82 h 572"/>
                <a:gd name="T82" fmla="*/ 310 w 448"/>
                <a:gd name="T83" fmla="*/ 0 h 572"/>
                <a:gd name="T84" fmla="*/ 244 w 448"/>
                <a:gd name="T85" fmla="*/ 31 h 572"/>
                <a:gd name="T86" fmla="*/ 147 w 448"/>
                <a:gd name="T87" fmla="*/ 40 h 572"/>
                <a:gd name="T88" fmla="*/ 39 w 448"/>
                <a:gd name="T89" fmla="*/ 68 h 572"/>
                <a:gd name="T90" fmla="*/ 0 w 448"/>
                <a:gd name="T91" fmla="*/ 156 h 572"/>
                <a:gd name="T92" fmla="*/ 34 w 448"/>
                <a:gd name="T93" fmla="*/ 224 h 572"/>
                <a:gd name="T94" fmla="*/ 128 w 448"/>
                <a:gd name="T95" fmla="*/ 243 h 572"/>
                <a:gd name="T96" fmla="*/ 59 w 448"/>
                <a:gd name="T97" fmla="*/ 263 h 572"/>
                <a:gd name="T98" fmla="*/ 71 w 448"/>
                <a:gd name="T99" fmla="*/ 325 h 572"/>
                <a:gd name="T100" fmla="*/ 110 w 448"/>
                <a:gd name="T101" fmla="*/ 356 h 572"/>
                <a:gd name="T102" fmla="*/ 147 w 448"/>
                <a:gd name="T103" fmla="*/ 322 h 572"/>
                <a:gd name="T104" fmla="*/ 162 w 448"/>
                <a:gd name="T105" fmla="*/ 305 h 572"/>
                <a:gd name="T106" fmla="*/ 193 w 448"/>
                <a:gd name="T107" fmla="*/ 255 h 57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48"/>
                <a:gd name="T163" fmla="*/ 0 h 572"/>
                <a:gd name="T164" fmla="*/ 448 w 448"/>
                <a:gd name="T165" fmla="*/ 572 h 57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48" h="572">
                  <a:moveTo>
                    <a:pt x="328" y="533"/>
                  </a:moveTo>
                  <a:lnTo>
                    <a:pt x="314" y="536"/>
                  </a:lnTo>
                  <a:lnTo>
                    <a:pt x="303" y="533"/>
                  </a:lnTo>
                  <a:lnTo>
                    <a:pt x="275" y="533"/>
                  </a:lnTo>
                  <a:lnTo>
                    <a:pt x="261" y="526"/>
                  </a:lnTo>
                  <a:lnTo>
                    <a:pt x="219" y="526"/>
                  </a:lnTo>
                  <a:lnTo>
                    <a:pt x="219" y="533"/>
                  </a:lnTo>
                  <a:lnTo>
                    <a:pt x="219" y="551"/>
                  </a:lnTo>
                  <a:lnTo>
                    <a:pt x="261" y="554"/>
                  </a:lnTo>
                  <a:lnTo>
                    <a:pt x="289" y="572"/>
                  </a:lnTo>
                  <a:lnTo>
                    <a:pt x="338" y="572"/>
                  </a:lnTo>
                  <a:lnTo>
                    <a:pt x="356" y="561"/>
                  </a:lnTo>
                  <a:lnTo>
                    <a:pt x="370" y="558"/>
                  </a:lnTo>
                  <a:lnTo>
                    <a:pt x="370" y="547"/>
                  </a:lnTo>
                  <a:lnTo>
                    <a:pt x="345" y="533"/>
                  </a:lnTo>
                  <a:lnTo>
                    <a:pt x="328" y="533"/>
                  </a:lnTo>
                  <a:close/>
                  <a:moveTo>
                    <a:pt x="211" y="247"/>
                  </a:moveTo>
                  <a:lnTo>
                    <a:pt x="204" y="258"/>
                  </a:lnTo>
                  <a:lnTo>
                    <a:pt x="229" y="282"/>
                  </a:lnTo>
                  <a:lnTo>
                    <a:pt x="257" y="304"/>
                  </a:lnTo>
                  <a:lnTo>
                    <a:pt x="261" y="328"/>
                  </a:lnTo>
                  <a:lnTo>
                    <a:pt x="275" y="328"/>
                  </a:lnTo>
                  <a:lnTo>
                    <a:pt x="268" y="293"/>
                  </a:lnTo>
                  <a:lnTo>
                    <a:pt x="236" y="247"/>
                  </a:lnTo>
                  <a:lnTo>
                    <a:pt x="211" y="247"/>
                  </a:lnTo>
                  <a:close/>
                  <a:moveTo>
                    <a:pt x="286" y="106"/>
                  </a:moveTo>
                  <a:lnTo>
                    <a:pt x="286" y="124"/>
                  </a:lnTo>
                  <a:lnTo>
                    <a:pt x="307" y="117"/>
                  </a:lnTo>
                  <a:lnTo>
                    <a:pt x="303" y="106"/>
                  </a:lnTo>
                  <a:lnTo>
                    <a:pt x="286" y="106"/>
                  </a:lnTo>
                  <a:close/>
                  <a:moveTo>
                    <a:pt x="335" y="159"/>
                  </a:moveTo>
                  <a:lnTo>
                    <a:pt x="317" y="159"/>
                  </a:lnTo>
                  <a:lnTo>
                    <a:pt x="310" y="173"/>
                  </a:lnTo>
                  <a:lnTo>
                    <a:pt x="317" y="180"/>
                  </a:lnTo>
                  <a:lnTo>
                    <a:pt x="335" y="177"/>
                  </a:lnTo>
                  <a:lnTo>
                    <a:pt x="335" y="159"/>
                  </a:lnTo>
                  <a:close/>
                  <a:moveTo>
                    <a:pt x="349" y="244"/>
                  </a:moveTo>
                  <a:lnTo>
                    <a:pt x="349" y="261"/>
                  </a:lnTo>
                  <a:lnTo>
                    <a:pt x="363" y="282"/>
                  </a:lnTo>
                  <a:lnTo>
                    <a:pt x="370" y="272"/>
                  </a:lnTo>
                  <a:lnTo>
                    <a:pt x="370" y="247"/>
                  </a:lnTo>
                  <a:lnTo>
                    <a:pt x="363" y="240"/>
                  </a:lnTo>
                  <a:lnTo>
                    <a:pt x="349" y="244"/>
                  </a:lnTo>
                  <a:close/>
                  <a:moveTo>
                    <a:pt x="391" y="223"/>
                  </a:moveTo>
                  <a:lnTo>
                    <a:pt x="384" y="215"/>
                  </a:lnTo>
                  <a:lnTo>
                    <a:pt x="363" y="215"/>
                  </a:lnTo>
                  <a:lnTo>
                    <a:pt x="381" y="226"/>
                  </a:lnTo>
                  <a:lnTo>
                    <a:pt x="391" y="223"/>
                  </a:lnTo>
                  <a:close/>
                  <a:moveTo>
                    <a:pt x="405" y="332"/>
                  </a:moveTo>
                  <a:lnTo>
                    <a:pt x="395" y="346"/>
                  </a:lnTo>
                  <a:lnTo>
                    <a:pt x="405" y="357"/>
                  </a:lnTo>
                  <a:lnTo>
                    <a:pt x="416" y="349"/>
                  </a:lnTo>
                  <a:lnTo>
                    <a:pt x="416" y="335"/>
                  </a:lnTo>
                  <a:lnTo>
                    <a:pt x="405" y="332"/>
                  </a:lnTo>
                  <a:close/>
                  <a:moveTo>
                    <a:pt x="363" y="357"/>
                  </a:moveTo>
                  <a:lnTo>
                    <a:pt x="377" y="374"/>
                  </a:lnTo>
                  <a:lnTo>
                    <a:pt x="391" y="371"/>
                  </a:lnTo>
                  <a:lnTo>
                    <a:pt x="391" y="357"/>
                  </a:lnTo>
                  <a:lnTo>
                    <a:pt x="377" y="349"/>
                  </a:lnTo>
                  <a:lnTo>
                    <a:pt x="363" y="357"/>
                  </a:lnTo>
                  <a:close/>
                  <a:moveTo>
                    <a:pt x="345" y="406"/>
                  </a:moveTo>
                  <a:lnTo>
                    <a:pt x="345" y="399"/>
                  </a:lnTo>
                  <a:lnTo>
                    <a:pt x="328" y="395"/>
                  </a:lnTo>
                  <a:lnTo>
                    <a:pt x="314" y="402"/>
                  </a:lnTo>
                  <a:lnTo>
                    <a:pt x="328" y="406"/>
                  </a:lnTo>
                  <a:lnTo>
                    <a:pt x="345" y="406"/>
                  </a:lnTo>
                  <a:close/>
                  <a:moveTo>
                    <a:pt x="444" y="508"/>
                  </a:moveTo>
                  <a:lnTo>
                    <a:pt x="437" y="505"/>
                  </a:lnTo>
                  <a:lnTo>
                    <a:pt x="423" y="508"/>
                  </a:lnTo>
                  <a:lnTo>
                    <a:pt x="437" y="526"/>
                  </a:lnTo>
                  <a:lnTo>
                    <a:pt x="448" y="519"/>
                  </a:lnTo>
                  <a:lnTo>
                    <a:pt x="444" y="508"/>
                  </a:lnTo>
                  <a:close/>
                  <a:moveTo>
                    <a:pt x="42" y="307"/>
                  </a:moveTo>
                  <a:lnTo>
                    <a:pt x="42" y="290"/>
                  </a:lnTo>
                  <a:lnTo>
                    <a:pt x="35" y="297"/>
                  </a:lnTo>
                  <a:lnTo>
                    <a:pt x="42" y="307"/>
                  </a:lnTo>
                  <a:close/>
                  <a:moveTo>
                    <a:pt x="240" y="318"/>
                  </a:moveTo>
                  <a:lnTo>
                    <a:pt x="211" y="290"/>
                  </a:lnTo>
                  <a:lnTo>
                    <a:pt x="169" y="272"/>
                  </a:lnTo>
                  <a:lnTo>
                    <a:pt x="180" y="215"/>
                  </a:lnTo>
                  <a:lnTo>
                    <a:pt x="137" y="159"/>
                  </a:lnTo>
                  <a:lnTo>
                    <a:pt x="148" y="131"/>
                  </a:lnTo>
                  <a:lnTo>
                    <a:pt x="162" y="124"/>
                  </a:lnTo>
                  <a:lnTo>
                    <a:pt x="180" y="131"/>
                  </a:lnTo>
                  <a:lnTo>
                    <a:pt x="180" y="152"/>
                  </a:lnTo>
                  <a:lnTo>
                    <a:pt x="204" y="173"/>
                  </a:lnTo>
                  <a:lnTo>
                    <a:pt x="211" y="173"/>
                  </a:lnTo>
                  <a:lnTo>
                    <a:pt x="204" y="152"/>
                  </a:lnTo>
                  <a:lnTo>
                    <a:pt x="219" y="148"/>
                  </a:lnTo>
                  <a:lnTo>
                    <a:pt x="226" y="173"/>
                  </a:lnTo>
                  <a:lnTo>
                    <a:pt x="236" y="173"/>
                  </a:lnTo>
                  <a:lnTo>
                    <a:pt x="229" y="152"/>
                  </a:lnTo>
                  <a:lnTo>
                    <a:pt x="250" y="155"/>
                  </a:lnTo>
                  <a:lnTo>
                    <a:pt x="257" y="148"/>
                  </a:lnTo>
                  <a:lnTo>
                    <a:pt x="226" y="131"/>
                  </a:lnTo>
                  <a:lnTo>
                    <a:pt x="226" y="106"/>
                  </a:lnTo>
                  <a:lnTo>
                    <a:pt x="261" y="96"/>
                  </a:lnTo>
                  <a:lnTo>
                    <a:pt x="286" y="92"/>
                  </a:lnTo>
                  <a:lnTo>
                    <a:pt x="303" y="96"/>
                  </a:lnTo>
                  <a:lnTo>
                    <a:pt x="331" y="92"/>
                  </a:lnTo>
                  <a:lnTo>
                    <a:pt x="363" y="103"/>
                  </a:lnTo>
                  <a:lnTo>
                    <a:pt x="395" y="67"/>
                  </a:lnTo>
                  <a:lnTo>
                    <a:pt x="405" y="29"/>
                  </a:lnTo>
                  <a:lnTo>
                    <a:pt x="384" y="0"/>
                  </a:lnTo>
                  <a:lnTo>
                    <a:pt x="363" y="46"/>
                  </a:lnTo>
                  <a:lnTo>
                    <a:pt x="335" y="50"/>
                  </a:lnTo>
                  <a:lnTo>
                    <a:pt x="303" y="39"/>
                  </a:lnTo>
                  <a:lnTo>
                    <a:pt x="257" y="25"/>
                  </a:lnTo>
                  <a:lnTo>
                    <a:pt x="226" y="43"/>
                  </a:lnTo>
                  <a:lnTo>
                    <a:pt x="183" y="50"/>
                  </a:lnTo>
                  <a:lnTo>
                    <a:pt x="155" y="50"/>
                  </a:lnTo>
                  <a:lnTo>
                    <a:pt x="127" y="85"/>
                  </a:lnTo>
                  <a:lnTo>
                    <a:pt x="49" y="85"/>
                  </a:lnTo>
                  <a:lnTo>
                    <a:pt x="60" y="124"/>
                  </a:lnTo>
                  <a:lnTo>
                    <a:pt x="28" y="170"/>
                  </a:lnTo>
                  <a:lnTo>
                    <a:pt x="0" y="194"/>
                  </a:lnTo>
                  <a:lnTo>
                    <a:pt x="10" y="219"/>
                  </a:lnTo>
                  <a:lnTo>
                    <a:pt x="28" y="244"/>
                  </a:lnTo>
                  <a:lnTo>
                    <a:pt x="42" y="279"/>
                  </a:lnTo>
                  <a:lnTo>
                    <a:pt x="74" y="307"/>
                  </a:lnTo>
                  <a:lnTo>
                    <a:pt x="109" y="297"/>
                  </a:lnTo>
                  <a:lnTo>
                    <a:pt x="159" y="304"/>
                  </a:lnTo>
                  <a:lnTo>
                    <a:pt x="176" y="325"/>
                  </a:lnTo>
                  <a:lnTo>
                    <a:pt x="113" y="318"/>
                  </a:lnTo>
                  <a:lnTo>
                    <a:pt x="74" y="328"/>
                  </a:lnTo>
                  <a:lnTo>
                    <a:pt x="74" y="353"/>
                  </a:lnTo>
                  <a:lnTo>
                    <a:pt x="102" y="378"/>
                  </a:lnTo>
                  <a:lnTo>
                    <a:pt x="88" y="406"/>
                  </a:lnTo>
                  <a:lnTo>
                    <a:pt x="102" y="424"/>
                  </a:lnTo>
                  <a:lnTo>
                    <a:pt x="127" y="424"/>
                  </a:lnTo>
                  <a:lnTo>
                    <a:pt x="137" y="445"/>
                  </a:lnTo>
                  <a:lnTo>
                    <a:pt x="162" y="445"/>
                  </a:lnTo>
                  <a:lnTo>
                    <a:pt x="190" y="448"/>
                  </a:lnTo>
                  <a:lnTo>
                    <a:pt x="183" y="402"/>
                  </a:lnTo>
                  <a:lnTo>
                    <a:pt x="162" y="381"/>
                  </a:lnTo>
                  <a:lnTo>
                    <a:pt x="176" y="378"/>
                  </a:lnTo>
                  <a:lnTo>
                    <a:pt x="201" y="381"/>
                  </a:lnTo>
                  <a:lnTo>
                    <a:pt x="204" y="349"/>
                  </a:lnTo>
                  <a:lnTo>
                    <a:pt x="240" y="346"/>
                  </a:lnTo>
                  <a:lnTo>
                    <a:pt x="240" y="318"/>
                  </a:lnTo>
                  <a:close/>
                </a:path>
              </a:pathLst>
            </a:custGeom>
            <a:solidFill>
              <a:schemeClr val="bg2"/>
            </a:solidFill>
            <a:ln w="9525">
              <a:solidFill>
                <a:srgbClr val="0071A7"/>
              </a:solidFill>
              <a:miter lim="800000"/>
              <a:headEnd/>
              <a:tailEnd/>
            </a:ln>
          </p:spPr>
          <p:txBody>
            <a:bodyPr>
              <a:prstTxWarp prst="textNoShape">
                <a:avLst/>
              </a:prstTxWarp>
            </a:bodyPr>
            <a:lstStyle/>
            <a:p>
              <a:endParaRPr lang="fr-FR"/>
            </a:p>
          </p:txBody>
        </p:sp>
        <p:sp>
          <p:nvSpPr>
            <p:cNvPr id="165939" name="Freeform 27"/>
            <p:cNvSpPr>
              <a:spLocks/>
            </p:cNvSpPr>
            <p:nvPr/>
          </p:nvSpPr>
          <p:spPr bwMode="gray">
            <a:xfrm>
              <a:off x="3321" y="2828"/>
              <a:ext cx="519" cy="362"/>
            </a:xfrm>
            <a:custGeom>
              <a:avLst/>
              <a:gdLst>
                <a:gd name="T0" fmla="*/ 462 w 579"/>
                <a:gd name="T1" fmla="*/ 197 h 403"/>
                <a:gd name="T2" fmla="*/ 462 w 579"/>
                <a:gd name="T3" fmla="*/ 197 h 403"/>
                <a:gd name="T4" fmla="*/ 434 w 579"/>
                <a:gd name="T5" fmla="*/ 197 h 403"/>
                <a:gd name="T6" fmla="*/ 408 w 579"/>
                <a:gd name="T7" fmla="*/ 191 h 403"/>
                <a:gd name="T8" fmla="*/ 408 w 579"/>
                <a:gd name="T9" fmla="*/ 160 h 403"/>
                <a:gd name="T10" fmla="*/ 389 w 579"/>
                <a:gd name="T11" fmla="*/ 137 h 403"/>
                <a:gd name="T12" fmla="*/ 368 w 579"/>
                <a:gd name="T13" fmla="*/ 54 h 403"/>
                <a:gd name="T14" fmla="*/ 337 w 579"/>
                <a:gd name="T15" fmla="*/ 12 h 403"/>
                <a:gd name="T16" fmla="*/ 309 w 579"/>
                <a:gd name="T17" fmla="*/ 0 h 403"/>
                <a:gd name="T18" fmla="*/ 269 w 579"/>
                <a:gd name="T19" fmla="*/ 18 h 403"/>
                <a:gd name="T20" fmla="*/ 221 w 579"/>
                <a:gd name="T21" fmla="*/ 31 h 403"/>
                <a:gd name="T22" fmla="*/ 170 w 579"/>
                <a:gd name="T23" fmla="*/ 12 h 403"/>
                <a:gd name="T24" fmla="*/ 134 w 579"/>
                <a:gd name="T25" fmla="*/ 0 h 403"/>
                <a:gd name="T26" fmla="*/ 94 w 579"/>
                <a:gd name="T27" fmla="*/ 29 h 403"/>
                <a:gd name="T28" fmla="*/ 54 w 579"/>
                <a:gd name="T29" fmla="*/ 75 h 403"/>
                <a:gd name="T30" fmla="*/ 40 w 579"/>
                <a:gd name="T31" fmla="*/ 128 h 403"/>
                <a:gd name="T32" fmla="*/ 0 w 579"/>
                <a:gd name="T33" fmla="*/ 143 h 403"/>
                <a:gd name="T34" fmla="*/ 23 w 579"/>
                <a:gd name="T35" fmla="*/ 188 h 403"/>
                <a:gd name="T36" fmla="*/ 26 w 579"/>
                <a:gd name="T37" fmla="*/ 245 h 403"/>
                <a:gd name="T38" fmla="*/ 97 w 579"/>
                <a:gd name="T39" fmla="*/ 253 h 403"/>
                <a:gd name="T40" fmla="*/ 111 w 579"/>
                <a:gd name="T41" fmla="*/ 268 h 403"/>
                <a:gd name="T42" fmla="*/ 128 w 579"/>
                <a:gd name="T43" fmla="*/ 288 h 403"/>
                <a:gd name="T44" fmla="*/ 159 w 579"/>
                <a:gd name="T45" fmla="*/ 307 h 403"/>
                <a:gd name="T46" fmla="*/ 215 w 579"/>
                <a:gd name="T47" fmla="*/ 325 h 403"/>
                <a:gd name="T48" fmla="*/ 269 w 579"/>
                <a:gd name="T49" fmla="*/ 316 h 403"/>
                <a:gd name="T50" fmla="*/ 312 w 579"/>
                <a:gd name="T51" fmla="*/ 288 h 403"/>
                <a:gd name="T52" fmla="*/ 337 w 579"/>
                <a:gd name="T53" fmla="*/ 288 h 403"/>
                <a:gd name="T54" fmla="*/ 406 w 579"/>
                <a:gd name="T55" fmla="*/ 316 h 403"/>
                <a:gd name="T56" fmla="*/ 417 w 579"/>
                <a:gd name="T57" fmla="*/ 268 h 403"/>
                <a:gd name="T58" fmla="*/ 465 w 579"/>
                <a:gd name="T59" fmla="*/ 217 h 403"/>
                <a:gd name="T60" fmla="*/ 462 w 579"/>
                <a:gd name="T61" fmla="*/ 197 h 403"/>
                <a:gd name="T62" fmla="*/ 462 w 579"/>
                <a:gd name="T63" fmla="*/ 197 h 403"/>
                <a:gd name="T64" fmla="*/ 462 w 579"/>
                <a:gd name="T65" fmla="*/ 197 h 4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79"/>
                <a:gd name="T100" fmla="*/ 0 h 403"/>
                <a:gd name="T101" fmla="*/ 579 w 579"/>
                <a:gd name="T102" fmla="*/ 403 h 4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79" h="403">
                  <a:moveTo>
                    <a:pt x="575" y="244"/>
                  </a:moveTo>
                  <a:lnTo>
                    <a:pt x="575" y="244"/>
                  </a:lnTo>
                  <a:lnTo>
                    <a:pt x="540" y="244"/>
                  </a:lnTo>
                  <a:lnTo>
                    <a:pt x="508" y="237"/>
                  </a:lnTo>
                  <a:lnTo>
                    <a:pt x="508" y="198"/>
                  </a:lnTo>
                  <a:lnTo>
                    <a:pt x="484" y="170"/>
                  </a:lnTo>
                  <a:lnTo>
                    <a:pt x="459" y="67"/>
                  </a:lnTo>
                  <a:lnTo>
                    <a:pt x="420" y="15"/>
                  </a:lnTo>
                  <a:lnTo>
                    <a:pt x="385" y="0"/>
                  </a:lnTo>
                  <a:lnTo>
                    <a:pt x="335" y="22"/>
                  </a:lnTo>
                  <a:lnTo>
                    <a:pt x="276" y="39"/>
                  </a:lnTo>
                  <a:lnTo>
                    <a:pt x="212" y="15"/>
                  </a:lnTo>
                  <a:lnTo>
                    <a:pt x="166" y="0"/>
                  </a:lnTo>
                  <a:lnTo>
                    <a:pt x="117" y="36"/>
                  </a:lnTo>
                  <a:lnTo>
                    <a:pt x="67" y="92"/>
                  </a:lnTo>
                  <a:lnTo>
                    <a:pt x="50" y="159"/>
                  </a:lnTo>
                  <a:lnTo>
                    <a:pt x="0" y="177"/>
                  </a:lnTo>
                  <a:lnTo>
                    <a:pt x="29" y="233"/>
                  </a:lnTo>
                  <a:lnTo>
                    <a:pt x="32" y="304"/>
                  </a:lnTo>
                  <a:lnTo>
                    <a:pt x="120" y="314"/>
                  </a:lnTo>
                  <a:lnTo>
                    <a:pt x="138" y="332"/>
                  </a:lnTo>
                  <a:lnTo>
                    <a:pt x="159" y="357"/>
                  </a:lnTo>
                  <a:lnTo>
                    <a:pt x="198" y="381"/>
                  </a:lnTo>
                  <a:lnTo>
                    <a:pt x="268" y="403"/>
                  </a:lnTo>
                  <a:lnTo>
                    <a:pt x="335" y="392"/>
                  </a:lnTo>
                  <a:lnTo>
                    <a:pt x="388" y="357"/>
                  </a:lnTo>
                  <a:lnTo>
                    <a:pt x="420" y="357"/>
                  </a:lnTo>
                  <a:lnTo>
                    <a:pt x="505" y="392"/>
                  </a:lnTo>
                  <a:lnTo>
                    <a:pt x="519" y="332"/>
                  </a:lnTo>
                  <a:lnTo>
                    <a:pt x="579" y="269"/>
                  </a:lnTo>
                  <a:lnTo>
                    <a:pt x="575" y="244"/>
                  </a:lnTo>
                  <a:close/>
                </a:path>
              </a:pathLst>
            </a:custGeom>
            <a:solidFill>
              <a:schemeClr val="bg2"/>
            </a:solidFill>
            <a:ln w="9525">
              <a:solidFill>
                <a:srgbClr val="0071A7"/>
              </a:solidFill>
              <a:miter lim="800000"/>
              <a:headEnd/>
              <a:tailEnd/>
            </a:ln>
          </p:spPr>
          <p:txBody>
            <a:bodyPr>
              <a:prstTxWarp prst="textNoShape">
                <a:avLst/>
              </a:prstTxWarp>
            </a:bodyPr>
            <a:lstStyle/>
            <a:p>
              <a:endParaRPr lang="fr-FR"/>
            </a:p>
          </p:txBody>
        </p:sp>
        <p:sp>
          <p:nvSpPr>
            <p:cNvPr id="165940" name="Freeform 28"/>
            <p:cNvSpPr>
              <a:spLocks noEditPoints="1"/>
            </p:cNvSpPr>
            <p:nvPr/>
          </p:nvSpPr>
          <p:spPr bwMode="gray">
            <a:xfrm>
              <a:off x="2809" y="590"/>
              <a:ext cx="718" cy="1559"/>
            </a:xfrm>
            <a:custGeom>
              <a:avLst/>
              <a:gdLst>
                <a:gd name="T0" fmla="*/ 939 w 227"/>
                <a:gd name="T1" fmla="*/ 4440 h 493"/>
                <a:gd name="T2" fmla="*/ 939 w 227"/>
                <a:gd name="T3" fmla="*/ 4430 h 493"/>
                <a:gd name="T4" fmla="*/ 1550 w 227"/>
                <a:gd name="T5" fmla="*/ 3260 h 493"/>
                <a:gd name="T6" fmla="*/ 1230 w 227"/>
                <a:gd name="T7" fmla="*/ 4199 h 493"/>
                <a:gd name="T8" fmla="*/ 1332 w 227"/>
                <a:gd name="T9" fmla="*/ 4301 h 493"/>
                <a:gd name="T10" fmla="*/ 1230 w 227"/>
                <a:gd name="T11" fmla="*/ 4199 h 493"/>
                <a:gd name="T12" fmla="*/ 870 w 227"/>
                <a:gd name="T13" fmla="*/ 4661 h 493"/>
                <a:gd name="T14" fmla="*/ 939 w 227"/>
                <a:gd name="T15" fmla="*/ 4440 h 493"/>
                <a:gd name="T16" fmla="*/ 2252 w 227"/>
                <a:gd name="T17" fmla="*/ 699 h 493"/>
                <a:gd name="T18" fmla="*/ 2201 w 227"/>
                <a:gd name="T19" fmla="*/ 360 h 493"/>
                <a:gd name="T20" fmla="*/ 1692 w 227"/>
                <a:gd name="T21" fmla="*/ 101 h 493"/>
                <a:gd name="T22" fmla="*/ 1531 w 227"/>
                <a:gd name="T23" fmla="*/ 161 h 493"/>
                <a:gd name="T24" fmla="*/ 1211 w 227"/>
                <a:gd name="T25" fmla="*/ 161 h 493"/>
                <a:gd name="T26" fmla="*/ 971 w 227"/>
                <a:gd name="T27" fmla="*/ 398 h 493"/>
                <a:gd name="T28" fmla="*/ 879 w 227"/>
                <a:gd name="T29" fmla="*/ 629 h 493"/>
                <a:gd name="T30" fmla="*/ 509 w 227"/>
                <a:gd name="T31" fmla="*/ 971 h 493"/>
                <a:gd name="T32" fmla="*/ 389 w 227"/>
                <a:gd name="T33" fmla="*/ 1619 h 493"/>
                <a:gd name="T34" fmla="*/ 221 w 227"/>
                <a:gd name="T35" fmla="*/ 1850 h 493"/>
                <a:gd name="T36" fmla="*/ 149 w 227"/>
                <a:gd name="T37" fmla="*/ 2720 h 493"/>
                <a:gd name="T38" fmla="*/ 130 w 227"/>
                <a:gd name="T39" fmla="*/ 3020 h 493"/>
                <a:gd name="T40" fmla="*/ 161 w 227"/>
                <a:gd name="T41" fmla="*/ 3301 h 493"/>
                <a:gd name="T42" fmla="*/ 41 w 227"/>
                <a:gd name="T43" fmla="*/ 3811 h 493"/>
                <a:gd name="T44" fmla="*/ 70 w 227"/>
                <a:gd name="T45" fmla="*/ 4301 h 493"/>
                <a:gd name="T46" fmla="*/ 231 w 227"/>
                <a:gd name="T47" fmla="*/ 4579 h 493"/>
                <a:gd name="T48" fmla="*/ 380 w 227"/>
                <a:gd name="T49" fmla="*/ 4930 h 493"/>
                <a:gd name="T50" fmla="*/ 610 w 227"/>
                <a:gd name="T51" fmla="*/ 4731 h 493"/>
                <a:gd name="T52" fmla="*/ 901 w 227"/>
                <a:gd name="T53" fmla="*/ 4430 h 493"/>
                <a:gd name="T54" fmla="*/ 1009 w 227"/>
                <a:gd name="T55" fmla="*/ 3848 h 493"/>
                <a:gd name="T56" fmla="*/ 1142 w 227"/>
                <a:gd name="T57" fmla="*/ 3741 h 493"/>
                <a:gd name="T58" fmla="*/ 1309 w 227"/>
                <a:gd name="T59" fmla="*/ 3320 h 493"/>
                <a:gd name="T60" fmla="*/ 1060 w 227"/>
                <a:gd name="T61" fmla="*/ 2799 h 493"/>
                <a:gd name="T62" fmla="*/ 1069 w 227"/>
                <a:gd name="T63" fmla="*/ 2530 h 493"/>
                <a:gd name="T64" fmla="*/ 1332 w 227"/>
                <a:gd name="T65" fmla="*/ 2169 h 493"/>
                <a:gd name="T66" fmla="*/ 1692 w 227"/>
                <a:gd name="T67" fmla="*/ 1809 h 493"/>
                <a:gd name="T68" fmla="*/ 1762 w 227"/>
                <a:gd name="T69" fmla="*/ 1480 h 493"/>
                <a:gd name="T70" fmla="*/ 1961 w 227"/>
                <a:gd name="T71" fmla="*/ 1151 h 493"/>
                <a:gd name="T72" fmla="*/ 2271 w 227"/>
                <a:gd name="T73" fmla="*/ 1031 h 493"/>
                <a:gd name="T74" fmla="*/ 579 w 227"/>
                <a:gd name="T75" fmla="*/ 3020 h 493"/>
                <a:gd name="T76" fmla="*/ 519 w 227"/>
                <a:gd name="T77" fmla="*/ 2969 h 493"/>
                <a:gd name="T78" fmla="*/ 411 w 227"/>
                <a:gd name="T79" fmla="*/ 2179 h 493"/>
                <a:gd name="T80" fmla="*/ 89 w 227"/>
                <a:gd name="T81" fmla="*/ 3909 h 493"/>
                <a:gd name="T82" fmla="*/ 421 w 227"/>
                <a:gd name="T83" fmla="*/ 3681 h 493"/>
                <a:gd name="T84" fmla="*/ 421 w 227"/>
                <a:gd name="T85" fmla="*/ 4079 h 493"/>
                <a:gd name="T86" fmla="*/ 591 w 227"/>
                <a:gd name="T87" fmla="*/ 3820 h 493"/>
                <a:gd name="T88" fmla="*/ 560 w 227"/>
                <a:gd name="T89" fmla="*/ 1711 h 493"/>
                <a:gd name="T90" fmla="*/ 750 w 227"/>
                <a:gd name="T91" fmla="*/ 3659 h 493"/>
                <a:gd name="T92" fmla="*/ 819 w 227"/>
                <a:gd name="T93" fmla="*/ 3611 h 493"/>
                <a:gd name="T94" fmla="*/ 949 w 227"/>
                <a:gd name="T95" fmla="*/ 3580 h 493"/>
                <a:gd name="T96" fmla="*/ 1069 w 227"/>
                <a:gd name="T97" fmla="*/ 3520 h 493"/>
                <a:gd name="T98" fmla="*/ 1009 w 227"/>
                <a:gd name="T99" fmla="*/ 829 h 493"/>
                <a:gd name="T100" fmla="*/ 1041 w 227"/>
                <a:gd name="T101" fmla="*/ 819 h 493"/>
                <a:gd name="T102" fmla="*/ 1499 w 227"/>
                <a:gd name="T103" fmla="*/ 629 h 493"/>
                <a:gd name="T104" fmla="*/ 1041 w 227"/>
                <a:gd name="T105" fmla="*/ 398 h 493"/>
                <a:gd name="T106" fmla="*/ 1521 w 227"/>
                <a:gd name="T107" fmla="*/ 610 h 493"/>
                <a:gd name="T108" fmla="*/ 1401 w 227"/>
                <a:gd name="T109" fmla="*/ 269 h 493"/>
                <a:gd name="T110" fmla="*/ 1490 w 227"/>
                <a:gd name="T111" fmla="*/ 259 h 49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27"/>
                <a:gd name="T169" fmla="*/ 0 h 493"/>
                <a:gd name="T170" fmla="*/ 227 w 227"/>
                <a:gd name="T171" fmla="*/ 493 h 49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27" h="493">
                  <a:moveTo>
                    <a:pt x="94" y="443"/>
                  </a:moveTo>
                  <a:cubicBezTo>
                    <a:pt x="94" y="444"/>
                    <a:pt x="94" y="444"/>
                    <a:pt x="94" y="444"/>
                  </a:cubicBezTo>
                  <a:cubicBezTo>
                    <a:pt x="94" y="444"/>
                    <a:pt x="94" y="444"/>
                    <a:pt x="94" y="444"/>
                  </a:cubicBezTo>
                  <a:cubicBezTo>
                    <a:pt x="94" y="444"/>
                    <a:pt x="94" y="444"/>
                    <a:pt x="94" y="444"/>
                  </a:cubicBezTo>
                  <a:cubicBezTo>
                    <a:pt x="94" y="444"/>
                    <a:pt x="94" y="444"/>
                    <a:pt x="94" y="444"/>
                  </a:cubicBezTo>
                  <a:cubicBezTo>
                    <a:pt x="94" y="443"/>
                    <a:pt x="94" y="443"/>
                    <a:pt x="94" y="443"/>
                  </a:cubicBezTo>
                  <a:close/>
                  <a:moveTo>
                    <a:pt x="149" y="330"/>
                  </a:moveTo>
                  <a:cubicBezTo>
                    <a:pt x="153" y="333"/>
                    <a:pt x="153" y="333"/>
                    <a:pt x="153" y="333"/>
                  </a:cubicBezTo>
                  <a:cubicBezTo>
                    <a:pt x="155" y="326"/>
                    <a:pt x="155" y="326"/>
                    <a:pt x="155" y="326"/>
                  </a:cubicBezTo>
                  <a:cubicBezTo>
                    <a:pt x="149" y="326"/>
                    <a:pt x="149" y="326"/>
                    <a:pt x="149" y="326"/>
                  </a:cubicBezTo>
                  <a:cubicBezTo>
                    <a:pt x="149" y="330"/>
                    <a:pt x="149" y="330"/>
                    <a:pt x="149" y="330"/>
                  </a:cubicBezTo>
                  <a:close/>
                  <a:moveTo>
                    <a:pt x="123" y="420"/>
                  </a:moveTo>
                  <a:cubicBezTo>
                    <a:pt x="124" y="427"/>
                    <a:pt x="124" y="427"/>
                    <a:pt x="124" y="427"/>
                  </a:cubicBezTo>
                  <a:cubicBezTo>
                    <a:pt x="127" y="434"/>
                    <a:pt x="127" y="434"/>
                    <a:pt x="127" y="434"/>
                  </a:cubicBezTo>
                  <a:cubicBezTo>
                    <a:pt x="133" y="430"/>
                    <a:pt x="133" y="430"/>
                    <a:pt x="133" y="430"/>
                  </a:cubicBezTo>
                  <a:cubicBezTo>
                    <a:pt x="134" y="415"/>
                    <a:pt x="134" y="415"/>
                    <a:pt x="134" y="415"/>
                  </a:cubicBezTo>
                  <a:cubicBezTo>
                    <a:pt x="127" y="414"/>
                    <a:pt x="127" y="414"/>
                    <a:pt x="127" y="414"/>
                  </a:cubicBezTo>
                  <a:cubicBezTo>
                    <a:pt x="123" y="420"/>
                    <a:pt x="123" y="420"/>
                    <a:pt x="123" y="420"/>
                  </a:cubicBezTo>
                  <a:close/>
                  <a:moveTo>
                    <a:pt x="94" y="444"/>
                  </a:moveTo>
                  <a:cubicBezTo>
                    <a:pt x="94" y="446"/>
                    <a:pt x="92" y="447"/>
                    <a:pt x="92" y="451"/>
                  </a:cubicBezTo>
                  <a:cubicBezTo>
                    <a:pt x="88" y="464"/>
                    <a:pt x="87" y="466"/>
                    <a:pt x="87" y="466"/>
                  </a:cubicBezTo>
                  <a:cubicBezTo>
                    <a:pt x="91" y="464"/>
                    <a:pt x="91" y="464"/>
                    <a:pt x="91" y="464"/>
                  </a:cubicBezTo>
                  <a:cubicBezTo>
                    <a:pt x="98" y="443"/>
                    <a:pt x="98" y="443"/>
                    <a:pt x="98" y="443"/>
                  </a:cubicBezTo>
                  <a:cubicBezTo>
                    <a:pt x="94" y="444"/>
                    <a:pt x="94" y="444"/>
                    <a:pt x="94" y="444"/>
                  </a:cubicBezTo>
                  <a:cubicBezTo>
                    <a:pt x="94" y="444"/>
                    <a:pt x="94" y="444"/>
                    <a:pt x="94" y="444"/>
                  </a:cubicBezTo>
                  <a:close/>
                  <a:moveTo>
                    <a:pt x="224" y="88"/>
                  </a:moveTo>
                  <a:cubicBezTo>
                    <a:pt x="225" y="70"/>
                    <a:pt x="225" y="70"/>
                    <a:pt x="225" y="70"/>
                  </a:cubicBezTo>
                  <a:cubicBezTo>
                    <a:pt x="224" y="56"/>
                    <a:pt x="224" y="56"/>
                    <a:pt x="224" y="56"/>
                  </a:cubicBezTo>
                  <a:cubicBezTo>
                    <a:pt x="212" y="49"/>
                    <a:pt x="212" y="49"/>
                    <a:pt x="212" y="49"/>
                  </a:cubicBezTo>
                  <a:cubicBezTo>
                    <a:pt x="220" y="36"/>
                    <a:pt x="220" y="36"/>
                    <a:pt x="220" y="36"/>
                  </a:cubicBezTo>
                  <a:cubicBezTo>
                    <a:pt x="194" y="18"/>
                    <a:pt x="194" y="18"/>
                    <a:pt x="194" y="18"/>
                  </a:cubicBezTo>
                  <a:cubicBezTo>
                    <a:pt x="182" y="17"/>
                    <a:pt x="182" y="17"/>
                    <a:pt x="182" y="17"/>
                  </a:cubicBezTo>
                  <a:cubicBezTo>
                    <a:pt x="169" y="10"/>
                    <a:pt x="169" y="10"/>
                    <a:pt x="169" y="10"/>
                  </a:cubicBezTo>
                  <a:cubicBezTo>
                    <a:pt x="166" y="0"/>
                    <a:pt x="166" y="0"/>
                    <a:pt x="166" y="0"/>
                  </a:cubicBezTo>
                  <a:cubicBezTo>
                    <a:pt x="156" y="1"/>
                    <a:pt x="156" y="1"/>
                    <a:pt x="156" y="1"/>
                  </a:cubicBezTo>
                  <a:cubicBezTo>
                    <a:pt x="153" y="16"/>
                    <a:pt x="153" y="16"/>
                    <a:pt x="153" y="16"/>
                  </a:cubicBezTo>
                  <a:cubicBezTo>
                    <a:pt x="142" y="17"/>
                    <a:pt x="142" y="17"/>
                    <a:pt x="142" y="17"/>
                  </a:cubicBezTo>
                  <a:cubicBezTo>
                    <a:pt x="131" y="16"/>
                    <a:pt x="131" y="16"/>
                    <a:pt x="131" y="16"/>
                  </a:cubicBezTo>
                  <a:cubicBezTo>
                    <a:pt x="121" y="16"/>
                    <a:pt x="121" y="16"/>
                    <a:pt x="121" y="16"/>
                  </a:cubicBezTo>
                  <a:cubicBezTo>
                    <a:pt x="117" y="27"/>
                    <a:pt x="117" y="27"/>
                    <a:pt x="117" y="27"/>
                  </a:cubicBezTo>
                  <a:cubicBezTo>
                    <a:pt x="103" y="31"/>
                    <a:pt x="103" y="31"/>
                    <a:pt x="103" y="31"/>
                  </a:cubicBezTo>
                  <a:cubicBezTo>
                    <a:pt x="97" y="40"/>
                    <a:pt x="97" y="40"/>
                    <a:pt x="97" y="40"/>
                  </a:cubicBezTo>
                  <a:cubicBezTo>
                    <a:pt x="82" y="52"/>
                    <a:pt x="82" y="52"/>
                    <a:pt x="82" y="52"/>
                  </a:cubicBezTo>
                  <a:cubicBezTo>
                    <a:pt x="90" y="54"/>
                    <a:pt x="90" y="54"/>
                    <a:pt x="90" y="54"/>
                  </a:cubicBezTo>
                  <a:cubicBezTo>
                    <a:pt x="88" y="63"/>
                    <a:pt x="88" y="63"/>
                    <a:pt x="88" y="63"/>
                  </a:cubicBezTo>
                  <a:cubicBezTo>
                    <a:pt x="67" y="83"/>
                    <a:pt x="67" y="83"/>
                    <a:pt x="67" y="83"/>
                  </a:cubicBezTo>
                  <a:cubicBezTo>
                    <a:pt x="56" y="88"/>
                    <a:pt x="56" y="88"/>
                    <a:pt x="56" y="88"/>
                  </a:cubicBezTo>
                  <a:cubicBezTo>
                    <a:pt x="51" y="97"/>
                    <a:pt x="51" y="97"/>
                    <a:pt x="51" y="97"/>
                  </a:cubicBezTo>
                  <a:cubicBezTo>
                    <a:pt x="55" y="109"/>
                    <a:pt x="55" y="109"/>
                    <a:pt x="55" y="109"/>
                  </a:cubicBezTo>
                  <a:cubicBezTo>
                    <a:pt x="52" y="143"/>
                    <a:pt x="52" y="143"/>
                    <a:pt x="52" y="143"/>
                  </a:cubicBezTo>
                  <a:cubicBezTo>
                    <a:pt x="39" y="162"/>
                    <a:pt x="39" y="162"/>
                    <a:pt x="39" y="162"/>
                  </a:cubicBezTo>
                  <a:cubicBezTo>
                    <a:pt x="51" y="177"/>
                    <a:pt x="51" y="177"/>
                    <a:pt x="51" y="177"/>
                  </a:cubicBezTo>
                  <a:cubicBezTo>
                    <a:pt x="39" y="188"/>
                    <a:pt x="39" y="188"/>
                    <a:pt x="39" y="188"/>
                  </a:cubicBezTo>
                  <a:cubicBezTo>
                    <a:pt x="22" y="185"/>
                    <a:pt x="22" y="185"/>
                    <a:pt x="22" y="185"/>
                  </a:cubicBezTo>
                  <a:cubicBezTo>
                    <a:pt x="12" y="195"/>
                    <a:pt x="12" y="195"/>
                    <a:pt x="12" y="195"/>
                  </a:cubicBezTo>
                  <a:cubicBezTo>
                    <a:pt x="12" y="227"/>
                    <a:pt x="12" y="227"/>
                    <a:pt x="12" y="227"/>
                  </a:cubicBezTo>
                  <a:cubicBezTo>
                    <a:pt x="15" y="272"/>
                    <a:pt x="15" y="272"/>
                    <a:pt x="15" y="272"/>
                  </a:cubicBezTo>
                  <a:cubicBezTo>
                    <a:pt x="23" y="281"/>
                    <a:pt x="23" y="281"/>
                    <a:pt x="23" y="281"/>
                  </a:cubicBezTo>
                  <a:cubicBezTo>
                    <a:pt x="23" y="297"/>
                    <a:pt x="23" y="297"/>
                    <a:pt x="23" y="297"/>
                  </a:cubicBezTo>
                  <a:cubicBezTo>
                    <a:pt x="13" y="302"/>
                    <a:pt x="13" y="302"/>
                    <a:pt x="13" y="302"/>
                  </a:cubicBezTo>
                  <a:cubicBezTo>
                    <a:pt x="12" y="307"/>
                    <a:pt x="12" y="307"/>
                    <a:pt x="12" y="307"/>
                  </a:cubicBezTo>
                  <a:cubicBezTo>
                    <a:pt x="19" y="317"/>
                    <a:pt x="19" y="317"/>
                    <a:pt x="19" y="317"/>
                  </a:cubicBezTo>
                  <a:cubicBezTo>
                    <a:pt x="16" y="330"/>
                    <a:pt x="16" y="330"/>
                    <a:pt x="16" y="330"/>
                  </a:cubicBezTo>
                  <a:cubicBezTo>
                    <a:pt x="10" y="338"/>
                    <a:pt x="10" y="338"/>
                    <a:pt x="10" y="338"/>
                  </a:cubicBezTo>
                  <a:cubicBezTo>
                    <a:pt x="6" y="372"/>
                    <a:pt x="6" y="372"/>
                    <a:pt x="6" y="372"/>
                  </a:cubicBezTo>
                  <a:cubicBezTo>
                    <a:pt x="4" y="381"/>
                    <a:pt x="4" y="381"/>
                    <a:pt x="4" y="381"/>
                  </a:cubicBezTo>
                  <a:cubicBezTo>
                    <a:pt x="0" y="398"/>
                    <a:pt x="0" y="398"/>
                    <a:pt x="0" y="398"/>
                  </a:cubicBezTo>
                  <a:cubicBezTo>
                    <a:pt x="9" y="405"/>
                    <a:pt x="9" y="405"/>
                    <a:pt x="9" y="405"/>
                  </a:cubicBezTo>
                  <a:cubicBezTo>
                    <a:pt x="7" y="430"/>
                    <a:pt x="7" y="430"/>
                    <a:pt x="7" y="430"/>
                  </a:cubicBezTo>
                  <a:cubicBezTo>
                    <a:pt x="13" y="438"/>
                    <a:pt x="13" y="438"/>
                    <a:pt x="13" y="438"/>
                  </a:cubicBezTo>
                  <a:cubicBezTo>
                    <a:pt x="16" y="450"/>
                    <a:pt x="16" y="450"/>
                    <a:pt x="16" y="450"/>
                  </a:cubicBezTo>
                  <a:cubicBezTo>
                    <a:pt x="23" y="458"/>
                    <a:pt x="23" y="458"/>
                    <a:pt x="23" y="458"/>
                  </a:cubicBezTo>
                  <a:cubicBezTo>
                    <a:pt x="23" y="474"/>
                    <a:pt x="23" y="474"/>
                    <a:pt x="23" y="474"/>
                  </a:cubicBezTo>
                  <a:cubicBezTo>
                    <a:pt x="30" y="486"/>
                    <a:pt x="30" y="486"/>
                    <a:pt x="30" y="486"/>
                  </a:cubicBezTo>
                  <a:cubicBezTo>
                    <a:pt x="38" y="493"/>
                    <a:pt x="38" y="493"/>
                    <a:pt x="38" y="493"/>
                  </a:cubicBezTo>
                  <a:cubicBezTo>
                    <a:pt x="43" y="490"/>
                    <a:pt x="43" y="490"/>
                    <a:pt x="43" y="490"/>
                  </a:cubicBezTo>
                  <a:cubicBezTo>
                    <a:pt x="49" y="490"/>
                    <a:pt x="49" y="490"/>
                    <a:pt x="49" y="490"/>
                  </a:cubicBezTo>
                  <a:cubicBezTo>
                    <a:pt x="61" y="473"/>
                    <a:pt x="61" y="473"/>
                    <a:pt x="61" y="473"/>
                  </a:cubicBezTo>
                  <a:cubicBezTo>
                    <a:pt x="74" y="471"/>
                    <a:pt x="74" y="471"/>
                    <a:pt x="74" y="471"/>
                  </a:cubicBezTo>
                  <a:cubicBezTo>
                    <a:pt x="82" y="466"/>
                    <a:pt x="82" y="466"/>
                    <a:pt x="82" y="466"/>
                  </a:cubicBezTo>
                  <a:cubicBezTo>
                    <a:pt x="90" y="443"/>
                    <a:pt x="90" y="443"/>
                    <a:pt x="90" y="443"/>
                  </a:cubicBezTo>
                  <a:cubicBezTo>
                    <a:pt x="95" y="423"/>
                    <a:pt x="95" y="423"/>
                    <a:pt x="95" y="423"/>
                  </a:cubicBezTo>
                  <a:cubicBezTo>
                    <a:pt x="94" y="394"/>
                    <a:pt x="94" y="394"/>
                    <a:pt x="94" y="394"/>
                  </a:cubicBezTo>
                  <a:cubicBezTo>
                    <a:pt x="101" y="385"/>
                    <a:pt x="101" y="385"/>
                    <a:pt x="101" y="385"/>
                  </a:cubicBezTo>
                  <a:cubicBezTo>
                    <a:pt x="108" y="387"/>
                    <a:pt x="108" y="387"/>
                    <a:pt x="108" y="387"/>
                  </a:cubicBezTo>
                  <a:cubicBezTo>
                    <a:pt x="107" y="378"/>
                    <a:pt x="107" y="378"/>
                    <a:pt x="107" y="378"/>
                  </a:cubicBezTo>
                  <a:cubicBezTo>
                    <a:pt x="114" y="374"/>
                    <a:pt x="114" y="374"/>
                    <a:pt x="114" y="374"/>
                  </a:cubicBezTo>
                  <a:cubicBezTo>
                    <a:pt x="121" y="375"/>
                    <a:pt x="121" y="375"/>
                    <a:pt x="121" y="375"/>
                  </a:cubicBezTo>
                  <a:cubicBezTo>
                    <a:pt x="133" y="358"/>
                    <a:pt x="133" y="358"/>
                    <a:pt x="133" y="358"/>
                  </a:cubicBezTo>
                  <a:cubicBezTo>
                    <a:pt x="131" y="332"/>
                    <a:pt x="131" y="332"/>
                    <a:pt x="131" y="332"/>
                  </a:cubicBezTo>
                  <a:cubicBezTo>
                    <a:pt x="119" y="316"/>
                    <a:pt x="119" y="316"/>
                    <a:pt x="119" y="316"/>
                  </a:cubicBezTo>
                  <a:cubicBezTo>
                    <a:pt x="104" y="306"/>
                    <a:pt x="104" y="306"/>
                    <a:pt x="104" y="306"/>
                  </a:cubicBezTo>
                  <a:cubicBezTo>
                    <a:pt x="106" y="280"/>
                    <a:pt x="106" y="280"/>
                    <a:pt x="106" y="280"/>
                  </a:cubicBezTo>
                  <a:cubicBezTo>
                    <a:pt x="110" y="273"/>
                    <a:pt x="110" y="273"/>
                    <a:pt x="110" y="273"/>
                  </a:cubicBezTo>
                  <a:cubicBezTo>
                    <a:pt x="107" y="269"/>
                    <a:pt x="107" y="269"/>
                    <a:pt x="107" y="269"/>
                  </a:cubicBezTo>
                  <a:cubicBezTo>
                    <a:pt x="107" y="253"/>
                    <a:pt x="107" y="253"/>
                    <a:pt x="107" y="253"/>
                  </a:cubicBezTo>
                  <a:cubicBezTo>
                    <a:pt x="117" y="246"/>
                    <a:pt x="117" y="246"/>
                    <a:pt x="117" y="246"/>
                  </a:cubicBezTo>
                  <a:cubicBezTo>
                    <a:pt x="121" y="224"/>
                    <a:pt x="121" y="224"/>
                    <a:pt x="121" y="224"/>
                  </a:cubicBezTo>
                  <a:cubicBezTo>
                    <a:pt x="133" y="217"/>
                    <a:pt x="133" y="217"/>
                    <a:pt x="133" y="217"/>
                  </a:cubicBezTo>
                  <a:cubicBezTo>
                    <a:pt x="142" y="205"/>
                    <a:pt x="142" y="205"/>
                    <a:pt x="142" y="205"/>
                  </a:cubicBezTo>
                  <a:cubicBezTo>
                    <a:pt x="155" y="195"/>
                    <a:pt x="155" y="195"/>
                    <a:pt x="155" y="195"/>
                  </a:cubicBezTo>
                  <a:cubicBezTo>
                    <a:pt x="169" y="181"/>
                    <a:pt x="169" y="181"/>
                    <a:pt x="169" y="181"/>
                  </a:cubicBezTo>
                  <a:cubicBezTo>
                    <a:pt x="181" y="162"/>
                    <a:pt x="181" y="162"/>
                    <a:pt x="181" y="162"/>
                  </a:cubicBezTo>
                  <a:cubicBezTo>
                    <a:pt x="179" y="154"/>
                    <a:pt x="179" y="154"/>
                    <a:pt x="179" y="154"/>
                  </a:cubicBezTo>
                  <a:cubicBezTo>
                    <a:pt x="176" y="148"/>
                    <a:pt x="176" y="148"/>
                    <a:pt x="176" y="148"/>
                  </a:cubicBezTo>
                  <a:cubicBezTo>
                    <a:pt x="185" y="132"/>
                    <a:pt x="185" y="132"/>
                    <a:pt x="185" y="132"/>
                  </a:cubicBezTo>
                  <a:cubicBezTo>
                    <a:pt x="185" y="123"/>
                    <a:pt x="185" y="123"/>
                    <a:pt x="185" y="123"/>
                  </a:cubicBezTo>
                  <a:cubicBezTo>
                    <a:pt x="196" y="115"/>
                    <a:pt x="196" y="115"/>
                    <a:pt x="196" y="115"/>
                  </a:cubicBezTo>
                  <a:cubicBezTo>
                    <a:pt x="198" y="106"/>
                    <a:pt x="198" y="106"/>
                    <a:pt x="198" y="106"/>
                  </a:cubicBezTo>
                  <a:cubicBezTo>
                    <a:pt x="211" y="109"/>
                    <a:pt x="211" y="109"/>
                    <a:pt x="211" y="109"/>
                  </a:cubicBezTo>
                  <a:cubicBezTo>
                    <a:pt x="227" y="103"/>
                    <a:pt x="227" y="103"/>
                    <a:pt x="227" y="103"/>
                  </a:cubicBezTo>
                  <a:cubicBezTo>
                    <a:pt x="224" y="88"/>
                    <a:pt x="224" y="88"/>
                    <a:pt x="224" y="88"/>
                  </a:cubicBezTo>
                  <a:close/>
                  <a:moveTo>
                    <a:pt x="52" y="297"/>
                  </a:moveTo>
                  <a:cubicBezTo>
                    <a:pt x="55" y="299"/>
                    <a:pt x="58" y="299"/>
                    <a:pt x="58" y="302"/>
                  </a:cubicBezTo>
                  <a:cubicBezTo>
                    <a:pt x="59" y="306"/>
                    <a:pt x="55" y="306"/>
                    <a:pt x="53" y="306"/>
                  </a:cubicBezTo>
                  <a:cubicBezTo>
                    <a:pt x="49" y="306"/>
                    <a:pt x="48" y="303"/>
                    <a:pt x="46" y="302"/>
                  </a:cubicBezTo>
                  <a:cubicBezTo>
                    <a:pt x="46" y="299"/>
                    <a:pt x="51" y="300"/>
                    <a:pt x="52" y="297"/>
                  </a:cubicBezTo>
                  <a:close/>
                  <a:moveTo>
                    <a:pt x="45" y="208"/>
                  </a:moveTo>
                  <a:cubicBezTo>
                    <a:pt x="49" y="211"/>
                    <a:pt x="49" y="215"/>
                    <a:pt x="48" y="220"/>
                  </a:cubicBezTo>
                  <a:cubicBezTo>
                    <a:pt x="45" y="223"/>
                    <a:pt x="43" y="221"/>
                    <a:pt x="41" y="218"/>
                  </a:cubicBezTo>
                  <a:cubicBezTo>
                    <a:pt x="38" y="215"/>
                    <a:pt x="36" y="204"/>
                    <a:pt x="45" y="208"/>
                  </a:cubicBezTo>
                  <a:close/>
                  <a:moveTo>
                    <a:pt x="16" y="392"/>
                  </a:moveTo>
                  <a:cubicBezTo>
                    <a:pt x="13" y="391"/>
                    <a:pt x="9" y="395"/>
                    <a:pt x="9" y="391"/>
                  </a:cubicBezTo>
                  <a:cubicBezTo>
                    <a:pt x="17" y="385"/>
                    <a:pt x="6" y="369"/>
                    <a:pt x="19" y="368"/>
                  </a:cubicBezTo>
                  <a:cubicBezTo>
                    <a:pt x="20" y="364"/>
                    <a:pt x="22" y="358"/>
                    <a:pt x="27" y="356"/>
                  </a:cubicBezTo>
                  <a:cubicBezTo>
                    <a:pt x="33" y="358"/>
                    <a:pt x="39" y="361"/>
                    <a:pt x="42" y="368"/>
                  </a:cubicBezTo>
                  <a:cubicBezTo>
                    <a:pt x="46" y="387"/>
                    <a:pt x="25" y="385"/>
                    <a:pt x="16" y="392"/>
                  </a:cubicBezTo>
                  <a:close/>
                  <a:moveTo>
                    <a:pt x="59" y="382"/>
                  </a:moveTo>
                  <a:cubicBezTo>
                    <a:pt x="51" y="389"/>
                    <a:pt x="52" y="404"/>
                    <a:pt x="42" y="408"/>
                  </a:cubicBezTo>
                  <a:cubicBezTo>
                    <a:pt x="38" y="405"/>
                    <a:pt x="45" y="399"/>
                    <a:pt x="45" y="394"/>
                  </a:cubicBezTo>
                  <a:cubicBezTo>
                    <a:pt x="45" y="385"/>
                    <a:pt x="48" y="376"/>
                    <a:pt x="56" y="372"/>
                  </a:cubicBezTo>
                  <a:cubicBezTo>
                    <a:pt x="62" y="372"/>
                    <a:pt x="61" y="379"/>
                    <a:pt x="59" y="382"/>
                  </a:cubicBezTo>
                  <a:close/>
                  <a:moveTo>
                    <a:pt x="64" y="187"/>
                  </a:moveTo>
                  <a:cubicBezTo>
                    <a:pt x="58" y="185"/>
                    <a:pt x="55" y="179"/>
                    <a:pt x="55" y="175"/>
                  </a:cubicBezTo>
                  <a:cubicBezTo>
                    <a:pt x="55" y="172"/>
                    <a:pt x="55" y="171"/>
                    <a:pt x="56" y="171"/>
                  </a:cubicBezTo>
                  <a:cubicBezTo>
                    <a:pt x="61" y="172"/>
                    <a:pt x="65" y="174"/>
                    <a:pt x="65" y="178"/>
                  </a:cubicBezTo>
                  <a:cubicBezTo>
                    <a:pt x="65" y="181"/>
                    <a:pt x="68" y="185"/>
                    <a:pt x="64" y="187"/>
                  </a:cubicBezTo>
                  <a:close/>
                  <a:moveTo>
                    <a:pt x="75" y="366"/>
                  </a:moveTo>
                  <a:cubicBezTo>
                    <a:pt x="72" y="366"/>
                    <a:pt x="69" y="364"/>
                    <a:pt x="68" y="361"/>
                  </a:cubicBezTo>
                  <a:cubicBezTo>
                    <a:pt x="65" y="358"/>
                    <a:pt x="69" y="353"/>
                    <a:pt x="72" y="353"/>
                  </a:cubicBezTo>
                  <a:cubicBezTo>
                    <a:pt x="77" y="355"/>
                    <a:pt x="81" y="356"/>
                    <a:pt x="82" y="361"/>
                  </a:cubicBezTo>
                  <a:cubicBezTo>
                    <a:pt x="82" y="364"/>
                    <a:pt x="78" y="366"/>
                    <a:pt x="75" y="366"/>
                  </a:cubicBezTo>
                  <a:close/>
                  <a:moveTo>
                    <a:pt x="107" y="352"/>
                  </a:moveTo>
                  <a:cubicBezTo>
                    <a:pt x="110" y="361"/>
                    <a:pt x="100" y="356"/>
                    <a:pt x="95" y="358"/>
                  </a:cubicBezTo>
                  <a:cubicBezTo>
                    <a:pt x="90" y="356"/>
                    <a:pt x="82" y="358"/>
                    <a:pt x="80" y="352"/>
                  </a:cubicBezTo>
                  <a:cubicBezTo>
                    <a:pt x="84" y="349"/>
                    <a:pt x="90" y="351"/>
                    <a:pt x="92" y="348"/>
                  </a:cubicBezTo>
                  <a:cubicBezTo>
                    <a:pt x="98" y="349"/>
                    <a:pt x="104" y="345"/>
                    <a:pt x="107" y="352"/>
                  </a:cubicBezTo>
                  <a:close/>
                  <a:moveTo>
                    <a:pt x="119" y="110"/>
                  </a:moveTo>
                  <a:cubicBezTo>
                    <a:pt x="113" y="106"/>
                    <a:pt x="104" y="105"/>
                    <a:pt x="103" y="97"/>
                  </a:cubicBezTo>
                  <a:cubicBezTo>
                    <a:pt x="101" y="83"/>
                    <a:pt x="101" y="83"/>
                    <a:pt x="101" y="83"/>
                  </a:cubicBezTo>
                  <a:cubicBezTo>
                    <a:pt x="97" y="83"/>
                    <a:pt x="95" y="77"/>
                    <a:pt x="94" y="76"/>
                  </a:cubicBezTo>
                  <a:cubicBezTo>
                    <a:pt x="94" y="75"/>
                    <a:pt x="95" y="75"/>
                    <a:pt x="97" y="75"/>
                  </a:cubicBezTo>
                  <a:cubicBezTo>
                    <a:pt x="100" y="76"/>
                    <a:pt x="100" y="80"/>
                    <a:pt x="104" y="82"/>
                  </a:cubicBezTo>
                  <a:cubicBezTo>
                    <a:pt x="108" y="90"/>
                    <a:pt x="110" y="103"/>
                    <a:pt x="121" y="106"/>
                  </a:cubicBezTo>
                  <a:cubicBezTo>
                    <a:pt x="121" y="109"/>
                    <a:pt x="120" y="109"/>
                    <a:pt x="119" y="110"/>
                  </a:cubicBezTo>
                  <a:close/>
                  <a:moveTo>
                    <a:pt x="150" y="63"/>
                  </a:moveTo>
                  <a:cubicBezTo>
                    <a:pt x="137" y="60"/>
                    <a:pt x="129" y="52"/>
                    <a:pt x="114" y="50"/>
                  </a:cubicBezTo>
                  <a:cubicBezTo>
                    <a:pt x="111" y="47"/>
                    <a:pt x="104" y="47"/>
                    <a:pt x="103" y="43"/>
                  </a:cubicBezTo>
                  <a:cubicBezTo>
                    <a:pt x="103" y="41"/>
                    <a:pt x="101" y="40"/>
                    <a:pt x="104" y="40"/>
                  </a:cubicBezTo>
                  <a:cubicBezTo>
                    <a:pt x="108" y="40"/>
                    <a:pt x="104" y="43"/>
                    <a:pt x="107" y="44"/>
                  </a:cubicBezTo>
                  <a:cubicBezTo>
                    <a:pt x="121" y="49"/>
                    <a:pt x="134" y="54"/>
                    <a:pt x="147" y="60"/>
                  </a:cubicBezTo>
                  <a:cubicBezTo>
                    <a:pt x="149" y="60"/>
                    <a:pt x="152" y="60"/>
                    <a:pt x="152" y="61"/>
                  </a:cubicBezTo>
                  <a:cubicBezTo>
                    <a:pt x="152" y="63"/>
                    <a:pt x="152" y="63"/>
                    <a:pt x="150" y="63"/>
                  </a:cubicBezTo>
                  <a:close/>
                  <a:moveTo>
                    <a:pt x="152" y="31"/>
                  </a:moveTo>
                  <a:cubicBezTo>
                    <a:pt x="147" y="31"/>
                    <a:pt x="145" y="29"/>
                    <a:pt x="140" y="27"/>
                  </a:cubicBezTo>
                  <a:cubicBezTo>
                    <a:pt x="133" y="27"/>
                    <a:pt x="126" y="24"/>
                    <a:pt x="123" y="21"/>
                  </a:cubicBezTo>
                  <a:cubicBezTo>
                    <a:pt x="123" y="20"/>
                    <a:pt x="126" y="20"/>
                    <a:pt x="127" y="20"/>
                  </a:cubicBezTo>
                  <a:cubicBezTo>
                    <a:pt x="131" y="24"/>
                    <a:pt x="142" y="21"/>
                    <a:pt x="149" y="26"/>
                  </a:cubicBezTo>
                  <a:cubicBezTo>
                    <a:pt x="152" y="27"/>
                    <a:pt x="153" y="29"/>
                    <a:pt x="152" y="31"/>
                  </a:cubicBezTo>
                  <a:close/>
                </a:path>
              </a:pathLst>
            </a:custGeom>
            <a:solidFill>
              <a:schemeClr val="bg2"/>
            </a:solidFill>
            <a:ln w="9525">
              <a:solidFill>
                <a:srgbClr val="0071A7"/>
              </a:solidFill>
              <a:miter lim="800000"/>
              <a:headEnd/>
              <a:tailEnd/>
            </a:ln>
          </p:spPr>
          <p:txBody>
            <a:bodyPr>
              <a:prstTxWarp prst="textNoShape">
                <a:avLst/>
              </a:prstTxWarp>
            </a:bodyPr>
            <a:lstStyle/>
            <a:p>
              <a:endParaRPr lang="fr-FR"/>
            </a:p>
          </p:txBody>
        </p:sp>
        <p:sp>
          <p:nvSpPr>
            <p:cNvPr id="165941" name="Freeform 29"/>
            <p:cNvSpPr>
              <a:spLocks noEditPoints="1"/>
            </p:cNvSpPr>
            <p:nvPr/>
          </p:nvSpPr>
          <p:spPr bwMode="gray">
            <a:xfrm>
              <a:off x="3327" y="499"/>
              <a:ext cx="621" cy="1166"/>
            </a:xfrm>
            <a:custGeom>
              <a:avLst/>
              <a:gdLst>
                <a:gd name="T0" fmla="*/ 1838 w 196"/>
                <a:gd name="T1" fmla="*/ 2357 h 369"/>
                <a:gd name="T2" fmla="*/ 1736 w 196"/>
                <a:gd name="T3" fmla="*/ 2108 h 369"/>
                <a:gd name="T4" fmla="*/ 1708 w 196"/>
                <a:gd name="T5" fmla="*/ 1757 h 369"/>
                <a:gd name="T6" fmla="*/ 1635 w 196"/>
                <a:gd name="T7" fmla="*/ 1378 h 369"/>
                <a:gd name="T8" fmla="*/ 1606 w 196"/>
                <a:gd name="T9" fmla="*/ 749 h 369"/>
                <a:gd name="T10" fmla="*/ 1375 w 196"/>
                <a:gd name="T11" fmla="*/ 411 h 369"/>
                <a:gd name="T12" fmla="*/ 1315 w 196"/>
                <a:gd name="T13" fmla="*/ 0 h 369"/>
                <a:gd name="T14" fmla="*/ 973 w 196"/>
                <a:gd name="T15" fmla="*/ 291 h 369"/>
                <a:gd name="T16" fmla="*/ 713 w 196"/>
                <a:gd name="T17" fmla="*/ 351 h 369"/>
                <a:gd name="T18" fmla="*/ 361 w 196"/>
                <a:gd name="T19" fmla="*/ 379 h 369"/>
                <a:gd name="T20" fmla="*/ 0 w 196"/>
                <a:gd name="T21" fmla="*/ 278 h 369"/>
                <a:gd name="T22" fmla="*/ 282 w 196"/>
                <a:gd name="T23" fmla="*/ 458 h 369"/>
                <a:gd name="T24" fmla="*/ 583 w 196"/>
                <a:gd name="T25" fmla="*/ 837 h 369"/>
                <a:gd name="T26" fmla="*/ 611 w 196"/>
                <a:gd name="T27" fmla="*/ 1308 h 369"/>
                <a:gd name="T28" fmla="*/ 874 w 196"/>
                <a:gd name="T29" fmla="*/ 1567 h 369"/>
                <a:gd name="T30" fmla="*/ 754 w 196"/>
                <a:gd name="T31" fmla="*/ 1728 h 369"/>
                <a:gd name="T32" fmla="*/ 491 w 196"/>
                <a:gd name="T33" fmla="*/ 2117 h 369"/>
                <a:gd name="T34" fmla="*/ 320 w 196"/>
                <a:gd name="T35" fmla="*/ 2316 h 369"/>
                <a:gd name="T36" fmla="*/ 190 w 196"/>
                <a:gd name="T37" fmla="*/ 2515 h 369"/>
                <a:gd name="T38" fmla="*/ 152 w 196"/>
                <a:gd name="T39" fmla="*/ 3005 h 369"/>
                <a:gd name="T40" fmla="*/ 181 w 196"/>
                <a:gd name="T41" fmla="*/ 3485 h 369"/>
                <a:gd name="T42" fmla="*/ 412 w 196"/>
                <a:gd name="T43" fmla="*/ 3564 h 369"/>
                <a:gd name="T44" fmla="*/ 583 w 196"/>
                <a:gd name="T45" fmla="*/ 3656 h 369"/>
                <a:gd name="T46" fmla="*/ 802 w 196"/>
                <a:gd name="T47" fmla="*/ 3564 h 369"/>
                <a:gd name="T48" fmla="*/ 1134 w 196"/>
                <a:gd name="T49" fmla="*/ 3485 h 369"/>
                <a:gd name="T50" fmla="*/ 1407 w 196"/>
                <a:gd name="T51" fmla="*/ 3394 h 369"/>
                <a:gd name="T52" fmla="*/ 592 w 196"/>
                <a:gd name="T53" fmla="*/ 3106 h 369"/>
                <a:gd name="T54" fmla="*/ 491 w 196"/>
                <a:gd name="T55" fmla="*/ 3056 h 369"/>
                <a:gd name="T56" fmla="*/ 542 w 196"/>
                <a:gd name="T57" fmla="*/ 2964 h 369"/>
                <a:gd name="T58" fmla="*/ 592 w 196"/>
                <a:gd name="T59" fmla="*/ 3106 h 369"/>
                <a:gd name="T60" fmla="*/ 814 w 196"/>
                <a:gd name="T61" fmla="*/ 2876 h 369"/>
                <a:gd name="T62" fmla="*/ 985 w 196"/>
                <a:gd name="T63" fmla="*/ 3166 h 369"/>
                <a:gd name="T64" fmla="*/ 1606 w 196"/>
                <a:gd name="T65" fmla="*/ 2834 h 369"/>
                <a:gd name="T66" fmla="*/ 1597 w 196"/>
                <a:gd name="T67" fmla="*/ 2806 h 369"/>
                <a:gd name="T68" fmla="*/ 1648 w 196"/>
                <a:gd name="T69" fmla="*/ 2774 h 369"/>
                <a:gd name="T70" fmla="*/ 1597 w 196"/>
                <a:gd name="T71" fmla="*/ 2408 h 369"/>
                <a:gd name="T72" fmla="*/ 1366 w 196"/>
                <a:gd name="T73" fmla="*/ 2705 h 369"/>
                <a:gd name="T74" fmla="*/ 1236 w 196"/>
                <a:gd name="T75" fmla="*/ 2537 h 369"/>
                <a:gd name="T76" fmla="*/ 1366 w 196"/>
                <a:gd name="T77" fmla="*/ 2705 h 369"/>
                <a:gd name="T78" fmla="*/ 1334 w 196"/>
                <a:gd name="T79" fmla="*/ 319 h 369"/>
                <a:gd name="T80" fmla="*/ 1274 w 196"/>
                <a:gd name="T81" fmla="*/ 250 h 369"/>
                <a:gd name="T82" fmla="*/ 1213 w 196"/>
                <a:gd name="T83" fmla="*/ 619 h 369"/>
                <a:gd name="T84" fmla="*/ 1115 w 196"/>
                <a:gd name="T85" fmla="*/ 1978 h 369"/>
                <a:gd name="T86" fmla="*/ 1204 w 196"/>
                <a:gd name="T87" fmla="*/ 1946 h 369"/>
                <a:gd name="T88" fmla="*/ 1144 w 196"/>
                <a:gd name="T89" fmla="*/ 2357 h 369"/>
                <a:gd name="T90" fmla="*/ 1245 w 196"/>
                <a:gd name="T91" fmla="*/ 2515 h 369"/>
                <a:gd name="T92" fmla="*/ 1407 w 196"/>
                <a:gd name="T93" fmla="*/ 3135 h 369"/>
                <a:gd name="T94" fmla="*/ 1213 w 196"/>
                <a:gd name="T95" fmla="*/ 3005 h 369"/>
                <a:gd name="T96" fmla="*/ 1407 w 196"/>
                <a:gd name="T97" fmla="*/ 3135 h 369"/>
                <a:gd name="T98" fmla="*/ 1334 w 196"/>
                <a:gd name="T99" fmla="*/ 2736 h 369"/>
                <a:gd name="T100" fmla="*/ 1467 w 196"/>
                <a:gd name="T101" fmla="*/ 2907 h 369"/>
                <a:gd name="T102" fmla="*/ 1407 w 196"/>
                <a:gd name="T103" fmla="*/ 2907 h 3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6"/>
                <a:gd name="T157" fmla="*/ 0 h 369"/>
                <a:gd name="T158" fmla="*/ 196 w 196"/>
                <a:gd name="T159" fmla="*/ 369 h 36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6" h="369">
                  <a:moveTo>
                    <a:pt x="164" y="294"/>
                  </a:moveTo>
                  <a:cubicBezTo>
                    <a:pt x="196" y="257"/>
                    <a:pt x="196" y="257"/>
                    <a:pt x="196" y="257"/>
                  </a:cubicBezTo>
                  <a:cubicBezTo>
                    <a:pt x="183" y="236"/>
                    <a:pt x="183" y="236"/>
                    <a:pt x="183" y="236"/>
                  </a:cubicBezTo>
                  <a:cubicBezTo>
                    <a:pt x="170" y="232"/>
                    <a:pt x="170" y="232"/>
                    <a:pt x="170" y="232"/>
                  </a:cubicBezTo>
                  <a:cubicBezTo>
                    <a:pt x="167" y="222"/>
                    <a:pt x="167" y="222"/>
                    <a:pt x="167" y="222"/>
                  </a:cubicBezTo>
                  <a:cubicBezTo>
                    <a:pt x="173" y="211"/>
                    <a:pt x="173" y="211"/>
                    <a:pt x="173" y="211"/>
                  </a:cubicBezTo>
                  <a:cubicBezTo>
                    <a:pt x="173" y="199"/>
                    <a:pt x="173" y="199"/>
                    <a:pt x="173" y="199"/>
                  </a:cubicBezTo>
                  <a:cubicBezTo>
                    <a:pt x="166" y="185"/>
                    <a:pt x="166" y="185"/>
                    <a:pt x="166" y="185"/>
                  </a:cubicBezTo>
                  <a:cubicBezTo>
                    <a:pt x="170" y="176"/>
                    <a:pt x="170" y="176"/>
                    <a:pt x="170" y="176"/>
                  </a:cubicBezTo>
                  <a:cubicBezTo>
                    <a:pt x="162" y="169"/>
                    <a:pt x="162" y="169"/>
                    <a:pt x="162" y="169"/>
                  </a:cubicBezTo>
                  <a:cubicBezTo>
                    <a:pt x="167" y="153"/>
                    <a:pt x="167" y="153"/>
                    <a:pt x="167" y="153"/>
                  </a:cubicBezTo>
                  <a:cubicBezTo>
                    <a:pt x="163" y="138"/>
                    <a:pt x="163" y="138"/>
                    <a:pt x="163" y="138"/>
                  </a:cubicBezTo>
                  <a:cubicBezTo>
                    <a:pt x="166" y="115"/>
                    <a:pt x="166" y="115"/>
                    <a:pt x="166" y="115"/>
                  </a:cubicBezTo>
                  <a:cubicBezTo>
                    <a:pt x="147" y="90"/>
                    <a:pt x="147" y="90"/>
                    <a:pt x="147" y="90"/>
                  </a:cubicBezTo>
                  <a:cubicBezTo>
                    <a:pt x="160" y="75"/>
                    <a:pt x="160" y="75"/>
                    <a:pt x="160" y="75"/>
                  </a:cubicBezTo>
                  <a:cubicBezTo>
                    <a:pt x="153" y="59"/>
                    <a:pt x="153" y="59"/>
                    <a:pt x="153" y="59"/>
                  </a:cubicBezTo>
                  <a:cubicBezTo>
                    <a:pt x="137" y="51"/>
                    <a:pt x="137" y="51"/>
                    <a:pt x="137" y="51"/>
                  </a:cubicBezTo>
                  <a:cubicBezTo>
                    <a:pt x="137" y="41"/>
                    <a:pt x="137" y="41"/>
                    <a:pt x="137" y="41"/>
                  </a:cubicBezTo>
                  <a:cubicBezTo>
                    <a:pt x="149" y="26"/>
                    <a:pt x="149" y="26"/>
                    <a:pt x="149" y="26"/>
                  </a:cubicBezTo>
                  <a:cubicBezTo>
                    <a:pt x="147" y="9"/>
                    <a:pt x="147" y="9"/>
                    <a:pt x="147" y="9"/>
                  </a:cubicBezTo>
                  <a:cubicBezTo>
                    <a:pt x="131" y="0"/>
                    <a:pt x="131" y="0"/>
                    <a:pt x="131" y="0"/>
                  </a:cubicBezTo>
                  <a:cubicBezTo>
                    <a:pt x="116" y="0"/>
                    <a:pt x="116" y="0"/>
                    <a:pt x="116" y="0"/>
                  </a:cubicBezTo>
                  <a:cubicBezTo>
                    <a:pt x="98" y="9"/>
                    <a:pt x="98" y="9"/>
                    <a:pt x="98" y="9"/>
                  </a:cubicBezTo>
                  <a:cubicBezTo>
                    <a:pt x="97" y="29"/>
                    <a:pt x="97" y="29"/>
                    <a:pt x="97" y="29"/>
                  </a:cubicBezTo>
                  <a:cubicBezTo>
                    <a:pt x="84" y="39"/>
                    <a:pt x="84" y="39"/>
                    <a:pt x="84" y="39"/>
                  </a:cubicBezTo>
                  <a:cubicBezTo>
                    <a:pt x="80" y="39"/>
                    <a:pt x="80" y="39"/>
                    <a:pt x="80" y="39"/>
                  </a:cubicBezTo>
                  <a:cubicBezTo>
                    <a:pt x="71" y="35"/>
                    <a:pt x="71" y="35"/>
                    <a:pt x="71" y="35"/>
                  </a:cubicBezTo>
                  <a:cubicBezTo>
                    <a:pt x="61" y="35"/>
                    <a:pt x="61" y="35"/>
                    <a:pt x="61" y="35"/>
                  </a:cubicBezTo>
                  <a:cubicBezTo>
                    <a:pt x="49" y="41"/>
                    <a:pt x="49" y="41"/>
                    <a:pt x="49" y="41"/>
                  </a:cubicBezTo>
                  <a:cubicBezTo>
                    <a:pt x="36" y="38"/>
                    <a:pt x="36" y="38"/>
                    <a:pt x="36" y="38"/>
                  </a:cubicBezTo>
                  <a:cubicBezTo>
                    <a:pt x="19" y="23"/>
                    <a:pt x="19" y="23"/>
                    <a:pt x="19" y="23"/>
                  </a:cubicBezTo>
                  <a:cubicBezTo>
                    <a:pt x="9" y="22"/>
                    <a:pt x="9" y="22"/>
                    <a:pt x="9" y="22"/>
                  </a:cubicBezTo>
                  <a:cubicBezTo>
                    <a:pt x="0" y="28"/>
                    <a:pt x="0" y="28"/>
                    <a:pt x="0" y="28"/>
                  </a:cubicBezTo>
                  <a:cubicBezTo>
                    <a:pt x="3" y="38"/>
                    <a:pt x="3" y="38"/>
                    <a:pt x="3" y="38"/>
                  </a:cubicBezTo>
                  <a:cubicBezTo>
                    <a:pt x="16" y="45"/>
                    <a:pt x="16" y="45"/>
                    <a:pt x="16" y="45"/>
                  </a:cubicBezTo>
                  <a:cubicBezTo>
                    <a:pt x="28" y="46"/>
                    <a:pt x="28" y="46"/>
                    <a:pt x="28" y="46"/>
                  </a:cubicBezTo>
                  <a:cubicBezTo>
                    <a:pt x="54" y="64"/>
                    <a:pt x="54" y="64"/>
                    <a:pt x="54" y="64"/>
                  </a:cubicBezTo>
                  <a:cubicBezTo>
                    <a:pt x="46" y="77"/>
                    <a:pt x="46" y="77"/>
                    <a:pt x="46" y="77"/>
                  </a:cubicBezTo>
                  <a:cubicBezTo>
                    <a:pt x="58" y="84"/>
                    <a:pt x="58" y="84"/>
                    <a:pt x="58" y="84"/>
                  </a:cubicBezTo>
                  <a:cubicBezTo>
                    <a:pt x="59" y="98"/>
                    <a:pt x="59" y="98"/>
                    <a:pt x="59" y="98"/>
                  </a:cubicBezTo>
                  <a:cubicBezTo>
                    <a:pt x="58" y="115"/>
                    <a:pt x="58" y="115"/>
                    <a:pt x="58" y="115"/>
                  </a:cubicBezTo>
                  <a:cubicBezTo>
                    <a:pt x="61" y="131"/>
                    <a:pt x="61" y="131"/>
                    <a:pt x="61" y="131"/>
                  </a:cubicBezTo>
                  <a:cubicBezTo>
                    <a:pt x="72" y="134"/>
                    <a:pt x="72" y="134"/>
                    <a:pt x="72" y="134"/>
                  </a:cubicBezTo>
                  <a:cubicBezTo>
                    <a:pt x="88" y="150"/>
                    <a:pt x="88" y="150"/>
                    <a:pt x="88" y="150"/>
                  </a:cubicBezTo>
                  <a:cubicBezTo>
                    <a:pt x="87" y="157"/>
                    <a:pt x="87" y="157"/>
                    <a:pt x="87" y="157"/>
                  </a:cubicBezTo>
                  <a:cubicBezTo>
                    <a:pt x="88" y="165"/>
                    <a:pt x="88" y="165"/>
                    <a:pt x="88" y="165"/>
                  </a:cubicBezTo>
                  <a:cubicBezTo>
                    <a:pt x="82" y="173"/>
                    <a:pt x="82" y="173"/>
                    <a:pt x="82" y="173"/>
                  </a:cubicBezTo>
                  <a:cubicBezTo>
                    <a:pt x="75" y="173"/>
                    <a:pt x="75" y="173"/>
                    <a:pt x="75" y="173"/>
                  </a:cubicBezTo>
                  <a:cubicBezTo>
                    <a:pt x="68" y="196"/>
                    <a:pt x="68" y="196"/>
                    <a:pt x="68" y="196"/>
                  </a:cubicBezTo>
                  <a:cubicBezTo>
                    <a:pt x="58" y="209"/>
                    <a:pt x="58" y="209"/>
                    <a:pt x="58" y="209"/>
                  </a:cubicBezTo>
                  <a:cubicBezTo>
                    <a:pt x="49" y="212"/>
                    <a:pt x="49" y="212"/>
                    <a:pt x="49" y="212"/>
                  </a:cubicBezTo>
                  <a:cubicBezTo>
                    <a:pt x="45" y="224"/>
                    <a:pt x="45" y="224"/>
                    <a:pt x="45" y="224"/>
                  </a:cubicBezTo>
                  <a:cubicBezTo>
                    <a:pt x="39" y="225"/>
                    <a:pt x="39" y="225"/>
                    <a:pt x="39" y="225"/>
                  </a:cubicBezTo>
                  <a:cubicBezTo>
                    <a:pt x="32" y="232"/>
                    <a:pt x="32" y="232"/>
                    <a:pt x="32" y="232"/>
                  </a:cubicBezTo>
                  <a:cubicBezTo>
                    <a:pt x="28" y="242"/>
                    <a:pt x="28" y="242"/>
                    <a:pt x="28" y="242"/>
                  </a:cubicBezTo>
                  <a:cubicBezTo>
                    <a:pt x="21" y="244"/>
                    <a:pt x="21" y="244"/>
                    <a:pt x="21" y="244"/>
                  </a:cubicBezTo>
                  <a:cubicBezTo>
                    <a:pt x="19" y="252"/>
                    <a:pt x="19" y="252"/>
                    <a:pt x="19" y="252"/>
                  </a:cubicBezTo>
                  <a:cubicBezTo>
                    <a:pt x="9" y="262"/>
                    <a:pt x="9" y="262"/>
                    <a:pt x="9" y="262"/>
                  </a:cubicBezTo>
                  <a:cubicBezTo>
                    <a:pt x="9" y="262"/>
                    <a:pt x="9" y="275"/>
                    <a:pt x="10" y="280"/>
                  </a:cubicBezTo>
                  <a:cubicBezTo>
                    <a:pt x="10" y="284"/>
                    <a:pt x="15" y="301"/>
                    <a:pt x="15" y="301"/>
                  </a:cubicBezTo>
                  <a:cubicBezTo>
                    <a:pt x="19" y="316"/>
                    <a:pt x="19" y="316"/>
                    <a:pt x="19" y="316"/>
                  </a:cubicBezTo>
                  <a:cubicBezTo>
                    <a:pt x="15" y="320"/>
                    <a:pt x="15" y="320"/>
                    <a:pt x="15" y="320"/>
                  </a:cubicBezTo>
                  <a:cubicBezTo>
                    <a:pt x="18" y="349"/>
                    <a:pt x="18" y="349"/>
                    <a:pt x="18" y="349"/>
                  </a:cubicBezTo>
                  <a:cubicBezTo>
                    <a:pt x="26" y="350"/>
                    <a:pt x="26" y="350"/>
                    <a:pt x="26" y="350"/>
                  </a:cubicBezTo>
                  <a:cubicBezTo>
                    <a:pt x="31" y="357"/>
                    <a:pt x="31" y="357"/>
                    <a:pt x="31" y="357"/>
                  </a:cubicBezTo>
                  <a:cubicBezTo>
                    <a:pt x="41" y="357"/>
                    <a:pt x="41" y="357"/>
                    <a:pt x="41" y="357"/>
                  </a:cubicBezTo>
                  <a:cubicBezTo>
                    <a:pt x="42" y="367"/>
                    <a:pt x="42" y="367"/>
                    <a:pt x="42" y="367"/>
                  </a:cubicBezTo>
                  <a:cubicBezTo>
                    <a:pt x="48" y="369"/>
                    <a:pt x="48" y="369"/>
                    <a:pt x="48" y="369"/>
                  </a:cubicBezTo>
                  <a:cubicBezTo>
                    <a:pt x="58" y="366"/>
                    <a:pt x="58" y="366"/>
                    <a:pt x="58" y="366"/>
                  </a:cubicBezTo>
                  <a:cubicBezTo>
                    <a:pt x="62" y="362"/>
                    <a:pt x="62" y="362"/>
                    <a:pt x="62" y="362"/>
                  </a:cubicBezTo>
                  <a:cubicBezTo>
                    <a:pt x="69" y="363"/>
                    <a:pt x="69" y="363"/>
                    <a:pt x="69" y="363"/>
                  </a:cubicBezTo>
                  <a:cubicBezTo>
                    <a:pt x="80" y="357"/>
                    <a:pt x="80" y="357"/>
                    <a:pt x="80" y="357"/>
                  </a:cubicBezTo>
                  <a:cubicBezTo>
                    <a:pt x="93" y="357"/>
                    <a:pt x="93" y="357"/>
                    <a:pt x="93" y="357"/>
                  </a:cubicBezTo>
                  <a:cubicBezTo>
                    <a:pt x="95" y="352"/>
                    <a:pt x="95" y="352"/>
                    <a:pt x="95" y="352"/>
                  </a:cubicBezTo>
                  <a:cubicBezTo>
                    <a:pt x="113" y="349"/>
                    <a:pt x="113" y="349"/>
                    <a:pt x="113" y="349"/>
                  </a:cubicBezTo>
                  <a:cubicBezTo>
                    <a:pt x="117" y="344"/>
                    <a:pt x="117" y="344"/>
                    <a:pt x="117" y="344"/>
                  </a:cubicBezTo>
                  <a:cubicBezTo>
                    <a:pt x="126" y="349"/>
                    <a:pt x="126" y="349"/>
                    <a:pt x="126" y="349"/>
                  </a:cubicBezTo>
                  <a:cubicBezTo>
                    <a:pt x="140" y="340"/>
                    <a:pt x="140" y="340"/>
                    <a:pt x="140" y="340"/>
                  </a:cubicBezTo>
                  <a:cubicBezTo>
                    <a:pt x="144" y="321"/>
                    <a:pt x="144" y="321"/>
                    <a:pt x="144" y="321"/>
                  </a:cubicBezTo>
                  <a:cubicBezTo>
                    <a:pt x="164" y="294"/>
                    <a:pt x="164" y="294"/>
                    <a:pt x="164" y="294"/>
                  </a:cubicBezTo>
                  <a:close/>
                  <a:moveTo>
                    <a:pt x="59" y="311"/>
                  </a:moveTo>
                  <a:cubicBezTo>
                    <a:pt x="59" y="314"/>
                    <a:pt x="65" y="316"/>
                    <a:pt x="62" y="320"/>
                  </a:cubicBezTo>
                  <a:cubicBezTo>
                    <a:pt x="57" y="320"/>
                    <a:pt x="52" y="314"/>
                    <a:pt x="44" y="316"/>
                  </a:cubicBezTo>
                  <a:cubicBezTo>
                    <a:pt x="42" y="311"/>
                    <a:pt x="46" y="307"/>
                    <a:pt x="49" y="306"/>
                  </a:cubicBezTo>
                  <a:cubicBezTo>
                    <a:pt x="49" y="301"/>
                    <a:pt x="49" y="294"/>
                    <a:pt x="54" y="290"/>
                  </a:cubicBezTo>
                  <a:cubicBezTo>
                    <a:pt x="55" y="290"/>
                    <a:pt x="57" y="287"/>
                    <a:pt x="59" y="288"/>
                  </a:cubicBezTo>
                  <a:cubicBezTo>
                    <a:pt x="59" y="293"/>
                    <a:pt x="54" y="293"/>
                    <a:pt x="54" y="297"/>
                  </a:cubicBezTo>
                  <a:cubicBezTo>
                    <a:pt x="54" y="300"/>
                    <a:pt x="54" y="303"/>
                    <a:pt x="57" y="304"/>
                  </a:cubicBezTo>
                  <a:cubicBezTo>
                    <a:pt x="59" y="303"/>
                    <a:pt x="62" y="301"/>
                    <a:pt x="65" y="301"/>
                  </a:cubicBezTo>
                  <a:cubicBezTo>
                    <a:pt x="68" y="306"/>
                    <a:pt x="59" y="306"/>
                    <a:pt x="59" y="311"/>
                  </a:cubicBezTo>
                  <a:close/>
                  <a:moveTo>
                    <a:pt x="82" y="318"/>
                  </a:moveTo>
                  <a:cubicBezTo>
                    <a:pt x="81" y="316"/>
                    <a:pt x="77" y="314"/>
                    <a:pt x="77" y="310"/>
                  </a:cubicBezTo>
                  <a:cubicBezTo>
                    <a:pt x="75" y="301"/>
                    <a:pt x="82" y="297"/>
                    <a:pt x="81" y="288"/>
                  </a:cubicBezTo>
                  <a:cubicBezTo>
                    <a:pt x="87" y="287"/>
                    <a:pt x="82" y="275"/>
                    <a:pt x="90" y="283"/>
                  </a:cubicBezTo>
                  <a:cubicBezTo>
                    <a:pt x="84" y="288"/>
                    <a:pt x="84" y="300"/>
                    <a:pt x="82" y="308"/>
                  </a:cubicBezTo>
                  <a:cubicBezTo>
                    <a:pt x="84" y="317"/>
                    <a:pt x="94" y="313"/>
                    <a:pt x="98" y="317"/>
                  </a:cubicBezTo>
                  <a:cubicBezTo>
                    <a:pt x="95" y="323"/>
                    <a:pt x="87" y="318"/>
                    <a:pt x="82" y="318"/>
                  </a:cubicBezTo>
                  <a:close/>
                  <a:moveTo>
                    <a:pt x="164" y="278"/>
                  </a:moveTo>
                  <a:cubicBezTo>
                    <a:pt x="163" y="281"/>
                    <a:pt x="163" y="285"/>
                    <a:pt x="160" y="284"/>
                  </a:cubicBezTo>
                  <a:cubicBezTo>
                    <a:pt x="154" y="284"/>
                    <a:pt x="153" y="277"/>
                    <a:pt x="152" y="272"/>
                  </a:cubicBezTo>
                  <a:cubicBezTo>
                    <a:pt x="152" y="271"/>
                    <a:pt x="153" y="270"/>
                    <a:pt x="154" y="270"/>
                  </a:cubicBezTo>
                  <a:cubicBezTo>
                    <a:pt x="159" y="271"/>
                    <a:pt x="153" y="278"/>
                    <a:pt x="159" y="281"/>
                  </a:cubicBezTo>
                  <a:cubicBezTo>
                    <a:pt x="164" y="280"/>
                    <a:pt x="157" y="275"/>
                    <a:pt x="159" y="271"/>
                  </a:cubicBezTo>
                  <a:cubicBezTo>
                    <a:pt x="160" y="270"/>
                    <a:pt x="154" y="267"/>
                    <a:pt x="159" y="265"/>
                  </a:cubicBezTo>
                  <a:cubicBezTo>
                    <a:pt x="164" y="267"/>
                    <a:pt x="160" y="275"/>
                    <a:pt x="164" y="278"/>
                  </a:cubicBezTo>
                  <a:close/>
                  <a:moveTo>
                    <a:pt x="154" y="231"/>
                  </a:moveTo>
                  <a:cubicBezTo>
                    <a:pt x="157" y="232"/>
                    <a:pt x="162" y="234"/>
                    <a:pt x="162" y="238"/>
                  </a:cubicBezTo>
                  <a:cubicBezTo>
                    <a:pt x="162" y="241"/>
                    <a:pt x="160" y="242"/>
                    <a:pt x="159" y="241"/>
                  </a:cubicBezTo>
                  <a:cubicBezTo>
                    <a:pt x="153" y="241"/>
                    <a:pt x="150" y="236"/>
                    <a:pt x="147" y="234"/>
                  </a:cubicBezTo>
                  <a:cubicBezTo>
                    <a:pt x="147" y="229"/>
                    <a:pt x="153" y="231"/>
                    <a:pt x="154" y="231"/>
                  </a:cubicBezTo>
                  <a:close/>
                  <a:moveTo>
                    <a:pt x="136" y="271"/>
                  </a:moveTo>
                  <a:cubicBezTo>
                    <a:pt x="127" y="270"/>
                    <a:pt x="130" y="251"/>
                    <a:pt x="123" y="264"/>
                  </a:cubicBezTo>
                  <a:cubicBezTo>
                    <a:pt x="118" y="262"/>
                    <a:pt x="121" y="259"/>
                    <a:pt x="121" y="257"/>
                  </a:cubicBezTo>
                  <a:cubicBezTo>
                    <a:pt x="123" y="254"/>
                    <a:pt x="123" y="254"/>
                    <a:pt x="123" y="254"/>
                  </a:cubicBezTo>
                  <a:cubicBezTo>
                    <a:pt x="126" y="254"/>
                    <a:pt x="126" y="254"/>
                    <a:pt x="126" y="254"/>
                  </a:cubicBezTo>
                  <a:cubicBezTo>
                    <a:pt x="131" y="257"/>
                    <a:pt x="137" y="261"/>
                    <a:pt x="137" y="268"/>
                  </a:cubicBezTo>
                  <a:cubicBezTo>
                    <a:pt x="139" y="270"/>
                    <a:pt x="136" y="270"/>
                    <a:pt x="136" y="271"/>
                  </a:cubicBezTo>
                  <a:close/>
                  <a:moveTo>
                    <a:pt x="127" y="25"/>
                  </a:moveTo>
                  <a:cubicBezTo>
                    <a:pt x="128" y="25"/>
                    <a:pt x="130" y="22"/>
                    <a:pt x="133" y="22"/>
                  </a:cubicBezTo>
                  <a:cubicBezTo>
                    <a:pt x="134" y="25"/>
                    <a:pt x="140" y="31"/>
                    <a:pt x="133" y="32"/>
                  </a:cubicBezTo>
                  <a:cubicBezTo>
                    <a:pt x="127" y="33"/>
                    <a:pt x="124" y="39"/>
                    <a:pt x="117" y="36"/>
                  </a:cubicBezTo>
                  <a:cubicBezTo>
                    <a:pt x="116" y="35"/>
                    <a:pt x="113" y="33"/>
                    <a:pt x="114" y="32"/>
                  </a:cubicBezTo>
                  <a:cubicBezTo>
                    <a:pt x="118" y="29"/>
                    <a:pt x="124" y="28"/>
                    <a:pt x="127" y="25"/>
                  </a:cubicBezTo>
                  <a:close/>
                  <a:moveTo>
                    <a:pt x="116" y="56"/>
                  </a:moveTo>
                  <a:cubicBezTo>
                    <a:pt x="120" y="58"/>
                    <a:pt x="127" y="55"/>
                    <a:pt x="128" y="58"/>
                  </a:cubicBezTo>
                  <a:cubicBezTo>
                    <a:pt x="127" y="61"/>
                    <a:pt x="124" y="62"/>
                    <a:pt x="121" y="62"/>
                  </a:cubicBezTo>
                  <a:cubicBezTo>
                    <a:pt x="117" y="64"/>
                    <a:pt x="114" y="61"/>
                    <a:pt x="113" y="58"/>
                  </a:cubicBezTo>
                  <a:cubicBezTo>
                    <a:pt x="111" y="58"/>
                    <a:pt x="114" y="55"/>
                    <a:pt x="116" y="56"/>
                  </a:cubicBezTo>
                  <a:close/>
                  <a:moveTo>
                    <a:pt x="111" y="198"/>
                  </a:moveTo>
                  <a:cubicBezTo>
                    <a:pt x="107" y="193"/>
                    <a:pt x="103" y="186"/>
                    <a:pt x="107" y="183"/>
                  </a:cubicBezTo>
                  <a:cubicBezTo>
                    <a:pt x="110" y="183"/>
                    <a:pt x="108" y="189"/>
                    <a:pt x="113" y="186"/>
                  </a:cubicBezTo>
                  <a:cubicBezTo>
                    <a:pt x="113" y="195"/>
                    <a:pt x="124" y="188"/>
                    <a:pt x="120" y="195"/>
                  </a:cubicBezTo>
                  <a:cubicBezTo>
                    <a:pt x="117" y="198"/>
                    <a:pt x="114" y="199"/>
                    <a:pt x="111" y="198"/>
                  </a:cubicBezTo>
                  <a:close/>
                  <a:moveTo>
                    <a:pt x="113" y="244"/>
                  </a:moveTo>
                  <a:cubicBezTo>
                    <a:pt x="113" y="241"/>
                    <a:pt x="111" y="238"/>
                    <a:pt x="114" y="236"/>
                  </a:cubicBezTo>
                  <a:cubicBezTo>
                    <a:pt x="117" y="239"/>
                    <a:pt x="116" y="244"/>
                    <a:pt x="118" y="247"/>
                  </a:cubicBezTo>
                  <a:cubicBezTo>
                    <a:pt x="120" y="248"/>
                    <a:pt x="127" y="242"/>
                    <a:pt x="127" y="248"/>
                  </a:cubicBezTo>
                  <a:cubicBezTo>
                    <a:pt x="127" y="249"/>
                    <a:pt x="126" y="251"/>
                    <a:pt x="124" y="252"/>
                  </a:cubicBezTo>
                  <a:cubicBezTo>
                    <a:pt x="121" y="252"/>
                    <a:pt x="121" y="252"/>
                    <a:pt x="121" y="252"/>
                  </a:cubicBezTo>
                  <a:cubicBezTo>
                    <a:pt x="117" y="251"/>
                    <a:pt x="113" y="248"/>
                    <a:pt x="113" y="244"/>
                  </a:cubicBezTo>
                  <a:close/>
                  <a:moveTo>
                    <a:pt x="140" y="314"/>
                  </a:moveTo>
                  <a:cubicBezTo>
                    <a:pt x="137" y="317"/>
                    <a:pt x="131" y="318"/>
                    <a:pt x="127" y="317"/>
                  </a:cubicBezTo>
                  <a:cubicBezTo>
                    <a:pt x="123" y="313"/>
                    <a:pt x="113" y="311"/>
                    <a:pt x="118" y="303"/>
                  </a:cubicBezTo>
                  <a:cubicBezTo>
                    <a:pt x="121" y="301"/>
                    <a:pt x="121" y="301"/>
                    <a:pt x="121" y="301"/>
                  </a:cubicBezTo>
                  <a:cubicBezTo>
                    <a:pt x="124" y="303"/>
                    <a:pt x="127" y="301"/>
                    <a:pt x="128" y="304"/>
                  </a:cubicBezTo>
                  <a:cubicBezTo>
                    <a:pt x="133" y="303"/>
                    <a:pt x="134" y="295"/>
                    <a:pt x="139" y="297"/>
                  </a:cubicBezTo>
                  <a:cubicBezTo>
                    <a:pt x="140" y="303"/>
                    <a:pt x="143" y="308"/>
                    <a:pt x="140" y="314"/>
                  </a:cubicBezTo>
                  <a:close/>
                  <a:moveTo>
                    <a:pt x="140" y="291"/>
                  </a:moveTo>
                  <a:cubicBezTo>
                    <a:pt x="137" y="288"/>
                    <a:pt x="133" y="285"/>
                    <a:pt x="131" y="281"/>
                  </a:cubicBezTo>
                  <a:cubicBezTo>
                    <a:pt x="131" y="278"/>
                    <a:pt x="131" y="277"/>
                    <a:pt x="133" y="274"/>
                  </a:cubicBezTo>
                  <a:cubicBezTo>
                    <a:pt x="134" y="274"/>
                    <a:pt x="136" y="275"/>
                    <a:pt x="136" y="275"/>
                  </a:cubicBezTo>
                  <a:cubicBezTo>
                    <a:pt x="134" y="278"/>
                    <a:pt x="134" y="281"/>
                    <a:pt x="137" y="283"/>
                  </a:cubicBezTo>
                  <a:cubicBezTo>
                    <a:pt x="140" y="284"/>
                    <a:pt x="144" y="287"/>
                    <a:pt x="146" y="291"/>
                  </a:cubicBezTo>
                  <a:cubicBezTo>
                    <a:pt x="149" y="293"/>
                    <a:pt x="152" y="284"/>
                    <a:pt x="154" y="291"/>
                  </a:cubicBezTo>
                  <a:cubicBezTo>
                    <a:pt x="153" y="295"/>
                    <a:pt x="153" y="303"/>
                    <a:pt x="147" y="304"/>
                  </a:cubicBezTo>
                  <a:cubicBezTo>
                    <a:pt x="141" y="304"/>
                    <a:pt x="143" y="295"/>
                    <a:pt x="140" y="291"/>
                  </a:cubicBezTo>
                  <a:close/>
                </a:path>
              </a:pathLst>
            </a:custGeom>
            <a:solidFill>
              <a:schemeClr val="bg2"/>
            </a:solidFill>
            <a:ln w="9525">
              <a:solidFill>
                <a:srgbClr val="0071A7"/>
              </a:solidFill>
              <a:miter lim="800000"/>
              <a:headEnd/>
              <a:tailEnd/>
            </a:ln>
          </p:spPr>
          <p:txBody>
            <a:bodyPr>
              <a:prstTxWarp prst="textNoShape">
                <a:avLst/>
              </a:prstTxWarp>
            </a:bodyPr>
            <a:lstStyle/>
            <a:p>
              <a:endParaRPr lang="fr-FR"/>
            </a:p>
          </p:txBody>
        </p:sp>
        <p:sp>
          <p:nvSpPr>
            <p:cNvPr id="165942" name="Freeform 30"/>
            <p:cNvSpPr>
              <a:spLocks noEditPoints="1"/>
            </p:cNvSpPr>
            <p:nvPr/>
          </p:nvSpPr>
          <p:spPr bwMode="gray">
            <a:xfrm>
              <a:off x="3401" y="1716"/>
              <a:ext cx="322" cy="205"/>
            </a:xfrm>
            <a:custGeom>
              <a:avLst/>
              <a:gdLst>
                <a:gd name="T0" fmla="*/ 120 w 102"/>
                <a:gd name="T1" fmla="*/ 337 h 65"/>
                <a:gd name="T2" fmla="*/ 0 w 102"/>
                <a:gd name="T3" fmla="*/ 407 h 65"/>
                <a:gd name="T4" fmla="*/ 28 w 102"/>
                <a:gd name="T5" fmla="*/ 536 h 65"/>
                <a:gd name="T6" fmla="*/ 88 w 102"/>
                <a:gd name="T7" fmla="*/ 536 h 65"/>
                <a:gd name="T8" fmla="*/ 120 w 102"/>
                <a:gd name="T9" fmla="*/ 476 h 65"/>
                <a:gd name="T10" fmla="*/ 249 w 102"/>
                <a:gd name="T11" fmla="*/ 407 h 65"/>
                <a:gd name="T12" fmla="*/ 218 w 102"/>
                <a:gd name="T13" fmla="*/ 369 h 65"/>
                <a:gd name="T14" fmla="*/ 120 w 102"/>
                <a:gd name="T15" fmla="*/ 337 h 65"/>
                <a:gd name="T16" fmla="*/ 170 w 102"/>
                <a:gd name="T17" fmla="*/ 230 h 65"/>
                <a:gd name="T18" fmla="*/ 161 w 102"/>
                <a:gd name="T19" fmla="*/ 180 h 65"/>
                <a:gd name="T20" fmla="*/ 120 w 102"/>
                <a:gd name="T21" fmla="*/ 180 h 65"/>
                <a:gd name="T22" fmla="*/ 51 w 102"/>
                <a:gd name="T23" fmla="*/ 208 h 65"/>
                <a:gd name="T24" fmla="*/ 88 w 102"/>
                <a:gd name="T25" fmla="*/ 268 h 65"/>
                <a:gd name="T26" fmla="*/ 170 w 102"/>
                <a:gd name="T27" fmla="*/ 230 h 65"/>
                <a:gd name="T28" fmla="*/ 947 w 102"/>
                <a:gd name="T29" fmla="*/ 467 h 65"/>
                <a:gd name="T30" fmla="*/ 947 w 102"/>
                <a:gd name="T31" fmla="*/ 158 h 65"/>
                <a:gd name="T32" fmla="*/ 988 w 102"/>
                <a:gd name="T33" fmla="*/ 129 h 65"/>
                <a:gd name="T34" fmla="*/ 1007 w 102"/>
                <a:gd name="T35" fmla="*/ 60 h 65"/>
                <a:gd name="T36" fmla="*/ 777 w 102"/>
                <a:gd name="T37" fmla="*/ 9 h 65"/>
                <a:gd name="T38" fmla="*/ 707 w 102"/>
                <a:gd name="T39" fmla="*/ 0 h 65"/>
                <a:gd name="T40" fmla="*/ 597 w 102"/>
                <a:gd name="T41" fmla="*/ 60 h 65"/>
                <a:gd name="T42" fmla="*/ 458 w 102"/>
                <a:gd name="T43" fmla="*/ 28 h 65"/>
                <a:gd name="T44" fmla="*/ 259 w 102"/>
                <a:gd name="T45" fmla="*/ 199 h 65"/>
                <a:gd name="T46" fmla="*/ 249 w 102"/>
                <a:gd name="T47" fmla="*/ 230 h 65"/>
                <a:gd name="T48" fmla="*/ 328 w 102"/>
                <a:gd name="T49" fmla="*/ 278 h 65"/>
                <a:gd name="T50" fmla="*/ 319 w 102"/>
                <a:gd name="T51" fmla="*/ 438 h 65"/>
                <a:gd name="T52" fmla="*/ 398 w 102"/>
                <a:gd name="T53" fmla="*/ 467 h 65"/>
                <a:gd name="T54" fmla="*/ 448 w 102"/>
                <a:gd name="T55" fmla="*/ 536 h 65"/>
                <a:gd name="T56" fmla="*/ 559 w 102"/>
                <a:gd name="T57" fmla="*/ 517 h 65"/>
                <a:gd name="T58" fmla="*/ 657 w 102"/>
                <a:gd name="T59" fmla="*/ 517 h 65"/>
                <a:gd name="T60" fmla="*/ 717 w 102"/>
                <a:gd name="T61" fmla="*/ 606 h 65"/>
                <a:gd name="T62" fmla="*/ 818 w 102"/>
                <a:gd name="T63" fmla="*/ 647 h 65"/>
                <a:gd name="T64" fmla="*/ 1017 w 102"/>
                <a:gd name="T65" fmla="*/ 637 h 65"/>
                <a:gd name="T66" fmla="*/ 1017 w 102"/>
                <a:gd name="T67" fmla="*/ 498 h 65"/>
                <a:gd name="T68" fmla="*/ 947 w 102"/>
                <a:gd name="T69" fmla="*/ 467 h 6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2"/>
                <a:gd name="T106" fmla="*/ 0 h 65"/>
                <a:gd name="T107" fmla="*/ 102 w 102"/>
                <a:gd name="T108" fmla="*/ 65 h 6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2" h="65">
                  <a:moveTo>
                    <a:pt x="12" y="34"/>
                  </a:moveTo>
                  <a:cubicBezTo>
                    <a:pt x="0" y="41"/>
                    <a:pt x="0" y="41"/>
                    <a:pt x="0" y="41"/>
                  </a:cubicBezTo>
                  <a:cubicBezTo>
                    <a:pt x="3" y="54"/>
                    <a:pt x="3" y="54"/>
                    <a:pt x="3" y="54"/>
                  </a:cubicBezTo>
                  <a:cubicBezTo>
                    <a:pt x="9" y="54"/>
                    <a:pt x="9" y="54"/>
                    <a:pt x="9" y="54"/>
                  </a:cubicBezTo>
                  <a:cubicBezTo>
                    <a:pt x="12" y="48"/>
                    <a:pt x="12" y="48"/>
                    <a:pt x="12" y="48"/>
                  </a:cubicBezTo>
                  <a:cubicBezTo>
                    <a:pt x="25" y="41"/>
                    <a:pt x="25" y="41"/>
                    <a:pt x="25" y="41"/>
                  </a:cubicBezTo>
                  <a:cubicBezTo>
                    <a:pt x="22" y="37"/>
                    <a:pt x="22" y="37"/>
                    <a:pt x="22" y="37"/>
                  </a:cubicBezTo>
                  <a:cubicBezTo>
                    <a:pt x="12" y="34"/>
                    <a:pt x="12" y="34"/>
                    <a:pt x="12" y="34"/>
                  </a:cubicBezTo>
                  <a:close/>
                  <a:moveTo>
                    <a:pt x="17" y="23"/>
                  </a:moveTo>
                  <a:cubicBezTo>
                    <a:pt x="16" y="18"/>
                    <a:pt x="16" y="18"/>
                    <a:pt x="16" y="18"/>
                  </a:cubicBezTo>
                  <a:cubicBezTo>
                    <a:pt x="12" y="18"/>
                    <a:pt x="12" y="18"/>
                    <a:pt x="12" y="18"/>
                  </a:cubicBezTo>
                  <a:cubicBezTo>
                    <a:pt x="5" y="21"/>
                    <a:pt x="5" y="21"/>
                    <a:pt x="5" y="21"/>
                  </a:cubicBezTo>
                  <a:cubicBezTo>
                    <a:pt x="9" y="27"/>
                    <a:pt x="9" y="27"/>
                    <a:pt x="9" y="27"/>
                  </a:cubicBezTo>
                  <a:cubicBezTo>
                    <a:pt x="17" y="23"/>
                    <a:pt x="17" y="23"/>
                    <a:pt x="17" y="23"/>
                  </a:cubicBezTo>
                  <a:close/>
                  <a:moveTo>
                    <a:pt x="95" y="47"/>
                  </a:moveTo>
                  <a:cubicBezTo>
                    <a:pt x="88" y="37"/>
                    <a:pt x="95" y="27"/>
                    <a:pt x="95" y="16"/>
                  </a:cubicBezTo>
                  <a:cubicBezTo>
                    <a:pt x="95" y="14"/>
                    <a:pt x="98" y="13"/>
                    <a:pt x="99" y="13"/>
                  </a:cubicBezTo>
                  <a:cubicBezTo>
                    <a:pt x="101" y="6"/>
                    <a:pt x="101" y="6"/>
                    <a:pt x="101" y="6"/>
                  </a:cubicBezTo>
                  <a:cubicBezTo>
                    <a:pt x="78" y="1"/>
                    <a:pt x="78" y="1"/>
                    <a:pt x="78" y="1"/>
                  </a:cubicBezTo>
                  <a:cubicBezTo>
                    <a:pt x="71" y="0"/>
                    <a:pt x="71" y="0"/>
                    <a:pt x="71" y="0"/>
                  </a:cubicBezTo>
                  <a:cubicBezTo>
                    <a:pt x="60" y="6"/>
                    <a:pt x="60" y="6"/>
                    <a:pt x="60" y="6"/>
                  </a:cubicBezTo>
                  <a:cubicBezTo>
                    <a:pt x="46" y="3"/>
                    <a:pt x="46" y="3"/>
                    <a:pt x="46" y="3"/>
                  </a:cubicBezTo>
                  <a:cubicBezTo>
                    <a:pt x="26" y="20"/>
                    <a:pt x="26" y="20"/>
                    <a:pt x="26" y="20"/>
                  </a:cubicBezTo>
                  <a:cubicBezTo>
                    <a:pt x="25" y="23"/>
                    <a:pt x="25" y="23"/>
                    <a:pt x="25" y="23"/>
                  </a:cubicBezTo>
                  <a:cubicBezTo>
                    <a:pt x="33" y="28"/>
                    <a:pt x="33" y="28"/>
                    <a:pt x="33" y="28"/>
                  </a:cubicBezTo>
                  <a:cubicBezTo>
                    <a:pt x="32" y="44"/>
                    <a:pt x="32" y="44"/>
                    <a:pt x="32" y="44"/>
                  </a:cubicBezTo>
                  <a:cubicBezTo>
                    <a:pt x="40" y="47"/>
                    <a:pt x="40" y="47"/>
                    <a:pt x="40" y="47"/>
                  </a:cubicBezTo>
                  <a:cubicBezTo>
                    <a:pt x="45" y="54"/>
                    <a:pt x="45" y="54"/>
                    <a:pt x="45" y="54"/>
                  </a:cubicBezTo>
                  <a:cubicBezTo>
                    <a:pt x="56" y="52"/>
                    <a:pt x="56" y="52"/>
                    <a:pt x="56" y="52"/>
                  </a:cubicBezTo>
                  <a:cubicBezTo>
                    <a:pt x="66" y="52"/>
                    <a:pt x="66" y="52"/>
                    <a:pt x="66" y="52"/>
                  </a:cubicBezTo>
                  <a:cubicBezTo>
                    <a:pt x="72" y="61"/>
                    <a:pt x="72" y="61"/>
                    <a:pt x="72" y="61"/>
                  </a:cubicBezTo>
                  <a:cubicBezTo>
                    <a:pt x="82" y="65"/>
                    <a:pt x="82" y="65"/>
                    <a:pt x="82" y="65"/>
                  </a:cubicBezTo>
                  <a:cubicBezTo>
                    <a:pt x="102" y="64"/>
                    <a:pt x="102" y="64"/>
                    <a:pt x="102" y="64"/>
                  </a:cubicBezTo>
                  <a:cubicBezTo>
                    <a:pt x="102" y="50"/>
                    <a:pt x="102" y="50"/>
                    <a:pt x="102" y="50"/>
                  </a:cubicBezTo>
                  <a:cubicBezTo>
                    <a:pt x="99" y="52"/>
                    <a:pt x="96" y="48"/>
                    <a:pt x="95" y="47"/>
                  </a:cubicBezTo>
                  <a:close/>
                </a:path>
              </a:pathLst>
            </a:custGeom>
            <a:solidFill>
              <a:schemeClr val="bg2"/>
            </a:solidFill>
            <a:ln w="9525">
              <a:solidFill>
                <a:srgbClr val="0071A7"/>
              </a:solidFill>
              <a:miter lim="800000"/>
              <a:headEnd/>
              <a:tailEnd/>
            </a:ln>
          </p:spPr>
          <p:txBody>
            <a:bodyPr>
              <a:prstTxWarp prst="textNoShape">
                <a:avLst/>
              </a:prstTxWarp>
            </a:bodyPr>
            <a:lstStyle/>
            <a:p>
              <a:endParaRPr lang="fr-FR"/>
            </a:p>
          </p:txBody>
        </p:sp>
        <p:sp>
          <p:nvSpPr>
            <p:cNvPr id="165943" name="Freeform 31"/>
            <p:cNvSpPr>
              <a:spLocks/>
            </p:cNvSpPr>
            <p:nvPr/>
          </p:nvSpPr>
          <p:spPr bwMode="gray">
            <a:xfrm>
              <a:off x="3337" y="1880"/>
              <a:ext cx="405" cy="260"/>
            </a:xfrm>
            <a:custGeom>
              <a:avLst/>
              <a:gdLst>
                <a:gd name="T0" fmla="*/ 154 w 451"/>
                <a:gd name="T1" fmla="*/ 153 h 290"/>
                <a:gd name="T2" fmla="*/ 248 w 451"/>
                <a:gd name="T3" fmla="*/ 173 h 290"/>
                <a:gd name="T4" fmla="*/ 293 w 451"/>
                <a:gd name="T5" fmla="*/ 233 h 290"/>
                <a:gd name="T6" fmla="*/ 319 w 451"/>
                <a:gd name="T7" fmla="*/ 233 h 290"/>
                <a:gd name="T8" fmla="*/ 364 w 451"/>
                <a:gd name="T9" fmla="*/ 182 h 290"/>
                <a:gd name="T10" fmla="*/ 364 w 451"/>
                <a:gd name="T11" fmla="*/ 113 h 290"/>
                <a:gd name="T12" fmla="*/ 344 w 451"/>
                <a:gd name="T13" fmla="*/ 82 h 290"/>
                <a:gd name="T14" fmla="*/ 347 w 451"/>
                <a:gd name="T15" fmla="*/ 35 h 290"/>
                <a:gd name="T16" fmla="*/ 293 w 451"/>
                <a:gd name="T17" fmla="*/ 37 h 290"/>
                <a:gd name="T18" fmla="*/ 262 w 451"/>
                <a:gd name="T19" fmla="*/ 23 h 290"/>
                <a:gd name="T20" fmla="*/ 248 w 451"/>
                <a:gd name="T21" fmla="*/ 0 h 290"/>
                <a:gd name="T22" fmla="*/ 219 w 451"/>
                <a:gd name="T23" fmla="*/ 0 h 290"/>
                <a:gd name="T24" fmla="*/ 188 w 451"/>
                <a:gd name="T25" fmla="*/ 4 h 290"/>
                <a:gd name="T26" fmla="*/ 188 w 451"/>
                <a:gd name="T27" fmla="*/ 9 h 290"/>
                <a:gd name="T28" fmla="*/ 190 w 451"/>
                <a:gd name="T29" fmla="*/ 37 h 290"/>
                <a:gd name="T30" fmla="*/ 177 w 451"/>
                <a:gd name="T31" fmla="*/ 97 h 290"/>
                <a:gd name="T32" fmla="*/ 147 w 451"/>
                <a:gd name="T33" fmla="*/ 100 h 290"/>
                <a:gd name="T34" fmla="*/ 114 w 451"/>
                <a:gd name="T35" fmla="*/ 59 h 290"/>
                <a:gd name="T36" fmla="*/ 100 w 451"/>
                <a:gd name="T37" fmla="*/ 26 h 290"/>
                <a:gd name="T38" fmla="*/ 66 w 451"/>
                <a:gd name="T39" fmla="*/ 43 h 290"/>
                <a:gd name="T40" fmla="*/ 34 w 451"/>
                <a:gd name="T41" fmla="*/ 54 h 290"/>
                <a:gd name="T42" fmla="*/ 34 w 451"/>
                <a:gd name="T43" fmla="*/ 108 h 290"/>
                <a:gd name="T44" fmla="*/ 12 w 451"/>
                <a:gd name="T45" fmla="*/ 134 h 290"/>
                <a:gd name="T46" fmla="*/ 0 w 451"/>
                <a:gd name="T47" fmla="*/ 160 h 290"/>
                <a:gd name="T48" fmla="*/ 17 w 451"/>
                <a:gd name="T49" fmla="*/ 182 h 290"/>
                <a:gd name="T50" fmla="*/ 43 w 451"/>
                <a:gd name="T51" fmla="*/ 153 h 290"/>
                <a:gd name="T52" fmla="*/ 154 w 451"/>
                <a:gd name="T53" fmla="*/ 153 h 290"/>
                <a:gd name="T54" fmla="*/ 154 w 451"/>
                <a:gd name="T55" fmla="*/ 153 h 290"/>
                <a:gd name="T56" fmla="*/ 154 w 451"/>
                <a:gd name="T57" fmla="*/ 153 h 2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51"/>
                <a:gd name="T88" fmla="*/ 0 h 290"/>
                <a:gd name="T89" fmla="*/ 451 w 451"/>
                <a:gd name="T90" fmla="*/ 290 h 29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51" h="290">
                  <a:moveTo>
                    <a:pt x="191" y="191"/>
                  </a:moveTo>
                  <a:lnTo>
                    <a:pt x="307" y="215"/>
                  </a:lnTo>
                  <a:lnTo>
                    <a:pt x="363" y="290"/>
                  </a:lnTo>
                  <a:lnTo>
                    <a:pt x="395" y="290"/>
                  </a:lnTo>
                  <a:lnTo>
                    <a:pt x="451" y="226"/>
                  </a:lnTo>
                  <a:lnTo>
                    <a:pt x="451" y="141"/>
                  </a:lnTo>
                  <a:lnTo>
                    <a:pt x="427" y="103"/>
                  </a:lnTo>
                  <a:lnTo>
                    <a:pt x="430" y="43"/>
                  </a:lnTo>
                  <a:lnTo>
                    <a:pt x="363" y="46"/>
                  </a:lnTo>
                  <a:lnTo>
                    <a:pt x="325" y="29"/>
                  </a:lnTo>
                  <a:lnTo>
                    <a:pt x="307" y="0"/>
                  </a:lnTo>
                  <a:lnTo>
                    <a:pt x="272" y="0"/>
                  </a:lnTo>
                  <a:lnTo>
                    <a:pt x="233" y="4"/>
                  </a:lnTo>
                  <a:lnTo>
                    <a:pt x="233" y="11"/>
                  </a:lnTo>
                  <a:lnTo>
                    <a:pt x="236" y="46"/>
                  </a:lnTo>
                  <a:lnTo>
                    <a:pt x="219" y="120"/>
                  </a:lnTo>
                  <a:lnTo>
                    <a:pt x="183" y="124"/>
                  </a:lnTo>
                  <a:lnTo>
                    <a:pt x="141" y="74"/>
                  </a:lnTo>
                  <a:lnTo>
                    <a:pt x="124" y="32"/>
                  </a:lnTo>
                  <a:lnTo>
                    <a:pt x="81" y="53"/>
                  </a:lnTo>
                  <a:lnTo>
                    <a:pt x="42" y="67"/>
                  </a:lnTo>
                  <a:lnTo>
                    <a:pt x="42" y="134"/>
                  </a:lnTo>
                  <a:lnTo>
                    <a:pt x="14" y="166"/>
                  </a:lnTo>
                  <a:lnTo>
                    <a:pt x="0" y="198"/>
                  </a:lnTo>
                  <a:lnTo>
                    <a:pt x="21" y="226"/>
                  </a:lnTo>
                  <a:lnTo>
                    <a:pt x="53" y="191"/>
                  </a:lnTo>
                  <a:lnTo>
                    <a:pt x="191" y="191"/>
                  </a:lnTo>
                  <a:close/>
                </a:path>
              </a:pathLst>
            </a:custGeom>
            <a:solidFill>
              <a:schemeClr val="bg2"/>
            </a:solidFill>
            <a:ln w="9525">
              <a:solidFill>
                <a:srgbClr val="0071A7"/>
              </a:solidFill>
              <a:miter lim="800000"/>
              <a:headEnd/>
              <a:tailEnd/>
            </a:ln>
          </p:spPr>
          <p:txBody>
            <a:bodyPr>
              <a:prstTxWarp prst="textNoShape">
                <a:avLst/>
              </a:prstTxWarp>
            </a:bodyPr>
            <a:lstStyle/>
            <a:p>
              <a:endParaRPr lang="fr-FR"/>
            </a:p>
          </p:txBody>
        </p:sp>
        <p:sp>
          <p:nvSpPr>
            <p:cNvPr id="165944" name="Freeform 32"/>
            <p:cNvSpPr>
              <a:spLocks/>
            </p:cNvSpPr>
            <p:nvPr/>
          </p:nvSpPr>
          <p:spPr bwMode="gray">
            <a:xfrm>
              <a:off x="3992" y="3796"/>
              <a:ext cx="107" cy="60"/>
            </a:xfrm>
            <a:custGeom>
              <a:avLst/>
              <a:gdLst>
                <a:gd name="T0" fmla="*/ 81 w 120"/>
                <a:gd name="T1" fmla="*/ 0 h 67"/>
                <a:gd name="T2" fmla="*/ 73 w 120"/>
                <a:gd name="T3" fmla="*/ 12 h 67"/>
                <a:gd name="T4" fmla="*/ 22 w 120"/>
                <a:gd name="T5" fmla="*/ 22 h 67"/>
                <a:gd name="T6" fmla="*/ 0 w 120"/>
                <a:gd name="T7" fmla="*/ 37 h 67"/>
                <a:gd name="T8" fmla="*/ 0 w 120"/>
                <a:gd name="T9" fmla="*/ 54 h 67"/>
                <a:gd name="T10" fmla="*/ 39 w 120"/>
                <a:gd name="T11" fmla="*/ 54 h 67"/>
                <a:gd name="T12" fmla="*/ 73 w 120"/>
                <a:gd name="T13" fmla="*/ 42 h 67"/>
                <a:gd name="T14" fmla="*/ 81 w 120"/>
                <a:gd name="T15" fmla="*/ 17 h 67"/>
                <a:gd name="T16" fmla="*/ 95 w 120"/>
                <a:gd name="T17" fmla="*/ 0 h 67"/>
                <a:gd name="T18" fmla="*/ 81 w 120"/>
                <a:gd name="T19" fmla="*/ 0 h 67"/>
                <a:gd name="T20" fmla="*/ 81 w 120"/>
                <a:gd name="T21" fmla="*/ 0 h 67"/>
                <a:gd name="T22" fmla="*/ 81 w 120"/>
                <a:gd name="T23" fmla="*/ 0 h 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0"/>
                <a:gd name="T37" fmla="*/ 0 h 67"/>
                <a:gd name="T38" fmla="*/ 120 w 120"/>
                <a:gd name="T39" fmla="*/ 67 h 6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0" h="67">
                  <a:moveTo>
                    <a:pt x="102" y="0"/>
                  </a:moveTo>
                  <a:lnTo>
                    <a:pt x="92" y="14"/>
                  </a:lnTo>
                  <a:lnTo>
                    <a:pt x="28" y="28"/>
                  </a:lnTo>
                  <a:lnTo>
                    <a:pt x="0" y="46"/>
                  </a:lnTo>
                  <a:lnTo>
                    <a:pt x="0" y="67"/>
                  </a:lnTo>
                  <a:lnTo>
                    <a:pt x="49" y="67"/>
                  </a:lnTo>
                  <a:lnTo>
                    <a:pt x="92" y="53"/>
                  </a:lnTo>
                  <a:lnTo>
                    <a:pt x="102" y="21"/>
                  </a:lnTo>
                  <a:lnTo>
                    <a:pt x="120" y="0"/>
                  </a:lnTo>
                  <a:lnTo>
                    <a:pt x="102" y="0"/>
                  </a:lnTo>
                  <a:close/>
                </a:path>
              </a:pathLst>
            </a:custGeom>
            <a:solidFill>
              <a:schemeClr val="bg2"/>
            </a:solidFill>
            <a:ln w="9525">
              <a:solidFill>
                <a:srgbClr val="0071A7"/>
              </a:solidFill>
              <a:miter lim="800000"/>
              <a:headEnd/>
              <a:tailEnd/>
            </a:ln>
          </p:spPr>
          <p:txBody>
            <a:bodyPr>
              <a:prstTxWarp prst="textNoShape">
                <a:avLst/>
              </a:prstTxWarp>
            </a:bodyPr>
            <a:lstStyle/>
            <a:p>
              <a:endParaRPr lang="fr-FR"/>
            </a:p>
          </p:txBody>
        </p:sp>
        <p:sp>
          <p:nvSpPr>
            <p:cNvPr id="165945" name="Freeform 33"/>
            <p:cNvSpPr>
              <a:spLocks/>
            </p:cNvSpPr>
            <p:nvPr/>
          </p:nvSpPr>
          <p:spPr bwMode="gray">
            <a:xfrm>
              <a:off x="2961" y="2203"/>
              <a:ext cx="581" cy="537"/>
            </a:xfrm>
            <a:custGeom>
              <a:avLst/>
              <a:gdLst>
                <a:gd name="T0" fmla="*/ 520 w 649"/>
                <a:gd name="T1" fmla="*/ 359 h 600"/>
                <a:gd name="T2" fmla="*/ 512 w 649"/>
                <a:gd name="T3" fmla="*/ 296 h 600"/>
                <a:gd name="T4" fmla="*/ 507 w 649"/>
                <a:gd name="T5" fmla="*/ 248 h 600"/>
                <a:gd name="T6" fmla="*/ 470 w 649"/>
                <a:gd name="T7" fmla="*/ 215 h 600"/>
                <a:gd name="T8" fmla="*/ 507 w 649"/>
                <a:gd name="T9" fmla="*/ 172 h 600"/>
                <a:gd name="T10" fmla="*/ 478 w 649"/>
                <a:gd name="T11" fmla="*/ 116 h 600"/>
                <a:gd name="T12" fmla="*/ 478 w 649"/>
                <a:gd name="T13" fmla="*/ 63 h 600"/>
                <a:gd name="T14" fmla="*/ 470 w 649"/>
                <a:gd name="T15" fmla="*/ 39 h 600"/>
                <a:gd name="T16" fmla="*/ 444 w 649"/>
                <a:gd name="T17" fmla="*/ 48 h 600"/>
                <a:gd name="T18" fmla="*/ 371 w 649"/>
                <a:gd name="T19" fmla="*/ 51 h 600"/>
                <a:gd name="T20" fmla="*/ 328 w 649"/>
                <a:gd name="T21" fmla="*/ 39 h 600"/>
                <a:gd name="T22" fmla="*/ 297 w 649"/>
                <a:gd name="T23" fmla="*/ 37 h 600"/>
                <a:gd name="T24" fmla="*/ 288 w 649"/>
                <a:gd name="T25" fmla="*/ 34 h 600"/>
                <a:gd name="T26" fmla="*/ 257 w 649"/>
                <a:gd name="T27" fmla="*/ 54 h 600"/>
                <a:gd name="T28" fmla="*/ 241 w 649"/>
                <a:gd name="T29" fmla="*/ 51 h 600"/>
                <a:gd name="T30" fmla="*/ 224 w 649"/>
                <a:gd name="T31" fmla="*/ 48 h 600"/>
                <a:gd name="T32" fmla="*/ 220 w 649"/>
                <a:gd name="T33" fmla="*/ 14 h 600"/>
                <a:gd name="T34" fmla="*/ 167 w 649"/>
                <a:gd name="T35" fmla="*/ 0 h 600"/>
                <a:gd name="T36" fmla="*/ 148 w 649"/>
                <a:gd name="T37" fmla="*/ 20 h 600"/>
                <a:gd name="T38" fmla="*/ 111 w 649"/>
                <a:gd name="T39" fmla="*/ 34 h 600"/>
                <a:gd name="T40" fmla="*/ 72 w 649"/>
                <a:gd name="T41" fmla="*/ 68 h 600"/>
                <a:gd name="T42" fmla="*/ 34 w 649"/>
                <a:gd name="T43" fmla="*/ 71 h 600"/>
                <a:gd name="T44" fmla="*/ 0 w 649"/>
                <a:gd name="T45" fmla="*/ 88 h 600"/>
                <a:gd name="T46" fmla="*/ 9 w 649"/>
                <a:gd name="T47" fmla="*/ 127 h 600"/>
                <a:gd name="T48" fmla="*/ 4 w 649"/>
                <a:gd name="T49" fmla="*/ 189 h 600"/>
                <a:gd name="T50" fmla="*/ 46 w 649"/>
                <a:gd name="T51" fmla="*/ 322 h 600"/>
                <a:gd name="T52" fmla="*/ 77 w 649"/>
                <a:gd name="T53" fmla="*/ 333 h 600"/>
                <a:gd name="T54" fmla="*/ 111 w 649"/>
                <a:gd name="T55" fmla="*/ 385 h 600"/>
                <a:gd name="T56" fmla="*/ 148 w 649"/>
                <a:gd name="T57" fmla="*/ 376 h 600"/>
                <a:gd name="T58" fmla="*/ 224 w 649"/>
                <a:gd name="T59" fmla="*/ 447 h 600"/>
                <a:gd name="T60" fmla="*/ 252 w 649"/>
                <a:gd name="T61" fmla="*/ 447 h 600"/>
                <a:gd name="T62" fmla="*/ 292 w 649"/>
                <a:gd name="T63" fmla="*/ 466 h 600"/>
                <a:gd name="T64" fmla="*/ 396 w 649"/>
                <a:gd name="T65" fmla="*/ 449 h 600"/>
                <a:gd name="T66" fmla="*/ 424 w 649"/>
                <a:gd name="T67" fmla="*/ 481 h 600"/>
                <a:gd name="T68" fmla="*/ 453 w 649"/>
                <a:gd name="T69" fmla="*/ 461 h 600"/>
                <a:gd name="T70" fmla="*/ 444 w 649"/>
                <a:gd name="T71" fmla="*/ 439 h 600"/>
                <a:gd name="T72" fmla="*/ 520 w 649"/>
                <a:gd name="T73" fmla="*/ 359 h 600"/>
                <a:gd name="T74" fmla="*/ 520 w 649"/>
                <a:gd name="T75" fmla="*/ 359 h 600"/>
                <a:gd name="T76" fmla="*/ 520 w 649"/>
                <a:gd name="T77" fmla="*/ 359 h 6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49"/>
                <a:gd name="T118" fmla="*/ 0 h 600"/>
                <a:gd name="T119" fmla="*/ 649 w 649"/>
                <a:gd name="T120" fmla="*/ 600 h 6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49" h="600">
                  <a:moveTo>
                    <a:pt x="649" y="448"/>
                  </a:moveTo>
                  <a:lnTo>
                    <a:pt x="639" y="370"/>
                  </a:lnTo>
                  <a:lnTo>
                    <a:pt x="632" y="310"/>
                  </a:lnTo>
                  <a:lnTo>
                    <a:pt x="586" y="268"/>
                  </a:lnTo>
                  <a:lnTo>
                    <a:pt x="632" y="215"/>
                  </a:lnTo>
                  <a:lnTo>
                    <a:pt x="596" y="145"/>
                  </a:lnTo>
                  <a:lnTo>
                    <a:pt x="596" y="78"/>
                  </a:lnTo>
                  <a:lnTo>
                    <a:pt x="586" y="49"/>
                  </a:lnTo>
                  <a:lnTo>
                    <a:pt x="554" y="60"/>
                  </a:lnTo>
                  <a:lnTo>
                    <a:pt x="462" y="64"/>
                  </a:lnTo>
                  <a:lnTo>
                    <a:pt x="409" y="49"/>
                  </a:lnTo>
                  <a:lnTo>
                    <a:pt x="371" y="46"/>
                  </a:lnTo>
                  <a:lnTo>
                    <a:pt x="360" y="42"/>
                  </a:lnTo>
                  <a:lnTo>
                    <a:pt x="321" y="67"/>
                  </a:lnTo>
                  <a:lnTo>
                    <a:pt x="300" y="64"/>
                  </a:lnTo>
                  <a:lnTo>
                    <a:pt x="279" y="60"/>
                  </a:lnTo>
                  <a:lnTo>
                    <a:pt x="275" y="18"/>
                  </a:lnTo>
                  <a:lnTo>
                    <a:pt x="208" y="0"/>
                  </a:lnTo>
                  <a:lnTo>
                    <a:pt x="184" y="25"/>
                  </a:lnTo>
                  <a:lnTo>
                    <a:pt x="138" y="42"/>
                  </a:lnTo>
                  <a:lnTo>
                    <a:pt x="89" y="85"/>
                  </a:lnTo>
                  <a:lnTo>
                    <a:pt x="43" y="88"/>
                  </a:lnTo>
                  <a:lnTo>
                    <a:pt x="0" y="109"/>
                  </a:lnTo>
                  <a:lnTo>
                    <a:pt x="11" y="159"/>
                  </a:lnTo>
                  <a:lnTo>
                    <a:pt x="4" y="236"/>
                  </a:lnTo>
                  <a:lnTo>
                    <a:pt x="57" y="402"/>
                  </a:lnTo>
                  <a:lnTo>
                    <a:pt x="96" y="416"/>
                  </a:lnTo>
                  <a:lnTo>
                    <a:pt x="138" y="480"/>
                  </a:lnTo>
                  <a:lnTo>
                    <a:pt x="184" y="469"/>
                  </a:lnTo>
                  <a:lnTo>
                    <a:pt x="279" y="557"/>
                  </a:lnTo>
                  <a:lnTo>
                    <a:pt x="314" y="557"/>
                  </a:lnTo>
                  <a:lnTo>
                    <a:pt x="364" y="582"/>
                  </a:lnTo>
                  <a:lnTo>
                    <a:pt x="494" y="561"/>
                  </a:lnTo>
                  <a:lnTo>
                    <a:pt x="529" y="600"/>
                  </a:lnTo>
                  <a:lnTo>
                    <a:pt x="565" y="575"/>
                  </a:lnTo>
                  <a:lnTo>
                    <a:pt x="554" y="547"/>
                  </a:lnTo>
                  <a:lnTo>
                    <a:pt x="649" y="448"/>
                  </a:lnTo>
                  <a:close/>
                </a:path>
              </a:pathLst>
            </a:custGeom>
            <a:solidFill>
              <a:schemeClr val="bg2"/>
            </a:solidFill>
            <a:ln w="9525">
              <a:solidFill>
                <a:srgbClr val="0071A7"/>
              </a:solidFill>
              <a:miter lim="800000"/>
              <a:headEnd/>
              <a:tailEnd/>
            </a:ln>
          </p:spPr>
          <p:txBody>
            <a:bodyPr>
              <a:prstTxWarp prst="textNoShape">
                <a:avLst/>
              </a:prstTxWarp>
            </a:bodyPr>
            <a:lstStyle/>
            <a:p>
              <a:endParaRPr lang="fr-FR"/>
            </a:p>
          </p:txBody>
        </p:sp>
        <p:sp>
          <p:nvSpPr>
            <p:cNvPr id="165946" name="Freeform 34"/>
            <p:cNvSpPr>
              <a:spLocks/>
            </p:cNvSpPr>
            <p:nvPr/>
          </p:nvSpPr>
          <p:spPr bwMode="gray">
            <a:xfrm>
              <a:off x="1627" y="3331"/>
              <a:ext cx="161" cy="377"/>
            </a:xfrm>
            <a:custGeom>
              <a:avLst/>
              <a:gdLst>
                <a:gd name="T0" fmla="*/ 124 w 180"/>
                <a:gd name="T1" fmla="*/ 0 h 420"/>
                <a:gd name="T2" fmla="*/ 105 w 180"/>
                <a:gd name="T3" fmla="*/ 14 h 420"/>
                <a:gd name="T4" fmla="*/ 57 w 180"/>
                <a:gd name="T5" fmla="*/ 17 h 420"/>
                <a:gd name="T6" fmla="*/ 31 w 180"/>
                <a:gd name="T7" fmla="*/ 4 h 420"/>
                <a:gd name="T8" fmla="*/ 22 w 180"/>
                <a:gd name="T9" fmla="*/ 23 h 420"/>
                <a:gd name="T10" fmla="*/ 31 w 180"/>
                <a:gd name="T11" fmla="*/ 51 h 420"/>
                <a:gd name="T12" fmla="*/ 37 w 180"/>
                <a:gd name="T13" fmla="*/ 85 h 420"/>
                <a:gd name="T14" fmla="*/ 31 w 180"/>
                <a:gd name="T15" fmla="*/ 134 h 420"/>
                <a:gd name="T16" fmla="*/ 20 w 180"/>
                <a:gd name="T17" fmla="*/ 145 h 420"/>
                <a:gd name="T18" fmla="*/ 14 w 180"/>
                <a:gd name="T19" fmla="*/ 171 h 420"/>
                <a:gd name="T20" fmla="*/ 0 w 180"/>
                <a:gd name="T21" fmla="*/ 185 h 420"/>
                <a:gd name="T22" fmla="*/ 4 w 180"/>
                <a:gd name="T23" fmla="*/ 236 h 420"/>
                <a:gd name="T24" fmla="*/ 20 w 180"/>
                <a:gd name="T25" fmla="*/ 236 h 420"/>
                <a:gd name="T26" fmla="*/ 22 w 180"/>
                <a:gd name="T27" fmla="*/ 259 h 420"/>
                <a:gd name="T28" fmla="*/ 22 w 180"/>
                <a:gd name="T29" fmla="*/ 304 h 420"/>
                <a:gd name="T30" fmla="*/ 20 w 180"/>
                <a:gd name="T31" fmla="*/ 333 h 420"/>
                <a:gd name="T32" fmla="*/ 46 w 180"/>
                <a:gd name="T33" fmla="*/ 333 h 420"/>
                <a:gd name="T34" fmla="*/ 71 w 180"/>
                <a:gd name="T35" fmla="*/ 338 h 420"/>
                <a:gd name="T36" fmla="*/ 93 w 180"/>
                <a:gd name="T37" fmla="*/ 321 h 420"/>
                <a:gd name="T38" fmla="*/ 93 w 180"/>
                <a:gd name="T39" fmla="*/ 295 h 420"/>
                <a:gd name="T40" fmla="*/ 110 w 180"/>
                <a:gd name="T41" fmla="*/ 267 h 420"/>
                <a:gd name="T42" fmla="*/ 122 w 180"/>
                <a:gd name="T43" fmla="*/ 210 h 420"/>
                <a:gd name="T44" fmla="*/ 105 w 180"/>
                <a:gd name="T45" fmla="*/ 162 h 420"/>
                <a:gd name="T46" fmla="*/ 107 w 180"/>
                <a:gd name="T47" fmla="*/ 160 h 420"/>
                <a:gd name="T48" fmla="*/ 122 w 180"/>
                <a:gd name="T49" fmla="*/ 145 h 420"/>
                <a:gd name="T50" fmla="*/ 124 w 180"/>
                <a:gd name="T51" fmla="*/ 91 h 420"/>
                <a:gd name="T52" fmla="*/ 139 w 180"/>
                <a:gd name="T53" fmla="*/ 71 h 420"/>
                <a:gd name="T54" fmla="*/ 144 w 180"/>
                <a:gd name="T55" fmla="*/ 29 h 420"/>
                <a:gd name="T56" fmla="*/ 124 w 180"/>
                <a:gd name="T57" fmla="*/ 0 h 420"/>
                <a:gd name="T58" fmla="*/ 124 w 180"/>
                <a:gd name="T59" fmla="*/ 0 h 420"/>
                <a:gd name="T60" fmla="*/ 124 w 180"/>
                <a:gd name="T61" fmla="*/ 0 h 42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80"/>
                <a:gd name="T94" fmla="*/ 0 h 420"/>
                <a:gd name="T95" fmla="*/ 180 w 180"/>
                <a:gd name="T96" fmla="*/ 420 h 42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80" h="420">
                  <a:moveTo>
                    <a:pt x="155" y="0"/>
                  </a:moveTo>
                  <a:lnTo>
                    <a:pt x="131" y="18"/>
                  </a:lnTo>
                  <a:lnTo>
                    <a:pt x="71" y="21"/>
                  </a:lnTo>
                  <a:lnTo>
                    <a:pt x="39" y="4"/>
                  </a:lnTo>
                  <a:lnTo>
                    <a:pt x="28" y="29"/>
                  </a:lnTo>
                  <a:lnTo>
                    <a:pt x="39" y="64"/>
                  </a:lnTo>
                  <a:lnTo>
                    <a:pt x="46" y="106"/>
                  </a:lnTo>
                  <a:lnTo>
                    <a:pt x="39" y="166"/>
                  </a:lnTo>
                  <a:lnTo>
                    <a:pt x="25" y="180"/>
                  </a:lnTo>
                  <a:lnTo>
                    <a:pt x="18" y="212"/>
                  </a:lnTo>
                  <a:lnTo>
                    <a:pt x="0" y="230"/>
                  </a:lnTo>
                  <a:lnTo>
                    <a:pt x="4" y="293"/>
                  </a:lnTo>
                  <a:lnTo>
                    <a:pt x="25" y="293"/>
                  </a:lnTo>
                  <a:lnTo>
                    <a:pt x="28" y="321"/>
                  </a:lnTo>
                  <a:lnTo>
                    <a:pt x="28" y="378"/>
                  </a:lnTo>
                  <a:lnTo>
                    <a:pt x="25" y="413"/>
                  </a:lnTo>
                  <a:lnTo>
                    <a:pt x="57" y="413"/>
                  </a:lnTo>
                  <a:lnTo>
                    <a:pt x="88" y="420"/>
                  </a:lnTo>
                  <a:lnTo>
                    <a:pt x="116" y="399"/>
                  </a:lnTo>
                  <a:lnTo>
                    <a:pt x="116" y="367"/>
                  </a:lnTo>
                  <a:lnTo>
                    <a:pt x="138" y="332"/>
                  </a:lnTo>
                  <a:lnTo>
                    <a:pt x="152" y="261"/>
                  </a:lnTo>
                  <a:lnTo>
                    <a:pt x="131" y="201"/>
                  </a:lnTo>
                  <a:lnTo>
                    <a:pt x="134" y="198"/>
                  </a:lnTo>
                  <a:lnTo>
                    <a:pt x="152" y="180"/>
                  </a:lnTo>
                  <a:lnTo>
                    <a:pt x="155" y="113"/>
                  </a:lnTo>
                  <a:lnTo>
                    <a:pt x="173" y="88"/>
                  </a:lnTo>
                  <a:lnTo>
                    <a:pt x="180" y="36"/>
                  </a:lnTo>
                  <a:lnTo>
                    <a:pt x="155" y="0"/>
                  </a:lnTo>
                  <a:close/>
                </a:path>
              </a:pathLst>
            </a:custGeom>
            <a:solidFill>
              <a:schemeClr val="bg2"/>
            </a:solidFill>
            <a:ln w="9525">
              <a:solidFill>
                <a:srgbClr val="0071A7"/>
              </a:solidFill>
              <a:miter lim="800000"/>
              <a:headEnd/>
              <a:tailEnd/>
            </a:ln>
          </p:spPr>
          <p:txBody>
            <a:bodyPr>
              <a:prstTxWarp prst="textNoShape">
                <a:avLst/>
              </a:prstTxWarp>
            </a:bodyPr>
            <a:lstStyle/>
            <a:p>
              <a:endParaRPr lang="fr-FR"/>
            </a:p>
          </p:txBody>
        </p:sp>
        <p:sp>
          <p:nvSpPr>
            <p:cNvPr id="165947" name="Freeform 35"/>
            <p:cNvSpPr>
              <a:spLocks noEditPoints="1"/>
            </p:cNvSpPr>
            <p:nvPr/>
          </p:nvSpPr>
          <p:spPr bwMode="gray">
            <a:xfrm>
              <a:off x="1627" y="3190"/>
              <a:ext cx="762" cy="581"/>
            </a:xfrm>
            <a:custGeom>
              <a:avLst/>
              <a:gdLst>
                <a:gd name="T0" fmla="*/ 536 w 850"/>
                <a:gd name="T1" fmla="*/ 336 h 649"/>
                <a:gd name="T2" fmla="*/ 564 w 850"/>
                <a:gd name="T3" fmla="*/ 322 h 649"/>
                <a:gd name="T4" fmla="*/ 536 w 850"/>
                <a:gd name="T5" fmla="*/ 330 h 649"/>
                <a:gd name="T6" fmla="*/ 536 w 850"/>
                <a:gd name="T7" fmla="*/ 330 h 649"/>
                <a:gd name="T8" fmla="*/ 593 w 850"/>
                <a:gd name="T9" fmla="*/ 311 h 649"/>
                <a:gd name="T10" fmla="*/ 629 w 850"/>
                <a:gd name="T11" fmla="*/ 305 h 649"/>
                <a:gd name="T12" fmla="*/ 627 w 850"/>
                <a:gd name="T13" fmla="*/ 282 h 649"/>
                <a:gd name="T14" fmla="*/ 593 w 850"/>
                <a:gd name="T15" fmla="*/ 286 h 649"/>
                <a:gd name="T16" fmla="*/ 669 w 850"/>
                <a:gd name="T17" fmla="*/ 251 h 649"/>
                <a:gd name="T18" fmla="*/ 657 w 850"/>
                <a:gd name="T19" fmla="*/ 269 h 649"/>
                <a:gd name="T20" fmla="*/ 683 w 850"/>
                <a:gd name="T21" fmla="*/ 257 h 649"/>
                <a:gd name="T22" fmla="*/ 669 w 850"/>
                <a:gd name="T23" fmla="*/ 251 h 649"/>
                <a:gd name="T24" fmla="*/ 610 w 850"/>
                <a:gd name="T25" fmla="*/ 156 h 649"/>
                <a:gd name="T26" fmla="*/ 620 w 850"/>
                <a:gd name="T27" fmla="*/ 84 h 649"/>
                <a:gd name="T28" fmla="*/ 553 w 850"/>
                <a:gd name="T29" fmla="*/ 79 h 649"/>
                <a:gd name="T30" fmla="*/ 464 w 850"/>
                <a:gd name="T31" fmla="*/ 73 h 649"/>
                <a:gd name="T32" fmla="*/ 434 w 850"/>
                <a:gd name="T33" fmla="*/ 59 h 649"/>
                <a:gd name="T34" fmla="*/ 338 w 850"/>
                <a:gd name="T35" fmla="*/ 28 h 649"/>
                <a:gd name="T36" fmla="*/ 249 w 850"/>
                <a:gd name="T37" fmla="*/ 25 h 649"/>
                <a:gd name="T38" fmla="*/ 170 w 850"/>
                <a:gd name="T39" fmla="*/ 12 h 649"/>
                <a:gd name="T40" fmla="*/ 93 w 850"/>
                <a:gd name="T41" fmla="*/ 12 h 649"/>
                <a:gd name="T42" fmla="*/ 57 w 850"/>
                <a:gd name="T43" fmla="*/ 0 h 649"/>
                <a:gd name="T44" fmla="*/ 17 w 850"/>
                <a:gd name="T45" fmla="*/ 36 h 649"/>
                <a:gd name="T46" fmla="*/ 28 w 850"/>
                <a:gd name="T47" fmla="*/ 102 h 649"/>
                <a:gd name="T48" fmla="*/ 57 w 850"/>
                <a:gd name="T49" fmla="*/ 138 h 649"/>
                <a:gd name="T50" fmla="*/ 125 w 850"/>
                <a:gd name="T51" fmla="*/ 121 h 649"/>
                <a:gd name="T52" fmla="*/ 139 w 850"/>
                <a:gd name="T53" fmla="*/ 195 h 649"/>
                <a:gd name="T54" fmla="*/ 122 w 850"/>
                <a:gd name="T55" fmla="*/ 269 h 649"/>
                <a:gd name="T56" fmla="*/ 105 w 850"/>
                <a:gd name="T57" fmla="*/ 287 h 649"/>
                <a:gd name="T58" fmla="*/ 113 w 850"/>
                <a:gd name="T59" fmla="*/ 393 h 649"/>
                <a:gd name="T60" fmla="*/ 93 w 850"/>
                <a:gd name="T61" fmla="*/ 449 h 649"/>
                <a:gd name="T62" fmla="*/ 125 w 850"/>
                <a:gd name="T63" fmla="*/ 457 h 649"/>
                <a:gd name="T64" fmla="*/ 165 w 850"/>
                <a:gd name="T65" fmla="*/ 511 h 649"/>
                <a:gd name="T66" fmla="*/ 195 w 850"/>
                <a:gd name="T67" fmla="*/ 520 h 649"/>
                <a:gd name="T68" fmla="*/ 275 w 850"/>
                <a:gd name="T69" fmla="*/ 480 h 649"/>
                <a:gd name="T70" fmla="*/ 332 w 850"/>
                <a:gd name="T71" fmla="*/ 497 h 649"/>
                <a:gd name="T72" fmla="*/ 375 w 850"/>
                <a:gd name="T73" fmla="*/ 457 h 649"/>
                <a:gd name="T74" fmla="*/ 411 w 850"/>
                <a:gd name="T75" fmla="*/ 426 h 649"/>
                <a:gd name="T76" fmla="*/ 451 w 850"/>
                <a:gd name="T77" fmla="*/ 384 h 649"/>
                <a:gd name="T78" fmla="*/ 471 w 850"/>
                <a:gd name="T79" fmla="*/ 296 h 649"/>
                <a:gd name="T80" fmla="*/ 499 w 850"/>
                <a:gd name="T81" fmla="*/ 220 h 649"/>
                <a:gd name="T82" fmla="*/ 531 w 850"/>
                <a:gd name="T83" fmla="*/ 175 h 649"/>
                <a:gd name="T84" fmla="*/ 610 w 850"/>
                <a:gd name="T85" fmla="*/ 156 h 649"/>
                <a:gd name="T86" fmla="*/ 610 w 850"/>
                <a:gd name="T87" fmla="*/ 156 h 64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50"/>
                <a:gd name="T133" fmla="*/ 0 h 649"/>
                <a:gd name="T134" fmla="*/ 850 w 850"/>
                <a:gd name="T135" fmla="*/ 649 h 64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50" h="649">
                  <a:moveTo>
                    <a:pt x="667" y="412"/>
                  </a:moveTo>
                  <a:lnTo>
                    <a:pt x="667" y="419"/>
                  </a:lnTo>
                  <a:lnTo>
                    <a:pt x="691" y="416"/>
                  </a:lnTo>
                  <a:lnTo>
                    <a:pt x="702" y="402"/>
                  </a:lnTo>
                  <a:lnTo>
                    <a:pt x="688" y="395"/>
                  </a:lnTo>
                  <a:lnTo>
                    <a:pt x="667" y="412"/>
                  </a:lnTo>
                  <a:close/>
                  <a:moveTo>
                    <a:pt x="737" y="356"/>
                  </a:moveTo>
                  <a:lnTo>
                    <a:pt x="737" y="388"/>
                  </a:lnTo>
                  <a:lnTo>
                    <a:pt x="751" y="395"/>
                  </a:lnTo>
                  <a:lnTo>
                    <a:pt x="783" y="381"/>
                  </a:lnTo>
                  <a:lnTo>
                    <a:pt x="790" y="366"/>
                  </a:lnTo>
                  <a:lnTo>
                    <a:pt x="780" y="352"/>
                  </a:lnTo>
                  <a:lnTo>
                    <a:pt x="737" y="356"/>
                  </a:lnTo>
                  <a:close/>
                  <a:moveTo>
                    <a:pt x="832" y="313"/>
                  </a:moveTo>
                  <a:lnTo>
                    <a:pt x="818" y="328"/>
                  </a:lnTo>
                  <a:lnTo>
                    <a:pt x="818" y="335"/>
                  </a:lnTo>
                  <a:lnTo>
                    <a:pt x="850" y="342"/>
                  </a:lnTo>
                  <a:lnTo>
                    <a:pt x="850" y="321"/>
                  </a:lnTo>
                  <a:lnTo>
                    <a:pt x="832" y="313"/>
                  </a:lnTo>
                  <a:close/>
                  <a:moveTo>
                    <a:pt x="758" y="194"/>
                  </a:moveTo>
                  <a:lnTo>
                    <a:pt x="780" y="144"/>
                  </a:lnTo>
                  <a:lnTo>
                    <a:pt x="772" y="105"/>
                  </a:lnTo>
                  <a:lnTo>
                    <a:pt x="702" y="105"/>
                  </a:lnTo>
                  <a:lnTo>
                    <a:pt x="688" y="98"/>
                  </a:lnTo>
                  <a:lnTo>
                    <a:pt x="656" y="84"/>
                  </a:lnTo>
                  <a:lnTo>
                    <a:pt x="578" y="91"/>
                  </a:lnTo>
                  <a:lnTo>
                    <a:pt x="557" y="74"/>
                  </a:lnTo>
                  <a:lnTo>
                    <a:pt x="540" y="74"/>
                  </a:lnTo>
                  <a:lnTo>
                    <a:pt x="490" y="35"/>
                  </a:lnTo>
                  <a:lnTo>
                    <a:pt x="420" y="35"/>
                  </a:lnTo>
                  <a:lnTo>
                    <a:pt x="353" y="21"/>
                  </a:lnTo>
                  <a:lnTo>
                    <a:pt x="310" y="31"/>
                  </a:lnTo>
                  <a:lnTo>
                    <a:pt x="243" y="7"/>
                  </a:lnTo>
                  <a:lnTo>
                    <a:pt x="212" y="14"/>
                  </a:lnTo>
                  <a:lnTo>
                    <a:pt x="194" y="21"/>
                  </a:lnTo>
                  <a:lnTo>
                    <a:pt x="116" y="14"/>
                  </a:lnTo>
                  <a:lnTo>
                    <a:pt x="99" y="0"/>
                  </a:lnTo>
                  <a:lnTo>
                    <a:pt x="71" y="0"/>
                  </a:lnTo>
                  <a:lnTo>
                    <a:pt x="53" y="31"/>
                  </a:lnTo>
                  <a:lnTo>
                    <a:pt x="21" y="45"/>
                  </a:lnTo>
                  <a:lnTo>
                    <a:pt x="0" y="77"/>
                  </a:lnTo>
                  <a:lnTo>
                    <a:pt x="35" y="127"/>
                  </a:lnTo>
                  <a:lnTo>
                    <a:pt x="35" y="155"/>
                  </a:lnTo>
                  <a:lnTo>
                    <a:pt x="71" y="172"/>
                  </a:lnTo>
                  <a:lnTo>
                    <a:pt x="131" y="169"/>
                  </a:lnTo>
                  <a:lnTo>
                    <a:pt x="155" y="151"/>
                  </a:lnTo>
                  <a:lnTo>
                    <a:pt x="180" y="190"/>
                  </a:lnTo>
                  <a:lnTo>
                    <a:pt x="173" y="243"/>
                  </a:lnTo>
                  <a:lnTo>
                    <a:pt x="155" y="268"/>
                  </a:lnTo>
                  <a:lnTo>
                    <a:pt x="152" y="335"/>
                  </a:lnTo>
                  <a:lnTo>
                    <a:pt x="134" y="356"/>
                  </a:lnTo>
                  <a:lnTo>
                    <a:pt x="131" y="359"/>
                  </a:lnTo>
                  <a:lnTo>
                    <a:pt x="152" y="419"/>
                  </a:lnTo>
                  <a:lnTo>
                    <a:pt x="141" y="490"/>
                  </a:lnTo>
                  <a:lnTo>
                    <a:pt x="116" y="529"/>
                  </a:lnTo>
                  <a:lnTo>
                    <a:pt x="116" y="560"/>
                  </a:lnTo>
                  <a:lnTo>
                    <a:pt x="131" y="560"/>
                  </a:lnTo>
                  <a:lnTo>
                    <a:pt x="155" y="571"/>
                  </a:lnTo>
                  <a:lnTo>
                    <a:pt x="176" y="620"/>
                  </a:lnTo>
                  <a:lnTo>
                    <a:pt x="205" y="638"/>
                  </a:lnTo>
                  <a:lnTo>
                    <a:pt x="219" y="645"/>
                  </a:lnTo>
                  <a:lnTo>
                    <a:pt x="243" y="649"/>
                  </a:lnTo>
                  <a:lnTo>
                    <a:pt x="286" y="617"/>
                  </a:lnTo>
                  <a:lnTo>
                    <a:pt x="342" y="599"/>
                  </a:lnTo>
                  <a:lnTo>
                    <a:pt x="381" y="603"/>
                  </a:lnTo>
                  <a:lnTo>
                    <a:pt x="413" y="620"/>
                  </a:lnTo>
                  <a:lnTo>
                    <a:pt x="455" y="592"/>
                  </a:lnTo>
                  <a:lnTo>
                    <a:pt x="466" y="571"/>
                  </a:lnTo>
                  <a:lnTo>
                    <a:pt x="490" y="557"/>
                  </a:lnTo>
                  <a:lnTo>
                    <a:pt x="511" y="532"/>
                  </a:lnTo>
                  <a:lnTo>
                    <a:pt x="550" y="515"/>
                  </a:lnTo>
                  <a:lnTo>
                    <a:pt x="561" y="479"/>
                  </a:lnTo>
                  <a:lnTo>
                    <a:pt x="589" y="437"/>
                  </a:lnTo>
                  <a:lnTo>
                    <a:pt x="586" y="370"/>
                  </a:lnTo>
                  <a:lnTo>
                    <a:pt x="589" y="310"/>
                  </a:lnTo>
                  <a:lnTo>
                    <a:pt x="621" y="275"/>
                  </a:lnTo>
                  <a:lnTo>
                    <a:pt x="628" y="254"/>
                  </a:lnTo>
                  <a:lnTo>
                    <a:pt x="660" y="218"/>
                  </a:lnTo>
                  <a:lnTo>
                    <a:pt x="698" y="218"/>
                  </a:lnTo>
                  <a:lnTo>
                    <a:pt x="758" y="194"/>
                  </a:lnTo>
                  <a:close/>
                </a:path>
              </a:pathLst>
            </a:custGeom>
            <a:solidFill>
              <a:schemeClr val="bg2"/>
            </a:solidFill>
            <a:ln w="9525">
              <a:solidFill>
                <a:srgbClr val="0071A7"/>
              </a:solidFill>
              <a:miter lim="800000"/>
              <a:headEnd/>
              <a:tailEnd/>
            </a:ln>
          </p:spPr>
          <p:txBody>
            <a:bodyPr>
              <a:prstTxWarp prst="textNoShape">
                <a:avLst/>
              </a:prstTxWarp>
            </a:bodyPr>
            <a:lstStyle/>
            <a:p>
              <a:endParaRPr lang="fr-FR"/>
            </a:p>
          </p:txBody>
        </p:sp>
        <p:sp>
          <p:nvSpPr>
            <p:cNvPr id="165948" name="Freeform 36"/>
            <p:cNvSpPr>
              <a:spLocks noEditPoints="1"/>
            </p:cNvSpPr>
            <p:nvPr/>
          </p:nvSpPr>
          <p:spPr bwMode="gray">
            <a:xfrm>
              <a:off x="1886" y="2579"/>
              <a:ext cx="807" cy="781"/>
            </a:xfrm>
            <a:custGeom>
              <a:avLst/>
              <a:gdLst>
                <a:gd name="T0" fmla="*/ 2544 w 255"/>
                <a:gd name="T1" fmla="*/ 2090 h 247"/>
                <a:gd name="T2" fmla="*/ 2513 w 255"/>
                <a:gd name="T3" fmla="*/ 2150 h 247"/>
                <a:gd name="T4" fmla="*/ 2415 w 255"/>
                <a:gd name="T5" fmla="*/ 2270 h 247"/>
                <a:gd name="T6" fmla="*/ 2465 w 255"/>
                <a:gd name="T7" fmla="*/ 2469 h 247"/>
                <a:gd name="T8" fmla="*/ 2554 w 255"/>
                <a:gd name="T9" fmla="*/ 2220 h 247"/>
                <a:gd name="T10" fmla="*/ 1994 w 255"/>
                <a:gd name="T11" fmla="*/ 1129 h 247"/>
                <a:gd name="T12" fmla="*/ 2044 w 255"/>
                <a:gd name="T13" fmla="*/ 1031 h 247"/>
                <a:gd name="T14" fmla="*/ 2193 w 255"/>
                <a:gd name="T15" fmla="*/ 980 h 247"/>
                <a:gd name="T16" fmla="*/ 2225 w 255"/>
                <a:gd name="T17" fmla="*/ 860 h 247"/>
                <a:gd name="T18" fmla="*/ 2355 w 255"/>
                <a:gd name="T19" fmla="*/ 500 h 247"/>
                <a:gd name="T20" fmla="*/ 2032 w 255"/>
                <a:gd name="T21" fmla="*/ 458 h 247"/>
                <a:gd name="T22" fmla="*/ 1772 w 255"/>
                <a:gd name="T23" fmla="*/ 329 h 247"/>
                <a:gd name="T24" fmla="*/ 1582 w 255"/>
                <a:gd name="T25" fmla="*/ 240 h 247"/>
                <a:gd name="T26" fmla="*/ 1282 w 255"/>
                <a:gd name="T27" fmla="*/ 0 h 247"/>
                <a:gd name="T28" fmla="*/ 1073 w 255"/>
                <a:gd name="T29" fmla="*/ 240 h 247"/>
                <a:gd name="T30" fmla="*/ 810 w 255"/>
                <a:gd name="T31" fmla="*/ 421 h 247"/>
                <a:gd name="T32" fmla="*/ 671 w 255"/>
                <a:gd name="T33" fmla="*/ 458 h 247"/>
                <a:gd name="T34" fmla="*/ 491 w 255"/>
                <a:gd name="T35" fmla="*/ 389 h 247"/>
                <a:gd name="T36" fmla="*/ 551 w 255"/>
                <a:gd name="T37" fmla="*/ 560 h 247"/>
                <a:gd name="T38" fmla="*/ 541 w 255"/>
                <a:gd name="T39" fmla="*/ 689 h 247"/>
                <a:gd name="T40" fmla="*/ 411 w 255"/>
                <a:gd name="T41" fmla="*/ 689 h 247"/>
                <a:gd name="T42" fmla="*/ 222 w 255"/>
                <a:gd name="T43" fmla="*/ 629 h 247"/>
                <a:gd name="T44" fmla="*/ 28 w 255"/>
                <a:gd name="T45" fmla="*/ 689 h 247"/>
                <a:gd name="T46" fmla="*/ 60 w 255"/>
                <a:gd name="T47" fmla="*/ 800 h 247"/>
                <a:gd name="T48" fmla="*/ 120 w 255"/>
                <a:gd name="T49" fmla="*/ 901 h 247"/>
                <a:gd name="T50" fmla="*/ 320 w 255"/>
                <a:gd name="T51" fmla="*/ 949 h 247"/>
                <a:gd name="T52" fmla="*/ 421 w 255"/>
                <a:gd name="T53" fmla="*/ 990 h 247"/>
                <a:gd name="T54" fmla="*/ 462 w 255"/>
                <a:gd name="T55" fmla="*/ 1160 h 247"/>
                <a:gd name="T56" fmla="*/ 642 w 255"/>
                <a:gd name="T57" fmla="*/ 1360 h 247"/>
                <a:gd name="T58" fmla="*/ 620 w 255"/>
                <a:gd name="T59" fmla="*/ 1508 h 247"/>
                <a:gd name="T60" fmla="*/ 703 w 255"/>
                <a:gd name="T61" fmla="*/ 1619 h 247"/>
                <a:gd name="T62" fmla="*/ 652 w 255"/>
                <a:gd name="T63" fmla="*/ 1628 h 247"/>
                <a:gd name="T64" fmla="*/ 620 w 255"/>
                <a:gd name="T65" fmla="*/ 1910 h 247"/>
                <a:gd name="T66" fmla="*/ 712 w 255"/>
                <a:gd name="T67" fmla="*/ 2141 h 247"/>
                <a:gd name="T68" fmla="*/ 810 w 255"/>
                <a:gd name="T69" fmla="*/ 2188 h 247"/>
                <a:gd name="T70" fmla="*/ 1060 w 255"/>
                <a:gd name="T71" fmla="*/ 2150 h 247"/>
                <a:gd name="T72" fmla="*/ 1120 w 255"/>
                <a:gd name="T73" fmla="*/ 2169 h 247"/>
                <a:gd name="T74" fmla="*/ 1171 w 255"/>
                <a:gd name="T75" fmla="*/ 2239 h 247"/>
                <a:gd name="T76" fmla="*/ 1421 w 255"/>
                <a:gd name="T77" fmla="*/ 2081 h 247"/>
                <a:gd name="T78" fmla="*/ 1703 w 255"/>
                <a:gd name="T79" fmla="*/ 2058 h 247"/>
                <a:gd name="T80" fmla="*/ 1892 w 255"/>
                <a:gd name="T81" fmla="*/ 2081 h 247"/>
                <a:gd name="T82" fmla="*/ 2073 w 255"/>
                <a:gd name="T83" fmla="*/ 1989 h 247"/>
                <a:gd name="T84" fmla="*/ 2285 w 255"/>
                <a:gd name="T85" fmla="*/ 1910 h 247"/>
                <a:gd name="T86" fmla="*/ 2105 w 255"/>
                <a:gd name="T87" fmla="*/ 1790 h 247"/>
                <a:gd name="T88" fmla="*/ 2032 w 255"/>
                <a:gd name="T89" fmla="*/ 1410 h 247"/>
                <a:gd name="T90" fmla="*/ 1994 w 255"/>
                <a:gd name="T91" fmla="*/ 1300 h 247"/>
                <a:gd name="T92" fmla="*/ 1892 w 255"/>
                <a:gd name="T93" fmla="*/ 1300 h 247"/>
                <a:gd name="T94" fmla="*/ 1994 w 255"/>
                <a:gd name="T95" fmla="*/ 1129 h 24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55"/>
                <a:gd name="T145" fmla="*/ 0 h 247"/>
                <a:gd name="T146" fmla="*/ 255 w 255"/>
                <a:gd name="T147" fmla="*/ 247 h 24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55" h="247">
                  <a:moveTo>
                    <a:pt x="254" y="215"/>
                  </a:moveTo>
                  <a:cubicBezTo>
                    <a:pt x="254" y="209"/>
                    <a:pt x="254" y="209"/>
                    <a:pt x="254" y="209"/>
                  </a:cubicBezTo>
                  <a:cubicBezTo>
                    <a:pt x="251" y="208"/>
                    <a:pt x="251" y="208"/>
                    <a:pt x="251" y="208"/>
                  </a:cubicBezTo>
                  <a:cubicBezTo>
                    <a:pt x="251" y="215"/>
                    <a:pt x="251" y="215"/>
                    <a:pt x="251" y="215"/>
                  </a:cubicBezTo>
                  <a:cubicBezTo>
                    <a:pt x="242" y="221"/>
                    <a:pt x="242" y="221"/>
                    <a:pt x="242" y="221"/>
                  </a:cubicBezTo>
                  <a:cubicBezTo>
                    <a:pt x="241" y="227"/>
                    <a:pt x="241" y="227"/>
                    <a:pt x="241" y="227"/>
                  </a:cubicBezTo>
                  <a:cubicBezTo>
                    <a:pt x="241" y="241"/>
                    <a:pt x="241" y="241"/>
                    <a:pt x="241" y="241"/>
                  </a:cubicBezTo>
                  <a:cubicBezTo>
                    <a:pt x="246" y="247"/>
                    <a:pt x="246" y="247"/>
                    <a:pt x="246" y="247"/>
                  </a:cubicBezTo>
                  <a:cubicBezTo>
                    <a:pt x="251" y="244"/>
                    <a:pt x="251" y="244"/>
                    <a:pt x="251" y="244"/>
                  </a:cubicBezTo>
                  <a:cubicBezTo>
                    <a:pt x="255" y="222"/>
                    <a:pt x="255" y="222"/>
                    <a:pt x="255" y="222"/>
                  </a:cubicBezTo>
                  <a:cubicBezTo>
                    <a:pt x="254" y="215"/>
                    <a:pt x="254" y="215"/>
                    <a:pt x="254" y="215"/>
                  </a:cubicBezTo>
                  <a:close/>
                  <a:moveTo>
                    <a:pt x="199" y="113"/>
                  </a:moveTo>
                  <a:cubicBezTo>
                    <a:pt x="204" y="110"/>
                    <a:pt x="204" y="110"/>
                    <a:pt x="204" y="110"/>
                  </a:cubicBezTo>
                  <a:cubicBezTo>
                    <a:pt x="204" y="103"/>
                    <a:pt x="204" y="103"/>
                    <a:pt x="204" y="103"/>
                  </a:cubicBezTo>
                  <a:cubicBezTo>
                    <a:pt x="209" y="96"/>
                    <a:pt x="209" y="96"/>
                    <a:pt x="209" y="96"/>
                  </a:cubicBezTo>
                  <a:cubicBezTo>
                    <a:pt x="219" y="98"/>
                    <a:pt x="219" y="98"/>
                    <a:pt x="219" y="98"/>
                  </a:cubicBezTo>
                  <a:cubicBezTo>
                    <a:pt x="220" y="92"/>
                    <a:pt x="220" y="92"/>
                    <a:pt x="220" y="92"/>
                  </a:cubicBezTo>
                  <a:cubicBezTo>
                    <a:pt x="220" y="90"/>
                    <a:pt x="222" y="89"/>
                    <a:pt x="222" y="86"/>
                  </a:cubicBezTo>
                  <a:cubicBezTo>
                    <a:pt x="226" y="73"/>
                    <a:pt x="226" y="73"/>
                    <a:pt x="226" y="73"/>
                  </a:cubicBezTo>
                  <a:cubicBezTo>
                    <a:pt x="235" y="50"/>
                    <a:pt x="235" y="50"/>
                    <a:pt x="235" y="50"/>
                  </a:cubicBezTo>
                  <a:cubicBezTo>
                    <a:pt x="220" y="46"/>
                    <a:pt x="220" y="46"/>
                    <a:pt x="220" y="46"/>
                  </a:cubicBezTo>
                  <a:cubicBezTo>
                    <a:pt x="203" y="46"/>
                    <a:pt x="203" y="46"/>
                    <a:pt x="203" y="46"/>
                  </a:cubicBezTo>
                  <a:cubicBezTo>
                    <a:pt x="191" y="43"/>
                    <a:pt x="191" y="43"/>
                    <a:pt x="191" y="43"/>
                  </a:cubicBezTo>
                  <a:cubicBezTo>
                    <a:pt x="177" y="33"/>
                    <a:pt x="177" y="33"/>
                    <a:pt x="177" y="33"/>
                  </a:cubicBezTo>
                  <a:cubicBezTo>
                    <a:pt x="165" y="27"/>
                    <a:pt x="165" y="27"/>
                    <a:pt x="165" y="27"/>
                  </a:cubicBezTo>
                  <a:cubicBezTo>
                    <a:pt x="158" y="24"/>
                    <a:pt x="158" y="24"/>
                    <a:pt x="158" y="24"/>
                  </a:cubicBezTo>
                  <a:cubicBezTo>
                    <a:pt x="141" y="13"/>
                    <a:pt x="141" y="13"/>
                    <a:pt x="141" y="13"/>
                  </a:cubicBezTo>
                  <a:cubicBezTo>
                    <a:pt x="128" y="0"/>
                    <a:pt x="128" y="0"/>
                    <a:pt x="128" y="0"/>
                  </a:cubicBezTo>
                  <a:cubicBezTo>
                    <a:pt x="113" y="3"/>
                    <a:pt x="113" y="3"/>
                    <a:pt x="113" y="3"/>
                  </a:cubicBezTo>
                  <a:cubicBezTo>
                    <a:pt x="107" y="24"/>
                    <a:pt x="107" y="24"/>
                    <a:pt x="107" y="24"/>
                  </a:cubicBezTo>
                  <a:cubicBezTo>
                    <a:pt x="91" y="36"/>
                    <a:pt x="91" y="36"/>
                    <a:pt x="91" y="36"/>
                  </a:cubicBezTo>
                  <a:cubicBezTo>
                    <a:pt x="81" y="42"/>
                    <a:pt x="81" y="42"/>
                    <a:pt x="81" y="42"/>
                  </a:cubicBezTo>
                  <a:cubicBezTo>
                    <a:pt x="81" y="46"/>
                    <a:pt x="81" y="46"/>
                    <a:pt x="81" y="46"/>
                  </a:cubicBezTo>
                  <a:cubicBezTo>
                    <a:pt x="67" y="46"/>
                    <a:pt x="67" y="46"/>
                    <a:pt x="67" y="46"/>
                  </a:cubicBezTo>
                  <a:cubicBezTo>
                    <a:pt x="61" y="39"/>
                    <a:pt x="61" y="39"/>
                    <a:pt x="61" y="39"/>
                  </a:cubicBezTo>
                  <a:cubicBezTo>
                    <a:pt x="49" y="39"/>
                    <a:pt x="49" y="39"/>
                    <a:pt x="49" y="39"/>
                  </a:cubicBezTo>
                  <a:cubicBezTo>
                    <a:pt x="49" y="44"/>
                    <a:pt x="49" y="44"/>
                    <a:pt x="49" y="44"/>
                  </a:cubicBezTo>
                  <a:cubicBezTo>
                    <a:pt x="55" y="56"/>
                    <a:pt x="55" y="56"/>
                    <a:pt x="55" y="56"/>
                  </a:cubicBezTo>
                  <a:cubicBezTo>
                    <a:pt x="60" y="63"/>
                    <a:pt x="60" y="63"/>
                    <a:pt x="60" y="63"/>
                  </a:cubicBezTo>
                  <a:cubicBezTo>
                    <a:pt x="54" y="69"/>
                    <a:pt x="54" y="69"/>
                    <a:pt x="54" y="69"/>
                  </a:cubicBezTo>
                  <a:cubicBezTo>
                    <a:pt x="46" y="67"/>
                    <a:pt x="46" y="67"/>
                    <a:pt x="46" y="67"/>
                  </a:cubicBezTo>
                  <a:cubicBezTo>
                    <a:pt x="41" y="69"/>
                    <a:pt x="41" y="69"/>
                    <a:pt x="41" y="69"/>
                  </a:cubicBezTo>
                  <a:cubicBezTo>
                    <a:pt x="28" y="63"/>
                    <a:pt x="28" y="63"/>
                    <a:pt x="28" y="63"/>
                  </a:cubicBezTo>
                  <a:cubicBezTo>
                    <a:pt x="22" y="63"/>
                    <a:pt x="22" y="63"/>
                    <a:pt x="22" y="63"/>
                  </a:cubicBezTo>
                  <a:cubicBezTo>
                    <a:pt x="15" y="69"/>
                    <a:pt x="15" y="69"/>
                    <a:pt x="15" y="69"/>
                  </a:cubicBezTo>
                  <a:cubicBezTo>
                    <a:pt x="3" y="69"/>
                    <a:pt x="3" y="69"/>
                    <a:pt x="3" y="69"/>
                  </a:cubicBezTo>
                  <a:cubicBezTo>
                    <a:pt x="0" y="76"/>
                    <a:pt x="0" y="76"/>
                    <a:pt x="0" y="76"/>
                  </a:cubicBezTo>
                  <a:cubicBezTo>
                    <a:pt x="6" y="80"/>
                    <a:pt x="6" y="80"/>
                    <a:pt x="6" y="80"/>
                  </a:cubicBezTo>
                  <a:cubicBezTo>
                    <a:pt x="3" y="85"/>
                    <a:pt x="3" y="85"/>
                    <a:pt x="3" y="85"/>
                  </a:cubicBezTo>
                  <a:cubicBezTo>
                    <a:pt x="12" y="90"/>
                    <a:pt x="12" y="90"/>
                    <a:pt x="12" y="90"/>
                  </a:cubicBezTo>
                  <a:cubicBezTo>
                    <a:pt x="23" y="93"/>
                    <a:pt x="23" y="93"/>
                    <a:pt x="23" y="93"/>
                  </a:cubicBezTo>
                  <a:cubicBezTo>
                    <a:pt x="32" y="95"/>
                    <a:pt x="32" y="95"/>
                    <a:pt x="32" y="95"/>
                  </a:cubicBezTo>
                  <a:cubicBezTo>
                    <a:pt x="35" y="99"/>
                    <a:pt x="35" y="99"/>
                    <a:pt x="35" y="99"/>
                  </a:cubicBezTo>
                  <a:cubicBezTo>
                    <a:pt x="42" y="99"/>
                    <a:pt x="42" y="99"/>
                    <a:pt x="42" y="99"/>
                  </a:cubicBezTo>
                  <a:cubicBezTo>
                    <a:pt x="49" y="107"/>
                    <a:pt x="49" y="107"/>
                    <a:pt x="49" y="107"/>
                  </a:cubicBezTo>
                  <a:cubicBezTo>
                    <a:pt x="46" y="116"/>
                    <a:pt x="46" y="116"/>
                    <a:pt x="46" y="116"/>
                  </a:cubicBezTo>
                  <a:cubicBezTo>
                    <a:pt x="64" y="129"/>
                    <a:pt x="64" y="129"/>
                    <a:pt x="64" y="129"/>
                  </a:cubicBezTo>
                  <a:cubicBezTo>
                    <a:pt x="64" y="136"/>
                    <a:pt x="64" y="136"/>
                    <a:pt x="64" y="136"/>
                  </a:cubicBezTo>
                  <a:cubicBezTo>
                    <a:pt x="61" y="138"/>
                    <a:pt x="61" y="138"/>
                    <a:pt x="61" y="138"/>
                  </a:cubicBezTo>
                  <a:cubicBezTo>
                    <a:pt x="62" y="151"/>
                    <a:pt x="62" y="151"/>
                    <a:pt x="62" y="151"/>
                  </a:cubicBezTo>
                  <a:cubicBezTo>
                    <a:pt x="64" y="159"/>
                    <a:pt x="64" y="159"/>
                    <a:pt x="64" y="159"/>
                  </a:cubicBezTo>
                  <a:cubicBezTo>
                    <a:pt x="70" y="162"/>
                    <a:pt x="70" y="162"/>
                    <a:pt x="70" y="162"/>
                  </a:cubicBezTo>
                  <a:cubicBezTo>
                    <a:pt x="73" y="169"/>
                    <a:pt x="73" y="169"/>
                    <a:pt x="73" y="169"/>
                  </a:cubicBezTo>
                  <a:cubicBezTo>
                    <a:pt x="65" y="163"/>
                    <a:pt x="65" y="163"/>
                    <a:pt x="65" y="163"/>
                  </a:cubicBezTo>
                  <a:cubicBezTo>
                    <a:pt x="65" y="176"/>
                    <a:pt x="65" y="176"/>
                    <a:pt x="65" y="176"/>
                  </a:cubicBezTo>
                  <a:cubicBezTo>
                    <a:pt x="62" y="191"/>
                    <a:pt x="62" y="191"/>
                    <a:pt x="62" y="191"/>
                  </a:cubicBezTo>
                  <a:cubicBezTo>
                    <a:pt x="57" y="204"/>
                    <a:pt x="57" y="204"/>
                    <a:pt x="57" y="204"/>
                  </a:cubicBezTo>
                  <a:cubicBezTo>
                    <a:pt x="71" y="214"/>
                    <a:pt x="71" y="214"/>
                    <a:pt x="71" y="214"/>
                  </a:cubicBezTo>
                  <a:cubicBezTo>
                    <a:pt x="75" y="214"/>
                    <a:pt x="75" y="214"/>
                    <a:pt x="75" y="214"/>
                  </a:cubicBezTo>
                  <a:cubicBezTo>
                    <a:pt x="81" y="219"/>
                    <a:pt x="81" y="219"/>
                    <a:pt x="81" y="219"/>
                  </a:cubicBezTo>
                  <a:cubicBezTo>
                    <a:pt x="105" y="218"/>
                    <a:pt x="105" y="218"/>
                    <a:pt x="105" y="218"/>
                  </a:cubicBezTo>
                  <a:cubicBezTo>
                    <a:pt x="106" y="215"/>
                    <a:pt x="106" y="215"/>
                    <a:pt x="106" y="215"/>
                  </a:cubicBezTo>
                  <a:cubicBezTo>
                    <a:pt x="110" y="214"/>
                    <a:pt x="110" y="214"/>
                    <a:pt x="110" y="214"/>
                  </a:cubicBezTo>
                  <a:cubicBezTo>
                    <a:pt x="112" y="217"/>
                    <a:pt x="112" y="217"/>
                    <a:pt x="112" y="217"/>
                  </a:cubicBezTo>
                  <a:cubicBezTo>
                    <a:pt x="110" y="219"/>
                    <a:pt x="110" y="219"/>
                    <a:pt x="110" y="219"/>
                  </a:cubicBezTo>
                  <a:cubicBezTo>
                    <a:pt x="117" y="224"/>
                    <a:pt x="117" y="224"/>
                    <a:pt x="117" y="224"/>
                  </a:cubicBezTo>
                  <a:cubicBezTo>
                    <a:pt x="138" y="224"/>
                    <a:pt x="138" y="224"/>
                    <a:pt x="138" y="224"/>
                  </a:cubicBezTo>
                  <a:cubicBezTo>
                    <a:pt x="142" y="208"/>
                    <a:pt x="142" y="208"/>
                    <a:pt x="142" y="208"/>
                  </a:cubicBezTo>
                  <a:cubicBezTo>
                    <a:pt x="155" y="199"/>
                    <a:pt x="155" y="199"/>
                    <a:pt x="155" y="199"/>
                  </a:cubicBezTo>
                  <a:cubicBezTo>
                    <a:pt x="170" y="206"/>
                    <a:pt x="170" y="206"/>
                    <a:pt x="170" y="206"/>
                  </a:cubicBezTo>
                  <a:cubicBezTo>
                    <a:pt x="180" y="205"/>
                    <a:pt x="180" y="205"/>
                    <a:pt x="180" y="205"/>
                  </a:cubicBezTo>
                  <a:cubicBezTo>
                    <a:pt x="189" y="208"/>
                    <a:pt x="189" y="208"/>
                    <a:pt x="189" y="208"/>
                  </a:cubicBezTo>
                  <a:cubicBezTo>
                    <a:pt x="199" y="205"/>
                    <a:pt x="199" y="205"/>
                    <a:pt x="199" y="205"/>
                  </a:cubicBezTo>
                  <a:cubicBezTo>
                    <a:pt x="207" y="199"/>
                    <a:pt x="207" y="199"/>
                    <a:pt x="207" y="199"/>
                  </a:cubicBezTo>
                  <a:cubicBezTo>
                    <a:pt x="216" y="198"/>
                    <a:pt x="216" y="198"/>
                    <a:pt x="216" y="198"/>
                  </a:cubicBezTo>
                  <a:cubicBezTo>
                    <a:pt x="228" y="191"/>
                    <a:pt x="228" y="191"/>
                    <a:pt x="228" y="191"/>
                  </a:cubicBezTo>
                  <a:cubicBezTo>
                    <a:pt x="219" y="182"/>
                    <a:pt x="219" y="182"/>
                    <a:pt x="219" y="182"/>
                  </a:cubicBezTo>
                  <a:cubicBezTo>
                    <a:pt x="210" y="179"/>
                    <a:pt x="210" y="179"/>
                    <a:pt x="210" y="179"/>
                  </a:cubicBezTo>
                  <a:cubicBezTo>
                    <a:pt x="206" y="161"/>
                    <a:pt x="206" y="161"/>
                    <a:pt x="206" y="161"/>
                  </a:cubicBezTo>
                  <a:cubicBezTo>
                    <a:pt x="203" y="141"/>
                    <a:pt x="203" y="141"/>
                    <a:pt x="203" y="141"/>
                  </a:cubicBezTo>
                  <a:cubicBezTo>
                    <a:pt x="206" y="132"/>
                    <a:pt x="206" y="132"/>
                    <a:pt x="206" y="132"/>
                  </a:cubicBezTo>
                  <a:cubicBezTo>
                    <a:pt x="199" y="130"/>
                    <a:pt x="199" y="130"/>
                    <a:pt x="199" y="130"/>
                  </a:cubicBezTo>
                  <a:cubicBezTo>
                    <a:pt x="191" y="135"/>
                    <a:pt x="191" y="135"/>
                    <a:pt x="191" y="135"/>
                  </a:cubicBezTo>
                  <a:cubicBezTo>
                    <a:pt x="189" y="130"/>
                    <a:pt x="189" y="130"/>
                    <a:pt x="189" y="130"/>
                  </a:cubicBezTo>
                  <a:cubicBezTo>
                    <a:pt x="194" y="122"/>
                    <a:pt x="194" y="122"/>
                    <a:pt x="194" y="122"/>
                  </a:cubicBezTo>
                  <a:cubicBezTo>
                    <a:pt x="199" y="113"/>
                    <a:pt x="199" y="113"/>
                    <a:pt x="199" y="113"/>
                  </a:cubicBezTo>
                  <a:close/>
                </a:path>
              </a:pathLst>
            </a:custGeom>
            <a:solidFill>
              <a:schemeClr val="bg2"/>
            </a:solidFill>
            <a:ln w="9525">
              <a:solidFill>
                <a:srgbClr val="0071A7"/>
              </a:solidFill>
              <a:miter lim="800000"/>
              <a:headEnd/>
              <a:tailEnd/>
            </a:ln>
          </p:spPr>
          <p:txBody>
            <a:bodyPr>
              <a:prstTxWarp prst="textNoShape">
                <a:avLst/>
              </a:prstTxWarp>
            </a:bodyPr>
            <a:lstStyle/>
            <a:p>
              <a:endParaRPr lang="fr-FR"/>
            </a:p>
          </p:txBody>
        </p:sp>
        <p:sp>
          <p:nvSpPr>
            <p:cNvPr id="165949" name="Freeform 37"/>
            <p:cNvSpPr>
              <a:spLocks/>
            </p:cNvSpPr>
            <p:nvPr/>
          </p:nvSpPr>
          <p:spPr bwMode="gray">
            <a:xfrm>
              <a:off x="3983" y="3825"/>
              <a:ext cx="91" cy="44"/>
            </a:xfrm>
            <a:custGeom>
              <a:avLst/>
              <a:gdLst>
                <a:gd name="T0" fmla="*/ 0 w 102"/>
                <a:gd name="T1" fmla="*/ 34 h 49"/>
                <a:gd name="T2" fmla="*/ 8 w 102"/>
                <a:gd name="T3" fmla="*/ 5 h 49"/>
                <a:gd name="T4" fmla="*/ 39 w 102"/>
                <a:gd name="T5" fmla="*/ 5 h 49"/>
                <a:gd name="T6" fmla="*/ 81 w 102"/>
                <a:gd name="T7" fmla="*/ 0 h 49"/>
                <a:gd name="T8" fmla="*/ 55 w 102"/>
                <a:gd name="T9" fmla="*/ 31 h 49"/>
                <a:gd name="T10" fmla="*/ 30 w 102"/>
                <a:gd name="T11" fmla="*/ 40 h 49"/>
                <a:gd name="T12" fmla="*/ 0 w 102"/>
                <a:gd name="T13" fmla="*/ 34 h 49"/>
                <a:gd name="T14" fmla="*/ 0 60000 65536"/>
                <a:gd name="T15" fmla="*/ 0 60000 65536"/>
                <a:gd name="T16" fmla="*/ 0 60000 65536"/>
                <a:gd name="T17" fmla="*/ 0 60000 65536"/>
                <a:gd name="T18" fmla="*/ 0 60000 65536"/>
                <a:gd name="T19" fmla="*/ 0 60000 65536"/>
                <a:gd name="T20" fmla="*/ 0 60000 65536"/>
                <a:gd name="T21" fmla="*/ 0 w 102"/>
                <a:gd name="T22" fmla="*/ 0 h 49"/>
                <a:gd name="T23" fmla="*/ 102 w 102"/>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2" h="49">
                  <a:moveTo>
                    <a:pt x="0" y="42"/>
                  </a:moveTo>
                  <a:lnTo>
                    <a:pt x="10" y="7"/>
                  </a:lnTo>
                  <a:lnTo>
                    <a:pt x="49" y="7"/>
                  </a:lnTo>
                  <a:lnTo>
                    <a:pt x="102" y="0"/>
                  </a:lnTo>
                  <a:lnTo>
                    <a:pt x="70" y="38"/>
                  </a:lnTo>
                  <a:lnTo>
                    <a:pt x="38" y="49"/>
                  </a:lnTo>
                  <a:lnTo>
                    <a:pt x="0" y="42"/>
                  </a:lnTo>
                  <a:close/>
                </a:path>
              </a:pathLst>
            </a:custGeom>
            <a:solidFill>
              <a:schemeClr val="bg2"/>
            </a:solidFill>
            <a:ln w="9525">
              <a:solidFill>
                <a:srgbClr val="0071A7"/>
              </a:solidFill>
              <a:miter lim="800000"/>
              <a:headEnd/>
              <a:tailEnd/>
            </a:ln>
          </p:spPr>
          <p:txBody>
            <a:bodyPr>
              <a:prstTxWarp prst="textNoShape">
                <a:avLst/>
              </a:prstTxWarp>
            </a:bodyPr>
            <a:lstStyle/>
            <a:p>
              <a:endParaRPr lang="fr-FR"/>
            </a:p>
          </p:txBody>
        </p:sp>
        <p:sp>
          <p:nvSpPr>
            <p:cNvPr id="165950" name="Freeform 38"/>
            <p:cNvSpPr>
              <a:spLocks/>
            </p:cNvSpPr>
            <p:nvPr/>
          </p:nvSpPr>
          <p:spPr bwMode="gray">
            <a:xfrm>
              <a:off x="2477" y="2867"/>
              <a:ext cx="260" cy="161"/>
            </a:xfrm>
            <a:custGeom>
              <a:avLst/>
              <a:gdLst>
                <a:gd name="T0" fmla="*/ 723 w 82"/>
                <a:gd name="T1" fmla="*/ 240 h 51"/>
                <a:gd name="T2" fmla="*/ 723 w 82"/>
                <a:gd name="T3" fmla="*/ 240 h 51"/>
                <a:gd name="T4" fmla="*/ 723 w 82"/>
                <a:gd name="T5" fmla="*/ 208 h 51"/>
                <a:gd name="T6" fmla="*/ 713 w 82"/>
                <a:gd name="T7" fmla="*/ 139 h 51"/>
                <a:gd name="T8" fmla="*/ 723 w 82"/>
                <a:gd name="T9" fmla="*/ 139 h 51"/>
                <a:gd name="T10" fmla="*/ 723 w 82"/>
                <a:gd name="T11" fmla="*/ 110 h 51"/>
                <a:gd name="T12" fmla="*/ 634 w 82"/>
                <a:gd name="T13" fmla="*/ 79 h 51"/>
                <a:gd name="T14" fmla="*/ 514 w 82"/>
                <a:gd name="T15" fmla="*/ 0 h 51"/>
                <a:gd name="T16" fmla="*/ 403 w 82"/>
                <a:gd name="T17" fmla="*/ 19 h 51"/>
                <a:gd name="T18" fmla="*/ 311 w 82"/>
                <a:gd name="T19" fmla="*/ 79 h 51"/>
                <a:gd name="T20" fmla="*/ 212 w 82"/>
                <a:gd name="T21" fmla="*/ 69 h 51"/>
                <a:gd name="T22" fmla="*/ 162 w 82"/>
                <a:gd name="T23" fmla="*/ 139 h 51"/>
                <a:gd name="T24" fmla="*/ 162 w 82"/>
                <a:gd name="T25" fmla="*/ 208 h 51"/>
                <a:gd name="T26" fmla="*/ 101 w 82"/>
                <a:gd name="T27" fmla="*/ 240 h 51"/>
                <a:gd name="T28" fmla="*/ 60 w 82"/>
                <a:gd name="T29" fmla="*/ 319 h 51"/>
                <a:gd name="T30" fmla="*/ 0 w 82"/>
                <a:gd name="T31" fmla="*/ 407 h 51"/>
                <a:gd name="T32" fmla="*/ 32 w 82"/>
                <a:gd name="T33" fmla="*/ 448 h 51"/>
                <a:gd name="T34" fmla="*/ 101 w 82"/>
                <a:gd name="T35" fmla="*/ 407 h 51"/>
                <a:gd name="T36" fmla="*/ 181 w 82"/>
                <a:gd name="T37" fmla="*/ 420 h 51"/>
                <a:gd name="T38" fmla="*/ 152 w 82"/>
                <a:gd name="T39" fmla="*/ 508 h 51"/>
                <a:gd name="T40" fmla="*/ 250 w 82"/>
                <a:gd name="T41" fmla="*/ 489 h 51"/>
                <a:gd name="T42" fmla="*/ 342 w 82"/>
                <a:gd name="T43" fmla="*/ 508 h 51"/>
                <a:gd name="T44" fmla="*/ 403 w 82"/>
                <a:gd name="T45" fmla="*/ 480 h 51"/>
                <a:gd name="T46" fmla="*/ 412 w 82"/>
                <a:gd name="T47" fmla="*/ 319 h 51"/>
                <a:gd name="T48" fmla="*/ 504 w 82"/>
                <a:gd name="T49" fmla="*/ 309 h 51"/>
                <a:gd name="T50" fmla="*/ 564 w 82"/>
                <a:gd name="T51" fmla="*/ 347 h 51"/>
                <a:gd name="T52" fmla="*/ 783 w 82"/>
                <a:gd name="T53" fmla="*/ 379 h 51"/>
                <a:gd name="T54" fmla="*/ 824 w 82"/>
                <a:gd name="T55" fmla="*/ 278 h 51"/>
                <a:gd name="T56" fmla="*/ 723 w 82"/>
                <a:gd name="T57" fmla="*/ 240 h 5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2"/>
                <a:gd name="T88" fmla="*/ 0 h 51"/>
                <a:gd name="T89" fmla="*/ 82 w 82"/>
                <a:gd name="T90" fmla="*/ 51 h 5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2" h="51">
                  <a:moveTo>
                    <a:pt x="72" y="24"/>
                  </a:moveTo>
                  <a:cubicBezTo>
                    <a:pt x="72" y="24"/>
                    <a:pt x="72" y="24"/>
                    <a:pt x="72" y="24"/>
                  </a:cubicBezTo>
                  <a:cubicBezTo>
                    <a:pt x="72" y="22"/>
                    <a:pt x="72" y="21"/>
                    <a:pt x="72" y="21"/>
                  </a:cubicBezTo>
                  <a:cubicBezTo>
                    <a:pt x="71" y="14"/>
                    <a:pt x="71" y="14"/>
                    <a:pt x="71" y="14"/>
                  </a:cubicBezTo>
                  <a:cubicBezTo>
                    <a:pt x="72" y="14"/>
                    <a:pt x="72" y="14"/>
                    <a:pt x="72" y="14"/>
                  </a:cubicBezTo>
                  <a:cubicBezTo>
                    <a:pt x="72" y="12"/>
                    <a:pt x="72" y="11"/>
                    <a:pt x="72" y="11"/>
                  </a:cubicBezTo>
                  <a:cubicBezTo>
                    <a:pt x="63" y="8"/>
                    <a:pt x="63" y="8"/>
                    <a:pt x="63" y="8"/>
                  </a:cubicBezTo>
                  <a:cubicBezTo>
                    <a:pt x="51" y="0"/>
                    <a:pt x="51" y="0"/>
                    <a:pt x="51" y="0"/>
                  </a:cubicBezTo>
                  <a:cubicBezTo>
                    <a:pt x="40" y="2"/>
                    <a:pt x="40" y="2"/>
                    <a:pt x="40" y="2"/>
                  </a:cubicBezTo>
                  <a:cubicBezTo>
                    <a:pt x="31" y="8"/>
                    <a:pt x="31" y="8"/>
                    <a:pt x="31" y="8"/>
                  </a:cubicBezTo>
                  <a:cubicBezTo>
                    <a:pt x="21" y="7"/>
                    <a:pt x="21" y="7"/>
                    <a:pt x="21" y="7"/>
                  </a:cubicBezTo>
                  <a:cubicBezTo>
                    <a:pt x="16" y="14"/>
                    <a:pt x="16" y="14"/>
                    <a:pt x="16" y="14"/>
                  </a:cubicBezTo>
                  <a:cubicBezTo>
                    <a:pt x="16" y="21"/>
                    <a:pt x="16" y="21"/>
                    <a:pt x="16" y="21"/>
                  </a:cubicBezTo>
                  <a:cubicBezTo>
                    <a:pt x="10" y="24"/>
                    <a:pt x="10" y="24"/>
                    <a:pt x="10" y="24"/>
                  </a:cubicBezTo>
                  <a:cubicBezTo>
                    <a:pt x="6" y="32"/>
                    <a:pt x="6" y="32"/>
                    <a:pt x="6" y="32"/>
                  </a:cubicBezTo>
                  <a:cubicBezTo>
                    <a:pt x="0" y="41"/>
                    <a:pt x="0" y="41"/>
                    <a:pt x="0" y="41"/>
                  </a:cubicBezTo>
                  <a:cubicBezTo>
                    <a:pt x="3" y="45"/>
                    <a:pt x="3" y="45"/>
                    <a:pt x="3" y="45"/>
                  </a:cubicBezTo>
                  <a:cubicBezTo>
                    <a:pt x="10" y="41"/>
                    <a:pt x="10" y="41"/>
                    <a:pt x="10" y="41"/>
                  </a:cubicBezTo>
                  <a:cubicBezTo>
                    <a:pt x="18" y="42"/>
                    <a:pt x="18" y="42"/>
                    <a:pt x="18" y="42"/>
                  </a:cubicBezTo>
                  <a:cubicBezTo>
                    <a:pt x="15" y="51"/>
                    <a:pt x="15" y="51"/>
                    <a:pt x="15" y="51"/>
                  </a:cubicBezTo>
                  <a:cubicBezTo>
                    <a:pt x="25" y="49"/>
                    <a:pt x="25" y="49"/>
                    <a:pt x="25" y="49"/>
                  </a:cubicBezTo>
                  <a:cubicBezTo>
                    <a:pt x="34" y="51"/>
                    <a:pt x="34" y="51"/>
                    <a:pt x="34" y="51"/>
                  </a:cubicBezTo>
                  <a:cubicBezTo>
                    <a:pt x="40" y="48"/>
                    <a:pt x="40" y="48"/>
                    <a:pt x="40" y="48"/>
                  </a:cubicBezTo>
                  <a:cubicBezTo>
                    <a:pt x="41" y="32"/>
                    <a:pt x="41" y="32"/>
                    <a:pt x="41" y="32"/>
                  </a:cubicBezTo>
                  <a:cubicBezTo>
                    <a:pt x="50" y="31"/>
                    <a:pt x="50" y="31"/>
                    <a:pt x="50" y="31"/>
                  </a:cubicBezTo>
                  <a:cubicBezTo>
                    <a:pt x="56" y="35"/>
                    <a:pt x="56" y="35"/>
                    <a:pt x="56" y="35"/>
                  </a:cubicBezTo>
                  <a:cubicBezTo>
                    <a:pt x="78" y="38"/>
                    <a:pt x="78" y="38"/>
                    <a:pt x="78" y="38"/>
                  </a:cubicBezTo>
                  <a:cubicBezTo>
                    <a:pt x="82" y="28"/>
                    <a:pt x="82" y="28"/>
                    <a:pt x="82" y="28"/>
                  </a:cubicBezTo>
                  <a:cubicBezTo>
                    <a:pt x="72" y="24"/>
                    <a:pt x="72" y="24"/>
                    <a:pt x="72" y="24"/>
                  </a:cubicBezTo>
                  <a:close/>
                </a:path>
              </a:pathLst>
            </a:custGeom>
            <a:solidFill>
              <a:srgbClr val="005F8E"/>
            </a:solidFill>
            <a:ln w="9525">
              <a:solidFill>
                <a:srgbClr val="0071A7"/>
              </a:solidFill>
              <a:miter lim="800000"/>
              <a:headEnd/>
              <a:tailEnd/>
            </a:ln>
          </p:spPr>
          <p:txBody>
            <a:bodyPr>
              <a:prstTxWarp prst="textNoShape">
                <a:avLst/>
              </a:prstTxWarp>
            </a:bodyPr>
            <a:lstStyle/>
            <a:p>
              <a:endParaRPr lang="fr-FR"/>
            </a:p>
          </p:txBody>
        </p:sp>
        <p:sp>
          <p:nvSpPr>
            <p:cNvPr id="165951" name="Freeform 39"/>
            <p:cNvSpPr>
              <a:spLocks noEditPoints="1"/>
            </p:cNvSpPr>
            <p:nvPr/>
          </p:nvSpPr>
          <p:spPr bwMode="gray">
            <a:xfrm>
              <a:off x="2433" y="391"/>
              <a:ext cx="1480" cy="1515"/>
            </a:xfrm>
            <a:custGeom>
              <a:avLst/>
              <a:gdLst>
                <a:gd name="T0" fmla="*/ 3611 w 468"/>
                <a:gd name="T1" fmla="*/ 19 h 479"/>
                <a:gd name="T2" fmla="*/ 3431 w 468"/>
                <a:gd name="T3" fmla="*/ 28 h 479"/>
                <a:gd name="T4" fmla="*/ 3469 w 468"/>
                <a:gd name="T5" fmla="*/ 161 h 479"/>
                <a:gd name="T6" fmla="*/ 3339 w 468"/>
                <a:gd name="T7" fmla="*/ 199 h 479"/>
                <a:gd name="T8" fmla="*/ 3270 w 468"/>
                <a:gd name="T9" fmla="*/ 250 h 479"/>
                <a:gd name="T10" fmla="*/ 3302 w 468"/>
                <a:gd name="T11" fmla="*/ 101 h 479"/>
                <a:gd name="T12" fmla="*/ 2859 w 468"/>
                <a:gd name="T13" fmla="*/ 319 h 479"/>
                <a:gd name="T14" fmla="*/ 2691 w 468"/>
                <a:gd name="T15" fmla="*/ 351 h 479"/>
                <a:gd name="T16" fmla="*/ 2590 w 468"/>
                <a:gd name="T17" fmla="*/ 291 h 479"/>
                <a:gd name="T18" fmla="*/ 2609 w 468"/>
                <a:gd name="T19" fmla="*/ 361 h 479"/>
                <a:gd name="T20" fmla="*/ 2501 w 468"/>
                <a:gd name="T21" fmla="*/ 459 h 479"/>
                <a:gd name="T22" fmla="*/ 2229 w 468"/>
                <a:gd name="T23" fmla="*/ 671 h 479"/>
                <a:gd name="T24" fmla="*/ 2160 w 468"/>
                <a:gd name="T25" fmla="*/ 680 h 479"/>
                <a:gd name="T26" fmla="*/ 1841 w 468"/>
                <a:gd name="T27" fmla="*/ 689 h 479"/>
                <a:gd name="T28" fmla="*/ 1869 w 468"/>
                <a:gd name="T29" fmla="*/ 879 h 479"/>
                <a:gd name="T30" fmla="*/ 1989 w 468"/>
                <a:gd name="T31" fmla="*/ 772 h 479"/>
                <a:gd name="T32" fmla="*/ 1809 w 468"/>
                <a:gd name="T33" fmla="*/ 781 h 479"/>
                <a:gd name="T34" fmla="*/ 1799 w 468"/>
                <a:gd name="T35" fmla="*/ 879 h 479"/>
                <a:gd name="T36" fmla="*/ 1429 w 468"/>
                <a:gd name="T37" fmla="*/ 1041 h 479"/>
                <a:gd name="T38" fmla="*/ 4449 w 468"/>
                <a:gd name="T39" fmla="*/ 389 h 479"/>
                <a:gd name="T40" fmla="*/ 4291 w 468"/>
                <a:gd name="T41" fmla="*/ 101 h 479"/>
                <a:gd name="T42" fmla="*/ 4029 w 468"/>
                <a:gd name="T43" fmla="*/ 89 h 479"/>
                <a:gd name="T44" fmla="*/ 3770 w 468"/>
                <a:gd name="T45" fmla="*/ 259 h 479"/>
                <a:gd name="T46" fmla="*/ 3630 w 468"/>
                <a:gd name="T47" fmla="*/ 60 h 479"/>
                <a:gd name="T48" fmla="*/ 3431 w 468"/>
                <a:gd name="T49" fmla="*/ 250 h 479"/>
                <a:gd name="T50" fmla="*/ 3039 w 468"/>
                <a:gd name="T51" fmla="*/ 259 h 479"/>
                <a:gd name="T52" fmla="*/ 3011 w 468"/>
                <a:gd name="T53" fmla="*/ 389 h 479"/>
                <a:gd name="T54" fmla="*/ 2729 w 468"/>
                <a:gd name="T55" fmla="*/ 519 h 479"/>
                <a:gd name="T56" fmla="*/ 2631 w 468"/>
                <a:gd name="T57" fmla="*/ 459 h 479"/>
                <a:gd name="T58" fmla="*/ 2489 w 468"/>
                <a:gd name="T59" fmla="*/ 610 h 479"/>
                <a:gd name="T60" fmla="*/ 2229 w 468"/>
                <a:gd name="T61" fmla="*/ 781 h 479"/>
                <a:gd name="T62" fmla="*/ 2071 w 468"/>
                <a:gd name="T63" fmla="*/ 879 h 479"/>
                <a:gd name="T64" fmla="*/ 1929 w 468"/>
                <a:gd name="T65" fmla="*/ 1129 h 479"/>
                <a:gd name="T66" fmla="*/ 1711 w 468"/>
                <a:gd name="T67" fmla="*/ 1211 h 479"/>
                <a:gd name="T68" fmla="*/ 1600 w 468"/>
                <a:gd name="T69" fmla="*/ 1512 h 479"/>
                <a:gd name="T70" fmla="*/ 1319 w 468"/>
                <a:gd name="T71" fmla="*/ 1961 h 479"/>
                <a:gd name="T72" fmla="*/ 851 w 468"/>
                <a:gd name="T73" fmla="*/ 2540 h 479"/>
                <a:gd name="T74" fmla="*/ 550 w 468"/>
                <a:gd name="T75" fmla="*/ 2881 h 479"/>
                <a:gd name="T76" fmla="*/ 342 w 468"/>
                <a:gd name="T77" fmla="*/ 3100 h 479"/>
                <a:gd name="T78" fmla="*/ 28 w 468"/>
                <a:gd name="T79" fmla="*/ 3372 h 479"/>
                <a:gd name="T80" fmla="*/ 291 w 468"/>
                <a:gd name="T81" fmla="*/ 3631 h 479"/>
                <a:gd name="T82" fmla="*/ 199 w 468"/>
                <a:gd name="T83" fmla="*/ 3701 h 479"/>
                <a:gd name="T84" fmla="*/ 60 w 468"/>
                <a:gd name="T85" fmla="*/ 3931 h 479"/>
                <a:gd name="T86" fmla="*/ 171 w 468"/>
                <a:gd name="T87" fmla="*/ 4033 h 479"/>
                <a:gd name="T88" fmla="*/ 161 w 468"/>
                <a:gd name="T89" fmla="*/ 4232 h 479"/>
                <a:gd name="T90" fmla="*/ 130 w 468"/>
                <a:gd name="T91" fmla="*/ 4532 h 479"/>
                <a:gd name="T92" fmla="*/ 291 w 468"/>
                <a:gd name="T93" fmla="*/ 4713 h 479"/>
                <a:gd name="T94" fmla="*/ 759 w 468"/>
                <a:gd name="T95" fmla="*/ 4422 h 479"/>
                <a:gd name="T96" fmla="*/ 1040 w 468"/>
                <a:gd name="T97" fmla="*/ 4172 h 479"/>
                <a:gd name="T98" fmla="*/ 1240 w 468"/>
                <a:gd name="T99" fmla="*/ 4450 h 479"/>
                <a:gd name="T100" fmla="*/ 1319 w 468"/>
                <a:gd name="T101" fmla="*/ 3663 h 479"/>
                <a:gd name="T102" fmla="*/ 1410 w 468"/>
                <a:gd name="T103" fmla="*/ 2492 h 479"/>
                <a:gd name="T104" fmla="*/ 1701 w 468"/>
                <a:gd name="T105" fmla="*/ 1610 h 479"/>
                <a:gd name="T106" fmla="*/ 2160 w 468"/>
                <a:gd name="T107" fmla="*/ 1041 h 479"/>
                <a:gd name="T108" fmla="*/ 2720 w 468"/>
                <a:gd name="T109" fmla="*/ 791 h 479"/>
                <a:gd name="T110" fmla="*/ 3339 w 468"/>
                <a:gd name="T111" fmla="*/ 772 h 479"/>
                <a:gd name="T112" fmla="*/ 3830 w 468"/>
                <a:gd name="T113" fmla="*/ 449 h 479"/>
                <a:gd name="T114" fmla="*/ 4431 w 468"/>
                <a:gd name="T115" fmla="*/ 541 h 479"/>
                <a:gd name="T116" fmla="*/ 1021 w 468"/>
                <a:gd name="T117" fmla="*/ 2480 h 479"/>
                <a:gd name="T118" fmla="*/ 1110 w 468"/>
                <a:gd name="T119" fmla="*/ 3852 h 479"/>
                <a:gd name="T120" fmla="*/ 1199 w 468"/>
                <a:gd name="T121" fmla="*/ 3081 h 47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68"/>
                <a:gd name="T184" fmla="*/ 0 h 479"/>
                <a:gd name="T185" fmla="*/ 468 w 468"/>
                <a:gd name="T186" fmla="*/ 479 h 47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68" h="479">
                  <a:moveTo>
                    <a:pt x="380" y="5"/>
                  </a:moveTo>
                  <a:cubicBezTo>
                    <a:pt x="377" y="0"/>
                    <a:pt x="377" y="0"/>
                    <a:pt x="377" y="0"/>
                  </a:cubicBezTo>
                  <a:cubicBezTo>
                    <a:pt x="370" y="2"/>
                    <a:pt x="370" y="2"/>
                    <a:pt x="370" y="2"/>
                  </a:cubicBezTo>
                  <a:cubicBezTo>
                    <a:pt x="373" y="5"/>
                    <a:pt x="373" y="5"/>
                    <a:pt x="373" y="5"/>
                  </a:cubicBezTo>
                  <a:cubicBezTo>
                    <a:pt x="380" y="5"/>
                    <a:pt x="380" y="5"/>
                    <a:pt x="380" y="5"/>
                  </a:cubicBezTo>
                  <a:close/>
                  <a:moveTo>
                    <a:pt x="361" y="2"/>
                  </a:moveTo>
                  <a:cubicBezTo>
                    <a:pt x="354" y="5"/>
                    <a:pt x="354" y="5"/>
                    <a:pt x="354" y="5"/>
                  </a:cubicBezTo>
                  <a:cubicBezTo>
                    <a:pt x="364" y="5"/>
                    <a:pt x="364" y="5"/>
                    <a:pt x="364" y="5"/>
                  </a:cubicBezTo>
                  <a:cubicBezTo>
                    <a:pt x="361" y="2"/>
                    <a:pt x="361" y="2"/>
                    <a:pt x="361" y="2"/>
                  </a:cubicBezTo>
                  <a:close/>
                  <a:moveTo>
                    <a:pt x="348" y="5"/>
                  </a:moveTo>
                  <a:cubicBezTo>
                    <a:pt x="347" y="3"/>
                    <a:pt x="347" y="3"/>
                    <a:pt x="347" y="3"/>
                  </a:cubicBezTo>
                  <a:cubicBezTo>
                    <a:pt x="343" y="3"/>
                    <a:pt x="343" y="3"/>
                    <a:pt x="343" y="3"/>
                  </a:cubicBezTo>
                  <a:cubicBezTo>
                    <a:pt x="338" y="6"/>
                    <a:pt x="338" y="6"/>
                    <a:pt x="338" y="6"/>
                  </a:cubicBezTo>
                  <a:cubicBezTo>
                    <a:pt x="344" y="9"/>
                    <a:pt x="344" y="9"/>
                    <a:pt x="344" y="9"/>
                  </a:cubicBezTo>
                  <a:cubicBezTo>
                    <a:pt x="348" y="5"/>
                    <a:pt x="348" y="5"/>
                    <a:pt x="348" y="5"/>
                  </a:cubicBezTo>
                  <a:close/>
                  <a:moveTo>
                    <a:pt x="343" y="15"/>
                  </a:moveTo>
                  <a:cubicBezTo>
                    <a:pt x="344" y="16"/>
                    <a:pt x="344" y="16"/>
                    <a:pt x="344" y="16"/>
                  </a:cubicBezTo>
                  <a:cubicBezTo>
                    <a:pt x="347" y="16"/>
                    <a:pt x="347" y="16"/>
                    <a:pt x="347" y="16"/>
                  </a:cubicBezTo>
                  <a:cubicBezTo>
                    <a:pt x="350" y="15"/>
                    <a:pt x="350" y="15"/>
                    <a:pt x="350" y="15"/>
                  </a:cubicBezTo>
                  <a:cubicBezTo>
                    <a:pt x="345" y="13"/>
                    <a:pt x="345" y="13"/>
                    <a:pt x="345" y="13"/>
                  </a:cubicBezTo>
                  <a:cubicBezTo>
                    <a:pt x="343" y="15"/>
                    <a:pt x="343" y="15"/>
                    <a:pt x="343" y="15"/>
                  </a:cubicBezTo>
                  <a:close/>
                  <a:moveTo>
                    <a:pt x="341" y="22"/>
                  </a:moveTo>
                  <a:cubicBezTo>
                    <a:pt x="338" y="19"/>
                    <a:pt x="338" y="19"/>
                    <a:pt x="338" y="19"/>
                  </a:cubicBezTo>
                  <a:cubicBezTo>
                    <a:pt x="334" y="20"/>
                    <a:pt x="334" y="20"/>
                    <a:pt x="334" y="20"/>
                  </a:cubicBezTo>
                  <a:cubicBezTo>
                    <a:pt x="334" y="22"/>
                    <a:pt x="334" y="22"/>
                    <a:pt x="334" y="22"/>
                  </a:cubicBezTo>
                  <a:cubicBezTo>
                    <a:pt x="337" y="23"/>
                    <a:pt x="337" y="23"/>
                    <a:pt x="337" y="23"/>
                  </a:cubicBezTo>
                  <a:cubicBezTo>
                    <a:pt x="341" y="22"/>
                    <a:pt x="341" y="22"/>
                    <a:pt x="341" y="22"/>
                  </a:cubicBezTo>
                  <a:close/>
                  <a:moveTo>
                    <a:pt x="324" y="29"/>
                  </a:moveTo>
                  <a:cubicBezTo>
                    <a:pt x="327" y="28"/>
                    <a:pt x="327" y="28"/>
                    <a:pt x="327" y="28"/>
                  </a:cubicBezTo>
                  <a:cubicBezTo>
                    <a:pt x="327" y="25"/>
                    <a:pt x="327" y="25"/>
                    <a:pt x="327" y="25"/>
                  </a:cubicBezTo>
                  <a:cubicBezTo>
                    <a:pt x="324" y="23"/>
                    <a:pt x="324" y="23"/>
                    <a:pt x="324" y="23"/>
                  </a:cubicBezTo>
                  <a:cubicBezTo>
                    <a:pt x="321" y="26"/>
                    <a:pt x="321" y="26"/>
                    <a:pt x="321" y="26"/>
                  </a:cubicBezTo>
                  <a:cubicBezTo>
                    <a:pt x="324" y="29"/>
                    <a:pt x="324" y="29"/>
                    <a:pt x="324" y="29"/>
                  </a:cubicBezTo>
                  <a:close/>
                  <a:moveTo>
                    <a:pt x="312" y="22"/>
                  </a:moveTo>
                  <a:cubicBezTo>
                    <a:pt x="328" y="16"/>
                    <a:pt x="328" y="16"/>
                    <a:pt x="328" y="16"/>
                  </a:cubicBezTo>
                  <a:cubicBezTo>
                    <a:pt x="330" y="10"/>
                    <a:pt x="330" y="10"/>
                    <a:pt x="330" y="10"/>
                  </a:cubicBezTo>
                  <a:cubicBezTo>
                    <a:pt x="324" y="12"/>
                    <a:pt x="324" y="12"/>
                    <a:pt x="324" y="12"/>
                  </a:cubicBezTo>
                  <a:cubicBezTo>
                    <a:pt x="317" y="16"/>
                    <a:pt x="317" y="16"/>
                    <a:pt x="317" y="16"/>
                  </a:cubicBezTo>
                  <a:cubicBezTo>
                    <a:pt x="305" y="18"/>
                    <a:pt x="305" y="18"/>
                    <a:pt x="305" y="18"/>
                  </a:cubicBezTo>
                  <a:cubicBezTo>
                    <a:pt x="308" y="20"/>
                    <a:pt x="308" y="20"/>
                    <a:pt x="308" y="20"/>
                  </a:cubicBezTo>
                  <a:cubicBezTo>
                    <a:pt x="312" y="22"/>
                    <a:pt x="312" y="22"/>
                    <a:pt x="312" y="22"/>
                  </a:cubicBezTo>
                  <a:close/>
                  <a:moveTo>
                    <a:pt x="286" y="32"/>
                  </a:moveTo>
                  <a:cubicBezTo>
                    <a:pt x="285" y="29"/>
                    <a:pt x="285" y="29"/>
                    <a:pt x="285" y="29"/>
                  </a:cubicBezTo>
                  <a:cubicBezTo>
                    <a:pt x="279" y="33"/>
                    <a:pt x="279" y="33"/>
                    <a:pt x="279" y="33"/>
                  </a:cubicBezTo>
                  <a:cubicBezTo>
                    <a:pt x="278" y="35"/>
                    <a:pt x="278" y="35"/>
                    <a:pt x="278" y="35"/>
                  </a:cubicBezTo>
                  <a:cubicBezTo>
                    <a:pt x="284" y="36"/>
                    <a:pt x="284" y="36"/>
                    <a:pt x="284" y="36"/>
                  </a:cubicBezTo>
                  <a:cubicBezTo>
                    <a:pt x="286" y="32"/>
                    <a:pt x="286" y="32"/>
                    <a:pt x="286" y="32"/>
                  </a:cubicBezTo>
                  <a:close/>
                  <a:moveTo>
                    <a:pt x="269" y="35"/>
                  </a:moveTo>
                  <a:cubicBezTo>
                    <a:pt x="269" y="31"/>
                    <a:pt x="269" y="31"/>
                    <a:pt x="269" y="31"/>
                  </a:cubicBezTo>
                  <a:cubicBezTo>
                    <a:pt x="268" y="29"/>
                    <a:pt x="268" y="29"/>
                    <a:pt x="268" y="29"/>
                  </a:cubicBezTo>
                  <a:cubicBezTo>
                    <a:pt x="263" y="32"/>
                    <a:pt x="263" y="32"/>
                    <a:pt x="263" y="32"/>
                  </a:cubicBezTo>
                  <a:cubicBezTo>
                    <a:pt x="265" y="36"/>
                    <a:pt x="265" y="36"/>
                    <a:pt x="265" y="36"/>
                  </a:cubicBezTo>
                  <a:cubicBezTo>
                    <a:pt x="269" y="35"/>
                    <a:pt x="269" y="35"/>
                    <a:pt x="269" y="35"/>
                  </a:cubicBezTo>
                  <a:close/>
                  <a:moveTo>
                    <a:pt x="259" y="29"/>
                  </a:moveTo>
                  <a:cubicBezTo>
                    <a:pt x="250" y="31"/>
                    <a:pt x="250" y="31"/>
                    <a:pt x="250" y="31"/>
                  </a:cubicBezTo>
                  <a:cubicBezTo>
                    <a:pt x="250" y="33"/>
                    <a:pt x="250" y="33"/>
                    <a:pt x="250" y="33"/>
                  </a:cubicBezTo>
                  <a:cubicBezTo>
                    <a:pt x="261" y="33"/>
                    <a:pt x="261" y="33"/>
                    <a:pt x="261" y="33"/>
                  </a:cubicBezTo>
                  <a:cubicBezTo>
                    <a:pt x="259" y="29"/>
                    <a:pt x="259" y="29"/>
                    <a:pt x="259" y="29"/>
                  </a:cubicBezTo>
                  <a:close/>
                  <a:moveTo>
                    <a:pt x="262" y="42"/>
                  </a:moveTo>
                  <a:cubicBezTo>
                    <a:pt x="261" y="36"/>
                    <a:pt x="261" y="36"/>
                    <a:pt x="261" y="36"/>
                  </a:cubicBezTo>
                  <a:cubicBezTo>
                    <a:pt x="250" y="36"/>
                    <a:pt x="250" y="36"/>
                    <a:pt x="250" y="36"/>
                  </a:cubicBezTo>
                  <a:cubicBezTo>
                    <a:pt x="248" y="41"/>
                    <a:pt x="248" y="41"/>
                    <a:pt x="248" y="41"/>
                  </a:cubicBezTo>
                  <a:cubicBezTo>
                    <a:pt x="249" y="42"/>
                    <a:pt x="249" y="42"/>
                    <a:pt x="249" y="42"/>
                  </a:cubicBezTo>
                  <a:cubicBezTo>
                    <a:pt x="262" y="42"/>
                    <a:pt x="262" y="42"/>
                    <a:pt x="262" y="42"/>
                  </a:cubicBezTo>
                  <a:close/>
                  <a:moveTo>
                    <a:pt x="250" y="49"/>
                  </a:moveTo>
                  <a:cubicBezTo>
                    <a:pt x="250" y="46"/>
                    <a:pt x="250" y="46"/>
                    <a:pt x="250" y="46"/>
                  </a:cubicBezTo>
                  <a:cubicBezTo>
                    <a:pt x="243" y="45"/>
                    <a:pt x="243" y="45"/>
                    <a:pt x="243" y="45"/>
                  </a:cubicBezTo>
                  <a:cubicBezTo>
                    <a:pt x="236" y="48"/>
                    <a:pt x="236" y="48"/>
                    <a:pt x="236" y="48"/>
                  </a:cubicBezTo>
                  <a:cubicBezTo>
                    <a:pt x="232" y="52"/>
                    <a:pt x="232" y="52"/>
                    <a:pt x="232" y="52"/>
                  </a:cubicBezTo>
                  <a:cubicBezTo>
                    <a:pt x="243" y="54"/>
                    <a:pt x="243" y="54"/>
                    <a:pt x="243" y="54"/>
                  </a:cubicBezTo>
                  <a:cubicBezTo>
                    <a:pt x="250" y="49"/>
                    <a:pt x="250" y="49"/>
                    <a:pt x="250" y="49"/>
                  </a:cubicBezTo>
                  <a:close/>
                  <a:moveTo>
                    <a:pt x="223" y="67"/>
                  </a:moveTo>
                  <a:cubicBezTo>
                    <a:pt x="227" y="61"/>
                    <a:pt x="227" y="61"/>
                    <a:pt x="227" y="61"/>
                  </a:cubicBezTo>
                  <a:cubicBezTo>
                    <a:pt x="233" y="56"/>
                    <a:pt x="233" y="56"/>
                    <a:pt x="233" y="56"/>
                  </a:cubicBezTo>
                  <a:cubicBezTo>
                    <a:pt x="226" y="55"/>
                    <a:pt x="226" y="55"/>
                    <a:pt x="226" y="55"/>
                  </a:cubicBezTo>
                  <a:cubicBezTo>
                    <a:pt x="214" y="59"/>
                    <a:pt x="214" y="59"/>
                    <a:pt x="214" y="59"/>
                  </a:cubicBezTo>
                  <a:cubicBezTo>
                    <a:pt x="212" y="67"/>
                    <a:pt x="212" y="67"/>
                    <a:pt x="212" y="67"/>
                  </a:cubicBezTo>
                  <a:cubicBezTo>
                    <a:pt x="216" y="68"/>
                    <a:pt x="216" y="68"/>
                    <a:pt x="216" y="68"/>
                  </a:cubicBezTo>
                  <a:cubicBezTo>
                    <a:pt x="223" y="67"/>
                    <a:pt x="223" y="67"/>
                    <a:pt x="223" y="67"/>
                  </a:cubicBezTo>
                  <a:close/>
                  <a:moveTo>
                    <a:pt x="196" y="69"/>
                  </a:moveTo>
                  <a:cubicBezTo>
                    <a:pt x="206" y="61"/>
                    <a:pt x="206" y="61"/>
                    <a:pt x="206" y="61"/>
                  </a:cubicBezTo>
                  <a:cubicBezTo>
                    <a:pt x="199" y="62"/>
                    <a:pt x="199" y="62"/>
                    <a:pt x="199" y="62"/>
                  </a:cubicBezTo>
                  <a:cubicBezTo>
                    <a:pt x="189" y="67"/>
                    <a:pt x="189" y="67"/>
                    <a:pt x="189" y="67"/>
                  </a:cubicBezTo>
                  <a:cubicBezTo>
                    <a:pt x="184" y="69"/>
                    <a:pt x="184" y="69"/>
                    <a:pt x="184" y="69"/>
                  </a:cubicBezTo>
                  <a:cubicBezTo>
                    <a:pt x="190" y="71"/>
                    <a:pt x="190" y="71"/>
                    <a:pt x="190" y="71"/>
                  </a:cubicBezTo>
                  <a:cubicBezTo>
                    <a:pt x="196" y="69"/>
                    <a:pt x="196" y="69"/>
                    <a:pt x="196" y="69"/>
                  </a:cubicBezTo>
                  <a:close/>
                  <a:moveTo>
                    <a:pt x="199" y="77"/>
                  </a:moveTo>
                  <a:cubicBezTo>
                    <a:pt x="193" y="75"/>
                    <a:pt x="193" y="75"/>
                    <a:pt x="193" y="75"/>
                  </a:cubicBezTo>
                  <a:cubicBezTo>
                    <a:pt x="191" y="82"/>
                    <a:pt x="191" y="82"/>
                    <a:pt x="191" y="82"/>
                  </a:cubicBezTo>
                  <a:cubicBezTo>
                    <a:pt x="187" y="88"/>
                    <a:pt x="187" y="88"/>
                    <a:pt x="187" y="88"/>
                  </a:cubicBezTo>
                  <a:cubicBezTo>
                    <a:pt x="190" y="91"/>
                    <a:pt x="190" y="91"/>
                    <a:pt x="190" y="91"/>
                  </a:cubicBezTo>
                  <a:cubicBezTo>
                    <a:pt x="197" y="88"/>
                    <a:pt x="197" y="88"/>
                    <a:pt x="197" y="88"/>
                  </a:cubicBezTo>
                  <a:cubicBezTo>
                    <a:pt x="203" y="81"/>
                    <a:pt x="203" y="81"/>
                    <a:pt x="203" y="81"/>
                  </a:cubicBezTo>
                  <a:cubicBezTo>
                    <a:pt x="210" y="77"/>
                    <a:pt x="210" y="77"/>
                    <a:pt x="210" y="77"/>
                  </a:cubicBezTo>
                  <a:cubicBezTo>
                    <a:pt x="206" y="75"/>
                    <a:pt x="206" y="75"/>
                    <a:pt x="206" y="75"/>
                  </a:cubicBezTo>
                  <a:cubicBezTo>
                    <a:pt x="199" y="77"/>
                    <a:pt x="199" y="77"/>
                    <a:pt x="199" y="77"/>
                  </a:cubicBezTo>
                  <a:close/>
                  <a:moveTo>
                    <a:pt x="181" y="78"/>
                  </a:moveTo>
                  <a:cubicBezTo>
                    <a:pt x="181" y="75"/>
                    <a:pt x="181" y="75"/>
                    <a:pt x="181" y="75"/>
                  </a:cubicBezTo>
                  <a:cubicBezTo>
                    <a:pt x="174" y="75"/>
                    <a:pt x="174" y="75"/>
                    <a:pt x="174" y="75"/>
                  </a:cubicBezTo>
                  <a:cubicBezTo>
                    <a:pt x="171" y="78"/>
                    <a:pt x="171" y="78"/>
                    <a:pt x="171" y="78"/>
                  </a:cubicBezTo>
                  <a:cubicBezTo>
                    <a:pt x="174" y="79"/>
                    <a:pt x="174" y="79"/>
                    <a:pt x="174" y="79"/>
                  </a:cubicBezTo>
                  <a:cubicBezTo>
                    <a:pt x="181" y="78"/>
                    <a:pt x="181" y="78"/>
                    <a:pt x="181" y="78"/>
                  </a:cubicBezTo>
                  <a:close/>
                  <a:moveTo>
                    <a:pt x="180" y="88"/>
                  </a:moveTo>
                  <a:cubicBezTo>
                    <a:pt x="180" y="87"/>
                    <a:pt x="180" y="87"/>
                    <a:pt x="180" y="87"/>
                  </a:cubicBezTo>
                  <a:cubicBezTo>
                    <a:pt x="176" y="87"/>
                    <a:pt x="176" y="87"/>
                    <a:pt x="176" y="87"/>
                  </a:cubicBezTo>
                  <a:cubicBezTo>
                    <a:pt x="171" y="90"/>
                    <a:pt x="171" y="90"/>
                    <a:pt x="171" y="90"/>
                  </a:cubicBezTo>
                  <a:cubicBezTo>
                    <a:pt x="173" y="92"/>
                    <a:pt x="173" y="92"/>
                    <a:pt x="173" y="92"/>
                  </a:cubicBezTo>
                  <a:cubicBezTo>
                    <a:pt x="180" y="88"/>
                    <a:pt x="180" y="88"/>
                    <a:pt x="180" y="88"/>
                  </a:cubicBezTo>
                  <a:close/>
                  <a:moveTo>
                    <a:pt x="154" y="97"/>
                  </a:moveTo>
                  <a:cubicBezTo>
                    <a:pt x="161" y="94"/>
                    <a:pt x="161" y="94"/>
                    <a:pt x="161" y="94"/>
                  </a:cubicBezTo>
                  <a:cubicBezTo>
                    <a:pt x="160" y="92"/>
                    <a:pt x="160" y="92"/>
                    <a:pt x="160" y="92"/>
                  </a:cubicBezTo>
                  <a:cubicBezTo>
                    <a:pt x="154" y="92"/>
                    <a:pt x="154" y="92"/>
                    <a:pt x="154" y="92"/>
                  </a:cubicBezTo>
                  <a:cubicBezTo>
                    <a:pt x="143" y="98"/>
                    <a:pt x="143" y="98"/>
                    <a:pt x="143" y="98"/>
                  </a:cubicBezTo>
                  <a:cubicBezTo>
                    <a:pt x="143" y="104"/>
                    <a:pt x="143" y="104"/>
                    <a:pt x="143" y="104"/>
                  </a:cubicBezTo>
                  <a:cubicBezTo>
                    <a:pt x="145" y="101"/>
                    <a:pt x="145" y="101"/>
                    <a:pt x="145" y="101"/>
                  </a:cubicBezTo>
                  <a:cubicBezTo>
                    <a:pt x="154" y="97"/>
                    <a:pt x="154" y="97"/>
                    <a:pt x="154" y="97"/>
                  </a:cubicBezTo>
                  <a:close/>
                  <a:moveTo>
                    <a:pt x="461" y="41"/>
                  </a:moveTo>
                  <a:cubicBezTo>
                    <a:pt x="450" y="45"/>
                    <a:pt x="450" y="45"/>
                    <a:pt x="450" y="45"/>
                  </a:cubicBezTo>
                  <a:cubicBezTo>
                    <a:pt x="445" y="43"/>
                    <a:pt x="445" y="43"/>
                    <a:pt x="445" y="43"/>
                  </a:cubicBezTo>
                  <a:cubicBezTo>
                    <a:pt x="445" y="39"/>
                    <a:pt x="445" y="39"/>
                    <a:pt x="445" y="39"/>
                  </a:cubicBezTo>
                  <a:cubicBezTo>
                    <a:pt x="429" y="33"/>
                    <a:pt x="429" y="33"/>
                    <a:pt x="429" y="33"/>
                  </a:cubicBezTo>
                  <a:cubicBezTo>
                    <a:pt x="430" y="31"/>
                    <a:pt x="430" y="31"/>
                    <a:pt x="430" y="31"/>
                  </a:cubicBezTo>
                  <a:cubicBezTo>
                    <a:pt x="450" y="33"/>
                    <a:pt x="450" y="33"/>
                    <a:pt x="450" y="33"/>
                  </a:cubicBezTo>
                  <a:cubicBezTo>
                    <a:pt x="463" y="25"/>
                    <a:pt x="463" y="25"/>
                    <a:pt x="463" y="25"/>
                  </a:cubicBezTo>
                  <a:cubicBezTo>
                    <a:pt x="438" y="9"/>
                    <a:pt x="438" y="9"/>
                    <a:pt x="438" y="9"/>
                  </a:cubicBezTo>
                  <a:cubicBezTo>
                    <a:pt x="429" y="10"/>
                    <a:pt x="429" y="10"/>
                    <a:pt x="429" y="10"/>
                  </a:cubicBezTo>
                  <a:cubicBezTo>
                    <a:pt x="423" y="18"/>
                    <a:pt x="423" y="18"/>
                    <a:pt x="423" y="18"/>
                  </a:cubicBezTo>
                  <a:cubicBezTo>
                    <a:pt x="416" y="13"/>
                    <a:pt x="416" y="13"/>
                    <a:pt x="416" y="13"/>
                  </a:cubicBezTo>
                  <a:cubicBezTo>
                    <a:pt x="425" y="9"/>
                    <a:pt x="425" y="9"/>
                    <a:pt x="425" y="9"/>
                  </a:cubicBezTo>
                  <a:cubicBezTo>
                    <a:pt x="416" y="3"/>
                    <a:pt x="416" y="3"/>
                    <a:pt x="416" y="3"/>
                  </a:cubicBezTo>
                  <a:cubicBezTo>
                    <a:pt x="400" y="2"/>
                    <a:pt x="400" y="2"/>
                    <a:pt x="400" y="2"/>
                  </a:cubicBezTo>
                  <a:cubicBezTo>
                    <a:pt x="403" y="9"/>
                    <a:pt x="403" y="9"/>
                    <a:pt x="403" y="9"/>
                  </a:cubicBezTo>
                  <a:cubicBezTo>
                    <a:pt x="396" y="18"/>
                    <a:pt x="396" y="18"/>
                    <a:pt x="396" y="18"/>
                  </a:cubicBezTo>
                  <a:cubicBezTo>
                    <a:pt x="391" y="15"/>
                    <a:pt x="391" y="15"/>
                    <a:pt x="391" y="15"/>
                  </a:cubicBezTo>
                  <a:cubicBezTo>
                    <a:pt x="396" y="9"/>
                    <a:pt x="396" y="9"/>
                    <a:pt x="396" y="9"/>
                  </a:cubicBezTo>
                  <a:cubicBezTo>
                    <a:pt x="387" y="9"/>
                    <a:pt x="387" y="9"/>
                    <a:pt x="387" y="9"/>
                  </a:cubicBezTo>
                  <a:cubicBezTo>
                    <a:pt x="380" y="19"/>
                    <a:pt x="380" y="19"/>
                    <a:pt x="380" y="19"/>
                  </a:cubicBezTo>
                  <a:cubicBezTo>
                    <a:pt x="377" y="26"/>
                    <a:pt x="377" y="26"/>
                    <a:pt x="377" y="26"/>
                  </a:cubicBezTo>
                  <a:cubicBezTo>
                    <a:pt x="363" y="33"/>
                    <a:pt x="363" y="33"/>
                    <a:pt x="363" y="33"/>
                  </a:cubicBezTo>
                  <a:cubicBezTo>
                    <a:pt x="364" y="22"/>
                    <a:pt x="364" y="22"/>
                    <a:pt x="364" y="22"/>
                  </a:cubicBezTo>
                  <a:cubicBezTo>
                    <a:pt x="371" y="16"/>
                    <a:pt x="371" y="16"/>
                    <a:pt x="371" y="16"/>
                  </a:cubicBezTo>
                  <a:cubicBezTo>
                    <a:pt x="379" y="10"/>
                    <a:pt x="379" y="10"/>
                    <a:pt x="379" y="10"/>
                  </a:cubicBezTo>
                  <a:cubicBezTo>
                    <a:pt x="377" y="8"/>
                    <a:pt x="377" y="8"/>
                    <a:pt x="377" y="8"/>
                  </a:cubicBezTo>
                  <a:cubicBezTo>
                    <a:pt x="363" y="6"/>
                    <a:pt x="363" y="6"/>
                    <a:pt x="363" y="6"/>
                  </a:cubicBezTo>
                  <a:cubicBezTo>
                    <a:pt x="357" y="8"/>
                    <a:pt x="357" y="8"/>
                    <a:pt x="357" y="8"/>
                  </a:cubicBezTo>
                  <a:cubicBezTo>
                    <a:pt x="354" y="10"/>
                    <a:pt x="354" y="10"/>
                    <a:pt x="354" y="10"/>
                  </a:cubicBezTo>
                  <a:cubicBezTo>
                    <a:pt x="360" y="16"/>
                    <a:pt x="360" y="16"/>
                    <a:pt x="360" y="16"/>
                  </a:cubicBezTo>
                  <a:cubicBezTo>
                    <a:pt x="354" y="18"/>
                    <a:pt x="354" y="18"/>
                    <a:pt x="354" y="18"/>
                  </a:cubicBezTo>
                  <a:cubicBezTo>
                    <a:pt x="351" y="23"/>
                    <a:pt x="351" y="23"/>
                    <a:pt x="351" y="23"/>
                  </a:cubicBezTo>
                  <a:cubicBezTo>
                    <a:pt x="343" y="25"/>
                    <a:pt x="343" y="25"/>
                    <a:pt x="343" y="25"/>
                  </a:cubicBezTo>
                  <a:cubicBezTo>
                    <a:pt x="335" y="31"/>
                    <a:pt x="335" y="31"/>
                    <a:pt x="335" y="31"/>
                  </a:cubicBezTo>
                  <a:cubicBezTo>
                    <a:pt x="338" y="38"/>
                    <a:pt x="338" y="38"/>
                    <a:pt x="338" y="38"/>
                  </a:cubicBezTo>
                  <a:cubicBezTo>
                    <a:pt x="325" y="38"/>
                    <a:pt x="325" y="38"/>
                    <a:pt x="325" y="38"/>
                  </a:cubicBezTo>
                  <a:cubicBezTo>
                    <a:pt x="324" y="35"/>
                    <a:pt x="324" y="35"/>
                    <a:pt x="324" y="35"/>
                  </a:cubicBezTo>
                  <a:cubicBezTo>
                    <a:pt x="314" y="28"/>
                    <a:pt x="314" y="28"/>
                    <a:pt x="314" y="28"/>
                  </a:cubicBezTo>
                  <a:cubicBezTo>
                    <a:pt x="304" y="26"/>
                    <a:pt x="304" y="26"/>
                    <a:pt x="304" y="26"/>
                  </a:cubicBezTo>
                  <a:cubicBezTo>
                    <a:pt x="298" y="28"/>
                    <a:pt x="298" y="28"/>
                    <a:pt x="298" y="28"/>
                  </a:cubicBezTo>
                  <a:cubicBezTo>
                    <a:pt x="295" y="32"/>
                    <a:pt x="295" y="32"/>
                    <a:pt x="295" y="32"/>
                  </a:cubicBezTo>
                  <a:cubicBezTo>
                    <a:pt x="311" y="38"/>
                    <a:pt x="311" y="38"/>
                    <a:pt x="311" y="38"/>
                  </a:cubicBezTo>
                  <a:cubicBezTo>
                    <a:pt x="309" y="42"/>
                    <a:pt x="309" y="42"/>
                    <a:pt x="309" y="42"/>
                  </a:cubicBezTo>
                  <a:cubicBezTo>
                    <a:pt x="304" y="42"/>
                    <a:pt x="304" y="42"/>
                    <a:pt x="304" y="42"/>
                  </a:cubicBezTo>
                  <a:cubicBezTo>
                    <a:pt x="301" y="39"/>
                    <a:pt x="301" y="39"/>
                    <a:pt x="301" y="39"/>
                  </a:cubicBezTo>
                  <a:cubicBezTo>
                    <a:pt x="291" y="41"/>
                    <a:pt x="291" y="41"/>
                    <a:pt x="291" y="41"/>
                  </a:cubicBezTo>
                  <a:cubicBezTo>
                    <a:pt x="285" y="43"/>
                    <a:pt x="285" y="43"/>
                    <a:pt x="285" y="43"/>
                  </a:cubicBezTo>
                  <a:cubicBezTo>
                    <a:pt x="285" y="52"/>
                    <a:pt x="285" y="52"/>
                    <a:pt x="285" y="52"/>
                  </a:cubicBezTo>
                  <a:cubicBezTo>
                    <a:pt x="281" y="56"/>
                    <a:pt x="281" y="56"/>
                    <a:pt x="281" y="56"/>
                  </a:cubicBezTo>
                  <a:cubicBezTo>
                    <a:pt x="275" y="56"/>
                    <a:pt x="275" y="56"/>
                    <a:pt x="275" y="56"/>
                  </a:cubicBezTo>
                  <a:cubicBezTo>
                    <a:pt x="273" y="52"/>
                    <a:pt x="273" y="52"/>
                    <a:pt x="273" y="52"/>
                  </a:cubicBezTo>
                  <a:cubicBezTo>
                    <a:pt x="276" y="45"/>
                    <a:pt x="276" y="45"/>
                    <a:pt x="276" y="45"/>
                  </a:cubicBezTo>
                  <a:cubicBezTo>
                    <a:pt x="279" y="41"/>
                    <a:pt x="279" y="41"/>
                    <a:pt x="279" y="41"/>
                  </a:cubicBezTo>
                  <a:cubicBezTo>
                    <a:pt x="273" y="39"/>
                    <a:pt x="273" y="39"/>
                    <a:pt x="273" y="39"/>
                  </a:cubicBezTo>
                  <a:cubicBezTo>
                    <a:pt x="269" y="42"/>
                    <a:pt x="269" y="42"/>
                    <a:pt x="269" y="42"/>
                  </a:cubicBezTo>
                  <a:cubicBezTo>
                    <a:pt x="265" y="51"/>
                    <a:pt x="265" y="51"/>
                    <a:pt x="265" y="51"/>
                  </a:cubicBezTo>
                  <a:cubicBezTo>
                    <a:pt x="263" y="46"/>
                    <a:pt x="263" y="46"/>
                    <a:pt x="263" y="46"/>
                  </a:cubicBezTo>
                  <a:cubicBezTo>
                    <a:pt x="258" y="46"/>
                    <a:pt x="258" y="46"/>
                    <a:pt x="258" y="46"/>
                  </a:cubicBezTo>
                  <a:cubicBezTo>
                    <a:pt x="255" y="51"/>
                    <a:pt x="255" y="51"/>
                    <a:pt x="255" y="51"/>
                  </a:cubicBezTo>
                  <a:cubicBezTo>
                    <a:pt x="261" y="56"/>
                    <a:pt x="261" y="56"/>
                    <a:pt x="261" y="56"/>
                  </a:cubicBezTo>
                  <a:cubicBezTo>
                    <a:pt x="258" y="58"/>
                    <a:pt x="258" y="58"/>
                    <a:pt x="258" y="58"/>
                  </a:cubicBezTo>
                  <a:cubicBezTo>
                    <a:pt x="250" y="55"/>
                    <a:pt x="250" y="55"/>
                    <a:pt x="250" y="55"/>
                  </a:cubicBezTo>
                  <a:cubicBezTo>
                    <a:pt x="249" y="61"/>
                    <a:pt x="249" y="61"/>
                    <a:pt x="249" y="61"/>
                  </a:cubicBezTo>
                  <a:cubicBezTo>
                    <a:pt x="245" y="64"/>
                    <a:pt x="245" y="64"/>
                    <a:pt x="245" y="64"/>
                  </a:cubicBezTo>
                  <a:cubicBezTo>
                    <a:pt x="242" y="59"/>
                    <a:pt x="242" y="59"/>
                    <a:pt x="242" y="59"/>
                  </a:cubicBezTo>
                  <a:cubicBezTo>
                    <a:pt x="233" y="62"/>
                    <a:pt x="233" y="62"/>
                    <a:pt x="233" y="62"/>
                  </a:cubicBezTo>
                  <a:cubicBezTo>
                    <a:pt x="227" y="69"/>
                    <a:pt x="227" y="69"/>
                    <a:pt x="227" y="69"/>
                  </a:cubicBezTo>
                  <a:cubicBezTo>
                    <a:pt x="229" y="74"/>
                    <a:pt x="229" y="74"/>
                    <a:pt x="229" y="74"/>
                  </a:cubicBezTo>
                  <a:cubicBezTo>
                    <a:pt x="223" y="78"/>
                    <a:pt x="223" y="78"/>
                    <a:pt x="223" y="78"/>
                  </a:cubicBezTo>
                  <a:cubicBezTo>
                    <a:pt x="212" y="78"/>
                    <a:pt x="212" y="78"/>
                    <a:pt x="212" y="78"/>
                  </a:cubicBezTo>
                  <a:cubicBezTo>
                    <a:pt x="204" y="85"/>
                    <a:pt x="204" y="85"/>
                    <a:pt x="204" y="85"/>
                  </a:cubicBezTo>
                  <a:cubicBezTo>
                    <a:pt x="214" y="84"/>
                    <a:pt x="214" y="84"/>
                    <a:pt x="214" y="84"/>
                  </a:cubicBezTo>
                  <a:cubicBezTo>
                    <a:pt x="222" y="84"/>
                    <a:pt x="222" y="84"/>
                    <a:pt x="222" y="84"/>
                  </a:cubicBezTo>
                  <a:cubicBezTo>
                    <a:pt x="220" y="88"/>
                    <a:pt x="220" y="88"/>
                    <a:pt x="220" y="88"/>
                  </a:cubicBezTo>
                  <a:cubicBezTo>
                    <a:pt x="207" y="88"/>
                    <a:pt x="207" y="88"/>
                    <a:pt x="207" y="88"/>
                  </a:cubicBezTo>
                  <a:cubicBezTo>
                    <a:pt x="207" y="97"/>
                    <a:pt x="207" y="97"/>
                    <a:pt x="207" y="97"/>
                  </a:cubicBezTo>
                  <a:cubicBezTo>
                    <a:pt x="202" y="100"/>
                    <a:pt x="202" y="100"/>
                    <a:pt x="202" y="100"/>
                  </a:cubicBezTo>
                  <a:cubicBezTo>
                    <a:pt x="197" y="94"/>
                    <a:pt x="197" y="94"/>
                    <a:pt x="197" y="94"/>
                  </a:cubicBezTo>
                  <a:cubicBezTo>
                    <a:pt x="181" y="108"/>
                    <a:pt x="181" y="108"/>
                    <a:pt x="181" y="108"/>
                  </a:cubicBezTo>
                  <a:cubicBezTo>
                    <a:pt x="194" y="108"/>
                    <a:pt x="194" y="108"/>
                    <a:pt x="194" y="108"/>
                  </a:cubicBezTo>
                  <a:cubicBezTo>
                    <a:pt x="193" y="113"/>
                    <a:pt x="193" y="113"/>
                    <a:pt x="193" y="113"/>
                  </a:cubicBezTo>
                  <a:cubicBezTo>
                    <a:pt x="184" y="113"/>
                    <a:pt x="184" y="113"/>
                    <a:pt x="184" y="113"/>
                  </a:cubicBezTo>
                  <a:cubicBezTo>
                    <a:pt x="177" y="114"/>
                    <a:pt x="177" y="114"/>
                    <a:pt x="177" y="114"/>
                  </a:cubicBezTo>
                  <a:cubicBezTo>
                    <a:pt x="177" y="117"/>
                    <a:pt x="177" y="117"/>
                    <a:pt x="177" y="117"/>
                  </a:cubicBezTo>
                  <a:cubicBezTo>
                    <a:pt x="186" y="117"/>
                    <a:pt x="186" y="117"/>
                    <a:pt x="186" y="117"/>
                  </a:cubicBezTo>
                  <a:cubicBezTo>
                    <a:pt x="179" y="123"/>
                    <a:pt x="179" y="123"/>
                    <a:pt x="179" y="123"/>
                  </a:cubicBezTo>
                  <a:cubicBezTo>
                    <a:pt x="171" y="121"/>
                    <a:pt x="171" y="121"/>
                    <a:pt x="171" y="121"/>
                  </a:cubicBezTo>
                  <a:cubicBezTo>
                    <a:pt x="163" y="127"/>
                    <a:pt x="163" y="127"/>
                    <a:pt x="163" y="127"/>
                  </a:cubicBezTo>
                  <a:cubicBezTo>
                    <a:pt x="151" y="138"/>
                    <a:pt x="151" y="138"/>
                    <a:pt x="151" y="138"/>
                  </a:cubicBezTo>
                  <a:cubicBezTo>
                    <a:pt x="145" y="141"/>
                    <a:pt x="145" y="141"/>
                    <a:pt x="145" y="141"/>
                  </a:cubicBezTo>
                  <a:cubicBezTo>
                    <a:pt x="145" y="150"/>
                    <a:pt x="145" y="150"/>
                    <a:pt x="145" y="150"/>
                  </a:cubicBezTo>
                  <a:cubicBezTo>
                    <a:pt x="155" y="147"/>
                    <a:pt x="155" y="147"/>
                    <a:pt x="155" y="147"/>
                  </a:cubicBezTo>
                  <a:cubicBezTo>
                    <a:pt x="160" y="151"/>
                    <a:pt x="160" y="151"/>
                    <a:pt x="160" y="151"/>
                  </a:cubicBezTo>
                  <a:cubicBezTo>
                    <a:pt x="154" y="157"/>
                    <a:pt x="154" y="157"/>
                    <a:pt x="154" y="157"/>
                  </a:cubicBezTo>
                  <a:cubicBezTo>
                    <a:pt x="143" y="159"/>
                    <a:pt x="143" y="159"/>
                    <a:pt x="143" y="159"/>
                  </a:cubicBezTo>
                  <a:cubicBezTo>
                    <a:pt x="141" y="170"/>
                    <a:pt x="141" y="170"/>
                    <a:pt x="141" y="170"/>
                  </a:cubicBezTo>
                  <a:cubicBezTo>
                    <a:pt x="137" y="185"/>
                    <a:pt x="137" y="185"/>
                    <a:pt x="137" y="185"/>
                  </a:cubicBezTo>
                  <a:cubicBezTo>
                    <a:pt x="132" y="192"/>
                    <a:pt x="132" y="192"/>
                    <a:pt x="132" y="192"/>
                  </a:cubicBezTo>
                  <a:cubicBezTo>
                    <a:pt x="132" y="196"/>
                    <a:pt x="132" y="196"/>
                    <a:pt x="132" y="196"/>
                  </a:cubicBezTo>
                  <a:cubicBezTo>
                    <a:pt x="138" y="195"/>
                    <a:pt x="138" y="195"/>
                    <a:pt x="138" y="195"/>
                  </a:cubicBezTo>
                  <a:cubicBezTo>
                    <a:pt x="134" y="202"/>
                    <a:pt x="134" y="202"/>
                    <a:pt x="134" y="202"/>
                  </a:cubicBezTo>
                  <a:cubicBezTo>
                    <a:pt x="125" y="203"/>
                    <a:pt x="125" y="203"/>
                    <a:pt x="125" y="203"/>
                  </a:cubicBezTo>
                  <a:cubicBezTo>
                    <a:pt x="109" y="223"/>
                    <a:pt x="109" y="223"/>
                    <a:pt x="109" y="223"/>
                  </a:cubicBezTo>
                  <a:cubicBezTo>
                    <a:pt x="109" y="231"/>
                    <a:pt x="109" y="231"/>
                    <a:pt x="109" y="231"/>
                  </a:cubicBezTo>
                  <a:cubicBezTo>
                    <a:pt x="85" y="254"/>
                    <a:pt x="85" y="254"/>
                    <a:pt x="85" y="254"/>
                  </a:cubicBezTo>
                  <a:cubicBezTo>
                    <a:pt x="81" y="268"/>
                    <a:pt x="81" y="268"/>
                    <a:pt x="81" y="268"/>
                  </a:cubicBezTo>
                  <a:cubicBezTo>
                    <a:pt x="76" y="272"/>
                    <a:pt x="76" y="272"/>
                    <a:pt x="76" y="272"/>
                  </a:cubicBezTo>
                  <a:cubicBezTo>
                    <a:pt x="73" y="277"/>
                    <a:pt x="73" y="277"/>
                    <a:pt x="73" y="277"/>
                  </a:cubicBezTo>
                  <a:cubicBezTo>
                    <a:pt x="68" y="275"/>
                    <a:pt x="68" y="275"/>
                    <a:pt x="68" y="275"/>
                  </a:cubicBezTo>
                  <a:cubicBezTo>
                    <a:pt x="56" y="282"/>
                    <a:pt x="56" y="282"/>
                    <a:pt x="56" y="282"/>
                  </a:cubicBezTo>
                  <a:cubicBezTo>
                    <a:pt x="55" y="288"/>
                    <a:pt x="55" y="288"/>
                    <a:pt x="55" y="288"/>
                  </a:cubicBezTo>
                  <a:cubicBezTo>
                    <a:pt x="46" y="288"/>
                    <a:pt x="46" y="288"/>
                    <a:pt x="46" y="288"/>
                  </a:cubicBezTo>
                  <a:cubicBezTo>
                    <a:pt x="37" y="294"/>
                    <a:pt x="37" y="294"/>
                    <a:pt x="37" y="294"/>
                  </a:cubicBezTo>
                  <a:cubicBezTo>
                    <a:pt x="37" y="301"/>
                    <a:pt x="37" y="301"/>
                    <a:pt x="37" y="301"/>
                  </a:cubicBezTo>
                  <a:cubicBezTo>
                    <a:pt x="30" y="303"/>
                    <a:pt x="30" y="303"/>
                    <a:pt x="30" y="303"/>
                  </a:cubicBezTo>
                  <a:cubicBezTo>
                    <a:pt x="29" y="307"/>
                    <a:pt x="29" y="307"/>
                    <a:pt x="29" y="307"/>
                  </a:cubicBezTo>
                  <a:cubicBezTo>
                    <a:pt x="34" y="310"/>
                    <a:pt x="34" y="310"/>
                    <a:pt x="34" y="310"/>
                  </a:cubicBezTo>
                  <a:cubicBezTo>
                    <a:pt x="34" y="314"/>
                    <a:pt x="34" y="314"/>
                    <a:pt x="34" y="314"/>
                  </a:cubicBezTo>
                  <a:cubicBezTo>
                    <a:pt x="20" y="314"/>
                    <a:pt x="20" y="314"/>
                    <a:pt x="20" y="314"/>
                  </a:cubicBezTo>
                  <a:cubicBezTo>
                    <a:pt x="13" y="324"/>
                    <a:pt x="13" y="324"/>
                    <a:pt x="13" y="324"/>
                  </a:cubicBezTo>
                  <a:cubicBezTo>
                    <a:pt x="7" y="326"/>
                    <a:pt x="7" y="326"/>
                    <a:pt x="7" y="326"/>
                  </a:cubicBezTo>
                  <a:cubicBezTo>
                    <a:pt x="3" y="331"/>
                    <a:pt x="3" y="331"/>
                    <a:pt x="3" y="331"/>
                  </a:cubicBezTo>
                  <a:cubicBezTo>
                    <a:pt x="3" y="337"/>
                    <a:pt x="3" y="337"/>
                    <a:pt x="3" y="337"/>
                  </a:cubicBezTo>
                  <a:cubicBezTo>
                    <a:pt x="0" y="340"/>
                    <a:pt x="0" y="340"/>
                    <a:pt x="0" y="340"/>
                  </a:cubicBezTo>
                  <a:cubicBezTo>
                    <a:pt x="2" y="351"/>
                    <a:pt x="2" y="351"/>
                    <a:pt x="2" y="351"/>
                  </a:cubicBezTo>
                  <a:cubicBezTo>
                    <a:pt x="0" y="364"/>
                    <a:pt x="0" y="364"/>
                    <a:pt x="0" y="364"/>
                  </a:cubicBezTo>
                  <a:cubicBezTo>
                    <a:pt x="9" y="366"/>
                    <a:pt x="9" y="366"/>
                    <a:pt x="9" y="366"/>
                  </a:cubicBezTo>
                  <a:cubicBezTo>
                    <a:pt x="13" y="363"/>
                    <a:pt x="13" y="363"/>
                    <a:pt x="13" y="363"/>
                  </a:cubicBezTo>
                  <a:cubicBezTo>
                    <a:pt x="29" y="363"/>
                    <a:pt x="29" y="363"/>
                    <a:pt x="29" y="363"/>
                  </a:cubicBezTo>
                  <a:cubicBezTo>
                    <a:pt x="34" y="360"/>
                    <a:pt x="34" y="360"/>
                    <a:pt x="34" y="360"/>
                  </a:cubicBezTo>
                  <a:cubicBezTo>
                    <a:pt x="42" y="358"/>
                    <a:pt x="42" y="358"/>
                    <a:pt x="42" y="358"/>
                  </a:cubicBezTo>
                  <a:cubicBezTo>
                    <a:pt x="42" y="363"/>
                    <a:pt x="42" y="363"/>
                    <a:pt x="42" y="363"/>
                  </a:cubicBezTo>
                  <a:cubicBezTo>
                    <a:pt x="33" y="366"/>
                    <a:pt x="33" y="366"/>
                    <a:pt x="33" y="366"/>
                  </a:cubicBezTo>
                  <a:cubicBezTo>
                    <a:pt x="27" y="367"/>
                    <a:pt x="27" y="367"/>
                    <a:pt x="27" y="367"/>
                  </a:cubicBezTo>
                  <a:cubicBezTo>
                    <a:pt x="20" y="370"/>
                    <a:pt x="20" y="370"/>
                    <a:pt x="20" y="370"/>
                  </a:cubicBezTo>
                  <a:cubicBezTo>
                    <a:pt x="14" y="369"/>
                    <a:pt x="14" y="369"/>
                    <a:pt x="14" y="369"/>
                  </a:cubicBezTo>
                  <a:cubicBezTo>
                    <a:pt x="3" y="371"/>
                    <a:pt x="3" y="371"/>
                    <a:pt x="3" y="371"/>
                  </a:cubicBezTo>
                  <a:cubicBezTo>
                    <a:pt x="4" y="379"/>
                    <a:pt x="4" y="379"/>
                    <a:pt x="4" y="379"/>
                  </a:cubicBezTo>
                  <a:cubicBezTo>
                    <a:pt x="9" y="382"/>
                    <a:pt x="9" y="382"/>
                    <a:pt x="9" y="382"/>
                  </a:cubicBezTo>
                  <a:cubicBezTo>
                    <a:pt x="11" y="386"/>
                    <a:pt x="11" y="386"/>
                    <a:pt x="11" y="386"/>
                  </a:cubicBezTo>
                  <a:cubicBezTo>
                    <a:pt x="6" y="393"/>
                    <a:pt x="6" y="393"/>
                    <a:pt x="6" y="393"/>
                  </a:cubicBezTo>
                  <a:cubicBezTo>
                    <a:pt x="10" y="396"/>
                    <a:pt x="10" y="396"/>
                    <a:pt x="10" y="396"/>
                  </a:cubicBezTo>
                  <a:cubicBezTo>
                    <a:pt x="17" y="396"/>
                    <a:pt x="17" y="396"/>
                    <a:pt x="17" y="396"/>
                  </a:cubicBezTo>
                  <a:cubicBezTo>
                    <a:pt x="25" y="387"/>
                    <a:pt x="25" y="387"/>
                    <a:pt x="25" y="387"/>
                  </a:cubicBezTo>
                  <a:cubicBezTo>
                    <a:pt x="29" y="386"/>
                    <a:pt x="29" y="386"/>
                    <a:pt x="29" y="386"/>
                  </a:cubicBezTo>
                  <a:cubicBezTo>
                    <a:pt x="27" y="393"/>
                    <a:pt x="27" y="393"/>
                    <a:pt x="27" y="393"/>
                  </a:cubicBezTo>
                  <a:cubicBezTo>
                    <a:pt x="17" y="403"/>
                    <a:pt x="17" y="403"/>
                    <a:pt x="17" y="403"/>
                  </a:cubicBezTo>
                  <a:cubicBezTo>
                    <a:pt x="16" y="412"/>
                    <a:pt x="16" y="412"/>
                    <a:pt x="16" y="412"/>
                  </a:cubicBezTo>
                  <a:cubicBezTo>
                    <a:pt x="7" y="415"/>
                    <a:pt x="7" y="415"/>
                    <a:pt x="7" y="415"/>
                  </a:cubicBezTo>
                  <a:cubicBezTo>
                    <a:pt x="4" y="421"/>
                    <a:pt x="4" y="421"/>
                    <a:pt x="4" y="421"/>
                  </a:cubicBezTo>
                  <a:cubicBezTo>
                    <a:pt x="6" y="429"/>
                    <a:pt x="6" y="429"/>
                    <a:pt x="6" y="429"/>
                  </a:cubicBezTo>
                  <a:cubicBezTo>
                    <a:pt x="13" y="428"/>
                    <a:pt x="13" y="428"/>
                    <a:pt x="13" y="428"/>
                  </a:cubicBezTo>
                  <a:cubicBezTo>
                    <a:pt x="16" y="423"/>
                    <a:pt x="16" y="423"/>
                    <a:pt x="16" y="423"/>
                  </a:cubicBezTo>
                  <a:cubicBezTo>
                    <a:pt x="22" y="423"/>
                    <a:pt x="22" y="423"/>
                    <a:pt x="22" y="423"/>
                  </a:cubicBezTo>
                  <a:cubicBezTo>
                    <a:pt x="17" y="430"/>
                    <a:pt x="17" y="430"/>
                    <a:pt x="17" y="430"/>
                  </a:cubicBezTo>
                  <a:cubicBezTo>
                    <a:pt x="17" y="438"/>
                    <a:pt x="17" y="438"/>
                    <a:pt x="17" y="438"/>
                  </a:cubicBezTo>
                  <a:cubicBezTo>
                    <a:pt x="9" y="441"/>
                    <a:pt x="9" y="441"/>
                    <a:pt x="9" y="441"/>
                  </a:cubicBezTo>
                  <a:cubicBezTo>
                    <a:pt x="7" y="446"/>
                    <a:pt x="7" y="446"/>
                    <a:pt x="7" y="446"/>
                  </a:cubicBezTo>
                  <a:cubicBezTo>
                    <a:pt x="13" y="453"/>
                    <a:pt x="13" y="453"/>
                    <a:pt x="13" y="453"/>
                  </a:cubicBezTo>
                  <a:cubicBezTo>
                    <a:pt x="17" y="455"/>
                    <a:pt x="17" y="455"/>
                    <a:pt x="17" y="455"/>
                  </a:cubicBezTo>
                  <a:cubicBezTo>
                    <a:pt x="17" y="464"/>
                    <a:pt x="17" y="464"/>
                    <a:pt x="17" y="464"/>
                  </a:cubicBezTo>
                  <a:cubicBezTo>
                    <a:pt x="26" y="464"/>
                    <a:pt x="26" y="464"/>
                    <a:pt x="26" y="464"/>
                  </a:cubicBezTo>
                  <a:cubicBezTo>
                    <a:pt x="29" y="461"/>
                    <a:pt x="29" y="461"/>
                    <a:pt x="29" y="461"/>
                  </a:cubicBezTo>
                  <a:cubicBezTo>
                    <a:pt x="34" y="462"/>
                    <a:pt x="34" y="462"/>
                    <a:pt x="34" y="462"/>
                  </a:cubicBezTo>
                  <a:cubicBezTo>
                    <a:pt x="29" y="471"/>
                    <a:pt x="29" y="471"/>
                    <a:pt x="29" y="471"/>
                  </a:cubicBezTo>
                  <a:cubicBezTo>
                    <a:pt x="34" y="479"/>
                    <a:pt x="34" y="479"/>
                    <a:pt x="34" y="479"/>
                  </a:cubicBezTo>
                  <a:cubicBezTo>
                    <a:pt x="46" y="475"/>
                    <a:pt x="46" y="475"/>
                    <a:pt x="46" y="475"/>
                  </a:cubicBezTo>
                  <a:cubicBezTo>
                    <a:pt x="56" y="468"/>
                    <a:pt x="56" y="468"/>
                    <a:pt x="56" y="468"/>
                  </a:cubicBezTo>
                  <a:cubicBezTo>
                    <a:pt x="65" y="464"/>
                    <a:pt x="65" y="464"/>
                    <a:pt x="65" y="464"/>
                  </a:cubicBezTo>
                  <a:cubicBezTo>
                    <a:pt x="76" y="446"/>
                    <a:pt x="76" y="446"/>
                    <a:pt x="76" y="446"/>
                  </a:cubicBezTo>
                  <a:cubicBezTo>
                    <a:pt x="76" y="442"/>
                    <a:pt x="76" y="442"/>
                    <a:pt x="76" y="442"/>
                  </a:cubicBezTo>
                  <a:cubicBezTo>
                    <a:pt x="84" y="436"/>
                    <a:pt x="84" y="436"/>
                    <a:pt x="84" y="436"/>
                  </a:cubicBezTo>
                  <a:cubicBezTo>
                    <a:pt x="82" y="441"/>
                    <a:pt x="82" y="441"/>
                    <a:pt x="82" y="441"/>
                  </a:cubicBezTo>
                  <a:cubicBezTo>
                    <a:pt x="91" y="439"/>
                    <a:pt x="91" y="439"/>
                    <a:pt x="91" y="439"/>
                  </a:cubicBezTo>
                  <a:cubicBezTo>
                    <a:pt x="99" y="432"/>
                    <a:pt x="99" y="432"/>
                    <a:pt x="99" y="432"/>
                  </a:cubicBezTo>
                  <a:cubicBezTo>
                    <a:pt x="99" y="422"/>
                    <a:pt x="99" y="422"/>
                    <a:pt x="99" y="422"/>
                  </a:cubicBezTo>
                  <a:cubicBezTo>
                    <a:pt x="104" y="417"/>
                    <a:pt x="104" y="417"/>
                    <a:pt x="104" y="417"/>
                  </a:cubicBezTo>
                  <a:cubicBezTo>
                    <a:pt x="108" y="421"/>
                    <a:pt x="108" y="421"/>
                    <a:pt x="108" y="421"/>
                  </a:cubicBezTo>
                  <a:cubicBezTo>
                    <a:pt x="107" y="430"/>
                    <a:pt x="107" y="430"/>
                    <a:pt x="107" y="430"/>
                  </a:cubicBezTo>
                  <a:cubicBezTo>
                    <a:pt x="115" y="439"/>
                    <a:pt x="115" y="439"/>
                    <a:pt x="115" y="439"/>
                  </a:cubicBezTo>
                  <a:cubicBezTo>
                    <a:pt x="115" y="451"/>
                    <a:pt x="115" y="451"/>
                    <a:pt x="115" y="451"/>
                  </a:cubicBezTo>
                  <a:cubicBezTo>
                    <a:pt x="120" y="462"/>
                    <a:pt x="120" y="462"/>
                    <a:pt x="120" y="462"/>
                  </a:cubicBezTo>
                  <a:cubicBezTo>
                    <a:pt x="124" y="445"/>
                    <a:pt x="124" y="445"/>
                    <a:pt x="124" y="445"/>
                  </a:cubicBezTo>
                  <a:cubicBezTo>
                    <a:pt x="125" y="436"/>
                    <a:pt x="125" y="436"/>
                    <a:pt x="125" y="436"/>
                  </a:cubicBezTo>
                  <a:cubicBezTo>
                    <a:pt x="130" y="402"/>
                    <a:pt x="130" y="402"/>
                    <a:pt x="130" y="402"/>
                  </a:cubicBezTo>
                  <a:cubicBezTo>
                    <a:pt x="135" y="394"/>
                    <a:pt x="135" y="394"/>
                    <a:pt x="135" y="394"/>
                  </a:cubicBezTo>
                  <a:cubicBezTo>
                    <a:pt x="138" y="382"/>
                    <a:pt x="138" y="382"/>
                    <a:pt x="138" y="382"/>
                  </a:cubicBezTo>
                  <a:cubicBezTo>
                    <a:pt x="131" y="371"/>
                    <a:pt x="131" y="371"/>
                    <a:pt x="131" y="371"/>
                  </a:cubicBezTo>
                  <a:cubicBezTo>
                    <a:pt x="132" y="366"/>
                    <a:pt x="132" y="366"/>
                    <a:pt x="132" y="366"/>
                  </a:cubicBezTo>
                  <a:cubicBezTo>
                    <a:pt x="143" y="362"/>
                    <a:pt x="143" y="362"/>
                    <a:pt x="143" y="362"/>
                  </a:cubicBezTo>
                  <a:cubicBezTo>
                    <a:pt x="143" y="346"/>
                    <a:pt x="143" y="346"/>
                    <a:pt x="143" y="346"/>
                  </a:cubicBezTo>
                  <a:cubicBezTo>
                    <a:pt x="134" y="335"/>
                    <a:pt x="134" y="335"/>
                    <a:pt x="134" y="335"/>
                  </a:cubicBezTo>
                  <a:cubicBezTo>
                    <a:pt x="131" y="291"/>
                    <a:pt x="131" y="291"/>
                    <a:pt x="131" y="291"/>
                  </a:cubicBezTo>
                  <a:cubicBezTo>
                    <a:pt x="131" y="259"/>
                    <a:pt x="131" y="259"/>
                    <a:pt x="131" y="259"/>
                  </a:cubicBezTo>
                  <a:cubicBezTo>
                    <a:pt x="141" y="249"/>
                    <a:pt x="141" y="249"/>
                    <a:pt x="141" y="249"/>
                  </a:cubicBezTo>
                  <a:cubicBezTo>
                    <a:pt x="158" y="252"/>
                    <a:pt x="158" y="252"/>
                    <a:pt x="158" y="252"/>
                  </a:cubicBezTo>
                  <a:cubicBezTo>
                    <a:pt x="170" y="241"/>
                    <a:pt x="170" y="241"/>
                    <a:pt x="170" y="241"/>
                  </a:cubicBezTo>
                  <a:cubicBezTo>
                    <a:pt x="158" y="226"/>
                    <a:pt x="158" y="226"/>
                    <a:pt x="158" y="226"/>
                  </a:cubicBezTo>
                  <a:cubicBezTo>
                    <a:pt x="171" y="208"/>
                    <a:pt x="171" y="208"/>
                    <a:pt x="171" y="208"/>
                  </a:cubicBezTo>
                  <a:cubicBezTo>
                    <a:pt x="174" y="173"/>
                    <a:pt x="174" y="173"/>
                    <a:pt x="174" y="173"/>
                  </a:cubicBezTo>
                  <a:cubicBezTo>
                    <a:pt x="170" y="161"/>
                    <a:pt x="170" y="161"/>
                    <a:pt x="170" y="161"/>
                  </a:cubicBezTo>
                  <a:cubicBezTo>
                    <a:pt x="176" y="151"/>
                    <a:pt x="176" y="151"/>
                    <a:pt x="176" y="151"/>
                  </a:cubicBezTo>
                  <a:cubicBezTo>
                    <a:pt x="186" y="147"/>
                    <a:pt x="186" y="147"/>
                    <a:pt x="186" y="147"/>
                  </a:cubicBezTo>
                  <a:cubicBezTo>
                    <a:pt x="207" y="127"/>
                    <a:pt x="207" y="127"/>
                    <a:pt x="207" y="127"/>
                  </a:cubicBezTo>
                  <a:cubicBezTo>
                    <a:pt x="209" y="118"/>
                    <a:pt x="209" y="118"/>
                    <a:pt x="209" y="118"/>
                  </a:cubicBezTo>
                  <a:cubicBezTo>
                    <a:pt x="202" y="115"/>
                    <a:pt x="202" y="115"/>
                    <a:pt x="202" y="115"/>
                  </a:cubicBezTo>
                  <a:cubicBezTo>
                    <a:pt x="216" y="104"/>
                    <a:pt x="216" y="104"/>
                    <a:pt x="216" y="104"/>
                  </a:cubicBezTo>
                  <a:cubicBezTo>
                    <a:pt x="222" y="95"/>
                    <a:pt x="222" y="95"/>
                    <a:pt x="222" y="95"/>
                  </a:cubicBezTo>
                  <a:cubicBezTo>
                    <a:pt x="236" y="91"/>
                    <a:pt x="236" y="91"/>
                    <a:pt x="236" y="91"/>
                  </a:cubicBezTo>
                  <a:cubicBezTo>
                    <a:pt x="240" y="79"/>
                    <a:pt x="240" y="79"/>
                    <a:pt x="240" y="79"/>
                  </a:cubicBezTo>
                  <a:cubicBezTo>
                    <a:pt x="250" y="79"/>
                    <a:pt x="250" y="79"/>
                    <a:pt x="250" y="79"/>
                  </a:cubicBezTo>
                  <a:cubicBezTo>
                    <a:pt x="261" y="81"/>
                    <a:pt x="261" y="81"/>
                    <a:pt x="261" y="81"/>
                  </a:cubicBezTo>
                  <a:cubicBezTo>
                    <a:pt x="272" y="79"/>
                    <a:pt x="272" y="79"/>
                    <a:pt x="272" y="79"/>
                  </a:cubicBezTo>
                  <a:cubicBezTo>
                    <a:pt x="275" y="65"/>
                    <a:pt x="275" y="65"/>
                    <a:pt x="275" y="65"/>
                  </a:cubicBezTo>
                  <a:cubicBezTo>
                    <a:pt x="285" y="64"/>
                    <a:pt x="285" y="64"/>
                    <a:pt x="285" y="64"/>
                  </a:cubicBezTo>
                  <a:cubicBezTo>
                    <a:pt x="294" y="58"/>
                    <a:pt x="294" y="58"/>
                    <a:pt x="294" y="58"/>
                  </a:cubicBezTo>
                  <a:cubicBezTo>
                    <a:pt x="304" y="59"/>
                    <a:pt x="304" y="59"/>
                    <a:pt x="304" y="59"/>
                  </a:cubicBezTo>
                  <a:cubicBezTo>
                    <a:pt x="321" y="74"/>
                    <a:pt x="321" y="74"/>
                    <a:pt x="321" y="74"/>
                  </a:cubicBezTo>
                  <a:cubicBezTo>
                    <a:pt x="334" y="77"/>
                    <a:pt x="334" y="77"/>
                    <a:pt x="334" y="77"/>
                  </a:cubicBezTo>
                  <a:cubicBezTo>
                    <a:pt x="345" y="71"/>
                    <a:pt x="345" y="71"/>
                    <a:pt x="345" y="71"/>
                  </a:cubicBezTo>
                  <a:cubicBezTo>
                    <a:pt x="356" y="71"/>
                    <a:pt x="356" y="71"/>
                    <a:pt x="356" y="71"/>
                  </a:cubicBezTo>
                  <a:cubicBezTo>
                    <a:pt x="364" y="75"/>
                    <a:pt x="364" y="75"/>
                    <a:pt x="364" y="75"/>
                  </a:cubicBezTo>
                  <a:cubicBezTo>
                    <a:pt x="368" y="75"/>
                    <a:pt x="368" y="75"/>
                    <a:pt x="368" y="75"/>
                  </a:cubicBezTo>
                  <a:cubicBezTo>
                    <a:pt x="381" y="65"/>
                    <a:pt x="381" y="65"/>
                    <a:pt x="381" y="65"/>
                  </a:cubicBezTo>
                  <a:cubicBezTo>
                    <a:pt x="383" y="45"/>
                    <a:pt x="383" y="45"/>
                    <a:pt x="383" y="45"/>
                  </a:cubicBezTo>
                  <a:cubicBezTo>
                    <a:pt x="400" y="36"/>
                    <a:pt x="400" y="36"/>
                    <a:pt x="400" y="36"/>
                  </a:cubicBezTo>
                  <a:cubicBezTo>
                    <a:pt x="416" y="36"/>
                    <a:pt x="416" y="36"/>
                    <a:pt x="416" y="36"/>
                  </a:cubicBezTo>
                  <a:cubicBezTo>
                    <a:pt x="432" y="45"/>
                    <a:pt x="432" y="45"/>
                    <a:pt x="432" y="45"/>
                  </a:cubicBezTo>
                  <a:cubicBezTo>
                    <a:pt x="433" y="62"/>
                    <a:pt x="433" y="62"/>
                    <a:pt x="433" y="62"/>
                  </a:cubicBezTo>
                  <a:cubicBezTo>
                    <a:pt x="442" y="58"/>
                    <a:pt x="442" y="58"/>
                    <a:pt x="442" y="58"/>
                  </a:cubicBezTo>
                  <a:cubicBezTo>
                    <a:pt x="443" y="54"/>
                    <a:pt x="443" y="54"/>
                    <a:pt x="443" y="54"/>
                  </a:cubicBezTo>
                  <a:cubicBezTo>
                    <a:pt x="468" y="45"/>
                    <a:pt x="468" y="45"/>
                    <a:pt x="468" y="45"/>
                  </a:cubicBezTo>
                  <a:cubicBezTo>
                    <a:pt x="461" y="41"/>
                    <a:pt x="461" y="41"/>
                    <a:pt x="461" y="41"/>
                  </a:cubicBezTo>
                  <a:close/>
                  <a:moveTo>
                    <a:pt x="86" y="262"/>
                  </a:moveTo>
                  <a:cubicBezTo>
                    <a:pt x="86" y="259"/>
                    <a:pt x="89" y="261"/>
                    <a:pt x="91" y="261"/>
                  </a:cubicBezTo>
                  <a:cubicBezTo>
                    <a:pt x="92" y="261"/>
                    <a:pt x="92" y="264"/>
                    <a:pt x="95" y="262"/>
                  </a:cubicBezTo>
                  <a:cubicBezTo>
                    <a:pt x="98" y="258"/>
                    <a:pt x="96" y="252"/>
                    <a:pt x="102" y="248"/>
                  </a:cubicBezTo>
                  <a:cubicBezTo>
                    <a:pt x="104" y="246"/>
                    <a:pt x="107" y="248"/>
                    <a:pt x="109" y="248"/>
                  </a:cubicBezTo>
                  <a:cubicBezTo>
                    <a:pt x="111" y="249"/>
                    <a:pt x="109" y="252"/>
                    <a:pt x="111" y="254"/>
                  </a:cubicBezTo>
                  <a:cubicBezTo>
                    <a:pt x="107" y="258"/>
                    <a:pt x="102" y="251"/>
                    <a:pt x="101" y="258"/>
                  </a:cubicBezTo>
                  <a:cubicBezTo>
                    <a:pt x="99" y="261"/>
                    <a:pt x="99" y="265"/>
                    <a:pt x="96" y="267"/>
                  </a:cubicBezTo>
                  <a:cubicBezTo>
                    <a:pt x="92" y="268"/>
                    <a:pt x="88" y="267"/>
                    <a:pt x="86" y="262"/>
                  </a:cubicBezTo>
                  <a:close/>
                  <a:moveTo>
                    <a:pt x="111" y="385"/>
                  </a:moveTo>
                  <a:cubicBezTo>
                    <a:pt x="109" y="386"/>
                    <a:pt x="108" y="386"/>
                    <a:pt x="107" y="386"/>
                  </a:cubicBezTo>
                  <a:cubicBezTo>
                    <a:pt x="104" y="377"/>
                    <a:pt x="93" y="371"/>
                    <a:pt x="93" y="363"/>
                  </a:cubicBezTo>
                  <a:cubicBezTo>
                    <a:pt x="95" y="362"/>
                    <a:pt x="95" y="362"/>
                    <a:pt x="95" y="362"/>
                  </a:cubicBezTo>
                  <a:cubicBezTo>
                    <a:pt x="101" y="370"/>
                    <a:pt x="115" y="373"/>
                    <a:pt x="111" y="385"/>
                  </a:cubicBezTo>
                  <a:close/>
                  <a:moveTo>
                    <a:pt x="121" y="324"/>
                  </a:moveTo>
                  <a:cubicBezTo>
                    <a:pt x="117" y="321"/>
                    <a:pt x="117" y="313"/>
                    <a:pt x="120" y="308"/>
                  </a:cubicBezTo>
                  <a:cubicBezTo>
                    <a:pt x="122" y="308"/>
                    <a:pt x="122" y="313"/>
                    <a:pt x="124" y="315"/>
                  </a:cubicBezTo>
                  <a:cubicBezTo>
                    <a:pt x="121" y="318"/>
                    <a:pt x="125" y="323"/>
                    <a:pt x="121" y="324"/>
                  </a:cubicBezTo>
                  <a:close/>
                </a:path>
              </a:pathLst>
            </a:custGeom>
            <a:solidFill>
              <a:srgbClr val="005F8E"/>
            </a:solidFill>
            <a:ln w="9525">
              <a:solidFill>
                <a:srgbClr val="0071A7"/>
              </a:solidFill>
              <a:miter lim="800000"/>
              <a:headEnd/>
              <a:tailEnd/>
            </a:ln>
          </p:spPr>
          <p:txBody>
            <a:bodyPr>
              <a:prstTxWarp prst="textNoShape">
                <a:avLst/>
              </a:prstTxWarp>
            </a:bodyPr>
            <a:lstStyle/>
            <a:p>
              <a:endParaRPr lang="fr-FR"/>
            </a:p>
          </p:txBody>
        </p:sp>
        <p:sp>
          <p:nvSpPr>
            <p:cNvPr id="165952" name="Freeform 40"/>
            <p:cNvSpPr>
              <a:spLocks/>
            </p:cNvSpPr>
            <p:nvPr/>
          </p:nvSpPr>
          <p:spPr bwMode="gray">
            <a:xfrm>
              <a:off x="748" y="821"/>
              <a:ext cx="626" cy="423"/>
            </a:xfrm>
            <a:custGeom>
              <a:avLst/>
              <a:gdLst>
                <a:gd name="T0" fmla="*/ 402 w 698"/>
                <a:gd name="T1" fmla="*/ 325 h 472"/>
                <a:gd name="T2" fmla="*/ 485 w 698"/>
                <a:gd name="T3" fmla="*/ 286 h 472"/>
                <a:gd name="T4" fmla="*/ 539 w 698"/>
                <a:gd name="T5" fmla="*/ 220 h 472"/>
                <a:gd name="T6" fmla="*/ 556 w 698"/>
                <a:gd name="T7" fmla="*/ 130 h 472"/>
                <a:gd name="T8" fmla="*/ 522 w 698"/>
                <a:gd name="T9" fmla="*/ 108 h 472"/>
                <a:gd name="T10" fmla="*/ 504 w 698"/>
                <a:gd name="T11" fmla="*/ 65 h 472"/>
                <a:gd name="T12" fmla="*/ 518 w 698"/>
                <a:gd name="T13" fmla="*/ 28 h 472"/>
                <a:gd name="T14" fmla="*/ 493 w 698"/>
                <a:gd name="T15" fmla="*/ 25 h 472"/>
                <a:gd name="T16" fmla="*/ 450 w 698"/>
                <a:gd name="T17" fmla="*/ 0 h 472"/>
                <a:gd name="T18" fmla="*/ 417 w 698"/>
                <a:gd name="T19" fmla="*/ 50 h 472"/>
                <a:gd name="T20" fmla="*/ 340 w 698"/>
                <a:gd name="T21" fmla="*/ 50 h 472"/>
                <a:gd name="T22" fmla="*/ 320 w 698"/>
                <a:gd name="T23" fmla="*/ 76 h 472"/>
                <a:gd name="T24" fmla="*/ 292 w 698"/>
                <a:gd name="T25" fmla="*/ 56 h 472"/>
                <a:gd name="T26" fmla="*/ 249 w 698"/>
                <a:gd name="T27" fmla="*/ 105 h 472"/>
                <a:gd name="T28" fmla="*/ 206 w 698"/>
                <a:gd name="T29" fmla="*/ 71 h 472"/>
                <a:gd name="T30" fmla="*/ 215 w 698"/>
                <a:gd name="T31" fmla="*/ 97 h 472"/>
                <a:gd name="T32" fmla="*/ 173 w 698"/>
                <a:gd name="T33" fmla="*/ 125 h 472"/>
                <a:gd name="T34" fmla="*/ 170 w 698"/>
                <a:gd name="T35" fmla="*/ 147 h 472"/>
                <a:gd name="T36" fmla="*/ 138 w 698"/>
                <a:gd name="T37" fmla="*/ 91 h 472"/>
                <a:gd name="T38" fmla="*/ 97 w 698"/>
                <a:gd name="T39" fmla="*/ 13 h 472"/>
                <a:gd name="T40" fmla="*/ 74 w 698"/>
                <a:gd name="T41" fmla="*/ 45 h 472"/>
                <a:gd name="T42" fmla="*/ 67 w 698"/>
                <a:gd name="T43" fmla="*/ 76 h 472"/>
                <a:gd name="T44" fmla="*/ 51 w 698"/>
                <a:gd name="T45" fmla="*/ 56 h 472"/>
                <a:gd name="T46" fmla="*/ 5 w 698"/>
                <a:gd name="T47" fmla="*/ 133 h 472"/>
                <a:gd name="T48" fmla="*/ 108 w 698"/>
                <a:gd name="T49" fmla="*/ 130 h 472"/>
                <a:gd name="T50" fmla="*/ 97 w 698"/>
                <a:gd name="T51" fmla="*/ 164 h 472"/>
                <a:gd name="T52" fmla="*/ 133 w 698"/>
                <a:gd name="T53" fmla="*/ 195 h 472"/>
                <a:gd name="T54" fmla="*/ 65 w 698"/>
                <a:gd name="T55" fmla="*/ 195 h 472"/>
                <a:gd name="T56" fmla="*/ 28 w 698"/>
                <a:gd name="T57" fmla="*/ 223 h 472"/>
                <a:gd name="T58" fmla="*/ 108 w 698"/>
                <a:gd name="T59" fmla="*/ 223 h 472"/>
                <a:gd name="T60" fmla="*/ 127 w 698"/>
                <a:gd name="T61" fmla="*/ 272 h 472"/>
                <a:gd name="T62" fmla="*/ 88 w 698"/>
                <a:gd name="T63" fmla="*/ 303 h 472"/>
                <a:gd name="T64" fmla="*/ 116 w 698"/>
                <a:gd name="T65" fmla="*/ 329 h 472"/>
                <a:gd name="T66" fmla="*/ 232 w 698"/>
                <a:gd name="T67" fmla="*/ 379 h 472"/>
                <a:gd name="T68" fmla="*/ 362 w 698"/>
                <a:gd name="T69" fmla="*/ 331 h 472"/>
                <a:gd name="T70" fmla="*/ 362 w 698"/>
                <a:gd name="T71" fmla="*/ 331 h 4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98"/>
                <a:gd name="T109" fmla="*/ 0 h 472"/>
                <a:gd name="T110" fmla="*/ 698 w 698"/>
                <a:gd name="T111" fmla="*/ 472 h 4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98" h="472">
                  <a:moveTo>
                    <a:pt x="451" y="412"/>
                  </a:moveTo>
                  <a:lnTo>
                    <a:pt x="500" y="405"/>
                  </a:lnTo>
                  <a:lnTo>
                    <a:pt x="543" y="359"/>
                  </a:lnTo>
                  <a:lnTo>
                    <a:pt x="603" y="356"/>
                  </a:lnTo>
                  <a:lnTo>
                    <a:pt x="620" y="310"/>
                  </a:lnTo>
                  <a:lnTo>
                    <a:pt x="670" y="275"/>
                  </a:lnTo>
                  <a:lnTo>
                    <a:pt x="698" y="208"/>
                  </a:lnTo>
                  <a:lnTo>
                    <a:pt x="691" y="162"/>
                  </a:lnTo>
                  <a:lnTo>
                    <a:pt x="659" y="162"/>
                  </a:lnTo>
                  <a:lnTo>
                    <a:pt x="649" y="134"/>
                  </a:lnTo>
                  <a:lnTo>
                    <a:pt x="624" y="130"/>
                  </a:lnTo>
                  <a:lnTo>
                    <a:pt x="627" y="81"/>
                  </a:lnTo>
                  <a:lnTo>
                    <a:pt x="613" y="56"/>
                  </a:lnTo>
                  <a:lnTo>
                    <a:pt x="645" y="35"/>
                  </a:lnTo>
                  <a:lnTo>
                    <a:pt x="638" y="21"/>
                  </a:lnTo>
                  <a:lnTo>
                    <a:pt x="613" y="31"/>
                  </a:lnTo>
                  <a:lnTo>
                    <a:pt x="578" y="31"/>
                  </a:lnTo>
                  <a:lnTo>
                    <a:pt x="560" y="0"/>
                  </a:lnTo>
                  <a:lnTo>
                    <a:pt x="511" y="0"/>
                  </a:lnTo>
                  <a:lnTo>
                    <a:pt x="518" y="63"/>
                  </a:lnTo>
                  <a:lnTo>
                    <a:pt x="462" y="81"/>
                  </a:lnTo>
                  <a:lnTo>
                    <a:pt x="423" y="63"/>
                  </a:lnTo>
                  <a:lnTo>
                    <a:pt x="388" y="70"/>
                  </a:lnTo>
                  <a:lnTo>
                    <a:pt x="398" y="95"/>
                  </a:lnTo>
                  <a:lnTo>
                    <a:pt x="384" y="109"/>
                  </a:lnTo>
                  <a:lnTo>
                    <a:pt x="363" y="70"/>
                  </a:lnTo>
                  <a:lnTo>
                    <a:pt x="310" y="81"/>
                  </a:lnTo>
                  <a:lnTo>
                    <a:pt x="310" y="130"/>
                  </a:lnTo>
                  <a:lnTo>
                    <a:pt x="282" y="91"/>
                  </a:lnTo>
                  <a:lnTo>
                    <a:pt x="257" y="88"/>
                  </a:lnTo>
                  <a:lnTo>
                    <a:pt x="243" y="98"/>
                  </a:lnTo>
                  <a:lnTo>
                    <a:pt x="268" y="120"/>
                  </a:lnTo>
                  <a:lnTo>
                    <a:pt x="250" y="141"/>
                  </a:lnTo>
                  <a:lnTo>
                    <a:pt x="215" y="155"/>
                  </a:lnTo>
                  <a:lnTo>
                    <a:pt x="225" y="165"/>
                  </a:lnTo>
                  <a:lnTo>
                    <a:pt x="211" y="183"/>
                  </a:lnTo>
                  <a:lnTo>
                    <a:pt x="190" y="165"/>
                  </a:lnTo>
                  <a:lnTo>
                    <a:pt x="172" y="113"/>
                  </a:lnTo>
                  <a:lnTo>
                    <a:pt x="180" y="67"/>
                  </a:lnTo>
                  <a:lnTo>
                    <a:pt x="120" y="17"/>
                  </a:lnTo>
                  <a:lnTo>
                    <a:pt x="70" y="17"/>
                  </a:lnTo>
                  <a:lnTo>
                    <a:pt x="91" y="56"/>
                  </a:lnTo>
                  <a:lnTo>
                    <a:pt x="112" y="88"/>
                  </a:lnTo>
                  <a:lnTo>
                    <a:pt x="84" y="95"/>
                  </a:lnTo>
                  <a:lnTo>
                    <a:pt x="70" y="81"/>
                  </a:lnTo>
                  <a:lnTo>
                    <a:pt x="63" y="70"/>
                  </a:lnTo>
                  <a:lnTo>
                    <a:pt x="0" y="141"/>
                  </a:lnTo>
                  <a:lnTo>
                    <a:pt x="7" y="165"/>
                  </a:lnTo>
                  <a:lnTo>
                    <a:pt x="45" y="162"/>
                  </a:lnTo>
                  <a:lnTo>
                    <a:pt x="134" y="162"/>
                  </a:lnTo>
                  <a:lnTo>
                    <a:pt x="151" y="183"/>
                  </a:lnTo>
                  <a:lnTo>
                    <a:pt x="120" y="204"/>
                  </a:lnTo>
                  <a:lnTo>
                    <a:pt x="180" y="229"/>
                  </a:lnTo>
                  <a:lnTo>
                    <a:pt x="165" y="243"/>
                  </a:lnTo>
                  <a:lnTo>
                    <a:pt x="130" y="240"/>
                  </a:lnTo>
                  <a:lnTo>
                    <a:pt x="81" y="243"/>
                  </a:lnTo>
                  <a:lnTo>
                    <a:pt x="38" y="254"/>
                  </a:lnTo>
                  <a:lnTo>
                    <a:pt x="35" y="278"/>
                  </a:lnTo>
                  <a:lnTo>
                    <a:pt x="109" y="268"/>
                  </a:lnTo>
                  <a:lnTo>
                    <a:pt x="134" y="278"/>
                  </a:lnTo>
                  <a:lnTo>
                    <a:pt x="134" y="303"/>
                  </a:lnTo>
                  <a:lnTo>
                    <a:pt x="158" y="338"/>
                  </a:lnTo>
                  <a:lnTo>
                    <a:pt x="155" y="377"/>
                  </a:lnTo>
                  <a:lnTo>
                    <a:pt x="109" y="377"/>
                  </a:lnTo>
                  <a:lnTo>
                    <a:pt x="109" y="398"/>
                  </a:lnTo>
                  <a:lnTo>
                    <a:pt x="144" y="409"/>
                  </a:lnTo>
                  <a:lnTo>
                    <a:pt x="211" y="423"/>
                  </a:lnTo>
                  <a:lnTo>
                    <a:pt x="289" y="472"/>
                  </a:lnTo>
                  <a:lnTo>
                    <a:pt x="405" y="465"/>
                  </a:lnTo>
                  <a:lnTo>
                    <a:pt x="451" y="412"/>
                  </a:lnTo>
                  <a:close/>
                </a:path>
              </a:pathLst>
            </a:custGeom>
            <a:solidFill>
              <a:srgbClr val="005F8E"/>
            </a:solidFill>
            <a:ln w="9525">
              <a:solidFill>
                <a:srgbClr val="0071A7"/>
              </a:solidFill>
              <a:miter lim="800000"/>
              <a:headEnd/>
              <a:tailEnd/>
            </a:ln>
          </p:spPr>
          <p:txBody>
            <a:bodyPr>
              <a:prstTxWarp prst="textNoShape">
                <a:avLst/>
              </a:prstTxWarp>
            </a:bodyPr>
            <a:lstStyle/>
            <a:p>
              <a:endParaRPr lang="fr-FR"/>
            </a:p>
          </p:txBody>
        </p:sp>
      </p:grpSp>
      <p:sp>
        <p:nvSpPr>
          <p:cNvPr id="149545" name="Freeform 41"/>
          <p:cNvSpPr>
            <a:spLocks/>
          </p:cNvSpPr>
          <p:nvPr/>
        </p:nvSpPr>
        <p:spPr bwMode="gray">
          <a:xfrm>
            <a:off x="644525" y="3059113"/>
            <a:ext cx="1525588" cy="1935162"/>
          </a:xfrm>
          <a:custGeom>
            <a:avLst/>
            <a:gdLst>
              <a:gd name="T0" fmla="*/ 2147483647 w 599"/>
              <a:gd name="T1" fmla="*/ 2147483647 h 759"/>
              <a:gd name="T2" fmla="*/ 2147483647 w 599"/>
              <a:gd name="T3" fmla="*/ 897078892 h 759"/>
              <a:gd name="T4" fmla="*/ 2147483647 w 599"/>
              <a:gd name="T5" fmla="*/ 390033303 h 759"/>
              <a:gd name="T6" fmla="*/ 2147483647 w 599"/>
              <a:gd name="T7" fmla="*/ 91008706 h 759"/>
              <a:gd name="T8" fmla="*/ 2147483647 w 599"/>
              <a:gd name="T9" fmla="*/ 416036883 h 759"/>
              <a:gd name="T10" fmla="*/ 2101677026 w 599"/>
              <a:gd name="T11" fmla="*/ 279525100 h 759"/>
              <a:gd name="T12" fmla="*/ 1667070369 w 599"/>
              <a:gd name="T13" fmla="*/ 0 h 759"/>
              <a:gd name="T14" fmla="*/ 1368684203 w 599"/>
              <a:gd name="T15" fmla="*/ 0 h 759"/>
              <a:gd name="T16" fmla="*/ 1213005461 w 599"/>
              <a:gd name="T17" fmla="*/ 45503078 h 759"/>
              <a:gd name="T18" fmla="*/ 1277872240 w 599"/>
              <a:gd name="T19" fmla="*/ 598051745 h 759"/>
              <a:gd name="T20" fmla="*/ 1005431258 w 599"/>
              <a:gd name="T21" fmla="*/ 825572234 h 759"/>
              <a:gd name="T22" fmla="*/ 642178313 w 599"/>
              <a:gd name="T23" fmla="*/ 780066607 h 759"/>
              <a:gd name="T24" fmla="*/ 570824601 w 599"/>
              <a:gd name="T25" fmla="*/ 1059591707 h 759"/>
              <a:gd name="T26" fmla="*/ 525418620 w 599"/>
              <a:gd name="T27" fmla="*/ 1469127058 h 759"/>
              <a:gd name="T28" fmla="*/ 136220491 w 599"/>
              <a:gd name="T29" fmla="*/ 1995674694 h 759"/>
              <a:gd name="T30" fmla="*/ 136220491 w 599"/>
              <a:gd name="T31" fmla="*/ 2147483647 h 759"/>
              <a:gd name="T32" fmla="*/ 19460798 w 599"/>
              <a:gd name="T33" fmla="*/ 2147483647 h 759"/>
              <a:gd name="T34" fmla="*/ 136220491 w 599"/>
              <a:gd name="T35" fmla="*/ 2147483647 h 759"/>
              <a:gd name="T36" fmla="*/ 272438435 w 599"/>
              <a:gd name="T37" fmla="*/ 2147483647 h 759"/>
              <a:gd name="T38" fmla="*/ 732992823 w 599"/>
              <a:gd name="T39" fmla="*/ 2147483647 h 759"/>
              <a:gd name="T40" fmla="*/ 869210767 w 599"/>
              <a:gd name="T41" fmla="*/ 2147483647 h 759"/>
              <a:gd name="T42" fmla="*/ 732992823 w 599"/>
              <a:gd name="T43" fmla="*/ 2147483647 h 759"/>
              <a:gd name="T44" fmla="*/ 888671565 w 599"/>
              <a:gd name="T45" fmla="*/ 2147483647 h 759"/>
              <a:gd name="T46" fmla="*/ 1440037915 w 599"/>
              <a:gd name="T47" fmla="*/ 2147483647 h 759"/>
              <a:gd name="T48" fmla="*/ 1667070369 w 599"/>
              <a:gd name="T49" fmla="*/ 2147483647 h 759"/>
              <a:gd name="T50" fmla="*/ 2147483647 w 599"/>
              <a:gd name="T51" fmla="*/ 2147483647 h 759"/>
              <a:gd name="T52" fmla="*/ 2147483647 w 599"/>
              <a:gd name="T53" fmla="*/ 2147483647 h 759"/>
              <a:gd name="T54" fmla="*/ 2147483647 w 599"/>
              <a:gd name="T55" fmla="*/ 2147483647 h 759"/>
              <a:gd name="T56" fmla="*/ 2147483647 w 599"/>
              <a:gd name="T57" fmla="*/ 2147483647 h 759"/>
              <a:gd name="T58" fmla="*/ 2147483647 w 599"/>
              <a:gd name="T59" fmla="*/ 2147483647 h 759"/>
              <a:gd name="T60" fmla="*/ 2147483647 w 599"/>
              <a:gd name="T61" fmla="*/ 2147483647 h 759"/>
              <a:gd name="T62" fmla="*/ 2147483647 w 599"/>
              <a:gd name="T63" fmla="*/ 2147483647 h 7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99"/>
              <a:gd name="T97" fmla="*/ 0 h 759"/>
              <a:gd name="T98" fmla="*/ 599 w 599"/>
              <a:gd name="T99" fmla="*/ 759 h 7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99" h="759">
                <a:moveTo>
                  <a:pt x="543" y="388"/>
                </a:moveTo>
                <a:lnTo>
                  <a:pt x="599" y="381"/>
                </a:lnTo>
                <a:lnTo>
                  <a:pt x="550" y="219"/>
                </a:lnTo>
                <a:lnTo>
                  <a:pt x="553" y="138"/>
                </a:lnTo>
                <a:lnTo>
                  <a:pt x="546" y="88"/>
                </a:lnTo>
                <a:lnTo>
                  <a:pt x="522" y="60"/>
                </a:lnTo>
                <a:lnTo>
                  <a:pt x="504" y="53"/>
                </a:lnTo>
                <a:lnTo>
                  <a:pt x="501" y="14"/>
                </a:lnTo>
                <a:lnTo>
                  <a:pt x="423" y="32"/>
                </a:lnTo>
                <a:lnTo>
                  <a:pt x="391" y="64"/>
                </a:lnTo>
                <a:lnTo>
                  <a:pt x="338" y="60"/>
                </a:lnTo>
                <a:lnTo>
                  <a:pt x="324" y="43"/>
                </a:lnTo>
                <a:lnTo>
                  <a:pt x="285" y="39"/>
                </a:lnTo>
                <a:lnTo>
                  <a:pt x="257" y="0"/>
                </a:lnTo>
                <a:lnTo>
                  <a:pt x="211" y="0"/>
                </a:lnTo>
                <a:lnTo>
                  <a:pt x="187" y="4"/>
                </a:lnTo>
                <a:lnTo>
                  <a:pt x="187" y="7"/>
                </a:lnTo>
                <a:lnTo>
                  <a:pt x="201" y="53"/>
                </a:lnTo>
                <a:lnTo>
                  <a:pt x="197" y="92"/>
                </a:lnTo>
                <a:lnTo>
                  <a:pt x="173" y="113"/>
                </a:lnTo>
                <a:lnTo>
                  <a:pt x="155" y="127"/>
                </a:lnTo>
                <a:lnTo>
                  <a:pt x="130" y="120"/>
                </a:lnTo>
                <a:lnTo>
                  <a:pt x="99" y="120"/>
                </a:lnTo>
                <a:lnTo>
                  <a:pt x="70" y="152"/>
                </a:lnTo>
                <a:lnTo>
                  <a:pt x="88" y="163"/>
                </a:lnTo>
                <a:lnTo>
                  <a:pt x="70" y="205"/>
                </a:lnTo>
                <a:lnTo>
                  <a:pt x="81" y="226"/>
                </a:lnTo>
                <a:lnTo>
                  <a:pt x="70" y="268"/>
                </a:lnTo>
                <a:lnTo>
                  <a:pt x="21" y="307"/>
                </a:lnTo>
                <a:lnTo>
                  <a:pt x="14" y="321"/>
                </a:lnTo>
                <a:lnTo>
                  <a:pt x="21" y="332"/>
                </a:lnTo>
                <a:lnTo>
                  <a:pt x="24" y="342"/>
                </a:lnTo>
                <a:lnTo>
                  <a:pt x="3" y="378"/>
                </a:lnTo>
                <a:lnTo>
                  <a:pt x="0" y="402"/>
                </a:lnTo>
                <a:lnTo>
                  <a:pt x="21" y="424"/>
                </a:lnTo>
                <a:lnTo>
                  <a:pt x="21" y="469"/>
                </a:lnTo>
                <a:lnTo>
                  <a:pt x="42" y="498"/>
                </a:lnTo>
                <a:lnTo>
                  <a:pt x="49" y="561"/>
                </a:lnTo>
                <a:lnTo>
                  <a:pt x="113" y="561"/>
                </a:lnTo>
                <a:lnTo>
                  <a:pt x="166" y="579"/>
                </a:lnTo>
                <a:lnTo>
                  <a:pt x="134" y="656"/>
                </a:lnTo>
                <a:lnTo>
                  <a:pt x="116" y="702"/>
                </a:lnTo>
                <a:lnTo>
                  <a:pt x="113" y="723"/>
                </a:lnTo>
                <a:lnTo>
                  <a:pt x="109" y="741"/>
                </a:lnTo>
                <a:lnTo>
                  <a:pt x="137" y="723"/>
                </a:lnTo>
                <a:lnTo>
                  <a:pt x="180" y="713"/>
                </a:lnTo>
                <a:lnTo>
                  <a:pt x="222" y="741"/>
                </a:lnTo>
                <a:lnTo>
                  <a:pt x="254" y="755"/>
                </a:lnTo>
                <a:lnTo>
                  <a:pt x="257" y="755"/>
                </a:lnTo>
                <a:lnTo>
                  <a:pt x="314" y="759"/>
                </a:lnTo>
                <a:lnTo>
                  <a:pt x="381" y="741"/>
                </a:lnTo>
                <a:lnTo>
                  <a:pt x="423" y="723"/>
                </a:lnTo>
                <a:lnTo>
                  <a:pt x="469" y="734"/>
                </a:lnTo>
                <a:lnTo>
                  <a:pt x="490" y="709"/>
                </a:lnTo>
                <a:lnTo>
                  <a:pt x="479" y="674"/>
                </a:lnTo>
                <a:lnTo>
                  <a:pt x="479" y="667"/>
                </a:lnTo>
                <a:lnTo>
                  <a:pt x="515" y="642"/>
                </a:lnTo>
                <a:lnTo>
                  <a:pt x="525" y="610"/>
                </a:lnTo>
                <a:lnTo>
                  <a:pt x="434" y="540"/>
                </a:lnTo>
                <a:lnTo>
                  <a:pt x="416" y="469"/>
                </a:lnTo>
                <a:lnTo>
                  <a:pt x="522" y="420"/>
                </a:lnTo>
                <a:lnTo>
                  <a:pt x="543" y="388"/>
                </a:lnTo>
                <a:close/>
              </a:path>
            </a:pathLst>
          </a:custGeom>
          <a:solidFill>
            <a:schemeClr val="bg2"/>
          </a:solidFill>
          <a:ln w="25400">
            <a:solidFill>
              <a:schemeClr val="bg1"/>
            </a:solidFill>
            <a:miter lim="800000"/>
            <a:headEnd/>
            <a:tailEnd/>
          </a:ln>
        </p:spPr>
        <p:txBody>
          <a:bodyPr lIns="80133" tIns="40067" rIns="80133" bIns="40067">
            <a:prstTxWarp prst="textNoShape">
              <a:avLst/>
            </a:prstTxWarp>
          </a:bodyPr>
          <a:lstStyle/>
          <a:p>
            <a:endParaRPr lang="fr-FR"/>
          </a:p>
        </p:txBody>
      </p:sp>
      <p:sp>
        <p:nvSpPr>
          <p:cNvPr id="149546" name="Freeform 42"/>
          <p:cNvSpPr>
            <a:spLocks/>
          </p:cNvSpPr>
          <p:nvPr/>
        </p:nvSpPr>
        <p:spPr bwMode="gray">
          <a:xfrm>
            <a:off x="6508750" y="3067050"/>
            <a:ext cx="1987550" cy="1655763"/>
          </a:xfrm>
          <a:custGeom>
            <a:avLst/>
            <a:gdLst>
              <a:gd name="T0" fmla="*/ 2147483647 w 1359"/>
              <a:gd name="T1" fmla="*/ 725275388 h 1132"/>
              <a:gd name="T2" fmla="*/ 2147483647 w 1359"/>
              <a:gd name="T3" fmla="*/ 541282381 h 1132"/>
              <a:gd name="T4" fmla="*/ 2147483647 w 1359"/>
              <a:gd name="T5" fmla="*/ 395799029 h 1132"/>
              <a:gd name="T6" fmla="*/ 2147483647 w 1359"/>
              <a:gd name="T7" fmla="*/ 395799029 h 1132"/>
              <a:gd name="T8" fmla="*/ 2147483647 w 1359"/>
              <a:gd name="T9" fmla="*/ 370125926 h 1132"/>
              <a:gd name="T10" fmla="*/ 2147483647 w 1359"/>
              <a:gd name="T11" fmla="*/ 316639808 h 1132"/>
              <a:gd name="T12" fmla="*/ 2147483647 w 1359"/>
              <a:gd name="T13" fmla="*/ 342312911 h 1132"/>
              <a:gd name="T14" fmla="*/ 2079043113 w 1359"/>
              <a:gd name="T15" fmla="*/ 278128691 h 1132"/>
              <a:gd name="T16" fmla="*/ 2012735871 w 1359"/>
              <a:gd name="T17" fmla="*/ 278128691 h 1132"/>
              <a:gd name="T18" fmla="*/ 1828787314 w 1359"/>
              <a:gd name="T19" fmla="*/ 132646801 h 1132"/>
              <a:gd name="T20" fmla="*/ 1565699459 w 1359"/>
              <a:gd name="T21" fmla="*/ 132646801 h 1132"/>
              <a:gd name="T22" fmla="*/ 1315443661 w 1359"/>
              <a:gd name="T23" fmla="*/ 79159221 h 1132"/>
              <a:gd name="T24" fmla="*/ 1157162140 w 1359"/>
              <a:gd name="T25" fmla="*/ 119810250 h 1132"/>
              <a:gd name="T26" fmla="*/ 906907804 w 1359"/>
              <a:gd name="T27" fmla="*/ 27813015 h 1132"/>
              <a:gd name="T28" fmla="*/ 789266489 w 1359"/>
              <a:gd name="T29" fmla="*/ 53486118 h 1132"/>
              <a:gd name="T30" fmla="*/ 722959247 w 1359"/>
              <a:gd name="T31" fmla="*/ 79159221 h 1132"/>
              <a:gd name="T32" fmla="*/ 434202893 w 1359"/>
              <a:gd name="T33" fmla="*/ 53486118 h 1132"/>
              <a:gd name="T34" fmla="*/ 367897114 w 1359"/>
              <a:gd name="T35" fmla="*/ 0 h 1132"/>
              <a:gd name="T36" fmla="*/ 263089317 w 1359"/>
              <a:gd name="T37" fmla="*/ 0 h 1132"/>
              <a:gd name="T38" fmla="*/ 196782075 w 1359"/>
              <a:gd name="T39" fmla="*/ 119810250 h 1132"/>
              <a:gd name="T40" fmla="*/ 79140760 w 1359"/>
              <a:gd name="T41" fmla="*/ 171156455 h 1132"/>
              <a:gd name="T42" fmla="*/ 0 w 1359"/>
              <a:gd name="T43" fmla="*/ 290966705 h 1132"/>
              <a:gd name="T44" fmla="*/ 132614484 w 1359"/>
              <a:gd name="T45" fmla="*/ 474959712 h 1132"/>
              <a:gd name="T46" fmla="*/ 132614484 w 1359"/>
              <a:gd name="T47" fmla="*/ 579792035 h 1132"/>
              <a:gd name="T48" fmla="*/ 263089317 w 1359"/>
              <a:gd name="T49" fmla="*/ 646116167 h 1132"/>
              <a:gd name="T50" fmla="*/ 487676617 w 1359"/>
              <a:gd name="T51" fmla="*/ 633279616 h 1132"/>
              <a:gd name="T52" fmla="*/ 579650896 w 1359"/>
              <a:gd name="T53" fmla="*/ 566955484 h 1132"/>
              <a:gd name="T54" fmla="*/ 671625174 w 1359"/>
              <a:gd name="T55" fmla="*/ 710298924 h 1132"/>
              <a:gd name="T56" fmla="*/ 645958138 w 1359"/>
              <a:gd name="T57" fmla="*/ 909268395 h 1132"/>
              <a:gd name="T58" fmla="*/ 579650896 w 1359"/>
              <a:gd name="T59" fmla="*/ 1001265629 h 1132"/>
              <a:gd name="T60" fmla="*/ 566817377 w 1359"/>
              <a:gd name="T61" fmla="*/ 1249442855 h 1132"/>
              <a:gd name="T62" fmla="*/ 500510135 w 1359"/>
              <a:gd name="T63" fmla="*/ 1328602076 h 1132"/>
              <a:gd name="T64" fmla="*/ 487676617 w 1359"/>
              <a:gd name="T65" fmla="*/ 1341438627 h 1132"/>
              <a:gd name="T66" fmla="*/ 566817377 w 1359"/>
              <a:gd name="T67" fmla="*/ 1566082663 h 1132"/>
              <a:gd name="T68" fmla="*/ 526177172 w 1359"/>
              <a:gd name="T69" fmla="*/ 1829234891 h 1132"/>
              <a:gd name="T70" fmla="*/ 434202893 w 1359"/>
              <a:gd name="T71" fmla="*/ 1974718243 h 1132"/>
              <a:gd name="T72" fmla="*/ 434202893 w 1359"/>
              <a:gd name="T73" fmla="*/ 2092388581 h 1132"/>
              <a:gd name="T74" fmla="*/ 487676617 w 1359"/>
              <a:gd name="T75" fmla="*/ 2092388581 h 1132"/>
              <a:gd name="T76" fmla="*/ 579650896 w 1359"/>
              <a:gd name="T77" fmla="*/ 2130898235 h 1132"/>
              <a:gd name="T78" fmla="*/ 658791656 w 1359"/>
              <a:gd name="T79" fmla="*/ 2147483647 h 1132"/>
              <a:gd name="T80" fmla="*/ 763599452 w 1359"/>
              <a:gd name="T81" fmla="*/ 2147483647 h 1132"/>
              <a:gd name="T82" fmla="*/ 814933525 w 1359"/>
              <a:gd name="T83" fmla="*/ 2147483647 h 1132"/>
              <a:gd name="T84" fmla="*/ 906907804 w 1359"/>
              <a:gd name="T85" fmla="*/ 2147483647 h 1132"/>
              <a:gd name="T86" fmla="*/ 1065189324 w 1359"/>
              <a:gd name="T87" fmla="*/ 2147483647 h 1132"/>
              <a:gd name="T88" fmla="*/ 1276943106 w 1359"/>
              <a:gd name="T89" fmla="*/ 2147483647 h 1132"/>
              <a:gd name="T90" fmla="*/ 1420251457 w 1359"/>
              <a:gd name="T91" fmla="*/ 2147483647 h 1132"/>
              <a:gd name="T92" fmla="*/ 1540032423 w 1359"/>
              <a:gd name="T93" fmla="*/ 2147483647 h 1132"/>
              <a:gd name="T94" fmla="*/ 1696174292 w 1359"/>
              <a:gd name="T95" fmla="*/ 2147483647 h 1132"/>
              <a:gd name="T96" fmla="*/ 1736813036 w 1359"/>
              <a:gd name="T97" fmla="*/ 2130898235 h 1132"/>
              <a:gd name="T98" fmla="*/ 1828787314 w 1359"/>
              <a:gd name="T99" fmla="*/ 2079552029 h 1132"/>
              <a:gd name="T100" fmla="*/ 1907928074 w 1359"/>
              <a:gd name="T101" fmla="*/ 1987554795 h 1132"/>
              <a:gd name="T102" fmla="*/ 2051236426 w 1359"/>
              <a:gd name="T103" fmla="*/ 1921232125 h 1132"/>
              <a:gd name="T104" fmla="*/ 2091876631 w 1359"/>
              <a:gd name="T105" fmla="*/ 1790725237 h 1132"/>
              <a:gd name="T106" fmla="*/ 2147483647 w 1359"/>
              <a:gd name="T107" fmla="*/ 1632405333 h 1132"/>
              <a:gd name="T108" fmla="*/ 2147483647 w 1359"/>
              <a:gd name="T109" fmla="*/ 1382089657 h 1132"/>
              <a:gd name="T110" fmla="*/ 2147483647 w 1359"/>
              <a:gd name="T111" fmla="*/ 1157445621 h 1132"/>
              <a:gd name="T112" fmla="*/ 2147483647 w 1359"/>
              <a:gd name="T113" fmla="*/ 1026938732 h 1132"/>
              <a:gd name="T114" fmla="*/ 2147483647 w 1359"/>
              <a:gd name="T115" fmla="*/ 947779511 h 1132"/>
              <a:gd name="T116" fmla="*/ 2147483647 w 1359"/>
              <a:gd name="T117" fmla="*/ 817272623 h 1132"/>
              <a:gd name="T118" fmla="*/ 2147483647 w 1359"/>
              <a:gd name="T119" fmla="*/ 817272623 h 1132"/>
              <a:gd name="T120" fmla="*/ 2147483647 w 1359"/>
              <a:gd name="T121" fmla="*/ 725275388 h 1132"/>
              <a:gd name="T122" fmla="*/ 2147483647 w 1359"/>
              <a:gd name="T123" fmla="*/ 725275388 h 1132"/>
              <a:gd name="T124" fmla="*/ 2147483647 w 1359"/>
              <a:gd name="T125" fmla="*/ 725275388 h 11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59"/>
              <a:gd name="T190" fmla="*/ 0 h 1132"/>
              <a:gd name="T191" fmla="*/ 1359 w 1359"/>
              <a:gd name="T192" fmla="*/ 1132 h 113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59" h="1132">
                <a:moveTo>
                  <a:pt x="1322" y="339"/>
                </a:moveTo>
                <a:lnTo>
                  <a:pt x="1359" y="253"/>
                </a:lnTo>
                <a:lnTo>
                  <a:pt x="1347" y="185"/>
                </a:lnTo>
                <a:lnTo>
                  <a:pt x="1224" y="185"/>
                </a:lnTo>
                <a:lnTo>
                  <a:pt x="1199" y="173"/>
                </a:lnTo>
                <a:lnTo>
                  <a:pt x="1144" y="148"/>
                </a:lnTo>
                <a:lnTo>
                  <a:pt x="1008" y="160"/>
                </a:lnTo>
                <a:lnTo>
                  <a:pt x="972" y="130"/>
                </a:lnTo>
                <a:lnTo>
                  <a:pt x="941" y="130"/>
                </a:lnTo>
                <a:lnTo>
                  <a:pt x="855" y="62"/>
                </a:lnTo>
                <a:lnTo>
                  <a:pt x="732" y="62"/>
                </a:lnTo>
                <a:lnTo>
                  <a:pt x="615" y="37"/>
                </a:lnTo>
                <a:lnTo>
                  <a:pt x="541" y="56"/>
                </a:lnTo>
                <a:lnTo>
                  <a:pt x="424" y="13"/>
                </a:lnTo>
                <a:lnTo>
                  <a:pt x="369" y="25"/>
                </a:lnTo>
                <a:lnTo>
                  <a:pt x="338" y="37"/>
                </a:lnTo>
                <a:lnTo>
                  <a:pt x="203" y="25"/>
                </a:lnTo>
                <a:lnTo>
                  <a:pt x="172" y="0"/>
                </a:lnTo>
                <a:lnTo>
                  <a:pt x="123" y="0"/>
                </a:lnTo>
                <a:lnTo>
                  <a:pt x="92" y="56"/>
                </a:lnTo>
                <a:lnTo>
                  <a:pt x="37" y="80"/>
                </a:lnTo>
                <a:lnTo>
                  <a:pt x="0" y="136"/>
                </a:lnTo>
                <a:lnTo>
                  <a:pt x="62" y="222"/>
                </a:lnTo>
                <a:lnTo>
                  <a:pt x="62" y="271"/>
                </a:lnTo>
                <a:lnTo>
                  <a:pt x="123" y="302"/>
                </a:lnTo>
                <a:lnTo>
                  <a:pt x="228" y="296"/>
                </a:lnTo>
                <a:lnTo>
                  <a:pt x="271" y="265"/>
                </a:lnTo>
                <a:lnTo>
                  <a:pt x="314" y="332"/>
                </a:lnTo>
                <a:lnTo>
                  <a:pt x="302" y="425"/>
                </a:lnTo>
                <a:lnTo>
                  <a:pt x="271" y="468"/>
                </a:lnTo>
                <a:lnTo>
                  <a:pt x="265" y="584"/>
                </a:lnTo>
                <a:lnTo>
                  <a:pt x="234" y="621"/>
                </a:lnTo>
                <a:lnTo>
                  <a:pt x="228" y="627"/>
                </a:lnTo>
                <a:lnTo>
                  <a:pt x="265" y="732"/>
                </a:lnTo>
                <a:lnTo>
                  <a:pt x="246" y="855"/>
                </a:lnTo>
                <a:lnTo>
                  <a:pt x="203" y="923"/>
                </a:lnTo>
                <a:lnTo>
                  <a:pt x="203" y="978"/>
                </a:lnTo>
                <a:lnTo>
                  <a:pt x="228" y="978"/>
                </a:lnTo>
                <a:lnTo>
                  <a:pt x="271" y="996"/>
                </a:lnTo>
                <a:lnTo>
                  <a:pt x="308" y="1082"/>
                </a:lnTo>
                <a:lnTo>
                  <a:pt x="357" y="1113"/>
                </a:lnTo>
                <a:lnTo>
                  <a:pt x="381" y="1125"/>
                </a:lnTo>
                <a:lnTo>
                  <a:pt x="424" y="1132"/>
                </a:lnTo>
                <a:lnTo>
                  <a:pt x="498" y="1076"/>
                </a:lnTo>
                <a:lnTo>
                  <a:pt x="597" y="1046"/>
                </a:lnTo>
                <a:lnTo>
                  <a:pt x="664" y="1052"/>
                </a:lnTo>
                <a:lnTo>
                  <a:pt x="720" y="1082"/>
                </a:lnTo>
                <a:lnTo>
                  <a:pt x="793" y="1033"/>
                </a:lnTo>
                <a:lnTo>
                  <a:pt x="812" y="996"/>
                </a:lnTo>
                <a:lnTo>
                  <a:pt x="855" y="972"/>
                </a:lnTo>
                <a:lnTo>
                  <a:pt x="892" y="929"/>
                </a:lnTo>
                <a:lnTo>
                  <a:pt x="959" y="898"/>
                </a:lnTo>
                <a:lnTo>
                  <a:pt x="978" y="837"/>
                </a:lnTo>
                <a:lnTo>
                  <a:pt x="1027" y="763"/>
                </a:lnTo>
                <a:lnTo>
                  <a:pt x="1021" y="646"/>
                </a:lnTo>
                <a:lnTo>
                  <a:pt x="1027" y="541"/>
                </a:lnTo>
                <a:lnTo>
                  <a:pt x="1082" y="480"/>
                </a:lnTo>
                <a:lnTo>
                  <a:pt x="1095" y="443"/>
                </a:lnTo>
                <a:lnTo>
                  <a:pt x="1150" y="382"/>
                </a:lnTo>
                <a:lnTo>
                  <a:pt x="1217" y="382"/>
                </a:lnTo>
                <a:lnTo>
                  <a:pt x="1322" y="339"/>
                </a:lnTo>
                <a:close/>
              </a:path>
            </a:pathLst>
          </a:custGeom>
          <a:solidFill>
            <a:srgbClr val="029FC5"/>
          </a:solidFill>
          <a:ln w="25400">
            <a:solidFill>
              <a:schemeClr val="bg1"/>
            </a:solidFill>
            <a:miter lim="800000"/>
            <a:headEnd/>
            <a:tailEnd/>
          </a:ln>
        </p:spPr>
        <p:txBody>
          <a:bodyPr lIns="80133" tIns="40067" rIns="80133" bIns="40067">
            <a:prstTxWarp prst="textNoShape">
              <a:avLst/>
            </a:prstTxWarp>
          </a:bodyPr>
          <a:lstStyle/>
          <a:p>
            <a:endParaRPr lang="fr-FR"/>
          </a:p>
        </p:txBody>
      </p:sp>
      <p:sp>
        <p:nvSpPr>
          <p:cNvPr id="149547" name="Oval 43"/>
          <p:cNvSpPr>
            <a:spLocks noChangeArrowheads="1"/>
          </p:cNvSpPr>
          <p:nvPr/>
        </p:nvSpPr>
        <p:spPr bwMode="gray">
          <a:xfrm>
            <a:off x="6965950" y="4165600"/>
            <a:ext cx="431800" cy="431800"/>
          </a:xfrm>
          <a:prstGeom prst="ellipse">
            <a:avLst/>
          </a:prstGeom>
          <a:solidFill>
            <a:schemeClr val="accent1"/>
          </a:solidFill>
          <a:ln w="38100">
            <a:solidFill>
              <a:schemeClr val="bg1"/>
            </a:solidFill>
            <a:round/>
            <a:headEnd/>
            <a:tailEnd/>
          </a:ln>
        </p:spPr>
        <p:txBody>
          <a:bodyPr wrap="none" lIns="91408" tIns="45704" rIns="91408" bIns="45704" anchor="ctr">
            <a:prstTxWarp prst="textNoShape">
              <a:avLst/>
            </a:prstTxWarp>
          </a:bodyPr>
          <a:lstStyle/>
          <a:p>
            <a:pPr algn="ctr" defTabSz="912813"/>
            <a:r>
              <a:rPr lang="fr-FR" b="1">
                <a:solidFill>
                  <a:schemeClr val="tx2"/>
                </a:solidFill>
                <a:ea typeface="Arial" charset="0"/>
                <a:cs typeface="Arial" charset="0"/>
              </a:rPr>
              <a:t>I</a:t>
            </a:r>
          </a:p>
        </p:txBody>
      </p:sp>
      <p:sp>
        <p:nvSpPr>
          <p:cNvPr id="149548" name="Oval 44"/>
          <p:cNvSpPr>
            <a:spLocks noChangeArrowheads="1"/>
          </p:cNvSpPr>
          <p:nvPr/>
        </p:nvSpPr>
        <p:spPr bwMode="gray">
          <a:xfrm>
            <a:off x="6697663" y="3068638"/>
            <a:ext cx="431800" cy="431800"/>
          </a:xfrm>
          <a:prstGeom prst="ellipse">
            <a:avLst/>
          </a:prstGeom>
          <a:solidFill>
            <a:schemeClr val="accent1"/>
          </a:solidFill>
          <a:ln w="38100">
            <a:solidFill>
              <a:schemeClr val="bg1"/>
            </a:solidFill>
            <a:round/>
            <a:headEnd/>
            <a:tailEnd/>
          </a:ln>
        </p:spPr>
        <p:txBody>
          <a:bodyPr wrap="none" lIns="91408" tIns="45704" rIns="91408" bIns="45704" anchor="ctr">
            <a:prstTxWarp prst="textNoShape">
              <a:avLst/>
            </a:prstTxWarp>
          </a:bodyPr>
          <a:lstStyle/>
          <a:p>
            <a:pPr algn="ctr" defTabSz="912813"/>
            <a:r>
              <a:rPr lang="fr-FR" b="1">
                <a:solidFill>
                  <a:schemeClr val="tx2"/>
                </a:solidFill>
                <a:ea typeface="Arial" charset="0"/>
                <a:cs typeface="Arial" charset="0"/>
              </a:rPr>
              <a:t>I</a:t>
            </a:r>
          </a:p>
        </p:txBody>
      </p:sp>
      <p:sp>
        <p:nvSpPr>
          <p:cNvPr id="149549" name="Oval 45"/>
          <p:cNvSpPr>
            <a:spLocks noChangeArrowheads="1"/>
          </p:cNvSpPr>
          <p:nvPr/>
        </p:nvSpPr>
        <p:spPr bwMode="gray">
          <a:xfrm>
            <a:off x="996950" y="3232150"/>
            <a:ext cx="431800" cy="431800"/>
          </a:xfrm>
          <a:prstGeom prst="ellipse">
            <a:avLst/>
          </a:prstGeom>
          <a:solidFill>
            <a:schemeClr val="accent1"/>
          </a:solidFill>
          <a:ln w="38100">
            <a:solidFill>
              <a:schemeClr val="bg1"/>
            </a:solidFill>
            <a:round/>
            <a:headEnd/>
            <a:tailEnd/>
          </a:ln>
        </p:spPr>
        <p:txBody>
          <a:bodyPr wrap="none" lIns="91408" tIns="45704" rIns="91408" bIns="45704" anchor="ctr">
            <a:prstTxWarp prst="textNoShape">
              <a:avLst/>
            </a:prstTxWarp>
          </a:bodyPr>
          <a:lstStyle/>
          <a:p>
            <a:pPr algn="ctr" defTabSz="912813"/>
            <a:r>
              <a:rPr lang="fr-FR" b="1">
                <a:solidFill>
                  <a:schemeClr val="tx2"/>
                </a:solidFill>
                <a:ea typeface="Arial" charset="0"/>
                <a:cs typeface="Arial" charset="0"/>
              </a:rPr>
              <a:t>I</a:t>
            </a:r>
          </a:p>
        </p:txBody>
      </p:sp>
      <p:sp>
        <p:nvSpPr>
          <p:cNvPr id="149550" name="Oval 46"/>
          <p:cNvSpPr>
            <a:spLocks noChangeArrowheads="1"/>
          </p:cNvSpPr>
          <p:nvPr/>
        </p:nvSpPr>
        <p:spPr bwMode="gray">
          <a:xfrm>
            <a:off x="1284288" y="4545013"/>
            <a:ext cx="431800" cy="431800"/>
          </a:xfrm>
          <a:prstGeom prst="ellipse">
            <a:avLst/>
          </a:prstGeom>
          <a:solidFill>
            <a:schemeClr val="accent1"/>
          </a:solidFill>
          <a:ln w="38100">
            <a:solidFill>
              <a:schemeClr val="bg1"/>
            </a:solidFill>
            <a:round/>
            <a:headEnd/>
            <a:tailEnd/>
          </a:ln>
        </p:spPr>
        <p:txBody>
          <a:bodyPr wrap="none" lIns="91408" tIns="45704" rIns="91408" bIns="45704" anchor="ctr">
            <a:prstTxWarp prst="textNoShape">
              <a:avLst/>
            </a:prstTxWarp>
          </a:bodyPr>
          <a:lstStyle/>
          <a:p>
            <a:pPr algn="ctr" defTabSz="912813"/>
            <a:r>
              <a:rPr lang="fr-FR" b="1">
                <a:solidFill>
                  <a:schemeClr val="tx2"/>
                </a:solidFill>
                <a:ea typeface="Arial" charset="0"/>
                <a:cs typeface="Arial" charset="0"/>
              </a:rPr>
              <a:t>I</a:t>
            </a:r>
          </a:p>
        </p:txBody>
      </p:sp>
      <p:sp>
        <p:nvSpPr>
          <p:cNvPr id="149551" name="Oval 47"/>
          <p:cNvSpPr>
            <a:spLocks noChangeArrowheads="1"/>
          </p:cNvSpPr>
          <p:nvPr/>
        </p:nvSpPr>
        <p:spPr bwMode="gray">
          <a:xfrm>
            <a:off x="787400" y="4044950"/>
            <a:ext cx="431800" cy="431800"/>
          </a:xfrm>
          <a:prstGeom prst="ellipse">
            <a:avLst/>
          </a:prstGeom>
          <a:solidFill>
            <a:schemeClr val="accent1"/>
          </a:solidFill>
          <a:ln w="38100">
            <a:solidFill>
              <a:schemeClr val="bg1"/>
            </a:solidFill>
            <a:round/>
            <a:headEnd/>
            <a:tailEnd/>
          </a:ln>
        </p:spPr>
        <p:txBody>
          <a:bodyPr wrap="none" lIns="91408" tIns="45704" rIns="91408" bIns="45704" anchor="ctr">
            <a:prstTxWarp prst="textNoShape">
              <a:avLst/>
            </a:prstTxWarp>
          </a:bodyPr>
          <a:lstStyle/>
          <a:p>
            <a:pPr algn="ctr" defTabSz="912813"/>
            <a:r>
              <a:rPr lang="fr-FR" b="1">
                <a:solidFill>
                  <a:schemeClr val="tx2"/>
                </a:solidFill>
                <a:ea typeface="Arial" charset="0"/>
                <a:cs typeface="Arial" charset="0"/>
              </a:rPr>
              <a:t>I</a:t>
            </a:r>
          </a:p>
        </p:txBody>
      </p:sp>
      <p:pic>
        <p:nvPicPr>
          <p:cNvPr id="149552" name="Picture 48" descr="enveloppe"/>
          <p:cNvPicPr>
            <a:picLocks noChangeAspect="1" noChangeArrowheads="1"/>
          </p:cNvPicPr>
          <p:nvPr/>
        </p:nvPicPr>
        <p:blipFill>
          <a:blip r:embed="rId3"/>
          <a:srcRect/>
          <a:stretch>
            <a:fillRect/>
          </a:stretch>
        </p:blipFill>
        <p:spPr bwMode="gray">
          <a:xfrm>
            <a:off x="1509713" y="3563938"/>
            <a:ext cx="889000" cy="612775"/>
          </a:xfrm>
          <a:prstGeom prst="rect">
            <a:avLst/>
          </a:prstGeom>
          <a:noFill/>
          <a:ln w="9525">
            <a:noFill/>
            <a:miter lim="800000"/>
            <a:headEnd/>
            <a:tailEnd/>
          </a:ln>
        </p:spPr>
      </p:pic>
      <p:sp>
        <p:nvSpPr>
          <p:cNvPr id="149553" name="Oval 49"/>
          <p:cNvSpPr>
            <a:spLocks noChangeArrowheads="1"/>
          </p:cNvSpPr>
          <p:nvPr/>
        </p:nvSpPr>
        <p:spPr bwMode="gray">
          <a:xfrm>
            <a:off x="1731963" y="3644900"/>
            <a:ext cx="431800" cy="431800"/>
          </a:xfrm>
          <a:prstGeom prst="ellipse">
            <a:avLst/>
          </a:prstGeom>
          <a:solidFill>
            <a:schemeClr val="accent1"/>
          </a:solidFill>
          <a:ln w="38100">
            <a:solidFill>
              <a:schemeClr val="bg1"/>
            </a:solidFill>
            <a:round/>
            <a:headEnd/>
            <a:tailEnd/>
          </a:ln>
        </p:spPr>
        <p:txBody>
          <a:bodyPr wrap="none" lIns="91408" tIns="45704" rIns="91408" bIns="45704" anchor="ctr">
            <a:prstTxWarp prst="textNoShape">
              <a:avLst/>
            </a:prstTxWarp>
          </a:bodyPr>
          <a:lstStyle/>
          <a:p>
            <a:pPr algn="ctr" defTabSz="912813"/>
            <a:r>
              <a:rPr lang="fr-FR" b="1">
                <a:solidFill>
                  <a:schemeClr val="tx2"/>
                </a:solidFill>
                <a:ea typeface="Arial" charset="0"/>
                <a:cs typeface="Arial" charset="0"/>
              </a:rPr>
              <a:t>I</a:t>
            </a:r>
          </a:p>
        </p:txBody>
      </p:sp>
      <p:sp>
        <p:nvSpPr>
          <p:cNvPr id="149554" name="AutoShape 50"/>
          <p:cNvSpPr>
            <a:spLocks noChangeAspect="1" noChangeArrowheads="1"/>
          </p:cNvSpPr>
          <p:nvPr/>
        </p:nvSpPr>
        <p:spPr bwMode="gray">
          <a:xfrm rot="5400000">
            <a:off x="5589588" y="3573462"/>
            <a:ext cx="323850" cy="593725"/>
          </a:xfrm>
          <a:prstGeom prst="upDownArrow">
            <a:avLst>
              <a:gd name="adj1" fmla="val 43611"/>
              <a:gd name="adj2" fmla="val 61105"/>
            </a:avLst>
          </a:prstGeom>
          <a:gradFill rotWithShape="1">
            <a:gsLst>
              <a:gs pos="0">
                <a:schemeClr val="accent1"/>
              </a:gs>
              <a:gs pos="100000">
                <a:schemeClr val="hlink"/>
              </a:gs>
            </a:gsLst>
            <a:lin ang="5400000" scaled="1"/>
          </a:gradFill>
          <a:ln w="9525">
            <a:noFill/>
            <a:miter lim="800000"/>
            <a:headEnd/>
            <a:tailEnd/>
          </a:ln>
          <a:effectLst>
            <a:outerShdw blurRad="63500" dist="81320" dir="3080412" algn="ctr" rotWithShape="0">
              <a:schemeClr val="tx1">
                <a:alpha val="50000"/>
              </a:schemeClr>
            </a:outerShdw>
          </a:effectLst>
        </p:spPr>
        <p:txBody>
          <a:bodyPr wrap="none" lIns="80133" tIns="40067" rIns="80133" bIns="40067" anchor="ctr">
            <a:prstTxWarp prst="textNoShape">
              <a:avLst/>
            </a:prstTxWarp>
          </a:bodyPr>
          <a:lstStyle/>
          <a:p>
            <a:pPr>
              <a:defRPr/>
            </a:pPr>
            <a:endParaRPr lang="fr-FR"/>
          </a:p>
        </p:txBody>
      </p:sp>
      <p:sp>
        <p:nvSpPr>
          <p:cNvPr id="149555" name="AutoShape 51"/>
          <p:cNvSpPr>
            <a:spLocks noChangeAspect="1" noChangeArrowheads="1"/>
          </p:cNvSpPr>
          <p:nvPr/>
        </p:nvSpPr>
        <p:spPr bwMode="gray">
          <a:xfrm rot="16200000">
            <a:off x="3228976" y="3573462"/>
            <a:ext cx="323850" cy="593725"/>
          </a:xfrm>
          <a:prstGeom prst="upDownArrow">
            <a:avLst>
              <a:gd name="adj1" fmla="val 43611"/>
              <a:gd name="adj2" fmla="val 61105"/>
            </a:avLst>
          </a:prstGeom>
          <a:gradFill rotWithShape="1">
            <a:gsLst>
              <a:gs pos="0">
                <a:schemeClr val="accent1"/>
              </a:gs>
              <a:gs pos="100000">
                <a:schemeClr val="hlink"/>
              </a:gs>
            </a:gsLst>
            <a:lin ang="5400000" scaled="1"/>
          </a:gradFill>
          <a:ln w="9525">
            <a:noFill/>
            <a:miter lim="800000"/>
            <a:headEnd/>
            <a:tailEnd/>
          </a:ln>
          <a:effectLst>
            <a:outerShdw blurRad="63500" dist="81320" dir="3080412" algn="ctr" rotWithShape="0">
              <a:schemeClr val="tx1">
                <a:alpha val="50000"/>
              </a:schemeClr>
            </a:outerShdw>
          </a:effectLst>
        </p:spPr>
        <p:txBody>
          <a:bodyPr wrap="none" lIns="80133" tIns="40067" rIns="80133" bIns="40067" anchor="ctr">
            <a:prstTxWarp prst="textNoShape">
              <a:avLst/>
            </a:prstTxWarp>
          </a:bodyPr>
          <a:lstStyle/>
          <a:p>
            <a:pPr>
              <a:defRPr/>
            </a:pPr>
            <a:endParaRPr lang="fr-FR"/>
          </a:p>
        </p:txBody>
      </p:sp>
      <p:grpSp>
        <p:nvGrpSpPr>
          <p:cNvPr id="3" name="Group 52"/>
          <p:cNvGrpSpPr>
            <a:grpSpLocks/>
          </p:cNvGrpSpPr>
          <p:nvPr/>
        </p:nvGrpSpPr>
        <p:grpSpPr bwMode="auto">
          <a:xfrm>
            <a:off x="3816350" y="3032125"/>
            <a:ext cx="1511300" cy="1511300"/>
            <a:chOff x="2404" y="1910"/>
            <a:chExt cx="952" cy="952"/>
          </a:xfrm>
        </p:grpSpPr>
        <p:sp>
          <p:nvSpPr>
            <p:cNvPr id="165913" name="Oval 53"/>
            <p:cNvSpPr>
              <a:spLocks noChangeAspect="1" noChangeArrowheads="1"/>
            </p:cNvSpPr>
            <p:nvPr/>
          </p:nvSpPr>
          <p:spPr bwMode="gray">
            <a:xfrm>
              <a:off x="2404" y="1910"/>
              <a:ext cx="952" cy="952"/>
            </a:xfrm>
            <a:prstGeom prst="ellipse">
              <a:avLst/>
            </a:prstGeom>
            <a:noFill/>
            <a:ln w="25400">
              <a:solidFill>
                <a:schemeClr val="bg1"/>
              </a:solidFill>
              <a:round/>
              <a:headEnd/>
              <a:tailEnd/>
            </a:ln>
          </p:spPr>
          <p:txBody>
            <a:bodyPr wrap="none" anchor="ctr">
              <a:prstTxWarp prst="textNoShape">
                <a:avLst/>
              </a:prstTxWarp>
            </a:bodyPr>
            <a:lstStyle/>
            <a:p>
              <a:endParaRPr lang="fr-FR"/>
            </a:p>
          </p:txBody>
        </p:sp>
        <p:pic>
          <p:nvPicPr>
            <p:cNvPr id="165914" name="Picture 54" descr="resaux2"/>
            <p:cNvPicPr>
              <a:picLocks noChangeAspect="1" noChangeArrowheads="1"/>
            </p:cNvPicPr>
            <p:nvPr/>
          </p:nvPicPr>
          <p:blipFill>
            <a:blip r:embed="rId4"/>
            <a:srcRect/>
            <a:stretch>
              <a:fillRect/>
            </a:stretch>
          </p:blipFill>
          <p:spPr bwMode="gray">
            <a:xfrm>
              <a:off x="2498" y="2035"/>
              <a:ext cx="766" cy="766"/>
            </a:xfrm>
            <a:prstGeom prst="rect">
              <a:avLst/>
            </a:prstGeom>
            <a:noFill/>
            <a:ln w="9525">
              <a:noFill/>
              <a:miter lim="800000"/>
              <a:headEnd/>
              <a:tailEnd/>
            </a:ln>
          </p:spPr>
        </p:pic>
      </p:grpSp>
      <p:sp>
        <p:nvSpPr>
          <p:cNvPr id="149559" name="Oval 55"/>
          <p:cNvSpPr>
            <a:spLocks noChangeArrowheads="1"/>
          </p:cNvSpPr>
          <p:nvPr/>
        </p:nvSpPr>
        <p:spPr bwMode="gray">
          <a:xfrm>
            <a:off x="3163888" y="3068638"/>
            <a:ext cx="431800" cy="431800"/>
          </a:xfrm>
          <a:prstGeom prst="ellipse">
            <a:avLst/>
          </a:prstGeom>
          <a:solidFill>
            <a:schemeClr val="accent1"/>
          </a:solidFill>
          <a:ln w="38100">
            <a:solidFill>
              <a:schemeClr val="bg1"/>
            </a:solidFill>
            <a:round/>
            <a:headEnd/>
            <a:tailEnd/>
          </a:ln>
        </p:spPr>
        <p:txBody>
          <a:bodyPr wrap="none" lIns="91408" tIns="45704" rIns="91408" bIns="45704" anchor="ctr">
            <a:prstTxWarp prst="textNoShape">
              <a:avLst/>
            </a:prstTxWarp>
          </a:bodyPr>
          <a:lstStyle/>
          <a:p>
            <a:pPr algn="ctr" defTabSz="912813"/>
            <a:r>
              <a:rPr lang="fr-FR" b="1">
                <a:solidFill>
                  <a:schemeClr val="tx2"/>
                </a:solidFill>
                <a:ea typeface="Arial" charset="0"/>
                <a:cs typeface="Arial" charset="0"/>
              </a:rPr>
              <a:t>AP</a:t>
            </a:r>
          </a:p>
        </p:txBody>
      </p:sp>
      <p:sp>
        <p:nvSpPr>
          <p:cNvPr id="149560" name="Oval 56"/>
          <p:cNvSpPr>
            <a:spLocks noChangeArrowheads="1"/>
          </p:cNvSpPr>
          <p:nvPr/>
        </p:nvSpPr>
        <p:spPr bwMode="gray">
          <a:xfrm>
            <a:off x="3816350" y="3032125"/>
            <a:ext cx="1512888" cy="1512888"/>
          </a:xfrm>
          <a:prstGeom prst="ellipse">
            <a:avLst/>
          </a:prstGeom>
          <a:noFill/>
          <a:ln w="50800">
            <a:solidFill>
              <a:schemeClr val="hlink"/>
            </a:solidFill>
            <a:round/>
            <a:headEnd/>
            <a:tailEnd/>
          </a:ln>
        </p:spPr>
        <p:txBody>
          <a:bodyPr wrap="none" lIns="80133" tIns="40067" rIns="80133" bIns="40067" anchor="ctr">
            <a:prstTxWarp prst="textNoShape">
              <a:avLst/>
            </a:prstTxWarp>
          </a:bodyPr>
          <a:lstStyle/>
          <a:p>
            <a:endParaRPr lang="fr-FR"/>
          </a:p>
        </p:txBody>
      </p:sp>
      <p:sp>
        <p:nvSpPr>
          <p:cNvPr id="149561" name="Oval 57"/>
          <p:cNvSpPr>
            <a:spLocks noChangeArrowheads="1"/>
          </p:cNvSpPr>
          <p:nvPr/>
        </p:nvSpPr>
        <p:spPr bwMode="gray">
          <a:xfrm>
            <a:off x="5535613" y="3068638"/>
            <a:ext cx="431800" cy="431800"/>
          </a:xfrm>
          <a:prstGeom prst="ellipse">
            <a:avLst/>
          </a:prstGeom>
          <a:solidFill>
            <a:schemeClr val="accent1"/>
          </a:solidFill>
          <a:ln w="38100">
            <a:solidFill>
              <a:schemeClr val="bg1"/>
            </a:solidFill>
            <a:round/>
            <a:headEnd/>
            <a:tailEnd/>
          </a:ln>
        </p:spPr>
        <p:txBody>
          <a:bodyPr wrap="none" lIns="91408" tIns="45704" rIns="91408" bIns="45704" anchor="ctr">
            <a:prstTxWarp prst="textNoShape">
              <a:avLst/>
            </a:prstTxWarp>
          </a:bodyPr>
          <a:lstStyle/>
          <a:p>
            <a:pPr algn="ctr" defTabSz="912813"/>
            <a:r>
              <a:rPr lang="fr-FR" b="1">
                <a:solidFill>
                  <a:schemeClr val="tx2"/>
                </a:solidFill>
                <a:ea typeface="Arial" charset="0"/>
                <a:cs typeface="Arial" charset="0"/>
              </a:rPr>
              <a:t>AP</a:t>
            </a:r>
          </a:p>
        </p:txBody>
      </p:sp>
      <p:sp>
        <p:nvSpPr>
          <p:cNvPr id="149562" name="Oval 58"/>
          <p:cNvSpPr>
            <a:spLocks noChangeArrowheads="1"/>
          </p:cNvSpPr>
          <p:nvPr/>
        </p:nvSpPr>
        <p:spPr bwMode="gray">
          <a:xfrm>
            <a:off x="7519988" y="3644900"/>
            <a:ext cx="431800" cy="431800"/>
          </a:xfrm>
          <a:prstGeom prst="ellipse">
            <a:avLst/>
          </a:prstGeom>
          <a:solidFill>
            <a:schemeClr val="accent1"/>
          </a:solidFill>
          <a:ln w="38100">
            <a:solidFill>
              <a:schemeClr val="bg1"/>
            </a:solidFill>
            <a:round/>
            <a:headEnd/>
            <a:tailEnd/>
          </a:ln>
        </p:spPr>
        <p:txBody>
          <a:bodyPr wrap="none" lIns="91408" tIns="45704" rIns="91408" bIns="45704" anchor="ctr">
            <a:prstTxWarp prst="textNoShape">
              <a:avLst/>
            </a:prstTxWarp>
          </a:bodyPr>
          <a:lstStyle/>
          <a:p>
            <a:pPr algn="ctr" defTabSz="912813"/>
            <a:r>
              <a:rPr lang="fr-FR" b="1">
                <a:solidFill>
                  <a:schemeClr val="tx2"/>
                </a:solidFill>
                <a:ea typeface="Arial" charset="0"/>
                <a:cs typeface="Arial" charset="0"/>
              </a:rPr>
              <a:t>I</a:t>
            </a:r>
          </a:p>
        </p:txBody>
      </p:sp>
      <p:sp>
        <p:nvSpPr>
          <p:cNvPr id="165907" name="Oval 59"/>
          <p:cNvSpPr>
            <a:spLocks noChangeArrowheads="1"/>
          </p:cNvSpPr>
          <p:nvPr/>
        </p:nvSpPr>
        <p:spPr bwMode="gray">
          <a:xfrm>
            <a:off x="655638" y="1558925"/>
            <a:ext cx="2543175" cy="1760538"/>
          </a:xfrm>
          <a:prstGeom prst="ellipse">
            <a:avLst/>
          </a:prstGeom>
          <a:gradFill rotWithShape="1">
            <a:gsLst>
              <a:gs pos="0">
                <a:schemeClr val="bg1"/>
              </a:gs>
              <a:gs pos="100000">
                <a:schemeClr val="bg1">
                  <a:alpha val="0"/>
                </a:schemeClr>
              </a:gs>
            </a:gsLst>
            <a:path path="shape">
              <a:fillToRect l="50000" t="50000" r="50000" b="50000"/>
            </a:path>
          </a:gradFill>
          <a:ln w="9525">
            <a:noFill/>
            <a:round/>
            <a:headEnd/>
            <a:tailEnd/>
          </a:ln>
        </p:spPr>
        <p:txBody>
          <a:bodyPr wrap="none" lIns="80133" tIns="40067" rIns="80133" bIns="40067" anchor="ctr">
            <a:prstTxWarp prst="textNoShape">
              <a:avLst/>
            </a:prstTxWarp>
          </a:bodyPr>
          <a:lstStyle/>
          <a:p>
            <a:endParaRPr lang="fr-FR"/>
          </a:p>
        </p:txBody>
      </p:sp>
      <p:grpSp>
        <p:nvGrpSpPr>
          <p:cNvPr id="165908" name="Group 60"/>
          <p:cNvGrpSpPr>
            <a:grpSpLocks/>
          </p:cNvGrpSpPr>
          <p:nvPr/>
        </p:nvGrpSpPr>
        <p:grpSpPr bwMode="auto">
          <a:xfrm>
            <a:off x="893763" y="1922463"/>
            <a:ext cx="1573212" cy="1333500"/>
            <a:chOff x="567" y="973"/>
            <a:chExt cx="991" cy="840"/>
          </a:xfrm>
        </p:grpSpPr>
        <p:pic>
          <p:nvPicPr>
            <p:cNvPr id="165911" name="Picture 61"/>
            <p:cNvPicPr preferRelativeResize="0">
              <a:picLocks noChangeAspect="1" noChangeArrowheads="1"/>
            </p:cNvPicPr>
            <p:nvPr/>
          </p:nvPicPr>
          <p:blipFill>
            <a:blip r:embed="rId5"/>
            <a:srcRect/>
            <a:stretch>
              <a:fillRect/>
            </a:stretch>
          </p:blipFill>
          <p:spPr bwMode="gray">
            <a:xfrm>
              <a:off x="567" y="973"/>
              <a:ext cx="991" cy="637"/>
            </a:xfrm>
            <a:prstGeom prst="rect">
              <a:avLst/>
            </a:prstGeom>
            <a:noFill/>
            <a:ln w="9525">
              <a:noFill/>
              <a:miter lim="800000"/>
              <a:headEnd/>
              <a:tailEnd/>
            </a:ln>
          </p:spPr>
        </p:pic>
        <p:sp>
          <p:nvSpPr>
            <p:cNvPr id="165912" name="Text Box 62"/>
            <p:cNvSpPr txBox="1">
              <a:spLocks noChangeArrowheads="1"/>
            </p:cNvSpPr>
            <p:nvPr/>
          </p:nvSpPr>
          <p:spPr bwMode="gray">
            <a:xfrm>
              <a:off x="567" y="1630"/>
              <a:ext cx="66" cy="183"/>
            </a:xfrm>
            <a:prstGeom prst="rect">
              <a:avLst/>
            </a:prstGeom>
            <a:noFill/>
            <a:ln w="9525">
              <a:noFill/>
              <a:miter lim="800000"/>
              <a:headEnd/>
              <a:tailEnd/>
            </a:ln>
          </p:spPr>
          <p:txBody>
            <a:bodyPr wrap="none" lIns="0" tIns="52153" rIns="104306" bIns="52153">
              <a:prstTxWarp prst="textNoShape">
                <a:avLst/>
              </a:prstTxWarp>
              <a:spAutoFit/>
            </a:bodyPr>
            <a:lstStyle/>
            <a:p>
              <a:pPr defTabSz="912813"/>
              <a:endParaRPr lang="en-US" sz="1200" b="1">
                <a:solidFill>
                  <a:schemeClr val="bg1"/>
                </a:solidFill>
                <a:ea typeface="Arial" charset="0"/>
                <a:cs typeface="Arial" charset="0"/>
              </a:endParaRPr>
            </a:p>
          </p:txBody>
        </p:sp>
      </p:grpSp>
      <p:sp>
        <p:nvSpPr>
          <p:cNvPr id="165909" name="Rectangle 63"/>
          <p:cNvSpPr>
            <a:spLocks noGrp="1" noChangeArrowheads="1"/>
          </p:cNvSpPr>
          <p:nvPr>
            <p:ph type="title"/>
          </p:nvPr>
        </p:nvSpPr>
        <p:spPr/>
        <p:txBody>
          <a:bodyPr/>
          <a:lstStyle/>
          <a:p>
            <a:r>
              <a:rPr lang="en-GB" smtClean="0">
                <a:latin typeface="Corbel" charset="0"/>
              </a:rPr>
              <a:t>EESSI </a:t>
            </a:r>
            <a:endParaRPr lang="fr-FR" smtClean="0">
              <a:latin typeface="Corbel" charset="0"/>
            </a:endParaRPr>
          </a:p>
        </p:txBody>
      </p:sp>
      <p:sp>
        <p:nvSpPr>
          <p:cNvPr id="165910" name="Espace réservé du contenu 64"/>
          <p:cNvSpPr>
            <a:spLocks noGrp="1"/>
          </p:cNvSpPr>
          <p:nvPr>
            <p:ph idx="1"/>
          </p:nvPr>
        </p:nvSpPr>
        <p:spPr/>
        <p:txBody>
          <a:bodyPr/>
          <a:lstStyle/>
          <a:p>
            <a:endParaRPr lang="fr-FR">
              <a:latin typeface="Corbel" charset="0"/>
            </a:endParaRPr>
          </a:p>
        </p:txBody>
      </p:sp>
    </p:spTree>
    <p:extLst>
      <p:ext uri="{BB962C8B-B14F-4D97-AF65-F5344CB8AC3E}">
        <p14:creationId xmlns:p14="http://schemas.microsoft.com/office/powerpoint/2010/main" val="12665521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49545"/>
                                        </p:tgtEl>
                                        <p:attrNameLst>
                                          <p:attrName>style.visibility</p:attrName>
                                        </p:attrNameLst>
                                      </p:cBhvr>
                                      <p:to>
                                        <p:strVal val="visible"/>
                                      </p:to>
                                    </p:set>
                                    <p:anim calcmode="lin" valueType="num">
                                      <p:cBhvr>
                                        <p:cTn id="7" dur="500" fill="hold"/>
                                        <p:tgtEl>
                                          <p:spTgt spid="149545"/>
                                        </p:tgtEl>
                                        <p:attrNameLst>
                                          <p:attrName>ppt_w</p:attrName>
                                        </p:attrNameLst>
                                      </p:cBhvr>
                                      <p:tavLst>
                                        <p:tav tm="0">
                                          <p:val>
                                            <p:fltVal val="0"/>
                                          </p:val>
                                        </p:tav>
                                        <p:tav tm="100000">
                                          <p:val>
                                            <p:strVal val="#ppt_w"/>
                                          </p:val>
                                        </p:tav>
                                      </p:tavLst>
                                    </p:anim>
                                    <p:anim calcmode="lin" valueType="num">
                                      <p:cBhvr>
                                        <p:cTn id="8" dur="500" fill="hold"/>
                                        <p:tgtEl>
                                          <p:spTgt spid="149545"/>
                                        </p:tgtEl>
                                        <p:attrNameLst>
                                          <p:attrName>ppt_h</p:attrName>
                                        </p:attrNameLst>
                                      </p:cBhvr>
                                      <p:tavLst>
                                        <p:tav tm="0">
                                          <p:val>
                                            <p:fltVal val="0"/>
                                          </p:val>
                                        </p:tav>
                                        <p:tav tm="100000">
                                          <p:val>
                                            <p:strVal val="#ppt_h"/>
                                          </p:val>
                                        </p:tav>
                                      </p:tavLst>
                                    </p:anim>
                                    <p:animEffect transition="in" filter="fade">
                                      <p:cBhvr>
                                        <p:cTn id="9" dur="500"/>
                                        <p:tgtEl>
                                          <p:spTgt spid="149545"/>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49546"/>
                                        </p:tgtEl>
                                        <p:attrNameLst>
                                          <p:attrName>style.visibility</p:attrName>
                                        </p:attrNameLst>
                                      </p:cBhvr>
                                      <p:to>
                                        <p:strVal val="visible"/>
                                      </p:to>
                                    </p:set>
                                    <p:anim calcmode="lin" valueType="num">
                                      <p:cBhvr>
                                        <p:cTn id="13" dur="500" fill="hold"/>
                                        <p:tgtEl>
                                          <p:spTgt spid="149546"/>
                                        </p:tgtEl>
                                        <p:attrNameLst>
                                          <p:attrName>ppt_w</p:attrName>
                                        </p:attrNameLst>
                                      </p:cBhvr>
                                      <p:tavLst>
                                        <p:tav tm="0">
                                          <p:val>
                                            <p:fltVal val="0"/>
                                          </p:val>
                                        </p:tav>
                                        <p:tav tm="100000">
                                          <p:val>
                                            <p:strVal val="#ppt_w"/>
                                          </p:val>
                                        </p:tav>
                                      </p:tavLst>
                                    </p:anim>
                                    <p:anim calcmode="lin" valueType="num">
                                      <p:cBhvr>
                                        <p:cTn id="14" dur="500" fill="hold"/>
                                        <p:tgtEl>
                                          <p:spTgt spid="149546"/>
                                        </p:tgtEl>
                                        <p:attrNameLst>
                                          <p:attrName>ppt_h</p:attrName>
                                        </p:attrNameLst>
                                      </p:cBhvr>
                                      <p:tavLst>
                                        <p:tav tm="0">
                                          <p:val>
                                            <p:fltVal val="0"/>
                                          </p:val>
                                        </p:tav>
                                        <p:tav tm="100000">
                                          <p:val>
                                            <p:strVal val="#ppt_h"/>
                                          </p:val>
                                        </p:tav>
                                      </p:tavLst>
                                    </p:anim>
                                    <p:animEffect transition="in" filter="fade">
                                      <p:cBhvr>
                                        <p:cTn id="15" dur="500"/>
                                        <p:tgtEl>
                                          <p:spTgt spid="149546"/>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149553"/>
                                        </p:tgtEl>
                                        <p:attrNameLst>
                                          <p:attrName>style.visibility</p:attrName>
                                        </p:attrNameLst>
                                      </p:cBhvr>
                                      <p:to>
                                        <p:strVal val="visible"/>
                                      </p:to>
                                    </p:set>
                                    <p:anim calcmode="lin" valueType="num">
                                      <p:cBhvr>
                                        <p:cTn id="19" dur="1000" fill="hold"/>
                                        <p:tgtEl>
                                          <p:spTgt spid="149553"/>
                                        </p:tgtEl>
                                        <p:attrNameLst>
                                          <p:attrName>ppt_w</p:attrName>
                                        </p:attrNameLst>
                                      </p:cBhvr>
                                      <p:tavLst>
                                        <p:tav tm="0">
                                          <p:val>
                                            <p:fltVal val="0"/>
                                          </p:val>
                                        </p:tav>
                                        <p:tav tm="100000">
                                          <p:val>
                                            <p:strVal val="#ppt_w"/>
                                          </p:val>
                                        </p:tav>
                                      </p:tavLst>
                                    </p:anim>
                                    <p:anim calcmode="lin" valueType="num">
                                      <p:cBhvr>
                                        <p:cTn id="20" dur="1000" fill="hold"/>
                                        <p:tgtEl>
                                          <p:spTgt spid="149553"/>
                                        </p:tgtEl>
                                        <p:attrNameLst>
                                          <p:attrName>ppt_h</p:attrName>
                                        </p:attrNameLst>
                                      </p:cBhvr>
                                      <p:tavLst>
                                        <p:tav tm="0">
                                          <p:val>
                                            <p:fltVal val="0"/>
                                          </p:val>
                                        </p:tav>
                                        <p:tav tm="100000">
                                          <p:val>
                                            <p:strVal val="#ppt_h"/>
                                          </p:val>
                                        </p:tav>
                                      </p:tavLst>
                                    </p:anim>
                                    <p:animEffect transition="in" filter="fade">
                                      <p:cBhvr>
                                        <p:cTn id="21" dur="1000"/>
                                        <p:tgtEl>
                                          <p:spTgt spid="149553"/>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149549"/>
                                        </p:tgtEl>
                                        <p:attrNameLst>
                                          <p:attrName>style.visibility</p:attrName>
                                        </p:attrNameLst>
                                      </p:cBhvr>
                                      <p:to>
                                        <p:strVal val="visible"/>
                                      </p:to>
                                    </p:set>
                                    <p:anim calcmode="lin" valueType="num">
                                      <p:cBhvr>
                                        <p:cTn id="24" dur="1000" fill="hold"/>
                                        <p:tgtEl>
                                          <p:spTgt spid="149549"/>
                                        </p:tgtEl>
                                        <p:attrNameLst>
                                          <p:attrName>ppt_w</p:attrName>
                                        </p:attrNameLst>
                                      </p:cBhvr>
                                      <p:tavLst>
                                        <p:tav tm="0">
                                          <p:val>
                                            <p:fltVal val="0"/>
                                          </p:val>
                                        </p:tav>
                                        <p:tav tm="100000">
                                          <p:val>
                                            <p:strVal val="#ppt_w"/>
                                          </p:val>
                                        </p:tav>
                                      </p:tavLst>
                                    </p:anim>
                                    <p:anim calcmode="lin" valueType="num">
                                      <p:cBhvr>
                                        <p:cTn id="25" dur="1000" fill="hold"/>
                                        <p:tgtEl>
                                          <p:spTgt spid="149549"/>
                                        </p:tgtEl>
                                        <p:attrNameLst>
                                          <p:attrName>ppt_h</p:attrName>
                                        </p:attrNameLst>
                                      </p:cBhvr>
                                      <p:tavLst>
                                        <p:tav tm="0">
                                          <p:val>
                                            <p:fltVal val="0"/>
                                          </p:val>
                                        </p:tav>
                                        <p:tav tm="100000">
                                          <p:val>
                                            <p:strVal val="#ppt_h"/>
                                          </p:val>
                                        </p:tav>
                                      </p:tavLst>
                                    </p:anim>
                                    <p:animEffect transition="in" filter="fade">
                                      <p:cBhvr>
                                        <p:cTn id="26" dur="1000"/>
                                        <p:tgtEl>
                                          <p:spTgt spid="149549"/>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149550"/>
                                        </p:tgtEl>
                                        <p:attrNameLst>
                                          <p:attrName>style.visibility</p:attrName>
                                        </p:attrNameLst>
                                      </p:cBhvr>
                                      <p:to>
                                        <p:strVal val="visible"/>
                                      </p:to>
                                    </p:set>
                                    <p:anim calcmode="lin" valueType="num">
                                      <p:cBhvr>
                                        <p:cTn id="29" dur="1000" fill="hold"/>
                                        <p:tgtEl>
                                          <p:spTgt spid="149550"/>
                                        </p:tgtEl>
                                        <p:attrNameLst>
                                          <p:attrName>ppt_w</p:attrName>
                                        </p:attrNameLst>
                                      </p:cBhvr>
                                      <p:tavLst>
                                        <p:tav tm="0">
                                          <p:val>
                                            <p:fltVal val="0"/>
                                          </p:val>
                                        </p:tav>
                                        <p:tav tm="100000">
                                          <p:val>
                                            <p:strVal val="#ppt_w"/>
                                          </p:val>
                                        </p:tav>
                                      </p:tavLst>
                                    </p:anim>
                                    <p:anim calcmode="lin" valueType="num">
                                      <p:cBhvr>
                                        <p:cTn id="30" dur="1000" fill="hold"/>
                                        <p:tgtEl>
                                          <p:spTgt spid="149550"/>
                                        </p:tgtEl>
                                        <p:attrNameLst>
                                          <p:attrName>ppt_h</p:attrName>
                                        </p:attrNameLst>
                                      </p:cBhvr>
                                      <p:tavLst>
                                        <p:tav tm="0">
                                          <p:val>
                                            <p:fltVal val="0"/>
                                          </p:val>
                                        </p:tav>
                                        <p:tav tm="100000">
                                          <p:val>
                                            <p:strVal val="#ppt_h"/>
                                          </p:val>
                                        </p:tav>
                                      </p:tavLst>
                                    </p:anim>
                                    <p:animEffect transition="in" filter="fade">
                                      <p:cBhvr>
                                        <p:cTn id="31" dur="1000"/>
                                        <p:tgtEl>
                                          <p:spTgt spid="149550"/>
                                        </p:tgtEl>
                                      </p:cBhvr>
                                    </p:animEffect>
                                  </p:childTnLst>
                                </p:cTn>
                              </p:par>
                              <p:par>
                                <p:cTn id="32" presetID="53" presetClass="entr" presetSubtype="0" fill="hold" grpId="0" nodeType="withEffect">
                                  <p:stCondLst>
                                    <p:cond delay="0"/>
                                  </p:stCondLst>
                                  <p:childTnLst>
                                    <p:set>
                                      <p:cBhvr>
                                        <p:cTn id="33" dur="1" fill="hold">
                                          <p:stCondLst>
                                            <p:cond delay="0"/>
                                          </p:stCondLst>
                                        </p:cTn>
                                        <p:tgtEl>
                                          <p:spTgt spid="149551"/>
                                        </p:tgtEl>
                                        <p:attrNameLst>
                                          <p:attrName>style.visibility</p:attrName>
                                        </p:attrNameLst>
                                      </p:cBhvr>
                                      <p:to>
                                        <p:strVal val="visible"/>
                                      </p:to>
                                    </p:set>
                                    <p:anim calcmode="lin" valueType="num">
                                      <p:cBhvr>
                                        <p:cTn id="34" dur="1000" fill="hold"/>
                                        <p:tgtEl>
                                          <p:spTgt spid="149551"/>
                                        </p:tgtEl>
                                        <p:attrNameLst>
                                          <p:attrName>ppt_w</p:attrName>
                                        </p:attrNameLst>
                                      </p:cBhvr>
                                      <p:tavLst>
                                        <p:tav tm="0">
                                          <p:val>
                                            <p:fltVal val="0"/>
                                          </p:val>
                                        </p:tav>
                                        <p:tav tm="100000">
                                          <p:val>
                                            <p:strVal val="#ppt_w"/>
                                          </p:val>
                                        </p:tav>
                                      </p:tavLst>
                                    </p:anim>
                                    <p:anim calcmode="lin" valueType="num">
                                      <p:cBhvr>
                                        <p:cTn id="35" dur="1000" fill="hold"/>
                                        <p:tgtEl>
                                          <p:spTgt spid="149551"/>
                                        </p:tgtEl>
                                        <p:attrNameLst>
                                          <p:attrName>ppt_h</p:attrName>
                                        </p:attrNameLst>
                                      </p:cBhvr>
                                      <p:tavLst>
                                        <p:tav tm="0">
                                          <p:val>
                                            <p:fltVal val="0"/>
                                          </p:val>
                                        </p:tav>
                                        <p:tav tm="100000">
                                          <p:val>
                                            <p:strVal val="#ppt_h"/>
                                          </p:val>
                                        </p:tav>
                                      </p:tavLst>
                                    </p:anim>
                                    <p:animEffect transition="in" filter="fade">
                                      <p:cBhvr>
                                        <p:cTn id="36" dur="1000"/>
                                        <p:tgtEl>
                                          <p:spTgt spid="149551"/>
                                        </p:tgtEl>
                                      </p:cBhvr>
                                    </p:animEffect>
                                  </p:childTnLst>
                                </p:cTn>
                              </p:par>
                              <p:par>
                                <p:cTn id="37" presetID="53" presetClass="entr" presetSubtype="0" fill="hold" grpId="0" nodeType="withEffect">
                                  <p:stCondLst>
                                    <p:cond delay="0"/>
                                  </p:stCondLst>
                                  <p:childTnLst>
                                    <p:set>
                                      <p:cBhvr>
                                        <p:cTn id="38" dur="1" fill="hold">
                                          <p:stCondLst>
                                            <p:cond delay="0"/>
                                          </p:stCondLst>
                                        </p:cTn>
                                        <p:tgtEl>
                                          <p:spTgt spid="149547"/>
                                        </p:tgtEl>
                                        <p:attrNameLst>
                                          <p:attrName>style.visibility</p:attrName>
                                        </p:attrNameLst>
                                      </p:cBhvr>
                                      <p:to>
                                        <p:strVal val="visible"/>
                                      </p:to>
                                    </p:set>
                                    <p:anim calcmode="lin" valueType="num">
                                      <p:cBhvr>
                                        <p:cTn id="39" dur="1000" fill="hold"/>
                                        <p:tgtEl>
                                          <p:spTgt spid="149547"/>
                                        </p:tgtEl>
                                        <p:attrNameLst>
                                          <p:attrName>ppt_w</p:attrName>
                                        </p:attrNameLst>
                                      </p:cBhvr>
                                      <p:tavLst>
                                        <p:tav tm="0">
                                          <p:val>
                                            <p:fltVal val="0"/>
                                          </p:val>
                                        </p:tav>
                                        <p:tav tm="100000">
                                          <p:val>
                                            <p:strVal val="#ppt_w"/>
                                          </p:val>
                                        </p:tav>
                                      </p:tavLst>
                                    </p:anim>
                                    <p:anim calcmode="lin" valueType="num">
                                      <p:cBhvr>
                                        <p:cTn id="40" dur="1000" fill="hold"/>
                                        <p:tgtEl>
                                          <p:spTgt spid="149547"/>
                                        </p:tgtEl>
                                        <p:attrNameLst>
                                          <p:attrName>ppt_h</p:attrName>
                                        </p:attrNameLst>
                                      </p:cBhvr>
                                      <p:tavLst>
                                        <p:tav tm="0">
                                          <p:val>
                                            <p:fltVal val="0"/>
                                          </p:val>
                                        </p:tav>
                                        <p:tav tm="100000">
                                          <p:val>
                                            <p:strVal val="#ppt_h"/>
                                          </p:val>
                                        </p:tav>
                                      </p:tavLst>
                                    </p:anim>
                                    <p:animEffect transition="in" filter="fade">
                                      <p:cBhvr>
                                        <p:cTn id="41" dur="1000"/>
                                        <p:tgtEl>
                                          <p:spTgt spid="149547"/>
                                        </p:tgtEl>
                                      </p:cBhvr>
                                    </p:animEffect>
                                  </p:childTnLst>
                                </p:cTn>
                              </p:par>
                              <p:par>
                                <p:cTn id="42" presetID="53" presetClass="entr" presetSubtype="0" fill="hold" grpId="0" nodeType="withEffect">
                                  <p:stCondLst>
                                    <p:cond delay="0"/>
                                  </p:stCondLst>
                                  <p:childTnLst>
                                    <p:set>
                                      <p:cBhvr>
                                        <p:cTn id="43" dur="1" fill="hold">
                                          <p:stCondLst>
                                            <p:cond delay="0"/>
                                          </p:stCondLst>
                                        </p:cTn>
                                        <p:tgtEl>
                                          <p:spTgt spid="149548"/>
                                        </p:tgtEl>
                                        <p:attrNameLst>
                                          <p:attrName>style.visibility</p:attrName>
                                        </p:attrNameLst>
                                      </p:cBhvr>
                                      <p:to>
                                        <p:strVal val="visible"/>
                                      </p:to>
                                    </p:set>
                                    <p:anim calcmode="lin" valueType="num">
                                      <p:cBhvr>
                                        <p:cTn id="44" dur="1000" fill="hold"/>
                                        <p:tgtEl>
                                          <p:spTgt spid="149548"/>
                                        </p:tgtEl>
                                        <p:attrNameLst>
                                          <p:attrName>ppt_w</p:attrName>
                                        </p:attrNameLst>
                                      </p:cBhvr>
                                      <p:tavLst>
                                        <p:tav tm="0">
                                          <p:val>
                                            <p:fltVal val="0"/>
                                          </p:val>
                                        </p:tav>
                                        <p:tav tm="100000">
                                          <p:val>
                                            <p:strVal val="#ppt_w"/>
                                          </p:val>
                                        </p:tav>
                                      </p:tavLst>
                                    </p:anim>
                                    <p:anim calcmode="lin" valueType="num">
                                      <p:cBhvr>
                                        <p:cTn id="45" dur="1000" fill="hold"/>
                                        <p:tgtEl>
                                          <p:spTgt spid="149548"/>
                                        </p:tgtEl>
                                        <p:attrNameLst>
                                          <p:attrName>ppt_h</p:attrName>
                                        </p:attrNameLst>
                                      </p:cBhvr>
                                      <p:tavLst>
                                        <p:tav tm="0">
                                          <p:val>
                                            <p:fltVal val="0"/>
                                          </p:val>
                                        </p:tav>
                                        <p:tav tm="100000">
                                          <p:val>
                                            <p:strVal val="#ppt_h"/>
                                          </p:val>
                                        </p:tav>
                                      </p:tavLst>
                                    </p:anim>
                                    <p:animEffect transition="in" filter="fade">
                                      <p:cBhvr>
                                        <p:cTn id="46" dur="1000"/>
                                        <p:tgtEl>
                                          <p:spTgt spid="149548"/>
                                        </p:tgtEl>
                                      </p:cBhvr>
                                    </p:animEffect>
                                  </p:childTnLst>
                                </p:cTn>
                              </p:par>
                              <p:par>
                                <p:cTn id="47" presetID="53" presetClass="entr" presetSubtype="0" fill="hold" grpId="0" nodeType="withEffect">
                                  <p:stCondLst>
                                    <p:cond delay="0"/>
                                  </p:stCondLst>
                                  <p:childTnLst>
                                    <p:set>
                                      <p:cBhvr>
                                        <p:cTn id="48" dur="1" fill="hold">
                                          <p:stCondLst>
                                            <p:cond delay="0"/>
                                          </p:stCondLst>
                                        </p:cTn>
                                        <p:tgtEl>
                                          <p:spTgt spid="149562"/>
                                        </p:tgtEl>
                                        <p:attrNameLst>
                                          <p:attrName>style.visibility</p:attrName>
                                        </p:attrNameLst>
                                      </p:cBhvr>
                                      <p:to>
                                        <p:strVal val="visible"/>
                                      </p:to>
                                    </p:set>
                                    <p:anim calcmode="lin" valueType="num">
                                      <p:cBhvr>
                                        <p:cTn id="49" dur="1000" fill="hold"/>
                                        <p:tgtEl>
                                          <p:spTgt spid="149562"/>
                                        </p:tgtEl>
                                        <p:attrNameLst>
                                          <p:attrName>ppt_w</p:attrName>
                                        </p:attrNameLst>
                                      </p:cBhvr>
                                      <p:tavLst>
                                        <p:tav tm="0">
                                          <p:val>
                                            <p:fltVal val="0"/>
                                          </p:val>
                                        </p:tav>
                                        <p:tav tm="100000">
                                          <p:val>
                                            <p:strVal val="#ppt_w"/>
                                          </p:val>
                                        </p:tav>
                                      </p:tavLst>
                                    </p:anim>
                                    <p:anim calcmode="lin" valueType="num">
                                      <p:cBhvr>
                                        <p:cTn id="50" dur="1000" fill="hold"/>
                                        <p:tgtEl>
                                          <p:spTgt spid="149562"/>
                                        </p:tgtEl>
                                        <p:attrNameLst>
                                          <p:attrName>ppt_h</p:attrName>
                                        </p:attrNameLst>
                                      </p:cBhvr>
                                      <p:tavLst>
                                        <p:tav tm="0">
                                          <p:val>
                                            <p:fltVal val="0"/>
                                          </p:val>
                                        </p:tav>
                                        <p:tav tm="100000">
                                          <p:val>
                                            <p:strVal val="#ppt_h"/>
                                          </p:val>
                                        </p:tav>
                                      </p:tavLst>
                                    </p:anim>
                                    <p:animEffect transition="in" filter="fade">
                                      <p:cBhvr>
                                        <p:cTn id="51" dur="1000"/>
                                        <p:tgtEl>
                                          <p:spTgt spid="149562"/>
                                        </p:tgtEl>
                                      </p:cBhvr>
                                    </p:animEffect>
                                  </p:childTnLst>
                                </p:cTn>
                              </p:par>
                            </p:childTnLst>
                          </p:cTn>
                        </p:par>
                        <p:par>
                          <p:cTn id="52" fill="hold">
                            <p:stCondLst>
                              <p:cond delay="2000"/>
                            </p:stCondLst>
                            <p:childTnLst>
                              <p:par>
                                <p:cTn id="53" presetID="53" presetClass="entr" presetSubtype="0"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p:cTn id="55" dur="500" fill="hold"/>
                                        <p:tgtEl>
                                          <p:spTgt spid="3"/>
                                        </p:tgtEl>
                                        <p:attrNameLst>
                                          <p:attrName>ppt_w</p:attrName>
                                        </p:attrNameLst>
                                      </p:cBhvr>
                                      <p:tavLst>
                                        <p:tav tm="0">
                                          <p:val>
                                            <p:fltVal val="0"/>
                                          </p:val>
                                        </p:tav>
                                        <p:tav tm="100000">
                                          <p:val>
                                            <p:strVal val="#ppt_w"/>
                                          </p:val>
                                        </p:tav>
                                      </p:tavLst>
                                    </p:anim>
                                    <p:anim calcmode="lin" valueType="num">
                                      <p:cBhvr>
                                        <p:cTn id="56" dur="500" fill="hold"/>
                                        <p:tgtEl>
                                          <p:spTgt spid="3"/>
                                        </p:tgtEl>
                                        <p:attrNameLst>
                                          <p:attrName>ppt_h</p:attrName>
                                        </p:attrNameLst>
                                      </p:cBhvr>
                                      <p:tavLst>
                                        <p:tav tm="0">
                                          <p:val>
                                            <p:fltVal val="0"/>
                                          </p:val>
                                        </p:tav>
                                        <p:tav tm="100000">
                                          <p:val>
                                            <p:strVal val="#ppt_h"/>
                                          </p:val>
                                        </p:tav>
                                      </p:tavLst>
                                    </p:anim>
                                    <p:animEffect transition="in" filter="fade">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149555"/>
                                        </p:tgtEl>
                                        <p:attrNameLst>
                                          <p:attrName>style.visibility</p:attrName>
                                        </p:attrNameLst>
                                      </p:cBhvr>
                                      <p:to>
                                        <p:strVal val="visible"/>
                                      </p:to>
                                    </p:set>
                                    <p:animEffect transition="in" filter="wipe(right)">
                                      <p:cBhvr>
                                        <p:cTn id="60" dur="500"/>
                                        <p:tgtEl>
                                          <p:spTgt spid="149555"/>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149554"/>
                                        </p:tgtEl>
                                        <p:attrNameLst>
                                          <p:attrName>style.visibility</p:attrName>
                                        </p:attrNameLst>
                                      </p:cBhvr>
                                      <p:to>
                                        <p:strVal val="visible"/>
                                      </p:to>
                                    </p:set>
                                    <p:animEffect transition="in" filter="wipe(left)">
                                      <p:cBhvr>
                                        <p:cTn id="63" dur="500"/>
                                        <p:tgtEl>
                                          <p:spTgt spid="149554"/>
                                        </p:tgtEl>
                                      </p:cBhvr>
                                    </p:animEffect>
                                  </p:childTnLst>
                                </p:cTn>
                              </p:par>
                              <p:par>
                                <p:cTn id="64" presetID="47" presetClass="entr" presetSubtype="0" fill="hold" grpId="0" nodeType="withEffect">
                                  <p:stCondLst>
                                    <p:cond delay="0"/>
                                  </p:stCondLst>
                                  <p:childTnLst>
                                    <p:set>
                                      <p:cBhvr>
                                        <p:cTn id="65" dur="1" fill="hold">
                                          <p:stCondLst>
                                            <p:cond delay="0"/>
                                          </p:stCondLst>
                                        </p:cTn>
                                        <p:tgtEl>
                                          <p:spTgt spid="149559"/>
                                        </p:tgtEl>
                                        <p:attrNameLst>
                                          <p:attrName>style.visibility</p:attrName>
                                        </p:attrNameLst>
                                      </p:cBhvr>
                                      <p:to>
                                        <p:strVal val="visible"/>
                                      </p:to>
                                    </p:set>
                                    <p:animEffect transition="in" filter="fade">
                                      <p:cBhvr>
                                        <p:cTn id="66" dur="1000"/>
                                        <p:tgtEl>
                                          <p:spTgt spid="149559"/>
                                        </p:tgtEl>
                                      </p:cBhvr>
                                    </p:animEffect>
                                    <p:anim calcmode="lin" valueType="num">
                                      <p:cBhvr>
                                        <p:cTn id="67" dur="1000" fill="hold"/>
                                        <p:tgtEl>
                                          <p:spTgt spid="149559"/>
                                        </p:tgtEl>
                                        <p:attrNameLst>
                                          <p:attrName>ppt_x</p:attrName>
                                        </p:attrNameLst>
                                      </p:cBhvr>
                                      <p:tavLst>
                                        <p:tav tm="0">
                                          <p:val>
                                            <p:strVal val="#ppt_x"/>
                                          </p:val>
                                        </p:tav>
                                        <p:tav tm="100000">
                                          <p:val>
                                            <p:strVal val="#ppt_x"/>
                                          </p:val>
                                        </p:tav>
                                      </p:tavLst>
                                    </p:anim>
                                    <p:anim calcmode="lin" valueType="num">
                                      <p:cBhvr>
                                        <p:cTn id="68" dur="1000" fill="hold"/>
                                        <p:tgtEl>
                                          <p:spTgt spid="1495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149561"/>
                                        </p:tgtEl>
                                        <p:attrNameLst>
                                          <p:attrName>style.visibility</p:attrName>
                                        </p:attrNameLst>
                                      </p:cBhvr>
                                      <p:to>
                                        <p:strVal val="visible"/>
                                      </p:to>
                                    </p:set>
                                    <p:animEffect transition="in" filter="fade">
                                      <p:cBhvr>
                                        <p:cTn id="71" dur="1000"/>
                                        <p:tgtEl>
                                          <p:spTgt spid="149561"/>
                                        </p:tgtEl>
                                      </p:cBhvr>
                                    </p:animEffect>
                                    <p:anim calcmode="lin" valueType="num">
                                      <p:cBhvr>
                                        <p:cTn id="72" dur="1000" fill="hold"/>
                                        <p:tgtEl>
                                          <p:spTgt spid="149561"/>
                                        </p:tgtEl>
                                        <p:attrNameLst>
                                          <p:attrName>ppt_x</p:attrName>
                                        </p:attrNameLst>
                                      </p:cBhvr>
                                      <p:tavLst>
                                        <p:tav tm="0">
                                          <p:val>
                                            <p:strVal val="#ppt_x"/>
                                          </p:val>
                                        </p:tav>
                                        <p:tav tm="100000">
                                          <p:val>
                                            <p:strVal val="#ppt_x"/>
                                          </p:val>
                                        </p:tav>
                                      </p:tavLst>
                                    </p:anim>
                                    <p:anim calcmode="lin" valueType="num">
                                      <p:cBhvr>
                                        <p:cTn id="73" dur="1000" fill="hold"/>
                                        <p:tgtEl>
                                          <p:spTgt spid="149561"/>
                                        </p:tgtEl>
                                        <p:attrNameLst>
                                          <p:attrName>ppt_y</p:attrName>
                                        </p:attrNameLst>
                                      </p:cBhvr>
                                      <p:tavLst>
                                        <p:tav tm="0">
                                          <p:val>
                                            <p:strVal val="#ppt_y-.1"/>
                                          </p:val>
                                        </p:tav>
                                        <p:tav tm="100000">
                                          <p:val>
                                            <p:strVal val="#ppt_y"/>
                                          </p:val>
                                        </p:tav>
                                      </p:tavLst>
                                    </p:anim>
                                  </p:childTnLst>
                                </p:cTn>
                              </p:par>
                            </p:childTnLst>
                          </p:cTn>
                        </p:par>
                        <p:par>
                          <p:cTn id="74" fill="hold">
                            <p:stCondLst>
                              <p:cond delay="3000"/>
                            </p:stCondLst>
                            <p:childTnLst>
                              <p:par>
                                <p:cTn id="75" presetID="1" presetClass="emph" presetSubtype="2" fill="hold" nodeType="afterEffect">
                                  <p:stCondLst>
                                    <p:cond delay="0"/>
                                  </p:stCondLst>
                                  <p:childTnLst>
                                    <p:animClr clrSpc="rgb" dir="cw">
                                      <p:cBhvr>
                                        <p:cTn id="76" dur="500" fill="hold"/>
                                        <p:tgtEl>
                                          <p:spTgt spid="149553"/>
                                        </p:tgtEl>
                                        <p:attrNameLst>
                                          <p:attrName>fillcolor</p:attrName>
                                        </p:attrNameLst>
                                      </p:cBhvr>
                                      <p:to>
                                        <a:schemeClr val="hlink"/>
                                      </p:to>
                                    </p:animClr>
                                    <p:set>
                                      <p:cBhvr>
                                        <p:cTn id="77" dur="500" fill="hold"/>
                                        <p:tgtEl>
                                          <p:spTgt spid="149553"/>
                                        </p:tgtEl>
                                        <p:attrNameLst>
                                          <p:attrName>fill.type</p:attrName>
                                        </p:attrNameLst>
                                      </p:cBhvr>
                                      <p:to>
                                        <p:strVal val="solid"/>
                                      </p:to>
                                    </p:set>
                                    <p:set>
                                      <p:cBhvr>
                                        <p:cTn id="78" dur="500" fill="hold"/>
                                        <p:tgtEl>
                                          <p:spTgt spid="149553"/>
                                        </p:tgtEl>
                                        <p:attrNameLst>
                                          <p:attrName>fill.on</p:attrName>
                                        </p:attrNameLst>
                                      </p:cBhvr>
                                      <p:to>
                                        <p:strVal val="true"/>
                                      </p:to>
                                    </p:set>
                                  </p:childTnLst>
                                </p:cTn>
                              </p:par>
                              <p:par>
                                <p:cTn id="79" presetID="3" presetClass="emph" presetSubtype="2" fill="hold" grpId="1" nodeType="withEffect">
                                  <p:stCondLst>
                                    <p:cond delay="0"/>
                                  </p:stCondLst>
                                  <p:childTnLst>
                                    <p:animClr clrSpc="rgb" dir="cw">
                                      <p:cBhvr override="childStyle">
                                        <p:cTn id="80" dur="500" fill="hold"/>
                                        <p:tgtEl>
                                          <p:spTgt spid="149553">
                                            <p:txEl>
                                              <p:charRg st="4294967295" end="4294967295"/>
                                            </p:txEl>
                                          </p:spTgt>
                                        </p:tgtEl>
                                        <p:attrNameLst>
                                          <p:attrName>style.color</p:attrName>
                                        </p:attrNameLst>
                                      </p:cBhvr>
                                      <p:to>
                                        <a:schemeClr val="bg1"/>
                                      </p:to>
                                    </p:animClr>
                                  </p:childTnLst>
                                </p:cTn>
                              </p:par>
                              <p:par>
                                <p:cTn id="81" presetID="10" presetClass="entr" presetSubtype="0" fill="hold" nodeType="withEffect">
                                  <p:stCondLst>
                                    <p:cond delay="0"/>
                                  </p:stCondLst>
                                  <p:childTnLst>
                                    <p:set>
                                      <p:cBhvr>
                                        <p:cTn id="82" dur="1" fill="hold">
                                          <p:stCondLst>
                                            <p:cond delay="0"/>
                                          </p:stCondLst>
                                        </p:cTn>
                                        <p:tgtEl>
                                          <p:spTgt spid="149552"/>
                                        </p:tgtEl>
                                        <p:attrNameLst>
                                          <p:attrName>style.visibility</p:attrName>
                                        </p:attrNameLst>
                                      </p:cBhvr>
                                      <p:to>
                                        <p:strVal val="visible"/>
                                      </p:to>
                                    </p:set>
                                    <p:animEffect transition="in" filter="fade">
                                      <p:cBhvr>
                                        <p:cTn id="83" dur="2000"/>
                                        <p:tgtEl>
                                          <p:spTgt spid="149552"/>
                                        </p:tgtEl>
                                      </p:cBhvr>
                                    </p:animEffect>
                                  </p:childTnLst>
                                </p:cTn>
                              </p:par>
                            </p:childTnLst>
                          </p:cTn>
                        </p:par>
                      </p:childTnLst>
                    </p:cTn>
                  </p:par>
                  <p:par>
                    <p:cTn id="84" fill="hold">
                      <p:stCondLst>
                        <p:cond delay="indefinite"/>
                      </p:stCondLst>
                      <p:childTnLst>
                        <p:par>
                          <p:cTn id="85" fill="hold">
                            <p:stCondLst>
                              <p:cond delay="0"/>
                            </p:stCondLst>
                            <p:childTnLst>
                              <p:par>
                                <p:cTn id="86" presetID="63" presetClass="path" presetSubtype="0" accel="50000" decel="50000" autoRev="1" fill="hold" nodeType="clickEffect">
                                  <p:stCondLst>
                                    <p:cond delay="0"/>
                                  </p:stCondLst>
                                  <p:childTnLst>
                                    <p:animMotion origin="layout" path="M 4.72222E-6 2.12766E-7 L 0.63316 2.12766E-7 " pathEditMode="relative" rAng="0" ptsTypes="AA">
                                      <p:cBhvr>
                                        <p:cTn id="87" dur="5000" fill="hold"/>
                                        <p:tgtEl>
                                          <p:spTgt spid="149552"/>
                                        </p:tgtEl>
                                        <p:attrNameLst>
                                          <p:attrName>ppt_x</p:attrName>
                                          <p:attrName>ppt_y</p:attrName>
                                        </p:attrNameLst>
                                      </p:cBhvr>
                                      <p:rCtr x="316" y="0"/>
                                    </p:animMotion>
                                  </p:childTnLst>
                                </p:cTn>
                              </p:par>
                              <p:par>
                                <p:cTn id="88" presetID="1" presetClass="emph" presetSubtype="2" fill="hold" nodeType="withEffect">
                                  <p:stCondLst>
                                    <p:cond delay="1000"/>
                                  </p:stCondLst>
                                  <p:childTnLst>
                                    <p:animClr clrSpc="rgb" dir="cw">
                                      <p:cBhvr>
                                        <p:cTn id="89" dur="500" fill="hold"/>
                                        <p:tgtEl>
                                          <p:spTgt spid="149559"/>
                                        </p:tgtEl>
                                        <p:attrNameLst>
                                          <p:attrName>fillcolor</p:attrName>
                                        </p:attrNameLst>
                                      </p:cBhvr>
                                      <p:to>
                                        <a:schemeClr val="hlink"/>
                                      </p:to>
                                    </p:animClr>
                                    <p:set>
                                      <p:cBhvr>
                                        <p:cTn id="90" dur="500" fill="hold"/>
                                        <p:tgtEl>
                                          <p:spTgt spid="149559"/>
                                        </p:tgtEl>
                                        <p:attrNameLst>
                                          <p:attrName>fill.type</p:attrName>
                                        </p:attrNameLst>
                                      </p:cBhvr>
                                      <p:to>
                                        <p:strVal val="solid"/>
                                      </p:to>
                                    </p:set>
                                    <p:set>
                                      <p:cBhvr>
                                        <p:cTn id="91" dur="500" fill="hold"/>
                                        <p:tgtEl>
                                          <p:spTgt spid="149559"/>
                                        </p:tgtEl>
                                        <p:attrNameLst>
                                          <p:attrName>fill.on</p:attrName>
                                        </p:attrNameLst>
                                      </p:cBhvr>
                                      <p:to>
                                        <p:strVal val="true"/>
                                      </p:to>
                                    </p:set>
                                  </p:childTnLst>
                                </p:cTn>
                              </p:par>
                              <p:par>
                                <p:cTn id="92" presetID="3" presetClass="emph" presetSubtype="2" fill="hold" grpId="1" nodeType="withEffect">
                                  <p:stCondLst>
                                    <p:cond delay="1000"/>
                                  </p:stCondLst>
                                  <p:childTnLst>
                                    <p:animClr clrSpc="rgb" dir="cw">
                                      <p:cBhvr override="childStyle">
                                        <p:cTn id="93" dur="500" fill="hold"/>
                                        <p:tgtEl>
                                          <p:spTgt spid="149559">
                                            <p:txEl>
                                              <p:charRg st="4294967295" end="4294967295"/>
                                            </p:txEl>
                                          </p:spTgt>
                                        </p:tgtEl>
                                        <p:attrNameLst>
                                          <p:attrName>style.color</p:attrName>
                                        </p:attrNameLst>
                                      </p:cBhvr>
                                      <p:to>
                                        <a:schemeClr val="bg1"/>
                                      </p:to>
                                    </p:animClr>
                                  </p:childTnLst>
                                </p:cTn>
                              </p:par>
                              <p:par>
                                <p:cTn id="94" presetID="10" presetClass="entr" presetSubtype="0" fill="hold" grpId="0" nodeType="withEffect">
                                  <p:stCondLst>
                                    <p:cond delay="1800"/>
                                  </p:stCondLst>
                                  <p:childTnLst>
                                    <p:set>
                                      <p:cBhvr>
                                        <p:cTn id="95" dur="1" fill="hold">
                                          <p:stCondLst>
                                            <p:cond delay="0"/>
                                          </p:stCondLst>
                                        </p:cTn>
                                        <p:tgtEl>
                                          <p:spTgt spid="149560"/>
                                        </p:tgtEl>
                                        <p:attrNameLst>
                                          <p:attrName>style.visibility</p:attrName>
                                        </p:attrNameLst>
                                      </p:cBhvr>
                                      <p:to>
                                        <p:strVal val="visible"/>
                                      </p:to>
                                    </p:set>
                                    <p:animEffect transition="in" filter="fade">
                                      <p:cBhvr>
                                        <p:cTn id="96" dur="500"/>
                                        <p:tgtEl>
                                          <p:spTgt spid="149560"/>
                                        </p:tgtEl>
                                      </p:cBhvr>
                                    </p:animEffect>
                                  </p:childTnLst>
                                </p:cTn>
                              </p:par>
                              <p:par>
                                <p:cTn id="97" presetID="1" presetClass="emph" presetSubtype="2" fill="hold" nodeType="withEffect">
                                  <p:stCondLst>
                                    <p:cond delay="2600"/>
                                  </p:stCondLst>
                                  <p:childTnLst>
                                    <p:animClr clrSpc="rgb" dir="cw">
                                      <p:cBhvr>
                                        <p:cTn id="98" dur="500" fill="hold"/>
                                        <p:tgtEl>
                                          <p:spTgt spid="149561"/>
                                        </p:tgtEl>
                                        <p:attrNameLst>
                                          <p:attrName>fillcolor</p:attrName>
                                        </p:attrNameLst>
                                      </p:cBhvr>
                                      <p:to>
                                        <a:schemeClr val="hlink"/>
                                      </p:to>
                                    </p:animClr>
                                    <p:set>
                                      <p:cBhvr>
                                        <p:cTn id="99" dur="500" fill="hold"/>
                                        <p:tgtEl>
                                          <p:spTgt spid="149561"/>
                                        </p:tgtEl>
                                        <p:attrNameLst>
                                          <p:attrName>fill.type</p:attrName>
                                        </p:attrNameLst>
                                      </p:cBhvr>
                                      <p:to>
                                        <p:strVal val="solid"/>
                                      </p:to>
                                    </p:set>
                                    <p:set>
                                      <p:cBhvr>
                                        <p:cTn id="100" dur="500" fill="hold"/>
                                        <p:tgtEl>
                                          <p:spTgt spid="149561"/>
                                        </p:tgtEl>
                                        <p:attrNameLst>
                                          <p:attrName>fill.on</p:attrName>
                                        </p:attrNameLst>
                                      </p:cBhvr>
                                      <p:to>
                                        <p:strVal val="true"/>
                                      </p:to>
                                    </p:set>
                                  </p:childTnLst>
                                </p:cTn>
                              </p:par>
                              <p:par>
                                <p:cTn id="101" presetID="3" presetClass="emph" presetSubtype="2" fill="hold" grpId="1" nodeType="withEffect">
                                  <p:stCondLst>
                                    <p:cond delay="2600"/>
                                  </p:stCondLst>
                                  <p:childTnLst>
                                    <p:animClr clrSpc="rgb" dir="cw">
                                      <p:cBhvr override="childStyle">
                                        <p:cTn id="102" dur="500" fill="hold"/>
                                        <p:tgtEl>
                                          <p:spTgt spid="149561">
                                            <p:txEl>
                                              <p:charRg st="4294967295" end="4294967295"/>
                                            </p:txEl>
                                          </p:spTgt>
                                        </p:tgtEl>
                                        <p:attrNameLst>
                                          <p:attrName>style.color</p:attrName>
                                        </p:attrNameLst>
                                      </p:cBhvr>
                                      <p:to>
                                        <a:schemeClr val="bg1"/>
                                      </p:to>
                                    </p:animClr>
                                  </p:childTnLst>
                                </p:cTn>
                              </p:par>
                              <p:par>
                                <p:cTn id="103" presetID="1" presetClass="emph" presetSubtype="2" fill="hold" nodeType="withEffect">
                                  <p:stCondLst>
                                    <p:cond delay="3400"/>
                                  </p:stCondLst>
                                  <p:childTnLst>
                                    <p:animClr clrSpc="rgb" dir="cw">
                                      <p:cBhvr>
                                        <p:cTn id="104" dur="500" fill="hold"/>
                                        <p:tgtEl>
                                          <p:spTgt spid="149562"/>
                                        </p:tgtEl>
                                        <p:attrNameLst>
                                          <p:attrName>fillcolor</p:attrName>
                                        </p:attrNameLst>
                                      </p:cBhvr>
                                      <p:to>
                                        <a:schemeClr val="hlink"/>
                                      </p:to>
                                    </p:animClr>
                                    <p:set>
                                      <p:cBhvr>
                                        <p:cTn id="105" dur="500" fill="hold"/>
                                        <p:tgtEl>
                                          <p:spTgt spid="149562"/>
                                        </p:tgtEl>
                                        <p:attrNameLst>
                                          <p:attrName>fill.type</p:attrName>
                                        </p:attrNameLst>
                                      </p:cBhvr>
                                      <p:to>
                                        <p:strVal val="solid"/>
                                      </p:to>
                                    </p:set>
                                    <p:set>
                                      <p:cBhvr>
                                        <p:cTn id="106" dur="500" fill="hold"/>
                                        <p:tgtEl>
                                          <p:spTgt spid="149562"/>
                                        </p:tgtEl>
                                        <p:attrNameLst>
                                          <p:attrName>fill.on</p:attrName>
                                        </p:attrNameLst>
                                      </p:cBhvr>
                                      <p:to>
                                        <p:strVal val="true"/>
                                      </p:to>
                                    </p:set>
                                  </p:childTnLst>
                                </p:cTn>
                              </p:par>
                              <p:par>
                                <p:cTn id="107" presetID="3" presetClass="emph" presetSubtype="2" fill="hold" grpId="1" nodeType="withEffect">
                                  <p:stCondLst>
                                    <p:cond delay="3400"/>
                                  </p:stCondLst>
                                  <p:childTnLst>
                                    <p:animClr clrSpc="rgb" dir="cw">
                                      <p:cBhvr override="childStyle">
                                        <p:cTn id="108" dur="500" fill="hold"/>
                                        <p:tgtEl>
                                          <p:spTgt spid="149562">
                                            <p:txEl>
                                              <p:charRg st="4294967295" end="4294967295"/>
                                            </p:txEl>
                                          </p:spTgt>
                                        </p:tgtEl>
                                        <p:attrNameLst>
                                          <p:attrName>style.color</p:attrName>
                                        </p:attrNameLst>
                                      </p:cBhvr>
                                      <p:to>
                                        <a:schemeClr val="bg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45" grpId="0" animBg="1"/>
      <p:bldP spid="149546" grpId="0" animBg="1"/>
      <p:bldP spid="149547" grpId="0" animBg="1"/>
      <p:bldP spid="149548" grpId="0" animBg="1"/>
      <p:bldP spid="149549" grpId="0" animBg="1"/>
      <p:bldP spid="149550" grpId="0" animBg="1"/>
      <p:bldP spid="149551" grpId="0" animBg="1"/>
      <p:bldP spid="149553" grpId="0" animBg="1"/>
      <p:bldP spid="149553" grpId="1"/>
      <p:bldP spid="149554" grpId="0" animBg="1"/>
      <p:bldP spid="149555" grpId="0" animBg="1"/>
      <p:bldP spid="149559" grpId="0" animBg="1"/>
      <p:bldP spid="149559" grpId="1"/>
      <p:bldP spid="149560" grpId="0" animBg="1"/>
      <p:bldP spid="149561" grpId="0" animBg="1"/>
      <p:bldP spid="149561" grpId="1"/>
      <p:bldP spid="149562" grpId="0" animBg="1"/>
      <p:bldP spid="149562" grpId="1"/>
    </p:bldLst>
  </p:timing>
</p:sld>
</file>

<file path=ppt/slides/slide1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38" name="Rectangle 607"/>
          <p:cNvSpPr txBox="1">
            <a:spLocks noGrp="1" noChangeArrowheads="1"/>
          </p:cNvSpPr>
          <p:nvPr/>
        </p:nvSpPr>
        <p:spPr bwMode="gray">
          <a:xfrm>
            <a:off x="6183313" y="6121400"/>
            <a:ext cx="2133600" cy="476250"/>
          </a:xfrm>
          <a:prstGeom prst="rect">
            <a:avLst/>
          </a:prstGeom>
          <a:noFill/>
          <a:ln w="9525">
            <a:noFill/>
            <a:miter lim="800000"/>
            <a:headEnd/>
            <a:tailEnd/>
          </a:ln>
        </p:spPr>
        <p:txBody>
          <a:bodyPr lIns="91408" tIns="45704" rIns="91408" bIns="0" anchor="b">
            <a:prstTxWarp prst="textNoShape">
              <a:avLst/>
            </a:prstTxWarp>
          </a:bodyPr>
          <a:lstStyle/>
          <a:p>
            <a:pPr algn="r" defTabSz="912813"/>
            <a:fld id="{8445D165-E30A-4849-ABD1-2E15335E15CE}" type="slidenum">
              <a:rPr lang="fr-FR" sz="1000">
                <a:solidFill>
                  <a:schemeClr val="bg1"/>
                </a:solidFill>
                <a:ea typeface="Arial" charset="0"/>
                <a:cs typeface="Arial" charset="0"/>
              </a:rPr>
              <a:pPr algn="r" defTabSz="912813"/>
              <a:t>129</a:t>
            </a:fld>
            <a:endParaRPr lang="fr-FR" sz="1000">
              <a:solidFill>
                <a:schemeClr val="bg1"/>
              </a:solidFill>
              <a:ea typeface="Arial" charset="0"/>
              <a:cs typeface="Arial" charset="0"/>
            </a:endParaRPr>
          </a:p>
        </p:txBody>
      </p:sp>
      <p:sp>
        <p:nvSpPr>
          <p:cNvPr id="151556" name="Rectangle 2"/>
          <p:cNvSpPr>
            <a:spLocks noGrp="1" noChangeArrowheads="1"/>
          </p:cNvSpPr>
          <p:nvPr>
            <p:ph type="title"/>
          </p:nvPr>
        </p:nvSpPr>
        <p:spPr/>
        <p:txBody>
          <a:bodyPr lIns="89968" tIns="45704" rIns="91408" bIns="0"/>
          <a:lstStyle/>
          <a:p>
            <a:r>
              <a:rPr lang="en-GB" b="1">
                <a:latin typeface="Corbel" charset="0"/>
              </a:rPr>
              <a:t>EESSI</a:t>
            </a:r>
          </a:p>
        </p:txBody>
      </p:sp>
      <p:sp>
        <p:nvSpPr>
          <p:cNvPr id="167940" name="Espace réservé du contenu 11"/>
          <p:cNvSpPr>
            <a:spLocks noGrp="1"/>
          </p:cNvSpPr>
          <p:nvPr>
            <p:ph idx="1"/>
          </p:nvPr>
        </p:nvSpPr>
        <p:spPr/>
        <p:txBody>
          <a:bodyPr/>
          <a:lstStyle/>
          <a:p>
            <a:endParaRPr lang="fr-FR">
              <a:latin typeface="Corbel" charset="0"/>
            </a:endParaRPr>
          </a:p>
        </p:txBody>
      </p:sp>
      <p:sp>
        <p:nvSpPr>
          <p:cNvPr id="167941" name="Text Box 5"/>
          <p:cNvSpPr txBox="1">
            <a:spLocks noChangeArrowheads="1"/>
          </p:cNvSpPr>
          <p:nvPr/>
        </p:nvSpPr>
        <p:spPr bwMode="auto">
          <a:xfrm>
            <a:off x="2484438" y="1989138"/>
            <a:ext cx="4084637" cy="460375"/>
          </a:xfrm>
          <a:prstGeom prst="rect">
            <a:avLst/>
          </a:prstGeom>
          <a:noFill/>
          <a:ln w="9525">
            <a:noFill/>
            <a:miter lim="800000"/>
            <a:headEnd/>
            <a:tailEnd/>
          </a:ln>
        </p:spPr>
        <p:txBody>
          <a:bodyPr wrap="none" lIns="91408" tIns="45704" rIns="91408" bIns="45704">
            <a:prstTxWarp prst="textNoShape">
              <a:avLst/>
            </a:prstTxWarp>
            <a:spAutoFit/>
          </a:bodyPr>
          <a:lstStyle/>
          <a:p>
            <a:pPr defTabSz="912813" eaLnBrk="0" hangingPunct="0">
              <a:spcBef>
                <a:spcPct val="20000"/>
              </a:spcBef>
              <a:buClr>
                <a:schemeClr val="accent1"/>
              </a:buClr>
            </a:pPr>
            <a:r>
              <a:rPr lang="en-GB" sz="2400" b="1">
                <a:ea typeface="Arial" charset="0"/>
                <a:cs typeface="Arial" charset="0"/>
              </a:rPr>
              <a:t>EESSI regroupe 2 activités </a:t>
            </a:r>
          </a:p>
        </p:txBody>
      </p:sp>
      <p:sp>
        <p:nvSpPr>
          <p:cNvPr id="167942" name="AutoShape 6"/>
          <p:cNvSpPr>
            <a:spLocks noChangeArrowheads="1"/>
          </p:cNvSpPr>
          <p:nvPr/>
        </p:nvSpPr>
        <p:spPr bwMode="auto">
          <a:xfrm rot="2222295">
            <a:off x="3132138" y="2636838"/>
            <a:ext cx="504825" cy="1295400"/>
          </a:xfrm>
          <a:prstGeom prst="downArrow">
            <a:avLst>
              <a:gd name="adj1" fmla="val 50000"/>
              <a:gd name="adj2" fmla="val 60480"/>
            </a:avLst>
          </a:prstGeom>
          <a:solidFill>
            <a:schemeClr val="accent1"/>
          </a:solidFill>
          <a:ln w="9525">
            <a:solidFill>
              <a:schemeClr val="tx1"/>
            </a:solidFill>
            <a:miter lim="800000"/>
            <a:headEnd/>
            <a:tailEnd/>
          </a:ln>
        </p:spPr>
        <p:txBody>
          <a:bodyPr wrap="none" lIns="91408" tIns="45704" rIns="91408" bIns="45704" anchor="ctr">
            <a:prstTxWarp prst="textNoShape">
              <a:avLst/>
            </a:prstTxWarp>
          </a:bodyPr>
          <a:lstStyle/>
          <a:p>
            <a:pPr defTabSz="912813"/>
            <a:endParaRPr lang="fr-BE">
              <a:ea typeface="Arial" charset="0"/>
              <a:cs typeface="Arial" charset="0"/>
            </a:endParaRPr>
          </a:p>
        </p:txBody>
      </p:sp>
      <p:sp>
        <p:nvSpPr>
          <p:cNvPr id="167943" name="AutoShape 7"/>
          <p:cNvSpPr>
            <a:spLocks noChangeArrowheads="1"/>
          </p:cNvSpPr>
          <p:nvPr/>
        </p:nvSpPr>
        <p:spPr bwMode="auto">
          <a:xfrm rot="-2318274">
            <a:off x="4787900" y="2636838"/>
            <a:ext cx="504825" cy="1295400"/>
          </a:xfrm>
          <a:prstGeom prst="downArrow">
            <a:avLst>
              <a:gd name="adj1" fmla="val 50000"/>
              <a:gd name="adj2" fmla="val 60480"/>
            </a:avLst>
          </a:prstGeom>
          <a:solidFill>
            <a:schemeClr val="accent1"/>
          </a:solidFill>
          <a:ln w="9525">
            <a:solidFill>
              <a:schemeClr val="tx1"/>
            </a:solidFill>
            <a:miter lim="800000"/>
            <a:headEnd/>
            <a:tailEnd/>
          </a:ln>
        </p:spPr>
        <p:txBody>
          <a:bodyPr wrap="none" lIns="91408" tIns="45704" rIns="91408" bIns="45704" anchor="ctr">
            <a:prstTxWarp prst="textNoShape">
              <a:avLst/>
            </a:prstTxWarp>
          </a:bodyPr>
          <a:lstStyle/>
          <a:p>
            <a:pPr defTabSz="912813"/>
            <a:endParaRPr lang="fr-BE">
              <a:ea typeface="Arial" charset="0"/>
              <a:cs typeface="Arial" charset="0"/>
            </a:endParaRPr>
          </a:p>
        </p:txBody>
      </p:sp>
      <p:sp>
        <p:nvSpPr>
          <p:cNvPr id="167944" name="Text Box 8"/>
          <p:cNvSpPr txBox="1">
            <a:spLocks noChangeArrowheads="1"/>
          </p:cNvSpPr>
          <p:nvPr/>
        </p:nvSpPr>
        <p:spPr bwMode="auto">
          <a:xfrm>
            <a:off x="684213" y="4005263"/>
            <a:ext cx="3194050" cy="1569628"/>
          </a:xfrm>
          <a:prstGeom prst="rect">
            <a:avLst/>
          </a:prstGeom>
          <a:noFill/>
          <a:ln w="9525">
            <a:noFill/>
            <a:miter lim="800000"/>
            <a:headEnd/>
            <a:tailEnd/>
          </a:ln>
        </p:spPr>
        <p:txBody>
          <a:bodyPr lIns="91408" tIns="45704" rIns="91408" bIns="45704">
            <a:prstTxWarp prst="textNoShape">
              <a:avLst/>
            </a:prstTxWarp>
            <a:spAutoFit/>
          </a:bodyPr>
          <a:lstStyle/>
          <a:p>
            <a:pPr defTabSz="912813"/>
            <a:r>
              <a:rPr lang="en-GB" sz="2400" b="1" dirty="0" err="1">
                <a:solidFill>
                  <a:srgbClr val="FF0000"/>
                </a:solidFill>
                <a:ea typeface="Arial" charset="0"/>
                <a:cs typeface="Arial" charset="0"/>
              </a:rPr>
              <a:t>Création</a:t>
            </a:r>
            <a:r>
              <a:rPr lang="en-GB" sz="2400" b="1" dirty="0">
                <a:solidFill>
                  <a:srgbClr val="FF0000"/>
                </a:solidFill>
                <a:ea typeface="Arial" charset="0"/>
                <a:cs typeface="Arial" charset="0"/>
              </a:rPr>
              <a:t> </a:t>
            </a:r>
            <a:r>
              <a:rPr lang="en-GB" sz="2400" b="1" dirty="0" err="1" smtClean="0">
                <a:solidFill>
                  <a:srgbClr val="FF0000"/>
                </a:solidFill>
                <a:ea typeface="Arial" charset="0"/>
                <a:cs typeface="Arial" charset="0"/>
              </a:rPr>
              <a:t>d’une</a:t>
            </a:r>
            <a:r>
              <a:rPr lang="en-GB" sz="2400" b="1" dirty="0" smtClean="0">
                <a:solidFill>
                  <a:srgbClr val="FF0000"/>
                </a:solidFill>
                <a:ea typeface="Arial" charset="0"/>
                <a:cs typeface="Arial" charset="0"/>
              </a:rPr>
              <a:t> structure </a:t>
            </a:r>
            <a:r>
              <a:rPr lang="en-GB" sz="2400" b="1" dirty="0" err="1">
                <a:solidFill>
                  <a:srgbClr val="FF0000"/>
                </a:solidFill>
                <a:ea typeface="Arial" charset="0"/>
                <a:cs typeface="Arial" charset="0"/>
              </a:rPr>
              <a:t>européenne</a:t>
            </a:r>
            <a:r>
              <a:rPr lang="en-GB" sz="2400" b="1" dirty="0">
                <a:solidFill>
                  <a:srgbClr val="FF0000"/>
                </a:solidFill>
                <a:ea typeface="Arial" charset="0"/>
                <a:cs typeface="Arial" charset="0"/>
              </a:rPr>
              <a:t> </a:t>
            </a:r>
            <a:r>
              <a:rPr lang="en-GB" sz="2400" b="1" dirty="0" err="1">
                <a:solidFill>
                  <a:srgbClr val="FF0000"/>
                </a:solidFill>
                <a:ea typeface="Arial" charset="0"/>
                <a:cs typeface="Arial" charset="0"/>
              </a:rPr>
              <a:t>d’échanges</a:t>
            </a:r>
            <a:r>
              <a:rPr lang="en-GB" sz="2400" b="1" dirty="0">
                <a:solidFill>
                  <a:srgbClr val="FF0000"/>
                </a:solidFill>
                <a:ea typeface="Arial" charset="0"/>
                <a:cs typeface="Arial" charset="0"/>
              </a:rPr>
              <a:t> de SEDs</a:t>
            </a:r>
          </a:p>
        </p:txBody>
      </p:sp>
      <p:sp>
        <p:nvSpPr>
          <p:cNvPr id="167945" name="Text Box 9"/>
          <p:cNvSpPr txBox="1">
            <a:spLocks noChangeArrowheads="1"/>
          </p:cNvSpPr>
          <p:nvPr/>
        </p:nvSpPr>
        <p:spPr bwMode="auto">
          <a:xfrm>
            <a:off x="4500563" y="4005263"/>
            <a:ext cx="4716462" cy="1570037"/>
          </a:xfrm>
          <a:prstGeom prst="rect">
            <a:avLst/>
          </a:prstGeom>
          <a:noFill/>
          <a:ln w="9525">
            <a:noFill/>
            <a:miter lim="800000"/>
            <a:headEnd/>
            <a:tailEnd/>
          </a:ln>
        </p:spPr>
        <p:txBody>
          <a:bodyPr wrap="none" lIns="91408" tIns="45704" rIns="91408" bIns="45704">
            <a:prstTxWarp prst="textNoShape">
              <a:avLst/>
            </a:prstTxWarp>
            <a:spAutoFit/>
          </a:bodyPr>
          <a:lstStyle/>
          <a:p>
            <a:pPr defTabSz="912813"/>
            <a:r>
              <a:rPr lang="en-GB" sz="2400" b="1" dirty="0">
                <a:solidFill>
                  <a:srgbClr val="FF0000"/>
                </a:solidFill>
                <a:ea typeface="Arial" charset="0"/>
                <a:cs typeface="Arial" charset="0"/>
              </a:rPr>
              <a:t>Identification des </a:t>
            </a:r>
            <a:r>
              <a:rPr lang="en-GB" sz="2400" b="1" dirty="0" smtClean="0">
                <a:solidFill>
                  <a:srgbClr val="FF0000"/>
                </a:solidFill>
                <a:ea typeface="Arial" charset="0"/>
                <a:cs typeface="Arial" charset="0"/>
              </a:rPr>
              <a:t>flux, </a:t>
            </a:r>
            <a:r>
              <a:rPr lang="en-GB" sz="2400" b="1" dirty="0" err="1">
                <a:solidFill>
                  <a:srgbClr val="FF0000"/>
                </a:solidFill>
                <a:ea typeface="Arial" charset="0"/>
                <a:cs typeface="Arial" charset="0"/>
              </a:rPr>
              <a:t>création</a:t>
            </a:r>
            <a:r>
              <a:rPr lang="en-GB" sz="2400" b="1" dirty="0">
                <a:solidFill>
                  <a:srgbClr val="FF0000"/>
                </a:solidFill>
                <a:ea typeface="Arial" charset="0"/>
                <a:cs typeface="Arial" charset="0"/>
              </a:rPr>
              <a:t> </a:t>
            </a:r>
          </a:p>
          <a:p>
            <a:pPr defTabSz="912813"/>
            <a:r>
              <a:rPr lang="en-GB" sz="2400" b="1" dirty="0">
                <a:solidFill>
                  <a:srgbClr val="FF0000"/>
                </a:solidFill>
                <a:ea typeface="Arial" charset="0"/>
                <a:cs typeface="Arial" charset="0"/>
              </a:rPr>
              <a:t>de SEDs, </a:t>
            </a:r>
            <a:r>
              <a:rPr lang="en-GB" sz="2400" b="1" dirty="0" err="1">
                <a:solidFill>
                  <a:srgbClr val="FF0000"/>
                </a:solidFill>
                <a:ea typeface="Arial" charset="0"/>
                <a:cs typeface="Arial" charset="0"/>
              </a:rPr>
              <a:t>données</a:t>
            </a:r>
            <a:r>
              <a:rPr lang="en-GB" sz="2400" b="1" dirty="0">
                <a:solidFill>
                  <a:srgbClr val="FF0000"/>
                </a:solidFill>
                <a:ea typeface="Arial" charset="0"/>
                <a:cs typeface="Arial" charset="0"/>
              </a:rPr>
              <a:t> </a:t>
            </a:r>
          </a:p>
          <a:p>
            <a:pPr defTabSz="912813"/>
            <a:r>
              <a:rPr lang="en-GB" sz="2400" b="1" dirty="0" err="1">
                <a:solidFill>
                  <a:srgbClr val="FF0000"/>
                </a:solidFill>
                <a:ea typeface="Arial" charset="0"/>
                <a:cs typeface="Arial" charset="0"/>
              </a:rPr>
              <a:t>institutionnelles</a:t>
            </a:r>
            <a:r>
              <a:rPr lang="en-GB" sz="2400" b="1" dirty="0">
                <a:solidFill>
                  <a:srgbClr val="FF0000"/>
                </a:solidFill>
                <a:ea typeface="Arial" charset="0"/>
                <a:cs typeface="Arial" charset="0"/>
              </a:rPr>
              <a:t>)</a:t>
            </a:r>
          </a:p>
          <a:p>
            <a:pPr defTabSz="912813"/>
            <a:endParaRPr lang="en-GB" sz="2400" b="1" dirty="0">
              <a:solidFill>
                <a:schemeClr val="accent1"/>
              </a:solidFill>
              <a:ea typeface="Arial" charset="0"/>
              <a:cs typeface="Arial" charset="0"/>
            </a:endParaRPr>
          </a:p>
        </p:txBody>
      </p:sp>
      <p:grpSp>
        <p:nvGrpSpPr>
          <p:cNvPr id="2" name="Group 10"/>
          <p:cNvGrpSpPr>
            <a:grpSpLocks/>
          </p:cNvGrpSpPr>
          <p:nvPr/>
        </p:nvGrpSpPr>
        <p:grpSpPr bwMode="auto">
          <a:xfrm>
            <a:off x="893763" y="1922463"/>
            <a:ext cx="1573212" cy="1333500"/>
            <a:chOff x="567" y="973"/>
            <a:chExt cx="991" cy="840"/>
          </a:xfrm>
        </p:grpSpPr>
        <p:pic>
          <p:nvPicPr>
            <p:cNvPr id="167947" name="Picture 11"/>
            <p:cNvPicPr preferRelativeResize="0">
              <a:picLocks noChangeAspect="1" noChangeArrowheads="1"/>
            </p:cNvPicPr>
            <p:nvPr/>
          </p:nvPicPr>
          <p:blipFill>
            <a:blip r:embed="rId3"/>
            <a:srcRect/>
            <a:stretch>
              <a:fillRect/>
            </a:stretch>
          </p:blipFill>
          <p:spPr bwMode="gray">
            <a:xfrm>
              <a:off x="567" y="973"/>
              <a:ext cx="991" cy="637"/>
            </a:xfrm>
            <a:prstGeom prst="rect">
              <a:avLst/>
            </a:prstGeom>
            <a:noFill/>
            <a:ln w="9525">
              <a:noFill/>
              <a:miter lim="800000"/>
              <a:headEnd/>
              <a:tailEnd/>
            </a:ln>
          </p:spPr>
        </p:pic>
        <p:sp>
          <p:nvSpPr>
            <p:cNvPr id="167948" name="Text Box 12"/>
            <p:cNvSpPr txBox="1">
              <a:spLocks noChangeArrowheads="1"/>
            </p:cNvSpPr>
            <p:nvPr/>
          </p:nvSpPr>
          <p:spPr bwMode="gray">
            <a:xfrm>
              <a:off x="567" y="1630"/>
              <a:ext cx="66" cy="183"/>
            </a:xfrm>
            <a:prstGeom prst="rect">
              <a:avLst/>
            </a:prstGeom>
            <a:noFill/>
            <a:ln w="9525">
              <a:noFill/>
              <a:miter lim="800000"/>
              <a:headEnd/>
              <a:tailEnd/>
            </a:ln>
          </p:spPr>
          <p:txBody>
            <a:bodyPr wrap="none" lIns="0" tIns="52153" rIns="104306" bIns="52153">
              <a:prstTxWarp prst="textNoShape">
                <a:avLst/>
              </a:prstTxWarp>
              <a:spAutoFit/>
            </a:bodyPr>
            <a:lstStyle/>
            <a:p>
              <a:pPr defTabSz="912813"/>
              <a:endParaRPr lang="en-US" sz="1200" b="1">
                <a:solidFill>
                  <a:schemeClr val="bg1"/>
                </a:solidFill>
                <a:ea typeface="Arial" charset="0"/>
                <a:cs typeface="Arial" charset="0"/>
              </a:endParaRPr>
            </a:p>
          </p:txBody>
        </p:sp>
      </p:grpSp>
    </p:spTree>
    <p:extLst>
      <p:ext uri="{BB962C8B-B14F-4D97-AF65-F5344CB8AC3E}">
        <p14:creationId xmlns:p14="http://schemas.microsoft.com/office/powerpoint/2010/main" val="6877008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51556"/>
                                        </p:tgtEl>
                                        <p:attrNameLst>
                                          <p:attrName>style.visibility</p:attrName>
                                        </p:attrNameLst>
                                      </p:cBhvr>
                                      <p:to>
                                        <p:strVal val="visible"/>
                                      </p:to>
                                    </p:set>
                                    <p:animEffect transition="in" filter="fade">
                                      <p:cBhvr>
                                        <p:cTn id="7" dur="1000">
                                          <p:stCondLst>
                                            <p:cond delay="0"/>
                                          </p:stCondLst>
                                        </p:cTn>
                                        <p:tgtEl>
                                          <p:spTgt spid="151556"/>
                                        </p:tgtEl>
                                      </p:cBhvr>
                                    </p:animEffect>
                                  </p:childTnLst>
                                </p:cTn>
                              </p:par>
                            </p:childTnLst>
                          </p:cTn>
                        </p:par>
                        <p:par>
                          <p:cTn id="8" fill="hold">
                            <p:stCondLst>
                              <p:cond delay="1400"/>
                            </p:stCondLst>
                            <p:childTnLst>
                              <p:par>
                                <p:cTn id="9" presetID="47"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6"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676400" y="43713"/>
            <a:ext cx="7010400" cy="1143000"/>
          </a:xfrm>
        </p:spPr>
        <p:txBody>
          <a:bodyPr/>
          <a:lstStyle/>
          <a:p>
            <a:r>
              <a:rPr lang="fr-FR" sz="3600" dirty="0">
                <a:latin typeface="Corbel" charset="0"/>
              </a:rPr>
              <a:t>La solution</a:t>
            </a:r>
          </a:p>
        </p:txBody>
      </p:sp>
      <p:sp>
        <p:nvSpPr>
          <p:cNvPr id="164867" name="Rectangle 3"/>
          <p:cNvSpPr>
            <a:spLocks noGrp="1" noChangeArrowheads="1"/>
          </p:cNvSpPr>
          <p:nvPr>
            <p:ph idx="1"/>
          </p:nvPr>
        </p:nvSpPr>
        <p:spPr>
          <a:xfrm>
            <a:off x="1475656" y="1223284"/>
            <a:ext cx="7668344" cy="5328592"/>
          </a:xfrm>
        </p:spPr>
        <p:txBody>
          <a:bodyPr/>
          <a:lstStyle/>
          <a:p>
            <a:r>
              <a:rPr lang="fr-FR" sz="2800" dirty="0"/>
              <a:t>Les instruments de coordination ne concernent que les migrants. </a:t>
            </a:r>
            <a:endParaRPr lang="fr-FR" sz="2800" dirty="0" smtClean="0"/>
          </a:p>
          <a:p>
            <a:pPr lvl="1"/>
            <a:r>
              <a:rPr lang="fr-FR" dirty="0" smtClean="0"/>
              <a:t>Ils </a:t>
            </a:r>
            <a:r>
              <a:rPr lang="fr-FR" dirty="0"/>
              <a:t>ne </a:t>
            </a:r>
            <a:r>
              <a:rPr lang="fr-FR" dirty="0" smtClean="0"/>
              <a:t>modifient pas </a:t>
            </a:r>
            <a:r>
              <a:rPr lang="fr-FR" dirty="0"/>
              <a:t>la substance du système national de sécurité sociale </a:t>
            </a:r>
            <a:r>
              <a:rPr lang="fr-FR" dirty="0" smtClean="0"/>
              <a:t>et</a:t>
            </a:r>
          </a:p>
          <a:p>
            <a:pPr lvl="1"/>
            <a:r>
              <a:rPr lang="fr-FR" dirty="0" smtClean="0"/>
              <a:t>n’ont pas d’incidence sur </a:t>
            </a:r>
            <a:r>
              <a:rPr lang="fr-FR" dirty="0"/>
              <a:t>le montant des prestations ou les conditions d’allocation. </a:t>
            </a:r>
          </a:p>
          <a:p>
            <a:pPr lvl="1"/>
            <a:r>
              <a:rPr lang="fr-FR" sz="2800" dirty="0" smtClean="0"/>
              <a:t>Ils </a:t>
            </a:r>
            <a:r>
              <a:rPr lang="fr-FR" sz="2800" dirty="0"/>
              <a:t>ne </a:t>
            </a:r>
            <a:r>
              <a:rPr lang="fr-FR" sz="2800" dirty="0" smtClean="0"/>
              <a:t>s’appliquent qu’aux </a:t>
            </a:r>
            <a:r>
              <a:rPr lang="fr-FR" sz="2800" dirty="0"/>
              <a:t>situations où intervient un facteur </a:t>
            </a:r>
            <a:r>
              <a:rPr lang="fr-FR" sz="2800" dirty="0" smtClean="0"/>
              <a:t>transfrontalier.</a:t>
            </a:r>
          </a:p>
        </p:txBody>
      </p:sp>
    </p:spTree>
    <p:extLst>
      <p:ext uri="{BB962C8B-B14F-4D97-AF65-F5344CB8AC3E}">
        <p14:creationId xmlns:p14="http://schemas.microsoft.com/office/powerpoint/2010/main" val="930467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anim calcmode="lin" valueType="num">
                                      <p:cBhvr additive="base">
                                        <p:cTn id="7" dur="500" fill="hold"/>
                                        <p:tgtEl>
                                          <p:spTgt spid="1648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4867">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64867">
                                            <p:txEl>
                                              <p:pRg st="1" end="1"/>
                                            </p:txEl>
                                          </p:spTgt>
                                        </p:tgtEl>
                                        <p:attrNameLst>
                                          <p:attrName>style.visibility</p:attrName>
                                        </p:attrNameLst>
                                      </p:cBhvr>
                                      <p:to>
                                        <p:strVal val="visible"/>
                                      </p:to>
                                    </p:set>
                                    <p:anim calcmode="lin" valueType="num">
                                      <p:cBhvr additive="base">
                                        <p:cTn id="11" dur="500" fill="hold"/>
                                        <p:tgtEl>
                                          <p:spTgt spid="16486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64867">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64867">
                                            <p:txEl>
                                              <p:pRg st="2" end="2"/>
                                            </p:txEl>
                                          </p:spTgt>
                                        </p:tgtEl>
                                        <p:attrNameLst>
                                          <p:attrName>style.visibility</p:attrName>
                                        </p:attrNameLst>
                                      </p:cBhvr>
                                      <p:to>
                                        <p:strVal val="visible"/>
                                      </p:to>
                                    </p:set>
                                    <p:anim calcmode="lin" valueType="num">
                                      <p:cBhvr additive="base">
                                        <p:cTn id="15" dur="500" fill="hold"/>
                                        <p:tgtEl>
                                          <p:spTgt spid="16486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64867">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164867">
                                            <p:txEl>
                                              <p:pRg st="3" end="3"/>
                                            </p:txEl>
                                          </p:spTgt>
                                        </p:tgtEl>
                                        <p:attrNameLst>
                                          <p:attrName>style.visibility</p:attrName>
                                        </p:attrNameLst>
                                      </p:cBhvr>
                                      <p:to>
                                        <p:strVal val="visible"/>
                                      </p:to>
                                    </p:set>
                                    <p:anim calcmode="lin" valueType="num">
                                      <p:cBhvr additive="base">
                                        <p:cTn id="19" dur="500" fill="hold"/>
                                        <p:tgtEl>
                                          <p:spTgt spid="16486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4867">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autoUpdateAnimBg="0"/>
    </p:bldLst>
  </p:timing>
</p:sld>
</file>

<file path=ppt/slides/slide1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744" name="Rectangle 128"/>
          <p:cNvSpPr>
            <a:spLocks noGrp="1" noChangeArrowheads="1"/>
          </p:cNvSpPr>
          <p:nvPr>
            <p:ph type="title"/>
          </p:nvPr>
        </p:nvSpPr>
        <p:spPr/>
        <p:txBody>
          <a:bodyPr/>
          <a:lstStyle/>
          <a:p>
            <a:r>
              <a:rPr lang="en-US" sz="2800"/>
              <a:t>EESSI: High-level Architecture</a:t>
            </a:r>
            <a:br>
              <a:rPr lang="en-US" sz="2800"/>
            </a:br>
            <a:endParaRPr lang="en-US" sz="2800"/>
          </a:p>
        </p:txBody>
      </p:sp>
      <p:sp>
        <p:nvSpPr>
          <p:cNvPr id="128" name="Espace réservé du pied de page 2"/>
          <p:cNvSpPr>
            <a:spLocks noGrp="1"/>
          </p:cNvSpPr>
          <p:nvPr>
            <p:ph type="ftr" sz="quarter" idx="11"/>
          </p:nvPr>
        </p:nvSpPr>
        <p:spPr>
          <a:xfrm>
            <a:off x="0" y="6524625"/>
            <a:ext cx="7486650" cy="257175"/>
          </a:xfrm>
          <a:prstGeom prst="rect">
            <a:avLst/>
          </a:prstGeom>
        </p:spPr>
        <p:txBody>
          <a:bodyPr/>
          <a:lstStyle/>
          <a:p>
            <a:r>
              <a:rPr lang="fr-FR"/>
              <a:t>ISSA Seminar- Warsaw May, 24-25</a:t>
            </a:r>
          </a:p>
        </p:txBody>
      </p:sp>
      <p:sp>
        <p:nvSpPr>
          <p:cNvPr id="111619" name="Oval 6"/>
          <p:cNvSpPr>
            <a:spLocks noChangeArrowheads="1"/>
          </p:cNvSpPr>
          <p:nvPr>
            <p:custDataLst>
              <p:tags r:id="rId1"/>
            </p:custDataLst>
          </p:nvPr>
        </p:nvSpPr>
        <p:spPr bwMode="auto">
          <a:xfrm>
            <a:off x="663575" y="1800225"/>
            <a:ext cx="2727325" cy="1612900"/>
          </a:xfrm>
          <a:prstGeom prst="ellipse">
            <a:avLst/>
          </a:prstGeom>
          <a:solidFill>
            <a:srgbClr val="9BBEDC"/>
          </a:solidFill>
          <a:ln w="9525">
            <a:solidFill>
              <a:srgbClr val="000000"/>
            </a:solidFill>
            <a:prstDash val="dash"/>
            <a:round/>
            <a:headEnd/>
            <a:tailEnd/>
          </a:ln>
        </p:spPr>
        <p:txBody>
          <a:bodyPr wrap="none" lIns="0" tIns="0" rIns="0" bIns="0"/>
          <a:lstStyle/>
          <a:p>
            <a:pPr algn="l" eaLnBrk="1" hangingPunct="1">
              <a:spcBef>
                <a:spcPct val="50000"/>
              </a:spcBef>
            </a:pPr>
            <a:endParaRPr lang="en-US" sz="1100">
              <a:latin typeface="Arial" charset="0"/>
              <a:cs typeface="Arial" charset="0"/>
            </a:endParaRPr>
          </a:p>
        </p:txBody>
      </p:sp>
      <p:sp>
        <p:nvSpPr>
          <p:cNvPr id="111620" name="Oval 7">
            <a:hlinkClick r:id="rId99" action="ppaction://hlinksldjump"/>
          </p:cNvPr>
          <p:cNvSpPr>
            <a:spLocks noChangeAspect="1" noChangeArrowheads="1"/>
          </p:cNvSpPr>
          <p:nvPr>
            <p:custDataLst>
              <p:tags r:id="rId2"/>
            </p:custDataLst>
          </p:nvPr>
        </p:nvSpPr>
        <p:spPr bwMode="auto">
          <a:xfrm>
            <a:off x="5249863" y="1628775"/>
            <a:ext cx="2803525" cy="1536700"/>
          </a:xfrm>
          <a:prstGeom prst="ellipse">
            <a:avLst/>
          </a:prstGeom>
          <a:solidFill>
            <a:srgbClr val="9BBEDC"/>
          </a:solidFill>
          <a:ln w="9525">
            <a:solidFill>
              <a:srgbClr val="000000"/>
            </a:solidFill>
            <a:prstDash val="dash"/>
            <a:round/>
            <a:headEnd/>
            <a:tailEnd/>
          </a:ln>
        </p:spPr>
        <p:txBody>
          <a:bodyPr wrap="none" lIns="0" tIns="0" rIns="0" bIns="0" anchor="b"/>
          <a:lstStyle/>
          <a:p>
            <a:pPr algn="l" eaLnBrk="1" hangingPunct="1">
              <a:spcBef>
                <a:spcPct val="50000"/>
              </a:spcBef>
            </a:pPr>
            <a:endParaRPr lang="en-US" sz="1100" b="1">
              <a:solidFill>
                <a:srgbClr val="000000"/>
              </a:solidFill>
              <a:latin typeface="Arial" charset="0"/>
              <a:cs typeface="Arial" charset="0"/>
            </a:endParaRPr>
          </a:p>
        </p:txBody>
      </p:sp>
      <p:sp>
        <p:nvSpPr>
          <p:cNvPr id="111621" name="Oval 8"/>
          <p:cNvSpPr>
            <a:spLocks noChangeArrowheads="1"/>
          </p:cNvSpPr>
          <p:nvPr>
            <p:custDataLst>
              <p:tags r:id="rId3"/>
            </p:custDataLst>
          </p:nvPr>
        </p:nvSpPr>
        <p:spPr bwMode="auto">
          <a:xfrm>
            <a:off x="2603500" y="4511675"/>
            <a:ext cx="3332163" cy="1690688"/>
          </a:xfrm>
          <a:prstGeom prst="ellipse">
            <a:avLst/>
          </a:prstGeom>
          <a:solidFill>
            <a:srgbClr val="9BBEDC"/>
          </a:solidFill>
          <a:ln w="9525">
            <a:solidFill>
              <a:srgbClr val="000000"/>
            </a:solidFill>
            <a:prstDash val="dash"/>
            <a:round/>
            <a:headEnd/>
            <a:tailEnd/>
          </a:ln>
        </p:spPr>
        <p:txBody>
          <a:bodyPr wrap="none" lIns="0" tIns="0" rIns="0" bIns="0"/>
          <a:lstStyle/>
          <a:p>
            <a:pPr algn="r" eaLnBrk="1" hangingPunct="1">
              <a:spcBef>
                <a:spcPct val="50000"/>
              </a:spcBef>
            </a:pPr>
            <a:endParaRPr lang="en-US" sz="1100" b="1">
              <a:solidFill>
                <a:srgbClr val="000000"/>
              </a:solidFill>
              <a:latin typeface="Arial" charset="0"/>
              <a:cs typeface="Arial" charset="0"/>
            </a:endParaRPr>
          </a:p>
        </p:txBody>
      </p:sp>
      <p:sp>
        <p:nvSpPr>
          <p:cNvPr id="111622" name="Oval 9"/>
          <p:cNvSpPr>
            <a:spLocks noChangeAspect="1" noChangeArrowheads="1"/>
          </p:cNvSpPr>
          <p:nvPr>
            <p:custDataLst>
              <p:tags r:id="rId4"/>
            </p:custDataLst>
          </p:nvPr>
        </p:nvSpPr>
        <p:spPr bwMode="auto">
          <a:xfrm>
            <a:off x="5929313" y="3770313"/>
            <a:ext cx="2468562" cy="1646237"/>
          </a:xfrm>
          <a:prstGeom prst="ellipse">
            <a:avLst/>
          </a:prstGeom>
          <a:solidFill>
            <a:srgbClr val="9BBEDC"/>
          </a:solidFill>
          <a:ln w="9525">
            <a:solidFill>
              <a:srgbClr val="000000"/>
            </a:solidFill>
            <a:prstDash val="dash"/>
            <a:round/>
            <a:headEnd/>
            <a:tailEnd/>
          </a:ln>
        </p:spPr>
        <p:txBody>
          <a:bodyPr wrap="none" lIns="0" tIns="0" rIns="0" bIns="0"/>
          <a:lstStyle/>
          <a:p>
            <a:pPr algn="l" eaLnBrk="1" hangingPunct="1">
              <a:spcBef>
                <a:spcPct val="50000"/>
              </a:spcBef>
            </a:pPr>
            <a:endParaRPr lang="en-US" sz="1100">
              <a:latin typeface="Arial" charset="0"/>
              <a:cs typeface="Arial" charset="0"/>
            </a:endParaRPr>
          </a:p>
        </p:txBody>
      </p:sp>
      <p:sp>
        <p:nvSpPr>
          <p:cNvPr id="111623" name="Oval 10"/>
          <p:cNvSpPr>
            <a:spLocks noChangeAspect="1" noChangeArrowheads="1"/>
          </p:cNvSpPr>
          <p:nvPr>
            <p:custDataLst>
              <p:tags r:id="rId5"/>
            </p:custDataLst>
          </p:nvPr>
        </p:nvSpPr>
        <p:spPr bwMode="auto">
          <a:xfrm>
            <a:off x="411163" y="3594100"/>
            <a:ext cx="2490787" cy="1654175"/>
          </a:xfrm>
          <a:prstGeom prst="ellipse">
            <a:avLst/>
          </a:prstGeom>
          <a:solidFill>
            <a:srgbClr val="9BBEDC"/>
          </a:solidFill>
          <a:ln w="9525">
            <a:solidFill>
              <a:srgbClr val="000000"/>
            </a:solidFill>
            <a:prstDash val="dash"/>
            <a:round/>
            <a:headEnd/>
            <a:tailEnd/>
          </a:ln>
        </p:spPr>
        <p:txBody>
          <a:bodyPr wrap="none" lIns="0" tIns="0" rIns="0" bIns="0"/>
          <a:lstStyle/>
          <a:p>
            <a:pPr algn="l" eaLnBrk="1" hangingPunct="1">
              <a:spcBef>
                <a:spcPct val="50000"/>
              </a:spcBef>
            </a:pPr>
            <a:endParaRPr lang="en-US" sz="1100">
              <a:latin typeface="Arial" charset="0"/>
              <a:cs typeface="Arial" charset="0"/>
            </a:endParaRPr>
          </a:p>
        </p:txBody>
      </p:sp>
      <p:sp>
        <p:nvSpPr>
          <p:cNvPr id="111624" name="Text Box 11"/>
          <p:cNvSpPr txBox="1">
            <a:spLocks noChangeArrowheads="1"/>
          </p:cNvSpPr>
          <p:nvPr>
            <p:custDataLst>
              <p:tags r:id="rId6"/>
            </p:custDataLst>
          </p:nvPr>
        </p:nvSpPr>
        <p:spPr bwMode="auto">
          <a:xfrm>
            <a:off x="1209675" y="2811463"/>
            <a:ext cx="4651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defRPr sz="2400">
                <a:solidFill>
                  <a:schemeClr val="tx1"/>
                </a:solidFill>
                <a:latin typeface="Times" charset="0"/>
                <a:ea typeface="ＭＳ Ｐゴシック" charset="0"/>
              </a:defRPr>
            </a:lvl1pPr>
            <a:lvl2pPr marL="742950" indent="-285750" algn="l">
              <a:defRPr sz="2400">
                <a:solidFill>
                  <a:schemeClr val="tx1"/>
                </a:solidFill>
                <a:latin typeface="Times" charset="0"/>
                <a:ea typeface="ＭＳ Ｐゴシック" charset="0"/>
              </a:defRPr>
            </a:lvl2pPr>
            <a:lvl3pPr marL="1143000" indent="-228600" algn="l">
              <a:defRPr sz="2400">
                <a:solidFill>
                  <a:schemeClr val="tx1"/>
                </a:solidFill>
                <a:latin typeface="Times" charset="0"/>
                <a:ea typeface="ＭＳ Ｐゴシック" charset="0"/>
              </a:defRPr>
            </a:lvl3pPr>
            <a:lvl4pPr marL="1600200" indent="-228600" algn="l">
              <a:defRPr sz="2400">
                <a:solidFill>
                  <a:schemeClr val="tx1"/>
                </a:solidFill>
                <a:latin typeface="Times" charset="0"/>
                <a:ea typeface="ＭＳ Ｐゴシック" charset="0"/>
              </a:defRPr>
            </a:lvl4pPr>
            <a:lvl5pPr marL="2057400" indent="-228600" algn="l">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50000"/>
              </a:spcBef>
            </a:pPr>
            <a:r>
              <a:rPr lang="en-US" sz="1000">
                <a:solidFill>
                  <a:srgbClr val="000000"/>
                </a:solidFill>
                <a:latin typeface="Arial" charset="0"/>
                <a:cs typeface="Arial" charset="0"/>
              </a:rPr>
              <a:t>Member</a:t>
            </a:r>
            <a:br>
              <a:rPr lang="en-US" sz="1000">
                <a:solidFill>
                  <a:srgbClr val="000000"/>
                </a:solidFill>
                <a:latin typeface="Arial" charset="0"/>
                <a:cs typeface="Arial" charset="0"/>
              </a:rPr>
            </a:br>
            <a:r>
              <a:rPr lang="en-US" sz="1000">
                <a:solidFill>
                  <a:srgbClr val="000000"/>
                </a:solidFill>
                <a:latin typeface="Arial" charset="0"/>
                <a:cs typeface="Arial" charset="0"/>
              </a:rPr>
              <a:t>State 1</a:t>
            </a:r>
            <a:endParaRPr lang="en-US" sz="1000">
              <a:latin typeface="Arial" charset="0"/>
              <a:cs typeface="Arial" charset="0"/>
            </a:endParaRPr>
          </a:p>
        </p:txBody>
      </p:sp>
      <p:sp>
        <p:nvSpPr>
          <p:cNvPr id="111625" name="Text Box 12"/>
          <p:cNvSpPr txBox="1">
            <a:spLocks noChangeArrowheads="1"/>
          </p:cNvSpPr>
          <p:nvPr>
            <p:custDataLst>
              <p:tags r:id="rId7"/>
            </p:custDataLst>
          </p:nvPr>
        </p:nvSpPr>
        <p:spPr bwMode="auto">
          <a:xfrm>
            <a:off x="5449888" y="2135188"/>
            <a:ext cx="4651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defRPr sz="2400">
                <a:solidFill>
                  <a:schemeClr val="tx1"/>
                </a:solidFill>
                <a:latin typeface="Times" charset="0"/>
                <a:ea typeface="ＭＳ Ｐゴシック" charset="0"/>
              </a:defRPr>
            </a:lvl1pPr>
            <a:lvl2pPr marL="742950" indent="-285750" algn="l">
              <a:defRPr sz="2400">
                <a:solidFill>
                  <a:schemeClr val="tx1"/>
                </a:solidFill>
                <a:latin typeface="Times" charset="0"/>
                <a:ea typeface="ＭＳ Ｐゴシック" charset="0"/>
              </a:defRPr>
            </a:lvl2pPr>
            <a:lvl3pPr marL="1143000" indent="-228600" algn="l">
              <a:defRPr sz="2400">
                <a:solidFill>
                  <a:schemeClr val="tx1"/>
                </a:solidFill>
                <a:latin typeface="Times" charset="0"/>
                <a:ea typeface="ＭＳ Ｐゴシック" charset="0"/>
              </a:defRPr>
            </a:lvl3pPr>
            <a:lvl4pPr marL="1600200" indent="-228600" algn="l">
              <a:defRPr sz="2400">
                <a:solidFill>
                  <a:schemeClr val="tx1"/>
                </a:solidFill>
                <a:latin typeface="Times" charset="0"/>
                <a:ea typeface="ＭＳ Ｐゴシック" charset="0"/>
              </a:defRPr>
            </a:lvl4pPr>
            <a:lvl5pPr marL="2057400" indent="-228600" algn="l">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50000"/>
              </a:spcBef>
            </a:pPr>
            <a:r>
              <a:rPr lang="en-US" sz="1000">
                <a:solidFill>
                  <a:srgbClr val="000000"/>
                </a:solidFill>
                <a:latin typeface="Arial" charset="0"/>
                <a:cs typeface="Arial" charset="0"/>
              </a:rPr>
              <a:t>Member</a:t>
            </a:r>
            <a:br>
              <a:rPr lang="en-US" sz="1000">
                <a:solidFill>
                  <a:srgbClr val="000000"/>
                </a:solidFill>
                <a:latin typeface="Arial" charset="0"/>
                <a:cs typeface="Arial" charset="0"/>
              </a:rPr>
            </a:br>
            <a:r>
              <a:rPr lang="en-US" sz="1000">
                <a:solidFill>
                  <a:srgbClr val="000000"/>
                </a:solidFill>
                <a:latin typeface="Arial" charset="0"/>
                <a:cs typeface="Arial" charset="0"/>
              </a:rPr>
              <a:t>State 2</a:t>
            </a:r>
            <a:endParaRPr lang="en-US" sz="1000">
              <a:latin typeface="Arial" charset="0"/>
              <a:cs typeface="Arial" charset="0"/>
            </a:endParaRPr>
          </a:p>
        </p:txBody>
      </p:sp>
      <p:sp>
        <p:nvSpPr>
          <p:cNvPr id="111626" name="Text Box 13"/>
          <p:cNvSpPr txBox="1">
            <a:spLocks noChangeAspect="1" noChangeArrowheads="1"/>
          </p:cNvSpPr>
          <p:nvPr>
            <p:custDataLst>
              <p:tags r:id="rId8"/>
            </p:custDataLst>
          </p:nvPr>
        </p:nvSpPr>
        <p:spPr bwMode="auto">
          <a:xfrm>
            <a:off x="5262563" y="5634038"/>
            <a:ext cx="242887" cy="244475"/>
          </a:xfrm>
          <a:prstGeom prst="rect">
            <a:avLst/>
          </a:prstGeom>
          <a:solidFill>
            <a:srgbClr val="FFFFFF"/>
          </a:solidFill>
          <a:ln w="9525">
            <a:solidFill>
              <a:srgbClr val="000000"/>
            </a:solidFill>
            <a:miter lim="800000"/>
            <a:headEnd/>
            <a:tailEnd/>
          </a:ln>
        </p:spPr>
        <p:txBody>
          <a:bodyPr wrap="none" lIns="54000" tIns="10800" rIns="54000" bIns="10800" anchor="ctr" anchorCtr="1"/>
          <a:lstStyle>
            <a:lvl1pPr algn="l">
              <a:defRPr sz="2400">
                <a:solidFill>
                  <a:schemeClr val="tx1"/>
                </a:solidFill>
                <a:latin typeface="Times" charset="0"/>
                <a:ea typeface="ＭＳ Ｐゴシック" charset="0"/>
              </a:defRPr>
            </a:lvl1pPr>
            <a:lvl2pPr marL="742950" indent="-285750" algn="l">
              <a:defRPr sz="2400">
                <a:solidFill>
                  <a:schemeClr val="tx1"/>
                </a:solidFill>
                <a:latin typeface="Times" charset="0"/>
                <a:ea typeface="ＭＳ Ｐゴシック" charset="0"/>
              </a:defRPr>
            </a:lvl2pPr>
            <a:lvl3pPr marL="1143000" indent="-228600" algn="l">
              <a:defRPr sz="2400">
                <a:solidFill>
                  <a:schemeClr val="tx1"/>
                </a:solidFill>
                <a:latin typeface="Times" charset="0"/>
                <a:ea typeface="ＭＳ Ｐゴシック" charset="0"/>
              </a:defRPr>
            </a:lvl3pPr>
            <a:lvl4pPr marL="1600200" indent="-228600" algn="l">
              <a:defRPr sz="2400">
                <a:solidFill>
                  <a:schemeClr val="tx1"/>
                </a:solidFill>
                <a:latin typeface="Times" charset="0"/>
                <a:ea typeface="ＭＳ Ｐゴシック" charset="0"/>
              </a:defRPr>
            </a:lvl4pPr>
            <a:lvl5pPr marL="2057400" indent="-228600" algn="l">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50000"/>
              </a:spcBef>
            </a:pPr>
            <a:r>
              <a:rPr lang="en-US" sz="1200">
                <a:solidFill>
                  <a:srgbClr val="000000"/>
                </a:solidFill>
                <a:latin typeface="Arial" charset="0"/>
                <a:cs typeface="Arial" charset="0"/>
              </a:rPr>
              <a:t>CI</a:t>
            </a:r>
          </a:p>
        </p:txBody>
      </p:sp>
      <p:sp>
        <p:nvSpPr>
          <p:cNvPr id="111627" name="Text Box 14"/>
          <p:cNvSpPr txBox="1">
            <a:spLocks noChangeAspect="1" noChangeArrowheads="1"/>
          </p:cNvSpPr>
          <p:nvPr>
            <p:custDataLst>
              <p:tags r:id="rId9"/>
            </p:custDataLst>
          </p:nvPr>
        </p:nvSpPr>
        <p:spPr bwMode="auto">
          <a:xfrm>
            <a:off x="4662488" y="5848350"/>
            <a:ext cx="242887" cy="242888"/>
          </a:xfrm>
          <a:prstGeom prst="rect">
            <a:avLst/>
          </a:prstGeom>
          <a:solidFill>
            <a:srgbClr val="FFFFFF"/>
          </a:solidFill>
          <a:ln w="9525">
            <a:solidFill>
              <a:srgbClr val="000000"/>
            </a:solidFill>
            <a:miter lim="800000"/>
            <a:headEnd/>
            <a:tailEnd/>
          </a:ln>
        </p:spPr>
        <p:txBody>
          <a:bodyPr wrap="none" lIns="54000" tIns="10800" rIns="54000" bIns="10800" anchor="ctr" anchorCtr="1"/>
          <a:lstStyle>
            <a:lvl1pPr algn="l">
              <a:defRPr sz="2400">
                <a:solidFill>
                  <a:schemeClr val="tx1"/>
                </a:solidFill>
                <a:latin typeface="Times" charset="0"/>
                <a:ea typeface="ＭＳ Ｐゴシック" charset="0"/>
              </a:defRPr>
            </a:lvl1pPr>
            <a:lvl2pPr marL="742950" indent="-285750" algn="l">
              <a:defRPr sz="2400">
                <a:solidFill>
                  <a:schemeClr val="tx1"/>
                </a:solidFill>
                <a:latin typeface="Times" charset="0"/>
                <a:ea typeface="ＭＳ Ｐゴシック" charset="0"/>
              </a:defRPr>
            </a:lvl2pPr>
            <a:lvl3pPr marL="1143000" indent="-228600" algn="l">
              <a:defRPr sz="2400">
                <a:solidFill>
                  <a:schemeClr val="tx1"/>
                </a:solidFill>
                <a:latin typeface="Times" charset="0"/>
                <a:ea typeface="ＭＳ Ｐゴシック" charset="0"/>
              </a:defRPr>
            </a:lvl3pPr>
            <a:lvl4pPr marL="1600200" indent="-228600" algn="l">
              <a:defRPr sz="2400">
                <a:solidFill>
                  <a:schemeClr val="tx1"/>
                </a:solidFill>
                <a:latin typeface="Times" charset="0"/>
                <a:ea typeface="ＭＳ Ｐゴシック" charset="0"/>
              </a:defRPr>
            </a:lvl4pPr>
            <a:lvl5pPr marL="2057400" indent="-228600" algn="l">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50000"/>
              </a:spcBef>
            </a:pPr>
            <a:r>
              <a:rPr lang="en-US" sz="1200">
                <a:solidFill>
                  <a:srgbClr val="000000"/>
                </a:solidFill>
                <a:latin typeface="Arial" charset="0"/>
                <a:cs typeface="Arial" charset="0"/>
              </a:rPr>
              <a:t>CI</a:t>
            </a:r>
          </a:p>
        </p:txBody>
      </p:sp>
      <p:sp>
        <p:nvSpPr>
          <p:cNvPr id="111628" name="Text Box 15"/>
          <p:cNvSpPr txBox="1">
            <a:spLocks noChangeArrowheads="1"/>
          </p:cNvSpPr>
          <p:nvPr>
            <p:custDataLst>
              <p:tags r:id="rId10"/>
            </p:custDataLst>
          </p:nvPr>
        </p:nvSpPr>
        <p:spPr bwMode="auto">
          <a:xfrm>
            <a:off x="5337175" y="5165725"/>
            <a:ext cx="4651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defRPr sz="2400">
                <a:solidFill>
                  <a:schemeClr val="tx1"/>
                </a:solidFill>
                <a:latin typeface="Times" charset="0"/>
                <a:ea typeface="ＭＳ Ｐゴシック" charset="0"/>
              </a:defRPr>
            </a:lvl1pPr>
            <a:lvl2pPr marL="742950" indent="-285750" algn="l">
              <a:defRPr sz="2400">
                <a:solidFill>
                  <a:schemeClr val="tx1"/>
                </a:solidFill>
                <a:latin typeface="Times" charset="0"/>
                <a:ea typeface="ＭＳ Ｐゴシック" charset="0"/>
              </a:defRPr>
            </a:lvl2pPr>
            <a:lvl3pPr marL="1143000" indent="-228600" algn="l">
              <a:defRPr sz="2400">
                <a:solidFill>
                  <a:schemeClr val="tx1"/>
                </a:solidFill>
                <a:latin typeface="Times" charset="0"/>
                <a:ea typeface="ＭＳ Ｐゴシック" charset="0"/>
              </a:defRPr>
            </a:lvl3pPr>
            <a:lvl4pPr marL="1600200" indent="-228600" algn="l">
              <a:defRPr sz="2400">
                <a:solidFill>
                  <a:schemeClr val="tx1"/>
                </a:solidFill>
                <a:latin typeface="Times" charset="0"/>
                <a:ea typeface="ＭＳ Ｐゴシック" charset="0"/>
              </a:defRPr>
            </a:lvl4pPr>
            <a:lvl5pPr marL="2057400" indent="-228600" algn="l">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50000"/>
              </a:spcBef>
            </a:pPr>
            <a:r>
              <a:rPr lang="en-US" sz="1000">
                <a:solidFill>
                  <a:srgbClr val="000000"/>
                </a:solidFill>
                <a:latin typeface="Arial" charset="0"/>
                <a:cs typeface="Arial" charset="0"/>
              </a:rPr>
              <a:t>Member</a:t>
            </a:r>
            <a:br>
              <a:rPr lang="en-US" sz="1000">
                <a:solidFill>
                  <a:srgbClr val="000000"/>
                </a:solidFill>
                <a:latin typeface="Arial" charset="0"/>
                <a:cs typeface="Arial" charset="0"/>
              </a:rPr>
            </a:br>
            <a:r>
              <a:rPr lang="en-US" sz="1000">
                <a:solidFill>
                  <a:srgbClr val="000000"/>
                </a:solidFill>
                <a:latin typeface="Arial" charset="0"/>
                <a:cs typeface="Arial" charset="0"/>
              </a:rPr>
              <a:t>State 4</a:t>
            </a:r>
            <a:endParaRPr lang="en-US" sz="1000">
              <a:latin typeface="Arial" charset="0"/>
              <a:cs typeface="Arial" charset="0"/>
            </a:endParaRPr>
          </a:p>
        </p:txBody>
      </p:sp>
      <p:sp>
        <p:nvSpPr>
          <p:cNvPr id="111629" name="Text Box 16"/>
          <p:cNvSpPr txBox="1">
            <a:spLocks noChangeAspect="1" noChangeArrowheads="1"/>
          </p:cNvSpPr>
          <p:nvPr>
            <p:custDataLst>
              <p:tags r:id="rId11"/>
            </p:custDataLst>
          </p:nvPr>
        </p:nvSpPr>
        <p:spPr bwMode="auto">
          <a:xfrm>
            <a:off x="3949700" y="5756275"/>
            <a:ext cx="242888" cy="242888"/>
          </a:xfrm>
          <a:prstGeom prst="rect">
            <a:avLst/>
          </a:prstGeom>
          <a:solidFill>
            <a:srgbClr val="FFFFFF"/>
          </a:solidFill>
          <a:ln w="9525">
            <a:solidFill>
              <a:srgbClr val="000000"/>
            </a:solidFill>
            <a:miter lim="800000"/>
            <a:headEnd/>
            <a:tailEnd/>
          </a:ln>
        </p:spPr>
        <p:txBody>
          <a:bodyPr wrap="none" lIns="54000" tIns="10800" rIns="54000" bIns="10800" anchor="ctr" anchorCtr="1"/>
          <a:lstStyle>
            <a:lvl1pPr algn="l">
              <a:defRPr sz="2400">
                <a:solidFill>
                  <a:schemeClr val="tx1"/>
                </a:solidFill>
                <a:latin typeface="Times" charset="0"/>
                <a:ea typeface="ＭＳ Ｐゴシック" charset="0"/>
              </a:defRPr>
            </a:lvl1pPr>
            <a:lvl2pPr marL="742950" indent="-285750" algn="l">
              <a:defRPr sz="2400">
                <a:solidFill>
                  <a:schemeClr val="tx1"/>
                </a:solidFill>
                <a:latin typeface="Times" charset="0"/>
                <a:ea typeface="ＭＳ Ｐゴシック" charset="0"/>
              </a:defRPr>
            </a:lvl2pPr>
            <a:lvl3pPr marL="1143000" indent="-228600" algn="l">
              <a:defRPr sz="2400">
                <a:solidFill>
                  <a:schemeClr val="tx1"/>
                </a:solidFill>
                <a:latin typeface="Times" charset="0"/>
                <a:ea typeface="ＭＳ Ｐゴシック" charset="0"/>
              </a:defRPr>
            </a:lvl3pPr>
            <a:lvl4pPr marL="1600200" indent="-228600" algn="l">
              <a:defRPr sz="2400">
                <a:solidFill>
                  <a:schemeClr val="tx1"/>
                </a:solidFill>
                <a:latin typeface="Times" charset="0"/>
                <a:ea typeface="ＭＳ Ｐゴシック" charset="0"/>
              </a:defRPr>
            </a:lvl4pPr>
            <a:lvl5pPr marL="2057400" indent="-228600" algn="l">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50000"/>
              </a:spcBef>
            </a:pPr>
            <a:r>
              <a:rPr lang="en-US" sz="1200">
                <a:solidFill>
                  <a:srgbClr val="000000"/>
                </a:solidFill>
                <a:latin typeface="Arial" charset="0"/>
                <a:cs typeface="Arial" charset="0"/>
              </a:rPr>
              <a:t>CI</a:t>
            </a:r>
          </a:p>
        </p:txBody>
      </p:sp>
      <p:sp>
        <p:nvSpPr>
          <p:cNvPr id="111630" name="Text Box 17"/>
          <p:cNvSpPr txBox="1">
            <a:spLocks noChangeAspect="1" noChangeArrowheads="1"/>
          </p:cNvSpPr>
          <p:nvPr>
            <p:custDataLst>
              <p:tags r:id="rId12"/>
            </p:custDataLst>
          </p:nvPr>
        </p:nvSpPr>
        <p:spPr bwMode="auto">
          <a:xfrm>
            <a:off x="7243763" y="2497138"/>
            <a:ext cx="242887" cy="242887"/>
          </a:xfrm>
          <a:prstGeom prst="rect">
            <a:avLst/>
          </a:prstGeom>
          <a:solidFill>
            <a:srgbClr val="FFFFFF"/>
          </a:solidFill>
          <a:ln w="9525">
            <a:solidFill>
              <a:srgbClr val="000000"/>
            </a:solidFill>
            <a:miter lim="800000"/>
            <a:headEnd/>
            <a:tailEnd/>
          </a:ln>
        </p:spPr>
        <p:txBody>
          <a:bodyPr wrap="none" lIns="54000" tIns="10800" rIns="54000" bIns="10800" anchor="ctr" anchorCtr="1"/>
          <a:lstStyle>
            <a:lvl1pPr algn="l">
              <a:defRPr sz="2400">
                <a:solidFill>
                  <a:schemeClr val="tx1"/>
                </a:solidFill>
                <a:latin typeface="Times" charset="0"/>
                <a:ea typeface="ＭＳ Ｐゴシック" charset="0"/>
              </a:defRPr>
            </a:lvl1pPr>
            <a:lvl2pPr marL="742950" indent="-285750" algn="l">
              <a:defRPr sz="2400">
                <a:solidFill>
                  <a:schemeClr val="tx1"/>
                </a:solidFill>
                <a:latin typeface="Times" charset="0"/>
                <a:ea typeface="ＭＳ Ｐゴシック" charset="0"/>
              </a:defRPr>
            </a:lvl2pPr>
            <a:lvl3pPr marL="1143000" indent="-228600" algn="l">
              <a:defRPr sz="2400">
                <a:solidFill>
                  <a:schemeClr val="tx1"/>
                </a:solidFill>
                <a:latin typeface="Times" charset="0"/>
                <a:ea typeface="ＭＳ Ｐゴシック" charset="0"/>
              </a:defRPr>
            </a:lvl3pPr>
            <a:lvl4pPr marL="1600200" indent="-228600" algn="l">
              <a:defRPr sz="2400">
                <a:solidFill>
                  <a:schemeClr val="tx1"/>
                </a:solidFill>
                <a:latin typeface="Times" charset="0"/>
                <a:ea typeface="ＭＳ Ｐゴシック" charset="0"/>
              </a:defRPr>
            </a:lvl4pPr>
            <a:lvl5pPr marL="2057400" indent="-228600" algn="l">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50000"/>
              </a:spcBef>
            </a:pPr>
            <a:r>
              <a:rPr lang="en-US" sz="1200">
                <a:solidFill>
                  <a:srgbClr val="000000"/>
                </a:solidFill>
                <a:latin typeface="Arial" charset="0"/>
                <a:cs typeface="Arial" charset="0"/>
              </a:rPr>
              <a:t>CI</a:t>
            </a:r>
          </a:p>
        </p:txBody>
      </p:sp>
      <p:sp>
        <p:nvSpPr>
          <p:cNvPr id="111631" name="Text Box 18"/>
          <p:cNvSpPr txBox="1">
            <a:spLocks noChangeAspect="1" noChangeArrowheads="1"/>
          </p:cNvSpPr>
          <p:nvPr>
            <p:custDataLst>
              <p:tags r:id="rId13"/>
            </p:custDataLst>
          </p:nvPr>
        </p:nvSpPr>
        <p:spPr bwMode="auto">
          <a:xfrm>
            <a:off x="7186613" y="2082800"/>
            <a:ext cx="242887" cy="242888"/>
          </a:xfrm>
          <a:prstGeom prst="rect">
            <a:avLst/>
          </a:prstGeom>
          <a:solidFill>
            <a:srgbClr val="FFFFFF"/>
          </a:solidFill>
          <a:ln w="9525">
            <a:solidFill>
              <a:srgbClr val="000000"/>
            </a:solidFill>
            <a:miter lim="800000"/>
            <a:headEnd/>
            <a:tailEnd/>
          </a:ln>
        </p:spPr>
        <p:txBody>
          <a:bodyPr wrap="none" lIns="54000" tIns="10800" rIns="54000" bIns="10800" anchor="ctr" anchorCtr="1"/>
          <a:lstStyle>
            <a:lvl1pPr algn="l">
              <a:defRPr sz="2400">
                <a:solidFill>
                  <a:schemeClr val="tx1"/>
                </a:solidFill>
                <a:latin typeface="Times" charset="0"/>
                <a:ea typeface="ＭＳ Ｐゴシック" charset="0"/>
              </a:defRPr>
            </a:lvl1pPr>
            <a:lvl2pPr marL="742950" indent="-285750" algn="l">
              <a:defRPr sz="2400">
                <a:solidFill>
                  <a:schemeClr val="tx1"/>
                </a:solidFill>
                <a:latin typeface="Times" charset="0"/>
                <a:ea typeface="ＭＳ Ｐゴシック" charset="0"/>
              </a:defRPr>
            </a:lvl2pPr>
            <a:lvl3pPr marL="1143000" indent="-228600" algn="l">
              <a:defRPr sz="2400">
                <a:solidFill>
                  <a:schemeClr val="tx1"/>
                </a:solidFill>
                <a:latin typeface="Times" charset="0"/>
                <a:ea typeface="ＭＳ Ｐゴシック" charset="0"/>
              </a:defRPr>
            </a:lvl3pPr>
            <a:lvl4pPr marL="1600200" indent="-228600" algn="l">
              <a:defRPr sz="2400">
                <a:solidFill>
                  <a:schemeClr val="tx1"/>
                </a:solidFill>
                <a:latin typeface="Times" charset="0"/>
                <a:ea typeface="ＭＳ Ｐゴシック" charset="0"/>
              </a:defRPr>
            </a:lvl4pPr>
            <a:lvl5pPr marL="2057400" indent="-228600" algn="l">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50000"/>
              </a:spcBef>
            </a:pPr>
            <a:r>
              <a:rPr lang="en-US" sz="1200">
                <a:solidFill>
                  <a:srgbClr val="000000"/>
                </a:solidFill>
                <a:latin typeface="Arial" charset="0"/>
                <a:cs typeface="Arial" charset="0"/>
              </a:rPr>
              <a:t>CI</a:t>
            </a:r>
          </a:p>
        </p:txBody>
      </p:sp>
      <p:sp>
        <p:nvSpPr>
          <p:cNvPr id="111632" name="Text Box 19"/>
          <p:cNvSpPr txBox="1">
            <a:spLocks noChangeAspect="1" noChangeArrowheads="1"/>
          </p:cNvSpPr>
          <p:nvPr>
            <p:custDataLst>
              <p:tags r:id="rId14"/>
            </p:custDataLst>
          </p:nvPr>
        </p:nvSpPr>
        <p:spPr bwMode="auto">
          <a:xfrm>
            <a:off x="6904038" y="2733675"/>
            <a:ext cx="242887" cy="244475"/>
          </a:xfrm>
          <a:prstGeom prst="rect">
            <a:avLst/>
          </a:prstGeom>
          <a:solidFill>
            <a:srgbClr val="FFFFFF"/>
          </a:solidFill>
          <a:ln w="9525">
            <a:solidFill>
              <a:srgbClr val="000000"/>
            </a:solidFill>
            <a:miter lim="800000"/>
            <a:headEnd/>
            <a:tailEnd/>
          </a:ln>
        </p:spPr>
        <p:txBody>
          <a:bodyPr wrap="none" lIns="54000" tIns="10800" rIns="54000" bIns="10800" anchor="ctr" anchorCtr="1"/>
          <a:lstStyle>
            <a:lvl1pPr algn="l">
              <a:defRPr sz="2400">
                <a:solidFill>
                  <a:schemeClr val="tx1"/>
                </a:solidFill>
                <a:latin typeface="Times" charset="0"/>
                <a:ea typeface="ＭＳ Ｐゴシック" charset="0"/>
              </a:defRPr>
            </a:lvl1pPr>
            <a:lvl2pPr marL="742950" indent="-285750" algn="l">
              <a:defRPr sz="2400">
                <a:solidFill>
                  <a:schemeClr val="tx1"/>
                </a:solidFill>
                <a:latin typeface="Times" charset="0"/>
                <a:ea typeface="ＭＳ Ｐゴシック" charset="0"/>
              </a:defRPr>
            </a:lvl2pPr>
            <a:lvl3pPr marL="1143000" indent="-228600" algn="l">
              <a:defRPr sz="2400">
                <a:solidFill>
                  <a:schemeClr val="tx1"/>
                </a:solidFill>
                <a:latin typeface="Times" charset="0"/>
                <a:ea typeface="ＭＳ Ｐゴシック" charset="0"/>
              </a:defRPr>
            </a:lvl3pPr>
            <a:lvl4pPr marL="1600200" indent="-228600" algn="l">
              <a:defRPr sz="2400">
                <a:solidFill>
                  <a:schemeClr val="tx1"/>
                </a:solidFill>
                <a:latin typeface="Times" charset="0"/>
                <a:ea typeface="ＭＳ Ｐゴシック" charset="0"/>
              </a:defRPr>
            </a:lvl4pPr>
            <a:lvl5pPr marL="2057400" indent="-228600" algn="l">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50000"/>
              </a:spcBef>
            </a:pPr>
            <a:r>
              <a:rPr lang="en-US" sz="1200">
                <a:solidFill>
                  <a:srgbClr val="000000"/>
                </a:solidFill>
                <a:latin typeface="Arial" charset="0"/>
                <a:cs typeface="Arial" charset="0"/>
              </a:rPr>
              <a:t>CI</a:t>
            </a:r>
          </a:p>
        </p:txBody>
      </p:sp>
      <p:sp>
        <p:nvSpPr>
          <p:cNvPr id="111633" name="Text Box 20"/>
          <p:cNvSpPr txBox="1">
            <a:spLocks noChangeAspect="1" noChangeArrowheads="1"/>
          </p:cNvSpPr>
          <p:nvPr>
            <p:custDataLst>
              <p:tags r:id="rId15"/>
            </p:custDataLst>
          </p:nvPr>
        </p:nvSpPr>
        <p:spPr bwMode="auto">
          <a:xfrm>
            <a:off x="6469063" y="1731963"/>
            <a:ext cx="242887" cy="244475"/>
          </a:xfrm>
          <a:prstGeom prst="rect">
            <a:avLst/>
          </a:prstGeom>
          <a:solidFill>
            <a:srgbClr val="FFFFFF"/>
          </a:solidFill>
          <a:ln w="9525">
            <a:solidFill>
              <a:srgbClr val="000000"/>
            </a:solidFill>
            <a:miter lim="800000"/>
            <a:headEnd/>
            <a:tailEnd/>
          </a:ln>
        </p:spPr>
        <p:txBody>
          <a:bodyPr wrap="none" lIns="54000" tIns="10800" rIns="54000" bIns="10800" anchor="ctr" anchorCtr="1"/>
          <a:lstStyle>
            <a:lvl1pPr algn="l">
              <a:defRPr sz="2400">
                <a:solidFill>
                  <a:schemeClr val="tx1"/>
                </a:solidFill>
                <a:latin typeface="Times" charset="0"/>
                <a:ea typeface="ＭＳ Ｐゴシック" charset="0"/>
              </a:defRPr>
            </a:lvl1pPr>
            <a:lvl2pPr marL="742950" indent="-285750" algn="l">
              <a:defRPr sz="2400">
                <a:solidFill>
                  <a:schemeClr val="tx1"/>
                </a:solidFill>
                <a:latin typeface="Times" charset="0"/>
                <a:ea typeface="ＭＳ Ｐゴシック" charset="0"/>
              </a:defRPr>
            </a:lvl2pPr>
            <a:lvl3pPr marL="1143000" indent="-228600" algn="l">
              <a:defRPr sz="2400">
                <a:solidFill>
                  <a:schemeClr val="tx1"/>
                </a:solidFill>
                <a:latin typeface="Times" charset="0"/>
                <a:ea typeface="ＭＳ Ｐゴシック" charset="0"/>
              </a:defRPr>
            </a:lvl3pPr>
            <a:lvl4pPr marL="1600200" indent="-228600" algn="l">
              <a:defRPr sz="2400">
                <a:solidFill>
                  <a:schemeClr val="tx1"/>
                </a:solidFill>
                <a:latin typeface="Times" charset="0"/>
                <a:ea typeface="ＭＳ Ｐゴシック" charset="0"/>
              </a:defRPr>
            </a:lvl4pPr>
            <a:lvl5pPr marL="2057400" indent="-228600" algn="l">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50000"/>
              </a:spcBef>
            </a:pPr>
            <a:r>
              <a:rPr lang="en-US" sz="1200">
                <a:solidFill>
                  <a:srgbClr val="000000"/>
                </a:solidFill>
                <a:latin typeface="Arial" charset="0"/>
                <a:cs typeface="Arial" charset="0"/>
              </a:rPr>
              <a:t>CI</a:t>
            </a:r>
          </a:p>
        </p:txBody>
      </p:sp>
      <p:sp>
        <p:nvSpPr>
          <p:cNvPr id="111634" name="Text Box 21"/>
          <p:cNvSpPr txBox="1">
            <a:spLocks noChangeAspect="1" noChangeArrowheads="1"/>
          </p:cNvSpPr>
          <p:nvPr>
            <p:custDataLst>
              <p:tags r:id="rId16"/>
            </p:custDataLst>
          </p:nvPr>
        </p:nvSpPr>
        <p:spPr bwMode="auto">
          <a:xfrm>
            <a:off x="6913563" y="1779588"/>
            <a:ext cx="244475" cy="244475"/>
          </a:xfrm>
          <a:prstGeom prst="rect">
            <a:avLst/>
          </a:prstGeom>
          <a:solidFill>
            <a:srgbClr val="FFFFFF"/>
          </a:solidFill>
          <a:ln w="9525">
            <a:solidFill>
              <a:srgbClr val="000000"/>
            </a:solidFill>
            <a:miter lim="800000"/>
            <a:headEnd/>
            <a:tailEnd/>
          </a:ln>
        </p:spPr>
        <p:txBody>
          <a:bodyPr wrap="none" lIns="54000" tIns="10800" rIns="54000" bIns="10800" anchor="ctr" anchorCtr="1"/>
          <a:lstStyle>
            <a:lvl1pPr algn="l">
              <a:defRPr sz="2400">
                <a:solidFill>
                  <a:schemeClr val="tx1"/>
                </a:solidFill>
                <a:latin typeface="Times" charset="0"/>
                <a:ea typeface="ＭＳ Ｐゴシック" charset="0"/>
              </a:defRPr>
            </a:lvl1pPr>
            <a:lvl2pPr marL="742950" indent="-285750" algn="l">
              <a:defRPr sz="2400">
                <a:solidFill>
                  <a:schemeClr val="tx1"/>
                </a:solidFill>
                <a:latin typeface="Times" charset="0"/>
                <a:ea typeface="ＭＳ Ｐゴシック" charset="0"/>
              </a:defRPr>
            </a:lvl2pPr>
            <a:lvl3pPr marL="1143000" indent="-228600" algn="l">
              <a:defRPr sz="2400">
                <a:solidFill>
                  <a:schemeClr val="tx1"/>
                </a:solidFill>
                <a:latin typeface="Times" charset="0"/>
                <a:ea typeface="ＭＳ Ｐゴシック" charset="0"/>
              </a:defRPr>
            </a:lvl3pPr>
            <a:lvl4pPr marL="1600200" indent="-228600" algn="l">
              <a:defRPr sz="2400">
                <a:solidFill>
                  <a:schemeClr val="tx1"/>
                </a:solidFill>
                <a:latin typeface="Times" charset="0"/>
                <a:ea typeface="ＭＳ Ｐゴシック" charset="0"/>
              </a:defRPr>
            </a:lvl4pPr>
            <a:lvl5pPr marL="2057400" indent="-228600" algn="l">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50000"/>
              </a:spcBef>
            </a:pPr>
            <a:r>
              <a:rPr lang="en-US" sz="1200">
                <a:solidFill>
                  <a:srgbClr val="000000"/>
                </a:solidFill>
                <a:latin typeface="Arial" charset="0"/>
                <a:cs typeface="Arial" charset="0"/>
              </a:rPr>
              <a:t>CI</a:t>
            </a:r>
          </a:p>
        </p:txBody>
      </p:sp>
      <p:sp>
        <p:nvSpPr>
          <p:cNvPr id="111635" name="Text Box 22"/>
          <p:cNvSpPr txBox="1">
            <a:spLocks noChangeAspect="1" noChangeArrowheads="1"/>
          </p:cNvSpPr>
          <p:nvPr>
            <p:custDataLst>
              <p:tags r:id="rId17"/>
            </p:custDataLst>
          </p:nvPr>
        </p:nvSpPr>
        <p:spPr bwMode="auto">
          <a:xfrm>
            <a:off x="1646238" y="1797050"/>
            <a:ext cx="242887" cy="242888"/>
          </a:xfrm>
          <a:prstGeom prst="rect">
            <a:avLst/>
          </a:prstGeom>
          <a:solidFill>
            <a:srgbClr val="FFFFFF"/>
          </a:solidFill>
          <a:ln w="9525">
            <a:solidFill>
              <a:srgbClr val="000000"/>
            </a:solidFill>
            <a:miter lim="800000"/>
            <a:headEnd/>
            <a:tailEnd/>
          </a:ln>
        </p:spPr>
        <p:txBody>
          <a:bodyPr wrap="none" lIns="54000" tIns="10800" rIns="54000" bIns="10800" anchor="ctr" anchorCtr="1"/>
          <a:lstStyle>
            <a:lvl1pPr algn="l">
              <a:defRPr sz="2400">
                <a:solidFill>
                  <a:schemeClr val="tx1"/>
                </a:solidFill>
                <a:latin typeface="Times" charset="0"/>
                <a:ea typeface="ＭＳ Ｐゴシック" charset="0"/>
              </a:defRPr>
            </a:lvl1pPr>
            <a:lvl2pPr marL="742950" indent="-285750" algn="l">
              <a:defRPr sz="2400">
                <a:solidFill>
                  <a:schemeClr val="tx1"/>
                </a:solidFill>
                <a:latin typeface="Times" charset="0"/>
                <a:ea typeface="ＭＳ Ｐゴシック" charset="0"/>
              </a:defRPr>
            </a:lvl2pPr>
            <a:lvl3pPr marL="1143000" indent="-228600" algn="l">
              <a:defRPr sz="2400">
                <a:solidFill>
                  <a:schemeClr val="tx1"/>
                </a:solidFill>
                <a:latin typeface="Times" charset="0"/>
                <a:ea typeface="ＭＳ Ｐゴシック" charset="0"/>
              </a:defRPr>
            </a:lvl3pPr>
            <a:lvl4pPr marL="1600200" indent="-228600" algn="l">
              <a:defRPr sz="2400">
                <a:solidFill>
                  <a:schemeClr val="tx1"/>
                </a:solidFill>
                <a:latin typeface="Times" charset="0"/>
                <a:ea typeface="ＭＳ Ｐゴシック" charset="0"/>
              </a:defRPr>
            </a:lvl4pPr>
            <a:lvl5pPr marL="2057400" indent="-228600" algn="l">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50000"/>
              </a:spcBef>
            </a:pPr>
            <a:r>
              <a:rPr lang="en-US" sz="1200">
                <a:solidFill>
                  <a:srgbClr val="000000"/>
                </a:solidFill>
                <a:latin typeface="Arial" charset="0"/>
                <a:cs typeface="Arial" charset="0"/>
              </a:rPr>
              <a:t>CI</a:t>
            </a:r>
          </a:p>
        </p:txBody>
      </p:sp>
      <p:sp>
        <p:nvSpPr>
          <p:cNvPr id="111636" name="Text Box 23"/>
          <p:cNvSpPr txBox="1">
            <a:spLocks noChangeAspect="1" noChangeArrowheads="1"/>
          </p:cNvSpPr>
          <p:nvPr>
            <p:custDataLst>
              <p:tags r:id="rId18"/>
            </p:custDataLst>
          </p:nvPr>
        </p:nvSpPr>
        <p:spPr bwMode="auto">
          <a:xfrm>
            <a:off x="2135188" y="1866900"/>
            <a:ext cx="242887" cy="242888"/>
          </a:xfrm>
          <a:prstGeom prst="rect">
            <a:avLst/>
          </a:prstGeom>
          <a:solidFill>
            <a:srgbClr val="FFFFFF"/>
          </a:solidFill>
          <a:ln w="9525">
            <a:solidFill>
              <a:srgbClr val="000000"/>
            </a:solidFill>
            <a:miter lim="800000"/>
            <a:headEnd/>
            <a:tailEnd/>
          </a:ln>
        </p:spPr>
        <p:txBody>
          <a:bodyPr wrap="none" lIns="54000" tIns="10800" rIns="54000" bIns="10800" anchor="ctr" anchorCtr="1"/>
          <a:lstStyle>
            <a:lvl1pPr algn="l">
              <a:defRPr sz="2400">
                <a:solidFill>
                  <a:schemeClr val="tx1"/>
                </a:solidFill>
                <a:latin typeface="Times" charset="0"/>
                <a:ea typeface="ＭＳ Ｐゴシック" charset="0"/>
              </a:defRPr>
            </a:lvl1pPr>
            <a:lvl2pPr marL="742950" indent="-285750" algn="l">
              <a:defRPr sz="2400">
                <a:solidFill>
                  <a:schemeClr val="tx1"/>
                </a:solidFill>
                <a:latin typeface="Times" charset="0"/>
                <a:ea typeface="ＭＳ Ｐゴシック" charset="0"/>
              </a:defRPr>
            </a:lvl2pPr>
            <a:lvl3pPr marL="1143000" indent="-228600" algn="l">
              <a:defRPr sz="2400">
                <a:solidFill>
                  <a:schemeClr val="tx1"/>
                </a:solidFill>
                <a:latin typeface="Times" charset="0"/>
                <a:ea typeface="ＭＳ Ｐゴシック" charset="0"/>
              </a:defRPr>
            </a:lvl3pPr>
            <a:lvl4pPr marL="1600200" indent="-228600" algn="l">
              <a:defRPr sz="2400">
                <a:solidFill>
                  <a:schemeClr val="tx1"/>
                </a:solidFill>
                <a:latin typeface="Times" charset="0"/>
                <a:ea typeface="ＭＳ Ｐゴシック" charset="0"/>
              </a:defRPr>
            </a:lvl4pPr>
            <a:lvl5pPr marL="2057400" indent="-228600" algn="l">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50000"/>
              </a:spcBef>
            </a:pPr>
            <a:r>
              <a:rPr lang="en-US" sz="1200">
                <a:solidFill>
                  <a:srgbClr val="000000"/>
                </a:solidFill>
                <a:latin typeface="Arial" charset="0"/>
                <a:cs typeface="Arial" charset="0"/>
              </a:rPr>
              <a:t>CI</a:t>
            </a:r>
          </a:p>
        </p:txBody>
      </p:sp>
      <p:sp>
        <p:nvSpPr>
          <p:cNvPr id="111637" name="Text Box 24"/>
          <p:cNvSpPr txBox="1">
            <a:spLocks noChangeAspect="1" noChangeArrowheads="1"/>
          </p:cNvSpPr>
          <p:nvPr>
            <p:custDataLst>
              <p:tags r:id="rId19"/>
            </p:custDataLst>
          </p:nvPr>
        </p:nvSpPr>
        <p:spPr bwMode="auto">
          <a:xfrm>
            <a:off x="1158875" y="2039938"/>
            <a:ext cx="242888" cy="242887"/>
          </a:xfrm>
          <a:prstGeom prst="rect">
            <a:avLst/>
          </a:prstGeom>
          <a:solidFill>
            <a:srgbClr val="FFFFFF"/>
          </a:solidFill>
          <a:ln w="9525">
            <a:solidFill>
              <a:srgbClr val="000000"/>
            </a:solidFill>
            <a:miter lim="800000"/>
            <a:headEnd/>
            <a:tailEnd/>
          </a:ln>
        </p:spPr>
        <p:txBody>
          <a:bodyPr wrap="none" lIns="54000" tIns="10800" rIns="54000" bIns="10800" anchor="ctr" anchorCtr="1"/>
          <a:lstStyle>
            <a:lvl1pPr algn="l">
              <a:defRPr sz="2400">
                <a:solidFill>
                  <a:schemeClr val="tx1"/>
                </a:solidFill>
                <a:latin typeface="Times" charset="0"/>
                <a:ea typeface="ＭＳ Ｐゴシック" charset="0"/>
              </a:defRPr>
            </a:lvl1pPr>
            <a:lvl2pPr marL="742950" indent="-285750" algn="l">
              <a:defRPr sz="2400">
                <a:solidFill>
                  <a:schemeClr val="tx1"/>
                </a:solidFill>
                <a:latin typeface="Times" charset="0"/>
                <a:ea typeface="ＭＳ Ｐゴシック" charset="0"/>
              </a:defRPr>
            </a:lvl2pPr>
            <a:lvl3pPr marL="1143000" indent="-228600" algn="l">
              <a:defRPr sz="2400">
                <a:solidFill>
                  <a:schemeClr val="tx1"/>
                </a:solidFill>
                <a:latin typeface="Times" charset="0"/>
                <a:ea typeface="ＭＳ Ｐゴシック" charset="0"/>
              </a:defRPr>
            </a:lvl3pPr>
            <a:lvl4pPr marL="1600200" indent="-228600" algn="l">
              <a:defRPr sz="2400">
                <a:solidFill>
                  <a:schemeClr val="tx1"/>
                </a:solidFill>
                <a:latin typeface="Times" charset="0"/>
                <a:ea typeface="ＭＳ Ｐゴシック" charset="0"/>
              </a:defRPr>
            </a:lvl4pPr>
            <a:lvl5pPr marL="2057400" indent="-228600" algn="l">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50000"/>
              </a:spcBef>
            </a:pPr>
            <a:r>
              <a:rPr lang="en-US" sz="1200">
                <a:solidFill>
                  <a:srgbClr val="000000"/>
                </a:solidFill>
                <a:latin typeface="Arial" charset="0"/>
                <a:cs typeface="Arial" charset="0"/>
              </a:rPr>
              <a:t>CI</a:t>
            </a:r>
          </a:p>
        </p:txBody>
      </p:sp>
      <p:sp>
        <p:nvSpPr>
          <p:cNvPr id="111638" name="Text Box 25"/>
          <p:cNvSpPr txBox="1">
            <a:spLocks noChangeAspect="1" noChangeArrowheads="1"/>
          </p:cNvSpPr>
          <p:nvPr>
            <p:custDataLst>
              <p:tags r:id="rId20"/>
            </p:custDataLst>
          </p:nvPr>
        </p:nvSpPr>
        <p:spPr bwMode="auto">
          <a:xfrm>
            <a:off x="2874963" y="5538788"/>
            <a:ext cx="242887" cy="236537"/>
          </a:xfrm>
          <a:prstGeom prst="rect">
            <a:avLst/>
          </a:prstGeom>
          <a:solidFill>
            <a:srgbClr val="FFFFFF"/>
          </a:solidFill>
          <a:ln w="9525">
            <a:solidFill>
              <a:srgbClr val="000000"/>
            </a:solidFill>
            <a:miter lim="800000"/>
            <a:headEnd/>
            <a:tailEnd/>
          </a:ln>
        </p:spPr>
        <p:txBody>
          <a:bodyPr wrap="none" lIns="54000" tIns="10800" rIns="54000" bIns="10800" anchor="ctr" anchorCtr="1"/>
          <a:lstStyle>
            <a:lvl1pPr algn="l">
              <a:defRPr sz="2400">
                <a:solidFill>
                  <a:schemeClr val="tx1"/>
                </a:solidFill>
                <a:latin typeface="Times" charset="0"/>
                <a:ea typeface="ＭＳ Ｐゴシック" charset="0"/>
              </a:defRPr>
            </a:lvl1pPr>
            <a:lvl2pPr marL="742950" indent="-285750" algn="l">
              <a:defRPr sz="2400">
                <a:solidFill>
                  <a:schemeClr val="tx1"/>
                </a:solidFill>
                <a:latin typeface="Times" charset="0"/>
                <a:ea typeface="ＭＳ Ｐゴシック" charset="0"/>
              </a:defRPr>
            </a:lvl2pPr>
            <a:lvl3pPr marL="1143000" indent="-228600" algn="l">
              <a:defRPr sz="2400">
                <a:solidFill>
                  <a:schemeClr val="tx1"/>
                </a:solidFill>
                <a:latin typeface="Times" charset="0"/>
                <a:ea typeface="ＭＳ Ｐゴシック" charset="0"/>
              </a:defRPr>
            </a:lvl3pPr>
            <a:lvl4pPr marL="1600200" indent="-228600" algn="l">
              <a:defRPr sz="2400">
                <a:solidFill>
                  <a:schemeClr val="tx1"/>
                </a:solidFill>
                <a:latin typeface="Times" charset="0"/>
                <a:ea typeface="ＭＳ Ｐゴシック" charset="0"/>
              </a:defRPr>
            </a:lvl4pPr>
            <a:lvl5pPr marL="2057400" indent="-228600" algn="l">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50000"/>
              </a:spcBef>
            </a:pPr>
            <a:r>
              <a:rPr lang="en-US" sz="1200">
                <a:solidFill>
                  <a:srgbClr val="000000"/>
                </a:solidFill>
                <a:latin typeface="Arial" charset="0"/>
                <a:cs typeface="Arial" charset="0"/>
              </a:rPr>
              <a:t>CI</a:t>
            </a:r>
          </a:p>
        </p:txBody>
      </p:sp>
      <p:sp>
        <p:nvSpPr>
          <p:cNvPr id="111639" name="Text Box 26"/>
          <p:cNvSpPr txBox="1">
            <a:spLocks noChangeAspect="1" noChangeArrowheads="1"/>
          </p:cNvSpPr>
          <p:nvPr>
            <p:custDataLst>
              <p:tags r:id="rId21"/>
            </p:custDataLst>
          </p:nvPr>
        </p:nvSpPr>
        <p:spPr bwMode="auto">
          <a:xfrm>
            <a:off x="3432175" y="5775325"/>
            <a:ext cx="242888" cy="236538"/>
          </a:xfrm>
          <a:prstGeom prst="rect">
            <a:avLst/>
          </a:prstGeom>
          <a:solidFill>
            <a:srgbClr val="FFFFFF"/>
          </a:solidFill>
          <a:ln w="9525">
            <a:solidFill>
              <a:srgbClr val="000000"/>
            </a:solidFill>
            <a:miter lim="800000"/>
            <a:headEnd/>
            <a:tailEnd/>
          </a:ln>
        </p:spPr>
        <p:txBody>
          <a:bodyPr wrap="none" lIns="54000" tIns="10800" rIns="54000" bIns="10800" anchor="ctr" anchorCtr="1"/>
          <a:lstStyle>
            <a:lvl1pPr algn="l">
              <a:defRPr sz="2400">
                <a:solidFill>
                  <a:schemeClr val="tx1"/>
                </a:solidFill>
                <a:latin typeface="Times" charset="0"/>
                <a:ea typeface="ＭＳ Ｐゴシック" charset="0"/>
              </a:defRPr>
            </a:lvl1pPr>
            <a:lvl2pPr marL="742950" indent="-285750" algn="l">
              <a:defRPr sz="2400">
                <a:solidFill>
                  <a:schemeClr val="tx1"/>
                </a:solidFill>
                <a:latin typeface="Times" charset="0"/>
                <a:ea typeface="ＭＳ Ｐゴシック" charset="0"/>
              </a:defRPr>
            </a:lvl2pPr>
            <a:lvl3pPr marL="1143000" indent="-228600" algn="l">
              <a:defRPr sz="2400">
                <a:solidFill>
                  <a:schemeClr val="tx1"/>
                </a:solidFill>
                <a:latin typeface="Times" charset="0"/>
                <a:ea typeface="ＭＳ Ｐゴシック" charset="0"/>
              </a:defRPr>
            </a:lvl3pPr>
            <a:lvl4pPr marL="1600200" indent="-228600" algn="l">
              <a:defRPr sz="2400">
                <a:solidFill>
                  <a:schemeClr val="tx1"/>
                </a:solidFill>
                <a:latin typeface="Times" charset="0"/>
                <a:ea typeface="ＭＳ Ｐゴシック" charset="0"/>
              </a:defRPr>
            </a:lvl4pPr>
            <a:lvl5pPr marL="2057400" indent="-228600" algn="l">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50000"/>
              </a:spcBef>
            </a:pPr>
            <a:r>
              <a:rPr lang="en-US" sz="1200">
                <a:solidFill>
                  <a:srgbClr val="000000"/>
                </a:solidFill>
                <a:latin typeface="Arial" charset="0"/>
                <a:cs typeface="Arial" charset="0"/>
              </a:rPr>
              <a:t>CI</a:t>
            </a:r>
          </a:p>
        </p:txBody>
      </p:sp>
      <p:sp>
        <p:nvSpPr>
          <p:cNvPr id="111640" name="Text Box 27"/>
          <p:cNvSpPr txBox="1">
            <a:spLocks noChangeArrowheads="1"/>
          </p:cNvSpPr>
          <p:nvPr>
            <p:custDataLst>
              <p:tags r:id="rId22"/>
            </p:custDataLst>
          </p:nvPr>
        </p:nvSpPr>
        <p:spPr bwMode="auto">
          <a:xfrm>
            <a:off x="6934200" y="4100513"/>
            <a:ext cx="8985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defRPr sz="2400">
                <a:solidFill>
                  <a:schemeClr val="tx1"/>
                </a:solidFill>
                <a:latin typeface="Times" charset="0"/>
                <a:ea typeface="ＭＳ Ｐゴシック" charset="0"/>
              </a:defRPr>
            </a:lvl1pPr>
            <a:lvl2pPr marL="742950" indent="-285750" algn="l">
              <a:defRPr sz="2400">
                <a:solidFill>
                  <a:schemeClr val="tx1"/>
                </a:solidFill>
                <a:latin typeface="Times" charset="0"/>
                <a:ea typeface="ＭＳ Ｐゴシック" charset="0"/>
              </a:defRPr>
            </a:lvl2pPr>
            <a:lvl3pPr marL="1143000" indent="-228600" algn="l">
              <a:defRPr sz="2400">
                <a:solidFill>
                  <a:schemeClr val="tx1"/>
                </a:solidFill>
                <a:latin typeface="Times" charset="0"/>
                <a:ea typeface="ＭＳ Ｐゴシック" charset="0"/>
              </a:defRPr>
            </a:lvl3pPr>
            <a:lvl4pPr marL="1600200" indent="-228600" algn="l">
              <a:defRPr sz="2400">
                <a:solidFill>
                  <a:schemeClr val="tx1"/>
                </a:solidFill>
                <a:latin typeface="Times" charset="0"/>
                <a:ea typeface="ＭＳ Ｐゴシック" charset="0"/>
              </a:defRPr>
            </a:lvl4pPr>
            <a:lvl5pPr marL="2057400" indent="-228600" algn="l">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50000"/>
              </a:spcBef>
            </a:pPr>
            <a:r>
              <a:rPr lang="en-US" sz="1000">
                <a:solidFill>
                  <a:srgbClr val="000000"/>
                </a:solidFill>
                <a:latin typeface="Arial" charset="0"/>
                <a:cs typeface="Arial" charset="0"/>
              </a:rPr>
              <a:t>Member State 3</a:t>
            </a:r>
            <a:endParaRPr lang="en-US" sz="1000">
              <a:latin typeface="Arial" charset="0"/>
              <a:cs typeface="Arial" charset="0"/>
            </a:endParaRPr>
          </a:p>
        </p:txBody>
      </p:sp>
      <p:sp>
        <p:nvSpPr>
          <p:cNvPr id="111641" name="Text Box 28"/>
          <p:cNvSpPr txBox="1">
            <a:spLocks noChangeAspect="1" noChangeArrowheads="1"/>
          </p:cNvSpPr>
          <p:nvPr>
            <p:custDataLst>
              <p:tags r:id="rId23"/>
            </p:custDataLst>
          </p:nvPr>
        </p:nvSpPr>
        <p:spPr bwMode="auto">
          <a:xfrm>
            <a:off x="7815263" y="4848225"/>
            <a:ext cx="242887" cy="242888"/>
          </a:xfrm>
          <a:prstGeom prst="rect">
            <a:avLst/>
          </a:prstGeom>
          <a:solidFill>
            <a:srgbClr val="FFFFFF"/>
          </a:solidFill>
          <a:ln w="9525">
            <a:solidFill>
              <a:srgbClr val="000000"/>
            </a:solidFill>
            <a:miter lim="800000"/>
            <a:headEnd/>
            <a:tailEnd/>
          </a:ln>
        </p:spPr>
        <p:txBody>
          <a:bodyPr wrap="none" lIns="54000" tIns="10800" rIns="54000" bIns="10800" anchor="ctr" anchorCtr="1"/>
          <a:lstStyle>
            <a:lvl1pPr algn="l">
              <a:defRPr sz="2400">
                <a:solidFill>
                  <a:schemeClr val="tx1"/>
                </a:solidFill>
                <a:latin typeface="Times" charset="0"/>
                <a:ea typeface="ＭＳ Ｐゴシック" charset="0"/>
              </a:defRPr>
            </a:lvl1pPr>
            <a:lvl2pPr marL="742950" indent="-285750" algn="l">
              <a:defRPr sz="2400">
                <a:solidFill>
                  <a:schemeClr val="tx1"/>
                </a:solidFill>
                <a:latin typeface="Times" charset="0"/>
                <a:ea typeface="ＭＳ Ｐゴシック" charset="0"/>
              </a:defRPr>
            </a:lvl2pPr>
            <a:lvl3pPr marL="1143000" indent="-228600" algn="l">
              <a:defRPr sz="2400">
                <a:solidFill>
                  <a:schemeClr val="tx1"/>
                </a:solidFill>
                <a:latin typeface="Times" charset="0"/>
                <a:ea typeface="ＭＳ Ｐゴシック" charset="0"/>
              </a:defRPr>
            </a:lvl3pPr>
            <a:lvl4pPr marL="1600200" indent="-228600" algn="l">
              <a:defRPr sz="2400">
                <a:solidFill>
                  <a:schemeClr val="tx1"/>
                </a:solidFill>
                <a:latin typeface="Times" charset="0"/>
                <a:ea typeface="ＭＳ Ｐゴシック" charset="0"/>
              </a:defRPr>
            </a:lvl4pPr>
            <a:lvl5pPr marL="2057400" indent="-228600" algn="l">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50000"/>
              </a:spcBef>
            </a:pPr>
            <a:r>
              <a:rPr lang="en-US" sz="1200">
                <a:solidFill>
                  <a:srgbClr val="000000"/>
                </a:solidFill>
                <a:latin typeface="Arial" charset="0"/>
                <a:cs typeface="Arial" charset="0"/>
              </a:rPr>
              <a:t>CI</a:t>
            </a:r>
          </a:p>
        </p:txBody>
      </p:sp>
      <p:sp>
        <p:nvSpPr>
          <p:cNvPr id="111642" name="Text Box 29"/>
          <p:cNvSpPr txBox="1">
            <a:spLocks noChangeAspect="1" noChangeArrowheads="1"/>
          </p:cNvSpPr>
          <p:nvPr>
            <p:custDataLst>
              <p:tags r:id="rId24"/>
            </p:custDataLst>
          </p:nvPr>
        </p:nvSpPr>
        <p:spPr bwMode="auto">
          <a:xfrm>
            <a:off x="7853363" y="4333875"/>
            <a:ext cx="242887" cy="242888"/>
          </a:xfrm>
          <a:prstGeom prst="rect">
            <a:avLst/>
          </a:prstGeom>
          <a:solidFill>
            <a:srgbClr val="FFFFFF"/>
          </a:solidFill>
          <a:ln w="9525">
            <a:solidFill>
              <a:srgbClr val="000000"/>
            </a:solidFill>
            <a:miter lim="800000"/>
            <a:headEnd/>
            <a:tailEnd/>
          </a:ln>
        </p:spPr>
        <p:txBody>
          <a:bodyPr wrap="none" lIns="54000" tIns="10800" rIns="54000" bIns="10800" anchor="ctr" anchorCtr="1"/>
          <a:lstStyle>
            <a:lvl1pPr algn="l">
              <a:defRPr sz="2400">
                <a:solidFill>
                  <a:schemeClr val="tx1"/>
                </a:solidFill>
                <a:latin typeface="Times" charset="0"/>
                <a:ea typeface="ＭＳ Ｐゴシック" charset="0"/>
              </a:defRPr>
            </a:lvl1pPr>
            <a:lvl2pPr marL="742950" indent="-285750" algn="l">
              <a:defRPr sz="2400">
                <a:solidFill>
                  <a:schemeClr val="tx1"/>
                </a:solidFill>
                <a:latin typeface="Times" charset="0"/>
                <a:ea typeface="ＭＳ Ｐゴシック" charset="0"/>
              </a:defRPr>
            </a:lvl2pPr>
            <a:lvl3pPr marL="1143000" indent="-228600" algn="l">
              <a:defRPr sz="2400">
                <a:solidFill>
                  <a:schemeClr val="tx1"/>
                </a:solidFill>
                <a:latin typeface="Times" charset="0"/>
                <a:ea typeface="ＭＳ Ｐゴシック" charset="0"/>
              </a:defRPr>
            </a:lvl3pPr>
            <a:lvl4pPr marL="1600200" indent="-228600" algn="l">
              <a:defRPr sz="2400">
                <a:solidFill>
                  <a:schemeClr val="tx1"/>
                </a:solidFill>
                <a:latin typeface="Times" charset="0"/>
                <a:ea typeface="ＭＳ Ｐゴシック" charset="0"/>
              </a:defRPr>
            </a:lvl4pPr>
            <a:lvl5pPr marL="2057400" indent="-228600" algn="l">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50000"/>
              </a:spcBef>
            </a:pPr>
            <a:r>
              <a:rPr lang="en-US" sz="1200">
                <a:solidFill>
                  <a:srgbClr val="000000"/>
                </a:solidFill>
                <a:latin typeface="Arial" charset="0"/>
                <a:cs typeface="Arial" charset="0"/>
              </a:rPr>
              <a:t>CI</a:t>
            </a:r>
          </a:p>
        </p:txBody>
      </p:sp>
      <p:sp>
        <p:nvSpPr>
          <p:cNvPr id="111643" name="Text Box 30"/>
          <p:cNvSpPr txBox="1">
            <a:spLocks noChangeAspect="1" noChangeArrowheads="1"/>
          </p:cNvSpPr>
          <p:nvPr>
            <p:custDataLst>
              <p:tags r:id="rId25"/>
            </p:custDataLst>
          </p:nvPr>
        </p:nvSpPr>
        <p:spPr bwMode="auto">
          <a:xfrm>
            <a:off x="7372350" y="5084763"/>
            <a:ext cx="242888" cy="242887"/>
          </a:xfrm>
          <a:prstGeom prst="rect">
            <a:avLst/>
          </a:prstGeom>
          <a:solidFill>
            <a:srgbClr val="FFFFFF"/>
          </a:solidFill>
          <a:ln w="9525">
            <a:solidFill>
              <a:srgbClr val="000000"/>
            </a:solidFill>
            <a:miter lim="800000"/>
            <a:headEnd/>
            <a:tailEnd/>
          </a:ln>
        </p:spPr>
        <p:txBody>
          <a:bodyPr wrap="none" lIns="54000" tIns="10800" rIns="54000" bIns="10800" anchor="ctr" anchorCtr="1"/>
          <a:lstStyle>
            <a:lvl1pPr algn="l">
              <a:defRPr sz="2400">
                <a:solidFill>
                  <a:schemeClr val="tx1"/>
                </a:solidFill>
                <a:latin typeface="Times" charset="0"/>
                <a:ea typeface="ＭＳ Ｐゴシック" charset="0"/>
              </a:defRPr>
            </a:lvl1pPr>
            <a:lvl2pPr marL="742950" indent="-285750" algn="l">
              <a:defRPr sz="2400">
                <a:solidFill>
                  <a:schemeClr val="tx1"/>
                </a:solidFill>
                <a:latin typeface="Times" charset="0"/>
                <a:ea typeface="ＭＳ Ｐゴシック" charset="0"/>
              </a:defRPr>
            </a:lvl2pPr>
            <a:lvl3pPr marL="1143000" indent="-228600" algn="l">
              <a:defRPr sz="2400">
                <a:solidFill>
                  <a:schemeClr val="tx1"/>
                </a:solidFill>
                <a:latin typeface="Times" charset="0"/>
                <a:ea typeface="ＭＳ Ｐゴシック" charset="0"/>
              </a:defRPr>
            </a:lvl3pPr>
            <a:lvl4pPr marL="1600200" indent="-228600" algn="l">
              <a:defRPr sz="2400">
                <a:solidFill>
                  <a:schemeClr val="tx1"/>
                </a:solidFill>
                <a:latin typeface="Times" charset="0"/>
                <a:ea typeface="ＭＳ Ｐゴシック" charset="0"/>
              </a:defRPr>
            </a:lvl4pPr>
            <a:lvl5pPr marL="2057400" indent="-228600" algn="l">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50000"/>
              </a:spcBef>
            </a:pPr>
            <a:r>
              <a:rPr lang="en-US" sz="1200">
                <a:solidFill>
                  <a:srgbClr val="000000"/>
                </a:solidFill>
                <a:latin typeface="Arial" charset="0"/>
                <a:cs typeface="Arial" charset="0"/>
              </a:rPr>
              <a:t>CI</a:t>
            </a:r>
          </a:p>
        </p:txBody>
      </p:sp>
      <p:cxnSp>
        <p:nvCxnSpPr>
          <p:cNvPr id="111644" name="AutoShape 31"/>
          <p:cNvCxnSpPr>
            <a:cxnSpLocks noChangeShapeType="1"/>
            <a:stCxn id="111637" idx="2"/>
            <a:endCxn id="111699" idx="2"/>
          </p:cNvCxnSpPr>
          <p:nvPr>
            <p:custDataLst>
              <p:tags r:id="rId26"/>
            </p:custDataLst>
          </p:nvPr>
        </p:nvCxnSpPr>
        <p:spPr bwMode="auto">
          <a:xfrm>
            <a:off x="1281113" y="2282825"/>
            <a:ext cx="658812" cy="201613"/>
          </a:xfrm>
          <a:prstGeom prst="straightConnector1">
            <a:avLst/>
          </a:prstGeom>
          <a:noFill/>
          <a:ln w="6350">
            <a:solidFill>
              <a:schemeClr val="tx1"/>
            </a:solidFill>
            <a:round/>
            <a:headEnd/>
            <a:tailEnd/>
          </a:ln>
          <a:extLst>
            <a:ext uri="{909E8E84-426E-40dd-AFC4-6F175D3DCCD1}">
              <a14:hiddenFill xmlns:a14="http://schemas.microsoft.com/office/drawing/2010/main">
                <a:noFill/>
              </a14:hiddenFill>
            </a:ext>
          </a:extLst>
        </p:spPr>
      </p:cxnSp>
      <p:cxnSp>
        <p:nvCxnSpPr>
          <p:cNvPr id="111645" name="AutoShape 32"/>
          <p:cNvCxnSpPr>
            <a:cxnSpLocks noChangeShapeType="1"/>
            <a:stCxn id="111635" idx="2"/>
            <a:endCxn id="111699" idx="0"/>
          </p:cNvCxnSpPr>
          <p:nvPr>
            <p:custDataLst>
              <p:tags r:id="rId27"/>
            </p:custDataLst>
          </p:nvPr>
        </p:nvCxnSpPr>
        <p:spPr bwMode="auto">
          <a:xfrm>
            <a:off x="1768475" y="2039938"/>
            <a:ext cx="198438" cy="417512"/>
          </a:xfrm>
          <a:prstGeom prst="straightConnector1">
            <a:avLst/>
          </a:prstGeom>
          <a:noFill/>
          <a:ln w="6350">
            <a:solidFill>
              <a:schemeClr val="tx1"/>
            </a:solidFill>
            <a:round/>
            <a:headEnd/>
            <a:tailEnd/>
          </a:ln>
          <a:extLst>
            <a:ext uri="{909E8E84-426E-40dd-AFC4-6F175D3DCCD1}">
              <a14:hiddenFill xmlns:a14="http://schemas.microsoft.com/office/drawing/2010/main">
                <a:noFill/>
              </a14:hiddenFill>
            </a:ext>
          </a:extLst>
        </p:spPr>
      </p:cxnSp>
      <p:cxnSp>
        <p:nvCxnSpPr>
          <p:cNvPr id="111646" name="AutoShape 33"/>
          <p:cNvCxnSpPr>
            <a:cxnSpLocks noChangeShapeType="1"/>
            <a:stCxn id="111636" idx="2"/>
            <a:endCxn id="111699" idx="7"/>
          </p:cNvCxnSpPr>
          <p:nvPr>
            <p:custDataLst>
              <p:tags r:id="rId28"/>
            </p:custDataLst>
          </p:nvPr>
        </p:nvCxnSpPr>
        <p:spPr bwMode="auto">
          <a:xfrm flipH="1">
            <a:off x="1985963" y="2109788"/>
            <a:ext cx="271462" cy="355600"/>
          </a:xfrm>
          <a:prstGeom prst="straightConnector1">
            <a:avLst/>
          </a:prstGeom>
          <a:noFill/>
          <a:ln w="6350">
            <a:solidFill>
              <a:schemeClr val="tx1"/>
            </a:solidFill>
            <a:round/>
            <a:headEnd/>
            <a:tailEnd/>
          </a:ln>
          <a:extLst>
            <a:ext uri="{909E8E84-426E-40dd-AFC4-6F175D3DCCD1}">
              <a14:hiddenFill xmlns:a14="http://schemas.microsoft.com/office/drawing/2010/main">
                <a:noFill/>
              </a14:hiddenFill>
            </a:ext>
          </a:extLst>
        </p:spPr>
      </p:cxnSp>
      <p:cxnSp>
        <p:nvCxnSpPr>
          <p:cNvPr id="111647" name="AutoShape 34"/>
          <p:cNvCxnSpPr>
            <a:cxnSpLocks noChangeShapeType="1"/>
            <a:stCxn id="111634" idx="2"/>
            <a:endCxn id="111738" idx="6"/>
          </p:cNvCxnSpPr>
          <p:nvPr>
            <p:custDataLst>
              <p:tags r:id="rId29"/>
            </p:custDataLst>
          </p:nvPr>
        </p:nvCxnSpPr>
        <p:spPr bwMode="auto">
          <a:xfrm flipH="1">
            <a:off x="6403975" y="2024063"/>
            <a:ext cx="631825" cy="280987"/>
          </a:xfrm>
          <a:prstGeom prst="straightConnector1">
            <a:avLst/>
          </a:prstGeom>
          <a:noFill/>
          <a:ln w="6350">
            <a:solidFill>
              <a:schemeClr val="tx1"/>
            </a:solidFill>
            <a:round/>
            <a:headEnd/>
            <a:tailEnd/>
          </a:ln>
          <a:extLst>
            <a:ext uri="{909E8E84-426E-40dd-AFC4-6F175D3DCCD1}">
              <a14:hiddenFill xmlns:a14="http://schemas.microsoft.com/office/drawing/2010/main">
                <a:noFill/>
              </a14:hiddenFill>
            </a:ext>
          </a:extLst>
        </p:spPr>
      </p:cxnSp>
      <p:cxnSp>
        <p:nvCxnSpPr>
          <p:cNvPr id="111648" name="AutoShape 35"/>
          <p:cNvCxnSpPr>
            <a:cxnSpLocks noChangeShapeType="1"/>
            <a:stCxn id="111631" idx="1"/>
            <a:endCxn id="111738" idx="7"/>
          </p:cNvCxnSpPr>
          <p:nvPr>
            <p:custDataLst>
              <p:tags r:id="rId30"/>
            </p:custDataLst>
          </p:nvPr>
        </p:nvCxnSpPr>
        <p:spPr bwMode="auto">
          <a:xfrm flipH="1">
            <a:off x="6396038" y="2205038"/>
            <a:ext cx="790575" cy="80962"/>
          </a:xfrm>
          <a:prstGeom prst="straightConnector1">
            <a:avLst/>
          </a:prstGeom>
          <a:noFill/>
          <a:ln w="6350">
            <a:solidFill>
              <a:schemeClr val="tx1"/>
            </a:solidFill>
            <a:round/>
            <a:headEnd/>
            <a:tailEnd/>
          </a:ln>
          <a:extLst>
            <a:ext uri="{909E8E84-426E-40dd-AFC4-6F175D3DCCD1}">
              <a14:hiddenFill xmlns:a14="http://schemas.microsoft.com/office/drawing/2010/main">
                <a:noFill/>
              </a14:hiddenFill>
            </a:ext>
          </a:extLst>
        </p:spPr>
      </p:cxnSp>
      <p:cxnSp>
        <p:nvCxnSpPr>
          <p:cNvPr id="111649" name="AutoShape 36"/>
          <p:cNvCxnSpPr>
            <a:cxnSpLocks noChangeShapeType="1"/>
            <a:stCxn id="111630" idx="1"/>
            <a:endCxn id="111738" idx="6"/>
          </p:cNvCxnSpPr>
          <p:nvPr>
            <p:custDataLst>
              <p:tags r:id="rId31"/>
            </p:custDataLst>
          </p:nvPr>
        </p:nvCxnSpPr>
        <p:spPr bwMode="auto">
          <a:xfrm flipH="1" flipV="1">
            <a:off x="6403975" y="2305050"/>
            <a:ext cx="839788" cy="314325"/>
          </a:xfrm>
          <a:prstGeom prst="straightConnector1">
            <a:avLst/>
          </a:prstGeom>
          <a:noFill/>
          <a:ln w="6350">
            <a:solidFill>
              <a:schemeClr val="tx1"/>
            </a:solidFill>
            <a:round/>
            <a:headEnd/>
            <a:tailEnd/>
          </a:ln>
          <a:extLst>
            <a:ext uri="{909E8E84-426E-40dd-AFC4-6F175D3DCCD1}">
              <a14:hiddenFill xmlns:a14="http://schemas.microsoft.com/office/drawing/2010/main">
                <a:noFill/>
              </a14:hiddenFill>
            </a:ext>
          </a:extLst>
        </p:spPr>
      </p:cxnSp>
      <p:cxnSp>
        <p:nvCxnSpPr>
          <p:cNvPr id="111650" name="AutoShape 37"/>
          <p:cNvCxnSpPr>
            <a:cxnSpLocks noChangeShapeType="1"/>
            <a:stCxn id="111632" idx="1"/>
            <a:endCxn id="111738" idx="5"/>
          </p:cNvCxnSpPr>
          <p:nvPr>
            <p:custDataLst>
              <p:tags r:id="rId32"/>
            </p:custDataLst>
          </p:nvPr>
        </p:nvCxnSpPr>
        <p:spPr bwMode="auto">
          <a:xfrm flipH="1" flipV="1">
            <a:off x="6396038" y="2324100"/>
            <a:ext cx="508000" cy="531813"/>
          </a:xfrm>
          <a:prstGeom prst="straightConnector1">
            <a:avLst/>
          </a:prstGeom>
          <a:noFill/>
          <a:ln w="6350">
            <a:solidFill>
              <a:schemeClr val="tx1"/>
            </a:solidFill>
            <a:round/>
            <a:headEnd/>
            <a:tailEnd/>
          </a:ln>
          <a:extLst>
            <a:ext uri="{909E8E84-426E-40dd-AFC4-6F175D3DCCD1}">
              <a14:hiddenFill xmlns:a14="http://schemas.microsoft.com/office/drawing/2010/main">
                <a:noFill/>
              </a14:hiddenFill>
            </a:ext>
          </a:extLst>
        </p:spPr>
      </p:cxnSp>
      <p:cxnSp>
        <p:nvCxnSpPr>
          <p:cNvPr id="111651" name="AutoShape 38"/>
          <p:cNvCxnSpPr>
            <a:cxnSpLocks noChangeShapeType="1"/>
            <a:stCxn id="111638" idx="0"/>
            <a:endCxn id="111685" idx="2"/>
          </p:cNvCxnSpPr>
          <p:nvPr>
            <p:custDataLst>
              <p:tags r:id="rId33"/>
            </p:custDataLst>
          </p:nvPr>
        </p:nvCxnSpPr>
        <p:spPr bwMode="auto">
          <a:xfrm flipV="1">
            <a:off x="2997200" y="5397500"/>
            <a:ext cx="573088" cy="141288"/>
          </a:xfrm>
          <a:prstGeom prst="straightConnector1">
            <a:avLst/>
          </a:prstGeom>
          <a:noFill/>
          <a:ln w="6350">
            <a:solidFill>
              <a:schemeClr val="tx1"/>
            </a:solidFill>
            <a:round/>
            <a:headEnd/>
            <a:tailEnd/>
          </a:ln>
          <a:extLst>
            <a:ext uri="{909E8E84-426E-40dd-AFC4-6F175D3DCCD1}">
              <a14:hiddenFill xmlns:a14="http://schemas.microsoft.com/office/drawing/2010/main">
                <a:noFill/>
              </a14:hiddenFill>
            </a:ext>
          </a:extLst>
        </p:spPr>
      </p:cxnSp>
      <p:cxnSp>
        <p:nvCxnSpPr>
          <p:cNvPr id="111652" name="AutoShape 39"/>
          <p:cNvCxnSpPr>
            <a:cxnSpLocks noChangeShapeType="1"/>
            <a:stCxn id="111639" idx="0"/>
            <a:endCxn id="111685" idx="4"/>
          </p:cNvCxnSpPr>
          <p:nvPr>
            <p:custDataLst>
              <p:tags r:id="rId34"/>
            </p:custDataLst>
          </p:nvPr>
        </p:nvCxnSpPr>
        <p:spPr bwMode="auto">
          <a:xfrm flipV="1">
            <a:off x="3554413" y="5424488"/>
            <a:ext cx="42862" cy="350837"/>
          </a:xfrm>
          <a:prstGeom prst="straightConnector1">
            <a:avLst/>
          </a:prstGeom>
          <a:noFill/>
          <a:ln w="6350">
            <a:solidFill>
              <a:schemeClr val="tx1"/>
            </a:solidFill>
            <a:round/>
            <a:headEnd/>
            <a:tailEnd/>
          </a:ln>
          <a:extLst>
            <a:ext uri="{909E8E84-426E-40dd-AFC4-6F175D3DCCD1}">
              <a14:hiddenFill xmlns:a14="http://schemas.microsoft.com/office/drawing/2010/main">
                <a:noFill/>
              </a14:hiddenFill>
            </a:ext>
          </a:extLst>
        </p:spPr>
      </p:cxnSp>
      <p:cxnSp>
        <p:nvCxnSpPr>
          <p:cNvPr id="111653" name="AutoShape 40"/>
          <p:cNvCxnSpPr>
            <a:cxnSpLocks noChangeShapeType="1"/>
            <a:stCxn id="111629" idx="0"/>
            <a:endCxn id="111685" idx="5"/>
          </p:cNvCxnSpPr>
          <p:nvPr>
            <p:custDataLst>
              <p:tags r:id="rId35"/>
            </p:custDataLst>
          </p:nvPr>
        </p:nvCxnSpPr>
        <p:spPr bwMode="auto">
          <a:xfrm flipH="1" flipV="1">
            <a:off x="3616325" y="5416550"/>
            <a:ext cx="455613" cy="339725"/>
          </a:xfrm>
          <a:prstGeom prst="straightConnector1">
            <a:avLst/>
          </a:prstGeom>
          <a:noFill/>
          <a:ln w="6350">
            <a:solidFill>
              <a:schemeClr val="tx1"/>
            </a:solidFill>
            <a:round/>
            <a:headEnd/>
            <a:tailEnd/>
          </a:ln>
          <a:extLst>
            <a:ext uri="{909E8E84-426E-40dd-AFC4-6F175D3DCCD1}">
              <a14:hiddenFill xmlns:a14="http://schemas.microsoft.com/office/drawing/2010/main">
                <a:noFill/>
              </a14:hiddenFill>
            </a:ext>
          </a:extLst>
        </p:spPr>
      </p:cxnSp>
      <p:cxnSp>
        <p:nvCxnSpPr>
          <p:cNvPr id="111654" name="AutoShape 41"/>
          <p:cNvCxnSpPr>
            <a:cxnSpLocks noChangeShapeType="1"/>
            <a:stCxn id="111627" idx="0"/>
            <a:endCxn id="111688" idx="4"/>
          </p:cNvCxnSpPr>
          <p:nvPr>
            <p:custDataLst>
              <p:tags r:id="rId36"/>
            </p:custDataLst>
          </p:nvPr>
        </p:nvCxnSpPr>
        <p:spPr bwMode="auto">
          <a:xfrm flipH="1" flipV="1">
            <a:off x="4756150" y="5481638"/>
            <a:ext cx="28575" cy="366712"/>
          </a:xfrm>
          <a:prstGeom prst="straightConnector1">
            <a:avLst/>
          </a:prstGeom>
          <a:noFill/>
          <a:ln w="6350">
            <a:solidFill>
              <a:schemeClr val="tx1"/>
            </a:solidFill>
            <a:round/>
            <a:headEnd/>
            <a:tailEnd/>
          </a:ln>
          <a:extLst>
            <a:ext uri="{909E8E84-426E-40dd-AFC4-6F175D3DCCD1}">
              <a14:hiddenFill xmlns:a14="http://schemas.microsoft.com/office/drawing/2010/main">
                <a:noFill/>
              </a14:hiddenFill>
            </a:ext>
          </a:extLst>
        </p:spPr>
      </p:cxnSp>
      <p:cxnSp>
        <p:nvCxnSpPr>
          <p:cNvPr id="111655" name="AutoShape 42"/>
          <p:cNvCxnSpPr>
            <a:cxnSpLocks noChangeShapeType="1"/>
            <a:stCxn id="111626" idx="0"/>
            <a:endCxn id="111688" idx="2"/>
          </p:cNvCxnSpPr>
          <p:nvPr>
            <p:custDataLst>
              <p:tags r:id="rId37"/>
            </p:custDataLst>
          </p:nvPr>
        </p:nvCxnSpPr>
        <p:spPr bwMode="auto">
          <a:xfrm flipH="1" flipV="1">
            <a:off x="4729163" y="5454650"/>
            <a:ext cx="655637" cy="179388"/>
          </a:xfrm>
          <a:prstGeom prst="straightConnector1">
            <a:avLst/>
          </a:prstGeom>
          <a:noFill/>
          <a:ln w="6350">
            <a:solidFill>
              <a:schemeClr val="tx1"/>
            </a:solidFill>
            <a:round/>
            <a:headEnd/>
            <a:tailEnd/>
          </a:ln>
          <a:extLst>
            <a:ext uri="{909E8E84-426E-40dd-AFC4-6F175D3DCCD1}">
              <a14:hiddenFill xmlns:a14="http://schemas.microsoft.com/office/drawing/2010/main">
                <a:noFill/>
              </a14:hiddenFill>
            </a:ext>
          </a:extLst>
        </p:spPr>
      </p:cxnSp>
      <p:cxnSp>
        <p:nvCxnSpPr>
          <p:cNvPr id="111656" name="AutoShape 43"/>
          <p:cNvCxnSpPr>
            <a:cxnSpLocks noChangeShapeType="1"/>
            <a:stCxn id="111699" idx="5"/>
            <a:endCxn id="111696" idx="3"/>
          </p:cNvCxnSpPr>
          <p:nvPr>
            <p:custDataLst>
              <p:tags r:id="rId38"/>
            </p:custDataLst>
          </p:nvPr>
        </p:nvCxnSpPr>
        <p:spPr bwMode="auto">
          <a:xfrm>
            <a:off x="1985963" y="2503488"/>
            <a:ext cx="738187" cy="334962"/>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111657" name="Text Box 44"/>
          <p:cNvSpPr txBox="1">
            <a:spLocks noChangeArrowheads="1"/>
          </p:cNvSpPr>
          <p:nvPr>
            <p:custDataLst>
              <p:tags r:id="rId39"/>
            </p:custDataLst>
          </p:nvPr>
        </p:nvSpPr>
        <p:spPr bwMode="auto">
          <a:xfrm>
            <a:off x="2055813" y="4592638"/>
            <a:ext cx="4841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defRPr sz="2400">
                <a:solidFill>
                  <a:schemeClr val="tx1"/>
                </a:solidFill>
                <a:latin typeface="Times" charset="0"/>
                <a:ea typeface="ＭＳ Ｐゴシック" charset="0"/>
              </a:defRPr>
            </a:lvl1pPr>
            <a:lvl2pPr marL="742950" indent="-285750" algn="l">
              <a:defRPr sz="2400">
                <a:solidFill>
                  <a:schemeClr val="tx1"/>
                </a:solidFill>
                <a:latin typeface="Times" charset="0"/>
                <a:ea typeface="ＭＳ Ｐゴシック" charset="0"/>
              </a:defRPr>
            </a:lvl2pPr>
            <a:lvl3pPr marL="1143000" indent="-228600" algn="l">
              <a:defRPr sz="2400">
                <a:solidFill>
                  <a:schemeClr val="tx1"/>
                </a:solidFill>
                <a:latin typeface="Times" charset="0"/>
                <a:ea typeface="ＭＳ Ｐゴシック" charset="0"/>
              </a:defRPr>
            </a:lvl3pPr>
            <a:lvl4pPr marL="1600200" indent="-228600" algn="l">
              <a:defRPr sz="2400">
                <a:solidFill>
                  <a:schemeClr val="tx1"/>
                </a:solidFill>
                <a:latin typeface="Times" charset="0"/>
                <a:ea typeface="ＭＳ Ｐゴシック" charset="0"/>
              </a:defRPr>
            </a:lvl4pPr>
            <a:lvl5pPr marL="2057400" indent="-228600" algn="l">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50000"/>
              </a:spcBef>
            </a:pPr>
            <a:r>
              <a:rPr lang="en-US" sz="1000">
                <a:solidFill>
                  <a:srgbClr val="000000"/>
                </a:solidFill>
                <a:latin typeface="Arial" charset="0"/>
                <a:cs typeface="Arial" charset="0"/>
              </a:rPr>
              <a:t>Member</a:t>
            </a:r>
            <a:br>
              <a:rPr lang="en-US" sz="1000">
                <a:solidFill>
                  <a:srgbClr val="000000"/>
                </a:solidFill>
                <a:latin typeface="Arial" charset="0"/>
                <a:cs typeface="Arial" charset="0"/>
              </a:rPr>
            </a:br>
            <a:r>
              <a:rPr lang="en-US" sz="1000">
                <a:solidFill>
                  <a:srgbClr val="000000"/>
                </a:solidFill>
                <a:latin typeface="Arial" charset="0"/>
                <a:cs typeface="Arial" charset="0"/>
              </a:rPr>
              <a:t>State “n”</a:t>
            </a:r>
            <a:endParaRPr lang="en-US" sz="1000">
              <a:latin typeface="Arial" charset="0"/>
              <a:cs typeface="Arial" charset="0"/>
            </a:endParaRPr>
          </a:p>
        </p:txBody>
      </p:sp>
      <p:sp>
        <p:nvSpPr>
          <p:cNvPr id="111658" name="Text Box 45"/>
          <p:cNvSpPr txBox="1">
            <a:spLocks noChangeAspect="1" noChangeArrowheads="1"/>
          </p:cNvSpPr>
          <p:nvPr>
            <p:custDataLst>
              <p:tags r:id="rId40"/>
            </p:custDataLst>
          </p:nvPr>
        </p:nvSpPr>
        <p:spPr bwMode="auto">
          <a:xfrm>
            <a:off x="1570038" y="4818063"/>
            <a:ext cx="242887" cy="242887"/>
          </a:xfrm>
          <a:prstGeom prst="rect">
            <a:avLst/>
          </a:prstGeom>
          <a:solidFill>
            <a:srgbClr val="FFFFFF"/>
          </a:solidFill>
          <a:ln w="9525">
            <a:solidFill>
              <a:srgbClr val="000000"/>
            </a:solidFill>
            <a:miter lim="800000"/>
            <a:headEnd/>
            <a:tailEnd/>
          </a:ln>
        </p:spPr>
        <p:txBody>
          <a:bodyPr wrap="none" lIns="54000" tIns="10800" rIns="54000" bIns="10800" anchor="ctr" anchorCtr="1"/>
          <a:lstStyle>
            <a:lvl1pPr algn="l">
              <a:defRPr sz="2400">
                <a:solidFill>
                  <a:schemeClr val="tx1"/>
                </a:solidFill>
                <a:latin typeface="Times" charset="0"/>
                <a:ea typeface="ＭＳ Ｐゴシック" charset="0"/>
              </a:defRPr>
            </a:lvl1pPr>
            <a:lvl2pPr marL="742950" indent="-285750" algn="l">
              <a:defRPr sz="2400">
                <a:solidFill>
                  <a:schemeClr val="tx1"/>
                </a:solidFill>
                <a:latin typeface="Times" charset="0"/>
                <a:ea typeface="ＭＳ Ｐゴシック" charset="0"/>
              </a:defRPr>
            </a:lvl2pPr>
            <a:lvl3pPr marL="1143000" indent="-228600" algn="l">
              <a:defRPr sz="2400">
                <a:solidFill>
                  <a:schemeClr val="tx1"/>
                </a:solidFill>
                <a:latin typeface="Times" charset="0"/>
                <a:ea typeface="ＭＳ Ｐゴシック" charset="0"/>
              </a:defRPr>
            </a:lvl3pPr>
            <a:lvl4pPr marL="1600200" indent="-228600" algn="l">
              <a:defRPr sz="2400">
                <a:solidFill>
                  <a:schemeClr val="tx1"/>
                </a:solidFill>
                <a:latin typeface="Times" charset="0"/>
                <a:ea typeface="ＭＳ Ｐゴシック" charset="0"/>
              </a:defRPr>
            </a:lvl4pPr>
            <a:lvl5pPr marL="2057400" indent="-228600" algn="l">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50000"/>
              </a:spcBef>
            </a:pPr>
            <a:r>
              <a:rPr lang="en-US" sz="1200">
                <a:solidFill>
                  <a:srgbClr val="000000"/>
                </a:solidFill>
                <a:latin typeface="Arial" charset="0"/>
                <a:cs typeface="Arial" charset="0"/>
              </a:rPr>
              <a:t>CI</a:t>
            </a:r>
          </a:p>
        </p:txBody>
      </p:sp>
      <p:sp>
        <p:nvSpPr>
          <p:cNvPr id="111659" name="Text Box 46"/>
          <p:cNvSpPr txBox="1">
            <a:spLocks noChangeAspect="1" noChangeArrowheads="1"/>
          </p:cNvSpPr>
          <p:nvPr>
            <p:custDataLst>
              <p:tags r:id="rId41"/>
            </p:custDataLst>
          </p:nvPr>
        </p:nvSpPr>
        <p:spPr bwMode="auto">
          <a:xfrm>
            <a:off x="1290638" y="3794125"/>
            <a:ext cx="242887" cy="242888"/>
          </a:xfrm>
          <a:prstGeom prst="rect">
            <a:avLst/>
          </a:prstGeom>
          <a:solidFill>
            <a:srgbClr val="FFFFFF"/>
          </a:solidFill>
          <a:ln w="9525">
            <a:solidFill>
              <a:srgbClr val="000000"/>
            </a:solidFill>
            <a:miter lim="800000"/>
            <a:headEnd/>
            <a:tailEnd/>
          </a:ln>
        </p:spPr>
        <p:txBody>
          <a:bodyPr wrap="none" lIns="54000" tIns="10800" rIns="54000" bIns="10800" anchor="ctr" anchorCtr="1"/>
          <a:lstStyle>
            <a:lvl1pPr algn="l">
              <a:defRPr sz="2400">
                <a:solidFill>
                  <a:schemeClr val="tx1"/>
                </a:solidFill>
                <a:latin typeface="Times" charset="0"/>
                <a:ea typeface="ＭＳ Ｐゴシック" charset="0"/>
              </a:defRPr>
            </a:lvl1pPr>
            <a:lvl2pPr marL="742950" indent="-285750" algn="l">
              <a:defRPr sz="2400">
                <a:solidFill>
                  <a:schemeClr val="tx1"/>
                </a:solidFill>
                <a:latin typeface="Times" charset="0"/>
                <a:ea typeface="ＭＳ Ｐゴシック" charset="0"/>
              </a:defRPr>
            </a:lvl2pPr>
            <a:lvl3pPr marL="1143000" indent="-228600" algn="l">
              <a:defRPr sz="2400">
                <a:solidFill>
                  <a:schemeClr val="tx1"/>
                </a:solidFill>
                <a:latin typeface="Times" charset="0"/>
                <a:ea typeface="ＭＳ Ｐゴシック" charset="0"/>
              </a:defRPr>
            </a:lvl3pPr>
            <a:lvl4pPr marL="1600200" indent="-228600" algn="l">
              <a:defRPr sz="2400">
                <a:solidFill>
                  <a:schemeClr val="tx1"/>
                </a:solidFill>
                <a:latin typeface="Times" charset="0"/>
                <a:ea typeface="ＭＳ Ｐゴシック" charset="0"/>
              </a:defRPr>
            </a:lvl4pPr>
            <a:lvl5pPr marL="2057400" indent="-228600" algn="l">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50000"/>
              </a:spcBef>
            </a:pPr>
            <a:r>
              <a:rPr lang="en-US" sz="1200">
                <a:solidFill>
                  <a:srgbClr val="000000"/>
                </a:solidFill>
                <a:latin typeface="Arial" charset="0"/>
                <a:cs typeface="Arial" charset="0"/>
              </a:rPr>
              <a:t>CI</a:t>
            </a:r>
          </a:p>
        </p:txBody>
      </p:sp>
      <p:sp>
        <p:nvSpPr>
          <p:cNvPr id="111660" name="Text Box 47"/>
          <p:cNvSpPr txBox="1">
            <a:spLocks noChangeAspect="1" noChangeArrowheads="1"/>
          </p:cNvSpPr>
          <p:nvPr>
            <p:custDataLst>
              <p:tags r:id="rId42"/>
            </p:custDataLst>
          </p:nvPr>
        </p:nvSpPr>
        <p:spPr bwMode="auto">
          <a:xfrm>
            <a:off x="1016000" y="4818063"/>
            <a:ext cx="242888" cy="242887"/>
          </a:xfrm>
          <a:prstGeom prst="rect">
            <a:avLst/>
          </a:prstGeom>
          <a:solidFill>
            <a:srgbClr val="FFFFFF"/>
          </a:solidFill>
          <a:ln w="9525">
            <a:solidFill>
              <a:srgbClr val="000000"/>
            </a:solidFill>
            <a:miter lim="800000"/>
            <a:headEnd/>
            <a:tailEnd/>
          </a:ln>
        </p:spPr>
        <p:txBody>
          <a:bodyPr wrap="none" lIns="54000" tIns="10800" rIns="54000" bIns="10800" anchor="ctr" anchorCtr="1"/>
          <a:lstStyle>
            <a:lvl1pPr algn="l">
              <a:defRPr sz="2400">
                <a:solidFill>
                  <a:schemeClr val="tx1"/>
                </a:solidFill>
                <a:latin typeface="Times" charset="0"/>
                <a:ea typeface="ＭＳ Ｐゴシック" charset="0"/>
              </a:defRPr>
            </a:lvl1pPr>
            <a:lvl2pPr marL="742950" indent="-285750" algn="l">
              <a:defRPr sz="2400">
                <a:solidFill>
                  <a:schemeClr val="tx1"/>
                </a:solidFill>
                <a:latin typeface="Times" charset="0"/>
                <a:ea typeface="ＭＳ Ｐゴシック" charset="0"/>
              </a:defRPr>
            </a:lvl2pPr>
            <a:lvl3pPr marL="1143000" indent="-228600" algn="l">
              <a:defRPr sz="2400">
                <a:solidFill>
                  <a:schemeClr val="tx1"/>
                </a:solidFill>
                <a:latin typeface="Times" charset="0"/>
                <a:ea typeface="ＭＳ Ｐゴシック" charset="0"/>
              </a:defRPr>
            </a:lvl3pPr>
            <a:lvl4pPr marL="1600200" indent="-228600" algn="l">
              <a:defRPr sz="2400">
                <a:solidFill>
                  <a:schemeClr val="tx1"/>
                </a:solidFill>
                <a:latin typeface="Times" charset="0"/>
                <a:ea typeface="ＭＳ Ｐゴシック" charset="0"/>
              </a:defRPr>
            </a:lvl4pPr>
            <a:lvl5pPr marL="2057400" indent="-228600" algn="l">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50000"/>
              </a:spcBef>
            </a:pPr>
            <a:r>
              <a:rPr lang="en-US" sz="1200">
                <a:solidFill>
                  <a:srgbClr val="000000"/>
                </a:solidFill>
                <a:latin typeface="Arial" charset="0"/>
                <a:cs typeface="Arial" charset="0"/>
              </a:rPr>
              <a:t>CI</a:t>
            </a:r>
          </a:p>
        </p:txBody>
      </p:sp>
      <p:cxnSp>
        <p:nvCxnSpPr>
          <p:cNvPr id="111661" name="AutoShape 48"/>
          <p:cNvCxnSpPr>
            <a:cxnSpLocks noChangeShapeType="1"/>
            <a:stCxn id="111660" idx="0"/>
            <a:endCxn id="111664" idx="2"/>
          </p:cNvCxnSpPr>
          <p:nvPr>
            <p:custDataLst>
              <p:tags r:id="rId43"/>
            </p:custDataLst>
          </p:nvPr>
        </p:nvCxnSpPr>
        <p:spPr bwMode="auto">
          <a:xfrm flipV="1">
            <a:off x="1138238" y="4360863"/>
            <a:ext cx="274637" cy="457200"/>
          </a:xfrm>
          <a:prstGeom prst="straightConnector1">
            <a:avLst/>
          </a:prstGeom>
          <a:noFill/>
          <a:ln w="6350">
            <a:solidFill>
              <a:schemeClr val="tx1"/>
            </a:solidFill>
            <a:round/>
            <a:headEnd/>
            <a:tailEnd/>
          </a:ln>
          <a:extLst>
            <a:ext uri="{909E8E84-426E-40dd-AFC4-6F175D3DCCD1}">
              <a14:hiddenFill xmlns:a14="http://schemas.microsoft.com/office/drawing/2010/main">
                <a:noFill/>
              </a14:hiddenFill>
            </a:ext>
          </a:extLst>
        </p:spPr>
      </p:cxnSp>
      <p:cxnSp>
        <p:nvCxnSpPr>
          <p:cNvPr id="111662" name="AutoShape 49"/>
          <p:cNvCxnSpPr>
            <a:cxnSpLocks noChangeShapeType="1"/>
            <a:stCxn id="111658" idx="0"/>
            <a:endCxn id="111664" idx="0"/>
          </p:cNvCxnSpPr>
          <p:nvPr>
            <p:custDataLst>
              <p:tags r:id="rId44"/>
            </p:custDataLst>
          </p:nvPr>
        </p:nvCxnSpPr>
        <p:spPr bwMode="auto">
          <a:xfrm flipH="1" flipV="1">
            <a:off x="1439863" y="4333875"/>
            <a:ext cx="252412" cy="484188"/>
          </a:xfrm>
          <a:prstGeom prst="straightConnector1">
            <a:avLst/>
          </a:prstGeom>
          <a:noFill/>
          <a:ln w="6350">
            <a:solidFill>
              <a:schemeClr val="tx1"/>
            </a:solidFill>
            <a:round/>
            <a:headEnd/>
            <a:tailEnd/>
          </a:ln>
          <a:extLst>
            <a:ext uri="{909E8E84-426E-40dd-AFC4-6F175D3DCCD1}">
              <a14:hiddenFill xmlns:a14="http://schemas.microsoft.com/office/drawing/2010/main">
                <a:noFill/>
              </a14:hiddenFill>
            </a:ext>
          </a:extLst>
        </p:spPr>
      </p:cxnSp>
      <p:cxnSp>
        <p:nvCxnSpPr>
          <p:cNvPr id="111663" name="AutoShape 50"/>
          <p:cNvCxnSpPr>
            <a:cxnSpLocks noChangeShapeType="1"/>
            <a:stCxn id="111664" idx="4"/>
            <a:endCxn id="111710" idx="3"/>
          </p:cNvCxnSpPr>
          <p:nvPr>
            <p:custDataLst>
              <p:tags r:id="rId45"/>
            </p:custDataLst>
          </p:nvPr>
        </p:nvCxnSpPr>
        <p:spPr bwMode="auto">
          <a:xfrm flipV="1">
            <a:off x="1439863" y="4295775"/>
            <a:ext cx="898525" cy="92075"/>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111664" name="Oval 51"/>
          <p:cNvSpPr>
            <a:spLocks noChangeArrowheads="1"/>
          </p:cNvSpPr>
          <p:nvPr>
            <p:custDataLst>
              <p:tags r:id="rId46"/>
            </p:custDataLst>
          </p:nvPr>
        </p:nvSpPr>
        <p:spPr bwMode="auto">
          <a:xfrm>
            <a:off x="1412875" y="4333875"/>
            <a:ext cx="53975" cy="53975"/>
          </a:xfrm>
          <a:prstGeom prst="ellipse">
            <a:avLst/>
          </a:prstGeom>
          <a:solidFill>
            <a:schemeClr val="accent1"/>
          </a:solidFill>
          <a:ln w="9525">
            <a:solidFill>
              <a:schemeClr val="tx1"/>
            </a:solidFill>
            <a:round/>
            <a:headEnd/>
            <a:tailEnd/>
          </a:ln>
        </p:spPr>
        <p:txBody>
          <a:bodyPr wrap="none" lIns="0" tIns="0" rIns="0" bIns="0" anchor="ctr"/>
          <a:lstStyle/>
          <a:p>
            <a:pPr algn="l" eaLnBrk="1" hangingPunct="1"/>
            <a:endParaRPr lang="el-GR" sz="1800">
              <a:latin typeface="Arial" charset="0"/>
              <a:cs typeface="Arial" charset="0"/>
            </a:endParaRPr>
          </a:p>
        </p:txBody>
      </p:sp>
      <p:cxnSp>
        <p:nvCxnSpPr>
          <p:cNvPr id="111665" name="AutoShape 52"/>
          <p:cNvCxnSpPr>
            <a:cxnSpLocks noChangeShapeType="1"/>
            <a:stCxn id="111659" idx="2"/>
            <a:endCxn id="111664" idx="0"/>
          </p:cNvCxnSpPr>
          <p:nvPr>
            <p:custDataLst>
              <p:tags r:id="rId47"/>
            </p:custDataLst>
          </p:nvPr>
        </p:nvCxnSpPr>
        <p:spPr bwMode="auto">
          <a:xfrm>
            <a:off x="1412875" y="4037013"/>
            <a:ext cx="26988" cy="296862"/>
          </a:xfrm>
          <a:prstGeom prst="straightConnector1">
            <a:avLst/>
          </a:prstGeom>
          <a:noFill/>
          <a:ln w="6350">
            <a:solidFill>
              <a:schemeClr val="tx1"/>
            </a:solidFill>
            <a:round/>
            <a:headEnd/>
            <a:tailEnd/>
          </a:ln>
          <a:extLst>
            <a:ext uri="{909E8E84-426E-40dd-AFC4-6F175D3DCCD1}">
              <a14:hiddenFill xmlns:a14="http://schemas.microsoft.com/office/drawing/2010/main">
                <a:noFill/>
              </a14:hiddenFill>
            </a:ext>
          </a:extLst>
        </p:spPr>
      </p:cxnSp>
      <p:sp>
        <p:nvSpPr>
          <p:cNvPr id="111666" name="Oval 53"/>
          <p:cNvSpPr>
            <a:spLocks noChangeAspect="1" noChangeArrowheads="1"/>
          </p:cNvSpPr>
          <p:nvPr>
            <p:custDataLst>
              <p:tags r:id="rId48"/>
            </p:custDataLst>
          </p:nvPr>
        </p:nvSpPr>
        <p:spPr bwMode="auto">
          <a:xfrm>
            <a:off x="6045200" y="3297238"/>
            <a:ext cx="539750" cy="539750"/>
          </a:xfrm>
          <a:prstGeom prst="ellipse">
            <a:avLst/>
          </a:prstGeom>
          <a:solidFill>
            <a:srgbClr val="808080"/>
          </a:solidFill>
          <a:ln w="25400">
            <a:solidFill>
              <a:srgbClr val="000000"/>
            </a:solidFill>
            <a:round/>
            <a:headEnd/>
            <a:tailEnd/>
          </a:ln>
        </p:spPr>
        <p:txBody>
          <a:bodyPr wrap="none" anchor="ctr"/>
          <a:lstStyle/>
          <a:p>
            <a:pPr algn="l" eaLnBrk="1" hangingPunct="1"/>
            <a:endParaRPr lang="el-GR" sz="1800">
              <a:latin typeface="Arial" charset="0"/>
              <a:cs typeface="Arial" charset="0"/>
            </a:endParaRPr>
          </a:p>
        </p:txBody>
      </p:sp>
      <p:grpSp>
        <p:nvGrpSpPr>
          <p:cNvPr id="111667" name="Group 54"/>
          <p:cNvGrpSpPr>
            <a:grpSpLocks/>
          </p:cNvGrpSpPr>
          <p:nvPr/>
        </p:nvGrpSpPr>
        <p:grpSpPr bwMode="auto">
          <a:xfrm>
            <a:off x="5842000" y="5818188"/>
            <a:ext cx="2924175" cy="403225"/>
            <a:chOff x="3680" y="3665"/>
            <a:chExt cx="1842" cy="254"/>
          </a:xfrm>
        </p:grpSpPr>
        <p:grpSp>
          <p:nvGrpSpPr>
            <p:cNvPr id="111668" name="Group 55"/>
            <p:cNvGrpSpPr>
              <a:grpSpLocks/>
            </p:cNvGrpSpPr>
            <p:nvPr>
              <p:custDataLst>
                <p:tags r:id="rId93"/>
              </p:custDataLst>
            </p:nvPr>
          </p:nvGrpSpPr>
          <p:grpSpPr bwMode="auto">
            <a:xfrm>
              <a:off x="3680" y="3702"/>
              <a:ext cx="579" cy="181"/>
              <a:chOff x="5057" y="3468"/>
              <a:chExt cx="579" cy="181"/>
            </a:xfrm>
          </p:grpSpPr>
          <p:sp>
            <p:nvSpPr>
              <p:cNvPr id="111669" name="Text Box 56"/>
              <p:cNvSpPr txBox="1">
                <a:spLocks noChangeAspect="1" noChangeArrowheads="1"/>
              </p:cNvSpPr>
              <p:nvPr/>
            </p:nvSpPr>
            <p:spPr bwMode="auto">
              <a:xfrm>
                <a:off x="5271" y="3482"/>
                <a:ext cx="36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defRPr sz="2400">
                    <a:solidFill>
                      <a:schemeClr val="tx1"/>
                    </a:solidFill>
                    <a:latin typeface="Times" charset="0"/>
                    <a:ea typeface="ＭＳ Ｐゴシック" charset="0"/>
                  </a:defRPr>
                </a:lvl1pPr>
                <a:lvl2pPr marL="742950" indent="-285750" algn="l">
                  <a:defRPr sz="2400">
                    <a:solidFill>
                      <a:schemeClr val="tx1"/>
                    </a:solidFill>
                    <a:latin typeface="Times" charset="0"/>
                    <a:ea typeface="ＭＳ Ｐゴシック" charset="0"/>
                  </a:defRPr>
                </a:lvl2pPr>
                <a:lvl3pPr marL="1143000" indent="-228600" algn="l">
                  <a:defRPr sz="2400">
                    <a:solidFill>
                      <a:schemeClr val="tx1"/>
                    </a:solidFill>
                    <a:latin typeface="Times" charset="0"/>
                    <a:ea typeface="ＭＳ Ｐゴシック" charset="0"/>
                  </a:defRPr>
                </a:lvl3pPr>
                <a:lvl4pPr marL="1600200" indent="-228600" algn="l">
                  <a:defRPr sz="2400">
                    <a:solidFill>
                      <a:schemeClr val="tx1"/>
                    </a:solidFill>
                    <a:latin typeface="Times" charset="0"/>
                    <a:ea typeface="ＭＳ Ｐゴシック" charset="0"/>
                  </a:defRPr>
                </a:lvl4pPr>
                <a:lvl5pPr marL="2057400" indent="-228600" algn="l">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50000"/>
                  </a:spcBef>
                </a:pPr>
                <a:r>
                  <a:rPr lang="en-US" sz="800">
                    <a:solidFill>
                      <a:srgbClr val="000000"/>
                    </a:solidFill>
                    <a:latin typeface="Arial" charset="0"/>
                    <a:cs typeface="Arial" charset="0"/>
                  </a:rPr>
                  <a:t>Coordination</a:t>
                </a:r>
                <a:br>
                  <a:rPr lang="en-US" sz="800">
                    <a:solidFill>
                      <a:srgbClr val="000000"/>
                    </a:solidFill>
                    <a:latin typeface="Arial" charset="0"/>
                    <a:cs typeface="Arial" charset="0"/>
                  </a:rPr>
                </a:br>
                <a:r>
                  <a:rPr lang="en-US" sz="800">
                    <a:solidFill>
                      <a:srgbClr val="000000"/>
                    </a:solidFill>
                    <a:latin typeface="Arial" charset="0"/>
                    <a:cs typeface="Arial" charset="0"/>
                  </a:rPr>
                  <a:t>Node</a:t>
                </a:r>
              </a:p>
            </p:txBody>
          </p:sp>
          <p:sp>
            <p:nvSpPr>
              <p:cNvPr id="111670" name="Oval 57"/>
              <p:cNvSpPr>
                <a:spLocks noChangeAspect="1" noChangeArrowheads="1"/>
              </p:cNvSpPr>
              <p:nvPr/>
            </p:nvSpPr>
            <p:spPr bwMode="auto">
              <a:xfrm>
                <a:off x="5057" y="3468"/>
                <a:ext cx="181" cy="181"/>
              </a:xfrm>
              <a:prstGeom prst="ellipse">
                <a:avLst/>
              </a:prstGeom>
              <a:solidFill>
                <a:srgbClr val="808080"/>
              </a:solidFill>
              <a:ln w="25400">
                <a:solidFill>
                  <a:srgbClr val="000000"/>
                </a:solidFill>
                <a:round/>
                <a:headEnd/>
                <a:tailEnd/>
              </a:ln>
            </p:spPr>
            <p:txBody>
              <a:bodyPr wrap="none" anchor="ctr"/>
              <a:lstStyle/>
              <a:p>
                <a:pPr algn="l" eaLnBrk="1" hangingPunct="1"/>
                <a:endParaRPr lang="el-GR" sz="1800">
                  <a:latin typeface="Arial" charset="0"/>
                  <a:cs typeface="Arial" charset="0"/>
                </a:endParaRPr>
              </a:p>
            </p:txBody>
          </p:sp>
        </p:grpSp>
        <p:grpSp>
          <p:nvGrpSpPr>
            <p:cNvPr id="111671" name="Group 58"/>
            <p:cNvGrpSpPr>
              <a:grpSpLocks/>
            </p:cNvGrpSpPr>
            <p:nvPr>
              <p:custDataLst>
                <p:tags r:id="rId94"/>
              </p:custDataLst>
            </p:nvPr>
          </p:nvGrpSpPr>
          <p:grpSpPr bwMode="auto">
            <a:xfrm>
              <a:off x="5021" y="3715"/>
              <a:ext cx="501" cy="154"/>
              <a:chOff x="5085" y="3257"/>
              <a:chExt cx="501" cy="154"/>
            </a:xfrm>
          </p:grpSpPr>
          <p:sp>
            <p:nvSpPr>
              <p:cNvPr id="111672" name="Text Box 59"/>
              <p:cNvSpPr txBox="1">
                <a:spLocks noChangeAspect="1" noChangeArrowheads="1"/>
              </p:cNvSpPr>
              <p:nvPr/>
            </p:nvSpPr>
            <p:spPr bwMode="auto">
              <a:xfrm>
                <a:off x="5085" y="3258"/>
                <a:ext cx="153" cy="153"/>
              </a:xfrm>
              <a:prstGeom prst="rect">
                <a:avLst/>
              </a:prstGeom>
              <a:solidFill>
                <a:srgbClr val="FFFFFF"/>
              </a:solidFill>
              <a:ln w="9525">
                <a:solidFill>
                  <a:srgbClr val="000000"/>
                </a:solidFill>
                <a:miter lim="800000"/>
                <a:headEnd/>
                <a:tailEnd/>
              </a:ln>
            </p:spPr>
            <p:txBody>
              <a:bodyPr wrap="none" lIns="54000" tIns="10800" rIns="54000" bIns="10800" anchor="ctr" anchorCtr="1"/>
              <a:lstStyle>
                <a:lvl1pPr algn="l">
                  <a:defRPr sz="2400">
                    <a:solidFill>
                      <a:schemeClr val="tx1"/>
                    </a:solidFill>
                    <a:latin typeface="Times" charset="0"/>
                    <a:ea typeface="ＭＳ Ｐゴシック" charset="0"/>
                  </a:defRPr>
                </a:lvl1pPr>
                <a:lvl2pPr marL="742950" indent="-285750" algn="l">
                  <a:defRPr sz="2400">
                    <a:solidFill>
                      <a:schemeClr val="tx1"/>
                    </a:solidFill>
                    <a:latin typeface="Times" charset="0"/>
                    <a:ea typeface="ＭＳ Ｐゴシック" charset="0"/>
                  </a:defRPr>
                </a:lvl2pPr>
                <a:lvl3pPr marL="1143000" indent="-228600" algn="l">
                  <a:defRPr sz="2400">
                    <a:solidFill>
                      <a:schemeClr val="tx1"/>
                    </a:solidFill>
                    <a:latin typeface="Times" charset="0"/>
                    <a:ea typeface="ＭＳ Ｐゴシック" charset="0"/>
                  </a:defRPr>
                </a:lvl3pPr>
                <a:lvl4pPr marL="1600200" indent="-228600" algn="l">
                  <a:defRPr sz="2400">
                    <a:solidFill>
                      <a:schemeClr val="tx1"/>
                    </a:solidFill>
                    <a:latin typeface="Times" charset="0"/>
                    <a:ea typeface="ＭＳ Ｐゴシック" charset="0"/>
                  </a:defRPr>
                </a:lvl4pPr>
                <a:lvl5pPr marL="2057400" indent="-228600" algn="l">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50000"/>
                  </a:spcBef>
                </a:pPr>
                <a:r>
                  <a:rPr lang="en-US" sz="1200">
                    <a:solidFill>
                      <a:srgbClr val="000000"/>
                    </a:solidFill>
                    <a:latin typeface="Arial" charset="0"/>
                    <a:cs typeface="Arial" charset="0"/>
                  </a:rPr>
                  <a:t>CI</a:t>
                </a:r>
              </a:p>
            </p:txBody>
          </p:sp>
          <p:sp>
            <p:nvSpPr>
              <p:cNvPr id="111673" name="Text Box 60"/>
              <p:cNvSpPr txBox="1">
                <a:spLocks noChangeAspect="1" noChangeArrowheads="1"/>
              </p:cNvSpPr>
              <p:nvPr/>
            </p:nvSpPr>
            <p:spPr bwMode="auto">
              <a:xfrm>
                <a:off x="5271" y="3257"/>
                <a:ext cx="31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defRPr sz="2400">
                    <a:solidFill>
                      <a:schemeClr val="tx1"/>
                    </a:solidFill>
                    <a:latin typeface="Times" charset="0"/>
                    <a:ea typeface="ＭＳ Ｐゴシック" charset="0"/>
                  </a:defRPr>
                </a:lvl1pPr>
                <a:lvl2pPr marL="742950" indent="-285750" algn="l">
                  <a:defRPr sz="2400">
                    <a:solidFill>
                      <a:schemeClr val="tx1"/>
                    </a:solidFill>
                    <a:latin typeface="Times" charset="0"/>
                    <a:ea typeface="ＭＳ Ｐゴシック" charset="0"/>
                  </a:defRPr>
                </a:lvl2pPr>
                <a:lvl3pPr marL="1143000" indent="-228600" algn="l">
                  <a:defRPr sz="2400">
                    <a:solidFill>
                      <a:schemeClr val="tx1"/>
                    </a:solidFill>
                    <a:latin typeface="Times" charset="0"/>
                    <a:ea typeface="ＭＳ Ｐゴシック" charset="0"/>
                  </a:defRPr>
                </a:lvl3pPr>
                <a:lvl4pPr marL="1600200" indent="-228600" algn="l">
                  <a:defRPr sz="2400">
                    <a:solidFill>
                      <a:schemeClr val="tx1"/>
                    </a:solidFill>
                    <a:latin typeface="Times" charset="0"/>
                    <a:ea typeface="ＭＳ Ｐゴシック" charset="0"/>
                  </a:defRPr>
                </a:lvl4pPr>
                <a:lvl5pPr marL="2057400" indent="-228600" algn="l">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50000"/>
                  </a:spcBef>
                </a:pPr>
                <a:r>
                  <a:rPr lang="en-US" sz="800">
                    <a:solidFill>
                      <a:srgbClr val="000000"/>
                    </a:solidFill>
                    <a:latin typeface="Arial" charset="0"/>
                    <a:cs typeface="Arial" charset="0"/>
                  </a:rPr>
                  <a:t>Competent</a:t>
                </a:r>
                <a:br>
                  <a:rPr lang="en-US" sz="800">
                    <a:solidFill>
                      <a:srgbClr val="000000"/>
                    </a:solidFill>
                    <a:latin typeface="Arial" charset="0"/>
                    <a:cs typeface="Arial" charset="0"/>
                  </a:rPr>
                </a:br>
                <a:r>
                  <a:rPr lang="en-US" sz="800">
                    <a:solidFill>
                      <a:srgbClr val="000000"/>
                    </a:solidFill>
                    <a:latin typeface="Arial" charset="0"/>
                    <a:cs typeface="Arial" charset="0"/>
                  </a:rPr>
                  <a:t>Institution</a:t>
                </a:r>
              </a:p>
            </p:txBody>
          </p:sp>
        </p:grpSp>
        <p:grpSp>
          <p:nvGrpSpPr>
            <p:cNvPr id="111674" name="Group 61"/>
            <p:cNvGrpSpPr>
              <a:grpSpLocks/>
            </p:cNvGrpSpPr>
            <p:nvPr/>
          </p:nvGrpSpPr>
          <p:grpSpPr bwMode="auto">
            <a:xfrm>
              <a:off x="4456" y="3665"/>
              <a:ext cx="367" cy="254"/>
              <a:chOff x="4333" y="3679"/>
              <a:chExt cx="367" cy="254"/>
            </a:xfrm>
          </p:grpSpPr>
          <p:sp>
            <p:nvSpPr>
              <p:cNvPr id="111675" name="Text Box 62"/>
              <p:cNvSpPr txBox="1">
                <a:spLocks noChangeAspect="1" noChangeArrowheads="1"/>
              </p:cNvSpPr>
              <p:nvPr>
                <p:custDataLst>
                  <p:tags r:id="rId95"/>
                </p:custDataLst>
              </p:nvPr>
            </p:nvSpPr>
            <p:spPr bwMode="auto">
              <a:xfrm>
                <a:off x="4493" y="3729"/>
                <a:ext cx="20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defRPr sz="2400">
                    <a:solidFill>
                      <a:schemeClr val="tx1"/>
                    </a:solidFill>
                    <a:latin typeface="Times" charset="0"/>
                    <a:ea typeface="ＭＳ Ｐゴシック" charset="0"/>
                  </a:defRPr>
                </a:lvl1pPr>
                <a:lvl2pPr marL="742950" indent="-285750" algn="l">
                  <a:defRPr sz="2400">
                    <a:solidFill>
                      <a:schemeClr val="tx1"/>
                    </a:solidFill>
                    <a:latin typeface="Times" charset="0"/>
                    <a:ea typeface="ＭＳ Ｐゴシック" charset="0"/>
                  </a:defRPr>
                </a:lvl2pPr>
                <a:lvl3pPr marL="1143000" indent="-228600" algn="l">
                  <a:defRPr sz="2400">
                    <a:solidFill>
                      <a:schemeClr val="tx1"/>
                    </a:solidFill>
                    <a:latin typeface="Times" charset="0"/>
                    <a:ea typeface="ＭＳ Ｐゴシック" charset="0"/>
                  </a:defRPr>
                </a:lvl3pPr>
                <a:lvl4pPr marL="1600200" indent="-228600" algn="l">
                  <a:defRPr sz="2400">
                    <a:solidFill>
                      <a:schemeClr val="tx1"/>
                    </a:solidFill>
                    <a:latin typeface="Times" charset="0"/>
                    <a:ea typeface="ＭＳ Ｐゴシック" charset="0"/>
                  </a:defRPr>
                </a:lvl4pPr>
                <a:lvl5pPr marL="2057400" indent="-228600" algn="l">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sz="800">
                    <a:solidFill>
                      <a:srgbClr val="000000"/>
                    </a:solidFill>
                    <a:latin typeface="Arial" charset="0"/>
                    <a:cs typeface="Arial" charset="0"/>
                  </a:rPr>
                  <a:t>Access</a:t>
                </a:r>
                <a:br>
                  <a:rPr lang="en-US" sz="800">
                    <a:solidFill>
                      <a:srgbClr val="000000"/>
                    </a:solidFill>
                    <a:latin typeface="Arial" charset="0"/>
                    <a:cs typeface="Arial" charset="0"/>
                  </a:rPr>
                </a:br>
                <a:r>
                  <a:rPr lang="en-US" sz="800">
                    <a:solidFill>
                      <a:srgbClr val="000000"/>
                    </a:solidFill>
                    <a:latin typeface="Arial" charset="0"/>
                    <a:cs typeface="Arial" charset="0"/>
                  </a:rPr>
                  <a:t>Point</a:t>
                </a:r>
              </a:p>
            </p:txBody>
          </p:sp>
          <p:grpSp>
            <p:nvGrpSpPr>
              <p:cNvPr id="111676" name="Group 63"/>
              <p:cNvGrpSpPr>
                <a:grpSpLocks/>
              </p:cNvGrpSpPr>
              <p:nvPr>
                <p:custDataLst>
                  <p:tags r:id="rId96"/>
                </p:custDataLst>
              </p:nvPr>
            </p:nvGrpSpPr>
            <p:grpSpPr bwMode="auto">
              <a:xfrm>
                <a:off x="4333" y="3679"/>
                <a:ext cx="127" cy="254"/>
                <a:chOff x="4333" y="3679"/>
                <a:chExt cx="127" cy="254"/>
              </a:xfrm>
            </p:grpSpPr>
            <p:sp>
              <p:nvSpPr>
                <p:cNvPr id="111677" name="Rectangle 64"/>
                <p:cNvSpPr>
                  <a:spLocks noChangeAspect="1" noChangeArrowheads="1"/>
                </p:cNvSpPr>
                <p:nvPr/>
              </p:nvSpPr>
              <p:spPr bwMode="auto">
                <a:xfrm>
                  <a:off x="4333" y="3679"/>
                  <a:ext cx="127" cy="254"/>
                </a:xfrm>
                <a:prstGeom prst="rect">
                  <a:avLst/>
                </a:prstGeom>
                <a:solidFill>
                  <a:schemeClr val="bg2"/>
                </a:solidFill>
                <a:ln w="3175">
                  <a:solidFill>
                    <a:schemeClr val="tx1"/>
                  </a:solidFill>
                  <a:miter lim="800000"/>
                  <a:headEnd/>
                  <a:tailEnd/>
                </a:ln>
              </p:spPr>
              <p:txBody>
                <a:bodyPr wrap="none" lIns="0" tIns="0" rIns="0" bIns="0" anchor="ctr"/>
                <a:lstStyle/>
                <a:p>
                  <a:pPr algn="l" eaLnBrk="1" hangingPunct="1"/>
                  <a:endParaRPr lang="el-GR" sz="1800">
                    <a:latin typeface="Arial" charset="0"/>
                    <a:cs typeface="Arial" charset="0"/>
                  </a:endParaRPr>
                </a:p>
              </p:txBody>
            </p:sp>
            <p:sp>
              <p:nvSpPr>
                <p:cNvPr id="111678" name="AutoShape 65"/>
                <p:cNvSpPr>
                  <a:spLocks noChangeAspect="1" noChangeArrowheads="1"/>
                </p:cNvSpPr>
                <p:nvPr/>
              </p:nvSpPr>
              <p:spPr bwMode="auto">
                <a:xfrm>
                  <a:off x="4340" y="3687"/>
                  <a:ext cx="113" cy="113"/>
                </a:xfrm>
                <a:prstGeom prst="hexagon">
                  <a:avLst>
                    <a:gd name="adj" fmla="val 25000"/>
                    <a:gd name="vf" fmla="val 115470"/>
                  </a:avLst>
                </a:prstGeom>
                <a:solidFill>
                  <a:schemeClr val="accent1"/>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lIns="0" tIns="0" rIns="0" bIns="0" anchor="ctr"/>
                <a:lstStyle/>
                <a:p>
                  <a:pPr algn="l" eaLnBrk="1" hangingPunct="1"/>
                  <a:endParaRPr lang="el-GR" sz="1800">
                    <a:latin typeface="Arial" charset="0"/>
                    <a:cs typeface="Arial" charset="0"/>
                  </a:endParaRPr>
                </a:p>
              </p:txBody>
            </p:sp>
            <p:sp>
              <p:nvSpPr>
                <p:cNvPr id="111679" name="AutoShape 66"/>
                <p:cNvSpPr>
                  <a:spLocks noChangeAspect="1" noChangeArrowheads="1"/>
                </p:cNvSpPr>
                <p:nvPr/>
              </p:nvSpPr>
              <p:spPr bwMode="auto">
                <a:xfrm>
                  <a:off x="4340" y="3813"/>
                  <a:ext cx="113" cy="113"/>
                </a:xfrm>
                <a:prstGeom prst="triangle">
                  <a:avLst>
                    <a:gd name="adj" fmla="val 50000"/>
                  </a:avLst>
                </a:prstGeom>
                <a:solidFill>
                  <a:schemeClr val="hlink"/>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lIns="0" tIns="0" rIns="0" bIns="0" anchor="ctr"/>
                <a:lstStyle/>
                <a:p>
                  <a:pPr algn="l" eaLnBrk="1" hangingPunct="1"/>
                  <a:endParaRPr lang="el-GR" sz="1800">
                    <a:latin typeface="Arial" charset="0"/>
                    <a:cs typeface="Arial" charset="0"/>
                  </a:endParaRPr>
                </a:p>
              </p:txBody>
            </p:sp>
          </p:grpSp>
        </p:grpSp>
      </p:grpSp>
      <p:sp>
        <p:nvSpPr>
          <p:cNvPr id="111680" name="Cloud"/>
          <p:cNvSpPr>
            <a:spLocks noChangeAspect="1" noEditPoints="1" noChangeArrowheads="1"/>
          </p:cNvSpPr>
          <p:nvPr>
            <p:custDataLst>
              <p:tags r:id="rId49"/>
            </p:custDataLst>
          </p:nvPr>
        </p:nvSpPr>
        <p:spPr bwMode="auto">
          <a:xfrm>
            <a:off x="1004888" y="4095750"/>
            <a:ext cx="804862" cy="6127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CCCC"/>
          </a:solidFill>
          <a:ln w="9525">
            <a:solidFill>
              <a:srgbClr val="000000"/>
            </a:solidFill>
            <a:miter lim="800000"/>
            <a:headEnd/>
            <a:tailEnd/>
          </a:ln>
        </p:spPr>
        <p:txBody>
          <a:bodyPr wrap="none" lIns="54000" rIns="54000" anchor="ctr"/>
          <a:lstStyle/>
          <a:p>
            <a:pPr algn="l" eaLnBrk="1" hangingPunct="1"/>
            <a:r>
              <a:rPr lang="en-US" sz="900">
                <a:latin typeface="Arial" charset="0"/>
                <a:cs typeface="Arial" charset="0"/>
              </a:rPr>
              <a:t>National</a:t>
            </a:r>
            <a:br>
              <a:rPr lang="en-US" sz="900">
                <a:latin typeface="Arial" charset="0"/>
                <a:cs typeface="Arial" charset="0"/>
              </a:rPr>
            </a:br>
            <a:r>
              <a:rPr lang="en-US" sz="900">
                <a:latin typeface="Arial" charset="0"/>
                <a:cs typeface="Arial" charset="0"/>
              </a:rPr>
              <a:t>Network</a:t>
            </a:r>
          </a:p>
        </p:txBody>
      </p:sp>
      <p:cxnSp>
        <p:nvCxnSpPr>
          <p:cNvPr id="111681" name="AutoShape 68"/>
          <p:cNvCxnSpPr>
            <a:cxnSpLocks noChangeShapeType="1"/>
            <a:stCxn id="111666" idx="2"/>
            <a:endCxn id="111733" idx="2"/>
          </p:cNvCxnSpPr>
          <p:nvPr>
            <p:custDataLst>
              <p:tags r:id="rId50"/>
            </p:custDataLst>
          </p:nvPr>
        </p:nvCxnSpPr>
        <p:spPr bwMode="auto">
          <a:xfrm flipH="1">
            <a:off x="5637213" y="3567113"/>
            <a:ext cx="395287" cy="0"/>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111682" name="AutoShape 69"/>
          <p:cNvCxnSpPr>
            <a:cxnSpLocks noChangeShapeType="1"/>
            <a:stCxn id="111726" idx="3"/>
            <a:endCxn id="111685" idx="0"/>
          </p:cNvCxnSpPr>
          <p:nvPr>
            <p:custDataLst>
              <p:tags r:id="rId51"/>
            </p:custDataLst>
          </p:nvPr>
        </p:nvCxnSpPr>
        <p:spPr bwMode="auto">
          <a:xfrm flipH="1">
            <a:off x="3597275" y="4975225"/>
            <a:ext cx="166688" cy="395288"/>
          </a:xfrm>
          <a:prstGeom prst="straightConnector1">
            <a:avLst/>
          </a:prstGeom>
          <a:noFill/>
          <a:ln w="6350">
            <a:solidFill>
              <a:schemeClr val="tx1"/>
            </a:solidFill>
            <a:round/>
            <a:headEnd/>
            <a:tailEnd/>
          </a:ln>
          <a:extLst>
            <a:ext uri="{909E8E84-426E-40dd-AFC4-6F175D3DCCD1}">
              <a14:hiddenFill xmlns:a14="http://schemas.microsoft.com/office/drawing/2010/main">
                <a:noFill/>
              </a14:hiddenFill>
            </a:ext>
          </a:extLst>
        </p:spPr>
      </p:cxnSp>
      <p:cxnSp>
        <p:nvCxnSpPr>
          <p:cNvPr id="111683" name="AutoShape 70"/>
          <p:cNvCxnSpPr>
            <a:cxnSpLocks noChangeShapeType="1"/>
            <a:stCxn id="111732" idx="3"/>
            <a:endCxn id="111688" idx="0"/>
          </p:cNvCxnSpPr>
          <p:nvPr>
            <p:custDataLst>
              <p:tags r:id="rId52"/>
            </p:custDataLst>
          </p:nvPr>
        </p:nvCxnSpPr>
        <p:spPr bwMode="auto">
          <a:xfrm>
            <a:off x="4641850" y="5046663"/>
            <a:ext cx="114300" cy="381000"/>
          </a:xfrm>
          <a:prstGeom prst="straightConnector1">
            <a:avLst/>
          </a:prstGeom>
          <a:noFill/>
          <a:ln w="6350">
            <a:solidFill>
              <a:schemeClr val="tx1"/>
            </a:solidFill>
            <a:round/>
            <a:headEnd/>
            <a:tailEnd/>
          </a:ln>
          <a:extLst>
            <a:ext uri="{909E8E84-426E-40dd-AFC4-6F175D3DCCD1}">
              <a14:hiddenFill xmlns:a14="http://schemas.microsoft.com/office/drawing/2010/main">
                <a:noFill/>
              </a14:hiddenFill>
            </a:ext>
          </a:extLst>
        </p:spPr>
      </p:cxnSp>
      <p:grpSp>
        <p:nvGrpSpPr>
          <p:cNvPr id="111684" name="Group 71"/>
          <p:cNvGrpSpPr>
            <a:grpSpLocks/>
          </p:cNvGrpSpPr>
          <p:nvPr>
            <p:custDataLst>
              <p:tags r:id="rId53"/>
            </p:custDataLst>
          </p:nvPr>
        </p:nvGrpSpPr>
        <p:grpSpPr bwMode="auto">
          <a:xfrm>
            <a:off x="3195638" y="5129213"/>
            <a:ext cx="804862" cy="536575"/>
            <a:chOff x="1935" y="3255"/>
            <a:chExt cx="507" cy="338"/>
          </a:xfrm>
        </p:grpSpPr>
        <p:sp>
          <p:nvSpPr>
            <p:cNvPr id="111685" name="Oval 72"/>
            <p:cNvSpPr>
              <a:spLocks noChangeArrowheads="1"/>
            </p:cNvSpPr>
            <p:nvPr>
              <p:custDataLst>
                <p:tags r:id="rId91"/>
              </p:custDataLst>
            </p:nvPr>
          </p:nvSpPr>
          <p:spPr bwMode="auto">
            <a:xfrm>
              <a:off x="2171" y="3407"/>
              <a:ext cx="34" cy="34"/>
            </a:xfrm>
            <a:prstGeom prst="ellipse">
              <a:avLst/>
            </a:prstGeom>
            <a:solidFill>
              <a:schemeClr val="accent1"/>
            </a:solidFill>
            <a:ln w="9525">
              <a:solidFill>
                <a:schemeClr val="tx1"/>
              </a:solidFill>
              <a:round/>
              <a:headEnd/>
              <a:tailEnd/>
            </a:ln>
          </p:spPr>
          <p:txBody>
            <a:bodyPr wrap="none" lIns="0" tIns="0" rIns="0" bIns="0" anchor="ctr"/>
            <a:lstStyle/>
            <a:p>
              <a:pPr algn="l" eaLnBrk="1" hangingPunct="1"/>
              <a:endParaRPr lang="el-GR" sz="1800">
                <a:latin typeface="Arial" charset="0"/>
                <a:cs typeface="Arial" charset="0"/>
              </a:endParaRPr>
            </a:p>
          </p:txBody>
        </p:sp>
        <p:sp>
          <p:nvSpPr>
            <p:cNvPr id="111686" name="Cloud"/>
            <p:cNvSpPr>
              <a:spLocks noChangeAspect="1" noEditPoints="1" noChangeArrowheads="1"/>
            </p:cNvSpPr>
            <p:nvPr>
              <p:custDataLst>
                <p:tags r:id="rId92"/>
              </p:custDataLst>
            </p:nvPr>
          </p:nvSpPr>
          <p:spPr bwMode="auto">
            <a:xfrm>
              <a:off x="1935" y="3255"/>
              <a:ext cx="507" cy="33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982 w 21600"/>
                <a:gd name="T13" fmla="*/ 3259 h 21600"/>
                <a:gd name="T14" fmla="*/ 17084 w 21600"/>
                <a:gd name="T15" fmla="*/ 17318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CCCC"/>
            </a:solidFill>
            <a:ln w="9525">
              <a:solidFill>
                <a:srgbClr val="000000"/>
              </a:solidFill>
              <a:miter lim="800000"/>
              <a:headEnd/>
              <a:tailEnd/>
            </a:ln>
          </p:spPr>
          <p:txBody>
            <a:bodyPr wrap="none" lIns="54000" rIns="54000" anchor="ctr"/>
            <a:lstStyle/>
            <a:p>
              <a:pPr algn="l" eaLnBrk="1" hangingPunct="1"/>
              <a:r>
                <a:rPr lang="en-US" sz="900">
                  <a:latin typeface="Arial" charset="0"/>
                  <a:cs typeface="Arial" charset="0"/>
                </a:rPr>
                <a:t>National</a:t>
              </a:r>
              <a:br>
                <a:rPr lang="en-US" sz="900">
                  <a:latin typeface="Arial" charset="0"/>
                  <a:cs typeface="Arial" charset="0"/>
                </a:rPr>
              </a:br>
              <a:r>
                <a:rPr lang="en-US" sz="900">
                  <a:latin typeface="Arial" charset="0"/>
                  <a:cs typeface="Arial" charset="0"/>
                </a:rPr>
                <a:t>Network</a:t>
              </a:r>
            </a:p>
          </p:txBody>
        </p:sp>
      </p:grpSp>
      <p:grpSp>
        <p:nvGrpSpPr>
          <p:cNvPr id="111687" name="Group 74"/>
          <p:cNvGrpSpPr>
            <a:grpSpLocks/>
          </p:cNvGrpSpPr>
          <p:nvPr>
            <p:custDataLst>
              <p:tags r:id="rId54"/>
            </p:custDataLst>
          </p:nvPr>
        </p:nvGrpSpPr>
        <p:grpSpPr bwMode="auto">
          <a:xfrm>
            <a:off x="4354513" y="5186363"/>
            <a:ext cx="804862" cy="536575"/>
            <a:chOff x="2665" y="3291"/>
            <a:chExt cx="507" cy="338"/>
          </a:xfrm>
        </p:grpSpPr>
        <p:sp>
          <p:nvSpPr>
            <p:cNvPr id="111688" name="Oval 75"/>
            <p:cNvSpPr>
              <a:spLocks noChangeArrowheads="1"/>
            </p:cNvSpPr>
            <p:nvPr>
              <p:custDataLst>
                <p:tags r:id="rId89"/>
              </p:custDataLst>
            </p:nvPr>
          </p:nvSpPr>
          <p:spPr bwMode="auto">
            <a:xfrm>
              <a:off x="2901" y="3443"/>
              <a:ext cx="34" cy="34"/>
            </a:xfrm>
            <a:prstGeom prst="ellipse">
              <a:avLst/>
            </a:prstGeom>
            <a:solidFill>
              <a:schemeClr val="accent1"/>
            </a:solidFill>
            <a:ln w="9525">
              <a:solidFill>
                <a:schemeClr val="tx1"/>
              </a:solidFill>
              <a:round/>
              <a:headEnd/>
              <a:tailEnd/>
            </a:ln>
          </p:spPr>
          <p:txBody>
            <a:bodyPr wrap="none" lIns="0" tIns="0" rIns="0" bIns="0" anchor="ctr"/>
            <a:lstStyle/>
            <a:p>
              <a:pPr algn="l" eaLnBrk="1" hangingPunct="1"/>
              <a:endParaRPr lang="el-GR" sz="1800">
                <a:latin typeface="Arial" charset="0"/>
                <a:cs typeface="Arial" charset="0"/>
              </a:endParaRPr>
            </a:p>
          </p:txBody>
        </p:sp>
        <p:sp>
          <p:nvSpPr>
            <p:cNvPr id="111689" name="Cloud"/>
            <p:cNvSpPr>
              <a:spLocks noChangeAspect="1" noEditPoints="1" noChangeArrowheads="1"/>
            </p:cNvSpPr>
            <p:nvPr>
              <p:custDataLst>
                <p:tags r:id="rId90"/>
              </p:custDataLst>
            </p:nvPr>
          </p:nvSpPr>
          <p:spPr bwMode="auto">
            <a:xfrm>
              <a:off x="2665" y="3291"/>
              <a:ext cx="507" cy="33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982 w 21600"/>
                <a:gd name="T13" fmla="*/ 3259 h 21600"/>
                <a:gd name="T14" fmla="*/ 17084 w 21600"/>
                <a:gd name="T15" fmla="*/ 17318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CCCC"/>
            </a:solidFill>
            <a:ln w="9525">
              <a:solidFill>
                <a:srgbClr val="000000"/>
              </a:solidFill>
              <a:miter lim="800000"/>
              <a:headEnd/>
              <a:tailEnd/>
            </a:ln>
          </p:spPr>
          <p:txBody>
            <a:bodyPr wrap="none" lIns="54000" rIns="54000" anchor="ctr"/>
            <a:lstStyle/>
            <a:p>
              <a:pPr algn="l" eaLnBrk="1" hangingPunct="1"/>
              <a:r>
                <a:rPr lang="en-US" sz="900">
                  <a:latin typeface="Arial" charset="0"/>
                  <a:cs typeface="Arial" charset="0"/>
                </a:rPr>
                <a:t>National</a:t>
              </a:r>
              <a:br>
                <a:rPr lang="en-US" sz="900">
                  <a:latin typeface="Arial" charset="0"/>
                  <a:cs typeface="Arial" charset="0"/>
                </a:rPr>
              </a:br>
              <a:r>
                <a:rPr lang="en-US" sz="900">
                  <a:latin typeface="Arial" charset="0"/>
                  <a:cs typeface="Arial" charset="0"/>
                </a:rPr>
                <a:t>Network</a:t>
              </a:r>
            </a:p>
          </p:txBody>
        </p:sp>
      </p:grpSp>
      <p:sp>
        <p:nvSpPr>
          <p:cNvPr id="111690" name="Oval 77"/>
          <p:cNvSpPr>
            <a:spLocks noChangeArrowheads="1"/>
          </p:cNvSpPr>
          <p:nvPr>
            <p:custDataLst>
              <p:tags r:id="rId55"/>
            </p:custDataLst>
          </p:nvPr>
        </p:nvSpPr>
        <p:spPr bwMode="auto">
          <a:xfrm>
            <a:off x="3332163" y="3570288"/>
            <a:ext cx="53975" cy="53975"/>
          </a:xfrm>
          <a:prstGeom prst="ellipse">
            <a:avLst/>
          </a:prstGeom>
          <a:solidFill>
            <a:schemeClr val="accent1"/>
          </a:solidFill>
          <a:ln w="9525">
            <a:solidFill>
              <a:schemeClr val="tx1"/>
            </a:solidFill>
            <a:round/>
            <a:headEnd/>
            <a:tailEnd/>
          </a:ln>
        </p:spPr>
        <p:txBody>
          <a:bodyPr wrap="none" lIns="0" tIns="0" rIns="0" bIns="0" anchor="ctr"/>
          <a:lstStyle/>
          <a:p>
            <a:pPr algn="l" eaLnBrk="1" hangingPunct="1"/>
            <a:endParaRPr lang="el-GR" sz="1800">
              <a:latin typeface="Arial" charset="0"/>
              <a:cs typeface="Arial" charset="0"/>
            </a:endParaRPr>
          </a:p>
        </p:txBody>
      </p:sp>
      <p:sp>
        <p:nvSpPr>
          <p:cNvPr id="111691" name="Oval 78"/>
          <p:cNvSpPr>
            <a:spLocks noChangeArrowheads="1"/>
          </p:cNvSpPr>
          <p:nvPr>
            <p:custDataLst>
              <p:tags r:id="rId56"/>
            </p:custDataLst>
          </p:nvPr>
        </p:nvSpPr>
        <p:spPr bwMode="auto">
          <a:xfrm>
            <a:off x="5124450" y="3387725"/>
            <a:ext cx="53975" cy="53975"/>
          </a:xfrm>
          <a:prstGeom prst="ellipse">
            <a:avLst/>
          </a:prstGeom>
          <a:solidFill>
            <a:schemeClr val="accent1"/>
          </a:solidFill>
          <a:ln w="9525">
            <a:solidFill>
              <a:schemeClr val="tx1"/>
            </a:solidFill>
            <a:round/>
            <a:headEnd/>
            <a:tailEnd/>
          </a:ln>
        </p:spPr>
        <p:txBody>
          <a:bodyPr wrap="none" lIns="0" tIns="0" rIns="0" bIns="0" anchor="ctr"/>
          <a:lstStyle/>
          <a:p>
            <a:pPr algn="l" eaLnBrk="1" hangingPunct="1"/>
            <a:endParaRPr lang="el-GR" sz="1800">
              <a:latin typeface="Arial" charset="0"/>
              <a:cs typeface="Arial" charset="0"/>
            </a:endParaRPr>
          </a:p>
        </p:txBody>
      </p:sp>
      <p:cxnSp>
        <p:nvCxnSpPr>
          <p:cNvPr id="111692" name="AutoShape 79"/>
          <p:cNvCxnSpPr>
            <a:cxnSpLocks noChangeShapeType="1"/>
            <a:stCxn id="111695" idx="2"/>
            <a:endCxn id="111690" idx="1"/>
          </p:cNvCxnSpPr>
          <p:nvPr>
            <p:custDataLst>
              <p:tags r:id="rId57"/>
            </p:custDataLst>
          </p:nvPr>
        </p:nvCxnSpPr>
        <p:spPr bwMode="auto">
          <a:xfrm>
            <a:off x="2940050" y="3151188"/>
            <a:ext cx="400050" cy="427037"/>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grpSp>
        <p:nvGrpSpPr>
          <p:cNvPr id="111693" name="Group 80"/>
          <p:cNvGrpSpPr>
            <a:grpSpLocks/>
          </p:cNvGrpSpPr>
          <p:nvPr>
            <p:custDataLst>
              <p:tags r:id="rId58"/>
            </p:custDataLst>
          </p:nvPr>
        </p:nvGrpSpPr>
        <p:grpSpPr bwMode="auto">
          <a:xfrm rot="8729136">
            <a:off x="2732088" y="2795588"/>
            <a:ext cx="201612" cy="403225"/>
            <a:chOff x="4333" y="3679"/>
            <a:chExt cx="127" cy="254"/>
          </a:xfrm>
        </p:grpSpPr>
        <p:sp>
          <p:nvSpPr>
            <p:cNvPr id="111694" name="Rectangle 81"/>
            <p:cNvSpPr>
              <a:spLocks noChangeAspect="1" noChangeArrowheads="1"/>
            </p:cNvSpPr>
            <p:nvPr/>
          </p:nvSpPr>
          <p:spPr bwMode="auto">
            <a:xfrm>
              <a:off x="4333" y="3679"/>
              <a:ext cx="127" cy="254"/>
            </a:xfrm>
            <a:prstGeom prst="rect">
              <a:avLst/>
            </a:prstGeom>
            <a:solidFill>
              <a:schemeClr val="bg2"/>
            </a:solidFill>
            <a:ln w="3175">
              <a:solidFill>
                <a:schemeClr val="tx1"/>
              </a:solidFill>
              <a:miter lim="800000"/>
              <a:headEnd/>
              <a:tailEnd/>
            </a:ln>
          </p:spPr>
          <p:txBody>
            <a:bodyPr wrap="none" lIns="0" tIns="0" rIns="0" bIns="0" anchor="ctr"/>
            <a:lstStyle/>
            <a:p>
              <a:pPr algn="l" eaLnBrk="1" hangingPunct="1"/>
              <a:endParaRPr lang="el-GR" sz="1800">
                <a:latin typeface="Arial" charset="0"/>
                <a:cs typeface="Arial" charset="0"/>
              </a:endParaRPr>
            </a:p>
          </p:txBody>
        </p:sp>
        <p:sp>
          <p:nvSpPr>
            <p:cNvPr id="111695" name="AutoShape 82"/>
            <p:cNvSpPr>
              <a:spLocks noChangeAspect="1" noChangeArrowheads="1"/>
            </p:cNvSpPr>
            <p:nvPr/>
          </p:nvSpPr>
          <p:spPr bwMode="auto">
            <a:xfrm>
              <a:off x="4340" y="3687"/>
              <a:ext cx="113" cy="113"/>
            </a:xfrm>
            <a:prstGeom prst="hexagon">
              <a:avLst>
                <a:gd name="adj" fmla="val 25000"/>
                <a:gd name="vf" fmla="val 115470"/>
              </a:avLst>
            </a:prstGeom>
            <a:solidFill>
              <a:schemeClr val="accent1"/>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lIns="0" tIns="0" rIns="0" bIns="0" anchor="ctr"/>
            <a:lstStyle/>
            <a:p>
              <a:pPr algn="l" eaLnBrk="1" hangingPunct="1"/>
              <a:endParaRPr lang="el-GR" sz="1800">
                <a:latin typeface="Arial" charset="0"/>
                <a:cs typeface="Arial" charset="0"/>
              </a:endParaRPr>
            </a:p>
          </p:txBody>
        </p:sp>
        <p:sp>
          <p:nvSpPr>
            <p:cNvPr id="111696" name="AutoShape 83"/>
            <p:cNvSpPr>
              <a:spLocks noChangeAspect="1" noChangeArrowheads="1"/>
            </p:cNvSpPr>
            <p:nvPr/>
          </p:nvSpPr>
          <p:spPr bwMode="auto">
            <a:xfrm>
              <a:off x="4340" y="3813"/>
              <a:ext cx="113" cy="113"/>
            </a:xfrm>
            <a:prstGeom prst="triangle">
              <a:avLst>
                <a:gd name="adj" fmla="val 50000"/>
              </a:avLst>
            </a:prstGeom>
            <a:solidFill>
              <a:schemeClr val="hlink"/>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lIns="0" tIns="0" rIns="0" bIns="0" anchor="ctr"/>
            <a:lstStyle/>
            <a:p>
              <a:pPr algn="l" eaLnBrk="1" hangingPunct="1"/>
              <a:endParaRPr lang="el-GR" sz="1800">
                <a:latin typeface="Arial" charset="0"/>
                <a:cs typeface="Arial" charset="0"/>
              </a:endParaRPr>
            </a:p>
          </p:txBody>
        </p:sp>
      </p:grpSp>
      <p:cxnSp>
        <p:nvCxnSpPr>
          <p:cNvPr id="111697" name="AutoShape 84"/>
          <p:cNvCxnSpPr>
            <a:cxnSpLocks noChangeShapeType="1"/>
            <a:stCxn id="111690" idx="3"/>
            <a:endCxn id="111709" idx="2"/>
          </p:cNvCxnSpPr>
          <p:nvPr>
            <p:custDataLst>
              <p:tags r:id="rId59"/>
            </p:custDataLst>
          </p:nvPr>
        </p:nvCxnSpPr>
        <p:spPr bwMode="auto">
          <a:xfrm flipH="1">
            <a:off x="2633663" y="3616325"/>
            <a:ext cx="706437" cy="441325"/>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grpSp>
        <p:nvGrpSpPr>
          <p:cNvPr id="111698" name="Group 85"/>
          <p:cNvGrpSpPr>
            <a:grpSpLocks/>
          </p:cNvGrpSpPr>
          <p:nvPr>
            <p:custDataLst>
              <p:tags r:id="rId60"/>
            </p:custDataLst>
          </p:nvPr>
        </p:nvGrpSpPr>
        <p:grpSpPr bwMode="auto">
          <a:xfrm>
            <a:off x="1565275" y="2216150"/>
            <a:ext cx="804863" cy="536575"/>
            <a:chOff x="908" y="1420"/>
            <a:chExt cx="507" cy="338"/>
          </a:xfrm>
        </p:grpSpPr>
        <p:sp>
          <p:nvSpPr>
            <p:cNvPr id="111699" name="Oval 86"/>
            <p:cNvSpPr>
              <a:spLocks noChangeArrowheads="1"/>
            </p:cNvSpPr>
            <p:nvPr>
              <p:custDataLst>
                <p:tags r:id="rId87"/>
              </p:custDataLst>
            </p:nvPr>
          </p:nvSpPr>
          <p:spPr bwMode="auto">
            <a:xfrm>
              <a:off x="1144" y="1572"/>
              <a:ext cx="34" cy="34"/>
            </a:xfrm>
            <a:prstGeom prst="ellipse">
              <a:avLst/>
            </a:prstGeom>
            <a:solidFill>
              <a:schemeClr val="accent1"/>
            </a:solidFill>
            <a:ln w="9525">
              <a:solidFill>
                <a:schemeClr val="tx1"/>
              </a:solidFill>
              <a:round/>
              <a:headEnd/>
              <a:tailEnd/>
            </a:ln>
          </p:spPr>
          <p:txBody>
            <a:bodyPr wrap="none" lIns="0" tIns="0" rIns="0" bIns="0" anchor="ctr"/>
            <a:lstStyle/>
            <a:p>
              <a:pPr algn="l" eaLnBrk="1" hangingPunct="1"/>
              <a:endParaRPr lang="el-GR" sz="1800">
                <a:latin typeface="Arial" charset="0"/>
                <a:cs typeface="Arial" charset="0"/>
              </a:endParaRPr>
            </a:p>
          </p:txBody>
        </p:sp>
        <p:sp>
          <p:nvSpPr>
            <p:cNvPr id="111700" name="Cloud"/>
            <p:cNvSpPr>
              <a:spLocks noChangeAspect="1" noEditPoints="1" noChangeArrowheads="1"/>
            </p:cNvSpPr>
            <p:nvPr>
              <p:custDataLst>
                <p:tags r:id="rId88"/>
              </p:custDataLst>
            </p:nvPr>
          </p:nvSpPr>
          <p:spPr bwMode="auto">
            <a:xfrm>
              <a:off x="908" y="1420"/>
              <a:ext cx="507" cy="33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982 w 21600"/>
                <a:gd name="T13" fmla="*/ 3259 h 21600"/>
                <a:gd name="T14" fmla="*/ 17084 w 21600"/>
                <a:gd name="T15" fmla="*/ 17318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CCCC"/>
            </a:solidFill>
            <a:ln w="9525">
              <a:solidFill>
                <a:srgbClr val="000000"/>
              </a:solidFill>
              <a:miter lim="800000"/>
              <a:headEnd/>
              <a:tailEnd/>
            </a:ln>
          </p:spPr>
          <p:txBody>
            <a:bodyPr wrap="none" lIns="54000" rIns="54000" anchor="ctr"/>
            <a:lstStyle/>
            <a:p>
              <a:pPr algn="l" eaLnBrk="1" hangingPunct="1"/>
              <a:r>
                <a:rPr lang="en-US" sz="900">
                  <a:latin typeface="Arial" charset="0"/>
                  <a:cs typeface="Arial" charset="0"/>
                </a:rPr>
                <a:t>National</a:t>
              </a:r>
              <a:br>
                <a:rPr lang="en-US" sz="900">
                  <a:latin typeface="Arial" charset="0"/>
                  <a:cs typeface="Arial" charset="0"/>
                </a:rPr>
              </a:br>
              <a:r>
                <a:rPr lang="en-US" sz="900">
                  <a:latin typeface="Arial" charset="0"/>
                  <a:cs typeface="Arial" charset="0"/>
                </a:rPr>
                <a:t>Network</a:t>
              </a:r>
            </a:p>
          </p:txBody>
        </p:sp>
      </p:grpSp>
      <p:cxnSp>
        <p:nvCxnSpPr>
          <p:cNvPr id="111701" name="AutoShape 88"/>
          <p:cNvCxnSpPr>
            <a:cxnSpLocks noChangeShapeType="1"/>
            <a:stCxn id="111717" idx="2"/>
            <a:endCxn id="111691" idx="7"/>
          </p:cNvCxnSpPr>
          <p:nvPr>
            <p:custDataLst>
              <p:tags r:id="rId61"/>
            </p:custDataLst>
          </p:nvPr>
        </p:nvCxnSpPr>
        <p:spPr bwMode="auto">
          <a:xfrm flipH="1">
            <a:off x="5170488" y="2981325"/>
            <a:ext cx="698500" cy="414338"/>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111702" name="AutoShape 89"/>
          <p:cNvCxnSpPr>
            <a:cxnSpLocks noChangeShapeType="1"/>
            <a:stCxn id="111741" idx="3"/>
            <a:endCxn id="111643" idx="0"/>
          </p:cNvCxnSpPr>
          <p:nvPr>
            <p:custDataLst>
              <p:tags r:id="rId62"/>
            </p:custDataLst>
          </p:nvPr>
        </p:nvCxnSpPr>
        <p:spPr bwMode="auto">
          <a:xfrm>
            <a:off x="7143750" y="4751388"/>
            <a:ext cx="350838" cy="333375"/>
          </a:xfrm>
          <a:prstGeom prst="straightConnector1">
            <a:avLst/>
          </a:prstGeom>
          <a:noFill/>
          <a:ln w="6350">
            <a:solidFill>
              <a:schemeClr val="tx1"/>
            </a:solidFill>
            <a:round/>
            <a:headEnd/>
            <a:tailEnd/>
          </a:ln>
          <a:extLst>
            <a:ext uri="{909E8E84-426E-40dd-AFC4-6F175D3DCCD1}">
              <a14:hiddenFill xmlns:a14="http://schemas.microsoft.com/office/drawing/2010/main">
                <a:noFill/>
              </a14:hiddenFill>
            </a:ext>
          </a:extLst>
        </p:spPr>
      </p:cxnSp>
      <p:cxnSp>
        <p:nvCxnSpPr>
          <p:cNvPr id="111703" name="AutoShape 90"/>
          <p:cNvCxnSpPr>
            <a:cxnSpLocks noChangeShapeType="1"/>
            <a:stCxn id="111741" idx="5"/>
            <a:endCxn id="111641" idx="1"/>
          </p:cNvCxnSpPr>
          <p:nvPr>
            <p:custDataLst>
              <p:tags r:id="rId63"/>
            </p:custDataLst>
          </p:nvPr>
        </p:nvCxnSpPr>
        <p:spPr bwMode="auto">
          <a:xfrm>
            <a:off x="7181850" y="4751388"/>
            <a:ext cx="633413" cy="219075"/>
          </a:xfrm>
          <a:prstGeom prst="straightConnector1">
            <a:avLst/>
          </a:prstGeom>
          <a:noFill/>
          <a:ln w="6350">
            <a:solidFill>
              <a:schemeClr val="tx1"/>
            </a:solidFill>
            <a:round/>
            <a:headEnd/>
            <a:tailEnd/>
          </a:ln>
          <a:extLst>
            <a:ext uri="{909E8E84-426E-40dd-AFC4-6F175D3DCCD1}">
              <a14:hiddenFill xmlns:a14="http://schemas.microsoft.com/office/drawing/2010/main">
                <a:noFill/>
              </a14:hiddenFill>
            </a:ext>
          </a:extLst>
        </p:spPr>
      </p:cxnSp>
      <p:cxnSp>
        <p:nvCxnSpPr>
          <p:cNvPr id="111704" name="AutoShape 91"/>
          <p:cNvCxnSpPr>
            <a:cxnSpLocks noChangeShapeType="1"/>
            <a:stCxn id="111741" idx="7"/>
            <a:endCxn id="111642" idx="1"/>
          </p:cNvCxnSpPr>
          <p:nvPr>
            <p:custDataLst>
              <p:tags r:id="rId64"/>
            </p:custDataLst>
          </p:nvPr>
        </p:nvCxnSpPr>
        <p:spPr bwMode="auto">
          <a:xfrm flipV="1">
            <a:off x="7181850" y="4456113"/>
            <a:ext cx="671513" cy="257175"/>
          </a:xfrm>
          <a:prstGeom prst="straightConnector1">
            <a:avLst/>
          </a:prstGeom>
          <a:noFill/>
          <a:ln w="6350">
            <a:solidFill>
              <a:schemeClr val="tx1"/>
            </a:solidFill>
            <a:round/>
            <a:headEnd/>
            <a:tailEnd/>
          </a:ln>
          <a:extLst>
            <a:ext uri="{909E8E84-426E-40dd-AFC4-6F175D3DCCD1}">
              <a14:hiddenFill xmlns:a14="http://schemas.microsoft.com/office/drawing/2010/main">
                <a:noFill/>
              </a14:hiddenFill>
            </a:ext>
          </a:extLst>
        </p:spPr>
      </p:cxnSp>
      <p:cxnSp>
        <p:nvCxnSpPr>
          <p:cNvPr id="111705" name="AutoShape 92"/>
          <p:cNvCxnSpPr>
            <a:cxnSpLocks noChangeShapeType="1"/>
            <a:stCxn id="111722" idx="3"/>
            <a:endCxn id="111741" idx="1"/>
          </p:cNvCxnSpPr>
          <p:nvPr>
            <p:custDataLst>
              <p:tags r:id="rId65"/>
            </p:custDataLst>
          </p:nvPr>
        </p:nvCxnSpPr>
        <p:spPr bwMode="auto">
          <a:xfrm>
            <a:off x="6696075" y="4462463"/>
            <a:ext cx="447675" cy="250825"/>
          </a:xfrm>
          <a:prstGeom prst="straightConnector1">
            <a:avLst/>
          </a:prstGeom>
          <a:noFill/>
          <a:ln w="6350">
            <a:solidFill>
              <a:schemeClr val="tx1"/>
            </a:solidFill>
            <a:round/>
            <a:headEnd/>
            <a:tailEnd/>
          </a:ln>
          <a:extLst>
            <a:ext uri="{909E8E84-426E-40dd-AFC4-6F175D3DCCD1}">
              <a14:hiddenFill xmlns:a14="http://schemas.microsoft.com/office/drawing/2010/main">
                <a:noFill/>
              </a14:hiddenFill>
            </a:ext>
          </a:extLst>
        </p:spPr>
      </p:cxnSp>
      <p:cxnSp>
        <p:nvCxnSpPr>
          <p:cNvPr id="111706" name="AutoShape 93"/>
          <p:cNvCxnSpPr>
            <a:cxnSpLocks noChangeShapeType="1"/>
            <a:stCxn id="111721" idx="2"/>
            <a:endCxn id="111691" idx="5"/>
          </p:cNvCxnSpPr>
          <p:nvPr>
            <p:custDataLst>
              <p:tags r:id="rId66"/>
            </p:custDataLst>
          </p:nvPr>
        </p:nvCxnSpPr>
        <p:spPr bwMode="auto">
          <a:xfrm flipH="1" flipV="1">
            <a:off x="5170488" y="3433763"/>
            <a:ext cx="1249362" cy="769937"/>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grpSp>
        <p:nvGrpSpPr>
          <p:cNvPr id="111707" name="Group 94"/>
          <p:cNvGrpSpPr>
            <a:grpSpLocks/>
          </p:cNvGrpSpPr>
          <p:nvPr>
            <p:custDataLst>
              <p:tags r:id="rId67"/>
            </p:custDataLst>
          </p:nvPr>
        </p:nvGrpSpPr>
        <p:grpSpPr bwMode="auto">
          <a:xfrm rot="3064595">
            <a:off x="2385220" y="3974306"/>
            <a:ext cx="201612" cy="403225"/>
            <a:chOff x="4333" y="3679"/>
            <a:chExt cx="127" cy="254"/>
          </a:xfrm>
        </p:grpSpPr>
        <p:sp>
          <p:nvSpPr>
            <p:cNvPr id="111708" name="Rectangle 95"/>
            <p:cNvSpPr>
              <a:spLocks noChangeAspect="1" noChangeArrowheads="1"/>
            </p:cNvSpPr>
            <p:nvPr/>
          </p:nvSpPr>
          <p:spPr bwMode="auto">
            <a:xfrm>
              <a:off x="4333" y="3679"/>
              <a:ext cx="127" cy="254"/>
            </a:xfrm>
            <a:prstGeom prst="rect">
              <a:avLst/>
            </a:prstGeom>
            <a:solidFill>
              <a:schemeClr val="bg2"/>
            </a:solidFill>
            <a:ln w="3175">
              <a:solidFill>
                <a:schemeClr val="tx1"/>
              </a:solidFill>
              <a:miter lim="800000"/>
              <a:headEnd/>
              <a:tailEnd/>
            </a:ln>
          </p:spPr>
          <p:txBody>
            <a:bodyPr wrap="none" lIns="0" tIns="0" rIns="0" bIns="0" anchor="ctr"/>
            <a:lstStyle/>
            <a:p>
              <a:pPr algn="l" eaLnBrk="1" hangingPunct="1"/>
              <a:endParaRPr lang="el-GR" sz="1800">
                <a:latin typeface="Arial" charset="0"/>
                <a:cs typeface="Arial" charset="0"/>
              </a:endParaRPr>
            </a:p>
          </p:txBody>
        </p:sp>
        <p:sp>
          <p:nvSpPr>
            <p:cNvPr id="111709" name="AutoShape 96"/>
            <p:cNvSpPr>
              <a:spLocks noChangeAspect="1" noChangeArrowheads="1"/>
            </p:cNvSpPr>
            <p:nvPr/>
          </p:nvSpPr>
          <p:spPr bwMode="auto">
            <a:xfrm>
              <a:off x="4340" y="3687"/>
              <a:ext cx="113" cy="113"/>
            </a:xfrm>
            <a:prstGeom prst="hexagon">
              <a:avLst>
                <a:gd name="adj" fmla="val 25000"/>
                <a:gd name="vf" fmla="val 115470"/>
              </a:avLst>
            </a:prstGeom>
            <a:solidFill>
              <a:schemeClr val="accent1"/>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lIns="0" tIns="0" rIns="0" bIns="0" anchor="ctr"/>
            <a:lstStyle/>
            <a:p>
              <a:pPr algn="l" eaLnBrk="1" hangingPunct="1"/>
              <a:endParaRPr lang="el-GR" sz="1800">
                <a:latin typeface="Arial" charset="0"/>
                <a:cs typeface="Arial" charset="0"/>
              </a:endParaRPr>
            </a:p>
          </p:txBody>
        </p:sp>
        <p:sp>
          <p:nvSpPr>
            <p:cNvPr id="111710" name="AutoShape 97"/>
            <p:cNvSpPr>
              <a:spLocks noChangeAspect="1" noChangeArrowheads="1"/>
            </p:cNvSpPr>
            <p:nvPr/>
          </p:nvSpPr>
          <p:spPr bwMode="auto">
            <a:xfrm>
              <a:off x="4340" y="3813"/>
              <a:ext cx="113" cy="113"/>
            </a:xfrm>
            <a:prstGeom prst="triangle">
              <a:avLst>
                <a:gd name="adj" fmla="val 50000"/>
              </a:avLst>
            </a:prstGeom>
            <a:solidFill>
              <a:schemeClr val="hlink"/>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lIns="0" tIns="0" rIns="0" bIns="0" anchor="ctr"/>
            <a:lstStyle/>
            <a:p>
              <a:pPr algn="l" eaLnBrk="1" hangingPunct="1"/>
              <a:endParaRPr lang="el-GR" sz="1800">
                <a:latin typeface="Arial" charset="0"/>
                <a:cs typeface="Arial" charset="0"/>
              </a:endParaRPr>
            </a:p>
          </p:txBody>
        </p:sp>
      </p:grpSp>
      <p:sp>
        <p:nvSpPr>
          <p:cNvPr id="111711" name="Oval 98"/>
          <p:cNvSpPr>
            <a:spLocks noChangeArrowheads="1"/>
          </p:cNvSpPr>
          <p:nvPr>
            <p:custDataLst>
              <p:tags r:id="rId68"/>
            </p:custDataLst>
          </p:nvPr>
        </p:nvSpPr>
        <p:spPr bwMode="auto">
          <a:xfrm>
            <a:off x="3949700" y="4095750"/>
            <a:ext cx="53975" cy="53975"/>
          </a:xfrm>
          <a:prstGeom prst="ellipse">
            <a:avLst/>
          </a:prstGeom>
          <a:solidFill>
            <a:schemeClr val="accent1"/>
          </a:solidFill>
          <a:ln w="9525">
            <a:solidFill>
              <a:schemeClr val="tx1"/>
            </a:solidFill>
            <a:round/>
            <a:headEnd/>
            <a:tailEnd/>
          </a:ln>
        </p:spPr>
        <p:txBody>
          <a:bodyPr wrap="none" lIns="0" tIns="0" rIns="0" bIns="0" anchor="ctr"/>
          <a:lstStyle/>
          <a:p>
            <a:pPr algn="l" eaLnBrk="1" hangingPunct="1"/>
            <a:endParaRPr lang="el-GR" sz="1800">
              <a:latin typeface="Arial" charset="0"/>
              <a:cs typeface="Arial" charset="0"/>
            </a:endParaRPr>
          </a:p>
        </p:txBody>
      </p:sp>
      <p:cxnSp>
        <p:nvCxnSpPr>
          <p:cNvPr id="111712" name="AutoShape 99"/>
          <p:cNvCxnSpPr>
            <a:cxnSpLocks noChangeShapeType="1"/>
            <a:stCxn id="111725" idx="2"/>
            <a:endCxn id="111711" idx="4"/>
          </p:cNvCxnSpPr>
          <p:nvPr>
            <p:custDataLst>
              <p:tags r:id="rId69"/>
            </p:custDataLst>
          </p:nvPr>
        </p:nvCxnSpPr>
        <p:spPr bwMode="auto">
          <a:xfrm flipV="1">
            <a:off x="3829050" y="4149725"/>
            <a:ext cx="147638" cy="449263"/>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111713" name="AutoShape 100"/>
          <p:cNvCxnSpPr>
            <a:cxnSpLocks noChangeShapeType="1"/>
            <a:stCxn id="111633" idx="2"/>
            <a:endCxn id="111738" idx="7"/>
          </p:cNvCxnSpPr>
          <p:nvPr>
            <p:custDataLst>
              <p:tags r:id="rId70"/>
            </p:custDataLst>
          </p:nvPr>
        </p:nvCxnSpPr>
        <p:spPr bwMode="auto">
          <a:xfrm flipH="1">
            <a:off x="6396038" y="1976438"/>
            <a:ext cx="195262" cy="309562"/>
          </a:xfrm>
          <a:prstGeom prst="straightConnector1">
            <a:avLst/>
          </a:prstGeom>
          <a:noFill/>
          <a:ln w="6350">
            <a:solidFill>
              <a:schemeClr val="tx1"/>
            </a:solidFill>
            <a:round/>
            <a:headEnd/>
            <a:tailEnd/>
          </a:ln>
          <a:extLst>
            <a:ext uri="{909E8E84-426E-40dd-AFC4-6F175D3DCCD1}">
              <a14:hiddenFill xmlns:a14="http://schemas.microsoft.com/office/drawing/2010/main">
                <a:noFill/>
              </a14:hiddenFill>
            </a:ext>
          </a:extLst>
        </p:spPr>
      </p:cxnSp>
      <p:cxnSp>
        <p:nvCxnSpPr>
          <p:cNvPr id="111714" name="AutoShape 101"/>
          <p:cNvCxnSpPr>
            <a:cxnSpLocks noChangeShapeType="1"/>
            <a:stCxn id="111718" idx="3"/>
            <a:endCxn id="111738" idx="3"/>
          </p:cNvCxnSpPr>
          <p:nvPr>
            <p:custDataLst>
              <p:tags r:id="rId71"/>
            </p:custDataLst>
          </p:nvPr>
        </p:nvCxnSpPr>
        <p:spPr bwMode="auto">
          <a:xfrm flipV="1">
            <a:off x="6038850" y="2324100"/>
            <a:ext cx="319088" cy="317500"/>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grpSp>
        <p:nvGrpSpPr>
          <p:cNvPr id="111715" name="Group 102"/>
          <p:cNvGrpSpPr>
            <a:grpSpLocks/>
          </p:cNvGrpSpPr>
          <p:nvPr>
            <p:custDataLst>
              <p:tags r:id="rId72"/>
            </p:custDataLst>
          </p:nvPr>
        </p:nvGrpSpPr>
        <p:grpSpPr bwMode="auto">
          <a:xfrm rot="-9195766">
            <a:off x="5853113" y="2611438"/>
            <a:ext cx="201612" cy="403225"/>
            <a:chOff x="4333" y="3679"/>
            <a:chExt cx="127" cy="254"/>
          </a:xfrm>
        </p:grpSpPr>
        <p:sp>
          <p:nvSpPr>
            <p:cNvPr id="111716" name="Rectangle 103"/>
            <p:cNvSpPr>
              <a:spLocks noChangeAspect="1" noChangeArrowheads="1"/>
            </p:cNvSpPr>
            <p:nvPr/>
          </p:nvSpPr>
          <p:spPr bwMode="auto">
            <a:xfrm>
              <a:off x="4333" y="3679"/>
              <a:ext cx="127" cy="254"/>
            </a:xfrm>
            <a:prstGeom prst="rect">
              <a:avLst/>
            </a:prstGeom>
            <a:solidFill>
              <a:schemeClr val="bg2"/>
            </a:solidFill>
            <a:ln w="3175">
              <a:solidFill>
                <a:schemeClr val="tx1"/>
              </a:solidFill>
              <a:miter lim="800000"/>
              <a:headEnd/>
              <a:tailEnd/>
            </a:ln>
          </p:spPr>
          <p:txBody>
            <a:bodyPr wrap="none" lIns="0" tIns="0" rIns="0" bIns="0" anchor="ctr"/>
            <a:lstStyle/>
            <a:p>
              <a:pPr algn="l" eaLnBrk="1" hangingPunct="1"/>
              <a:endParaRPr lang="el-GR" sz="1800">
                <a:latin typeface="Arial" charset="0"/>
                <a:cs typeface="Arial" charset="0"/>
              </a:endParaRPr>
            </a:p>
          </p:txBody>
        </p:sp>
        <p:sp>
          <p:nvSpPr>
            <p:cNvPr id="111717" name="AutoShape 104"/>
            <p:cNvSpPr>
              <a:spLocks noChangeAspect="1" noChangeArrowheads="1"/>
            </p:cNvSpPr>
            <p:nvPr/>
          </p:nvSpPr>
          <p:spPr bwMode="auto">
            <a:xfrm>
              <a:off x="4340" y="3687"/>
              <a:ext cx="113" cy="113"/>
            </a:xfrm>
            <a:prstGeom prst="hexagon">
              <a:avLst>
                <a:gd name="adj" fmla="val 25000"/>
                <a:gd name="vf" fmla="val 115470"/>
              </a:avLst>
            </a:prstGeom>
            <a:solidFill>
              <a:schemeClr val="accent1"/>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lIns="0" tIns="0" rIns="0" bIns="0" anchor="ctr"/>
            <a:lstStyle/>
            <a:p>
              <a:pPr algn="l" eaLnBrk="1" hangingPunct="1"/>
              <a:endParaRPr lang="el-GR" sz="1800">
                <a:latin typeface="Arial" charset="0"/>
                <a:cs typeface="Arial" charset="0"/>
              </a:endParaRPr>
            </a:p>
          </p:txBody>
        </p:sp>
        <p:sp>
          <p:nvSpPr>
            <p:cNvPr id="111718" name="AutoShape 105"/>
            <p:cNvSpPr>
              <a:spLocks noChangeAspect="1" noChangeArrowheads="1"/>
            </p:cNvSpPr>
            <p:nvPr/>
          </p:nvSpPr>
          <p:spPr bwMode="auto">
            <a:xfrm>
              <a:off x="4340" y="3813"/>
              <a:ext cx="113" cy="113"/>
            </a:xfrm>
            <a:prstGeom prst="triangle">
              <a:avLst>
                <a:gd name="adj" fmla="val 50000"/>
              </a:avLst>
            </a:prstGeom>
            <a:solidFill>
              <a:schemeClr val="hlink"/>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lIns="0" tIns="0" rIns="0" bIns="0" anchor="ctr"/>
            <a:lstStyle/>
            <a:p>
              <a:pPr algn="l" eaLnBrk="1" hangingPunct="1"/>
              <a:endParaRPr lang="el-GR" sz="1800">
                <a:latin typeface="Arial" charset="0"/>
                <a:cs typeface="Arial" charset="0"/>
              </a:endParaRPr>
            </a:p>
          </p:txBody>
        </p:sp>
      </p:grpSp>
      <p:grpSp>
        <p:nvGrpSpPr>
          <p:cNvPr id="111719" name="Group 106"/>
          <p:cNvGrpSpPr>
            <a:grpSpLocks/>
          </p:cNvGrpSpPr>
          <p:nvPr>
            <p:custDataLst>
              <p:tags r:id="rId73"/>
            </p:custDataLst>
          </p:nvPr>
        </p:nvGrpSpPr>
        <p:grpSpPr bwMode="auto">
          <a:xfrm rot="-2803317">
            <a:off x="6457157" y="4129881"/>
            <a:ext cx="201612" cy="403225"/>
            <a:chOff x="4333" y="3679"/>
            <a:chExt cx="127" cy="254"/>
          </a:xfrm>
        </p:grpSpPr>
        <p:sp>
          <p:nvSpPr>
            <p:cNvPr id="111720" name="Rectangle 107"/>
            <p:cNvSpPr>
              <a:spLocks noChangeAspect="1" noChangeArrowheads="1"/>
            </p:cNvSpPr>
            <p:nvPr/>
          </p:nvSpPr>
          <p:spPr bwMode="auto">
            <a:xfrm>
              <a:off x="4333" y="3679"/>
              <a:ext cx="127" cy="254"/>
            </a:xfrm>
            <a:prstGeom prst="rect">
              <a:avLst/>
            </a:prstGeom>
            <a:solidFill>
              <a:schemeClr val="bg2"/>
            </a:solidFill>
            <a:ln w="3175">
              <a:solidFill>
                <a:schemeClr val="tx1"/>
              </a:solidFill>
              <a:miter lim="800000"/>
              <a:headEnd/>
              <a:tailEnd/>
            </a:ln>
          </p:spPr>
          <p:txBody>
            <a:bodyPr wrap="none" lIns="0" tIns="0" rIns="0" bIns="0" anchor="ctr"/>
            <a:lstStyle/>
            <a:p>
              <a:pPr algn="l" eaLnBrk="1" hangingPunct="1"/>
              <a:endParaRPr lang="el-GR" sz="1800">
                <a:latin typeface="Arial" charset="0"/>
                <a:cs typeface="Arial" charset="0"/>
              </a:endParaRPr>
            </a:p>
          </p:txBody>
        </p:sp>
        <p:sp>
          <p:nvSpPr>
            <p:cNvPr id="111721" name="AutoShape 108"/>
            <p:cNvSpPr>
              <a:spLocks noChangeAspect="1" noChangeArrowheads="1"/>
            </p:cNvSpPr>
            <p:nvPr/>
          </p:nvSpPr>
          <p:spPr bwMode="auto">
            <a:xfrm>
              <a:off x="4340" y="3687"/>
              <a:ext cx="113" cy="113"/>
            </a:xfrm>
            <a:prstGeom prst="hexagon">
              <a:avLst>
                <a:gd name="adj" fmla="val 25000"/>
                <a:gd name="vf" fmla="val 115470"/>
              </a:avLst>
            </a:prstGeom>
            <a:solidFill>
              <a:schemeClr val="accent1"/>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lIns="0" tIns="0" rIns="0" bIns="0" anchor="ctr"/>
            <a:lstStyle/>
            <a:p>
              <a:pPr algn="l" eaLnBrk="1" hangingPunct="1"/>
              <a:endParaRPr lang="el-GR" sz="1800">
                <a:latin typeface="Arial" charset="0"/>
                <a:cs typeface="Arial" charset="0"/>
              </a:endParaRPr>
            </a:p>
          </p:txBody>
        </p:sp>
        <p:sp>
          <p:nvSpPr>
            <p:cNvPr id="111722" name="AutoShape 109"/>
            <p:cNvSpPr>
              <a:spLocks noChangeAspect="1" noChangeArrowheads="1"/>
            </p:cNvSpPr>
            <p:nvPr/>
          </p:nvSpPr>
          <p:spPr bwMode="auto">
            <a:xfrm>
              <a:off x="4340" y="3813"/>
              <a:ext cx="113" cy="113"/>
            </a:xfrm>
            <a:prstGeom prst="triangle">
              <a:avLst>
                <a:gd name="adj" fmla="val 50000"/>
              </a:avLst>
            </a:prstGeom>
            <a:solidFill>
              <a:schemeClr val="hlink"/>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lIns="0" tIns="0" rIns="0" bIns="0" anchor="ctr"/>
            <a:lstStyle/>
            <a:p>
              <a:pPr algn="l" eaLnBrk="1" hangingPunct="1"/>
              <a:endParaRPr lang="el-GR" sz="1800">
                <a:latin typeface="Arial" charset="0"/>
                <a:cs typeface="Arial" charset="0"/>
              </a:endParaRPr>
            </a:p>
          </p:txBody>
        </p:sp>
      </p:grpSp>
      <p:grpSp>
        <p:nvGrpSpPr>
          <p:cNvPr id="111723" name="Group 110"/>
          <p:cNvGrpSpPr>
            <a:grpSpLocks/>
          </p:cNvGrpSpPr>
          <p:nvPr>
            <p:custDataLst>
              <p:tags r:id="rId74"/>
            </p:custDataLst>
          </p:nvPr>
        </p:nvGrpSpPr>
        <p:grpSpPr bwMode="auto">
          <a:xfrm rot="591781">
            <a:off x="3697288" y="4586288"/>
            <a:ext cx="201612" cy="403225"/>
            <a:chOff x="4333" y="3679"/>
            <a:chExt cx="127" cy="254"/>
          </a:xfrm>
        </p:grpSpPr>
        <p:sp>
          <p:nvSpPr>
            <p:cNvPr id="111724" name="Rectangle 111"/>
            <p:cNvSpPr>
              <a:spLocks noChangeAspect="1" noChangeArrowheads="1"/>
            </p:cNvSpPr>
            <p:nvPr/>
          </p:nvSpPr>
          <p:spPr bwMode="auto">
            <a:xfrm>
              <a:off x="4333" y="3679"/>
              <a:ext cx="127" cy="254"/>
            </a:xfrm>
            <a:prstGeom prst="rect">
              <a:avLst/>
            </a:prstGeom>
            <a:solidFill>
              <a:schemeClr val="bg2"/>
            </a:solidFill>
            <a:ln w="3175">
              <a:solidFill>
                <a:schemeClr val="tx1"/>
              </a:solidFill>
              <a:miter lim="800000"/>
              <a:headEnd/>
              <a:tailEnd/>
            </a:ln>
          </p:spPr>
          <p:txBody>
            <a:bodyPr wrap="none" lIns="0" tIns="0" rIns="0" bIns="0" anchor="ctr"/>
            <a:lstStyle/>
            <a:p>
              <a:pPr algn="l" eaLnBrk="1" hangingPunct="1"/>
              <a:endParaRPr lang="el-GR" sz="1800">
                <a:latin typeface="Arial" charset="0"/>
                <a:cs typeface="Arial" charset="0"/>
              </a:endParaRPr>
            </a:p>
          </p:txBody>
        </p:sp>
        <p:sp>
          <p:nvSpPr>
            <p:cNvPr id="111725" name="AutoShape 112"/>
            <p:cNvSpPr>
              <a:spLocks noChangeAspect="1" noChangeArrowheads="1"/>
            </p:cNvSpPr>
            <p:nvPr/>
          </p:nvSpPr>
          <p:spPr bwMode="auto">
            <a:xfrm>
              <a:off x="4340" y="3687"/>
              <a:ext cx="113" cy="113"/>
            </a:xfrm>
            <a:prstGeom prst="hexagon">
              <a:avLst>
                <a:gd name="adj" fmla="val 25000"/>
                <a:gd name="vf" fmla="val 115470"/>
              </a:avLst>
            </a:prstGeom>
            <a:solidFill>
              <a:schemeClr val="accent1"/>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lIns="0" tIns="0" rIns="0" bIns="0" anchor="ctr"/>
            <a:lstStyle/>
            <a:p>
              <a:pPr algn="l" eaLnBrk="1" hangingPunct="1"/>
              <a:endParaRPr lang="el-GR" sz="1800">
                <a:latin typeface="Arial" charset="0"/>
                <a:cs typeface="Arial" charset="0"/>
              </a:endParaRPr>
            </a:p>
          </p:txBody>
        </p:sp>
        <p:sp>
          <p:nvSpPr>
            <p:cNvPr id="111726" name="AutoShape 113"/>
            <p:cNvSpPr>
              <a:spLocks noChangeAspect="1" noChangeArrowheads="1"/>
            </p:cNvSpPr>
            <p:nvPr/>
          </p:nvSpPr>
          <p:spPr bwMode="auto">
            <a:xfrm>
              <a:off x="4340" y="3813"/>
              <a:ext cx="113" cy="113"/>
            </a:xfrm>
            <a:prstGeom prst="triangle">
              <a:avLst>
                <a:gd name="adj" fmla="val 50000"/>
              </a:avLst>
            </a:prstGeom>
            <a:solidFill>
              <a:schemeClr val="hlink"/>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lIns="0" tIns="0" rIns="0" bIns="0" anchor="ctr"/>
            <a:lstStyle/>
            <a:p>
              <a:pPr algn="l" eaLnBrk="1" hangingPunct="1"/>
              <a:endParaRPr lang="el-GR" sz="1800">
                <a:latin typeface="Arial" charset="0"/>
                <a:cs typeface="Arial" charset="0"/>
              </a:endParaRPr>
            </a:p>
          </p:txBody>
        </p:sp>
      </p:grpSp>
      <p:sp>
        <p:nvSpPr>
          <p:cNvPr id="111727" name="Oval 114"/>
          <p:cNvSpPr>
            <a:spLocks noChangeArrowheads="1"/>
          </p:cNvSpPr>
          <p:nvPr>
            <p:custDataLst>
              <p:tags r:id="rId75"/>
            </p:custDataLst>
          </p:nvPr>
        </p:nvSpPr>
        <p:spPr bwMode="auto">
          <a:xfrm>
            <a:off x="4656138" y="3914775"/>
            <a:ext cx="53975" cy="53975"/>
          </a:xfrm>
          <a:prstGeom prst="ellipse">
            <a:avLst/>
          </a:prstGeom>
          <a:solidFill>
            <a:schemeClr val="accent1"/>
          </a:solidFill>
          <a:ln w="9525">
            <a:solidFill>
              <a:schemeClr val="tx1"/>
            </a:solidFill>
            <a:round/>
            <a:headEnd/>
            <a:tailEnd/>
          </a:ln>
        </p:spPr>
        <p:txBody>
          <a:bodyPr wrap="none" lIns="0" tIns="0" rIns="0" bIns="0" anchor="ctr"/>
          <a:lstStyle/>
          <a:p>
            <a:pPr algn="l" eaLnBrk="1" hangingPunct="1"/>
            <a:endParaRPr lang="el-GR" sz="1800">
              <a:latin typeface="Arial" charset="0"/>
              <a:cs typeface="Arial" charset="0"/>
            </a:endParaRPr>
          </a:p>
        </p:txBody>
      </p:sp>
      <p:cxnSp>
        <p:nvCxnSpPr>
          <p:cNvPr id="111728" name="AutoShape 115"/>
          <p:cNvCxnSpPr>
            <a:cxnSpLocks noChangeShapeType="1"/>
            <a:stCxn id="111731" idx="2"/>
            <a:endCxn id="111727" idx="4"/>
          </p:cNvCxnSpPr>
          <p:nvPr>
            <p:custDataLst>
              <p:tags r:id="rId76"/>
            </p:custDataLst>
          </p:nvPr>
        </p:nvCxnSpPr>
        <p:spPr bwMode="auto">
          <a:xfrm flipV="1">
            <a:off x="4641850" y="3968750"/>
            <a:ext cx="41275" cy="698500"/>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grpSp>
        <p:nvGrpSpPr>
          <p:cNvPr id="111729" name="Group 116"/>
          <p:cNvGrpSpPr>
            <a:grpSpLocks/>
          </p:cNvGrpSpPr>
          <p:nvPr>
            <p:custDataLst>
              <p:tags r:id="rId77"/>
            </p:custDataLst>
          </p:nvPr>
        </p:nvGrpSpPr>
        <p:grpSpPr bwMode="auto">
          <a:xfrm>
            <a:off x="4540250" y="4654550"/>
            <a:ext cx="201613" cy="403225"/>
            <a:chOff x="4333" y="3679"/>
            <a:chExt cx="127" cy="254"/>
          </a:xfrm>
        </p:grpSpPr>
        <p:sp>
          <p:nvSpPr>
            <p:cNvPr id="111730" name="Rectangle 117"/>
            <p:cNvSpPr>
              <a:spLocks noChangeAspect="1" noChangeArrowheads="1"/>
            </p:cNvSpPr>
            <p:nvPr/>
          </p:nvSpPr>
          <p:spPr bwMode="auto">
            <a:xfrm>
              <a:off x="4333" y="3679"/>
              <a:ext cx="127" cy="254"/>
            </a:xfrm>
            <a:prstGeom prst="rect">
              <a:avLst/>
            </a:prstGeom>
            <a:solidFill>
              <a:schemeClr val="bg2"/>
            </a:solidFill>
            <a:ln w="3175">
              <a:solidFill>
                <a:schemeClr val="tx1"/>
              </a:solidFill>
              <a:miter lim="800000"/>
              <a:headEnd/>
              <a:tailEnd/>
            </a:ln>
          </p:spPr>
          <p:txBody>
            <a:bodyPr wrap="none" lIns="0" tIns="0" rIns="0" bIns="0" anchor="ctr"/>
            <a:lstStyle/>
            <a:p>
              <a:pPr algn="l" eaLnBrk="1" hangingPunct="1"/>
              <a:endParaRPr lang="el-GR" sz="1800">
                <a:latin typeface="Arial" charset="0"/>
                <a:cs typeface="Arial" charset="0"/>
              </a:endParaRPr>
            </a:p>
          </p:txBody>
        </p:sp>
        <p:sp>
          <p:nvSpPr>
            <p:cNvPr id="111731" name="AutoShape 118"/>
            <p:cNvSpPr>
              <a:spLocks noChangeAspect="1" noChangeArrowheads="1"/>
            </p:cNvSpPr>
            <p:nvPr/>
          </p:nvSpPr>
          <p:spPr bwMode="auto">
            <a:xfrm>
              <a:off x="4340" y="3687"/>
              <a:ext cx="113" cy="113"/>
            </a:xfrm>
            <a:prstGeom prst="hexagon">
              <a:avLst>
                <a:gd name="adj" fmla="val 25000"/>
                <a:gd name="vf" fmla="val 115470"/>
              </a:avLst>
            </a:prstGeom>
            <a:solidFill>
              <a:schemeClr val="accent1"/>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lIns="0" tIns="0" rIns="0" bIns="0" anchor="ctr"/>
            <a:lstStyle/>
            <a:p>
              <a:pPr algn="l" eaLnBrk="1" hangingPunct="1"/>
              <a:endParaRPr lang="el-GR" sz="1800">
                <a:latin typeface="Arial" charset="0"/>
                <a:cs typeface="Arial" charset="0"/>
              </a:endParaRPr>
            </a:p>
          </p:txBody>
        </p:sp>
        <p:sp>
          <p:nvSpPr>
            <p:cNvPr id="111732" name="AutoShape 119"/>
            <p:cNvSpPr>
              <a:spLocks noChangeAspect="1" noChangeArrowheads="1"/>
            </p:cNvSpPr>
            <p:nvPr/>
          </p:nvSpPr>
          <p:spPr bwMode="auto">
            <a:xfrm>
              <a:off x="4340" y="3813"/>
              <a:ext cx="113" cy="113"/>
            </a:xfrm>
            <a:prstGeom prst="triangle">
              <a:avLst>
                <a:gd name="adj" fmla="val 50000"/>
              </a:avLst>
            </a:prstGeom>
            <a:solidFill>
              <a:schemeClr val="hlink"/>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lIns="0" tIns="0" rIns="0" bIns="0" anchor="ctr"/>
            <a:lstStyle/>
            <a:p>
              <a:pPr algn="l" eaLnBrk="1" hangingPunct="1"/>
              <a:endParaRPr lang="el-GR" sz="1800">
                <a:latin typeface="Arial" charset="0"/>
                <a:cs typeface="Arial" charset="0"/>
              </a:endParaRPr>
            </a:p>
          </p:txBody>
        </p:sp>
      </p:grpSp>
      <p:sp>
        <p:nvSpPr>
          <p:cNvPr id="111733" name="Cloud"/>
          <p:cNvSpPr>
            <a:spLocks noEditPoints="1" noChangeArrowheads="1"/>
          </p:cNvSpPr>
          <p:nvPr>
            <p:custDataLst>
              <p:tags r:id="rId78"/>
            </p:custDataLst>
          </p:nvPr>
        </p:nvSpPr>
        <p:spPr bwMode="auto">
          <a:xfrm>
            <a:off x="2928938" y="2773363"/>
            <a:ext cx="2709862" cy="15875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CCCC"/>
          </a:solidFill>
          <a:ln w="9525">
            <a:solidFill>
              <a:srgbClr val="000000"/>
            </a:solidFill>
            <a:miter lim="800000"/>
            <a:headEnd/>
            <a:tailEnd/>
          </a:ln>
        </p:spPr>
        <p:txBody>
          <a:bodyPr wrap="none" lIns="54000" rIns="54000" anchor="ctr"/>
          <a:lstStyle/>
          <a:p>
            <a:pPr algn="l" eaLnBrk="1" hangingPunct="1"/>
            <a:endParaRPr lang="en-US" sz="900">
              <a:latin typeface="Arial" charset="0"/>
              <a:cs typeface="Arial" charset="0"/>
            </a:endParaRPr>
          </a:p>
        </p:txBody>
      </p:sp>
      <p:sp>
        <p:nvSpPr>
          <p:cNvPr id="246" name="Cloud"/>
          <p:cNvSpPr>
            <a:spLocks noChangeAspect="1" noEditPoints="1" noChangeArrowheads="1"/>
          </p:cNvSpPr>
          <p:nvPr>
            <p:custDataLst>
              <p:tags r:id="rId79"/>
            </p:custDataLst>
          </p:nvPr>
        </p:nvSpPr>
        <p:spPr bwMode="auto">
          <a:xfrm>
            <a:off x="3497263" y="3040063"/>
            <a:ext cx="1574800" cy="10541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1">
            <a:gsLst>
              <a:gs pos="0">
                <a:schemeClr val="bg1"/>
              </a:gs>
              <a:gs pos="100000">
                <a:schemeClr val="bg1">
                  <a:gamma/>
                  <a:tint val="34510"/>
                  <a:invGamma/>
                </a:schemeClr>
              </a:gs>
            </a:gsLst>
            <a:path path="rect">
              <a:fillToRect l="50000" t="50000" r="50000" b="50000"/>
            </a:path>
          </a:gradFill>
          <a:ln w="9525">
            <a:noFill/>
            <a:miter lim="800000"/>
            <a:headEnd/>
            <a:tailEnd/>
          </a:ln>
          <a:effectLst/>
        </p:spPr>
        <p:txBody>
          <a:bodyPr wrap="none" anchor="ctr"/>
          <a:lstStyle/>
          <a:p>
            <a:pPr algn="l" eaLnBrk="1" hangingPunct="1">
              <a:defRPr/>
            </a:pPr>
            <a:r>
              <a:rPr lang="en-US" sz="1000">
                <a:latin typeface="Arial" charset="0"/>
                <a:ea typeface="+mn-ea"/>
                <a:cs typeface="Arial" charset="0"/>
              </a:rPr>
              <a:t>sTESTA</a:t>
            </a:r>
          </a:p>
        </p:txBody>
      </p:sp>
      <p:sp>
        <p:nvSpPr>
          <p:cNvPr id="111735" name="Text Box 122"/>
          <p:cNvSpPr txBox="1">
            <a:spLocks noChangeArrowheads="1"/>
          </p:cNvSpPr>
          <p:nvPr>
            <p:custDataLst>
              <p:tags r:id="rId80"/>
            </p:custDataLst>
          </p:nvPr>
        </p:nvSpPr>
        <p:spPr bwMode="auto">
          <a:xfrm>
            <a:off x="3514725" y="2954338"/>
            <a:ext cx="16208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400">
                <a:solidFill>
                  <a:schemeClr val="tx1"/>
                </a:solidFill>
                <a:latin typeface="Times" charset="0"/>
                <a:ea typeface="ＭＳ Ｐゴシック" charset="0"/>
              </a:defRPr>
            </a:lvl1pPr>
            <a:lvl2pPr marL="742950" indent="-285750" algn="l">
              <a:defRPr sz="2400">
                <a:solidFill>
                  <a:schemeClr val="tx1"/>
                </a:solidFill>
                <a:latin typeface="Times" charset="0"/>
                <a:ea typeface="ＭＳ Ｐゴシック" charset="0"/>
              </a:defRPr>
            </a:lvl2pPr>
            <a:lvl3pPr marL="1143000" indent="-228600" algn="l">
              <a:defRPr sz="2400">
                <a:solidFill>
                  <a:schemeClr val="tx1"/>
                </a:solidFill>
                <a:latin typeface="Times" charset="0"/>
                <a:ea typeface="ＭＳ Ｐゴシック" charset="0"/>
              </a:defRPr>
            </a:lvl3pPr>
            <a:lvl4pPr marL="1600200" indent="-228600" algn="l">
              <a:defRPr sz="2400">
                <a:solidFill>
                  <a:schemeClr val="tx1"/>
                </a:solidFill>
                <a:latin typeface="Times" charset="0"/>
                <a:ea typeface="ＭＳ Ｐゴシック" charset="0"/>
              </a:defRPr>
            </a:lvl4pPr>
            <a:lvl5pPr marL="2057400" indent="-228600" algn="l">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sz="1000" b="1">
                <a:latin typeface="Arial" charset="0"/>
                <a:cs typeface="Arial" charset="0"/>
              </a:rPr>
              <a:t>EESSI</a:t>
            </a:r>
          </a:p>
          <a:p>
            <a:pPr eaLnBrk="1" hangingPunct="1"/>
            <a:r>
              <a:rPr lang="en-US" sz="1000" b="1">
                <a:latin typeface="Arial" charset="0"/>
                <a:cs typeface="Arial" charset="0"/>
              </a:rPr>
              <a:t>International Network</a:t>
            </a:r>
          </a:p>
        </p:txBody>
      </p:sp>
      <p:sp>
        <p:nvSpPr>
          <p:cNvPr id="111736" name="Oval 123"/>
          <p:cNvSpPr>
            <a:spLocks noChangeArrowheads="1"/>
          </p:cNvSpPr>
          <p:nvPr>
            <p:custDataLst>
              <p:tags r:id="rId81"/>
            </p:custDataLst>
          </p:nvPr>
        </p:nvSpPr>
        <p:spPr bwMode="auto">
          <a:xfrm>
            <a:off x="2278063" y="2584450"/>
            <a:ext cx="4625975" cy="2281238"/>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lstStyle/>
          <a:p>
            <a:pPr algn="l" eaLnBrk="1" hangingPunct="1"/>
            <a:endParaRPr lang="en-US" sz="1200" b="1">
              <a:solidFill>
                <a:srgbClr val="000000"/>
              </a:solidFill>
              <a:latin typeface="Arial" charset="0"/>
              <a:cs typeface="Arial" charset="0"/>
            </a:endParaRPr>
          </a:p>
        </p:txBody>
      </p:sp>
      <p:grpSp>
        <p:nvGrpSpPr>
          <p:cNvPr id="111737" name="Group 124"/>
          <p:cNvGrpSpPr>
            <a:grpSpLocks/>
          </p:cNvGrpSpPr>
          <p:nvPr>
            <p:custDataLst>
              <p:tags r:id="rId82"/>
            </p:custDataLst>
          </p:nvPr>
        </p:nvGrpSpPr>
        <p:grpSpPr bwMode="auto">
          <a:xfrm>
            <a:off x="5973763" y="2036763"/>
            <a:ext cx="804862" cy="536575"/>
            <a:chOff x="3685" y="1307"/>
            <a:chExt cx="507" cy="338"/>
          </a:xfrm>
        </p:grpSpPr>
        <p:sp>
          <p:nvSpPr>
            <p:cNvPr id="111738" name="Oval 125"/>
            <p:cNvSpPr>
              <a:spLocks noChangeArrowheads="1"/>
            </p:cNvSpPr>
            <p:nvPr>
              <p:custDataLst>
                <p:tags r:id="rId85"/>
              </p:custDataLst>
            </p:nvPr>
          </p:nvSpPr>
          <p:spPr bwMode="auto">
            <a:xfrm>
              <a:off x="3922" y="1459"/>
              <a:ext cx="34" cy="34"/>
            </a:xfrm>
            <a:prstGeom prst="ellipse">
              <a:avLst/>
            </a:prstGeom>
            <a:solidFill>
              <a:schemeClr val="accent1"/>
            </a:solidFill>
            <a:ln w="9525">
              <a:solidFill>
                <a:schemeClr val="tx1"/>
              </a:solidFill>
              <a:round/>
              <a:headEnd/>
              <a:tailEnd/>
            </a:ln>
          </p:spPr>
          <p:txBody>
            <a:bodyPr wrap="none" lIns="0" tIns="0" rIns="0" bIns="0" anchor="ctr"/>
            <a:lstStyle/>
            <a:p>
              <a:pPr algn="l" eaLnBrk="1" hangingPunct="1"/>
              <a:endParaRPr lang="en-US" sz="1800">
                <a:latin typeface="Arial" charset="0"/>
                <a:cs typeface="Arial" charset="0"/>
              </a:endParaRPr>
            </a:p>
          </p:txBody>
        </p:sp>
        <p:sp>
          <p:nvSpPr>
            <p:cNvPr id="111739" name="Cloud"/>
            <p:cNvSpPr>
              <a:spLocks noChangeAspect="1" noEditPoints="1" noChangeArrowheads="1"/>
            </p:cNvSpPr>
            <p:nvPr>
              <p:custDataLst>
                <p:tags r:id="rId86"/>
              </p:custDataLst>
            </p:nvPr>
          </p:nvSpPr>
          <p:spPr bwMode="auto">
            <a:xfrm>
              <a:off x="3685" y="1307"/>
              <a:ext cx="507" cy="33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982 w 21600"/>
                <a:gd name="T13" fmla="*/ 3259 h 21600"/>
                <a:gd name="T14" fmla="*/ 17084 w 21600"/>
                <a:gd name="T15" fmla="*/ 17318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CCCC"/>
            </a:solidFill>
            <a:ln w="9525">
              <a:solidFill>
                <a:srgbClr val="000000"/>
              </a:solidFill>
              <a:miter lim="800000"/>
              <a:headEnd/>
              <a:tailEnd/>
            </a:ln>
          </p:spPr>
          <p:txBody>
            <a:bodyPr wrap="none" lIns="54000" rIns="54000" anchor="ctr"/>
            <a:lstStyle/>
            <a:p>
              <a:pPr algn="l" eaLnBrk="1" hangingPunct="1"/>
              <a:r>
                <a:rPr lang="en-US" sz="900">
                  <a:latin typeface="Arial" charset="0"/>
                  <a:cs typeface="Arial" charset="0"/>
                </a:rPr>
                <a:t>National</a:t>
              </a:r>
              <a:br>
                <a:rPr lang="en-US" sz="900">
                  <a:latin typeface="Arial" charset="0"/>
                  <a:cs typeface="Arial" charset="0"/>
                </a:rPr>
              </a:br>
              <a:r>
                <a:rPr lang="en-US" sz="900">
                  <a:latin typeface="Arial" charset="0"/>
                  <a:cs typeface="Arial" charset="0"/>
                </a:rPr>
                <a:t>Network</a:t>
              </a:r>
            </a:p>
          </p:txBody>
        </p:sp>
      </p:grpSp>
      <p:grpSp>
        <p:nvGrpSpPr>
          <p:cNvPr id="111740" name="Group 127"/>
          <p:cNvGrpSpPr>
            <a:grpSpLocks/>
          </p:cNvGrpSpPr>
          <p:nvPr/>
        </p:nvGrpSpPr>
        <p:grpSpPr bwMode="auto">
          <a:xfrm>
            <a:off x="6761163" y="4425950"/>
            <a:ext cx="804862" cy="612775"/>
            <a:chOff x="4181" y="2812"/>
            <a:chExt cx="507" cy="386"/>
          </a:xfrm>
        </p:grpSpPr>
        <p:sp>
          <p:nvSpPr>
            <p:cNvPr id="111741" name="Oval 128"/>
            <p:cNvSpPr>
              <a:spLocks noChangeArrowheads="1"/>
            </p:cNvSpPr>
            <p:nvPr>
              <p:custDataLst>
                <p:tags r:id="rId83"/>
              </p:custDataLst>
            </p:nvPr>
          </p:nvSpPr>
          <p:spPr bwMode="auto">
            <a:xfrm>
              <a:off x="4417" y="2988"/>
              <a:ext cx="34" cy="34"/>
            </a:xfrm>
            <a:prstGeom prst="ellipse">
              <a:avLst/>
            </a:prstGeom>
            <a:solidFill>
              <a:schemeClr val="accent1"/>
            </a:solidFill>
            <a:ln w="9525">
              <a:solidFill>
                <a:schemeClr val="tx1"/>
              </a:solidFill>
              <a:round/>
              <a:headEnd/>
              <a:tailEnd/>
            </a:ln>
          </p:spPr>
          <p:txBody>
            <a:bodyPr wrap="none" lIns="0" tIns="0" rIns="0" bIns="0" anchor="ctr"/>
            <a:lstStyle/>
            <a:p>
              <a:pPr algn="l" eaLnBrk="1" hangingPunct="1"/>
              <a:endParaRPr lang="el-GR" sz="1800">
                <a:latin typeface="Arial" charset="0"/>
                <a:cs typeface="Arial" charset="0"/>
              </a:endParaRPr>
            </a:p>
          </p:txBody>
        </p:sp>
        <p:sp>
          <p:nvSpPr>
            <p:cNvPr id="111742" name="Cloud"/>
            <p:cNvSpPr>
              <a:spLocks noChangeAspect="1" noEditPoints="1" noChangeArrowheads="1"/>
            </p:cNvSpPr>
            <p:nvPr>
              <p:custDataLst>
                <p:tags r:id="rId84"/>
              </p:custDataLst>
            </p:nvPr>
          </p:nvSpPr>
          <p:spPr bwMode="auto">
            <a:xfrm>
              <a:off x="4181" y="2812"/>
              <a:ext cx="507" cy="38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982 w 21600"/>
                <a:gd name="T13" fmla="*/ 3246 h 21600"/>
                <a:gd name="T14" fmla="*/ 17084 w 21600"/>
                <a:gd name="T15" fmla="*/ 1734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CCCC"/>
            </a:solidFill>
            <a:ln w="9525">
              <a:solidFill>
                <a:srgbClr val="000000"/>
              </a:solidFill>
              <a:miter lim="800000"/>
              <a:headEnd/>
              <a:tailEnd/>
            </a:ln>
          </p:spPr>
          <p:txBody>
            <a:bodyPr wrap="none" lIns="54000" rIns="54000" anchor="ctr"/>
            <a:lstStyle/>
            <a:p>
              <a:pPr algn="l" eaLnBrk="1" hangingPunct="1"/>
              <a:r>
                <a:rPr lang="en-US" sz="900">
                  <a:latin typeface="Arial" charset="0"/>
                  <a:cs typeface="Arial" charset="0"/>
                </a:rPr>
                <a:t>National</a:t>
              </a:r>
              <a:br>
                <a:rPr lang="en-US" sz="900">
                  <a:latin typeface="Arial" charset="0"/>
                  <a:cs typeface="Arial" charset="0"/>
                </a:rPr>
              </a:br>
              <a:r>
                <a:rPr lang="en-US" sz="900">
                  <a:latin typeface="Arial" charset="0"/>
                  <a:cs typeface="Arial" charset="0"/>
                </a:rPr>
                <a:t>Network</a:t>
              </a:r>
            </a:p>
          </p:txBody>
        </p:sp>
      </p:grpSp>
      <p:sp>
        <p:nvSpPr>
          <p:cNvPr id="111743" name="Footer Placeholder 1"/>
          <p:cNvSpPr txBox="1">
            <a:spLocks noGrp="1"/>
          </p:cNvSpPr>
          <p:nvPr/>
        </p:nvSpPr>
        <p:spPr bwMode="gray">
          <a:xfrm>
            <a:off x="2195513" y="6121400"/>
            <a:ext cx="47529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nchor="b"/>
          <a:lstStyle>
            <a:lvl1pPr algn="l">
              <a:defRPr sz="2400">
                <a:solidFill>
                  <a:schemeClr val="tx1"/>
                </a:solidFill>
                <a:latin typeface="Times" charset="0"/>
                <a:ea typeface="ＭＳ Ｐゴシック" charset="0"/>
              </a:defRPr>
            </a:lvl1pPr>
            <a:lvl2pPr marL="742950" indent="-285750" algn="l">
              <a:defRPr sz="2400">
                <a:solidFill>
                  <a:schemeClr val="tx1"/>
                </a:solidFill>
                <a:latin typeface="Times" charset="0"/>
                <a:ea typeface="ＭＳ Ｐゴシック" charset="0"/>
              </a:defRPr>
            </a:lvl2pPr>
            <a:lvl3pPr marL="1143000" indent="-228600" algn="l">
              <a:defRPr sz="2400">
                <a:solidFill>
                  <a:schemeClr val="tx1"/>
                </a:solidFill>
                <a:latin typeface="Times" charset="0"/>
                <a:ea typeface="ＭＳ Ｐゴシック" charset="0"/>
              </a:defRPr>
            </a:lvl3pPr>
            <a:lvl4pPr marL="1600200" indent="-228600" algn="l">
              <a:defRPr sz="2400">
                <a:solidFill>
                  <a:schemeClr val="tx1"/>
                </a:solidFill>
                <a:latin typeface="Times" charset="0"/>
                <a:ea typeface="ＭＳ Ｐゴシック" charset="0"/>
              </a:defRPr>
            </a:lvl4pPr>
            <a:lvl5pPr marL="2057400" indent="-228600" algn="l">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eaLnBrk="1" hangingPunct="1"/>
            <a:r>
              <a:rPr lang="fr-FR" sz="1000" b="1">
                <a:solidFill>
                  <a:schemeClr val="bg1"/>
                </a:solidFill>
                <a:latin typeface="Arial" charset="0"/>
                <a:cs typeface="Arial" charset="0"/>
              </a:rPr>
              <a:t>DG Employment, Social Affairs and Inclusion</a:t>
            </a:r>
          </a:p>
        </p:txBody>
      </p:sp>
    </p:spTree>
    <p:extLst>
      <p:ext uri="{BB962C8B-B14F-4D97-AF65-F5344CB8AC3E}">
        <p14:creationId xmlns:p14="http://schemas.microsoft.com/office/powerpoint/2010/main" val="1258766777"/>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744"/>
                                        </p:tgtEl>
                                        <p:attrNameLst>
                                          <p:attrName>style.visibility</p:attrName>
                                        </p:attrNameLst>
                                      </p:cBhvr>
                                      <p:to>
                                        <p:strVal val="visible"/>
                                      </p:to>
                                    </p:set>
                                    <p:animEffect transition="in" filter="wipe(left)">
                                      <p:cBhvr>
                                        <p:cTn id="7" dur="1000"/>
                                        <p:tgtEl>
                                          <p:spTgt spid="1117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744"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GB" sz="2800"/>
              <a:t>PEPPOL Transport infrastructure</a:t>
            </a:r>
          </a:p>
        </p:txBody>
      </p:sp>
      <p:sp>
        <p:nvSpPr>
          <p:cNvPr id="121859" name="Rectangle 3"/>
          <p:cNvSpPr>
            <a:spLocks noGrp="1" noChangeArrowheads="1"/>
          </p:cNvSpPr>
          <p:nvPr>
            <p:ph idx="1"/>
          </p:nvPr>
        </p:nvSpPr>
        <p:spPr/>
        <p:txBody>
          <a:bodyPr/>
          <a:lstStyle/>
          <a:p>
            <a:endParaRPr lang="en-GB"/>
          </a:p>
        </p:txBody>
      </p:sp>
      <p:sp>
        <p:nvSpPr>
          <p:cNvPr id="5" name="Espace réservé du pied de page 3"/>
          <p:cNvSpPr>
            <a:spLocks noGrp="1"/>
          </p:cNvSpPr>
          <p:nvPr>
            <p:ph type="ftr" sz="quarter" idx="11"/>
          </p:nvPr>
        </p:nvSpPr>
        <p:spPr>
          <a:xfrm>
            <a:off x="0" y="6524625"/>
            <a:ext cx="7486650" cy="257175"/>
          </a:xfrm>
          <a:prstGeom prst="rect">
            <a:avLst/>
          </a:prstGeom>
        </p:spPr>
        <p:txBody>
          <a:bodyPr/>
          <a:lstStyle/>
          <a:p>
            <a:r>
              <a:rPr lang="fr-FR"/>
              <a:t>ISSA Seminar- Warsaw May, 24-25</a:t>
            </a:r>
          </a:p>
        </p:txBody>
      </p:sp>
      <p:pic>
        <p:nvPicPr>
          <p:cNvPr id="1218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628775"/>
            <a:ext cx="8424863" cy="4657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78228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itel 1"/>
          <p:cNvSpPr>
            <a:spLocks noGrp="1"/>
          </p:cNvSpPr>
          <p:nvPr>
            <p:ph type="title"/>
          </p:nvPr>
        </p:nvSpPr>
        <p:spPr/>
        <p:txBody>
          <a:bodyPr lIns="89968" tIns="45704" rIns="91408" bIns="0"/>
          <a:lstStyle/>
          <a:p>
            <a:r>
              <a:rPr lang="nl-NL" dirty="0">
                <a:latin typeface="Corbel" charset="0"/>
              </a:rPr>
              <a:t> SED papier - </a:t>
            </a:r>
            <a:r>
              <a:rPr lang="nl-NL" dirty="0" err="1">
                <a:latin typeface="Corbel" charset="0"/>
              </a:rPr>
              <a:t>exemple</a:t>
            </a:r>
            <a:endParaRPr lang="nl-NL" dirty="0">
              <a:latin typeface="Corbel" charset="0"/>
            </a:endParaRPr>
          </a:p>
        </p:txBody>
      </p:sp>
      <p:sp>
        <p:nvSpPr>
          <p:cNvPr id="173059" name="Espace réservé du contenu 6"/>
          <p:cNvSpPr>
            <a:spLocks noGrp="1"/>
          </p:cNvSpPr>
          <p:nvPr>
            <p:ph idx="1"/>
          </p:nvPr>
        </p:nvSpPr>
        <p:spPr/>
        <p:txBody>
          <a:bodyPr/>
          <a:lstStyle/>
          <a:p>
            <a:endParaRPr lang="fr-FR">
              <a:latin typeface="Corbel" charset="0"/>
            </a:endParaRPr>
          </a:p>
        </p:txBody>
      </p:sp>
      <p:sp>
        <p:nvSpPr>
          <p:cNvPr id="173060" name="Tijdelijke aanduiding voor voettekst 3"/>
          <p:cNvSpPr txBox="1">
            <a:spLocks noGrp="1"/>
          </p:cNvSpPr>
          <p:nvPr/>
        </p:nvSpPr>
        <p:spPr bwMode="gray">
          <a:xfrm>
            <a:off x="2195513" y="6121400"/>
            <a:ext cx="4752975" cy="476250"/>
          </a:xfrm>
          <a:prstGeom prst="rect">
            <a:avLst/>
          </a:prstGeom>
          <a:noFill/>
          <a:ln w="9525">
            <a:noFill/>
            <a:miter lim="800000"/>
            <a:headEnd/>
            <a:tailEnd/>
          </a:ln>
        </p:spPr>
        <p:txBody>
          <a:bodyPr lIns="91408" tIns="45704" rIns="91408" bIns="0" anchor="b">
            <a:prstTxWarp prst="textNoShape">
              <a:avLst/>
            </a:prstTxWarp>
          </a:bodyPr>
          <a:lstStyle/>
          <a:p>
            <a:pPr algn="ctr" defTabSz="912813"/>
            <a:r>
              <a:rPr lang="fr-FR" sz="1000" b="1">
                <a:solidFill>
                  <a:schemeClr val="bg1"/>
                </a:solidFill>
                <a:ea typeface="Arial" charset="0"/>
                <a:cs typeface="Arial" charset="0"/>
              </a:rPr>
              <a:t>DG Employment, Social Affairs and Equal Opportunities</a:t>
            </a:r>
          </a:p>
        </p:txBody>
      </p:sp>
      <p:sp>
        <p:nvSpPr>
          <p:cNvPr id="173061" name="Tijdelijke aanduiding voor dianummer 4"/>
          <p:cNvSpPr txBox="1">
            <a:spLocks noGrp="1"/>
          </p:cNvSpPr>
          <p:nvPr/>
        </p:nvSpPr>
        <p:spPr bwMode="gray">
          <a:xfrm>
            <a:off x="6183313" y="6121400"/>
            <a:ext cx="2133600" cy="476250"/>
          </a:xfrm>
          <a:prstGeom prst="rect">
            <a:avLst/>
          </a:prstGeom>
          <a:noFill/>
          <a:ln w="9525">
            <a:noFill/>
            <a:miter lim="800000"/>
            <a:headEnd/>
            <a:tailEnd/>
          </a:ln>
        </p:spPr>
        <p:txBody>
          <a:bodyPr lIns="91408" tIns="45704" rIns="91408" bIns="0" anchor="b">
            <a:prstTxWarp prst="textNoShape">
              <a:avLst/>
            </a:prstTxWarp>
          </a:bodyPr>
          <a:lstStyle/>
          <a:p>
            <a:pPr algn="r" defTabSz="912813"/>
            <a:fld id="{9EA94D99-CD9C-0343-982D-9C046FCAE60F}" type="slidenum">
              <a:rPr lang="fr-FR" sz="1000">
                <a:solidFill>
                  <a:schemeClr val="bg1"/>
                </a:solidFill>
                <a:ea typeface="Arial" charset="0"/>
                <a:cs typeface="Arial" charset="0"/>
              </a:rPr>
              <a:pPr algn="r" defTabSz="912813"/>
              <a:t>132</a:t>
            </a:fld>
            <a:endParaRPr lang="fr-FR" sz="1000">
              <a:solidFill>
                <a:schemeClr val="bg1"/>
              </a:solidFill>
              <a:ea typeface="Arial" charset="0"/>
              <a:cs typeface="Arial" charset="0"/>
            </a:endParaRPr>
          </a:p>
        </p:txBody>
      </p:sp>
      <p:pic>
        <p:nvPicPr>
          <p:cNvPr id="173062" name="Picture 6"/>
          <p:cNvPicPr>
            <a:picLocks noChangeAspect="1" noChangeArrowheads="1"/>
          </p:cNvPicPr>
          <p:nvPr/>
        </p:nvPicPr>
        <p:blipFill>
          <a:blip r:embed="rId2"/>
          <a:srcRect/>
          <a:stretch>
            <a:fillRect/>
          </a:stretch>
        </p:blipFill>
        <p:spPr bwMode="auto">
          <a:xfrm>
            <a:off x="2627313" y="1844675"/>
            <a:ext cx="4100512" cy="4768850"/>
          </a:xfrm>
          <a:prstGeom prst="rect">
            <a:avLst/>
          </a:prstGeom>
          <a:noFill/>
          <a:ln w="9525">
            <a:noFill/>
            <a:miter lim="800000"/>
            <a:headEnd/>
            <a:tailEnd/>
          </a:ln>
        </p:spPr>
      </p:pic>
      <p:sp>
        <p:nvSpPr>
          <p:cNvPr id="7" name="Freeform 104"/>
          <p:cNvSpPr>
            <a:spLocks/>
          </p:cNvSpPr>
          <p:nvPr/>
        </p:nvSpPr>
        <p:spPr bwMode="auto">
          <a:xfrm>
            <a:off x="4261296" y="3460817"/>
            <a:ext cx="57454" cy="57982"/>
          </a:xfrm>
          <a:custGeom>
            <a:avLst/>
            <a:gdLst>
              <a:gd name="T0" fmla="*/ 0 w 53"/>
              <a:gd name="T1" fmla="*/ 368 h 45"/>
              <a:gd name="T2" fmla="*/ 1176 w 53"/>
              <a:gd name="T3" fmla="*/ 250 h 45"/>
              <a:gd name="T4" fmla="*/ 1614 w 53"/>
              <a:gd name="T5" fmla="*/ 0 h 45"/>
              <a:gd name="T6" fmla="*/ 591 w 53"/>
              <a:gd name="T7" fmla="*/ 81 h 45"/>
              <a:gd name="T8" fmla="*/ 435 w 53"/>
              <a:gd name="T9" fmla="*/ 292 h 45"/>
              <a:gd name="T10" fmla="*/ 0 w 53"/>
              <a:gd name="T11" fmla="*/ 368 h 45"/>
              <a:gd name="T12" fmla="*/ 0 60000 65536"/>
              <a:gd name="T13" fmla="*/ 0 60000 65536"/>
              <a:gd name="T14" fmla="*/ 0 60000 65536"/>
              <a:gd name="T15" fmla="*/ 0 60000 65536"/>
              <a:gd name="T16" fmla="*/ 0 60000 65536"/>
              <a:gd name="T17" fmla="*/ 0 60000 65536"/>
              <a:gd name="T18" fmla="*/ 0 w 53"/>
              <a:gd name="T19" fmla="*/ 0 h 45"/>
              <a:gd name="T20" fmla="*/ 53 w 53"/>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53" h="45">
                <a:moveTo>
                  <a:pt x="0" y="44"/>
                </a:moveTo>
                <a:lnTo>
                  <a:pt x="38" y="30"/>
                </a:lnTo>
                <a:lnTo>
                  <a:pt x="52" y="0"/>
                </a:lnTo>
                <a:lnTo>
                  <a:pt x="19" y="10"/>
                </a:lnTo>
                <a:lnTo>
                  <a:pt x="14" y="35"/>
                </a:lnTo>
                <a:lnTo>
                  <a:pt x="0" y="44"/>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Tree>
    <p:extLst>
      <p:ext uri="{BB962C8B-B14F-4D97-AF65-F5344CB8AC3E}">
        <p14:creationId xmlns:p14="http://schemas.microsoft.com/office/powerpoint/2010/main" val="41335708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fontScale="90000"/>
          </a:bodyPr>
          <a:lstStyle/>
          <a:p>
            <a:pPr eaLnBrk="1" fontAlgn="auto" hangingPunct="1">
              <a:spcAft>
                <a:spcPts val="0"/>
              </a:spcAft>
              <a:defRPr/>
            </a:pPr>
            <a:r>
              <a:rPr lang="fr-BE" dirty="0" smtClean="0">
                <a:ea typeface="+mj-ea"/>
              </a:rPr>
              <a:t>EEE et SUISSE : Documents portables</a:t>
            </a:r>
            <a:endParaRPr lang="fr-BE" dirty="0">
              <a:ea typeface="+mj-ea"/>
            </a:endParaRPr>
          </a:p>
        </p:txBody>
      </p:sp>
      <p:sp>
        <p:nvSpPr>
          <p:cNvPr id="3" name="Espace réservé du contenu 2"/>
          <p:cNvSpPr>
            <a:spLocks noGrp="1"/>
          </p:cNvSpPr>
          <p:nvPr>
            <p:ph idx="1"/>
          </p:nvPr>
        </p:nvSpPr>
        <p:spPr>
          <a:ln>
            <a:headEnd/>
            <a:tailEnd/>
          </a:ln>
        </p:spPr>
        <p:style>
          <a:lnRef idx="1">
            <a:schemeClr val="accent1"/>
          </a:lnRef>
          <a:fillRef idx="2">
            <a:schemeClr val="accent1"/>
          </a:fillRef>
          <a:effectRef idx="1">
            <a:schemeClr val="accent1"/>
          </a:effectRef>
          <a:fontRef idx="minor">
            <a:schemeClr val="dk1"/>
          </a:fontRef>
        </p:style>
        <p:txBody>
          <a:bodyPr/>
          <a:lstStyle/>
          <a:p>
            <a:pPr eaLnBrk="1" hangingPunct="1">
              <a:lnSpc>
                <a:spcPct val="80000"/>
              </a:lnSpc>
            </a:pPr>
            <a:r>
              <a:rPr lang="fr-BE" sz="2000" dirty="0">
                <a:solidFill>
                  <a:srgbClr val="FFFFFF"/>
                </a:solidFill>
                <a:latin typeface="Calibri" charset="0"/>
                <a:hlinkClick r:id="rId2"/>
              </a:rPr>
              <a:t>A 1 - Attestation concernant la législation de sécurité sociale applicable au titulaire</a:t>
            </a:r>
            <a:endParaRPr lang="fr-BE" sz="2000" dirty="0">
              <a:solidFill>
                <a:srgbClr val="FFFFFF"/>
              </a:solidFill>
              <a:latin typeface="Calibri" charset="0"/>
            </a:endParaRPr>
          </a:p>
          <a:p>
            <a:pPr eaLnBrk="1" hangingPunct="1">
              <a:lnSpc>
                <a:spcPct val="80000"/>
              </a:lnSpc>
            </a:pPr>
            <a:r>
              <a:rPr lang="fr-BE" sz="2000" dirty="0">
                <a:solidFill>
                  <a:srgbClr val="FFFFFF"/>
                </a:solidFill>
                <a:latin typeface="Calibri" charset="0"/>
                <a:hlinkClick r:id="rId3"/>
              </a:rPr>
              <a:t>S 1 - Inscription en vue de bénéficier des prestations d'assurance maladie</a:t>
            </a:r>
            <a:endParaRPr lang="fr-BE" sz="2000" dirty="0">
              <a:solidFill>
                <a:srgbClr val="FFFFFF"/>
              </a:solidFill>
              <a:latin typeface="Calibri" charset="0"/>
            </a:endParaRPr>
          </a:p>
          <a:p>
            <a:pPr eaLnBrk="1" hangingPunct="1">
              <a:lnSpc>
                <a:spcPct val="80000"/>
              </a:lnSpc>
            </a:pPr>
            <a:r>
              <a:rPr lang="fr-BE" sz="2000" dirty="0">
                <a:solidFill>
                  <a:srgbClr val="FFFFFF"/>
                </a:solidFill>
                <a:latin typeface="Calibri" charset="0"/>
                <a:hlinkClick r:id="rId4"/>
              </a:rPr>
              <a:t>S 2 - Droit aux soins programmés</a:t>
            </a:r>
            <a:endParaRPr lang="fr-BE" sz="2000" dirty="0">
              <a:solidFill>
                <a:srgbClr val="FFFFFF"/>
              </a:solidFill>
              <a:latin typeface="Calibri" charset="0"/>
            </a:endParaRPr>
          </a:p>
          <a:p>
            <a:pPr eaLnBrk="1" hangingPunct="1">
              <a:lnSpc>
                <a:spcPct val="80000"/>
              </a:lnSpc>
            </a:pPr>
            <a:r>
              <a:rPr lang="fr-BE" sz="2000" dirty="0">
                <a:solidFill>
                  <a:srgbClr val="FFFFFF"/>
                </a:solidFill>
                <a:latin typeface="Calibri" charset="0"/>
                <a:hlinkClick r:id="rId5"/>
              </a:rPr>
              <a:t>S 3 - Soins médicaux destinés à un ancien travailleur frontalier dans l'ancien État d'activité</a:t>
            </a:r>
            <a:endParaRPr lang="fr-BE" sz="2000" dirty="0">
              <a:solidFill>
                <a:srgbClr val="FFFFFF"/>
              </a:solidFill>
              <a:latin typeface="Calibri" charset="0"/>
            </a:endParaRPr>
          </a:p>
          <a:p>
            <a:pPr eaLnBrk="1" hangingPunct="1">
              <a:lnSpc>
                <a:spcPct val="80000"/>
              </a:lnSpc>
            </a:pPr>
            <a:r>
              <a:rPr lang="fr-BE" sz="2000" dirty="0">
                <a:solidFill>
                  <a:srgbClr val="FFFFFF"/>
                </a:solidFill>
                <a:latin typeface="Calibri" charset="0"/>
                <a:hlinkClick r:id="rId6"/>
              </a:rPr>
              <a:t>DA 1 - Droits aux prestations en nature au titre de l'assurance contre les accidents du travail et les maladies professionnelles</a:t>
            </a:r>
            <a:endParaRPr lang="fr-BE" sz="2000" dirty="0">
              <a:solidFill>
                <a:srgbClr val="FFFFFF"/>
              </a:solidFill>
              <a:latin typeface="Calibri" charset="0"/>
            </a:endParaRPr>
          </a:p>
          <a:p>
            <a:pPr eaLnBrk="1" hangingPunct="1">
              <a:lnSpc>
                <a:spcPct val="80000"/>
              </a:lnSpc>
            </a:pPr>
            <a:r>
              <a:rPr lang="fr-BE" sz="2000" dirty="0">
                <a:solidFill>
                  <a:srgbClr val="FFFFFF"/>
                </a:solidFill>
                <a:latin typeface="Calibri" charset="0"/>
                <a:hlinkClick r:id="rId7"/>
              </a:rPr>
              <a:t>U 1 - Périodes à prendre en compte pour l'octroi des prestations de chômage</a:t>
            </a:r>
            <a:endParaRPr lang="fr-BE" sz="2000" dirty="0">
              <a:solidFill>
                <a:srgbClr val="FFFFFF"/>
              </a:solidFill>
              <a:latin typeface="Calibri" charset="0"/>
            </a:endParaRPr>
          </a:p>
          <a:p>
            <a:pPr eaLnBrk="1" hangingPunct="1">
              <a:lnSpc>
                <a:spcPct val="80000"/>
              </a:lnSpc>
            </a:pPr>
            <a:r>
              <a:rPr lang="fr-BE" sz="2000" dirty="0">
                <a:solidFill>
                  <a:srgbClr val="FFFFFF"/>
                </a:solidFill>
                <a:latin typeface="Calibri" charset="0"/>
                <a:hlinkClick r:id="rId8"/>
              </a:rPr>
              <a:t>U 2 - Maintien du droit aux prestations de chômage</a:t>
            </a:r>
            <a:endParaRPr lang="fr-BE" sz="2000" dirty="0">
              <a:solidFill>
                <a:srgbClr val="FFFFFF"/>
              </a:solidFill>
              <a:latin typeface="Calibri" charset="0"/>
            </a:endParaRPr>
          </a:p>
          <a:p>
            <a:pPr eaLnBrk="1" hangingPunct="1">
              <a:lnSpc>
                <a:spcPct val="80000"/>
              </a:lnSpc>
            </a:pPr>
            <a:r>
              <a:rPr lang="fr-BE" sz="2000" dirty="0">
                <a:solidFill>
                  <a:srgbClr val="FFFFFF"/>
                </a:solidFill>
                <a:latin typeface="Calibri" charset="0"/>
                <a:hlinkClick r:id="rId9"/>
              </a:rPr>
              <a:t>U 3 - Faits susceptibles de modifier le droit aux prestations de chômage</a:t>
            </a:r>
            <a:endParaRPr lang="fr-BE" sz="2000" dirty="0">
              <a:solidFill>
                <a:srgbClr val="FFFFFF"/>
              </a:solidFill>
              <a:latin typeface="Calibri" charset="0"/>
            </a:endParaRPr>
          </a:p>
          <a:p>
            <a:pPr eaLnBrk="1" hangingPunct="1">
              <a:lnSpc>
                <a:spcPct val="80000"/>
              </a:lnSpc>
            </a:pPr>
            <a:r>
              <a:rPr lang="fr-BE" sz="2000" dirty="0">
                <a:solidFill>
                  <a:srgbClr val="FFFFFF"/>
                </a:solidFill>
                <a:latin typeface="Calibri" charset="0"/>
                <a:hlinkClick r:id="rId10"/>
              </a:rPr>
              <a:t>P1 - Récapitulatif des décisions prises en matière de pensions</a:t>
            </a:r>
            <a:endParaRPr lang="fr-BE" sz="2000" dirty="0">
              <a:solidFill>
                <a:srgbClr val="FFFFFF"/>
              </a:solidFill>
              <a:latin typeface="Calibri" charset="0"/>
            </a:endParaRPr>
          </a:p>
          <a:p>
            <a:pPr eaLnBrk="1" hangingPunct="1">
              <a:lnSpc>
                <a:spcPct val="80000"/>
              </a:lnSpc>
            </a:pPr>
            <a:r>
              <a:rPr lang="fr-BE" sz="2000" dirty="0">
                <a:solidFill>
                  <a:srgbClr val="FFFFFF"/>
                </a:solidFill>
                <a:latin typeface="Calibri" charset="0"/>
                <a:hlinkClick r:id="rId11"/>
              </a:rPr>
              <a:t>La Carte Européenne d'Assurance Maladie</a:t>
            </a:r>
            <a:endParaRPr lang="fr-BE" sz="2000" dirty="0">
              <a:solidFill>
                <a:srgbClr val="FFFFFF"/>
              </a:solidFill>
              <a:latin typeface="Calibri" charset="0"/>
            </a:endParaRPr>
          </a:p>
          <a:p>
            <a:pPr eaLnBrk="1" hangingPunct="1">
              <a:lnSpc>
                <a:spcPct val="80000"/>
              </a:lnSpc>
              <a:buFont typeface="Arial" charset="0"/>
              <a:buNone/>
            </a:pPr>
            <a:endParaRPr lang="fr-BE" sz="2000" dirty="0">
              <a:solidFill>
                <a:srgbClr val="FFFFFF"/>
              </a:solidFill>
              <a:latin typeface="Calibri" charset="0"/>
            </a:endParaRPr>
          </a:p>
        </p:txBody>
      </p:sp>
    </p:spTree>
    <p:extLst>
      <p:ext uri="{BB962C8B-B14F-4D97-AF65-F5344CB8AC3E}">
        <p14:creationId xmlns:p14="http://schemas.microsoft.com/office/powerpoint/2010/main" val="2732537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slee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800" y="1556792"/>
            <a:ext cx="4176464" cy="2513812"/>
          </a:xfrm>
          <a:prstGeom prst="rect">
            <a:avLst/>
          </a:prstGeom>
        </p:spPr>
      </p:pic>
    </p:spTree>
    <p:extLst>
      <p:ext uri="{BB962C8B-B14F-4D97-AF65-F5344CB8AC3E}">
        <p14:creationId xmlns:p14="http://schemas.microsoft.com/office/powerpoint/2010/main" val="17466914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676400" y="43713"/>
            <a:ext cx="7010400" cy="1143000"/>
          </a:xfrm>
        </p:spPr>
        <p:txBody>
          <a:bodyPr/>
          <a:lstStyle/>
          <a:p>
            <a:r>
              <a:rPr lang="fr-FR" sz="3600" dirty="0">
                <a:latin typeface="Corbel" charset="0"/>
              </a:rPr>
              <a:t>La solution</a:t>
            </a:r>
          </a:p>
        </p:txBody>
      </p:sp>
      <p:sp>
        <p:nvSpPr>
          <p:cNvPr id="164867" name="Rectangle 3"/>
          <p:cNvSpPr>
            <a:spLocks noGrp="1" noChangeArrowheads="1"/>
          </p:cNvSpPr>
          <p:nvPr>
            <p:ph idx="1"/>
          </p:nvPr>
        </p:nvSpPr>
        <p:spPr>
          <a:xfrm>
            <a:off x="1475656" y="1223284"/>
            <a:ext cx="7668344" cy="5328592"/>
          </a:xfrm>
        </p:spPr>
        <p:txBody>
          <a:bodyPr/>
          <a:lstStyle/>
          <a:p>
            <a:r>
              <a:rPr lang="fr-FR" sz="2800" dirty="0"/>
              <a:t>Les instruments de coordination ne concernent que les migrants. </a:t>
            </a:r>
            <a:endParaRPr lang="fr-FR" sz="2800" dirty="0" smtClean="0"/>
          </a:p>
          <a:p>
            <a:pPr lvl="1"/>
            <a:r>
              <a:rPr lang="fr-FR" dirty="0"/>
              <a:t>Ces instruments assurent aux migrants un traitement équitable. </a:t>
            </a:r>
          </a:p>
          <a:p>
            <a:pPr marL="457200" lvl="1" indent="0">
              <a:buNone/>
            </a:pPr>
            <a:endParaRPr lang="fr-FR" dirty="0" smtClean="0"/>
          </a:p>
          <a:p>
            <a:pPr lvl="1"/>
            <a:r>
              <a:rPr lang="fr-FR" dirty="0" smtClean="0"/>
              <a:t>Si </a:t>
            </a:r>
            <a:r>
              <a:rPr lang="fr-FR" dirty="0"/>
              <a:t>la sécurité sociale relève de la législation nationale, la coordination relève de la législation internationale et repose fortement sur la coopération entre les Etats</a:t>
            </a:r>
            <a:r>
              <a:rPr lang="fr-FR" dirty="0" smtClean="0"/>
              <a:t>.</a:t>
            </a:r>
            <a:r>
              <a:rPr lang="fr-FR" sz="2800" dirty="0" smtClean="0"/>
              <a:t> </a:t>
            </a:r>
          </a:p>
        </p:txBody>
      </p:sp>
    </p:spTree>
    <p:extLst>
      <p:ext uri="{BB962C8B-B14F-4D97-AF65-F5344CB8AC3E}">
        <p14:creationId xmlns:p14="http://schemas.microsoft.com/office/powerpoint/2010/main" val="6371781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anim calcmode="lin" valueType="num">
                                      <p:cBhvr additive="base">
                                        <p:cTn id="7" dur="500" fill="hold"/>
                                        <p:tgtEl>
                                          <p:spTgt spid="1648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4867">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64867">
                                            <p:txEl>
                                              <p:pRg st="1" end="1"/>
                                            </p:txEl>
                                          </p:spTgt>
                                        </p:tgtEl>
                                        <p:attrNameLst>
                                          <p:attrName>style.visibility</p:attrName>
                                        </p:attrNameLst>
                                      </p:cBhvr>
                                      <p:to>
                                        <p:strVal val="visible"/>
                                      </p:to>
                                    </p:set>
                                    <p:anim calcmode="lin" valueType="num">
                                      <p:cBhvr additive="base">
                                        <p:cTn id="11" dur="500" fill="hold"/>
                                        <p:tgtEl>
                                          <p:spTgt spid="16486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64867">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64867">
                                            <p:txEl>
                                              <p:pRg st="3" end="3"/>
                                            </p:txEl>
                                          </p:spTgt>
                                        </p:tgtEl>
                                        <p:attrNameLst>
                                          <p:attrName>style.visibility</p:attrName>
                                        </p:attrNameLst>
                                      </p:cBhvr>
                                      <p:to>
                                        <p:strVal val="visible"/>
                                      </p:to>
                                    </p:set>
                                    <p:anim calcmode="lin" valueType="num">
                                      <p:cBhvr additive="base">
                                        <p:cTn id="15" dur="500" fill="hold"/>
                                        <p:tgtEl>
                                          <p:spTgt spid="164867">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64867">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p:cNvSpPr>
            <a:spLocks noGrp="1"/>
          </p:cNvSpPr>
          <p:nvPr>
            <p:ph type="title"/>
          </p:nvPr>
        </p:nvSpPr>
        <p:spPr/>
        <p:txBody>
          <a:bodyPr>
            <a:normAutofit/>
          </a:bodyPr>
          <a:lstStyle/>
          <a:p>
            <a:r>
              <a:rPr lang="fr-FR" smtClean="0">
                <a:latin typeface="Corbel" charset="0"/>
              </a:rPr>
              <a:t>Sources de droit international</a:t>
            </a:r>
          </a:p>
        </p:txBody>
      </p:sp>
      <p:sp>
        <p:nvSpPr>
          <p:cNvPr id="23555" name="Espace réservé du contenu 2"/>
          <p:cNvSpPr>
            <a:spLocks noGrp="1"/>
          </p:cNvSpPr>
          <p:nvPr>
            <p:ph idx="1"/>
          </p:nvPr>
        </p:nvSpPr>
        <p:spPr/>
        <p:txBody>
          <a:bodyPr/>
          <a:lstStyle/>
          <a:p>
            <a:r>
              <a:rPr lang="fr-FR" smtClean="0">
                <a:latin typeface="Corbel" charset="0"/>
              </a:rPr>
              <a:t>Droit interne « droit international unilatéral » </a:t>
            </a:r>
          </a:p>
          <a:p>
            <a:r>
              <a:rPr lang="fr-FR" smtClean="0">
                <a:latin typeface="Corbel" charset="0"/>
              </a:rPr>
              <a:t>Les conventions bilatérales de sécurité sociale</a:t>
            </a:r>
          </a:p>
          <a:p>
            <a:pPr lvl="1"/>
            <a:r>
              <a:rPr lang="fr-FR" smtClean="0">
                <a:latin typeface="Corbel" charset="0"/>
              </a:rPr>
              <a:t>Coordination multilatérale dans le cadre du conseil de l’Europe</a:t>
            </a:r>
          </a:p>
          <a:p>
            <a:r>
              <a:rPr lang="fr-FR" smtClean="0">
                <a:latin typeface="Corbel" charset="0"/>
              </a:rPr>
              <a:t>Le droit communautaire (coordination multilatérale)</a:t>
            </a:r>
          </a:p>
          <a:p>
            <a:r>
              <a:rPr lang="fr-FR" smtClean="0">
                <a:latin typeface="Corbel" charset="0"/>
              </a:rPr>
              <a:t>Hiérarchie des sources</a:t>
            </a:r>
          </a:p>
        </p:txBody>
      </p:sp>
    </p:spTree>
    <p:extLst>
      <p:ext uri="{BB962C8B-B14F-4D97-AF65-F5344CB8AC3E}">
        <p14:creationId xmlns:p14="http://schemas.microsoft.com/office/powerpoint/2010/main" val="26497132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1828800" y="914400"/>
            <a:ext cx="7315200" cy="1470025"/>
          </a:xfrm>
        </p:spPr>
        <p:txBody>
          <a:bodyPr/>
          <a:lstStyle/>
          <a:p>
            <a:r>
              <a:rPr lang="en-US" dirty="0" smtClean="0"/>
              <a:t>DROIT INTERNE</a:t>
            </a:r>
            <a:endParaRPr lang="en-US" dirty="0"/>
          </a:p>
        </p:txBody>
      </p:sp>
      <p:sp>
        <p:nvSpPr>
          <p:cNvPr id="5" name="Sous-titre 4"/>
          <p:cNvSpPr>
            <a:spLocks noGrp="1"/>
          </p:cNvSpPr>
          <p:nvPr>
            <p:ph type="subTitle" idx="1"/>
          </p:nvPr>
        </p:nvSpPr>
        <p:spPr/>
        <p:txBody>
          <a:bodyPr/>
          <a:lstStyle/>
          <a:p>
            <a:endParaRPr lang="en-US"/>
          </a:p>
        </p:txBody>
      </p:sp>
      <p:pic>
        <p:nvPicPr>
          <p:cNvPr id="2" name="Picture 1" descr="logo-definitif.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914400"/>
            <a:ext cx="6858000" cy="5943600"/>
          </a:xfrm>
          <a:prstGeom prst="rect">
            <a:avLst/>
          </a:prstGeom>
        </p:spPr>
      </p:pic>
    </p:spTree>
    <p:extLst>
      <p:ext uri="{BB962C8B-B14F-4D97-AF65-F5344CB8AC3E}">
        <p14:creationId xmlns:p14="http://schemas.microsoft.com/office/powerpoint/2010/main" val="31917914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3"/>
          <p:cNvSpPr>
            <a:spLocks noGrp="1"/>
          </p:cNvSpPr>
          <p:nvPr>
            <p:ph type="title"/>
          </p:nvPr>
        </p:nvSpPr>
        <p:spPr>
          <a:xfrm>
            <a:off x="1960563" y="590550"/>
            <a:ext cx="3009900" cy="1162050"/>
          </a:xfrm>
        </p:spPr>
        <p:txBody>
          <a:bodyPr>
            <a:normAutofit fontScale="90000"/>
          </a:bodyPr>
          <a:lstStyle/>
          <a:p>
            <a:r>
              <a:rPr lang="fr-FR" sz="3600" smtClean="0">
                <a:latin typeface="Corbel" charset="0"/>
              </a:rPr>
              <a:t>Application des règles internes</a:t>
            </a:r>
          </a:p>
        </p:txBody>
      </p:sp>
      <p:sp>
        <p:nvSpPr>
          <p:cNvPr id="24579" name="Espace réservé du contenu 4"/>
          <p:cNvSpPr>
            <a:spLocks noGrp="1"/>
          </p:cNvSpPr>
          <p:nvPr>
            <p:ph idx="1"/>
          </p:nvPr>
        </p:nvSpPr>
        <p:spPr>
          <a:xfrm>
            <a:off x="5334000" y="273050"/>
            <a:ext cx="3810000" cy="5853113"/>
          </a:xfrm>
        </p:spPr>
        <p:txBody>
          <a:bodyPr/>
          <a:lstStyle/>
          <a:p>
            <a:r>
              <a:rPr lang="fr-FR" smtClean="0">
                <a:latin typeface="Corbel" charset="0"/>
              </a:rPr>
              <a:t>Détachement dans un autre Etat avec lequel la France </a:t>
            </a:r>
          </a:p>
          <a:p>
            <a:r>
              <a:rPr lang="fr-FR" smtClean="0">
                <a:latin typeface="Corbel" charset="0"/>
              </a:rPr>
              <a:t>n’a pas conclu de convention bilatérale ou</a:t>
            </a:r>
          </a:p>
          <a:p>
            <a:r>
              <a:rPr lang="fr-FR" smtClean="0">
                <a:latin typeface="Corbel" charset="0"/>
              </a:rPr>
              <a:t> qui n’entre pas dans le champ d’application des règlements communautaires</a:t>
            </a:r>
          </a:p>
        </p:txBody>
      </p:sp>
      <p:sp>
        <p:nvSpPr>
          <p:cNvPr id="24580" name="Espace réservé du texte 5"/>
          <p:cNvSpPr>
            <a:spLocks noGrp="1"/>
          </p:cNvSpPr>
          <p:nvPr>
            <p:ph type="body" sz="half" idx="2"/>
          </p:nvPr>
        </p:nvSpPr>
        <p:spPr>
          <a:xfrm>
            <a:off x="1960563" y="2514600"/>
            <a:ext cx="3009900" cy="3611563"/>
          </a:xfrm>
        </p:spPr>
        <p:txBody>
          <a:bodyPr/>
          <a:lstStyle/>
          <a:p>
            <a:r>
              <a:rPr lang="fr-FR" sz="3200" dirty="0" smtClean="0">
                <a:latin typeface="Corbel" charset="0"/>
              </a:rPr>
              <a:t>L. 761-1 et </a:t>
            </a:r>
            <a:r>
              <a:rPr lang="fr-FR" sz="3200" dirty="0" err="1" smtClean="0">
                <a:latin typeface="Corbel" charset="0"/>
              </a:rPr>
              <a:t>suiv</a:t>
            </a:r>
            <a:r>
              <a:rPr lang="fr-FR" sz="3200" dirty="0" smtClean="0">
                <a:latin typeface="Corbel" charset="0"/>
              </a:rPr>
              <a:t>. CSS</a:t>
            </a:r>
          </a:p>
        </p:txBody>
      </p:sp>
      <p:pic>
        <p:nvPicPr>
          <p:cNvPr id="7" name="Picture 18" descr="Bonhomme_blanc : Les gens 3d - caractère humain, personne et un rendu 3d check-list Banque d'images"/>
          <p:cNvPicPr/>
          <p:nvPr/>
        </p:nvPicPr>
        <p:blipFill>
          <a:blip r:embed="rId3">
            <a:extLst>
              <a:ext uri="{28A0092B-C50C-407E-A947-70E740481C1C}">
                <a14:useLocalDpi xmlns:a14="http://schemas.microsoft.com/office/drawing/2010/main" val="0"/>
              </a:ext>
            </a:extLst>
          </a:blip>
          <a:srcRect/>
          <a:stretch>
            <a:fillRect/>
          </a:stretch>
        </p:blipFill>
        <p:spPr bwMode="auto">
          <a:xfrm rot="20884059">
            <a:off x="2222667" y="4280550"/>
            <a:ext cx="2405687" cy="2129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17230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re 1"/>
          <p:cNvSpPr>
            <a:spLocks noGrp="1"/>
          </p:cNvSpPr>
          <p:nvPr>
            <p:ph type="title"/>
          </p:nvPr>
        </p:nvSpPr>
        <p:spPr>
          <a:xfrm>
            <a:off x="1676400" y="274638"/>
            <a:ext cx="7010400" cy="868362"/>
          </a:xfrm>
        </p:spPr>
        <p:txBody>
          <a:bodyPr/>
          <a:lstStyle/>
          <a:p>
            <a:r>
              <a:rPr lang="fr-FR" smtClean="0">
                <a:latin typeface="Corbel" charset="0"/>
              </a:rPr>
              <a:t>Le droit interne</a:t>
            </a:r>
          </a:p>
        </p:txBody>
      </p:sp>
      <p:sp>
        <p:nvSpPr>
          <p:cNvPr id="25603" name="Espace réservé du contenu 2"/>
          <p:cNvSpPr>
            <a:spLocks noGrp="1"/>
          </p:cNvSpPr>
          <p:nvPr>
            <p:ph idx="1"/>
          </p:nvPr>
        </p:nvSpPr>
        <p:spPr>
          <a:xfrm>
            <a:off x="1371600" y="1143000"/>
            <a:ext cx="7315200" cy="4525963"/>
          </a:xfrm>
        </p:spPr>
        <p:txBody>
          <a:bodyPr>
            <a:normAutofit fontScale="92500" lnSpcReduction="10000"/>
          </a:bodyPr>
          <a:lstStyle/>
          <a:p>
            <a:r>
              <a:rPr lang="fr-FR" smtClean="0">
                <a:latin typeface="Corbel" charset="0"/>
              </a:rPr>
              <a:t>Pas de définition légale du détachement en droit du travail mais une définition existe en matière de protection sociale (art L.761-2 CSS)</a:t>
            </a:r>
          </a:p>
          <a:p>
            <a:pPr lvl="1"/>
            <a:r>
              <a:rPr lang="fr-FR" smtClean="0">
                <a:latin typeface="Corbel" charset="0"/>
              </a:rPr>
              <a:t>Maintien au régime de protection sociale du pays habituel d'emploi d’un travailleur, salarié ou non salarié, qui va, durant un temps déterminé, exercer son activité professionnelle sur le territoire d'un autre Etat</a:t>
            </a:r>
          </a:p>
          <a:p>
            <a:pPr lvl="1"/>
            <a:r>
              <a:rPr lang="fr-FR" smtClean="0">
                <a:latin typeface="Corbel" charset="0"/>
              </a:rPr>
              <a:t>Dans ce cas, le salarié relève du régime français de  et du régime du pays d’accueil</a:t>
            </a:r>
          </a:p>
          <a:p>
            <a:pPr lvl="1"/>
            <a:endParaRPr lang="fr-FR" smtClean="0">
              <a:latin typeface="Corbel" charset="0"/>
            </a:endParaRPr>
          </a:p>
        </p:txBody>
      </p:sp>
    </p:spTree>
    <p:extLst>
      <p:ext uri="{BB962C8B-B14F-4D97-AF65-F5344CB8AC3E}">
        <p14:creationId xmlns:p14="http://schemas.microsoft.com/office/powerpoint/2010/main" val="10605992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1"/>
          <p:cNvSpPr>
            <a:spLocks noGrp="1"/>
          </p:cNvSpPr>
          <p:nvPr>
            <p:ph type="title"/>
          </p:nvPr>
        </p:nvSpPr>
        <p:spPr/>
        <p:txBody>
          <a:bodyPr>
            <a:normAutofit/>
          </a:bodyPr>
          <a:lstStyle/>
          <a:p>
            <a:r>
              <a:rPr lang="fr-FR" smtClean="0">
                <a:latin typeface="Corbel" charset="0"/>
              </a:rPr>
              <a:t>Le droit interne</a:t>
            </a:r>
          </a:p>
        </p:txBody>
      </p:sp>
      <p:sp>
        <p:nvSpPr>
          <p:cNvPr id="26627" name="Espace réservé du contenu 2"/>
          <p:cNvSpPr>
            <a:spLocks noGrp="1"/>
          </p:cNvSpPr>
          <p:nvPr>
            <p:ph idx="1"/>
          </p:nvPr>
        </p:nvSpPr>
        <p:spPr>
          <a:xfrm>
            <a:off x="1676400" y="1417638"/>
            <a:ext cx="7010400" cy="4708525"/>
          </a:xfrm>
        </p:spPr>
        <p:txBody>
          <a:bodyPr/>
          <a:lstStyle/>
          <a:p>
            <a:r>
              <a:rPr lang="fr-FR" dirty="0" smtClean="0">
                <a:latin typeface="Corbel" charset="0"/>
              </a:rPr>
              <a:t>Le droit interne permet de détacher le salarié français, avec maintien au régime français de sécurité sociale pendant 3 ans renouvelables une fois</a:t>
            </a:r>
          </a:p>
          <a:p>
            <a:r>
              <a:rPr lang="fr-FR" dirty="0" smtClean="0">
                <a:latin typeface="Corbel" charset="0"/>
              </a:rPr>
              <a:t>Délai de carence entre 2 périodes de détachement dans le même pays et pour la même entreprise  = 2 ans (sauf si détachement initial moins de 3mois) </a:t>
            </a:r>
          </a:p>
          <a:p>
            <a:r>
              <a:rPr lang="fr-FR" dirty="0" smtClean="0">
                <a:latin typeface="Corbel" charset="0"/>
              </a:rPr>
              <a:t>article R 761-1 CSS</a:t>
            </a:r>
          </a:p>
        </p:txBody>
      </p:sp>
    </p:spTree>
    <p:extLst>
      <p:ext uri="{BB962C8B-B14F-4D97-AF65-F5344CB8AC3E}">
        <p14:creationId xmlns:p14="http://schemas.microsoft.com/office/powerpoint/2010/main" val="27777604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1"/>
          <p:cNvSpPr>
            <a:spLocks noGrp="1"/>
          </p:cNvSpPr>
          <p:nvPr>
            <p:ph type="ctrTitle"/>
          </p:nvPr>
        </p:nvSpPr>
        <p:spPr>
          <a:xfrm>
            <a:off x="1828800" y="914400"/>
            <a:ext cx="7315200" cy="1470025"/>
          </a:xfrm>
        </p:spPr>
        <p:txBody>
          <a:bodyPr>
            <a:normAutofit/>
          </a:bodyPr>
          <a:lstStyle/>
          <a:p>
            <a:pPr eaLnBrk="1" hangingPunct="1"/>
            <a:r>
              <a:rPr lang="fr-FR" dirty="0" smtClean="0">
                <a:latin typeface="Garamond" charset="0"/>
              </a:rPr>
              <a:t>Le droit international et européen de la sécurité sociale </a:t>
            </a:r>
          </a:p>
        </p:txBody>
      </p:sp>
      <p:sp>
        <p:nvSpPr>
          <p:cNvPr id="15363" name="Sous-titre 2"/>
          <p:cNvSpPr>
            <a:spLocks noGrp="1"/>
          </p:cNvSpPr>
          <p:nvPr>
            <p:ph type="subTitle" idx="1"/>
          </p:nvPr>
        </p:nvSpPr>
        <p:spPr/>
        <p:txBody>
          <a:bodyPr/>
          <a:lstStyle/>
          <a:p>
            <a:pPr eaLnBrk="1" hangingPunct="1"/>
            <a:endParaRPr lang="fr-FR" dirty="0" smtClean="0">
              <a:solidFill>
                <a:srgbClr val="898989"/>
              </a:solidFill>
              <a:latin typeface="Garamond" charset="0"/>
            </a:endParaRPr>
          </a:p>
        </p:txBody>
      </p:sp>
      <p:pic>
        <p:nvPicPr>
          <p:cNvPr id="2" name="Picture 1" descr="logo-definitif.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914400"/>
            <a:ext cx="6858000" cy="6858000"/>
          </a:xfrm>
          <a:prstGeom prst="rect">
            <a:avLst/>
          </a:prstGeom>
        </p:spPr>
      </p:pic>
    </p:spTree>
    <p:extLst>
      <p:ext uri="{BB962C8B-B14F-4D97-AF65-F5344CB8AC3E}">
        <p14:creationId xmlns:p14="http://schemas.microsoft.com/office/powerpoint/2010/main" val="32175629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re 1"/>
          <p:cNvSpPr>
            <a:spLocks noGrp="1"/>
          </p:cNvSpPr>
          <p:nvPr>
            <p:ph type="title"/>
          </p:nvPr>
        </p:nvSpPr>
        <p:spPr/>
        <p:txBody>
          <a:bodyPr>
            <a:normAutofit/>
          </a:bodyPr>
          <a:lstStyle/>
          <a:p>
            <a:r>
              <a:rPr lang="fr-FR" smtClean="0">
                <a:latin typeface="Corbel" charset="0"/>
              </a:rPr>
              <a:t>Le droit interne</a:t>
            </a:r>
          </a:p>
        </p:txBody>
      </p:sp>
      <p:sp>
        <p:nvSpPr>
          <p:cNvPr id="27651" name="Espace réservé du contenu 2"/>
          <p:cNvSpPr>
            <a:spLocks noGrp="1"/>
          </p:cNvSpPr>
          <p:nvPr>
            <p:ph idx="1"/>
          </p:nvPr>
        </p:nvSpPr>
        <p:spPr/>
        <p:txBody>
          <a:bodyPr/>
          <a:lstStyle/>
          <a:p>
            <a:r>
              <a:rPr lang="fr-FR" dirty="0" smtClean="0">
                <a:latin typeface="Corbel" charset="0"/>
              </a:rPr>
              <a:t>Au-delà de 6 ans, le détachement n’est plus possible</a:t>
            </a:r>
          </a:p>
          <a:p>
            <a:r>
              <a:rPr lang="fr-FR" dirty="0" smtClean="0">
                <a:latin typeface="Corbel" charset="0"/>
              </a:rPr>
              <a:t>Mais L. 762-1 CSS Affiliation volontaire</a:t>
            </a:r>
          </a:p>
          <a:p>
            <a:pPr lvl="1"/>
            <a:r>
              <a:rPr lang="fr-FR" dirty="0" smtClean="0">
                <a:latin typeface="Corbel" charset="0"/>
              </a:rPr>
              <a:t>CFE</a:t>
            </a:r>
          </a:p>
          <a:p>
            <a:pPr lvl="1"/>
            <a:r>
              <a:rPr lang="fr-FR" dirty="0" smtClean="0">
                <a:latin typeface="Corbel" charset="0"/>
              </a:rPr>
              <a:t>Régime de base</a:t>
            </a:r>
          </a:p>
          <a:p>
            <a:r>
              <a:rPr lang="fr-FR" dirty="0" smtClean="0">
                <a:latin typeface="Corbel" charset="0"/>
              </a:rPr>
              <a:t>Quid affiliation ARRCO AGIRC  </a:t>
            </a:r>
          </a:p>
          <a:p>
            <a:pPr lvl="1"/>
            <a:endParaRPr lang="fr-FR" dirty="0" smtClean="0">
              <a:latin typeface="Corbel" charset="0"/>
            </a:endParaRPr>
          </a:p>
        </p:txBody>
      </p:sp>
    </p:spTree>
    <p:extLst>
      <p:ext uri="{BB962C8B-B14F-4D97-AF65-F5344CB8AC3E}">
        <p14:creationId xmlns:p14="http://schemas.microsoft.com/office/powerpoint/2010/main" val="319981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dirty="0" smtClean="0"/>
              <a:t>Tableau de synthèse : extension territoriale ARRCO-AGIRC</a:t>
            </a:r>
            <a:endParaRPr lang="fr-FR" sz="2800" dirty="0"/>
          </a:p>
        </p:txBody>
      </p:sp>
      <p:graphicFrame>
        <p:nvGraphicFramePr>
          <p:cNvPr id="4" name="Espace réservé du contenu 3"/>
          <p:cNvGraphicFramePr>
            <a:graphicFrameLocks noGrp="1"/>
          </p:cNvGraphicFramePr>
          <p:nvPr>
            <p:ph idx="1"/>
          </p:nvPr>
        </p:nvGraphicFramePr>
        <p:xfrm>
          <a:off x="1676400" y="1600200"/>
          <a:ext cx="7010400" cy="5079999"/>
        </p:xfrm>
        <a:graphic>
          <a:graphicData uri="http://schemas.openxmlformats.org/drawingml/2006/table">
            <a:tbl>
              <a:tblPr firstRow="1" bandRow="1">
                <a:tableStyleId>{D7AC3CCA-C797-4891-BE02-D94E43425B78}</a:tableStyleId>
              </a:tblPr>
              <a:tblGrid>
                <a:gridCol w="1402080"/>
                <a:gridCol w="1402080"/>
                <a:gridCol w="1402080"/>
                <a:gridCol w="1402080"/>
                <a:gridCol w="1402080"/>
              </a:tblGrid>
              <a:tr h="370840">
                <a:tc>
                  <a:txBody>
                    <a:bodyPr/>
                    <a:lstStyle/>
                    <a:p>
                      <a:endParaRPr lang="fr-FR" dirty="0"/>
                    </a:p>
                  </a:txBody>
                  <a:tcPr/>
                </a:tc>
                <a:tc>
                  <a:txBody>
                    <a:bodyPr/>
                    <a:lstStyle/>
                    <a:p>
                      <a:r>
                        <a:rPr lang="fr-FR" dirty="0" smtClean="0"/>
                        <a:t>Cas A</a:t>
                      </a:r>
                      <a:endParaRPr lang="fr-FR" dirty="0"/>
                    </a:p>
                  </a:txBody>
                  <a:tcPr/>
                </a:tc>
                <a:tc>
                  <a:txBody>
                    <a:bodyPr/>
                    <a:lstStyle/>
                    <a:p>
                      <a:r>
                        <a:rPr lang="fr-FR" dirty="0" smtClean="0"/>
                        <a:t>Cas B</a:t>
                      </a:r>
                      <a:endParaRPr lang="fr-FR" dirty="0"/>
                    </a:p>
                  </a:txBody>
                  <a:tcPr/>
                </a:tc>
                <a:tc>
                  <a:txBody>
                    <a:bodyPr/>
                    <a:lstStyle/>
                    <a:p>
                      <a:r>
                        <a:rPr lang="fr-FR" dirty="0" smtClean="0"/>
                        <a:t>Cas C’</a:t>
                      </a:r>
                      <a:endParaRPr lang="fr-FR" dirty="0"/>
                    </a:p>
                  </a:txBody>
                  <a:tcPr/>
                </a:tc>
                <a:tc>
                  <a:txBody>
                    <a:bodyPr/>
                    <a:lstStyle/>
                    <a:p>
                      <a:r>
                        <a:rPr lang="fr-FR" dirty="0" smtClean="0"/>
                        <a:t>Cas D</a:t>
                      </a:r>
                      <a:endParaRPr lang="fr-FR"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000" b="1" kern="1200" dirty="0" smtClean="0">
                          <a:solidFill>
                            <a:schemeClr val="dk1"/>
                          </a:solidFill>
                          <a:latin typeface="+mn-lt"/>
                          <a:ea typeface="+mn-ea"/>
                          <a:cs typeface="+mn-cs"/>
                        </a:rPr>
                        <a:t>Situation visée</a:t>
                      </a:r>
                      <a:endParaRPr lang="fr-FR" sz="1000" kern="1200" dirty="0" smtClean="0">
                        <a:solidFill>
                          <a:schemeClr val="dk1"/>
                        </a:solidFill>
                        <a:latin typeface="+mn-lt"/>
                        <a:ea typeface="+mn-ea"/>
                        <a:cs typeface="+mn-cs"/>
                      </a:endParaRPr>
                    </a:p>
                    <a:p>
                      <a:endParaRPr lang="fr-FR" sz="1000" dirty="0"/>
                    </a:p>
                  </a:txBody>
                  <a:tcPr/>
                </a:tc>
                <a:tc>
                  <a:txBody>
                    <a:bodyPr/>
                    <a:lstStyle/>
                    <a:p>
                      <a:r>
                        <a:rPr lang="fr-FR" sz="1000" kern="1200" dirty="0" smtClean="0">
                          <a:solidFill>
                            <a:schemeClr val="dk1"/>
                          </a:solidFill>
                          <a:latin typeface="+mn-lt"/>
                          <a:ea typeface="+mn-ea"/>
                          <a:cs typeface="+mn-cs"/>
                        </a:rPr>
                        <a:t>Salariés recrutés en Métropole ou dans un DOM et envoyés à l'étranger</a:t>
                      </a:r>
                      <a:r>
                        <a:rPr lang="fr-FR" sz="1000" dirty="0" smtClean="0"/>
                        <a:t> </a:t>
                      </a:r>
                      <a:endParaRPr lang="fr-FR" sz="10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000" kern="1200" dirty="0" smtClean="0">
                          <a:solidFill>
                            <a:schemeClr val="dk1"/>
                          </a:solidFill>
                          <a:latin typeface="+mn-lt"/>
                          <a:ea typeface="+mn-ea"/>
                          <a:cs typeface="+mn-cs"/>
                        </a:rPr>
                        <a:t>Salariés recrutés à l'étranger.</a:t>
                      </a:r>
                    </a:p>
                    <a:p>
                      <a:endParaRPr lang="fr-FR" sz="1000" dirty="0"/>
                    </a:p>
                  </a:txBody>
                  <a:tcPr/>
                </a:tc>
                <a:tc>
                  <a:txBody>
                    <a:bodyPr/>
                    <a:lstStyle/>
                    <a:p>
                      <a:r>
                        <a:rPr lang="fr-FR" sz="1000" kern="1200" dirty="0" smtClean="0">
                          <a:solidFill>
                            <a:schemeClr val="dk1"/>
                          </a:solidFill>
                          <a:latin typeface="+mn-lt"/>
                          <a:ea typeface="+mn-ea"/>
                          <a:cs typeface="+mn-cs"/>
                        </a:rPr>
                        <a:t>Salariés employés dans un COM</a:t>
                      </a:r>
                      <a:r>
                        <a:rPr lang="fr-FR" sz="1000" kern="1200" baseline="0" dirty="0" smtClean="0">
                          <a:solidFill>
                            <a:schemeClr val="dk1"/>
                          </a:solidFill>
                          <a:latin typeface="+mn-lt"/>
                          <a:ea typeface="+mn-ea"/>
                          <a:cs typeface="+mn-cs"/>
                        </a:rPr>
                        <a:t> (collectivité d’outre mer)</a:t>
                      </a:r>
                      <a:endParaRPr lang="fr-FR" sz="1000" dirty="0"/>
                    </a:p>
                  </a:txBody>
                  <a:tcPr/>
                </a:tc>
                <a:tc>
                  <a:txBody>
                    <a:bodyPr/>
                    <a:lstStyle/>
                    <a:p>
                      <a:r>
                        <a:rPr lang="fr-FR" sz="900" kern="1200" dirty="0" smtClean="0">
                          <a:solidFill>
                            <a:schemeClr val="dk1"/>
                          </a:solidFill>
                          <a:latin typeface="+mn-lt"/>
                          <a:ea typeface="+mn-ea"/>
                          <a:cs typeface="+mn-cs"/>
                        </a:rPr>
                        <a:t>Salariés travaillant à l'étranger ou dans une COM non bénéficiaires d'une extension cas A, B ou C'</a:t>
                      </a:r>
                      <a:r>
                        <a:rPr lang="fr-FR" sz="900" dirty="0" smtClean="0"/>
                        <a:t> </a:t>
                      </a:r>
                      <a:endParaRPr lang="fr-FR" sz="900"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000" b="1" kern="1200" dirty="0" smtClean="0">
                          <a:solidFill>
                            <a:schemeClr val="dk1"/>
                          </a:solidFill>
                          <a:latin typeface="+mn-lt"/>
                          <a:ea typeface="+mn-ea"/>
                          <a:cs typeface="+mn-cs"/>
                        </a:rPr>
                        <a:t>Bénéficiaires</a:t>
                      </a:r>
                      <a:endParaRPr lang="fr-FR" sz="1000" kern="1200" dirty="0" smtClean="0">
                        <a:solidFill>
                          <a:schemeClr val="dk1"/>
                        </a:solidFill>
                        <a:latin typeface="+mn-lt"/>
                        <a:ea typeface="+mn-ea"/>
                        <a:cs typeface="+mn-cs"/>
                      </a:endParaRPr>
                    </a:p>
                    <a:p>
                      <a:endParaRPr lang="fr-FR" sz="10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000" kern="1200" dirty="0" smtClean="0">
                          <a:solidFill>
                            <a:schemeClr val="dk1"/>
                          </a:solidFill>
                          <a:latin typeface="+mn-lt"/>
                          <a:ea typeface="+mn-ea"/>
                          <a:cs typeface="+mn-cs"/>
                        </a:rPr>
                        <a:t>Tous les salariés sans condition de nationalité (exceptée celle du pays où l'activité est exercée) :</a:t>
                      </a:r>
                    </a:p>
                    <a:p>
                      <a:pPr marL="0" marR="0" indent="0" algn="l" defTabSz="457200" rtl="0" eaLnBrk="1" fontAlgn="auto" latinLnBrk="0" hangingPunct="1">
                        <a:lnSpc>
                          <a:spcPct val="100000"/>
                        </a:lnSpc>
                        <a:spcBef>
                          <a:spcPts val="0"/>
                        </a:spcBef>
                        <a:spcAft>
                          <a:spcPts val="0"/>
                        </a:spcAft>
                        <a:buClrTx/>
                        <a:buSzTx/>
                        <a:buFontTx/>
                        <a:buNone/>
                        <a:tabLst/>
                        <a:defRPr/>
                      </a:pPr>
                      <a:r>
                        <a:rPr lang="fr-FR" sz="1000" kern="1200" dirty="0" smtClean="0">
                          <a:solidFill>
                            <a:schemeClr val="dk1"/>
                          </a:solidFill>
                          <a:latin typeface="+mn-lt"/>
                          <a:ea typeface="+mn-ea"/>
                          <a:cs typeface="+mn-cs"/>
                        </a:rPr>
                        <a:t> </a:t>
                      </a:r>
                      <a:r>
                        <a:rPr lang="en-US" sz="1000" kern="1200" dirty="0" smtClean="0">
                          <a:solidFill>
                            <a:schemeClr val="dk1"/>
                          </a:solidFill>
                          <a:latin typeface="+mn-lt"/>
                          <a:ea typeface="+mn-ea"/>
                          <a:cs typeface="+mn-cs"/>
                        </a:rPr>
                        <a:t>•</a:t>
                      </a:r>
                      <a:r>
                        <a:rPr lang="fr-FR" sz="1000" kern="1200" dirty="0" smtClean="0">
                          <a:solidFill>
                            <a:schemeClr val="dk1"/>
                          </a:solidFill>
                          <a:latin typeface="+mn-lt"/>
                          <a:ea typeface="+mn-ea"/>
                          <a:cs typeface="+mn-cs"/>
                        </a:rPr>
                        <a:t>• titulaires de droits inscrits à leur compte à l'ARRCO ou à l'AGIRC, </a:t>
                      </a:r>
                      <a:r>
                        <a:rPr lang="en-US" sz="1000" kern="1200" dirty="0" smtClean="0">
                          <a:solidFill>
                            <a:schemeClr val="dk1"/>
                          </a:solidFill>
                          <a:latin typeface="+mn-lt"/>
                          <a:ea typeface="+mn-ea"/>
                          <a:cs typeface="+mn-cs"/>
                        </a:rPr>
                        <a:t>•</a:t>
                      </a:r>
                      <a:r>
                        <a:rPr lang="fr-FR" sz="1000" kern="1200" dirty="0" smtClean="0">
                          <a:solidFill>
                            <a:schemeClr val="dk1"/>
                          </a:solidFill>
                          <a:latin typeface="+mn-lt"/>
                          <a:ea typeface="+mn-ea"/>
                          <a:cs typeface="+mn-cs"/>
                        </a:rPr>
                        <a:t>•ou cotisants à la CFE (ou régime local de Sécurité sociale pour les COM).</a:t>
                      </a:r>
                    </a:p>
                    <a:p>
                      <a:endParaRPr lang="fr-FR" sz="10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000" kern="1200" dirty="0" smtClean="0">
                          <a:solidFill>
                            <a:schemeClr val="dk1"/>
                          </a:solidFill>
                          <a:latin typeface="+mn-lt"/>
                          <a:ea typeface="+mn-ea"/>
                          <a:cs typeface="+mn-cs"/>
                        </a:rPr>
                        <a:t>Tous les salariés sans condition de nationalité (exceptée celle du pays où l'activité est exercée) :</a:t>
                      </a:r>
                    </a:p>
                    <a:p>
                      <a:pPr marL="0" marR="0" indent="0" algn="l" defTabSz="457200" rtl="0" eaLnBrk="1" fontAlgn="auto" latinLnBrk="0" hangingPunct="1">
                        <a:lnSpc>
                          <a:spcPct val="100000"/>
                        </a:lnSpc>
                        <a:spcBef>
                          <a:spcPts val="0"/>
                        </a:spcBef>
                        <a:spcAft>
                          <a:spcPts val="0"/>
                        </a:spcAft>
                        <a:buClrTx/>
                        <a:buSzTx/>
                        <a:buFontTx/>
                        <a:buNone/>
                        <a:tabLst/>
                        <a:defRPr/>
                      </a:pPr>
                      <a:r>
                        <a:rPr lang="fr-FR" sz="1000" kern="1200" dirty="0" smtClean="0">
                          <a:solidFill>
                            <a:schemeClr val="dk1"/>
                          </a:solidFill>
                          <a:latin typeface="+mn-lt"/>
                          <a:ea typeface="+mn-ea"/>
                          <a:cs typeface="+mn-cs"/>
                        </a:rPr>
                        <a:t> </a:t>
                      </a:r>
                      <a:r>
                        <a:rPr lang="en-US" sz="1000" kern="1200" dirty="0" smtClean="0">
                          <a:solidFill>
                            <a:schemeClr val="dk1"/>
                          </a:solidFill>
                          <a:latin typeface="+mn-lt"/>
                          <a:ea typeface="+mn-ea"/>
                          <a:cs typeface="+mn-cs"/>
                        </a:rPr>
                        <a:t>•</a:t>
                      </a:r>
                      <a:r>
                        <a:rPr lang="fr-FR" sz="1000" kern="1200" dirty="0" smtClean="0">
                          <a:solidFill>
                            <a:schemeClr val="dk1"/>
                          </a:solidFill>
                          <a:latin typeface="+mn-lt"/>
                          <a:ea typeface="+mn-ea"/>
                          <a:cs typeface="+mn-cs"/>
                        </a:rPr>
                        <a:t>• titulaires de droits inscrits à leur compte à l'ARRCO ou à l'AGIRC, </a:t>
                      </a:r>
                      <a:r>
                        <a:rPr lang="en-US" sz="1000" kern="1200" dirty="0" smtClean="0">
                          <a:solidFill>
                            <a:schemeClr val="dk1"/>
                          </a:solidFill>
                          <a:latin typeface="+mn-lt"/>
                          <a:ea typeface="+mn-ea"/>
                          <a:cs typeface="+mn-cs"/>
                        </a:rPr>
                        <a:t>•</a:t>
                      </a:r>
                      <a:r>
                        <a:rPr lang="fr-FR" sz="1000" kern="1200" dirty="0" smtClean="0">
                          <a:solidFill>
                            <a:schemeClr val="dk1"/>
                          </a:solidFill>
                          <a:latin typeface="+mn-lt"/>
                          <a:ea typeface="+mn-ea"/>
                          <a:cs typeface="+mn-cs"/>
                        </a:rPr>
                        <a:t>•ou cotisants à la CFE (ou régime local de Sécurité sociale pour les COM).</a:t>
                      </a:r>
                    </a:p>
                    <a:p>
                      <a:endParaRPr lang="fr-FR" sz="10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000" kern="1200" dirty="0" smtClean="0">
                          <a:solidFill>
                            <a:schemeClr val="dk1"/>
                          </a:solidFill>
                          <a:latin typeface="+mn-lt"/>
                          <a:ea typeface="+mn-ea"/>
                          <a:cs typeface="+mn-cs"/>
                        </a:rPr>
                        <a:t>Salariés français. </a:t>
                      </a:r>
                    </a:p>
                    <a:p>
                      <a:pPr marL="0" marR="0" indent="0" algn="l" defTabSz="457200" rtl="0" eaLnBrk="1" fontAlgn="auto" latinLnBrk="0" hangingPunct="1">
                        <a:lnSpc>
                          <a:spcPct val="100000"/>
                        </a:lnSpc>
                        <a:spcBef>
                          <a:spcPts val="0"/>
                        </a:spcBef>
                        <a:spcAft>
                          <a:spcPts val="0"/>
                        </a:spcAft>
                        <a:buClrTx/>
                        <a:buSzTx/>
                        <a:buFontTx/>
                        <a:buNone/>
                        <a:tabLst/>
                        <a:defRPr/>
                      </a:pPr>
                      <a:r>
                        <a:rPr lang="fr-FR" sz="1000" kern="1200" dirty="0" smtClean="0">
                          <a:solidFill>
                            <a:schemeClr val="dk1"/>
                          </a:solidFill>
                          <a:latin typeface="+mn-lt"/>
                          <a:ea typeface="+mn-ea"/>
                          <a:cs typeface="+mn-cs"/>
                        </a:rPr>
                        <a:t>Salariés ayant la nationalité de l'un des États de l'UE (application possible aux autres nationalités).</a:t>
                      </a:r>
                    </a:p>
                    <a:p>
                      <a:endParaRPr lang="fr-FR" sz="10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000" kern="1200" dirty="0" smtClean="0">
                          <a:solidFill>
                            <a:schemeClr val="dk1"/>
                          </a:solidFill>
                          <a:latin typeface="+mn-lt"/>
                          <a:ea typeface="+mn-ea"/>
                          <a:cs typeface="+mn-cs"/>
                        </a:rPr>
                        <a:t>Tous les salariés sans condition de nationalité (exceptée celle du pays où l'activité est exercée) :</a:t>
                      </a:r>
                    </a:p>
                    <a:p>
                      <a:pPr marL="0" marR="0" indent="0" algn="l" defTabSz="457200" rtl="0" eaLnBrk="1" fontAlgn="auto" latinLnBrk="0" hangingPunct="1">
                        <a:lnSpc>
                          <a:spcPct val="100000"/>
                        </a:lnSpc>
                        <a:spcBef>
                          <a:spcPts val="0"/>
                        </a:spcBef>
                        <a:spcAft>
                          <a:spcPts val="0"/>
                        </a:spcAft>
                        <a:buClrTx/>
                        <a:buSzTx/>
                        <a:buFontTx/>
                        <a:buNone/>
                        <a:tabLst/>
                        <a:defRPr/>
                      </a:pPr>
                      <a:r>
                        <a:rPr lang="fr-FR" sz="1000" kern="1200" dirty="0" smtClean="0">
                          <a:solidFill>
                            <a:schemeClr val="dk1"/>
                          </a:solidFill>
                          <a:latin typeface="+mn-lt"/>
                          <a:ea typeface="+mn-ea"/>
                          <a:cs typeface="+mn-cs"/>
                        </a:rPr>
                        <a:t> </a:t>
                      </a:r>
                      <a:r>
                        <a:rPr lang="en-US" sz="1000" kern="1200" dirty="0" smtClean="0">
                          <a:solidFill>
                            <a:schemeClr val="dk1"/>
                          </a:solidFill>
                          <a:latin typeface="+mn-lt"/>
                          <a:ea typeface="+mn-ea"/>
                          <a:cs typeface="+mn-cs"/>
                        </a:rPr>
                        <a:t>•</a:t>
                      </a:r>
                      <a:r>
                        <a:rPr lang="fr-FR" sz="1000" kern="1200" dirty="0" smtClean="0">
                          <a:solidFill>
                            <a:schemeClr val="dk1"/>
                          </a:solidFill>
                          <a:latin typeface="+mn-lt"/>
                          <a:ea typeface="+mn-ea"/>
                          <a:cs typeface="+mn-cs"/>
                        </a:rPr>
                        <a:t>• titulaires de droits inscrits à leur compte à l'ARRCO ou à l'AGIRC, </a:t>
                      </a:r>
                      <a:r>
                        <a:rPr lang="en-US" sz="1000" kern="1200" dirty="0" smtClean="0">
                          <a:solidFill>
                            <a:schemeClr val="dk1"/>
                          </a:solidFill>
                          <a:latin typeface="+mn-lt"/>
                          <a:ea typeface="+mn-ea"/>
                          <a:cs typeface="+mn-cs"/>
                        </a:rPr>
                        <a:t>•</a:t>
                      </a:r>
                      <a:r>
                        <a:rPr lang="fr-FR" sz="1000" kern="1200" dirty="0" smtClean="0">
                          <a:solidFill>
                            <a:schemeClr val="dk1"/>
                          </a:solidFill>
                          <a:latin typeface="+mn-lt"/>
                          <a:ea typeface="+mn-ea"/>
                          <a:cs typeface="+mn-cs"/>
                        </a:rPr>
                        <a:t>•ou cotisants à la CFE (ou régime local de Sécurité sociale pour les COM).</a:t>
                      </a:r>
                    </a:p>
                    <a:p>
                      <a:endParaRPr lang="fr-FR" sz="1000"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000" b="1" kern="1200" dirty="0" smtClean="0">
                          <a:solidFill>
                            <a:schemeClr val="dk1"/>
                          </a:solidFill>
                          <a:latin typeface="+mn-lt"/>
                          <a:ea typeface="+mn-ea"/>
                          <a:cs typeface="+mn-cs"/>
                        </a:rPr>
                        <a:t>Personnes souscrivant l'engagement</a:t>
                      </a:r>
                      <a:endParaRPr lang="fr-FR" sz="1000" kern="1200" dirty="0" smtClean="0">
                        <a:solidFill>
                          <a:schemeClr val="dk1"/>
                        </a:solidFill>
                        <a:latin typeface="+mn-lt"/>
                        <a:ea typeface="+mn-ea"/>
                        <a:cs typeface="+mn-cs"/>
                      </a:endParaRPr>
                    </a:p>
                    <a:p>
                      <a:endParaRPr lang="fr-FR" sz="1000" dirty="0"/>
                    </a:p>
                  </a:txBody>
                  <a:tcPr/>
                </a:tc>
                <a:tc>
                  <a:txBody>
                    <a:bodyPr/>
                    <a:lstStyle/>
                    <a:p>
                      <a:r>
                        <a:rPr lang="fr-FR" sz="1000" kern="1200" dirty="0" smtClean="0">
                          <a:solidFill>
                            <a:schemeClr val="dk1"/>
                          </a:solidFill>
                          <a:latin typeface="+mn-lt"/>
                          <a:ea typeface="+mn-ea"/>
                          <a:cs typeface="+mn-cs"/>
                        </a:rPr>
                        <a:t>Entreprise située en France.</a:t>
                      </a:r>
                    </a:p>
                    <a:p>
                      <a:r>
                        <a:rPr lang="fr-FR" sz="1000" kern="1200" dirty="0" smtClean="0">
                          <a:solidFill>
                            <a:schemeClr val="dk1"/>
                          </a:solidFill>
                          <a:latin typeface="+mn-lt"/>
                          <a:ea typeface="+mn-ea"/>
                          <a:cs typeface="+mn-cs"/>
                        </a:rPr>
                        <a:t>Accord de chaque salarié sur son affiliation</a:t>
                      </a:r>
                      <a:r>
                        <a:rPr lang="fr-FR" sz="1000" dirty="0" smtClean="0"/>
                        <a:t> </a:t>
                      </a:r>
                      <a:endParaRPr lang="fr-FR" sz="1000" dirty="0"/>
                    </a:p>
                  </a:txBody>
                  <a:tcPr/>
                </a:tc>
                <a:tc>
                  <a:txBody>
                    <a:bodyPr/>
                    <a:lstStyle/>
                    <a:p>
                      <a:r>
                        <a:rPr lang="fr-FR" sz="1000" kern="1200" dirty="0" smtClean="0">
                          <a:solidFill>
                            <a:schemeClr val="dk1"/>
                          </a:solidFill>
                          <a:latin typeface="+mn-lt"/>
                          <a:ea typeface="+mn-ea"/>
                          <a:cs typeface="+mn-cs"/>
                        </a:rPr>
                        <a:t>Employeur étranger.</a:t>
                      </a:r>
                    </a:p>
                    <a:p>
                      <a:r>
                        <a:rPr lang="fr-FR" sz="1000" kern="1200" dirty="0" smtClean="0">
                          <a:solidFill>
                            <a:schemeClr val="dk1"/>
                          </a:solidFill>
                          <a:latin typeface="+mn-lt"/>
                          <a:ea typeface="+mn-ea"/>
                          <a:cs typeface="+mn-cs"/>
                        </a:rPr>
                        <a:t>Accord de chaque salarié sur son affiliation</a:t>
                      </a:r>
                    </a:p>
                    <a:p>
                      <a:endParaRPr lang="fr-FR" sz="1000" dirty="0"/>
                    </a:p>
                  </a:txBody>
                  <a:tcPr/>
                </a:tc>
                <a:tc>
                  <a:txBody>
                    <a:bodyPr/>
                    <a:lstStyle/>
                    <a:p>
                      <a:r>
                        <a:rPr lang="fr-FR" sz="1000" kern="1200" dirty="0" smtClean="0">
                          <a:solidFill>
                            <a:schemeClr val="dk1"/>
                          </a:solidFill>
                          <a:latin typeface="+mn-lt"/>
                          <a:ea typeface="+mn-ea"/>
                          <a:cs typeface="+mn-cs"/>
                        </a:rPr>
                        <a:t>Entreprise ou organisme implanté dans un COM</a:t>
                      </a:r>
                      <a:endParaRPr lang="fr-FR" sz="1000" dirty="0"/>
                    </a:p>
                  </a:txBody>
                  <a:tcPr/>
                </a:tc>
                <a:tc>
                  <a:txBody>
                    <a:bodyPr/>
                    <a:lstStyle/>
                    <a:p>
                      <a:r>
                        <a:rPr lang="fr-FR" sz="1000" kern="1200" dirty="0" smtClean="0">
                          <a:solidFill>
                            <a:srgbClr val="0000FF"/>
                          </a:solidFill>
                          <a:latin typeface="+mn-lt"/>
                          <a:ea typeface="+mn-ea"/>
                          <a:cs typeface="+mn-cs"/>
                        </a:rPr>
                        <a:t>Salariés à titre individuel</a:t>
                      </a:r>
                      <a:r>
                        <a:rPr lang="fr-FR" sz="1000" dirty="0" smtClean="0">
                          <a:solidFill>
                            <a:srgbClr val="0000FF"/>
                          </a:solidFill>
                        </a:rPr>
                        <a:t> </a:t>
                      </a:r>
                      <a:endParaRPr lang="fr-FR" sz="1000" dirty="0">
                        <a:solidFill>
                          <a:srgbClr val="0000FF"/>
                        </a:solidFill>
                      </a:endParaRPr>
                    </a:p>
                  </a:txBody>
                  <a:tcPr/>
                </a:tc>
              </a:tr>
              <a:tr h="370840">
                <a:tc>
                  <a:txBody>
                    <a:bodyPr/>
                    <a:lstStyle/>
                    <a:p>
                      <a:r>
                        <a:rPr lang="fr-FR" sz="1000" b="1" dirty="0" smtClean="0"/>
                        <a:t>Organisme</a:t>
                      </a:r>
                      <a:r>
                        <a:rPr lang="fr-FR" sz="1000" b="1" baseline="0" dirty="0" smtClean="0"/>
                        <a:t> compétent</a:t>
                      </a:r>
                      <a:endParaRPr lang="fr-FR" sz="1000" b="1" dirty="0"/>
                    </a:p>
                  </a:txBody>
                  <a:tcPr/>
                </a:tc>
                <a:tc>
                  <a:txBody>
                    <a:bodyPr/>
                    <a:lstStyle/>
                    <a:p>
                      <a:r>
                        <a:rPr lang="fr-FR" sz="1000" kern="1200" dirty="0" smtClean="0">
                          <a:solidFill>
                            <a:schemeClr val="dk1"/>
                          </a:solidFill>
                          <a:latin typeface="+mn-lt"/>
                          <a:ea typeface="+mn-ea"/>
                          <a:cs typeface="+mn-cs"/>
                        </a:rPr>
                        <a:t>Institution de l'entreprise située en France ou CRE/IRCAFEX</a:t>
                      </a:r>
                      <a:r>
                        <a:rPr lang="fr-FR" sz="1000" dirty="0" smtClean="0"/>
                        <a:t> </a:t>
                      </a:r>
                      <a:endParaRPr lang="fr-FR" sz="1000" dirty="0"/>
                    </a:p>
                  </a:txBody>
                  <a:tcPr/>
                </a:tc>
                <a:tc>
                  <a:txBody>
                    <a:bodyPr/>
                    <a:lstStyle/>
                    <a:p>
                      <a:r>
                        <a:rPr lang="fr-FR" sz="1000" kern="1200" dirty="0" smtClean="0">
                          <a:solidFill>
                            <a:schemeClr val="dk1"/>
                          </a:solidFill>
                          <a:latin typeface="+mn-lt"/>
                          <a:ea typeface="+mn-ea"/>
                          <a:cs typeface="+mn-cs"/>
                        </a:rPr>
                        <a:t>CRE/IRCAFEX</a:t>
                      </a:r>
                      <a:r>
                        <a:rPr lang="fr-FR" sz="1000" dirty="0" smtClean="0"/>
                        <a:t> </a:t>
                      </a:r>
                      <a:endParaRPr lang="fr-FR" sz="1000" dirty="0"/>
                    </a:p>
                  </a:txBody>
                  <a:tcPr/>
                </a:tc>
                <a:tc>
                  <a:txBody>
                    <a:bodyPr/>
                    <a:lstStyle/>
                    <a:p>
                      <a:r>
                        <a:rPr lang="fr-FR" sz="1000" kern="1200" dirty="0" smtClean="0">
                          <a:solidFill>
                            <a:schemeClr val="dk1"/>
                          </a:solidFill>
                          <a:latin typeface="+mn-lt"/>
                          <a:ea typeface="+mn-ea"/>
                          <a:cs typeface="+mn-cs"/>
                        </a:rPr>
                        <a:t>CRE/IRCAFEX</a:t>
                      </a:r>
                      <a:r>
                        <a:rPr lang="fr-FR" sz="1000" dirty="0" smtClean="0"/>
                        <a:t> </a:t>
                      </a:r>
                      <a:endParaRPr lang="fr-FR" sz="1000" dirty="0"/>
                    </a:p>
                  </a:txBody>
                  <a:tcPr/>
                </a:tc>
                <a:tc>
                  <a:txBody>
                    <a:bodyPr/>
                    <a:lstStyle/>
                    <a:p>
                      <a:r>
                        <a:rPr lang="fr-FR" sz="1000" kern="1200" dirty="0" smtClean="0">
                          <a:solidFill>
                            <a:schemeClr val="dk1"/>
                          </a:solidFill>
                          <a:latin typeface="+mn-lt"/>
                          <a:ea typeface="+mn-ea"/>
                          <a:cs typeface="+mn-cs"/>
                        </a:rPr>
                        <a:t>CRE/IRCAFEX</a:t>
                      </a:r>
                      <a:r>
                        <a:rPr lang="fr-FR" sz="1000" dirty="0" smtClean="0"/>
                        <a:t> </a:t>
                      </a:r>
                      <a:endParaRPr lang="fr-FR" sz="1000" dirty="0"/>
                    </a:p>
                  </a:txBody>
                  <a:tcPr/>
                </a:tc>
              </a:tr>
            </a:tbl>
          </a:graphicData>
        </a:graphic>
      </p:graphicFrame>
      <p:pic>
        <p:nvPicPr>
          <p:cNvPr id="5" name="Picture 16" descr="Bonhomme_blanc : 3d homme d'affaires homme qui travaille dur"/>
          <p:cNvPicPr/>
          <p:nvPr/>
        </p:nvPicPr>
        <p:blipFill>
          <a:blip r:embed="rId3">
            <a:extLst>
              <a:ext uri="{28A0092B-C50C-407E-A947-70E740481C1C}">
                <a14:useLocalDpi xmlns:a14="http://schemas.microsoft.com/office/drawing/2010/main" val="0"/>
              </a:ext>
            </a:extLst>
          </a:blip>
          <a:srcRect/>
          <a:stretch>
            <a:fillRect/>
          </a:stretch>
        </p:blipFill>
        <p:spPr bwMode="auto">
          <a:xfrm rot="20411363">
            <a:off x="195419" y="3169913"/>
            <a:ext cx="1742853" cy="169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51087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1"/>
          <p:cNvSpPr>
            <a:spLocks noGrp="1"/>
          </p:cNvSpPr>
          <p:nvPr>
            <p:ph type="title"/>
          </p:nvPr>
        </p:nvSpPr>
        <p:spPr/>
        <p:txBody>
          <a:bodyPr/>
          <a:lstStyle/>
          <a:p>
            <a:r>
              <a:rPr lang="fr-FR" smtClean="0">
                <a:latin typeface="Corbel" charset="0"/>
              </a:rPr>
              <a:t>Le droit interne</a:t>
            </a:r>
          </a:p>
        </p:txBody>
      </p:sp>
      <p:sp>
        <p:nvSpPr>
          <p:cNvPr id="28675" name="Espace réservé du contenu 2"/>
          <p:cNvSpPr>
            <a:spLocks noGrp="1"/>
          </p:cNvSpPr>
          <p:nvPr>
            <p:ph idx="1"/>
          </p:nvPr>
        </p:nvSpPr>
        <p:spPr>
          <a:xfrm>
            <a:off x="1676400" y="1600200"/>
            <a:ext cx="7467600" cy="4525963"/>
          </a:xfrm>
        </p:spPr>
        <p:txBody>
          <a:bodyPr>
            <a:normAutofit lnSpcReduction="10000"/>
          </a:bodyPr>
          <a:lstStyle/>
          <a:p>
            <a:pPr marL="360363" lvl="2" indent="0">
              <a:buFont typeface="Arial" charset="0"/>
              <a:buNone/>
            </a:pPr>
            <a:r>
              <a:rPr lang="fr-FR" sz="3200" dirty="0" smtClean="0">
                <a:latin typeface="Corbel" charset="0"/>
              </a:rPr>
              <a:t>Les règles en </a:t>
            </a:r>
            <a:r>
              <a:rPr lang="fr-FR" sz="3200" dirty="0" smtClean="0">
                <a:solidFill>
                  <a:srgbClr val="0000FF"/>
                </a:solidFill>
                <a:latin typeface="Corbel" charset="0"/>
              </a:rPr>
              <a:t>matière d’assurance chômage. </a:t>
            </a:r>
          </a:p>
          <a:p>
            <a:pPr marL="360363" lvl="2" indent="0"/>
            <a:r>
              <a:rPr lang="fr-FR" sz="3200" dirty="0" smtClean="0">
                <a:latin typeface="Corbel" charset="0"/>
              </a:rPr>
              <a:t>Article L.5422-13 du Code du travail : « (…) </a:t>
            </a:r>
            <a:r>
              <a:rPr lang="fr-FR" sz="3200" i="1" dirty="0" smtClean="0">
                <a:latin typeface="Corbel" charset="0"/>
              </a:rPr>
              <a:t>tout employeur est tenu d’assurer contre les risques de privation d’emploi tout salarié dont l’engagement résulte d’un contrat de travail, y compris les salariés détachés à l’étranger, ainsi que les salariés français expatriés </a:t>
            </a:r>
            <a:r>
              <a:rPr lang="fr-FR" sz="3200" dirty="0" smtClean="0">
                <a:latin typeface="Corbel" charset="0"/>
              </a:rPr>
              <a:t>». </a:t>
            </a:r>
          </a:p>
          <a:p>
            <a:pPr marL="360363" lvl="2" indent="0"/>
            <a:endParaRPr lang="fr-FR" sz="3200" dirty="0" smtClean="0">
              <a:latin typeface="Corbel" charset="0"/>
            </a:endParaRPr>
          </a:p>
          <a:p>
            <a:endParaRPr lang="fr-FR" dirty="0" smtClean="0">
              <a:latin typeface="Corbel" charset="0"/>
            </a:endParaRPr>
          </a:p>
        </p:txBody>
      </p:sp>
    </p:spTree>
    <p:extLst>
      <p:ext uri="{BB962C8B-B14F-4D97-AF65-F5344CB8AC3E}">
        <p14:creationId xmlns:p14="http://schemas.microsoft.com/office/powerpoint/2010/main" val="17030655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1"/>
          <p:cNvSpPr>
            <a:spLocks noGrp="1"/>
          </p:cNvSpPr>
          <p:nvPr>
            <p:ph type="title"/>
          </p:nvPr>
        </p:nvSpPr>
        <p:spPr>
          <a:xfrm>
            <a:off x="1676400" y="0"/>
            <a:ext cx="7010400" cy="1143000"/>
          </a:xfrm>
        </p:spPr>
        <p:txBody>
          <a:bodyPr/>
          <a:lstStyle/>
          <a:p>
            <a:r>
              <a:rPr lang="fr-FR" dirty="0" smtClean="0">
                <a:latin typeface="Corbel" charset="0"/>
              </a:rPr>
              <a:t>Le droit interne</a:t>
            </a:r>
          </a:p>
        </p:txBody>
      </p:sp>
      <p:sp>
        <p:nvSpPr>
          <p:cNvPr id="29699" name="Espace réservé du contenu 2"/>
          <p:cNvSpPr>
            <a:spLocks noGrp="1"/>
          </p:cNvSpPr>
          <p:nvPr>
            <p:ph idx="1"/>
          </p:nvPr>
        </p:nvSpPr>
        <p:spPr>
          <a:xfrm>
            <a:off x="1371600" y="914400"/>
            <a:ext cx="7772400" cy="5943600"/>
          </a:xfrm>
        </p:spPr>
        <p:txBody>
          <a:bodyPr/>
          <a:lstStyle/>
          <a:p>
            <a:r>
              <a:rPr lang="fr-FR" sz="2400" dirty="0" smtClean="0">
                <a:latin typeface="Corbel" charset="0"/>
              </a:rPr>
              <a:t>Annexe IX au </a:t>
            </a:r>
            <a:r>
              <a:rPr lang="fr-FR" sz="2400" dirty="0" smtClean="0">
                <a:latin typeface="Corbel" charset="0"/>
                <a:hlinkClick r:id="rId2"/>
              </a:rPr>
              <a:t>règlement général annexé </a:t>
            </a:r>
            <a:r>
              <a:rPr lang="fr-FR" sz="2400" dirty="0" smtClean="0">
                <a:latin typeface="Corbel" charset="0"/>
              </a:rPr>
              <a:t> à la Convention du 6 mai 2011 relative à l'indemnisation du chômage</a:t>
            </a:r>
          </a:p>
          <a:p>
            <a:r>
              <a:rPr lang="fr-FR" sz="2400" dirty="0" smtClean="0">
                <a:latin typeface="Corbel" charset="0"/>
              </a:rPr>
              <a:t>Affiliation obligatoire :</a:t>
            </a:r>
          </a:p>
          <a:p>
            <a:pPr lvl="1"/>
            <a:r>
              <a:rPr lang="fr-FR" sz="1800" dirty="0" smtClean="0">
                <a:latin typeface="Corbel" charset="0"/>
              </a:rPr>
              <a:t>Dans le cas où il existe un contrat de travail avec un employeur établi en France dans la mesure où vous êtes ressortissant de l’un des Etats de l’UE ou de l’EEE.</a:t>
            </a:r>
            <a:br>
              <a:rPr lang="fr-FR" sz="1800" dirty="0" smtClean="0">
                <a:latin typeface="Corbel" charset="0"/>
              </a:rPr>
            </a:br>
            <a:r>
              <a:rPr lang="fr-FR" sz="1800" dirty="0" smtClean="0">
                <a:latin typeface="Corbel" charset="0"/>
              </a:rPr>
              <a:t/>
            </a:r>
            <a:br>
              <a:rPr lang="fr-FR" sz="1800" dirty="0" smtClean="0">
                <a:latin typeface="Corbel" charset="0"/>
              </a:rPr>
            </a:br>
            <a:r>
              <a:rPr lang="fr-FR" sz="1800" dirty="0" smtClean="0">
                <a:latin typeface="Corbel" charset="0"/>
              </a:rPr>
              <a:t>L’employeur est dans l’obligation de vous inscrire auprès de la caisse de chômage des expatriés dans les 2 mois qui suivent votre début d'activité à l'étranger. </a:t>
            </a:r>
          </a:p>
          <a:p>
            <a:r>
              <a:rPr lang="fr-FR" sz="2400" dirty="0" smtClean="0">
                <a:latin typeface="Corbel" charset="0"/>
              </a:rPr>
              <a:t>Affiliation individuelle : </a:t>
            </a:r>
          </a:p>
          <a:p>
            <a:pPr lvl="1"/>
            <a:r>
              <a:rPr lang="fr-FR" sz="1800" dirty="0" smtClean="0">
                <a:latin typeface="Corbel" charset="0"/>
              </a:rPr>
              <a:t>Cas où votre employeur étranger a refusé l’affiliation.</a:t>
            </a:r>
            <a:br>
              <a:rPr lang="fr-FR" sz="1800" dirty="0" smtClean="0">
                <a:latin typeface="Corbel" charset="0"/>
              </a:rPr>
            </a:br>
            <a:r>
              <a:rPr lang="fr-FR" sz="1800" dirty="0" smtClean="0">
                <a:latin typeface="Corbel" charset="0"/>
              </a:rPr>
              <a:t>Délai de 6 mois à compter de votre date d’embauche pour déposer la demande d’affiliation. En cas de force majeure, une prolongation est accordée après accord de la commission paritaire des expatriés, pour une nouvelle période de 6 mois.</a:t>
            </a:r>
            <a:br>
              <a:rPr lang="fr-FR" sz="1800" dirty="0" smtClean="0">
                <a:latin typeface="Corbel" charset="0"/>
              </a:rPr>
            </a:br>
            <a:r>
              <a:rPr lang="fr-FR" sz="1800" dirty="0" smtClean="0">
                <a:latin typeface="Corbel" charset="0"/>
              </a:rPr>
              <a:t>Les 12 mois écoulés,  perte définitivement toute possibilité de bénéficier de l’assurance chômage française.</a:t>
            </a:r>
            <a:br>
              <a:rPr lang="fr-FR" sz="1800" dirty="0" smtClean="0">
                <a:latin typeface="Corbel" charset="0"/>
              </a:rPr>
            </a:br>
            <a:endParaRPr lang="fr-FR" sz="1800" dirty="0" smtClean="0">
              <a:latin typeface="Corbel" charset="0"/>
            </a:endParaRPr>
          </a:p>
          <a:p>
            <a:endParaRPr lang="fr-FR" sz="3600" dirty="0" smtClean="0">
              <a:latin typeface="Corbel" charset="0"/>
            </a:endParaRPr>
          </a:p>
        </p:txBody>
      </p:sp>
    </p:spTree>
    <p:extLst>
      <p:ext uri="{BB962C8B-B14F-4D97-AF65-F5344CB8AC3E}">
        <p14:creationId xmlns:p14="http://schemas.microsoft.com/office/powerpoint/2010/main" val="2883644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1"/>
          <p:cNvSpPr>
            <a:spLocks noGrp="1"/>
          </p:cNvSpPr>
          <p:nvPr>
            <p:ph type="title"/>
          </p:nvPr>
        </p:nvSpPr>
        <p:spPr/>
        <p:txBody>
          <a:bodyPr/>
          <a:lstStyle/>
          <a:p>
            <a:r>
              <a:rPr lang="fr-FR" smtClean="0">
                <a:latin typeface="Corbel" charset="0"/>
              </a:rPr>
              <a:t>« L’impatrié »</a:t>
            </a:r>
          </a:p>
        </p:txBody>
      </p:sp>
      <p:sp>
        <p:nvSpPr>
          <p:cNvPr id="30723" name="Espace réservé du contenu 2"/>
          <p:cNvSpPr>
            <a:spLocks noGrp="1"/>
          </p:cNvSpPr>
          <p:nvPr>
            <p:ph idx="1"/>
          </p:nvPr>
        </p:nvSpPr>
        <p:spPr>
          <a:xfrm>
            <a:off x="2514600" y="1646238"/>
            <a:ext cx="6172200" cy="4525962"/>
          </a:xfrm>
        </p:spPr>
        <p:txBody>
          <a:bodyPr/>
          <a:lstStyle/>
          <a:p>
            <a:pPr marL="538163" indent="-538163">
              <a:buFont typeface="Arial" charset="0"/>
              <a:buNone/>
            </a:pPr>
            <a:r>
              <a:rPr lang="fr-FR" b="1" smtClean="0">
                <a:latin typeface="Arial Narrow" charset="0"/>
              </a:rPr>
              <a:t>Salarié mis à disposition par un entreprise étrangère régime fiscal favorable </a:t>
            </a:r>
          </a:p>
          <a:p>
            <a:pPr marL="538163" indent="-538163" algn="just"/>
            <a:r>
              <a:rPr lang="fr-FR" smtClean="0">
                <a:latin typeface="Corbel" charset="0"/>
              </a:rPr>
              <a:t>article 155 B du Code Général des Impôts</a:t>
            </a:r>
          </a:p>
        </p:txBody>
      </p:sp>
    </p:spTree>
    <p:extLst>
      <p:ext uri="{BB962C8B-B14F-4D97-AF65-F5344CB8AC3E}">
        <p14:creationId xmlns:p14="http://schemas.microsoft.com/office/powerpoint/2010/main" val="34270277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4"/>
          <p:cNvSpPr>
            <a:spLocks noGrp="1"/>
          </p:cNvSpPr>
          <p:nvPr>
            <p:ph type="title"/>
          </p:nvPr>
        </p:nvSpPr>
        <p:spPr/>
        <p:txBody>
          <a:bodyPr/>
          <a:lstStyle/>
          <a:p>
            <a:r>
              <a:rPr lang="fr-FR" dirty="0" smtClean="0"/>
              <a:t>Régime particulier des cotisations vieillesse</a:t>
            </a:r>
          </a:p>
        </p:txBody>
      </p:sp>
      <p:sp>
        <p:nvSpPr>
          <p:cNvPr id="26627" name="Espace réservé du contenu 5"/>
          <p:cNvSpPr>
            <a:spLocks noGrp="1"/>
          </p:cNvSpPr>
          <p:nvPr>
            <p:ph sz="half" idx="1"/>
          </p:nvPr>
        </p:nvSpPr>
        <p:spPr>
          <a:xfrm>
            <a:off x="1676400" y="1752600"/>
            <a:ext cx="4038600" cy="4854575"/>
          </a:xfrm>
        </p:spPr>
        <p:txBody>
          <a:bodyPr/>
          <a:lstStyle/>
          <a:p>
            <a:pPr>
              <a:spcAft>
                <a:spcPts val="2163"/>
              </a:spcAft>
            </a:pPr>
            <a:r>
              <a:rPr lang="fr-FR" sz="2000" dirty="0" smtClean="0"/>
              <a:t>Exonération de cotisations vieillesse</a:t>
            </a:r>
          </a:p>
          <a:p>
            <a:pPr>
              <a:spcAft>
                <a:spcPts val="2163"/>
              </a:spcAft>
            </a:pPr>
            <a:r>
              <a:rPr lang="fr-FR" sz="2000" dirty="0" smtClean="0"/>
              <a:t>Art. L. 311-2-2 CSS</a:t>
            </a:r>
          </a:p>
          <a:p>
            <a:pPr>
              <a:spcAft>
                <a:spcPts val="2163"/>
              </a:spcAft>
            </a:pPr>
            <a:r>
              <a:rPr lang="fr-FR" sz="2000" dirty="0" smtClean="0"/>
              <a:t>Cette mesure concerne </a:t>
            </a:r>
            <a:r>
              <a:rPr lang="fr-FR" sz="2000" b="1" dirty="0" smtClean="0"/>
              <a:t>uniquement les ressortissants étrangers non visés par le règlement communautaire ou une convention bilatérale.</a:t>
            </a:r>
            <a:r>
              <a:rPr lang="fr-FR" sz="2000" dirty="0" smtClean="0"/>
              <a:t> Le salarié doit pouvoir </a:t>
            </a:r>
            <a:r>
              <a:rPr lang="fr-FR" sz="2000" b="1" dirty="0" smtClean="0"/>
              <a:t>justifier par ailleurs d'une assurance vieillesse ;</a:t>
            </a:r>
            <a:endParaRPr lang="fr-FR" sz="2000" dirty="0" smtClean="0"/>
          </a:p>
        </p:txBody>
      </p:sp>
      <p:sp>
        <p:nvSpPr>
          <p:cNvPr id="26628" name="Espace réservé du contenu 6"/>
          <p:cNvSpPr>
            <a:spLocks noGrp="1"/>
          </p:cNvSpPr>
          <p:nvPr>
            <p:ph sz="half" idx="2"/>
          </p:nvPr>
        </p:nvSpPr>
        <p:spPr>
          <a:xfrm>
            <a:off x="5715000" y="1600200"/>
            <a:ext cx="3429000" cy="4525963"/>
          </a:xfrm>
        </p:spPr>
        <p:txBody>
          <a:bodyPr/>
          <a:lstStyle/>
          <a:p>
            <a:r>
              <a:rPr lang="fr-FR" dirty="0" smtClean="0"/>
              <a:t>Conditions</a:t>
            </a:r>
          </a:p>
          <a:p>
            <a:r>
              <a:rPr lang="fr-FR" dirty="0" smtClean="0"/>
              <a:t>Art. D. 311-2-2 CSS </a:t>
            </a:r>
            <a:endParaRPr lang="fr-FR" dirty="0"/>
          </a:p>
        </p:txBody>
      </p:sp>
      <p:sp>
        <p:nvSpPr>
          <p:cNvPr id="26629" name="Espace réservé du numéro de diapositive 3"/>
          <p:cNvSpPr>
            <a:spLocks noGrp="1"/>
          </p:cNvSpPr>
          <p:nvPr>
            <p:ph type="sldNum" sz="quarter" idx="12"/>
          </p:nvPr>
        </p:nvSpPr>
        <p:spPr>
          <a:xfrm>
            <a:off x="0" y="6356350"/>
            <a:ext cx="2895600" cy="365125"/>
          </a:xfrm>
          <a:prstGeom prst="rect">
            <a:avLst/>
          </a:prstGeom>
          <a:noFill/>
        </p:spPr>
        <p:txBody>
          <a:bodyPr/>
          <a:lstStyle/>
          <a:p>
            <a:fld id="{A9910F01-C07D-134B-A294-EE927F2440FF}" type="slidenum">
              <a:rPr lang="fr-FR" smtClean="0"/>
              <a:pPr/>
              <a:t>25</a:t>
            </a:fld>
            <a:endParaRPr lang="fr-FR" sz="1400" smtClean="0">
              <a:solidFill>
                <a:schemeClr val="tx1"/>
              </a:solidFill>
              <a:latin typeface="Times" charset="0"/>
            </a:endParaRPr>
          </a:p>
        </p:txBody>
      </p:sp>
    </p:spTree>
    <p:extLst>
      <p:ext uri="{BB962C8B-B14F-4D97-AF65-F5344CB8AC3E}">
        <p14:creationId xmlns:p14="http://schemas.microsoft.com/office/powerpoint/2010/main" val="40414285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1"/>
          <p:cNvSpPr>
            <a:spLocks noGrp="1"/>
          </p:cNvSpPr>
          <p:nvPr>
            <p:ph type="title"/>
          </p:nvPr>
        </p:nvSpPr>
        <p:spPr/>
        <p:txBody>
          <a:bodyPr/>
          <a:lstStyle/>
          <a:p>
            <a:r>
              <a:rPr lang="fr-FR" smtClean="0"/>
              <a:t>La demande d’exemption </a:t>
            </a:r>
          </a:p>
        </p:txBody>
      </p:sp>
      <p:sp>
        <p:nvSpPr>
          <p:cNvPr id="28675" name="Espace réservé du contenu 2"/>
          <p:cNvSpPr>
            <a:spLocks noGrp="1"/>
          </p:cNvSpPr>
          <p:nvPr>
            <p:ph sz="half" idx="1"/>
          </p:nvPr>
        </p:nvSpPr>
        <p:spPr>
          <a:xfrm>
            <a:off x="1676400" y="1371600"/>
            <a:ext cx="3124200" cy="5235575"/>
          </a:xfrm>
        </p:spPr>
        <p:txBody>
          <a:bodyPr/>
          <a:lstStyle/>
          <a:p>
            <a:r>
              <a:rPr lang="fr-FR" sz="2000" dirty="0" smtClean="0"/>
              <a:t>Sont jointes à la demande les pièces justificatives suivantes : </a:t>
            </a:r>
          </a:p>
          <a:p>
            <a:r>
              <a:rPr lang="fr-FR" sz="2000" b="1" dirty="0" smtClean="0"/>
              <a:t>Une attestation d'assurance vieillesse</a:t>
            </a:r>
            <a:r>
              <a:rPr lang="fr-FR" sz="2000" dirty="0" smtClean="0"/>
              <a:t> couvrant la durée de la période d'exemption</a:t>
            </a:r>
          </a:p>
          <a:p>
            <a:r>
              <a:rPr lang="fr-FR" sz="2000" b="1" dirty="0" smtClean="0"/>
              <a:t>Les bulletins de salaire</a:t>
            </a:r>
            <a:r>
              <a:rPr lang="fr-FR" sz="2000" dirty="0" smtClean="0"/>
              <a:t> ou, à défaut, une attestation de l'employeur relative à la période minimale de trois mois mentionnée au septième alinéa de l'article L. 111-2-2</a:t>
            </a:r>
            <a:r>
              <a:rPr lang="fr-FR" dirty="0" smtClean="0"/>
              <a:t> </a:t>
            </a:r>
          </a:p>
        </p:txBody>
      </p:sp>
      <p:sp>
        <p:nvSpPr>
          <p:cNvPr id="28676" name="Espace réservé du contenu 3"/>
          <p:cNvSpPr>
            <a:spLocks noGrp="1"/>
          </p:cNvSpPr>
          <p:nvPr>
            <p:ph sz="half" idx="2"/>
          </p:nvPr>
        </p:nvSpPr>
        <p:spPr>
          <a:xfrm>
            <a:off x="5334000" y="1447800"/>
            <a:ext cx="3810000" cy="5159375"/>
          </a:xfrm>
        </p:spPr>
        <p:txBody>
          <a:bodyPr/>
          <a:lstStyle/>
          <a:p>
            <a:r>
              <a:rPr lang="fr-FR" sz="2400" b="1" dirty="0" smtClean="0"/>
              <a:t>Une déclaration sur l'honneur du salarié ou de l'employeur</a:t>
            </a:r>
            <a:r>
              <a:rPr lang="fr-FR" sz="2400" dirty="0" smtClean="0"/>
              <a:t> attestant que le salarié n'a pas été soumis au régime de sécurité sociale d'un Etat auquel s'applique le règlement communautaire de coordination des régimes de sécurité sociale pour la période mentionnée alinéa 6 de l'article L. 111-2-2 CSS</a:t>
            </a:r>
          </a:p>
          <a:p>
            <a:endParaRPr lang="fr-FR" dirty="0"/>
          </a:p>
        </p:txBody>
      </p:sp>
      <p:sp>
        <p:nvSpPr>
          <p:cNvPr id="28677" name="Espace réservé du numéro de diapositive 4"/>
          <p:cNvSpPr>
            <a:spLocks noGrp="1"/>
          </p:cNvSpPr>
          <p:nvPr>
            <p:ph type="sldNum" sz="quarter" idx="12"/>
          </p:nvPr>
        </p:nvSpPr>
        <p:spPr>
          <a:xfrm>
            <a:off x="0" y="6356350"/>
            <a:ext cx="2895600" cy="365125"/>
          </a:xfrm>
          <a:prstGeom prst="rect">
            <a:avLst/>
          </a:prstGeom>
          <a:noFill/>
        </p:spPr>
        <p:txBody>
          <a:bodyPr/>
          <a:lstStyle/>
          <a:p>
            <a:fld id="{0B45DB24-2093-724C-9789-14F72AC79328}" type="slidenum">
              <a:rPr lang="fr-FR" smtClean="0"/>
              <a:pPr/>
              <a:t>26</a:t>
            </a:fld>
            <a:endParaRPr lang="fr-FR" sz="1400" smtClean="0">
              <a:solidFill>
                <a:schemeClr val="tx1"/>
              </a:solidFill>
              <a:latin typeface="Times" charset="0"/>
            </a:endParaRPr>
          </a:p>
        </p:txBody>
      </p:sp>
    </p:spTree>
    <p:extLst>
      <p:ext uri="{BB962C8B-B14F-4D97-AF65-F5344CB8AC3E}">
        <p14:creationId xmlns:p14="http://schemas.microsoft.com/office/powerpoint/2010/main" val="7298668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a:xfrm>
            <a:off x="1905000" y="914400"/>
            <a:ext cx="7239000" cy="1470025"/>
          </a:xfrm>
        </p:spPr>
        <p:txBody>
          <a:bodyPr/>
          <a:lstStyle/>
          <a:p>
            <a:r>
              <a:rPr lang="en-US" dirty="0" smtClean="0"/>
              <a:t>LES INSTRUMENTS INTERNATIONAUX</a:t>
            </a:r>
            <a:endParaRPr lang="en-US" dirty="0"/>
          </a:p>
        </p:txBody>
      </p:sp>
      <p:sp>
        <p:nvSpPr>
          <p:cNvPr id="6" name="Sous-titre 5"/>
          <p:cNvSpPr>
            <a:spLocks noGrp="1"/>
          </p:cNvSpPr>
          <p:nvPr>
            <p:ph type="subTitle" idx="1"/>
          </p:nvPr>
        </p:nvSpPr>
        <p:spPr/>
        <p:txBody>
          <a:bodyPr/>
          <a:lstStyle/>
          <a:p>
            <a:endParaRPr lang="en-US"/>
          </a:p>
        </p:txBody>
      </p:sp>
      <p:pic>
        <p:nvPicPr>
          <p:cNvPr id="4" name="Picture 3" descr="logo-definitif.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926051"/>
            <a:ext cx="6858000" cy="5943600"/>
          </a:xfrm>
          <a:prstGeom prst="rect">
            <a:avLst/>
          </a:prstGeom>
        </p:spPr>
      </p:pic>
    </p:spTree>
    <p:extLst>
      <p:ext uri="{BB962C8B-B14F-4D97-AF65-F5344CB8AC3E}">
        <p14:creationId xmlns:p14="http://schemas.microsoft.com/office/powerpoint/2010/main" val="25284750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re 3"/>
          <p:cNvSpPr>
            <a:spLocks noGrp="1"/>
          </p:cNvSpPr>
          <p:nvPr>
            <p:ph type="title"/>
          </p:nvPr>
        </p:nvSpPr>
        <p:spPr>
          <a:xfrm>
            <a:off x="1619672" y="273050"/>
            <a:ext cx="3350791" cy="1860550"/>
          </a:xfrm>
        </p:spPr>
        <p:txBody>
          <a:bodyPr/>
          <a:lstStyle/>
          <a:p>
            <a:r>
              <a:rPr lang="fr-FR" sz="2800" dirty="0" smtClean="0">
                <a:latin typeface="Corbel" charset="0"/>
              </a:rPr>
              <a:t>Les instruments internationaux de sécurité sociale</a:t>
            </a:r>
          </a:p>
        </p:txBody>
      </p:sp>
      <p:sp>
        <p:nvSpPr>
          <p:cNvPr id="34819" name="Espace réservé du contenu 5"/>
          <p:cNvSpPr>
            <a:spLocks noGrp="1"/>
          </p:cNvSpPr>
          <p:nvPr>
            <p:ph idx="1"/>
          </p:nvPr>
        </p:nvSpPr>
        <p:spPr>
          <a:xfrm>
            <a:off x="5105400" y="273050"/>
            <a:ext cx="4038600" cy="5853113"/>
          </a:xfrm>
        </p:spPr>
        <p:txBody>
          <a:bodyPr/>
          <a:lstStyle/>
          <a:p>
            <a:pPr lvl="1"/>
            <a:r>
              <a:rPr lang="fr-FR" sz="2000" dirty="0" smtClean="0">
                <a:latin typeface="Corbel" charset="0"/>
              </a:rPr>
              <a:t>ils sont conclus entre deux pays, on parlera d’accord bilatéral. </a:t>
            </a:r>
          </a:p>
          <a:p>
            <a:pPr lvl="1"/>
            <a:r>
              <a:rPr lang="fr-FR" sz="2000" dirty="0" smtClean="0">
                <a:latin typeface="Corbel" charset="0"/>
              </a:rPr>
              <a:t>Si ils lient plusieurs pays, on parlera d’accord multilatéral ou de convention multilatéral</a:t>
            </a:r>
            <a:r>
              <a:rPr lang="fr-FR" sz="1600" dirty="0" smtClean="0">
                <a:latin typeface="Corbel" charset="0"/>
              </a:rPr>
              <a:t>e.</a:t>
            </a:r>
          </a:p>
        </p:txBody>
      </p:sp>
      <p:sp>
        <p:nvSpPr>
          <p:cNvPr id="34820" name="Espace réservé du texte 6"/>
          <p:cNvSpPr>
            <a:spLocks noGrp="1"/>
          </p:cNvSpPr>
          <p:nvPr>
            <p:ph type="body" sz="half" idx="2"/>
          </p:nvPr>
        </p:nvSpPr>
        <p:spPr>
          <a:xfrm rot="1440069">
            <a:off x="3714067" y="2645456"/>
            <a:ext cx="3009900" cy="3535363"/>
          </a:xfrm>
        </p:spPr>
        <p:txBody>
          <a:bodyPr/>
          <a:lstStyle/>
          <a:p>
            <a:r>
              <a:rPr lang="fr-FR" sz="2000" dirty="0"/>
              <a:t>Les instruments internationaux facilitent la libre circulation des personnes d’un pays vers un autre en préservant les droits aux prestations de sécurité sociale.</a:t>
            </a:r>
            <a:r>
              <a:rPr lang="fr-FR" sz="2000" dirty="0">
                <a:latin typeface="Corbel" charset="0"/>
              </a:rPr>
              <a:t> </a:t>
            </a:r>
          </a:p>
          <a:p>
            <a:endParaRPr lang="fr-FR" sz="2000" dirty="0">
              <a:latin typeface="Corbel" charset="0"/>
            </a:endParaRPr>
          </a:p>
        </p:txBody>
      </p:sp>
      <p:pic>
        <p:nvPicPr>
          <p:cNvPr id="5" name="Picture 18" descr="Bonhomme_blanc : Les gens 3d - caractère humain, personne et un rendu 3d check-list Banque d'images"/>
          <p:cNvPicPr/>
          <p:nvPr/>
        </p:nvPicPr>
        <p:blipFill>
          <a:blip r:embed="rId2">
            <a:extLst>
              <a:ext uri="{28A0092B-C50C-407E-A947-70E740481C1C}">
                <a14:useLocalDpi xmlns:a14="http://schemas.microsoft.com/office/drawing/2010/main" val="0"/>
              </a:ext>
            </a:extLst>
          </a:blip>
          <a:srcRect/>
          <a:stretch>
            <a:fillRect/>
          </a:stretch>
        </p:blipFill>
        <p:spPr bwMode="auto">
          <a:xfrm rot="20884059">
            <a:off x="77909" y="2411024"/>
            <a:ext cx="3225767" cy="2837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76003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123728" y="759743"/>
            <a:ext cx="5399112" cy="1162050"/>
          </a:xfrm>
        </p:spPr>
        <p:txBody>
          <a:bodyPr/>
          <a:lstStyle/>
          <a:p>
            <a:r>
              <a:rPr lang="fr-FR" dirty="0" smtClean="0">
                <a:latin typeface="Corbel" charset="0"/>
              </a:rPr>
              <a:t/>
            </a:r>
            <a:br>
              <a:rPr lang="fr-FR" dirty="0" smtClean="0">
                <a:latin typeface="Corbel" charset="0"/>
              </a:rPr>
            </a:br>
            <a:r>
              <a:rPr lang="fr-FR" dirty="0" smtClean="0">
                <a:latin typeface="Corbel" charset="0"/>
              </a:rPr>
              <a:t/>
            </a:r>
            <a:br>
              <a:rPr lang="fr-FR" dirty="0" smtClean="0">
                <a:latin typeface="Corbel" charset="0"/>
              </a:rPr>
            </a:br>
            <a:r>
              <a:rPr lang="fr-FR" sz="2800" dirty="0" smtClean="0">
                <a:latin typeface="Corbel" charset="0"/>
              </a:rPr>
              <a:t>La coordination internationale des systèmes de sécurité sociale par les conventions bilatérales </a:t>
            </a:r>
            <a:endParaRPr lang="fr-FR" dirty="0" smtClean="0">
              <a:latin typeface="Corbel" charset="0"/>
            </a:endParaRPr>
          </a:p>
        </p:txBody>
      </p:sp>
      <p:sp>
        <p:nvSpPr>
          <p:cNvPr id="35843" name="Espace réservé du texte 5"/>
          <p:cNvSpPr>
            <a:spLocks noGrp="1"/>
          </p:cNvSpPr>
          <p:nvPr>
            <p:ph type="body" sz="half" idx="2"/>
          </p:nvPr>
        </p:nvSpPr>
        <p:spPr>
          <a:xfrm>
            <a:off x="1960563" y="2667000"/>
            <a:ext cx="4745037" cy="3719513"/>
          </a:xfrm>
        </p:spPr>
        <p:txBody>
          <a:bodyPr/>
          <a:lstStyle/>
          <a:p>
            <a:r>
              <a:rPr lang="fr-FR" sz="2800" dirty="0" smtClean="0">
                <a:latin typeface="Corbel" charset="0"/>
                <a:hlinkClick r:id="rId3"/>
              </a:rPr>
              <a:t>http://www.cleiss.fr/docs/textes/index.html</a:t>
            </a:r>
            <a:endParaRPr lang="fr-FR" sz="2800" dirty="0" smtClean="0">
              <a:latin typeface="Corbel" charset="0"/>
            </a:endParaRPr>
          </a:p>
          <a:p>
            <a:endParaRPr lang="fr-FR" sz="2800" dirty="0">
              <a:latin typeface="Corbel" charset="0"/>
            </a:endParaRPr>
          </a:p>
          <a:p>
            <a:r>
              <a:rPr lang="fr-FR" sz="2800" dirty="0" smtClean="0">
                <a:latin typeface="Corbel" charset="0"/>
                <a:hlinkClick r:id="rId4"/>
              </a:rPr>
              <a:t>www.secu.lu</a:t>
            </a:r>
            <a:r>
              <a:rPr lang="fr-FR" sz="2800" dirty="0" smtClean="0">
                <a:latin typeface="Corbel" charset="0"/>
              </a:rPr>
              <a:t> </a:t>
            </a:r>
          </a:p>
        </p:txBody>
      </p:sp>
    </p:spTree>
    <p:extLst>
      <p:ext uri="{BB962C8B-B14F-4D97-AF65-F5344CB8AC3E}">
        <p14:creationId xmlns:p14="http://schemas.microsoft.com/office/powerpoint/2010/main" val="40810564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274638"/>
            <a:ext cx="7772400" cy="1143000"/>
          </a:xfrm>
        </p:spPr>
        <p:txBody>
          <a:bodyPr>
            <a:normAutofit fontScale="90000"/>
          </a:bodyPr>
          <a:lstStyle/>
          <a:p>
            <a:r>
              <a:rPr lang="fr-FR" dirty="0" smtClean="0"/>
              <a:t>Structuration de l’enseignement</a:t>
            </a:r>
            <a:endParaRPr lang="fr-FR" dirty="0"/>
          </a:p>
        </p:txBody>
      </p:sp>
      <p:sp>
        <p:nvSpPr>
          <p:cNvPr id="3" name="Espace réservé du contenu 2"/>
          <p:cNvSpPr>
            <a:spLocks noGrp="1"/>
          </p:cNvSpPr>
          <p:nvPr>
            <p:ph idx="1"/>
          </p:nvPr>
        </p:nvSpPr>
        <p:spPr>
          <a:xfrm>
            <a:off x="1371600" y="1143000"/>
            <a:ext cx="7772400" cy="4525963"/>
          </a:xfrm>
        </p:spPr>
        <p:txBody>
          <a:bodyPr>
            <a:normAutofit/>
          </a:bodyPr>
          <a:lstStyle/>
          <a:p>
            <a:endParaRPr lang="fr-FR" sz="2000" dirty="0" smtClean="0"/>
          </a:p>
          <a:p>
            <a:r>
              <a:rPr lang="fr-FR" dirty="0" smtClean="0"/>
              <a:t>Introduction </a:t>
            </a:r>
          </a:p>
          <a:p>
            <a:r>
              <a:rPr lang="fr-FR" dirty="0"/>
              <a:t>L</a:t>
            </a:r>
            <a:r>
              <a:rPr lang="fr-FR" dirty="0" smtClean="0"/>
              <a:t>ectures</a:t>
            </a:r>
          </a:p>
          <a:p>
            <a:r>
              <a:rPr lang="fr-FR" dirty="0" smtClean="0"/>
              <a:t>Cas </a:t>
            </a:r>
            <a:r>
              <a:rPr lang="fr-FR" dirty="0" smtClean="0"/>
              <a:t>pratiques à préparer </a:t>
            </a:r>
          </a:p>
        </p:txBody>
      </p:sp>
      <p:pic>
        <p:nvPicPr>
          <p:cNvPr id="4" name="Picture 8" descr="Bonhomme_blanc : En trois dimensions homme tenant un pointeur et points à la Commission.Série « 3D Man »"/>
          <p:cNvPicPr/>
          <p:nvPr/>
        </p:nvPicPr>
        <p:blipFill>
          <a:blip r:embed="rId3">
            <a:extLst>
              <a:ext uri="{28A0092B-C50C-407E-A947-70E740481C1C}">
                <a14:useLocalDpi xmlns:a14="http://schemas.microsoft.com/office/drawing/2010/main" val="0"/>
              </a:ext>
            </a:extLst>
          </a:blip>
          <a:srcRect/>
          <a:stretch>
            <a:fillRect/>
          </a:stretch>
        </p:blipFill>
        <p:spPr bwMode="auto">
          <a:xfrm rot="20967714">
            <a:off x="-114684" y="3589725"/>
            <a:ext cx="1477246" cy="12813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0048916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828800" y="1143000"/>
            <a:ext cx="6629400" cy="1143000"/>
          </a:xfrm>
        </p:spPr>
        <p:txBody>
          <a:bodyPr/>
          <a:lstStyle/>
          <a:p>
            <a:r>
              <a:rPr lang="fr-FR">
                <a:latin typeface="Corbel" charset="0"/>
              </a:rPr>
              <a:t>Les conventions bilatérales</a:t>
            </a:r>
          </a:p>
        </p:txBody>
      </p:sp>
      <p:sp>
        <p:nvSpPr>
          <p:cNvPr id="37891" name="Rectangle 3"/>
          <p:cNvSpPr>
            <a:spLocks noGrp="1" noChangeArrowheads="1"/>
          </p:cNvSpPr>
          <p:nvPr>
            <p:ph idx="1"/>
          </p:nvPr>
        </p:nvSpPr>
        <p:spPr>
          <a:xfrm>
            <a:off x="2209800" y="2286000"/>
            <a:ext cx="6248400" cy="3810000"/>
          </a:xfrm>
        </p:spPr>
        <p:txBody>
          <a:bodyPr/>
          <a:lstStyle/>
          <a:p>
            <a:pPr>
              <a:lnSpc>
                <a:spcPct val="90000"/>
              </a:lnSpc>
            </a:pPr>
            <a:endParaRPr lang="fr-FR" sz="2800">
              <a:latin typeface="Corbel" charset="0"/>
            </a:endParaRPr>
          </a:p>
          <a:p>
            <a:pPr>
              <a:lnSpc>
                <a:spcPct val="90000"/>
              </a:lnSpc>
            </a:pPr>
            <a:r>
              <a:rPr lang="fr-FR" sz="2800">
                <a:latin typeface="Corbel" charset="0"/>
              </a:rPr>
              <a:t>Ce sont des traités conclus entre deux Etats</a:t>
            </a:r>
          </a:p>
          <a:p>
            <a:pPr>
              <a:lnSpc>
                <a:spcPct val="90000"/>
              </a:lnSpc>
            </a:pPr>
            <a:r>
              <a:rPr lang="fr-FR" sz="2800">
                <a:latin typeface="Corbel" charset="0"/>
              </a:rPr>
              <a:t>Ils créent des droits et des obligations juridiques en matière de sécurité sociale</a:t>
            </a:r>
          </a:p>
          <a:p>
            <a:pPr>
              <a:lnSpc>
                <a:spcPct val="90000"/>
              </a:lnSpc>
            </a:pPr>
            <a:r>
              <a:rPr lang="fr-FR" sz="2800">
                <a:latin typeface="Corbel" charset="0"/>
              </a:rPr>
              <a:t>Les règles qui les régissent sont codifiées dans la « </a:t>
            </a:r>
            <a:r>
              <a:rPr lang="fr-FR" sz="2800" i="1">
                <a:latin typeface="Corbel" charset="0"/>
              </a:rPr>
              <a:t>Convention de Vienne sur le droit des traités</a:t>
            </a:r>
            <a:r>
              <a:rPr lang="fr-FR" sz="2800">
                <a:latin typeface="Corbel" charset="0"/>
              </a:rPr>
              <a:t> » 1969</a:t>
            </a:r>
          </a:p>
          <a:p>
            <a:pPr>
              <a:lnSpc>
                <a:spcPct val="90000"/>
              </a:lnSpc>
              <a:buFontTx/>
              <a:buNone/>
            </a:pPr>
            <a:endParaRPr lang="fr-FR" sz="2800">
              <a:latin typeface="Corbel" charset="0"/>
            </a:endParaRPr>
          </a:p>
        </p:txBody>
      </p:sp>
    </p:spTree>
    <p:extLst>
      <p:ext uri="{BB962C8B-B14F-4D97-AF65-F5344CB8AC3E}">
        <p14:creationId xmlns:p14="http://schemas.microsoft.com/office/powerpoint/2010/main" val="42646058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fr-FR" dirty="0">
                <a:latin typeface="Corbel" charset="0"/>
              </a:rPr>
              <a:t>Pourquoi des </a:t>
            </a:r>
            <a:r>
              <a:rPr lang="fr-FR" dirty="0" smtClean="0">
                <a:latin typeface="Corbel" charset="0"/>
              </a:rPr>
              <a:t>conventions ?</a:t>
            </a:r>
            <a:endParaRPr lang="fr-FR" dirty="0">
              <a:latin typeface="Corbel" charset="0"/>
            </a:endParaRPr>
          </a:p>
        </p:txBody>
      </p:sp>
      <p:sp>
        <p:nvSpPr>
          <p:cNvPr id="39939" name="Rectangle 3"/>
          <p:cNvSpPr>
            <a:spLocks noGrp="1" noChangeArrowheads="1"/>
          </p:cNvSpPr>
          <p:nvPr>
            <p:ph idx="1"/>
          </p:nvPr>
        </p:nvSpPr>
        <p:spPr/>
        <p:txBody>
          <a:bodyPr/>
          <a:lstStyle/>
          <a:p>
            <a:pPr marL="0" indent="0">
              <a:buFontTx/>
              <a:buNone/>
            </a:pPr>
            <a:r>
              <a:rPr lang="fr-FR">
                <a:latin typeface="Corbel" charset="0"/>
              </a:rPr>
              <a:t>Pour donner ou conserver des droits aux</a:t>
            </a:r>
          </a:p>
          <a:p>
            <a:pPr marL="0" indent="0">
              <a:buFontTx/>
              <a:buNone/>
            </a:pPr>
            <a:r>
              <a:rPr lang="fr-FR">
                <a:latin typeface="Corbel" charset="0"/>
              </a:rPr>
              <a:t>  étrangers (migrants ou résidents) </a:t>
            </a:r>
          </a:p>
          <a:p>
            <a:pPr marL="0" indent="0">
              <a:buFontTx/>
              <a:buNone/>
            </a:pPr>
            <a:r>
              <a:rPr lang="fr-FR">
                <a:latin typeface="Corbel" charset="0"/>
              </a:rPr>
              <a:t>par</a:t>
            </a:r>
          </a:p>
          <a:p>
            <a:pPr marL="0" indent="0">
              <a:buFontTx/>
              <a:buNone/>
            </a:pPr>
            <a:r>
              <a:rPr lang="fr-FR">
                <a:latin typeface="Corbel" charset="0"/>
              </a:rPr>
              <a:t>la coordination des systèmes nationaux    de sécurité sociale</a:t>
            </a:r>
          </a:p>
          <a:p>
            <a:pPr marL="0" indent="0">
              <a:buFontTx/>
              <a:buNone/>
            </a:pPr>
            <a:r>
              <a:rPr lang="fr-FR">
                <a:latin typeface="Corbel" charset="0"/>
              </a:rPr>
              <a:t> au moyen</a:t>
            </a:r>
          </a:p>
          <a:p>
            <a:pPr marL="0" indent="0">
              <a:buFontTx/>
              <a:buNone/>
            </a:pPr>
            <a:r>
              <a:rPr lang="fr-FR">
                <a:latin typeface="Corbel" charset="0"/>
              </a:rPr>
              <a:t>de conventions de sécurité sociale</a:t>
            </a:r>
          </a:p>
        </p:txBody>
      </p:sp>
    </p:spTree>
    <p:extLst>
      <p:ext uri="{BB962C8B-B14F-4D97-AF65-F5344CB8AC3E}">
        <p14:creationId xmlns:p14="http://schemas.microsoft.com/office/powerpoint/2010/main" val="748137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447800" y="381000"/>
            <a:ext cx="7696200" cy="2133600"/>
          </a:xfrm>
        </p:spPr>
        <p:txBody>
          <a:bodyPr/>
          <a:lstStyle/>
          <a:p>
            <a:r>
              <a:rPr lang="fr-FR" dirty="0" smtClean="0">
                <a:latin typeface="Corbel" charset="0"/>
              </a:rPr>
              <a:t>Conventions bilatérales</a:t>
            </a:r>
          </a:p>
        </p:txBody>
      </p:sp>
      <p:sp>
        <p:nvSpPr>
          <p:cNvPr id="41987" name="Rectangle 3"/>
          <p:cNvSpPr>
            <a:spLocks noGrp="1" noChangeArrowheads="1"/>
          </p:cNvSpPr>
          <p:nvPr>
            <p:ph idx="1"/>
          </p:nvPr>
        </p:nvSpPr>
        <p:spPr>
          <a:xfrm>
            <a:off x="1828800" y="1828800"/>
            <a:ext cx="6858000" cy="4800600"/>
          </a:xfrm>
        </p:spPr>
        <p:txBody>
          <a:bodyPr/>
          <a:lstStyle/>
          <a:p>
            <a:r>
              <a:rPr lang="fr-FR" smtClean="0">
                <a:latin typeface="Corbel" charset="0"/>
              </a:rPr>
              <a:t>La convention bilatérale est un instrument d’accompagnement des migrations internationales</a:t>
            </a:r>
          </a:p>
          <a:p>
            <a:r>
              <a:rPr lang="fr-FR" smtClean="0">
                <a:latin typeface="Corbel" charset="0"/>
              </a:rPr>
              <a:t>La convention bilatérale tient compte de situations particulières</a:t>
            </a:r>
          </a:p>
          <a:p>
            <a:r>
              <a:rPr lang="fr-FR" smtClean="0">
                <a:latin typeface="Corbel" charset="0"/>
              </a:rPr>
              <a:t>La convention bilatérale se fonde généralement sur la réciprocité</a:t>
            </a:r>
          </a:p>
        </p:txBody>
      </p:sp>
    </p:spTree>
    <p:extLst>
      <p:ext uri="{BB962C8B-B14F-4D97-AF65-F5344CB8AC3E}">
        <p14:creationId xmlns:p14="http://schemas.microsoft.com/office/powerpoint/2010/main" val="40634297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fr-FR" smtClean="0">
                <a:latin typeface="Corbel" charset="0"/>
              </a:rPr>
              <a:t>Les éléments de la convention bilatérale</a:t>
            </a:r>
          </a:p>
        </p:txBody>
      </p:sp>
      <p:sp>
        <p:nvSpPr>
          <p:cNvPr id="44035" name="Rectangle 3"/>
          <p:cNvSpPr>
            <a:spLocks noGrp="1" noChangeArrowheads="1"/>
          </p:cNvSpPr>
          <p:nvPr>
            <p:ph idx="1"/>
          </p:nvPr>
        </p:nvSpPr>
        <p:spPr>
          <a:xfrm>
            <a:off x="1981200" y="2438400"/>
            <a:ext cx="6477000" cy="4114800"/>
          </a:xfrm>
        </p:spPr>
        <p:txBody>
          <a:bodyPr/>
          <a:lstStyle/>
          <a:p>
            <a:pPr algn="ctr">
              <a:buFontTx/>
              <a:buNone/>
            </a:pPr>
            <a:r>
              <a:rPr lang="fr-FR">
                <a:latin typeface="Corbel" charset="0"/>
              </a:rPr>
              <a:t>définir</a:t>
            </a:r>
          </a:p>
          <a:p>
            <a:pPr algn="ctr">
              <a:buFontTx/>
              <a:buNone/>
            </a:pPr>
            <a:endParaRPr lang="fr-FR">
              <a:latin typeface="Corbel" charset="0"/>
            </a:endParaRPr>
          </a:p>
          <a:p>
            <a:r>
              <a:rPr lang="fr-FR">
                <a:latin typeface="Corbel" charset="0"/>
              </a:rPr>
              <a:t>Le champ d’application matériel</a:t>
            </a:r>
          </a:p>
          <a:p>
            <a:r>
              <a:rPr lang="fr-FR">
                <a:latin typeface="Corbel" charset="0"/>
              </a:rPr>
              <a:t>Le champ d’application personnel</a:t>
            </a:r>
          </a:p>
          <a:p>
            <a:r>
              <a:rPr lang="fr-FR">
                <a:latin typeface="Corbel" charset="0"/>
              </a:rPr>
              <a:t>Le champ d’application territorial</a:t>
            </a:r>
          </a:p>
        </p:txBody>
      </p:sp>
    </p:spTree>
    <p:extLst>
      <p:ext uri="{BB962C8B-B14F-4D97-AF65-F5344CB8AC3E}">
        <p14:creationId xmlns:p14="http://schemas.microsoft.com/office/powerpoint/2010/main" val="16925957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fr-FR">
                <a:latin typeface="Corbel" charset="0"/>
              </a:rPr>
              <a:t>Le champ d’application matériel</a:t>
            </a:r>
          </a:p>
        </p:txBody>
      </p:sp>
      <p:sp>
        <p:nvSpPr>
          <p:cNvPr id="46083" name="Rectangle 3"/>
          <p:cNvSpPr>
            <a:spLocks noGrp="1" noChangeArrowheads="1"/>
          </p:cNvSpPr>
          <p:nvPr>
            <p:ph idx="1"/>
          </p:nvPr>
        </p:nvSpPr>
        <p:spPr>
          <a:xfrm>
            <a:off x="2362200" y="2438400"/>
            <a:ext cx="6096000" cy="4114800"/>
          </a:xfrm>
        </p:spPr>
        <p:txBody>
          <a:bodyPr/>
          <a:lstStyle/>
          <a:p>
            <a:pPr algn="ctr">
              <a:buFontTx/>
              <a:buNone/>
            </a:pPr>
            <a:r>
              <a:rPr lang="fr-FR" dirty="0">
                <a:latin typeface="Corbel" charset="0"/>
              </a:rPr>
              <a:t>définir</a:t>
            </a:r>
          </a:p>
          <a:p>
            <a:pPr algn="ctr">
              <a:buFontTx/>
              <a:buNone/>
            </a:pPr>
            <a:endParaRPr lang="fr-FR" dirty="0">
              <a:latin typeface="Corbel" charset="0"/>
            </a:endParaRPr>
          </a:p>
          <a:p>
            <a:r>
              <a:rPr lang="fr-FR" dirty="0">
                <a:latin typeface="Corbel" charset="0"/>
              </a:rPr>
              <a:t>Quels risques ou </a:t>
            </a:r>
            <a:r>
              <a:rPr lang="fr-FR" dirty="0" smtClean="0">
                <a:latin typeface="Corbel" charset="0"/>
              </a:rPr>
              <a:t>éventualités </a:t>
            </a:r>
            <a:endParaRPr lang="fr-FR" dirty="0">
              <a:latin typeface="Corbel" charset="0"/>
            </a:endParaRPr>
          </a:p>
          <a:p>
            <a:pPr>
              <a:buFontTx/>
              <a:buNone/>
            </a:pPr>
            <a:r>
              <a:rPr lang="fr-FR" dirty="0">
                <a:latin typeface="Corbel" charset="0"/>
              </a:rPr>
              <a:t>	maladie, ch</a:t>
            </a:r>
            <a:r>
              <a:rPr lang="fr-FR" altLang="ja-JP" dirty="0">
                <a:latin typeface="Corbel" charset="0"/>
              </a:rPr>
              <a:t>ômage, vieillesse, accidents du travail, prestations familiales, maternité, invalidité, </a:t>
            </a:r>
            <a:r>
              <a:rPr lang="fr-FR" altLang="ja-JP" dirty="0" smtClean="0">
                <a:latin typeface="Corbel" charset="0"/>
              </a:rPr>
              <a:t>décès</a:t>
            </a:r>
            <a:endParaRPr lang="fr-FR" dirty="0">
              <a:latin typeface="Corbel" charset="0"/>
            </a:endParaRPr>
          </a:p>
          <a:p>
            <a:pPr>
              <a:buFontTx/>
              <a:buNone/>
            </a:pPr>
            <a:endParaRPr lang="fr-FR" dirty="0">
              <a:latin typeface="Corbel" charset="0"/>
            </a:endParaRPr>
          </a:p>
        </p:txBody>
      </p:sp>
    </p:spTree>
    <p:extLst>
      <p:ext uri="{BB962C8B-B14F-4D97-AF65-F5344CB8AC3E}">
        <p14:creationId xmlns:p14="http://schemas.microsoft.com/office/powerpoint/2010/main" val="42879489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fr-FR" smtClean="0">
                <a:latin typeface="Corbel" charset="0"/>
              </a:rPr>
              <a:t>Le champ d’application matériel Exemples</a:t>
            </a:r>
          </a:p>
        </p:txBody>
      </p:sp>
      <p:sp>
        <p:nvSpPr>
          <p:cNvPr id="48131" name="Rectangle 3"/>
          <p:cNvSpPr>
            <a:spLocks noGrp="1" noChangeArrowheads="1"/>
          </p:cNvSpPr>
          <p:nvPr>
            <p:ph idx="1"/>
          </p:nvPr>
        </p:nvSpPr>
        <p:spPr/>
        <p:txBody>
          <a:bodyPr/>
          <a:lstStyle/>
          <a:p>
            <a:r>
              <a:rPr lang="fr-FR" sz="2800" b="1" smtClean="0">
                <a:latin typeface="Corbel" charset="0"/>
              </a:rPr>
              <a:t>Convention de sécurité sociale du 17 décembre 1965 avec Isräel</a:t>
            </a:r>
          </a:p>
          <a:p>
            <a:r>
              <a:rPr lang="fr-FR" sz="2800" smtClean="0">
                <a:latin typeface="Corbel" charset="0"/>
              </a:rPr>
              <a:t>La convention ne prévoit pas de coordination en matière d'assurance maladie, ni en matière d'assurance invalidité. </a:t>
            </a:r>
          </a:p>
          <a:p>
            <a:r>
              <a:rPr lang="fr-FR" sz="2800" smtClean="0">
                <a:latin typeface="Corbel" charset="0"/>
              </a:rPr>
              <a:t>En matière d'assurance maternité, décès et prestations familiales, seule la totalisation des périodes d'assurance pour l'ouverture des droits dans le nouveau pays d'emploi est prévue.</a:t>
            </a:r>
          </a:p>
        </p:txBody>
      </p:sp>
    </p:spTree>
    <p:extLst>
      <p:ext uri="{BB962C8B-B14F-4D97-AF65-F5344CB8AC3E}">
        <p14:creationId xmlns:p14="http://schemas.microsoft.com/office/powerpoint/2010/main" val="29039893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fr-FR" smtClean="0">
                <a:latin typeface="Corbel" charset="0"/>
              </a:rPr>
              <a:t>Le champ d’application matériel Exemples</a:t>
            </a:r>
          </a:p>
        </p:txBody>
      </p:sp>
      <p:sp>
        <p:nvSpPr>
          <p:cNvPr id="50179" name="Rectangle 3"/>
          <p:cNvSpPr>
            <a:spLocks noGrp="1" noChangeArrowheads="1"/>
          </p:cNvSpPr>
          <p:nvPr>
            <p:ph idx="1"/>
          </p:nvPr>
        </p:nvSpPr>
        <p:spPr>
          <a:xfrm>
            <a:off x="1676400" y="1600200"/>
            <a:ext cx="7467600" cy="4525963"/>
          </a:xfrm>
        </p:spPr>
        <p:txBody>
          <a:bodyPr/>
          <a:lstStyle/>
          <a:p>
            <a:r>
              <a:rPr lang="fr-FR" sz="2400" b="1" smtClean="0">
                <a:latin typeface="Corbel" charset="0"/>
              </a:rPr>
              <a:t>Convention générale du 28 mars 1973 avec le Niger</a:t>
            </a:r>
          </a:p>
          <a:p>
            <a:r>
              <a:rPr lang="fr-FR" sz="2400" b="1" smtClean="0">
                <a:latin typeface="Corbel" charset="0"/>
              </a:rPr>
              <a:t>Protocole n° 1 du 28 mars 1973 relatif au maintien de certains avantages de l'assurance maladie des assurés sociaux français ou nigériens qui se rendent au Niger.</a:t>
            </a:r>
          </a:p>
          <a:p>
            <a:r>
              <a:rPr lang="fr-FR" sz="2000" smtClean="0">
                <a:latin typeface="Corbel" charset="0"/>
              </a:rPr>
              <a:t>La convention franco-nigérienne ne contient aucune disposition de coordination pour la branche maladie et l'assurance décès.</a:t>
            </a:r>
          </a:p>
          <a:p>
            <a:r>
              <a:rPr lang="fr-FR" sz="2000" smtClean="0">
                <a:latin typeface="Corbel" charset="0"/>
              </a:rPr>
              <a:t>Toutefois, dans le Protocole n°1 relatif au maintien de certains avantages de l'assurance maladie à des assurés sociaux nigériens ou français qui se rendent au Niger, le travailleur peut bénéficier du maintien des prestations de l'assurance maladie pour une durée limitée à six mois lors d'un transfert de résidence autorisé</a:t>
            </a:r>
            <a:r>
              <a:rPr lang="fr-FR" smtClean="0">
                <a:latin typeface="Corbel" charset="0"/>
              </a:rPr>
              <a:t>.</a:t>
            </a:r>
          </a:p>
        </p:txBody>
      </p:sp>
    </p:spTree>
    <p:extLst>
      <p:ext uri="{BB962C8B-B14F-4D97-AF65-F5344CB8AC3E}">
        <p14:creationId xmlns:p14="http://schemas.microsoft.com/office/powerpoint/2010/main" val="35837689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fr-FR">
                <a:latin typeface="Corbel" charset="0"/>
              </a:rPr>
              <a:t>Le champ d’application personnel</a:t>
            </a:r>
          </a:p>
        </p:txBody>
      </p:sp>
      <p:sp>
        <p:nvSpPr>
          <p:cNvPr id="52227" name="Rectangle 3"/>
          <p:cNvSpPr>
            <a:spLocks noGrp="1" noChangeArrowheads="1"/>
          </p:cNvSpPr>
          <p:nvPr>
            <p:ph idx="1"/>
          </p:nvPr>
        </p:nvSpPr>
        <p:spPr>
          <a:xfrm>
            <a:off x="2286000" y="2438400"/>
            <a:ext cx="6172200" cy="4114800"/>
          </a:xfrm>
        </p:spPr>
        <p:txBody>
          <a:bodyPr/>
          <a:lstStyle/>
          <a:p>
            <a:pPr algn="ctr">
              <a:lnSpc>
                <a:spcPct val="90000"/>
              </a:lnSpc>
              <a:buFontTx/>
              <a:buNone/>
            </a:pPr>
            <a:r>
              <a:rPr lang="fr-FR" sz="2800" dirty="0">
                <a:latin typeface="Corbel" charset="0"/>
              </a:rPr>
              <a:t>définir</a:t>
            </a:r>
          </a:p>
          <a:p>
            <a:pPr algn="ctr">
              <a:lnSpc>
                <a:spcPct val="90000"/>
              </a:lnSpc>
              <a:buFontTx/>
              <a:buNone/>
            </a:pPr>
            <a:endParaRPr lang="fr-FR" sz="2800" dirty="0">
              <a:latin typeface="Corbel" charset="0"/>
            </a:endParaRPr>
          </a:p>
          <a:p>
            <a:pPr>
              <a:lnSpc>
                <a:spcPct val="90000"/>
              </a:lnSpc>
            </a:pPr>
            <a:r>
              <a:rPr lang="fr-FR" sz="2800" dirty="0">
                <a:latin typeface="Corbel" charset="0"/>
              </a:rPr>
              <a:t>Quelles </a:t>
            </a:r>
            <a:r>
              <a:rPr lang="fr-FR" sz="2800" dirty="0" smtClean="0">
                <a:latin typeface="Corbel" charset="0"/>
              </a:rPr>
              <a:t>personnes</a:t>
            </a:r>
            <a:endParaRPr lang="fr-FR" sz="2800" dirty="0">
              <a:latin typeface="Corbel" charset="0"/>
            </a:endParaRPr>
          </a:p>
          <a:p>
            <a:pPr>
              <a:lnSpc>
                <a:spcPct val="90000"/>
              </a:lnSpc>
            </a:pPr>
            <a:r>
              <a:rPr lang="fr-FR" sz="2800" dirty="0" smtClean="0">
                <a:latin typeface="Corbel" charset="0"/>
              </a:rPr>
              <a:t>Ressortissants Réfugiés Apatrides </a:t>
            </a:r>
            <a:r>
              <a:rPr lang="fr-FR" sz="2800" dirty="0">
                <a:latin typeface="Corbel" charset="0"/>
              </a:rPr>
              <a:t>Ressortissants de pays </a:t>
            </a:r>
            <a:r>
              <a:rPr lang="fr-FR" sz="2800" dirty="0" smtClean="0">
                <a:latin typeface="Corbel" charset="0"/>
              </a:rPr>
              <a:t>tiers</a:t>
            </a:r>
            <a:endParaRPr lang="fr-FR" sz="2800" dirty="0">
              <a:latin typeface="Corbel" charset="0"/>
            </a:endParaRPr>
          </a:p>
          <a:p>
            <a:pPr>
              <a:lnSpc>
                <a:spcPct val="90000"/>
              </a:lnSpc>
            </a:pPr>
            <a:r>
              <a:rPr lang="fr-FR" sz="2800" dirty="0">
                <a:latin typeface="Corbel" charset="0"/>
              </a:rPr>
              <a:t>Population </a:t>
            </a:r>
            <a:r>
              <a:rPr lang="fr-FR" sz="2800" dirty="0" smtClean="0">
                <a:latin typeface="Corbel" charset="0"/>
              </a:rPr>
              <a:t>résidente </a:t>
            </a:r>
            <a:r>
              <a:rPr lang="fr-FR" sz="2800" dirty="0">
                <a:latin typeface="Corbel" charset="0"/>
              </a:rPr>
              <a:t>Population </a:t>
            </a:r>
            <a:r>
              <a:rPr lang="fr-FR" sz="2800" dirty="0" smtClean="0">
                <a:latin typeface="Corbel" charset="0"/>
              </a:rPr>
              <a:t>active Salariés </a:t>
            </a:r>
            <a:r>
              <a:rPr lang="fr-FR" sz="2800" dirty="0">
                <a:latin typeface="Corbel" charset="0"/>
              </a:rPr>
              <a:t>Certains groupes de </a:t>
            </a:r>
            <a:r>
              <a:rPr lang="fr-FR" sz="2800" dirty="0" smtClean="0">
                <a:latin typeface="Corbel" charset="0"/>
              </a:rPr>
              <a:t>salariés </a:t>
            </a:r>
            <a:endParaRPr lang="fr-FR" sz="2800" dirty="0">
              <a:latin typeface="Corbel" charset="0"/>
            </a:endParaRPr>
          </a:p>
          <a:p>
            <a:pPr>
              <a:lnSpc>
                <a:spcPct val="90000"/>
              </a:lnSpc>
              <a:buFontTx/>
              <a:buNone/>
            </a:pPr>
            <a:r>
              <a:rPr lang="fr-FR" sz="2800" dirty="0">
                <a:latin typeface="Corbel" charset="0"/>
              </a:rPr>
              <a:t>	</a:t>
            </a:r>
          </a:p>
          <a:p>
            <a:pPr>
              <a:lnSpc>
                <a:spcPct val="90000"/>
              </a:lnSpc>
              <a:buFontTx/>
              <a:buNone/>
            </a:pPr>
            <a:endParaRPr lang="fr-FR" sz="2800" dirty="0">
              <a:latin typeface="Corbel" charset="0"/>
            </a:endParaRPr>
          </a:p>
        </p:txBody>
      </p:sp>
    </p:spTree>
    <p:extLst>
      <p:ext uri="{BB962C8B-B14F-4D97-AF65-F5344CB8AC3E}">
        <p14:creationId xmlns:p14="http://schemas.microsoft.com/office/powerpoint/2010/main" val="213225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fr-FR" smtClean="0">
                <a:latin typeface="Corbel" charset="0"/>
              </a:rPr>
              <a:t>Le champ d’application personnel Exemples</a:t>
            </a:r>
            <a:br>
              <a:rPr lang="fr-FR" smtClean="0">
                <a:latin typeface="Corbel" charset="0"/>
              </a:rPr>
            </a:br>
            <a:endParaRPr lang="fr-FR" smtClean="0">
              <a:latin typeface="Corbel" charset="0"/>
            </a:endParaRPr>
          </a:p>
        </p:txBody>
      </p:sp>
      <p:sp>
        <p:nvSpPr>
          <p:cNvPr id="54275" name="Rectangle 3"/>
          <p:cNvSpPr>
            <a:spLocks noGrp="1" noChangeArrowheads="1"/>
          </p:cNvSpPr>
          <p:nvPr>
            <p:ph idx="1"/>
          </p:nvPr>
        </p:nvSpPr>
        <p:spPr/>
        <p:txBody>
          <a:bodyPr/>
          <a:lstStyle/>
          <a:p>
            <a:r>
              <a:rPr lang="fr-FR" b="1" smtClean="0">
                <a:latin typeface="Corbel" charset="0"/>
              </a:rPr>
              <a:t>Convention de sécurité sociale du 16 janvier 1985 avec la Côte-d’Yvoire</a:t>
            </a:r>
          </a:p>
          <a:p>
            <a:endParaRPr lang="fr-FR" smtClean="0">
              <a:latin typeface="Corbel" charset="0"/>
            </a:endParaRPr>
          </a:p>
          <a:p>
            <a:r>
              <a:rPr lang="fr-FR" smtClean="0">
                <a:latin typeface="Corbel" charset="0"/>
              </a:rPr>
              <a:t>Les ressortissants de l'un des États contractants, qui exercent ou ont exercé une activité salariée. (art. 2)</a:t>
            </a:r>
          </a:p>
          <a:p>
            <a:endParaRPr lang="fr-FR" smtClean="0">
              <a:latin typeface="Corbel" charset="0"/>
            </a:endParaRPr>
          </a:p>
        </p:txBody>
      </p:sp>
    </p:spTree>
    <p:extLst>
      <p:ext uri="{BB962C8B-B14F-4D97-AF65-F5344CB8AC3E}">
        <p14:creationId xmlns:p14="http://schemas.microsoft.com/office/powerpoint/2010/main" val="30379905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fr-FR" smtClean="0">
                <a:latin typeface="Corbel" charset="0"/>
              </a:rPr>
              <a:t>Le champ d’application personnel Exemples</a:t>
            </a:r>
            <a:br>
              <a:rPr lang="fr-FR" smtClean="0">
                <a:latin typeface="Corbel" charset="0"/>
              </a:rPr>
            </a:br>
            <a:endParaRPr lang="fr-FR" smtClean="0">
              <a:latin typeface="Corbel" charset="0"/>
            </a:endParaRPr>
          </a:p>
        </p:txBody>
      </p:sp>
      <p:sp>
        <p:nvSpPr>
          <p:cNvPr id="56323" name="Rectangle 3"/>
          <p:cNvSpPr>
            <a:spLocks noGrp="1" noChangeArrowheads="1"/>
          </p:cNvSpPr>
          <p:nvPr>
            <p:ph idx="1"/>
          </p:nvPr>
        </p:nvSpPr>
        <p:spPr/>
        <p:txBody>
          <a:bodyPr/>
          <a:lstStyle/>
          <a:p>
            <a:r>
              <a:rPr lang="fr-FR" b="1" smtClean="0">
                <a:latin typeface="Corbel" charset="0"/>
              </a:rPr>
              <a:t>Accord de sécurité sociale du 2 mars 1987 avec les Etats-Unis</a:t>
            </a:r>
          </a:p>
          <a:p>
            <a:r>
              <a:rPr lang="fr-FR" smtClean="0">
                <a:latin typeface="Corbel" charset="0"/>
              </a:rPr>
              <a:t>Les travailleurs salariés et non salariés, ressortissants français ou américains qui sont ou ont été soumis à la législation de l'un ou l'autre des États contractants (art. 5). </a:t>
            </a:r>
          </a:p>
          <a:p>
            <a:r>
              <a:rPr lang="fr-FR" smtClean="0">
                <a:latin typeface="Corbel" charset="0"/>
              </a:rPr>
              <a:t>Les ressortissants d'États tiers peuvent se voir appliquer certaines dispositions de l'accord.</a:t>
            </a:r>
          </a:p>
        </p:txBody>
      </p:sp>
    </p:spTree>
    <p:extLst>
      <p:ext uri="{BB962C8B-B14F-4D97-AF65-F5344CB8AC3E}">
        <p14:creationId xmlns:p14="http://schemas.microsoft.com/office/powerpoint/2010/main" val="38335613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676400" y="274638"/>
            <a:ext cx="7467600" cy="563562"/>
          </a:xfrm>
        </p:spPr>
        <p:txBody>
          <a:bodyPr>
            <a:normAutofit fontScale="90000"/>
          </a:bodyPr>
          <a:lstStyle/>
          <a:p>
            <a:r>
              <a:rPr lang="en-US" smtClean="0">
                <a:latin typeface="Corbel" charset="0"/>
              </a:rPr>
              <a:t>La mobilité internationale</a:t>
            </a:r>
            <a:endParaRPr lang="fr-FR" smtClean="0">
              <a:latin typeface="Corbel" charset="0"/>
            </a:endParaRPr>
          </a:p>
        </p:txBody>
      </p:sp>
      <p:sp>
        <p:nvSpPr>
          <p:cNvPr id="16387" name="Rectangle 3"/>
          <p:cNvSpPr>
            <a:spLocks noGrp="1" noChangeArrowheads="1"/>
          </p:cNvSpPr>
          <p:nvPr>
            <p:ph idx="1"/>
          </p:nvPr>
        </p:nvSpPr>
        <p:spPr>
          <a:xfrm>
            <a:off x="1676400" y="838200"/>
            <a:ext cx="7010400" cy="5287963"/>
          </a:xfrm>
        </p:spPr>
        <p:txBody>
          <a:bodyPr>
            <a:normAutofit fontScale="92500" lnSpcReduction="10000"/>
          </a:bodyPr>
          <a:lstStyle/>
          <a:p>
            <a:pPr eaLnBrk="1" hangingPunct="1">
              <a:lnSpc>
                <a:spcPct val="90000"/>
              </a:lnSpc>
            </a:pPr>
            <a:r>
              <a:rPr lang="fr-FR" dirty="0" smtClean="0">
                <a:latin typeface="Corbel" charset="0"/>
              </a:rPr>
              <a:t>Dans le cadre des activités économiques des entreprises, la mobilité internationale des salariés peut prendre différentes formes</a:t>
            </a:r>
          </a:p>
          <a:p>
            <a:pPr lvl="1" eaLnBrk="1" hangingPunct="1">
              <a:lnSpc>
                <a:spcPct val="90000"/>
              </a:lnSpc>
            </a:pPr>
            <a:r>
              <a:rPr lang="fr-FR" dirty="0" smtClean="0">
                <a:latin typeface="Corbel" charset="0"/>
              </a:rPr>
              <a:t>« immersion totale » (contrat de « droit local » ; « sécurité sociale locale »)</a:t>
            </a:r>
          </a:p>
          <a:p>
            <a:pPr lvl="1" eaLnBrk="1" hangingPunct="1">
              <a:lnSpc>
                <a:spcPct val="90000"/>
              </a:lnSpc>
            </a:pPr>
            <a:r>
              <a:rPr lang="fr-FR" dirty="0" smtClean="0">
                <a:latin typeface="Corbel" charset="0"/>
              </a:rPr>
              <a:t>Rattachements maintenus avec le pays d’envoi</a:t>
            </a:r>
          </a:p>
          <a:p>
            <a:pPr eaLnBrk="1" hangingPunct="1">
              <a:lnSpc>
                <a:spcPct val="90000"/>
              </a:lnSpc>
            </a:pPr>
            <a:r>
              <a:rPr lang="fr-FR" dirty="0" smtClean="0">
                <a:latin typeface="Corbel" charset="0"/>
              </a:rPr>
              <a:t>Statut “éclaté” du travailleur migrant :</a:t>
            </a:r>
          </a:p>
          <a:p>
            <a:pPr lvl="1" eaLnBrk="1" hangingPunct="1"/>
            <a:r>
              <a:rPr lang="fr-FR" sz="1900" dirty="0" smtClean="0">
                <a:latin typeface="Corbel" charset="0"/>
              </a:rPr>
              <a:t>Droit de l’immigration</a:t>
            </a:r>
          </a:p>
          <a:p>
            <a:pPr lvl="1" eaLnBrk="1" hangingPunct="1"/>
            <a:r>
              <a:rPr lang="fr-FR" sz="1900" dirty="0" smtClean="0">
                <a:latin typeface="Corbel" charset="0"/>
              </a:rPr>
              <a:t>Règles du droit du travail (Convention de Rome)</a:t>
            </a:r>
          </a:p>
          <a:p>
            <a:pPr lvl="1" eaLnBrk="1" hangingPunct="1">
              <a:lnSpc>
                <a:spcPct val="80000"/>
              </a:lnSpc>
            </a:pPr>
            <a:r>
              <a:rPr lang="fr-FR" sz="1900" dirty="0" smtClean="0">
                <a:latin typeface="Corbel" charset="0"/>
              </a:rPr>
              <a:t>Règles de droit de la sécurité sociale (1408/71 ; 883/2004)</a:t>
            </a:r>
          </a:p>
          <a:p>
            <a:pPr lvl="1" eaLnBrk="1" hangingPunct="1">
              <a:lnSpc>
                <a:spcPct val="80000"/>
              </a:lnSpc>
            </a:pPr>
            <a:r>
              <a:rPr lang="fr-FR" sz="1900" dirty="0" smtClean="0">
                <a:latin typeface="Corbel" charset="0"/>
              </a:rPr>
              <a:t>Protection sociale complémentaire (pensions de retraite directive 1998)</a:t>
            </a:r>
          </a:p>
          <a:p>
            <a:pPr lvl="1" eaLnBrk="1" hangingPunct="1">
              <a:lnSpc>
                <a:spcPct val="80000"/>
              </a:lnSpc>
            </a:pPr>
            <a:r>
              <a:rPr lang="fr-FR" sz="1900" dirty="0" smtClean="0">
                <a:latin typeface="Corbel" charset="0"/>
              </a:rPr>
              <a:t>Règles fiscales (droit national + conventions bilatérales)</a:t>
            </a:r>
          </a:p>
          <a:p>
            <a:pPr lvl="1" eaLnBrk="1" hangingPunct="1">
              <a:lnSpc>
                <a:spcPct val="80000"/>
              </a:lnSpc>
            </a:pPr>
            <a:endParaRPr lang="fr-FR" sz="1900" dirty="0" smtClean="0">
              <a:latin typeface="Corbel" charset="0"/>
            </a:endParaRPr>
          </a:p>
          <a:p>
            <a:pPr>
              <a:lnSpc>
                <a:spcPct val="90000"/>
              </a:lnSpc>
            </a:pPr>
            <a:endParaRPr lang="fr-FR" dirty="0" smtClean="0">
              <a:latin typeface="Corbel" charset="0"/>
            </a:endParaRPr>
          </a:p>
        </p:txBody>
      </p:sp>
      <p:sp>
        <p:nvSpPr>
          <p:cNvPr id="16388" name="Rectangle 8"/>
          <p:cNvSpPr>
            <a:spLocks noGrp="1" noChangeArrowheads="1"/>
          </p:cNvSpPr>
          <p:nvPr>
            <p:ph type="sldNum" sz="quarter" idx="12"/>
          </p:nvPr>
        </p:nvSpPr>
        <p:spPr bwMode="auto">
          <a:xfrm>
            <a:off x="7010400" y="6356350"/>
            <a:ext cx="2133600" cy="365125"/>
          </a:xfrm>
          <a:prstGeom prst="rect">
            <a:avLst/>
          </a:prstGeom>
          <a:noFill/>
          <a:ln>
            <a:miter lim="800000"/>
            <a:headEnd/>
            <a:tailEnd/>
          </a:ln>
        </p:spPr>
        <p:txBody>
          <a:bodyPr/>
          <a:lstStyle/>
          <a:p>
            <a:r>
              <a:rPr lang="fr-FR" smtClean="0"/>
              <a:t>Page </a:t>
            </a:r>
            <a:fld id="{35CEC998-89E0-A54D-842F-7050B3E07347}" type="slidenum">
              <a:rPr lang="fr-FR" smtClean="0"/>
              <a:pPr/>
              <a:t>4</a:t>
            </a:fld>
            <a:endParaRPr lang="fr-FR" smtClean="0"/>
          </a:p>
        </p:txBody>
      </p:sp>
      <p:pic>
        <p:nvPicPr>
          <p:cNvPr id="5" name="Picture 28" descr="Bonhomme_blanc : 3d petite personne tenant sa tête entre ses mains. Image 3D. Isolé sur fond blanc."/>
          <p:cNvPicPr/>
          <p:nvPr/>
        </p:nvPicPr>
        <p:blipFill>
          <a:blip r:embed="rId3">
            <a:extLst>
              <a:ext uri="{28A0092B-C50C-407E-A947-70E740481C1C}">
                <a14:useLocalDpi xmlns:a14="http://schemas.microsoft.com/office/drawing/2010/main" val="0"/>
              </a:ext>
            </a:extLst>
          </a:blip>
          <a:srcRect/>
          <a:stretch>
            <a:fillRect/>
          </a:stretch>
        </p:blipFill>
        <p:spPr bwMode="auto">
          <a:xfrm rot="19785109">
            <a:off x="638175" y="4756150"/>
            <a:ext cx="10382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43369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fr-FR" smtClean="0">
                <a:latin typeface="Corbel" charset="0"/>
              </a:rPr>
              <a:t>Le champ d’application personnel Exemples</a:t>
            </a:r>
            <a:br>
              <a:rPr lang="fr-FR" smtClean="0">
                <a:latin typeface="Corbel" charset="0"/>
              </a:rPr>
            </a:br>
            <a:endParaRPr lang="fr-FR" smtClean="0">
              <a:latin typeface="Corbel" charset="0"/>
            </a:endParaRPr>
          </a:p>
        </p:txBody>
      </p:sp>
      <p:sp>
        <p:nvSpPr>
          <p:cNvPr id="58371" name="Rectangle 3"/>
          <p:cNvSpPr>
            <a:spLocks noGrp="1" noChangeArrowheads="1"/>
          </p:cNvSpPr>
          <p:nvPr>
            <p:ph idx="1"/>
          </p:nvPr>
        </p:nvSpPr>
        <p:spPr/>
        <p:txBody>
          <a:bodyPr/>
          <a:lstStyle/>
          <a:p>
            <a:r>
              <a:rPr lang="fr-FR" b="1" smtClean="0">
                <a:latin typeface="Corbel" charset="0"/>
              </a:rPr>
              <a:t>Accord de sécurité sociale du 25 février 2005 avec le Japon</a:t>
            </a:r>
          </a:p>
          <a:p>
            <a:r>
              <a:rPr lang="fr-FR" smtClean="0">
                <a:latin typeface="Corbel" charset="0"/>
              </a:rPr>
              <a:t>Personnes concernées (article 3) </a:t>
            </a:r>
          </a:p>
          <a:p>
            <a:r>
              <a:rPr lang="fr-FR" smtClean="0">
                <a:latin typeface="Corbel" charset="0"/>
              </a:rPr>
              <a:t>Travailleurs ou anciens travailleurs salariés ou non salariés qui sont ou ont été soumis à la législation de l’un ou l’autre État. Les ressortissants d’États tiers peuvent également bénéficier des dispositions de l’accord. </a:t>
            </a:r>
          </a:p>
          <a:p>
            <a:endParaRPr lang="fr-FR" smtClean="0">
              <a:latin typeface="Corbel" charset="0"/>
            </a:endParaRPr>
          </a:p>
          <a:p>
            <a:r>
              <a:rPr lang="fr-FR" smtClean="0">
                <a:latin typeface="Corbel" charset="0"/>
              </a:rPr>
              <a:t>	</a:t>
            </a:r>
          </a:p>
          <a:p>
            <a:endParaRPr lang="fr-FR" smtClean="0">
              <a:latin typeface="Corbel" charset="0"/>
            </a:endParaRPr>
          </a:p>
        </p:txBody>
      </p:sp>
    </p:spTree>
    <p:extLst>
      <p:ext uri="{BB962C8B-B14F-4D97-AF65-F5344CB8AC3E}">
        <p14:creationId xmlns:p14="http://schemas.microsoft.com/office/powerpoint/2010/main" val="8461365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fr-FR" smtClean="0">
                <a:latin typeface="Corbel" charset="0"/>
              </a:rPr>
              <a:t>Le champ d’application personnel Exemples</a:t>
            </a:r>
            <a:br>
              <a:rPr lang="fr-FR" smtClean="0">
                <a:latin typeface="Corbel" charset="0"/>
              </a:rPr>
            </a:br>
            <a:endParaRPr lang="fr-FR" smtClean="0">
              <a:latin typeface="Corbel" charset="0"/>
            </a:endParaRPr>
          </a:p>
        </p:txBody>
      </p:sp>
      <p:sp>
        <p:nvSpPr>
          <p:cNvPr id="60419" name="Rectangle 3"/>
          <p:cNvSpPr>
            <a:spLocks noGrp="1" noChangeArrowheads="1"/>
          </p:cNvSpPr>
          <p:nvPr>
            <p:ph idx="1"/>
          </p:nvPr>
        </p:nvSpPr>
        <p:spPr/>
        <p:txBody>
          <a:bodyPr/>
          <a:lstStyle/>
          <a:p>
            <a:r>
              <a:rPr lang="fr-FR" b="1" smtClean="0">
                <a:latin typeface="Corbel" charset="0"/>
              </a:rPr>
              <a:t>Protocole d'entente du 19 décembre 1998 relatif à la protection sociale des élèves et étudiants</a:t>
            </a:r>
          </a:p>
          <a:p>
            <a:r>
              <a:rPr lang="fr-FR" smtClean="0">
                <a:latin typeface="Corbel" charset="0"/>
              </a:rPr>
              <a:t>Élèves, étudiants, stagiaires non rémunérés, participants à la coopération franco québécoise, de nationalité française, de nationalité canadienne assurés d'un régime québécois, ainsi que les ayants droit des personnes précitées.</a:t>
            </a:r>
          </a:p>
        </p:txBody>
      </p:sp>
    </p:spTree>
    <p:extLst>
      <p:ext uri="{BB962C8B-B14F-4D97-AF65-F5344CB8AC3E}">
        <p14:creationId xmlns:p14="http://schemas.microsoft.com/office/powerpoint/2010/main" val="11045495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fr-FR">
                <a:latin typeface="Corbel" charset="0"/>
              </a:rPr>
              <a:t>Le champ d’application territorial</a:t>
            </a:r>
          </a:p>
        </p:txBody>
      </p:sp>
      <p:sp>
        <p:nvSpPr>
          <p:cNvPr id="62467" name="Rectangle 3"/>
          <p:cNvSpPr>
            <a:spLocks noGrp="1" noChangeArrowheads="1"/>
          </p:cNvSpPr>
          <p:nvPr>
            <p:ph idx="1"/>
          </p:nvPr>
        </p:nvSpPr>
        <p:spPr>
          <a:xfrm>
            <a:off x="2286000" y="2438400"/>
            <a:ext cx="6172200" cy="4114800"/>
          </a:xfrm>
        </p:spPr>
        <p:txBody>
          <a:bodyPr/>
          <a:lstStyle/>
          <a:p>
            <a:pPr algn="ctr">
              <a:lnSpc>
                <a:spcPct val="90000"/>
              </a:lnSpc>
              <a:buFontTx/>
              <a:buNone/>
            </a:pPr>
            <a:r>
              <a:rPr lang="fr-FR" sz="2800">
                <a:latin typeface="Corbel" charset="0"/>
              </a:rPr>
              <a:t>Article 29 de la convention de Vienne:</a:t>
            </a:r>
          </a:p>
          <a:p>
            <a:pPr>
              <a:lnSpc>
                <a:spcPct val="90000"/>
              </a:lnSpc>
              <a:buFontTx/>
              <a:buNone/>
            </a:pPr>
            <a:endParaRPr lang="fr-FR" sz="2800">
              <a:latin typeface="Corbel" charset="0"/>
            </a:endParaRPr>
          </a:p>
          <a:p>
            <a:pPr>
              <a:lnSpc>
                <a:spcPct val="90000"/>
              </a:lnSpc>
              <a:buFontTx/>
              <a:buNone/>
            </a:pPr>
            <a:r>
              <a:rPr lang="fr-FR" sz="2800">
                <a:latin typeface="Corbel" charset="0"/>
              </a:rPr>
              <a:t>« </a:t>
            </a:r>
            <a:r>
              <a:rPr lang="fr-FR" sz="2800" i="1">
                <a:latin typeface="Corbel" charset="0"/>
              </a:rPr>
              <a:t>A moins qu’une intention différente ne ressorte du traité ou ne soit par ailleurs établie, un traité lie chacune des parties à l’égard de l’ensemble de son territoire.</a:t>
            </a:r>
            <a:r>
              <a:rPr lang="fr-FR" sz="2800">
                <a:latin typeface="Corbel" charset="0"/>
              </a:rPr>
              <a:t> »</a:t>
            </a:r>
          </a:p>
          <a:p>
            <a:pPr>
              <a:lnSpc>
                <a:spcPct val="90000"/>
              </a:lnSpc>
              <a:buFontTx/>
              <a:buNone/>
            </a:pPr>
            <a:r>
              <a:rPr lang="fr-FR" sz="2800">
                <a:latin typeface="Corbel" charset="0"/>
              </a:rPr>
              <a:t>	</a:t>
            </a:r>
          </a:p>
          <a:p>
            <a:pPr>
              <a:lnSpc>
                <a:spcPct val="90000"/>
              </a:lnSpc>
              <a:buFontTx/>
              <a:buNone/>
            </a:pPr>
            <a:endParaRPr lang="fr-FR" sz="2800">
              <a:latin typeface="Corbel" charset="0"/>
            </a:endParaRPr>
          </a:p>
        </p:txBody>
      </p:sp>
    </p:spTree>
    <p:extLst>
      <p:ext uri="{BB962C8B-B14F-4D97-AF65-F5344CB8AC3E}">
        <p14:creationId xmlns:p14="http://schemas.microsoft.com/office/powerpoint/2010/main" val="23295213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fr-FR" smtClean="0">
                <a:latin typeface="Corbel" charset="0"/>
              </a:rPr>
              <a:t>Le champ d’application territorial Exemples</a:t>
            </a:r>
          </a:p>
        </p:txBody>
      </p:sp>
      <p:sp>
        <p:nvSpPr>
          <p:cNvPr id="64515" name="Rectangle 3"/>
          <p:cNvSpPr>
            <a:spLocks noGrp="1" noChangeArrowheads="1"/>
          </p:cNvSpPr>
          <p:nvPr>
            <p:ph idx="1"/>
          </p:nvPr>
        </p:nvSpPr>
        <p:spPr/>
        <p:txBody>
          <a:bodyPr/>
          <a:lstStyle/>
          <a:p>
            <a:r>
              <a:rPr lang="fr-FR" smtClean="0">
                <a:latin typeface="Corbel" charset="0"/>
              </a:rPr>
              <a:t>Convention générale de sécurité sociale du 1er octobre 1980 avec l’Algérie</a:t>
            </a:r>
          </a:p>
          <a:p>
            <a:r>
              <a:rPr lang="fr-FR" smtClean="0">
                <a:latin typeface="Corbel" charset="0"/>
              </a:rPr>
              <a:t>En ce qui concerne la France : les départements européens et d'outre mer (pas les TOM)</a:t>
            </a:r>
          </a:p>
          <a:p>
            <a:r>
              <a:rPr lang="fr-FR" smtClean="0">
                <a:latin typeface="Corbel" charset="0"/>
              </a:rPr>
              <a:t>En ce qui concerne l'Algérie : le territoire de la République algérienne.</a:t>
            </a:r>
          </a:p>
          <a:p>
            <a:endParaRPr lang="fr-FR" smtClean="0">
              <a:latin typeface="Corbel" charset="0"/>
            </a:endParaRPr>
          </a:p>
        </p:txBody>
      </p:sp>
    </p:spTree>
    <p:extLst>
      <p:ext uri="{BB962C8B-B14F-4D97-AF65-F5344CB8AC3E}">
        <p14:creationId xmlns:p14="http://schemas.microsoft.com/office/powerpoint/2010/main" val="28860501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fr-FR">
                <a:latin typeface="Corbel" charset="0"/>
              </a:rPr>
              <a:t>Les principes de la coordination</a:t>
            </a:r>
          </a:p>
        </p:txBody>
      </p:sp>
      <p:sp>
        <p:nvSpPr>
          <p:cNvPr id="66563" name="Rectangle 3"/>
          <p:cNvSpPr>
            <a:spLocks noGrp="1" noChangeArrowheads="1"/>
          </p:cNvSpPr>
          <p:nvPr>
            <p:ph idx="1"/>
          </p:nvPr>
        </p:nvSpPr>
        <p:spPr/>
        <p:txBody>
          <a:bodyPr/>
          <a:lstStyle/>
          <a:p>
            <a:r>
              <a:rPr lang="fr-FR" sz="2800">
                <a:latin typeface="Corbel" charset="0"/>
              </a:rPr>
              <a:t>Egalité de traitement</a:t>
            </a:r>
          </a:p>
          <a:p>
            <a:r>
              <a:rPr lang="fr-FR" sz="2800">
                <a:latin typeface="Corbel" charset="0"/>
              </a:rPr>
              <a:t>Détermination de la législation applicable</a:t>
            </a:r>
          </a:p>
          <a:p>
            <a:r>
              <a:rPr lang="fr-FR" sz="2800">
                <a:latin typeface="Corbel" charset="0"/>
              </a:rPr>
              <a:t>Totalisation des périodes d’assurance</a:t>
            </a:r>
          </a:p>
          <a:p>
            <a:r>
              <a:rPr lang="fr-FR" sz="2800">
                <a:latin typeface="Corbel" charset="0"/>
              </a:rPr>
              <a:t>Conservation des droits acquis ou en cours d’acquisition</a:t>
            </a:r>
          </a:p>
          <a:p>
            <a:r>
              <a:rPr lang="fr-FR" sz="2800">
                <a:latin typeface="Corbel" charset="0"/>
              </a:rPr>
              <a:t>Versement des prestations à l’étranger</a:t>
            </a:r>
          </a:p>
          <a:p>
            <a:pPr algn="ctr">
              <a:buFontTx/>
              <a:buNone/>
            </a:pPr>
            <a:r>
              <a:rPr lang="fr-FR" sz="2800">
                <a:latin typeface="Corbel" charset="0"/>
              </a:rPr>
              <a:t>+</a:t>
            </a:r>
          </a:p>
          <a:p>
            <a:r>
              <a:rPr lang="fr-FR" sz="2800">
                <a:latin typeface="Corbel" charset="0"/>
              </a:rPr>
              <a:t>Entraide administrative</a:t>
            </a:r>
          </a:p>
        </p:txBody>
      </p:sp>
    </p:spTree>
    <p:extLst>
      <p:ext uri="{BB962C8B-B14F-4D97-AF65-F5344CB8AC3E}">
        <p14:creationId xmlns:p14="http://schemas.microsoft.com/office/powerpoint/2010/main" val="40317692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2514600" y="2590800"/>
            <a:ext cx="5791200" cy="1143000"/>
          </a:xfrm>
        </p:spPr>
        <p:txBody>
          <a:bodyPr/>
          <a:lstStyle/>
          <a:p>
            <a:r>
              <a:rPr lang="fr-FR">
                <a:latin typeface="Corbel" charset="0"/>
              </a:rPr>
              <a:t/>
            </a:r>
            <a:br>
              <a:rPr lang="fr-FR">
                <a:latin typeface="Corbel" charset="0"/>
              </a:rPr>
            </a:br>
            <a:r>
              <a:rPr lang="fr-FR">
                <a:latin typeface="Corbel" charset="0"/>
              </a:rPr>
              <a:t/>
            </a:r>
            <a:br>
              <a:rPr lang="fr-FR">
                <a:latin typeface="Corbel" charset="0"/>
              </a:rPr>
            </a:br>
            <a:r>
              <a:rPr lang="fr-FR">
                <a:latin typeface="Corbel" charset="0"/>
              </a:rPr>
              <a:t>Dispositions modèles pour un accord bilatéral en matière de sécurité sociale et rapport explicatif</a:t>
            </a:r>
          </a:p>
        </p:txBody>
      </p:sp>
      <p:pic>
        <p:nvPicPr>
          <p:cNvPr id="68611" name="Picture 4" descr="images"/>
          <p:cNvPicPr>
            <a:picLocks noChangeAspect="1" noChangeArrowheads="1"/>
          </p:cNvPicPr>
          <p:nvPr/>
        </p:nvPicPr>
        <p:blipFill>
          <a:blip r:embed="rId3"/>
          <a:srcRect/>
          <a:stretch>
            <a:fillRect/>
          </a:stretch>
        </p:blipFill>
        <p:spPr bwMode="auto">
          <a:xfrm>
            <a:off x="6705600" y="457200"/>
            <a:ext cx="1101725" cy="735013"/>
          </a:xfrm>
          <a:prstGeom prst="rect">
            <a:avLst/>
          </a:prstGeom>
          <a:noFill/>
          <a:ln w="9525">
            <a:noFill/>
            <a:miter lim="800000"/>
            <a:headEnd/>
            <a:tailEnd/>
          </a:ln>
        </p:spPr>
      </p:pic>
      <p:sp>
        <p:nvSpPr>
          <p:cNvPr id="68612" name="Rectangle 5"/>
          <p:cNvSpPr>
            <a:spLocks noChangeArrowheads="1"/>
          </p:cNvSpPr>
          <p:nvPr/>
        </p:nvSpPr>
        <p:spPr bwMode="auto">
          <a:xfrm>
            <a:off x="3189288" y="5851525"/>
            <a:ext cx="4827587" cy="457200"/>
          </a:xfrm>
          <a:prstGeom prst="rect">
            <a:avLst/>
          </a:prstGeom>
          <a:noFill/>
          <a:ln w="9525">
            <a:noFill/>
            <a:miter lim="800000"/>
            <a:headEnd/>
            <a:tailEnd/>
          </a:ln>
        </p:spPr>
        <p:txBody>
          <a:bodyPr wrap="none">
            <a:prstTxWarp prst="textNoShape">
              <a:avLst/>
            </a:prstTxWarp>
            <a:spAutoFit/>
          </a:bodyPr>
          <a:lstStyle/>
          <a:p>
            <a:r>
              <a:rPr lang="fr-FR"/>
              <a:t>Publication du Conseil de l’Europe</a:t>
            </a:r>
          </a:p>
        </p:txBody>
      </p:sp>
    </p:spTree>
    <p:extLst>
      <p:ext uri="{BB962C8B-B14F-4D97-AF65-F5344CB8AC3E}">
        <p14:creationId xmlns:p14="http://schemas.microsoft.com/office/powerpoint/2010/main" val="5412780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2286000" y="914400"/>
            <a:ext cx="6858000" cy="1470025"/>
          </a:xfrm>
        </p:spPr>
        <p:txBody>
          <a:bodyPr/>
          <a:lstStyle/>
          <a:p>
            <a:r>
              <a:rPr lang="en-US" dirty="0" smtClean="0"/>
              <a:t>Instruments </a:t>
            </a:r>
            <a:r>
              <a:rPr lang="en-US" dirty="0" err="1" smtClean="0"/>
              <a:t>multilatéraux</a:t>
            </a:r>
            <a:r>
              <a:rPr lang="en-US" dirty="0" smtClean="0"/>
              <a:t> de coordination </a:t>
            </a:r>
            <a:endParaRPr lang="en-US" dirty="0"/>
          </a:p>
        </p:txBody>
      </p:sp>
      <p:sp>
        <p:nvSpPr>
          <p:cNvPr id="5" name="Sous-titre 4"/>
          <p:cNvSpPr>
            <a:spLocks noGrp="1"/>
          </p:cNvSpPr>
          <p:nvPr>
            <p:ph type="subTitle" idx="1"/>
          </p:nvPr>
        </p:nvSpPr>
        <p:spPr/>
        <p:txBody>
          <a:bodyPr/>
          <a:lstStyle/>
          <a:p>
            <a:endParaRPr lang="en-US"/>
          </a:p>
        </p:txBody>
      </p:sp>
      <p:pic>
        <p:nvPicPr>
          <p:cNvPr id="6" name="Picture 5" descr="logo-definitif.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914400"/>
            <a:ext cx="6858000" cy="5943600"/>
          </a:xfrm>
          <a:prstGeom prst="rect">
            <a:avLst/>
          </a:prstGeom>
        </p:spPr>
      </p:pic>
    </p:spTree>
    <p:extLst>
      <p:ext uri="{BB962C8B-B14F-4D97-AF65-F5344CB8AC3E}">
        <p14:creationId xmlns:p14="http://schemas.microsoft.com/office/powerpoint/2010/main" val="21009230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a:xfrm>
            <a:off x="2286000" y="914400"/>
            <a:ext cx="6858000" cy="1470025"/>
          </a:xfrm>
        </p:spPr>
        <p:txBody>
          <a:bodyPr/>
          <a:lstStyle/>
          <a:p>
            <a:r>
              <a:rPr lang="fr-FR" dirty="0" smtClean="0"/>
              <a:t>Le droit de l’Union européenne</a:t>
            </a:r>
            <a:endParaRPr lang="fr-FR" dirty="0"/>
          </a:p>
        </p:txBody>
      </p:sp>
      <p:sp>
        <p:nvSpPr>
          <p:cNvPr id="7" name="Sous-titre 6"/>
          <p:cNvSpPr>
            <a:spLocks noGrp="1"/>
          </p:cNvSpPr>
          <p:nvPr>
            <p:ph type="subTitle" idx="1"/>
          </p:nvPr>
        </p:nvSpPr>
        <p:spPr>
          <a:xfrm>
            <a:off x="2743200" y="3886200"/>
            <a:ext cx="6400800" cy="1752600"/>
          </a:xfrm>
        </p:spPr>
        <p:txBody>
          <a:bodyPr/>
          <a:lstStyle/>
          <a:p>
            <a:endParaRPr lang="fr-FR" dirty="0"/>
          </a:p>
        </p:txBody>
      </p:sp>
      <p:pic>
        <p:nvPicPr>
          <p:cNvPr id="4" name="Picture 3" descr="logo-definitif.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926051"/>
            <a:ext cx="6858000" cy="5943600"/>
          </a:xfrm>
          <a:prstGeom prst="rect">
            <a:avLst/>
          </a:prstGeom>
        </p:spPr>
      </p:pic>
    </p:spTree>
    <p:extLst>
      <p:ext uri="{BB962C8B-B14F-4D97-AF65-F5344CB8AC3E}">
        <p14:creationId xmlns:p14="http://schemas.microsoft.com/office/powerpoint/2010/main" val="31561108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76400" y="274638"/>
            <a:ext cx="7288088" cy="1143000"/>
          </a:xfrm>
        </p:spPr>
        <p:txBody>
          <a:bodyPr/>
          <a:lstStyle/>
          <a:p>
            <a:r>
              <a:rPr lang="fr-FR" dirty="0"/>
              <a:t>Libre circulation des personnes </a:t>
            </a:r>
            <a:r>
              <a:rPr lang="fr-FR" b="1" dirty="0"/>
              <a:t/>
            </a:r>
            <a:br>
              <a:rPr lang="fr-FR" b="1" dirty="0"/>
            </a:br>
            <a:endParaRPr lang="fr-FR" dirty="0"/>
          </a:p>
        </p:txBody>
      </p:sp>
      <p:sp>
        <p:nvSpPr>
          <p:cNvPr id="3" name="Espace réservé du contenu 2"/>
          <p:cNvSpPr>
            <a:spLocks noGrp="1"/>
          </p:cNvSpPr>
          <p:nvPr>
            <p:ph idx="1"/>
          </p:nvPr>
        </p:nvSpPr>
        <p:spPr/>
        <p:txBody>
          <a:bodyPr/>
          <a:lstStyle/>
          <a:p>
            <a:r>
              <a:rPr lang="fr-FR" sz="2400" b="1" dirty="0" smtClean="0"/>
              <a:t>Le </a:t>
            </a:r>
            <a:r>
              <a:rPr lang="fr-FR" sz="2400" b="1" dirty="0"/>
              <a:t>Règlement (UE) n ° 492/2011 du Parlement européen et du Conseil du 5 avril 2011 relatif à la libre circulation des travailleurs à l’intérieur de l’Union. </a:t>
            </a:r>
          </a:p>
          <a:p>
            <a:r>
              <a:rPr lang="fr-FR" sz="2400" dirty="0"/>
              <a:t>Les citoyens européens bénéficient du droit de circuler librement dans l’Union européenne (UE). Afin d’assurer la mobilité des travailleurs au sein de l’UE, ce règlement interdit toute discrimination fondée sur la nationalité des citoyens européens qui souhaitent occuper un emploi dans un autre État membre. </a:t>
            </a:r>
          </a:p>
        </p:txBody>
      </p:sp>
    </p:spTree>
    <p:extLst>
      <p:ext uri="{BB962C8B-B14F-4D97-AF65-F5344CB8AC3E}">
        <p14:creationId xmlns:p14="http://schemas.microsoft.com/office/powerpoint/2010/main" val="24907100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76400" y="274638"/>
            <a:ext cx="7288088" cy="1143000"/>
          </a:xfrm>
        </p:spPr>
        <p:txBody>
          <a:bodyPr/>
          <a:lstStyle/>
          <a:p>
            <a:r>
              <a:rPr lang="fr-FR" dirty="0"/>
              <a:t>Libre circulation des personnes </a:t>
            </a:r>
            <a:r>
              <a:rPr lang="fr-FR" b="1" dirty="0"/>
              <a:t/>
            </a:r>
            <a:br>
              <a:rPr lang="fr-FR" b="1" dirty="0"/>
            </a:br>
            <a:endParaRPr lang="fr-FR" dirty="0"/>
          </a:p>
        </p:txBody>
      </p:sp>
      <p:sp>
        <p:nvSpPr>
          <p:cNvPr id="3" name="Espace réservé du contenu 2"/>
          <p:cNvSpPr>
            <a:spLocks noGrp="1"/>
          </p:cNvSpPr>
          <p:nvPr>
            <p:ph idx="1"/>
          </p:nvPr>
        </p:nvSpPr>
        <p:spPr/>
        <p:txBody>
          <a:bodyPr/>
          <a:lstStyle/>
          <a:p>
            <a:r>
              <a:rPr lang="fr-FR" sz="2400" dirty="0" smtClean="0"/>
              <a:t>l’article </a:t>
            </a:r>
            <a:r>
              <a:rPr lang="fr-FR" sz="2400" dirty="0"/>
              <a:t>7 du Règlement (UE) n° 492/2011, les travailleurs migrants ont droit aux mêmes avantages sociaux et fiscaux que les travailleurs nationaux. </a:t>
            </a:r>
            <a:endParaRPr lang="fr-FR" sz="2400" dirty="0" smtClean="0"/>
          </a:p>
          <a:p>
            <a:pPr lvl="1"/>
            <a:r>
              <a:rPr lang="fr-FR" sz="2000" dirty="0" smtClean="0"/>
              <a:t>Les </a:t>
            </a:r>
            <a:r>
              <a:rPr lang="fr-FR" sz="2000" dirty="0"/>
              <a:t>avantages sociaux ont été définis par la Cour de justice européenne comme couvrant tous les avantages qui, liés ou non à un contrat d'emploi, sont généralement reconnus aux travailleurs nationaux en raison, principalement, de leur qualité objective de travailleurs ou du simple fait de leur résidence ordinaire sur le territoire national, et dont l'extension aux travailleurs ressortissants d'autres États membres apparaît dès lors comme de nature à faciliter leur mobilité et leur intégration dans l'État membre d'accueil.</a:t>
            </a:r>
          </a:p>
          <a:p>
            <a:endParaRPr lang="fr-FR" sz="2400" dirty="0"/>
          </a:p>
        </p:txBody>
      </p:sp>
    </p:spTree>
    <p:extLst>
      <p:ext uri="{BB962C8B-B14F-4D97-AF65-F5344CB8AC3E}">
        <p14:creationId xmlns:p14="http://schemas.microsoft.com/office/powerpoint/2010/main" val="17570338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title"/>
          </p:nvPr>
        </p:nvSpPr>
        <p:spPr>
          <a:xfrm>
            <a:off x="1676400" y="295275"/>
            <a:ext cx="7359650" cy="990600"/>
          </a:xfrm>
        </p:spPr>
        <p:txBody>
          <a:bodyPr>
            <a:normAutofit/>
          </a:bodyPr>
          <a:lstStyle/>
          <a:p>
            <a:pPr eaLnBrk="1" hangingPunct="1"/>
            <a:r>
              <a:rPr lang="en-GB" sz="2800" dirty="0" err="1"/>
              <a:t>C</a:t>
            </a:r>
            <a:r>
              <a:rPr lang="en-GB" sz="2800" dirty="0" err="1" smtClean="0"/>
              <a:t>e</a:t>
            </a:r>
            <a:r>
              <a:rPr lang="en-GB" sz="2800" dirty="0" smtClean="0"/>
              <a:t> qui </a:t>
            </a:r>
            <a:r>
              <a:rPr lang="en-GB" sz="2800" dirty="0" err="1" smtClean="0"/>
              <a:t>doit</a:t>
            </a:r>
            <a:r>
              <a:rPr lang="en-GB" sz="2800" dirty="0" smtClean="0"/>
              <a:t> </a:t>
            </a:r>
            <a:r>
              <a:rPr lang="en-GB" sz="2800" dirty="0" err="1" smtClean="0"/>
              <a:t>être</a:t>
            </a:r>
            <a:r>
              <a:rPr lang="en-GB" sz="2800" dirty="0" smtClean="0"/>
              <a:t> </a:t>
            </a:r>
            <a:r>
              <a:rPr lang="en-GB" sz="2800" dirty="0" err="1" smtClean="0"/>
              <a:t>pris</a:t>
            </a:r>
            <a:r>
              <a:rPr lang="en-GB" sz="2800" dirty="0" smtClean="0"/>
              <a:t> en </a:t>
            </a:r>
            <a:r>
              <a:rPr lang="en-GB" sz="2800" dirty="0" err="1" smtClean="0"/>
              <a:t>compte</a:t>
            </a:r>
            <a:r>
              <a:rPr lang="en-GB" sz="2800" dirty="0" smtClean="0"/>
              <a:t> en </a:t>
            </a:r>
            <a:r>
              <a:rPr lang="en-GB" sz="2800" dirty="0" err="1" smtClean="0"/>
              <a:t>cas</a:t>
            </a:r>
            <a:r>
              <a:rPr lang="en-GB" sz="2800" dirty="0" smtClean="0"/>
              <a:t> de </a:t>
            </a:r>
            <a:r>
              <a:rPr lang="en-GB" sz="2800" dirty="0" err="1" smtClean="0"/>
              <a:t>mobilité</a:t>
            </a:r>
            <a:r>
              <a:rPr lang="en-GB" sz="2800" dirty="0" smtClean="0"/>
              <a:t> </a:t>
            </a:r>
            <a:r>
              <a:rPr lang="en-GB" sz="2800" dirty="0" err="1" smtClean="0"/>
              <a:t>internationale</a:t>
            </a:r>
            <a:endParaRPr lang="en-GB" sz="2800" dirty="0"/>
          </a:p>
        </p:txBody>
      </p:sp>
      <p:sp>
        <p:nvSpPr>
          <p:cNvPr id="20495" name="Foliennummernplatzhalter 1"/>
          <p:cNvSpPr>
            <a:spLocks noGrp="1"/>
          </p:cNvSpPr>
          <p:nvPr>
            <p:ph type="sldNum" sz="quarter" idx="12"/>
          </p:nvPr>
        </p:nvSpPr>
        <p:spPr>
          <a:noFill/>
          <a:ln>
            <a:miter lim="800000"/>
            <a:headEnd/>
            <a:tailEnd/>
          </a:ln>
        </p:spPr>
        <p:txBody>
          <a:bodyPr/>
          <a:lstStyle/>
          <a:p>
            <a:fld id="{62F627F7-61CA-324F-A875-0B05A4F8883E}" type="slidenum">
              <a:rPr lang="en-US"/>
              <a:pPr/>
              <a:t>5</a:t>
            </a:fld>
            <a:endParaRPr lang="en-US"/>
          </a:p>
        </p:txBody>
      </p:sp>
      <p:pic>
        <p:nvPicPr>
          <p:cNvPr id="15" name="Picture 28" descr="Bonhomme_blanc : 3d petite personne tenant sa tête entre ses mains. Image 3D. Isolé sur fond blanc."/>
          <p:cNvPicPr/>
          <p:nvPr/>
        </p:nvPicPr>
        <p:blipFill>
          <a:blip r:embed="rId3">
            <a:extLst>
              <a:ext uri="{28A0092B-C50C-407E-A947-70E740481C1C}">
                <a14:useLocalDpi xmlns:a14="http://schemas.microsoft.com/office/drawing/2010/main" val="0"/>
              </a:ext>
            </a:extLst>
          </a:blip>
          <a:srcRect/>
          <a:stretch>
            <a:fillRect/>
          </a:stretch>
        </p:blipFill>
        <p:spPr bwMode="auto">
          <a:xfrm rot="19785109">
            <a:off x="651869" y="4806816"/>
            <a:ext cx="951162" cy="1569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p:cNvPicPr>
            <a:picLocks noChangeAspect="1" noChangeArrowheads="1"/>
          </p:cNvPicPr>
          <p:nvPr/>
        </p:nvPicPr>
        <p:blipFill>
          <a:blip r:embed="rId4">
            <a:extLst>
              <a:ext uri="{28A0092B-C50C-407E-A947-70E740481C1C}">
                <a14:useLocalDpi xmlns:a14="http://schemas.microsoft.com/office/drawing/2010/main" val="0"/>
              </a:ext>
            </a:extLst>
          </a:blip>
          <a:srcRect l="16927" t="24902" r="18112" b="24902"/>
          <a:stretch>
            <a:fillRect/>
          </a:stretch>
        </p:blipFill>
        <p:spPr bwMode="auto">
          <a:xfrm>
            <a:off x="1933563" y="2060848"/>
            <a:ext cx="6894512" cy="4021138"/>
          </a:xfrm>
          <a:prstGeom prst="rect">
            <a:avLst/>
          </a:prstGeom>
          <a:solidFill>
            <a:srgbClr val="E3751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386948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lIns="91408" tIns="45704" rIns="91408" bIns="45704"/>
          <a:lstStyle/>
          <a:p>
            <a:pPr eaLnBrk="1" hangingPunct="1"/>
            <a:r>
              <a:rPr lang="fr-FR" dirty="0">
                <a:latin typeface="Corbel" charset="0"/>
              </a:rPr>
              <a:t>Coordination des systèmes de sécurité sociale en Europe</a:t>
            </a:r>
          </a:p>
        </p:txBody>
      </p:sp>
      <p:sp>
        <p:nvSpPr>
          <p:cNvPr id="70659" name="Rectangle 3"/>
          <p:cNvSpPr>
            <a:spLocks noGrp="1" noChangeArrowheads="1"/>
          </p:cNvSpPr>
          <p:nvPr>
            <p:ph idx="1"/>
          </p:nvPr>
        </p:nvSpPr>
        <p:spPr>
          <a:xfrm>
            <a:off x="1676400" y="1905000"/>
            <a:ext cx="7010400" cy="4221163"/>
          </a:xfrm>
        </p:spPr>
        <p:txBody>
          <a:bodyPr lIns="91408" tIns="45704" rIns="91408" bIns="45704"/>
          <a:lstStyle/>
          <a:p>
            <a:pPr marL="0" indent="0" defTabSz="771525" eaLnBrk="1" hangingPunct="1"/>
            <a:r>
              <a:rPr lang="fr-FR" sz="2400" dirty="0" smtClean="0">
                <a:latin typeface="Corbel" charset="0"/>
              </a:rPr>
              <a:t>RÈGLEMENT (CE) N° 1408/71  du 15 juin 1971 sur la sécurité sociale des travailleurs migrants </a:t>
            </a:r>
          </a:p>
          <a:p>
            <a:pPr marL="0" indent="0" defTabSz="771525" eaLnBrk="1" hangingPunct="1"/>
            <a:r>
              <a:rPr lang="fr-FR" sz="2400" dirty="0" smtClean="0">
                <a:latin typeface="Corbel" charset="0"/>
              </a:rPr>
              <a:t>RÈGLEMENT (CE) N° 883/2004 du 29 avril 2004 portant sur la coordination des systèmes de sécurité sociale</a:t>
            </a:r>
          </a:p>
          <a:p>
            <a:pPr marL="0" indent="0" defTabSz="771525" eaLnBrk="1" hangingPunct="1"/>
            <a:r>
              <a:rPr lang="fr-FR" sz="2400" dirty="0" smtClean="0">
                <a:latin typeface="Corbel" charset="0"/>
              </a:rPr>
              <a:t>RÈGLEMENT (CE) No 987/2009 du 25 septembre 2009</a:t>
            </a:r>
            <a:r>
              <a:rPr lang="fr-FR" sz="2400" b="1" dirty="0" smtClean="0">
                <a:latin typeface="Corbel" charset="0"/>
              </a:rPr>
              <a:t> </a:t>
            </a:r>
          </a:p>
          <a:p>
            <a:pPr marL="0" indent="0" defTabSz="771525" eaLnBrk="1" hangingPunct="1"/>
            <a:r>
              <a:rPr lang="fr-FR" sz="2000" dirty="0" smtClean="0">
                <a:latin typeface="Corbel" charset="0"/>
              </a:rPr>
              <a:t>RÈGLEMENT (UE) No 1231/2010 du 24 novembre 2010visant à étendre le règlement (CE) no 883/2004 et le règlement (CE) no 987/2009 aux ressortissants de pays tiers qui ne sont pas déjà couverts par ces règlements uniquement en raison de leur nationalité</a:t>
            </a:r>
          </a:p>
        </p:txBody>
      </p:sp>
      <p:sp>
        <p:nvSpPr>
          <p:cNvPr id="70660" name="Rectangle 8"/>
          <p:cNvSpPr>
            <a:spLocks noGrp="1" noChangeArrowheads="1"/>
          </p:cNvSpPr>
          <p:nvPr>
            <p:ph type="sldNum" sz="quarter" idx="12"/>
          </p:nvPr>
        </p:nvSpPr>
        <p:spPr bwMode="auto">
          <a:xfrm>
            <a:off x="7010400" y="6356350"/>
            <a:ext cx="2133600" cy="365125"/>
          </a:xfrm>
          <a:prstGeom prst="rect">
            <a:avLst/>
          </a:prstGeom>
          <a:noFill/>
          <a:ln>
            <a:miter lim="800000"/>
            <a:headEnd/>
            <a:tailEnd/>
          </a:ln>
        </p:spPr>
        <p:txBody>
          <a:bodyPr/>
          <a:lstStyle/>
          <a:p>
            <a:r>
              <a:rPr lang="fr-FR" smtClean="0"/>
              <a:t>Page </a:t>
            </a:r>
            <a:fld id="{0C0FCD73-CD41-C545-BCFF-706414B4BAFE}" type="slidenum">
              <a:rPr lang="fr-FR" smtClean="0"/>
              <a:pPr/>
              <a:t>50</a:t>
            </a:fld>
            <a:endParaRPr lang="fr-FR" smtClean="0"/>
          </a:p>
        </p:txBody>
      </p:sp>
    </p:spTree>
    <p:extLst>
      <p:ext uri="{BB962C8B-B14F-4D97-AF65-F5344CB8AC3E}">
        <p14:creationId xmlns:p14="http://schemas.microsoft.com/office/powerpoint/2010/main" val="9542415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Turquie</a:t>
            </a:r>
            <a:endParaRPr lang="fr-FR" dirty="0"/>
          </a:p>
        </p:txBody>
      </p:sp>
      <p:sp>
        <p:nvSpPr>
          <p:cNvPr id="3" name="Espace réservé du contenu 2"/>
          <p:cNvSpPr>
            <a:spLocks noGrp="1"/>
          </p:cNvSpPr>
          <p:nvPr>
            <p:ph idx="1"/>
          </p:nvPr>
        </p:nvSpPr>
        <p:spPr>
          <a:xfrm>
            <a:off x="1676400" y="1196752"/>
            <a:ext cx="7010400" cy="4929411"/>
          </a:xfrm>
        </p:spPr>
        <p:txBody>
          <a:bodyPr/>
          <a:lstStyle/>
          <a:p>
            <a:r>
              <a:rPr lang="fr-FR" sz="2400" dirty="0"/>
              <a:t>Décision n° 3/80 du Conseil d’association du 19 septembre </a:t>
            </a:r>
            <a:r>
              <a:rPr lang="fr-FR" sz="2400" dirty="0" smtClean="0"/>
              <a:t>1980 relative </a:t>
            </a:r>
            <a:r>
              <a:rPr lang="fr-FR" sz="2400" dirty="0"/>
              <a:t>à l'application des régimes de sécurité sociale des États membres </a:t>
            </a:r>
            <a:r>
              <a:rPr lang="fr-FR" sz="2400" dirty="0" smtClean="0"/>
              <a:t>des Communautés </a:t>
            </a:r>
            <a:r>
              <a:rPr lang="fr-FR" sz="2400" dirty="0"/>
              <a:t>européennes aux travailleurs turcs et aux membres de leur </a:t>
            </a:r>
            <a:r>
              <a:rPr lang="fr-FR" sz="2400" dirty="0" smtClean="0"/>
              <a:t>famille </a:t>
            </a:r>
            <a:r>
              <a:rPr lang="fr-FR" sz="2400" b="1" dirty="0" smtClean="0"/>
              <a:t>(</a:t>
            </a:r>
            <a:r>
              <a:rPr lang="fr-FR" sz="2400" b="1" dirty="0"/>
              <a:t>JOCE n° C 110 du 25 avril 1983</a:t>
            </a:r>
            <a:r>
              <a:rPr lang="fr-FR" sz="2400" b="1" dirty="0" smtClean="0"/>
              <a:t>)</a:t>
            </a:r>
            <a:endParaRPr lang="fr-FR" sz="2400" b="1" dirty="0"/>
          </a:p>
          <a:p>
            <a:r>
              <a:rPr lang="fr-FR" sz="2400" b="1" dirty="0" smtClean="0"/>
              <a:t>Vise </a:t>
            </a:r>
            <a:endParaRPr lang="fr-FR" sz="2400" b="1" dirty="0"/>
          </a:p>
          <a:p>
            <a:pPr lvl="1"/>
            <a:r>
              <a:rPr lang="fr-FR" sz="1800" dirty="0"/>
              <a:t> - </a:t>
            </a:r>
            <a:r>
              <a:rPr lang="fr-FR" sz="1800" dirty="0" smtClean="0"/>
              <a:t>travailleurs </a:t>
            </a:r>
            <a:r>
              <a:rPr lang="fr-FR" sz="1800" dirty="0"/>
              <a:t>qui sont ou ont été soumis à </a:t>
            </a:r>
            <a:r>
              <a:rPr lang="fr-FR" sz="1800" dirty="0" smtClean="0"/>
              <a:t>la législation </a:t>
            </a:r>
            <a:r>
              <a:rPr lang="fr-FR" sz="1800" dirty="0"/>
              <a:t>de l'un ou de plusieurs des </a:t>
            </a:r>
            <a:r>
              <a:rPr lang="fr-FR" sz="1800" dirty="0" smtClean="0"/>
              <a:t>États membres </a:t>
            </a:r>
            <a:r>
              <a:rPr lang="fr-FR" sz="1800" dirty="0"/>
              <a:t>et qui sont </a:t>
            </a:r>
            <a:r>
              <a:rPr lang="fr-FR" sz="1800" b="1" dirty="0"/>
              <a:t>des ressortissants de </a:t>
            </a:r>
            <a:r>
              <a:rPr lang="fr-FR" sz="1800" b="1" dirty="0" smtClean="0"/>
              <a:t>la Turquie</a:t>
            </a:r>
            <a:r>
              <a:rPr lang="fr-FR" sz="1800" b="1" dirty="0"/>
              <a:t>,</a:t>
            </a:r>
          </a:p>
          <a:p>
            <a:pPr lvl="1"/>
            <a:r>
              <a:rPr lang="fr-FR" sz="1800" dirty="0"/>
              <a:t>- aux membres de la famille de ces travailleurs</a:t>
            </a:r>
            <a:r>
              <a:rPr lang="fr-FR" sz="1800" dirty="0" smtClean="0"/>
              <a:t>, qui </a:t>
            </a:r>
            <a:r>
              <a:rPr lang="fr-FR" sz="1800" dirty="0"/>
              <a:t>résident sur le territoire de l'un des </a:t>
            </a:r>
            <a:r>
              <a:rPr lang="fr-FR" sz="1800" dirty="0" smtClean="0"/>
              <a:t>États membres</a:t>
            </a:r>
            <a:r>
              <a:rPr lang="fr-FR" sz="1800" dirty="0"/>
              <a:t>,</a:t>
            </a:r>
          </a:p>
          <a:p>
            <a:pPr lvl="1"/>
            <a:r>
              <a:rPr lang="fr-FR" sz="1800" dirty="0"/>
              <a:t>- aux survivants de ces travailleurs</a:t>
            </a:r>
          </a:p>
        </p:txBody>
      </p:sp>
    </p:spTree>
    <p:extLst>
      <p:ext uri="{BB962C8B-B14F-4D97-AF65-F5344CB8AC3E}">
        <p14:creationId xmlns:p14="http://schemas.microsoft.com/office/powerpoint/2010/main" val="40609104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EEE</a:t>
            </a:r>
            <a:endParaRPr lang="fr-FR" dirty="0"/>
          </a:p>
        </p:txBody>
      </p:sp>
      <p:sp>
        <p:nvSpPr>
          <p:cNvPr id="3" name="Espace réservé du contenu 2"/>
          <p:cNvSpPr>
            <a:spLocks noGrp="1"/>
          </p:cNvSpPr>
          <p:nvPr>
            <p:ph idx="1"/>
          </p:nvPr>
        </p:nvSpPr>
        <p:spPr/>
        <p:txBody>
          <a:bodyPr/>
          <a:lstStyle/>
          <a:p>
            <a:r>
              <a:rPr lang="fr-FR" dirty="0"/>
              <a:t>Depuis le 1er juin 2012, les règlements modernisés (CE) n°</a:t>
            </a:r>
            <a:r>
              <a:rPr lang="fr-FR" dirty="0">
                <a:hlinkClick r:id="rId2"/>
              </a:rPr>
              <a:t>883/2004</a:t>
            </a:r>
            <a:r>
              <a:rPr lang="fr-FR" dirty="0"/>
              <a:t> et (CE) n° </a:t>
            </a:r>
            <a:r>
              <a:rPr lang="fr-FR" dirty="0">
                <a:hlinkClick r:id="rId3"/>
              </a:rPr>
              <a:t>987/2009</a:t>
            </a:r>
            <a:r>
              <a:rPr lang="fr-FR" dirty="0"/>
              <a:t> sont applicables à la Norvège, l’Islande et le Liechtenstein avec l'entrée en vigueur des décisions </a:t>
            </a:r>
            <a:r>
              <a:rPr lang="fr-FR" dirty="0">
                <a:hlinkClick r:id="rId4"/>
              </a:rPr>
              <a:t>76/2011 du 1er juillet 2011</a:t>
            </a:r>
            <a:r>
              <a:rPr lang="fr-FR" dirty="0"/>
              <a:t> et n° </a:t>
            </a:r>
            <a:r>
              <a:rPr lang="fr-FR" dirty="0">
                <a:hlinkClick r:id="rId5"/>
              </a:rPr>
              <a:t>133/2011 du 2 décembre 2011</a:t>
            </a:r>
            <a:r>
              <a:rPr lang="fr-FR" dirty="0"/>
              <a:t> du Comité mixte de l’Espace économique européen qui mettent à jour l’annexe VI de l’Accord EEE</a:t>
            </a:r>
          </a:p>
        </p:txBody>
      </p:sp>
    </p:spTree>
    <p:extLst>
      <p:ext uri="{BB962C8B-B14F-4D97-AF65-F5344CB8AC3E}">
        <p14:creationId xmlns:p14="http://schemas.microsoft.com/office/powerpoint/2010/main" val="41553490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Suisse</a:t>
            </a:r>
            <a:endParaRPr lang="fr-FR" dirty="0"/>
          </a:p>
        </p:txBody>
      </p:sp>
      <p:sp>
        <p:nvSpPr>
          <p:cNvPr id="3" name="Espace réservé du contenu 2"/>
          <p:cNvSpPr>
            <a:spLocks noGrp="1"/>
          </p:cNvSpPr>
          <p:nvPr>
            <p:ph idx="1"/>
          </p:nvPr>
        </p:nvSpPr>
        <p:spPr>
          <a:xfrm>
            <a:off x="1187624" y="1124744"/>
            <a:ext cx="7956376" cy="4525963"/>
          </a:xfrm>
        </p:spPr>
        <p:txBody>
          <a:bodyPr/>
          <a:lstStyle/>
          <a:p>
            <a:r>
              <a:rPr lang="fr-FR" dirty="0"/>
              <a:t>Depuis le le 1er avril 2012, les règlements (CE) </a:t>
            </a:r>
            <a:r>
              <a:rPr lang="fr-FR" dirty="0">
                <a:hlinkClick r:id="rId2"/>
              </a:rPr>
              <a:t>n°883/2004</a:t>
            </a:r>
            <a:r>
              <a:rPr lang="fr-FR" dirty="0"/>
              <a:t> et (CE) n° </a:t>
            </a:r>
            <a:r>
              <a:rPr lang="fr-FR" dirty="0">
                <a:hlinkClick r:id="rId3"/>
              </a:rPr>
              <a:t>987/2009</a:t>
            </a:r>
            <a:r>
              <a:rPr lang="fr-FR" dirty="0"/>
              <a:t> sont applicables dans les relations entre la Suisse et les États membres de l'Union européenne, avec l'entrée en vigueur de la </a:t>
            </a:r>
            <a:r>
              <a:rPr lang="fr-FR" dirty="0">
                <a:hlinkClick r:id="rId4"/>
              </a:rPr>
              <a:t>décision n° 1/2012 du 31 mars 2012</a:t>
            </a:r>
            <a:r>
              <a:rPr lang="fr-FR" dirty="0"/>
              <a:t>, du comité mixte institué par l'Accord entre la Communauté européenne et ses Etats membres, d'une part, et la Confédération Suisse, d'autre </a:t>
            </a:r>
            <a:r>
              <a:rPr lang="fr-FR" dirty="0" smtClean="0"/>
              <a:t>part</a:t>
            </a:r>
            <a:r>
              <a:rPr lang="fr-FR" dirty="0"/>
              <a:t>.</a:t>
            </a:r>
          </a:p>
        </p:txBody>
      </p:sp>
    </p:spTree>
    <p:extLst>
      <p:ext uri="{BB962C8B-B14F-4D97-AF65-F5344CB8AC3E}">
        <p14:creationId xmlns:p14="http://schemas.microsoft.com/office/powerpoint/2010/main" val="39212459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8"/>
          <p:cNvSpPr>
            <a:spLocks noGrp="1" noChangeArrowheads="1"/>
          </p:cNvSpPr>
          <p:nvPr>
            <p:ph type="sldNum" sz="quarter" idx="12"/>
          </p:nvPr>
        </p:nvSpPr>
        <p:spPr bwMode="auto">
          <a:xfrm>
            <a:off x="7010400" y="6356350"/>
            <a:ext cx="2133600" cy="365125"/>
          </a:xfrm>
          <a:prstGeom prst="rect">
            <a:avLst/>
          </a:prstGeom>
          <a:noFill/>
          <a:ln>
            <a:miter lim="800000"/>
            <a:headEnd/>
            <a:tailEnd/>
          </a:ln>
        </p:spPr>
        <p:txBody>
          <a:bodyPr/>
          <a:lstStyle/>
          <a:p>
            <a:r>
              <a:rPr lang="fr-FR" smtClean="0"/>
              <a:t>Page </a:t>
            </a:r>
            <a:fld id="{CDCBF046-1475-6C42-8CB4-3C945A19758E}" type="slidenum">
              <a:rPr lang="fr-FR" smtClean="0"/>
              <a:pPr/>
              <a:t>54</a:t>
            </a:fld>
            <a:endParaRPr lang="fr-FR" smtClean="0"/>
          </a:p>
        </p:txBody>
      </p:sp>
      <p:sp>
        <p:nvSpPr>
          <p:cNvPr id="80899" name="Espace réservé de la date 2"/>
          <p:cNvSpPr txBox="1">
            <a:spLocks noGrp="1"/>
          </p:cNvSpPr>
          <p:nvPr/>
        </p:nvSpPr>
        <p:spPr bwMode="auto">
          <a:xfrm>
            <a:off x="457200" y="6356350"/>
            <a:ext cx="2133600" cy="365125"/>
          </a:xfrm>
          <a:prstGeom prst="rect">
            <a:avLst/>
          </a:prstGeom>
          <a:noFill/>
          <a:ln w="9525">
            <a:noFill/>
            <a:miter lim="800000"/>
            <a:headEnd/>
            <a:tailEnd/>
          </a:ln>
        </p:spPr>
        <p:txBody>
          <a:bodyPr lIns="91408" tIns="45704" rIns="91408" bIns="45704" anchor="ctr">
            <a:prstTxWarp prst="textNoShape">
              <a:avLst/>
            </a:prstTxWarp>
          </a:bodyPr>
          <a:lstStyle/>
          <a:p>
            <a:endParaRPr lang="nl-BE" sz="1200">
              <a:solidFill>
                <a:srgbClr val="898989"/>
              </a:solidFill>
              <a:latin typeface="Calibri" charset="0"/>
            </a:endParaRPr>
          </a:p>
        </p:txBody>
      </p:sp>
      <p:sp>
        <p:nvSpPr>
          <p:cNvPr id="80900" name="Espace réservé du pied de page 3"/>
          <p:cNvSpPr txBox="1">
            <a:spLocks noGrp="1"/>
          </p:cNvSpPr>
          <p:nvPr/>
        </p:nvSpPr>
        <p:spPr bwMode="auto">
          <a:xfrm>
            <a:off x="3124200" y="6356350"/>
            <a:ext cx="2895600" cy="365125"/>
          </a:xfrm>
          <a:prstGeom prst="rect">
            <a:avLst/>
          </a:prstGeom>
          <a:noFill/>
          <a:ln w="9525">
            <a:noFill/>
            <a:miter lim="800000"/>
            <a:headEnd/>
            <a:tailEnd/>
          </a:ln>
        </p:spPr>
        <p:txBody>
          <a:bodyPr lIns="91408" tIns="45704" rIns="91408" bIns="45704" anchor="ctr">
            <a:prstTxWarp prst="textNoShape">
              <a:avLst/>
            </a:prstTxWarp>
          </a:bodyPr>
          <a:lstStyle/>
          <a:p>
            <a:pPr algn="ctr"/>
            <a:endParaRPr lang="nl-BE" sz="1200">
              <a:solidFill>
                <a:srgbClr val="898989"/>
              </a:solidFill>
              <a:latin typeface="Calibri" charset="0"/>
            </a:endParaRPr>
          </a:p>
        </p:txBody>
      </p:sp>
      <p:grpSp>
        <p:nvGrpSpPr>
          <p:cNvPr id="2" name="Group 134"/>
          <p:cNvGrpSpPr>
            <a:grpSpLocks/>
          </p:cNvGrpSpPr>
          <p:nvPr/>
        </p:nvGrpSpPr>
        <p:grpSpPr bwMode="auto">
          <a:xfrm>
            <a:off x="2423861" y="444500"/>
            <a:ext cx="6439152" cy="5041900"/>
            <a:chOff x="609" y="531"/>
            <a:chExt cx="5940" cy="4000"/>
          </a:xfrm>
        </p:grpSpPr>
        <p:sp>
          <p:nvSpPr>
            <p:cNvPr id="80902" name="Freeform 8"/>
            <p:cNvSpPr>
              <a:spLocks/>
            </p:cNvSpPr>
            <p:nvPr/>
          </p:nvSpPr>
          <p:spPr bwMode="auto">
            <a:xfrm>
              <a:off x="4537" y="3561"/>
              <a:ext cx="2012" cy="800"/>
            </a:xfrm>
            <a:custGeom>
              <a:avLst/>
              <a:gdLst>
                <a:gd name="T0" fmla="*/ 2147483647 w 974"/>
                <a:gd name="T1" fmla="*/ 2147483647 h 507"/>
                <a:gd name="T2" fmla="*/ 2147483647 w 974"/>
                <a:gd name="T3" fmla="*/ 2147483647 h 507"/>
                <a:gd name="T4" fmla="*/ 2147483647 w 974"/>
                <a:gd name="T5" fmla="*/ 2147483647 h 507"/>
                <a:gd name="T6" fmla="*/ 2147483647 w 974"/>
                <a:gd name="T7" fmla="*/ 2147483647 h 507"/>
                <a:gd name="T8" fmla="*/ 2147483647 w 974"/>
                <a:gd name="T9" fmla="*/ 2147483647 h 507"/>
                <a:gd name="T10" fmla="*/ 2147483647 w 974"/>
                <a:gd name="T11" fmla="*/ 2147483647 h 507"/>
                <a:gd name="T12" fmla="*/ 2147483647 w 974"/>
                <a:gd name="T13" fmla="*/ 2147483647 h 507"/>
                <a:gd name="T14" fmla="*/ 2147483647 w 974"/>
                <a:gd name="T15" fmla="*/ 2147483647 h 507"/>
                <a:gd name="T16" fmla="*/ 2147483647 w 974"/>
                <a:gd name="T17" fmla="*/ 2147483647 h 507"/>
                <a:gd name="T18" fmla="*/ 2147483647 w 974"/>
                <a:gd name="T19" fmla="*/ 2147483647 h 507"/>
                <a:gd name="T20" fmla="*/ 2147483647 w 974"/>
                <a:gd name="T21" fmla="*/ 2147483647 h 507"/>
                <a:gd name="T22" fmla="*/ 2147483647 w 974"/>
                <a:gd name="T23" fmla="*/ 2147483647 h 507"/>
                <a:gd name="T24" fmla="*/ 2147483647 w 974"/>
                <a:gd name="T25" fmla="*/ 2147483647 h 507"/>
                <a:gd name="T26" fmla="*/ 2147483647 w 974"/>
                <a:gd name="T27" fmla="*/ 2147483647 h 507"/>
                <a:gd name="T28" fmla="*/ 1574096764 w 974"/>
                <a:gd name="T29" fmla="*/ 2147483647 h 507"/>
                <a:gd name="T30" fmla="*/ 2147483647 w 974"/>
                <a:gd name="T31" fmla="*/ 2147483647 h 507"/>
                <a:gd name="T32" fmla="*/ 2147483647 w 974"/>
                <a:gd name="T33" fmla="*/ 2147483647 h 507"/>
                <a:gd name="T34" fmla="*/ 2147483647 w 974"/>
                <a:gd name="T35" fmla="*/ 2147483647 h 507"/>
                <a:gd name="T36" fmla="*/ 2147483647 w 974"/>
                <a:gd name="T37" fmla="*/ 2147483647 h 507"/>
                <a:gd name="T38" fmla="*/ 2147483647 w 974"/>
                <a:gd name="T39" fmla="*/ 2147483647 h 507"/>
                <a:gd name="T40" fmla="*/ 2147483647 w 974"/>
                <a:gd name="T41" fmla="*/ 2147483647 h 507"/>
                <a:gd name="T42" fmla="*/ 2147483647 w 974"/>
                <a:gd name="T43" fmla="*/ 2147483647 h 507"/>
                <a:gd name="T44" fmla="*/ 2147483647 w 974"/>
                <a:gd name="T45" fmla="*/ 2147483647 h 507"/>
                <a:gd name="T46" fmla="*/ 2147483647 w 974"/>
                <a:gd name="T47" fmla="*/ 2147483647 h 507"/>
                <a:gd name="T48" fmla="*/ 2147483647 w 974"/>
                <a:gd name="T49" fmla="*/ 2147483647 h 507"/>
                <a:gd name="T50" fmla="*/ 2147483647 w 974"/>
                <a:gd name="T51" fmla="*/ 2147483647 h 507"/>
                <a:gd name="T52" fmla="*/ 2147483647 w 974"/>
                <a:gd name="T53" fmla="*/ 2147483647 h 507"/>
                <a:gd name="T54" fmla="*/ 2147483647 w 974"/>
                <a:gd name="T55" fmla="*/ 2147483647 h 507"/>
                <a:gd name="T56" fmla="*/ 2147483647 w 974"/>
                <a:gd name="T57" fmla="*/ 2147483647 h 507"/>
                <a:gd name="T58" fmla="*/ 2147483647 w 974"/>
                <a:gd name="T59" fmla="*/ 2147483647 h 507"/>
                <a:gd name="T60" fmla="*/ 2147483647 w 974"/>
                <a:gd name="T61" fmla="*/ 2147483647 h 507"/>
                <a:gd name="T62" fmla="*/ 2147483647 w 974"/>
                <a:gd name="T63" fmla="*/ 2147483647 h 507"/>
                <a:gd name="T64" fmla="*/ 2147483647 w 974"/>
                <a:gd name="T65" fmla="*/ 2147483647 h 507"/>
                <a:gd name="T66" fmla="*/ 2147483647 w 974"/>
                <a:gd name="T67" fmla="*/ 2147483647 h 507"/>
                <a:gd name="T68" fmla="*/ 2147483647 w 974"/>
                <a:gd name="T69" fmla="*/ 2147483647 h 507"/>
                <a:gd name="T70" fmla="*/ 2147483647 w 974"/>
                <a:gd name="T71" fmla="*/ 2147483647 h 507"/>
                <a:gd name="T72" fmla="*/ 2147483647 w 974"/>
                <a:gd name="T73" fmla="*/ 2147483647 h 507"/>
                <a:gd name="T74" fmla="*/ 2147483647 w 974"/>
                <a:gd name="T75" fmla="*/ 2147483647 h 507"/>
                <a:gd name="T76" fmla="*/ 2147483647 w 974"/>
                <a:gd name="T77" fmla="*/ 2147483647 h 507"/>
                <a:gd name="T78" fmla="*/ 2147483647 w 974"/>
                <a:gd name="T79" fmla="*/ 2147483647 h 507"/>
                <a:gd name="T80" fmla="*/ 2147483647 w 974"/>
                <a:gd name="T81" fmla="*/ 2147483647 h 507"/>
                <a:gd name="T82" fmla="*/ 2147483647 w 974"/>
                <a:gd name="T83" fmla="*/ 2147483647 h 507"/>
                <a:gd name="T84" fmla="*/ 2147483647 w 974"/>
                <a:gd name="T85" fmla="*/ 2147483647 h 507"/>
                <a:gd name="T86" fmla="*/ 2147483647 w 974"/>
                <a:gd name="T87" fmla="*/ 2147483647 h 507"/>
                <a:gd name="T88" fmla="*/ 2147483647 w 974"/>
                <a:gd name="T89" fmla="*/ 2147483647 h 507"/>
                <a:gd name="T90" fmla="*/ 2147483647 w 974"/>
                <a:gd name="T91" fmla="*/ 2147483647 h 507"/>
                <a:gd name="T92" fmla="*/ 2147483647 w 974"/>
                <a:gd name="T93" fmla="*/ 575031588 h 507"/>
                <a:gd name="T94" fmla="*/ 2147483647 w 974"/>
                <a:gd name="T95" fmla="*/ 319460429 h 507"/>
                <a:gd name="T96" fmla="*/ 2147483647 w 974"/>
                <a:gd name="T97" fmla="*/ 0 h 507"/>
                <a:gd name="T98" fmla="*/ 2147483647 w 974"/>
                <a:gd name="T99" fmla="*/ 606976226 h 507"/>
                <a:gd name="T100" fmla="*/ 2147483647 w 974"/>
                <a:gd name="T101" fmla="*/ 1405620251 h 507"/>
                <a:gd name="T102" fmla="*/ 2147483647 w 974"/>
                <a:gd name="T103" fmla="*/ 2147483647 h 507"/>
                <a:gd name="T104" fmla="*/ 2147483647 w 974"/>
                <a:gd name="T105" fmla="*/ 2147483647 h 507"/>
                <a:gd name="T106" fmla="*/ 2147483647 w 974"/>
                <a:gd name="T107" fmla="*/ 2147483647 h 507"/>
                <a:gd name="T108" fmla="*/ 2147483647 w 974"/>
                <a:gd name="T109" fmla="*/ 2147483647 h 507"/>
                <a:gd name="T110" fmla="*/ 2147483647 w 974"/>
                <a:gd name="T111" fmla="*/ 2147483647 h 507"/>
                <a:gd name="T112" fmla="*/ 2147483647 w 974"/>
                <a:gd name="T113" fmla="*/ 1629246774 h 50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74"/>
                <a:gd name="T172" fmla="*/ 0 h 507"/>
                <a:gd name="T173" fmla="*/ 974 w 974"/>
                <a:gd name="T174" fmla="*/ 507 h 50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74" h="507">
                  <a:moveTo>
                    <a:pt x="432" y="51"/>
                  </a:moveTo>
                  <a:lnTo>
                    <a:pt x="420" y="65"/>
                  </a:lnTo>
                  <a:lnTo>
                    <a:pt x="384" y="67"/>
                  </a:lnTo>
                  <a:lnTo>
                    <a:pt x="373" y="72"/>
                  </a:lnTo>
                  <a:lnTo>
                    <a:pt x="347" y="71"/>
                  </a:lnTo>
                  <a:lnTo>
                    <a:pt x="343" y="79"/>
                  </a:lnTo>
                  <a:lnTo>
                    <a:pt x="320" y="90"/>
                  </a:lnTo>
                  <a:lnTo>
                    <a:pt x="290" y="114"/>
                  </a:lnTo>
                  <a:lnTo>
                    <a:pt x="256" y="127"/>
                  </a:lnTo>
                  <a:lnTo>
                    <a:pt x="256" y="136"/>
                  </a:lnTo>
                  <a:lnTo>
                    <a:pt x="243" y="150"/>
                  </a:lnTo>
                  <a:lnTo>
                    <a:pt x="227" y="151"/>
                  </a:lnTo>
                  <a:lnTo>
                    <a:pt x="225" y="148"/>
                  </a:lnTo>
                  <a:lnTo>
                    <a:pt x="213" y="149"/>
                  </a:lnTo>
                  <a:lnTo>
                    <a:pt x="198" y="154"/>
                  </a:lnTo>
                  <a:lnTo>
                    <a:pt x="188" y="151"/>
                  </a:lnTo>
                  <a:lnTo>
                    <a:pt x="171" y="151"/>
                  </a:lnTo>
                  <a:lnTo>
                    <a:pt x="159" y="155"/>
                  </a:lnTo>
                  <a:lnTo>
                    <a:pt x="151" y="152"/>
                  </a:lnTo>
                  <a:lnTo>
                    <a:pt x="140" y="170"/>
                  </a:lnTo>
                  <a:lnTo>
                    <a:pt x="150" y="177"/>
                  </a:lnTo>
                  <a:lnTo>
                    <a:pt x="183" y="177"/>
                  </a:lnTo>
                  <a:lnTo>
                    <a:pt x="185" y="185"/>
                  </a:lnTo>
                  <a:lnTo>
                    <a:pt x="153" y="185"/>
                  </a:lnTo>
                  <a:lnTo>
                    <a:pt x="146" y="193"/>
                  </a:lnTo>
                  <a:lnTo>
                    <a:pt x="137" y="192"/>
                  </a:lnTo>
                  <a:lnTo>
                    <a:pt x="128" y="197"/>
                  </a:lnTo>
                  <a:lnTo>
                    <a:pt x="129" y="209"/>
                  </a:lnTo>
                  <a:lnTo>
                    <a:pt x="120" y="214"/>
                  </a:lnTo>
                  <a:lnTo>
                    <a:pt x="113" y="212"/>
                  </a:lnTo>
                  <a:lnTo>
                    <a:pt x="99" y="218"/>
                  </a:lnTo>
                  <a:lnTo>
                    <a:pt x="96" y="211"/>
                  </a:lnTo>
                  <a:lnTo>
                    <a:pt x="89" y="209"/>
                  </a:lnTo>
                  <a:lnTo>
                    <a:pt x="80" y="211"/>
                  </a:lnTo>
                  <a:lnTo>
                    <a:pt x="81" y="219"/>
                  </a:lnTo>
                  <a:lnTo>
                    <a:pt x="62" y="215"/>
                  </a:lnTo>
                  <a:lnTo>
                    <a:pt x="56" y="211"/>
                  </a:lnTo>
                  <a:lnTo>
                    <a:pt x="38" y="217"/>
                  </a:lnTo>
                  <a:lnTo>
                    <a:pt x="19" y="230"/>
                  </a:lnTo>
                  <a:lnTo>
                    <a:pt x="16" y="239"/>
                  </a:lnTo>
                  <a:lnTo>
                    <a:pt x="4" y="248"/>
                  </a:lnTo>
                  <a:lnTo>
                    <a:pt x="7" y="257"/>
                  </a:lnTo>
                  <a:lnTo>
                    <a:pt x="0" y="274"/>
                  </a:lnTo>
                  <a:lnTo>
                    <a:pt x="27" y="267"/>
                  </a:lnTo>
                  <a:lnTo>
                    <a:pt x="33" y="272"/>
                  </a:lnTo>
                  <a:lnTo>
                    <a:pt x="37" y="283"/>
                  </a:lnTo>
                  <a:lnTo>
                    <a:pt x="28" y="281"/>
                  </a:lnTo>
                  <a:lnTo>
                    <a:pt x="23" y="293"/>
                  </a:lnTo>
                  <a:lnTo>
                    <a:pt x="30" y="298"/>
                  </a:lnTo>
                  <a:lnTo>
                    <a:pt x="31" y="313"/>
                  </a:lnTo>
                  <a:lnTo>
                    <a:pt x="45" y="322"/>
                  </a:lnTo>
                  <a:lnTo>
                    <a:pt x="34" y="333"/>
                  </a:lnTo>
                  <a:lnTo>
                    <a:pt x="40" y="347"/>
                  </a:lnTo>
                  <a:lnTo>
                    <a:pt x="49" y="351"/>
                  </a:lnTo>
                  <a:lnTo>
                    <a:pt x="37" y="358"/>
                  </a:lnTo>
                  <a:lnTo>
                    <a:pt x="27" y="356"/>
                  </a:lnTo>
                  <a:lnTo>
                    <a:pt x="23" y="341"/>
                  </a:lnTo>
                  <a:lnTo>
                    <a:pt x="19" y="342"/>
                  </a:lnTo>
                  <a:lnTo>
                    <a:pt x="19" y="357"/>
                  </a:lnTo>
                  <a:lnTo>
                    <a:pt x="11" y="366"/>
                  </a:lnTo>
                  <a:lnTo>
                    <a:pt x="20" y="371"/>
                  </a:lnTo>
                  <a:lnTo>
                    <a:pt x="25" y="377"/>
                  </a:lnTo>
                  <a:lnTo>
                    <a:pt x="34" y="367"/>
                  </a:lnTo>
                  <a:lnTo>
                    <a:pt x="38" y="373"/>
                  </a:lnTo>
                  <a:lnTo>
                    <a:pt x="37" y="377"/>
                  </a:lnTo>
                  <a:lnTo>
                    <a:pt x="59" y="387"/>
                  </a:lnTo>
                  <a:lnTo>
                    <a:pt x="56" y="397"/>
                  </a:lnTo>
                  <a:lnTo>
                    <a:pt x="46" y="409"/>
                  </a:lnTo>
                  <a:lnTo>
                    <a:pt x="53" y="408"/>
                  </a:lnTo>
                  <a:lnTo>
                    <a:pt x="60" y="436"/>
                  </a:lnTo>
                  <a:lnTo>
                    <a:pt x="72" y="426"/>
                  </a:lnTo>
                  <a:lnTo>
                    <a:pt x="83" y="435"/>
                  </a:lnTo>
                  <a:lnTo>
                    <a:pt x="77" y="442"/>
                  </a:lnTo>
                  <a:lnTo>
                    <a:pt x="65" y="446"/>
                  </a:lnTo>
                  <a:lnTo>
                    <a:pt x="64" y="456"/>
                  </a:lnTo>
                  <a:lnTo>
                    <a:pt x="85" y="462"/>
                  </a:lnTo>
                  <a:lnTo>
                    <a:pt x="109" y="448"/>
                  </a:lnTo>
                  <a:lnTo>
                    <a:pt x="115" y="454"/>
                  </a:lnTo>
                  <a:lnTo>
                    <a:pt x="101" y="465"/>
                  </a:lnTo>
                  <a:lnTo>
                    <a:pt x="87" y="465"/>
                  </a:lnTo>
                  <a:lnTo>
                    <a:pt x="77" y="476"/>
                  </a:lnTo>
                  <a:lnTo>
                    <a:pt x="82" y="483"/>
                  </a:lnTo>
                  <a:lnTo>
                    <a:pt x="111" y="468"/>
                  </a:lnTo>
                  <a:lnTo>
                    <a:pt x="107" y="485"/>
                  </a:lnTo>
                  <a:lnTo>
                    <a:pt x="128" y="468"/>
                  </a:lnTo>
                  <a:lnTo>
                    <a:pt x="161" y="475"/>
                  </a:lnTo>
                  <a:lnTo>
                    <a:pt x="147" y="483"/>
                  </a:lnTo>
                  <a:lnTo>
                    <a:pt x="164" y="488"/>
                  </a:lnTo>
                  <a:lnTo>
                    <a:pt x="181" y="506"/>
                  </a:lnTo>
                  <a:lnTo>
                    <a:pt x="212" y="502"/>
                  </a:lnTo>
                  <a:lnTo>
                    <a:pt x="238" y="496"/>
                  </a:lnTo>
                  <a:lnTo>
                    <a:pt x="253" y="469"/>
                  </a:lnTo>
                  <a:lnTo>
                    <a:pt x="248" y="454"/>
                  </a:lnTo>
                  <a:lnTo>
                    <a:pt x="264" y="446"/>
                  </a:lnTo>
                  <a:lnTo>
                    <a:pt x="288" y="446"/>
                  </a:lnTo>
                  <a:lnTo>
                    <a:pt x="306" y="453"/>
                  </a:lnTo>
                  <a:lnTo>
                    <a:pt x="316" y="465"/>
                  </a:lnTo>
                  <a:lnTo>
                    <a:pt x="332" y="465"/>
                  </a:lnTo>
                  <a:lnTo>
                    <a:pt x="355" y="486"/>
                  </a:lnTo>
                  <a:lnTo>
                    <a:pt x="364" y="479"/>
                  </a:lnTo>
                  <a:lnTo>
                    <a:pt x="384" y="477"/>
                  </a:lnTo>
                  <a:lnTo>
                    <a:pt x="399" y="471"/>
                  </a:lnTo>
                  <a:lnTo>
                    <a:pt x="413" y="475"/>
                  </a:lnTo>
                  <a:lnTo>
                    <a:pt x="431" y="464"/>
                  </a:lnTo>
                  <a:lnTo>
                    <a:pt x="439" y="464"/>
                  </a:lnTo>
                  <a:lnTo>
                    <a:pt x="435" y="457"/>
                  </a:lnTo>
                  <a:lnTo>
                    <a:pt x="448" y="440"/>
                  </a:lnTo>
                  <a:lnTo>
                    <a:pt x="456" y="428"/>
                  </a:lnTo>
                  <a:lnTo>
                    <a:pt x="468" y="427"/>
                  </a:lnTo>
                  <a:lnTo>
                    <a:pt x="477" y="431"/>
                  </a:lnTo>
                  <a:lnTo>
                    <a:pt x="491" y="434"/>
                  </a:lnTo>
                  <a:lnTo>
                    <a:pt x="500" y="430"/>
                  </a:lnTo>
                  <a:lnTo>
                    <a:pt x="511" y="431"/>
                  </a:lnTo>
                  <a:lnTo>
                    <a:pt x="512" y="415"/>
                  </a:lnTo>
                  <a:lnTo>
                    <a:pt x="522" y="412"/>
                  </a:lnTo>
                  <a:lnTo>
                    <a:pt x="530" y="398"/>
                  </a:lnTo>
                  <a:lnTo>
                    <a:pt x="540" y="410"/>
                  </a:lnTo>
                  <a:lnTo>
                    <a:pt x="550" y="410"/>
                  </a:lnTo>
                  <a:lnTo>
                    <a:pt x="542" y="431"/>
                  </a:lnTo>
                  <a:lnTo>
                    <a:pt x="528" y="433"/>
                  </a:lnTo>
                  <a:lnTo>
                    <a:pt x="521" y="450"/>
                  </a:lnTo>
                  <a:lnTo>
                    <a:pt x="535" y="466"/>
                  </a:lnTo>
                  <a:lnTo>
                    <a:pt x="530" y="486"/>
                  </a:lnTo>
                  <a:lnTo>
                    <a:pt x="534" y="487"/>
                  </a:lnTo>
                  <a:lnTo>
                    <a:pt x="542" y="479"/>
                  </a:lnTo>
                  <a:lnTo>
                    <a:pt x="552" y="481"/>
                  </a:lnTo>
                  <a:lnTo>
                    <a:pt x="556" y="473"/>
                  </a:lnTo>
                  <a:lnTo>
                    <a:pt x="560" y="456"/>
                  </a:lnTo>
                  <a:lnTo>
                    <a:pt x="569" y="454"/>
                  </a:lnTo>
                  <a:lnTo>
                    <a:pt x="571" y="443"/>
                  </a:lnTo>
                  <a:lnTo>
                    <a:pt x="562" y="425"/>
                  </a:lnTo>
                  <a:lnTo>
                    <a:pt x="573" y="417"/>
                  </a:lnTo>
                  <a:lnTo>
                    <a:pt x="573" y="403"/>
                  </a:lnTo>
                  <a:lnTo>
                    <a:pt x="582" y="400"/>
                  </a:lnTo>
                  <a:lnTo>
                    <a:pt x="598" y="403"/>
                  </a:lnTo>
                  <a:lnTo>
                    <a:pt x="620" y="397"/>
                  </a:lnTo>
                  <a:lnTo>
                    <a:pt x="629" y="399"/>
                  </a:lnTo>
                  <a:lnTo>
                    <a:pt x="637" y="394"/>
                  </a:lnTo>
                  <a:lnTo>
                    <a:pt x="650" y="383"/>
                  </a:lnTo>
                  <a:lnTo>
                    <a:pt x="677" y="380"/>
                  </a:lnTo>
                  <a:lnTo>
                    <a:pt x="707" y="378"/>
                  </a:lnTo>
                  <a:lnTo>
                    <a:pt x="725" y="375"/>
                  </a:lnTo>
                  <a:lnTo>
                    <a:pt x="733" y="362"/>
                  </a:lnTo>
                  <a:lnTo>
                    <a:pt x="752" y="363"/>
                  </a:lnTo>
                  <a:lnTo>
                    <a:pt x="784" y="330"/>
                  </a:lnTo>
                  <a:lnTo>
                    <a:pt x="802" y="331"/>
                  </a:lnTo>
                  <a:lnTo>
                    <a:pt x="806" y="315"/>
                  </a:lnTo>
                  <a:lnTo>
                    <a:pt x="831" y="307"/>
                  </a:lnTo>
                  <a:lnTo>
                    <a:pt x="844" y="295"/>
                  </a:lnTo>
                  <a:lnTo>
                    <a:pt x="853" y="306"/>
                  </a:lnTo>
                  <a:lnTo>
                    <a:pt x="870" y="301"/>
                  </a:lnTo>
                  <a:lnTo>
                    <a:pt x="871" y="290"/>
                  </a:lnTo>
                  <a:lnTo>
                    <a:pt x="878" y="275"/>
                  </a:lnTo>
                  <a:lnTo>
                    <a:pt x="909" y="277"/>
                  </a:lnTo>
                  <a:lnTo>
                    <a:pt x="918" y="270"/>
                  </a:lnTo>
                  <a:lnTo>
                    <a:pt x="924" y="271"/>
                  </a:lnTo>
                  <a:lnTo>
                    <a:pt x="939" y="259"/>
                  </a:lnTo>
                  <a:lnTo>
                    <a:pt x="948" y="257"/>
                  </a:lnTo>
                  <a:lnTo>
                    <a:pt x="949" y="272"/>
                  </a:lnTo>
                  <a:lnTo>
                    <a:pt x="953" y="273"/>
                  </a:lnTo>
                  <a:lnTo>
                    <a:pt x="961" y="265"/>
                  </a:lnTo>
                  <a:lnTo>
                    <a:pt x="963" y="251"/>
                  </a:lnTo>
                  <a:lnTo>
                    <a:pt x="973" y="242"/>
                  </a:lnTo>
                  <a:lnTo>
                    <a:pt x="967" y="231"/>
                  </a:lnTo>
                  <a:lnTo>
                    <a:pt x="957" y="226"/>
                  </a:lnTo>
                  <a:lnTo>
                    <a:pt x="938" y="227"/>
                  </a:lnTo>
                  <a:lnTo>
                    <a:pt x="939" y="209"/>
                  </a:lnTo>
                  <a:lnTo>
                    <a:pt x="944" y="200"/>
                  </a:lnTo>
                  <a:lnTo>
                    <a:pt x="938" y="191"/>
                  </a:lnTo>
                  <a:lnTo>
                    <a:pt x="931" y="183"/>
                  </a:lnTo>
                  <a:lnTo>
                    <a:pt x="933" y="180"/>
                  </a:lnTo>
                  <a:lnTo>
                    <a:pt x="927" y="169"/>
                  </a:lnTo>
                  <a:lnTo>
                    <a:pt x="928" y="161"/>
                  </a:lnTo>
                  <a:lnTo>
                    <a:pt x="923" y="149"/>
                  </a:lnTo>
                  <a:lnTo>
                    <a:pt x="914" y="134"/>
                  </a:lnTo>
                  <a:lnTo>
                    <a:pt x="907" y="132"/>
                  </a:lnTo>
                  <a:lnTo>
                    <a:pt x="920" y="125"/>
                  </a:lnTo>
                  <a:lnTo>
                    <a:pt x="927" y="113"/>
                  </a:lnTo>
                  <a:lnTo>
                    <a:pt x="923" y="107"/>
                  </a:lnTo>
                  <a:lnTo>
                    <a:pt x="928" y="98"/>
                  </a:lnTo>
                  <a:lnTo>
                    <a:pt x="926" y="91"/>
                  </a:lnTo>
                  <a:lnTo>
                    <a:pt x="923" y="87"/>
                  </a:lnTo>
                  <a:lnTo>
                    <a:pt x="907" y="82"/>
                  </a:lnTo>
                  <a:lnTo>
                    <a:pt x="882" y="83"/>
                  </a:lnTo>
                  <a:lnTo>
                    <a:pt x="872" y="75"/>
                  </a:lnTo>
                  <a:lnTo>
                    <a:pt x="857" y="45"/>
                  </a:lnTo>
                  <a:lnTo>
                    <a:pt x="864" y="34"/>
                  </a:lnTo>
                  <a:lnTo>
                    <a:pt x="838" y="18"/>
                  </a:lnTo>
                  <a:lnTo>
                    <a:pt x="821" y="20"/>
                  </a:lnTo>
                  <a:lnTo>
                    <a:pt x="815" y="14"/>
                  </a:lnTo>
                  <a:lnTo>
                    <a:pt x="816" y="15"/>
                  </a:lnTo>
                  <a:lnTo>
                    <a:pt x="829" y="10"/>
                  </a:lnTo>
                  <a:lnTo>
                    <a:pt x="817" y="5"/>
                  </a:lnTo>
                  <a:lnTo>
                    <a:pt x="811" y="6"/>
                  </a:lnTo>
                  <a:lnTo>
                    <a:pt x="814" y="3"/>
                  </a:lnTo>
                  <a:lnTo>
                    <a:pt x="805" y="0"/>
                  </a:lnTo>
                  <a:lnTo>
                    <a:pt x="793" y="8"/>
                  </a:lnTo>
                  <a:lnTo>
                    <a:pt x="773" y="11"/>
                  </a:lnTo>
                  <a:lnTo>
                    <a:pt x="768" y="7"/>
                  </a:lnTo>
                  <a:lnTo>
                    <a:pt x="763" y="19"/>
                  </a:lnTo>
                  <a:lnTo>
                    <a:pt x="755" y="16"/>
                  </a:lnTo>
                  <a:lnTo>
                    <a:pt x="737" y="31"/>
                  </a:lnTo>
                  <a:lnTo>
                    <a:pt x="732" y="45"/>
                  </a:lnTo>
                  <a:lnTo>
                    <a:pt x="724" y="44"/>
                  </a:lnTo>
                  <a:lnTo>
                    <a:pt x="704" y="66"/>
                  </a:lnTo>
                  <a:lnTo>
                    <a:pt x="695" y="69"/>
                  </a:lnTo>
                  <a:lnTo>
                    <a:pt x="690" y="78"/>
                  </a:lnTo>
                  <a:lnTo>
                    <a:pt x="669" y="79"/>
                  </a:lnTo>
                  <a:lnTo>
                    <a:pt x="653" y="75"/>
                  </a:lnTo>
                  <a:lnTo>
                    <a:pt x="636" y="78"/>
                  </a:lnTo>
                  <a:lnTo>
                    <a:pt x="618" y="83"/>
                  </a:lnTo>
                  <a:lnTo>
                    <a:pt x="608" y="95"/>
                  </a:lnTo>
                  <a:lnTo>
                    <a:pt x="599" y="98"/>
                  </a:lnTo>
                  <a:lnTo>
                    <a:pt x="576" y="98"/>
                  </a:lnTo>
                  <a:lnTo>
                    <a:pt x="573" y="88"/>
                  </a:lnTo>
                  <a:lnTo>
                    <a:pt x="568" y="99"/>
                  </a:lnTo>
                  <a:lnTo>
                    <a:pt x="555" y="90"/>
                  </a:lnTo>
                  <a:lnTo>
                    <a:pt x="541" y="100"/>
                  </a:lnTo>
                  <a:lnTo>
                    <a:pt x="534" y="91"/>
                  </a:lnTo>
                  <a:lnTo>
                    <a:pt x="515" y="86"/>
                  </a:lnTo>
                  <a:lnTo>
                    <a:pt x="506" y="99"/>
                  </a:lnTo>
                  <a:lnTo>
                    <a:pt x="483" y="88"/>
                  </a:lnTo>
                  <a:lnTo>
                    <a:pt x="481" y="73"/>
                  </a:lnTo>
                  <a:lnTo>
                    <a:pt x="469" y="78"/>
                  </a:lnTo>
                  <a:lnTo>
                    <a:pt x="457" y="79"/>
                  </a:lnTo>
                  <a:lnTo>
                    <a:pt x="439" y="66"/>
                  </a:lnTo>
                  <a:lnTo>
                    <a:pt x="440" y="52"/>
                  </a:lnTo>
                  <a:lnTo>
                    <a:pt x="432" y="51"/>
                  </a:lnTo>
                </a:path>
              </a:pathLst>
            </a:custGeom>
            <a:solidFill>
              <a:schemeClr val="bg2">
                <a:lumMod val="75000"/>
              </a:schemeClr>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0903" name="Freeform 9"/>
            <p:cNvSpPr>
              <a:spLocks/>
            </p:cNvSpPr>
            <p:nvPr/>
          </p:nvSpPr>
          <p:spPr bwMode="auto">
            <a:xfrm>
              <a:off x="4497" y="3694"/>
              <a:ext cx="341" cy="256"/>
            </a:xfrm>
            <a:custGeom>
              <a:avLst/>
              <a:gdLst>
                <a:gd name="T0" fmla="*/ 2147483647 w 165"/>
                <a:gd name="T1" fmla="*/ 0 h 162"/>
                <a:gd name="T2" fmla="*/ 0 w 165"/>
                <a:gd name="T3" fmla="*/ 585175701 h 162"/>
                <a:gd name="T4" fmla="*/ 1871754687 w 165"/>
                <a:gd name="T5" fmla="*/ 2147483647 h 162"/>
                <a:gd name="T6" fmla="*/ 2147483647 w 165"/>
                <a:gd name="T7" fmla="*/ 2147483647 h 162"/>
                <a:gd name="T8" fmla="*/ 2015767357 w 165"/>
                <a:gd name="T9" fmla="*/ 2147483647 h 162"/>
                <a:gd name="T10" fmla="*/ 2147483647 w 165"/>
                <a:gd name="T11" fmla="*/ 2147483647 h 162"/>
                <a:gd name="T12" fmla="*/ 2147483647 w 165"/>
                <a:gd name="T13" fmla="*/ 2147483647 h 162"/>
                <a:gd name="T14" fmla="*/ 2147483647 w 165"/>
                <a:gd name="T15" fmla="*/ 2147483647 h 162"/>
                <a:gd name="T16" fmla="*/ 2147483647 w 165"/>
                <a:gd name="T17" fmla="*/ 2147483647 h 162"/>
                <a:gd name="T18" fmla="*/ 2147483647 w 165"/>
                <a:gd name="T19" fmla="*/ 2147483647 h 162"/>
                <a:gd name="T20" fmla="*/ 2147483647 w 165"/>
                <a:gd name="T21" fmla="*/ 2147483647 h 162"/>
                <a:gd name="T22" fmla="*/ 2147483647 w 165"/>
                <a:gd name="T23" fmla="*/ 2147483647 h 162"/>
                <a:gd name="T24" fmla="*/ 2147483647 w 165"/>
                <a:gd name="T25" fmla="*/ 2147483647 h 162"/>
                <a:gd name="T26" fmla="*/ 2147483647 w 165"/>
                <a:gd name="T27" fmla="*/ 2147483647 h 162"/>
                <a:gd name="T28" fmla="*/ 2147483647 w 165"/>
                <a:gd name="T29" fmla="*/ 2147483647 h 162"/>
                <a:gd name="T30" fmla="*/ 2147483647 w 165"/>
                <a:gd name="T31" fmla="*/ 2147483647 h 162"/>
                <a:gd name="T32" fmla="*/ 2147483647 w 165"/>
                <a:gd name="T33" fmla="*/ 2147483647 h 162"/>
                <a:gd name="T34" fmla="*/ 2147483647 w 165"/>
                <a:gd name="T35" fmla="*/ 2147483647 h 162"/>
                <a:gd name="T36" fmla="*/ 2147483647 w 165"/>
                <a:gd name="T37" fmla="*/ 2147483647 h 162"/>
                <a:gd name="T38" fmla="*/ 2147483647 w 165"/>
                <a:gd name="T39" fmla="*/ 2147483647 h 162"/>
                <a:gd name="T40" fmla="*/ 2147483647 w 165"/>
                <a:gd name="T41" fmla="*/ 2147483647 h 162"/>
                <a:gd name="T42" fmla="*/ 2147483647 w 165"/>
                <a:gd name="T43" fmla="*/ 2147483647 h 162"/>
                <a:gd name="T44" fmla="*/ 2147483647 w 165"/>
                <a:gd name="T45" fmla="*/ 2147483647 h 162"/>
                <a:gd name="T46" fmla="*/ 2147483647 w 165"/>
                <a:gd name="T47" fmla="*/ 2145625259 h 162"/>
                <a:gd name="T48" fmla="*/ 2147483647 w 165"/>
                <a:gd name="T49" fmla="*/ 2080613645 h 162"/>
                <a:gd name="T50" fmla="*/ 2147483647 w 165"/>
                <a:gd name="T51" fmla="*/ 1983081987 h 162"/>
                <a:gd name="T52" fmla="*/ 2147483647 w 165"/>
                <a:gd name="T53" fmla="*/ 1625475409 h 162"/>
                <a:gd name="T54" fmla="*/ 2147483647 w 165"/>
                <a:gd name="T55" fmla="*/ 1723007066 h 162"/>
                <a:gd name="T56" fmla="*/ 2147483647 w 165"/>
                <a:gd name="T57" fmla="*/ 682693122 h 162"/>
                <a:gd name="T58" fmla="*/ 2147483647 w 165"/>
                <a:gd name="T59" fmla="*/ 0 h 16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5"/>
                <a:gd name="T91" fmla="*/ 0 h 162"/>
                <a:gd name="T92" fmla="*/ 165 w 165"/>
                <a:gd name="T93" fmla="*/ 162 h 16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5" h="162">
                  <a:moveTo>
                    <a:pt x="62" y="0"/>
                  </a:moveTo>
                  <a:lnTo>
                    <a:pt x="0" y="18"/>
                  </a:lnTo>
                  <a:lnTo>
                    <a:pt x="13" y="109"/>
                  </a:lnTo>
                  <a:lnTo>
                    <a:pt x="15" y="107"/>
                  </a:lnTo>
                  <a:lnTo>
                    <a:pt x="14" y="120"/>
                  </a:lnTo>
                  <a:lnTo>
                    <a:pt x="20" y="123"/>
                  </a:lnTo>
                  <a:lnTo>
                    <a:pt x="34" y="124"/>
                  </a:lnTo>
                  <a:lnTo>
                    <a:pt x="47" y="121"/>
                  </a:lnTo>
                  <a:lnTo>
                    <a:pt x="47" y="124"/>
                  </a:lnTo>
                  <a:lnTo>
                    <a:pt x="23" y="140"/>
                  </a:lnTo>
                  <a:lnTo>
                    <a:pt x="22" y="161"/>
                  </a:lnTo>
                  <a:lnTo>
                    <a:pt x="34" y="143"/>
                  </a:lnTo>
                  <a:lnTo>
                    <a:pt x="40" y="136"/>
                  </a:lnTo>
                  <a:lnTo>
                    <a:pt x="46" y="132"/>
                  </a:lnTo>
                  <a:lnTo>
                    <a:pt x="52" y="125"/>
                  </a:lnTo>
                  <a:lnTo>
                    <a:pt x="66" y="119"/>
                  </a:lnTo>
                  <a:lnTo>
                    <a:pt x="75" y="100"/>
                  </a:lnTo>
                  <a:lnTo>
                    <a:pt x="96" y="89"/>
                  </a:lnTo>
                  <a:lnTo>
                    <a:pt x="111" y="88"/>
                  </a:lnTo>
                  <a:lnTo>
                    <a:pt x="129" y="84"/>
                  </a:lnTo>
                  <a:lnTo>
                    <a:pt x="136" y="90"/>
                  </a:lnTo>
                  <a:lnTo>
                    <a:pt x="145" y="87"/>
                  </a:lnTo>
                  <a:lnTo>
                    <a:pt x="154" y="87"/>
                  </a:lnTo>
                  <a:lnTo>
                    <a:pt x="164" y="66"/>
                  </a:lnTo>
                  <a:lnTo>
                    <a:pt x="145" y="64"/>
                  </a:lnTo>
                  <a:lnTo>
                    <a:pt x="145" y="61"/>
                  </a:lnTo>
                  <a:lnTo>
                    <a:pt x="130" y="50"/>
                  </a:lnTo>
                  <a:lnTo>
                    <a:pt x="122" y="53"/>
                  </a:lnTo>
                  <a:lnTo>
                    <a:pt x="105" y="21"/>
                  </a:lnTo>
                  <a:lnTo>
                    <a:pt x="62" y="0"/>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0904" name="Freeform 10"/>
            <p:cNvSpPr>
              <a:spLocks/>
            </p:cNvSpPr>
            <p:nvPr/>
          </p:nvSpPr>
          <p:spPr bwMode="auto">
            <a:xfrm>
              <a:off x="1511" y="1846"/>
              <a:ext cx="711" cy="915"/>
            </a:xfrm>
            <a:custGeom>
              <a:avLst/>
              <a:gdLst>
                <a:gd name="T0" fmla="*/ 2147483647 w 345"/>
                <a:gd name="T1" fmla="*/ 2147483647 h 581"/>
                <a:gd name="T2" fmla="*/ 2147483647 w 345"/>
                <a:gd name="T3" fmla="*/ 2147483647 h 581"/>
                <a:gd name="T4" fmla="*/ 2147483647 w 345"/>
                <a:gd name="T5" fmla="*/ 2147483647 h 581"/>
                <a:gd name="T6" fmla="*/ 2147483647 w 345"/>
                <a:gd name="T7" fmla="*/ 2147483647 h 581"/>
                <a:gd name="T8" fmla="*/ 2147483647 w 345"/>
                <a:gd name="T9" fmla="*/ 2147483647 h 581"/>
                <a:gd name="T10" fmla="*/ 2147483647 w 345"/>
                <a:gd name="T11" fmla="*/ 2147483647 h 581"/>
                <a:gd name="T12" fmla="*/ 2147483647 w 345"/>
                <a:gd name="T13" fmla="*/ 2147483647 h 581"/>
                <a:gd name="T14" fmla="*/ 2147483647 w 345"/>
                <a:gd name="T15" fmla="*/ 2147483647 h 581"/>
                <a:gd name="T16" fmla="*/ 2147483647 w 345"/>
                <a:gd name="T17" fmla="*/ 2147483647 h 581"/>
                <a:gd name="T18" fmla="*/ 2147483647 w 345"/>
                <a:gd name="T19" fmla="*/ 2147483647 h 581"/>
                <a:gd name="T20" fmla="*/ 2147483647 w 345"/>
                <a:gd name="T21" fmla="*/ 2147483647 h 581"/>
                <a:gd name="T22" fmla="*/ 2147483647 w 345"/>
                <a:gd name="T23" fmla="*/ 2147483647 h 581"/>
                <a:gd name="T24" fmla="*/ 2147483647 w 345"/>
                <a:gd name="T25" fmla="*/ 2147483647 h 581"/>
                <a:gd name="T26" fmla="*/ 2147483647 w 345"/>
                <a:gd name="T27" fmla="*/ 2147483647 h 581"/>
                <a:gd name="T28" fmla="*/ 2147483647 w 345"/>
                <a:gd name="T29" fmla="*/ 2147483647 h 581"/>
                <a:gd name="T30" fmla="*/ 2147483647 w 345"/>
                <a:gd name="T31" fmla="*/ 2147483647 h 581"/>
                <a:gd name="T32" fmla="*/ 2147483647 w 345"/>
                <a:gd name="T33" fmla="*/ 2147483647 h 581"/>
                <a:gd name="T34" fmla="*/ 2147483647 w 345"/>
                <a:gd name="T35" fmla="*/ 2147483647 h 581"/>
                <a:gd name="T36" fmla="*/ 2147483647 w 345"/>
                <a:gd name="T37" fmla="*/ 1392083079 h 581"/>
                <a:gd name="T38" fmla="*/ 2147483647 w 345"/>
                <a:gd name="T39" fmla="*/ 442934255 h 581"/>
                <a:gd name="T40" fmla="*/ 2147483647 w 345"/>
                <a:gd name="T41" fmla="*/ 0 h 581"/>
                <a:gd name="T42" fmla="*/ 2147483647 w 345"/>
                <a:gd name="T43" fmla="*/ 1392083079 h 581"/>
                <a:gd name="T44" fmla="*/ 2147483647 w 345"/>
                <a:gd name="T45" fmla="*/ 1550269898 h 581"/>
                <a:gd name="T46" fmla="*/ 2147483647 w 345"/>
                <a:gd name="T47" fmla="*/ 2147483647 h 581"/>
                <a:gd name="T48" fmla="*/ 2147483647 w 345"/>
                <a:gd name="T49" fmla="*/ 2147483647 h 581"/>
                <a:gd name="T50" fmla="*/ 2147483647 w 345"/>
                <a:gd name="T51" fmla="*/ 2147483647 h 581"/>
                <a:gd name="T52" fmla="*/ 2147483647 w 345"/>
                <a:gd name="T53" fmla="*/ 2147483647 h 581"/>
                <a:gd name="T54" fmla="*/ 2147483647 w 345"/>
                <a:gd name="T55" fmla="*/ 2147483647 h 581"/>
                <a:gd name="T56" fmla="*/ 2147483647 w 345"/>
                <a:gd name="T57" fmla="*/ 2147483647 h 581"/>
                <a:gd name="T58" fmla="*/ 2147483647 w 345"/>
                <a:gd name="T59" fmla="*/ 2147483647 h 581"/>
                <a:gd name="T60" fmla="*/ 2147483647 w 345"/>
                <a:gd name="T61" fmla="*/ 2147483647 h 581"/>
                <a:gd name="T62" fmla="*/ 2147483647 w 345"/>
                <a:gd name="T63" fmla="*/ 2147483647 h 581"/>
                <a:gd name="T64" fmla="*/ 2147483647 w 345"/>
                <a:gd name="T65" fmla="*/ 2147483647 h 581"/>
                <a:gd name="T66" fmla="*/ 2147483647 w 345"/>
                <a:gd name="T67" fmla="*/ 2147483647 h 581"/>
                <a:gd name="T68" fmla="*/ 2147483647 w 345"/>
                <a:gd name="T69" fmla="*/ 2147483647 h 581"/>
                <a:gd name="T70" fmla="*/ 2147483647 w 345"/>
                <a:gd name="T71" fmla="*/ 2147483647 h 581"/>
                <a:gd name="T72" fmla="*/ 2147483647 w 345"/>
                <a:gd name="T73" fmla="*/ 2147483647 h 581"/>
                <a:gd name="T74" fmla="*/ 2147483647 w 345"/>
                <a:gd name="T75" fmla="*/ 2147483647 h 581"/>
                <a:gd name="T76" fmla="*/ 2147483647 w 345"/>
                <a:gd name="T77" fmla="*/ 2147483647 h 581"/>
                <a:gd name="T78" fmla="*/ 2147483647 w 345"/>
                <a:gd name="T79" fmla="*/ 2147483647 h 581"/>
                <a:gd name="T80" fmla="*/ 0 w 345"/>
                <a:gd name="T81" fmla="*/ 2147483647 h 5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45"/>
                <a:gd name="T124" fmla="*/ 0 h 581"/>
                <a:gd name="T125" fmla="*/ 345 w 345"/>
                <a:gd name="T126" fmla="*/ 581 h 58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45" h="581">
                  <a:moveTo>
                    <a:pt x="0" y="555"/>
                  </a:moveTo>
                  <a:lnTo>
                    <a:pt x="19" y="570"/>
                  </a:lnTo>
                  <a:lnTo>
                    <a:pt x="48" y="550"/>
                  </a:lnTo>
                  <a:lnTo>
                    <a:pt x="81" y="575"/>
                  </a:lnTo>
                  <a:lnTo>
                    <a:pt x="95" y="545"/>
                  </a:lnTo>
                  <a:lnTo>
                    <a:pt x="124" y="550"/>
                  </a:lnTo>
                  <a:lnTo>
                    <a:pt x="153" y="570"/>
                  </a:lnTo>
                  <a:lnTo>
                    <a:pt x="186" y="559"/>
                  </a:lnTo>
                  <a:lnTo>
                    <a:pt x="215" y="570"/>
                  </a:lnTo>
                  <a:lnTo>
                    <a:pt x="244" y="580"/>
                  </a:lnTo>
                  <a:lnTo>
                    <a:pt x="282" y="575"/>
                  </a:lnTo>
                  <a:lnTo>
                    <a:pt x="311" y="550"/>
                  </a:lnTo>
                  <a:lnTo>
                    <a:pt x="277" y="540"/>
                  </a:lnTo>
                  <a:lnTo>
                    <a:pt x="301" y="515"/>
                  </a:lnTo>
                  <a:lnTo>
                    <a:pt x="325" y="501"/>
                  </a:lnTo>
                  <a:lnTo>
                    <a:pt x="344" y="476"/>
                  </a:lnTo>
                  <a:lnTo>
                    <a:pt x="335" y="451"/>
                  </a:lnTo>
                  <a:lnTo>
                    <a:pt x="316" y="432"/>
                  </a:lnTo>
                  <a:lnTo>
                    <a:pt x="296" y="432"/>
                  </a:lnTo>
                  <a:lnTo>
                    <a:pt x="282" y="442"/>
                  </a:lnTo>
                  <a:lnTo>
                    <a:pt x="271" y="432"/>
                  </a:lnTo>
                  <a:lnTo>
                    <a:pt x="292" y="417"/>
                  </a:lnTo>
                  <a:lnTo>
                    <a:pt x="287" y="393"/>
                  </a:lnTo>
                  <a:lnTo>
                    <a:pt x="282" y="374"/>
                  </a:lnTo>
                  <a:lnTo>
                    <a:pt x="277" y="319"/>
                  </a:lnTo>
                  <a:lnTo>
                    <a:pt x="253" y="299"/>
                  </a:lnTo>
                  <a:lnTo>
                    <a:pt x="249" y="270"/>
                  </a:lnTo>
                  <a:lnTo>
                    <a:pt x="249" y="236"/>
                  </a:lnTo>
                  <a:lnTo>
                    <a:pt x="244" y="211"/>
                  </a:lnTo>
                  <a:lnTo>
                    <a:pt x="220" y="190"/>
                  </a:lnTo>
                  <a:lnTo>
                    <a:pt x="196" y="187"/>
                  </a:lnTo>
                  <a:lnTo>
                    <a:pt x="220" y="171"/>
                  </a:lnTo>
                  <a:lnTo>
                    <a:pt x="239" y="152"/>
                  </a:lnTo>
                  <a:lnTo>
                    <a:pt x="271" y="108"/>
                  </a:lnTo>
                  <a:lnTo>
                    <a:pt x="277" y="83"/>
                  </a:lnTo>
                  <a:lnTo>
                    <a:pt x="224" y="74"/>
                  </a:lnTo>
                  <a:lnTo>
                    <a:pt x="196" y="69"/>
                  </a:lnTo>
                  <a:lnTo>
                    <a:pt x="215" y="44"/>
                  </a:lnTo>
                  <a:lnTo>
                    <a:pt x="249" y="29"/>
                  </a:lnTo>
                  <a:lnTo>
                    <a:pt x="249" y="14"/>
                  </a:lnTo>
                  <a:lnTo>
                    <a:pt x="215" y="9"/>
                  </a:lnTo>
                  <a:lnTo>
                    <a:pt x="186" y="0"/>
                  </a:lnTo>
                  <a:lnTo>
                    <a:pt x="166" y="25"/>
                  </a:lnTo>
                  <a:lnTo>
                    <a:pt x="143" y="44"/>
                  </a:lnTo>
                  <a:lnTo>
                    <a:pt x="134" y="64"/>
                  </a:lnTo>
                  <a:lnTo>
                    <a:pt x="119" y="49"/>
                  </a:lnTo>
                  <a:lnTo>
                    <a:pt x="105" y="55"/>
                  </a:lnTo>
                  <a:lnTo>
                    <a:pt x="115" y="74"/>
                  </a:lnTo>
                  <a:lnTo>
                    <a:pt x="139" y="83"/>
                  </a:lnTo>
                  <a:lnTo>
                    <a:pt x="115" y="113"/>
                  </a:lnTo>
                  <a:lnTo>
                    <a:pt x="105" y="132"/>
                  </a:lnTo>
                  <a:lnTo>
                    <a:pt x="134" y="127"/>
                  </a:lnTo>
                  <a:lnTo>
                    <a:pt x="119" y="157"/>
                  </a:lnTo>
                  <a:lnTo>
                    <a:pt x="91" y="171"/>
                  </a:lnTo>
                  <a:lnTo>
                    <a:pt x="110" y="176"/>
                  </a:lnTo>
                  <a:lnTo>
                    <a:pt x="105" y="201"/>
                  </a:lnTo>
                  <a:lnTo>
                    <a:pt x="129" y="176"/>
                  </a:lnTo>
                  <a:lnTo>
                    <a:pt x="139" y="206"/>
                  </a:lnTo>
                  <a:lnTo>
                    <a:pt x="115" y="240"/>
                  </a:lnTo>
                  <a:lnTo>
                    <a:pt x="119" y="264"/>
                  </a:lnTo>
                  <a:lnTo>
                    <a:pt x="182" y="259"/>
                  </a:lnTo>
                  <a:lnTo>
                    <a:pt x="162" y="284"/>
                  </a:lnTo>
                  <a:lnTo>
                    <a:pt x="172" y="309"/>
                  </a:lnTo>
                  <a:lnTo>
                    <a:pt x="191" y="314"/>
                  </a:lnTo>
                  <a:lnTo>
                    <a:pt x="172" y="339"/>
                  </a:lnTo>
                  <a:lnTo>
                    <a:pt x="162" y="369"/>
                  </a:lnTo>
                  <a:lnTo>
                    <a:pt x="139" y="369"/>
                  </a:lnTo>
                  <a:lnTo>
                    <a:pt x="105" y="353"/>
                  </a:lnTo>
                  <a:lnTo>
                    <a:pt x="105" y="369"/>
                  </a:lnTo>
                  <a:lnTo>
                    <a:pt x="86" y="388"/>
                  </a:lnTo>
                  <a:lnTo>
                    <a:pt x="110" y="393"/>
                  </a:lnTo>
                  <a:lnTo>
                    <a:pt x="100" y="427"/>
                  </a:lnTo>
                  <a:lnTo>
                    <a:pt x="52" y="442"/>
                  </a:lnTo>
                  <a:lnTo>
                    <a:pt x="52" y="462"/>
                  </a:lnTo>
                  <a:lnTo>
                    <a:pt x="81" y="466"/>
                  </a:lnTo>
                  <a:lnTo>
                    <a:pt x="100" y="476"/>
                  </a:lnTo>
                  <a:lnTo>
                    <a:pt x="115" y="501"/>
                  </a:lnTo>
                  <a:lnTo>
                    <a:pt x="148" y="490"/>
                  </a:lnTo>
                  <a:lnTo>
                    <a:pt x="124" y="515"/>
                  </a:lnTo>
                  <a:lnTo>
                    <a:pt x="81" y="501"/>
                  </a:lnTo>
                  <a:lnTo>
                    <a:pt x="57" y="525"/>
                  </a:lnTo>
                  <a:lnTo>
                    <a:pt x="0" y="555"/>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0905" name="Freeform 11"/>
            <p:cNvSpPr>
              <a:spLocks/>
            </p:cNvSpPr>
            <p:nvPr/>
          </p:nvSpPr>
          <p:spPr bwMode="auto">
            <a:xfrm>
              <a:off x="1511" y="1846"/>
              <a:ext cx="711" cy="915"/>
            </a:xfrm>
            <a:custGeom>
              <a:avLst/>
              <a:gdLst>
                <a:gd name="T0" fmla="*/ 2147483647 w 345"/>
                <a:gd name="T1" fmla="*/ 2147483647 h 581"/>
                <a:gd name="T2" fmla="*/ 2147483647 w 345"/>
                <a:gd name="T3" fmla="*/ 2147483647 h 581"/>
                <a:gd name="T4" fmla="*/ 2147483647 w 345"/>
                <a:gd name="T5" fmla="*/ 2147483647 h 581"/>
                <a:gd name="T6" fmla="*/ 2147483647 w 345"/>
                <a:gd name="T7" fmla="*/ 2147483647 h 581"/>
                <a:gd name="T8" fmla="*/ 2147483647 w 345"/>
                <a:gd name="T9" fmla="*/ 2147483647 h 581"/>
                <a:gd name="T10" fmla="*/ 2147483647 w 345"/>
                <a:gd name="T11" fmla="*/ 2147483647 h 581"/>
                <a:gd name="T12" fmla="*/ 2147483647 w 345"/>
                <a:gd name="T13" fmla="*/ 2147483647 h 581"/>
                <a:gd name="T14" fmla="*/ 2147483647 w 345"/>
                <a:gd name="T15" fmla="*/ 2147483647 h 581"/>
                <a:gd name="T16" fmla="*/ 2147483647 w 345"/>
                <a:gd name="T17" fmla="*/ 2147483647 h 581"/>
                <a:gd name="T18" fmla="*/ 2147483647 w 345"/>
                <a:gd name="T19" fmla="*/ 2147483647 h 581"/>
                <a:gd name="T20" fmla="*/ 2147483647 w 345"/>
                <a:gd name="T21" fmla="*/ 2147483647 h 581"/>
                <a:gd name="T22" fmla="*/ 2147483647 w 345"/>
                <a:gd name="T23" fmla="*/ 2147483647 h 581"/>
                <a:gd name="T24" fmla="*/ 2147483647 w 345"/>
                <a:gd name="T25" fmla="*/ 2147483647 h 581"/>
                <a:gd name="T26" fmla="*/ 2147483647 w 345"/>
                <a:gd name="T27" fmla="*/ 2147483647 h 581"/>
                <a:gd name="T28" fmla="*/ 2147483647 w 345"/>
                <a:gd name="T29" fmla="*/ 2147483647 h 581"/>
                <a:gd name="T30" fmla="*/ 2147483647 w 345"/>
                <a:gd name="T31" fmla="*/ 2147483647 h 581"/>
                <a:gd name="T32" fmla="*/ 2147483647 w 345"/>
                <a:gd name="T33" fmla="*/ 2147483647 h 581"/>
                <a:gd name="T34" fmla="*/ 2147483647 w 345"/>
                <a:gd name="T35" fmla="*/ 2147483647 h 581"/>
                <a:gd name="T36" fmla="*/ 2147483647 w 345"/>
                <a:gd name="T37" fmla="*/ 1392083079 h 581"/>
                <a:gd name="T38" fmla="*/ 2147483647 w 345"/>
                <a:gd name="T39" fmla="*/ 442934255 h 581"/>
                <a:gd name="T40" fmla="*/ 2147483647 w 345"/>
                <a:gd name="T41" fmla="*/ 0 h 581"/>
                <a:gd name="T42" fmla="*/ 2147483647 w 345"/>
                <a:gd name="T43" fmla="*/ 1392083079 h 581"/>
                <a:gd name="T44" fmla="*/ 2147483647 w 345"/>
                <a:gd name="T45" fmla="*/ 1550269898 h 581"/>
                <a:gd name="T46" fmla="*/ 2147483647 w 345"/>
                <a:gd name="T47" fmla="*/ 2147483647 h 581"/>
                <a:gd name="T48" fmla="*/ 2147483647 w 345"/>
                <a:gd name="T49" fmla="*/ 2147483647 h 581"/>
                <a:gd name="T50" fmla="*/ 2147483647 w 345"/>
                <a:gd name="T51" fmla="*/ 2147483647 h 581"/>
                <a:gd name="T52" fmla="*/ 2147483647 w 345"/>
                <a:gd name="T53" fmla="*/ 2147483647 h 581"/>
                <a:gd name="T54" fmla="*/ 2147483647 w 345"/>
                <a:gd name="T55" fmla="*/ 2147483647 h 581"/>
                <a:gd name="T56" fmla="*/ 2147483647 w 345"/>
                <a:gd name="T57" fmla="*/ 2147483647 h 581"/>
                <a:gd name="T58" fmla="*/ 2147483647 w 345"/>
                <a:gd name="T59" fmla="*/ 2147483647 h 581"/>
                <a:gd name="T60" fmla="*/ 2147483647 w 345"/>
                <a:gd name="T61" fmla="*/ 2147483647 h 581"/>
                <a:gd name="T62" fmla="*/ 2147483647 w 345"/>
                <a:gd name="T63" fmla="*/ 2147483647 h 581"/>
                <a:gd name="T64" fmla="*/ 2147483647 w 345"/>
                <a:gd name="T65" fmla="*/ 2147483647 h 581"/>
                <a:gd name="T66" fmla="*/ 2147483647 w 345"/>
                <a:gd name="T67" fmla="*/ 2147483647 h 581"/>
                <a:gd name="T68" fmla="*/ 2147483647 w 345"/>
                <a:gd name="T69" fmla="*/ 2147483647 h 581"/>
                <a:gd name="T70" fmla="*/ 2147483647 w 345"/>
                <a:gd name="T71" fmla="*/ 2147483647 h 581"/>
                <a:gd name="T72" fmla="*/ 2147483647 w 345"/>
                <a:gd name="T73" fmla="*/ 2147483647 h 581"/>
                <a:gd name="T74" fmla="*/ 2147483647 w 345"/>
                <a:gd name="T75" fmla="*/ 2147483647 h 581"/>
                <a:gd name="T76" fmla="*/ 2147483647 w 345"/>
                <a:gd name="T77" fmla="*/ 2147483647 h 581"/>
                <a:gd name="T78" fmla="*/ 2147483647 w 345"/>
                <a:gd name="T79" fmla="*/ 2147483647 h 581"/>
                <a:gd name="T80" fmla="*/ 0 w 345"/>
                <a:gd name="T81" fmla="*/ 2147483647 h 5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45"/>
                <a:gd name="T124" fmla="*/ 0 h 581"/>
                <a:gd name="T125" fmla="*/ 345 w 345"/>
                <a:gd name="T126" fmla="*/ 581 h 58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45" h="581">
                  <a:moveTo>
                    <a:pt x="0" y="555"/>
                  </a:moveTo>
                  <a:lnTo>
                    <a:pt x="19" y="570"/>
                  </a:lnTo>
                  <a:lnTo>
                    <a:pt x="48" y="550"/>
                  </a:lnTo>
                  <a:lnTo>
                    <a:pt x="81" y="575"/>
                  </a:lnTo>
                  <a:lnTo>
                    <a:pt x="95" y="545"/>
                  </a:lnTo>
                  <a:lnTo>
                    <a:pt x="124" y="550"/>
                  </a:lnTo>
                  <a:lnTo>
                    <a:pt x="153" y="570"/>
                  </a:lnTo>
                  <a:lnTo>
                    <a:pt x="186" y="559"/>
                  </a:lnTo>
                  <a:lnTo>
                    <a:pt x="215" y="570"/>
                  </a:lnTo>
                  <a:lnTo>
                    <a:pt x="244" y="580"/>
                  </a:lnTo>
                  <a:lnTo>
                    <a:pt x="282" y="575"/>
                  </a:lnTo>
                  <a:lnTo>
                    <a:pt x="311" y="550"/>
                  </a:lnTo>
                  <a:lnTo>
                    <a:pt x="277" y="540"/>
                  </a:lnTo>
                  <a:lnTo>
                    <a:pt x="301" y="515"/>
                  </a:lnTo>
                  <a:lnTo>
                    <a:pt x="325" y="501"/>
                  </a:lnTo>
                  <a:lnTo>
                    <a:pt x="344" y="476"/>
                  </a:lnTo>
                  <a:lnTo>
                    <a:pt x="335" y="451"/>
                  </a:lnTo>
                  <a:lnTo>
                    <a:pt x="316" y="432"/>
                  </a:lnTo>
                  <a:lnTo>
                    <a:pt x="296" y="432"/>
                  </a:lnTo>
                  <a:lnTo>
                    <a:pt x="282" y="442"/>
                  </a:lnTo>
                  <a:lnTo>
                    <a:pt x="271" y="432"/>
                  </a:lnTo>
                  <a:lnTo>
                    <a:pt x="292" y="417"/>
                  </a:lnTo>
                  <a:lnTo>
                    <a:pt x="287" y="393"/>
                  </a:lnTo>
                  <a:lnTo>
                    <a:pt x="282" y="374"/>
                  </a:lnTo>
                  <a:lnTo>
                    <a:pt x="277" y="319"/>
                  </a:lnTo>
                  <a:lnTo>
                    <a:pt x="253" y="299"/>
                  </a:lnTo>
                  <a:lnTo>
                    <a:pt x="249" y="270"/>
                  </a:lnTo>
                  <a:lnTo>
                    <a:pt x="249" y="236"/>
                  </a:lnTo>
                  <a:lnTo>
                    <a:pt x="244" y="211"/>
                  </a:lnTo>
                  <a:lnTo>
                    <a:pt x="220" y="190"/>
                  </a:lnTo>
                  <a:lnTo>
                    <a:pt x="196" y="187"/>
                  </a:lnTo>
                  <a:lnTo>
                    <a:pt x="220" y="171"/>
                  </a:lnTo>
                  <a:lnTo>
                    <a:pt x="239" y="152"/>
                  </a:lnTo>
                  <a:lnTo>
                    <a:pt x="271" y="108"/>
                  </a:lnTo>
                  <a:lnTo>
                    <a:pt x="277" y="83"/>
                  </a:lnTo>
                  <a:lnTo>
                    <a:pt x="224" y="74"/>
                  </a:lnTo>
                  <a:lnTo>
                    <a:pt x="196" y="69"/>
                  </a:lnTo>
                  <a:lnTo>
                    <a:pt x="215" y="44"/>
                  </a:lnTo>
                  <a:lnTo>
                    <a:pt x="249" y="29"/>
                  </a:lnTo>
                  <a:lnTo>
                    <a:pt x="249" y="14"/>
                  </a:lnTo>
                  <a:lnTo>
                    <a:pt x="215" y="9"/>
                  </a:lnTo>
                  <a:lnTo>
                    <a:pt x="186" y="0"/>
                  </a:lnTo>
                  <a:lnTo>
                    <a:pt x="166" y="25"/>
                  </a:lnTo>
                  <a:lnTo>
                    <a:pt x="143" y="44"/>
                  </a:lnTo>
                  <a:lnTo>
                    <a:pt x="134" y="64"/>
                  </a:lnTo>
                  <a:lnTo>
                    <a:pt x="119" y="49"/>
                  </a:lnTo>
                  <a:lnTo>
                    <a:pt x="105" y="55"/>
                  </a:lnTo>
                  <a:lnTo>
                    <a:pt x="115" y="74"/>
                  </a:lnTo>
                  <a:lnTo>
                    <a:pt x="139" y="83"/>
                  </a:lnTo>
                  <a:lnTo>
                    <a:pt x="115" y="113"/>
                  </a:lnTo>
                  <a:lnTo>
                    <a:pt x="105" y="132"/>
                  </a:lnTo>
                  <a:lnTo>
                    <a:pt x="134" y="127"/>
                  </a:lnTo>
                  <a:lnTo>
                    <a:pt x="119" y="157"/>
                  </a:lnTo>
                  <a:lnTo>
                    <a:pt x="91" y="171"/>
                  </a:lnTo>
                  <a:lnTo>
                    <a:pt x="110" y="176"/>
                  </a:lnTo>
                  <a:lnTo>
                    <a:pt x="105" y="201"/>
                  </a:lnTo>
                  <a:lnTo>
                    <a:pt x="129" y="176"/>
                  </a:lnTo>
                  <a:lnTo>
                    <a:pt x="139" y="206"/>
                  </a:lnTo>
                  <a:lnTo>
                    <a:pt x="115" y="240"/>
                  </a:lnTo>
                  <a:lnTo>
                    <a:pt x="119" y="264"/>
                  </a:lnTo>
                  <a:lnTo>
                    <a:pt x="182" y="259"/>
                  </a:lnTo>
                  <a:lnTo>
                    <a:pt x="162" y="284"/>
                  </a:lnTo>
                  <a:lnTo>
                    <a:pt x="172" y="309"/>
                  </a:lnTo>
                  <a:lnTo>
                    <a:pt x="191" y="314"/>
                  </a:lnTo>
                  <a:lnTo>
                    <a:pt x="172" y="339"/>
                  </a:lnTo>
                  <a:lnTo>
                    <a:pt x="162" y="369"/>
                  </a:lnTo>
                  <a:lnTo>
                    <a:pt x="139" y="369"/>
                  </a:lnTo>
                  <a:lnTo>
                    <a:pt x="105" y="353"/>
                  </a:lnTo>
                  <a:lnTo>
                    <a:pt x="105" y="369"/>
                  </a:lnTo>
                  <a:lnTo>
                    <a:pt x="86" y="388"/>
                  </a:lnTo>
                  <a:lnTo>
                    <a:pt x="110" y="393"/>
                  </a:lnTo>
                  <a:lnTo>
                    <a:pt x="100" y="427"/>
                  </a:lnTo>
                  <a:lnTo>
                    <a:pt x="52" y="442"/>
                  </a:lnTo>
                  <a:lnTo>
                    <a:pt x="52" y="462"/>
                  </a:lnTo>
                  <a:lnTo>
                    <a:pt x="81" y="466"/>
                  </a:lnTo>
                  <a:lnTo>
                    <a:pt x="100" y="476"/>
                  </a:lnTo>
                  <a:lnTo>
                    <a:pt x="115" y="501"/>
                  </a:lnTo>
                  <a:lnTo>
                    <a:pt x="148" y="490"/>
                  </a:lnTo>
                  <a:lnTo>
                    <a:pt x="124" y="515"/>
                  </a:lnTo>
                  <a:lnTo>
                    <a:pt x="81" y="501"/>
                  </a:lnTo>
                  <a:lnTo>
                    <a:pt x="57" y="525"/>
                  </a:lnTo>
                  <a:lnTo>
                    <a:pt x="0" y="555"/>
                  </a:lnTo>
                </a:path>
              </a:pathLst>
            </a:custGeom>
            <a:solidFill>
              <a:srgbClr val="FF6FCF"/>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0906" name="Freeform 12"/>
            <p:cNvSpPr>
              <a:spLocks/>
            </p:cNvSpPr>
            <p:nvPr/>
          </p:nvSpPr>
          <p:spPr bwMode="auto">
            <a:xfrm>
              <a:off x="3394" y="3439"/>
              <a:ext cx="410" cy="301"/>
            </a:xfrm>
            <a:custGeom>
              <a:avLst/>
              <a:gdLst>
                <a:gd name="T0" fmla="*/ 2147483647 w 198"/>
                <a:gd name="T1" fmla="*/ 2147483647 h 190"/>
                <a:gd name="T2" fmla="*/ 2147483647 w 198"/>
                <a:gd name="T3" fmla="*/ 2147483647 h 190"/>
                <a:gd name="T4" fmla="*/ 2147483647 w 198"/>
                <a:gd name="T5" fmla="*/ 2147483647 h 190"/>
                <a:gd name="T6" fmla="*/ 2147483647 w 198"/>
                <a:gd name="T7" fmla="*/ 2147483647 h 190"/>
                <a:gd name="T8" fmla="*/ 2147483647 w 198"/>
                <a:gd name="T9" fmla="*/ 2147483647 h 190"/>
                <a:gd name="T10" fmla="*/ 2147483647 w 198"/>
                <a:gd name="T11" fmla="*/ 2147483647 h 190"/>
                <a:gd name="T12" fmla="*/ 1892926608 w 198"/>
                <a:gd name="T13" fmla="*/ 1409169291 h 190"/>
                <a:gd name="T14" fmla="*/ 0 w 198"/>
                <a:gd name="T15" fmla="*/ 1081452157 h 190"/>
                <a:gd name="T16" fmla="*/ 1310483669 w 198"/>
                <a:gd name="T17" fmla="*/ 0 h 190"/>
                <a:gd name="T18" fmla="*/ 2147483647 w 198"/>
                <a:gd name="T19" fmla="*/ 622662551 h 190"/>
                <a:gd name="T20" fmla="*/ 2147483647 w 198"/>
                <a:gd name="T21" fmla="*/ 131086853 h 190"/>
                <a:gd name="T22" fmla="*/ 2147483647 w 198"/>
                <a:gd name="T23" fmla="*/ 131086853 h 190"/>
                <a:gd name="T24" fmla="*/ 2147483647 w 198"/>
                <a:gd name="T25" fmla="*/ 458803984 h 190"/>
                <a:gd name="T26" fmla="*/ 2147483647 w 198"/>
                <a:gd name="T27" fmla="*/ 458803984 h 190"/>
                <a:gd name="T28" fmla="*/ 2147483647 w 198"/>
                <a:gd name="T29" fmla="*/ 917607964 h 190"/>
                <a:gd name="T30" fmla="*/ 2147483647 w 198"/>
                <a:gd name="T31" fmla="*/ 819292828 h 190"/>
                <a:gd name="T32" fmla="*/ 2147483647 w 198"/>
                <a:gd name="T33" fmla="*/ 1081452157 h 190"/>
                <a:gd name="T34" fmla="*/ 2147483647 w 198"/>
                <a:gd name="T35" fmla="*/ 2147483647 h 190"/>
                <a:gd name="T36" fmla="*/ 2147483647 w 198"/>
                <a:gd name="T37" fmla="*/ 2147483647 h 190"/>
                <a:gd name="T38" fmla="*/ 2147483647 w 198"/>
                <a:gd name="T39" fmla="*/ 2147483647 h 190"/>
                <a:gd name="T40" fmla="*/ 2147483647 w 198"/>
                <a:gd name="T41" fmla="*/ 2147483647 h 190"/>
                <a:gd name="T42" fmla="*/ 2147483647 w 198"/>
                <a:gd name="T43" fmla="*/ 2147483647 h 190"/>
                <a:gd name="T44" fmla="*/ 2147483647 w 198"/>
                <a:gd name="T45" fmla="*/ 2147483647 h 190"/>
                <a:gd name="T46" fmla="*/ 2147483647 w 198"/>
                <a:gd name="T47" fmla="*/ 2147483647 h 190"/>
                <a:gd name="T48" fmla="*/ 2147483647 w 198"/>
                <a:gd name="T49" fmla="*/ 2147483647 h 190"/>
                <a:gd name="T50" fmla="*/ 2147483647 w 198"/>
                <a:gd name="T51" fmla="*/ 2147483647 h 190"/>
                <a:gd name="T52" fmla="*/ 2147483647 w 198"/>
                <a:gd name="T53" fmla="*/ 2147483647 h 190"/>
                <a:gd name="T54" fmla="*/ 2147483647 w 198"/>
                <a:gd name="T55" fmla="*/ 2147483647 h 190"/>
                <a:gd name="T56" fmla="*/ 2147483647 w 198"/>
                <a:gd name="T57" fmla="*/ 2147483647 h 190"/>
                <a:gd name="T58" fmla="*/ 2147483647 w 198"/>
                <a:gd name="T59" fmla="*/ 2147483647 h 190"/>
                <a:gd name="T60" fmla="*/ 2147483647 w 198"/>
                <a:gd name="T61" fmla="*/ 2147483647 h 190"/>
                <a:gd name="T62" fmla="*/ 2147483647 w 198"/>
                <a:gd name="T63" fmla="*/ 2147483647 h 19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8"/>
                <a:gd name="T97" fmla="*/ 0 h 190"/>
                <a:gd name="T98" fmla="*/ 198 w 198"/>
                <a:gd name="T99" fmla="*/ 190 h 19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8" h="190">
                  <a:moveTo>
                    <a:pt x="139" y="189"/>
                  </a:moveTo>
                  <a:lnTo>
                    <a:pt x="100" y="161"/>
                  </a:lnTo>
                  <a:lnTo>
                    <a:pt x="76" y="137"/>
                  </a:lnTo>
                  <a:lnTo>
                    <a:pt x="76" y="126"/>
                  </a:lnTo>
                  <a:lnTo>
                    <a:pt x="62" y="121"/>
                  </a:lnTo>
                  <a:lnTo>
                    <a:pt x="19" y="72"/>
                  </a:lnTo>
                  <a:lnTo>
                    <a:pt x="13" y="43"/>
                  </a:lnTo>
                  <a:lnTo>
                    <a:pt x="0" y="33"/>
                  </a:lnTo>
                  <a:lnTo>
                    <a:pt x="9" y="0"/>
                  </a:lnTo>
                  <a:lnTo>
                    <a:pt x="29" y="19"/>
                  </a:lnTo>
                  <a:lnTo>
                    <a:pt x="38" y="4"/>
                  </a:lnTo>
                  <a:lnTo>
                    <a:pt x="62" y="4"/>
                  </a:lnTo>
                  <a:lnTo>
                    <a:pt x="111" y="14"/>
                  </a:lnTo>
                  <a:lnTo>
                    <a:pt x="144" y="14"/>
                  </a:lnTo>
                  <a:lnTo>
                    <a:pt x="159" y="28"/>
                  </a:lnTo>
                  <a:lnTo>
                    <a:pt x="168" y="25"/>
                  </a:lnTo>
                  <a:lnTo>
                    <a:pt x="187" y="33"/>
                  </a:lnTo>
                  <a:lnTo>
                    <a:pt x="173" y="68"/>
                  </a:lnTo>
                  <a:lnTo>
                    <a:pt x="197" y="83"/>
                  </a:lnTo>
                  <a:lnTo>
                    <a:pt x="197" y="87"/>
                  </a:lnTo>
                  <a:lnTo>
                    <a:pt x="183" y="87"/>
                  </a:lnTo>
                  <a:lnTo>
                    <a:pt x="192" y="112"/>
                  </a:lnTo>
                  <a:lnTo>
                    <a:pt x="183" y="112"/>
                  </a:lnTo>
                  <a:lnTo>
                    <a:pt x="178" y="121"/>
                  </a:lnTo>
                  <a:lnTo>
                    <a:pt x="168" y="121"/>
                  </a:lnTo>
                  <a:lnTo>
                    <a:pt x="173" y="137"/>
                  </a:lnTo>
                  <a:lnTo>
                    <a:pt x="154" y="121"/>
                  </a:lnTo>
                  <a:lnTo>
                    <a:pt x="144" y="126"/>
                  </a:lnTo>
                  <a:lnTo>
                    <a:pt x="154" y="150"/>
                  </a:lnTo>
                  <a:lnTo>
                    <a:pt x="139" y="156"/>
                  </a:lnTo>
                  <a:lnTo>
                    <a:pt x="144" y="184"/>
                  </a:lnTo>
                  <a:lnTo>
                    <a:pt x="139" y="189"/>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0907" name="Freeform 13"/>
            <p:cNvSpPr>
              <a:spLocks/>
            </p:cNvSpPr>
            <p:nvPr/>
          </p:nvSpPr>
          <p:spPr bwMode="auto">
            <a:xfrm>
              <a:off x="1511" y="2742"/>
              <a:ext cx="1178" cy="955"/>
            </a:xfrm>
            <a:custGeom>
              <a:avLst/>
              <a:gdLst>
                <a:gd name="T0" fmla="*/ 2147483647 w 570"/>
                <a:gd name="T1" fmla="*/ 2147483647 h 606"/>
                <a:gd name="T2" fmla="*/ 2147483647 w 570"/>
                <a:gd name="T3" fmla="*/ 2147483647 h 606"/>
                <a:gd name="T4" fmla="*/ 2147483647 w 570"/>
                <a:gd name="T5" fmla="*/ 2147483647 h 606"/>
                <a:gd name="T6" fmla="*/ 2147483647 w 570"/>
                <a:gd name="T7" fmla="*/ 2147483647 h 606"/>
                <a:gd name="T8" fmla="*/ 2147483647 w 570"/>
                <a:gd name="T9" fmla="*/ 2147483647 h 606"/>
                <a:gd name="T10" fmla="*/ 2147483647 w 570"/>
                <a:gd name="T11" fmla="*/ 2147483647 h 606"/>
                <a:gd name="T12" fmla="*/ 2147483647 w 570"/>
                <a:gd name="T13" fmla="*/ 2147483647 h 606"/>
                <a:gd name="T14" fmla="*/ 2147483647 w 570"/>
                <a:gd name="T15" fmla="*/ 2147483647 h 606"/>
                <a:gd name="T16" fmla="*/ 2147483647 w 570"/>
                <a:gd name="T17" fmla="*/ 2147483647 h 606"/>
                <a:gd name="T18" fmla="*/ 2147483647 w 570"/>
                <a:gd name="T19" fmla="*/ 2147483647 h 606"/>
                <a:gd name="T20" fmla="*/ 2147483647 w 570"/>
                <a:gd name="T21" fmla="*/ 2147483647 h 606"/>
                <a:gd name="T22" fmla="*/ 2147483647 w 570"/>
                <a:gd name="T23" fmla="*/ 2147483647 h 606"/>
                <a:gd name="T24" fmla="*/ 2147483647 w 570"/>
                <a:gd name="T25" fmla="*/ 2147483647 h 606"/>
                <a:gd name="T26" fmla="*/ 2147483647 w 570"/>
                <a:gd name="T27" fmla="*/ 2147483647 h 606"/>
                <a:gd name="T28" fmla="*/ 2147483647 w 570"/>
                <a:gd name="T29" fmla="*/ 2147483647 h 606"/>
                <a:gd name="T30" fmla="*/ 2147483647 w 570"/>
                <a:gd name="T31" fmla="*/ 2147483647 h 606"/>
                <a:gd name="T32" fmla="*/ 2147483647 w 570"/>
                <a:gd name="T33" fmla="*/ 2147483647 h 606"/>
                <a:gd name="T34" fmla="*/ 2147483647 w 570"/>
                <a:gd name="T35" fmla="*/ 2147483647 h 606"/>
                <a:gd name="T36" fmla="*/ 2147483647 w 570"/>
                <a:gd name="T37" fmla="*/ 2147483647 h 606"/>
                <a:gd name="T38" fmla="*/ 2147483647 w 570"/>
                <a:gd name="T39" fmla="*/ 2147483647 h 606"/>
                <a:gd name="T40" fmla="*/ 2147483647 w 570"/>
                <a:gd name="T41" fmla="*/ 2147483647 h 606"/>
                <a:gd name="T42" fmla="*/ 2147483647 w 570"/>
                <a:gd name="T43" fmla="*/ 2147483647 h 606"/>
                <a:gd name="T44" fmla="*/ 2147483647 w 570"/>
                <a:gd name="T45" fmla="*/ 2147483647 h 606"/>
                <a:gd name="T46" fmla="*/ 2147483647 w 570"/>
                <a:gd name="T47" fmla="*/ 2147483647 h 606"/>
                <a:gd name="T48" fmla="*/ 2147483647 w 570"/>
                <a:gd name="T49" fmla="*/ 2147483647 h 606"/>
                <a:gd name="T50" fmla="*/ 2147483647 w 570"/>
                <a:gd name="T51" fmla="*/ 2147483647 h 606"/>
                <a:gd name="T52" fmla="*/ 2147483647 w 570"/>
                <a:gd name="T53" fmla="*/ 1999774731 h 606"/>
                <a:gd name="T54" fmla="*/ 2147483647 w 570"/>
                <a:gd name="T55" fmla="*/ 952272353 h 606"/>
                <a:gd name="T56" fmla="*/ 2147483647 w 570"/>
                <a:gd name="T57" fmla="*/ 158712057 h 606"/>
                <a:gd name="T58" fmla="*/ 2147483647 w 570"/>
                <a:gd name="T59" fmla="*/ 444388164 h 606"/>
                <a:gd name="T60" fmla="*/ 2147483647 w 570"/>
                <a:gd name="T61" fmla="*/ 1999774731 h 606"/>
                <a:gd name="T62" fmla="*/ 2147483647 w 570"/>
                <a:gd name="T63" fmla="*/ 2147483647 h 606"/>
                <a:gd name="T64" fmla="*/ 2147483647 w 570"/>
                <a:gd name="T65" fmla="*/ 2147483647 h 606"/>
                <a:gd name="T66" fmla="*/ 2147483647 w 570"/>
                <a:gd name="T67" fmla="*/ 2147483647 h 606"/>
                <a:gd name="T68" fmla="*/ 2147483647 w 570"/>
                <a:gd name="T69" fmla="*/ 1841062676 h 606"/>
                <a:gd name="T70" fmla="*/ 2147483647 w 570"/>
                <a:gd name="T71" fmla="*/ 2147483647 h 606"/>
                <a:gd name="T72" fmla="*/ 2147483647 w 570"/>
                <a:gd name="T73" fmla="*/ 2147483647 h 606"/>
                <a:gd name="T74" fmla="*/ 2147483647 w 570"/>
                <a:gd name="T75" fmla="*/ 2147483647 h 606"/>
                <a:gd name="T76" fmla="*/ 573938902 w 570"/>
                <a:gd name="T77" fmla="*/ 2147483647 h 606"/>
                <a:gd name="T78" fmla="*/ 1865378153 w 570"/>
                <a:gd name="T79" fmla="*/ 2147483647 h 606"/>
                <a:gd name="T80" fmla="*/ 2147483647 w 570"/>
                <a:gd name="T81" fmla="*/ 2147483647 h 606"/>
                <a:gd name="T82" fmla="*/ 2147483647 w 570"/>
                <a:gd name="T83" fmla="*/ 2147483647 h 606"/>
                <a:gd name="T84" fmla="*/ 2147483647 w 570"/>
                <a:gd name="T85" fmla="*/ 2147483647 h 606"/>
                <a:gd name="T86" fmla="*/ 2147483647 w 570"/>
                <a:gd name="T87" fmla="*/ 2147483647 h 606"/>
                <a:gd name="T88" fmla="*/ 2147483647 w 570"/>
                <a:gd name="T89" fmla="*/ 2147483647 h 60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70"/>
                <a:gd name="T136" fmla="*/ 0 h 606"/>
                <a:gd name="T137" fmla="*/ 570 w 570"/>
                <a:gd name="T138" fmla="*/ 606 h 60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70" h="606">
                  <a:moveTo>
                    <a:pt x="52" y="487"/>
                  </a:moveTo>
                  <a:lnTo>
                    <a:pt x="67" y="507"/>
                  </a:lnTo>
                  <a:lnTo>
                    <a:pt x="76" y="515"/>
                  </a:lnTo>
                  <a:lnTo>
                    <a:pt x="115" y="545"/>
                  </a:lnTo>
                  <a:lnTo>
                    <a:pt x="139" y="556"/>
                  </a:lnTo>
                  <a:lnTo>
                    <a:pt x="158" y="560"/>
                  </a:lnTo>
                  <a:lnTo>
                    <a:pt x="177" y="556"/>
                  </a:lnTo>
                  <a:lnTo>
                    <a:pt x="196" y="575"/>
                  </a:lnTo>
                  <a:lnTo>
                    <a:pt x="210" y="585"/>
                  </a:lnTo>
                  <a:lnTo>
                    <a:pt x="229" y="595"/>
                  </a:lnTo>
                  <a:lnTo>
                    <a:pt x="287" y="605"/>
                  </a:lnTo>
                  <a:lnTo>
                    <a:pt x="282" y="560"/>
                  </a:lnTo>
                  <a:lnTo>
                    <a:pt x="311" y="551"/>
                  </a:lnTo>
                  <a:lnTo>
                    <a:pt x="335" y="536"/>
                  </a:lnTo>
                  <a:lnTo>
                    <a:pt x="363" y="551"/>
                  </a:lnTo>
                  <a:lnTo>
                    <a:pt x="397" y="560"/>
                  </a:lnTo>
                  <a:lnTo>
                    <a:pt x="421" y="585"/>
                  </a:lnTo>
                  <a:lnTo>
                    <a:pt x="449" y="581"/>
                  </a:lnTo>
                  <a:lnTo>
                    <a:pt x="474" y="560"/>
                  </a:lnTo>
                  <a:lnTo>
                    <a:pt x="507" y="545"/>
                  </a:lnTo>
                  <a:lnTo>
                    <a:pt x="512" y="536"/>
                  </a:lnTo>
                  <a:lnTo>
                    <a:pt x="512" y="511"/>
                  </a:lnTo>
                  <a:lnTo>
                    <a:pt x="496" y="507"/>
                  </a:lnTo>
                  <a:lnTo>
                    <a:pt x="488" y="496"/>
                  </a:lnTo>
                  <a:lnTo>
                    <a:pt x="488" y="477"/>
                  </a:lnTo>
                  <a:lnTo>
                    <a:pt x="483" y="457"/>
                  </a:lnTo>
                  <a:lnTo>
                    <a:pt x="496" y="418"/>
                  </a:lnTo>
                  <a:lnTo>
                    <a:pt x="502" y="388"/>
                  </a:lnTo>
                  <a:lnTo>
                    <a:pt x="492" y="374"/>
                  </a:lnTo>
                  <a:lnTo>
                    <a:pt x="492" y="350"/>
                  </a:lnTo>
                  <a:lnTo>
                    <a:pt x="478" y="350"/>
                  </a:lnTo>
                  <a:lnTo>
                    <a:pt x="464" y="363"/>
                  </a:lnTo>
                  <a:lnTo>
                    <a:pt x="459" y="344"/>
                  </a:lnTo>
                  <a:lnTo>
                    <a:pt x="483" y="314"/>
                  </a:lnTo>
                  <a:lnTo>
                    <a:pt x="502" y="290"/>
                  </a:lnTo>
                  <a:lnTo>
                    <a:pt x="512" y="275"/>
                  </a:lnTo>
                  <a:lnTo>
                    <a:pt x="526" y="280"/>
                  </a:lnTo>
                  <a:lnTo>
                    <a:pt x="540" y="270"/>
                  </a:lnTo>
                  <a:lnTo>
                    <a:pt x="540" y="255"/>
                  </a:lnTo>
                  <a:lnTo>
                    <a:pt x="555" y="207"/>
                  </a:lnTo>
                  <a:lnTo>
                    <a:pt x="569" y="191"/>
                  </a:lnTo>
                  <a:lnTo>
                    <a:pt x="560" y="171"/>
                  </a:lnTo>
                  <a:lnTo>
                    <a:pt x="521" y="157"/>
                  </a:lnTo>
                  <a:lnTo>
                    <a:pt x="512" y="148"/>
                  </a:lnTo>
                  <a:lnTo>
                    <a:pt x="496" y="132"/>
                  </a:lnTo>
                  <a:lnTo>
                    <a:pt x="488" y="132"/>
                  </a:lnTo>
                  <a:lnTo>
                    <a:pt x="474" y="127"/>
                  </a:lnTo>
                  <a:lnTo>
                    <a:pt x="459" y="122"/>
                  </a:lnTo>
                  <a:lnTo>
                    <a:pt x="445" y="107"/>
                  </a:lnTo>
                  <a:lnTo>
                    <a:pt x="449" y="102"/>
                  </a:lnTo>
                  <a:lnTo>
                    <a:pt x="445" y="83"/>
                  </a:lnTo>
                  <a:lnTo>
                    <a:pt x="430" y="94"/>
                  </a:lnTo>
                  <a:lnTo>
                    <a:pt x="416" y="88"/>
                  </a:lnTo>
                  <a:lnTo>
                    <a:pt x="411" y="63"/>
                  </a:lnTo>
                  <a:lnTo>
                    <a:pt x="392" y="49"/>
                  </a:lnTo>
                  <a:lnTo>
                    <a:pt x="383" y="30"/>
                  </a:lnTo>
                  <a:lnTo>
                    <a:pt x="363" y="24"/>
                  </a:lnTo>
                  <a:lnTo>
                    <a:pt x="368" y="5"/>
                  </a:lnTo>
                  <a:lnTo>
                    <a:pt x="368" y="0"/>
                  </a:lnTo>
                  <a:lnTo>
                    <a:pt x="320" y="14"/>
                  </a:lnTo>
                  <a:lnTo>
                    <a:pt x="306" y="34"/>
                  </a:lnTo>
                  <a:lnTo>
                    <a:pt x="296" y="63"/>
                  </a:lnTo>
                  <a:lnTo>
                    <a:pt x="277" y="69"/>
                  </a:lnTo>
                  <a:lnTo>
                    <a:pt x="253" y="69"/>
                  </a:lnTo>
                  <a:lnTo>
                    <a:pt x="234" y="79"/>
                  </a:lnTo>
                  <a:lnTo>
                    <a:pt x="220" y="102"/>
                  </a:lnTo>
                  <a:lnTo>
                    <a:pt x="196" y="94"/>
                  </a:lnTo>
                  <a:lnTo>
                    <a:pt x="177" y="94"/>
                  </a:lnTo>
                  <a:lnTo>
                    <a:pt x="172" y="63"/>
                  </a:lnTo>
                  <a:lnTo>
                    <a:pt x="148" y="58"/>
                  </a:lnTo>
                  <a:lnTo>
                    <a:pt x="153" y="94"/>
                  </a:lnTo>
                  <a:lnTo>
                    <a:pt x="148" y="137"/>
                  </a:lnTo>
                  <a:lnTo>
                    <a:pt x="124" y="127"/>
                  </a:lnTo>
                  <a:lnTo>
                    <a:pt x="95" y="127"/>
                  </a:lnTo>
                  <a:lnTo>
                    <a:pt x="86" y="102"/>
                  </a:lnTo>
                  <a:lnTo>
                    <a:pt x="57" y="98"/>
                  </a:lnTo>
                  <a:lnTo>
                    <a:pt x="27" y="102"/>
                  </a:lnTo>
                  <a:lnTo>
                    <a:pt x="4" y="102"/>
                  </a:lnTo>
                  <a:lnTo>
                    <a:pt x="0" y="137"/>
                  </a:lnTo>
                  <a:lnTo>
                    <a:pt x="13" y="152"/>
                  </a:lnTo>
                  <a:lnTo>
                    <a:pt x="33" y="157"/>
                  </a:lnTo>
                  <a:lnTo>
                    <a:pt x="57" y="182"/>
                  </a:lnTo>
                  <a:lnTo>
                    <a:pt x="86" y="196"/>
                  </a:lnTo>
                  <a:lnTo>
                    <a:pt x="105" y="236"/>
                  </a:lnTo>
                  <a:lnTo>
                    <a:pt x="95" y="255"/>
                  </a:lnTo>
                  <a:lnTo>
                    <a:pt x="100" y="275"/>
                  </a:lnTo>
                  <a:lnTo>
                    <a:pt x="119" y="295"/>
                  </a:lnTo>
                  <a:lnTo>
                    <a:pt x="124" y="330"/>
                  </a:lnTo>
                  <a:lnTo>
                    <a:pt x="100" y="402"/>
                  </a:lnTo>
                  <a:lnTo>
                    <a:pt x="71" y="468"/>
                  </a:lnTo>
                  <a:lnTo>
                    <a:pt x="52" y="487"/>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0908" name="Freeform 14"/>
            <p:cNvSpPr>
              <a:spLocks/>
            </p:cNvSpPr>
            <p:nvPr/>
          </p:nvSpPr>
          <p:spPr bwMode="auto">
            <a:xfrm>
              <a:off x="1511" y="2742"/>
              <a:ext cx="1178" cy="955"/>
            </a:xfrm>
            <a:custGeom>
              <a:avLst/>
              <a:gdLst>
                <a:gd name="T0" fmla="*/ 2147483647 w 570"/>
                <a:gd name="T1" fmla="*/ 2147483647 h 606"/>
                <a:gd name="T2" fmla="*/ 2147483647 w 570"/>
                <a:gd name="T3" fmla="*/ 2147483647 h 606"/>
                <a:gd name="T4" fmla="*/ 2147483647 w 570"/>
                <a:gd name="T5" fmla="*/ 2147483647 h 606"/>
                <a:gd name="T6" fmla="*/ 2147483647 w 570"/>
                <a:gd name="T7" fmla="*/ 2147483647 h 606"/>
                <a:gd name="T8" fmla="*/ 2147483647 w 570"/>
                <a:gd name="T9" fmla="*/ 2147483647 h 606"/>
                <a:gd name="T10" fmla="*/ 2147483647 w 570"/>
                <a:gd name="T11" fmla="*/ 2147483647 h 606"/>
                <a:gd name="T12" fmla="*/ 2147483647 w 570"/>
                <a:gd name="T13" fmla="*/ 2147483647 h 606"/>
                <a:gd name="T14" fmla="*/ 2147483647 w 570"/>
                <a:gd name="T15" fmla="*/ 2147483647 h 606"/>
                <a:gd name="T16" fmla="*/ 2147483647 w 570"/>
                <a:gd name="T17" fmla="*/ 2147483647 h 606"/>
                <a:gd name="T18" fmla="*/ 2147483647 w 570"/>
                <a:gd name="T19" fmla="*/ 2147483647 h 606"/>
                <a:gd name="T20" fmla="*/ 2147483647 w 570"/>
                <a:gd name="T21" fmla="*/ 2147483647 h 606"/>
                <a:gd name="T22" fmla="*/ 2147483647 w 570"/>
                <a:gd name="T23" fmla="*/ 2147483647 h 606"/>
                <a:gd name="T24" fmla="*/ 2147483647 w 570"/>
                <a:gd name="T25" fmla="*/ 2147483647 h 606"/>
                <a:gd name="T26" fmla="*/ 2147483647 w 570"/>
                <a:gd name="T27" fmla="*/ 2147483647 h 606"/>
                <a:gd name="T28" fmla="*/ 2147483647 w 570"/>
                <a:gd name="T29" fmla="*/ 2147483647 h 606"/>
                <a:gd name="T30" fmla="*/ 2147483647 w 570"/>
                <a:gd name="T31" fmla="*/ 2147483647 h 606"/>
                <a:gd name="T32" fmla="*/ 2147483647 w 570"/>
                <a:gd name="T33" fmla="*/ 2147483647 h 606"/>
                <a:gd name="T34" fmla="*/ 2147483647 w 570"/>
                <a:gd name="T35" fmla="*/ 2147483647 h 606"/>
                <a:gd name="T36" fmla="*/ 2147483647 w 570"/>
                <a:gd name="T37" fmla="*/ 2147483647 h 606"/>
                <a:gd name="T38" fmla="*/ 2147483647 w 570"/>
                <a:gd name="T39" fmla="*/ 2147483647 h 606"/>
                <a:gd name="T40" fmla="*/ 2147483647 w 570"/>
                <a:gd name="T41" fmla="*/ 2147483647 h 606"/>
                <a:gd name="T42" fmla="*/ 2147483647 w 570"/>
                <a:gd name="T43" fmla="*/ 2147483647 h 606"/>
                <a:gd name="T44" fmla="*/ 2147483647 w 570"/>
                <a:gd name="T45" fmla="*/ 2147483647 h 606"/>
                <a:gd name="T46" fmla="*/ 2147483647 w 570"/>
                <a:gd name="T47" fmla="*/ 2147483647 h 606"/>
                <a:gd name="T48" fmla="*/ 2147483647 w 570"/>
                <a:gd name="T49" fmla="*/ 2147483647 h 606"/>
                <a:gd name="T50" fmla="*/ 2147483647 w 570"/>
                <a:gd name="T51" fmla="*/ 2147483647 h 606"/>
                <a:gd name="T52" fmla="*/ 2147483647 w 570"/>
                <a:gd name="T53" fmla="*/ 1999774731 h 606"/>
                <a:gd name="T54" fmla="*/ 2147483647 w 570"/>
                <a:gd name="T55" fmla="*/ 952272353 h 606"/>
                <a:gd name="T56" fmla="*/ 2147483647 w 570"/>
                <a:gd name="T57" fmla="*/ 158712057 h 606"/>
                <a:gd name="T58" fmla="*/ 2147483647 w 570"/>
                <a:gd name="T59" fmla="*/ 444388164 h 606"/>
                <a:gd name="T60" fmla="*/ 2147483647 w 570"/>
                <a:gd name="T61" fmla="*/ 1999774731 h 606"/>
                <a:gd name="T62" fmla="*/ 2147483647 w 570"/>
                <a:gd name="T63" fmla="*/ 2147483647 h 606"/>
                <a:gd name="T64" fmla="*/ 2147483647 w 570"/>
                <a:gd name="T65" fmla="*/ 2147483647 h 606"/>
                <a:gd name="T66" fmla="*/ 2147483647 w 570"/>
                <a:gd name="T67" fmla="*/ 2147483647 h 606"/>
                <a:gd name="T68" fmla="*/ 2147483647 w 570"/>
                <a:gd name="T69" fmla="*/ 1841062676 h 606"/>
                <a:gd name="T70" fmla="*/ 2147483647 w 570"/>
                <a:gd name="T71" fmla="*/ 2147483647 h 606"/>
                <a:gd name="T72" fmla="*/ 2147483647 w 570"/>
                <a:gd name="T73" fmla="*/ 2147483647 h 606"/>
                <a:gd name="T74" fmla="*/ 2147483647 w 570"/>
                <a:gd name="T75" fmla="*/ 2147483647 h 606"/>
                <a:gd name="T76" fmla="*/ 573938902 w 570"/>
                <a:gd name="T77" fmla="*/ 2147483647 h 606"/>
                <a:gd name="T78" fmla="*/ 1865378153 w 570"/>
                <a:gd name="T79" fmla="*/ 2147483647 h 606"/>
                <a:gd name="T80" fmla="*/ 2147483647 w 570"/>
                <a:gd name="T81" fmla="*/ 2147483647 h 606"/>
                <a:gd name="T82" fmla="*/ 2147483647 w 570"/>
                <a:gd name="T83" fmla="*/ 2147483647 h 606"/>
                <a:gd name="T84" fmla="*/ 2147483647 w 570"/>
                <a:gd name="T85" fmla="*/ 2147483647 h 606"/>
                <a:gd name="T86" fmla="*/ 2147483647 w 570"/>
                <a:gd name="T87" fmla="*/ 2147483647 h 606"/>
                <a:gd name="T88" fmla="*/ 2147483647 w 570"/>
                <a:gd name="T89" fmla="*/ 2147483647 h 60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70"/>
                <a:gd name="T136" fmla="*/ 0 h 606"/>
                <a:gd name="T137" fmla="*/ 570 w 570"/>
                <a:gd name="T138" fmla="*/ 606 h 60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70" h="606">
                  <a:moveTo>
                    <a:pt x="52" y="487"/>
                  </a:moveTo>
                  <a:lnTo>
                    <a:pt x="67" y="507"/>
                  </a:lnTo>
                  <a:lnTo>
                    <a:pt x="76" y="515"/>
                  </a:lnTo>
                  <a:lnTo>
                    <a:pt x="115" y="545"/>
                  </a:lnTo>
                  <a:lnTo>
                    <a:pt x="139" y="556"/>
                  </a:lnTo>
                  <a:lnTo>
                    <a:pt x="158" y="560"/>
                  </a:lnTo>
                  <a:lnTo>
                    <a:pt x="177" y="556"/>
                  </a:lnTo>
                  <a:lnTo>
                    <a:pt x="196" y="575"/>
                  </a:lnTo>
                  <a:lnTo>
                    <a:pt x="210" y="585"/>
                  </a:lnTo>
                  <a:lnTo>
                    <a:pt x="229" y="595"/>
                  </a:lnTo>
                  <a:lnTo>
                    <a:pt x="287" y="605"/>
                  </a:lnTo>
                  <a:lnTo>
                    <a:pt x="282" y="560"/>
                  </a:lnTo>
                  <a:lnTo>
                    <a:pt x="311" y="551"/>
                  </a:lnTo>
                  <a:lnTo>
                    <a:pt x="335" y="536"/>
                  </a:lnTo>
                  <a:lnTo>
                    <a:pt x="363" y="551"/>
                  </a:lnTo>
                  <a:lnTo>
                    <a:pt x="397" y="560"/>
                  </a:lnTo>
                  <a:lnTo>
                    <a:pt x="421" y="585"/>
                  </a:lnTo>
                  <a:lnTo>
                    <a:pt x="449" y="581"/>
                  </a:lnTo>
                  <a:lnTo>
                    <a:pt x="474" y="560"/>
                  </a:lnTo>
                  <a:lnTo>
                    <a:pt x="507" y="545"/>
                  </a:lnTo>
                  <a:lnTo>
                    <a:pt x="512" y="536"/>
                  </a:lnTo>
                  <a:lnTo>
                    <a:pt x="512" y="511"/>
                  </a:lnTo>
                  <a:lnTo>
                    <a:pt x="496" y="507"/>
                  </a:lnTo>
                  <a:lnTo>
                    <a:pt x="488" y="496"/>
                  </a:lnTo>
                  <a:lnTo>
                    <a:pt x="488" y="477"/>
                  </a:lnTo>
                  <a:lnTo>
                    <a:pt x="483" y="457"/>
                  </a:lnTo>
                  <a:lnTo>
                    <a:pt x="496" y="418"/>
                  </a:lnTo>
                  <a:lnTo>
                    <a:pt x="502" y="388"/>
                  </a:lnTo>
                  <a:lnTo>
                    <a:pt x="492" y="374"/>
                  </a:lnTo>
                  <a:lnTo>
                    <a:pt x="492" y="350"/>
                  </a:lnTo>
                  <a:lnTo>
                    <a:pt x="478" y="350"/>
                  </a:lnTo>
                  <a:lnTo>
                    <a:pt x="464" y="363"/>
                  </a:lnTo>
                  <a:lnTo>
                    <a:pt x="459" y="344"/>
                  </a:lnTo>
                  <a:lnTo>
                    <a:pt x="483" y="314"/>
                  </a:lnTo>
                  <a:lnTo>
                    <a:pt x="502" y="290"/>
                  </a:lnTo>
                  <a:lnTo>
                    <a:pt x="512" y="275"/>
                  </a:lnTo>
                  <a:lnTo>
                    <a:pt x="526" y="280"/>
                  </a:lnTo>
                  <a:lnTo>
                    <a:pt x="540" y="270"/>
                  </a:lnTo>
                  <a:lnTo>
                    <a:pt x="540" y="255"/>
                  </a:lnTo>
                  <a:lnTo>
                    <a:pt x="555" y="207"/>
                  </a:lnTo>
                  <a:lnTo>
                    <a:pt x="569" y="191"/>
                  </a:lnTo>
                  <a:lnTo>
                    <a:pt x="560" y="171"/>
                  </a:lnTo>
                  <a:lnTo>
                    <a:pt x="521" y="157"/>
                  </a:lnTo>
                  <a:lnTo>
                    <a:pt x="512" y="148"/>
                  </a:lnTo>
                  <a:lnTo>
                    <a:pt x="496" y="132"/>
                  </a:lnTo>
                  <a:lnTo>
                    <a:pt x="488" y="132"/>
                  </a:lnTo>
                  <a:lnTo>
                    <a:pt x="474" y="127"/>
                  </a:lnTo>
                  <a:lnTo>
                    <a:pt x="459" y="122"/>
                  </a:lnTo>
                  <a:lnTo>
                    <a:pt x="445" y="107"/>
                  </a:lnTo>
                  <a:lnTo>
                    <a:pt x="449" y="102"/>
                  </a:lnTo>
                  <a:lnTo>
                    <a:pt x="445" y="83"/>
                  </a:lnTo>
                  <a:lnTo>
                    <a:pt x="430" y="94"/>
                  </a:lnTo>
                  <a:lnTo>
                    <a:pt x="416" y="88"/>
                  </a:lnTo>
                  <a:lnTo>
                    <a:pt x="411" y="63"/>
                  </a:lnTo>
                  <a:lnTo>
                    <a:pt x="392" y="49"/>
                  </a:lnTo>
                  <a:lnTo>
                    <a:pt x="383" y="30"/>
                  </a:lnTo>
                  <a:lnTo>
                    <a:pt x="363" y="24"/>
                  </a:lnTo>
                  <a:lnTo>
                    <a:pt x="368" y="5"/>
                  </a:lnTo>
                  <a:lnTo>
                    <a:pt x="368" y="0"/>
                  </a:lnTo>
                  <a:lnTo>
                    <a:pt x="320" y="14"/>
                  </a:lnTo>
                  <a:lnTo>
                    <a:pt x="306" y="34"/>
                  </a:lnTo>
                  <a:lnTo>
                    <a:pt x="296" y="63"/>
                  </a:lnTo>
                  <a:lnTo>
                    <a:pt x="277" y="69"/>
                  </a:lnTo>
                  <a:lnTo>
                    <a:pt x="253" y="69"/>
                  </a:lnTo>
                  <a:lnTo>
                    <a:pt x="234" y="79"/>
                  </a:lnTo>
                  <a:lnTo>
                    <a:pt x="220" y="102"/>
                  </a:lnTo>
                  <a:lnTo>
                    <a:pt x="196" y="94"/>
                  </a:lnTo>
                  <a:lnTo>
                    <a:pt x="177" y="94"/>
                  </a:lnTo>
                  <a:lnTo>
                    <a:pt x="172" y="63"/>
                  </a:lnTo>
                  <a:lnTo>
                    <a:pt x="148" y="58"/>
                  </a:lnTo>
                  <a:lnTo>
                    <a:pt x="153" y="94"/>
                  </a:lnTo>
                  <a:lnTo>
                    <a:pt x="148" y="137"/>
                  </a:lnTo>
                  <a:lnTo>
                    <a:pt x="124" y="127"/>
                  </a:lnTo>
                  <a:lnTo>
                    <a:pt x="95" y="127"/>
                  </a:lnTo>
                  <a:lnTo>
                    <a:pt x="86" y="102"/>
                  </a:lnTo>
                  <a:lnTo>
                    <a:pt x="57" y="98"/>
                  </a:lnTo>
                  <a:lnTo>
                    <a:pt x="27" y="102"/>
                  </a:lnTo>
                  <a:lnTo>
                    <a:pt x="4" y="102"/>
                  </a:lnTo>
                  <a:lnTo>
                    <a:pt x="0" y="137"/>
                  </a:lnTo>
                  <a:lnTo>
                    <a:pt x="13" y="152"/>
                  </a:lnTo>
                  <a:lnTo>
                    <a:pt x="33" y="157"/>
                  </a:lnTo>
                  <a:lnTo>
                    <a:pt x="57" y="182"/>
                  </a:lnTo>
                  <a:lnTo>
                    <a:pt x="86" y="196"/>
                  </a:lnTo>
                  <a:lnTo>
                    <a:pt x="105" y="236"/>
                  </a:lnTo>
                  <a:lnTo>
                    <a:pt x="95" y="255"/>
                  </a:lnTo>
                  <a:lnTo>
                    <a:pt x="100" y="275"/>
                  </a:lnTo>
                  <a:lnTo>
                    <a:pt x="119" y="295"/>
                  </a:lnTo>
                  <a:lnTo>
                    <a:pt x="124" y="330"/>
                  </a:lnTo>
                  <a:lnTo>
                    <a:pt x="100" y="402"/>
                  </a:lnTo>
                  <a:lnTo>
                    <a:pt x="71" y="468"/>
                  </a:lnTo>
                  <a:lnTo>
                    <a:pt x="52" y="487"/>
                  </a:lnTo>
                </a:path>
              </a:pathLst>
            </a:custGeom>
            <a:solidFill>
              <a:srgbClr val="CCFFCC"/>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0909" name="Freeform 15"/>
            <p:cNvSpPr>
              <a:spLocks/>
            </p:cNvSpPr>
            <p:nvPr/>
          </p:nvSpPr>
          <p:spPr bwMode="auto">
            <a:xfrm>
              <a:off x="807" y="3322"/>
              <a:ext cx="1296" cy="884"/>
            </a:xfrm>
            <a:custGeom>
              <a:avLst/>
              <a:gdLst>
                <a:gd name="T0" fmla="*/ 2147483647 w 627"/>
                <a:gd name="T1" fmla="*/ 2147483647 h 561"/>
                <a:gd name="T2" fmla="*/ 2147483647 w 627"/>
                <a:gd name="T3" fmla="*/ 2147483647 h 561"/>
                <a:gd name="T4" fmla="*/ 2147483647 w 627"/>
                <a:gd name="T5" fmla="*/ 2147483647 h 561"/>
                <a:gd name="T6" fmla="*/ 2147483647 w 627"/>
                <a:gd name="T7" fmla="*/ 2147483647 h 561"/>
                <a:gd name="T8" fmla="*/ 2147483647 w 627"/>
                <a:gd name="T9" fmla="*/ 2147483647 h 561"/>
                <a:gd name="T10" fmla="*/ 2147483647 w 627"/>
                <a:gd name="T11" fmla="*/ 2147483647 h 561"/>
                <a:gd name="T12" fmla="*/ 2147483647 w 627"/>
                <a:gd name="T13" fmla="*/ 2147483647 h 561"/>
                <a:gd name="T14" fmla="*/ 2147483647 w 627"/>
                <a:gd name="T15" fmla="*/ 2147483647 h 561"/>
                <a:gd name="T16" fmla="*/ 2147483647 w 627"/>
                <a:gd name="T17" fmla="*/ 2147483647 h 561"/>
                <a:gd name="T18" fmla="*/ 2147483647 w 627"/>
                <a:gd name="T19" fmla="*/ 2147483647 h 561"/>
                <a:gd name="T20" fmla="*/ 2147483647 w 627"/>
                <a:gd name="T21" fmla="*/ 2147483647 h 561"/>
                <a:gd name="T22" fmla="*/ 2147483647 w 627"/>
                <a:gd name="T23" fmla="*/ 2147483647 h 561"/>
                <a:gd name="T24" fmla="*/ 2147483647 w 627"/>
                <a:gd name="T25" fmla="*/ 2147483647 h 561"/>
                <a:gd name="T26" fmla="*/ 2147483647 w 627"/>
                <a:gd name="T27" fmla="*/ 2147483647 h 561"/>
                <a:gd name="T28" fmla="*/ 2147483647 w 627"/>
                <a:gd name="T29" fmla="*/ 2147483647 h 561"/>
                <a:gd name="T30" fmla="*/ 2147483647 w 627"/>
                <a:gd name="T31" fmla="*/ 2147483647 h 561"/>
                <a:gd name="T32" fmla="*/ 2147483647 w 627"/>
                <a:gd name="T33" fmla="*/ 2147483647 h 561"/>
                <a:gd name="T34" fmla="*/ 2147483647 w 627"/>
                <a:gd name="T35" fmla="*/ 2147483647 h 561"/>
                <a:gd name="T36" fmla="*/ 2147483647 w 627"/>
                <a:gd name="T37" fmla="*/ 2147483647 h 561"/>
                <a:gd name="T38" fmla="*/ 2147483647 w 627"/>
                <a:gd name="T39" fmla="*/ 2147483647 h 561"/>
                <a:gd name="T40" fmla="*/ 2147483647 w 627"/>
                <a:gd name="T41" fmla="*/ 2147483647 h 561"/>
                <a:gd name="T42" fmla="*/ 0 w 627"/>
                <a:gd name="T43" fmla="*/ 2147483647 h 561"/>
                <a:gd name="T44" fmla="*/ 718291282 w 627"/>
                <a:gd name="T45" fmla="*/ 2147483647 h 561"/>
                <a:gd name="T46" fmla="*/ 2147483647 w 627"/>
                <a:gd name="T47" fmla="*/ 2147483647 h 561"/>
                <a:gd name="T48" fmla="*/ 2147483647 w 627"/>
                <a:gd name="T49" fmla="*/ 2147483647 h 561"/>
                <a:gd name="T50" fmla="*/ 2147483647 w 627"/>
                <a:gd name="T51" fmla="*/ 2147483647 h 561"/>
                <a:gd name="T52" fmla="*/ 2147483647 w 627"/>
                <a:gd name="T53" fmla="*/ 2147483647 h 561"/>
                <a:gd name="T54" fmla="*/ 2147483647 w 627"/>
                <a:gd name="T55" fmla="*/ 2147483647 h 561"/>
                <a:gd name="T56" fmla="*/ 2147483647 w 627"/>
                <a:gd name="T57" fmla="*/ 2147483647 h 561"/>
                <a:gd name="T58" fmla="*/ 2147483647 w 627"/>
                <a:gd name="T59" fmla="*/ 2147483647 h 561"/>
                <a:gd name="T60" fmla="*/ 2147483647 w 627"/>
                <a:gd name="T61" fmla="*/ 2147483647 h 561"/>
                <a:gd name="T62" fmla="*/ 2147483647 w 627"/>
                <a:gd name="T63" fmla="*/ 2147483647 h 561"/>
                <a:gd name="T64" fmla="*/ 2147483647 w 627"/>
                <a:gd name="T65" fmla="*/ 2147483647 h 561"/>
                <a:gd name="T66" fmla="*/ 2147483647 w 627"/>
                <a:gd name="T67" fmla="*/ 2147483647 h 561"/>
                <a:gd name="T68" fmla="*/ 2147483647 w 627"/>
                <a:gd name="T69" fmla="*/ 2147483647 h 561"/>
                <a:gd name="T70" fmla="*/ 2147483647 w 627"/>
                <a:gd name="T71" fmla="*/ 2147483647 h 561"/>
                <a:gd name="T72" fmla="*/ 2147483647 w 627"/>
                <a:gd name="T73" fmla="*/ 2147483647 h 561"/>
                <a:gd name="T74" fmla="*/ 2147483647 w 627"/>
                <a:gd name="T75" fmla="*/ 2147483647 h 561"/>
                <a:gd name="T76" fmla="*/ 2147483647 w 627"/>
                <a:gd name="T77" fmla="*/ 2147483647 h 561"/>
                <a:gd name="T78" fmla="*/ 2147483647 w 627"/>
                <a:gd name="T79" fmla="*/ 2147483647 h 561"/>
                <a:gd name="T80" fmla="*/ 2147483647 w 627"/>
                <a:gd name="T81" fmla="*/ 2147483647 h 561"/>
                <a:gd name="T82" fmla="*/ 2147483647 w 627"/>
                <a:gd name="T83" fmla="*/ 2147483647 h 561"/>
                <a:gd name="T84" fmla="*/ 2147483647 w 627"/>
                <a:gd name="T85" fmla="*/ 952638038 h 561"/>
                <a:gd name="T86" fmla="*/ 2147483647 w 627"/>
                <a:gd name="T87" fmla="*/ 603339286 h 561"/>
                <a:gd name="T88" fmla="*/ 2147483647 w 627"/>
                <a:gd name="T89" fmla="*/ 793869697 h 561"/>
                <a:gd name="T90" fmla="*/ 2147483647 w 627"/>
                <a:gd name="T91" fmla="*/ 0 h 561"/>
                <a:gd name="T92" fmla="*/ 2147483647 w 627"/>
                <a:gd name="T93" fmla="*/ 952638038 h 561"/>
                <a:gd name="T94" fmla="*/ 2147483647 w 627"/>
                <a:gd name="T95" fmla="*/ 1238426653 h 561"/>
                <a:gd name="T96" fmla="*/ 2147483647 w 627"/>
                <a:gd name="T97" fmla="*/ 1587739394 h 561"/>
                <a:gd name="T98" fmla="*/ 2147483647 w 627"/>
                <a:gd name="T99" fmla="*/ 2000548280 h 561"/>
                <a:gd name="T100" fmla="*/ 2147483647 w 627"/>
                <a:gd name="T101" fmla="*/ 2147483647 h 561"/>
                <a:gd name="T102" fmla="*/ 2147483647 w 627"/>
                <a:gd name="T103" fmla="*/ 2147483647 h 561"/>
                <a:gd name="T104" fmla="*/ 2147483647 w 627"/>
                <a:gd name="T105" fmla="*/ 2147483647 h 561"/>
                <a:gd name="T106" fmla="*/ 2147483647 w 627"/>
                <a:gd name="T107" fmla="*/ 2147483647 h 561"/>
                <a:gd name="T108" fmla="*/ 2147483647 w 627"/>
                <a:gd name="T109" fmla="*/ 2147483647 h 561"/>
                <a:gd name="T110" fmla="*/ 2147483647 w 627"/>
                <a:gd name="T111" fmla="*/ 2147483647 h 561"/>
                <a:gd name="T112" fmla="*/ 2147483647 w 627"/>
                <a:gd name="T113" fmla="*/ 2147483647 h 561"/>
                <a:gd name="T114" fmla="*/ 2147483647 w 627"/>
                <a:gd name="T115" fmla="*/ 2147483647 h 561"/>
                <a:gd name="T116" fmla="*/ 2147483647 w 627"/>
                <a:gd name="T117" fmla="*/ 2147483647 h 561"/>
                <a:gd name="T118" fmla="*/ 2147483647 w 627"/>
                <a:gd name="T119" fmla="*/ 2147483647 h 561"/>
                <a:gd name="T120" fmla="*/ 2147483647 w 627"/>
                <a:gd name="T121" fmla="*/ 2147483647 h 561"/>
                <a:gd name="T122" fmla="*/ 2147483647 w 627"/>
                <a:gd name="T123" fmla="*/ 2147483647 h 56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27"/>
                <a:gd name="T187" fmla="*/ 0 h 561"/>
                <a:gd name="T188" fmla="*/ 627 w 627"/>
                <a:gd name="T189" fmla="*/ 561 h 56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27" h="561">
                  <a:moveTo>
                    <a:pt x="549" y="216"/>
                  </a:moveTo>
                  <a:lnTo>
                    <a:pt x="568" y="226"/>
                  </a:lnTo>
                  <a:lnTo>
                    <a:pt x="626" y="236"/>
                  </a:lnTo>
                  <a:lnTo>
                    <a:pt x="616" y="270"/>
                  </a:lnTo>
                  <a:lnTo>
                    <a:pt x="554" y="300"/>
                  </a:lnTo>
                  <a:lnTo>
                    <a:pt x="493" y="309"/>
                  </a:lnTo>
                  <a:lnTo>
                    <a:pt x="401" y="399"/>
                  </a:lnTo>
                  <a:lnTo>
                    <a:pt x="401" y="427"/>
                  </a:lnTo>
                  <a:lnTo>
                    <a:pt x="425" y="457"/>
                  </a:lnTo>
                  <a:lnTo>
                    <a:pt x="387" y="472"/>
                  </a:lnTo>
                  <a:lnTo>
                    <a:pt x="364" y="487"/>
                  </a:lnTo>
                  <a:lnTo>
                    <a:pt x="348" y="516"/>
                  </a:lnTo>
                  <a:lnTo>
                    <a:pt x="321" y="507"/>
                  </a:lnTo>
                  <a:lnTo>
                    <a:pt x="287" y="537"/>
                  </a:lnTo>
                  <a:lnTo>
                    <a:pt x="262" y="560"/>
                  </a:lnTo>
                  <a:lnTo>
                    <a:pt x="167" y="537"/>
                  </a:lnTo>
                  <a:lnTo>
                    <a:pt x="134" y="532"/>
                  </a:lnTo>
                  <a:lnTo>
                    <a:pt x="105" y="532"/>
                  </a:lnTo>
                  <a:lnTo>
                    <a:pt x="67" y="551"/>
                  </a:lnTo>
                  <a:lnTo>
                    <a:pt x="43" y="532"/>
                  </a:lnTo>
                  <a:lnTo>
                    <a:pt x="33" y="472"/>
                  </a:lnTo>
                  <a:lnTo>
                    <a:pt x="0" y="447"/>
                  </a:lnTo>
                  <a:lnTo>
                    <a:pt x="5" y="418"/>
                  </a:lnTo>
                  <a:lnTo>
                    <a:pt x="29" y="402"/>
                  </a:lnTo>
                  <a:lnTo>
                    <a:pt x="38" y="389"/>
                  </a:lnTo>
                  <a:lnTo>
                    <a:pt x="33" y="359"/>
                  </a:lnTo>
                  <a:lnTo>
                    <a:pt x="48" y="339"/>
                  </a:lnTo>
                  <a:lnTo>
                    <a:pt x="53" y="314"/>
                  </a:lnTo>
                  <a:lnTo>
                    <a:pt x="53" y="290"/>
                  </a:lnTo>
                  <a:lnTo>
                    <a:pt x="72" y="284"/>
                  </a:lnTo>
                  <a:lnTo>
                    <a:pt x="86" y="270"/>
                  </a:lnTo>
                  <a:lnTo>
                    <a:pt x="105" y="216"/>
                  </a:lnTo>
                  <a:lnTo>
                    <a:pt x="148" y="182"/>
                  </a:lnTo>
                  <a:lnTo>
                    <a:pt x="142" y="152"/>
                  </a:lnTo>
                  <a:lnTo>
                    <a:pt x="115" y="143"/>
                  </a:lnTo>
                  <a:lnTo>
                    <a:pt x="86" y="138"/>
                  </a:lnTo>
                  <a:lnTo>
                    <a:pt x="67" y="133"/>
                  </a:lnTo>
                  <a:lnTo>
                    <a:pt x="53" y="108"/>
                  </a:lnTo>
                  <a:lnTo>
                    <a:pt x="29" y="118"/>
                  </a:lnTo>
                  <a:lnTo>
                    <a:pt x="24" y="118"/>
                  </a:lnTo>
                  <a:lnTo>
                    <a:pt x="24" y="103"/>
                  </a:lnTo>
                  <a:lnTo>
                    <a:pt x="33" y="78"/>
                  </a:lnTo>
                  <a:lnTo>
                    <a:pt x="29" y="30"/>
                  </a:lnTo>
                  <a:lnTo>
                    <a:pt x="48" y="19"/>
                  </a:lnTo>
                  <a:lnTo>
                    <a:pt x="75" y="25"/>
                  </a:lnTo>
                  <a:lnTo>
                    <a:pt x="100" y="0"/>
                  </a:lnTo>
                  <a:lnTo>
                    <a:pt x="128" y="30"/>
                  </a:lnTo>
                  <a:lnTo>
                    <a:pt x="162" y="39"/>
                  </a:lnTo>
                  <a:lnTo>
                    <a:pt x="201" y="50"/>
                  </a:lnTo>
                  <a:lnTo>
                    <a:pt x="234" y="63"/>
                  </a:lnTo>
                  <a:lnTo>
                    <a:pt x="262" y="83"/>
                  </a:lnTo>
                  <a:lnTo>
                    <a:pt x="306" y="83"/>
                  </a:lnTo>
                  <a:lnTo>
                    <a:pt x="373" y="113"/>
                  </a:lnTo>
                  <a:lnTo>
                    <a:pt x="391" y="118"/>
                  </a:lnTo>
                  <a:lnTo>
                    <a:pt x="407" y="138"/>
                  </a:lnTo>
                  <a:lnTo>
                    <a:pt x="415" y="147"/>
                  </a:lnTo>
                  <a:lnTo>
                    <a:pt x="454" y="176"/>
                  </a:lnTo>
                  <a:lnTo>
                    <a:pt x="479" y="187"/>
                  </a:lnTo>
                  <a:lnTo>
                    <a:pt x="498" y="191"/>
                  </a:lnTo>
                  <a:lnTo>
                    <a:pt x="516" y="187"/>
                  </a:lnTo>
                  <a:lnTo>
                    <a:pt x="535" y="206"/>
                  </a:lnTo>
                  <a:lnTo>
                    <a:pt x="549" y="216"/>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0910" name="Freeform 16"/>
            <p:cNvSpPr>
              <a:spLocks/>
            </p:cNvSpPr>
            <p:nvPr/>
          </p:nvSpPr>
          <p:spPr bwMode="auto">
            <a:xfrm>
              <a:off x="807" y="3322"/>
              <a:ext cx="1296" cy="884"/>
            </a:xfrm>
            <a:custGeom>
              <a:avLst/>
              <a:gdLst>
                <a:gd name="T0" fmla="*/ 2147483647 w 627"/>
                <a:gd name="T1" fmla="*/ 2147483647 h 561"/>
                <a:gd name="T2" fmla="*/ 2147483647 w 627"/>
                <a:gd name="T3" fmla="*/ 2147483647 h 561"/>
                <a:gd name="T4" fmla="*/ 2147483647 w 627"/>
                <a:gd name="T5" fmla="*/ 2147483647 h 561"/>
                <a:gd name="T6" fmla="*/ 2147483647 w 627"/>
                <a:gd name="T7" fmla="*/ 2147483647 h 561"/>
                <a:gd name="T8" fmla="*/ 2147483647 w 627"/>
                <a:gd name="T9" fmla="*/ 2147483647 h 561"/>
                <a:gd name="T10" fmla="*/ 2147483647 w 627"/>
                <a:gd name="T11" fmla="*/ 2147483647 h 561"/>
                <a:gd name="T12" fmla="*/ 2147483647 w 627"/>
                <a:gd name="T13" fmla="*/ 2147483647 h 561"/>
                <a:gd name="T14" fmla="*/ 2147483647 w 627"/>
                <a:gd name="T15" fmla="*/ 2147483647 h 561"/>
                <a:gd name="T16" fmla="*/ 2147483647 w 627"/>
                <a:gd name="T17" fmla="*/ 2147483647 h 561"/>
                <a:gd name="T18" fmla="*/ 2147483647 w 627"/>
                <a:gd name="T19" fmla="*/ 2147483647 h 561"/>
                <a:gd name="T20" fmla="*/ 2147483647 w 627"/>
                <a:gd name="T21" fmla="*/ 2147483647 h 561"/>
                <a:gd name="T22" fmla="*/ 2147483647 w 627"/>
                <a:gd name="T23" fmla="*/ 2147483647 h 561"/>
                <a:gd name="T24" fmla="*/ 2147483647 w 627"/>
                <a:gd name="T25" fmla="*/ 2147483647 h 561"/>
                <a:gd name="T26" fmla="*/ 2147483647 w 627"/>
                <a:gd name="T27" fmla="*/ 2147483647 h 561"/>
                <a:gd name="T28" fmla="*/ 2147483647 w 627"/>
                <a:gd name="T29" fmla="*/ 2147483647 h 561"/>
                <a:gd name="T30" fmla="*/ 2147483647 w 627"/>
                <a:gd name="T31" fmla="*/ 2147483647 h 561"/>
                <a:gd name="T32" fmla="*/ 2147483647 w 627"/>
                <a:gd name="T33" fmla="*/ 2147483647 h 561"/>
                <a:gd name="T34" fmla="*/ 2147483647 w 627"/>
                <a:gd name="T35" fmla="*/ 2147483647 h 561"/>
                <a:gd name="T36" fmla="*/ 2147483647 w 627"/>
                <a:gd name="T37" fmla="*/ 2147483647 h 561"/>
                <a:gd name="T38" fmla="*/ 2147483647 w 627"/>
                <a:gd name="T39" fmla="*/ 2147483647 h 561"/>
                <a:gd name="T40" fmla="*/ 2147483647 w 627"/>
                <a:gd name="T41" fmla="*/ 2147483647 h 561"/>
                <a:gd name="T42" fmla="*/ 0 w 627"/>
                <a:gd name="T43" fmla="*/ 2147483647 h 561"/>
                <a:gd name="T44" fmla="*/ 718291282 w 627"/>
                <a:gd name="T45" fmla="*/ 2147483647 h 561"/>
                <a:gd name="T46" fmla="*/ 2147483647 w 627"/>
                <a:gd name="T47" fmla="*/ 2147483647 h 561"/>
                <a:gd name="T48" fmla="*/ 2147483647 w 627"/>
                <a:gd name="T49" fmla="*/ 2147483647 h 561"/>
                <a:gd name="T50" fmla="*/ 2147483647 w 627"/>
                <a:gd name="T51" fmla="*/ 2147483647 h 561"/>
                <a:gd name="T52" fmla="*/ 2147483647 w 627"/>
                <a:gd name="T53" fmla="*/ 2147483647 h 561"/>
                <a:gd name="T54" fmla="*/ 2147483647 w 627"/>
                <a:gd name="T55" fmla="*/ 2147483647 h 561"/>
                <a:gd name="T56" fmla="*/ 2147483647 w 627"/>
                <a:gd name="T57" fmla="*/ 2147483647 h 561"/>
                <a:gd name="T58" fmla="*/ 2147483647 w 627"/>
                <a:gd name="T59" fmla="*/ 2147483647 h 561"/>
                <a:gd name="T60" fmla="*/ 2147483647 w 627"/>
                <a:gd name="T61" fmla="*/ 2147483647 h 561"/>
                <a:gd name="T62" fmla="*/ 2147483647 w 627"/>
                <a:gd name="T63" fmla="*/ 2147483647 h 561"/>
                <a:gd name="T64" fmla="*/ 2147483647 w 627"/>
                <a:gd name="T65" fmla="*/ 2147483647 h 561"/>
                <a:gd name="T66" fmla="*/ 2147483647 w 627"/>
                <a:gd name="T67" fmla="*/ 2147483647 h 561"/>
                <a:gd name="T68" fmla="*/ 2147483647 w 627"/>
                <a:gd name="T69" fmla="*/ 2147483647 h 561"/>
                <a:gd name="T70" fmla="*/ 2147483647 w 627"/>
                <a:gd name="T71" fmla="*/ 2147483647 h 561"/>
                <a:gd name="T72" fmla="*/ 2147483647 w 627"/>
                <a:gd name="T73" fmla="*/ 2147483647 h 561"/>
                <a:gd name="T74" fmla="*/ 2147483647 w 627"/>
                <a:gd name="T75" fmla="*/ 2147483647 h 561"/>
                <a:gd name="T76" fmla="*/ 2147483647 w 627"/>
                <a:gd name="T77" fmla="*/ 2147483647 h 561"/>
                <a:gd name="T78" fmla="*/ 2147483647 w 627"/>
                <a:gd name="T79" fmla="*/ 2147483647 h 561"/>
                <a:gd name="T80" fmla="*/ 2147483647 w 627"/>
                <a:gd name="T81" fmla="*/ 2147483647 h 561"/>
                <a:gd name="T82" fmla="*/ 2147483647 w 627"/>
                <a:gd name="T83" fmla="*/ 2147483647 h 561"/>
                <a:gd name="T84" fmla="*/ 2147483647 w 627"/>
                <a:gd name="T85" fmla="*/ 952638038 h 561"/>
                <a:gd name="T86" fmla="*/ 2147483647 w 627"/>
                <a:gd name="T87" fmla="*/ 603339286 h 561"/>
                <a:gd name="T88" fmla="*/ 2147483647 w 627"/>
                <a:gd name="T89" fmla="*/ 793869697 h 561"/>
                <a:gd name="T90" fmla="*/ 2147483647 w 627"/>
                <a:gd name="T91" fmla="*/ 0 h 561"/>
                <a:gd name="T92" fmla="*/ 2147483647 w 627"/>
                <a:gd name="T93" fmla="*/ 952638038 h 561"/>
                <a:gd name="T94" fmla="*/ 2147483647 w 627"/>
                <a:gd name="T95" fmla="*/ 1238426653 h 561"/>
                <a:gd name="T96" fmla="*/ 2147483647 w 627"/>
                <a:gd name="T97" fmla="*/ 1587739394 h 561"/>
                <a:gd name="T98" fmla="*/ 2147483647 w 627"/>
                <a:gd name="T99" fmla="*/ 2000548280 h 561"/>
                <a:gd name="T100" fmla="*/ 2147483647 w 627"/>
                <a:gd name="T101" fmla="*/ 2147483647 h 561"/>
                <a:gd name="T102" fmla="*/ 2147483647 w 627"/>
                <a:gd name="T103" fmla="*/ 2147483647 h 561"/>
                <a:gd name="T104" fmla="*/ 2147483647 w 627"/>
                <a:gd name="T105" fmla="*/ 2147483647 h 561"/>
                <a:gd name="T106" fmla="*/ 2147483647 w 627"/>
                <a:gd name="T107" fmla="*/ 2147483647 h 561"/>
                <a:gd name="T108" fmla="*/ 2147483647 w 627"/>
                <a:gd name="T109" fmla="*/ 2147483647 h 561"/>
                <a:gd name="T110" fmla="*/ 2147483647 w 627"/>
                <a:gd name="T111" fmla="*/ 2147483647 h 561"/>
                <a:gd name="T112" fmla="*/ 2147483647 w 627"/>
                <a:gd name="T113" fmla="*/ 2147483647 h 561"/>
                <a:gd name="T114" fmla="*/ 2147483647 w 627"/>
                <a:gd name="T115" fmla="*/ 2147483647 h 561"/>
                <a:gd name="T116" fmla="*/ 2147483647 w 627"/>
                <a:gd name="T117" fmla="*/ 2147483647 h 561"/>
                <a:gd name="T118" fmla="*/ 2147483647 w 627"/>
                <a:gd name="T119" fmla="*/ 2147483647 h 561"/>
                <a:gd name="T120" fmla="*/ 2147483647 w 627"/>
                <a:gd name="T121" fmla="*/ 2147483647 h 561"/>
                <a:gd name="T122" fmla="*/ 2147483647 w 627"/>
                <a:gd name="T123" fmla="*/ 2147483647 h 56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27"/>
                <a:gd name="T187" fmla="*/ 0 h 561"/>
                <a:gd name="T188" fmla="*/ 627 w 627"/>
                <a:gd name="T189" fmla="*/ 561 h 56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27" h="561">
                  <a:moveTo>
                    <a:pt x="549" y="216"/>
                  </a:moveTo>
                  <a:lnTo>
                    <a:pt x="568" y="226"/>
                  </a:lnTo>
                  <a:lnTo>
                    <a:pt x="626" y="236"/>
                  </a:lnTo>
                  <a:lnTo>
                    <a:pt x="616" y="270"/>
                  </a:lnTo>
                  <a:lnTo>
                    <a:pt x="554" y="300"/>
                  </a:lnTo>
                  <a:lnTo>
                    <a:pt x="493" y="309"/>
                  </a:lnTo>
                  <a:lnTo>
                    <a:pt x="401" y="399"/>
                  </a:lnTo>
                  <a:lnTo>
                    <a:pt x="401" y="427"/>
                  </a:lnTo>
                  <a:lnTo>
                    <a:pt x="425" y="457"/>
                  </a:lnTo>
                  <a:lnTo>
                    <a:pt x="387" y="472"/>
                  </a:lnTo>
                  <a:lnTo>
                    <a:pt x="364" y="487"/>
                  </a:lnTo>
                  <a:lnTo>
                    <a:pt x="348" y="516"/>
                  </a:lnTo>
                  <a:lnTo>
                    <a:pt x="321" y="507"/>
                  </a:lnTo>
                  <a:lnTo>
                    <a:pt x="287" y="537"/>
                  </a:lnTo>
                  <a:lnTo>
                    <a:pt x="262" y="560"/>
                  </a:lnTo>
                  <a:lnTo>
                    <a:pt x="167" y="537"/>
                  </a:lnTo>
                  <a:lnTo>
                    <a:pt x="134" y="532"/>
                  </a:lnTo>
                  <a:lnTo>
                    <a:pt x="105" y="532"/>
                  </a:lnTo>
                  <a:lnTo>
                    <a:pt x="67" y="551"/>
                  </a:lnTo>
                  <a:lnTo>
                    <a:pt x="43" y="532"/>
                  </a:lnTo>
                  <a:lnTo>
                    <a:pt x="33" y="472"/>
                  </a:lnTo>
                  <a:lnTo>
                    <a:pt x="0" y="447"/>
                  </a:lnTo>
                  <a:lnTo>
                    <a:pt x="5" y="418"/>
                  </a:lnTo>
                  <a:lnTo>
                    <a:pt x="29" y="402"/>
                  </a:lnTo>
                  <a:lnTo>
                    <a:pt x="38" y="389"/>
                  </a:lnTo>
                  <a:lnTo>
                    <a:pt x="33" y="359"/>
                  </a:lnTo>
                  <a:lnTo>
                    <a:pt x="48" y="339"/>
                  </a:lnTo>
                  <a:lnTo>
                    <a:pt x="53" y="314"/>
                  </a:lnTo>
                  <a:lnTo>
                    <a:pt x="53" y="290"/>
                  </a:lnTo>
                  <a:lnTo>
                    <a:pt x="72" y="284"/>
                  </a:lnTo>
                  <a:lnTo>
                    <a:pt x="86" y="270"/>
                  </a:lnTo>
                  <a:lnTo>
                    <a:pt x="105" y="216"/>
                  </a:lnTo>
                  <a:lnTo>
                    <a:pt x="148" y="182"/>
                  </a:lnTo>
                  <a:lnTo>
                    <a:pt x="142" y="152"/>
                  </a:lnTo>
                  <a:lnTo>
                    <a:pt x="115" y="143"/>
                  </a:lnTo>
                  <a:lnTo>
                    <a:pt x="86" y="138"/>
                  </a:lnTo>
                  <a:lnTo>
                    <a:pt x="67" y="133"/>
                  </a:lnTo>
                  <a:lnTo>
                    <a:pt x="53" y="108"/>
                  </a:lnTo>
                  <a:lnTo>
                    <a:pt x="29" y="118"/>
                  </a:lnTo>
                  <a:lnTo>
                    <a:pt x="24" y="118"/>
                  </a:lnTo>
                  <a:lnTo>
                    <a:pt x="24" y="103"/>
                  </a:lnTo>
                  <a:lnTo>
                    <a:pt x="33" y="78"/>
                  </a:lnTo>
                  <a:lnTo>
                    <a:pt x="29" y="30"/>
                  </a:lnTo>
                  <a:lnTo>
                    <a:pt x="48" y="19"/>
                  </a:lnTo>
                  <a:lnTo>
                    <a:pt x="75" y="25"/>
                  </a:lnTo>
                  <a:lnTo>
                    <a:pt x="100" y="0"/>
                  </a:lnTo>
                  <a:lnTo>
                    <a:pt x="128" y="30"/>
                  </a:lnTo>
                  <a:lnTo>
                    <a:pt x="162" y="39"/>
                  </a:lnTo>
                  <a:lnTo>
                    <a:pt x="201" y="50"/>
                  </a:lnTo>
                  <a:lnTo>
                    <a:pt x="234" y="63"/>
                  </a:lnTo>
                  <a:lnTo>
                    <a:pt x="262" y="83"/>
                  </a:lnTo>
                  <a:lnTo>
                    <a:pt x="306" y="83"/>
                  </a:lnTo>
                  <a:lnTo>
                    <a:pt x="373" y="113"/>
                  </a:lnTo>
                  <a:lnTo>
                    <a:pt x="391" y="118"/>
                  </a:lnTo>
                  <a:lnTo>
                    <a:pt x="407" y="138"/>
                  </a:lnTo>
                  <a:lnTo>
                    <a:pt x="415" y="147"/>
                  </a:lnTo>
                  <a:lnTo>
                    <a:pt x="454" y="176"/>
                  </a:lnTo>
                  <a:lnTo>
                    <a:pt x="479" y="187"/>
                  </a:lnTo>
                  <a:lnTo>
                    <a:pt x="498" y="191"/>
                  </a:lnTo>
                  <a:lnTo>
                    <a:pt x="516" y="187"/>
                  </a:lnTo>
                  <a:lnTo>
                    <a:pt x="535" y="206"/>
                  </a:lnTo>
                  <a:lnTo>
                    <a:pt x="549" y="216"/>
                  </a:lnTo>
                </a:path>
              </a:pathLst>
            </a:custGeom>
            <a:solidFill>
              <a:srgbClr val="CCFFCC"/>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0911" name="Freeform 17"/>
            <p:cNvSpPr>
              <a:spLocks/>
            </p:cNvSpPr>
            <p:nvPr/>
          </p:nvSpPr>
          <p:spPr bwMode="auto">
            <a:xfrm>
              <a:off x="3483" y="2961"/>
              <a:ext cx="525" cy="217"/>
            </a:xfrm>
            <a:custGeom>
              <a:avLst/>
              <a:gdLst>
                <a:gd name="T0" fmla="*/ 0 w 254"/>
                <a:gd name="T1" fmla="*/ 2147483647 h 137"/>
                <a:gd name="T2" fmla="*/ 2147483647 w 254"/>
                <a:gd name="T3" fmla="*/ 2147483647 h 137"/>
                <a:gd name="T4" fmla="*/ 2147483647 w 254"/>
                <a:gd name="T5" fmla="*/ 2147483647 h 137"/>
                <a:gd name="T6" fmla="*/ 2147483647 w 254"/>
                <a:gd name="T7" fmla="*/ 2147483647 h 137"/>
                <a:gd name="T8" fmla="*/ 2147483647 w 254"/>
                <a:gd name="T9" fmla="*/ 2147483647 h 137"/>
                <a:gd name="T10" fmla="*/ 2147483647 w 254"/>
                <a:gd name="T11" fmla="*/ 2147483647 h 137"/>
                <a:gd name="T12" fmla="*/ 2147483647 w 254"/>
                <a:gd name="T13" fmla="*/ 2147483647 h 137"/>
                <a:gd name="T14" fmla="*/ 2147483647 w 254"/>
                <a:gd name="T15" fmla="*/ 2147483647 h 137"/>
                <a:gd name="T16" fmla="*/ 2147483647 w 254"/>
                <a:gd name="T17" fmla="*/ 2147483647 h 137"/>
                <a:gd name="T18" fmla="*/ 2147483647 w 254"/>
                <a:gd name="T19" fmla="*/ 2147483647 h 137"/>
                <a:gd name="T20" fmla="*/ 2147483647 w 254"/>
                <a:gd name="T21" fmla="*/ 2147483647 h 137"/>
                <a:gd name="T22" fmla="*/ 2147483647 w 254"/>
                <a:gd name="T23" fmla="*/ 941573020 h 137"/>
                <a:gd name="T24" fmla="*/ 2147483647 w 254"/>
                <a:gd name="T25" fmla="*/ 941573020 h 137"/>
                <a:gd name="T26" fmla="*/ 2147483647 w 254"/>
                <a:gd name="T27" fmla="*/ 422081010 h 137"/>
                <a:gd name="T28" fmla="*/ 2147483647 w 254"/>
                <a:gd name="T29" fmla="*/ 324684297 h 137"/>
                <a:gd name="T30" fmla="*/ 2147483647 w 254"/>
                <a:gd name="T31" fmla="*/ 584423155 h 137"/>
                <a:gd name="T32" fmla="*/ 2147483647 w 254"/>
                <a:gd name="T33" fmla="*/ 584423155 h 137"/>
                <a:gd name="T34" fmla="*/ 2147483647 w 254"/>
                <a:gd name="T35" fmla="*/ 1038969732 h 137"/>
                <a:gd name="T36" fmla="*/ 2147483647 w 254"/>
                <a:gd name="T37" fmla="*/ 324684297 h 137"/>
                <a:gd name="T38" fmla="*/ 2147483647 w 254"/>
                <a:gd name="T39" fmla="*/ 584423155 h 137"/>
                <a:gd name="T40" fmla="*/ 2147483647 w 254"/>
                <a:gd name="T41" fmla="*/ 0 h 137"/>
                <a:gd name="T42" fmla="*/ 0 w 254"/>
                <a:gd name="T43" fmla="*/ 2147483647 h 1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4"/>
                <a:gd name="T67" fmla="*/ 0 h 137"/>
                <a:gd name="T68" fmla="*/ 254 w 254"/>
                <a:gd name="T69" fmla="*/ 137 h 13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4" h="137">
                  <a:moveTo>
                    <a:pt x="0" y="68"/>
                  </a:moveTo>
                  <a:lnTo>
                    <a:pt x="19" y="116"/>
                  </a:lnTo>
                  <a:lnTo>
                    <a:pt x="48" y="136"/>
                  </a:lnTo>
                  <a:lnTo>
                    <a:pt x="62" y="136"/>
                  </a:lnTo>
                  <a:lnTo>
                    <a:pt x="76" y="136"/>
                  </a:lnTo>
                  <a:lnTo>
                    <a:pt x="134" y="101"/>
                  </a:lnTo>
                  <a:lnTo>
                    <a:pt x="158" y="97"/>
                  </a:lnTo>
                  <a:lnTo>
                    <a:pt x="167" y="87"/>
                  </a:lnTo>
                  <a:lnTo>
                    <a:pt x="182" y="78"/>
                  </a:lnTo>
                  <a:lnTo>
                    <a:pt x="206" y="73"/>
                  </a:lnTo>
                  <a:lnTo>
                    <a:pt x="244" y="81"/>
                  </a:lnTo>
                  <a:lnTo>
                    <a:pt x="253" y="29"/>
                  </a:lnTo>
                  <a:lnTo>
                    <a:pt x="244" y="29"/>
                  </a:lnTo>
                  <a:lnTo>
                    <a:pt x="229" y="13"/>
                  </a:lnTo>
                  <a:lnTo>
                    <a:pt x="206" y="10"/>
                  </a:lnTo>
                  <a:lnTo>
                    <a:pt x="191" y="18"/>
                  </a:lnTo>
                  <a:lnTo>
                    <a:pt x="162" y="18"/>
                  </a:lnTo>
                  <a:lnTo>
                    <a:pt x="148" y="32"/>
                  </a:lnTo>
                  <a:lnTo>
                    <a:pt x="119" y="10"/>
                  </a:lnTo>
                  <a:lnTo>
                    <a:pt x="100" y="18"/>
                  </a:lnTo>
                  <a:lnTo>
                    <a:pt x="70" y="0"/>
                  </a:lnTo>
                  <a:lnTo>
                    <a:pt x="0" y="68"/>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0912" name="Freeform 18"/>
            <p:cNvSpPr>
              <a:spLocks/>
            </p:cNvSpPr>
            <p:nvPr/>
          </p:nvSpPr>
          <p:spPr bwMode="auto">
            <a:xfrm>
              <a:off x="4419" y="3043"/>
              <a:ext cx="370" cy="305"/>
            </a:xfrm>
            <a:custGeom>
              <a:avLst/>
              <a:gdLst>
                <a:gd name="T0" fmla="*/ 0 w 178"/>
                <a:gd name="T1" fmla="*/ 518040732 h 193"/>
                <a:gd name="T2" fmla="*/ 1482842145 w 178"/>
                <a:gd name="T3" fmla="*/ 518040732 h 193"/>
                <a:gd name="T4" fmla="*/ 2147483647 w 178"/>
                <a:gd name="T5" fmla="*/ 841810868 h 193"/>
                <a:gd name="T6" fmla="*/ 2147483647 w 178"/>
                <a:gd name="T7" fmla="*/ 1586493537 h 193"/>
                <a:gd name="T8" fmla="*/ 2147483647 w 178"/>
                <a:gd name="T9" fmla="*/ 2147483647 h 193"/>
                <a:gd name="T10" fmla="*/ 2147483647 w 178"/>
                <a:gd name="T11" fmla="*/ 2147483647 h 193"/>
                <a:gd name="T12" fmla="*/ 2147483647 w 178"/>
                <a:gd name="T13" fmla="*/ 2147483647 h 193"/>
                <a:gd name="T14" fmla="*/ 2147483647 w 178"/>
                <a:gd name="T15" fmla="*/ 2147483647 h 193"/>
                <a:gd name="T16" fmla="*/ 2147483647 w 178"/>
                <a:gd name="T17" fmla="*/ 2147483647 h 193"/>
                <a:gd name="T18" fmla="*/ 2147483647 w 178"/>
                <a:gd name="T19" fmla="*/ 2147483647 h 193"/>
                <a:gd name="T20" fmla="*/ 2147483647 w 178"/>
                <a:gd name="T21" fmla="*/ 2147483647 h 193"/>
                <a:gd name="T22" fmla="*/ 2147483647 w 178"/>
                <a:gd name="T23" fmla="*/ 2147483647 h 193"/>
                <a:gd name="T24" fmla="*/ 2147483647 w 178"/>
                <a:gd name="T25" fmla="*/ 2147483647 h 193"/>
                <a:gd name="T26" fmla="*/ 2147483647 w 178"/>
                <a:gd name="T27" fmla="*/ 2147483647 h 193"/>
                <a:gd name="T28" fmla="*/ 2147483647 w 178"/>
                <a:gd name="T29" fmla="*/ 2147483647 h 193"/>
                <a:gd name="T30" fmla="*/ 2147483647 w 178"/>
                <a:gd name="T31" fmla="*/ 2147483647 h 193"/>
                <a:gd name="T32" fmla="*/ 2147483647 w 178"/>
                <a:gd name="T33" fmla="*/ 2147483647 h 193"/>
                <a:gd name="T34" fmla="*/ 2147483647 w 178"/>
                <a:gd name="T35" fmla="*/ 2147483647 h 193"/>
                <a:gd name="T36" fmla="*/ 2147483647 w 178"/>
                <a:gd name="T37" fmla="*/ 2147483647 h 193"/>
                <a:gd name="T38" fmla="*/ 2147483647 w 178"/>
                <a:gd name="T39" fmla="*/ 2147483647 h 193"/>
                <a:gd name="T40" fmla="*/ 2147483647 w 178"/>
                <a:gd name="T41" fmla="*/ 2147483647 h 193"/>
                <a:gd name="T42" fmla="*/ 2147483647 w 178"/>
                <a:gd name="T43" fmla="*/ 2147483647 h 193"/>
                <a:gd name="T44" fmla="*/ 2147483647 w 178"/>
                <a:gd name="T45" fmla="*/ 2147483647 h 193"/>
                <a:gd name="T46" fmla="*/ 2147483647 w 178"/>
                <a:gd name="T47" fmla="*/ 2147483647 h 193"/>
                <a:gd name="T48" fmla="*/ 2147483647 w 178"/>
                <a:gd name="T49" fmla="*/ 2147483647 h 193"/>
                <a:gd name="T50" fmla="*/ 2147483647 w 178"/>
                <a:gd name="T51" fmla="*/ 2147483647 h 193"/>
                <a:gd name="T52" fmla="*/ 2147483647 w 178"/>
                <a:gd name="T53" fmla="*/ 2147483647 h 193"/>
                <a:gd name="T54" fmla="*/ 2147483647 w 178"/>
                <a:gd name="T55" fmla="*/ 2147483647 h 193"/>
                <a:gd name="T56" fmla="*/ 2147483647 w 178"/>
                <a:gd name="T57" fmla="*/ 2147483647 h 193"/>
                <a:gd name="T58" fmla="*/ 2147483647 w 178"/>
                <a:gd name="T59" fmla="*/ 2104534274 h 193"/>
                <a:gd name="T60" fmla="*/ 2147483647 w 178"/>
                <a:gd name="T61" fmla="*/ 1748392811 h 193"/>
                <a:gd name="T62" fmla="*/ 2147483647 w 178"/>
                <a:gd name="T63" fmla="*/ 1748392811 h 193"/>
                <a:gd name="T64" fmla="*/ 2147483647 w 178"/>
                <a:gd name="T65" fmla="*/ 1586493537 h 193"/>
                <a:gd name="T66" fmla="*/ 2147483647 w 178"/>
                <a:gd name="T67" fmla="*/ 841810868 h 193"/>
                <a:gd name="T68" fmla="*/ 2147483647 w 178"/>
                <a:gd name="T69" fmla="*/ 518040732 h 193"/>
                <a:gd name="T70" fmla="*/ 2147483647 w 178"/>
                <a:gd name="T71" fmla="*/ 679925803 h 193"/>
                <a:gd name="T72" fmla="*/ 2147483647 w 178"/>
                <a:gd name="T73" fmla="*/ 356155667 h 193"/>
                <a:gd name="T74" fmla="*/ 2147483647 w 178"/>
                <a:gd name="T75" fmla="*/ 356155667 h 193"/>
                <a:gd name="T76" fmla="*/ 2147483647 w 178"/>
                <a:gd name="T77" fmla="*/ 518040732 h 193"/>
                <a:gd name="T78" fmla="*/ 2147483647 w 178"/>
                <a:gd name="T79" fmla="*/ 518040732 h 193"/>
                <a:gd name="T80" fmla="*/ 2147483647 w 178"/>
                <a:gd name="T81" fmla="*/ 161885065 h 193"/>
                <a:gd name="T82" fmla="*/ 2147483647 w 178"/>
                <a:gd name="T83" fmla="*/ 0 h 193"/>
                <a:gd name="T84" fmla="*/ 2147483647 w 178"/>
                <a:gd name="T85" fmla="*/ 161885065 h 193"/>
                <a:gd name="T86" fmla="*/ 1482842145 w 178"/>
                <a:gd name="T87" fmla="*/ 356155667 h 193"/>
                <a:gd name="T88" fmla="*/ 0 w 178"/>
                <a:gd name="T89" fmla="*/ 518040732 h 19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8"/>
                <a:gd name="T136" fmla="*/ 0 h 193"/>
                <a:gd name="T137" fmla="*/ 178 w 178"/>
                <a:gd name="T138" fmla="*/ 193 h 19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8" h="193">
                  <a:moveTo>
                    <a:pt x="0" y="16"/>
                  </a:moveTo>
                  <a:lnTo>
                    <a:pt x="10" y="16"/>
                  </a:lnTo>
                  <a:lnTo>
                    <a:pt x="24" y="26"/>
                  </a:lnTo>
                  <a:lnTo>
                    <a:pt x="40" y="49"/>
                  </a:lnTo>
                  <a:lnTo>
                    <a:pt x="77" y="93"/>
                  </a:lnTo>
                  <a:lnTo>
                    <a:pt x="88" y="118"/>
                  </a:lnTo>
                  <a:lnTo>
                    <a:pt x="88" y="153"/>
                  </a:lnTo>
                  <a:lnTo>
                    <a:pt x="96" y="172"/>
                  </a:lnTo>
                  <a:lnTo>
                    <a:pt x="110" y="192"/>
                  </a:lnTo>
                  <a:lnTo>
                    <a:pt x="115" y="192"/>
                  </a:lnTo>
                  <a:lnTo>
                    <a:pt x="120" y="192"/>
                  </a:lnTo>
                  <a:lnTo>
                    <a:pt x="120" y="178"/>
                  </a:lnTo>
                  <a:lnTo>
                    <a:pt x="125" y="172"/>
                  </a:lnTo>
                  <a:lnTo>
                    <a:pt x="125" y="162"/>
                  </a:lnTo>
                  <a:lnTo>
                    <a:pt x="130" y="158"/>
                  </a:lnTo>
                  <a:lnTo>
                    <a:pt x="134" y="153"/>
                  </a:lnTo>
                  <a:lnTo>
                    <a:pt x="130" y="134"/>
                  </a:lnTo>
                  <a:lnTo>
                    <a:pt x="134" y="123"/>
                  </a:lnTo>
                  <a:lnTo>
                    <a:pt x="139" y="118"/>
                  </a:lnTo>
                  <a:lnTo>
                    <a:pt x="144" y="123"/>
                  </a:lnTo>
                  <a:lnTo>
                    <a:pt x="149" y="118"/>
                  </a:lnTo>
                  <a:lnTo>
                    <a:pt x="168" y="123"/>
                  </a:lnTo>
                  <a:lnTo>
                    <a:pt x="174" y="118"/>
                  </a:lnTo>
                  <a:lnTo>
                    <a:pt x="177" y="109"/>
                  </a:lnTo>
                  <a:lnTo>
                    <a:pt x="174" y="104"/>
                  </a:lnTo>
                  <a:lnTo>
                    <a:pt x="168" y="89"/>
                  </a:lnTo>
                  <a:lnTo>
                    <a:pt x="163" y="84"/>
                  </a:lnTo>
                  <a:lnTo>
                    <a:pt x="154" y="79"/>
                  </a:lnTo>
                  <a:lnTo>
                    <a:pt x="144" y="70"/>
                  </a:lnTo>
                  <a:lnTo>
                    <a:pt x="144" y="65"/>
                  </a:lnTo>
                  <a:lnTo>
                    <a:pt x="139" y="54"/>
                  </a:lnTo>
                  <a:lnTo>
                    <a:pt x="134" y="54"/>
                  </a:lnTo>
                  <a:lnTo>
                    <a:pt x="120" y="49"/>
                  </a:lnTo>
                  <a:lnTo>
                    <a:pt x="120" y="26"/>
                  </a:lnTo>
                  <a:lnTo>
                    <a:pt x="115" y="16"/>
                  </a:lnTo>
                  <a:lnTo>
                    <a:pt x="110" y="21"/>
                  </a:lnTo>
                  <a:lnTo>
                    <a:pt x="96" y="11"/>
                  </a:lnTo>
                  <a:lnTo>
                    <a:pt x="91" y="11"/>
                  </a:lnTo>
                  <a:lnTo>
                    <a:pt x="77" y="16"/>
                  </a:lnTo>
                  <a:lnTo>
                    <a:pt x="72" y="16"/>
                  </a:lnTo>
                  <a:lnTo>
                    <a:pt x="54" y="5"/>
                  </a:lnTo>
                  <a:lnTo>
                    <a:pt x="34" y="0"/>
                  </a:lnTo>
                  <a:lnTo>
                    <a:pt x="21" y="5"/>
                  </a:lnTo>
                  <a:lnTo>
                    <a:pt x="10" y="11"/>
                  </a:lnTo>
                  <a:lnTo>
                    <a:pt x="0" y="16"/>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0913" name="Freeform 19"/>
            <p:cNvSpPr>
              <a:spLocks/>
            </p:cNvSpPr>
            <p:nvPr/>
          </p:nvSpPr>
          <p:spPr bwMode="auto">
            <a:xfrm>
              <a:off x="4419" y="3043"/>
              <a:ext cx="370" cy="305"/>
            </a:xfrm>
            <a:custGeom>
              <a:avLst/>
              <a:gdLst>
                <a:gd name="T0" fmla="*/ 0 w 178"/>
                <a:gd name="T1" fmla="*/ 518040732 h 193"/>
                <a:gd name="T2" fmla="*/ 1482842145 w 178"/>
                <a:gd name="T3" fmla="*/ 518040732 h 193"/>
                <a:gd name="T4" fmla="*/ 2147483647 w 178"/>
                <a:gd name="T5" fmla="*/ 841810868 h 193"/>
                <a:gd name="T6" fmla="*/ 2147483647 w 178"/>
                <a:gd name="T7" fmla="*/ 1586493537 h 193"/>
                <a:gd name="T8" fmla="*/ 2147483647 w 178"/>
                <a:gd name="T9" fmla="*/ 2147483647 h 193"/>
                <a:gd name="T10" fmla="*/ 2147483647 w 178"/>
                <a:gd name="T11" fmla="*/ 2147483647 h 193"/>
                <a:gd name="T12" fmla="*/ 2147483647 w 178"/>
                <a:gd name="T13" fmla="*/ 2147483647 h 193"/>
                <a:gd name="T14" fmla="*/ 2147483647 w 178"/>
                <a:gd name="T15" fmla="*/ 2147483647 h 193"/>
                <a:gd name="T16" fmla="*/ 2147483647 w 178"/>
                <a:gd name="T17" fmla="*/ 2147483647 h 193"/>
                <a:gd name="T18" fmla="*/ 2147483647 w 178"/>
                <a:gd name="T19" fmla="*/ 2147483647 h 193"/>
                <a:gd name="T20" fmla="*/ 2147483647 w 178"/>
                <a:gd name="T21" fmla="*/ 2147483647 h 193"/>
                <a:gd name="T22" fmla="*/ 2147483647 w 178"/>
                <a:gd name="T23" fmla="*/ 2147483647 h 193"/>
                <a:gd name="T24" fmla="*/ 2147483647 w 178"/>
                <a:gd name="T25" fmla="*/ 2147483647 h 193"/>
                <a:gd name="T26" fmla="*/ 2147483647 w 178"/>
                <a:gd name="T27" fmla="*/ 2147483647 h 193"/>
                <a:gd name="T28" fmla="*/ 2147483647 w 178"/>
                <a:gd name="T29" fmla="*/ 2147483647 h 193"/>
                <a:gd name="T30" fmla="*/ 2147483647 w 178"/>
                <a:gd name="T31" fmla="*/ 2147483647 h 193"/>
                <a:gd name="T32" fmla="*/ 2147483647 w 178"/>
                <a:gd name="T33" fmla="*/ 2147483647 h 193"/>
                <a:gd name="T34" fmla="*/ 2147483647 w 178"/>
                <a:gd name="T35" fmla="*/ 2147483647 h 193"/>
                <a:gd name="T36" fmla="*/ 2147483647 w 178"/>
                <a:gd name="T37" fmla="*/ 2147483647 h 193"/>
                <a:gd name="T38" fmla="*/ 2147483647 w 178"/>
                <a:gd name="T39" fmla="*/ 2147483647 h 193"/>
                <a:gd name="T40" fmla="*/ 2147483647 w 178"/>
                <a:gd name="T41" fmla="*/ 2147483647 h 193"/>
                <a:gd name="T42" fmla="*/ 2147483647 w 178"/>
                <a:gd name="T43" fmla="*/ 2147483647 h 193"/>
                <a:gd name="T44" fmla="*/ 2147483647 w 178"/>
                <a:gd name="T45" fmla="*/ 2147483647 h 193"/>
                <a:gd name="T46" fmla="*/ 2147483647 w 178"/>
                <a:gd name="T47" fmla="*/ 2147483647 h 193"/>
                <a:gd name="T48" fmla="*/ 2147483647 w 178"/>
                <a:gd name="T49" fmla="*/ 2147483647 h 193"/>
                <a:gd name="T50" fmla="*/ 2147483647 w 178"/>
                <a:gd name="T51" fmla="*/ 2147483647 h 193"/>
                <a:gd name="T52" fmla="*/ 2147483647 w 178"/>
                <a:gd name="T53" fmla="*/ 2147483647 h 193"/>
                <a:gd name="T54" fmla="*/ 2147483647 w 178"/>
                <a:gd name="T55" fmla="*/ 2147483647 h 193"/>
                <a:gd name="T56" fmla="*/ 2147483647 w 178"/>
                <a:gd name="T57" fmla="*/ 2147483647 h 193"/>
                <a:gd name="T58" fmla="*/ 2147483647 w 178"/>
                <a:gd name="T59" fmla="*/ 2104534274 h 193"/>
                <a:gd name="T60" fmla="*/ 2147483647 w 178"/>
                <a:gd name="T61" fmla="*/ 1748392811 h 193"/>
                <a:gd name="T62" fmla="*/ 2147483647 w 178"/>
                <a:gd name="T63" fmla="*/ 1748392811 h 193"/>
                <a:gd name="T64" fmla="*/ 2147483647 w 178"/>
                <a:gd name="T65" fmla="*/ 1586493537 h 193"/>
                <a:gd name="T66" fmla="*/ 2147483647 w 178"/>
                <a:gd name="T67" fmla="*/ 841810868 h 193"/>
                <a:gd name="T68" fmla="*/ 2147483647 w 178"/>
                <a:gd name="T69" fmla="*/ 518040732 h 193"/>
                <a:gd name="T70" fmla="*/ 2147483647 w 178"/>
                <a:gd name="T71" fmla="*/ 679925803 h 193"/>
                <a:gd name="T72" fmla="*/ 2147483647 w 178"/>
                <a:gd name="T73" fmla="*/ 356155667 h 193"/>
                <a:gd name="T74" fmla="*/ 2147483647 w 178"/>
                <a:gd name="T75" fmla="*/ 356155667 h 193"/>
                <a:gd name="T76" fmla="*/ 2147483647 w 178"/>
                <a:gd name="T77" fmla="*/ 518040732 h 193"/>
                <a:gd name="T78" fmla="*/ 2147483647 w 178"/>
                <a:gd name="T79" fmla="*/ 518040732 h 193"/>
                <a:gd name="T80" fmla="*/ 2147483647 w 178"/>
                <a:gd name="T81" fmla="*/ 161885065 h 193"/>
                <a:gd name="T82" fmla="*/ 2147483647 w 178"/>
                <a:gd name="T83" fmla="*/ 0 h 193"/>
                <a:gd name="T84" fmla="*/ 2147483647 w 178"/>
                <a:gd name="T85" fmla="*/ 161885065 h 193"/>
                <a:gd name="T86" fmla="*/ 1482842145 w 178"/>
                <a:gd name="T87" fmla="*/ 356155667 h 193"/>
                <a:gd name="T88" fmla="*/ 0 w 178"/>
                <a:gd name="T89" fmla="*/ 518040732 h 19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8"/>
                <a:gd name="T136" fmla="*/ 0 h 193"/>
                <a:gd name="T137" fmla="*/ 178 w 178"/>
                <a:gd name="T138" fmla="*/ 193 h 19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8" h="193">
                  <a:moveTo>
                    <a:pt x="0" y="16"/>
                  </a:moveTo>
                  <a:lnTo>
                    <a:pt x="10" y="16"/>
                  </a:lnTo>
                  <a:lnTo>
                    <a:pt x="24" y="26"/>
                  </a:lnTo>
                  <a:lnTo>
                    <a:pt x="40" y="49"/>
                  </a:lnTo>
                  <a:lnTo>
                    <a:pt x="77" y="93"/>
                  </a:lnTo>
                  <a:lnTo>
                    <a:pt x="88" y="118"/>
                  </a:lnTo>
                  <a:lnTo>
                    <a:pt x="88" y="153"/>
                  </a:lnTo>
                  <a:lnTo>
                    <a:pt x="96" y="172"/>
                  </a:lnTo>
                  <a:lnTo>
                    <a:pt x="110" y="192"/>
                  </a:lnTo>
                  <a:lnTo>
                    <a:pt x="115" y="192"/>
                  </a:lnTo>
                  <a:lnTo>
                    <a:pt x="120" y="192"/>
                  </a:lnTo>
                  <a:lnTo>
                    <a:pt x="120" y="178"/>
                  </a:lnTo>
                  <a:lnTo>
                    <a:pt x="125" y="172"/>
                  </a:lnTo>
                  <a:lnTo>
                    <a:pt x="125" y="162"/>
                  </a:lnTo>
                  <a:lnTo>
                    <a:pt x="130" y="158"/>
                  </a:lnTo>
                  <a:lnTo>
                    <a:pt x="134" y="153"/>
                  </a:lnTo>
                  <a:lnTo>
                    <a:pt x="130" y="134"/>
                  </a:lnTo>
                  <a:lnTo>
                    <a:pt x="134" y="123"/>
                  </a:lnTo>
                  <a:lnTo>
                    <a:pt x="139" y="118"/>
                  </a:lnTo>
                  <a:lnTo>
                    <a:pt x="144" y="123"/>
                  </a:lnTo>
                  <a:lnTo>
                    <a:pt x="149" y="118"/>
                  </a:lnTo>
                  <a:lnTo>
                    <a:pt x="168" y="123"/>
                  </a:lnTo>
                  <a:lnTo>
                    <a:pt x="174" y="118"/>
                  </a:lnTo>
                  <a:lnTo>
                    <a:pt x="177" y="109"/>
                  </a:lnTo>
                  <a:lnTo>
                    <a:pt x="174" y="104"/>
                  </a:lnTo>
                  <a:lnTo>
                    <a:pt x="168" y="89"/>
                  </a:lnTo>
                  <a:lnTo>
                    <a:pt x="163" y="84"/>
                  </a:lnTo>
                  <a:lnTo>
                    <a:pt x="154" y="79"/>
                  </a:lnTo>
                  <a:lnTo>
                    <a:pt x="144" y="70"/>
                  </a:lnTo>
                  <a:lnTo>
                    <a:pt x="144" y="65"/>
                  </a:lnTo>
                  <a:lnTo>
                    <a:pt x="139" y="54"/>
                  </a:lnTo>
                  <a:lnTo>
                    <a:pt x="134" y="54"/>
                  </a:lnTo>
                  <a:lnTo>
                    <a:pt x="120" y="49"/>
                  </a:lnTo>
                  <a:lnTo>
                    <a:pt x="120" y="26"/>
                  </a:lnTo>
                  <a:lnTo>
                    <a:pt x="115" y="16"/>
                  </a:lnTo>
                  <a:lnTo>
                    <a:pt x="110" y="21"/>
                  </a:lnTo>
                  <a:lnTo>
                    <a:pt x="96" y="11"/>
                  </a:lnTo>
                  <a:lnTo>
                    <a:pt x="91" y="11"/>
                  </a:lnTo>
                  <a:lnTo>
                    <a:pt x="77" y="16"/>
                  </a:lnTo>
                  <a:lnTo>
                    <a:pt x="72" y="16"/>
                  </a:lnTo>
                  <a:lnTo>
                    <a:pt x="54" y="5"/>
                  </a:lnTo>
                  <a:lnTo>
                    <a:pt x="34" y="0"/>
                  </a:lnTo>
                  <a:lnTo>
                    <a:pt x="21" y="5"/>
                  </a:lnTo>
                  <a:lnTo>
                    <a:pt x="10" y="11"/>
                  </a:lnTo>
                  <a:lnTo>
                    <a:pt x="0" y="16"/>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0914" name="Freeform 20"/>
            <p:cNvSpPr>
              <a:spLocks/>
            </p:cNvSpPr>
            <p:nvPr/>
          </p:nvSpPr>
          <p:spPr bwMode="auto">
            <a:xfrm>
              <a:off x="3987" y="2535"/>
              <a:ext cx="1638" cy="830"/>
            </a:xfrm>
            <a:custGeom>
              <a:avLst/>
              <a:gdLst>
                <a:gd name="T0" fmla="*/ 2147483647 w 793"/>
                <a:gd name="T1" fmla="*/ 2147483647 h 527"/>
                <a:gd name="T2" fmla="*/ 2147483647 w 793"/>
                <a:gd name="T3" fmla="*/ 2147483647 h 527"/>
                <a:gd name="T4" fmla="*/ 2147483647 w 793"/>
                <a:gd name="T5" fmla="*/ 2147483647 h 527"/>
                <a:gd name="T6" fmla="*/ 2147483647 w 793"/>
                <a:gd name="T7" fmla="*/ 2147483647 h 527"/>
                <a:gd name="T8" fmla="*/ 2147483647 w 793"/>
                <a:gd name="T9" fmla="*/ 2147483647 h 527"/>
                <a:gd name="T10" fmla="*/ 2147483647 w 793"/>
                <a:gd name="T11" fmla="*/ 2147483647 h 527"/>
                <a:gd name="T12" fmla="*/ 2147483647 w 793"/>
                <a:gd name="T13" fmla="*/ 2147483647 h 527"/>
                <a:gd name="T14" fmla="*/ 2147483647 w 793"/>
                <a:gd name="T15" fmla="*/ 2147483647 h 527"/>
                <a:gd name="T16" fmla="*/ 2147483647 w 793"/>
                <a:gd name="T17" fmla="*/ 2147483647 h 527"/>
                <a:gd name="T18" fmla="*/ 2147483647 w 793"/>
                <a:gd name="T19" fmla="*/ 2147483647 h 527"/>
                <a:gd name="T20" fmla="*/ 2147483647 w 793"/>
                <a:gd name="T21" fmla="*/ 2147483647 h 527"/>
                <a:gd name="T22" fmla="*/ 2147483647 w 793"/>
                <a:gd name="T23" fmla="*/ 2147483647 h 527"/>
                <a:gd name="T24" fmla="*/ 2147483647 w 793"/>
                <a:gd name="T25" fmla="*/ 2147483647 h 527"/>
                <a:gd name="T26" fmla="*/ 2147483647 w 793"/>
                <a:gd name="T27" fmla="*/ 1677802868 h 527"/>
                <a:gd name="T28" fmla="*/ 2147483647 w 793"/>
                <a:gd name="T29" fmla="*/ 1836094323 h 527"/>
                <a:gd name="T30" fmla="*/ 2147483647 w 793"/>
                <a:gd name="T31" fmla="*/ 791415393 h 527"/>
                <a:gd name="T32" fmla="*/ 2147483647 w 793"/>
                <a:gd name="T33" fmla="*/ 0 h 527"/>
                <a:gd name="T34" fmla="*/ 2147483647 w 793"/>
                <a:gd name="T35" fmla="*/ 284916240 h 527"/>
                <a:gd name="T36" fmla="*/ 2147483647 w 793"/>
                <a:gd name="T37" fmla="*/ 886387475 h 527"/>
                <a:gd name="T38" fmla="*/ 2147483647 w 793"/>
                <a:gd name="T39" fmla="*/ 1076331638 h 527"/>
                <a:gd name="T40" fmla="*/ 2147483647 w 793"/>
                <a:gd name="T41" fmla="*/ 2147483647 h 527"/>
                <a:gd name="T42" fmla="*/ 2147483647 w 793"/>
                <a:gd name="T43" fmla="*/ 2147483647 h 527"/>
                <a:gd name="T44" fmla="*/ 2147483647 w 793"/>
                <a:gd name="T45" fmla="*/ 2147483647 h 527"/>
                <a:gd name="T46" fmla="*/ 2147483647 w 793"/>
                <a:gd name="T47" fmla="*/ 2147483647 h 527"/>
                <a:gd name="T48" fmla="*/ 2147483647 w 793"/>
                <a:gd name="T49" fmla="*/ 2147483647 h 527"/>
                <a:gd name="T50" fmla="*/ 2147483647 w 793"/>
                <a:gd name="T51" fmla="*/ 2147483647 h 527"/>
                <a:gd name="T52" fmla="*/ 2147483647 w 793"/>
                <a:gd name="T53" fmla="*/ 2147483647 h 527"/>
                <a:gd name="T54" fmla="*/ 2147483647 w 793"/>
                <a:gd name="T55" fmla="*/ 2147483647 h 527"/>
                <a:gd name="T56" fmla="*/ 2147483647 w 793"/>
                <a:gd name="T57" fmla="*/ 2147483647 h 527"/>
                <a:gd name="T58" fmla="*/ 2147483647 w 793"/>
                <a:gd name="T59" fmla="*/ 2147483647 h 527"/>
                <a:gd name="T60" fmla="*/ 2147483647 w 793"/>
                <a:gd name="T61" fmla="*/ 2147483647 h 527"/>
                <a:gd name="T62" fmla="*/ 2147483647 w 793"/>
                <a:gd name="T63" fmla="*/ 2147483647 h 527"/>
                <a:gd name="T64" fmla="*/ 2147483647 w 793"/>
                <a:gd name="T65" fmla="*/ 2147483647 h 527"/>
                <a:gd name="T66" fmla="*/ 1288739646 w 793"/>
                <a:gd name="T67" fmla="*/ 2147483647 h 527"/>
                <a:gd name="T68" fmla="*/ 2147483647 w 793"/>
                <a:gd name="T69" fmla="*/ 2147483647 h 527"/>
                <a:gd name="T70" fmla="*/ 2147483647 w 793"/>
                <a:gd name="T71" fmla="*/ 2147483647 h 527"/>
                <a:gd name="T72" fmla="*/ 2147483647 w 793"/>
                <a:gd name="T73" fmla="*/ 2147483647 h 527"/>
                <a:gd name="T74" fmla="*/ 2147483647 w 793"/>
                <a:gd name="T75" fmla="*/ 2147483647 h 527"/>
                <a:gd name="T76" fmla="*/ 2147483647 w 793"/>
                <a:gd name="T77" fmla="*/ 2147483647 h 527"/>
                <a:gd name="T78" fmla="*/ 2147483647 w 793"/>
                <a:gd name="T79" fmla="*/ 2147483647 h 527"/>
                <a:gd name="T80" fmla="*/ 2147483647 w 793"/>
                <a:gd name="T81" fmla="*/ 2147483647 h 527"/>
                <a:gd name="T82" fmla="*/ 2147483647 w 793"/>
                <a:gd name="T83" fmla="*/ 2147483647 h 527"/>
                <a:gd name="T84" fmla="*/ 2147483647 w 793"/>
                <a:gd name="T85" fmla="*/ 2147483647 h 527"/>
                <a:gd name="T86" fmla="*/ 2147483647 w 793"/>
                <a:gd name="T87" fmla="*/ 2147483647 h 527"/>
                <a:gd name="T88" fmla="*/ 2147483647 w 793"/>
                <a:gd name="T89" fmla="*/ 2147483647 h 527"/>
                <a:gd name="T90" fmla="*/ 2147483647 w 793"/>
                <a:gd name="T91" fmla="*/ 2147483647 h 527"/>
                <a:gd name="T92" fmla="*/ 2147483647 w 793"/>
                <a:gd name="T93" fmla="*/ 2147483647 h 527"/>
                <a:gd name="T94" fmla="*/ 2147483647 w 793"/>
                <a:gd name="T95" fmla="*/ 2147483647 h 527"/>
                <a:gd name="T96" fmla="*/ 2147483647 w 793"/>
                <a:gd name="T97" fmla="*/ 2147483647 h 527"/>
                <a:gd name="T98" fmla="*/ 2147483647 w 793"/>
                <a:gd name="T99" fmla="*/ 2147483647 h 527"/>
                <a:gd name="T100" fmla="*/ 2147483647 w 793"/>
                <a:gd name="T101" fmla="*/ 2147483647 h 527"/>
                <a:gd name="T102" fmla="*/ 2147483647 w 793"/>
                <a:gd name="T103" fmla="*/ 2147483647 h 527"/>
                <a:gd name="T104" fmla="*/ 2147483647 w 793"/>
                <a:gd name="T105" fmla="*/ 2147483647 h 527"/>
                <a:gd name="T106" fmla="*/ 2147483647 w 793"/>
                <a:gd name="T107" fmla="*/ 2147483647 h 527"/>
                <a:gd name="T108" fmla="*/ 2147483647 w 793"/>
                <a:gd name="T109" fmla="*/ 2147483647 h 527"/>
                <a:gd name="T110" fmla="*/ 2147483647 w 793"/>
                <a:gd name="T111" fmla="*/ 2147483647 h 527"/>
                <a:gd name="T112" fmla="*/ 2147483647 w 793"/>
                <a:gd name="T113" fmla="*/ 2147483647 h 527"/>
                <a:gd name="T114" fmla="*/ 2147483647 w 793"/>
                <a:gd name="T115" fmla="*/ 2147483647 h 527"/>
                <a:gd name="T116" fmla="*/ 2147483647 w 793"/>
                <a:gd name="T117" fmla="*/ 2147483647 h 527"/>
                <a:gd name="T118" fmla="*/ 2147483647 w 793"/>
                <a:gd name="T119" fmla="*/ 2147483647 h 527"/>
                <a:gd name="T120" fmla="*/ 2147483647 w 793"/>
                <a:gd name="T121" fmla="*/ 2147483647 h 527"/>
                <a:gd name="T122" fmla="*/ 2147483647 w 793"/>
                <a:gd name="T123" fmla="*/ 2147483647 h 52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3"/>
                <a:gd name="T187" fmla="*/ 0 h 527"/>
                <a:gd name="T188" fmla="*/ 793 w 793"/>
                <a:gd name="T189" fmla="*/ 527 h 52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3" h="527">
                  <a:moveTo>
                    <a:pt x="720" y="285"/>
                  </a:moveTo>
                  <a:lnTo>
                    <a:pt x="740" y="270"/>
                  </a:lnTo>
                  <a:lnTo>
                    <a:pt x="735" y="260"/>
                  </a:lnTo>
                  <a:lnTo>
                    <a:pt x="735" y="251"/>
                  </a:lnTo>
                  <a:lnTo>
                    <a:pt x="749" y="240"/>
                  </a:lnTo>
                  <a:lnTo>
                    <a:pt x="754" y="221"/>
                  </a:lnTo>
                  <a:lnTo>
                    <a:pt x="768" y="221"/>
                  </a:lnTo>
                  <a:lnTo>
                    <a:pt x="792" y="211"/>
                  </a:lnTo>
                  <a:lnTo>
                    <a:pt x="787" y="177"/>
                  </a:lnTo>
                  <a:lnTo>
                    <a:pt x="768" y="162"/>
                  </a:lnTo>
                  <a:lnTo>
                    <a:pt x="768" y="147"/>
                  </a:lnTo>
                  <a:lnTo>
                    <a:pt x="783" y="138"/>
                  </a:lnTo>
                  <a:lnTo>
                    <a:pt x="764" y="133"/>
                  </a:lnTo>
                  <a:lnTo>
                    <a:pt x="773" y="122"/>
                  </a:lnTo>
                  <a:lnTo>
                    <a:pt x="778" y="113"/>
                  </a:lnTo>
                  <a:lnTo>
                    <a:pt x="764" y="93"/>
                  </a:lnTo>
                  <a:lnTo>
                    <a:pt x="768" y="88"/>
                  </a:lnTo>
                  <a:lnTo>
                    <a:pt x="764" y="88"/>
                  </a:lnTo>
                  <a:lnTo>
                    <a:pt x="735" y="88"/>
                  </a:lnTo>
                  <a:lnTo>
                    <a:pt x="716" y="93"/>
                  </a:lnTo>
                  <a:lnTo>
                    <a:pt x="706" y="97"/>
                  </a:lnTo>
                  <a:lnTo>
                    <a:pt x="701" y="93"/>
                  </a:lnTo>
                  <a:lnTo>
                    <a:pt x="687" y="93"/>
                  </a:lnTo>
                  <a:lnTo>
                    <a:pt x="683" y="88"/>
                  </a:lnTo>
                  <a:lnTo>
                    <a:pt x="672" y="93"/>
                  </a:lnTo>
                  <a:lnTo>
                    <a:pt x="672" y="97"/>
                  </a:lnTo>
                  <a:lnTo>
                    <a:pt x="668" y="103"/>
                  </a:lnTo>
                  <a:lnTo>
                    <a:pt x="659" y="93"/>
                  </a:lnTo>
                  <a:lnTo>
                    <a:pt x="639" y="78"/>
                  </a:lnTo>
                  <a:lnTo>
                    <a:pt x="631" y="78"/>
                  </a:lnTo>
                  <a:lnTo>
                    <a:pt x="620" y="88"/>
                  </a:lnTo>
                  <a:lnTo>
                    <a:pt x="605" y="97"/>
                  </a:lnTo>
                  <a:lnTo>
                    <a:pt x="602" y="97"/>
                  </a:lnTo>
                  <a:lnTo>
                    <a:pt x="592" y="103"/>
                  </a:lnTo>
                  <a:lnTo>
                    <a:pt x="583" y="93"/>
                  </a:lnTo>
                  <a:lnTo>
                    <a:pt x="578" y="97"/>
                  </a:lnTo>
                  <a:lnTo>
                    <a:pt x="567" y="103"/>
                  </a:lnTo>
                  <a:lnTo>
                    <a:pt x="553" y="97"/>
                  </a:lnTo>
                  <a:lnTo>
                    <a:pt x="549" y="93"/>
                  </a:lnTo>
                  <a:lnTo>
                    <a:pt x="549" y="88"/>
                  </a:lnTo>
                  <a:lnTo>
                    <a:pt x="540" y="69"/>
                  </a:lnTo>
                  <a:lnTo>
                    <a:pt x="525" y="53"/>
                  </a:lnTo>
                  <a:lnTo>
                    <a:pt x="511" y="63"/>
                  </a:lnTo>
                  <a:lnTo>
                    <a:pt x="500" y="63"/>
                  </a:lnTo>
                  <a:lnTo>
                    <a:pt x="487" y="58"/>
                  </a:lnTo>
                  <a:lnTo>
                    <a:pt x="477" y="39"/>
                  </a:lnTo>
                  <a:lnTo>
                    <a:pt x="487" y="28"/>
                  </a:lnTo>
                  <a:lnTo>
                    <a:pt x="482" y="25"/>
                  </a:lnTo>
                  <a:lnTo>
                    <a:pt x="468" y="14"/>
                  </a:lnTo>
                  <a:lnTo>
                    <a:pt x="463" y="5"/>
                  </a:lnTo>
                  <a:lnTo>
                    <a:pt x="449" y="0"/>
                  </a:lnTo>
                  <a:lnTo>
                    <a:pt x="439" y="5"/>
                  </a:lnTo>
                  <a:lnTo>
                    <a:pt x="430" y="5"/>
                  </a:lnTo>
                  <a:lnTo>
                    <a:pt x="415" y="9"/>
                  </a:lnTo>
                  <a:lnTo>
                    <a:pt x="396" y="14"/>
                  </a:lnTo>
                  <a:lnTo>
                    <a:pt x="391" y="19"/>
                  </a:lnTo>
                  <a:lnTo>
                    <a:pt x="391" y="28"/>
                  </a:lnTo>
                  <a:lnTo>
                    <a:pt x="386" y="34"/>
                  </a:lnTo>
                  <a:lnTo>
                    <a:pt x="377" y="34"/>
                  </a:lnTo>
                  <a:lnTo>
                    <a:pt x="363" y="34"/>
                  </a:lnTo>
                  <a:lnTo>
                    <a:pt x="343" y="44"/>
                  </a:lnTo>
                  <a:lnTo>
                    <a:pt x="334" y="63"/>
                  </a:lnTo>
                  <a:lnTo>
                    <a:pt x="334" y="83"/>
                  </a:lnTo>
                  <a:lnTo>
                    <a:pt x="340" y="93"/>
                  </a:lnTo>
                  <a:lnTo>
                    <a:pt x="340" y="97"/>
                  </a:lnTo>
                  <a:lnTo>
                    <a:pt x="334" y="103"/>
                  </a:lnTo>
                  <a:lnTo>
                    <a:pt x="319" y="97"/>
                  </a:lnTo>
                  <a:lnTo>
                    <a:pt x="297" y="103"/>
                  </a:lnTo>
                  <a:lnTo>
                    <a:pt x="291" y="108"/>
                  </a:lnTo>
                  <a:lnTo>
                    <a:pt x="287" y="108"/>
                  </a:lnTo>
                  <a:lnTo>
                    <a:pt x="281" y="103"/>
                  </a:lnTo>
                  <a:lnTo>
                    <a:pt x="273" y="93"/>
                  </a:lnTo>
                  <a:lnTo>
                    <a:pt x="263" y="113"/>
                  </a:lnTo>
                  <a:lnTo>
                    <a:pt x="252" y="103"/>
                  </a:lnTo>
                  <a:lnTo>
                    <a:pt x="249" y="108"/>
                  </a:lnTo>
                  <a:lnTo>
                    <a:pt x="234" y="103"/>
                  </a:lnTo>
                  <a:lnTo>
                    <a:pt x="234" y="108"/>
                  </a:lnTo>
                  <a:lnTo>
                    <a:pt x="220" y="113"/>
                  </a:lnTo>
                  <a:lnTo>
                    <a:pt x="215" y="118"/>
                  </a:lnTo>
                  <a:lnTo>
                    <a:pt x="209" y="118"/>
                  </a:lnTo>
                  <a:lnTo>
                    <a:pt x="209" y="108"/>
                  </a:lnTo>
                  <a:lnTo>
                    <a:pt x="196" y="113"/>
                  </a:lnTo>
                  <a:lnTo>
                    <a:pt x="190" y="108"/>
                  </a:lnTo>
                  <a:lnTo>
                    <a:pt x="190" y="103"/>
                  </a:lnTo>
                  <a:lnTo>
                    <a:pt x="172" y="97"/>
                  </a:lnTo>
                  <a:lnTo>
                    <a:pt x="157" y="103"/>
                  </a:lnTo>
                  <a:lnTo>
                    <a:pt x="148" y="97"/>
                  </a:lnTo>
                  <a:lnTo>
                    <a:pt x="134" y="93"/>
                  </a:lnTo>
                  <a:lnTo>
                    <a:pt x="119" y="97"/>
                  </a:lnTo>
                  <a:lnTo>
                    <a:pt x="110" y="97"/>
                  </a:lnTo>
                  <a:lnTo>
                    <a:pt x="81" y="108"/>
                  </a:lnTo>
                  <a:lnTo>
                    <a:pt x="76" y="113"/>
                  </a:lnTo>
                  <a:lnTo>
                    <a:pt x="76" y="118"/>
                  </a:lnTo>
                  <a:lnTo>
                    <a:pt x="72" y="122"/>
                  </a:lnTo>
                  <a:lnTo>
                    <a:pt x="62" y="127"/>
                  </a:lnTo>
                  <a:lnTo>
                    <a:pt x="48" y="133"/>
                  </a:lnTo>
                  <a:lnTo>
                    <a:pt x="43" y="138"/>
                  </a:lnTo>
                  <a:lnTo>
                    <a:pt x="62" y="177"/>
                  </a:lnTo>
                  <a:lnTo>
                    <a:pt x="67" y="201"/>
                  </a:lnTo>
                  <a:lnTo>
                    <a:pt x="38" y="226"/>
                  </a:lnTo>
                  <a:lnTo>
                    <a:pt x="24" y="260"/>
                  </a:lnTo>
                  <a:lnTo>
                    <a:pt x="9" y="300"/>
                  </a:lnTo>
                  <a:lnTo>
                    <a:pt x="0" y="353"/>
                  </a:lnTo>
                  <a:lnTo>
                    <a:pt x="24" y="364"/>
                  </a:lnTo>
                  <a:lnTo>
                    <a:pt x="33" y="378"/>
                  </a:lnTo>
                  <a:lnTo>
                    <a:pt x="52" y="373"/>
                  </a:lnTo>
                  <a:lnTo>
                    <a:pt x="91" y="373"/>
                  </a:lnTo>
                  <a:lnTo>
                    <a:pt x="115" y="364"/>
                  </a:lnTo>
                  <a:lnTo>
                    <a:pt x="134" y="378"/>
                  </a:lnTo>
                  <a:lnTo>
                    <a:pt x="143" y="364"/>
                  </a:lnTo>
                  <a:lnTo>
                    <a:pt x="172" y="353"/>
                  </a:lnTo>
                  <a:lnTo>
                    <a:pt x="196" y="334"/>
                  </a:lnTo>
                  <a:lnTo>
                    <a:pt x="209" y="339"/>
                  </a:lnTo>
                  <a:lnTo>
                    <a:pt x="220" y="334"/>
                  </a:lnTo>
                  <a:lnTo>
                    <a:pt x="230" y="328"/>
                  </a:lnTo>
                  <a:lnTo>
                    <a:pt x="243" y="323"/>
                  </a:lnTo>
                  <a:lnTo>
                    <a:pt x="263" y="328"/>
                  </a:lnTo>
                  <a:lnTo>
                    <a:pt x="281" y="339"/>
                  </a:lnTo>
                  <a:lnTo>
                    <a:pt x="287" y="339"/>
                  </a:lnTo>
                  <a:lnTo>
                    <a:pt x="300" y="334"/>
                  </a:lnTo>
                  <a:lnTo>
                    <a:pt x="305" y="334"/>
                  </a:lnTo>
                  <a:lnTo>
                    <a:pt x="319" y="344"/>
                  </a:lnTo>
                  <a:lnTo>
                    <a:pt x="324" y="339"/>
                  </a:lnTo>
                  <a:lnTo>
                    <a:pt x="329" y="349"/>
                  </a:lnTo>
                  <a:lnTo>
                    <a:pt x="329" y="373"/>
                  </a:lnTo>
                  <a:lnTo>
                    <a:pt x="343" y="378"/>
                  </a:lnTo>
                  <a:lnTo>
                    <a:pt x="348" y="378"/>
                  </a:lnTo>
                  <a:lnTo>
                    <a:pt x="353" y="388"/>
                  </a:lnTo>
                  <a:lnTo>
                    <a:pt x="353" y="394"/>
                  </a:lnTo>
                  <a:lnTo>
                    <a:pt x="363" y="403"/>
                  </a:lnTo>
                  <a:lnTo>
                    <a:pt x="372" y="408"/>
                  </a:lnTo>
                  <a:lnTo>
                    <a:pt x="377" y="413"/>
                  </a:lnTo>
                  <a:lnTo>
                    <a:pt x="383" y="427"/>
                  </a:lnTo>
                  <a:lnTo>
                    <a:pt x="386" y="433"/>
                  </a:lnTo>
                  <a:lnTo>
                    <a:pt x="383" y="441"/>
                  </a:lnTo>
                  <a:lnTo>
                    <a:pt x="377" y="446"/>
                  </a:lnTo>
                  <a:lnTo>
                    <a:pt x="358" y="441"/>
                  </a:lnTo>
                  <a:lnTo>
                    <a:pt x="353" y="446"/>
                  </a:lnTo>
                  <a:lnTo>
                    <a:pt x="348" y="441"/>
                  </a:lnTo>
                  <a:lnTo>
                    <a:pt x="343" y="446"/>
                  </a:lnTo>
                  <a:lnTo>
                    <a:pt x="340" y="457"/>
                  </a:lnTo>
                  <a:lnTo>
                    <a:pt x="343" y="476"/>
                  </a:lnTo>
                  <a:lnTo>
                    <a:pt x="340" y="482"/>
                  </a:lnTo>
                  <a:lnTo>
                    <a:pt x="334" y="486"/>
                  </a:lnTo>
                  <a:lnTo>
                    <a:pt x="334" y="496"/>
                  </a:lnTo>
                  <a:lnTo>
                    <a:pt x="329" y="501"/>
                  </a:lnTo>
                  <a:lnTo>
                    <a:pt x="329" y="516"/>
                  </a:lnTo>
                  <a:lnTo>
                    <a:pt x="324" y="516"/>
                  </a:lnTo>
                  <a:lnTo>
                    <a:pt x="340" y="521"/>
                  </a:lnTo>
                  <a:lnTo>
                    <a:pt x="358" y="506"/>
                  </a:lnTo>
                  <a:lnTo>
                    <a:pt x="372" y="501"/>
                  </a:lnTo>
                  <a:lnTo>
                    <a:pt x="377" y="501"/>
                  </a:lnTo>
                  <a:lnTo>
                    <a:pt x="372" y="486"/>
                  </a:lnTo>
                  <a:lnTo>
                    <a:pt x="396" y="466"/>
                  </a:lnTo>
                  <a:lnTo>
                    <a:pt x="410" y="441"/>
                  </a:lnTo>
                  <a:lnTo>
                    <a:pt x="415" y="413"/>
                  </a:lnTo>
                  <a:lnTo>
                    <a:pt x="473" y="398"/>
                  </a:lnTo>
                  <a:lnTo>
                    <a:pt x="468" y="422"/>
                  </a:lnTo>
                  <a:lnTo>
                    <a:pt x="506" y="433"/>
                  </a:lnTo>
                  <a:lnTo>
                    <a:pt x="530" y="413"/>
                  </a:lnTo>
                  <a:lnTo>
                    <a:pt x="559" y="422"/>
                  </a:lnTo>
                  <a:lnTo>
                    <a:pt x="535" y="441"/>
                  </a:lnTo>
                  <a:lnTo>
                    <a:pt x="520" y="471"/>
                  </a:lnTo>
                  <a:lnTo>
                    <a:pt x="549" y="476"/>
                  </a:lnTo>
                  <a:lnTo>
                    <a:pt x="567" y="486"/>
                  </a:lnTo>
                  <a:lnTo>
                    <a:pt x="567" y="516"/>
                  </a:lnTo>
                  <a:lnTo>
                    <a:pt x="586" y="526"/>
                  </a:lnTo>
                  <a:lnTo>
                    <a:pt x="610" y="512"/>
                  </a:lnTo>
                  <a:lnTo>
                    <a:pt x="620" y="486"/>
                  </a:lnTo>
                  <a:lnTo>
                    <a:pt x="645" y="476"/>
                  </a:lnTo>
                  <a:lnTo>
                    <a:pt x="659" y="452"/>
                  </a:lnTo>
                  <a:lnTo>
                    <a:pt x="687" y="452"/>
                  </a:lnTo>
                  <a:lnTo>
                    <a:pt x="706" y="441"/>
                  </a:lnTo>
                  <a:lnTo>
                    <a:pt x="712" y="438"/>
                  </a:lnTo>
                  <a:lnTo>
                    <a:pt x="712" y="417"/>
                  </a:lnTo>
                  <a:lnTo>
                    <a:pt x="697" y="417"/>
                  </a:lnTo>
                  <a:lnTo>
                    <a:pt x="677" y="422"/>
                  </a:lnTo>
                  <a:lnTo>
                    <a:pt x="653" y="441"/>
                  </a:lnTo>
                  <a:lnTo>
                    <a:pt x="626" y="438"/>
                  </a:lnTo>
                  <a:lnTo>
                    <a:pt x="610" y="417"/>
                  </a:lnTo>
                  <a:lnTo>
                    <a:pt x="592" y="413"/>
                  </a:lnTo>
                  <a:lnTo>
                    <a:pt x="616" y="394"/>
                  </a:lnTo>
                  <a:lnTo>
                    <a:pt x="626" y="364"/>
                  </a:lnTo>
                  <a:lnTo>
                    <a:pt x="653" y="339"/>
                  </a:lnTo>
                  <a:lnTo>
                    <a:pt x="683" y="323"/>
                  </a:lnTo>
                  <a:lnTo>
                    <a:pt x="712" y="290"/>
                  </a:lnTo>
                  <a:lnTo>
                    <a:pt x="720" y="285"/>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solidFill>
                  <a:srgbClr val="4F81BD"/>
                </a:solidFill>
                <a:latin typeface="Calibri" charset="0"/>
              </a:endParaRPr>
            </a:p>
          </p:txBody>
        </p:sp>
        <p:sp>
          <p:nvSpPr>
            <p:cNvPr id="80915" name="Freeform 21"/>
            <p:cNvSpPr>
              <a:spLocks/>
            </p:cNvSpPr>
            <p:nvPr/>
          </p:nvSpPr>
          <p:spPr bwMode="auto">
            <a:xfrm>
              <a:off x="3987" y="2535"/>
              <a:ext cx="1638" cy="830"/>
            </a:xfrm>
            <a:custGeom>
              <a:avLst/>
              <a:gdLst>
                <a:gd name="T0" fmla="*/ 2147483647 w 793"/>
                <a:gd name="T1" fmla="*/ 2147483647 h 527"/>
                <a:gd name="T2" fmla="*/ 2147483647 w 793"/>
                <a:gd name="T3" fmla="*/ 2147483647 h 527"/>
                <a:gd name="T4" fmla="*/ 2147483647 w 793"/>
                <a:gd name="T5" fmla="*/ 2147483647 h 527"/>
                <a:gd name="T6" fmla="*/ 2147483647 w 793"/>
                <a:gd name="T7" fmla="*/ 2147483647 h 527"/>
                <a:gd name="T8" fmla="*/ 2147483647 w 793"/>
                <a:gd name="T9" fmla="*/ 2147483647 h 527"/>
                <a:gd name="T10" fmla="*/ 2147483647 w 793"/>
                <a:gd name="T11" fmla="*/ 2147483647 h 527"/>
                <a:gd name="T12" fmla="*/ 2147483647 w 793"/>
                <a:gd name="T13" fmla="*/ 2147483647 h 527"/>
                <a:gd name="T14" fmla="*/ 2147483647 w 793"/>
                <a:gd name="T15" fmla="*/ 2147483647 h 527"/>
                <a:gd name="T16" fmla="*/ 2147483647 w 793"/>
                <a:gd name="T17" fmla="*/ 2147483647 h 527"/>
                <a:gd name="T18" fmla="*/ 2147483647 w 793"/>
                <a:gd name="T19" fmla="*/ 2147483647 h 527"/>
                <a:gd name="T20" fmla="*/ 2147483647 w 793"/>
                <a:gd name="T21" fmla="*/ 2147483647 h 527"/>
                <a:gd name="T22" fmla="*/ 2147483647 w 793"/>
                <a:gd name="T23" fmla="*/ 2147483647 h 527"/>
                <a:gd name="T24" fmla="*/ 2147483647 w 793"/>
                <a:gd name="T25" fmla="*/ 2147483647 h 527"/>
                <a:gd name="T26" fmla="*/ 2147483647 w 793"/>
                <a:gd name="T27" fmla="*/ 1677802868 h 527"/>
                <a:gd name="T28" fmla="*/ 2147483647 w 793"/>
                <a:gd name="T29" fmla="*/ 1836094323 h 527"/>
                <a:gd name="T30" fmla="*/ 2147483647 w 793"/>
                <a:gd name="T31" fmla="*/ 791415393 h 527"/>
                <a:gd name="T32" fmla="*/ 2147483647 w 793"/>
                <a:gd name="T33" fmla="*/ 0 h 527"/>
                <a:gd name="T34" fmla="*/ 2147483647 w 793"/>
                <a:gd name="T35" fmla="*/ 284916240 h 527"/>
                <a:gd name="T36" fmla="*/ 2147483647 w 793"/>
                <a:gd name="T37" fmla="*/ 886387475 h 527"/>
                <a:gd name="T38" fmla="*/ 2147483647 w 793"/>
                <a:gd name="T39" fmla="*/ 1076331638 h 527"/>
                <a:gd name="T40" fmla="*/ 2147483647 w 793"/>
                <a:gd name="T41" fmla="*/ 2147483647 h 527"/>
                <a:gd name="T42" fmla="*/ 2147483647 w 793"/>
                <a:gd name="T43" fmla="*/ 2147483647 h 527"/>
                <a:gd name="T44" fmla="*/ 2147483647 w 793"/>
                <a:gd name="T45" fmla="*/ 2147483647 h 527"/>
                <a:gd name="T46" fmla="*/ 2147483647 w 793"/>
                <a:gd name="T47" fmla="*/ 2147483647 h 527"/>
                <a:gd name="T48" fmla="*/ 2147483647 w 793"/>
                <a:gd name="T49" fmla="*/ 2147483647 h 527"/>
                <a:gd name="T50" fmla="*/ 2147483647 w 793"/>
                <a:gd name="T51" fmla="*/ 2147483647 h 527"/>
                <a:gd name="T52" fmla="*/ 2147483647 w 793"/>
                <a:gd name="T53" fmla="*/ 2147483647 h 527"/>
                <a:gd name="T54" fmla="*/ 2147483647 w 793"/>
                <a:gd name="T55" fmla="*/ 2147483647 h 527"/>
                <a:gd name="T56" fmla="*/ 2147483647 w 793"/>
                <a:gd name="T57" fmla="*/ 2147483647 h 527"/>
                <a:gd name="T58" fmla="*/ 2147483647 w 793"/>
                <a:gd name="T59" fmla="*/ 2147483647 h 527"/>
                <a:gd name="T60" fmla="*/ 2147483647 w 793"/>
                <a:gd name="T61" fmla="*/ 2147483647 h 527"/>
                <a:gd name="T62" fmla="*/ 2147483647 w 793"/>
                <a:gd name="T63" fmla="*/ 2147483647 h 527"/>
                <a:gd name="T64" fmla="*/ 2147483647 w 793"/>
                <a:gd name="T65" fmla="*/ 2147483647 h 527"/>
                <a:gd name="T66" fmla="*/ 1288739646 w 793"/>
                <a:gd name="T67" fmla="*/ 2147483647 h 527"/>
                <a:gd name="T68" fmla="*/ 2147483647 w 793"/>
                <a:gd name="T69" fmla="*/ 2147483647 h 527"/>
                <a:gd name="T70" fmla="*/ 2147483647 w 793"/>
                <a:gd name="T71" fmla="*/ 2147483647 h 527"/>
                <a:gd name="T72" fmla="*/ 2147483647 w 793"/>
                <a:gd name="T73" fmla="*/ 2147483647 h 527"/>
                <a:gd name="T74" fmla="*/ 2147483647 w 793"/>
                <a:gd name="T75" fmla="*/ 2147483647 h 527"/>
                <a:gd name="T76" fmla="*/ 2147483647 w 793"/>
                <a:gd name="T77" fmla="*/ 2147483647 h 527"/>
                <a:gd name="T78" fmla="*/ 2147483647 w 793"/>
                <a:gd name="T79" fmla="*/ 2147483647 h 527"/>
                <a:gd name="T80" fmla="*/ 2147483647 w 793"/>
                <a:gd name="T81" fmla="*/ 2147483647 h 527"/>
                <a:gd name="T82" fmla="*/ 2147483647 w 793"/>
                <a:gd name="T83" fmla="*/ 2147483647 h 527"/>
                <a:gd name="T84" fmla="*/ 2147483647 w 793"/>
                <a:gd name="T85" fmla="*/ 2147483647 h 527"/>
                <a:gd name="T86" fmla="*/ 2147483647 w 793"/>
                <a:gd name="T87" fmla="*/ 2147483647 h 527"/>
                <a:gd name="T88" fmla="*/ 2147483647 w 793"/>
                <a:gd name="T89" fmla="*/ 2147483647 h 527"/>
                <a:gd name="T90" fmla="*/ 2147483647 w 793"/>
                <a:gd name="T91" fmla="*/ 2147483647 h 527"/>
                <a:gd name="T92" fmla="*/ 2147483647 w 793"/>
                <a:gd name="T93" fmla="*/ 2147483647 h 527"/>
                <a:gd name="T94" fmla="*/ 2147483647 w 793"/>
                <a:gd name="T95" fmla="*/ 2147483647 h 527"/>
                <a:gd name="T96" fmla="*/ 2147483647 w 793"/>
                <a:gd name="T97" fmla="*/ 2147483647 h 527"/>
                <a:gd name="T98" fmla="*/ 2147483647 w 793"/>
                <a:gd name="T99" fmla="*/ 2147483647 h 527"/>
                <a:gd name="T100" fmla="*/ 2147483647 w 793"/>
                <a:gd name="T101" fmla="*/ 2147483647 h 527"/>
                <a:gd name="T102" fmla="*/ 2147483647 w 793"/>
                <a:gd name="T103" fmla="*/ 2147483647 h 527"/>
                <a:gd name="T104" fmla="*/ 2147483647 w 793"/>
                <a:gd name="T105" fmla="*/ 2147483647 h 527"/>
                <a:gd name="T106" fmla="*/ 2147483647 w 793"/>
                <a:gd name="T107" fmla="*/ 2147483647 h 527"/>
                <a:gd name="T108" fmla="*/ 2147483647 w 793"/>
                <a:gd name="T109" fmla="*/ 2147483647 h 527"/>
                <a:gd name="T110" fmla="*/ 2147483647 w 793"/>
                <a:gd name="T111" fmla="*/ 2147483647 h 527"/>
                <a:gd name="T112" fmla="*/ 2147483647 w 793"/>
                <a:gd name="T113" fmla="*/ 2147483647 h 527"/>
                <a:gd name="T114" fmla="*/ 2147483647 w 793"/>
                <a:gd name="T115" fmla="*/ 2147483647 h 527"/>
                <a:gd name="T116" fmla="*/ 2147483647 w 793"/>
                <a:gd name="T117" fmla="*/ 2147483647 h 527"/>
                <a:gd name="T118" fmla="*/ 2147483647 w 793"/>
                <a:gd name="T119" fmla="*/ 2147483647 h 527"/>
                <a:gd name="T120" fmla="*/ 2147483647 w 793"/>
                <a:gd name="T121" fmla="*/ 2147483647 h 527"/>
                <a:gd name="T122" fmla="*/ 2147483647 w 793"/>
                <a:gd name="T123" fmla="*/ 2147483647 h 52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3"/>
                <a:gd name="T187" fmla="*/ 0 h 527"/>
                <a:gd name="T188" fmla="*/ 793 w 793"/>
                <a:gd name="T189" fmla="*/ 527 h 52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3" h="527">
                  <a:moveTo>
                    <a:pt x="720" y="285"/>
                  </a:moveTo>
                  <a:lnTo>
                    <a:pt x="740" y="270"/>
                  </a:lnTo>
                  <a:lnTo>
                    <a:pt x="735" y="260"/>
                  </a:lnTo>
                  <a:lnTo>
                    <a:pt x="735" y="251"/>
                  </a:lnTo>
                  <a:lnTo>
                    <a:pt x="749" y="240"/>
                  </a:lnTo>
                  <a:lnTo>
                    <a:pt x="754" y="221"/>
                  </a:lnTo>
                  <a:lnTo>
                    <a:pt x="768" y="221"/>
                  </a:lnTo>
                  <a:lnTo>
                    <a:pt x="792" y="211"/>
                  </a:lnTo>
                  <a:lnTo>
                    <a:pt x="787" y="177"/>
                  </a:lnTo>
                  <a:lnTo>
                    <a:pt x="768" y="162"/>
                  </a:lnTo>
                  <a:lnTo>
                    <a:pt x="768" y="147"/>
                  </a:lnTo>
                  <a:lnTo>
                    <a:pt x="783" y="138"/>
                  </a:lnTo>
                  <a:lnTo>
                    <a:pt x="764" y="133"/>
                  </a:lnTo>
                  <a:lnTo>
                    <a:pt x="773" y="122"/>
                  </a:lnTo>
                  <a:lnTo>
                    <a:pt x="778" y="113"/>
                  </a:lnTo>
                  <a:lnTo>
                    <a:pt x="764" y="93"/>
                  </a:lnTo>
                  <a:lnTo>
                    <a:pt x="768" y="88"/>
                  </a:lnTo>
                  <a:lnTo>
                    <a:pt x="764" y="88"/>
                  </a:lnTo>
                  <a:lnTo>
                    <a:pt x="735" y="88"/>
                  </a:lnTo>
                  <a:lnTo>
                    <a:pt x="716" y="93"/>
                  </a:lnTo>
                  <a:lnTo>
                    <a:pt x="706" y="97"/>
                  </a:lnTo>
                  <a:lnTo>
                    <a:pt x="701" y="93"/>
                  </a:lnTo>
                  <a:lnTo>
                    <a:pt x="687" y="93"/>
                  </a:lnTo>
                  <a:lnTo>
                    <a:pt x="683" y="88"/>
                  </a:lnTo>
                  <a:lnTo>
                    <a:pt x="672" y="93"/>
                  </a:lnTo>
                  <a:lnTo>
                    <a:pt x="672" y="97"/>
                  </a:lnTo>
                  <a:lnTo>
                    <a:pt x="668" y="103"/>
                  </a:lnTo>
                  <a:lnTo>
                    <a:pt x="659" y="93"/>
                  </a:lnTo>
                  <a:lnTo>
                    <a:pt x="639" y="78"/>
                  </a:lnTo>
                  <a:lnTo>
                    <a:pt x="631" y="78"/>
                  </a:lnTo>
                  <a:lnTo>
                    <a:pt x="620" y="88"/>
                  </a:lnTo>
                  <a:lnTo>
                    <a:pt x="605" y="97"/>
                  </a:lnTo>
                  <a:lnTo>
                    <a:pt x="602" y="97"/>
                  </a:lnTo>
                  <a:lnTo>
                    <a:pt x="592" y="103"/>
                  </a:lnTo>
                  <a:lnTo>
                    <a:pt x="583" y="93"/>
                  </a:lnTo>
                  <a:lnTo>
                    <a:pt x="578" y="97"/>
                  </a:lnTo>
                  <a:lnTo>
                    <a:pt x="567" y="103"/>
                  </a:lnTo>
                  <a:lnTo>
                    <a:pt x="553" y="97"/>
                  </a:lnTo>
                  <a:lnTo>
                    <a:pt x="549" y="93"/>
                  </a:lnTo>
                  <a:lnTo>
                    <a:pt x="549" y="88"/>
                  </a:lnTo>
                  <a:lnTo>
                    <a:pt x="540" y="69"/>
                  </a:lnTo>
                  <a:lnTo>
                    <a:pt x="525" y="53"/>
                  </a:lnTo>
                  <a:lnTo>
                    <a:pt x="511" y="63"/>
                  </a:lnTo>
                  <a:lnTo>
                    <a:pt x="500" y="63"/>
                  </a:lnTo>
                  <a:lnTo>
                    <a:pt x="487" y="58"/>
                  </a:lnTo>
                  <a:lnTo>
                    <a:pt x="477" y="39"/>
                  </a:lnTo>
                  <a:lnTo>
                    <a:pt x="487" y="28"/>
                  </a:lnTo>
                  <a:lnTo>
                    <a:pt x="482" y="25"/>
                  </a:lnTo>
                  <a:lnTo>
                    <a:pt x="468" y="14"/>
                  </a:lnTo>
                  <a:lnTo>
                    <a:pt x="463" y="5"/>
                  </a:lnTo>
                  <a:lnTo>
                    <a:pt x="449" y="0"/>
                  </a:lnTo>
                  <a:lnTo>
                    <a:pt x="439" y="5"/>
                  </a:lnTo>
                  <a:lnTo>
                    <a:pt x="430" y="5"/>
                  </a:lnTo>
                  <a:lnTo>
                    <a:pt x="415" y="9"/>
                  </a:lnTo>
                  <a:lnTo>
                    <a:pt x="396" y="14"/>
                  </a:lnTo>
                  <a:lnTo>
                    <a:pt x="391" y="19"/>
                  </a:lnTo>
                  <a:lnTo>
                    <a:pt x="391" y="28"/>
                  </a:lnTo>
                  <a:lnTo>
                    <a:pt x="386" y="34"/>
                  </a:lnTo>
                  <a:lnTo>
                    <a:pt x="377" y="34"/>
                  </a:lnTo>
                  <a:lnTo>
                    <a:pt x="363" y="34"/>
                  </a:lnTo>
                  <a:lnTo>
                    <a:pt x="343" y="44"/>
                  </a:lnTo>
                  <a:lnTo>
                    <a:pt x="334" y="63"/>
                  </a:lnTo>
                  <a:lnTo>
                    <a:pt x="334" y="83"/>
                  </a:lnTo>
                  <a:lnTo>
                    <a:pt x="340" y="93"/>
                  </a:lnTo>
                  <a:lnTo>
                    <a:pt x="340" y="97"/>
                  </a:lnTo>
                  <a:lnTo>
                    <a:pt x="334" y="103"/>
                  </a:lnTo>
                  <a:lnTo>
                    <a:pt x="319" y="97"/>
                  </a:lnTo>
                  <a:lnTo>
                    <a:pt x="297" y="103"/>
                  </a:lnTo>
                  <a:lnTo>
                    <a:pt x="291" y="108"/>
                  </a:lnTo>
                  <a:lnTo>
                    <a:pt x="287" y="108"/>
                  </a:lnTo>
                  <a:lnTo>
                    <a:pt x="281" y="103"/>
                  </a:lnTo>
                  <a:lnTo>
                    <a:pt x="273" y="93"/>
                  </a:lnTo>
                  <a:lnTo>
                    <a:pt x="263" y="113"/>
                  </a:lnTo>
                  <a:lnTo>
                    <a:pt x="252" y="103"/>
                  </a:lnTo>
                  <a:lnTo>
                    <a:pt x="249" y="108"/>
                  </a:lnTo>
                  <a:lnTo>
                    <a:pt x="234" y="103"/>
                  </a:lnTo>
                  <a:lnTo>
                    <a:pt x="234" y="108"/>
                  </a:lnTo>
                  <a:lnTo>
                    <a:pt x="220" y="113"/>
                  </a:lnTo>
                  <a:lnTo>
                    <a:pt x="215" y="118"/>
                  </a:lnTo>
                  <a:lnTo>
                    <a:pt x="209" y="118"/>
                  </a:lnTo>
                  <a:lnTo>
                    <a:pt x="209" y="108"/>
                  </a:lnTo>
                  <a:lnTo>
                    <a:pt x="196" y="113"/>
                  </a:lnTo>
                  <a:lnTo>
                    <a:pt x="190" y="108"/>
                  </a:lnTo>
                  <a:lnTo>
                    <a:pt x="190" y="103"/>
                  </a:lnTo>
                  <a:lnTo>
                    <a:pt x="172" y="97"/>
                  </a:lnTo>
                  <a:lnTo>
                    <a:pt x="157" y="103"/>
                  </a:lnTo>
                  <a:lnTo>
                    <a:pt x="148" y="97"/>
                  </a:lnTo>
                  <a:lnTo>
                    <a:pt x="134" y="93"/>
                  </a:lnTo>
                  <a:lnTo>
                    <a:pt x="119" y="97"/>
                  </a:lnTo>
                  <a:lnTo>
                    <a:pt x="110" y="97"/>
                  </a:lnTo>
                  <a:lnTo>
                    <a:pt x="81" y="108"/>
                  </a:lnTo>
                  <a:lnTo>
                    <a:pt x="76" y="113"/>
                  </a:lnTo>
                  <a:lnTo>
                    <a:pt x="76" y="118"/>
                  </a:lnTo>
                  <a:lnTo>
                    <a:pt x="72" y="122"/>
                  </a:lnTo>
                  <a:lnTo>
                    <a:pt x="62" y="127"/>
                  </a:lnTo>
                  <a:lnTo>
                    <a:pt x="48" y="133"/>
                  </a:lnTo>
                  <a:lnTo>
                    <a:pt x="43" y="138"/>
                  </a:lnTo>
                  <a:lnTo>
                    <a:pt x="62" y="177"/>
                  </a:lnTo>
                  <a:lnTo>
                    <a:pt x="67" y="201"/>
                  </a:lnTo>
                  <a:lnTo>
                    <a:pt x="38" y="226"/>
                  </a:lnTo>
                  <a:lnTo>
                    <a:pt x="24" y="260"/>
                  </a:lnTo>
                  <a:lnTo>
                    <a:pt x="9" y="300"/>
                  </a:lnTo>
                  <a:lnTo>
                    <a:pt x="0" y="353"/>
                  </a:lnTo>
                  <a:lnTo>
                    <a:pt x="24" y="364"/>
                  </a:lnTo>
                  <a:lnTo>
                    <a:pt x="33" y="378"/>
                  </a:lnTo>
                  <a:lnTo>
                    <a:pt x="52" y="373"/>
                  </a:lnTo>
                  <a:lnTo>
                    <a:pt x="91" y="373"/>
                  </a:lnTo>
                  <a:lnTo>
                    <a:pt x="115" y="364"/>
                  </a:lnTo>
                  <a:lnTo>
                    <a:pt x="134" y="378"/>
                  </a:lnTo>
                  <a:lnTo>
                    <a:pt x="143" y="364"/>
                  </a:lnTo>
                  <a:lnTo>
                    <a:pt x="172" y="353"/>
                  </a:lnTo>
                  <a:lnTo>
                    <a:pt x="196" y="334"/>
                  </a:lnTo>
                  <a:lnTo>
                    <a:pt x="209" y="339"/>
                  </a:lnTo>
                  <a:lnTo>
                    <a:pt x="220" y="334"/>
                  </a:lnTo>
                  <a:lnTo>
                    <a:pt x="230" y="328"/>
                  </a:lnTo>
                  <a:lnTo>
                    <a:pt x="243" y="323"/>
                  </a:lnTo>
                  <a:lnTo>
                    <a:pt x="263" y="328"/>
                  </a:lnTo>
                  <a:lnTo>
                    <a:pt x="281" y="339"/>
                  </a:lnTo>
                  <a:lnTo>
                    <a:pt x="287" y="339"/>
                  </a:lnTo>
                  <a:lnTo>
                    <a:pt x="300" y="334"/>
                  </a:lnTo>
                  <a:lnTo>
                    <a:pt x="305" y="334"/>
                  </a:lnTo>
                  <a:lnTo>
                    <a:pt x="319" y="344"/>
                  </a:lnTo>
                  <a:lnTo>
                    <a:pt x="324" y="339"/>
                  </a:lnTo>
                  <a:lnTo>
                    <a:pt x="329" y="349"/>
                  </a:lnTo>
                  <a:lnTo>
                    <a:pt x="329" y="373"/>
                  </a:lnTo>
                  <a:lnTo>
                    <a:pt x="343" y="378"/>
                  </a:lnTo>
                  <a:lnTo>
                    <a:pt x="348" y="378"/>
                  </a:lnTo>
                  <a:lnTo>
                    <a:pt x="353" y="388"/>
                  </a:lnTo>
                  <a:lnTo>
                    <a:pt x="353" y="394"/>
                  </a:lnTo>
                  <a:lnTo>
                    <a:pt x="363" y="403"/>
                  </a:lnTo>
                  <a:lnTo>
                    <a:pt x="372" y="408"/>
                  </a:lnTo>
                  <a:lnTo>
                    <a:pt x="377" y="413"/>
                  </a:lnTo>
                  <a:lnTo>
                    <a:pt x="383" y="427"/>
                  </a:lnTo>
                  <a:lnTo>
                    <a:pt x="386" y="433"/>
                  </a:lnTo>
                  <a:lnTo>
                    <a:pt x="383" y="441"/>
                  </a:lnTo>
                  <a:lnTo>
                    <a:pt x="377" y="446"/>
                  </a:lnTo>
                  <a:lnTo>
                    <a:pt x="358" y="441"/>
                  </a:lnTo>
                  <a:lnTo>
                    <a:pt x="353" y="446"/>
                  </a:lnTo>
                  <a:lnTo>
                    <a:pt x="348" y="441"/>
                  </a:lnTo>
                  <a:lnTo>
                    <a:pt x="343" y="446"/>
                  </a:lnTo>
                  <a:lnTo>
                    <a:pt x="340" y="457"/>
                  </a:lnTo>
                  <a:lnTo>
                    <a:pt x="343" y="476"/>
                  </a:lnTo>
                  <a:lnTo>
                    <a:pt x="340" y="482"/>
                  </a:lnTo>
                  <a:lnTo>
                    <a:pt x="334" y="486"/>
                  </a:lnTo>
                  <a:lnTo>
                    <a:pt x="334" y="496"/>
                  </a:lnTo>
                  <a:lnTo>
                    <a:pt x="329" y="501"/>
                  </a:lnTo>
                  <a:lnTo>
                    <a:pt x="329" y="516"/>
                  </a:lnTo>
                  <a:lnTo>
                    <a:pt x="324" y="516"/>
                  </a:lnTo>
                  <a:lnTo>
                    <a:pt x="340" y="521"/>
                  </a:lnTo>
                  <a:lnTo>
                    <a:pt x="358" y="506"/>
                  </a:lnTo>
                  <a:lnTo>
                    <a:pt x="372" y="501"/>
                  </a:lnTo>
                  <a:lnTo>
                    <a:pt x="377" y="501"/>
                  </a:lnTo>
                  <a:lnTo>
                    <a:pt x="372" y="486"/>
                  </a:lnTo>
                  <a:lnTo>
                    <a:pt x="396" y="466"/>
                  </a:lnTo>
                  <a:lnTo>
                    <a:pt x="410" y="441"/>
                  </a:lnTo>
                  <a:lnTo>
                    <a:pt x="415" y="413"/>
                  </a:lnTo>
                  <a:lnTo>
                    <a:pt x="473" y="398"/>
                  </a:lnTo>
                  <a:lnTo>
                    <a:pt x="468" y="422"/>
                  </a:lnTo>
                  <a:lnTo>
                    <a:pt x="506" y="433"/>
                  </a:lnTo>
                  <a:lnTo>
                    <a:pt x="530" y="413"/>
                  </a:lnTo>
                  <a:lnTo>
                    <a:pt x="559" y="422"/>
                  </a:lnTo>
                  <a:lnTo>
                    <a:pt x="535" y="441"/>
                  </a:lnTo>
                  <a:lnTo>
                    <a:pt x="520" y="471"/>
                  </a:lnTo>
                  <a:lnTo>
                    <a:pt x="549" y="476"/>
                  </a:lnTo>
                  <a:lnTo>
                    <a:pt x="567" y="486"/>
                  </a:lnTo>
                  <a:lnTo>
                    <a:pt x="567" y="516"/>
                  </a:lnTo>
                  <a:lnTo>
                    <a:pt x="586" y="526"/>
                  </a:lnTo>
                  <a:lnTo>
                    <a:pt x="610" y="512"/>
                  </a:lnTo>
                  <a:lnTo>
                    <a:pt x="620" y="486"/>
                  </a:lnTo>
                  <a:lnTo>
                    <a:pt x="645" y="476"/>
                  </a:lnTo>
                  <a:lnTo>
                    <a:pt x="659" y="452"/>
                  </a:lnTo>
                  <a:lnTo>
                    <a:pt x="687" y="452"/>
                  </a:lnTo>
                  <a:lnTo>
                    <a:pt x="706" y="441"/>
                  </a:lnTo>
                  <a:lnTo>
                    <a:pt x="712" y="438"/>
                  </a:lnTo>
                  <a:lnTo>
                    <a:pt x="712" y="417"/>
                  </a:lnTo>
                  <a:lnTo>
                    <a:pt x="697" y="417"/>
                  </a:lnTo>
                  <a:lnTo>
                    <a:pt x="677" y="422"/>
                  </a:lnTo>
                  <a:lnTo>
                    <a:pt x="653" y="441"/>
                  </a:lnTo>
                  <a:lnTo>
                    <a:pt x="626" y="438"/>
                  </a:lnTo>
                  <a:lnTo>
                    <a:pt x="610" y="417"/>
                  </a:lnTo>
                  <a:lnTo>
                    <a:pt x="592" y="413"/>
                  </a:lnTo>
                  <a:lnTo>
                    <a:pt x="616" y="394"/>
                  </a:lnTo>
                  <a:lnTo>
                    <a:pt x="626" y="364"/>
                  </a:lnTo>
                  <a:lnTo>
                    <a:pt x="653" y="339"/>
                  </a:lnTo>
                  <a:lnTo>
                    <a:pt x="683" y="323"/>
                  </a:lnTo>
                  <a:lnTo>
                    <a:pt x="712" y="290"/>
                  </a:lnTo>
                  <a:lnTo>
                    <a:pt x="720" y="285"/>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0916" name="Freeform 22"/>
            <p:cNvSpPr>
              <a:spLocks/>
            </p:cNvSpPr>
            <p:nvPr/>
          </p:nvSpPr>
          <p:spPr bwMode="auto">
            <a:xfrm>
              <a:off x="4037" y="536"/>
              <a:ext cx="1600" cy="2719"/>
            </a:xfrm>
            <a:custGeom>
              <a:avLst/>
              <a:gdLst>
                <a:gd name="T0" fmla="*/ 2147483647 w 774"/>
                <a:gd name="T1" fmla="*/ 2147483647 h 1724"/>
                <a:gd name="T2" fmla="*/ 2147483647 w 774"/>
                <a:gd name="T3" fmla="*/ 2147483647 h 1724"/>
                <a:gd name="T4" fmla="*/ 2147483647 w 774"/>
                <a:gd name="T5" fmla="*/ 2147483647 h 1724"/>
                <a:gd name="T6" fmla="*/ 2147483647 w 774"/>
                <a:gd name="T7" fmla="*/ 2147483647 h 1724"/>
                <a:gd name="T8" fmla="*/ 2147483647 w 774"/>
                <a:gd name="T9" fmla="*/ 2147483647 h 1724"/>
                <a:gd name="T10" fmla="*/ 2147483647 w 774"/>
                <a:gd name="T11" fmla="*/ 2147483647 h 1724"/>
                <a:gd name="T12" fmla="*/ 2147483647 w 774"/>
                <a:gd name="T13" fmla="*/ 2147483647 h 1724"/>
                <a:gd name="T14" fmla="*/ 2147483647 w 774"/>
                <a:gd name="T15" fmla="*/ 2147483647 h 1724"/>
                <a:gd name="T16" fmla="*/ 2147483647 w 774"/>
                <a:gd name="T17" fmla="*/ 2147483647 h 1724"/>
                <a:gd name="T18" fmla="*/ 2147483647 w 774"/>
                <a:gd name="T19" fmla="*/ 2147483647 h 1724"/>
                <a:gd name="T20" fmla="*/ 2147483647 w 774"/>
                <a:gd name="T21" fmla="*/ 2147483647 h 1724"/>
                <a:gd name="T22" fmla="*/ 2147483647 w 774"/>
                <a:gd name="T23" fmla="*/ 2147483647 h 1724"/>
                <a:gd name="T24" fmla="*/ 2147483647 w 774"/>
                <a:gd name="T25" fmla="*/ 2147483647 h 1724"/>
                <a:gd name="T26" fmla="*/ 2147483647 w 774"/>
                <a:gd name="T27" fmla="*/ 2147483647 h 1724"/>
                <a:gd name="T28" fmla="*/ 2147483647 w 774"/>
                <a:gd name="T29" fmla="*/ 2147483647 h 1724"/>
                <a:gd name="T30" fmla="*/ 2147483647 w 774"/>
                <a:gd name="T31" fmla="*/ 2147483647 h 1724"/>
                <a:gd name="T32" fmla="*/ 2147483647 w 774"/>
                <a:gd name="T33" fmla="*/ 2147483647 h 1724"/>
                <a:gd name="T34" fmla="*/ 2147483647 w 774"/>
                <a:gd name="T35" fmla="*/ 2147483647 h 1724"/>
                <a:gd name="T36" fmla="*/ 2147483647 w 774"/>
                <a:gd name="T37" fmla="*/ 2147483647 h 1724"/>
                <a:gd name="T38" fmla="*/ 2147483647 w 774"/>
                <a:gd name="T39" fmla="*/ 2147483647 h 1724"/>
                <a:gd name="T40" fmla="*/ 2147483647 w 774"/>
                <a:gd name="T41" fmla="*/ 2147483647 h 1724"/>
                <a:gd name="T42" fmla="*/ 2147483647 w 774"/>
                <a:gd name="T43" fmla="*/ 2147483647 h 1724"/>
                <a:gd name="T44" fmla="*/ 2147483647 w 774"/>
                <a:gd name="T45" fmla="*/ 2147483647 h 1724"/>
                <a:gd name="T46" fmla="*/ 2147483647 w 774"/>
                <a:gd name="T47" fmla="*/ 2147483647 h 1724"/>
                <a:gd name="T48" fmla="*/ 2147483647 w 774"/>
                <a:gd name="T49" fmla="*/ 2147483647 h 1724"/>
                <a:gd name="T50" fmla="*/ 2147483647 w 774"/>
                <a:gd name="T51" fmla="*/ 2147483647 h 1724"/>
                <a:gd name="T52" fmla="*/ 2147483647 w 774"/>
                <a:gd name="T53" fmla="*/ 2147483647 h 1724"/>
                <a:gd name="T54" fmla="*/ 2147483647 w 774"/>
                <a:gd name="T55" fmla="*/ 2147483647 h 1724"/>
                <a:gd name="T56" fmla="*/ 2147483647 w 774"/>
                <a:gd name="T57" fmla="*/ 2147483647 h 1724"/>
                <a:gd name="T58" fmla="*/ 2147483647 w 774"/>
                <a:gd name="T59" fmla="*/ 2147483647 h 1724"/>
                <a:gd name="T60" fmla="*/ 2147483647 w 774"/>
                <a:gd name="T61" fmla="*/ 2147483647 h 1724"/>
                <a:gd name="T62" fmla="*/ 2147483647 w 774"/>
                <a:gd name="T63" fmla="*/ 2147483647 h 1724"/>
                <a:gd name="T64" fmla="*/ 2147483647 w 774"/>
                <a:gd name="T65" fmla="*/ 2147483647 h 1724"/>
                <a:gd name="T66" fmla="*/ 2147483647 w 774"/>
                <a:gd name="T67" fmla="*/ 2147483647 h 1724"/>
                <a:gd name="T68" fmla="*/ 2147483647 w 774"/>
                <a:gd name="T69" fmla="*/ 2147483647 h 1724"/>
                <a:gd name="T70" fmla="*/ 2147483647 w 774"/>
                <a:gd name="T71" fmla="*/ 2147483647 h 1724"/>
                <a:gd name="T72" fmla="*/ 2147483647 w 774"/>
                <a:gd name="T73" fmla="*/ 2147483647 h 1724"/>
                <a:gd name="T74" fmla="*/ 2147483647 w 774"/>
                <a:gd name="T75" fmla="*/ 2147483647 h 1724"/>
                <a:gd name="T76" fmla="*/ 2147483647 w 774"/>
                <a:gd name="T77" fmla="*/ 2147483647 h 1724"/>
                <a:gd name="T78" fmla="*/ 2147483647 w 774"/>
                <a:gd name="T79" fmla="*/ 2147483647 h 1724"/>
                <a:gd name="T80" fmla="*/ 2147483647 w 774"/>
                <a:gd name="T81" fmla="*/ 2147483647 h 1724"/>
                <a:gd name="T82" fmla="*/ 2147483647 w 774"/>
                <a:gd name="T83" fmla="*/ 2147483647 h 1724"/>
                <a:gd name="T84" fmla="*/ 2147483647 w 774"/>
                <a:gd name="T85" fmla="*/ 2147483647 h 1724"/>
                <a:gd name="T86" fmla="*/ 718789418 w 774"/>
                <a:gd name="T87" fmla="*/ 2147483647 h 1724"/>
                <a:gd name="T88" fmla="*/ 2012600118 w 774"/>
                <a:gd name="T89" fmla="*/ 2147483647 h 1724"/>
                <a:gd name="T90" fmla="*/ 2147483647 w 774"/>
                <a:gd name="T91" fmla="*/ 2147483647 h 1724"/>
                <a:gd name="T92" fmla="*/ 2147483647 w 774"/>
                <a:gd name="T93" fmla="*/ 2147483647 h 1724"/>
                <a:gd name="T94" fmla="*/ 2147483647 w 774"/>
                <a:gd name="T95" fmla="*/ 2147483647 h 1724"/>
                <a:gd name="T96" fmla="*/ 2147483647 w 774"/>
                <a:gd name="T97" fmla="*/ 2147483647 h 1724"/>
                <a:gd name="T98" fmla="*/ 2147483647 w 774"/>
                <a:gd name="T99" fmla="*/ 2147483647 h 1724"/>
                <a:gd name="T100" fmla="*/ 2147483647 w 774"/>
                <a:gd name="T101" fmla="*/ 2147483647 h 1724"/>
                <a:gd name="T102" fmla="*/ 2147483647 w 774"/>
                <a:gd name="T103" fmla="*/ 2147483647 h 1724"/>
                <a:gd name="T104" fmla="*/ 2147483647 w 774"/>
                <a:gd name="T105" fmla="*/ 2147483647 h 1724"/>
                <a:gd name="T106" fmla="*/ 2147483647 w 774"/>
                <a:gd name="T107" fmla="*/ 2147483647 h 1724"/>
                <a:gd name="T108" fmla="*/ 2147483647 w 774"/>
                <a:gd name="T109" fmla="*/ 2147483647 h 1724"/>
                <a:gd name="T110" fmla="*/ 2147483647 w 774"/>
                <a:gd name="T111" fmla="*/ 2147483647 h 1724"/>
                <a:gd name="T112" fmla="*/ 2147483647 w 774"/>
                <a:gd name="T113" fmla="*/ 2147483647 h 1724"/>
                <a:gd name="T114" fmla="*/ 2147483647 w 774"/>
                <a:gd name="T115" fmla="*/ 2147483647 h 1724"/>
                <a:gd name="T116" fmla="*/ 2147483647 w 774"/>
                <a:gd name="T117" fmla="*/ 2147483647 h 1724"/>
                <a:gd name="T118" fmla="*/ 2147483647 w 774"/>
                <a:gd name="T119" fmla="*/ 2147483647 h 1724"/>
                <a:gd name="T120" fmla="*/ 2147483647 w 774"/>
                <a:gd name="T121" fmla="*/ 1116588959 h 17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74"/>
                <a:gd name="T184" fmla="*/ 0 h 1724"/>
                <a:gd name="T185" fmla="*/ 774 w 774"/>
                <a:gd name="T186" fmla="*/ 1724 h 172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74" h="1724">
                  <a:moveTo>
                    <a:pt x="773" y="0"/>
                  </a:moveTo>
                  <a:lnTo>
                    <a:pt x="773" y="1718"/>
                  </a:lnTo>
                  <a:lnTo>
                    <a:pt x="763" y="1723"/>
                  </a:lnTo>
                  <a:lnTo>
                    <a:pt x="744" y="1712"/>
                  </a:lnTo>
                  <a:lnTo>
                    <a:pt x="720" y="1707"/>
                  </a:lnTo>
                  <a:lnTo>
                    <a:pt x="701" y="1698"/>
                  </a:lnTo>
                  <a:lnTo>
                    <a:pt x="692" y="1703"/>
                  </a:lnTo>
                  <a:lnTo>
                    <a:pt x="687" y="1693"/>
                  </a:lnTo>
                  <a:lnTo>
                    <a:pt x="692" y="1682"/>
                  </a:lnTo>
                  <a:lnTo>
                    <a:pt x="711" y="1668"/>
                  </a:lnTo>
                  <a:lnTo>
                    <a:pt x="720" y="1630"/>
                  </a:lnTo>
                  <a:lnTo>
                    <a:pt x="735" y="1594"/>
                  </a:lnTo>
                  <a:lnTo>
                    <a:pt x="716" y="1589"/>
                  </a:lnTo>
                  <a:lnTo>
                    <a:pt x="696" y="1575"/>
                  </a:lnTo>
                  <a:lnTo>
                    <a:pt x="720" y="1569"/>
                  </a:lnTo>
                  <a:lnTo>
                    <a:pt x="740" y="1536"/>
                  </a:lnTo>
                  <a:lnTo>
                    <a:pt x="763" y="1521"/>
                  </a:lnTo>
                  <a:lnTo>
                    <a:pt x="744" y="1517"/>
                  </a:lnTo>
                  <a:lnTo>
                    <a:pt x="716" y="1536"/>
                  </a:lnTo>
                  <a:lnTo>
                    <a:pt x="711" y="1526"/>
                  </a:lnTo>
                  <a:lnTo>
                    <a:pt x="711" y="1517"/>
                  </a:lnTo>
                  <a:lnTo>
                    <a:pt x="725" y="1506"/>
                  </a:lnTo>
                  <a:lnTo>
                    <a:pt x="730" y="1487"/>
                  </a:lnTo>
                  <a:lnTo>
                    <a:pt x="744" y="1487"/>
                  </a:lnTo>
                  <a:lnTo>
                    <a:pt x="768" y="1478"/>
                  </a:lnTo>
                  <a:lnTo>
                    <a:pt x="763" y="1443"/>
                  </a:lnTo>
                  <a:lnTo>
                    <a:pt x="744" y="1429"/>
                  </a:lnTo>
                  <a:lnTo>
                    <a:pt x="744" y="1413"/>
                  </a:lnTo>
                  <a:lnTo>
                    <a:pt x="759" y="1404"/>
                  </a:lnTo>
                  <a:lnTo>
                    <a:pt x="740" y="1399"/>
                  </a:lnTo>
                  <a:lnTo>
                    <a:pt x="749" y="1388"/>
                  </a:lnTo>
                  <a:lnTo>
                    <a:pt x="754" y="1379"/>
                  </a:lnTo>
                  <a:lnTo>
                    <a:pt x="740" y="1360"/>
                  </a:lnTo>
                  <a:lnTo>
                    <a:pt x="744" y="1355"/>
                  </a:lnTo>
                  <a:lnTo>
                    <a:pt x="740" y="1355"/>
                  </a:lnTo>
                  <a:lnTo>
                    <a:pt x="711" y="1355"/>
                  </a:lnTo>
                  <a:lnTo>
                    <a:pt x="692" y="1360"/>
                  </a:lnTo>
                  <a:lnTo>
                    <a:pt x="682" y="1364"/>
                  </a:lnTo>
                  <a:lnTo>
                    <a:pt x="677" y="1360"/>
                  </a:lnTo>
                  <a:lnTo>
                    <a:pt x="663" y="1360"/>
                  </a:lnTo>
                  <a:lnTo>
                    <a:pt x="658" y="1355"/>
                  </a:lnTo>
                  <a:lnTo>
                    <a:pt x="648" y="1360"/>
                  </a:lnTo>
                  <a:lnTo>
                    <a:pt x="648" y="1364"/>
                  </a:lnTo>
                  <a:lnTo>
                    <a:pt x="644" y="1369"/>
                  </a:lnTo>
                  <a:lnTo>
                    <a:pt x="634" y="1360"/>
                  </a:lnTo>
                  <a:lnTo>
                    <a:pt x="615" y="1344"/>
                  </a:lnTo>
                  <a:lnTo>
                    <a:pt x="606" y="1344"/>
                  </a:lnTo>
                  <a:lnTo>
                    <a:pt x="596" y="1355"/>
                  </a:lnTo>
                  <a:lnTo>
                    <a:pt x="581" y="1364"/>
                  </a:lnTo>
                  <a:lnTo>
                    <a:pt x="577" y="1364"/>
                  </a:lnTo>
                  <a:lnTo>
                    <a:pt x="567" y="1369"/>
                  </a:lnTo>
                  <a:lnTo>
                    <a:pt x="558" y="1360"/>
                  </a:lnTo>
                  <a:lnTo>
                    <a:pt x="553" y="1364"/>
                  </a:lnTo>
                  <a:lnTo>
                    <a:pt x="543" y="1369"/>
                  </a:lnTo>
                  <a:lnTo>
                    <a:pt x="529" y="1364"/>
                  </a:lnTo>
                  <a:lnTo>
                    <a:pt x="524" y="1360"/>
                  </a:lnTo>
                  <a:lnTo>
                    <a:pt x="524" y="1355"/>
                  </a:lnTo>
                  <a:lnTo>
                    <a:pt x="516" y="1335"/>
                  </a:lnTo>
                  <a:lnTo>
                    <a:pt x="500" y="1320"/>
                  </a:lnTo>
                  <a:lnTo>
                    <a:pt x="486" y="1330"/>
                  </a:lnTo>
                  <a:lnTo>
                    <a:pt x="476" y="1330"/>
                  </a:lnTo>
                  <a:lnTo>
                    <a:pt x="463" y="1325"/>
                  </a:lnTo>
                  <a:lnTo>
                    <a:pt x="453" y="1305"/>
                  </a:lnTo>
                  <a:lnTo>
                    <a:pt x="463" y="1295"/>
                  </a:lnTo>
                  <a:lnTo>
                    <a:pt x="457" y="1291"/>
                  </a:lnTo>
                  <a:lnTo>
                    <a:pt x="443" y="1280"/>
                  </a:lnTo>
                  <a:lnTo>
                    <a:pt x="439" y="1272"/>
                  </a:lnTo>
                  <a:lnTo>
                    <a:pt x="425" y="1267"/>
                  </a:lnTo>
                  <a:lnTo>
                    <a:pt x="415" y="1272"/>
                  </a:lnTo>
                  <a:lnTo>
                    <a:pt x="406" y="1272"/>
                  </a:lnTo>
                  <a:lnTo>
                    <a:pt x="390" y="1276"/>
                  </a:lnTo>
                  <a:lnTo>
                    <a:pt x="372" y="1280"/>
                  </a:lnTo>
                  <a:lnTo>
                    <a:pt x="367" y="1286"/>
                  </a:lnTo>
                  <a:lnTo>
                    <a:pt x="367" y="1295"/>
                  </a:lnTo>
                  <a:lnTo>
                    <a:pt x="362" y="1300"/>
                  </a:lnTo>
                  <a:lnTo>
                    <a:pt x="353" y="1300"/>
                  </a:lnTo>
                  <a:lnTo>
                    <a:pt x="343" y="1276"/>
                  </a:lnTo>
                  <a:lnTo>
                    <a:pt x="339" y="1272"/>
                  </a:lnTo>
                  <a:lnTo>
                    <a:pt x="334" y="1272"/>
                  </a:lnTo>
                  <a:lnTo>
                    <a:pt x="334" y="1261"/>
                  </a:lnTo>
                  <a:lnTo>
                    <a:pt x="329" y="1261"/>
                  </a:lnTo>
                  <a:lnTo>
                    <a:pt x="329" y="1256"/>
                  </a:lnTo>
                  <a:lnTo>
                    <a:pt x="324" y="1247"/>
                  </a:lnTo>
                  <a:lnTo>
                    <a:pt x="315" y="1242"/>
                  </a:lnTo>
                  <a:lnTo>
                    <a:pt x="315" y="1237"/>
                  </a:lnTo>
                  <a:lnTo>
                    <a:pt x="319" y="1232"/>
                  </a:lnTo>
                  <a:lnTo>
                    <a:pt x="319" y="1227"/>
                  </a:lnTo>
                  <a:lnTo>
                    <a:pt x="324" y="1222"/>
                  </a:lnTo>
                  <a:lnTo>
                    <a:pt x="329" y="1222"/>
                  </a:lnTo>
                  <a:lnTo>
                    <a:pt x="339" y="1227"/>
                  </a:lnTo>
                  <a:lnTo>
                    <a:pt x="353" y="1227"/>
                  </a:lnTo>
                  <a:lnTo>
                    <a:pt x="367" y="1203"/>
                  </a:lnTo>
                  <a:lnTo>
                    <a:pt x="367" y="1192"/>
                  </a:lnTo>
                  <a:lnTo>
                    <a:pt x="358" y="1192"/>
                  </a:lnTo>
                  <a:lnTo>
                    <a:pt x="353" y="1187"/>
                  </a:lnTo>
                  <a:lnTo>
                    <a:pt x="353" y="1182"/>
                  </a:lnTo>
                  <a:lnTo>
                    <a:pt x="343" y="1178"/>
                  </a:lnTo>
                  <a:lnTo>
                    <a:pt x="324" y="1187"/>
                  </a:lnTo>
                  <a:lnTo>
                    <a:pt x="324" y="1182"/>
                  </a:lnTo>
                  <a:lnTo>
                    <a:pt x="319" y="1168"/>
                  </a:lnTo>
                  <a:lnTo>
                    <a:pt x="305" y="1163"/>
                  </a:lnTo>
                  <a:lnTo>
                    <a:pt x="286" y="1144"/>
                  </a:lnTo>
                  <a:lnTo>
                    <a:pt x="281" y="1134"/>
                  </a:lnTo>
                  <a:lnTo>
                    <a:pt x="272" y="1129"/>
                  </a:lnTo>
                  <a:lnTo>
                    <a:pt x="272" y="1119"/>
                  </a:lnTo>
                  <a:lnTo>
                    <a:pt x="272" y="1114"/>
                  </a:lnTo>
                  <a:lnTo>
                    <a:pt x="272" y="1099"/>
                  </a:lnTo>
                  <a:lnTo>
                    <a:pt x="267" y="1094"/>
                  </a:lnTo>
                  <a:lnTo>
                    <a:pt x="262" y="1075"/>
                  </a:lnTo>
                  <a:lnTo>
                    <a:pt x="257" y="1075"/>
                  </a:lnTo>
                  <a:lnTo>
                    <a:pt x="243" y="1066"/>
                  </a:lnTo>
                  <a:lnTo>
                    <a:pt x="233" y="1061"/>
                  </a:lnTo>
                  <a:lnTo>
                    <a:pt x="224" y="1066"/>
                  </a:lnTo>
                  <a:lnTo>
                    <a:pt x="206" y="1080"/>
                  </a:lnTo>
                  <a:lnTo>
                    <a:pt x="206" y="1066"/>
                  </a:lnTo>
                  <a:lnTo>
                    <a:pt x="195" y="1061"/>
                  </a:lnTo>
                  <a:lnTo>
                    <a:pt x="176" y="1066"/>
                  </a:lnTo>
                  <a:lnTo>
                    <a:pt x="166" y="1061"/>
                  </a:lnTo>
                  <a:lnTo>
                    <a:pt x="157" y="1061"/>
                  </a:lnTo>
                  <a:lnTo>
                    <a:pt x="157" y="1055"/>
                  </a:lnTo>
                  <a:lnTo>
                    <a:pt x="153" y="1041"/>
                  </a:lnTo>
                  <a:lnTo>
                    <a:pt x="147" y="1031"/>
                  </a:lnTo>
                  <a:lnTo>
                    <a:pt x="133" y="1016"/>
                  </a:lnTo>
                  <a:lnTo>
                    <a:pt x="133" y="1011"/>
                  </a:lnTo>
                  <a:lnTo>
                    <a:pt x="123" y="1011"/>
                  </a:lnTo>
                  <a:lnTo>
                    <a:pt x="123" y="986"/>
                  </a:lnTo>
                  <a:lnTo>
                    <a:pt x="123" y="981"/>
                  </a:lnTo>
                  <a:lnTo>
                    <a:pt x="114" y="976"/>
                  </a:lnTo>
                  <a:lnTo>
                    <a:pt x="109" y="967"/>
                  </a:lnTo>
                  <a:lnTo>
                    <a:pt x="104" y="962"/>
                  </a:lnTo>
                  <a:lnTo>
                    <a:pt x="109" y="948"/>
                  </a:lnTo>
                  <a:lnTo>
                    <a:pt x="114" y="943"/>
                  </a:lnTo>
                  <a:lnTo>
                    <a:pt x="114" y="932"/>
                  </a:lnTo>
                  <a:lnTo>
                    <a:pt x="104" y="927"/>
                  </a:lnTo>
                  <a:lnTo>
                    <a:pt x="94" y="913"/>
                  </a:lnTo>
                  <a:lnTo>
                    <a:pt x="90" y="913"/>
                  </a:lnTo>
                  <a:lnTo>
                    <a:pt x="86" y="893"/>
                  </a:lnTo>
                  <a:lnTo>
                    <a:pt x="75" y="884"/>
                  </a:lnTo>
                  <a:lnTo>
                    <a:pt x="75" y="879"/>
                  </a:lnTo>
                  <a:lnTo>
                    <a:pt x="80" y="874"/>
                  </a:lnTo>
                  <a:lnTo>
                    <a:pt x="104" y="863"/>
                  </a:lnTo>
                  <a:lnTo>
                    <a:pt x="114" y="839"/>
                  </a:lnTo>
                  <a:lnTo>
                    <a:pt x="99" y="825"/>
                  </a:lnTo>
                  <a:lnTo>
                    <a:pt x="109" y="805"/>
                  </a:lnTo>
                  <a:lnTo>
                    <a:pt x="133" y="780"/>
                  </a:lnTo>
                  <a:lnTo>
                    <a:pt x="166" y="780"/>
                  </a:lnTo>
                  <a:lnTo>
                    <a:pt x="147" y="756"/>
                  </a:lnTo>
                  <a:lnTo>
                    <a:pt x="128" y="766"/>
                  </a:lnTo>
                  <a:lnTo>
                    <a:pt x="99" y="747"/>
                  </a:lnTo>
                  <a:lnTo>
                    <a:pt x="75" y="751"/>
                  </a:lnTo>
                  <a:lnTo>
                    <a:pt x="86" y="742"/>
                  </a:lnTo>
                  <a:lnTo>
                    <a:pt x="123" y="677"/>
                  </a:lnTo>
                  <a:lnTo>
                    <a:pt x="142" y="643"/>
                  </a:lnTo>
                  <a:lnTo>
                    <a:pt x="157" y="604"/>
                  </a:lnTo>
                  <a:lnTo>
                    <a:pt x="161" y="579"/>
                  </a:lnTo>
                  <a:lnTo>
                    <a:pt x="157" y="555"/>
                  </a:lnTo>
                  <a:lnTo>
                    <a:pt x="147" y="550"/>
                  </a:lnTo>
                  <a:lnTo>
                    <a:pt x="139" y="539"/>
                  </a:lnTo>
                  <a:lnTo>
                    <a:pt x="123" y="536"/>
                  </a:lnTo>
                  <a:lnTo>
                    <a:pt x="114" y="520"/>
                  </a:lnTo>
                  <a:lnTo>
                    <a:pt x="118" y="501"/>
                  </a:lnTo>
                  <a:lnTo>
                    <a:pt x="114" y="476"/>
                  </a:lnTo>
                  <a:lnTo>
                    <a:pt x="99" y="467"/>
                  </a:lnTo>
                  <a:lnTo>
                    <a:pt x="94" y="447"/>
                  </a:lnTo>
                  <a:lnTo>
                    <a:pt x="80" y="432"/>
                  </a:lnTo>
                  <a:lnTo>
                    <a:pt x="75" y="412"/>
                  </a:lnTo>
                  <a:lnTo>
                    <a:pt x="75" y="368"/>
                  </a:lnTo>
                  <a:lnTo>
                    <a:pt x="67" y="354"/>
                  </a:lnTo>
                  <a:lnTo>
                    <a:pt x="56" y="344"/>
                  </a:lnTo>
                  <a:lnTo>
                    <a:pt x="47" y="324"/>
                  </a:lnTo>
                  <a:lnTo>
                    <a:pt x="43" y="300"/>
                  </a:lnTo>
                  <a:lnTo>
                    <a:pt x="47" y="275"/>
                  </a:lnTo>
                  <a:lnTo>
                    <a:pt x="47" y="245"/>
                  </a:lnTo>
                  <a:lnTo>
                    <a:pt x="33" y="231"/>
                  </a:lnTo>
                  <a:lnTo>
                    <a:pt x="23" y="222"/>
                  </a:lnTo>
                  <a:lnTo>
                    <a:pt x="5" y="217"/>
                  </a:lnTo>
                  <a:lnTo>
                    <a:pt x="0" y="192"/>
                  </a:lnTo>
                  <a:lnTo>
                    <a:pt x="0" y="172"/>
                  </a:lnTo>
                  <a:lnTo>
                    <a:pt x="9" y="162"/>
                  </a:lnTo>
                  <a:lnTo>
                    <a:pt x="14" y="148"/>
                  </a:lnTo>
                  <a:lnTo>
                    <a:pt x="23" y="137"/>
                  </a:lnTo>
                  <a:lnTo>
                    <a:pt x="27" y="123"/>
                  </a:lnTo>
                  <a:lnTo>
                    <a:pt x="38" y="118"/>
                  </a:lnTo>
                  <a:lnTo>
                    <a:pt x="43" y="104"/>
                  </a:lnTo>
                  <a:lnTo>
                    <a:pt x="52" y="104"/>
                  </a:lnTo>
                  <a:lnTo>
                    <a:pt x="67" y="88"/>
                  </a:lnTo>
                  <a:lnTo>
                    <a:pt x="94" y="93"/>
                  </a:lnTo>
                  <a:lnTo>
                    <a:pt x="99" y="113"/>
                  </a:lnTo>
                  <a:lnTo>
                    <a:pt x="133" y="108"/>
                  </a:lnTo>
                  <a:lnTo>
                    <a:pt x="171" y="113"/>
                  </a:lnTo>
                  <a:lnTo>
                    <a:pt x="200" y="118"/>
                  </a:lnTo>
                  <a:lnTo>
                    <a:pt x="267" y="148"/>
                  </a:lnTo>
                  <a:lnTo>
                    <a:pt x="295" y="154"/>
                  </a:lnTo>
                  <a:lnTo>
                    <a:pt x="324" y="167"/>
                  </a:lnTo>
                  <a:lnTo>
                    <a:pt x="343" y="192"/>
                  </a:lnTo>
                  <a:lnTo>
                    <a:pt x="358" y="222"/>
                  </a:lnTo>
                  <a:lnTo>
                    <a:pt x="348" y="250"/>
                  </a:lnTo>
                  <a:lnTo>
                    <a:pt x="324" y="280"/>
                  </a:lnTo>
                  <a:lnTo>
                    <a:pt x="295" y="294"/>
                  </a:lnTo>
                  <a:lnTo>
                    <a:pt x="267" y="294"/>
                  </a:lnTo>
                  <a:lnTo>
                    <a:pt x="209" y="300"/>
                  </a:lnTo>
                  <a:lnTo>
                    <a:pt x="181" y="290"/>
                  </a:lnTo>
                  <a:lnTo>
                    <a:pt x="147" y="285"/>
                  </a:lnTo>
                  <a:lnTo>
                    <a:pt x="114" y="270"/>
                  </a:lnTo>
                  <a:lnTo>
                    <a:pt x="139" y="300"/>
                  </a:lnTo>
                  <a:lnTo>
                    <a:pt x="166" y="310"/>
                  </a:lnTo>
                  <a:lnTo>
                    <a:pt x="200" y="333"/>
                  </a:lnTo>
                  <a:lnTo>
                    <a:pt x="228" y="427"/>
                  </a:lnTo>
                  <a:lnTo>
                    <a:pt x="262" y="432"/>
                  </a:lnTo>
                  <a:lnTo>
                    <a:pt x="300" y="451"/>
                  </a:lnTo>
                  <a:lnTo>
                    <a:pt x="334" y="443"/>
                  </a:lnTo>
                  <a:lnTo>
                    <a:pt x="324" y="407"/>
                  </a:lnTo>
                  <a:lnTo>
                    <a:pt x="305" y="412"/>
                  </a:lnTo>
                  <a:lnTo>
                    <a:pt x="272" y="393"/>
                  </a:lnTo>
                  <a:lnTo>
                    <a:pt x="276" y="368"/>
                  </a:lnTo>
                  <a:lnTo>
                    <a:pt x="305" y="363"/>
                  </a:lnTo>
                  <a:lnTo>
                    <a:pt x="334" y="373"/>
                  </a:lnTo>
                  <a:lnTo>
                    <a:pt x="362" y="379"/>
                  </a:lnTo>
                  <a:lnTo>
                    <a:pt x="396" y="368"/>
                  </a:lnTo>
                  <a:lnTo>
                    <a:pt x="343" y="319"/>
                  </a:lnTo>
                  <a:lnTo>
                    <a:pt x="358" y="290"/>
                  </a:lnTo>
                  <a:lnTo>
                    <a:pt x="382" y="261"/>
                  </a:lnTo>
                  <a:lnTo>
                    <a:pt x="386" y="236"/>
                  </a:lnTo>
                  <a:lnTo>
                    <a:pt x="415" y="226"/>
                  </a:lnTo>
                  <a:lnTo>
                    <a:pt x="439" y="231"/>
                  </a:lnTo>
                  <a:lnTo>
                    <a:pt x="443" y="201"/>
                  </a:lnTo>
                  <a:lnTo>
                    <a:pt x="429" y="172"/>
                  </a:lnTo>
                  <a:lnTo>
                    <a:pt x="410" y="167"/>
                  </a:lnTo>
                  <a:lnTo>
                    <a:pt x="406" y="132"/>
                  </a:lnTo>
                  <a:lnTo>
                    <a:pt x="390" y="93"/>
                  </a:lnTo>
                  <a:lnTo>
                    <a:pt x="358" y="79"/>
                  </a:lnTo>
                  <a:lnTo>
                    <a:pt x="390" y="74"/>
                  </a:lnTo>
                  <a:lnTo>
                    <a:pt x="415" y="63"/>
                  </a:lnTo>
                  <a:lnTo>
                    <a:pt x="439" y="74"/>
                  </a:lnTo>
                  <a:lnTo>
                    <a:pt x="457" y="93"/>
                  </a:lnTo>
                  <a:lnTo>
                    <a:pt x="433" y="113"/>
                  </a:lnTo>
                  <a:lnTo>
                    <a:pt x="433" y="143"/>
                  </a:lnTo>
                  <a:lnTo>
                    <a:pt x="457" y="143"/>
                  </a:lnTo>
                  <a:lnTo>
                    <a:pt x="482" y="162"/>
                  </a:lnTo>
                  <a:lnTo>
                    <a:pt x="505" y="148"/>
                  </a:lnTo>
                  <a:lnTo>
                    <a:pt x="519" y="123"/>
                  </a:lnTo>
                  <a:lnTo>
                    <a:pt x="500" y="84"/>
                  </a:lnTo>
                  <a:lnTo>
                    <a:pt x="516" y="63"/>
                  </a:lnTo>
                  <a:lnTo>
                    <a:pt x="534" y="35"/>
                  </a:lnTo>
                  <a:lnTo>
                    <a:pt x="543" y="11"/>
                  </a:lnTo>
                  <a:lnTo>
                    <a:pt x="549" y="0"/>
                  </a:lnTo>
                  <a:lnTo>
                    <a:pt x="773" y="0"/>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0917" name="Freeform 23"/>
            <p:cNvSpPr>
              <a:spLocks/>
            </p:cNvSpPr>
            <p:nvPr/>
          </p:nvSpPr>
          <p:spPr bwMode="auto">
            <a:xfrm>
              <a:off x="4037" y="531"/>
              <a:ext cx="2408" cy="2722"/>
            </a:xfrm>
            <a:custGeom>
              <a:avLst/>
              <a:gdLst>
                <a:gd name="T0" fmla="*/ 2147483647 w 1290"/>
                <a:gd name="T1" fmla="*/ 2147483647 h 1764"/>
                <a:gd name="T2" fmla="*/ 2147483647 w 1290"/>
                <a:gd name="T3" fmla="*/ 2147483647 h 1764"/>
                <a:gd name="T4" fmla="*/ 2147483647 w 1290"/>
                <a:gd name="T5" fmla="*/ 2147483647 h 1764"/>
                <a:gd name="T6" fmla="*/ 2147483647 w 1290"/>
                <a:gd name="T7" fmla="*/ 2147483647 h 1764"/>
                <a:gd name="T8" fmla="*/ 2147483647 w 1290"/>
                <a:gd name="T9" fmla="*/ 2147483647 h 1764"/>
                <a:gd name="T10" fmla="*/ 2147483647 w 1290"/>
                <a:gd name="T11" fmla="*/ 2147483647 h 1764"/>
                <a:gd name="T12" fmla="*/ 2147483647 w 1290"/>
                <a:gd name="T13" fmla="*/ 2147483647 h 1764"/>
                <a:gd name="T14" fmla="*/ 2147483647 w 1290"/>
                <a:gd name="T15" fmla="*/ 2147483647 h 1764"/>
                <a:gd name="T16" fmla="*/ 2147483647 w 1290"/>
                <a:gd name="T17" fmla="*/ 2147483647 h 1764"/>
                <a:gd name="T18" fmla="*/ 2147483647 w 1290"/>
                <a:gd name="T19" fmla="*/ 2147483647 h 1764"/>
                <a:gd name="T20" fmla="*/ 2147483647 w 1290"/>
                <a:gd name="T21" fmla="*/ 2147483647 h 1764"/>
                <a:gd name="T22" fmla="*/ 2147483647 w 1290"/>
                <a:gd name="T23" fmla="*/ 2147483647 h 1764"/>
                <a:gd name="T24" fmla="*/ 2147483647 w 1290"/>
                <a:gd name="T25" fmla="*/ 2147483647 h 1764"/>
                <a:gd name="T26" fmla="*/ 2147483647 w 1290"/>
                <a:gd name="T27" fmla="*/ 2147483647 h 1764"/>
                <a:gd name="T28" fmla="*/ 2147483647 w 1290"/>
                <a:gd name="T29" fmla="*/ 2147483647 h 1764"/>
                <a:gd name="T30" fmla="*/ 2147483647 w 1290"/>
                <a:gd name="T31" fmla="*/ 2147483647 h 1764"/>
                <a:gd name="T32" fmla="*/ 2147483647 w 1290"/>
                <a:gd name="T33" fmla="*/ 2147483647 h 1764"/>
                <a:gd name="T34" fmla="*/ 2147483647 w 1290"/>
                <a:gd name="T35" fmla="*/ 2147483647 h 1764"/>
                <a:gd name="T36" fmla="*/ 2147483647 w 1290"/>
                <a:gd name="T37" fmla="*/ 2147483647 h 1764"/>
                <a:gd name="T38" fmla="*/ 2147483647 w 1290"/>
                <a:gd name="T39" fmla="*/ 2147483647 h 1764"/>
                <a:gd name="T40" fmla="*/ 2147483647 w 1290"/>
                <a:gd name="T41" fmla="*/ 2147483647 h 1764"/>
                <a:gd name="T42" fmla="*/ 2147483647 w 1290"/>
                <a:gd name="T43" fmla="*/ 2147483647 h 1764"/>
                <a:gd name="T44" fmla="*/ 2147483647 w 1290"/>
                <a:gd name="T45" fmla="*/ 2147483647 h 1764"/>
                <a:gd name="T46" fmla="*/ 2147483647 w 1290"/>
                <a:gd name="T47" fmla="*/ 2147483647 h 1764"/>
                <a:gd name="T48" fmla="*/ 2147483647 w 1290"/>
                <a:gd name="T49" fmla="*/ 2147483647 h 1764"/>
                <a:gd name="T50" fmla="*/ 2147483647 w 1290"/>
                <a:gd name="T51" fmla="*/ 2147483647 h 1764"/>
                <a:gd name="T52" fmla="*/ 2147483647 w 1290"/>
                <a:gd name="T53" fmla="*/ 2147483647 h 1764"/>
                <a:gd name="T54" fmla="*/ 2147483647 w 1290"/>
                <a:gd name="T55" fmla="*/ 2147483647 h 1764"/>
                <a:gd name="T56" fmla="*/ 2147483647 w 1290"/>
                <a:gd name="T57" fmla="*/ 2147483647 h 1764"/>
                <a:gd name="T58" fmla="*/ 2147483647 w 1290"/>
                <a:gd name="T59" fmla="*/ 2147483647 h 1764"/>
                <a:gd name="T60" fmla="*/ 2147483647 w 1290"/>
                <a:gd name="T61" fmla="*/ 2147483647 h 1764"/>
                <a:gd name="T62" fmla="*/ 2147483647 w 1290"/>
                <a:gd name="T63" fmla="*/ 2147483647 h 1764"/>
                <a:gd name="T64" fmla="*/ 2147483647 w 1290"/>
                <a:gd name="T65" fmla="*/ 2147483647 h 1764"/>
                <a:gd name="T66" fmla="*/ 2147483647 w 1290"/>
                <a:gd name="T67" fmla="*/ 2147483647 h 1764"/>
                <a:gd name="T68" fmla="*/ 2147483647 w 1290"/>
                <a:gd name="T69" fmla="*/ 2147483647 h 1764"/>
                <a:gd name="T70" fmla="*/ 2147483647 w 1290"/>
                <a:gd name="T71" fmla="*/ 2147483647 h 1764"/>
                <a:gd name="T72" fmla="*/ 2147483647 w 1290"/>
                <a:gd name="T73" fmla="*/ 2147483647 h 1764"/>
                <a:gd name="T74" fmla="*/ 2147483647 w 1290"/>
                <a:gd name="T75" fmla="*/ 2147483647 h 1764"/>
                <a:gd name="T76" fmla="*/ 2147483647 w 1290"/>
                <a:gd name="T77" fmla="*/ 2147483647 h 1764"/>
                <a:gd name="T78" fmla="*/ 2147483647 w 1290"/>
                <a:gd name="T79" fmla="*/ 2147483647 h 1764"/>
                <a:gd name="T80" fmla="*/ 2147483647 w 1290"/>
                <a:gd name="T81" fmla="*/ 2147483647 h 1764"/>
                <a:gd name="T82" fmla="*/ 2147483647 w 1290"/>
                <a:gd name="T83" fmla="*/ 2147483647 h 1764"/>
                <a:gd name="T84" fmla="*/ 2147483647 w 1290"/>
                <a:gd name="T85" fmla="*/ 2147483647 h 1764"/>
                <a:gd name="T86" fmla="*/ 467710176 w 1290"/>
                <a:gd name="T87" fmla="*/ 2147483647 h 1764"/>
                <a:gd name="T88" fmla="*/ 1169290834 w 1290"/>
                <a:gd name="T89" fmla="*/ 2147483647 h 1764"/>
                <a:gd name="T90" fmla="*/ 2147483647 w 1290"/>
                <a:gd name="T91" fmla="*/ 2147483647 h 1764"/>
                <a:gd name="T92" fmla="*/ 2147483647 w 1290"/>
                <a:gd name="T93" fmla="*/ 2147483647 h 1764"/>
                <a:gd name="T94" fmla="*/ 2147483647 w 1290"/>
                <a:gd name="T95" fmla="*/ 2147483647 h 1764"/>
                <a:gd name="T96" fmla="*/ 2147483647 w 1290"/>
                <a:gd name="T97" fmla="*/ 2147483647 h 1764"/>
                <a:gd name="T98" fmla="*/ 2147483647 w 1290"/>
                <a:gd name="T99" fmla="*/ 2147483647 h 1764"/>
                <a:gd name="T100" fmla="*/ 2147483647 w 1290"/>
                <a:gd name="T101" fmla="*/ 2147483647 h 1764"/>
                <a:gd name="T102" fmla="*/ 2147483647 w 1290"/>
                <a:gd name="T103" fmla="*/ 2147483647 h 1764"/>
                <a:gd name="T104" fmla="*/ 2147483647 w 1290"/>
                <a:gd name="T105" fmla="*/ 2147483647 h 1764"/>
                <a:gd name="T106" fmla="*/ 2147483647 w 1290"/>
                <a:gd name="T107" fmla="*/ 2147483647 h 1764"/>
                <a:gd name="T108" fmla="*/ 2147483647 w 1290"/>
                <a:gd name="T109" fmla="*/ 2147483647 h 1764"/>
                <a:gd name="T110" fmla="*/ 2147483647 w 1290"/>
                <a:gd name="T111" fmla="*/ 2147483647 h 1764"/>
                <a:gd name="T112" fmla="*/ 2147483647 w 1290"/>
                <a:gd name="T113" fmla="*/ 2147483647 h 1764"/>
                <a:gd name="T114" fmla="*/ 2147483647 w 1290"/>
                <a:gd name="T115" fmla="*/ 2147483647 h 1764"/>
                <a:gd name="T116" fmla="*/ 2147483647 w 1290"/>
                <a:gd name="T117" fmla="*/ 2147483647 h 1764"/>
                <a:gd name="T118" fmla="*/ 2147483647 w 1290"/>
                <a:gd name="T119" fmla="*/ 2147483647 h 1764"/>
                <a:gd name="T120" fmla="*/ 2147483647 w 1290"/>
                <a:gd name="T121" fmla="*/ 1090791293 h 17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90"/>
                <a:gd name="T184" fmla="*/ 0 h 1764"/>
                <a:gd name="T185" fmla="*/ 1290 w 1290"/>
                <a:gd name="T186" fmla="*/ 1764 h 17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90" h="1764">
                  <a:moveTo>
                    <a:pt x="1288" y="4"/>
                  </a:moveTo>
                  <a:lnTo>
                    <a:pt x="1279" y="1762"/>
                  </a:lnTo>
                  <a:lnTo>
                    <a:pt x="844" y="1764"/>
                  </a:lnTo>
                  <a:lnTo>
                    <a:pt x="823" y="1753"/>
                  </a:lnTo>
                  <a:lnTo>
                    <a:pt x="797" y="1748"/>
                  </a:lnTo>
                  <a:lnTo>
                    <a:pt x="776" y="1738"/>
                  </a:lnTo>
                  <a:lnTo>
                    <a:pt x="766" y="1744"/>
                  </a:lnTo>
                  <a:lnTo>
                    <a:pt x="760" y="1733"/>
                  </a:lnTo>
                  <a:lnTo>
                    <a:pt x="766" y="1722"/>
                  </a:lnTo>
                  <a:lnTo>
                    <a:pt x="787" y="1708"/>
                  </a:lnTo>
                  <a:lnTo>
                    <a:pt x="797" y="1669"/>
                  </a:lnTo>
                  <a:lnTo>
                    <a:pt x="813" y="1632"/>
                  </a:lnTo>
                  <a:lnTo>
                    <a:pt x="792" y="1627"/>
                  </a:lnTo>
                  <a:lnTo>
                    <a:pt x="770" y="1613"/>
                  </a:lnTo>
                  <a:lnTo>
                    <a:pt x="797" y="1607"/>
                  </a:lnTo>
                  <a:lnTo>
                    <a:pt x="819" y="1573"/>
                  </a:lnTo>
                  <a:lnTo>
                    <a:pt x="844" y="1558"/>
                  </a:lnTo>
                  <a:lnTo>
                    <a:pt x="823" y="1553"/>
                  </a:lnTo>
                  <a:lnTo>
                    <a:pt x="792" y="1573"/>
                  </a:lnTo>
                  <a:lnTo>
                    <a:pt x="787" y="1563"/>
                  </a:lnTo>
                  <a:lnTo>
                    <a:pt x="787" y="1553"/>
                  </a:lnTo>
                  <a:lnTo>
                    <a:pt x="802" y="1542"/>
                  </a:lnTo>
                  <a:lnTo>
                    <a:pt x="808" y="1523"/>
                  </a:lnTo>
                  <a:lnTo>
                    <a:pt x="823" y="1523"/>
                  </a:lnTo>
                  <a:lnTo>
                    <a:pt x="850" y="1514"/>
                  </a:lnTo>
                  <a:lnTo>
                    <a:pt x="844" y="1478"/>
                  </a:lnTo>
                  <a:lnTo>
                    <a:pt x="823" y="1464"/>
                  </a:lnTo>
                  <a:lnTo>
                    <a:pt x="823" y="1447"/>
                  </a:lnTo>
                  <a:lnTo>
                    <a:pt x="840" y="1438"/>
                  </a:lnTo>
                  <a:lnTo>
                    <a:pt x="819" y="1433"/>
                  </a:lnTo>
                  <a:lnTo>
                    <a:pt x="829" y="1422"/>
                  </a:lnTo>
                  <a:lnTo>
                    <a:pt x="834" y="1412"/>
                  </a:lnTo>
                  <a:lnTo>
                    <a:pt x="819" y="1393"/>
                  </a:lnTo>
                  <a:lnTo>
                    <a:pt x="823" y="1388"/>
                  </a:lnTo>
                  <a:lnTo>
                    <a:pt x="819" y="1388"/>
                  </a:lnTo>
                  <a:lnTo>
                    <a:pt x="787" y="1388"/>
                  </a:lnTo>
                  <a:lnTo>
                    <a:pt x="766" y="1393"/>
                  </a:lnTo>
                  <a:lnTo>
                    <a:pt x="755" y="1397"/>
                  </a:lnTo>
                  <a:lnTo>
                    <a:pt x="749" y="1393"/>
                  </a:lnTo>
                  <a:lnTo>
                    <a:pt x="734" y="1393"/>
                  </a:lnTo>
                  <a:lnTo>
                    <a:pt x="728" y="1388"/>
                  </a:lnTo>
                  <a:lnTo>
                    <a:pt x="717" y="1393"/>
                  </a:lnTo>
                  <a:lnTo>
                    <a:pt x="717" y="1397"/>
                  </a:lnTo>
                  <a:lnTo>
                    <a:pt x="713" y="1402"/>
                  </a:lnTo>
                  <a:lnTo>
                    <a:pt x="702" y="1393"/>
                  </a:lnTo>
                  <a:lnTo>
                    <a:pt x="681" y="1377"/>
                  </a:lnTo>
                  <a:lnTo>
                    <a:pt x="671" y="1377"/>
                  </a:lnTo>
                  <a:lnTo>
                    <a:pt x="659" y="1388"/>
                  </a:lnTo>
                  <a:lnTo>
                    <a:pt x="643" y="1397"/>
                  </a:lnTo>
                  <a:lnTo>
                    <a:pt x="638" y="1397"/>
                  </a:lnTo>
                  <a:lnTo>
                    <a:pt x="627" y="1402"/>
                  </a:lnTo>
                  <a:lnTo>
                    <a:pt x="617" y="1393"/>
                  </a:lnTo>
                  <a:lnTo>
                    <a:pt x="612" y="1397"/>
                  </a:lnTo>
                  <a:lnTo>
                    <a:pt x="601" y="1402"/>
                  </a:lnTo>
                  <a:lnTo>
                    <a:pt x="585" y="1397"/>
                  </a:lnTo>
                  <a:lnTo>
                    <a:pt x="580" y="1393"/>
                  </a:lnTo>
                  <a:lnTo>
                    <a:pt x="580" y="1388"/>
                  </a:lnTo>
                  <a:lnTo>
                    <a:pt x="571" y="1367"/>
                  </a:lnTo>
                  <a:lnTo>
                    <a:pt x="553" y="1352"/>
                  </a:lnTo>
                  <a:lnTo>
                    <a:pt x="538" y="1362"/>
                  </a:lnTo>
                  <a:lnTo>
                    <a:pt x="527" y="1362"/>
                  </a:lnTo>
                  <a:lnTo>
                    <a:pt x="512" y="1357"/>
                  </a:lnTo>
                  <a:lnTo>
                    <a:pt x="501" y="1337"/>
                  </a:lnTo>
                  <a:lnTo>
                    <a:pt x="512" y="1327"/>
                  </a:lnTo>
                  <a:lnTo>
                    <a:pt x="506" y="1322"/>
                  </a:lnTo>
                  <a:lnTo>
                    <a:pt x="490" y="1311"/>
                  </a:lnTo>
                  <a:lnTo>
                    <a:pt x="486" y="1303"/>
                  </a:lnTo>
                  <a:lnTo>
                    <a:pt x="470" y="1298"/>
                  </a:lnTo>
                  <a:lnTo>
                    <a:pt x="459" y="1303"/>
                  </a:lnTo>
                  <a:lnTo>
                    <a:pt x="449" y="1303"/>
                  </a:lnTo>
                  <a:lnTo>
                    <a:pt x="432" y="1307"/>
                  </a:lnTo>
                  <a:lnTo>
                    <a:pt x="412" y="1311"/>
                  </a:lnTo>
                  <a:lnTo>
                    <a:pt x="406" y="1317"/>
                  </a:lnTo>
                  <a:lnTo>
                    <a:pt x="406" y="1327"/>
                  </a:lnTo>
                  <a:lnTo>
                    <a:pt x="401" y="1332"/>
                  </a:lnTo>
                  <a:lnTo>
                    <a:pt x="391" y="1332"/>
                  </a:lnTo>
                  <a:lnTo>
                    <a:pt x="380" y="1307"/>
                  </a:lnTo>
                  <a:lnTo>
                    <a:pt x="375" y="1303"/>
                  </a:lnTo>
                  <a:lnTo>
                    <a:pt x="370" y="1303"/>
                  </a:lnTo>
                  <a:lnTo>
                    <a:pt x="370" y="1292"/>
                  </a:lnTo>
                  <a:lnTo>
                    <a:pt x="364" y="1292"/>
                  </a:lnTo>
                  <a:lnTo>
                    <a:pt x="364" y="1287"/>
                  </a:lnTo>
                  <a:lnTo>
                    <a:pt x="359" y="1278"/>
                  </a:lnTo>
                  <a:lnTo>
                    <a:pt x="349" y="1272"/>
                  </a:lnTo>
                  <a:lnTo>
                    <a:pt x="349" y="1267"/>
                  </a:lnTo>
                  <a:lnTo>
                    <a:pt x="353" y="1262"/>
                  </a:lnTo>
                  <a:lnTo>
                    <a:pt x="353" y="1257"/>
                  </a:lnTo>
                  <a:lnTo>
                    <a:pt x="359" y="1252"/>
                  </a:lnTo>
                  <a:lnTo>
                    <a:pt x="364" y="1252"/>
                  </a:lnTo>
                  <a:lnTo>
                    <a:pt x="375" y="1257"/>
                  </a:lnTo>
                  <a:lnTo>
                    <a:pt x="391" y="1257"/>
                  </a:lnTo>
                  <a:lnTo>
                    <a:pt x="406" y="1233"/>
                  </a:lnTo>
                  <a:lnTo>
                    <a:pt x="406" y="1221"/>
                  </a:lnTo>
                  <a:lnTo>
                    <a:pt x="396" y="1221"/>
                  </a:lnTo>
                  <a:lnTo>
                    <a:pt x="391" y="1216"/>
                  </a:lnTo>
                  <a:lnTo>
                    <a:pt x="391" y="1211"/>
                  </a:lnTo>
                  <a:lnTo>
                    <a:pt x="380" y="1207"/>
                  </a:lnTo>
                  <a:lnTo>
                    <a:pt x="359" y="1216"/>
                  </a:lnTo>
                  <a:lnTo>
                    <a:pt x="359" y="1211"/>
                  </a:lnTo>
                  <a:lnTo>
                    <a:pt x="353" y="1197"/>
                  </a:lnTo>
                  <a:lnTo>
                    <a:pt x="337" y="1192"/>
                  </a:lnTo>
                  <a:lnTo>
                    <a:pt x="316" y="1172"/>
                  </a:lnTo>
                  <a:lnTo>
                    <a:pt x="311" y="1162"/>
                  </a:lnTo>
                  <a:lnTo>
                    <a:pt x="301" y="1157"/>
                  </a:lnTo>
                  <a:lnTo>
                    <a:pt x="301" y="1147"/>
                  </a:lnTo>
                  <a:lnTo>
                    <a:pt x="301" y="1142"/>
                  </a:lnTo>
                  <a:lnTo>
                    <a:pt x="301" y="1126"/>
                  </a:lnTo>
                  <a:lnTo>
                    <a:pt x="295" y="1121"/>
                  </a:lnTo>
                  <a:lnTo>
                    <a:pt x="290" y="1102"/>
                  </a:lnTo>
                  <a:lnTo>
                    <a:pt x="284" y="1102"/>
                  </a:lnTo>
                  <a:lnTo>
                    <a:pt x="269" y="1093"/>
                  </a:lnTo>
                  <a:lnTo>
                    <a:pt x="258" y="1087"/>
                  </a:lnTo>
                  <a:lnTo>
                    <a:pt x="248" y="1093"/>
                  </a:lnTo>
                  <a:lnTo>
                    <a:pt x="228" y="1107"/>
                  </a:lnTo>
                  <a:lnTo>
                    <a:pt x="228" y="1093"/>
                  </a:lnTo>
                  <a:lnTo>
                    <a:pt x="216" y="1087"/>
                  </a:lnTo>
                  <a:lnTo>
                    <a:pt x="195" y="1093"/>
                  </a:lnTo>
                  <a:lnTo>
                    <a:pt x="184" y="1087"/>
                  </a:lnTo>
                  <a:lnTo>
                    <a:pt x="174" y="1087"/>
                  </a:lnTo>
                  <a:lnTo>
                    <a:pt x="174" y="1081"/>
                  </a:lnTo>
                  <a:lnTo>
                    <a:pt x="169" y="1067"/>
                  </a:lnTo>
                  <a:lnTo>
                    <a:pt x="163" y="1057"/>
                  </a:lnTo>
                  <a:lnTo>
                    <a:pt x="147" y="1041"/>
                  </a:lnTo>
                  <a:lnTo>
                    <a:pt x="147" y="1036"/>
                  </a:lnTo>
                  <a:lnTo>
                    <a:pt x="136" y="1036"/>
                  </a:lnTo>
                  <a:lnTo>
                    <a:pt x="136" y="1011"/>
                  </a:lnTo>
                  <a:lnTo>
                    <a:pt x="136" y="1006"/>
                  </a:lnTo>
                  <a:lnTo>
                    <a:pt x="126" y="1001"/>
                  </a:lnTo>
                  <a:lnTo>
                    <a:pt x="121" y="991"/>
                  </a:lnTo>
                  <a:lnTo>
                    <a:pt x="115" y="986"/>
                  </a:lnTo>
                  <a:lnTo>
                    <a:pt x="121" y="972"/>
                  </a:lnTo>
                  <a:lnTo>
                    <a:pt x="126" y="967"/>
                  </a:lnTo>
                  <a:lnTo>
                    <a:pt x="126" y="956"/>
                  </a:lnTo>
                  <a:lnTo>
                    <a:pt x="115" y="950"/>
                  </a:lnTo>
                  <a:lnTo>
                    <a:pt x="104" y="936"/>
                  </a:lnTo>
                  <a:lnTo>
                    <a:pt x="100" y="936"/>
                  </a:lnTo>
                  <a:lnTo>
                    <a:pt x="95" y="916"/>
                  </a:lnTo>
                  <a:lnTo>
                    <a:pt x="83" y="906"/>
                  </a:lnTo>
                  <a:lnTo>
                    <a:pt x="83" y="901"/>
                  </a:lnTo>
                  <a:lnTo>
                    <a:pt x="89" y="896"/>
                  </a:lnTo>
                  <a:lnTo>
                    <a:pt x="115" y="885"/>
                  </a:lnTo>
                  <a:lnTo>
                    <a:pt x="126" y="861"/>
                  </a:lnTo>
                  <a:lnTo>
                    <a:pt x="110" y="846"/>
                  </a:lnTo>
                  <a:lnTo>
                    <a:pt x="121" y="826"/>
                  </a:lnTo>
                  <a:lnTo>
                    <a:pt x="147" y="800"/>
                  </a:lnTo>
                  <a:lnTo>
                    <a:pt x="184" y="800"/>
                  </a:lnTo>
                  <a:lnTo>
                    <a:pt x="163" y="776"/>
                  </a:lnTo>
                  <a:lnTo>
                    <a:pt x="142" y="786"/>
                  </a:lnTo>
                  <a:lnTo>
                    <a:pt x="110" y="766"/>
                  </a:lnTo>
                  <a:lnTo>
                    <a:pt x="83" y="771"/>
                  </a:lnTo>
                  <a:lnTo>
                    <a:pt x="95" y="761"/>
                  </a:lnTo>
                  <a:lnTo>
                    <a:pt x="136" y="695"/>
                  </a:lnTo>
                  <a:lnTo>
                    <a:pt x="157" y="660"/>
                  </a:lnTo>
                  <a:lnTo>
                    <a:pt x="174" y="620"/>
                  </a:lnTo>
                  <a:lnTo>
                    <a:pt x="178" y="595"/>
                  </a:lnTo>
                  <a:lnTo>
                    <a:pt x="174" y="570"/>
                  </a:lnTo>
                  <a:lnTo>
                    <a:pt x="163" y="565"/>
                  </a:lnTo>
                  <a:lnTo>
                    <a:pt x="154" y="554"/>
                  </a:lnTo>
                  <a:lnTo>
                    <a:pt x="136" y="551"/>
                  </a:lnTo>
                  <a:lnTo>
                    <a:pt x="126" y="534"/>
                  </a:lnTo>
                  <a:lnTo>
                    <a:pt x="131" y="515"/>
                  </a:lnTo>
                  <a:lnTo>
                    <a:pt x="126" y="489"/>
                  </a:lnTo>
                  <a:lnTo>
                    <a:pt x="110" y="480"/>
                  </a:lnTo>
                  <a:lnTo>
                    <a:pt x="104" y="460"/>
                  </a:lnTo>
                  <a:lnTo>
                    <a:pt x="89" y="445"/>
                  </a:lnTo>
                  <a:lnTo>
                    <a:pt x="83" y="424"/>
                  </a:lnTo>
                  <a:lnTo>
                    <a:pt x="83" y="379"/>
                  </a:lnTo>
                  <a:lnTo>
                    <a:pt x="74" y="365"/>
                  </a:lnTo>
                  <a:lnTo>
                    <a:pt x="62" y="355"/>
                  </a:lnTo>
                  <a:lnTo>
                    <a:pt x="52" y="334"/>
                  </a:lnTo>
                  <a:lnTo>
                    <a:pt x="48" y="310"/>
                  </a:lnTo>
                  <a:lnTo>
                    <a:pt x="52" y="284"/>
                  </a:lnTo>
                  <a:lnTo>
                    <a:pt x="52" y="253"/>
                  </a:lnTo>
                  <a:lnTo>
                    <a:pt x="37" y="239"/>
                  </a:lnTo>
                  <a:lnTo>
                    <a:pt x="25" y="230"/>
                  </a:lnTo>
                  <a:lnTo>
                    <a:pt x="6" y="225"/>
                  </a:lnTo>
                  <a:lnTo>
                    <a:pt x="0" y="199"/>
                  </a:lnTo>
                  <a:lnTo>
                    <a:pt x="0" y="179"/>
                  </a:lnTo>
                  <a:lnTo>
                    <a:pt x="10" y="169"/>
                  </a:lnTo>
                  <a:lnTo>
                    <a:pt x="15" y="154"/>
                  </a:lnTo>
                  <a:lnTo>
                    <a:pt x="25" y="143"/>
                  </a:lnTo>
                  <a:lnTo>
                    <a:pt x="30" y="129"/>
                  </a:lnTo>
                  <a:lnTo>
                    <a:pt x="42" y="124"/>
                  </a:lnTo>
                  <a:lnTo>
                    <a:pt x="48" y="109"/>
                  </a:lnTo>
                  <a:lnTo>
                    <a:pt x="58" y="109"/>
                  </a:lnTo>
                  <a:lnTo>
                    <a:pt x="74" y="93"/>
                  </a:lnTo>
                  <a:lnTo>
                    <a:pt x="104" y="98"/>
                  </a:lnTo>
                  <a:lnTo>
                    <a:pt x="110" y="118"/>
                  </a:lnTo>
                  <a:lnTo>
                    <a:pt x="147" y="113"/>
                  </a:lnTo>
                  <a:lnTo>
                    <a:pt x="189" y="118"/>
                  </a:lnTo>
                  <a:lnTo>
                    <a:pt x="221" y="124"/>
                  </a:lnTo>
                  <a:lnTo>
                    <a:pt x="295" y="154"/>
                  </a:lnTo>
                  <a:lnTo>
                    <a:pt x="326" y="160"/>
                  </a:lnTo>
                  <a:lnTo>
                    <a:pt x="359" y="174"/>
                  </a:lnTo>
                  <a:lnTo>
                    <a:pt x="380" y="199"/>
                  </a:lnTo>
                  <a:lnTo>
                    <a:pt x="396" y="230"/>
                  </a:lnTo>
                  <a:lnTo>
                    <a:pt x="385" y="259"/>
                  </a:lnTo>
                  <a:lnTo>
                    <a:pt x="359" y="289"/>
                  </a:lnTo>
                  <a:lnTo>
                    <a:pt x="326" y="303"/>
                  </a:lnTo>
                  <a:lnTo>
                    <a:pt x="295" y="303"/>
                  </a:lnTo>
                  <a:lnTo>
                    <a:pt x="231" y="310"/>
                  </a:lnTo>
                  <a:lnTo>
                    <a:pt x="200" y="299"/>
                  </a:lnTo>
                  <a:lnTo>
                    <a:pt x="163" y="294"/>
                  </a:lnTo>
                  <a:lnTo>
                    <a:pt x="126" y="279"/>
                  </a:lnTo>
                  <a:lnTo>
                    <a:pt x="154" y="310"/>
                  </a:lnTo>
                  <a:lnTo>
                    <a:pt x="184" y="320"/>
                  </a:lnTo>
                  <a:lnTo>
                    <a:pt x="221" y="343"/>
                  </a:lnTo>
                  <a:lnTo>
                    <a:pt x="252" y="439"/>
                  </a:lnTo>
                  <a:lnTo>
                    <a:pt x="290" y="445"/>
                  </a:lnTo>
                  <a:lnTo>
                    <a:pt x="332" y="464"/>
                  </a:lnTo>
                  <a:lnTo>
                    <a:pt x="370" y="456"/>
                  </a:lnTo>
                  <a:lnTo>
                    <a:pt x="359" y="419"/>
                  </a:lnTo>
                  <a:lnTo>
                    <a:pt x="337" y="424"/>
                  </a:lnTo>
                  <a:lnTo>
                    <a:pt x="301" y="405"/>
                  </a:lnTo>
                  <a:lnTo>
                    <a:pt x="305" y="379"/>
                  </a:lnTo>
                  <a:lnTo>
                    <a:pt x="337" y="374"/>
                  </a:lnTo>
                  <a:lnTo>
                    <a:pt x="370" y="384"/>
                  </a:lnTo>
                  <a:lnTo>
                    <a:pt x="401" y="390"/>
                  </a:lnTo>
                  <a:lnTo>
                    <a:pt x="438" y="379"/>
                  </a:lnTo>
                  <a:lnTo>
                    <a:pt x="380" y="329"/>
                  </a:lnTo>
                  <a:lnTo>
                    <a:pt x="396" y="299"/>
                  </a:lnTo>
                  <a:lnTo>
                    <a:pt x="423" y="270"/>
                  </a:lnTo>
                  <a:lnTo>
                    <a:pt x="427" y="244"/>
                  </a:lnTo>
                  <a:lnTo>
                    <a:pt x="459" y="234"/>
                  </a:lnTo>
                  <a:lnTo>
                    <a:pt x="486" y="239"/>
                  </a:lnTo>
                  <a:lnTo>
                    <a:pt x="490" y="208"/>
                  </a:lnTo>
                  <a:lnTo>
                    <a:pt x="475" y="179"/>
                  </a:lnTo>
                  <a:lnTo>
                    <a:pt x="454" y="174"/>
                  </a:lnTo>
                  <a:lnTo>
                    <a:pt x="449" y="138"/>
                  </a:lnTo>
                  <a:lnTo>
                    <a:pt x="432" y="98"/>
                  </a:lnTo>
                  <a:lnTo>
                    <a:pt x="396" y="84"/>
                  </a:lnTo>
                  <a:lnTo>
                    <a:pt x="432" y="79"/>
                  </a:lnTo>
                  <a:lnTo>
                    <a:pt x="459" y="67"/>
                  </a:lnTo>
                  <a:lnTo>
                    <a:pt x="486" y="79"/>
                  </a:lnTo>
                  <a:lnTo>
                    <a:pt x="506" y="98"/>
                  </a:lnTo>
                  <a:lnTo>
                    <a:pt x="479" y="118"/>
                  </a:lnTo>
                  <a:lnTo>
                    <a:pt x="479" y="149"/>
                  </a:lnTo>
                  <a:lnTo>
                    <a:pt x="506" y="149"/>
                  </a:lnTo>
                  <a:lnTo>
                    <a:pt x="533" y="169"/>
                  </a:lnTo>
                  <a:lnTo>
                    <a:pt x="559" y="154"/>
                  </a:lnTo>
                  <a:lnTo>
                    <a:pt x="574" y="129"/>
                  </a:lnTo>
                  <a:lnTo>
                    <a:pt x="553" y="89"/>
                  </a:lnTo>
                  <a:lnTo>
                    <a:pt x="571" y="67"/>
                  </a:lnTo>
                  <a:lnTo>
                    <a:pt x="591" y="39"/>
                  </a:lnTo>
                  <a:lnTo>
                    <a:pt x="601" y="14"/>
                  </a:lnTo>
                  <a:lnTo>
                    <a:pt x="607" y="3"/>
                  </a:lnTo>
                  <a:lnTo>
                    <a:pt x="1290" y="0"/>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0918" name="Freeform 24"/>
            <p:cNvSpPr>
              <a:spLocks/>
            </p:cNvSpPr>
            <p:nvPr/>
          </p:nvSpPr>
          <p:spPr bwMode="auto">
            <a:xfrm>
              <a:off x="3789" y="2210"/>
              <a:ext cx="474" cy="288"/>
            </a:xfrm>
            <a:custGeom>
              <a:avLst/>
              <a:gdLst>
                <a:gd name="T0" fmla="*/ 704785975 w 230"/>
                <a:gd name="T1" fmla="*/ 1235831540 h 183"/>
                <a:gd name="T2" fmla="*/ 1409571920 w 230"/>
                <a:gd name="T3" fmla="*/ 1837895094 h 183"/>
                <a:gd name="T4" fmla="*/ 0 w 230"/>
                <a:gd name="T5" fmla="*/ 2147483647 h 183"/>
                <a:gd name="T6" fmla="*/ 2147483647 w 230"/>
                <a:gd name="T7" fmla="*/ 2147483647 h 183"/>
                <a:gd name="T8" fmla="*/ 2147483647 w 230"/>
                <a:gd name="T9" fmla="*/ 2147483647 h 183"/>
                <a:gd name="T10" fmla="*/ 2147483647 w 230"/>
                <a:gd name="T11" fmla="*/ 2147483647 h 183"/>
                <a:gd name="T12" fmla="*/ 2147483647 w 230"/>
                <a:gd name="T13" fmla="*/ 2147483647 h 183"/>
                <a:gd name="T14" fmla="*/ 2147483647 w 230"/>
                <a:gd name="T15" fmla="*/ 2147483647 h 183"/>
                <a:gd name="T16" fmla="*/ 2147483647 w 230"/>
                <a:gd name="T17" fmla="*/ 2147483647 h 183"/>
                <a:gd name="T18" fmla="*/ 2147483647 w 230"/>
                <a:gd name="T19" fmla="*/ 2147483647 h 183"/>
                <a:gd name="T20" fmla="*/ 2147483647 w 230"/>
                <a:gd name="T21" fmla="*/ 2147483647 h 183"/>
                <a:gd name="T22" fmla="*/ 2147483647 w 230"/>
                <a:gd name="T23" fmla="*/ 2147483647 h 183"/>
                <a:gd name="T24" fmla="*/ 2147483647 w 230"/>
                <a:gd name="T25" fmla="*/ 2147483647 h 183"/>
                <a:gd name="T26" fmla="*/ 2147483647 w 230"/>
                <a:gd name="T27" fmla="*/ 2147483647 h 183"/>
                <a:gd name="T28" fmla="*/ 2147483647 w 230"/>
                <a:gd name="T29" fmla="*/ 2147483647 h 183"/>
                <a:gd name="T30" fmla="*/ 2147483647 w 230"/>
                <a:gd name="T31" fmla="*/ 2147483647 h 183"/>
                <a:gd name="T32" fmla="*/ 2147483647 w 230"/>
                <a:gd name="T33" fmla="*/ 2147483647 h 183"/>
                <a:gd name="T34" fmla="*/ 2147483647 w 230"/>
                <a:gd name="T35" fmla="*/ 2147483647 h 183"/>
                <a:gd name="T36" fmla="*/ 2147483647 w 230"/>
                <a:gd name="T37" fmla="*/ 2147483647 h 183"/>
                <a:gd name="T38" fmla="*/ 2147483647 w 230"/>
                <a:gd name="T39" fmla="*/ 2147483647 h 183"/>
                <a:gd name="T40" fmla="*/ 2147483647 w 230"/>
                <a:gd name="T41" fmla="*/ 2147483647 h 183"/>
                <a:gd name="T42" fmla="*/ 2147483647 w 230"/>
                <a:gd name="T43" fmla="*/ 2147483647 h 183"/>
                <a:gd name="T44" fmla="*/ 2147483647 w 230"/>
                <a:gd name="T45" fmla="*/ 2147483647 h 183"/>
                <a:gd name="T46" fmla="*/ 2147483647 w 230"/>
                <a:gd name="T47" fmla="*/ 2147483647 h 183"/>
                <a:gd name="T48" fmla="*/ 2147483647 w 230"/>
                <a:gd name="T49" fmla="*/ 2147483647 h 183"/>
                <a:gd name="T50" fmla="*/ 2147483647 w 230"/>
                <a:gd name="T51" fmla="*/ 2147483647 h 183"/>
                <a:gd name="T52" fmla="*/ 2147483647 w 230"/>
                <a:gd name="T53" fmla="*/ 2147483647 h 183"/>
                <a:gd name="T54" fmla="*/ 2147483647 w 230"/>
                <a:gd name="T55" fmla="*/ 2147483647 h 183"/>
                <a:gd name="T56" fmla="*/ 2147483647 w 230"/>
                <a:gd name="T57" fmla="*/ 2147483647 h 183"/>
                <a:gd name="T58" fmla="*/ 2147483647 w 230"/>
                <a:gd name="T59" fmla="*/ 2147483647 h 183"/>
                <a:gd name="T60" fmla="*/ 2147483647 w 230"/>
                <a:gd name="T61" fmla="*/ 2147483647 h 183"/>
                <a:gd name="T62" fmla="*/ 2147483647 w 230"/>
                <a:gd name="T63" fmla="*/ 2147483647 h 183"/>
                <a:gd name="T64" fmla="*/ 2147483647 w 230"/>
                <a:gd name="T65" fmla="*/ 2147483647 h 183"/>
                <a:gd name="T66" fmla="*/ 2147483647 w 230"/>
                <a:gd name="T67" fmla="*/ 2028024099 h 183"/>
                <a:gd name="T68" fmla="*/ 2147483647 w 230"/>
                <a:gd name="T69" fmla="*/ 2028024099 h 183"/>
                <a:gd name="T70" fmla="*/ 2147483647 w 230"/>
                <a:gd name="T71" fmla="*/ 1679456586 h 183"/>
                <a:gd name="T72" fmla="*/ 2147483647 w 230"/>
                <a:gd name="T73" fmla="*/ 1584399052 h 183"/>
                <a:gd name="T74" fmla="*/ 2147483647 w 230"/>
                <a:gd name="T75" fmla="*/ 1394270052 h 183"/>
                <a:gd name="T76" fmla="*/ 2147483647 w 230"/>
                <a:gd name="T77" fmla="*/ 1235831540 h 183"/>
                <a:gd name="T78" fmla="*/ 2147483647 w 230"/>
                <a:gd name="T79" fmla="*/ 792192554 h 183"/>
                <a:gd name="T80" fmla="*/ 2147483647 w 230"/>
                <a:gd name="T81" fmla="*/ 443625041 h 183"/>
                <a:gd name="T82" fmla="*/ 2147483647 w 230"/>
                <a:gd name="T83" fmla="*/ 443625041 h 183"/>
                <a:gd name="T84" fmla="*/ 2147483647 w 230"/>
                <a:gd name="T85" fmla="*/ 0 h 183"/>
                <a:gd name="T86" fmla="*/ 2147483647 w 230"/>
                <a:gd name="T87" fmla="*/ 0 h 183"/>
                <a:gd name="T88" fmla="*/ 2147483647 w 230"/>
                <a:gd name="T89" fmla="*/ 285186531 h 183"/>
                <a:gd name="T90" fmla="*/ 2147483647 w 230"/>
                <a:gd name="T91" fmla="*/ 443625041 h 183"/>
                <a:gd name="T92" fmla="*/ 2147483647 w 230"/>
                <a:gd name="T93" fmla="*/ 285186531 h 183"/>
                <a:gd name="T94" fmla="*/ 2147483647 w 230"/>
                <a:gd name="T95" fmla="*/ 285186531 h 183"/>
                <a:gd name="T96" fmla="*/ 2147483647 w 230"/>
                <a:gd name="T97" fmla="*/ 443625041 h 183"/>
                <a:gd name="T98" fmla="*/ 2147483647 w 230"/>
                <a:gd name="T99" fmla="*/ 285186531 h 183"/>
                <a:gd name="T100" fmla="*/ 2147483647 w 230"/>
                <a:gd name="T101" fmla="*/ 443625041 h 183"/>
                <a:gd name="T102" fmla="*/ 2147483647 w 230"/>
                <a:gd name="T103" fmla="*/ 887264028 h 183"/>
                <a:gd name="T104" fmla="*/ 1409571920 w 230"/>
                <a:gd name="T105" fmla="*/ 1235831540 h 183"/>
                <a:gd name="T106" fmla="*/ 704785975 w 230"/>
                <a:gd name="T107" fmla="*/ 1235831540 h 1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0"/>
                <a:gd name="T163" fmla="*/ 0 h 183"/>
                <a:gd name="T164" fmla="*/ 230 w 230"/>
                <a:gd name="T165" fmla="*/ 183 h 1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0" h="183">
                  <a:moveTo>
                    <a:pt x="5" y="39"/>
                  </a:moveTo>
                  <a:lnTo>
                    <a:pt x="10" y="58"/>
                  </a:lnTo>
                  <a:lnTo>
                    <a:pt x="0" y="83"/>
                  </a:lnTo>
                  <a:lnTo>
                    <a:pt x="24" y="83"/>
                  </a:lnTo>
                  <a:lnTo>
                    <a:pt x="29" y="88"/>
                  </a:lnTo>
                  <a:lnTo>
                    <a:pt x="42" y="93"/>
                  </a:lnTo>
                  <a:lnTo>
                    <a:pt x="53" y="93"/>
                  </a:lnTo>
                  <a:lnTo>
                    <a:pt x="67" y="93"/>
                  </a:lnTo>
                  <a:lnTo>
                    <a:pt x="72" y="93"/>
                  </a:lnTo>
                  <a:lnTo>
                    <a:pt x="80" y="113"/>
                  </a:lnTo>
                  <a:lnTo>
                    <a:pt x="77" y="122"/>
                  </a:lnTo>
                  <a:lnTo>
                    <a:pt x="77" y="132"/>
                  </a:lnTo>
                  <a:lnTo>
                    <a:pt x="80" y="138"/>
                  </a:lnTo>
                  <a:lnTo>
                    <a:pt x="91" y="143"/>
                  </a:lnTo>
                  <a:lnTo>
                    <a:pt x="109" y="162"/>
                  </a:lnTo>
                  <a:lnTo>
                    <a:pt x="114" y="177"/>
                  </a:lnTo>
                  <a:lnTo>
                    <a:pt x="128" y="182"/>
                  </a:lnTo>
                  <a:lnTo>
                    <a:pt x="138" y="177"/>
                  </a:lnTo>
                  <a:lnTo>
                    <a:pt x="147" y="177"/>
                  </a:lnTo>
                  <a:lnTo>
                    <a:pt x="157" y="167"/>
                  </a:lnTo>
                  <a:lnTo>
                    <a:pt x="162" y="172"/>
                  </a:lnTo>
                  <a:lnTo>
                    <a:pt x="171" y="167"/>
                  </a:lnTo>
                  <a:lnTo>
                    <a:pt x="167" y="157"/>
                  </a:lnTo>
                  <a:lnTo>
                    <a:pt x="176" y="157"/>
                  </a:lnTo>
                  <a:lnTo>
                    <a:pt x="187" y="147"/>
                  </a:lnTo>
                  <a:lnTo>
                    <a:pt x="200" y="152"/>
                  </a:lnTo>
                  <a:lnTo>
                    <a:pt x="205" y="152"/>
                  </a:lnTo>
                  <a:lnTo>
                    <a:pt x="195" y="138"/>
                  </a:lnTo>
                  <a:lnTo>
                    <a:pt x="200" y="118"/>
                  </a:lnTo>
                  <a:lnTo>
                    <a:pt x="200" y="93"/>
                  </a:lnTo>
                  <a:lnTo>
                    <a:pt x="210" y="88"/>
                  </a:lnTo>
                  <a:lnTo>
                    <a:pt x="214" y="78"/>
                  </a:lnTo>
                  <a:lnTo>
                    <a:pt x="224" y="78"/>
                  </a:lnTo>
                  <a:lnTo>
                    <a:pt x="229" y="64"/>
                  </a:lnTo>
                  <a:lnTo>
                    <a:pt x="219" y="64"/>
                  </a:lnTo>
                  <a:lnTo>
                    <a:pt x="214" y="53"/>
                  </a:lnTo>
                  <a:lnTo>
                    <a:pt x="219" y="50"/>
                  </a:lnTo>
                  <a:lnTo>
                    <a:pt x="224" y="44"/>
                  </a:lnTo>
                  <a:lnTo>
                    <a:pt x="210" y="39"/>
                  </a:lnTo>
                  <a:lnTo>
                    <a:pt x="195" y="25"/>
                  </a:lnTo>
                  <a:lnTo>
                    <a:pt x="176" y="14"/>
                  </a:lnTo>
                  <a:lnTo>
                    <a:pt x="157" y="14"/>
                  </a:lnTo>
                  <a:lnTo>
                    <a:pt x="147" y="0"/>
                  </a:lnTo>
                  <a:lnTo>
                    <a:pt x="143" y="0"/>
                  </a:lnTo>
                  <a:lnTo>
                    <a:pt x="134" y="9"/>
                  </a:lnTo>
                  <a:lnTo>
                    <a:pt x="124" y="14"/>
                  </a:lnTo>
                  <a:lnTo>
                    <a:pt x="101" y="9"/>
                  </a:lnTo>
                  <a:lnTo>
                    <a:pt x="77" y="9"/>
                  </a:lnTo>
                  <a:lnTo>
                    <a:pt x="67" y="14"/>
                  </a:lnTo>
                  <a:lnTo>
                    <a:pt x="61" y="9"/>
                  </a:lnTo>
                  <a:lnTo>
                    <a:pt x="42" y="14"/>
                  </a:lnTo>
                  <a:lnTo>
                    <a:pt x="19" y="28"/>
                  </a:lnTo>
                  <a:lnTo>
                    <a:pt x="10" y="39"/>
                  </a:lnTo>
                  <a:lnTo>
                    <a:pt x="5" y="39"/>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0919" name="Freeform 25"/>
            <p:cNvSpPr>
              <a:spLocks/>
            </p:cNvSpPr>
            <p:nvPr/>
          </p:nvSpPr>
          <p:spPr bwMode="auto">
            <a:xfrm>
              <a:off x="3789" y="2210"/>
              <a:ext cx="474" cy="288"/>
            </a:xfrm>
            <a:custGeom>
              <a:avLst/>
              <a:gdLst>
                <a:gd name="T0" fmla="*/ 704785975 w 230"/>
                <a:gd name="T1" fmla="*/ 1235831540 h 183"/>
                <a:gd name="T2" fmla="*/ 1409571920 w 230"/>
                <a:gd name="T3" fmla="*/ 1837895094 h 183"/>
                <a:gd name="T4" fmla="*/ 0 w 230"/>
                <a:gd name="T5" fmla="*/ 2147483647 h 183"/>
                <a:gd name="T6" fmla="*/ 2147483647 w 230"/>
                <a:gd name="T7" fmla="*/ 2147483647 h 183"/>
                <a:gd name="T8" fmla="*/ 2147483647 w 230"/>
                <a:gd name="T9" fmla="*/ 2147483647 h 183"/>
                <a:gd name="T10" fmla="*/ 2147483647 w 230"/>
                <a:gd name="T11" fmla="*/ 2147483647 h 183"/>
                <a:gd name="T12" fmla="*/ 2147483647 w 230"/>
                <a:gd name="T13" fmla="*/ 2147483647 h 183"/>
                <a:gd name="T14" fmla="*/ 2147483647 w 230"/>
                <a:gd name="T15" fmla="*/ 2147483647 h 183"/>
                <a:gd name="T16" fmla="*/ 2147483647 w 230"/>
                <a:gd name="T17" fmla="*/ 2147483647 h 183"/>
                <a:gd name="T18" fmla="*/ 2147483647 w 230"/>
                <a:gd name="T19" fmla="*/ 2147483647 h 183"/>
                <a:gd name="T20" fmla="*/ 2147483647 w 230"/>
                <a:gd name="T21" fmla="*/ 2147483647 h 183"/>
                <a:gd name="T22" fmla="*/ 2147483647 w 230"/>
                <a:gd name="T23" fmla="*/ 2147483647 h 183"/>
                <a:gd name="T24" fmla="*/ 2147483647 w 230"/>
                <a:gd name="T25" fmla="*/ 2147483647 h 183"/>
                <a:gd name="T26" fmla="*/ 2147483647 w 230"/>
                <a:gd name="T27" fmla="*/ 2147483647 h 183"/>
                <a:gd name="T28" fmla="*/ 2147483647 w 230"/>
                <a:gd name="T29" fmla="*/ 2147483647 h 183"/>
                <a:gd name="T30" fmla="*/ 2147483647 w 230"/>
                <a:gd name="T31" fmla="*/ 2147483647 h 183"/>
                <a:gd name="T32" fmla="*/ 2147483647 w 230"/>
                <a:gd name="T33" fmla="*/ 2147483647 h 183"/>
                <a:gd name="T34" fmla="*/ 2147483647 w 230"/>
                <a:gd name="T35" fmla="*/ 2147483647 h 183"/>
                <a:gd name="T36" fmla="*/ 2147483647 w 230"/>
                <a:gd name="T37" fmla="*/ 2147483647 h 183"/>
                <a:gd name="T38" fmla="*/ 2147483647 w 230"/>
                <a:gd name="T39" fmla="*/ 2147483647 h 183"/>
                <a:gd name="T40" fmla="*/ 2147483647 w 230"/>
                <a:gd name="T41" fmla="*/ 2147483647 h 183"/>
                <a:gd name="T42" fmla="*/ 2147483647 w 230"/>
                <a:gd name="T43" fmla="*/ 2147483647 h 183"/>
                <a:gd name="T44" fmla="*/ 2147483647 w 230"/>
                <a:gd name="T45" fmla="*/ 2147483647 h 183"/>
                <a:gd name="T46" fmla="*/ 2147483647 w 230"/>
                <a:gd name="T47" fmla="*/ 2147483647 h 183"/>
                <a:gd name="T48" fmla="*/ 2147483647 w 230"/>
                <a:gd name="T49" fmla="*/ 2147483647 h 183"/>
                <a:gd name="T50" fmla="*/ 2147483647 w 230"/>
                <a:gd name="T51" fmla="*/ 2147483647 h 183"/>
                <a:gd name="T52" fmla="*/ 2147483647 w 230"/>
                <a:gd name="T53" fmla="*/ 2147483647 h 183"/>
                <a:gd name="T54" fmla="*/ 2147483647 w 230"/>
                <a:gd name="T55" fmla="*/ 2147483647 h 183"/>
                <a:gd name="T56" fmla="*/ 2147483647 w 230"/>
                <a:gd name="T57" fmla="*/ 2147483647 h 183"/>
                <a:gd name="T58" fmla="*/ 2147483647 w 230"/>
                <a:gd name="T59" fmla="*/ 2147483647 h 183"/>
                <a:gd name="T60" fmla="*/ 2147483647 w 230"/>
                <a:gd name="T61" fmla="*/ 2147483647 h 183"/>
                <a:gd name="T62" fmla="*/ 2147483647 w 230"/>
                <a:gd name="T63" fmla="*/ 2147483647 h 183"/>
                <a:gd name="T64" fmla="*/ 2147483647 w 230"/>
                <a:gd name="T65" fmla="*/ 2147483647 h 183"/>
                <a:gd name="T66" fmla="*/ 2147483647 w 230"/>
                <a:gd name="T67" fmla="*/ 2028024099 h 183"/>
                <a:gd name="T68" fmla="*/ 2147483647 w 230"/>
                <a:gd name="T69" fmla="*/ 2028024099 h 183"/>
                <a:gd name="T70" fmla="*/ 2147483647 w 230"/>
                <a:gd name="T71" fmla="*/ 1679456586 h 183"/>
                <a:gd name="T72" fmla="*/ 2147483647 w 230"/>
                <a:gd name="T73" fmla="*/ 1584399052 h 183"/>
                <a:gd name="T74" fmla="*/ 2147483647 w 230"/>
                <a:gd name="T75" fmla="*/ 1394270052 h 183"/>
                <a:gd name="T76" fmla="*/ 2147483647 w 230"/>
                <a:gd name="T77" fmla="*/ 1235831540 h 183"/>
                <a:gd name="T78" fmla="*/ 2147483647 w 230"/>
                <a:gd name="T79" fmla="*/ 792192554 h 183"/>
                <a:gd name="T80" fmla="*/ 2147483647 w 230"/>
                <a:gd name="T81" fmla="*/ 443625041 h 183"/>
                <a:gd name="T82" fmla="*/ 2147483647 w 230"/>
                <a:gd name="T83" fmla="*/ 443625041 h 183"/>
                <a:gd name="T84" fmla="*/ 2147483647 w 230"/>
                <a:gd name="T85" fmla="*/ 0 h 183"/>
                <a:gd name="T86" fmla="*/ 2147483647 w 230"/>
                <a:gd name="T87" fmla="*/ 0 h 183"/>
                <a:gd name="T88" fmla="*/ 2147483647 w 230"/>
                <a:gd name="T89" fmla="*/ 285186531 h 183"/>
                <a:gd name="T90" fmla="*/ 2147483647 w 230"/>
                <a:gd name="T91" fmla="*/ 443625041 h 183"/>
                <a:gd name="T92" fmla="*/ 2147483647 w 230"/>
                <a:gd name="T93" fmla="*/ 285186531 h 183"/>
                <a:gd name="T94" fmla="*/ 2147483647 w 230"/>
                <a:gd name="T95" fmla="*/ 285186531 h 183"/>
                <a:gd name="T96" fmla="*/ 2147483647 w 230"/>
                <a:gd name="T97" fmla="*/ 443625041 h 183"/>
                <a:gd name="T98" fmla="*/ 2147483647 w 230"/>
                <a:gd name="T99" fmla="*/ 285186531 h 183"/>
                <a:gd name="T100" fmla="*/ 2147483647 w 230"/>
                <a:gd name="T101" fmla="*/ 443625041 h 183"/>
                <a:gd name="T102" fmla="*/ 2147483647 w 230"/>
                <a:gd name="T103" fmla="*/ 887264028 h 183"/>
                <a:gd name="T104" fmla="*/ 1409571920 w 230"/>
                <a:gd name="T105" fmla="*/ 1235831540 h 183"/>
                <a:gd name="T106" fmla="*/ 704785975 w 230"/>
                <a:gd name="T107" fmla="*/ 1235831540 h 1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0"/>
                <a:gd name="T163" fmla="*/ 0 h 183"/>
                <a:gd name="T164" fmla="*/ 230 w 230"/>
                <a:gd name="T165" fmla="*/ 183 h 1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0" h="183">
                  <a:moveTo>
                    <a:pt x="5" y="39"/>
                  </a:moveTo>
                  <a:lnTo>
                    <a:pt x="10" y="58"/>
                  </a:lnTo>
                  <a:lnTo>
                    <a:pt x="0" y="83"/>
                  </a:lnTo>
                  <a:lnTo>
                    <a:pt x="24" y="83"/>
                  </a:lnTo>
                  <a:lnTo>
                    <a:pt x="29" y="88"/>
                  </a:lnTo>
                  <a:lnTo>
                    <a:pt x="42" y="93"/>
                  </a:lnTo>
                  <a:lnTo>
                    <a:pt x="53" y="93"/>
                  </a:lnTo>
                  <a:lnTo>
                    <a:pt x="67" y="93"/>
                  </a:lnTo>
                  <a:lnTo>
                    <a:pt x="72" y="93"/>
                  </a:lnTo>
                  <a:lnTo>
                    <a:pt x="80" y="113"/>
                  </a:lnTo>
                  <a:lnTo>
                    <a:pt x="77" y="122"/>
                  </a:lnTo>
                  <a:lnTo>
                    <a:pt x="77" y="132"/>
                  </a:lnTo>
                  <a:lnTo>
                    <a:pt x="80" y="138"/>
                  </a:lnTo>
                  <a:lnTo>
                    <a:pt x="91" y="143"/>
                  </a:lnTo>
                  <a:lnTo>
                    <a:pt x="109" y="162"/>
                  </a:lnTo>
                  <a:lnTo>
                    <a:pt x="114" y="177"/>
                  </a:lnTo>
                  <a:lnTo>
                    <a:pt x="128" y="182"/>
                  </a:lnTo>
                  <a:lnTo>
                    <a:pt x="138" y="177"/>
                  </a:lnTo>
                  <a:lnTo>
                    <a:pt x="147" y="177"/>
                  </a:lnTo>
                  <a:lnTo>
                    <a:pt x="157" y="167"/>
                  </a:lnTo>
                  <a:lnTo>
                    <a:pt x="162" y="172"/>
                  </a:lnTo>
                  <a:lnTo>
                    <a:pt x="171" y="167"/>
                  </a:lnTo>
                  <a:lnTo>
                    <a:pt x="167" y="157"/>
                  </a:lnTo>
                  <a:lnTo>
                    <a:pt x="176" y="157"/>
                  </a:lnTo>
                  <a:lnTo>
                    <a:pt x="187" y="147"/>
                  </a:lnTo>
                  <a:lnTo>
                    <a:pt x="200" y="152"/>
                  </a:lnTo>
                  <a:lnTo>
                    <a:pt x="205" y="152"/>
                  </a:lnTo>
                  <a:lnTo>
                    <a:pt x="195" y="138"/>
                  </a:lnTo>
                  <a:lnTo>
                    <a:pt x="200" y="118"/>
                  </a:lnTo>
                  <a:lnTo>
                    <a:pt x="200" y="93"/>
                  </a:lnTo>
                  <a:lnTo>
                    <a:pt x="210" y="88"/>
                  </a:lnTo>
                  <a:lnTo>
                    <a:pt x="214" y="78"/>
                  </a:lnTo>
                  <a:lnTo>
                    <a:pt x="224" y="78"/>
                  </a:lnTo>
                  <a:lnTo>
                    <a:pt x="229" y="64"/>
                  </a:lnTo>
                  <a:lnTo>
                    <a:pt x="219" y="64"/>
                  </a:lnTo>
                  <a:lnTo>
                    <a:pt x="214" y="53"/>
                  </a:lnTo>
                  <a:lnTo>
                    <a:pt x="219" y="50"/>
                  </a:lnTo>
                  <a:lnTo>
                    <a:pt x="224" y="44"/>
                  </a:lnTo>
                  <a:lnTo>
                    <a:pt x="210" y="39"/>
                  </a:lnTo>
                  <a:lnTo>
                    <a:pt x="195" y="25"/>
                  </a:lnTo>
                  <a:lnTo>
                    <a:pt x="176" y="14"/>
                  </a:lnTo>
                  <a:lnTo>
                    <a:pt x="157" y="14"/>
                  </a:lnTo>
                  <a:lnTo>
                    <a:pt x="147" y="0"/>
                  </a:lnTo>
                  <a:lnTo>
                    <a:pt x="143" y="0"/>
                  </a:lnTo>
                  <a:lnTo>
                    <a:pt x="134" y="9"/>
                  </a:lnTo>
                  <a:lnTo>
                    <a:pt x="124" y="14"/>
                  </a:lnTo>
                  <a:lnTo>
                    <a:pt x="101" y="9"/>
                  </a:lnTo>
                  <a:lnTo>
                    <a:pt x="77" y="9"/>
                  </a:lnTo>
                  <a:lnTo>
                    <a:pt x="67" y="14"/>
                  </a:lnTo>
                  <a:lnTo>
                    <a:pt x="61" y="9"/>
                  </a:lnTo>
                  <a:lnTo>
                    <a:pt x="42" y="14"/>
                  </a:lnTo>
                  <a:lnTo>
                    <a:pt x="19" y="28"/>
                  </a:lnTo>
                  <a:lnTo>
                    <a:pt x="10" y="39"/>
                  </a:lnTo>
                  <a:lnTo>
                    <a:pt x="5" y="39"/>
                  </a:lnTo>
                </a:path>
              </a:pathLst>
            </a:custGeom>
            <a:solidFill>
              <a:srgbClr val="CCFFCC"/>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0920" name="Freeform 26"/>
            <p:cNvSpPr>
              <a:spLocks/>
            </p:cNvSpPr>
            <p:nvPr/>
          </p:nvSpPr>
          <p:spPr bwMode="auto">
            <a:xfrm>
              <a:off x="4026" y="2201"/>
              <a:ext cx="771" cy="552"/>
            </a:xfrm>
            <a:custGeom>
              <a:avLst/>
              <a:gdLst>
                <a:gd name="T0" fmla="*/ 2147483647 w 374"/>
                <a:gd name="T1" fmla="*/ 2147483647 h 350"/>
                <a:gd name="T2" fmla="*/ 2147483647 w 374"/>
                <a:gd name="T3" fmla="*/ 2147483647 h 350"/>
                <a:gd name="T4" fmla="*/ 2147483647 w 374"/>
                <a:gd name="T5" fmla="*/ 2147483647 h 350"/>
                <a:gd name="T6" fmla="*/ 2147483647 w 374"/>
                <a:gd name="T7" fmla="*/ 2147483647 h 350"/>
                <a:gd name="T8" fmla="*/ 2147483647 w 374"/>
                <a:gd name="T9" fmla="*/ 2147483647 h 350"/>
                <a:gd name="T10" fmla="*/ 2147483647 w 374"/>
                <a:gd name="T11" fmla="*/ 2147483647 h 350"/>
                <a:gd name="T12" fmla="*/ 2147483647 w 374"/>
                <a:gd name="T13" fmla="*/ 2147483647 h 350"/>
                <a:gd name="T14" fmla="*/ 2147483647 w 374"/>
                <a:gd name="T15" fmla="*/ 2147483647 h 350"/>
                <a:gd name="T16" fmla="*/ 2147483647 w 374"/>
                <a:gd name="T17" fmla="*/ 2147483647 h 350"/>
                <a:gd name="T18" fmla="*/ 2147483647 w 374"/>
                <a:gd name="T19" fmla="*/ 2147483647 h 350"/>
                <a:gd name="T20" fmla="*/ 2147483647 w 374"/>
                <a:gd name="T21" fmla="*/ 2147483647 h 350"/>
                <a:gd name="T22" fmla="*/ 2147483647 w 374"/>
                <a:gd name="T23" fmla="*/ 2147483647 h 350"/>
                <a:gd name="T24" fmla="*/ 2147483647 w 374"/>
                <a:gd name="T25" fmla="*/ 2147483647 h 350"/>
                <a:gd name="T26" fmla="*/ 2147483647 w 374"/>
                <a:gd name="T27" fmla="*/ 2147483647 h 350"/>
                <a:gd name="T28" fmla="*/ 2147483647 w 374"/>
                <a:gd name="T29" fmla="*/ 2012762555 h 350"/>
                <a:gd name="T30" fmla="*/ 2147483647 w 374"/>
                <a:gd name="T31" fmla="*/ 1405732463 h 350"/>
                <a:gd name="T32" fmla="*/ 2147483647 w 374"/>
                <a:gd name="T33" fmla="*/ 607016039 h 350"/>
                <a:gd name="T34" fmla="*/ 2147483647 w 374"/>
                <a:gd name="T35" fmla="*/ 319486566 h 350"/>
                <a:gd name="T36" fmla="*/ 2147483647 w 374"/>
                <a:gd name="T37" fmla="*/ 319486566 h 350"/>
                <a:gd name="T38" fmla="*/ 2147483647 w 374"/>
                <a:gd name="T39" fmla="*/ 319486566 h 350"/>
                <a:gd name="T40" fmla="*/ 2147483647 w 374"/>
                <a:gd name="T41" fmla="*/ 319486566 h 350"/>
                <a:gd name="T42" fmla="*/ 2147483647 w 374"/>
                <a:gd name="T43" fmla="*/ 159743283 h 350"/>
                <a:gd name="T44" fmla="*/ 2147483647 w 374"/>
                <a:gd name="T45" fmla="*/ 319486566 h 350"/>
                <a:gd name="T46" fmla="*/ 2147483647 w 374"/>
                <a:gd name="T47" fmla="*/ 1086245893 h 350"/>
                <a:gd name="T48" fmla="*/ 2147483647 w 374"/>
                <a:gd name="T49" fmla="*/ 1086245893 h 350"/>
                <a:gd name="T50" fmla="*/ 2147483647 w 374"/>
                <a:gd name="T51" fmla="*/ 1565475746 h 350"/>
                <a:gd name="T52" fmla="*/ 2147483647 w 374"/>
                <a:gd name="T53" fmla="*/ 1853019272 h 350"/>
                <a:gd name="T54" fmla="*/ 2147483647 w 374"/>
                <a:gd name="T55" fmla="*/ 2147483647 h 350"/>
                <a:gd name="T56" fmla="*/ 2147483647 w 374"/>
                <a:gd name="T57" fmla="*/ 2147483647 h 350"/>
                <a:gd name="T58" fmla="*/ 2147483647 w 374"/>
                <a:gd name="T59" fmla="*/ 2147483647 h 350"/>
                <a:gd name="T60" fmla="*/ 2147483647 w 374"/>
                <a:gd name="T61" fmla="*/ 2147483647 h 350"/>
                <a:gd name="T62" fmla="*/ 2147483647 w 374"/>
                <a:gd name="T63" fmla="*/ 2147483647 h 350"/>
                <a:gd name="T64" fmla="*/ 2147483647 w 374"/>
                <a:gd name="T65" fmla="*/ 2147483647 h 350"/>
                <a:gd name="T66" fmla="*/ 2147483647 w 374"/>
                <a:gd name="T67" fmla="*/ 2147483647 h 350"/>
                <a:gd name="T68" fmla="*/ 2147483647 w 374"/>
                <a:gd name="T69" fmla="*/ 2147483647 h 350"/>
                <a:gd name="T70" fmla="*/ 2147483647 w 374"/>
                <a:gd name="T71" fmla="*/ 2147483647 h 350"/>
                <a:gd name="T72" fmla="*/ 0 w 374"/>
                <a:gd name="T73" fmla="*/ 2147483647 h 350"/>
                <a:gd name="T74" fmla="*/ 1978391409 w 374"/>
                <a:gd name="T75" fmla="*/ 2147483647 h 350"/>
                <a:gd name="T76" fmla="*/ 1978391409 w 374"/>
                <a:gd name="T77" fmla="*/ 2147483647 h 350"/>
                <a:gd name="T78" fmla="*/ 2147483647 w 374"/>
                <a:gd name="T79" fmla="*/ 2147483647 h 350"/>
                <a:gd name="T80" fmla="*/ 2147483647 w 374"/>
                <a:gd name="T81" fmla="*/ 2147483647 h 350"/>
                <a:gd name="T82" fmla="*/ 2147483647 w 374"/>
                <a:gd name="T83" fmla="*/ 2147483647 h 350"/>
                <a:gd name="T84" fmla="*/ 2147483647 w 374"/>
                <a:gd name="T85" fmla="*/ 2147483647 h 350"/>
                <a:gd name="T86" fmla="*/ 2147483647 w 374"/>
                <a:gd name="T87" fmla="*/ 2147483647 h 350"/>
                <a:gd name="T88" fmla="*/ 2147483647 w 374"/>
                <a:gd name="T89" fmla="*/ 2147483647 h 350"/>
                <a:gd name="T90" fmla="*/ 2147483647 w 374"/>
                <a:gd name="T91" fmla="*/ 2147483647 h 350"/>
                <a:gd name="T92" fmla="*/ 2147483647 w 374"/>
                <a:gd name="T93" fmla="*/ 2147483647 h 350"/>
                <a:gd name="T94" fmla="*/ 2147483647 w 374"/>
                <a:gd name="T95" fmla="*/ 2147483647 h 350"/>
                <a:gd name="T96" fmla="*/ 2147483647 w 374"/>
                <a:gd name="T97" fmla="*/ 2147483647 h 350"/>
                <a:gd name="T98" fmla="*/ 2147483647 w 374"/>
                <a:gd name="T99" fmla="*/ 2147483647 h 350"/>
                <a:gd name="T100" fmla="*/ 2147483647 w 374"/>
                <a:gd name="T101" fmla="*/ 2147483647 h 350"/>
                <a:gd name="T102" fmla="*/ 2147483647 w 374"/>
                <a:gd name="T103" fmla="*/ 2147483647 h 350"/>
                <a:gd name="T104" fmla="*/ 2147483647 w 374"/>
                <a:gd name="T105" fmla="*/ 2147483647 h 350"/>
                <a:gd name="T106" fmla="*/ 2147483647 w 374"/>
                <a:gd name="T107" fmla="*/ 2147483647 h 350"/>
                <a:gd name="T108" fmla="*/ 2147483647 w 374"/>
                <a:gd name="T109" fmla="*/ 2147483647 h 350"/>
                <a:gd name="T110" fmla="*/ 2147483647 w 374"/>
                <a:gd name="T111" fmla="*/ 2147483647 h 350"/>
                <a:gd name="T112" fmla="*/ 2147483647 w 374"/>
                <a:gd name="T113" fmla="*/ 2147483647 h 350"/>
                <a:gd name="T114" fmla="*/ 2147483647 w 374"/>
                <a:gd name="T115" fmla="*/ 2147483647 h 350"/>
                <a:gd name="T116" fmla="*/ 2147483647 w 374"/>
                <a:gd name="T117" fmla="*/ 2147483647 h 3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74"/>
                <a:gd name="T178" fmla="*/ 0 h 350"/>
                <a:gd name="T179" fmla="*/ 374 w 374"/>
                <a:gd name="T180" fmla="*/ 350 h 3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74" h="350">
                  <a:moveTo>
                    <a:pt x="359" y="245"/>
                  </a:moveTo>
                  <a:lnTo>
                    <a:pt x="349" y="220"/>
                  </a:lnTo>
                  <a:lnTo>
                    <a:pt x="345" y="216"/>
                  </a:lnTo>
                  <a:lnTo>
                    <a:pt x="340" y="216"/>
                  </a:lnTo>
                  <a:lnTo>
                    <a:pt x="340" y="206"/>
                  </a:lnTo>
                  <a:lnTo>
                    <a:pt x="335" y="206"/>
                  </a:lnTo>
                  <a:lnTo>
                    <a:pt x="335" y="201"/>
                  </a:lnTo>
                  <a:lnTo>
                    <a:pt x="330" y="192"/>
                  </a:lnTo>
                  <a:lnTo>
                    <a:pt x="321" y="187"/>
                  </a:lnTo>
                  <a:lnTo>
                    <a:pt x="321" y="181"/>
                  </a:lnTo>
                  <a:lnTo>
                    <a:pt x="325" y="176"/>
                  </a:lnTo>
                  <a:lnTo>
                    <a:pt x="325" y="172"/>
                  </a:lnTo>
                  <a:lnTo>
                    <a:pt x="330" y="167"/>
                  </a:lnTo>
                  <a:lnTo>
                    <a:pt x="335" y="167"/>
                  </a:lnTo>
                  <a:lnTo>
                    <a:pt x="345" y="172"/>
                  </a:lnTo>
                  <a:lnTo>
                    <a:pt x="359" y="172"/>
                  </a:lnTo>
                  <a:lnTo>
                    <a:pt x="373" y="148"/>
                  </a:lnTo>
                  <a:lnTo>
                    <a:pt x="373" y="137"/>
                  </a:lnTo>
                  <a:lnTo>
                    <a:pt x="365" y="137"/>
                  </a:lnTo>
                  <a:lnTo>
                    <a:pt x="359" y="132"/>
                  </a:lnTo>
                  <a:lnTo>
                    <a:pt x="359" y="127"/>
                  </a:lnTo>
                  <a:lnTo>
                    <a:pt x="349" y="123"/>
                  </a:lnTo>
                  <a:lnTo>
                    <a:pt x="330" y="132"/>
                  </a:lnTo>
                  <a:lnTo>
                    <a:pt x="330" y="127"/>
                  </a:lnTo>
                  <a:lnTo>
                    <a:pt x="325" y="113"/>
                  </a:lnTo>
                  <a:lnTo>
                    <a:pt x="311" y="107"/>
                  </a:lnTo>
                  <a:lnTo>
                    <a:pt x="292" y="88"/>
                  </a:lnTo>
                  <a:lnTo>
                    <a:pt x="287" y="79"/>
                  </a:lnTo>
                  <a:lnTo>
                    <a:pt x="279" y="74"/>
                  </a:lnTo>
                  <a:lnTo>
                    <a:pt x="279" y="63"/>
                  </a:lnTo>
                  <a:lnTo>
                    <a:pt x="279" y="58"/>
                  </a:lnTo>
                  <a:lnTo>
                    <a:pt x="279" y="44"/>
                  </a:lnTo>
                  <a:lnTo>
                    <a:pt x="273" y="39"/>
                  </a:lnTo>
                  <a:lnTo>
                    <a:pt x="268" y="19"/>
                  </a:lnTo>
                  <a:lnTo>
                    <a:pt x="263" y="19"/>
                  </a:lnTo>
                  <a:lnTo>
                    <a:pt x="249" y="10"/>
                  </a:lnTo>
                  <a:lnTo>
                    <a:pt x="239" y="5"/>
                  </a:lnTo>
                  <a:lnTo>
                    <a:pt x="231" y="10"/>
                  </a:lnTo>
                  <a:lnTo>
                    <a:pt x="212" y="25"/>
                  </a:lnTo>
                  <a:lnTo>
                    <a:pt x="212" y="10"/>
                  </a:lnTo>
                  <a:lnTo>
                    <a:pt x="201" y="5"/>
                  </a:lnTo>
                  <a:lnTo>
                    <a:pt x="183" y="10"/>
                  </a:lnTo>
                  <a:lnTo>
                    <a:pt x="172" y="5"/>
                  </a:lnTo>
                  <a:lnTo>
                    <a:pt x="163" y="5"/>
                  </a:lnTo>
                  <a:lnTo>
                    <a:pt x="163" y="0"/>
                  </a:lnTo>
                  <a:lnTo>
                    <a:pt x="148" y="10"/>
                  </a:lnTo>
                  <a:lnTo>
                    <a:pt x="145" y="19"/>
                  </a:lnTo>
                  <a:lnTo>
                    <a:pt x="139" y="34"/>
                  </a:lnTo>
                  <a:lnTo>
                    <a:pt x="134" y="34"/>
                  </a:lnTo>
                  <a:lnTo>
                    <a:pt x="120" y="34"/>
                  </a:lnTo>
                  <a:lnTo>
                    <a:pt x="115" y="49"/>
                  </a:lnTo>
                  <a:lnTo>
                    <a:pt x="110" y="49"/>
                  </a:lnTo>
                  <a:lnTo>
                    <a:pt x="105" y="55"/>
                  </a:lnTo>
                  <a:lnTo>
                    <a:pt x="100" y="58"/>
                  </a:lnTo>
                  <a:lnTo>
                    <a:pt x="105" y="69"/>
                  </a:lnTo>
                  <a:lnTo>
                    <a:pt x="115" y="69"/>
                  </a:lnTo>
                  <a:lnTo>
                    <a:pt x="110" y="83"/>
                  </a:lnTo>
                  <a:lnTo>
                    <a:pt x="100" y="83"/>
                  </a:lnTo>
                  <a:lnTo>
                    <a:pt x="96" y="93"/>
                  </a:lnTo>
                  <a:lnTo>
                    <a:pt x="86" y="98"/>
                  </a:lnTo>
                  <a:lnTo>
                    <a:pt x="86" y="123"/>
                  </a:lnTo>
                  <a:lnTo>
                    <a:pt x="81" y="143"/>
                  </a:lnTo>
                  <a:lnTo>
                    <a:pt x="92" y="157"/>
                  </a:lnTo>
                  <a:lnTo>
                    <a:pt x="86" y="157"/>
                  </a:lnTo>
                  <a:lnTo>
                    <a:pt x="73" y="152"/>
                  </a:lnTo>
                  <a:lnTo>
                    <a:pt x="62" y="162"/>
                  </a:lnTo>
                  <a:lnTo>
                    <a:pt x="53" y="162"/>
                  </a:lnTo>
                  <a:lnTo>
                    <a:pt x="58" y="172"/>
                  </a:lnTo>
                  <a:lnTo>
                    <a:pt x="48" y="176"/>
                  </a:lnTo>
                  <a:lnTo>
                    <a:pt x="44" y="172"/>
                  </a:lnTo>
                  <a:lnTo>
                    <a:pt x="33" y="181"/>
                  </a:lnTo>
                  <a:lnTo>
                    <a:pt x="24" y="181"/>
                  </a:lnTo>
                  <a:lnTo>
                    <a:pt x="14" y="187"/>
                  </a:lnTo>
                  <a:lnTo>
                    <a:pt x="0" y="181"/>
                  </a:lnTo>
                  <a:lnTo>
                    <a:pt x="20" y="240"/>
                  </a:lnTo>
                  <a:lnTo>
                    <a:pt x="14" y="270"/>
                  </a:lnTo>
                  <a:lnTo>
                    <a:pt x="0" y="295"/>
                  </a:lnTo>
                  <a:lnTo>
                    <a:pt x="14" y="314"/>
                  </a:lnTo>
                  <a:lnTo>
                    <a:pt x="14" y="333"/>
                  </a:lnTo>
                  <a:lnTo>
                    <a:pt x="24" y="349"/>
                  </a:lnTo>
                  <a:lnTo>
                    <a:pt x="29" y="344"/>
                  </a:lnTo>
                  <a:lnTo>
                    <a:pt x="44" y="338"/>
                  </a:lnTo>
                  <a:lnTo>
                    <a:pt x="53" y="333"/>
                  </a:lnTo>
                  <a:lnTo>
                    <a:pt x="58" y="330"/>
                  </a:lnTo>
                  <a:lnTo>
                    <a:pt x="58" y="324"/>
                  </a:lnTo>
                  <a:lnTo>
                    <a:pt x="62" y="319"/>
                  </a:lnTo>
                  <a:lnTo>
                    <a:pt x="92" y="308"/>
                  </a:lnTo>
                  <a:lnTo>
                    <a:pt x="100" y="308"/>
                  </a:lnTo>
                  <a:lnTo>
                    <a:pt x="115" y="305"/>
                  </a:lnTo>
                  <a:lnTo>
                    <a:pt x="129" y="308"/>
                  </a:lnTo>
                  <a:lnTo>
                    <a:pt x="139" y="314"/>
                  </a:lnTo>
                  <a:lnTo>
                    <a:pt x="153" y="308"/>
                  </a:lnTo>
                  <a:lnTo>
                    <a:pt x="172" y="314"/>
                  </a:lnTo>
                  <a:lnTo>
                    <a:pt x="172" y="319"/>
                  </a:lnTo>
                  <a:lnTo>
                    <a:pt x="177" y="324"/>
                  </a:lnTo>
                  <a:lnTo>
                    <a:pt x="191" y="319"/>
                  </a:lnTo>
                  <a:lnTo>
                    <a:pt x="191" y="330"/>
                  </a:lnTo>
                  <a:lnTo>
                    <a:pt x="197" y="330"/>
                  </a:lnTo>
                  <a:lnTo>
                    <a:pt x="201" y="324"/>
                  </a:lnTo>
                  <a:lnTo>
                    <a:pt x="215" y="319"/>
                  </a:lnTo>
                  <a:lnTo>
                    <a:pt x="215" y="314"/>
                  </a:lnTo>
                  <a:lnTo>
                    <a:pt x="231" y="319"/>
                  </a:lnTo>
                  <a:lnTo>
                    <a:pt x="234" y="314"/>
                  </a:lnTo>
                  <a:lnTo>
                    <a:pt x="245" y="324"/>
                  </a:lnTo>
                  <a:lnTo>
                    <a:pt x="254" y="305"/>
                  </a:lnTo>
                  <a:lnTo>
                    <a:pt x="263" y="314"/>
                  </a:lnTo>
                  <a:lnTo>
                    <a:pt x="268" y="319"/>
                  </a:lnTo>
                  <a:lnTo>
                    <a:pt x="273" y="319"/>
                  </a:lnTo>
                  <a:lnTo>
                    <a:pt x="279" y="314"/>
                  </a:lnTo>
                  <a:lnTo>
                    <a:pt x="301" y="308"/>
                  </a:lnTo>
                  <a:lnTo>
                    <a:pt x="316" y="314"/>
                  </a:lnTo>
                  <a:lnTo>
                    <a:pt x="321" y="308"/>
                  </a:lnTo>
                  <a:lnTo>
                    <a:pt x="321" y="305"/>
                  </a:lnTo>
                  <a:lnTo>
                    <a:pt x="316" y="295"/>
                  </a:lnTo>
                  <a:lnTo>
                    <a:pt x="316" y="275"/>
                  </a:lnTo>
                  <a:lnTo>
                    <a:pt x="325" y="256"/>
                  </a:lnTo>
                  <a:lnTo>
                    <a:pt x="345" y="245"/>
                  </a:lnTo>
                  <a:lnTo>
                    <a:pt x="359" y="245"/>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0921" name="Freeform 27"/>
            <p:cNvSpPr>
              <a:spLocks/>
            </p:cNvSpPr>
            <p:nvPr/>
          </p:nvSpPr>
          <p:spPr bwMode="auto">
            <a:xfrm>
              <a:off x="4026" y="2201"/>
              <a:ext cx="771" cy="552"/>
            </a:xfrm>
            <a:custGeom>
              <a:avLst/>
              <a:gdLst>
                <a:gd name="T0" fmla="*/ 2147483647 w 374"/>
                <a:gd name="T1" fmla="*/ 2147483647 h 350"/>
                <a:gd name="T2" fmla="*/ 2147483647 w 374"/>
                <a:gd name="T3" fmla="*/ 2147483647 h 350"/>
                <a:gd name="T4" fmla="*/ 2147483647 w 374"/>
                <a:gd name="T5" fmla="*/ 2147483647 h 350"/>
                <a:gd name="T6" fmla="*/ 2147483647 w 374"/>
                <a:gd name="T7" fmla="*/ 2147483647 h 350"/>
                <a:gd name="T8" fmla="*/ 2147483647 w 374"/>
                <a:gd name="T9" fmla="*/ 2147483647 h 350"/>
                <a:gd name="T10" fmla="*/ 2147483647 w 374"/>
                <a:gd name="T11" fmla="*/ 2147483647 h 350"/>
                <a:gd name="T12" fmla="*/ 2147483647 w 374"/>
                <a:gd name="T13" fmla="*/ 2147483647 h 350"/>
                <a:gd name="T14" fmla="*/ 2147483647 w 374"/>
                <a:gd name="T15" fmla="*/ 2147483647 h 350"/>
                <a:gd name="T16" fmla="*/ 2147483647 w 374"/>
                <a:gd name="T17" fmla="*/ 2147483647 h 350"/>
                <a:gd name="T18" fmla="*/ 2147483647 w 374"/>
                <a:gd name="T19" fmla="*/ 2147483647 h 350"/>
                <a:gd name="T20" fmla="*/ 2147483647 w 374"/>
                <a:gd name="T21" fmla="*/ 2147483647 h 350"/>
                <a:gd name="T22" fmla="*/ 2147483647 w 374"/>
                <a:gd name="T23" fmla="*/ 2147483647 h 350"/>
                <a:gd name="T24" fmla="*/ 2147483647 w 374"/>
                <a:gd name="T25" fmla="*/ 2147483647 h 350"/>
                <a:gd name="T26" fmla="*/ 2147483647 w 374"/>
                <a:gd name="T27" fmla="*/ 2147483647 h 350"/>
                <a:gd name="T28" fmla="*/ 2147483647 w 374"/>
                <a:gd name="T29" fmla="*/ 2012762555 h 350"/>
                <a:gd name="T30" fmla="*/ 2147483647 w 374"/>
                <a:gd name="T31" fmla="*/ 1405732463 h 350"/>
                <a:gd name="T32" fmla="*/ 2147483647 w 374"/>
                <a:gd name="T33" fmla="*/ 607016039 h 350"/>
                <a:gd name="T34" fmla="*/ 2147483647 w 374"/>
                <a:gd name="T35" fmla="*/ 319486566 h 350"/>
                <a:gd name="T36" fmla="*/ 2147483647 w 374"/>
                <a:gd name="T37" fmla="*/ 319486566 h 350"/>
                <a:gd name="T38" fmla="*/ 2147483647 w 374"/>
                <a:gd name="T39" fmla="*/ 319486566 h 350"/>
                <a:gd name="T40" fmla="*/ 2147483647 w 374"/>
                <a:gd name="T41" fmla="*/ 319486566 h 350"/>
                <a:gd name="T42" fmla="*/ 2147483647 w 374"/>
                <a:gd name="T43" fmla="*/ 159743283 h 350"/>
                <a:gd name="T44" fmla="*/ 2147483647 w 374"/>
                <a:gd name="T45" fmla="*/ 319486566 h 350"/>
                <a:gd name="T46" fmla="*/ 2147483647 w 374"/>
                <a:gd name="T47" fmla="*/ 1086245893 h 350"/>
                <a:gd name="T48" fmla="*/ 2147483647 w 374"/>
                <a:gd name="T49" fmla="*/ 1086245893 h 350"/>
                <a:gd name="T50" fmla="*/ 2147483647 w 374"/>
                <a:gd name="T51" fmla="*/ 1565475746 h 350"/>
                <a:gd name="T52" fmla="*/ 2147483647 w 374"/>
                <a:gd name="T53" fmla="*/ 1853019272 h 350"/>
                <a:gd name="T54" fmla="*/ 2147483647 w 374"/>
                <a:gd name="T55" fmla="*/ 2147483647 h 350"/>
                <a:gd name="T56" fmla="*/ 2147483647 w 374"/>
                <a:gd name="T57" fmla="*/ 2147483647 h 350"/>
                <a:gd name="T58" fmla="*/ 2147483647 w 374"/>
                <a:gd name="T59" fmla="*/ 2147483647 h 350"/>
                <a:gd name="T60" fmla="*/ 2147483647 w 374"/>
                <a:gd name="T61" fmla="*/ 2147483647 h 350"/>
                <a:gd name="T62" fmla="*/ 2147483647 w 374"/>
                <a:gd name="T63" fmla="*/ 2147483647 h 350"/>
                <a:gd name="T64" fmla="*/ 2147483647 w 374"/>
                <a:gd name="T65" fmla="*/ 2147483647 h 350"/>
                <a:gd name="T66" fmla="*/ 2147483647 w 374"/>
                <a:gd name="T67" fmla="*/ 2147483647 h 350"/>
                <a:gd name="T68" fmla="*/ 2147483647 w 374"/>
                <a:gd name="T69" fmla="*/ 2147483647 h 350"/>
                <a:gd name="T70" fmla="*/ 2147483647 w 374"/>
                <a:gd name="T71" fmla="*/ 2147483647 h 350"/>
                <a:gd name="T72" fmla="*/ 0 w 374"/>
                <a:gd name="T73" fmla="*/ 2147483647 h 350"/>
                <a:gd name="T74" fmla="*/ 1978391409 w 374"/>
                <a:gd name="T75" fmla="*/ 2147483647 h 350"/>
                <a:gd name="T76" fmla="*/ 1978391409 w 374"/>
                <a:gd name="T77" fmla="*/ 2147483647 h 350"/>
                <a:gd name="T78" fmla="*/ 2147483647 w 374"/>
                <a:gd name="T79" fmla="*/ 2147483647 h 350"/>
                <a:gd name="T80" fmla="*/ 2147483647 w 374"/>
                <a:gd name="T81" fmla="*/ 2147483647 h 350"/>
                <a:gd name="T82" fmla="*/ 2147483647 w 374"/>
                <a:gd name="T83" fmla="*/ 2147483647 h 350"/>
                <a:gd name="T84" fmla="*/ 2147483647 w 374"/>
                <a:gd name="T85" fmla="*/ 2147483647 h 350"/>
                <a:gd name="T86" fmla="*/ 2147483647 w 374"/>
                <a:gd name="T87" fmla="*/ 2147483647 h 350"/>
                <a:gd name="T88" fmla="*/ 2147483647 w 374"/>
                <a:gd name="T89" fmla="*/ 2147483647 h 350"/>
                <a:gd name="T90" fmla="*/ 2147483647 w 374"/>
                <a:gd name="T91" fmla="*/ 2147483647 h 350"/>
                <a:gd name="T92" fmla="*/ 2147483647 w 374"/>
                <a:gd name="T93" fmla="*/ 2147483647 h 350"/>
                <a:gd name="T94" fmla="*/ 2147483647 w 374"/>
                <a:gd name="T95" fmla="*/ 2147483647 h 350"/>
                <a:gd name="T96" fmla="*/ 2147483647 w 374"/>
                <a:gd name="T97" fmla="*/ 2147483647 h 350"/>
                <a:gd name="T98" fmla="*/ 2147483647 w 374"/>
                <a:gd name="T99" fmla="*/ 2147483647 h 350"/>
                <a:gd name="T100" fmla="*/ 2147483647 w 374"/>
                <a:gd name="T101" fmla="*/ 2147483647 h 350"/>
                <a:gd name="T102" fmla="*/ 2147483647 w 374"/>
                <a:gd name="T103" fmla="*/ 2147483647 h 350"/>
                <a:gd name="T104" fmla="*/ 2147483647 w 374"/>
                <a:gd name="T105" fmla="*/ 2147483647 h 350"/>
                <a:gd name="T106" fmla="*/ 2147483647 w 374"/>
                <a:gd name="T107" fmla="*/ 2147483647 h 350"/>
                <a:gd name="T108" fmla="*/ 2147483647 w 374"/>
                <a:gd name="T109" fmla="*/ 2147483647 h 350"/>
                <a:gd name="T110" fmla="*/ 2147483647 w 374"/>
                <a:gd name="T111" fmla="*/ 2147483647 h 350"/>
                <a:gd name="T112" fmla="*/ 2147483647 w 374"/>
                <a:gd name="T113" fmla="*/ 2147483647 h 350"/>
                <a:gd name="T114" fmla="*/ 2147483647 w 374"/>
                <a:gd name="T115" fmla="*/ 2147483647 h 350"/>
                <a:gd name="T116" fmla="*/ 2147483647 w 374"/>
                <a:gd name="T117" fmla="*/ 2147483647 h 3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74"/>
                <a:gd name="T178" fmla="*/ 0 h 350"/>
                <a:gd name="T179" fmla="*/ 374 w 374"/>
                <a:gd name="T180" fmla="*/ 350 h 3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74" h="350">
                  <a:moveTo>
                    <a:pt x="359" y="245"/>
                  </a:moveTo>
                  <a:lnTo>
                    <a:pt x="349" y="220"/>
                  </a:lnTo>
                  <a:lnTo>
                    <a:pt x="345" y="216"/>
                  </a:lnTo>
                  <a:lnTo>
                    <a:pt x="340" y="216"/>
                  </a:lnTo>
                  <a:lnTo>
                    <a:pt x="340" y="206"/>
                  </a:lnTo>
                  <a:lnTo>
                    <a:pt x="335" y="206"/>
                  </a:lnTo>
                  <a:lnTo>
                    <a:pt x="335" y="201"/>
                  </a:lnTo>
                  <a:lnTo>
                    <a:pt x="330" y="192"/>
                  </a:lnTo>
                  <a:lnTo>
                    <a:pt x="321" y="187"/>
                  </a:lnTo>
                  <a:lnTo>
                    <a:pt x="321" y="181"/>
                  </a:lnTo>
                  <a:lnTo>
                    <a:pt x="325" y="176"/>
                  </a:lnTo>
                  <a:lnTo>
                    <a:pt x="325" y="172"/>
                  </a:lnTo>
                  <a:lnTo>
                    <a:pt x="330" y="167"/>
                  </a:lnTo>
                  <a:lnTo>
                    <a:pt x="335" y="167"/>
                  </a:lnTo>
                  <a:lnTo>
                    <a:pt x="345" y="172"/>
                  </a:lnTo>
                  <a:lnTo>
                    <a:pt x="359" y="172"/>
                  </a:lnTo>
                  <a:lnTo>
                    <a:pt x="373" y="148"/>
                  </a:lnTo>
                  <a:lnTo>
                    <a:pt x="373" y="137"/>
                  </a:lnTo>
                  <a:lnTo>
                    <a:pt x="365" y="137"/>
                  </a:lnTo>
                  <a:lnTo>
                    <a:pt x="359" y="132"/>
                  </a:lnTo>
                  <a:lnTo>
                    <a:pt x="359" y="127"/>
                  </a:lnTo>
                  <a:lnTo>
                    <a:pt x="349" y="123"/>
                  </a:lnTo>
                  <a:lnTo>
                    <a:pt x="330" y="132"/>
                  </a:lnTo>
                  <a:lnTo>
                    <a:pt x="330" y="127"/>
                  </a:lnTo>
                  <a:lnTo>
                    <a:pt x="325" y="113"/>
                  </a:lnTo>
                  <a:lnTo>
                    <a:pt x="311" y="107"/>
                  </a:lnTo>
                  <a:lnTo>
                    <a:pt x="292" y="88"/>
                  </a:lnTo>
                  <a:lnTo>
                    <a:pt x="287" y="79"/>
                  </a:lnTo>
                  <a:lnTo>
                    <a:pt x="279" y="74"/>
                  </a:lnTo>
                  <a:lnTo>
                    <a:pt x="279" y="63"/>
                  </a:lnTo>
                  <a:lnTo>
                    <a:pt x="279" y="58"/>
                  </a:lnTo>
                  <a:lnTo>
                    <a:pt x="279" y="44"/>
                  </a:lnTo>
                  <a:lnTo>
                    <a:pt x="273" y="39"/>
                  </a:lnTo>
                  <a:lnTo>
                    <a:pt x="268" y="19"/>
                  </a:lnTo>
                  <a:lnTo>
                    <a:pt x="263" y="19"/>
                  </a:lnTo>
                  <a:lnTo>
                    <a:pt x="249" y="10"/>
                  </a:lnTo>
                  <a:lnTo>
                    <a:pt x="239" y="5"/>
                  </a:lnTo>
                  <a:lnTo>
                    <a:pt x="231" y="10"/>
                  </a:lnTo>
                  <a:lnTo>
                    <a:pt x="212" y="25"/>
                  </a:lnTo>
                  <a:lnTo>
                    <a:pt x="212" y="10"/>
                  </a:lnTo>
                  <a:lnTo>
                    <a:pt x="201" y="5"/>
                  </a:lnTo>
                  <a:lnTo>
                    <a:pt x="183" y="10"/>
                  </a:lnTo>
                  <a:lnTo>
                    <a:pt x="172" y="5"/>
                  </a:lnTo>
                  <a:lnTo>
                    <a:pt x="163" y="5"/>
                  </a:lnTo>
                  <a:lnTo>
                    <a:pt x="163" y="0"/>
                  </a:lnTo>
                  <a:lnTo>
                    <a:pt x="148" y="10"/>
                  </a:lnTo>
                  <a:lnTo>
                    <a:pt x="145" y="19"/>
                  </a:lnTo>
                  <a:lnTo>
                    <a:pt x="139" y="34"/>
                  </a:lnTo>
                  <a:lnTo>
                    <a:pt x="134" y="34"/>
                  </a:lnTo>
                  <a:lnTo>
                    <a:pt x="120" y="34"/>
                  </a:lnTo>
                  <a:lnTo>
                    <a:pt x="115" y="49"/>
                  </a:lnTo>
                  <a:lnTo>
                    <a:pt x="110" y="49"/>
                  </a:lnTo>
                  <a:lnTo>
                    <a:pt x="105" y="55"/>
                  </a:lnTo>
                  <a:lnTo>
                    <a:pt x="100" y="58"/>
                  </a:lnTo>
                  <a:lnTo>
                    <a:pt x="105" y="69"/>
                  </a:lnTo>
                  <a:lnTo>
                    <a:pt x="115" y="69"/>
                  </a:lnTo>
                  <a:lnTo>
                    <a:pt x="110" y="83"/>
                  </a:lnTo>
                  <a:lnTo>
                    <a:pt x="100" y="83"/>
                  </a:lnTo>
                  <a:lnTo>
                    <a:pt x="96" y="93"/>
                  </a:lnTo>
                  <a:lnTo>
                    <a:pt x="86" y="98"/>
                  </a:lnTo>
                  <a:lnTo>
                    <a:pt x="86" y="123"/>
                  </a:lnTo>
                  <a:lnTo>
                    <a:pt x="81" y="143"/>
                  </a:lnTo>
                  <a:lnTo>
                    <a:pt x="92" y="157"/>
                  </a:lnTo>
                  <a:lnTo>
                    <a:pt x="86" y="157"/>
                  </a:lnTo>
                  <a:lnTo>
                    <a:pt x="73" y="152"/>
                  </a:lnTo>
                  <a:lnTo>
                    <a:pt x="62" y="162"/>
                  </a:lnTo>
                  <a:lnTo>
                    <a:pt x="53" y="162"/>
                  </a:lnTo>
                  <a:lnTo>
                    <a:pt x="58" y="172"/>
                  </a:lnTo>
                  <a:lnTo>
                    <a:pt x="48" y="176"/>
                  </a:lnTo>
                  <a:lnTo>
                    <a:pt x="44" y="172"/>
                  </a:lnTo>
                  <a:lnTo>
                    <a:pt x="33" y="181"/>
                  </a:lnTo>
                  <a:lnTo>
                    <a:pt x="24" y="181"/>
                  </a:lnTo>
                  <a:lnTo>
                    <a:pt x="14" y="187"/>
                  </a:lnTo>
                  <a:lnTo>
                    <a:pt x="0" y="181"/>
                  </a:lnTo>
                  <a:lnTo>
                    <a:pt x="20" y="240"/>
                  </a:lnTo>
                  <a:lnTo>
                    <a:pt x="14" y="270"/>
                  </a:lnTo>
                  <a:lnTo>
                    <a:pt x="0" y="295"/>
                  </a:lnTo>
                  <a:lnTo>
                    <a:pt x="14" y="314"/>
                  </a:lnTo>
                  <a:lnTo>
                    <a:pt x="14" y="333"/>
                  </a:lnTo>
                  <a:lnTo>
                    <a:pt x="24" y="349"/>
                  </a:lnTo>
                  <a:lnTo>
                    <a:pt x="29" y="344"/>
                  </a:lnTo>
                  <a:lnTo>
                    <a:pt x="44" y="338"/>
                  </a:lnTo>
                  <a:lnTo>
                    <a:pt x="53" y="333"/>
                  </a:lnTo>
                  <a:lnTo>
                    <a:pt x="58" y="330"/>
                  </a:lnTo>
                  <a:lnTo>
                    <a:pt x="58" y="324"/>
                  </a:lnTo>
                  <a:lnTo>
                    <a:pt x="62" y="319"/>
                  </a:lnTo>
                  <a:lnTo>
                    <a:pt x="92" y="308"/>
                  </a:lnTo>
                  <a:lnTo>
                    <a:pt x="100" y="308"/>
                  </a:lnTo>
                  <a:lnTo>
                    <a:pt x="115" y="305"/>
                  </a:lnTo>
                  <a:lnTo>
                    <a:pt x="129" y="308"/>
                  </a:lnTo>
                  <a:lnTo>
                    <a:pt x="139" y="314"/>
                  </a:lnTo>
                  <a:lnTo>
                    <a:pt x="153" y="308"/>
                  </a:lnTo>
                  <a:lnTo>
                    <a:pt x="172" y="314"/>
                  </a:lnTo>
                  <a:lnTo>
                    <a:pt x="172" y="319"/>
                  </a:lnTo>
                  <a:lnTo>
                    <a:pt x="177" y="324"/>
                  </a:lnTo>
                  <a:lnTo>
                    <a:pt x="191" y="319"/>
                  </a:lnTo>
                  <a:lnTo>
                    <a:pt x="191" y="330"/>
                  </a:lnTo>
                  <a:lnTo>
                    <a:pt x="197" y="330"/>
                  </a:lnTo>
                  <a:lnTo>
                    <a:pt x="201" y="324"/>
                  </a:lnTo>
                  <a:lnTo>
                    <a:pt x="215" y="319"/>
                  </a:lnTo>
                  <a:lnTo>
                    <a:pt x="215" y="314"/>
                  </a:lnTo>
                  <a:lnTo>
                    <a:pt x="231" y="319"/>
                  </a:lnTo>
                  <a:lnTo>
                    <a:pt x="234" y="314"/>
                  </a:lnTo>
                  <a:lnTo>
                    <a:pt x="245" y="324"/>
                  </a:lnTo>
                  <a:lnTo>
                    <a:pt x="254" y="305"/>
                  </a:lnTo>
                  <a:lnTo>
                    <a:pt x="263" y="314"/>
                  </a:lnTo>
                  <a:lnTo>
                    <a:pt x="268" y="319"/>
                  </a:lnTo>
                  <a:lnTo>
                    <a:pt x="273" y="319"/>
                  </a:lnTo>
                  <a:lnTo>
                    <a:pt x="279" y="314"/>
                  </a:lnTo>
                  <a:lnTo>
                    <a:pt x="301" y="308"/>
                  </a:lnTo>
                  <a:lnTo>
                    <a:pt x="316" y="314"/>
                  </a:lnTo>
                  <a:lnTo>
                    <a:pt x="321" y="308"/>
                  </a:lnTo>
                  <a:lnTo>
                    <a:pt x="321" y="305"/>
                  </a:lnTo>
                  <a:lnTo>
                    <a:pt x="316" y="295"/>
                  </a:lnTo>
                  <a:lnTo>
                    <a:pt x="316" y="275"/>
                  </a:lnTo>
                  <a:lnTo>
                    <a:pt x="325" y="256"/>
                  </a:lnTo>
                  <a:lnTo>
                    <a:pt x="345" y="245"/>
                  </a:lnTo>
                  <a:lnTo>
                    <a:pt x="359" y="245"/>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0922" name="Freeform 28"/>
            <p:cNvSpPr>
              <a:spLocks/>
            </p:cNvSpPr>
            <p:nvPr/>
          </p:nvSpPr>
          <p:spPr bwMode="auto">
            <a:xfrm>
              <a:off x="1096" y="694"/>
              <a:ext cx="594" cy="385"/>
            </a:xfrm>
            <a:custGeom>
              <a:avLst/>
              <a:gdLst>
                <a:gd name="T0" fmla="*/ 2147483647 w 288"/>
                <a:gd name="T1" fmla="*/ 909512998 h 245"/>
                <a:gd name="T2" fmla="*/ 2147483647 w 288"/>
                <a:gd name="T3" fmla="*/ 1536760003 h 245"/>
                <a:gd name="T4" fmla="*/ 2147483647 w 288"/>
                <a:gd name="T5" fmla="*/ 1536760003 h 245"/>
                <a:gd name="T6" fmla="*/ 2147483647 w 288"/>
                <a:gd name="T7" fmla="*/ 2132642580 h 245"/>
                <a:gd name="T8" fmla="*/ 2147483647 w 288"/>
                <a:gd name="T9" fmla="*/ 2147483647 h 245"/>
                <a:gd name="T10" fmla="*/ 0 w 288"/>
                <a:gd name="T11" fmla="*/ 2147483647 h 245"/>
                <a:gd name="T12" fmla="*/ 2147483647 w 288"/>
                <a:gd name="T13" fmla="*/ 2147483647 h 245"/>
                <a:gd name="T14" fmla="*/ 2147483647 w 288"/>
                <a:gd name="T15" fmla="*/ 2147483647 h 245"/>
                <a:gd name="T16" fmla="*/ 0 w 288"/>
                <a:gd name="T17" fmla="*/ 2147483647 h 245"/>
                <a:gd name="T18" fmla="*/ 2147483647 w 288"/>
                <a:gd name="T19" fmla="*/ 2147483647 h 245"/>
                <a:gd name="T20" fmla="*/ 2147483647 w 288"/>
                <a:gd name="T21" fmla="*/ 2147483647 h 245"/>
                <a:gd name="T22" fmla="*/ 2147483647 w 288"/>
                <a:gd name="T23" fmla="*/ 2147483647 h 245"/>
                <a:gd name="T24" fmla="*/ 2147483647 w 288"/>
                <a:gd name="T25" fmla="*/ 2147483647 h 245"/>
                <a:gd name="T26" fmla="*/ 2147483647 w 288"/>
                <a:gd name="T27" fmla="*/ 2147483647 h 245"/>
                <a:gd name="T28" fmla="*/ 2147483647 w 288"/>
                <a:gd name="T29" fmla="*/ 2147483647 h 245"/>
                <a:gd name="T30" fmla="*/ 2147483647 w 288"/>
                <a:gd name="T31" fmla="*/ 2147483647 h 245"/>
                <a:gd name="T32" fmla="*/ 2147483647 w 288"/>
                <a:gd name="T33" fmla="*/ 2147483647 h 245"/>
                <a:gd name="T34" fmla="*/ 2147483647 w 288"/>
                <a:gd name="T35" fmla="*/ 2147483647 h 245"/>
                <a:gd name="T36" fmla="*/ 2147483647 w 288"/>
                <a:gd name="T37" fmla="*/ 2147483647 h 245"/>
                <a:gd name="T38" fmla="*/ 2147483647 w 288"/>
                <a:gd name="T39" fmla="*/ 2147483647 h 245"/>
                <a:gd name="T40" fmla="*/ 2147483647 w 288"/>
                <a:gd name="T41" fmla="*/ 2147483647 h 245"/>
                <a:gd name="T42" fmla="*/ 2147483647 w 288"/>
                <a:gd name="T43" fmla="*/ 2147483647 h 245"/>
                <a:gd name="T44" fmla="*/ 2147483647 w 288"/>
                <a:gd name="T45" fmla="*/ 2147483647 h 245"/>
                <a:gd name="T46" fmla="*/ 2147483647 w 288"/>
                <a:gd name="T47" fmla="*/ 2147483647 h 245"/>
                <a:gd name="T48" fmla="*/ 2147483647 w 288"/>
                <a:gd name="T49" fmla="*/ 2147483647 h 245"/>
                <a:gd name="T50" fmla="*/ 2147483647 w 288"/>
                <a:gd name="T51" fmla="*/ 2132642580 h 245"/>
                <a:gd name="T52" fmla="*/ 2147483647 w 288"/>
                <a:gd name="T53" fmla="*/ 2147483647 h 245"/>
                <a:gd name="T54" fmla="*/ 2147483647 w 288"/>
                <a:gd name="T55" fmla="*/ 1819025994 h 245"/>
                <a:gd name="T56" fmla="*/ 2147483647 w 288"/>
                <a:gd name="T57" fmla="*/ 2147483647 h 245"/>
                <a:gd name="T58" fmla="*/ 2147483647 w 288"/>
                <a:gd name="T59" fmla="*/ 2147483647 h 245"/>
                <a:gd name="T60" fmla="*/ 2147483647 w 288"/>
                <a:gd name="T61" fmla="*/ 1379951708 h 245"/>
                <a:gd name="T62" fmla="*/ 2147483647 w 288"/>
                <a:gd name="T63" fmla="*/ 439074286 h 245"/>
                <a:gd name="T64" fmla="*/ 2147483647 w 288"/>
                <a:gd name="T65" fmla="*/ 0 h 245"/>
                <a:gd name="T66" fmla="*/ 2147483647 w 288"/>
                <a:gd name="T67" fmla="*/ 439074286 h 245"/>
                <a:gd name="T68" fmla="*/ 2147483647 w 288"/>
                <a:gd name="T69" fmla="*/ 156808294 h 245"/>
                <a:gd name="T70" fmla="*/ 2147483647 w 288"/>
                <a:gd name="T71" fmla="*/ 595882576 h 245"/>
                <a:gd name="T72" fmla="*/ 2147483647 w 288"/>
                <a:gd name="T73" fmla="*/ 909512998 h 24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8"/>
                <a:gd name="T112" fmla="*/ 0 h 245"/>
                <a:gd name="T113" fmla="*/ 288 w 288"/>
                <a:gd name="T114" fmla="*/ 245 h 24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8" h="245">
                  <a:moveTo>
                    <a:pt x="19" y="29"/>
                  </a:moveTo>
                  <a:lnTo>
                    <a:pt x="33" y="49"/>
                  </a:lnTo>
                  <a:lnTo>
                    <a:pt x="62" y="49"/>
                  </a:lnTo>
                  <a:lnTo>
                    <a:pt x="71" y="68"/>
                  </a:lnTo>
                  <a:lnTo>
                    <a:pt x="38" y="77"/>
                  </a:lnTo>
                  <a:lnTo>
                    <a:pt x="0" y="82"/>
                  </a:lnTo>
                  <a:lnTo>
                    <a:pt x="33" y="102"/>
                  </a:lnTo>
                  <a:lnTo>
                    <a:pt x="33" y="142"/>
                  </a:lnTo>
                  <a:lnTo>
                    <a:pt x="0" y="156"/>
                  </a:lnTo>
                  <a:lnTo>
                    <a:pt x="43" y="181"/>
                  </a:lnTo>
                  <a:lnTo>
                    <a:pt x="62" y="211"/>
                  </a:lnTo>
                  <a:lnTo>
                    <a:pt x="89" y="239"/>
                  </a:lnTo>
                  <a:lnTo>
                    <a:pt x="129" y="234"/>
                  </a:lnTo>
                  <a:lnTo>
                    <a:pt x="157" y="244"/>
                  </a:lnTo>
                  <a:lnTo>
                    <a:pt x="191" y="234"/>
                  </a:lnTo>
                  <a:lnTo>
                    <a:pt x="234" y="234"/>
                  </a:lnTo>
                  <a:lnTo>
                    <a:pt x="272" y="214"/>
                  </a:lnTo>
                  <a:lnTo>
                    <a:pt x="287" y="176"/>
                  </a:lnTo>
                  <a:lnTo>
                    <a:pt x="268" y="151"/>
                  </a:lnTo>
                  <a:lnTo>
                    <a:pt x="282" y="113"/>
                  </a:lnTo>
                  <a:lnTo>
                    <a:pt x="258" y="107"/>
                  </a:lnTo>
                  <a:lnTo>
                    <a:pt x="249" y="82"/>
                  </a:lnTo>
                  <a:lnTo>
                    <a:pt x="225" y="97"/>
                  </a:lnTo>
                  <a:lnTo>
                    <a:pt x="201" y="97"/>
                  </a:lnTo>
                  <a:lnTo>
                    <a:pt x="191" y="77"/>
                  </a:lnTo>
                  <a:lnTo>
                    <a:pt x="162" y="68"/>
                  </a:lnTo>
                  <a:lnTo>
                    <a:pt x="143" y="77"/>
                  </a:lnTo>
                  <a:lnTo>
                    <a:pt x="138" y="58"/>
                  </a:lnTo>
                  <a:lnTo>
                    <a:pt x="119" y="88"/>
                  </a:lnTo>
                  <a:lnTo>
                    <a:pt x="86" y="77"/>
                  </a:lnTo>
                  <a:lnTo>
                    <a:pt x="105" y="44"/>
                  </a:lnTo>
                  <a:lnTo>
                    <a:pt x="95" y="14"/>
                  </a:lnTo>
                  <a:lnTo>
                    <a:pt x="81" y="0"/>
                  </a:lnTo>
                  <a:lnTo>
                    <a:pt x="75" y="14"/>
                  </a:lnTo>
                  <a:lnTo>
                    <a:pt x="57" y="5"/>
                  </a:lnTo>
                  <a:lnTo>
                    <a:pt x="43" y="19"/>
                  </a:lnTo>
                  <a:lnTo>
                    <a:pt x="19" y="29"/>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0923" name="Freeform 29"/>
            <p:cNvSpPr>
              <a:spLocks/>
            </p:cNvSpPr>
            <p:nvPr/>
          </p:nvSpPr>
          <p:spPr bwMode="auto">
            <a:xfrm>
              <a:off x="1096" y="694"/>
              <a:ext cx="594" cy="385"/>
            </a:xfrm>
            <a:custGeom>
              <a:avLst/>
              <a:gdLst>
                <a:gd name="T0" fmla="*/ 2147483647 w 288"/>
                <a:gd name="T1" fmla="*/ 909512998 h 245"/>
                <a:gd name="T2" fmla="*/ 2147483647 w 288"/>
                <a:gd name="T3" fmla="*/ 1536760003 h 245"/>
                <a:gd name="T4" fmla="*/ 2147483647 w 288"/>
                <a:gd name="T5" fmla="*/ 1536760003 h 245"/>
                <a:gd name="T6" fmla="*/ 2147483647 w 288"/>
                <a:gd name="T7" fmla="*/ 2132642580 h 245"/>
                <a:gd name="T8" fmla="*/ 2147483647 w 288"/>
                <a:gd name="T9" fmla="*/ 2147483647 h 245"/>
                <a:gd name="T10" fmla="*/ 0 w 288"/>
                <a:gd name="T11" fmla="*/ 2147483647 h 245"/>
                <a:gd name="T12" fmla="*/ 2147483647 w 288"/>
                <a:gd name="T13" fmla="*/ 2147483647 h 245"/>
                <a:gd name="T14" fmla="*/ 2147483647 w 288"/>
                <a:gd name="T15" fmla="*/ 2147483647 h 245"/>
                <a:gd name="T16" fmla="*/ 0 w 288"/>
                <a:gd name="T17" fmla="*/ 2147483647 h 245"/>
                <a:gd name="T18" fmla="*/ 2147483647 w 288"/>
                <a:gd name="T19" fmla="*/ 2147483647 h 245"/>
                <a:gd name="T20" fmla="*/ 2147483647 w 288"/>
                <a:gd name="T21" fmla="*/ 2147483647 h 245"/>
                <a:gd name="T22" fmla="*/ 2147483647 w 288"/>
                <a:gd name="T23" fmla="*/ 2147483647 h 245"/>
                <a:gd name="T24" fmla="*/ 2147483647 w 288"/>
                <a:gd name="T25" fmla="*/ 2147483647 h 245"/>
                <a:gd name="T26" fmla="*/ 2147483647 w 288"/>
                <a:gd name="T27" fmla="*/ 2147483647 h 245"/>
                <a:gd name="T28" fmla="*/ 2147483647 w 288"/>
                <a:gd name="T29" fmla="*/ 2147483647 h 245"/>
                <a:gd name="T30" fmla="*/ 2147483647 w 288"/>
                <a:gd name="T31" fmla="*/ 2147483647 h 245"/>
                <a:gd name="T32" fmla="*/ 2147483647 w 288"/>
                <a:gd name="T33" fmla="*/ 2147483647 h 245"/>
                <a:gd name="T34" fmla="*/ 2147483647 w 288"/>
                <a:gd name="T35" fmla="*/ 2147483647 h 245"/>
                <a:gd name="T36" fmla="*/ 2147483647 w 288"/>
                <a:gd name="T37" fmla="*/ 2147483647 h 245"/>
                <a:gd name="T38" fmla="*/ 2147483647 w 288"/>
                <a:gd name="T39" fmla="*/ 2147483647 h 245"/>
                <a:gd name="T40" fmla="*/ 2147483647 w 288"/>
                <a:gd name="T41" fmla="*/ 2147483647 h 245"/>
                <a:gd name="T42" fmla="*/ 2147483647 w 288"/>
                <a:gd name="T43" fmla="*/ 2147483647 h 245"/>
                <a:gd name="T44" fmla="*/ 2147483647 w 288"/>
                <a:gd name="T45" fmla="*/ 2147483647 h 245"/>
                <a:gd name="T46" fmla="*/ 2147483647 w 288"/>
                <a:gd name="T47" fmla="*/ 2147483647 h 245"/>
                <a:gd name="T48" fmla="*/ 2147483647 w 288"/>
                <a:gd name="T49" fmla="*/ 2147483647 h 245"/>
                <a:gd name="T50" fmla="*/ 2147483647 w 288"/>
                <a:gd name="T51" fmla="*/ 2132642580 h 245"/>
                <a:gd name="T52" fmla="*/ 2147483647 w 288"/>
                <a:gd name="T53" fmla="*/ 2147483647 h 245"/>
                <a:gd name="T54" fmla="*/ 2147483647 w 288"/>
                <a:gd name="T55" fmla="*/ 1819025994 h 245"/>
                <a:gd name="T56" fmla="*/ 2147483647 w 288"/>
                <a:gd name="T57" fmla="*/ 2147483647 h 245"/>
                <a:gd name="T58" fmla="*/ 2147483647 w 288"/>
                <a:gd name="T59" fmla="*/ 2147483647 h 245"/>
                <a:gd name="T60" fmla="*/ 2147483647 w 288"/>
                <a:gd name="T61" fmla="*/ 1379951708 h 245"/>
                <a:gd name="T62" fmla="*/ 2147483647 w 288"/>
                <a:gd name="T63" fmla="*/ 439074286 h 245"/>
                <a:gd name="T64" fmla="*/ 2147483647 w 288"/>
                <a:gd name="T65" fmla="*/ 0 h 245"/>
                <a:gd name="T66" fmla="*/ 2147483647 w 288"/>
                <a:gd name="T67" fmla="*/ 439074286 h 245"/>
                <a:gd name="T68" fmla="*/ 2147483647 w 288"/>
                <a:gd name="T69" fmla="*/ 156808294 h 245"/>
                <a:gd name="T70" fmla="*/ 2147483647 w 288"/>
                <a:gd name="T71" fmla="*/ 595882576 h 245"/>
                <a:gd name="T72" fmla="*/ 2147483647 w 288"/>
                <a:gd name="T73" fmla="*/ 909512998 h 24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8"/>
                <a:gd name="T112" fmla="*/ 0 h 245"/>
                <a:gd name="T113" fmla="*/ 288 w 288"/>
                <a:gd name="T114" fmla="*/ 245 h 24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8" h="245">
                  <a:moveTo>
                    <a:pt x="19" y="29"/>
                  </a:moveTo>
                  <a:lnTo>
                    <a:pt x="33" y="49"/>
                  </a:lnTo>
                  <a:lnTo>
                    <a:pt x="62" y="49"/>
                  </a:lnTo>
                  <a:lnTo>
                    <a:pt x="71" y="68"/>
                  </a:lnTo>
                  <a:lnTo>
                    <a:pt x="38" y="77"/>
                  </a:lnTo>
                  <a:lnTo>
                    <a:pt x="0" y="82"/>
                  </a:lnTo>
                  <a:lnTo>
                    <a:pt x="33" y="102"/>
                  </a:lnTo>
                  <a:lnTo>
                    <a:pt x="33" y="142"/>
                  </a:lnTo>
                  <a:lnTo>
                    <a:pt x="0" y="156"/>
                  </a:lnTo>
                  <a:lnTo>
                    <a:pt x="43" y="181"/>
                  </a:lnTo>
                  <a:lnTo>
                    <a:pt x="62" y="211"/>
                  </a:lnTo>
                  <a:lnTo>
                    <a:pt x="89" y="239"/>
                  </a:lnTo>
                  <a:lnTo>
                    <a:pt x="129" y="234"/>
                  </a:lnTo>
                  <a:lnTo>
                    <a:pt x="157" y="244"/>
                  </a:lnTo>
                  <a:lnTo>
                    <a:pt x="191" y="234"/>
                  </a:lnTo>
                  <a:lnTo>
                    <a:pt x="234" y="234"/>
                  </a:lnTo>
                  <a:lnTo>
                    <a:pt x="272" y="214"/>
                  </a:lnTo>
                  <a:lnTo>
                    <a:pt x="287" y="176"/>
                  </a:lnTo>
                  <a:lnTo>
                    <a:pt x="268" y="151"/>
                  </a:lnTo>
                  <a:lnTo>
                    <a:pt x="282" y="113"/>
                  </a:lnTo>
                  <a:lnTo>
                    <a:pt x="258" y="107"/>
                  </a:lnTo>
                  <a:lnTo>
                    <a:pt x="249" y="82"/>
                  </a:lnTo>
                  <a:lnTo>
                    <a:pt x="225" y="97"/>
                  </a:lnTo>
                  <a:lnTo>
                    <a:pt x="201" y="97"/>
                  </a:lnTo>
                  <a:lnTo>
                    <a:pt x="191" y="77"/>
                  </a:lnTo>
                  <a:lnTo>
                    <a:pt x="162" y="68"/>
                  </a:lnTo>
                  <a:lnTo>
                    <a:pt x="143" y="77"/>
                  </a:lnTo>
                  <a:lnTo>
                    <a:pt x="138" y="58"/>
                  </a:lnTo>
                  <a:lnTo>
                    <a:pt x="119" y="88"/>
                  </a:lnTo>
                  <a:lnTo>
                    <a:pt x="86" y="77"/>
                  </a:lnTo>
                  <a:lnTo>
                    <a:pt x="105" y="44"/>
                  </a:lnTo>
                  <a:lnTo>
                    <a:pt x="95" y="14"/>
                  </a:lnTo>
                  <a:lnTo>
                    <a:pt x="81" y="0"/>
                  </a:lnTo>
                  <a:lnTo>
                    <a:pt x="75" y="14"/>
                  </a:lnTo>
                  <a:lnTo>
                    <a:pt x="57" y="5"/>
                  </a:lnTo>
                  <a:lnTo>
                    <a:pt x="43" y="19"/>
                  </a:lnTo>
                  <a:lnTo>
                    <a:pt x="19" y="29"/>
                  </a:lnTo>
                </a:path>
              </a:pathLst>
            </a:custGeom>
            <a:solidFill>
              <a:schemeClr val="accent6"/>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0924" name="Freeform 30"/>
            <p:cNvSpPr>
              <a:spLocks/>
            </p:cNvSpPr>
            <p:nvPr/>
          </p:nvSpPr>
          <p:spPr bwMode="auto">
            <a:xfrm>
              <a:off x="3561" y="2063"/>
              <a:ext cx="83" cy="102"/>
            </a:xfrm>
            <a:custGeom>
              <a:avLst/>
              <a:gdLst>
                <a:gd name="T0" fmla="*/ 0 w 40"/>
                <a:gd name="T1" fmla="*/ 1063635090 h 65"/>
                <a:gd name="T2" fmla="*/ 735974448 w 40"/>
                <a:gd name="T3" fmla="*/ 2002128539 h 65"/>
                <a:gd name="T4" fmla="*/ 2147483647 w 40"/>
                <a:gd name="T5" fmla="*/ 1532881811 h 65"/>
                <a:gd name="T6" fmla="*/ 2147483647 w 40"/>
                <a:gd name="T7" fmla="*/ 594374593 h 65"/>
                <a:gd name="T8" fmla="*/ 2147483647 w 40"/>
                <a:gd name="T9" fmla="*/ 0 h 65"/>
                <a:gd name="T10" fmla="*/ 1619154245 w 40"/>
                <a:gd name="T11" fmla="*/ 437968203 h 65"/>
                <a:gd name="T12" fmla="*/ 0 w 40"/>
                <a:gd name="T13" fmla="*/ 1063635090 h 65"/>
                <a:gd name="T14" fmla="*/ 0 60000 65536"/>
                <a:gd name="T15" fmla="*/ 0 60000 65536"/>
                <a:gd name="T16" fmla="*/ 0 60000 65536"/>
                <a:gd name="T17" fmla="*/ 0 60000 65536"/>
                <a:gd name="T18" fmla="*/ 0 60000 65536"/>
                <a:gd name="T19" fmla="*/ 0 60000 65536"/>
                <a:gd name="T20" fmla="*/ 0 60000 65536"/>
                <a:gd name="T21" fmla="*/ 0 w 40"/>
                <a:gd name="T22" fmla="*/ 0 h 65"/>
                <a:gd name="T23" fmla="*/ 40 w 40"/>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65">
                  <a:moveTo>
                    <a:pt x="0" y="34"/>
                  </a:moveTo>
                  <a:lnTo>
                    <a:pt x="5" y="64"/>
                  </a:lnTo>
                  <a:lnTo>
                    <a:pt x="25" y="49"/>
                  </a:lnTo>
                  <a:lnTo>
                    <a:pt x="25" y="19"/>
                  </a:lnTo>
                  <a:lnTo>
                    <a:pt x="39" y="0"/>
                  </a:lnTo>
                  <a:lnTo>
                    <a:pt x="11" y="14"/>
                  </a:lnTo>
                  <a:lnTo>
                    <a:pt x="0" y="34"/>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0925" name="Freeform 31"/>
            <p:cNvSpPr>
              <a:spLocks/>
            </p:cNvSpPr>
            <p:nvPr/>
          </p:nvSpPr>
          <p:spPr bwMode="auto">
            <a:xfrm>
              <a:off x="3561" y="2063"/>
              <a:ext cx="83" cy="102"/>
            </a:xfrm>
            <a:custGeom>
              <a:avLst/>
              <a:gdLst>
                <a:gd name="T0" fmla="*/ 0 w 40"/>
                <a:gd name="T1" fmla="*/ 1063635090 h 65"/>
                <a:gd name="T2" fmla="*/ 735974448 w 40"/>
                <a:gd name="T3" fmla="*/ 2002128539 h 65"/>
                <a:gd name="T4" fmla="*/ 2147483647 w 40"/>
                <a:gd name="T5" fmla="*/ 1532881811 h 65"/>
                <a:gd name="T6" fmla="*/ 2147483647 w 40"/>
                <a:gd name="T7" fmla="*/ 594374593 h 65"/>
                <a:gd name="T8" fmla="*/ 2147483647 w 40"/>
                <a:gd name="T9" fmla="*/ 0 h 65"/>
                <a:gd name="T10" fmla="*/ 1619154245 w 40"/>
                <a:gd name="T11" fmla="*/ 437968203 h 65"/>
                <a:gd name="T12" fmla="*/ 0 w 40"/>
                <a:gd name="T13" fmla="*/ 1063635090 h 65"/>
                <a:gd name="T14" fmla="*/ 0 60000 65536"/>
                <a:gd name="T15" fmla="*/ 0 60000 65536"/>
                <a:gd name="T16" fmla="*/ 0 60000 65536"/>
                <a:gd name="T17" fmla="*/ 0 60000 65536"/>
                <a:gd name="T18" fmla="*/ 0 60000 65536"/>
                <a:gd name="T19" fmla="*/ 0 60000 65536"/>
                <a:gd name="T20" fmla="*/ 0 60000 65536"/>
                <a:gd name="T21" fmla="*/ 0 w 40"/>
                <a:gd name="T22" fmla="*/ 0 h 65"/>
                <a:gd name="T23" fmla="*/ 40 w 40"/>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65">
                  <a:moveTo>
                    <a:pt x="0" y="34"/>
                  </a:moveTo>
                  <a:lnTo>
                    <a:pt x="5" y="64"/>
                  </a:lnTo>
                  <a:lnTo>
                    <a:pt x="25" y="49"/>
                  </a:lnTo>
                  <a:lnTo>
                    <a:pt x="25" y="19"/>
                  </a:lnTo>
                  <a:lnTo>
                    <a:pt x="39" y="0"/>
                  </a:lnTo>
                  <a:lnTo>
                    <a:pt x="11" y="14"/>
                  </a:lnTo>
                  <a:lnTo>
                    <a:pt x="0" y="34"/>
                  </a:lnTo>
                </a:path>
              </a:pathLst>
            </a:custGeom>
            <a:solidFill>
              <a:srgbClr val="CCFFCC"/>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0926" name="Freeform 32"/>
            <p:cNvSpPr>
              <a:spLocks/>
            </p:cNvSpPr>
            <p:nvPr/>
          </p:nvSpPr>
          <p:spPr bwMode="auto">
            <a:xfrm>
              <a:off x="3826" y="1976"/>
              <a:ext cx="103" cy="56"/>
            </a:xfrm>
            <a:custGeom>
              <a:avLst/>
              <a:gdLst>
                <a:gd name="T0" fmla="*/ 0 w 50"/>
                <a:gd name="T1" fmla="*/ 562676904 h 36"/>
                <a:gd name="T2" fmla="*/ 2108690994 w 50"/>
                <a:gd name="T3" fmla="*/ 1036521181 h 36"/>
                <a:gd name="T4" fmla="*/ 2147483647 w 50"/>
                <a:gd name="T5" fmla="*/ 148076336 h 36"/>
                <a:gd name="T6" fmla="*/ 2108690994 w 50"/>
                <a:gd name="T7" fmla="*/ 0 h 36"/>
                <a:gd name="T8" fmla="*/ 0 w 50"/>
                <a:gd name="T9" fmla="*/ 562676904 h 36"/>
                <a:gd name="T10" fmla="*/ 0 60000 65536"/>
                <a:gd name="T11" fmla="*/ 0 60000 65536"/>
                <a:gd name="T12" fmla="*/ 0 60000 65536"/>
                <a:gd name="T13" fmla="*/ 0 60000 65536"/>
                <a:gd name="T14" fmla="*/ 0 60000 65536"/>
                <a:gd name="T15" fmla="*/ 0 w 50"/>
                <a:gd name="T16" fmla="*/ 0 h 36"/>
                <a:gd name="T17" fmla="*/ 50 w 50"/>
                <a:gd name="T18" fmla="*/ 36 h 36"/>
              </a:gdLst>
              <a:ahLst/>
              <a:cxnLst>
                <a:cxn ang="T10">
                  <a:pos x="T0" y="T1"/>
                </a:cxn>
                <a:cxn ang="T11">
                  <a:pos x="T2" y="T3"/>
                </a:cxn>
                <a:cxn ang="T12">
                  <a:pos x="T4" y="T5"/>
                </a:cxn>
                <a:cxn ang="T13">
                  <a:pos x="T6" y="T7"/>
                </a:cxn>
                <a:cxn ang="T14">
                  <a:pos x="T8" y="T9"/>
                </a:cxn>
              </a:cxnLst>
              <a:rect l="T15" t="T16" r="T17" b="T18"/>
              <a:pathLst>
                <a:path w="50" h="36">
                  <a:moveTo>
                    <a:pt x="0" y="19"/>
                  </a:moveTo>
                  <a:lnTo>
                    <a:pt x="15" y="35"/>
                  </a:lnTo>
                  <a:lnTo>
                    <a:pt x="49" y="5"/>
                  </a:lnTo>
                  <a:lnTo>
                    <a:pt x="15" y="0"/>
                  </a:lnTo>
                  <a:lnTo>
                    <a:pt x="0" y="19"/>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0927" name="Freeform 33"/>
            <p:cNvSpPr>
              <a:spLocks/>
            </p:cNvSpPr>
            <p:nvPr/>
          </p:nvSpPr>
          <p:spPr bwMode="auto">
            <a:xfrm>
              <a:off x="3826" y="1976"/>
              <a:ext cx="103" cy="56"/>
            </a:xfrm>
            <a:custGeom>
              <a:avLst/>
              <a:gdLst>
                <a:gd name="T0" fmla="*/ 0 w 50"/>
                <a:gd name="T1" fmla="*/ 562676904 h 36"/>
                <a:gd name="T2" fmla="*/ 2108690994 w 50"/>
                <a:gd name="T3" fmla="*/ 1036521181 h 36"/>
                <a:gd name="T4" fmla="*/ 2147483647 w 50"/>
                <a:gd name="T5" fmla="*/ 148076336 h 36"/>
                <a:gd name="T6" fmla="*/ 2108690994 w 50"/>
                <a:gd name="T7" fmla="*/ 0 h 36"/>
                <a:gd name="T8" fmla="*/ 0 w 50"/>
                <a:gd name="T9" fmla="*/ 562676904 h 36"/>
                <a:gd name="T10" fmla="*/ 0 60000 65536"/>
                <a:gd name="T11" fmla="*/ 0 60000 65536"/>
                <a:gd name="T12" fmla="*/ 0 60000 65536"/>
                <a:gd name="T13" fmla="*/ 0 60000 65536"/>
                <a:gd name="T14" fmla="*/ 0 60000 65536"/>
                <a:gd name="T15" fmla="*/ 0 w 50"/>
                <a:gd name="T16" fmla="*/ 0 h 36"/>
                <a:gd name="T17" fmla="*/ 50 w 50"/>
                <a:gd name="T18" fmla="*/ 36 h 36"/>
              </a:gdLst>
              <a:ahLst/>
              <a:cxnLst>
                <a:cxn ang="T10">
                  <a:pos x="T0" y="T1"/>
                </a:cxn>
                <a:cxn ang="T11">
                  <a:pos x="T2" y="T3"/>
                </a:cxn>
                <a:cxn ang="T12">
                  <a:pos x="T4" y="T5"/>
                </a:cxn>
                <a:cxn ang="T13">
                  <a:pos x="T6" y="T7"/>
                </a:cxn>
                <a:cxn ang="T14">
                  <a:pos x="T8" y="T9"/>
                </a:cxn>
              </a:cxnLst>
              <a:rect l="T15" t="T16" r="T17" b="T18"/>
              <a:pathLst>
                <a:path w="50" h="36">
                  <a:moveTo>
                    <a:pt x="0" y="19"/>
                  </a:moveTo>
                  <a:lnTo>
                    <a:pt x="15" y="35"/>
                  </a:lnTo>
                  <a:lnTo>
                    <a:pt x="49" y="5"/>
                  </a:lnTo>
                  <a:lnTo>
                    <a:pt x="15" y="0"/>
                  </a:lnTo>
                  <a:lnTo>
                    <a:pt x="0" y="19"/>
                  </a:lnTo>
                </a:path>
              </a:pathLst>
            </a:custGeom>
            <a:solidFill>
              <a:srgbClr val="CCFFCC"/>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0928" name="Freeform 34"/>
            <p:cNvSpPr>
              <a:spLocks/>
            </p:cNvSpPr>
            <p:nvPr/>
          </p:nvSpPr>
          <p:spPr bwMode="auto">
            <a:xfrm>
              <a:off x="3860" y="1924"/>
              <a:ext cx="51" cy="37"/>
            </a:xfrm>
            <a:custGeom>
              <a:avLst/>
              <a:gdLst>
                <a:gd name="T0" fmla="*/ 0 w 24"/>
                <a:gd name="T1" fmla="*/ 399988070 h 24"/>
                <a:gd name="T2" fmla="*/ 659828788 w 24"/>
                <a:gd name="T3" fmla="*/ 657131422 h 24"/>
                <a:gd name="T4" fmla="*/ 2147483647 w 24"/>
                <a:gd name="T5" fmla="*/ 399988070 h 24"/>
                <a:gd name="T6" fmla="*/ 659828788 w 24"/>
                <a:gd name="T7" fmla="*/ 0 h 24"/>
                <a:gd name="T8" fmla="*/ 0 w 24"/>
                <a:gd name="T9" fmla="*/ 399988070 h 24"/>
                <a:gd name="T10" fmla="*/ 0 60000 65536"/>
                <a:gd name="T11" fmla="*/ 0 60000 65536"/>
                <a:gd name="T12" fmla="*/ 0 60000 65536"/>
                <a:gd name="T13" fmla="*/ 0 60000 65536"/>
                <a:gd name="T14" fmla="*/ 0 60000 65536"/>
                <a:gd name="T15" fmla="*/ 0 w 24"/>
                <a:gd name="T16" fmla="*/ 0 h 24"/>
                <a:gd name="T17" fmla="*/ 24 w 24"/>
                <a:gd name="T18" fmla="*/ 24 h 24"/>
              </a:gdLst>
              <a:ahLst/>
              <a:cxnLst>
                <a:cxn ang="T10">
                  <a:pos x="T0" y="T1"/>
                </a:cxn>
                <a:cxn ang="T11">
                  <a:pos x="T2" y="T3"/>
                </a:cxn>
                <a:cxn ang="T12">
                  <a:pos x="T4" y="T5"/>
                </a:cxn>
                <a:cxn ang="T13">
                  <a:pos x="T6" y="T7"/>
                </a:cxn>
                <a:cxn ang="T14">
                  <a:pos x="T8" y="T9"/>
                </a:cxn>
              </a:cxnLst>
              <a:rect l="T15" t="T16" r="T17" b="T18"/>
              <a:pathLst>
                <a:path w="24" h="24">
                  <a:moveTo>
                    <a:pt x="0" y="14"/>
                  </a:moveTo>
                  <a:lnTo>
                    <a:pt x="4" y="23"/>
                  </a:lnTo>
                  <a:lnTo>
                    <a:pt x="23" y="14"/>
                  </a:lnTo>
                  <a:lnTo>
                    <a:pt x="4" y="0"/>
                  </a:lnTo>
                  <a:lnTo>
                    <a:pt x="0" y="14"/>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0929" name="Freeform 35"/>
            <p:cNvSpPr>
              <a:spLocks/>
            </p:cNvSpPr>
            <p:nvPr/>
          </p:nvSpPr>
          <p:spPr bwMode="auto">
            <a:xfrm>
              <a:off x="3860" y="1924"/>
              <a:ext cx="51" cy="37"/>
            </a:xfrm>
            <a:custGeom>
              <a:avLst/>
              <a:gdLst>
                <a:gd name="T0" fmla="*/ 0 w 24"/>
                <a:gd name="T1" fmla="*/ 399988070 h 24"/>
                <a:gd name="T2" fmla="*/ 659828788 w 24"/>
                <a:gd name="T3" fmla="*/ 657131422 h 24"/>
                <a:gd name="T4" fmla="*/ 2147483647 w 24"/>
                <a:gd name="T5" fmla="*/ 399988070 h 24"/>
                <a:gd name="T6" fmla="*/ 659828788 w 24"/>
                <a:gd name="T7" fmla="*/ 0 h 24"/>
                <a:gd name="T8" fmla="*/ 0 w 24"/>
                <a:gd name="T9" fmla="*/ 399988070 h 24"/>
                <a:gd name="T10" fmla="*/ 0 60000 65536"/>
                <a:gd name="T11" fmla="*/ 0 60000 65536"/>
                <a:gd name="T12" fmla="*/ 0 60000 65536"/>
                <a:gd name="T13" fmla="*/ 0 60000 65536"/>
                <a:gd name="T14" fmla="*/ 0 60000 65536"/>
                <a:gd name="T15" fmla="*/ 0 w 24"/>
                <a:gd name="T16" fmla="*/ 0 h 24"/>
                <a:gd name="T17" fmla="*/ 24 w 24"/>
                <a:gd name="T18" fmla="*/ 24 h 24"/>
              </a:gdLst>
              <a:ahLst/>
              <a:cxnLst>
                <a:cxn ang="T10">
                  <a:pos x="T0" y="T1"/>
                </a:cxn>
                <a:cxn ang="T11">
                  <a:pos x="T2" y="T3"/>
                </a:cxn>
                <a:cxn ang="T12">
                  <a:pos x="T4" y="T5"/>
                </a:cxn>
                <a:cxn ang="T13">
                  <a:pos x="T6" y="T7"/>
                </a:cxn>
                <a:cxn ang="T14">
                  <a:pos x="T8" y="T9"/>
                </a:cxn>
              </a:cxnLst>
              <a:rect l="T15" t="T16" r="T17" b="T18"/>
              <a:pathLst>
                <a:path w="24" h="24">
                  <a:moveTo>
                    <a:pt x="0" y="14"/>
                  </a:moveTo>
                  <a:lnTo>
                    <a:pt x="4" y="23"/>
                  </a:lnTo>
                  <a:lnTo>
                    <a:pt x="23" y="14"/>
                  </a:lnTo>
                  <a:lnTo>
                    <a:pt x="4" y="0"/>
                  </a:lnTo>
                  <a:lnTo>
                    <a:pt x="0" y="14"/>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0930" name="Freeform 36"/>
            <p:cNvSpPr>
              <a:spLocks/>
            </p:cNvSpPr>
            <p:nvPr/>
          </p:nvSpPr>
          <p:spPr bwMode="auto">
            <a:xfrm>
              <a:off x="2656" y="3678"/>
              <a:ext cx="99" cy="178"/>
            </a:xfrm>
            <a:custGeom>
              <a:avLst/>
              <a:gdLst>
                <a:gd name="T0" fmla="*/ 715035154 w 48"/>
                <a:gd name="T1" fmla="*/ 881965214 h 113"/>
                <a:gd name="T2" fmla="*/ 0 w 48"/>
                <a:gd name="T3" fmla="*/ 1826917990 h 113"/>
                <a:gd name="T4" fmla="*/ 0 w 48"/>
                <a:gd name="T5" fmla="*/ 2147483647 h 113"/>
                <a:gd name="T6" fmla="*/ 2147483647 w 48"/>
                <a:gd name="T7" fmla="*/ 2147483647 h 113"/>
                <a:gd name="T8" fmla="*/ 2147483647 w 48"/>
                <a:gd name="T9" fmla="*/ 2147483647 h 113"/>
                <a:gd name="T10" fmla="*/ 2147483647 w 48"/>
                <a:gd name="T11" fmla="*/ 1669428175 h 113"/>
                <a:gd name="T12" fmla="*/ 2147483647 w 48"/>
                <a:gd name="T13" fmla="*/ 1070955767 h 113"/>
                <a:gd name="T14" fmla="*/ 2147483647 w 48"/>
                <a:gd name="T15" fmla="*/ 0 h 113"/>
                <a:gd name="T16" fmla="*/ 2147483647 w 48"/>
                <a:gd name="T17" fmla="*/ 629973163 h 113"/>
                <a:gd name="T18" fmla="*/ 715035154 w 48"/>
                <a:gd name="T19" fmla="*/ 881965214 h 1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113"/>
                <a:gd name="T32" fmla="*/ 48 w 48"/>
                <a:gd name="T33" fmla="*/ 113 h 1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113">
                  <a:moveTo>
                    <a:pt x="5" y="28"/>
                  </a:moveTo>
                  <a:lnTo>
                    <a:pt x="0" y="58"/>
                  </a:lnTo>
                  <a:lnTo>
                    <a:pt x="0" y="82"/>
                  </a:lnTo>
                  <a:lnTo>
                    <a:pt x="23" y="112"/>
                  </a:lnTo>
                  <a:lnTo>
                    <a:pt x="32" y="77"/>
                  </a:lnTo>
                  <a:lnTo>
                    <a:pt x="47" y="53"/>
                  </a:lnTo>
                  <a:lnTo>
                    <a:pt x="42" y="34"/>
                  </a:lnTo>
                  <a:lnTo>
                    <a:pt x="47" y="0"/>
                  </a:lnTo>
                  <a:lnTo>
                    <a:pt x="32" y="20"/>
                  </a:lnTo>
                  <a:lnTo>
                    <a:pt x="5" y="28"/>
                  </a:lnTo>
                </a:path>
              </a:pathLst>
            </a:custGeom>
            <a:solidFill>
              <a:srgbClr val="CCFFCC"/>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0931" name="Freeform 37"/>
            <p:cNvSpPr>
              <a:spLocks/>
            </p:cNvSpPr>
            <p:nvPr/>
          </p:nvSpPr>
          <p:spPr bwMode="auto">
            <a:xfrm>
              <a:off x="2582" y="3881"/>
              <a:ext cx="173" cy="263"/>
            </a:xfrm>
            <a:custGeom>
              <a:avLst/>
              <a:gdLst>
                <a:gd name="T0" fmla="*/ 703762144 w 84"/>
                <a:gd name="T1" fmla="*/ 643301327 h 168"/>
                <a:gd name="T2" fmla="*/ 0 w 84"/>
                <a:gd name="T3" fmla="*/ 1225320358 h 168"/>
                <a:gd name="T4" fmla="*/ 1407524295 w 84"/>
                <a:gd name="T5" fmla="*/ 2147483647 h 168"/>
                <a:gd name="T6" fmla="*/ 1407524295 w 84"/>
                <a:gd name="T7" fmla="*/ 2147483647 h 168"/>
                <a:gd name="T8" fmla="*/ 0 w 84"/>
                <a:gd name="T9" fmla="*/ 2147483647 h 168"/>
                <a:gd name="T10" fmla="*/ 2147483647 w 84"/>
                <a:gd name="T11" fmla="*/ 2147483647 h 168"/>
                <a:gd name="T12" fmla="*/ 2147483647 w 84"/>
                <a:gd name="T13" fmla="*/ 2147483647 h 168"/>
                <a:gd name="T14" fmla="*/ 2147483647 w 84"/>
                <a:gd name="T15" fmla="*/ 2147483647 h 168"/>
                <a:gd name="T16" fmla="*/ 2147483647 w 84"/>
                <a:gd name="T17" fmla="*/ 2147483647 h 168"/>
                <a:gd name="T18" fmla="*/ 2147483647 w 84"/>
                <a:gd name="T19" fmla="*/ 2147483647 h 168"/>
                <a:gd name="T20" fmla="*/ 2147483647 w 84"/>
                <a:gd name="T21" fmla="*/ 1837994101 h 168"/>
                <a:gd name="T22" fmla="*/ 2147483647 w 84"/>
                <a:gd name="T23" fmla="*/ 949631417 h 168"/>
                <a:gd name="T24" fmla="*/ 2147483647 w 84"/>
                <a:gd name="T25" fmla="*/ 0 h 168"/>
                <a:gd name="T26" fmla="*/ 2147483647 w 84"/>
                <a:gd name="T27" fmla="*/ 643301327 h 168"/>
                <a:gd name="T28" fmla="*/ 2111286431 w 84"/>
                <a:gd name="T29" fmla="*/ 765825223 h 168"/>
                <a:gd name="T30" fmla="*/ 703762144 w 84"/>
                <a:gd name="T31" fmla="*/ 643301327 h 1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4"/>
                <a:gd name="T49" fmla="*/ 0 h 168"/>
                <a:gd name="T50" fmla="*/ 84 w 84"/>
                <a:gd name="T51" fmla="*/ 168 h 16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4" h="168">
                  <a:moveTo>
                    <a:pt x="5" y="21"/>
                  </a:moveTo>
                  <a:lnTo>
                    <a:pt x="0" y="40"/>
                  </a:lnTo>
                  <a:lnTo>
                    <a:pt x="10" y="74"/>
                  </a:lnTo>
                  <a:lnTo>
                    <a:pt x="10" y="109"/>
                  </a:lnTo>
                  <a:lnTo>
                    <a:pt x="0" y="142"/>
                  </a:lnTo>
                  <a:lnTo>
                    <a:pt x="19" y="167"/>
                  </a:lnTo>
                  <a:lnTo>
                    <a:pt x="43" y="142"/>
                  </a:lnTo>
                  <a:lnTo>
                    <a:pt x="62" y="148"/>
                  </a:lnTo>
                  <a:lnTo>
                    <a:pt x="78" y="118"/>
                  </a:lnTo>
                  <a:lnTo>
                    <a:pt x="83" y="90"/>
                  </a:lnTo>
                  <a:lnTo>
                    <a:pt x="83" y="60"/>
                  </a:lnTo>
                  <a:lnTo>
                    <a:pt x="83" y="31"/>
                  </a:lnTo>
                  <a:lnTo>
                    <a:pt x="62" y="0"/>
                  </a:lnTo>
                  <a:lnTo>
                    <a:pt x="34" y="21"/>
                  </a:lnTo>
                  <a:lnTo>
                    <a:pt x="15" y="25"/>
                  </a:lnTo>
                  <a:lnTo>
                    <a:pt x="5" y="21"/>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0932" name="Freeform 38"/>
            <p:cNvSpPr>
              <a:spLocks/>
            </p:cNvSpPr>
            <p:nvPr/>
          </p:nvSpPr>
          <p:spPr bwMode="auto">
            <a:xfrm>
              <a:off x="2582" y="3881"/>
              <a:ext cx="173" cy="263"/>
            </a:xfrm>
            <a:custGeom>
              <a:avLst/>
              <a:gdLst>
                <a:gd name="T0" fmla="*/ 703762144 w 84"/>
                <a:gd name="T1" fmla="*/ 643301327 h 168"/>
                <a:gd name="T2" fmla="*/ 0 w 84"/>
                <a:gd name="T3" fmla="*/ 1225320358 h 168"/>
                <a:gd name="T4" fmla="*/ 1407524295 w 84"/>
                <a:gd name="T5" fmla="*/ 2147483647 h 168"/>
                <a:gd name="T6" fmla="*/ 1407524295 w 84"/>
                <a:gd name="T7" fmla="*/ 2147483647 h 168"/>
                <a:gd name="T8" fmla="*/ 0 w 84"/>
                <a:gd name="T9" fmla="*/ 2147483647 h 168"/>
                <a:gd name="T10" fmla="*/ 2147483647 w 84"/>
                <a:gd name="T11" fmla="*/ 2147483647 h 168"/>
                <a:gd name="T12" fmla="*/ 2147483647 w 84"/>
                <a:gd name="T13" fmla="*/ 2147483647 h 168"/>
                <a:gd name="T14" fmla="*/ 2147483647 w 84"/>
                <a:gd name="T15" fmla="*/ 2147483647 h 168"/>
                <a:gd name="T16" fmla="*/ 2147483647 w 84"/>
                <a:gd name="T17" fmla="*/ 2147483647 h 168"/>
                <a:gd name="T18" fmla="*/ 2147483647 w 84"/>
                <a:gd name="T19" fmla="*/ 2147483647 h 168"/>
                <a:gd name="T20" fmla="*/ 2147483647 w 84"/>
                <a:gd name="T21" fmla="*/ 1837994101 h 168"/>
                <a:gd name="T22" fmla="*/ 2147483647 w 84"/>
                <a:gd name="T23" fmla="*/ 949631417 h 168"/>
                <a:gd name="T24" fmla="*/ 2147483647 w 84"/>
                <a:gd name="T25" fmla="*/ 0 h 168"/>
                <a:gd name="T26" fmla="*/ 2147483647 w 84"/>
                <a:gd name="T27" fmla="*/ 643301327 h 168"/>
                <a:gd name="T28" fmla="*/ 2111286431 w 84"/>
                <a:gd name="T29" fmla="*/ 765825223 h 168"/>
                <a:gd name="T30" fmla="*/ 703762144 w 84"/>
                <a:gd name="T31" fmla="*/ 643301327 h 1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4"/>
                <a:gd name="T49" fmla="*/ 0 h 168"/>
                <a:gd name="T50" fmla="*/ 84 w 84"/>
                <a:gd name="T51" fmla="*/ 168 h 16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4" h="168">
                  <a:moveTo>
                    <a:pt x="5" y="21"/>
                  </a:moveTo>
                  <a:lnTo>
                    <a:pt x="0" y="40"/>
                  </a:lnTo>
                  <a:lnTo>
                    <a:pt x="10" y="74"/>
                  </a:lnTo>
                  <a:lnTo>
                    <a:pt x="10" y="109"/>
                  </a:lnTo>
                  <a:lnTo>
                    <a:pt x="0" y="142"/>
                  </a:lnTo>
                  <a:lnTo>
                    <a:pt x="19" y="167"/>
                  </a:lnTo>
                  <a:lnTo>
                    <a:pt x="43" y="142"/>
                  </a:lnTo>
                  <a:lnTo>
                    <a:pt x="62" y="148"/>
                  </a:lnTo>
                  <a:lnTo>
                    <a:pt x="78" y="118"/>
                  </a:lnTo>
                  <a:lnTo>
                    <a:pt x="83" y="90"/>
                  </a:lnTo>
                  <a:lnTo>
                    <a:pt x="83" y="60"/>
                  </a:lnTo>
                  <a:lnTo>
                    <a:pt x="83" y="31"/>
                  </a:lnTo>
                  <a:lnTo>
                    <a:pt x="62" y="0"/>
                  </a:lnTo>
                  <a:lnTo>
                    <a:pt x="34" y="21"/>
                  </a:lnTo>
                  <a:lnTo>
                    <a:pt x="15" y="25"/>
                  </a:lnTo>
                  <a:lnTo>
                    <a:pt x="5" y="21"/>
                  </a:lnTo>
                </a:path>
              </a:pathLst>
            </a:custGeom>
            <a:solidFill>
              <a:srgbClr val="CCFFCC"/>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0933" name="Freeform 39"/>
            <p:cNvSpPr>
              <a:spLocks/>
            </p:cNvSpPr>
            <p:nvPr/>
          </p:nvSpPr>
          <p:spPr bwMode="auto">
            <a:xfrm>
              <a:off x="2996" y="4230"/>
              <a:ext cx="377" cy="178"/>
            </a:xfrm>
            <a:custGeom>
              <a:avLst/>
              <a:gdLst>
                <a:gd name="T0" fmla="*/ 0 w 182"/>
                <a:gd name="T1" fmla="*/ 598470074 h 113"/>
                <a:gd name="T2" fmla="*/ 2033305439 w 182"/>
                <a:gd name="T3" fmla="*/ 1543419154 h 113"/>
                <a:gd name="T4" fmla="*/ 2147483647 w 182"/>
                <a:gd name="T5" fmla="*/ 1669407723 h 113"/>
                <a:gd name="T6" fmla="*/ 2147483647 w 182"/>
                <a:gd name="T7" fmla="*/ 2147483647 h 113"/>
                <a:gd name="T8" fmla="*/ 2147483647 w 182"/>
                <a:gd name="T9" fmla="*/ 2147483647 h 113"/>
                <a:gd name="T10" fmla="*/ 2147483647 w 182"/>
                <a:gd name="T11" fmla="*/ 2147483647 h 113"/>
                <a:gd name="T12" fmla="*/ 2147483647 w 182"/>
                <a:gd name="T13" fmla="*/ 2147483647 h 113"/>
                <a:gd name="T14" fmla="*/ 2147483647 w 182"/>
                <a:gd name="T15" fmla="*/ 2147483647 h 113"/>
                <a:gd name="T16" fmla="*/ 2147483647 w 182"/>
                <a:gd name="T17" fmla="*/ 1984386110 h 113"/>
                <a:gd name="T18" fmla="*/ 2147483647 w 182"/>
                <a:gd name="T19" fmla="*/ 913448457 h 113"/>
                <a:gd name="T20" fmla="*/ 2147483647 w 182"/>
                <a:gd name="T21" fmla="*/ 0 h 113"/>
                <a:gd name="T22" fmla="*/ 2147483647 w 182"/>
                <a:gd name="T23" fmla="*/ 440980880 h 113"/>
                <a:gd name="T24" fmla="*/ 2147483647 w 182"/>
                <a:gd name="T25" fmla="*/ 598470074 h 113"/>
                <a:gd name="T26" fmla="*/ 2147483647 w 182"/>
                <a:gd name="T27" fmla="*/ 598470074 h 113"/>
                <a:gd name="T28" fmla="*/ 2147483647 w 182"/>
                <a:gd name="T29" fmla="*/ 125988569 h 113"/>
                <a:gd name="T30" fmla="*/ 2147483647 w 182"/>
                <a:gd name="T31" fmla="*/ 125988569 h 113"/>
                <a:gd name="T32" fmla="*/ 0 w 182"/>
                <a:gd name="T33" fmla="*/ 598470074 h 1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2"/>
                <a:gd name="T52" fmla="*/ 0 h 113"/>
                <a:gd name="T53" fmla="*/ 182 w 182"/>
                <a:gd name="T54" fmla="*/ 113 h 1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2" h="113">
                  <a:moveTo>
                    <a:pt x="0" y="19"/>
                  </a:moveTo>
                  <a:lnTo>
                    <a:pt x="14" y="49"/>
                  </a:lnTo>
                  <a:lnTo>
                    <a:pt x="33" y="53"/>
                  </a:lnTo>
                  <a:lnTo>
                    <a:pt x="71" y="72"/>
                  </a:lnTo>
                  <a:lnTo>
                    <a:pt x="100" y="83"/>
                  </a:lnTo>
                  <a:lnTo>
                    <a:pt x="114" y="107"/>
                  </a:lnTo>
                  <a:lnTo>
                    <a:pt x="153" y="112"/>
                  </a:lnTo>
                  <a:lnTo>
                    <a:pt x="162" y="87"/>
                  </a:lnTo>
                  <a:lnTo>
                    <a:pt x="153" y="63"/>
                  </a:lnTo>
                  <a:lnTo>
                    <a:pt x="162" y="29"/>
                  </a:lnTo>
                  <a:lnTo>
                    <a:pt x="181" y="0"/>
                  </a:lnTo>
                  <a:lnTo>
                    <a:pt x="143" y="14"/>
                  </a:lnTo>
                  <a:lnTo>
                    <a:pt x="105" y="19"/>
                  </a:lnTo>
                  <a:lnTo>
                    <a:pt x="71" y="19"/>
                  </a:lnTo>
                  <a:lnTo>
                    <a:pt x="47" y="4"/>
                  </a:lnTo>
                  <a:lnTo>
                    <a:pt x="19" y="4"/>
                  </a:lnTo>
                  <a:lnTo>
                    <a:pt x="0" y="19"/>
                  </a:lnTo>
                </a:path>
              </a:pathLst>
            </a:custGeom>
            <a:solidFill>
              <a:srgbClr val="CCFFCC"/>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0934" name="Freeform 40"/>
            <p:cNvSpPr>
              <a:spLocks/>
            </p:cNvSpPr>
            <p:nvPr/>
          </p:nvSpPr>
          <p:spPr bwMode="auto">
            <a:xfrm>
              <a:off x="4026" y="4206"/>
              <a:ext cx="246" cy="193"/>
            </a:xfrm>
            <a:custGeom>
              <a:avLst/>
              <a:gdLst>
                <a:gd name="T0" fmla="*/ 0 w 120"/>
                <a:gd name="T1" fmla="*/ 1082349553 h 123"/>
                <a:gd name="T2" fmla="*/ 2147483647 w 120"/>
                <a:gd name="T3" fmla="*/ 1638995852 h 123"/>
                <a:gd name="T4" fmla="*/ 2147483647 w 120"/>
                <a:gd name="T5" fmla="*/ 2147483647 h 123"/>
                <a:gd name="T6" fmla="*/ 2147483647 w 120"/>
                <a:gd name="T7" fmla="*/ 2147483647 h 123"/>
                <a:gd name="T8" fmla="*/ 2147483647 w 120"/>
                <a:gd name="T9" fmla="*/ 2147483647 h 123"/>
                <a:gd name="T10" fmla="*/ 2147483647 w 120"/>
                <a:gd name="T11" fmla="*/ 2147483647 h 123"/>
                <a:gd name="T12" fmla="*/ 2147483647 w 120"/>
                <a:gd name="T13" fmla="*/ 2147483647 h 123"/>
                <a:gd name="T14" fmla="*/ 2147483647 w 120"/>
                <a:gd name="T15" fmla="*/ 2147483647 h 123"/>
                <a:gd name="T16" fmla="*/ 2147483647 w 120"/>
                <a:gd name="T17" fmla="*/ 1515292110 h 123"/>
                <a:gd name="T18" fmla="*/ 2147483647 w 120"/>
                <a:gd name="T19" fmla="*/ 1638995852 h 123"/>
                <a:gd name="T20" fmla="*/ 2147483647 w 120"/>
                <a:gd name="T21" fmla="*/ 587561970 h 123"/>
                <a:gd name="T22" fmla="*/ 2147483647 w 120"/>
                <a:gd name="T23" fmla="*/ 309238818 h 123"/>
                <a:gd name="T24" fmla="*/ 2147483647 w 120"/>
                <a:gd name="T25" fmla="*/ 0 h 123"/>
                <a:gd name="T26" fmla="*/ 1363060414 w 120"/>
                <a:gd name="T27" fmla="*/ 309238818 h 123"/>
                <a:gd name="T28" fmla="*/ 0 w 120"/>
                <a:gd name="T29" fmla="*/ 1082349553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0"/>
                <a:gd name="T46" fmla="*/ 0 h 123"/>
                <a:gd name="T47" fmla="*/ 120 w 120"/>
                <a:gd name="T48" fmla="*/ 123 h 1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0" h="123">
                  <a:moveTo>
                    <a:pt x="0" y="35"/>
                  </a:moveTo>
                  <a:lnTo>
                    <a:pt x="29" y="53"/>
                  </a:lnTo>
                  <a:lnTo>
                    <a:pt x="29" y="84"/>
                  </a:lnTo>
                  <a:lnTo>
                    <a:pt x="38" y="102"/>
                  </a:lnTo>
                  <a:lnTo>
                    <a:pt x="62" y="98"/>
                  </a:lnTo>
                  <a:lnTo>
                    <a:pt x="77" y="122"/>
                  </a:lnTo>
                  <a:lnTo>
                    <a:pt x="95" y="98"/>
                  </a:lnTo>
                  <a:lnTo>
                    <a:pt x="119" y="117"/>
                  </a:lnTo>
                  <a:lnTo>
                    <a:pt x="91" y="49"/>
                  </a:lnTo>
                  <a:lnTo>
                    <a:pt x="114" y="53"/>
                  </a:lnTo>
                  <a:lnTo>
                    <a:pt x="95" y="19"/>
                  </a:lnTo>
                  <a:lnTo>
                    <a:pt x="66" y="10"/>
                  </a:lnTo>
                  <a:lnTo>
                    <a:pt x="38" y="0"/>
                  </a:lnTo>
                  <a:lnTo>
                    <a:pt x="10" y="10"/>
                  </a:lnTo>
                  <a:lnTo>
                    <a:pt x="0" y="35"/>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0935" name="Freeform 41"/>
            <p:cNvSpPr>
              <a:spLocks/>
            </p:cNvSpPr>
            <p:nvPr/>
          </p:nvSpPr>
          <p:spPr bwMode="auto">
            <a:xfrm>
              <a:off x="4026" y="4206"/>
              <a:ext cx="246" cy="193"/>
            </a:xfrm>
            <a:custGeom>
              <a:avLst/>
              <a:gdLst>
                <a:gd name="T0" fmla="*/ 0 w 120"/>
                <a:gd name="T1" fmla="*/ 1082349553 h 123"/>
                <a:gd name="T2" fmla="*/ 2147483647 w 120"/>
                <a:gd name="T3" fmla="*/ 1638995852 h 123"/>
                <a:gd name="T4" fmla="*/ 2147483647 w 120"/>
                <a:gd name="T5" fmla="*/ 2147483647 h 123"/>
                <a:gd name="T6" fmla="*/ 2147483647 w 120"/>
                <a:gd name="T7" fmla="*/ 2147483647 h 123"/>
                <a:gd name="T8" fmla="*/ 2147483647 w 120"/>
                <a:gd name="T9" fmla="*/ 2147483647 h 123"/>
                <a:gd name="T10" fmla="*/ 2147483647 w 120"/>
                <a:gd name="T11" fmla="*/ 2147483647 h 123"/>
                <a:gd name="T12" fmla="*/ 2147483647 w 120"/>
                <a:gd name="T13" fmla="*/ 2147483647 h 123"/>
                <a:gd name="T14" fmla="*/ 2147483647 w 120"/>
                <a:gd name="T15" fmla="*/ 2147483647 h 123"/>
                <a:gd name="T16" fmla="*/ 2147483647 w 120"/>
                <a:gd name="T17" fmla="*/ 1515292110 h 123"/>
                <a:gd name="T18" fmla="*/ 2147483647 w 120"/>
                <a:gd name="T19" fmla="*/ 1638995852 h 123"/>
                <a:gd name="T20" fmla="*/ 2147483647 w 120"/>
                <a:gd name="T21" fmla="*/ 587561970 h 123"/>
                <a:gd name="T22" fmla="*/ 2147483647 w 120"/>
                <a:gd name="T23" fmla="*/ 309238818 h 123"/>
                <a:gd name="T24" fmla="*/ 2147483647 w 120"/>
                <a:gd name="T25" fmla="*/ 0 h 123"/>
                <a:gd name="T26" fmla="*/ 1363060414 w 120"/>
                <a:gd name="T27" fmla="*/ 309238818 h 123"/>
                <a:gd name="T28" fmla="*/ 0 w 120"/>
                <a:gd name="T29" fmla="*/ 1082349553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0"/>
                <a:gd name="T46" fmla="*/ 0 h 123"/>
                <a:gd name="T47" fmla="*/ 120 w 120"/>
                <a:gd name="T48" fmla="*/ 123 h 1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0" h="123">
                  <a:moveTo>
                    <a:pt x="0" y="35"/>
                  </a:moveTo>
                  <a:lnTo>
                    <a:pt x="29" y="53"/>
                  </a:lnTo>
                  <a:lnTo>
                    <a:pt x="29" y="84"/>
                  </a:lnTo>
                  <a:lnTo>
                    <a:pt x="38" y="102"/>
                  </a:lnTo>
                  <a:lnTo>
                    <a:pt x="62" y="98"/>
                  </a:lnTo>
                  <a:lnTo>
                    <a:pt x="77" y="122"/>
                  </a:lnTo>
                  <a:lnTo>
                    <a:pt x="95" y="98"/>
                  </a:lnTo>
                  <a:lnTo>
                    <a:pt x="119" y="117"/>
                  </a:lnTo>
                  <a:lnTo>
                    <a:pt x="91" y="49"/>
                  </a:lnTo>
                  <a:lnTo>
                    <a:pt x="114" y="53"/>
                  </a:lnTo>
                  <a:lnTo>
                    <a:pt x="95" y="19"/>
                  </a:lnTo>
                  <a:lnTo>
                    <a:pt x="66" y="10"/>
                  </a:lnTo>
                  <a:lnTo>
                    <a:pt x="38" y="0"/>
                  </a:lnTo>
                  <a:lnTo>
                    <a:pt x="10" y="10"/>
                  </a:lnTo>
                  <a:lnTo>
                    <a:pt x="0" y="35"/>
                  </a:lnTo>
                </a:path>
              </a:pathLst>
            </a:custGeom>
            <a:solidFill>
              <a:srgbClr val="CCFFCC"/>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0936" name="Freeform 42"/>
            <p:cNvSpPr>
              <a:spLocks/>
            </p:cNvSpPr>
            <p:nvPr/>
          </p:nvSpPr>
          <p:spPr bwMode="auto">
            <a:xfrm>
              <a:off x="4341" y="4476"/>
              <a:ext cx="327" cy="55"/>
            </a:xfrm>
            <a:custGeom>
              <a:avLst/>
              <a:gdLst>
                <a:gd name="T0" fmla="*/ 0 w 158"/>
                <a:gd name="T1" fmla="*/ 940877423 h 35"/>
                <a:gd name="T2" fmla="*/ 2147483647 w 158"/>
                <a:gd name="T3" fmla="*/ 752704703 h 35"/>
                <a:gd name="T4" fmla="*/ 2147483647 w 158"/>
                <a:gd name="T5" fmla="*/ 752704703 h 35"/>
                <a:gd name="T6" fmla="*/ 2147483647 w 158"/>
                <a:gd name="T7" fmla="*/ 1066321294 h 35"/>
                <a:gd name="T8" fmla="*/ 2147483647 w 158"/>
                <a:gd name="T9" fmla="*/ 595882576 h 35"/>
                <a:gd name="T10" fmla="*/ 2147483647 w 158"/>
                <a:gd name="T11" fmla="*/ 0 h 35"/>
                <a:gd name="T12" fmla="*/ 2147483647 w 158"/>
                <a:gd name="T13" fmla="*/ 439074286 h 35"/>
                <a:gd name="T14" fmla="*/ 2147483647 w 158"/>
                <a:gd name="T15" fmla="*/ 0 h 35"/>
                <a:gd name="T16" fmla="*/ 2147483647 w 158"/>
                <a:gd name="T17" fmla="*/ 156808294 h 35"/>
                <a:gd name="T18" fmla="*/ 2147483647 w 158"/>
                <a:gd name="T19" fmla="*/ 0 h 35"/>
                <a:gd name="T20" fmla="*/ 2147483647 w 158"/>
                <a:gd name="T21" fmla="*/ 313630418 h 35"/>
                <a:gd name="T22" fmla="*/ 2147483647 w 158"/>
                <a:gd name="T23" fmla="*/ 0 h 35"/>
                <a:gd name="T24" fmla="*/ 0 w 158"/>
                <a:gd name="T25" fmla="*/ 0 h 35"/>
                <a:gd name="T26" fmla="*/ 0 w 158"/>
                <a:gd name="T27" fmla="*/ 940877423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8"/>
                <a:gd name="T43" fmla="*/ 0 h 35"/>
                <a:gd name="T44" fmla="*/ 158 w 158"/>
                <a:gd name="T45" fmla="*/ 35 h 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8" h="35">
                  <a:moveTo>
                    <a:pt x="0" y="30"/>
                  </a:moveTo>
                  <a:lnTo>
                    <a:pt x="29" y="24"/>
                  </a:lnTo>
                  <a:lnTo>
                    <a:pt x="58" y="24"/>
                  </a:lnTo>
                  <a:lnTo>
                    <a:pt x="80" y="34"/>
                  </a:lnTo>
                  <a:lnTo>
                    <a:pt x="157" y="19"/>
                  </a:lnTo>
                  <a:lnTo>
                    <a:pt x="157" y="0"/>
                  </a:lnTo>
                  <a:lnTo>
                    <a:pt x="129" y="14"/>
                  </a:lnTo>
                  <a:lnTo>
                    <a:pt x="129" y="0"/>
                  </a:lnTo>
                  <a:lnTo>
                    <a:pt x="96" y="5"/>
                  </a:lnTo>
                  <a:lnTo>
                    <a:pt x="72" y="0"/>
                  </a:lnTo>
                  <a:lnTo>
                    <a:pt x="43" y="10"/>
                  </a:lnTo>
                  <a:lnTo>
                    <a:pt x="34" y="0"/>
                  </a:lnTo>
                  <a:lnTo>
                    <a:pt x="0" y="0"/>
                  </a:lnTo>
                  <a:lnTo>
                    <a:pt x="0" y="30"/>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0937" name="Freeform 43"/>
            <p:cNvSpPr>
              <a:spLocks/>
            </p:cNvSpPr>
            <p:nvPr/>
          </p:nvSpPr>
          <p:spPr bwMode="auto">
            <a:xfrm>
              <a:off x="4341" y="4476"/>
              <a:ext cx="327" cy="55"/>
            </a:xfrm>
            <a:custGeom>
              <a:avLst/>
              <a:gdLst>
                <a:gd name="T0" fmla="*/ 0 w 158"/>
                <a:gd name="T1" fmla="*/ 940877423 h 35"/>
                <a:gd name="T2" fmla="*/ 2147483647 w 158"/>
                <a:gd name="T3" fmla="*/ 752704703 h 35"/>
                <a:gd name="T4" fmla="*/ 2147483647 w 158"/>
                <a:gd name="T5" fmla="*/ 752704703 h 35"/>
                <a:gd name="T6" fmla="*/ 2147483647 w 158"/>
                <a:gd name="T7" fmla="*/ 1066321294 h 35"/>
                <a:gd name="T8" fmla="*/ 2147483647 w 158"/>
                <a:gd name="T9" fmla="*/ 595882576 h 35"/>
                <a:gd name="T10" fmla="*/ 2147483647 w 158"/>
                <a:gd name="T11" fmla="*/ 0 h 35"/>
                <a:gd name="T12" fmla="*/ 2147483647 w 158"/>
                <a:gd name="T13" fmla="*/ 439074286 h 35"/>
                <a:gd name="T14" fmla="*/ 2147483647 w 158"/>
                <a:gd name="T15" fmla="*/ 0 h 35"/>
                <a:gd name="T16" fmla="*/ 2147483647 w 158"/>
                <a:gd name="T17" fmla="*/ 156808294 h 35"/>
                <a:gd name="T18" fmla="*/ 2147483647 w 158"/>
                <a:gd name="T19" fmla="*/ 0 h 35"/>
                <a:gd name="T20" fmla="*/ 2147483647 w 158"/>
                <a:gd name="T21" fmla="*/ 313630418 h 35"/>
                <a:gd name="T22" fmla="*/ 2147483647 w 158"/>
                <a:gd name="T23" fmla="*/ 0 h 35"/>
                <a:gd name="T24" fmla="*/ 0 w 158"/>
                <a:gd name="T25" fmla="*/ 0 h 35"/>
                <a:gd name="T26" fmla="*/ 0 w 158"/>
                <a:gd name="T27" fmla="*/ 940877423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8"/>
                <a:gd name="T43" fmla="*/ 0 h 35"/>
                <a:gd name="T44" fmla="*/ 158 w 158"/>
                <a:gd name="T45" fmla="*/ 35 h 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8" h="35">
                  <a:moveTo>
                    <a:pt x="0" y="30"/>
                  </a:moveTo>
                  <a:lnTo>
                    <a:pt x="29" y="24"/>
                  </a:lnTo>
                  <a:lnTo>
                    <a:pt x="58" y="24"/>
                  </a:lnTo>
                  <a:lnTo>
                    <a:pt x="80" y="34"/>
                  </a:lnTo>
                  <a:lnTo>
                    <a:pt x="157" y="19"/>
                  </a:lnTo>
                  <a:lnTo>
                    <a:pt x="157" y="0"/>
                  </a:lnTo>
                  <a:lnTo>
                    <a:pt x="129" y="14"/>
                  </a:lnTo>
                  <a:lnTo>
                    <a:pt x="129" y="0"/>
                  </a:lnTo>
                  <a:lnTo>
                    <a:pt x="96" y="5"/>
                  </a:lnTo>
                  <a:lnTo>
                    <a:pt x="72" y="0"/>
                  </a:lnTo>
                  <a:lnTo>
                    <a:pt x="43" y="10"/>
                  </a:lnTo>
                  <a:lnTo>
                    <a:pt x="34" y="0"/>
                  </a:lnTo>
                  <a:lnTo>
                    <a:pt x="0" y="0"/>
                  </a:lnTo>
                  <a:lnTo>
                    <a:pt x="0" y="30"/>
                  </a:lnTo>
                </a:path>
              </a:pathLst>
            </a:custGeom>
            <a:solidFill>
              <a:srgbClr val="CCFFCC"/>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0938" name="Freeform 44"/>
            <p:cNvSpPr>
              <a:spLocks/>
            </p:cNvSpPr>
            <p:nvPr/>
          </p:nvSpPr>
          <p:spPr bwMode="auto">
            <a:xfrm>
              <a:off x="1925" y="3958"/>
              <a:ext cx="131" cy="71"/>
            </a:xfrm>
            <a:custGeom>
              <a:avLst/>
              <a:gdLst>
                <a:gd name="T0" fmla="*/ 0 w 63"/>
                <a:gd name="T1" fmla="*/ 505429243 h 45"/>
                <a:gd name="T2" fmla="*/ 2147483647 w 63"/>
                <a:gd name="T3" fmla="*/ 758157856 h 45"/>
                <a:gd name="T4" fmla="*/ 2147483647 w 63"/>
                <a:gd name="T5" fmla="*/ 1389944417 h 45"/>
                <a:gd name="T6" fmla="*/ 2147483647 w 63"/>
                <a:gd name="T7" fmla="*/ 631800546 h 45"/>
                <a:gd name="T8" fmla="*/ 2147483647 w 63"/>
                <a:gd name="T9" fmla="*/ 0 h 45"/>
                <a:gd name="T10" fmla="*/ 0 w 63"/>
                <a:gd name="T11" fmla="*/ 505429243 h 45"/>
                <a:gd name="T12" fmla="*/ 0 60000 65536"/>
                <a:gd name="T13" fmla="*/ 0 60000 65536"/>
                <a:gd name="T14" fmla="*/ 0 60000 65536"/>
                <a:gd name="T15" fmla="*/ 0 60000 65536"/>
                <a:gd name="T16" fmla="*/ 0 60000 65536"/>
                <a:gd name="T17" fmla="*/ 0 60000 65536"/>
                <a:gd name="T18" fmla="*/ 0 w 63"/>
                <a:gd name="T19" fmla="*/ 0 h 45"/>
                <a:gd name="T20" fmla="*/ 63 w 63"/>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63" h="45">
                  <a:moveTo>
                    <a:pt x="0" y="16"/>
                  </a:moveTo>
                  <a:lnTo>
                    <a:pt x="23" y="24"/>
                  </a:lnTo>
                  <a:lnTo>
                    <a:pt x="43" y="44"/>
                  </a:lnTo>
                  <a:lnTo>
                    <a:pt x="62" y="20"/>
                  </a:lnTo>
                  <a:lnTo>
                    <a:pt x="38" y="0"/>
                  </a:lnTo>
                  <a:lnTo>
                    <a:pt x="0" y="16"/>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0939" name="Freeform 45"/>
            <p:cNvSpPr>
              <a:spLocks/>
            </p:cNvSpPr>
            <p:nvPr/>
          </p:nvSpPr>
          <p:spPr bwMode="auto">
            <a:xfrm>
              <a:off x="1925" y="3958"/>
              <a:ext cx="131" cy="71"/>
            </a:xfrm>
            <a:custGeom>
              <a:avLst/>
              <a:gdLst>
                <a:gd name="T0" fmla="*/ 0 w 63"/>
                <a:gd name="T1" fmla="*/ 505429243 h 45"/>
                <a:gd name="T2" fmla="*/ 2147483647 w 63"/>
                <a:gd name="T3" fmla="*/ 758157856 h 45"/>
                <a:gd name="T4" fmla="*/ 2147483647 w 63"/>
                <a:gd name="T5" fmla="*/ 1389944417 h 45"/>
                <a:gd name="T6" fmla="*/ 2147483647 w 63"/>
                <a:gd name="T7" fmla="*/ 631800546 h 45"/>
                <a:gd name="T8" fmla="*/ 2147483647 w 63"/>
                <a:gd name="T9" fmla="*/ 0 h 45"/>
                <a:gd name="T10" fmla="*/ 0 w 63"/>
                <a:gd name="T11" fmla="*/ 505429243 h 45"/>
                <a:gd name="T12" fmla="*/ 0 60000 65536"/>
                <a:gd name="T13" fmla="*/ 0 60000 65536"/>
                <a:gd name="T14" fmla="*/ 0 60000 65536"/>
                <a:gd name="T15" fmla="*/ 0 60000 65536"/>
                <a:gd name="T16" fmla="*/ 0 60000 65536"/>
                <a:gd name="T17" fmla="*/ 0 60000 65536"/>
                <a:gd name="T18" fmla="*/ 0 w 63"/>
                <a:gd name="T19" fmla="*/ 0 h 45"/>
                <a:gd name="T20" fmla="*/ 63 w 63"/>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63" h="45">
                  <a:moveTo>
                    <a:pt x="0" y="16"/>
                  </a:moveTo>
                  <a:lnTo>
                    <a:pt x="23" y="24"/>
                  </a:lnTo>
                  <a:lnTo>
                    <a:pt x="43" y="44"/>
                  </a:lnTo>
                  <a:lnTo>
                    <a:pt x="62" y="20"/>
                  </a:lnTo>
                  <a:lnTo>
                    <a:pt x="38" y="0"/>
                  </a:lnTo>
                  <a:lnTo>
                    <a:pt x="0" y="16"/>
                  </a:lnTo>
                </a:path>
              </a:pathLst>
            </a:custGeom>
            <a:solidFill>
              <a:srgbClr val="CCFFCC"/>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0940" name="Freeform 46"/>
            <p:cNvSpPr>
              <a:spLocks/>
            </p:cNvSpPr>
            <p:nvPr/>
          </p:nvSpPr>
          <p:spPr bwMode="auto">
            <a:xfrm>
              <a:off x="1202" y="2147"/>
              <a:ext cx="428" cy="351"/>
            </a:xfrm>
            <a:custGeom>
              <a:avLst/>
              <a:gdLst>
                <a:gd name="T0" fmla="*/ 2147483647 w 207"/>
                <a:gd name="T1" fmla="*/ 2147483647 h 223"/>
                <a:gd name="T2" fmla="*/ 2147483647 w 207"/>
                <a:gd name="T3" fmla="*/ 2147483647 h 223"/>
                <a:gd name="T4" fmla="*/ 2147483647 w 207"/>
                <a:gd name="T5" fmla="*/ 2147483647 h 223"/>
                <a:gd name="T6" fmla="*/ 2147483647 w 207"/>
                <a:gd name="T7" fmla="*/ 2089064374 h 223"/>
                <a:gd name="T8" fmla="*/ 2147483647 w 207"/>
                <a:gd name="T9" fmla="*/ 2089064374 h 223"/>
                <a:gd name="T10" fmla="*/ 2147483647 w 207"/>
                <a:gd name="T11" fmla="*/ 2147483647 h 223"/>
                <a:gd name="T12" fmla="*/ 2147483647 w 207"/>
                <a:gd name="T13" fmla="*/ 1740886978 h 223"/>
                <a:gd name="T14" fmla="*/ 2147483647 w 207"/>
                <a:gd name="T15" fmla="*/ 1297748312 h 223"/>
                <a:gd name="T16" fmla="*/ 2147483647 w 207"/>
                <a:gd name="T17" fmla="*/ 506432244 h 223"/>
                <a:gd name="T18" fmla="*/ 2147483647 w 207"/>
                <a:gd name="T19" fmla="*/ 0 h 223"/>
                <a:gd name="T20" fmla="*/ 2147483647 w 207"/>
                <a:gd name="T21" fmla="*/ 664701034 h 223"/>
                <a:gd name="T22" fmla="*/ 2147483647 w 207"/>
                <a:gd name="T23" fmla="*/ 1297748312 h 223"/>
                <a:gd name="T24" fmla="*/ 2147483647 w 207"/>
                <a:gd name="T25" fmla="*/ 1550964435 h 223"/>
                <a:gd name="T26" fmla="*/ 2147483647 w 207"/>
                <a:gd name="T27" fmla="*/ 1139493459 h 223"/>
                <a:gd name="T28" fmla="*/ 2147483647 w 207"/>
                <a:gd name="T29" fmla="*/ 1550964435 h 223"/>
                <a:gd name="T30" fmla="*/ 2147483647 w 207"/>
                <a:gd name="T31" fmla="*/ 2147483647 h 223"/>
                <a:gd name="T32" fmla="*/ 2147483647 w 207"/>
                <a:gd name="T33" fmla="*/ 2147483647 h 223"/>
                <a:gd name="T34" fmla="*/ 2147483647 w 207"/>
                <a:gd name="T35" fmla="*/ 2147483647 h 223"/>
                <a:gd name="T36" fmla="*/ 2147483647 w 207"/>
                <a:gd name="T37" fmla="*/ 2147483647 h 223"/>
                <a:gd name="T38" fmla="*/ 2147483647 w 207"/>
                <a:gd name="T39" fmla="*/ 2147483647 h 223"/>
                <a:gd name="T40" fmla="*/ 2147483647 w 207"/>
                <a:gd name="T41" fmla="*/ 2147483647 h 223"/>
                <a:gd name="T42" fmla="*/ 0 w 207"/>
                <a:gd name="T43" fmla="*/ 2147483647 h 223"/>
                <a:gd name="T44" fmla="*/ 0 w 207"/>
                <a:gd name="T45" fmla="*/ 2147483647 h 223"/>
                <a:gd name="T46" fmla="*/ 2147483647 w 207"/>
                <a:gd name="T47" fmla="*/ 2147483647 h 223"/>
                <a:gd name="T48" fmla="*/ 2147483647 w 207"/>
                <a:gd name="T49" fmla="*/ 2147483647 h 223"/>
                <a:gd name="T50" fmla="*/ 2147483647 w 207"/>
                <a:gd name="T51" fmla="*/ 2147483647 h 223"/>
                <a:gd name="T52" fmla="*/ 2147483647 w 207"/>
                <a:gd name="T53" fmla="*/ 2147483647 h 223"/>
                <a:gd name="T54" fmla="*/ 2147483647 w 207"/>
                <a:gd name="T55" fmla="*/ 2147483647 h 223"/>
                <a:gd name="T56" fmla="*/ 2147483647 w 207"/>
                <a:gd name="T57" fmla="*/ 2147483647 h 223"/>
                <a:gd name="T58" fmla="*/ 2147483647 w 207"/>
                <a:gd name="T59" fmla="*/ 2147483647 h 223"/>
                <a:gd name="T60" fmla="*/ 2147483647 w 207"/>
                <a:gd name="T61" fmla="*/ 2147483647 h 22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7"/>
                <a:gd name="T94" fmla="*/ 0 h 223"/>
                <a:gd name="T95" fmla="*/ 207 w 207"/>
                <a:gd name="T96" fmla="*/ 223 h 22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7" h="223">
                  <a:moveTo>
                    <a:pt x="206" y="99"/>
                  </a:moveTo>
                  <a:lnTo>
                    <a:pt x="206" y="94"/>
                  </a:lnTo>
                  <a:lnTo>
                    <a:pt x="206" y="69"/>
                  </a:lnTo>
                  <a:lnTo>
                    <a:pt x="192" y="66"/>
                  </a:lnTo>
                  <a:lnTo>
                    <a:pt x="177" y="66"/>
                  </a:lnTo>
                  <a:lnTo>
                    <a:pt x="163" y="74"/>
                  </a:lnTo>
                  <a:lnTo>
                    <a:pt x="153" y="55"/>
                  </a:lnTo>
                  <a:lnTo>
                    <a:pt x="149" y="41"/>
                  </a:lnTo>
                  <a:lnTo>
                    <a:pt x="177" y="16"/>
                  </a:lnTo>
                  <a:lnTo>
                    <a:pt x="149" y="0"/>
                  </a:lnTo>
                  <a:lnTo>
                    <a:pt x="125" y="21"/>
                  </a:lnTo>
                  <a:lnTo>
                    <a:pt x="139" y="41"/>
                  </a:lnTo>
                  <a:lnTo>
                    <a:pt x="120" y="49"/>
                  </a:lnTo>
                  <a:lnTo>
                    <a:pt x="72" y="36"/>
                  </a:lnTo>
                  <a:lnTo>
                    <a:pt x="58" y="49"/>
                  </a:lnTo>
                  <a:lnTo>
                    <a:pt x="72" y="69"/>
                  </a:lnTo>
                  <a:lnTo>
                    <a:pt x="48" y="79"/>
                  </a:lnTo>
                  <a:lnTo>
                    <a:pt x="58" y="109"/>
                  </a:lnTo>
                  <a:lnTo>
                    <a:pt x="77" y="114"/>
                  </a:lnTo>
                  <a:lnTo>
                    <a:pt x="48" y="138"/>
                  </a:lnTo>
                  <a:lnTo>
                    <a:pt x="24" y="167"/>
                  </a:lnTo>
                  <a:lnTo>
                    <a:pt x="0" y="162"/>
                  </a:lnTo>
                  <a:lnTo>
                    <a:pt x="0" y="192"/>
                  </a:lnTo>
                  <a:lnTo>
                    <a:pt x="15" y="217"/>
                  </a:lnTo>
                  <a:lnTo>
                    <a:pt x="53" y="222"/>
                  </a:lnTo>
                  <a:lnTo>
                    <a:pt x="86" y="222"/>
                  </a:lnTo>
                  <a:lnTo>
                    <a:pt x="120" y="212"/>
                  </a:lnTo>
                  <a:lnTo>
                    <a:pt x="158" y="217"/>
                  </a:lnTo>
                  <a:lnTo>
                    <a:pt x="192" y="162"/>
                  </a:lnTo>
                  <a:lnTo>
                    <a:pt x="197" y="134"/>
                  </a:lnTo>
                  <a:lnTo>
                    <a:pt x="206" y="99"/>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0941" name="Freeform 47"/>
            <p:cNvSpPr>
              <a:spLocks/>
            </p:cNvSpPr>
            <p:nvPr/>
          </p:nvSpPr>
          <p:spPr bwMode="auto">
            <a:xfrm>
              <a:off x="1202" y="2147"/>
              <a:ext cx="428" cy="351"/>
            </a:xfrm>
            <a:custGeom>
              <a:avLst/>
              <a:gdLst>
                <a:gd name="T0" fmla="*/ 2147483647 w 207"/>
                <a:gd name="T1" fmla="*/ 2147483647 h 223"/>
                <a:gd name="T2" fmla="*/ 2147483647 w 207"/>
                <a:gd name="T3" fmla="*/ 2147483647 h 223"/>
                <a:gd name="T4" fmla="*/ 2147483647 w 207"/>
                <a:gd name="T5" fmla="*/ 2147483647 h 223"/>
                <a:gd name="T6" fmla="*/ 2147483647 w 207"/>
                <a:gd name="T7" fmla="*/ 2089064374 h 223"/>
                <a:gd name="T8" fmla="*/ 2147483647 w 207"/>
                <a:gd name="T9" fmla="*/ 2089064374 h 223"/>
                <a:gd name="T10" fmla="*/ 2147483647 w 207"/>
                <a:gd name="T11" fmla="*/ 2147483647 h 223"/>
                <a:gd name="T12" fmla="*/ 2147483647 w 207"/>
                <a:gd name="T13" fmla="*/ 1740886978 h 223"/>
                <a:gd name="T14" fmla="*/ 2147483647 w 207"/>
                <a:gd name="T15" fmla="*/ 1297748312 h 223"/>
                <a:gd name="T16" fmla="*/ 2147483647 w 207"/>
                <a:gd name="T17" fmla="*/ 506432244 h 223"/>
                <a:gd name="T18" fmla="*/ 2147483647 w 207"/>
                <a:gd name="T19" fmla="*/ 0 h 223"/>
                <a:gd name="T20" fmla="*/ 2147483647 w 207"/>
                <a:gd name="T21" fmla="*/ 664701034 h 223"/>
                <a:gd name="T22" fmla="*/ 2147483647 w 207"/>
                <a:gd name="T23" fmla="*/ 1297748312 h 223"/>
                <a:gd name="T24" fmla="*/ 2147483647 w 207"/>
                <a:gd name="T25" fmla="*/ 1550964435 h 223"/>
                <a:gd name="T26" fmla="*/ 2147483647 w 207"/>
                <a:gd name="T27" fmla="*/ 1139493459 h 223"/>
                <a:gd name="T28" fmla="*/ 2147483647 w 207"/>
                <a:gd name="T29" fmla="*/ 1550964435 h 223"/>
                <a:gd name="T30" fmla="*/ 2147483647 w 207"/>
                <a:gd name="T31" fmla="*/ 2147483647 h 223"/>
                <a:gd name="T32" fmla="*/ 2147483647 w 207"/>
                <a:gd name="T33" fmla="*/ 2147483647 h 223"/>
                <a:gd name="T34" fmla="*/ 2147483647 w 207"/>
                <a:gd name="T35" fmla="*/ 2147483647 h 223"/>
                <a:gd name="T36" fmla="*/ 2147483647 w 207"/>
                <a:gd name="T37" fmla="*/ 2147483647 h 223"/>
                <a:gd name="T38" fmla="*/ 2147483647 w 207"/>
                <a:gd name="T39" fmla="*/ 2147483647 h 223"/>
                <a:gd name="T40" fmla="*/ 2147483647 w 207"/>
                <a:gd name="T41" fmla="*/ 2147483647 h 223"/>
                <a:gd name="T42" fmla="*/ 0 w 207"/>
                <a:gd name="T43" fmla="*/ 2147483647 h 223"/>
                <a:gd name="T44" fmla="*/ 0 w 207"/>
                <a:gd name="T45" fmla="*/ 2147483647 h 223"/>
                <a:gd name="T46" fmla="*/ 2147483647 w 207"/>
                <a:gd name="T47" fmla="*/ 2147483647 h 223"/>
                <a:gd name="T48" fmla="*/ 2147483647 w 207"/>
                <a:gd name="T49" fmla="*/ 2147483647 h 223"/>
                <a:gd name="T50" fmla="*/ 2147483647 w 207"/>
                <a:gd name="T51" fmla="*/ 2147483647 h 223"/>
                <a:gd name="T52" fmla="*/ 2147483647 w 207"/>
                <a:gd name="T53" fmla="*/ 2147483647 h 223"/>
                <a:gd name="T54" fmla="*/ 2147483647 w 207"/>
                <a:gd name="T55" fmla="*/ 2147483647 h 223"/>
                <a:gd name="T56" fmla="*/ 2147483647 w 207"/>
                <a:gd name="T57" fmla="*/ 2147483647 h 223"/>
                <a:gd name="T58" fmla="*/ 2147483647 w 207"/>
                <a:gd name="T59" fmla="*/ 2147483647 h 223"/>
                <a:gd name="T60" fmla="*/ 2147483647 w 207"/>
                <a:gd name="T61" fmla="*/ 2147483647 h 22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7"/>
                <a:gd name="T94" fmla="*/ 0 h 223"/>
                <a:gd name="T95" fmla="*/ 207 w 207"/>
                <a:gd name="T96" fmla="*/ 223 h 22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7" h="223">
                  <a:moveTo>
                    <a:pt x="206" y="99"/>
                  </a:moveTo>
                  <a:lnTo>
                    <a:pt x="206" y="94"/>
                  </a:lnTo>
                  <a:lnTo>
                    <a:pt x="206" y="69"/>
                  </a:lnTo>
                  <a:lnTo>
                    <a:pt x="192" y="66"/>
                  </a:lnTo>
                  <a:lnTo>
                    <a:pt x="177" y="66"/>
                  </a:lnTo>
                  <a:lnTo>
                    <a:pt x="163" y="74"/>
                  </a:lnTo>
                  <a:lnTo>
                    <a:pt x="153" y="55"/>
                  </a:lnTo>
                  <a:lnTo>
                    <a:pt x="149" y="41"/>
                  </a:lnTo>
                  <a:lnTo>
                    <a:pt x="177" y="16"/>
                  </a:lnTo>
                  <a:lnTo>
                    <a:pt x="149" y="0"/>
                  </a:lnTo>
                  <a:lnTo>
                    <a:pt x="125" y="21"/>
                  </a:lnTo>
                  <a:lnTo>
                    <a:pt x="139" y="41"/>
                  </a:lnTo>
                  <a:lnTo>
                    <a:pt x="120" y="49"/>
                  </a:lnTo>
                  <a:lnTo>
                    <a:pt x="72" y="36"/>
                  </a:lnTo>
                  <a:lnTo>
                    <a:pt x="58" y="49"/>
                  </a:lnTo>
                  <a:lnTo>
                    <a:pt x="72" y="69"/>
                  </a:lnTo>
                  <a:lnTo>
                    <a:pt x="48" y="79"/>
                  </a:lnTo>
                  <a:lnTo>
                    <a:pt x="58" y="109"/>
                  </a:lnTo>
                  <a:lnTo>
                    <a:pt x="77" y="114"/>
                  </a:lnTo>
                  <a:lnTo>
                    <a:pt x="48" y="138"/>
                  </a:lnTo>
                  <a:lnTo>
                    <a:pt x="24" y="167"/>
                  </a:lnTo>
                  <a:lnTo>
                    <a:pt x="0" y="162"/>
                  </a:lnTo>
                  <a:lnTo>
                    <a:pt x="0" y="192"/>
                  </a:lnTo>
                  <a:lnTo>
                    <a:pt x="15" y="217"/>
                  </a:lnTo>
                  <a:lnTo>
                    <a:pt x="53" y="222"/>
                  </a:lnTo>
                  <a:lnTo>
                    <a:pt x="86" y="222"/>
                  </a:lnTo>
                  <a:lnTo>
                    <a:pt x="120" y="212"/>
                  </a:lnTo>
                  <a:lnTo>
                    <a:pt x="158" y="217"/>
                  </a:lnTo>
                  <a:lnTo>
                    <a:pt x="192" y="162"/>
                  </a:lnTo>
                  <a:lnTo>
                    <a:pt x="197" y="134"/>
                  </a:lnTo>
                  <a:lnTo>
                    <a:pt x="206" y="99"/>
                  </a:lnTo>
                </a:path>
              </a:pathLst>
            </a:custGeom>
            <a:solidFill>
              <a:srgbClr val="CCFFCC"/>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0942" name="Freeform 48"/>
            <p:cNvSpPr>
              <a:spLocks/>
            </p:cNvSpPr>
            <p:nvPr/>
          </p:nvSpPr>
          <p:spPr bwMode="auto">
            <a:xfrm>
              <a:off x="609" y="3492"/>
              <a:ext cx="508" cy="537"/>
            </a:xfrm>
            <a:custGeom>
              <a:avLst/>
              <a:gdLst>
                <a:gd name="T0" fmla="*/ 2147483647 w 246"/>
                <a:gd name="T1" fmla="*/ 321748355 h 340"/>
                <a:gd name="T2" fmla="*/ 2147483647 w 246"/>
                <a:gd name="T3" fmla="*/ 0 h 340"/>
                <a:gd name="T4" fmla="*/ 2147483647 w 246"/>
                <a:gd name="T5" fmla="*/ 804349662 h 340"/>
                <a:gd name="T6" fmla="*/ 2147483647 w 246"/>
                <a:gd name="T7" fmla="*/ 965230914 h 340"/>
                <a:gd name="T8" fmla="*/ 2147483647 w 246"/>
                <a:gd name="T9" fmla="*/ 1126098011 h 340"/>
                <a:gd name="T10" fmla="*/ 2147483647 w 246"/>
                <a:gd name="T11" fmla="*/ 1415670115 h 340"/>
                <a:gd name="T12" fmla="*/ 2147483647 w 246"/>
                <a:gd name="T13" fmla="*/ 2147483647 h 340"/>
                <a:gd name="T14" fmla="*/ 2147483647 w 246"/>
                <a:gd name="T15" fmla="*/ 2147483647 h 340"/>
                <a:gd name="T16" fmla="*/ 2147483647 w 246"/>
                <a:gd name="T17" fmla="*/ 2147483647 h 340"/>
                <a:gd name="T18" fmla="*/ 2147483647 w 246"/>
                <a:gd name="T19" fmla="*/ 2147483647 h 340"/>
                <a:gd name="T20" fmla="*/ 2147483647 w 246"/>
                <a:gd name="T21" fmla="*/ 2147483647 h 340"/>
                <a:gd name="T22" fmla="*/ 2147483647 w 246"/>
                <a:gd name="T23" fmla="*/ 2147483647 h 340"/>
                <a:gd name="T24" fmla="*/ 2147483647 w 246"/>
                <a:gd name="T25" fmla="*/ 2147483647 h 340"/>
                <a:gd name="T26" fmla="*/ 2147483647 w 246"/>
                <a:gd name="T27" fmla="*/ 2147483647 h 340"/>
                <a:gd name="T28" fmla="*/ 2147483647 w 246"/>
                <a:gd name="T29" fmla="*/ 2147483647 h 340"/>
                <a:gd name="T30" fmla="*/ 2147483647 w 246"/>
                <a:gd name="T31" fmla="*/ 2147483647 h 340"/>
                <a:gd name="T32" fmla="*/ 2147483647 w 246"/>
                <a:gd name="T33" fmla="*/ 2147483647 h 340"/>
                <a:gd name="T34" fmla="*/ 2147483647 w 246"/>
                <a:gd name="T35" fmla="*/ 2147483647 h 340"/>
                <a:gd name="T36" fmla="*/ 2147483647 w 246"/>
                <a:gd name="T37" fmla="*/ 2147483647 h 340"/>
                <a:gd name="T38" fmla="*/ 2147483647 w 246"/>
                <a:gd name="T39" fmla="*/ 2147483647 h 340"/>
                <a:gd name="T40" fmla="*/ 2147483647 w 246"/>
                <a:gd name="T41" fmla="*/ 2147483647 h 340"/>
                <a:gd name="T42" fmla="*/ 0 w 246"/>
                <a:gd name="T43" fmla="*/ 2147483647 h 340"/>
                <a:gd name="T44" fmla="*/ 2147483647 w 246"/>
                <a:gd name="T45" fmla="*/ 2147483647 h 340"/>
                <a:gd name="T46" fmla="*/ 2147483647 w 246"/>
                <a:gd name="T47" fmla="*/ 2147483647 h 340"/>
                <a:gd name="T48" fmla="*/ 2147483647 w 246"/>
                <a:gd name="T49" fmla="*/ 2147483647 h 340"/>
                <a:gd name="T50" fmla="*/ 2147483647 w 246"/>
                <a:gd name="T51" fmla="*/ 2147483647 h 340"/>
                <a:gd name="T52" fmla="*/ 2147483647 w 246"/>
                <a:gd name="T53" fmla="*/ 2147483647 h 340"/>
                <a:gd name="T54" fmla="*/ 2147483647 w 246"/>
                <a:gd name="T55" fmla="*/ 2147483647 h 340"/>
                <a:gd name="T56" fmla="*/ 2147483647 w 246"/>
                <a:gd name="T57" fmla="*/ 2147483647 h 340"/>
                <a:gd name="T58" fmla="*/ 2147483647 w 246"/>
                <a:gd name="T59" fmla="*/ 2147483647 h 340"/>
                <a:gd name="T60" fmla="*/ 2147483647 w 246"/>
                <a:gd name="T61" fmla="*/ 2147483647 h 340"/>
                <a:gd name="T62" fmla="*/ 2147483647 w 246"/>
                <a:gd name="T63" fmla="*/ 1737404321 h 340"/>
                <a:gd name="T64" fmla="*/ 2147483647 w 246"/>
                <a:gd name="T65" fmla="*/ 321748355 h 340"/>
                <a:gd name="T66" fmla="*/ 2147483647 w 246"/>
                <a:gd name="T67" fmla="*/ 321748355 h 3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6"/>
                <a:gd name="T103" fmla="*/ 0 h 340"/>
                <a:gd name="T104" fmla="*/ 246 w 246"/>
                <a:gd name="T105" fmla="*/ 340 h 3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6" h="340">
                  <a:moveTo>
                    <a:pt x="126" y="10"/>
                  </a:moveTo>
                  <a:lnTo>
                    <a:pt x="150" y="0"/>
                  </a:lnTo>
                  <a:lnTo>
                    <a:pt x="164" y="25"/>
                  </a:lnTo>
                  <a:lnTo>
                    <a:pt x="183" y="30"/>
                  </a:lnTo>
                  <a:lnTo>
                    <a:pt x="212" y="35"/>
                  </a:lnTo>
                  <a:lnTo>
                    <a:pt x="240" y="44"/>
                  </a:lnTo>
                  <a:lnTo>
                    <a:pt x="245" y="74"/>
                  </a:lnTo>
                  <a:lnTo>
                    <a:pt x="202" y="108"/>
                  </a:lnTo>
                  <a:lnTo>
                    <a:pt x="183" y="162"/>
                  </a:lnTo>
                  <a:lnTo>
                    <a:pt x="169" y="176"/>
                  </a:lnTo>
                  <a:lnTo>
                    <a:pt x="150" y="182"/>
                  </a:lnTo>
                  <a:lnTo>
                    <a:pt x="150" y="206"/>
                  </a:lnTo>
                  <a:lnTo>
                    <a:pt x="145" y="231"/>
                  </a:lnTo>
                  <a:lnTo>
                    <a:pt x="130" y="251"/>
                  </a:lnTo>
                  <a:lnTo>
                    <a:pt x="135" y="281"/>
                  </a:lnTo>
                  <a:lnTo>
                    <a:pt x="126" y="294"/>
                  </a:lnTo>
                  <a:lnTo>
                    <a:pt x="101" y="310"/>
                  </a:lnTo>
                  <a:lnTo>
                    <a:pt x="97" y="339"/>
                  </a:lnTo>
                  <a:lnTo>
                    <a:pt x="86" y="335"/>
                  </a:lnTo>
                  <a:lnTo>
                    <a:pt x="59" y="335"/>
                  </a:lnTo>
                  <a:lnTo>
                    <a:pt x="34" y="319"/>
                  </a:lnTo>
                  <a:lnTo>
                    <a:pt x="0" y="314"/>
                  </a:lnTo>
                  <a:lnTo>
                    <a:pt x="19" y="291"/>
                  </a:lnTo>
                  <a:lnTo>
                    <a:pt x="29" y="261"/>
                  </a:lnTo>
                  <a:lnTo>
                    <a:pt x="48" y="226"/>
                  </a:lnTo>
                  <a:lnTo>
                    <a:pt x="25" y="222"/>
                  </a:lnTo>
                  <a:lnTo>
                    <a:pt x="19" y="192"/>
                  </a:lnTo>
                  <a:lnTo>
                    <a:pt x="34" y="162"/>
                  </a:lnTo>
                  <a:lnTo>
                    <a:pt x="62" y="148"/>
                  </a:lnTo>
                  <a:lnTo>
                    <a:pt x="78" y="108"/>
                  </a:lnTo>
                  <a:lnTo>
                    <a:pt x="97" y="79"/>
                  </a:lnTo>
                  <a:lnTo>
                    <a:pt x="111" y="54"/>
                  </a:lnTo>
                  <a:lnTo>
                    <a:pt x="120" y="10"/>
                  </a:lnTo>
                  <a:lnTo>
                    <a:pt x="126" y="10"/>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0943" name="Freeform 49"/>
            <p:cNvSpPr>
              <a:spLocks/>
            </p:cNvSpPr>
            <p:nvPr/>
          </p:nvSpPr>
          <p:spPr bwMode="auto">
            <a:xfrm>
              <a:off x="609" y="3492"/>
              <a:ext cx="508" cy="537"/>
            </a:xfrm>
            <a:custGeom>
              <a:avLst/>
              <a:gdLst>
                <a:gd name="T0" fmla="*/ 2147483647 w 246"/>
                <a:gd name="T1" fmla="*/ 321748355 h 340"/>
                <a:gd name="T2" fmla="*/ 2147483647 w 246"/>
                <a:gd name="T3" fmla="*/ 0 h 340"/>
                <a:gd name="T4" fmla="*/ 2147483647 w 246"/>
                <a:gd name="T5" fmla="*/ 804349662 h 340"/>
                <a:gd name="T6" fmla="*/ 2147483647 w 246"/>
                <a:gd name="T7" fmla="*/ 965230914 h 340"/>
                <a:gd name="T8" fmla="*/ 2147483647 w 246"/>
                <a:gd name="T9" fmla="*/ 1126098011 h 340"/>
                <a:gd name="T10" fmla="*/ 2147483647 w 246"/>
                <a:gd name="T11" fmla="*/ 1415670115 h 340"/>
                <a:gd name="T12" fmla="*/ 2147483647 w 246"/>
                <a:gd name="T13" fmla="*/ 2147483647 h 340"/>
                <a:gd name="T14" fmla="*/ 2147483647 w 246"/>
                <a:gd name="T15" fmla="*/ 2147483647 h 340"/>
                <a:gd name="T16" fmla="*/ 2147483647 w 246"/>
                <a:gd name="T17" fmla="*/ 2147483647 h 340"/>
                <a:gd name="T18" fmla="*/ 2147483647 w 246"/>
                <a:gd name="T19" fmla="*/ 2147483647 h 340"/>
                <a:gd name="T20" fmla="*/ 2147483647 w 246"/>
                <a:gd name="T21" fmla="*/ 2147483647 h 340"/>
                <a:gd name="T22" fmla="*/ 2147483647 w 246"/>
                <a:gd name="T23" fmla="*/ 2147483647 h 340"/>
                <a:gd name="T24" fmla="*/ 2147483647 w 246"/>
                <a:gd name="T25" fmla="*/ 2147483647 h 340"/>
                <a:gd name="T26" fmla="*/ 2147483647 w 246"/>
                <a:gd name="T27" fmla="*/ 2147483647 h 340"/>
                <a:gd name="T28" fmla="*/ 2147483647 w 246"/>
                <a:gd name="T29" fmla="*/ 2147483647 h 340"/>
                <a:gd name="T30" fmla="*/ 2147483647 w 246"/>
                <a:gd name="T31" fmla="*/ 2147483647 h 340"/>
                <a:gd name="T32" fmla="*/ 2147483647 w 246"/>
                <a:gd name="T33" fmla="*/ 2147483647 h 340"/>
                <a:gd name="T34" fmla="*/ 2147483647 w 246"/>
                <a:gd name="T35" fmla="*/ 2147483647 h 340"/>
                <a:gd name="T36" fmla="*/ 2147483647 w 246"/>
                <a:gd name="T37" fmla="*/ 2147483647 h 340"/>
                <a:gd name="T38" fmla="*/ 2147483647 w 246"/>
                <a:gd name="T39" fmla="*/ 2147483647 h 340"/>
                <a:gd name="T40" fmla="*/ 2147483647 w 246"/>
                <a:gd name="T41" fmla="*/ 2147483647 h 340"/>
                <a:gd name="T42" fmla="*/ 0 w 246"/>
                <a:gd name="T43" fmla="*/ 2147483647 h 340"/>
                <a:gd name="T44" fmla="*/ 2147483647 w 246"/>
                <a:gd name="T45" fmla="*/ 2147483647 h 340"/>
                <a:gd name="T46" fmla="*/ 2147483647 w 246"/>
                <a:gd name="T47" fmla="*/ 2147483647 h 340"/>
                <a:gd name="T48" fmla="*/ 2147483647 w 246"/>
                <a:gd name="T49" fmla="*/ 2147483647 h 340"/>
                <a:gd name="T50" fmla="*/ 2147483647 w 246"/>
                <a:gd name="T51" fmla="*/ 2147483647 h 340"/>
                <a:gd name="T52" fmla="*/ 2147483647 w 246"/>
                <a:gd name="T53" fmla="*/ 2147483647 h 340"/>
                <a:gd name="T54" fmla="*/ 2147483647 w 246"/>
                <a:gd name="T55" fmla="*/ 2147483647 h 340"/>
                <a:gd name="T56" fmla="*/ 2147483647 w 246"/>
                <a:gd name="T57" fmla="*/ 2147483647 h 340"/>
                <a:gd name="T58" fmla="*/ 2147483647 w 246"/>
                <a:gd name="T59" fmla="*/ 2147483647 h 340"/>
                <a:gd name="T60" fmla="*/ 2147483647 w 246"/>
                <a:gd name="T61" fmla="*/ 2147483647 h 340"/>
                <a:gd name="T62" fmla="*/ 2147483647 w 246"/>
                <a:gd name="T63" fmla="*/ 1737404321 h 340"/>
                <a:gd name="T64" fmla="*/ 2147483647 w 246"/>
                <a:gd name="T65" fmla="*/ 321748355 h 340"/>
                <a:gd name="T66" fmla="*/ 2147483647 w 246"/>
                <a:gd name="T67" fmla="*/ 321748355 h 3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6"/>
                <a:gd name="T103" fmla="*/ 0 h 340"/>
                <a:gd name="T104" fmla="*/ 246 w 246"/>
                <a:gd name="T105" fmla="*/ 340 h 3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6" h="340">
                  <a:moveTo>
                    <a:pt x="126" y="10"/>
                  </a:moveTo>
                  <a:lnTo>
                    <a:pt x="150" y="0"/>
                  </a:lnTo>
                  <a:lnTo>
                    <a:pt x="164" y="25"/>
                  </a:lnTo>
                  <a:lnTo>
                    <a:pt x="183" y="30"/>
                  </a:lnTo>
                  <a:lnTo>
                    <a:pt x="212" y="35"/>
                  </a:lnTo>
                  <a:lnTo>
                    <a:pt x="240" y="44"/>
                  </a:lnTo>
                  <a:lnTo>
                    <a:pt x="245" y="74"/>
                  </a:lnTo>
                  <a:lnTo>
                    <a:pt x="202" y="108"/>
                  </a:lnTo>
                  <a:lnTo>
                    <a:pt x="183" y="162"/>
                  </a:lnTo>
                  <a:lnTo>
                    <a:pt x="169" y="176"/>
                  </a:lnTo>
                  <a:lnTo>
                    <a:pt x="150" y="182"/>
                  </a:lnTo>
                  <a:lnTo>
                    <a:pt x="150" y="206"/>
                  </a:lnTo>
                  <a:lnTo>
                    <a:pt x="145" y="231"/>
                  </a:lnTo>
                  <a:lnTo>
                    <a:pt x="130" y="251"/>
                  </a:lnTo>
                  <a:lnTo>
                    <a:pt x="135" y="281"/>
                  </a:lnTo>
                  <a:lnTo>
                    <a:pt x="126" y="294"/>
                  </a:lnTo>
                  <a:lnTo>
                    <a:pt x="101" y="310"/>
                  </a:lnTo>
                  <a:lnTo>
                    <a:pt x="97" y="339"/>
                  </a:lnTo>
                  <a:lnTo>
                    <a:pt x="86" y="335"/>
                  </a:lnTo>
                  <a:lnTo>
                    <a:pt x="59" y="335"/>
                  </a:lnTo>
                  <a:lnTo>
                    <a:pt x="34" y="319"/>
                  </a:lnTo>
                  <a:lnTo>
                    <a:pt x="0" y="314"/>
                  </a:lnTo>
                  <a:lnTo>
                    <a:pt x="19" y="291"/>
                  </a:lnTo>
                  <a:lnTo>
                    <a:pt x="29" y="261"/>
                  </a:lnTo>
                  <a:lnTo>
                    <a:pt x="48" y="226"/>
                  </a:lnTo>
                  <a:lnTo>
                    <a:pt x="25" y="222"/>
                  </a:lnTo>
                  <a:lnTo>
                    <a:pt x="19" y="192"/>
                  </a:lnTo>
                  <a:lnTo>
                    <a:pt x="34" y="162"/>
                  </a:lnTo>
                  <a:lnTo>
                    <a:pt x="62" y="148"/>
                  </a:lnTo>
                  <a:lnTo>
                    <a:pt x="78" y="108"/>
                  </a:lnTo>
                  <a:lnTo>
                    <a:pt x="97" y="79"/>
                  </a:lnTo>
                  <a:lnTo>
                    <a:pt x="111" y="54"/>
                  </a:lnTo>
                  <a:lnTo>
                    <a:pt x="120" y="10"/>
                  </a:lnTo>
                  <a:lnTo>
                    <a:pt x="126" y="10"/>
                  </a:lnTo>
                </a:path>
              </a:pathLst>
            </a:custGeom>
            <a:solidFill>
              <a:srgbClr val="CCFFCC"/>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0944" name="Freeform 50"/>
            <p:cNvSpPr>
              <a:spLocks/>
            </p:cNvSpPr>
            <p:nvPr/>
          </p:nvSpPr>
          <p:spPr bwMode="auto">
            <a:xfrm>
              <a:off x="2257" y="2719"/>
              <a:ext cx="288" cy="227"/>
            </a:xfrm>
            <a:custGeom>
              <a:avLst/>
              <a:gdLst>
                <a:gd name="T0" fmla="*/ 2147483647 w 139"/>
                <a:gd name="T1" fmla="*/ 498122658 h 143"/>
                <a:gd name="T2" fmla="*/ 2147483647 w 139"/>
                <a:gd name="T3" fmla="*/ 830209276 h 143"/>
                <a:gd name="T4" fmla="*/ 2147483647 w 139"/>
                <a:gd name="T5" fmla="*/ 929839611 h 143"/>
                <a:gd name="T6" fmla="*/ 2147483647 w 139"/>
                <a:gd name="T7" fmla="*/ 1760048894 h 143"/>
                <a:gd name="T8" fmla="*/ 2147483647 w 139"/>
                <a:gd name="T9" fmla="*/ 2125345617 h 143"/>
                <a:gd name="T10" fmla="*/ 2147483647 w 139"/>
                <a:gd name="T11" fmla="*/ 2147483647 h 143"/>
                <a:gd name="T12" fmla="*/ 2147483647 w 139"/>
                <a:gd name="T13" fmla="*/ 2147483647 h 143"/>
                <a:gd name="T14" fmla="*/ 2147483647 w 139"/>
                <a:gd name="T15" fmla="*/ 2147483647 h 143"/>
                <a:gd name="T16" fmla="*/ 2147483647 w 139"/>
                <a:gd name="T17" fmla="*/ 2147483647 h 143"/>
                <a:gd name="T18" fmla="*/ 2147483647 w 139"/>
                <a:gd name="T19" fmla="*/ 2147483647 h 143"/>
                <a:gd name="T20" fmla="*/ 2147483647 w 139"/>
                <a:gd name="T21" fmla="*/ 2147483647 h 143"/>
                <a:gd name="T22" fmla="*/ 2147483647 w 139"/>
                <a:gd name="T23" fmla="*/ 2147483647 h 143"/>
                <a:gd name="T24" fmla="*/ 2147483647 w 139"/>
                <a:gd name="T25" fmla="*/ 2147483647 h 143"/>
                <a:gd name="T26" fmla="*/ 2147483647 w 139"/>
                <a:gd name="T27" fmla="*/ 2147483647 h 143"/>
                <a:gd name="T28" fmla="*/ 2147483647 w 139"/>
                <a:gd name="T29" fmla="*/ 2147483647 h 143"/>
                <a:gd name="T30" fmla="*/ 2147483647 w 139"/>
                <a:gd name="T31" fmla="*/ 2147483647 h 143"/>
                <a:gd name="T32" fmla="*/ 2147483647 w 139"/>
                <a:gd name="T33" fmla="*/ 2147483647 h 143"/>
                <a:gd name="T34" fmla="*/ 2147483647 w 139"/>
                <a:gd name="T35" fmla="*/ 2125345617 h 143"/>
                <a:gd name="T36" fmla="*/ 2147483647 w 139"/>
                <a:gd name="T37" fmla="*/ 1461172385 h 143"/>
                <a:gd name="T38" fmla="*/ 0 w 139"/>
                <a:gd name="T39" fmla="*/ 1295136342 h 143"/>
                <a:gd name="T40" fmla="*/ 727376544 w 139"/>
                <a:gd name="T41" fmla="*/ 664173227 h 143"/>
                <a:gd name="T42" fmla="*/ 727376544 w 139"/>
                <a:gd name="T43" fmla="*/ 498122658 h 143"/>
                <a:gd name="T44" fmla="*/ 2147483647 w 139"/>
                <a:gd name="T45" fmla="*/ 0 h 143"/>
                <a:gd name="T46" fmla="*/ 2147483647 w 139"/>
                <a:gd name="T47" fmla="*/ 498122658 h 143"/>
                <a:gd name="T48" fmla="*/ 2147483647 w 139"/>
                <a:gd name="T49" fmla="*/ 132840452 h 143"/>
                <a:gd name="T50" fmla="*/ 2147483647 w 139"/>
                <a:gd name="T51" fmla="*/ 498122658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9"/>
                <a:gd name="T79" fmla="*/ 0 h 143"/>
                <a:gd name="T80" fmla="*/ 139 w 139"/>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9" h="143">
                  <a:moveTo>
                    <a:pt x="100" y="15"/>
                  </a:moveTo>
                  <a:lnTo>
                    <a:pt x="110" y="25"/>
                  </a:lnTo>
                  <a:lnTo>
                    <a:pt x="119" y="28"/>
                  </a:lnTo>
                  <a:lnTo>
                    <a:pt x="119" y="53"/>
                  </a:lnTo>
                  <a:lnTo>
                    <a:pt x="132" y="64"/>
                  </a:lnTo>
                  <a:lnTo>
                    <a:pt x="138" y="83"/>
                  </a:lnTo>
                  <a:lnTo>
                    <a:pt x="128" y="103"/>
                  </a:lnTo>
                  <a:lnTo>
                    <a:pt x="124" y="103"/>
                  </a:lnTo>
                  <a:lnTo>
                    <a:pt x="110" y="117"/>
                  </a:lnTo>
                  <a:lnTo>
                    <a:pt x="110" y="142"/>
                  </a:lnTo>
                  <a:lnTo>
                    <a:pt x="95" y="137"/>
                  </a:lnTo>
                  <a:lnTo>
                    <a:pt x="81" y="122"/>
                  </a:lnTo>
                  <a:lnTo>
                    <a:pt x="85" y="117"/>
                  </a:lnTo>
                  <a:lnTo>
                    <a:pt x="81" y="97"/>
                  </a:lnTo>
                  <a:lnTo>
                    <a:pt x="66" y="108"/>
                  </a:lnTo>
                  <a:lnTo>
                    <a:pt x="52" y="103"/>
                  </a:lnTo>
                  <a:lnTo>
                    <a:pt x="47" y="78"/>
                  </a:lnTo>
                  <a:lnTo>
                    <a:pt x="28" y="64"/>
                  </a:lnTo>
                  <a:lnTo>
                    <a:pt x="20" y="44"/>
                  </a:lnTo>
                  <a:lnTo>
                    <a:pt x="0" y="39"/>
                  </a:lnTo>
                  <a:lnTo>
                    <a:pt x="5" y="20"/>
                  </a:lnTo>
                  <a:lnTo>
                    <a:pt x="5" y="15"/>
                  </a:lnTo>
                  <a:lnTo>
                    <a:pt x="39" y="0"/>
                  </a:lnTo>
                  <a:lnTo>
                    <a:pt x="47" y="15"/>
                  </a:lnTo>
                  <a:lnTo>
                    <a:pt x="85" y="4"/>
                  </a:lnTo>
                  <a:lnTo>
                    <a:pt x="100" y="15"/>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0945" name="Freeform 51"/>
            <p:cNvSpPr>
              <a:spLocks/>
            </p:cNvSpPr>
            <p:nvPr/>
          </p:nvSpPr>
          <p:spPr bwMode="auto">
            <a:xfrm>
              <a:off x="2257" y="2719"/>
              <a:ext cx="295" cy="225"/>
            </a:xfrm>
            <a:custGeom>
              <a:avLst/>
              <a:gdLst>
                <a:gd name="T0" fmla="*/ 2147483647 w 158"/>
                <a:gd name="T1" fmla="*/ 416282935 h 146"/>
                <a:gd name="T2" fmla="*/ 2147483647 w 158"/>
                <a:gd name="T3" fmla="*/ 721563747 h 146"/>
                <a:gd name="T4" fmla="*/ 2147483647 w 158"/>
                <a:gd name="T5" fmla="*/ 804815334 h 146"/>
                <a:gd name="T6" fmla="*/ 2147483647 w 158"/>
                <a:gd name="T7" fmla="*/ 1498628555 h 146"/>
                <a:gd name="T8" fmla="*/ 2147483647 w 158"/>
                <a:gd name="T9" fmla="*/ 1831659907 h 146"/>
                <a:gd name="T10" fmla="*/ 2147483647 w 158"/>
                <a:gd name="T11" fmla="*/ 2147483647 h 146"/>
                <a:gd name="T12" fmla="*/ 2147483647 w 158"/>
                <a:gd name="T13" fmla="*/ 2147483647 h 146"/>
                <a:gd name="T14" fmla="*/ 2147483647 w 158"/>
                <a:gd name="T15" fmla="*/ 2147483647 h 146"/>
                <a:gd name="T16" fmla="*/ 2147483647 w 158"/>
                <a:gd name="T17" fmla="*/ 2147483647 h 146"/>
                <a:gd name="T18" fmla="*/ 2147483647 w 158"/>
                <a:gd name="T19" fmla="*/ 2147483647 h 146"/>
                <a:gd name="T20" fmla="*/ 2147483647 w 158"/>
                <a:gd name="T21" fmla="*/ 2147483647 h 146"/>
                <a:gd name="T22" fmla="*/ 2147483647 w 158"/>
                <a:gd name="T23" fmla="*/ 2147483647 h 146"/>
                <a:gd name="T24" fmla="*/ 2147483647 w 158"/>
                <a:gd name="T25" fmla="*/ 2147483647 h 146"/>
                <a:gd name="T26" fmla="*/ 2147483647 w 158"/>
                <a:gd name="T27" fmla="*/ 2147483647 h 146"/>
                <a:gd name="T28" fmla="*/ 2147483647 w 158"/>
                <a:gd name="T29" fmla="*/ 2147483647 h 146"/>
                <a:gd name="T30" fmla="*/ 2147483647 w 158"/>
                <a:gd name="T31" fmla="*/ 2147483647 h 146"/>
                <a:gd name="T32" fmla="*/ 2147483647 w 158"/>
                <a:gd name="T33" fmla="*/ 2147483647 h 146"/>
                <a:gd name="T34" fmla="*/ 2147483647 w 158"/>
                <a:gd name="T35" fmla="*/ 1831659907 h 146"/>
                <a:gd name="T36" fmla="*/ 1713939513 w 158"/>
                <a:gd name="T37" fmla="*/ 1248861301 h 146"/>
                <a:gd name="T38" fmla="*/ 0 w 158"/>
                <a:gd name="T39" fmla="*/ 1110096156 h 146"/>
                <a:gd name="T40" fmla="*/ 467446438 w 158"/>
                <a:gd name="T41" fmla="*/ 582798603 h 146"/>
                <a:gd name="T42" fmla="*/ 467446438 w 158"/>
                <a:gd name="T43" fmla="*/ 416282935 h 146"/>
                <a:gd name="T44" fmla="*/ 2147483647 w 158"/>
                <a:gd name="T45" fmla="*/ 0 h 146"/>
                <a:gd name="T46" fmla="*/ 2147483647 w 158"/>
                <a:gd name="T47" fmla="*/ 416282935 h 146"/>
                <a:gd name="T48" fmla="*/ 2147483647 w 158"/>
                <a:gd name="T49" fmla="*/ 111014619 h 146"/>
                <a:gd name="T50" fmla="*/ 2147483647 w 158"/>
                <a:gd name="T51" fmla="*/ 416282935 h 1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8"/>
                <a:gd name="T79" fmla="*/ 0 h 146"/>
                <a:gd name="T80" fmla="*/ 158 w 158"/>
                <a:gd name="T81" fmla="*/ 146 h 1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8" h="146">
                  <a:moveTo>
                    <a:pt x="111" y="15"/>
                  </a:moveTo>
                  <a:lnTo>
                    <a:pt x="122" y="26"/>
                  </a:lnTo>
                  <a:lnTo>
                    <a:pt x="132" y="29"/>
                  </a:lnTo>
                  <a:lnTo>
                    <a:pt x="132" y="54"/>
                  </a:lnTo>
                  <a:lnTo>
                    <a:pt x="146" y="66"/>
                  </a:lnTo>
                  <a:lnTo>
                    <a:pt x="158" y="83"/>
                  </a:lnTo>
                  <a:lnTo>
                    <a:pt x="142" y="106"/>
                  </a:lnTo>
                  <a:lnTo>
                    <a:pt x="136" y="107"/>
                  </a:lnTo>
                  <a:lnTo>
                    <a:pt x="122" y="120"/>
                  </a:lnTo>
                  <a:lnTo>
                    <a:pt x="122" y="146"/>
                  </a:lnTo>
                  <a:lnTo>
                    <a:pt x="105" y="141"/>
                  </a:lnTo>
                  <a:lnTo>
                    <a:pt x="90" y="125"/>
                  </a:lnTo>
                  <a:lnTo>
                    <a:pt x="94" y="120"/>
                  </a:lnTo>
                  <a:lnTo>
                    <a:pt x="90" y="100"/>
                  </a:lnTo>
                  <a:lnTo>
                    <a:pt x="73" y="111"/>
                  </a:lnTo>
                  <a:lnTo>
                    <a:pt x="58" y="106"/>
                  </a:lnTo>
                  <a:lnTo>
                    <a:pt x="52" y="80"/>
                  </a:lnTo>
                  <a:lnTo>
                    <a:pt x="31" y="66"/>
                  </a:lnTo>
                  <a:lnTo>
                    <a:pt x="22" y="45"/>
                  </a:lnTo>
                  <a:lnTo>
                    <a:pt x="0" y="40"/>
                  </a:lnTo>
                  <a:lnTo>
                    <a:pt x="6" y="21"/>
                  </a:lnTo>
                  <a:lnTo>
                    <a:pt x="6" y="15"/>
                  </a:lnTo>
                  <a:lnTo>
                    <a:pt x="43" y="0"/>
                  </a:lnTo>
                  <a:lnTo>
                    <a:pt x="52" y="15"/>
                  </a:lnTo>
                  <a:lnTo>
                    <a:pt x="94" y="4"/>
                  </a:lnTo>
                  <a:lnTo>
                    <a:pt x="111" y="15"/>
                  </a:lnTo>
                </a:path>
              </a:pathLst>
            </a:custGeom>
            <a:solidFill>
              <a:srgbClr val="CCFFCC"/>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0946" name="Freeform 52"/>
            <p:cNvSpPr>
              <a:spLocks/>
            </p:cNvSpPr>
            <p:nvPr/>
          </p:nvSpPr>
          <p:spPr bwMode="auto">
            <a:xfrm>
              <a:off x="2338" y="2528"/>
              <a:ext cx="337" cy="295"/>
            </a:xfrm>
            <a:custGeom>
              <a:avLst/>
              <a:gdLst>
                <a:gd name="T0" fmla="*/ 2147483647 w 163"/>
                <a:gd name="T1" fmla="*/ 604559499 h 187"/>
                <a:gd name="T2" fmla="*/ 2147483647 w 163"/>
                <a:gd name="T3" fmla="*/ 1750044353 h 187"/>
                <a:gd name="T4" fmla="*/ 2147483647 w 163"/>
                <a:gd name="T5" fmla="*/ 2004594981 h 187"/>
                <a:gd name="T6" fmla="*/ 2147483647 w 163"/>
                <a:gd name="T7" fmla="*/ 2147483647 h 187"/>
                <a:gd name="T8" fmla="*/ 2147483647 w 163"/>
                <a:gd name="T9" fmla="*/ 2147483647 h 187"/>
                <a:gd name="T10" fmla="*/ 2147483647 w 163"/>
                <a:gd name="T11" fmla="*/ 2147483647 h 187"/>
                <a:gd name="T12" fmla="*/ 2147483647 w 163"/>
                <a:gd name="T13" fmla="*/ 2147483647 h 187"/>
                <a:gd name="T14" fmla="*/ 2147483647 w 163"/>
                <a:gd name="T15" fmla="*/ 2147483647 h 187"/>
                <a:gd name="T16" fmla="*/ 2147483647 w 163"/>
                <a:gd name="T17" fmla="*/ 2147483647 h 187"/>
                <a:gd name="T18" fmla="*/ 2147483647 w 163"/>
                <a:gd name="T19" fmla="*/ 2147483647 h 187"/>
                <a:gd name="T20" fmla="*/ 2147483647 w 163"/>
                <a:gd name="T21" fmla="*/ 2147483647 h 187"/>
                <a:gd name="T22" fmla="*/ 2147483647 w 163"/>
                <a:gd name="T23" fmla="*/ 2147483647 h 187"/>
                <a:gd name="T24" fmla="*/ 2147483647 w 163"/>
                <a:gd name="T25" fmla="*/ 2147483647 h 187"/>
                <a:gd name="T26" fmla="*/ 2147483647 w 163"/>
                <a:gd name="T27" fmla="*/ 2147483647 h 187"/>
                <a:gd name="T28" fmla="*/ 2147483647 w 163"/>
                <a:gd name="T29" fmla="*/ 2147483647 h 187"/>
                <a:gd name="T30" fmla="*/ 1293736928 w 163"/>
                <a:gd name="T31" fmla="*/ 2147483647 h 187"/>
                <a:gd name="T32" fmla="*/ 0 w 163"/>
                <a:gd name="T33" fmla="*/ 2147483647 h 187"/>
                <a:gd name="T34" fmla="*/ 2147483647 w 163"/>
                <a:gd name="T35" fmla="*/ 2147483647 h 187"/>
                <a:gd name="T36" fmla="*/ 2147483647 w 163"/>
                <a:gd name="T37" fmla="*/ 2147483647 h 187"/>
                <a:gd name="T38" fmla="*/ 2147483647 w 163"/>
                <a:gd name="T39" fmla="*/ 2004594981 h 187"/>
                <a:gd name="T40" fmla="*/ 2147483647 w 163"/>
                <a:gd name="T41" fmla="*/ 1081850705 h 187"/>
                <a:gd name="T42" fmla="*/ 2147483647 w 163"/>
                <a:gd name="T43" fmla="*/ 954568373 h 187"/>
                <a:gd name="T44" fmla="*/ 2147483647 w 163"/>
                <a:gd name="T45" fmla="*/ 2004594981 h 187"/>
                <a:gd name="T46" fmla="*/ 2147483647 w 163"/>
                <a:gd name="T47" fmla="*/ 2147483647 h 187"/>
                <a:gd name="T48" fmla="*/ 2147483647 w 163"/>
                <a:gd name="T49" fmla="*/ 2004594981 h 187"/>
                <a:gd name="T50" fmla="*/ 2147483647 w 163"/>
                <a:gd name="T51" fmla="*/ 1559127873 h 187"/>
                <a:gd name="T52" fmla="*/ 2147483647 w 163"/>
                <a:gd name="T53" fmla="*/ 1240943096 h 187"/>
                <a:gd name="T54" fmla="*/ 2147483647 w 163"/>
                <a:gd name="T55" fmla="*/ 318184777 h 187"/>
                <a:gd name="T56" fmla="*/ 2147483647 w 163"/>
                <a:gd name="T57" fmla="*/ 0 h 187"/>
                <a:gd name="T58" fmla="*/ 2147483647 w 163"/>
                <a:gd name="T59" fmla="*/ 604559499 h 1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3"/>
                <a:gd name="T91" fmla="*/ 0 h 187"/>
                <a:gd name="T92" fmla="*/ 163 w 163"/>
                <a:gd name="T93" fmla="*/ 187 h 18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3" h="187">
                  <a:moveTo>
                    <a:pt x="162" y="19"/>
                  </a:moveTo>
                  <a:lnTo>
                    <a:pt x="149" y="55"/>
                  </a:lnTo>
                  <a:lnTo>
                    <a:pt x="138" y="63"/>
                  </a:lnTo>
                  <a:lnTo>
                    <a:pt x="149" y="83"/>
                  </a:lnTo>
                  <a:lnTo>
                    <a:pt x="135" y="93"/>
                  </a:lnTo>
                  <a:lnTo>
                    <a:pt x="119" y="113"/>
                  </a:lnTo>
                  <a:lnTo>
                    <a:pt x="105" y="113"/>
                  </a:lnTo>
                  <a:lnTo>
                    <a:pt x="100" y="142"/>
                  </a:lnTo>
                  <a:lnTo>
                    <a:pt x="95" y="161"/>
                  </a:lnTo>
                  <a:lnTo>
                    <a:pt x="95" y="186"/>
                  </a:lnTo>
                  <a:lnTo>
                    <a:pt x="81" y="176"/>
                  </a:lnTo>
                  <a:lnTo>
                    <a:pt x="81" y="151"/>
                  </a:lnTo>
                  <a:lnTo>
                    <a:pt x="72" y="148"/>
                  </a:lnTo>
                  <a:lnTo>
                    <a:pt x="63" y="137"/>
                  </a:lnTo>
                  <a:lnTo>
                    <a:pt x="47" y="127"/>
                  </a:lnTo>
                  <a:lnTo>
                    <a:pt x="9" y="137"/>
                  </a:lnTo>
                  <a:lnTo>
                    <a:pt x="0" y="123"/>
                  </a:lnTo>
                  <a:lnTo>
                    <a:pt x="19" y="102"/>
                  </a:lnTo>
                  <a:lnTo>
                    <a:pt x="38" y="83"/>
                  </a:lnTo>
                  <a:lnTo>
                    <a:pt x="52" y="63"/>
                  </a:lnTo>
                  <a:lnTo>
                    <a:pt x="63" y="34"/>
                  </a:lnTo>
                  <a:lnTo>
                    <a:pt x="76" y="30"/>
                  </a:lnTo>
                  <a:lnTo>
                    <a:pt x="72" y="63"/>
                  </a:lnTo>
                  <a:lnTo>
                    <a:pt x="86" y="79"/>
                  </a:lnTo>
                  <a:lnTo>
                    <a:pt x="105" y="63"/>
                  </a:lnTo>
                  <a:lnTo>
                    <a:pt x="110" y="49"/>
                  </a:lnTo>
                  <a:lnTo>
                    <a:pt x="95" y="39"/>
                  </a:lnTo>
                  <a:lnTo>
                    <a:pt x="95" y="10"/>
                  </a:lnTo>
                  <a:lnTo>
                    <a:pt x="124" y="0"/>
                  </a:lnTo>
                  <a:lnTo>
                    <a:pt x="162" y="19"/>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0947" name="Freeform 53"/>
            <p:cNvSpPr>
              <a:spLocks/>
            </p:cNvSpPr>
            <p:nvPr/>
          </p:nvSpPr>
          <p:spPr bwMode="auto">
            <a:xfrm>
              <a:off x="2338" y="2528"/>
              <a:ext cx="337" cy="295"/>
            </a:xfrm>
            <a:custGeom>
              <a:avLst/>
              <a:gdLst>
                <a:gd name="T0" fmla="*/ 2147483647 w 163"/>
                <a:gd name="T1" fmla="*/ 604559499 h 187"/>
                <a:gd name="T2" fmla="*/ 2147483647 w 163"/>
                <a:gd name="T3" fmla="*/ 1750044353 h 187"/>
                <a:gd name="T4" fmla="*/ 2147483647 w 163"/>
                <a:gd name="T5" fmla="*/ 2004594981 h 187"/>
                <a:gd name="T6" fmla="*/ 2147483647 w 163"/>
                <a:gd name="T7" fmla="*/ 2147483647 h 187"/>
                <a:gd name="T8" fmla="*/ 2147483647 w 163"/>
                <a:gd name="T9" fmla="*/ 2147483647 h 187"/>
                <a:gd name="T10" fmla="*/ 2147483647 w 163"/>
                <a:gd name="T11" fmla="*/ 2147483647 h 187"/>
                <a:gd name="T12" fmla="*/ 2147483647 w 163"/>
                <a:gd name="T13" fmla="*/ 2147483647 h 187"/>
                <a:gd name="T14" fmla="*/ 2147483647 w 163"/>
                <a:gd name="T15" fmla="*/ 2147483647 h 187"/>
                <a:gd name="T16" fmla="*/ 2147483647 w 163"/>
                <a:gd name="T17" fmla="*/ 2147483647 h 187"/>
                <a:gd name="T18" fmla="*/ 2147483647 w 163"/>
                <a:gd name="T19" fmla="*/ 2147483647 h 187"/>
                <a:gd name="T20" fmla="*/ 2147483647 w 163"/>
                <a:gd name="T21" fmla="*/ 2147483647 h 187"/>
                <a:gd name="T22" fmla="*/ 2147483647 w 163"/>
                <a:gd name="T23" fmla="*/ 2147483647 h 187"/>
                <a:gd name="T24" fmla="*/ 2147483647 w 163"/>
                <a:gd name="T25" fmla="*/ 2147483647 h 187"/>
                <a:gd name="T26" fmla="*/ 2147483647 w 163"/>
                <a:gd name="T27" fmla="*/ 2147483647 h 187"/>
                <a:gd name="T28" fmla="*/ 2147483647 w 163"/>
                <a:gd name="T29" fmla="*/ 2147483647 h 187"/>
                <a:gd name="T30" fmla="*/ 1293736928 w 163"/>
                <a:gd name="T31" fmla="*/ 2147483647 h 187"/>
                <a:gd name="T32" fmla="*/ 0 w 163"/>
                <a:gd name="T33" fmla="*/ 2147483647 h 187"/>
                <a:gd name="T34" fmla="*/ 2147483647 w 163"/>
                <a:gd name="T35" fmla="*/ 2147483647 h 187"/>
                <a:gd name="T36" fmla="*/ 2147483647 w 163"/>
                <a:gd name="T37" fmla="*/ 2147483647 h 187"/>
                <a:gd name="T38" fmla="*/ 2147483647 w 163"/>
                <a:gd name="T39" fmla="*/ 2004594981 h 187"/>
                <a:gd name="T40" fmla="*/ 2147483647 w 163"/>
                <a:gd name="T41" fmla="*/ 1081850705 h 187"/>
                <a:gd name="T42" fmla="*/ 2147483647 w 163"/>
                <a:gd name="T43" fmla="*/ 954568373 h 187"/>
                <a:gd name="T44" fmla="*/ 2147483647 w 163"/>
                <a:gd name="T45" fmla="*/ 2004594981 h 187"/>
                <a:gd name="T46" fmla="*/ 2147483647 w 163"/>
                <a:gd name="T47" fmla="*/ 2147483647 h 187"/>
                <a:gd name="T48" fmla="*/ 2147483647 w 163"/>
                <a:gd name="T49" fmla="*/ 2004594981 h 187"/>
                <a:gd name="T50" fmla="*/ 2147483647 w 163"/>
                <a:gd name="T51" fmla="*/ 1559127873 h 187"/>
                <a:gd name="T52" fmla="*/ 2147483647 w 163"/>
                <a:gd name="T53" fmla="*/ 1240943096 h 187"/>
                <a:gd name="T54" fmla="*/ 2147483647 w 163"/>
                <a:gd name="T55" fmla="*/ 318184777 h 187"/>
                <a:gd name="T56" fmla="*/ 2147483647 w 163"/>
                <a:gd name="T57" fmla="*/ 0 h 187"/>
                <a:gd name="T58" fmla="*/ 2147483647 w 163"/>
                <a:gd name="T59" fmla="*/ 604559499 h 1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3"/>
                <a:gd name="T91" fmla="*/ 0 h 187"/>
                <a:gd name="T92" fmla="*/ 163 w 163"/>
                <a:gd name="T93" fmla="*/ 187 h 18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3" h="187">
                  <a:moveTo>
                    <a:pt x="162" y="19"/>
                  </a:moveTo>
                  <a:lnTo>
                    <a:pt x="149" y="55"/>
                  </a:lnTo>
                  <a:lnTo>
                    <a:pt x="138" y="63"/>
                  </a:lnTo>
                  <a:lnTo>
                    <a:pt x="149" y="83"/>
                  </a:lnTo>
                  <a:lnTo>
                    <a:pt x="135" y="93"/>
                  </a:lnTo>
                  <a:lnTo>
                    <a:pt x="119" y="113"/>
                  </a:lnTo>
                  <a:lnTo>
                    <a:pt x="105" y="113"/>
                  </a:lnTo>
                  <a:lnTo>
                    <a:pt x="100" y="142"/>
                  </a:lnTo>
                  <a:lnTo>
                    <a:pt x="95" y="161"/>
                  </a:lnTo>
                  <a:lnTo>
                    <a:pt x="95" y="186"/>
                  </a:lnTo>
                  <a:lnTo>
                    <a:pt x="81" y="176"/>
                  </a:lnTo>
                  <a:lnTo>
                    <a:pt x="81" y="151"/>
                  </a:lnTo>
                  <a:lnTo>
                    <a:pt x="72" y="148"/>
                  </a:lnTo>
                  <a:lnTo>
                    <a:pt x="63" y="137"/>
                  </a:lnTo>
                  <a:lnTo>
                    <a:pt x="47" y="127"/>
                  </a:lnTo>
                  <a:lnTo>
                    <a:pt x="9" y="137"/>
                  </a:lnTo>
                  <a:lnTo>
                    <a:pt x="0" y="123"/>
                  </a:lnTo>
                  <a:lnTo>
                    <a:pt x="19" y="102"/>
                  </a:lnTo>
                  <a:lnTo>
                    <a:pt x="38" y="83"/>
                  </a:lnTo>
                  <a:lnTo>
                    <a:pt x="52" y="63"/>
                  </a:lnTo>
                  <a:lnTo>
                    <a:pt x="63" y="34"/>
                  </a:lnTo>
                  <a:lnTo>
                    <a:pt x="76" y="30"/>
                  </a:lnTo>
                  <a:lnTo>
                    <a:pt x="72" y="63"/>
                  </a:lnTo>
                  <a:lnTo>
                    <a:pt x="86" y="79"/>
                  </a:lnTo>
                  <a:lnTo>
                    <a:pt x="105" y="63"/>
                  </a:lnTo>
                  <a:lnTo>
                    <a:pt x="110" y="49"/>
                  </a:lnTo>
                  <a:lnTo>
                    <a:pt x="95" y="39"/>
                  </a:lnTo>
                  <a:lnTo>
                    <a:pt x="95" y="10"/>
                  </a:lnTo>
                  <a:lnTo>
                    <a:pt x="124" y="0"/>
                  </a:lnTo>
                  <a:lnTo>
                    <a:pt x="162" y="19"/>
                  </a:lnTo>
                </a:path>
              </a:pathLst>
            </a:custGeom>
            <a:solidFill>
              <a:srgbClr val="CCFFCC"/>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0948" name="Freeform 54"/>
            <p:cNvSpPr>
              <a:spLocks/>
            </p:cNvSpPr>
            <p:nvPr/>
          </p:nvSpPr>
          <p:spPr bwMode="auto">
            <a:xfrm>
              <a:off x="2486" y="2882"/>
              <a:ext cx="49" cy="70"/>
            </a:xfrm>
            <a:custGeom>
              <a:avLst/>
              <a:gdLst>
                <a:gd name="T0" fmla="*/ 2147483647 w 24"/>
                <a:gd name="T1" fmla="*/ 1423172577 h 44"/>
                <a:gd name="T2" fmla="*/ 2147483647 w 24"/>
                <a:gd name="T3" fmla="*/ 794335317 h 44"/>
                <a:gd name="T4" fmla="*/ 2147483647 w 24"/>
                <a:gd name="T5" fmla="*/ 0 h 44"/>
                <a:gd name="T6" fmla="*/ 2011571530 w 24"/>
                <a:gd name="T7" fmla="*/ 0 h 44"/>
                <a:gd name="T8" fmla="*/ 0 w 24"/>
                <a:gd name="T9" fmla="*/ 463353773 h 44"/>
                <a:gd name="T10" fmla="*/ 0 w 24"/>
                <a:gd name="T11" fmla="*/ 1257689085 h 44"/>
                <a:gd name="T12" fmla="*/ 2011571530 w 24"/>
                <a:gd name="T13" fmla="*/ 1423172577 h 44"/>
                <a:gd name="T14" fmla="*/ 2147483647 w 24"/>
                <a:gd name="T15" fmla="*/ 1423172577 h 44"/>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44"/>
                <a:gd name="T26" fmla="*/ 24 w 24"/>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44">
                  <a:moveTo>
                    <a:pt x="23" y="43"/>
                  </a:moveTo>
                  <a:lnTo>
                    <a:pt x="23" y="24"/>
                  </a:lnTo>
                  <a:lnTo>
                    <a:pt x="18" y="0"/>
                  </a:lnTo>
                  <a:lnTo>
                    <a:pt x="15" y="0"/>
                  </a:lnTo>
                  <a:lnTo>
                    <a:pt x="0" y="14"/>
                  </a:lnTo>
                  <a:lnTo>
                    <a:pt x="0" y="38"/>
                  </a:lnTo>
                  <a:lnTo>
                    <a:pt x="15" y="43"/>
                  </a:lnTo>
                  <a:lnTo>
                    <a:pt x="23" y="43"/>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0949" name="Freeform 55"/>
            <p:cNvSpPr>
              <a:spLocks/>
            </p:cNvSpPr>
            <p:nvPr/>
          </p:nvSpPr>
          <p:spPr bwMode="auto">
            <a:xfrm>
              <a:off x="2486" y="2882"/>
              <a:ext cx="49" cy="70"/>
            </a:xfrm>
            <a:custGeom>
              <a:avLst/>
              <a:gdLst>
                <a:gd name="T0" fmla="*/ 2147483647 w 24"/>
                <a:gd name="T1" fmla="*/ 1423172577 h 44"/>
                <a:gd name="T2" fmla="*/ 2147483647 w 24"/>
                <a:gd name="T3" fmla="*/ 794335317 h 44"/>
                <a:gd name="T4" fmla="*/ 2147483647 w 24"/>
                <a:gd name="T5" fmla="*/ 0 h 44"/>
                <a:gd name="T6" fmla="*/ 2011571530 w 24"/>
                <a:gd name="T7" fmla="*/ 0 h 44"/>
                <a:gd name="T8" fmla="*/ 0 w 24"/>
                <a:gd name="T9" fmla="*/ 463353773 h 44"/>
                <a:gd name="T10" fmla="*/ 0 w 24"/>
                <a:gd name="T11" fmla="*/ 1257689085 h 44"/>
                <a:gd name="T12" fmla="*/ 2011571530 w 24"/>
                <a:gd name="T13" fmla="*/ 1423172577 h 44"/>
                <a:gd name="T14" fmla="*/ 2147483647 w 24"/>
                <a:gd name="T15" fmla="*/ 1423172577 h 44"/>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44"/>
                <a:gd name="T26" fmla="*/ 24 w 24"/>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44">
                  <a:moveTo>
                    <a:pt x="23" y="43"/>
                  </a:moveTo>
                  <a:lnTo>
                    <a:pt x="23" y="24"/>
                  </a:lnTo>
                  <a:lnTo>
                    <a:pt x="18" y="0"/>
                  </a:lnTo>
                  <a:lnTo>
                    <a:pt x="15" y="0"/>
                  </a:lnTo>
                  <a:lnTo>
                    <a:pt x="0" y="14"/>
                  </a:lnTo>
                  <a:lnTo>
                    <a:pt x="0" y="38"/>
                  </a:lnTo>
                  <a:lnTo>
                    <a:pt x="15" y="43"/>
                  </a:lnTo>
                  <a:lnTo>
                    <a:pt x="23" y="43"/>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0950" name="Freeform 56"/>
            <p:cNvSpPr>
              <a:spLocks/>
            </p:cNvSpPr>
            <p:nvPr/>
          </p:nvSpPr>
          <p:spPr bwMode="auto">
            <a:xfrm>
              <a:off x="2457" y="3168"/>
              <a:ext cx="427" cy="197"/>
            </a:xfrm>
            <a:custGeom>
              <a:avLst/>
              <a:gdLst>
                <a:gd name="T0" fmla="*/ 2147483647 w 207"/>
                <a:gd name="T1" fmla="*/ 2147483647 h 124"/>
                <a:gd name="T2" fmla="*/ 2147483647 w 207"/>
                <a:gd name="T3" fmla="*/ 2147483647 h 124"/>
                <a:gd name="T4" fmla="*/ 2147483647 w 207"/>
                <a:gd name="T5" fmla="*/ 2147483647 h 124"/>
                <a:gd name="T6" fmla="*/ 2147483647 w 207"/>
                <a:gd name="T7" fmla="*/ 2147483647 h 124"/>
                <a:gd name="T8" fmla="*/ 709365283 w 207"/>
                <a:gd name="T9" fmla="*/ 2147483647 h 124"/>
                <a:gd name="T10" fmla="*/ 0 w 207"/>
                <a:gd name="T11" fmla="*/ 2147483647 h 124"/>
                <a:gd name="T12" fmla="*/ 2147483647 w 207"/>
                <a:gd name="T13" fmla="*/ 1472044239 h 124"/>
                <a:gd name="T14" fmla="*/ 2147483647 w 207"/>
                <a:gd name="T15" fmla="*/ 669114994 h 124"/>
                <a:gd name="T16" fmla="*/ 2147483647 w 207"/>
                <a:gd name="T17" fmla="*/ 167275099 h 124"/>
                <a:gd name="T18" fmla="*/ 2147483647 w 207"/>
                <a:gd name="T19" fmla="*/ 334550201 h 124"/>
                <a:gd name="T20" fmla="*/ 2147483647 w 207"/>
                <a:gd name="T21" fmla="*/ 0 h 124"/>
                <a:gd name="T22" fmla="*/ 2147483647 w 207"/>
                <a:gd name="T23" fmla="*/ 167275099 h 124"/>
                <a:gd name="T24" fmla="*/ 2147483647 w 207"/>
                <a:gd name="T25" fmla="*/ 167275099 h 124"/>
                <a:gd name="T26" fmla="*/ 2147483647 w 207"/>
                <a:gd name="T27" fmla="*/ 669114994 h 124"/>
                <a:gd name="T28" fmla="*/ 2147483647 w 207"/>
                <a:gd name="T29" fmla="*/ 1472044239 h 124"/>
                <a:gd name="T30" fmla="*/ 2147483647 w 207"/>
                <a:gd name="T31" fmla="*/ 1840055294 h 124"/>
                <a:gd name="T32" fmla="*/ 2147483647 w 207"/>
                <a:gd name="T33" fmla="*/ 2107698372 h 124"/>
                <a:gd name="T34" fmla="*/ 2147483647 w 207"/>
                <a:gd name="T35" fmla="*/ 2107698372 h 124"/>
                <a:gd name="T36" fmla="*/ 2147483647 w 207"/>
                <a:gd name="T37" fmla="*/ 2147483647 h 124"/>
                <a:gd name="T38" fmla="*/ 2147483647 w 207"/>
                <a:gd name="T39" fmla="*/ 2147483647 h 124"/>
                <a:gd name="T40" fmla="*/ 2147483647 w 207"/>
                <a:gd name="T41" fmla="*/ 2147483647 h 124"/>
                <a:gd name="T42" fmla="*/ 2147483647 w 207"/>
                <a:gd name="T43" fmla="*/ 2147483647 h 124"/>
                <a:gd name="T44" fmla="*/ 2147483647 w 207"/>
                <a:gd name="T45" fmla="*/ 2147483647 h 124"/>
                <a:gd name="T46" fmla="*/ 2147483647 w 207"/>
                <a:gd name="T47" fmla="*/ 2147483647 h 124"/>
                <a:gd name="T48" fmla="*/ 2147483647 w 207"/>
                <a:gd name="T49" fmla="*/ 2147483647 h 124"/>
                <a:gd name="T50" fmla="*/ 2147483647 w 207"/>
                <a:gd name="T51" fmla="*/ 2147483647 h 124"/>
                <a:gd name="T52" fmla="*/ 2147483647 w 207"/>
                <a:gd name="T53" fmla="*/ 2147483647 h 124"/>
                <a:gd name="T54" fmla="*/ 2147483647 w 207"/>
                <a:gd name="T55" fmla="*/ 2147483647 h 12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7"/>
                <a:gd name="T85" fmla="*/ 0 h 124"/>
                <a:gd name="T86" fmla="*/ 207 w 207"/>
                <a:gd name="T87" fmla="*/ 124 h 12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7" h="124">
                  <a:moveTo>
                    <a:pt x="43" y="118"/>
                  </a:moveTo>
                  <a:lnTo>
                    <a:pt x="33" y="103"/>
                  </a:lnTo>
                  <a:lnTo>
                    <a:pt x="33" y="79"/>
                  </a:lnTo>
                  <a:lnTo>
                    <a:pt x="19" y="79"/>
                  </a:lnTo>
                  <a:lnTo>
                    <a:pt x="5" y="93"/>
                  </a:lnTo>
                  <a:lnTo>
                    <a:pt x="0" y="74"/>
                  </a:lnTo>
                  <a:lnTo>
                    <a:pt x="24" y="44"/>
                  </a:lnTo>
                  <a:lnTo>
                    <a:pt x="43" y="20"/>
                  </a:lnTo>
                  <a:lnTo>
                    <a:pt x="53" y="5"/>
                  </a:lnTo>
                  <a:lnTo>
                    <a:pt x="67" y="10"/>
                  </a:lnTo>
                  <a:lnTo>
                    <a:pt x="81" y="0"/>
                  </a:lnTo>
                  <a:lnTo>
                    <a:pt x="105" y="5"/>
                  </a:lnTo>
                  <a:lnTo>
                    <a:pt x="145" y="5"/>
                  </a:lnTo>
                  <a:lnTo>
                    <a:pt x="168" y="20"/>
                  </a:lnTo>
                  <a:lnTo>
                    <a:pt x="168" y="44"/>
                  </a:lnTo>
                  <a:lnTo>
                    <a:pt x="172" y="55"/>
                  </a:lnTo>
                  <a:lnTo>
                    <a:pt x="196" y="63"/>
                  </a:lnTo>
                  <a:lnTo>
                    <a:pt x="206" y="63"/>
                  </a:lnTo>
                  <a:lnTo>
                    <a:pt x="191" y="83"/>
                  </a:lnTo>
                  <a:lnTo>
                    <a:pt x="191" y="103"/>
                  </a:lnTo>
                  <a:lnTo>
                    <a:pt x="158" y="93"/>
                  </a:lnTo>
                  <a:lnTo>
                    <a:pt x="148" y="103"/>
                  </a:lnTo>
                  <a:lnTo>
                    <a:pt x="139" y="123"/>
                  </a:lnTo>
                  <a:lnTo>
                    <a:pt x="124" y="113"/>
                  </a:lnTo>
                  <a:lnTo>
                    <a:pt x="115" y="93"/>
                  </a:lnTo>
                  <a:lnTo>
                    <a:pt x="96" y="98"/>
                  </a:lnTo>
                  <a:lnTo>
                    <a:pt x="86" y="118"/>
                  </a:lnTo>
                  <a:lnTo>
                    <a:pt x="43" y="118"/>
                  </a:lnTo>
                </a:path>
              </a:pathLst>
            </a:custGeom>
            <a:solidFill>
              <a:srgbClr val="CCFFCC"/>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0951" name="Freeform 57"/>
            <p:cNvSpPr>
              <a:spLocks/>
            </p:cNvSpPr>
            <p:nvPr/>
          </p:nvSpPr>
          <p:spPr bwMode="auto">
            <a:xfrm>
              <a:off x="3257" y="2401"/>
              <a:ext cx="870" cy="614"/>
            </a:xfrm>
            <a:custGeom>
              <a:avLst/>
              <a:gdLst>
                <a:gd name="T0" fmla="*/ 2147483647 w 421"/>
                <a:gd name="T1" fmla="*/ 2147483647 h 390"/>
                <a:gd name="T2" fmla="*/ 2147483647 w 421"/>
                <a:gd name="T3" fmla="*/ 2147483647 h 390"/>
                <a:gd name="T4" fmla="*/ 2147483647 w 421"/>
                <a:gd name="T5" fmla="*/ 2147483647 h 390"/>
                <a:gd name="T6" fmla="*/ 2147483647 w 421"/>
                <a:gd name="T7" fmla="*/ 2147483647 h 390"/>
                <a:gd name="T8" fmla="*/ 2147483647 w 421"/>
                <a:gd name="T9" fmla="*/ 2147483647 h 390"/>
                <a:gd name="T10" fmla="*/ 2147483647 w 421"/>
                <a:gd name="T11" fmla="*/ 2147483647 h 390"/>
                <a:gd name="T12" fmla="*/ 2147483647 w 421"/>
                <a:gd name="T13" fmla="*/ 1736945042 h 390"/>
                <a:gd name="T14" fmla="*/ 2147483647 w 421"/>
                <a:gd name="T15" fmla="*/ 1263234023 h 390"/>
                <a:gd name="T16" fmla="*/ 2147483647 w 421"/>
                <a:gd name="T17" fmla="*/ 663200994 h 390"/>
                <a:gd name="T18" fmla="*/ 2147483647 w 421"/>
                <a:gd name="T19" fmla="*/ 505288038 h 390"/>
                <a:gd name="T20" fmla="*/ 2147483647 w 421"/>
                <a:gd name="T21" fmla="*/ 789523009 h 390"/>
                <a:gd name="T22" fmla="*/ 2147483647 w 421"/>
                <a:gd name="T23" fmla="*/ 947422037 h 390"/>
                <a:gd name="T24" fmla="*/ 2147483647 w 421"/>
                <a:gd name="T25" fmla="*/ 789523009 h 390"/>
                <a:gd name="T26" fmla="*/ 2147483647 w 421"/>
                <a:gd name="T27" fmla="*/ 1105334993 h 390"/>
                <a:gd name="T28" fmla="*/ 2147483647 w 421"/>
                <a:gd name="T29" fmla="*/ 1105334993 h 390"/>
                <a:gd name="T30" fmla="*/ 2147483647 w 421"/>
                <a:gd name="T31" fmla="*/ 0 h 390"/>
                <a:gd name="T32" fmla="*/ 2147483647 w 421"/>
                <a:gd name="T33" fmla="*/ 315811991 h 390"/>
                <a:gd name="T34" fmla="*/ 2147483647 w 421"/>
                <a:gd name="T35" fmla="*/ 663200994 h 390"/>
                <a:gd name="T36" fmla="*/ 2147483647 w 421"/>
                <a:gd name="T37" fmla="*/ 1421133058 h 390"/>
                <a:gd name="T38" fmla="*/ 2147483647 w 421"/>
                <a:gd name="T39" fmla="*/ 1579046014 h 390"/>
                <a:gd name="T40" fmla="*/ 0 w 421"/>
                <a:gd name="T41" fmla="*/ 2147483647 h 390"/>
                <a:gd name="T42" fmla="*/ 574147484 w 421"/>
                <a:gd name="T43" fmla="*/ 2147483647 h 390"/>
                <a:gd name="T44" fmla="*/ 574147484 w 421"/>
                <a:gd name="T45" fmla="*/ 2147483647 h 390"/>
                <a:gd name="T46" fmla="*/ 0 w 421"/>
                <a:gd name="T47" fmla="*/ 2147483647 h 390"/>
                <a:gd name="T48" fmla="*/ 1291806258 w 421"/>
                <a:gd name="T49" fmla="*/ 2147483647 h 390"/>
                <a:gd name="T50" fmla="*/ 2009465024 w 421"/>
                <a:gd name="T51" fmla="*/ 2147483647 h 390"/>
                <a:gd name="T52" fmla="*/ 2147483647 w 421"/>
                <a:gd name="T53" fmla="*/ 2147483647 h 390"/>
                <a:gd name="T54" fmla="*/ 2147483647 w 421"/>
                <a:gd name="T55" fmla="*/ 2147483647 h 390"/>
                <a:gd name="T56" fmla="*/ 2147483647 w 421"/>
                <a:gd name="T57" fmla="*/ 2147483647 h 390"/>
                <a:gd name="T58" fmla="*/ 2147483647 w 421"/>
                <a:gd name="T59" fmla="*/ 2147483647 h 390"/>
                <a:gd name="T60" fmla="*/ 2147483647 w 421"/>
                <a:gd name="T61" fmla="*/ 2147483647 h 390"/>
                <a:gd name="T62" fmla="*/ 2147483647 w 421"/>
                <a:gd name="T63" fmla="*/ 2147483647 h 390"/>
                <a:gd name="T64" fmla="*/ 2147483647 w 421"/>
                <a:gd name="T65" fmla="*/ 2147483647 h 390"/>
                <a:gd name="T66" fmla="*/ 2147483647 w 421"/>
                <a:gd name="T67" fmla="*/ 2147483647 h 390"/>
                <a:gd name="T68" fmla="*/ 2147483647 w 421"/>
                <a:gd name="T69" fmla="*/ 2147483647 h 390"/>
                <a:gd name="T70" fmla="*/ 2147483647 w 421"/>
                <a:gd name="T71" fmla="*/ 2147483647 h 390"/>
                <a:gd name="T72" fmla="*/ 2147483647 w 421"/>
                <a:gd name="T73" fmla="*/ 2147483647 h 390"/>
                <a:gd name="T74" fmla="*/ 2147483647 w 421"/>
                <a:gd name="T75" fmla="*/ 2147483647 h 390"/>
                <a:gd name="T76" fmla="*/ 2147483647 w 421"/>
                <a:gd name="T77" fmla="*/ 2147483647 h 390"/>
                <a:gd name="T78" fmla="*/ 2147483647 w 421"/>
                <a:gd name="T79" fmla="*/ 2147483647 h 390"/>
                <a:gd name="T80" fmla="*/ 2147483647 w 421"/>
                <a:gd name="T81" fmla="*/ 2147483647 h 390"/>
                <a:gd name="T82" fmla="*/ 2147483647 w 421"/>
                <a:gd name="T83" fmla="*/ 2147483647 h 390"/>
                <a:gd name="T84" fmla="*/ 2147483647 w 421"/>
                <a:gd name="T85" fmla="*/ 2147483647 h 390"/>
                <a:gd name="T86" fmla="*/ 2147483647 w 421"/>
                <a:gd name="T87" fmla="*/ 2147483647 h 390"/>
                <a:gd name="T88" fmla="*/ 2147483647 w 421"/>
                <a:gd name="T89" fmla="*/ 2147483647 h 390"/>
                <a:gd name="T90" fmla="*/ 2147483647 w 421"/>
                <a:gd name="T91" fmla="*/ 2147483647 h 390"/>
                <a:gd name="T92" fmla="*/ 2147483647 w 421"/>
                <a:gd name="T93" fmla="*/ 2147483647 h 390"/>
                <a:gd name="T94" fmla="*/ 2147483647 w 421"/>
                <a:gd name="T95" fmla="*/ 2147483647 h 390"/>
                <a:gd name="T96" fmla="*/ 2147483647 w 421"/>
                <a:gd name="T97" fmla="*/ 2147483647 h 390"/>
                <a:gd name="T98" fmla="*/ 2147483647 w 421"/>
                <a:gd name="T99" fmla="*/ 2147483647 h 390"/>
                <a:gd name="T100" fmla="*/ 2147483647 w 421"/>
                <a:gd name="T101" fmla="*/ 2147483647 h 390"/>
                <a:gd name="T102" fmla="*/ 2147483647 w 421"/>
                <a:gd name="T103" fmla="*/ 2147483647 h 390"/>
                <a:gd name="T104" fmla="*/ 2147483647 w 421"/>
                <a:gd name="T105" fmla="*/ 2147483647 h 39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21"/>
                <a:gd name="T160" fmla="*/ 0 h 390"/>
                <a:gd name="T161" fmla="*/ 421 w 421"/>
                <a:gd name="T162" fmla="*/ 390 h 39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21" h="390">
                  <a:moveTo>
                    <a:pt x="396" y="223"/>
                  </a:moveTo>
                  <a:lnTo>
                    <a:pt x="386" y="207"/>
                  </a:lnTo>
                  <a:lnTo>
                    <a:pt x="386" y="188"/>
                  </a:lnTo>
                  <a:lnTo>
                    <a:pt x="372" y="168"/>
                  </a:lnTo>
                  <a:lnTo>
                    <a:pt x="386" y="143"/>
                  </a:lnTo>
                  <a:lnTo>
                    <a:pt x="391" y="113"/>
                  </a:lnTo>
                  <a:lnTo>
                    <a:pt x="372" y="55"/>
                  </a:lnTo>
                  <a:lnTo>
                    <a:pt x="367" y="40"/>
                  </a:lnTo>
                  <a:lnTo>
                    <a:pt x="348" y="21"/>
                  </a:lnTo>
                  <a:lnTo>
                    <a:pt x="338" y="16"/>
                  </a:lnTo>
                  <a:lnTo>
                    <a:pt x="306" y="25"/>
                  </a:lnTo>
                  <a:lnTo>
                    <a:pt x="267" y="30"/>
                  </a:lnTo>
                  <a:lnTo>
                    <a:pt x="214" y="25"/>
                  </a:lnTo>
                  <a:lnTo>
                    <a:pt x="200" y="35"/>
                  </a:lnTo>
                  <a:lnTo>
                    <a:pt x="177" y="35"/>
                  </a:lnTo>
                  <a:lnTo>
                    <a:pt x="161" y="0"/>
                  </a:lnTo>
                  <a:lnTo>
                    <a:pt x="134" y="10"/>
                  </a:lnTo>
                  <a:lnTo>
                    <a:pt x="100" y="21"/>
                  </a:lnTo>
                  <a:lnTo>
                    <a:pt x="76" y="45"/>
                  </a:lnTo>
                  <a:lnTo>
                    <a:pt x="43" y="50"/>
                  </a:lnTo>
                  <a:lnTo>
                    <a:pt x="0" y="79"/>
                  </a:lnTo>
                  <a:lnTo>
                    <a:pt x="4" y="99"/>
                  </a:lnTo>
                  <a:lnTo>
                    <a:pt x="4" y="119"/>
                  </a:lnTo>
                  <a:lnTo>
                    <a:pt x="0" y="138"/>
                  </a:lnTo>
                  <a:lnTo>
                    <a:pt x="9" y="154"/>
                  </a:lnTo>
                  <a:lnTo>
                    <a:pt x="14" y="228"/>
                  </a:lnTo>
                  <a:lnTo>
                    <a:pt x="24" y="242"/>
                  </a:lnTo>
                  <a:lnTo>
                    <a:pt x="28" y="262"/>
                  </a:lnTo>
                  <a:lnTo>
                    <a:pt x="24" y="281"/>
                  </a:lnTo>
                  <a:lnTo>
                    <a:pt x="38" y="270"/>
                  </a:lnTo>
                  <a:lnTo>
                    <a:pt x="52" y="287"/>
                  </a:lnTo>
                  <a:lnTo>
                    <a:pt x="67" y="287"/>
                  </a:lnTo>
                  <a:lnTo>
                    <a:pt x="80" y="297"/>
                  </a:lnTo>
                  <a:lnTo>
                    <a:pt x="96" y="320"/>
                  </a:lnTo>
                  <a:lnTo>
                    <a:pt x="110" y="330"/>
                  </a:lnTo>
                  <a:lnTo>
                    <a:pt x="115" y="312"/>
                  </a:lnTo>
                  <a:lnTo>
                    <a:pt x="143" y="320"/>
                  </a:lnTo>
                  <a:lnTo>
                    <a:pt x="158" y="340"/>
                  </a:lnTo>
                  <a:lnTo>
                    <a:pt x="200" y="370"/>
                  </a:lnTo>
                  <a:lnTo>
                    <a:pt x="210" y="375"/>
                  </a:lnTo>
                  <a:lnTo>
                    <a:pt x="228" y="366"/>
                  </a:lnTo>
                  <a:lnTo>
                    <a:pt x="257" y="389"/>
                  </a:lnTo>
                  <a:lnTo>
                    <a:pt x="271" y="375"/>
                  </a:lnTo>
                  <a:lnTo>
                    <a:pt x="300" y="375"/>
                  </a:lnTo>
                  <a:lnTo>
                    <a:pt x="315" y="366"/>
                  </a:lnTo>
                  <a:lnTo>
                    <a:pt x="338" y="370"/>
                  </a:lnTo>
                  <a:lnTo>
                    <a:pt x="353" y="385"/>
                  </a:lnTo>
                  <a:lnTo>
                    <a:pt x="362" y="385"/>
                  </a:lnTo>
                  <a:lnTo>
                    <a:pt x="377" y="345"/>
                  </a:lnTo>
                  <a:lnTo>
                    <a:pt x="391" y="312"/>
                  </a:lnTo>
                  <a:lnTo>
                    <a:pt x="420" y="287"/>
                  </a:lnTo>
                  <a:lnTo>
                    <a:pt x="415" y="262"/>
                  </a:lnTo>
                  <a:lnTo>
                    <a:pt x="396" y="223"/>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0952" name="Freeform 58"/>
            <p:cNvSpPr>
              <a:spLocks/>
            </p:cNvSpPr>
            <p:nvPr/>
          </p:nvSpPr>
          <p:spPr bwMode="auto">
            <a:xfrm>
              <a:off x="3257" y="2401"/>
              <a:ext cx="870" cy="614"/>
            </a:xfrm>
            <a:custGeom>
              <a:avLst/>
              <a:gdLst>
                <a:gd name="T0" fmla="*/ 2147483647 w 421"/>
                <a:gd name="T1" fmla="*/ 2147483647 h 390"/>
                <a:gd name="T2" fmla="*/ 2147483647 w 421"/>
                <a:gd name="T3" fmla="*/ 2147483647 h 390"/>
                <a:gd name="T4" fmla="*/ 2147483647 w 421"/>
                <a:gd name="T5" fmla="*/ 2147483647 h 390"/>
                <a:gd name="T6" fmla="*/ 2147483647 w 421"/>
                <a:gd name="T7" fmla="*/ 2147483647 h 390"/>
                <a:gd name="T8" fmla="*/ 2147483647 w 421"/>
                <a:gd name="T9" fmla="*/ 2147483647 h 390"/>
                <a:gd name="T10" fmla="*/ 2147483647 w 421"/>
                <a:gd name="T11" fmla="*/ 2147483647 h 390"/>
                <a:gd name="T12" fmla="*/ 2147483647 w 421"/>
                <a:gd name="T13" fmla="*/ 1736945042 h 390"/>
                <a:gd name="T14" fmla="*/ 2147483647 w 421"/>
                <a:gd name="T15" fmla="*/ 1263234023 h 390"/>
                <a:gd name="T16" fmla="*/ 2147483647 w 421"/>
                <a:gd name="T17" fmla="*/ 663200994 h 390"/>
                <a:gd name="T18" fmla="*/ 2147483647 w 421"/>
                <a:gd name="T19" fmla="*/ 505288038 h 390"/>
                <a:gd name="T20" fmla="*/ 2147483647 w 421"/>
                <a:gd name="T21" fmla="*/ 789523009 h 390"/>
                <a:gd name="T22" fmla="*/ 2147483647 w 421"/>
                <a:gd name="T23" fmla="*/ 947422037 h 390"/>
                <a:gd name="T24" fmla="*/ 2147483647 w 421"/>
                <a:gd name="T25" fmla="*/ 789523009 h 390"/>
                <a:gd name="T26" fmla="*/ 2147483647 w 421"/>
                <a:gd name="T27" fmla="*/ 1105334993 h 390"/>
                <a:gd name="T28" fmla="*/ 2147483647 w 421"/>
                <a:gd name="T29" fmla="*/ 1105334993 h 390"/>
                <a:gd name="T30" fmla="*/ 2147483647 w 421"/>
                <a:gd name="T31" fmla="*/ 0 h 390"/>
                <a:gd name="T32" fmla="*/ 2147483647 w 421"/>
                <a:gd name="T33" fmla="*/ 315811991 h 390"/>
                <a:gd name="T34" fmla="*/ 2147483647 w 421"/>
                <a:gd name="T35" fmla="*/ 663200994 h 390"/>
                <a:gd name="T36" fmla="*/ 2147483647 w 421"/>
                <a:gd name="T37" fmla="*/ 1421133058 h 390"/>
                <a:gd name="T38" fmla="*/ 2147483647 w 421"/>
                <a:gd name="T39" fmla="*/ 1579046014 h 390"/>
                <a:gd name="T40" fmla="*/ 0 w 421"/>
                <a:gd name="T41" fmla="*/ 2147483647 h 390"/>
                <a:gd name="T42" fmla="*/ 574147484 w 421"/>
                <a:gd name="T43" fmla="*/ 2147483647 h 390"/>
                <a:gd name="T44" fmla="*/ 574147484 w 421"/>
                <a:gd name="T45" fmla="*/ 2147483647 h 390"/>
                <a:gd name="T46" fmla="*/ 0 w 421"/>
                <a:gd name="T47" fmla="*/ 2147483647 h 390"/>
                <a:gd name="T48" fmla="*/ 1291806258 w 421"/>
                <a:gd name="T49" fmla="*/ 2147483647 h 390"/>
                <a:gd name="T50" fmla="*/ 2009465024 w 421"/>
                <a:gd name="T51" fmla="*/ 2147483647 h 390"/>
                <a:gd name="T52" fmla="*/ 2147483647 w 421"/>
                <a:gd name="T53" fmla="*/ 2147483647 h 390"/>
                <a:gd name="T54" fmla="*/ 2147483647 w 421"/>
                <a:gd name="T55" fmla="*/ 2147483647 h 390"/>
                <a:gd name="T56" fmla="*/ 2147483647 w 421"/>
                <a:gd name="T57" fmla="*/ 2147483647 h 390"/>
                <a:gd name="T58" fmla="*/ 2147483647 w 421"/>
                <a:gd name="T59" fmla="*/ 2147483647 h 390"/>
                <a:gd name="T60" fmla="*/ 2147483647 w 421"/>
                <a:gd name="T61" fmla="*/ 2147483647 h 390"/>
                <a:gd name="T62" fmla="*/ 2147483647 w 421"/>
                <a:gd name="T63" fmla="*/ 2147483647 h 390"/>
                <a:gd name="T64" fmla="*/ 2147483647 w 421"/>
                <a:gd name="T65" fmla="*/ 2147483647 h 390"/>
                <a:gd name="T66" fmla="*/ 2147483647 w 421"/>
                <a:gd name="T67" fmla="*/ 2147483647 h 390"/>
                <a:gd name="T68" fmla="*/ 2147483647 w 421"/>
                <a:gd name="T69" fmla="*/ 2147483647 h 390"/>
                <a:gd name="T70" fmla="*/ 2147483647 w 421"/>
                <a:gd name="T71" fmla="*/ 2147483647 h 390"/>
                <a:gd name="T72" fmla="*/ 2147483647 w 421"/>
                <a:gd name="T73" fmla="*/ 2147483647 h 390"/>
                <a:gd name="T74" fmla="*/ 2147483647 w 421"/>
                <a:gd name="T75" fmla="*/ 2147483647 h 390"/>
                <a:gd name="T76" fmla="*/ 2147483647 w 421"/>
                <a:gd name="T77" fmla="*/ 2147483647 h 390"/>
                <a:gd name="T78" fmla="*/ 2147483647 w 421"/>
                <a:gd name="T79" fmla="*/ 2147483647 h 390"/>
                <a:gd name="T80" fmla="*/ 2147483647 w 421"/>
                <a:gd name="T81" fmla="*/ 2147483647 h 390"/>
                <a:gd name="T82" fmla="*/ 2147483647 w 421"/>
                <a:gd name="T83" fmla="*/ 2147483647 h 390"/>
                <a:gd name="T84" fmla="*/ 2147483647 w 421"/>
                <a:gd name="T85" fmla="*/ 2147483647 h 390"/>
                <a:gd name="T86" fmla="*/ 2147483647 w 421"/>
                <a:gd name="T87" fmla="*/ 2147483647 h 390"/>
                <a:gd name="T88" fmla="*/ 2147483647 w 421"/>
                <a:gd name="T89" fmla="*/ 2147483647 h 390"/>
                <a:gd name="T90" fmla="*/ 2147483647 w 421"/>
                <a:gd name="T91" fmla="*/ 2147483647 h 390"/>
                <a:gd name="T92" fmla="*/ 2147483647 w 421"/>
                <a:gd name="T93" fmla="*/ 2147483647 h 390"/>
                <a:gd name="T94" fmla="*/ 2147483647 w 421"/>
                <a:gd name="T95" fmla="*/ 2147483647 h 390"/>
                <a:gd name="T96" fmla="*/ 2147483647 w 421"/>
                <a:gd name="T97" fmla="*/ 2147483647 h 390"/>
                <a:gd name="T98" fmla="*/ 2147483647 w 421"/>
                <a:gd name="T99" fmla="*/ 2147483647 h 390"/>
                <a:gd name="T100" fmla="*/ 2147483647 w 421"/>
                <a:gd name="T101" fmla="*/ 2147483647 h 390"/>
                <a:gd name="T102" fmla="*/ 2147483647 w 421"/>
                <a:gd name="T103" fmla="*/ 2147483647 h 390"/>
                <a:gd name="T104" fmla="*/ 2147483647 w 421"/>
                <a:gd name="T105" fmla="*/ 2147483647 h 39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21"/>
                <a:gd name="T160" fmla="*/ 0 h 390"/>
                <a:gd name="T161" fmla="*/ 421 w 421"/>
                <a:gd name="T162" fmla="*/ 390 h 39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21" h="390">
                  <a:moveTo>
                    <a:pt x="396" y="223"/>
                  </a:moveTo>
                  <a:lnTo>
                    <a:pt x="386" y="207"/>
                  </a:lnTo>
                  <a:lnTo>
                    <a:pt x="386" y="188"/>
                  </a:lnTo>
                  <a:lnTo>
                    <a:pt x="372" y="168"/>
                  </a:lnTo>
                  <a:lnTo>
                    <a:pt x="386" y="143"/>
                  </a:lnTo>
                  <a:lnTo>
                    <a:pt x="391" y="113"/>
                  </a:lnTo>
                  <a:lnTo>
                    <a:pt x="372" y="55"/>
                  </a:lnTo>
                  <a:lnTo>
                    <a:pt x="367" y="40"/>
                  </a:lnTo>
                  <a:lnTo>
                    <a:pt x="348" y="21"/>
                  </a:lnTo>
                  <a:lnTo>
                    <a:pt x="338" y="16"/>
                  </a:lnTo>
                  <a:lnTo>
                    <a:pt x="306" y="25"/>
                  </a:lnTo>
                  <a:lnTo>
                    <a:pt x="267" y="30"/>
                  </a:lnTo>
                  <a:lnTo>
                    <a:pt x="214" y="25"/>
                  </a:lnTo>
                  <a:lnTo>
                    <a:pt x="200" y="35"/>
                  </a:lnTo>
                  <a:lnTo>
                    <a:pt x="177" y="35"/>
                  </a:lnTo>
                  <a:lnTo>
                    <a:pt x="161" y="0"/>
                  </a:lnTo>
                  <a:lnTo>
                    <a:pt x="134" y="10"/>
                  </a:lnTo>
                  <a:lnTo>
                    <a:pt x="100" y="21"/>
                  </a:lnTo>
                  <a:lnTo>
                    <a:pt x="76" y="45"/>
                  </a:lnTo>
                  <a:lnTo>
                    <a:pt x="43" y="50"/>
                  </a:lnTo>
                  <a:lnTo>
                    <a:pt x="0" y="79"/>
                  </a:lnTo>
                  <a:lnTo>
                    <a:pt x="4" y="99"/>
                  </a:lnTo>
                  <a:lnTo>
                    <a:pt x="4" y="119"/>
                  </a:lnTo>
                  <a:lnTo>
                    <a:pt x="0" y="138"/>
                  </a:lnTo>
                  <a:lnTo>
                    <a:pt x="9" y="154"/>
                  </a:lnTo>
                  <a:lnTo>
                    <a:pt x="14" y="228"/>
                  </a:lnTo>
                  <a:lnTo>
                    <a:pt x="24" y="242"/>
                  </a:lnTo>
                  <a:lnTo>
                    <a:pt x="28" y="262"/>
                  </a:lnTo>
                  <a:lnTo>
                    <a:pt x="24" y="281"/>
                  </a:lnTo>
                  <a:lnTo>
                    <a:pt x="38" y="270"/>
                  </a:lnTo>
                  <a:lnTo>
                    <a:pt x="52" y="287"/>
                  </a:lnTo>
                  <a:lnTo>
                    <a:pt x="67" y="287"/>
                  </a:lnTo>
                  <a:lnTo>
                    <a:pt x="80" y="297"/>
                  </a:lnTo>
                  <a:lnTo>
                    <a:pt x="96" y="320"/>
                  </a:lnTo>
                  <a:lnTo>
                    <a:pt x="110" y="330"/>
                  </a:lnTo>
                  <a:lnTo>
                    <a:pt x="115" y="312"/>
                  </a:lnTo>
                  <a:lnTo>
                    <a:pt x="143" y="320"/>
                  </a:lnTo>
                  <a:lnTo>
                    <a:pt x="158" y="340"/>
                  </a:lnTo>
                  <a:lnTo>
                    <a:pt x="200" y="370"/>
                  </a:lnTo>
                  <a:lnTo>
                    <a:pt x="210" y="375"/>
                  </a:lnTo>
                  <a:lnTo>
                    <a:pt x="228" y="366"/>
                  </a:lnTo>
                  <a:lnTo>
                    <a:pt x="257" y="389"/>
                  </a:lnTo>
                  <a:lnTo>
                    <a:pt x="271" y="375"/>
                  </a:lnTo>
                  <a:lnTo>
                    <a:pt x="300" y="375"/>
                  </a:lnTo>
                  <a:lnTo>
                    <a:pt x="315" y="366"/>
                  </a:lnTo>
                  <a:lnTo>
                    <a:pt x="338" y="370"/>
                  </a:lnTo>
                  <a:lnTo>
                    <a:pt x="353" y="385"/>
                  </a:lnTo>
                  <a:lnTo>
                    <a:pt x="362" y="385"/>
                  </a:lnTo>
                  <a:lnTo>
                    <a:pt x="377" y="345"/>
                  </a:lnTo>
                  <a:lnTo>
                    <a:pt x="391" y="312"/>
                  </a:lnTo>
                  <a:lnTo>
                    <a:pt x="420" y="287"/>
                  </a:lnTo>
                  <a:lnTo>
                    <a:pt x="415" y="262"/>
                  </a:lnTo>
                  <a:lnTo>
                    <a:pt x="396" y="223"/>
                  </a:lnTo>
                </a:path>
              </a:pathLst>
            </a:custGeom>
            <a:solidFill>
              <a:srgbClr val="CCFFCC"/>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0953" name="Freeform 59"/>
            <p:cNvSpPr>
              <a:spLocks/>
            </p:cNvSpPr>
            <p:nvPr/>
          </p:nvSpPr>
          <p:spPr bwMode="auto">
            <a:xfrm>
              <a:off x="3168" y="3276"/>
              <a:ext cx="287" cy="173"/>
            </a:xfrm>
            <a:custGeom>
              <a:avLst/>
              <a:gdLst>
                <a:gd name="T0" fmla="*/ 0 w 139"/>
                <a:gd name="T1" fmla="*/ 2147483647 h 109"/>
                <a:gd name="T2" fmla="*/ 1992190038 w 139"/>
                <a:gd name="T3" fmla="*/ 2147483647 h 109"/>
                <a:gd name="T4" fmla="*/ 1992190038 w 139"/>
                <a:gd name="T5" fmla="*/ 2147483647 h 109"/>
                <a:gd name="T6" fmla="*/ 2147483647 w 139"/>
                <a:gd name="T7" fmla="*/ 2147483647 h 109"/>
                <a:gd name="T8" fmla="*/ 1992190038 w 139"/>
                <a:gd name="T9" fmla="*/ 2147483647 h 109"/>
                <a:gd name="T10" fmla="*/ 1280679074 w 139"/>
                <a:gd name="T11" fmla="*/ 1824794118 h 109"/>
                <a:gd name="T12" fmla="*/ 1280679074 w 139"/>
                <a:gd name="T13" fmla="*/ 1161227348 h 109"/>
                <a:gd name="T14" fmla="*/ 1992190038 w 139"/>
                <a:gd name="T15" fmla="*/ 995335654 h 109"/>
                <a:gd name="T16" fmla="*/ 2147483647 w 139"/>
                <a:gd name="T17" fmla="*/ 1161227348 h 109"/>
                <a:gd name="T18" fmla="*/ 2147483647 w 139"/>
                <a:gd name="T19" fmla="*/ 497675080 h 109"/>
                <a:gd name="T20" fmla="*/ 2147483647 w 139"/>
                <a:gd name="T21" fmla="*/ 497675080 h 109"/>
                <a:gd name="T22" fmla="*/ 2147483647 w 139"/>
                <a:gd name="T23" fmla="*/ 364953017 h 109"/>
                <a:gd name="T24" fmla="*/ 2147483647 w 139"/>
                <a:gd name="T25" fmla="*/ 0 h 109"/>
                <a:gd name="T26" fmla="*/ 2147483647 w 139"/>
                <a:gd name="T27" fmla="*/ 364953017 h 109"/>
                <a:gd name="T28" fmla="*/ 2147483647 w 139"/>
                <a:gd name="T29" fmla="*/ 497675080 h 109"/>
                <a:gd name="T30" fmla="*/ 2147483647 w 139"/>
                <a:gd name="T31" fmla="*/ 829443961 h 109"/>
                <a:gd name="T32" fmla="*/ 2147483647 w 139"/>
                <a:gd name="T33" fmla="*/ 1360303185 h 109"/>
                <a:gd name="T34" fmla="*/ 2147483647 w 139"/>
                <a:gd name="T35" fmla="*/ 2147483647 h 109"/>
                <a:gd name="T36" fmla="*/ 2147483647 w 139"/>
                <a:gd name="T37" fmla="*/ 2147483647 h 109"/>
                <a:gd name="T38" fmla="*/ 1992190038 w 139"/>
                <a:gd name="T39" fmla="*/ 2147483647 h 109"/>
                <a:gd name="T40" fmla="*/ 0 w 139"/>
                <a:gd name="T41" fmla="*/ 2147483647 h 1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9"/>
                <a:gd name="T64" fmla="*/ 0 h 109"/>
                <a:gd name="T65" fmla="*/ 139 w 139"/>
                <a:gd name="T66" fmla="*/ 109 h 10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9" h="109">
                  <a:moveTo>
                    <a:pt x="0" y="104"/>
                  </a:moveTo>
                  <a:lnTo>
                    <a:pt x="14" y="99"/>
                  </a:lnTo>
                  <a:lnTo>
                    <a:pt x="14" y="93"/>
                  </a:lnTo>
                  <a:lnTo>
                    <a:pt x="24" y="89"/>
                  </a:lnTo>
                  <a:lnTo>
                    <a:pt x="14" y="80"/>
                  </a:lnTo>
                  <a:lnTo>
                    <a:pt x="9" y="55"/>
                  </a:lnTo>
                  <a:lnTo>
                    <a:pt x="9" y="35"/>
                  </a:lnTo>
                  <a:lnTo>
                    <a:pt x="14" y="30"/>
                  </a:lnTo>
                  <a:lnTo>
                    <a:pt x="47" y="35"/>
                  </a:lnTo>
                  <a:lnTo>
                    <a:pt x="81" y="15"/>
                  </a:lnTo>
                  <a:lnTo>
                    <a:pt x="94" y="15"/>
                  </a:lnTo>
                  <a:lnTo>
                    <a:pt x="110" y="11"/>
                  </a:lnTo>
                  <a:lnTo>
                    <a:pt x="129" y="0"/>
                  </a:lnTo>
                  <a:lnTo>
                    <a:pt x="138" y="11"/>
                  </a:lnTo>
                  <a:lnTo>
                    <a:pt x="129" y="15"/>
                  </a:lnTo>
                  <a:lnTo>
                    <a:pt x="129" y="25"/>
                  </a:lnTo>
                  <a:lnTo>
                    <a:pt x="94" y="41"/>
                  </a:lnTo>
                  <a:lnTo>
                    <a:pt x="81" y="99"/>
                  </a:lnTo>
                  <a:lnTo>
                    <a:pt x="47" y="89"/>
                  </a:lnTo>
                  <a:lnTo>
                    <a:pt x="14" y="108"/>
                  </a:lnTo>
                  <a:lnTo>
                    <a:pt x="0" y="104"/>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0954" name="Freeform 60"/>
            <p:cNvSpPr>
              <a:spLocks/>
            </p:cNvSpPr>
            <p:nvPr/>
          </p:nvSpPr>
          <p:spPr bwMode="auto">
            <a:xfrm>
              <a:off x="3918" y="3737"/>
              <a:ext cx="257" cy="184"/>
            </a:xfrm>
            <a:custGeom>
              <a:avLst/>
              <a:gdLst>
                <a:gd name="T0" fmla="*/ 2147483647 w 126"/>
                <a:gd name="T1" fmla="*/ 208976021 h 115"/>
                <a:gd name="T2" fmla="*/ 2147483647 w 126"/>
                <a:gd name="T3" fmla="*/ 383127741 h 115"/>
                <a:gd name="T4" fmla="*/ 2147483647 w 126"/>
                <a:gd name="T5" fmla="*/ 870728389 h 115"/>
                <a:gd name="T6" fmla="*/ 2147483647 w 126"/>
                <a:gd name="T7" fmla="*/ 2147483647 h 115"/>
                <a:gd name="T8" fmla="*/ 2147483647 w 126"/>
                <a:gd name="T9" fmla="*/ 2147483647 h 115"/>
                <a:gd name="T10" fmla="*/ 2147483647 w 126"/>
                <a:gd name="T11" fmla="*/ 2147483647 h 115"/>
                <a:gd name="T12" fmla="*/ 2147483647 w 126"/>
                <a:gd name="T13" fmla="*/ 2147483647 h 115"/>
                <a:gd name="T14" fmla="*/ 2147483647 w 126"/>
                <a:gd name="T15" fmla="*/ 2147483647 h 115"/>
                <a:gd name="T16" fmla="*/ 1329774717 w 126"/>
                <a:gd name="T17" fmla="*/ 2147483647 h 115"/>
                <a:gd name="T18" fmla="*/ 0 w 126"/>
                <a:gd name="T19" fmla="*/ 2147483647 h 115"/>
                <a:gd name="T20" fmla="*/ 0 w 126"/>
                <a:gd name="T21" fmla="*/ 1741456778 h 115"/>
                <a:gd name="T22" fmla="*/ 0 w 126"/>
                <a:gd name="T23" fmla="*/ 1427992739 h 115"/>
                <a:gd name="T24" fmla="*/ 664887360 w 126"/>
                <a:gd name="T25" fmla="*/ 1253856128 h 115"/>
                <a:gd name="T26" fmla="*/ 664887360 w 126"/>
                <a:gd name="T27" fmla="*/ 870728389 h 115"/>
                <a:gd name="T28" fmla="*/ 2147483647 w 126"/>
                <a:gd name="T29" fmla="*/ 383127741 h 115"/>
                <a:gd name="T30" fmla="*/ 2147483647 w 126"/>
                <a:gd name="T31" fmla="*/ 0 h 115"/>
                <a:gd name="T32" fmla="*/ 2147483647 w 126"/>
                <a:gd name="T33" fmla="*/ 0 h 115"/>
                <a:gd name="T34" fmla="*/ 2147483647 w 126"/>
                <a:gd name="T35" fmla="*/ 208976021 h 1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6"/>
                <a:gd name="T55" fmla="*/ 0 h 115"/>
                <a:gd name="T56" fmla="*/ 126 w 126"/>
                <a:gd name="T57" fmla="*/ 115 h 1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6" h="115">
                  <a:moveTo>
                    <a:pt x="91" y="6"/>
                  </a:moveTo>
                  <a:lnTo>
                    <a:pt x="91" y="11"/>
                  </a:lnTo>
                  <a:lnTo>
                    <a:pt x="115" y="25"/>
                  </a:lnTo>
                  <a:lnTo>
                    <a:pt x="125" y="70"/>
                  </a:lnTo>
                  <a:lnTo>
                    <a:pt x="110" y="85"/>
                  </a:lnTo>
                  <a:lnTo>
                    <a:pt x="91" y="89"/>
                  </a:lnTo>
                  <a:lnTo>
                    <a:pt x="43" y="110"/>
                  </a:lnTo>
                  <a:lnTo>
                    <a:pt x="29" y="114"/>
                  </a:lnTo>
                  <a:lnTo>
                    <a:pt x="10" y="100"/>
                  </a:lnTo>
                  <a:lnTo>
                    <a:pt x="0" y="80"/>
                  </a:lnTo>
                  <a:lnTo>
                    <a:pt x="0" y="50"/>
                  </a:lnTo>
                  <a:lnTo>
                    <a:pt x="0" y="41"/>
                  </a:lnTo>
                  <a:lnTo>
                    <a:pt x="5" y="36"/>
                  </a:lnTo>
                  <a:lnTo>
                    <a:pt x="5" y="25"/>
                  </a:lnTo>
                  <a:lnTo>
                    <a:pt x="24" y="11"/>
                  </a:lnTo>
                  <a:lnTo>
                    <a:pt x="39" y="0"/>
                  </a:lnTo>
                  <a:lnTo>
                    <a:pt x="82" y="0"/>
                  </a:lnTo>
                  <a:lnTo>
                    <a:pt x="91" y="6"/>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0955" name="Freeform 61"/>
            <p:cNvSpPr>
              <a:spLocks/>
            </p:cNvSpPr>
            <p:nvPr/>
          </p:nvSpPr>
          <p:spPr bwMode="auto">
            <a:xfrm>
              <a:off x="3918" y="3737"/>
              <a:ext cx="257" cy="184"/>
            </a:xfrm>
            <a:custGeom>
              <a:avLst/>
              <a:gdLst>
                <a:gd name="T0" fmla="*/ 2147483647 w 126"/>
                <a:gd name="T1" fmla="*/ 208976021 h 115"/>
                <a:gd name="T2" fmla="*/ 2147483647 w 126"/>
                <a:gd name="T3" fmla="*/ 383127741 h 115"/>
                <a:gd name="T4" fmla="*/ 2147483647 w 126"/>
                <a:gd name="T5" fmla="*/ 870728389 h 115"/>
                <a:gd name="T6" fmla="*/ 2147483647 w 126"/>
                <a:gd name="T7" fmla="*/ 2147483647 h 115"/>
                <a:gd name="T8" fmla="*/ 2147483647 w 126"/>
                <a:gd name="T9" fmla="*/ 2147483647 h 115"/>
                <a:gd name="T10" fmla="*/ 2147483647 w 126"/>
                <a:gd name="T11" fmla="*/ 2147483647 h 115"/>
                <a:gd name="T12" fmla="*/ 2147483647 w 126"/>
                <a:gd name="T13" fmla="*/ 2147483647 h 115"/>
                <a:gd name="T14" fmla="*/ 2147483647 w 126"/>
                <a:gd name="T15" fmla="*/ 2147483647 h 115"/>
                <a:gd name="T16" fmla="*/ 1329774717 w 126"/>
                <a:gd name="T17" fmla="*/ 2147483647 h 115"/>
                <a:gd name="T18" fmla="*/ 0 w 126"/>
                <a:gd name="T19" fmla="*/ 2147483647 h 115"/>
                <a:gd name="T20" fmla="*/ 0 w 126"/>
                <a:gd name="T21" fmla="*/ 1741456778 h 115"/>
                <a:gd name="T22" fmla="*/ 0 w 126"/>
                <a:gd name="T23" fmla="*/ 1427992739 h 115"/>
                <a:gd name="T24" fmla="*/ 664887360 w 126"/>
                <a:gd name="T25" fmla="*/ 1253856128 h 115"/>
                <a:gd name="T26" fmla="*/ 664887360 w 126"/>
                <a:gd name="T27" fmla="*/ 870728389 h 115"/>
                <a:gd name="T28" fmla="*/ 2147483647 w 126"/>
                <a:gd name="T29" fmla="*/ 383127741 h 115"/>
                <a:gd name="T30" fmla="*/ 2147483647 w 126"/>
                <a:gd name="T31" fmla="*/ 0 h 115"/>
                <a:gd name="T32" fmla="*/ 2147483647 w 126"/>
                <a:gd name="T33" fmla="*/ 0 h 115"/>
                <a:gd name="T34" fmla="*/ 2147483647 w 126"/>
                <a:gd name="T35" fmla="*/ 208976021 h 1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6"/>
                <a:gd name="T55" fmla="*/ 0 h 115"/>
                <a:gd name="T56" fmla="*/ 126 w 126"/>
                <a:gd name="T57" fmla="*/ 115 h 1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6" h="115">
                  <a:moveTo>
                    <a:pt x="91" y="6"/>
                  </a:moveTo>
                  <a:lnTo>
                    <a:pt x="91" y="11"/>
                  </a:lnTo>
                  <a:lnTo>
                    <a:pt x="115" y="25"/>
                  </a:lnTo>
                  <a:lnTo>
                    <a:pt x="125" y="70"/>
                  </a:lnTo>
                  <a:lnTo>
                    <a:pt x="110" y="85"/>
                  </a:lnTo>
                  <a:lnTo>
                    <a:pt x="91" y="89"/>
                  </a:lnTo>
                  <a:lnTo>
                    <a:pt x="43" y="110"/>
                  </a:lnTo>
                  <a:lnTo>
                    <a:pt x="29" y="114"/>
                  </a:lnTo>
                  <a:lnTo>
                    <a:pt x="10" y="100"/>
                  </a:lnTo>
                  <a:lnTo>
                    <a:pt x="0" y="80"/>
                  </a:lnTo>
                  <a:lnTo>
                    <a:pt x="0" y="50"/>
                  </a:lnTo>
                  <a:lnTo>
                    <a:pt x="0" y="41"/>
                  </a:lnTo>
                  <a:lnTo>
                    <a:pt x="5" y="36"/>
                  </a:lnTo>
                  <a:lnTo>
                    <a:pt x="5" y="25"/>
                  </a:lnTo>
                  <a:lnTo>
                    <a:pt x="24" y="11"/>
                  </a:lnTo>
                  <a:lnTo>
                    <a:pt x="39" y="0"/>
                  </a:lnTo>
                  <a:lnTo>
                    <a:pt x="82" y="0"/>
                  </a:lnTo>
                  <a:lnTo>
                    <a:pt x="91" y="6"/>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0956" name="Freeform 62"/>
            <p:cNvSpPr>
              <a:spLocks/>
            </p:cNvSpPr>
            <p:nvPr/>
          </p:nvSpPr>
          <p:spPr bwMode="auto">
            <a:xfrm>
              <a:off x="3168" y="3292"/>
              <a:ext cx="609" cy="475"/>
            </a:xfrm>
            <a:custGeom>
              <a:avLst/>
              <a:gdLst>
                <a:gd name="T0" fmla="*/ 2147483647 w 295"/>
                <a:gd name="T1" fmla="*/ 2147483647 h 301"/>
                <a:gd name="T2" fmla="*/ 2147483647 w 295"/>
                <a:gd name="T3" fmla="*/ 2147483647 h 301"/>
                <a:gd name="T4" fmla="*/ 2147483647 w 295"/>
                <a:gd name="T5" fmla="*/ 2147483647 h 301"/>
                <a:gd name="T6" fmla="*/ 2147483647 w 295"/>
                <a:gd name="T7" fmla="*/ 2147483647 h 301"/>
                <a:gd name="T8" fmla="*/ 2147483647 w 295"/>
                <a:gd name="T9" fmla="*/ 2147483647 h 301"/>
                <a:gd name="T10" fmla="*/ 2147483647 w 295"/>
                <a:gd name="T11" fmla="*/ 2147483647 h 301"/>
                <a:gd name="T12" fmla="*/ 2147483647 w 295"/>
                <a:gd name="T13" fmla="*/ 2147483647 h 301"/>
                <a:gd name="T14" fmla="*/ 2147483647 w 295"/>
                <a:gd name="T15" fmla="*/ 2147483647 h 301"/>
                <a:gd name="T16" fmla="*/ 2147483647 w 295"/>
                <a:gd name="T17" fmla="*/ 2147483647 h 301"/>
                <a:gd name="T18" fmla="*/ 2147483647 w 295"/>
                <a:gd name="T19" fmla="*/ 2147483647 h 301"/>
                <a:gd name="T20" fmla="*/ 2147483647 w 295"/>
                <a:gd name="T21" fmla="*/ 2147483647 h 301"/>
                <a:gd name="T22" fmla="*/ 2147483647 w 295"/>
                <a:gd name="T23" fmla="*/ 2147483647 h 301"/>
                <a:gd name="T24" fmla="*/ 2147483647 w 295"/>
                <a:gd name="T25" fmla="*/ 2147483647 h 301"/>
                <a:gd name="T26" fmla="*/ 571096577 w 295"/>
                <a:gd name="T27" fmla="*/ 2147483647 h 301"/>
                <a:gd name="T28" fmla="*/ 0 w 295"/>
                <a:gd name="T29" fmla="*/ 2147483647 h 301"/>
                <a:gd name="T30" fmla="*/ 1998812589 w 295"/>
                <a:gd name="T31" fmla="*/ 2147483647 h 301"/>
                <a:gd name="T32" fmla="*/ 2147483647 w 295"/>
                <a:gd name="T33" fmla="*/ 2147483647 h 301"/>
                <a:gd name="T34" fmla="*/ 2147483647 w 295"/>
                <a:gd name="T35" fmla="*/ 2147483647 h 301"/>
                <a:gd name="T36" fmla="*/ 2147483647 w 295"/>
                <a:gd name="T37" fmla="*/ 961345386 h 301"/>
                <a:gd name="T38" fmla="*/ 2147483647 w 295"/>
                <a:gd name="T39" fmla="*/ 448629728 h 301"/>
                <a:gd name="T40" fmla="*/ 2147483647 w 295"/>
                <a:gd name="T41" fmla="*/ 128185962 h 301"/>
                <a:gd name="T42" fmla="*/ 2147483647 w 295"/>
                <a:gd name="T43" fmla="*/ 0 h 301"/>
                <a:gd name="T44" fmla="*/ 2147483647 w 295"/>
                <a:gd name="T45" fmla="*/ 1409975114 h 301"/>
                <a:gd name="T46" fmla="*/ 2147483647 w 295"/>
                <a:gd name="T47" fmla="*/ 2147483647 h 301"/>
                <a:gd name="T48" fmla="*/ 2147483647 w 295"/>
                <a:gd name="T49" fmla="*/ 2018819678 h 301"/>
                <a:gd name="T50" fmla="*/ 2147483647 w 295"/>
                <a:gd name="T51" fmla="*/ 1698375912 h 301"/>
                <a:gd name="T52" fmla="*/ 2147483647 w 295"/>
                <a:gd name="T53" fmla="*/ 2018819678 h 301"/>
                <a:gd name="T54" fmla="*/ 2147483647 w 295"/>
                <a:gd name="T55" fmla="*/ 2147483647 h 301"/>
                <a:gd name="T56" fmla="*/ 2147483647 w 295"/>
                <a:gd name="T57" fmla="*/ 2147483647 h 301"/>
                <a:gd name="T58" fmla="*/ 2147483647 w 295"/>
                <a:gd name="T59" fmla="*/ 2147483647 h 301"/>
                <a:gd name="T60" fmla="*/ 2147483647 w 295"/>
                <a:gd name="T61" fmla="*/ 2147483647 h 301"/>
                <a:gd name="T62" fmla="*/ 2147483647 w 295"/>
                <a:gd name="T63" fmla="*/ 2147483647 h 301"/>
                <a:gd name="T64" fmla="*/ 2147483647 w 295"/>
                <a:gd name="T65" fmla="*/ 2147483647 h 301"/>
                <a:gd name="T66" fmla="*/ 2147483647 w 295"/>
                <a:gd name="T67" fmla="*/ 2147483647 h 301"/>
                <a:gd name="T68" fmla="*/ 2147483647 w 295"/>
                <a:gd name="T69" fmla="*/ 2147483647 h 301"/>
                <a:gd name="T70" fmla="*/ 2147483647 w 295"/>
                <a:gd name="T71" fmla="*/ 2147483647 h 301"/>
                <a:gd name="T72" fmla="*/ 2147483647 w 295"/>
                <a:gd name="T73" fmla="*/ 2147483647 h 301"/>
                <a:gd name="T74" fmla="*/ 2147483647 w 295"/>
                <a:gd name="T75" fmla="*/ 2147483647 h 301"/>
                <a:gd name="T76" fmla="*/ 2147483647 w 295"/>
                <a:gd name="T77" fmla="*/ 2147483647 h 301"/>
                <a:gd name="T78" fmla="*/ 2147483647 w 295"/>
                <a:gd name="T79" fmla="*/ 2147483647 h 301"/>
                <a:gd name="T80" fmla="*/ 2147483647 w 295"/>
                <a:gd name="T81" fmla="*/ 2147483647 h 301"/>
                <a:gd name="T82" fmla="*/ 2147483647 w 295"/>
                <a:gd name="T83" fmla="*/ 2147483647 h 301"/>
                <a:gd name="T84" fmla="*/ 2147483647 w 295"/>
                <a:gd name="T85" fmla="*/ 2147483647 h 301"/>
                <a:gd name="T86" fmla="*/ 2147483647 w 295"/>
                <a:gd name="T87" fmla="*/ 2147483647 h 301"/>
                <a:gd name="T88" fmla="*/ 2147483647 w 295"/>
                <a:gd name="T89" fmla="*/ 2147483647 h 301"/>
                <a:gd name="T90" fmla="*/ 2147483647 w 295"/>
                <a:gd name="T91" fmla="*/ 2147483647 h 301"/>
                <a:gd name="T92" fmla="*/ 2147483647 w 295"/>
                <a:gd name="T93" fmla="*/ 2147483647 h 3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95"/>
                <a:gd name="T142" fmla="*/ 0 h 301"/>
                <a:gd name="T143" fmla="*/ 295 w 295"/>
                <a:gd name="T144" fmla="*/ 301 h 30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95" h="301">
                  <a:moveTo>
                    <a:pt x="238" y="300"/>
                  </a:moveTo>
                  <a:lnTo>
                    <a:pt x="224" y="290"/>
                  </a:lnTo>
                  <a:lnTo>
                    <a:pt x="195" y="260"/>
                  </a:lnTo>
                  <a:lnTo>
                    <a:pt x="157" y="235"/>
                  </a:lnTo>
                  <a:lnTo>
                    <a:pt x="129" y="231"/>
                  </a:lnTo>
                  <a:lnTo>
                    <a:pt x="113" y="210"/>
                  </a:lnTo>
                  <a:lnTo>
                    <a:pt x="86" y="196"/>
                  </a:lnTo>
                  <a:lnTo>
                    <a:pt x="86" y="171"/>
                  </a:lnTo>
                  <a:lnTo>
                    <a:pt x="70" y="152"/>
                  </a:lnTo>
                  <a:lnTo>
                    <a:pt x="70" y="127"/>
                  </a:lnTo>
                  <a:lnTo>
                    <a:pt x="38" y="102"/>
                  </a:lnTo>
                  <a:lnTo>
                    <a:pt x="33" y="122"/>
                  </a:lnTo>
                  <a:lnTo>
                    <a:pt x="19" y="137"/>
                  </a:lnTo>
                  <a:lnTo>
                    <a:pt x="4" y="118"/>
                  </a:lnTo>
                  <a:lnTo>
                    <a:pt x="0" y="94"/>
                  </a:lnTo>
                  <a:lnTo>
                    <a:pt x="14" y="97"/>
                  </a:lnTo>
                  <a:lnTo>
                    <a:pt x="47" y="78"/>
                  </a:lnTo>
                  <a:lnTo>
                    <a:pt x="81" y="88"/>
                  </a:lnTo>
                  <a:lnTo>
                    <a:pt x="95" y="30"/>
                  </a:lnTo>
                  <a:lnTo>
                    <a:pt x="129" y="14"/>
                  </a:lnTo>
                  <a:lnTo>
                    <a:pt x="129" y="4"/>
                  </a:lnTo>
                  <a:lnTo>
                    <a:pt x="138" y="0"/>
                  </a:lnTo>
                  <a:lnTo>
                    <a:pt x="180" y="44"/>
                  </a:lnTo>
                  <a:lnTo>
                    <a:pt x="214" y="69"/>
                  </a:lnTo>
                  <a:lnTo>
                    <a:pt x="228" y="63"/>
                  </a:lnTo>
                  <a:lnTo>
                    <a:pt x="252" y="53"/>
                  </a:lnTo>
                  <a:lnTo>
                    <a:pt x="262" y="63"/>
                  </a:lnTo>
                  <a:lnTo>
                    <a:pt x="267" y="88"/>
                  </a:lnTo>
                  <a:lnTo>
                    <a:pt x="294" y="102"/>
                  </a:lnTo>
                  <a:lnTo>
                    <a:pt x="281" y="107"/>
                  </a:lnTo>
                  <a:lnTo>
                    <a:pt x="275" y="118"/>
                  </a:lnTo>
                  <a:lnTo>
                    <a:pt x="267" y="122"/>
                  </a:lnTo>
                  <a:lnTo>
                    <a:pt x="252" y="107"/>
                  </a:lnTo>
                  <a:lnTo>
                    <a:pt x="219" y="107"/>
                  </a:lnTo>
                  <a:lnTo>
                    <a:pt x="171" y="97"/>
                  </a:lnTo>
                  <a:lnTo>
                    <a:pt x="147" y="97"/>
                  </a:lnTo>
                  <a:lnTo>
                    <a:pt x="138" y="113"/>
                  </a:lnTo>
                  <a:lnTo>
                    <a:pt x="118" y="94"/>
                  </a:lnTo>
                  <a:lnTo>
                    <a:pt x="110" y="127"/>
                  </a:lnTo>
                  <a:lnTo>
                    <a:pt x="123" y="137"/>
                  </a:lnTo>
                  <a:lnTo>
                    <a:pt x="129" y="166"/>
                  </a:lnTo>
                  <a:lnTo>
                    <a:pt x="171" y="215"/>
                  </a:lnTo>
                  <a:lnTo>
                    <a:pt x="185" y="220"/>
                  </a:lnTo>
                  <a:lnTo>
                    <a:pt x="185" y="231"/>
                  </a:lnTo>
                  <a:lnTo>
                    <a:pt x="209" y="255"/>
                  </a:lnTo>
                  <a:lnTo>
                    <a:pt x="247" y="284"/>
                  </a:lnTo>
                  <a:lnTo>
                    <a:pt x="238" y="300"/>
                  </a:lnTo>
                </a:path>
              </a:pathLst>
            </a:custGeom>
            <a:no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0957" name="Freeform 63"/>
            <p:cNvSpPr>
              <a:spLocks/>
            </p:cNvSpPr>
            <p:nvPr/>
          </p:nvSpPr>
          <p:spPr bwMode="auto">
            <a:xfrm>
              <a:off x="3690" y="3339"/>
              <a:ext cx="437" cy="465"/>
            </a:xfrm>
            <a:custGeom>
              <a:avLst/>
              <a:gdLst>
                <a:gd name="T0" fmla="*/ 2147483647 w 212"/>
                <a:gd name="T1" fmla="*/ 2147483647 h 295"/>
                <a:gd name="T2" fmla="*/ 2147483647 w 212"/>
                <a:gd name="T3" fmla="*/ 2147483647 h 295"/>
                <a:gd name="T4" fmla="*/ 2147483647 w 212"/>
                <a:gd name="T5" fmla="*/ 2147483647 h 295"/>
                <a:gd name="T6" fmla="*/ 2147483647 w 212"/>
                <a:gd name="T7" fmla="*/ 2147483647 h 295"/>
                <a:gd name="T8" fmla="*/ 2147483647 w 212"/>
                <a:gd name="T9" fmla="*/ 2147483647 h 295"/>
                <a:gd name="T10" fmla="*/ 2147483647 w 212"/>
                <a:gd name="T11" fmla="*/ 2147483647 h 295"/>
                <a:gd name="T12" fmla="*/ 2147483647 w 212"/>
                <a:gd name="T13" fmla="*/ 2147483647 h 295"/>
                <a:gd name="T14" fmla="*/ 2147483647 w 212"/>
                <a:gd name="T15" fmla="*/ 2147483647 h 295"/>
                <a:gd name="T16" fmla="*/ 2147483647 w 212"/>
                <a:gd name="T17" fmla="*/ 2147483647 h 295"/>
                <a:gd name="T18" fmla="*/ 2147483647 w 212"/>
                <a:gd name="T19" fmla="*/ 2147483647 h 295"/>
                <a:gd name="T20" fmla="*/ 2147483647 w 212"/>
                <a:gd name="T21" fmla="*/ 2147483647 h 295"/>
                <a:gd name="T22" fmla="*/ 2147483647 w 212"/>
                <a:gd name="T23" fmla="*/ 2147483647 h 295"/>
                <a:gd name="T24" fmla="*/ 2147483647 w 212"/>
                <a:gd name="T25" fmla="*/ 2147483647 h 295"/>
                <a:gd name="T26" fmla="*/ 2147483647 w 212"/>
                <a:gd name="T27" fmla="*/ 2147483647 h 295"/>
                <a:gd name="T28" fmla="*/ 2147483647 w 212"/>
                <a:gd name="T29" fmla="*/ 2147483647 h 295"/>
                <a:gd name="T30" fmla="*/ 2147483647 w 212"/>
                <a:gd name="T31" fmla="*/ 2147483647 h 295"/>
                <a:gd name="T32" fmla="*/ 2124095902 w 212"/>
                <a:gd name="T33" fmla="*/ 1846544826 h 295"/>
                <a:gd name="T34" fmla="*/ 1416063944 w 212"/>
                <a:gd name="T35" fmla="*/ 1082462146 h 295"/>
                <a:gd name="T36" fmla="*/ 0 w 212"/>
                <a:gd name="T37" fmla="*/ 732244737 h 295"/>
                <a:gd name="T38" fmla="*/ 2147483647 w 212"/>
                <a:gd name="T39" fmla="*/ 127351787 h 295"/>
                <a:gd name="T40" fmla="*/ 2147483647 w 212"/>
                <a:gd name="T41" fmla="*/ 0 h 295"/>
                <a:gd name="T42" fmla="*/ 2147483647 w 212"/>
                <a:gd name="T43" fmla="*/ 127351787 h 295"/>
                <a:gd name="T44" fmla="*/ 2147483647 w 212"/>
                <a:gd name="T45" fmla="*/ 445717235 h 295"/>
                <a:gd name="T46" fmla="*/ 2147483647 w 212"/>
                <a:gd name="T47" fmla="*/ 1082462146 h 295"/>
                <a:gd name="T48" fmla="*/ 2147483647 w 212"/>
                <a:gd name="T49" fmla="*/ 1846544826 h 295"/>
                <a:gd name="T50" fmla="*/ 2147483647 w 212"/>
                <a:gd name="T51" fmla="*/ 2133072331 h 295"/>
                <a:gd name="T52" fmla="*/ 2147483647 w 212"/>
                <a:gd name="T53" fmla="*/ 2147483647 h 295"/>
                <a:gd name="T54" fmla="*/ 2147483647 w 212"/>
                <a:gd name="T55" fmla="*/ 2147483647 h 295"/>
                <a:gd name="T56" fmla="*/ 2147483647 w 212"/>
                <a:gd name="T57" fmla="*/ 2147483647 h 295"/>
                <a:gd name="T58" fmla="*/ 2147483647 w 212"/>
                <a:gd name="T59" fmla="*/ 2147483647 h 295"/>
                <a:gd name="T60" fmla="*/ 2147483647 w 212"/>
                <a:gd name="T61" fmla="*/ 2147483647 h 295"/>
                <a:gd name="T62" fmla="*/ 2147483647 w 212"/>
                <a:gd name="T63" fmla="*/ 2147483647 h 295"/>
                <a:gd name="T64" fmla="*/ 2147483647 w 212"/>
                <a:gd name="T65" fmla="*/ 2147483647 h 295"/>
                <a:gd name="T66" fmla="*/ 2147483647 w 212"/>
                <a:gd name="T67" fmla="*/ 2147483647 h 295"/>
                <a:gd name="T68" fmla="*/ 2147483647 w 212"/>
                <a:gd name="T69" fmla="*/ 2147483647 h 295"/>
                <a:gd name="T70" fmla="*/ 2147483647 w 212"/>
                <a:gd name="T71" fmla="*/ 2147483647 h 295"/>
                <a:gd name="T72" fmla="*/ 2147483647 w 212"/>
                <a:gd name="T73" fmla="*/ 2147483647 h 295"/>
                <a:gd name="T74" fmla="*/ 2147483647 w 212"/>
                <a:gd name="T75" fmla="*/ 2147483647 h 295"/>
                <a:gd name="T76" fmla="*/ 2147483647 w 212"/>
                <a:gd name="T77" fmla="*/ 2147483647 h 295"/>
                <a:gd name="T78" fmla="*/ 2147483647 w 212"/>
                <a:gd name="T79" fmla="*/ 2147483647 h 295"/>
                <a:gd name="T80" fmla="*/ 2147483647 w 212"/>
                <a:gd name="T81" fmla="*/ 2147483647 h 295"/>
                <a:gd name="T82" fmla="*/ 2147483647 w 212"/>
                <a:gd name="T83" fmla="*/ 2147483647 h 295"/>
                <a:gd name="T84" fmla="*/ 2147483647 w 212"/>
                <a:gd name="T85" fmla="*/ 2147483647 h 295"/>
                <a:gd name="T86" fmla="*/ 2147483647 w 212"/>
                <a:gd name="T87" fmla="*/ 2147483647 h 295"/>
                <a:gd name="T88" fmla="*/ 2147483647 w 212"/>
                <a:gd name="T89" fmla="*/ 2147483647 h 295"/>
                <a:gd name="T90" fmla="*/ 2147483647 w 212"/>
                <a:gd name="T91" fmla="*/ 2147483647 h 29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12"/>
                <a:gd name="T139" fmla="*/ 0 h 295"/>
                <a:gd name="T140" fmla="*/ 212 w 212"/>
                <a:gd name="T141" fmla="*/ 295 h 29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12" h="295">
                  <a:moveTo>
                    <a:pt x="72" y="248"/>
                  </a:moveTo>
                  <a:lnTo>
                    <a:pt x="72" y="234"/>
                  </a:lnTo>
                  <a:lnTo>
                    <a:pt x="82" y="239"/>
                  </a:lnTo>
                  <a:lnTo>
                    <a:pt x="91" y="229"/>
                  </a:lnTo>
                  <a:lnTo>
                    <a:pt x="34" y="195"/>
                  </a:lnTo>
                  <a:lnTo>
                    <a:pt x="34" y="185"/>
                  </a:lnTo>
                  <a:lnTo>
                    <a:pt x="39" y="176"/>
                  </a:lnTo>
                  <a:lnTo>
                    <a:pt x="48" y="176"/>
                  </a:lnTo>
                  <a:lnTo>
                    <a:pt x="39" y="151"/>
                  </a:lnTo>
                  <a:lnTo>
                    <a:pt x="53" y="151"/>
                  </a:lnTo>
                  <a:lnTo>
                    <a:pt x="53" y="147"/>
                  </a:lnTo>
                  <a:lnTo>
                    <a:pt x="29" y="132"/>
                  </a:lnTo>
                  <a:lnTo>
                    <a:pt x="43" y="97"/>
                  </a:lnTo>
                  <a:lnTo>
                    <a:pt x="24" y="88"/>
                  </a:lnTo>
                  <a:lnTo>
                    <a:pt x="29" y="77"/>
                  </a:lnTo>
                  <a:lnTo>
                    <a:pt x="43" y="72"/>
                  </a:lnTo>
                  <a:lnTo>
                    <a:pt x="15" y="58"/>
                  </a:lnTo>
                  <a:lnTo>
                    <a:pt x="10" y="34"/>
                  </a:lnTo>
                  <a:lnTo>
                    <a:pt x="0" y="23"/>
                  </a:lnTo>
                  <a:lnTo>
                    <a:pt x="43" y="4"/>
                  </a:lnTo>
                  <a:lnTo>
                    <a:pt x="62" y="0"/>
                  </a:lnTo>
                  <a:lnTo>
                    <a:pt x="72" y="4"/>
                  </a:lnTo>
                  <a:lnTo>
                    <a:pt x="91" y="14"/>
                  </a:lnTo>
                  <a:lnTo>
                    <a:pt x="101" y="34"/>
                  </a:lnTo>
                  <a:lnTo>
                    <a:pt x="115" y="58"/>
                  </a:lnTo>
                  <a:lnTo>
                    <a:pt x="134" y="67"/>
                  </a:lnTo>
                  <a:lnTo>
                    <a:pt x="139" y="88"/>
                  </a:lnTo>
                  <a:lnTo>
                    <a:pt x="153" y="97"/>
                  </a:lnTo>
                  <a:lnTo>
                    <a:pt x="168" y="102"/>
                  </a:lnTo>
                  <a:lnTo>
                    <a:pt x="187" y="92"/>
                  </a:lnTo>
                  <a:lnTo>
                    <a:pt x="187" y="112"/>
                  </a:lnTo>
                  <a:lnTo>
                    <a:pt x="206" y="132"/>
                  </a:lnTo>
                  <a:lnTo>
                    <a:pt x="192" y="156"/>
                  </a:lnTo>
                  <a:lnTo>
                    <a:pt x="201" y="190"/>
                  </a:lnTo>
                  <a:lnTo>
                    <a:pt x="211" y="215"/>
                  </a:lnTo>
                  <a:lnTo>
                    <a:pt x="201" y="239"/>
                  </a:lnTo>
                  <a:lnTo>
                    <a:pt x="201" y="259"/>
                  </a:lnTo>
                  <a:lnTo>
                    <a:pt x="192" y="254"/>
                  </a:lnTo>
                  <a:lnTo>
                    <a:pt x="149" y="254"/>
                  </a:lnTo>
                  <a:lnTo>
                    <a:pt x="134" y="264"/>
                  </a:lnTo>
                  <a:lnTo>
                    <a:pt x="115" y="278"/>
                  </a:lnTo>
                  <a:lnTo>
                    <a:pt x="115" y="289"/>
                  </a:lnTo>
                  <a:lnTo>
                    <a:pt x="110" y="294"/>
                  </a:lnTo>
                  <a:lnTo>
                    <a:pt x="101" y="269"/>
                  </a:lnTo>
                  <a:lnTo>
                    <a:pt x="86" y="254"/>
                  </a:lnTo>
                  <a:lnTo>
                    <a:pt x="72" y="248"/>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0958" name="Freeform 64"/>
            <p:cNvSpPr>
              <a:spLocks/>
            </p:cNvSpPr>
            <p:nvPr/>
          </p:nvSpPr>
          <p:spPr bwMode="auto">
            <a:xfrm>
              <a:off x="3690" y="3339"/>
              <a:ext cx="437" cy="465"/>
            </a:xfrm>
            <a:custGeom>
              <a:avLst/>
              <a:gdLst>
                <a:gd name="T0" fmla="*/ 2147483647 w 212"/>
                <a:gd name="T1" fmla="*/ 2147483647 h 295"/>
                <a:gd name="T2" fmla="*/ 2147483647 w 212"/>
                <a:gd name="T3" fmla="*/ 2147483647 h 295"/>
                <a:gd name="T4" fmla="*/ 2147483647 w 212"/>
                <a:gd name="T5" fmla="*/ 2147483647 h 295"/>
                <a:gd name="T6" fmla="*/ 2147483647 w 212"/>
                <a:gd name="T7" fmla="*/ 2147483647 h 295"/>
                <a:gd name="T8" fmla="*/ 2147483647 w 212"/>
                <a:gd name="T9" fmla="*/ 2147483647 h 295"/>
                <a:gd name="T10" fmla="*/ 2147483647 w 212"/>
                <a:gd name="T11" fmla="*/ 2147483647 h 295"/>
                <a:gd name="T12" fmla="*/ 2147483647 w 212"/>
                <a:gd name="T13" fmla="*/ 2147483647 h 295"/>
                <a:gd name="T14" fmla="*/ 2147483647 w 212"/>
                <a:gd name="T15" fmla="*/ 2147483647 h 295"/>
                <a:gd name="T16" fmla="*/ 2147483647 w 212"/>
                <a:gd name="T17" fmla="*/ 2147483647 h 295"/>
                <a:gd name="T18" fmla="*/ 2147483647 w 212"/>
                <a:gd name="T19" fmla="*/ 2147483647 h 295"/>
                <a:gd name="T20" fmla="*/ 2147483647 w 212"/>
                <a:gd name="T21" fmla="*/ 2147483647 h 295"/>
                <a:gd name="T22" fmla="*/ 2147483647 w 212"/>
                <a:gd name="T23" fmla="*/ 2147483647 h 295"/>
                <a:gd name="T24" fmla="*/ 2147483647 w 212"/>
                <a:gd name="T25" fmla="*/ 2147483647 h 295"/>
                <a:gd name="T26" fmla="*/ 2147483647 w 212"/>
                <a:gd name="T27" fmla="*/ 2147483647 h 295"/>
                <a:gd name="T28" fmla="*/ 2147483647 w 212"/>
                <a:gd name="T29" fmla="*/ 2147483647 h 295"/>
                <a:gd name="T30" fmla="*/ 2147483647 w 212"/>
                <a:gd name="T31" fmla="*/ 2147483647 h 295"/>
                <a:gd name="T32" fmla="*/ 2124095902 w 212"/>
                <a:gd name="T33" fmla="*/ 1846544826 h 295"/>
                <a:gd name="T34" fmla="*/ 1416063944 w 212"/>
                <a:gd name="T35" fmla="*/ 1082462146 h 295"/>
                <a:gd name="T36" fmla="*/ 0 w 212"/>
                <a:gd name="T37" fmla="*/ 732244737 h 295"/>
                <a:gd name="T38" fmla="*/ 2147483647 w 212"/>
                <a:gd name="T39" fmla="*/ 127351787 h 295"/>
                <a:gd name="T40" fmla="*/ 2147483647 w 212"/>
                <a:gd name="T41" fmla="*/ 0 h 295"/>
                <a:gd name="T42" fmla="*/ 2147483647 w 212"/>
                <a:gd name="T43" fmla="*/ 127351787 h 295"/>
                <a:gd name="T44" fmla="*/ 2147483647 w 212"/>
                <a:gd name="T45" fmla="*/ 445717235 h 295"/>
                <a:gd name="T46" fmla="*/ 2147483647 w 212"/>
                <a:gd name="T47" fmla="*/ 1082462146 h 295"/>
                <a:gd name="T48" fmla="*/ 2147483647 w 212"/>
                <a:gd name="T49" fmla="*/ 1846544826 h 295"/>
                <a:gd name="T50" fmla="*/ 2147483647 w 212"/>
                <a:gd name="T51" fmla="*/ 2133072331 h 295"/>
                <a:gd name="T52" fmla="*/ 2147483647 w 212"/>
                <a:gd name="T53" fmla="*/ 2147483647 h 295"/>
                <a:gd name="T54" fmla="*/ 2147483647 w 212"/>
                <a:gd name="T55" fmla="*/ 2147483647 h 295"/>
                <a:gd name="T56" fmla="*/ 2147483647 w 212"/>
                <a:gd name="T57" fmla="*/ 2147483647 h 295"/>
                <a:gd name="T58" fmla="*/ 2147483647 w 212"/>
                <a:gd name="T59" fmla="*/ 2147483647 h 295"/>
                <a:gd name="T60" fmla="*/ 2147483647 w 212"/>
                <a:gd name="T61" fmla="*/ 2147483647 h 295"/>
                <a:gd name="T62" fmla="*/ 2147483647 w 212"/>
                <a:gd name="T63" fmla="*/ 2147483647 h 295"/>
                <a:gd name="T64" fmla="*/ 2147483647 w 212"/>
                <a:gd name="T65" fmla="*/ 2147483647 h 295"/>
                <a:gd name="T66" fmla="*/ 2147483647 w 212"/>
                <a:gd name="T67" fmla="*/ 2147483647 h 295"/>
                <a:gd name="T68" fmla="*/ 2147483647 w 212"/>
                <a:gd name="T69" fmla="*/ 2147483647 h 295"/>
                <a:gd name="T70" fmla="*/ 2147483647 w 212"/>
                <a:gd name="T71" fmla="*/ 2147483647 h 295"/>
                <a:gd name="T72" fmla="*/ 2147483647 w 212"/>
                <a:gd name="T73" fmla="*/ 2147483647 h 295"/>
                <a:gd name="T74" fmla="*/ 2147483647 w 212"/>
                <a:gd name="T75" fmla="*/ 2147483647 h 295"/>
                <a:gd name="T76" fmla="*/ 2147483647 w 212"/>
                <a:gd name="T77" fmla="*/ 2147483647 h 295"/>
                <a:gd name="T78" fmla="*/ 2147483647 w 212"/>
                <a:gd name="T79" fmla="*/ 2147483647 h 295"/>
                <a:gd name="T80" fmla="*/ 2147483647 w 212"/>
                <a:gd name="T81" fmla="*/ 2147483647 h 295"/>
                <a:gd name="T82" fmla="*/ 2147483647 w 212"/>
                <a:gd name="T83" fmla="*/ 2147483647 h 295"/>
                <a:gd name="T84" fmla="*/ 2147483647 w 212"/>
                <a:gd name="T85" fmla="*/ 2147483647 h 295"/>
                <a:gd name="T86" fmla="*/ 2147483647 w 212"/>
                <a:gd name="T87" fmla="*/ 2147483647 h 295"/>
                <a:gd name="T88" fmla="*/ 2147483647 w 212"/>
                <a:gd name="T89" fmla="*/ 2147483647 h 295"/>
                <a:gd name="T90" fmla="*/ 2147483647 w 212"/>
                <a:gd name="T91" fmla="*/ 2147483647 h 29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12"/>
                <a:gd name="T139" fmla="*/ 0 h 295"/>
                <a:gd name="T140" fmla="*/ 212 w 212"/>
                <a:gd name="T141" fmla="*/ 295 h 29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12" h="295">
                  <a:moveTo>
                    <a:pt x="72" y="248"/>
                  </a:moveTo>
                  <a:lnTo>
                    <a:pt x="72" y="234"/>
                  </a:lnTo>
                  <a:lnTo>
                    <a:pt x="82" y="239"/>
                  </a:lnTo>
                  <a:lnTo>
                    <a:pt x="91" y="229"/>
                  </a:lnTo>
                  <a:lnTo>
                    <a:pt x="34" y="195"/>
                  </a:lnTo>
                  <a:lnTo>
                    <a:pt x="34" y="185"/>
                  </a:lnTo>
                  <a:lnTo>
                    <a:pt x="39" y="176"/>
                  </a:lnTo>
                  <a:lnTo>
                    <a:pt x="48" y="176"/>
                  </a:lnTo>
                  <a:lnTo>
                    <a:pt x="39" y="151"/>
                  </a:lnTo>
                  <a:lnTo>
                    <a:pt x="53" y="151"/>
                  </a:lnTo>
                  <a:lnTo>
                    <a:pt x="53" y="147"/>
                  </a:lnTo>
                  <a:lnTo>
                    <a:pt x="29" y="132"/>
                  </a:lnTo>
                  <a:lnTo>
                    <a:pt x="43" y="97"/>
                  </a:lnTo>
                  <a:lnTo>
                    <a:pt x="24" y="88"/>
                  </a:lnTo>
                  <a:lnTo>
                    <a:pt x="29" y="77"/>
                  </a:lnTo>
                  <a:lnTo>
                    <a:pt x="43" y="72"/>
                  </a:lnTo>
                  <a:lnTo>
                    <a:pt x="15" y="58"/>
                  </a:lnTo>
                  <a:lnTo>
                    <a:pt x="10" y="34"/>
                  </a:lnTo>
                  <a:lnTo>
                    <a:pt x="0" y="23"/>
                  </a:lnTo>
                  <a:lnTo>
                    <a:pt x="43" y="4"/>
                  </a:lnTo>
                  <a:lnTo>
                    <a:pt x="62" y="0"/>
                  </a:lnTo>
                  <a:lnTo>
                    <a:pt x="72" y="4"/>
                  </a:lnTo>
                  <a:lnTo>
                    <a:pt x="91" y="14"/>
                  </a:lnTo>
                  <a:lnTo>
                    <a:pt x="101" y="34"/>
                  </a:lnTo>
                  <a:lnTo>
                    <a:pt x="115" y="58"/>
                  </a:lnTo>
                  <a:lnTo>
                    <a:pt x="134" y="67"/>
                  </a:lnTo>
                  <a:lnTo>
                    <a:pt x="139" y="88"/>
                  </a:lnTo>
                  <a:lnTo>
                    <a:pt x="153" y="97"/>
                  </a:lnTo>
                  <a:lnTo>
                    <a:pt x="168" y="102"/>
                  </a:lnTo>
                  <a:lnTo>
                    <a:pt x="187" y="92"/>
                  </a:lnTo>
                  <a:lnTo>
                    <a:pt x="187" y="112"/>
                  </a:lnTo>
                  <a:lnTo>
                    <a:pt x="206" y="132"/>
                  </a:lnTo>
                  <a:lnTo>
                    <a:pt x="192" y="156"/>
                  </a:lnTo>
                  <a:lnTo>
                    <a:pt x="201" y="190"/>
                  </a:lnTo>
                  <a:lnTo>
                    <a:pt x="211" y="215"/>
                  </a:lnTo>
                  <a:lnTo>
                    <a:pt x="201" y="239"/>
                  </a:lnTo>
                  <a:lnTo>
                    <a:pt x="201" y="259"/>
                  </a:lnTo>
                  <a:lnTo>
                    <a:pt x="192" y="254"/>
                  </a:lnTo>
                  <a:lnTo>
                    <a:pt x="149" y="254"/>
                  </a:lnTo>
                  <a:lnTo>
                    <a:pt x="134" y="264"/>
                  </a:lnTo>
                  <a:lnTo>
                    <a:pt x="115" y="278"/>
                  </a:lnTo>
                  <a:lnTo>
                    <a:pt x="115" y="289"/>
                  </a:lnTo>
                  <a:lnTo>
                    <a:pt x="110" y="294"/>
                  </a:lnTo>
                  <a:lnTo>
                    <a:pt x="101" y="269"/>
                  </a:lnTo>
                  <a:lnTo>
                    <a:pt x="86" y="254"/>
                  </a:lnTo>
                  <a:lnTo>
                    <a:pt x="72" y="248"/>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0959" name="Freeform 65"/>
            <p:cNvSpPr>
              <a:spLocks/>
            </p:cNvSpPr>
            <p:nvPr/>
          </p:nvSpPr>
          <p:spPr bwMode="auto">
            <a:xfrm>
              <a:off x="3660" y="3634"/>
              <a:ext cx="219" cy="185"/>
            </a:xfrm>
            <a:custGeom>
              <a:avLst/>
              <a:gdLst>
                <a:gd name="T0" fmla="*/ 1286144911 w 106"/>
                <a:gd name="T1" fmla="*/ 2098703827 h 118"/>
                <a:gd name="T2" fmla="*/ 2000681219 w 106"/>
                <a:gd name="T3" fmla="*/ 1944385761 h 118"/>
                <a:gd name="T4" fmla="*/ 1286144911 w 106"/>
                <a:gd name="T5" fmla="*/ 1080212797 h 118"/>
                <a:gd name="T6" fmla="*/ 2147483647 w 106"/>
                <a:gd name="T7" fmla="*/ 895033849 h 118"/>
                <a:gd name="T8" fmla="*/ 2000681219 w 106"/>
                <a:gd name="T9" fmla="*/ 154318060 h 118"/>
                <a:gd name="T10" fmla="*/ 2147483647 w 106"/>
                <a:gd name="T11" fmla="*/ 0 h 118"/>
                <a:gd name="T12" fmla="*/ 2147483647 w 106"/>
                <a:gd name="T13" fmla="*/ 493815074 h 118"/>
                <a:gd name="T14" fmla="*/ 2147483647 w 106"/>
                <a:gd name="T15" fmla="*/ 0 h 118"/>
                <a:gd name="T16" fmla="*/ 2147483647 w 106"/>
                <a:gd name="T17" fmla="*/ 0 h 118"/>
                <a:gd name="T18" fmla="*/ 2147483647 w 106"/>
                <a:gd name="T19" fmla="*/ 308636129 h 118"/>
                <a:gd name="T20" fmla="*/ 2147483647 w 106"/>
                <a:gd name="T21" fmla="*/ 1357974386 h 118"/>
                <a:gd name="T22" fmla="*/ 2147483647 w 106"/>
                <a:gd name="T23" fmla="*/ 1666610518 h 118"/>
                <a:gd name="T24" fmla="*/ 2147483647 w 106"/>
                <a:gd name="T25" fmla="*/ 1512292452 h 118"/>
                <a:gd name="T26" fmla="*/ 2147483647 w 106"/>
                <a:gd name="T27" fmla="*/ 1944385761 h 118"/>
                <a:gd name="T28" fmla="*/ 2147483647 w 106"/>
                <a:gd name="T29" fmla="*/ 1944385761 h 118"/>
                <a:gd name="T30" fmla="*/ 2147483647 w 106"/>
                <a:gd name="T31" fmla="*/ 2147483647 h 118"/>
                <a:gd name="T32" fmla="*/ 2147483647 w 106"/>
                <a:gd name="T33" fmla="*/ 2147483647 h 118"/>
                <a:gd name="T34" fmla="*/ 2147483647 w 106"/>
                <a:gd name="T35" fmla="*/ 2147483647 h 118"/>
                <a:gd name="T36" fmla="*/ 2147483647 w 106"/>
                <a:gd name="T37" fmla="*/ 2147483647 h 118"/>
                <a:gd name="T38" fmla="*/ 2147483647 w 106"/>
                <a:gd name="T39" fmla="*/ 2147483647 h 118"/>
                <a:gd name="T40" fmla="*/ 0 w 106"/>
                <a:gd name="T41" fmla="*/ 2147483647 h 118"/>
                <a:gd name="T42" fmla="*/ 1286144911 w 106"/>
                <a:gd name="T43" fmla="*/ 2098703827 h 1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118"/>
                <a:gd name="T68" fmla="*/ 106 w 106"/>
                <a:gd name="T69" fmla="*/ 118 h 11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118">
                  <a:moveTo>
                    <a:pt x="9" y="68"/>
                  </a:moveTo>
                  <a:lnTo>
                    <a:pt x="14" y="63"/>
                  </a:lnTo>
                  <a:lnTo>
                    <a:pt x="9" y="35"/>
                  </a:lnTo>
                  <a:lnTo>
                    <a:pt x="24" y="29"/>
                  </a:lnTo>
                  <a:lnTo>
                    <a:pt x="14" y="5"/>
                  </a:lnTo>
                  <a:lnTo>
                    <a:pt x="24" y="0"/>
                  </a:lnTo>
                  <a:lnTo>
                    <a:pt x="43" y="16"/>
                  </a:lnTo>
                  <a:lnTo>
                    <a:pt x="38" y="0"/>
                  </a:lnTo>
                  <a:lnTo>
                    <a:pt x="48" y="0"/>
                  </a:lnTo>
                  <a:lnTo>
                    <a:pt x="48" y="10"/>
                  </a:lnTo>
                  <a:lnTo>
                    <a:pt x="105" y="44"/>
                  </a:lnTo>
                  <a:lnTo>
                    <a:pt x="96" y="54"/>
                  </a:lnTo>
                  <a:lnTo>
                    <a:pt x="86" y="49"/>
                  </a:lnTo>
                  <a:lnTo>
                    <a:pt x="86" y="63"/>
                  </a:lnTo>
                  <a:lnTo>
                    <a:pt x="76" y="63"/>
                  </a:lnTo>
                  <a:lnTo>
                    <a:pt x="67" y="79"/>
                  </a:lnTo>
                  <a:lnTo>
                    <a:pt x="67" y="103"/>
                  </a:lnTo>
                  <a:lnTo>
                    <a:pt x="62" y="117"/>
                  </a:lnTo>
                  <a:lnTo>
                    <a:pt x="43" y="112"/>
                  </a:lnTo>
                  <a:lnTo>
                    <a:pt x="19" y="87"/>
                  </a:lnTo>
                  <a:lnTo>
                    <a:pt x="0" y="84"/>
                  </a:lnTo>
                  <a:lnTo>
                    <a:pt x="9" y="68"/>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grpSp>
          <p:nvGrpSpPr>
            <p:cNvPr id="3" name="Group 66"/>
            <p:cNvGrpSpPr>
              <a:grpSpLocks/>
            </p:cNvGrpSpPr>
            <p:nvPr/>
          </p:nvGrpSpPr>
          <p:grpSpPr bwMode="auto">
            <a:xfrm>
              <a:off x="3168" y="3276"/>
              <a:ext cx="711" cy="543"/>
              <a:chOff x="4380" y="2666"/>
              <a:chExt cx="381" cy="352"/>
            </a:xfrm>
          </p:grpSpPr>
          <p:sp>
            <p:nvSpPr>
              <p:cNvPr id="81027" name="Freeform 67"/>
              <p:cNvSpPr>
                <a:spLocks/>
              </p:cNvSpPr>
              <p:nvPr/>
            </p:nvSpPr>
            <p:spPr bwMode="auto">
              <a:xfrm>
                <a:off x="4501" y="2772"/>
                <a:ext cx="220" cy="195"/>
              </a:xfrm>
              <a:custGeom>
                <a:avLst/>
                <a:gdLst>
                  <a:gd name="T0" fmla="*/ 260 w 198"/>
                  <a:gd name="T1" fmla="*/ 221 h 190"/>
                  <a:gd name="T2" fmla="*/ 188 w 198"/>
                  <a:gd name="T3" fmla="*/ 188 h 190"/>
                  <a:gd name="T4" fmla="*/ 141 w 198"/>
                  <a:gd name="T5" fmla="*/ 161 h 190"/>
                  <a:gd name="T6" fmla="*/ 141 w 198"/>
                  <a:gd name="T7" fmla="*/ 147 h 190"/>
                  <a:gd name="T8" fmla="*/ 119 w 198"/>
                  <a:gd name="T9" fmla="*/ 141 h 190"/>
                  <a:gd name="T10" fmla="*/ 36 w 198"/>
                  <a:gd name="T11" fmla="*/ 84 h 190"/>
                  <a:gd name="T12" fmla="*/ 24 w 198"/>
                  <a:gd name="T13" fmla="*/ 49 h 190"/>
                  <a:gd name="T14" fmla="*/ 0 w 198"/>
                  <a:gd name="T15" fmla="*/ 39 h 190"/>
                  <a:gd name="T16" fmla="*/ 16 w 198"/>
                  <a:gd name="T17" fmla="*/ 0 h 190"/>
                  <a:gd name="T18" fmla="*/ 54 w 198"/>
                  <a:gd name="T19" fmla="*/ 25 h 190"/>
                  <a:gd name="T20" fmla="*/ 71 w 198"/>
                  <a:gd name="T21" fmla="*/ 4 h 190"/>
                  <a:gd name="T22" fmla="*/ 119 w 198"/>
                  <a:gd name="T23" fmla="*/ 4 h 190"/>
                  <a:gd name="T24" fmla="*/ 209 w 198"/>
                  <a:gd name="T25" fmla="*/ 14 h 190"/>
                  <a:gd name="T26" fmla="*/ 271 w 198"/>
                  <a:gd name="T27" fmla="*/ 14 h 190"/>
                  <a:gd name="T28" fmla="*/ 300 w 198"/>
                  <a:gd name="T29" fmla="*/ 34 h 190"/>
                  <a:gd name="T30" fmla="*/ 318 w 198"/>
                  <a:gd name="T31" fmla="*/ 31 h 190"/>
                  <a:gd name="T32" fmla="*/ 353 w 198"/>
                  <a:gd name="T33" fmla="*/ 39 h 190"/>
                  <a:gd name="T34" fmla="*/ 324 w 198"/>
                  <a:gd name="T35" fmla="*/ 80 h 190"/>
                  <a:gd name="T36" fmla="*/ 370 w 198"/>
                  <a:gd name="T37" fmla="*/ 95 h 190"/>
                  <a:gd name="T38" fmla="*/ 370 w 198"/>
                  <a:gd name="T39" fmla="*/ 101 h 190"/>
                  <a:gd name="T40" fmla="*/ 344 w 198"/>
                  <a:gd name="T41" fmla="*/ 101 h 190"/>
                  <a:gd name="T42" fmla="*/ 360 w 198"/>
                  <a:gd name="T43" fmla="*/ 130 h 190"/>
                  <a:gd name="T44" fmla="*/ 344 w 198"/>
                  <a:gd name="T45" fmla="*/ 130 h 190"/>
                  <a:gd name="T46" fmla="*/ 334 w 198"/>
                  <a:gd name="T47" fmla="*/ 141 h 190"/>
                  <a:gd name="T48" fmla="*/ 318 w 198"/>
                  <a:gd name="T49" fmla="*/ 141 h 190"/>
                  <a:gd name="T50" fmla="*/ 324 w 198"/>
                  <a:gd name="T51" fmla="*/ 161 h 190"/>
                  <a:gd name="T52" fmla="*/ 289 w 198"/>
                  <a:gd name="T53" fmla="*/ 141 h 190"/>
                  <a:gd name="T54" fmla="*/ 271 w 198"/>
                  <a:gd name="T55" fmla="*/ 147 h 190"/>
                  <a:gd name="T56" fmla="*/ 289 w 198"/>
                  <a:gd name="T57" fmla="*/ 174 h 190"/>
                  <a:gd name="T58" fmla="*/ 260 w 198"/>
                  <a:gd name="T59" fmla="*/ 182 h 190"/>
                  <a:gd name="T60" fmla="*/ 271 w 198"/>
                  <a:gd name="T61" fmla="*/ 215 h 190"/>
                  <a:gd name="T62" fmla="*/ 260 w 198"/>
                  <a:gd name="T63" fmla="*/ 221 h 19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8"/>
                  <a:gd name="T97" fmla="*/ 0 h 190"/>
                  <a:gd name="T98" fmla="*/ 198 w 198"/>
                  <a:gd name="T99" fmla="*/ 190 h 19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8" h="190">
                    <a:moveTo>
                      <a:pt x="139" y="189"/>
                    </a:moveTo>
                    <a:lnTo>
                      <a:pt x="100" y="161"/>
                    </a:lnTo>
                    <a:lnTo>
                      <a:pt x="76" y="137"/>
                    </a:lnTo>
                    <a:lnTo>
                      <a:pt x="76" y="126"/>
                    </a:lnTo>
                    <a:lnTo>
                      <a:pt x="62" y="121"/>
                    </a:lnTo>
                    <a:lnTo>
                      <a:pt x="19" y="72"/>
                    </a:lnTo>
                    <a:lnTo>
                      <a:pt x="13" y="43"/>
                    </a:lnTo>
                    <a:lnTo>
                      <a:pt x="0" y="33"/>
                    </a:lnTo>
                    <a:lnTo>
                      <a:pt x="9" y="0"/>
                    </a:lnTo>
                    <a:lnTo>
                      <a:pt x="29" y="19"/>
                    </a:lnTo>
                    <a:lnTo>
                      <a:pt x="38" y="4"/>
                    </a:lnTo>
                    <a:lnTo>
                      <a:pt x="62" y="4"/>
                    </a:lnTo>
                    <a:lnTo>
                      <a:pt x="111" y="14"/>
                    </a:lnTo>
                    <a:lnTo>
                      <a:pt x="144" y="14"/>
                    </a:lnTo>
                    <a:lnTo>
                      <a:pt x="159" y="28"/>
                    </a:lnTo>
                    <a:lnTo>
                      <a:pt x="168" y="25"/>
                    </a:lnTo>
                    <a:lnTo>
                      <a:pt x="187" y="33"/>
                    </a:lnTo>
                    <a:lnTo>
                      <a:pt x="173" y="68"/>
                    </a:lnTo>
                    <a:lnTo>
                      <a:pt x="197" y="83"/>
                    </a:lnTo>
                    <a:lnTo>
                      <a:pt x="197" y="87"/>
                    </a:lnTo>
                    <a:lnTo>
                      <a:pt x="183" y="87"/>
                    </a:lnTo>
                    <a:lnTo>
                      <a:pt x="192" y="112"/>
                    </a:lnTo>
                    <a:lnTo>
                      <a:pt x="183" y="112"/>
                    </a:lnTo>
                    <a:lnTo>
                      <a:pt x="178" y="121"/>
                    </a:lnTo>
                    <a:lnTo>
                      <a:pt x="168" y="121"/>
                    </a:lnTo>
                    <a:lnTo>
                      <a:pt x="173" y="137"/>
                    </a:lnTo>
                    <a:lnTo>
                      <a:pt x="154" y="121"/>
                    </a:lnTo>
                    <a:lnTo>
                      <a:pt x="144" y="126"/>
                    </a:lnTo>
                    <a:lnTo>
                      <a:pt x="154" y="150"/>
                    </a:lnTo>
                    <a:lnTo>
                      <a:pt x="139" y="156"/>
                    </a:lnTo>
                    <a:lnTo>
                      <a:pt x="144" y="184"/>
                    </a:lnTo>
                    <a:lnTo>
                      <a:pt x="139" y="189"/>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1028" name="Freeform 68"/>
              <p:cNvSpPr>
                <a:spLocks/>
              </p:cNvSpPr>
              <p:nvPr/>
            </p:nvSpPr>
            <p:spPr bwMode="auto">
              <a:xfrm>
                <a:off x="4380" y="2666"/>
                <a:ext cx="154" cy="112"/>
              </a:xfrm>
              <a:custGeom>
                <a:avLst/>
                <a:gdLst>
                  <a:gd name="T0" fmla="*/ 0 w 139"/>
                  <a:gd name="T1" fmla="*/ 122 h 109"/>
                  <a:gd name="T2" fmla="*/ 27 w 139"/>
                  <a:gd name="T3" fmla="*/ 117 h 109"/>
                  <a:gd name="T4" fmla="*/ 27 w 139"/>
                  <a:gd name="T5" fmla="*/ 111 h 109"/>
                  <a:gd name="T6" fmla="*/ 45 w 139"/>
                  <a:gd name="T7" fmla="*/ 106 h 109"/>
                  <a:gd name="T8" fmla="*/ 27 w 139"/>
                  <a:gd name="T9" fmla="*/ 92 h 109"/>
                  <a:gd name="T10" fmla="*/ 16 w 139"/>
                  <a:gd name="T11" fmla="*/ 67 h 109"/>
                  <a:gd name="T12" fmla="*/ 16 w 139"/>
                  <a:gd name="T13" fmla="*/ 41 h 109"/>
                  <a:gd name="T14" fmla="*/ 27 w 139"/>
                  <a:gd name="T15" fmla="*/ 36 h 109"/>
                  <a:gd name="T16" fmla="*/ 88 w 139"/>
                  <a:gd name="T17" fmla="*/ 41 h 109"/>
                  <a:gd name="T18" fmla="*/ 151 w 139"/>
                  <a:gd name="T19" fmla="*/ 15 h 109"/>
                  <a:gd name="T20" fmla="*/ 173 w 139"/>
                  <a:gd name="T21" fmla="*/ 15 h 109"/>
                  <a:gd name="T22" fmla="*/ 204 w 139"/>
                  <a:gd name="T23" fmla="*/ 11 h 109"/>
                  <a:gd name="T24" fmla="*/ 238 w 139"/>
                  <a:gd name="T25" fmla="*/ 0 h 109"/>
                  <a:gd name="T26" fmla="*/ 255 w 139"/>
                  <a:gd name="T27" fmla="*/ 11 h 109"/>
                  <a:gd name="T28" fmla="*/ 238 w 139"/>
                  <a:gd name="T29" fmla="*/ 15 h 109"/>
                  <a:gd name="T30" fmla="*/ 238 w 139"/>
                  <a:gd name="T31" fmla="*/ 31 h 109"/>
                  <a:gd name="T32" fmla="*/ 173 w 139"/>
                  <a:gd name="T33" fmla="*/ 47 h 109"/>
                  <a:gd name="T34" fmla="*/ 151 w 139"/>
                  <a:gd name="T35" fmla="*/ 117 h 109"/>
                  <a:gd name="T36" fmla="*/ 88 w 139"/>
                  <a:gd name="T37" fmla="*/ 106 h 109"/>
                  <a:gd name="T38" fmla="*/ 27 w 139"/>
                  <a:gd name="T39" fmla="*/ 126 h 109"/>
                  <a:gd name="T40" fmla="*/ 0 w 139"/>
                  <a:gd name="T41" fmla="*/ 122 h 1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9"/>
                  <a:gd name="T64" fmla="*/ 0 h 109"/>
                  <a:gd name="T65" fmla="*/ 139 w 139"/>
                  <a:gd name="T66" fmla="*/ 109 h 10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9" h="109">
                    <a:moveTo>
                      <a:pt x="0" y="104"/>
                    </a:moveTo>
                    <a:lnTo>
                      <a:pt x="14" y="99"/>
                    </a:lnTo>
                    <a:lnTo>
                      <a:pt x="14" y="93"/>
                    </a:lnTo>
                    <a:lnTo>
                      <a:pt x="24" y="89"/>
                    </a:lnTo>
                    <a:lnTo>
                      <a:pt x="14" y="80"/>
                    </a:lnTo>
                    <a:lnTo>
                      <a:pt x="9" y="55"/>
                    </a:lnTo>
                    <a:lnTo>
                      <a:pt x="9" y="35"/>
                    </a:lnTo>
                    <a:lnTo>
                      <a:pt x="14" y="30"/>
                    </a:lnTo>
                    <a:lnTo>
                      <a:pt x="47" y="35"/>
                    </a:lnTo>
                    <a:lnTo>
                      <a:pt x="81" y="15"/>
                    </a:lnTo>
                    <a:lnTo>
                      <a:pt x="94" y="15"/>
                    </a:lnTo>
                    <a:lnTo>
                      <a:pt x="110" y="11"/>
                    </a:lnTo>
                    <a:lnTo>
                      <a:pt x="129" y="0"/>
                    </a:lnTo>
                    <a:lnTo>
                      <a:pt x="138" y="11"/>
                    </a:lnTo>
                    <a:lnTo>
                      <a:pt x="129" y="15"/>
                    </a:lnTo>
                    <a:lnTo>
                      <a:pt x="129" y="25"/>
                    </a:lnTo>
                    <a:lnTo>
                      <a:pt x="94" y="41"/>
                    </a:lnTo>
                    <a:lnTo>
                      <a:pt x="81" y="99"/>
                    </a:lnTo>
                    <a:lnTo>
                      <a:pt x="47" y="89"/>
                    </a:lnTo>
                    <a:lnTo>
                      <a:pt x="14" y="108"/>
                    </a:lnTo>
                    <a:lnTo>
                      <a:pt x="0" y="104"/>
                    </a:lnTo>
                  </a:path>
                </a:pathLst>
              </a:custGeom>
              <a:solidFill>
                <a:srgbClr val="CCFFCC"/>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1029" name="Freeform 69"/>
              <p:cNvSpPr>
                <a:spLocks/>
              </p:cNvSpPr>
              <p:nvPr/>
            </p:nvSpPr>
            <p:spPr bwMode="auto">
              <a:xfrm>
                <a:off x="4506" y="2833"/>
                <a:ext cx="201" cy="152"/>
              </a:xfrm>
              <a:custGeom>
                <a:avLst/>
                <a:gdLst>
                  <a:gd name="T0" fmla="*/ 63 w 295"/>
                  <a:gd name="T1" fmla="*/ 20 h 301"/>
                  <a:gd name="T2" fmla="*/ 59 w 295"/>
                  <a:gd name="T3" fmla="*/ 20 h 301"/>
                  <a:gd name="T4" fmla="*/ 52 w 295"/>
                  <a:gd name="T5" fmla="*/ 18 h 301"/>
                  <a:gd name="T6" fmla="*/ 42 w 295"/>
                  <a:gd name="T7" fmla="*/ 16 h 301"/>
                  <a:gd name="T8" fmla="*/ 34 w 295"/>
                  <a:gd name="T9" fmla="*/ 16 h 301"/>
                  <a:gd name="T10" fmla="*/ 30 w 295"/>
                  <a:gd name="T11" fmla="*/ 14 h 301"/>
                  <a:gd name="T12" fmla="*/ 22 w 295"/>
                  <a:gd name="T13" fmla="*/ 14 h 301"/>
                  <a:gd name="T14" fmla="*/ 22 w 295"/>
                  <a:gd name="T15" fmla="*/ 12 h 301"/>
                  <a:gd name="T16" fmla="*/ 18 w 295"/>
                  <a:gd name="T17" fmla="*/ 11 h 301"/>
                  <a:gd name="T18" fmla="*/ 18 w 295"/>
                  <a:gd name="T19" fmla="*/ 9 h 301"/>
                  <a:gd name="T20" fmla="*/ 10 w 295"/>
                  <a:gd name="T21" fmla="*/ 7 h 301"/>
                  <a:gd name="T22" fmla="*/ 9 w 295"/>
                  <a:gd name="T23" fmla="*/ 9 h 301"/>
                  <a:gd name="T24" fmla="*/ 5 w 295"/>
                  <a:gd name="T25" fmla="*/ 9 h 301"/>
                  <a:gd name="T26" fmla="*/ 1 w 295"/>
                  <a:gd name="T27" fmla="*/ 8 h 301"/>
                  <a:gd name="T28" fmla="*/ 0 w 295"/>
                  <a:gd name="T29" fmla="*/ 7 h 301"/>
                  <a:gd name="T30" fmla="*/ 3 w 295"/>
                  <a:gd name="T31" fmla="*/ 7 h 301"/>
                  <a:gd name="T32" fmla="*/ 12 w 295"/>
                  <a:gd name="T33" fmla="*/ 6 h 301"/>
                  <a:gd name="T34" fmla="*/ 21 w 295"/>
                  <a:gd name="T35" fmla="*/ 6 h 301"/>
                  <a:gd name="T36" fmla="*/ 25 w 295"/>
                  <a:gd name="T37" fmla="*/ 2 h 301"/>
                  <a:gd name="T38" fmla="*/ 34 w 295"/>
                  <a:gd name="T39" fmla="*/ 1 h 301"/>
                  <a:gd name="T40" fmla="*/ 34 w 295"/>
                  <a:gd name="T41" fmla="*/ 1 h 301"/>
                  <a:gd name="T42" fmla="*/ 37 w 295"/>
                  <a:gd name="T43" fmla="*/ 0 h 301"/>
                  <a:gd name="T44" fmla="*/ 48 w 295"/>
                  <a:gd name="T45" fmla="*/ 3 h 301"/>
                  <a:gd name="T46" fmla="*/ 57 w 295"/>
                  <a:gd name="T47" fmla="*/ 5 h 301"/>
                  <a:gd name="T48" fmla="*/ 61 w 295"/>
                  <a:gd name="T49" fmla="*/ 5 h 301"/>
                  <a:gd name="T50" fmla="*/ 67 w 295"/>
                  <a:gd name="T51" fmla="*/ 4 h 301"/>
                  <a:gd name="T52" fmla="*/ 69 w 295"/>
                  <a:gd name="T53" fmla="*/ 5 h 301"/>
                  <a:gd name="T54" fmla="*/ 71 w 295"/>
                  <a:gd name="T55" fmla="*/ 6 h 301"/>
                  <a:gd name="T56" fmla="*/ 78 w 295"/>
                  <a:gd name="T57" fmla="*/ 7 h 301"/>
                  <a:gd name="T58" fmla="*/ 74 w 295"/>
                  <a:gd name="T59" fmla="*/ 8 h 301"/>
                  <a:gd name="T60" fmla="*/ 73 w 295"/>
                  <a:gd name="T61" fmla="*/ 8 h 301"/>
                  <a:gd name="T62" fmla="*/ 71 w 295"/>
                  <a:gd name="T63" fmla="*/ 9 h 301"/>
                  <a:gd name="T64" fmla="*/ 67 w 295"/>
                  <a:gd name="T65" fmla="*/ 8 h 301"/>
                  <a:gd name="T66" fmla="*/ 58 w 295"/>
                  <a:gd name="T67" fmla="*/ 8 h 301"/>
                  <a:gd name="T68" fmla="*/ 46 w 295"/>
                  <a:gd name="T69" fmla="*/ 7 h 301"/>
                  <a:gd name="T70" fmla="*/ 39 w 295"/>
                  <a:gd name="T71" fmla="*/ 7 h 301"/>
                  <a:gd name="T72" fmla="*/ 37 w 295"/>
                  <a:gd name="T73" fmla="*/ 8 h 301"/>
                  <a:gd name="T74" fmla="*/ 31 w 295"/>
                  <a:gd name="T75" fmla="*/ 7 h 301"/>
                  <a:gd name="T76" fmla="*/ 29 w 295"/>
                  <a:gd name="T77" fmla="*/ 9 h 301"/>
                  <a:gd name="T78" fmla="*/ 33 w 295"/>
                  <a:gd name="T79" fmla="*/ 9 h 301"/>
                  <a:gd name="T80" fmla="*/ 34 w 295"/>
                  <a:gd name="T81" fmla="*/ 11 h 301"/>
                  <a:gd name="T82" fmla="*/ 46 w 295"/>
                  <a:gd name="T83" fmla="*/ 15 h 301"/>
                  <a:gd name="T84" fmla="*/ 49 w 295"/>
                  <a:gd name="T85" fmla="*/ 15 h 301"/>
                  <a:gd name="T86" fmla="*/ 49 w 295"/>
                  <a:gd name="T87" fmla="*/ 16 h 301"/>
                  <a:gd name="T88" fmla="*/ 55 w 295"/>
                  <a:gd name="T89" fmla="*/ 17 h 301"/>
                  <a:gd name="T90" fmla="*/ 65 w 295"/>
                  <a:gd name="T91" fmla="*/ 19 h 301"/>
                  <a:gd name="T92" fmla="*/ 63 w 295"/>
                  <a:gd name="T93" fmla="*/ 20 h 3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95"/>
                  <a:gd name="T142" fmla="*/ 0 h 301"/>
                  <a:gd name="T143" fmla="*/ 295 w 295"/>
                  <a:gd name="T144" fmla="*/ 301 h 30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95" h="301">
                    <a:moveTo>
                      <a:pt x="238" y="300"/>
                    </a:moveTo>
                    <a:lnTo>
                      <a:pt x="224" y="290"/>
                    </a:lnTo>
                    <a:lnTo>
                      <a:pt x="195" y="260"/>
                    </a:lnTo>
                    <a:lnTo>
                      <a:pt x="157" y="235"/>
                    </a:lnTo>
                    <a:lnTo>
                      <a:pt x="129" y="231"/>
                    </a:lnTo>
                    <a:lnTo>
                      <a:pt x="113" y="210"/>
                    </a:lnTo>
                    <a:lnTo>
                      <a:pt x="86" y="196"/>
                    </a:lnTo>
                    <a:lnTo>
                      <a:pt x="86" y="171"/>
                    </a:lnTo>
                    <a:lnTo>
                      <a:pt x="70" y="152"/>
                    </a:lnTo>
                    <a:lnTo>
                      <a:pt x="70" y="127"/>
                    </a:lnTo>
                    <a:lnTo>
                      <a:pt x="38" y="102"/>
                    </a:lnTo>
                    <a:lnTo>
                      <a:pt x="33" y="122"/>
                    </a:lnTo>
                    <a:lnTo>
                      <a:pt x="19" y="137"/>
                    </a:lnTo>
                    <a:lnTo>
                      <a:pt x="4" y="118"/>
                    </a:lnTo>
                    <a:lnTo>
                      <a:pt x="0" y="94"/>
                    </a:lnTo>
                    <a:lnTo>
                      <a:pt x="14" y="97"/>
                    </a:lnTo>
                    <a:lnTo>
                      <a:pt x="47" y="78"/>
                    </a:lnTo>
                    <a:lnTo>
                      <a:pt x="81" y="88"/>
                    </a:lnTo>
                    <a:lnTo>
                      <a:pt x="95" y="30"/>
                    </a:lnTo>
                    <a:lnTo>
                      <a:pt x="129" y="14"/>
                    </a:lnTo>
                    <a:lnTo>
                      <a:pt x="129" y="4"/>
                    </a:lnTo>
                    <a:lnTo>
                      <a:pt x="138" y="0"/>
                    </a:lnTo>
                    <a:lnTo>
                      <a:pt x="180" y="44"/>
                    </a:lnTo>
                    <a:lnTo>
                      <a:pt x="214" y="69"/>
                    </a:lnTo>
                    <a:lnTo>
                      <a:pt x="228" y="63"/>
                    </a:lnTo>
                    <a:lnTo>
                      <a:pt x="252" y="53"/>
                    </a:lnTo>
                    <a:lnTo>
                      <a:pt x="262" y="63"/>
                    </a:lnTo>
                    <a:lnTo>
                      <a:pt x="267" y="88"/>
                    </a:lnTo>
                    <a:lnTo>
                      <a:pt x="294" y="102"/>
                    </a:lnTo>
                    <a:lnTo>
                      <a:pt x="281" y="107"/>
                    </a:lnTo>
                    <a:lnTo>
                      <a:pt x="275" y="118"/>
                    </a:lnTo>
                    <a:lnTo>
                      <a:pt x="267" y="122"/>
                    </a:lnTo>
                    <a:lnTo>
                      <a:pt x="252" y="107"/>
                    </a:lnTo>
                    <a:lnTo>
                      <a:pt x="219" y="107"/>
                    </a:lnTo>
                    <a:lnTo>
                      <a:pt x="171" y="97"/>
                    </a:lnTo>
                    <a:lnTo>
                      <a:pt x="147" y="97"/>
                    </a:lnTo>
                    <a:lnTo>
                      <a:pt x="138" y="113"/>
                    </a:lnTo>
                    <a:lnTo>
                      <a:pt x="118" y="94"/>
                    </a:lnTo>
                    <a:lnTo>
                      <a:pt x="110" y="127"/>
                    </a:lnTo>
                    <a:lnTo>
                      <a:pt x="123" y="137"/>
                    </a:lnTo>
                    <a:lnTo>
                      <a:pt x="129" y="166"/>
                    </a:lnTo>
                    <a:lnTo>
                      <a:pt x="171" y="215"/>
                    </a:lnTo>
                    <a:lnTo>
                      <a:pt x="185" y="220"/>
                    </a:lnTo>
                    <a:lnTo>
                      <a:pt x="185" y="231"/>
                    </a:lnTo>
                    <a:lnTo>
                      <a:pt x="209" y="255"/>
                    </a:lnTo>
                    <a:lnTo>
                      <a:pt x="247" y="284"/>
                    </a:lnTo>
                    <a:lnTo>
                      <a:pt x="238" y="300"/>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1030" name="Freeform 70"/>
              <p:cNvSpPr>
                <a:spLocks/>
              </p:cNvSpPr>
              <p:nvPr/>
            </p:nvSpPr>
            <p:spPr bwMode="auto">
              <a:xfrm>
                <a:off x="4644" y="2898"/>
                <a:ext cx="117" cy="120"/>
              </a:xfrm>
              <a:custGeom>
                <a:avLst/>
                <a:gdLst>
                  <a:gd name="T0" fmla="*/ 15 w 106"/>
                  <a:gd name="T1" fmla="*/ 74 h 118"/>
                  <a:gd name="T2" fmla="*/ 25 w 106"/>
                  <a:gd name="T3" fmla="*/ 69 h 118"/>
                  <a:gd name="T4" fmla="*/ 15 w 106"/>
                  <a:gd name="T5" fmla="*/ 41 h 118"/>
                  <a:gd name="T6" fmla="*/ 43 w 106"/>
                  <a:gd name="T7" fmla="*/ 29 h 118"/>
                  <a:gd name="T8" fmla="*/ 25 w 106"/>
                  <a:gd name="T9" fmla="*/ 5 h 118"/>
                  <a:gd name="T10" fmla="*/ 43 w 106"/>
                  <a:gd name="T11" fmla="*/ 0 h 118"/>
                  <a:gd name="T12" fmla="*/ 77 w 106"/>
                  <a:gd name="T13" fmla="*/ 16 h 118"/>
                  <a:gd name="T14" fmla="*/ 68 w 106"/>
                  <a:gd name="T15" fmla="*/ 0 h 118"/>
                  <a:gd name="T16" fmla="*/ 87 w 106"/>
                  <a:gd name="T17" fmla="*/ 0 h 118"/>
                  <a:gd name="T18" fmla="*/ 87 w 106"/>
                  <a:gd name="T19" fmla="*/ 10 h 118"/>
                  <a:gd name="T20" fmla="*/ 190 w 106"/>
                  <a:gd name="T21" fmla="*/ 50 h 118"/>
                  <a:gd name="T22" fmla="*/ 173 w 106"/>
                  <a:gd name="T23" fmla="*/ 60 h 118"/>
                  <a:gd name="T24" fmla="*/ 156 w 106"/>
                  <a:gd name="T25" fmla="*/ 55 h 118"/>
                  <a:gd name="T26" fmla="*/ 156 w 106"/>
                  <a:gd name="T27" fmla="*/ 69 h 118"/>
                  <a:gd name="T28" fmla="*/ 139 w 106"/>
                  <a:gd name="T29" fmla="*/ 69 h 118"/>
                  <a:gd name="T30" fmla="*/ 121 w 106"/>
                  <a:gd name="T31" fmla="*/ 85 h 118"/>
                  <a:gd name="T32" fmla="*/ 121 w 106"/>
                  <a:gd name="T33" fmla="*/ 115 h 118"/>
                  <a:gd name="T34" fmla="*/ 113 w 106"/>
                  <a:gd name="T35" fmla="*/ 129 h 118"/>
                  <a:gd name="T36" fmla="*/ 77 w 106"/>
                  <a:gd name="T37" fmla="*/ 124 h 118"/>
                  <a:gd name="T38" fmla="*/ 34 w 106"/>
                  <a:gd name="T39" fmla="*/ 97 h 118"/>
                  <a:gd name="T40" fmla="*/ 0 w 106"/>
                  <a:gd name="T41" fmla="*/ 91 h 118"/>
                  <a:gd name="T42" fmla="*/ 15 w 106"/>
                  <a:gd name="T43" fmla="*/ 74 h 1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118"/>
                  <a:gd name="T68" fmla="*/ 106 w 106"/>
                  <a:gd name="T69" fmla="*/ 118 h 11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118">
                    <a:moveTo>
                      <a:pt x="9" y="68"/>
                    </a:moveTo>
                    <a:lnTo>
                      <a:pt x="14" y="63"/>
                    </a:lnTo>
                    <a:lnTo>
                      <a:pt x="9" y="35"/>
                    </a:lnTo>
                    <a:lnTo>
                      <a:pt x="24" y="29"/>
                    </a:lnTo>
                    <a:lnTo>
                      <a:pt x="14" y="5"/>
                    </a:lnTo>
                    <a:lnTo>
                      <a:pt x="24" y="0"/>
                    </a:lnTo>
                    <a:lnTo>
                      <a:pt x="43" y="16"/>
                    </a:lnTo>
                    <a:lnTo>
                      <a:pt x="38" y="0"/>
                    </a:lnTo>
                    <a:lnTo>
                      <a:pt x="48" y="0"/>
                    </a:lnTo>
                    <a:lnTo>
                      <a:pt x="48" y="10"/>
                    </a:lnTo>
                    <a:lnTo>
                      <a:pt x="105" y="44"/>
                    </a:lnTo>
                    <a:lnTo>
                      <a:pt x="96" y="54"/>
                    </a:lnTo>
                    <a:lnTo>
                      <a:pt x="86" y="49"/>
                    </a:lnTo>
                    <a:lnTo>
                      <a:pt x="86" y="63"/>
                    </a:lnTo>
                    <a:lnTo>
                      <a:pt x="76" y="63"/>
                    </a:lnTo>
                    <a:lnTo>
                      <a:pt x="67" y="79"/>
                    </a:lnTo>
                    <a:lnTo>
                      <a:pt x="67" y="103"/>
                    </a:lnTo>
                    <a:lnTo>
                      <a:pt x="62" y="117"/>
                    </a:lnTo>
                    <a:lnTo>
                      <a:pt x="43" y="112"/>
                    </a:lnTo>
                    <a:lnTo>
                      <a:pt x="19" y="87"/>
                    </a:lnTo>
                    <a:lnTo>
                      <a:pt x="0" y="84"/>
                    </a:lnTo>
                    <a:lnTo>
                      <a:pt x="9" y="68"/>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grpSp>
        <p:sp>
          <p:nvSpPr>
            <p:cNvPr id="80961" name="Freeform 71"/>
            <p:cNvSpPr>
              <a:spLocks/>
            </p:cNvSpPr>
            <p:nvPr/>
          </p:nvSpPr>
          <p:spPr bwMode="auto">
            <a:xfrm>
              <a:off x="2800" y="3052"/>
              <a:ext cx="722" cy="281"/>
            </a:xfrm>
            <a:custGeom>
              <a:avLst/>
              <a:gdLst>
                <a:gd name="T0" fmla="*/ 155705563 w 387"/>
                <a:gd name="T1" fmla="*/ 2147483647 h 182"/>
                <a:gd name="T2" fmla="*/ 0 w 387"/>
                <a:gd name="T3" fmla="*/ 2147483647 h 182"/>
                <a:gd name="T4" fmla="*/ 389263914 w 387"/>
                <a:gd name="T5" fmla="*/ 2147483647 h 182"/>
                <a:gd name="T6" fmla="*/ 2147483647 w 387"/>
                <a:gd name="T7" fmla="*/ 2147483647 h 182"/>
                <a:gd name="T8" fmla="*/ 2147483647 w 387"/>
                <a:gd name="T9" fmla="*/ 2147483647 h 182"/>
                <a:gd name="T10" fmla="*/ 2147483647 w 387"/>
                <a:gd name="T11" fmla="*/ 2147483647 h 182"/>
                <a:gd name="T12" fmla="*/ 2147483647 w 387"/>
                <a:gd name="T13" fmla="*/ 2147483647 h 182"/>
                <a:gd name="T14" fmla="*/ 2147483647 w 387"/>
                <a:gd name="T15" fmla="*/ 2147483647 h 182"/>
                <a:gd name="T16" fmla="*/ 2147483647 w 387"/>
                <a:gd name="T17" fmla="*/ 2147483647 h 182"/>
                <a:gd name="T18" fmla="*/ 2147483647 w 387"/>
                <a:gd name="T19" fmla="*/ 2147483647 h 182"/>
                <a:gd name="T20" fmla="*/ 2147483647 w 387"/>
                <a:gd name="T21" fmla="*/ 2147483647 h 182"/>
                <a:gd name="T22" fmla="*/ 2147483647 w 387"/>
                <a:gd name="T23" fmla="*/ 2147483647 h 182"/>
                <a:gd name="T24" fmla="*/ 2147483647 w 387"/>
                <a:gd name="T25" fmla="*/ 2147483647 h 182"/>
                <a:gd name="T26" fmla="*/ 2147483647 w 387"/>
                <a:gd name="T27" fmla="*/ 2147483647 h 182"/>
                <a:gd name="T28" fmla="*/ 2147483647 w 387"/>
                <a:gd name="T29" fmla="*/ 2147483647 h 182"/>
                <a:gd name="T30" fmla="*/ 2147483647 w 387"/>
                <a:gd name="T31" fmla="*/ 2147483647 h 182"/>
                <a:gd name="T32" fmla="*/ 2147483647 w 387"/>
                <a:gd name="T33" fmla="*/ 2147483647 h 182"/>
                <a:gd name="T34" fmla="*/ 2147483647 w 387"/>
                <a:gd name="T35" fmla="*/ 2147483647 h 182"/>
                <a:gd name="T36" fmla="*/ 2147483647 w 387"/>
                <a:gd name="T37" fmla="*/ 2147483647 h 182"/>
                <a:gd name="T38" fmla="*/ 2147483647 w 387"/>
                <a:gd name="T39" fmla="*/ 2147483647 h 182"/>
                <a:gd name="T40" fmla="*/ 2147483647 w 387"/>
                <a:gd name="T41" fmla="*/ 2147483647 h 182"/>
                <a:gd name="T42" fmla="*/ 2147483647 w 387"/>
                <a:gd name="T43" fmla="*/ 1714886672 h 182"/>
                <a:gd name="T44" fmla="*/ 2147483647 w 387"/>
                <a:gd name="T45" fmla="*/ 309245590 h 182"/>
                <a:gd name="T46" fmla="*/ 2147483647 w 387"/>
                <a:gd name="T47" fmla="*/ 449807170 h 182"/>
                <a:gd name="T48" fmla="*/ 2147483647 w 387"/>
                <a:gd name="T49" fmla="*/ 168671371 h 182"/>
                <a:gd name="T50" fmla="*/ 2147483647 w 387"/>
                <a:gd name="T51" fmla="*/ 0 h 182"/>
                <a:gd name="T52" fmla="*/ 2147483647 w 387"/>
                <a:gd name="T53" fmla="*/ 590368750 h 182"/>
                <a:gd name="T54" fmla="*/ 2147483647 w 387"/>
                <a:gd name="T55" fmla="*/ 730930329 h 182"/>
                <a:gd name="T56" fmla="*/ 2147483647 w 387"/>
                <a:gd name="T57" fmla="*/ 449807170 h 182"/>
                <a:gd name="T58" fmla="*/ 2147483647 w 387"/>
                <a:gd name="T59" fmla="*/ 730930329 h 182"/>
                <a:gd name="T60" fmla="*/ 2147483647 w 387"/>
                <a:gd name="T61" fmla="*/ 1714886672 h 182"/>
                <a:gd name="T62" fmla="*/ 2147483647 w 387"/>
                <a:gd name="T63" fmla="*/ 2147483647 h 182"/>
                <a:gd name="T64" fmla="*/ 2147483647 w 387"/>
                <a:gd name="T65" fmla="*/ 2147483647 h 182"/>
                <a:gd name="T66" fmla="*/ 2147483647 w 387"/>
                <a:gd name="T67" fmla="*/ 2147483647 h 182"/>
                <a:gd name="T68" fmla="*/ 2147483647 w 387"/>
                <a:gd name="T69" fmla="*/ 2147483647 h 182"/>
                <a:gd name="T70" fmla="*/ 2147483647 w 387"/>
                <a:gd name="T71" fmla="*/ 2147483647 h 182"/>
                <a:gd name="T72" fmla="*/ 2147483647 w 387"/>
                <a:gd name="T73" fmla="*/ 2147483647 h 182"/>
                <a:gd name="T74" fmla="*/ 2147483647 w 387"/>
                <a:gd name="T75" fmla="*/ 2147483647 h 182"/>
                <a:gd name="T76" fmla="*/ 2024233757 w 387"/>
                <a:gd name="T77" fmla="*/ 2147483647 h 182"/>
                <a:gd name="T78" fmla="*/ 934264091 w 387"/>
                <a:gd name="T79" fmla="*/ 2147483647 h 182"/>
                <a:gd name="T80" fmla="*/ 155705563 w 387"/>
                <a:gd name="T81" fmla="*/ 2147483647 h 18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7"/>
                <a:gd name="T124" fmla="*/ 0 h 182"/>
                <a:gd name="T125" fmla="*/ 387 w 387"/>
                <a:gd name="T126" fmla="*/ 182 h 18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7" h="182">
                  <a:moveTo>
                    <a:pt x="2" y="96"/>
                  </a:moveTo>
                  <a:lnTo>
                    <a:pt x="0" y="112"/>
                  </a:lnTo>
                  <a:lnTo>
                    <a:pt x="5" y="132"/>
                  </a:lnTo>
                  <a:lnTo>
                    <a:pt x="33" y="141"/>
                  </a:lnTo>
                  <a:lnTo>
                    <a:pt x="43" y="141"/>
                  </a:lnTo>
                  <a:lnTo>
                    <a:pt x="58" y="146"/>
                  </a:lnTo>
                  <a:lnTo>
                    <a:pt x="97" y="137"/>
                  </a:lnTo>
                  <a:lnTo>
                    <a:pt x="113" y="137"/>
                  </a:lnTo>
                  <a:lnTo>
                    <a:pt x="133" y="132"/>
                  </a:lnTo>
                  <a:lnTo>
                    <a:pt x="139" y="151"/>
                  </a:lnTo>
                  <a:lnTo>
                    <a:pt x="171" y="167"/>
                  </a:lnTo>
                  <a:lnTo>
                    <a:pt x="212" y="177"/>
                  </a:lnTo>
                  <a:lnTo>
                    <a:pt x="249" y="182"/>
                  </a:lnTo>
                  <a:lnTo>
                    <a:pt x="286" y="162"/>
                  </a:lnTo>
                  <a:lnTo>
                    <a:pt x="302" y="162"/>
                  </a:lnTo>
                  <a:lnTo>
                    <a:pt x="318" y="157"/>
                  </a:lnTo>
                  <a:lnTo>
                    <a:pt x="339" y="146"/>
                  </a:lnTo>
                  <a:lnTo>
                    <a:pt x="355" y="137"/>
                  </a:lnTo>
                  <a:lnTo>
                    <a:pt x="355" y="116"/>
                  </a:lnTo>
                  <a:lnTo>
                    <a:pt x="371" y="87"/>
                  </a:lnTo>
                  <a:lnTo>
                    <a:pt x="387" y="87"/>
                  </a:lnTo>
                  <a:lnTo>
                    <a:pt x="387" y="61"/>
                  </a:lnTo>
                  <a:lnTo>
                    <a:pt x="366" y="11"/>
                  </a:lnTo>
                  <a:lnTo>
                    <a:pt x="334" y="16"/>
                  </a:lnTo>
                  <a:lnTo>
                    <a:pt x="323" y="6"/>
                  </a:lnTo>
                  <a:lnTo>
                    <a:pt x="286" y="0"/>
                  </a:lnTo>
                  <a:lnTo>
                    <a:pt x="265" y="21"/>
                  </a:lnTo>
                  <a:lnTo>
                    <a:pt x="249" y="26"/>
                  </a:lnTo>
                  <a:lnTo>
                    <a:pt x="224" y="16"/>
                  </a:lnTo>
                  <a:lnTo>
                    <a:pt x="202" y="26"/>
                  </a:lnTo>
                  <a:lnTo>
                    <a:pt x="171" y="61"/>
                  </a:lnTo>
                  <a:lnTo>
                    <a:pt x="180" y="91"/>
                  </a:lnTo>
                  <a:lnTo>
                    <a:pt x="159" y="91"/>
                  </a:lnTo>
                  <a:lnTo>
                    <a:pt x="144" y="87"/>
                  </a:lnTo>
                  <a:lnTo>
                    <a:pt x="132" y="88"/>
                  </a:lnTo>
                  <a:lnTo>
                    <a:pt x="79" y="106"/>
                  </a:lnTo>
                  <a:lnTo>
                    <a:pt x="55" y="96"/>
                  </a:lnTo>
                  <a:lnTo>
                    <a:pt x="38" y="106"/>
                  </a:lnTo>
                  <a:lnTo>
                    <a:pt x="26" y="96"/>
                  </a:lnTo>
                  <a:lnTo>
                    <a:pt x="12" y="91"/>
                  </a:lnTo>
                  <a:lnTo>
                    <a:pt x="2" y="96"/>
                  </a:lnTo>
                </a:path>
              </a:pathLst>
            </a:custGeom>
            <a:solidFill>
              <a:srgbClr val="CCFFCC"/>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0962" name="Freeform 72"/>
            <p:cNvSpPr>
              <a:spLocks/>
            </p:cNvSpPr>
            <p:nvPr/>
          </p:nvSpPr>
          <p:spPr bwMode="auto">
            <a:xfrm>
              <a:off x="2508" y="3253"/>
              <a:ext cx="1193" cy="1018"/>
            </a:xfrm>
            <a:custGeom>
              <a:avLst/>
              <a:gdLst>
                <a:gd name="T0" fmla="*/ 2147483647 w 578"/>
                <a:gd name="T1" fmla="*/ 2147483647 h 645"/>
                <a:gd name="T2" fmla="*/ 712166634 w 578"/>
                <a:gd name="T3" fmla="*/ 2147483647 h 645"/>
                <a:gd name="T4" fmla="*/ 0 w 578"/>
                <a:gd name="T5" fmla="*/ 2147483647 h 645"/>
                <a:gd name="T6" fmla="*/ 2147483647 w 578"/>
                <a:gd name="T7" fmla="*/ 2021834629 h 645"/>
                <a:gd name="T8" fmla="*/ 2147483647 w 578"/>
                <a:gd name="T9" fmla="*/ 1412069604 h 645"/>
                <a:gd name="T10" fmla="*/ 2147483647 w 578"/>
                <a:gd name="T11" fmla="*/ 1861370890 h 645"/>
                <a:gd name="T12" fmla="*/ 2147483647 w 578"/>
                <a:gd name="T13" fmla="*/ 1572533338 h 645"/>
                <a:gd name="T14" fmla="*/ 2147483647 w 578"/>
                <a:gd name="T15" fmla="*/ 1572533338 h 645"/>
                <a:gd name="T16" fmla="*/ 2147483647 w 578"/>
                <a:gd name="T17" fmla="*/ 288837549 h 645"/>
                <a:gd name="T18" fmla="*/ 2147483647 w 578"/>
                <a:gd name="T19" fmla="*/ 160463740 h 645"/>
                <a:gd name="T20" fmla="*/ 2147483647 w 578"/>
                <a:gd name="T21" fmla="*/ 0 h 645"/>
                <a:gd name="T22" fmla="*/ 2147483647 w 578"/>
                <a:gd name="T23" fmla="*/ 1091142126 h 645"/>
                <a:gd name="T24" fmla="*/ 2147483647 w 578"/>
                <a:gd name="T25" fmla="*/ 1572533338 h 645"/>
                <a:gd name="T26" fmla="*/ 2147483647 w 578"/>
                <a:gd name="T27" fmla="*/ 2147483647 h 645"/>
                <a:gd name="T28" fmla="*/ 2147483647 w 578"/>
                <a:gd name="T29" fmla="*/ 2147483647 h 645"/>
                <a:gd name="T30" fmla="*/ 2147483647 w 578"/>
                <a:gd name="T31" fmla="*/ 2147483647 h 645"/>
                <a:gd name="T32" fmla="*/ 2147483647 w 578"/>
                <a:gd name="T33" fmla="*/ 2147483647 h 645"/>
                <a:gd name="T34" fmla="*/ 2147483647 w 578"/>
                <a:gd name="T35" fmla="*/ 2147483647 h 645"/>
                <a:gd name="T36" fmla="*/ 2147483647 w 578"/>
                <a:gd name="T37" fmla="*/ 2147483647 h 645"/>
                <a:gd name="T38" fmla="*/ 2147483647 w 578"/>
                <a:gd name="T39" fmla="*/ 2147483647 h 645"/>
                <a:gd name="T40" fmla="*/ 2147483647 w 578"/>
                <a:gd name="T41" fmla="*/ 2147483647 h 645"/>
                <a:gd name="T42" fmla="*/ 2147483647 w 578"/>
                <a:gd name="T43" fmla="*/ 2147483647 h 645"/>
                <a:gd name="T44" fmla="*/ 2147483647 w 578"/>
                <a:gd name="T45" fmla="*/ 2147483647 h 645"/>
                <a:gd name="T46" fmla="*/ 2147483647 w 578"/>
                <a:gd name="T47" fmla="*/ 2147483647 h 645"/>
                <a:gd name="T48" fmla="*/ 2147483647 w 578"/>
                <a:gd name="T49" fmla="*/ 2147483647 h 645"/>
                <a:gd name="T50" fmla="*/ 2147483647 w 578"/>
                <a:gd name="T51" fmla="*/ 2147483647 h 645"/>
                <a:gd name="T52" fmla="*/ 2147483647 w 578"/>
                <a:gd name="T53" fmla="*/ 2147483647 h 645"/>
                <a:gd name="T54" fmla="*/ 2147483647 w 578"/>
                <a:gd name="T55" fmla="*/ 2147483647 h 645"/>
                <a:gd name="T56" fmla="*/ 2147483647 w 578"/>
                <a:gd name="T57" fmla="*/ 2147483647 h 645"/>
                <a:gd name="T58" fmla="*/ 2147483647 w 578"/>
                <a:gd name="T59" fmla="*/ 2147483647 h 645"/>
                <a:gd name="T60" fmla="*/ 2147483647 w 578"/>
                <a:gd name="T61" fmla="*/ 2147483647 h 645"/>
                <a:gd name="T62" fmla="*/ 2147483647 w 578"/>
                <a:gd name="T63" fmla="*/ 2147483647 h 645"/>
                <a:gd name="T64" fmla="*/ 2147483647 w 578"/>
                <a:gd name="T65" fmla="*/ 2147483647 h 645"/>
                <a:gd name="T66" fmla="*/ 2147483647 w 578"/>
                <a:gd name="T67" fmla="*/ 2147483647 h 645"/>
                <a:gd name="T68" fmla="*/ 2147483647 w 578"/>
                <a:gd name="T69" fmla="*/ 2147483647 h 645"/>
                <a:gd name="T70" fmla="*/ 2147483647 w 578"/>
                <a:gd name="T71" fmla="*/ 2147483647 h 645"/>
                <a:gd name="T72" fmla="*/ 2147483647 w 578"/>
                <a:gd name="T73" fmla="*/ 2147483647 h 645"/>
                <a:gd name="T74" fmla="*/ 2147483647 w 578"/>
                <a:gd name="T75" fmla="*/ 2147483647 h 645"/>
                <a:gd name="T76" fmla="*/ 2147483647 w 578"/>
                <a:gd name="T77" fmla="*/ 2147483647 h 645"/>
                <a:gd name="T78" fmla="*/ 2147483647 w 578"/>
                <a:gd name="T79" fmla="*/ 2147483647 h 645"/>
                <a:gd name="T80" fmla="*/ 2147483647 w 578"/>
                <a:gd name="T81" fmla="*/ 2147483647 h 645"/>
                <a:gd name="T82" fmla="*/ 2147483647 w 578"/>
                <a:gd name="T83" fmla="*/ 2147483647 h 645"/>
                <a:gd name="T84" fmla="*/ 2147483647 w 578"/>
                <a:gd name="T85" fmla="*/ 2147483647 h 645"/>
                <a:gd name="T86" fmla="*/ 2147483647 w 578"/>
                <a:gd name="T87" fmla="*/ 2147483647 h 64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78"/>
                <a:gd name="T133" fmla="*/ 0 h 645"/>
                <a:gd name="T134" fmla="*/ 578 w 578"/>
                <a:gd name="T135" fmla="*/ 645 h 64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78" h="645">
                  <a:moveTo>
                    <a:pt x="29" y="211"/>
                  </a:moveTo>
                  <a:lnTo>
                    <a:pt x="29" y="186"/>
                  </a:lnTo>
                  <a:lnTo>
                    <a:pt x="13" y="182"/>
                  </a:lnTo>
                  <a:lnTo>
                    <a:pt x="5" y="171"/>
                  </a:lnTo>
                  <a:lnTo>
                    <a:pt x="5" y="152"/>
                  </a:lnTo>
                  <a:lnTo>
                    <a:pt x="0" y="132"/>
                  </a:lnTo>
                  <a:lnTo>
                    <a:pt x="13" y="93"/>
                  </a:lnTo>
                  <a:lnTo>
                    <a:pt x="19" y="63"/>
                  </a:lnTo>
                  <a:lnTo>
                    <a:pt x="62" y="63"/>
                  </a:lnTo>
                  <a:lnTo>
                    <a:pt x="72" y="44"/>
                  </a:lnTo>
                  <a:lnTo>
                    <a:pt x="91" y="39"/>
                  </a:lnTo>
                  <a:lnTo>
                    <a:pt x="99" y="58"/>
                  </a:lnTo>
                  <a:lnTo>
                    <a:pt x="115" y="69"/>
                  </a:lnTo>
                  <a:lnTo>
                    <a:pt x="123" y="49"/>
                  </a:lnTo>
                  <a:lnTo>
                    <a:pt x="133" y="39"/>
                  </a:lnTo>
                  <a:lnTo>
                    <a:pt x="166" y="49"/>
                  </a:lnTo>
                  <a:lnTo>
                    <a:pt x="166" y="28"/>
                  </a:lnTo>
                  <a:lnTo>
                    <a:pt x="181" y="9"/>
                  </a:lnTo>
                  <a:lnTo>
                    <a:pt x="195" y="14"/>
                  </a:lnTo>
                  <a:lnTo>
                    <a:pt x="229" y="5"/>
                  </a:lnTo>
                  <a:lnTo>
                    <a:pt x="243" y="5"/>
                  </a:lnTo>
                  <a:lnTo>
                    <a:pt x="262" y="0"/>
                  </a:lnTo>
                  <a:lnTo>
                    <a:pt x="267" y="19"/>
                  </a:lnTo>
                  <a:lnTo>
                    <a:pt x="296" y="34"/>
                  </a:lnTo>
                  <a:lnTo>
                    <a:pt x="334" y="44"/>
                  </a:lnTo>
                  <a:lnTo>
                    <a:pt x="329" y="49"/>
                  </a:lnTo>
                  <a:lnTo>
                    <a:pt x="329" y="69"/>
                  </a:lnTo>
                  <a:lnTo>
                    <a:pt x="334" y="93"/>
                  </a:lnTo>
                  <a:lnTo>
                    <a:pt x="344" y="102"/>
                  </a:lnTo>
                  <a:lnTo>
                    <a:pt x="334" y="107"/>
                  </a:lnTo>
                  <a:lnTo>
                    <a:pt x="334" y="113"/>
                  </a:lnTo>
                  <a:lnTo>
                    <a:pt x="305" y="97"/>
                  </a:lnTo>
                  <a:lnTo>
                    <a:pt x="281" y="113"/>
                  </a:lnTo>
                  <a:lnTo>
                    <a:pt x="262" y="113"/>
                  </a:lnTo>
                  <a:lnTo>
                    <a:pt x="259" y="138"/>
                  </a:lnTo>
                  <a:lnTo>
                    <a:pt x="267" y="152"/>
                  </a:lnTo>
                  <a:lnTo>
                    <a:pt x="259" y="177"/>
                  </a:lnTo>
                  <a:lnTo>
                    <a:pt x="262" y="201"/>
                  </a:lnTo>
                  <a:lnTo>
                    <a:pt x="281" y="220"/>
                  </a:lnTo>
                  <a:lnTo>
                    <a:pt x="329" y="260"/>
                  </a:lnTo>
                  <a:lnTo>
                    <a:pt x="339" y="289"/>
                  </a:lnTo>
                  <a:lnTo>
                    <a:pt x="344" y="320"/>
                  </a:lnTo>
                  <a:lnTo>
                    <a:pt x="353" y="333"/>
                  </a:lnTo>
                  <a:lnTo>
                    <a:pt x="411" y="368"/>
                  </a:lnTo>
                  <a:lnTo>
                    <a:pt x="454" y="368"/>
                  </a:lnTo>
                  <a:lnTo>
                    <a:pt x="438" y="393"/>
                  </a:lnTo>
                  <a:lnTo>
                    <a:pt x="497" y="422"/>
                  </a:lnTo>
                  <a:lnTo>
                    <a:pt x="548" y="452"/>
                  </a:lnTo>
                  <a:lnTo>
                    <a:pt x="577" y="481"/>
                  </a:lnTo>
                  <a:lnTo>
                    <a:pt x="572" y="506"/>
                  </a:lnTo>
                  <a:lnTo>
                    <a:pt x="553" y="501"/>
                  </a:lnTo>
                  <a:lnTo>
                    <a:pt x="548" y="476"/>
                  </a:lnTo>
                  <a:lnTo>
                    <a:pt x="521" y="471"/>
                  </a:lnTo>
                  <a:lnTo>
                    <a:pt x="497" y="462"/>
                  </a:lnTo>
                  <a:lnTo>
                    <a:pt x="486" y="487"/>
                  </a:lnTo>
                  <a:lnTo>
                    <a:pt x="477" y="521"/>
                  </a:lnTo>
                  <a:lnTo>
                    <a:pt x="505" y="535"/>
                  </a:lnTo>
                  <a:lnTo>
                    <a:pt x="505" y="564"/>
                  </a:lnTo>
                  <a:lnTo>
                    <a:pt x="477" y="580"/>
                  </a:lnTo>
                  <a:lnTo>
                    <a:pt x="482" y="609"/>
                  </a:lnTo>
                  <a:lnTo>
                    <a:pt x="463" y="623"/>
                  </a:lnTo>
                  <a:lnTo>
                    <a:pt x="454" y="644"/>
                  </a:lnTo>
                  <a:lnTo>
                    <a:pt x="434" y="644"/>
                  </a:lnTo>
                  <a:lnTo>
                    <a:pt x="434" y="623"/>
                  </a:lnTo>
                  <a:lnTo>
                    <a:pt x="443" y="594"/>
                  </a:lnTo>
                  <a:lnTo>
                    <a:pt x="458" y="580"/>
                  </a:lnTo>
                  <a:lnTo>
                    <a:pt x="454" y="551"/>
                  </a:lnTo>
                  <a:lnTo>
                    <a:pt x="438" y="521"/>
                  </a:lnTo>
                  <a:lnTo>
                    <a:pt x="434" y="496"/>
                  </a:lnTo>
                  <a:lnTo>
                    <a:pt x="396" y="487"/>
                  </a:lnTo>
                  <a:lnTo>
                    <a:pt x="387" y="457"/>
                  </a:lnTo>
                  <a:lnTo>
                    <a:pt x="367" y="452"/>
                  </a:lnTo>
                  <a:lnTo>
                    <a:pt x="344" y="432"/>
                  </a:lnTo>
                  <a:lnTo>
                    <a:pt x="324" y="413"/>
                  </a:lnTo>
                  <a:lnTo>
                    <a:pt x="291" y="408"/>
                  </a:lnTo>
                  <a:lnTo>
                    <a:pt x="262" y="393"/>
                  </a:lnTo>
                  <a:lnTo>
                    <a:pt x="219" y="328"/>
                  </a:lnTo>
                  <a:lnTo>
                    <a:pt x="195" y="328"/>
                  </a:lnTo>
                  <a:lnTo>
                    <a:pt x="192" y="303"/>
                  </a:lnTo>
                  <a:lnTo>
                    <a:pt x="166" y="275"/>
                  </a:lnTo>
                  <a:lnTo>
                    <a:pt x="158" y="245"/>
                  </a:lnTo>
                  <a:lnTo>
                    <a:pt x="158" y="211"/>
                  </a:lnTo>
                  <a:lnTo>
                    <a:pt x="128" y="201"/>
                  </a:lnTo>
                  <a:lnTo>
                    <a:pt x="109" y="190"/>
                  </a:lnTo>
                  <a:lnTo>
                    <a:pt x="86" y="182"/>
                  </a:lnTo>
                  <a:lnTo>
                    <a:pt x="67" y="190"/>
                  </a:lnTo>
                  <a:lnTo>
                    <a:pt x="53" y="211"/>
                  </a:lnTo>
                  <a:lnTo>
                    <a:pt x="29" y="211"/>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0963" name="Freeform 73"/>
            <p:cNvSpPr>
              <a:spLocks/>
            </p:cNvSpPr>
            <p:nvPr/>
          </p:nvSpPr>
          <p:spPr bwMode="auto">
            <a:xfrm>
              <a:off x="2508" y="3253"/>
              <a:ext cx="1193" cy="1018"/>
            </a:xfrm>
            <a:custGeom>
              <a:avLst/>
              <a:gdLst>
                <a:gd name="T0" fmla="*/ 2147483647 w 578"/>
                <a:gd name="T1" fmla="*/ 2147483647 h 645"/>
                <a:gd name="T2" fmla="*/ 712166634 w 578"/>
                <a:gd name="T3" fmla="*/ 2147483647 h 645"/>
                <a:gd name="T4" fmla="*/ 0 w 578"/>
                <a:gd name="T5" fmla="*/ 2147483647 h 645"/>
                <a:gd name="T6" fmla="*/ 2147483647 w 578"/>
                <a:gd name="T7" fmla="*/ 2021834629 h 645"/>
                <a:gd name="T8" fmla="*/ 2147483647 w 578"/>
                <a:gd name="T9" fmla="*/ 1412069604 h 645"/>
                <a:gd name="T10" fmla="*/ 2147483647 w 578"/>
                <a:gd name="T11" fmla="*/ 1861370890 h 645"/>
                <a:gd name="T12" fmla="*/ 2147483647 w 578"/>
                <a:gd name="T13" fmla="*/ 1572533338 h 645"/>
                <a:gd name="T14" fmla="*/ 2147483647 w 578"/>
                <a:gd name="T15" fmla="*/ 1572533338 h 645"/>
                <a:gd name="T16" fmla="*/ 2147483647 w 578"/>
                <a:gd name="T17" fmla="*/ 288837549 h 645"/>
                <a:gd name="T18" fmla="*/ 2147483647 w 578"/>
                <a:gd name="T19" fmla="*/ 160463740 h 645"/>
                <a:gd name="T20" fmla="*/ 2147483647 w 578"/>
                <a:gd name="T21" fmla="*/ 0 h 645"/>
                <a:gd name="T22" fmla="*/ 2147483647 w 578"/>
                <a:gd name="T23" fmla="*/ 1091142126 h 645"/>
                <a:gd name="T24" fmla="*/ 2147483647 w 578"/>
                <a:gd name="T25" fmla="*/ 1572533338 h 645"/>
                <a:gd name="T26" fmla="*/ 2147483647 w 578"/>
                <a:gd name="T27" fmla="*/ 2147483647 h 645"/>
                <a:gd name="T28" fmla="*/ 2147483647 w 578"/>
                <a:gd name="T29" fmla="*/ 2147483647 h 645"/>
                <a:gd name="T30" fmla="*/ 2147483647 w 578"/>
                <a:gd name="T31" fmla="*/ 2147483647 h 645"/>
                <a:gd name="T32" fmla="*/ 2147483647 w 578"/>
                <a:gd name="T33" fmla="*/ 2147483647 h 645"/>
                <a:gd name="T34" fmla="*/ 2147483647 w 578"/>
                <a:gd name="T35" fmla="*/ 2147483647 h 645"/>
                <a:gd name="T36" fmla="*/ 2147483647 w 578"/>
                <a:gd name="T37" fmla="*/ 2147483647 h 645"/>
                <a:gd name="T38" fmla="*/ 2147483647 w 578"/>
                <a:gd name="T39" fmla="*/ 2147483647 h 645"/>
                <a:gd name="T40" fmla="*/ 2147483647 w 578"/>
                <a:gd name="T41" fmla="*/ 2147483647 h 645"/>
                <a:gd name="T42" fmla="*/ 2147483647 w 578"/>
                <a:gd name="T43" fmla="*/ 2147483647 h 645"/>
                <a:gd name="T44" fmla="*/ 2147483647 w 578"/>
                <a:gd name="T45" fmla="*/ 2147483647 h 645"/>
                <a:gd name="T46" fmla="*/ 2147483647 w 578"/>
                <a:gd name="T47" fmla="*/ 2147483647 h 645"/>
                <a:gd name="T48" fmla="*/ 2147483647 w 578"/>
                <a:gd name="T49" fmla="*/ 2147483647 h 645"/>
                <a:gd name="T50" fmla="*/ 2147483647 w 578"/>
                <a:gd name="T51" fmla="*/ 2147483647 h 645"/>
                <a:gd name="T52" fmla="*/ 2147483647 w 578"/>
                <a:gd name="T53" fmla="*/ 2147483647 h 645"/>
                <a:gd name="T54" fmla="*/ 2147483647 w 578"/>
                <a:gd name="T55" fmla="*/ 2147483647 h 645"/>
                <a:gd name="T56" fmla="*/ 2147483647 w 578"/>
                <a:gd name="T57" fmla="*/ 2147483647 h 645"/>
                <a:gd name="T58" fmla="*/ 2147483647 w 578"/>
                <a:gd name="T59" fmla="*/ 2147483647 h 645"/>
                <a:gd name="T60" fmla="*/ 2147483647 w 578"/>
                <a:gd name="T61" fmla="*/ 2147483647 h 645"/>
                <a:gd name="T62" fmla="*/ 2147483647 w 578"/>
                <a:gd name="T63" fmla="*/ 2147483647 h 645"/>
                <a:gd name="T64" fmla="*/ 2147483647 w 578"/>
                <a:gd name="T65" fmla="*/ 2147483647 h 645"/>
                <a:gd name="T66" fmla="*/ 2147483647 w 578"/>
                <a:gd name="T67" fmla="*/ 2147483647 h 645"/>
                <a:gd name="T68" fmla="*/ 2147483647 w 578"/>
                <a:gd name="T69" fmla="*/ 2147483647 h 645"/>
                <a:gd name="T70" fmla="*/ 2147483647 w 578"/>
                <a:gd name="T71" fmla="*/ 2147483647 h 645"/>
                <a:gd name="T72" fmla="*/ 2147483647 w 578"/>
                <a:gd name="T73" fmla="*/ 2147483647 h 645"/>
                <a:gd name="T74" fmla="*/ 2147483647 w 578"/>
                <a:gd name="T75" fmla="*/ 2147483647 h 645"/>
                <a:gd name="T76" fmla="*/ 2147483647 w 578"/>
                <a:gd name="T77" fmla="*/ 2147483647 h 645"/>
                <a:gd name="T78" fmla="*/ 2147483647 w 578"/>
                <a:gd name="T79" fmla="*/ 2147483647 h 645"/>
                <a:gd name="T80" fmla="*/ 2147483647 w 578"/>
                <a:gd name="T81" fmla="*/ 2147483647 h 645"/>
                <a:gd name="T82" fmla="*/ 2147483647 w 578"/>
                <a:gd name="T83" fmla="*/ 2147483647 h 645"/>
                <a:gd name="T84" fmla="*/ 2147483647 w 578"/>
                <a:gd name="T85" fmla="*/ 2147483647 h 645"/>
                <a:gd name="T86" fmla="*/ 2147483647 w 578"/>
                <a:gd name="T87" fmla="*/ 2147483647 h 64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78"/>
                <a:gd name="T133" fmla="*/ 0 h 645"/>
                <a:gd name="T134" fmla="*/ 578 w 578"/>
                <a:gd name="T135" fmla="*/ 645 h 64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78" h="645">
                  <a:moveTo>
                    <a:pt x="29" y="211"/>
                  </a:moveTo>
                  <a:lnTo>
                    <a:pt x="29" y="186"/>
                  </a:lnTo>
                  <a:lnTo>
                    <a:pt x="13" y="182"/>
                  </a:lnTo>
                  <a:lnTo>
                    <a:pt x="5" y="171"/>
                  </a:lnTo>
                  <a:lnTo>
                    <a:pt x="5" y="152"/>
                  </a:lnTo>
                  <a:lnTo>
                    <a:pt x="0" y="132"/>
                  </a:lnTo>
                  <a:lnTo>
                    <a:pt x="13" y="93"/>
                  </a:lnTo>
                  <a:lnTo>
                    <a:pt x="19" y="63"/>
                  </a:lnTo>
                  <a:lnTo>
                    <a:pt x="62" y="63"/>
                  </a:lnTo>
                  <a:lnTo>
                    <a:pt x="72" y="44"/>
                  </a:lnTo>
                  <a:lnTo>
                    <a:pt x="91" y="39"/>
                  </a:lnTo>
                  <a:lnTo>
                    <a:pt x="99" y="58"/>
                  </a:lnTo>
                  <a:lnTo>
                    <a:pt x="115" y="69"/>
                  </a:lnTo>
                  <a:lnTo>
                    <a:pt x="123" y="49"/>
                  </a:lnTo>
                  <a:lnTo>
                    <a:pt x="133" y="39"/>
                  </a:lnTo>
                  <a:lnTo>
                    <a:pt x="166" y="49"/>
                  </a:lnTo>
                  <a:lnTo>
                    <a:pt x="166" y="28"/>
                  </a:lnTo>
                  <a:lnTo>
                    <a:pt x="181" y="9"/>
                  </a:lnTo>
                  <a:lnTo>
                    <a:pt x="195" y="14"/>
                  </a:lnTo>
                  <a:lnTo>
                    <a:pt x="229" y="5"/>
                  </a:lnTo>
                  <a:lnTo>
                    <a:pt x="243" y="5"/>
                  </a:lnTo>
                  <a:lnTo>
                    <a:pt x="262" y="0"/>
                  </a:lnTo>
                  <a:lnTo>
                    <a:pt x="267" y="19"/>
                  </a:lnTo>
                  <a:lnTo>
                    <a:pt x="296" y="34"/>
                  </a:lnTo>
                  <a:lnTo>
                    <a:pt x="334" y="44"/>
                  </a:lnTo>
                  <a:lnTo>
                    <a:pt x="329" y="49"/>
                  </a:lnTo>
                  <a:lnTo>
                    <a:pt x="329" y="69"/>
                  </a:lnTo>
                  <a:lnTo>
                    <a:pt x="334" y="93"/>
                  </a:lnTo>
                  <a:lnTo>
                    <a:pt x="344" y="102"/>
                  </a:lnTo>
                  <a:lnTo>
                    <a:pt x="334" y="107"/>
                  </a:lnTo>
                  <a:lnTo>
                    <a:pt x="334" y="113"/>
                  </a:lnTo>
                  <a:lnTo>
                    <a:pt x="305" y="97"/>
                  </a:lnTo>
                  <a:lnTo>
                    <a:pt x="281" y="113"/>
                  </a:lnTo>
                  <a:lnTo>
                    <a:pt x="262" y="113"/>
                  </a:lnTo>
                  <a:lnTo>
                    <a:pt x="259" y="138"/>
                  </a:lnTo>
                  <a:lnTo>
                    <a:pt x="267" y="152"/>
                  </a:lnTo>
                  <a:lnTo>
                    <a:pt x="259" y="177"/>
                  </a:lnTo>
                  <a:lnTo>
                    <a:pt x="262" y="201"/>
                  </a:lnTo>
                  <a:lnTo>
                    <a:pt x="281" y="220"/>
                  </a:lnTo>
                  <a:lnTo>
                    <a:pt x="329" y="260"/>
                  </a:lnTo>
                  <a:lnTo>
                    <a:pt x="339" y="289"/>
                  </a:lnTo>
                  <a:lnTo>
                    <a:pt x="344" y="320"/>
                  </a:lnTo>
                  <a:lnTo>
                    <a:pt x="353" y="333"/>
                  </a:lnTo>
                  <a:lnTo>
                    <a:pt x="411" y="368"/>
                  </a:lnTo>
                  <a:lnTo>
                    <a:pt x="454" y="368"/>
                  </a:lnTo>
                  <a:lnTo>
                    <a:pt x="438" y="393"/>
                  </a:lnTo>
                  <a:lnTo>
                    <a:pt x="497" y="422"/>
                  </a:lnTo>
                  <a:lnTo>
                    <a:pt x="548" y="452"/>
                  </a:lnTo>
                  <a:lnTo>
                    <a:pt x="577" y="481"/>
                  </a:lnTo>
                  <a:lnTo>
                    <a:pt x="572" y="506"/>
                  </a:lnTo>
                  <a:lnTo>
                    <a:pt x="553" y="501"/>
                  </a:lnTo>
                  <a:lnTo>
                    <a:pt x="548" y="476"/>
                  </a:lnTo>
                  <a:lnTo>
                    <a:pt x="521" y="471"/>
                  </a:lnTo>
                  <a:lnTo>
                    <a:pt x="497" y="462"/>
                  </a:lnTo>
                  <a:lnTo>
                    <a:pt x="486" y="487"/>
                  </a:lnTo>
                  <a:lnTo>
                    <a:pt x="477" y="521"/>
                  </a:lnTo>
                  <a:lnTo>
                    <a:pt x="505" y="535"/>
                  </a:lnTo>
                  <a:lnTo>
                    <a:pt x="505" y="564"/>
                  </a:lnTo>
                  <a:lnTo>
                    <a:pt x="477" y="580"/>
                  </a:lnTo>
                  <a:lnTo>
                    <a:pt x="482" y="609"/>
                  </a:lnTo>
                  <a:lnTo>
                    <a:pt x="463" y="623"/>
                  </a:lnTo>
                  <a:lnTo>
                    <a:pt x="454" y="644"/>
                  </a:lnTo>
                  <a:lnTo>
                    <a:pt x="434" y="644"/>
                  </a:lnTo>
                  <a:lnTo>
                    <a:pt x="434" y="623"/>
                  </a:lnTo>
                  <a:lnTo>
                    <a:pt x="443" y="594"/>
                  </a:lnTo>
                  <a:lnTo>
                    <a:pt x="458" y="580"/>
                  </a:lnTo>
                  <a:lnTo>
                    <a:pt x="454" y="551"/>
                  </a:lnTo>
                  <a:lnTo>
                    <a:pt x="438" y="521"/>
                  </a:lnTo>
                  <a:lnTo>
                    <a:pt x="434" y="496"/>
                  </a:lnTo>
                  <a:lnTo>
                    <a:pt x="396" y="487"/>
                  </a:lnTo>
                  <a:lnTo>
                    <a:pt x="387" y="457"/>
                  </a:lnTo>
                  <a:lnTo>
                    <a:pt x="367" y="452"/>
                  </a:lnTo>
                  <a:lnTo>
                    <a:pt x="344" y="432"/>
                  </a:lnTo>
                  <a:lnTo>
                    <a:pt x="324" y="413"/>
                  </a:lnTo>
                  <a:lnTo>
                    <a:pt x="291" y="408"/>
                  </a:lnTo>
                  <a:lnTo>
                    <a:pt x="262" y="393"/>
                  </a:lnTo>
                  <a:lnTo>
                    <a:pt x="219" y="328"/>
                  </a:lnTo>
                  <a:lnTo>
                    <a:pt x="195" y="328"/>
                  </a:lnTo>
                  <a:lnTo>
                    <a:pt x="192" y="303"/>
                  </a:lnTo>
                  <a:lnTo>
                    <a:pt x="166" y="275"/>
                  </a:lnTo>
                  <a:lnTo>
                    <a:pt x="158" y="245"/>
                  </a:lnTo>
                  <a:lnTo>
                    <a:pt x="158" y="211"/>
                  </a:lnTo>
                  <a:lnTo>
                    <a:pt x="128" y="201"/>
                  </a:lnTo>
                  <a:lnTo>
                    <a:pt x="109" y="190"/>
                  </a:lnTo>
                  <a:lnTo>
                    <a:pt x="86" y="182"/>
                  </a:lnTo>
                  <a:lnTo>
                    <a:pt x="67" y="190"/>
                  </a:lnTo>
                  <a:lnTo>
                    <a:pt x="53" y="211"/>
                  </a:lnTo>
                  <a:lnTo>
                    <a:pt x="29" y="211"/>
                  </a:lnTo>
                </a:path>
              </a:pathLst>
            </a:custGeom>
            <a:solidFill>
              <a:srgbClr val="CCFFCC"/>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0964" name="Freeform 74"/>
            <p:cNvSpPr>
              <a:spLocks/>
            </p:cNvSpPr>
            <p:nvPr/>
          </p:nvSpPr>
          <p:spPr bwMode="auto">
            <a:xfrm>
              <a:off x="3789" y="3732"/>
              <a:ext cx="200" cy="328"/>
            </a:xfrm>
            <a:custGeom>
              <a:avLst/>
              <a:gdLst>
                <a:gd name="T0" fmla="*/ 0 w 97"/>
                <a:gd name="T1" fmla="*/ 1747500663 h 208"/>
                <a:gd name="T2" fmla="*/ 707754746 w 97"/>
                <a:gd name="T3" fmla="*/ 1302677977 h 208"/>
                <a:gd name="T4" fmla="*/ 707754746 w 97"/>
                <a:gd name="T5" fmla="*/ 508360771 h 208"/>
                <a:gd name="T6" fmla="*/ 1981693052 w 97"/>
                <a:gd name="T7" fmla="*/ 0 h 208"/>
                <a:gd name="T8" fmla="*/ 2147483647 w 97"/>
                <a:gd name="T9" fmla="*/ 0 h 208"/>
                <a:gd name="T10" fmla="*/ 2147483647 w 97"/>
                <a:gd name="T11" fmla="*/ 158866247 h 208"/>
                <a:gd name="T12" fmla="*/ 2147483647 w 97"/>
                <a:gd name="T13" fmla="*/ 667227016 h 208"/>
                <a:gd name="T14" fmla="*/ 2147483647 w 97"/>
                <a:gd name="T15" fmla="*/ 1461544225 h 208"/>
                <a:gd name="T16" fmla="*/ 2147483647 w 97"/>
                <a:gd name="T17" fmla="*/ 1747500663 h 208"/>
                <a:gd name="T18" fmla="*/ 2147483647 w 97"/>
                <a:gd name="T19" fmla="*/ 2147483647 h 208"/>
                <a:gd name="T20" fmla="*/ 2147483647 w 97"/>
                <a:gd name="T21" fmla="*/ 2147483647 h 208"/>
                <a:gd name="T22" fmla="*/ 2147483647 w 97"/>
                <a:gd name="T23" fmla="*/ 2147483647 h 208"/>
                <a:gd name="T24" fmla="*/ 2147483647 w 97"/>
                <a:gd name="T25" fmla="*/ 2147483647 h 208"/>
                <a:gd name="T26" fmla="*/ 2147483647 w 97"/>
                <a:gd name="T27" fmla="*/ 2147483647 h 208"/>
                <a:gd name="T28" fmla="*/ 2147483647 w 97"/>
                <a:gd name="T29" fmla="*/ 2147483647 h 208"/>
                <a:gd name="T30" fmla="*/ 2147483647 w 97"/>
                <a:gd name="T31" fmla="*/ 2147483647 h 208"/>
                <a:gd name="T32" fmla="*/ 2147483647 w 97"/>
                <a:gd name="T33" fmla="*/ 2147483647 h 208"/>
                <a:gd name="T34" fmla="*/ 707754746 w 97"/>
                <a:gd name="T35" fmla="*/ 2147483647 h 208"/>
                <a:gd name="T36" fmla="*/ 707754746 w 97"/>
                <a:gd name="T37" fmla="*/ 2147483647 h 208"/>
                <a:gd name="T38" fmla="*/ 1415509487 w 97"/>
                <a:gd name="T39" fmla="*/ 2065233153 h 208"/>
                <a:gd name="T40" fmla="*/ 0 w 97"/>
                <a:gd name="T41" fmla="*/ 1747500663 h 2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7"/>
                <a:gd name="T64" fmla="*/ 0 h 208"/>
                <a:gd name="T65" fmla="*/ 97 w 97"/>
                <a:gd name="T66" fmla="*/ 208 h 20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7" h="208">
                  <a:moveTo>
                    <a:pt x="0" y="55"/>
                  </a:moveTo>
                  <a:lnTo>
                    <a:pt x="5" y="41"/>
                  </a:lnTo>
                  <a:lnTo>
                    <a:pt x="5" y="16"/>
                  </a:lnTo>
                  <a:lnTo>
                    <a:pt x="14" y="0"/>
                  </a:lnTo>
                  <a:lnTo>
                    <a:pt x="24" y="0"/>
                  </a:lnTo>
                  <a:lnTo>
                    <a:pt x="38" y="5"/>
                  </a:lnTo>
                  <a:lnTo>
                    <a:pt x="53" y="21"/>
                  </a:lnTo>
                  <a:lnTo>
                    <a:pt x="62" y="46"/>
                  </a:lnTo>
                  <a:lnTo>
                    <a:pt x="62" y="55"/>
                  </a:lnTo>
                  <a:lnTo>
                    <a:pt x="62" y="84"/>
                  </a:lnTo>
                  <a:lnTo>
                    <a:pt x="72" y="104"/>
                  </a:lnTo>
                  <a:lnTo>
                    <a:pt x="91" y="118"/>
                  </a:lnTo>
                  <a:lnTo>
                    <a:pt x="96" y="142"/>
                  </a:lnTo>
                  <a:lnTo>
                    <a:pt x="67" y="192"/>
                  </a:lnTo>
                  <a:lnTo>
                    <a:pt x="53" y="207"/>
                  </a:lnTo>
                  <a:lnTo>
                    <a:pt x="48" y="207"/>
                  </a:lnTo>
                  <a:lnTo>
                    <a:pt x="29" y="187"/>
                  </a:lnTo>
                  <a:lnTo>
                    <a:pt x="5" y="167"/>
                  </a:lnTo>
                  <a:lnTo>
                    <a:pt x="5" y="133"/>
                  </a:lnTo>
                  <a:lnTo>
                    <a:pt x="10" y="65"/>
                  </a:lnTo>
                  <a:lnTo>
                    <a:pt x="0" y="55"/>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0965" name="Freeform 75"/>
            <p:cNvSpPr>
              <a:spLocks/>
            </p:cNvSpPr>
            <p:nvPr/>
          </p:nvSpPr>
          <p:spPr bwMode="auto">
            <a:xfrm>
              <a:off x="3789" y="3732"/>
              <a:ext cx="200" cy="328"/>
            </a:xfrm>
            <a:custGeom>
              <a:avLst/>
              <a:gdLst>
                <a:gd name="T0" fmla="*/ 0 w 97"/>
                <a:gd name="T1" fmla="*/ 1747500663 h 208"/>
                <a:gd name="T2" fmla="*/ 707754746 w 97"/>
                <a:gd name="T3" fmla="*/ 1302677977 h 208"/>
                <a:gd name="T4" fmla="*/ 707754746 w 97"/>
                <a:gd name="T5" fmla="*/ 508360771 h 208"/>
                <a:gd name="T6" fmla="*/ 1981693052 w 97"/>
                <a:gd name="T7" fmla="*/ 0 h 208"/>
                <a:gd name="T8" fmla="*/ 2147483647 w 97"/>
                <a:gd name="T9" fmla="*/ 0 h 208"/>
                <a:gd name="T10" fmla="*/ 2147483647 w 97"/>
                <a:gd name="T11" fmla="*/ 158866247 h 208"/>
                <a:gd name="T12" fmla="*/ 2147483647 w 97"/>
                <a:gd name="T13" fmla="*/ 667227016 h 208"/>
                <a:gd name="T14" fmla="*/ 2147483647 w 97"/>
                <a:gd name="T15" fmla="*/ 1461544225 h 208"/>
                <a:gd name="T16" fmla="*/ 2147483647 w 97"/>
                <a:gd name="T17" fmla="*/ 1747500663 h 208"/>
                <a:gd name="T18" fmla="*/ 2147483647 w 97"/>
                <a:gd name="T19" fmla="*/ 2147483647 h 208"/>
                <a:gd name="T20" fmla="*/ 2147483647 w 97"/>
                <a:gd name="T21" fmla="*/ 2147483647 h 208"/>
                <a:gd name="T22" fmla="*/ 2147483647 w 97"/>
                <a:gd name="T23" fmla="*/ 2147483647 h 208"/>
                <a:gd name="T24" fmla="*/ 2147483647 w 97"/>
                <a:gd name="T25" fmla="*/ 2147483647 h 208"/>
                <a:gd name="T26" fmla="*/ 2147483647 w 97"/>
                <a:gd name="T27" fmla="*/ 2147483647 h 208"/>
                <a:gd name="T28" fmla="*/ 2147483647 w 97"/>
                <a:gd name="T29" fmla="*/ 2147483647 h 208"/>
                <a:gd name="T30" fmla="*/ 2147483647 w 97"/>
                <a:gd name="T31" fmla="*/ 2147483647 h 208"/>
                <a:gd name="T32" fmla="*/ 2147483647 w 97"/>
                <a:gd name="T33" fmla="*/ 2147483647 h 208"/>
                <a:gd name="T34" fmla="*/ 707754746 w 97"/>
                <a:gd name="T35" fmla="*/ 2147483647 h 208"/>
                <a:gd name="T36" fmla="*/ 707754746 w 97"/>
                <a:gd name="T37" fmla="*/ 2147483647 h 208"/>
                <a:gd name="T38" fmla="*/ 1415509487 w 97"/>
                <a:gd name="T39" fmla="*/ 2065233153 h 208"/>
                <a:gd name="T40" fmla="*/ 0 w 97"/>
                <a:gd name="T41" fmla="*/ 1747500663 h 2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7"/>
                <a:gd name="T64" fmla="*/ 0 h 208"/>
                <a:gd name="T65" fmla="*/ 97 w 97"/>
                <a:gd name="T66" fmla="*/ 208 h 20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7" h="208">
                  <a:moveTo>
                    <a:pt x="0" y="55"/>
                  </a:moveTo>
                  <a:lnTo>
                    <a:pt x="5" y="41"/>
                  </a:lnTo>
                  <a:lnTo>
                    <a:pt x="5" y="16"/>
                  </a:lnTo>
                  <a:lnTo>
                    <a:pt x="14" y="0"/>
                  </a:lnTo>
                  <a:lnTo>
                    <a:pt x="24" y="0"/>
                  </a:lnTo>
                  <a:lnTo>
                    <a:pt x="38" y="5"/>
                  </a:lnTo>
                  <a:lnTo>
                    <a:pt x="53" y="21"/>
                  </a:lnTo>
                  <a:lnTo>
                    <a:pt x="62" y="46"/>
                  </a:lnTo>
                  <a:lnTo>
                    <a:pt x="62" y="55"/>
                  </a:lnTo>
                  <a:lnTo>
                    <a:pt x="62" y="84"/>
                  </a:lnTo>
                  <a:lnTo>
                    <a:pt x="72" y="104"/>
                  </a:lnTo>
                  <a:lnTo>
                    <a:pt x="91" y="118"/>
                  </a:lnTo>
                  <a:lnTo>
                    <a:pt x="96" y="142"/>
                  </a:lnTo>
                  <a:lnTo>
                    <a:pt x="67" y="192"/>
                  </a:lnTo>
                  <a:lnTo>
                    <a:pt x="53" y="207"/>
                  </a:lnTo>
                  <a:lnTo>
                    <a:pt x="48" y="207"/>
                  </a:lnTo>
                  <a:lnTo>
                    <a:pt x="29" y="187"/>
                  </a:lnTo>
                  <a:lnTo>
                    <a:pt x="5" y="167"/>
                  </a:lnTo>
                  <a:lnTo>
                    <a:pt x="5" y="133"/>
                  </a:lnTo>
                  <a:lnTo>
                    <a:pt x="10" y="65"/>
                  </a:lnTo>
                  <a:lnTo>
                    <a:pt x="0" y="55"/>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0966" name="Freeform 76"/>
            <p:cNvSpPr>
              <a:spLocks/>
            </p:cNvSpPr>
            <p:nvPr/>
          </p:nvSpPr>
          <p:spPr bwMode="auto">
            <a:xfrm>
              <a:off x="3888" y="3765"/>
              <a:ext cx="672" cy="491"/>
            </a:xfrm>
            <a:custGeom>
              <a:avLst/>
              <a:gdLst>
                <a:gd name="T0" fmla="*/ 2147483647 w 325"/>
                <a:gd name="T1" fmla="*/ 1732123167 h 310"/>
                <a:gd name="T2" fmla="*/ 2147483647 w 325"/>
                <a:gd name="T3" fmla="*/ 1437981465 h 310"/>
                <a:gd name="T4" fmla="*/ 2147483647 w 325"/>
                <a:gd name="T5" fmla="*/ 1437981465 h 310"/>
                <a:gd name="T6" fmla="*/ 2147483647 w 325"/>
                <a:gd name="T7" fmla="*/ 915080421 h 310"/>
                <a:gd name="T8" fmla="*/ 2147483647 w 325"/>
                <a:gd name="T9" fmla="*/ 1274575783 h 310"/>
                <a:gd name="T10" fmla="*/ 2147483647 w 325"/>
                <a:gd name="T11" fmla="*/ 1111170105 h 310"/>
                <a:gd name="T12" fmla="*/ 2147483647 w 325"/>
                <a:gd name="T13" fmla="*/ 653637068 h 310"/>
                <a:gd name="T14" fmla="*/ 2147483647 w 325"/>
                <a:gd name="T15" fmla="*/ 0 h 310"/>
                <a:gd name="T16" fmla="*/ 2147483647 w 325"/>
                <a:gd name="T17" fmla="*/ 653637068 h 310"/>
                <a:gd name="T18" fmla="*/ 2147483647 w 325"/>
                <a:gd name="T19" fmla="*/ 2147483647 h 310"/>
                <a:gd name="T20" fmla="*/ 2147483647 w 325"/>
                <a:gd name="T21" fmla="*/ 2147483647 h 310"/>
                <a:gd name="T22" fmla="*/ 2147483647 w 325"/>
                <a:gd name="T23" fmla="*/ 2147483647 h 310"/>
                <a:gd name="T24" fmla="*/ 2147483647 w 325"/>
                <a:gd name="T25" fmla="*/ 2147483647 h 310"/>
                <a:gd name="T26" fmla="*/ 2147483647 w 325"/>
                <a:gd name="T27" fmla="*/ 2147483647 h 310"/>
                <a:gd name="T28" fmla="*/ 2147483647 w 325"/>
                <a:gd name="T29" fmla="*/ 2147483647 h 310"/>
                <a:gd name="T30" fmla="*/ 2147483647 w 325"/>
                <a:gd name="T31" fmla="*/ 2147483647 h 310"/>
                <a:gd name="T32" fmla="*/ 2147483647 w 325"/>
                <a:gd name="T33" fmla="*/ 2147483647 h 310"/>
                <a:gd name="T34" fmla="*/ 2147483647 w 325"/>
                <a:gd name="T35" fmla="*/ 2147483647 h 310"/>
                <a:gd name="T36" fmla="*/ 2147483647 w 325"/>
                <a:gd name="T37" fmla="*/ 2147483647 h 310"/>
                <a:gd name="T38" fmla="*/ 2147483647 w 325"/>
                <a:gd name="T39" fmla="*/ 2147483647 h 310"/>
                <a:gd name="T40" fmla="*/ 2147483647 w 325"/>
                <a:gd name="T41" fmla="*/ 2147483647 h 310"/>
                <a:gd name="T42" fmla="*/ 2147483647 w 325"/>
                <a:gd name="T43" fmla="*/ 2147483647 h 310"/>
                <a:gd name="T44" fmla="*/ 2147483647 w 325"/>
                <a:gd name="T45" fmla="*/ 2147483647 h 310"/>
                <a:gd name="T46" fmla="*/ 2147483647 w 325"/>
                <a:gd name="T47" fmla="*/ 2147483647 h 310"/>
                <a:gd name="T48" fmla="*/ 2147483647 w 325"/>
                <a:gd name="T49" fmla="*/ 2147483647 h 310"/>
                <a:gd name="T50" fmla="*/ 2147483647 w 325"/>
                <a:gd name="T51" fmla="*/ 2147483647 h 310"/>
                <a:gd name="T52" fmla="*/ 2147483647 w 325"/>
                <a:gd name="T53" fmla="*/ 2147483647 h 310"/>
                <a:gd name="T54" fmla="*/ 2147483647 w 325"/>
                <a:gd name="T55" fmla="*/ 2147483647 h 310"/>
                <a:gd name="T56" fmla="*/ 2147483647 w 325"/>
                <a:gd name="T57" fmla="*/ 2147483647 h 310"/>
                <a:gd name="T58" fmla="*/ 2147483647 w 325"/>
                <a:gd name="T59" fmla="*/ 2147483647 h 310"/>
                <a:gd name="T60" fmla="*/ 2147483647 w 325"/>
                <a:gd name="T61" fmla="*/ 2147483647 h 310"/>
                <a:gd name="T62" fmla="*/ 2147483647 w 325"/>
                <a:gd name="T63" fmla="*/ 2147483647 h 310"/>
                <a:gd name="T64" fmla="*/ 2147483647 w 325"/>
                <a:gd name="T65" fmla="*/ 2147483647 h 310"/>
                <a:gd name="T66" fmla="*/ 2147483647 w 325"/>
                <a:gd name="T67" fmla="*/ 2147483647 h 310"/>
                <a:gd name="T68" fmla="*/ 2147483647 w 325"/>
                <a:gd name="T69" fmla="*/ 2147483647 h 310"/>
                <a:gd name="T70" fmla="*/ 2147483647 w 325"/>
                <a:gd name="T71" fmla="*/ 2147483647 h 310"/>
                <a:gd name="T72" fmla="*/ 0 w 325"/>
                <a:gd name="T73" fmla="*/ 2147483647 h 310"/>
                <a:gd name="T74" fmla="*/ 718460593 w 325"/>
                <a:gd name="T75" fmla="*/ 2147483647 h 310"/>
                <a:gd name="T76" fmla="*/ 2147483647 w 325"/>
                <a:gd name="T77" fmla="*/ 2147483647 h 310"/>
                <a:gd name="T78" fmla="*/ 2147483647 w 325"/>
                <a:gd name="T79" fmla="*/ 2147483647 h 310"/>
                <a:gd name="T80" fmla="*/ 2147483647 w 325"/>
                <a:gd name="T81" fmla="*/ 2147483647 h 310"/>
                <a:gd name="T82" fmla="*/ 2147483647 w 325"/>
                <a:gd name="T83" fmla="*/ 2147483647 h 310"/>
                <a:gd name="T84" fmla="*/ 2147483647 w 325"/>
                <a:gd name="T85" fmla="*/ 2147483647 h 310"/>
                <a:gd name="T86" fmla="*/ 2147483647 w 325"/>
                <a:gd name="T87" fmla="*/ 2147483647 h 310"/>
                <a:gd name="T88" fmla="*/ 2147483647 w 325"/>
                <a:gd name="T89" fmla="*/ 1732123167 h 31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25"/>
                <a:gd name="T136" fmla="*/ 0 h 310"/>
                <a:gd name="T137" fmla="*/ 325 w 325"/>
                <a:gd name="T138" fmla="*/ 310 h 31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25" h="310">
                  <a:moveTo>
                    <a:pt x="139" y="53"/>
                  </a:moveTo>
                  <a:lnTo>
                    <a:pt x="166" y="44"/>
                  </a:lnTo>
                  <a:lnTo>
                    <a:pt x="190" y="44"/>
                  </a:lnTo>
                  <a:lnTo>
                    <a:pt x="214" y="28"/>
                  </a:lnTo>
                  <a:lnTo>
                    <a:pt x="272" y="39"/>
                  </a:lnTo>
                  <a:lnTo>
                    <a:pt x="291" y="34"/>
                  </a:lnTo>
                  <a:lnTo>
                    <a:pt x="300" y="20"/>
                  </a:lnTo>
                  <a:lnTo>
                    <a:pt x="311" y="0"/>
                  </a:lnTo>
                  <a:lnTo>
                    <a:pt x="324" y="20"/>
                  </a:lnTo>
                  <a:lnTo>
                    <a:pt x="305" y="72"/>
                  </a:lnTo>
                  <a:lnTo>
                    <a:pt x="291" y="72"/>
                  </a:lnTo>
                  <a:lnTo>
                    <a:pt x="257" y="69"/>
                  </a:lnTo>
                  <a:lnTo>
                    <a:pt x="238" y="78"/>
                  </a:lnTo>
                  <a:lnTo>
                    <a:pt x="211" y="78"/>
                  </a:lnTo>
                  <a:lnTo>
                    <a:pt x="200" y="97"/>
                  </a:lnTo>
                  <a:lnTo>
                    <a:pt x="176" y="97"/>
                  </a:lnTo>
                  <a:lnTo>
                    <a:pt x="190" y="113"/>
                  </a:lnTo>
                  <a:lnTo>
                    <a:pt x="182" y="133"/>
                  </a:lnTo>
                  <a:lnTo>
                    <a:pt x="158" y="138"/>
                  </a:lnTo>
                  <a:lnTo>
                    <a:pt x="128" y="113"/>
                  </a:lnTo>
                  <a:lnTo>
                    <a:pt x="128" y="152"/>
                  </a:lnTo>
                  <a:lnTo>
                    <a:pt x="147" y="176"/>
                  </a:lnTo>
                  <a:lnTo>
                    <a:pt x="166" y="201"/>
                  </a:lnTo>
                  <a:lnTo>
                    <a:pt x="182" y="221"/>
                  </a:lnTo>
                  <a:lnTo>
                    <a:pt x="200" y="235"/>
                  </a:lnTo>
                  <a:lnTo>
                    <a:pt x="225" y="245"/>
                  </a:lnTo>
                  <a:lnTo>
                    <a:pt x="233" y="270"/>
                  </a:lnTo>
                  <a:lnTo>
                    <a:pt x="257" y="275"/>
                  </a:lnTo>
                  <a:lnTo>
                    <a:pt x="225" y="275"/>
                  </a:lnTo>
                  <a:lnTo>
                    <a:pt x="230" y="309"/>
                  </a:lnTo>
                  <a:lnTo>
                    <a:pt x="196" y="289"/>
                  </a:lnTo>
                  <a:lnTo>
                    <a:pt x="166" y="289"/>
                  </a:lnTo>
                  <a:lnTo>
                    <a:pt x="144" y="264"/>
                  </a:lnTo>
                  <a:lnTo>
                    <a:pt x="105" y="275"/>
                  </a:lnTo>
                  <a:lnTo>
                    <a:pt x="61" y="275"/>
                  </a:lnTo>
                  <a:lnTo>
                    <a:pt x="38" y="251"/>
                  </a:lnTo>
                  <a:lnTo>
                    <a:pt x="0" y="187"/>
                  </a:lnTo>
                  <a:lnTo>
                    <a:pt x="5" y="187"/>
                  </a:lnTo>
                  <a:lnTo>
                    <a:pt x="19" y="171"/>
                  </a:lnTo>
                  <a:lnTo>
                    <a:pt x="47" y="122"/>
                  </a:lnTo>
                  <a:lnTo>
                    <a:pt x="43" y="97"/>
                  </a:lnTo>
                  <a:lnTo>
                    <a:pt x="57" y="93"/>
                  </a:lnTo>
                  <a:lnTo>
                    <a:pt x="105" y="72"/>
                  </a:lnTo>
                  <a:lnTo>
                    <a:pt x="124" y="69"/>
                  </a:lnTo>
                  <a:lnTo>
                    <a:pt x="139" y="53"/>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0967" name="Freeform 77"/>
            <p:cNvSpPr>
              <a:spLocks/>
            </p:cNvSpPr>
            <p:nvPr/>
          </p:nvSpPr>
          <p:spPr bwMode="auto">
            <a:xfrm>
              <a:off x="3888" y="3765"/>
              <a:ext cx="672" cy="491"/>
            </a:xfrm>
            <a:custGeom>
              <a:avLst/>
              <a:gdLst>
                <a:gd name="T0" fmla="*/ 2147483647 w 325"/>
                <a:gd name="T1" fmla="*/ 1732123167 h 310"/>
                <a:gd name="T2" fmla="*/ 2147483647 w 325"/>
                <a:gd name="T3" fmla="*/ 1437981465 h 310"/>
                <a:gd name="T4" fmla="*/ 2147483647 w 325"/>
                <a:gd name="T5" fmla="*/ 1437981465 h 310"/>
                <a:gd name="T6" fmla="*/ 2147483647 w 325"/>
                <a:gd name="T7" fmla="*/ 915080421 h 310"/>
                <a:gd name="T8" fmla="*/ 2147483647 w 325"/>
                <a:gd name="T9" fmla="*/ 1274575783 h 310"/>
                <a:gd name="T10" fmla="*/ 2147483647 w 325"/>
                <a:gd name="T11" fmla="*/ 1111170105 h 310"/>
                <a:gd name="T12" fmla="*/ 2147483647 w 325"/>
                <a:gd name="T13" fmla="*/ 653637068 h 310"/>
                <a:gd name="T14" fmla="*/ 2147483647 w 325"/>
                <a:gd name="T15" fmla="*/ 0 h 310"/>
                <a:gd name="T16" fmla="*/ 2147483647 w 325"/>
                <a:gd name="T17" fmla="*/ 653637068 h 310"/>
                <a:gd name="T18" fmla="*/ 2147483647 w 325"/>
                <a:gd name="T19" fmla="*/ 2147483647 h 310"/>
                <a:gd name="T20" fmla="*/ 2147483647 w 325"/>
                <a:gd name="T21" fmla="*/ 2147483647 h 310"/>
                <a:gd name="T22" fmla="*/ 2147483647 w 325"/>
                <a:gd name="T23" fmla="*/ 2147483647 h 310"/>
                <a:gd name="T24" fmla="*/ 2147483647 w 325"/>
                <a:gd name="T25" fmla="*/ 2147483647 h 310"/>
                <a:gd name="T26" fmla="*/ 2147483647 w 325"/>
                <a:gd name="T27" fmla="*/ 2147483647 h 310"/>
                <a:gd name="T28" fmla="*/ 2147483647 w 325"/>
                <a:gd name="T29" fmla="*/ 2147483647 h 310"/>
                <a:gd name="T30" fmla="*/ 2147483647 w 325"/>
                <a:gd name="T31" fmla="*/ 2147483647 h 310"/>
                <a:gd name="T32" fmla="*/ 2147483647 w 325"/>
                <a:gd name="T33" fmla="*/ 2147483647 h 310"/>
                <a:gd name="T34" fmla="*/ 2147483647 w 325"/>
                <a:gd name="T35" fmla="*/ 2147483647 h 310"/>
                <a:gd name="T36" fmla="*/ 2147483647 w 325"/>
                <a:gd name="T37" fmla="*/ 2147483647 h 310"/>
                <a:gd name="T38" fmla="*/ 2147483647 w 325"/>
                <a:gd name="T39" fmla="*/ 2147483647 h 310"/>
                <a:gd name="T40" fmla="*/ 2147483647 w 325"/>
                <a:gd name="T41" fmla="*/ 2147483647 h 310"/>
                <a:gd name="T42" fmla="*/ 2147483647 w 325"/>
                <a:gd name="T43" fmla="*/ 2147483647 h 310"/>
                <a:gd name="T44" fmla="*/ 2147483647 w 325"/>
                <a:gd name="T45" fmla="*/ 2147483647 h 310"/>
                <a:gd name="T46" fmla="*/ 2147483647 w 325"/>
                <a:gd name="T47" fmla="*/ 2147483647 h 310"/>
                <a:gd name="T48" fmla="*/ 2147483647 w 325"/>
                <a:gd name="T49" fmla="*/ 2147483647 h 310"/>
                <a:gd name="T50" fmla="*/ 2147483647 w 325"/>
                <a:gd name="T51" fmla="*/ 2147483647 h 310"/>
                <a:gd name="T52" fmla="*/ 2147483647 w 325"/>
                <a:gd name="T53" fmla="*/ 2147483647 h 310"/>
                <a:gd name="T54" fmla="*/ 2147483647 w 325"/>
                <a:gd name="T55" fmla="*/ 2147483647 h 310"/>
                <a:gd name="T56" fmla="*/ 2147483647 w 325"/>
                <a:gd name="T57" fmla="*/ 2147483647 h 310"/>
                <a:gd name="T58" fmla="*/ 2147483647 w 325"/>
                <a:gd name="T59" fmla="*/ 2147483647 h 310"/>
                <a:gd name="T60" fmla="*/ 2147483647 w 325"/>
                <a:gd name="T61" fmla="*/ 2147483647 h 310"/>
                <a:gd name="T62" fmla="*/ 2147483647 w 325"/>
                <a:gd name="T63" fmla="*/ 2147483647 h 310"/>
                <a:gd name="T64" fmla="*/ 2147483647 w 325"/>
                <a:gd name="T65" fmla="*/ 2147483647 h 310"/>
                <a:gd name="T66" fmla="*/ 2147483647 w 325"/>
                <a:gd name="T67" fmla="*/ 2147483647 h 310"/>
                <a:gd name="T68" fmla="*/ 2147483647 w 325"/>
                <a:gd name="T69" fmla="*/ 2147483647 h 310"/>
                <a:gd name="T70" fmla="*/ 2147483647 w 325"/>
                <a:gd name="T71" fmla="*/ 2147483647 h 310"/>
                <a:gd name="T72" fmla="*/ 0 w 325"/>
                <a:gd name="T73" fmla="*/ 2147483647 h 310"/>
                <a:gd name="T74" fmla="*/ 718460593 w 325"/>
                <a:gd name="T75" fmla="*/ 2147483647 h 310"/>
                <a:gd name="T76" fmla="*/ 2147483647 w 325"/>
                <a:gd name="T77" fmla="*/ 2147483647 h 310"/>
                <a:gd name="T78" fmla="*/ 2147483647 w 325"/>
                <a:gd name="T79" fmla="*/ 2147483647 h 310"/>
                <a:gd name="T80" fmla="*/ 2147483647 w 325"/>
                <a:gd name="T81" fmla="*/ 2147483647 h 310"/>
                <a:gd name="T82" fmla="*/ 2147483647 w 325"/>
                <a:gd name="T83" fmla="*/ 2147483647 h 310"/>
                <a:gd name="T84" fmla="*/ 2147483647 w 325"/>
                <a:gd name="T85" fmla="*/ 2147483647 h 310"/>
                <a:gd name="T86" fmla="*/ 2147483647 w 325"/>
                <a:gd name="T87" fmla="*/ 2147483647 h 310"/>
                <a:gd name="T88" fmla="*/ 2147483647 w 325"/>
                <a:gd name="T89" fmla="*/ 1732123167 h 31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25"/>
                <a:gd name="T136" fmla="*/ 0 h 310"/>
                <a:gd name="T137" fmla="*/ 325 w 325"/>
                <a:gd name="T138" fmla="*/ 310 h 31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25" h="310">
                  <a:moveTo>
                    <a:pt x="139" y="53"/>
                  </a:moveTo>
                  <a:lnTo>
                    <a:pt x="166" y="44"/>
                  </a:lnTo>
                  <a:lnTo>
                    <a:pt x="190" y="44"/>
                  </a:lnTo>
                  <a:lnTo>
                    <a:pt x="214" y="28"/>
                  </a:lnTo>
                  <a:lnTo>
                    <a:pt x="272" y="39"/>
                  </a:lnTo>
                  <a:lnTo>
                    <a:pt x="291" y="34"/>
                  </a:lnTo>
                  <a:lnTo>
                    <a:pt x="300" y="20"/>
                  </a:lnTo>
                  <a:lnTo>
                    <a:pt x="311" y="0"/>
                  </a:lnTo>
                  <a:lnTo>
                    <a:pt x="324" y="20"/>
                  </a:lnTo>
                  <a:lnTo>
                    <a:pt x="305" y="72"/>
                  </a:lnTo>
                  <a:lnTo>
                    <a:pt x="291" y="72"/>
                  </a:lnTo>
                  <a:lnTo>
                    <a:pt x="257" y="69"/>
                  </a:lnTo>
                  <a:lnTo>
                    <a:pt x="238" y="78"/>
                  </a:lnTo>
                  <a:lnTo>
                    <a:pt x="211" y="78"/>
                  </a:lnTo>
                  <a:lnTo>
                    <a:pt x="200" y="97"/>
                  </a:lnTo>
                  <a:lnTo>
                    <a:pt x="176" y="97"/>
                  </a:lnTo>
                  <a:lnTo>
                    <a:pt x="190" y="113"/>
                  </a:lnTo>
                  <a:lnTo>
                    <a:pt x="182" y="133"/>
                  </a:lnTo>
                  <a:lnTo>
                    <a:pt x="158" y="138"/>
                  </a:lnTo>
                  <a:lnTo>
                    <a:pt x="128" y="113"/>
                  </a:lnTo>
                  <a:lnTo>
                    <a:pt x="128" y="152"/>
                  </a:lnTo>
                  <a:lnTo>
                    <a:pt x="147" y="176"/>
                  </a:lnTo>
                  <a:lnTo>
                    <a:pt x="166" y="201"/>
                  </a:lnTo>
                  <a:lnTo>
                    <a:pt x="182" y="221"/>
                  </a:lnTo>
                  <a:lnTo>
                    <a:pt x="200" y="235"/>
                  </a:lnTo>
                  <a:lnTo>
                    <a:pt x="225" y="245"/>
                  </a:lnTo>
                  <a:lnTo>
                    <a:pt x="233" y="270"/>
                  </a:lnTo>
                  <a:lnTo>
                    <a:pt x="257" y="275"/>
                  </a:lnTo>
                  <a:lnTo>
                    <a:pt x="225" y="275"/>
                  </a:lnTo>
                  <a:lnTo>
                    <a:pt x="230" y="309"/>
                  </a:lnTo>
                  <a:lnTo>
                    <a:pt x="196" y="289"/>
                  </a:lnTo>
                  <a:lnTo>
                    <a:pt x="166" y="289"/>
                  </a:lnTo>
                  <a:lnTo>
                    <a:pt x="144" y="264"/>
                  </a:lnTo>
                  <a:lnTo>
                    <a:pt x="105" y="275"/>
                  </a:lnTo>
                  <a:lnTo>
                    <a:pt x="61" y="275"/>
                  </a:lnTo>
                  <a:lnTo>
                    <a:pt x="38" y="251"/>
                  </a:lnTo>
                  <a:lnTo>
                    <a:pt x="0" y="187"/>
                  </a:lnTo>
                  <a:lnTo>
                    <a:pt x="5" y="187"/>
                  </a:lnTo>
                  <a:lnTo>
                    <a:pt x="19" y="171"/>
                  </a:lnTo>
                  <a:lnTo>
                    <a:pt x="47" y="122"/>
                  </a:lnTo>
                  <a:lnTo>
                    <a:pt x="43" y="97"/>
                  </a:lnTo>
                  <a:lnTo>
                    <a:pt x="57" y="93"/>
                  </a:lnTo>
                  <a:lnTo>
                    <a:pt x="105" y="72"/>
                  </a:lnTo>
                  <a:lnTo>
                    <a:pt x="124" y="69"/>
                  </a:lnTo>
                  <a:lnTo>
                    <a:pt x="139" y="53"/>
                  </a:lnTo>
                </a:path>
              </a:pathLst>
            </a:custGeom>
            <a:solidFill>
              <a:srgbClr val="CCFFCC"/>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0968" name="Freeform 78"/>
            <p:cNvSpPr>
              <a:spLocks/>
            </p:cNvSpPr>
            <p:nvPr/>
          </p:nvSpPr>
          <p:spPr bwMode="auto">
            <a:xfrm>
              <a:off x="4086" y="3503"/>
              <a:ext cx="633" cy="348"/>
            </a:xfrm>
            <a:custGeom>
              <a:avLst/>
              <a:gdLst>
                <a:gd name="T0" fmla="*/ 1980306192 w 307"/>
                <a:gd name="T1" fmla="*/ 950351802 h 221"/>
                <a:gd name="T2" fmla="*/ 0 w 307"/>
                <a:gd name="T3" fmla="*/ 1710638827 h 221"/>
                <a:gd name="T4" fmla="*/ 1273079258 w 307"/>
                <a:gd name="T5" fmla="*/ 2147483647 h 221"/>
                <a:gd name="T6" fmla="*/ 2147483647 w 307"/>
                <a:gd name="T7" fmla="*/ 2147483647 h 221"/>
                <a:gd name="T8" fmla="*/ 1273079258 w 307"/>
                <a:gd name="T9" fmla="*/ 2147483647 h 221"/>
                <a:gd name="T10" fmla="*/ 1273079258 w 307"/>
                <a:gd name="T11" fmla="*/ 2147483647 h 221"/>
                <a:gd name="T12" fmla="*/ 1273079258 w 307"/>
                <a:gd name="T13" fmla="*/ 2147483647 h 221"/>
                <a:gd name="T14" fmla="*/ 2147483647 w 307"/>
                <a:gd name="T15" fmla="*/ 2147483647 h 221"/>
                <a:gd name="T16" fmla="*/ 2147483647 w 307"/>
                <a:gd name="T17" fmla="*/ 2147483647 h 221"/>
                <a:gd name="T18" fmla="*/ 2147483647 w 307"/>
                <a:gd name="T19" fmla="*/ 2147483647 h 221"/>
                <a:gd name="T20" fmla="*/ 2147483647 w 307"/>
                <a:gd name="T21" fmla="*/ 2147483647 h 221"/>
                <a:gd name="T22" fmla="*/ 2147483647 w 307"/>
                <a:gd name="T23" fmla="*/ 2147483647 h 221"/>
                <a:gd name="T24" fmla="*/ 2147483647 w 307"/>
                <a:gd name="T25" fmla="*/ 2147483647 h 221"/>
                <a:gd name="T26" fmla="*/ 2147483647 w 307"/>
                <a:gd name="T27" fmla="*/ 2147483647 h 221"/>
                <a:gd name="T28" fmla="*/ 2147483647 w 307"/>
                <a:gd name="T29" fmla="*/ 2147483647 h 221"/>
                <a:gd name="T30" fmla="*/ 2147483647 w 307"/>
                <a:gd name="T31" fmla="*/ 2147483647 h 221"/>
                <a:gd name="T32" fmla="*/ 2147483647 w 307"/>
                <a:gd name="T33" fmla="*/ 2147483647 h 221"/>
                <a:gd name="T34" fmla="*/ 2147483647 w 307"/>
                <a:gd name="T35" fmla="*/ 2147483647 h 221"/>
                <a:gd name="T36" fmla="*/ 2147483647 w 307"/>
                <a:gd name="T37" fmla="*/ 2147483647 h 221"/>
                <a:gd name="T38" fmla="*/ 2147483647 w 307"/>
                <a:gd name="T39" fmla="*/ 2147483647 h 221"/>
                <a:gd name="T40" fmla="*/ 2147483647 w 307"/>
                <a:gd name="T41" fmla="*/ 2147483647 h 221"/>
                <a:gd name="T42" fmla="*/ 2147483647 w 307"/>
                <a:gd name="T43" fmla="*/ 2147483647 h 221"/>
                <a:gd name="T44" fmla="*/ 2147483647 w 307"/>
                <a:gd name="T45" fmla="*/ 1552253839 h 221"/>
                <a:gd name="T46" fmla="*/ 2147483647 w 307"/>
                <a:gd name="T47" fmla="*/ 1045391172 h 221"/>
                <a:gd name="T48" fmla="*/ 2147483647 w 307"/>
                <a:gd name="T49" fmla="*/ 316783935 h 221"/>
                <a:gd name="T50" fmla="*/ 2147483647 w 307"/>
                <a:gd name="T51" fmla="*/ 443503092 h 221"/>
                <a:gd name="T52" fmla="*/ 2147483647 w 307"/>
                <a:gd name="T53" fmla="*/ 158398946 h 221"/>
                <a:gd name="T54" fmla="*/ 2147483647 w 307"/>
                <a:gd name="T55" fmla="*/ 0 h 221"/>
                <a:gd name="T56" fmla="*/ 2147483647 w 307"/>
                <a:gd name="T57" fmla="*/ 316783935 h 221"/>
                <a:gd name="T58" fmla="*/ 2147483647 w 307"/>
                <a:gd name="T59" fmla="*/ 1235455954 h 221"/>
                <a:gd name="T60" fmla="*/ 2147483647 w 307"/>
                <a:gd name="T61" fmla="*/ 1393854892 h 221"/>
                <a:gd name="T62" fmla="*/ 2147483647 w 307"/>
                <a:gd name="T63" fmla="*/ 1393854892 h 221"/>
                <a:gd name="T64" fmla="*/ 2147483647 w 307"/>
                <a:gd name="T65" fmla="*/ 1552253839 h 221"/>
                <a:gd name="T66" fmla="*/ 2147483647 w 307"/>
                <a:gd name="T67" fmla="*/ 1552253839 h 221"/>
                <a:gd name="T68" fmla="*/ 2147483647 w 307"/>
                <a:gd name="T69" fmla="*/ 1393854892 h 221"/>
                <a:gd name="T70" fmla="*/ 1980306192 w 307"/>
                <a:gd name="T71" fmla="*/ 950351802 h 2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07"/>
                <a:gd name="T109" fmla="*/ 0 h 221"/>
                <a:gd name="T110" fmla="*/ 307 w 307"/>
                <a:gd name="T111" fmla="*/ 221 h 2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07" h="221">
                  <a:moveTo>
                    <a:pt x="14" y="30"/>
                  </a:moveTo>
                  <a:lnTo>
                    <a:pt x="0" y="54"/>
                  </a:lnTo>
                  <a:lnTo>
                    <a:pt x="9" y="88"/>
                  </a:lnTo>
                  <a:lnTo>
                    <a:pt x="19" y="112"/>
                  </a:lnTo>
                  <a:lnTo>
                    <a:pt x="9" y="137"/>
                  </a:lnTo>
                  <a:lnTo>
                    <a:pt x="9" y="157"/>
                  </a:lnTo>
                  <a:lnTo>
                    <a:pt x="9" y="162"/>
                  </a:lnTo>
                  <a:lnTo>
                    <a:pt x="33" y="176"/>
                  </a:lnTo>
                  <a:lnTo>
                    <a:pt x="44" y="220"/>
                  </a:lnTo>
                  <a:lnTo>
                    <a:pt x="71" y="210"/>
                  </a:lnTo>
                  <a:lnTo>
                    <a:pt x="95" y="210"/>
                  </a:lnTo>
                  <a:lnTo>
                    <a:pt x="119" y="195"/>
                  </a:lnTo>
                  <a:lnTo>
                    <a:pt x="177" y="205"/>
                  </a:lnTo>
                  <a:lnTo>
                    <a:pt x="196" y="200"/>
                  </a:lnTo>
                  <a:lnTo>
                    <a:pt x="205" y="187"/>
                  </a:lnTo>
                  <a:lnTo>
                    <a:pt x="215" y="167"/>
                  </a:lnTo>
                  <a:lnTo>
                    <a:pt x="253" y="142"/>
                  </a:lnTo>
                  <a:lnTo>
                    <a:pt x="272" y="146"/>
                  </a:lnTo>
                  <a:lnTo>
                    <a:pt x="301" y="142"/>
                  </a:lnTo>
                  <a:lnTo>
                    <a:pt x="292" y="132"/>
                  </a:lnTo>
                  <a:lnTo>
                    <a:pt x="263" y="107"/>
                  </a:lnTo>
                  <a:lnTo>
                    <a:pt x="282" y="83"/>
                  </a:lnTo>
                  <a:lnTo>
                    <a:pt x="282" y="49"/>
                  </a:lnTo>
                  <a:lnTo>
                    <a:pt x="306" y="33"/>
                  </a:lnTo>
                  <a:lnTo>
                    <a:pt x="306" y="10"/>
                  </a:lnTo>
                  <a:lnTo>
                    <a:pt x="292" y="14"/>
                  </a:lnTo>
                  <a:lnTo>
                    <a:pt x="272" y="5"/>
                  </a:lnTo>
                  <a:lnTo>
                    <a:pt x="220" y="0"/>
                  </a:lnTo>
                  <a:lnTo>
                    <a:pt x="196" y="10"/>
                  </a:lnTo>
                  <a:lnTo>
                    <a:pt x="167" y="39"/>
                  </a:lnTo>
                  <a:lnTo>
                    <a:pt x="153" y="44"/>
                  </a:lnTo>
                  <a:lnTo>
                    <a:pt x="110" y="44"/>
                  </a:lnTo>
                  <a:lnTo>
                    <a:pt x="71" y="49"/>
                  </a:lnTo>
                  <a:lnTo>
                    <a:pt x="44" y="49"/>
                  </a:lnTo>
                  <a:lnTo>
                    <a:pt x="19" y="44"/>
                  </a:lnTo>
                  <a:lnTo>
                    <a:pt x="14" y="30"/>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0969" name="Freeform 79"/>
            <p:cNvSpPr>
              <a:spLocks/>
            </p:cNvSpPr>
            <p:nvPr/>
          </p:nvSpPr>
          <p:spPr bwMode="auto">
            <a:xfrm>
              <a:off x="4086" y="3503"/>
              <a:ext cx="633" cy="348"/>
            </a:xfrm>
            <a:custGeom>
              <a:avLst/>
              <a:gdLst>
                <a:gd name="T0" fmla="*/ 1980306192 w 307"/>
                <a:gd name="T1" fmla="*/ 950351802 h 221"/>
                <a:gd name="T2" fmla="*/ 0 w 307"/>
                <a:gd name="T3" fmla="*/ 1710638827 h 221"/>
                <a:gd name="T4" fmla="*/ 1273079258 w 307"/>
                <a:gd name="T5" fmla="*/ 2147483647 h 221"/>
                <a:gd name="T6" fmla="*/ 2147483647 w 307"/>
                <a:gd name="T7" fmla="*/ 2147483647 h 221"/>
                <a:gd name="T8" fmla="*/ 1273079258 w 307"/>
                <a:gd name="T9" fmla="*/ 2147483647 h 221"/>
                <a:gd name="T10" fmla="*/ 1273079258 w 307"/>
                <a:gd name="T11" fmla="*/ 2147483647 h 221"/>
                <a:gd name="T12" fmla="*/ 1273079258 w 307"/>
                <a:gd name="T13" fmla="*/ 2147483647 h 221"/>
                <a:gd name="T14" fmla="*/ 2147483647 w 307"/>
                <a:gd name="T15" fmla="*/ 2147483647 h 221"/>
                <a:gd name="T16" fmla="*/ 2147483647 w 307"/>
                <a:gd name="T17" fmla="*/ 2147483647 h 221"/>
                <a:gd name="T18" fmla="*/ 2147483647 w 307"/>
                <a:gd name="T19" fmla="*/ 2147483647 h 221"/>
                <a:gd name="T20" fmla="*/ 2147483647 w 307"/>
                <a:gd name="T21" fmla="*/ 2147483647 h 221"/>
                <a:gd name="T22" fmla="*/ 2147483647 w 307"/>
                <a:gd name="T23" fmla="*/ 2147483647 h 221"/>
                <a:gd name="T24" fmla="*/ 2147483647 w 307"/>
                <a:gd name="T25" fmla="*/ 2147483647 h 221"/>
                <a:gd name="T26" fmla="*/ 2147483647 w 307"/>
                <a:gd name="T27" fmla="*/ 2147483647 h 221"/>
                <a:gd name="T28" fmla="*/ 2147483647 w 307"/>
                <a:gd name="T29" fmla="*/ 2147483647 h 221"/>
                <a:gd name="T30" fmla="*/ 2147483647 w 307"/>
                <a:gd name="T31" fmla="*/ 2147483647 h 221"/>
                <a:gd name="T32" fmla="*/ 2147483647 w 307"/>
                <a:gd name="T33" fmla="*/ 2147483647 h 221"/>
                <a:gd name="T34" fmla="*/ 2147483647 w 307"/>
                <a:gd name="T35" fmla="*/ 2147483647 h 221"/>
                <a:gd name="T36" fmla="*/ 2147483647 w 307"/>
                <a:gd name="T37" fmla="*/ 2147483647 h 221"/>
                <a:gd name="T38" fmla="*/ 2147483647 w 307"/>
                <a:gd name="T39" fmla="*/ 2147483647 h 221"/>
                <a:gd name="T40" fmla="*/ 2147483647 w 307"/>
                <a:gd name="T41" fmla="*/ 2147483647 h 221"/>
                <a:gd name="T42" fmla="*/ 2147483647 w 307"/>
                <a:gd name="T43" fmla="*/ 2147483647 h 221"/>
                <a:gd name="T44" fmla="*/ 2147483647 w 307"/>
                <a:gd name="T45" fmla="*/ 1552253839 h 221"/>
                <a:gd name="T46" fmla="*/ 2147483647 w 307"/>
                <a:gd name="T47" fmla="*/ 1045391172 h 221"/>
                <a:gd name="T48" fmla="*/ 2147483647 w 307"/>
                <a:gd name="T49" fmla="*/ 316783935 h 221"/>
                <a:gd name="T50" fmla="*/ 2147483647 w 307"/>
                <a:gd name="T51" fmla="*/ 443503092 h 221"/>
                <a:gd name="T52" fmla="*/ 2147483647 w 307"/>
                <a:gd name="T53" fmla="*/ 158398946 h 221"/>
                <a:gd name="T54" fmla="*/ 2147483647 w 307"/>
                <a:gd name="T55" fmla="*/ 0 h 221"/>
                <a:gd name="T56" fmla="*/ 2147483647 w 307"/>
                <a:gd name="T57" fmla="*/ 316783935 h 221"/>
                <a:gd name="T58" fmla="*/ 2147483647 w 307"/>
                <a:gd name="T59" fmla="*/ 1235455954 h 221"/>
                <a:gd name="T60" fmla="*/ 2147483647 w 307"/>
                <a:gd name="T61" fmla="*/ 1393854892 h 221"/>
                <a:gd name="T62" fmla="*/ 2147483647 w 307"/>
                <a:gd name="T63" fmla="*/ 1393854892 h 221"/>
                <a:gd name="T64" fmla="*/ 2147483647 w 307"/>
                <a:gd name="T65" fmla="*/ 1552253839 h 221"/>
                <a:gd name="T66" fmla="*/ 2147483647 w 307"/>
                <a:gd name="T67" fmla="*/ 1552253839 h 221"/>
                <a:gd name="T68" fmla="*/ 2147483647 w 307"/>
                <a:gd name="T69" fmla="*/ 1393854892 h 221"/>
                <a:gd name="T70" fmla="*/ 1980306192 w 307"/>
                <a:gd name="T71" fmla="*/ 950351802 h 2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07"/>
                <a:gd name="T109" fmla="*/ 0 h 221"/>
                <a:gd name="T110" fmla="*/ 307 w 307"/>
                <a:gd name="T111" fmla="*/ 221 h 2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07" h="221">
                  <a:moveTo>
                    <a:pt x="14" y="30"/>
                  </a:moveTo>
                  <a:lnTo>
                    <a:pt x="0" y="54"/>
                  </a:lnTo>
                  <a:lnTo>
                    <a:pt x="9" y="88"/>
                  </a:lnTo>
                  <a:lnTo>
                    <a:pt x="19" y="112"/>
                  </a:lnTo>
                  <a:lnTo>
                    <a:pt x="9" y="137"/>
                  </a:lnTo>
                  <a:lnTo>
                    <a:pt x="9" y="157"/>
                  </a:lnTo>
                  <a:lnTo>
                    <a:pt x="9" y="162"/>
                  </a:lnTo>
                  <a:lnTo>
                    <a:pt x="33" y="176"/>
                  </a:lnTo>
                  <a:lnTo>
                    <a:pt x="44" y="220"/>
                  </a:lnTo>
                  <a:lnTo>
                    <a:pt x="71" y="210"/>
                  </a:lnTo>
                  <a:lnTo>
                    <a:pt x="95" y="210"/>
                  </a:lnTo>
                  <a:lnTo>
                    <a:pt x="119" y="195"/>
                  </a:lnTo>
                  <a:lnTo>
                    <a:pt x="177" y="205"/>
                  </a:lnTo>
                  <a:lnTo>
                    <a:pt x="196" y="200"/>
                  </a:lnTo>
                  <a:lnTo>
                    <a:pt x="205" y="187"/>
                  </a:lnTo>
                  <a:lnTo>
                    <a:pt x="215" y="167"/>
                  </a:lnTo>
                  <a:lnTo>
                    <a:pt x="253" y="142"/>
                  </a:lnTo>
                  <a:lnTo>
                    <a:pt x="272" y="146"/>
                  </a:lnTo>
                  <a:lnTo>
                    <a:pt x="301" y="142"/>
                  </a:lnTo>
                  <a:lnTo>
                    <a:pt x="292" y="132"/>
                  </a:lnTo>
                  <a:lnTo>
                    <a:pt x="263" y="107"/>
                  </a:lnTo>
                  <a:lnTo>
                    <a:pt x="282" y="83"/>
                  </a:lnTo>
                  <a:lnTo>
                    <a:pt x="282" y="49"/>
                  </a:lnTo>
                  <a:lnTo>
                    <a:pt x="306" y="33"/>
                  </a:lnTo>
                  <a:lnTo>
                    <a:pt x="306" y="10"/>
                  </a:lnTo>
                  <a:lnTo>
                    <a:pt x="292" y="14"/>
                  </a:lnTo>
                  <a:lnTo>
                    <a:pt x="272" y="5"/>
                  </a:lnTo>
                  <a:lnTo>
                    <a:pt x="220" y="0"/>
                  </a:lnTo>
                  <a:lnTo>
                    <a:pt x="196" y="10"/>
                  </a:lnTo>
                  <a:lnTo>
                    <a:pt x="167" y="39"/>
                  </a:lnTo>
                  <a:lnTo>
                    <a:pt x="153" y="44"/>
                  </a:lnTo>
                  <a:lnTo>
                    <a:pt x="110" y="44"/>
                  </a:lnTo>
                  <a:lnTo>
                    <a:pt x="71" y="49"/>
                  </a:lnTo>
                  <a:lnTo>
                    <a:pt x="44" y="49"/>
                  </a:lnTo>
                  <a:lnTo>
                    <a:pt x="19" y="44"/>
                  </a:lnTo>
                  <a:lnTo>
                    <a:pt x="14" y="30"/>
                  </a:lnTo>
                </a:path>
              </a:pathLst>
            </a:custGeom>
            <a:solidFill>
              <a:srgbClr val="CCFFCC"/>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0970" name="Freeform 80"/>
            <p:cNvSpPr>
              <a:spLocks/>
            </p:cNvSpPr>
            <p:nvPr/>
          </p:nvSpPr>
          <p:spPr bwMode="auto">
            <a:xfrm>
              <a:off x="3837" y="3058"/>
              <a:ext cx="941" cy="523"/>
            </a:xfrm>
            <a:custGeom>
              <a:avLst/>
              <a:gdLst>
                <a:gd name="T0" fmla="*/ 2147483647 w 455"/>
                <a:gd name="T1" fmla="*/ 2147483647 h 331"/>
                <a:gd name="T2" fmla="*/ 2147483647 w 455"/>
                <a:gd name="T3" fmla="*/ 2147483647 h 331"/>
                <a:gd name="T4" fmla="*/ 2147483647 w 455"/>
                <a:gd name="T5" fmla="*/ 2147483647 h 331"/>
                <a:gd name="T6" fmla="*/ 2147483647 w 455"/>
                <a:gd name="T7" fmla="*/ 2147483647 h 331"/>
                <a:gd name="T8" fmla="*/ 2147483647 w 455"/>
                <a:gd name="T9" fmla="*/ 2147483647 h 331"/>
                <a:gd name="T10" fmla="*/ 2147483647 w 455"/>
                <a:gd name="T11" fmla="*/ 2147483647 h 331"/>
                <a:gd name="T12" fmla="*/ 2147483647 w 455"/>
                <a:gd name="T13" fmla="*/ 2147483647 h 331"/>
                <a:gd name="T14" fmla="*/ 2147483647 w 455"/>
                <a:gd name="T15" fmla="*/ 2147483647 h 331"/>
                <a:gd name="T16" fmla="*/ 2147483647 w 455"/>
                <a:gd name="T17" fmla="*/ 2147483647 h 331"/>
                <a:gd name="T18" fmla="*/ 2147483647 w 455"/>
                <a:gd name="T19" fmla="*/ 2147483647 h 331"/>
                <a:gd name="T20" fmla="*/ 2147483647 w 455"/>
                <a:gd name="T21" fmla="*/ 1256280417 h 331"/>
                <a:gd name="T22" fmla="*/ 2147483647 w 455"/>
                <a:gd name="T23" fmla="*/ 483184773 h 331"/>
                <a:gd name="T24" fmla="*/ 2147483647 w 455"/>
                <a:gd name="T25" fmla="*/ 161066314 h 331"/>
                <a:gd name="T26" fmla="*/ 2147483647 w 455"/>
                <a:gd name="T27" fmla="*/ 161066314 h 331"/>
                <a:gd name="T28" fmla="*/ 2147483647 w 455"/>
                <a:gd name="T29" fmla="*/ 0 h 331"/>
                <a:gd name="T30" fmla="*/ 2147483647 w 455"/>
                <a:gd name="T31" fmla="*/ 612029323 h 331"/>
                <a:gd name="T32" fmla="*/ 2147483647 w 455"/>
                <a:gd name="T33" fmla="*/ 966369554 h 331"/>
                <a:gd name="T34" fmla="*/ 2147483647 w 455"/>
                <a:gd name="T35" fmla="*/ 1417346731 h 331"/>
                <a:gd name="T36" fmla="*/ 2147483647 w 455"/>
                <a:gd name="T37" fmla="*/ 966369554 h 331"/>
                <a:gd name="T38" fmla="*/ 2147483647 w 455"/>
                <a:gd name="T39" fmla="*/ 1256280417 h 331"/>
                <a:gd name="T40" fmla="*/ 2147483647 w 455"/>
                <a:gd name="T41" fmla="*/ 1256280417 h 331"/>
                <a:gd name="T42" fmla="*/ 2147483647 w 455"/>
                <a:gd name="T43" fmla="*/ 1417346731 h 331"/>
                <a:gd name="T44" fmla="*/ 2147483647 w 455"/>
                <a:gd name="T45" fmla="*/ 1932739097 h 331"/>
                <a:gd name="T46" fmla="*/ 2147483647 w 455"/>
                <a:gd name="T47" fmla="*/ 2029376053 h 331"/>
                <a:gd name="T48" fmla="*/ 2147483647 w 455"/>
                <a:gd name="T49" fmla="*/ 2147483647 h 331"/>
                <a:gd name="T50" fmla="*/ 2147483647 w 455"/>
                <a:gd name="T51" fmla="*/ 2147483647 h 331"/>
                <a:gd name="T52" fmla="*/ 0 w 455"/>
                <a:gd name="T53" fmla="*/ 2147483647 h 331"/>
                <a:gd name="T54" fmla="*/ 2147483647 w 455"/>
                <a:gd name="T55" fmla="*/ 2147483647 h 331"/>
                <a:gd name="T56" fmla="*/ 2147483647 w 455"/>
                <a:gd name="T57" fmla="*/ 2147483647 h 331"/>
                <a:gd name="T58" fmla="*/ 2147483647 w 455"/>
                <a:gd name="T59" fmla="*/ 2147483647 h 331"/>
                <a:gd name="T60" fmla="*/ 2147483647 w 455"/>
                <a:gd name="T61" fmla="*/ 2147483647 h 331"/>
                <a:gd name="T62" fmla="*/ 2147483647 w 455"/>
                <a:gd name="T63" fmla="*/ 2147483647 h 331"/>
                <a:gd name="T64" fmla="*/ 2147483647 w 455"/>
                <a:gd name="T65" fmla="*/ 2147483647 h 331"/>
                <a:gd name="T66" fmla="*/ 2147483647 w 455"/>
                <a:gd name="T67" fmla="*/ 2147483647 h 331"/>
                <a:gd name="T68" fmla="*/ 2147483647 w 455"/>
                <a:gd name="T69" fmla="*/ 2147483647 h 331"/>
                <a:gd name="T70" fmla="*/ 2147483647 w 455"/>
                <a:gd name="T71" fmla="*/ 2147483647 h 331"/>
                <a:gd name="T72" fmla="*/ 2147483647 w 455"/>
                <a:gd name="T73" fmla="*/ 2147483647 h 331"/>
                <a:gd name="T74" fmla="*/ 2147483647 w 455"/>
                <a:gd name="T75" fmla="*/ 2147483647 h 331"/>
                <a:gd name="T76" fmla="*/ 2147483647 w 455"/>
                <a:gd name="T77" fmla="*/ 2147483647 h 331"/>
                <a:gd name="T78" fmla="*/ 2147483647 w 455"/>
                <a:gd name="T79" fmla="*/ 2147483647 h 331"/>
                <a:gd name="T80" fmla="*/ 2147483647 w 455"/>
                <a:gd name="T81" fmla="*/ 2147483647 h 331"/>
                <a:gd name="T82" fmla="*/ 2147483647 w 455"/>
                <a:gd name="T83" fmla="*/ 2147483647 h 331"/>
                <a:gd name="T84" fmla="*/ 2147483647 w 455"/>
                <a:gd name="T85" fmla="*/ 2147483647 h 331"/>
                <a:gd name="T86" fmla="*/ 2147483647 w 455"/>
                <a:gd name="T87" fmla="*/ 2147483647 h 331"/>
                <a:gd name="T88" fmla="*/ 2147483647 w 455"/>
                <a:gd name="T89" fmla="*/ 2147483647 h 331"/>
                <a:gd name="T90" fmla="*/ 2147483647 w 455"/>
                <a:gd name="T91" fmla="*/ 2147483647 h 331"/>
                <a:gd name="T92" fmla="*/ 2147483647 w 455"/>
                <a:gd name="T93" fmla="*/ 2147483647 h 331"/>
                <a:gd name="T94" fmla="*/ 2147483647 w 455"/>
                <a:gd name="T95" fmla="*/ 2147483647 h 331"/>
                <a:gd name="T96" fmla="*/ 2147483647 w 455"/>
                <a:gd name="T97" fmla="*/ 2147483647 h 331"/>
                <a:gd name="T98" fmla="*/ 2147483647 w 455"/>
                <a:gd name="T99" fmla="*/ 2147483647 h 331"/>
                <a:gd name="T100" fmla="*/ 2147483647 w 455"/>
                <a:gd name="T101" fmla="*/ 2147483647 h 331"/>
                <a:gd name="T102" fmla="*/ 2147483647 w 455"/>
                <a:gd name="T103" fmla="*/ 2147483647 h 331"/>
                <a:gd name="T104" fmla="*/ 2147483647 w 455"/>
                <a:gd name="T105" fmla="*/ 2147483647 h 331"/>
                <a:gd name="T106" fmla="*/ 2147483647 w 455"/>
                <a:gd name="T107" fmla="*/ 2147483647 h 3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55"/>
                <a:gd name="T163" fmla="*/ 0 h 331"/>
                <a:gd name="T164" fmla="*/ 455 w 455"/>
                <a:gd name="T165" fmla="*/ 331 h 33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55" h="331">
                  <a:moveTo>
                    <a:pt x="448" y="167"/>
                  </a:moveTo>
                  <a:lnTo>
                    <a:pt x="444" y="167"/>
                  </a:lnTo>
                  <a:lnTo>
                    <a:pt x="430" y="172"/>
                  </a:lnTo>
                  <a:lnTo>
                    <a:pt x="411" y="187"/>
                  </a:lnTo>
                  <a:lnTo>
                    <a:pt x="396" y="182"/>
                  </a:lnTo>
                  <a:lnTo>
                    <a:pt x="391" y="182"/>
                  </a:lnTo>
                  <a:lnTo>
                    <a:pt x="377" y="162"/>
                  </a:lnTo>
                  <a:lnTo>
                    <a:pt x="368" y="143"/>
                  </a:lnTo>
                  <a:lnTo>
                    <a:pt x="368" y="107"/>
                  </a:lnTo>
                  <a:lnTo>
                    <a:pt x="358" y="83"/>
                  </a:lnTo>
                  <a:lnTo>
                    <a:pt x="320" y="39"/>
                  </a:lnTo>
                  <a:lnTo>
                    <a:pt x="305" y="15"/>
                  </a:lnTo>
                  <a:lnTo>
                    <a:pt x="291" y="5"/>
                  </a:lnTo>
                  <a:lnTo>
                    <a:pt x="281" y="5"/>
                  </a:lnTo>
                  <a:lnTo>
                    <a:pt x="267" y="0"/>
                  </a:lnTo>
                  <a:lnTo>
                    <a:pt x="243" y="19"/>
                  </a:lnTo>
                  <a:lnTo>
                    <a:pt x="214" y="30"/>
                  </a:lnTo>
                  <a:lnTo>
                    <a:pt x="205" y="44"/>
                  </a:lnTo>
                  <a:lnTo>
                    <a:pt x="186" y="30"/>
                  </a:lnTo>
                  <a:lnTo>
                    <a:pt x="163" y="39"/>
                  </a:lnTo>
                  <a:lnTo>
                    <a:pt x="123" y="39"/>
                  </a:lnTo>
                  <a:lnTo>
                    <a:pt x="105" y="44"/>
                  </a:lnTo>
                  <a:lnTo>
                    <a:pt x="96" y="60"/>
                  </a:lnTo>
                  <a:lnTo>
                    <a:pt x="81" y="63"/>
                  </a:lnTo>
                  <a:lnTo>
                    <a:pt x="56" y="112"/>
                  </a:lnTo>
                  <a:lnTo>
                    <a:pt x="38" y="162"/>
                  </a:lnTo>
                  <a:lnTo>
                    <a:pt x="0" y="182"/>
                  </a:lnTo>
                  <a:lnTo>
                    <a:pt x="19" y="192"/>
                  </a:lnTo>
                  <a:lnTo>
                    <a:pt x="29" y="212"/>
                  </a:lnTo>
                  <a:lnTo>
                    <a:pt x="43" y="236"/>
                  </a:lnTo>
                  <a:lnTo>
                    <a:pt x="62" y="245"/>
                  </a:lnTo>
                  <a:lnTo>
                    <a:pt x="67" y="267"/>
                  </a:lnTo>
                  <a:lnTo>
                    <a:pt x="81" y="275"/>
                  </a:lnTo>
                  <a:lnTo>
                    <a:pt x="96" y="280"/>
                  </a:lnTo>
                  <a:lnTo>
                    <a:pt x="115" y="270"/>
                  </a:lnTo>
                  <a:lnTo>
                    <a:pt x="115" y="290"/>
                  </a:lnTo>
                  <a:lnTo>
                    <a:pt x="134" y="310"/>
                  </a:lnTo>
                  <a:lnTo>
                    <a:pt x="139" y="325"/>
                  </a:lnTo>
                  <a:lnTo>
                    <a:pt x="163" y="330"/>
                  </a:lnTo>
                  <a:lnTo>
                    <a:pt x="190" y="330"/>
                  </a:lnTo>
                  <a:lnTo>
                    <a:pt x="229" y="325"/>
                  </a:lnTo>
                  <a:lnTo>
                    <a:pt x="272" y="325"/>
                  </a:lnTo>
                  <a:lnTo>
                    <a:pt x="286" y="320"/>
                  </a:lnTo>
                  <a:lnTo>
                    <a:pt x="315" y="290"/>
                  </a:lnTo>
                  <a:lnTo>
                    <a:pt x="339" y="280"/>
                  </a:lnTo>
                  <a:lnTo>
                    <a:pt x="391" y="285"/>
                  </a:lnTo>
                  <a:lnTo>
                    <a:pt x="411" y="295"/>
                  </a:lnTo>
                  <a:lnTo>
                    <a:pt x="425" y="290"/>
                  </a:lnTo>
                  <a:lnTo>
                    <a:pt x="425" y="280"/>
                  </a:lnTo>
                  <a:lnTo>
                    <a:pt x="420" y="251"/>
                  </a:lnTo>
                  <a:lnTo>
                    <a:pt x="430" y="226"/>
                  </a:lnTo>
                  <a:lnTo>
                    <a:pt x="454" y="212"/>
                  </a:lnTo>
                  <a:lnTo>
                    <a:pt x="454" y="187"/>
                  </a:lnTo>
                  <a:lnTo>
                    <a:pt x="448" y="167"/>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0971" name="Freeform 81"/>
            <p:cNvSpPr>
              <a:spLocks/>
            </p:cNvSpPr>
            <p:nvPr/>
          </p:nvSpPr>
          <p:spPr bwMode="auto">
            <a:xfrm>
              <a:off x="3837" y="3058"/>
              <a:ext cx="941" cy="523"/>
            </a:xfrm>
            <a:custGeom>
              <a:avLst/>
              <a:gdLst>
                <a:gd name="T0" fmla="*/ 2147483647 w 455"/>
                <a:gd name="T1" fmla="*/ 2147483647 h 331"/>
                <a:gd name="T2" fmla="*/ 2147483647 w 455"/>
                <a:gd name="T3" fmla="*/ 2147483647 h 331"/>
                <a:gd name="T4" fmla="*/ 2147483647 w 455"/>
                <a:gd name="T5" fmla="*/ 2147483647 h 331"/>
                <a:gd name="T6" fmla="*/ 2147483647 w 455"/>
                <a:gd name="T7" fmla="*/ 2147483647 h 331"/>
                <a:gd name="T8" fmla="*/ 2147483647 w 455"/>
                <a:gd name="T9" fmla="*/ 2147483647 h 331"/>
                <a:gd name="T10" fmla="*/ 2147483647 w 455"/>
                <a:gd name="T11" fmla="*/ 2147483647 h 331"/>
                <a:gd name="T12" fmla="*/ 2147483647 w 455"/>
                <a:gd name="T13" fmla="*/ 2147483647 h 331"/>
                <a:gd name="T14" fmla="*/ 2147483647 w 455"/>
                <a:gd name="T15" fmla="*/ 2147483647 h 331"/>
                <a:gd name="T16" fmla="*/ 2147483647 w 455"/>
                <a:gd name="T17" fmla="*/ 2147483647 h 331"/>
                <a:gd name="T18" fmla="*/ 2147483647 w 455"/>
                <a:gd name="T19" fmla="*/ 2147483647 h 331"/>
                <a:gd name="T20" fmla="*/ 2147483647 w 455"/>
                <a:gd name="T21" fmla="*/ 1256280417 h 331"/>
                <a:gd name="T22" fmla="*/ 2147483647 w 455"/>
                <a:gd name="T23" fmla="*/ 483184773 h 331"/>
                <a:gd name="T24" fmla="*/ 2147483647 w 455"/>
                <a:gd name="T25" fmla="*/ 161066314 h 331"/>
                <a:gd name="T26" fmla="*/ 2147483647 w 455"/>
                <a:gd name="T27" fmla="*/ 161066314 h 331"/>
                <a:gd name="T28" fmla="*/ 2147483647 w 455"/>
                <a:gd name="T29" fmla="*/ 0 h 331"/>
                <a:gd name="T30" fmla="*/ 2147483647 w 455"/>
                <a:gd name="T31" fmla="*/ 612029323 h 331"/>
                <a:gd name="T32" fmla="*/ 2147483647 w 455"/>
                <a:gd name="T33" fmla="*/ 966369554 h 331"/>
                <a:gd name="T34" fmla="*/ 2147483647 w 455"/>
                <a:gd name="T35" fmla="*/ 1417346731 h 331"/>
                <a:gd name="T36" fmla="*/ 2147483647 w 455"/>
                <a:gd name="T37" fmla="*/ 966369554 h 331"/>
                <a:gd name="T38" fmla="*/ 2147483647 w 455"/>
                <a:gd name="T39" fmla="*/ 1256280417 h 331"/>
                <a:gd name="T40" fmla="*/ 2147483647 w 455"/>
                <a:gd name="T41" fmla="*/ 1256280417 h 331"/>
                <a:gd name="T42" fmla="*/ 2147483647 w 455"/>
                <a:gd name="T43" fmla="*/ 1417346731 h 331"/>
                <a:gd name="T44" fmla="*/ 2147483647 w 455"/>
                <a:gd name="T45" fmla="*/ 1932739097 h 331"/>
                <a:gd name="T46" fmla="*/ 2147483647 w 455"/>
                <a:gd name="T47" fmla="*/ 2029376053 h 331"/>
                <a:gd name="T48" fmla="*/ 2147483647 w 455"/>
                <a:gd name="T49" fmla="*/ 2147483647 h 331"/>
                <a:gd name="T50" fmla="*/ 2147483647 w 455"/>
                <a:gd name="T51" fmla="*/ 2147483647 h 331"/>
                <a:gd name="T52" fmla="*/ 0 w 455"/>
                <a:gd name="T53" fmla="*/ 2147483647 h 331"/>
                <a:gd name="T54" fmla="*/ 2147483647 w 455"/>
                <a:gd name="T55" fmla="*/ 2147483647 h 331"/>
                <a:gd name="T56" fmla="*/ 2147483647 w 455"/>
                <a:gd name="T57" fmla="*/ 2147483647 h 331"/>
                <a:gd name="T58" fmla="*/ 2147483647 w 455"/>
                <a:gd name="T59" fmla="*/ 2147483647 h 331"/>
                <a:gd name="T60" fmla="*/ 2147483647 w 455"/>
                <a:gd name="T61" fmla="*/ 2147483647 h 331"/>
                <a:gd name="T62" fmla="*/ 2147483647 w 455"/>
                <a:gd name="T63" fmla="*/ 2147483647 h 331"/>
                <a:gd name="T64" fmla="*/ 2147483647 w 455"/>
                <a:gd name="T65" fmla="*/ 2147483647 h 331"/>
                <a:gd name="T66" fmla="*/ 2147483647 w 455"/>
                <a:gd name="T67" fmla="*/ 2147483647 h 331"/>
                <a:gd name="T68" fmla="*/ 2147483647 w 455"/>
                <a:gd name="T69" fmla="*/ 2147483647 h 331"/>
                <a:gd name="T70" fmla="*/ 2147483647 w 455"/>
                <a:gd name="T71" fmla="*/ 2147483647 h 331"/>
                <a:gd name="T72" fmla="*/ 2147483647 w 455"/>
                <a:gd name="T73" fmla="*/ 2147483647 h 331"/>
                <a:gd name="T74" fmla="*/ 2147483647 w 455"/>
                <a:gd name="T75" fmla="*/ 2147483647 h 331"/>
                <a:gd name="T76" fmla="*/ 2147483647 w 455"/>
                <a:gd name="T77" fmla="*/ 2147483647 h 331"/>
                <a:gd name="T78" fmla="*/ 2147483647 w 455"/>
                <a:gd name="T79" fmla="*/ 2147483647 h 331"/>
                <a:gd name="T80" fmla="*/ 2147483647 w 455"/>
                <a:gd name="T81" fmla="*/ 2147483647 h 331"/>
                <a:gd name="T82" fmla="*/ 2147483647 w 455"/>
                <a:gd name="T83" fmla="*/ 2147483647 h 331"/>
                <a:gd name="T84" fmla="*/ 2147483647 w 455"/>
                <a:gd name="T85" fmla="*/ 2147483647 h 331"/>
                <a:gd name="T86" fmla="*/ 2147483647 w 455"/>
                <a:gd name="T87" fmla="*/ 2147483647 h 331"/>
                <a:gd name="T88" fmla="*/ 2147483647 w 455"/>
                <a:gd name="T89" fmla="*/ 2147483647 h 331"/>
                <a:gd name="T90" fmla="*/ 2147483647 w 455"/>
                <a:gd name="T91" fmla="*/ 2147483647 h 331"/>
                <a:gd name="T92" fmla="*/ 2147483647 w 455"/>
                <a:gd name="T93" fmla="*/ 2147483647 h 331"/>
                <a:gd name="T94" fmla="*/ 2147483647 w 455"/>
                <a:gd name="T95" fmla="*/ 2147483647 h 331"/>
                <a:gd name="T96" fmla="*/ 2147483647 w 455"/>
                <a:gd name="T97" fmla="*/ 2147483647 h 331"/>
                <a:gd name="T98" fmla="*/ 2147483647 w 455"/>
                <a:gd name="T99" fmla="*/ 2147483647 h 331"/>
                <a:gd name="T100" fmla="*/ 2147483647 w 455"/>
                <a:gd name="T101" fmla="*/ 2147483647 h 331"/>
                <a:gd name="T102" fmla="*/ 2147483647 w 455"/>
                <a:gd name="T103" fmla="*/ 2147483647 h 331"/>
                <a:gd name="T104" fmla="*/ 2147483647 w 455"/>
                <a:gd name="T105" fmla="*/ 2147483647 h 331"/>
                <a:gd name="T106" fmla="*/ 2147483647 w 455"/>
                <a:gd name="T107" fmla="*/ 2147483647 h 3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55"/>
                <a:gd name="T163" fmla="*/ 0 h 331"/>
                <a:gd name="T164" fmla="*/ 455 w 455"/>
                <a:gd name="T165" fmla="*/ 331 h 33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55" h="331">
                  <a:moveTo>
                    <a:pt x="448" y="167"/>
                  </a:moveTo>
                  <a:lnTo>
                    <a:pt x="444" y="167"/>
                  </a:lnTo>
                  <a:lnTo>
                    <a:pt x="430" y="172"/>
                  </a:lnTo>
                  <a:lnTo>
                    <a:pt x="411" y="187"/>
                  </a:lnTo>
                  <a:lnTo>
                    <a:pt x="396" y="182"/>
                  </a:lnTo>
                  <a:lnTo>
                    <a:pt x="391" y="182"/>
                  </a:lnTo>
                  <a:lnTo>
                    <a:pt x="377" y="162"/>
                  </a:lnTo>
                  <a:lnTo>
                    <a:pt x="368" y="143"/>
                  </a:lnTo>
                  <a:lnTo>
                    <a:pt x="368" y="107"/>
                  </a:lnTo>
                  <a:lnTo>
                    <a:pt x="358" y="83"/>
                  </a:lnTo>
                  <a:lnTo>
                    <a:pt x="320" y="39"/>
                  </a:lnTo>
                  <a:lnTo>
                    <a:pt x="305" y="15"/>
                  </a:lnTo>
                  <a:lnTo>
                    <a:pt x="291" y="5"/>
                  </a:lnTo>
                  <a:lnTo>
                    <a:pt x="281" y="5"/>
                  </a:lnTo>
                  <a:lnTo>
                    <a:pt x="267" y="0"/>
                  </a:lnTo>
                  <a:lnTo>
                    <a:pt x="243" y="19"/>
                  </a:lnTo>
                  <a:lnTo>
                    <a:pt x="214" y="30"/>
                  </a:lnTo>
                  <a:lnTo>
                    <a:pt x="205" y="44"/>
                  </a:lnTo>
                  <a:lnTo>
                    <a:pt x="186" y="30"/>
                  </a:lnTo>
                  <a:lnTo>
                    <a:pt x="163" y="39"/>
                  </a:lnTo>
                  <a:lnTo>
                    <a:pt x="123" y="39"/>
                  </a:lnTo>
                  <a:lnTo>
                    <a:pt x="105" y="44"/>
                  </a:lnTo>
                  <a:lnTo>
                    <a:pt x="96" y="60"/>
                  </a:lnTo>
                  <a:lnTo>
                    <a:pt x="81" y="63"/>
                  </a:lnTo>
                  <a:lnTo>
                    <a:pt x="56" y="112"/>
                  </a:lnTo>
                  <a:lnTo>
                    <a:pt x="38" y="162"/>
                  </a:lnTo>
                  <a:lnTo>
                    <a:pt x="0" y="182"/>
                  </a:lnTo>
                  <a:lnTo>
                    <a:pt x="19" y="192"/>
                  </a:lnTo>
                  <a:lnTo>
                    <a:pt x="29" y="212"/>
                  </a:lnTo>
                  <a:lnTo>
                    <a:pt x="43" y="236"/>
                  </a:lnTo>
                  <a:lnTo>
                    <a:pt x="62" y="245"/>
                  </a:lnTo>
                  <a:lnTo>
                    <a:pt x="67" y="267"/>
                  </a:lnTo>
                  <a:lnTo>
                    <a:pt x="81" y="275"/>
                  </a:lnTo>
                  <a:lnTo>
                    <a:pt x="96" y="280"/>
                  </a:lnTo>
                  <a:lnTo>
                    <a:pt x="115" y="270"/>
                  </a:lnTo>
                  <a:lnTo>
                    <a:pt x="115" y="290"/>
                  </a:lnTo>
                  <a:lnTo>
                    <a:pt x="134" y="310"/>
                  </a:lnTo>
                  <a:lnTo>
                    <a:pt x="139" y="325"/>
                  </a:lnTo>
                  <a:lnTo>
                    <a:pt x="163" y="330"/>
                  </a:lnTo>
                  <a:lnTo>
                    <a:pt x="190" y="330"/>
                  </a:lnTo>
                  <a:lnTo>
                    <a:pt x="229" y="325"/>
                  </a:lnTo>
                  <a:lnTo>
                    <a:pt x="272" y="325"/>
                  </a:lnTo>
                  <a:lnTo>
                    <a:pt x="286" y="320"/>
                  </a:lnTo>
                  <a:lnTo>
                    <a:pt x="315" y="290"/>
                  </a:lnTo>
                  <a:lnTo>
                    <a:pt x="339" y="280"/>
                  </a:lnTo>
                  <a:lnTo>
                    <a:pt x="391" y="285"/>
                  </a:lnTo>
                  <a:lnTo>
                    <a:pt x="411" y="295"/>
                  </a:lnTo>
                  <a:lnTo>
                    <a:pt x="425" y="290"/>
                  </a:lnTo>
                  <a:lnTo>
                    <a:pt x="425" y="280"/>
                  </a:lnTo>
                  <a:lnTo>
                    <a:pt x="420" y="251"/>
                  </a:lnTo>
                  <a:lnTo>
                    <a:pt x="430" y="226"/>
                  </a:lnTo>
                  <a:lnTo>
                    <a:pt x="454" y="212"/>
                  </a:lnTo>
                  <a:lnTo>
                    <a:pt x="454" y="187"/>
                  </a:lnTo>
                  <a:lnTo>
                    <a:pt x="448" y="167"/>
                  </a:lnTo>
                </a:path>
              </a:pathLst>
            </a:custGeom>
            <a:solidFill>
              <a:srgbClr val="CCFFCC"/>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0972" name="Freeform 82"/>
            <p:cNvSpPr>
              <a:spLocks/>
            </p:cNvSpPr>
            <p:nvPr/>
          </p:nvSpPr>
          <p:spPr bwMode="auto">
            <a:xfrm>
              <a:off x="3435" y="3077"/>
              <a:ext cx="619" cy="327"/>
            </a:xfrm>
            <a:custGeom>
              <a:avLst/>
              <a:gdLst>
                <a:gd name="T0" fmla="*/ 2147483647 w 300"/>
                <a:gd name="T1" fmla="*/ 2147483647 h 207"/>
                <a:gd name="T2" fmla="*/ 2147483647 w 300"/>
                <a:gd name="T3" fmla="*/ 2147483647 h 207"/>
                <a:gd name="T4" fmla="*/ 2147483647 w 300"/>
                <a:gd name="T5" fmla="*/ 2147483647 h 207"/>
                <a:gd name="T6" fmla="*/ 2147483647 w 300"/>
                <a:gd name="T7" fmla="*/ 2147483647 h 207"/>
                <a:gd name="T8" fmla="*/ 2147483647 w 300"/>
                <a:gd name="T9" fmla="*/ 2147483647 h 207"/>
                <a:gd name="T10" fmla="*/ 2147483647 w 300"/>
                <a:gd name="T11" fmla="*/ 2147483647 h 207"/>
                <a:gd name="T12" fmla="*/ 2147483647 w 300"/>
                <a:gd name="T13" fmla="*/ 2147483647 h 207"/>
                <a:gd name="T14" fmla="*/ 1283076306 w 300"/>
                <a:gd name="T15" fmla="*/ 2147483647 h 207"/>
                <a:gd name="T16" fmla="*/ 0 w 300"/>
                <a:gd name="T17" fmla="*/ 2147483647 h 207"/>
                <a:gd name="T18" fmla="*/ 1995907758 w 300"/>
                <a:gd name="T19" fmla="*/ 2147483647 h 207"/>
                <a:gd name="T20" fmla="*/ 1995907758 w 300"/>
                <a:gd name="T21" fmla="*/ 2147483647 h 207"/>
                <a:gd name="T22" fmla="*/ 2147483647 w 300"/>
                <a:gd name="T23" fmla="*/ 2147483647 h 207"/>
                <a:gd name="T24" fmla="*/ 2147483647 w 300"/>
                <a:gd name="T25" fmla="*/ 2147483647 h 207"/>
                <a:gd name="T26" fmla="*/ 2147483647 w 300"/>
                <a:gd name="T27" fmla="*/ 1411991096 h 207"/>
                <a:gd name="T28" fmla="*/ 2147483647 w 300"/>
                <a:gd name="T29" fmla="*/ 2053806520 h 207"/>
                <a:gd name="T30" fmla="*/ 2147483647 w 300"/>
                <a:gd name="T31" fmla="*/ 2053806520 h 207"/>
                <a:gd name="T32" fmla="*/ 2147483647 w 300"/>
                <a:gd name="T33" fmla="*/ 2053806520 h 207"/>
                <a:gd name="T34" fmla="*/ 2147483647 w 300"/>
                <a:gd name="T35" fmla="*/ 930625996 h 207"/>
                <a:gd name="T36" fmla="*/ 2147483647 w 300"/>
                <a:gd name="T37" fmla="*/ 802265745 h 207"/>
                <a:gd name="T38" fmla="*/ 2147483647 w 300"/>
                <a:gd name="T39" fmla="*/ 449275031 h 207"/>
                <a:gd name="T40" fmla="*/ 2147483647 w 300"/>
                <a:gd name="T41" fmla="*/ 160450319 h 207"/>
                <a:gd name="T42" fmla="*/ 2147483647 w 300"/>
                <a:gd name="T43" fmla="*/ 0 h 207"/>
                <a:gd name="T44" fmla="*/ 2147483647 w 300"/>
                <a:gd name="T45" fmla="*/ 288810577 h 207"/>
                <a:gd name="T46" fmla="*/ 2147483647 w 300"/>
                <a:gd name="T47" fmla="*/ 641815416 h 207"/>
                <a:gd name="T48" fmla="*/ 2147483647 w 300"/>
                <a:gd name="T49" fmla="*/ 1091090455 h 207"/>
                <a:gd name="T50" fmla="*/ 2147483647 w 300"/>
                <a:gd name="T51" fmla="*/ 1572441421 h 207"/>
                <a:gd name="T52" fmla="*/ 2147483647 w 300"/>
                <a:gd name="T53" fmla="*/ 1700815811 h 207"/>
                <a:gd name="T54" fmla="*/ 2147483647 w 300"/>
                <a:gd name="T55" fmla="*/ 2147483647 h 207"/>
                <a:gd name="T56" fmla="*/ 2147483647 w 300"/>
                <a:gd name="T57" fmla="*/ 2147483647 h 207"/>
                <a:gd name="T58" fmla="*/ 2147483647 w 300"/>
                <a:gd name="T59" fmla="*/ 2147483647 h 20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0"/>
                <a:gd name="T91" fmla="*/ 0 h 207"/>
                <a:gd name="T92" fmla="*/ 300 w 300"/>
                <a:gd name="T93" fmla="*/ 207 h 20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0" h="207">
                  <a:moveTo>
                    <a:pt x="195" y="171"/>
                  </a:moveTo>
                  <a:lnTo>
                    <a:pt x="185" y="167"/>
                  </a:lnTo>
                  <a:lnTo>
                    <a:pt x="165" y="171"/>
                  </a:lnTo>
                  <a:lnTo>
                    <a:pt x="123" y="190"/>
                  </a:lnTo>
                  <a:lnTo>
                    <a:pt x="99" y="201"/>
                  </a:lnTo>
                  <a:lnTo>
                    <a:pt x="85" y="206"/>
                  </a:lnTo>
                  <a:lnTo>
                    <a:pt x="52" y="181"/>
                  </a:lnTo>
                  <a:lnTo>
                    <a:pt x="9" y="138"/>
                  </a:lnTo>
                  <a:lnTo>
                    <a:pt x="0" y="127"/>
                  </a:lnTo>
                  <a:lnTo>
                    <a:pt x="14" y="118"/>
                  </a:lnTo>
                  <a:lnTo>
                    <a:pt x="14" y="97"/>
                  </a:lnTo>
                  <a:lnTo>
                    <a:pt x="28" y="68"/>
                  </a:lnTo>
                  <a:lnTo>
                    <a:pt x="42" y="68"/>
                  </a:lnTo>
                  <a:lnTo>
                    <a:pt x="42" y="44"/>
                  </a:lnTo>
                  <a:lnTo>
                    <a:pt x="72" y="64"/>
                  </a:lnTo>
                  <a:lnTo>
                    <a:pt x="85" y="64"/>
                  </a:lnTo>
                  <a:lnTo>
                    <a:pt x="99" y="64"/>
                  </a:lnTo>
                  <a:lnTo>
                    <a:pt x="157" y="29"/>
                  </a:lnTo>
                  <a:lnTo>
                    <a:pt x="181" y="25"/>
                  </a:lnTo>
                  <a:lnTo>
                    <a:pt x="190" y="14"/>
                  </a:lnTo>
                  <a:lnTo>
                    <a:pt x="205" y="5"/>
                  </a:lnTo>
                  <a:lnTo>
                    <a:pt x="228" y="0"/>
                  </a:lnTo>
                  <a:lnTo>
                    <a:pt x="266" y="9"/>
                  </a:lnTo>
                  <a:lnTo>
                    <a:pt x="290" y="20"/>
                  </a:lnTo>
                  <a:lnTo>
                    <a:pt x="299" y="34"/>
                  </a:lnTo>
                  <a:lnTo>
                    <a:pt x="290" y="49"/>
                  </a:lnTo>
                  <a:lnTo>
                    <a:pt x="275" y="53"/>
                  </a:lnTo>
                  <a:lnTo>
                    <a:pt x="251" y="102"/>
                  </a:lnTo>
                  <a:lnTo>
                    <a:pt x="232" y="151"/>
                  </a:lnTo>
                  <a:lnTo>
                    <a:pt x="195" y="171"/>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0973" name="Freeform 83"/>
            <p:cNvSpPr>
              <a:spLocks/>
            </p:cNvSpPr>
            <p:nvPr/>
          </p:nvSpPr>
          <p:spPr bwMode="auto">
            <a:xfrm>
              <a:off x="3435" y="3077"/>
              <a:ext cx="619" cy="327"/>
            </a:xfrm>
            <a:custGeom>
              <a:avLst/>
              <a:gdLst>
                <a:gd name="T0" fmla="*/ 2147483647 w 300"/>
                <a:gd name="T1" fmla="*/ 2147483647 h 207"/>
                <a:gd name="T2" fmla="*/ 2147483647 w 300"/>
                <a:gd name="T3" fmla="*/ 2147483647 h 207"/>
                <a:gd name="T4" fmla="*/ 2147483647 w 300"/>
                <a:gd name="T5" fmla="*/ 2147483647 h 207"/>
                <a:gd name="T6" fmla="*/ 2147483647 w 300"/>
                <a:gd name="T7" fmla="*/ 2147483647 h 207"/>
                <a:gd name="T8" fmla="*/ 2147483647 w 300"/>
                <a:gd name="T9" fmla="*/ 2147483647 h 207"/>
                <a:gd name="T10" fmla="*/ 2147483647 w 300"/>
                <a:gd name="T11" fmla="*/ 2147483647 h 207"/>
                <a:gd name="T12" fmla="*/ 2147483647 w 300"/>
                <a:gd name="T13" fmla="*/ 2147483647 h 207"/>
                <a:gd name="T14" fmla="*/ 1283076306 w 300"/>
                <a:gd name="T15" fmla="*/ 2147483647 h 207"/>
                <a:gd name="T16" fmla="*/ 0 w 300"/>
                <a:gd name="T17" fmla="*/ 2147483647 h 207"/>
                <a:gd name="T18" fmla="*/ 1995907758 w 300"/>
                <a:gd name="T19" fmla="*/ 2147483647 h 207"/>
                <a:gd name="T20" fmla="*/ 1995907758 w 300"/>
                <a:gd name="T21" fmla="*/ 2147483647 h 207"/>
                <a:gd name="T22" fmla="*/ 2147483647 w 300"/>
                <a:gd name="T23" fmla="*/ 2147483647 h 207"/>
                <a:gd name="T24" fmla="*/ 2147483647 w 300"/>
                <a:gd name="T25" fmla="*/ 2147483647 h 207"/>
                <a:gd name="T26" fmla="*/ 2147483647 w 300"/>
                <a:gd name="T27" fmla="*/ 1411991096 h 207"/>
                <a:gd name="T28" fmla="*/ 2147483647 w 300"/>
                <a:gd name="T29" fmla="*/ 2053806520 h 207"/>
                <a:gd name="T30" fmla="*/ 2147483647 w 300"/>
                <a:gd name="T31" fmla="*/ 2053806520 h 207"/>
                <a:gd name="T32" fmla="*/ 2147483647 w 300"/>
                <a:gd name="T33" fmla="*/ 2053806520 h 207"/>
                <a:gd name="T34" fmla="*/ 2147483647 w 300"/>
                <a:gd name="T35" fmla="*/ 930625996 h 207"/>
                <a:gd name="T36" fmla="*/ 2147483647 w 300"/>
                <a:gd name="T37" fmla="*/ 802265745 h 207"/>
                <a:gd name="T38" fmla="*/ 2147483647 w 300"/>
                <a:gd name="T39" fmla="*/ 449275031 h 207"/>
                <a:gd name="T40" fmla="*/ 2147483647 w 300"/>
                <a:gd name="T41" fmla="*/ 160450319 h 207"/>
                <a:gd name="T42" fmla="*/ 2147483647 w 300"/>
                <a:gd name="T43" fmla="*/ 0 h 207"/>
                <a:gd name="T44" fmla="*/ 2147483647 w 300"/>
                <a:gd name="T45" fmla="*/ 288810577 h 207"/>
                <a:gd name="T46" fmla="*/ 2147483647 w 300"/>
                <a:gd name="T47" fmla="*/ 641815416 h 207"/>
                <a:gd name="T48" fmla="*/ 2147483647 w 300"/>
                <a:gd name="T49" fmla="*/ 1091090455 h 207"/>
                <a:gd name="T50" fmla="*/ 2147483647 w 300"/>
                <a:gd name="T51" fmla="*/ 1572441421 h 207"/>
                <a:gd name="T52" fmla="*/ 2147483647 w 300"/>
                <a:gd name="T53" fmla="*/ 1700815811 h 207"/>
                <a:gd name="T54" fmla="*/ 2147483647 w 300"/>
                <a:gd name="T55" fmla="*/ 2147483647 h 207"/>
                <a:gd name="T56" fmla="*/ 2147483647 w 300"/>
                <a:gd name="T57" fmla="*/ 2147483647 h 207"/>
                <a:gd name="T58" fmla="*/ 2147483647 w 300"/>
                <a:gd name="T59" fmla="*/ 2147483647 h 20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0"/>
                <a:gd name="T91" fmla="*/ 0 h 207"/>
                <a:gd name="T92" fmla="*/ 300 w 300"/>
                <a:gd name="T93" fmla="*/ 207 h 20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0" h="207">
                  <a:moveTo>
                    <a:pt x="195" y="171"/>
                  </a:moveTo>
                  <a:lnTo>
                    <a:pt x="185" y="167"/>
                  </a:lnTo>
                  <a:lnTo>
                    <a:pt x="165" y="171"/>
                  </a:lnTo>
                  <a:lnTo>
                    <a:pt x="123" y="190"/>
                  </a:lnTo>
                  <a:lnTo>
                    <a:pt x="99" y="201"/>
                  </a:lnTo>
                  <a:lnTo>
                    <a:pt x="85" y="206"/>
                  </a:lnTo>
                  <a:lnTo>
                    <a:pt x="52" y="181"/>
                  </a:lnTo>
                  <a:lnTo>
                    <a:pt x="9" y="138"/>
                  </a:lnTo>
                  <a:lnTo>
                    <a:pt x="0" y="127"/>
                  </a:lnTo>
                  <a:lnTo>
                    <a:pt x="14" y="118"/>
                  </a:lnTo>
                  <a:lnTo>
                    <a:pt x="14" y="97"/>
                  </a:lnTo>
                  <a:lnTo>
                    <a:pt x="28" y="68"/>
                  </a:lnTo>
                  <a:lnTo>
                    <a:pt x="42" y="68"/>
                  </a:lnTo>
                  <a:lnTo>
                    <a:pt x="42" y="44"/>
                  </a:lnTo>
                  <a:lnTo>
                    <a:pt x="72" y="64"/>
                  </a:lnTo>
                  <a:lnTo>
                    <a:pt x="85" y="64"/>
                  </a:lnTo>
                  <a:lnTo>
                    <a:pt x="99" y="64"/>
                  </a:lnTo>
                  <a:lnTo>
                    <a:pt x="157" y="29"/>
                  </a:lnTo>
                  <a:lnTo>
                    <a:pt x="181" y="25"/>
                  </a:lnTo>
                  <a:lnTo>
                    <a:pt x="190" y="14"/>
                  </a:lnTo>
                  <a:lnTo>
                    <a:pt x="205" y="5"/>
                  </a:lnTo>
                  <a:lnTo>
                    <a:pt x="228" y="0"/>
                  </a:lnTo>
                  <a:lnTo>
                    <a:pt x="266" y="9"/>
                  </a:lnTo>
                  <a:lnTo>
                    <a:pt x="290" y="20"/>
                  </a:lnTo>
                  <a:lnTo>
                    <a:pt x="299" y="34"/>
                  </a:lnTo>
                  <a:lnTo>
                    <a:pt x="290" y="49"/>
                  </a:lnTo>
                  <a:lnTo>
                    <a:pt x="275" y="53"/>
                  </a:lnTo>
                  <a:lnTo>
                    <a:pt x="251" y="102"/>
                  </a:lnTo>
                  <a:lnTo>
                    <a:pt x="232" y="151"/>
                  </a:lnTo>
                  <a:lnTo>
                    <a:pt x="195" y="171"/>
                  </a:lnTo>
                </a:path>
              </a:pathLst>
            </a:custGeom>
            <a:solidFill>
              <a:srgbClr val="CCFFCC"/>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0974" name="Freeform 84"/>
            <p:cNvSpPr>
              <a:spLocks/>
            </p:cNvSpPr>
            <p:nvPr/>
          </p:nvSpPr>
          <p:spPr bwMode="auto">
            <a:xfrm>
              <a:off x="2643" y="584"/>
              <a:ext cx="1484" cy="1455"/>
            </a:xfrm>
            <a:custGeom>
              <a:avLst/>
              <a:gdLst>
                <a:gd name="T0" fmla="*/ 2147483647 w 718"/>
                <a:gd name="T1" fmla="*/ 2147483647 h 923"/>
                <a:gd name="T2" fmla="*/ 2147483647 w 718"/>
                <a:gd name="T3" fmla="*/ 2147483647 h 923"/>
                <a:gd name="T4" fmla="*/ 2147483647 w 718"/>
                <a:gd name="T5" fmla="*/ 2147483647 h 923"/>
                <a:gd name="T6" fmla="*/ 2147483647 w 718"/>
                <a:gd name="T7" fmla="*/ 2147483647 h 923"/>
                <a:gd name="T8" fmla="*/ 2147483647 w 718"/>
                <a:gd name="T9" fmla="*/ 2147483647 h 923"/>
                <a:gd name="T10" fmla="*/ 2147483647 w 718"/>
                <a:gd name="T11" fmla="*/ 2147483647 h 923"/>
                <a:gd name="T12" fmla="*/ 2147483647 w 718"/>
                <a:gd name="T13" fmla="*/ 2147483647 h 923"/>
                <a:gd name="T14" fmla="*/ 2147483647 w 718"/>
                <a:gd name="T15" fmla="*/ 2147483647 h 923"/>
                <a:gd name="T16" fmla="*/ 2147483647 w 718"/>
                <a:gd name="T17" fmla="*/ 2147483647 h 923"/>
                <a:gd name="T18" fmla="*/ 2147483647 w 718"/>
                <a:gd name="T19" fmla="*/ 2147483647 h 923"/>
                <a:gd name="T20" fmla="*/ 2147483647 w 718"/>
                <a:gd name="T21" fmla="*/ 2147483647 h 923"/>
                <a:gd name="T22" fmla="*/ 2147483647 w 718"/>
                <a:gd name="T23" fmla="*/ 2147483647 h 923"/>
                <a:gd name="T24" fmla="*/ 2147483647 w 718"/>
                <a:gd name="T25" fmla="*/ 2147483647 h 923"/>
                <a:gd name="T26" fmla="*/ 2147483647 w 718"/>
                <a:gd name="T27" fmla="*/ 2147483647 h 923"/>
                <a:gd name="T28" fmla="*/ 2147483647 w 718"/>
                <a:gd name="T29" fmla="*/ 2147483647 h 923"/>
                <a:gd name="T30" fmla="*/ 2147483647 w 718"/>
                <a:gd name="T31" fmla="*/ 2147483647 h 923"/>
                <a:gd name="T32" fmla="*/ 2147483647 w 718"/>
                <a:gd name="T33" fmla="*/ 2147483647 h 923"/>
                <a:gd name="T34" fmla="*/ 2147483647 w 718"/>
                <a:gd name="T35" fmla="*/ 2147483647 h 923"/>
                <a:gd name="T36" fmla="*/ 2147483647 w 718"/>
                <a:gd name="T37" fmla="*/ 2147483647 h 923"/>
                <a:gd name="T38" fmla="*/ 2147483647 w 718"/>
                <a:gd name="T39" fmla="*/ 2147483647 h 923"/>
                <a:gd name="T40" fmla="*/ 2147483647 w 718"/>
                <a:gd name="T41" fmla="*/ 2147483647 h 923"/>
                <a:gd name="T42" fmla="*/ 2147483647 w 718"/>
                <a:gd name="T43" fmla="*/ 2147483647 h 923"/>
                <a:gd name="T44" fmla="*/ 2147483647 w 718"/>
                <a:gd name="T45" fmla="*/ 2147483647 h 923"/>
                <a:gd name="T46" fmla="*/ 2147483647 w 718"/>
                <a:gd name="T47" fmla="*/ 1843254842 h 923"/>
                <a:gd name="T48" fmla="*/ 2147483647 w 718"/>
                <a:gd name="T49" fmla="*/ 0 h 923"/>
                <a:gd name="T50" fmla="*/ 2147483647 w 718"/>
                <a:gd name="T51" fmla="*/ 1398334155 h 923"/>
                <a:gd name="T52" fmla="*/ 2147483647 w 718"/>
                <a:gd name="T53" fmla="*/ 1271217957 h 923"/>
                <a:gd name="T54" fmla="*/ 2147483647 w 718"/>
                <a:gd name="T55" fmla="*/ 2147483647 h 923"/>
                <a:gd name="T56" fmla="*/ 2147483647 w 718"/>
                <a:gd name="T57" fmla="*/ 2147483647 h 923"/>
                <a:gd name="T58" fmla="*/ 2147483647 w 718"/>
                <a:gd name="T59" fmla="*/ 2147483647 h 923"/>
                <a:gd name="T60" fmla="*/ 2147483647 w 718"/>
                <a:gd name="T61" fmla="*/ 2147483647 h 923"/>
                <a:gd name="T62" fmla="*/ 2147483647 w 718"/>
                <a:gd name="T63" fmla="*/ 2147483647 h 923"/>
                <a:gd name="T64" fmla="*/ 2147483647 w 718"/>
                <a:gd name="T65" fmla="*/ 2147483647 h 923"/>
                <a:gd name="T66" fmla="*/ 2147483647 w 718"/>
                <a:gd name="T67" fmla="*/ 2147483647 h 923"/>
                <a:gd name="T68" fmla="*/ 2147483647 w 718"/>
                <a:gd name="T69" fmla="*/ 2147483647 h 923"/>
                <a:gd name="T70" fmla="*/ 2147483647 w 718"/>
                <a:gd name="T71" fmla="*/ 2147483647 h 923"/>
                <a:gd name="T72" fmla="*/ 2147483647 w 718"/>
                <a:gd name="T73" fmla="*/ 2147483647 h 923"/>
                <a:gd name="T74" fmla="*/ 2147483647 w 718"/>
                <a:gd name="T75" fmla="*/ 2147483647 h 923"/>
                <a:gd name="T76" fmla="*/ 0 w 718"/>
                <a:gd name="T77" fmla="*/ 2147483647 h 923"/>
                <a:gd name="T78" fmla="*/ 0 w 718"/>
                <a:gd name="T79" fmla="*/ 2147483647 h 923"/>
                <a:gd name="T80" fmla="*/ 1436632076 w 718"/>
                <a:gd name="T81" fmla="*/ 2147483647 h 923"/>
                <a:gd name="T82" fmla="*/ 2147483647 w 718"/>
                <a:gd name="T83" fmla="*/ 2147483647 h 923"/>
                <a:gd name="T84" fmla="*/ 2147483647 w 718"/>
                <a:gd name="T85" fmla="*/ 2147483647 h 923"/>
                <a:gd name="T86" fmla="*/ 2147483647 w 718"/>
                <a:gd name="T87" fmla="*/ 2147483647 h 9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8"/>
                <a:gd name="T133" fmla="*/ 0 h 923"/>
                <a:gd name="T134" fmla="*/ 718 w 718"/>
                <a:gd name="T135" fmla="*/ 923 h 92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8" h="923">
                  <a:moveTo>
                    <a:pt x="201" y="873"/>
                  </a:moveTo>
                  <a:lnTo>
                    <a:pt x="211" y="868"/>
                  </a:lnTo>
                  <a:lnTo>
                    <a:pt x="215" y="843"/>
                  </a:lnTo>
                  <a:lnTo>
                    <a:pt x="215" y="819"/>
                  </a:lnTo>
                  <a:lnTo>
                    <a:pt x="230" y="799"/>
                  </a:lnTo>
                  <a:lnTo>
                    <a:pt x="238" y="794"/>
                  </a:lnTo>
                  <a:lnTo>
                    <a:pt x="244" y="750"/>
                  </a:lnTo>
                  <a:lnTo>
                    <a:pt x="238" y="725"/>
                  </a:lnTo>
                  <a:lnTo>
                    <a:pt x="253" y="716"/>
                  </a:lnTo>
                  <a:lnTo>
                    <a:pt x="258" y="692"/>
                  </a:lnTo>
                  <a:lnTo>
                    <a:pt x="238" y="671"/>
                  </a:lnTo>
                  <a:lnTo>
                    <a:pt x="238" y="647"/>
                  </a:lnTo>
                  <a:lnTo>
                    <a:pt x="238" y="623"/>
                  </a:lnTo>
                  <a:lnTo>
                    <a:pt x="244" y="578"/>
                  </a:lnTo>
                  <a:lnTo>
                    <a:pt x="238" y="559"/>
                  </a:lnTo>
                  <a:lnTo>
                    <a:pt x="244" y="539"/>
                  </a:lnTo>
                  <a:lnTo>
                    <a:pt x="258" y="524"/>
                  </a:lnTo>
                  <a:lnTo>
                    <a:pt x="267" y="519"/>
                  </a:lnTo>
                  <a:lnTo>
                    <a:pt x="281" y="514"/>
                  </a:lnTo>
                  <a:lnTo>
                    <a:pt x="291" y="514"/>
                  </a:lnTo>
                  <a:lnTo>
                    <a:pt x="305" y="509"/>
                  </a:lnTo>
                  <a:lnTo>
                    <a:pt x="300" y="486"/>
                  </a:lnTo>
                  <a:lnTo>
                    <a:pt x="297" y="471"/>
                  </a:lnTo>
                  <a:lnTo>
                    <a:pt x="316" y="436"/>
                  </a:lnTo>
                  <a:lnTo>
                    <a:pt x="320" y="372"/>
                  </a:lnTo>
                  <a:lnTo>
                    <a:pt x="334" y="368"/>
                  </a:lnTo>
                  <a:lnTo>
                    <a:pt x="339" y="349"/>
                  </a:lnTo>
                  <a:lnTo>
                    <a:pt x="358" y="319"/>
                  </a:lnTo>
                  <a:lnTo>
                    <a:pt x="367" y="294"/>
                  </a:lnTo>
                  <a:lnTo>
                    <a:pt x="364" y="280"/>
                  </a:lnTo>
                  <a:lnTo>
                    <a:pt x="377" y="245"/>
                  </a:lnTo>
                  <a:lnTo>
                    <a:pt x="387" y="234"/>
                  </a:lnTo>
                  <a:lnTo>
                    <a:pt x="411" y="234"/>
                  </a:lnTo>
                  <a:lnTo>
                    <a:pt x="411" y="212"/>
                  </a:lnTo>
                  <a:lnTo>
                    <a:pt x="420" y="201"/>
                  </a:lnTo>
                  <a:lnTo>
                    <a:pt x="454" y="206"/>
                  </a:lnTo>
                  <a:lnTo>
                    <a:pt x="463" y="201"/>
                  </a:lnTo>
                  <a:lnTo>
                    <a:pt x="458" y="182"/>
                  </a:lnTo>
                  <a:lnTo>
                    <a:pt x="463" y="162"/>
                  </a:lnTo>
                  <a:lnTo>
                    <a:pt x="473" y="162"/>
                  </a:lnTo>
                  <a:lnTo>
                    <a:pt x="478" y="157"/>
                  </a:lnTo>
                  <a:lnTo>
                    <a:pt x="487" y="143"/>
                  </a:lnTo>
                  <a:lnTo>
                    <a:pt x="497" y="146"/>
                  </a:lnTo>
                  <a:lnTo>
                    <a:pt x="511" y="162"/>
                  </a:lnTo>
                  <a:lnTo>
                    <a:pt x="516" y="176"/>
                  </a:lnTo>
                  <a:lnTo>
                    <a:pt x="525" y="176"/>
                  </a:lnTo>
                  <a:lnTo>
                    <a:pt x="540" y="182"/>
                  </a:lnTo>
                  <a:lnTo>
                    <a:pt x="549" y="176"/>
                  </a:lnTo>
                  <a:lnTo>
                    <a:pt x="559" y="166"/>
                  </a:lnTo>
                  <a:lnTo>
                    <a:pt x="568" y="171"/>
                  </a:lnTo>
                  <a:lnTo>
                    <a:pt x="583" y="171"/>
                  </a:lnTo>
                  <a:lnTo>
                    <a:pt x="597" y="151"/>
                  </a:lnTo>
                  <a:lnTo>
                    <a:pt x="597" y="127"/>
                  </a:lnTo>
                  <a:lnTo>
                    <a:pt x="597" y="103"/>
                  </a:lnTo>
                  <a:lnTo>
                    <a:pt x="603" y="88"/>
                  </a:lnTo>
                  <a:lnTo>
                    <a:pt x="621" y="83"/>
                  </a:lnTo>
                  <a:lnTo>
                    <a:pt x="635" y="69"/>
                  </a:lnTo>
                  <a:lnTo>
                    <a:pt x="645" y="69"/>
                  </a:lnTo>
                  <a:lnTo>
                    <a:pt x="659" y="78"/>
                  </a:lnTo>
                  <a:lnTo>
                    <a:pt x="664" y="83"/>
                  </a:lnTo>
                  <a:lnTo>
                    <a:pt x="674" y="88"/>
                  </a:lnTo>
                  <a:lnTo>
                    <a:pt x="683" y="108"/>
                  </a:lnTo>
                  <a:lnTo>
                    <a:pt x="674" y="118"/>
                  </a:lnTo>
                  <a:lnTo>
                    <a:pt x="683" y="132"/>
                  </a:lnTo>
                  <a:lnTo>
                    <a:pt x="688" y="118"/>
                  </a:lnTo>
                  <a:lnTo>
                    <a:pt x="698" y="108"/>
                  </a:lnTo>
                  <a:lnTo>
                    <a:pt x="702" y="93"/>
                  </a:lnTo>
                  <a:lnTo>
                    <a:pt x="712" y="88"/>
                  </a:lnTo>
                  <a:lnTo>
                    <a:pt x="717" y="74"/>
                  </a:lnTo>
                  <a:lnTo>
                    <a:pt x="693" y="74"/>
                  </a:lnTo>
                  <a:lnTo>
                    <a:pt x="659" y="58"/>
                  </a:lnTo>
                  <a:lnTo>
                    <a:pt x="688" y="58"/>
                  </a:lnTo>
                  <a:lnTo>
                    <a:pt x="712" y="30"/>
                  </a:lnTo>
                  <a:lnTo>
                    <a:pt x="655" y="5"/>
                  </a:lnTo>
                  <a:lnTo>
                    <a:pt x="626" y="0"/>
                  </a:lnTo>
                  <a:lnTo>
                    <a:pt x="612" y="44"/>
                  </a:lnTo>
                  <a:lnTo>
                    <a:pt x="597" y="15"/>
                  </a:lnTo>
                  <a:lnTo>
                    <a:pt x="578" y="44"/>
                  </a:lnTo>
                  <a:lnTo>
                    <a:pt x="578" y="0"/>
                  </a:lnTo>
                  <a:lnTo>
                    <a:pt x="559" y="15"/>
                  </a:lnTo>
                  <a:lnTo>
                    <a:pt x="549" y="40"/>
                  </a:lnTo>
                  <a:lnTo>
                    <a:pt x="525" y="30"/>
                  </a:lnTo>
                  <a:lnTo>
                    <a:pt x="501" y="49"/>
                  </a:lnTo>
                  <a:lnTo>
                    <a:pt x="487" y="78"/>
                  </a:lnTo>
                  <a:lnTo>
                    <a:pt x="454" y="93"/>
                  </a:lnTo>
                  <a:lnTo>
                    <a:pt x="425" y="93"/>
                  </a:lnTo>
                  <a:lnTo>
                    <a:pt x="406" y="127"/>
                  </a:lnTo>
                  <a:lnTo>
                    <a:pt x="383" y="143"/>
                  </a:lnTo>
                  <a:lnTo>
                    <a:pt x="383" y="166"/>
                  </a:lnTo>
                  <a:lnTo>
                    <a:pt x="397" y="171"/>
                  </a:lnTo>
                  <a:lnTo>
                    <a:pt x="372" y="196"/>
                  </a:lnTo>
                  <a:lnTo>
                    <a:pt x="372" y="171"/>
                  </a:lnTo>
                  <a:lnTo>
                    <a:pt x="353" y="192"/>
                  </a:lnTo>
                  <a:lnTo>
                    <a:pt x="358" y="157"/>
                  </a:lnTo>
                  <a:lnTo>
                    <a:pt x="339" y="176"/>
                  </a:lnTo>
                  <a:lnTo>
                    <a:pt x="316" y="196"/>
                  </a:lnTo>
                  <a:lnTo>
                    <a:pt x="330" y="212"/>
                  </a:lnTo>
                  <a:lnTo>
                    <a:pt x="297" y="225"/>
                  </a:lnTo>
                  <a:lnTo>
                    <a:pt x="278" y="250"/>
                  </a:lnTo>
                  <a:lnTo>
                    <a:pt x="305" y="231"/>
                  </a:lnTo>
                  <a:lnTo>
                    <a:pt x="364" y="216"/>
                  </a:lnTo>
                  <a:lnTo>
                    <a:pt x="330" y="255"/>
                  </a:lnTo>
                  <a:lnTo>
                    <a:pt x="320" y="284"/>
                  </a:lnTo>
                  <a:lnTo>
                    <a:pt x="300" y="308"/>
                  </a:lnTo>
                  <a:lnTo>
                    <a:pt x="286" y="338"/>
                  </a:lnTo>
                  <a:lnTo>
                    <a:pt x="249" y="432"/>
                  </a:lnTo>
                  <a:lnTo>
                    <a:pt x="225" y="451"/>
                  </a:lnTo>
                  <a:lnTo>
                    <a:pt x="201" y="490"/>
                  </a:lnTo>
                  <a:lnTo>
                    <a:pt x="163" y="549"/>
                  </a:lnTo>
                  <a:lnTo>
                    <a:pt x="147" y="530"/>
                  </a:lnTo>
                  <a:lnTo>
                    <a:pt x="133" y="559"/>
                  </a:lnTo>
                  <a:lnTo>
                    <a:pt x="114" y="578"/>
                  </a:lnTo>
                  <a:lnTo>
                    <a:pt x="86" y="578"/>
                  </a:lnTo>
                  <a:lnTo>
                    <a:pt x="62" y="607"/>
                  </a:lnTo>
                  <a:lnTo>
                    <a:pt x="10" y="647"/>
                  </a:lnTo>
                  <a:lnTo>
                    <a:pt x="13" y="671"/>
                  </a:lnTo>
                  <a:lnTo>
                    <a:pt x="0" y="692"/>
                  </a:lnTo>
                  <a:lnTo>
                    <a:pt x="0" y="750"/>
                  </a:lnTo>
                  <a:lnTo>
                    <a:pt x="13" y="780"/>
                  </a:lnTo>
                  <a:lnTo>
                    <a:pt x="0" y="804"/>
                  </a:lnTo>
                  <a:lnTo>
                    <a:pt x="0" y="828"/>
                  </a:lnTo>
                  <a:lnTo>
                    <a:pt x="29" y="824"/>
                  </a:lnTo>
                  <a:lnTo>
                    <a:pt x="10" y="843"/>
                  </a:lnTo>
                  <a:lnTo>
                    <a:pt x="0" y="873"/>
                  </a:lnTo>
                  <a:lnTo>
                    <a:pt x="13" y="892"/>
                  </a:lnTo>
                  <a:lnTo>
                    <a:pt x="38" y="912"/>
                  </a:lnTo>
                  <a:lnTo>
                    <a:pt x="72" y="922"/>
                  </a:lnTo>
                  <a:lnTo>
                    <a:pt x="99" y="907"/>
                  </a:lnTo>
                  <a:lnTo>
                    <a:pt x="147" y="863"/>
                  </a:lnTo>
                  <a:lnTo>
                    <a:pt x="166" y="863"/>
                  </a:lnTo>
                  <a:lnTo>
                    <a:pt x="177" y="838"/>
                  </a:lnTo>
                  <a:lnTo>
                    <a:pt x="195" y="857"/>
                  </a:lnTo>
                  <a:lnTo>
                    <a:pt x="195" y="873"/>
                  </a:lnTo>
                  <a:lnTo>
                    <a:pt x="201" y="873"/>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0975" name="Freeform 85"/>
            <p:cNvSpPr>
              <a:spLocks/>
            </p:cNvSpPr>
            <p:nvPr/>
          </p:nvSpPr>
          <p:spPr bwMode="auto">
            <a:xfrm>
              <a:off x="2643" y="584"/>
              <a:ext cx="1484" cy="1455"/>
            </a:xfrm>
            <a:custGeom>
              <a:avLst/>
              <a:gdLst>
                <a:gd name="T0" fmla="*/ 2147483647 w 718"/>
                <a:gd name="T1" fmla="*/ 2147483647 h 923"/>
                <a:gd name="T2" fmla="*/ 2147483647 w 718"/>
                <a:gd name="T3" fmla="*/ 2147483647 h 923"/>
                <a:gd name="T4" fmla="*/ 2147483647 w 718"/>
                <a:gd name="T5" fmla="*/ 2147483647 h 923"/>
                <a:gd name="T6" fmla="*/ 2147483647 w 718"/>
                <a:gd name="T7" fmla="*/ 2147483647 h 923"/>
                <a:gd name="T8" fmla="*/ 2147483647 w 718"/>
                <a:gd name="T9" fmla="*/ 2147483647 h 923"/>
                <a:gd name="T10" fmla="*/ 2147483647 w 718"/>
                <a:gd name="T11" fmla="*/ 2147483647 h 923"/>
                <a:gd name="T12" fmla="*/ 2147483647 w 718"/>
                <a:gd name="T13" fmla="*/ 2147483647 h 923"/>
                <a:gd name="T14" fmla="*/ 2147483647 w 718"/>
                <a:gd name="T15" fmla="*/ 2147483647 h 923"/>
                <a:gd name="T16" fmla="*/ 2147483647 w 718"/>
                <a:gd name="T17" fmla="*/ 2147483647 h 923"/>
                <a:gd name="T18" fmla="*/ 2147483647 w 718"/>
                <a:gd name="T19" fmla="*/ 2147483647 h 923"/>
                <a:gd name="T20" fmla="*/ 2147483647 w 718"/>
                <a:gd name="T21" fmla="*/ 2147483647 h 923"/>
                <a:gd name="T22" fmla="*/ 2147483647 w 718"/>
                <a:gd name="T23" fmla="*/ 2147483647 h 923"/>
                <a:gd name="T24" fmla="*/ 2147483647 w 718"/>
                <a:gd name="T25" fmla="*/ 2147483647 h 923"/>
                <a:gd name="T26" fmla="*/ 2147483647 w 718"/>
                <a:gd name="T27" fmla="*/ 2147483647 h 923"/>
                <a:gd name="T28" fmla="*/ 2147483647 w 718"/>
                <a:gd name="T29" fmla="*/ 2147483647 h 923"/>
                <a:gd name="T30" fmla="*/ 2147483647 w 718"/>
                <a:gd name="T31" fmla="*/ 2147483647 h 923"/>
                <a:gd name="T32" fmla="*/ 2147483647 w 718"/>
                <a:gd name="T33" fmla="*/ 2147483647 h 923"/>
                <a:gd name="T34" fmla="*/ 2147483647 w 718"/>
                <a:gd name="T35" fmla="*/ 2147483647 h 923"/>
                <a:gd name="T36" fmla="*/ 2147483647 w 718"/>
                <a:gd name="T37" fmla="*/ 2147483647 h 923"/>
                <a:gd name="T38" fmla="*/ 2147483647 w 718"/>
                <a:gd name="T39" fmla="*/ 2147483647 h 923"/>
                <a:gd name="T40" fmla="*/ 2147483647 w 718"/>
                <a:gd name="T41" fmla="*/ 2147483647 h 923"/>
                <a:gd name="T42" fmla="*/ 2147483647 w 718"/>
                <a:gd name="T43" fmla="*/ 2147483647 h 923"/>
                <a:gd name="T44" fmla="*/ 2147483647 w 718"/>
                <a:gd name="T45" fmla="*/ 2147483647 h 923"/>
                <a:gd name="T46" fmla="*/ 2147483647 w 718"/>
                <a:gd name="T47" fmla="*/ 1843254842 h 923"/>
                <a:gd name="T48" fmla="*/ 2147483647 w 718"/>
                <a:gd name="T49" fmla="*/ 0 h 923"/>
                <a:gd name="T50" fmla="*/ 2147483647 w 718"/>
                <a:gd name="T51" fmla="*/ 1398334155 h 923"/>
                <a:gd name="T52" fmla="*/ 2147483647 w 718"/>
                <a:gd name="T53" fmla="*/ 1271217957 h 923"/>
                <a:gd name="T54" fmla="*/ 2147483647 w 718"/>
                <a:gd name="T55" fmla="*/ 2147483647 h 923"/>
                <a:gd name="T56" fmla="*/ 2147483647 w 718"/>
                <a:gd name="T57" fmla="*/ 2147483647 h 923"/>
                <a:gd name="T58" fmla="*/ 2147483647 w 718"/>
                <a:gd name="T59" fmla="*/ 2147483647 h 923"/>
                <a:gd name="T60" fmla="*/ 2147483647 w 718"/>
                <a:gd name="T61" fmla="*/ 2147483647 h 923"/>
                <a:gd name="T62" fmla="*/ 2147483647 w 718"/>
                <a:gd name="T63" fmla="*/ 2147483647 h 923"/>
                <a:gd name="T64" fmla="*/ 2147483647 w 718"/>
                <a:gd name="T65" fmla="*/ 2147483647 h 923"/>
                <a:gd name="T66" fmla="*/ 2147483647 w 718"/>
                <a:gd name="T67" fmla="*/ 2147483647 h 923"/>
                <a:gd name="T68" fmla="*/ 2147483647 w 718"/>
                <a:gd name="T69" fmla="*/ 2147483647 h 923"/>
                <a:gd name="T70" fmla="*/ 2147483647 w 718"/>
                <a:gd name="T71" fmla="*/ 2147483647 h 923"/>
                <a:gd name="T72" fmla="*/ 2147483647 w 718"/>
                <a:gd name="T73" fmla="*/ 2147483647 h 923"/>
                <a:gd name="T74" fmla="*/ 2147483647 w 718"/>
                <a:gd name="T75" fmla="*/ 2147483647 h 923"/>
                <a:gd name="T76" fmla="*/ 0 w 718"/>
                <a:gd name="T77" fmla="*/ 2147483647 h 923"/>
                <a:gd name="T78" fmla="*/ 0 w 718"/>
                <a:gd name="T79" fmla="*/ 2147483647 h 923"/>
                <a:gd name="T80" fmla="*/ 1436632076 w 718"/>
                <a:gd name="T81" fmla="*/ 2147483647 h 923"/>
                <a:gd name="T82" fmla="*/ 2147483647 w 718"/>
                <a:gd name="T83" fmla="*/ 2147483647 h 923"/>
                <a:gd name="T84" fmla="*/ 2147483647 w 718"/>
                <a:gd name="T85" fmla="*/ 2147483647 h 923"/>
                <a:gd name="T86" fmla="*/ 2147483647 w 718"/>
                <a:gd name="T87" fmla="*/ 2147483647 h 9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8"/>
                <a:gd name="T133" fmla="*/ 0 h 923"/>
                <a:gd name="T134" fmla="*/ 718 w 718"/>
                <a:gd name="T135" fmla="*/ 923 h 92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8" h="923">
                  <a:moveTo>
                    <a:pt x="201" y="873"/>
                  </a:moveTo>
                  <a:lnTo>
                    <a:pt x="211" y="868"/>
                  </a:lnTo>
                  <a:lnTo>
                    <a:pt x="215" y="843"/>
                  </a:lnTo>
                  <a:lnTo>
                    <a:pt x="215" y="819"/>
                  </a:lnTo>
                  <a:lnTo>
                    <a:pt x="230" y="799"/>
                  </a:lnTo>
                  <a:lnTo>
                    <a:pt x="238" y="794"/>
                  </a:lnTo>
                  <a:lnTo>
                    <a:pt x="244" y="750"/>
                  </a:lnTo>
                  <a:lnTo>
                    <a:pt x="238" y="725"/>
                  </a:lnTo>
                  <a:lnTo>
                    <a:pt x="253" y="716"/>
                  </a:lnTo>
                  <a:lnTo>
                    <a:pt x="258" y="692"/>
                  </a:lnTo>
                  <a:lnTo>
                    <a:pt x="238" y="671"/>
                  </a:lnTo>
                  <a:lnTo>
                    <a:pt x="238" y="647"/>
                  </a:lnTo>
                  <a:lnTo>
                    <a:pt x="238" y="623"/>
                  </a:lnTo>
                  <a:lnTo>
                    <a:pt x="244" y="578"/>
                  </a:lnTo>
                  <a:lnTo>
                    <a:pt x="238" y="559"/>
                  </a:lnTo>
                  <a:lnTo>
                    <a:pt x="244" y="539"/>
                  </a:lnTo>
                  <a:lnTo>
                    <a:pt x="258" y="524"/>
                  </a:lnTo>
                  <a:lnTo>
                    <a:pt x="267" y="519"/>
                  </a:lnTo>
                  <a:lnTo>
                    <a:pt x="281" y="514"/>
                  </a:lnTo>
                  <a:lnTo>
                    <a:pt x="291" y="514"/>
                  </a:lnTo>
                  <a:lnTo>
                    <a:pt x="305" y="509"/>
                  </a:lnTo>
                  <a:lnTo>
                    <a:pt x="300" y="486"/>
                  </a:lnTo>
                  <a:lnTo>
                    <a:pt x="297" y="471"/>
                  </a:lnTo>
                  <a:lnTo>
                    <a:pt x="316" y="436"/>
                  </a:lnTo>
                  <a:lnTo>
                    <a:pt x="320" y="372"/>
                  </a:lnTo>
                  <a:lnTo>
                    <a:pt x="334" y="368"/>
                  </a:lnTo>
                  <a:lnTo>
                    <a:pt x="339" y="349"/>
                  </a:lnTo>
                  <a:lnTo>
                    <a:pt x="358" y="319"/>
                  </a:lnTo>
                  <a:lnTo>
                    <a:pt x="367" y="294"/>
                  </a:lnTo>
                  <a:lnTo>
                    <a:pt x="364" y="280"/>
                  </a:lnTo>
                  <a:lnTo>
                    <a:pt x="377" y="245"/>
                  </a:lnTo>
                  <a:lnTo>
                    <a:pt x="387" y="234"/>
                  </a:lnTo>
                  <a:lnTo>
                    <a:pt x="411" y="234"/>
                  </a:lnTo>
                  <a:lnTo>
                    <a:pt x="411" y="212"/>
                  </a:lnTo>
                  <a:lnTo>
                    <a:pt x="420" y="201"/>
                  </a:lnTo>
                  <a:lnTo>
                    <a:pt x="454" y="206"/>
                  </a:lnTo>
                  <a:lnTo>
                    <a:pt x="463" y="201"/>
                  </a:lnTo>
                  <a:lnTo>
                    <a:pt x="458" y="182"/>
                  </a:lnTo>
                  <a:lnTo>
                    <a:pt x="463" y="162"/>
                  </a:lnTo>
                  <a:lnTo>
                    <a:pt x="473" y="162"/>
                  </a:lnTo>
                  <a:lnTo>
                    <a:pt x="478" y="157"/>
                  </a:lnTo>
                  <a:lnTo>
                    <a:pt x="487" y="143"/>
                  </a:lnTo>
                  <a:lnTo>
                    <a:pt x="497" y="146"/>
                  </a:lnTo>
                  <a:lnTo>
                    <a:pt x="511" y="162"/>
                  </a:lnTo>
                  <a:lnTo>
                    <a:pt x="516" y="176"/>
                  </a:lnTo>
                  <a:lnTo>
                    <a:pt x="525" y="176"/>
                  </a:lnTo>
                  <a:lnTo>
                    <a:pt x="540" y="182"/>
                  </a:lnTo>
                  <a:lnTo>
                    <a:pt x="549" y="176"/>
                  </a:lnTo>
                  <a:lnTo>
                    <a:pt x="559" y="166"/>
                  </a:lnTo>
                  <a:lnTo>
                    <a:pt x="568" y="171"/>
                  </a:lnTo>
                  <a:lnTo>
                    <a:pt x="583" y="171"/>
                  </a:lnTo>
                  <a:lnTo>
                    <a:pt x="597" y="151"/>
                  </a:lnTo>
                  <a:lnTo>
                    <a:pt x="597" y="127"/>
                  </a:lnTo>
                  <a:lnTo>
                    <a:pt x="597" y="103"/>
                  </a:lnTo>
                  <a:lnTo>
                    <a:pt x="603" y="88"/>
                  </a:lnTo>
                  <a:lnTo>
                    <a:pt x="621" y="83"/>
                  </a:lnTo>
                  <a:lnTo>
                    <a:pt x="635" y="69"/>
                  </a:lnTo>
                  <a:lnTo>
                    <a:pt x="645" y="69"/>
                  </a:lnTo>
                  <a:lnTo>
                    <a:pt x="659" y="78"/>
                  </a:lnTo>
                  <a:lnTo>
                    <a:pt x="664" y="83"/>
                  </a:lnTo>
                  <a:lnTo>
                    <a:pt x="674" y="88"/>
                  </a:lnTo>
                  <a:lnTo>
                    <a:pt x="683" y="108"/>
                  </a:lnTo>
                  <a:lnTo>
                    <a:pt x="674" y="118"/>
                  </a:lnTo>
                  <a:lnTo>
                    <a:pt x="683" y="132"/>
                  </a:lnTo>
                  <a:lnTo>
                    <a:pt x="688" y="118"/>
                  </a:lnTo>
                  <a:lnTo>
                    <a:pt x="698" y="108"/>
                  </a:lnTo>
                  <a:lnTo>
                    <a:pt x="702" y="93"/>
                  </a:lnTo>
                  <a:lnTo>
                    <a:pt x="712" y="88"/>
                  </a:lnTo>
                  <a:lnTo>
                    <a:pt x="717" y="74"/>
                  </a:lnTo>
                  <a:lnTo>
                    <a:pt x="693" y="74"/>
                  </a:lnTo>
                  <a:lnTo>
                    <a:pt x="659" y="58"/>
                  </a:lnTo>
                  <a:lnTo>
                    <a:pt x="688" y="58"/>
                  </a:lnTo>
                  <a:lnTo>
                    <a:pt x="712" y="30"/>
                  </a:lnTo>
                  <a:lnTo>
                    <a:pt x="655" y="5"/>
                  </a:lnTo>
                  <a:lnTo>
                    <a:pt x="626" y="0"/>
                  </a:lnTo>
                  <a:lnTo>
                    <a:pt x="612" y="44"/>
                  </a:lnTo>
                  <a:lnTo>
                    <a:pt x="597" y="15"/>
                  </a:lnTo>
                  <a:lnTo>
                    <a:pt x="578" y="44"/>
                  </a:lnTo>
                  <a:lnTo>
                    <a:pt x="578" y="0"/>
                  </a:lnTo>
                  <a:lnTo>
                    <a:pt x="559" y="15"/>
                  </a:lnTo>
                  <a:lnTo>
                    <a:pt x="549" y="40"/>
                  </a:lnTo>
                  <a:lnTo>
                    <a:pt x="525" y="30"/>
                  </a:lnTo>
                  <a:lnTo>
                    <a:pt x="501" y="49"/>
                  </a:lnTo>
                  <a:lnTo>
                    <a:pt x="487" y="78"/>
                  </a:lnTo>
                  <a:lnTo>
                    <a:pt x="454" y="93"/>
                  </a:lnTo>
                  <a:lnTo>
                    <a:pt x="425" y="93"/>
                  </a:lnTo>
                  <a:lnTo>
                    <a:pt x="406" y="127"/>
                  </a:lnTo>
                  <a:lnTo>
                    <a:pt x="383" y="143"/>
                  </a:lnTo>
                  <a:lnTo>
                    <a:pt x="383" y="166"/>
                  </a:lnTo>
                  <a:lnTo>
                    <a:pt x="397" y="171"/>
                  </a:lnTo>
                  <a:lnTo>
                    <a:pt x="372" y="196"/>
                  </a:lnTo>
                  <a:lnTo>
                    <a:pt x="372" y="171"/>
                  </a:lnTo>
                  <a:lnTo>
                    <a:pt x="353" y="192"/>
                  </a:lnTo>
                  <a:lnTo>
                    <a:pt x="358" y="157"/>
                  </a:lnTo>
                  <a:lnTo>
                    <a:pt x="339" y="176"/>
                  </a:lnTo>
                  <a:lnTo>
                    <a:pt x="316" y="196"/>
                  </a:lnTo>
                  <a:lnTo>
                    <a:pt x="330" y="212"/>
                  </a:lnTo>
                  <a:lnTo>
                    <a:pt x="297" y="225"/>
                  </a:lnTo>
                  <a:lnTo>
                    <a:pt x="278" y="250"/>
                  </a:lnTo>
                  <a:lnTo>
                    <a:pt x="305" y="231"/>
                  </a:lnTo>
                  <a:lnTo>
                    <a:pt x="364" y="216"/>
                  </a:lnTo>
                  <a:lnTo>
                    <a:pt x="330" y="255"/>
                  </a:lnTo>
                  <a:lnTo>
                    <a:pt x="320" y="284"/>
                  </a:lnTo>
                  <a:lnTo>
                    <a:pt x="300" y="308"/>
                  </a:lnTo>
                  <a:lnTo>
                    <a:pt x="286" y="338"/>
                  </a:lnTo>
                  <a:lnTo>
                    <a:pt x="249" y="432"/>
                  </a:lnTo>
                  <a:lnTo>
                    <a:pt x="225" y="451"/>
                  </a:lnTo>
                  <a:lnTo>
                    <a:pt x="201" y="490"/>
                  </a:lnTo>
                  <a:lnTo>
                    <a:pt x="163" y="549"/>
                  </a:lnTo>
                  <a:lnTo>
                    <a:pt x="147" y="530"/>
                  </a:lnTo>
                  <a:lnTo>
                    <a:pt x="133" y="559"/>
                  </a:lnTo>
                  <a:lnTo>
                    <a:pt x="114" y="578"/>
                  </a:lnTo>
                  <a:lnTo>
                    <a:pt x="86" y="578"/>
                  </a:lnTo>
                  <a:lnTo>
                    <a:pt x="62" y="607"/>
                  </a:lnTo>
                  <a:lnTo>
                    <a:pt x="10" y="647"/>
                  </a:lnTo>
                  <a:lnTo>
                    <a:pt x="13" y="671"/>
                  </a:lnTo>
                  <a:lnTo>
                    <a:pt x="0" y="692"/>
                  </a:lnTo>
                  <a:lnTo>
                    <a:pt x="0" y="750"/>
                  </a:lnTo>
                  <a:lnTo>
                    <a:pt x="13" y="780"/>
                  </a:lnTo>
                  <a:lnTo>
                    <a:pt x="0" y="804"/>
                  </a:lnTo>
                  <a:lnTo>
                    <a:pt x="0" y="828"/>
                  </a:lnTo>
                  <a:lnTo>
                    <a:pt x="29" y="824"/>
                  </a:lnTo>
                  <a:lnTo>
                    <a:pt x="10" y="843"/>
                  </a:lnTo>
                  <a:lnTo>
                    <a:pt x="0" y="873"/>
                  </a:lnTo>
                  <a:lnTo>
                    <a:pt x="13" y="892"/>
                  </a:lnTo>
                  <a:lnTo>
                    <a:pt x="38" y="912"/>
                  </a:lnTo>
                  <a:lnTo>
                    <a:pt x="72" y="922"/>
                  </a:lnTo>
                  <a:lnTo>
                    <a:pt x="99" y="907"/>
                  </a:lnTo>
                  <a:lnTo>
                    <a:pt x="147" y="863"/>
                  </a:lnTo>
                  <a:lnTo>
                    <a:pt x="166" y="863"/>
                  </a:lnTo>
                  <a:lnTo>
                    <a:pt x="177" y="838"/>
                  </a:lnTo>
                  <a:lnTo>
                    <a:pt x="195" y="857"/>
                  </a:lnTo>
                  <a:lnTo>
                    <a:pt x="195" y="873"/>
                  </a:lnTo>
                  <a:lnTo>
                    <a:pt x="201" y="873"/>
                  </a:lnTo>
                </a:path>
              </a:pathLst>
            </a:custGeom>
            <a:solidFill>
              <a:schemeClr val="accent6"/>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0976" name="Freeform 86"/>
            <p:cNvSpPr>
              <a:spLocks/>
            </p:cNvSpPr>
            <p:nvPr/>
          </p:nvSpPr>
          <p:spPr bwMode="auto">
            <a:xfrm>
              <a:off x="3052" y="837"/>
              <a:ext cx="797" cy="1511"/>
            </a:xfrm>
            <a:custGeom>
              <a:avLst/>
              <a:gdLst>
                <a:gd name="T0" fmla="*/ 2147483647 w 387"/>
                <a:gd name="T1" fmla="*/ 2147483647 h 958"/>
                <a:gd name="T2" fmla="*/ 2147483647 w 387"/>
                <a:gd name="T3" fmla="*/ 2147483647 h 958"/>
                <a:gd name="T4" fmla="*/ 2147483647 w 387"/>
                <a:gd name="T5" fmla="*/ 2147483647 h 958"/>
                <a:gd name="T6" fmla="*/ 2147483647 w 387"/>
                <a:gd name="T7" fmla="*/ 1852655420 h 958"/>
                <a:gd name="T8" fmla="*/ 2147483647 w 387"/>
                <a:gd name="T9" fmla="*/ 1245746936 h 958"/>
                <a:gd name="T10" fmla="*/ 2147483647 w 387"/>
                <a:gd name="T11" fmla="*/ 0 h 958"/>
                <a:gd name="T12" fmla="*/ 2147483647 w 387"/>
                <a:gd name="T13" fmla="*/ 638852513 h 958"/>
                <a:gd name="T14" fmla="*/ 2147483647 w 387"/>
                <a:gd name="T15" fmla="*/ 1405467099 h 958"/>
                <a:gd name="T16" fmla="*/ 2147483647 w 387"/>
                <a:gd name="T17" fmla="*/ 1565173194 h 958"/>
                <a:gd name="T18" fmla="*/ 2147483647 w 387"/>
                <a:gd name="T19" fmla="*/ 2147483647 h 958"/>
                <a:gd name="T20" fmla="*/ 2147483647 w 387"/>
                <a:gd name="T21" fmla="*/ 2147483647 h 958"/>
                <a:gd name="T22" fmla="*/ 2147483647 w 387"/>
                <a:gd name="T23" fmla="*/ 2147483647 h 958"/>
                <a:gd name="T24" fmla="*/ 2147483647 w 387"/>
                <a:gd name="T25" fmla="*/ 2147483647 h 958"/>
                <a:gd name="T26" fmla="*/ 2147483647 w 387"/>
                <a:gd name="T27" fmla="*/ 2147483647 h 958"/>
                <a:gd name="T28" fmla="*/ 2147483647 w 387"/>
                <a:gd name="T29" fmla="*/ 2147483647 h 958"/>
                <a:gd name="T30" fmla="*/ 2147483647 w 387"/>
                <a:gd name="T31" fmla="*/ 2147483647 h 958"/>
                <a:gd name="T32" fmla="*/ 2147483647 w 387"/>
                <a:gd name="T33" fmla="*/ 2147483647 h 958"/>
                <a:gd name="T34" fmla="*/ 2147483647 w 387"/>
                <a:gd name="T35" fmla="*/ 2147483647 h 958"/>
                <a:gd name="T36" fmla="*/ 2147483647 w 387"/>
                <a:gd name="T37" fmla="*/ 2147483647 h 958"/>
                <a:gd name="T38" fmla="*/ 2147483647 w 387"/>
                <a:gd name="T39" fmla="*/ 2147483647 h 958"/>
                <a:gd name="T40" fmla="*/ 2147483647 w 387"/>
                <a:gd name="T41" fmla="*/ 2147483647 h 958"/>
                <a:gd name="T42" fmla="*/ 2147483647 w 387"/>
                <a:gd name="T43" fmla="*/ 2147483647 h 958"/>
                <a:gd name="T44" fmla="*/ 2147483647 w 387"/>
                <a:gd name="T45" fmla="*/ 2147483647 h 958"/>
                <a:gd name="T46" fmla="*/ 2147483647 w 387"/>
                <a:gd name="T47" fmla="*/ 2147483647 h 958"/>
                <a:gd name="T48" fmla="*/ 2105642425 w 387"/>
                <a:gd name="T49" fmla="*/ 2147483647 h 958"/>
                <a:gd name="T50" fmla="*/ 0 w 387"/>
                <a:gd name="T51" fmla="*/ 2147483647 h 958"/>
                <a:gd name="T52" fmla="*/ 2147483647 w 387"/>
                <a:gd name="T53" fmla="*/ 2147483647 h 958"/>
                <a:gd name="T54" fmla="*/ 2147483647 w 387"/>
                <a:gd name="T55" fmla="*/ 2147483647 h 958"/>
                <a:gd name="T56" fmla="*/ 2147483647 w 387"/>
                <a:gd name="T57" fmla="*/ 2147483647 h 958"/>
                <a:gd name="T58" fmla="*/ 2147483647 w 387"/>
                <a:gd name="T59" fmla="*/ 2147483647 h 958"/>
                <a:gd name="T60" fmla="*/ 2147483647 w 387"/>
                <a:gd name="T61" fmla="*/ 2147483647 h 958"/>
                <a:gd name="T62" fmla="*/ 2147483647 w 387"/>
                <a:gd name="T63" fmla="*/ 2147483647 h 958"/>
                <a:gd name="T64" fmla="*/ 2147483647 w 387"/>
                <a:gd name="T65" fmla="*/ 2147483647 h 958"/>
                <a:gd name="T66" fmla="*/ 2147483647 w 387"/>
                <a:gd name="T67" fmla="*/ 2147483647 h 958"/>
                <a:gd name="T68" fmla="*/ 2147483647 w 387"/>
                <a:gd name="T69" fmla="*/ 2147483647 h 958"/>
                <a:gd name="T70" fmla="*/ 2147483647 w 387"/>
                <a:gd name="T71" fmla="*/ 2147483647 h 958"/>
                <a:gd name="T72" fmla="*/ 2147483647 w 387"/>
                <a:gd name="T73" fmla="*/ 2147483647 h 958"/>
                <a:gd name="T74" fmla="*/ 2147483647 w 387"/>
                <a:gd name="T75" fmla="*/ 2147483647 h 958"/>
                <a:gd name="T76" fmla="*/ 2147483647 w 387"/>
                <a:gd name="T77" fmla="*/ 2147483647 h 958"/>
                <a:gd name="T78" fmla="*/ 2147483647 w 387"/>
                <a:gd name="T79" fmla="*/ 2147483647 h 958"/>
                <a:gd name="T80" fmla="*/ 2147483647 w 387"/>
                <a:gd name="T81" fmla="*/ 2147483647 h 958"/>
                <a:gd name="T82" fmla="*/ 2147483647 w 387"/>
                <a:gd name="T83" fmla="*/ 2147483647 h 958"/>
                <a:gd name="T84" fmla="*/ 2147483647 w 387"/>
                <a:gd name="T85" fmla="*/ 2147483647 h 9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87"/>
                <a:gd name="T130" fmla="*/ 0 h 958"/>
                <a:gd name="T131" fmla="*/ 387 w 387"/>
                <a:gd name="T132" fmla="*/ 958 h 9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87" h="958">
                  <a:moveTo>
                    <a:pt x="386" y="206"/>
                  </a:moveTo>
                  <a:lnTo>
                    <a:pt x="381" y="201"/>
                  </a:lnTo>
                  <a:lnTo>
                    <a:pt x="377" y="171"/>
                  </a:lnTo>
                  <a:lnTo>
                    <a:pt x="377" y="152"/>
                  </a:lnTo>
                  <a:lnTo>
                    <a:pt x="367" y="137"/>
                  </a:lnTo>
                  <a:lnTo>
                    <a:pt x="362" y="122"/>
                  </a:lnTo>
                  <a:lnTo>
                    <a:pt x="358" y="78"/>
                  </a:lnTo>
                  <a:lnTo>
                    <a:pt x="352" y="58"/>
                  </a:lnTo>
                  <a:lnTo>
                    <a:pt x="339" y="44"/>
                  </a:lnTo>
                  <a:lnTo>
                    <a:pt x="328" y="39"/>
                  </a:lnTo>
                  <a:lnTo>
                    <a:pt x="314" y="34"/>
                  </a:lnTo>
                  <a:lnTo>
                    <a:pt x="277" y="0"/>
                  </a:lnTo>
                  <a:lnTo>
                    <a:pt x="267" y="0"/>
                  </a:lnTo>
                  <a:lnTo>
                    <a:pt x="262" y="20"/>
                  </a:lnTo>
                  <a:lnTo>
                    <a:pt x="267" y="39"/>
                  </a:lnTo>
                  <a:lnTo>
                    <a:pt x="258" y="44"/>
                  </a:lnTo>
                  <a:lnTo>
                    <a:pt x="224" y="39"/>
                  </a:lnTo>
                  <a:lnTo>
                    <a:pt x="215" y="49"/>
                  </a:lnTo>
                  <a:lnTo>
                    <a:pt x="215" y="72"/>
                  </a:lnTo>
                  <a:lnTo>
                    <a:pt x="191" y="72"/>
                  </a:lnTo>
                  <a:lnTo>
                    <a:pt x="181" y="83"/>
                  </a:lnTo>
                  <a:lnTo>
                    <a:pt x="168" y="118"/>
                  </a:lnTo>
                  <a:lnTo>
                    <a:pt x="171" y="132"/>
                  </a:lnTo>
                  <a:lnTo>
                    <a:pt x="162" y="157"/>
                  </a:lnTo>
                  <a:lnTo>
                    <a:pt x="143" y="187"/>
                  </a:lnTo>
                  <a:lnTo>
                    <a:pt x="138" y="206"/>
                  </a:lnTo>
                  <a:lnTo>
                    <a:pt x="124" y="210"/>
                  </a:lnTo>
                  <a:lnTo>
                    <a:pt x="120" y="275"/>
                  </a:lnTo>
                  <a:lnTo>
                    <a:pt x="101" y="309"/>
                  </a:lnTo>
                  <a:lnTo>
                    <a:pt x="104" y="324"/>
                  </a:lnTo>
                  <a:lnTo>
                    <a:pt x="109" y="347"/>
                  </a:lnTo>
                  <a:lnTo>
                    <a:pt x="95" y="353"/>
                  </a:lnTo>
                  <a:lnTo>
                    <a:pt x="85" y="353"/>
                  </a:lnTo>
                  <a:lnTo>
                    <a:pt x="72" y="358"/>
                  </a:lnTo>
                  <a:lnTo>
                    <a:pt x="62" y="363"/>
                  </a:lnTo>
                  <a:lnTo>
                    <a:pt x="48" y="377"/>
                  </a:lnTo>
                  <a:lnTo>
                    <a:pt x="42" y="397"/>
                  </a:lnTo>
                  <a:lnTo>
                    <a:pt x="48" y="416"/>
                  </a:lnTo>
                  <a:lnTo>
                    <a:pt x="42" y="462"/>
                  </a:lnTo>
                  <a:lnTo>
                    <a:pt x="42" y="485"/>
                  </a:lnTo>
                  <a:lnTo>
                    <a:pt x="42" y="509"/>
                  </a:lnTo>
                  <a:lnTo>
                    <a:pt x="62" y="530"/>
                  </a:lnTo>
                  <a:lnTo>
                    <a:pt x="58" y="555"/>
                  </a:lnTo>
                  <a:lnTo>
                    <a:pt x="42" y="564"/>
                  </a:lnTo>
                  <a:lnTo>
                    <a:pt x="48" y="588"/>
                  </a:lnTo>
                  <a:lnTo>
                    <a:pt x="42" y="633"/>
                  </a:lnTo>
                  <a:lnTo>
                    <a:pt x="34" y="638"/>
                  </a:lnTo>
                  <a:lnTo>
                    <a:pt x="19" y="658"/>
                  </a:lnTo>
                  <a:lnTo>
                    <a:pt x="19" y="682"/>
                  </a:lnTo>
                  <a:lnTo>
                    <a:pt x="15" y="706"/>
                  </a:lnTo>
                  <a:lnTo>
                    <a:pt x="5" y="711"/>
                  </a:lnTo>
                  <a:lnTo>
                    <a:pt x="0" y="711"/>
                  </a:lnTo>
                  <a:lnTo>
                    <a:pt x="5" y="735"/>
                  </a:lnTo>
                  <a:lnTo>
                    <a:pt x="38" y="849"/>
                  </a:lnTo>
                  <a:lnTo>
                    <a:pt x="58" y="878"/>
                  </a:lnTo>
                  <a:lnTo>
                    <a:pt x="48" y="902"/>
                  </a:lnTo>
                  <a:lnTo>
                    <a:pt x="58" y="932"/>
                  </a:lnTo>
                  <a:lnTo>
                    <a:pt x="58" y="957"/>
                  </a:lnTo>
                  <a:lnTo>
                    <a:pt x="104" y="957"/>
                  </a:lnTo>
                  <a:lnTo>
                    <a:pt x="104" y="932"/>
                  </a:lnTo>
                  <a:lnTo>
                    <a:pt x="124" y="902"/>
                  </a:lnTo>
                  <a:lnTo>
                    <a:pt x="171" y="902"/>
                  </a:lnTo>
                  <a:lnTo>
                    <a:pt x="187" y="864"/>
                  </a:lnTo>
                  <a:lnTo>
                    <a:pt x="196" y="794"/>
                  </a:lnTo>
                  <a:lnTo>
                    <a:pt x="196" y="756"/>
                  </a:lnTo>
                  <a:lnTo>
                    <a:pt x="200" y="735"/>
                  </a:lnTo>
                  <a:lnTo>
                    <a:pt x="224" y="711"/>
                  </a:lnTo>
                  <a:lnTo>
                    <a:pt x="248" y="693"/>
                  </a:lnTo>
                  <a:lnTo>
                    <a:pt x="238" y="682"/>
                  </a:lnTo>
                  <a:lnTo>
                    <a:pt x="258" y="663"/>
                  </a:lnTo>
                  <a:lnTo>
                    <a:pt x="267" y="643"/>
                  </a:lnTo>
                  <a:lnTo>
                    <a:pt x="258" y="623"/>
                  </a:lnTo>
                  <a:lnTo>
                    <a:pt x="210" y="578"/>
                  </a:lnTo>
                  <a:lnTo>
                    <a:pt x="205" y="550"/>
                  </a:lnTo>
                  <a:lnTo>
                    <a:pt x="210" y="481"/>
                  </a:lnTo>
                  <a:lnTo>
                    <a:pt x="238" y="427"/>
                  </a:lnTo>
                  <a:lnTo>
                    <a:pt x="282" y="382"/>
                  </a:lnTo>
                  <a:lnTo>
                    <a:pt x="305" y="363"/>
                  </a:lnTo>
                  <a:lnTo>
                    <a:pt x="314" y="339"/>
                  </a:lnTo>
                  <a:lnTo>
                    <a:pt x="328" y="314"/>
                  </a:lnTo>
                  <a:lnTo>
                    <a:pt x="310" y="299"/>
                  </a:lnTo>
                  <a:lnTo>
                    <a:pt x="325" y="275"/>
                  </a:lnTo>
                  <a:lnTo>
                    <a:pt x="320" y="255"/>
                  </a:lnTo>
                  <a:lnTo>
                    <a:pt x="333" y="245"/>
                  </a:lnTo>
                  <a:lnTo>
                    <a:pt x="344" y="220"/>
                  </a:lnTo>
                  <a:lnTo>
                    <a:pt x="367" y="220"/>
                  </a:lnTo>
                  <a:lnTo>
                    <a:pt x="386" y="206"/>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0977" name="Freeform 87"/>
            <p:cNvSpPr>
              <a:spLocks/>
            </p:cNvSpPr>
            <p:nvPr/>
          </p:nvSpPr>
          <p:spPr bwMode="auto">
            <a:xfrm>
              <a:off x="3052" y="837"/>
              <a:ext cx="797" cy="1511"/>
            </a:xfrm>
            <a:custGeom>
              <a:avLst/>
              <a:gdLst>
                <a:gd name="T0" fmla="*/ 2147483647 w 387"/>
                <a:gd name="T1" fmla="*/ 2147483647 h 958"/>
                <a:gd name="T2" fmla="*/ 2147483647 w 387"/>
                <a:gd name="T3" fmla="*/ 2147483647 h 958"/>
                <a:gd name="T4" fmla="*/ 2147483647 w 387"/>
                <a:gd name="T5" fmla="*/ 2147483647 h 958"/>
                <a:gd name="T6" fmla="*/ 2147483647 w 387"/>
                <a:gd name="T7" fmla="*/ 1852655420 h 958"/>
                <a:gd name="T8" fmla="*/ 2147483647 w 387"/>
                <a:gd name="T9" fmla="*/ 1245746936 h 958"/>
                <a:gd name="T10" fmla="*/ 2147483647 w 387"/>
                <a:gd name="T11" fmla="*/ 0 h 958"/>
                <a:gd name="T12" fmla="*/ 2147483647 w 387"/>
                <a:gd name="T13" fmla="*/ 638852513 h 958"/>
                <a:gd name="T14" fmla="*/ 2147483647 w 387"/>
                <a:gd name="T15" fmla="*/ 1405467099 h 958"/>
                <a:gd name="T16" fmla="*/ 2147483647 w 387"/>
                <a:gd name="T17" fmla="*/ 1565173194 h 958"/>
                <a:gd name="T18" fmla="*/ 2147483647 w 387"/>
                <a:gd name="T19" fmla="*/ 2147483647 h 958"/>
                <a:gd name="T20" fmla="*/ 2147483647 w 387"/>
                <a:gd name="T21" fmla="*/ 2147483647 h 958"/>
                <a:gd name="T22" fmla="*/ 2147483647 w 387"/>
                <a:gd name="T23" fmla="*/ 2147483647 h 958"/>
                <a:gd name="T24" fmla="*/ 2147483647 w 387"/>
                <a:gd name="T25" fmla="*/ 2147483647 h 958"/>
                <a:gd name="T26" fmla="*/ 2147483647 w 387"/>
                <a:gd name="T27" fmla="*/ 2147483647 h 958"/>
                <a:gd name="T28" fmla="*/ 2147483647 w 387"/>
                <a:gd name="T29" fmla="*/ 2147483647 h 958"/>
                <a:gd name="T30" fmla="*/ 2147483647 w 387"/>
                <a:gd name="T31" fmla="*/ 2147483647 h 958"/>
                <a:gd name="T32" fmla="*/ 2147483647 w 387"/>
                <a:gd name="T33" fmla="*/ 2147483647 h 958"/>
                <a:gd name="T34" fmla="*/ 2147483647 w 387"/>
                <a:gd name="T35" fmla="*/ 2147483647 h 958"/>
                <a:gd name="T36" fmla="*/ 2147483647 w 387"/>
                <a:gd name="T37" fmla="*/ 2147483647 h 958"/>
                <a:gd name="T38" fmla="*/ 2147483647 w 387"/>
                <a:gd name="T39" fmla="*/ 2147483647 h 958"/>
                <a:gd name="T40" fmla="*/ 2147483647 w 387"/>
                <a:gd name="T41" fmla="*/ 2147483647 h 958"/>
                <a:gd name="T42" fmla="*/ 2147483647 w 387"/>
                <a:gd name="T43" fmla="*/ 2147483647 h 958"/>
                <a:gd name="T44" fmla="*/ 2147483647 w 387"/>
                <a:gd name="T45" fmla="*/ 2147483647 h 958"/>
                <a:gd name="T46" fmla="*/ 2147483647 w 387"/>
                <a:gd name="T47" fmla="*/ 2147483647 h 958"/>
                <a:gd name="T48" fmla="*/ 2105642425 w 387"/>
                <a:gd name="T49" fmla="*/ 2147483647 h 958"/>
                <a:gd name="T50" fmla="*/ 0 w 387"/>
                <a:gd name="T51" fmla="*/ 2147483647 h 958"/>
                <a:gd name="T52" fmla="*/ 2147483647 w 387"/>
                <a:gd name="T53" fmla="*/ 2147483647 h 958"/>
                <a:gd name="T54" fmla="*/ 2147483647 w 387"/>
                <a:gd name="T55" fmla="*/ 2147483647 h 958"/>
                <a:gd name="T56" fmla="*/ 2147483647 w 387"/>
                <a:gd name="T57" fmla="*/ 2147483647 h 958"/>
                <a:gd name="T58" fmla="*/ 2147483647 w 387"/>
                <a:gd name="T59" fmla="*/ 2147483647 h 958"/>
                <a:gd name="T60" fmla="*/ 2147483647 w 387"/>
                <a:gd name="T61" fmla="*/ 2147483647 h 958"/>
                <a:gd name="T62" fmla="*/ 2147483647 w 387"/>
                <a:gd name="T63" fmla="*/ 2147483647 h 958"/>
                <a:gd name="T64" fmla="*/ 2147483647 w 387"/>
                <a:gd name="T65" fmla="*/ 2147483647 h 958"/>
                <a:gd name="T66" fmla="*/ 2147483647 w 387"/>
                <a:gd name="T67" fmla="*/ 2147483647 h 958"/>
                <a:gd name="T68" fmla="*/ 2147483647 w 387"/>
                <a:gd name="T69" fmla="*/ 2147483647 h 958"/>
                <a:gd name="T70" fmla="*/ 2147483647 w 387"/>
                <a:gd name="T71" fmla="*/ 2147483647 h 958"/>
                <a:gd name="T72" fmla="*/ 2147483647 w 387"/>
                <a:gd name="T73" fmla="*/ 2147483647 h 958"/>
                <a:gd name="T74" fmla="*/ 2147483647 w 387"/>
                <a:gd name="T75" fmla="*/ 2147483647 h 958"/>
                <a:gd name="T76" fmla="*/ 2147483647 w 387"/>
                <a:gd name="T77" fmla="*/ 2147483647 h 958"/>
                <a:gd name="T78" fmla="*/ 2147483647 w 387"/>
                <a:gd name="T79" fmla="*/ 2147483647 h 958"/>
                <a:gd name="T80" fmla="*/ 2147483647 w 387"/>
                <a:gd name="T81" fmla="*/ 2147483647 h 958"/>
                <a:gd name="T82" fmla="*/ 2147483647 w 387"/>
                <a:gd name="T83" fmla="*/ 2147483647 h 958"/>
                <a:gd name="T84" fmla="*/ 2147483647 w 387"/>
                <a:gd name="T85" fmla="*/ 2147483647 h 9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87"/>
                <a:gd name="T130" fmla="*/ 0 h 958"/>
                <a:gd name="T131" fmla="*/ 387 w 387"/>
                <a:gd name="T132" fmla="*/ 958 h 9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87" h="958">
                  <a:moveTo>
                    <a:pt x="386" y="206"/>
                  </a:moveTo>
                  <a:lnTo>
                    <a:pt x="381" y="201"/>
                  </a:lnTo>
                  <a:lnTo>
                    <a:pt x="377" y="171"/>
                  </a:lnTo>
                  <a:lnTo>
                    <a:pt x="377" y="152"/>
                  </a:lnTo>
                  <a:lnTo>
                    <a:pt x="367" y="137"/>
                  </a:lnTo>
                  <a:lnTo>
                    <a:pt x="362" y="122"/>
                  </a:lnTo>
                  <a:lnTo>
                    <a:pt x="358" y="78"/>
                  </a:lnTo>
                  <a:lnTo>
                    <a:pt x="352" y="58"/>
                  </a:lnTo>
                  <a:lnTo>
                    <a:pt x="339" y="44"/>
                  </a:lnTo>
                  <a:lnTo>
                    <a:pt x="328" y="39"/>
                  </a:lnTo>
                  <a:lnTo>
                    <a:pt x="314" y="34"/>
                  </a:lnTo>
                  <a:lnTo>
                    <a:pt x="277" y="0"/>
                  </a:lnTo>
                  <a:lnTo>
                    <a:pt x="267" y="0"/>
                  </a:lnTo>
                  <a:lnTo>
                    <a:pt x="262" y="20"/>
                  </a:lnTo>
                  <a:lnTo>
                    <a:pt x="267" y="39"/>
                  </a:lnTo>
                  <a:lnTo>
                    <a:pt x="258" y="44"/>
                  </a:lnTo>
                  <a:lnTo>
                    <a:pt x="224" y="39"/>
                  </a:lnTo>
                  <a:lnTo>
                    <a:pt x="215" y="49"/>
                  </a:lnTo>
                  <a:lnTo>
                    <a:pt x="215" y="72"/>
                  </a:lnTo>
                  <a:lnTo>
                    <a:pt x="191" y="72"/>
                  </a:lnTo>
                  <a:lnTo>
                    <a:pt x="181" y="83"/>
                  </a:lnTo>
                  <a:lnTo>
                    <a:pt x="168" y="118"/>
                  </a:lnTo>
                  <a:lnTo>
                    <a:pt x="171" y="132"/>
                  </a:lnTo>
                  <a:lnTo>
                    <a:pt x="162" y="157"/>
                  </a:lnTo>
                  <a:lnTo>
                    <a:pt x="143" y="187"/>
                  </a:lnTo>
                  <a:lnTo>
                    <a:pt x="138" y="206"/>
                  </a:lnTo>
                  <a:lnTo>
                    <a:pt x="124" y="210"/>
                  </a:lnTo>
                  <a:lnTo>
                    <a:pt x="120" y="275"/>
                  </a:lnTo>
                  <a:lnTo>
                    <a:pt x="101" y="309"/>
                  </a:lnTo>
                  <a:lnTo>
                    <a:pt x="104" y="324"/>
                  </a:lnTo>
                  <a:lnTo>
                    <a:pt x="109" y="347"/>
                  </a:lnTo>
                  <a:lnTo>
                    <a:pt x="95" y="353"/>
                  </a:lnTo>
                  <a:lnTo>
                    <a:pt x="85" y="353"/>
                  </a:lnTo>
                  <a:lnTo>
                    <a:pt x="72" y="358"/>
                  </a:lnTo>
                  <a:lnTo>
                    <a:pt x="62" y="363"/>
                  </a:lnTo>
                  <a:lnTo>
                    <a:pt x="48" y="377"/>
                  </a:lnTo>
                  <a:lnTo>
                    <a:pt x="42" y="397"/>
                  </a:lnTo>
                  <a:lnTo>
                    <a:pt x="48" y="416"/>
                  </a:lnTo>
                  <a:lnTo>
                    <a:pt x="42" y="462"/>
                  </a:lnTo>
                  <a:lnTo>
                    <a:pt x="42" y="485"/>
                  </a:lnTo>
                  <a:lnTo>
                    <a:pt x="42" y="509"/>
                  </a:lnTo>
                  <a:lnTo>
                    <a:pt x="62" y="530"/>
                  </a:lnTo>
                  <a:lnTo>
                    <a:pt x="58" y="555"/>
                  </a:lnTo>
                  <a:lnTo>
                    <a:pt x="42" y="564"/>
                  </a:lnTo>
                  <a:lnTo>
                    <a:pt x="48" y="588"/>
                  </a:lnTo>
                  <a:lnTo>
                    <a:pt x="42" y="633"/>
                  </a:lnTo>
                  <a:lnTo>
                    <a:pt x="34" y="638"/>
                  </a:lnTo>
                  <a:lnTo>
                    <a:pt x="19" y="658"/>
                  </a:lnTo>
                  <a:lnTo>
                    <a:pt x="19" y="682"/>
                  </a:lnTo>
                  <a:lnTo>
                    <a:pt x="15" y="706"/>
                  </a:lnTo>
                  <a:lnTo>
                    <a:pt x="5" y="711"/>
                  </a:lnTo>
                  <a:lnTo>
                    <a:pt x="0" y="711"/>
                  </a:lnTo>
                  <a:lnTo>
                    <a:pt x="5" y="735"/>
                  </a:lnTo>
                  <a:lnTo>
                    <a:pt x="38" y="849"/>
                  </a:lnTo>
                  <a:lnTo>
                    <a:pt x="58" y="878"/>
                  </a:lnTo>
                  <a:lnTo>
                    <a:pt x="48" y="902"/>
                  </a:lnTo>
                  <a:lnTo>
                    <a:pt x="58" y="932"/>
                  </a:lnTo>
                  <a:lnTo>
                    <a:pt x="58" y="957"/>
                  </a:lnTo>
                  <a:lnTo>
                    <a:pt x="104" y="957"/>
                  </a:lnTo>
                  <a:lnTo>
                    <a:pt x="104" y="932"/>
                  </a:lnTo>
                  <a:lnTo>
                    <a:pt x="124" y="902"/>
                  </a:lnTo>
                  <a:lnTo>
                    <a:pt x="171" y="902"/>
                  </a:lnTo>
                  <a:lnTo>
                    <a:pt x="187" y="864"/>
                  </a:lnTo>
                  <a:lnTo>
                    <a:pt x="196" y="794"/>
                  </a:lnTo>
                  <a:lnTo>
                    <a:pt x="196" y="756"/>
                  </a:lnTo>
                  <a:lnTo>
                    <a:pt x="200" y="735"/>
                  </a:lnTo>
                  <a:lnTo>
                    <a:pt x="224" y="711"/>
                  </a:lnTo>
                  <a:lnTo>
                    <a:pt x="248" y="693"/>
                  </a:lnTo>
                  <a:lnTo>
                    <a:pt x="238" y="682"/>
                  </a:lnTo>
                  <a:lnTo>
                    <a:pt x="258" y="663"/>
                  </a:lnTo>
                  <a:lnTo>
                    <a:pt x="267" y="643"/>
                  </a:lnTo>
                  <a:lnTo>
                    <a:pt x="258" y="623"/>
                  </a:lnTo>
                  <a:lnTo>
                    <a:pt x="210" y="578"/>
                  </a:lnTo>
                  <a:lnTo>
                    <a:pt x="205" y="550"/>
                  </a:lnTo>
                  <a:lnTo>
                    <a:pt x="210" y="481"/>
                  </a:lnTo>
                  <a:lnTo>
                    <a:pt x="238" y="427"/>
                  </a:lnTo>
                  <a:lnTo>
                    <a:pt x="282" y="382"/>
                  </a:lnTo>
                  <a:lnTo>
                    <a:pt x="305" y="363"/>
                  </a:lnTo>
                  <a:lnTo>
                    <a:pt x="314" y="339"/>
                  </a:lnTo>
                  <a:lnTo>
                    <a:pt x="328" y="314"/>
                  </a:lnTo>
                  <a:lnTo>
                    <a:pt x="310" y="299"/>
                  </a:lnTo>
                  <a:lnTo>
                    <a:pt x="325" y="275"/>
                  </a:lnTo>
                  <a:lnTo>
                    <a:pt x="320" y="255"/>
                  </a:lnTo>
                  <a:lnTo>
                    <a:pt x="333" y="245"/>
                  </a:lnTo>
                  <a:lnTo>
                    <a:pt x="344" y="220"/>
                  </a:lnTo>
                  <a:lnTo>
                    <a:pt x="367" y="220"/>
                  </a:lnTo>
                  <a:lnTo>
                    <a:pt x="386" y="206"/>
                  </a:lnTo>
                </a:path>
              </a:pathLst>
            </a:custGeom>
            <a:solidFill>
              <a:srgbClr val="CCFFCC"/>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0978" name="Freeform 88"/>
            <p:cNvSpPr>
              <a:spLocks/>
            </p:cNvSpPr>
            <p:nvPr/>
          </p:nvSpPr>
          <p:spPr bwMode="auto">
            <a:xfrm>
              <a:off x="3623" y="694"/>
              <a:ext cx="746" cy="1122"/>
            </a:xfrm>
            <a:custGeom>
              <a:avLst/>
              <a:gdLst>
                <a:gd name="T0" fmla="*/ 2147483647 w 362"/>
                <a:gd name="T1" fmla="*/ 2147483647 h 713"/>
                <a:gd name="T2" fmla="*/ 2147483647 w 362"/>
                <a:gd name="T3" fmla="*/ 2147483647 h 713"/>
                <a:gd name="T4" fmla="*/ 2147483647 w 362"/>
                <a:gd name="T5" fmla="*/ 2147483647 h 713"/>
                <a:gd name="T6" fmla="*/ 2147483647 w 362"/>
                <a:gd name="T7" fmla="*/ 2147483647 h 713"/>
                <a:gd name="T8" fmla="*/ 2147483647 w 362"/>
                <a:gd name="T9" fmla="*/ 2147483647 h 713"/>
                <a:gd name="T10" fmla="*/ 2147483647 w 362"/>
                <a:gd name="T11" fmla="*/ 2147483647 h 713"/>
                <a:gd name="T12" fmla="*/ 2147483647 w 362"/>
                <a:gd name="T13" fmla="*/ 2147483647 h 713"/>
                <a:gd name="T14" fmla="*/ 2147483647 w 362"/>
                <a:gd name="T15" fmla="*/ 2147483647 h 713"/>
                <a:gd name="T16" fmla="*/ 2147483647 w 362"/>
                <a:gd name="T17" fmla="*/ 2147483647 h 713"/>
                <a:gd name="T18" fmla="*/ 2147483647 w 362"/>
                <a:gd name="T19" fmla="*/ 2147483647 h 713"/>
                <a:gd name="T20" fmla="*/ 2147483647 w 362"/>
                <a:gd name="T21" fmla="*/ 2147483647 h 713"/>
                <a:gd name="T22" fmla="*/ 2147483647 w 362"/>
                <a:gd name="T23" fmla="*/ 2147483647 h 713"/>
                <a:gd name="T24" fmla="*/ 2147483647 w 362"/>
                <a:gd name="T25" fmla="*/ 2147483647 h 713"/>
                <a:gd name="T26" fmla="*/ 2147483647 w 362"/>
                <a:gd name="T27" fmla="*/ 2147483647 h 713"/>
                <a:gd name="T28" fmla="*/ 2147483647 w 362"/>
                <a:gd name="T29" fmla="*/ 1984715634 h 713"/>
                <a:gd name="T30" fmla="*/ 2147483647 w 362"/>
                <a:gd name="T31" fmla="*/ 1228634811 h 713"/>
                <a:gd name="T32" fmla="*/ 2147483647 w 362"/>
                <a:gd name="T33" fmla="*/ 441044837 h 713"/>
                <a:gd name="T34" fmla="*/ 2147483647 w 362"/>
                <a:gd name="T35" fmla="*/ 0 h 713"/>
                <a:gd name="T36" fmla="*/ 2147483647 w 362"/>
                <a:gd name="T37" fmla="*/ 441044837 h 713"/>
                <a:gd name="T38" fmla="*/ 2147483647 w 362"/>
                <a:gd name="T39" fmla="*/ 1071116814 h 713"/>
                <a:gd name="T40" fmla="*/ 2147483647 w 362"/>
                <a:gd name="T41" fmla="*/ 2147483647 h 713"/>
                <a:gd name="T42" fmla="*/ 2147483647 w 362"/>
                <a:gd name="T43" fmla="*/ 2147483647 h 713"/>
                <a:gd name="T44" fmla="*/ 2147483647 w 362"/>
                <a:gd name="T45" fmla="*/ 2147483647 h 713"/>
                <a:gd name="T46" fmla="*/ 2147483647 w 362"/>
                <a:gd name="T47" fmla="*/ 2147483647 h 713"/>
                <a:gd name="T48" fmla="*/ 2147483647 w 362"/>
                <a:gd name="T49" fmla="*/ 2147483647 h 713"/>
                <a:gd name="T50" fmla="*/ 1976516494 w 362"/>
                <a:gd name="T51" fmla="*/ 2147483647 h 713"/>
                <a:gd name="T52" fmla="*/ 0 w 362"/>
                <a:gd name="T53" fmla="*/ 2147483647 h 713"/>
                <a:gd name="T54" fmla="*/ 2147483647 w 362"/>
                <a:gd name="T55" fmla="*/ 2147483647 h 713"/>
                <a:gd name="T56" fmla="*/ 2147483647 w 362"/>
                <a:gd name="T57" fmla="*/ 2147483647 h 713"/>
                <a:gd name="T58" fmla="*/ 2147483647 w 362"/>
                <a:gd name="T59" fmla="*/ 2147483647 h 713"/>
                <a:gd name="T60" fmla="*/ 2147483647 w 362"/>
                <a:gd name="T61" fmla="*/ 2147483647 h 713"/>
                <a:gd name="T62" fmla="*/ 2147483647 w 362"/>
                <a:gd name="T63" fmla="*/ 2147483647 h 713"/>
                <a:gd name="T64" fmla="*/ 2147483647 w 362"/>
                <a:gd name="T65" fmla="*/ 2147483647 h 713"/>
                <a:gd name="T66" fmla="*/ 2147483647 w 362"/>
                <a:gd name="T67" fmla="*/ 2147483647 h 713"/>
                <a:gd name="T68" fmla="*/ 2147483647 w 362"/>
                <a:gd name="T69" fmla="*/ 2147483647 h 713"/>
                <a:gd name="T70" fmla="*/ 2147483647 w 362"/>
                <a:gd name="T71" fmla="*/ 2147483647 h 713"/>
                <a:gd name="T72" fmla="*/ 2147483647 w 362"/>
                <a:gd name="T73" fmla="*/ 2147483647 h 713"/>
                <a:gd name="T74" fmla="*/ 2147483647 w 362"/>
                <a:gd name="T75" fmla="*/ 2147483647 h 713"/>
                <a:gd name="T76" fmla="*/ 2147483647 w 362"/>
                <a:gd name="T77" fmla="*/ 2147483647 h 713"/>
                <a:gd name="T78" fmla="*/ 2147483647 w 362"/>
                <a:gd name="T79" fmla="*/ 2147483647 h 713"/>
                <a:gd name="T80" fmla="*/ 2147483647 w 362"/>
                <a:gd name="T81" fmla="*/ 2147483647 h 71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62"/>
                <a:gd name="T124" fmla="*/ 0 h 713"/>
                <a:gd name="T125" fmla="*/ 362 w 362"/>
                <a:gd name="T126" fmla="*/ 713 h 71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62" h="713">
                  <a:moveTo>
                    <a:pt x="275" y="652"/>
                  </a:moveTo>
                  <a:lnTo>
                    <a:pt x="286" y="643"/>
                  </a:lnTo>
                  <a:lnTo>
                    <a:pt x="323" y="579"/>
                  </a:lnTo>
                  <a:lnTo>
                    <a:pt x="342" y="544"/>
                  </a:lnTo>
                  <a:lnTo>
                    <a:pt x="357" y="506"/>
                  </a:lnTo>
                  <a:lnTo>
                    <a:pt x="361" y="481"/>
                  </a:lnTo>
                  <a:lnTo>
                    <a:pt x="357" y="456"/>
                  </a:lnTo>
                  <a:lnTo>
                    <a:pt x="347" y="451"/>
                  </a:lnTo>
                  <a:lnTo>
                    <a:pt x="339" y="441"/>
                  </a:lnTo>
                  <a:lnTo>
                    <a:pt x="323" y="437"/>
                  </a:lnTo>
                  <a:lnTo>
                    <a:pt x="314" y="421"/>
                  </a:lnTo>
                  <a:lnTo>
                    <a:pt x="318" y="402"/>
                  </a:lnTo>
                  <a:lnTo>
                    <a:pt x="314" y="378"/>
                  </a:lnTo>
                  <a:lnTo>
                    <a:pt x="299" y="368"/>
                  </a:lnTo>
                  <a:lnTo>
                    <a:pt x="294" y="349"/>
                  </a:lnTo>
                  <a:lnTo>
                    <a:pt x="280" y="333"/>
                  </a:lnTo>
                  <a:lnTo>
                    <a:pt x="275" y="313"/>
                  </a:lnTo>
                  <a:lnTo>
                    <a:pt x="275" y="270"/>
                  </a:lnTo>
                  <a:lnTo>
                    <a:pt x="267" y="255"/>
                  </a:lnTo>
                  <a:lnTo>
                    <a:pt x="257" y="245"/>
                  </a:lnTo>
                  <a:lnTo>
                    <a:pt x="247" y="225"/>
                  </a:lnTo>
                  <a:lnTo>
                    <a:pt x="243" y="201"/>
                  </a:lnTo>
                  <a:lnTo>
                    <a:pt x="247" y="176"/>
                  </a:lnTo>
                  <a:lnTo>
                    <a:pt x="247" y="147"/>
                  </a:lnTo>
                  <a:lnTo>
                    <a:pt x="233" y="132"/>
                  </a:lnTo>
                  <a:lnTo>
                    <a:pt x="224" y="123"/>
                  </a:lnTo>
                  <a:lnTo>
                    <a:pt x="205" y="118"/>
                  </a:lnTo>
                  <a:lnTo>
                    <a:pt x="200" y="93"/>
                  </a:lnTo>
                  <a:lnTo>
                    <a:pt x="200" y="74"/>
                  </a:lnTo>
                  <a:lnTo>
                    <a:pt x="209" y="63"/>
                  </a:lnTo>
                  <a:lnTo>
                    <a:pt x="200" y="49"/>
                  </a:lnTo>
                  <a:lnTo>
                    <a:pt x="209" y="39"/>
                  </a:lnTo>
                  <a:lnTo>
                    <a:pt x="200" y="19"/>
                  </a:lnTo>
                  <a:lnTo>
                    <a:pt x="190" y="14"/>
                  </a:lnTo>
                  <a:lnTo>
                    <a:pt x="185" y="9"/>
                  </a:lnTo>
                  <a:lnTo>
                    <a:pt x="171" y="0"/>
                  </a:lnTo>
                  <a:lnTo>
                    <a:pt x="161" y="0"/>
                  </a:lnTo>
                  <a:lnTo>
                    <a:pt x="147" y="14"/>
                  </a:lnTo>
                  <a:lnTo>
                    <a:pt x="129" y="19"/>
                  </a:lnTo>
                  <a:lnTo>
                    <a:pt x="123" y="34"/>
                  </a:lnTo>
                  <a:lnTo>
                    <a:pt x="123" y="58"/>
                  </a:lnTo>
                  <a:lnTo>
                    <a:pt x="123" y="82"/>
                  </a:lnTo>
                  <a:lnTo>
                    <a:pt x="109" y="102"/>
                  </a:lnTo>
                  <a:lnTo>
                    <a:pt x="95" y="102"/>
                  </a:lnTo>
                  <a:lnTo>
                    <a:pt x="85" y="97"/>
                  </a:lnTo>
                  <a:lnTo>
                    <a:pt x="75" y="107"/>
                  </a:lnTo>
                  <a:lnTo>
                    <a:pt x="67" y="113"/>
                  </a:lnTo>
                  <a:lnTo>
                    <a:pt x="52" y="107"/>
                  </a:lnTo>
                  <a:lnTo>
                    <a:pt x="43" y="107"/>
                  </a:lnTo>
                  <a:lnTo>
                    <a:pt x="38" y="93"/>
                  </a:lnTo>
                  <a:lnTo>
                    <a:pt x="24" y="77"/>
                  </a:lnTo>
                  <a:lnTo>
                    <a:pt x="14" y="74"/>
                  </a:lnTo>
                  <a:lnTo>
                    <a:pt x="5" y="88"/>
                  </a:lnTo>
                  <a:lnTo>
                    <a:pt x="0" y="93"/>
                  </a:lnTo>
                  <a:lnTo>
                    <a:pt x="38" y="127"/>
                  </a:lnTo>
                  <a:lnTo>
                    <a:pt x="52" y="132"/>
                  </a:lnTo>
                  <a:lnTo>
                    <a:pt x="62" y="137"/>
                  </a:lnTo>
                  <a:lnTo>
                    <a:pt x="75" y="152"/>
                  </a:lnTo>
                  <a:lnTo>
                    <a:pt x="81" y="171"/>
                  </a:lnTo>
                  <a:lnTo>
                    <a:pt x="85" y="215"/>
                  </a:lnTo>
                  <a:lnTo>
                    <a:pt x="90" y="231"/>
                  </a:lnTo>
                  <a:lnTo>
                    <a:pt x="100" y="245"/>
                  </a:lnTo>
                  <a:lnTo>
                    <a:pt x="100" y="264"/>
                  </a:lnTo>
                  <a:lnTo>
                    <a:pt x="104" y="294"/>
                  </a:lnTo>
                  <a:lnTo>
                    <a:pt x="109" y="299"/>
                  </a:lnTo>
                  <a:lnTo>
                    <a:pt x="123" y="303"/>
                  </a:lnTo>
                  <a:lnTo>
                    <a:pt x="152" y="324"/>
                  </a:lnTo>
                  <a:lnTo>
                    <a:pt x="157" y="358"/>
                  </a:lnTo>
                  <a:lnTo>
                    <a:pt x="138" y="372"/>
                  </a:lnTo>
                  <a:lnTo>
                    <a:pt x="129" y="413"/>
                  </a:lnTo>
                  <a:lnTo>
                    <a:pt x="85" y="481"/>
                  </a:lnTo>
                  <a:lnTo>
                    <a:pt x="62" y="510"/>
                  </a:lnTo>
                  <a:lnTo>
                    <a:pt x="52" y="550"/>
                  </a:lnTo>
                  <a:lnTo>
                    <a:pt x="56" y="584"/>
                  </a:lnTo>
                  <a:lnTo>
                    <a:pt x="72" y="613"/>
                  </a:lnTo>
                  <a:lnTo>
                    <a:pt x="67" y="652"/>
                  </a:lnTo>
                  <a:lnTo>
                    <a:pt x="67" y="672"/>
                  </a:lnTo>
                  <a:lnTo>
                    <a:pt x="95" y="687"/>
                  </a:lnTo>
                  <a:lnTo>
                    <a:pt x="115" y="702"/>
                  </a:lnTo>
                  <a:lnTo>
                    <a:pt x="142" y="712"/>
                  </a:lnTo>
                  <a:lnTo>
                    <a:pt x="176" y="702"/>
                  </a:lnTo>
                  <a:lnTo>
                    <a:pt x="261" y="652"/>
                  </a:lnTo>
                  <a:lnTo>
                    <a:pt x="275" y="652"/>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0979" name="Freeform 89"/>
            <p:cNvSpPr>
              <a:spLocks/>
            </p:cNvSpPr>
            <p:nvPr/>
          </p:nvSpPr>
          <p:spPr bwMode="auto">
            <a:xfrm>
              <a:off x="3623" y="694"/>
              <a:ext cx="746" cy="1122"/>
            </a:xfrm>
            <a:custGeom>
              <a:avLst/>
              <a:gdLst>
                <a:gd name="T0" fmla="*/ 2147483647 w 362"/>
                <a:gd name="T1" fmla="*/ 2147483647 h 713"/>
                <a:gd name="T2" fmla="*/ 2147483647 w 362"/>
                <a:gd name="T3" fmla="*/ 2147483647 h 713"/>
                <a:gd name="T4" fmla="*/ 2147483647 w 362"/>
                <a:gd name="T5" fmla="*/ 2147483647 h 713"/>
                <a:gd name="T6" fmla="*/ 2147483647 w 362"/>
                <a:gd name="T7" fmla="*/ 2147483647 h 713"/>
                <a:gd name="T8" fmla="*/ 2147483647 w 362"/>
                <a:gd name="T9" fmla="*/ 2147483647 h 713"/>
                <a:gd name="T10" fmla="*/ 2147483647 w 362"/>
                <a:gd name="T11" fmla="*/ 2147483647 h 713"/>
                <a:gd name="T12" fmla="*/ 2147483647 w 362"/>
                <a:gd name="T13" fmla="*/ 2147483647 h 713"/>
                <a:gd name="T14" fmla="*/ 2147483647 w 362"/>
                <a:gd name="T15" fmla="*/ 2147483647 h 713"/>
                <a:gd name="T16" fmla="*/ 2147483647 w 362"/>
                <a:gd name="T17" fmla="*/ 2147483647 h 713"/>
                <a:gd name="T18" fmla="*/ 2147483647 w 362"/>
                <a:gd name="T19" fmla="*/ 2147483647 h 713"/>
                <a:gd name="T20" fmla="*/ 2147483647 w 362"/>
                <a:gd name="T21" fmla="*/ 2147483647 h 713"/>
                <a:gd name="T22" fmla="*/ 2147483647 w 362"/>
                <a:gd name="T23" fmla="*/ 2147483647 h 713"/>
                <a:gd name="T24" fmla="*/ 2147483647 w 362"/>
                <a:gd name="T25" fmla="*/ 2147483647 h 713"/>
                <a:gd name="T26" fmla="*/ 2147483647 w 362"/>
                <a:gd name="T27" fmla="*/ 2147483647 h 713"/>
                <a:gd name="T28" fmla="*/ 2147483647 w 362"/>
                <a:gd name="T29" fmla="*/ 1984715634 h 713"/>
                <a:gd name="T30" fmla="*/ 2147483647 w 362"/>
                <a:gd name="T31" fmla="*/ 1228634811 h 713"/>
                <a:gd name="T32" fmla="*/ 2147483647 w 362"/>
                <a:gd name="T33" fmla="*/ 441044837 h 713"/>
                <a:gd name="T34" fmla="*/ 2147483647 w 362"/>
                <a:gd name="T35" fmla="*/ 0 h 713"/>
                <a:gd name="T36" fmla="*/ 2147483647 w 362"/>
                <a:gd name="T37" fmla="*/ 441044837 h 713"/>
                <a:gd name="T38" fmla="*/ 2147483647 w 362"/>
                <a:gd name="T39" fmla="*/ 1071116814 h 713"/>
                <a:gd name="T40" fmla="*/ 2147483647 w 362"/>
                <a:gd name="T41" fmla="*/ 2147483647 h 713"/>
                <a:gd name="T42" fmla="*/ 2147483647 w 362"/>
                <a:gd name="T43" fmla="*/ 2147483647 h 713"/>
                <a:gd name="T44" fmla="*/ 2147483647 w 362"/>
                <a:gd name="T45" fmla="*/ 2147483647 h 713"/>
                <a:gd name="T46" fmla="*/ 2147483647 w 362"/>
                <a:gd name="T47" fmla="*/ 2147483647 h 713"/>
                <a:gd name="T48" fmla="*/ 2147483647 w 362"/>
                <a:gd name="T49" fmla="*/ 2147483647 h 713"/>
                <a:gd name="T50" fmla="*/ 1976516494 w 362"/>
                <a:gd name="T51" fmla="*/ 2147483647 h 713"/>
                <a:gd name="T52" fmla="*/ 0 w 362"/>
                <a:gd name="T53" fmla="*/ 2147483647 h 713"/>
                <a:gd name="T54" fmla="*/ 2147483647 w 362"/>
                <a:gd name="T55" fmla="*/ 2147483647 h 713"/>
                <a:gd name="T56" fmla="*/ 2147483647 w 362"/>
                <a:gd name="T57" fmla="*/ 2147483647 h 713"/>
                <a:gd name="T58" fmla="*/ 2147483647 w 362"/>
                <a:gd name="T59" fmla="*/ 2147483647 h 713"/>
                <a:gd name="T60" fmla="*/ 2147483647 w 362"/>
                <a:gd name="T61" fmla="*/ 2147483647 h 713"/>
                <a:gd name="T62" fmla="*/ 2147483647 w 362"/>
                <a:gd name="T63" fmla="*/ 2147483647 h 713"/>
                <a:gd name="T64" fmla="*/ 2147483647 w 362"/>
                <a:gd name="T65" fmla="*/ 2147483647 h 713"/>
                <a:gd name="T66" fmla="*/ 2147483647 w 362"/>
                <a:gd name="T67" fmla="*/ 2147483647 h 713"/>
                <a:gd name="T68" fmla="*/ 2147483647 w 362"/>
                <a:gd name="T69" fmla="*/ 2147483647 h 713"/>
                <a:gd name="T70" fmla="*/ 2147483647 w 362"/>
                <a:gd name="T71" fmla="*/ 2147483647 h 713"/>
                <a:gd name="T72" fmla="*/ 2147483647 w 362"/>
                <a:gd name="T73" fmla="*/ 2147483647 h 713"/>
                <a:gd name="T74" fmla="*/ 2147483647 w 362"/>
                <a:gd name="T75" fmla="*/ 2147483647 h 713"/>
                <a:gd name="T76" fmla="*/ 2147483647 w 362"/>
                <a:gd name="T77" fmla="*/ 2147483647 h 713"/>
                <a:gd name="T78" fmla="*/ 2147483647 w 362"/>
                <a:gd name="T79" fmla="*/ 2147483647 h 713"/>
                <a:gd name="T80" fmla="*/ 2147483647 w 362"/>
                <a:gd name="T81" fmla="*/ 2147483647 h 71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62"/>
                <a:gd name="T124" fmla="*/ 0 h 713"/>
                <a:gd name="T125" fmla="*/ 362 w 362"/>
                <a:gd name="T126" fmla="*/ 713 h 71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62" h="713">
                  <a:moveTo>
                    <a:pt x="275" y="652"/>
                  </a:moveTo>
                  <a:lnTo>
                    <a:pt x="286" y="643"/>
                  </a:lnTo>
                  <a:lnTo>
                    <a:pt x="323" y="579"/>
                  </a:lnTo>
                  <a:lnTo>
                    <a:pt x="342" y="544"/>
                  </a:lnTo>
                  <a:lnTo>
                    <a:pt x="357" y="506"/>
                  </a:lnTo>
                  <a:lnTo>
                    <a:pt x="361" y="481"/>
                  </a:lnTo>
                  <a:lnTo>
                    <a:pt x="357" y="456"/>
                  </a:lnTo>
                  <a:lnTo>
                    <a:pt x="347" y="451"/>
                  </a:lnTo>
                  <a:lnTo>
                    <a:pt x="339" y="441"/>
                  </a:lnTo>
                  <a:lnTo>
                    <a:pt x="323" y="437"/>
                  </a:lnTo>
                  <a:lnTo>
                    <a:pt x="314" y="421"/>
                  </a:lnTo>
                  <a:lnTo>
                    <a:pt x="318" y="402"/>
                  </a:lnTo>
                  <a:lnTo>
                    <a:pt x="314" y="378"/>
                  </a:lnTo>
                  <a:lnTo>
                    <a:pt x="299" y="368"/>
                  </a:lnTo>
                  <a:lnTo>
                    <a:pt x="294" y="349"/>
                  </a:lnTo>
                  <a:lnTo>
                    <a:pt x="280" y="333"/>
                  </a:lnTo>
                  <a:lnTo>
                    <a:pt x="275" y="313"/>
                  </a:lnTo>
                  <a:lnTo>
                    <a:pt x="275" y="270"/>
                  </a:lnTo>
                  <a:lnTo>
                    <a:pt x="267" y="255"/>
                  </a:lnTo>
                  <a:lnTo>
                    <a:pt x="257" y="245"/>
                  </a:lnTo>
                  <a:lnTo>
                    <a:pt x="247" y="225"/>
                  </a:lnTo>
                  <a:lnTo>
                    <a:pt x="243" y="201"/>
                  </a:lnTo>
                  <a:lnTo>
                    <a:pt x="247" y="176"/>
                  </a:lnTo>
                  <a:lnTo>
                    <a:pt x="247" y="147"/>
                  </a:lnTo>
                  <a:lnTo>
                    <a:pt x="233" y="132"/>
                  </a:lnTo>
                  <a:lnTo>
                    <a:pt x="224" y="123"/>
                  </a:lnTo>
                  <a:lnTo>
                    <a:pt x="205" y="118"/>
                  </a:lnTo>
                  <a:lnTo>
                    <a:pt x="200" y="93"/>
                  </a:lnTo>
                  <a:lnTo>
                    <a:pt x="200" y="74"/>
                  </a:lnTo>
                  <a:lnTo>
                    <a:pt x="209" y="63"/>
                  </a:lnTo>
                  <a:lnTo>
                    <a:pt x="200" y="49"/>
                  </a:lnTo>
                  <a:lnTo>
                    <a:pt x="209" y="39"/>
                  </a:lnTo>
                  <a:lnTo>
                    <a:pt x="200" y="19"/>
                  </a:lnTo>
                  <a:lnTo>
                    <a:pt x="190" y="14"/>
                  </a:lnTo>
                  <a:lnTo>
                    <a:pt x="185" y="9"/>
                  </a:lnTo>
                  <a:lnTo>
                    <a:pt x="171" y="0"/>
                  </a:lnTo>
                  <a:lnTo>
                    <a:pt x="161" y="0"/>
                  </a:lnTo>
                  <a:lnTo>
                    <a:pt x="147" y="14"/>
                  </a:lnTo>
                  <a:lnTo>
                    <a:pt x="129" y="19"/>
                  </a:lnTo>
                  <a:lnTo>
                    <a:pt x="123" y="34"/>
                  </a:lnTo>
                  <a:lnTo>
                    <a:pt x="123" y="58"/>
                  </a:lnTo>
                  <a:lnTo>
                    <a:pt x="123" y="82"/>
                  </a:lnTo>
                  <a:lnTo>
                    <a:pt x="109" y="102"/>
                  </a:lnTo>
                  <a:lnTo>
                    <a:pt x="95" y="102"/>
                  </a:lnTo>
                  <a:lnTo>
                    <a:pt x="85" y="97"/>
                  </a:lnTo>
                  <a:lnTo>
                    <a:pt x="75" y="107"/>
                  </a:lnTo>
                  <a:lnTo>
                    <a:pt x="67" y="113"/>
                  </a:lnTo>
                  <a:lnTo>
                    <a:pt x="52" y="107"/>
                  </a:lnTo>
                  <a:lnTo>
                    <a:pt x="43" y="107"/>
                  </a:lnTo>
                  <a:lnTo>
                    <a:pt x="38" y="93"/>
                  </a:lnTo>
                  <a:lnTo>
                    <a:pt x="24" y="77"/>
                  </a:lnTo>
                  <a:lnTo>
                    <a:pt x="14" y="74"/>
                  </a:lnTo>
                  <a:lnTo>
                    <a:pt x="5" y="88"/>
                  </a:lnTo>
                  <a:lnTo>
                    <a:pt x="0" y="93"/>
                  </a:lnTo>
                  <a:lnTo>
                    <a:pt x="38" y="127"/>
                  </a:lnTo>
                  <a:lnTo>
                    <a:pt x="52" y="132"/>
                  </a:lnTo>
                  <a:lnTo>
                    <a:pt x="62" y="137"/>
                  </a:lnTo>
                  <a:lnTo>
                    <a:pt x="75" y="152"/>
                  </a:lnTo>
                  <a:lnTo>
                    <a:pt x="81" y="171"/>
                  </a:lnTo>
                  <a:lnTo>
                    <a:pt x="85" y="215"/>
                  </a:lnTo>
                  <a:lnTo>
                    <a:pt x="90" y="231"/>
                  </a:lnTo>
                  <a:lnTo>
                    <a:pt x="100" y="245"/>
                  </a:lnTo>
                  <a:lnTo>
                    <a:pt x="100" y="264"/>
                  </a:lnTo>
                  <a:lnTo>
                    <a:pt x="104" y="294"/>
                  </a:lnTo>
                  <a:lnTo>
                    <a:pt x="109" y="299"/>
                  </a:lnTo>
                  <a:lnTo>
                    <a:pt x="123" y="303"/>
                  </a:lnTo>
                  <a:lnTo>
                    <a:pt x="152" y="324"/>
                  </a:lnTo>
                  <a:lnTo>
                    <a:pt x="157" y="358"/>
                  </a:lnTo>
                  <a:lnTo>
                    <a:pt x="138" y="372"/>
                  </a:lnTo>
                  <a:lnTo>
                    <a:pt x="129" y="413"/>
                  </a:lnTo>
                  <a:lnTo>
                    <a:pt x="85" y="481"/>
                  </a:lnTo>
                  <a:lnTo>
                    <a:pt x="62" y="510"/>
                  </a:lnTo>
                  <a:lnTo>
                    <a:pt x="52" y="550"/>
                  </a:lnTo>
                  <a:lnTo>
                    <a:pt x="56" y="584"/>
                  </a:lnTo>
                  <a:lnTo>
                    <a:pt x="72" y="613"/>
                  </a:lnTo>
                  <a:lnTo>
                    <a:pt x="67" y="652"/>
                  </a:lnTo>
                  <a:lnTo>
                    <a:pt x="67" y="672"/>
                  </a:lnTo>
                  <a:lnTo>
                    <a:pt x="95" y="687"/>
                  </a:lnTo>
                  <a:lnTo>
                    <a:pt x="115" y="702"/>
                  </a:lnTo>
                  <a:lnTo>
                    <a:pt x="142" y="712"/>
                  </a:lnTo>
                  <a:lnTo>
                    <a:pt x="176" y="702"/>
                  </a:lnTo>
                  <a:lnTo>
                    <a:pt x="261" y="652"/>
                  </a:lnTo>
                  <a:lnTo>
                    <a:pt x="275" y="652"/>
                  </a:lnTo>
                </a:path>
              </a:pathLst>
            </a:custGeom>
            <a:solidFill>
              <a:srgbClr val="CCFFCC"/>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0980" name="Freeform 90"/>
            <p:cNvSpPr>
              <a:spLocks/>
            </p:cNvSpPr>
            <p:nvPr/>
          </p:nvSpPr>
          <p:spPr bwMode="auto">
            <a:xfrm>
              <a:off x="3699" y="2340"/>
              <a:ext cx="258" cy="109"/>
            </a:xfrm>
            <a:custGeom>
              <a:avLst/>
              <a:gdLst>
                <a:gd name="T0" fmla="*/ 2147483647 w 125"/>
                <a:gd name="T1" fmla="*/ 0 h 70"/>
                <a:gd name="T2" fmla="*/ 2147483647 w 125"/>
                <a:gd name="T3" fmla="*/ 296361058 h 70"/>
                <a:gd name="T4" fmla="*/ 2001522101 w 125"/>
                <a:gd name="T5" fmla="*/ 889083173 h 70"/>
                <a:gd name="T6" fmla="*/ 0 w 125"/>
                <a:gd name="T7" fmla="*/ 1896700210 h 70"/>
                <a:gd name="T8" fmla="*/ 2147483647 w 125"/>
                <a:gd name="T9" fmla="*/ 2044880732 h 70"/>
                <a:gd name="T10" fmla="*/ 2147483647 w 125"/>
                <a:gd name="T11" fmla="*/ 1896700210 h 70"/>
                <a:gd name="T12" fmla="*/ 2147483647 w 125"/>
                <a:gd name="T13" fmla="*/ 1629972616 h 70"/>
                <a:gd name="T14" fmla="*/ 2147483647 w 125"/>
                <a:gd name="T15" fmla="*/ 1452158623 h 70"/>
                <a:gd name="T16" fmla="*/ 2147483647 w 125"/>
                <a:gd name="T17" fmla="*/ 1155797567 h 70"/>
                <a:gd name="T18" fmla="*/ 2147483647 w 125"/>
                <a:gd name="T19" fmla="*/ 889083173 h 70"/>
                <a:gd name="T20" fmla="*/ 2147483647 w 125"/>
                <a:gd name="T21" fmla="*/ 296361058 h 70"/>
                <a:gd name="T22" fmla="*/ 2147483647 w 125"/>
                <a:gd name="T23" fmla="*/ 296361058 h 70"/>
                <a:gd name="T24" fmla="*/ 2147483647 w 125"/>
                <a:gd name="T25" fmla="*/ 296361058 h 70"/>
                <a:gd name="T26" fmla="*/ 2147483647 w 125"/>
                <a:gd name="T27" fmla="*/ 296361058 h 70"/>
                <a:gd name="T28" fmla="*/ 2147483647 w 125"/>
                <a:gd name="T29" fmla="*/ 148180530 h 70"/>
                <a:gd name="T30" fmla="*/ 2147483647 w 125"/>
                <a:gd name="T31" fmla="*/ 0 h 70"/>
                <a:gd name="T32" fmla="*/ 2147483647 w 125"/>
                <a:gd name="T33" fmla="*/ 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5"/>
                <a:gd name="T52" fmla="*/ 0 h 70"/>
                <a:gd name="T53" fmla="*/ 125 w 125"/>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5" h="70">
                  <a:moveTo>
                    <a:pt x="43" y="0"/>
                  </a:moveTo>
                  <a:lnTo>
                    <a:pt x="43" y="10"/>
                  </a:lnTo>
                  <a:lnTo>
                    <a:pt x="14" y="30"/>
                  </a:lnTo>
                  <a:lnTo>
                    <a:pt x="0" y="64"/>
                  </a:lnTo>
                  <a:lnTo>
                    <a:pt x="53" y="69"/>
                  </a:lnTo>
                  <a:lnTo>
                    <a:pt x="92" y="64"/>
                  </a:lnTo>
                  <a:lnTo>
                    <a:pt x="124" y="55"/>
                  </a:lnTo>
                  <a:lnTo>
                    <a:pt x="120" y="49"/>
                  </a:lnTo>
                  <a:lnTo>
                    <a:pt x="120" y="39"/>
                  </a:lnTo>
                  <a:lnTo>
                    <a:pt x="124" y="30"/>
                  </a:lnTo>
                  <a:lnTo>
                    <a:pt x="115" y="10"/>
                  </a:lnTo>
                  <a:lnTo>
                    <a:pt x="111" y="10"/>
                  </a:lnTo>
                  <a:lnTo>
                    <a:pt x="97" y="10"/>
                  </a:lnTo>
                  <a:lnTo>
                    <a:pt x="86" y="10"/>
                  </a:lnTo>
                  <a:lnTo>
                    <a:pt x="72" y="5"/>
                  </a:lnTo>
                  <a:lnTo>
                    <a:pt x="67" y="0"/>
                  </a:lnTo>
                  <a:lnTo>
                    <a:pt x="43" y="0"/>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0981" name="Freeform 91"/>
            <p:cNvSpPr>
              <a:spLocks/>
            </p:cNvSpPr>
            <p:nvPr/>
          </p:nvSpPr>
          <p:spPr bwMode="auto">
            <a:xfrm>
              <a:off x="3699" y="2340"/>
              <a:ext cx="258" cy="109"/>
            </a:xfrm>
            <a:custGeom>
              <a:avLst/>
              <a:gdLst>
                <a:gd name="T0" fmla="*/ 2147483647 w 125"/>
                <a:gd name="T1" fmla="*/ 0 h 70"/>
                <a:gd name="T2" fmla="*/ 2147483647 w 125"/>
                <a:gd name="T3" fmla="*/ 296361058 h 70"/>
                <a:gd name="T4" fmla="*/ 2001522101 w 125"/>
                <a:gd name="T5" fmla="*/ 889083173 h 70"/>
                <a:gd name="T6" fmla="*/ 0 w 125"/>
                <a:gd name="T7" fmla="*/ 1896700210 h 70"/>
                <a:gd name="T8" fmla="*/ 2147483647 w 125"/>
                <a:gd name="T9" fmla="*/ 2044880732 h 70"/>
                <a:gd name="T10" fmla="*/ 2147483647 w 125"/>
                <a:gd name="T11" fmla="*/ 1896700210 h 70"/>
                <a:gd name="T12" fmla="*/ 2147483647 w 125"/>
                <a:gd name="T13" fmla="*/ 1629972616 h 70"/>
                <a:gd name="T14" fmla="*/ 2147483647 w 125"/>
                <a:gd name="T15" fmla="*/ 1452158623 h 70"/>
                <a:gd name="T16" fmla="*/ 2147483647 w 125"/>
                <a:gd name="T17" fmla="*/ 1155797567 h 70"/>
                <a:gd name="T18" fmla="*/ 2147483647 w 125"/>
                <a:gd name="T19" fmla="*/ 889083173 h 70"/>
                <a:gd name="T20" fmla="*/ 2147483647 w 125"/>
                <a:gd name="T21" fmla="*/ 296361058 h 70"/>
                <a:gd name="T22" fmla="*/ 2147483647 w 125"/>
                <a:gd name="T23" fmla="*/ 296361058 h 70"/>
                <a:gd name="T24" fmla="*/ 2147483647 w 125"/>
                <a:gd name="T25" fmla="*/ 296361058 h 70"/>
                <a:gd name="T26" fmla="*/ 2147483647 w 125"/>
                <a:gd name="T27" fmla="*/ 296361058 h 70"/>
                <a:gd name="T28" fmla="*/ 2147483647 w 125"/>
                <a:gd name="T29" fmla="*/ 148180530 h 70"/>
                <a:gd name="T30" fmla="*/ 2147483647 w 125"/>
                <a:gd name="T31" fmla="*/ 0 h 70"/>
                <a:gd name="T32" fmla="*/ 2147483647 w 125"/>
                <a:gd name="T33" fmla="*/ 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5"/>
                <a:gd name="T52" fmla="*/ 0 h 70"/>
                <a:gd name="T53" fmla="*/ 125 w 125"/>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5" h="70">
                  <a:moveTo>
                    <a:pt x="43" y="0"/>
                  </a:moveTo>
                  <a:lnTo>
                    <a:pt x="43" y="10"/>
                  </a:lnTo>
                  <a:lnTo>
                    <a:pt x="14" y="30"/>
                  </a:lnTo>
                  <a:lnTo>
                    <a:pt x="0" y="64"/>
                  </a:lnTo>
                  <a:lnTo>
                    <a:pt x="53" y="69"/>
                  </a:lnTo>
                  <a:lnTo>
                    <a:pt x="92" y="64"/>
                  </a:lnTo>
                  <a:lnTo>
                    <a:pt x="124" y="55"/>
                  </a:lnTo>
                  <a:lnTo>
                    <a:pt x="120" y="49"/>
                  </a:lnTo>
                  <a:lnTo>
                    <a:pt x="120" y="39"/>
                  </a:lnTo>
                  <a:lnTo>
                    <a:pt x="124" y="30"/>
                  </a:lnTo>
                  <a:lnTo>
                    <a:pt x="115" y="10"/>
                  </a:lnTo>
                  <a:lnTo>
                    <a:pt x="111" y="10"/>
                  </a:lnTo>
                  <a:lnTo>
                    <a:pt x="97" y="10"/>
                  </a:lnTo>
                  <a:lnTo>
                    <a:pt x="86" y="10"/>
                  </a:lnTo>
                  <a:lnTo>
                    <a:pt x="72" y="5"/>
                  </a:lnTo>
                  <a:lnTo>
                    <a:pt x="67" y="0"/>
                  </a:lnTo>
                  <a:lnTo>
                    <a:pt x="43" y="0"/>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solidFill>
                  <a:schemeClr val="accent1"/>
                </a:solidFill>
                <a:latin typeface="Calibri" charset="0"/>
              </a:endParaRPr>
            </a:p>
          </p:txBody>
        </p:sp>
        <p:sp>
          <p:nvSpPr>
            <p:cNvPr id="80982" name="Freeform 92"/>
            <p:cNvSpPr>
              <a:spLocks/>
            </p:cNvSpPr>
            <p:nvPr/>
          </p:nvSpPr>
          <p:spPr bwMode="auto">
            <a:xfrm>
              <a:off x="3789" y="2032"/>
              <a:ext cx="577" cy="247"/>
            </a:xfrm>
            <a:custGeom>
              <a:avLst/>
              <a:gdLst>
                <a:gd name="T0" fmla="*/ 2147483647 w 280"/>
                <a:gd name="T1" fmla="*/ 2147483647 h 157"/>
                <a:gd name="T2" fmla="*/ 2147483647 w 280"/>
                <a:gd name="T3" fmla="*/ 2147483647 h 157"/>
                <a:gd name="T4" fmla="*/ 2147483647 w 280"/>
                <a:gd name="T5" fmla="*/ 2147483647 h 157"/>
                <a:gd name="T6" fmla="*/ 2147483647 w 280"/>
                <a:gd name="T7" fmla="*/ 2147483647 h 157"/>
                <a:gd name="T8" fmla="*/ 2147483647 w 280"/>
                <a:gd name="T9" fmla="*/ 2147483647 h 157"/>
                <a:gd name="T10" fmla="*/ 2147483647 w 280"/>
                <a:gd name="T11" fmla="*/ 2147483647 h 157"/>
                <a:gd name="T12" fmla="*/ 2147483647 w 280"/>
                <a:gd name="T13" fmla="*/ 2147483647 h 157"/>
                <a:gd name="T14" fmla="*/ 2147483647 w 280"/>
                <a:gd name="T15" fmla="*/ 2147483647 h 157"/>
                <a:gd name="T16" fmla="*/ 2147483647 w 280"/>
                <a:gd name="T17" fmla="*/ 2147483647 h 157"/>
                <a:gd name="T18" fmla="*/ 2147483647 w 280"/>
                <a:gd name="T19" fmla="*/ 2147483647 h 157"/>
                <a:gd name="T20" fmla="*/ 2147483647 w 280"/>
                <a:gd name="T21" fmla="*/ 2137089857 h 157"/>
                <a:gd name="T22" fmla="*/ 2147483647 w 280"/>
                <a:gd name="T23" fmla="*/ 1979948858 h 157"/>
                <a:gd name="T24" fmla="*/ 2147483647 w 280"/>
                <a:gd name="T25" fmla="*/ 1979948858 h 157"/>
                <a:gd name="T26" fmla="*/ 2147483647 w 280"/>
                <a:gd name="T27" fmla="*/ 1194257729 h 157"/>
                <a:gd name="T28" fmla="*/ 2147483647 w 280"/>
                <a:gd name="T29" fmla="*/ 1037116732 h 157"/>
                <a:gd name="T30" fmla="*/ 2147483647 w 280"/>
                <a:gd name="T31" fmla="*/ 911403925 h 157"/>
                <a:gd name="T32" fmla="*/ 2147483647 w 280"/>
                <a:gd name="T33" fmla="*/ 628550127 h 157"/>
                <a:gd name="T34" fmla="*/ 2147483647 w 280"/>
                <a:gd name="T35" fmla="*/ 628550127 h 157"/>
                <a:gd name="T36" fmla="*/ 2147483647 w 280"/>
                <a:gd name="T37" fmla="*/ 785691129 h 157"/>
                <a:gd name="T38" fmla="*/ 2147483647 w 280"/>
                <a:gd name="T39" fmla="*/ 439994800 h 157"/>
                <a:gd name="T40" fmla="*/ 2147483647 w 280"/>
                <a:gd name="T41" fmla="*/ 282853803 h 157"/>
                <a:gd name="T42" fmla="*/ 2147483647 w 280"/>
                <a:gd name="T43" fmla="*/ 157140999 h 157"/>
                <a:gd name="T44" fmla="*/ 2147483647 w 280"/>
                <a:gd name="T45" fmla="*/ 0 h 157"/>
                <a:gd name="T46" fmla="*/ 2147483647 w 280"/>
                <a:gd name="T47" fmla="*/ 0 h 157"/>
                <a:gd name="T48" fmla="*/ 2147483647 w 280"/>
                <a:gd name="T49" fmla="*/ 157140999 h 157"/>
                <a:gd name="T50" fmla="*/ 2147483647 w 280"/>
                <a:gd name="T51" fmla="*/ 439994800 h 157"/>
                <a:gd name="T52" fmla="*/ 2147483647 w 280"/>
                <a:gd name="T53" fmla="*/ 439994800 h 157"/>
                <a:gd name="T54" fmla="*/ 2147483647 w 280"/>
                <a:gd name="T55" fmla="*/ 1508525857 h 157"/>
                <a:gd name="T56" fmla="*/ 2147483647 w 280"/>
                <a:gd name="T57" fmla="*/ 2137089857 h 157"/>
                <a:gd name="T58" fmla="*/ 2147483647 w 280"/>
                <a:gd name="T59" fmla="*/ 1979948858 h 157"/>
                <a:gd name="T60" fmla="*/ 2147483647 w 280"/>
                <a:gd name="T61" fmla="*/ 1382826929 h 157"/>
                <a:gd name="T62" fmla="*/ 2147483647 w 280"/>
                <a:gd name="T63" fmla="*/ 911403925 h 157"/>
                <a:gd name="T64" fmla="*/ 2147483647 w 280"/>
                <a:gd name="T65" fmla="*/ 1194257729 h 157"/>
                <a:gd name="T66" fmla="*/ 1408871467 w 280"/>
                <a:gd name="T67" fmla="*/ 2147483647 h 157"/>
                <a:gd name="T68" fmla="*/ 0 w 280"/>
                <a:gd name="T69" fmla="*/ 2147483647 h 157"/>
                <a:gd name="T70" fmla="*/ 0 w 280"/>
                <a:gd name="T71" fmla="*/ 2147483647 h 157"/>
                <a:gd name="T72" fmla="*/ 704460944 w 280"/>
                <a:gd name="T73" fmla="*/ 2147483647 h 157"/>
                <a:gd name="T74" fmla="*/ 1408871467 w 280"/>
                <a:gd name="T75" fmla="*/ 2147483647 h 157"/>
                <a:gd name="T76" fmla="*/ 2147483647 w 280"/>
                <a:gd name="T77" fmla="*/ 2147483647 h 157"/>
                <a:gd name="T78" fmla="*/ 2147483647 w 280"/>
                <a:gd name="T79" fmla="*/ 2147483647 h 157"/>
                <a:gd name="T80" fmla="*/ 2147483647 w 280"/>
                <a:gd name="T81" fmla="*/ 2147483647 h 157"/>
                <a:gd name="T82" fmla="*/ 2147483647 w 280"/>
                <a:gd name="T83" fmla="*/ 2147483647 h 157"/>
                <a:gd name="T84" fmla="*/ 2147483647 w 280"/>
                <a:gd name="T85" fmla="*/ 2147483647 h 157"/>
                <a:gd name="T86" fmla="*/ 2147483647 w 280"/>
                <a:gd name="T87" fmla="*/ 2147483647 h 157"/>
                <a:gd name="T88" fmla="*/ 2147483647 w 280"/>
                <a:gd name="T89" fmla="*/ 2147483647 h 157"/>
                <a:gd name="T90" fmla="*/ 2147483647 w 280"/>
                <a:gd name="T91" fmla="*/ 2147483647 h 157"/>
                <a:gd name="T92" fmla="*/ 2147483647 w 280"/>
                <a:gd name="T93" fmla="*/ 2147483647 h 157"/>
                <a:gd name="T94" fmla="*/ 2147483647 w 280"/>
                <a:gd name="T95" fmla="*/ 2147483647 h 157"/>
                <a:gd name="T96" fmla="*/ 2147483647 w 280"/>
                <a:gd name="T97" fmla="*/ 2147483647 h 157"/>
                <a:gd name="T98" fmla="*/ 2147483647 w 280"/>
                <a:gd name="T99" fmla="*/ 2147483647 h 157"/>
                <a:gd name="T100" fmla="*/ 2147483647 w 280"/>
                <a:gd name="T101" fmla="*/ 2147483647 h 157"/>
                <a:gd name="T102" fmla="*/ 2147483647 w 280"/>
                <a:gd name="T103" fmla="*/ 2147483647 h 157"/>
                <a:gd name="T104" fmla="*/ 2147483647 w 280"/>
                <a:gd name="T105" fmla="*/ 2147483647 h 15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0"/>
                <a:gd name="T160" fmla="*/ 0 h 157"/>
                <a:gd name="T161" fmla="*/ 280 w 280"/>
                <a:gd name="T162" fmla="*/ 157 h 15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0" h="157">
                  <a:moveTo>
                    <a:pt x="226" y="156"/>
                  </a:moveTo>
                  <a:lnTo>
                    <a:pt x="231" y="156"/>
                  </a:lnTo>
                  <a:lnTo>
                    <a:pt x="236" y="141"/>
                  </a:lnTo>
                  <a:lnTo>
                    <a:pt x="250" y="141"/>
                  </a:lnTo>
                  <a:lnTo>
                    <a:pt x="254" y="141"/>
                  </a:lnTo>
                  <a:lnTo>
                    <a:pt x="260" y="126"/>
                  </a:lnTo>
                  <a:lnTo>
                    <a:pt x="264" y="118"/>
                  </a:lnTo>
                  <a:lnTo>
                    <a:pt x="279" y="107"/>
                  </a:lnTo>
                  <a:lnTo>
                    <a:pt x="274" y="93"/>
                  </a:lnTo>
                  <a:lnTo>
                    <a:pt x="269" y="83"/>
                  </a:lnTo>
                  <a:lnTo>
                    <a:pt x="254" y="68"/>
                  </a:lnTo>
                  <a:lnTo>
                    <a:pt x="254" y="63"/>
                  </a:lnTo>
                  <a:lnTo>
                    <a:pt x="245" y="63"/>
                  </a:lnTo>
                  <a:lnTo>
                    <a:pt x="245" y="38"/>
                  </a:lnTo>
                  <a:lnTo>
                    <a:pt x="245" y="33"/>
                  </a:lnTo>
                  <a:lnTo>
                    <a:pt x="236" y="29"/>
                  </a:lnTo>
                  <a:lnTo>
                    <a:pt x="231" y="20"/>
                  </a:lnTo>
                  <a:lnTo>
                    <a:pt x="215" y="20"/>
                  </a:lnTo>
                  <a:lnTo>
                    <a:pt x="196" y="25"/>
                  </a:lnTo>
                  <a:lnTo>
                    <a:pt x="182" y="14"/>
                  </a:lnTo>
                  <a:lnTo>
                    <a:pt x="177" y="9"/>
                  </a:lnTo>
                  <a:lnTo>
                    <a:pt x="163" y="5"/>
                  </a:lnTo>
                  <a:lnTo>
                    <a:pt x="159" y="0"/>
                  </a:lnTo>
                  <a:lnTo>
                    <a:pt x="144" y="0"/>
                  </a:lnTo>
                  <a:lnTo>
                    <a:pt x="129" y="5"/>
                  </a:lnTo>
                  <a:lnTo>
                    <a:pt x="121" y="14"/>
                  </a:lnTo>
                  <a:lnTo>
                    <a:pt x="115" y="14"/>
                  </a:lnTo>
                  <a:lnTo>
                    <a:pt x="115" y="48"/>
                  </a:lnTo>
                  <a:lnTo>
                    <a:pt x="102" y="68"/>
                  </a:lnTo>
                  <a:lnTo>
                    <a:pt x="77" y="63"/>
                  </a:lnTo>
                  <a:lnTo>
                    <a:pt x="62" y="44"/>
                  </a:lnTo>
                  <a:lnTo>
                    <a:pt x="43" y="29"/>
                  </a:lnTo>
                  <a:lnTo>
                    <a:pt x="19" y="38"/>
                  </a:lnTo>
                  <a:lnTo>
                    <a:pt x="10" y="72"/>
                  </a:lnTo>
                  <a:lnTo>
                    <a:pt x="0" y="97"/>
                  </a:lnTo>
                  <a:lnTo>
                    <a:pt x="0" y="137"/>
                  </a:lnTo>
                  <a:lnTo>
                    <a:pt x="5" y="151"/>
                  </a:lnTo>
                  <a:lnTo>
                    <a:pt x="10" y="151"/>
                  </a:lnTo>
                  <a:lnTo>
                    <a:pt x="19" y="141"/>
                  </a:lnTo>
                  <a:lnTo>
                    <a:pt x="43" y="126"/>
                  </a:lnTo>
                  <a:lnTo>
                    <a:pt x="62" y="121"/>
                  </a:lnTo>
                  <a:lnTo>
                    <a:pt x="67" y="126"/>
                  </a:lnTo>
                  <a:lnTo>
                    <a:pt x="77" y="121"/>
                  </a:lnTo>
                  <a:lnTo>
                    <a:pt x="102" y="121"/>
                  </a:lnTo>
                  <a:lnTo>
                    <a:pt x="125" y="126"/>
                  </a:lnTo>
                  <a:lnTo>
                    <a:pt x="135" y="121"/>
                  </a:lnTo>
                  <a:lnTo>
                    <a:pt x="144" y="113"/>
                  </a:lnTo>
                  <a:lnTo>
                    <a:pt x="148" y="113"/>
                  </a:lnTo>
                  <a:lnTo>
                    <a:pt x="159" y="126"/>
                  </a:lnTo>
                  <a:lnTo>
                    <a:pt x="177" y="126"/>
                  </a:lnTo>
                  <a:lnTo>
                    <a:pt x="196" y="137"/>
                  </a:lnTo>
                  <a:lnTo>
                    <a:pt x="212" y="151"/>
                  </a:lnTo>
                  <a:lnTo>
                    <a:pt x="226" y="156"/>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0983" name="Freeform 93"/>
            <p:cNvSpPr>
              <a:spLocks/>
            </p:cNvSpPr>
            <p:nvPr/>
          </p:nvSpPr>
          <p:spPr bwMode="auto">
            <a:xfrm>
              <a:off x="3789" y="2032"/>
              <a:ext cx="577" cy="247"/>
            </a:xfrm>
            <a:custGeom>
              <a:avLst/>
              <a:gdLst>
                <a:gd name="T0" fmla="*/ 2147483647 w 280"/>
                <a:gd name="T1" fmla="*/ 2147483647 h 157"/>
                <a:gd name="T2" fmla="*/ 2147483647 w 280"/>
                <a:gd name="T3" fmla="*/ 2147483647 h 157"/>
                <a:gd name="T4" fmla="*/ 2147483647 w 280"/>
                <a:gd name="T5" fmla="*/ 2147483647 h 157"/>
                <a:gd name="T6" fmla="*/ 2147483647 w 280"/>
                <a:gd name="T7" fmla="*/ 2147483647 h 157"/>
                <a:gd name="T8" fmla="*/ 2147483647 w 280"/>
                <a:gd name="T9" fmla="*/ 2147483647 h 157"/>
                <a:gd name="T10" fmla="*/ 2147483647 w 280"/>
                <a:gd name="T11" fmla="*/ 2147483647 h 157"/>
                <a:gd name="T12" fmla="*/ 2147483647 w 280"/>
                <a:gd name="T13" fmla="*/ 2147483647 h 157"/>
                <a:gd name="T14" fmla="*/ 2147483647 w 280"/>
                <a:gd name="T15" fmla="*/ 2147483647 h 157"/>
                <a:gd name="T16" fmla="*/ 2147483647 w 280"/>
                <a:gd name="T17" fmla="*/ 2147483647 h 157"/>
                <a:gd name="T18" fmla="*/ 2147483647 w 280"/>
                <a:gd name="T19" fmla="*/ 2147483647 h 157"/>
                <a:gd name="T20" fmla="*/ 2147483647 w 280"/>
                <a:gd name="T21" fmla="*/ 2137089857 h 157"/>
                <a:gd name="T22" fmla="*/ 2147483647 w 280"/>
                <a:gd name="T23" fmla="*/ 1979948858 h 157"/>
                <a:gd name="T24" fmla="*/ 2147483647 w 280"/>
                <a:gd name="T25" fmla="*/ 1979948858 h 157"/>
                <a:gd name="T26" fmla="*/ 2147483647 w 280"/>
                <a:gd name="T27" fmla="*/ 1194257729 h 157"/>
                <a:gd name="T28" fmla="*/ 2147483647 w 280"/>
                <a:gd name="T29" fmla="*/ 1037116732 h 157"/>
                <a:gd name="T30" fmla="*/ 2147483647 w 280"/>
                <a:gd name="T31" fmla="*/ 911403925 h 157"/>
                <a:gd name="T32" fmla="*/ 2147483647 w 280"/>
                <a:gd name="T33" fmla="*/ 628550127 h 157"/>
                <a:gd name="T34" fmla="*/ 2147483647 w 280"/>
                <a:gd name="T35" fmla="*/ 628550127 h 157"/>
                <a:gd name="T36" fmla="*/ 2147483647 w 280"/>
                <a:gd name="T37" fmla="*/ 785691129 h 157"/>
                <a:gd name="T38" fmla="*/ 2147483647 w 280"/>
                <a:gd name="T39" fmla="*/ 439994800 h 157"/>
                <a:gd name="T40" fmla="*/ 2147483647 w 280"/>
                <a:gd name="T41" fmla="*/ 282853803 h 157"/>
                <a:gd name="T42" fmla="*/ 2147483647 w 280"/>
                <a:gd name="T43" fmla="*/ 157140999 h 157"/>
                <a:gd name="T44" fmla="*/ 2147483647 w 280"/>
                <a:gd name="T45" fmla="*/ 0 h 157"/>
                <a:gd name="T46" fmla="*/ 2147483647 w 280"/>
                <a:gd name="T47" fmla="*/ 0 h 157"/>
                <a:gd name="T48" fmla="*/ 2147483647 w 280"/>
                <a:gd name="T49" fmla="*/ 157140999 h 157"/>
                <a:gd name="T50" fmla="*/ 2147483647 w 280"/>
                <a:gd name="T51" fmla="*/ 439994800 h 157"/>
                <a:gd name="T52" fmla="*/ 2147483647 w 280"/>
                <a:gd name="T53" fmla="*/ 439994800 h 157"/>
                <a:gd name="T54" fmla="*/ 2147483647 w 280"/>
                <a:gd name="T55" fmla="*/ 1508525857 h 157"/>
                <a:gd name="T56" fmla="*/ 2147483647 w 280"/>
                <a:gd name="T57" fmla="*/ 2137089857 h 157"/>
                <a:gd name="T58" fmla="*/ 2147483647 w 280"/>
                <a:gd name="T59" fmla="*/ 1979948858 h 157"/>
                <a:gd name="T60" fmla="*/ 2147483647 w 280"/>
                <a:gd name="T61" fmla="*/ 1382826929 h 157"/>
                <a:gd name="T62" fmla="*/ 2147483647 w 280"/>
                <a:gd name="T63" fmla="*/ 911403925 h 157"/>
                <a:gd name="T64" fmla="*/ 2147483647 w 280"/>
                <a:gd name="T65" fmla="*/ 1194257729 h 157"/>
                <a:gd name="T66" fmla="*/ 1408871467 w 280"/>
                <a:gd name="T67" fmla="*/ 2147483647 h 157"/>
                <a:gd name="T68" fmla="*/ 0 w 280"/>
                <a:gd name="T69" fmla="*/ 2147483647 h 157"/>
                <a:gd name="T70" fmla="*/ 0 w 280"/>
                <a:gd name="T71" fmla="*/ 2147483647 h 157"/>
                <a:gd name="T72" fmla="*/ 704460944 w 280"/>
                <a:gd name="T73" fmla="*/ 2147483647 h 157"/>
                <a:gd name="T74" fmla="*/ 1408871467 w 280"/>
                <a:gd name="T75" fmla="*/ 2147483647 h 157"/>
                <a:gd name="T76" fmla="*/ 2147483647 w 280"/>
                <a:gd name="T77" fmla="*/ 2147483647 h 157"/>
                <a:gd name="T78" fmla="*/ 2147483647 w 280"/>
                <a:gd name="T79" fmla="*/ 2147483647 h 157"/>
                <a:gd name="T80" fmla="*/ 2147483647 w 280"/>
                <a:gd name="T81" fmla="*/ 2147483647 h 157"/>
                <a:gd name="T82" fmla="*/ 2147483647 w 280"/>
                <a:gd name="T83" fmla="*/ 2147483647 h 157"/>
                <a:gd name="T84" fmla="*/ 2147483647 w 280"/>
                <a:gd name="T85" fmla="*/ 2147483647 h 157"/>
                <a:gd name="T86" fmla="*/ 2147483647 w 280"/>
                <a:gd name="T87" fmla="*/ 2147483647 h 157"/>
                <a:gd name="T88" fmla="*/ 2147483647 w 280"/>
                <a:gd name="T89" fmla="*/ 2147483647 h 157"/>
                <a:gd name="T90" fmla="*/ 2147483647 w 280"/>
                <a:gd name="T91" fmla="*/ 2147483647 h 157"/>
                <a:gd name="T92" fmla="*/ 2147483647 w 280"/>
                <a:gd name="T93" fmla="*/ 2147483647 h 157"/>
                <a:gd name="T94" fmla="*/ 2147483647 w 280"/>
                <a:gd name="T95" fmla="*/ 2147483647 h 157"/>
                <a:gd name="T96" fmla="*/ 2147483647 w 280"/>
                <a:gd name="T97" fmla="*/ 2147483647 h 157"/>
                <a:gd name="T98" fmla="*/ 2147483647 w 280"/>
                <a:gd name="T99" fmla="*/ 2147483647 h 157"/>
                <a:gd name="T100" fmla="*/ 2147483647 w 280"/>
                <a:gd name="T101" fmla="*/ 2147483647 h 157"/>
                <a:gd name="T102" fmla="*/ 2147483647 w 280"/>
                <a:gd name="T103" fmla="*/ 2147483647 h 157"/>
                <a:gd name="T104" fmla="*/ 2147483647 w 280"/>
                <a:gd name="T105" fmla="*/ 2147483647 h 15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0"/>
                <a:gd name="T160" fmla="*/ 0 h 157"/>
                <a:gd name="T161" fmla="*/ 280 w 280"/>
                <a:gd name="T162" fmla="*/ 157 h 15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0" h="157">
                  <a:moveTo>
                    <a:pt x="226" y="156"/>
                  </a:moveTo>
                  <a:lnTo>
                    <a:pt x="231" y="156"/>
                  </a:lnTo>
                  <a:lnTo>
                    <a:pt x="236" y="141"/>
                  </a:lnTo>
                  <a:lnTo>
                    <a:pt x="250" y="141"/>
                  </a:lnTo>
                  <a:lnTo>
                    <a:pt x="254" y="141"/>
                  </a:lnTo>
                  <a:lnTo>
                    <a:pt x="260" y="126"/>
                  </a:lnTo>
                  <a:lnTo>
                    <a:pt x="264" y="118"/>
                  </a:lnTo>
                  <a:lnTo>
                    <a:pt x="279" y="107"/>
                  </a:lnTo>
                  <a:lnTo>
                    <a:pt x="274" y="93"/>
                  </a:lnTo>
                  <a:lnTo>
                    <a:pt x="269" y="83"/>
                  </a:lnTo>
                  <a:lnTo>
                    <a:pt x="254" y="68"/>
                  </a:lnTo>
                  <a:lnTo>
                    <a:pt x="254" y="63"/>
                  </a:lnTo>
                  <a:lnTo>
                    <a:pt x="245" y="63"/>
                  </a:lnTo>
                  <a:lnTo>
                    <a:pt x="245" y="38"/>
                  </a:lnTo>
                  <a:lnTo>
                    <a:pt x="245" y="33"/>
                  </a:lnTo>
                  <a:lnTo>
                    <a:pt x="236" y="29"/>
                  </a:lnTo>
                  <a:lnTo>
                    <a:pt x="231" y="20"/>
                  </a:lnTo>
                  <a:lnTo>
                    <a:pt x="215" y="20"/>
                  </a:lnTo>
                  <a:lnTo>
                    <a:pt x="196" y="25"/>
                  </a:lnTo>
                  <a:lnTo>
                    <a:pt x="182" y="14"/>
                  </a:lnTo>
                  <a:lnTo>
                    <a:pt x="177" y="9"/>
                  </a:lnTo>
                  <a:lnTo>
                    <a:pt x="163" y="5"/>
                  </a:lnTo>
                  <a:lnTo>
                    <a:pt x="159" y="0"/>
                  </a:lnTo>
                  <a:lnTo>
                    <a:pt x="144" y="0"/>
                  </a:lnTo>
                  <a:lnTo>
                    <a:pt x="129" y="5"/>
                  </a:lnTo>
                  <a:lnTo>
                    <a:pt x="121" y="14"/>
                  </a:lnTo>
                  <a:lnTo>
                    <a:pt x="115" y="14"/>
                  </a:lnTo>
                  <a:lnTo>
                    <a:pt x="115" y="48"/>
                  </a:lnTo>
                  <a:lnTo>
                    <a:pt x="102" y="68"/>
                  </a:lnTo>
                  <a:lnTo>
                    <a:pt x="77" y="63"/>
                  </a:lnTo>
                  <a:lnTo>
                    <a:pt x="62" y="44"/>
                  </a:lnTo>
                  <a:lnTo>
                    <a:pt x="43" y="29"/>
                  </a:lnTo>
                  <a:lnTo>
                    <a:pt x="19" y="38"/>
                  </a:lnTo>
                  <a:lnTo>
                    <a:pt x="10" y="72"/>
                  </a:lnTo>
                  <a:lnTo>
                    <a:pt x="0" y="97"/>
                  </a:lnTo>
                  <a:lnTo>
                    <a:pt x="0" y="137"/>
                  </a:lnTo>
                  <a:lnTo>
                    <a:pt x="5" y="151"/>
                  </a:lnTo>
                  <a:lnTo>
                    <a:pt x="10" y="151"/>
                  </a:lnTo>
                  <a:lnTo>
                    <a:pt x="19" y="141"/>
                  </a:lnTo>
                  <a:lnTo>
                    <a:pt x="43" y="126"/>
                  </a:lnTo>
                  <a:lnTo>
                    <a:pt x="62" y="121"/>
                  </a:lnTo>
                  <a:lnTo>
                    <a:pt x="67" y="126"/>
                  </a:lnTo>
                  <a:lnTo>
                    <a:pt x="77" y="121"/>
                  </a:lnTo>
                  <a:lnTo>
                    <a:pt x="102" y="121"/>
                  </a:lnTo>
                  <a:lnTo>
                    <a:pt x="125" y="126"/>
                  </a:lnTo>
                  <a:lnTo>
                    <a:pt x="135" y="121"/>
                  </a:lnTo>
                  <a:lnTo>
                    <a:pt x="144" y="113"/>
                  </a:lnTo>
                  <a:lnTo>
                    <a:pt x="148" y="113"/>
                  </a:lnTo>
                  <a:lnTo>
                    <a:pt x="159" y="126"/>
                  </a:lnTo>
                  <a:lnTo>
                    <a:pt x="177" y="126"/>
                  </a:lnTo>
                  <a:lnTo>
                    <a:pt x="196" y="137"/>
                  </a:lnTo>
                  <a:lnTo>
                    <a:pt x="212" y="151"/>
                  </a:lnTo>
                  <a:lnTo>
                    <a:pt x="226" y="156"/>
                  </a:lnTo>
                </a:path>
              </a:pathLst>
            </a:custGeom>
            <a:solidFill>
              <a:srgbClr val="CCFFCC"/>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0984" name="Freeform 94"/>
            <p:cNvSpPr>
              <a:spLocks/>
            </p:cNvSpPr>
            <p:nvPr/>
          </p:nvSpPr>
          <p:spPr bwMode="auto">
            <a:xfrm>
              <a:off x="3936" y="1837"/>
              <a:ext cx="336" cy="232"/>
            </a:xfrm>
            <a:custGeom>
              <a:avLst/>
              <a:gdLst>
                <a:gd name="T0" fmla="*/ 2147483647 w 163"/>
                <a:gd name="T1" fmla="*/ 2147483647 h 148"/>
                <a:gd name="T2" fmla="*/ 2147483647 w 163"/>
                <a:gd name="T3" fmla="*/ 2147483647 h 148"/>
                <a:gd name="T4" fmla="*/ 2147483647 w 163"/>
                <a:gd name="T5" fmla="*/ 2147483647 h 148"/>
                <a:gd name="T6" fmla="*/ 2147483647 w 163"/>
                <a:gd name="T7" fmla="*/ 2147483647 h 148"/>
                <a:gd name="T8" fmla="*/ 2147483647 w 163"/>
                <a:gd name="T9" fmla="*/ 2147483647 h 148"/>
                <a:gd name="T10" fmla="*/ 2147483647 w 163"/>
                <a:gd name="T11" fmla="*/ 2147483647 h 148"/>
                <a:gd name="T12" fmla="*/ 2147483647 w 163"/>
                <a:gd name="T13" fmla="*/ 2147483647 h 148"/>
                <a:gd name="T14" fmla="*/ 2147483647 w 163"/>
                <a:gd name="T15" fmla="*/ 2147483647 h 148"/>
                <a:gd name="T16" fmla="*/ 2147483647 w 163"/>
                <a:gd name="T17" fmla="*/ 2103218839 h 148"/>
                <a:gd name="T18" fmla="*/ 2147483647 w 163"/>
                <a:gd name="T19" fmla="*/ 1824856870 h 148"/>
                <a:gd name="T20" fmla="*/ 2147483647 w 163"/>
                <a:gd name="T21" fmla="*/ 1670199182 h 148"/>
                <a:gd name="T22" fmla="*/ 2147483647 w 163"/>
                <a:gd name="T23" fmla="*/ 1515555158 h 148"/>
                <a:gd name="T24" fmla="*/ 2147483647 w 163"/>
                <a:gd name="T25" fmla="*/ 1175327370 h 148"/>
                <a:gd name="T26" fmla="*/ 2147483647 w 163"/>
                <a:gd name="T27" fmla="*/ 433019665 h 148"/>
                <a:gd name="T28" fmla="*/ 2147483647 w 163"/>
                <a:gd name="T29" fmla="*/ 0 h 148"/>
                <a:gd name="T30" fmla="*/ 2147483647 w 163"/>
                <a:gd name="T31" fmla="*/ 309301712 h 148"/>
                <a:gd name="T32" fmla="*/ 2147483647 w 163"/>
                <a:gd name="T33" fmla="*/ 154644024 h 148"/>
                <a:gd name="T34" fmla="*/ 2147483647 w 163"/>
                <a:gd name="T35" fmla="*/ 773247446 h 148"/>
                <a:gd name="T36" fmla="*/ 0 w 163"/>
                <a:gd name="T37" fmla="*/ 1360911135 h 148"/>
                <a:gd name="T38" fmla="*/ 705339305 w 163"/>
                <a:gd name="T39" fmla="*/ 2147483647 h 148"/>
                <a:gd name="T40" fmla="*/ 1974909682 w 163"/>
                <a:gd name="T41" fmla="*/ 2147483647 h 148"/>
                <a:gd name="T42" fmla="*/ 2147483647 w 163"/>
                <a:gd name="T43" fmla="*/ 2147483647 h 148"/>
                <a:gd name="T44" fmla="*/ 2147483647 w 163"/>
                <a:gd name="T45" fmla="*/ 2147483647 h 148"/>
                <a:gd name="T46" fmla="*/ 2147483647 w 163"/>
                <a:gd name="T47" fmla="*/ 2147483647 h 148"/>
                <a:gd name="T48" fmla="*/ 2147483647 w 163"/>
                <a:gd name="T49" fmla="*/ 2147483647 h 148"/>
                <a:gd name="T50" fmla="*/ 2147483647 w 163"/>
                <a:gd name="T51" fmla="*/ 2147483647 h 148"/>
                <a:gd name="T52" fmla="*/ 2147483647 w 163"/>
                <a:gd name="T53" fmla="*/ 2147483647 h 148"/>
                <a:gd name="T54" fmla="*/ 2147483647 w 163"/>
                <a:gd name="T55" fmla="*/ 2147483647 h 148"/>
                <a:gd name="T56" fmla="*/ 2147483647 w 163"/>
                <a:gd name="T57" fmla="*/ 2147483647 h 148"/>
                <a:gd name="T58" fmla="*/ 2147483647 w 163"/>
                <a:gd name="T59" fmla="*/ 2147483647 h 148"/>
                <a:gd name="T60" fmla="*/ 2147483647 w 163"/>
                <a:gd name="T61" fmla="*/ 2147483647 h 148"/>
                <a:gd name="T62" fmla="*/ 2147483647 w 163"/>
                <a:gd name="T63" fmla="*/ 2147483647 h 148"/>
                <a:gd name="T64" fmla="*/ 2147483647 w 163"/>
                <a:gd name="T65" fmla="*/ 2147483647 h 1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3"/>
                <a:gd name="T100" fmla="*/ 0 h 148"/>
                <a:gd name="T101" fmla="*/ 163 w 163"/>
                <a:gd name="T102" fmla="*/ 148 h 14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3" h="148">
                  <a:moveTo>
                    <a:pt x="157" y="142"/>
                  </a:moveTo>
                  <a:lnTo>
                    <a:pt x="152" y="136"/>
                  </a:lnTo>
                  <a:lnTo>
                    <a:pt x="157" y="122"/>
                  </a:lnTo>
                  <a:lnTo>
                    <a:pt x="162" y="117"/>
                  </a:lnTo>
                  <a:lnTo>
                    <a:pt x="162" y="107"/>
                  </a:lnTo>
                  <a:lnTo>
                    <a:pt x="152" y="102"/>
                  </a:lnTo>
                  <a:lnTo>
                    <a:pt x="142" y="88"/>
                  </a:lnTo>
                  <a:lnTo>
                    <a:pt x="138" y="88"/>
                  </a:lnTo>
                  <a:lnTo>
                    <a:pt x="134" y="68"/>
                  </a:lnTo>
                  <a:lnTo>
                    <a:pt x="123" y="59"/>
                  </a:lnTo>
                  <a:lnTo>
                    <a:pt x="123" y="54"/>
                  </a:lnTo>
                  <a:lnTo>
                    <a:pt x="128" y="49"/>
                  </a:lnTo>
                  <a:lnTo>
                    <a:pt x="152" y="38"/>
                  </a:lnTo>
                  <a:lnTo>
                    <a:pt x="162" y="14"/>
                  </a:lnTo>
                  <a:lnTo>
                    <a:pt x="147" y="0"/>
                  </a:lnTo>
                  <a:lnTo>
                    <a:pt x="109" y="10"/>
                  </a:lnTo>
                  <a:lnTo>
                    <a:pt x="75" y="5"/>
                  </a:lnTo>
                  <a:lnTo>
                    <a:pt x="19" y="25"/>
                  </a:lnTo>
                  <a:lnTo>
                    <a:pt x="0" y="44"/>
                  </a:lnTo>
                  <a:lnTo>
                    <a:pt x="5" y="73"/>
                  </a:lnTo>
                  <a:lnTo>
                    <a:pt x="14" y="98"/>
                  </a:lnTo>
                  <a:lnTo>
                    <a:pt x="38" y="102"/>
                  </a:lnTo>
                  <a:lnTo>
                    <a:pt x="42" y="136"/>
                  </a:lnTo>
                  <a:lnTo>
                    <a:pt x="48" y="136"/>
                  </a:lnTo>
                  <a:lnTo>
                    <a:pt x="57" y="127"/>
                  </a:lnTo>
                  <a:lnTo>
                    <a:pt x="72" y="122"/>
                  </a:lnTo>
                  <a:lnTo>
                    <a:pt x="86" y="122"/>
                  </a:lnTo>
                  <a:lnTo>
                    <a:pt x="90" y="127"/>
                  </a:lnTo>
                  <a:lnTo>
                    <a:pt x="104" y="131"/>
                  </a:lnTo>
                  <a:lnTo>
                    <a:pt x="109" y="136"/>
                  </a:lnTo>
                  <a:lnTo>
                    <a:pt x="123" y="147"/>
                  </a:lnTo>
                  <a:lnTo>
                    <a:pt x="142" y="142"/>
                  </a:lnTo>
                  <a:lnTo>
                    <a:pt x="157" y="142"/>
                  </a:lnTo>
                </a:path>
              </a:pathLst>
            </a:custGeom>
            <a:solidFill>
              <a:srgbClr val="CCFFCC"/>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0985" name="Freeform 95"/>
            <p:cNvSpPr>
              <a:spLocks/>
            </p:cNvSpPr>
            <p:nvPr/>
          </p:nvSpPr>
          <p:spPr bwMode="auto">
            <a:xfrm>
              <a:off x="3936" y="1837"/>
              <a:ext cx="336" cy="232"/>
            </a:xfrm>
            <a:custGeom>
              <a:avLst/>
              <a:gdLst>
                <a:gd name="T0" fmla="*/ 2147483647 w 163"/>
                <a:gd name="T1" fmla="*/ 2147483647 h 148"/>
                <a:gd name="T2" fmla="*/ 2147483647 w 163"/>
                <a:gd name="T3" fmla="*/ 2147483647 h 148"/>
                <a:gd name="T4" fmla="*/ 2147483647 w 163"/>
                <a:gd name="T5" fmla="*/ 2147483647 h 148"/>
                <a:gd name="T6" fmla="*/ 2147483647 w 163"/>
                <a:gd name="T7" fmla="*/ 2147483647 h 148"/>
                <a:gd name="T8" fmla="*/ 2147483647 w 163"/>
                <a:gd name="T9" fmla="*/ 2147483647 h 148"/>
                <a:gd name="T10" fmla="*/ 2147483647 w 163"/>
                <a:gd name="T11" fmla="*/ 2147483647 h 148"/>
                <a:gd name="T12" fmla="*/ 2147483647 w 163"/>
                <a:gd name="T13" fmla="*/ 2147483647 h 148"/>
                <a:gd name="T14" fmla="*/ 2147483647 w 163"/>
                <a:gd name="T15" fmla="*/ 2147483647 h 148"/>
                <a:gd name="T16" fmla="*/ 2147483647 w 163"/>
                <a:gd name="T17" fmla="*/ 2103218839 h 148"/>
                <a:gd name="T18" fmla="*/ 2147483647 w 163"/>
                <a:gd name="T19" fmla="*/ 1824856870 h 148"/>
                <a:gd name="T20" fmla="*/ 2147483647 w 163"/>
                <a:gd name="T21" fmla="*/ 1670199182 h 148"/>
                <a:gd name="T22" fmla="*/ 2147483647 w 163"/>
                <a:gd name="T23" fmla="*/ 1515555158 h 148"/>
                <a:gd name="T24" fmla="*/ 2147483647 w 163"/>
                <a:gd name="T25" fmla="*/ 1175327370 h 148"/>
                <a:gd name="T26" fmla="*/ 2147483647 w 163"/>
                <a:gd name="T27" fmla="*/ 433019665 h 148"/>
                <a:gd name="T28" fmla="*/ 2147483647 w 163"/>
                <a:gd name="T29" fmla="*/ 0 h 148"/>
                <a:gd name="T30" fmla="*/ 2147483647 w 163"/>
                <a:gd name="T31" fmla="*/ 309301712 h 148"/>
                <a:gd name="T32" fmla="*/ 2147483647 w 163"/>
                <a:gd name="T33" fmla="*/ 154644024 h 148"/>
                <a:gd name="T34" fmla="*/ 2147483647 w 163"/>
                <a:gd name="T35" fmla="*/ 773247446 h 148"/>
                <a:gd name="T36" fmla="*/ 0 w 163"/>
                <a:gd name="T37" fmla="*/ 1360911135 h 148"/>
                <a:gd name="T38" fmla="*/ 705339305 w 163"/>
                <a:gd name="T39" fmla="*/ 2147483647 h 148"/>
                <a:gd name="T40" fmla="*/ 1974909682 w 163"/>
                <a:gd name="T41" fmla="*/ 2147483647 h 148"/>
                <a:gd name="T42" fmla="*/ 2147483647 w 163"/>
                <a:gd name="T43" fmla="*/ 2147483647 h 148"/>
                <a:gd name="T44" fmla="*/ 2147483647 w 163"/>
                <a:gd name="T45" fmla="*/ 2147483647 h 148"/>
                <a:gd name="T46" fmla="*/ 2147483647 w 163"/>
                <a:gd name="T47" fmla="*/ 2147483647 h 148"/>
                <a:gd name="T48" fmla="*/ 2147483647 w 163"/>
                <a:gd name="T49" fmla="*/ 2147483647 h 148"/>
                <a:gd name="T50" fmla="*/ 2147483647 w 163"/>
                <a:gd name="T51" fmla="*/ 2147483647 h 148"/>
                <a:gd name="T52" fmla="*/ 2147483647 w 163"/>
                <a:gd name="T53" fmla="*/ 2147483647 h 148"/>
                <a:gd name="T54" fmla="*/ 2147483647 w 163"/>
                <a:gd name="T55" fmla="*/ 2147483647 h 148"/>
                <a:gd name="T56" fmla="*/ 2147483647 w 163"/>
                <a:gd name="T57" fmla="*/ 2147483647 h 148"/>
                <a:gd name="T58" fmla="*/ 2147483647 w 163"/>
                <a:gd name="T59" fmla="*/ 2147483647 h 148"/>
                <a:gd name="T60" fmla="*/ 2147483647 w 163"/>
                <a:gd name="T61" fmla="*/ 2147483647 h 148"/>
                <a:gd name="T62" fmla="*/ 2147483647 w 163"/>
                <a:gd name="T63" fmla="*/ 2147483647 h 148"/>
                <a:gd name="T64" fmla="*/ 2147483647 w 163"/>
                <a:gd name="T65" fmla="*/ 2147483647 h 1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3"/>
                <a:gd name="T100" fmla="*/ 0 h 148"/>
                <a:gd name="T101" fmla="*/ 163 w 163"/>
                <a:gd name="T102" fmla="*/ 148 h 14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3" h="148">
                  <a:moveTo>
                    <a:pt x="157" y="142"/>
                  </a:moveTo>
                  <a:lnTo>
                    <a:pt x="152" y="136"/>
                  </a:lnTo>
                  <a:lnTo>
                    <a:pt x="157" y="122"/>
                  </a:lnTo>
                  <a:lnTo>
                    <a:pt x="162" y="117"/>
                  </a:lnTo>
                  <a:lnTo>
                    <a:pt x="162" y="107"/>
                  </a:lnTo>
                  <a:lnTo>
                    <a:pt x="152" y="102"/>
                  </a:lnTo>
                  <a:lnTo>
                    <a:pt x="142" y="88"/>
                  </a:lnTo>
                  <a:lnTo>
                    <a:pt x="138" y="88"/>
                  </a:lnTo>
                  <a:lnTo>
                    <a:pt x="134" y="68"/>
                  </a:lnTo>
                  <a:lnTo>
                    <a:pt x="123" y="59"/>
                  </a:lnTo>
                  <a:lnTo>
                    <a:pt x="123" y="54"/>
                  </a:lnTo>
                  <a:lnTo>
                    <a:pt x="128" y="49"/>
                  </a:lnTo>
                  <a:lnTo>
                    <a:pt x="152" y="38"/>
                  </a:lnTo>
                  <a:lnTo>
                    <a:pt x="162" y="14"/>
                  </a:lnTo>
                  <a:lnTo>
                    <a:pt x="147" y="0"/>
                  </a:lnTo>
                  <a:lnTo>
                    <a:pt x="109" y="10"/>
                  </a:lnTo>
                  <a:lnTo>
                    <a:pt x="75" y="5"/>
                  </a:lnTo>
                  <a:lnTo>
                    <a:pt x="19" y="25"/>
                  </a:lnTo>
                  <a:lnTo>
                    <a:pt x="0" y="44"/>
                  </a:lnTo>
                  <a:lnTo>
                    <a:pt x="5" y="73"/>
                  </a:lnTo>
                  <a:lnTo>
                    <a:pt x="14" y="98"/>
                  </a:lnTo>
                  <a:lnTo>
                    <a:pt x="38" y="102"/>
                  </a:lnTo>
                  <a:lnTo>
                    <a:pt x="42" y="136"/>
                  </a:lnTo>
                  <a:lnTo>
                    <a:pt x="48" y="136"/>
                  </a:lnTo>
                  <a:lnTo>
                    <a:pt x="57" y="127"/>
                  </a:lnTo>
                  <a:lnTo>
                    <a:pt x="72" y="122"/>
                  </a:lnTo>
                  <a:lnTo>
                    <a:pt x="86" y="122"/>
                  </a:lnTo>
                  <a:lnTo>
                    <a:pt x="90" y="127"/>
                  </a:lnTo>
                  <a:lnTo>
                    <a:pt x="104" y="131"/>
                  </a:lnTo>
                  <a:lnTo>
                    <a:pt x="109" y="136"/>
                  </a:lnTo>
                  <a:lnTo>
                    <a:pt x="123" y="147"/>
                  </a:lnTo>
                  <a:lnTo>
                    <a:pt x="142" y="142"/>
                  </a:lnTo>
                  <a:lnTo>
                    <a:pt x="157" y="142"/>
                  </a:lnTo>
                </a:path>
              </a:pathLst>
            </a:custGeom>
            <a:no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0986" name="Freeform 96"/>
            <p:cNvSpPr>
              <a:spLocks/>
            </p:cNvSpPr>
            <p:nvPr/>
          </p:nvSpPr>
          <p:spPr bwMode="auto">
            <a:xfrm>
              <a:off x="2526" y="2387"/>
              <a:ext cx="791" cy="830"/>
            </a:xfrm>
            <a:custGeom>
              <a:avLst/>
              <a:gdLst>
                <a:gd name="T0" fmla="*/ 2147483647 w 383"/>
                <a:gd name="T1" fmla="*/ 0 h 526"/>
                <a:gd name="T2" fmla="*/ 2147483647 w 383"/>
                <a:gd name="T3" fmla="*/ 960586403 h 526"/>
                <a:gd name="T4" fmla="*/ 2147483647 w 383"/>
                <a:gd name="T5" fmla="*/ 1857136524 h 526"/>
                <a:gd name="T6" fmla="*/ 2147483647 w 383"/>
                <a:gd name="T7" fmla="*/ 2147483647 h 526"/>
                <a:gd name="T8" fmla="*/ 2147483647 w 383"/>
                <a:gd name="T9" fmla="*/ 2147483647 h 526"/>
                <a:gd name="T10" fmla="*/ 2147483647 w 383"/>
                <a:gd name="T11" fmla="*/ 2147483647 h 526"/>
                <a:gd name="T12" fmla="*/ 2147483647 w 383"/>
                <a:gd name="T13" fmla="*/ 2147483647 h 526"/>
                <a:gd name="T14" fmla="*/ 2147483647 w 383"/>
                <a:gd name="T15" fmla="*/ 2147483647 h 526"/>
                <a:gd name="T16" fmla="*/ 1428369675 w 383"/>
                <a:gd name="T17" fmla="*/ 2147483647 h 526"/>
                <a:gd name="T18" fmla="*/ 714184848 w 383"/>
                <a:gd name="T19" fmla="*/ 2147483647 h 526"/>
                <a:gd name="T20" fmla="*/ 0 w 383"/>
                <a:gd name="T21" fmla="*/ 2147483647 h 526"/>
                <a:gd name="T22" fmla="*/ 714184848 w 383"/>
                <a:gd name="T23" fmla="*/ 2147483647 h 526"/>
                <a:gd name="T24" fmla="*/ 2147483647 w 383"/>
                <a:gd name="T25" fmla="*/ 2147483647 h 526"/>
                <a:gd name="T26" fmla="*/ 2147483647 w 383"/>
                <a:gd name="T27" fmla="*/ 2147483647 h 526"/>
                <a:gd name="T28" fmla="*/ 2147483647 w 383"/>
                <a:gd name="T29" fmla="*/ 2147483647 h 526"/>
                <a:gd name="T30" fmla="*/ 2147483647 w 383"/>
                <a:gd name="T31" fmla="*/ 2147483647 h 526"/>
                <a:gd name="T32" fmla="*/ 2147483647 w 383"/>
                <a:gd name="T33" fmla="*/ 2147483647 h 526"/>
                <a:gd name="T34" fmla="*/ 2147483647 w 383"/>
                <a:gd name="T35" fmla="*/ 2147483647 h 526"/>
                <a:gd name="T36" fmla="*/ 2147483647 w 383"/>
                <a:gd name="T37" fmla="*/ 2147483647 h 526"/>
                <a:gd name="T38" fmla="*/ 2147483647 w 383"/>
                <a:gd name="T39" fmla="*/ 2147483647 h 526"/>
                <a:gd name="T40" fmla="*/ 2147483647 w 383"/>
                <a:gd name="T41" fmla="*/ 2147483647 h 526"/>
                <a:gd name="T42" fmla="*/ 2147483647 w 383"/>
                <a:gd name="T43" fmla="*/ 2147483647 h 526"/>
                <a:gd name="T44" fmla="*/ 2147483647 w 383"/>
                <a:gd name="T45" fmla="*/ 2147483647 h 526"/>
                <a:gd name="T46" fmla="*/ 2147483647 w 383"/>
                <a:gd name="T47" fmla="*/ 2147483647 h 526"/>
                <a:gd name="T48" fmla="*/ 2147483647 w 383"/>
                <a:gd name="T49" fmla="*/ 2147483647 h 526"/>
                <a:gd name="T50" fmla="*/ 2147483647 w 383"/>
                <a:gd name="T51" fmla="*/ 2147483647 h 526"/>
                <a:gd name="T52" fmla="*/ 2147483647 w 383"/>
                <a:gd name="T53" fmla="*/ 2147483647 h 526"/>
                <a:gd name="T54" fmla="*/ 2147483647 w 383"/>
                <a:gd name="T55" fmla="*/ 2147483647 h 526"/>
                <a:gd name="T56" fmla="*/ 2147483647 w 383"/>
                <a:gd name="T57" fmla="*/ 2147483647 h 526"/>
                <a:gd name="T58" fmla="*/ 2147483647 w 383"/>
                <a:gd name="T59" fmla="*/ 2147483647 h 526"/>
                <a:gd name="T60" fmla="*/ 2147483647 w 383"/>
                <a:gd name="T61" fmla="*/ 2147483647 h 526"/>
                <a:gd name="T62" fmla="*/ 2147483647 w 383"/>
                <a:gd name="T63" fmla="*/ 2147483647 h 526"/>
                <a:gd name="T64" fmla="*/ 2147483647 w 383"/>
                <a:gd name="T65" fmla="*/ 1857136524 h 526"/>
                <a:gd name="T66" fmla="*/ 2147483647 w 383"/>
                <a:gd name="T67" fmla="*/ 800488668 h 526"/>
                <a:gd name="T68" fmla="*/ 2147483647 w 383"/>
                <a:gd name="T69" fmla="*/ 1568952154 h 526"/>
                <a:gd name="T70" fmla="*/ 2147483647 w 383"/>
                <a:gd name="T71" fmla="*/ 2147483647 h 526"/>
                <a:gd name="T72" fmla="*/ 2147483647 w 383"/>
                <a:gd name="T73" fmla="*/ 960586403 h 526"/>
                <a:gd name="T74" fmla="*/ 2147483647 w 383"/>
                <a:gd name="T75" fmla="*/ 0 h 5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83"/>
                <a:gd name="T115" fmla="*/ 0 h 526"/>
                <a:gd name="T116" fmla="*/ 383 w 383"/>
                <a:gd name="T117" fmla="*/ 526 h 52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83" h="526">
                  <a:moveTo>
                    <a:pt x="178" y="0"/>
                  </a:moveTo>
                  <a:lnTo>
                    <a:pt x="157" y="0"/>
                  </a:lnTo>
                  <a:lnTo>
                    <a:pt x="144" y="0"/>
                  </a:lnTo>
                  <a:lnTo>
                    <a:pt x="154" y="30"/>
                  </a:lnTo>
                  <a:lnTo>
                    <a:pt x="139" y="39"/>
                  </a:lnTo>
                  <a:lnTo>
                    <a:pt x="154" y="58"/>
                  </a:lnTo>
                  <a:lnTo>
                    <a:pt x="135" y="73"/>
                  </a:lnTo>
                  <a:lnTo>
                    <a:pt x="130" y="93"/>
                  </a:lnTo>
                  <a:lnTo>
                    <a:pt x="111" y="83"/>
                  </a:lnTo>
                  <a:lnTo>
                    <a:pt x="82" y="77"/>
                  </a:lnTo>
                  <a:lnTo>
                    <a:pt x="72" y="107"/>
                  </a:lnTo>
                  <a:lnTo>
                    <a:pt x="58" y="143"/>
                  </a:lnTo>
                  <a:lnTo>
                    <a:pt x="48" y="152"/>
                  </a:lnTo>
                  <a:lnTo>
                    <a:pt x="58" y="171"/>
                  </a:lnTo>
                  <a:lnTo>
                    <a:pt x="44" y="181"/>
                  </a:lnTo>
                  <a:lnTo>
                    <a:pt x="29" y="201"/>
                  </a:lnTo>
                  <a:lnTo>
                    <a:pt x="15" y="201"/>
                  </a:lnTo>
                  <a:lnTo>
                    <a:pt x="10" y="231"/>
                  </a:lnTo>
                  <a:lnTo>
                    <a:pt x="5" y="250"/>
                  </a:lnTo>
                  <a:lnTo>
                    <a:pt x="5" y="275"/>
                  </a:lnTo>
                  <a:lnTo>
                    <a:pt x="10" y="294"/>
                  </a:lnTo>
                  <a:lnTo>
                    <a:pt x="0" y="314"/>
                  </a:lnTo>
                  <a:lnTo>
                    <a:pt x="5" y="338"/>
                  </a:lnTo>
                  <a:lnTo>
                    <a:pt x="5" y="358"/>
                  </a:lnTo>
                  <a:lnTo>
                    <a:pt x="20" y="373"/>
                  </a:lnTo>
                  <a:lnTo>
                    <a:pt x="29" y="382"/>
                  </a:lnTo>
                  <a:lnTo>
                    <a:pt x="68" y="396"/>
                  </a:lnTo>
                  <a:lnTo>
                    <a:pt x="77" y="416"/>
                  </a:lnTo>
                  <a:lnTo>
                    <a:pt x="63" y="432"/>
                  </a:lnTo>
                  <a:lnTo>
                    <a:pt x="48" y="481"/>
                  </a:lnTo>
                  <a:lnTo>
                    <a:pt x="48" y="495"/>
                  </a:lnTo>
                  <a:lnTo>
                    <a:pt x="72" y="500"/>
                  </a:lnTo>
                  <a:lnTo>
                    <a:pt x="111" y="500"/>
                  </a:lnTo>
                  <a:lnTo>
                    <a:pt x="135" y="515"/>
                  </a:lnTo>
                  <a:lnTo>
                    <a:pt x="144" y="509"/>
                  </a:lnTo>
                  <a:lnTo>
                    <a:pt x="157" y="515"/>
                  </a:lnTo>
                  <a:lnTo>
                    <a:pt x="168" y="525"/>
                  </a:lnTo>
                  <a:lnTo>
                    <a:pt x="183" y="515"/>
                  </a:lnTo>
                  <a:lnTo>
                    <a:pt x="206" y="525"/>
                  </a:lnTo>
                  <a:lnTo>
                    <a:pt x="263" y="505"/>
                  </a:lnTo>
                  <a:lnTo>
                    <a:pt x="277" y="509"/>
                  </a:lnTo>
                  <a:lnTo>
                    <a:pt x="296" y="509"/>
                  </a:lnTo>
                  <a:lnTo>
                    <a:pt x="288" y="481"/>
                  </a:lnTo>
                  <a:lnTo>
                    <a:pt x="316" y="446"/>
                  </a:lnTo>
                  <a:lnTo>
                    <a:pt x="336" y="437"/>
                  </a:lnTo>
                  <a:lnTo>
                    <a:pt x="302" y="402"/>
                  </a:lnTo>
                  <a:lnTo>
                    <a:pt x="277" y="382"/>
                  </a:lnTo>
                  <a:lnTo>
                    <a:pt x="273" y="358"/>
                  </a:lnTo>
                  <a:lnTo>
                    <a:pt x="263" y="344"/>
                  </a:lnTo>
                  <a:lnTo>
                    <a:pt x="259" y="324"/>
                  </a:lnTo>
                  <a:lnTo>
                    <a:pt x="273" y="324"/>
                  </a:lnTo>
                  <a:lnTo>
                    <a:pt x="316" y="308"/>
                  </a:lnTo>
                  <a:lnTo>
                    <a:pt x="330" y="299"/>
                  </a:lnTo>
                  <a:lnTo>
                    <a:pt x="349" y="289"/>
                  </a:lnTo>
                  <a:lnTo>
                    <a:pt x="358" y="275"/>
                  </a:lnTo>
                  <a:lnTo>
                    <a:pt x="378" y="289"/>
                  </a:lnTo>
                  <a:lnTo>
                    <a:pt x="382" y="270"/>
                  </a:lnTo>
                  <a:lnTo>
                    <a:pt x="378" y="250"/>
                  </a:lnTo>
                  <a:lnTo>
                    <a:pt x="368" y="236"/>
                  </a:lnTo>
                  <a:lnTo>
                    <a:pt x="363" y="162"/>
                  </a:lnTo>
                  <a:lnTo>
                    <a:pt x="354" y="146"/>
                  </a:lnTo>
                  <a:lnTo>
                    <a:pt x="358" y="127"/>
                  </a:lnTo>
                  <a:lnTo>
                    <a:pt x="358" y="107"/>
                  </a:lnTo>
                  <a:lnTo>
                    <a:pt x="354" y="88"/>
                  </a:lnTo>
                  <a:lnTo>
                    <a:pt x="344" y="73"/>
                  </a:lnTo>
                  <a:lnTo>
                    <a:pt x="320" y="58"/>
                  </a:lnTo>
                  <a:lnTo>
                    <a:pt x="336" y="49"/>
                  </a:lnTo>
                  <a:lnTo>
                    <a:pt x="325" y="25"/>
                  </a:lnTo>
                  <a:lnTo>
                    <a:pt x="306" y="44"/>
                  </a:lnTo>
                  <a:lnTo>
                    <a:pt x="283" y="49"/>
                  </a:lnTo>
                  <a:lnTo>
                    <a:pt x="250" y="73"/>
                  </a:lnTo>
                  <a:lnTo>
                    <a:pt x="221" y="69"/>
                  </a:lnTo>
                  <a:lnTo>
                    <a:pt x="230" y="49"/>
                  </a:lnTo>
                  <a:lnTo>
                    <a:pt x="192" y="30"/>
                  </a:lnTo>
                  <a:lnTo>
                    <a:pt x="197" y="14"/>
                  </a:lnTo>
                  <a:lnTo>
                    <a:pt x="178" y="0"/>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0987" name="Freeform 97"/>
            <p:cNvSpPr>
              <a:spLocks/>
            </p:cNvSpPr>
            <p:nvPr/>
          </p:nvSpPr>
          <p:spPr bwMode="auto">
            <a:xfrm>
              <a:off x="2526" y="2387"/>
              <a:ext cx="791" cy="830"/>
            </a:xfrm>
            <a:custGeom>
              <a:avLst/>
              <a:gdLst>
                <a:gd name="T0" fmla="*/ 2147483647 w 383"/>
                <a:gd name="T1" fmla="*/ 0 h 526"/>
                <a:gd name="T2" fmla="*/ 2147483647 w 383"/>
                <a:gd name="T3" fmla="*/ 960586403 h 526"/>
                <a:gd name="T4" fmla="*/ 2147483647 w 383"/>
                <a:gd name="T5" fmla="*/ 1857136524 h 526"/>
                <a:gd name="T6" fmla="*/ 2147483647 w 383"/>
                <a:gd name="T7" fmla="*/ 2147483647 h 526"/>
                <a:gd name="T8" fmla="*/ 2147483647 w 383"/>
                <a:gd name="T9" fmla="*/ 2147483647 h 526"/>
                <a:gd name="T10" fmla="*/ 2147483647 w 383"/>
                <a:gd name="T11" fmla="*/ 2147483647 h 526"/>
                <a:gd name="T12" fmla="*/ 2147483647 w 383"/>
                <a:gd name="T13" fmla="*/ 2147483647 h 526"/>
                <a:gd name="T14" fmla="*/ 2147483647 w 383"/>
                <a:gd name="T15" fmla="*/ 2147483647 h 526"/>
                <a:gd name="T16" fmla="*/ 1428369675 w 383"/>
                <a:gd name="T17" fmla="*/ 2147483647 h 526"/>
                <a:gd name="T18" fmla="*/ 714184848 w 383"/>
                <a:gd name="T19" fmla="*/ 2147483647 h 526"/>
                <a:gd name="T20" fmla="*/ 0 w 383"/>
                <a:gd name="T21" fmla="*/ 2147483647 h 526"/>
                <a:gd name="T22" fmla="*/ 714184848 w 383"/>
                <a:gd name="T23" fmla="*/ 2147483647 h 526"/>
                <a:gd name="T24" fmla="*/ 2147483647 w 383"/>
                <a:gd name="T25" fmla="*/ 2147483647 h 526"/>
                <a:gd name="T26" fmla="*/ 2147483647 w 383"/>
                <a:gd name="T27" fmla="*/ 2147483647 h 526"/>
                <a:gd name="T28" fmla="*/ 2147483647 w 383"/>
                <a:gd name="T29" fmla="*/ 2147483647 h 526"/>
                <a:gd name="T30" fmla="*/ 2147483647 w 383"/>
                <a:gd name="T31" fmla="*/ 2147483647 h 526"/>
                <a:gd name="T32" fmla="*/ 2147483647 w 383"/>
                <a:gd name="T33" fmla="*/ 2147483647 h 526"/>
                <a:gd name="T34" fmla="*/ 2147483647 w 383"/>
                <a:gd name="T35" fmla="*/ 2147483647 h 526"/>
                <a:gd name="T36" fmla="*/ 2147483647 w 383"/>
                <a:gd name="T37" fmla="*/ 2147483647 h 526"/>
                <a:gd name="T38" fmla="*/ 2147483647 w 383"/>
                <a:gd name="T39" fmla="*/ 2147483647 h 526"/>
                <a:gd name="T40" fmla="*/ 2147483647 w 383"/>
                <a:gd name="T41" fmla="*/ 2147483647 h 526"/>
                <a:gd name="T42" fmla="*/ 2147483647 w 383"/>
                <a:gd name="T43" fmla="*/ 2147483647 h 526"/>
                <a:gd name="T44" fmla="*/ 2147483647 w 383"/>
                <a:gd name="T45" fmla="*/ 2147483647 h 526"/>
                <a:gd name="T46" fmla="*/ 2147483647 w 383"/>
                <a:gd name="T47" fmla="*/ 2147483647 h 526"/>
                <a:gd name="T48" fmla="*/ 2147483647 w 383"/>
                <a:gd name="T49" fmla="*/ 2147483647 h 526"/>
                <a:gd name="T50" fmla="*/ 2147483647 w 383"/>
                <a:gd name="T51" fmla="*/ 2147483647 h 526"/>
                <a:gd name="T52" fmla="*/ 2147483647 w 383"/>
                <a:gd name="T53" fmla="*/ 2147483647 h 526"/>
                <a:gd name="T54" fmla="*/ 2147483647 w 383"/>
                <a:gd name="T55" fmla="*/ 2147483647 h 526"/>
                <a:gd name="T56" fmla="*/ 2147483647 w 383"/>
                <a:gd name="T57" fmla="*/ 2147483647 h 526"/>
                <a:gd name="T58" fmla="*/ 2147483647 w 383"/>
                <a:gd name="T59" fmla="*/ 2147483647 h 526"/>
                <a:gd name="T60" fmla="*/ 2147483647 w 383"/>
                <a:gd name="T61" fmla="*/ 2147483647 h 526"/>
                <a:gd name="T62" fmla="*/ 2147483647 w 383"/>
                <a:gd name="T63" fmla="*/ 2147483647 h 526"/>
                <a:gd name="T64" fmla="*/ 2147483647 w 383"/>
                <a:gd name="T65" fmla="*/ 1857136524 h 526"/>
                <a:gd name="T66" fmla="*/ 2147483647 w 383"/>
                <a:gd name="T67" fmla="*/ 800488668 h 526"/>
                <a:gd name="T68" fmla="*/ 2147483647 w 383"/>
                <a:gd name="T69" fmla="*/ 1568952154 h 526"/>
                <a:gd name="T70" fmla="*/ 2147483647 w 383"/>
                <a:gd name="T71" fmla="*/ 2147483647 h 526"/>
                <a:gd name="T72" fmla="*/ 2147483647 w 383"/>
                <a:gd name="T73" fmla="*/ 960586403 h 526"/>
                <a:gd name="T74" fmla="*/ 2147483647 w 383"/>
                <a:gd name="T75" fmla="*/ 0 h 5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83"/>
                <a:gd name="T115" fmla="*/ 0 h 526"/>
                <a:gd name="T116" fmla="*/ 383 w 383"/>
                <a:gd name="T117" fmla="*/ 526 h 52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83" h="526">
                  <a:moveTo>
                    <a:pt x="178" y="0"/>
                  </a:moveTo>
                  <a:lnTo>
                    <a:pt x="157" y="0"/>
                  </a:lnTo>
                  <a:lnTo>
                    <a:pt x="144" y="0"/>
                  </a:lnTo>
                  <a:lnTo>
                    <a:pt x="154" y="30"/>
                  </a:lnTo>
                  <a:lnTo>
                    <a:pt x="139" y="39"/>
                  </a:lnTo>
                  <a:lnTo>
                    <a:pt x="154" y="58"/>
                  </a:lnTo>
                  <a:lnTo>
                    <a:pt x="135" y="73"/>
                  </a:lnTo>
                  <a:lnTo>
                    <a:pt x="130" y="93"/>
                  </a:lnTo>
                  <a:lnTo>
                    <a:pt x="111" y="83"/>
                  </a:lnTo>
                  <a:lnTo>
                    <a:pt x="82" y="77"/>
                  </a:lnTo>
                  <a:lnTo>
                    <a:pt x="72" y="107"/>
                  </a:lnTo>
                  <a:lnTo>
                    <a:pt x="58" y="143"/>
                  </a:lnTo>
                  <a:lnTo>
                    <a:pt x="48" y="152"/>
                  </a:lnTo>
                  <a:lnTo>
                    <a:pt x="58" y="171"/>
                  </a:lnTo>
                  <a:lnTo>
                    <a:pt x="44" y="181"/>
                  </a:lnTo>
                  <a:lnTo>
                    <a:pt x="29" y="201"/>
                  </a:lnTo>
                  <a:lnTo>
                    <a:pt x="15" y="201"/>
                  </a:lnTo>
                  <a:lnTo>
                    <a:pt x="10" y="231"/>
                  </a:lnTo>
                  <a:lnTo>
                    <a:pt x="5" y="250"/>
                  </a:lnTo>
                  <a:lnTo>
                    <a:pt x="5" y="275"/>
                  </a:lnTo>
                  <a:lnTo>
                    <a:pt x="10" y="294"/>
                  </a:lnTo>
                  <a:lnTo>
                    <a:pt x="0" y="314"/>
                  </a:lnTo>
                  <a:lnTo>
                    <a:pt x="5" y="338"/>
                  </a:lnTo>
                  <a:lnTo>
                    <a:pt x="5" y="358"/>
                  </a:lnTo>
                  <a:lnTo>
                    <a:pt x="20" y="373"/>
                  </a:lnTo>
                  <a:lnTo>
                    <a:pt x="29" y="382"/>
                  </a:lnTo>
                  <a:lnTo>
                    <a:pt x="68" y="396"/>
                  </a:lnTo>
                  <a:lnTo>
                    <a:pt x="77" y="416"/>
                  </a:lnTo>
                  <a:lnTo>
                    <a:pt x="63" y="432"/>
                  </a:lnTo>
                  <a:lnTo>
                    <a:pt x="48" y="481"/>
                  </a:lnTo>
                  <a:lnTo>
                    <a:pt x="48" y="495"/>
                  </a:lnTo>
                  <a:lnTo>
                    <a:pt x="72" y="500"/>
                  </a:lnTo>
                  <a:lnTo>
                    <a:pt x="111" y="500"/>
                  </a:lnTo>
                  <a:lnTo>
                    <a:pt x="135" y="515"/>
                  </a:lnTo>
                  <a:lnTo>
                    <a:pt x="144" y="509"/>
                  </a:lnTo>
                  <a:lnTo>
                    <a:pt x="157" y="515"/>
                  </a:lnTo>
                  <a:lnTo>
                    <a:pt x="168" y="525"/>
                  </a:lnTo>
                  <a:lnTo>
                    <a:pt x="183" y="515"/>
                  </a:lnTo>
                  <a:lnTo>
                    <a:pt x="206" y="525"/>
                  </a:lnTo>
                  <a:lnTo>
                    <a:pt x="263" y="505"/>
                  </a:lnTo>
                  <a:lnTo>
                    <a:pt x="277" y="509"/>
                  </a:lnTo>
                  <a:lnTo>
                    <a:pt x="296" y="509"/>
                  </a:lnTo>
                  <a:lnTo>
                    <a:pt x="288" y="481"/>
                  </a:lnTo>
                  <a:lnTo>
                    <a:pt x="316" y="446"/>
                  </a:lnTo>
                  <a:lnTo>
                    <a:pt x="336" y="437"/>
                  </a:lnTo>
                  <a:lnTo>
                    <a:pt x="302" y="402"/>
                  </a:lnTo>
                  <a:lnTo>
                    <a:pt x="277" y="382"/>
                  </a:lnTo>
                  <a:lnTo>
                    <a:pt x="273" y="358"/>
                  </a:lnTo>
                  <a:lnTo>
                    <a:pt x="263" y="344"/>
                  </a:lnTo>
                  <a:lnTo>
                    <a:pt x="259" y="324"/>
                  </a:lnTo>
                  <a:lnTo>
                    <a:pt x="273" y="324"/>
                  </a:lnTo>
                  <a:lnTo>
                    <a:pt x="316" y="308"/>
                  </a:lnTo>
                  <a:lnTo>
                    <a:pt x="330" y="299"/>
                  </a:lnTo>
                  <a:lnTo>
                    <a:pt x="349" y="289"/>
                  </a:lnTo>
                  <a:lnTo>
                    <a:pt x="358" y="275"/>
                  </a:lnTo>
                  <a:lnTo>
                    <a:pt x="378" y="289"/>
                  </a:lnTo>
                  <a:lnTo>
                    <a:pt x="382" y="270"/>
                  </a:lnTo>
                  <a:lnTo>
                    <a:pt x="378" y="250"/>
                  </a:lnTo>
                  <a:lnTo>
                    <a:pt x="368" y="236"/>
                  </a:lnTo>
                  <a:lnTo>
                    <a:pt x="363" y="162"/>
                  </a:lnTo>
                  <a:lnTo>
                    <a:pt x="354" y="146"/>
                  </a:lnTo>
                  <a:lnTo>
                    <a:pt x="358" y="127"/>
                  </a:lnTo>
                  <a:lnTo>
                    <a:pt x="358" y="107"/>
                  </a:lnTo>
                  <a:lnTo>
                    <a:pt x="354" y="88"/>
                  </a:lnTo>
                  <a:lnTo>
                    <a:pt x="344" y="73"/>
                  </a:lnTo>
                  <a:lnTo>
                    <a:pt x="320" y="58"/>
                  </a:lnTo>
                  <a:lnTo>
                    <a:pt x="336" y="49"/>
                  </a:lnTo>
                  <a:lnTo>
                    <a:pt x="325" y="25"/>
                  </a:lnTo>
                  <a:lnTo>
                    <a:pt x="306" y="44"/>
                  </a:lnTo>
                  <a:lnTo>
                    <a:pt x="283" y="49"/>
                  </a:lnTo>
                  <a:lnTo>
                    <a:pt x="250" y="73"/>
                  </a:lnTo>
                  <a:lnTo>
                    <a:pt x="221" y="69"/>
                  </a:lnTo>
                  <a:lnTo>
                    <a:pt x="230" y="49"/>
                  </a:lnTo>
                  <a:lnTo>
                    <a:pt x="192" y="30"/>
                  </a:lnTo>
                  <a:lnTo>
                    <a:pt x="197" y="14"/>
                  </a:lnTo>
                  <a:lnTo>
                    <a:pt x="178" y="0"/>
                  </a:lnTo>
                </a:path>
              </a:pathLst>
            </a:custGeom>
            <a:solidFill>
              <a:srgbClr val="CCFFCC"/>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0988" name="Freeform 98"/>
            <p:cNvSpPr>
              <a:spLocks/>
            </p:cNvSpPr>
            <p:nvPr/>
          </p:nvSpPr>
          <p:spPr bwMode="auto">
            <a:xfrm>
              <a:off x="3058" y="2820"/>
              <a:ext cx="572" cy="273"/>
            </a:xfrm>
            <a:custGeom>
              <a:avLst/>
              <a:gdLst>
                <a:gd name="T0" fmla="*/ 2147483647 w 277"/>
                <a:gd name="T1" fmla="*/ 461772485 h 172"/>
                <a:gd name="T2" fmla="*/ 2147483647 w 277"/>
                <a:gd name="T3" fmla="*/ 0 h 172"/>
                <a:gd name="T4" fmla="*/ 2147483647 w 277"/>
                <a:gd name="T5" fmla="*/ 461772485 h 172"/>
                <a:gd name="T6" fmla="*/ 2147483647 w 277"/>
                <a:gd name="T7" fmla="*/ 824595786 h 172"/>
                <a:gd name="T8" fmla="*/ 2147483647 w 277"/>
                <a:gd name="T9" fmla="*/ 1121457800 h 172"/>
                <a:gd name="T10" fmla="*/ 1999315063 w 277"/>
                <a:gd name="T11" fmla="*/ 1616218163 h 172"/>
                <a:gd name="T12" fmla="*/ 0 w 277"/>
                <a:gd name="T13" fmla="*/ 1616218163 h 172"/>
                <a:gd name="T14" fmla="*/ 714015623 w 277"/>
                <a:gd name="T15" fmla="*/ 2147483647 h 172"/>
                <a:gd name="T16" fmla="*/ 1999315063 w 277"/>
                <a:gd name="T17" fmla="*/ 2147483647 h 172"/>
                <a:gd name="T18" fmla="*/ 2147483647 w 277"/>
                <a:gd name="T19" fmla="*/ 2147483647 h 172"/>
                <a:gd name="T20" fmla="*/ 2147483647 w 277"/>
                <a:gd name="T21" fmla="*/ 2147483647 h 172"/>
                <a:gd name="T22" fmla="*/ 2147483647 w 277"/>
                <a:gd name="T23" fmla="*/ 2147483647 h 172"/>
                <a:gd name="T24" fmla="*/ 2147483647 w 277"/>
                <a:gd name="T25" fmla="*/ 2147483647 h 172"/>
                <a:gd name="T26" fmla="*/ 2147483647 w 277"/>
                <a:gd name="T27" fmla="*/ 2147483647 h 172"/>
                <a:gd name="T28" fmla="*/ 2147483647 w 277"/>
                <a:gd name="T29" fmla="*/ 2147483647 h 172"/>
                <a:gd name="T30" fmla="*/ 2147483647 w 277"/>
                <a:gd name="T31" fmla="*/ 2147483647 h 172"/>
                <a:gd name="T32" fmla="*/ 2147483647 w 277"/>
                <a:gd name="T33" fmla="*/ 2147483647 h 172"/>
                <a:gd name="T34" fmla="*/ 2147483647 w 277"/>
                <a:gd name="T35" fmla="*/ 2147483647 h 172"/>
                <a:gd name="T36" fmla="*/ 2147483647 w 277"/>
                <a:gd name="T37" fmla="*/ 2147483647 h 172"/>
                <a:gd name="T38" fmla="*/ 2147483647 w 277"/>
                <a:gd name="T39" fmla="*/ 2147483647 h 172"/>
                <a:gd name="T40" fmla="*/ 2147483647 w 277"/>
                <a:gd name="T41" fmla="*/ 1748155227 h 172"/>
                <a:gd name="T42" fmla="*/ 2147483647 w 277"/>
                <a:gd name="T43" fmla="*/ 1451293216 h 172"/>
                <a:gd name="T44" fmla="*/ 2147483647 w 277"/>
                <a:gd name="T45" fmla="*/ 2077990648 h 172"/>
                <a:gd name="T46" fmla="*/ 2147483647 w 277"/>
                <a:gd name="T47" fmla="*/ 1748155227 h 172"/>
                <a:gd name="T48" fmla="*/ 2147483647 w 277"/>
                <a:gd name="T49" fmla="*/ 989520731 h 172"/>
                <a:gd name="T50" fmla="*/ 2147483647 w 277"/>
                <a:gd name="T51" fmla="*/ 659685314 h 172"/>
                <a:gd name="T52" fmla="*/ 2147483647 w 277"/>
                <a:gd name="T53" fmla="*/ 659685314 h 172"/>
                <a:gd name="T54" fmla="*/ 2147483647 w 277"/>
                <a:gd name="T55" fmla="*/ 131937061 h 172"/>
                <a:gd name="T56" fmla="*/ 2147483647 w 277"/>
                <a:gd name="T57" fmla="*/ 461772485 h 1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77"/>
                <a:gd name="T88" fmla="*/ 0 h 172"/>
                <a:gd name="T89" fmla="*/ 277 w 277"/>
                <a:gd name="T90" fmla="*/ 172 h 1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77" h="172">
                  <a:moveTo>
                    <a:pt x="120" y="14"/>
                  </a:moveTo>
                  <a:lnTo>
                    <a:pt x="100" y="0"/>
                  </a:lnTo>
                  <a:lnTo>
                    <a:pt x="90" y="14"/>
                  </a:lnTo>
                  <a:lnTo>
                    <a:pt x="72" y="25"/>
                  </a:lnTo>
                  <a:lnTo>
                    <a:pt x="57" y="34"/>
                  </a:lnTo>
                  <a:lnTo>
                    <a:pt x="14" y="49"/>
                  </a:lnTo>
                  <a:lnTo>
                    <a:pt x="0" y="49"/>
                  </a:lnTo>
                  <a:lnTo>
                    <a:pt x="5" y="69"/>
                  </a:lnTo>
                  <a:lnTo>
                    <a:pt x="14" y="83"/>
                  </a:lnTo>
                  <a:lnTo>
                    <a:pt x="19" y="108"/>
                  </a:lnTo>
                  <a:lnTo>
                    <a:pt x="43" y="128"/>
                  </a:lnTo>
                  <a:lnTo>
                    <a:pt x="77" y="162"/>
                  </a:lnTo>
                  <a:lnTo>
                    <a:pt x="100" y="171"/>
                  </a:lnTo>
                  <a:lnTo>
                    <a:pt x="115" y="167"/>
                  </a:lnTo>
                  <a:lnTo>
                    <a:pt x="134" y="146"/>
                  </a:lnTo>
                  <a:lnTo>
                    <a:pt x="167" y="152"/>
                  </a:lnTo>
                  <a:lnTo>
                    <a:pt x="176" y="162"/>
                  </a:lnTo>
                  <a:lnTo>
                    <a:pt x="205" y="157"/>
                  </a:lnTo>
                  <a:lnTo>
                    <a:pt x="276" y="89"/>
                  </a:lnTo>
                  <a:lnTo>
                    <a:pt x="253" y="73"/>
                  </a:lnTo>
                  <a:lnTo>
                    <a:pt x="238" y="53"/>
                  </a:lnTo>
                  <a:lnTo>
                    <a:pt x="210" y="44"/>
                  </a:lnTo>
                  <a:lnTo>
                    <a:pt x="205" y="63"/>
                  </a:lnTo>
                  <a:lnTo>
                    <a:pt x="191" y="53"/>
                  </a:lnTo>
                  <a:lnTo>
                    <a:pt x="176" y="30"/>
                  </a:lnTo>
                  <a:lnTo>
                    <a:pt x="163" y="20"/>
                  </a:lnTo>
                  <a:lnTo>
                    <a:pt x="148" y="20"/>
                  </a:lnTo>
                  <a:lnTo>
                    <a:pt x="134" y="4"/>
                  </a:lnTo>
                  <a:lnTo>
                    <a:pt x="120" y="14"/>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0989" name="Freeform 99"/>
            <p:cNvSpPr>
              <a:spLocks/>
            </p:cNvSpPr>
            <p:nvPr/>
          </p:nvSpPr>
          <p:spPr bwMode="auto">
            <a:xfrm>
              <a:off x="3058" y="2820"/>
              <a:ext cx="572" cy="273"/>
            </a:xfrm>
            <a:custGeom>
              <a:avLst/>
              <a:gdLst>
                <a:gd name="T0" fmla="*/ 2147483647 w 277"/>
                <a:gd name="T1" fmla="*/ 461772485 h 172"/>
                <a:gd name="T2" fmla="*/ 2147483647 w 277"/>
                <a:gd name="T3" fmla="*/ 0 h 172"/>
                <a:gd name="T4" fmla="*/ 2147483647 w 277"/>
                <a:gd name="T5" fmla="*/ 461772485 h 172"/>
                <a:gd name="T6" fmla="*/ 2147483647 w 277"/>
                <a:gd name="T7" fmla="*/ 824595786 h 172"/>
                <a:gd name="T8" fmla="*/ 2147483647 w 277"/>
                <a:gd name="T9" fmla="*/ 1121457800 h 172"/>
                <a:gd name="T10" fmla="*/ 1999315063 w 277"/>
                <a:gd name="T11" fmla="*/ 1616218163 h 172"/>
                <a:gd name="T12" fmla="*/ 0 w 277"/>
                <a:gd name="T13" fmla="*/ 1616218163 h 172"/>
                <a:gd name="T14" fmla="*/ 714015623 w 277"/>
                <a:gd name="T15" fmla="*/ 2147483647 h 172"/>
                <a:gd name="T16" fmla="*/ 1999315063 w 277"/>
                <a:gd name="T17" fmla="*/ 2147483647 h 172"/>
                <a:gd name="T18" fmla="*/ 2147483647 w 277"/>
                <a:gd name="T19" fmla="*/ 2147483647 h 172"/>
                <a:gd name="T20" fmla="*/ 2147483647 w 277"/>
                <a:gd name="T21" fmla="*/ 2147483647 h 172"/>
                <a:gd name="T22" fmla="*/ 2147483647 w 277"/>
                <a:gd name="T23" fmla="*/ 2147483647 h 172"/>
                <a:gd name="T24" fmla="*/ 2147483647 w 277"/>
                <a:gd name="T25" fmla="*/ 2147483647 h 172"/>
                <a:gd name="T26" fmla="*/ 2147483647 w 277"/>
                <a:gd name="T27" fmla="*/ 2147483647 h 172"/>
                <a:gd name="T28" fmla="*/ 2147483647 w 277"/>
                <a:gd name="T29" fmla="*/ 2147483647 h 172"/>
                <a:gd name="T30" fmla="*/ 2147483647 w 277"/>
                <a:gd name="T31" fmla="*/ 2147483647 h 172"/>
                <a:gd name="T32" fmla="*/ 2147483647 w 277"/>
                <a:gd name="T33" fmla="*/ 2147483647 h 172"/>
                <a:gd name="T34" fmla="*/ 2147483647 w 277"/>
                <a:gd name="T35" fmla="*/ 2147483647 h 172"/>
                <a:gd name="T36" fmla="*/ 2147483647 w 277"/>
                <a:gd name="T37" fmla="*/ 2147483647 h 172"/>
                <a:gd name="T38" fmla="*/ 2147483647 w 277"/>
                <a:gd name="T39" fmla="*/ 2147483647 h 172"/>
                <a:gd name="T40" fmla="*/ 2147483647 w 277"/>
                <a:gd name="T41" fmla="*/ 1748155227 h 172"/>
                <a:gd name="T42" fmla="*/ 2147483647 w 277"/>
                <a:gd name="T43" fmla="*/ 1451293216 h 172"/>
                <a:gd name="T44" fmla="*/ 2147483647 w 277"/>
                <a:gd name="T45" fmla="*/ 2077990648 h 172"/>
                <a:gd name="T46" fmla="*/ 2147483647 w 277"/>
                <a:gd name="T47" fmla="*/ 1748155227 h 172"/>
                <a:gd name="T48" fmla="*/ 2147483647 w 277"/>
                <a:gd name="T49" fmla="*/ 989520731 h 172"/>
                <a:gd name="T50" fmla="*/ 2147483647 w 277"/>
                <a:gd name="T51" fmla="*/ 659685314 h 172"/>
                <a:gd name="T52" fmla="*/ 2147483647 w 277"/>
                <a:gd name="T53" fmla="*/ 659685314 h 172"/>
                <a:gd name="T54" fmla="*/ 2147483647 w 277"/>
                <a:gd name="T55" fmla="*/ 131937061 h 172"/>
                <a:gd name="T56" fmla="*/ 2147483647 w 277"/>
                <a:gd name="T57" fmla="*/ 461772485 h 1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77"/>
                <a:gd name="T88" fmla="*/ 0 h 172"/>
                <a:gd name="T89" fmla="*/ 277 w 277"/>
                <a:gd name="T90" fmla="*/ 172 h 1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77" h="172">
                  <a:moveTo>
                    <a:pt x="120" y="14"/>
                  </a:moveTo>
                  <a:lnTo>
                    <a:pt x="100" y="0"/>
                  </a:lnTo>
                  <a:lnTo>
                    <a:pt x="90" y="14"/>
                  </a:lnTo>
                  <a:lnTo>
                    <a:pt x="72" y="25"/>
                  </a:lnTo>
                  <a:lnTo>
                    <a:pt x="57" y="34"/>
                  </a:lnTo>
                  <a:lnTo>
                    <a:pt x="14" y="49"/>
                  </a:lnTo>
                  <a:lnTo>
                    <a:pt x="0" y="49"/>
                  </a:lnTo>
                  <a:lnTo>
                    <a:pt x="5" y="69"/>
                  </a:lnTo>
                  <a:lnTo>
                    <a:pt x="14" y="83"/>
                  </a:lnTo>
                  <a:lnTo>
                    <a:pt x="19" y="108"/>
                  </a:lnTo>
                  <a:lnTo>
                    <a:pt x="43" y="128"/>
                  </a:lnTo>
                  <a:lnTo>
                    <a:pt x="77" y="162"/>
                  </a:lnTo>
                  <a:lnTo>
                    <a:pt x="100" y="171"/>
                  </a:lnTo>
                  <a:lnTo>
                    <a:pt x="115" y="167"/>
                  </a:lnTo>
                  <a:lnTo>
                    <a:pt x="134" y="146"/>
                  </a:lnTo>
                  <a:lnTo>
                    <a:pt x="167" y="152"/>
                  </a:lnTo>
                  <a:lnTo>
                    <a:pt x="176" y="162"/>
                  </a:lnTo>
                  <a:lnTo>
                    <a:pt x="205" y="157"/>
                  </a:lnTo>
                  <a:lnTo>
                    <a:pt x="276" y="89"/>
                  </a:lnTo>
                  <a:lnTo>
                    <a:pt x="253" y="73"/>
                  </a:lnTo>
                  <a:lnTo>
                    <a:pt x="238" y="53"/>
                  </a:lnTo>
                  <a:lnTo>
                    <a:pt x="210" y="44"/>
                  </a:lnTo>
                  <a:lnTo>
                    <a:pt x="205" y="63"/>
                  </a:lnTo>
                  <a:lnTo>
                    <a:pt x="191" y="53"/>
                  </a:lnTo>
                  <a:lnTo>
                    <a:pt x="176" y="30"/>
                  </a:lnTo>
                  <a:lnTo>
                    <a:pt x="163" y="20"/>
                  </a:lnTo>
                  <a:lnTo>
                    <a:pt x="148" y="20"/>
                  </a:lnTo>
                  <a:lnTo>
                    <a:pt x="134" y="4"/>
                  </a:lnTo>
                  <a:lnTo>
                    <a:pt x="120" y="14"/>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0990" name="Rectangle 100"/>
            <p:cNvSpPr>
              <a:spLocks noChangeArrowheads="1"/>
            </p:cNvSpPr>
            <p:nvPr/>
          </p:nvSpPr>
          <p:spPr bwMode="auto">
            <a:xfrm>
              <a:off x="3108" y="2299"/>
              <a:ext cx="17" cy="19"/>
            </a:xfrm>
            <a:prstGeom prst="rect">
              <a:avLst/>
            </a:prstGeom>
            <a:solidFill>
              <a:schemeClr val="accent1"/>
            </a:solidFill>
            <a:ln w="6350">
              <a:solidFill>
                <a:schemeClr val="tx1"/>
              </a:solidFill>
              <a:miter lim="800000"/>
              <a:headEnd/>
              <a:tailEnd/>
            </a:ln>
          </p:spPr>
          <p:txBody>
            <a:bodyPr lIns="104306" tIns="52153" rIns="104306" bIns="52153">
              <a:prstTxWarp prst="textNoShape">
                <a:avLst/>
              </a:prstTxWarp>
            </a:bodyPr>
            <a:lstStyle/>
            <a:p>
              <a:endParaRPr lang="fr-FR">
                <a:latin typeface="Calibri" charset="0"/>
              </a:endParaRPr>
            </a:p>
          </p:txBody>
        </p:sp>
        <p:sp>
          <p:nvSpPr>
            <p:cNvPr id="80991" name="Rectangle 101"/>
            <p:cNvSpPr>
              <a:spLocks noChangeArrowheads="1"/>
            </p:cNvSpPr>
            <p:nvPr/>
          </p:nvSpPr>
          <p:spPr bwMode="auto">
            <a:xfrm>
              <a:off x="3108" y="2299"/>
              <a:ext cx="17" cy="19"/>
            </a:xfrm>
            <a:prstGeom prst="rect">
              <a:avLst/>
            </a:prstGeom>
            <a:solidFill>
              <a:schemeClr val="accent1"/>
            </a:solidFill>
            <a:ln w="6350">
              <a:solidFill>
                <a:schemeClr val="tx1"/>
              </a:solidFill>
              <a:miter lim="800000"/>
              <a:headEnd/>
              <a:tailEnd/>
            </a:ln>
          </p:spPr>
          <p:txBody>
            <a:bodyPr lIns="104306" tIns="52153" rIns="104306" bIns="52153">
              <a:prstTxWarp prst="textNoShape">
                <a:avLst/>
              </a:prstTxWarp>
            </a:bodyPr>
            <a:lstStyle/>
            <a:p>
              <a:endParaRPr lang="fr-FR">
                <a:latin typeface="Calibri" charset="0"/>
              </a:endParaRPr>
            </a:p>
          </p:txBody>
        </p:sp>
        <p:sp>
          <p:nvSpPr>
            <p:cNvPr id="80992" name="Freeform 102"/>
            <p:cNvSpPr>
              <a:spLocks/>
            </p:cNvSpPr>
            <p:nvPr/>
          </p:nvSpPr>
          <p:spPr bwMode="auto">
            <a:xfrm>
              <a:off x="1511" y="2170"/>
              <a:ext cx="179" cy="131"/>
            </a:xfrm>
            <a:custGeom>
              <a:avLst/>
              <a:gdLst>
                <a:gd name="T0" fmla="*/ 2147483647 w 87"/>
                <a:gd name="T1" fmla="*/ 0 h 84"/>
                <a:gd name="T2" fmla="*/ 0 w 87"/>
                <a:gd name="T3" fmla="*/ 747949606 h 84"/>
                <a:gd name="T4" fmla="*/ 558673962 w 87"/>
                <a:gd name="T5" fmla="*/ 1166808837 h 84"/>
                <a:gd name="T6" fmla="*/ 1815752925 w 87"/>
                <a:gd name="T7" fmla="*/ 1735247337 h 84"/>
                <a:gd name="T8" fmla="*/ 2147483647 w 87"/>
                <a:gd name="T9" fmla="*/ 1495899210 h 84"/>
                <a:gd name="T10" fmla="*/ 2147483647 w 87"/>
                <a:gd name="T11" fmla="*/ 1495899210 h 84"/>
                <a:gd name="T12" fmla="*/ 2147483647 w 87"/>
                <a:gd name="T13" fmla="*/ 1585654758 h 84"/>
                <a:gd name="T14" fmla="*/ 2147483647 w 87"/>
                <a:gd name="T15" fmla="*/ 2147483647 h 84"/>
                <a:gd name="T16" fmla="*/ 2147483647 w 87"/>
                <a:gd name="T17" fmla="*/ 2147483647 h 84"/>
                <a:gd name="T18" fmla="*/ 2147483647 w 87"/>
                <a:gd name="T19" fmla="*/ 2147483647 h 84"/>
                <a:gd name="T20" fmla="*/ 2147483647 w 87"/>
                <a:gd name="T21" fmla="*/ 1017216249 h 84"/>
                <a:gd name="T22" fmla="*/ 2147483647 w 87"/>
                <a:gd name="T23" fmla="*/ 448764440 h 84"/>
                <a:gd name="T24" fmla="*/ 2147483647 w 87"/>
                <a:gd name="T25" fmla="*/ 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7"/>
                <a:gd name="T40" fmla="*/ 0 h 84"/>
                <a:gd name="T41" fmla="*/ 87 w 87"/>
                <a:gd name="T42" fmla="*/ 84 h 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7" h="84">
                  <a:moveTo>
                    <a:pt x="27" y="0"/>
                  </a:moveTo>
                  <a:lnTo>
                    <a:pt x="0" y="25"/>
                  </a:lnTo>
                  <a:lnTo>
                    <a:pt x="4" y="39"/>
                  </a:lnTo>
                  <a:lnTo>
                    <a:pt x="13" y="58"/>
                  </a:lnTo>
                  <a:lnTo>
                    <a:pt x="27" y="50"/>
                  </a:lnTo>
                  <a:lnTo>
                    <a:pt x="43" y="50"/>
                  </a:lnTo>
                  <a:lnTo>
                    <a:pt x="57" y="53"/>
                  </a:lnTo>
                  <a:lnTo>
                    <a:pt x="57" y="78"/>
                  </a:lnTo>
                  <a:lnTo>
                    <a:pt x="57" y="83"/>
                  </a:lnTo>
                  <a:lnTo>
                    <a:pt x="81" y="74"/>
                  </a:lnTo>
                  <a:lnTo>
                    <a:pt x="86" y="34"/>
                  </a:lnTo>
                  <a:lnTo>
                    <a:pt x="81" y="15"/>
                  </a:lnTo>
                  <a:lnTo>
                    <a:pt x="27" y="0"/>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0993" name="Freeform 103"/>
            <p:cNvSpPr>
              <a:spLocks/>
            </p:cNvSpPr>
            <p:nvPr/>
          </p:nvSpPr>
          <p:spPr bwMode="auto">
            <a:xfrm>
              <a:off x="1511" y="2170"/>
              <a:ext cx="179" cy="131"/>
            </a:xfrm>
            <a:custGeom>
              <a:avLst/>
              <a:gdLst>
                <a:gd name="T0" fmla="*/ 2147483647 w 87"/>
                <a:gd name="T1" fmla="*/ 0 h 84"/>
                <a:gd name="T2" fmla="*/ 0 w 87"/>
                <a:gd name="T3" fmla="*/ 747949606 h 84"/>
                <a:gd name="T4" fmla="*/ 558673962 w 87"/>
                <a:gd name="T5" fmla="*/ 1166808837 h 84"/>
                <a:gd name="T6" fmla="*/ 1815752925 w 87"/>
                <a:gd name="T7" fmla="*/ 1735247337 h 84"/>
                <a:gd name="T8" fmla="*/ 2147483647 w 87"/>
                <a:gd name="T9" fmla="*/ 1495899210 h 84"/>
                <a:gd name="T10" fmla="*/ 2147483647 w 87"/>
                <a:gd name="T11" fmla="*/ 1495899210 h 84"/>
                <a:gd name="T12" fmla="*/ 2147483647 w 87"/>
                <a:gd name="T13" fmla="*/ 1585654758 h 84"/>
                <a:gd name="T14" fmla="*/ 2147483647 w 87"/>
                <a:gd name="T15" fmla="*/ 2147483647 h 84"/>
                <a:gd name="T16" fmla="*/ 2147483647 w 87"/>
                <a:gd name="T17" fmla="*/ 2147483647 h 84"/>
                <a:gd name="T18" fmla="*/ 2147483647 w 87"/>
                <a:gd name="T19" fmla="*/ 2147483647 h 84"/>
                <a:gd name="T20" fmla="*/ 2147483647 w 87"/>
                <a:gd name="T21" fmla="*/ 1017216249 h 84"/>
                <a:gd name="T22" fmla="*/ 2147483647 w 87"/>
                <a:gd name="T23" fmla="*/ 448764440 h 84"/>
                <a:gd name="T24" fmla="*/ 2147483647 w 87"/>
                <a:gd name="T25" fmla="*/ 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7"/>
                <a:gd name="T40" fmla="*/ 0 h 84"/>
                <a:gd name="T41" fmla="*/ 87 w 87"/>
                <a:gd name="T42" fmla="*/ 84 h 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7" h="84">
                  <a:moveTo>
                    <a:pt x="27" y="0"/>
                  </a:moveTo>
                  <a:lnTo>
                    <a:pt x="0" y="25"/>
                  </a:lnTo>
                  <a:lnTo>
                    <a:pt x="4" y="39"/>
                  </a:lnTo>
                  <a:lnTo>
                    <a:pt x="13" y="58"/>
                  </a:lnTo>
                  <a:lnTo>
                    <a:pt x="27" y="50"/>
                  </a:lnTo>
                  <a:lnTo>
                    <a:pt x="43" y="50"/>
                  </a:lnTo>
                  <a:lnTo>
                    <a:pt x="57" y="53"/>
                  </a:lnTo>
                  <a:lnTo>
                    <a:pt x="57" y="78"/>
                  </a:lnTo>
                  <a:lnTo>
                    <a:pt x="57" y="83"/>
                  </a:lnTo>
                  <a:lnTo>
                    <a:pt x="81" y="74"/>
                  </a:lnTo>
                  <a:lnTo>
                    <a:pt x="86" y="34"/>
                  </a:lnTo>
                  <a:lnTo>
                    <a:pt x="81" y="15"/>
                  </a:lnTo>
                  <a:lnTo>
                    <a:pt x="27" y="0"/>
                  </a:lnTo>
                </a:path>
              </a:pathLst>
            </a:custGeom>
            <a:solidFill>
              <a:srgbClr val="FF6FCF"/>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0994" name="Freeform 106"/>
            <p:cNvSpPr>
              <a:spLocks/>
            </p:cNvSpPr>
            <p:nvPr/>
          </p:nvSpPr>
          <p:spPr bwMode="auto">
            <a:xfrm>
              <a:off x="2796" y="2101"/>
              <a:ext cx="220" cy="288"/>
            </a:xfrm>
            <a:custGeom>
              <a:avLst/>
              <a:gdLst>
                <a:gd name="T0" fmla="*/ 1765154048 w 106"/>
                <a:gd name="T1" fmla="*/ 2147483647 h 182"/>
                <a:gd name="T2" fmla="*/ 2147483647 w 106"/>
                <a:gd name="T3" fmla="*/ 2147483647 h 182"/>
                <a:gd name="T4" fmla="*/ 2147483647 w 106"/>
                <a:gd name="T5" fmla="*/ 2147483647 h 182"/>
                <a:gd name="T6" fmla="*/ 2147483647 w 106"/>
                <a:gd name="T7" fmla="*/ 2147483647 h 182"/>
                <a:gd name="T8" fmla="*/ 2147483647 w 106"/>
                <a:gd name="T9" fmla="*/ 2147483647 h 182"/>
                <a:gd name="T10" fmla="*/ 2147483647 w 106"/>
                <a:gd name="T11" fmla="*/ 2147483647 h 182"/>
                <a:gd name="T12" fmla="*/ 2147483647 w 106"/>
                <a:gd name="T13" fmla="*/ 2147483647 h 182"/>
                <a:gd name="T14" fmla="*/ 2147483647 w 106"/>
                <a:gd name="T15" fmla="*/ 1559884943 h 182"/>
                <a:gd name="T16" fmla="*/ 2147483647 w 106"/>
                <a:gd name="T17" fmla="*/ 714949645 h 182"/>
                <a:gd name="T18" fmla="*/ 2147483647 w 106"/>
                <a:gd name="T19" fmla="*/ 0 h 182"/>
                <a:gd name="T20" fmla="*/ 2147483647 w 106"/>
                <a:gd name="T21" fmla="*/ 97496380 h 182"/>
                <a:gd name="T22" fmla="*/ 2147483647 w 106"/>
                <a:gd name="T23" fmla="*/ 714949645 h 182"/>
                <a:gd name="T24" fmla="*/ 2147483647 w 106"/>
                <a:gd name="T25" fmla="*/ 844935299 h 182"/>
                <a:gd name="T26" fmla="*/ 1029668841 w 106"/>
                <a:gd name="T27" fmla="*/ 1429899292 h 182"/>
                <a:gd name="T28" fmla="*/ 735485207 w 106"/>
                <a:gd name="T29" fmla="*/ 2144834664 h 182"/>
                <a:gd name="T30" fmla="*/ 0 w 106"/>
                <a:gd name="T31" fmla="*/ 2147483647 h 182"/>
                <a:gd name="T32" fmla="*/ 0 w 106"/>
                <a:gd name="T33" fmla="*/ 2147483647 h 182"/>
                <a:gd name="T34" fmla="*/ 2147483647 w 106"/>
                <a:gd name="T35" fmla="*/ 2147483647 h 182"/>
                <a:gd name="T36" fmla="*/ 1765154048 w 106"/>
                <a:gd name="T37" fmla="*/ 2147483647 h 1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6"/>
                <a:gd name="T58" fmla="*/ 0 h 182"/>
                <a:gd name="T59" fmla="*/ 106 w 106"/>
                <a:gd name="T60" fmla="*/ 182 h 18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6" h="182">
                  <a:moveTo>
                    <a:pt x="12" y="181"/>
                  </a:moveTo>
                  <a:lnTo>
                    <a:pt x="27" y="181"/>
                  </a:lnTo>
                  <a:lnTo>
                    <a:pt x="46" y="181"/>
                  </a:lnTo>
                  <a:lnTo>
                    <a:pt x="76" y="107"/>
                  </a:lnTo>
                  <a:lnTo>
                    <a:pt x="105" y="96"/>
                  </a:lnTo>
                  <a:lnTo>
                    <a:pt x="105" y="74"/>
                  </a:lnTo>
                  <a:lnTo>
                    <a:pt x="78" y="74"/>
                  </a:lnTo>
                  <a:lnTo>
                    <a:pt x="85" y="48"/>
                  </a:lnTo>
                  <a:lnTo>
                    <a:pt x="93" y="22"/>
                  </a:lnTo>
                  <a:lnTo>
                    <a:pt x="93" y="0"/>
                  </a:lnTo>
                  <a:lnTo>
                    <a:pt x="71" y="3"/>
                  </a:lnTo>
                  <a:lnTo>
                    <a:pt x="56" y="22"/>
                  </a:lnTo>
                  <a:lnTo>
                    <a:pt x="27" y="26"/>
                  </a:lnTo>
                  <a:lnTo>
                    <a:pt x="7" y="44"/>
                  </a:lnTo>
                  <a:lnTo>
                    <a:pt x="5" y="66"/>
                  </a:lnTo>
                  <a:lnTo>
                    <a:pt x="0" y="100"/>
                  </a:lnTo>
                  <a:lnTo>
                    <a:pt x="0" y="129"/>
                  </a:lnTo>
                  <a:lnTo>
                    <a:pt x="17" y="152"/>
                  </a:lnTo>
                  <a:lnTo>
                    <a:pt x="12" y="181"/>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0995" name="Freeform 107"/>
            <p:cNvSpPr>
              <a:spLocks/>
            </p:cNvSpPr>
            <p:nvPr/>
          </p:nvSpPr>
          <p:spPr bwMode="auto">
            <a:xfrm>
              <a:off x="2795" y="2100"/>
              <a:ext cx="220" cy="289"/>
            </a:xfrm>
            <a:custGeom>
              <a:avLst/>
              <a:gdLst>
                <a:gd name="T0" fmla="*/ 2059337678 w 106"/>
                <a:gd name="T1" fmla="*/ 2147483647 h 183"/>
                <a:gd name="T2" fmla="*/ 2147483647 w 106"/>
                <a:gd name="T3" fmla="*/ 2147483647 h 183"/>
                <a:gd name="T4" fmla="*/ 2147483647 w 106"/>
                <a:gd name="T5" fmla="*/ 2147483647 h 183"/>
                <a:gd name="T6" fmla="*/ 2147483647 w 106"/>
                <a:gd name="T7" fmla="*/ 2147483647 h 183"/>
                <a:gd name="T8" fmla="*/ 2147483647 w 106"/>
                <a:gd name="T9" fmla="*/ 2147483647 h 183"/>
                <a:gd name="T10" fmla="*/ 2147483647 w 106"/>
                <a:gd name="T11" fmla="*/ 2147483647 h 183"/>
                <a:gd name="T12" fmla="*/ 2147483647 w 106"/>
                <a:gd name="T13" fmla="*/ 2147483647 h 183"/>
                <a:gd name="T14" fmla="*/ 2147483647 w 106"/>
                <a:gd name="T15" fmla="*/ 1574386544 h 183"/>
                <a:gd name="T16" fmla="*/ 2147483647 w 106"/>
                <a:gd name="T17" fmla="*/ 771133871 h 183"/>
                <a:gd name="T18" fmla="*/ 2147483647 w 106"/>
                <a:gd name="T19" fmla="*/ 0 h 183"/>
                <a:gd name="T20" fmla="*/ 2147483647 w 106"/>
                <a:gd name="T21" fmla="*/ 128517600 h 183"/>
                <a:gd name="T22" fmla="*/ 2147483647 w 106"/>
                <a:gd name="T23" fmla="*/ 771133871 h 183"/>
                <a:gd name="T24" fmla="*/ 2147483647 w 106"/>
                <a:gd name="T25" fmla="*/ 899651468 h 183"/>
                <a:gd name="T26" fmla="*/ 1323852462 w 106"/>
                <a:gd name="T27" fmla="*/ 1413736007 h 183"/>
                <a:gd name="T28" fmla="*/ 735485207 w 106"/>
                <a:gd name="T29" fmla="*/ 2147483647 h 183"/>
                <a:gd name="T30" fmla="*/ 0 w 106"/>
                <a:gd name="T31" fmla="*/ 2147483647 h 183"/>
                <a:gd name="T32" fmla="*/ 0 w 106"/>
                <a:gd name="T33" fmla="*/ 2147483647 h 183"/>
                <a:gd name="T34" fmla="*/ 2147483647 w 106"/>
                <a:gd name="T35" fmla="*/ 2147483647 h 183"/>
                <a:gd name="T36" fmla="*/ 2059337678 w 106"/>
                <a:gd name="T37" fmla="*/ 2147483647 h 18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6"/>
                <a:gd name="T58" fmla="*/ 0 h 183"/>
                <a:gd name="T59" fmla="*/ 106 w 106"/>
                <a:gd name="T60" fmla="*/ 183 h 18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6" h="183">
                  <a:moveTo>
                    <a:pt x="14" y="182"/>
                  </a:moveTo>
                  <a:lnTo>
                    <a:pt x="27" y="182"/>
                  </a:lnTo>
                  <a:lnTo>
                    <a:pt x="48" y="182"/>
                  </a:lnTo>
                  <a:lnTo>
                    <a:pt x="76" y="108"/>
                  </a:lnTo>
                  <a:lnTo>
                    <a:pt x="105" y="97"/>
                  </a:lnTo>
                  <a:lnTo>
                    <a:pt x="105" y="74"/>
                  </a:lnTo>
                  <a:lnTo>
                    <a:pt x="80" y="74"/>
                  </a:lnTo>
                  <a:lnTo>
                    <a:pt x="86" y="49"/>
                  </a:lnTo>
                  <a:lnTo>
                    <a:pt x="94" y="24"/>
                  </a:lnTo>
                  <a:lnTo>
                    <a:pt x="94" y="0"/>
                  </a:lnTo>
                  <a:lnTo>
                    <a:pt x="72" y="4"/>
                  </a:lnTo>
                  <a:lnTo>
                    <a:pt x="57" y="24"/>
                  </a:lnTo>
                  <a:lnTo>
                    <a:pt x="27" y="28"/>
                  </a:lnTo>
                  <a:lnTo>
                    <a:pt x="9" y="44"/>
                  </a:lnTo>
                  <a:lnTo>
                    <a:pt x="5" y="69"/>
                  </a:lnTo>
                  <a:lnTo>
                    <a:pt x="0" y="102"/>
                  </a:lnTo>
                  <a:lnTo>
                    <a:pt x="0" y="132"/>
                  </a:lnTo>
                  <a:lnTo>
                    <a:pt x="19" y="152"/>
                  </a:lnTo>
                  <a:lnTo>
                    <a:pt x="14" y="182"/>
                  </a:lnTo>
                </a:path>
              </a:pathLst>
            </a:custGeom>
            <a:solidFill>
              <a:srgbClr val="FF0000"/>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0996" name="Freeform 108"/>
            <p:cNvSpPr>
              <a:spLocks/>
            </p:cNvSpPr>
            <p:nvPr/>
          </p:nvSpPr>
          <p:spPr bwMode="auto">
            <a:xfrm>
              <a:off x="2931" y="2324"/>
              <a:ext cx="59" cy="55"/>
            </a:xfrm>
            <a:custGeom>
              <a:avLst/>
              <a:gdLst>
                <a:gd name="T0" fmla="*/ 0 w 29"/>
                <a:gd name="T1" fmla="*/ 125443866 h 35"/>
                <a:gd name="T2" fmla="*/ 667665531 w 29"/>
                <a:gd name="T3" fmla="*/ 1066321294 h 35"/>
                <a:gd name="T4" fmla="*/ 2147483647 w 29"/>
                <a:gd name="T5" fmla="*/ 1066321294 h 35"/>
                <a:gd name="T6" fmla="*/ 2147483647 w 29"/>
                <a:gd name="T7" fmla="*/ 282265992 h 35"/>
                <a:gd name="T8" fmla="*/ 2147483647 w 29"/>
                <a:gd name="T9" fmla="*/ 0 h 35"/>
                <a:gd name="T10" fmla="*/ 0 w 29"/>
                <a:gd name="T11" fmla="*/ 125443866 h 35"/>
                <a:gd name="T12" fmla="*/ 0 60000 65536"/>
                <a:gd name="T13" fmla="*/ 0 60000 65536"/>
                <a:gd name="T14" fmla="*/ 0 60000 65536"/>
                <a:gd name="T15" fmla="*/ 0 60000 65536"/>
                <a:gd name="T16" fmla="*/ 0 60000 65536"/>
                <a:gd name="T17" fmla="*/ 0 60000 65536"/>
                <a:gd name="T18" fmla="*/ 0 w 29"/>
                <a:gd name="T19" fmla="*/ 0 h 35"/>
                <a:gd name="T20" fmla="*/ 29 w 29"/>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29" h="35">
                  <a:moveTo>
                    <a:pt x="0" y="4"/>
                  </a:moveTo>
                  <a:lnTo>
                    <a:pt x="5" y="34"/>
                  </a:lnTo>
                  <a:lnTo>
                    <a:pt x="28" y="34"/>
                  </a:lnTo>
                  <a:lnTo>
                    <a:pt x="28" y="9"/>
                  </a:lnTo>
                  <a:lnTo>
                    <a:pt x="19" y="0"/>
                  </a:lnTo>
                  <a:lnTo>
                    <a:pt x="0" y="4"/>
                  </a:lnTo>
                </a:path>
              </a:pathLst>
            </a:custGeom>
            <a:solidFill>
              <a:srgbClr val="CCFFCC"/>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0997" name="Freeform 109"/>
            <p:cNvSpPr>
              <a:spLocks/>
            </p:cNvSpPr>
            <p:nvPr/>
          </p:nvSpPr>
          <p:spPr bwMode="auto">
            <a:xfrm>
              <a:off x="3018" y="2270"/>
              <a:ext cx="122" cy="104"/>
            </a:xfrm>
            <a:custGeom>
              <a:avLst/>
              <a:gdLst>
                <a:gd name="T0" fmla="*/ 0 w 59"/>
                <a:gd name="T1" fmla="*/ 863524480 h 65"/>
                <a:gd name="T2" fmla="*/ 715823809 w 59"/>
                <a:gd name="T3" fmla="*/ 2037920182 h 65"/>
                <a:gd name="T4" fmla="*/ 2147483647 w 59"/>
                <a:gd name="T5" fmla="*/ 2147483647 h 65"/>
                <a:gd name="T6" fmla="*/ 2147483647 w 59"/>
                <a:gd name="T7" fmla="*/ 1899756867 h 65"/>
                <a:gd name="T8" fmla="*/ 2147483647 w 59"/>
                <a:gd name="T9" fmla="*/ 1554356101 h 65"/>
                <a:gd name="T10" fmla="*/ 2147483647 w 59"/>
                <a:gd name="T11" fmla="*/ 863524480 h 65"/>
                <a:gd name="T12" fmla="*/ 2147483647 w 59"/>
                <a:gd name="T13" fmla="*/ 0 h 65"/>
                <a:gd name="T14" fmla="*/ 0 w 59"/>
                <a:gd name="T15" fmla="*/ 863524480 h 65"/>
                <a:gd name="T16" fmla="*/ 0 60000 65536"/>
                <a:gd name="T17" fmla="*/ 0 60000 65536"/>
                <a:gd name="T18" fmla="*/ 0 60000 65536"/>
                <a:gd name="T19" fmla="*/ 0 60000 65536"/>
                <a:gd name="T20" fmla="*/ 0 60000 65536"/>
                <a:gd name="T21" fmla="*/ 0 60000 65536"/>
                <a:gd name="T22" fmla="*/ 0 60000 65536"/>
                <a:gd name="T23" fmla="*/ 0 60000 65536"/>
                <a:gd name="T24" fmla="*/ 0 w 59"/>
                <a:gd name="T25" fmla="*/ 0 h 65"/>
                <a:gd name="T26" fmla="*/ 59 w 59"/>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9" h="65">
                  <a:moveTo>
                    <a:pt x="0" y="25"/>
                  </a:moveTo>
                  <a:lnTo>
                    <a:pt x="5" y="59"/>
                  </a:lnTo>
                  <a:lnTo>
                    <a:pt x="30" y="64"/>
                  </a:lnTo>
                  <a:lnTo>
                    <a:pt x="53" y="55"/>
                  </a:lnTo>
                  <a:lnTo>
                    <a:pt x="44" y="45"/>
                  </a:lnTo>
                  <a:lnTo>
                    <a:pt x="58" y="25"/>
                  </a:lnTo>
                  <a:lnTo>
                    <a:pt x="53" y="0"/>
                  </a:lnTo>
                  <a:lnTo>
                    <a:pt x="0" y="25"/>
                  </a:lnTo>
                </a:path>
              </a:pathLst>
            </a:custGeom>
            <a:solidFill>
              <a:srgbClr val="FF0000"/>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0998" name="Freeform 110"/>
            <p:cNvSpPr>
              <a:spLocks/>
            </p:cNvSpPr>
            <p:nvPr/>
          </p:nvSpPr>
          <p:spPr bwMode="auto">
            <a:xfrm>
              <a:off x="3011" y="2395"/>
              <a:ext cx="89" cy="38"/>
            </a:xfrm>
            <a:custGeom>
              <a:avLst/>
              <a:gdLst>
                <a:gd name="T0" fmla="*/ 0 w 43"/>
                <a:gd name="T1" fmla="*/ 105468266 h 25"/>
                <a:gd name="T2" fmla="*/ 1444780221 w 43"/>
                <a:gd name="T3" fmla="*/ 632809575 h 25"/>
                <a:gd name="T4" fmla="*/ 2147483647 w 43"/>
                <a:gd name="T5" fmla="*/ 500980179 h 25"/>
                <a:gd name="T6" fmla="*/ 2147483647 w 43"/>
                <a:gd name="T7" fmla="*/ 237309523 h 25"/>
                <a:gd name="T8" fmla="*/ 2147483647 w 43"/>
                <a:gd name="T9" fmla="*/ 0 h 25"/>
                <a:gd name="T10" fmla="*/ 0 w 43"/>
                <a:gd name="T11" fmla="*/ 105468266 h 25"/>
                <a:gd name="T12" fmla="*/ 0 60000 65536"/>
                <a:gd name="T13" fmla="*/ 0 60000 65536"/>
                <a:gd name="T14" fmla="*/ 0 60000 65536"/>
                <a:gd name="T15" fmla="*/ 0 60000 65536"/>
                <a:gd name="T16" fmla="*/ 0 60000 65536"/>
                <a:gd name="T17" fmla="*/ 0 60000 65536"/>
                <a:gd name="T18" fmla="*/ 0 w 43"/>
                <a:gd name="T19" fmla="*/ 0 h 25"/>
                <a:gd name="T20" fmla="*/ 43 w 43"/>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43" h="25">
                  <a:moveTo>
                    <a:pt x="0" y="4"/>
                  </a:moveTo>
                  <a:lnTo>
                    <a:pt x="10" y="24"/>
                  </a:lnTo>
                  <a:lnTo>
                    <a:pt x="28" y="19"/>
                  </a:lnTo>
                  <a:lnTo>
                    <a:pt x="42" y="9"/>
                  </a:lnTo>
                  <a:lnTo>
                    <a:pt x="24" y="0"/>
                  </a:lnTo>
                  <a:lnTo>
                    <a:pt x="0" y="4"/>
                  </a:lnTo>
                </a:path>
              </a:pathLst>
            </a:custGeom>
            <a:solidFill>
              <a:srgbClr val="CCFFCC"/>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0999" name="Freeform 111"/>
            <p:cNvSpPr>
              <a:spLocks/>
            </p:cNvSpPr>
            <p:nvPr/>
          </p:nvSpPr>
          <p:spPr bwMode="auto">
            <a:xfrm>
              <a:off x="1761" y="2290"/>
              <a:ext cx="42" cy="23"/>
            </a:xfrm>
            <a:custGeom>
              <a:avLst/>
              <a:gdLst>
                <a:gd name="T0" fmla="*/ 1587996932 w 20"/>
                <a:gd name="T1" fmla="*/ 0 h 15"/>
                <a:gd name="T2" fmla="*/ 2147483647 w 20"/>
                <a:gd name="T3" fmla="*/ 27297673 h 15"/>
                <a:gd name="T4" fmla="*/ 2147483647 w 20"/>
                <a:gd name="T5" fmla="*/ 163822890 h 15"/>
                <a:gd name="T6" fmla="*/ 1587996932 w 20"/>
                <a:gd name="T7" fmla="*/ 327645781 h 15"/>
                <a:gd name="T8" fmla="*/ 158827481 w 20"/>
                <a:gd name="T9" fmla="*/ 382253408 h 15"/>
                <a:gd name="T10" fmla="*/ 0 w 20"/>
                <a:gd name="T11" fmla="*/ 218430515 h 15"/>
                <a:gd name="T12" fmla="*/ 1587996932 w 20"/>
                <a:gd name="T13" fmla="*/ 0 h 15"/>
                <a:gd name="T14" fmla="*/ 0 60000 65536"/>
                <a:gd name="T15" fmla="*/ 0 60000 65536"/>
                <a:gd name="T16" fmla="*/ 0 60000 65536"/>
                <a:gd name="T17" fmla="*/ 0 60000 65536"/>
                <a:gd name="T18" fmla="*/ 0 60000 65536"/>
                <a:gd name="T19" fmla="*/ 0 60000 65536"/>
                <a:gd name="T20" fmla="*/ 0 60000 65536"/>
                <a:gd name="T21" fmla="*/ 0 w 20"/>
                <a:gd name="T22" fmla="*/ 0 h 15"/>
                <a:gd name="T23" fmla="*/ 20 w 20"/>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15">
                  <a:moveTo>
                    <a:pt x="10" y="0"/>
                  </a:moveTo>
                  <a:lnTo>
                    <a:pt x="18" y="1"/>
                  </a:lnTo>
                  <a:lnTo>
                    <a:pt x="19" y="6"/>
                  </a:lnTo>
                  <a:lnTo>
                    <a:pt x="10" y="12"/>
                  </a:lnTo>
                  <a:lnTo>
                    <a:pt x="1" y="14"/>
                  </a:lnTo>
                  <a:lnTo>
                    <a:pt x="0" y="8"/>
                  </a:lnTo>
                  <a:lnTo>
                    <a:pt x="10" y="0"/>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1000" name="Freeform 112"/>
            <p:cNvSpPr>
              <a:spLocks/>
            </p:cNvSpPr>
            <p:nvPr/>
          </p:nvSpPr>
          <p:spPr bwMode="auto">
            <a:xfrm>
              <a:off x="1680" y="2062"/>
              <a:ext cx="41" cy="22"/>
            </a:xfrm>
            <a:custGeom>
              <a:avLst/>
              <a:gdLst>
                <a:gd name="T0" fmla="*/ 2147483647 w 19"/>
                <a:gd name="T1" fmla="*/ 0 h 15"/>
                <a:gd name="T2" fmla="*/ 2147483647 w 19"/>
                <a:gd name="T3" fmla="*/ 124388974 h 15"/>
                <a:gd name="T4" fmla="*/ 1668839903 w 19"/>
                <a:gd name="T5" fmla="*/ 248777940 h 15"/>
                <a:gd name="T6" fmla="*/ 185405509 w 19"/>
                <a:gd name="T7" fmla="*/ 290237668 h 15"/>
                <a:gd name="T8" fmla="*/ 0 w 19"/>
                <a:gd name="T9" fmla="*/ 165848698 h 15"/>
                <a:gd name="T10" fmla="*/ 556279962 w 19"/>
                <a:gd name="T11" fmla="*/ 41459725 h 15"/>
                <a:gd name="T12" fmla="*/ 2147483647 w 19"/>
                <a:gd name="T13" fmla="*/ 0 h 15"/>
                <a:gd name="T14" fmla="*/ 0 60000 65536"/>
                <a:gd name="T15" fmla="*/ 0 60000 65536"/>
                <a:gd name="T16" fmla="*/ 0 60000 65536"/>
                <a:gd name="T17" fmla="*/ 0 60000 65536"/>
                <a:gd name="T18" fmla="*/ 0 60000 65536"/>
                <a:gd name="T19" fmla="*/ 0 60000 65536"/>
                <a:gd name="T20" fmla="*/ 0 60000 65536"/>
                <a:gd name="T21" fmla="*/ 0 w 19"/>
                <a:gd name="T22" fmla="*/ 0 h 15"/>
                <a:gd name="T23" fmla="*/ 19 w 19"/>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5">
                  <a:moveTo>
                    <a:pt x="15" y="0"/>
                  </a:moveTo>
                  <a:lnTo>
                    <a:pt x="18" y="6"/>
                  </a:lnTo>
                  <a:lnTo>
                    <a:pt x="9" y="12"/>
                  </a:lnTo>
                  <a:lnTo>
                    <a:pt x="1" y="14"/>
                  </a:lnTo>
                  <a:lnTo>
                    <a:pt x="0" y="8"/>
                  </a:lnTo>
                  <a:lnTo>
                    <a:pt x="3" y="2"/>
                  </a:lnTo>
                  <a:lnTo>
                    <a:pt x="15" y="0"/>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1001" name="Freeform 113"/>
            <p:cNvSpPr>
              <a:spLocks/>
            </p:cNvSpPr>
            <p:nvPr/>
          </p:nvSpPr>
          <p:spPr bwMode="auto">
            <a:xfrm>
              <a:off x="1840" y="4030"/>
              <a:ext cx="35" cy="25"/>
            </a:xfrm>
            <a:custGeom>
              <a:avLst/>
              <a:gdLst>
                <a:gd name="T0" fmla="*/ 1701196329 w 18"/>
                <a:gd name="T1" fmla="*/ 0 h 15"/>
                <a:gd name="T2" fmla="*/ 900655601 w 18"/>
                <a:gd name="T3" fmla="*/ 0 h 15"/>
                <a:gd name="T4" fmla="*/ 0 w 18"/>
                <a:gd name="T5" fmla="*/ 365739800 h 15"/>
                <a:gd name="T6" fmla="*/ 500347412 w 18"/>
                <a:gd name="T7" fmla="*/ 640049353 h 15"/>
                <a:gd name="T8" fmla="*/ 1300925961 w 18"/>
                <a:gd name="T9" fmla="*/ 640049353 h 15"/>
                <a:gd name="T10" fmla="*/ 1701196329 w 18"/>
                <a:gd name="T11" fmla="*/ 0 h 15"/>
                <a:gd name="T12" fmla="*/ 0 60000 65536"/>
                <a:gd name="T13" fmla="*/ 0 60000 65536"/>
                <a:gd name="T14" fmla="*/ 0 60000 65536"/>
                <a:gd name="T15" fmla="*/ 0 60000 65536"/>
                <a:gd name="T16" fmla="*/ 0 60000 65536"/>
                <a:gd name="T17" fmla="*/ 0 60000 65536"/>
                <a:gd name="T18" fmla="*/ 0 w 18"/>
                <a:gd name="T19" fmla="*/ 0 h 15"/>
                <a:gd name="T20" fmla="*/ 18 w 18"/>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8" h="15">
                  <a:moveTo>
                    <a:pt x="17" y="0"/>
                  </a:moveTo>
                  <a:lnTo>
                    <a:pt x="9" y="0"/>
                  </a:lnTo>
                  <a:lnTo>
                    <a:pt x="0" y="8"/>
                  </a:lnTo>
                  <a:lnTo>
                    <a:pt x="5" y="14"/>
                  </a:lnTo>
                  <a:lnTo>
                    <a:pt x="13" y="14"/>
                  </a:lnTo>
                  <a:lnTo>
                    <a:pt x="17" y="0"/>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1002" name="Freeform 114"/>
            <p:cNvSpPr>
              <a:spLocks/>
            </p:cNvSpPr>
            <p:nvPr/>
          </p:nvSpPr>
          <p:spPr bwMode="auto">
            <a:xfrm>
              <a:off x="2113" y="3947"/>
              <a:ext cx="32" cy="24"/>
            </a:xfrm>
            <a:custGeom>
              <a:avLst/>
              <a:gdLst>
                <a:gd name="T0" fmla="*/ 1522076058 w 15"/>
                <a:gd name="T1" fmla="*/ 0 h 16"/>
                <a:gd name="T2" fmla="*/ 0 w 15"/>
                <a:gd name="T3" fmla="*/ 72358596 h 16"/>
                <a:gd name="T4" fmla="*/ 1352982797 w 15"/>
                <a:gd name="T5" fmla="*/ 217086845 h 16"/>
                <a:gd name="T6" fmla="*/ 2147483647 w 15"/>
                <a:gd name="T7" fmla="*/ 361815092 h 16"/>
                <a:gd name="T8" fmla="*/ 1522076058 w 15"/>
                <a:gd name="T9" fmla="*/ 0 h 16"/>
                <a:gd name="T10" fmla="*/ 0 60000 65536"/>
                <a:gd name="T11" fmla="*/ 0 60000 65536"/>
                <a:gd name="T12" fmla="*/ 0 60000 65536"/>
                <a:gd name="T13" fmla="*/ 0 60000 65536"/>
                <a:gd name="T14" fmla="*/ 0 60000 65536"/>
                <a:gd name="T15" fmla="*/ 0 w 15"/>
                <a:gd name="T16" fmla="*/ 0 h 16"/>
                <a:gd name="T17" fmla="*/ 15 w 15"/>
                <a:gd name="T18" fmla="*/ 16 h 16"/>
              </a:gdLst>
              <a:ahLst/>
              <a:cxnLst>
                <a:cxn ang="T10">
                  <a:pos x="T0" y="T1"/>
                </a:cxn>
                <a:cxn ang="T11">
                  <a:pos x="T2" y="T3"/>
                </a:cxn>
                <a:cxn ang="T12">
                  <a:pos x="T4" y="T5"/>
                </a:cxn>
                <a:cxn ang="T13">
                  <a:pos x="T6" y="T7"/>
                </a:cxn>
                <a:cxn ang="T14">
                  <a:pos x="T8" y="T9"/>
                </a:cxn>
              </a:cxnLst>
              <a:rect l="T15" t="T16" r="T17" b="T18"/>
              <a:pathLst>
                <a:path w="15" h="16">
                  <a:moveTo>
                    <a:pt x="9" y="0"/>
                  </a:moveTo>
                  <a:lnTo>
                    <a:pt x="0" y="3"/>
                  </a:lnTo>
                  <a:lnTo>
                    <a:pt x="8" y="9"/>
                  </a:lnTo>
                  <a:lnTo>
                    <a:pt x="14" y="15"/>
                  </a:lnTo>
                  <a:lnTo>
                    <a:pt x="9" y="0"/>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1003" name="Freeform 115"/>
            <p:cNvSpPr>
              <a:spLocks/>
            </p:cNvSpPr>
            <p:nvPr/>
          </p:nvSpPr>
          <p:spPr bwMode="auto">
            <a:xfrm>
              <a:off x="3959" y="4203"/>
              <a:ext cx="31" cy="22"/>
            </a:xfrm>
            <a:custGeom>
              <a:avLst/>
              <a:gdLst>
                <a:gd name="T0" fmla="*/ 1340550610 w 15"/>
                <a:gd name="T1" fmla="*/ 0 h 15"/>
                <a:gd name="T2" fmla="*/ 2085341507 w 15"/>
                <a:gd name="T3" fmla="*/ 62194485 h 15"/>
                <a:gd name="T4" fmla="*/ 1936362469 w 15"/>
                <a:gd name="T5" fmla="*/ 165848698 h 15"/>
                <a:gd name="T6" fmla="*/ 2085341507 w 15"/>
                <a:gd name="T7" fmla="*/ 269512704 h 15"/>
                <a:gd name="T8" fmla="*/ 1340550610 w 15"/>
                <a:gd name="T9" fmla="*/ 290237668 h 15"/>
                <a:gd name="T10" fmla="*/ 595811864 w 15"/>
                <a:gd name="T11" fmla="*/ 269512704 h 15"/>
                <a:gd name="T12" fmla="*/ 0 w 15"/>
                <a:gd name="T13" fmla="*/ 145123730 h 15"/>
                <a:gd name="T14" fmla="*/ 1340550610 w 15"/>
                <a:gd name="T15" fmla="*/ 0 h 15"/>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15"/>
                <a:gd name="T26" fmla="*/ 15 w 15"/>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15">
                  <a:moveTo>
                    <a:pt x="9" y="0"/>
                  </a:moveTo>
                  <a:lnTo>
                    <a:pt x="14" y="3"/>
                  </a:lnTo>
                  <a:lnTo>
                    <a:pt x="13" y="8"/>
                  </a:lnTo>
                  <a:lnTo>
                    <a:pt x="14" y="13"/>
                  </a:lnTo>
                  <a:lnTo>
                    <a:pt x="9" y="14"/>
                  </a:lnTo>
                  <a:lnTo>
                    <a:pt x="4" y="13"/>
                  </a:lnTo>
                  <a:lnTo>
                    <a:pt x="0" y="7"/>
                  </a:lnTo>
                  <a:lnTo>
                    <a:pt x="9" y="0"/>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1004" name="Freeform 116"/>
            <p:cNvSpPr>
              <a:spLocks/>
            </p:cNvSpPr>
            <p:nvPr/>
          </p:nvSpPr>
          <p:spPr bwMode="auto">
            <a:xfrm>
              <a:off x="4742" y="4385"/>
              <a:ext cx="46" cy="23"/>
            </a:xfrm>
            <a:custGeom>
              <a:avLst/>
              <a:gdLst>
                <a:gd name="T0" fmla="*/ 2147483647 w 21"/>
                <a:gd name="T1" fmla="*/ 54607626 h 15"/>
                <a:gd name="T2" fmla="*/ 2001090044 w 21"/>
                <a:gd name="T3" fmla="*/ 382253408 h 15"/>
                <a:gd name="T4" fmla="*/ 800449581 w 21"/>
                <a:gd name="T5" fmla="*/ 382253408 h 15"/>
                <a:gd name="T6" fmla="*/ 0 w 21"/>
                <a:gd name="T7" fmla="*/ 273038152 h 15"/>
                <a:gd name="T8" fmla="*/ 600354164 w 21"/>
                <a:gd name="T9" fmla="*/ 0 h 15"/>
                <a:gd name="T10" fmla="*/ 2147483647 w 21"/>
                <a:gd name="T11" fmla="*/ 0 h 15"/>
                <a:gd name="T12" fmla="*/ 2147483647 w 21"/>
                <a:gd name="T13" fmla="*/ 54607626 h 15"/>
                <a:gd name="T14" fmla="*/ 0 60000 65536"/>
                <a:gd name="T15" fmla="*/ 0 60000 65536"/>
                <a:gd name="T16" fmla="*/ 0 60000 65536"/>
                <a:gd name="T17" fmla="*/ 0 60000 65536"/>
                <a:gd name="T18" fmla="*/ 0 60000 65536"/>
                <a:gd name="T19" fmla="*/ 0 60000 65536"/>
                <a:gd name="T20" fmla="*/ 0 60000 65536"/>
                <a:gd name="T21" fmla="*/ 0 w 21"/>
                <a:gd name="T22" fmla="*/ 0 h 15"/>
                <a:gd name="T23" fmla="*/ 21 w 21"/>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5">
                  <a:moveTo>
                    <a:pt x="20" y="2"/>
                  </a:moveTo>
                  <a:lnTo>
                    <a:pt x="10" y="14"/>
                  </a:lnTo>
                  <a:lnTo>
                    <a:pt x="4" y="14"/>
                  </a:lnTo>
                  <a:lnTo>
                    <a:pt x="0" y="10"/>
                  </a:lnTo>
                  <a:lnTo>
                    <a:pt x="3" y="0"/>
                  </a:lnTo>
                  <a:lnTo>
                    <a:pt x="13" y="0"/>
                  </a:lnTo>
                  <a:lnTo>
                    <a:pt x="20" y="2"/>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1005" name="Freeform 117"/>
            <p:cNvSpPr>
              <a:spLocks/>
            </p:cNvSpPr>
            <p:nvPr/>
          </p:nvSpPr>
          <p:spPr bwMode="auto">
            <a:xfrm>
              <a:off x="4723" y="4428"/>
              <a:ext cx="46" cy="27"/>
            </a:xfrm>
            <a:custGeom>
              <a:avLst/>
              <a:gdLst>
                <a:gd name="T0" fmla="*/ 2147483647 w 22"/>
                <a:gd name="T1" fmla="*/ 0 h 18"/>
                <a:gd name="T2" fmla="*/ 2147483647 w 22"/>
                <a:gd name="T3" fmla="*/ 147665408 h 18"/>
                <a:gd name="T4" fmla="*/ 1210949762 w 22"/>
                <a:gd name="T5" fmla="*/ 369169095 h 18"/>
                <a:gd name="T6" fmla="*/ 302723993 w 22"/>
                <a:gd name="T7" fmla="*/ 418394618 h 18"/>
                <a:gd name="T8" fmla="*/ 0 w 22"/>
                <a:gd name="T9" fmla="*/ 418394618 h 18"/>
                <a:gd name="T10" fmla="*/ 151362005 w 22"/>
                <a:gd name="T11" fmla="*/ 246116453 h 18"/>
                <a:gd name="T12" fmla="*/ 1665089537 w 22"/>
                <a:gd name="T13" fmla="*/ 73838285 h 18"/>
                <a:gd name="T14" fmla="*/ 2147483647 w 22"/>
                <a:gd name="T15" fmla="*/ 0 h 18"/>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18"/>
                <a:gd name="T26" fmla="*/ 22 w 22"/>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18">
                  <a:moveTo>
                    <a:pt x="21" y="0"/>
                  </a:moveTo>
                  <a:lnTo>
                    <a:pt x="21" y="6"/>
                  </a:lnTo>
                  <a:lnTo>
                    <a:pt x="8" y="15"/>
                  </a:lnTo>
                  <a:lnTo>
                    <a:pt x="2" y="17"/>
                  </a:lnTo>
                  <a:lnTo>
                    <a:pt x="0" y="17"/>
                  </a:lnTo>
                  <a:lnTo>
                    <a:pt x="1" y="10"/>
                  </a:lnTo>
                  <a:lnTo>
                    <a:pt x="11" y="3"/>
                  </a:lnTo>
                  <a:lnTo>
                    <a:pt x="21" y="0"/>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1006" name="Freeform 118"/>
            <p:cNvSpPr>
              <a:spLocks/>
            </p:cNvSpPr>
            <p:nvPr/>
          </p:nvSpPr>
          <p:spPr bwMode="auto">
            <a:xfrm>
              <a:off x="4422" y="4011"/>
              <a:ext cx="34" cy="27"/>
            </a:xfrm>
            <a:custGeom>
              <a:avLst/>
              <a:gdLst>
                <a:gd name="T0" fmla="*/ 2147483647 w 16"/>
                <a:gd name="T1" fmla="*/ 0 h 16"/>
                <a:gd name="T2" fmla="*/ 844098280 w 16"/>
                <a:gd name="T3" fmla="*/ 0 h 16"/>
                <a:gd name="T4" fmla="*/ 168796190 w 16"/>
                <a:gd name="T5" fmla="*/ 137949954 h 16"/>
                <a:gd name="T6" fmla="*/ 0 w 16"/>
                <a:gd name="T7" fmla="*/ 321876791 h 16"/>
                <a:gd name="T8" fmla="*/ 0 w 16"/>
                <a:gd name="T9" fmla="*/ 643753590 h 16"/>
                <a:gd name="T10" fmla="*/ 675243430 w 16"/>
                <a:gd name="T11" fmla="*/ 689730469 h 16"/>
                <a:gd name="T12" fmla="*/ 2147483647 w 16"/>
                <a:gd name="T13" fmla="*/ 413830559 h 16"/>
                <a:gd name="T14" fmla="*/ 2147483647 w 16"/>
                <a:gd name="T15" fmla="*/ 0 h 16"/>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16"/>
                <a:gd name="T26" fmla="*/ 16 w 16"/>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16">
                  <a:moveTo>
                    <a:pt x="15" y="0"/>
                  </a:moveTo>
                  <a:lnTo>
                    <a:pt x="5" y="0"/>
                  </a:lnTo>
                  <a:lnTo>
                    <a:pt x="1" y="3"/>
                  </a:lnTo>
                  <a:lnTo>
                    <a:pt x="0" y="7"/>
                  </a:lnTo>
                  <a:lnTo>
                    <a:pt x="0" y="14"/>
                  </a:lnTo>
                  <a:lnTo>
                    <a:pt x="4" y="15"/>
                  </a:lnTo>
                  <a:lnTo>
                    <a:pt x="13" y="9"/>
                  </a:lnTo>
                  <a:lnTo>
                    <a:pt x="15" y="0"/>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1007" name="Freeform 119"/>
            <p:cNvSpPr>
              <a:spLocks/>
            </p:cNvSpPr>
            <p:nvPr/>
          </p:nvSpPr>
          <p:spPr bwMode="auto">
            <a:xfrm>
              <a:off x="4479" y="4049"/>
              <a:ext cx="55" cy="30"/>
            </a:xfrm>
            <a:custGeom>
              <a:avLst/>
              <a:gdLst>
                <a:gd name="T0" fmla="*/ 2143822619 w 26"/>
                <a:gd name="T1" fmla="*/ 0 h 19"/>
                <a:gd name="T2" fmla="*/ 2147483647 w 26"/>
                <a:gd name="T3" fmla="*/ 408218869 h 19"/>
                <a:gd name="T4" fmla="*/ 2147483647 w 26"/>
                <a:gd name="T5" fmla="*/ 544291825 h 19"/>
                <a:gd name="T6" fmla="*/ 2147483647 w 26"/>
                <a:gd name="T7" fmla="*/ 612328301 h 19"/>
                <a:gd name="T8" fmla="*/ 2147483647 w 26"/>
                <a:gd name="T9" fmla="*/ 442229836 h 19"/>
                <a:gd name="T10" fmla="*/ 2143822619 w 26"/>
                <a:gd name="T11" fmla="*/ 408218869 h 19"/>
                <a:gd name="T12" fmla="*/ 1649054533 w 26"/>
                <a:gd name="T13" fmla="*/ 442229836 h 19"/>
                <a:gd name="T14" fmla="*/ 824556004 w 26"/>
                <a:gd name="T15" fmla="*/ 374193362 h 19"/>
                <a:gd name="T16" fmla="*/ 494710611 w 26"/>
                <a:gd name="T17" fmla="*/ 272145911 h 19"/>
                <a:gd name="T18" fmla="*/ 989421220 w 26"/>
                <a:gd name="T19" fmla="*/ 204109434 h 19"/>
                <a:gd name="T20" fmla="*/ 0 w 26"/>
                <a:gd name="T21" fmla="*/ 306156876 h 19"/>
                <a:gd name="T22" fmla="*/ 0 w 26"/>
                <a:gd name="T23" fmla="*/ 204109434 h 19"/>
                <a:gd name="T24" fmla="*/ 1154343924 w 26"/>
                <a:gd name="T25" fmla="*/ 102047447 h 19"/>
                <a:gd name="T26" fmla="*/ 2143822619 w 26"/>
                <a:gd name="T27" fmla="*/ 0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19"/>
                <a:gd name="T44" fmla="*/ 26 w 26"/>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19">
                  <a:moveTo>
                    <a:pt x="13" y="0"/>
                  </a:moveTo>
                  <a:lnTo>
                    <a:pt x="25" y="12"/>
                  </a:lnTo>
                  <a:lnTo>
                    <a:pt x="23" y="16"/>
                  </a:lnTo>
                  <a:lnTo>
                    <a:pt x="17" y="18"/>
                  </a:lnTo>
                  <a:lnTo>
                    <a:pt x="15" y="13"/>
                  </a:lnTo>
                  <a:lnTo>
                    <a:pt x="13" y="12"/>
                  </a:lnTo>
                  <a:lnTo>
                    <a:pt x="10" y="13"/>
                  </a:lnTo>
                  <a:lnTo>
                    <a:pt x="5" y="11"/>
                  </a:lnTo>
                  <a:lnTo>
                    <a:pt x="3" y="8"/>
                  </a:lnTo>
                  <a:lnTo>
                    <a:pt x="6" y="6"/>
                  </a:lnTo>
                  <a:lnTo>
                    <a:pt x="0" y="9"/>
                  </a:lnTo>
                  <a:lnTo>
                    <a:pt x="0" y="6"/>
                  </a:lnTo>
                  <a:lnTo>
                    <a:pt x="7" y="3"/>
                  </a:lnTo>
                  <a:lnTo>
                    <a:pt x="13" y="0"/>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1008" name="Freeform 120"/>
            <p:cNvSpPr>
              <a:spLocks/>
            </p:cNvSpPr>
            <p:nvPr/>
          </p:nvSpPr>
          <p:spPr bwMode="auto">
            <a:xfrm>
              <a:off x="3315" y="2340"/>
              <a:ext cx="33" cy="35"/>
            </a:xfrm>
            <a:custGeom>
              <a:avLst/>
              <a:gdLst>
                <a:gd name="T0" fmla="*/ 698330672 w 16"/>
                <a:gd name="T1" fmla="*/ 0 h 22"/>
                <a:gd name="T2" fmla="*/ 0 w 16"/>
                <a:gd name="T3" fmla="*/ 102463146 h 22"/>
                <a:gd name="T4" fmla="*/ 0 w 16"/>
                <a:gd name="T5" fmla="*/ 478176125 h 22"/>
                <a:gd name="T6" fmla="*/ 1256954997 w 16"/>
                <a:gd name="T7" fmla="*/ 717271582 h 22"/>
                <a:gd name="T8" fmla="*/ 2094941774 w 16"/>
                <a:gd name="T9" fmla="*/ 375712979 h 22"/>
                <a:gd name="T10" fmla="*/ 698330672 w 16"/>
                <a:gd name="T11" fmla="*/ 0 h 22"/>
                <a:gd name="T12" fmla="*/ 0 60000 65536"/>
                <a:gd name="T13" fmla="*/ 0 60000 65536"/>
                <a:gd name="T14" fmla="*/ 0 60000 65536"/>
                <a:gd name="T15" fmla="*/ 0 60000 65536"/>
                <a:gd name="T16" fmla="*/ 0 60000 65536"/>
                <a:gd name="T17" fmla="*/ 0 60000 65536"/>
                <a:gd name="T18" fmla="*/ 0 w 16"/>
                <a:gd name="T19" fmla="*/ 0 h 22"/>
                <a:gd name="T20" fmla="*/ 16 w 16"/>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6" h="22">
                  <a:moveTo>
                    <a:pt x="5" y="0"/>
                  </a:moveTo>
                  <a:lnTo>
                    <a:pt x="0" y="3"/>
                  </a:lnTo>
                  <a:lnTo>
                    <a:pt x="0" y="14"/>
                  </a:lnTo>
                  <a:lnTo>
                    <a:pt x="9" y="21"/>
                  </a:lnTo>
                  <a:lnTo>
                    <a:pt x="15" y="11"/>
                  </a:lnTo>
                  <a:lnTo>
                    <a:pt x="5" y="0"/>
                  </a:lnTo>
                </a:path>
              </a:pathLst>
            </a:custGeom>
            <a:solidFill>
              <a:srgbClr val="CCFFCC"/>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1009" name="Freeform 121"/>
            <p:cNvSpPr>
              <a:spLocks/>
            </p:cNvSpPr>
            <p:nvPr/>
          </p:nvSpPr>
          <p:spPr bwMode="auto">
            <a:xfrm>
              <a:off x="3234" y="2417"/>
              <a:ext cx="40" cy="32"/>
            </a:xfrm>
            <a:custGeom>
              <a:avLst/>
              <a:gdLst>
                <a:gd name="T0" fmla="*/ 92153364 w 21"/>
                <a:gd name="T1" fmla="*/ 0 h 20"/>
                <a:gd name="T2" fmla="*/ 0 w 21"/>
                <a:gd name="T3" fmla="*/ 69454712 h 20"/>
                <a:gd name="T4" fmla="*/ 92153364 w 21"/>
                <a:gd name="T5" fmla="*/ 416713170 h 20"/>
                <a:gd name="T6" fmla="*/ 1105770728 w 21"/>
                <a:gd name="T7" fmla="*/ 659789565 h 20"/>
                <a:gd name="T8" fmla="*/ 1842928008 w 21"/>
                <a:gd name="T9" fmla="*/ 312531102 h 20"/>
                <a:gd name="T10" fmla="*/ 92153364 w 21"/>
                <a:gd name="T11" fmla="*/ 0 h 20"/>
                <a:gd name="T12" fmla="*/ 0 60000 65536"/>
                <a:gd name="T13" fmla="*/ 0 60000 65536"/>
                <a:gd name="T14" fmla="*/ 0 60000 65536"/>
                <a:gd name="T15" fmla="*/ 0 60000 65536"/>
                <a:gd name="T16" fmla="*/ 0 60000 65536"/>
                <a:gd name="T17" fmla="*/ 0 60000 65536"/>
                <a:gd name="T18" fmla="*/ 0 w 21"/>
                <a:gd name="T19" fmla="*/ 0 h 20"/>
                <a:gd name="T20" fmla="*/ 21 w 21"/>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21" h="20">
                  <a:moveTo>
                    <a:pt x="1" y="0"/>
                  </a:moveTo>
                  <a:lnTo>
                    <a:pt x="0" y="2"/>
                  </a:lnTo>
                  <a:lnTo>
                    <a:pt x="1" y="12"/>
                  </a:lnTo>
                  <a:lnTo>
                    <a:pt x="12" y="19"/>
                  </a:lnTo>
                  <a:lnTo>
                    <a:pt x="20" y="9"/>
                  </a:lnTo>
                  <a:lnTo>
                    <a:pt x="1" y="0"/>
                  </a:lnTo>
                </a:path>
              </a:pathLst>
            </a:custGeom>
            <a:solidFill>
              <a:srgbClr val="CCFFCC"/>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1010" name="Freeform 122"/>
            <p:cNvSpPr>
              <a:spLocks/>
            </p:cNvSpPr>
            <p:nvPr/>
          </p:nvSpPr>
          <p:spPr bwMode="auto">
            <a:xfrm>
              <a:off x="3666" y="1798"/>
              <a:ext cx="48" cy="33"/>
            </a:xfrm>
            <a:custGeom>
              <a:avLst/>
              <a:gdLst>
                <a:gd name="T0" fmla="*/ 2118147936 w 24"/>
                <a:gd name="T1" fmla="*/ 0 h 21"/>
                <a:gd name="T2" fmla="*/ 1294450256 w 24"/>
                <a:gd name="T3" fmla="*/ 125443866 h 21"/>
                <a:gd name="T4" fmla="*/ 0 w 24"/>
                <a:gd name="T5" fmla="*/ 407709860 h 21"/>
                <a:gd name="T6" fmla="*/ 117677296 w 24"/>
                <a:gd name="T7" fmla="*/ 627247000 h 21"/>
                <a:gd name="T8" fmla="*/ 706063776 w 24"/>
                <a:gd name="T9" fmla="*/ 627247000 h 21"/>
                <a:gd name="T10" fmla="*/ 2147483647 w 24"/>
                <a:gd name="T11" fmla="*/ 313630418 h 21"/>
                <a:gd name="T12" fmla="*/ 2118147936 w 24"/>
                <a:gd name="T13" fmla="*/ 0 h 21"/>
                <a:gd name="T14" fmla="*/ 0 60000 65536"/>
                <a:gd name="T15" fmla="*/ 0 60000 65536"/>
                <a:gd name="T16" fmla="*/ 0 60000 65536"/>
                <a:gd name="T17" fmla="*/ 0 60000 65536"/>
                <a:gd name="T18" fmla="*/ 0 60000 65536"/>
                <a:gd name="T19" fmla="*/ 0 60000 65536"/>
                <a:gd name="T20" fmla="*/ 0 60000 65536"/>
                <a:gd name="T21" fmla="*/ 0 w 24"/>
                <a:gd name="T22" fmla="*/ 0 h 21"/>
                <a:gd name="T23" fmla="*/ 24 w 24"/>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1">
                  <a:moveTo>
                    <a:pt x="18" y="0"/>
                  </a:moveTo>
                  <a:lnTo>
                    <a:pt x="11" y="4"/>
                  </a:lnTo>
                  <a:lnTo>
                    <a:pt x="0" y="13"/>
                  </a:lnTo>
                  <a:lnTo>
                    <a:pt x="1" y="20"/>
                  </a:lnTo>
                  <a:lnTo>
                    <a:pt x="6" y="20"/>
                  </a:lnTo>
                  <a:lnTo>
                    <a:pt x="23" y="10"/>
                  </a:lnTo>
                  <a:lnTo>
                    <a:pt x="18" y="0"/>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1011" name="Freeform 123"/>
            <p:cNvSpPr>
              <a:spLocks/>
            </p:cNvSpPr>
            <p:nvPr/>
          </p:nvSpPr>
          <p:spPr bwMode="auto">
            <a:xfrm>
              <a:off x="3451" y="2124"/>
              <a:ext cx="63" cy="115"/>
            </a:xfrm>
            <a:custGeom>
              <a:avLst/>
              <a:gdLst>
                <a:gd name="T0" fmla="*/ 2147483647 w 31"/>
                <a:gd name="T1" fmla="*/ 0 h 73"/>
                <a:gd name="T2" fmla="*/ 2147483647 w 31"/>
                <a:gd name="T3" fmla="*/ 770686598 h 73"/>
                <a:gd name="T4" fmla="*/ 2147483647 w 31"/>
                <a:gd name="T5" fmla="*/ 1348694506 h 73"/>
                <a:gd name="T6" fmla="*/ 652212595 w 31"/>
                <a:gd name="T7" fmla="*/ 1734023740 h 73"/>
                <a:gd name="T8" fmla="*/ 1043530720 w 31"/>
                <a:gd name="T9" fmla="*/ 2147483647 h 73"/>
                <a:gd name="T10" fmla="*/ 260894472 w 31"/>
                <a:gd name="T11" fmla="*/ 2147483647 h 73"/>
                <a:gd name="T12" fmla="*/ 0 w 31"/>
                <a:gd name="T13" fmla="*/ 1798249973 h 73"/>
                <a:gd name="T14" fmla="*/ 391318125 w 31"/>
                <a:gd name="T15" fmla="*/ 1412906670 h 73"/>
                <a:gd name="T16" fmla="*/ 1043530720 w 31"/>
                <a:gd name="T17" fmla="*/ 963351211 h 73"/>
                <a:gd name="T18" fmla="*/ 2147483647 w 31"/>
                <a:gd name="T19" fmla="*/ 0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73"/>
                <a:gd name="T32" fmla="*/ 31 w 31"/>
                <a:gd name="T33" fmla="*/ 73 h 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73">
                  <a:moveTo>
                    <a:pt x="30" y="0"/>
                  </a:moveTo>
                  <a:lnTo>
                    <a:pt x="29" y="24"/>
                  </a:lnTo>
                  <a:lnTo>
                    <a:pt x="20" y="42"/>
                  </a:lnTo>
                  <a:lnTo>
                    <a:pt x="5" y="54"/>
                  </a:lnTo>
                  <a:lnTo>
                    <a:pt x="8" y="67"/>
                  </a:lnTo>
                  <a:lnTo>
                    <a:pt x="2" y="72"/>
                  </a:lnTo>
                  <a:lnTo>
                    <a:pt x="0" y="56"/>
                  </a:lnTo>
                  <a:lnTo>
                    <a:pt x="3" y="44"/>
                  </a:lnTo>
                  <a:lnTo>
                    <a:pt x="8" y="30"/>
                  </a:lnTo>
                  <a:lnTo>
                    <a:pt x="30" y="0"/>
                  </a:lnTo>
                </a:path>
              </a:pathLst>
            </a:custGeom>
            <a:solidFill>
              <a:srgbClr val="CCFFCC"/>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1012" name="Freeform 124"/>
            <p:cNvSpPr>
              <a:spLocks/>
            </p:cNvSpPr>
            <p:nvPr/>
          </p:nvSpPr>
          <p:spPr bwMode="auto">
            <a:xfrm>
              <a:off x="3362" y="768"/>
              <a:ext cx="50" cy="49"/>
            </a:xfrm>
            <a:custGeom>
              <a:avLst/>
              <a:gdLst>
                <a:gd name="T0" fmla="*/ 2147483647 w 25"/>
                <a:gd name="T1" fmla="*/ 154324206 h 30"/>
                <a:gd name="T2" fmla="*/ 2147483647 w 25"/>
                <a:gd name="T3" fmla="*/ 385818812 h 30"/>
                <a:gd name="T4" fmla="*/ 2147483647 w 25"/>
                <a:gd name="T5" fmla="*/ 925978397 h 30"/>
                <a:gd name="T6" fmla="*/ 954313680 w 25"/>
                <a:gd name="T7" fmla="*/ 1118896081 h 30"/>
                <a:gd name="T8" fmla="*/ 0 w 25"/>
                <a:gd name="T9" fmla="*/ 848808006 h 30"/>
                <a:gd name="T10" fmla="*/ 0 w 25"/>
                <a:gd name="T11" fmla="*/ 385818812 h 30"/>
                <a:gd name="T12" fmla="*/ 477156848 w 25"/>
                <a:gd name="T13" fmla="*/ 0 h 30"/>
                <a:gd name="T14" fmla="*/ 2147483647 w 25"/>
                <a:gd name="T15" fmla="*/ 154324206 h 30"/>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30"/>
                <a:gd name="T26" fmla="*/ 25 w 25"/>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30">
                  <a:moveTo>
                    <a:pt x="24" y="4"/>
                  </a:moveTo>
                  <a:lnTo>
                    <a:pt x="22" y="10"/>
                  </a:lnTo>
                  <a:lnTo>
                    <a:pt x="24" y="24"/>
                  </a:lnTo>
                  <a:lnTo>
                    <a:pt x="8" y="29"/>
                  </a:lnTo>
                  <a:lnTo>
                    <a:pt x="0" y="22"/>
                  </a:lnTo>
                  <a:lnTo>
                    <a:pt x="0" y="10"/>
                  </a:lnTo>
                  <a:lnTo>
                    <a:pt x="4" y="0"/>
                  </a:lnTo>
                  <a:lnTo>
                    <a:pt x="24" y="4"/>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1013" name="Freeform 125"/>
            <p:cNvSpPr>
              <a:spLocks/>
            </p:cNvSpPr>
            <p:nvPr/>
          </p:nvSpPr>
          <p:spPr bwMode="auto">
            <a:xfrm>
              <a:off x="3281" y="782"/>
              <a:ext cx="48" cy="28"/>
            </a:xfrm>
            <a:custGeom>
              <a:avLst/>
              <a:gdLst>
                <a:gd name="T0" fmla="*/ 2147483647 w 23"/>
                <a:gd name="T1" fmla="*/ 0 h 18"/>
                <a:gd name="T2" fmla="*/ 2147483647 w 23"/>
                <a:gd name="T3" fmla="*/ 369451782 h 18"/>
                <a:gd name="T4" fmla="*/ 607677460 w 23"/>
                <a:gd name="T5" fmla="*/ 523384433 h 18"/>
                <a:gd name="T6" fmla="*/ 0 w 23"/>
                <a:gd name="T7" fmla="*/ 123146120 h 18"/>
                <a:gd name="T8" fmla="*/ 2147483647 w 23"/>
                <a:gd name="T9" fmla="*/ 0 h 18"/>
                <a:gd name="T10" fmla="*/ 0 60000 65536"/>
                <a:gd name="T11" fmla="*/ 0 60000 65536"/>
                <a:gd name="T12" fmla="*/ 0 60000 65536"/>
                <a:gd name="T13" fmla="*/ 0 60000 65536"/>
                <a:gd name="T14" fmla="*/ 0 60000 65536"/>
                <a:gd name="T15" fmla="*/ 0 w 23"/>
                <a:gd name="T16" fmla="*/ 0 h 18"/>
                <a:gd name="T17" fmla="*/ 23 w 23"/>
                <a:gd name="T18" fmla="*/ 18 h 18"/>
              </a:gdLst>
              <a:ahLst/>
              <a:cxnLst>
                <a:cxn ang="T10">
                  <a:pos x="T0" y="T1"/>
                </a:cxn>
                <a:cxn ang="T11">
                  <a:pos x="T2" y="T3"/>
                </a:cxn>
                <a:cxn ang="T12">
                  <a:pos x="T4" y="T5"/>
                </a:cxn>
                <a:cxn ang="T13">
                  <a:pos x="T6" y="T7"/>
                </a:cxn>
                <a:cxn ang="T14">
                  <a:pos x="T8" y="T9"/>
                </a:cxn>
              </a:cxnLst>
              <a:rect l="T15" t="T16" r="T17" b="T18"/>
              <a:pathLst>
                <a:path w="23" h="18">
                  <a:moveTo>
                    <a:pt x="19" y="0"/>
                  </a:moveTo>
                  <a:lnTo>
                    <a:pt x="22" y="12"/>
                  </a:lnTo>
                  <a:lnTo>
                    <a:pt x="4" y="17"/>
                  </a:lnTo>
                  <a:lnTo>
                    <a:pt x="0" y="4"/>
                  </a:lnTo>
                  <a:lnTo>
                    <a:pt x="19" y="0"/>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1014" name="Freeform 126"/>
            <p:cNvSpPr>
              <a:spLocks/>
            </p:cNvSpPr>
            <p:nvPr/>
          </p:nvSpPr>
          <p:spPr bwMode="auto">
            <a:xfrm>
              <a:off x="3313" y="748"/>
              <a:ext cx="54" cy="32"/>
            </a:xfrm>
            <a:custGeom>
              <a:avLst/>
              <a:gdLst>
                <a:gd name="T0" fmla="*/ 0 w 26"/>
                <a:gd name="T1" fmla="*/ 336871872 h 21"/>
                <a:gd name="T2" fmla="*/ 2147483647 w 26"/>
                <a:gd name="T3" fmla="*/ 518262594 h 21"/>
                <a:gd name="T4" fmla="*/ 2147483647 w 26"/>
                <a:gd name="T5" fmla="*/ 103650150 h 21"/>
                <a:gd name="T6" fmla="*/ 2054964957 w 26"/>
                <a:gd name="T7" fmla="*/ 0 h 21"/>
                <a:gd name="T8" fmla="*/ 880706742 w 26"/>
                <a:gd name="T9" fmla="*/ 103650150 h 21"/>
                <a:gd name="T10" fmla="*/ 0 w 26"/>
                <a:gd name="T11" fmla="*/ 207300311 h 21"/>
                <a:gd name="T12" fmla="*/ 0 w 26"/>
                <a:gd name="T13" fmla="*/ 336871872 h 21"/>
                <a:gd name="T14" fmla="*/ 0 60000 65536"/>
                <a:gd name="T15" fmla="*/ 0 60000 65536"/>
                <a:gd name="T16" fmla="*/ 0 60000 65536"/>
                <a:gd name="T17" fmla="*/ 0 60000 65536"/>
                <a:gd name="T18" fmla="*/ 0 60000 65536"/>
                <a:gd name="T19" fmla="*/ 0 60000 65536"/>
                <a:gd name="T20" fmla="*/ 0 60000 65536"/>
                <a:gd name="T21" fmla="*/ 0 w 26"/>
                <a:gd name="T22" fmla="*/ 0 h 21"/>
                <a:gd name="T23" fmla="*/ 26 w 26"/>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21">
                  <a:moveTo>
                    <a:pt x="0" y="13"/>
                  </a:moveTo>
                  <a:lnTo>
                    <a:pt x="17" y="20"/>
                  </a:lnTo>
                  <a:lnTo>
                    <a:pt x="25" y="4"/>
                  </a:lnTo>
                  <a:lnTo>
                    <a:pt x="14" y="0"/>
                  </a:lnTo>
                  <a:lnTo>
                    <a:pt x="6" y="4"/>
                  </a:lnTo>
                  <a:lnTo>
                    <a:pt x="0" y="8"/>
                  </a:lnTo>
                  <a:lnTo>
                    <a:pt x="0" y="13"/>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1015" name="Freeform 127"/>
            <p:cNvSpPr>
              <a:spLocks/>
            </p:cNvSpPr>
            <p:nvPr/>
          </p:nvSpPr>
          <p:spPr bwMode="auto">
            <a:xfrm>
              <a:off x="3350" y="729"/>
              <a:ext cx="44" cy="30"/>
            </a:xfrm>
            <a:custGeom>
              <a:avLst/>
              <a:gdLst>
                <a:gd name="T0" fmla="*/ 0 w 21"/>
                <a:gd name="T1" fmla="*/ 986414624 h 17"/>
                <a:gd name="T2" fmla="*/ 2110797128 w 21"/>
                <a:gd name="T3" fmla="*/ 0 h 17"/>
                <a:gd name="T4" fmla="*/ 2147483647 w 21"/>
                <a:gd name="T5" fmla="*/ 369908539 h 17"/>
                <a:gd name="T6" fmla="*/ 0 w 21"/>
                <a:gd name="T7" fmla="*/ 986414624 h 17"/>
                <a:gd name="T8" fmla="*/ 0 60000 65536"/>
                <a:gd name="T9" fmla="*/ 0 60000 65536"/>
                <a:gd name="T10" fmla="*/ 0 60000 65536"/>
                <a:gd name="T11" fmla="*/ 0 60000 65536"/>
                <a:gd name="T12" fmla="*/ 0 w 21"/>
                <a:gd name="T13" fmla="*/ 0 h 17"/>
                <a:gd name="T14" fmla="*/ 21 w 21"/>
                <a:gd name="T15" fmla="*/ 17 h 17"/>
              </a:gdLst>
              <a:ahLst/>
              <a:cxnLst>
                <a:cxn ang="T8">
                  <a:pos x="T0" y="T1"/>
                </a:cxn>
                <a:cxn ang="T9">
                  <a:pos x="T2" y="T3"/>
                </a:cxn>
                <a:cxn ang="T10">
                  <a:pos x="T4" y="T5"/>
                </a:cxn>
                <a:cxn ang="T11">
                  <a:pos x="T6" y="T7"/>
                </a:cxn>
              </a:cxnLst>
              <a:rect l="T12" t="T13" r="T14" b="T15"/>
              <a:pathLst>
                <a:path w="21" h="17">
                  <a:moveTo>
                    <a:pt x="0" y="16"/>
                  </a:moveTo>
                  <a:lnTo>
                    <a:pt x="14" y="0"/>
                  </a:lnTo>
                  <a:lnTo>
                    <a:pt x="20" y="6"/>
                  </a:lnTo>
                  <a:lnTo>
                    <a:pt x="0" y="16"/>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1016" name="Freeform 128"/>
            <p:cNvSpPr>
              <a:spLocks/>
            </p:cNvSpPr>
            <p:nvPr/>
          </p:nvSpPr>
          <p:spPr bwMode="auto">
            <a:xfrm>
              <a:off x="3222" y="791"/>
              <a:ext cx="41" cy="26"/>
            </a:xfrm>
            <a:custGeom>
              <a:avLst/>
              <a:gdLst>
                <a:gd name="T0" fmla="*/ 2147483647 w 19"/>
                <a:gd name="T1" fmla="*/ 0 h 17"/>
                <a:gd name="T2" fmla="*/ 2147483647 w 19"/>
                <a:gd name="T3" fmla="*/ 329783683 h 17"/>
                <a:gd name="T4" fmla="*/ 0 w 19"/>
                <a:gd name="T5" fmla="*/ 439715664 h 17"/>
                <a:gd name="T6" fmla="*/ 2147483647 w 19"/>
                <a:gd name="T7" fmla="*/ 0 h 17"/>
                <a:gd name="T8" fmla="*/ 0 60000 65536"/>
                <a:gd name="T9" fmla="*/ 0 60000 65536"/>
                <a:gd name="T10" fmla="*/ 0 60000 65536"/>
                <a:gd name="T11" fmla="*/ 0 60000 65536"/>
                <a:gd name="T12" fmla="*/ 0 w 19"/>
                <a:gd name="T13" fmla="*/ 0 h 17"/>
                <a:gd name="T14" fmla="*/ 19 w 19"/>
                <a:gd name="T15" fmla="*/ 17 h 17"/>
              </a:gdLst>
              <a:ahLst/>
              <a:cxnLst>
                <a:cxn ang="T8">
                  <a:pos x="T0" y="T1"/>
                </a:cxn>
                <a:cxn ang="T9">
                  <a:pos x="T2" y="T3"/>
                </a:cxn>
                <a:cxn ang="T10">
                  <a:pos x="T4" y="T5"/>
                </a:cxn>
                <a:cxn ang="T11">
                  <a:pos x="T6" y="T7"/>
                </a:cxn>
              </a:cxnLst>
              <a:rect l="T12" t="T13" r="T14" b="T15"/>
              <a:pathLst>
                <a:path w="19" h="17">
                  <a:moveTo>
                    <a:pt x="15" y="0"/>
                  </a:moveTo>
                  <a:lnTo>
                    <a:pt x="18" y="12"/>
                  </a:lnTo>
                  <a:lnTo>
                    <a:pt x="0" y="16"/>
                  </a:lnTo>
                  <a:lnTo>
                    <a:pt x="15" y="0"/>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1017" name="Freeform 129"/>
            <p:cNvSpPr>
              <a:spLocks/>
            </p:cNvSpPr>
            <p:nvPr/>
          </p:nvSpPr>
          <p:spPr bwMode="auto">
            <a:xfrm>
              <a:off x="3545" y="682"/>
              <a:ext cx="53" cy="32"/>
            </a:xfrm>
            <a:custGeom>
              <a:avLst/>
              <a:gdLst>
                <a:gd name="T0" fmla="*/ 1194697050 w 27"/>
                <a:gd name="T1" fmla="*/ 0 h 21"/>
                <a:gd name="T2" fmla="*/ 0 w 27"/>
                <a:gd name="T3" fmla="*/ 207295811 h 21"/>
                <a:gd name="T4" fmla="*/ 1737733870 w 27"/>
                <a:gd name="T5" fmla="*/ 518239517 h 21"/>
                <a:gd name="T6" fmla="*/ 2147483647 w 27"/>
                <a:gd name="T7" fmla="*/ 207295811 h 21"/>
                <a:gd name="T8" fmla="*/ 1194697050 w 27"/>
                <a:gd name="T9" fmla="*/ 0 h 21"/>
                <a:gd name="T10" fmla="*/ 0 60000 65536"/>
                <a:gd name="T11" fmla="*/ 0 60000 65536"/>
                <a:gd name="T12" fmla="*/ 0 60000 65536"/>
                <a:gd name="T13" fmla="*/ 0 60000 65536"/>
                <a:gd name="T14" fmla="*/ 0 60000 65536"/>
                <a:gd name="T15" fmla="*/ 0 w 27"/>
                <a:gd name="T16" fmla="*/ 0 h 21"/>
                <a:gd name="T17" fmla="*/ 27 w 27"/>
                <a:gd name="T18" fmla="*/ 21 h 21"/>
              </a:gdLst>
              <a:ahLst/>
              <a:cxnLst>
                <a:cxn ang="T10">
                  <a:pos x="T0" y="T1"/>
                </a:cxn>
                <a:cxn ang="T11">
                  <a:pos x="T2" y="T3"/>
                </a:cxn>
                <a:cxn ang="T12">
                  <a:pos x="T4" y="T5"/>
                </a:cxn>
                <a:cxn ang="T13">
                  <a:pos x="T6" y="T7"/>
                </a:cxn>
                <a:cxn ang="T14">
                  <a:pos x="T8" y="T9"/>
                </a:cxn>
              </a:cxnLst>
              <a:rect l="T15" t="T16" r="T17" b="T18"/>
              <a:pathLst>
                <a:path w="27" h="21">
                  <a:moveTo>
                    <a:pt x="11" y="0"/>
                  </a:moveTo>
                  <a:lnTo>
                    <a:pt x="0" y="8"/>
                  </a:lnTo>
                  <a:lnTo>
                    <a:pt x="16" y="20"/>
                  </a:lnTo>
                  <a:lnTo>
                    <a:pt x="26" y="8"/>
                  </a:lnTo>
                  <a:lnTo>
                    <a:pt x="11" y="0"/>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1018" name="Freeform 130"/>
            <p:cNvSpPr>
              <a:spLocks/>
            </p:cNvSpPr>
            <p:nvPr/>
          </p:nvSpPr>
          <p:spPr bwMode="auto">
            <a:xfrm>
              <a:off x="3576" y="656"/>
              <a:ext cx="54" cy="33"/>
            </a:xfrm>
            <a:custGeom>
              <a:avLst/>
              <a:gdLst>
                <a:gd name="T0" fmla="*/ 0 w 27"/>
                <a:gd name="T1" fmla="*/ 188172718 h 21"/>
                <a:gd name="T2" fmla="*/ 1287446976 w 27"/>
                <a:gd name="T3" fmla="*/ 627247000 h 21"/>
                <a:gd name="T4" fmla="*/ 2147483647 w 27"/>
                <a:gd name="T5" fmla="*/ 313630418 h 21"/>
                <a:gd name="T6" fmla="*/ 1638572816 w 27"/>
                <a:gd name="T7" fmla="*/ 0 h 21"/>
                <a:gd name="T8" fmla="*/ 0 w 27"/>
                <a:gd name="T9" fmla="*/ 188172718 h 21"/>
                <a:gd name="T10" fmla="*/ 0 60000 65536"/>
                <a:gd name="T11" fmla="*/ 0 60000 65536"/>
                <a:gd name="T12" fmla="*/ 0 60000 65536"/>
                <a:gd name="T13" fmla="*/ 0 60000 65536"/>
                <a:gd name="T14" fmla="*/ 0 60000 65536"/>
                <a:gd name="T15" fmla="*/ 0 w 27"/>
                <a:gd name="T16" fmla="*/ 0 h 21"/>
                <a:gd name="T17" fmla="*/ 27 w 27"/>
                <a:gd name="T18" fmla="*/ 21 h 21"/>
              </a:gdLst>
              <a:ahLst/>
              <a:cxnLst>
                <a:cxn ang="T10">
                  <a:pos x="T0" y="T1"/>
                </a:cxn>
                <a:cxn ang="T11">
                  <a:pos x="T2" y="T3"/>
                </a:cxn>
                <a:cxn ang="T12">
                  <a:pos x="T4" y="T5"/>
                </a:cxn>
                <a:cxn ang="T13">
                  <a:pos x="T6" y="T7"/>
                </a:cxn>
                <a:cxn ang="T14">
                  <a:pos x="T8" y="T9"/>
                </a:cxn>
              </a:cxnLst>
              <a:rect l="T15" t="T16" r="T17" b="T18"/>
              <a:pathLst>
                <a:path w="27" h="21">
                  <a:moveTo>
                    <a:pt x="0" y="6"/>
                  </a:moveTo>
                  <a:lnTo>
                    <a:pt x="11" y="20"/>
                  </a:lnTo>
                  <a:lnTo>
                    <a:pt x="26" y="10"/>
                  </a:lnTo>
                  <a:lnTo>
                    <a:pt x="14" y="0"/>
                  </a:lnTo>
                  <a:lnTo>
                    <a:pt x="0" y="6"/>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1019" name="Freeform 131"/>
            <p:cNvSpPr>
              <a:spLocks/>
            </p:cNvSpPr>
            <p:nvPr/>
          </p:nvSpPr>
          <p:spPr bwMode="auto">
            <a:xfrm>
              <a:off x="3716" y="584"/>
              <a:ext cx="79" cy="40"/>
            </a:xfrm>
            <a:custGeom>
              <a:avLst/>
              <a:gdLst>
                <a:gd name="T0" fmla="*/ 2147483647 w 37"/>
                <a:gd name="T1" fmla="*/ 205486661 h 25"/>
                <a:gd name="T2" fmla="*/ 2147483647 w 37"/>
                <a:gd name="T3" fmla="*/ 342477768 h 25"/>
                <a:gd name="T4" fmla="*/ 2147483647 w 37"/>
                <a:gd name="T5" fmla="*/ 0 h 25"/>
                <a:gd name="T6" fmla="*/ 2147483647 w 37"/>
                <a:gd name="T7" fmla="*/ 753451085 h 25"/>
                <a:gd name="T8" fmla="*/ 2147483647 w 37"/>
                <a:gd name="T9" fmla="*/ 821946640 h 25"/>
                <a:gd name="T10" fmla="*/ 0 w 37"/>
                <a:gd name="T11" fmla="*/ 239734435 h 25"/>
                <a:gd name="T12" fmla="*/ 2147483647 w 37"/>
                <a:gd name="T13" fmla="*/ 205486661 h 25"/>
                <a:gd name="T14" fmla="*/ 0 60000 65536"/>
                <a:gd name="T15" fmla="*/ 0 60000 65536"/>
                <a:gd name="T16" fmla="*/ 0 60000 65536"/>
                <a:gd name="T17" fmla="*/ 0 60000 65536"/>
                <a:gd name="T18" fmla="*/ 0 60000 65536"/>
                <a:gd name="T19" fmla="*/ 0 60000 65536"/>
                <a:gd name="T20" fmla="*/ 0 60000 65536"/>
                <a:gd name="T21" fmla="*/ 0 w 37"/>
                <a:gd name="T22" fmla="*/ 0 h 25"/>
                <a:gd name="T23" fmla="*/ 37 w 37"/>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25">
                  <a:moveTo>
                    <a:pt x="16" y="6"/>
                  </a:moveTo>
                  <a:lnTo>
                    <a:pt x="22" y="10"/>
                  </a:lnTo>
                  <a:lnTo>
                    <a:pt x="36" y="0"/>
                  </a:lnTo>
                  <a:lnTo>
                    <a:pt x="29" y="22"/>
                  </a:lnTo>
                  <a:lnTo>
                    <a:pt x="16" y="24"/>
                  </a:lnTo>
                  <a:lnTo>
                    <a:pt x="0" y="7"/>
                  </a:lnTo>
                  <a:lnTo>
                    <a:pt x="16" y="6"/>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1020" name="Freeform 132"/>
            <p:cNvSpPr>
              <a:spLocks/>
            </p:cNvSpPr>
            <p:nvPr/>
          </p:nvSpPr>
          <p:spPr bwMode="auto">
            <a:xfrm>
              <a:off x="3481" y="2961"/>
              <a:ext cx="527" cy="217"/>
            </a:xfrm>
            <a:custGeom>
              <a:avLst/>
              <a:gdLst>
                <a:gd name="T0" fmla="*/ 0 w 254"/>
                <a:gd name="T1" fmla="*/ 2147483647 h 137"/>
                <a:gd name="T2" fmla="*/ 2147483647 w 254"/>
                <a:gd name="T3" fmla="*/ 2147483647 h 137"/>
                <a:gd name="T4" fmla="*/ 2147483647 w 254"/>
                <a:gd name="T5" fmla="*/ 2147483647 h 137"/>
                <a:gd name="T6" fmla="*/ 2147483647 w 254"/>
                <a:gd name="T7" fmla="*/ 2147483647 h 137"/>
                <a:gd name="T8" fmla="*/ 2147483647 w 254"/>
                <a:gd name="T9" fmla="*/ 2147483647 h 137"/>
                <a:gd name="T10" fmla="*/ 2147483647 w 254"/>
                <a:gd name="T11" fmla="*/ 2147483647 h 137"/>
                <a:gd name="T12" fmla="*/ 2147483647 w 254"/>
                <a:gd name="T13" fmla="*/ 2147483647 h 137"/>
                <a:gd name="T14" fmla="*/ 2147483647 w 254"/>
                <a:gd name="T15" fmla="*/ 2147483647 h 137"/>
                <a:gd name="T16" fmla="*/ 2147483647 w 254"/>
                <a:gd name="T17" fmla="*/ 2147483647 h 137"/>
                <a:gd name="T18" fmla="*/ 2147483647 w 254"/>
                <a:gd name="T19" fmla="*/ 2147483647 h 137"/>
                <a:gd name="T20" fmla="*/ 2147483647 w 254"/>
                <a:gd name="T21" fmla="*/ 2147483647 h 137"/>
                <a:gd name="T22" fmla="*/ 2147483647 w 254"/>
                <a:gd name="T23" fmla="*/ 941573020 h 137"/>
                <a:gd name="T24" fmla="*/ 2147483647 w 254"/>
                <a:gd name="T25" fmla="*/ 941573020 h 137"/>
                <a:gd name="T26" fmla="*/ 2147483647 w 254"/>
                <a:gd name="T27" fmla="*/ 422081010 h 137"/>
                <a:gd name="T28" fmla="*/ 2147483647 w 254"/>
                <a:gd name="T29" fmla="*/ 324684297 h 137"/>
                <a:gd name="T30" fmla="*/ 2147483647 w 254"/>
                <a:gd name="T31" fmla="*/ 584423155 h 137"/>
                <a:gd name="T32" fmla="*/ 2147483647 w 254"/>
                <a:gd name="T33" fmla="*/ 584423155 h 137"/>
                <a:gd name="T34" fmla="*/ 2147483647 w 254"/>
                <a:gd name="T35" fmla="*/ 1038969732 h 137"/>
                <a:gd name="T36" fmla="*/ 2147483647 w 254"/>
                <a:gd name="T37" fmla="*/ 324684297 h 137"/>
                <a:gd name="T38" fmla="*/ 2147483647 w 254"/>
                <a:gd name="T39" fmla="*/ 584423155 h 137"/>
                <a:gd name="T40" fmla="*/ 2147483647 w 254"/>
                <a:gd name="T41" fmla="*/ 0 h 137"/>
                <a:gd name="T42" fmla="*/ 0 w 254"/>
                <a:gd name="T43" fmla="*/ 2147483647 h 1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4"/>
                <a:gd name="T67" fmla="*/ 0 h 137"/>
                <a:gd name="T68" fmla="*/ 254 w 254"/>
                <a:gd name="T69" fmla="*/ 137 h 13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4" h="137">
                  <a:moveTo>
                    <a:pt x="0" y="68"/>
                  </a:moveTo>
                  <a:lnTo>
                    <a:pt x="19" y="116"/>
                  </a:lnTo>
                  <a:lnTo>
                    <a:pt x="48" y="136"/>
                  </a:lnTo>
                  <a:lnTo>
                    <a:pt x="62" y="136"/>
                  </a:lnTo>
                  <a:lnTo>
                    <a:pt x="76" y="136"/>
                  </a:lnTo>
                  <a:lnTo>
                    <a:pt x="134" y="101"/>
                  </a:lnTo>
                  <a:lnTo>
                    <a:pt x="158" y="97"/>
                  </a:lnTo>
                  <a:lnTo>
                    <a:pt x="167" y="87"/>
                  </a:lnTo>
                  <a:lnTo>
                    <a:pt x="182" y="78"/>
                  </a:lnTo>
                  <a:lnTo>
                    <a:pt x="206" y="73"/>
                  </a:lnTo>
                  <a:lnTo>
                    <a:pt x="244" y="81"/>
                  </a:lnTo>
                  <a:lnTo>
                    <a:pt x="253" y="29"/>
                  </a:lnTo>
                  <a:lnTo>
                    <a:pt x="244" y="29"/>
                  </a:lnTo>
                  <a:lnTo>
                    <a:pt x="229" y="13"/>
                  </a:lnTo>
                  <a:lnTo>
                    <a:pt x="206" y="10"/>
                  </a:lnTo>
                  <a:lnTo>
                    <a:pt x="191" y="18"/>
                  </a:lnTo>
                  <a:lnTo>
                    <a:pt x="162" y="18"/>
                  </a:lnTo>
                  <a:lnTo>
                    <a:pt x="148" y="32"/>
                  </a:lnTo>
                  <a:lnTo>
                    <a:pt x="119" y="10"/>
                  </a:lnTo>
                  <a:lnTo>
                    <a:pt x="100" y="18"/>
                  </a:lnTo>
                  <a:lnTo>
                    <a:pt x="70" y="0"/>
                  </a:lnTo>
                  <a:lnTo>
                    <a:pt x="0" y="68"/>
                  </a:lnTo>
                </a:path>
              </a:pathLst>
            </a:custGeom>
            <a:solidFill>
              <a:srgbClr val="CCFFCC"/>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1021" name="Freeform 133"/>
            <p:cNvSpPr>
              <a:spLocks/>
            </p:cNvSpPr>
            <p:nvPr/>
          </p:nvSpPr>
          <p:spPr bwMode="auto">
            <a:xfrm>
              <a:off x="3059" y="2823"/>
              <a:ext cx="573" cy="266"/>
            </a:xfrm>
            <a:custGeom>
              <a:avLst/>
              <a:gdLst>
                <a:gd name="T0" fmla="*/ 0 w 277"/>
                <a:gd name="T1" fmla="*/ 1490610351 h 169"/>
                <a:gd name="T2" fmla="*/ 1299581250 w 277"/>
                <a:gd name="T3" fmla="*/ 1490610351 h 169"/>
                <a:gd name="T4" fmla="*/ 2147483647 w 277"/>
                <a:gd name="T5" fmla="*/ 1490610351 h 169"/>
                <a:gd name="T6" fmla="*/ 2147483647 w 277"/>
                <a:gd name="T7" fmla="*/ 919741270 h 169"/>
                <a:gd name="T8" fmla="*/ 2147483647 w 277"/>
                <a:gd name="T9" fmla="*/ 380584038 h 169"/>
                <a:gd name="T10" fmla="*/ 2147483647 w 277"/>
                <a:gd name="T11" fmla="*/ 0 h 169"/>
                <a:gd name="T12" fmla="*/ 2147483647 w 277"/>
                <a:gd name="T13" fmla="*/ 444007734 h 169"/>
                <a:gd name="T14" fmla="*/ 2147483647 w 277"/>
                <a:gd name="T15" fmla="*/ 95149494 h 169"/>
                <a:gd name="T16" fmla="*/ 2147483647 w 277"/>
                <a:gd name="T17" fmla="*/ 634292782 h 169"/>
                <a:gd name="T18" fmla="*/ 2147483647 w 277"/>
                <a:gd name="T19" fmla="*/ 634292782 h 169"/>
                <a:gd name="T20" fmla="*/ 2147483647 w 277"/>
                <a:gd name="T21" fmla="*/ 1205175807 h 169"/>
                <a:gd name="T22" fmla="*/ 2147483647 w 277"/>
                <a:gd name="T23" fmla="*/ 1966329936 h 169"/>
                <a:gd name="T24" fmla="*/ 2147483647 w 277"/>
                <a:gd name="T25" fmla="*/ 1427172701 h 169"/>
                <a:gd name="T26" fmla="*/ 2147483647 w 277"/>
                <a:gd name="T27" fmla="*/ 1680895391 h 169"/>
                <a:gd name="T28" fmla="*/ 2147483647 w 277"/>
                <a:gd name="T29" fmla="*/ 2147483647 h 169"/>
                <a:gd name="T30" fmla="*/ 2147483647 w 277"/>
                <a:gd name="T31" fmla="*/ 2147483647 h 169"/>
                <a:gd name="T32" fmla="*/ 2147483647 w 277"/>
                <a:gd name="T33" fmla="*/ 2147483647 h 169"/>
                <a:gd name="T34" fmla="*/ 2147483647 w 277"/>
                <a:gd name="T35" fmla="*/ 2147483647 h 169"/>
                <a:gd name="T36" fmla="*/ 2147483647 w 277"/>
                <a:gd name="T37" fmla="*/ 2147483647 h 169"/>
                <a:gd name="T38" fmla="*/ 2147483647 w 277"/>
                <a:gd name="T39" fmla="*/ 2147483647 h 169"/>
                <a:gd name="T40" fmla="*/ 2147483647 w 277"/>
                <a:gd name="T41" fmla="*/ 2147483647 h 169"/>
                <a:gd name="T42" fmla="*/ 2147483647 w 277"/>
                <a:gd name="T43" fmla="*/ 2147483647 h 169"/>
                <a:gd name="T44" fmla="*/ 2147483647 w 277"/>
                <a:gd name="T45" fmla="*/ 2147483647 h 169"/>
                <a:gd name="T46" fmla="*/ 2147483647 w 277"/>
                <a:gd name="T47" fmla="*/ 2147483647 h 169"/>
                <a:gd name="T48" fmla="*/ 2147483647 w 277"/>
                <a:gd name="T49" fmla="*/ 2147483647 h 169"/>
                <a:gd name="T50" fmla="*/ 0 w 277"/>
                <a:gd name="T51" fmla="*/ 1490610351 h 16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7"/>
                <a:gd name="T79" fmla="*/ 0 h 169"/>
                <a:gd name="T80" fmla="*/ 277 w 277"/>
                <a:gd name="T81" fmla="*/ 169 h 16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7" h="169">
                  <a:moveTo>
                    <a:pt x="0" y="47"/>
                  </a:moveTo>
                  <a:lnTo>
                    <a:pt x="9" y="47"/>
                  </a:lnTo>
                  <a:lnTo>
                    <a:pt x="18" y="47"/>
                  </a:lnTo>
                  <a:lnTo>
                    <a:pt x="63" y="29"/>
                  </a:lnTo>
                  <a:lnTo>
                    <a:pt x="90" y="12"/>
                  </a:lnTo>
                  <a:lnTo>
                    <a:pt x="96" y="0"/>
                  </a:lnTo>
                  <a:lnTo>
                    <a:pt x="120" y="14"/>
                  </a:lnTo>
                  <a:lnTo>
                    <a:pt x="135" y="3"/>
                  </a:lnTo>
                  <a:lnTo>
                    <a:pt x="147" y="20"/>
                  </a:lnTo>
                  <a:lnTo>
                    <a:pt x="163" y="20"/>
                  </a:lnTo>
                  <a:lnTo>
                    <a:pt x="181" y="38"/>
                  </a:lnTo>
                  <a:lnTo>
                    <a:pt x="201" y="62"/>
                  </a:lnTo>
                  <a:lnTo>
                    <a:pt x="210" y="45"/>
                  </a:lnTo>
                  <a:lnTo>
                    <a:pt x="238" y="53"/>
                  </a:lnTo>
                  <a:lnTo>
                    <a:pt x="253" y="74"/>
                  </a:lnTo>
                  <a:lnTo>
                    <a:pt x="276" y="87"/>
                  </a:lnTo>
                  <a:lnTo>
                    <a:pt x="199" y="158"/>
                  </a:lnTo>
                  <a:lnTo>
                    <a:pt x="178" y="161"/>
                  </a:lnTo>
                  <a:lnTo>
                    <a:pt x="162" y="152"/>
                  </a:lnTo>
                  <a:lnTo>
                    <a:pt x="132" y="147"/>
                  </a:lnTo>
                  <a:lnTo>
                    <a:pt x="111" y="168"/>
                  </a:lnTo>
                  <a:lnTo>
                    <a:pt x="88" y="167"/>
                  </a:lnTo>
                  <a:lnTo>
                    <a:pt x="66" y="152"/>
                  </a:lnTo>
                  <a:lnTo>
                    <a:pt x="16" y="105"/>
                  </a:lnTo>
                  <a:lnTo>
                    <a:pt x="15" y="89"/>
                  </a:lnTo>
                  <a:lnTo>
                    <a:pt x="0" y="47"/>
                  </a:lnTo>
                </a:path>
              </a:pathLst>
            </a:custGeom>
            <a:solidFill>
              <a:srgbClr val="CCFFCC"/>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grpSp>
          <p:nvGrpSpPr>
            <p:cNvPr id="4" name="Group 140"/>
            <p:cNvGrpSpPr>
              <a:grpSpLocks/>
            </p:cNvGrpSpPr>
            <p:nvPr/>
          </p:nvGrpSpPr>
          <p:grpSpPr bwMode="auto">
            <a:xfrm>
              <a:off x="2303" y="2924"/>
              <a:ext cx="53" cy="46"/>
              <a:chOff x="1451" y="1659"/>
              <a:chExt cx="94" cy="64"/>
            </a:xfrm>
          </p:grpSpPr>
          <p:sp>
            <p:nvSpPr>
              <p:cNvPr id="81023" name="Freeform 104"/>
              <p:cNvSpPr>
                <a:spLocks/>
              </p:cNvSpPr>
              <p:nvPr/>
            </p:nvSpPr>
            <p:spPr bwMode="auto">
              <a:xfrm>
                <a:off x="1451" y="1659"/>
                <a:ext cx="94" cy="64"/>
              </a:xfrm>
              <a:custGeom>
                <a:avLst/>
                <a:gdLst>
                  <a:gd name="T0" fmla="*/ 0 w 53"/>
                  <a:gd name="T1" fmla="*/ 368 h 45"/>
                  <a:gd name="T2" fmla="*/ 1176 w 53"/>
                  <a:gd name="T3" fmla="*/ 250 h 45"/>
                  <a:gd name="T4" fmla="*/ 1614 w 53"/>
                  <a:gd name="T5" fmla="*/ 0 h 45"/>
                  <a:gd name="T6" fmla="*/ 591 w 53"/>
                  <a:gd name="T7" fmla="*/ 81 h 45"/>
                  <a:gd name="T8" fmla="*/ 435 w 53"/>
                  <a:gd name="T9" fmla="*/ 292 h 45"/>
                  <a:gd name="T10" fmla="*/ 0 w 53"/>
                  <a:gd name="T11" fmla="*/ 368 h 45"/>
                  <a:gd name="T12" fmla="*/ 0 60000 65536"/>
                  <a:gd name="T13" fmla="*/ 0 60000 65536"/>
                  <a:gd name="T14" fmla="*/ 0 60000 65536"/>
                  <a:gd name="T15" fmla="*/ 0 60000 65536"/>
                  <a:gd name="T16" fmla="*/ 0 60000 65536"/>
                  <a:gd name="T17" fmla="*/ 0 60000 65536"/>
                  <a:gd name="T18" fmla="*/ 0 w 53"/>
                  <a:gd name="T19" fmla="*/ 0 h 45"/>
                  <a:gd name="T20" fmla="*/ 53 w 53"/>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53" h="45">
                    <a:moveTo>
                      <a:pt x="0" y="44"/>
                    </a:moveTo>
                    <a:lnTo>
                      <a:pt x="38" y="30"/>
                    </a:lnTo>
                    <a:lnTo>
                      <a:pt x="52" y="0"/>
                    </a:lnTo>
                    <a:lnTo>
                      <a:pt x="19" y="10"/>
                    </a:lnTo>
                    <a:lnTo>
                      <a:pt x="14" y="35"/>
                    </a:lnTo>
                    <a:lnTo>
                      <a:pt x="0" y="44"/>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
            <p:nvSpPr>
              <p:cNvPr id="81024" name="Freeform 105"/>
              <p:cNvSpPr>
                <a:spLocks/>
              </p:cNvSpPr>
              <p:nvPr/>
            </p:nvSpPr>
            <p:spPr bwMode="auto">
              <a:xfrm>
                <a:off x="1451" y="1659"/>
                <a:ext cx="94" cy="64"/>
              </a:xfrm>
              <a:custGeom>
                <a:avLst/>
                <a:gdLst>
                  <a:gd name="T0" fmla="*/ 0 w 53"/>
                  <a:gd name="T1" fmla="*/ 368 h 45"/>
                  <a:gd name="T2" fmla="*/ 1176 w 53"/>
                  <a:gd name="T3" fmla="*/ 250 h 45"/>
                  <a:gd name="T4" fmla="*/ 1614 w 53"/>
                  <a:gd name="T5" fmla="*/ 0 h 45"/>
                  <a:gd name="T6" fmla="*/ 591 w 53"/>
                  <a:gd name="T7" fmla="*/ 81 h 45"/>
                  <a:gd name="T8" fmla="*/ 435 w 53"/>
                  <a:gd name="T9" fmla="*/ 292 h 45"/>
                  <a:gd name="T10" fmla="*/ 0 w 53"/>
                  <a:gd name="T11" fmla="*/ 368 h 45"/>
                  <a:gd name="T12" fmla="*/ 0 60000 65536"/>
                  <a:gd name="T13" fmla="*/ 0 60000 65536"/>
                  <a:gd name="T14" fmla="*/ 0 60000 65536"/>
                  <a:gd name="T15" fmla="*/ 0 60000 65536"/>
                  <a:gd name="T16" fmla="*/ 0 60000 65536"/>
                  <a:gd name="T17" fmla="*/ 0 60000 65536"/>
                  <a:gd name="T18" fmla="*/ 0 w 53"/>
                  <a:gd name="T19" fmla="*/ 0 h 45"/>
                  <a:gd name="T20" fmla="*/ 53 w 53"/>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53" h="45">
                    <a:moveTo>
                      <a:pt x="0" y="44"/>
                    </a:moveTo>
                    <a:lnTo>
                      <a:pt x="38" y="30"/>
                    </a:lnTo>
                    <a:lnTo>
                      <a:pt x="52" y="0"/>
                    </a:lnTo>
                    <a:lnTo>
                      <a:pt x="19" y="10"/>
                    </a:lnTo>
                    <a:lnTo>
                      <a:pt x="14" y="35"/>
                    </a:lnTo>
                    <a:lnTo>
                      <a:pt x="0" y="44"/>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grpSp>
      </p:grpSp>
    </p:spTree>
    <p:extLst>
      <p:ext uri="{BB962C8B-B14F-4D97-AF65-F5344CB8AC3E}">
        <p14:creationId xmlns:p14="http://schemas.microsoft.com/office/powerpoint/2010/main" val="6075882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Ressortissants d’Etats tiers</a:t>
            </a:r>
            <a:endParaRPr lang="fr-FR" dirty="0"/>
          </a:p>
        </p:txBody>
      </p:sp>
      <p:sp>
        <p:nvSpPr>
          <p:cNvPr id="3" name="Espace réservé du contenu 2"/>
          <p:cNvSpPr>
            <a:spLocks noGrp="1"/>
          </p:cNvSpPr>
          <p:nvPr>
            <p:ph idx="1"/>
          </p:nvPr>
        </p:nvSpPr>
        <p:spPr/>
        <p:txBody>
          <a:bodyPr/>
          <a:lstStyle/>
          <a:p>
            <a:r>
              <a:rPr lang="fr-FR" sz="2400" dirty="0"/>
              <a:t>Depuis le 1er janvier 2011, les ressortissants des pays non membres de l’UE («ressortissants de pays tiers») se trouvant dans une situation transfrontalière et qui résident légalement dans un État de l’Union européenne, </a:t>
            </a:r>
            <a:endParaRPr lang="fr-FR" sz="2400" dirty="0" smtClean="0"/>
          </a:p>
          <a:p>
            <a:r>
              <a:rPr lang="fr-FR" sz="2400" dirty="0" smtClean="0"/>
              <a:t>à </a:t>
            </a:r>
            <a:r>
              <a:rPr lang="fr-FR" sz="2400" dirty="0"/>
              <a:t>l’exception du Danemark et du Royaume-Uni peuvent bénéficier de cette coordination </a:t>
            </a:r>
            <a:r>
              <a:rPr lang="fr-FR" sz="2400" i="1" dirty="0" smtClean="0"/>
              <a:t>(</a:t>
            </a:r>
            <a:r>
              <a:rPr lang="fr-FR" sz="2400" i="1" dirty="0" err="1" smtClean="0"/>
              <a:t>opt</a:t>
            </a:r>
            <a:r>
              <a:rPr lang="fr-FR" sz="2400" i="1" dirty="0" smtClean="0"/>
              <a:t> out)</a:t>
            </a:r>
          </a:p>
          <a:p>
            <a:r>
              <a:rPr lang="fr-FR" sz="2400" i="1" dirty="0" smtClean="0"/>
              <a:t>Règlement UE </a:t>
            </a:r>
            <a:r>
              <a:rPr lang="fr-FR" sz="2400" i="1" dirty="0"/>
              <a:t>n° 1231/2010</a:t>
            </a:r>
            <a:r>
              <a:rPr lang="fr-FR" sz="2400" dirty="0"/>
              <a:t> qui a étendu les règles de la coordination modernisée aux ressortissants de pays tiers dans les relations entre les États membres de l’Union européenne sauf le Danemark et le Royaume-</a:t>
            </a:r>
            <a:r>
              <a:rPr lang="fr-FR" sz="2400" dirty="0" smtClean="0"/>
              <a:t>Uni . </a:t>
            </a:r>
            <a:endParaRPr lang="fr-FR" sz="2400" dirty="0"/>
          </a:p>
        </p:txBody>
      </p:sp>
    </p:spTree>
    <p:extLst>
      <p:ext uri="{BB962C8B-B14F-4D97-AF65-F5344CB8AC3E}">
        <p14:creationId xmlns:p14="http://schemas.microsoft.com/office/powerpoint/2010/main" val="28423910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dirty="0" smtClean="0"/>
              <a:t>Règlements 1408/71 et 574 /72 restent applicables</a:t>
            </a:r>
            <a:endParaRPr lang="fr-FR" sz="3200" dirty="0"/>
          </a:p>
        </p:txBody>
      </p:sp>
      <p:sp>
        <p:nvSpPr>
          <p:cNvPr id="3" name="Espace réservé du contenu 2"/>
          <p:cNvSpPr>
            <a:spLocks noGrp="1"/>
          </p:cNvSpPr>
          <p:nvPr>
            <p:ph idx="1"/>
          </p:nvPr>
        </p:nvSpPr>
        <p:spPr>
          <a:xfrm>
            <a:off x="1403648" y="1417638"/>
            <a:ext cx="7740352" cy="4708525"/>
          </a:xfrm>
        </p:spPr>
        <p:txBody>
          <a:bodyPr/>
          <a:lstStyle/>
          <a:p>
            <a:r>
              <a:rPr lang="fr-FR" dirty="0"/>
              <a:t>D</a:t>
            </a:r>
            <a:r>
              <a:rPr lang="fr-FR" dirty="0" smtClean="0"/>
              <a:t>ans </a:t>
            </a:r>
            <a:r>
              <a:rPr lang="fr-FR" dirty="0"/>
              <a:t>les relations entre </a:t>
            </a:r>
            <a:endParaRPr lang="fr-FR" dirty="0" smtClean="0"/>
          </a:p>
          <a:p>
            <a:pPr lvl="1"/>
            <a:r>
              <a:rPr lang="fr-FR" dirty="0" smtClean="0"/>
              <a:t>la </a:t>
            </a:r>
            <a:r>
              <a:rPr lang="fr-FR" dirty="0"/>
              <a:t>Suisse d’une part et </a:t>
            </a:r>
            <a:endParaRPr lang="fr-FR" dirty="0" smtClean="0"/>
          </a:p>
          <a:p>
            <a:pPr lvl="1"/>
            <a:r>
              <a:rPr lang="fr-FR" dirty="0" smtClean="0"/>
              <a:t>la </a:t>
            </a:r>
            <a:r>
              <a:rPr lang="fr-FR" dirty="0"/>
              <a:t>Norvège, l’Islande et le Liechtenstein d’autre part, </a:t>
            </a:r>
            <a:endParaRPr lang="fr-FR" dirty="0" smtClean="0"/>
          </a:p>
          <a:p>
            <a:r>
              <a:rPr lang="fr-FR" dirty="0" smtClean="0"/>
              <a:t>Avec </a:t>
            </a:r>
            <a:r>
              <a:rPr lang="fr-FR" dirty="0"/>
              <a:t>le Royaume-Uni pour les ressortissants de pays tiers, </a:t>
            </a:r>
            <a:endParaRPr lang="fr-FR" dirty="0" smtClean="0"/>
          </a:p>
          <a:p>
            <a:pPr lvl="1"/>
            <a:r>
              <a:rPr lang="fr-FR" dirty="0" smtClean="0"/>
              <a:t>dans </a:t>
            </a:r>
            <a:r>
              <a:rPr lang="fr-FR" dirty="0"/>
              <a:t>la mesure où le règlement (CE) n° 859/2003 (qui étendait le règlement (CEE) n° 1408/71 aux ressortissants de pays tiers) n’a pas été abrogé en ce qui concerne le Royaume Uni.</a:t>
            </a:r>
          </a:p>
          <a:p>
            <a:endParaRPr lang="fr-FR" dirty="0"/>
          </a:p>
        </p:txBody>
      </p:sp>
    </p:spTree>
    <p:extLst>
      <p:ext uri="{BB962C8B-B14F-4D97-AF65-F5344CB8AC3E}">
        <p14:creationId xmlns:p14="http://schemas.microsoft.com/office/powerpoint/2010/main" val="40216661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p:cNvSpPr>
            <a:spLocks noGrp="1"/>
          </p:cNvSpPr>
          <p:nvPr>
            <p:ph type="title"/>
          </p:nvPr>
        </p:nvSpPr>
        <p:spPr>
          <a:xfrm>
            <a:off x="1676399" y="228600"/>
            <a:ext cx="7089776" cy="990600"/>
          </a:xfrm>
        </p:spPr>
        <p:txBody>
          <a:bodyPr/>
          <a:lstStyle/>
          <a:p>
            <a:r>
              <a:rPr lang="fr-BE" dirty="0" smtClean="0"/>
              <a:t>Références </a:t>
            </a:r>
            <a:r>
              <a:rPr lang="fr-BE" dirty="0"/>
              <a:t>légales</a:t>
            </a:r>
          </a:p>
        </p:txBody>
      </p:sp>
      <p:sp>
        <p:nvSpPr>
          <p:cNvPr id="5" name="Espace réservé du contenu 4"/>
          <p:cNvSpPr>
            <a:spLocks noGrp="1"/>
          </p:cNvSpPr>
          <p:nvPr>
            <p:ph idx="1"/>
          </p:nvPr>
        </p:nvSpPr>
        <p:spPr>
          <a:xfrm>
            <a:off x="1676399" y="1219200"/>
            <a:ext cx="7089775" cy="4876800"/>
          </a:xfrm>
        </p:spPr>
        <p:txBody>
          <a:bodyPr>
            <a:normAutofit/>
          </a:bodyPr>
          <a:lstStyle/>
          <a:p>
            <a:pPr>
              <a:lnSpc>
                <a:spcPct val="80000"/>
              </a:lnSpc>
              <a:buFont typeface="Wingdings" pitchFamily="-84" charset="2"/>
              <a:buNone/>
            </a:pPr>
            <a:r>
              <a:rPr lang="fr-BE" sz="2200" dirty="0"/>
              <a:t>CADRE DE REFERENCE JURIDIQUE COMPLEMENTAIRE</a:t>
            </a:r>
          </a:p>
          <a:p>
            <a:pPr>
              <a:lnSpc>
                <a:spcPct val="80000"/>
              </a:lnSpc>
            </a:pPr>
            <a:r>
              <a:rPr lang="fr-BE" sz="2200" dirty="0"/>
              <a:t>Décisions de la C.A.C.S.S.S. (Commission administrative pour la coordination des systèmes de sécurité sociale – remplace la Commission administrative des travailleurs migrants)</a:t>
            </a:r>
          </a:p>
          <a:p>
            <a:pPr lvl="1">
              <a:lnSpc>
                <a:spcPct val="80000"/>
              </a:lnSpc>
            </a:pPr>
            <a:r>
              <a:rPr lang="fr-BE" sz="2000" dirty="0"/>
              <a:t>Exemples : </a:t>
            </a:r>
          </a:p>
          <a:p>
            <a:pPr lvl="2">
              <a:lnSpc>
                <a:spcPct val="80000"/>
              </a:lnSpc>
            </a:pPr>
            <a:r>
              <a:rPr lang="fr-BE" sz="1800" dirty="0"/>
              <a:t>Décision A1 du 12 juin 2009 </a:t>
            </a:r>
          </a:p>
          <a:p>
            <a:pPr lvl="3">
              <a:lnSpc>
                <a:spcPct val="80000"/>
              </a:lnSpc>
            </a:pPr>
            <a:r>
              <a:rPr lang="fr-BE" sz="1600" dirty="0"/>
              <a:t>l’établissement d’une procédure de dialogue et de conciliation relative à la validité des documents</a:t>
            </a:r>
          </a:p>
          <a:p>
            <a:pPr lvl="3">
              <a:lnSpc>
                <a:spcPct val="80000"/>
              </a:lnSpc>
            </a:pPr>
            <a:r>
              <a:rPr lang="fr-BE" sz="1600" dirty="0"/>
              <a:t>la détermination de la législation applicable</a:t>
            </a:r>
          </a:p>
          <a:p>
            <a:pPr lvl="3">
              <a:lnSpc>
                <a:spcPct val="80000"/>
              </a:lnSpc>
            </a:pPr>
            <a:r>
              <a:rPr lang="fr-BE" sz="1600" dirty="0"/>
              <a:t>le service des prestations</a:t>
            </a:r>
          </a:p>
          <a:p>
            <a:pPr lvl="2">
              <a:lnSpc>
                <a:spcPct val="80000"/>
              </a:lnSpc>
            </a:pPr>
            <a:r>
              <a:rPr lang="fr-BE" sz="1800" dirty="0"/>
              <a:t>Décision A2 du 12 juin 2009</a:t>
            </a:r>
          </a:p>
          <a:p>
            <a:pPr lvl="3">
              <a:lnSpc>
                <a:spcPct val="80000"/>
              </a:lnSpc>
            </a:pPr>
            <a:r>
              <a:rPr lang="fr-BE" sz="1600" dirty="0"/>
              <a:t>détachement </a:t>
            </a:r>
          </a:p>
          <a:p>
            <a:pPr>
              <a:lnSpc>
                <a:spcPct val="80000"/>
              </a:lnSpc>
            </a:pPr>
            <a:r>
              <a:rPr lang="fr-BE" sz="2200" dirty="0"/>
              <a:t>Guide pratique de la Commission européenne</a:t>
            </a:r>
          </a:p>
          <a:p>
            <a:pPr lvl="1">
              <a:lnSpc>
                <a:spcPct val="80000"/>
              </a:lnSpc>
            </a:pPr>
            <a:r>
              <a:rPr lang="fr-BE" sz="2000" dirty="0"/>
              <a:t>Partie 1 (« La législation applicable aux travailleurs »), juillet 2010</a:t>
            </a:r>
          </a:p>
          <a:p>
            <a:pPr>
              <a:lnSpc>
                <a:spcPct val="80000"/>
              </a:lnSpc>
            </a:pPr>
            <a:endParaRPr lang="fr-BE" sz="2200" dirty="0"/>
          </a:p>
        </p:txBody>
      </p:sp>
      <p:sp>
        <p:nvSpPr>
          <p:cNvPr id="4" name="Espace réservé du numéro de diapositive 3"/>
          <p:cNvSpPr>
            <a:spLocks noGrp="1"/>
          </p:cNvSpPr>
          <p:nvPr>
            <p:ph type="sldNum" sz="quarter" idx="12"/>
          </p:nvPr>
        </p:nvSpPr>
        <p:spPr>
          <a:xfrm>
            <a:off x="7010400" y="6356350"/>
            <a:ext cx="2133600" cy="365125"/>
          </a:xfrm>
          <a:prstGeom prst="rect">
            <a:avLst/>
          </a:prstGeom>
        </p:spPr>
        <p:txBody>
          <a:bodyPr/>
          <a:lstStyle/>
          <a:p>
            <a:pPr>
              <a:lnSpc>
                <a:spcPct val="80000"/>
              </a:lnSpc>
            </a:pPr>
            <a:fld id="{0F52445D-AA31-E14E-B341-79F0C16D8688}" type="slidenum">
              <a:rPr lang="fr-BE" sz="1200"/>
              <a:pPr>
                <a:lnSpc>
                  <a:spcPct val="80000"/>
                </a:lnSpc>
              </a:pPr>
              <a:t>57</a:t>
            </a:fld>
            <a:endParaRPr lang="fr-BE" sz="1200"/>
          </a:p>
        </p:txBody>
      </p:sp>
    </p:spTree>
    <p:extLst>
      <p:ext uri="{BB962C8B-B14F-4D97-AF65-F5344CB8AC3E}">
        <p14:creationId xmlns:p14="http://schemas.microsoft.com/office/powerpoint/2010/main" val="7796890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4999" y="228600"/>
            <a:ext cx="6861176" cy="990600"/>
          </a:xfrm>
        </p:spPr>
        <p:txBody>
          <a:bodyPr>
            <a:normAutofit fontScale="90000"/>
          </a:bodyPr>
          <a:lstStyle/>
          <a:p>
            <a:r>
              <a:rPr lang="fr-BE" sz="3600" dirty="0" smtClean="0"/>
              <a:t> </a:t>
            </a:r>
            <a:r>
              <a:rPr lang="fr-BE" sz="3600" dirty="0"/>
              <a:t>Coordination des systèmes de sécurité sociale</a:t>
            </a:r>
            <a:endParaRPr lang="fr-BE" sz="4000" dirty="0"/>
          </a:p>
        </p:txBody>
      </p:sp>
      <p:sp>
        <p:nvSpPr>
          <p:cNvPr id="3" name="Espace réservé du contenu 2"/>
          <p:cNvSpPr>
            <a:spLocks noGrp="1"/>
          </p:cNvSpPr>
          <p:nvPr>
            <p:ph idx="1"/>
          </p:nvPr>
        </p:nvSpPr>
        <p:spPr>
          <a:xfrm>
            <a:off x="1904999" y="1600200"/>
            <a:ext cx="6861175" cy="4495800"/>
          </a:xfrm>
        </p:spPr>
        <p:txBody>
          <a:bodyPr>
            <a:normAutofit lnSpcReduction="10000"/>
          </a:bodyPr>
          <a:lstStyle/>
          <a:p>
            <a:pPr>
              <a:lnSpc>
                <a:spcPct val="80000"/>
              </a:lnSpc>
            </a:pPr>
            <a:r>
              <a:rPr lang="fr-BE" sz="2200" dirty="0"/>
              <a:t>Contexte : absence de droit de sécurité sociale propre aux personnes qui se déplacent à l’intérieur de l’U.E.</a:t>
            </a:r>
          </a:p>
          <a:p>
            <a:pPr>
              <a:lnSpc>
                <a:spcPct val="80000"/>
              </a:lnSpc>
            </a:pPr>
            <a:r>
              <a:rPr lang="fr-BE" sz="2200" dirty="0"/>
              <a:t>Réglementation élaborée en application de l’article 48 T.F.U.E. donnant en cette matière compétence au Parlement européen et au Conseil pour assurer</a:t>
            </a:r>
          </a:p>
          <a:p>
            <a:pPr lvl="1">
              <a:lnSpc>
                <a:spcPct val="80000"/>
              </a:lnSpc>
            </a:pPr>
            <a:r>
              <a:rPr lang="fr-BE" sz="2000" dirty="0"/>
              <a:t> la totalisation de toutes les périodes prises en considération par les différentes législations nationales en vue</a:t>
            </a:r>
          </a:p>
          <a:p>
            <a:pPr lvl="2">
              <a:lnSpc>
                <a:spcPct val="80000"/>
              </a:lnSpc>
            </a:pPr>
            <a:r>
              <a:rPr lang="fr-BE" sz="1800" dirty="0"/>
              <a:t>de l’ouverture et du maintien du droit aux prestations et </a:t>
            </a:r>
          </a:p>
          <a:p>
            <a:pPr lvl="2">
              <a:lnSpc>
                <a:spcPct val="80000"/>
              </a:lnSpc>
            </a:pPr>
            <a:r>
              <a:rPr lang="fr-BE" sz="1800" dirty="0"/>
              <a:t>pour leur calcul</a:t>
            </a:r>
          </a:p>
          <a:p>
            <a:pPr lvl="1">
              <a:lnSpc>
                <a:spcPct val="80000"/>
              </a:lnSpc>
            </a:pPr>
            <a:r>
              <a:rPr lang="fr-BE" sz="2000" dirty="0"/>
              <a:t>le paiement des prestations aux personnes résidant sur le territoire d’un Etat membre</a:t>
            </a:r>
          </a:p>
          <a:p>
            <a:pPr>
              <a:lnSpc>
                <a:spcPct val="80000"/>
              </a:lnSpc>
            </a:pPr>
            <a:r>
              <a:rPr lang="fr-BE" sz="2200" dirty="0"/>
              <a:t>Applicabilité directe des règlements </a:t>
            </a:r>
          </a:p>
          <a:p>
            <a:pPr lvl="1">
              <a:lnSpc>
                <a:spcPct val="80000"/>
              </a:lnSpc>
            </a:pPr>
            <a:r>
              <a:rPr lang="fr-BE" sz="2000" dirty="0"/>
              <a:t>Insertion immédiate dans les droits nationaux sans nécessité de mesure de transposition</a:t>
            </a:r>
          </a:p>
        </p:txBody>
      </p:sp>
      <p:sp>
        <p:nvSpPr>
          <p:cNvPr id="4" name="Espace réservé du numéro de diapositive 3"/>
          <p:cNvSpPr>
            <a:spLocks noGrp="1"/>
          </p:cNvSpPr>
          <p:nvPr>
            <p:ph type="sldNum" sz="quarter" idx="12"/>
          </p:nvPr>
        </p:nvSpPr>
        <p:spPr>
          <a:xfrm>
            <a:off x="7010400" y="6356350"/>
            <a:ext cx="2133600" cy="365125"/>
          </a:xfrm>
          <a:prstGeom prst="rect">
            <a:avLst/>
          </a:prstGeom>
        </p:spPr>
        <p:txBody>
          <a:bodyPr/>
          <a:lstStyle/>
          <a:p>
            <a:pPr>
              <a:lnSpc>
                <a:spcPct val="80000"/>
              </a:lnSpc>
            </a:pPr>
            <a:fld id="{1044BA02-5F75-E145-B1F9-F9AE43E9FAA0}" type="slidenum">
              <a:rPr lang="fr-BE" sz="1200"/>
              <a:pPr>
                <a:lnSpc>
                  <a:spcPct val="80000"/>
                </a:lnSpc>
              </a:pPr>
              <a:t>58</a:t>
            </a:fld>
            <a:endParaRPr lang="fr-BE" sz="1200"/>
          </a:p>
        </p:txBody>
      </p:sp>
    </p:spTree>
    <p:extLst>
      <p:ext uri="{BB962C8B-B14F-4D97-AF65-F5344CB8AC3E}">
        <p14:creationId xmlns:p14="http://schemas.microsoft.com/office/powerpoint/2010/main" val="37919395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1"/>
          <p:cNvSpPr>
            <a:spLocks noGrp="1"/>
          </p:cNvSpPr>
          <p:nvPr>
            <p:ph type="title"/>
          </p:nvPr>
        </p:nvSpPr>
        <p:spPr>
          <a:xfrm>
            <a:off x="1763687" y="228600"/>
            <a:ext cx="7002487" cy="990600"/>
          </a:xfrm>
        </p:spPr>
        <p:txBody>
          <a:bodyPr/>
          <a:lstStyle/>
          <a:p>
            <a:r>
              <a:rPr lang="fr-BE" dirty="0" smtClean="0"/>
              <a:t> </a:t>
            </a:r>
            <a:r>
              <a:rPr lang="fr-BE" dirty="0"/>
              <a:t>Champ d’application</a:t>
            </a:r>
          </a:p>
        </p:txBody>
      </p:sp>
      <p:sp>
        <p:nvSpPr>
          <p:cNvPr id="5" name="Espace réservé du contenu 4"/>
          <p:cNvSpPr>
            <a:spLocks noGrp="1"/>
          </p:cNvSpPr>
          <p:nvPr>
            <p:ph idx="1"/>
          </p:nvPr>
        </p:nvSpPr>
        <p:spPr>
          <a:xfrm>
            <a:off x="1979711" y="1669504"/>
            <a:ext cx="6786463" cy="4495800"/>
          </a:xfrm>
        </p:spPr>
        <p:txBody>
          <a:bodyPr>
            <a:normAutofit fontScale="92500" lnSpcReduction="20000"/>
          </a:bodyPr>
          <a:lstStyle/>
          <a:p>
            <a:pPr lvl="1">
              <a:lnSpc>
                <a:spcPct val="90000"/>
              </a:lnSpc>
            </a:pPr>
            <a:r>
              <a:rPr lang="fr-BE" sz="2400" dirty="0"/>
              <a:t>Champ d’application personnel  </a:t>
            </a:r>
          </a:p>
          <a:p>
            <a:pPr lvl="2">
              <a:lnSpc>
                <a:spcPct val="90000"/>
              </a:lnSpc>
            </a:pPr>
            <a:r>
              <a:rPr lang="fr-BE" sz="2100" dirty="0"/>
              <a:t>Extension</a:t>
            </a:r>
          </a:p>
          <a:p>
            <a:pPr lvl="3">
              <a:lnSpc>
                <a:spcPct val="90000"/>
              </a:lnSpc>
            </a:pPr>
            <a:r>
              <a:rPr lang="fr-BE" sz="1900" dirty="0"/>
              <a:t>Abandon des critères catégoriels (travailleurs, étudiants..)</a:t>
            </a:r>
          </a:p>
          <a:p>
            <a:pPr lvl="3">
              <a:lnSpc>
                <a:spcPct val="90000"/>
              </a:lnSpc>
            </a:pPr>
            <a:r>
              <a:rPr lang="fr-BE" sz="1900" dirty="0"/>
              <a:t>Elargissement à tous les citoyens, y compris les inactifs</a:t>
            </a:r>
          </a:p>
          <a:p>
            <a:pPr lvl="3">
              <a:lnSpc>
                <a:spcPct val="90000"/>
              </a:lnSpc>
            </a:pPr>
            <a:r>
              <a:rPr lang="fr-BE" sz="1900" dirty="0"/>
              <a:t>Simplification de la notion de membre de la famille</a:t>
            </a:r>
          </a:p>
          <a:p>
            <a:pPr lvl="2">
              <a:lnSpc>
                <a:spcPct val="90000"/>
              </a:lnSpc>
            </a:pPr>
            <a:r>
              <a:rPr lang="fr-BE" sz="2100" dirty="0"/>
              <a:t>Conditions </a:t>
            </a:r>
          </a:p>
          <a:p>
            <a:pPr lvl="3">
              <a:lnSpc>
                <a:spcPct val="90000"/>
              </a:lnSpc>
            </a:pPr>
            <a:r>
              <a:rPr lang="fr-BE" dirty="0"/>
              <a:t>Être assuré contre au moins un risque en matière de sécurité sociale</a:t>
            </a:r>
          </a:p>
          <a:p>
            <a:pPr lvl="3">
              <a:lnSpc>
                <a:spcPct val="90000"/>
              </a:lnSpc>
            </a:pPr>
            <a:r>
              <a:rPr lang="fr-BE" dirty="0"/>
              <a:t>Être (ou avoir été) soumis à la législation d’un Etat membre</a:t>
            </a:r>
          </a:p>
          <a:p>
            <a:pPr lvl="3">
              <a:lnSpc>
                <a:spcPct val="90000"/>
              </a:lnSpc>
            </a:pPr>
            <a:r>
              <a:rPr lang="fr-BE" dirty="0"/>
              <a:t>Ne pas être dans une situation purement interne à un Etat membre</a:t>
            </a:r>
          </a:p>
          <a:p>
            <a:pPr lvl="4">
              <a:lnSpc>
                <a:spcPct val="90000"/>
              </a:lnSpc>
            </a:pPr>
            <a:r>
              <a:rPr lang="fr-BE" dirty="0"/>
              <a:t>Nb cependant : important arrêt de la C.J.U.E. RUIZ ZAMBRANO du 8 mars 2011 (C-34/09)</a:t>
            </a:r>
          </a:p>
          <a:p>
            <a:pPr lvl="4">
              <a:lnSpc>
                <a:spcPct val="90000"/>
              </a:lnSpc>
            </a:pPr>
            <a:endParaRPr lang="fr-BE" sz="1900" dirty="0"/>
          </a:p>
          <a:p>
            <a:pPr lvl="3">
              <a:lnSpc>
                <a:spcPct val="90000"/>
              </a:lnSpc>
            </a:pPr>
            <a:endParaRPr lang="fr-BE" sz="1900" dirty="0"/>
          </a:p>
        </p:txBody>
      </p:sp>
      <p:sp>
        <p:nvSpPr>
          <p:cNvPr id="28675" name="Espace réservé du pied de page 3"/>
          <p:cNvSpPr>
            <a:spLocks noGrp="1"/>
          </p:cNvSpPr>
          <p:nvPr>
            <p:ph type="ftr" sz="quarter" idx="11"/>
          </p:nvPr>
        </p:nvSpPr>
        <p:spPr bwMode="auto">
          <a:xfrm>
            <a:off x="0" y="6356350"/>
            <a:ext cx="2895600" cy="365125"/>
          </a:xfrm>
          <a:prstGeom prst="rect">
            <a:avLst/>
          </a:prstGeom>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rPr lang="fr-BE"/>
              <a:t>Terra Laboris - Formation FGTB-INCA 4 octobre 2011</a:t>
            </a:r>
          </a:p>
        </p:txBody>
      </p:sp>
      <p:sp>
        <p:nvSpPr>
          <p:cNvPr id="3" name="Espace réservé du numéro de diapositive 2"/>
          <p:cNvSpPr>
            <a:spLocks noGrp="1"/>
          </p:cNvSpPr>
          <p:nvPr>
            <p:ph type="sldNum" sz="quarter" idx="12"/>
          </p:nvPr>
        </p:nvSpPr>
        <p:spPr>
          <a:xfrm>
            <a:off x="7010400" y="6356350"/>
            <a:ext cx="2133600" cy="365125"/>
          </a:xfrm>
          <a:prstGeom prst="rect">
            <a:avLst/>
          </a:prstGeom>
        </p:spPr>
        <p:txBody>
          <a:bodyPr/>
          <a:lstStyle/>
          <a:p>
            <a:pPr>
              <a:lnSpc>
                <a:spcPct val="80000"/>
              </a:lnSpc>
            </a:pPr>
            <a:fld id="{E5B5F005-6464-404E-9AA4-CB51AC7EF3A8}" type="slidenum">
              <a:rPr lang="fr-BE" sz="1200"/>
              <a:pPr>
                <a:lnSpc>
                  <a:spcPct val="80000"/>
                </a:lnSpc>
              </a:pPr>
              <a:t>59</a:t>
            </a:fld>
            <a:endParaRPr lang="fr-BE" sz="1200"/>
          </a:p>
        </p:txBody>
      </p:sp>
    </p:spTree>
    <p:extLst>
      <p:ext uri="{BB962C8B-B14F-4D97-AF65-F5344CB8AC3E}">
        <p14:creationId xmlns:p14="http://schemas.microsoft.com/office/powerpoint/2010/main" val="42205911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p:txBody>
          <a:bodyPr>
            <a:normAutofit/>
          </a:bodyPr>
          <a:lstStyle/>
          <a:p>
            <a:pPr eaLnBrk="1" hangingPunct="1"/>
            <a:r>
              <a:rPr lang="fr-BE">
                <a:latin typeface="Calibri" charset="0"/>
              </a:rPr>
              <a:t>QUESTIONS</a:t>
            </a:r>
          </a:p>
        </p:txBody>
      </p:sp>
      <p:sp>
        <p:nvSpPr>
          <p:cNvPr id="3" name="Espace réservé du contenu 2"/>
          <p:cNvSpPr>
            <a:spLocks noGrp="1"/>
          </p:cNvSpPr>
          <p:nvPr>
            <p:ph idx="1"/>
          </p:nvPr>
        </p:nvSpPr>
        <p:spPr>
          <a:gradFill rotWithShape="1">
            <a:gsLst>
              <a:gs pos="0">
                <a:srgbClr val="769535"/>
              </a:gs>
              <a:gs pos="80000">
                <a:srgbClr val="9BC348"/>
              </a:gs>
              <a:gs pos="100000">
                <a:srgbClr val="9CC746"/>
              </a:gs>
            </a:gsLst>
            <a:lin ang="16200000"/>
          </a:gradFill>
          <a:ln cap="flat">
            <a:solidFill>
              <a:srgbClr val="98B954"/>
            </a:solidFill>
            <a:miter lim="800000"/>
            <a:headEnd/>
            <a:tailEnd/>
          </a:ln>
          <a:effectLst>
            <a:outerShdw blurRad="40000" dist="23000" dir="5400000" rotWithShape="0">
              <a:srgbClr val="000000">
                <a:alpha val="34999"/>
              </a:srgbClr>
            </a:outerShdw>
          </a:effectLst>
        </p:spPr>
        <p:txBody>
          <a:bodyPr>
            <a:normAutofit/>
          </a:bodyPr>
          <a:lstStyle/>
          <a:p>
            <a:pPr eaLnBrk="1" hangingPunct="1">
              <a:lnSpc>
                <a:spcPct val="80000"/>
              </a:lnSpc>
            </a:pPr>
            <a:r>
              <a:rPr lang="fr-BE" sz="3000">
                <a:solidFill>
                  <a:srgbClr val="FFFFFF"/>
                </a:solidFill>
                <a:latin typeface="Calibri" charset="0"/>
              </a:rPr>
              <a:t>SEJOUR </a:t>
            </a:r>
          </a:p>
          <a:p>
            <a:pPr eaLnBrk="1" hangingPunct="1">
              <a:lnSpc>
                <a:spcPct val="80000"/>
              </a:lnSpc>
            </a:pPr>
            <a:endParaRPr lang="fr-BE" sz="3000">
              <a:solidFill>
                <a:srgbClr val="FFFFFF"/>
              </a:solidFill>
              <a:latin typeface="Calibri" charset="0"/>
            </a:endParaRPr>
          </a:p>
          <a:p>
            <a:pPr eaLnBrk="1" hangingPunct="1">
              <a:lnSpc>
                <a:spcPct val="80000"/>
              </a:lnSpc>
            </a:pPr>
            <a:r>
              <a:rPr lang="fr-BE" sz="3000">
                <a:solidFill>
                  <a:srgbClr val="FFFFFF"/>
                </a:solidFill>
                <a:latin typeface="Calibri" charset="0"/>
              </a:rPr>
              <a:t>PERMIS DE TRAVAIL OU D’ACTIVITE</a:t>
            </a:r>
          </a:p>
          <a:p>
            <a:pPr eaLnBrk="1" hangingPunct="1">
              <a:lnSpc>
                <a:spcPct val="80000"/>
              </a:lnSpc>
              <a:buFont typeface="Arial" charset="0"/>
              <a:buNone/>
            </a:pPr>
            <a:endParaRPr lang="fr-BE" sz="3000">
              <a:solidFill>
                <a:srgbClr val="FFFFFF"/>
              </a:solidFill>
              <a:latin typeface="Calibri" charset="0"/>
            </a:endParaRPr>
          </a:p>
          <a:p>
            <a:pPr eaLnBrk="1" hangingPunct="1">
              <a:lnSpc>
                <a:spcPct val="80000"/>
              </a:lnSpc>
            </a:pPr>
            <a:r>
              <a:rPr lang="fr-BE" sz="3000">
                <a:solidFill>
                  <a:srgbClr val="FFFFFF"/>
                </a:solidFill>
                <a:latin typeface="Calibri" charset="0"/>
              </a:rPr>
              <a:t>DROIT DU TRAVAIL</a:t>
            </a:r>
          </a:p>
          <a:p>
            <a:pPr eaLnBrk="1" hangingPunct="1">
              <a:lnSpc>
                <a:spcPct val="80000"/>
              </a:lnSpc>
            </a:pPr>
            <a:endParaRPr lang="fr-BE" sz="3000">
              <a:solidFill>
                <a:srgbClr val="FFFFFF"/>
              </a:solidFill>
              <a:latin typeface="Calibri" charset="0"/>
            </a:endParaRPr>
          </a:p>
          <a:p>
            <a:pPr eaLnBrk="1" hangingPunct="1">
              <a:lnSpc>
                <a:spcPct val="80000"/>
              </a:lnSpc>
            </a:pPr>
            <a:r>
              <a:rPr lang="fr-BE" sz="3000">
                <a:solidFill>
                  <a:srgbClr val="FFFFFF"/>
                </a:solidFill>
                <a:latin typeface="Calibri" charset="0"/>
              </a:rPr>
              <a:t>SECURITE SOCIALE</a:t>
            </a:r>
          </a:p>
          <a:p>
            <a:pPr eaLnBrk="1" hangingPunct="1">
              <a:lnSpc>
                <a:spcPct val="80000"/>
              </a:lnSpc>
            </a:pPr>
            <a:endParaRPr lang="fr-BE" sz="3000">
              <a:solidFill>
                <a:srgbClr val="FFFFFF"/>
              </a:solidFill>
              <a:latin typeface="Calibri" charset="0"/>
            </a:endParaRPr>
          </a:p>
          <a:p>
            <a:pPr eaLnBrk="1" hangingPunct="1">
              <a:lnSpc>
                <a:spcPct val="80000"/>
              </a:lnSpc>
            </a:pPr>
            <a:r>
              <a:rPr lang="fr-BE" sz="3000">
                <a:solidFill>
                  <a:srgbClr val="FFFFFF"/>
                </a:solidFill>
                <a:latin typeface="Calibri" charset="0"/>
              </a:rPr>
              <a:t>IMPOTS</a:t>
            </a:r>
          </a:p>
        </p:txBody>
      </p:sp>
    </p:spTree>
    <p:extLst>
      <p:ext uri="{BB962C8B-B14F-4D97-AF65-F5344CB8AC3E}">
        <p14:creationId xmlns:p14="http://schemas.microsoft.com/office/powerpoint/2010/main" val="3017282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1"/>
          <p:cNvSpPr>
            <a:spLocks noGrp="1"/>
          </p:cNvSpPr>
          <p:nvPr>
            <p:ph type="title"/>
          </p:nvPr>
        </p:nvSpPr>
        <p:spPr>
          <a:xfrm>
            <a:off x="1403647" y="228600"/>
            <a:ext cx="7362527" cy="990600"/>
          </a:xfrm>
        </p:spPr>
        <p:txBody>
          <a:bodyPr/>
          <a:lstStyle/>
          <a:p>
            <a:r>
              <a:rPr lang="fr-BE" dirty="0"/>
              <a:t>4. Champ d’application</a:t>
            </a:r>
          </a:p>
        </p:txBody>
      </p:sp>
      <p:sp>
        <p:nvSpPr>
          <p:cNvPr id="29701" name="Espace réservé du contenu 4"/>
          <p:cNvSpPr>
            <a:spLocks noGrp="1"/>
          </p:cNvSpPr>
          <p:nvPr>
            <p:ph idx="1"/>
          </p:nvPr>
        </p:nvSpPr>
        <p:spPr>
          <a:xfrm>
            <a:off x="1547663" y="1741512"/>
            <a:ext cx="7218511" cy="4495800"/>
          </a:xfrm>
        </p:spPr>
        <p:txBody>
          <a:bodyPr/>
          <a:lstStyle/>
          <a:p>
            <a:pPr lvl="1"/>
            <a:r>
              <a:rPr lang="fr-BE" dirty="0"/>
              <a:t>Champ d’application matériel</a:t>
            </a:r>
          </a:p>
          <a:p>
            <a:pPr lvl="2"/>
            <a:r>
              <a:rPr lang="fr-BE" dirty="0"/>
              <a:t>Secteurs traditionnellement couverts (cotisations et prestations)</a:t>
            </a:r>
          </a:p>
          <a:p>
            <a:pPr lvl="3"/>
            <a:r>
              <a:rPr lang="fr-BE" dirty="0"/>
              <a:t>Prestations familiales</a:t>
            </a:r>
          </a:p>
          <a:p>
            <a:pPr lvl="3"/>
            <a:r>
              <a:rPr lang="fr-BE" dirty="0"/>
              <a:t>Chômage</a:t>
            </a:r>
          </a:p>
          <a:p>
            <a:pPr lvl="3"/>
            <a:r>
              <a:rPr lang="fr-BE" dirty="0"/>
              <a:t>Soins de santé</a:t>
            </a:r>
          </a:p>
          <a:p>
            <a:pPr lvl="3"/>
            <a:r>
              <a:rPr lang="fr-BE" dirty="0"/>
              <a:t>Risques professionnelles</a:t>
            </a:r>
          </a:p>
          <a:p>
            <a:pPr lvl="3"/>
            <a:r>
              <a:rPr lang="fr-BE" dirty="0"/>
              <a:t>Vieillesse</a:t>
            </a:r>
          </a:p>
          <a:p>
            <a:pPr lvl="2"/>
            <a:r>
              <a:rPr lang="fr-BE" dirty="0"/>
              <a:t>Extension aux secteurs suivants</a:t>
            </a:r>
          </a:p>
          <a:p>
            <a:pPr lvl="3"/>
            <a:r>
              <a:rPr lang="fr-BE" dirty="0"/>
              <a:t>Prestations de paternité</a:t>
            </a:r>
          </a:p>
          <a:p>
            <a:pPr lvl="3"/>
            <a:r>
              <a:rPr lang="fr-BE" dirty="0"/>
              <a:t>Prestations de préretraite</a:t>
            </a:r>
          </a:p>
          <a:p>
            <a:pPr lvl="1"/>
            <a:endParaRPr lang="fr-BE" dirty="0"/>
          </a:p>
        </p:txBody>
      </p:sp>
      <p:sp>
        <p:nvSpPr>
          <p:cNvPr id="29699" name="Espace réservé du pied de page 2"/>
          <p:cNvSpPr>
            <a:spLocks noGrp="1"/>
          </p:cNvSpPr>
          <p:nvPr>
            <p:ph type="ftr" sz="quarter" idx="11"/>
          </p:nvPr>
        </p:nvSpPr>
        <p:spPr bwMode="auto">
          <a:xfrm>
            <a:off x="0" y="6356350"/>
            <a:ext cx="2895600" cy="365125"/>
          </a:xfrm>
          <a:prstGeom prst="rect">
            <a:avLst/>
          </a:prstGeom>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rPr lang="fr-BE"/>
              <a:t>Terra Laboris - Formation FGTB-INCA 4 octobre 2011</a:t>
            </a:r>
          </a:p>
        </p:txBody>
      </p:sp>
      <p:sp>
        <p:nvSpPr>
          <p:cNvPr id="4" name="Espace réservé du numéro de diapositive 3"/>
          <p:cNvSpPr>
            <a:spLocks noGrp="1"/>
          </p:cNvSpPr>
          <p:nvPr>
            <p:ph type="sldNum" sz="quarter" idx="12"/>
          </p:nvPr>
        </p:nvSpPr>
        <p:spPr>
          <a:xfrm>
            <a:off x="7010400" y="6356350"/>
            <a:ext cx="2133600" cy="365125"/>
          </a:xfrm>
          <a:prstGeom prst="rect">
            <a:avLst/>
          </a:prstGeom>
        </p:spPr>
        <p:txBody>
          <a:bodyPr/>
          <a:lstStyle/>
          <a:p>
            <a:pPr>
              <a:lnSpc>
                <a:spcPct val="80000"/>
              </a:lnSpc>
            </a:pPr>
            <a:fld id="{042B5359-178A-7E48-9015-51DC7F4BA0A2}" type="slidenum">
              <a:rPr lang="fr-BE" sz="1200"/>
              <a:pPr>
                <a:lnSpc>
                  <a:spcPct val="80000"/>
                </a:lnSpc>
              </a:pPr>
              <a:t>60</a:t>
            </a:fld>
            <a:endParaRPr lang="fr-BE" sz="1200"/>
          </a:p>
        </p:txBody>
      </p:sp>
    </p:spTree>
    <p:extLst>
      <p:ext uri="{BB962C8B-B14F-4D97-AF65-F5344CB8AC3E}">
        <p14:creationId xmlns:p14="http://schemas.microsoft.com/office/powerpoint/2010/main" val="27003132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1"/>
          <p:cNvSpPr>
            <a:spLocks noGrp="1"/>
          </p:cNvSpPr>
          <p:nvPr>
            <p:ph type="title"/>
          </p:nvPr>
        </p:nvSpPr>
        <p:spPr>
          <a:xfrm>
            <a:off x="1475655" y="228600"/>
            <a:ext cx="7290519" cy="990600"/>
          </a:xfrm>
        </p:spPr>
        <p:txBody>
          <a:bodyPr/>
          <a:lstStyle/>
          <a:p>
            <a:r>
              <a:rPr lang="fr-BE" dirty="0"/>
              <a:t>4. Champ d’application</a:t>
            </a:r>
          </a:p>
        </p:txBody>
      </p:sp>
      <p:sp>
        <p:nvSpPr>
          <p:cNvPr id="30725" name="Espace réservé du contenu 4"/>
          <p:cNvSpPr>
            <a:spLocks noGrp="1"/>
          </p:cNvSpPr>
          <p:nvPr>
            <p:ph idx="1"/>
          </p:nvPr>
        </p:nvSpPr>
        <p:spPr>
          <a:xfrm>
            <a:off x="612775" y="1600200"/>
            <a:ext cx="8153400" cy="4495800"/>
          </a:xfrm>
        </p:spPr>
        <p:txBody>
          <a:bodyPr/>
          <a:lstStyle/>
          <a:p>
            <a:pPr lvl="2"/>
            <a:r>
              <a:rPr lang="fr-BE"/>
              <a:t>Exclusion</a:t>
            </a:r>
          </a:p>
          <a:p>
            <a:pPr lvl="3"/>
            <a:r>
              <a:rPr lang="fr-BE"/>
              <a:t>Assistance sociale et médicale</a:t>
            </a:r>
          </a:p>
          <a:p>
            <a:pPr lvl="4"/>
            <a:r>
              <a:rPr lang="fr-BE"/>
              <a:t>Nb : à rattacher à la question des prestations spéciales à caractère non contributif</a:t>
            </a:r>
          </a:p>
          <a:p>
            <a:pPr lvl="3"/>
            <a:r>
              <a:rPr lang="fr-BE"/>
              <a:t>Prestations aux victimes de guerre,  d’actions militaires, d’attentats terroristes, … </a:t>
            </a:r>
          </a:p>
          <a:p>
            <a:pPr lvl="4"/>
            <a:r>
              <a:rPr lang="fr-BE"/>
              <a:t>Voir Règlement (CE) n° 988/2009 du Parlement européen et du Conseil du 16 septembre 2009 modifiant le Règlement (CE) n° 883/2004 portant sur la coordination des systèmes de sécurité sociale et déterminant le contenu de ses annexes</a:t>
            </a:r>
          </a:p>
        </p:txBody>
      </p:sp>
      <p:sp>
        <p:nvSpPr>
          <p:cNvPr id="30723" name="Espace réservé du pied de page 2"/>
          <p:cNvSpPr>
            <a:spLocks noGrp="1"/>
          </p:cNvSpPr>
          <p:nvPr>
            <p:ph type="ftr" sz="quarter" idx="11"/>
          </p:nvPr>
        </p:nvSpPr>
        <p:spPr bwMode="auto">
          <a:xfrm>
            <a:off x="0" y="6356350"/>
            <a:ext cx="2895600" cy="365125"/>
          </a:xfrm>
          <a:prstGeom prst="rect">
            <a:avLst/>
          </a:prstGeom>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rPr lang="fr-BE"/>
              <a:t>Terra Laboris - Formation FGTB-INCA 4 octobre 2011</a:t>
            </a:r>
          </a:p>
        </p:txBody>
      </p:sp>
      <p:sp>
        <p:nvSpPr>
          <p:cNvPr id="4" name="Espace réservé du numéro de diapositive 3"/>
          <p:cNvSpPr>
            <a:spLocks noGrp="1"/>
          </p:cNvSpPr>
          <p:nvPr>
            <p:ph type="sldNum" sz="quarter" idx="12"/>
          </p:nvPr>
        </p:nvSpPr>
        <p:spPr>
          <a:xfrm>
            <a:off x="7010400" y="6356350"/>
            <a:ext cx="2133600" cy="365125"/>
          </a:xfrm>
          <a:prstGeom prst="rect">
            <a:avLst/>
          </a:prstGeom>
        </p:spPr>
        <p:txBody>
          <a:bodyPr/>
          <a:lstStyle/>
          <a:p>
            <a:pPr>
              <a:lnSpc>
                <a:spcPct val="80000"/>
              </a:lnSpc>
            </a:pPr>
            <a:fld id="{6CE4EA4A-1970-B44C-B43B-3083E7149581}" type="slidenum">
              <a:rPr lang="fr-BE" sz="1200"/>
              <a:pPr>
                <a:lnSpc>
                  <a:spcPct val="80000"/>
                </a:lnSpc>
              </a:pPr>
              <a:t>61</a:t>
            </a:fld>
            <a:endParaRPr lang="fr-BE" sz="1200"/>
          </a:p>
        </p:txBody>
      </p:sp>
    </p:spTree>
    <p:extLst>
      <p:ext uri="{BB962C8B-B14F-4D97-AF65-F5344CB8AC3E}">
        <p14:creationId xmlns:p14="http://schemas.microsoft.com/office/powerpoint/2010/main" val="5714532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a:xfrm>
            <a:off x="1676399" y="228600"/>
            <a:ext cx="7089776" cy="990600"/>
          </a:xfrm>
        </p:spPr>
        <p:txBody>
          <a:bodyPr/>
          <a:lstStyle/>
          <a:p>
            <a:r>
              <a:rPr lang="fr-BE" sz="3600" dirty="0" smtClean="0"/>
              <a:t>Principes </a:t>
            </a:r>
            <a:r>
              <a:rPr lang="fr-BE" sz="3600" dirty="0"/>
              <a:t>généraux de la coordination</a:t>
            </a:r>
          </a:p>
        </p:txBody>
      </p:sp>
      <p:sp>
        <p:nvSpPr>
          <p:cNvPr id="16389" name="Espace réservé du contenu 4"/>
          <p:cNvSpPr>
            <a:spLocks noGrp="1"/>
          </p:cNvSpPr>
          <p:nvPr>
            <p:ph idx="1"/>
          </p:nvPr>
        </p:nvSpPr>
        <p:spPr>
          <a:xfrm>
            <a:off x="1676399" y="1600200"/>
            <a:ext cx="7089775" cy="4495800"/>
          </a:xfrm>
        </p:spPr>
        <p:txBody>
          <a:bodyPr/>
          <a:lstStyle/>
          <a:p>
            <a:pPr marL="1143000" lvl="2" indent="-457200">
              <a:buFont typeface="Wingdings" pitchFamily="-84" charset="2"/>
              <a:buNone/>
            </a:pPr>
            <a:endParaRPr lang="fr-BE" dirty="0"/>
          </a:p>
          <a:p>
            <a:pPr marL="1143000" lvl="2" indent="-457200">
              <a:buFont typeface="Wingdings" pitchFamily="-84" charset="2"/>
              <a:buNone/>
            </a:pPr>
            <a:endParaRPr lang="fr-BE" dirty="0"/>
          </a:p>
          <a:p>
            <a:pPr marL="1143000" lvl="2" indent="-457200">
              <a:buFont typeface="Tw Cen MT" pitchFamily="-84" charset="0"/>
              <a:buAutoNum type="arabicPeriod"/>
            </a:pPr>
            <a:r>
              <a:rPr lang="fr-BE" dirty="0">
                <a:solidFill>
                  <a:srgbClr val="FF0000"/>
                </a:solidFill>
              </a:rPr>
              <a:t>Unicité de la législation applicable</a:t>
            </a:r>
          </a:p>
          <a:p>
            <a:pPr marL="1143000" lvl="2" indent="-457200">
              <a:buFont typeface="Tw Cen MT" pitchFamily="-84" charset="0"/>
              <a:buAutoNum type="arabicPeriod"/>
            </a:pPr>
            <a:r>
              <a:rPr lang="fr-BE" dirty="0"/>
              <a:t>Référence constante au principe d’égalité de traitement</a:t>
            </a:r>
          </a:p>
          <a:p>
            <a:pPr marL="1143000" lvl="2" indent="-457200">
              <a:buFont typeface="Tw Cen MT" pitchFamily="-84" charset="0"/>
              <a:buAutoNum type="arabicPeriod"/>
            </a:pPr>
            <a:r>
              <a:rPr lang="fr-BE" dirty="0"/>
              <a:t>Exportation des prestations</a:t>
            </a:r>
          </a:p>
          <a:p>
            <a:pPr marL="1143000" lvl="2" indent="-457200">
              <a:buFont typeface="Tw Cen MT" pitchFamily="-84" charset="0"/>
              <a:buAutoNum type="arabicPeriod"/>
            </a:pPr>
            <a:r>
              <a:rPr lang="fr-BE" dirty="0" smtClean="0"/>
              <a:t>Le principe </a:t>
            </a:r>
            <a:r>
              <a:rPr lang="fr-BE" dirty="0"/>
              <a:t>de l’assimilation de prestations, de revenus, de faits ou d’événements</a:t>
            </a:r>
          </a:p>
          <a:p>
            <a:pPr marL="1143000" lvl="2" indent="-457200">
              <a:buFont typeface="Tw Cen MT" pitchFamily="-84" charset="0"/>
              <a:buAutoNum type="arabicPeriod"/>
            </a:pPr>
            <a:r>
              <a:rPr lang="fr-BE" dirty="0"/>
              <a:t>Totalisation des périodes d’assurance</a:t>
            </a:r>
          </a:p>
          <a:p>
            <a:pPr marL="1143000" lvl="2" indent="-457200">
              <a:buFont typeface="Tw Cen MT" pitchFamily="-84" charset="0"/>
              <a:buAutoNum type="arabicPeriod"/>
            </a:pPr>
            <a:r>
              <a:rPr lang="fr-BE" dirty="0"/>
              <a:t>Principe de bonne administration</a:t>
            </a:r>
          </a:p>
        </p:txBody>
      </p:sp>
      <p:sp>
        <p:nvSpPr>
          <p:cNvPr id="3" name="Espace réservé du numéro de diapositive 2"/>
          <p:cNvSpPr>
            <a:spLocks noGrp="1"/>
          </p:cNvSpPr>
          <p:nvPr>
            <p:ph type="sldNum" sz="quarter" idx="12"/>
          </p:nvPr>
        </p:nvSpPr>
        <p:spPr>
          <a:xfrm>
            <a:off x="7010400" y="6356350"/>
            <a:ext cx="2133600" cy="365125"/>
          </a:xfrm>
          <a:prstGeom prst="rect">
            <a:avLst/>
          </a:prstGeom>
        </p:spPr>
        <p:txBody>
          <a:bodyPr/>
          <a:lstStyle/>
          <a:p>
            <a:pPr>
              <a:lnSpc>
                <a:spcPct val="80000"/>
              </a:lnSpc>
            </a:pPr>
            <a:fld id="{46DC13CA-6365-B740-8420-AB6751139E5F}" type="slidenum">
              <a:rPr lang="fr-BE" sz="1200"/>
              <a:pPr>
                <a:lnSpc>
                  <a:spcPct val="80000"/>
                </a:lnSpc>
              </a:pPr>
              <a:t>62</a:t>
            </a:fld>
            <a:endParaRPr lang="fr-BE" sz="1200"/>
          </a:p>
        </p:txBody>
      </p:sp>
    </p:spTree>
    <p:extLst>
      <p:ext uri="{BB962C8B-B14F-4D97-AF65-F5344CB8AC3E}">
        <p14:creationId xmlns:p14="http://schemas.microsoft.com/office/powerpoint/2010/main" val="6461907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re 5"/>
          <p:cNvSpPr>
            <a:spLocks noGrp="1"/>
          </p:cNvSpPr>
          <p:nvPr>
            <p:ph type="title"/>
          </p:nvPr>
        </p:nvSpPr>
        <p:spPr>
          <a:xfrm>
            <a:off x="1676400" y="1417638"/>
            <a:ext cx="7010400" cy="1143000"/>
          </a:xfrm>
        </p:spPr>
        <p:txBody>
          <a:bodyPr/>
          <a:lstStyle/>
          <a:p>
            <a:r>
              <a:rPr lang="fr-BE" b="1" smtClean="0">
                <a:latin typeface="Tahoma" charset="0"/>
                <a:cs typeface="ＭＳ Ｐゴシック" charset="-128"/>
              </a:rPr>
              <a:t>La détermination de la législation applicable en sécurité sociale</a:t>
            </a:r>
            <a:r>
              <a:rPr lang="fr-BE" b="1" smtClean="0">
                <a:solidFill>
                  <a:srgbClr val="CC0000"/>
                </a:solidFill>
                <a:latin typeface="Tahoma" charset="0"/>
                <a:cs typeface="ＭＳ Ｐゴシック" charset="-128"/>
              </a:rPr>
              <a:t/>
            </a:r>
            <a:br>
              <a:rPr lang="fr-BE" b="1" smtClean="0">
                <a:solidFill>
                  <a:srgbClr val="CC0000"/>
                </a:solidFill>
                <a:latin typeface="Tahoma" charset="0"/>
                <a:cs typeface="ＭＳ Ｐゴシック" charset="-128"/>
              </a:rPr>
            </a:br>
            <a:endParaRPr lang="fr-FR" smtClean="0">
              <a:latin typeface="Corbel" charset="0"/>
            </a:endParaRPr>
          </a:p>
        </p:txBody>
      </p:sp>
      <p:sp>
        <p:nvSpPr>
          <p:cNvPr id="74755" name="Rectangle 8"/>
          <p:cNvSpPr>
            <a:spLocks noGrp="1" noChangeArrowheads="1"/>
          </p:cNvSpPr>
          <p:nvPr>
            <p:ph type="sldNum" sz="quarter" idx="12"/>
          </p:nvPr>
        </p:nvSpPr>
        <p:spPr bwMode="auto">
          <a:xfrm>
            <a:off x="7010400" y="6356350"/>
            <a:ext cx="2133600" cy="365125"/>
          </a:xfrm>
          <a:prstGeom prst="rect">
            <a:avLst/>
          </a:prstGeom>
          <a:noFill/>
          <a:ln>
            <a:miter lim="800000"/>
            <a:headEnd/>
            <a:tailEnd/>
          </a:ln>
        </p:spPr>
        <p:txBody>
          <a:bodyPr/>
          <a:lstStyle/>
          <a:p>
            <a:r>
              <a:rPr lang="fr-FR" smtClean="0"/>
              <a:t>Page </a:t>
            </a:r>
            <a:fld id="{FE5B21C0-F5F9-5C45-B9D7-5BC923A40EBE}" type="slidenum">
              <a:rPr lang="fr-FR" smtClean="0"/>
              <a:pPr/>
              <a:t>63</a:t>
            </a:fld>
            <a:endParaRPr lang="fr-FR" smtClean="0"/>
          </a:p>
        </p:txBody>
      </p:sp>
      <p:sp>
        <p:nvSpPr>
          <p:cNvPr id="74756" name="Rectangle 5"/>
          <p:cNvSpPr>
            <a:spLocks noChangeArrowheads="1"/>
          </p:cNvSpPr>
          <p:nvPr/>
        </p:nvSpPr>
        <p:spPr bwMode="auto">
          <a:xfrm>
            <a:off x="1676400" y="1700213"/>
            <a:ext cx="6999288" cy="2209800"/>
          </a:xfrm>
          <a:prstGeom prst="rect">
            <a:avLst/>
          </a:prstGeom>
          <a:noFill/>
          <a:ln w="9525">
            <a:noFill/>
            <a:miter lim="800000"/>
            <a:headEnd/>
            <a:tailEnd/>
          </a:ln>
        </p:spPr>
        <p:txBody>
          <a:bodyPr lIns="91408" tIns="45704" rIns="91408" bIns="45704" anchor="ctr">
            <a:prstTxWarp prst="textNoShape">
              <a:avLst/>
            </a:prstTxWarp>
          </a:bodyPr>
          <a:lstStyle/>
          <a:p>
            <a:endParaRPr lang="fr-BE" b="1">
              <a:solidFill>
                <a:srgbClr val="CC0000"/>
              </a:solidFill>
              <a:latin typeface="Tahoma" charset="0"/>
            </a:endParaRPr>
          </a:p>
        </p:txBody>
      </p:sp>
      <p:sp>
        <p:nvSpPr>
          <p:cNvPr id="74757" name="Text Box 6"/>
          <p:cNvSpPr txBox="1">
            <a:spLocks noChangeArrowheads="1"/>
          </p:cNvSpPr>
          <p:nvPr/>
        </p:nvSpPr>
        <p:spPr bwMode="auto">
          <a:xfrm>
            <a:off x="1676400" y="3829050"/>
            <a:ext cx="6546850" cy="73025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91408" tIns="45704" rIns="91408" bIns="45704">
            <a:prstTxWarp prst="textNoShape">
              <a:avLst/>
            </a:prstTxWarp>
            <a:spAutoFit/>
          </a:bodyPr>
          <a:lstStyle/>
          <a:p>
            <a:r>
              <a:rPr lang="fr-BE" sz="2000" dirty="0">
                <a:solidFill>
                  <a:srgbClr val="080808"/>
                </a:solidFill>
                <a:latin typeface="Tahoma" charset="0"/>
              </a:rPr>
              <a:t>Aperçu des règles de principe du Règlement n° 883/2004, </a:t>
            </a:r>
            <a:r>
              <a:rPr lang="fr-BE" sz="2000" dirty="0" smtClean="0">
                <a:solidFill>
                  <a:srgbClr val="080808"/>
                </a:solidFill>
                <a:latin typeface="Tahoma" charset="0"/>
              </a:rPr>
              <a:t>… mais aussi du Règlement n° 1408/71</a:t>
            </a:r>
            <a:endParaRPr lang="en-GB" sz="2000" dirty="0">
              <a:solidFill>
                <a:srgbClr val="080808"/>
              </a:solidFill>
              <a:latin typeface="Tahoma" charset="0"/>
            </a:endParaRPr>
          </a:p>
        </p:txBody>
      </p:sp>
    </p:spTree>
    <p:extLst>
      <p:ext uri="{BB962C8B-B14F-4D97-AF65-F5344CB8AC3E}">
        <p14:creationId xmlns:p14="http://schemas.microsoft.com/office/powerpoint/2010/main" val="30871208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lIns="91408" tIns="45704" rIns="91408" bIns="45704"/>
          <a:lstStyle/>
          <a:p>
            <a:pPr eaLnBrk="1" hangingPunct="1"/>
            <a:r>
              <a:rPr lang="fr-FR" dirty="0" smtClean="0">
                <a:latin typeface="Corbel" charset="0"/>
              </a:rPr>
              <a:t>Attention articulation entre règlements anciens et nouveaux est complexe</a:t>
            </a:r>
            <a:endParaRPr lang="fr-FR" dirty="0">
              <a:latin typeface="Corbel" charset="0"/>
            </a:endParaRPr>
          </a:p>
        </p:txBody>
      </p:sp>
      <p:sp>
        <p:nvSpPr>
          <p:cNvPr id="76803" name="Rectangle 3"/>
          <p:cNvSpPr>
            <a:spLocks noGrp="1" noChangeArrowheads="1"/>
          </p:cNvSpPr>
          <p:nvPr>
            <p:ph idx="1"/>
          </p:nvPr>
        </p:nvSpPr>
        <p:spPr>
          <a:xfrm>
            <a:off x="1676400" y="2590800"/>
            <a:ext cx="7010400" cy="3535363"/>
          </a:xfrm>
        </p:spPr>
        <p:txBody>
          <a:bodyPr lIns="91408" tIns="45704" rIns="91408" bIns="45704"/>
          <a:lstStyle/>
          <a:p>
            <a:pPr marL="201613" indent="-201613" defTabSz="771525" eaLnBrk="1" hangingPunct="1">
              <a:lnSpc>
                <a:spcPct val="90000"/>
              </a:lnSpc>
              <a:buFont typeface="Arial" charset="0"/>
              <a:buNone/>
            </a:pPr>
            <a:r>
              <a:rPr lang="fr-FR" sz="2500">
                <a:latin typeface="Corbel" charset="0"/>
              </a:rPr>
              <a:t>• Les dispositions transitoires prévoient une option :</a:t>
            </a:r>
          </a:p>
          <a:p>
            <a:pPr marL="201613" indent="-201613" defTabSz="771525" eaLnBrk="1" hangingPunct="1">
              <a:lnSpc>
                <a:spcPct val="90000"/>
              </a:lnSpc>
              <a:buFont typeface="Arial" charset="0"/>
              <a:buNone/>
            </a:pPr>
            <a:r>
              <a:rPr lang="fr-FR" sz="2500">
                <a:latin typeface="Corbel" charset="0"/>
              </a:rPr>
              <a:t>• Soit la personne reste soumise à la législation déterminée en fonction de l’ancien règlement aussi longtemps que sa situation reste inchangée, mais dans la limite d’une durée maximale de 10 ans à compter de l’entrée en vigueur du nouveau règlement</a:t>
            </a:r>
          </a:p>
          <a:p>
            <a:pPr marL="201613" indent="-201613" defTabSz="771525" eaLnBrk="1" hangingPunct="1">
              <a:lnSpc>
                <a:spcPct val="90000"/>
              </a:lnSpc>
              <a:buFont typeface="Arial" charset="0"/>
              <a:buNone/>
            </a:pPr>
            <a:r>
              <a:rPr lang="fr-FR" sz="2500">
                <a:latin typeface="Corbel" charset="0"/>
              </a:rPr>
              <a:t>• Soit elle introduit une demande en vue d’être soumise au nouveau règlement</a:t>
            </a:r>
          </a:p>
        </p:txBody>
      </p:sp>
      <p:sp>
        <p:nvSpPr>
          <p:cNvPr id="76804" name="Rectangle 8"/>
          <p:cNvSpPr>
            <a:spLocks noGrp="1" noChangeArrowheads="1"/>
          </p:cNvSpPr>
          <p:nvPr>
            <p:ph type="sldNum" sz="quarter" idx="12"/>
          </p:nvPr>
        </p:nvSpPr>
        <p:spPr bwMode="auto">
          <a:xfrm>
            <a:off x="7010400" y="6356350"/>
            <a:ext cx="2133600" cy="365125"/>
          </a:xfrm>
          <a:prstGeom prst="rect">
            <a:avLst/>
          </a:prstGeom>
          <a:noFill/>
          <a:ln>
            <a:miter lim="800000"/>
            <a:headEnd/>
            <a:tailEnd/>
          </a:ln>
        </p:spPr>
        <p:txBody>
          <a:bodyPr/>
          <a:lstStyle/>
          <a:p>
            <a:r>
              <a:rPr lang="fr-FR" smtClean="0"/>
              <a:t>Page </a:t>
            </a:r>
            <a:fld id="{A4A3A516-DC6B-EE44-99B7-6896BB9AFB47}" type="slidenum">
              <a:rPr lang="fr-FR" smtClean="0"/>
              <a:pPr/>
              <a:t>64</a:t>
            </a:fld>
            <a:endParaRPr lang="fr-FR" smtClean="0"/>
          </a:p>
        </p:txBody>
      </p:sp>
    </p:spTree>
    <p:extLst>
      <p:ext uri="{BB962C8B-B14F-4D97-AF65-F5344CB8AC3E}">
        <p14:creationId xmlns:p14="http://schemas.microsoft.com/office/powerpoint/2010/main" val="30833483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676400" y="-89429"/>
            <a:ext cx="7010400" cy="1143000"/>
          </a:xfrm>
        </p:spPr>
        <p:txBody>
          <a:bodyPr lIns="91408" tIns="45704" rIns="91408" bIns="45704"/>
          <a:lstStyle/>
          <a:p>
            <a:pPr eaLnBrk="1" hangingPunct="1"/>
            <a:r>
              <a:rPr lang="nl-BE">
                <a:latin typeface="Corbel" charset="0"/>
              </a:rPr>
              <a:t>Le Règlement 1408/71 continue à s’appliquer</a:t>
            </a:r>
            <a:r>
              <a:rPr lang="nl-BE" sz="2100">
                <a:latin typeface="Corbel" charset="0"/>
              </a:rPr>
              <a:t>  </a:t>
            </a:r>
          </a:p>
        </p:txBody>
      </p:sp>
      <p:sp>
        <p:nvSpPr>
          <p:cNvPr id="57349" name="Rectangle 3"/>
          <p:cNvSpPr>
            <a:spLocks noGrp="1" noChangeArrowheads="1"/>
          </p:cNvSpPr>
          <p:nvPr>
            <p:ph idx="1"/>
          </p:nvPr>
        </p:nvSpPr>
        <p:spPr>
          <a:xfrm>
            <a:off x="1676400" y="1146704"/>
            <a:ext cx="7010400" cy="5014913"/>
          </a:xfrm>
        </p:spPr>
        <p:txBody>
          <a:bodyPr lIns="91408" tIns="45704" rIns="91408" bIns="45704"/>
          <a:lstStyle/>
          <a:p>
            <a:pPr marL="201725" indent="-201725" algn="ctr" defTabSz="772116" eaLnBrk="1" hangingPunct="1">
              <a:lnSpc>
                <a:spcPct val="90000"/>
              </a:lnSpc>
              <a:buFont typeface="Arial" charset="0"/>
              <a:buNone/>
              <a:defRPr/>
            </a:pPr>
            <a:endParaRPr lang="en-GB" sz="600" b="1" dirty="0"/>
          </a:p>
          <a:p>
            <a:pPr marL="581520" lvl="1" indent="-240677" defTabSz="772116" eaLnBrk="1" hangingPunct="1">
              <a:buClr>
                <a:srgbClr val="CC0000"/>
              </a:buClr>
              <a:buFont typeface="Wingdings" charset="2"/>
              <a:buChar char="§"/>
              <a:defRPr/>
            </a:pPr>
            <a:r>
              <a:rPr lang="nl-BE" sz="2400" dirty="0"/>
              <a:t>Dans les situations impliquant les membres de </a:t>
            </a:r>
            <a:r>
              <a:rPr lang="nl-BE" sz="2400" dirty="0" smtClean="0"/>
              <a:t>l’AELE</a:t>
            </a:r>
          </a:p>
          <a:p>
            <a:pPr lvl="3"/>
            <a:r>
              <a:rPr lang="nl-BE" b="1" dirty="0"/>
              <a:t>Convention instituant l'Association Européenne de Libre-Echange (AELE</a:t>
            </a:r>
            <a:r>
              <a:rPr lang="nl-BE" b="1" dirty="0" smtClean="0"/>
              <a:t>) Conclue </a:t>
            </a:r>
            <a:r>
              <a:rPr lang="nl-BE" b="1" dirty="0"/>
              <a:t>à Stockholm le 4 janvier </a:t>
            </a:r>
            <a:r>
              <a:rPr lang="nl-BE" b="1" dirty="0" smtClean="0"/>
              <a:t>1960</a:t>
            </a:r>
          </a:p>
          <a:p>
            <a:pPr lvl="3"/>
            <a:r>
              <a:rPr lang="nl-BE" sz="1400" b="1" dirty="0" smtClean="0"/>
              <a:t>Article 21</a:t>
            </a:r>
          </a:p>
          <a:p>
            <a:pPr lvl="3"/>
            <a:r>
              <a:rPr lang="nl-BE" sz="1400" dirty="0"/>
              <a:t>l'appendice 2 de l'annexe K et au protocole à l'annexe </a:t>
            </a:r>
            <a:r>
              <a:rPr lang="nl-BE" sz="1400" dirty="0" smtClean="0"/>
              <a:t>K</a:t>
            </a:r>
          </a:p>
          <a:p>
            <a:pPr marL="581520" lvl="1" indent="-240677" defTabSz="772116" eaLnBrk="1" hangingPunct="1">
              <a:buClr>
                <a:srgbClr val="CC0000"/>
              </a:buClr>
              <a:buFont typeface="Wingdings" charset="2"/>
              <a:buChar char="§"/>
              <a:defRPr/>
            </a:pPr>
            <a:r>
              <a:rPr lang="nl-BE" sz="2400" dirty="0"/>
              <a:t>Règlement n° 859/2003: extension aux nationaux de pays tiers (2003):</a:t>
            </a:r>
          </a:p>
          <a:p>
            <a:pPr marL="581520" lvl="1" indent="-240677" defTabSz="772116" eaLnBrk="1" hangingPunct="1">
              <a:buClr>
                <a:srgbClr val="CC0000"/>
              </a:buClr>
              <a:buFont typeface="Wingdings" charset="2"/>
              <a:buChar char="§"/>
              <a:defRPr/>
            </a:pPr>
            <a:endParaRPr lang="nl-BE" sz="1050" dirty="0"/>
          </a:p>
          <a:p>
            <a:pPr marL="912626" lvl="2" indent="-193377" algn="just" defTabSz="772116" eaLnBrk="1" hangingPunct="1">
              <a:buClr>
                <a:srgbClr val="CC0000"/>
              </a:buClr>
              <a:defRPr/>
            </a:pPr>
            <a:r>
              <a:rPr lang="nl-BE" sz="2000" dirty="0"/>
              <a:t>Dans une situation transfrontalière intra-UE</a:t>
            </a:r>
          </a:p>
          <a:p>
            <a:pPr marL="912626" lvl="2" indent="-193377" algn="just" defTabSz="772116" eaLnBrk="1" hangingPunct="1">
              <a:buClr>
                <a:srgbClr val="CC0000"/>
              </a:buClr>
              <a:defRPr/>
            </a:pPr>
            <a:r>
              <a:rPr lang="nl-BE" sz="2000" dirty="0"/>
              <a:t>Résidant légalement sur le territoire d’un Etat membre de l’UE [Non accepté par le Danemark]</a:t>
            </a:r>
          </a:p>
          <a:p>
            <a:pPr marL="912626" lvl="2" indent="-193377" algn="just" defTabSz="772116" eaLnBrk="1" hangingPunct="1">
              <a:buClr>
                <a:srgbClr val="CC0000"/>
              </a:buClr>
              <a:defRPr/>
            </a:pPr>
            <a:r>
              <a:rPr lang="nl-BE" sz="2000" dirty="0"/>
              <a:t>Mais le règlement n’est pas applicable pour les </a:t>
            </a:r>
            <a:r>
              <a:rPr lang="nl-BE" sz="2000" dirty="0" smtClean="0"/>
              <a:t>non communautaires</a:t>
            </a:r>
            <a:endParaRPr lang="nl-BE" sz="2000" dirty="0"/>
          </a:p>
          <a:p>
            <a:pPr marL="1242341" lvl="3" indent="-191985" defTabSz="772116" eaLnBrk="1" hangingPunct="1">
              <a:defRPr/>
            </a:pPr>
            <a:endParaRPr lang="nl-BE" dirty="0"/>
          </a:p>
          <a:p>
            <a:pPr marL="201725" indent="-201725" defTabSz="772116" eaLnBrk="1" hangingPunct="1">
              <a:lnSpc>
                <a:spcPct val="90000"/>
              </a:lnSpc>
              <a:defRPr/>
            </a:pPr>
            <a:endParaRPr lang="nl-NL" sz="1800" dirty="0"/>
          </a:p>
        </p:txBody>
      </p:sp>
      <p:sp>
        <p:nvSpPr>
          <p:cNvPr id="84996" name="Rectangle 8"/>
          <p:cNvSpPr>
            <a:spLocks noGrp="1" noChangeArrowheads="1"/>
          </p:cNvSpPr>
          <p:nvPr>
            <p:ph type="sldNum" sz="quarter" idx="12"/>
          </p:nvPr>
        </p:nvSpPr>
        <p:spPr bwMode="auto">
          <a:xfrm>
            <a:off x="7010400" y="6356350"/>
            <a:ext cx="2133600" cy="365125"/>
          </a:xfrm>
          <a:prstGeom prst="rect">
            <a:avLst/>
          </a:prstGeom>
          <a:noFill/>
          <a:ln>
            <a:miter lim="800000"/>
            <a:headEnd/>
            <a:tailEnd/>
          </a:ln>
        </p:spPr>
        <p:txBody>
          <a:bodyPr/>
          <a:lstStyle/>
          <a:p>
            <a:r>
              <a:rPr lang="fr-FR" smtClean="0"/>
              <a:t>Page </a:t>
            </a:r>
            <a:fld id="{9E1B6A3F-A117-D042-B78D-DA7624A21946}" type="slidenum">
              <a:rPr lang="fr-FR" smtClean="0"/>
              <a:pPr/>
              <a:t>65</a:t>
            </a:fld>
            <a:endParaRPr lang="fr-FR" smtClean="0"/>
          </a:p>
        </p:txBody>
      </p:sp>
      <p:sp>
        <p:nvSpPr>
          <p:cNvPr id="84997" name="Espace réservé du pied de page 4"/>
          <p:cNvSpPr txBox="1">
            <a:spLocks noGrp="1"/>
          </p:cNvSpPr>
          <p:nvPr/>
        </p:nvSpPr>
        <p:spPr bwMode="auto">
          <a:xfrm>
            <a:off x="3124200" y="6356350"/>
            <a:ext cx="2895600" cy="365125"/>
          </a:xfrm>
          <a:prstGeom prst="rect">
            <a:avLst/>
          </a:prstGeom>
          <a:noFill/>
          <a:ln w="9525">
            <a:noFill/>
            <a:miter lim="800000"/>
            <a:headEnd/>
            <a:tailEnd/>
          </a:ln>
        </p:spPr>
        <p:txBody>
          <a:bodyPr lIns="91408" tIns="45704" rIns="91408" bIns="45704" anchor="ctr">
            <a:prstTxWarp prst="textNoShape">
              <a:avLst/>
            </a:prstTxWarp>
          </a:bodyPr>
          <a:lstStyle/>
          <a:p>
            <a:pPr algn="ctr"/>
            <a:endParaRPr lang="nl-BE" sz="1200">
              <a:solidFill>
                <a:srgbClr val="898989"/>
              </a:solidFill>
              <a:latin typeface="Calibri" charset="0"/>
            </a:endParaRPr>
          </a:p>
        </p:txBody>
      </p:sp>
    </p:spTree>
    <p:extLst>
      <p:ext uri="{BB962C8B-B14F-4D97-AF65-F5344CB8AC3E}">
        <p14:creationId xmlns:p14="http://schemas.microsoft.com/office/powerpoint/2010/main" val="8667116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p:txBody>
          <a:bodyPr/>
          <a:lstStyle/>
          <a:p>
            <a:r>
              <a:rPr lang="fr-FR" dirty="0" smtClean="0"/>
              <a:t>La détermination de la législation applicable</a:t>
            </a:r>
            <a:endParaRPr lang="fr-FR" dirty="0"/>
          </a:p>
        </p:txBody>
      </p:sp>
      <p:pic>
        <p:nvPicPr>
          <p:cNvPr id="4" name="Picture 3" descr="logo-definitif.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153437"/>
            <a:ext cx="6858000" cy="5697281"/>
          </a:xfrm>
          <a:prstGeom prst="rect">
            <a:avLst/>
          </a:prstGeom>
        </p:spPr>
      </p:pic>
    </p:spTree>
    <p:extLst>
      <p:ext uri="{BB962C8B-B14F-4D97-AF65-F5344CB8AC3E}">
        <p14:creationId xmlns:p14="http://schemas.microsoft.com/office/powerpoint/2010/main" val="14836682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effectLst>
            <a:prstShdw prst="shdw13" dist="144802" dir="2272499">
              <a:schemeClr val="bg2">
                <a:alpha val="50000"/>
              </a:schemeClr>
            </a:prstShdw>
          </a:effectLst>
        </p:spPr>
        <p:txBody>
          <a:bodyPr lIns="91408" tIns="45704" rIns="91408" bIns="45704"/>
          <a:lstStyle/>
          <a:p>
            <a:pPr eaLnBrk="1" hangingPunct="1"/>
            <a:r>
              <a:rPr lang="fr-FR">
                <a:latin typeface="Corbel" charset="0"/>
              </a:rPr>
              <a:t>Coordination du système de sécurité sociale</a:t>
            </a:r>
          </a:p>
        </p:txBody>
      </p:sp>
      <p:sp>
        <p:nvSpPr>
          <p:cNvPr id="78851" name="Rectangle 3"/>
          <p:cNvSpPr>
            <a:spLocks noGrp="1" noChangeArrowheads="1"/>
          </p:cNvSpPr>
          <p:nvPr>
            <p:ph idx="1"/>
          </p:nvPr>
        </p:nvSpPr>
        <p:spPr/>
        <p:txBody>
          <a:bodyPr lIns="91408" tIns="45704" rIns="91408" bIns="45704"/>
          <a:lstStyle/>
          <a:p>
            <a:pPr marL="533400" indent="-533400" defTabSz="771525" eaLnBrk="1" hangingPunct="1">
              <a:buFont typeface="Arial" charset="0"/>
              <a:buNone/>
            </a:pPr>
            <a:r>
              <a:rPr lang="en-GB" dirty="0">
                <a:latin typeface="Corbel" charset="0"/>
              </a:rPr>
              <a:t>“</a:t>
            </a:r>
            <a:r>
              <a:rPr lang="en-GB" b="1" i="1" dirty="0">
                <a:latin typeface="Corbel" charset="0"/>
              </a:rPr>
              <a:t>La </a:t>
            </a:r>
            <a:r>
              <a:rPr lang="fr-BE" b="1" i="1" dirty="0">
                <a:latin typeface="Corbel" charset="0"/>
              </a:rPr>
              <a:t>détermination de la législation applicable</a:t>
            </a:r>
            <a:r>
              <a:rPr lang="en-GB" dirty="0">
                <a:latin typeface="Corbel" charset="0"/>
              </a:rPr>
              <a:t>”</a:t>
            </a:r>
            <a:endParaRPr lang="fr-BE" b="1" i="1" dirty="0">
              <a:latin typeface="Corbel" charset="0"/>
            </a:endParaRPr>
          </a:p>
          <a:p>
            <a:pPr marL="533400" indent="-533400" defTabSz="771525" eaLnBrk="1" hangingPunct="1">
              <a:buFont typeface="Arial" charset="0"/>
              <a:buNone/>
            </a:pPr>
            <a:endParaRPr lang="fr-BE" sz="2300" b="1" dirty="0">
              <a:latin typeface="Corbel" charset="0"/>
            </a:endParaRPr>
          </a:p>
          <a:p>
            <a:pPr marL="533400" indent="-533400" defTabSz="771525" eaLnBrk="1" hangingPunct="1"/>
            <a:r>
              <a:rPr lang="fr-BE" dirty="0">
                <a:latin typeface="Corbel" charset="0"/>
              </a:rPr>
              <a:t>Est un des quatre principes de base de toute coordination</a:t>
            </a:r>
          </a:p>
          <a:p>
            <a:pPr marL="533400" indent="-533400" defTabSz="771525" eaLnBrk="1" hangingPunct="1">
              <a:buFont typeface="Arial" charset="0"/>
              <a:buNone/>
            </a:pPr>
            <a:endParaRPr lang="fr-BE" sz="1100" dirty="0">
              <a:latin typeface="Corbel" charset="0"/>
            </a:endParaRPr>
          </a:p>
          <a:p>
            <a:pPr marL="533400" indent="-533400" defTabSz="771525" eaLnBrk="1" hangingPunct="1"/>
            <a:r>
              <a:rPr lang="fr-BE" dirty="0">
                <a:latin typeface="Corbel" charset="0"/>
              </a:rPr>
              <a:t>Permet de répondre aux questions suivantes :</a:t>
            </a:r>
          </a:p>
          <a:p>
            <a:pPr marL="533400" indent="-533400" defTabSz="771525" eaLnBrk="1" hangingPunct="1"/>
            <a:endParaRPr lang="fr-BE" sz="1100" dirty="0">
              <a:latin typeface="Corbel" charset="0"/>
            </a:endParaRPr>
          </a:p>
          <a:p>
            <a:pPr marL="533400" indent="-533400" defTabSz="771525" eaLnBrk="1" hangingPunct="1">
              <a:buFont typeface="Arial" charset="0"/>
              <a:buNone/>
            </a:pPr>
            <a:r>
              <a:rPr lang="fr-BE" sz="1800" i="1" dirty="0">
                <a:latin typeface="Corbel" charset="0"/>
              </a:rPr>
              <a:t>« Où dois-je payer les </a:t>
            </a:r>
            <a:r>
              <a:rPr lang="fr-BE" sz="1800" i="1" dirty="0" smtClean="0">
                <a:latin typeface="Corbel" charset="0"/>
              </a:rPr>
              <a:t>cotisations </a:t>
            </a:r>
            <a:r>
              <a:rPr lang="fr-BE" sz="1800" i="1" dirty="0">
                <a:latin typeface="Corbel" charset="0"/>
              </a:rPr>
              <a:t>»</a:t>
            </a:r>
          </a:p>
          <a:p>
            <a:pPr marL="533400" indent="-533400" defTabSz="771525" eaLnBrk="1" hangingPunct="1">
              <a:buFont typeface="Arial" charset="0"/>
              <a:buNone/>
            </a:pPr>
            <a:r>
              <a:rPr lang="fr-BE" sz="1800" i="1" dirty="0">
                <a:latin typeface="Corbel" charset="0"/>
              </a:rPr>
              <a:t>« Selon les règles de quel système vais-je bénéficier de </a:t>
            </a:r>
            <a:r>
              <a:rPr lang="fr-BE" sz="1800" i="1" dirty="0" smtClean="0">
                <a:latin typeface="Corbel" charset="0"/>
              </a:rPr>
              <a:t>prestations </a:t>
            </a:r>
            <a:r>
              <a:rPr lang="fr-BE" sz="1800" i="1" dirty="0">
                <a:latin typeface="Corbel" charset="0"/>
              </a:rPr>
              <a:t>»</a:t>
            </a:r>
          </a:p>
          <a:p>
            <a:pPr marL="533400" indent="-533400" defTabSz="771525" eaLnBrk="1" hangingPunct="1">
              <a:buFont typeface="Arial" charset="0"/>
              <a:buNone/>
            </a:pPr>
            <a:endParaRPr lang="en-GB" sz="1800" dirty="0">
              <a:latin typeface="Corbel" charset="0"/>
            </a:endParaRPr>
          </a:p>
        </p:txBody>
      </p:sp>
      <p:sp>
        <p:nvSpPr>
          <p:cNvPr id="78852" name="Rectangle 8"/>
          <p:cNvSpPr>
            <a:spLocks noGrp="1" noChangeArrowheads="1"/>
          </p:cNvSpPr>
          <p:nvPr>
            <p:ph type="sldNum" sz="quarter" idx="12"/>
          </p:nvPr>
        </p:nvSpPr>
        <p:spPr bwMode="auto">
          <a:xfrm>
            <a:off x="7010400" y="6356350"/>
            <a:ext cx="2133600" cy="365125"/>
          </a:xfrm>
          <a:prstGeom prst="rect">
            <a:avLst/>
          </a:prstGeom>
          <a:noFill/>
          <a:ln>
            <a:miter lim="800000"/>
            <a:headEnd/>
            <a:tailEnd/>
          </a:ln>
        </p:spPr>
        <p:txBody>
          <a:bodyPr/>
          <a:lstStyle/>
          <a:p>
            <a:r>
              <a:rPr lang="fr-FR" smtClean="0"/>
              <a:t>Page </a:t>
            </a:r>
            <a:fld id="{0818ACAB-97C7-0A4F-A648-D19E2129B8B8}" type="slidenum">
              <a:rPr lang="fr-FR" smtClean="0"/>
              <a:pPr/>
              <a:t>67</a:t>
            </a:fld>
            <a:endParaRPr lang="fr-FR" smtClean="0"/>
          </a:p>
        </p:txBody>
      </p:sp>
      <p:sp>
        <p:nvSpPr>
          <p:cNvPr id="78853" name="Espace réservé de la date 3"/>
          <p:cNvSpPr txBox="1">
            <a:spLocks noGrp="1"/>
          </p:cNvSpPr>
          <p:nvPr/>
        </p:nvSpPr>
        <p:spPr bwMode="auto">
          <a:xfrm>
            <a:off x="457200" y="6356350"/>
            <a:ext cx="2133600" cy="365125"/>
          </a:xfrm>
          <a:prstGeom prst="rect">
            <a:avLst/>
          </a:prstGeom>
          <a:noFill/>
          <a:ln w="9525">
            <a:noFill/>
            <a:miter lim="800000"/>
            <a:headEnd/>
            <a:tailEnd/>
          </a:ln>
        </p:spPr>
        <p:txBody>
          <a:bodyPr lIns="91408" tIns="45704" rIns="91408" bIns="45704" anchor="ctr">
            <a:prstTxWarp prst="textNoShape">
              <a:avLst/>
            </a:prstTxWarp>
          </a:bodyPr>
          <a:lstStyle/>
          <a:p>
            <a:endParaRPr lang="nl-BE" sz="1200">
              <a:solidFill>
                <a:srgbClr val="898989"/>
              </a:solidFill>
              <a:latin typeface="Calibri" charset="0"/>
            </a:endParaRPr>
          </a:p>
        </p:txBody>
      </p:sp>
      <p:sp>
        <p:nvSpPr>
          <p:cNvPr id="78854" name="Espace réservé du pied de page 4"/>
          <p:cNvSpPr txBox="1">
            <a:spLocks noGrp="1"/>
          </p:cNvSpPr>
          <p:nvPr/>
        </p:nvSpPr>
        <p:spPr bwMode="auto">
          <a:xfrm>
            <a:off x="3124200" y="6356350"/>
            <a:ext cx="2895600" cy="365125"/>
          </a:xfrm>
          <a:prstGeom prst="rect">
            <a:avLst/>
          </a:prstGeom>
          <a:noFill/>
          <a:ln w="9525">
            <a:noFill/>
            <a:miter lim="800000"/>
            <a:headEnd/>
            <a:tailEnd/>
          </a:ln>
        </p:spPr>
        <p:txBody>
          <a:bodyPr lIns="91408" tIns="45704" rIns="91408" bIns="45704" anchor="ctr">
            <a:prstTxWarp prst="textNoShape">
              <a:avLst/>
            </a:prstTxWarp>
          </a:bodyPr>
          <a:lstStyle/>
          <a:p>
            <a:pPr algn="ctr"/>
            <a:endParaRPr lang="nl-BE" sz="1200">
              <a:solidFill>
                <a:srgbClr val="898989"/>
              </a:solidFill>
              <a:latin typeface="Calibri" charset="0"/>
            </a:endParaRPr>
          </a:p>
        </p:txBody>
      </p:sp>
    </p:spTree>
    <p:extLst>
      <p:ext uri="{BB962C8B-B14F-4D97-AF65-F5344CB8AC3E}">
        <p14:creationId xmlns:p14="http://schemas.microsoft.com/office/powerpoint/2010/main" val="12341299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lIns="91408" tIns="45704" rIns="91408" bIns="45704"/>
          <a:lstStyle/>
          <a:p>
            <a:pPr eaLnBrk="1" hangingPunct="1"/>
            <a:r>
              <a:rPr lang="fr-FR">
                <a:latin typeface="Corbel" charset="0"/>
              </a:rPr>
              <a:t>Détermination de la législation applicable</a:t>
            </a:r>
          </a:p>
        </p:txBody>
      </p:sp>
      <p:sp>
        <p:nvSpPr>
          <p:cNvPr id="82947" name="Rectangle 3"/>
          <p:cNvSpPr>
            <a:spLocks noGrp="1" noChangeArrowheads="1"/>
          </p:cNvSpPr>
          <p:nvPr>
            <p:ph idx="1"/>
          </p:nvPr>
        </p:nvSpPr>
        <p:spPr/>
        <p:txBody>
          <a:bodyPr lIns="91408" tIns="45704" rIns="91408" bIns="45704"/>
          <a:lstStyle/>
          <a:p>
            <a:pPr marL="201613" indent="-201613" algn="ctr" defTabSz="771525" eaLnBrk="1" hangingPunct="1">
              <a:buFont typeface="Arial" charset="0"/>
              <a:buNone/>
            </a:pPr>
            <a:r>
              <a:rPr lang="fr-FR" b="1">
                <a:latin typeface="Corbel" charset="0"/>
              </a:rPr>
              <a:t>Règles transitoires</a:t>
            </a:r>
          </a:p>
          <a:p>
            <a:pPr marL="201613" indent="-201613" algn="ctr" defTabSz="771525" eaLnBrk="1" hangingPunct="1">
              <a:buFont typeface="Arial" charset="0"/>
              <a:buNone/>
            </a:pPr>
            <a:endParaRPr lang="fr-FR" sz="1100" b="1">
              <a:latin typeface="Corbel" charset="0"/>
            </a:endParaRPr>
          </a:p>
          <a:p>
            <a:pPr marL="201613" indent="-201613" defTabSz="771525" eaLnBrk="1" hangingPunct="1"/>
            <a:r>
              <a:rPr lang="fr-FR">
                <a:latin typeface="Corbel" charset="0"/>
              </a:rPr>
              <a:t>La législation déterminée par le Règlement 1408/71 continue de s’appliquer conformément à l’article 87 (8) du Règlement 883/2004 :</a:t>
            </a:r>
          </a:p>
          <a:p>
            <a:pPr marL="581025" lvl="1" indent="-239713" defTabSz="771525" eaLnBrk="1" hangingPunct="1"/>
            <a:r>
              <a:rPr lang="fr-FR" sz="1900">
                <a:latin typeface="Corbel" charset="0"/>
              </a:rPr>
              <a:t>Si, en conséquence du règlement 883/2004, une personne est soumise à une législation différente ;</a:t>
            </a:r>
          </a:p>
          <a:p>
            <a:pPr marL="581025" lvl="1" indent="-239713" defTabSz="771525" eaLnBrk="1" hangingPunct="1"/>
            <a:r>
              <a:rPr lang="fr-FR" sz="1900">
                <a:latin typeface="Corbel" charset="0"/>
              </a:rPr>
              <a:t>Tant que la situation concernée ne change pas ;</a:t>
            </a:r>
          </a:p>
          <a:p>
            <a:pPr marL="581025" lvl="1" indent="-239713" defTabSz="771525" eaLnBrk="1" hangingPunct="1"/>
            <a:r>
              <a:rPr lang="fr-FR" sz="1900">
                <a:latin typeface="Corbel" charset="0"/>
              </a:rPr>
              <a:t>A moins que la personne n’introduise une demande en vue d’être soumise à la législation du Règlement 883/2004 ;</a:t>
            </a:r>
          </a:p>
          <a:p>
            <a:pPr marL="581025" lvl="1" indent="-239713" defTabSz="771525" eaLnBrk="1" hangingPunct="1"/>
            <a:r>
              <a:rPr lang="fr-FR" sz="1900">
                <a:latin typeface="Corbel" charset="0"/>
              </a:rPr>
              <a:t>Pour une durée maximum de 10 ans (position commune du Conseil).</a:t>
            </a:r>
          </a:p>
        </p:txBody>
      </p:sp>
      <p:sp>
        <p:nvSpPr>
          <p:cNvPr id="82948" name="Rectangle 8"/>
          <p:cNvSpPr>
            <a:spLocks noGrp="1" noChangeArrowheads="1"/>
          </p:cNvSpPr>
          <p:nvPr>
            <p:ph type="sldNum" sz="quarter" idx="12"/>
          </p:nvPr>
        </p:nvSpPr>
        <p:spPr bwMode="auto">
          <a:xfrm>
            <a:off x="7010400" y="6356350"/>
            <a:ext cx="2133600" cy="365125"/>
          </a:xfrm>
          <a:prstGeom prst="rect">
            <a:avLst/>
          </a:prstGeom>
          <a:noFill/>
          <a:ln>
            <a:miter lim="800000"/>
            <a:headEnd/>
            <a:tailEnd/>
          </a:ln>
        </p:spPr>
        <p:txBody>
          <a:bodyPr/>
          <a:lstStyle/>
          <a:p>
            <a:r>
              <a:rPr lang="fr-FR" smtClean="0"/>
              <a:t>Page </a:t>
            </a:r>
            <a:fld id="{01AABDFC-4EAD-424B-8FFB-A6FF109AE56E}" type="slidenum">
              <a:rPr lang="fr-FR" smtClean="0"/>
              <a:pPr/>
              <a:t>68</a:t>
            </a:fld>
            <a:endParaRPr lang="fr-FR" smtClean="0"/>
          </a:p>
        </p:txBody>
      </p:sp>
    </p:spTree>
    <p:extLst>
      <p:ext uri="{BB962C8B-B14F-4D97-AF65-F5344CB8AC3E}">
        <p14:creationId xmlns:p14="http://schemas.microsoft.com/office/powerpoint/2010/main" val="38964529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8"/>
          <p:cNvSpPr>
            <a:spLocks noGrp="1" noChangeArrowheads="1"/>
          </p:cNvSpPr>
          <p:nvPr>
            <p:ph type="sldNum" sz="quarter" idx="12"/>
          </p:nvPr>
        </p:nvSpPr>
        <p:spPr bwMode="auto">
          <a:xfrm>
            <a:off x="7010400" y="6356350"/>
            <a:ext cx="2133600" cy="365125"/>
          </a:xfrm>
          <a:prstGeom prst="rect">
            <a:avLst/>
          </a:prstGeom>
          <a:noFill/>
          <a:ln>
            <a:miter lim="800000"/>
            <a:headEnd/>
            <a:tailEnd/>
          </a:ln>
        </p:spPr>
        <p:txBody>
          <a:bodyPr/>
          <a:lstStyle/>
          <a:p>
            <a:r>
              <a:rPr lang="fr-FR" smtClean="0"/>
              <a:t>Page </a:t>
            </a:r>
            <a:fld id="{CDCBF046-1475-6C42-8CB4-3C945A19758E}" type="slidenum">
              <a:rPr lang="fr-FR" smtClean="0"/>
              <a:pPr/>
              <a:t>69</a:t>
            </a:fld>
            <a:endParaRPr lang="fr-FR" smtClean="0"/>
          </a:p>
        </p:txBody>
      </p:sp>
      <p:sp>
        <p:nvSpPr>
          <p:cNvPr id="80899" name="Espace réservé de la date 2"/>
          <p:cNvSpPr txBox="1">
            <a:spLocks noGrp="1"/>
          </p:cNvSpPr>
          <p:nvPr/>
        </p:nvSpPr>
        <p:spPr bwMode="auto">
          <a:xfrm>
            <a:off x="457200" y="6356350"/>
            <a:ext cx="2133600" cy="365125"/>
          </a:xfrm>
          <a:prstGeom prst="rect">
            <a:avLst/>
          </a:prstGeom>
          <a:noFill/>
          <a:ln w="9525">
            <a:noFill/>
            <a:miter lim="800000"/>
            <a:headEnd/>
            <a:tailEnd/>
          </a:ln>
        </p:spPr>
        <p:txBody>
          <a:bodyPr lIns="91408" tIns="45704" rIns="91408" bIns="45704" anchor="ctr">
            <a:prstTxWarp prst="textNoShape">
              <a:avLst/>
            </a:prstTxWarp>
          </a:bodyPr>
          <a:lstStyle/>
          <a:p>
            <a:endParaRPr lang="nl-BE" sz="1200">
              <a:solidFill>
                <a:srgbClr val="898989"/>
              </a:solidFill>
              <a:latin typeface="Calibri" charset="0"/>
            </a:endParaRPr>
          </a:p>
        </p:txBody>
      </p:sp>
      <p:sp>
        <p:nvSpPr>
          <p:cNvPr id="80900" name="Espace réservé du pied de page 3"/>
          <p:cNvSpPr txBox="1">
            <a:spLocks noGrp="1"/>
          </p:cNvSpPr>
          <p:nvPr/>
        </p:nvSpPr>
        <p:spPr bwMode="auto">
          <a:xfrm>
            <a:off x="3124200" y="6356350"/>
            <a:ext cx="2895600" cy="365125"/>
          </a:xfrm>
          <a:prstGeom prst="rect">
            <a:avLst/>
          </a:prstGeom>
          <a:noFill/>
          <a:ln w="9525">
            <a:noFill/>
            <a:miter lim="800000"/>
            <a:headEnd/>
            <a:tailEnd/>
          </a:ln>
        </p:spPr>
        <p:txBody>
          <a:bodyPr lIns="91408" tIns="45704" rIns="91408" bIns="45704" anchor="ctr">
            <a:prstTxWarp prst="textNoShape">
              <a:avLst/>
            </a:prstTxWarp>
          </a:bodyPr>
          <a:lstStyle/>
          <a:p>
            <a:pPr algn="ctr"/>
            <a:endParaRPr lang="nl-BE" sz="1200">
              <a:solidFill>
                <a:srgbClr val="898989"/>
              </a:solidFill>
              <a:latin typeface="Calibri" charset="0"/>
            </a:endParaRPr>
          </a:p>
        </p:txBody>
      </p:sp>
      <p:grpSp>
        <p:nvGrpSpPr>
          <p:cNvPr id="80901" name="Group 134"/>
          <p:cNvGrpSpPr>
            <a:grpSpLocks/>
          </p:cNvGrpSpPr>
          <p:nvPr/>
        </p:nvGrpSpPr>
        <p:grpSpPr bwMode="auto">
          <a:xfrm>
            <a:off x="2123729" y="444500"/>
            <a:ext cx="6739284" cy="5041900"/>
            <a:chOff x="609" y="531"/>
            <a:chExt cx="5940" cy="4000"/>
          </a:xfrm>
        </p:grpSpPr>
        <p:sp>
          <p:nvSpPr>
            <p:cNvPr id="80902" name="Freeform 8"/>
            <p:cNvSpPr>
              <a:spLocks/>
            </p:cNvSpPr>
            <p:nvPr/>
          </p:nvSpPr>
          <p:spPr bwMode="auto">
            <a:xfrm>
              <a:off x="4537" y="3561"/>
              <a:ext cx="2012" cy="800"/>
            </a:xfrm>
            <a:custGeom>
              <a:avLst/>
              <a:gdLst>
                <a:gd name="T0" fmla="*/ 2147483647 w 974"/>
                <a:gd name="T1" fmla="*/ 2147483647 h 507"/>
                <a:gd name="T2" fmla="*/ 2147483647 w 974"/>
                <a:gd name="T3" fmla="*/ 2147483647 h 507"/>
                <a:gd name="T4" fmla="*/ 2147483647 w 974"/>
                <a:gd name="T5" fmla="*/ 2147483647 h 507"/>
                <a:gd name="T6" fmla="*/ 2147483647 w 974"/>
                <a:gd name="T7" fmla="*/ 2147483647 h 507"/>
                <a:gd name="T8" fmla="*/ 2147483647 w 974"/>
                <a:gd name="T9" fmla="*/ 2147483647 h 507"/>
                <a:gd name="T10" fmla="*/ 2147483647 w 974"/>
                <a:gd name="T11" fmla="*/ 2147483647 h 507"/>
                <a:gd name="T12" fmla="*/ 2147483647 w 974"/>
                <a:gd name="T13" fmla="*/ 2147483647 h 507"/>
                <a:gd name="T14" fmla="*/ 2147483647 w 974"/>
                <a:gd name="T15" fmla="*/ 2147483647 h 507"/>
                <a:gd name="T16" fmla="*/ 2147483647 w 974"/>
                <a:gd name="T17" fmla="*/ 2147483647 h 507"/>
                <a:gd name="T18" fmla="*/ 2147483647 w 974"/>
                <a:gd name="T19" fmla="*/ 2147483647 h 507"/>
                <a:gd name="T20" fmla="*/ 2147483647 w 974"/>
                <a:gd name="T21" fmla="*/ 2147483647 h 507"/>
                <a:gd name="T22" fmla="*/ 2147483647 w 974"/>
                <a:gd name="T23" fmla="*/ 2147483647 h 507"/>
                <a:gd name="T24" fmla="*/ 2147483647 w 974"/>
                <a:gd name="T25" fmla="*/ 2147483647 h 507"/>
                <a:gd name="T26" fmla="*/ 2147483647 w 974"/>
                <a:gd name="T27" fmla="*/ 2147483647 h 507"/>
                <a:gd name="T28" fmla="*/ 1574096764 w 974"/>
                <a:gd name="T29" fmla="*/ 2147483647 h 507"/>
                <a:gd name="T30" fmla="*/ 2147483647 w 974"/>
                <a:gd name="T31" fmla="*/ 2147483647 h 507"/>
                <a:gd name="T32" fmla="*/ 2147483647 w 974"/>
                <a:gd name="T33" fmla="*/ 2147483647 h 507"/>
                <a:gd name="T34" fmla="*/ 2147483647 w 974"/>
                <a:gd name="T35" fmla="*/ 2147483647 h 507"/>
                <a:gd name="T36" fmla="*/ 2147483647 w 974"/>
                <a:gd name="T37" fmla="*/ 2147483647 h 507"/>
                <a:gd name="T38" fmla="*/ 2147483647 w 974"/>
                <a:gd name="T39" fmla="*/ 2147483647 h 507"/>
                <a:gd name="T40" fmla="*/ 2147483647 w 974"/>
                <a:gd name="T41" fmla="*/ 2147483647 h 507"/>
                <a:gd name="T42" fmla="*/ 2147483647 w 974"/>
                <a:gd name="T43" fmla="*/ 2147483647 h 507"/>
                <a:gd name="T44" fmla="*/ 2147483647 w 974"/>
                <a:gd name="T45" fmla="*/ 2147483647 h 507"/>
                <a:gd name="T46" fmla="*/ 2147483647 w 974"/>
                <a:gd name="T47" fmla="*/ 2147483647 h 507"/>
                <a:gd name="T48" fmla="*/ 2147483647 w 974"/>
                <a:gd name="T49" fmla="*/ 2147483647 h 507"/>
                <a:gd name="T50" fmla="*/ 2147483647 w 974"/>
                <a:gd name="T51" fmla="*/ 2147483647 h 507"/>
                <a:gd name="T52" fmla="*/ 2147483647 w 974"/>
                <a:gd name="T53" fmla="*/ 2147483647 h 507"/>
                <a:gd name="T54" fmla="*/ 2147483647 w 974"/>
                <a:gd name="T55" fmla="*/ 2147483647 h 507"/>
                <a:gd name="T56" fmla="*/ 2147483647 w 974"/>
                <a:gd name="T57" fmla="*/ 2147483647 h 507"/>
                <a:gd name="T58" fmla="*/ 2147483647 w 974"/>
                <a:gd name="T59" fmla="*/ 2147483647 h 507"/>
                <a:gd name="T60" fmla="*/ 2147483647 w 974"/>
                <a:gd name="T61" fmla="*/ 2147483647 h 507"/>
                <a:gd name="T62" fmla="*/ 2147483647 w 974"/>
                <a:gd name="T63" fmla="*/ 2147483647 h 507"/>
                <a:gd name="T64" fmla="*/ 2147483647 w 974"/>
                <a:gd name="T65" fmla="*/ 2147483647 h 507"/>
                <a:gd name="T66" fmla="*/ 2147483647 w 974"/>
                <a:gd name="T67" fmla="*/ 2147483647 h 507"/>
                <a:gd name="T68" fmla="*/ 2147483647 w 974"/>
                <a:gd name="T69" fmla="*/ 2147483647 h 507"/>
                <a:gd name="T70" fmla="*/ 2147483647 w 974"/>
                <a:gd name="T71" fmla="*/ 2147483647 h 507"/>
                <a:gd name="T72" fmla="*/ 2147483647 w 974"/>
                <a:gd name="T73" fmla="*/ 2147483647 h 507"/>
                <a:gd name="T74" fmla="*/ 2147483647 w 974"/>
                <a:gd name="T75" fmla="*/ 2147483647 h 507"/>
                <a:gd name="T76" fmla="*/ 2147483647 w 974"/>
                <a:gd name="T77" fmla="*/ 2147483647 h 507"/>
                <a:gd name="T78" fmla="*/ 2147483647 w 974"/>
                <a:gd name="T79" fmla="*/ 2147483647 h 507"/>
                <a:gd name="T80" fmla="*/ 2147483647 w 974"/>
                <a:gd name="T81" fmla="*/ 2147483647 h 507"/>
                <a:gd name="T82" fmla="*/ 2147483647 w 974"/>
                <a:gd name="T83" fmla="*/ 2147483647 h 507"/>
                <a:gd name="T84" fmla="*/ 2147483647 w 974"/>
                <a:gd name="T85" fmla="*/ 2147483647 h 507"/>
                <a:gd name="T86" fmla="*/ 2147483647 w 974"/>
                <a:gd name="T87" fmla="*/ 2147483647 h 507"/>
                <a:gd name="T88" fmla="*/ 2147483647 w 974"/>
                <a:gd name="T89" fmla="*/ 2147483647 h 507"/>
                <a:gd name="T90" fmla="*/ 2147483647 w 974"/>
                <a:gd name="T91" fmla="*/ 2147483647 h 507"/>
                <a:gd name="T92" fmla="*/ 2147483647 w 974"/>
                <a:gd name="T93" fmla="*/ 575031588 h 507"/>
                <a:gd name="T94" fmla="*/ 2147483647 w 974"/>
                <a:gd name="T95" fmla="*/ 319460429 h 507"/>
                <a:gd name="T96" fmla="*/ 2147483647 w 974"/>
                <a:gd name="T97" fmla="*/ 0 h 507"/>
                <a:gd name="T98" fmla="*/ 2147483647 w 974"/>
                <a:gd name="T99" fmla="*/ 606976226 h 507"/>
                <a:gd name="T100" fmla="*/ 2147483647 w 974"/>
                <a:gd name="T101" fmla="*/ 1405620251 h 507"/>
                <a:gd name="T102" fmla="*/ 2147483647 w 974"/>
                <a:gd name="T103" fmla="*/ 2147483647 h 507"/>
                <a:gd name="T104" fmla="*/ 2147483647 w 974"/>
                <a:gd name="T105" fmla="*/ 2147483647 h 507"/>
                <a:gd name="T106" fmla="*/ 2147483647 w 974"/>
                <a:gd name="T107" fmla="*/ 2147483647 h 507"/>
                <a:gd name="T108" fmla="*/ 2147483647 w 974"/>
                <a:gd name="T109" fmla="*/ 2147483647 h 507"/>
                <a:gd name="T110" fmla="*/ 2147483647 w 974"/>
                <a:gd name="T111" fmla="*/ 2147483647 h 507"/>
                <a:gd name="T112" fmla="*/ 2147483647 w 974"/>
                <a:gd name="T113" fmla="*/ 1629246774 h 50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74"/>
                <a:gd name="T172" fmla="*/ 0 h 507"/>
                <a:gd name="T173" fmla="*/ 974 w 974"/>
                <a:gd name="T174" fmla="*/ 507 h 50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74" h="507">
                  <a:moveTo>
                    <a:pt x="432" y="51"/>
                  </a:moveTo>
                  <a:lnTo>
                    <a:pt x="420" y="65"/>
                  </a:lnTo>
                  <a:lnTo>
                    <a:pt x="384" y="67"/>
                  </a:lnTo>
                  <a:lnTo>
                    <a:pt x="373" y="72"/>
                  </a:lnTo>
                  <a:lnTo>
                    <a:pt x="347" y="71"/>
                  </a:lnTo>
                  <a:lnTo>
                    <a:pt x="343" y="79"/>
                  </a:lnTo>
                  <a:lnTo>
                    <a:pt x="320" y="90"/>
                  </a:lnTo>
                  <a:lnTo>
                    <a:pt x="290" y="114"/>
                  </a:lnTo>
                  <a:lnTo>
                    <a:pt x="256" y="127"/>
                  </a:lnTo>
                  <a:lnTo>
                    <a:pt x="256" y="136"/>
                  </a:lnTo>
                  <a:lnTo>
                    <a:pt x="243" y="150"/>
                  </a:lnTo>
                  <a:lnTo>
                    <a:pt x="227" y="151"/>
                  </a:lnTo>
                  <a:lnTo>
                    <a:pt x="225" y="148"/>
                  </a:lnTo>
                  <a:lnTo>
                    <a:pt x="213" y="149"/>
                  </a:lnTo>
                  <a:lnTo>
                    <a:pt x="198" y="154"/>
                  </a:lnTo>
                  <a:lnTo>
                    <a:pt x="188" y="151"/>
                  </a:lnTo>
                  <a:lnTo>
                    <a:pt x="171" y="151"/>
                  </a:lnTo>
                  <a:lnTo>
                    <a:pt x="159" y="155"/>
                  </a:lnTo>
                  <a:lnTo>
                    <a:pt x="151" y="152"/>
                  </a:lnTo>
                  <a:lnTo>
                    <a:pt x="140" y="170"/>
                  </a:lnTo>
                  <a:lnTo>
                    <a:pt x="150" y="177"/>
                  </a:lnTo>
                  <a:lnTo>
                    <a:pt x="183" y="177"/>
                  </a:lnTo>
                  <a:lnTo>
                    <a:pt x="185" y="185"/>
                  </a:lnTo>
                  <a:lnTo>
                    <a:pt x="153" y="185"/>
                  </a:lnTo>
                  <a:lnTo>
                    <a:pt x="146" y="193"/>
                  </a:lnTo>
                  <a:lnTo>
                    <a:pt x="137" y="192"/>
                  </a:lnTo>
                  <a:lnTo>
                    <a:pt x="128" y="197"/>
                  </a:lnTo>
                  <a:lnTo>
                    <a:pt x="129" y="209"/>
                  </a:lnTo>
                  <a:lnTo>
                    <a:pt x="120" y="214"/>
                  </a:lnTo>
                  <a:lnTo>
                    <a:pt x="113" y="212"/>
                  </a:lnTo>
                  <a:lnTo>
                    <a:pt x="99" y="218"/>
                  </a:lnTo>
                  <a:lnTo>
                    <a:pt x="96" y="211"/>
                  </a:lnTo>
                  <a:lnTo>
                    <a:pt x="89" y="209"/>
                  </a:lnTo>
                  <a:lnTo>
                    <a:pt x="80" y="211"/>
                  </a:lnTo>
                  <a:lnTo>
                    <a:pt x="81" y="219"/>
                  </a:lnTo>
                  <a:lnTo>
                    <a:pt x="62" y="215"/>
                  </a:lnTo>
                  <a:lnTo>
                    <a:pt x="56" y="211"/>
                  </a:lnTo>
                  <a:lnTo>
                    <a:pt x="38" y="217"/>
                  </a:lnTo>
                  <a:lnTo>
                    <a:pt x="19" y="230"/>
                  </a:lnTo>
                  <a:lnTo>
                    <a:pt x="16" y="239"/>
                  </a:lnTo>
                  <a:lnTo>
                    <a:pt x="4" y="248"/>
                  </a:lnTo>
                  <a:lnTo>
                    <a:pt x="7" y="257"/>
                  </a:lnTo>
                  <a:lnTo>
                    <a:pt x="0" y="274"/>
                  </a:lnTo>
                  <a:lnTo>
                    <a:pt x="27" y="267"/>
                  </a:lnTo>
                  <a:lnTo>
                    <a:pt x="33" y="272"/>
                  </a:lnTo>
                  <a:lnTo>
                    <a:pt x="37" y="283"/>
                  </a:lnTo>
                  <a:lnTo>
                    <a:pt x="28" y="281"/>
                  </a:lnTo>
                  <a:lnTo>
                    <a:pt x="23" y="293"/>
                  </a:lnTo>
                  <a:lnTo>
                    <a:pt x="30" y="298"/>
                  </a:lnTo>
                  <a:lnTo>
                    <a:pt x="31" y="313"/>
                  </a:lnTo>
                  <a:lnTo>
                    <a:pt x="45" y="322"/>
                  </a:lnTo>
                  <a:lnTo>
                    <a:pt x="34" y="333"/>
                  </a:lnTo>
                  <a:lnTo>
                    <a:pt x="40" y="347"/>
                  </a:lnTo>
                  <a:lnTo>
                    <a:pt x="49" y="351"/>
                  </a:lnTo>
                  <a:lnTo>
                    <a:pt x="37" y="358"/>
                  </a:lnTo>
                  <a:lnTo>
                    <a:pt x="27" y="356"/>
                  </a:lnTo>
                  <a:lnTo>
                    <a:pt x="23" y="341"/>
                  </a:lnTo>
                  <a:lnTo>
                    <a:pt x="19" y="342"/>
                  </a:lnTo>
                  <a:lnTo>
                    <a:pt x="19" y="357"/>
                  </a:lnTo>
                  <a:lnTo>
                    <a:pt x="11" y="366"/>
                  </a:lnTo>
                  <a:lnTo>
                    <a:pt x="20" y="371"/>
                  </a:lnTo>
                  <a:lnTo>
                    <a:pt x="25" y="377"/>
                  </a:lnTo>
                  <a:lnTo>
                    <a:pt x="34" y="367"/>
                  </a:lnTo>
                  <a:lnTo>
                    <a:pt x="38" y="373"/>
                  </a:lnTo>
                  <a:lnTo>
                    <a:pt x="37" y="377"/>
                  </a:lnTo>
                  <a:lnTo>
                    <a:pt x="59" y="387"/>
                  </a:lnTo>
                  <a:lnTo>
                    <a:pt x="56" y="397"/>
                  </a:lnTo>
                  <a:lnTo>
                    <a:pt x="46" y="409"/>
                  </a:lnTo>
                  <a:lnTo>
                    <a:pt x="53" y="408"/>
                  </a:lnTo>
                  <a:lnTo>
                    <a:pt x="60" y="436"/>
                  </a:lnTo>
                  <a:lnTo>
                    <a:pt x="72" y="426"/>
                  </a:lnTo>
                  <a:lnTo>
                    <a:pt x="83" y="435"/>
                  </a:lnTo>
                  <a:lnTo>
                    <a:pt x="77" y="442"/>
                  </a:lnTo>
                  <a:lnTo>
                    <a:pt x="65" y="446"/>
                  </a:lnTo>
                  <a:lnTo>
                    <a:pt x="64" y="456"/>
                  </a:lnTo>
                  <a:lnTo>
                    <a:pt x="85" y="462"/>
                  </a:lnTo>
                  <a:lnTo>
                    <a:pt x="109" y="448"/>
                  </a:lnTo>
                  <a:lnTo>
                    <a:pt x="115" y="454"/>
                  </a:lnTo>
                  <a:lnTo>
                    <a:pt x="101" y="465"/>
                  </a:lnTo>
                  <a:lnTo>
                    <a:pt x="87" y="465"/>
                  </a:lnTo>
                  <a:lnTo>
                    <a:pt x="77" y="476"/>
                  </a:lnTo>
                  <a:lnTo>
                    <a:pt x="82" y="483"/>
                  </a:lnTo>
                  <a:lnTo>
                    <a:pt x="111" y="468"/>
                  </a:lnTo>
                  <a:lnTo>
                    <a:pt x="107" y="485"/>
                  </a:lnTo>
                  <a:lnTo>
                    <a:pt x="128" y="468"/>
                  </a:lnTo>
                  <a:lnTo>
                    <a:pt x="161" y="475"/>
                  </a:lnTo>
                  <a:lnTo>
                    <a:pt x="147" y="483"/>
                  </a:lnTo>
                  <a:lnTo>
                    <a:pt x="164" y="488"/>
                  </a:lnTo>
                  <a:lnTo>
                    <a:pt x="181" y="506"/>
                  </a:lnTo>
                  <a:lnTo>
                    <a:pt x="212" y="502"/>
                  </a:lnTo>
                  <a:lnTo>
                    <a:pt x="238" y="496"/>
                  </a:lnTo>
                  <a:lnTo>
                    <a:pt x="253" y="469"/>
                  </a:lnTo>
                  <a:lnTo>
                    <a:pt x="248" y="454"/>
                  </a:lnTo>
                  <a:lnTo>
                    <a:pt x="264" y="446"/>
                  </a:lnTo>
                  <a:lnTo>
                    <a:pt x="288" y="446"/>
                  </a:lnTo>
                  <a:lnTo>
                    <a:pt x="306" y="453"/>
                  </a:lnTo>
                  <a:lnTo>
                    <a:pt x="316" y="465"/>
                  </a:lnTo>
                  <a:lnTo>
                    <a:pt x="332" y="465"/>
                  </a:lnTo>
                  <a:lnTo>
                    <a:pt x="355" y="486"/>
                  </a:lnTo>
                  <a:lnTo>
                    <a:pt x="364" y="479"/>
                  </a:lnTo>
                  <a:lnTo>
                    <a:pt x="384" y="477"/>
                  </a:lnTo>
                  <a:lnTo>
                    <a:pt x="399" y="471"/>
                  </a:lnTo>
                  <a:lnTo>
                    <a:pt x="413" y="475"/>
                  </a:lnTo>
                  <a:lnTo>
                    <a:pt x="431" y="464"/>
                  </a:lnTo>
                  <a:lnTo>
                    <a:pt x="439" y="464"/>
                  </a:lnTo>
                  <a:lnTo>
                    <a:pt x="435" y="457"/>
                  </a:lnTo>
                  <a:lnTo>
                    <a:pt x="448" y="440"/>
                  </a:lnTo>
                  <a:lnTo>
                    <a:pt x="456" y="428"/>
                  </a:lnTo>
                  <a:lnTo>
                    <a:pt x="468" y="427"/>
                  </a:lnTo>
                  <a:lnTo>
                    <a:pt x="477" y="431"/>
                  </a:lnTo>
                  <a:lnTo>
                    <a:pt x="491" y="434"/>
                  </a:lnTo>
                  <a:lnTo>
                    <a:pt x="500" y="430"/>
                  </a:lnTo>
                  <a:lnTo>
                    <a:pt x="511" y="431"/>
                  </a:lnTo>
                  <a:lnTo>
                    <a:pt x="512" y="415"/>
                  </a:lnTo>
                  <a:lnTo>
                    <a:pt x="522" y="412"/>
                  </a:lnTo>
                  <a:lnTo>
                    <a:pt x="530" y="398"/>
                  </a:lnTo>
                  <a:lnTo>
                    <a:pt x="540" y="410"/>
                  </a:lnTo>
                  <a:lnTo>
                    <a:pt x="550" y="410"/>
                  </a:lnTo>
                  <a:lnTo>
                    <a:pt x="542" y="431"/>
                  </a:lnTo>
                  <a:lnTo>
                    <a:pt x="528" y="433"/>
                  </a:lnTo>
                  <a:lnTo>
                    <a:pt x="521" y="450"/>
                  </a:lnTo>
                  <a:lnTo>
                    <a:pt x="535" y="466"/>
                  </a:lnTo>
                  <a:lnTo>
                    <a:pt x="530" y="486"/>
                  </a:lnTo>
                  <a:lnTo>
                    <a:pt x="534" y="487"/>
                  </a:lnTo>
                  <a:lnTo>
                    <a:pt x="542" y="479"/>
                  </a:lnTo>
                  <a:lnTo>
                    <a:pt x="552" y="481"/>
                  </a:lnTo>
                  <a:lnTo>
                    <a:pt x="556" y="473"/>
                  </a:lnTo>
                  <a:lnTo>
                    <a:pt x="560" y="456"/>
                  </a:lnTo>
                  <a:lnTo>
                    <a:pt x="569" y="454"/>
                  </a:lnTo>
                  <a:lnTo>
                    <a:pt x="571" y="443"/>
                  </a:lnTo>
                  <a:lnTo>
                    <a:pt x="562" y="425"/>
                  </a:lnTo>
                  <a:lnTo>
                    <a:pt x="573" y="417"/>
                  </a:lnTo>
                  <a:lnTo>
                    <a:pt x="573" y="403"/>
                  </a:lnTo>
                  <a:lnTo>
                    <a:pt x="582" y="400"/>
                  </a:lnTo>
                  <a:lnTo>
                    <a:pt x="598" y="403"/>
                  </a:lnTo>
                  <a:lnTo>
                    <a:pt x="620" y="397"/>
                  </a:lnTo>
                  <a:lnTo>
                    <a:pt x="629" y="399"/>
                  </a:lnTo>
                  <a:lnTo>
                    <a:pt x="637" y="394"/>
                  </a:lnTo>
                  <a:lnTo>
                    <a:pt x="650" y="383"/>
                  </a:lnTo>
                  <a:lnTo>
                    <a:pt x="677" y="380"/>
                  </a:lnTo>
                  <a:lnTo>
                    <a:pt x="707" y="378"/>
                  </a:lnTo>
                  <a:lnTo>
                    <a:pt x="725" y="375"/>
                  </a:lnTo>
                  <a:lnTo>
                    <a:pt x="733" y="362"/>
                  </a:lnTo>
                  <a:lnTo>
                    <a:pt x="752" y="363"/>
                  </a:lnTo>
                  <a:lnTo>
                    <a:pt x="784" y="330"/>
                  </a:lnTo>
                  <a:lnTo>
                    <a:pt x="802" y="331"/>
                  </a:lnTo>
                  <a:lnTo>
                    <a:pt x="806" y="315"/>
                  </a:lnTo>
                  <a:lnTo>
                    <a:pt x="831" y="307"/>
                  </a:lnTo>
                  <a:lnTo>
                    <a:pt x="844" y="295"/>
                  </a:lnTo>
                  <a:lnTo>
                    <a:pt x="853" y="306"/>
                  </a:lnTo>
                  <a:lnTo>
                    <a:pt x="870" y="301"/>
                  </a:lnTo>
                  <a:lnTo>
                    <a:pt x="871" y="290"/>
                  </a:lnTo>
                  <a:lnTo>
                    <a:pt x="878" y="275"/>
                  </a:lnTo>
                  <a:lnTo>
                    <a:pt x="909" y="277"/>
                  </a:lnTo>
                  <a:lnTo>
                    <a:pt x="918" y="270"/>
                  </a:lnTo>
                  <a:lnTo>
                    <a:pt x="924" y="271"/>
                  </a:lnTo>
                  <a:lnTo>
                    <a:pt x="939" y="259"/>
                  </a:lnTo>
                  <a:lnTo>
                    <a:pt x="948" y="257"/>
                  </a:lnTo>
                  <a:lnTo>
                    <a:pt x="949" y="272"/>
                  </a:lnTo>
                  <a:lnTo>
                    <a:pt x="953" y="273"/>
                  </a:lnTo>
                  <a:lnTo>
                    <a:pt x="961" y="265"/>
                  </a:lnTo>
                  <a:lnTo>
                    <a:pt x="963" y="251"/>
                  </a:lnTo>
                  <a:lnTo>
                    <a:pt x="973" y="242"/>
                  </a:lnTo>
                  <a:lnTo>
                    <a:pt x="967" y="231"/>
                  </a:lnTo>
                  <a:lnTo>
                    <a:pt x="957" y="226"/>
                  </a:lnTo>
                  <a:lnTo>
                    <a:pt x="938" y="227"/>
                  </a:lnTo>
                  <a:lnTo>
                    <a:pt x="939" y="209"/>
                  </a:lnTo>
                  <a:lnTo>
                    <a:pt x="944" y="200"/>
                  </a:lnTo>
                  <a:lnTo>
                    <a:pt x="938" y="191"/>
                  </a:lnTo>
                  <a:lnTo>
                    <a:pt x="931" y="183"/>
                  </a:lnTo>
                  <a:lnTo>
                    <a:pt x="933" y="180"/>
                  </a:lnTo>
                  <a:lnTo>
                    <a:pt x="927" y="169"/>
                  </a:lnTo>
                  <a:lnTo>
                    <a:pt x="928" y="161"/>
                  </a:lnTo>
                  <a:lnTo>
                    <a:pt x="923" y="149"/>
                  </a:lnTo>
                  <a:lnTo>
                    <a:pt x="914" y="134"/>
                  </a:lnTo>
                  <a:lnTo>
                    <a:pt x="907" y="132"/>
                  </a:lnTo>
                  <a:lnTo>
                    <a:pt x="920" y="125"/>
                  </a:lnTo>
                  <a:lnTo>
                    <a:pt x="927" y="113"/>
                  </a:lnTo>
                  <a:lnTo>
                    <a:pt x="923" y="107"/>
                  </a:lnTo>
                  <a:lnTo>
                    <a:pt x="928" y="98"/>
                  </a:lnTo>
                  <a:lnTo>
                    <a:pt x="926" y="91"/>
                  </a:lnTo>
                  <a:lnTo>
                    <a:pt x="923" y="87"/>
                  </a:lnTo>
                  <a:lnTo>
                    <a:pt x="907" y="82"/>
                  </a:lnTo>
                  <a:lnTo>
                    <a:pt x="882" y="83"/>
                  </a:lnTo>
                  <a:lnTo>
                    <a:pt x="872" y="75"/>
                  </a:lnTo>
                  <a:lnTo>
                    <a:pt x="857" y="45"/>
                  </a:lnTo>
                  <a:lnTo>
                    <a:pt x="864" y="34"/>
                  </a:lnTo>
                  <a:lnTo>
                    <a:pt x="838" y="18"/>
                  </a:lnTo>
                  <a:lnTo>
                    <a:pt x="821" y="20"/>
                  </a:lnTo>
                  <a:lnTo>
                    <a:pt x="815" y="14"/>
                  </a:lnTo>
                  <a:lnTo>
                    <a:pt x="816" y="15"/>
                  </a:lnTo>
                  <a:lnTo>
                    <a:pt x="829" y="10"/>
                  </a:lnTo>
                  <a:lnTo>
                    <a:pt x="817" y="5"/>
                  </a:lnTo>
                  <a:lnTo>
                    <a:pt x="811" y="6"/>
                  </a:lnTo>
                  <a:lnTo>
                    <a:pt x="814" y="3"/>
                  </a:lnTo>
                  <a:lnTo>
                    <a:pt x="805" y="0"/>
                  </a:lnTo>
                  <a:lnTo>
                    <a:pt x="793" y="8"/>
                  </a:lnTo>
                  <a:lnTo>
                    <a:pt x="773" y="11"/>
                  </a:lnTo>
                  <a:lnTo>
                    <a:pt x="768" y="7"/>
                  </a:lnTo>
                  <a:lnTo>
                    <a:pt x="763" y="19"/>
                  </a:lnTo>
                  <a:lnTo>
                    <a:pt x="755" y="16"/>
                  </a:lnTo>
                  <a:lnTo>
                    <a:pt x="737" y="31"/>
                  </a:lnTo>
                  <a:lnTo>
                    <a:pt x="732" y="45"/>
                  </a:lnTo>
                  <a:lnTo>
                    <a:pt x="724" y="44"/>
                  </a:lnTo>
                  <a:lnTo>
                    <a:pt x="704" y="66"/>
                  </a:lnTo>
                  <a:lnTo>
                    <a:pt x="695" y="69"/>
                  </a:lnTo>
                  <a:lnTo>
                    <a:pt x="690" y="78"/>
                  </a:lnTo>
                  <a:lnTo>
                    <a:pt x="669" y="79"/>
                  </a:lnTo>
                  <a:lnTo>
                    <a:pt x="653" y="75"/>
                  </a:lnTo>
                  <a:lnTo>
                    <a:pt x="636" y="78"/>
                  </a:lnTo>
                  <a:lnTo>
                    <a:pt x="618" y="83"/>
                  </a:lnTo>
                  <a:lnTo>
                    <a:pt x="608" y="95"/>
                  </a:lnTo>
                  <a:lnTo>
                    <a:pt x="599" y="98"/>
                  </a:lnTo>
                  <a:lnTo>
                    <a:pt x="576" y="98"/>
                  </a:lnTo>
                  <a:lnTo>
                    <a:pt x="573" y="88"/>
                  </a:lnTo>
                  <a:lnTo>
                    <a:pt x="568" y="99"/>
                  </a:lnTo>
                  <a:lnTo>
                    <a:pt x="555" y="90"/>
                  </a:lnTo>
                  <a:lnTo>
                    <a:pt x="541" y="100"/>
                  </a:lnTo>
                  <a:lnTo>
                    <a:pt x="534" y="91"/>
                  </a:lnTo>
                  <a:lnTo>
                    <a:pt x="515" y="86"/>
                  </a:lnTo>
                  <a:lnTo>
                    <a:pt x="506" y="99"/>
                  </a:lnTo>
                  <a:lnTo>
                    <a:pt x="483" y="88"/>
                  </a:lnTo>
                  <a:lnTo>
                    <a:pt x="481" y="73"/>
                  </a:lnTo>
                  <a:lnTo>
                    <a:pt x="469" y="78"/>
                  </a:lnTo>
                  <a:lnTo>
                    <a:pt x="457" y="79"/>
                  </a:lnTo>
                  <a:lnTo>
                    <a:pt x="439" y="66"/>
                  </a:lnTo>
                  <a:lnTo>
                    <a:pt x="440" y="52"/>
                  </a:lnTo>
                  <a:lnTo>
                    <a:pt x="432" y="51"/>
                  </a:lnTo>
                </a:path>
              </a:pathLst>
            </a:custGeom>
            <a:solidFill>
              <a:srgbClr val="FF6666"/>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0903" name="Freeform 9"/>
            <p:cNvSpPr>
              <a:spLocks/>
            </p:cNvSpPr>
            <p:nvPr/>
          </p:nvSpPr>
          <p:spPr bwMode="auto">
            <a:xfrm>
              <a:off x="4497" y="3694"/>
              <a:ext cx="341" cy="256"/>
            </a:xfrm>
            <a:custGeom>
              <a:avLst/>
              <a:gdLst>
                <a:gd name="T0" fmla="*/ 2147483647 w 165"/>
                <a:gd name="T1" fmla="*/ 0 h 162"/>
                <a:gd name="T2" fmla="*/ 0 w 165"/>
                <a:gd name="T3" fmla="*/ 585175701 h 162"/>
                <a:gd name="T4" fmla="*/ 1871754687 w 165"/>
                <a:gd name="T5" fmla="*/ 2147483647 h 162"/>
                <a:gd name="T6" fmla="*/ 2147483647 w 165"/>
                <a:gd name="T7" fmla="*/ 2147483647 h 162"/>
                <a:gd name="T8" fmla="*/ 2015767357 w 165"/>
                <a:gd name="T9" fmla="*/ 2147483647 h 162"/>
                <a:gd name="T10" fmla="*/ 2147483647 w 165"/>
                <a:gd name="T11" fmla="*/ 2147483647 h 162"/>
                <a:gd name="T12" fmla="*/ 2147483647 w 165"/>
                <a:gd name="T13" fmla="*/ 2147483647 h 162"/>
                <a:gd name="T14" fmla="*/ 2147483647 w 165"/>
                <a:gd name="T15" fmla="*/ 2147483647 h 162"/>
                <a:gd name="T16" fmla="*/ 2147483647 w 165"/>
                <a:gd name="T17" fmla="*/ 2147483647 h 162"/>
                <a:gd name="T18" fmla="*/ 2147483647 w 165"/>
                <a:gd name="T19" fmla="*/ 2147483647 h 162"/>
                <a:gd name="T20" fmla="*/ 2147483647 w 165"/>
                <a:gd name="T21" fmla="*/ 2147483647 h 162"/>
                <a:gd name="T22" fmla="*/ 2147483647 w 165"/>
                <a:gd name="T23" fmla="*/ 2147483647 h 162"/>
                <a:gd name="T24" fmla="*/ 2147483647 w 165"/>
                <a:gd name="T25" fmla="*/ 2147483647 h 162"/>
                <a:gd name="T26" fmla="*/ 2147483647 w 165"/>
                <a:gd name="T27" fmla="*/ 2147483647 h 162"/>
                <a:gd name="T28" fmla="*/ 2147483647 w 165"/>
                <a:gd name="T29" fmla="*/ 2147483647 h 162"/>
                <a:gd name="T30" fmla="*/ 2147483647 w 165"/>
                <a:gd name="T31" fmla="*/ 2147483647 h 162"/>
                <a:gd name="T32" fmla="*/ 2147483647 w 165"/>
                <a:gd name="T33" fmla="*/ 2147483647 h 162"/>
                <a:gd name="T34" fmla="*/ 2147483647 w 165"/>
                <a:gd name="T35" fmla="*/ 2147483647 h 162"/>
                <a:gd name="T36" fmla="*/ 2147483647 w 165"/>
                <a:gd name="T37" fmla="*/ 2147483647 h 162"/>
                <a:gd name="T38" fmla="*/ 2147483647 w 165"/>
                <a:gd name="T39" fmla="*/ 2147483647 h 162"/>
                <a:gd name="T40" fmla="*/ 2147483647 w 165"/>
                <a:gd name="T41" fmla="*/ 2147483647 h 162"/>
                <a:gd name="T42" fmla="*/ 2147483647 w 165"/>
                <a:gd name="T43" fmla="*/ 2147483647 h 162"/>
                <a:gd name="T44" fmla="*/ 2147483647 w 165"/>
                <a:gd name="T45" fmla="*/ 2147483647 h 162"/>
                <a:gd name="T46" fmla="*/ 2147483647 w 165"/>
                <a:gd name="T47" fmla="*/ 2145625259 h 162"/>
                <a:gd name="T48" fmla="*/ 2147483647 w 165"/>
                <a:gd name="T49" fmla="*/ 2080613645 h 162"/>
                <a:gd name="T50" fmla="*/ 2147483647 w 165"/>
                <a:gd name="T51" fmla="*/ 1983081987 h 162"/>
                <a:gd name="T52" fmla="*/ 2147483647 w 165"/>
                <a:gd name="T53" fmla="*/ 1625475409 h 162"/>
                <a:gd name="T54" fmla="*/ 2147483647 w 165"/>
                <a:gd name="T55" fmla="*/ 1723007066 h 162"/>
                <a:gd name="T56" fmla="*/ 2147483647 w 165"/>
                <a:gd name="T57" fmla="*/ 682693122 h 162"/>
                <a:gd name="T58" fmla="*/ 2147483647 w 165"/>
                <a:gd name="T59" fmla="*/ 0 h 16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5"/>
                <a:gd name="T91" fmla="*/ 0 h 162"/>
                <a:gd name="T92" fmla="*/ 165 w 165"/>
                <a:gd name="T93" fmla="*/ 162 h 16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5" h="162">
                  <a:moveTo>
                    <a:pt x="62" y="0"/>
                  </a:moveTo>
                  <a:lnTo>
                    <a:pt x="0" y="18"/>
                  </a:lnTo>
                  <a:lnTo>
                    <a:pt x="13" y="109"/>
                  </a:lnTo>
                  <a:lnTo>
                    <a:pt x="15" y="107"/>
                  </a:lnTo>
                  <a:lnTo>
                    <a:pt x="14" y="120"/>
                  </a:lnTo>
                  <a:lnTo>
                    <a:pt x="20" y="123"/>
                  </a:lnTo>
                  <a:lnTo>
                    <a:pt x="34" y="124"/>
                  </a:lnTo>
                  <a:lnTo>
                    <a:pt x="47" y="121"/>
                  </a:lnTo>
                  <a:lnTo>
                    <a:pt x="47" y="124"/>
                  </a:lnTo>
                  <a:lnTo>
                    <a:pt x="23" y="140"/>
                  </a:lnTo>
                  <a:lnTo>
                    <a:pt x="22" y="161"/>
                  </a:lnTo>
                  <a:lnTo>
                    <a:pt x="34" y="143"/>
                  </a:lnTo>
                  <a:lnTo>
                    <a:pt x="40" y="136"/>
                  </a:lnTo>
                  <a:lnTo>
                    <a:pt x="46" y="132"/>
                  </a:lnTo>
                  <a:lnTo>
                    <a:pt x="52" y="125"/>
                  </a:lnTo>
                  <a:lnTo>
                    <a:pt x="66" y="119"/>
                  </a:lnTo>
                  <a:lnTo>
                    <a:pt x="75" y="100"/>
                  </a:lnTo>
                  <a:lnTo>
                    <a:pt x="96" y="89"/>
                  </a:lnTo>
                  <a:lnTo>
                    <a:pt x="111" y="88"/>
                  </a:lnTo>
                  <a:lnTo>
                    <a:pt x="129" y="84"/>
                  </a:lnTo>
                  <a:lnTo>
                    <a:pt x="136" y="90"/>
                  </a:lnTo>
                  <a:lnTo>
                    <a:pt x="145" y="87"/>
                  </a:lnTo>
                  <a:lnTo>
                    <a:pt x="154" y="87"/>
                  </a:lnTo>
                  <a:lnTo>
                    <a:pt x="164" y="66"/>
                  </a:lnTo>
                  <a:lnTo>
                    <a:pt x="145" y="64"/>
                  </a:lnTo>
                  <a:lnTo>
                    <a:pt x="145" y="61"/>
                  </a:lnTo>
                  <a:lnTo>
                    <a:pt x="130" y="50"/>
                  </a:lnTo>
                  <a:lnTo>
                    <a:pt x="122" y="53"/>
                  </a:lnTo>
                  <a:lnTo>
                    <a:pt x="105" y="21"/>
                  </a:lnTo>
                  <a:lnTo>
                    <a:pt x="62" y="0"/>
                  </a:lnTo>
                </a:path>
              </a:pathLst>
            </a:custGeom>
            <a:solidFill>
              <a:srgbClr val="FF6666"/>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0904" name="Freeform 10"/>
            <p:cNvSpPr>
              <a:spLocks/>
            </p:cNvSpPr>
            <p:nvPr/>
          </p:nvSpPr>
          <p:spPr bwMode="auto">
            <a:xfrm>
              <a:off x="1511" y="1846"/>
              <a:ext cx="711" cy="915"/>
            </a:xfrm>
            <a:custGeom>
              <a:avLst/>
              <a:gdLst>
                <a:gd name="T0" fmla="*/ 2147483647 w 345"/>
                <a:gd name="T1" fmla="*/ 2147483647 h 581"/>
                <a:gd name="T2" fmla="*/ 2147483647 w 345"/>
                <a:gd name="T3" fmla="*/ 2147483647 h 581"/>
                <a:gd name="T4" fmla="*/ 2147483647 w 345"/>
                <a:gd name="T5" fmla="*/ 2147483647 h 581"/>
                <a:gd name="T6" fmla="*/ 2147483647 w 345"/>
                <a:gd name="T7" fmla="*/ 2147483647 h 581"/>
                <a:gd name="T8" fmla="*/ 2147483647 w 345"/>
                <a:gd name="T9" fmla="*/ 2147483647 h 581"/>
                <a:gd name="T10" fmla="*/ 2147483647 w 345"/>
                <a:gd name="T11" fmla="*/ 2147483647 h 581"/>
                <a:gd name="T12" fmla="*/ 2147483647 w 345"/>
                <a:gd name="T13" fmla="*/ 2147483647 h 581"/>
                <a:gd name="T14" fmla="*/ 2147483647 w 345"/>
                <a:gd name="T15" fmla="*/ 2147483647 h 581"/>
                <a:gd name="T16" fmla="*/ 2147483647 w 345"/>
                <a:gd name="T17" fmla="*/ 2147483647 h 581"/>
                <a:gd name="T18" fmla="*/ 2147483647 w 345"/>
                <a:gd name="T19" fmla="*/ 2147483647 h 581"/>
                <a:gd name="T20" fmla="*/ 2147483647 w 345"/>
                <a:gd name="T21" fmla="*/ 2147483647 h 581"/>
                <a:gd name="T22" fmla="*/ 2147483647 w 345"/>
                <a:gd name="T23" fmla="*/ 2147483647 h 581"/>
                <a:gd name="T24" fmla="*/ 2147483647 w 345"/>
                <a:gd name="T25" fmla="*/ 2147483647 h 581"/>
                <a:gd name="T26" fmla="*/ 2147483647 w 345"/>
                <a:gd name="T27" fmla="*/ 2147483647 h 581"/>
                <a:gd name="T28" fmla="*/ 2147483647 w 345"/>
                <a:gd name="T29" fmla="*/ 2147483647 h 581"/>
                <a:gd name="T30" fmla="*/ 2147483647 w 345"/>
                <a:gd name="T31" fmla="*/ 2147483647 h 581"/>
                <a:gd name="T32" fmla="*/ 2147483647 w 345"/>
                <a:gd name="T33" fmla="*/ 2147483647 h 581"/>
                <a:gd name="T34" fmla="*/ 2147483647 w 345"/>
                <a:gd name="T35" fmla="*/ 2147483647 h 581"/>
                <a:gd name="T36" fmla="*/ 2147483647 w 345"/>
                <a:gd name="T37" fmla="*/ 1392083079 h 581"/>
                <a:gd name="T38" fmla="*/ 2147483647 w 345"/>
                <a:gd name="T39" fmla="*/ 442934255 h 581"/>
                <a:gd name="T40" fmla="*/ 2147483647 w 345"/>
                <a:gd name="T41" fmla="*/ 0 h 581"/>
                <a:gd name="T42" fmla="*/ 2147483647 w 345"/>
                <a:gd name="T43" fmla="*/ 1392083079 h 581"/>
                <a:gd name="T44" fmla="*/ 2147483647 w 345"/>
                <a:gd name="T45" fmla="*/ 1550269898 h 581"/>
                <a:gd name="T46" fmla="*/ 2147483647 w 345"/>
                <a:gd name="T47" fmla="*/ 2147483647 h 581"/>
                <a:gd name="T48" fmla="*/ 2147483647 w 345"/>
                <a:gd name="T49" fmla="*/ 2147483647 h 581"/>
                <a:gd name="T50" fmla="*/ 2147483647 w 345"/>
                <a:gd name="T51" fmla="*/ 2147483647 h 581"/>
                <a:gd name="T52" fmla="*/ 2147483647 w 345"/>
                <a:gd name="T53" fmla="*/ 2147483647 h 581"/>
                <a:gd name="T54" fmla="*/ 2147483647 w 345"/>
                <a:gd name="T55" fmla="*/ 2147483647 h 581"/>
                <a:gd name="T56" fmla="*/ 2147483647 w 345"/>
                <a:gd name="T57" fmla="*/ 2147483647 h 581"/>
                <a:gd name="T58" fmla="*/ 2147483647 w 345"/>
                <a:gd name="T59" fmla="*/ 2147483647 h 581"/>
                <a:gd name="T60" fmla="*/ 2147483647 w 345"/>
                <a:gd name="T61" fmla="*/ 2147483647 h 581"/>
                <a:gd name="T62" fmla="*/ 2147483647 w 345"/>
                <a:gd name="T63" fmla="*/ 2147483647 h 581"/>
                <a:gd name="T64" fmla="*/ 2147483647 w 345"/>
                <a:gd name="T65" fmla="*/ 2147483647 h 581"/>
                <a:gd name="T66" fmla="*/ 2147483647 w 345"/>
                <a:gd name="T67" fmla="*/ 2147483647 h 581"/>
                <a:gd name="T68" fmla="*/ 2147483647 w 345"/>
                <a:gd name="T69" fmla="*/ 2147483647 h 581"/>
                <a:gd name="T70" fmla="*/ 2147483647 w 345"/>
                <a:gd name="T71" fmla="*/ 2147483647 h 581"/>
                <a:gd name="T72" fmla="*/ 2147483647 w 345"/>
                <a:gd name="T73" fmla="*/ 2147483647 h 581"/>
                <a:gd name="T74" fmla="*/ 2147483647 w 345"/>
                <a:gd name="T75" fmla="*/ 2147483647 h 581"/>
                <a:gd name="T76" fmla="*/ 2147483647 w 345"/>
                <a:gd name="T77" fmla="*/ 2147483647 h 581"/>
                <a:gd name="T78" fmla="*/ 2147483647 w 345"/>
                <a:gd name="T79" fmla="*/ 2147483647 h 581"/>
                <a:gd name="T80" fmla="*/ 0 w 345"/>
                <a:gd name="T81" fmla="*/ 2147483647 h 5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45"/>
                <a:gd name="T124" fmla="*/ 0 h 581"/>
                <a:gd name="T125" fmla="*/ 345 w 345"/>
                <a:gd name="T126" fmla="*/ 581 h 58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45" h="581">
                  <a:moveTo>
                    <a:pt x="0" y="555"/>
                  </a:moveTo>
                  <a:lnTo>
                    <a:pt x="19" y="570"/>
                  </a:lnTo>
                  <a:lnTo>
                    <a:pt x="48" y="550"/>
                  </a:lnTo>
                  <a:lnTo>
                    <a:pt x="81" y="575"/>
                  </a:lnTo>
                  <a:lnTo>
                    <a:pt x="95" y="545"/>
                  </a:lnTo>
                  <a:lnTo>
                    <a:pt x="124" y="550"/>
                  </a:lnTo>
                  <a:lnTo>
                    <a:pt x="153" y="570"/>
                  </a:lnTo>
                  <a:lnTo>
                    <a:pt x="186" y="559"/>
                  </a:lnTo>
                  <a:lnTo>
                    <a:pt x="215" y="570"/>
                  </a:lnTo>
                  <a:lnTo>
                    <a:pt x="244" y="580"/>
                  </a:lnTo>
                  <a:lnTo>
                    <a:pt x="282" y="575"/>
                  </a:lnTo>
                  <a:lnTo>
                    <a:pt x="311" y="550"/>
                  </a:lnTo>
                  <a:lnTo>
                    <a:pt x="277" y="540"/>
                  </a:lnTo>
                  <a:lnTo>
                    <a:pt x="301" y="515"/>
                  </a:lnTo>
                  <a:lnTo>
                    <a:pt x="325" y="501"/>
                  </a:lnTo>
                  <a:lnTo>
                    <a:pt x="344" y="476"/>
                  </a:lnTo>
                  <a:lnTo>
                    <a:pt x="335" y="451"/>
                  </a:lnTo>
                  <a:lnTo>
                    <a:pt x="316" y="432"/>
                  </a:lnTo>
                  <a:lnTo>
                    <a:pt x="296" y="432"/>
                  </a:lnTo>
                  <a:lnTo>
                    <a:pt x="282" y="442"/>
                  </a:lnTo>
                  <a:lnTo>
                    <a:pt x="271" y="432"/>
                  </a:lnTo>
                  <a:lnTo>
                    <a:pt x="292" y="417"/>
                  </a:lnTo>
                  <a:lnTo>
                    <a:pt x="287" y="393"/>
                  </a:lnTo>
                  <a:lnTo>
                    <a:pt x="282" y="374"/>
                  </a:lnTo>
                  <a:lnTo>
                    <a:pt x="277" y="319"/>
                  </a:lnTo>
                  <a:lnTo>
                    <a:pt x="253" y="299"/>
                  </a:lnTo>
                  <a:lnTo>
                    <a:pt x="249" y="270"/>
                  </a:lnTo>
                  <a:lnTo>
                    <a:pt x="249" y="236"/>
                  </a:lnTo>
                  <a:lnTo>
                    <a:pt x="244" y="211"/>
                  </a:lnTo>
                  <a:lnTo>
                    <a:pt x="220" y="190"/>
                  </a:lnTo>
                  <a:lnTo>
                    <a:pt x="196" y="187"/>
                  </a:lnTo>
                  <a:lnTo>
                    <a:pt x="220" y="171"/>
                  </a:lnTo>
                  <a:lnTo>
                    <a:pt x="239" y="152"/>
                  </a:lnTo>
                  <a:lnTo>
                    <a:pt x="271" y="108"/>
                  </a:lnTo>
                  <a:lnTo>
                    <a:pt x="277" y="83"/>
                  </a:lnTo>
                  <a:lnTo>
                    <a:pt x="224" y="74"/>
                  </a:lnTo>
                  <a:lnTo>
                    <a:pt x="196" y="69"/>
                  </a:lnTo>
                  <a:lnTo>
                    <a:pt x="215" y="44"/>
                  </a:lnTo>
                  <a:lnTo>
                    <a:pt x="249" y="29"/>
                  </a:lnTo>
                  <a:lnTo>
                    <a:pt x="249" y="14"/>
                  </a:lnTo>
                  <a:lnTo>
                    <a:pt x="215" y="9"/>
                  </a:lnTo>
                  <a:lnTo>
                    <a:pt x="186" y="0"/>
                  </a:lnTo>
                  <a:lnTo>
                    <a:pt x="166" y="25"/>
                  </a:lnTo>
                  <a:lnTo>
                    <a:pt x="143" y="44"/>
                  </a:lnTo>
                  <a:lnTo>
                    <a:pt x="134" y="64"/>
                  </a:lnTo>
                  <a:lnTo>
                    <a:pt x="119" y="49"/>
                  </a:lnTo>
                  <a:lnTo>
                    <a:pt x="105" y="55"/>
                  </a:lnTo>
                  <a:lnTo>
                    <a:pt x="115" y="74"/>
                  </a:lnTo>
                  <a:lnTo>
                    <a:pt x="139" y="83"/>
                  </a:lnTo>
                  <a:lnTo>
                    <a:pt x="115" y="113"/>
                  </a:lnTo>
                  <a:lnTo>
                    <a:pt x="105" y="132"/>
                  </a:lnTo>
                  <a:lnTo>
                    <a:pt x="134" y="127"/>
                  </a:lnTo>
                  <a:lnTo>
                    <a:pt x="119" y="157"/>
                  </a:lnTo>
                  <a:lnTo>
                    <a:pt x="91" y="171"/>
                  </a:lnTo>
                  <a:lnTo>
                    <a:pt x="110" y="176"/>
                  </a:lnTo>
                  <a:lnTo>
                    <a:pt x="105" y="201"/>
                  </a:lnTo>
                  <a:lnTo>
                    <a:pt x="129" y="176"/>
                  </a:lnTo>
                  <a:lnTo>
                    <a:pt x="139" y="206"/>
                  </a:lnTo>
                  <a:lnTo>
                    <a:pt x="115" y="240"/>
                  </a:lnTo>
                  <a:lnTo>
                    <a:pt x="119" y="264"/>
                  </a:lnTo>
                  <a:lnTo>
                    <a:pt x="182" y="259"/>
                  </a:lnTo>
                  <a:lnTo>
                    <a:pt x="162" y="284"/>
                  </a:lnTo>
                  <a:lnTo>
                    <a:pt x="172" y="309"/>
                  </a:lnTo>
                  <a:lnTo>
                    <a:pt x="191" y="314"/>
                  </a:lnTo>
                  <a:lnTo>
                    <a:pt x="172" y="339"/>
                  </a:lnTo>
                  <a:lnTo>
                    <a:pt x="162" y="369"/>
                  </a:lnTo>
                  <a:lnTo>
                    <a:pt x="139" y="369"/>
                  </a:lnTo>
                  <a:lnTo>
                    <a:pt x="105" y="353"/>
                  </a:lnTo>
                  <a:lnTo>
                    <a:pt x="105" y="369"/>
                  </a:lnTo>
                  <a:lnTo>
                    <a:pt x="86" y="388"/>
                  </a:lnTo>
                  <a:lnTo>
                    <a:pt x="110" y="393"/>
                  </a:lnTo>
                  <a:lnTo>
                    <a:pt x="100" y="427"/>
                  </a:lnTo>
                  <a:lnTo>
                    <a:pt x="52" y="442"/>
                  </a:lnTo>
                  <a:lnTo>
                    <a:pt x="52" y="462"/>
                  </a:lnTo>
                  <a:lnTo>
                    <a:pt x="81" y="466"/>
                  </a:lnTo>
                  <a:lnTo>
                    <a:pt x="100" y="476"/>
                  </a:lnTo>
                  <a:lnTo>
                    <a:pt x="115" y="501"/>
                  </a:lnTo>
                  <a:lnTo>
                    <a:pt x="148" y="490"/>
                  </a:lnTo>
                  <a:lnTo>
                    <a:pt x="124" y="515"/>
                  </a:lnTo>
                  <a:lnTo>
                    <a:pt x="81" y="501"/>
                  </a:lnTo>
                  <a:lnTo>
                    <a:pt x="57" y="525"/>
                  </a:lnTo>
                  <a:lnTo>
                    <a:pt x="0" y="555"/>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0905" name="Freeform 11"/>
            <p:cNvSpPr>
              <a:spLocks/>
            </p:cNvSpPr>
            <p:nvPr/>
          </p:nvSpPr>
          <p:spPr bwMode="auto">
            <a:xfrm>
              <a:off x="1511" y="1846"/>
              <a:ext cx="711" cy="915"/>
            </a:xfrm>
            <a:custGeom>
              <a:avLst/>
              <a:gdLst>
                <a:gd name="T0" fmla="*/ 2147483647 w 345"/>
                <a:gd name="T1" fmla="*/ 2147483647 h 581"/>
                <a:gd name="T2" fmla="*/ 2147483647 w 345"/>
                <a:gd name="T3" fmla="*/ 2147483647 h 581"/>
                <a:gd name="T4" fmla="*/ 2147483647 w 345"/>
                <a:gd name="T5" fmla="*/ 2147483647 h 581"/>
                <a:gd name="T6" fmla="*/ 2147483647 w 345"/>
                <a:gd name="T7" fmla="*/ 2147483647 h 581"/>
                <a:gd name="T8" fmla="*/ 2147483647 w 345"/>
                <a:gd name="T9" fmla="*/ 2147483647 h 581"/>
                <a:gd name="T10" fmla="*/ 2147483647 w 345"/>
                <a:gd name="T11" fmla="*/ 2147483647 h 581"/>
                <a:gd name="T12" fmla="*/ 2147483647 w 345"/>
                <a:gd name="T13" fmla="*/ 2147483647 h 581"/>
                <a:gd name="T14" fmla="*/ 2147483647 w 345"/>
                <a:gd name="T15" fmla="*/ 2147483647 h 581"/>
                <a:gd name="T16" fmla="*/ 2147483647 w 345"/>
                <a:gd name="T17" fmla="*/ 2147483647 h 581"/>
                <a:gd name="T18" fmla="*/ 2147483647 w 345"/>
                <a:gd name="T19" fmla="*/ 2147483647 h 581"/>
                <a:gd name="T20" fmla="*/ 2147483647 w 345"/>
                <a:gd name="T21" fmla="*/ 2147483647 h 581"/>
                <a:gd name="T22" fmla="*/ 2147483647 w 345"/>
                <a:gd name="T23" fmla="*/ 2147483647 h 581"/>
                <a:gd name="T24" fmla="*/ 2147483647 w 345"/>
                <a:gd name="T25" fmla="*/ 2147483647 h 581"/>
                <a:gd name="T26" fmla="*/ 2147483647 w 345"/>
                <a:gd name="T27" fmla="*/ 2147483647 h 581"/>
                <a:gd name="T28" fmla="*/ 2147483647 w 345"/>
                <a:gd name="T29" fmla="*/ 2147483647 h 581"/>
                <a:gd name="T30" fmla="*/ 2147483647 w 345"/>
                <a:gd name="T31" fmla="*/ 2147483647 h 581"/>
                <a:gd name="T32" fmla="*/ 2147483647 w 345"/>
                <a:gd name="T33" fmla="*/ 2147483647 h 581"/>
                <a:gd name="T34" fmla="*/ 2147483647 w 345"/>
                <a:gd name="T35" fmla="*/ 2147483647 h 581"/>
                <a:gd name="T36" fmla="*/ 2147483647 w 345"/>
                <a:gd name="T37" fmla="*/ 1392083079 h 581"/>
                <a:gd name="T38" fmla="*/ 2147483647 w 345"/>
                <a:gd name="T39" fmla="*/ 442934255 h 581"/>
                <a:gd name="T40" fmla="*/ 2147483647 w 345"/>
                <a:gd name="T41" fmla="*/ 0 h 581"/>
                <a:gd name="T42" fmla="*/ 2147483647 w 345"/>
                <a:gd name="T43" fmla="*/ 1392083079 h 581"/>
                <a:gd name="T44" fmla="*/ 2147483647 w 345"/>
                <a:gd name="T45" fmla="*/ 1550269898 h 581"/>
                <a:gd name="T46" fmla="*/ 2147483647 w 345"/>
                <a:gd name="T47" fmla="*/ 2147483647 h 581"/>
                <a:gd name="T48" fmla="*/ 2147483647 w 345"/>
                <a:gd name="T49" fmla="*/ 2147483647 h 581"/>
                <a:gd name="T50" fmla="*/ 2147483647 w 345"/>
                <a:gd name="T51" fmla="*/ 2147483647 h 581"/>
                <a:gd name="T52" fmla="*/ 2147483647 w 345"/>
                <a:gd name="T53" fmla="*/ 2147483647 h 581"/>
                <a:gd name="T54" fmla="*/ 2147483647 w 345"/>
                <a:gd name="T55" fmla="*/ 2147483647 h 581"/>
                <a:gd name="T56" fmla="*/ 2147483647 w 345"/>
                <a:gd name="T57" fmla="*/ 2147483647 h 581"/>
                <a:gd name="T58" fmla="*/ 2147483647 w 345"/>
                <a:gd name="T59" fmla="*/ 2147483647 h 581"/>
                <a:gd name="T60" fmla="*/ 2147483647 w 345"/>
                <a:gd name="T61" fmla="*/ 2147483647 h 581"/>
                <a:gd name="T62" fmla="*/ 2147483647 w 345"/>
                <a:gd name="T63" fmla="*/ 2147483647 h 581"/>
                <a:gd name="T64" fmla="*/ 2147483647 w 345"/>
                <a:gd name="T65" fmla="*/ 2147483647 h 581"/>
                <a:gd name="T66" fmla="*/ 2147483647 w 345"/>
                <a:gd name="T67" fmla="*/ 2147483647 h 581"/>
                <a:gd name="T68" fmla="*/ 2147483647 w 345"/>
                <a:gd name="T69" fmla="*/ 2147483647 h 581"/>
                <a:gd name="T70" fmla="*/ 2147483647 w 345"/>
                <a:gd name="T71" fmla="*/ 2147483647 h 581"/>
                <a:gd name="T72" fmla="*/ 2147483647 w 345"/>
                <a:gd name="T73" fmla="*/ 2147483647 h 581"/>
                <a:gd name="T74" fmla="*/ 2147483647 w 345"/>
                <a:gd name="T75" fmla="*/ 2147483647 h 581"/>
                <a:gd name="T76" fmla="*/ 2147483647 w 345"/>
                <a:gd name="T77" fmla="*/ 2147483647 h 581"/>
                <a:gd name="T78" fmla="*/ 2147483647 w 345"/>
                <a:gd name="T79" fmla="*/ 2147483647 h 581"/>
                <a:gd name="T80" fmla="*/ 0 w 345"/>
                <a:gd name="T81" fmla="*/ 2147483647 h 5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45"/>
                <a:gd name="T124" fmla="*/ 0 h 581"/>
                <a:gd name="T125" fmla="*/ 345 w 345"/>
                <a:gd name="T126" fmla="*/ 581 h 58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45" h="581">
                  <a:moveTo>
                    <a:pt x="0" y="555"/>
                  </a:moveTo>
                  <a:lnTo>
                    <a:pt x="19" y="570"/>
                  </a:lnTo>
                  <a:lnTo>
                    <a:pt x="48" y="550"/>
                  </a:lnTo>
                  <a:lnTo>
                    <a:pt x="81" y="575"/>
                  </a:lnTo>
                  <a:lnTo>
                    <a:pt x="95" y="545"/>
                  </a:lnTo>
                  <a:lnTo>
                    <a:pt x="124" y="550"/>
                  </a:lnTo>
                  <a:lnTo>
                    <a:pt x="153" y="570"/>
                  </a:lnTo>
                  <a:lnTo>
                    <a:pt x="186" y="559"/>
                  </a:lnTo>
                  <a:lnTo>
                    <a:pt x="215" y="570"/>
                  </a:lnTo>
                  <a:lnTo>
                    <a:pt x="244" y="580"/>
                  </a:lnTo>
                  <a:lnTo>
                    <a:pt x="282" y="575"/>
                  </a:lnTo>
                  <a:lnTo>
                    <a:pt x="311" y="550"/>
                  </a:lnTo>
                  <a:lnTo>
                    <a:pt x="277" y="540"/>
                  </a:lnTo>
                  <a:lnTo>
                    <a:pt x="301" y="515"/>
                  </a:lnTo>
                  <a:lnTo>
                    <a:pt x="325" y="501"/>
                  </a:lnTo>
                  <a:lnTo>
                    <a:pt x="344" y="476"/>
                  </a:lnTo>
                  <a:lnTo>
                    <a:pt x="335" y="451"/>
                  </a:lnTo>
                  <a:lnTo>
                    <a:pt x="316" y="432"/>
                  </a:lnTo>
                  <a:lnTo>
                    <a:pt x="296" y="432"/>
                  </a:lnTo>
                  <a:lnTo>
                    <a:pt x="282" y="442"/>
                  </a:lnTo>
                  <a:lnTo>
                    <a:pt x="271" y="432"/>
                  </a:lnTo>
                  <a:lnTo>
                    <a:pt x="292" y="417"/>
                  </a:lnTo>
                  <a:lnTo>
                    <a:pt x="287" y="393"/>
                  </a:lnTo>
                  <a:lnTo>
                    <a:pt x="282" y="374"/>
                  </a:lnTo>
                  <a:lnTo>
                    <a:pt x="277" y="319"/>
                  </a:lnTo>
                  <a:lnTo>
                    <a:pt x="253" y="299"/>
                  </a:lnTo>
                  <a:lnTo>
                    <a:pt x="249" y="270"/>
                  </a:lnTo>
                  <a:lnTo>
                    <a:pt x="249" y="236"/>
                  </a:lnTo>
                  <a:lnTo>
                    <a:pt x="244" y="211"/>
                  </a:lnTo>
                  <a:lnTo>
                    <a:pt x="220" y="190"/>
                  </a:lnTo>
                  <a:lnTo>
                    <a:pt x="196" y="187"/>
                  </a:lnTo>
                  <a:lnTo>
                    <a:pt x="220" y="171"/>
                  </a:lnTo>
                  <a:lnTo>
                    <a:pt x="239" y="152"/>
                  </a:lnTo>
                  <a:lnTo>
                    <a:pt x="271" y="108"/>
                  </a:lnTo>
                  <a:lnTo>
                    <a:pt x="277" y="83"/>
                  </a:lnTo>
                  <a:lnTo>
                    <a:pt x="224" y="74"/>
                  </a:lnTo>
                  <a:lnTo>
                    <a:pt x="196" y="69"/>
                  </a:lnTo>
                  <a:lnTo>
                    <a:pt x="215" y="44"/>
                  </a:lnTo>
                  <a:lnTo>
                    <a:pt x="249" y="29"/>
                  </a:lnTo>
                  <a:lnTo>
                    <a:pt x="249" y="14"/>
                  </a:lnTo>
                  <a:lnTo>
                    <a:pt x="215" y="9"/>
                  </a:lnTo>
                  <a:lnTo>
                    <a:pt x="186" y="0"/>
                  </a:lnTo>
                  <a:lnTo>
                    <a:pt x="166" y="25"/>
                  </a:lnTo>
                  <a:lnTo>
                    <a:pt x="143" y="44"/>
                  </a:lnTo>
                  <a:lnTo>
                    <a:pt x="134" y="64"/>
                  </a:lnTo>
                  <a:lnTo>
                    <a:pt x="119" y="49"/>
                  </a:lnTo>
                  <a:lnTo>
                    <a:pt x="105" y="55"/>
                  </a:lnTo>
                  <a:lnTo>
                    <a:pt x="115" y="74"/>
                  </a:lnTo>
                  <a:lnTo>
                    <a:pt x="139" y="83"/>
                  </a:lnTo>
                  <a:lnTo>
                    <a:pt x="115" y="113"/>
                  </a:lnTo>
                  <a:lnTo>
                    <a:pt x="105" y="132"/>
                  </a:lnTo>
                  <a:lnTo>
                    <a:pt x="134" y="127"/>
                  </a:lnTo>
                  <a:lnTo>
                    <a:pt x="119" y="157"/>
                  </a:lnTo>
                  <a:lnTo>
                    <a:pt x="91" y="171"/>
                  </a:lnTo>
                  <a:lnTo>
                    <a:pt x="110" y="176"/>
                  </a:lnTo>
                  <a:lnTo>
                    <a:pt x="105" y="201"/>
                  </a:lnTo>
                  <a:lnTo>
                    <a:pt x="129" y="176"/>
                  </a:lnTo>
                  <a:lnTo>
                    <a:pt x="139" y="206"/>
                  </a:lnTo>
                  <a:lnTo>
                    <a:pt x="115" y="240"/>
                  </a:lnTo>
                  <a:lnTo>
                    <a:pt x="119" y="264"/>
                  </a:lnTo>
                  <a:lnTo>
                    <a:pt x="182" y="259"/>
                  </a:lnTo>
                  <a:lnTo>
                    <a:pt x="162" y="284"/>
                  </a:lnTo>
                  <a:lnTo>
                    <a:pt x="172" y="309"/>
                  </a:lnTo>
                  <a:lnTo>
                    <a:pt x="191" y="314"/>
                  </a:lnTo>
                  <a:lnTo>
                    <a:pt x="172" y="339"/>
                  </a:lnTo>
                  <a:lnTo>
                    <a:pt x="162" y="369"/>
                  </a:lnTo>
                  <a:lnTo>
                    <a:pt x="139" y="369"/>
                  </a:lnTo>
                  <a:lnTo>
                    <a:pt x="105" y="353"/>
                  </a:lnTo>
                  <a:lnTo>
                    <a:pt x="105" y="369"/>
                  </a:lnTo>
                  <a:lnTo>
                    <a:pt x="86" y="388"/>
                  </a:lnTo>
                  <a:lnTo>
                    <a:pt x="110" y="393"/>
                  </a:lnTo>
                  <a:lnTo>
                    <a:pt x="100" y="427"/>
                  </a:lnTo>
                  <a:lnTo>
                    <a:pt x="52" y="442"/>
                  </a:lnTo>
                  <a:lnTo>
                    <a:pt x="52" y="462"/>
                  </a:lnTo>
                  <a:lnTo>
                    <a:pt x="81" y="466"/>
                  </a:lnTo>
                  <a:lnTo>
                    <a:pt x="100" y="476"/>
                  </a:lnTo>
                  <a:lnTo>
                    <a:pt x="115" y="501"/>
                  </a:lnTo>
                  <a:lnTo>
                    <a:pt x="148" y="490"/>
                  </a:lnTo>
                  <a:lnTo>
                    <a:pt x="124" y="515"/>
                  </a:lnTo>
                  <a:lnTo>
                    <a:pt x="81" y="501"/>
                  </a:lnTo>
                  <a:lnTo>
                    <a:pt x="57" y="525"/>
                  </a:lnTo>
                  <a:lnTo>
                    <a:pt x="0" y="555"/>
                  </a:lnTo>
                </a:path>
              </a:pathLst>
            </a:custGeom>
            <a:solidFill>
              <a:srgbClr val="C1F944"/>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0906" name="Freeform 12"/>
            <p:cNvSpPr>
              <a:spLocks/>
            </p:cNvSpPr>
            <p:nvPr/>
          </p:nvSpPr>
          <p:spPr bwMode="auto">
            <a:xfrm>
              <a:off x="3394" y="3439"/>
              <a:ext cx="410" cy="301"/>
            </a:xfrm>
            <a:custGeom>
              <a:avLst/>
              <a:gdLst>
                <a:gd name="T0" fmla="*/ 2147483647 w 198"/>
                <a:gd name="T1" fmla="*/ 2147483647 h 190"/>
                <a:gd name="T2" fmla="*/ 2147483647 w 198"/>
                <a:gd name="T3" fmla="*/ 2147483647 h 190"/>
                <a:gd name="T4" fmla="*/ 2147483647 w 198"/>
                <a:gd name="T5" fmla="*/ 2147483647 h 190"/>
                <a:gd name="T6" fmla="*/ 2147483647 w 198"/>
                <a:gd name="T7" fmla="*/ 2147483647 h 190"/>
                <a:gd name="T8" fmla="*/ 2147483647 w 198"/>
                <a:gd name="T9" fmla="*/ 2147483647 h 190"/>
                <a:gd name="T10" fmla="*/ 2147483647 w 198"/>
                <a:gd name="T11" fmla="*/ 2147483647 h 190"/>
                <a:gd name="T12" fmla="*/ 1892926608 w 198"/>
                <a:gd name="T13" fmla="*/ 1409169291 h 190"/>
                <a:gd name="T14" fmla="*/ 0 w 198"/>
                <a:gd name="T15" fmla="*/ 1081452157 h 190"/>
                <a:gd name="T16" fmla="*/ 1310483669 w 198"/>
                <a:gd name="T17" fmla="*/ 0 h 190"/>
                <a:gd name="T18" fmla="*/ 2147483647 w 198"/>
                <a:gd name="T19" fmla="*/ 622662551 h 190"/>
                <a:gd name="T20" fmla="*/ 2147483647 w 198"/>
                <a:gd name="T21" fmla="*/ 131086853 h 190"/>
                <a:gd name="T22" fmla="*/ 2147483647 w 198"/>
                <a:gd name="T23" fmla="*/ 131086853 h 190"/>
                <a:gd name="T24" fmla="*/ 2147483647 w 198"/>
                <a:gd name="T25" fmla="*/ 458803984 h 190"/>
                <a:gd name="T26" fmla="*/ 2147483647 w 198"/>
                <a:gd name="T27" fmla="*/ 458803984 h 190"/>
                <a:gd name="T28" fmla="*/ 2147483647 w 198"/>
                <a:gd name="T29" fmla="*/ 917607964 h 190"/>
                <a:gd name="T30" fmla="*/ 2147483647 w 198"/>
                <a:gd name="T31" fmla="*/ 819292828 h 190"/>
                <a:gd name="T32" fmla="*/ 2147483647 w 198"/>
                <a:gd name="T33" fmla="*/ 1081452157 h 190"/>
                <a:gd name="T34" fmla="*/ 2147483647 w 198"/>
                <a:gd name="T35" fmla="*/ 2147483647 h 190"/>
                <a:gd name="T36" fmla="*/ 2147483647 w 198"/>
                <a:gd name="T37" fmla="*/ 2147483647 h 190"/>
                <a:gd name="T38" fmla="*/ 2147483647 w 198"/>
                <a:gd name="T39" fmla="*/ 2147483647 h 190"/>
                <a:gd name="T40" fmla="*/ 2147483647 w 198"/>
                <a:gd name="T41" fmla="*/ 2147483647 h 190"/>
                <a:gd name="T42" fmla="*/ 2147483647 w 198"/>
                <a:gd name="T43" fmla="*/ 2147483647 h 190"/>
                <a:gd name="T44" fmla="*/ 2147483647 w 198"/>
                <a:gd name="T45" fmla="*/ 2147483647 h 190"/>
                <a:gd name="T46" fmla="*/ 2147483647 w 198"/>
                <a:gd name="T47" fmla="*/ 2147483647 h 190"/>
                <a:gd name="T48" fmla="*/ 2147483647 w 198"/>
                <a:gd name="T49" fmla="*/ 2147483647 h 190"/>
                <a:gd name="T50" fmla="*/ 2147483647 w 198"/>
                <a:gd name="T51" fmla="*/ 2147483647 h 190"/>
                <a:gd name="T52" fmla="*/ 2147483647 w 198"/>
                <a:gd name="T53" fmla="*/ 2147483647 h 190"/>
                <a:gd name="T54" fmla="*/ 2147483647 w 198"/>
                <a:gd name="T55" fmla="*/ 2147483647 h 190"/>
                <a:gd name="T56" fmla="*/ 2147483647 w 198"/>
                <a:gd name="T57" fmla="*/ 2147483647 h 190"/>
                <a:gd name="T58" fmla="*/ 2147483647 w 198"/>
                <a:gd name="T59" fmla="*/ 2147483647 h 190"/>
                <a:gd name="T60" fmla="*/ 2147483647 w 198"/>
                <a:gd name="T61" fmla="*/ 2147483647 h 190"/>
                <a:gd name="T62" fmla="*/ 2147483647 w 198"/>
                <a:gd name="T63" fmla="*/ 2147483647 h 19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8"/>
                <a:gd name="T97" fmla="*/ 0 h 190"/>
                <a:gd name="T98" fmla="*/ 198 w 198"/>
                <a:gd name="T99" fmla="*/ 190 h 19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8" h="190">
                  <a:moveTo>
                    <a:pt x="139" y="189"/>
                  </a:moveTo>
                  <a:lnTo>
                    <a:pt x="100" y="161"/>
                  </a:lnTo>
                  <a:lnTo>
                    <a:pt x="76" y="137"/>
                  </a:lnTo>
                  <a:lnTo>
                    <a:pt x="76" y="126"/>
                  </a:lnTo>
                  <a:lnTo>
                    <a:pt x="62" y="121"/>
                  </a:lnTo>
                  <a:lnTo>
                    <a:pt x="19" y="72"/>
                  </a:lnTo>
                  <a:lnTo>
                    <a:pt x="13" y="43"/>
                  </a:lnTo>
                  <a:lnTo>
                    <a:pt x="0" y="33"/>
                  </a:lnTo>
                  <a:lnTo>
                    <a:pt x="9" y="0"/>
                  </a:lnTo>
                  <a:lnTo>
                    <a:pt x="29" y="19"/>
                  </a:lnTo>
                  <a:lnTo>
                    <a:pt x="38" y="4"/>
                  </a:lnTo>
                  <a:lnTo>
                    <a:pt x="62" y="4"/>
                  </a:lnTo>
                  <a:lnTo>
                    <a:pt x="111" y="14"/>
                  </a:lnTo>
                  <a:lnTo>
                    <a:pt x="144" y="14"/>
                  </a:lnTo>
                  <a:lnTo>
                    <a:pt x="159" y="28"/>
                  </a:lnTo>
                  <a:lnTo>
                    <a:pt x="168" y="25"/>
                  </a:lnTo>
                  <a:lnTo>
                    <a:pt x="187" y="33"/>
                  </a:lnTo>
                  <a:lnTo>
                    <a:pt x="173" y="68"/>
                  </a:lnTo>
                  <a:lnTo>
                    <a:pt x="197" y="83"/>
                  </a:lnTo>
                  <a:lnTo>
                    <a:pt x="197" y="87"/>
                  </a:lnTo>
                  <a:lnTo>
                    <a:pt x="183" y="87"/>
                  </a:lnTo>
                  <a:lnTo>
                    <a:pt x="192" y="112"/>
                  </a:lnTo>
                  <a:lnTo>
                    <a:pt x="183" y="112"/>
                  </a:lnTo>
                  <a:lnTo>
                    <a:pt x="178" y="121"/>
                  </a:lnTo>
                  <a:lnTo>
                    <a:pt x="168" y="121"/>
                  </a:lnTo>
                  <a:lnTo>
                    <a:pt x="173" y="137"/>
                  </a:lnTo>
                  <a:lnTo>
                    <a:pt x="154" y="121"/>
                  </a:lnTo>
                  <a:lnTo>
                    <a:pt x="144" y="126"/>
                  </a:lnTo>
                  <a:lnTo>
                    <a:pt x="154" y="150"/>
                  </a:lnTo>
                  <a:lnTo>
                    <a:pt x="139" y="156"/>
                  </a:lnTo>
                  <a:lnTo>
                    <a:pt x="144" y="184"/>
                  </a:lnTo>
                  <a:lnTo>
                    <a:pt x="139" y="189"/>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0907" name="Freeform 13"/>
            <p:cNvSpPr>
              <a:spLocks/>
            </p:cNvSpPr>
            <p:nvPr/>
          </p:nvSpPr>
          <p:spPr bwMode="auto">
            <a:xfrm>
              <a:off x="1511" y="2742"/>
              <a:ext cx="1178" cy="955"/>
            </a:xfrm>
            <a:custGeom>
              <a:avLst/>
              <a:gdLst>
                <a:gd name="T0" fmla="*/ 2147483647 w 570"/>
                <a:gd name="T1" fmla="*/ 2147483647 h 606"/>
                <a:gd name="T2" fmla="*/ 2147483647 w 570"/>
                <a:gd name="T3" fmla="*/ 2147483647 h 606"/>
                <a:gd name="T4" fmla="*/ 2147483647 w 570"/>
                <a:gd name="T5" fmla="*/ 2147483647 h 606"/>
                <a:gd name="T6" fmla="*/ 2147483647 w 570"/>
                <a:gd name="T7" fmla="*/ 2147483647 h 606"/>
                <a:gd name="T8" fmla="*/ 2147483647 w 570"/>
                <a:gd name="T9" fmla="*/ 2147483647 h 606"/>
                <a:gd name="T10" fmla="*/ 2147483647 w 570"/>
                <a:gd name="T11" fmla="*/ 2147483647 h 606"/>
                <a:gd name="T12" fmla="*/ 2147483647 w 570"/>
                <a:gd name="T13" fmla="*/ 2147483647 h 606"/>
                <a:gd name="T14" fmla="*/ 2147483647 w 570"/>
                <a:gd name="T15" fmla="*/ 2147483647 h 606"/>
                <a:gd name="T16" fmla="*/ 2147483647 w 570"/>
                <a:gd name="T17" fmla="*/ 2147483647 h 606"/>
                <a:gd name="T18" fmla="*/ 2147483647 w 570"/>
                <a:gd name="T19" fmla="*/ 2147483647 h 606"/>
                <a:gd name="T20" fmla="*/ 2147483647 w 570"/>
                <a:gd name="T21" fmla="*/ 2147483647 h 606"/>
                <a:gd name="T22" fmla="*/ 2147483647 w 570"/>
                <a:gd name="T23" fmla="*/ 2147483647 h 606"/>
                <a:gd name="T24" fmla="*/ 2147483647 w 570"/>
                <a:gd name="T25" fmla="*/ 2147483647 h 606"/>
                <a:gd name="T26" fmla="*/ 2147483647 w 570"/>
                <a:gd name="T27" fmla="*/ 2147483647 h 606"/>
                <a:gd name="T28" fmla="*/ 2147483647 w 570"/>
                <a:gd name="T29" fmla="*/ 2147483647 h 606"/>
                <a:gd name="T30" fmla="*/ 2147483647 w 570"/>
                <a:gd name="T31" fmla="*/ 2147483647 h 606"/>
                <a:gd name="T32" fmla="*/ 2147483647 w 570"/>
                <a:gd name="T33" fmla="*/ 2147483647 h 606"/>
                <a:gd name="T34" fmla="*/ 2147483647 w 570"/>
                <a:gd name="T35" fmla="*/ 2147483647 h 606"/>
                <a:gd name="T36" fmla="*/ 2147483647 w 570"/>
                <a:gd name="T37" fmla="*/ 2147483647 h 606"/>
                <a:gd name="T38" fmla="*/ 2147483647 w 570"/>
                <a:gd name="T39" fmla="*/ 2147483647 h 606"/>
                <a:gd name="T40" fmla="*/ 2147483647 w 570"/>
                <a:gd name="T41" fmla="*/ 2147483647 h 606"/>
                <a:gd name="T42" fmla="*/ 2147483647 w 570"/>
                <a:gd name="T43" fmla="*/ 2147483647 h 606"/>
                <a:gd name="T44" fmla="*/ 2147483647 w 570"/>
                <a:gd name="T45" fmla="*/ 2147483647 h 606"/>
                <a:gd name="T46" fmla="*/ 2147483647 w 570"/>
                <a:gd name="T47" fmla="*/ 2147483647 h 606"/>
                <a:gd name="T48" fmla="*/ 2147483647 w 570"/>
                <a:gd name="T49" fmla="*/ 2147483647 h 606"/>
                <a:gd name="T50" fmla="*/ 2147483647 w 570"/>
                <a:gd name="T51" fmla="*/ 2147483647 h 606"/>
                <a:gd name="T52" fmla="*/ 2147483647 w 570"/>
                <a:gd name="T53" fmla="*/ 1999774731 h 606"/>
                <a:gd name="T54" fmla="*/ 2147483647 w 570"/>
                <a:gd name="T55" fmla="*/ 952272353 h 606"/>
                <a:gd name="T56" fmla="*/ 2147483647 w 570"/>
                <a:gd name="T57" fmla="*/ 158712057 h 606"/>
                <a:gd name="T58" fmla="*/ 2147483647 w 570"/>
                <a:gd name="T59" fmla="*/ 444388164 h 606"/>
                <a:gd name="T60" fmla="*/ 2147483647 w 570"/>
                <a:gd name="T61" fmla="*/ 1999774731 h 606"/>
                <a:gd name="T62" fmla="*/ 2147483647 w 570"/>
                <a:gd name="T63" fmla="*/ 2147483647 h 606"/>
                <a:gd name="T64" fmla="*/ 2147483647 w 570"/>
                <a:gd name="T65" fmla="*/ 2147483647 h 606"/>
                <a:gd name="T66" fmla="*/ 2147483647 w 570"/>
                <a:gd name="T67" fmla="*/ 2147483647 h 606"/>
                <a:gd name="T68" fmla="*/ 2147483647 w 570"/>
                <a:gd name="T69" fmla="*/ 1841062676 h 606"/>
                <a:gd name="T70" fmla="*/ 2147483647 w 570"/>
                <a:gd name="T71" fmla="*/ 2147483647 h 606"/>
                <a:gd name="T72" fmla="*/ 2147483647 w 570"/>
                <a:gd name="T73" fmla="*/ 2147483647 h 606"/>
                <a:gd name="T74" fmla="*/ 2147483647 w 570"/>
                <a:gd name="T75" fmla="*/ 2147483647 h 606"/>
                <a:gd name="T76" fmla="*/ 573938902 w 570"/>
                <a:gd name="T77" fmla="*/ 2147483647 h 606"/>
                <a:gd name="T78" fmla="*/ 1865378153 w 570"/>
                <a:gd name="T79" fmla="*/ 2147483647 h 606"/>
                <a:gd name="T80" fmla="*/ 2147483647 w 570"/>
                <a:gd name="T81" fmla="*/ 2147483647 h 606"/>
                <a:gd name="T82" fmla="*/ 2147483647 w 570"/>
                <a:gd name="T83" fmla="*/ 2147483647 h 606"/>
                <a:gd name="T84" fmla="*/ 2147483647 w 570"/>
                <a:gd name="T85" fmla="*/ 2147483647 h 606"/>
                <a:gd name="T86" fmla="*/ 2147483647 w 570"/>
                <a:gd name="T87" fmla="*/ 2147483647 h 606"/>
                <a:gd name="T88" fmla="*/ 2147483647 w 570"/>
                <a:gd name="T89" fmla="*/ 2147483647 h 60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70"/>
                <a:gd name="T136" fmla="*/ 0 h 606"/>
                <a:gd name="T137" fmla="*/ 570 w 570"/>
                <a:gd name="T138" fmla="*/ 606 h 60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70" h="606">
                  <a:moveTo>
                    <a:pt x="52" y="487"/>
                  </a:moveTo>
                  <a:lnTo>
                    <a:pt x="67" y="507"/>
                  </a:lnTo>
                  <a:lnTo>
                    <a:pt x="76" y="515"/>
                  </a:lnTo>
                  <a:lnTo>
                    <a:pt x="115" y="545"/>
                  </a:lnTo>
                  <a:lnTo>
                    <a:pt x="139" y="556"/>
                  </a:lnTo>
                  <a:lnTo>
                    <a:pt x="158" y="560"/>
                  </a:lnTo>
                  <a:lnTo>
                    <a:pt x="177" y="556"/>
                  </a:lnTo>
                  <a:lnTo>
                    <a:pt x="196" y="575"/>
                  </a:lnTo>
                  <a:lnTo>
                    <a:pt x="210" y="585"/>
                  </a:lnTo>
                  <a:lnTo>
                    <a:pt x="229" y="595"/>
                  </a:lnTo>
                  <a:lnTo>
                    <a:pt x="287" y="605"/>
                  </a:lnTo>
                  <a:lnTo>
                    <a:pt x="282" y="560"/>
                  </a:lnTo>
                  <a:lnTo>
                    <a:pt x="311" y="551"/>
                  </a:lnTo>
                  <a:lnTo>
                    <a:pt x="335" y="536"/>
                  </a:lnTo>
                  <a:lnTo>
                    <a:pt x="363" y="551"/>
                  </a:lnTo>
                  <a:lnTo>
                    <a:pt x="397" y="560"/>
                  </a:lnTo>
                  <a:lnTo>
                    <a:pt x="421" y="585"/>
                  </a:lnTo>
                  <a:lnTo>
                    <a:pt x="449" y="581"/>
                  </a:lnTo>
                  <a:lnTo>
                    <a:pt x="474" y="560"/>
                  </a:lnTo>
                  <a:lnTo>
                    <a:pt x="507" y="545"/>
                  </a:lnTo>
                  <a:lnTo>
                    <a:pt x="512" y="536"/>
                  </a:lnTo>
                  <a:lnTo>
                    <a:pt x="512" y="511"/>
                  </a:lnTo>
                  <a:lnTo>
                    <a:pt x="496" y="507"/>
                  </a:lnTo>
                  <a:lnTo>
                    <a:pt x="488" y="496"/>
                  </a:lnTo>
                  <a:lnTo>
                    <a:pt x="488" y="477"/>
                  </a:lnTo>
                  <a:lnTo>
                    <a:pt x="483" y="457"/>
                  </a:lnTo>
                  <a:lnTo>
                    <a:pt x="496" y="418"/>
                  </a:lnTo>
                  <a:lnTo>
                    <a:pt x="502" y="388"/>
                  </a:lnTo>
                  <a:lnTo>
                    <a:pt x="492" y="374"/>
                  </a:lnTo>
                  <a:lnTo>
                    <a:pt x="492" y="350"/>
                  </a:lnTo>
                  <a:lnTo>
                    <a:pt x="478" y="350"/>
                  </a:lnTo>
                  <a:lnTo>
                    <a:pt x="464" y="363"/>
                  </a:lnTo>
                  <a:lnTo>
                    <a:pt x="459" y="344"/>
                  </a:lnTo>
                  <a:lnTo>
                    <a:pt x="483" y="314"/>
                  </a:lnTo>
                  <a:lnTo>
                    <a:pt x="502" y="290"/>
                  </a:lnTo>
                  <a:lnTo>
                    <a:pt x="512" y="275"/>
                  </a:lnTo>
                  <a:lnTo>
                    <a:pt x="526" y="280"/>
                  </a:lnTo>
                  <a:lnTo>
                    <a:pt x="540" y="270"/>
                  </a:lnTo>
                  <a:lnTo>
                    <a:pt x="540" y="255"/>
                  </a:lnTo>
                  <a:lnTo>
                    <a:pt x="555" y="207"/>
                  </a:lnTo>
                  <a:lnTo>
                    <a:pt x="569" y="191"/>
                  </a:lnTo>
                  <a:lnTo>
                    <a:pt x="560" y="171"/>
                  </a:lnTo>
                  <a:lnTo>
                    <a:pt x="521" y="157"/>
                  </a:lnTo>
                  <a:lnTo>
                    <a:pt x="512" y="148"/>
                  </a:lnTo>
                  <a:lnTo>
                    <a:pt x="496" y="132"/>
                  </a:lnTo>
                  <a:lnTo>
                    <a:pt x="488" y="132"/>
                  </a:lnTo>
                  <a:lnTo>
                    <a:pt x="474" y="127"/>
                  </a:lnTo>
                  <a:lnTo>
                    <a:pt x="459" y="122"/>
                  </a:lnTo>
                  <a:lnTo>
                    <a:pt x="445" y="107"/>
                  </a:lnTo>
                  <a:lnTo>
                    <a:pt x="449" y="102"/>
                  </a:lnTo>
                  <a:lnTo>
                    <a:pt x="445" y="83"/>
                  </a:lnTo>
                  <a:lnTo>
                    <a:pt x="430" y="94"/>
                  </a:lnTo>
                  <a:lnTo>
                    <a:pt x="416" y="88"/>
                  </a:lnTo>
                  <a:lnTo>
                    <a:pt x="411" y="63"/>
                  </a:lnTo>
                  <a:lnTo>
                    <a:pt x="392" y="49"/>
                  </a:lnTo>
                  <a:lnTo>
                    <a:pt x="383" y="30"/>
                  </a:lnTo>
                  <a:lnTo>
                    <a:pt x="363" y="24"/>
                  </a:lnTo>
                  <a:lnTo>
                    <a:pt x="368" y="5"/>
                  </a:lnTo>
                  <a:lnTo>
                    <a:pt x="368" y="0"/>
                  </a:lnTo>
                  <a:lnTo>
                    <a:pt x="320" y="14"/>
                  </a:lnTo>
                  <a:lnTo>
                    <a:pt x="306" y="34"/>
                  </a:lnTo>
                  <a:lnTo>
                    <a:pt x="296" y="63"/>
                  </a:lnTo>
                  <a:lnTo>
                    <a:pt x="277" y="69"/>
                  </a:lnTo>
                  <a:lnTo>
                    <a:pt x="253" y="69"/>
                  </a:lnTo>
                  <a:lnTo>
                    <a:pt x="234" y="79"/>
                  </a:lnTo>
                  <a:lnTo>
                    <a:pt x="220" y="102"/>
                  </a:lnTo>
                  <a:lnTo>
                    <a:pt x="196" y="94"/>
                  </a:lnTo>
                  <a:lnTo>
                    <a:pt x="177" y="94"/>
                  </a:lnTo>
                  <a:lnTo>
                    <a:pt x="172" y="63"/>
                  </a:lnTo>
                  <a:lnTo>
                    <a:pt x="148" y="58"/>
                  </a:lnTo>
                  <a:lnTo>
                    <a:pt x="153" y="94"/>
                  </a:lnTo>
                  <a:lnTo>
                    <a:pt x="148" y="137"/>
                  </a:lnTo>
                  <a:lnTo>
                    <a:pt x="124" y="127"/>
                  </a:lnTo>
                  <a:lnTo>
                    <a:pt x="95" y="127"/>
                  </a:lnTo>
                  <a:lnTo>
                    <a:pt x="86" y="102"/>
                  </a:lnTo>
                  <a:lnTo>
                    <a:pt x="57" y="98"/>
                  </a:lnTo>
                  <a:lnTo>
                    <a:pt x="27" y="102"/>
                  </a:lnTo>
                  <a:lnTo>
                    <a:pt x="4" y="102"/>
                  </a:lnTo>
                  <a:lnTo>
                    <a:pt x="0" y="137"/>
                  </a:lnTo>
                  <a:lnTo>
                    <a:pt x="13" y="152"/>
                  </a:lnTo>
                  <a:lnTo>
                    <a:pt x="33" y="157"/>
                  </a:lnTo>
                  <a:lnTo>
                    <a:pt x="57" y="182"/>
                  </a:lnTo>
                  <a:lnTo>
                    <a:pt x="86" y="196"/>
                  </a:lnTo>
                  <a:lnTo>
                    <a:pt x="105" y="236"/>
                  </a:lnTo>
                  <a:lnTo>
                    <a:pt x="95" y="255"/>
                  </a:lnTo>
                  <a:lnTo>
                    <a:pt x="100" y="275"/>
                  </a:lnTo>
                  <a:lnTo>
                    <a:pt x="119" y="295"/>
                  </a:lnTo>
                  <a:lnTo>
                    <a:pt x="124" y="330"/>
                  </a:lnTo>
                  <a:lnTo>
                    <a:pt x="100" y="402"/>
                  </a:lnTo>
                  <a:lnTo>
                    <a:pt x="71" y="468"/>
                  </a:lnTo>
                  <a:lnTo>
                    <a:pt x="52" y="487"/>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0908" name="Freeform 14"/>
            <p:cNvSpPr>
              <a:spLocks/>
            </p:cNvSpPr>
            <p:nvPr/>
          </p:nvSpPr>
          <p:spPr bwMode="auto">
            <a:xfrm>
              <a:off x="1511" y="2742"/>
              <a:ext cx="1178" cy="955"/>
            </a:xfrm>
            <a:custGeom>
              <a:avLst/>
              <a:gdLst>
                <a:gd name="T0" fmla="*/ 2147483647 w 570"/>
                <a:gd name="T1" fmla="*/ 2147483647 h 606"/>
                <a:gd name="T2" fmla="*/ 2147483647 w 570"/>
                <a:gd name="T3" fmla="*/ 2147483647 h 606"/>
                <a:gd name="T4" fmla="*/ 2147483647 w 570"/>
                <a:gd name="T5" fmla="*/ 2147483647 h 606"/>
                <a:gd name="T6" fmla="*/ 2147483647 w 570"/>
                <a:gd name="T7" fmla="*/ 2147483647 h 606"/>
                <a:gd name="T8" fmla="*/ 2147483647 w 570"/>
                <a:gd name="T9" fmla="*/ 2147483647 h 606"/>
                <a:gd name="T10" fmla="*/ 2147483647 w 570"/>
                <a:gd name="T11" fmla="*/ 2147483647 h 606"/>
                <a:gd name="T12" fmla="*/ 2147483647 w 570"/>
                <a:gd name="T13" fmla="*/ 2147483647 h 606"/>
                <a:gd name="T14" fmla="*/ 2147483647 w 570"/>
                <a:gd name="T15" fmla="*/ 2147483647 h 606"/>
                <a:gd name="T16" fmla="*/ 2147483647 w 570"/>
                <a:gd name="T17" fmla="*/ 2147483647 h 606"/>
                <a:gd name="T18" fmla="*/ 2147483647 w 570"/>
                <a:gd name="T19" fmla="*/ 2147483647 h 606"/>
                <a:gd name="T20" fmla="*/ 2147483647 w 570"/>
                <a:gd name="T21" fmla="*/ 2147483647 h 606"/>
                <a:gd name="T22" fmla="*/ 2147483647 w 570"/>
                <a:gd name="T23" fmla="*/ 2147483647 h 606"/>
                <a:gd name="T24" fmla="*/ 2147483647 w 570"/>
                <a:gd name="T25" fmla="*/ 2147483647 h 606"/>
                <a:gd name="T26" fmla="*/ 2147483647 w 570"/>
                <a:gd name="T27" fmla="*/ 2147483647 h 606"/>
                <a:gd name="T28" fmla="*/ 2147483647 w 570"/>
                <a:gd name="T29" fmla="*/ 2147483647 h 606"/>
                <a:gd name="T30" fmla="*/ 2147483647 w 570"/>
                <a:gd name="T31" fmla="*/ 2147483647 h 606"/>
                <a:gd name="T32" fmla="*/ 2147483647 w 570"/>
                <a:gd name="T33" fmla="*/ 2147483647 h 606"/>
                <a:gd name="T34" fmla="*/ 2147483647 w 570"/>
                <a:gd name="T35" fmla="*/ 2147483647 h 606"/>
                <a:gd name="T36" fmla="*/ 2147483647 w 570"/>
                <a:gd name="T37" fmla="*/ 2147483647 h 606"/>
                <a:gd name="T38" fmla="*/ 2147483647 w 570"/>
                <a:gd name="T39" fmla="*/ 2147483647 h 606"/>
                <a:gd name="T40" fmla="*/ 2147483647 w 570"/>
                <a:gd name="T41" fmla="*/ 2147483647 h 606"/>
                <a:gd name="T42" fmla="*/ 2147483647 w 570"/>
                <a:gd name="T43" fmla="*/ 2147483647 h 606"/>
                <a:gd name="T44" fmla="*/ 2147483647 w 570"/>
                <a:gd name="T45" fmla="*/ 2147483647 h 606"/>
                <a:gd name="T46" fmla="*/ 2147483647 w 570"/>
                <a:gd name="T47" fmla="*/ 2147483647 h 606"/>
                <a:gd name="T48" fmla="*/ 2147483647 w 570"/>
                <a:gd name="T49" fmla="*/ 2147483647 h 606"/>
                <a:gd name="T50" fmla="*/ 2147483647 w 570"/>
                <a:gd name="T51" fmla="*/ 2147483647 h 606"/>
                <a:gd name="T52" fmla="*/ 2147483647 w 570"/>
                <a:gd name="T53" fmla="*/ 1999774731 h 606"/>
                <a:gd name="T54" fmla="*/ 2147483647 w 570"/>
                <a:gd name="T55" fmla="*/ 952272353 h 606"/>
                <a:gd name="T56" fmla="*/ 2147483647 w 570"/>
                <a:gd name="T57" fmla="*/ 158712057 h 606"/>
                <a:gd name="T58" fmla="*/ 2147483647 w 570"/>
                <a:gd name="T59" fmla="*/ 444388164 h 606"/>
                <a:gd name="T60" fmla="*/ 2147483647 w 570"/>
                <a:gd name="T61" fmla="*/ 1999774731 h 606"/>
                <a:gd name="T62" fmla="*/ 2147483647 w 570"/>
                <a:gd name="T63" fmla="*/ 2147483647 h 606"/>
                <a:gd name="T64" fmla="*/ 2147483647 w 570"/>
                <a:gd name="T65" fmla="*/ 2147483647 h 606"/>
                <a:gd name="T66" fmla="*/ 2147483647 w 570"/>
                <a:gd name="T67" fmla="*/ 2147483647 h 606"/>
                <a:gd name="T68" fmla="*/ 2147483647 w 570"/>
                <a:gd name="T69" fmla="*/ 1841062676 h 606"/>
                <a:gd name="T70" fmla="*/ 2147483647 w 570"/>
                <a:gd name="T71" fmla="*/ 2147483647 h 606"/>
                <a:gd name="T72" fmla="*/ 2147483647 w 570"/>
                <a:gd name="T73" fmla="*/ 2147483647 h 606"/>
                <a:gd name="T74" fmla="*/ 2147483647 w 570"/>
                <a:gd name="T75" fmla="*/ 2147483647 h 606"/>
                <a:gd name="T76" fmla="*/ 573938902 w 570"/>
                <a:gd name="T77" fmla="*/ 2147483647 h 606"/>
                <a:gd name="T78" fmla="*/ 1865378153 w 570"/>
                <a:gd name="T79" fmla="*/ 2147483647 h 606"/>
                <a:gd name="T80" fmla="*/ 2147483647 w 570"/>
                <a:gd name="T81" fmla="*/ 2147483647 h 606"/>
                <a:gd name="T82" fmla="*/ 2147483647 w 570"/>
                <a:gd name="T83" fmla="*/ 2147483647 h 606"/>
                <a:gd name="T84" fmla="*/ 2147483647 w 570"/>
                <a:gd name="T85" fmla="*/ 2147483647 h 606"/>
                <a:gd name="T86" fmla="*/ 2147483647 w 570"/>
                <a:gd name="T87" fmla="*/ 2147483647 h 606"/>
                <a:gd name="T88" fmla="*/ 2147483647 w 570"/>
                <a:gd name="T89" fmla="*/ 2147483647 h 60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70"/>
                <a:gd name="T136" fmla="*/ 0 h 606"/>
                <a:gd name="T137" fmla="*/ 570 w 570"/>
                <a:gd name="T138" fmla="*/ 606 h 60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70" h="606">
                  <a:moveTo>
                    <a:pt x="52" y="487"/>
                  </a:moveTo>
                  <a:lnTo>
                    <a:pt x="67" y="507"/>
                  </a:lnTo>
                  <a:lnTo>
                    <a:pt x="76" y="515"/>
                  </a:lnTo>
                  <a:lnTo>
                    <a:pt x="115" y="545"/>
                  </a:lnTo>
                  <a:lnTo>
                    <a:pt x="139" y="556"/>
                  </a:lnTo>
                  <a:lnTo>
                    <a:pt x="158" y="560"/>
                  </a:lnTo>
                  <a:lnTo>
                    <a:pt x="177" y="556"/>
                  </a:lnTo>
                  <a:lnTo>
                    <a:pt x="196" y="575"/>
                  </a:lnTo>
                  <a:lnTo>
                    <a:pt x="210" y="585"/>
                  </a:lnTo>
                  <a:lnTo>
                    <a:pt x="229" y="595"/>
                  </a:lnTo>
                  <a:lnTo>
                    <a:pt x="287" y="605"/>
                  </a:lnTo>
                  <a:lnTo>
                    <a:pt x="282" y="560"/>
                  </a:lnTo>
                  <a:lnTo>
                    <a:pt x="311" y="551"/>
                  </a:lnTo>
                  <a:lnTo>
                    <a:pt x="335" y="536"/>
                  </a:lnTo>
                  <a:lnTo>
                    <a:pt x="363" y="551"/>
                  </a:lnTo>
                  <a:lnTo>
                    <a:pt x="397" y="560"/>
                  </a:lnTo>
                  <a:lnTo>
                    <a:pt x="421" y="585"/>
                  </a:lnTo>
                  <a:lnTo>
                    <a:pt x="449" y="581"/>
                  </a:lnTo>
                  <a:lnTo>
                    <a:pt x="474" y="560"/>
                  </a:lnTo>
                  <a:lnTo>
                    <a:pt x="507" y="545"/>
                  </a:lnTo>
                  <a:lnTo>
                    <a:pt x="512" y="536"/>
                  </a:lnTo>
                  <a:lnTo>
                    <a:pt x="512" y="511"/>
                  </a:lnTo>
                  <a:lnTo>
                    <a:pt x="496" y="507"/>
                  </a:lnTo>
                  <a:lnTo>
                    <a:pt x="488" y="496"/>
                  </a:lnTo>
                  <a:lnTo>
                    <a:pt x="488" y="477"/>
                  </a:lnTo>
                  <a:lnTo>
                    <a:pt x="483" y="457"/>
                  </a:lnTo>
                  <a:lnTo>
                    <a:pt x="496" y="418"/>
                  </a:lnTo>
                  <a:lnTo>
                    <a:pt x="502" y="388"/>
                  </a:lnTo>
                  <a:lnTo>
                    <a:pt x="492" y="374"/>
                  </a:lnTo>
                  <a:lnTo>
                    <a:pt x="492" y="350"/>
                  </a:lnTo>
                  <a:lnTo>
                    <a:pt x="478" y="350"/>
                  </a:lnTo>
                  <a:lnTo>
                    <a:pt x="464" y="363"/>
                  </a:lnTo>
                  <a:lnTo>
                    <a:pt x="459" y="344"/>
                  </a:lnTo>
                  <a:lnTo>
                    <a:pt x="483" y="314"/>
                  </a:lnTo>
                  <a:lnTo>
                    <a:pt x="502" y="290"/>
                  </a:lnTo>
                  <a:lnTo>
                    <a:pt x="512" y="275"/>
                  </a:lnTo>
                  <a:lnTo>
                    <a:pt x="526" y="280"/>
                  </a:lnTo>
                  <a:lnTo>
                    <a:pt x="540" y="270"/>
                  </a:lnTo>
                  <a:lnTo>
                    <a:pt x="540" y="255"/>
                  </a:lnTo>
                  <a:lnTo>
                    <a:pt x="555" y="207"/>
                  </a:lnTo>
                  <a:lnTo>
                    <a:pt x="569" y="191"/>
                  </a:lnTo>
                  <a:lnTo>
                    <a:pt x="560" y="171"/>
                  </a:lnTo>
                  <a:lnTo>
                    <a:pt x="521" y="157"/>
                  </a:lnTo>
                  <a:lnTo>
                    <a:pt x="512" y="148"/>
                  </a:lnTo>
                  <a:lnTo>
                    <a:pt x="496" y="132"/>
                  </a:lnTo>
                  <a:lnTo>
                    <a:pt x="488" y="132"/>
                  </a:lnTo>
                  <a:lnTo>
                    <a:pt x="474" y="127"/>
                  </a:lnTo>
                  <a:lnTo>
                    <a:pt x="459" y="122"/>
                  </a:lnTo>
                  <a:lnTo>
                    <a:pt x="445" y="107"/>
                  </a:lnTo>
                  <a:lnTo>
                    <a:pt x="449" y="102"/>
                  </a:lnTo>
                  <a:lnTo>
                    <a:pt x="445" y="83"/>
                  </a:lnTo>
                  <a:lnTo>
                    <a:pt x="430" y="94"/>
                  </a:lnTo>
                  <a:lnTo>
                    <a:pt x="416" y="88"/>
                  </a:lnTo>
                  <a:lnTo>
                    <a:pt x="411" y="63"/>
                  </a:lnTo>
                  <a:lnTo>
                    <a:pt x="392" y="49"/>
                  </a:lnTo>
                  <a:lnTo>
                    <a:pt x="383" y="30"/>
                  </a:lnTo>
                  <a:lnTo>
                    <a:pt x="363" y="24"/>
                  </a:lnTo>
                  <a:lnTo>
                    <a:pt x="368" y="5"/>
                  </a:lnTo>
                  <a:lnTo>
                    <a:pt x="368" y="0"/>
                  </a:lnTo>
                  <a:lnTo>
                    <a:pt x="320" y="14"/>
                  </a:lnTo>
                  <a:lnTo>
                    <a:pt x="306" y="34"/>
                  </a:lnTo>
                  <a:lnTo>
                    <a:pt x="296" y="63"/>
                  </a:lnTo>
                  <a:lnTo>
                    <a:pt x="277" y="69"/>
                  </a:lnTo>
                  <a:lnTo>
                    <a:pt x="253" y="69"/>
                  </a:lnTo>
                  <a:lnTo>
                    <a:pt x="234" y="79"/>
                  </a:lnTo>
                  <a:lnTo>
                    <a:pt x="220" y="102"/>
                  </a:lnTo>
                  <a:lnTo>
                    <a:pt x="196" y="94"/>
                  </a:lnTo>
                  <a:lnTo>
                    <a:pt x="177" y="94"/>
                  </a:lnTo>
                  <a:lnTo>
                    <a:pt x="172" y="63"/>
                  </a:lnTo>
                  <a:lnTo>
                    <a:pt x="148" y="58"/>
                  </a:lnTo>
                  <a:lnTo>
                    <a:pt x="153" y="94"/>
                  </a:lnTo>
                  <a:lnTo>
                    <a:pt x="148" y="137"/>
                  </a:lnTo>
                  <a:lnTo>
                    <a:pt x="124" y="127"/>
                  </a:lnTo>
                  <a:lnTo>
                    <a:pt x="95" y="127"/>
                  </a:lnTo>
                  <a:lnTo>
                    <a:pt x="86" y="102"/>
                  </a:lnTo>
                  <a:lnTo>
                    <a:pt x="57" y="98"/>
                  </a:lnTo>
                  <a:lnTo>
                    <a:pt x="27" y="102"/>
                  </a:lnTo>
                  <a:lnTo>
                    <a:pt x="4" y="102"/>
                  </a:lnTo>
                  <a:lnTo>
                    <a:pt x="0" y="137"/>
                  </a:lnTo>
                  <a:lnTo>
                    <a:pt x="13" y="152"/>
                  </a:lnTo>
                  <a:lnTo>
                    <a:pt x="33" y="157"/>
                  </a:lnTo>
                  <a:lnTo>
                    <a:pt x="57" y="182"/>
                  </a:lnTo>
                  <a:lnTo>
                    <a:pt x="86" y="196"/>
                  </a:lnTo>
                  <a:lnTo>
                    <a:pt x="105" y="236"/>
                  </a:lnTo>
                  <a:lnTo>
                    <a:pt x="95" y="255"/>
                  </a:lnTo>
                  <a:lnTo>
                    <a:pt x="100" y="275"/>
                  </a:lnTo>
                  <a:lnTo>
                    <a:pt x="119" y="295"/>
                  </a:lnTo>
                  <a:lnTo>
                    <a:pt x="124" y="330"/>
                  </a:lnTo>
                  <a:lnTo>
                    <a:pt x="100" y="402"/>
                  </a:lnTo>
                  <a:lnTo>
                    <a:pt x="71" y="468"/>
                  </a:lnTo>
                  <a:lnTo>
                    <a:pt x="52" y="487"/>
                  </a:lnTo>
                </a:path>
              </a:pathLst>
            </a:custGeom>
            <a:solidFill>
              <a:srgbClr val="C1F944"/>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0909" name="Freeform 15"/>
            <p:cNvSpPr>
              <a:spLocks/>
            </p:cNvSpPr>
            <p:nvPr/>
          </p:nvSpPr>
          <p:spPr bwMode="auto">
            <a:xfrm>
              <a:off x="807" y="3322"/>
              <a:ext cx="1296" cy="884"/>
            </a:xfrm>
            <a:custGeom>
              <a:avLst/>
              <a:gdLst>
                <a:gd name="T0" fmla="*/ 2147483647 w 627"/>
                <a:gd name="T1" fmla="*/ 2147483647 h 561"/>
                <a:gd name="T2" fmla="*/ 2147483647 w 627"/>
                <a:gd name="T3" fmla="*/ 2147483647 h 561"/>
                <a:gd name="T4" fmla="*/ 2147483647 w 627"/>
                <a:gd name="T5" fmla="*/ 2147483647 h 561"/>
                <a:gd name="T6" fmla="*/ 2147483647 w 627"/>
                <a:gd name="T7" fmla="*/ 2147483647 h 561"/>
                <a:gd name="T8" fmla="*/ 2147483647 w 627"/>
                <a:gd name="T9" fmla="*/ 2147483647 h 561"/>
                <a:gd name="T10" fmla="*/ 2147483647 w 627"/>
                <a:gd name="T11" fmla="*/ 2147483647 h 561"/>
                <a:gd name="T12" fmla="*/ 2147483647 w 627"/>
                <a:gd name="T13" fmla="*/ 2147483647 h 561"/>
                <a:gd name="T14" fmla="*/ 2147483647 w 627"/>
                <a:gd name="T15" fmla="*/ 2147483647 h 561"/>
                <a:gd name="T16" fmla="*/ 2147483647 w 627"/>
                <a:gd name="T17" fmla="*/ 2147483647 h 561"/>
                <a:gd name="T18" fmla="*/ 2147483647 w 627"/>
                <a:gd name="T19" fmla="*/ 2147483647 h 561"/>
                <a:gd name="T20" fmla="*/ 2147483647 w 627"/>
                <a:gd name="T21" fmla="*/ 2147483647 h 561"/>
                <a:gd name="T22" fmla="*/ 2147483647 w 627"/>
                <a:gd name="T23" fmla="*/ 2147483647 h 561"/>
                <a:gd name="T24" fmla="*/ 2147483647 w 627"/>
                <a:gd name="T25" fmla="*/ 2147483647 h 561"/>
                <a:gd name="T26" fmla="*/ 2147483647 w 627"/>
                <a:gd name="T27" fmla="*/ 2147483647 h 561"/>
                <a:gd name="T28" fmla="*/ 2147483647 w 627"/>
                <a:gd name="T29" fmla="*/ 2147483647 h 561"/>
                <a:gd name="T30" fmla="*/ 2147483647 w 627"/>
                <a:gd name="T31" fmla="*/ 2147483647 h 561"/>
                <a:gd name="T32" fmla="*/ 2147483647 w 627"/>
                <a:gd name="T33" fmla="*/ 2147483647 h 561"/>
                <a:gd name="T34" fmla="*/ 2147483647 w 627"/>
                <a:gd name="T35" fmla="*/ 2147483647 h 561"/>
                <a:gd name="T36" fmla="*/ 2147483647 w 627"/>
                <a:gd name="T37" fmla="*/ 2147483647 h 561"/>
                <a:gd name="T38" fmla="*/ 2147483647 w 627"/>
                <a:gd name="T39" fmla="*/ 2147483647 h 561"/>
                <a:gd name="T40" fmla="*/ 2147483647 w 627"/>
                <a:gd name="T41" fmla="*/ 2147483647 h 561"/>
                <a:gd name="T42" fmla="*/ 0 w 627"/>
                <a:gd name="T43" fmla="*/ 2147483647 h 561"/>
                <a:gd name="T44" fmla="*/ 718291282 w 627"/>
                <a:gd name="T45" fmla="*/ 2147483647 h 561"/>
                <a:gd name="T46" fmla="*/ 2147483647 w 627"/>
                <a:gd name="T47" fmla="*/ 2147483647 h 561"/>
                <a:gd name="T48" fmla="*/ 2147483647 w 627"/>
                <a:gd name="T49" fmla="*/ 2147483647 h 561"/>
                <a:gd name="T50" fmla="*/ 2147483647 w 627"/>
                <a:gd name="T51" fmla="*/ 2147483647 h 561"/>
                <a:gd name="T52" fmla="*/ 2147483647 w 627"/>
                <a:gd name="T53" fmla="*/ 2147483647 h 561"/>
                <a:gd name="T54" fmla="*/ 2147483647 w 627"/>
                <a:gd name="T55" fmla="*/ 2147483647 h 561"/>
                <a:gd name="T56" fmla="*/ 2147483647 w 627"/>
                <a:gd name="T57" fmla="*/ 2147483647 h 561"/>
                <a:gd name="T58" fmla="*/ 2147483647 w 627"/>
                <a:gd name="T59" fmla="*/ 2147483647 h 561"/>
                <a:gd name="T60" fmla="*/ 2147483647 w 627"/>
                <a:gd name="T61" fmla="*/ 2147483647 h 561"/>
                <a:gd name="T62" fmla="*/ 2147483647 w 627"/>
                <a:gd name="T63" fmla="*/ 2147483647 h 561"/>
                <a:gd name="T64" fmla="*/ 2147483647 w 627"/>
                <a:gd name="T65" fmla="*/ 2147483647 h 561"/>
                <a:gd name="T66" fmla="*/ 2147483647 w 627"/>
                <a:gd name="T67" fmla="*/ 2147483647 h 561"/>
                <a:gd name="T68" fmla="*/ 2147483647 w 627"/>
                <a:gd name="T69" fmla="*/ 2147483647 h 561"/>
                <a:gd name="T70" fmla="*/ 2147483647 w 627"/>
                <a:gd name="T71" fmla="*/ 2147483647 h 561"/>
                <a:gd name="T72" fmla="*/ 2147483647 w 627"/>
                <a:gd name="T73" fmla="*/ 2147483647 h 561"/>
                <a:gd name="T74" fmla="*/ 2147483647 w 627"/>
                <a:gd name="T75" fmla="*/ 2147483647 h 561"/>
                <a:gd name="T76" fmla="*/ 2147483647 w 627"/>
                <a:gd name="T77" fmla="*/ 2147483647 h 561"/>
                <a:gd name="T78" fmla="*/ 2147483647 w 627"/>
                <a:gd name="T79" fmla="*/ 2147483647 h 561"/>
                <a:gd name="T80" fmla="*/ 2147483647 w 627"/>
                <a:gd name="T81" fmla="*/ 2147483647 h 561"/>
                <a:gd name="T82" fmla="*/ 2147483647 w 627"/>
                <a:gd name="T83" fmla="*/ 2147483647 h 561"/>
                <a:gd name="T84" fmla="*/ 2147483647 w 627"/>
                <a:gd name="T85" fmla="*/ 952638038 h 561"/>
                <a:gd name="T86" fmla="*/ 2147483647 w 627"/>
                <a:gd name="T87" fmla="*/ 603339286 h 561"/>
                <a:gd name="T88" fmla="*/ 2147483647 w 627"/>
                <a:gd name="T89" fmla="*/ 793869697 h 561"/>
                <a:gd name="T90" fmla="*/ 2147483647 w 627"/>
                <a:gd name="T91" fmla="*/ 0 h 561"/>
                <a:gd name="T92" fmla="*/ 2147483647 w 627"/>
                <a:gd name="T93" fmla="*/ 952638038 h 561"/>
                <a:gd name="T94" fmla="*/ 2147483647 w 627"/>
                <a:gd name="T95" fmla="*/ 1238426653 h 561"/>
                <a:gd name="T96" fmla="*/ 2147483647 w 627"/>
                <a:gd name="T97" fmla="*/ 1587739394 h 561"/>
                <a:gd name="T98" fmla="*/ 2147483647 w 627"/>
                <a:gd name="T99" fmla="*/ 2000548280 h 561"/>
                <a:gd name="T100" fmla="*/ 2147483647 w 627"/>
                <a:gd name="T101" fmla="*/ 2147483647 h 561"/>
                <a:gd name="T102" fmla="*/ 2147483647 w 627"/>
                <a:gd name="T103" fmla="*/ 2147483647 h 561"/>
                <a:gd name="T104" fmla="*/ 2147483647 w 627"/>
                <a:gd name="T105" fmla="*/ 2147483647 h 561"/>
                <a:gd name="T106" fmla="*/ 2147483647 w 627"/>
                <a:gd name="T107" fmla="*/ 2147483647 h 561"/>
                <a:gd name="T108" fmla="*/ 2147483647 w 627"/>
                <a:gd name="T109" fmla="*/ 2147483647 h 561"/>
                <a:gd name="T110" fmla="*/ 2147483647 w 627"/>
                <a:gd name="T111" fmla="*/ 2147483647 h 561"/>
                <a:gd name="T112" fmla="*/ 2147483647 w 627"/>
                <a:gd name="T113" fmla="*/ 2147483647 h 561"/>
                <a:gd name="T114" fmla="*/ 2147483647 w 627"/>
                <a:gd name="T115" fmla="*/ 2147483647 h 561"/>
                <a:gd name="T116" fmla="*/ 2147483647 w 627"/>
                <a:gd name="T117" fmla="*/ 2147483647 h 561"/>
                <a:gd name="T118" fmla="*/ 2147483647 w 627"/>
                <a:gd name="T119" fmla="*/ 2147483647 h 561"/>
                <a:gd name="T120" fmla="*/ 2147483647 w 627"/>
                <a:gd name="T121" fmla="*/ 2147483647 h 561"/>
                <a:gd name="T122" fmla="*/ 2147483647 w 627"/>
                <a:gd name="T123" fmla="*/ 2147483647 h 56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27"/>
                <a:gd name="T187" fmla="*/ 0 h 561"/>
                <a:gd name="T188" fmla="*/ 627 w 627"/>
                <a:gd name="T189" fmla="*/ 561 h 56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27" h="561">
                  <a:moveTo>
                    <a:pt x="549" y="216"/>
                  </a:moveTo>
                  <a:lnTo>
                    <a:pt x="568" y="226"/>
                  </a:lnTo>
                  <a:lnTo>
                    <a:pt x="626" y="236"/>
                  </a:lnTo>
                  <a:lnTo>
                    <a:pt x="616" y="270"/>
                  </a:lnTo>
                  <a:lnTo>
                    <a:pt x="554" y="300"/>
                  </a:lnTo>
                  <a:lnTo>
                    <a:pt x="493" y="309"/>
                  </a:lnTo>
                  <a:lnTo>
                    <a:pt x="401" y="399"/>
                  </a:lnTo>
                  <a:lnTo>
                    <a:pt x="401" y="427"/>
                  </a:lnTo>
                  <a:lnTo>
                    <a:pt x="425" y="457"/>
                  </a:lnTo>
                  <a:lnTo>
                    <a:pt x="387" y="472"/>
                  </a:lnTo>
                  <a:lnTo>
                    <a:pt x="364" y="487"/>
                  </a:lnTo>
                  <a:lnTo>
                    <a:pt x="348" y="516"/>
                  </a:lnTo>
                  <a:lnTo>
                    <a:pt x="321" y="507"/>
                  </a:lnTo>
                  <a:lnTo>
                    <a:pt x="287" y="537"/>
                  </a:lnTo>
                  <a:lnTo>
                    <a:pt x="262" y="560"/>
                  </a:lnTo>
                  <a:lnTo>
                    <a:pt x="167" y="537"/>
                  </a:lnTo>
                  <a:lnTo>
                    <a:pt x="134" y="532"/>
                  </a:lnTo>
                  <a:lnTo>
                    <a:pt x="105" y="532"/>
                  </a:lnTo>
                  <a:lnTo>
                    <a:pt x="67" y="551"/>
                  </a:lnTo>
                  <a:lnTo>
                    <a:pt x="43" y="532"/>
                  </a:lnTo>
                  <a:lnTo>
                    <a:pt x="33" y="472"/>
                  </a:lnTo>
                  <a:lnTo>
                    <a:pt x="0" y="447"/>
                  </a:lnTo>
                  <a:lnTo>
                    <a:pt x="5" y="418"/>
                  </a:lnTo>
                  <a:lnTo>
                    <a:pt x="29" y="402"/>
                  </a:lnTo>
                  <a:lnTo>
                    <a:pt x="38" y="389"/>
                  </a:lnTo>
                  <a:lnTo>
                    <a:pt x="33" y="359"/>
                  </a:lnTo>
                  <a:lnTo>
                    <a:pt x="48" y="339"/>
                  </a:lnTo>
                  <a:lnTo>
                    <a:pt x="53" y="314"/>
                  </a:lnTo>
                  <a:lnTo>
                    <a:pt x="53" y="290"/>
                  </a:lnTo>
                  <a:lnTo>
                    <a:pt x="72" y="284"/>
                  </a:lnTo>
                  <a:lnTo>
                    <a:pt x="86" y="270"/>
                  </a:lnTo>
                  <a:lnTo>
                    <a:pt x="105" y="216"/>
                  </a:lnTo>
                  <a:lnTo>
                    <a:pt x="148" y="182"/>
                  </a:lnTo>
                  <a:lnTo>
                    <a:pt x="142" y="152"/>
                  </a:lnTo>
                  <a:lnTo>
                    <a:pt x="115" y="143"/>
                  </a:lnTo>
                  <a:lnTo>
                    <a:pt x="86" y="138"/>
                  </a:lnTo>
                  <a:lnTo>
                    <a:pt x="67" y="133"/>
                  </a:lnTo>
                  <a:lnTo>
                    <a:pt x="53" y="108"/>
                  </a:lnTo>
                  <a:lnTo>
                    <a:pt x="29" y="118"/>
                  </a:lnTo>
                  <a:lnTo>
                    <a:pt x="24" y="118"/>
                  </a:lnTo>
                  <a:lnTo>
                    <a:pt x="24" y="103"/>
                  </a:lnTo>
                  <a:lnTo>
                    <a:pt x="33" y="78"/>
                  </a:lnTo>
                  <a:lnTo>
                    <a:pt x="29" y="30"/>
                  </a:lnTo>
                  <a:lnTo>
                    <a:pt x="48" y="19"/>
                  </a:lnTo>
                  <a:lnTo>
                    <a:pt x="75" y="25"/>
                  </a:lnTo>
                  <a:lnTo>
                    <a:pt x="100" y="0"/>
                  </a:lnTo>
                  <a:lnTo>
                    <a:pt x="128" y="30"/>
                  </a:lnTo>
                  <a:lnTo>
                    <a:pt x="162" y="39"/>
                  </a:lnTo>
                  <a:lnTo>
                    <a:pt x="201" y="50"/>
                  </a:lnTo>
                  <a:lnTo>
                    <a:pt x="234" y="63"/>
                  </a:lnTo>
                  <a:lnTo>
                    <a:pt x="262" y="83"/>
                  </a:lnTo>
                  <a:lnTo>
                    <a:pt x="306" y="83"/>
                  </a:lnTo>
                  <a:lnTo>
                    <a:pt x="373" y="113"/>
                  </a:lnTo>
                  <a:lnTo>
                    <a:pt x="391" y="118"/>
                  </a:lnTo>
                  <a:lnTo>
                    <a:pt x="407" y="138"/>
                  </a:lnTo>
                  <a:lnTo>
                    <a:pt x="415" y="147"/>
                  </a:lnTo>
                  <a:lnTo>
                    <a:pt x="454" y="176"/>
                  </a:lnTo>
                  <a:lnTo>
                    <a:pt x="479" y="187"/>
                  </a:lnTo>
                  <a:lnTo>
                    <a:pt x="498" y="191"/>
                  </a:lnTo>
                  <a:lnTo>
                    <a:pt x="516" y="187"/>
                  </a:lnTo>
                  <a:lnTo>
                    <a:pt x="535" y="206"/>
                  </a:lnTo>
                  <a:lnTo>
                    <a:pt x="549" y="216"/>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0910" name="Freeform 16"/>
            <p:cNvSpPr>
              <a:spLocks/>
            </p:cNvSpPr>
            <p:nvPr/>
          </p:nvSpPr>
          <p:spPr bwMode="auto">
            <a:xfrm>
              <a:off x="807" y="3322"/>
              <a:ext cx="1296" cy="884"/>
            </a:xfrm>
            <a:custGeom>
              <a:avLst/>
              <a:gdLst>
                <a:gd name="T0" fmla="*/ 2147483647 w 627"/>
                <a:gd name="T1" fmla="*/ 2147483647 h 561"/>
                <a:gd name="T2" fmla="*/ 2147483647 w 627"/>
                <a:gd name="T3" fmla="*/ 2147483647 h 561"/>
                <a:gd name="T4" fmla="*/ 2147483647 w 627"/>
                <a:gd name="T5" fmla="*/ 2147483647 h 561"/>
                <a:gd name="T6" fmla="*/ 2147483647 w 627"/>
                <a:gd name="T7" fmla="*/ 2147483647 h 561"/>
                <a:gd name="T8" fmla="*/ 2147483647 w 627"/>
                <a:gd name="T9" fmla="*/ 2147483647 h 561"/>
                <a:gd name="T10" fmla="*/ 2147483647 w 627"/>
                <a:gd name="T11" fmla="*/ 2147483647 h 561"/>
                <a:gd name="T12" fmla="*/ 2147483647 w 627"/>
                <a:gd name="T13" fmla="*/ 2147483647 h 561"/>
                <a:gd name="T14" fmla="*/ 2147483647 w 627"/>
                <a:gd name="T15" fmla="*/ 2147483647 h 561"/>
                <a:gd name="T16" fmla="*/ 2147483647 w 627"/>
                <a:gd name="T17" fmla="*/ 2147483647 h 561"/>
                <a:gd name="T18" fmla="*/ 2147483647 w 627"/>
                <a:gd name="T19" fmla="*/ 2147483647 h 561"/>
                <a:gd name="T20" fmla="*/ 2147483647 w 627"/>
                <a:gd name="T21" fmla="*/ 2147483647 h 561"/>
                <a:gd name="T22" fmla="*/ 2147483647 w 627"/>
                <a:gd name="T23" fmla="*/ 2147483647 h 561"/>
                <a:gd name="T24" fmla="*/ 2147483647 w 627"/>
                <a:gd name="T25" fmla="*/ 2147483647 h 561"/>
                <a:gd name="T26" fmla="*/ 2147483647 w 627"/>
                <a:gd name="T27" fmla="*/ 2147483647 h 561"/>
                <a:gd name="T28" fmla="*/ 2147483647 w 627"/>
                <a:gd name="T29" fmla="*/ 2147483647 h 561"/>
                <a:gd name="T30" fmla="*/ 2147483647 w 627"/>
                <a:gd name="T31" fmla="*/ 2147483647 h 561"/>
                <a:gd name="T32" fmla="*/ 2147483647 w 627"/>
                <a:gd name="T33" fmla="*/ 2147483647 h 561"/>
                <a:gd name="T34" fmla="*/ 2147483647 w 627"/>
                <a:gd name="T35" fmla="*/ 2147483647 h 561"/>
                <a:gd name="T36" fmla="*/ 2147483647 w 627"/>
                <a:gd name="T37" fmla="*/ 2147483647 h 561"/>
                <a:gd name="T38" fmla="*/ 2147483647 w 627"/>
                <a:gd name="T39" fmla="*/ 2147483647 h 561"/>
                <a:gd name="T40" fmla="*/ 2147483647 w 627"/>
                <a:gd name="T41" fmla="*/ 2147483647 h 561"/>
                <a:gd name="T42" fmla="*/ 0 w 627"/>
                <a:gd name="T43" fmla="*/ 2147483647 h 561"/>
                <a:gd name="T44" fmla="*/ 718291282 w 627"/>
                <a:gd name="T45" fmla="*/ 2147483647 h 561"/>
                <a:gd name="T46" fmla="*/ 2147483647 w 627"/>
                <a:gd name="T47" fmla="*/ 2147483647 h 561"/>
                <a:gd name="T48" fmla="*/ 2147483647 w 627"/>
                <a:gd name="T49" fmla="*/ 2147483647 h 561"/>
                <a:gd name="T50" fmla="*/ 2147483647 w 627"/>
                <a:gd name="T51" fmla="*/ 2147483647 h 561"/>
                <a:gd name="T52" fmla="*/ 2147483647 w 627"/>
                <a:gd name="T53" fmla="*/ 2147483647 h 561"/>
                <a:gd name="T54" fmla="*/ 2147483647 w 627"/>
                <a:gd name="T55" fmla="*/ 2147483647 h 561"/>
                <a:gd name="T56" fmla="*/ 2147483647 w 627"/>
                <a:gd name="T57" fmla="*/ 2147483647 h 561"/>
                <a:gd name="T58" fmla="*/ 2147483647 w 627"/>
                <a:gd name="T59" fmla="*/ 2147483647 h 561"/>
                <a:gd name="T60" fmla="*/ 2147483647 w 627"/>
                <a:gd name="T61" fmla="*/ 2147483647 h 561"/>
                <a:gd name="T62" fmla="*/ 2147483647 w 627"/>
                <a:gd name="T63" fmla="*/ 2147483647 h 561"/>
                <a:gd name="T64" fmla="*/ 2147483647 w 627"/>
                <a:gd name="T65" fmla="*/ 2147483647 h 561"/>
                <a:gd name="T66" fmla="*/ 2147483647 w 627"/>
                <a:gd name="T67" fmla="*/ 2147483647 h 561"/>
                <a:gd name="T68" fmla="*/ 2147483647 w 627"/>
                <a:gd name="T69" fmla="*/ 2147483647 h 561"/>
                <a:gd name="T70" fmla="*/ 2147483647 w 627"/>
                <a:gd name="T71" fmla="*/ 2147483647 h 561"/>
                <a:gd name="T72" fmla="*/ 2147483647 w 627"/>
                <a:gd name="T73" fmla="*/ 2147483647 h 561"/>
                <a:gd name="T74" fmla="*/ 2147483647 w 627"/>
                <a:gd name="T75" fmla="*/ 2147483647 h 561"/>
                <a:gd name="T76" fmla="*/ 2147483647 w 627"/>
                <a:gd name="T77" fmla="*/ 2147483647 h 561"/>
                <a:gd name="T78" fmla="*/ 2147483647 w 627"/>
                <a:gd name="T79" fmla="*/ 2147483647 h 561"/>
                <a:gd name="T80" fmla="*/ 2147483647 w 627"/>
                <a:gd name="T81" fmla="*/ 2147483647 h 561"/>
                <a:gd name="T82" fmla="*/ 2147483647 w 627"/>
                <a:gd name="T83" fmla="*/ 2147483647 h 561"/>
                <a:gd name="T84" fmla="*/ 2147483647 w 627"/>
                <a:gd name="T85" fmla="*/ 952638038 h 561"/>
                <a:gd name="T86" fmla="*/ 2147483647 w 627"/>
                <a:gd name="T87" fmla="*/ 603339286 h 561"/>
                <a:gd name="T88" fmla="*/ 2147483647 w 627"/>
                <a:gd name="T89" fmla="*/ 793869697 h 561"/>
                <a:gd name="T90" fmla="*/ 2147483647 w 627"/>
                <a:gd name="T91" fmla="*/ 0 h 561"/>
                <a:gd name="T92" fmla="*/ 2147483647 w 627"/>
                <a:gd name="T93" fmla="*/ 952638038 h 561"/>
                <a:gd name="T94" fmla="*/ 2147483647 w 627"/>
                <a:gd name="T95" fmla="*/ 1238426653 h 561"/>
                <a:gd name="T96" fmla="*/ 2147483647 w 627"/>
                <a:gd name="T97" fmla="*/ 1587739394 h 561"/>
                <a:gd name="T98" fmla="*/ 2147483647 w 627"/>
                <a:gd name="T99" fmla="*/ 2000548280 h 561"/>
                <a:gd name="T100" fmla="*/ 2147483647 w 627"/>
                <a:gd name="T101" fmla="*/ 2147483647 h 561"/>
                <a:gd name="T102" fmla="*/ 2147483647 w 627"/>
                <a:gd name="T103" fmla="*/ 2147483647 h 561"/>
                <a:gd name="T104" fmla="*/ 2147483647 w 627"/>
                <a:gd name="T105" fmla="*/ 2147483647 h 561"/>
                <a:gd name="T106" fmla="*/ 2147483647 w 627"/>
                <a:gd name="T107" fmla="*/ 2147483647 h 561"/>
                <a:gd name="T108" fmla="*/ 2147483647 w 627"/>
                <a:gd name="T109" fmla="*/ 2147483647 h 561"/>
                <a:gd name="T110" fmla="*/ 2147483647 w 627"/>
                <a:gd name="T111" fmla="*/ 2147483647 h 561"/>
                <a:gd name="T112" fmla="*/ 2147483647 w 627"/>
                <a:gd name="T113" fmla="*/ 2147483647 h 561"/>
                <a:gd name="T114" fmla="*/ 2147483647 w 627"/>
                <a:gd name="T115" fmla="*/ 2147483647 h 561"/>
                <a:gd name="T116" fmla="*/ 2147483647 w 627"/>
                <a:gd name="T117" fmla="*/ 2147483647 h 561"/>
                <a:gd name="T118" fmla="*/ 2147483647 w 627"/>
                <a:gd name="T119" fmla="*/ 2147483647 h 561"/>
                <a:gd name="T120" fmla="*/ 2147483647 w 627"/>
                <a:gd name="T121" fmla="*/ 2147483647 h 561"/>
                <a:gd name="T122" fmla="*/ 2147483647 w 627"/>
                <a:gd name="T123" fmla="*/ 2147483647 h 56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27"/>
                <a:gd name="T187" fmla="*/ 0 h 561"/>
                <a:gd name="T188" fmla="*/ 627 w 627"/>
                <a:gd name="T189" fmla="*/ 561 h 56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27" h="561">
                  <a:moveTo>
                    <a:pt x="549" y="216"/>
                  </a:moveTo>
                  <a:lnTo>
                    <a:pt x="568" y="226"/>
                  </a:lnTo>
                  <a:lnTo>
                    <a:pt x="626" y="236"/>
                  </a:lnTo>
                  <a:lnTo>
                    <a:pt x="616" y="270"/>
                  </a:lnTo>
                  <a:lnTo>
                    <a:pt x="554" y="300"/>
                  </a:lnTo>
                  <a:lnTo>
                    <a:pt x="493" y="309"/>
                  </a:lnTo>
                  <a:lnTo>
                    <a:pt x="401" y="399"/>
                  </a:lnTo>
                  <a:lnTo>
                    <a:pt x="401" y="427"/>
                  </a:lnTo>
                  <a:lnTo>
                    <a:pt x="425" y="457"/>
                  </a:lnTo>
                  <a:lnTo>
                    <a:pt x="387" y="472"/>
                  </a:lnTo>
                  <a:lnTo>
                    <a:pt x="364" y="487"/>
                  </a:lnTo>
                  <a:lnTo>
                    <a:pt x="348" y="516"/>
                  </a:lnTo>
                  <a:lnTo>
                    <a:pt x="321" y="507"/>
                  </a:lnTo>
                  <a:lnTo>
                    <a:pt x="287" y="537"/>
                  </a:lnTo>
                  <a:lnTo>
                    <a:pt x="262" y="560"/>
                  </a:lnTo>
                  <a:lnTo>
                    <a:pt x="167" y="537"/>
                  </a:lnTo>
                  <a:lnTo>
                    <a:pt x="134" y="532"/>
                  </a:lnTo>
                  <a:lnTo>
                    <a:pt x="105" y="532"/>
                  </a:lnTo>
                  <a:lnTo>
                    <a:pt x="67" y="551"/>
                  </a:lnTo>
                  <a:lnTo>
                    <a:pt x="43" y="532"/>
                  </a:lnTo>
                  <a:lnTo>
                    <a:pt x="33" y="472"/>
                  </a:lnTo>
                  <a:lnTo>
                    <a:pt x="0" y="447"/>
                  </a:lnTo>
                  <a:lnTo>
                    <a:pt x="5" y="418"/>
                  </a:lnTo>
                  <a:lnTo>
                    <a:pt x="29" y="402"/>
                  </a:lnTo>
                  <a:lnTo>
                    <a:pt x="38" y="389"/>
                  </a:lnTo>
                  <a:lnTo>
                    <a:pt x="33" y="359"/>
                  </a:lnTo>
                  <a:lnTo>
                    <a:pt x="48" y="339"/>
                  </a:lnTo>
                  <a:lnTo>
                    <a:pt x="53" y="314"/>
                  </a:lnTo>
                  <a:lnTo>
                    <a:pt x="53" y="290"/>
                  </a:lnTo>
                  <a:lnTo>
                    <a:pt x="72" y="284"/>
                  </a:lnTo>
                  <a:lnTo>
                    <a:pt x="86" y="270"/>
                  </a:lnTo>
                  <a:lnTo>
                    <a:pt x="105" y="216"/>
                  </a:lnTo>
                  <a:lnTo>
                    <a:pt x="148" y="182"/>
                  </a:lnTo>
                  <a:lnTo>
                    <a:pt x="142" y="152"/>
                  </a:lnTo>
                  <a:lnTo>
                    <a:pt x="115" y="143"/>
                  </a:lnTo>
                  <a:lnTo>
                    <a:pt x="86" y="138"/>
                  </a:lnTo>
                  <a:lnTo>
                    <a:pt x="67" y="133"/>
                  </a:lnTo>
                  <a:lnTo>
                    <a:pt x="53" y="108"/>
                  </a:lnTo>
                  <a:lnTo>
                    <a:pt x="29" y="118"/>
                  </a:lnTo>
                  <a:lnTo>
                    <a:pt x="24" y="118"/>
                  </a:lnTo>
                  <a:lnTo>
                    <a:pt x="24" y="103"/>
                  </a:lnTo>
                  <a:lnTo>
                    <a:pt x="33" y="78"/>
                  </a:lnTo>
                  <a:lnTo>
                    <a:pt x="29" y="30"/>
                  </a:lnTo>
                  <a:lnTo>
                    <a:pt x="48" y="19"/>
                  </a:lnTo>
                  <a:lnTo>
                    <a:pt x="75" y="25"/>
                  </a:lnTo>
                  <a:lnTo>
                    <a:pt x="100" y="0"/>
                  </a:lnTo>
                  <a:lnTo>
                    <a:pt x="128" y="30"/>
                  </a:lnTo>
                  <a:lnTo>
                    <a:pt x="162" y="39"/>
                  </a:lnTo>
                  <a:lnTo>
                    <a:pt x="201" y="50"/>
                  </a:lnTo>
                  <a:lnTo>
                    <a:pt x="234" y="63"/>
                  </a:lnTo>
                  <a:lnTo>
                    <a:pt x="262" y="83"/>
                  </a:lnTo>
                  <a:lnTo>
                    <a:pt x="306" y="83"/>
                  </a:lnTo>
                  <a:lnTo>
                    <a:pt x="373" y="113"/>
                  </a:lnTo>
                  <a:lnTo>
                    <a:pt x="391" y="118"/>
                  </a:lnTo>
                  <a:lnTo>
                    <a:pt x="407" y="138"/>
                  </a:lnTo>
                  <a:lnTo>
                    <a:pt x="415" y="147"/>
                  </a:lnTo>
                  <a:lnTo>
                    <a:pt x="454" y="176"/>
                  </a:lnTo>
                  <a:lnTo>
                    <a:pt x="479" y="187"/>
                  </a:lnTo>
                  <a:lnTo>
                    <a:pt x="498" y="191"/>
                  </a:lnTo>
                  <a:lnTo>
                    <a:pt x="516" y="187"/>
                  </a:lnTo>
                  <a:lnTo>
                    <a:pt x="535" y="206"/>
                  </a:lnTo>
                  <a:lnTo>
                    <a:pt x="549" y="216"/>
                  </a:lnTo>
                </a:path>
              </a:pathLst>
            </a:custGeom>
            <a:solidFill>
              <a:srgbClr val="C1F944"/>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0911" name="Freeform 17"/>
            <p:cNvSpPr>
              <a:spLocks/>
            </p:cNvSpPr>
            <p:nvPr/>
          </p:nvSpPr>
          <p:spPr bwMode="auto">
            <a:xfrm>
              <a:off x="3483" y="2961"/>
              <a:ext cx="525" cy="217"/>
            </a:xfrm>
            <a:custGeom>
              <a:avLst/>
              <a:gdLst>
                <a:gd name="T0" fmla="*/ 0 w 254"/>
                <a:gd name="T1" fmla="*/ 2147483647 h 137"/>
                <a:gd name="T2" fmla="*/ 2147483647 w 254"/>
                <a:gd name="T3" fmla="*/ 2147483647 h 137"/>
                <a:gd name="T4" fmla="*/ 2147483647 w 254"/>
                <a:gd name="T5" fmla="*/ 2147483647 h 137"/>
                <a:gd name="T6" fmla="*/ 2147483647 w 254"/>
                <a:gd name="T7" fmla="*/ 2147483647 h 137"/>
                <a:gd name="T8" fmla="*/ 2147483647 w 254"/>
                <a:gd name="T9" fmla="*/ 2147483647 h 137"/>
                <a:gd name="T10" fmla="*/ 2147483647 w 254"/>
                <a:gd name="T11" fmla="*/ 2147483647 h 137"/>
                <a:gd name="T12" fmla="*/ 2147483647 w 254"/>
                <a:gd name="T13" fmla="*/ 2147483647 h 137"/>
                <a:gd name="T14" fmla="*/ 2147483647 w 254"/>
                <a:gd name="T15" fmla="*/ 2147483647 h 137"/>
                <a:gd name="T16" fmla="*/ 2147483647 w 254"/>
                <a:gd name="T17" fmla="*/ 2147483647 h 137"/>
                <a:gd name="T18" fmla="*/ 2147483647 w 254"/>
                <a:gd name="T19" fmla="*/ 2147483647 h 137"/>
                <a:gd name="T20" fmla="*/ 2147483647 w 254"/>
                <a:gd name="T21" fmla="*/ 2147483647 h 137"/>
                <a:gd name="T22" fmla="*/ 2147483647 w 254"/>
                <a:gd name="T23" fmla="*/ 941573020 h 137"/>
                <a:gd name="T24" fmla="*/ 2147483647 w 254"/>
                <a:gd name="T25" fmla="*/ 941573020 h 137"/>
                <a:gd name="T26" fmla="*/ 2147483647 w 254"/>
                <a:gd name="T27" fmla="*/ 422081010 h 137"/>
                <a:gd name="T28" fmla="*/ 2147483647 w 254"/>
                <a:gd name="T29" fmla="*/ 324684297 h 137"/>
                <a:gd name="T30" fmla="*/ 2147483647 w 254"/>
                <a:gd name="T31" fmla="*/ 584423155 h 137"/>
                <a:gd name="T32" fmla="*/ 2147483647 w 254"/>
                <a:gd name="T33" fmla="*/ 584423155 h 137"/>
                <a:gd name="T34" fmla="*/ 2147483647 w 254"/>
                <a:gd name="T35" fmla="*/ 1038969732 h 137"/>
                <a:gd name="T36" fmla="*/ 2147483647 w 254"/>
                <a:gd name="T37" fmla="*/ 324684297 h 137"/>
                <a:gd name="T38" fmla="*/ 2147483647 w 254"/>
                <a:gd name="T39" fmla="*/ 584423155 h 137"/>
                <a:gd name="T40" fmla="*/ 2147483647 w 254"/>
                <a:gd name="T41" fmla="*/ 0 h 137"/>
                <a:gd name="T42" fmla="*/ 0 w 254"/>
                <a:gd name="T43" fmla="*/ 2147483647 h 1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4"/>
                <a:gd name="T67" fmla="*/ 0 h 137"/>
                <a:gd name="T68" fmla="*/ 254 w 254"/>
                <a:gd name="T69" fmla="*/ 137 h 13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4" h="137">
                  <a:moveTo>
                    <a:pt x="0" y="68"/>
                  </a:moveTo>
                  <a:lnTo>
                    <a:pt x="19" y="116"/>
                  </a:lnTo>
                  <a:lnTo>
                    <a:pt x="48" y="136"/>
                  </a:lnTo>
                  <a:lnTo>
                    <a:pt x="62" y="136"/>
                  </a:lnTo>
                  <a:lnTo>
                    <a:pt x="76" y="136"/>
                  </a:lnTo>
                  <a:lnTo>
                    <a:pt x="134" y="101"/>
                  </a:lnTo>
                  <a:lnTo>
                    <a:pt x="158" y="97"/>
                  </a:lnTo>
                  <a:lnTo>
                    <a:pt x="167" y="87"/>
                  </a:lnTo>
                  <a:lnTo>
                    <a:pt x="182" y="78"/>
                  </a:lnTo>
                  <a:lnTo>
                    <a:pt x="206" y="73"/>
                  </a:lnTo>
                  <a:lnTo>
                    <a:pt x="244" y="81"/>
                  </a:lnTo>
                  <a:lnTo>
                    <a:pt x="253" y="29"/>
                  </a:lnTo>
                  <a:lnTo>
                    <a:pt x="244" y="29"/>
                  </a:lnTo>
                  <a:lnTo>
                    <a:pt x="229" y="13"/>
                  </a:lnTo>
                  <a:lnTo>
                    <a:pt x="206" y="10"/>
                  </a:lnTo>
                  <a:lnTo>
                    <a:pt x="191" y="18"/>
                  </a:lnTo>
                  <a:lnTo>
                    <a:pt x="162" y="18"/>
                  </a:lnTo>
                  <a:lnTo>
                    <a:pt x="148" y="32"/>
                  </a:lnTo>
                  <a:lnTo>
                    <a:pt x="119" y="10"/>
                  </a:lnTo>
                  <a:lnTo>
                    <a:pt x="100" y="18"/>
                  </a:lnTo>
                  <a:lnTo>
                    <a:pt x="70" y="0"/>
                  </a:lnTo>
                  <a:lnTo>
                    <a:pt x="0" y="68"/>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0912" name="Freeform 18"/>
            <p:cNvSpPr>
              <a:spLocks/>
            </p:cNvSpPr>
            <p:nvPr/>
          </p:nvSpPr>
          <p:spPr bwMode="auto">
            <a:xfrm>
              <a:off x="4419" y="3043"/>
              <a:ext cx="370" cy="305"/>
            </a:xfrm>
            <a:custGeom>
              <a:avLst/>
              <a:gdLst>
                <a:gd name="T0" fmla="*/ 0 w 178"/>
                <a:gd name="T1" fmla="*/ 518040732 h 193"/>
                <a:gd name="T2" fmla="*/ 1482842145 w 178"/>
                <a:gd name="T3" fmla="*/ 518040732 h 193"/>
                <a:gd name="T4" fmla="*/ 2147483647 w 178"/>
                <a:gd name="T5" fmla="*/ 841810868 h 193"/>
                <a:gd name="T6" fmla="*/ 2147483647 w 178"/>
                <a:gd name="T7" fmla="*/ 1586493537 h 193"/>
                <a:gd name="T8" fmla="*/ 2147483647 w 178"/>
                <a:gd name="T9" fmla="*/ 2147483647 h 193"/>
                <a:gd name="T10" fmla="*/ 2147483647 w 178"/>
                <a:gd name="T11" fmla="*/ 2147483647 h 193"/>
                <a:gd name="T12" fmla="*/ 2147483647 w 178"/>
                <a:gd name="T13" fmla="*/ 2147483647 h 193"/>
                <a:gd name="T14" fmla="*/ 2147483647 w 178"/>
                <a:gd name="T15" fmla="*/ 2147483647 h 193"/>
                <a:gd name="T16" fmla="*/ 2147483647 w 178"/>
                <a:gd name="T17" fmla="*/ 2147483647 h 193"/>
                <a:gd name="T18" fmla="*/ 2147483647 w 178"/>
                <a:gd name="T19" fmla="*/ 2147483647 h 193"/>
                <a:gd name="T20" fmla="*/ 2147483647 w 178"/>
                <a:gd name="T21" fmla="*/ 2147483647 h 193"/>
                <a:gd name="T22" fmla="*/ 2147483647 w 178"/>
                <a:gd name="T23" fmla="*/ 2147483647 h 193"/>
                <a:gd name="T24" fmla="*/ 2147483647 w 178"/>
                <a:gd name="T25" fmla="*/ 2147483647 h 193"/>
                <a:gd name="T26" fmla="*/ 2147483647 w 178"/>
                <a:gd name="T27" fmla="*/ 2147483647 h 193"/>
                <a:gd name="T28" fmla="*/ 2147483647 w 178"/>
                <a:gd name="T29" fmla="*/ 2147483647 h 193"/>
                <a:gd name="T30" fmla="*/ 2147483647 w 178"/>
                <a:gd name="T31" fmla="*/ 2147483647 h 193"/>
                <a:gd name="T32" fmla="*/ 2147483647 w 178"/>
                <a:gd name="T33" fmla="*/ 2147483647 h 193"/>
                <a:gd name="T34" fmla="*/ 2147483647 w 178"/>
                <a:gd name="T35" fmla="*/ 2147483647 h 193"/>
                <a:gd name="T36" fmla="*/ 2147483647 w 178"/>
                <a:gd name="T37" fmla="*/ 2147483647 h 193"/>
                <a:gd name="T38" fmla="*/ 2147483647 w 178"/>
                <a:gd name="T39" fmla="*/ 2147483647 h 193"/>
                <a:gd name="T40" fmla="*/ 2147483647 w 178"/>
                <a:gd name="T41" fmla="*/ 2147483647 h 193"/>
                <a:gd name="T42" fmla="*/ 2147483647 w 178"/>
                <a:gd name="T43" fmla="*/ 2147483647 h 193"/>
                <a:gd name="T44" fmla="*/ 2147483647 w 178"/>
                <a:gd name="T45" fmla="*/ 2147483647 h 193"/>
                <a:gd name="T46" fmla="*/ 2147483647 w 178"/>
                <a:gd name="T47" fmla="*/ 2147483647 h 193"/>
                <a:gd name="T48" fmla="*/ 2147483647 w 178"/>
                <a:gd name="T49" fmla="*/ 2147483647 h 193"/>
                <a:gd name="T50" fmla="*/ 2147483647 w 178"/>
                <a:gd name="T51" fmla="*/ 2147483647 h 193"/>
                <a:gd name="T52" fmla="*/ 2147483647 w 178"/>
                <a:gd name="T53" fmla="*/ 2147483647 h 193"/>
                <a:gd name="T54" fmla="*/ 2147483647 w 178"/>
                <a:gd name="T55" fmla="*/ 2147483647 h 193"/>
                <a:gd name="T56" fmla="*/ 2147483647 w 178"/>
                <a:gd name="T57" fmla="*/ 2147483647 h 193"/>
                <a:gd name="T58" fmla="*/ 2147483647 w 178"/>
                <a:gd name="T59" fmla="*/ 2104534274 h 193"/>
                <a:gd name="T60" fmla="*/ 2147483647 w 178"/>
                <a:gd name="T61" fmla="*/ 1748392811 h 193"/>
                <a:gd name="T62" fmla="*/ 2147483647 w 178"/>
                <a:gd name="T63" fmla="*/ 1748392811 h 193"/>
                <a:gd name="T64" fmla="*/ 2147483647 w 178"/>
                <a:gd name="T65" fmla="*/ 1586493537 h 193"/>
                <a:gd name="T66" fmla="*/ 2147483647 w 178"/>
                <a:gd name="T67" fmla="*/ 841810868 h 193"/>
                <a:gd name="T68" fmla="*/ 2147483647 w 178"/>
                <a:gd name="T69" fmla="*/ 518040732 h 193"/>
                <a:gd name="T70" fmla="*/ 2147483647 w 178"/>
                <a:gd name="T71" fmla="*/ 679925803 h 193"/>
                <a:gd name="T72" fmla="*/ 2147483647 w 178"/>
                <a:gd name="T73" fmla="*/ 356155667 h 193"/>
                <a:gd name="T74" fmla="*/ 2147483647 w 178"/>
                <a:gd name="T75" fmla="*/ 356155667 h 193"/>
                <a:gd name="T76" fmla="*/ 2147483647 w 178"/>
                <a:gd name="T77" fmla="*/ 518040732 h 193"/>
                <a:gd name="T78" fmla="*/ 2147483647 w 178"/>
                <a:gd name="T79" fmla="*/ 518040732 h 193"/>
                <a:gd name="T80" fmla="*/ 2147483647 w 178"/>
                <a:gd name="T81" fmla="*/ 161885065 h 193"/>
                <a:gd name="T82" fmla="*/ 2147483647 w 178"/>
                <a:gd name="T83" fmla="*/ 0 h 193"/>
                <a:gd name="T84" fmla="*/ 2147483647 w 178"/>
                <a:gd name="T85" fmla="*/ 161885065 h 193"/>
                <a:gd name="T86" fmla="*/ 1482842145 w 178"/>
                <a:gd name="T87" fmla="*/ 356155667 h 193"/>
                <a:gd name="T88" fmla="*/ 0 w 178"/>
                <a:gd name="T89" fmla="*/ 518040732 h 19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8"/>
                <a:gd name="T136" fmla="*/ 0 h 193"/>
                <a:gd name="T137" fmla="*/ 178 w 178"/>
                <a:gd name="T138" fmla="*/ 193 h 19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8" h="193">
                  <a:moveTo>
                    <a:pt x="0" y="16"/>
                  </a:moveTo>
                  <a:lnTo>
                    <a:pt x="10" y="16"/>
                  </a:lnTo>
                  <a:lnTo>
                    <a:pt x="24" y="26"/>
                  </a:lnTo>
                  <a:lnTo>
                    <a:pt x="40" y="49"/>
                  </a:lnTo>
                  <a:lnTo>
                    <a:pt x="77" y="93"/>
                  </a:lnTo>
                  <a:lnTo>
                    <a:pt x="88" y="118"/>
                  </a:lnTo>
                  <a:lnTo>
                    <a:pt x="88" y="153"/>
                  </a:lnTo>
                  <a:lnTo>
                    <a:pt x="96" y="172"/>
                  </a:lnTo>
                  <a:lnTo>
                    <a:pt x="110" y="192"/>
                  </a:lnTo>
                  <a:lnTo>
                    <a:pt x="115" y="192"/>
                  </a:lnTo>
                  <a:lnTo>
                    <a:pt x="120" y="192"/>
                  </a:lnTo>
                  <a:lnTo>
                    <a:pt x="120" y="178"/>
                  </a:lnTo>
                  <a:lnTo>
                    <a:pt x="125" y="172"/>
                  </a:lnTo>
                  <a:lnTo>
                    <a:pt x="125" y="162"/>
                  </a:lnTo>
                  <a:lnTo>
                    <a:pt x="130" y="158"/>
                  </a:lnTo>
                  <a:lnTo>
                    <a:pt x="134" y="153"/>
                  </a:lnTo>
                  <a:lnTo>
                    <a:pt x="130" y="134"/>
                  </a:lnTo>
                  <a:lnTo>
                    <a:pt x="134" y="123"/>
                  </a:lnTo>
                  <a:lnTo>
                    <a:pt x="139" y="118"/>
                  </a:lnTo>
                  <a:lnTo>
                    <a:pt x="144" y="123"/>
                  </a:lnTo>
                  <a:lnTo>
                    <a:pt x="149" y="118"/>
                  </a:lnTo>
                  <a:lnTo>
                    <a:pt x="168" y="123"/>
                  </a:lnTo>
                  <a:lnTo>
                    <a:pt x="174" y="118"/>
                  </a:lnTo>
                  <a:lnTo>
                    <a:pt x="177" y="109"/>
                  </a:lnTo>
                  <a:lnTo>
                    <a:pt x="174" y="104"/>
                  </a:lnTo>
                  <a:lnTo>
                    <a:pt x="168" y="89"/>
                  </a:lnTo>
                  <a:lnTo>
                    <a:pt x="163" y="84"/>
                  </a:lnTo>
                  <a:lnTo>
                    <a:pt x="154" y="79"/>
                  </a:lnTo>
                  <a:lnTo>
                    <a:pt x="144" y="70"/>
                  </a:lnTo>
                  <a:lnTo>
                    <a:pt x="144" y="65"/>
                  </a:lnTo>
                  <a:lnTo>
                    <a:pt x="139" y="54"/>
                  </a:lnTo>
                  <a:lnTo>
                    <a:pt x="134" y="54"/>
                  </a:lnTo>
                  <a:lnTo>
                    <a:pt x="120" y="49"/>
                  </a:lnTo>
                  <a:lnTo>
                    <a:pt x="120" y="26"/>
                  </a:lnTo>
                  <a:lnTo>
                    <a:pt x="115" y="16"/>
                  </a:lnTo>
                  <a:lnTo>
                    <a:pt x="110" y="21"/>
                  </a:lnTo>
                  <a:lnTo>
                    <a:pt x="96" y="11"/>
                  </a:lnTo>
                  <a:lnTo>
                    <a:pt x="91" y="11"/>
                  </a:lnTo>
                  <a:lnTo>
                    <a:pt x="77" y="16"/>
                  </a:lnTo>
                  <a:lnTo>
                    <a:pt x="72" y="16"/>
                  </a:lnTo>
                  <a:lnTo>
                    <a:pt x="54" y="5"/>
                  </a:lnTo>
                  <a:lnTo>
                    <a:pt x="34" y="0"/>
                  </a:lnTo>
                  <a:lnTo>
                    <a:pt x="21" y="5"/>
                  </a:lnTo>
                  <a:lnTo>
                    <a:pt x="10" y="11"/>
                  </a:lnTo>
                  <a:lnTo>
                    <a:pt x="0" y="16"/>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0913" name="Freeform 19"/>
            <p:cNvSpPr>
              <a:spLocks/>
            </p:cNvSpPr>
            <p:nvPr/>
          </p:nvSpPr>
          <p:spPr bwMode="auto">
            <a:xfrm>
              <a:off x="4419" y="3043"/>
              <a:ext cx="370" cy="305"/>
            </a:xfrm>
            <a:custGeom>
              <a:avLst/>
              <a:gdLst>
                <a:gd name="T0" fmla="*/ 0 w 178"/>
                <a:gd name="T1" fmla="*/ 518040732 h 193"/>
                <a:gd name="T2" fmla="*/ 1482842145 w 178"/>
                <a:gd name="T3" fmla="*/ 518040732 h 193"/>
                <a:gd name="T4" fmla="*/ 2147483647 w 178"/>
                <a:gd name="T5" fmla="*/ 841810868 h 193"/>
                <a:gd name="T6" fmla="*/ 2147483647 w 178"/>
                <a:gd name="T7" fmla="*/ 1586493537 h 193"/>
                <a:gd name="T8" fmla="*/ 2147483647 w 178"/>
                <a:gd name="T9" fmla="*/ 2147483647 h 193"/>
                <a:gd name="T10" fmla="*/ 2147483647 w 178"/>
                <a:gd name="T11" fmla="*/ 2147483647 h 193"/>
                <a:gd name="T12" fmla="*/ 2147483647 w 178"/>
                <a:gd name="T13" fmla="*/ 2147483647 h 193"/>
                <a:gd name="T14" fmla="*/ 2147483647 w 178"/>
                <a:gd name="T15" fmla="*/ 2147483647 h 193"/>
                <a:gd name="T16" fmla="*/ 2147483647 w 178"/>
                <a:gd name="T17" fmla="*/ 2147483647 h 193"/>
                <a:gd name="T18" fmla="*/ 2147483647 w 178"/>
                <a:gd name="T19" fmla="*/ 2147483647 h 193"/>
                <a:gd name="T20" fmla="*/ 2147483647 w 178"/>
                <a:gd name="T21" fmla="*/ 2147483647 h 193"/>
                <a:gd name="T22" fmla="*/ 2147483647 w 178"/>
                <a:gd name="T23" fmla="*/ 2147483647 h 193"/>
                <a:gd name="T24" fmla="*/ 2147483647 w 178"/>
                <a:gd name="T25" fmla="*/ 2147483647 h 193"/>
                <a:gd name="T26" fmla="*/ 2147483647 w 178"/>
                <a:gd name="T27" fmla="*/ 2147483647 h 193"/>
                <a:gd name="T28" fmla="*/ 2147483647 w 178"/>
                <a:gd name="T29" fmla="*/ 2147483647 h 193"/>
                <a:gd name="T30" fmla="*/ 2147483647 w 178"/>
                <a:gd name="T31" fmla="*/ 2147483647 h 193"/>
                <a:gd name="T32" fmla="*/ 2147483647 w 178"/>
                <a:gd name="T33" fmla="*/ 2147483647 h 193"/>
                <a:gd name="T34" fmla="*/ 2147483647 w 178"/>
                <a:gd name="T35" fmla="*/ 2147483647 h 193"/>
                <a:gd name="T36" fmla="*/ 2147483647 w 178"/>
                <a:gd name="T37" fmla="*/ 2147483647 h 193"/>
                <a:gd name="T38" fmla="*/ 2147483647 w 178"/>
                <a:gd name="T39" fmla="*/ 2147483647 h 193"/>
                <a:gd name="T40" fmla="*/ 2147483647 w 178"/>
                <a:gd name="T41" fmla="*/ 2147483647 h 193"/>
                <a:gd name="T42" fmla="*/ 2147483647 w 178"/>
                <a:gd name="T43" fmla="*/ 2147483647 h 193"/>
                <a:gd name="T44" fmla="*/ 2147483647 w 178"/>
                <a:gd name="T45" fmla="*/ 2147483647 h 193"/>
                <a:gd name="T46" fmla="*/ 2147483647 w 178"/>
                <a:gd name="T47" fmla="*/ 2147483647 h 193"/>
                <a:gd name="T48" fmla="*/ 2147483647 w 178"/>
                <a:gd name="T49" fmla="*/ 2147483647 h 193"/>
                <a:gd name="T50" fmla="*/ 2147483647 w 178"/>
                <a:gd name="T51" fmla="*/ 2147483647 h 193"/>
                <a:gd name="T52" fmla="*/ 2147483647 w 178"/>
                <a:gd name="T53" fmla="*/ 2147483647 h 193"/>
                <a:gd name="T54" fmla="*/ 2147483647 w 178"/>
                <a:gd name="T55" fmla="*/ 2147483647 h 193"/>
                <a:gd name="T56" fmla="*/ 2147483647 w 178"/>
                <a:gd name="T57" fmla="*/ 2147483647 h 193"/>
                <a:gd name="T58" fmla="*/ 2147483647 w 178"/>
                <a:gd name="T59" fmla="*/ 2104534274 h 193"/>
                <a:gd name="T60" fmla="*/ 2147483647 w 178"/>
                <a:gd name="T61" fmla="*/ 1748392811 h 193"/>
                <a:gd name="T62" fmla="*/ 2147483647 w 178"/>
                <a:gd name="T63" fmla="*/ 1748392811 h 193"/>
                <a:gd name="T64" fmla="*/ 2147483647 w 178"/>
                <a:gd name="T65" fmla="*/ 1586493537 h 193"/>
                <a:gd name="T66" fmla="*/ 2147483647 w 178"/>
                <a:gd name="T67" fmla="*/ 841810868 h 193"/>
                <a:gd name="T68" fmla="*/ 2147483647 w 178"/>
                <a:gd name="T69" fmla="*/ 518040732 h 193"/>
                <a:gd name="T70" fmla="*/ 2147483647 w 178"/>
                <a:gd name="T71" fmla="*/ 679925803 h 193"/>
                <a:gd name="T72" fmla="*/ 2147483647 w 178"/>
                <a:gd name="T73" fmla="*/ 356155667 h 193"/>
                <a:gd name="T74" fmla="*/ 2147483647 w 178"/>
                <a:gd name="T75" fmla="*/ 356155667 h 193"/>
                <a:gd name="T76" fmla="*/ 2147483647 w 178"/>
                <a:gd name="T77" fmla="*/ 518040732 h 193"/>
                <a:gd name="T78" fmla="*/ 2147483647 w 178"/>
                <a:gd name="T79" fmla="*/ 518040732 h 193"/>
                <a:gd name="T80" fmla="*/ 2147483647 w 178"/>
                <a:gd name="T81" fmla="*/ 161885065 h 193"/>
                <a:gd name="T82" fmla="*/ 2147483647 w 178"/>
                <a:gd name="T83" fmla="*/ 0 h 193"/>
                <a:gd name="T84" fmla="*/ 2147483647 w 178"/>
                <a:gd name="T85" fmla="*/ 161885065 h 193"/>
                <a:gd name="T86" fmla="*/ 1482842145 w 178"/>
                <a:gd name="T87" fmla="*/ 356155667 h 193"/>
                <a:gd name="T88" fmla="*/ 0 w 178"/>
                <a:gd name="T89" fmla="*/ 518040732 h 19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8"/>
                <a:gd name="T136" fmla="*/ 0 h 193"/>
                <a:gd name="T137" fmla="*/ 178 w 178"/>
                <a:gd name="T138" fmla="*/ 193 h 19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8" h="193">
                  <a:moveTo>
                    <a:pt x="0" y="16"/>
                  </a:moveTo>
                  <a:lnTo>
                    <a:pt x="10" y="16"/>
                  </a:lnTo>
                  <a:lnTo>
                    <a:pt x="24" y="26"/>
                  </a:lnTo>
                  <a:lnTo>
                    <a:pt x="40" y="49"/>
                  </a:lnTo>
                  <a:lnTo>
                    <a:pt x="77" y="93"/>
                  </a:lnTo>
                  <a:lnTo>
                    <a:pt x="88" y="118"/>
                  </a:lnTo>
                  <a:lnTo>
                    <a:pt x="88" y="153"/>
                  </a:lnTo>
                  <a:lnTo>
                    <a:pt x="96" y="172"/>
                  </a:lnTo>
                  <a:lnTo>
                    <a:pt x="110" y="192"/>
                  </a:lnTo>
                  <a:lnTo>
                    <a:pt x="115" y="192"/>
                  </a:lnTo>
                  <a:lnTo>
                    <a:pt x="120" y="192"/>
                  </a:lnTo>
                  <a:lnTo>
                    <a:pt x="120" y="178"/>
                  </a:lnTo>
                  <a:lnTo>
                    <a:pt x="125" y="172"/>
                  </a:lnTo>
                  <a:lnTo>
                    <a:pt x="125" y="162"/>
                  </a:lnTo>
                  <a:lnTo>
                    <a:pt x="130" y="158"/>
                  </a:lnTo>
                  <a:lnTo>
                    <a:pt x="134" y="153"/>
                  </a:lnTo>
                  <a:lnTo>
                    <a:pt x="130" y="134"/>
                  </a:lnTo>
                  <a:lnTo>
                    <a:pt x="134" y="123"/>
                  </a:lnTo>
                  <a:lnTo>
                    <a:pt x="139" y="118"/>
                  </a:lnTo>
                  <a:lnTo>
                    <a:pt x="144" y="123"/>
                  </a:lnTo>
                  <a:lnTo>
                    <a:pt x="149" y="118"/>
                  </a:lnTo>
                  <a:lnTo>
                    <a:pt x="168" y="123"/>
                  </a:lnTo>
                  <a:lnTo>
                    <a:pt x="174" y="118"/>
                  </a:lnTo>
                  <a:lnTo>
                    <a:pt x="177" y="109"/>
                  </a:lnTo>
                  <a:lnTo>
                    <a:pt x="174" y="104"/>
                  </a:lnTo>
                  <a:lnTo>
                    <a:pt x="168" y="89"/>
                  </a:lnTo>
                  <a:lnTo>
                    <a:pt x="163" y="84"/>
                  </a:lnTo>
                  <a:lnTo>
                    <a:pt x="154" y="79"/>
                  </a:lnTo>
                  <a:lnTo>
                    <a:pt x="144" y="70"/>
                  </a:lnTo>
                  <a:lnTo>
                    <a:pt x="144" y="65"/>
                  </a:lnTo>
                  <a:lnTo>
                    <a:pt x="139" y="54"/>
                  </a:lnTo>
                  <a:lnTo>
                    <a:pt x="134" y="54"/>
                  </a:lnTo>
                  <a:lnTo>
                    <a:pt x="120" y="49"/>
                  </a:lnTo>
                  <a:lnTo>
                    <a:pt x="120" y="26"/>
                  </a:lnTo>
                  <a:lnTo>
                    <a:pt x="115" y="16"/>
                  </a:lnTo>
                  <a:lnTo>
                    <a:pt x="110" y="21"/>
                  </a:lnTo>
                  <a:lnTo>
                    <a:pt x="96" y="11"/>
                  </a:lnTo>
                  <a:lnTo>
                    <a:pt x="91" y="11"/>
                  </a:lnTo>
                  <a:lnTo>
                    <a:pt x="77" y="16"/>
                  </a:lnTo>
                  <a:lnTo>
                    <a:pt x="72" y="16"/>
                  </a:lnTo>
                  <a:lnTo>
                    <a:pt x="54" y="5"/>
                  </a:lnTo>
                  <a:lnTo>
                    <a:pt x="34" y="0"/>
                  </a:lnTo>
                  <a:lnTo>
                    <a:pt x="21" y="5"/>
                  </a:lnTo>
                  <a:lnTo>
                    <a:pt x="10" y="11"/>
                  </a:lnTo>
                  <a:lnTo>
                    <a:pt x="0" y="16"/>
                  </a:lnTo>
                </a:path>
              </a:pathLst>
            </a:custGeom>
            <a:solidFill>
              <a:srgbClr val="FFFFFF"/>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0914" name="Freeform 20"/>
            <p:cNvSpPr>
              <a:spLocks/>
            </p:cNvSpPr>
            <p:nvPr/>
          </p:nvSpPr>
          <p:spPr bwMode="auto">
            <a:xfrm>
              <a:off x="3987" y="2535"/>
              <a:ext cx="1638" cy="830"/>
            </a:xfrm>
            <a:custGeom>
              <a:avLst/>
              <a:gdLst>
                <a:gd name="T0" fmla="*/ 2147483647 w 793"/>
                <a:gd name="T1" fmla="*/ 2147483647 h 527"/>
                <a:gd name="T2" fmla="*/ 2147483647 w 793"/>
                <a:gd name="T3" fmla="*/ 2147483647 h 527"/>
                <a:gd name="T4" fmla="*/ 2147483647 w 793"/>
                <a:gd name="T5" fmla="*/ 2147483647 h 527"/>
                <a:gd name="T6" fmla="*/ 2147483647 w 793"/>
                <a:gd name="T7" fmla="*/ 2147483647 h 527"/>
                <a:gd name="T8" fmla="*/ 2147483647 w 793"/>
                <a:gd name="T9" fmla="*/ 2147483647 h 527"/>
                <a:gd name="T10" fmla="*/ 2147483647 w 793"/>
                <a:gd name="T11" fmla="*/ 2147483647 h 527"/>
                <a:gd name="T12" fmla="*/ 2147483647 w 793"/>
                <a:gd name="T13" fmla="*/ 2147483647 h 527"/>
                <a:gd name="T14" fmla="*/ 2147483647 w 793"/>
                <a:gd name="T15" fmla="*/ 2147483647 h 527"/>
                <a:gd name="T16" fmla="*/ 2147483647 w 793"/>
                <a:gd name="T17" fmla="*/ 2147483647 h 527"/>
                <a:gd name="T18" fmla="*/ 2147483647 w 793"/>
                <a:gd name="T19" fmla="*/ 2147483647 h 527"/>
                <a:gd name="T20" fmla="*/ 2147483647 w 793"/>
                <a:gd name="T21" fmla="*/ 2147483647 h 527"/>
                <a:gd name="T22" fmla="*/ 2147483647 w 793"/>
                <a:gd name="T23" fmla="*/ 2147483647 h 527"/>
                <a:gd name="T24" fmla="*/ 2147483647 w 793"/>
                <a:gd name="T25" fmla="*/ 2147483647 h 527"/>
                <a:gd name="T26" fmla="*/ 2147483647 w 793"/>
                <a:gd name="T27" fmla="*/ 1677802868 h 527"/>
                <a:gd name="T28" fmla="*/ 2147483647 w 793"/>
                <a:gd name="T29" fmla="*/ 1836094323 h 527"/>
                <a:gd name="T30" fmla="*/ 2147483647 w 793"/>
                <a:gd name="T31" fmla="*/ 791415393 h 527"/>
                <a:gd name="T32" fmla="*/ 2147483647 w 793"/>
                <a:gd name="T33" fmla="*/ 0 h 527"/>
                <a:gd name="T34" fmla="*/ 2147483647 w 793"/>
                <a:gd name="T35" fmla="*/ 284916240 h 527"/>
                <a:gd name="T36" fmla="*/ 2147483647 w 793"/>
                <a:gd name="T37" fmla="*/ 886387475 h 527"/>
                <a:gd name="T38" fmla="*/ 2147483647 w 793"/>
                <a:gd name="T39" fmla="*/ 1076331638 h 527"/>
                <a:gd name="T40" fmla="*/ 2147483647 w 793"/>
                <a:gd name="T41" fmla="*/ 2147483647 h 527"/>
                <a:gd name="T42" fmla="*/ 2147483647 w 793"/>
                <a:gd name="T43" fmla="*/ 2147483647 h 527"/>
                <a:gd name="T44" fmla="*/ 2147483647 w 793"/>
                <a:gd name="T45" fmla="*/ 2147483647 h 527"/>
                <a:gd name="T46" fmla="*/ 2147483647 w 793"/>
                <a:gd name="T47" fmla="*/ 2147483647 h 527"/>
                <a:gd name="T48" fmla="*/ 2147483647 w 793"/>
                <a:gd name="T49" fmla="*/ 2147483647 h 527"/>
                <a:gd name="T50" fmla="*/ 2147483647 w 793"/>
                <a:gd name="T51" fmla="*/ 2147483647 h 527"/>
                <a:gd name="T52" fmla="*/ 2147483647 w 793"/>
                <a:gd name="T53" fmla="*/ 2147483647 h 527"/>
                <a:gd name="T54" fmla="*/ 2147483647 w 793"/>
                <a:gd name="T55" fmla="*/ 2147483647 h 527"/>
                <a:gd name="T56" fmla="*/ 2147483647 w 793"/>
                <a:gd name="T57" fmla="*/ 2147483647 h 527"/>
                <a:gd name="T58" fmla="*/ 2147483647 w 793"/>
                <a:gd name="T59" fmla="*/ 2147483647 h 527"/>
                <a:gd name="T60" fmla="*/ 2147483647 w 793"/>
                <a:gd name="T61" fmla="*/ 2147483647 h 527"/>
                <a:gd name="T62" fmla="*/ 2147483647 w 793"/>
                <a:gd name="T63" fmla="*/ 2147483647 h 527"/>
                <a:gd name="T64" fmla="*/ 2147483647 w 793"/>
                <a:gd name="T65" fmla="*/ 2147483647 h 527"/>
                <a:gd name="T66" fmla="*/ 1288739646 w 793"/>
                <a:gd name="T67" fmla="*/ 2147483647 h 527"/>
                <a:gd name="T68" fmla="*/ 2147483647 w 793"/>
                <a:gd name="T69" fmla="*/ 2147483647 h 527"/>
                <a:gd name="T70" fmla="*/ 2147483647 w 793"/>
                <a:gd name="T71" fmla="*/ 2147483647 h 527"/>
                <a:gd name="T72" fmla="*/ 2147483647 w 793"/>
                <a:gd name="T73" fmla="*/ 2147483647 h 527"/>
                <a:gd name="T74" fmla="*/ 2147483647 w 793"/>
                <a:gd name="T75" fmla="*/ 2147483647 h 527"/>
                <a:gd name="T76" fmla="*/ 2147483647 w 793"/>
                <a:gd name="T77" fmla="*/ 2147483647 h 527"/>
                <a:gd name="T78" fmla="*/ 2147483647 w 793"/>
                <a:gd name="T79" fmla="*/ 2147483647 h 527"/>
                <a:gd name="T80" fmla="*/ 2147483647 w 793"/>
                <a:gd name="T81" fmla="*/ 2147483647 h 527"/>
                <a:gd name="T82" fmla="*/ 2147483647 w 793"/>
                <a:gd name="T83" fmla="*/ 2147483647 h 527"/>
                <a:gd name="T84" fmla="*/ 2147483647 w 793"/>
                <a:gd name="T85" fmla="*/ 2147483647 h 527"/>
                <a:gd name="T86" fmla="*/ 2147483647 w 793"/>
                <a:gd name="T87" fmla="*/ 2147483647 h 527"/>
                <a:gd name="T88" fmla="*/ 2147483647 w 793"/>
                <a:gd name="T89" fmla="*/ 2147483647 h 527"/>
                <a:gd name="T90" fmla="*/ 2147483647 w 793"/>
                <a:gd name="T91" fmla="*/ 2147483647 h 527"/>
                <a:gd name="T92" fmla="*/ 2147483647 w 793"/>
                <a:gd name="T93" fmla="*/ 2147483647 h 527"/>
                <a:gd name="T94" fmla="*/ 2147483647 w 793"/>
                <a:gd name="T95" fmla="*/ 2147483647 h 527"/>
                <a:gd name="T96" fmla="*/ 2147483647 w 793"/>
                <a:gd name="T97" fmla="*/ 2147483647 h 527"/>
                <a:gd name="T98" fmla="*/ 2147483647 w 793"/>
                <a:gd name="T99" fmla="*/ 2147483647 h 527"/>
                <a:gd name="T100" fmla="*/ 2147483647 w 793"/>
                <a:gd name="T101" fmla="*/ 2147483647 h 527"/>
                <a:gd name="T102" fmla="*/ 2147483647 w 793"/>
                <a:gd name="T103" fmla="*/ 2147483647 h 527"/>
                <a:gd name="T104" fmla="*/ 2147483647 w 793"/>
                <a:gd name="T105" fmla="*/ 2147483647 h 527"/>
                <a:gd name="T106" fmla="*/ 2147483647 w 793"/>
                <a:gd name="T107" fmla="*/ 2147483647 h 527"/>
                <a:gd name="T108" fmla="*/ 2147483647 w 793"/>
                <a:gd name="T109" fmla="*/ 2147483647 h 527"/>
                <a:gd name="T110" fmla="*/ 2147483647 w 793"/>
                <a:gd name="T111" fmla="*/ 2147483647 h 527"/>
                <a:gd name="T112" fmla="*/ 2147483647 w 793"/>
                <a:gd name="T113" fmla="*/ 2147483647 h 527"/>
                <a:gd name="T114" fmla="*/ 2147483647 w 793"/>
                <a:gd name="T115" fmla="*/ 2147483647 h 527"/>
                <a:gd name="T116" fmla="*/ 2147483647 w 793"/>
                <a:gd name="T117" fmla="*/ 2147483647 h 527"/>
                <a:gd name="T118" fmla="*/ 2147483647 w 793"/>
                <a:gd name="T119" fmla="*/ 2147483647 h 527"/>
                <a:gd name="T120" fmla="*/ 2147483647 w 793"/>
                <a:gd name="T121" fmla="*/ 2147483647 h 527"/>
                <a:gd name="T122" fmla="*/ 2147483647 w 793"/>
                <a:gd name="T123" fmla="*/ 2147483647 h 52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3"/>
                <a:gd name="T187" fmla="*/ 0 h 527"/>
                <a:gd name="T188" fmla="*/ 793 w 793"/>
                <a:gd name="T189" fmla="*/ 527 h 52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3" h="527">
                  <a:moveTo>
                    <a:pt x="720" y="285"/>
                  </a:moveTo>
                  <a:lnTo>
                    <a:pt x="740" y="270"/>
                  </a:lnTo>
                  <a:lnTo>
                    <a:pt x="735" y="260"/>
                  </a:lnTo>
                  <a:lnTo>
                    <a:pt x="735" y="251"/>
                  </a:lnTo>
                  <a:lnTo>
                    <a:pt x="749" y="240"/>
                  </a:lnTo>
                  <a:lnTo>
                    <a:pt x="754" y="221"/>
                  </a:lnTo>
                  <a:lnTo>
                    <a:pt x="768" y="221"/>
                  </a:lnTo>
                  <a:lnTo>
                    <a:pt x="792" y="211"/>
                  </a:lnTo>
                  <a:lnTo>
                    <a:pt x="787" y="177"/>
                  </a:lnTo>
                  <a:lnTo>
                    <a:pt x="768" y="162"/>
                  </a:lnTo>
                  <a:lnTo>
                    <a:pt x="768" y="147"/>
                  </a:lnTo>
                  <a:lnTo>
                    <a:pt x="783" y="138"/>
                  </a:lnTo>
                  <a:lnTo>
                    <a:pt x="764" y="133"/>
                  </a:lnTo>
                  <a:lnTo>
                    <a:pt x="773" y="122"/>
                  </a:lnTo>
                  <a:lnTo>
                    <a:pt x="778" y="113"/>
                  </a:lnTo>
                  <a:lnTo>
                    <a:pt x="764" y="93"/>
                  </a:lnTo>
                  <a:lnTo>
                    <a:pt x="768" y="88"/>
                  </a:lnTo>
                  <a:lnTo>
                    <a:pt x="764" y="88"/>
                  </a:lnTo>
                  <a:lnTo>
                    <a:pt x="735" y="88"/>
                  </a:lnTo>
                  <a:lnTo>
                    <a:pt x="716" y="93"/>
                  </a:lnTo>
                  <a:lnTo>
                    <a:pt x="706" y="97"/>
                  </a:lnTo>
                  <a:lnTo>
                    <a:pt x="701" y="93"/>
                  </a:lnTo>
                  <a:lnTo>
                    <a:pt x="687" y="93"/>
                  </a:lnTo>
                  <a:lnTo>
                    <a:pt x="683" y="88"/>
                  </a:lnTo>
                  <a:lnTo>
                    <a:pt x="672" y="93"/>
                  </a:lnTo>
                  <a:lnTo>
                    <a:pt x="672" y="97"/>
                  </a:lnTo>
                  <a:lnTo>
                    <a:pt x="668" y="103"/>
                  </a:lnTo>
                  <a:lnTo>
                    <a:pt x="659" y="93"/>
                  </a:lnTo>
                  <a:lnTo>
                    <a:pt x="639" y="78"/>
                  </a:lnTo>
                  <a:lnTo>
                    <a:pt x="631" y="78"/>
                  </a:lnTo>
                  <a:lnTo>
                    <a:pt x="620" y="88"/>
                  </a:lnTo>
                  <a:lnTo>
                    <a:pt x="605" y="97"/>
                  </a:lnTo>
                  <a:lnTo>
                    <a:pt x="602" y="97"/>
                  </a:lnTo>
                  <a:lnTo>
                    <a:pt x="592" y="103"/>
                  </a:lnTo>
                  <a:lnTo>
                    <a:pt x="583" y="93"/>
                  </a:lnTo>
                  <a:lnTo>
                    <a:pt x="578" y="97"/>
                  </a:lnTo>
                  <a:lnTo>
                    <a:pt x="567" y="103"/>
                  </a:lnTo>
                  <a:lnTo>
                    <a:pt x="553" y="97"/>
                  </a:lnTo>
                  <a:lnTo>
                    <a:pt x="549" y="93"/>
                  </a:lnTo>
                  <a:lnTo>
                    <a:pt x="549" y="88"/>
                  </a:lnTo>
                  <a:lnTo>
                    <a:pt x="540" y="69"/>
                  </a:lnTo>
                  <a:lnTo>
                    <a:pt x="525" y="53"/>
                  </a:lnTo>
                  <a:lnTo>
                    <a:pt x="511" y="63"/>
                  </a:lnTo>
                  <a:lnTo>
                    <a:pt x="500" y="63"/>
                  </a:lnTo>
                  <a:lnTo>
                    <a:pt x="487" y="58"/>
                  </a:lnTo>
                  <a:lnTo>
                    <a:pt x="477" y="39"/>
                  </a:lnTo>
                  <a:lnTo>
                    <a:pt x="487" y="28"/>
                  </a:lnTo>
                  <a:lnTo>
                    <a:pt x="482" y="25"/>
                  </a:lnTo>
                  <a:lnTo>
                    <a:pt x="468" y="14"/>
                  </a:lnTo>
                  <a:lnTo>
                    <a:pt x="463" y="5"/>
                  </a:lnTo>
                  <a:lnTo>
                    <a:pt x="449" y="0"/>
                  </a:lnTo>
                  <a:lnTo>
                    <a:pt x="439" y="5"/>
                  </a:lnTo>
                  <a:lnTo>
                    <a:pt x="430" y="5"/>
                  </a:lnTo>
                  <a:lnTo>
                    <a:pt x="415" y="9"/>
                  </a:lnTo>
                  <a:lnTo>
                    <a:pt x="396" y="14"/>
                  </a:lnTo>
                  <a:lnTo>
                    <a:pt x="391" y="19"/>
                  </a:lnTo>
                  <a:lnTo>
                    <a:pt x="391" y="28"/>
                  </a:lnTo>
                  <a:lnTo>
                    <a:pt x="386" y="34"/>
                  </a:lnTo>
                  <a:lnTo>
                    <a:pt x="377" y="34"/>
                  </a:lnTo>
                  <a:lnTo>
                    <a:pt x="363" y="34"/>
                  </a:lnTo>
                  <a:lnTo>
                    <a:pt x="343" y="44"/>
                  </a:lnTo>
                  <a:lnTo>
                    <a:pt x="334" y="63"/>
                  </a:lnTo>
                  <a:lnTo>
                    <a:pt x="334" y="83"/>
                  </a:lnTo>
                  <a:lnTo>
                    <a:pt x="340" y="93"/>
                  </a:lnTo>
                  <a:lnTo>
                    <a:pt x="340" y="97"/>
                  </a:lnTo>
                  <a:lnTo>
                    <a:pt x="334" y="103"/>
                  </a:lnTo>
                  <a:lnTo>
                    <a:pt x="319" y="97"/>
                  </a:lnTo>
                  <a:lnTo>
                    <a:pt x="297" y="103"/>
                  </a:lnTo>
                  <a:lnTo>
                    <a:pt x="291" y="108"/>
                  </a:lnTo>
                  <a:lnTo>
                    <a:pt x="287" y="108"/>
                  </a:lnTo>
                  <a:lnTo>
                    <a:pt x="281" y="103"/>
                  </a:lnTo>
                  <a:lnTo>
                    <a:pt x="273" y="93"/>
                  </a:lnTo>
                  <a:lnTo>
                    <a:pt x="263" y="113"/>
                  </a:lnTo>
                  <a:lnTo>
                    <a:pt x="252" y="103"/>
                  </a:lnTo>
                  <a:lnTo>
                    <a:pt x="249" y="108"/>
                  </a:lnTo>
                  <a:lnTo>
                    <a:pt x="234" y="103"/>
                  </a:lnTo>
                  <a:lnTo>
                    <a:pt x="234" y="108"/>
                  </a:lnTo>
                  <a:lnTo>
                    <a:pt x="220" y="113"/>
                  </a:lnTo>
                  <a:lnTo>
                    <a:pt x="215" y="118"/>
                  </a:lnTo>
                  <a:lnTo>
                    <a:pt x="209" y="118"/>
                  </a:lnTo>
                  <a:lnTo>
                    <a:pt x="209" y="108"/>
                  </a:lnTo>
                  <a:lnTo>
                    <a:pt x="196" y="113"/>
                  </a:lnTo>
                  <a:lnTo>
                    <a:pt x="190" y="108"/>
                  </a:lnTo>
                  <a:lnTo>
                    <a:pt x="190" y="103"/>
                  </a:lnTo>
                  <a:lnTo>
                    <a:pt x="172" y="97"/>
                  </a:lnTo>
                  <a:lnTo>
                    <a:pt x="157" y="103"/>
                  </a:lnTo>
                  <a:lnTo>
                    <a:pt x="148" y="97"/>
                  </a:lnTo>
                  <a:lnTo>
                    <a:pt x="134" y="93"/>
                  </a:lnTo>
                  <a:lnTo>
                    <a:pt x="119" y="97"/>
                  </a:lnTo>
                  <a:lnTo>
                    <a:pt x="110" y="97"/>
                  </a:lnTo>
                  <a:lnTo>
                    <a:pt x="81" y="108"/>
                  </a:lnTo>
                  <a:lnTo>
                    <a:pt x="76" y="113"/>
                  </a:lnTo>
                  <a:lnTo>
                    <a:pt x="76" y="118"/>
                  </a:lnTo>
                  <a:lnTo>
                    <a:pt x="72" y="122"/>
                  </a:lnTo>
                  <a:lnTo>
                    <a:pt x="62" y="127"/>
                  </a:lnTo>
                  <a:lnTo>
                    <a:pt x="48" y="133"/>
                  </a:lnTo>
                  <a:lnTo>
                    <a:pt x="43" y="138"/>
                  </a:lnTo>
                  <a:lnTo>
                    <a:pt x="62" y="177"/>
                  </a:lnTo>
                  <a:lnTo>
                    <a:pt x="67" y="201"/>
                  </a:lnTo>
                  <a:lnTo>
                    <a:pt x="38" y="226"/>
                  </a:lnTo>
                  <a:lnTo>
                    <a:pt x="24" y="260"/>
                  </a:lnTo>
                  <a:lnTo>
                    <a:pt x="9" y="300"/>
                  </a:lnTo>
                  <a:lnTo>
                    <a:pt x="0" y="353"/>
                  </a:lnTo>
                  <a:lnTo>
                    <a:pt x="24" y="364"/>
                  </a:lnTo>
                  <a:lnTo>
                    <a:pt x="33" y="378"/>
                  </a:lnTo>
                  <a:lnTo>
                    <a:pt x="52" y="373"/>
                  </a:lnTo>
                  <a:lnTo>
                    <a:pt x="91" y="373"/>
                  </a:lnTo>
                  <a:lnTo>
                    <a:pt x="115" y="364"/>
                  </a:lnTo>
                  <a:lnTo>
                    <a:pt x="134" y="378"/>
                  </a:lnTo>
                  <a:lnTo>
                    <a:pt x="143" y="364"/>
                  </a:lnTo>
                  <a:lnTo>
                    <a:pt x="172" y="353"/>
                  </a:lnTo>
                  <a:lnTo>
                    <a:pt x="196" y="334"/>
                  </a:lnTo>
                  <a:lnTo>
                    <a:pt x="209" y="339"/>
                  </a:lnTo>
                  <a:lnTo>
                    <a:pt x="220" y="334"/>
                  </a:lnTo>
                  <a:lnTo>
                    <a:pt x="230" y="328"/>
                  </a:lnTo>
                  <a:lnTo>
                    <a:pt x="243" y="323"/>
                  </a:lnTo>
                  <a:lnTo>
                    <a:pt x="263" y="328"/>
                  </a:lnTo>
                  <a:lnTo>
                    <a:pt x="281" y="339"/>
                  </a:lnTo>
                  <a:lnTo>
                    <a:pt x="287" y="339"/>
                  </a:lnTo>
                  <a:lnTo>
                    <a:pt x="300" y="334"/>
                  </a:lnTo>
                  <a:lnTo>
                    <a:pt x="305" y="334"/>
                  </a:lnTo>
                  <a:lnTo>
                    <a:pt x="319" y="344"/>
                  </a:lnTo>
                  <a:lnTo>
                    <a:pt x="324" y="339"/>
                  </a:lnTo>
                  <a:lnTo>
                    <a:pt x="329" y="349"/>
                  </a:lnTo>
                  <a:lnTo>
                    <a:pt x="329" y="373"/>
                  </a:lnTo>
                  <a:lnTo>
                    <a:pt x="343" y="378"/>
                  </a:lnTo>
                  <a:lnTo>
                    <a:pt x="348" y="378"/>
                  </a:lnTo>
                  <a:lnTo>
                    <a:pt x="353" y="388"/>
                  </a:lnTo>
                  <a:lnTo>
                    <a:pt x="353" y="394"/>
                  </a:lnTo>
                  <a:lnTo>
                    <a:pt x="363" y="403"/>
                  </a:lnTo>
                  <a:lnTo>
                    <a:pt x="372" y="408"/>
                  </a:lnTo>
                  <a:lnTo>
                    <a:pt x="377" y="413"/>
                  </a:lnTo>
                  <a:lnTo>
                    <a:pt x="383" y="427"/>
                  </a:lnTo>
                  <a:lnTo>
                    <a:pt x="386" y="433"/>
                  </a:lnTo>
                  <a:lnTo>
                    <a:pt x="383" y="441"/>
                  </a:lnTo>
                  <a:lnTo>
                    <a:pt x="377" y="446"/>
                  </a:lnTo>
                  <a:lnTo>
                    <a:pt x="358" y="441"/>
                  </a:lnTo>
                  <a:lnTo>
                    <a:pt x="353" y="446"/>
                  </a:lnTo>
                  <a:lnTo>
                    <a:pt x="348" y="441"/>
                  </a:lnTo>
                  <a:lnTo>
                    <a:pt x="343" y="446"/>
                  </a:lnTo>
                  <a:lnTo>
                    <a:pt x="340" y="457"/>
                  </a:lnTo>
                  <a:lnTo>
                    <a:pt x="343" y="476"/>
                  </a:lnTo>
                  <a:lnTo>
                    <a:pt x="340" y="482"/>
                  </a:lnTo>
                  <a:lnTo>
                    <a:pt x="334" y="486"/>
                  </a:lnTo>
                  <a:lnTo>
                    <a:pt x="334" y="496"/>
                  </a:lnTo>
                  <a:lnTo>
                    <a:pt x="329" y="501"/>
                  </a:lnTo>
                  <a:lnTo>
                    <a:pt x="329" y="516"/>
                  </a:lnTo>
                  <a:lnTo>
                    <a:pt x="324" y="516"/>
                  </a:lnTo>
                  <a:lnTo>
                    <a:pt x="340" y="521"/>
                  </a:lnTo>
                  <a:lnTo>
                    <a:pt x="358" y="506"/>
                  </a:lnTo>
                  <a:lnTo>
                    <a:pt x="372" y="501"/>
                  </a:lnTo>
                  <a:lnTo>
                    <a:pt x="377" y="501"/>
                  </a:lnTo>
                  <a:lnTo>
                    <a:pt x="372" y="486"/>
                  </a:lnTo>
                  <a:lnTo>
                    <a:pt x="396" y="466"/>
                  </a:lnTo>
                  <a:lnTo>
                    <a:pt x="410" y="441"/>
                  </a:lnTo>
                  <a:lnTo>
                    <a:pt x="415" y="413"/>
                  </a:lnTo>
                  <a:lnTo>
                    <a:pt x="473" y="398"/>
                  </a:lnTo>
                  <a:lnTo>
                    <a:pt x="468" y="422"/>
                  </a:lnTo>
                  <a:lnTo>
                    <a:pt x="506" y="433"/>
                  </a:lnTo>
                  <a:lnTo>
                    <a:pt x="530" y="413"/>
                  </a:lnTo>
                  <a:lnTo>
                    <a:pt x="559" y="422"/>
                  </a:lnTo>
                  <a:lnTo>
                    <a:pt x="535" y="441"/>
                  </a:lnTo>
                  <a:lnTo>
                    <a:pt x="520" y="471"/>
                  </a:lnTo>
                  <a:lnTo>
                    <a:pt x="549" y="476"/>
                  </a:lnTo>
                  <a:lnTo>
                    <a:pt x="567" y="486"/>
                  </a:lnTo>
                  <a:lnTo>
                    <a:pt x="567" y="516"/>
                  </a:lnTo>
                  <a:lnTo>
                    <a:pt x="586" y="526"/>
                  </a:lnTo>
                  <a:lnTo>
                    <a:pt x="610" y="512"/>
                  </a:lnTo>
                  <a:lnTo>
                    <a:pt x="620" y="486"/>
                  </a:lnTo>
                  <a:lnTo>
                    <a:pt x="645" y="476"/>
                  </a:lnTo>
                  <a:lnTo>
                    <a:pt x="659" y="452"/>
                  </a:lnTo>
                  <a:lnTo>
                    <a:pt x="687" y="452"/>
                  </a:lnTo>
                  <a:lnTo>
                    <a:pt x="706" y="441"/>
                  </a:lnTo>
                  <a:lnTo>
                    <a:pt x="712" y="438"/>
                  </a:lnTo>
                  <a:lnTo>
                    <a:pt x="712" y="417"/>
                  </a:lnTo>
                  <a:lnTo>
                    <a:pt x="697" y="417"/>
                  </a:lnTo>
                  <a:lnTo>
                    <a:pt x="677" y="422"/>
                  </a:lnTo>
                  <a:lnTo>
                    <a:pt x="653" y="441"/>
                  </a:lnTo>
                  <a:lnTo>
                    <a:pt x="626" y="438"/>
                  </a:lnTo>
                  <a:lnTo>
                    <a:pt x="610" y="417"/>
                  </a:lnTo>
                  <a:lnTo>
                    <a:pt x="592" y="413"/>
                  </a:lnTo>
                  <a:lnTo>
                    <a:pt x="616" y="394"/>
                  </a:lnTo>
                  <a:lnTo>
                    <a:pt x="626" y="364"/>
                  </a:lnTo>
                  <a:lnTo>
                    <a:pt x="653" y="339"/>
                  </a:lnTo>
                  <a:lnTo>
                    <a:pt x="683" y="323"/>
                  </a:lnTo>
                  <a:lnTo>
                    <a:pt x="712" y="290"/>
                  </a:lnTo>
                  <a:lnTo>
                    <a:pt x="720" y="285"/>
                  </a:lnTo>
                </a:path>
              </a:pathLst>
            </a:custGeom>
            <a:solidFill>
              <a:srgbClr val="FF6FCF"/>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0915" name="Freeform 21"/>
            <p:cNvSpPr>
              <a:spLocks/>
            </p:cNvSpPr>
            <p:nvPr/>
          </p:nvSpPr>
          <p:spPr bwMode="auto">
            <a:xfrm>
              <a:off x="3987" y="2535"/>
              <a:ext cx="1638" cy="830"/>
            </a:xfrm>
            <a:custGeom>
              <a:avLst/>
              <a:gdLst>
                <a:gd name="T0" fmla="*/ 2147483647 w 793"/>
                <a:gd name="T1" fmla="*/ 2147483647 h 527"/>
                <a:gd name="T2" fmla="*/ 2147483647 w 793"/>
                <a:gd name="T3" fmla="*/ 2147483647 h 527"/>
                <a:gd name="T4" fmla="*/ 2147483647 w 793"/>
                <a:gd name="T5" fmla="*/ 2147483647 h 527"/>
                <a:gd name="T6" fmla="*/ 2147483647 w 793"/>
                <a:gd name="T7" fmla="*/ 2147483647 h 527"/>
                <a:gd name="T8" fmla="*/ 2147483647 w 793"/>
                <a:gd name="T9" fmla="*/ 2147483647 h 527"/>
                <a:gd name="T10" fmla="*/ 2147483647 w 793"/>
                <a:gd name="T11" fmla="*/ 2147483647 h 527"/>
                <a:gd name="T12" fmla="*/ 2147483647 w 793"/>
                <a:gd name="T13" fmla="*/ 2147483647 h 527"/>
                <a:gd name="T14" fmla="*/ 2147483647 w 793"/>
                <a:gd name="T15" fmla="*/ 2147483647 h 527"/>
                <a:gd name="T16" fmla="*/ 2147483647 w 793"/>
                <a:gd name="T17" fmla="*/ 2147483647 h 527"/>
                <a:gd name="T18" fmla="*/ 2147483647 w 793"/>
                <a:gd name="T19" fmla="*/ 2147483647 h 527"/>
                <a:gd name="T20" fmla="*/ 2147483647 w 793"/>
                <a:gd name="T21" fmla="*/ 2147483647 h 527"/>
                <a:gd name="T22" fmla="*/ 2147483647 w 793"/>
                <a:gd name="T23" fmla="*/ 2147483647 h 527"/>
                <a:gd name="T24" fmla="*/ 2147483647 w 793"/>
                <a:gd name="T25" fmla="*/ 2147483647 h 527"/>
                <a:gd name="T26" fmla="*/ 2147483647 w 793"/>
                <a:gd name="T27" fmla="*/ 1677802868 h 527"/>
                <a:gd name="T28" fmla="*/ 2147483647 w 793"/>
                <a:gd name="T29" fmla="*/ 1836094323 h 527"/>
                <a:gd name="T30" fmla="*/ 2147483647 w 793"/>
                <a:gd name="T31" fmla="*/ 791415393 h 527"/>
                <a:gd name="T32" fmla="*/ 2147483647 w 793"/>
                <a:gd name="T33" fmla="*/ 0 h 527"/>
                <a:gd name="T34" fmla="*/ 2147483647 w 793"/>
                <a:gd name="T35" fmla="*/ 284916240 h 527"/>
                <a:gd name="T36" fmla="*/ 2147483647 w 793"/>
                <a:gd name="T37" fmla="*/ 886387475 h 527"/>
                <a:gd name="T38" fmla="*/ 2147483647 w 793"/>
                <a:gd name="T39" fmla="*/ 1076331638 h 527"/>
                <a:gd name="T40" fmla="*/ 2147483647 w 793"/>
                <a:gd name="T41" fmla="*/ 2147483647 h 527"/>
                <a:gd name="T42" fmla="*/ 2147483647 w 793"/>
                <a:gd name="T43" fmla="*/ 2147483647 h 527"/>
                <a:gd name="T44" fmla="*/ 2147483647 w 793"/>
                <a:gd name="T45" fmla="*/ 2147483647 h 527"/>
                <a:gd name="T46" fmla="*/ 2147483647 w 793"/>
                <a:gd name="T47" fmla="*/ 2147483647 h 527"/>
                <a:gd name="T48" fmla="*/ 2147483647 w 793"/>
                <a:gd name="T49" fmla="*/ 2147483647 h 527"/>
                <a:gd name="T50" fmla="*/ 2147483647 w 793"/>
                <a:gd name="T51" fmla="*/ 2147483647 h 527"/>
                <a:gd name="T52" fmla="*/ 2147483647 w 793"/>
                <a:gd name="T53" fmla="*/ 2147483647 h 527"/>
                <a:gd name="T54" fmla="*/ 2147483647 w 793"/>
                <a:gd name="T55" fmla="*/ 2147483647 h 527"/>
                <a:gd name="T56" fmla="*/ 2147483647 w 793"/>
                <a:gd name="T57" fmla="*/ 2147483647 h 527"/>
                <a:gd name="T58" fmla="*/ 2147483647 w 793"/>
                <a:gd name="T59" fmla="*/ 2147483647 h 527"/>
                <a:gd name="T60" fmla="*/ 2147483647 w 793"/>
                <a:gd name="T61" fmla="*/ 2147483647 h 527"/>
                <a:gd name="T62" fmla="*/ 2147483647 w 793"/>
                <a:gd name="T63" fmla="*/ 2147483647 h 527"/>
                <a:gd name="T64" fmla="*/ 2147483647 w 793"/>
                <a:gd name="T65" fmla="*/ 2147483647 h 527"/>
                <a:gd name="T66" fmla="*/ 1288739646 w 793"/>
                <a:gd name="T67" fmla="*/ 2147483647 h 527"/>
                <a:gd name="T68" fmla="*/ 2147483647 w 793"/>
                <a:gd name="T69" fmla="*/ 2147483647 h 527"/>
                <a:gd name="T70" fmla="*/ 2147483647 w 793"/>
                <a:gd name="T71" fmla="*/ 2147483647 h 527"/>
                <a:gd name="T72" fmla="*/ 2147483647 w 793"/>
                <a:gd name="T73" fmla="*/ 2147483647 h 527"/>
                <a:gd name="T74" fmla="*/ 2147483647 w 793"/>
                <a:gd name="T75" fmla="*/ 2147483647 h 527"/>
                <a:gd name="T76" fmla="*/ 2147483647 w 793"/>
                <a:gd name="T77" fmla="*/ 2147483647 h 527"/>
                <a:gd name="T78" fmla="*/ 2147483647 w 793"/>
                <a:gd name="T79" fmla="*/ 2147483647 h 527"/>
                <a:gd name="T80" fmla="*/ 2147483647 w 793"/>
                <a:gd name="T81" fmla="*/ 2147483647 h 527"/>
                <a:gd name="T82" fmla="*/ 2147483647 w 793"/>
                <a:gd name="T83" fmla="*/ 2147483647 h 527"/>
                <a:gd name="T84" fmla="*/ 2147483647 w 793"/>
                <a:gd name="T85" fmla="*/ 2147483647 h 527"/>
                <a:gd name="T86" fmla="*/ 2147483647 w 793"/>
                <a:gd name="T87" fmla="*/ 2147483647 h 527"/>
                <a:gd name="T88" fmla="*/ 2147483647 w 793"/>
                <a:gd name="T89" fmla="*/ 2147483647 h 527"/>
                <a:gd name="T90" fmla="*/ 2147483647 w 793"/>
                <a:gd name="T91" fmla="*/ 2147483647 h 527"/>
                <a:gd name="T92" fmla="*/ 2147483647 w 793"/>
                <a:gd name="T93" fmla="*/ 2147483647 h 527"/>
                <a:gd name="T94" fmla="*/ 2147483647 w 793"/>
                <a:gd name="T95" fmla="*/ 2147483647 h 527"/>
                <a:gd name="T96" fmla="*/ 2147483647 w 793"/>
                <a:gd name="T97" fmla="*/ 2147483647 h 527"/>
                <a:gd name="T98" fmla="*/ 2147483647 w 793"/>
                <a:gd name="T99" fmla="*/ 2147483647 h 527"/>
                <a:gd name="T100" fmla="*/ 2147483647 w 793"/>
                <a:gd name="T101" fmla="*/ 2147483647 h 527"/>
                <a:gd name="T102" fmla="*/ 2147483647 w 793"/>
                <a:gd name="T103" fmla="*/ 2147483647 h 527"/>
                <a:gd name="T104" fmla="*/ 2147483647 w 793"/>
                <a:gd name="T105" fmla="*/ 2147483647 h 527"/>
                <a:gd name="T106" fmla="*/ 2147483647 w 793"/>
                <a:gd name="T107" fmla="*/ 2147483647 h 527"/>
                <a:gd name="T108" fmla="*/ 2147483647 w 793"/>
                <a:gd name="T109" fmla="*/ 2147483647 h 527"/>
                <a:gd name="T110" fmla="*/ 2147483647 w 793"/>
                <a:gd name="T111" fmla="*/ 2147483647 h 527"/>
                <a:gd name="T112" fmla="*/ 2147483647 w 793"/>
                <a:gd name="T113" fmla="*/ 2147483647 h 527"/>
                <a:gd name="T114" fmla="*/ 2147483647 w 793"/>
                <a:gd name="T115" fmla="*/ 2147483647 h 527"/>
                <a:gd name="T116" fmla="*/ 2147483647 w 793"/>
                <a:gd name="T117" fmla="*/ 2147483647 h 527"/>
                <a:gd name="T118" fmla="*/ 2147483647 w 793"/>
                <a:gd name="T119" fmla="*/ 2147483647 h 527"/>
                <a:gd name="T120" fmla="*/ 2147483647 w 793"/>
                <a:gd name="T121" fmla="*/ 2147483647 h 527"/>
                <a:gd name="T122" fmla="*/ 2147483647 w 793"/>
                <a:gd name="T123" fmla="*/ 2147483647 h 52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3"/>
                <a:gd name="T187" fmla="*/ 0 h 527"/>
                <a:gd name="T188" fmla="*/ 793 w 793"/>
                <a:gd name="T189" fmla="*/ 527 h 52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3" h="527">
                  <a:moveTo>
                    <a:pt x="720" y="285"/>
                  </a:moveTo>
                  <a:lnTo>
                    <a:pt x="740" y="270"/>
                  </a:lnTo>
                  <a:lnTo>
                    <a:pt x="735" y="260"/>
                  </a:lnTo>
                  <a:lnTo>
                    <a:pt x="735" y="251"/>
                  </a:lnTo>
                  <a:lnTo>
                    <a:pt x="749" y="240"/>
                  </a:lnTo>
                  <a:lnTo>
                    <a:pt x="754" y="221"/>
                  </a:lnTo>
                  <a:lnTo>
                    <a:pt x="768" y="221"/>
                  </a:lnTo>
                  <a:lnTo>
                    <a:pt x="792" y="211"/>
                  </a:lnTo>
                  <a:lnTo>
                    <a:pt x="787" y="177"/>
                  </a:lnTo>
                  <a:lnTo>
                    <a:pt x="768" y="162"/>
                  </a:lnTo>
                  <a:lnTo>
                    <a:pt x="768" y="147"/>
                  </a:lnTo>
                  <a:lnTo>
                    <a:pt x="783" y="138"/>
                  </a:lnTo>
                  <a:lnTo>
                    <a:pt x="764" y="133"/>
                  </a:lnTo>
                  <a:lnTo>
                    <a:pt x="773" y="122"/>
                  </a:lnTo>
                  <a:lnTo>
                    <a:pt x="778" y="113"/>
                  </a:lnTo>
                  <a:lnTo>
                    <a:pt x="764" y="93"/>
                  </a:lnTo>
                  <a:lnTo>
                    <a:pt x="768" y="88"/>
                  </a:lnTo>
                  <a:lnTo>
                    <a:pt x="764" y="88"/>
                  </a:lnTo>
                  <a:lnTo>
                    <a:pt x="735" y="88"/>
                  </a:lnTo>
                  <a:lnTo>
                    <a:pt x="716" y="93"/>
                  </a:lnTo>
                  <a:lnTo>
                    <a:pt x="706" y="97"/>
                  </a:lnTo>
                  <a:lnTo>
                    <a:pt x="701" y="93"/>
                  </a:lnTo>
                  <a:lnTo>
                    <a:pt x="687" y="93"/>
                  </a:lnTo>
                  <a:lnTo>
                    <a:pt x="683" y="88"/>
                  </a:lnTo>
                  <a:lnTo>
                    <a:pt x="672" y="93"/>
                  </a:lnTo>
                  <a:lnTo>
                    <a:pt x="672" y="97"/>
                  </a:lnTo>
                  <a:lnTo>
                    <a:pt x="668" y="103"/>
                  </a:lnTo>
                  <a:lnTo>
                    <a:pt x="659" y="93"/>
                  </a:lnTo>
                  <a:lnTo>
                    <a:pt x="639" y="78"/>
                  </a:lnTo>
                  <a:lnTo>
                    <a:pt x="631" y="78"/>
                  </a:lnTo>
                  <a:lnTo>
                    <a:pt x="620" y="88"/>
                  </a:lnTo>
                  <a:lnTo>
                    <a:pt x="605" y="97"/>
                  </a:lnTo>
                  <a:lnTo>
                    <a:pt x="602" y="97"/>
                  </a:lnTo>
                  <a:lnTo>
                    <a:pt x="592" y="103"/>
                  </a:lnTo>
                  <a:lnTo>
                    <a:pt x="583" y="93"/>
                  </a:lnTo>
                  <a:lnTo>
                    <a:pt x="578" y="97"/>
                  </a:lnTo>
                  <a:lnTo>
                    <a:pt x="567" y="103"/>
                  </a:lnTo>
                  <a:lnTo>
                    <a:pt x="553" y="97"/>
                  </a:lnTo>
                  <a:lnTo>
                    <a:pt x="549" y="93"/>
                  </a:lnTo>
                  <a:lnTo>
                    <a:pt x="549" y="88"/>
                  </a:lnTo>
                  <a:lnTo>
                    <a:pt x="540" y="69"/>
                  </a:lnTo>
                  <a:lnTo>
                    <a:pt x="525" y="53"/>
                  </a:lnTo>
                  <a:lnTo>
                    <a:pt x="511" y="63"/>
                  </a:lnTo>
                  <a:lnTo>
                    <a:pt x="500" y="63"/>
                  </a:lnTo>
                  <a:lnTo>
                    <a:pt x="487" y="58"/>
                  </a:lnTo>
                  <a:lnTo>
                    <a:pt x="477" y="39"/>
                  </a:lnTo>
                  <a:lnTo>
                    <a:pt x="487" y="28"/>
                  </a:lnTo>
                  <a:lnTo>
                    <a:pt x="482" y="25"/>
                  </a:lnTo>
                  <a:lnTo>
                    <a:pt x="468" y="14"/>
                  </a:lnTo>
                  <a:lnTo>
                    <a:pt x="463" y="5"/>
                  </a:lnTo>
                  <a:lnTo>
                    <a:pt x="449" y="0"/>
                  </a:lnTo>
                  <a:lnTo>
                    <a:pt x="439" y="5"/>
                  </a:lnTo>
                  <a:lnTo>
                    <a:pt x="430" y="5"/>
                  </a:lnTo>
                  <a:lnTo>
                    <a:pt x="415" y="9"/>
                  </a:lnTo>
                  <a:lnTo>
                    <a:pt x="396" y="14"/>
                  </a:lnTo>
                  <a:lnTo>
                    <a:pt x="391" y="19"/>
                  </a:lnTo>
                  <a:lnTo>
                    <a:pt x="391" y="28"/>
                  </a:lnTo>
                  <a:lnTo>
                    <a:pt x="386" y="34"/>
                  </a:lnTo>
                  <a:lnTo>
                    <a:pt x="377" y="34"/>
                  </a:lnTo>
                  <a:lnTo>
                    <a:pt x="363" y="34"/>
                  </a:lnTo>
                  <a:lnTo>
                    <a:pt x="343" y="44"/>
                  </a:lnTo>
                  <a:lnTo>
                    <a:pt x="334" y="63"/>
                  </a:lnTo>
                  <a:lnTo>
                    <a:pt x="334" y="83"/>
                  </a:lnTo>
                  <a:lnTo>
                    <a:pt x="340" y="93"/>
                  </a:lnTo>
                  <a:lnTo>
                    <a:pt x="340" y="97"/>
                  </a:lnTo>
                  <a:lnTo>
                    <a:pt x="334" y="103"/>
                  </a:lnTo>
                  <a:lnTo>
                    <a:pt x="319" y="97"/>
                  </a:lnTo>
                  <a:lnTo>
                    <a:pt x="297" y="103"/>
                  </a:lnTo>
                  <a:lnTo>
                    <a:pt x="291" y="108"/>
                  </a:lnTo>
                  <a:lnTo>
                    <a:pt x="287" y="108"/>
                  </a:lnTo>
                  <a:lnTo>
                    <a:pt x="281" y="103"/>
                  </a:lnTo>
                  <a:lnTo>
                    <a:pt x="273" y="93"/>
                  </a:lnTo>
                  <a:lnTo>
                    <a:pt x="263" y="113"/>
                  </a:lnTo>
                  <a:lnTo>
                    <a:pt x="252" y="103"/>
                  </a:lnTo>
                  <a:lnTo>
                    <a:pt x="249" y="108"/>
                  </a:lnTo>
                  <a:lnTo>
                    <a:pt x="234" y="103"/>
                  </a:lnTo>
                  <a:lnTo>
                    <a:pt x="234" y="108"/>
                  </a:lnTo>
                  <a:lnTo>
                    <a:pt x="220" y="113"/>
                  </a:lnTo>
                  <a:lnTo>
                    <a:pt x="215" y="118"/>
                  </a:lnTo>
                  <a:lnTo>
                    <a:pt x="209" y="118"/>
                  </a:lnTo>
                  <a:lnTo>
                    <a:pt x="209" y="108"/>
                  </a:lnTo>
                  <a:lnTo>
                    <a:pt x="196" y="113"/>
                  </a:lnTo>
                  <a:lnTo>
                    <a:pt x="190" y="108"/>
                  </a:lnTo>
                  <a:lnTo>
                    <a:pt x="190" y="103"/>
                  </a:lnTo>
                  <a:lnTo>
                    <a:pt x="172" y="97"/>
                  </a:lnTo>
                  <a:lnTo>
                    <a:pt x="157" y="103"/>
                  </a:lnTo>
                  <a:lnTo>
                    <a:pt x="148" y="97"/>
                  </a:lnTo>
                  <a:lnTo>
                    <a:pt x="134" y="93"/>
                  </a:lnTo>
                  <a:lnTo>
                    <a:pt x="119" y="97"/>
                  </a:lnTo>
                  <a:lnTo>
                    <a:pt x="110" y="97"/>
                  </a:lnTo>
                  <a:lnTo>
                    <a:pt x="81" y="108"/>
                  </a:lnTo>
                  <a:lnTo>
                    <a:pt x="76" y="113"/>
                  </a:lnTo>
                  <a:lnTo>
                    <a:pt x="76" y="118"/>
                  </a:lnTo>
                  <a:lnTo>
                    <a:pt x="72" y="122"/>
                  </a:lnTo>
                  <a:lnTo>
                    <a:pt x="62" y="127"/>
                  </a:lnTo>
                  <a:lnTo>
                    <a:pt x="48" y="133"/>
                  </a:lnTo>
                  <a:lnTo>
                    <a:pt x="43" y="138"/>
                  </a:lnTo>
                  <a:lnTo>
                    <a:pt x="62" y="177"/>
                  </a:lnTo>
                  <a:lnTo>
                    <a:pt x="67" y="201"/>
                  </a:lnTo>
                  <a:lnTo>
                    <a:pt x="38" y="226"/>
                  </a:lnTo>
                  <a:lnTo>
                    <a:pt x="24" y="260"/>
                  </a:lnTo>
                  <a:lnTo>
                    <a:pt x="9" y="300"/>
                  </a:lnTo>
                  <a:lnTo>
                    <a:pt x="0" y="353"/>
                  </a:lnTo>
                  <a:lnTo>
                    <a:pt x="24" y="364"/>
                  </a:lnTo>
                  <a:lnTo>
                    <a:pt x="33" y="378"/>
                  </a:lnTo>
                  <a:lnTo>
                    <a:pt x="52" y="373"/>
                  </a:lnTo>
                  <a:lnTo>
                    <a:pt x="91" y="373"/>
                  </a:lnTo>
                  <a:lnTo>
                    <a:pt x="115" y="364"/>
                  </a:lnTo>
                  <a:lnTo>
                    <a:pt x="134" y="378"/>
                  </a:lnTo>
                  <a:lnTo>
                    <a:pt x="143" y="364"/>
                  </a:lnTo>
                  <a:lnTo>
                    <a:pt x="172" y="353"/>
                  </a:lnTo>
                  <a:lnTo>
                    <a:pt x="196" y="334"/>
                  </a:lnTo>
                  <a:lnTo>
                    <a:pt x="209" y="339"/>
                  </a:lnTo>
                  <a:lnTo>
                    <a:pt x="220" y="334"/>
                  </a:lnTo>
                  <a:lnTo>
                    <a:pt x="230" y="328"/>
                  </a:lnTo>
                  <a:lnTo>
                    <a:pt x="243" y="323"/>
                  </a:lnTo>
                  <a:lnTo>
                    <a:pt x="263" y="328"/>
                  </a:lnTo>
                  <a:lnTo>
                    <a:pt x="281" y="339"/>
                  </a:lnTo>
                  <a:lnTo>
                    <a:pt x="287" y="339"/>
                  </a:lnTo>
                  <a:lnTo>
                    <a:pt x="300" y="334"/>
                  </a:lnTo>
                  <a:lnTo>
                    <a:pt x="305" y="334"/>
                  </a:lnTo>
                  <a:lnTo>
                    <a:pt x="319" y="344"/>
                  </a:lnTo>
                  <a:lnTo>
                    <a:pt x="324" y="339"/>
                  </a:lnTo>
                  <a:lnTo>
                    <a:pt x="329" y="349"/>
                  </a:lnTo>
                  <a:lnTo>
                    <a:pt x="329" y="373"/>
                  </a:lnTo>
                  <a:lnTo>
                    <a:pt x="343" y="378"/>
                  </a:lnTo>
                  <a:lnTo>
                    <a:pt x="348" y="378"/>
                  </a:lnTo>
                  <a:lnTo>
                    <a:pt x="353" y="388"/>
                  </a:lnTo>
                  <a:lnTo>
                    <a:pt x="353" y="394"/>
                  </a:lnTo>
                  <a:lnTo>
                    <a:pt x="363" y="403"/>
                  </a:lnTo>
                  <a:lnTo>
                    <a:pt x="372" y="408"/>
                  </a:lnTo>
                  <a:lnTo>
                    <a:pt x="377" y="413"/>
                  </a:lnTo>
                  <a:lnTo>
                    <a:pt x="383" y="427"/>
                  </a:lnTo>
                  <a:lnTo>
                    <a:pt x="386" y="433"/>
                  </a:lnTo>
                  <a:lnTo>
                    <a:pt x="383" y="441"/>
                  </a:lnTo>
                  <a:lnTo>
                    <a:pt x="377" y="446"/>
                  </a:lnTo>
                  <a:lnTo>
                    <a:pt x="358" y="441"/>
                  </a:lnTo>
                  <a:lnTo>
                    <a:pt x="353" y="446"/>
                  </a:lnTo>
                  <a:lnTo>
                    <a:pt x="348" y="441"/>
                  </a:lnTo>
                  <a:lnTo>
                    <a:pt x="343" y="446"/>
                  </a:lnTo>
                  <a:lnTo>
                    <a:pt x="340" y="457"/>
                  </a:lnTo>
                  <a:lnTo>
                    <a:pt x="343" y="476"/>
                  </a:lnTo>
                  <a:lnTo>
                    <a:pt x="340" y="482"/>
                  </a:lnTo>
                  <a:lnTo>
                    <a:pt x="334" y="486"/>
                  </a:lnTo>
                  <a:lnTo>
                    <a:pt x="334" y="496"/>
                  </a:lnTo>
                  <a:lnTo>
                    <a:pt x="329" y="501"/>
                  </a:lnTo>
                  <a:lnTo>
                    <a:pt x="329" y="516"/>
                  </a:lnTo>
                  <a:lnTo>
                    <a:pt x="324" y="516"/>
                  </a:lnTo>
                  <a:lnTo>
                    <a:pt x="340" y="521"/>
                  </a:lnTo>
                  <a:lnTo>
                    <a:pt x="358" y="506"/>
                  </a:lnTo>
                  <a:lnTo>
                    <a:pt x="372" y="501"/>
                  </a:lnTo>
                  <a:lnTo>
                    <a:pt x="377" y="501"/>
                  </a:lnTo>
                  <a:lnTo>
                    <a:pt x="372" y="486"/>
                  </a:lnTo>
                  <a:lnTo>
                    <a:pt x="396" y="466"/>
                  </a:lnTo>
                  <a:lnTo>
                    <a:pt x="410" y="441"/>
                  </a:lnTo>
                  <a:lnTo>
                    <a:pt x="415" y="413"/>
                  </a:lnTo>
                  <a:lnTo>
                    <a:pt x="473" y="398"/>
                  </a:lnTo>
                  <a:lnTo>
                    <a:pt x="468" y="422"/>
                  </a:lnTo>
                  <a:lnTo>
                    <a:pt x="506" y="433"/>
                  </a:lnTo>
                  <a:lnTo>
                    <a:pt x="530" y="413"/>
                  </a:lnTo>
                  <a:lnTo>
                    <a:pt x="559" y="422"/>
                  </a:lnTo>
                  <a:lnTo>
                    <a:pt x="535" y="441"/>
                  </a:lnTo>
                  <a:lnTo>
                    <a:pt x="520" y="471"/>
                  </a:lnTo>
                  <a:lnTo>
                    <a:pt x="549" y="476"/>
                  </a:lnTo>
                  <a:lnTo>
                    <a:pt x="567" y="486"/>
                  </a:lnTo>
                  <a:lnTo>
                    <a:pt x="567" y="516"/>
                  </a:lnTo>
                  <a:lnTo>
                    <a:pt x="586" y="526"/>
                  </a:lnTo>
                  <a:lnTo>
                    <a:pt x="610" y="512"/>
                  </a:lnTo>
                  <a:lnTo>
                    <a:pt x="620" y="486"/>
                  </a:lnTo>
                  <a:lnTo>
                    <a:pt x="645" y="476"/>
                  </a:lnTo>
                  <a:lnTo>
                    <a:pt x="659" y="452"/>
                  </a:lnTo>
                  <a:lnTo>
                    <a:pt x="687" y="452"/>
                  </a:lnTo>
                  <a:lnTo>
                    <a:pt x="706" y="441"/>
                  </a:lnTo>
                  <a:lnTo>
                    <a:pt x="712" y="438"/>
                  </a:lnTo>
                  <a:lnTo>
                    <a:pt x="712" y="417"/>
                  </a:lnTo>
                  <a:lnTo>
                    <a:pt x="697" y="417"/>
                  </a:lnTo>
                  <a:lnTo>
                    <a:pt x="677" y="422"/>
                  </a:lnTo>
                  <a:lnTo>
                    <a:pt x="653" y="441"/>
                  </a:lnTo>
                  <a:lnTo>
                    <a:pt x="626" y="438"/>
                  </a:lnTo>
                  <a:lnTo>
                    <a:pt x="610" y="417"/>
                  </a:lnTo>
                  <a:lnTo>
                    <a:pt x="592" y="413"/>
                  </a:lnTo>
                  <a:lnTo>
                    <a:pt x="616" y="394"/>
                  </a:lnTo>
                  <a:lnTo>
                    <a:pt x="626" y="364"/>
                  </a:lnTo>
                  <a:lnTo>
                    <a:pt x="653" y="339"/>
                  </a:lnTo>
                  <a:lnTo>
                    <a:pt x="683" y="323"/>
                  </a:lnTo>
                  <a:lnTo>
                    <a:pt x="712" y="290"/>
                  </a:lnTo>
                  <a:lnTo>
                    <a:pt x="720" y="285"/>
                  </a:lnTo>
                </a:path>
              </a:pathLst>
            </a:custGeom>
            <a:solidFill>
              <a:srgbClr val="FFFFFF"/>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0916" name="Freeform 22"/>
            <p:cNvSpPr>
              <a:spLocks/>
            </p:cNvSpPr>
            <p:nvPr/>
          </p:nvSpPr>
          <p:spPr bwMode="auto">
            <a:xfrm>
              <a:off x="4037" y="536"/>
              <a:ext cx="1600" cy="2719"/>
            </a:xfrm>
            <a:custGeom>
              <a:avLst/>
              <a:gdLst>
                <a:gd name="T0" fmla="*/ 2147483647 w 774"/>
                <a:gd name="T1" fmla="*/ 2147483647 h 1724"/>
                <a:gd name="T2" fmla="*/ 2147483647 w 774"/>
                <a:gd name="T3" fmla="*/ 2147483647 h 1724"/>
                <a:gd name="T4" fmla="*/ 2147483647 w 774"/>
                <a:gd name="T5" fmla="*/ 2147483647 h 1724"/>
                <a:gd name="T6" fmla="*/ 2147483647 w 774"/>
                <a:gd name="T7" fmla="*/ 2147483647 h 1724"/>
                <a:gd name="T8" fmla="*/ 2147483647 w 774"/>
                <a:gd name="T9" fmla="*/ 2147483647 h 1724"/>
                <a:gd name="T10" fmla="*/ 2147483647 w 774"/>
                <a:gd name="T11" fmla="*/ 2147483647 h 1724"/>
                <a:gd name="T12" fmla="*/ 2147483647 w 774"/>
                <a:gd name="T13" fmla="*/ 2147483647 h 1724"/>
                <a:gd name="T14" fmla="*/ 2147483647 w 774"/>
                <a:gd name="T15" fmla="*/ 2147483647 h 1724"/>
                <a:gd name="T16" fmla="*/ 2147483647 w 774"/>
                <a:gd name="T17" fmla="*/ 2147483647 h 1724"/>
                <a:gd name="T18" fmla="*/ 2147483647 w 774"/>
                <a:gd name="T19" fmla="*/ 2147483647 h 1724"/>
                <a:gd name="T20" fmla="*/ 2147483647 w 774"/>
                <a:gd name="T21" fmla="*/ 2147483647 h 1724"/>
                <a:gd name="T22" fmla="*/ 2147483647 w 774"/>
                <a:gd name="T23" fmla="*/ 2147483647 h 1724"/>
                <a:gd name="T24" fmla="*/ 2147483647 w 774"/>
                <a:gd name="T25" fmla="*/ 2147483647 h 1724"/>
                <a:gd name="T26" fmla="*/ 2147483647 w 774"/>
                <a:gd name="T27" fmla="*/ 2147483647 h 1724"/>
                <a:gd name="T28" fmla="*/ 2147483647 w 774"/>
                <a:gd name="T29" fmla="*/ 2147483647 h 1724"/>
                <a:gd name="T30" fmla="*/ 2147483647 w 774"/>
                <a:gd name="T31" fmla="*/ 2147483647 h 1724"/>
                <a:gd name="T32" fmla="*/ 2147483647 w 774"/>
                <a:gd name="T33" fmla="*/ 2147483647 h 1724"/>
                <a:gd name="T34" fmla="*/ 2147483647 w 774"/>
                <a:gd name="T35" fmla="*/ 2147483647 h 1724"/>
                <a:gd name="T36" fmla="*/ 2147483647 w 774"/>
                <a:gd name="T37" fmla="*/ 2147483647 h 1724"/>
                <a:gd name="T38" fmla="*/ 2147483647 w 774"/>
                <a:gd name="T39" fmla="*/ 2147483647 h 1724"/>
                <a:gd name="T40" fmla="*/ 2147483647 w 774"/>
                <a:gd name="T41" fmla="*/ 2147483647 h 1724"/>
                <a:gd name="T42" fmla="*/ 2147483647 w 774"/>
                <a:gd name="T43" fmla="*/ 2147483647 h 1724"/>
                <a:gd name="T44" fmla="*/ 2147483647 w 774"/>
                <a:gd name="T45" fmla="*/ 2147483647 h 1724"/>
                <a:gd name="T46" fmla="*/ 2147483647 w 774"/>
                <a:gd name="T47" fmla="*/ 2147483647 h 1724"/>
                <a:gd name="T48" fmla="*/ 2147483647 w 774"/>
                <a:gd name="T49" fmla="*/ 2147483647 h 1724"/>
                <a:gd name="T50" fmla="*/ 2147483647 w 774"/>
                <a:gd name="T51" fmla="*/ 2147483647 h 1724"/>
                <a:gd name="T52" fmla="*/ 2147483647 w 774"/>
                <a:gd name="T53" fmla="*/ 2147483647 h 1724"/>
                <a:gd name="T54" fmla="*/ 2147483647 w 774"/>
                <a:gd name="T55" fmla="*/ 2147483647 h 1724"/>
                <a:gd name="T56" fmla="*/ 2147483647 w 774"/>
                <a:gd name="T57" fmla="*/ 2147483647 h 1724"/>
                <a:gd name="T58" fmla="*/ 2147483647 w 774"/>
                <a:gd name="T59" fmla="*/ 2147483647 h 1724"/>
                <a:gd name="T60" fmla="*/ 2147483647 w 774"/>
                <a:gd name="T61" fmla="*/ 2147483647 h 1724"/>
                <a:gd name="T62" fmla="*/ 2147483647 w 774"/>
                <a:gd name="T63" fmla="*/ 2147483647 h 1724"/>
                <a:gd name="T64" fmla="*/ 2147483647 w 774"/>
                <a:gd name="T65" fmla="*/ 2147483647 h 1724"/>
                <a:gd name="T66" fmla="*/ 2147483647 w 774"/>
                <a:gd name="T67" fmla="*/ 2147483647 h 1724"/>
                <a:gd name="T68" fmla="*/ 2147483647 w 774"/>
                <a:gd name="T69" fmla="*/ 2147483647 h 1724"/>
                <a:gd name="T70" fmla="*/ 2147483647 w 774"/>
                <a:gd name="T71" fmla="*/ 2147483647 h 1724"/>
                <a:gd name="T72" fmla="*/ 2147483647 w 774"/>
                <a:gd name="T73" fmla="*/ 2147483647 h 1724"/>
                <a:gd name="T74" fmla="*/ 2147483647 w 774"/>
                <a:gd name="T75" fmla="*/ 2147483647 h 1724"/>
                <a:gd name="T76" fmla="*/ 2147483647 w 774"/>
                <a:gd name="T77" fmla="*/ 2147483647 h 1724"/>
                <a:gd name="T78" fmla="*/ 2147483647 w 774"/>
                <a:gd name="T79" fmla="*/ 2147483647 h 1724"/>
                <a:gd name="T80" fmla="*/ 2147483647 w 774"/>
                <a:gd name="T81" fmla="*/ 2147483647 h 1724"/>
                <a:gd name="T82" fmla="*/ 2147483647 w 774"/>
                <a:gd name="T83" fmla="*/ 2147483647 h 1724"/>
                <a:gd name="T84" fmla="*/ 2147483647 w 774"/>
                <a:gd name="T85" fmla="*/ 2147483647 h 1724"/>
                <a:gd name="T86" fmla="*/ 718789418 w 774"/>
                <a:gd name="T87" fmla="*/ 2147483647 h 1724"/>
                <a:gd name="T88" fmla="*/ 2012600118 w 774"/>
                <a:gd name="T89" fmla="*/ 2147483647 h 1724"/>
                <a:gd name="T90" fmla="*/ 2147483647 w 774"/>
                <a:gd name="T91" fmla="*/ 2147483647 h 1724"/>
                <a:gd name="T92" fmla="*/ 2147483647 w 774"/>
                <a:gd name="T93" fmla="*/ 2147483647 h 1724"/>
                <a:gd name="T94" fmla="*/ 2147483647 w 774"/>
                <a:gd name="T95" fmla="*/ 2147483647 h 1724"/>
                <a:gd name="T96" fmla="*/ 2147483647 w 774"/>
                <a:gd name="T97" fmla="*/ 2147483647 h 1724"/>
                <a:gd name="T98" fmla="*/ 2147483647 w 774"/>
                <a:gd name="T99" fmla="*/ 2147483647 h 1724"/>
                <a:gd name="T100" fmla="*/ 2147483647 w 774"/>
                <a:gd name="T101" fmla="*/ 2147483647 h 1724"/>
                <a:gd name="T102" fmla="*/ 2147483647 w 774"/>
                <a:gd name="T103" fmla="*/ 2147483647 h 1724"/>
                <a:gd name="T104" fmla="*/ 2147483647 w 774"/>
                <a:gd name="T105" fmla="*/ 2147483647 h 1724"/>
                <a:gd name="T106" fmla="*/ 2147483647 w 774"/>
                <a:gd name="T107" fmla="*/ 2147483647 h 1724"/>
                <a:gd name="T108" fmla="*/ 2147483647 w 774"/>
                <a:gd name="T109" fmla="*/ 2147483647 h 1724"/>
                <a:gd name="T110" fmla="*/ 2147483647 w 774"/>
                <a:gd name="T111" fmla="*/ 2147483647 h 1724"/>
                <a:gd name="T112" fmla="*/ 2147483647 w 774"/>
                <a:gd name="T113" fmla="*/ 2147483647 h 1724"/>
                <a:gd name="T114" fmla="*/ 2147483647 w 774"/>
                <a:gd name="T115" fmla="*/ 2147483647 h 1724"/>
                <a:gd name="T116" fmla="*/ 2147483647 w 774"/>
                <a:gd name="T117" fmla="*/ 2147483647 h 1724"/>
                <a:gd name="T118" fmla="*/ 2147483647 w 774"/>
                <a:gd name="T119" fmla="*/ 2147483647 h 1724"/>
                <a:gd name="T120" fmla="*/ 2147483647 w 774"/>
                <a:gd name="T121" fmla="*/ 1116588959 h 17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74"/>
                <a:gd name="T184" fmla="*/ 0 h 1724"/>
                <a:gd name="T185" fmla="*/ 774 w 774"/>
                <a:gd name="T186" fmla="*/ 1724 h 172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74" h="1724">
                  <a:moveTo>
                    <a:pt x="773" y="0"/>
                  </a:moveTo>
                  <a:lnTo>
                    <a:pt x="773" y="1718"/>
                  </a:lnTo>
                  <a:lnTo>
                    <a:pt x="763" y="1723"/>
                  </a:lnTo>
                  <a:lnTo>
                    <a:pt x="744" y="1712"/>
                  </a:lnTo>
                  <a:lnTo>
                    <a:pt x="720" y="1707"/>
                  </a:lnTo>
                  <a:lnTo>
                    <a:pt x="701" y="1698"/>
                  </a:lnTo>
                  <a:lnTo>
                    <a:pt x="692" y="1703"/>
                  </a:lnTo>
                  <a:lnTo>
                    <a:pt x="687" y="1693"/>
                  </a:lnTo>
                  <a:lnTo>
                    <a:pt x="692" y="1682"/>
                  </a:lnTo>
                  <a:lnTo>
                    <a:pt x="711" y="1668"/>
                  </a:lnTo>
                  <a:lnTo>
                    <a:pt x="720" y="1630"/>
                  </a:lnTo>
                  <a:lnTo>
                    <a:pt x="735" y="1594"/>
                  </a:lnTo>
                  <a:lnTo>
                    <a:pt x="716" y="1589"/>
                  </a:lnTo>
                  <a:lnTo>
                    <a:pt x="696" y="1575"/>
                  </a:lnTo>
                  <a:lnTo>
                    <a:pt x="720" y="1569"/>
                  </a:lnTo>
                  <a:lnTo>
                    <a:pt x="740" y="1536"/>
                  </a:lnTo>
                  <a:lnTo>
                    <a:pt x="763" y="1521"/>
                  </a:lnTo>
                  <a:lnTo>
                    <a:pt x="744" y="1517"/>
                  </a:lnTo>
                  <a:lnTo>
                    <a:pt x="716" y="1536"/>
                  </a:lnTo>
                  <a:lnTo>
                    <a:pt x="711" y="1526"/>
                  </a:lnTo>
                  <a:lnTo>
                    <a:pt x="711" y="1517"/>
                  </a:lnTo>
                  <a:lnTo>
                    <a:pt x="725" y="1506"/>
                  </a:lnTo>
                  <a:lnTo>
                    <a:pt x="730" y="1487"/>
                  </a:lnTo>
                  <a:lnTo>
                    <a:pt x="744" y="1487"/>
                  </a:lnTo>
                  <a:lnTo>
                    <a:pt x="768" y="1478"/>
                  </a:lnTo>
                  <a:lnTo>
                    <a:pt x="763" y="1443"/>
                  </a:lnTo>
                  <a:lnTo>
                    <a:pt x="744" y="1429"/>
                  </a:lnTo>
                  <a:lnTo>
                    <a:pt x="744" y="1413"/>
                  </a:lnTo>
                  <a:lnTo>
                    <a:pt x="759" y="1404"/>
                  </a:lnTo>
                  <a:lnTo>
                    <a:pt x="740" y="1399"/>
                  </a:lnTo>
                  <a:lnTo>
                    <a:pt x="749" y="1388"/>
                  </a:lnTo>
                  <a:lnTo>
                    <a:pt x="754" y="1379"/>
                  </a:lnTo>
                  <a:lnTo>
                    <a:pt x="740" y="1360"/>
                  </a:lnTo>
                  <a:lnTo>
                    <a:pt x="744" y="1355"/>
                  </a:lnTo>
                  <a:lnTo>
                    <a:pt x="740" y="1355"/>
                  </a:lnTo>
                  <a:lnTo>
                    <a:pt x="711" y="1355"/>
                  </a:lnTo>
                  <a:lnTo>
                    <a:pt x="692" y="1360"/>
                  </a:lnTo>
                  <a:lnTo>
                    <a:pt x="682" y="1364"/>
                  </a:lnTo>
                  <a:lnTo>
                    <a:pt x="677" y="1360"/>
                  </a:lnTo>
                  <a:lnTo>
                    <a:pt x="663" y="1360"/>
                  </a:lnTo>
                  <a:lnTo>
                    <a:pt x="658" y="1355"/>
                  </a:lnTo>
                  <a:lnTo>
                    <a:pt x="648" y="1360"/>
                  </a:lnTo>
                  <a:lnTo>
                    <a:pt x="648" y="1364"/>
                  </a:lnTo>
                  <a:lnTo>
                    <a:pt x="644" y="1369"/>
                  </a:lnTo>
                  <a:lnTo>
                    <a:pt x="634" y="1360"/>
                  </a:lnTo>
                  <a:lnTo>
                    <a:pt x="615" y="1344"/>
                  </a:lnTo>
                  <a:lnTo>
                    <a:pt x="606" y="1344"/>
                  </a:lnTo>
                  <a:lnTo>
                    <a:pt x="596" y="1355"/>
                  </a:lnTo>
                  <a:lnTo>
                    <a:pt x="581" y="1364"/>
                  </a:lnTo>
                  <a:lnTo>
                    <a:pt x="577" y="1364"/>
                  </a:lnTo>
                  <a:lnTo>
                    <a:pt x="567" y="1369"/>
                  </a:lnTo>
                  <a:lnTo>
                    <a:pt x="558" y="1360"/>
                  </a:lnTo>
                  <a:lnTo>
                    <a:pt x="553" y="1364"/>
                  </a:lnTo>
                  <a:lnTo>
                    <a:pt x="543" y="1369"/>
                  </a:lnTo>
                  <a:lnTo>
                    <a:pt x="529" y="1364"/>
                  </a:lnTo>
                  <a:lnTo>
                    <a:pt x="524" y="1360"/>
                  </a:lnTo>
                  <a:lnTo>
                    <a:pt x="524" y="1355"/>
                  </a:lnTo>
                  <a:lnTo>
                    <a:pt x="516" y="1335"/>
                  </a:lnTo>
                  <a:lnTo>
                    <a:pt x="500" y="1320"/>
                  </a:lnTo>
                  <a:lnTo>
                    <a:pt x="486" y="1330"/>
                  </a:lnTo>
                  <a:lnTo>
                    <a:pt x="476" y="1330"/>
                  </a:lnTo>
                  <a:lnTo>
                    <a:pt x="463" y="1325"/>
                  </a:lnTo>
                  <a:lnTo>
                    <a:pt x="453" y="1305"/>
                  </a:lnTo>
                  <a:lnTo>
                    <a:pt x="463" y="1295"/>
                  </a:lnTo>
                  <a:lnTo>
                    <a:pt x="457" y="1291"/>
                  </a:lnTo>
                  <a:lnTo>
                    <a:pt x="443" y="1280"/>
                  </a:lnTo>
                  <a:lnTo>
                    <a:pt x="439" y="1272"/>
                  </a:lnTo>
                  <a:lnTo>
                    <a:pt x="425" y="1267"/>
                  </a:lnTo>
                  <a:lnTo>
                    <a:pt x="415" y="1272"/>
                  </a:lnTo>
                  <a:lnTo>
                    <a:pt x="406" y="1272"/>
                  </a:lnTo>
                  <a:lnTo>
                    <a:pt x="390" y="1276"/>
                  </a:lnTo>
                  <a:lnTo>
                    <a:pt x="372" y="1280"/>
                  </a:lnTo>
                  <a:lnTo>
                    <a:pt x="367" y="1286"/>
                  </a:lnTo>
                  <a:lnTo>
                    <a:pt x="367" y="1295"/>
                  </a:lnTo>
                  <a:lnTo>
                    <a:pt x="362" y="1300"/>
                  </a:lnTo>
                  <a:lnTo>
                    <a:pt x="353" y="1300"/>
                  </a:lnTo>
                  <a:lnTo>
                    <a:pt x="343" y="1276"/>
                  </a:lnTo>
                  <a:lnTo>
                    <a:pt x="339" y="1272"/>
                  </a:lnTo>
                  <a:lnTo>
                    <a:pt x="334" y="1272"/>
                  </a:lnTo>
                  <a:lnTo>
                    <a:pt x="334" y="1261"/>
                  </a:lnTo>
                  <a:lnTo>
                    <a:pt x="329" y="1261"/>
                  </a:lnTo>
                  <a:lnTo>
                    <a:pt x="329" y="1256"/>
                  </a:lnTo>
                  <a:lnTo>
                    <a:pt x="324" y="1247"/>
                  </a:lnTo>
                  <a:lnTo>
                    <a:pt x="315" y="1242"/>
                  </a:lnTo>
                  <a:lnTo>
                    <a:pt x="315" y="1237"/>
                  </a:lnTo>
                  <a:lnTo>
                    <a:pt x="319" y="1232"/>
                  </a:lnTo>
                  <a:lnTo>
                    <a:pt x="319" y="1227"/>
                  </a:lnTo>
                  <a:lnTo>
                    <a:pt x="324" y="1222"/>
                  </a:lnTo>
                  <a:lnTo>
                    <a:pt x="329" y="1222"/>
                  </a:lnTo>
                  <a:lnTo>
                    <a:pt x="339" y="1227"/>
                  </a:lnTo>
                  <a:lnTo>
                    <a:pt x="353" y="1227"/>
                  </a:lnTo>
                  <a:lnTo>
                    <a:pt x="367" y="1203"/>
                  </a:lnTo>
                  <a:lnTo>
                    <a:pt x="367" y="1192"/>
                  </a:lnTo>
                  <a:lnTo>
                    <a:pt x="358" y="1192"/>
                  </a:lnTo>
                  <a:lnTo>
                    <a:pt x="353" y="1187"/>
                  </a:lnTo>
                  <a:lnTo>
                    <a:pt x="353" y="1182"/>
                  </a:lnTo>
                  <a:lnTo>
                    <a:pt x="343" y="1178"/>
                  </a:lnTo>
                  <a:lnTo>
                    <a:pt x="324" y="1187"/>
                  </a:lnTo>
                  <a:lnTo>
                    <a:pt x="324" y="1182"/>
                  </a:lnTo>
                  <a:lnTo>
                    <a:pt x="319" y="1168"/>
                  </a:lnTo>
                  <a:lnTo>
                    <a:pt x="305" y="1163"/>
                  </a:lnTo>
                  <a:lnTo>
                    <a:pt x="286" y="1144"/>
                  </a:lnTo>
                  <a:lnTo>
                    <a:pt x="281" y="1134"/>
                  </a:lnTo>
                  <a:lnTo>
                    <a:pt x="272" y="1129"/>
                  </a:lnTo>
                  <a:lnTo>
                    <a:pt x="272" y="1119"/>
                  </a:lnTo>
                  <a:lnTo>
                    <a:pt x="272" y="1114"/>
                  </a:lnTo>
                  <a:lnTo>
                    <a:pt x="272" y="1099"/>
                  </a:lnTo>
                  <a:lnTo>
                    <a:pt x="267" y="1094"/>
                  </a:lnTo>
                  <a:lnTo>
                    <a:pt x="262" y="1075"/>
                  </a:lnTo>
                  <a:lnTo>
                    <a:pt x="257" y="1075"/>
                  </a:lnTo>
                  <a:lnTo>
                    <a:pt x="243" y="1066"/>
                  </a:lnTo>
                  <a:lnTo>
                    <a:pt x="233" y="1061"/>
                  </a:lnTo>
                  <a:lnTo>
                    <a:pt x="224" y="1066"/>
                  </a:lnTo>
                  <a:lnTo>
                    <a:pt x="206" y="1080"/>
                  </a:lnTo>
                  <a:lnTo>
                    <a:pt x="206" y="1066"/>
                  </a:lnTo>
                  <a:lnTo>
                    <a:pt x="195" y="1061"/>
                  </a:lnTo>
                  <a:lnTo>
                    <a:pt x="176" y="1066"/>
                  </a:lnTo>
                  <a:lnTo>
                    <a:pt x="166" y="1061"/>
                  </a:lnTo>
                  <a:lnTo>
                    <a:pt x="157" y="1061"/>
                  </a:lnTo>
                  <a:lnTo>
                    <a:pt x="157" y="1055"/>
                  </a:lnTo>
                  <a:lnTo>
                    <a:pt x="153" y="1041"/>
                  </a:lnTo>
                  <a:lnTo>
                    <a:pt x="147" y="1031"/>
                  </a:lnTo>
                  <a:lnTo>
                    <a:pt x="133" y="1016"/>
                  </a:lnTo>
                  <a:lnTo>
                    <a:pt x="133" y="1011"/>
                  </a:lnTo>
                  <a:lnTo>
                    <a:pt x="123" y="1011"/>
                  </a:lnTo>
                  <a:lnTo>
                    <a:pt x="123" y="986"/>
                  </a:lnTo>
                  <a:lnTo>
                    <a:pt x="123" y="981"/>
                  </a:lnTo>
                  <a:lnTo>
                    <a:pt x="114" y="976"/>
                  </a:lnTo>
                  <a:lnTo>
                    <a:pt x="109" y="967"/>
                  </a:lnTo>
                  <a:lnTo>
                    <a:pt x="104" y="962"/>
                  </a:lnTo>
                  <a:lnTo>
                    <a:pt x="109" y="948"/>
                  </a:lnTo>
                  <a:lnTo>
                    <a:pt x="114" y="943"/>
                  </a:lnTo>
                  <a:lnTo>
                    <a:pt x="114" y="932"/>
                  </a:lnTo>
                  <a:lnTo>
                    <a:pt x="104" y="927"/>
                  </a:lnTo>
                  <a:lnTo>
                    <a:pt x="94" y="913"/>
                  </a:lnTo>
                  <a:lnTo>
                    <a:pt x="90" y="913"/>
                  </a:lnTo>
                  <a:lnTo>
                    <a:pt x="86" y="893"/>
                  </a:lnTo>
                  <a:lnTo>
                    <a:pt x="75" y="884"/>
                  </a:lnTo>
                  <a:lnTo>
                    <a:pt x="75" y="879"/>
                  </a:lnTo>
                  <a:lnTo>
                    <a:pt x="80" y="874"/>
                  </a:lnTo>
                  <a:lnTo>
                    <a:pt x="104" y="863"/>
                  </a:lnTo>
                  <a:lnTo>
                    <a:pt x="114" y="839"/>
                  </a:lnTo>
                  <a:lnTo>
                    <a:pt x="99" y="825"/>
                  </a:lnTo>
                  <a:lnTo>
                    <a:pt x="109" y="805"/>
                  </a:lnTo>
                  <a:lnTo>
                    <a:pt x="133" y="780"/>
                  </a:lnTo>
                  <a:lnTo>
                    <a:pt x="166" y="780"/>
                  </a:lnTo>
                  <a:lnTo>
                    <a:pt x="147" y="756"/>
                  </a:lnTo>
                  <a:lnTo>
                    <a:pt x="128" y="766"/>
                  </a:lnTo>
                  <a:lnTo>
                    <a:pt x="99" y="747"/>
                  </a:lnTo>
                  <a:lnTo>
                    <a:pt x="75" y="751"/>
                  </a:lnTo>
                  <a:lnTo>
                    <a:pt x="86" y="742"/>
                  </a:lnTo>
                  <a:lnTo>
                    <a:pt x="123" y="677"/>
                  </a:lnTo>
                  <a:lnTo>
                    <a:pt x="142" y="643"/>
                  </a:lnTo>
                  <a:lnTo>
                    <a:pt x="157" y="604"/>
                  </a:lnTo>
                  <a:lnTo>
                    <a:pt x="161" y="579"/>
                  </a:lnTo>
                  <a:lnTo>
                    <a:pt x="157" y="555"/>
                  </a:lnTo>
                  <a:lnTo>
                    <a:pt x="147" y="550"/>
                  </a:lnTo>
                  <a:lnTo>
                    <a:pt x="139" y="539"/>
                  </a:lnTo>
                  <a:lnTo>
                    <a:pt x="123" y="536"/>
                  </a:lnTo>
                  <a:lnTo>
                    <a:pt x="114" y="520"/>
                  </a:lnTo>
                  <a:lnTo>
                    <a:pt x="118" y="501"/>
                  </a:lnTo>
                  <a:lnTo>
                    <a:pt x="114" y="476"/>
                  </a:lnTo>
                  <a:lnTo>
                    <a:pt x="99" y="467"/>
                  </a:lnTo>
                  <a:lnTo>
                    <a:pt x="94" y="447"/>
                  </a:lnTo>
                  <a:lnTo>
                    <a:pt x="80" y="432"/>
                  </a:lnTo>
                  <a:lnTo>
                    <a:pt x="75" y="412"/>
                  </a:lnTo>
                  <a:lnTo>
                    <a:pt x="75" y="368"/>
                  </a:lnTo>
                  <a:lnTo>
                    <a:pt x="67" y="354"/>
                  </a:lnTo>
                  <a:lnTo>
                    <a:pt x="56" y="344"/>
                  </a:lnTo>
                  <a:lnTo>
                    <a:pt x="47" y="324"/>
                  </a:lnTo>
                  <a:lnTo>
                    <a:pt x="43" y="300"/>
                  </a:lnTo>
                  <a:lnTo>
                    <a:pt x="47" y="275"/>
                  </a:lnTo>
                  <a:lnTo>
                    <a:pt x="47" y="245"/>
                  </a:lnTo>
                  <a:lnTo>
                    <a:pt x="33" y="231"/>
                  </a:lnTo>
                  <a:lnTo>
                    <a:pt x="23" y="222"/>
                  </a:lnTo>
                  <a:lnTo>
                    <a:pt x="5" y="217"/>
                  </a:lnTo>
                  <a:lnTo>
                    <a:pt x="0" y="192"/>
                  </a:lnTo>
                  <a:lnTo>
                    <a:pt x="0" y="172"/>
                  </a:lnTo>
                  <a:lnTo>
                    <a:pt x="9" y="162"/>
                  </a:lnTo>
                  <a:lnTo>
                    <a:pt x="14" y="148"/>
                  </a:lnTo>
                  <a:lnTo>
                    <a:pt x="23" y="137"/>
                  </a:lnTo>
                  <a:lnTo>
                    <a:pt x="27" y="123"/>
                  </a:lnTo>
                  <a:lnTo>
                    <a:pt x="38" y="118"/>
                  </a:lnTo>
                  <a:lnTo>
                    <a:pt x="43" y="104"/>
                  </a:lnTo>
                  <a:lnTo>
                    <a:pt x="52" y="104"/>
                  </a:lnTo>
                  <a:lnTo>
                    <a:pt x="67" y="88"/>
                  </a:lnTo>
                  <a:lnTo>
                    <a:pt x="94" y="93"/>
                  </a:lnTo>
                  <a:lnTo>
                    <a:pt x="99" y="113"/>
                  </a:lnTo>
                  <a:lnTo>
                    <a:pt x="133" y="108"/>
                  </a:lnTo>
                  <a:lnTo>
                    <a:pt x="171" y="113"/>
                  </a:lnTo>
                  <a:lnTo>
                    <a:pt x="200" y="118"/>
                  </a:lnTo>
                  <a:lnTo>
                    <a:pt x="267" y="148"/>
                  </a:lnTo>
                  <a:lnTo>
                    <a:pt x="295" y="154"/>
                  </a:lnTo>
                  <a:lnTo>
                    <a:pt x="324" y="167"/>
                  </a:lnTo>
                  <a:lnTo>
                    <a:pt x="343" y="192"/>
                  </a:lnTo>
                  <a:lnTo>
                    <a:pt x="358" y="222"/>
                  </a:lnTo>
                  <a:lnTo>
                    <a:pt x="348" y="250"/>
                  </a:lnTo>
                  <a:lnTo>
                    <a:pt x="324" y="280"/>
                  </a:lnTo>
                  <a:lnTo>
                    <a:pt x="295" y="294"/>
                  </a:lnTo>
                  <a:lnTo>
                    <a:pt x="267" y="294"/>
                  </a:lnTo>
                  <a:lnTo>
                    <a:pt x="209" y="300"/>
                  </a:lnTo>
                  <a:lnTo>
                    <a:pt x="181" y="290"/>
                  </a:lnTo>
                  <a:lnTo>
                    <a:pt x="147" y="285"/>
                  </a:lnTo>
                  <a:lnTo>
                    <a:pt x="114" y="270"/>
                  </a:lnTo>
                  <a:lnTo>
                    <a:pt x="139" y="300"/>
                  </a:lnTo>
                  <a:lnTo>
                    <a:pt x="166" y="310"/>
                  </a:lnTo>
                  <a:lnTo>
                    <a:pt x="200" y="333"/>
                  </a:lnTo>
                  <a:lnTo>
                    <a:pt x="228" y="427"/>
                  </a:lnTo>
                  <a:lnTo>
                    <a:pt x="262" y="432"/>
                  </a:lnTo>
                  <a:lnTo>
                    <a:pt x="300" y="451"/>
                  </a:lnTo>
                  <a:lnTo>
                    <a:pt x="334" y="443"/>
                  </a:lnTo>
                  <a:lnTo>
                    <a:pt x="324" y="407"/>
                  </a:lnTo>
                  <a:lnTo>
                    <a:pt x="305" y="412"/>
                  </a:lnTo>
                  <a:lnTo>
                    <a:pt x="272" y="393"/>
                  </a:lnTo>
                  <a:lnTo>
                    <a:pt x="276" y="368"/>
                  </a:lnTo>
                  <a:lnTo>
                    <a:pt x="305" y="363"/>
                  </a:lnTo>
                  <a:lnTo>
                    <a:pt x="334" y="373"/>
                  </a:lnTo>
                  <a:lnTo>
                    <a:pt x="362" y="379"/>
                  </a:lnTo>
                  <a:lnTo>
                    <a:pt x="396" y="368"/>
                  </a:lnTo>
                  <a:lnTo>
                    <a:pt x="343" y="319"/>
                  </a:lnTo>
                  <a:lnTo>
                    <a:pt x="358" y="290"/>
                  </a:lnTo>
                  <a:lnTo>
                    <a:pt x="382" y="261"/>
                  </a:lnTo>
                  <a:lnTo>
                    <a:pt x="386" y="236"/>
                  </a:lnTo>
                  <a:lnTo>
                    <a:pt x="415" y="226"/>
                  </a:lnTo>
                  <a:lnTo>
                    <a:pt x="439" y="231"/>
                  </a:lnTo>
                  <a:lnTo>
                    <a:pt x="443" y="201"/>
                  </a:lnTo>
                  <a:lnTo>
                    <a:pt x="429" y="172"/>
                  </a:lnTo>
                  <a:lnTo>
                    <a:pt x="410" y="167"/>
                  </a:lnTo>
                  <a:lnTo>
                    <a:pt x="406" y="132"/>
                  </a:lnTo>
                  <a:lnTo>
                    <a:pt x="390" y="93"/>
                  </a:lnTo>
                  <a:lnTo>
                    <a:pt x="358" y="79"/>
                  </a:lnTo>
                  <a:lnTo>
                    <a:pt x="390" y="74"/>
                  </a:lnTo>
                  <a:lnTo>
                    <a:pt x="415" y="63"/>
                  </a:lnTo>
                  <a:lnTo>
                    <a:pt x="439" y="74"/>
                  </a:lnTo>
                  <a:lnTo>
                    <a:pt x="457" y="93"/>
                  </a:lnTo>
                  <a:lnTo>
                    <a:pt x="433" y="113"/>
                  </a:lnTo>
                  <a:lnTo>
                    <a:pt x="433" y="143"/>
                  </a:lnTo>
                  <a:lnTo>
                    <a:pt x="457" y="143"/>
                  </a:lnTo>
                  <a:lnTo>
                    <a:pt x="482" y="162"/>
                  </a:lnTo>
                  <a:lnTo>
                    <a:pt x="505" y="148"/>
                  </a:lnTo>
                  <a:lnTo>
                    <a:pt x="519" y="123"/>
                  </a:lnTo>
                  <a:lnTo>
                    <a:pt x="500" y="84"/>
                  </a:lnTo>
                  <a:lnTo>
                    <a:pt x="516" y="63"/>
                  </a:lnTo>
                  <a:lnTo>
                    <a:pt x="534" y="35"/>
                  </a:lnTo>
                  <a:lnTo>
                    <a:pt x="543" y="11"/>
                  </a:lnTo>
                  <a:lnTo>
                    <a:pt x="549" y="0"/>
                  </a:lnTo>
                  <a:lnTo>
                    <a:pt x="773" y="0"/>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0917" name="Freeform 23"/>
            <p:cNvSpPr>
              <a:spLocks/>
            </p:cNvSpPr>
            <p:nvPr/>
          </p:nvSpPr>
          <p:spPr bwMode="auto">
            <a:xfrm>
              <a:off x="4037" y="531"/>
              <a:ext cx="2408" cy="2722"/>
            </a:xfrm>
            <a:custGeom>
              <a:avLst/>
              <a:gdLst>
                <a:gd name="T0" fmla="*/ 2147483647 w 1290"/>
                <a:gd name="T1" fmla="*/ 2147483647 h 1764"/>
                <a:gd name="T2" fmla="*/ 2147483647 w 1290"/>
                <a:gd name="T3" fmla="*/ 2147483647 h 1764"/>
                <a:gd name="T4" fmla="*/ 2147483647 w 1290"/>
                <a:gd name="T5" fmla="*/ 2147483647 h 1764"/>
                <a:gd name="T6" fmla="*/ 2147483647 w 1290"/>
                <a:gd name="T7" fmla="*/ 2147483647 h 1764"/>
                <a:gd name="T8" fmla="*/ 2147483647 w 1290"/>
                <a:gd name="T9" fmla="*/ 2147483647 h 1764"/>
                <a:gd name="T10" fmla="*/ 2147483647 w 1290"/>
                <a:gd name="T11" fmla="*/ 2147483647 h 1764"/>
                <a:gd name="T12" fmla="*/ 2147483647 w 1290"/>
                <a:gd name="T13" fmla="*/ 2147483647 h 1764"/>
                <a:gd name="T14" fmla="*/ 2147483647 w 1290"/>
                <a:gd name="T15" fmla="*/ 2147483647 h 1764"/>
                <a:gd name="T16" fmla="*/ 2147483647 w 1290"/>
                <a:gd name="T17" fmla="*/ 2147483647 h 1764"/>
                <a:gd name="T18" fmla="*/ 2147483647 w 1290"/>
                <a:gd name="T19" fmla="*/ 2147483647 h 1764"/>
                <a:gd name="T20" fmla="*/ 2147483647 w 1290"/>
                <a:gd name="T21" fmla="*/ 2147483647 h 1764"/>
                <a:gd name="T22" fmla="*/ 2147483647 w 1290"/>
                <a:gd name="T23" fmla="*/ 2147483647 h 1764"/>
                <a:gd name="T24" fmla="*/ 2147483647 w 1290"/>
                <a:gd name="T25" fmla="*/ 2147483647 h 1764"/>
                <a:gd name="T26" fmla="*/ 2147483647 w 1290"/>
                <a:gd name="T27" fmla="*/ 2147483647 h 1764"/>
                <a:gd name="T28" fmla="*/ 2147483647 w 1290"/>
                <a:gd name="T29" fmla="*/ 2147483647 h 1764"/>
                <a:gd name="T30" fmla="*/ 2147483647 w 1290"/>
                <a:gd name="T31" fmla="*/ 2147483647 h 1764"/>
                <a:gd name="T32" fmla="*/ 2147483647 w 1290"/>
                <a:gd name="T33" fmla="*/ 2147483647 h 1764"/>
                <a:gd name="T34" fmla="*/ 2147483647 w 1290"/>
                <a:gd name="T35" fmla="*/ 2147483647 h 1764"/>
                <a:gd name="T36" fmla="*/ 2147483647 w 1290"/>
                <a:gd name="T37" fmla="*/ 2147483647 h 1764"/>
                <a:gd name="T38" fmla="*/ 2147483647 w 1290"/>
                <a:gd name="T39" fmla="*/ 2147483647 h 1764"/>
                <a:gd name="T40" fmla="*/ 2147483647 w 1290"/>
                <a:gd name="T41" fmla="*/ 2147483647 h 1764"/>
                <a:gd name="T42" fmla="*/ 2147483647 w 1290"/>
                <a:gd name="T43" fmla="*/ 2147483647 h 1764"/>
                <a:gd name="T44" fmla="*/ 2147483647 w 1290"/>
                <a:gd name="T45" fmla="*/ 2147483647 h 1764"/>
                <a:gd name="T46" fmla="*/ 2147483647 w 1290"/>
                <a:gd name="T47" fmla="*/ 2147483647 h 1764"/>
                <a:gd name="T48" fmla="*/ 2147483647 w 1290"/>
                <a:gd name="T49" fmla="*/ 2147483647 h 1764"/>
                <a:gd name="T50" fmla="*/ 2147483647 w 1290"/>
                <a:gd name="T51" fmla="*/ 2147483647 h 1764"/>
                <a:gd name="T52" fmla="*/ 2147483647 w 1290"/>
                <a:gd name="T53" fmla="*/ 2147483647 h 1764"/>
                <a:gd name="T54" fmla="*/ 2147483647 w 1290"/>
                <a:gd name="T55" fmla="*/ 2147483647 h 1764"/>
                <a:gd name="T56" fmla="*/ 2147483647 w 1290"/>
                <a:gd name="T57" fmla="*/ 2147483647 h 1764"/>
                <a:gd name="T58" fmla="*/ 2147483647 w 1290"/>
                <a:gd name="T59" fmla="*/ 2147483647 h 1764"/>
                <a:gd name="T60" fmla="*/ 2147483647 w 1290"/>
                <a:gd name="T61" fmla="*/ 2147483647 h 1764"/>
                <a:gd name="T62" fmla="*/ 2147483647 w 1290"/>
                <a:gd name="T63" fmla="*/ 2147483647 h 1764"/>
                <a:gd name="T64" fmla="*/ 2147483647 w 1290"/>
                <a:gd name="T65" fmla="*/ 2147483647 h 1764"/>
                <a:gd name="T66" fmla="*/ 2147483647 w 1290"/>
                <a:gd name="T67" fmla="*/ 2147483647 h 1764"/>
                <a:gd name="T68" fmla="*/ 2147483647 w 1290"/>
                <a:gd name="T69" fmla="*/ 2147483647 h 1764"/>
                <a:gd name="T70" fmla="*/ 2147483647 w 1290"/>
                <a:gd name="T71" fmla="*/ 2147483647 h 1764"/>
                <a:gd name="T72" fmla="*/ 2147483647 w 1290"/>
                <a:gd name="T73" fmla="*/ 2147483647 h 1764"/>
                <a:gd name="T74" fmla="*/ 2147483647 w 1290"/>
                <a:gd name="T75" fmla="*/ 2147483647 h 1764"/>
                <a:gd name="T76" fmla="*/ 2147483647 w 1290"/>
                <a:gd name="T77" fmla="*/ 2147483647 h 1764"/>
                <a:gd name="T78" fmla="*/ 2147483647 w 1290"/>
                <a:gd name="T79" fmla="*/ 2147483647 h 1764"/>
                <a:gd name="T80" fmla="*/ 2147483647 w 1290"/>
                <a:gd name="T81" fmla="*/ 2147483647 h 1764"/>
                <a:gd name="T82" fmla="*/ 2147483647 w 1290"/>
                <a:gd name="T83" fmla="*/ 2147483647 h 1764"/>
                <a:gd name="T84" fmla="*/ 2147483647 w 1290"/>
                <a:gd name="T85" fmla="*/ 2147483647 h 1764"/>
                <a:gd name="T86" fmla="*/ 467710176 w 1290"/>
                <a:gd name="T87" fmla="*/ 2147483647 h 1764"/>
                <a:gd name="T88" fmla="*/ 1169290834 w 1290"/>
                <a:gd name="T89" fmla="*/ 2147483647 h 1764"/>
                <a:gd name="T90" fmla="*/ 2147483647 w 1290"/>
                <a:gd name="T91" fmla="*/ 2147483647 h 1764"/>
                <a:gd name="T92" fmla="*/ 2147483647 w 1290"/>
                <a:gd name="T93" fmla="*/ 2147483647 h 1764"/>
                <a:gd name="T94" fmla="*/ 2147483647 w 1290"/>
                <a:gd name="T95" fmla="*/ 2147483647 h 1764"/>
                <a:gd name="T96" fmla="*/ 2147483647 w 1290"/>
                <a:gd name="T97" fmla="*/ 2147483647 h 1764"/>
                <a:gd name="T98" fmla="*/ 2147483647 w 1290"/>
                <a:gd name="T99" fmla="*/ 2147483647 h 1764"/>
                <a:gd name="T100" fmla="*/ 2147483647 w 1290"/>
                <a:gd name="T101" fmla="*/ 2147483647 h 1764"/>
                <a:gd name="T102" fmla="*/ 2147483647 w 1290"/>
                <a:gd name="T103" fmla="*/ 2147483647 h 1764"/>
                <a:gd name="T104" fmla="*/ 2147483647 w 1290"/>
                <a:gd name="T105" fmla="*/ 2147483647 h 1764"/>
                <a:gd name="T106" fmla="*/ 2147483647 w 1290"/>
                <a:gd name="T107" fmla="*/ 2147483647 h 1764"/>
                <a:gd name="T108" fmla="*/ 2147483647 w 1290"/>
                <a:gd name="T109" fmla="*/ 2147483647 h 1764"/>
                <a:gd name="T110" fmla="*/ 2147483647 w 1290"/>
                <a:gd name="T111" fmla="*/ 2147483647 h 1764"/>
                <a:gd name="T112" fmla="*/ 2147483647 w 1290"/>
                <a:gd name="T113" fmla="*/ 2147483647 h 1764"/>
                <a:gd name="T114" fmla="*/ 2147483647 w 1290"/>
                <a:gd name="T115" fmla="*/ 2147483647 h 1764"/>
                <a:gd name="T116" fmla="*/ 2147483647 w 1290"/>
                <a:gd name="T117" fmla="*/ 2147483647 h 1764"/>
                <a:gd name="T118" fmla="*/ 2147483647 w 1290"/>
                <a:gd name="T119" fmla="*/ 2147483647 h 1764"/>
                <a:gd name="T120" fmla="*/ 2147483647 w 1290"/>
                <a:gd name="T121" fmla="*/ 1090791293 h 17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90"/>
                <a:gd name="T184" fmla="*/ 0 h 1764"/>
                <a:gd name="T185" fmla="*/ 1290 w 1290"/>
                <a:gd name="T186" fmla="*/ 1764 h 17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90" h="1764">
                  <a:moveTo>
                    <a:pt x="1288" y="4"/>
                  </a:moveTo>
                  <a:lnTo>
                    <a:pt x="1279" y="1762"/>
                  </a:lnTo>
                  <a:lnTo>
                    <a:pt x="844" y="1764"/>
                  </a:lnTo>
                  <a:lnTo>
                    <a:pt x="823" y="1753"/>
                  </a:lnTo>
                  <a:lnTo>
                    <a:pt x="797" y="1748"/>
                  </a:lnTo>
                  <a:lnTo>
                    <a:pt x="776" y="1738"/>
                  </a:lnTo>
                  <a:lnTo>
                    <a:pt x="766" y="1744"/>
                  </a:lnTo>
                  <a:lnTo>
                    <a:pt x="760" y="1733"/>
                  </a:lnTo>
                  <a:lnTo>
                    <a:pt x="766" y="1722"/>
                  </a:lnTo>
                  <a:lnTo>
                    <a:pt x="787" y="1708"/>
                  </a:lnTo>
                  <a:lnTo>
                    <a:pt x="797" y="1669"/>
                  </a:lnTo>
                  <a:lnTo>
                    <a:pt x="813" y="1632"/>
                  </a:lnTo>
                  <a:lnTo>
                    <a:pt x="792" y="1627"/>
                  </a:lnTo>
                  <a:lnTo>
                    <a:pt x="770" y="1613"/>
                  </a:lnTo>
                  <a:lnTo>
                    <a:pt x="797" y="1607"/>
                  </a:lnTo>
                  <a:lnTo>
                    <a:pt x="819" y="1573"/>
                  </a:lnTo>
                  <a:lnTo>
                    <a:pt x="844" y="1558"/>
                  </a:lnTo>
                  <a:lnTo>
                    <a:pt x="823" y="1553"/>
                  </a:lnTo>
                  <a:lnTo>
                    <a:pt x="792" y="1573"/>
                  </a:lnTo>
                  <a:lnTo>
                    <a:pt x="787" y="1563"/>
                  </a:lnTo>
                  <a:lnTo>
                    <a:pt x="787" y="1553"/>
                  </a:lnTo>
                  <a:lnTo>
                    <a:pt x="802" y="1542"/>
                  </a:lnTo>
                  <a:lnTo>
                    <a:pt x="808" y="1523"/>
                  </a:lnTo>
                  <a:lnTo>
                    <a:pt x="823" y="1523"/>
                  </a:lnTo>
                  <a:lnTo>
                    <a:pt x="850" y="1514"/>
                  </a:lnTo>
                  <a:lnTo>
                    <a:pt x="844" y="1478"/>
                  </a:lnTo>
                  <a:lnTo>
                    <a:pt x="823" y="1464"/>
                  </a:lnTo>
                  <a:lnTo>
                    <a:pt x="823" y="1447"/>
                  </a:lnTo>
                  <a:lnTo>
                    <a:pt x="840" y="1438"/>
                  </a:lnTo>
                  <a:lnTo>
                    <a:pt x="819" y="1433"/>
                  </a:lnTo>
                  <a:lnTo>
                    <a:pt x="829" y="1422"/>
                  </a:lnTo>
                  <a:lnTo>
                    <a:pt x="834" y="1412"/>
                  </a:lnTo>
                  <a:lnTo>
                    <a:pt x="819" y="1393"/>
                  </a:lnTo>
                  <a:lnTo>
                    <a:pt x="823" y="1388"/>
                  </a:lnTo>
                  <a:lnTo>
                    <a:pt x="819" y="1388"/>
                  </a:lnTo>
                  <a:lnTo>
                    <a:pt x="787" y="1388"/>
                  </a:lnTo>
                  <a:lnTo>
                    <a:pt x="766" y="1393"/>
                  </a:lnTo>
                  <a:lnTo>
                    <a:pt x="755" y="1397"/>
                  </a:lnTo>
                  <a:lnTo>
                    <a:pt x="749" y="1393"/>
                  </a:lnTo>
                  <a:lnTo>
                    <a:pt x="734" y="1393"/>
                  </a:lnTo>
                  <a:lnTo>
                    <a:pt x="728" y="1388"/>
                  </a:lnTo>
                  <a:lnTo>
                    <a:pt x="717" y="1393"/>
                  </a:lnTo>
                  <a:lnTo>
                    <a:pt x="717" y="1397"/>
                  </a:lnTo>
                  <a:lnTo>
                    <a:pt x="713" y="1402"/>
                  </a:lnTo>
                  <a:lnTo>
                    <a:pt x="702" y="1393"/>
                  </a:lnTo>
                  <a:lnTo>
                    <a:pt x="681" y="1377"/>
                  </a:lnTo>
                  <a:lnTo>
                    <a:pt x="671" y="1377"/>
                  </a:lnTo>
                  <a:lnTo>
                    <a:pt x="659" y="1388"/>
                  </a:lnTo>
                  <a:lnTo>
                    <a:pt x="643" y="1397"/>
                  </a:lnTo>
                  <a:lnTo>
                    <a:pt x="638" y="1397"/>
                  </a:lnTo>
                  <a:lnTo>
                    <a:pt x="627" y="1402"/>
                  </a:lnTo>
                  <a:lnTo>
                    <a:pt x="617" y="1393"/>
                  </a:lnTo>
                  <a:lnTo>
                    <a:pt x="612" y="1397"/>
                  </a:lnTo>
                  <a:lnTo>
                    <a:pt x="601" y="1402"/>
                  </a:lnTo>
                  <a:lnTo>
                    <a:pt x="585" y="1397"/>
                  </a:lnTo>
                  <a:lnTo>
                    <a:pt x="580" y="1393"/>
                  </a:lnTo>
                  <a:lnTo>
                    <a:pt x="580" y="1388"/>
                  </a:lnTo>
                  <a:lnTo>
                    <a:pt x="571" y="1367"/>
                  </a:lnTo>
                  <a:lnTo>
                    <a:pt x="553" y="1352"/>
                  </a:lnTo>
                  <a:lnTo>
                    <a:pt x="538" y="1362"/>
                  </a:lnTo>
                  <a:lnTo>
                    <a:pt x="527" y="1362"/>
                  </a:lnTo>
                  <a:lnTo>
                    <a:pt x="512" y="1357"/>
                  </a:lnTo>
                  <a:lnTo>
                    <a:pt x="501" y="1337"/>
                  </a:lnTo>
                  <a:lnTo>
                    <a:pt x="512" y="1327"/>
                  </a:lnTo>
                  <a:lnTo>
                    <a:pt x="506" y="1322"/>
                  </a:lnTo>
                  <a:lnTo>
                    <a:pt x="490" y="1311"/>
                  </a:lnTo>
                  <a:lnTo>
                    <a:pt x="486" y="1303"/>
                  </a:lnTo>
                  <a:lnTo>
                    <a:pt x="470" y="1298"/>
                  </a:lnTo>
                  <a:lnTo>
                    <a:pt x="459" y="1303"/>
                  </a:lnTo>
                  <a:lnTo>
                    <a:pt x="449" y="1303"/>
                  </a:lnTo>
                  <a:lnTo>
                    <a:pt x="432" y="1307"/>
                  </a:lnTo>
                  <a:lnTo>
                    <a:pt x="412" y="1311"/>
                  </a:lnTo>
                  <a:lnTo>
                    <a:pt x="406" y="1317"/>
                  </a:lnTo>
                  <a:lnTo>
                    <a:pt x="406" y="1327"/>
                  </a:lnTo>
                  <a:lnTo>
                    <a:pt x="401" y="1332"/>
                  </a:lnTo>
                  <a:lnTo>
                    <a:pt x="391" y="1332"/>
                  </a:lnTo>
                  <a:lnTo>
                    <a:pt x="380" y="1307"/>
                  </a:lnTo>
                  <a:lnTo>
                    <a:pt x="375" y="1303"/>
                  </a:lnTo>
                  <a:lnTo>
                    <a:pt x="370" y="1303"/>
                  </a:lnTo>
                  <a:lnTo>
                    <a:pt x="370" y="1292"/>
                  </a:lnTo>
                  <a:lnTo>
                    <a:pt x="364" y="1292"/>
                  </a:lnTo>
                  <a:lnTo>
                    <a:pt x="364" y="1287"/>
                  </a:lnTo>
                  <a:lnTo>
                    <a:pt x="359" y="1278"/>
                  </a:lnTo>
                  <a:lnTo>
                    <a:pt x="349" y="1272"/>
                  </a:lnTo>
                  <a:lnTo>
                    <a:pt x="349" y="1267"/>
                  </a:lnTo>
                  <a:lnTo>
                    <a:pt x="353" y="1262"/>
                  </a:lnTo>
                  <a:lnTo>
                    <a:pt x="353" y="1257"/>
                  </a:lnTo>
                  <a:lnTo>
                    <a:pt x="359" y="1252"/>
                  </a:lnTo>
                  <a:lnTo>
                    <a:pt x="364" y="1252"/>
                  </a:lnTo>
                  <a:lnTo>
                    <a:pt x="375" y="1257"/>
                  </a:lnTo>
                  <a:lnTo>
                    <a:pt x="391" y="1257"/>
                  </a:lnTo>
                  <a:lnTo>
                    <a:pt x="406" y="1233"/>
                  </a:lnTo>
                  <a:lnTo>
                    <a:pt x="406" y="1221"/>
                  </a:lnTo>
                  <a:lnTo>
                    <a:pt x="396" y="1221"/>
                  </a:lnTo>
                  <a:lnTo>
                    <a:pt x="391" y="1216"/>
                  </a:lnTo>
                  <a:lnTo>
                    <a:pt x="391" y="1211"/>
                  </a:lnTo>
                  <a:lnTo>
                    <a:pt x="380" y="1207"/>
                  </a:lnTo>
                  <a:lnTo>
                    <a:pt x="359" y="1216"/>
                  </a:lnTo>
                  <a:lnTo>
                    <a:pt x="359" y="1211"/>
                  </a:lnTo>
                  <a:lnTo>
                    <a:pt x="353" y="1197"/>
                  </a:lnTo>
                  <a:lnTo>
                    <a:pt x="337" y="1192"/>
                  </a:lnTo>
                  <a:lnTo>
                    <a:pt x="316" y="1172"/>
                  </a:lnTo>
                  <a:lnTo>
                    <a:pt x="311" y="1162"/>
                  </a:lnTo>
                  <a:lnTo>
                    <a:pt x="301" y="1157"/>
                  </a:lnTo>
                  <a:lnTo>
                    <a:pt x="301" y="1147"/>
                  </a:lnTo>
                  <a:lnTo>
                    <a:pt x="301" y="1142"/>
                  </a:lnTo>
                  <a:lnTo>
                    <a:pt x="301" y="1126"/>
                  </a:lnTo>
                  <a:lnTo>
                    <a:pt x="295" y="1121"/>
                  </a:lnTo>
                  <a:lnTo>
                    <a:pt x="290" y="1102"/>
                  </a:lnTo>
                  <a:lnTo>
                    <a:pt x="284" y="1102"/>
                  </a:lnTo>
                  <a:lnTo>
                    <a:pt x="269" y="1093"/>
                  </a:lnTo>
                  <a:lnTo>
                    <a:pt x="258" y="1087"/>
                  </a:lnTo>
                  <a:lnTo>
                    <a:pt x="248" y="1093"/>
                  </a:lnTo>
                  <a:lnTo>
                    <a:pt x="228" y="1107"/>
                  </a:lnTo>
                  <a:lnTo>
                    <a:pt x="228" y="1093"/>
                  </a:lnTo>
                  <a:lnTo>
                    <a:pt x="216" y="1087"/>
                  </a:lnTo>
                  <a:lnTo>
                    <a:pt x="195" y="1093"/>
                  </a:lnTo>
                  <a:lnTo>
                    <a:pt x="184" y="1087"/>
                  </a:lnTo>
                  <a:lnTo>
                    <a:pt x="174" y="1087"/>
                  </a:lnTo>
                  <a:lnTo>
                    <a:pt x="174" y="1081"/>
                  </a:lnTo>
                  <a:lnTo>
                    <a:pt x="169" y="1067"/>
                  </a:lnTo>
                  <a:lnTo>
                    <a:pt x="163" y="1057"/>
                  </a:lnTo>
                  <a:lnTo>
                    <a:pt x="147" y="1041"/>
                  </a:lnTo>
                  <a:lnTo>
                    <a:pt x="147" y="1036"/>
                  </a:lnTo>
                  <a:lnTo>
                    <a:pt x="136" y="1036"/>
                  </a:lnTo>
                  <a:lnTo>
                    <a:pt x="136" y="1011"/>
                  </a:lnTo>
                  <a:lnTo>
                    <a:pt x="136" y="1006"/>
                  </a:lnTo>
                  <a:lnTo>
                    <a:pt x="126" y="1001"/>
                  </a:lnTo>
                  <a:lnTo>
                    <a:pt x="121" y="991"/>
                  </a:lnTo>
                  <a:lnTo>
                    <a:pt x="115" y="986"/>
                  </a:lnTo>
                  <a:lnTo>
                    <a:pt x="121" y="972"/>
                  </a:lnTo>
                  <a:lnTo>
                    <a:pt x="126" y="967"/>
                  </a:lnTo>
                  <a:lnTo>
                    <a:pt x="126" y="956"/>
                  </a:lnTo>
                  <a:lnTo>
                    <a:pt x="115" y="950"/>
                  </a:lnTo>
                  <a:lnTo>
                    <a:pt x="104" y="936"/>
                  </a:lnTo>
                  <a:lnTo>
                    <a:pt x="100" y="936"/>
                  </a:lnTo>
                  <a:lnTo>
                    <a:pt x="95" y="916"/>
                  </a:lnTo>
                  <a:lnTo>
                    <a:pt x="83" y="906"/>
                  </a:lnTo>
                  <a:lnTo>
                    <a:pt x="83" y="901"/>
                  </a:lnTo>
                  <a:lnTo>
                    <a:pt x="89" y="896"/>
                  </a:lnTo>
                  <a:lnTo>
                    <a:pt x="115" y="885"/>
                  </a:lnTo>
                  <a:lnTo>
                    <a:pt x="126" y="861"/>
                  </a:lnTo>
                  <a:lnTo>
                    <a:pt x="110" y="846"/>
                  </a:lnTo>
                  <a:lnTo>
                    <a:pt x="121" y="826"/>
                  </a:lnTo>
                  <a:lnTo>
                    <a:pt x="147" y="800"/>
                  </a:lnTo>
                  <a:lnTo>
                    <a:pt x="184" y="800"/>
                  </a:lnTo>
                  <a:lnTo>
                    <a:pt x="163" y="776"/>
                  </a:lnTo>
                  <a:lnTo>
                    <a:pt x="142" y="786"/>
                  </a:lnTo>
                  <a:lnTo>
                    <a:pt x="110" y="766"/>
                  </a:lnTo>
                  <a:lnTo>
                    <a:pt x="83" y="771"/>
                  </a:lnTo>
                  <a:lnTo>
                    <a:pt x="95" y="761"/>
                  </a:lnTo>
                  <a:lnTo>
                    <a:pt x="136" y="695"/>
                  </a:lnTo>
                  <a:lnTo>
                    <a:pt x="157" y="660"/>
                  </a:lnTo>
                  <a:lnTo>
                    <a:pt x="174" y="620"/>
                  </a:lnTo>
                  <a:lnTo>
                    <a:pt x="178" y="595"/>
                  </a:lnTo>
                  <a:lnTo>
                    <a:pt x="174" y="570"/>
                  </a:lnTo>
                  <a:lnTo>
                    <a:pt x="163" y="565"/>
                  </a:lnTo>
                  <a:lnTo>
                    <a:pt x="154" y="554"/>
                  </a:lnTo>
                  <a:lnTo>
                    <a:pt x="136" y="551"/>
                  </a:lnTo>
                  <a:lnTo>
                    <a:pt x="126" y="534"/>
                  </a:lnTo>
                  <a:lnTo>
                    <a:pt x="131" y="515"/>
                  </a:lnTo>
                  <a:lnTo>
                    <a:pt x="126" y="489"/>
                  </a:lnTo>
                  <a:lnTo>
                    <a:pt x="110" y="480"/>
                  </a:lnTo>
                  <a:lnTo>
                    <a:pt x="104" y="460"/>
                  </a:lnTo>
                  <a:lnTo>
                    <a:pt x="89" y="445"/>
                  </a:lnTo>
                  <a:lnTo>
                    <a:pt x="83" y="424"/>
                  </a:lnTo>
                  <a:lnTo>
                    <a:pt x="83" y="379"/>
                  </a:lnTo>
                  <a:lnTo>
                    <a:pt x="74" y="365"/>
                  </a:lnTo>
                  <a:lnTo>
                    <a:pt x="62" y="355"/>
                  </a:lnTo>
                  <a:lnTo>
                    <a:pt x="52" y="334"/>
                  </a:lnTo>
                  <a:lnTo>
                    <a:pt x="48" y="310"/>
                  </a:lnTo>
                  <a:lnTo>
                    <a:pt x="52" y="284"/>
                  </a:lnTo>
                  <a:lnTo>
                    <a:pt x="52" y="253"/>
                  </a:lnTo>
                  <a:lnTo>
                    <a:pt x="37" y="239"/>
                  </a:lnTo>
                  <a:lnTo>
                    <a:pt x="25" y="230"/>
                  </a:lnTo>
                  <a:lnTo>
                    <a:pt x="6" y="225"/>
                  </a:lnTo>
                  <a:lnTo>
                    <a:pt x="0" y="199"/>
                  </a:lnTo>
                  <a:lnTo>
                    <a:pt x="0" y="179"/>
                  </a:lnTo>
                  <a:lnTo>
                    <a:pt x="10" y="169"/>
                  </a:lnTo>
                  <a:lnTo>
                    <a:pt x="15" y="154"/>
                  </a:lnTo>
                  <a:lnTo>
                    <a:pt x="25" y="143"/>
                  </a:lnTo>
                  <a:lnTo>
                    <a:pt x="30" y="129"/>
                  </a:lnTo>
                  <a:lnTo>
                    <a:pt x="42" y="124"/>
                  </a:lnTo>
                  <a:lnTo>
                    <a:pt x="48" y="109"/>
                  </a:lnTo>
                  <a:lnTo>
                    <a:pt x="58" y="109"/>
                  </a:lnTo>
                  <a:lnTo>
                    <a:pt x="74" y="93"/>
                  </a:lnTo>
                  <a:lnTo>
                    <a:pt x="104" y="98"/>
                  </a:lnTo>
                  <a:lnTo>
                    <a:pt x="110" y="118"/>
                  </a:lnTo>
                  <a:lnTo>
                    <a:pt x="147" y="113"/>
                  </a:lnTo>
                  <a:lnTo>
                    <a:pt x="189" y="118"/>
                  </a:lnTo>
                  <a:lnTo>
                    <a:pt x="221" y="124"/>
                  </a:lnTo>
                  <a:lnTo>
                    <a:pt x="295" y="154"/>
                  </a:lnTo>
                  <a:lnTo>
                    <a:pt x="326" y="160"/>
                  </a:lnTo>
                  <a:lnTo>
                    <a:pt x="359" y="174"/>
                  </a:lnTo>
                  <a:lnTo>
                    <a:pt x="380" y="199"/>
                  </a:lnTo>
                  <a:lnTo>
                    <a:pt x="396" y="230"/>
                  </a:lnTo>
                  <a:lnTo>
                    <a:pt x="385" y="259"/>
                  </a:lnTo>
                  <a:lnTo>
                    <a:pt x="359" y="289"/>
                  </a:lnTo>
                  <a:lnTo>
                    <a:pt x="326" y="303"/>
                  </a:lnTo>
                  <a:lnTo>
                    <a:pt x="295" y="303"/>
                  </a:lnTo>
                  <a:lnTo>
                    <a:pt x="231" y="310"/>
                  </a:lnTo>
                  <a:lnTo>
                    <a:pt x="200" y="299"/>
                  </a:lnTo>
                  <a:lnTo>
                    <a:pt x="163" y="294"/>
                  </a:lnTo>
                  <a:lnTo>
                    <a:pt x="126" y="279"/>
                  </a:lnTo>
                  <a:lnTo>
                    <a:pt x="154" y="310"/>
                  </a:lnTo>
                  <a:lnTo>
                    <a:pt x="184" y="320"/>
                  </a:lnTo>
                  <a:lnTo>
                    <a:pt x="221" y="343"/>
                  </a:lnTo>
                  <a:lnTo>
                    <a:pt x="252" y="439"/>
                  </a:lnTo>
                  <a:lnTo>
                    <a:pt x="290" y="445"/>
                  </a:lnTo>
                  <a:lnTo>
                    <a:pt x="332" y="464"/>
                  </a:lnTo>
                  <a:lnTo>
                    <a:pt x="370" y="456"/>
                  </a:lnTo>
                  <a:lnTo>
                    <a:pt x="359" y="419"/>
                  </a:lnTo>
                  <a:lnTo>
                    <a:pt x="337" y="424"/>
                  </a:lnTo>
                  <a:lnTo>
                    <a:pt x="301" y="405"/>
                  </a:lnTo>
                  <a:lnTo>
                    <a:pt x="305" y="379"/>
                  </a:lnTo>
                  <a:lnTo>
                    <a:pt x="337" y="374"/>
                  </a:lnTo>
                  <a:lnTo>
                    <a:pt x="370" y="384"/>
                  </a:lnTo>
                  <a:lnTo>
                    <a:pt x="401" y="390"/>
                  </a:lnTo>
                  <a:lnTo>
                    <a:pt x="438" y="379"/>
                  </a:lnTo>
                  <a:lnTo>
                    <a:pt x="380" y="329"/>
                  </a:lnTo>
                  <a:lnTo>
                    <a:pt x="396" y="299"/>
                  </a:lnTo>
                  <a:lnTo>
                    <a:pt x="423" y="270"/>
                  </a:lnTo>
                  <a:lnTo>
                    <a:pt x="427" y="244"/>
                  </a:lnTo>
                  <a:lnTo>
                    <a:pt x="459" y="234"/>
                  </a:lnTo>
                  <a:lnTo>
                    <a:pt x="486" y="239"/>
                  </a:lnTo>
                  <a:lnTo>
                    <a:pt x="490" y="208"/>
                  </a:lnTo>
                  <a:lnTo>
                    <a:pt x="475" y="179"/>
                  </a:lnTo>
                  <a:lnTo>
                    <a:pt x="454" y="174"/>
                  </a:lnTo>
                  <a:lnTo>
                    <a:pt x="449" y="138"/>
                  </a:lnTo>
                  <a:lnTo>
                    <a:pt x="432" y="98"/>
                  </a:lnTo>
                  <a:lnTo>
                    <a:pt x="396" y="84"/>
                  </a:lnTo>
                  <a:lnTo>
                    <a:pt x="432" y="79"/>
                  </a:lnTo>
                  <a:lnTo>
                    <a:pt x="459" y="67"/>
                  </a:lnTo>
                  <a:lnTo>
                    <a:pt x="486" y="79"/>
                  </a:lnTo>
                  <a:lnTo>
                    <a:pt x="506" y="98"/>
                  </a:lnTo>
                  <a:lnTo>
                    <a:pt x="479" y="118"/>
                  </a:lnTo>
                  <a:lnTo>
                    <a:pt x="479" y="149"/>
                  </a:lnTo>
                  <a:lnTo>
                    <a:pt x="506" y="149"/>
                  </a:lnTo>
                  <a:lnTo>
                    <a:pt x="533" y="169"/>
                  </a:lnTo>
                  <a:lnTo>
                    <a:pt x="559" y="154"/>
                  </a:lnTo>
                  <a:lnTo>
                    <a:pt x="574" y="129"/>
                  </a:lnTo>
                  <a:lnTo>
                    <a:pt x="553" y="89"/>
                  </a:lnTo>
                  <a:lnTo>
                    <a:pt x="571" y="67"/>
                  </a:lnTo>
                  <a:lnTo>
                    <a:pt x="591" y="39"/>
                  </a:lnTo>
                  <a:lnTo>
                    <a:pt x="601" y="14"/>
                  </a:lnTo>
                  <a:lnTo>
                    <a:pt x="607" y="3"/>
                  </a:lnTo>
                  <a:lnTo>
                    <a:pt x="1290" y="0"/>
                  </a:lnTo>
                </a:path>
              </a:pathLst>
            </a:custGeom>
            <a:solidFill>
              <a:schemeClr val="bg1"/>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0918" name="Freeform 24"/>
            <p:cNvSpPr>
              <a:spLocks/>
            </p:cNvSpPr>
            <p:nvPr/>
          </p:nvSpPr>
          <p:spPr bwMode="auto">
            <a:xfrm>
              <a:off x="3789" y="2210"/>
              <a:ext cx="474" cy="288"/>
            </a:xfrm>
            <a:custGeom>
              <a:avLst/>
              <a:gdLst>
                <a:gd name="T0" fmla="*/ 704785975 w 230"/>
                <a:gd name="T1" fmla="*/ 1235831540 h 183"/>
                <a:gd name="T2" fmla="*/ 1409571920 w 230"/>
                <a:gd name="T3" fmla="*/ 1837895094 h 183"/>
                <a:gd name="T4" fmla="*/ 0 w 230"/>
                <a:gd name="T5" fmla="*/ 2147483647 h 183"/>
                <a:gd name="T6" fmla="*/ 2147483647 w 230"/>
                <a:gd name="T7" fmla="*/ 2147483647 h 183"/>
                <a:gd name="T8" fmla="*/ 2147483647 w 230"/>
                <a:gd name="T9" fmla="*/ 2147483647 h 183"/>
                <a:gd name="T10" fmla="*/ 2147483647 w 230"/>
                <a:gd name="T11" fmla="*/ 2147483647 h 183"/>
                <a:gd name="T12" fmla="*/ 2147483647 w 230"/>
                <a:gd name="T13" fmla="*/ 2147483647 h 183"/>
                <a:gd name="T14" fmla="*/ 2147483647 w 230"/>
                <a:gd name="T15" fmla="*/ 2147483647 h 183"/>
                <a:gd name="T16" fmla="*/ 2147483647 w 230"/>
                <a:gd name="T17" fmla="*/ 2147483647 h 183"/>
                <a:gd name="T18" fmla="*/ 2147483647 w 230"/>
                <a:gd name="T19" fmla="*/ 2147483647 h 183"/>
                <a:gd name="T20" fmla="*/ 2147483647 w 230"/>
                <a:gd name="T21" fmla="*/ 2147483647 h 183"/>
                <a:gd name="T22" fmla="*/ 2147483647 w 230"/>
                <a:gd name="T23" fmla="*/ 2147483647 h 183"/>
                <a:gd name="T24" fmla="*/ 2147483647 w 230"/>
                <a:gd name="T25" fmla="*/ 2147483647 h 183"/>
                <a:gd name="T26" fmla="*/ 2147483647 w 230"/>
                <a:gd name="T27" fmla="*/ 2147483647 h 183"/>
                <a:gd name="T28" fmla="*/ 2147483647 w 230"/>
                <a:gd name="T29" fmla="*/ 2147483647 h 183"/>
                <a:gd name="T30" fmla="*/ 2147483647 w 230"/>
                <a:gd name="T31" fmla="*/ 2147483647 h 183"/>
                <a:gd name="T32" fmla="*/ 2147483647 w 230"/>
                <a:gd name="T33" fmla="*/ 2147483647 h 183"/>
                <a:gd name="T34" fmla="*/ 2147483647 w 230"/>
                <a:gd name="T35" fmla="*/ 2147483647 h 183"/>
                <a:gd name="T36" fmla="*/ 2147483647 w 230"/>
                <a:gd name="T37" fmla="*/ 2147483647 h 183"/>
                <a:gd name="T38" fmla="*/ 2147483647 w 230"/>
                <a:gd name="T39" fmla="*/ 2147483647 h 183"/>
                <a:gd name="T40" fmla="*/ 2147483647 w 230"/>
                <a:gd name="T41" fmla="*/ 2147483647 h 183"/>
                <a:gd name="T42" fmla="*/ 2147483647 w 230"/>
                <a:gd name="T43" fmla="*/ 2147483647 h 183"/>
                <a:gd name="T44" fmla="*/ 2147483647 w 230"/>
                <a:gd name="T45" fmla="*/ 2147483647 h 183"/>
                <a:gd name="T46" fmla="*/ 2147483647 w 230"/>
                <a:gd name="T47" fmla="*/ 2147483647 h 183"/>
                <a:gd name="T48" fmla="*/ 2147483647 w 230"/>
                <a:gd name="T49" fmla="*/ 2147483647 h 183"/>
                <a:gd name="T50" fmla="*/ 2147483647 w 230"/>
                <a:gd name="T51" fmla="*/ 2147483647 h 183"/>
                <a:gd name="T52" fmla="*/ 2147483647 w 230"/>
                <a:gd name="T53" fmla="*/ 2147483647 h 183"/>
                <a:gd name="T54" fmla="*/ 2147483647 w 230"/>
                <a:gd name="T55" fmla="*/ 2147483647 h 183"/>
                <a:gd name="T56" fmla="*/ 2147483647 w 230"/>
                <a:gd name="T57" fmla="*/ 2147483647 h 183"/>
                <a:gd name="T58" fmla="*/ 2147483647 w 230"/>
                <a:gd name="T59" fmla="*/ 2147483647 h 183"/>
                <a:gd name="T60" fmla="*/ 2147483647 w 230"/>
                <a:gd name="T61" fmla="*/ 2147483647 h 183"/>
                <a:gd name="T62" fmla="*/ 2147483647 w 230"/>
                <a:gd name="T63" fmla="*/ 2147483647 h 183"/>
                <a:gd name="T64" fmla="*/ 2147483647 w 230"/>
                <a:gd name="T65" fmla="*/ 2147483647 h 183"/>
                <a:gd name="T66" fmla="*/ 2147483647 w 230"/>
                <a:gd name="T67" fmla="*/ 2028024099 h 183"/>
                <a:gd name="T68" fmla="*/ 2147483647 w 230"/>
                <a:gd name="T69" fmla="*/ 2028024099 h 183"/>
                <a:gd name="T70" fmla="*/ 2147483647 w 230"/>
                <a:gd name="T71" fmla="*/ 1679456586 h 183"/>
                <a:gd name="T72" fmla="*/ 2147483647 w 230"/>
                <a:gd name="T73" fmla="*/ 1584399052 h 183"/>
                <a:gd name="T74" fmla="*/ 2147483647 w 230"/>
                <a:gd name="T75" fmla="*/ 1394270052 h 183"/>
                <a:gd name="T76" fmla="*/ 2147483647 w 230"/>
                <a:gd name="T77" fmla="*/ 1235831540 h 183"/>
                <a:gd name="T78" fmla="*/ 2147483647 w 230"/>
                <a:gd name="T79" fmla="*/ 792192554 h 183"/>
                <a:gd name="T80" fmla="*/ 2147483647 w 230"/>
                <a:gd name="T81" fmla="*/ 443625041 h 183"/>
                <a:gd name="T82" fmla="*/ 2147483647 w 230"/>
                <a:gd name="T83" fmla="*/ 443625041 h 183"/>
                <a:gd name="T84" fmla="*/ 2147483647 w 230"/>
                <a:gd name="T85" fmla="*/ 0 h 183"/>
                <a:gd name="T86" fmla="*/ 2147483647 w 230"/>
                <a:gd name="T87" fmla="*/ 0 h 183"/>
                <a:gd name="T88" fmla="*/ 2147483647 w 230"/>
                <a:gd name="T89" fmla="*/ 285186531 h 183"/>
                <a:gd name="T90" fmla="*/ 2147483647 w 230"/>
                <a:gd name="T91" fmla="*/ 443625041 h 183"/>
                <a:gd name="T92" fmla="*/ 2147483647 w 230"/>
                <a:gd name="T93" fmla="*/ 285186531 h 183"/>
                <a:gd name="T94" fmla="*/ 2147483647 w 230"/>
                <a:gd name="T95" fmla="*/ 285186531 h 183"/>
                <a:gd name="T96" fmla="*/ 2147483647 w 230"/>
                <a:gd name="T97" fmla="*/ 443625041 h 183"/>
                <a:gd name="T98" fmla="*/ 2147483647 w 230"/>
                <a:gd name="T99" fmla="*/ 285186531 h 183"/>
                <a:gd name="T100" fmla="*/ 2147483647 w 230"/>
                <a:gd name="T101" fmla="*/ 443625041 h 183"/>
                <a:gd name="T102" fmla="*/ 2147483647 w 230"/>
                <a:gd name="T103" fmla="*/ 887264028 h 183"/>
                <a:gd name="T104" fmla="*/ 1409571920 w 230"/>
                <a:gd name="T105" fmla="*/ 1235831540 h 183"/>
                <a:gd name="T106" fmla="*/ 704785975 w 230"/>
                <a:gd name="T107" fmla="*/ 1235831540 h 1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0"/>
                <a:gd name="T163" fmla="*/ 0 h 183"/>
                <a:gd name="T164" fmla="*/ 230 w 230"/>
                <a:gd name="T165" fmla="*/ 183 h 1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0" h="183">
                  <a:moveTo>
                    <a:pt x="5" y="39"/>
                  </a:moveTo>
                  <a:lnTo>
                    <a:pt x="10" y="58"/>
                  </a:lnTo>
                  <a:lnTo>
                    <a:pt x="0" y="83"/>
                  </a:lnTo>
                  <a:lnTo>
                    <a:pt x="24" y="83"/>
                  </a:lnTo>
                  <a:lnTo>
                    <a:pt x="29" y="88"/>
                  </a:lnTo>
                  <a:lnTo>
                    <a:pt x="42" y="93"/>
                  </a:lnTo>
                  <a:lnTo>
                    <a:pt x="53" y="93"/>
                  </a:lnTo>
                  <a:lnTo>
                    <a:pt x="67" y="93"/>
                  </a:lnTo>
                  <a:lnTo>
                    <a:pt x="72" y="93"/>
                  </a:lnTo>
                  <a:lnTo>
                    <a:pt x="80" y="113"/>
                  </a:lnTo>
                  <a:lnTo>
                    <a:pt x="77" y="122"/>
                  </a:lnTo>
                  <a:lnTo>
                    <a:pt x="77" y="132"/>
                  </a:lnTo>
                  <a:lnTo>
                    <a:pt x="80" y="138"/>
                  </a:lnTo>
                  <a:lnTo>
                    <a:pt x="91" y="143"/>
                  </a:lnTo>
                  <a:lnTo>
                    <a:pt x="109" y="162"/>
                  </a:lnTo>
                  <a:lnTo>
                    <a:pt x="114" y="177"/>
                  </a:lnTo>
                  <a:lnTo>
                    <a:pt x="128" y="182"/>
                  </a:lnTo>
                  <a:lnTo>
                    <a:pt x="138" y="177"/>
                  </a:lnTo>
                  <a:lnTo>
                    <a:pt x="147" y="177"/>
                  </a:lnTo>
                  <a:lnTo>
                    <a:pt x="157" y="167"/>
                  </a:lnTo>
                  <a:lnTo>
                    <a:pt x="162" y="172"/>
                  </a:lnTo>
                  <a:lnTo>
                    <a:pt x="171" y="167"/>
                  </a:lnTo>
                  <a:lnTo>
                    <a:pt x="167" y="157"/>
                  </a:lnTo>
                  <a:lnTo>
                    <a:pt x="176" y="157"/>
                  </a:lnTo>
                  <a:lnTo>
                    <a:pt x="187" y="147"/>
                  </a:lnTo>
                  <a:lnTo>
                    <a:pt x="200" y="152"/>
                  </a:lnTo>
                  <a:lnTo>
                    <a:pt x="205" y="152"/>
                  </a:lnTo>
                  <a:lnTo>
                    <a:pt x="195" y="138"/>
                  </a:lnTo>
                  <a:lnTo>
                    <a:pt x="200" y="118"/>
                  </a:lnTo>
                  <a:lnTo>
                    <a:pt x="200" y="93"/>
                  </a:lnTo>
                  <a:lnTo>
                    <a:pt x="210" y="88"/>
                  </a:lnTo>
                  <a:lnTo>
                    <a:pt x="214" y="78"/>
                  </a:lnTo>
                  <a:lnTo>
                    <a:pt x="224" y="78"/>
                  </a:lnTo>
                  <a:lnTo>
                    <a:pt x="229" y="64"/>
                  </a:lnTo>
                  <a:lnTo>
                    <a:pt x="219" y="64"/>
                  </a:lnTo>
                  <a:lnTo>
                    <a:pt x="214" y="53"/>
                  </a:lnTo>
                  <a:lnTo>
                    <a:pt x="219" y="50"/>
                  </a:lnTo>
                  <a:lnTo>
                    <a:pt x="224" y="44"/>
                  </a:lnTo>
                  <a:lnTo>
                    <a:pt x="210" y="39"/>
                  </a:lnTo>
                  <a:lnTo>
                    <a:pt x="195" y="25"/>
                  </a:lnTo>
                  <a:lnTo>
                    <a:pt x="176" y="14"/>
                  </a:lnTo>
                  <a:lnTo>
                    <a:pt x="157" y="14"/>
                  </a:lnTo>
                  <a:lnTo>
                    <a:pt x="147" y="0"/>
                  </a:lnTo>
                  <a:lnTo>
                    <a:pt x="143" y="0"/>
                  </a:lnTo>
                  <a:lnTo>
                    <a:pt x="134" y="9"/>
                  </a:lnTo>
                  <a:lnTo>
                    <a:pt x="124" y="14"/>
                  </a:lnTo>
                  <a:lnTo>
                    <a:pt x="101" y="9"/>
                  </a:lnTo>
                  <a:lnTo>
                    <a:pt x="77" y="9"/>
                  </a:lnTo>
                  <a:lnTo>
                    <a:pt x="67" y="14"/>
                  </a:lnTo>
                  <a:lnTo>
                    <a:pt x="61" y="9"/>
                  </a:lnTo>
                  <a:lnTo>
                    <a:pt x="42" y="14"/>
                  </a:lnTo>
                  <a:lnTo>
                    <a:pt x="19" y="28"/>
                  </a:lnTo>
                  <a:lnTo>
                    <a:pt x="10" y="39"/>
                  </a:lnTo>
                  <a:lnTo>
                    <a:pt x="5" y="39"/>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0919" name="Freeform 25"/>
            <p:cNvSpPr>
              <a:spLocks/>
            </p:cNvSpPr>
            <p:nvPr/>
          </p:nvSpPr>
          <p:spPr bwMode="auto">
            <a:xfrm>
              <a:off x="3789" y="2210"/>
              <a:ext cx="474" cy="288"/>
            </a:xfrm>
            <a:custGeom>
              <a:avLst/>
              <a:gdLst>
                <a:gd name="T0" fmla="*/ 704785975 w 230"/>
                <a:gd name="T1" fmla="*/ 1235831540 h 183"/>
                <a:gd name="T2" fmla="*/ 1409571920 w 230"/>
                <a:gd name="T3" fmla="*/ 1837895094 h 183"/>
                <a:gd name="T4" fmla="*/ 0 w 230"/>
                <a:gd name="T5" fmla="*/ 2147483647 h 183"/>
                <a:gd name="T6" fmla="*/ 2147483647 w 230"/>
                <a:gd name="T7" fmla="*/ 2147483647 h 183"/>
                <a:gd name="T8" fmla="*/ 2147483647 w 230"/>
                <a:gd name="T9" fmla="*/ 2147483647 h 183"/>
                <a:gd name="T10" fmla="*/ 2147483647 w 230"/>
                <a:gd name="T11" fmla="*/ 2147483647 h 183"/>
                <a:gd name="T12" fmla="*/ 2147483647 w 230"/>
                <a:gd name="T13" fmla="*/ 2147483647 h 183"/>
                <a:gd name="T14" fmla="*/ 2147483647 w 230"/>
                <a:gd name="T15" fmla="*/ 2147483647 h 183"/>
                <a:gd name="T16" fmla="*/ 2147483647 w 230"/>
                <a:gd name="T17" fmla="*/ 2147483647 h 183"/>
                <a:gd name="T18" fmla="*/ 2147483647 w 230"/>
                <a:gd name="T19" fmla="*/ 2147483647 h 183"/>
                <a:gd name="T20" fmla="*/ 2147483647 w 230"/>
                <a:gd name="T21" fmla="*/ 2147483647 h 183"/>
                <a:gd name="T22" fmla="*/ 2147483647 w 230"/>
                <a:gd name="T23" fmla="*/ 2147483647 h 183"/>
                <a:gd name="T24" fmla="*/ 2147483647 w 230"/>
                <a:gd name="T25" fmla="*/ 2147483647 h 183"/>
                <a:gd name="T26" fmla="*/ 2147483647 w 230"/>
                <a:gd name="T27" fmla="*/ 2147483647 h 183"/>
                <a:gd name="T28" fmla="*/ 2147483647 w 230"/>
                <a:gd name="T29" fmla="*/ 2147483647 h 183"/>
                <a:gd name="T30" fmla="*/ 2147483647 w 230"/>
                <a:gd name="T31" fmla="*/ 2147483647 h 183"/>
                <a:gd name="T32" fmla="*/ 2147483647 w 230"/>
                <a:gd name="T33" fmla="*/ 2147483647 h 183"/>
                <a:gd name="T34" fmla="*/ 2147483647 w 230"/>
                <a:gd name="T35" fmla="*/ 2147483647 h 183"/>
                <a:gd name="T36" fmla="*/ 2147483647 w 230"/>
                <a:gd name="T37" fmla="*/ 2147483647 h 183"/>
                <a:gd name="T38" fmla="*/ 2147483647 w 230"/>
                <a:gd name="T39" fmla="*/ 2147483647 h 183"/>
                <a:gd name="T40" fmla="*/ 2147483647 w 230"/>
                <a:gd name="T41" fmla="*/ 2147483647 h 183"/>
                <a:gd name="T42" fmla="*/ 2147483647 w 230"/>
                <a:gd name="T43" fmla="*/ 2147483647 h 183"/>
                <a:gd name="T44" fmla="*/ 2147483647 w 230"/>
                <a:gd name="T45" fmla="*/ 2147483647 h 183"/>
                <a:gd name="T46" fmla="*/ 2147483647 w 230"/>
                <a:gd name="T47" fmla="*/ 2147483647 h 183"/>
                <a:gd name="T48" fmla="*/ 2147483647 w 230"/>
                <a:gd name="T49" fmla="*/ 2147483647 h 183"/>
                <a:gd name="T50" fmla="*/ 2147483647 w 230"/>
                <a:gd name="T51" fmla="*/ 2147483647 h 183"/>
                <a:gd name="T52" fmla="*/ 2147483647 w 230"/>
                <a:gd name="T53" fmla="*/ 2147483647 h 183"/>
                <a:gd name="T54" fmla="*/ 2147483647 w 230"/>
                <a:gd name="T55" fmla="*/ 2147483647 h 183"/>
                <a:gd name="T56" fmla="*/ 2147483647 w 230"/>
                <a:gd name="T57" fmla="*/ 2147483647 h 183"/>
                <a:gd name="T58" fmla="*/ 2147483647 w 230"/>
                <a:gd name="T59" fmla="*/ 2147483647 h 183"/>
                <a:gd name="T60" fmla="*/ 2147483647 w 230"/>
                <a:gd name="T61" fmla="*/ 2147483647 h 183"/>
                <a:gd name="T62" fmla="*/ 2147483647 w 230"/>
                <a:gd name="T63" fmla="*/ 2147483647 h 183"/>
                <a:gd name="T64" fmla="*/ 2147483647 w 230"/>
                <a:gd name="T65" fmla="*/ 2147483647 h 183"/>
                <a:gd name="T66" fmla="*/ 2147483647 w 230"/>
                <a:gd name="T67" fmla="*/ 2028024099 h 183"/>
                <a:gd name="T68" fmla="*/ 2147483647 w 230"/>
                <a:gd name="T69" fmla="*/ 2028024099 h 183"/>
                <a:gd name="T70" fmla="*/ 2147483647 w 230"/>
                <a:gd name="T71" fmla="*/ 1679456586 h 183"/>
                <a:gd name="T72" fmla="*/ 2147483647 w 230"/>
                <a:gd name="T73" fmla="*/ 1584399052 h 183"/>
                <a:gd name="T74" fmla="*/ 2147483647 w 230"/>
                <a:gd name="T75" fmla="*/ 1394270052 h 183"/>
                <a:gd name="T76" fmla="*/ 2147483647 w 230"/>
                <a:gd name="T77" fmla="*/ 1235831540 h 183"/>
                <a:gd name="T78" fmla="*/ 2147483647 w 230"/>
                <a:gd name="T79" fmla="*/ 792192554 h 183"/>
                <a:gd name="T80" fmla="*/ 2147483647 w 230"/>
                <a:gd name="T81" fmla="*/ 443625041 h 183"/>
                <a:gd name="T82" fmla="*/ 2147483647 w 230"/>
                <a:gd name="T83" fmla="*/ 443625041 h 183"/>
                <a:gd name="T84" fmla="*/ 2147483647 w 230"/>
                <a:gd name="T85" fmla="*/ 0 h 183"/>
                <a:gd name="T86" fmla="*/ 2147483647 w 230"/>
                <a:gd name="T87" fmla="*/ 0 h 183"/>
                <a:gd name="T88" fmla="*/ 2147483647 w 230"/>
                <a:gd name="T89" fmla="*/ 285186531 h 183"/>
                <a:gd name="T90" fmla="*/ 2147483647 w 230"/>
                <a:gd name="T91" fmla="*/ 443625041 h 183"/>
                <a:gd name="T92" fmla="*/ 2147483647 w 230"/>
                <a:gd name="T93" fmla="*/ 285186531 h 183"/>
                <a:gd name="T94" fmla="*/ 2147483647 w 230"/>
                <a:gd name="T95" fmla="*/ 285186531 h 183"/>
                <a:gd name="T96" fmla="*/ 2147483647 w 230"/>
                <a:gd name="T97" fmla="*/ 443625041 h 183"/>
                <a:gd name="T98" fmla="*/ 2147483647 w 230"/>
                <a:gd name="T99" fmla="*/ 285186531 h 183"/>
                <a:gd name="T100" fmla="*/ 2147483647 w 230"/>
                <a:gd name="T101" fmla="*/ 443625041 h 183"/>
                <a:gd name="T102" fmla="*/ 2147483647 w 230"/>
                <a:gd name="T103" fmla="*/ 887264028 h 183"/>
                <a:gd name="T104" fmla="*/ 1409571920 w 230"/>
                <a:gd name="T105" fmla="*/ 1235831540 h 183"/>
                <a:gd name="T106" fmla="*/ 704785975 w 230"/>
                <a:gd name="T107" fmla="*/ 1235831540 h 1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0"/>
                <a:gd name="T163" fmla="*/ 0 h 183"/>
                <a:gd name="T164" fmla="*/ 230 w 230"/>
                <a:gd name="T165" fmla="*/ 183 h 1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0" h="183">
                  <a:moveTo>
                    <a:pt x="5" y="39"/>
                  </a:moveTo>
                  <a:lnTo>
                    <a:pt x="10" y="58"/>
                  </a:lnTo>
                  <a:lnTo>
                    <a:pt x="0" y="83"/>
                  </a:lnTo>
                  <a:lnTo>
                    <a:pt x="24" y="83"/>
                  </a:lnTo>
                  <a:lnTo>
                    <a:pt x="29" y="88"/>
                  </a:lnTo>
                  <a:lnTo>
                    <a:pt x="42" y="93"/>
                  </a:lnTo>
                  <a:lnTo>
                    <a:pt x="53" y="93"/>
                  </a:lnTo>
                  <a:lnTo>
                    <a:pt x="67" y="93"/>
                  </a:lnTo>
                  <a:lnTo>
                    <a:pt x="72" y="93"/>
                  </a:lnTo>
                  <a:lnTo>
                    <a:pt x="80" y="113"/>
                  </a:lnTo>
                  <a:lnTo>
                    <a:pt x="77" y="122"/>
                  </a:lnTo>
                  <a:lnTo>
                    <a:pt x="77" y="132"/>
                  </a:lnTo>
                  <a:lnTo>
                    <a:pt x="80" y="138"/>
                  </a:lnTo>
                  <a:lnTo>
                    <a:pt x="91" y="143"/>
                  </a:lnTo>
                  <a:lnTo>
                    <a:pt x="109" y="162"/>
                  </a:lnTo>
                  <a:lnTo>
                    <a:pt x="114" y="177"/>
                  </a:lnTo>
                  <a:lnTo>
                    <a:pt x="128" y="182"/>
                  </a:lnTo>
                  <a:lnTo>
                    <a:pt x="138" y="177"/>
                  </a:lnTo>
                  <a:lnTo>
                    <a:pt x="147" y="177"/>
                  </a:lnTo>
                  <a:lnTo>
                    <a:pt x="157" y="167"/>
                  </a:lnTo>
                  <a:lnTo>
                    <a:pt x="162" y="172"/>
                  </a:lnTo>
                  <a:lnTo>
                    <a:pt x="171" y="167"/>
                  </a:lnTo>
                  <a:lnTo>
                    <a:pt x="167" y="157"/>
                  </a:lnTo>
                  <a:lnTo>
                    <a:pt x="176" y="157"/>
                  </a:lnTo>
                  <a:lnTo>
                    <a:pt x="187" y="147"/>
                  </a:lnTo>
                  <a:lnTo>
                    <a:pt x="200" y="152"/>
                  </a:lnTo>
                  <a:lnTo>
                    <a:pt x="205" y="152"/>
                  </a:lnTo>
                  <a:lnTo>
                    <a:pt x="195" y="138"/>
                  </a:lnTo>
                  <a:lnTo>
                    <a:pt x="200" y="118"/>
                  </a:lnTo>
                  <a:lnTo>
                    <a:pt x="200" y="93"/>
                  </a:lnTo>
                  <a:lnTo>
                    <a:pt x="210" y="88"/>
                  </a:lnTo>
                  <a:lnTo>
                    <a:pt x="214" y="78"/>
                  </a:lnTo>
                  <a:lnTo>
                    <a:pt x="224" y="78"/>
                  </a:lnTo>
                  <a:lnTo>
                    <a:pt x="229" y="64"/>
                  </a:lnTo>
                  <a:lnTo>
                    <a:pt x="219" y="64"/>
                  </a:lnTo>
                  <a:lnTo>
                    <a:pt x="214" y="53"/>
                  </a:lnTo>
                  <a:lnTo>
                    <a:pt x="219" y="50"/>
                  </a:lnTo>
                  <a:lnTo>
                    <a:pt x="224" y="44"/>
                  </a:lnTo>
                  <a:lnTo>
                    <a:pt x="210" y="39"/>
                  </a:lnTo>
                  <a:lnTo>
                    <a:pt x="195" y="25"/>
                  </a:lnTo>
                  <a:lnTo>
                    <a:pt x="176" y="14"/>
                  </a:lnTo>
                  <a:lnTo>
                    <a:pt x="157" y="14"/>
                  </a:lnTo>
                  <a:lnTo>
                    <a:pt x="147" y="0"/>
                  </a:lnTo>
                  <a:lnTo>
                    <a:pt x="143" y="0"/>
                  </a:lnTo>
                  <a:lnTo>
                    <a:pt x="134" y="9"/>
                  </a:lnTo>
                  <a:lnTo>
                    <a:pt x="124" y="14"/>
                  </a:lnTo>
                  <a:lnTo>
                    <a:pt x="101" y="9"/>
                  </a:lnTo>
                  <a:lnTo>
                    <a:pt x="77" y="9"/>
                  </a:lnTo>
                  <a:lnTo>
                    <a:pt x="67" y="14"/>
                  </a:lnTo>
                  <a:lnTo>
                    <a:pt x="61" y="9"/>
                  </a:lnTo>
                  <a:lnTo>
                    <a:pt x="42" y="14"/>
                  </a:lnTo>
                  <a:lnTo>
                    <a:pt x="19" y="28"/>
                  </a:lnTo>
                  <a:lnTo>
                    <a:pt x="10" y="39"/>
                  </a:lnTo>
                  <a:lnTo>
                    <a:pt x="5" y="39"/>
                  </a:lnTo>
                </a:path>
              </a:pathLst>
            </a:custGeom>
            <a:solidFill>
              <a:schemeClr val="accent1">
                <a:lumMod val="60000"/>
                <a:lumOff val="40000"/>
              </a:schemeClr>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0920" name="Freeform 26"/>
            <p:cNvSpPr>
              <a:spLocks/>
            </p:cNvSpPr>
            <p:nvPr/>
          </p:nvSpPr>
          <p:spPr bwMode="auto">
            <a:xfrm>
              <a:off x="4026" y="2201"/>
              <a:ext cx="771" cy="552"/>
            </a:xfrm>
            <a:custGeom>
              <a:avLst/>
              <a:gdLst>
                <a:gd name="T0" fmla="*/ 2147483647 w 374"/>
                <a:gd name="T1" fmla="*/ 2147483647 h 350"/>
                <a:gd name="T2" fmla="*/ 2147483647 w 374"/>
                <a:gd name="T3" fmla="*/ 2147483647 h 350"/>
                <a:gd name="T4" fmla="*/ 2147483647 w 374"/>
                <a:gd name="T5" fmla="*/ 2147483647 h 350"/>
                <a:gd name="T6" fmla="*/ 2147483647 w 374"/>
                <a:gd name="T7" fmla="*/ 2147483647 h 350"/>
                <a:gd name="T8" fmla="*/ 2147483647 w 374"/>
                <a:gd name="T9" fmla="*/ 2147483647 h 350"/>
                <a:gd name="T10" fmla="*/ 2147483647 w 374"/>
                <a:gd name="T11" fmla="*/ 2147483647 h 350"/>
                <a:gd name="T12" fmla="*/ 2147483647 w 374"/>
                <a:gd name="T13" fmla="*/ 2147483647 h 350"/>
                <a:gd name="T14" fmla="*/ 2147483647 w 374"/>
                <a:gd name="T15" fmla="*/ 2147483647 h 350"/>
                <a:gd name="T16" fmla="*/ 2147483647 w 374"/>
                <a:gd name="T17" fmla="*/ 2147483647 h 350"/>
                <a:gd name="T18" fmla="*/ 2147483647 w 374"/>
                <a:gd name="T19" fmla="*/ 2147483647 h 350"/>
                <a:gd name="T20" fmla="*/ 2147483647 w 374"/>
                <a:gd name="T21" fmla="*/ 2147483647 h 350"/>
                <a:gd name="T22" fmla="*/ 2147483647 w 374"/>
                <a:gd name="T23" fmla="*/ 2147483647 h 350"/>
                <a:gd name="T24" fmla="*/ 2147483647 w 374"/>
                <a:gd name="T25" fmla="*/ 2147483647 h 350"/>
                <a:gd name="T26" fmla="*/ 2147483647 w 374"/>
                <a:gd name="T27" fmla="*/ 2147483647 h 350"/>
                <a:gd name="T28" fmla="*/ 2147483647 w 374"/>
                <a:gd name="T29" fmla="*/ 2012762555 h 350"/>
                <a:gd name="T30" fmla="*/ 2147483647 w 374"/>
                <a:gd name="T31" fmla="*/ 1405732463 h 350"/>
                <a:gd name="T32" fmla="*/ 2147483647 w 374"/>
                <a:gd name="T33" fmla="*/ 607016039 h 350"/>
                <a:gd name="T34" fmla="*/ 2147483647 w 374"/>
                <a:gd name="T35" fmla="*/ 319486566 h 350"/>
                <a:gd name="T36" fmla="*/ 2147483647 w 374"/>
                <a:gd name="T37" fmla="*/ 319486566 h 350"/>
                <a:gd name="T38" fmla="*/ 2147483647 w 374"/>
                <a:gd name="T39" fmla="*/ 319486566 h 350"/>
                <a:gd name="T40" fmla="*/ 2147483647 w 374"/>
                <a:gd name="T41" fmla="*/ 319486566 h 350"/>
                <a:gd name="T42" fmla="*/ 2147483647 w 374"/>
                <a:gd name="T43" fmla="*/ 159743283 h 350"/>
                <a:gd name="T44" fmla="*/ 2147483647 w 374"/>
                <a:gd name="T45" fmla="*/ 319486566 h 350"/>
                <a:gd name="T46" fmla="*/ 2147483647 w 374"/>
                <a:gd name="T47" fmla="*/ 1086245893 h 350"/>
                <a:gd name="T48" fmla="*/ 2147483647 w 374"/>
                <a:gd name="T49" fmla="*/ 1086245893 h 350"/>
                <a:gd name="T50" fmla="*/ 2147483647 w 374"/>
                <a:gd name="T51" fmla="*/ 1565475746 h 350"/>
                <a:gd name="T52" fmla="*/ 2147483647 w 374"/>
                <a:gd name="T53" fmla="*/ 1853019272 h 350"/>
                <a:gd name="T54" fmla="*/ 2147483647 w 374"/>
                <a:gd name="T55" fmla="*/ 2147483647 h 350"/>
                <a:gd name="T56" fmla="*/ 2147483647 w 374"/>
                <a:gd name="T57" fmla="*/ 2147483647 h 350"/>
                <a:gd name="T58" fmla="*/ 2147483647 w 374"/>
                <a:gd name="T59" fmla="*/ 2147483647 h 350"/>
                <a:gd name="T60" fmla="*/ 2147483647 w 374"/>
                <a:gd name="T61" fmla="*/ 2147483647 h 350"/>
                <a:gd name="T62" fmla="*/ 2147483647 w 374"/>
                <a:gd name="T63" fmla="*/ 2147483647 h 350"/>
                <a:gd name="T64" fmla="*/ 2147483647 w 374"/>
                <a:gd name="T65" fmla="*/ 2147483647 h 350"/>
                <a:gd name="T66" fmla="*/ 2147483647 w 374"/>
                <a:gd name="T67" fmla="*/ 2147483647 h 350"/>
                <a:gd name="T68" fmla="*/ 2147483647 w 374"/>
                <a:gd name="T69" fmla="*/ 2147483647 h 350"/>
                <a:gd name="T70" fmla="*/ 2147483647 w 374"/>
                <a:gd name="T71" fmla="*/ 2147483647 h 350"/>
                <a:gd name="T72" fmla="*/ 0 w 374"/>
                <a:gd name="T73" fmla="*/ 2147483647 h 350"/>
                <a:gd name="T74" fmla="*/ 1978391409 w 374"/>
                <a:gd name="T75" fmla="*/ 2147483647 h 350"/>
                <a:gd name="T76" fmla="*/ 1978391409 w 374"/>
                <a:gd name="T77" fmla="*/ 2147483647 h 350"/>
                <a:gd name="T78" fmla="*/ 2147483647 w 374"/>
                <a:gd name="T79" fmla="*/ 2147483647 h 350"/>
                <a:gd name="T80" fmla="*/ 2147483647 w 374"/>
                <a:gd name="T81" fmla="*/ 2147483647 h 350"/>
                <a:gd name="T82" fmla="*/ 2147483647 w 374"/>
                <a:gd name="T83" fmla="*/ 2147483647 h 350"/>
                <a:gd name="T84" fmla="*/ 2147483647 w 374"/>
                <a:gd name="T85" fmla="*/ 2147483647 h 350"/>
                <a:gd name="T86" fmla="*/ 2147483647 w 374"/>
                <a:gd name="T87" fmla="*/ 2147483647 h 350"/>
                <a:gd name="T88" fmla="*/ 2147483647 w 374"/>
                <a:gd name="T89" fmla="*/ 2147483647 h 350"/>
                <a:gd name="T90" fmla="*/ 2147483647 w 374"/>
                <a:gd name="T91" fmla="*/ 2147483647 h 350"/>
                <a:gd name="T92" fmla="*/ 2147483647 w 374"/>
                <a:gd name="T93" fmla="*/ 2147483647 h 350"/>
                <a:gd name="T94" fmla="*/ 2147483647 w 374"/>
                <a:gd name="T95" fmla="*/ 2147483647 h 350"/>
                <a:gd name="T96" fmla="*/ 2147483647 w 374"/>
                <a:gd name="T97" fmla="*/ 2147483647 h 350"/>
                <a:gd name="T98" fmla="*/ 2147483647 w 374"/>
                <a:gd name="T99" fmla="*/ 2147483647 h 350"/>
                <a:gd name="T100" fmla="*/ 2147483647 w 374"/>
                <a:gd name="T101" fmla="*/ 2147483647 h 350"/>
                <a:gd name="T102" fmla="*/ 2147483647 w 374"/>
                <a:gd name="T103" fmla="*/ 2147483647 h 350"/>
                <a:gd name="T104" fmla="*/ 2147483647 w 374"/>
                <a:gd name="T105" fmla="*/ 2147483647 h 350"/>
                <a:gd name="T106" fmla="*/ 2147483647 w 374"/>
                <a:gd name="T107" fmla="*/ 2147483647 h 350"/>
                <a:gd name="T108" fmla="*/ 2147483647 w 374"/>
                <a:gd name="T109" fmla="*/ 2147483647 h 350"/>
                <a:gd name="T110" fmla="*/ 2147483647 w 374"/>
                <a:gd name="T111" fmla="*/ 2147483647 h 350"/>
                <a:gd name="T112" fmla="*/ 2147483647 w 374"/>
                <a:gd name="T113" fmla="*/ 2147483647 h 350"/>
                <a:gd name="T114" fmla="*/ 2147483647 w 374"/>
                <a:gd name="T115" fmla="*/ 2147483647 h 350"/>
                <a:gd name="T116" fmla="*/ 2147483647 w 374"/>
                <a:gd name="T117" fmla="*/ 2147483647 h 3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74"/>
                <a:gd name="T178" fmla="*/ 0 h 350"/>
                <a:gd name="T179" fmla="*/ 374 w 374"/>
                <a:gd name="T180" fmla="*/ 350 h 3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74" h="350">
                  <a:moveTo>
                    <a:pt x="359" y="245"/>
                  </a:moveTo>
                  <a:lnTo>
                    <a:pt x="349" y="220"/>
                  </a:lnTo>
                  <a:lnTo>
                    <a:pt x="345" y="216"/>
                  </a:lnTo>
                  <a:lnTo>
                    <a:pt x="340" y="216"/>
                  </a:lnTo>
                  <a:lnTo>
                    <a:pt x="340" y="206"/>
                  </a:lnTo>
                  <a:lnTo>
                    <a:pt x="335" y="206"/>
                  </a:lnTo>
                  <a:lnTo>
                    <a:pt x="335" y="201"/>
                  </a:lnTo>
                  <a:lnTo>
                    <a:pt x="330" y="192"/>
                  </a:lnTo>
                  <a:lnTo>
                    <a:pt x="321" y="187"/>
                  </a:lnTo>
                  <a:lnTo>
                    <a:pt x="321" y="181"/>
                  </a:lnTo>
                  <a:lnTo>
                    <a:pt x="325" y="176"/>
                  </a:lnTo>
                  <a:lnTo>
                    <a:pt x="325" y="172"/>
                  </a:lnTo>
                  <a:lnTo>
                    <a:pt x="330" y="167"/>
                  </a:lnTo>
                  <a:lnTo>
                    <a:pt x="335" y="167"/>
                  </a:lnTo>
                  <a:lnTo>
                    <a:pt x="345" y="172"/>
                  </a:lnTo>
                  <a:lnTo>
                    <a:pt x="359" y="172"/>
                  </a:lnTo>
                  <a:lnTo>
                    <a:pt x="373" y="148"/>
                  </a:lnTo>
                  <a:lnTo>
                    <a:pt x="373" y="137"/>
                  </a:lnTo>
                  <a:lnTo>
                    <a:pt x="365" y="137"/>
                  </a:lnTo>
                  <a:lnTo>
                    <a:pt x="359" y="132"/>
                  </a:lnTo>
                  <a:lnTo>
                    <a:pt x="359" y="127"/>
                  </a:lnTo>
                  <a:lnTo>
                    <a:pt x="349" y="123"/>
                  </a:lnTo>
                  <a:lnTo>
                    <a:pt x="330" y="132"/>
                  </a:lnTo>
                  <a:lnTo>
                    <a:pt x="330" y="127"/>
                  </a:lnTo>
                  <a:lnTo>
                    <a:pt x="325" y="113"/>
                  </a:lnTo>
                  <a:lnTo>
                    <a:pt x="311" y="107"/>
                  </a:lnTo>
                  <a:lnTo>
                    <a:pt x="292" y="88"/>
                  </a:lnTo>
                  <a:lnTo>
                    <a:pt x="287" y="79"/>
                  </a:lnTo>
                  <a:lnTo>
                    <a:pt x="279" y="74"/>
                  </a:lnTo>
                  <a:lnTo>
                    <a:pt x="279" y="63"/>
                  </a:lnTo>
                  <a:lnTo>
                    <a:pt x="279" y="58"/>
                  </a:lnTo>
                  <a:lnTo>
                    <a:pt x="279" y="44"/>
                  </a:lnTo>
                  <a:lnTo>
                    <a:pt x="273" y="39"/>
                  </a:lnTo>
                  <a:lnTo>
                    <a:pt x="268" y="19"/>
                  </a:lnTo>
                  <a:lnTo>
                    <a:pt x="263" y="19"/>
                  </a:lnTo>
                  <a:lnTo>
                    <a:pt x="249" y="10"/>
                  </a:lnTo>
                  <a:lnTo>
                    <a:pt x="239" y="5"/>
                  </a:lnTo>
                  <a:lnTo>
                    <a:pt x="231" y="10"/>
                  </a:lnTo>
                  <a:lnTo>
                    <a:pt x="212" y="25"/>
                  </a:lnTo>
                  <a:lnTo>
                    <a:pt x="212" y="10"/>
                  </a:lnTo>
                  <a:lnTo>
                    <a:pt x="201" y="5"/>
                  </a:lnTo>
                  <a:lnTo>
                    <a:pt x="183" y="10"/>
                  </a:lnTo>
                  <a:lnTo>
                    <a:pt x="172" y="5"/>
                  </a:lnTo>
                  <a:lnTo>
                    <a:pt x="163" y="5"/>
                  </a:lnTo>
                  <a:lnTo>
                    <a:pt x="163" y="0"/>
                  </a:lnTo>
                  <a:lnTo>
                    <a:pt x="148" y="10"/>
                  </a:lnTo>
                  <a:lnTo>
                    <a:pt x="145" y="19"/>
                  </a:lnTo>
                  <a:lnTo>
                    <a:pt x="139" y="34"/>
                  </a:lnTo>
                  <a:lnTo>
                    <a:pt x="134" y="34"/>
                  </a:lnTo>
                  <a:lnTo>
                    <a:pt x="120" y="34"/>
                  </a:lnTo>
                  <a:lnTo>
                    <a:pt x="115" y="49"/>
                  </a:lnTo>
                  <a:lnTo>
                    <a:pt x="110" y="49"/>
                  </a:lnTo>
                  <a:lnTo>
                    <a:pt x="105" y="55"/>
                  </a:lnTo>
                  <a:lnTo>
                    <a:pt x="100" y="58"/>
                  </a:lnTo>
                  <a:lnTo>
                    <a:pt x="105" y="69"/>
                  </a:lnTo>
                  <a:lnTo>
                    <a:pt x="115" y="69"/>
                  </a:lnTo>
                  <a:lnTo>
                    <a:pt x="110" y="83"/>
                  </a:lnTo>
                  <a:lnTo>
                    <a:pt x="100" y="83"/>
                  </a:lnTo>
                  <a:lnTo>
                    <a:pt x="96" y="93"/>
                  </a:lnTo>
                  <a:lnTo>
                    <a:pt x="86" y="98"/>
                  </a:lnTo>
                  <a:lnTo>
                    <a:pt x="86" y="123"/>
                  </a:lnTo>
                  <a:lnTo>
                    <a:pt x="81" y="143"/>
                  </a:lnTo>
                  <a:lnTo>
                    <a:pt x="92" y="157"/>
                  </a:lnTo>
                  <a:lnTo>
                    <a:pt x="86" y="157"/>
                  </a:lnTo>
                  <a:lnTo>
                    <a:pt x="73" y="152"/>
                  </a:lnTo>
                  <a:lnTo>
                    <a:pt x="62" y="162"/>
                  </a:lnTo>
                  <a:lnTo>
                    <a:pt x="53" y="162"/>
                  </a:lnTo>
                  <a:lnTo>
                    <a:pt x="58" y="172"/>
                  </a:lnTo>
                  <a:lnTo>
                    <a:pt x="48" y="176"/>
                  </a:lnTo>
                  <a:lnTo>
                    <a:pt x="44" y="172"/>
                  </a:lnTo>
                  <a:lnTo>
                    <a:pt x="33" y="181"/>
                  </a:lnTo>
                  <a:lnTo>
                    <a:pt x="24" y="181"/>
                  </a:lnTo>
                  <a:lnTo>
                    <a:pt x="14" y="187"/>
                  </a:lnTo>
                  <a:lnTo>
                    <a:pt x="0" y="181"/>
                  </a:lnTo>
                  <a:lnTo>
                    <a:pt x="20" y="240"/>
                  </a:lnTo>
                  <a:lnTo>
                    <a:pt x="14" y="270"/>
                  </a:lnTo>
                  <a:lnTo>
                    <a:pt x="0" y="295"/>
                  </a:lnTo>
                  <a:lnTo>
                    <a:pt x="14" y="314"/>
                  </a:lnTo>
                  <a:lnTo>
                    <a:pt x="14" y="333"/>
                  </a:lnTo>
                  <a:lnTo>
                    <a:pt x="24" y="349"/>
                  </a:lnTo>
                  <a:lnTo>
                    <a:pt x="29" y="344"/>
                  </a:lnTo>
                  <a:lnTo>
                    <a:pt x="44" y="338"/>
                  </a:lnTo>
                  <a:lnTo>
                    <a:pt x="53" y="333"/>
                  </a:lnTo>
                  <a:lnTo>
                    <a:pt x="58" y="330"/>
                  </a:lnTo>
                  <a:lnTo>
                    <a:pt x="58" y="324"/>
                  </a:lnTo>
                  <a:lnTo>
                    <a:pt x="62" y="319"/>
                  </a:lnTo>
                  <a:lnTo>
                    <a:pt x="92" y="308"/>
                  </a:lnTo>
                  <a:lnTo>
                    <a:pt x="100" y="308"/>
                  </a:lnTo>
                  <a:lnTo>
                    <a:pt x="115" y="305"/>
                  </a:lnTo>
                  <a:lnTo>
                    <a:pt x="129" y="308"/>
                  </a:lnTo>
                  <a:lnTo>
                    <a:pt x="139" y="314"/>
                  </a:lnTo>
                  <a:lnTo>
                    <a:pt x="153" y="308"/>
                  </a:lnTo>
                  <a:lnTo>
                    <a:pt x="172" y="314"/>
                  </a:lnTo>
                  <a:lnTo>
                    <a:pt x="172" y="319"/>
                  </a:lnTo>
                  <a:lnTo>
                    <a:pt x="177" y="324"/>
                  </a:lnTo>
                  <a:lnTo>
                    <a:pt x="191" y="319"/>
                  </a:lnTo>
                  <a:lnTo>
                    <a:pt x="191" y="330"/>
                  </a:lnTo>
                  <a:lnTo>
                    <a:pt x="197" y="330"/>
                  </a:lnTo>
                  <a:lnTo>
                    <a:pt x="201" y="324"/>
                  </a:lnTo>
                  <a:lnTo>
                    <a:pt x="215" y="319"/>
                  </a:lnTo>
                  <a:lnTo>
                    <a:pt x="215" y="314"/>
                  </a:lnTo>
                  <a:lnTo>
                    <a:pt x="231" y="319"/>
                  </a:lnTo>
                  <a:lnTo>
                    <a:pt x="234" y="314"/>
                  </a:lnTo>
                  <a:lnTo>
                    <a:pt x="245" y="324"/>
                  </a:lnTo>
                  <a:lnTo>
                    <a:pt x="254" y="305"/>
                  </a:lnTo>
                  <a:lnTo>
                    <a:pt x="263" y="314"/>
                  </a:lnTo>
                  <a:lnTo>
                    <a:pt x="268" y="319"/>
                  </a:lnTo>
                  <a:lnTo>
                    <a:pt x="273" y="319"/>
                  </a:lnTo>
                  <a:lnTo>
                    <a:pt x="279" y="314"/>
                  </a:lnTo>
                  <a:lnTo>
                    <a:pt x="301" y="308"/>
                  </a:lnTo>
                  <a:lnTo>
                    <a:pt x="316" y="314"/>
                  </a:lnTo>
                  <a:lnTo>
                    <a:pt x="321" y="308"/>
                  </a:lnTo>
                  <a:lnTo>
                    <a:pt x="321" y="305"/>
                  </a:lnTo>
                  <a:lnTo>
                    <a:pt x="316" y="295"/>
                  </a:lnTo>
                  <a:lnTo>
                    <a:pt x="316" y="275"/>
                  </a:lnTo>
                  <a:lnTo>
                    <a:pt x="325" y="256"/>
                  </a:lnTo>
                  <a:lnTo>
                    <a:pt x="345" y="245"/>
                  </a:lnTo>
                  <a:lnTo>
                    <a:pt x="359" y="245"/>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0921" name="Freeform 27"/>
            <p:cNvSpPr>
              <a:spLocks/>
            </p:cNvSpPr>
            <p:nvPr/>
          </p:nvSpPr>
          <p:spPr bwMode="auto">
            <a:xfrm>
              <a:off x="4026" y="2201"/>
              <a:ext cx="771" cy="552"/>
            </a:xfrm>
            <a:custGeom>
              <a:avLst/>
              <a:gdLst>
                <a:gd name="T0" fmla="*/ 2147483647 w 374"/>
                <a:gd name="T1" fmla="*/ 2147483647 h 350"/>
                <a:gd name="T2" fmla="*/ 2147483647 w 374"/>
                <a:gd name="T3" fmla="*/ 2147483647 h 350"/>
                <a:gd name="T4" fmla="*/ 2147483647 w 374"/>
                <a:gd name="T5" fmla="*/ 2147483647 h 350"/>
                <a:gd name="T6" fmla="*/ 2147483647 w 374"/>
                <a:gd name="T7" fmla="*/ 2147483647 h 350"/>
                <a:gd name="T8" fmla="*/ 2147483647 w 374"/>
                <a:gd name="T9" fmla="*/ 2147483647 h 350"/>
                <a:gd name="T10" fmla="*/ 2147483647 w 374"/>
                <a:gd name="T11" fmla="*/ 2147483647 h 350"/>
                <a:gd name="T12" fmla="*/ 2147483647 w 374"/>
                <a:gd name="T13" fmla="*/ 2147483647 h 350"/>
                <a:gd name="T14" fmla="*/ 2147483647 w 374"/>
                <a:gd name="T15" fmla="*/ 2147483647 h 350"/>
                <a:gd name="T16" fmla="*/ 2147483647 w 374"/>
                <a:gd name="T17" fmla="*/ 2147483647 h 350"/>
                <a:gd name="T18" fmla="*/ 2147483647 w 374"/>
                <a:gd name="T19" fmla="*/ 2147483647 h 350"/>
                <a:gd name="T20" fmla="*/ 2147483647 w 374"/>
                <a:gd name="T21" fmla="*/ 2147483647 h 350"/>
                <a:gd name="T22" fmla="*/ 2147483647 w 374"/>
                <a:gd name="T23" fmla="*/ 2147483647 h 350"/>
                <a:gd name="T24" fmla="*/ 2147483647 w 374"/>
                <a:gd name="T25" fmla="*/ 2147483647 h 350"/>
                <a:gd name="T26" fmla="*/ 2147483647 w 374"/>
                <a:gd name="T27" fmla="*/ 2147483647 h 350"/>
                <a:gd name="T28" fmla="*/ 2147483647 w 374"/>
                <a:gd name="T29" fmla="*/ 2012762555 h 350"/>
                <a:gd name="T30" fmla="*/ 2147483647 w 374"/>
                <a:gd name="T31" fmla="*/ 1405732463 h 350"/>
                <a:gd name="T32" fmla="*/ 2147483647 w 374"/>
                <a:gd name="T33" fmla="*/ 607016039 h 350"/>
                <a:gd name="T34" fmla="*/ 2147483647 w 374"/>
                <a:gd name="T35" fmla="*/ 319486566 h 350"/>
                <a:gd name="T36" fmla="*/ 2147483647 w 374"/>
                <a:gd name="T37" fmla="*/ 319486566 h 350"/>
                <a:gd name="T38" fmla="*/ 2147483647 w 374"/>
                <a:gd name="T39" fmla="*/ 319486566 h 350"/>
                <a:gd name="T40" fmla="*/ 2147483647 w 374"/>
                <a:gd name="T41" fmla="*/ 319486566 h 350"/>
                <a:gd name="T42" fmla="*/ 2147483647 w 374"/>
                <a:gd name="T43" fmla="*/ 159743283 h 350"/>
                <a:gd name="T44" fmla="*/ 2147483647 w 374"/>
                <a:gd name="T45" fmla="*/ 319486566 h 350"/>
                <a:gd name="T46" fmla="*/ 2147483647 w 374"/>
                <a:gd name="T47" fmla="*/ 1086245893 h 350"/>
                <a:gd name="T48" fmla="*/ 2147483647 w 374"/>
                <a:gd name="T49" fmla="*/ 1086245893 h 350"/>
                <a:gd name="T50" fmla="*/ 2147483647 w 374"/>
                <a:gd name="T51" fmla="*/ 1565475746 h 350"/>
                <a:gd name="T52" fmla="*/ 2147483647 w 374"/>
                <a:gd name="T53" fmla="*/ 1853019272 h 350"/>
                <a:gd name="T54" fmla="*/ 2147483647 w 374"/>
                <a:gd name="T55" fmla="*/ 2147483647 h 350"/>
                <a:gd name="T56" fmla="*/ 2147483647 w 374"/>
                <a:gd name="T57" fmla="*/ 2147483647 h 350"/>
                <a:gd name="T58" fmla="*/ 2147483647 w 374"/>
                <a:gd name="T59" fmla="*/ 2147483647 h 350"/>
                <a:gd name="T60" fmla="*/ 2147483647 w 374"/>
                <a:gd name="T61" fmla="*/ 2147483647 h 350"/>
                <a:gd name="T62" fmla="*/ 2147483647 w 374"/>
                <a:gd name="T63" fmla="*/ 2147483647 h 350"/>
                <a:gd name="T64" fmla="*/ 2147483647 w 374"/>
                <a:gd name="T65" fmla="*/ 2147483647 h 350"/>
                <a:gd name="T66" fmla="*/ 2147483647 w 374"/>
                <a:gd name="T67" fmla="*/ 2147483647 h 350"/>
                <a:gd name="T68" fmla="*/ 2147483647 w 374"/>
                <a:gd name="T69" fmla="*/ 2147483647 h 350"/>
                <a:gd name="T70" fmla="*/ 2147483647 w 374"/>
                <a:gd name="T71" fmla="*/ 2147483647 h 350"/>
                <a:gd name="T72" fmla="*/ 0 w 374"/>
                <a:gd name="T73" fmla="*/ 2147483647 h 350"/>
                <a:gd name="T74" fmla="*/ 1978391409 w 374"/>
                <a:gd name="T75" fmla="*/ 2147483647 h 350"/>
                <a:gd name="T76" fmla="*/ 1978391409 w 374"/>
                <a:gd name="T77" fmla="*/ 2147483647 h 350"/>
                <a:gd name="T78" fmla="*/ 2147483647 w 374"/>
                <a:gd name="T79" fmla="*/ 2147483647 h 350"/>
                <a:gd name="T80" fmla="*/ 2147483647 w 374"/>
                <a:gd name="T81" fmla="*/ 2147483647 h 350"/>
                <a:gd name="T82" fmla="*/ 2147483647 w 374"/>
                <a:gd name="T83" fmla="*/ 2147483647 h 350"/>
                <a:gd name="T84" fmla="*/ 2147483647 w 374"/>
                <a:gd name="T85" fmla="*/ 2147483647 h 350"/>
                <a:gd name="T86" fmla="*/ 2147483647 w 374"/>
                <a:gd name="T87" fmla="*/ 2147483647 h 350"/>
                <a:gd name="T88" fmla="*/ 2147483647 w 374"/>
                <a:gd name="T89" fmla="*/ 2147483647 h 350"/>
                <a:gd name="T90" fmla="*/ 2147483647 w 374"/>
                <a:gd name="T91" fmla="*/ 2147483647 h 350"/>
                <a:gd name="T92" fmla="*/ 2147483647 w 374"/>
                <a:gd name="T93" fmla="*/ 2147483647 h 350"/>
                <a:gd name="T94" fmla="*/ 2147483647 w 374"/>
                <a:gd name="T95" fmla="*/ 2147483647 h 350"/>
                <a:gd name="T96" fmla="*/ 2147483647 w 374"/>
                <a:gd name="T97" fmla="*/ 2147483647 h 350"/>
                <a:gd name="T98" fmla="*/ 2147483647 w 374"/>
                <a:gd name="T99" fmla="*/ 2147483647 h 350"/>
                <a:gd name="T100" fmla="*/ 2147483647 w 374"/>
                <a:gd name="T101" fmla="*/ 2147483647 h 350"/>
                <a:gd name="T102" fmla="*/ 2147483647 w 374"/>
                <a:gd name="T103" fmla="*/ 2147483647 h 350"/>
                <a:gd name="T104" fmla="*/ 2147483647 w 374"/>
                <a:gd name="T105" fmla="*/ 2147483647 h 350"/>
                <a:gd name="T106" fmla="*/ 2147483647 w 374"/>
                <a:gd name="T107" fmla="*/ 2147483647 h 350"/>
                <a:gd name="T108" fmla="*/ 2147483647 w 374"/>
                <a:gd name="T109" fmla="*/ 2147483647 h 350"/>
                <a:gd name="T110" fmla="*/ 2147483647 w 374"/>
                <a:gd name="T111" fmla="*/ 2147483647 h 350"/>
                <a:gd name="T112" fmla="*/ 2147483647 w 374"/>
                <a:gd name="T113" fmla="*/ 2147483647 h 350"/>
                <a:gd name="T114" fmla="*/ 2147483647 w 374"/>
                <a:gd name="T115" fmla="*/ 2147483647 h 350"/>
                <a:gd name="T116" fmla="*/ 2147483647 w 374"/>
                <a:gd name="T117" fmla="*/ 2147483647 h 3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74"/>
                <a:gd name="T178" fmla="*/ 0 h 350"/>
                <a:gd name="T179" fmla="*/ 374 w 374"/>
                <a:gd name="T180" fmla="*/ 350 h 3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74" h="350">
                  <a:moveTo>
                    <a:pt x="359" y="245"/>
                  </a:moveTo>
                  <a:lnTo>
                    <a:pt x="349" y="220"/>
                  </a:lnTo>
                  <a:lnTo>
                    <a:pt x="345" y="216"/>
                  </a:lnTo>
                  <a:lnTo>
                    <a:pt x="340" y="216"/>
                  </a:lnTo>
                  <a:lnTo>
                    <a:pt x="340" y="206"/>
                  </a:lnTo>
                  <a:lnTo>
                    <a:pt x="335" y="206"/>
                  </a:lnTo>
                  <a:lnTo>
                    <a:pt x="335" y="201"/>
                  </a:lnTo>
                  <a:lnTo>
                    <a:pt x="330" y="192"/>
                  </a:lnTo>
                  <a:lnTo>
                    <a:pt x="321" y="187"/>
                  </a:lnTo>
                  <a:lnTo>
                    <a:pt x="321" y="181"/>
                  </a:lnTo>
                  <a:lnTo>
                    <a:pt x="325" y="176"/>
                  </a:lnTo>
                  <a:lnTo>
                    <a:pt x="325" y="172"/>
                  </a:lnTo>
                  <a:lnTo>
                    <a:pt x="330" y="167"/>
                  </a:lnTo>
                  <a:lnTo>
                    <a:pt x="335" y="167"/>
                  </a:lnTo>
                  <a:lnTo>
                    <a:pt x="345" y="172"/>
                  </a:lnTo>
                  <a:lnTo>
                    <a:pt x="359" y="172"/>
                  </a:lnTo>
                  <a:lnTo>
                    <a:pt x="373" y="148"/>
                  </a:lnTo>
                  <a:lnTo>
                    <a:pt x="373" y="137"/>
                  </a:lnTo>
                  <a:lnTo>
                    <a:pt x="365" y="137"/>
                  </a:lnTo>
                  <a:lnTo>
                    <a:pt x="359" y="132"/>
                  </a:lnTo>
                  <a:lnTo>
                    <a:pt x="359" y="127"/>
                  </a:lnTo>
                  <a:lnTo>
                    <a:pt x="349" y="123"/>
                  </a:lnTo>
                  <a:lnTo>
                    <a:pt x="330" y="132"/>
                  </a:lnTo>
                  <a:lnTo>
                    <a:pt x="330" y="127"/>
                  </a:lnTo>
                  <a:lnTo>
                    <a:pt x="325" y="113"/>
                  </a:lnTo>
                  <a:lnTo>
                    <a:pt x="311" y="107"/>
                  </a:lnTo>
                  <a:lnTo>
                    <a:pt x="292" y="88"/>
                  </a:lnTo>
                  <a:lnTo>
                    <a:pt x="287" y="79"/>
                  </a:lnTo>
                  <a:lnTo>
                    <a:pt x="279" y="74"/>
                  </a:lnTo>
                  <a:lnTo>
                    <a:pt x="279" y="63"/>
                  </a:lnTo>
                  <a:lnTo>
                    <a:pt x="279" y="58"/>
                  </a:lnTo>
                  <a:lnTo>
                    <a:pt x="279" y="44"/>
                  </a:lnTo>
                  <a:lnTo>
                    <a:pt x="273" y="39"/>
                  </a:lnTo>
                  <a:lnTo>
                    <a:pt x="268" y="19"/>
                  </a:lnTo>
                  <a:lnTo>
                    <a:pt x="263" y="19"/>
                  </a:lnTo>
                  <a:lnTo>
                    <a:pt x="249" y="10"/>
                  </a:lnTo>
                  <a:lnTo>
                    <a:pt x="239" y="5"/>
                  </a:lnTo>
                  <a:lnTo>
                    <a:pt x="231" y="10"/>
                  </a:lnTo>
                  <a:lnTo>
                    <a:pt x="212" y="25"/>
                  </a:lnTo>
                  <a:lnTo>
                    <a:pt x="212" y="10"/>
                  </a:lnTo>
                  <a:lnTo>
                    <a:pt x="201" y="5"/>
                  </a:lnTo>
                  <a:lnTo>
                    <a:pt x="183" y="10"/>
                  </a:lnTo>
                  <a:lnTo>
                    <a:pt x="172" y="5"/>
                  </a:lnTo>
                  <a:lnTo>
                    <a:pt x="163" y="5"/>
                  </a:lnTo>
                  <a:lnTo>
                    <a:pt x="163" y="0"/>
                  </a:lnTo>
                  <a:lnTo>
                    <a:pt x="148" y="10"/>
                  </a:lnTo>
                  <a:lnTo>
                    <a:pt x="145" y="19"/>
                  </a:lnTo>
                  <a:lnTo>
                    <a:pt x="139" y="34"/>
                  </a:lnTo>
                  <a:lnTo>
                    <a:pt x="134" y="34"/>
                  </a:lnTo>
                  <a:lnTo>
                    <a:pt x="120" y="34"/>
                  </a:lnTo>
                  <a:lnTo>
                    <a:pt x="115" y="49"/>
                  </a:lnTo>
                  <a:lnTo>
                    <a:pt x="110" y="49"/>
                  </a:lnTo>
                  <a:lnTo>
                    <a:pt x="105" y="55"/>
                  </a:lnTo>
                  <a:lnTo>
                    <a:pt x="100" y="58"/>
                  </a:lnTo>
                  <a:lnTo>
                    <a:pt x="105" y="69"/>
                  </a:lnTo>
                  <a:lnTo>
                    <a:pt x="115" y="69"/>
                  </a:lnTo>
                  <a:lnTo>
                    <a:pt x="110" y="83"/>
                  </a:lnTo>
                  <a:lnTo>
                    <a:pt x="100" y="83"/>
                  </a:lnTo>
                  <a:lnTo>
                    <a:pt x="96" y="93"/>
                  </a:lnTo>
                  <a:lnTo>
                    <a:pt x="86" y="98"/>
                  </a:lnTo>
                  <a:lnTo>
                    <a:pt x="86" y="123"/>
                  </a:lnTo>
                  <a:lnTo>
                    <a:pt x="81" y="143"/>
                  </a:lnTo>
                  <a:lnTo>
                    <a:pt x="92" y="157"/>
                  </a:lnTo>
                  <a:lnTo>
                    <a:pt x="86" y="157"/>
                  </a:lnTo>
                  <a:lnTo>
                    <a:pt x="73" y="152"/>
                  </a:lnTo>
                  <a:lnTo>
                    <a:pt x="62" y="162"/>
                  </a:lnTo>
                  <a:lnTo>
                    <a:pt x="53" y="162"/>
                  </a:lnTo>
                  <a:lnTo>
                    <a:pt x="58" y="172"/>
                  </a:lnTo>
                  <a:lnTo>
                    <a:pt x="48" y="176"/>
                  </a:lnTo>
                  <a:lnTo>
                    <a:pt x="44" y="172"/>
                  </a:lnTo>
                  <a:lnTo>
                    <a:pt x="33" y="181"/>
                  </a:lnTo>
                  <a:lnTo>
                    <a:pt x="24" y="181"/>
                  </a:lnTo>
                  <a:lnTo>
                    <a:pt x="14" y="187"/>
                  </a:lnTo>
                  <a:lnTo>
                    <a:pt x="0" y="181"/>
                  </a:lnTo>
                  <a:lnTo>
                    <a:pt x="20" y="240"/>
                  </a:lnTo>
                  <a:lnTo>
                    <a:pt x="14" y="270"/>
                  </a:lnTo>
                  <a:lnTo>
                    <a:pt x="0" y="295"/>
                  </a:lnTo>
                  <a:lnTo>
                    <a:pt x="14" y="314"/>
                  </a:lnTo>
                  <a:lnTo>
                    <a:pt x="14" y="333"/>
                  </a:lnTo>
                  <a:lnTo>
                    <a:pt x="24" y="349"/>
                  </a:lnTo>
                  <a:lnTo>
                    <a:pt x="29" y="344"/>
                  </a:lnTo>
                  <a:lnTo>
                    <a:pt x="44" y="338"/>
                  </a:lnTo>
                  <a:lnTo>
                    <a:pt x="53" y="333"/>
                  </a:lnTo>
                  <a:lnTo>
                    <a:pt x="58" y="330"/>
                  </a:lnTo>
                  <a:lnTo>
                    <a:pt x="58" y="324"/>
                  </a:lnTo>
                  <a:lnTo>
                    <a:pt x="62" y="319"/>
                  </a:lnTo>
                  <a:lnTo>
                    <a:pt x="92" y="308"/>
                  </a:lnTo>
                  <a:lnTo>
                    <a:pt x="100" y="308"/>
                  </a:lnTo>
                  <a:lnTo>
                    <a:pt x="115" y="305"/>
                  </a:lnTo>
                  <a:lnTo>
                    <a:pt x="129" y="308"/>
                  </a:lnTo>
                  <a:lnTo>
                    <a:pt x="139" y="314"/>
                  </a:lnTo>
                  <a:lnTo>
                    <a:pt x="153" y="308"/>
                  </a:lnTo>
                  <a:lnTo>
                    <a:pt x="172" y="314"/>
                  </a:lnTo>
                  <a:lnTo>
                    <a:pt x="172" y="319"/>
                  </a:lnTo>
                  <a:lnTo>
                    <a:pt x="177" y="324"/>
                  </a:lnTo>
                  <a:lnTo>
                    <a:pt x="191" y="319"/>
                  </a:lnTo>
                  <a:lnTo>
                    <a:pt x="191" y="330"/>
                  </a:lnTo>
                  <a:lnTo>
                    <a:pt x="197" y="330"/>
                  </a:lnTo>
                  <a:lnTo>
                    <a:pt x="201" y="324"/>
                  </a:lnTo>
                  <a:lnTo>
                    <a:pt x="215" y="319"/>
                  </a:lnTo>
                  <a:lnTo>
                    <a:pt x="215" y="314"/>
                  </a:lnTo>
                  <a:lnTo>
                    <a:pt x="231" y="319"/>
                  </a:lnTo>
                  <a:lnTo>
                    <a:pt x="234" y="314"/>
                  </a:lnTo>
                  <a:lnTo>
                    <a:pt x="245" y="324"/>
                  </a:lnTo>
                  <a:lnTo>
                    <a:pt x="254" y="305"/>
                  </a:lnTo>
                  <a:lnTo>
                    <a:pt x="263" y="314"/>
                  </a:lnTo>
                  <a:lnTo>
                    <a:pt x="268" y="319"/>
                  </a:lnTo>
                  <a:lnTo>
                    <a:pt x="273" y="319"/>
                  </a:lnTo>
                  <a:lnTo>
                    <a:pt x="279" y="314"/>
                  </a:lnTo>
                  <a:lnTo>
                    <a:pt x="301" y="308"/>
                  </a:lnTo>
                  <a:lnTo>
                    <a:pt x="316" y="314"/>
                  </a:lnTo>
                  <a:lnTo>
                    <a:pt x="321" y="308"/>
                  </a:lnTo>
                  <a:lnTo>
                    <a:pt x="321" y="305"/>
                  </a:lnTo>
                  <a:lnTo>
                    <a:pt x="316" y="295"/>
                  </a:lnTo>
                  <a:lnTo>
                    <a:pt x="316" y="275"/>
                  </a:lnTo>
                  <a:lnTo>
                    <a:pt x="325" y="256"/>
                  </a:lnTo>
                  <a:lnTo>
                    <a:pt x="345" y="245"/>
                  </a:lnTo>
                  <a:lnTo>
                    <a:pt x="359" y="245"/>
                  </a:lnTo>
                </a:path>
              </a:pathLst>
            </a:custGeom>
            <a:solidFill>
              <a:srgbClr val="FFFFFF"/>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0922" name="Freeform 28"/>
            <p:cNvSpPr>
              <a:spLocks/>
            </p:cNvSpPr>
            <p:nvPr/>
          </p:nvSpPr>
          <p:spPr bwMode="auto">
            <a:xfrm>
              <a:off x="1096" y="694"/>
              <a:ext cx="594" cy="385"/>
            </a:xfrm>
            <a:custGeom>
              <a:avLst/>
              <a:gdLst>
                <a:gd name="T0" fmla="*/ 2147483647 w 288"/>
                <a:gd name="T1" fmla="*/ 909512998 h 245"/>
                <a:gd name="T2" fmla="*/ 2147483647 w 288"/>
                <a:gd name="T3" fmla="*/ 1536760003 h 245"/>
                <a:gd name="T4" fmla="*/ 2147483647 w 288"/>
                <a:gd name="T5" fmla="*/ 1536760003 h 245"/>
                <a:gd name="T6" fmla="*/ 2147483647 w 288"/>
                <a:gd name="T7" fmla="*/ 2132642580 h 245"/>
                <a:gd name="T8" fmla="*/ 2147483647 w 288"/>
                <a:gd name="T9" fmla="*/ 2147483647 h 245"/>
                <a:gd name="T10" fmla="*/ 0 w 288"/>
                <a:gd name="T11" fmla="*/ 2147483647 h 245"/>
                <a:gd name="T12" fmla="*/ 2147483647 w 288"/>
                <a:gd name="T13" fmla="*/ 2147483647 h 245"/>
                <a:gd name="T14" fmla="*/ 2147483647 w 288"/>
                <a:gd name="T15" fmla="*/ 2147483647 h 245"/>
                <a:gd name="T16" fmla="*/ 0 w 288"/>
                <a:gd name="T17" fmla="*/ 2147483647 h 245"/>
                <a:gd name="T18" fmla="*/ 2147483647 w 288"/>
                <a:gd name="T19" fmla="*/ 2147483647 h 245"/>
                <a:gd name="T20" fmla="*/ 2147483647 w 288"/>
                <a:gd name="T21" fmla="*/ 2147483647 h 245"/>
                <a:gd name="T22" fmla="*/ 2147483647 w 288"/>
                <a:gd name="T23" fmla="*/ 2147483647 h 245"/>
                <a:gd name="T24" fmla="*/ 2147483647 w 288"/>
                <a:gd name="T25" fmla="*/ 2147483647 h 245"/>
                <a:gd name="T26" fmla="*/ 2147483647 w 288"/>
                <a:gd name="T27" fmla="*/ 2147483647 h 245"/>
                <a:gd name="T28" fmla="*/ 2147483647 w 288"/>
                <a:gd name="T29" fmla="*/ 2147483647 h 245"/>
                <a:gd name="T30" fmla="*/ 2147483647 w 288"/>
                <a:gd name="T31" fmla="*/ 2147483647 h 245"/>
                <a:gd name="T32" fmla="*/ 2147483647 w 288"/>
                <a:gd name="T33" fmla="*/ 2147483647 h 245"/>
                <a:gd name="T34" fmla="*/ 2147483647 w 288"/>
                <a:gd name="T35" fmla="*/ 2147483647 h 245"/>
                <a:gd name="T36" fmla="*/ 2147483647 w 288"/>
                <a:gd name="T37" fmla="*/ 2147483647 h 245"/>
                <a:gd name="T38" fmla="*/ 2147483647 w 288"/>
                <a:gd name="T39" fmla="*/ 2147483647 h 245"/>
                <a:gd name="T40" fmla="*/ 2147483647 w 288"/>
                <a:gd name="T41" fmla="*/ 2147483647 h 245"/>
                <a:gd name="T42" fmla="*/ 2147483647 w 288"/>
                <a:gd name="T43" fmla="*/ 2147483647 h 245"/>
                <a:gd name="T44" fmla="*/ 2147483647 w 288"/>
                <a:gd name="T45" fmla="*/ 2147483647 h 245"/>
                <a:gd name="T46" fmla="*/ 2147483647 w 288"/>
                <a:gd name="T47" fmla="*/ 2147483647 h 245"/>
                <a:gd name="T48" fmla="*/ 2147483647 w 288"/>
                <a:gd name="T49" fmla="*/ 2147483647 h 245"/>
                <a:gd name="T50" fmla="*/ 2147483647 w 288"/>
                <a:gd name="T51" fmla="*/ 2132642580 h 245"/>
                <a:gd name="T52" fmla="*/ 2147483647 w 288"/>
                <a:gd name="T53" fmla="*/ 2147483647 h 245"/>
                <a:gd name="T54" fmla="*/ 2147483647 w 288"/>
                <a:gd name="T55" fmla="*/ 1819025994 h 245"/>
                <a:gd name="T56" fmla="*/ 2147483647 w 288"/>
                <a:gd name="T57" fmla="*/ 2147483647 h 245"/>
                <a:gd name="T58" fmla="*/ 2147483647 w 288"/>
                <a:gd name="T59" fmla="*/ 2147483647 h 245"/>
                <a:gd name="T60" fmla="*/ 2147483647 w 288"/>
                <a:gd name="T61" fmla="*/ 1379951708 h 245"/>
                <a:gd name="T62" fmla="*/ 2147483647 w 288"/>
                <a:gd name="T63" fmla="*/ 439074286 h 245"/>
                <a:gd name="T64" fmla="*/ 2147483647 w 288"/>
                <a:gd name="T65" fmla="*/ 0 h 245"/>
                <a:gd name="T66" fmla="*/ 2147483647 w 288"/>
                <a:gd name="T67" fmla="*/ 439074286 h 245"/>
                <a:gd name="T68" fmla="*/ 2147483647 w 288"/>
                <a:gd name="T69" fmla="*/ 156808294 h 245"/>
                <a:gd name="T70" fmla="*/ 2147483647 w 288"/>
                <a:gd name="T71" fmla="*/ 595882576 h 245"/>
                <a:gd name="T72" fmla="*/ 2147483647 w 288"/>
                <a:gd name="T73" fmla="*/ 909512998 h 24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8"/>
                <a:gd name="T112" fmla="*/ 0 h 245"/>
                <a:gd name="T113" fmla="*/ 288 w 288"/>
                <a:gd name="T114" fmla="*/ 245 h 24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8" h="245">
                  <a:moveTo>
                    <a:pt x="19" y="29"/>
                  </a:moveTo>
                  <a:lnTo>
                    <a:pt x="33" y="49"/>
                  </a:lnTo>
                  <a:lnTo>
                    <a:pt x="62" y="49"/>
                  </a:lnTo>
                  <a:lnTo>
                    <a:pt x="71" y="68"/>
                  </a:lnTo>
                  <a:lnTo>
                    <a:pt x="38" y="77"/>
                  </a:lnTo>
                  <a:lnTo>
                    <a:pt x="0" y="82"/>
                  </a:lnTo>
                  <a:lnTo>
                    <a:pt x="33" y="102"/>
                  </a:lnTo>
                  <a:lnTo>
                    <a:pt x="33" y="142"/>
                  </a:lnTo>
                  <a:lnTo>
                    <a:pt x="0" y="156"/>
                  </a:lnTo>
                  <a:lnTo>
                    <a:pt x="43" y="181"/>
                  </a:lnTo>
                  <a:lnTo>
                    <a:pt x="62" y="211"/>
                  </a:lnTo>
                  <a:lnTo>
                    <a:pt x="89" y="239"/>
                  </a:lnTo>
                  <a:lnTo>
                    <a:pt x="129" y="234"/>
                  </a:lnTo>
                  <a:lnTo>
                    <a:pt x="157" y="244"/>
                  </a:lnTo>
                  <a:lnTo>
                    <a:pt x="191" y="234"/>
                  </a:lnTo>
                  <a:lnTo>
                    <a:pt x="234" y="234"/>
                  </a:lnTo>
                  <a:lnTo>
                    <a:pt x="272" y="214"/>
                  </a:lnTo>
                  <a:lnTo>
                    <a:pt x="287" y="176"/>
                  </a:lnTo>
                  <a:lnTo>
                    <a:pt x="268" y="151"/>
                  </a:lnTo>
                  <a:lnTo>
                    <a:pt x="282" y="113"/>
                  </a:lnTo>
                  <a:lnTo>
                    <a:pt x="258" y="107"/>
                  </a:lnTo>
                  <a:lnTo>
                    <a:pt x="249" y="82"/>
                  </a:lnTo>
                  <a:lnTo>
                    <a:pt x="225" y="97"/>
                  </a:lnTo>
                  <a:lnTo>
                    <a:pt x="201" y="97"/>
                  </a:lnTo>
                  <a:lnTo>
                    <a:pt x="191" y="77"/>
                  </a:lnTo>
                  <a:lnTo>
                    <a:pt x="162" y="68"/>
                  </a:lnTo>
                  <a:lnTo>
                    <a:pt x="143" y="77"/>
                  </a:lnTo>
                  <a:lnTo>
                    <a:pt x="138" y="58"/>
                  </a:lnTo>
                  <a:lnTo>
                    <a:pt x="119" y="88"/>
                  </a:lnTo>
                  <a:lnTo>
                    <a:pt x="86" y="77"/>
                  </a:lnTo>
                  <a:lnTo>
                    <a:pt x="105" y="44"/>
                  </a:lnTo>
                  <a:lnTo>
                    <a:pt x="95" y="14"/>
                  </a:lnTo>
                  <a:lnTo>
                    <a:pt x="81" y="0"/>
                  </a:lnTo>
                  <a:lnTo>
                    <a:pt x="75" y="14"/>
                  </a:lnTo>
                  <a:lnTo>
                    <a:pt x="57" y="5"/>
                  </a:lnTo>
                  <a:lnTo>
                    <a:pt x="43" y="19"/>
                  </a:lnTo>
                  <a:lnTo>
                    <a:pt x="19" y="29"/>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0923" name="Freeform 29"/>
            <p:cNvSpPr>
              <a:spLocks/>
            </p:cNvSpPr>
            <p:nvPr/>
          </p:nvSpPr>
          <p:spPr bwMode="auto">
            <a:xfrm>
              <a:off x="1096" y="694"/>
              <a:ext cx="594" cy="385"/>
            </a:xfrm>
            <a:custGeom>
              <a:avLst/>
              <a:gdLst>
                <a:gd name="T0" fmla="*/ 2147483647 w 288"/>
                <a:gd name="T1" fmla="*/ 909512998 h 245"/>
                <a:gd name="T2" fmla="*/ 2147483647 w 288"/>
                <a:gd name="T3" fmla="*/ 1536760003 h 245"/>
                <a:gd name="T4" fmla="*/ 2147483647 w 288"/>
                <a:gd name="T5" fmla="*/ 1536760003 h 245"/>
                <a:gd name="T6" fmla="*/ 2147483647 w 288"/>
                <a:gd name="T7" fmla="*/ 2132642580 h 245"/>
                <a:gd name="T8" fmla="*/ 2147483647 w 288"/>
                <a:gd name="T9" fmla="*/ 2147483647 h 245"/>
                <a:gd name="T10" fmla="*/ 0 w 288"/>
                <a:gd name="T11" fmla="*/ 2147483647 h 245"/>
                <a:gd name="T12" fmla="*/ 2147483647 w 288"/>
                <a:gd name="T13" fmla="*/ 2147483647 h 245"/>
                <a:gd name="T14" fmla="*/ 2147483647 w 288"/>
                <a:gd name="T15" fmla="*/ 2147483647 h 245"/>
                <a:gd name="T16" fmla="*/ 0 w 288"/>
                <a:gd name="T17" fmla="*/ 2147483647 h 245"/>
                <a:gd name="T18" fmla="*/ 2147483647 w 288"/>
                <a:gd name="T19" fmla="*/ 2147483647 h 245"/>
                <a:gd name="T20" fmla="*/ 2147483647 w 288"/>
                <a:gd name="T21" fmla="*/ 2147483647 h 245"/>
                <a:gd name="T22" fmla="*/ 2147483647 w 288"/>
                <a:gd name="T23" fmla="*/ 2147483647 h 245"/>
                <a:gd name="T24" fmla="*/ 2147483647 w 288"/>
                <a:gd name="T25" fmla="*/ 2147483647 h 245"/>
                <a:gd name="T26" fmla="*/ 2147483647 w 288"/>
                <a:gd name="T27" fmla="*/ 2147483647 h 245"/>
                <a:gd name="T28" fmla="*/ 2147483647 w 288"/>
                <a:gd name="T29" fmla="*/ 2147483647 h 245"/>
                <a:gd name="T30" fmla="*/ 2147483647 w 288"/>
                <a:gd name="T31" fmla="*/ 2147483647 h 245"/>
                <a:gd name="T32" fmla="*/ 2147483647 w 288"/>
                <a:gd name="T33" fmla="*/ 2147483647 h 245"/>
                <a:gd name="T34" fmla="*/ 2147483647 w 288"/>
                <a:gd name="T35" fmla="*/ 2147483647 h 245"/>
                <a:gd name="T36" fmla="*/ 2147483647 w 288"/>
                <a:gd name="T37" fmla="*/ 2147483647 h 245"/>
                <a:gd name="T38" fmla="*/ 2147483647 w 288"/>
                <a:gd name="T39" fmla="*/ 2147483647 h 245"/>
                <a:gd name="T40" fmla="*/ 2147483647 w 288"/>
                <a:gd name="T41" fmla="*/ 2147483647 h 245"/>
                <a:gd name="T42" fmla="*/ 2147483647 w 288"/>
                <a:gd name="T43" fmla="*/ 2147483647 h 245"/>
                <a:gd name="T44" fmla="*/ 2147483647 w 288"/>
                <a:gd name="T45" fmla="*/ 2147483647 h 245"/>
                <a:gd name="T46" fmla="*/ 2147483647 w 288"/>
                <a:gd name="T47" fmla="*/ 2147483647 h 245"/>
                <a:gd name="T48" fmla="*/ 2147483647 w 288"/>
                <a:gd name="T49" fmla="*/ 2147483647 h 245"/>
                <a:gd name="T50" fmla="*/ 2147483647 w 288"/>
                <a:gd name="T51" fmla="*/ 2132642580 h 245"/>
                <a:gd name="T52" fmla="*/ 2147483647 w 288"/>
                <a:gd name="T53" fmla="*/ 2147483647 h 245"/>
                <a:gd name="T54" fmla="*/ 2147483647 w 288"/>
                <a:gd name="T55" fmla="*/ 1819025994 h 245"/>
                <a:gd name="T56" fmla="*/ 2147483647 w 288"/>
                <a:gd name="T57" fmla="*/ 2147483647 h 245"/>
                <a:gd name="T58" fmla="*/ 2147483647 w 288"/>
                <a:gd name="T59" fmla="*/ 2147483647 h 245"/>
                <a:gd name="T60" fmla="*/ 2147483647 w 288"/>
                <a:gd name="T61" fmla="*/ 1379951708 h 245"/>
                <a:gd name="T62" fmla="*/ 2147483647 w 288"/>
                <a:gd name="T63" fmla="*/ 439074286 h 245"/>
                <a:gd name="T64" fmla="*/ 2147483647 w 288"/>
                <a:gd name="T65" fmla="*/ 0 h 245"/>
                <a:gd name="T66" fmla="*/ 2147483647 w 288"/>
                <a:gd name="T67" fmla="*/ 439074286 h 245"/>
                <a:gd name="T68" fmla="*/ 2147483647 w 288"/>
                <a:gd name="T69" fmla="*/ 156808294 h 245"/>
                <a:gd name="T70" fmla="*/ 2147483647 w 288"/>
                <a:gd name="T71" fmla="*/ 595882576 h 245"/>
                <a:gd name="T72" fmla="*/ 2147483647 w 288"/>
                <a:gd name="T73" fmla="*/ 909512998 h 24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8"/>
                <a:gd name="T112" fmla="*/ 0 h 245"/>
                <a:gd name="T113" fmla="*/ 288 w 288"/>
                <a:gd name="T114" fmla="*/ 245 h 24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8" h="245">
                  <a:moveTo>
                    <a:pt x="19" y="29"/>
                  </a:moveTo>
                  <a:lnTo>
                    <a:pt x="33" y="49"/>
                  </a:lnTo>
                  <a:lnTo>
                    <a:pt x="62" y="49"/>
                  </a:lnTo>
                  <a:lnTo>
                    <a:pt x="71" y="68"/>
                  </a:lnTo>
                  <a:lnTo>
                    <a:pt x="38" y="77"/>
                  </a:lnTo>
                  <a:lnTo>
                    <a:pt x="0" y="82"/>
                  </a:lnTo>
                  <a:lnTo>
                    <a:pt x="33" y="102"/>
                  </a:lnTo>
                  <a:lnTo>
                    <a:pt x="33" y="142"/>
                  </a:lnTo>
                  <a:lnTo>
                    <a:pt x="0" y="156"/>
                  </a:lnTo>
                  <a:lnTo>
                    <a:pt x="43" y="181"/>
                  </a:lnTo>
                  <a:lnTo>
                    <a:pt x="62" y="211"/>
                  </a:lnTo>
                  <a:lnTo>
                    <a:pt x="89" y="239"/>
                  </a:lnTo>
                  <a:lnTo>
                    <a:pt x="129" y="234"/>
                  </a:lnTo>
                  <a:lnTo>
                    <a:pt x="157" y="244"/>
                  </a:lnTo>
                  <a:lnTo>
                    <a:pt x="191" y="234"/>
                  </a:lnTo>
                  <a:lnTo>
                    <a:pt x="234" y="234"/>
                  </a:lnTo>
                  <a:lnTo>
                    <a:pt x="272" y="214"/>
                  </a:lnTo>
                  <a:lnTo>
                    <a:pt x="287" y="176"/>
                  </a:lnTo>
                  <a:lnTo>
                    <a:pt x="268" y="151"/>
                  </a:lnTo>
                  <a:lnTo>
                    <a:pt x="282" y="113"/>
                  </a:lnTo>
                  <a:lnTo>
                    <a:pt x="258" y="107"/>
                  </a:lnTo>
                  <a:lnTo>
                    <a:pt x="249" y="82"/>
                  </a:lnTo>
                  <a:lnTo>
                    <a:pt x="225" y="97"/>
                  </a:lnTo>
                  <a:lnTo>
                    <a:pt x="201" y="97"/>
                  </a:lnTo>
                  <a:lnTo>
                    <a:pt x="191" y="77"/>
                  </a:lnTo>
                  <a:lnTo>
                    <a:pt x="162" y="68"/>
                  </a:lnTo>
                  <a:lnTo>
                    <a:pt x="143" y="77"/>
                  </a:lnTo>
                  <a:lnTo>
                    <a:pt x="138" y="58"/>
                  </a:lnTo>
                  <a:lnTo>
                    <a:pt x="119" y="88"/>
                  </a:lnTo>
                  <a:lnTo>
                    <a:pt x="86" y="77"/>
                  </a:lnTo>
                  <a:lnTo>
                    <a:pt x="105" y="44"/>
                  </a:lnTo>
                  <a:lnTo>
                    <a:pt x="95" y="14"/>
                  </a:lnTo>
                  <a:lnTo>
                    <a:pt x="81" y="0"/>
                  </a:lnTo>
                  <a:lnTo>
                    <a:pt x="75" y="14"/>
                  </a:lnTo>
                  <a:lnTo>
                    <a:pt x="57" y="5"/>
                  </a:lnTo>
                  <a:lnTo>
                    <a:pt x="43" y="19"/>
                  </a:lnTo>
                  <a:lnTo>
                    <a:pt x="19" y="29"/>
                  </a:lnTo>
                </a:path>
              </a:pathLst>
            </a:custGeom>
            <a:solidFill>
              <a:schemeClr val="accent4">
                <a:lumMod val="60000"/>
                <a:lumOff val="40000"/>
              </a:schemeClr>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0924" name="Freeform 30"/>
            <p:cNvSpPr>
              <a:spLocks/>
            </p:cNvSpPr>
            <p:nvPr/>
          </p:nvSpPr>
          <p:spPr bwMode="auto">
            <a:xfrm>
              <a:off x="3561" y="2063"/>
              <a:ext cx="83" cy="102"/>
            </a:xfrm>
            <a:custGeom>
              <a:avLst/>
              <a:gdLst>
                <a:gd name="T0" fmla="*/ 0 w 40"/>
                <a:gd name="T1" fmla="*/ 1063635090 h 65"/>
                <a:gd name="T2" fmla="*/ 735974448 w 40"/>
                <a:gd name="T3" fmla="*/ 2002128539 h 65"/>
                <a:gd name="T4" fmla="*/ 2147483647 w 40"/>
                <a:gd name="T5" fmla="*/ 1532881811 h 65"/>
                <a:gd name="T6" fmla="*/ 2147483647 w 40"/>
                <a:gd name="T7" fmla="*/ 594374593 h 65"/>
                <a:gd name="T8" fmla="*/ 2147483647 w 40"/>
                <a:gd name="T9" fmla="*/ 0 h 65"/>
                <a:gd name="T10" fmla="*/ 1619154245 w 40"/>
                <a:gd name="T11" fmla="*/ 437968203 h 65"/>
                <a:gd name="T12" fmla="*/ 0 w 40"/>
                <a:gd name="T13" fmla="*/ 1063635090 h 65"/>
                <a:gd name="T14" fmla="*/ 0 60000 65536"/>
                <a:gd name="T15" fmla="*/ 0 60000 65536"/>
                <a:gd name="T16" fmla="*/ 0 60000 65536"/>
                <a:gd name="T17" fmla="*/ 0 60000 65536"/>
                <a:gd name="T18" fmla="*/ 0 60000 65536"/>
                <a:gd name="T19" fmla="*/ 0 60000 65536"/>
                <a:gd name="T20" fmla="*/ 0 60000 65536"/>
                <a:gd name="T21" fmla="*/ 0 w 40"/>
                <a:gd name="T22" fmla="*/ 0 h 65"/>
                <a:gd name="T23" fmla="*/ 40 w 40"/>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65">
                  <a:moveTo>
                    <a:pt x="0" y="34"/>
                  </a:moveTo>
                  <a:lnTo>
                    <a:pt x="5" y="64"/>
                  </a:lnTo>
                  <a:lnTo>
                    <a:pt x="25" y="49"/>
                  </a:lnTo>
                  <a:lnTo>
                    <a:pt x="25" y="19"/>
                  </a:lnTo>
                  <a:lnTo>
                    <a:pt x="39" y="0"/>
                  </a:lnTo>
                  <a:lnTo>
                    <a:pt x="11" y="14"/>
                  </a:lnTo>
                  <a:lnTo>
                    <a:pt x="0" y="34"/>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0925" name="Freeform 31"/>
            <p:cNvSpPr>
              <a:spLocks/>
            </p:cNvSpPr>
            <p:nvPr/>
          </p:nvSpPr>
          <p:spPr bwMode="auto">
            <a:xfrm>
              <a:off x="3561" y="2063"/>
              <a:ext cx="83" cy="102"/>
            </a:xfrm>
            <a:custGeom>
              <a:avLst/>
              <a:gdLst>
                <a:gd name="T0" fmla="*/ 0 w 40"/>
                <a:gd name="T1" fmla="*/ 1063635090 h 65"/>
                <a:gd name="T2" fmla="*/ 735974448 w 40"/>
                <a:gd name="T3" fmla="*/ 2002128539 h 65"/>
                <a:gd name="T4" fmla="*/ 2147483647 w 40"/>
                <a:gd name="T5" fmla="*/ 1532881811 h 65"/>
                <a:gd name="T6" fmla="*/ 2147483647 w 40"/>
                <a:gd name="T7" fmla="*/ 594374593 h 65"/>
                <a:gd name="T8" fmla="*/ 2147483647 w 40"/>
                <a:gd name="T9" fmla="*/ 0 h 65"/>
                <a:gd name="T10" fmla="*/ 1619154245 w 40"/>
                <a:gd name="T11" fmla="*/ 437968203 h 65"/>
                <a:gd name="T12" fmla="*/ 0 w 40"/>
                <a:gd name="T13" fmla="*/ 1063635090 h 65"/>
                <a:gd name="T14" fmla="*/ 0 60000 65536"/>
                <a:gd name="T15" fmla="*/ 0 60000 65536"/>
                <a:gd name="T16" fmla="*/ 0 60000 65536"/>
                <a:gd name="T17" fmla="*/ 0 60000 65536"/>
                <a:gd name="T18" fmla="*/ 0 60000 65536"/>
                <a:gd name="T19" fmla="*/ 0 60000 65536"/>
                <a:gd name="T20" fmla="*/ 0 60000 65536"/>
                <a:gd name="T21" fmla="*/ 0 w 40"/>
                <a:gd name="T22" fmla="*/ 0 h 65"/>
                <a:gd name="T23" fmla="*/ 40 w 40"/>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65">
                  <a:moveTo>
                    <a:pt x="0" y="34"/>
                  </a:moveTo>
                  <a:lnTo>
                    <a:pt x="5" y="64"/>
                  </a:lnTo>
                  <a:lnTo>
                    <a:pt x="25" y="49"/>
                  </a:lnTo>
                  <a:lnTo>
                    <a:pt x="25" y="19"/>
                  </a:lnTo>
                  <a:lnTo>
                    <a:pt x="39" y="0"/>
                  </a:lnTo>
                  <a:lnTo>
                    <a:pt x="11" y="14"/>
                  </a:lnTo>
                  <a:lnTo>
                    <a:pt x="0" y="34"/>
                  </a:lnTo>
                </a:path>
              </a:pathLst>
            </a:custGeom>
            <a:solidFill>
              <a:srgbClr val="CCFFCC"/>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0926" name="Freeform 32"/>
            <p:cNvSpPr>
              <a:spLocks/>
            </p:cNvSpPr>
            <p:nvPr/>
          </p:nvSpPr>
          <p:spPr bwMode="auto">
            <a:xfrm>
              <a:off x="3826" y="1976"/>
              <a:ext cx="103" cy="56"/>
            </a:xfrm>
            <a:custGeom>
              <a:avLst/>
              <a:gdLst>
                <a:gd name="T0" fmla="*/ 0 w 50"/>
                <a:gd name="T1" fmla="*/ 562676904 h 36"/>
                <a:gd name="T2" fmla="*/ 2108690994 w 50"/>
                <a:gd name="T3" fmla="*/ 1036521181 h 36"/>
                <a:gd name="T4" fmla="*/ 2147483647 w 50"/>
                <a:gd name="T5" fmla="*/ 148076336 h 36"/>
                <a:gd name="T6" fmla="*/ 2108690994 w 50"/>
                <a:gd name="T7" fmla="*/ 0 h 36"/>
                <a:gd name="T8" fmla="*/ 0 w 50"/>
                <a:gd name="T9" fmla="*/ 562676904 h 36"/>
                <a:gd name="T10" fmla="*/ 0 60000 65536"/>
                <a:gd name="T11" fmla="*/ 0 60000 65536"/>
                <a:gd name="T12" fmla="*/ 0 60000 65536"/>
                <a:gd name="T13" fmla="*/ 0 60000 65536"/>
                <a:gd name="T14" fmla="*/ 0 60000 65536"/>
                <a:gd name="T15" fmla="*/ 0 w 50"/>
                <a:gd name="T16" fmla="*/ 0 h 36"/>
                <a:gd name="T17" fmla="*/ 50 w 50"/>
                <a:gd name="T18" fmla="*/ 36 h 36"/>
              </a:gdLst>
              <a:ahLst/>
              <a:cxnLst>
                <a:cxn ang="T10">
                  <a:pos x="T0" y="T1"/>
                </a:cxn>
                <a:cxn ang="T11">
                  <a:pos x="T2" y="T3"/>
                </a:cxn>
                <a:cxn ang="T12">
                  <a:pos x="T4" y="T5"/>
                </a:cxn>
                <a:cxn ang="T13">
                  <a:pos x="T6" y="T7"/>
                </a:cxn>
                <a:cxn ang="T14">
                  <a:pos x="T8" y="T9"/>
                </a:cxn>
              </a:cxnLst>
              <a:rect l="T15" t="T16" r="T17" b="T18"/>
              <a:pathLst>
                <a:path w="50" h="36">
                  <a:moveTo>
                    <a:pt x="0" y="19"/>
                  </a:moveTo>
                  <a:lnTo>
                    <a:pt x="15" y="35"/>
                  </a:lnTo>
                  <a:lnTo>
                    <a:pt x="49" y="5"/>
                  </a:lnTo>
                  <a:lnTo>
                    <a:pt x="15" y="0"/>
                  </a:lnTo>
                  <a:lnTo>
                    <a:pt x="0" y="19"/>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0927" name="Freeform 33"/>
            <p:cNvSpPr>
              <a:spLocks/>
            </p:cNvSpPr>
            <p:nvPr/>
          </p:nvSpPr>
          <p:spPr bwMode="auto">
            <a:xfrm>
              <a:off x="3826" y="1976"/>
              <a:ext cx="103" cy="56"/>
            </a:xfrm>
            <a:custGeom>
              <a:avLst/>
              <a:gdLst>
                <a:gd name="T0" fmla="*/ 0 w 50"/>
                <a:gd name="T1" fmla="*/ 562676904 h 36"/>
                <a:gd name="T2" fmla="*/ 2108690994 w 50"/>
                <a:gd name="T3" fmla="*/ 1036521181 h 36"/>
                <a:gd name="T4" fmla="*/ 2147483647 w 50"/>
                <a:gd name="T5" fmla="*/ 148076336 h 36"/>
                <a:gd name="T6" fmla="*/ 2108690994 w 50"/>
                <a:gd name="T7" fmla="*/ 0 h 36"/>
                <a:gd name="T8" fmla="*/ 0 w 50"/>
                <a:gd name="T9" fmla="*/ 562676904 h 36"/>
                <a:gd name="T10" fmla="*/ 0 60000 65536"/>
                <a:gd name="T11" fmla="*/ 0 60000 65536"/>
                <a:gd name="T12" fmla="*/ 0 60000 65536"/>
                <a:gd name="T13" fmla="*/ 0 60000 65536"/>
                <a:gd name="T14" fmla="*/ 0 60000 65536"/>
                <a:gd name="T15" fmla="*/ 0 w 50"/>
                <a:gd name="T16" fmla="*/ 0 h 36"/>
                <a:gd name="T17" fmla="*/ 50 w 50"/>
                <a:gd name="T18" fmla="*/ 36 h 36"/>
              </a:gdLst>
              <a:ahLst/>
              <a:cxnLst>
                <a:cxn ang="T10">
                  <a:pos x="T0" y="T1"/>
                </a:cxn>
                <a:cxn ang="T11">
                  <a:pos x="T2" y="T3"/>
                </a:cxn>
                <a:cxn ang="T12">
                  <a:pos x="T4" y="T5"/>
                </a:cxn>
                <a:cxn ang="T13">
                  <a:pos x="T6" y="T7"/>
                </a:cxn>
                <a:cxn ang="T14">
                  <a:pos x="T8" y="T9"/>
                </a:cxn>
              </a:cxnLst>
              <a:rect l="T15" t="T16" r="T17" b="T18"/>
              <a:pathLst>
                <a:path w="50" h="36">
                  <a:moveTo>
                    <a:pt x="0" y="19"/>
                  </a:moveTo>
                  <a:lnTo>
                    <a:pt x="15" y="35"/>
                  </a:lnTo>
                  <a:lnTo>
                    <a:pt x="49" y="5"/>
                  </a:lnTo>
                  <a:lnTo>
                    <a:pt x="15" y="0"/>
                  </a:lnTo>
                  <a:lnTo>
                    <a:pt x="0" y="19"/>
                  </a:lnTo>
                </a:path>
              </a:pathLst>
            </a:custGeom>
            <a:solidFill>
              <a:srgbClr val="CCFFCC"/>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0928" name="Freeform 34"/>
            <p:cNvSpPr>
              <a:spLocks/>
            </p:cNvSpPr>
            <p:nvPr/>
          </p:nvSpPr>
          <p:spPr bwMode="auto">
            <a:xfrm>
              <a:off x="3860" y="1924"/>
              <a:ext cx="51" cy="37"/>
            </a:xfrm>
            <a:custGeom>
              <a:avLst/>
              <a:gdLst>
                <a:gd name="T0" fmla="*/ 0 w 24"/>
                <a:gd name="T1" fmla="*/ 399988070 h 24"/>
                <a:gd name="T2" fmla="*/ 659828788 w 24"/>
                <a:gd name="T3" fmla="*/ 657131422 h 24"/>
                <a:gd name="T4" fmla="*/ 2147483647 w 24"/>
                <a:gd name="T5" fmla="*/ 399988070 h 24"/>
                <a:gd name="T6" fmla="*/ 659828788 w 24"/>
                <a:gd name="T7" fmla="*/ 0 h 24"/>
                <a:gd name="T8" fmla="*/ 0 w 24"/>
                <a:gd name="T9" fmla="*/ 399988070 h 24"/>
                <a:gd name="T10" fmla="*/ 0 60000 65536"/>
                <a:gd name="T11" fmla="*/ 0 60000 65536"/>
                <a:gd name="T12" fmla="*/ 0 60000 65536"/>
                <a:gd name="T13" fmla="*/ 0 60000 65536"/>
                <a:gd name="T14" fmla="*/ 0 60000 65536"/>
                <a:gd name="T15" fmla="*/ 0 w 24"/>
                <a:gd name="T16" fmla="*/ 0 h 24"/>
                <a:gd name="T17" fmla="*/ 24 w 24"/>
                <a:gd name="T18" fmla="*/ 24 h 24"/>
              </a:gdLst>
              <a:ahLst/>
              <a:cxnLst>
                <a:cxn ang="T10">
                  <a:pos x="T0" y="T1"/>
                </a:cxn>
                <a:cxn ang="T11">
                  <a:pos x="T2" y="T3"/>
                </a:cxn>
                <a:cxn ang="T12">
                  <a:pos x="T4" y="T5"/>
                </a:cxn>
                <a:cxn ang="T13">
                  <a:pos x="T6" y="T7"/>
                </a:cxn>
                <a:cxn ang="T14">
                  <a:pos x="T8" y="T9"/>
                </a:cxn>
              </a:cxnLst>
              <a:rect l="T15" t="T16" r="T17" b="T18"/>
              <a:pathLst>
                <a:path w="24" h="24">
                  <a:moveTo>
                    <a:pt x="0" y="14"/>
                  </a:moveTo>
                  <a:lnTo>
                    <a:pt x="4" y="23"/>
                  </a:lnTo>
                  <a:lnTo>
                    <a:pt x="23" y="14"/>
                  </a:lnTo>
                  <a:lnTo>
                    <a:pt x="4" y="0"/>
                  </a:lnTo>
                  <a:lnTo>
                    <a:pt x="0" y="14"/>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0929" name="Freeform 35"/>
            <p:cNvSpPr>
              <a:spLocks/>
            </p:cNvSpPr>
            <p:nvPr/>
          </p:nvSpPr>
          <p:spPr bwMode="auto">
            <a:xfrm>
              <a:off x="3860" y="1924"/>
              <a:ext cx="51" cy="37"/>
            </a:xfrm>
            <a:custGeom>
              <a:avLst/>
              <a:gdLst>
                <a:gd name="T0" fmla="*/ 0 w 24"/>
                <a:gd name="T1" fmla="*/ 399988070 h 24"/>
                <a:gd name="T2" fmla="*/ 659828788 w 24"/>
                <a:gd name="T3" fmla="*/ 657131422 h 24"/>
                <a:gd name="T4" fmla="*/ 2147483647 w 24"/>
                <a:gd name="T5" fmla="*/ 399988070 h 24"/>
                <a:gd name="T6" fmla="*/ 659828788 w 24"/>
                <a:gd name="T7" fmla="*/ 0 h 24"/>
                <a:gd name="T8" fmla="*/ 0 w 24"/>
                <a:gd name="T9" fmla="*/ 399988070 h 24"/>
                <a:gd name="T10" fmla="*/ 0 60000 65536"/>
                <a:gd name="T11" fmla="*/ 0 60000 65536"/>
                <a:gd name="T12" fmla="*/ 0 60000 65536"/>
                <a:gd name="T13" fmla="*/ 0 60000 65536"/>
                <a:gd name="T14" fmla="*/ 0 60000 65536"/>
                <a:gd name="T15" fmla="*/ 0 w 24"/>
                <a:gd name="T16" fmla="*/ 0 h 24"/>
                <a:gd name="T17" fmla="*/ 24 w 24"/>
                <a:gd name="T18" fmla="*/ 24 h 24"/>
              </a:gdLst>
              <a:ahLst/>
              <a:cxnLst>
                <a:cxn ang="T10">
                  <a:pos x="T0" y="T1"/>
                </a:cxn>
                <a:cxn ang="T11">
                  <a:pos x="T2" y="T3"/>
                </a:cxn>
                <a:cxn ang="T12">
                  <a:pos x="T4" y="T5"/>
                </a:cxn>
                <a:cxn ang="T13">
                  <a:pos x="T6" y="T7"/>
                </a:cxn>
                <a:cxn ang="T14">
                  <a:pos x="T8" y="T9"/>
                </a:cxn>
              </a:cxnLst>
              <a:rect l="T15" t="T16" r="T17" b="T18"/>
              <a:pathLst>
                <a:path w="24" h="24">
                  <a:moveTo>
                    <a:pt x="0" y="14"/>
                  </a:moveTo>
                  <a:lnTo>
                    <a:pt x="4" y="23"/>
                  </a:lnTo>
                  <a:lnTo>
                    <a:pt x="23" y="14"/>
                  </a:lnTo>
                  <a:lnTo>
                    <a:pt x="4" y="0"/>
                  </a:lnTo>
                  <a:lnTo>
                    <a:pt x="0" y="14"/>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0930" name="Freeform 36"/>
            <p:cNvSpPr>
              <a:spLocks/>
            </p:cNvSpPr>
            <p:nvPr/>
          </p:nvSpPr>
          <p:spPr bwMode="auto">
            <a:xfrm>
              <a:off x="2656" y="3678"/>
              <a:ext cx="99" cy="178"/>
            </a:xfrm>
            <a:custGeom>
              <a:avLst/>
              <a:gdLst>
                <a:gd name="T0" fmla="*/ 715035154 w 48"/>
                <a:gd name="T1" fmla="*/ 881965214 h 113"/>
                <a:gd name="T2" fmla="*/ 0 w 48"/>
                <a:gd name="T3" fmla="*/ 1826917990 h 113"/>
                <a:gd name="T4" fmla="*/ 0 w 48"/>
                <a:gd name="T5" fmla="*/ 2147483647 h 113"/>
                <a:gd name="T6" fmla="*/ 2147483647 w 48"/>
                <a:gd name="T7" fmla="*/ 2147483647 h 113"/>
                <a:gd name="T8" fmla="*/ 2147483647 w 48"/>
                <a:gd name="T9" fmla="*/ 2147483647 h 113"/>
                <a:gd name="T10" fmla="*/ 2147483647 w 48"/>
                <a:gd name="T11" fmla="*/ 1669428175 h 113"/>
                <a:gd name="T12" fmla="*/ 2147483647 w 48"/>
                <a:gd name="T13" fmla="*/ 1070955767 h 113"/>
                <a:gd name="T14" fmla="*/ 2147483647 w 48"/>
                <a:gd name="T15" fmla="*/ 0 h 113"/>
                <a:gd name="T16" fmla="*/ 2147483647 w 48"/>
                <a:gd name="T17" fmla="*/ 629973163 h 113"/>
                <a:gd name="T18" fmla="*/ 715035154 w 48"/>
                <a:gd name="T19" fmla="*/ 881965214 h 1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113"/>
                <a:gd name="T32" fmla="*/ 48 w 48"/>
                <a:gd name="T33" fmla="*/ 113 h 1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113">
                  <a:moveTo>
                    <a:pt x="5" y="28"/>
                  </a:moveTo>
                  <a:lnTo>
                    <a:pt x="0" y="58"/>
                  </a:lnTo>
                  <a:lnTo>
                    <a:pt x="0" y="82"/>
                  </a:lnTo>
                  <a:lnTo>
                    <a:pt x="23" y="112"/>
                  </a:lnTo>
                  <a:lnTo>
                    <a:pt x="32" y="77"/>
                  </a:lnTo>
                  <a:lnTo>
                    <a:pt x="47" y="53"/>
                  </a:lnTo>
                  <a:lnTo>
                    <a:pt x="42" y="34"/>
                  </a:lnTo>
                  <a:lnTo>
                    <a:pt x="47" y="0"/>
                  </a:lnTo>
                  <a:lnTo>
                    <a:pt x="32" y="20"/>
                  </a:lnTo>
                  <a:lnTo>
                    <a:pt x="5" y="28"/>
                  </a:lnTo>
                </a:path>
              </a:pathLst>
            </a:custGeom>
            <a:solidFill>
              <a:srgbClr val="C1F944"/>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0931" name="Freeform 37"/>
            <p:cNvSpPr>
              <a:spLocks/>
            </p:cNvSpPr>
            <p:nvPr/>
          </p:nvSpPr>
          <p:spPr bwMode="auto">
            <a:xfrm>
              <a:off x="2582" y="3881"/>
              <a:ext cx="173" cy="263"/>
            </a:xfrm>
            <a:custGeom>
              <a:avLst/>
              <a:gdLst>
                <a:gd name="T0" fmla="*/ 703762144 w 84"/>
                <a:gd name="T1" fmla="*/ 643301327 h 168"/>
                <a:gd name="T2" fmla="*/ 0 w 84"/>
                <a:gd name="T3" fmla="*/ 1225320358 h 168"/>
                <a:gd name="T4" fmla="*/ 1407524295 w 84"/>
                <a:gd name="T5" fmla="*/ 2147483647 h 168"/>
                <a:gd name="T6" fmla="*/ 1407524295 w 84"/>
                <a:gd name="T7" fmla="*/ 2147483647 h 168"/>
                <a:gd name="T8" fmla="*/ 0 w 84"/>
                <a:gd name="T9" fmla="*/ 2147483647 h 168"/>
                <a:gd name="T10" fmla="*/ 2147483647 w 84"/>
                <a:gd name="T11" fmla="*/ 2147483647 h 168"/>
                <a:gd name="T12" fmla="*/ 2147483647 w 84"/>
                <a:gd name="T13" fmla="*/ 2147483647 h 168"/>
                <a:gd name="T14" fmla="*/ 2147483647 w 84"/>
                <a:gd name="T15" fmla="*/ 2147483647 h 168"/>
                <a:gd name="T16" fmla="*/ 2147483647 w 84"/>
                <a:gd name="T17" fmla="*/ 2147483647 h 168"/>
                <a:gd name="T18" fmla="*/ 2147483647 w 84"/>
                <a:gd name="T19" fmla="*/ 2147483647 h 168"/>
                <a:gd name="T20" fmla="*/ 2147483647 w 84"/>
                <a:gd name="T21" fmla="*/ 1837994101 h 168"/>
                <a:gd name="T22" fmla="*/ 2147483647 w 84"/>
                <a:gd name="T23" fmla="*/ 949631417 h 168"/>
                <a:gd name="T24" fmla="*/ 2147483647 w 84"/>
                <a:gd name="T25" fmla="*/ 0 h 168"/>
                <a:gd name="T26" fmla="*/ 2147483647 w 84"/>
                <a:gd name="T27" fmla="*/ 643301327 h 168"/>
                <a:gd name="T28" fmla="*/ 2111286431 w 84"/>
                <a:gd name="T29" fmla="*/ 765825223 h 168"/>
                <a:gd name="T30" fmla="*/ 703762144 w 84"/>
                <a:gd name="T31" fmla="*/ 643301327 h 1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4"/>
                <a:gd name="T49" fmla="*/ 0 h 168"/>
                <a:gd name="T50" fmla="*/ 84 w 84"/>
                <a:gd name="T51" fmla="*/ 168 h 16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4" h="168">
                  <a:moveTo>
                    <a:pt x="5" y="21"/>
                  </a:moveTo>
                  <a:lnTo>
                    <a:pt x="0" y="40"/>
                  </a:lnTo>
                  <a:lnTo>
                    <a:pt x="10" y="74"/>
                  </a:lnTo>
                  <a:lnTo>
                    <a:pt x="10" y="109"/>
                  </a:lnTo>
                  <a:lnTo>
                    <a:pt x="0" y="142"/>
                  </a:lnTo>
                  <a:lnTo>
                    <a:pt x="19" y="167"/>
                  </a:lnTo>
                  <a:lnTo>
                    <a:pt x="43" y="142"/>
                  </a:lnTo>
                  <a:lnTo>
                    <a:pt x="62" y="148"/>
                  </a:lnTo>
                  <a:lnTo>
                    <a:pt x="78" y="118"/>
                  </a:lnTo>
                  <a:lnTo>
                    <a:pt x="83" y="90"/>
                  </a:lnTo>
                  <a:lnTo>
                    <a:pt x="83" y="60"/>
                  </a:lnTo>
                  <a:lnTo>
                    <a:pt x="83" y="31"/>
                  </a:lnTo>
                  <a:lnTo>
                    <a:pt x="62" y="0"/>
                  </a:lnTo>
                  <a:lnTo>
                    <a:pt x="34" y="21"/>
                  </a:lnTo>
                  <a:lnTo>
                    <a:pt x="15" y="25"/>
                  </a:lnTo>
                  <a:lnTo>
                    <a:pt x="5" y="21"/>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0932" name="Freeform 38"/>
            <p:cNvSpPr>
              <a:spLocks/>
            </p:cNvSpPr>
            <p:nvPr/>
          </p:nvSpPr>
          <p:spPr bwMode="auto">
            <a:xfrm>
              <a:off x="2582" y="3881"/>
              <a:ext cx="173" cy="263"/>
            </a:xfrm>
            <a:custGeom>
              <a:avLst/>
              <a:gdLst>
                <a:gd name="T0" fmla="*/ 703762144 w 84"/>
                <a:gd name="T1" fmla="*/ 643301327 h 168"/>
                <a:gd name="T2" fmla="*/ 0 w 84"/>
                <a:gd name="T3" fmla="*/ 1225320358 h 168"/>
                <a:gd name="T4" fmla="*/ 1407524295 w 84"/>
                <a:gd name="T5" fmla="*/ 2147483647 h 168"/>
                <a:gd name="T6" fmla="*/ 1407524295 w 84"/>
                <a:gd name="T7" fmla="*/ 2147483647 h 168"/>
                <a:gd name="T8" fmla="*/ 0 w 84"/>
                <a:gd name="T9" fmla="*/ 2147483647 h 168"/>
                <a:gd name="T10" fmla="*/ 2147483647 w 84"/>
                <a:gd name="T11" fmla="*/ 2147483647 h 168"/>
                <a:gd name="T12" fmla="*/ 2147483647 w 84"/>
                <a:gd name="T13" fmla="*/ 2147483647 h 168"/>
                <a:gd name="T14" fmla="*/ 2147483647 w 84"/>
                <a:gd name="T15" fmla="*/ 2147483647 h 168"/>
                <a:gd name="T16" fmla="*/ 2147483647 w 84"/>
                <a:gd name="T17" fmla="*/ 2147483647 h 168"/>
                <a:gd name="T18" fmla="*/ 2147483647 w 84"/>
                <a:gd name="T19" fmla="*/ 2147483647 h 168"/>
                <a:gd name="T20" fmla="*/ 2147483647 w 84"/>
                <a:gd name="T21" fmla="*/ 1837994101 h 168"/>
                <a:gd name="T22" fmla="*/ 2147483647 w 84"/>
                <a:gd name="T23" fmla="*/ 949631417 h 168"/>
                <a:gd name="T24" fmla="*/ 2147483647 w 84"/>
                <a:gd name="T25" fmla="*/ 0 h 168"/>
                <a:gd name="T26" fmla="*/ 2147483647 w 84"/>
                <a:gd name="T27" fmla="*/ 643301327 h 168"/>
                <a:gd name="T28" fmla="*/ 2111286431 w 84"/>
                <a:gd name="T29" fmla="*/ 765825223 h 168"/>
                <a:gd name="T30" fmla="*/ 703762144 w 84"/>
                <a:gd name="T31" fmla="*/ 643301327 h 1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4"/>
                <a:gd name="T49" fmla="*/ 0 h 168"/>
                <a:gd name="T50" fmla="*/ 84 w 84"/>
                <a:gd name="T51" fmla="*/ 168 h 16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4" h="168">
                  <a:moveTo>
                    <a:pt x="5" y="21"/>
                  </a:moveTo>
                  <a:lnTo>
                    <a:pt x="0" y="40"/>
                  </a:lnTo>
                  <a:lnTo>
                    <a:pt x="10" y="74"/>
                  </a:lnTo>
                  <a:lnTo>
                    <a:pt x="10" y="109"/>
                  </a:lnTo>
                  <a:lnTo>
                    <a:pt x="0" y="142"/>
                  </a:lnTo>
                  <a:lnTo>
                    <a:pt x="19" y="167"/>
                  </a:lnTo>
                  <a:lnTo>
                    <a:pt x="43" y="142"/>
                  </a:lnTo>
                  <a:lnTo>
                    <a:pt x="62" y="148"/>
                  </a:lnTo>
                  <a:lnTo>
                    <a:pt x="78" y="118"/>
                  </a:lnTo>
                  <a:lnTo>
                    <a:pt x="83" y="90"/>
                  </a:lnTo>
                  <a:lnTo>
                    <a:pt x="83" y="60"/>
                  </a:lnTo>
                  <a:lnTo>
                    <a:pt x="83" y="31"/>
                  </a:lnTo>
                  <a:lnTo>
                    <a:pt x="62" y="0"/>
                  </a:lnTo>
                  <a:lnTo>
                    <a:pt x="34" y="21"/>
                  </a:lnTo>
                  <a:lnTo>
                    <a:pt x="15" y="25"/>
                  </a:lnTo>
                  <a:lnTo>
                    <a:pt x="5" y="21"/>
                  </a:lnTo>
                </a:path>
              </a:pathLst>
            </a:custGeom>
            <a:solidFill>
              <a:srgbClr val="C1F944"/>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0933" name="Freeform 39"/>
            <p:cNvSpPr>
              <a:spLocks/>
            </p:cNvSpPr>
            <p:nvPr/>
          </p:nvSpPr>
          <p:spPr bwMode="auto">
            <a:xfrm>
              <a:off x="2996" y="4230"/>
              <a:ext cx="377" cy="178"/>
            </a:xfrm>
            <a:custGeom>
              <a:avLst/>
              <a:gdLst>
                <a:gd name="T0" fmla="*/ 0 w 182"/>
                <a:gd name="T1" fmla="*/ 598470074 h 113"/>
                <a:gd name="T2" fmla="*/ 2033305439 w 182"/>
                <a:gd name="T3" fmla="*/ 1543419154 h 113"/>
                <a:gd name="T4" fmla="*/ 2147483647 w 182"/>
                <a:gd name="T5" fmla="*/ 1669407723 h 113"/>
                <a:gd name="T6" fmla="*/ 2147483647 w 182"/>
                <a:gd name="T7" fmla="*/ 2147483647 h 113"/>
                <a:gd name="T8" fmla="*/ 2147483647 w 182"/>
                <a:gd name="T9" fmla="*/ 2147483647 h 113"/>
                <a:gd name="T10" fmla="*/ 2147483647 w 182"/>
                <a:gd name="T11" fmla="*/ 2147483647 h 113"/>
                <a:gd name="T12" fmla="*/ 2147483647 w 182"/>
                <a:gd name="T13" fmla="*/ 2147483647 h 113"/>
                <a:gd name="T14" fmla="*/ 2147483647 w 182"/>
                <a:gd name="T15" fmla="*/ 2147483647 h 113"/>
                <a:gd name="T16" fmla="*/ 2147483647 w 182"/>
                <a:gd name="T17" fmla="*/ 1984386110 h 113"/>
                <a:gd name="T18" fmla="*/ 2147483647 w 182"/>
                <a:gd name="T19" fmla="*/ 913448457 h 113"/>
                <a:gd name="T20" fmla="*/ 2147483647 w 182"/>
                <a:gd name="T21" fmla="*/ 0 h 113"/>
                <a:gd name="T22" fmla="*/ 2147483647 w 182"/>
                <a:gd name="T23" fmla="*/ 440980880 h 113"/>
                <a:gd name="T24" fmla="*/ 2147483647 w 182"/>
                <a:gd name="T25" fmla="*/ 598470074 h 113"/>
                <a:gd name="T26" fmla="*/ 2147483647 w 182"/>
                <a:gd name="T27" fmla="*/ 598470074 h 113"/>
                <a:gd name="T28" fmla="*/ 2147483647 w 182"/>
                <a:gd name="T29" fmla="*/ 125988569 h 113"/>
                <a:gd name="T30" fmla="*/ 2147483647 w 182"/>
                <a:gd name="T31" fmla="*/ 125988569 h 113"/>
                <a:gd name="T32" fmla="*/ 0 w 182"/>
                <a:gd name="T33" fmla="*/ 598470074 h 1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2"/>
                <a:gd name="T52" fmla="*/ 0 h 113"/>
                <a:gd name="T53" fmla="*/ 182 w 182"/>
                <a:gd name="T54" fmla="*/ 113 h 1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2" h="113">
                  <a:moveTo>
                    <a:pt x="0" y="19"/>
                  </a:moveTo>
                  <a:lnTo>
                    <a:pt x="14" y="49"/>
                  </a:lnTo>
                  <a:lnTo>
                    <a:pt x="33" y="53"/>
                  </a:lnTo>
                  <a:lnTo>
                    <a:pt x="71" y="72"/>
                  </a:lnTo>
                  <a:lnTo>
                    <a:pt x="100" y="83"/>
                  </a:lnTo>
                  <a:lnTo>
                    <a:pt x="114" y="107"/>
                  </a:lnTo>
                  <a:lnTo>
                    <a:pt x="153" y="112"/>
                  </a:lnTo>
                  <a:lnTo>
                    <a:pt x="162" y="87"/>
                  </a:lnTo>
                  <a:lnTo>
                    <a:pt x="153" y="63"/>
                  </a:lnTo>
                  <a:lnTo>
                    <a:pt x="162" y="29"/>
                  </a:lnTo>
                  <a:lnTo>
                    <a:pt x="181" y="0"/>
                  </a:lnTo>
                  <a:lnTo>
                    <a:pt x="143" y="14"/>
                  </a:lnTo>
                  <a:lnTo>
                    <a:pt x="105" y="19"/>
                  </a:lnTo>
                  <a:lnTo>
                    <a:pt x="71" y="19"/>
                  </a:lnTo>
                  <a:lnTo>
                    <a:pt x="47" y="4"/>
                  </a:lnTo>
                  <a:lnTo>
                    <a:pt x="19" y="4"/>
                  </a:lnTo>
                  <a:lnTo>
                    <a:pt x="0" y="19"/>
                  </a:lnTo>
                </a:path>
              </a:pathLst>
            </a:custGeom>
            <a:solidFill>
              <a:srgbClr val="C1F944"/>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0934" name="Freeform 40"/>
            <p:cNvSpPr>
              <a:spLocks/>
            </p:cNvSpPr>
            <p:nvPr/>
          </p:nvSpPr>
          <p:spPr bwMode="auto">
            <a:xfrm>
              <a:off x="4026" y="4206"/>
              <a:ext cx="246" cy="193"/>
            </a:xfrm>
            <a:custGeom>
              <a:avLst/>
              <a:gdLst>
                <a:gd name="T0" fmla="*/ 0 w 120"/>
                <a:gd name="T1" fmla="*/ 1082349553 h 123"/>
                <a:gd name="T2" fmla="*/ 2147483647 w 120"/>
                <a:gd name="T3" fmla="*/ 1638995852 h 123"/>
                <a:gd name="T4" fmla="*/ 2147483647 w 120"/>
                <a:gd name="T5" fmla="*/ 2147483647 h 123"/>
                <a:gd name="T6" fmla="*/ 2147483647 w 120"/>
                <a:gd name="T7" fmla="*/ 2147483647 h 123"/>
                <a:gd name="T8" fmla="*/ 2147483647 w 120"/>
                <a:gd name="T9" fmla="*/ 2147483647 h 123"/>
                <a:gd name="T10" fmla="*/ 2147483647 w 120"/>
                <a:gd name="T11" fmla="*/ 2147483647 h 123"/>
                <a:gd name="T12" fmla="*/ 2147483647 w 120"/>
                <a:gd name="T13" fmla="*/ 2147483647 h 123"/>
                <a:gd name="T14" fmla="*/ 2147483647 w 120"/>
                <a:gd name="T15" fmla="*/ 2147483647 h 123"/>
                <a:gd name="T16" fmla="*/ 2147483647 w 120"/>
                <a:gd name="T17" fmla="*/ 1515292110 h 123"/>
                <a:gd name="T18" fmla="*/ 2147483647 w 120"/>
                <a:gd name="T19" fmla="*/ 1638995852 h 123"/>
                <a:gd name="T20" fmla="*/ 2147483647 w 120"/>
                <a:gd name="T21" fmla="*/ 587561970 h 123"/>
                <a:gd name="T22" fmla="*/ 2147483647 w 120"/>
                <a:gd name="T23" fmla="*/ 309238818 h 123"/>
                <a:gd name="T24" fmla="*/ 2147483647 w 120"/>
                <a:gd name="T25" fmla="*/ 0 h 123"/>
                <a:gd name="T26" fmla="*/ 1363060414 w 120"/>
                <a:gd name="T27" fmla="*/ 309238818 h 123"/>
                <a:gd name="T28" fmla="*/ 0 w 120"/>
                <a:gd name="T29" fmla="*/ 1082349553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0"/>
                <a:gd name="T46" fmla="*/ 0 h 123"/>
                <a:gd name="T47" fmla="*/ 120 w 120"/>
                <a:gd name="T48" fmla="*/ 123 h 1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0" h="123">
                  <a:moveTo>
                    <a:pt x="0" y="35"/>
                  </a:moveTo>
                  <a:lnTo>
                    <a:pt x="29" y="53"/>
                  </a:lnTo>
                  <a:lnTo>
                    <a:pt x="29" y="84"/>
                  </a:lnTo>
                  <a:lnTo>
                    <a:pt x="38" y="102"/>
                  </a:lnTo>
                  <a:lnTo>
                    <a:pt x="62" y="98"/>
                  </a:lnTo>
                  <a:lnTo>
                    <a:pt x="77" y="122"/>
                  </a:lnTo>
                  <a:lnTo>
                    <a:pt x="95" y="98"/>
                  </a:lnTo>
                  <a:lnTo>
                    <a:pt x="119" y="117"/>
                  </a:lnTo>
                  <a:lnTo>
                    <a:pt x="91" y="49"/>
                  </a:lnTo>
                  <a:lnTo>
                    <a:pt x="114" y="53"/>
                  </a:lnTo>
                  <a:lnTo>
                    <a:pt x="95" y="19"/>
                  </a:lnTo>
                  <a:lnTo>
                    <a:pt x="66" y="10"/>
                  </a:lnTo>
                  <a:lnTo>
                    <a:pt x="38" y="0"/>
                  </a:lnTo>
                  <a:lnTo>
                    <a:pt x="10" y="10"/>
                  </a:lnTo>
                  <a:lnTo>
                    <a:pt x="0" y="35"/>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0935" name="Freeform 41"/>
            <p:cNvSpPr>
              <a:spLocks/>
            </p:cNvSpPr>
            <p:nvPr/>
          </p:nvSpPr>
          <p:spPr bwMode="auto">
            <a:xfrm>
              <a:off x="4026" y="4206"/>
              <a:ext cx="246" cy="193"/>
            </a:xfrm>
            <a:custGeom>
              <a:avLst/>
              <a:gdLst>
                <a:gd name="T0" fmla="*/ 0 w 120"/>
                <a:gd name="T1" fmla="*/ 1082349553 h 123"/>
                <a:gd name="T2" fmla="*/ 2147483647 w 120"/>
                <a:gd name="T3" fmla="*/ 1638995852 h 123"/>
                <a:gd name="T4" fmla="*/ 2147483647 w 120"/>
                <a:gd name="T5" fmla="*/ 2147483647 h 123"/>
                <a:gd name="T6" fmla="*/ 2147483647 w 120"/>
                <a:gd name="T7" fmla="*/ 2147483647 h 123"/>
                <a:gd name="T8" fmla="*/ 2147483647 w 120"/>
                <a:gd name="T9" fmla="*/ 2147483647 h 123"/>
                <a:gd name="T10" fmla="*/ 2147483647 w 120"/>
                <a:gd name="T11" fmla="*/ 2147483647 h 123"/>
                <a:gd name="T12" fmla="*/ 2147483647 w 120"/>
                <a:gd name="T13" fmla="*/ 2147483647 h 123"/>
                <a:gd name="T14" fmla="*/ 2147483647 w 120"/>
                <a:gd name="T15" fmla="*/ 2147483647 h 123"/>
                <a:gd name="T16" fmla="*/ 2147483647 w 120"/>
                <a:gd name="T17" fmla="*/ 1515292110 h 123"/>
                <a:gd name="T18" fmla="*/ 2147483647 w 120"/>
                <a:gd name="T19" fmla="*/ 1638995852 h 123"/>
                <a:gd name="T20" fmla="*/ 2147483647 w 120"/>
                <a:gd name="T21" fmla="*/ 587561970 h 123"/>
                <a:gd name="T22" fmla="*/ 2147483647 w 120"/>
                <a:gd name="T23" fmla="*/ 309238818 h 123"/>
                <a:gd name="T24" fmla="*/ 2147483647 w 120"/>
                <a:gd name="T25" fmla="*/ 0 h 123"/>
                <a:gd name="T26" fmla="*/ 1363060414 w 120"/>
                <a:gd name="T27" fmla="*/ 309238818 h 123"/>
                <a:gd name="T28" fmla="*/ 0 w 120"/>
                <a:gd name="T29" fmla="*/ 1082349553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0"/>
                <a:gd name="T46" fmla="*/ 0 h 123"/>
                <a:gd name="T47" fmla="*/ 120 w 120"/>
                <a:gd name="T48" fmla="*/ 123 h 1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0" h="123">
                  <a:moveTo>
                    <a:pt x="0" y="35"/>
                  </a:moveTo>
                  <a:lnTo>
                    <a:pt x="29" y="53"/>
                  </a:lnTo>
                  <a:lnTo>
                    <a:pt x="29" y="84"/>
                  </a:lnTo>
                  <a:lnTo>
                    <a:pt x="38" y="102"/>
                  </a:lnTo>
                  <a:lnTo>
                    <a:pt x="62" y="98"/>
                  </a:lnTo>
                  <a:lnTo>
                    <a:pt x="77" y="122"/>
                  </a:lnTo>
                  <a:lnTo>
                    <a:pt x="95" y="98"/>
                  </a:lnTo>
                  <a:lnTo>
                    <a:pt x="119" y="117"/>
                  </a:lnTo>
                  <a:lnTo>
                    <a:pt x="91" y="49"/>
                  </a:lnTo>
                  <a:lnTo>
                    <a:pt x="114" y="53"/>
                  </a:lnTo>
                  <a:lnTo>
                    <a:pt x="95" y="19"/>
                  </a:lnTo>
                  <a:lnTo>
                    <a:pt x="66" y="10"/>
                  </a:lnTo>
                  <a:lnTo>
                    <a:pt x="38" y="0"/>
                  </a:lnTo>
                  <a:lnTo>
                    <a:pt x="10" y="10"/>
                  </a:lnTo>
                  <a:lnTo>
                    <a:pt x="0" y="35"/>
                  </a:lnTo>
                </a:path>
              </a:pathLst>
            </a:custGeom>
            <a:solidFill>
              <a:schemeClr val="accent1">
                <a:lumMod val="60000"/>
                <a:lumOff val="40000"/>
              </a:schemeClr>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0936" name="Freeform 42"/>
            <p:cNvSpPr>
              <a:spLocks/>
            </p:cNvSpPr>
            <p:nvPr/>
          </p:nvSpPr>
          <p:spPr bwMode="auto">
            <a:xfrm>
              <a:off x="4341" y="4476"/>
              <a:ext cx="327" cy="55"/>
            </a:xfrm>
            <a:custGeom>
              <a:avLst/>
              <a:gdLst>
                <a:gd name="T0" fmla="*/ 0 w 158"/>
                <a:gd name="T1" fmla="*/ 940877423 h 35"/>
                <a:gd name="T2" fmla="*/ 2147483647 w 158"/>
                <a:gd name="T3" fmla="*/ 752704703 h 35"/>
                <a:gd name="T4" fmla="*/ 2147483647 w 158"/>
                <a:gd name="T5" fmla="*/ 752704703 h 35"/>
                <a:gd name="T6" fmla="*/ 2147483647 w 158"/>
                <a:gd name="T7" fmla="*/ 1066321294 h 35"/>
                <a:gd name="T8" fmla="*/ 2147483647 w 158"/>
                <a:gd name="T9" fmla="*/ 595882576 h 35"/>
                <a:gd name="T10" fmla="*/ 2147483647 w 158"/>
                <a:gd name="T11" fmla="*/ 0 h 35"/>
                <a:gd name="T12" fmla="*/ 2147483647 w 158"/>
                <a:gd name="T13" fmla="*/ 439074286 h 35"/>
                <a:gd name="T14" fmla="*/ 2147483647 w 158"/>
                <a:gd name="T15" fmla="*/ 0 h 35"/>
                <a:gd name="T16" fmla="*/ 2147483647 w 158"/>
                <a:gd name="T17" fmla="*/ 156808294 h 35"/>
                <a:gd name="T18" fmla="*/ 2147483647 w 158"/>
                <a:gd name="T19" fmla="*/ 0 h 35"/>
                <a:gd name="T20" fmla="*/ 2147483647 w 158"/>
                <a:gd name="T21" fmla="*/ 313630418 h 35"/>
                <a:gd name="T22" fmla="*/ 2147483647 w 158"/>
                <a:gd name="T23" fmla="*/ 0 h 35"/>
                <a:gd name="T24" fmla="*/ 0 w 158"/>
                <a:gd name="T25" fmla="*/ 0 h 35"/>
                <a:gd name="T26" fmla="*/ 0 w 158"/>
                <a:gd name="T27" fmla="*/ 940877423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8"/>
                <a:gd name="T43" fmla="*/ 0 h 35"/>
                <a:gd name="T44" fmla="*/ 158 w 158"/>
                <a:gd name="T45" fmla="*/ 35 h 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8" h="35">
                  <a:moveTo>
                    <a:pt x="0" y="30"/>
                  </a:moveTo>
                  <a:lnTo>
                    <a:pt x="29" y="24"/>
                  </a:lnTo>
                  <a:lnTo>
                    <a:pt x="58" y="24"/>
                  </a:lnTo>
                  <a:lnTo>
                    <a:pt x="80" y="34"/>
                  </a:lnTo>
                  <a:lnTo>
                    <a:pt x="157" y="19"/>
                  </a:lnTo>
                  <a:lnTo>
                    <a:pt x="157" y="0"/>
                  </a:lnTo>
                  <a:lnTo>
                    <a:pt x="129" y="14"/>
                  </a:lnTo>
                  <a:lnTo>
                    <a:pt x="129" y="0"/>
                  </a:lnTo>
                  <a:lnTo>
                    <a:pt x="96" y="5"/>
                  </a:lnTo>
                  <a:lnTo>
                    <a:pt x="72" y="0"/>
                  </a:lnTo>
                  <a:lnTo>
                    <a:pt x="43" y="10"/>
                  </a:lnTo>
                  <a:lnTo>
                    <a:pt x="34" y="0"/>
                  </a:lnTo>
                  <a:lnTo>
                    <a:pt x="0" y="0"/>
                  </a:lnTo>
                  <a:lnTo>
                    <a:pt x="0" y="30"/>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0937" name="Freeform 43"/>
            <p:cNvSpPr>
              <a:spLocks/>
            </p:cNvSpPr>
            <p:nvPr/>
          </p:nvSpPr>
          <p:spPr bwMode="auto">
            <a:xfrm>
              <a:off x="4341" y="4476"/>
              <a:ext cx="327" cy="55"/>
            </a:xfrm>
            <a:custGeom>
              <a:avLst/>
              <a:gdLst>
                <a:gd name="T0" fmla="*/ 0 w 158"/>
                <a:gd name="T1" fmla="*/ 940877423 h 35"/>
                <a:gd name="T2" fmla="*/ 2147483647 w 158"/>
                <a:gd name="T3" fmla="*/ 752704703 h 35"/>
                <a:gd name="T4" fmla="*/ 2147483647 w 158"/>
                <a:gd name="T5" fmla="*/ 752704703 h 35"/>
                <a:gd name="T6" fmla="*/ 2147483647 w 158"/>
                <a:gd name="T7" fmla="*/ 1066321294 h 35"/>
                <a:gd name="T8" fmla="*/ 2147483647 w 158"/>
                <a:gd name="T9" fmla="*/ 595882576 h 35"/>
                <a:gd name="T10" fmla="*/ 2147483647 w 158"/>
                <a:gd name="T11" fmla="*/ 0 h 35"/>
                <a:gd name="T12" fmla="*/ 2147483647 w 158"/>
                <a:gd name="T13" fmla="*/ 439074286 h 35"/>
                <a:gd name="T14" fmla="*/ 2147483647 w 158"/>
                <a:gd name="T15" fmla="*/ 0 h 35"/>
                <a:gd name="T16" fmla="*/ 2147483647 w 158"/>
                <a:gd name="T17" fmla="*/ 156808294 h 35"/>
                <a:gd name="T18" fmla="*/ 2147483647 w 158"/>
                <a:gd name="T19" fmla="*/ 0 h 35"/>
                <a:gd name="T20" fmla="*/ 2147483647 w 158"/>
                <a:gd name="T21" fmla="*/ 313630418 h 35"/>
                <a:gd name="T22" fmla="*/ 2147483647 w 158"/>
                <a:gd name="T23" fmla="*/ 0 h 35"/>
                <a:gd name="T24" fmla="*/ 0 w 158"/>
                <a:gd name="T25" fmla="*/ 0 h 35"/>
                <a:gd name="T26" fmla="*/ 0 w 158"/>
                <a:gd name="T27" fmla="*/ 940877423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8"/>
                <a:gd name="T43" fmla="*/ 0 h 35"/>
                <a:gd name="T44" fmla="*/ 158 w 158"/>
                <a:gd name="T45" fmla="*/ 35 h 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8" h="35">
                  <a:moveTo>
                    <a:pt x="0" y="30"/>
                  </a:moveTo>
                  <a:lnTo>
                    <a:pt x="29" y="24"/>
                  </a:lnTo>
                  <a:lnTo>
                    <a:pt x="58" y="24"/>
                  </a:lnTo>
                  <a:lnTo>
                    <a:pt x="80" y="34"/>
                  </a:lnTo>
                  <a:lnTo>
                    <a:pt x="157" y="19"/>
                  </a:lnTo>
                  <a:lnTo>
                    <a:pt x="157" y="0"/>
                  </a:lnTo>
                  <a:lnTo>
                    <a:pt x="129" y="14"/>
                  </a:lnTo>
                  <a:lnTo>
                    <a:pt x="129" y="0"/>
                  </a:lnTo>
                  <a:lnTo>
                    <a:pt x="96" y="5"/>
                  </a:lnTo>
                  <a:lnTo>
                    <a:pt x="72" y="0"/>
                  </a:lnTo>
                  <a:lnTo>
                    <a:pt x="43" y="10"/>
                  </a:lnTo>
                  <a:lnTo>
                    <a:pt x="34" y="0"/>
                  </a:lnTo>
                  <a:lnTo>
                    <a:pt x="0" y="0"/>
                  </a:lnTo>
                  <a:lnTo>
                    <a:pt x="0" y="30"/>
                  </a:lnTo>
                </a:path>
              </a:pathLst>
            </a:custGeom>
            <a:solidFill>
              <a:srgbClr val="C1F944"/>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0938" name="Freeform 44"/>
            <p:cNvSpPr>
              <a:spLocks/>
            </p:cNvSpPr>
            <p:nvPr/>
          </p:nvSpPr>
          <p:spPr bwMode="auto">
            <a:xfrm>
              <a:off x="1925" y="3958"/>
              <a:ext cx="131" cy="71"/>
            </a:xfrm>
            <a:custGeom>
              <a:avLst/>
              <a:gdLst>
                <a:gd name="T0" fmla="*/ 0 w 63"/>
                <a:gd name="T1" fmla="*/ 505429243 h 45"/>
                <a:gd name="T2" fmla="*/ 2147483647 w 63"/>
                <a:gd name="T3" fmla="*/ 758157856 h 45"/>
                <a:gd name="T4" fmla="*/ 2147483647 w 63"/>
                <a:gd name="T5" fmla="*/ 1389944417 h 45"/>
                <a:gd name="T6" fmla="*/ 2147483647 w 63"/>
                <a:gd name="T7" fmla="*/ 631800546 h 45"/>
                <a:gd name="T8" fmla="*/ 2147483647 w 63"/>
                <a:gd name="T9" fmla="*/ 0 h 45"/>
                <a:gd name="T10" fmla="*/ 0 w 63"/>
                <a:gd name="T11" fmla="*/ 505429243 h 45"/>
                <a:gd name="T12" fmla="*/ 0 60000 65536"/>
                <a:gd name="T13" fmla="*/ 0 60000 65536"/>
                <a:gd name="T14" fmla="*/ 0 60000 65536"/>
                <a:gd name="T15" fmla="*/ 0 60000 65536"/>
                <a:gd name="T16" fmla="*/ 0 60000 65536"/>
                <a:gd name="T17" fmla="*/ 0 60000 65536"/>
                <a:gd name="T18" fmla="*/ 0 w 63"/>
                <a:gd name="T19" fmla="*/ 0 h 45"/>
                <a:gd name="T20" fmla="*/ 63 w 63"/>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63" h="45">
                  <a:moveTo>
                    <a:pt x="0" y="16"/>
                  </a:moveTo>
                  <a:lnTo>
                    <a:pt x="23" y="24"/>
                  </a:lnTo>
                  <a:lnTo>
                    <a:pt x="43" y="44"/>
                  </a:lnTo>
                  <a:lnTo>
                    <a:pt x="62" y="20"/>
                  </a:lnTo>
                  <a:lnTo>
                    <a:pt x="38" y="0"/>
                  </a:lnTo>
                  <a:lnTo>
                    <a:pt x="0" y="16"/>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0939" name="Freeform 45"/>
            <p:cNvSpPr>
              <a:spLocks/>
            </p:cNvSpPr>
            <p:nvPr/>
          </p:nvSpPr>
          <p:spPr bwMode="auto">
            <a:xfrm>
              <a:off x="1925" y="3958"/>
              <a:ext cx="131" cy="71"/>
            </a:xfrm>
            <a:custGeom>
              <a:avLst/>
              <a:gdLst>
                <a:gd name="T0" fmla="*/ 0 w 63"/>
                <a:gd name="T1" fmla="*/ 505429243 h 45"/>
                <a:gd name="T2" fmla="*/ 2147483647 w 63"/>
                <a:gd name="T3" fmla="*/ 758157856 h 45"/>
                <a:gd name="T4" fmla="*/ 2147483647 w 63"/>
                <a:gd name="T5" fmla="*/ 1389944417 h 45"/>
                <a:gd name="T6" fmla="*/ 2147483647 w 63"/>
                <a:gd name="T7" fmla="*/ 631800546 h 45"/>
                <a:gd name="T8" fmla="*/ 2147483647 w 63"/>
                <a:gd name="T9" fmla="*/ 0 h 45"/>
                <a:gd name="T10" fmla="*/ 0 w 63"/>
                <a:gd name="T11" fmla="*/ 505429243 h 45"/>
                <a:gd name="T12" fmla="*/ 0 60000 65536"/>
                <a:gd name="T13" fmla="*/ 0 60000 65536"/>
                <a:gd name="T14" fmla="*/ 0 60000 65536"/>
                <a:gd name="T15" fmla="*/ 0 60000 65536"/>
                <a:gd name="T16" fmla="*/ 0 60000 65536"/>
                <a:gd name="T17" fmla="*/ 0 60000 65536"/>
                <a:gd name="T18" fmla="*/ 0 w 63"/>
                <a:gd name="T19" fmla="*/ 0 h 45"/>
                <a:gd name="T20" fmla="*/ 63 w 63"/>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63" h="45">
                  <a:moveTo>
                    <a:pt x="0" y="16"/>
                  </a:moveTo>
                  <a:lnTo>
                    <a:pt x="23" y="24"/>
                  </a:lnTo>
                  <a:lnTo>
                    <a:pt x="43" y="44"/>
                  </a:lnTo>
                  <a:lnTo>
                    <a:pt x="62" y="20"/>
                  </a:lnTo>
                  <a:lnTo>
                    <a:pt x="38" y="0"/>
                  </a:lnTo>
                  <a:lnTo>
                    <a:pt x="0" y="16"/>
                  </a:lnTo>
                </a:path>
              </a:pathLst>
            </a:custGeom>
            <a:solidFill>
              <a:srgbClr val="CCFFCC"/>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0940" name="Freeform 46"/>
            <p:cNvSpPr>
              <a:spLocks/>
            </p:cNvSpPr>
            <p:nvPr/>
          </p:nvSpPr>
          <p:spPr bwMode="auto">
            <a:xfrm>
              <a:off x="1202" y="2147"/>
              <a:ext cx="428" cy="351"/>
            </a:xfrm>
            <a:custGeom>
              <a:avLst/>
              <a:gdLst>
                <a:gd name="T0" fmla="*/ 2147483647 w 207"/>
                <a:gd name="T1" fmla="*/ 2147483647 h 223"/>
                <a:gd name="T2" fmla="*/ 2147483647 w 207"/>
                <a:gd name="T3" fmla="*/ 2147483647 h 223"/>
                <a:gd name="T4" fmla="*/ 2147483647 w 207"/>
                <a:gd name="T5" fmla="*/ 2147483647 h 223"/>
                <a:gd name="T6" fmla="*/ 2147483647 w 207"/>
                <a:gd name="T7" fmla="*/ 2089064374 h 223"/>
                <a:gd name="T8" fmla="*/ 2147483647 w 207"/>
                <a:gd name="T9" fmla="*/ 2089064374 h 223"/>
                <a:gd name="T10" fmla="*/ 2147483647 w 207"/>
                <a:gd name="T11" fmla="*/ 2147483647 h 223"/>
                <a:gd name="T12" fmla="*/ 2147483647 w 207"/>
                <a:gd name="T13" fmla="*/ 1740886978 h 223"/>
                <a:gd name="T14" fmla="*/ 2147483647 w 207"/>
                <a:gd name="T15" fmla="*/ 1297748312 h 223"/>
                <a:gd name="T16" fmla="*/ 2147483647 w 207"/>
                <a:gd name="T17" fmla="*/ 506432244 h 223"/>
                <a:gd name="T18" fmla="*/ 2147483647 w 207"/>
                <a:gd name="T19" fmla="*/ 0 h 223"/>
                <a:gd name="T20" fmla="*/ 2147483647 w 207"/>
                <a:gd name="T21" fmla="*/ 664701034 h 223"/>
                <a:gd name="T22" fmla="*/ 2147483647 w 207"/>
                <a:gd name="T23" fmla="*/ 1297748312 h 223"/>
                <a:gd name="T24" fmla="*/ 2147483647 w 207"/>
                <a:gd name="T25" fmla="*/ 1550964435 h 223"/>
                <a:gd name="T26" fmla="*/ 2147483647 w 207"/>
                <a:gd name="T27" fmla="*/ 1139493459 h 223"/>
                <a:gd name="T28" fmla="*/ 2147483647 w 207"/>
                <a:gd name="T29" fmla="*/ 1550964435 h 223"/>
                <a:gd name="T30" fmla="*/ 2147483647 w 207"/>
                <a:gd name="T31" fmla="*/ 2147483647 h 223"/>
                <a:gd name="T32" fmla="*/ 2147483647 w 207"/>
                <a:gd name="T33" fmla="*/ 2147483647 h 223"/>
                <a:gd name="T34" fmla="*/ 2147483647 w 207"/>
                <a:gd name="T35" fmla="*/ 2147483647 h 223"/>
                <a:gd name="T36" fmla="*/ 2147483647 w 207"/>
                <a:gd name="T37" fmla="*/ 2147483647 h 223"/>
                <a:gd name="T38" fmla="*/ 2147483647 w 207"/>
                <a:gd name="T39" fmla="*/ 2147483647 h 223"/>
                <a:gd name="T40" fmla="*/ 2147483647 w 207"/>
                <a:gd name="T41" fmla="*/ 2147483647 h 223"/>
                <a:gd name="T42" fmla="*/ 0 w 207"/>
                <a:gd name="T43" fmla="*/ 2147483647 h 223"/>
                <a:gd name="T44" fmla="*/ 0 w 207"/>
                <a:gd name="T45" fmla="*/ 2147483647 h 223"/>
                <a:gd name="T46" fmla="*/ 2147483647 w 207"/>
                <a:gd name="T47" fmla="*/ 2147483647 h 223"/>
                <a:gd name="T48" fmla="*/ 2147483647 w 207"/>
                <a:gd name="T49" fmla="*/ 2147483647 h 223"/>
                <a:gd name="T50" fmla="*/ 2147483647 w 207"/>
                <a:gd name="T51" fmla="*/ 2147483647 h 223"/>
                <a:gd name="T52" fmla="*/ 2147483647 w 207"/>
                <a:gd name="T53" fmla="*/ 2147483647 h 223"/>
                <a:gd name="T54" fmla="*/ 2147483647 w 207"/>
                <a:gd name="T55" fmla="*/ 2147483647 h 223"/>
                <a:gd name="T56" fmla="*/ 2147483647 w 207"/>
                <a:gd name="T57" fmla="*/ 2147483647 h 223"/>
                <a:gd name="T58" fmla="*/ 2147483647 w 207"/>
                <a:gd name="T59" fmla="*/ 2147483647 h 223"/>
                <a:gd name="T60" fmla="*/ 2147483647 w 207"/>
                <a:gd name="T61" fmla="*/ 2147483647 h 22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7"/>
                <a:gd name="T94" fmla="*/ 0 h 223"/>
                <a:gd name="T95" fmla="*/ 207 w 207"/>
                <a:gd name="T96" fmla="*/ 223 h 22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7" h="223">
                  <a:moveTo>
                    <a:pt x="206" y="99"/>
                  </a:moveTo>
                  <a:lnTo>
                    <a:pt x="206" y="94"/>
                  </a:lnTo>
                  <a:lnTo>
                    <a:pt x="206" y="69"/>
                  </a:lnTo>
                  <a:lnTo>
                    <a:pt x="192" y="66"/>
                  </a:lnTo>
                  <a:lnTo>
                    <a:pt x="177" y="66"/>
                  </a:lnTo>
                  <a:lnTo>
                    <a:pt x="163" y="74"/>
                  </a:lnTo>
                  <a:lnTo>
                    <a:pt x="153" y="55"/>
                  </a:lnTo>
                  <a:lnTo>
                    <a:pt x="149" y="41"/>
                  </a:lnTo>
                  <a:lnTo>
                    <a:pt x="177" y="16"/>
                  </a:lnTo>
                  <a:lnTo>
                    <a:pt x="149" y="0"/>
                  </a:lnTo>
                  <a:lnTo>
                    <a:pt x="125" y="21"/>
                  </a:lnTo>
                  <a:lnTo>
                    <a:pt x="139" y="41"/>
                  </a:lnTo>
                  <a:lnTo>
                    <a:pt x="120" y="49"/>
                  </a:lnTo>
                  <a:lnTo>
                    <a:pt x="72" y="36"/>
                  </a:lnTo>
                  <a:lnTo>
                    <a:pt x="58" y="49"/>
                  </a:lnTo>
                  <a:lnTo>
                    <a:pt x="72" y="69"/>
                  </a:lnTo>
                  <a:lnTo>
                    <a:pt x="48" y="79"/>
                  </a:lnTo>
                  <a:lnTo>
                    <a:pt x="58" y="109"/>
                  </a:lnTo>
                  <a:lnTo>
                    <a:pt x="77" y="114"/>
                  </a:lnTo>
                  <a:lnTo>
                    <a:pt x="48" y="138"/>
                  </a:lnTo>
                  <a:lnTo>
                    <a:pt x="24" y="167"/>
                  </a:lnTo>
                  <a:lnTo>
                    <a:pt x="0" y="162"/>
                  </a:lnTo>
                  <a:lnTo>
                    <a:pt x="0" y="192"/>
                  </a:lnTo>
                  <a:lnTo>
                    <a:pt x="15" y="217"/>
                  </a:lnTo>
                  <a:lnTo>
                    <a:pt x="53" y="222"/>
                  </a:lnTo>
                  <a:lnTo>
                    <a:pt x="86" y="222"/>
                  </a:lnTo>
                  <a:lnTo>
                    <a:pt x="120" y="212"/>
                  </a:lnTo>
                  <a:lnTo>
                    <a:pt x="158" y="217"/>
                  </a:lnTo>
                  <a:lnTo>
                    <a:pt x="192" y="162"/>
                  </a:lnTo>
                  <a:lnTo>
                    <a:pt x="197" y="134"/>
                  </a:lnTo>
                  <a:lnTo>
                    <a:pt x="206" y="99"/>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0941" name="Freeform 47"/>
            <p:cNvSpPr>
              <a:spLocks/>
            </p:cNvSpPr>
            <p:nvPr/>
          </p:nvSpPr>
          <p:spPr bwMode="auto">
            <a:xfrm>
              <a:off x="1202" y="2147"/>
              <a:ext cx="428" cy="351"/>
            </a:xfrm>
            <a:custGeom>
              <a:avLst/>
              <a:gdLst>
                <a:gd name="T0" fmla="*/ 2147483647 w 207"/>
                <a:gd name="T1" fmla="*/ 2147483647 h 223"/>
                <a:gd name="T2" fmla="*/ 2147483647 w 207"/>
                <a:gd name="T3" fmla="*/ 2147483647 h 223"/>
                <a:gd name="T4" fmla="*/ 2147483647 w 207"/>
                <a:gd name="T5" fmla="*/ 2147483647 h 223"/>
                <a:gd name="T6" fmla="*/ 2147483647 w 207"/>
                <a:gd name="T7" fmla="*/ 2089064374 h 223"/>
                <a:gd name="T8" fmla="*/ 2147483647 w 207"/>
                <a:gd name="T9" fmla="*/ 2089064374 h 223"/>
                <a:gd name="T10" fmla="*/ 2147483647 w 207"/>
                <a:gd name="T11" fmla="*/ 2147483647 h 223"/>
                <a:gd name="T12" fmla="*/ 2147483647 w 207"/>
                <a:gd name="T13" fmla="*/ 1740886978 h 223"/>
                <a:gd name="T14" fmla="*/ 2147483647 w 207"/>
                <a:gd name="T15" fmla="*/ 1297748312 h 223"/>
                <a:gd name="T16" fmla="*/ 2147483647 w 207"/>
                <a:gd name="T17" fmla="*/ 506432244 h 223"/>
                <a:gd name="T18" fmla="*/ 2147483647 w 207"/>
                <a:gd name="T19" fmla="*/ 0 h 223"/>
                <a:gd name="T20" fmla="*/ 2147483647 w 207"/>
                <a:gd name="T21" fmla="*/ 664701034 h 223"/>
                <a:gd name="T22" fmla="*/ 2147483647 w 207"/>
                <a:gd name="T23" fmla="*/ 1297748312 h 223"/>
                <a:gd name="T24" fmla="*/ 2147483647 w 207"/>
                <a:gd name="T25" fmla="*/ 1550964435 h 223"/>
                <a:gd name="T26" fmla="*/ 2147483647 w 207"/>
                <a:gd name="T27" fmla="*/ 1139493459 h 223"/>
                <a:gd name="T28" fmla="*/ 2147483647 w 207"/>
                <a:gd name="T29" fmla="*/ 1550964435 h 223"/>
                <a:gd name="T30" fmla="*/ 2147483647 w 207"/>
                <a:gd name="T31" fmla="*/ 2147483647 h 223"/>
                <a:gd name="T32" fmla="*/ 2147483647 w 207"/>
                <a:gd name="T33" fmla="*/ 2147483647 h 223"/>
                <a:gd name="T34" fmla="*/ 2147483647 w 207"/>
                <a:gd name="T35" fmla="*/ 2147483647 h 223"/>
                <a:gd name="T36" fmla="*/ 2147483647 w 207"/>
                <a:gd name="T37" fmla="*/ 2147483647 h 223"/>
                <a:gd name="T38" fmla="*/ 2147483647 w 207"/>
                <a:gd name="T39" fmla="*/ 2147483647 h 223"/>
                <a:gd name="T40" fmla="*/ 2147483647 w 207"/>
                <a:gd name="T41" fmla="*/ 2147483647 h 223"/>
                <a:gd name="T42" fmla="*/ 0 w 207"/>
                <a:gd name="T43" fmla="*/ 2147483647 h 223"/>
                <a:gd name="T44" fmla="*/ 0 w 207"/>
                <a:gd name="T45" fmla="*/ 2147483647 h 223"/>
                <a:gd name="T46" fmla="*/ 2147483647 w 207"/>
                <a:gd name="T47" fmla="*/ 2147483647 h 223"/>
                <a:gd name="T48" fmla="*/ 2147483647 w 207"/>
                <a:gd name="T49" fmla="*/ 2147483647 h 223"/>
                <a:gd name="T50" fmla="*/ 2147483647 w 207"/>
                <a:gd name="T51" fmla="*/ 2147483647 h 223"/>
                <a:gd name="T52" fmla="*/ 2147483647 w 207"/>
                <a:gd name="T53" fmla="*/ 2147483647 h 223"/>
                <a:gd name="T54" fmla="*/ 2147483647 w 207"/>
                <a:gd name="T55" fmla="*/ 2147483647 h 223"/>
                <a:gd name="T56" fmla="*/ 2147483647 w 207"/>
                <a:gd name="T57" fmla="*/ 2147483647 h 223"/>
                <a:gd name="T58" fmla="*/ 2147483647 w 207"/>
                <a:gd name="T59" fmla="*/ 2147483647 h 223"/>
                <a:gd name="T60" fmla="*/ 2147483647 w 207"/>
                <a:gd name="T61" fmla="*/ 2147483647 h 22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7"/>
                <a:gd name="T94" fmla="*/ 0 h 223"/>
                <a:gd name="T95" fmla="*/ 207 w 207"/>
                <a:gd name="T96" fmla="*/ 223 h 22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7" h="223">
                  <a:moveTo>
                    <a:pt x="206" y="99"/>
                  </a:moveTo>
                  <a:lnTo>
                    <a:pt x="206" y="94"/>
                  </a:lnTo>
                  <a:lnTo>
                    <a:pt x="206" y="69"/>
                  </a:lnTo>
                  <a:lnTo>
                    <a:pt x="192" y="66"/>
                  </a:lnTo>
                  <a:lnTo>
                    <a:pt x="177" y="66"/>
                  </a:lnTo>
                  <a:lnTo>
                    <a:pt x="163" y="74"/>
                  </a:lnTo>
                  <a:lnTo>
                    <a:pt x="153" y="55"/>
                  </a:lnTo>
                  <a:lnTo>
                    <a:pt x="149" y="41"/>
                  </a:lnTo>
                  <a:lnTo>
                    <a:pt x="177" y="16"/>
                  </a:lnTo>
                  <a:lnTo>
                    <a:pt x="149" y="0"/>
                  </a:lnTo>
                  <a:lnTo>
                    <a:pt x="125" y="21"/>
                  </a:lnTo>
                  <a:lnTo>
                    <a:pt x="139" y="41"/>
                  </a:lnTo>
                  <a:lnTo>
                    <a:pt x="120" y="49"/>
                  </a:lnTo>
                  <a:lnTo>
                    <a:pt x="72" y="36"/>
                  </a:lnTo>
                  <a:lnTo>
                    <a:pt x="58" y="49"/>
                  </a:lnTo>
                  <a:lnTo>
                    <a:pt x="72" y="69"/>
                  </a:lnTo>
                  <a:lnTo>
                    <a:pt x="48" y="79"/>
                  </a:lnTo>
                  <a:lnTo>
                    <a:pt x="58" y="109"/>
                  </a:lnTo>
                  <a:lnTo>
                    <a:pt x="77" y="114"/>
                  </a:lnTo>
                  <a:lnTo>
                    <a:pt x="48" y="138"/>
                  </a:lnTo>
                  <a:lnTo>
                    <a:pt x="24" y="167"/>
                  </a:lnTo>
                  <a:lnTo>
                    <a:pt x="0" y="162"/>
                  </a:lnTo>
                  <a:lnTo>
                    <a:pt x="0" y="192"/>
                  </a:lnTo>
                  <a:lnTo>
                    <a:pt x="15" y="217"/>
                  </a:lnTo>
                  <a:lnTo>
                    <a:pt x="53" y="222"/>
                  </a:lnTo>
                  <a:lnTo>
                    <a:pt x="86" y="222"/>
                  </a:lnTo>
                  <a:lnTo>
                    <a:pt x="120" y="212"/>
                  </a:lnTo>
                  <a:lnTo>
                    <a:pt x="158" y="217"/>
                  </a:lnTo>
                  <a:lnTo>
                    <a:pt x="192" y="162"/>
                  </a:lnTo>
                  <a:lnTo>
                    <a:pt x="197" y="134"/>
                  </a:lnTo>
                  <a:lnTo>
                    <a:pt x="206" y="99"/>
                  </a:lnTo>
                </a:path>
              </a:pathLst>
            </a:custGeom>
            <a:solidFill>
              <a:srgbClr val="C1F944"/>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0942" name="Freeform 48"/>
            <p:cNvSpPr>
              <a:spLocks/>
            </p:cNvSpPr>
            <p:nvPr/>
          </p:nvSpPr>
          <p:spPr bwMode="auto">
            <a:xfrm>
              <a:off x="609" y="3492"/>
              <a:ext cx="508" cy="537"/>
            </a:xfrm>
            <a:custGeom>
              <a:avLst/>
              <a:gdLst>
                <a:gd name="T0" fmla="*/ 2147483647 w 246"/>
                <a:gd name="T1" fmla="*/ 321748355 h 340"/>
                <a:gd name="T2" fmla="*/ 2147483647 w 246"/>
                <a:gd name="T3" fmla="*/ 0 h 340"/>
                <a:gd name="T4" fmla="*/ 2147483647 w 246"/>
                <a:gd name="T5" fmla="*/ 804349662 h 340"/>
                <a:gd name="T6" fmla="*/ 2147483647 w 246"/>
                <a:gd name="T7" fmla="*/ 965230914 h 340"/>
                <a:gd name="T8" fmla="*/ 2147483647 w 246"/>
                <a:gd name="T9" fmla="*/ 1126098011 h 340"/>
                <a:gd name="T10" fmla="*/ 2147483647 w 246"/>
                <a:gd name="T11" fmla="*/ 1415670115 h 340"/>
                <a:gd name="T12" fmla="*/ 2147483647 w 246"/>
                <a:gd name="T13" fmla="*/ 2147483647 h 340"/>
                <a:gd name="T14" fmla="*/ 2147483647 w 246"/>
                <a:gd name="T15" fmla="*/ 2147483647 h 340"/>
                <a:gd name="T16" fmla="*/ 2147483647 w 246"/>
                <a:gd name="T17" fmla="*/ 2147483647 h 340"/>
                <a:gd name="T18" fmla="*/ 2147483647 w 246"/>
                <a:gd name="T19" fmla="*/ 2147483647 h 340"/>
                <a:gd name="T20" fmla="*/ 2147483647 w 246"/>
                <a:gd name="T21" fmla="*/ 2147483647 h 340"/>
                <a:gd name="T22" fmla="*/ 2147483647 w 246"/>
                <a:gd name="T23" fmla="*/ 2147483647 h 340"/>
                <a:gd name="T24" fmla="*/ 2147483647 w 246"/>
                <a:gd name="T25" fmla="*/ 2147483647 h 340"/>
                <a:gd name="T26" fmla="*/ 2147483647 w 246"/>
                <a:gd name="T27" fmla="*/ 2147483647 h 340"/>
                <a:gd name="T28" fmla="*/ 2147483647 w 246"/>
                <a:gd name="T29" fmla="*/ 2147483647 h 340"/>
                <a:gd name="T30" fmla="*/ 2147483647 w 246"/>
                <a:gd name="T31" fmla="*/ 2147483647 h 340"/>
                <a:gd name="T32" fmla="*/ 2147483647 w 246"/>
                <a:gd name="T33" fmla="*/ 2147483647 h 340"/>
                <a:gd name="T34" fmla="*/ 2147483647 w 246"/>
                <a:gd name="T35" fmla="*/ 2147483647 h 340"/>
                <a:gd name="T36" fmla="*/ 2147483647 w 246"/>
                <a:gd name="T37" fmla="*/ 2147483647 h 340"/>
                <a:gd name="T38" fmla="*/ 2147483647 w 246"/>
                <a:gd name="T39" fmla="*/ 2147483647 h 340"/>
                <a:gd name="T40" fmla="*/ 2147483647 w 246"/>
                <a:gd name="T41" fmla="*/ 2147483647 h 340"/>
                <a:gd name="T42" fmla="*/ 0 w 246"/>
                <a:gd name="T43" fmla="*/ 2147483647 h 340"/>
                <a:gd name="T44" fmla="*/ 2147483647 w 246"/>
                <a:gd name="T45" fmla="*/ 2147483647 h 340"/>
                <a:gd name="T46" fmla="*/ 2147483647 w 246"/>
                <a:gd name="T47" fmla="*/ 2147483647 h 340"/>
                <a:gd name="T48" fmla="*/ 2147483647 w 246"/>
                <a:gd name="T49" fmla="*/ 2147483647 h 340"/>
                <a:gd name="T50" fmla="*/ 2147483647 w 246"/>
                <a:gd name="T51" fmla="*/ 2147483647 h 340"/>
                <a:gd name="T52" fmla="*/ 2147483647 w 246"/>
                <a:gd name="T53" fmla="*/ 2147483647 h 340"/>
                <a:gd name="T54" fmla="*/ 2147483647 w 246"/>
                <a:gd name="T55" fmla="*/ 2147483647 h 340"/>
                <a:gd name="T56" fmla="*/ 2147483647 w 246"/>
                <a:gd name="T57" fmla="*/ 2147483647 h 340"/>
                <a:gd name="T58" fmla="*/ 2147483647 w 246"/>
                <a:gd name="T59" fmla="*/ 2147483647 h 340"/>
                <a:gd name="T60" fmla="*/ 2147483647 w 246"/>
                <a:gd name="T61" fmla="*/ 2147483647 h 340"/>
                <a:gd name="T62" fmla="*/ 2147483647 w 246"/>
                <a:gd name="T63" fmla="*/ 1737404321 h 340"/>
                <a:gd name="T64" fmla="*/ 2147483647 w 246"/>
                <a:gd name="T65" fmla="*/ 321748355 h 340"/>
                <a:gd name="T66" fmla="*/ 2147483647 w 246"/>
                <a:gd name="T67" fmla="*/ 321748355 h 3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6"/>
                <a:gd name="T103" fmla="*/ 0 h 340"/>
                <a:gd name="T104" fmla="*/ 246 w 246"/>
                <a:gd name="T105" fmla="*/ 340 h 3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6" h="340">
                  <a:moveTo>
                    <a:pt x="126" y="10"/>
                  </a:moveTo>
                  <a:lnTo>
                    <a:pt x="150" y="0"/>
                  </a:lnTo>
                  <a:lnTo>
                    <a:pt x="164" y="25"/>
                  </a:lnTo>
                  <a:lnTo>
                    <a:pt x="183" y="30"/>
                  </a:lnTo>
                  <a:lnTo>
                    <a:pt x="212" y="35"/>
                  </a:lnTo>
                  <a:lnTo>
                    <a:pt x="240" y="44"/>
                  </a:lnTo>
                  <a:lnTo>
                    <a:pt x="245" y="74"/>
                  </a:lnTo>
                  <a:lnTo>
                    <a:pt x="202" y="108"/>
                  </a:lnTo>
                  <a:lnTo>
                    <a:pt x="183" y="162"/>
                  </a:lnTo>
                  <a:lnTo>
                    <a:pt x="169" y="176"/>
                  </a:lnTo>
                  <a:lnTo>
                    <a:pt x="150" y="182"/>
                  </a:lnTo>
                  <a:lnTo>
                    <a:pt x="150" y="206"/>
                  </a:lnTo>
                  <a:lnTo>
                    <a:pt x="145" y="231"/>
                  </a:lnTo>
                  <a:lnTo>
                    <a:pt x="130" y="251"/>
                  </a:lnTo>
                  <a:lnTo>
                    <a:pt x="135" y="281"/>
                  </a:lnTo>
                  <a:lnTo>
                    <a:pt x="126" y="294"/>
                  </a:lnTo>
                  <a:lnTo>
                    <a:pt x="101" y="310"/>
                  </a:lnTo>
                  <a:lnTo>
                    <a:pt x="97" y="339"/>
                  </a:lnTo>
                  <a:lnTo>
                    <a:pt x="86" y="335"/>
                  </a:lnTo>
                  <a:lnTo>
                    <a:pt x="59" y="335"/>
                  </a:lnTo>
                  <a:lnTo>
                    <a:pt x="34" y="319"/>
                  </a:lnTo>
                  <a:lnTo>
                    <a:pt x="0" y="314"/>
                  </a:lnTo>
                  <a:lnTo>
                    <a:pt x="19" y="291"/>
                  </a:lnTo>
                  <a:lnTo>
                    <a:pt x="29" y="261"/>
                  </a:lnTo>
                  <a:lnTo>
                    <a:pt x="48" y="226"/>
                  </a:lnTo>
                  <a:lnTo>
                    <a:pt x="25" y="222"/>
                  </a:lnTo>
                  <a:lnTo>
                    <a:pt x="19" y="192"/>
                  </a:lnTo>
                  <a:lnTo>
                    <a:pt x="34" y="162"/>
                  </a:lnTo>
                  <a:lnTo>
                    <a:pt x="62" y="148"/>
                  </a:lnTo>
                  <a:lnTo>
                    <a:pt x="78" y="108"/>
                  </a:lnTo>
                  <a:lnTo>
                    <a:pt x="97" y="79"/>
                  </a:lnTo>
                  <a:lnTo>
                    <a:pt x="111" y="54"/>
                  </a:lnTo>
                  <a:lnTo>
                    <a:pt x="120" y="10"/>
                  </a:lnTo>
                  <a:lnTo>
                    <a:pt x="126" y="10"/>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0943" name="Freeform 49"/>
            <p:cNvSpPr>
              <a:spLocks/>
            </p:cNvSpPr>
            <p:nvPr/>
          </p:nvSpPr>
          <p:spPr bwMode="auto">
            <a:xfrm>
              <a:off x="609" y="3492"/>
              <a:ext cx="508" cy="537"/>
            </a:xfrm>
            <a:custGeom>
              <a:avLst/>
              <a:gdLst>
                <a:gd name="T0" fmla="*/ 2147483647 w 246"/>
                <a:gd name="T1" fmla="*/ 321748355 h 340"/>
                <a:gd name="T2" fmla="*/ 2147483647 w 246"/>
                <a:gd name="T3" fmla="*/ 0 h 340"/>
                <a:gd name="T4" fmla="*/ 2147483647 w 246"/>
                <a:gd name="T5" fmla="*/ 804349662 h 340"/>
                <a:gd name="T6" fmla="*/ 2147483647 w 246"/>
                <a:gd name="T7" fmla="*/ 965230914 h 340"/>
                <a:gd name="T8" fmla="*/ 2147483647 w 246"/>
                <a:gd name="T9" fmla="*/ 1126098011 h 340"/>
                <a:gd name="T10" fmla="*/ 2147483647 w 246"/>
                <a:gd name="T11" fmla="*/ 1415670115 h 340"/>
                <a:gd name="T12" fmla="*/ 2147483647 w 246"/>
                <a:gd name="T13" fmla="*/ 2147483647 h 340"/>
                <a:gd name="T14" fmla="*/ 2147483647 w 246"/>
                <a:gd name="T15" fmla="*/ 2147483647 h 340"/>
                <a:gd name="T16" fmla="*/ 2147483647 w 246"/>
                <a:gd name="T17" fmla="*/ 2147483647 h 340"/>
                <a:gd name="T18" fmla="*/ 2147483647 w 246"/>
                <a:gd name="T19" fmla="*/ 2147483647 h 340"/>
                <a:gd name="T20" fmla="*/ 2147483647 w 246"/>
                <a:gd name="T21" fmla="*/ 2147483647 h 340"/>
                <a:gd name="T22" fmla="*/ 2147483647 w 246"/>
                <a:gd name="T23" fmla="*/ 2147483647 h 340"/>
                <a:gd name="T24" fmla="*/ 2147483647 w 246"/>
                <a:gd name="T25" fmla="*/ 2147483647 h 340"/>
                <a:gd name="T26" fmla="*/ 2147483647 w 246"/>
                <a:gd name="T27" fmla="*/ 2147483647 h 340"/>
                <a:gd name="T28" fmla="*/ 2147483647 w 246"/>
                <a:gd name="T29" fmla="*/ 2147483647 h 340"/>
                <a:gd name="T30" fmla="*/ 2147483647 w 246"/>
                <a:gd name="T31" fmla="*/ 2147483647 h 340"/>
                <a:gd name="T32" fmla="*/ 2147483647 w 246"/>
                <a:gd name="T33" fmla="*/ 2147483647 h 340"/>
                <a:gd name="T34" fmla="*/ 2147483647 w 246"/>
                <a:gd name="T35" fmla="*/ 2147483647 h 340"/>
                <a:gd name="T36" fmla="*/ 2147483647 w 246"/>
                <a:gd name="T37" fmla="*/ 2147483647 h 340"/>
                <a:gd name="T38" fmla="*/ 2147483647 w 246"/>
                <a:gd name="T39" fmla="*/ 2147483647 h 340"/>
                <a:gd name="T40" fmla="*/ 2147483647 w 246"/>
                <a:gd name="T41" fmla="*/ 2147483647 h 340"/>
                <a:gd name="T42" fmla="*/ 0 w 246"/>
                <a:gd name="T43" fmla="*/ 2147483647 h 340"/>
                <a:gd name="T44" fmla="*/ 2147483647 w 246"/>
                <a:gd name="T45" fmla="*/ 2147483647 h 340"/>
                <a:gd name="T46" fmla="*/ 2147483647 w 246"/>
                <a:gd name="T47" fmla="*/ 2147483647 h 340"/>
                <a:gd name="T48" fmla="*/ 2147483647 w 246"/>
                <a:gd name="T49" fmla="*/ 2147483647 h 340"/>
                <a:gd name="T50" fmla="*/ 2147483647 w 246"/>
                <a:gd name="T51" fmla="*/ 2147483647 h 340"/>
                <a:gd name="T52" fmla="*/ 2147483647 w 246"/>
                <a:gd name="T53" fmla="*/ 2147483647 h 340"/>
                <a:gd name="T54" fmla="*/ 2147483647 w 246"/>
                <a:gd name="T55" fmla="*/ 2147483647 h 340"/>
                <a:gd name="T56" fmla="*/ 2147483647 w 246"/>
                <a:gd name="T57" fmla="*/ 2147483647 h 340"/>
                <a:gd name="T58" fmla="*/ 2147483647 w 246"/>
                <a:gd name="T59" fmla="*/ 2147483647 h 340"/>
                <a:gd name="T60" fmla="*/ 2147483647 w 246"/>
                <a:gd name="T61" fmla="*/ 2147483647 h 340"/>
                <a:gd name="T62" fmla="*/ 2147483647 w 246"/>
                <a:gd name="T63" fmla="*/ 1737404321 h 340"/>
                <a:gd name="T64" fmla="*/ 2147483647 w 246"/>
                <a:gd name="T65" fmla="*/ 321748355 h 340"/>
                <a:gd name="T66" fmla="*/ 2147483647 w 246"/>
                <a:gd name="T67" fmla="*/ 321748355 h 3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6"/>
                <a:gd name="T103" fmla="*/ 0 h 340"/>
                <a:gd name="T104" fmla="*/ 246 w 246"/>
                <a:gd name="T105" fmla="*/ 340 h 3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6" h="340">
                  <a:moveTo>
                    <a:pt x="126" y="10"/>
                  </a:moveTo>
                  <a:lnTo>
                    <a:pt x="150" y="0"/>
                  </a:lnTo>
                  <a:lnTo>
                    <a:pt x="164" y="25"/>
                  </a:lnTo>
                  <a:lnTo>
                    <a:pt x="183" y="30"/>
                  </a:lnTo>
                  <a:lnTo>
                    <a:pt x="212" y="35"/>
                  </a:lnTo>
                  <a:lnTo>
                    <a:pt x="240" y="44"/>
                  </a:lnTo>
                  <a:lnTo>
                    <a:pt x="245" y="74"/>
                  </a:lnTo>
                  <a:lnTo>
                    <a:pt x="202" y="108"/>
                  </a:lnTo>
                  <a:lnTo>
                    <a:pt x="183" y="162"/>
                  </a:lnTo>
                  <a:lnTo>
                    <a:pt x="169" y="176"/>
                  </a:lnTo>
                  <a:lnTo>
                    <a:pt x="150" y="182"/>
                  </a:lnTo>
                  <a:lnTo>
                    <a:pt x="150" y="206"/>
                  </a:lnTo>
                  <a:lnTo>
                    <a:pt x="145" y="231"/>
                  </a:lnTo>
                  <a:lnTo>
                    <a:pt x="130" y="251"/>
                  </a:lnTo>
                  <a:lnTo>
                    <a:pt x="135" y="281"/>
                  </a:lnTo>
                  <a:lnTo>
                    <a:pt x="126" y="294"/>
                  </a:lnTo>
                  <a:lnTo>
                    <a:pt x="101" y="310"/>
                  </a:lnTo>
                  <a:lnTo>
                    <a:pt x="97" y="339"/>
                  </a:lnTo>
                  <a:lnTo>
                    <a:pt x="86" y="335"/>
                  </a:lnTo>
                  <a:lnTo>
                    <a:pt x="59" y="335"/>
                  </a:lnTo>
                  <a:lnTo>
                    <a:pt x="34" y="319"/>
                  </a:lnTo>
                  <a:lnTo>
                    <a:pt x="0" y="314"/>
                  </a:lnTo>
                  <a:lnTo>
                    <a:pt x="19" y="291"/>
                  </a:lnTo>
                  <a:lnTo>
                    <a:pt x="29" y="261"/>
                  </a:lnTo>
                  <a:lnTo>
                    <a:pt x="48" y="226"/>
                  </a:lnTo>
                  <a:lnTo>
                    <a:pt x="25" y="222"/>
                  </a:lnTo>
                  <a:lnTo>
                    <a:pt x="19" y="192"/>
                  </a:lnTo>
                  <a:lnTo>
                    <a:pt x="34" y="162"/>
                  </a:lnTo>
                  <a:lnTo>
                    <a:pt x="62" y="148"/>
                  </a:lnTo>
                  <a:lnTo>
                    <a:pt x="78" y="108"/>
                  </a:lnTo>
                  <a:lnTo>
                    <a:pt x="97" y="79"/>
                  </a:lnTo>
                  <a:lnTo>
                    <a:pt x="111" y="54"/>
                  </a:lnTo>
                  <a:lnTo>
                    <a:pt x="120" y="10"/>
                  </a:lnTo>
                  <a:lnTo>
                    <a:pt x="126" y="10"/>
                  </a:lnTo>
                </a:path>
              </a:pathLst>
            </a:custGeom>
            <a:solidFill>
              <a:srgbClr val="C1F944"/>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0944" name="Freeform 50"/>
            <p:cNvSpPr>
              <a:spLocks/>
            </p:cNvSpPr>
            <p:nvPr/>
          </p:nvSpPr>
          <p:spPr bwMode="auto">
            <a:xfrm>
              <a:off x="2257" y="2719"/>
              <a:ext cx="288" cy="227"/>
            </a:xfrm>
            <a:custGeom>
              <a:avLst/>
              <a:gdLst>
                <a:gd name="T0" fmla="*/ 2147483647 w 139"/>
                <a:gd name="T1" fmla="*/ 498122658 h 143"/>
                <a:gd name="T2" fmla="*/ 2147483647 w 139"/>
                <a:gd name="T3" fmla="*/ 830209276 h 143"/>
                <a:gd name="T4" fmla="*/ 2147483647 w 139"/>
                <a:gd name="T5" fmla="*/ 929839611 h 143"/>
                <a:gd name="T6" fmla="*/ 2147483647 w 139"/>
                <a:gd name="T7" fmla="*/ 1760048894 h 143"/>
                <a:gd name="T8" fmla="*/ 2147483647 w 139"/>
                <a:gd name="T9" fmla="*/ 2125345617 h 143"/>
                <a:gd name="T10" fmla="*/ 2147483647 w 139"/>
                <a:gd name="T11" fmla="*/ 2147483647 h 143"/>
                <a:gd name="T12" fmla="*/ 2147483647 w 139"/>
                <a:gd name="T13" fmla="*/ 2147483647 h 143"/>
                <a:gd name="T14" fmla="*/ 2147483647 w 139"/>
                <a:gd name="T15" fmla="*/ 2147483647 h 143"/>
                <a:gd name="T16" fmla="*/ 2147483647 w 139"/>
                <a:gd name="T17" fmla="*/ 2147483647 h 143"/>
                <a:gd name="T18" fmla="*/ 2147483647 w 139"/>
                <a:gd name="T19" fmla="*/ 2147483647 h 143"/>
                <a:gd name="T20" fmla="*/ 2147483647 w 139"/>
                <a:gd name="T21" fmla="*/ 2147483647 h 143"/>
                <a:gd name="T22" fmla="*/ 2147483647 w 139"/>
                <a:gd name="T23" fmla="*/ 2147483647 h 143"/>
                <a:gd name="T24" fmla="*/ 2147483647 w 139"/>
                <a:gd name="T25" fmla="*/ 2147483647 h 143"/>
                <a:gd name="T26" fmla="*/ 2147483647 w 139"/>
                <a:gd name="T27" fmla="*/ 2147483647 h 143"/>
                <a:gd name="T28" fmla="*/ 2147483647 w 139"/>
                <a:gd name="T29" fmla="*/ 2147483647 h 143"/>
                <a:gd name="T30" fmla="*/ 2147483647 w 139"/>
                <a:gd name="T31" fmla="*/ 2147483647 h 143"/>
                <a:gd name="T32" fmla="*/ 2147483647 w 139"/>
                <a:gd name="T33" fmla="*/ 2147483647 h 143"/>
                <a:gd name="T34" fmla="*/ 2147483647 w 139"/>
                <a:gd name="T35" fmla="*/ 2125345617 h 143"/>
                <a:gd name="T36" fmla="*/ 2147483647 w 139"/>
                <a:gd name="T37" fmla="*/ 1461172385 h 143"/>
                <a:gd name="T38" fmla="*/ 0 w 139"/>
                <a:gd name="T39" fmla="*/ 1295136342 h 143"/>
                <a:gd name="T40" fmla="*/ 727376544 w 139"/>
                <a:gd name="T41" fmla="*/ 664173227 h 143"/>
                <a:gd name="T42" fmla="*/ 727376544 w 139"/>
                <a:gd name="T43" fmla="*/ 498122658 h 143"/>
                <a:gd name="T44" fmla="*/ 2147483647 w 139"/>
                <a:gd name="T45" fmla="*/ 0 h 143"/>
                <a:gd name="T46" fmla="*/ 2147483647 w 139"/>
                <a:gd name="T47" fmla="*/ 498122658 h 143"/>
                <a:gd name="T48" fmla="*/ 2147483647 w 139"/>
                <a:gd name="T49" fmla="*/ 132840452 h 143"/>
                <a:gd name="T50" fmla="*/ 2147483647 w 139"/>
                <a:gd name="T51" fmla="*/ 498122658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9"/>
                <a:gd name="T79" fmla="*/ 0 h 143"/>
                <a:gd name="T80" fmla="*/ 139 w 139"/>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9" h="143">
                  <a:moveTo>
                    <a:pt x="100" y="15"/>
                  </a:moveTo>
                  <a:lnTo>
                    <a:pt x="110" y="25"/>
                  </a:lnTo>
                  <a:lnTo>
                    <a:pt x="119" y="28"/>
                  </a:lnTo>
                  <a:lnTo>
                    <a:pt x="119" y="53"/>
                  </a:lnTo>
                  <a:lnTo>
                    <a:pt x="132" y="64"/>
                  </a:lnTo>
                  <a:lnTo>
                    <a:pt x="138" y="83"/>
                  </a:lnTo>
                  <a:lnTo>
                    <a:pt x="128" y="103"/>
                  </a:lnTo>
                  <a:lnTo>
                    <a:pt x="124" y="103"/>
                  </a:lnTo>
                  <a:lnTo>
                    <a:pt x="110" y="117"/>
                  </a:lnTo>
                  <a:lnTo>
                    <a:pt x="110" y="142"/>
                  </a:lnTo>
                  <a:lnTo>
                    <a:pt x="95" y="137"/>
                  </a:lnTo>
                  <a:lnTo>
                    <a:pt x="81" y="122"/>
                  </a:lnTo>
                  <a:lnTo>
                    <a:pt x="85" y="117"/>
                  </a:lnTo>
                  <a:lnTo>
                    <a:pt x="81" y="97"/>
                  </a:lnTo>
                  <a:lnTo>
                    <a:pt x="66" y="108"/>
                  </a:lnTo>
                  <a:lnTo>
                    <a:pt x="52" y="103"/>
                  </a:lnTo>
                  <a:lnTo>
                    <a:pt x="47" y="78"/>
                  </a:lnTo>
                  <a:lnTo>
                    <a:pt x="28" y="64"/>
                  </a:lnTo>
                  <a:lnTo>
                    <a:pt x="20" y="44"/>
                  </a:lnTo>
                  <a:lnTo>
                    <a:pt x="0" y="39"/>
                  </a:lnTo>
                  <a:lnTo>
                    <a:pt x="5" y="20"/>
                  </a:lnTo>
                  <a:lnTo>
                    <a:pt x="5" y="15"/>
                  </a:lnTo>
                  <a:lnTo>
                    <a:pt x="39" y="0"/>
                  </a:lnTo>
                  <a:lnTo>
                    <a:pt x="47" y="15"/>
                  </a:lnTo>
                  <a:lnTo>
                    <a:pt x="85" y="4"/>
                  </a:lnTo>
                  <a:lnTo>
                    <a:pt x="100" y="15"/>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0945" name="Freeform 51"/>
            <p:cNvSpPr>
              <a:spLocks/>
            </p:cNvSpPr>
            <p:nvPr/>
          </p:nvSpPr>
          <p:spPr bwMode="auto">
            <a:xfrm>
              <a:off x="2257" y="2719"/>
              <a:ext cx="295" cy="225"/>
            </a:xfrm>
            <a:custGeom>
              <a:avLst/>
              <a:gdLst>
                <a:gd name="T0" fmla="*/ 2147483647 w 158"/>
                <a:gd name="T1" fmla="*/ 416282935 h 146"/>
                <a:gd name="T2" fmla="*/ 2147483647 w 158"/>
                <a:gd name="T3" fmla="*/ 721563747 h 146"/>
                <a:gd name="T4" fmla="*/ 2147483647 w 158"/>
                <a:gd name="T5" fmla="*/ 804815334 h 146"/>
                <a:gd name="T6" fmla="*/ 2147483647 w 158"/>
                <a:gd name="T7" fmla="*/ 1498628555 h 146"/>
                <a:gd name="T8" fmla="*/ 2147483647 w 158"/>
                <a:gd name="T9" fmla="*/ 1831659907 h 146"/>
                <a:gd name="T10" fmla="*/ 2147483647 w 158"/>
                <a:gd name="T11" fmla="*/ 2147483647 h 146"/>
                <a:gd name="T12" fmla="*/ 2147483647 w 158"/>
                <a:gd name="T13" fmla="*/ 2147483647 h 146"/>
                <a:gd name="T14" fmla="*/ 2147483647 w 158"/>
                <a:gd name="T15" fmla="*/ 2147483647 h 146"/>
                <a:gd name="T16" fmla="*/ 2147483647 w 158"/>
                <a:gd name="T17" fmla="*/ 2147483647 h 146"/>
                <a:gd name="T18" fmla="*/ 2147483647 w 158"/>
                <a:gd name="T19" fmla="*/ 2147483647 h 146"/>
                <a:gd name="T20" fmla="*/ 2147483647 w 158"/>
                <a:gd name="T21" fmla="*/ 2147483647 h 146"/>
                <a:gd name="T22" fmla="*/ 2147483647 w 158"/>
                <a:gd name="T23" fmla="*/ 2147483647 h 146"/>
                <a:gd name="T24" fmla="*/ 2147483647 w 158"/>
                <a:gd name="T25" fmla="*/ 2147483647 h 146"/>
                <a:gd name="T26" fmla="*/ 2147483647 w 158"/>
                <a:gd name="T27" fmla="*/ 2147483647 h 146"/>
                <a:gd name="T28" fmla="*/ 2147483647 w 158"/>
                <a:gd name="T29" fmla="*/ 2147483647 h 146"/>
                <a:gd name="T30" fmla="*/ 2147483647 w 158"/>
                <a:gd name="T31" fmla="*/ 2147483647 h 146"/>
                <a:gd name="T32" fmla="*/ 2147483647 w 158"/>
                <a:gd name="T33" fmla="*/ 2147483647 h 146"/>
                <a:gd name="T34" fmla="*/ 2147483647 w 158"/>
                <a:gd name="T35" fmla="*/ 1831659907 h 146"/>
                <a:gd name="T36" fmla="*/ 1713939513 w 158"/>
                <a:gd name="T37" fmla="*/ 1248861301 h 146"/>
                <a:gd name="T38" fmla="*/ 0 w 158"/>
                <a:gd name="T39" fmla="*/ 1110096156 h 146"/>
                <a:gd name="T40" fmla="*/ 467446438 w 158"/>
                <a:gd name="T41" fmla="*/ 582798603 h 146"/>
                <a:gd name="T42" fmla="*/ 467446438 w 158"/>
                <a:gd name="T43" fmla="*/ 416282935 h 146"/>
                <a:gd name="T44" fmla="*/ 2147483647 w 158"/>
                <a:gd name="T45" fmla="*/ 0 h 146"/>
                <a:gd name="T46" fmla="*/ 2147483647 w 158"/>
                <a:gd name="T47" fmla="*/ 416282935 h 146"/>
                <a:gd name="T48" fmla="*/ 2147483647 w 158"/>
                <a:gd name="T49" fmla="*/ 111014619 h 146"/>
                <a:gd name="T50" fmla="*/ 2147483647 w 158"/>
                <a:gd name="T51" fmla="*/ 416282935 h 1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8"/>
                <a:gd name="T79" fmla="*/ 0 h 146"/>
                <a:gd name="T80" fmla="*/ 158 w 158"/>
                <a:gd name="T81" fmla="*/ 146 h 1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8" h="146">
                  <a:moveTo>
                    <a:pt x="111" y="15"/>
                  </a:moveTo>
                  <a:lnTo>
                    <a:pt x="122" y="26"/>
                  </a:lnTo>
                  <a:lnTo>
                    <a:pt x="132" y="29"/>
                  </a:lnTo>
                  <a:lnTo>
                    <a:pt x="132" y="54"/>
                  </a:lnTo>
                  <a:lnTo>
                    <a:pt x="146" y="66"/>
                  </a:lnTo>
                  <a:lnTo>
                    <a:pt x="158" y="83"/>
                  </a:lnTo>
                  <a:lnTo>
                    <a:pt x="142" y="106"/>
                  </a:lnTo>
                  <a:lnTo>
                    <a:pt x="136" y="107"/>
                  </a:lnTo>
                  <a:lnTo>
                    <a:pt x="122" y="120"/>
                  </a:lnTo>
                  <a:lnTo>
                    <a:pt x="122" y="146"/>
                  </a:lnTo>
                  <a:lnTo>
                    <a:pt x="105" y="141"/>
                  </a:lnTo>
                  <a:lnTo>
                    <a:pt x="90" y="125"/>
                  </a:lnTo>
                  <a:lnTo>
                    <a:pt x="94" y="120"/>
                  </a:lnTo>
                  <a:lnTo>
                    <a:pt x="90" y="100"/>
                  </a:lnTo>
                  <a:lnTo>
                    <a:pt x="73" y="111"/>
                  </a:lnTo>
                  <a:lnTo>
                    <a:pt x="58" y="106"/>
                  </a:lnTo>
                  <a:lnTo>
                    <a:pt x="52" y="80"/>
                  </a:lnTo>
                  <a:lnTo>
                    <a:pt x="31" y="66"/>
                  </a:lnTo>
                  <a:lnTo>
                    <a:pt x="22" y="45"/>
                  </a:lnTo>
                  <a:lnTo>
                    <a:pt x="0" y="40"/>
                  </a:lnTo>
                  <a:lnTo>
                    <a:pt x="6" y="21"/>
                  </a:lnTo>
                  <a:lnTo>
                    <a:pt x="6" y="15"/>
                  </a:lnTo>
                  <a:lnTo>
                    <a:pt x="43" y="0"/>
                  </a:lnTo>
                  <a:lnTo>
                    <a:pt x="52" y="15"/>
                  </a:lnTo>
                  <a:lnTo>
                    <a:pt x="94" y="4"/>
                  </a:lnTo>
                  <a:lnTo>
                    <a:pt x="111" y="15"/>
                  </a:lnTo>
                </a:path>
              </a:pathLst>
            </a:custGeom>
            <a:solidFill>
              <a:srgbClr val="C1F944"/>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0946" name="Freeform 52"/>
            <p:cNvSpPr>
              <a:spLocks/>
            </p:cNvSpPr>
            <p:nvPr/>
          </p:nvSpPr>
          <p:spPr bwMode="auto">
            <a:xfrm>
              <a:off x="2338" y="2528"/>
              <a:ext cx="337" cy="295"/>
            </a:xfrm>
            <a:custGeom>
              <a:avLst/>
              <a:gdLst>
                <a:gd name="T0" fmla="*/ 2147483647 w 163"/>
                <a:gd name="T1" fmla="*/ 604559499 h 187"/>
                <a:gd name="T2" fmla="*/ 2147483647 w 163"/>
                <a:gd name="T3" fmla="*/ 1750044353 h 187"/>
                <a:gd name="T4" fmla="*/ 2147483647 w 163"/>
                <a:gd name="T5" fmla="*/ 2004594981 h 187"/>
                <a:gd name="T6" fmla="*/ 2147483647 w 163"/>
                <a:gd name="T7" fmla="*/ 2147483647 h 187"/>
                <a:gd name="T8" fmla="*/ 2147483647 w 163"/>
                <a:gd name="T9" fmla="*/ 2147483647 h 187"/>
                <a:gd name="T10" fmla="*/ 2147483647 w 163"/>
                <a:gd name="T11" fmla="*/ 2147483647 h 187"/>
                <a:gd name="T12" fmla="*/ 2147483647 w 163"/>
                <a:gd name="T13" fmla="*/ 2147483647 h 187"/>
                <a:gd name="T14" fmla="*/ 2147483647 w 163"/>
                <a:gd name="T15" fmla="*/ 2147483647 h 187"/>
                <a:gd name="T16" fmla="*/ 2147483647 w 163"/>
                <a:gd name="T17" fmla="*/ 2147483647 h 187"/>
                <a:gd name="T18" fmla="*/ 2147483647 w 163"/>
                <a:gd name="T19" fmla="*/ 2147483647 h 187"/>
                <a:gd name="T20" fmla="*/ 2147483647 w 163"/>
                <a:gd name="T21" fmla="*/ 2147483647 h 187"/>
                <a:gd name="T22" fmla="*/ 2147483647 w 163"/>
                <a:gd name="T23" fmla="*/ 2147483647 h 187"/>
                <a:gd name="T24" fmla="*/ 2147483647 w 163"/>
                <a:gd name="T25" fmla="*/ 2147483647 h 187"/>
                <a:gd name="T26" fmla="*/ 2147483647 w 163"/>
                <a:gd name="T27" fmla="*/ 2147483647 h 187"/>
                <a:gd name="T28" fmla="*/ 2147483647 w 163"/>
                <a:gd name="T29" fmla="*/ 2147483647 h 187"/>
                <a:gd name="T30" fmla="*/ 1293736928 w 163"/>
                <a:gd name="T31" fmla="*/ 2147483647 h 187"/>
                <a:gd name="T32" fmla="*/ 0 w 163"/>
                <a:gd name="T33" fmla="*/ 2147483647 h 187"/>
                <a:gd name="T34" fmla="*/ 2147483647 w 163"/>
                <a:gd name="T35" fmla="*/ 2147483647 h 187"/>
                <a:gd name="T36" fmla="*/ 2147483647 w 163"/>
                <a:gd name="T37" fmla="*/ 2147483647 h 187"/>
                <a:gd name="T38" fmla="*/ 2147483647 w 163"/>
                <a:gd name="T39" fmla="*/ 2004594981 h 187"/>
                <a:gd name="T40" fmla="*/ 2147483647 w 163"/>
                <a:gd name="T41" fmla="*/ 1081850705 h 187"/>
                <a:gd name="T42" fmla="*/ 2147483647 w 163"/>
                <a:gd name="T43" fmla="*/ 954568373 h 187"/>
                <a:gd name="T44" fmla="*/ 2147483647 w 163"/>
                <a:gd name="T45" fmla="*/ 2004594981 h 187"/>
                <a:gd name="T46" fmla="*/ 2147483647 w 163"/>
                <a:gd name="T47" fmla="*/ 2147483647 h 187"/>
                <a:gd name="T48" fmla="*/ 2147483647 w 163"/>
                <a:gd name="T49" fmla="*/ 2004594981 h 187"/>
                <a:gd name="T50" fmla="*/ 2147483647 w 163"/>
                <a:gd name="T51" fmla="*/ 1559127873 h 187"/>
                <a:gd name="T52" fmla="*/ 2147483647 w 163"/>
                <a:gd name="T53" fmla="*/ 1240943096 h 187"/>
                <a:gd name="T54" fmla="*/ 2147483647 w 163"/>
                <a:gd name="T55" fmla="*/ 318184777 h 187"/>
                <a:gd name="T56" fmla="*/ 2147483647 w 163"/>
                <a:gd name="T57" fmla="*/ 0 h 187"/>
                <a:gd name="T58" fmla="*/ 2147483647 w 163"/>
                <a:gd name="T59" fmla="*/ 604559499 h 1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3"/>
                <a:gd name="T91" fmla="*/ 0 h 187"/>
                <a:gd name="T92" fmla="*/ 163 w 163"/>
                <a:gd name="T93" fmla="*/ 187 h 18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3" h="187">
                  <a:moveTo>
                    <a:pt x="162" y="19"/>
                  </a:moveTo>
                  <a:lnTo>
                    <a:pt x="149" y="55"/>
                  </a:lnTo>
                  <a:lnTo>
                    <a:pt x="138" y="63"/>
                  </a:lnTo>
                  <a:lnTo>
                    <a:pt x="149" y="83"/>
                  </a:lnTo>
                  <a:lnTo>
                    <a:pt x="135" y="93"/>
                  </a:lnTo>
                  <a:lnTo>
                    <a:pt x="119" y="113"/>
                  </a:lnTo>
                  <a:lnTo>
                    <a:pt x="105" y="113"/>
                  </a:lnTo>
                  <a:lnTo>
                    <a:pt x="100" y="142"/>
                  </a:lnTo>
                  <a:lnTo>
                    <a:pt x="95" y="161"/>
                  </a:lnTo>
                  <a:lnTo>
                    <a:pt x="95" y="186"/>
                  </a:lnTo>
                  <a:lnTo>
                    <a:pt x="81" y="176"/>
                  </a:lnTo>
                  <a:lnTo>
                    <a:pt x="81" y="151"/>
                  </a:lnTo>
                  <a:lnTo>
                    <a:pt x="72" y="148"/>
                  </a:lnTo>
                  <a:lnTo>
                    <a:pt x="63" y="137"/>
                  </a:lnTo>
                  <a:lnTo>
                    <a:pt x="47" y="127"/>
                  </a:lnTo>
                  <a:lnTo>
                    <a:pt x="9" y="137"/>
                  </a:lnTo>
                  <a:lnTo>
                    <a:pt x="0" y="123"/>
                  </a:lnTo>
                  <a:lnTo>
                    <a:pt x="19" y="102"/>
                  </a:lnTo>
                  <a:lnTo>
                    <a:pt x="38" y="83"/>
                  </a:lnTo>
                  <a:lnTo>
                    <a:pt x="52" y="63"/>
                  </a:lnTo>
                  <a:lnTo>
                    <a:pt x="63" y="34"/>
                  </a:lnTo>
                  <a:lnTo>
                    <a:pt x="76" y="30"/>
                  </a:lnTo>
                  <a:lnTo>
                    <a:pt x="72" y="63"/>
                  </a:lnTo>
                  <a:lnTo>
                    <a:pt x="86" y="79"/>
                  </a:lnTo>
                  <a:lnTo>
                    <a:pt x="105" y="63"/>
                  </a:lnTo>
                  <a:lnTo>
                    <a:pt x="110" y="49"/>
                  </a:lnTo>
                  <a:lnTo>
                    <a:pt x="95" y="39"/>
                  </a:lnTo>
                  <a:lnTo>
                    <a:pt x="95" y="10"/>
                  </a:lnTo>
                  <a:lnTo>
                    <a:pt x="124" y="0"/>
                  </a:lnTo>
                  <a:lnTo>
                    <a:pt x="162" y="19"/>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0947" name="Freeform 53"/>
            <p:cNvSpPr>
              <a:spLocks/>
            </p:cNvSpPr>
            <p:nvPr/>
          </p:nvSpPr>
          <p:spPr bwMode="auto">
            <a:xfrm>
              <a:off x="2338" y="2528"/>
              <a:ext cx="337" cy="295"/>
            </a:xfrm>
            <a:custGeom>
              <a:avLst/>
              <a:gdLst>
                <a:gd name="T0" fmla="*/ 2147483647 w 163"/>
                <a:gd name="T1" fmla="*/ 604559499 h 187"/>
                <a:gd name="T2" fmla="*/ 2147483647 w 163"/>
                <a:gd name="T3" fmla="*/ 1750044353 h 187"/>
                <a:gd name="T4" fmla="*/ 2147483647 w 163"/>
                <a:gd name="T5" fmla="*/ 2004594981 h 187"/>
                <a:gd name="T6" fmla="*/ 2147483647 w 163"/>
                <a:gd name="T7" fmla="*/ 2147483647 h 187"/>
                <a:gd name="T8" fmla="*/ 2147483647 w 163"/>
                <a:gd name="T9" fmla="*/ 2147483647 h 187"/>
                <a:gd name="T10" fmla="*/ 2147483647 w 163"/>
                <a:gd name="T11" fmla="*/ 2147483647 h 187"/>
                <a:gd name="T12" fmla="*/ 2147483647 w 163"/>
                <a:gd name="T13" fmla="*/ 2147483647 h 187"/>
                <a:gd name="T14" fmla="*/ 2147483647 w 163"/>
                <a:gd name="T15" fmla="*/ 2147483647 h 187"/>
                <a:gd name="T16" fmla="*/ 2147483647 w 163"/>
                <a:gd name="T17" fmla="*/ 2147483647 h 187"/>
                <a:gd name="T18" fmla="*/ 2147483647 w 163"/>
                <a:gd name="T19" fmla="*/ 2147483647 h 187"/>
                <a:gd name="T20" fmla="*/ 2147483647 w 163"/>
                <a:gd name="T21" fmla="*/ 2147483647 h 187"/>
                <a:gd name="T22" fmla="*/ 2147483647 w 163"/>
                <a:gd name="T23" fmla="*/ 2147483647 h 187"/>
                <a:gd name="T24" fmla="*/ 2147483647 w 163"/>
                <a:gd name="T25" fmla="*/ 2147483647 h 187"/>
                <a:gd name="T26" fmla="*/ 2147483647 w 163"/>
                <a:gd name="T27" fmla="*/ 2147483647 h 187"/>
                <a:gd name="T28" fmla="*/ 2147483647 w 163"/>
                <a:gd name="T29" fmla="*/ 2147483647 h 187"/>
                <a:gd name="T30" fmla="*/ 1293736928 w 163"/>
                <a:gd name="T31" fmla="*/ 2147483647 h 187"/>
                <a:gd name="T32" fmla="*/ 0 w 163"/>
                <a:gd name="T33" fmla="*/ 2147483647 h 187"/>
                <a:gd name="T34" fmla="*/ 2147483647 w 163"/>
                <a:gd name="T35" fmla="*/ 2147483647 h 187"/>
                <a:gd name="T36" fmla="*/ 2147483647 w 163"/>
                <a:gd name="T37" fmla="*/ 2147483647 h 187"/>
                <a:gd name="T38" fmla="*/ 2147483647 w 163"/>
                <a:gd name="T39" fmla="*/ 2004594981 h 187"/>
                <a:gd name="T40" fmla="*/ 2147483647 w 163"/>
                <a:gd name="T41" fmla="*/ 1081850705 h 187"/>
                <a:gd name="T42" fmla="*/ 2147483647 w 163"/>
                <a:gd name="T43" fmla="*/ 954568373 h 187"/>
                <a:gd name="T44" fmla="*/ 2147483647 w 163"/>
                <a:gd name="T45" fmla="*/ 2004594981 h 187"/>
                <a:gd name="T46" fmla="*/ 2147483647 w 163"/>
                <a:gd name="T47" fmla="*/ 2147483647 h 187"/>
                <a:gd name="T48" fmla="*/ 2147483647 w 163"/>
                <a:gd name="T49" fmla="*/ 2004594981 h 187"/>
                <a:gd name="T50" fmla="*/ 2147483647 w 163"/>
                <a:gd name="T51" fmla="*/ 1559127873 h 187"/>
                <a:gd name="T52" fmla="*/ 2147483647 w 163"/>
                <a:gd name="T53" fmla="*/ 1240943096 h 187"/>
                <a:gd name="T54" fmla="*/ 2147483647 w 163"/>
                <a:gd name="T55" fmla="*/ 318184777 h 187"/>
                <a:gd name="T56" fmla="*/ 2147483647 w 163"/>
                <a:gd name="T57" fmla="*/ 0 h 187"/>
                <a:gd name="T58" fmla="*/ 2147483647 w 163"/>
                <a:gd name="T59" fmla="*/ 604559499 h 1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3"/>
                <a:gd name="T91" fmla="*/ 0 h 187"/>
                <a:gd name="T92" fmla="*/ 163 w 163"/>
                <a:gd name="T93" fmla="*/ 187 h 18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3" h="187">
                  <a:moveTo>
                    <a:pt x="162" y="19"/>
                  </a:moveTo>
                  <a:lnTo>
                    <a:pt x="149" y="55"/>
                  </a:lnTo>
                  <a:lnTo>
                    <a:pt x="138" y="63"/>
                  </a:lnTo>
                  <a:lnTo>
                    <a:pt x="149" y="83"/>
                  </a:lnTo>
                  <a:lnTo>
                    <a:pt x="135" y="93"/>
                  </a:lnTo>
                  <a:lnTo>
                    <a:pt x="119" y="113"/>
                  </a:lnTo>
                  <a:lnTo>
                    <a:pt x="105" y="113"/>
                  </a:lnTo>
                  <a:lnTo>
                    <a:pt x="100" y="142"/>
                  </a:lnTo>
                  <a:lnTo>
                    <a:pt x="95" y="161"/>
                  </a:lnTo>
                  <a:lnTo>
                    <a:pt x="95" y="186"/>
                  </a:lnTo>
                  <a:lnTo>
                    <a:pt x="81" y="176"/>
                  </a:lnTo>
                  <a:lnTo>
                    <a:pt x="81" y="151"/>
                  </a:lnTo>
                  <a:lnTo>
                    <a:pt x="72" y="148"/>
                  </a:lnTo>
                  <a:lnTo>
                    <a:pt x="63" y="137"/>
                  </a:lnTo>
                  <a:lnTo>
                    <a:pt x="47" y="127"/>
                  </a:lnTo>
                  <a:lnTo>
                    <a:pt x="9" y="137"/>
                  </a:lnTo>
                  <a:lnTo>
                    <a:pt x="0" y="123"/>
                  </a:lnTo>
                  <a:lnTo>
                    <a:pt x="19" y="102"/>
                  </a:lnTo>
                  <a:lnTo>
                    <a:pt x="38" y="83"/>
                  </a:lnTo>
                  <a:lnTo>
                    <a:pt x="52" y="63"/>
                  </a:lnTo>
                  <a:lnTo>
                    <a:pt x="63" y="34"/>
                  </a:lnTo>
                  <a:lnTo>
                    <a:pt x="76" y="30"/>
                  </a:lnTo>
                  <a:lnTo>
                    <a:pt x="72" y="63"/>
                  </a:lnTo>
                  <a:lnTo>
                    <a:pt x="86" y="79"/>
                  </a:lnTo>
                  <a:lnTo>
                    <a:pt x="105" y="63"/>
                  </a:lnTo>
                  <a:lnTo>
                    <a:pt x="110" y="49"/>
                  </a:lnTo>
                  <a:lnTo>
                    <a:pt x="95" y="39"/>
                  </a:lnTo>
                  <a:lnTo>
                    <a:pt x="95" y="10"/>
                  </a:lnTo>
                  <a:lnTo>
                    <a:pt x="124" y="0"/>
                  </a:lnTo>
                  <a:lnTo>
                    <a:pt x="162" y="19"/>
                  </a:lnTo>
                </a:path>
              </a:pathLst>
            </a:custGeom>
            <a:solidFill>
              <a:srgbClr val="C1F944"/>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0948" name="Freeform 54"/>
            <p:cNvSpPr>
              <a:spLocks/>
            </p:cNvSpPr>
            <p:nvPr/>
          </p:nvSpPr>
          <p:spPr bwMode="auto">
            <a:xfrm>
              <a:off x="2486" y="2882"/>
              <a:ext cx="49" cy="70"/>
            </a:xfrm>
            <a:custGeom>
              <a:avLst/>
              <a:gdLst>
                <a:gd name="T0" fmla="*/ 2147483647 w 24"/>
                <a:gd name="T1" fmla="*/ 1423172577 h 44"/>
                <a:gd name="T2" fmla="*/ 2147483647 w 24"/>
                <a:gd name="T3" fmla="*/ 794335317 h 44"/>
                <a:gd name="T4" fmla="*/ 2147483647 w 24"/>
                <a:gd name="T5" fmla="*/ 0 h 44"/>
                <a:gd name="T6" fmla="*/ 2011571530 w 24"/>
                <a:gd name="T7" fmla="*/ 0 h 44"/>
                <a:gd name="T8" fmla="*/ 0 w 24"/>
                <a:gd name="T9" fmla="*/ 463353773 h 44"/>
                <a:gd name="T10" fmla="*/ 0 w 24"/>
                <a:gd name="T11" fmla="*/ 1257689085 h 44"/>
                <a:gd name="T12" fmla="*/ 2011571530 w 24"/>
                <a:gd name="T13" fmla="*/ 1423172577 h 44"/>
                <a:gd name="T14" fmla="*/ 2147483647 w 24"/>
                <a:gd name="T15" fmla="*/ 1423172577 h 44"/>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44"/>
                <a:gd name="T26" fmla="*/ 24 w 24"/>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44">
                  <a:moveTo>
                    <a:pt x="23" y="43"/>
                  </a:moveTo>
                  <a:lnTo>
                    <a:pt x="23" y="24"/>
                  </a:lnTo>
                  <a:lnTo>
                    <a:pt x="18" y="0"/>
                  </a:lnTo>
                  <a:lnTo>
                    <a:pt x="15" y="0"/>
                  </a:lnTo>
                  <a:lnTo>
                    <a:pt x="0" y="14"/>
                  </a:lnTo>
                  <a:lnTo>
                    <a:pt x="0" y="38"/>
                  </a:lnTo>
                  <a:lnTo>
                    <a:pt x="15" y="43"/>
                  </a:lnTo>
                  <a:lnTo>
                    <a:pt x="23" y="43"/>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0949" name="Freeform 55"/>
            <p:cNvSpPr>
              <a:spLocks/>
            </p:cNvSpPr>
            <p:nvPr/>
          </p:nvSpPr>
          <p:spPr bwMode="auto">
            <a:xfrm>
              <a:off x="2486" y="2882"/>
              <a:ext cx="49" cy="70"/>
            </a:xfrm>
            <a:custGeom>
              <a:avLst/>
              <a:gdLst>
                <a:gd name="T0" fmla="*/ 2147483647 w 24"/>
                <a:gd name="T1" fmla="*/ 1423172577 h 44"/>
                <a:gd name="T2" fmla="*/ 2147483647 w 24"/>
                <a:gd name="T3" fmla="*/ 794335317 h 44"/>
                <a:gd name="T4" fmla="*/ 2147483647 w 24"/>
                <a:gd name="T5" fmla="*/ 0 h 44"/>
                <a:gd name="T6" fmla="*/ 2011571530 w 24"/>
                <a:gd name="T7" fmla="*/ 0 h 44"/>
                <a:gd name="T8" fmla="*/ 0 w 24"/>
                <a:gd name="T9" fmla="*/ 463353773 h 44"/>
                <a:gd name="T10" fmla="*/ 0 w 24"/>
                <a:gd name="T11" fmla="*/ 1257689085 h 44"/>
                <a:gd name="T12" fmla="*/ 2011571530 w 24"/>
                <a:gd name="T13" fmla="*/ 1423172577 h 44"/>
                <a:gd name="T14" fmla="*/ 2147483647 w 24"/>
                <a:gd name="T15" fmla="*/ 1423172577 h 44"/>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44"/>
                <a:gd name="T26" fmla="*/ 24 w 24"/>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44">
                  <a:moveTo>
                    <a:pt x="23" y="43"/>
                  </a:moveTo>
                  <a:lnTo>
                    <a:pt x="23" y="24"/>
                  </a:lnTo>
                  <a:lnTo>
                    <a:pt x="18" y="0"/>
                  </a:lnTo>
                  <a:lnTo>
                    <a:pt x="15" y="0"/>
                  </a:lnTo>
                  <a:lnTo>
                    <a:pt x="0" y="14"/>
                  </a:lnTo>
                  <a:lnTo>
                    <a:pt x="0" y="38"/>
                  </a:lnTo>
                  <a:lnTo>
                    <a:pt x="15" y="43"/>
                  </a:lnTo>
                  <a:lnTo>
                    <a:pt x="23" y="43"/>
                  </a:lnTo>
                </a:path>
              </a:pathLst>
            </a:custGeom>
            <a:solidFill>
              <a:srgbClr val="CCFFCC"/>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0950" name="Freeform 56"/>
            <p:cNvSpPr>
              <a:spLocks/>
            </p:cNvSpPr>
            <p:nvPr/>
          </p:nvSpPr>
          <p:spPr bwMode="auto">
            <a:xfrm>
              <a:off x="2457" y="3168"/>
              <a:ext cx="427" cy="197"/>
            </a:xfrm>
            <a:custGeom>
              <a:avLst/>
              <a:gdLst>
                <a:gd name="T0" fmla="*/ 2147483647 w 207"/>
                <a:gd name="T1" fmla="*/ 2147483647 h 124"/>
                <a:gd name="T2" fmla="*/ 2147483647 w 207"/>
                <a:gd name="T3" fmla="*/ 2147483647 h 124"/>
                <a:gd name="T4" fmla="*/ 2147483647 w 207"/>
                <a:gd name="T5" fmla="*/ 2147483647 h 124"/>
                <a:gd name="T6" fmla="*/ 2147483647 w 207"/>
                <a:gd name="T7" fmla="*/ 2147483647 h 124"/>
                <a:gd name="T8" fmla="*/ 709365283 w 207"/>
                <a:gd name="T9" fmla="*/ 2147483647 h 124"/>
                <a:gd name="T10" fmla="*/ 0 w 207"/>
                <a:gd name="T11" fmla="*/ 2147483647 h 124"/>
                <a:gd name="T12" fmla="*/ 2147483647 w 207"/>
                <a:gd name="T13" fmla="*/ 1472044239 h 124"/>
                <a:gd name="T14" fmla="*/ 2147483647 w 207"/>
                <a:gd name="T15" fmla="*/ 669114994 h 124"/>
                <a:gd name="T16" fmla="*/ 2147483647 w 207"/>
                <a:gd name="T17" fmla="*/ 167275099 h 124"/>
                <a:gd name="T18" fmla="*/ 2147483647 w 207"/>
                <a:gd name="T19" fmla="*/ 334550201 h 124"/>
                <a:gd name="T20" fmla="*/ 2147483647 w 207"/>
                <a:gd name="T21" fmla="*/ 0 h 124"/>
                <a:gd name="T22" fmla="*/ 2147483647 w 207"/>
                <a:gd name="T23" fmla="*/ 167275099 h 124"/>
                <a:gd name="T24" fmla="*/ 2147483647 w 207"/>
                <a:gd name="T25" fmla="*/ 167275099 h 124"/>
                <a:gd name="T26" fmla="*/ 2147483647 w 207"/>
                <a:gd name="T27" fmla="*/ 669114994 h 124"/>
                <a:gd name="T28" fmla="*/ 2147483647 w 207"/>
                <a:gd name="T29" fmla="*/ 1472044239 h 124"/>
                <a:gd name="T30" fmla="*/ 2147483647 w 207"/>
                <a:gd name="T31" fmla="*/ 1840055294 h 124"/>
                <a:gd name="T32" fmla="*/ 2147483647 w 207"/>
                <a:gd name="T33" fmla="*/ 2107698372 h 124"/>
                <a:gd name="T34" fmla="*/ 2147483647 w 207"/>
                <a:gd name="T35" fmla="*/ 2107698372 h 124"/>
                <a:gd name="T36" fmla="*/ 2147483647 w 207"/>
                <a:gd name="T37" fmla="*/ 2147483647 h 124"/>
                <a:gd name="T38" fmla="*/ 2147483647 w 207"/>
                <a:gd name="T39" fmla="*/ 2147483647 h 124"/>
                <a:gd name="T40" fmla="*/ 2147483647 w 207"/>
                <a:gd name="T41" fmla="*/ 2147483647 h 124"/>
                <a:gd name="T42" fmla="*/ 2147483647 w 207"/>
                <a:gd name="T43" fmla="*/ 2147483647 h 124"/>
                <a:gd name="T44" fmla="*/ 2147483647 w 207"/>
                <a:gd name="T45" fmla="*/ 2147483647 h 124"/>
                <a:gd name="T46" fmla="*/ 2147483647 w 207"/>
                <a:gd name="T47" fmla="*/ 2147483647 h 124"/>
                <a:gd name="T48" fmla="*/ 2147483647 w 207"/>
                <a:gd name="T49" fmla="*/ 2147483647 h 124"/>
                <a:gd name="T50" fmla="*/ 2147483647 w 207"/>
                <a:gd name="T51" fmla="*/ 2147483647 h 124"/>
                <a:gd name="T52" fmla="*/ 2147483647 w 207"/>
                <a:gd name="T53" fmla="*/ 2147483647 h 124"/>
                <a:gd name="T54" fmla="*/ 2147483647 w 207"/>
                <a:gd name="T55" fmla="*/ 2147483647 h 12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7"/>
                <a:gd name="T85" fmla="*/ 0 h 124"/>
                <a:gd name="T86" fmla="*/ 207 w 207"/>
                <a:gd name="T87" fmla="*/ 124 h 12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7" h="124">
                  <a:moveTo>
                    <a:pt x="43" y="118"/>
                  </a:moveTo>
                  <a:lnTo>
                    <a:pt x="33" y="103"/>
                  </a:lnTo>
                  <a:lnTo>
                    <a:pt x="33" y="79"/>
                  </a:lnTo>
                  <a:lnTo>
                    <a:pt x="19" y="79"/>
                  </a:lnTo>
                  <a:lnTo>
                    <a:pt x="5" y="93"/>
                  </a:lnTo>
                  <a:lnTo>
                    <a:pt x="0" y="74"/>
                  </a:lnTo>
                  <a:lnTo>
                    <a:pt x="24" y="44"/>
                  </a:lnTo>
                  <a:lnTo>
                    <a:pt x="43" y="20"/>
                  </a:lnTo>
                  <a:lnTo>
                    <a:pt x="53" y="5"/>
                  </a:lnTo>
                  <a:lnTo>
                    <a:pt x="67" y="10"/>
                  </a:lnTo>
                  <a:lnTo>
                    <a:pt x="81" y="0"/>
                  </a:lnTo>
                  <a:lnTo>
                    <a:pt x="105" y="5"/>
                  </a:lnTo>
                  <a:lnTo>
                    <a:pt x="145" y="5"/>
                  </a:lnTo>
                  <a:lnTo>
                    <a:pt x="168" y="20"/>
                  </a:lnTo>
                  <a:lnTo>
                    <a:pt x="168" y="44"/>
                  </a:lnTo>
                  <a:lnTo>
                    <a:pt x="172" y="55"/>
                  </a:lnTo>
                  <a:lnTo>
                    <a:pt x="196" y="63"/>
                  </a:lnTo>
                  <a:lnTo>
                    <a:pt x="206" y="63"/>
                  </a:lnTo>
                  <a:lnTo>
                    <a:pt x="191" y="83"/>
                  </a:lnTo>
                  <a:lnTo>
                    <a:pt x="191" y="103"/>
                  </a:lnTo>
                  <a:lnTo>
                    <a:pt x="158" y="93"/>
                  </a:lnTo>
                  <a:lnTo>
                    <a:pt x="148" y="103"/>
                  </a:lnTo>
                  <a:lnTo>
                    <a:pt x="139" y="123"/>
                  </a:lnTo>
                  <a:lnTo>
                    <a:pt x="124" y="113"/>
                  </a:lnTo>
                  <a:lnTo>
                    <a:pt x="115" y="93"/>
                  </a:lnTo>
                  <a:lnTo>
                    <a:pt x="96" y="98"/>
                  </a:lnTo>
                  <a:lnTo>
                    <a:pt x="86" y="118"/>
                  </a:lnTo>
                  <a:lnTo>
                    <a:pt x="43" y="118"/>
                  </a:lnTo>
                </a:path>
              </a:pathLst>
            </a:custGeom>
            <a:solidFill>
              <a:schemeClr val="accent4">
                <a:lumMod val="40000"/>
                <a:lumOff val="60000"/>
              </a:schemeClr>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0951" name="Freeform 57"/>
            <p:cNvSpPr>
              <a:spLocks/>
            </p:cNvSpPr>
            <p:nvPr/>
          </p:nvSpPr>
          <p:spPr bwMode="auto">
            <a:xfrm>
              <a:off x="3257" y="2401"/>
              <a:ext cx="870" cy="614"/>
            </a:xfrm>
            <a:custGeom>
              <a:avLst/>
              <a:gdLst>
                <a:gd name="T0" fmla="*/ 2147483647 w 421"/>
                <a:gd name="T1" fmla="*/ 2147483647 h 390"/>
                <a:gd name="T2" fmla="*/ 2147483647 w 421"/>
                <a:gd name="T3" fmla="*/ 2147483647 h 390"/>
                <a:gd name="T4" fmla="*/ 2147483647 w 421"/>
                <a:gd name="T5" fmla="*/ 2147483647 h 390"/>
                <a:gd name="T6" fmla="*/ 2147483647 w 421"/>
                <a:gd name="T7" fmla="*/ 2147483647 h 390"/>
                <a:gd name="T8" fmla="*/ 2147483647 w 421"/>
                <a:gd name="T9" fmla="*/ 2147483647 h 390"/>
                <a:gd name="T10" fmla="*/ 2147483647 w 421"/>
                <a:gd name="T11" fmla="*/ 2147483647 h 390"/>
                <a:gd name="T12" fmla="*/ 2147483647 w 421"/>
                <a:gd name="T13" fmla="*/ 1736945042 h 390"/>
                <a:gd name="T14" fmla="*/ 2147483647 w 421"/>
                <a:gd name="T15" fmla="*/ 1263234023 h 390"/>
                <a:gd name="T16" fmla="*/ 2147483647 w 421"/>
                <a:gd name="T17" fmla="*/ 663200994 h 390"/>
                <a:gd name="T18" fmla="*/ 2147483647 w 421"/>
                <a:gd name="T19" fmla="*/ 505288038 h 390"/>
                <a:gd name="T20" fmla="*/ 2147483647 w 421"/>
                <a:gd name="T21" fmla="*/ 789523009 h 390"/>
                <a:gd name="T22" fmla="*/ 2147483647 w 421"/>
                <a:gd name="T23" fmla="*/ 947422037 h 390"/>
                <a:gd name="T24" fmla="*/ 2147483647 w 421"/>
                <a:gd name="T25" fmla="*/ 789523009 h 390"/>
                <a:gd name="T26" fmla="*/ 2147483647 w 421"/>
                <a:gd name="T27" fmla="*/ 1105334993 h 390"/>
                <a:gd name="T28" fmla="*/ 2147483647 w 421"/>
                <a:gd name="T29" fmla="*/ 1105334993 h 390"/>
                <a:gd name="T30" fmla="*/ 2147483647 w 421"/>
                <a:gd name="T31" fmla="*/ 0 h 390"/>
                <a:gd name="T32" fmla="*/ 2147483647 w 421"/>
                <a:gd name="T33" fmla="*/ 315811991 h 390"/>
                <a:gd name="T34" fmla="*/ 2147483647 w 421"/>
                <a:gd name="T35" fmla="*/ 663200994 h 390"/>
                <a:gd name="T36" fmla="*/ 2147483647 w 421"/>
                <a:gd name="T37" fmla="*/ 1421133058 h 390"/>
                <a:gd name="T38" fmla="*/ 2147483647 w 421"/>
                <a:gd name="T39" fmla="*/ 1579046014 h 390"/>
                <a:gd name="T40" fmla="*/ 0 w 421"/>
                <a:gd name="T41" fmla="*/ 2147483647 h 390"/>
                <a:gd name="T42" fmla="*/ 574147484 w 421"/>
                <a:gd name="T43" fmla="*/ 2147483647 h 390"/>
                <a:gd name="T44" fmla="*/ 574147484 w 421"/>
                <a:gd name="T45" fmla="*/ 2147483647 h 390"/>
                <a:gd name="T46" fmla="*/ 0 w 421"/>
                <a:gd name="T47" fmla="*/ 2147483647 h 390"/>
                <a:gd name="T48" fmla="*/ 1291806258 w 421"/>
                <a:gd name="T49" fmla="*/ 2147483647 h 390"/>
                <a:gd name="T50" fmla="*/ 2009465024 w 421"/>
                <a:gd name="T51" fmla="*/ 2147483647 h 390"/>
                <a:gd name="T52" fmla="*/ 2147483647 w 421"/>
                <a:gd name="T53" fmla="*/ 2147483647 h 390"/>
                <a:gd name="T54" fmla="*/ 2147483647 w 421"/>
                <a:gd name="T55" fmla="*/ 2147483647 h 390"/>
                <a:gd name="T56" fmla="*/ 2147483647 w 421"/>
                <a:gd name="T57" fmla="*/ 2147483647 h 390"/>
                <a:gd name="T58" fmla="*/ 2147483647 w 421"/>
                <a:gd name="T59" fmla="*/ 2147483647 h 390"/>
                <a:gd name="T60" fmla="*/ 2147483647 w 421"/>
                <a:gd name="T61" fmla="*/ 2147483647 h 390"/>
                <a:gd name="T62" fmla="*/ 2147483647 w 421"/>
                <a:gd name="T63" fmla="*/ 2147483647 h 390"/>
                <a:gd name="T64" fmla="*/ 2147483647 w 421"/>
                <a:gd name="T65" fmla="*/ 2147483647 h 390"/>
                <a:gd name="T66" fmla="*/ 2147483647 w 421"/>
                <a:gd name="T67" fmla="*/ 2147483647 h 390"/>
                <a:gd name="T68" fmla="*/ 2147483647 w 421"/>
                <a:gd name="T69" fmla="*/ 2147483647 h 390"/>
                <a:gd name="T70" fmla="*/ 2147483647 w 421"/>
                <a:gd name="T71" fmla="*/ 2147483647 h 390"/>
                <a:gd name="T72" fmla="*/ 2147483647 w 421"/>
                <a:gd name="T73" fmla="*/ 2147483647 h 390"/>
                <a:gd name="T74" fmla="*/ 2147483647 w 421"/>
                <a:gd name="T75" fmla="*/ 2147483647 h 390"/>
                <a:gd name="T76" fmla="*/ 2147483647 w 421"/>
                <a:gd name="T77" fmla="*/ 2147483647 h 390"/>
                <a:gd name="T78" fmla="*/ 2147483647 w 421"/>
                <a:gd name="T79" fmla="*/ 2147483647 h 390"/>
                <a:gd name="T80" fmla="*/ 2147483647 w 421"/>
                <a:gd name="T81" fmla="*/ 2147483647 h 390"/>
                <a:gd name="T82" fmla="*/ 2147483647 w 421"/>
                <a:gd name="T83" fmla="*/ 2147483647 h 390"/>
                <a:gd name="T84" fmla="*/ 2147483647 w 421"/>
                <a:gd name="T85" fmla="*/ 2147483647 h 390"/>
                <a:gd name="T86" fmla="*/ 2147483647 w 421"/>
                <a:gd name="T87" fmla="*/ 2147483647 h 390"/>
                <a:gd name="T88" fmla="*/ 2147483647 w 421"/>
                <a:gd name="T89" fmla="*/ 2147483647 h 390"/>
                <a:gd name="T90" fmla="*/ 2147483647 w 421"/>
                <a:gd name="T91" fmla="*/ 2147483647 h 390"/>
                <a:gd name="T92" fmla="*/ 2147483647 w 421"/>
                <a:gd name="T93" fmla="*/ 2147483647 h 390"/>
                <a:gd name="T94" fmla="*/ 2147483647 w 421"/>
                <a:gd name="T95" fmla="*/ 2147483647 h 390"/>
                <a:gd name="T96" fmla="*/ 2147483647 w 421"/>
                <a:gd name="T97" fmla="*/ 2147483647 h 390"/>
                <a:gd name="T98" fmla="*/ 2147483647 w 421"/>
                <a:gd name="T99" fmla="*/ 2147483647 h 390"/>
                <a:gd name="T100" fmla="*/ 2147483647 w 421"/>
                <a:gd name="T101" fmla="*/ 2147483647 h 390"/>
                <a:gd name="T102" fmla="*/ 2147483647 w 421"/>
                <a:gd name="T103" fmla="*/ 2147483647 h 390"/>
                <a:gd name="T104" fmla="*/ 2147483647 w 421"/>
                <a:gd name="T105" fmla="*/ 2147483647 h 39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21"/>
                <a:gd name="T160" fmla="*/ 0 h 390"/>
                <a:gd name="T161" fmla="*/ 421 w 421"/>
                <a:gd name="T162" fmla="*/ 390 h 39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21" h="390">
                  <a:moveTo>
                    <a:pt x="396" y="223"/>
                  </a:moveTo>
                  <a:lnTo>
                    <a:pt x="386" y="207"/>
                  </a:lnTo>
                  <a:lnTo>
                    <a:pt x="386" y="188"/>
                  </a:lnTo>
                  <a:lnTo>
                    <a:pt x="372" y="168"/>
                  </a:lnTo>
                  <a:lnTo>
                    <a:pt x="386" y="143"/>
                  </a:lnTo>
                  <a:lnTo>
                    <a:pt x="391" y="113"/>
                  </a:lnTo>
                  <a:lnTo>
                    <a:pt x="372" y="55"/>
                  </a:lnTo>
                  <a:lnTo>
                    <a:pt x="367" y="40"/>
                  </a:lnTo>
                  <a:lnTo>
                    <a:pt x="348" y="21"/>
                  </a:lnTo>
                  <a:lnTo>
                    <a:pt x="338" y="16"/>
                  </a:lnTo>
                  <a:lnTo>
                    <a:pt x="306" y="25"/>
                  </a:lnTo>
                  <a:lnTo>
                    <a:pt x="267" y="30"/>
                  </a:lnTo>
                  <a:lnTo>
                    <a:pt x="214" y="25"/>
                  </a:lnTo>
                  <a:lnTo>
                    <a:pt x="200" y="35"/>
                  </a:lnTo>
                  <a:lnTo>
                    <a:pt x="177" y="35"/>
                  </a:lnTo>
                  <a:lnTo>
                    <a:pt x="161" y="0"/>
                  </a:lnTo>
                  <a:lnTo>
                    <a:pt x="134" y="10"/>
                  </a:lnTo>
                  <a:lnTo>
                    <a:pt x="100" y="21"/>
                  </a:lnTo>
                  <a:lnTo>
                    <a:pt x="76" y="45"/>
                  </a:lnTo>
                  <a:lnTo>
                    <a:pt x="43" y="50"/>
                  </a:lnTo>
                  <a:lnTo>
                    <a:pt x="0" y="79"/>
                  </a:lnTo>
                  <a:lnTo>
                    <a:pt x="4" y="99"/>
                  </a:lnTo>
                  <a:lnTo>
                    <a:pt x="4" y="119"/>
                  </a:lnTo>
                  <a:lnTo>
                    <a:pt x="0" y="138"/>
                  </a:lnTo>
                  <a:lnTo>
                    <a:pt x="9" y="154"/>
                  </a:lnTo>
                  <a:lnTo>
                    <a:pt x="14" y="228"/>
                  </a:lnTo>
                  <a:lnTo>
                    <a:pt x="24" y="242"/>
                  </a:lnTo>
                  <a:lnTo>
                    <a:pt x="28" y="262"/>
                  </a:lnTo>
                  <a:lnTo>
                    <a:pt x="24" y="281"/>
                  </a:lnTo>
                  <a:lnTo>
                    <a:pt x="38" y="270"/>
                  </a:lnTo>
                  <a:lnTo>
                    <a:pt x="52" y="287"/>
                  </a:lnTo>
                  <a:lnTo>
                    <a:pt x="67" y="287"/>
                  </a:lnTo>
                  <a:lnTo>
                    <a:pt x="80" y="297"/>
                  </a:lnTo>
                  <a:lnTo>
                    <a:pt x="96" y="320"/>
                  </a:lnTo>
                  <a:lnTo>
                    <a:pt x="110" y="330"/>
                  </a:lnTo>
                  <a:lnTo>
                    <a:pt x="115" y="312"/>
                  </a:lnTo>
                  <a:lnTo>
                    <a:pt x="143" y="320"/>
                  </a:lnTo>
                  <a:lnTo>
                    <a:pt x="158" y="340"/>
                  </a:lnTo>
                  <a:lnTo>
                    <a:pt x="200" y="370"/>
                  </a:lnTo>
                  <a:lnTo>
                    <a:pt x="210" y="375"/>
                  </a:lnTo>
                  <a:lnTo>
                    <a:pt x="228" y="366"/>
                  </a:lnTo>
                  <a:lnTo>
                    <a:pt x="257" y="389"/>
                  </a:lnTo>
                  <a:lnTo>
                    <a:pt x="271" y="375"/>
                  </a:lnTo>
                  <a:lnTo>
                    <a:pt x="300" y="375"/>
                  </a:lnTo>
                  <a:lnTo>
                    <a:pt x="315" y="366"/>
                  </a:lnTo>
                  <a:lnTo>
                    <a:pt x="338" y="370"/>
                  </a:lnTo>
                  <a:lnTo>
                    <a:pt x="353" y="385"/>
                  </a:lnTo>
                  <a:lnTo>
                    <a:pt x="362" y="385"/>
                  </a:lnTo>
                  <a:lnTo>
                    <a:pt x="377" y="345"/>
                  </a:lnTo>
                  <a:lnTo>
                    <a:pt x="391" y="312"/>
                  </a:lnTo>
                  <a:lnTo>
                    <a:pt x="420" y="287"/>
                  </a:lnTo>
                  <a:lnTo>
                    <a:pt x="415" y="262"/>
                  </a:lnTo>
                  <a:lnTo>
                    <a:pt x="396" y="223"/>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0952" name="Freeform 58"/>
            <p:cNvSpPr>
              <a:spLocks/>
            </p:cNvSpPr>
            <p:nvPr/>
          </p:nvSpPr>
          <p:spPr bwMode="auto">
            <a:xfrm>
              <a:off x="3257" y="2401"/>
              <a:ext cx="870" cy="614"/>
            </a:xfrm>
            <a:custGeom>
              <a:avLst/>
              <a:gdLst>
                <a:gd name="T0" fmla="*/ 2147483647 w 421"/>
                <a:gd name="T1" fmla="*/ 2147483647 h 390"/>
                <a:gd name="T2" fmla="*/ 2147483647 w 421"/>
                <a:gd name="T3" fmla="*/ 2147483647 h 390"/>
                <a:gd name="T4" fmla="*/ 2147483647 w 421"/>
                <a:gd name="T5" fmla="*/ 2147483647 h 390"/>
                <a:gd name="T6" fmla="*/ 2147483647 w 421"/>
                <a:gd name="T7" fmla="*/ 2147483647 h 390"/>
                <a:gd name="T8" fmla="*/ 2147483647 w 421"/>
                <a:gd name="T9" fmla="*/ 2147483647 h 390"/>
                <a:gd name="T10" fmla="*/ 2147483647 w 421"/>
                <a:gd name="T11" fmla="*/ 2147483647 h 390"/>
                <a:gd name="T12" fmla="*/ 2147483647 w 421"/>
                <a:gd name="T13" fmla="*/ 1736945042 h 390"/>
                <a:gd name="T14" fmla="*/ 2147483647 w 421"/>
                <a:gd name="T15" fmla="*/ 1263234023 h 390"/>
                <a:gd name="T16" fmla="*/ 2147483647 w 421"/>
                <a:gd name="T17" fmla="*/ 663200994 h 390"/>
                <a:gd name="T18" fmla="*/ 2147483647 w 421"/>
                <a:gd name="T19" fmla="*/ 505288038 h 390"/>
                <a:gd name="T20" fmla="*/ 2147483647 w 421"/>
                <a:gd name="T21" fmla="*/ 789523009 h 390"/>
                <a:gd name="T22" fmla="*/ 2147483647 w 421"/>
                <a:gd name="T23" fmla="*/ 947422037 h 390"/>
                <a:gd name="T24" fmla="*/ 2147483647 w 421"/>
                <a:gd name="T25" fmla="*/ 789523009 h 390"/>
                <a:gd name="T26" fmla="*/ 2147483647 w 421"/>
                <a:gd name="T27" fmla="*/ 1105334993 h 390"/>
                <a:gd name="T28" fmla="*/ 2147483647 w 421"/>
                <a:gd name="T29" fmla="*/ 1105334993 h 390"/>
                <a:gd name="T30" fmla="*/ 2147483647 w 421"/>
                <a:gd name="T31" fmla="*/ 0 h 390"/>
                <a:gd name="T32" fmla="*/ 2147483647 w 421"/>
                <a:gd name="T33" fmla="*/ 315811991 h 390"/>
                <a:gd name="T34" fmla="*/ 2147483647 w 421"/>
                <a:gd name="T35" fmla="*/ 663200994 h 390"/>
                <a:gd name="T36" fmla="*/ 2147483647 w 421"/>
                <a:gd name="T37" fmla="*/ 1421133058 h 390"/>
                <a:gd name="T38" fmla="*/ 2147483647 w 421"/>
                <a:gd name="T39" fmla="*/ 1579046014 h 390"/>
                <a:gd name="T40" fmla="*/ 0 w 421"/>
                <a:gd name="T41" fmla="*/ 2147483647 h 390"/>
                <a:gd name="T42" fmla="*/ 574147484 w 421"/>
                <a:gd name="T43" fmla="*/ 2147483647 h 390"/>
                <a:gd name="T44" fmla="*/ 574147484 w 421"/>
                <a:gd name="T45" fmla="*/ 2147483647 h 390"/>
                <a:gd name="T46" fmla="*/ 0 w 421"/>
                <a:gd name="T47" fmla="*/ 2147483647 h 390"/>
                <a:gd name="T48" fmla="*/ 1291806258 w 421"/>
                <a:gd name="T49" fmla="*/ 2147483647 h 390"/>
                <a:gd name="T50" fmla="*/ 2009465024 w 421"/>
                <a:gd name="T51" fmla="*/ 2147483647 h 390"/>
                <a:gd name="T52" fmla="*/ 2147483647 w 421"/>
                <a:gd name="T53" fmla="*/ 2147483647 h 390"/>
                <a:gd name="T54" fmla="*/ 2147483647 w 421"/>
                <a:gd name="T55" fmla="*/ 2147483647 h 390"/>
                <a:gd name="T56" fmla="*/ 2147483647 w 421"/>
                <a:gd name="T57" fmla="*/ 2147483647 h 390"/>
                <a:gd name="T58" fmla="*/ 2147483647 w 421"/>
                <a:gd name="T59" fmla="*/ 2147483647 h 390"/>
                <a:gd name="T60" fmla="*/ 2147483647 w 421"/>
                <a:gd name="T61" fmla="*/ 2147483647 h 390"/>
                <a:gd name="T62" fmla="*/ 2147483647 w 421"/>
                <a:gd name="T63" fmla="*/ 2147483647 h 390"/>
                <a:gd name="T64" fmla="*/ 2147483647 w 421"/>
                <a:gd name="T65" fmla="*/ 2147483647 h 390"/>
                <a:gd name="T66" fmla="*/ 2147483647 w 421"/>
                <a:gd name="T67" fmla="*/ 2147483647 h 390"/>
                <a:gd name="T68" fmla="*/ 2147483647 w 421"/>
                <a:gd name="T69" fmla="*/ 2147483647 h 390"/>
                <a:gd name="T70" fmla="*/ 2147483647 w 421"/>
                <a:gd name="T71" fmla="*/ 2147483647 h 390"/>
                <a:gd name="T72" fmla="*/ 2147483647 w 421"/>
                <a:gd name="T73" fmla="*/ 2147483647 h 390"/>
                <a:gd name="T74" fmla="*/ 2147483647 w 421"/>
                <a:gd name="T75" fmla="*/ 2147483647 h 390"/>
                <a:gd name="T76" fmla="*/ 2147483647 w 421"/>
                <a:gd name="T77" fmla="*/ 2147483647 h 390"/>
                <a:gd name="T78" fmla="*/ 2147483647 w 421"/>
                <a:gd name="T79" fmla="*/ 2147483647 h 390"/>
                <a:gd name="T80" fmla="*/ 2147483647 w 421"/>
                <a:gd name="T81" fmla="*/ 2147483647 h 390"/>
                <a:gd name="T82" fmla="*/ 2147483647 w 421"/>
                <a:gd name="T83" fmla="*/ 2147483647 h 390"/>
                <a:gd name="T84" fmla="*/ 2147483647 w 421"/>
                <a:gd name="T85" fmla="*/ 2147483647 h 390"/>
                <a:gd name="T86" fmla="*/ 2147483647 w 421"/>
                <a:gd name="T87" fmla="*/ 2147483647 h 390"/>
                <a:gd name="T88" fmla="*/ 2147483647 w 421"/>
                <a:gd name="T89" fmla="*/ 2147483647 h 390"/>
                <a:gd name="T90" fmla="*/ 2147483647 w 421"/>
                <a:gd name="T91" fmla="*/ 2147483647 h 390"/>
                <a:gd name="T92" fmla="*/ 2147483647 w 421"/>
                <a:gd name="T93" fmla="*/ 2147483647 h 390"/>
                <a:gd name="T94" fmla="*/ 2147483647 w 421"/>
                <a:gd name="T95" fmla="*/ 2147483647 h 390"/>
                <a:gd name="T96" fmla="*/ 2147483647 w 421"/>
                <a:gd name="T97" fmla="*/ 2147483647 h 390"/>
                <a:gd name="T98" fmla="*/ 2147483647 w 421"/>
                <a:gd name="T99" fmla="*/ 2147483647 h 390"/>
                <a:gd name="T100" fmla="*/ 2147483647 w 421"/>
                <a:gd name="T101" fmla="*/ 2147483647 h 390"/>
                <a:gd name="T102" fmla="*/ 2147483647 w 421"/>
                <a:gd name="T103" fmla="*/ 2147483647 h 390"/>
                <a:gd name="T104" fmla="*/ 2147483647 w 421"/>
                <a:gd name="T105" fmla="*/ 2147483647 h 39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21"/>
                <a:gd name="T160" fmla="*/ 0 h 390"/>
                <a:gd name="T161" fmla="*/ 421 w 421"/>
                <a:gd name="T162" fmla="*/ 390 h 39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21" h="390">
                  <a:moveTo>
                    <a:pt x="396" y="223"/>
                  </a:moveTo>
                  <a:lnTo>
                    <a:pt x="386" y="207"/>
                  </a:lnTo>
                  <a:lnTo>
                    <a:pt x="386" y="188"/>
                  </a:lnTo>
                  <a:lnTo>
                    <a:pt x="372" y="168"/>
                  </a:lnTo>
                  <a:lnTo>
                    <a:pt x="386" y="143"/>
                  </a:lnTo>
                  <a:lnTo>
                    <a:pt x="391" y="113"/>
                  </a:lnTo>
                  <a:lnTo>
                    <a:pt x="372" y="55"/>
                  </a:lnTo>
                  <a:lnTo>
                    <a:pt x="367" y="40"/>
                  </a:lnTo>
                  <a:lnTo>
                    <a:pt x="348" y="21"/>
                  </a:lnTo>
                  <a:lnTo>
                    <a:pt x="338" y="16"/>
                  </a:lnTo>
                  <a:lnTo>
                    <a:pt x="306" y="25"/>
                  </a:lnTo>
                  <a:lnTo>
                    <a:pt x="267" y="30"/>
                  </a:lnTo>
                  <a:lnTo>
                    <a:pt x="214" y="25"/>
                  </a:lnTo>
                  <a:lnTo>
                    <a:pt x="200" y="35"/>
                  </a:lnTo>
                  <a:lnTo>
                    <a:pt x="177" y="35"/>
                  </a:lnTo>
                  <a:lnTo>
                    <a:pt x="161" y="0"/>
                  </a:lnTo>
                  <a:lnTo>
                    <a:pt x="134" y="10"/>
                  </a:lnTo>
                  <a:lnTo>
                    <a:pt x="100" y="21"/>
                  </a:lnTo>
                  <a:lnTo>
                    <a:pt x="76" y="45"/>
                  </a:lnTo>
                  <a:lnTo>
                    <a:pt x="43" y="50"/>
                  </a:lnTo>
                  <a:lnTo>
                    <a:pt x="0" y="79"/>
                  </a:lnTo>
                  <a:lnTo>
                    <a:pt x="4" y="99"/>
                  </a:lnTo>
                  <a:lnTo>
                    <a:pt x="4" y="119"/>
                  </a:lnTo>
                  <a:lnTo>
                    <a:pt x="0" y="138"/>
                  </a:lnTo>
                  <a:lnTo>
                    <a:pt x="9" y="154"/>
                  </a:lnTo>
                  <a:lnTo>
                    <a:pt x="14" y="228"/>
                  </a:lnTo>
                  <a:lnTo>
                    <a:pt x="24" y="242"/>
                  </a:lnTo>
                  <a:lnTo>
                    <a:pt x="28" y="262"/>
                  </a:lnTo>
                  <a:lnTo>
                    <a:pt x="24" y="281"/>
                  </a:lnTo>
                  <a:lnTo>
                    <a:pt x="38" y="270"/>
                  </a:lnTo>
                  <a:lnTo>
                    <a:pt x="52" y="287"/>
                  </a:lnTo>
                  <a:lnTo>
                    <a:pt x="67" y="287"/>
                  </a:lnTo>
                  <a:lnTo>
                    <a:pt x="80" y="297"/>
                  </a:lnTo>
                  <a:lnTo>
                    <a:pt x="96" y="320"/>
                  </a:lnTo>
                  <a:lnTo>
                    <a:pt x="110" y="330"/>
                  </a:lnTo>
                  <a:lnTo>
                    <a:pt x="115" y="312"/>
                  </a:lnTo>
                  <a:lnTo>
                    <a:pt x="143" y="320"/>
                  </a:lnTo>
                  <a:lnTo>
                    <a:pt x="158" y="340"/>
                  </a:lnTo>
                  <a:lnTo>
                    <a:pt x="200" y="370"/>
                  </a:lnTo>
                  <a:lnTo>
                    <a:pt x="210" y="375"/>
                  </a:lnTo>
                  <a:lnTo>
                    <a:pt x="228" y="366"/>
                  </a:lnTo>
                  <a:lnTo>
                    <a:pt x="257" y="389"/>
                  </a:lnTo>
                  <a:lnTo>
                    <a:pt x="271" y="375"/>
                  </a:lnTo>
                  <a:lnTo>
                    <a:pt x="300" y="375"/>
                  </a:lnTo>
                  <a:lnTo>
                    <a:pt x="315" y="366"/>
                  </a:lnTo>
                  <a:lnTo>
                    <a:pt x="338" y="370"/>
                  </a:lnTo>
                  <a:lnTo>
                    <a:pt x="353" y="385"/>
                  </a:lnTo>
                  <a:lnTo>
                    <a:pt x="362" y="385"/>
                  </a:lnTo>
                  <a:lnTo>
                    <a:pt x="377" y="345"/>
                  </a:lnTo>
                  <a:lnTo>
                    <a:pt x="391" y="312"/>
                  </a:lnTo>
                  <a:lnTo>
                    <a:pt x="420" y="287"/>
                  </a:lnTo>
                  <a:lnTo>
                    <a:pt x="415" y="262"/>
                  </a:lnTo>
                  <a:lnTo>
                    <a:pt x="396" y="223"/>
                  </a:lnTo>
                </a:path>
              </a:pathLst>
            </a:custGeom>
            <a:solidFill>
              <a:srgbClr val="C1F944"/>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0953" name="Freeform 59"/>
            <p:cNvSpPr>
              <a:spLocks/>
            </p:cNvSpPr>
            <p:nvPr/>
          </p:nvSpPr>
          <p:spPr bwMode="auto">
            <a:xfrm>
              <a:off x="3168" y="3276"/>
              <a:ext cx="287" cy="173"/>
            </a:xfrm>
            <a:custGeom>
              <a:avLst/>
              <a:gdLst>
                <a:gd name="T0" fmla="*/ 0 w 139"/>
                <a:gd name="T1" fmla="*/ 2147483647 h 109"/>
                <a:gd name="T2" fmla="*/ 1992190038 w 139"/>
                <a:gd name="T3" fmla="*/ 2147483647 h 109"/>
                <a:gd name="T4" fmla="*/ 1992190038 w 139"/>
                <a:gd name="T5" fmla="*/ 2147483647 h 109"/>
                <a:gd name="T6" fmla="*/ 2147483647 w 139"/>
                <a:gd name="T7" fmla="*/ 2147483647 h 109"/>
                <a:gd name="T8" fmla="*/ 1992190038 w 139"/>
                <a:gd name="T9" fmla="*/ 2147483647 h 109"/>
                <a:gd name="T10" fmla="*/ 1280679074 w 139"/>
                <a:gd name="T11" fmla="*/ 1824794118 h 109"/>
                <a:gd name="T12" fmla="*/ 1280679074 w 139"/>
                <a:gd name="T13" fmla="*/ 1161227348 h 109"/>
                <a:gd name="T14" fmla="*/ 1992190038 w 139"/>
                <a:gd name="T15" fmla="*/ 995335654 h 109"/>
                <a:gd name="T16" fmla="*/ 2147483647 w 139"/>
                <a:gd name="T17" fmla="*/ 1161227348 h 109"/>
                <a:gd name="T18" fmla="*/ 2147483647 w 139"/>
                <a:gd name="T19" fmla="*/ 497675080 h 109"/>
                <a:gd name="T20" fmla="*/ 2147483647 w 139"/>
                <a:gd name="T21" fmla="*/ 497675080 h 109"/>
                <a:gd name="T22" fmla="*/ 2147483647 w 139"/>
                <a:gd name="T23" fmla="*/ 364953017 h 109"/>
                <a:gd name="T24" fmla="*/ 2147483647 w 139"/>
                <a:gd name="T25" fmla="*/ 0 h 109"/>
                <a:gd name="T26" fmla="*/ 2147483647 w 139"/>
                <a:gd name="T27" fmla="*/ 364953017 h 109"/>
                <a:gd name="T28" fmla="*/ 2147483647 w 139"/>
                <a:gd name="T29" fmla="*/ 497675080 h 109"/>
                <a:gd name="T30" fmla="*/ 2147483647 w 139"/>
                <a:gd name="T31" fmla="*/ 829443961 h 109"/>
                <a:gd name="T32" fmla="*/ 2147483647 w 139"/>
                <a:gd name="T33" fmla="*/ 1360303185 h 109"/>
                <a:gd name="T34" fmla="*/ 2147483647 w 139"/>
                <a:gd name="T35" fmla="*/ 2147483647 h 109"/>
                <a:gd name="T36" fmla="*/ 2147483647 w 139"/>
                <a:gd name="T37" fmla="*/ 2147483647 h 109"/>
                <a:gd name="T38" fmla="*/ 1992190038 w 139"/>
                <a:gd name="T39" fmla="*/ 2147483647 h 109"/>
                <a:gd name="T40" fmla="*/ 0 w 139"/>
                <a:gd name="T41" fmla="*/ 2147483647 h 1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9"/>
                <a:gd name="T64" fmla="*/ 0 h 109"/>
                <a:gd name="T65" fmla="*/ 139 w 139"/>
                <a:gd name="T66" fmla="*/ 109 h 10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9" h="109">
                  <a:moveTo>
                    <a:pt x="0" y="104"/>
                  </a:moveTo>
                  <a:lnTo>
                    <a:pt x="14" y="99"/>
                  </a:lnTo>
                  <a:lnTo>
                    <a:pt x="14" y="93"/>
                  </a:lnTo>
                  <a:lnTo>
                    <a:pt x="24" y="89"/>
                  </a:lnTo>
                  <a:lnTo>
                    <a:pt x="14" y="80"/>
                  </a:lnTo>
                  <a:lnTo>
                    <a:pt x="9" y="55"/>
                  </a:lnTo>
                  <a:lnTo>
                    <a:pt x="9" y="35"/>
                  </a:lnTo>
                  <a:lnTo>
                    <a:pt x="14" y="30"/>
                  </a:lnTo>
                  <a:lnTo>
                    <a:pt x="47" y="35"/>
                  </a:lnTo>
                  <a:lnTo>
                    <a:pt x="81" y="15"/>
                  </a:lnTo>
                  <a:lnTo>
                    <a:pt x="94" y="15"/>
                  </a:lnTo>
                  <a:lnTo>
                    <a:pt x="110" y="11"/>
                  </a:lnTo>
                  <a:lnTo>
                    <a:pt x="129" y="0"/>
                  </a:lnTo>
                  <a:lnTo>
                    <a:pt x="138" y="11"/>
                  </a:lnTo>
                  <a:lnTo>
                    <a:pt x="129" y="15"/>
                  </a:lnTo>
                  <a:lnTo>
                    <a:pt x="129" y="25"/>
                  </a:lnTo>
                  <a:lnTo>
                    <a:pt x="94" y="41"/>
                  </a:lnTo>
                  <a:lnTo>
                    <a:pt x="81" y="99"/>
                  </a:lnTo>
                  <a:lnTo>
                    <a:pt x="47" y="89"/>
                  </a:lnTo>
                  <a:lnTo>
                    <a:pt x="14" y="108"/>
                  </a:lnTo>
                  <a:lnTo>
                    <a:pt x="0" y="104"/>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0954" name="Freeform 60"/>
            <p:cNvSpPr>
              <a:spLocks/>
            </p:cNvSpPr>
            <p:nvPr/>
          </p:nvSpPr>
          <p:spPr bwMode="auto">
            <a:xfrm>
              <a:off x="3918" y="3737"/>
              <a:ext cx="257" cy="184"/>
            </a:xfrm>
            <a:custGeom>
              <a:avLst/>
              <a:gdLst>
                <a:gd name="T0" fmla="*/ 2147483647 w 126"/>
                <a:gd name="T1" fmla="*/ 208976021 h 115"/>
                <a:gd name="T2" fmla="*/ 2147483647 w 126"/>
                <a:gd name="T3" fmla="*/ 383127741 h 115"/>
                <a:gd name="T4" fmla="*/ 2147483647 w 126"/>
                <a:gd name="T5" fmla="*/ 870728389 h 115"/>
                <a:gd name="T6" fmla="*/ 2147483647 w 126"/>
                <a:gd name="T7" fmla="*/ 2147483647 h 115"/>
                <a:gd name="T8" fmla="*/ 2147483647 w 126"/>
                <a:gd name="T9" fmla="*/ 2147483647 h 115"/>
                <a:gd name="T10" fmla="*/ 2147483647 w 126"/>
                <a:gd name="T11" fmla="*/ 2147483647 h 115"/>
                <a:gd name="T12" fmla="*/ 2147483647 w 126"/>
                <a:gd name="T13" fmla="*/ 2147483647 h 115"/>
                <a:gd name="T14" fmla="*/ 2147483647 w 126"/>
                <a:gd name="T15" fmla="*/ 2147483647 h 115"/>
                <a:gd name="T16" fmla="*/ 1329774717 w 126"/>
                <a:gd name="T17" fmla="*/ 2147483647 h 115"/>
                <a:gd name="T18" fmla="*/ 0 w 126"/>
                <a:gd name="T19" fmla="*/ 2147483647 h 115"/>
                <a:gd name="T20" fmla="*/ 0 w 126"/>
                <a:gd name="T21" fmla="*/ 1741456778 h 115"/>
                <a:gd name="T22" fmla="*/ 0 w 126"/>
                <a:gd name="T23" fmla="*/ 1427992739 h 115"/>
                <a:gd name="T24" fmla="*/ 664887360 w 126"/>
                <a:gd name="T25" fmla="*/ 1253856128 h 115"/>
                <a:gd name="T26" fmla="*/ 664887360 w 126"/>
                <a:gd name="T27" fmla="*/ 870728389 h 115"/>
                <a:gd name="T28" fmla="*/ 2147483647 w 126"/>
                <a:gd name="T29" fmla="*/ 383127741 h 115"/>
                <a:gd name="T30" fmla="*/ 2147483647 w 126"/>
                <a:gd name="T31" fmla="*/ 0 h 115"/>
                <a:gd name="T32" fmla="*/ 2147483647 w 126"/>
                <a:gd name="T33" fmla="*/ 0 h 115"/>
                <a:gd name="T34" fmla="*/ 2147483647 w 126"/>
                <a:gd name="T35" fmla="*/ 208976021 h 1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6"/>
                <a:gd name="T55" fmla="*/ 0 h 115"/>
                <a:gd name="T56" fmla="*/ 126 w 126"/>
                <a:gd name="T57" fmla="*/ 115 h 1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6" h="115">
                  <a:moveTo>
                    <a:pt x="91" y="6"/>
                  </a:moveTo>
                  <a:lnTo>
                    <a:pt x="91" y="11"/>
                  </a:lnTo>
                  <a:lnTo>
                    <a:pt x="115" y="25"/>
                  </a:lnTo>
                  <a:lnTo>
                    <a:pt x="125" y="70"/>
                  </a:lnTo>
                  <a:lnTo>
                    <a:pt x="110" y="85"/>
                  </a:lnTo>
                  <a:lnTo>
                    <a:pt x="91" y="89"/>
                  </a:lnTo>
                  <a:lnTo>
                    <a:pt x="43" y="110"/>
                  </a:lnTo>
                  <a:lnTo>
                    <a:pt x="29" y="114"/>
                  </a:lnTo>
                  <a:lnTo>
                    <a:pt x="10" y="100"/>
                  </a:lnTo>
                  <a:lnTo>
                    <a:pt x="0" y="80"/>
                  </a:lnTo>
                  <a:lnTo>
                    <a:pt x="0" y="50"/>
                  </a:lnTo>
                  <a:lnTo>
                    <a:pt x="0" y="41"/>
                  </a:lnTo>
                  <a:lnTo>
                    <a:pt x="5" y="36"/>
                  </a:lnTo>
                  <a:lnTo>
                    <a:pt x="5" y="25"/>
                  </a:lnTo>
                  <a:lnTo>
                    <a:pt x="24" y="11"/>
                  </a:lnTo>
                  <a:lnTo>
                    <a:pt x="39" y="0"/>
                  </a:lnTo>
                  <a:lnTo>
                    <a:pt x="82" y="0"/>
                  </a:lnTo>
                  <a:lnTo>
                    <a:pt x="91" y="6"/>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0955" name="Freeform 61"/>
            <p:cNvSpPr>
              <a:spLocks/>
            </p:cNvSpPr>
            <p:nvPr/>
          </p:nvSpPr>
          <p:spPr bwMode="auto">
            <a:xfrm>
              <a:off x="3918" y="3737"/>
              <a:ext cx="257" cy="184"/>
            </a:xfrm>
            <a:custGeom>
              <a:avLst/>
              <a:gdLst>
                <a:gd name="T0" fmla="*/ 2147483647 w 126"/>
                <a:gd name="T1" fmla="*/ 208976021 h 115"/>
                <a:gd name="T2" fmla="*/ 2147483647 w 126"/>
                <a:gd name="T3" fmla="*/ 383127741 h 115"/>
                <a:gd name="T4" fmla="*/ 2147483647 w 126"/>
                <a:gd name="T5" fmla="*/ 870728389 h 115"/>
                <a:gd name="T6" fmla="*/ 2147483647 w 126"/>
                <a:gd name="T7" fmla="*/ 2147483647 h 115"/>
                <a:gd name="T8" fmla="*/ 2147483647 w 126"/>
                <a:gd name="T9" fmla="*/ 2147483647 h 115"/>
                <a:gd name="T10" fmla="*/ 2147483647 w 126"/>
                <a:gd name="T11" fmla="*/ 2147483647 h 115"/>
                <a:gd name="T12" fmla="*/ 2147483647 w 126"/>
                <a:gd name="T13" fmla="*/ 2147483647 h 115"/>
                <a:gd name="T14" fmla="*/ 2147483647 w 126"/>
                <a:gd name="T15" fmla="*/ 2147483647 h 115"/>
                <a:gd name="T16" fmla="*/ 1329774717 w 126"/>
                <a:gd name="T17" fmla="*/ 2147483647 h 115"/>
                <a:gd name="T18" fmla="*/ 0 w 126"/>
                <a:gd name="T19" fmla="*/ 2147483647 h 115"/>
                <a:gd name="T20" fmla="*/ 0 w 126"/>
                <a:gd name="T21" fmla="*/ 1741456778 h 115"/>
                <a:gd name="T22" fmla="*/ 0 w 126"/>
                <a:gd name="T23" fmla="*/ 1427992739 h 115"/>
                <a:gd name="T24" fmla="*/ 664887360 w 126"/>
                <a:gd name="T25" fmla="*/ 1253856128 h 115"/>
                <a:gd name="T26" fmla="*/ 664887360 w 126"/>
                <a:gd name="T27" fmla="*/ 870728389 h 115"/>
                <a:gd name="T28" fmla="*/ 2147483647 w 126"/>
                <a:gd name="T29" fmla="*/ 383127741 h 115"/>
                <a:gd name="T30" fmla="*/ 2147483647 w 126"/>
                <a:gd name="T31" fmla="*/ 0 h 115"/>
                <a:gd name="T32" fmla="*/ 2147483647 w 126"/>
                <a:gd name="T33" fmla="*/ 0 h 115"/>
                <a:gd name="T34" fmla="*/ 2147483647 w 126"/>
                <a:gd name="T35" fmla="*/ 208976021 h 1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6"/>
                <a:gd name="T55" fmla="*/ 0 h 115"/>
                <a:gd name="T56" fmla="*/ 126 w 126"/>
                <a:gd name="T57" fmla="*/ 115 h 1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6" h="115">
                  <a:moveTo>
                    <a:pt x="91" y="6"/>
                  </a:moveTo>
                  <a:lnTo>
                    <a:pt x="91" y="11"/>
                  </a:lnTo>
                  <a:lnTo>
                    <a:pt x="115" y="25"/>
                  </a:lnTo>
                  <a:lnTo>
                    <a:pt x="125" y="70"/>
                  </a:lnTo>
                  <a:lnTo>
                    <a:pt x="110" y="85"/>
                  </a:lnTo>
                  <a:lnTo>
                    <a:pt x="91" y="89"/>
                  </a:lnTo>
                  <a:lnTo>
                    <a:pt x="43" y="110"/>
                  </a:lnTo>
                  <a:lnTo>
                    <a:pt x="29" y="114"/>
                  </a:lnTo>
                  <a:lnTo>
                    <a:pt x="10" y="100"/>
                  </a:lnTo>
                  <a:lnTo>
                    <a:pt x="0" y="80"/>
                  </a:lnTo>
                  <a:lnTo>
                    <a:pt x="0" y="50"/>
                  </a:lnTo>
                  <a:lnTo>
                    <a:pt x="0" y="41"/>
                  </a:lnTo>
                  <a:lnTo>
                    <a:pt x="5" y="36"/>
                  </a:lnTo>
                  <a:lnTo>
                    <a:pt x="5" y="25"/>
                  </a:lnTo>
                  <a:lnTo>
                    <a:pt x="24" y="11"/>
                  </a:lnTo>
                  <a:lnTo>
                    <a:pt x="39" y="0"/>
                  </a:lnTo>
                  <a:lnTo>
                    <a:pt x="82" y="0"/>
                  </a:lnTo>
                  <a:lnTo>
                    <a:pt x="91" y="6"/>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0956" name="Freeform 62"/>
            <p:cNvSpPr>
              <a:spLocks/>
            </p:cNvSpPr>
            <p:nvPr/>
          </p:nvSpPr>
          <p:spPr bwMode="auto">
            <a:xfrm>
              <a:off x="3168" y="3292"/>
              <a:ext cx="609" cy="475"/>
            </a:xfrm>
            <a:custGeom>
              <a:avLst/>
              <a:gdLst>
                <a:gd name="T0" fmla="*/ 2147483647 w 295"/>
                <a:gd name="T1" fmla="*/ 2147483647 h 301"/>
                <a:gd name="T2" fmla="*/ 2147483647 w 295"/>
                <a:gd name="T3" fmla="*/ 2147483647 h 301"/>
                <a:gd name="T4" fmla="*/ 2147483647 w 295"/>
                <a:gd name="T5" fmla="*/ 2147483647 h 301"/>
                <a:gd name="T6" fmla="*/ 2147483647 w 295"/>
                <a:gd name="T7" fmla="*/ 2147483647 h 301"/>
                <a:gd name="T8" fmla="*/ 2147483647 w 295"/>
                <a:gd name="T9" fmla="*/ 2147483647 h 301"/>
                <a:gd name="T10" fmla="*/ 2147483647 w 295"/>
                <a:gd name="T11" fmla="*/ 2147483647 h 301"/>
                <a:gd name="T12" fmla="*/ 2147483647 w 295"/>
                <a:gd name="T13" fmla="*/ 2147483647 h 301"/>
                <a:gd name="T14" fmla="*/ 2147483647 w 295"/>
                <a:gd name="T15" fmla="*/ 2147483647 h 301"/>
                <a:gd name="T16" fmla="*/ 2147483647 w 295"/>
                <a:gd name="T17" fmla="*/ 2147483647 h 301"/>
                <a:gd name="T18" fmla="*/ 2147483647 w 295"/>
                <a:gd name="T19" fmla="*/ 2147483647 h 301"/>
                <a:gd name="T20" fmla="*/ 2147483647 w 295"/>
                <a:gd name="T21" fmla="*/ 2147483647 h 301"/>
                <a:gd name="T22" fmla="*/ 2147483647 w 295"/>
                <a:gd name="T23" fmla="*/ 2147483647 h 301"/>
                <a:gd name="T24" fmla="*/ 2147483647 w 295"/>
                <a:gd name="T25" fmla="*/ 2147483647 h 301"/>
                <a:gd name="T26" fmla="*/ 571096577 w 295"/>
                <a:gd name="T27" fmla="*/ 2147483647 h 301"/>
                <a:gd name="T28" fmla="*/ 0 w 295"/>
                <a:gd name="T29" fmla="*/ 2147483647 h 301"/>
                <a:gd name="T30" fmla="*/ 1998812589 w 295"/>
                <a:gd name="T31" fmla="*/ 2147483647 h 301"/>
                <a:gd name="T32" fmla="*/ 2147483647 w 295"/>
                <a:gd name="T33" fmla="*/ 2147483647 h 301"/>
                <a:gd name="T34" fmla="*/ 2147483647 w 295"/>
                <a:gd name="T35" fmla="*/ 2147483647 h 301"/>
                <a:gd name="T36" fmla="*/ 2147483647 w 295"/>
                <a:gd name="T37" fmla="*/ 961345386 h 301"/>
                <a:gd name="T38" fmla="*/ 2147483647 w 295"/>
                <a:gd name="T39" fmla="*/ 448629728 h 301"/>
                <a:gd name="T40" fmla="*/ 2147483647 w 295"/>
                <a:gd name="T41" fmla="*/ 128185962 h 301"/>
                <a:gd name="T42" fmla="*/ 2147483647 w 295"/>
                <a:gd name="T43" fmla="*/ 0 h 301"/>
                <a:gd name="T44" fmla="*/ 2147483647 w 295"/>
                <a:gd name="T45" fmla="*/ 1409975114 h 301"/>
                <a:gd name="T46" fmla="*/ 2147483647 w 295"/>
                <a:gd name="T47" fmla="*/ 2147483647 h 301"/>
                <a:gd name="T48" fmla="*/ 2147483647 w 295"/>
                <a:gd name="T49" fmla="*/ 2018819678 h 301"/>
                <a:gd name="T50" fmla="*/ 2147483647 w 295"/>
                <a:gd name="T51" fmla="*/ 1698375912 h 301"/>
                <a:gd name="T52" fmla="*/ 2147483647 w 295"/>
                <a:gd name="T53" fmla="*/ 2018819678 h 301"/>
                <a:gd name="T54" fmla="*/ 2147483647 w 295"/>
                <a:gd name="T55" fmla="*/ 2147483647 h 301"/>
                <a:gd name="T56" fmla="*/ 2147483647 w 295"/>
                <a:gd name="T57" fmla="*/ 2147483647 h 301"/>
                <a:gd name="T58" fmla="*/ 2147483647 w 295"/>
                <a:gd name="T59" fmla="*/ 2147483647 h 301"/>
                <a:gd name="T60" fmla="*/ 2147483647 w 295"/>
                <a:gd name="T61" fmla="*/ 2147483647 h 301"/>
                <a:gd name="T62" fmla="*/ 2147483647 w 295"/>
                <a:gd name="T63" fmla="*/ 2147483647 h 301"/>
                <a:gd name="T64" fmla="*/ 2147483647 w 295"/>
                <a:gd name="T65" fmla="*/ 2147483647 h 301"/>
                <a:gd name="T66" fmla="*/ 2147483647 w 295"/>
                <a:gd name="T67" fmla="*/ 2147483647 h 301"/>
                <a:gd name="T68" fmla="*/ 2147483647 w 295"/>
                <a:gd name="T69" fmla="*/ 2147483647 h 301"/>
                <a:gd name="T70" fmla="*/ 2147483647 w 295"/>
                <a:gd name="T71" fmla="*/ 2147483647 h 301"/>
                <a:gd name="T72" fmla="*/ 2147483647 w 295"/>
                <a:gd name="T73" fmla="*/ 2147483647 h 301"/>
                <a:gd name="T74" fmla="*/ 2147483647 w 295"/>
                <a:gd name="T75" fmla="*/ 2147483647 h 301"/>
                <a:gd name="T76" fmla="*/ 2147483647 w 295"/>
                <a:gd name="T77" fmla="*/ 2147483647 h 301"/>
                <a:gd name="T78" fmla="*/ 2147483647 w 295"/>
                <a:gd name="T79" fmla="*/ 2147483647 h 301"/>
                <a:gd name="T80" fmla="*/ 2147483647 w 295"/>
                <a:gd name="T81" fmla="*/ 2147483647 h 301"/>
                <a:gd name="T82" fmla="*/ 2147483647 w 295"/>
                <a:gd name="T83" fmla="*/ 2147483647 h 301"/>
                <a:gd name="T84" fmla="*/ 2147483647 w 295"/>
                <a:gd name="T85" fmla="*/ 2147483647 h 301"/>
                <a:gd name="T86" fmla="*/ 2147483647 w 295"/>
                <a:gd name="T87" fmla="*/ 2147483647 h 301"/>
                <a:gd name="T88" fmla="*/ 2147483647 w 295"/>
                <a:gd name="T89" fmla="*/ 2147483647 h 301"/>
                <a:gd name="T90" fmla="*/ 2147483647 w 295"/>
                <a:gd name="T91" fmla="*/ 2147483647 h 301"/>
                <a:gd name="T92" fmla="*/ 2147483647 w 295"/>
                <a:gd name="T93" fmla="*/ 2147483647 h 3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95"/>
                <a:gd name="T142" fmla="*/ 0 h 301"/>
                <a:gd name="T143" fmla="*/ 295 w 295"/>
                <a:gd name="T144" fmla="*/ 301 h 30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95" h="301">
                  <a:moveTo>
                    <a:pt x="238" y="300"/>
                  </a:moveTo>
                  <a:lnTo>
                    <a:pt x="224" y="290"/>
                  </a:lnTo>
                  <a:lnTo>
                    <a:pt x="195" y="260"/>
                  </a:lnTo>
                  <a:lnTo>
                    <a:pt x="157" y="235"/>
                  </a:lnTo>
                  <a:lnTo>
                    <a:pt x="129" y="231"/>
                  </a:lnTo>
                  <a:lnTo>
                    <a:pt x="113" y="210"/>
                  </a:lnTo>
                  <a:lnTo>
                    <a:pt x="86" y="196"/>
                  </a:lnTo>
                  <a:lnTo>
                    <a:pt x="86" y="171"/>
                  </a:lnTo>
                  <a:lnTo>
                    <a:pt x="70" y="152"/>
                  </a:lnTo>
                  <a:lnTo>
                    <a:pt x="70" y="127"/>
                  </a:lnTo>
                  <a:lnTo>
                    <a:pt x="38" y="102"/>
                  </a:lnTo>
                  <a:lnTo>
                    <a:pt x="33" y="122"/>
                  </a:lnTo>
                  <a:lnTo>
                    <a:pt x="19" y="137"/>
                  </a:lnTo>
                  <a:lnTo>
                    <a:pt x="4" y="118"/>
                  </a:lnTo>
                  <a:lnTo>
                    <a:pt x="0" y="94"/>
                  </a:lnTo>
                  <a:lnTo>
                    <a:pt x="14" y="97"/>
                  </a:lnTo>
                  <a:lnTo>
                    <a:pt x="47" y="78"/>
                  </a:lnTo>
                  <a:lnTo>
                    <a:pt x="81" y="88"/>
                  </a:lnTo>
                  <a:lnTo>
                    <a:pt x="95" y="30"/>
                  </a:lnTo>
                  <a:lnTo>
                    <a:pt x="129" y="14"/>
                  </a:lnTo>
                  <a:lnTo>
                    <a:pt x="129" y="4"/>
                  </a:lnTo>
                  <a:lnTo>
                    <a:pt x="138" y="0"/>
                  </a:lnTo>
                  <a:lnTo>
                    <a:pt x="180" y="44"/>
                  </a:lnTo>
                  <a:lnTo>
                    <a:pt x="214" y="69"/>
                  </a:lnTo>
                  <a:lnTo>
                    <a:pt x="228" y="63"/>
                  </a:lnTo>
                  <a:lnTo>
                    <a:pt x="252" y="53"/>
                  </a:lnTo>
                  <a:lnTo>
                    <a:pt x="262" y="63"/>
                  </a:lnTo>
                  <a:lnTo>
                    <a:pt x="267" y="88"/>
                  </a:lnTo>
                  <a:lnTo>
                    <a:pt x="294" y="102"/>
                  </a:lnTo>
                  <a:lnTo>
                    <a:pt x="281" y="107"/>
                  </a:lnTo>
                  <a:lnTo>
                    <a:pt x="275" y="118"/>
                  </a:lnTo>
                  <a:lnTo>
                    <a:pt x="267" y="122"/>
                  </a:lnTo>
                  <a:lnTo>
                    <a:pt x="252" y="107"/>
                  </a:lnTo>
                  <a:lnTo>
                    <a:pt x="219" y="107"/>
                  </a:lnTo>
                  <a:lnTo>
                    <a:pt x="171" y="97"/>
                  </a:lnTo>
                  <a:lnTo>
                    <a:pt x="147" y="97"/>
                  </a:lnTo>
                  <a:lnTo>
                    <a:pt x="138" y="113"/>
                  </a:lnTo>
                  <a:lnTo>
                    <a:pt x="118" y="94"/>
                  </a:lnTo>
                  <a:lnTo>
                    <a:pt x="110" y="127"/>
                  </a:lnTo>
                  <a:lnTo>
                    <a:pt x="123" y="137"/>
                  </a:lnTo>
                  <a:lnTo>
                    <a:pt x="129" y="166"/>
                  </a:lnTo>
                  <a:lnTo>
                    <a:pt x="171" y="215"/>
                  </a:lnTo>
                  <a:lnTo>
                    <a:pt x="185" y="220"/>
                  </a:lnTo>
                  <a:lnTo>
                    <a:pt x="185" y="231"/>
                  </a:lnTo>
                  <a:lnTo>
                    <a:pt x="209" y="255"/>
                  </a:lnTo>
                  <a:lnTo>
                    <a:pt x="247" y="284"/>
                  </a:lnTo>
                  <a:lnTo>
                    <a:pt x="238" y="300"/>
                  </a:lnTo>
                </a:path>
              </a:pathLst>
            </a:custGeom>
            <a:solidFill>
              <a:schemeClr val="accent1">
                <a:lumMod val="60000"/>
                <a:lumOff val="40000"/>
              </a:schemeClr>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0957" name="Freeform 63"/>
            <p:cNvSpPr>
              <a:spLocks/>
            </p:cNvSpPr>
            <p:nvPr/>
          </p:nvSpPr>
          <p:spPr bwMode="auto">
            <a:xfrm>
              <a:off x="3690" y="3339"/>
              <a:ext cx="437" cy="465"/>
            </a:xfrm>
            <a:custGeom>
              <a:avLst/>
              <a:gdLst>
                <a:gd name="T0" fmla="*/ 2147483647 w 212"/>
                <a:gd name="T1" fmla="*/ 2147483647 h 295"/>
                <a:gd name="T2" fmla="*/ 2147483647 w 212"/>
                <a:gd name="T3" fmla="*/ 2147483647 h 295"/>
                <a:gd name="T4" fmla="*/ 2147483647 w 212"/>
                <a:gd name="T5" fmla="*/ 2147483647 h 295"/>
                <a:gd name="T6" fmla="*/ 2147483647 w 212"/>
                <a:gd name="T7" fmla="*/ 2147483647 h 295"/>
                <a:gd name="T8" fmla="*/ 2147483647 w 212"/>
                <a:gd name="T9" fmla="*/ 2147483647 h 295"/>
                <a:gd name="T10" fmla="*/ 2147483647 w 212"/>
                <a:gd name="T11" fmla="*/ 2147483647 h 295"/>
                <a:gd name="T12" fmla="*/ 2147483647 w 212"/>
                <a:gd name="T13" fmla="*/ 2147483647 h 295"/>
                <a:gd name="T14" fmla="*/ 2147483647 w 212"/>
                <a:gd name="T15" fmla="*/ 2147483647 h 295"/>
                <a:gd name="T16" fmla="*/ 2147483647 w 212"/>
                <a:gd name="T17" fmla="*/ 2147483647 h 295"/>
                <a:gd name="T18" fmla="*/ 2147483647 w 212"/>
                <a:gd name="T19" fmla="*/ 2147483647 h 295"/>
                <a:gd name="T20" fmla="*/ 2147483647 w 212"/>
                <a:gd name="T21" fmla="*/ 2147483647 h 295"/>
                <a:gd name="T22" fmla="*/ 2147483647 w 212"/>
                <a:gd name="T23" fmla="*/ 2147483647 h 295"/>
                <a:gd name="T24" fmla="*/ 2147483647 w 212"/>
                <a:gd name="T25" fmla="*/ 2147483647 h 295"/>
                <a:gd name="T26" fmla="*/ 2147483647 w 212"/>
                <a:gd name="T27" fmla="*/ 2147483647 h 295"/>
                <a:gd name="T28" fmla="*/ 2147483647 w 212"/>
                <a:gd name="T29" fmla="*/ 2147483647 h 295"/>
                <a:gd name="T30" fmla="*/ 2147483647 w 212"/>
                <a:gd name="T31" fmla="*/ 2147483647 h 295"/>
                <a:gd name="T32" fmla="*/ 2124095902 w 212"/>
                <a:gd name="T33" fmla="*/ 1846544826 h 295"/>
                <a:gd name="T34" fmla="*/ 1416063944 w 212"/>
                <a:gd name="T35" fmla="*/ 1082462146 h 295"/>
                <a:gd name="T36" fmla="*/ 0 w 212"/>
                <a:gd name="T37" fmla="*/ 732244737 h 295"/>
                <a:gd name="T38" fmla="*/ 2147483647 w 212"/>
                <a:gd name="T39" fmla="*/ 127351787 h 295"/>
                <a:gd name="T40" fmla="*/ 2147483647 w 212"/>
                <a:gd name="T41" fmla="*/ 0 h 295"/>
                <a:gd name="T42" fmla="*/ 2147483647 w 212"/>
                <a:gd name="T43" fmla="*/ 127351787 h 295"/>
                <a:gd name="T44" fmla="*/ 2147483647 w 212"/>
                <a:gd name="T45" fmla="*/ 445717235 h 295"/>
                <a:gd name="T46" fmla="*/ 2147483647 w 212"/>
                <a:gd name="T47" fmla="*/ 1082462146 h 295"/>
                <a:gd name="T48" fmla="*/ 2147483647 w 212"/>
                <a:gd name="T49" fmla="*/ 1846544826 h 295"/>
                <a:gd name="T50" fmla="*/ 2147483647 w 212"/>
                <a:gd name="T51" fmla="*/ 2133072331 h 295"/>
                <a:gd name="T52" fmla="*/ 2147483647 w 212"/>
                <a:gd name="T53" fmla="*/ 2147483647 h 295"/>
                <a:gd name="T54" fmla="*/ 2147483647 w 212"/>
                <a:gd name="T55" fmla="*/ 2147483647 h 295"/>
                <a:gd name="T56" fmla="*/ 2147483647 w 212"/>
                <a:gd name="T57" fmla="*/ 2147483647 h 295"/>
                <a:gd name="T58" fmla="*/ 2147483647 w 212"/>
                <a:gd name="T59" fmla="*/ 2147483647 h 295"/>
                <a:gd name="T60" fmla="*/ 2147483647 w 212"/>
                <a:gd name="T61" fmla="*/ 2147483647 h 295"/>
                <a:gd name="T62" fmla="*/ 2147483647 w 212"/>
                <a:gd name="T63" fmla="*/ 2147483647 h 295"/>
                <a:gd name="T64" fmla="*/ 2147483647 w 212"/>
                <a:gd name="T65" fmla="*/ 2147483647 h 295"/>
                <a:gd name="T66" fmla="*/ 2147483647 w 212"/>
                <a:gd name="T67" fmla="*/ 2147483647 h 295"/>
                <a:gd name="T68" fmla="*/ 2147483647 w 212"/>
                <a:gd name="T69" fmla="*/ 2147483647 h 295"/>
                <a:gd name="T70" fmla="*/ 2147483647 w 212"/>
                <a:gd name="T71" fmla="*/ 2147483647 h 295"/>
                <a:gd name="T72" fmla="*/ 2147483647 w 212"/>
                <a:gd name="T73" fmla="*/ 2147483647 h 295"/>
                <a:gd name="T74" fmla="*/ 2147483647 w 212"/>
                <a:gd name="T75" fmla="*/ 2147483647 h 295"/>
                <a:gd name="T76" fmla="*/ 2147483647 w 212"/>
                <a:gd name="T77" fmla="*/ 2147483647 h 295"/>
                <a:gd name="T78" fmla="*/ 2147483647 w 212"/>
                <a:gd name="T79" fmla="*/ 2147483647 h 295"/>
                <a:gd name="T80" fmla="*/ 2147483647 w 212"/>
                <a:gd name="T81" fmla="*/ 2147483647 h 295"/>
                <a:gd name="T82" fmla="*/ 2147483647 w 212"/>
                <a:gd name="T83" fmla="*/ 2147483647 h 295"/>
                <a:gd name="T84" fmla="*/ 2147483647 w 212"/>
                <a:gd name="T85" fmla="*/ 2147483647 h 295"/>
                <a:gd name="T86" fmla="*/ 2147483647 w 212"/>
                <a:gd name="T87" fmla="*/ 2147483647 h 295"/>
                <a:gd name="T88" fmla="*/ 2147483647 w 212"/>
                <a:gd name="T89" fmla="*/ 2147483647 h 295"/>
                <a:gd name="T90" fmla="*/ 2147483647 w 212"/>
                <a:gd name="T91" fmla="*/ 2147483647 h 29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12"/>
                <a:gd name="T139" fmla="*/ 0 h 295"/>
                <a:gd name="T140" fmla="*/ 212 w 212"/>
                <a:gd name="T141" fmla="*/ 295 h 29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12" h="295">
                  <a:moveTo>
                    <a:pt x="72" y="248"/>
                  </a:moveTo>
                  <a:lnTo>
                    <a:pt x="72" y="234"/>
                  </a:lnTo>
                  <a:lnTo>
                    <a:pt x="82" y="239"/>
                  </a:lnTo>
                  <a:lnTo>
                    <a:pt x="91" y="229"/>
                  </a:lnTo>
                  <a:lnTo>
                    <a:pt x="34" y="195"/>
                  </a:lnTo>
                  <a:lnTo>
                    <a:pt x="34" y="185"/>
                  </a:lnTo>
                  <a:lnTo>
                    <a:pt x="39" y="176"/>
                  </a:lnTo>
                  <a:lnTo>
                    <a:pt x="48" y="176"/>
                  </a:lnTo>
                  <a:lnTo>
                    <a:pt x="39" y="151"/>
                  </a:lnTo>
                  <a:lnTo>
                    <a:pt x="53" y="151"/>
                  </a:lnTo>
                  <a:lnTo>
                    <a:pt x="53" y="147"/>
                  </a:lnTo>
                  <a:lnTo>
                    <a:pt x="29" y="132"/>
                  </a:lnTo>
                  <a:lnTo>
                    <a:pt x="43" y="97"/>
                  </a:lnTo>
                  <a:lnTo>
                    <a:pt x="24" y="88"/>
                  </a:lnTo>
                  <a:lnTo>
                    <a:pt x="29" y="77"/>
                  </a:lnTo>
                  <a:lnTo>
                    <a:pt x="43" y="72"/>
                  </a:lnTo>
                  <a:lnTo>
                    <a:pt x="15" y="58"/>
                  </a:lnTo>
                  <a:lnTo>
                    <a:pt x="10" y="34"/>
                  </a:lnTo>
                  <a:lnTo>
                    <a:pt x="0" y="23"/>
                  </a:lnTo>
                  <a:lnTo>
                    <a:pt x="43" y="4"/>
                  </a:lnTo>
                  <a:lnTo>
                    <a:pt x="62" y="0"/>
                  </a:lnTo>
                  <a:lnTo>
                    <a:pt x="72" y="4"/>
                  </a:lnTo>
                  <a:lnTo>
                    <a:pt x="91" y="14"/>
                  </a:lnTo>
                  <a:lnTo>
                    <a:pt x="101" y="34"/>
                  </a:lnTo>
                  <a:lnTo>
                    <a:pt x="115" y="58"/>
                  </a:lnTo>
                  <a:lnTo>
                    <a:pt x="134" y="67"/>
                  </a:lnTo>
                  <a:lnTo>
                    <a:pt x="139" y="88"/>
                  </a:lnTo>
                  <a:lnTo>
                    <a:pt x="153" y="97"/>
                  </a:lnTo>
                  <a:lnTo>
                    <a:pt x="168" y="102"/>
                  </a:lnTo>
                  <a:lnTo>
                    <a:pt x="187" y="92"/>
                  </a:lnTo>
                  <a:lnTo>
                    <a:pt x="187" y="112"/>
                  </a:lnTo>
                  <a:lnTo>
                    <a:pt x="206" y="132"/>
                  </a:lnTo>
                  <a:lnTo>
                    <a:pt x="192" y="156"/>
                  </a:lnTo>
                  <a:lnTo>
                    <a:pt x="201" y="190"/>
                  </a:lnTo>
                  <a:lnTo>
                    <a:pt x="211" y="215"/>
                  </a:lnTo>
                  <a:lnTo>
                    <a:pt x="201" y="239"/>
                  </a:lnTo>
                  <a:lnTo>
                    <a:pt x="201" y="259"/>
                  </a:lnTo>
                  <a:lnTo>
                    <a:pt x="192" y="254"/>
                  </a:lnTo>
                  <a:lnTo>
                    <a:pt x="149" y="254"/>
                  </a:lnTo>
                  <a:lnTo>
                    <a:pt x="134" y="264"/>
                  </a:lnTo>
                  <a:lnTo>
                    <a:pt x="115" y="278"/>
                  </a:lnTo>
                  <a:lnTo>
                    <a:pt x="115" y="289"/>
                  </a:lnTo>
                  <a:lnTo>
                    <a:pt x="110" y="294"/>
                  </a:lnTo>
                  <a:lnTo>
                    <a:pt x="101" y="269"/>
                  </a:lnTo>
                  <a:lnTo>
                    <a:pt x="86" y="254"/>
                  </a:lnTo>
                  <a:lnTo>
                    <a:pt x="72" y="248"/>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0958" name="Freeform 64"/>
            <p:cNvSpPr>
              <a:spLocks/>
            </p:cNvSpPr>
            <p:nvPr/>
          </p:nvSpPr>
          <p:spPr bwMode="auto">
            <a:xfrm>
              <a:off x="3690" y="3339"/>
              <a:ext cx="437" cy="465"/>
            </a:xfrm>
            <a:custGeom>
              <a:avLst/>
              <a:gdLst>
                <a:gd name="T0" fmla="*/ 2147483647 w 212"/>
                <a:gd name="T1" fmla="*/ 2147483647 h 295"/>
                <a:gd name="T2" fmla="*/ 2147483647 w 212"/>
                <a:gd name="T3" fmla="*/ 2147483647 h 295"/>
                <a:gd name="T4" fmla="*/ 2147483647 w 212"/>
                <a:gd name="T5" fmla="*/ 2147483647 h 295"/>
                <a:gd name="T6" fmla="*/ 2147483647 w 212"/>
                <a:gd name="T7" fmla="*/ 2147483647 h 295"/>
                <a:gd name="T8" fmla="*/ 2147483647 w 212"/>
                <a:gd name="T9" fmla="*/ 2147483647 h 295"/>
                <a:gd name="T10" fmla="*/ 2147483647 w 212"/>
                <a:gd name="T11" fmla="*/ 2147483647 h 295"/>
                <a:gd name="T12" fmla="*/ 2147483647 w 212"/>
                <a:gd name="T13" fmla="*/ 2147483647 h 295"/>
                <a:gd name="T14" fmla="*/ 2147483647 w 212"/>
                <a:gd name="T15" fmla="*/ 2147483647 h 295"/>
                <a:gd name="T16" fmla="*/ 2147483647 w 212"/>
                <a:gd name="T17" fmla="*/ 2147483647 h 295"/>
                <a:gd name="T18" fmla="*/ 2147483647 w 212"/>
                <a:gd name="T19" fmla="*/ 2147483647 h 295"/>
                <a:gd name="T20" fmla="*/ 2147483647 w 212"/>
                <a:gd name="T21" fmla="*/ 2147483647 h 295"/>
                <a:gd name="T22" fmla="*/ 2147483647 w 212"/>
                <a:gd name="T23" fmla="*/ 2147483647 h 295"/>
                <a:gd name="T24" fmla="*/ 2147483647 w 212"/>
                <a:gd name="T25" fmla="*/ 2147483647 h 295"/>
                <a:gd name="T26" fmla="*/ 2147483647 w 212"/>
                <a:gd name="T27" fmla="*/ 2147483647 h 295"/>
                <a:gd name="T28" fmla="*/ 2147483647 w 212"/>
                <a:gd name="T29" fmla="*/ 2147483647 h 295"/>
                <a:gd name="T30" fmla="*/ 2147483647 w 212"/>
                <a:gd name="T31" fmla="*/ 2147483647 h 295"/>
                <a:gd name="T32" fmla="*/ 2124095902 w 212"/>
                <a:gd name="T33" fmla="*/ 1846544826 h 295"/>
                <a:gd name="T34" fmla="*/ 1416063944 w 212"/>
                <a:gd name="T35" fmla="*/ 1082462146 h 295"/>
                <a:gd name="T36" fmla="*/ 0 w 212"/>
                <a:gd name="T37" fmla="*/ 732244737 h 295"/>
                <a:gd name="T38" fmla="*/ 2147483647 w 212"/>
                <a:gd name="T39" fmla="*/ 127351787 h 295"/>
                <a:gd name="T40" fmla="*/ 2147483647 w 212"/>
                <a:gd name="T41" fmla="*/ 0 h 295"/>
                <a:gd name="T42" fmla="*/ 2147483647 w 212"/>
                <a:gd name="T43" fmla="*/ 127351787 h 295"/>
                <a:gd name="T44" fmla="*/ 2147483647 w 212"/>
                <a:gd name="T45" fmla="*/ 445717235 h 295"/>
                <a:gd name="T46" fmla="*/ 2147483647 w 212"/>
                <a:gd name="T47" fmla="*/ 1082462146 h 295"/>
                <a:gd name="T48" fmla="*/ 2147483647 w 212"/>
                <a:gd name="T49" fmla="*/ 1846544826 h 295"/>
                <a:gd name="T50" fmla="*/ 2147483647 w 212"/>
                <a:gd name="T51" fmla="*/ 2133072331 h 295"/>
                <a:gd name="T52" fmla="*/ 2147483647 w 212"/>
                <a:gd name="T53" fmla="*/ 2147483647 h 295"/>
                <a:gd name="T54" fmla="*/ 2147483647 w 212"/>
                <a:gd name="T55" fmla="*/ 2147483647 h 295"/>
                <a:gd name="T56" fmla="*/ 2147483647 w 212"/>
                <a:gd name="T57" fmla="*/ 2147483647 h 295"/>
                <a:gd name="T58" fmla="*/ 2147483647 w 212"/>
                <a:gd name="T59" fmla="*/ 2147483647 h 295"/>
                <a:gd name="T60" fmla="*/ 2147483647 w 212"/>
                <a:gd name="T61" fmla="*/ 2147483647 h 295"/>
                <a:gd name="T62" fmla="*/ 2147483647 w 212"/>
                <a:gd name="T63" fmla="*/ 2147483647 h 295"/>
                <a:gd name="T64" fmla="*/ 2147483647 w 212"/>
                <a:gd name="T65" fmla="*/ 2147483647 h 295"/>
                <a:gd name="T66" fmla="*/ 2147483647 w 212"/>
                <a:gd name="T67" fmla="*/ 2147483647 h 295"/>
                <a:gd name="T68" fmla="*/ 2147483647 w 212"/>
                <a:gd name="T69" fmla="*/ 2147483647 h 295"/>
                <a:gd name="T70" fmla="*/ 2147483647 w 212"/>
                <a:gd name="T71" fmla="*/ 2147483647 h 295"/>
                <a:gd name="T72" fmla="*/ 2147483647 w 212"/>
                <a:gd name="T73" fmla="*/ 2147483647 h 295"/>
                <a:gd name="T74" fmla="*/ 2147483647 w 212"/>
                <a:gd name="T75" fmla="*/ 2147483647 h 295"/>
                <a:gd name="T76" fmla="*/ 2147483647 w 212"/>
                <a:gd name="T77" fmla="*/ 2147483647 h 295"/>
                <a:gd name="T78" fmla="*/ 2147483647 w 212"/>
                <a:gd name="T79" fmla="*/ 2147483647 h 295"/>
                <a:gd name="T80" fmla="*/ 2147483647 w 212"/>
                <a:gd name="T81" fmla="*/ 2147483647 h 295"/>
                <a:gd name="T82" fmla="*/ 2147483647 w 212"/>
                <a:gd name="T83" fmla="*/ 2147483647 h 295"/>
                <a:gd name="T84" fmla="*/ 2147483647 w 212"/>
                <a:gd name="T85" fmla="*/ 2147483647 h 295"/>
                <a:gd name="T86" fmla="*/ 2147483647 w 212"/>
                <a:gd name="T87" fmla="*/ 2147483647 h 295"/>
                <a:gd name="T88" fmla="*/ 2147483647 w 212"/>
                <a:gd name="T89" fmla="*/ 2147483647 h 295"/>
                <a:gd name="T90" fmla="*/ 2147483647 w 212"/>
                <a:gd name="T91" fmla="*/ 2147483647 h 29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12"/>
                <a:gd name="T139" fmla="*/ 0 h 295"/>
                <a:gd name="T140" fmla="*/ 212 w 212"/>
                <a:gd name="T141" fmla="*/ 295 h 29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12" h="295">
                  <a:moveTo>
                    <a:pt x="72" y="248"/>
                  </a:moveTo>
                  <a:lnTo>
                    <a:pt x="72" y="234"/>
                  </a:lnTo>
                  <a:lnTo>
                    <a:pt x="82" y="239"/>
                  </a:lnTo>
                  <a:lnTo>
                    <a:pt x="91" y="229"/>
                  </a:lnTo>
                  <a:lnTo>
                    <a:pt x="34" y="195"/>
                  </a:lnTo>
                  <a:lnTo>
                    <a:pt x="34" y="185"/>
                  </a:lnTo>
                  <a:lnTo>
                    <a:pt x="39" y="176"/>
                  </a:lnTo>
                  <a:lnTo>
                    <a:pt x="48" y="176"/>
                  </a:lnTo>
                  <a:lnTo>
                    <a:pt x="39" y="151"/>
                  </a:lnTo>
                  <a:lnTo>
                    <a:pt x="53" y="151"/>
                  </a:lnTo>
                  <a:lnTo>
                    <a:pt x="53" y="147"/>
                  </a:lnTo>
                  <a:lnTo>
                    <a:pt x="29" y="132"/>
                  </a:lnTo>
                  <a:lnTo>
                    <a:pt x="43" y="97"/>
                  </a:lnTo>
                  <a:lnTo>
                    <a:pt x="24" y="88"/>
                  </a:lnTo>
                  <a:lnTo>
                    <a:pt x="29" y="77"/>
                  </a:lnTo>
                  <a:lnTo>
                    <a:pt x="43" y="72"/>
                  </a:lnTo>
                  <a:lnTo>
                    <a:pt x="15" y="58"/>
                  </a:lnTo>
                  <a:lnTo>
                    <a:pt x="10" y="34"/>
                  </a:lnTo>
                  <a:lnTo>
                    <a:pt x="0" y="23"/>
                  </a:lnTo>
                  <a:lnTo>
                    <a:pt x="43" y="4"/>
                  </a:lnTo>
                  <a:lnTo>
                    <a:pt x="62" y="0"/>
                  </a:lnTo>
                  <a:lnTo>
                    <a:pt x="72" y="4"/>
                  </a:lnTo>
                  <a:lnTo>
                    <a:pt x="91" y="14"/>
                  </a:lnTo>
                  <a:lnTo>
                    <a:pt x="101" y="34"/>
                  </a:lnTo>
                  <a:lnTo>
                    <a:pt x="115" y="58"/>
                  </a:lnTo>
                  <a:lnTo>
                    <a:pt x="134" y="67"/>
                  </a:lnTo>
                  <a:lnTo>
                    <a:pt x="139" y="88"/>
                  </a:lnTo>
                  <a:lnTo>
                    <a:pt x="153" y="97"/>
                  </a:lnTo>
                  <a:lnTo>
                    <a:pt x="168" y="102"/>
                  </a:lnTo>
                  <a:lnTo>
                    <a:pt x="187" y="92"/>
                  </a:lnTo>
                  <a:lnTo>
                    <a:pt x="187" y="112"/>
                  </a:lnTo>
                  <a:lnTo>
                    <a:pt x="206" y="132"/>
                  </a:lnTo>
                  <a:lnTo>
                    <a:pt x="192" y="156"/>
                  </a:lnTo>
                  <a:lnTo>
                    <a:pt x="201" y="190"/>
                  </a:lnTo>
                  <a:lnTo>
                    <a:pt x="211" y="215"/>
                  </a:lnTo>
                  <a:lnTo>
                    <a:pt x="201" y="239"/>
                  </a:lnTo>
                  <a:lnTo>
                    <a:pt x="201" y="259"/>
                  </a:lnTo>
                  <a:lnTo>
                    <a:pt x="192" y="254"/>
                  </a:lnTo>
                  <a:lnTo>
                    <a:pt x="149" y="254"/>
                  </a:lnTo>
                  <a:lnTo>
                    <a:pt x="134" y="264"/>
                  </a:lnTo>
                  <a:lnTo>
                    <a:pt x="115" y="278"/>
                  </a:lnTo>
                  <a:lnTo>
                    <a:pt x="115" y="289"/>
                  </a:lnTo>
                  <a:lnTo>
                    <a:pt x="110" y="294"/>
                  </a:lnTo>
                  <a:lnTo>
                    <a:pt x="101" y="269"/>
                  </a:lnTo>
                  <a:lnTo>
                    <a:pt x="86" y="254"/>
                  </a:lnTo>
                  <a:lnTo>
                    <a:pt x="72" y="248"/>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0959" name="Freeform 65"/>
            <p:cNvSpPr>
              <a:spLocks/>
            </p:cNvSpPr>
            <p:nvPr/>
          </p:nvSpPr>
          <p:spPr bwMode="auto">
            <a:xfrm>
              <a:off x="3660" y="3634"/>
              <a:ext cx="219" cy="185"/>
            </a:xfrm>
            <a:custGeom>
              <a:avLst/>
              <a:gdLst>
                <a:gd name="T0" fmla="*/ 1286144911 w 106"/>
                <a:gd name="T1" fmla="*/ 2098703827 h 118"/>
                <a:gd name="T2" fmla="*/ 2000681219 w 106"/>
                <a:gd name="T3" fmla="*/ 1944385761 h 118"/>
                <a:gd name="T4" fmla="*/ 1286144911 w 106"/>
                <a:gd name="T5" fmla="*/ 1080212797 h 118"/>
                <a:gd name="T6" fmla="*/ 2147483647 w 106"/>
                <a:gd name="T7" fmla="*/ 895033849 h 118"/>
                <a:gd name="T8" fmla="*/ 2000681219 w 106"/>
                <a:gd name="T9" fmla="*/ 154318060 h 118"/>
                <a:gd name="T10" fmla="*/ 2147483647 w 106"/>
                <a:gd name="T11" fmla="*/ 0 h 118"/>
                <a:gd name="T12" fmla="*/ 2147483647 w 106"/>
                <a:gd name="T13" fmla="*/ 493815074 h 118"/>
                <a:gd name="T14" fmla="*/ 2147483647 w 106"/>
                <a:gd name="T15" fmla="*/ 0 h 118"/>
                <a:gd name="T16" fmla="*/ 2147483647 w 106"/>
                <a:gd name="T17" fmla="*/ 0 h 118"/>
                <a:gd name="T18" fmla="*/ 2147483647 w 106"/>
                <a:gd name="T19" fmla="*/ 308636129 h 118"/>
                <a:gd name="T20" fmla="*/ 2147483647 w 106"/>
                <a:gd name="T21" fmla="*/ 1357974386 h 118"/>
                <a:gd name="T22" fmla="*/ 2147483647 w 106"/>
                <a:gd name="T23" fmla="*/ 1666610518 h 118"/>
                <a:gd name="T24" fmla="*/ 2147483647 w 106"/>
                <a:gd name="T25" fmla="*/ 1512292452 h 118"/>
                <a:gd name="T26" fmla="*/ 2147483647 w 106"/>
                <a:gd name="T27" fmla="*/ 1944385761 h 118"/>
                <a:gd name="T28" fmla="*/ 2147483647 w 106"/>
                <a:gd name="T29" fmla="*/ 1944385761 h 118"/>
                <a:gd name="T30" fmla="*/ 2147483647 w 106"/>
                <a:gd name="T31" fmla="*/ 2147483647 h 118"/>
                <a:gd name="T32" fmla="*/ 2147483647 w 106"/>
                <a:gd name="T33" fmla="*/ 2147483647 h 118"/>
                <a:gd name="T34" fmla="*/ 2147483647 w 106"/>
                <a:gd name="T35" fmla="*/ 2147483647 h 118"/>
                <a:gd name="T36" fmla="*/ 2147483647 w 106"/>
                <a:gd name="T37" fmla="*/ 2147483647 h 118"/>
                <a:gd name="T38" fmla="*/ 2147483647 w 106"/>
                <a:gd name="T39" fmla="*/ 2147483647 h 118"/>
                <a:gd name="T40" fmla="*/ 0 w 106"/>
                <a:gd name="T41" fmla="*/ 2147483647 h 118"/>
                <a:gd name="T42" fmla="*/ 1286144911 w 106"/>
                <a:gd name="T43" fmla="*/ 2098703827 h 1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118"/>
                <a:gd name="T68" fmla="*/ 106 w 106"/>
                <a:gd name="T69" fmla="*/ 118 h 11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118">
                  <a:moveTo>
                    <a:pt x="9" y="68"/>
                  </a:moveTo>
                  <a:lnTo>
                    <a:pt x="14" y="63"/>
                  </a:lnTo>
                  <a:lnTo>
                    <a:pt x="9" y="35"/>
                  </a:lnTo>
                  <a:lnTo>
                    <a:pt x="24" y="29"/>
                  </a:lnTo>
                  <a:lnTo>
                    <a:pt x="14" y="5"/>
                  </a:lnTo>
                  <a:lnTo>
                    <a:pt x="24" y="0"/>
                  </a:lnTo>
                  <a:lnTo>
                    <a:pt x="43" y="16"/>
                  </a:lnTo>
                  <a:lnTo>
                    <a:pt x="38" y="0"/>
                  </a:lnTo>
                  <a:lnTo>
                    <a:pt x="48" y="0"/>
                  </a:lnTo>
                  <a:lnTo>
                    <a:pt x="48" y="10"/>
                  </a:lnTo>
                  <a:lnTo>
                    <a:pt x="105" y="44"/>
                  </a:lnTo>
                  <a:lnTo>
                    <a:pt x="96" y="54"/>
                  </a:lnTo>
                  <a:lnTo>
                    <a:pt x="86" y="49"/>
                  </a:lnTo>
                  <a:lnTo>
                    <a:pt x="86" y="63"/>
                  </a:lnTo>
                  <a:lnTo>
                    <a:pt x="76" y="63"/>
                  </a:lnTo>
                  <a:lnTo>
                    <a:pt x="67" y="79"/>
                  </a:lnTo>
                  <a:lnTo>
                    <a:pt x="67" y="103"/>
                  </a:lnTo>
                  <a:lnTo>
                    <a:pt x="62" y="117"/>
                  </a:lnTo>
                  <a:lnTo>
                    <a:pt x="43" y="112"/>
                  </a:lnTo>
                  <a:lnTo>
                    <a:pt x="19" y="87"/>
                  </a:lnTo>
                  <a:lnTo>
                    <a:pt x="0" y="84"/>
                  </a:lnTo>
                  <a:lnTo>
                    <a:pt x="9" y="68"/>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grpSp>
          <p:nvGrpSpPr>
            <p:cNvPr id="80960" name="Group 66"/>
            <p:cNvGrpSpPr>
              <a:grpSpLocks/>
            </p:cNvGrpSpPr>
            <p:nvPr/>
          </p:nvGrpSpPr>
          <p:grpSpPr bwMode="auto">
            <a:xfrm>
              <a:off x="3168" y="3276"/>
              <a:ext cx="711" cy="543"/>
              <a:chOff x="4380" y="2666"/>
              <a:chExt cx="381" cy="352"/>
            </a:xfrm>
          </p:grpSpPr>
          <p:sp>
            <p:nvSpPr>
              <p:cNvPr id="81027" name="Freeform 67"/>
              <p:cNvSpPr>
                <a:spLocks/>
              </p:cNvSpPr>
              <p:nvPr/>
            </p:nvSpPr>
            <p:spPr bwMode="auto">
              <a:xfrm>
                <a:off x="4501" y="2772"/>
                <a:ext cx="220" cy="195"/>
              </a:xfrm>
              <a:custGeom>
                <a:avLst/>
                <a:gdLst>
                  <a:gd name="T0" fmla="*/ 260 w 198"/>
                  <a:gd name="T1" fmla="*/ 221 h 190"/>
                  <a:gd name="T2" fmla="*/ 188 w 198"/>
                  <a:gd name="T3" fmla="*/ 188 h 190"/>
                  <a:gd name="T4" fmla="*/ 141 w 198"/>
                  <a:gd name="T5" fmla="*/ 161 h 190"/>
                  <a:gd name="T6" fmla="*/ 141 w 198"/>
                  <a:gd name="T7" fmla="*/ 147 h 190"/>
                  <a:gd name="T8" fmla="*/ 119 w 198"/>
                  <a:gd name="T9" fmla="*/ 141 h 190"/>
                  <a:gd name="T10" fmla="*/ 36 w 198"/>
                  <a:gd name="T11" fmla="*/ 84 h 190"/>
                  <a:gd name="T12" fmla="*/ 24 w 198"/>
                  <a:gd name="T13" fmla="*/ 49 h 190"/>
                  <a:gd name="T14" fmla="*/ 0 w 198"/>
                  <a:gd name="T15" fmla="*/ 39 h 190"/>
                  <a:gd name="T16" fmla="*/ 16 w 198"/>
                  <a:gd name="T17" fmla="*/ 0 h 190"/>
                  <a:gd name="T18" fmla="*/ 54 w 198"/>
                  <a:gd name="T19" fmla="*/ 25 h 190"/>
                  <a:gd name="T20" fmla="*/ 71 w 198"/>
                  <a:gd name="T21" fmla="*/ 4 h 190"/>
                  <a:gd name="T22" fmla="*/ 119 w 198"/>
                  <a:gd name="T23" fmla="*/ 4 h 190"/>
                  <a:gd name="T24" fmla="*/ 209 w 198"/>
                  <a:gd name="T25" fmla="*/ 14 h 190"/>
                  <a:gd name="T26" fmla="*/ 271 w 198"/>
                  <a:gd name="T27" fmla="*/ 14 h 190"/>
                  <a:gd name="T28" fmla="*/ 300 w 198"/>
                  <a:gd name="T29" fmla="*/ 34 h 190"/>
                  <a:gd name="T30" fmla="*/ 318 w 198"/>
                  <a:gd name="T31" fmla="*/ 31 h 190"/>
                  <a:gd name="T32" fmla="*/ 353 w 198"/>
                  <a:gd name="T33" fmla="*/ 39 h 190"/>
                  <a:gd name="T34" fmla="*/ 324 w 198"/>
                  <a:gd name="T35" fmla="*/ 80 h 190"/>
                  <a:gd name="T36" fmla="*/ 370 w 198"/>
                  <a:gd name="T37" fmla="*/ 95 h 190"/>
                  <a:gd name="T38" fmla="*/ 370 w 198"/>
                  <a:gd name="T39" fmla="*/ 101 h 190"/>
                  <a:gd name="T40" fmla="*/ 344 w 198"/>
                  <a:gd name="T41" fmla="*/ 101 h 190"/>
                  <a:gd name="T42" fmla="*/ 360 w 198"/>
                  <a:gd name="T43" fmla="*/ 130 h 190"/>
                  <a:gd name="T44" fmla="*/ 344 w 198"/>
                  <a:gd name="T45" fmla="*/ 130 h 190"/>
                  <a:gd name="T46" fmla="*/ 334 w 198"/>
                  <a:gd name="T47" fmla="*/ 141 h 190"/>
                  <a:gd name="T48" fmla="*/ 318 w 198"/>
                  <a:gd name="T49" fmla="*/ 141 h 190"/>
                  <a:gd name="T50" fmla="*/ 324 w 198"/>
                  <a:gd name="T51" fmla="*/ 161 h 190"/>
                  <a:gd name="T52" fmla="*/ 289 w 198"/>
                  <a:gd name="T53" fmla="*/ 141 h 190"/>
                  <a:gd name="T54" fmla="*/ 271 w 198"/>
                  <a:gd name="T55" fmla="*/ 147 h 190"/>
                  <a:gd name="T56" fmla="*/ 289 w 198"/>
                  <a:gd name="T57" fmla="*/ 174 h 190"/>
                  <a:gd name="T58" fmla="*/ 260 w 198"/>
                  <a:gd name="T59" fmla="*/ 182 h 190"/>
                  <a:gd name="T60" fmla="*/ 271 w 198"/>
                  <a:gd name="T61" fmla="*/ 215 h 190"/>
                  <a:gd name="T62" fmla="*/ 260 w 198"/>
                  <a:gd name="T63" fmla="*/ 221 h 19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8"/>
                  <a:gd name="T97" fmla="*/ 0 h 190"/>
                  <a:gd name="T98" fmla="*/ 198 w 198"/>
                  <a:gd name="T99" fmla="*/ 190 h 19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8" h="190">
                    <a:moveTo>
                      <a:pt x="139" y="189"/>
                    </a:moveTo>
                    <a:lnTo>
                      <a:pt x="100" y="161"/>
                    </a:lnTo>
                    <a:lnTo>
                      <a:pt x="76" y="137"/>
                    </a:lnTo>
                    <a:lnTo>
                      <a:pt x="76" y="126"/>
                    </a:lnTo>
                    <a:lnTo>
                      <a:pt x="62" y="121"/>
                    </a:lnTo>
                    <a:lnTo>
                      <a:pt x="19" y="72"/>
                    </a:lnTo>
                    <a:lnTo>
                      <a:pt x="13" y="43"/>
                    </a:lnTo>
                    <a:lnTo>
                      <a:pt x="0" y="33"/>
                    </a:lnTo>
                    <a:lnTo>
                      <a:pt x="9" y="0"/>
                    </a:lnTo>
                    <a:lnTo>
                      <a:pt x="29" y="19"/>
                    </a:lnTo>
                    <a:lnTo>
                      <a:pt x="38" y="4"/>
                    </a:lnTo>
                    <a:lnTo>
                      <a:pt x="62" y="4"/>
                    </a:lnTo>
                    <a:lnTo>
                      <a:pt x="111" y="14"/>
                    </a:lnTo>
                    <a:lnTo>
                      <a:pt x="144" y="14"/>
                    </a:lnTo>
                    <a:lnTo>
                      <a:pt x="159" y="28"/>
                    </a:lnTo>
                    <a:lnTo>
                      <a:pt x="168" y="25"/>
                    </a:lnTo>
                    <a:lnTo>
                      <a:pt x="187" y="33"/>
                    </a:lnTo>
                    <a:lnTo>
                      <a:pt x="173" y="68"/>
                    </a:lnTo>
                    <a:lnTo>
                      <a:pt x="197" y="83"/>
                    </a:lnTo>
                    <a:lnTo>
                      <a:pt x="197" y="87"/>
                    </a:lnTo>
                    <a:lnTo>
                      <a:pt x="183" y="87"/>
                    </a:lnTo>
                    <a:lnTo>
                      <a:pt x="192" y="112"/>
                    </a:lnTo>
                    <a:lnTo>
                      <a:pt x="183" y="112"/>
                    </a:lnTo>
                    <a:lnTo>
                      <a:pt x="178" y="121"/>
                    </a:lnTo>
                    <a:lnTo>
                      <a:pt x="168" y="121"/>
                    </a:lnTo>
                    <a:lnTo>
                      <a:pt x="173" y="137"/>
                    </a:lnTo>
                    <a:lnTo>
                      <a:pt x="154" y="121"/>
                    </a:lnTo>
                    <a:lnTo>
                      <a:pt x="144" y="126"/>
                    </a:lnTo>
                    <a:lnTo>
                      <a:pt x="154" y="150"/>
                    </a:lnTo>
                    <a:lnTo>
                      <a:pt x="139" y="156"/>
                    </a:lnTo>
                    <a:lnTo>
                      <a:pt x="144" y="184"/>
                    </a:lnTo>
                    <a:lnTo>
                      <a:pt x="139" y="189"/>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1028" name="Freeform 68"/>
              <p:cNvSpPr>
                <a:spLocks/>
              </p:cNvSpPr>
              <p:nvPr/>
            </p:nvSpPr>
            <p:spPr bwMode="auto">
              <a:xfrm>
                <a:off x="4380" y="2666"/>
                <a:ext cx="154" cy="112"/>
              </a:xfrm>
              <a:custGeom>
                <a:avLst/>
                <a:gdLst>
                  <a:gd name="T0" fmla="*/ 0 w 139"/>
                  <a:gd name="T1" fmla="*/ 122 h 109"/>
                  <a:gd name="T2" fmla="*/ 27 w 139"/>
                  <a:gd name="T3" fmla="*/ 117 h 109"/>
                  <a:gd name="T4" fmla="*/ 27 w 139"/>
                  <a:gd name="T5" fmla="*/ 111 h 109"/>
                  <a:gd name="T6" fmla="*/ 45 w 139"/>
                  <a:gd name="T7" fmla="*/ 106 h 109"/>
                  <a:gd name="T8" fmla="*/ 27 w 139"/>
                  <a:gd name="T9" fmla="*/ 92 h 109"/>
                  <a:gd name="T10" fmla="*/ 16 w 139"/>
                  <a:gd name="T11" fmla="*/ 67 h 109"/>
                  <a:gd name="T12" fmla="*/ 16 w 139"/>
                  <a:gd name="T13" fmla="*/ 41 h 109"/>
                  <a:gd name="T14" fmla="*/ 27 w 139"/>
                  <a:gd name="T15" fmla="*/ 36 h 109"/>
                  <a:gd name="T16" fmla="*/ 88 w 139"/>
                  <a:gd name="T17" fmla="*/ 41 h 109"/>
                  <a:gd name="T18" fmla="*/ 151 w 139"/>
                  <a:gd name="T19" fmla="*/ 15 h 109"/>
                  <a:gd name="T20" fmla="*/ 173 w 139"/>
                  <a:gd name="T21" fmla="*/ 15 h 109"/>
                  <a:gd name="T22" fmla="*/ 204 w 139"/>
                  <a:gd name="T23" fmla="*/ 11 h 109"/>
                  <a:gd name="T24" fmla="*/ 238 w 139"/>
                  <a:gd name="T25" fmla="*/ 0 h 109"/>
                  <a:gd name="T26" fmla="*/ 255 w 139"/>
                  <a:gd name="T27" fmla="*/ 11 h 109"/>
                  <a:gd name="T28" fmla="*/ 238 w 139"/>
                  <a:gd name="T29" fmla="*/ 15 h 109"/>
                  <a:gd name="T30" fmla="*/ 238 w 139"/>
                  <a:gd name="T31" fmla="*/ 31 h 109"/>
                  <a:gd name="T32" fmla="*/ 173 w 139"/>
                  <a:gd name="T33" fmla="*/ 47 h 109"/>
                  <a:gd name="T34" fmla="*/ 151 w 139"/>
                  <a:gd name="T35" fmla="*/ 117 h 109"/>
                  <a:gd name="T36" fmla="*/ 88 w 139"/>
                  <a:gd name="T37" fmla="*/ 106 h 109"/>
                  <a:gd name="T38" fmla="*/ 27 w 139"/>
                  <a:gd name="T39" fmla="*/ 126 h 109"/>
                  <a:gd name="T40" fmla="*/ 0 w 139"/>
                  <a:gd name="T41" fmla="*/ 122 h 1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9"/>
                  <a:gd name="T64" fmla="*/ 0 h 109"/>
                  <a:gd name="T65" fmla="*/ 139 w 139"/>
                  <a:gd name="T66" fmla="*/ 109 h 10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9" h="109">
                    <a:moveTo>
                      <a:pt x="0" y="104"/>
                    </a:moveTo>
                    <a:lnTo>
                      <a:pt x="14" y="99"/>
                    </a:lnTo>
                    <a:lnTo>
                      <a:pt x="14" y="93"/>
                    </a:lnTo>
                    <a:lnTo>
                      <a:pt x="24" y="89"/>
                    </a:lnTo>
                    <a:lnTo>
                      <a:pt x="14" y="80"/>
                    </a:lnTo>
                    <a:lnTo>
                      <a:pt x="9" y="55"/>
                    </a:lnTo>
                    <a:lnTo>
                      <a:pt x="9" y="35"/>
                    </a:lnTo>
                    <a:lnTo>
                      <a:pt x="14" y="30"/>
                    </a:lnTo>
                    <a:lnTo>
                      <a:pt x="47" y="35"/>
                    </a:lnTo>
                    <a:lnTo>
                      <a:pt x="81" y="15"/>
                    </a:lnTo>
                    <a:lnTo>
                      <a:pt x="94" y="15"/>
                    </a:lnTo>
                    <a:lnTo>
                      <a:pt x="110" y="11"/>
                    </a:lnTo>
                    <a:lnTo>
                      <a:pt x="129" y="0"/>
                    </a:lnTo>
                    <a:lnTo>
                      <a:pt x="138" y="11"/>
                    </a:lnTo>
                    <a:lnTo>
                      <a:pt x="129" y="15"/>
                    </a:lnTo>
                    <a:lnTo>
                      <a:pt x="129" y="25"/>
                    </a:lnTo>
                    <a:lnTo>
                      <a:pt x="94" y="41"/>
                    </a:lnTo>
                    <a:lnTo>
                      <a:pt x="81" y="99"/>
                    </a:lnTo>
                    <a:lnTo>
                      <a:pt x="47" y="89"/>
                    </a:lnTo>
                    <a:lnTo>
                      <a:pt x="14" y="108"/>
                    </a:lnTo>
                    <a:lnTo>
                      <a:pt x="0" y="104"/>
                    </a:lnTo>
                  </a:path>
                </a:pathLst>
              </a:custGeom>
              <a:solidFill>
                <a:srgbClr val="D6FB82"/>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1029" name="Freeform 69"/>
              <p:cNvSpPr>
                <a:spLocks/>
              </p:cNvSpPr>
              <p:nvPr/>
            </p:nvSpPr>
            <p:spPr bwMode="auto">
              <a:xfrm>
                <a:off x="4506" y="2833"/>
                <a:ext cx="201" cy="152"/>
              </a:xfrm>
              <a:custGeom>
                <a:avLst/>
                <a:gdLst>
                  <a:gd name="T0" fmla="*/ 63 w 295"/>
                  <a:gd name="T1" fmla="*/ 20 h 301"/>
                  <a:gd name="T2" fmla="*/ 59 w 295"/>
                  <a:gd name="T3" fmla="*/ 20 h 301"/>
                  <a:gd name="T4" fmla="*/ 52 w 295"/>
                  <a:gd name="T5" fmla="*/ 18 h 301"/>
                  <a:gd name="T6" fmla="*/ 42 w 295"/>
                  <a:gd name="T7" fmla="*/ 16 h 301"/>
                  <a:gd name="T8" fmla="*/ 34 w 295"/>
                  <a:gd name="T9" fmla="*/ 16 h 301"/>
                  <a:gd name="T10" fmla="*/ 30 w 295"/>
                  <a:gd name="T11" fmla="*/ 14 h 301"/>
                  <a:gd name="T12" fmla="*/ 22 w 295"/>
                  <a:gd name="T13" fmla="*/ 14 h 301"/>
                  <a:gd name="T14" fmla="*/ 22 w 295"/>
                  <a:gd name="T15" fmla="*/ 12 h 301"/>
                  <a:gd name="T16" fmla="*/ 18 w 295"/>
                  <a:gd name="T17" fmla="*/ 11 h 301"/>
                  <a:gd name="T18" fmla="*/ 18 w 295"/>
                  <a:gd name="T19" fmla="*/ 9 h 301"/>
                  <a:gd name="T20" fmla="*/ 10 w 295"/>
                  <a:gd name="T21" fmla="*/ 7 h 301"/>
                  <a:gd name="T22" fmla="*/ 9 w 295"/>
                  <a:gd name="T23" fmla="*/ 9 h 301"/>
                  <a:gd name="T24" fmla="*/ 5 w 295"/>
                  <a:gd name="T25" fmla="*/ 9 h 301"/>
                  <a:gd name="T26" fmla="*/ 1 w 295"/>
                  <a:gd name="T27" fmla="*/ 8 h 301"/>
                  <a:gd name="T28" fmla="*/ 0 w 295"/>
                  <a:gd name="T29" fmla="*/ 7 h 301"/>
                  <a:gd name="T30" fmla="*/ 3 w 295"/>
                  <a:gd name="T31" fmla="*/ 7 h 301"/>
                  <a:gd name="T32" fmla="*/ 12 w 295"/>
                  <a:gd name="T33" fmla="*/ 6 h 301"/>
                  <a:gd name="T34" fmla="*/ 21 w 295"/>
                  <a:gd name="T35" fmla="*/ 6 h 301"/>
                  <a:gd name="T36" fmla="*/ 25 w 295"/>
                  <a:gd name="T37" fmla="*/ 2 h 301"/>
                  <a:gd name="T38" fmla="*/ 34 w 295"/>
                  <a:gd name="T39" fmla="*/ 1 h 301"/>
                  <a:gd name="T40" fmla="*/ 34 w 295"/>
                  <a:gd name="T41" fmla="*/ 1 h 301"/>
                  <a:gd name="T42" fmla="*/ 37 w 295"/>
                  <a:gd name="T43" fmla="*/ 0 h 301"/>
                  <a:gd name="T44" fmla="*/ 48 w 295"/>
                  <a:gd name="T45" fmla="*/ 3 h 301"/>
                  <a:gd name="T46" fmla="*/ 57 w 295"/>
                  <a:gd name="T47" fmla="*/ 5 h 301"/>
                  <a:gd name="T48" fmla="*/ 61 w 295"/>
                  <a:gd name="T49" fmla="*/ 5 h 301"/>
                  <a:gd name="T50" fmla="*/ 67 w 295"/>
                  <a:gd name="T51" fmla="*/ 4 h 301"/>
                  <a:gd name="T52" fmla="*/ 69 w 295"/>
                  <a:gd name="T53" fmla="*/ 5 h 301"/>
                  <a:gd name="T54" fmla="*/ 71 w 295"/>
                  <a:gd name="T55" fmla="*/ 6 h 301"/>
                  <a:gd name="T56" fmla="*/ 78 w 295"/>
                  <a:gd name="T57" fmla="*/ 7 h 301"/>
                  <a:gd name="T58" fmla="*/ 74 w 295"/>
                  <a:gd name="T59" fmla="*/ 8 h 301"/>
                  <a:gd name="T60" fmla="*/ 73 w 295"/>
                  <a:gd name="T61" fmla="*/ 8 h 301"/>
                  <a:gd name="T62" fmla="*/ 71 w 295"/>
                  <a:gd name="T63" fmla="*/ 9 h 301"/>
                  <a:gd name="T64" fmla="*/ 67 w 295"/>
                  <a:gd name="T65" fmla="*/ 8 h 301"/>
                  <a:gd name="T66" fmla="*/ 58 w 295"/>
                  <a:gd name="T67" fmla="*/ 8 h 301"/>
                  <a:gd name="T68" fmla="*/ 46 w 295"/>
                  <a:gd name="T69" fmla="*/ 7 h 301"/>
                  <a:gd name="T70" fmla="*/ 39 w 295"/>
                  <a:gd name="T71" fmla="*/ 7 h 301"/>
                  <a:gd name="T72" fmla="*/ 37 w 295"/>
                  <a:gd name="T73" fmla="*/ 8 h 301"/>
                  <a:gd name="T74" fmla="*/ 31 w 295"/>
                  <a:gd name="T75" fmla="*/ 7 h 301"/>
                  <a:gd name="T76" fmla="*/ 29 w 295"/>
                  <a:gd name="T77" fmla="*/ 9 h 301"/>
                  <a:gd name="T78" fmla="*/ 33 w 295"/>
                  <a:gd name="T79" fmla="*/ 9 h 301"/>
                  <a:gd name="T80" fmla="*/ 34 w 295"/>
                  <a:gd name="T81" fmla="*/ 11 h 301"/>
                  <a:gd name="T82" fmla="*/ 46 w 295"/>
                  <a:gd name="T83" fmla="*/ 15 h 301"/>
                  <a:gd name="T84" fmla="*/ 49 w 295"/>
                  <a:gd name="T85" fmla="*/ 15 h 301"/>
                  <a:gd name="T86" fmla="*/ 49 w 295"/>
                  <a:gd name="T87" fmla="*/ 16 h 301"/>
                  <a:gd name="T88" fmla="*/ 55 w 295"/>
                  <a:gd name="T89" fmla="*/ 17 h 301"/>
                  <a:gd name="T90" fmla="*/ 65 w 295"/>
                  <a:gd name="T91" fmla="*/ 19 h 301"/>
                  <a:gd name="T92" fmla="*/ 63 w 295"/>
                  <a:gd name="T93" fmla="*/ 20 h 3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95"/>
                  <a:gd name="T142" fmla="*/ 0 h 301"/>
                  <a:gd name="T143" fmla="*/ 295 w 295"/>
                  <a:gd name="T144" fmla="*/ 301 h 30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95" h="301">
                    <a:moveTo>
                      <a:pt x="238" y="300"/>
                    </a:moveTo>
                    <a:lnTo>
                      <a:pt x="224" y="290"/>
                    </a:lnTo>
                    <a:lnTo>
                      <a:pt x="195" y="260"/>
                    </a:lnTo>
                    <a:lnTo>
                      <a:pt x="157" y="235"/>
                    </a:lnTo>
                    <a:lnTo>
                      <a:pt x="129" y="231"/>
                    </a:lnTo>
                    <a:lnTo>
                      <a:pt x="113" y="210"/>
                    </a:lnTo>
                    <a:lnTo>
                      <a:pt x="86" y="196"/>
                    </a:lnTo>
                    <a:lnTo>
                      <a:pt x="86" y="171"/>
                    </a:lnTo>
                    <a:lnTo>
                      <a:pt x="70" y="152"/>
                    </a:lnTo>
                    <a:lnTo>
                      <a:pt x="70" y="127"/>
                    </a:lnTo>
                    <a:lnTo>
                      <a:pt x="38" y="102"/>
                    </a:lnTo>
                    <a:lnTo>
                      <a:pt x="33" y="122"/>
                    </a:lnTo>
                    <a:lnTo>
                      <a:pt x="19" y="137"/>
                    </a:lnTo>
                    <a:lnTo>
                      <a:pt x="4" y="118"/>
                    </a:lnTo>
                    <a:lnTo>
                      <a:pt x="0" y="94"/>
                    </a:lnTo>
                    <a:lnTo>
                      <a:pt x="14" y="97"/>
                    </a:lnTo>
                    <a:lnTo>
                      <a:pt x="47" y="78"/>
                    </a:lnTo>
                    <a:lnTo>
                      <a:pt x="81" y="88"/>
                    </a:lnTo>
                    <a:lnTo>
                      <a:pt x="95" y="30"/>
                    </a:lnTo>
                    <a:lnTo>
                      <a:pt x="129" y="14"/>
                    </a:lnTo>
                    <a:lnTo>
                      <a:pt x="129" y="4"/>
                    </a:lnTo>
                    <a:lnTo>
                      <a:pt x="138" y="0"/>
                    </a:lnTo>
                    <a:lnTo>
                      <a:pt x="180" y="44"/>
                    </a:lnTo>
                    <a:lnTo>
                      <a:pt x="214" y="69"/>
                    </a:lnTo>
                    <a:lnTo>
                      <a:pt x="228" y="63"/>
                    </a:lnTo>
                    <a:lnTo>
                      <a:pt x="252" y="53"/>
                    </a:lnTo>
                    <a:lnTo>
                      <a:pt x="262" y="63"/>
                    </a:lnTo>
                    <a:lnTo>
                      <a:pt x="267" y="88"/>
                    </a:lnTo>
                    <a:lnTo>
                      <a:pt x="294" y="102"/>
                    </a:lnTo>
                    <a:lnTo>
                      <a:pt x="281" y="107"/>
                    </a:lnTo>
                    <a:lnTo>
                      <a:pt x="275" y="118"/>
                    </a:lnTo>
                    <a:lnTo>
                      <a:pt x="267" y="122"/>
                    </a:lnTo>
                    <a:lnTo>
                      <a:pt x="252" y="107"/>
                    </a:lnTo>
                    <a:lnTo>
                      <a:pt x="219" y="107"/>
                    </a:lnTo>
                    <a:lnTo>
                      <a:pt x="171" y="97"/>
                    </a:lnTo>
                    <a:lnTo>
                      <a:pt x="147" y="97"/>
                    </a:lnTo>
                    <a:lnTo>
                      <a:pt x="138" y="113"/>
                    </a:lnTo>
                    <a:lnTo>
                      <a:pt x="118" y="94"/>
                    </a:lnTo>
                    <a:lnTo>
                      <a:pt x="110" y="127"/>
                    </a:lnTo>
                    <a:lnTo>
                      <a:pt x="123" y="137"/>
                    </a:lnTo>
                    <a:lnTo>
                      <a:pt x="129" y="166"/>
                    </a:lnTo>
                    <a:lnTo>
                      <a:pt x="171" y="215"/>
                    </a:lnTo>
                    <a:lnTo>
                      <a:pt x="185" y="220"/>
                    </a:lnTo>
                    <a:lnTo>
                      <a:pt x="185" y="231"/>
                    </a:lnTo>
                    <a:lnTo>
                      <a:pt x="209" y="255"/>
                    </a:lnTo>
                    <a:lnTo>
                      <a:pt x="247" y="284"/>
                    </a:lnTo>
                    <a:lnTo>
                      <a:pt x="238" y="300"/>
                    </a:lnTo>
                  </a:path>
                </a:pathLst>
              </a:custGeom>
              <a:solidFill>
                <a:srgbClr val="CCFFCC"/>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1030" name="Freeform 70"/>
              <p:cNvSpPr>
                <a:spLocks/>
              </p:cNvSpPr>
              <p:nvPr/>
            </p:nvSpPr>
            <p:spPr bwMode="auto">
              <a:xfrm>
                <a:off x="4644" y="2898"/>
                <a:ext cx="117" cy="120"/>
              </a:xfrm>
              <a:custGeom>
                <a:avLst/>
                <a:gdLst>
                  <a:gd name="T0" fmla="*/ 15 w 106"/>
                  <a:gd name="T1" fmla="*/ 74 h 118"/>
                  <a:gd name="T2" fmla="*/ 25 w 106"/>
                  <a:gd name="T3" fmla="*/ 69 h 118"/>
                  <a:gd name="T4" fmla="*/ 15 w 106"/>
                  <a:gd name="T5" fmla="*/ 41 h 118"/>
                  <a:gd name="T6" fmla="*/ 43 w 106"/>
                  <a:gd name="T7" fmla="*/ 29 h 118"/>
                  <a:gd name="T8" fmla="*/ 25 w 106"/>
                  <a:gd name="T9" fmla="*/ 5 h 118"/>
                  <a:gd name="T10" fmla="*/ 43 w 106"/>
                  <a:gd name="T11" fmla="*/ 0 h 118"/>
                  <a:gd name="T12" fmla="*/ 77 w 106"/>
                  <a:gd name="T13" fmla="*/ 16 h 118"/>
                  <a:gd name="T14" fmla="*/ 68 w 106"/>
                  <a:gd name="T15" fmla="*/ 0 h 118"/>
                  <a:gd name="T16" fmla="*/ 87 w 106"/>
                  <a:gd name="T17" fmla="*/ 0 h 118"/>
                  <a:gd name="T18" fmla="*/ 87 w 106"/>
                  <a:gd name="T19" fmla="*/ 10 h 118"/>
                  <a:gd name="T20" fmla="*/ 190 w 106"/>
                  <a:gd name="T21" fmla="*/ 50 h 118"/>
                  <a:gd name="T22" fmla="*/ 173 w 106"/>
                  <a:gd name="T23" fmla="*/ 60 h 118"/>
                  <a:gd name="T24" fmla="*/ 156 w 106"/>
                  <a:gd name="T25" fmla="*/ 55 h 118"/>
                  <a:gd name="T26" fmla="*/ 156 w 106"/>
                  <a:gd name="T27" fmla="*/ 69 h 118"/>
                  <a:gd name="T28" fmla="*/ 139 w 106"/>
                  <a:gd name="T29" fmla="*/ 69 h 118"/>
                  <a:gd name="T30" fmla="*/ 121 w 106"/>
                  <a:gd name="T31" fmla="*/ 85 h 118"/>
                  <a:gd name="T32" fmla="*/ 121 w 106"/>
                  <a:gd name="T33" fmla="*/ 115 h 118"/>
                  <a:gd name="T34" fmla="*/ 113 w 106"/>
                  <a:gd name="T35" fmla="*/ 129 h 118"/>
                  <a:gd name="T36" fmla="*/ 77 w 106"/>
                  <a:gd name="T37" fmla="*/ 124 h 118"/>
                  <a:gd name="T38" fmla="*/ 34 w 106"/>
                  <a:gd name="T39" fmla="*/ 97 h 118"/>
                  <a:gd name="T40" fmla="*/ 0 w 106"/>
                  <a:gd name="T41" fmla="*/ 91 h 118"/>
                  <a:gd name="T42" fmla="*/ 15 w 106"/>
                  <a:gd name="T43" fmla="*/ 74 h 1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118"/>
                  <a:gd name="T68" fmla="*/ 106 w 106"/>
                  <a:gd name="T69" fmla="*/ 118 h 11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118">
                    <a:moveTo>
                      <a:pt x="9" y="68"/>
                    </a:moveTo>
                    <a:lnTo>
                      <a:pt x="14" y="63"/>
                    </a:lnTo>
                    <a:lnTo>
                      <a:pt x="9" y="35"/>
                    </a:lnTo>
                    <a:lnTo>
                      <a:pt x="24" y="29"/>
                    </a:lnTo>
                    <a:lnTo>
                      <a:pt x="14" y="5"/>
                    </a:lnTo>
                    <a:lnTo>
                      <a:pt x="24" y="0"/>
                    </a:lnTo>
                    <a:lnTo>
                      <a:pt x="43" y="16"/>
                    </a:lnTo>
                    <a:lnTo>
                      <a:pt x="38" y="0"/>
                    </a:lnTo>
                    <a:lnTo>
                      <a:pt x="48" y="0"/>
                    </a:lnTo>
                    <a:lnTo>
                      <a:pt x="48" y="10"/>
                    </a:lnTo>
                    <a:lnTo>
                      <a:pt x="105" y="44"/>
                    </a:lnTo>
                    <a:lnTo>
                      <a:pt x="96" y="54"/>
                    </a:lnTo>
                    <a:lnTo>
                      <a:pt x="86" y="49"/>
                    </a:lnTo>
                    <a:lnTo>
                      <a:pt x="86" y="63"/>
                    </a:lnTo>
                    <a:lnTo>
                      <a:pt x="76" y="63"/>
                    </a:lnTo>
                    <a:lnTo>
                      <a:pt x="67" y="79"/>
                    </a:lnTo>
                    <a:lnTo>
                      <a:pt x="67" y="103"/>
                    </a:lnTo>
                    <a:lnTo>
                      <a:pt x="62" y="117"/>
                    </a:lnTo>
                    <a:lnTo>
                      <a:pt x="43" y="112"/>
                    </a:lnTo>
                    <a:lnTo>
                      <a:pt x="19" y="87"/>
                    </a:lnTo>
                    <a:lnTo>
                      <a:pt x="0" y="84"/>
                    </a:lnTo>
                    <a:lnTo>
                      <a:pt x="9" y="68"/>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grpSp>
        <p:sp>
          <p:nvSpPr>
            <p:cNvPr id="80961" name="Freeform 71"/>
            <p:cNvSpPr>
              <a:spLocks/>
            </p:cNvSpPr>
            <p:nvPr/>
          </p:nvSpPr>
          <p:spPr bwMode="auto">
            <a:xfrm>
              <a:off x="2800" y="3052"/>
              <a:ext cx="722" cy="281"/>
            </a:xfrm>
            <a:custGeom>
              <a:avLst/>
              <a:gdLst>
                <a:gd name="T0" fmla="*/ 155705563 w 387"/>
                <a:gd name="T1" fmla="*/ 2147483647 h 182"/>
                <a:gd name="T2" fmla="*/ 0 w 387"/>
                <a:gd name="T3" fmla="*/ 2147483647 h 182"/>
                <a:gd name="T4" fmla="*/ 389263914 w 387"/>
                <a:gd name="T5" fmla="*/ 2147483647 h 182"/>
                <a:gd name="T6" fmla="*/ 2147483647 w 387"/>
                <a:gd name="T7" fmla="*/ 2147483647 h 182"/>
                <a:gd name="T8" fmla="*/ 2147483647 w 387"/>
                <a:gd name="T9" fmla="*/ 2147483647 h 182"/>
                <a:gd name="T10" fmla="*/ 2147483647 w 387"/>
                <a:gd name="T11" fmla="*/ 2147483647 h 182"/>
                <a:gd name="T12" fmla="*/ 2147483647 w 387"/>
                <a:gd name="T13" fmla="*/ 2147483647 h 182"/>
                <a:gd name="T14" fmla="*/ 2147483647 w 387"/>
                <a:gd name="T15" fmla="*/ 2147483647 h 182"/>
                <a:gd name="T16" fmla="*/ 2147483647 w 387"/>
                <a:gd name="T17" fmla="*/ 2147483647 h 182"/>
                <a:gd name="T18" fmla="*/ 2147483647 w 387"/>
                <a:gd name="T19" fmla="*/ 2147483647 h 182"/>
                <a:gd name="T20" fmla="*/ 2147483647 w 387"/>
                <a:gd name="T21" fmla="*/ 2147483647 h 182"/>
                <a:gd name="T22" fmla="*/ 2147483647 w 387"/>
                <a:gd name="T23" fmla="*/ 2147483647 h 182"/>
                <a:gd name="T24" fmla="*/ 2147483647 w 387"/>
                <a:gd name="T25" fmla="*/ 2147483647 h 182"/>
                <a:gd name="T26" fmla="*/ 2147483647 w 387"/>
                <a:gd name="T27" fmla="*/ 2147483647 h 182"/>
                <a:gd name="T28" fmla="*/ 2147483647 w 387"/>
                <a:gd name="T29" fmla="*/ 2147483647 h 182"/>
                <a:gd name="T30" fmla="*/ 2147483647 w 387"/>
                <a:gd name="T31" fmla="*/ 2147483647 h 182"/>
                <a:gd name="T32" fmla="*/ 2147483647 w 387"/>
                <a:gd name="T33" fmla="*/ 2147483647 h 182"/>
                <a:gd name="T34" fmla="*/ 2147483647 w 387"/>
                <a:gd name="T35" fmla="*/ 2147483647 h 182"/>
                <a:gd name="T36" fmla="*/ 2147483647 w 387"/>
                <a:gd name="T37" fmla="*/ 2147483647 h 182"/>
                <a:gd name="T38" fmla="*/ 2147483647 w 387"/>
                <a:gd name="T39" fmla="*/ 2147483647 h 182"/>
                <a:gd name="T40" fmla="*/ 2147483647 w 387"/>
                <a:gd name="T41" fmla="*/ 2147483647 h 182"/>
                <a:gd name="T42" fmla="*/ 2147483647 w 387"/>
                <a:gd name="T43" fmla="*/ 1714886672 h 182"/>
                <a:gd name="T44" fmla="*/ 2147483647 w 387"/>
                <a:gd name="T45" fmla="*/ 309245590 h 182"/>
                <a:gd name="T46" fmla="*/ 2147483647 w 387"/>
                <a:gd name="T47" fmla="*/ 449807170 h 182"/>
                <a:gd name="T48" fmla="*/ 2147483647 w 387"/>
                <a:gd name="T49" fmla="*/ 168671371 h 182"/>
                <a:gd name="T50" fmla="*/ 2147483647 w 387"/>
                <a:gd name="T51" fmla="*/ 0 h 182"/>
                <a:gd name="T52" fmla="*/ 2147483647 w 387"/>
                <a:gd name="T53" fmla="*/ 590368750 h 182"/>
                <a:gd name="T54" fmla="*/ 2147483647 w 387"/>
                <a:gd name="T55" fmla="*/ 730930329 h 182"/>
                <a:gd name="T56" fmla="*/ 2147483647 w 387"/>
                <a:gd name="T57" fmla="*/ 449807170 h 182"/>
                <a:gd name="T58" fmla="*/ 2147483647 w 387"/>
                <a:gd name="T59" fmla="*/ 730930329 h 182"/>
                <a:gd name="T60" fmla="*/ 2147483647 w 387"/>
                <a:gd name="T61" fmla="*/ 1714886672 h 182"/>
                <a:gd name="T62" fmla="*/ 2147483647 w 387"/>
                <a:gd name="T63" fmla="*/ 2147483647 h 182"/>
                <a:gd name="T64" fmla="*/ 2147483647 w 387"/>
                <a:gd name="T65" fmla="*/ 2147483647 h 182"/>
                <a:gd name="T66" fmla="*/ 2147483647 w 387"/>
                <a:gd name="T67" fmla="*/ 2147483647 h 182"/>
                <a:gd name="T68" fmla="*/ 2147483647 w 387"/>
                <a:gd name="T69" fmla="*/ 2147483647 h 182"/>
                <a:gd name="T70" fmla="*/ 2147483647 w 387"/>
                <a:gd name="T71" fmla="*/ 2147483647 h 182"/>
                <a:gd name="T72" fmla="*/ 2147483647 w 387"/>
                <a:gd name="T73" fmla="*/ 2147483647 h 182"/>
                <a:gd name="T74" fmla="*/ 2147483647 w 387"/>
                <a:gd name="T75" fmla="*/ 2147483647 h 182"/>
                <a:gd name="T76" fmla="*/ 2024233757 w 387"/>
                <a:gd name="T77" fmla="*/ 2147483647 h 182"/>
                <a:gd name="T78" fmla="*/ 934264091 w 387"/>
                <a:gd name="T79" fmla="*/ 2147483647 h 182"/>
                <a:gd name="T80" fmla="*/ 155705563 w 387"/>
                <a:gd name="T81" fmla="*/ 2147483647 h 18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7"/>
                <a:gd name="T124" fmla="*/ 0 h 182"/>
                <a:gd name="T125" fmla="*/ 387 w 387"/>
                <a:gd name="T126" fmla="*/ 182 h 18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7" h="182">
                  <a:moveTo>
                    <a:pt x="2" y="96"/>
                  </a:moveTo>
                  <a:lnTo>
                    <a:pt x="0" y="112"/>
                  </a:lnTo>
                  <a:lnTo>
                    <a:pt x="5" y="132"/>
                  </a:lnTo>
                  <a:lnTo>
                    <a:pt x="33" y="141"/>
                  </a:lnTo>
                  <a:lnTo>
                    <a:pt x="43" y="141"/>
                  </a:lnTo>
                  <a:lnTo>
                    <a:pt x="58" y="146"/>
                  </a:lnTo>
                  <a:lnTo>
                    <a:pt x="97" y="137"/>
                  </a:lnTo>
                  <a:lnTo>
                    <a:pt x="113" y="137"/>
                  </a:lnTo>
                  <a:lnTo>
                    <a:pt x="133" y="132"/>
                  </a:lnTo>
                  <a:lnTo>
                    <a:pt x="139" y="151"/>
                  </a:lnTo>
                  <a:lnTo>
                    <a:pt x="171" y="167"/>
                  </a:lnTo>
                  <a:lnTo>
                    <a:pt x="212" y="177"/>
                  </a:lnTo>
                  <a:lnTo>
                    <a:pt x="249" y="182"/>
                  </a:lnTo>
                  <a:lnTo>
                    <a:pt x="286" y="162"/>
                  </a:lnTo>
                  <a:lnTo>
                    <a:pt x="302" y="162"/>
                  </a:lnTo>
                  <a:lnTo>
                    <a:pt x="318" y="157"/>
                  </a:lnTo>
                  <a:lnTo>
                    <a:pt x="339" y="146"/>
                  </a:lnTo>
                  <a:lnTo>
                    <a:pt x="355" y="137"/>
                  </a:lnTo>
                  <a:lnTo>
                    <a:pt x="355" y="116"/>
                  </a:lnTo>
                  <a:lnTo>
                    <a:pt x="371" y="87"/>
                  </a:lnTo>
                  <a:lnTo>
                    <a:pt x="387" y="87"/>
                  </a:lnTo>
                  <a:lnTo>
                    <a:pt x="387" y="61"/>
                  </a:lnTo>
                  <a:lnTo>
                    <a:pt x="366" y="11"/>
                  </a:lnTo>
                  <a:lnTo>
                    <a:pt x="334" y="16"/>
                  </a:lnTo>
                  <a:lnTo>
                    <a:pt x="323" y="6"/>
                  </a:lnTo>
                  <a:lnTo>
                    <a:pt x="286" y="0"/>
                  </a:lnTo>
                  <a:lnTo>
                    <a:pt x="265" y="21"/>
                  </a:lnTo>
                  <a:lnTo>
                    <a:pt x="249" y="26"/>
                  </a:lnTo>
                  <a:lnTo>
                    <a:pt x="224" y="16"/>
                  </a:lnTo>
                  <a:lnTo>
                    <a:pt x="202" y="26"/>
                  </a:lnTo>
                  <a:lnTo>
                    <a:pt x="171" y="61"/>
                  </a:lnTo>
                  <a:lnTo>
                    <a:pt x="180" y="91"/>
                  </a:lnTo>
                  <a:lnTo>
                    <a:pt x="159" y="91"/>
                  </a:lnTo>
                  <a:lnTo>
                    <a:pt x="144" y="87"/>
                  </a:lnTo>
                  <a:lnTo>
                    <a:pt x="132" y="88"/>
                  </a:lnTo>
                  <a:lnTo>
                    <a:pt x="79" y="106"/>
                  </a:lnTo>
                  <a:lnTo>
                    <a:pt x="55" y="96"/>
                  </a:lnTo>
                  <a:lnTo>
                    <a:pt x="38" y="106"/>
                  </a:lnTo>
                  <a:lnTo>
                    <a:pt x="26" y="96"/>
                  </a:lnTo>
                  <a:lnTo>
                    <a:pt x="12" y="91"/>
                  </a:lnTo>
                  <a:lnTo>
                    <a:pt x="2" y="96"/>
                  </a:lnTo>
                </a:path>
              </a:pathLst>
            </a:custGeom>
            <a:solidFill>
              <a:srgbClr val="C1F944"/>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0962" name="Freeform 72"/>
            <p:cNvSpPr>
              <a:spLocks/>
            </p:cNvSpPr>
            <p:nvPr/>
          </p:nvSpPr>
          <p:spPr bwMode="auto">
            <a:xfrm>
              <a:off x="2508" y="3253"/>
              <a:ext cx="1193" cy="1018"/>
            </a:xfrm>
            <a:custGeom>
              <a:avLst/>
              <a:gdLst>
                <a:gd name="T0" fmla="*/ 2147483647 w 578"/>
                <a:gd name="T1" fmla="*/ 2147483647 h 645"/>
                <a:gd name="T2" fmla="*/ 712166634 w 578"/>
                <a:gd name="T3" fmla="*/ 2147483647 h 645"/>
                <a:gd name="T4" fmla="*/ 0 w 578"/>
                <a:gd name="T5" fmla="*/ 2147483647 h 645"/>
                <a:gd name="T6" fmla="*/ 2147483647 w 578"/>
                <a:gd name="T7" fmla="*/ 2021834629 h 645"/>
                <a:gd name="T8" fmla="*/ 2147483647 w 578"/>
                <a:gd name="T9" fmla="*/ 1412069604 h 645"/>
                <a:gd name="T10" fmla="*/ 2147483647 w 578"/>
                <a:gd name="T11" fmla="*/ 1861370890 h 645"/>
                <a:gd name="T12" fmla="*/ 2147483647 w 578"/>
                <a:gd name="T13" fmla="*/ 1572533338 h 645"/>
                <a:gd name="T14" fmla="*/ 2147483647 w 578"/>
                <a:gd name="T15" fmla="*/ 1572533338 h 645"/>
                <a:gd name="T16" fmla="*/ 2147483647 w 578"/>
                <a:gd name="T17" fmla="*/ 288837549 h 645"/>
                <a:gd name="T18" fmla="*/ 2147483647 w 578"/>
                <a:gd name="T19" fmla="*/ 160463740 h 645"/>
                <a:gd name="T20" fmla="*/ 2147483647 w 578"/>
                <a:gd name="T21" fmla="*/ 0 h 645"/>
                <a:gd name="T22" fmla="*/ 2147483647 w 578"/>
                <a:gd name="T23" fmla="*/ 1091142126 h 645"/>
                <a:gd name="T24" fmla="*/ 2147483647 w 578"/>
                <a:gd name="T25" fmla="*/ 1572533338 h 645"/>
                <a:gd name="T26" fmla="*/ 2147483647 w 578"/>
                <a:gd name="T27" fmla="*/ 2147483647 h 645"/>
                <a:gd name="T28" fmla="*/ 2147483647 w 578"/>
                <a:gd name="T29" fmla="*/ 2147483647 h 645"/>
                <a:gd name="T30" fmla="*/ 2147483647 w 578"/>
                <a:gd name="T31" fmla="*/ 2147483647 h 645"/>
                <a:gd name="T32" fmla="*/ 2147483647 w 578"/>
                <a:gd name="T33" fmla="*/ 2147483647 h 645"/>
                <a:gd name="T34" fmla="*/ 2147483647 w 578"/>
                <a:gd name="T35" fmla="*/ 2147483647 h 645"/>
                <a:gd name="T36" fmla="*/ 2147483647 w 578"/>
                <a:gd name="T37" fmla="*/ 2147483647 h 645"/>
                <a:gd name="T38" fmla="*/ 2147483647 w 578"/>
                <a:gd name="T39" fmla="*/ 2147483647 h 645"/>
                <a:gd name="T40" fmla="*/ 2147483647 w 578"/>
                <a:gd name="T41" fmla="*/ 2147483647 h 645"/>
                <a:gd name="T42" fmla="*/ 2147483647 w 578"/>
                <a:gd name="T43" fmla="*/ 2147483647 h 645"/>
                <a:gd name="T44" fmla="*/ 2147483647 w 578"/>
                <a:gd name="T45" fmla="*/ 2147483647 h 645"/>
                <a:gd name="T46" fmla="*/ 2147483647 w 578"/>
                <a:gd name="T47" fmla="*/ 2147483647 h 645"/>
                <a:gd name="T48" fmla="*/ 2147483647 w 578"/>
                <a:gd name="T49" fmla="*/ 2147483647 h 645"/>
                <a:gd name="T50" fmla="*/ 2147483647 w 578"/>
                <a:gd name="T51" fmla="*/ 2147483647 h 645"/>
                <a:gd name="T52" fmla="*/ 2147483647 w 578"/>
                <a:gd name="T53" fmla="*/ 2147483647 h 645"/>
                <a:gd name="T54" fmla="*/ 2147483647 w 578"/>
                <a:gd name="T55" fmla="*/ 2147483647 h 645"/>
                <a:gd name="T56" fmla="*/ 2147483647 w 578"/>
                <a:gd name="T57" fmla="*/ 2147483647 h 645"/>
                <a:gd name="T58" fmla="*/ 2147483647 w 578"/>
                <a:gd name="T59" fmla="*/ 2147483647 h 645"/>
                <a:gd name="T60" fmla="*/ 2147483647 w 578"/>
                <a:gd name="T61" fmla="*/ 2147483647 h 645"/>
                <a:gd name="T62" fmla="*/ 2147483647 w 578"/>
                <a:gd name="T63" fmla="*/ 2147483647 h 645"/>
                <a:gd name="T64" fmla="*/ 2147483647 w 578"/>
                <a:gd name="T65" fmla="*/ 2147483647 h 645"/>
                <a:gd name="T66" fmla="*/ 2147483647 w 578"/>
                <a:gd name="T67" fmla="*/ 2147483647 h 645"/>
                <a:gd name="T68" fmla="*/ 2147483647 w 578"/>
                <a:gd name="T69" fmla="*/ 2147483647 h 645"/>
                <a:gd name="T70" fmla="*/ 2147483647 w 578"/>
                <a:gd name="T71" fmla="*/ 2147483647 h 645"/>
                <a:gd name="T72" fmla="*/ 2147483647 w 578"/>
                <a:gd name="T73" fmla="*/ 2147483647 h 645"/>
                <a:gd name="T74" fmla="*/ 2147483647 w 578"/>
                <a:gd name="T75" fmla="*/ 2147483647 h 645"/>
                <a:gd name="T76" fmla="*/ 2147483647 w 578"/>
                <a:gd name="T77" fmla="*/ 2147483647 h 645"/>
                <a:gd name="T78" fmla="*/ 2147483647 w 578"/>
                <a:gd name="T79" fmla="*/ 2147483647 h 645"/>
                <a:gd name="T80" fmla="*/ 2147483647 w 578"/>
                <a:gd name="T81" fmla="*/ 2147483647 h 645"/>
                <a:gd name="T82" fmla="*/ 2147483647 w 578"/>
                <a:gd name="T83" fmla="*/ 2147483647 h 645"/>
                <a:gd name="T84" fmla="*/ 2147483647 w 578"/>
                <a:gd name="T85" fmla="*/ 2147483647 h 645"/>
                <a:gd name="T86" fmla="*/ 2147483647 w 578"/>
                <a:gd name="T87" fmla="*/ 2147483647 h 64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78"/>
                <a:gd name="T133" fmla="*/ 0 h 645"/>
                <a:gd name="T134" fmla="*/ 578 w 578"/>
                <a:gd name="T135" fmla="*/ 645 h 64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78" h="645">
                  <a:moveTo>
                    <a:pt x="29" y="211"/>
                  </a:moveTo>
                  <a:lnTo>
                    <a:pt x="29" y="186"/>
                  </a:lnTo>
                  <a:lnTo>
                    <a:pt x="13" y="182"/>
                  </a:lnTo>
                  <a:lnTo>
                    <a:pt x="5" y="171"/>
                  </a:lnTo>
                  <a:lnTo>
                    <a:pt x="5" y="152"/>
                  </a:lnTo>
                  <a:lnTo>
                    <a:pt x="0" y="132"/>
                  </a:lnTo>
                  <a:lnTo>
                    <a:pt x="13" y="93"/>
                  </a:lnTo>
                  <a:lnTo>
                    <a:pt x="19" y="63"/>
                  </a:lnTo>
                  <a:lnTo>
                    <a:pt x="62" y="63"/>
                  </a:lnTo>
                  <a:lnTo>
                    <a:pt x="72" y="44"/>
                  </a:lnTo>
                  <a:lnTo>
                    <a:pt x="91" y="39"/>
                  </a:lnTo>
                  <a:lnTo>
                    <a:pt x="99" y="58"/>
                  </a:lnTo>
                  <a:lnTo>
                    <a:pt x="115" y="69"/>
                  </a:lnTo>
                  <a:lnTo>
                    <a:pt x="123" y="49"/>
                  </a:lnTo>
                  <a:lnTo>
                    <a:pt x="133" y="39"/>
                  </a:lnTo>
                  <a:lnTo>
                    <a:pt x="166" y="49"/>
                  </a:lnTo>
                  <a:lnTo>
                    <a:pt x="166" y="28"/>
                  </a:lnTo>
                  <a:lnTo>
                    <a:pt x="181" y="9"/>
                  </a:lnTo>
                  <a:lnTo>
                    <a:pt x="195" y="14"/>
                  </a:lnTo>
                  <a:lnTo>
                    <a:pt x="229" y="5"/>
                  </a:lnTo>
                  <a:lnTo>
                    <a:pt x="243" y="5"/>
                  </a:lnTo>
                  <a:lnTo>
                    <a:pt x="262" y="0"/>
                  </a:lnTo>
                  <a:lnTo>
                    <a:pt x="267" y="19"/>
                  </a:lnTo>
                  <a:lnTo>
                    <a:pt x="296" y="34"/>
                  </a:lnTo>
                  <a:lnTo>
                    <a:pt x="334" y="44"/>
                  </a:lnTo>
                  <a:lnTo>
                    <a:pt x="329" y="49"/>
                  </a:lnTo>
                  <a:lnTo>
                    <a:pt x="329" y="69"/>
                  </a:lnTo>
                  <a:lnTo>
                    <a:pt x="334" y="93"/>
                  </a:lnTo>
                  <a:lnTo>
                    <a:pt x="344" y="102"/>
                  </a:lnTo>
                  <a:lnTo>
                    <a:pt x="334" y="107"/>
                  </a:lnTo>
                  <a:lnTo>
                    <a:pt x="334" y="113"/>
                  </a:lnTo>
                  <a:lnTo>
                    <a:pt x="305" y="97"/>
                  </a:lnTo>
                  <a:lnTo>
                    <a:pt x="281" y="113"/>
                  </a:lnTo>
                  <a:lnTo>
                    <a:pt x="262" y="113"/>
                  </a:lnTo>
                  <a:lnTo>
                    <a:pt x="259" y="138"/>
                  </a:lnTo>
                  <a:lnTo>
                    <a:pt x="267" y="152"/>
                  </a:lnTo>
                  <a:lnTo>
                    <a:pt x="259" y="177"/>
                  </a:lnTo>
                  <a:lnTo>
                    <a:pt x="262" y="201"/>
                  </a:lnTo>
                  <a:lnTo>
                    <a:pt x="281" y="220"/>
                  </a:lnTo>
                  <a:lnTo>
                    <a:pt x="329" y="260"/>
                  </a:lnTo>
                  <a:lnTo>
                    <a:pt x="339" y="289"/>
                  </a:lnTo>
                  <a:lnTo>
                    <a:pt x="344" y="320"/>
                  </a:lnTo>
                  <a:lnTo>
                    <a:pt x="353" y="333"/>
                  </a:lnTo>
                  <a:lnTo>
                    <a:pt x="411" y="368"/>
                  </a:lnTo>
                  <a:lnTo>
                    <a:pt x="454" y="368"/>
                  </a:lnTo>
                  <a:lnTo>
                    <a:pt x="438" y="393"/>
                  </a:lnTo>
                  <a:lnTo>
                    <a:pt x="497" y="422"/>
                  </a:lnTo>
                  <a:lnTo>
                    <a:pt x="548" y="452"/>
                  </a:lnTo>
                  <a:lnTo>
                    <a:pt x="577" y="481"/>
                  </a:lnTo>
                  <a:lnTo>
                    <a:pt x="572" y="506"/>
                  </a:lnTo>
                  <a:lnTo>
                    <a:pt x="553" y="501"/>
                  </a:lnTo>
                  <a:lnTo>
                    <a:pt x="548" y="476"/>
                  </a:lnTo>
                  <a:lnTo>
                    <a:pt x="521" y="471"/>
                  </a:lnTo>
                  <a:lnTo>
                    <a:pt x="497" y="462"/>
                  </a:lnTo>
                  <a:lnTo>
                    <a:pt x="486" y="487"/>
                  </a:lnTo>
                  <a:lnTo>
                    <a:pt x="477" y="521"/>
                  </a:lnTo>
                  <a:lnTo>
                    <a:pt x="505" y="535"/>
                  </a:lnTo>
                  <a:lnTo>
                    <a:pt x="505" y="564"/>
                  </a:lnTo>
                  <a:lnTo>
                    <a:pt x="477" y="580"/>
                  </a:lnTo>
                  <a:lnTo>
                    <a:pt x="482" y="609"/>
                  </a:lnTo>
                  <a:lnTo>
                    <a:pt x="463" y="623"/>
                  </a:lnTo>
                  <a:lnTo>
                    <a:pt x="454" y="644"/>
                  </a:lnTo>
                  <a:lnTo>
                    <a:pt x="434" y="644"/>
                  </a:lnTo>
                  <a:lnTo>
                    <a:pt x="434" y="623"/>
                  </a:lnTo>
                  <a:lnTo>
                    <a:pt x="443" y="594"/>
                  </a:lnTo>
                  <a:lnTo>
                    <a:pt x="458" y="580"/>
                  </a:lnTo>
                  <a:lnTo>
                    <a:pt x="454" y="551"/>
                  </a:lnTo>
                  <a:lnTo>
                    <a:pt x="438" y="521"/>
                  </a:lnTo>
                  <a:lnTo>
                    <a:pt x="434" y="496"/>
                  </a:lnTo>
                  <a:lnTo>
                    <a:pt x="396" y="487"/>
                  </a:lnTo>
                  <a:lnTo>
                    <a:pt x="387" y="457"/>
                  </a:lnTo>
                  <a:lnTo>
                    <a:pt x="367" y="452"/>
                  </a:lnTo>
                  <a:lnTo>
                    <a:pt x="344" y="432"/>
                  </a:lnTo>
                  <a:lnTo>
                    <a:pt x="324" y="413"/>
                  </a:lnTo>
                  <a:lnTo>
                    <a:pt x="291" y="408"/>
                  </a:lnTo>
                  <a:lnTo>
                    <a:pt x="262" y="393"/>
                  </a:lnTo>
                  <a:lnTo>
                    <a:pt x="219" y="328"/>
                  </a:lnTo>
                  <a:lnTo>
                    <a:pt x="195" y="328"/>
                  </a:lnTo>
                  <a:lnTo>
                    <a:pt x="192" y="303"/>
                  </a:lnTo>
                  <a:lnTo>
                    <a:pt x="166" y="275"/>
                  </a:lnTo>
                  <a:lnTo>
                    <a:pt x="158" y="245"/>
                  </a:lnTo>
                  <a:lnTo>
                    <a:pt x="158" y="211"/>
                  </a:lnTo>
                  <a:lnTo>
                    <a:pt x="128" y="201"/>
                  </a:lnTo>
                  <a:lnTo>
                    <a:pt x="109" y="190"/>
                  </a:lnTo>
                  <a:lnTo>
                    <a:pt x="86" y="182"/>
                  </a:lnTo>
                  <a:lnTo>
                    <a:pt x="67" y="190"/>
                  </a:lnTo>
                  <a:lnTo>
                    <a:pt x="53" y="211"/>
                  </a:lnTo>
                  <a:lnTo>
                    <a:pt x="29" y="211"/>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0963" name="Freeform 73"/>
            <p:cNvSpPr>
              <a:spLocks/>
            </p:cNvSpPr>
            <p:nvPr/>
          </p:nvSpPr>
          <p:spPr bwMode="auto">
            <a:xfrm>
              <a:off x="2508" y="3253"/>
              <a:ext cx="1193" cy="1018"/>
            </a:xfrm>
            <a:custGeom>
              <a:avLst/>
              <a:gdLst>
                <a:gd name="T0" fmla="*/ 2147483647 w 578"/>
                <a:gd name="T1" fmla="*/ 2147483647 h 645"/>
                <a:gd name="T2" fmla="*/ 712166634 w 578"/>
                <a:gd name="T3" fmla="*/ 2147483647 h 645"/>
                <a:gd name="T4" fmla="*/ 0 w 578"/>
                <a:gd name="T5" fmla="*/ 2147483647 h 645"/>
                <a:gd name="T6" fmla="*/ 2147483647 w 578"/>
                <a:gd name="T7" fmla="*/ 2021834629 h 645"/>
                <a:gd name="T8" fmla="*/ 2147483647 w 578"/>
                <a:gd name="T9" fmla="*/ 1412069604 h 645"/>
                <a:gd name="T10" fmla="*/ 2147483647 w 578"/>
                <a:gd name="T11" fmla="*/ 1861370890 h 645"/>
                <a:gd name="T12" fmla="*/ 2147483647 w 578"/>
                <a:gd name="T13" fmla="*/ 1572533338 h 645"/>
                <a:gd name="T14" fmla="*/ 2147483647 w 578"/>
                <a:gd name="T15" fmla="*/ 1572533338 h 645"/>
                <a:gd name="T16" fmla="*/ 2147483647 w 578"/>
                <a:gd name="T17" fmla="*/ 288837549 h 645"/>
                <a:gd name="T18" fmla="*/ 2147483647 w 578"/>
                <a:gd name="T19" fmla="*/ 160463740 h 645"/>
                <a:gd name="T20" fmla="*/ 2147483647 w 578"/>
                <a:gd name="T21" fmla="*/ 0 h 645"/>
                <a:gd name="T22" fmla="*/ 2147483647 w 578"/>
                <a:gd name="T23" fmla="*/ 1091142126 h 645"/>
                <a:gd name="T24" fmla="*/ 2147483647 w 578"/>
                <a:gd name="T25" fmla="*/ 1572533338 h 645"/>
                <a:gd name="T26" fmla="*/ 2147483647 w 578"/>
                <a:gd name="T27" fmla="*/ 2147483647 h 645"/>
                <a:gd name="T28" fmla="*/ 2147483647 w 578"/>
                <a:gd name="T29" fmla="*/ 2147483647 h 645"/>
                <a:gd name="T30" fmla="*/ 2147483647 w 578"/>
                <a:gd name="T31" fmla="*/ 2147483647 h 645"/>
                <a:gd name="T32" fmla="*/ 2147483647 w 578"/>
                <a:gd name="T33" fmla="*/ 2147483647 h 645"/>
                <a:gd name="T34" fmla="*/ 2147483647 w 578"/>
                <a:gd name="T35" fmla="*/ 2147483647 h 645"/>
                <a:gd name="T36" fmla="*/ 2147483647 w 578"/>
                <a:gd name="T37" fmla="*/ 2147483647 h 645"/>
                <a:gd name="T38" fmla="*/ 2147483647 w 578"/>
                <a:gd name="T39" fmla="*/ 2147483647 h 645"/>
                <a:gd name="T40" fmla="*/ 2147483647 w 578"/>
                <a:gd name="T41" fmla="*/ 2147483647 h 645"/>
                <a:gd name="T42" fmla="*/ 2147483647 w 578"/>
                <a:gd name="T43" fmla="*/ 2147483647 h 645"/>
                <a:gd name="T44" fmla="*/ 2147483647 w 578"/>
                <a:gd name="T45" fmla="*/ 2147483647 h 645"/>
                <a:gd name="T46" fmla="*/ 2147483647 w 578"/>
                <a:gd name="T47" fmla="*/ 2147483647 h 645"/>
                <a:gd name="T48" fmla="*/ 2147483647 w 578"/>
                <a:gd name="T49" fmla="*/ 2147483647 h 645"/>
                <a:gd name="T50" fmla="*/ 2147483647 w 578"/>
                <a:gd name="T51" fmla="*/ 2147483647 h 645"/>
                <a:gd name="T52" fmla="*/ 2147483647 w 578"/>
                <a:gd name="T53" fmla="*/ 2147483647 h 645"/>
                <a:gd name="T54" fmla="*/ 2147483647 w 578"/>
                <a:gd name="T55" fmla="*/ 2147483647 h 645"/>
                <a:gd name="T56" fmla="*/ 2147483647 w 578"/>
                <a:gd name="T57" fmla="*/ 2147483647 h 645"/>
                <a:gd name="T58" fmla="*/ 2147483647 w 578"/>
                <a:gd name="T59" fmla="*/ 2147483647 h 645"/>
                <a:gd name="T60" fmla="*/ 2147483647 w 578"/>
                <a:gd name="T61" fmla="*/ 2147483647 h 645"/>
                <a:gd name="T62" fmla="*/ 2147483647 w 578"/>
                <a:gd name="T63" fmla="*/ 2147483647 h 645"/>
                <a:gd name="T64" fmla="*/ 2147483647 w 578"/>
                <a:gd name="T65" fmla="*/ 2147483647 h 645"/>
                <a:gd name="T66" fmla="*/ 2147483647 w 578"/>
                <a:gd name="T67" fmla="*/ 2147483647 h 645"/>
                <a:gd name="T68" fmla="*/ 2147483647 w 578"/>
                <a:gd name="T69" fmla="*/ 2147483647 h 645"/>
                <a:gd name="T70" fmla="*/ 2147483647 w 578"/>
                <a:gd name="T71" fmla="*/ 2147483647 h 645"/>
                <a:gd name="T72" fmla="*/ 2147483647 w 578"/>
                <a:gd name="T73" fmla="*/ 2147483647 h 645"/>
                <a:gd name="T74" fmla="*/ 2147483647 w 578"/>
                <a:gd name="T75" fmla="*/ 2147483647 h 645"/>
                <a:gd name="T76" fmla="*/ 2147483647 w 578"/>
                <a:gd name="T77" fmla="*/ 2147483647 h 645"/>
                <a:gd name="T78" fmla="*/ 2147483647 w 578"/>
                <a:gd name="T79" fmla="*/ 2147483647 h 645"/>
                <a:gd name="T80" fmla="*/ 2147483647 w 578"/>
                <a:gd name="T81" fmla="*/ 2147483647 h 645"/>
                <a:gd name="T82" fmla="*/ 2147483647 w 578"/>
                <a:gd name="T83" fmla="*/ 2147483647 h 645"/>
                <a:gd name="T84" fmla="*/ 2147483647 w 578"/>
                <a:gd name="T85" fmla="*/ 2147483647 h 645"/>
                <a:gd name="T86" fmla="*/ 2147483647 w 578"/>
                <a:gd name="T87" fmla="*/ 2147483647 h 64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78"/>
                <a:gd name="T133" fmla="*/ 0 h 645"/>
                <a:gd name="T134" fmla="*/ 578 w 578"/>
                <a:gd name="T135" fmla="*/ 645 h 64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78" h="645">
                  <a:moveTo>
                    <a:pt x="29" y="211"/>
                  </a:moveTo>
                  <a:lnTo>
                    <a:pt x="29" y="186"/>
                  </a:lnTo>
                  <a:lnTo>
                    <a:pt x="13" y="182"/>
                  </a:lnTo>
                  <a:lnTo>
                    <a:pt x="5" y="171"/>
                  </a:lnTo>
                  <a:lnTo>
                    <a:pt x="5" y="152"/>
                  </a:lnTo>
                  <a:lnTo>
                    <a:pt x="0" y="132"/>
                  </a:lnTo>
                  <a:lnTo>
                    <a:pt x="13" y="93"/>
                  </a:lnTo>
                  <a:lnTo>
                    <a:pt x="19" y="63"/>
                  </a:lnTo>
                  <a:lnTo>
                    <a:pt x="62" y="63"/>
                  </a:lnTo>
                  <a:lnTo>
                    <a:pt x="72" y="44"/>
                  </a:lnTo>
                  <a:lnTo>
                    <a:pt x="91" y="39"/>
                  </a:lnTo>
                  <a:lnTo>
                    <a:pt x="99" y="58"/>
                  </a:lnTo>
                  <a:lnTo>
                    <a:pt x="115" y="69"/>
                  </a:lnTo>
                  <a:lnTo>
                    <a:pt x="123" y="49"/>
                  </a:lnTo>
                  <a:lnTo>
                    <a:pt x="133" y="39"/>
                  </a:lnTo>
                  <a:lnTo>
                    <a:pt x="166" y="49"/>
                  </a:lnTo>
                  <a:lnTo>
                    <a:pt x="166" y="28"/>
                  </a:lnTo>
                  <a:lnTo>
                    <a:pt x="181" y="9"/>
                  </a:lnTo>
                  <a:lnTo>
                    <a:pt x="195" y="14"/>
                  </a:lnTo>
                  <a:lnTo>
                    <a:pt x="229" y="5"/>
                  </a:lnTo>
                  <a:lnTo>
                    <a:pt x="243" y="5"/>
                  </a:lnTo>
                  <a:lnTo>
                    <a:pt x="262" y="0"/>
                  </a:lnTo>
                  <a:lnTo>
                    <a:pt x="267" y="19"/>
                  </a:lnTo>
                  <a:lnTo>
                    <a:pt x="296" y="34"/>
                  </a:lnTo>
                  <a:lnTo>
                    <a:pt x="334" y="44"/>
                  </a:lnTo>
                  <a:lnTo>
                    <a:pt x="329" y="49"/>
                  </a:lnTo>
                  <a:lnTo>
                    <a:pt x="329" y="69"/>
                  </a:lnTo>
                  <a:lnTo>
                    <a:pt x="334" y="93"/>
                  </a:lnTo>
                  <a:lnTo>
                    <a:pt x="344" y="102"/>
                  </a:lnTo>
                  <a:lnTo>
                    <a:pt x="334" y="107"/>
                  </a:lnTo>
                  <a:lnTo>
                    <a:pt x="334" y="113"/>
                  </a:lnTo>
                  <a:lnTo>
                    <a:pt x="305" y="97"/>
                  </a:lnTo>
                  <a:lnTo>
                    <a:pt x="281" y="113"/>
                  </a:lnTo>
                  <a:lnTo>
                    <a:pt x="262" y="113"/>
                  </a:lnTo>
                  <a:lnTo>
                    <a:pt x="259" y="138"/>
                  </a:lnTo>
                  <a:lnTo>
                    <a:pt x="267" y="152"/>
                  </a:lnTo>
                  <a:lnTo>
                    <a:pt x="259" y="177"/>
                  </a:lnTo>
                  <a:lnTo>
                    <a:pt x="262" y="201"/>
                  </a:lnTo>
                  <a:lnTo>
                    <a:pt x="281" y="220"/>
                  </a:lnTo>
                  <a:lnTo>
                    <a:pt x="329" y="260"/>
                  </a:lnTo>
                  <a:lnTo>
                    <a:pt x="339" y="289"/>
                  </a:lnTo>
                  <a:lnTo>
                    <a:pt x="344" y="320"/>
                  </a:lnTo>
                  <a:lnTo>
                    <a:pt x="353" y="333"/>
                  </a:lnTo>
                  <a:lnTo>
                    <a:pt x="411" y="368"/>
                  </a:lnTo>
                  <a:lnTo>
                    <a:pt x="454" y="368"/>
                  </a:lnTo>
                  <a:lnTo>
                    <a:pt x="438" y="393"/>
                  </a:lnTo>
                  <a:lnTo>
                    <a:pt x="497" y="422"/>
                  </a:lnTo>
                  <a:lnTo>
                    <a:pt x="548" y="452"/>
                  </a:lnTo>
                  <a:lnTo>
                    <a:pt x="577" y="481"/>
                  </a:lnTo>
                  <a:lnTo>
                    <a:pt x="572" y="506"/>
                  </a:lnTo>
                  <a:lnTo>
                    <a:pt x="553" y="501"/>
                  </a:lnTo>
                  <a:lnTo>
                    <a:pt x="548" y="476"/>
                  </a:lnTo>
                  <a:lnTo>
                    <a:pt x="521" y="471"/>
                  </a:lnTo>
                  <a:lnTo>
                    <a:pt x="497" y="462"/>
                  </a:lnTo>
                  <a:lnTo>
                    <a:pt x="486" y="487"/>
                  </a:lnTo>
                  <a:lnTo>
                    <a:pt x="477" y="521"/>
                  </a:lnTo>
                  <a:lnTo>
                    <a:pt x="505" y="535"/>
                  </a:lnTo>
                  <a:lnTo>
                    <a:pt x="505" y="564"/>
                  </a:lnTo>
                  <a:lnTo>
                    <a:pt x="477" y="580"/>
                  </a:lnTo>
                  <a:lnTo>
                    <a:pt x="482" y="609"/>
                  </a:lnTo>
                  <a:lnTo>
                    <a:pt x="463" y="623"/>
                  </a:lnTo>
                  <a:lnTo>
                    <a:pt x="454" y="644"/>
                  </a:lnTo>
                  <a:lnTo>
                    <a:pt x="434" y="644"/>
                  </a:lnTo>
                  <a:lnTo>
                    <a:pt x="434" y="623"/>
                  </a:lnTo>
                  <a:lnTo>
                    <a:pt x="443" y="594"/>
                  </a:lnTo>
                  <a:lnTo>
                    <a:pt x="458" y="580"/>
                  </a:lnTo>
                  <a:lnTo>
                    <a:pt x="454" y="551"/>
                  </a:lnTo>
                  <a:lnTo>
                    <a:pt x="438" y="521"/>
                  </a:lnTo>
                  <a:lnTo>
                    <a:pt x="434" y="496"/>
                  </a:lnTo>
                  <a:lnTo>
                    <a:pt x="396" y="487"/>
                  </a:lnTo>
                  <a:lnTo>
                    <a:pt x="387" y="457"/>
                  </a:lnTo>
                  <a:lnTo>
                    <a:pt x="367" y="452"/>
                  </a:lnTo>
                  <a:lnTo>
                    <a:pt x="344" y="432"/>
                  </a:lnTo>
                  <a:lnTo>
                    <a:pt x="324" y="413"/>
                  </a:lnTo>
                  <a:lnTo>
                    <a:pt x="291" y="408"/>
                  </a:lnTo>
                  <a:lnTo>
                    <a:pt x="262" y="393"/>
                  </a:lnTo>
                  <a:lnTo>
                    <a:pt x="219" y="328"/>
                  </a:lnTo>
                  <a:lnTo>
                    <a:pt x="195" y="328"/>
                  </a:lnTo>
                  <a:lnTo>
                    <a:pt x="192" y="303"/>
                  </a:lnTo>
                  <a:lnTo>
                    <a:pt x="166" y="275"/>
                  </a:lnTo>
                  <a:lnTo>
                    <a:pt x="158" y="245"/>
                  </a:lnTo>
                  <a:lnTo>
                    <a:pt x="158" y="211"/>
                  </a:lnTo>
                  <a:lnTo>
                    <a:pt x="128" y="201"/>
                  </a:lnTo>
                  <a:lnTo>
                    <a:pt x="109" y="190"/>
                  </a:lnTo>
                  <a:lnTo>
                    <a:pt x="86" y="182"/>
                  </a:lnTo>
                  <a:lnTo>
                    <a:pt x="67" y="190"/>
                  </a:lnTo>
                  <a:lnTo>
                    <a:pt x="53" y="211"/>
                  </a:lnTo>
                  <a:lnTo>
                    <a:pt x="29" y="211"/>
                  </a:lnTo>
                </a:path>
              </a:pathLst>
            </a:custGeom>
            <a:solidFill>
              <a:srgbClr val="C1F944"/>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0964" name="Freeform 74"/>
            <p:cNvSpPr>
              <a:spLocks/>
            </p:cNvSpPr>
            <p:nvPr/>
          </p:nvSpPr>
          <p:spPr bwMode="auto">
            <a:xfrm>
              <a:off x="3789" y="3732"/>
              <a:ext cx="200" cy="328"/>
            </a:xfrm>
            <a:custGeom>
              <a:avLst/>
              <a:gdLst>
                <a:gd name="T0" fmla="*/ 0 w 97"/>
                <a:gd name="T1" fmla="*/ 1747500663 h 208"/>
                <a:gd name="T2" fmla="*/ 707754746 w 97"/>
                <a:gd name="T3" fmla="*/ 1302677977 h 208"/>
                <a:gd name="T4" fmla="*/ 707754746 w 97"/>
                <a:gd name="T5" fmla="*/ 508360771 h 208"/>
                <a:gd name="T6" fmla="*/ 1981693052 w 97"/>
                <a:gd name="T7" fmla="*/ 0 h 208"/>
                <a:gd name="T8" fmla="*/ 2147483647 w 97"/>
                <a:gd name="T9" fmla="*/ 0 h 208"/>
                <a:gd name="T10" fmla="*/ 2147483647 w 97"/>
                <a:gd name="T11" fmla="*/ 158866247 h 208"/>
                <a:gd name="T12" fmla="*/ 2147483647 w 97"/>
                <a:gd name="T13" fmla="*/ 667227016 h 208"/>
                <a:gd name="T14" fmla="*/ 2147483647 w 97"/>
                <a:gd name="T15" fmla="*/ 1461544225 h 208"/>
                <a:gd name="T16" fmla="*/ 2147483647 w 97"/>
                <a:gd name="T17" fmla="*/ 1747500663 h 208"/>
                <a:gd name="T18" fmla="*/ 2147483647 w 97"/>
                <a:gd name="T19" fmla="*/ 2147483647 h 208"/>
                <a:gd name="T20" fmla="*/ 2147483647 w 97"/>
                <a:gd name="T21" fmla="*/ 2147483647 h 208"/>
                <a:gd name="T22" fmla="*/ 2147483647 w 97"/>
                <a:gd name="T23" fmla="*/ 2147483647 h 208"/>
                <a:gd name="T24" fmla="*/ 2147483647 w 97"/>
                <a:gd name="T25" fmla="*/ 2147483647 h 208"/>
                <a:gd name="T26" fmla="*/ 2147483647 w 97"/>
                <a:gd name="T27" fmla="*/ 2147483647 h 208"/>
                <a:gd name="T28" fmla="*/ 2147483647 w 97"/>
                <a:gd name="T29" fmla="*/ 2147483647 h 208"/>
                <a:gd name="T30" fmla="*/ 2147483647 w 97"/>
                <a:gd name="T31" fmla="*/ 2147483647 h 208"/>
                <a:gd name="T32" fmla="*/ 2147483647 w 97"/>
                <a:gd name="T33" fmla="*/ 2147483647 h 208"/>
                <a:gd name="T34" fmla="*/ 707754746 w 97"/>
                <a:gd name="T35" fmla="*/ 2147483647 h 208"/>
                <a:gd name="T36" fmla="*/ 707754746 w 97"/>
                <a:gd name="T37" fmla="*/ 2147483647 h 208"/>
                <a:gd name="T38" fmla="*/ 1415509487 w 97"/>
                <a:gd name="T39" fmla="*/ 2065233153 h 208"/>
                <a:gd name="T40" fmla="*/ 0 w 97"/>
                <a:gd name="T41" fmla="*/ 1747500663 h 2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7"/>
                <a:gd name="T64" fmla="*/ 0 h 208"/>
                <a:gd name="T65" fmla="*/ 97 w 97"/>
                <a:gd name="T66" fmla="*/ 208 h 20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7" h="208">
                  <a:moveTo>
                    <a:pt x="0" y="55"/>
                  </a:moveTo>
                  <a:lnTo>
                    <a:pt x="5" y="41"/>
                  </a:lnTo>
                  <a:lnTo>
                    <a:pt x="5" y="16"/>
                  </a:lnTo>
                  <a:lnTo>
                    <a:pt x="14" y="0"/>
                  </a:lnTo>
                  <a:lnTo>
                    <a:pt x="24" y="0"/>
                  </a:lnTo>
                  <a:lnTo>
                    <a:pt x="38" y="5"/>
                  </a:lnTo>
                  <a:lnTo>
                    <a:pt x="53" y="21"/>
                  </a:lnTo>
                  <a:lnTo>
                    <a:pt x="62" y="46"/>
                  </a:lnTo>
                  <a:lnTo>
                    <a:pt x="62" y="55"/>
                  </a:lnTo>
                  <a:lnTo>
                    <a:pt x="62" y="84"/>
                  </a:lnTo>
                  <a:lnTo>
                    <a:pt x="72" y="104"/>
                  </a:lnTo>
                  <a:lnTo>
                    <a:pt x="91" y="118"/>
                  </a:lnTo>
                  <a:lnTo>
                    <a:pt x="96" y="142"/>
                  </a:lnTo>
                  <a:lnTo>
                    <a:pt x="67" y="192"/>
                  </a:lnTo>
                  <a:lnTo>
                    <a:pt x="53" y="207"/>
                  </a:lnTo>
                  <a:lnTo>
                    <a:pt x="48" y="207"/>
                  </a:lnTo>
                  <a:lnTo>
                    <a:pt x="29" y="187"/>
                  </a:lnTo>
                  <a:lnTo>
                    <a:pt x="5" y="167"/>
                  </a:lnTo>
                  <a:lnTo>
                    <a:pt x="5" y="133"/>
                  </a:lnTo>
                  <a:lnTo>
                    <a:pt x="10" y="65"/>
                  </a:lnTo>
                  <a:lnTo>
                    <a:pt x="0" y="55"/>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0965" name="Freeform 75"/>
            <p:cNvSpPr>
              <a:spLocks/>
            </p:cNvSpPr>
            <p:nvPr/>
          </p:nvSpPr>
          <p:spPr bwMode="auto">
            <a:xfrm>
              <a:off x="3789" y="3732"/>
              <a:ext cx="200" cy="328"/>
            </a:xfrm>
            <a:custGeom>
              <a:avLst/>
              <a:gdLst>
                <a:gd name="T0" fmla="*/ 0 w 97"/>
                <a:gd name="T1" fmla="*/ 1747500663 h 208"/>
                <a:gd name="T2" fmla="*/ 707754746 w 97"/>
                <a:gd name="T3" fmla="*/ 1302677977 h 208"/>
                <a:gd name="T4" fmla="*/ 707754746 w 97"/>
                <a:gd name="T5" fmla="*/ 508360771 h 208"/>
                <a:gd name="T6" fmla="*/ 1981693052 w 97"/>
                <a:gd name="T7" fmla="*/ 0 h 208"/>
                <a:gd name="T8" fmla="*/ 2147483647 w 97"/>
                <a:gd name="T9" fmla="*/ 0 h 208"/>
                <a:gd name="T10" fmla="*/ 2147483647 w 97"/>
                <a:gd name="T11" fmla="*/ 158866247 h 208"/>
                <a:gd name="T12" fmla="*/ 2147483647 w 97"/>
                <a:gd name="T13" fmla="*/ 667227016 h 208"/>
                <a:gd name="T14" fmla="*/ 2147483647 w 97"/>
                <a:gd name="T15" fmla="*/ 1461544225 h 208"/>
                <a:gd name="T16" fmla="*/ 2147483647 w 97"/>
                <a:gd name="T17" fmla="*/ 1747500663 h 208"/>
                <a:gd name="T18" fmla="*/ 2147483647 w 97"/>
                <a:gd name="T19" fmla="*/ 2147483647 h 208"/>
                <a:gd name="T20" fmla="*/ 2147483647 w 97"/>
                <a:gd name="T21" fmla="*/ 2147483647 h 208"/>
                <a:gd name="T22" fmla="*/ 2147483647 w 97"/>
                <a:gd name="T23" fmla="*/ 2147483647 h 208"/>
                <a:gd name="T24" fmla="*/ 2147483647 w 97"/>
                <a:gd name="T25" fmla="*/ 2147483647 h 208"/>
                <a:gd name="T26" fmla="*/ 2147483647 w 97"/>
                <a:gd name="T27" fmla="*/ 2147483647 h 208"/>
                <a:gd name="T28" fmla="*/ 2147483647 w 97"/>
                <a:gd name="T29" fmla="*/ 2147483647 h 208"/>
                <a:gd name="T30" fmla="*/ 2147483647 w 97"/>
                <a:gd name="T31" fmla="*/ 2147483647 h 208"/>
                <a:gd name="T32" fmla="*/ 2147483647 w 97"/>
                <a:gd name="T33" fmla="*/ 2147483647 h 208"/>
                <a:gd name="T34" fmla="*/ 707754746 w 97"/>
                <a:gd name="T35" fmla="*/ 2147483647 h 208"/>
                <a:gd name="T36" fmla="*/ 707754746 w 97"/>
                <a:gd name="T37" fmla="*/ 2147483647 h 208"/>
                <a:gd name="T38" fmla="*/ 1415509487 w 97"/>
                <a:gd name="T39" fmla="*/ 2065233153 h 208"/>
                <a:gd name="T40" fmla="*/ 0 w 97"/>
                <a:gd name="T41" fmla="*/ 1747500663 h 2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7"/>
                <a:gd name="T64" fmla="*/ 0 h 208"/>
                <a:gd name="T65" fmla="*/ 97 w 97"/>
                <a:gd name="T66" fmla="*/ 208 h 20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7" h="208">
                  <a:moveTo>
                    <a:pt x="0" y="55"/>
                  </a:moveTo>
                  <a:lnTo>
                    <a:pt x="5" y="41"/>
                  </a:lnTo>
                  <a:lnTo>
                    <a:pt x="5" y="16"/>
                  </a:lnTo>
                  <a:lnTo>
                    <a:pt x="14" y="0"/>
                  </a:lnTo>
                  <a:lnTo>
                    <a:pt x="24" y="0"/>
                  </a:lnTo>
                  <a:lnTo>
                    <a:pt x="38" y="5"/>
                  </a:lnTo>
                  <a:lnTo>
                    <a:pt x="53" y="21"/>
                  </a:lnTo>
                  <a:lnTo>
                    <a:pt x="62" y="46"/>
                  </a:lnTo>
                  <a:lnTo>
                    <a:pt x="62" y="55"/>
                  </a:lnTo>
                  <a:lnTo>
                    <a:pt x="62" y="84"/>
                  </a:lnTo>
                  <a:lnTo>
                    <a:pt x="72" y="104"/>
                  </a:lnTo>
                  <a:lnTo>
                    <a:pt x="91" y="118"/>
                  </a:lnTo>
                  <a:lnTo>
                    <a:pt x="96" y="142"/>
                  </a:lnTo>
                  <a:lnTo>
                    <a:pt x="67" y="192"/>
                  </a:lnTo>
                  <a:lnTo>
                    <a:pt x="53" y="207"/>
                  </a:lnTo>
                  <a:lnTo>
                    <a:pt x="48" y="207"/>
                  </a:lnTo>
                  <a:lnTo>
                    <a:pt x="29" y="187"/>
                  </a:lnTo>
                  <a:lnTo>
                    <a:pt x="5" y="167"/>
                  </a:lnTo>
                  <a:lnTo>
                    <a:pt x="5" y="133"/>
                  </a:lnTo>
                  <a:lnTo>
                    <a:pt x="10" y="65"/>
                  </a:lnTo>
                  <a:lnTo>
                    <a:pt x="0" y="55"/>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0966" name="Freeform 76"/>
            <p:cNvSpPr>
              <a:spLocks/>
            </p:cNvSpPr>
            <p:nvPr/>
          </p:nvSpPr>
          <p:spPr bwMode="auto">
            <a:xfrm>
              <a:off x="3888" y="3765"/>
              <a:ext cx="672" cy="491"/>
            </a:xfrm>
            <a:custGeom>
              <a:avLst/>
              <a:gdLst>
                <a:gd name="T0" fmla="*/ 2147483647 w 325"/>
                <a:gd name="T1" fmla="*/ 1732123167 h 310"/>
                <a:gd name="T2" fmla="*/ 2147483647 w 325"/>
                <a:gd name="T3" fmla="*/ 1437981465 h 310"/>
                <a:gd name="T4" fmla="*/ 2147483647 w 325"/>
                <a:gd name="T5" fmla="*/ 1437981465 h 310"/>
                <a:gd name="T6" fmla="*/ 2147483647 w 325"/>
                <a:gd name="T7" fmla="*/ 915080421 h 310"/>
                <a:gd name="T8" fmla="*/ 2147483647 w 325"/>
                <a:gd name="T9" fmla="*/ 1274575783 h 310"/>
                <a:gd name="T10" fmla="*/ 2147483647 w 325"/>
                <a:gd name="T11" fmla="*/ 1111170105 h 310"/>
                <a:gd name="T12" fmla="*/ 2147483647 w 325"/>
                <a:gd name="T13" fmla="*/ 653637068 h 310"/>
                <a:gd name="T14" fmla="*/ 2147483647 w 325"/>
                <a:gd name="T15" fmla="*/ 0 h 310"/>
                <a:gd name="T16" fmla="*/ 2147483647 w 325"/>
                <a:gd name="T17" fmla="*/ 653637068 h 310"/>
                <a:gd name="T18" fmla="*/ 2147483647 w 325"/>
                <a:gd name="T19" fmla="*/ 2147483647 h 310"/>
                <a:gd name="T20" fmla="*/ 2147483647 w 325"/>
                <a:gd name="T21" fmla="*/ 2147483647 h 310"/>
                <a:gd name="T22" fmla="*/ 2147483647 w 325"/>
                <a:gd name="T23" fmla="*/ 2147483647 h 310"/>
                <a:gd name="T24" fmla="*/ 2147483647 w 325"/>
                <a:gd name="T25" fmla="*/ 2147483647 h 310"/>
                <a:gd name="T26" fmla="*/ 2147483647 w 325"/>
                <a:gd name="T27" fmla="*/ 2147483647 h 310"/>
                <a:gd name="T28" fmla="*/ 2147483647 w 325"/>
                <a:gd name="T29" fmla="*/ 2147483647 h 310"/>
                <a:gd name="T30" fmla="*/ 2147483647 w 325"/>
                <a:gd name="T31" fmla="*/ 2147483647 h 310"/>
                <a:gd name="T32" fmla="*/ 2147483647 w 325"/>
                <a:gd name="T33" fmla="*/ 2147483647 h 310"/>
                <a:gd name="T34" fmla="*/ 2147483647 w 325"/>
                <a:gd name="T35" fmla="*/ 2147483647 h 310"/>
                <a:gd name="T36" fmla="*/ 2147483647 w 325"/>
                <a:gd name="T37" fmla="*/ 2147483647 h 310"/>
                <a:gd name="T38" fmla="*/ 2147483647 w 325"/>
                <a:gd name="T39" fmla="*/ 2147483647 h 310"/>
                <a:gd name="T40" fmla="*/ 2147483647 w 325"/>
                <a:gd name="T41" fmla="*/ 2147483647 h 310"/>
                <a:gd name="T42" fmla="*/ 2147483647 w 325"/>
                <a:gd name="T43" fmla="*/ 2147483647 h 310"/>
                <a:gd name="T44" fmla="*/ 2147483647 w 325"/>
                <a:gd name="T45" fmla="*/ 2147483647 h 310"/>
                <a:gd name="T46" fmla="*/ 2147483647 w 325"/>
                <a:gd name="T47" fmla="*/ 2147483647 h 310"/>
                <a:gd name="T48" fmla="*/ 2147483647 w 325"/>
                <a:gd name="T49" fmla="*/ 2147483647 h 310"/>
                <a:gd name="T50" fmla="*/ 2147483647 w 325"/>
                <a:gd name="T51" fmla="*/ 2147483647 h 310"/>
                <a:gd name="T52" fmla="*/ 2147483647 w 325"/>
                <a:gd name="T53" fmla="*/ 2147483647 h 310"/>
                <a:gd name="T54" fmla="*/ 2147483647 w 325"/>
                <a:gd name="T55" fmla="*/ 2147483647 h 310"/>
                <a:gd name="T56" fmla="*/ 2147483647 w 325"/>
                <a:gd name="T57" fmla="*/ 2147483647 h 310"/>
                <a:gd name="T58" fmla="*/ 2147483647 w 325"/>
                <a:gd name="T59" fmla="*/ 2147483647 h 310"/>
                <a:gd name="T60" fmla="*/ 2147483647 w 325"/>
                <a:gd name="T61" fmla="*/ 2147483647 h 310"/>
                <a:gd name="T62" fmla="*/ 2147483647 w 325"/>
                <a:gd name="T63" fmla="*/ 2147483647 h 310"/>
                <a:gd name="T64" fmla="*/ 2147483647 w 325"/>
                <a:gd name="T65" fmla="*/ 2147483647 h 310"/>
                <a:gd name="T66" fmla="*/ 2147483647 w 325"/>
                <a:gd name="T67" fmla="*/ 2147483647 h 310"/>
                <a:gd name="T68" fmla="*/ 2147483647 w 325"/>
                <a:gd name="T69" fmla="*/ 2147483647 h 310"/>
                <a:gd name="T70" fmla="*/ 2147483647 w 325"/>
                <a:gd name="T71" fmla="*/ 2147483647 h 310"/>
                <a:gd name="T72" fmla="*/ 0 w 325"/>
                <a:gd name="T73" fmla="*/ 2147483647 h 310"/>
                <a:gd name="T74" fmla="*/ 718460593 w 325"/>
                <a:gd name="T75" fmla="*/ 2147483647 h 310"/>
                <a:gd name="T76" fmla="*/ 2147483647 w 325"/>
                <a:gd name="T77" fmla="*/ 2147483647 h 310"/>
                <a:gd name="T78" fmla="*/ 2147483647 w 325"/>
                <a:gd name="T79" fmla="*/ 2147483647 h 310"/>
                <a:gd name="T80" fmla="*/ 2147483647 w 325"/>
                <a:gd name="T81" fmla="*/ 2147483647 h 310"/>
                <a:gd name="T82" fmla="*/ 2147483647 w 325"/>
                <a:gd name="T83" fmla="*/ 2147483647 h 310"/>
                <a:gd name="T84" fmla="*/ 2147483647 w 325"/>
                <a:gd name="T85" fmla="*/ 2147483647 h 310"/>
                <a:gd name="T86" fmla="*/ 2147483647 w 325"/>
                <a:gd name="T87" fmla="*/ 2147483647 h 310"/>
                <a:gd name="T88" fmla="*/ 2147483647 w 325"/>
                <a:gd name="T89" fmla="*/ 1732123167 h 31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25"/>
                <a:gd name="T136" fmla="*/ 0 h 310"/>
                <a:gd name="T137" fmla="*/ 325 w 325"/>
                <a:gd name="T138" fmla="*/ 310 h 31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25" h="310">
                  <a:moveTo>
                    <a:pt x="139" y="53"/>
                  </a:moveTo>
                  <a:lnTo>
                    <a:pt x="166" y="44"/>
                  </a:lnTo>
                  <a:lnTo>
                    <a:pt x="190" y="44"/>
                  </a:lnTo>
                  <a:lnTo>
                    <a:pt x="214" y="28"/>
                  </a:lnTo>
                  <a:lnTo>
                    <a:pt x="272" y="39"/>
                  </a:lnTo>
                  <a:lnTo>
                    <a:pt x="291" y="34"/>
                  </a:lnTo>
                  <a:lnTo>
                    <a:pt x="300" y="20"/>
                  </a:lnTo>
                  <a:lnTo>
                    <a:pt x="311" y="0"/>
                  </a:lnTo>
                  <a:lnTo>
                    <a:pt x="324" y="20"/>
                  </a:lnTo>
                  <a:lnTo>
                    <a:pt x="305" y="72"/>
                  </a:lnTo>
                  <a:lnTo>
                    <a:pt x="291" y="72"/>
                  </a:lnTo>
                  <a:lnTo>
                    <a:pt x="257" y="69"/>
                  </a:lnTo>
                  <a:lnTo>
                    <a:pt x="238" y="78"/>
                  </a:lnTo>
                  <a:lnTo>
                    <a:pt x="211" y="78"/>
                  </a:lnTo>
                  <a:lnTo>
                    <a:pt x="200" y="97"/>
                  </a:lnTo>
                  <a:lnTo>
                    <a:pt x="176" y="97"/>
                  </a:lnTo>
                  <a:lnTo>
                    <a:pt x="190" y="113"/>
                  </a:lnTo>
                  <a:lnTo>
                    <a:pt x="182" y="133"/>
                  </a:lnTo>
                  <a:lnTo>
                    <a:pt x="158" y="138"/>
                  </a:lnTo>
                  <a:lnTo>
                    <a:pt x="128" y="113"/>
                  </a:lnTo>
                  <a:lnTo>
                    <a:pt x="128" y="152"/>
                  </a:lnTo>
                  <a:lnTo>
                    <a:pt x="147" y="176"/>
                  </a:lnTo>
                  <a:lnTo>
                    <a:pt x="166" y="201"/>
                  </a:lnTo>
                  <a:lnTo>
                    <a:pt x="182" y="221"/>
                  </a:lnTo>
                  <a:lnTo>
                    <a:pt x="200" y="235"/>
                  </a:lnTo>
                  <a:lnTo>
                    <a:pt x="225" y="245"/>
                  </a:lnTo>
                  <a:lnTo>
                    <a:pt x="233" y="270"/>
                  </a:lnTo>
                  <a:lnTo>
                    <a:pt x="257" y="275"/>
                  </a:lnTo>
                  <a:lnTo>
                    <a:pt x="225" y="275"/>
                  </a:lnTo>
                  <a:lnTo>
                    <a:pt x="230" y="309"/>
                  </a:lnTo>
                  <a:lnTo>
                    <a:pt x="196" y="289"/>
                  </a:lnTo>
                  <a:lnTo>
                    <a:pt x="166" y="289"/>
                  </a:lnTo>
                  <a:lnTo>
                    <a:pt x="144" y="264"/>
                  </a:lnTo>
                  <a:lnTo>
                    <a:pt x="105" y="275"/>
                  </a:lnTo>
                  <a:lnTo>
                    <a:pt x="61" y="275"/>
                  </a:lnTo>
                  <a:lnTo>
                    <a:pt x="38" y="251"/>
                  </a:lnTo>
                  <a:lnTo>
                    <a:pt x="0" y="187"/>
                  </a:lnTo>
                  <a:lnTo>
                    <a:pt x="5" y="187"/>
                  </a:lnTo>
                  <a:lnTo>
                    <a:pt x="19" y="171"/>
                  </a:lnTo>
                  <a:lnTo>
                    <a:pt x="47" y="122"/>
                  </a:lnTo>
                  <a:lnTo>
                    <a:pt x="43" y="97"/>
                  </a:lnTo>
                  <a:lnTo>
                    <a:pt x="57" y="93"/>
                  </a:lnTo>
                  <a:lnTo>
                    <a:pt x="105" y="72"/>
                  </a:lnTo>
                  <a:lnTo>
                    <a:pt x="124" y="69"/>
                  </a:lnTo>
                  <a:lnTo>
                    <a:pt x="139" y="53"/>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0967" name="Freeform 77"/>
            <p:cNvSpPr>
              <a:spLocks/>
            </p:cNvSpPr>
            <p:nvPr/>
          </p:nvSpPr>
          <p:spPr bwMode="auto">
            <a:xfrm>
              <a:off x="3888" y="3765"/>
              <a:ext cx="672" cy="491"/>
            </a:xfrm>
            <a:custGeom>
              <a:avLst/>
              <a:gdLst>
                <a:gd name="T0" fmla="*/ 2147483647 w 325"/>
                <a:gd name="T1" fmla="*/ 1732123167 h 310"/>
                <a:gd name="T2" fmla="*/ 2147483647 w 325"/>
                <a:gd name="T3" fmla="*/ 1437981465 h 310"/>
                <a:gd name="T4" fmla="*/ 2147483647 w 325"/>
                <a:gd name="T5" fmla="*/ 1437981465 h 310"/>
                <a:gd name="T6" fmla="*/ 2147483647 w 325"/>
                <a:gd name="T7" fmla="*/ 915080421 h 310"/>
                <a:gd name="T8" fmla="*/ 2147483647 w 325"/>
                <a:gd name="T9" fmla="*/ 1274575783 h 310"/>
                <a:gd name="T10" fmla="*/ 2147483647 w 325"/>
                <a:gd name="T11" fmla="*/ 1111170105 h 310"/>
                <a:gd name="T12" fmla="*/ 2147483647 w 325"/>
                <a:gd name="T13" fmla="*/ 653637068 h 310"/>
                <a:gd name="T14" fmla="*/ 2147483647 w 325"/>
                <a:gd name="T15" fmla="*/ 0 h 310"/>
                <a:gd name="T16" fmla="*/ 2147483647 w 325"/>
                <a:gd name="T17" fmla="*/ 653637068 h 310"/>
                <a:gd name="T18" fmla="*/ 2147483647 w 325"/>
                <a:gd name="T19" fmla="*/ 2147483647 h 310"/>
                <a:gd name="T20" fmla="*/ 2147483647 w 325"/>
                <a:gd name="T21" fmla="*/ 2147483647 h 310"/>
                <a:gd name="T22" fmla="*/ 2147483647 w 325"/>
                <a:gd name="T23" fmla="*/ 2147483647 h 310"/>
                <a:gd name="T24" fmla="*/ 2147483647 w 325"/>
                <a:gd name="T25" fmla="*/ 2147483647 h 310"/>
                <a:gd name="T26" fmla="*/ 2147483647 w 325"/>
                <a:gd name="T27" fmla="*/ 2147483647 h 310"/>
                <a:gd name="T28" fmla="*/ 2147483647 w 325"/>
                <a:gd name="T29" fmla="*/ 2147483647 h 310"/>
                <a:gd name="T30" fmla="*/ 2147483647 w 325"/>
                <a:gd name="T31" fmla="*/ 2147483647 h 310"/>
                <a:gd name="T32" fmla="*/ 2147483647 w 325"/>
                <a:gd name="T33" fmla="*/ 2147483647 h 310"/>
                <a:gd name="T34" fmla="*/ 2147483647 w 325"/>
                <a:gd name="T35" fmla="*/ 2147483647 h 310"/>
                <a:gd name="T36" fmla="*/ 2147483647 w 325"/>
                <a:gd name="T37" fmla="*/ 2147483647 h 310"/>
                <a:gd name="T38" fmla="*/ 2147483647 w 325"/>
                <a:gd name="T39" fmla="*/ 2147483647 h 310"/>
                <a:gd name="T40" fmla="*/ 2147483647 w 325"/>
                <a:gd name="T41" fmla="*/ 2147483647 h 310"/>
                <a:gd name="T42" fmla="*/ 2147483647 w 325"/>
                <a:gd name="T43" fmla="*/ 2147483647 h 310"/>
                <a:gd name="T44" fmla="*/ 2147483647 w 325"/>
                <a:gd name="T45" fmla="*/ 2147483647 h 310"/>
                <a:gd name="T46" fmla="*/ 2147483647 w 325"/>
                <a:gd name="T47" fmla="*/ 2147483647 h 310"/>
                <a:gd name="T48" fmla="*/ 2147483647 w 325"/>
                <a:gd name="T49" fmla="*/ 2147483647 h 310"/>
                <a:gd name="T50" fmla="*/ 2147483647 w 325"/>
                <a:gd name="T51" fmla="*/ 2147483647 h 310"/>
                <a:gd name="T52" fmla="*/ 2147483647 w 325"/>
                <a:gd name="T53" fmla="*/ 2147483647 h 310"/>
                <a:gd name="T54" fmla="*/ 2147483647 w 325"/>
                <a:gd name="T55" fmla="*/ 2147483647 h 310"/>
                <a:gd name="T56" fmla="*/ 2147483647 w 325"/>
                <a:gd name="T57" fmla="*/ 2147483647 h 310"/>
                <a:gd name="T58" fmla="*/ 2147483647 w 325"/>
                <a:gd name="T59" fmla="*/ 2147483647 h 310"/>
                <a:gd name="T60" fmla="*/ 2147483647 w 325"/>
                <a:gd name="T61" fmla="*/ 2147483647 h 310"/>
                <a:gd name="T62" fmla="*/ 2147483647 w 325"/>
                <a:gd name="T63" fmla="*/ 2147483647 h 310"/>
                <a:gd name="T64" fmla="*/ 2147483647 w 325"/>
                <a:gd name="T65" fmla="*/ 2147483647 h 310"/>
                <a:gd name="T66" fmla="*/ 2147483647 w 325"/>
                <a:gd name="T67" fmla="*/ 2147483647 h 310"/>
                <a:gd name="T68" fmla="*/ 2147483647 w 325"/>
                <a:gd name="T69" fmla="*/ 2147483647 h 310"/>
                <a:gd name="T70" fmla="*/ 2147483647 w 325"/>
                <a:gd name="T71" fmla="*/ 2147483647 h 310"/>
                <a:gd name="T72" fmla="*/ 0 w 325"/>
                <a:gd name="T73" fmla="*/ 2147483647 h 310"/>
                <a:gd name="T74" fmla="*/ 718460593 w 325"/>
                <a:gd name="T75" fmla="*/ 2147483647 h 310"/>
                <a:gd name="T76" fmla="*/ 2147483647 w 325"/>
                <a:gd name="T77" fmla="*/ 2147483647 h 310"/>
                <a:gd name="T78" fmla="*/ 2147483647 w 325"/>
                <a:gd name="T79" fmla="*/ 2147483647 h 310"/>
                <a:gd name="T80" fmla="*/ 2147483647 w 325"/>
                <a:gd name="T81" fmla="*/ 2147483647 h 310"/>
                <a:gd name="T82" fmla="*/ 2147483647 w 325"/>
                <a:gd name="T83" fmla="*/ 2147483647 h 310"/>
                <a:gd name="T84" fmla="*/ 2147483647 w 325"/>
                <a:gd name="T85" fmla="*/ 2147483647 h 310"/>
                <a:gd name="T86" fmla="*/ 2147483647 w 325"/>
                <a:gd name="T87" fmla="*/ 2147483647 h 310"/>
                <a:gd name="T88" fmla="*/ 2147483647 w 325"/>
                <a:gd name="T89" fmla="*/ 1732123167 h 31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25"/>
                <a:gd name="T136" fmla="*/ 0 h 310"/>
                <a:gd name="T137" fmla="*/ 325 w 325"/>
                <a:gd name="T138" fmla="*/ 310 h 31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25" h="310">
                  <a:moveTo>
                    <a:pt x="139" y="53"/>
                  </a:moveTo>
                  <a:lnTo>
                    <a:pt x="166" y="44"/>
                  </a:lnTo>
                  <a:lnTo>
                    <a:pt x="190" y="44"/>
                  </a:lnTo>
                  <a:lnTo>
                    <a:pt x="214" y="28"/>
                  </a:lnTo>
                  <a:lnTo>
                    <a:pt x="272" y="39"/>
                  </a:lnTo>
                  <a:lnTo>
                    <a:pt x="291" y="34"/>
                  </a:lnTo>
                  <a:lnTo>
                    <a:pt x="300" y="20"/>
                  </a:lnTo>
                  <a:lnTo>
                    <a:pt x="311" y="0"/>
                  </a:lnTo>
                  <a:lnTo>
                    <a:pt x="324" y="20"/>
                  </a:lnTo>
                  <a:lnTo>
                    <a:pt x="305" y="72"/>
                  </a:lnTo>
                  <a:lnTo>
                    <a:pt x="291" y="72"/>
                  </a:lnTo>
                  <a:lnTo>
                    <a:pt x="257" y="69"/>
                  </a:lnTo>
                  <a:lnTo>
                    <a:pt x="238" y="78"/>
                  </a:lnTo>
                  <a:lnTo>
                    <a:pt x="211" y="78"/>
                  </a:lnTo>
                  <a:lnTo>
                    <a:pt x="200" y="97"/>
                  </a:lnTo>
                  <a:lnTo>
                    <a:pt x="176" y="97"/>
                  </a:lnTo>
                  <a:lnTo>
                    <a:pt x="190" y="113"/>
                  </a:lnTo>
                  <a:lnTo>
                    <a:pt x="182" y="133"/>
                  </a:lnTo>
                  <a:lnTo>
                    <a:pt x="158" y="138"/>
                  </a:lnTo>
                  <a:lnTo>
                    <a:pt x="128" y="113"/>
                  </a:lnTo>
                  <a:lnTo>
                    <a:pt x="128" y="152"/>
                  </a:lnTo>
                  <a:lnTo>
                    <a:pt x="147" y="176"/>
                  </a:lnTo>
                  <a:lnTo>
                    <a:pt x="166" y="201"/>
                  </a:lnTo>
                  <a:lnTo>
                    <a:pt x="182" y="221"/>
                  </a:lnTo>
                  <a:lnTo>
                    <a:pt x="200" y="235"/>
                  </a:lnTo>
                  <a:lnTo>
                    <a:pt x="225" y="245"/>
                  </a:lnTo>
                  <a:lnTo>
                    <a:pt x="233" y="270"/>
                  </a:lnTo>
                  <a:lnTo>
                    <a:pt x="257" y="275"/>
                  </a:lnTo>
                  <a:lnTo>
                    <a:pt x="225" y="275"/>
                  </a:lnTo>
                  <a:lnTo>
                    <a:pt x="230" y="309"/>
                  </a:lnTo>
                  <a:lnTo>
                    <a:pt x="196" y="289"/>
                  </a:lnTo>
                  <a:lnTo>
                    <a:pt x="166" y="289"/>
                  </a:lnTo>
                  <a:lnTo>
                    <a:pt x="144" y="264"/>
                  </a:lnTo>
                  <a:lnTo>
                    <a:pt x="105" y="275"/>
                  </a:lnTo>
                  <a:lnTo>
                    <a:pt x="61" y="275"/>
                  </a:lnTo>
                  <a:lnTo>
                    <a:pt x="38" y="251"/>
                  </a:lnTo>
                  <a:lnTo>
                    <a:pt x="0" y="187"/>
                  </a:lnTo>
                  <a:lnTo>
                    <a:pt x="5" y="187"/>
                  </a:lnTo>
                  <a:lnTo>
                    <a:pt x="19" y="171"/>
                  </a:lnTo>
                  <a:lnTo>
                    <a:pt x="47" y="122"/>
                  </a:lnTo>
                  <a:lnTo>
                    <a:pt x="43" y="97"/>
                  </a:lnTo>
                  <a:lnTo>
                    <a:pt x="57" y="93"/>
                  </a:lnTo>
                  <a:lnTo>
                    <a:pt x="105" y="72"/>
                  </a:lnTo>
                  <a:lnTo>
                    <a:pt x="124" y="69"/>
                  </a:lnTo>
                  <a:lnTo>
                    <a:pt x="139" y="53"/>
                  </a:lnTo>
                </a:path>
              </a:pathLst>
            </a:custGeom>
            <a:solidFill>
              <a:srgbClr val="C1F944"/>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0968" name="Freeform 78"/>
            <p:cNvSpPr>
              <a:spLocks/>
            </p:cNvSpPr>
            <p:nvPr/>
          </p:nvSpPr>
          <p:spPr bwMode="auto">
            <a:xfrm>
              <a:off x="4086" y="3503"/>
              <a:ext cx="633" cy="348"/>
            </a:xfrm>
            <a:custGeom>
              <a:avLst/>
              <a:gdLst>
                <a:gd name="T0" fmla="*/ 1980306192 w 307"/>
                <a:gd name="T1" fmla="*/ 950351802 h 221"/>
                <a:gd name="T2" fmla="*/ 0 w 307"/>
                <a:gd name="T3" fmla="*/ 1710638827 h 221"/>
                <a:gd name="T4" fmla="*/ 1273079258 w 307"/>
                <a:gd name="T5" fmla="*/ 2147483647 h 221"/>
                <a:gd name="T6" fmla="*/ 2147483647 w 307"/>
                <a:gd name="T7" fmla="*/ 2147483647 h 221"/>
                <a:gd name="T8" fmla="*/ 1273079258 w 307"/>
                <a:gd name="T9" fmla="*/ 2147483647 h 221"/>
                <a:gd name="T10" fmla="*/ 1273079258 w 307"/>
                <a:gd name="T11" fmla="*/ 2147483647 h 221"/>
                <a:gd name="T12" fmla="*/ 1273079258 w 307"/>
                <a:gd name="T13" fmla="*/ 2147483647 h 221"/>
                <a:gd name="T14" fmla="*/ 2147483647 w 307"/>
                <a:gd name="T15" fmla="*/ 2147483647 h 221"/>
                <a:gd name="T16" fmla="*/ 2147483647 w 307"/>
                <a:gd name="T17" fmla="*/ 2147483647 h 221"/>
                <a:gd name="T18" fmla="*/ 2147483647 w 307"/>
                <a:gd name="T19" fmla="*/ 2147483647 h 221"/>
                <a:gd name="T20" fmla="*/ 2147483647 w 307"/>
                <a:gd name="T21" fmla="*/ 2147483647 h 221"/>
                <a:gd name="T22" fmla="*/ 2147483647 w 307"/>
                <a:gd name="T23" fmla="*/ 2147483647 h 221"/>
                <a:gd name="T24" fmla="*/ 2147483647 w 307"/>
                <a:gd name="T25" fmla="*/ 2147483647 h 221"/>
                <a:gd name="T26" fmla="*/ 2147483647 w 307"/>
                <a:gd name="T27" fmla="*/ 2147483647 h 221"/>
                <a:gd name="T28" fmla="*/ 2147483647 w 307"/>
                <a:gd name="T29" fmla="*/ 2147483647 h 221"/>
                <a:gd name="T30" fmla="*/ 2147483647 w 307"/>
                <a:gd name="T31" fmla="*/ 2147483647 h 221"/>
                <a:gd name="T32" fmla="*/ 2147483647 w 307"/>
                <a:gd name="T33" fmla="*/ 2147483647 h 221"/>
                <a:gd name="T34" fmla="*/ 2147483647 w 307"/>
                <a:gd name="T35" fmla="*/ 2147483647 h 221"/>
                <a:gd name="T36" fmla="*/ 2147483647 w 307"/>
                <a:gd name="T37" fmla="*/ 2147483647 h 221"/>
                <a:gd name="T38" fmla="*/ 2147483647 w 307"/>
                <a:gd name="T39" fmla="*/ 2147483647 h 221"/>
                <a:gd name="T40" fmla="*/ 2147483647 w 307"/>
                <a:gd name="T41" fmla="*/ 2147483647 h 221"/>
                <a:gd name="T42" fmla="*/ 2147483647 w 307"/>
                <a:gd name="T43" fmla="*/ 2147483647 h 221"/>
                <a:gd name="T44" fmla="*/ 2147483647 w 307"/>
                <a:gd name="T45" fmla="*/ 1552253839 h 221"/>
                <a:gd name="T46" fmla="*/ 2147483647 w 307"/>
                <a:gd name="T47" fmla="*/ 1045391172 h 221"/>
                <a:gd name="T48" fmla="*/ 2147483647 w 307"/>
                <a:gd name="T49" fmla="*/ 316783935 h 221"/>
                <a:gd name="T50" fmla="*/ 2147483647 w 307"/>
                <a:gd name="T51" fmla="*/ 443503092 h 221"/>
                <a:gd name="T52" fmla="*/ 2147483647 w 307"/>
                <a:gd name="T53" fmla="*/ 158398946 h 221"/>
                <a:gd name="T54" fmla="*/ 2147483647 w 307"/>
                <a:gd name="T55" fmla="*/ 0 h 221"/>
                <a:gd name="T56" fmla="*/ 2147483647 w 307"/>
                <a:gd name="T57" fmla="*/ 316783935 h 221"/>
                <a:gd name="T58" fmla="*/ 2147483647 w 307"/>
                <a:gd name="T59" fmla="*/ 1235455954 h 221"/>
                <a:gd name="T60" fmla="*/ 2147483647 w 307"/>
                <a:gd name="T61" fmla="*/ 1393854892 h 221"/>
                <a:gd name="T62" fmla="*/ 2147483647 w 307"/>
                <a:gd name="T63" fmla="*/ 1393854892 h 221"/>
                <a:gd name="T64" fmla="*/ 2147483647 w 307"/>
                <a:gd name="T65" fmla="*/ 1552253839 h 221"/>
                <a:gd name="T66" fmla="*/ 2147483647 w 307"/>
                <a:gd name="T67" fmla="*/ 1552253839 h 221"/>
                <a:gd name="T68" fmla="*/ 2147483647 w 307"/>
                <a:gd name="T69" fmla="*/ 1393854892 h 221"/>
                <a:gd name="T70" fmla="*/ 1980306192 w 307"/>
                <a:gd name="T71" fmla="*/ 950351802 h 2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07"/>
                <a:gd name="T109" fmla="*/ 0 h 221"/>
                <a:gd name="T110" fmla="*/ 307 w 307"/>
                <a:gd name="T111" fmla="*/ 221 h 2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07" h="221">
                  <a:moveTo>
                    <a:pt x="14" y="30"/>
                  </a:moveTo>
                  <a:lnTo>
                    <a:pt x="0" y="54"/>
                  </a:lnTo>
                  <a:lnTo>
                    <a:pt x="9" y="88"/>
                  </a:lnTo>
                  <a:lnTo>
                    <a:pt x="19" y="112"/>
                  </a:lnTo>
                  <a:lnTo>
                    <a:pt x="9" y="137"/>
                  </a:lnTo>
                  <a:lnTo>
                    <a:pt x="9" y="157"/>
                  </a:lnTo>
                  <a:lnTo>
                    <a:pt x="9" y="162"/>
                  </a:lnTo>
                  <a:lnTo>
                    <a:pt x="33" y="176"/>
                  </a:lnTo>
                  <a:lnTo>
                    <a:pt x="44" y="220"/>
                  </a:lnTo>
                  <a:lnTo>
                    <a:pt x="71" y="210"/>
                  </a:lnTo>
                  <a:lnTo>
                    <a:pt x="95" y="210"/>
                  </a:lnTo>
                  <a:lnTo>
                    <a:pt x="119" y="195"/>
                  </a:lnTo>
                  <a:lnTo>
                    <a:pt x="177" y="205"/>
                  </a:lnTo>
                  <a:lnTo>
                    <a:pt x="196" y="200"/>
                  </a:lnTo>
                  <a:lnTo>
                    <a:pt x="205" y="187"/>
                  </a:lnTo>
                  <a:lnTo>
                    <a:pt x="215" y="167"/>
                  </a:lnTo>
                  <a:lnTo>
                    <a:pt x="253" y="142"/>
                  </a:lnTo>
                  <a:lnTo>
                    <a:pt x="272" y="146"/>
                  </a:lnTo>
                  <a:lnTo>
                    <a:pt x="301" y="142"/>
                  </a:lnTo>
                  <a:lnTo>
                    <a:pt x="292" y="132"/>
                  </a:lnTo>
                  <a:lnTo>
                    <a:pt x="263" y="107"/>
                  </a:lnTo>
                  <a:lnTo>
                    <a:pt x="282" y="83"/>
                  </a:lnTo>
                  <a:lnTo>
                    <a:pt x="282" y="49"/>
                  </a:lnTo>
                  <a:lnTo>
                    <a:pt x="306" y="33"/>
                  </a:lnTo>
                  <a:lnTo>
                    <a:pt x="306" y="10"/>
                  </a:lnTo>
                  <a:lnTo>
                    <a:pt x="292" y="14"/>
                  </a:lnTo>
                  <a:lnTo>
                    <a:pt x="272" y="5"/>
                  </a:lnTo>
                  <a:lnTo>
                    <a:pt x="220" y="0"/>
                  </a:lnTo>
                  <a:lnTo>
                    <a:pt x="196" y="10"/>
                  </a:lnTo>
                  <a:lnTo>
                    <a:pt x="167" y="39"/>
                  </a:lnTo>
                  <a:lnTo>
                    <a:pt x="153" y="44"/>
                  </a:lnTo>
                  <a:lnTo>
                    <a:pt x="110" y="44"/>
                  </a:lnTo>
                  <a:lnTo>
                    <a:pt x="71" y="49"/>
                  </a:lnTo>
                  <a:lnTo>
                    <a:pt x="44" y="49"/>
                  </a:lnTo>
                  <a:lnTo>
                    <a:pt x="19" y="44"/>
                  </a:lnTo>
                  <a:lnTo>
                    <a:pt x="14" y="30"/>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0969" name="Freeform 79"/>
            <p:cNvSpPr>
              <a:spLocks/>
            </p:cNvSpPr>
            <p:nvPr/>
          </p:nvSpPr>
          <p:spPr bwMode="auto">
            <a:xfrm>
              <a:off x="4086" y="3503"/>
              <a:ext cx="633" cy="348"/>
            </a:xfrm>
            <a:custGeom>
              <a:avLst/>
              <a:gdLst>
                <a:gd name="T0" fmla="*/ 1980306192 w 307"/>
                <a:gd name="T1" fmla="*/ 950351802 h 221"/>
                <a:gd name="T2" fmla="*/ 0 w 307"/>
                <a:gd name="T3" fmla="*/ 1710638827 h 221"/>
                <a:gd name="T4" fmla="*/ 1273079258 w 307"/>
                <a:gd name="T5" fmla="*/ 2147483647 h 221"/>
                <a:gd name="T6" fmla="*/ 2147483647 w 307"/>
                <a:gd name="T7" fmla="*/ 2147483647 h 221"/>
                <a:gd name="T8" fmla="*/ 1273079258 w 307"/>
                <a:gd name="T9" fmla="*/ 2147483647 h 221"/>
                <a:gd name="T10" fmla="*/ 1273079258 w 307"/>
                <a:gd name="T11" fmla="*/ 2147483647 h 221"/>
                <a:gd name="T12" fmla="*/ 1273079258 w 307"/>
                <a:gd name="T13" fmla="*/ 2147483647 h 221"/>
                <a:gd name="T14" fmla="*/ 2147483647 w 307"/>
                <a:gd name="T15" fmla="*/ 2147483647 h 221"/>
                <a:gd name="T16" fmla="*/ 2147483647 w 307"/>
                <a:gd name="T17" fmla="*/ 2147483647 h 221"/>
                <a:gd name="T18" fmla="*/ 2147483647 w 307"/>
                <a:gd name="T19" fmla="*/ 2147483647 h 221"/>
                <a:gd name="T20" fmla="*/ 2147483647 w 307"/>
                <a:gd name="T21" fmla="*/ 2147483647 h 221"/>
                <a:gd name="T22" fmla="*/ 2147483647 w 307"/>
                <a:gd name="T23" fmla="*/ 2147483647 h 221"/>
                <a:gd name="T24" fmla="*/ 2147483647 w 307"/>
                <a:gd name="T25" fmla="*/ 2147483647 h 221"/>
                <a:gd name="T26" fmla="*/ 2147483647 w 307"/>
                <a:gd name="T27" fmla="*/ 2147483647 h 221"/>
                <a:gd name="T28" fmla="*/ 2147483647 w 307"/>
                <a:gd name="T29" fmla="*/ 2147483647 h 221"/>
                <a:gd name="T30" fmla="*/ 2147483647 w 307"/>
                <a:gd name="T31" fmla="*/ 2147483647 h 221"/>
                <a:gd name="T32" fmla="*/ 2147483647 w 307"/>
                <a:gd name="T33" fmla="*/ 2147483647 h 221"/>
                <a:gd name="T34" fmla="*/ 2147483647 w 307"/>
                <a:gd name="T35" fmla="*/ 2147483647 h 221"/>
                <a:gd name="T36" fmla="*/ 2147483647 w 307"/>
                <a:gd name="T37" fmla="*/ 2147483647 h 221"/>
                <a:gd name="T38" fmla="*/ 2147483647 w 307"/>
                <a:gd name="T39" fmla="*/ 2147483647 h 221"/>
                <a:gd name="T40" fmla="*/ 2147483647 w 307"/>
                <a:gd name="T41" fmla="*/ 2147483647 h 221"/>
                <a:gd name="T42" fmla="*/ 2147483647 w 307"/>
                <a:gd name="T43" fmla="*/ 2147483647 h 221"/>
                <a:gd name="T44" fmla="*/ 2147483647 w 307"/>
                <a:gd name="T45" fmla="*/ 1552253839 h 221"/>
                <a:gd name="T46" fmla="*/ 2147483647 w 307"/>
                <a:gd name="T47" fmla="*/ 1045391172 h 221"/>
                <a:gd name="T48" fmla="*/ 2147483647 w 307"/>
                <a:gd name="T49" fmla="*/ 316783935 h 221"/>
                <a:gd name="T50" fmla="*/ 2147483647 w 307"/>
                <a:gd name="T51" fmla="*/ 443503092 h 221"/>
                <a:gd name="T52" fmla="*/ 2147483647 w 307"/>
                <a:gd name="T53" fmla="*/ 158398946 h 221"/>
                <a:gd name="T54" fmla="*/ 2147483647 w 307"/>
                <a:gd name="T55" fmla="*/ 0 h 221"/>
                <a:gd name="T56" fmla="*/ 2147483647 w 307"/>
                <a:gd name="T57" fmla="*/ 316783935 h 221"/>
                <a:gd name="T58" fmla="*/ 2147483647 w 307"/>
                <a:gd name="T59" fmla="*/ 1235455954 h 221"/>
                <a:gd name="T60" fmla="*/ 2147483647 w 307"/>
                <a:gd name="T61" fmla="*/ 1393854892 h 221"/>
                <a:gd name="T62" fmla="*/ 2147483647 w 307"/>
                <a:gd name="T63" fmla="*/ 1393854892 h 221"/>
                <a:gd name="T64" fmla="*/ 2147483647 w 307"/>
                <a:gd name="T65" fmla="*/ 1552253839 h 221"/>
                <a:gd name="T66" fmla="*/ 2147483647 w 307"/>
                <a:gd name="T67" fmla="*/ 1552253839 h 221"/>
                <a:gd name="T68" fmla="*/ 2147483647 w 307"/>
                <a:gd name="T69" fmla="*/ 1393854892 h 221"/>
                <a:gd name="T70" fmla="*/ 1980306192 w 307"/>
                <a:gd name="T71" fmla="*/ 950351802 h 2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07"/>
                <a:gd name="T109" fmla="*/ 0 h 221"/>
                <a:gd name="T110" fmla="*/ 307 w 307"/>
                <a:gd name="T111" fmla="*/ 221 h 2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07" h="221">
                  <a:moveTo>
                    <a:pt x="14" y="30"/>
                  </a:moveTo>
                  <a:lnTo>
                    <a:pt x="0" y="54"/>
                  </a:lnTo>
                  <a:lnTo>
                    <a:pt x="9" y="88"/>
                  </a:lnTo>
                  <a:lnTo>
                    <a:pt x="19" y="112"/>
                  </a:lnTo>
                  <a:lnTo>
                    <a:pt x="9" y="137"/>
                  </a:lnTo>
                  <a:lnTo>
                    <a:pt x="9" y="157"/>
                  </a:lnTo>
                  <a:lnTo>
                    <a:pt x="9" y="162"/>
                  </a:lnTo>
                  <a:lnTo>
                    <a:pt x="33" y="176"/>
                  </a:lnTo>
                  <a:lnTo>
                    <a:pt x="44" y="220"/>
                  </a:lnTo>
                  <a:lnTo>
                    <a:pt x="71" y="210"/>
                  </a:lnTo>
                  <a:lnTo>
                    <a:pt x="95" y="210"/>
                  </a:lnTo>
                  <a:lnTo>
                    <a:pt x="119" y="195"/>
                  </a:lnTo>
                  <a:lnTo>
                    <a:pt x="177" y="205"/>
                  </a:lnTo>
                  <a:lnTo>
                    <a:pt x="196" y="200"/>
                  </a:lnTo>
                  <a:lnTo>
                    <a:pt x="205" y="187"/>
                  </a:lnTo>
                  <a:lnTo>
                    <a:pt x="215" y="167"/>
                  </a:lnTo>
                  <a:lnTo>
                    <a:pt x="253" y="142"/>
                  </a:lnTo>
                  <a:lnTo>
                    <a:pt x="272" y="146"/>
                  </a:lnTo>
                  <a:lnTo>
                    <a:pt x="301" y="142"/>
                  </a:lnTo>
                  <a:lnTo>
                    <a:pt x="292" y="132"/>
                  </a:lnTo>
                  <a:lnTo>
                    <a:pt x="263" y="107"/>
                  </a:lnTo>
                  <a:lnTo>
                    <a:pt x="282" y="83"/>
                  </a:lnTo>
                  <a:lnTo>
                    <a:pt x="282" y="49"/>
                  </a:lnTo>
                  <a:lnTo>
                    <a:pt x="306" y="33"/>
                  </a:lnTo>
                  <a:lnTo>
                    <a:pt x="306" y="10"/>
                  </a:lnTo>
                  <a:lnTo>
                    <a:pt x="292" y="14"/>
                  </a:lnTo>
                  <a:lnTo>
                    <a:pt x="272" y="5"/>
                  </a:lnTo>
                  <a:lnTo>
                    <a:pt x="220" y="0"/>
                  </a:lnTo>
                  <a:lnTo>
                    <a:pt x="196" y="10"/>
                  </a:lnTo>
                  <a:lnTo>
                    <a:pt x="167" y="39"/>
                  </a:lnTo>
                  <a:lnTo>
                    <a:pt x="153" y="44"/>
                  </a:lnTo>
                  <a:lnTo>
                    <a:pt x="110" y="44"/>
                  </a:lnTo>
                  <a:lnTo>
                    <a:pt x="71" y="49"/>
                  </a:lnTo>
                  <a:lnTo>
                    <a:pt x="44" y="49"/>
                  </a:lnTo>
                  <a:lnTo>
                    <a:pt x="19" y="44"/>
                  </a:lnTo>
                  <a:lnTo>
                    <a:pt x="14" y="30"/>
                  </a:lnTo>
                </a:path>
              </a:pathLst>
            </a:custGeom>
            <a:solidFill>
              <a:srgbClr val="C1F944"/>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0970" name="Freeform 80"/>
            <p:cNvSpPr>
              <a:spLocks/>
            </p:cNvSpPr>
            <p:nvPr/>
          </p:nvSpPr>
          <p:spPr bwMode="auto">
            <a:xfrm>
              <a:off x="3837" y="3058"/>
              <a:ext cx="941" cy="523"/>
            </a:xfrm>
            <a:custGeom>
              <a:avLst/>
              <a:gdLst>
                <a:gd name="T0" fmla="*/ 2147483647 w 455"/>
                <a:gd name="T1" fmla="*/ 2147483647 h 331"/>
                <a:gd name="T2" fmla="*/ 2147483647 w 455"/>
                <a:gd name="T3" fmla="*/ 2147483647 h 331"/>
                <a:gd name="T4" fmla="*/ 2147483647 w 455"/>
                <a:gd name="T5" fmla="*/ 2147483647 h 331"/>
                <a:gd name="T6" fmla="*/ 2147483647 w 455"/>
                <a:gd name="T7" fmla="*/ 2147483647 h 331"/>
                <a:gd name="T8" fmla="*/ 2147483647 w 455"/>
                <a:gd name="T9" fmla="*/ 2147483647 h 331"/>
                <a:gd name="T10" fmla="*/ 2147483647 w 455"/>
                <a:gd name="T11" fmla="*/ 2147483647 h 331"/>
                <a:gd name="T12" fmla="*/ 2147483647 w 455"/>
                <a:gd name="T13" fmla="*/ 2147483647 h 331"/>
                <a:gd name="T14" fmla="*/ 2147483647 w 455"/>
                <a:gd name="T15" fmla="*/ 2147483647 h 331"/>
                <a:gd name="T16" fmla="*/ 2147483647 w 455"/>
                <a:gd name="T17" fmla="*/ 2147483647 h 331"/>
                <a:gd name="T18" fmla="*/ 2147483647 w 455"/>
                <a:gd name="T19" fmla="*/ 2147483647 h 331"/>
                <a:gd name="T20" fmla="*/ 2147483647 w 455"/>
                <a:gd name="T21" fmla="*/ 1256280417 h 331"/>
                <a:gd name="T22" fmla="*/ 2147483647 w 455"/>
                <a:gd name="T23" fmla="*/ 483184773 h 331"/>
                <a:gd name="T24" fmla="*/ 2147483647 w 455"/>
                <a:gd name="T25" fmla="*/ 161066314 h 331"/>
                <a:gd name="T26" fmla="*/ 2147483647 w 455"/>
                <a:gd name="T27" fmla="*/ 161066314 h 331"/>
                <a:gd name="T28" fmla="*/ 2147483647 w 455"/>
                <a:gd name="T29" fmla="*/ 0 h 331"/>
                <a:gd name="T30" fmla="*/ 2147483647 w 455"/>
                <a:gd name="T31" fmla="*/ 612029323 h 331"/>
                <a:gd name="T32" fmla="*/ 2147483647 w 455"/>
                <a:gd name="T33" fmla="*/ 966369554 h 331"/>
                <a:gd name="T34" fmla="*/ 2147483647 w 455"/>
                <a:gd name="T35" fmla="*/ 1417346731 h 331"/>
                <a:gd name="T36" fmla="*/ 2147483647 w 455"/>
                <a:gd name="T37" fmla="*/ 966369554 h 331"/>
                <a:gd name="T38" fmla="*/ 2147483647 w 455"/>
                <a:gd name="T39" fmla="*/ 1256280417 h 331"/>
                <a:gd name="T40" fmla="*/ 2147483647 w 455"/>
                <a:gd name="T41" fmla="*/ 1256280417 h 331"/>
                <a:gd name="T42" fmla="*/ 2147483647 w 455"/>
                <a:gd name="T43" fmla="*/ 1417346731 h 331"/>
                <a:gd name="T44" fmla="*/ 2147483647 w 455"/>
                <a:gd name="T45" fmla="*/ 1932739097 h 331"/>
                <a:gd name="T46" fmla="*/ 2147483647 w 455"/>
                <a:gd name="T47" fmla="*/ 2029376053 h 331"/>
                <a:gd name="T48" fmla="*/ 2147483647 w 455"/>
                <a:gd name="T49" fmla="*/ 2147483647 h 331"/>
                <a:gd name="T50" fmla="*/ 2147483647 w 455"/>
                <a:gd name="T51" fmla="*/ 2147483647 h 331"/>
                <a:gd name="T52" fmla="*/ 0 w 455"/>
                <a:gd name="T53" fmla="*/ 2147483647 h 331"/>
                <a:gd name="T54" fmla="*/ 2147483647 w 455"/>
                <a:gd name="T55" fmla="*/ 2147483647 h 331"/>
                <a:gd name="T56" fmla="*/ 2147483647 w 455"/>
                <a:gd name="T57" fmla="*/ 2147483647 h 331"/>
                <a:gd name="T58" fmla="*/ 2147483647 w 455"/>
                <a:gd name="T59" fmla="*/ 2147483647 h 331"/>
                <a:gd name="T60" fmla="*/ 2147483647 w 455"/>
                <a:gd name="T61" fmla="*/ 2147483647 h 331"/>
                <a:gd name="T62" fmla="*/ 2147483647 w 455"/>
                <a:gd name="T63" fmla="*/ 2147483647 h 331"/>
                <a:gd name="T64" fmla="*/ 2147483647 w 455"/>
                <a:gd name="T65" fmla="*/ 2147483647 h 331"/>
                <a:gd name="T66" fmla="*/ 2147483647 w 455"/>
                <a:gd name="T67" fmla="*/ 2147483647 h 331"/>
                <a:gd name="T68" fmla="*/ 2147483647 w 455"/>
                <a:gd name="T69" fmla="*/ 2147483647 h 331"/>
                <a:gd name="T70" fmla="*/ 2147483647 w 455"/>
                <a:gd name="T71" fmla="*/ 2147483647 h 331"/>
                <a:gd name="T72" fmla="*/ 2147483647 w 455"/>
                <a:gd name="T73" fmla="*/ 2147483647 h 331"/>
                <a:gd name="T74" fmla="*/ 2147483647 w 455"/>
                <a:gd name="T75" fmla="*/ 2147483647 h 331"/>
                <a:gd name="T76" fmla="*/ 2147483647 w 455"/>
                <a:gd name="T77" fmla="*/ 2147483647 h 331"/>
                <a:gd name="T78" fmla="*/ 2147483647 w 455"/>
                <a:gd name="T79" fmla="*/ 2147483647 h 331"/>
                <a:gd name="T80" fmla="*/ 2147483647 w 455"/>
                <a:gd name="T81" fmla="*/ 2147483647 h 331"/>
                <a:gd name="T82" fmla="*/ 2147483647 w 455"/>
                <a:gd name="T83" fmla="*/ 2147483647 h 331"/>
                <a:gd name="T84" fmla="*/ 2147483647 w 455"/>
                <a:gd name="T85" fmla="*/ 2147483647 h 331"/>
                <a:gd name="T86" fmla="*/ 2147483647 w 455"/>
                <a:gd name="T87" fmla="*/ 2147483647 h 331"/>
                <a:gd name="T88" fmla="*/ 2147483647 w 455"/>
                <a:gd name="T89" fmla="*/ 2147483647 h 331"/>
                <a:gd name="T90" fmla="*/ 2147483647 w 455"/>
                <a:gd name="T91" fmla="*/ 2147483647 h 331"/>
                <a:gd name="T92" fmla="*/ 2147483647 w 455"/>
                <a:gd name="T93" fmla="*/ 2147483647 h 331"/>
                <a:gd name="T94" fmla="*/ 2147483647 w 455"/>
                <a:gd name="T95" fmla="*/ 2147483647 h 331"/>
                <a:gd name="T96" fmla="*/ 2147483647 w 455"/>
                <a:gd name="T97" fmla="*/ 2147483647 h 331"/>
                <a:gd name="T98" fmla="*/ 2147483647 w 455"/>
                <a:gd name="T99" fmla="*/ 2147483647 h 331"/>
                <a:gd name="T100" fmla="*/ 2147483647 w 455"/>
                <a:gd name="T101" fmla="*/ 2147483647 h 331"/>
                <a:gd name="T102" fmla="*/ 2147483647 w 455"/>
                <a:gd name="T103" fmla="*/ 2147483647 h 331"/>
                <a:gd name="T104" fmla="*/ 2147483647 w 455"/>
                <a:gd name="T105" fmla="*/ 2147483647 h 331"/>
                <a:gd name="T106" fmla="*/ 2147483647 w 455"/>
                <a:gd name="T107" fmla="*/ 2147483647 h 3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55"/>
                <a:gd name="T163" fmla="*/ 0 h 331"/>
                <a:gd name="T164" fmla="*/ 455 w 455"/>
                <a:gd name="T165" fmla="*/ 331 h 33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55" h="331">
                  <a:moveTo>
                    <a:pt x="448" y="167"/>
                  </a:moveTo>
                  <a:lnTo>
                    <a:pt x="444" y="167"/>
                  </a:lnTo>
                  <a:lnTo>
                    <a:pt x="430" y="172"/>
                  </a:lnTo>
                  <a:lnTo>
                    <a:pt x="411" y="187"/>
                  </a:lnTo>
                  <a:lnTo>
                    <a:pt x="396" y="182"/>
                  </a:lnTo>
                  <a:lnTo>
                    <a:pt x="391" y="182"/>
                  </a:lnTo>
                  <a:lnTo>
                    <a:pt x="377" y="162"/>
                  </a:lnTo>
                  <a:lnTo>
                    <a:pt x="368" y="143"/>
                  </a:lnTo>
                  <a:lnTo>
                    <a:pt x="368" y="107"/>
                  </a:lnTo>
                  <a:lnTo>
                    <a:pt x="358" y="83"/>
                  </a:lnTo>
                  <a:lnTo>
                    <a:pt x="320" y="39"/>
                  </a:lnTo>
                  <a:lnTo>
                    <a:pt x="305" y="15"/>
                  </a:lnTo>
                  <a:lnTo>
                    <a:pt x="291" y="5"/>
                  </a:lnTo>
                  <a:lnTo>
                    <a:pt x="281" y="5"/>
                  </a:lnTo>
                  <a:lnTo>
                    <a:pt x="267" y="0"/>
                  </a:lnTo>
                  <a:lnTo>
                    <a:pt x="243" y="19"/>
                  </a:lnTo>
                  <a:lnTo>
                    <a:pt x="214" y="30"/>
                  </a:lnTo>
                  <a:lnTo>
                    <a:pt x="205" y="44"/>
                  </a:lnTo>
                  <a:lnTo>
                    <a:pt x="186" y="30"/>
                  </a:lnTo>
                  <a:lnTo>
                    <a:pt x="163" y="39"/>
                  </a:lnTo>
                  <a:lnTo>
                    <a:pt x="123" y="39"/>
                  </a:lnTo>
                  <a:lnTo>
                    <a:pt x="105" y="44"/>
                  </a:lnTo>
                  <a:lnTo>
                    <a:pt x="96" y="60"/>
                  </a:lnTo>
                  <a:lnTo>
                    <a:pt x="81" y="63"/>
                  </a:lnTo>
                  <a:lnTo>
                    <a:pt x="56" y="112"/>
                  </a:lnTo>
                  <a:lnTo>
                    <a:pt x="38" y="162"/>
                  </a:lnTo>
                  <a:lnTo>
                    <a:pt x="0" y="182"/>
                  </a:lnTo>
                  <a:lnTo>
                    <a:pt x="19" y="192"/>
                  </a:lnTo>
                  <a:lnTo>
                    <a:pt x="29" y="212"/>
                  </a:lnTo>
                  <a:lnTo>
                    <a:pt x="43" y="236"/>
                  </a:lnTo>
                  <a:lnTo>
                    <a:pt x="62" y="245"/>
                  </a:lnTo>
                  <a:lnTo>
                    <a:pt x="67" y="267"/>
                  </a:lnTo>
                  <a:lnTo>
                    <a:pt x="81" y="275"/>
                  </a:lnTo>
                  <a:lnTo>
                    <a:pt x="96" y="280"/>
                  </a:lnTo>
                  <a:lnTo>
                    <a:pt x="115" y="270"/>
                  </a:lnTo>
                  <a:lnTo>
                    <a:pt x="115" y="290"/>
                  </a:lnTo>
                  <a:lnTo>
                    <a:pt x="134" y="310"/>
                  </a:lnTo>
                  <a:lnTo>
                    <a:pt x="139" y="325"/>
                  </a:lnTo>
                  <a:lnTo>
                    <a:pt x="163" y="330"/>
                  </a:lnTo>
                  <a:lnTo>
                    <a:pt x="190" y="330"/>
                  </a:lnTo>
                  <a:lnTo>
                    <a:pt x="229" y="325"/>
                  </a:lnTo>
                  <a:lnTo>
                    <a:pt x="272" y="325"/>
                  </a:lnTo>
                  <a:lnTo>
                    <a:pt x="286" y="320"/>
                  </a:lnTo>
                  <a:lnTo>
                    <a:pt x="315" y="290"/>
                  </a:lnTo>
                  <a:lnTo>
                    <a:pt x="339" y="280"/>
                  </a:lnTo>
                  <a:lnTo>
                    <a:pt x="391" y="285"/>
                  </a:lnTo>
                  <a:lnTo>
                    <a:pt x="411" y="295"/>
                  </a:lnTo>
                  <a:lnTo>
                    <a:pt x="425" y="290"/>
                  </a:lnTo>
                  <a:lnTo>
                    <a:pt x="425" y="280"/>
                  </a:lnTo>
                  <a:lnTo>
                    <a:pt x="420" y="251"/>
                  </a:lnTo>
                  <a:lnTo>
                    <a:pt x="430" y="226"/>
                  </a:lnTo>
                  <a:lnTo>
                    <a:pt x="454" y="212"/>
                  </a:lnTo>
                  <a:lnTo>
                    <a:pt x="454" y="187"/>
                  </a:lnTo>
                  <a:lnTo>
                    <a:pt x="448" y="167"/>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0971" name="Freeform 81"/>
            <p:cNvSpPr>
              <a:spLocks/>
            </p:cNvSpPr>
            <p:nvPr/>
          </p:nvSpPr>
          <p:spPr bwMode="auto">
            <a:xfrm>
              <a:off x="3837" y="3058"/>
              <a:ext cx="941" cy="523"/>
            </a:xfrm>
            <a:custGeom>
              <a:avLst/>
              <a:gdLst>
                <a:gd name="T0" fmla="*/ 2147483647 w 455"/>
                <a:gd name="T1" fmla="*/ 2147483647 h 331"/>
                <a:gd name="T2" fmla="*/ 2147483647 w 455"/>
                <a:gd name="T3" fmla="*/ 2147483647 h 331"/>
                <a:gd name="T4" fmla="*/ 2147483647 w 455"/>
                <a:gd name="T5" fmla="*/ 2147483647 h 331"/>
                <a:gd name="T6" fmla="*/ 2147483647 w 455"/>
                <a:gd name="T7" fmla="*/ 2147483647 h 331"/>
                <a:gd name="T8" fmla="*/ 2147483647 w 455"/>
                <a:gd name="T9" fmla="*/ 2147483647 h 331"/>
                <a:gd name="T10" fmla="*/ 2147483647 w 455"/>
                <a:gd name="T11" fmla="*/ 2147483647 h 331"/>
                <a:gd name="T12" fmla="*/ 2147483647 w 455"/>
                <a:gd name="T13" fmla="*/ 2147483647 h 331"/>
                <a:gd name="T14" fmla="*/ 2147483647 w 455"/>
                <a:gd name="T15" fmla="*/ 2147483647 h 331"/>
                <a:gd name="T16" fmla="*/ 2147483647 w 455"/>
                <a:gd name="T17" fmla="*/ 2147483647 h 331"/>
                <a:gd name="T18" fmla="*/ 2147483647 w 455"/>
                <a:gd name="T19" fmla="*/ 2147483647 h 331"/>
                <a:gd name="T20" fmla="*/ 2147483647 w 455"/>
                <a:gd name="T21" fmla="*/ 1256280417 h 331"/>
                <a:gd name="T22" fmla="*/ 2147483647 w 455"/>
                <a:gd name="T23" fmla="*/ 483184773 h 331"/>
                <a:gd name="T24" fmla="*/ 2147483647 w 455"/>
                <a:gd name="T25" fmla="*/ 161066314 h 331"/>
                <a:gd name="T26" fmla="*/ 2147483647 w 455"/>
                <a:gd name="T27" fmla="*/ 161066314 h 331"/>
                <a:gd name="T28" fmla="*/ 2147483647 w 455"/>
                <a:gd name="T29" fmla="*/ 0 h 331"/>
                <a:gd name="T30" fmla="*/ 2147483647 w 455"/>
                <a:gd name="T31" fmla="*/ 612029323 h 331"/>
                <a:gd name="T32" fmla="*/ 2147483647 w 455"/>
                <a:gd name="T33" fmla="*/ 966369554 h 331"/>
                <a:gd name="T34" fmla="*/ 2147483647 w 455"/>
                <a:gd name="T35" fmla="*/ 1417346731 h 331"/>
                <a:gd name="T36" fmla="*/ 2147483647 w 455"/>
                <a:gd name="T37" fmla="*/ 966369554 h 331"/>
                <a:gd name="T38" fmla="*/ 2147483647 w 455"/>
                <a:gd name="T39" fmla="*/ 1256280417 h 331"/>
                <a:gd name="T40" fmla="*/ 2147483647 w 455"/>
                <a:gd name="T41" fmla="*/ 1256280417 h 331"/>
                <a:gd name="T42" fmla="*/ 2147483647 w 455"/>
                <a:gd name="T43" fmla="*/ 1417346731 h 331"/>
                <a:gd name="T44" fmla="*/ 2147483647 w 455"/>
                <a:gd name="T45" fmla="*/ 1932739097 h 331"/>
                <a:gd name="T46" fmla="*/ 2147483647 w 455"/>
                <a:gd name="T47" fmla="*/ 2029376053 h 331"/>
                <a:gd name="T48" fmla="*/ 2147483647 w 455"/>
                <a:gd name="T49" fmla="*/ 2147483647 h 331"/>
                <a:gd name="T50" fmla="*/ 2147483647 w 455"/>
                <a:gd name="T51" fmla="*/ 2147483647 h 331"/>
                <a:gd name="T52" fmla="*/ 0 w 455"/>
                <a:gd name="T53" fmla="*/ 2147483647 h 331"/>
                <a:gd name="T54" fmla="*/ 2147483647 w 455"/>
                <a:gd name="T55" fmla="*/ 2147483647 h 331"/>
                <a:gd name="T56" fmla="*/ 2147483647 w 455"/>
                <a:gd name="T57" fmla="*/ 2147483647 h 331"/>
                <a:gd name="T58" fmla="*/ 2147483647 w 455"/>
                <a:gd name="T59" fmla="*/ 2147483647 h 331"/>
                <a:gd name="T60" fmla="*/ 2147483647 w 455"/>
                <a:gd name="T61" fmla="*/ 2147483647 h 331"/>
                <a:gd name="T62" fmla="*/ 2147483647 w 455"/>
                <a:gd name="T63" fmla="*/ 2147483647 h 331"/>
                <a:gd name="T64" fmla="*/ 2147483647 w 455"/>
                <a:gd name="T65" fmla="*/ 2147483647 h 331"/>
                <a:gd name="T66" fmla="*/ 2147483647 w 455"/>
                <a:gd name="T67" fmla="*/ 2147483647 h 331"/>
                <a:gd name="T68" fmla="*/ 2147483647 w 455"/>
                <a:gd name="T69" fmla="*/ 2147483647 h 331"/>
                <a:gd name="T70" fmla="*/ 2147483647 w 455"/>
                <a:gd name="T71" fmla="*/ 2147483647 h 331"/>
                <a:gd name="T72" fmla="*/ 2147483647 w 455"/>
                <a:gd name="T73" fmla="*/ 2147483647 h 331"/>
                <a:gd name="T74" fmla="*/ 2147483647 w 455"/>
                <a:gd name="T75" fmla="*/ 2147483647 h 331"/>
                <a:gd name="T76" fmla="*/ 2147483647 w 455"/>
                <a:gd name="T77" fmla="*/ 2147483647 h 331"/>
                <a:gd name="T78" fmla="*/ 2147483647 w 455"/>
                <a:gd name="T79" fmla="*/ 2147483647 h 331"/>
                <a:gd name="T80" fmla="*/ 2147483647 w 455"/>
                <a:gd name="T81" fmla="*/ 2147483647 h 331"/>
                <a:gd name="T82" fmla="*/ 2147483647 w 455"/>
                <a:gd name="T83" fmla="*/ 2147483647 h 331"/>
                <a:gd name="T84" fmla="*/ 2147483647 w 455"/>
                <a:gd name="T85" fmla="*/ 2147483647 h 331"/>
                <a:gd name="T86" fmla="*/ 2147483647 w 455"/>
                <a:gd name="T87" fmla="*/ 2147483647 h 331"/>
                <a:gd name="T88" fmla="*/ 2147483647 w 455"/>
                <a:gd name="T89" fmla="*/ 2147483647 h 331"/>
                <a:gd name="T90" fmla="*/ 2147483647 w 455"/>
                <a:gd name="T91" fmla="*/ 2147483647 h 331"/>
                <a:gd name="T92" fmla="*/ 2147483647 w 455"/>
                <a:gd name="T93" fmla="*/ 2147483647 h 331"/>
                <a:gd name="T94" fmla="*/ 2147483647 w 455"/>
                <a:gd name="T95" fmla="*/ 2147483647 h 331"/>
                <a:gd name="T96" fmla="*/ 2147483647 w 455"/>
                <a:gd name="T97" fmla="*/ 2147483647 h 331"/>
                <a:gd name="T98" fmla="*/ 2147483647 w 455"/>
                <a:gd name="T99" fmla="*/ 2147483647 h 331"/>
                <a:gd name="T100" fmla="*/ 2147483647 w 455"/>
                <a:gd name="T101" fmla="*/ 2147483647 h 331"/>
                <a:gd name="T102" fmla="*/ 2147483647 w 455"/>
                <a:gd name="T103" fmla="*/ 2147483647 h 331"/>
                <a:gd name="T104" fmla="*/ 2147483647 w 455"/>
                <a:gd name="T105" fmla="*/ 2147483647 h 331"/>
                <a:gd name="T106" fmla="*/ 2147483647 w 455"/>
                <a:gd name="T107" fmla="*/ 2147483647 h 3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55"/>
                <a:gd name="T163" fmla="*/ 0 h 331"/>
                <a:gd name="T164" fmla="*/ 455 w 455"/>
                <a:gd name="T165" fmla="*/ 331 h 33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55" h="331">
                  <a:moveTo>
                    <a:pt x="448" y="167"/>
                  </a:moveTo>
                  <a:lnTo>
                    <a:pt x="444" y="167"/>
                  </a:lnTo>
                  <a:lnTo>
                    <a:pt x="430" y="172"/>
                  </a:lnTo>
                  <a:lnTo>
                    <a:pt x="411" y="187"/>
                  </a:lnTo>
                  <a:lnTo>
                    <a:pt x="396" y="182"/>
                  </a:lnTo>
                  <a:lnTo>
                    <a:pt x="391" y="182"/>
                  </a:lnTo>
                  <a:lnTo>
                    <a:pt x="377" y="162"/>
                  </a:lnTo>
                  <a:lnTo>
                    <a:pt x="368" y="143"/>
                  </a:lnTo>
                  <a:lnTo>
                    <a:pt x="368" y="107"/>
                  </a:lnTo>
                  <a:lnTo>
                    <a:pt x="358" y="83"/>
                  </a:lnTo>
                  <a:lnTo>
                    <a:pt x="320" y="39"/>
                  </a:lnTo>
                  <a:lnTo>
                    <a:pt x="305" y="15"/>
                  </a:lnTo>
                  <a:lnTo>
                    <a:pt x="291" y="5"/>
                  </a:lnTo>
                  <a:lnTo>
                    <a:pt x="281" y="5"/>
                  </a:lnTo>
                  <a:lnTo>
                    <a:pt x="267" y="0"/>
                  </a:lnTo>
                  <a:lnTo>
                    <a:pt x="243" y="19"/>
                  </a:lnTo>
                  <a:lnTo>
                    <a:pt x="214" y="30"/>
                  </a:lnTo>
                  <a:lnTo>
                    <a:pt x="205" y="44"/>
                  </a:lnTo>
                  <a:lnTo>
                    <a:pt x="186" y="30"/>
                  </a:lnTo>
                  <a:lnTo>
                    <a:pt x="163" y="39"/>
                  </a:lnTo>
                  <a:lnTo>
                    <a:pt x="123" y="39"/>
                  </a:lnTo>
                  <a:lnTo>
                    <a:pt x="105" y="44"/>
                  </a:lnTo>
                  <a:lnTo>
                    <a:pt x="96" y="60"/>
                  </a:lnTo>
                  <a:lnTo>
                    <a:pt x="81" y="63"/>
                  </a:lnTo>
                  <a:lnTo>
                    <a:pt x="56" y="112"/>
                  </a:lnTo>
                  <a:lnTo>
                    <a:pt x="38" y="162"/>
                  </a:lnTo>
                  <a:lnTo>
                    <a:pt x="0" y="182"/>
                  </a:lnTo>
                  <a:lnTo>
                    <a:pt x="19" y="192"/>
                  </a:lnTo>
                  <a:lnTo>
                    <a:pt x="29" y="212"/>
                  </a:lnTo>
                  <a:lnTo>
                    <a:pt x="43" y="236"/>
                  </a:lnTo>
                  <a:lnTo>
                    <a:pt x="62" y="245"/>
                  </a:lnTo>
                  <a:lnTo>
                    <a:pt x="67" y="267"/>
                  </a:lnTo>
                  <a:lnTo>
                    <a:pt x="81" y="275"/>
                  </a:lnTo>
                  <a:lnTo>
                    <a:pt x="96" y="280"/>
                  </a:lnTo>
                  <a:lnTo>
                    <a:pt x="115" y="270"/>
                  </a:lnTo>
                  <a:lnTo>
                    <a:pt x="115" y="290"/>
                  </a:lnTo>
                  <a:lnTo>
                    <a:pt x="134" y="310"/>
                  </a:lnTo>
                  <a:lnTo>
                    <a:pt x="139" y="325"/>
                  </a:lnTo>
                  <a:lnTo>
                    <a:pt x="163" y="330"/>
                  </a:lnTo>
                  <a:lnTo>
                    <a:pt x="190" y="330"/>
                  </a:lnTo>
                  <a:lnTo>
                    <a:pt x="229" y="325"/>
                  </a:lnTo>
                  <a:lnTo>
                    <a:pt x="272" y="325"/>
                  </a:lnTo>
                  <a:lnTo>
                    <a:pt x="286" y="320"/>
                  </a:lnTo>
                  <a:lnTo>
                    <a:pt x="315" y="290"/>
                  </a:lnTo>
                  <a:lnTo>
                    <a:pt x="339" y="280"/>
                  </a:lnTo>
                  <a:lnTo>
                    <a:pt x="391" y="285"/>
                  </a:lnTo>
                  <a:lnTo>
                    <a:pt x="411" y="295"/>
                  </a:lnTo>
                  <a:lnTo>
                    <a:pt x="425" y="290"/>
                  </a:lnTo>
                  <a:lnTo>
                    <a:pt x="425" y="280"/>
                  </a:lnTo>
                  <a:lnTo>
                    <a:pt x="420" y="251"/>
                  </a:lnTo>
                  <a:lnTo>
                    <a:pt x="430" y="226"/>
                  </a:lnTo>
                  <a:lnTo>
                    <a:pt x="454" y="212"/>
                  </a:lnTo>
                  <a:lnTo>
                    <a:pt x="454" y="187"/>
                  </a:lnTo>
                  <a:lnTo>
                    <a:pt x="448" y="167"/>
                  </a:lnTo>
                </a:path>
              </a:pathLst>
            </a:custGeom>
            <a:solidFill>
              <a:srgbClr val="C1F944"/>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0972" name="Freeform 82"/>
            <p:cNvSpPr>
              <a:spLocks/>
            </p:cNvSpPr>
            <p:nvPr/>
          </p:nvSpPr>
          <p:spPr bwMode="auto">
            <a:xfrm>
              <a:off x="3435" y="3077"/>
              <a:ext cx="619" cy="327"/>
            </a:xfrm>
            <a:custGeom>
              <a:avLst/>
              <a:gdLst>
                <a:gd name="T0" fmla="*/ 2147483647 w 300"/>
                <a:gd name="T1" fmla="*/ 2147483647 h 207"/>
                <a:gd name="T2" fmla="*/ 2147483647 w 300"/>
                <a:gd name="T3" fmla="*/ 2147483647 h 207"/>
                <a:gd name="T4" fmla="*/ 2147483647 w 300"/>
                <a:gd name="T5" fmla="*/ 2147483647 h 207"/>
                <a:gd name="T6" fmla="*/ 2147483647 w 300"/>
                <a:gd name="T7" fmla="*/ 2147483647 h 207"/>
                <a:gd name="T8" fmla="*/ 2147483647 w 300"/>
                <a:gd name="T9" fmla="*/ 2147483647 h 207"/>
                <a:gd name="T10" fmla="*/ 2147483647 w 300"/>
                <a:gd name="T11" fmla="*/ 2147483647 h 207"/>
                <a:gd name="T12" fmla="*/ 2147483647 w 300"/>
                <a:gd name="T13" fmla="*/ 2147483647 h 207"/>
                <a:gd name="T14" fmla="*/ 1283076306 w 300"/>
                <a:gd name="T15" fmla="*/ 2147483647 h 207"/>
                <a:gd name="T16" fmla="*/ 0 w 300"/>
                <a:gd name="T17" fmla="*/ 2147483647 h 207"/>
                <a:gd name="T18" fmla="*/ 1995907758 w 300"/>
                <a:gd name="T19" fmla="*/ 2147483647 h 207"/>
                <a:gd name="T20" fmla="*/ 1995907758 w 300"/>
                <a:gd name="T21" fmla="*/ 2147483647 h 207"/>
                <a:gd name="T22" fmla="*/ 2147483647 w 300"/>
                <a:gd name="T23" fmla="*/ 2147483647 h 207"/>
                <a:gd name="T24" fmla="*/ 2147483647 w 300"/>
                <a:gd name="T25" fmla="*/ 2147483647 h 207"/>
                <a:gd name="T26" fmla="*/ 2147483647 w 300"/>
                <a:gd name="T27" fmla="*/ 1411991096 h 207"/>
                <a:gd name="T28" fmla="*/ 2147483647 w 300"/>
                <a:gd name="T29" fmla="*/ 2053806520 h 207"/>
                <a:gd name="T30" fmla="*/ 2147483647 w 300"/>
                <a:gd name="T31" fmla="*/ 2053806520 h 207"/>
                <a:gd name="T32" fmla="*/ 2147483647 w 300"/>
                <a:gd name="T33" fmla="*/ 2053806520 h 207"/>
                <a:gd name="T34" fmla="*/ 2147483647 w 300"/>
                <a:gd name="T35" fmla="*/ 930625996 h 207"/>
                <a:gd name="T36" fmla="*/ 2147483647 w 300"/>
                <a:gd name="T37" fmla="*/ 802265745 h 207"/>
                <a:gd name="T38" fmla="*/ 2147483647 w 300"/>
                <a:gd name="T39" fmla="*/ 449275031 h 207"/>
                <a:gd name="T40" fmla="*/ 2147483647 w 300"/>
                <a:gd name="T41" fmla="*/ 160450319 h 207"/>
                <a:gd name="T42" fmla="*/ 2147483647 w 300"/>
                <a:gd name="T43" fmla="*/ 0 h 207"/>
                <a:gd name="T44" fmla="*/ 2147483647 w 300"/>
                <a:gd name="T45" fmla="*/ 288810577 h 207"/>
                <a:gd name="T46" fmla="*/ 2147483647 w 300"/>
                <a:gd name="T47" fmla="*/ 641815416 h 207"/>
                <a:gd name="T48" fmla="*/ 2147483647 w 300"/>
                <a:gd name="T49" fmla="*/ 1091090455 h 207"/>
                <a:gd name="T50" fmla="*/ 2147483647 w 300"/>
                <a:gd name="T51" fmla="*/ 1572441421 h 207"/>
                <a:gd name="T52" fmla="*/ 2147483647 w 300"/>
                <a:gd name="T53" fmla="*/ 1700815811 h 207"/>
                <a:gd name="T54" fmla="*/ 2147483647 w 300"/>
                <a:gd name="T55" fmla="*/ 2147483647 h 207"/>
                <a:gd name="T56" fmla="*/ 2147483647 w 300"/>
                <a:gd name="T57" fmla="*/ 2147483647 h 207"/>
                <a:gd name="T58" fmla="*/ 2147483647 w 300"/>
                <a:gd name="T59" fmla="*/ 2147483647 h 20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0"/>
                <a:gd name="T91" fmla="*/ 0 h 207"/>
                <a:gd name="T92" fmla="*/ 300 w 300"/>
                <a:gd name="T93" fmla="*/ 207 h 20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0" h="207">
                  <a:moveTo>
                    <a:pt x="195" y="171"/>
                  </a:moveTo>
                  <a:lnTo>
                    <a:pt x="185" y="167"/>
                  </a:lnTo>
                  <a:lnTo>
                    <a:pt x="165" y="171"/>
                  </a:lnTo>
                  <a:lnTo>
                    <a:pt x="123" y="190"/>
                  </a:lnTo>
                  <a:lnTo>
                    <a:pt x="99" y="201"/>
                  </a:lnTo>
                  <a:lnTo>
                    <a:pt x="85" y="206"/>
                  </a:lnTo>
                  <a:lnTo>
                    <a:pt x="52" y="181"/>
                  </a:lnTo>
                  <a:lnTo>
                    <a:pt x="9" y="138"/>
                  </a:lnTo>
                  <a:lnTo>
                    <a:pt x="0" y="127"/>
                  </a:lnTo>
                  <a:lnTo>
                    <a:pt x="14" y="118"/>
                  </a:lnTo>
                  <a:lnTo>
                    <a:pt x="14" y="97"/>
                  </a:lnTo>
                  <a:lnTo>
                    <a:pt x="28" y="68"/>
                  </a:lnTo>
                  <a:lnTo>
                    <a:pt x="42" y="68"/>
                  </a:lnTo>
                  <a:lnTo>
                    <a:pt x="42" y="44"/>
                  </a:lnTo>
                  <a:lnTo>
                    <a:pt x="72" y="64"/>
                  </a:lnTo>
                  <a:lnTo>
                    <a:pt x="85" y="64"/>
                  </a:lnTo>
                  <a:lnTo>
                    <a:pt x="99" y="64"/>
                  </a:lnTo>
                  <a:lnTo>
                    <a:pt x="157" y="29"/>
                  </a:lnTo>
                  <a:lnTo>
                    <a:pt x="181" y="25"/>
                  </a:lnTo>
                  <a:lnTo>
                    <a:pt x="190" y="14"/>
                  </a:lnTo>
                  <a:lnTo>
                    <a:pt x="205" y="5"/>
                  </a:lnTo>
                  <a:lnTo>
                    <a:pt x="228" y="0"/>
                  </a:lnTo>
                  <a:lnTo>
                    <a:pt x="266" y="9"/>
                  </a:lnTo>
                  <a:lnTo>
                    <a:pt x="290" y="20"/>
                  </a:lnTo>
                  <a:lnTo>
                    <a:pt x="299" y="34"/>
                  </a:lnTo>
                  <a:lnTo>
                    <a:pt x="290" y="49"/>
                  </a:lnTo>
                  <a:lnTo>
                    <a:pt x="275" y="53"/>
                  </a:lnTo>
                  <a:lnTo>
                    <a:pt x="251" y="102"/>
                  </a:lnTo>
                  <a:lnTo>
                    <a:pt x="232" y="151"/>
                  </a:lnTo>
                  <a:lnTo>
                    <a:pt x="195" y="171"/>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0973" name="Freeform 83"/>
            <p:cNvSpPr>
              <a:spLocks/>
            </p:cNvSpPr>
            <p:nvPr/>
          </p:nvSpPr>
          <p:spPr bwMode="auto">
            <a:xfrm>
              <a:off x="3435" y="3077"/>
              <a:ext cx="619" cy="327"/>
            </a:xfrm>
            <a:custGeom>
              <a:avLst/>
              <a:gdLst>
                <a:gd name="T0" fmla="*/ 2147483647 w 300"/>
                <a:gd name="T1" fmla="*/ 2147483647 h 207"/>
                <a:gd name="T2" fmla="*/ 2147483647 w 300"/>
                <a:gd name="T3" fmla="*/ 2147483647 h 207"/>
                <a:gd name="T4" fmla="*/ 2147483647 w 300"/>
                <a:gd name="T5" fmla="*/ 2147483647 h 207"/>
                <a:gd name="T6" fmla="*/ 2147483647 w 300"/>
                <a:gd name="T7" fmla="*/ 2147483647 h 207"/>
                <a:gd name="T8" fmla="*/ 2147483647 w 300"/>
                <a:gd name="T9" fmla="*/ 2147483647 h 207"/>
                <a:gd name="T10" fmla="*/ 2147483647 w 300"/>
                <a:gd name="T11" fmla="*/ 2147483647 h 207"/>
                <a:gd name="T12" fmla="*/ 2147483647 w 300"/>
                <a:gd name="T13" fmla="*/ 2147483647 h 207"/>
                <a:gd name="T14" fmla="*/ 1283076306 w 300"/>
                <a:gd name="T15" fmla="*/ 2147483647 h 207"/>
                <a:gd name="T16" fmla="*/ 0 w 300"/>
                <a:gd name="T17" fmla="*/ 2147483647 h 207"/>
                <a:gd name="T18" fmla="*/ 1995907758 w 300"/>
                <a:gd name="T19" fmla="*/ 2147483647 h 207"/>
                <a:gd name="T20" fmla="*/ 1995907758 w 300"/>
                <a:gd name="T21" fmla="*/ 2147483647 h 207"/>
                <a:gd name="T22" fmla="*/ 2147483647 w 300"/>
                <a:gd name="T23" fmla="*/ 2147483647 h 207"/>
                <a:gd name="T24" fmla="*/ 2147483647 w 300"/>
                <a:gd name="T25" fmla="*/ 2147483647 h 207"/>
                <a:gd name="T26" fmla="*/ 2147483647 w 300"/>
                <a:gd name="T27" fmla="*/ 1411991096 h 207"/>
                <a:gd name="T28" fmla="*/ 2147483647 w 300"/>
                <a:gd name="T29" fmla="*/ 2053806520 h 207"/>
                <a:gd name="T30" fmla="*/ 2147483647 w 300"/>
                <a:gd name="T31" fmla="*/ 2053806520 h 207"/>
                <a:gd name="T32" fmla="*/ 2147483647 w 300"/>
                <a:gd name="T33" fmla="*/ 2053806520 h 207"/>
                <a:gd name="T34" fmla="*/ 2147483647 w 300"/>
                <a:gd name="T35" fmla="*/ 930625996 h 207"/>
                <a:gd name="T36" fmla="*/ 2147483647 w 300"/>
                <a:gd name="T37" fmla="*/ 802265745 h 207"/>
                <a:gd name="T38" fmla="*/ 2147483647 w 300"/>
                <a:gd name="T39" fmla="*/ 449275031 h 207"/>
                <a:gd name="T40" fmla="*/ 2147483647 w 300"/>
                <a:gd name="T41" fmla="*/ 160450319 h 207"/>
                <a:gd name="T42" fmla="*/ 2147483647 w 300"/>
                <a:gd name="T43" fmla="*/ 0 h 207"/>
                <a:gd name="T44" fmla="*/ 2147483647 w 300"/>
                <a:gd name="T45" fmla="*/ 288810577 h 207"/>
                <a:gd name="T46" fmla="*/ 2147483647 w 300"/>
                <a:gd name="T47" fmla="*/ 641815416 h 207"/>
                <a:gd name="T48" fmla="*/ 2147483647 w 300"/>
                <a:gd name="T49" fmla="*/ 1091090455 h 207"/>
                <a:gd name="T50" fmla="*/ 2147483647 w 300"/>
                <a:gd name="T51" fmla="*/ 1572441421 h 207"/>
                <a:gd name="T52" fmla="*/ 2147483647 w 300"/>
                <a:gd name="T53" fmla="*/ 1700815811 h 207"/>
                <a:gd name="T54" fmla="*/ 2147483647 w 300"/>
                <a:gd name="T55" fmla="*/ 2147483647 h 207"/>
                <a:gd name="T56" fmla="*/ 2147483647 w 300"/>
                <a:gd name="T57" fmla="*/ 2147483647 h 207"/>
                <a:gd name="T58" fmla="*/ 2147483647 w 300"/>
                <a:gd name="T59" fmla="*/ 2147483647 h 20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0"/>
                <a:gd name="T91" fmla="*/ 0 h 207"/>
                <a:gd name="T92" fmla="*/ 300 w 300"/>
                <a:gd name="T93" fmla="*/ 207 h 20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0" h="207">
                  <a:moveTo>
                    <a:pt x="195" y="171"/>
                  </a:moveTo>
                  <a:lnTo>
                    <a:pt x="185" y="167"/>
                  </a:lnTo>
                  <a:lnTo>
                    <a:pt x="165" y="171"/>
                  </a:lnTo>
                  <a:lnTo>
                    <a:pt x="123" y="190"/>
                  </a:lnTo>
                  <a:lnTo>
                    <a:pt x="99" y="201"/>
                  </a:lnTo>
                  <a:lnTo>
                    <a:pt x="85" y="206"/>
                  </a:lnTo>
                  <a:lnTo>
                    <a:pt x="52" y="181"/>
                  </a:lnTo>
                  <a:lnTo>
                    <a:pt x="9" y="138"/>
                  </a:lnTo>
                  <a:lnTo>
                    <a:pt x="0" y="127"/>
                  </a:lnTo>
                  <a:lnTo>
                    <a:pt x="14" y="118"/>
                  </a:lnTo>
                  <a:lnTo>
                    <a:pt x="14" y="97"/>
                  </a:lnTo>
                  <a:lnTo>
                    <a:pt x="28" y="68"/>
                  </a:lnTo>
                  <a:lnTo>
                    <a:pt x="42" y="68"/>
                  </a:lnTo>
                  <a:lnTo>
                    <a:pt x="42" y="44"/>
                  </a:lnTo>
                  <a:lnTo>
                    <a:pt x="72" y="64"/>
                  </a:lnTo>
                  <a:lnTo>
                    <a:pt x="85" y="64"/>
                  </a:lnTo>
                  <a:lnTo>
                    <a:pt x="99" y="64"/>
                  </a:lnTo>
                  <a:lnTo>
                    <a:pt x="157" y="29"/>
                  </a:lnTo>
                  <a:lnTo>
                    <a:pt x="181" y="25"/>
                  </a:lnTo>
                  <a:lnTo>
                    <a:pt x="190" y="14"/>
                  </a:lnTo>
                  <a:lnTo>
                    <a:pt x="205" y="5"/>
                  </a:lnTo>
                  <a:lnTo>
                    <a:pt x="228" y="0"/>
                  </a:lnTo>
                  <a:lnTo>
                    <a:pt x="266" y="9"/>
                  </a:lnTo>
                  <a:lnTo>
                    <a:pt x="290" y="20"/>
                  </a:lnTo>
                  <a:lnTo>
                    <a:pt x="299" y="34"/>
                  </a:lnTo>
                  <a:lnTo>
                    <a:pt x="290" y="49"/>
                  </a:lnTo>
                  <a:lnTo>
                    <a:pt x="275" y="53"/>
                  </a:lnTo>
                  <a:lnTo>
                    <a:pt x="251" y="102"/>
                  </a:lnTo>
                  <a:lnTo>
                    <a:pt x="232" y="151"/>
                  </a:lnTo>
                  <a:lnTo>
                    <a:pt x="195" y="171"/>
                  </a:lnTo>
                </a:path>
              </a:pathLst>
            </a:custGeom>
            <a:solidFill>
              <a:srgbClr val="C1F944"/>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0974" name="Freeform 84"/>
            <p:cNvSpPr>
              <a:spLocks/>
            </p:cNvSpPr>
            <p:nvPr/>
          </p:nvSpPr>
          <p:spPr bwMode="auto">
            <a:xfrm>
              <a:off x="2643" y="584"/>
              <a:ext cx="1484" cy="1455"/>
            </a:xfrm>
            <a:custGeom>
              <a:avLst/>
              <a:gdLst>
                <a:gd name="T0" fmla="*/ 2147483647 w 718"/>
                <a:gd name="T1" fmla="*/ 2147483647 h 923"/>
                <a:gd name="T2" fmla="*/ 2147483647 w 718"/>
                <a:gd name="T3" fmla="*/ 2147483647 h 923"/>
                <a:gd name="T4" fmla="*/ 2147483647 w 718"/>
                <a:gd name="T5" fmla="*/ 2147483647 h 923"/>
                <a:gd name="T6" fmla="*/ 2147483647 w 718"/>
                <a:gd name="T7" fmla="*/ 2147483647 h 923"/>
                <a:gd name="T8" fmla="*/ 2147483647 w 718"/>
                <a:gd name="T9" fmla="*/ 2147483647 h 923"/>
                <a:gd name="T10" fmla="*/ 2147483647 w 718"/>
                <a:gd name="T11" fmla="*/ 2147483647 h 923"/>
                <a:gd name="T12" fmla="*/ 2147483647 w 718"/>
                <a:gd name="T13" fmla="*/ 2147483647 h 923"/>
                <a:gd name="T14" fmla="*/ 2147483647 w 718"/>
                <a:gd name="T15" fmla="*/ 2147483647 h 923"/>
                <a:gd name="T16" fmla="*/ 2147483647 w 718"/>
                <a:gd name="T17" fmla="*/ 2147483647 h 923"/>
                <a:gd name="T18" fmla="*/ 2147483647 w 718"/>
                <a:gd name="T19" fmla="*/ 2147483647 h 923"/>
                <a:gd name="T20" fmla="*/ 2147483647 w 718"/>
                <a:gd name="T21" fmla="*/ 2147483647 h 923"/>
                <a:gd name="T22" fmla="*/ 2147483647 w 718"/>
                <a:gd name="T23" fmla="*/ 2147483647 h 923"/>
                <a:gd name="T24" fmla="*/ 2147483647 w 718"/>
                <a:gd name="T25" fmla="*/ 2147483647 h 923"/>
                <a:gd name="T26" fmla="*/ 2147483647 w 718"/>
                <a:gd name="T27" fmla="*/ 2147483647 h 923"/>
                <a:gd name="T28" fmla="*/ 2147483647 w 718"/>
                <a:gd name="T29" fmla="*/ 2147483647 h 923"/>
                <a:gd name="T30" fmla="*/ 2147483647 w 718"/>
                <a:gd name="T31" fmla="*/ 2147483647 h 923"/>
                <a:gd name="T32" fmla="*/ 2147483647 w 718"/>
                <a:gd name="T33" fmla="*/ 2147483647 h 923"/>
                <a:gd name="T34" fmla="*/ 2147483647 w 718"/>
                <a:gd name="T35" fmla="*/ 2147483647 h 923"/>
                <a:gd name="T36" fmla="*/ 2147483647 w 718"/>
                <a:gd name="T37" fmla="*/ 2147483647 h 923"/>
                <a:gd name="T38" fmla="*/ 2147483647 w 718"/>
                <a:gd name="T39" fmla="*/ 2147483647 h 923"/>
                <a:gd name="T40" fmla="*/ 2147483647 w 718"/>
                <a:gd name="T41" fmla="*/ 2147483647 h 923"/>
                <a:gd name="T42" fmla="*/ 2147483647 w 718"/>
                <a:gd name="T43" fmla="*/ 2147483647 h 923"/>
                <a:gd name="T44" fmla="*/ 2147483647 w 718"/>
                <a:gd name="T45" fmla="*/ 2147483647 h 923"/>
                <a:gd name="T46" fmla="*/ 2147483647 w 718"/>
                <a:gd name="T47" fmla="*/ 1843254842 h 923"/>
                <a:gd name="T48" fmla="*/ 2147483647 w 718"/>
                <a:gd name="T49" fmla="*/ 0 h 923"/>
                <a:gd name="T50" fmla="*/ 2147483647 w 718"/>
                <a:gd name="T51" fmla="*/ 1398334155 h 923"/>
                <a:gd name="T52" fmla="*/ 2147483647 w 718"/>
                <a:gd name="T53" fmla="*/ 1271217957 h 923"/>
                <a:gd name="T54" fmla="*/ 2147483647 w 718"/>
                <a:gd name="T55" fmla="*/ 2147483647 h 923"/>
                <a:gd name="T56" fmla="*/ 2147483647 w 718"/>
                <a:gd name="T57" fmla="*/ 2147483647 h 923"/>
                <a:gd name="T58" fmla="*/ 2147483647 w 718"/>
                <a:gd name="T59" fmla="*/ 2147483647 h 923"/>
                <a:gd name="T60" fmla="*/ 2147483647 w 718"/>
                <a:gd name="T61" fmla="*/ 2147483647 h 923"/>
                <a:gd name="T62" fmla="*/ 2147483647 w 718"/>
                <a:gd name="T63" fmla="*/ 2147483647 h 923"/>
                <a:gd name="T64" fmla="*/ 2147483647 w 718"/>
                <a:gd name="T65" fmla="*/ 2147483647 h 923"/>
                <a:gd name="T66" fmla="*/ 2147483647 w 718"/>
                <a:gd name="T67" fmla="*/ 2147483647 h 923"/>
                <a:gd name="T68" fmla="*/ 2147483647 w 718"/>
                <a:gd name="T69" fmla="*/ 2147483647 h 923"/>
                <a:gd name="T70" fmla="*/ 2147483647 w 718"/>
                <a:gd name="T71" fmla="*/ 2147483647 h 923"/>
                <a:gd name="T72" fmla="*/ 2147483647 w 718"/>
                <a:gd name="T73" fmla="*/ 2147483647 h 923"/>
                <a:gd name="T74" fmla="*/ 2147483647 w 718"/>
                <a:gd name="T75" fmla="*/ 2147483647 h 923"/>
                <a:gd name="T76" fmla="*/ 0 w 718"/>
                <a:gd name="T77" fmla="*/ 2147483647 h 923"/>
                <a:gd name="T78" fmla="*/ 0 w 718"/>
                <a:gd name="T79" fmla="*/ 2147483647 h 923"/>
                <a:gd name="T80" fmla="*/ 1436632076 w 718"/>
                <a:gd name="T81" fmla="*/ 2147483647 h 923"/>
                <a:gd name="T82" fmla="*/ 2147483647 w 718"/>
                <a:gd name="T83" fmla="*/ 2147483647 h 923"/>
                <a:gd name="T84" fmla="*/ 2147483647 w 718"/>
                <a:gd name="T85" fmla="*/ 2147483647 h 923"/>
                <a:gd name="T86" fmla="*/ 2147483647 w 718"/>
                <a:gd name="T87" fmla="*/ 2147483647 h 9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8"/>
                <a:gd name="T133" fmla="*/ 0 h 923"/>
                <a:gd name="T134" fmla="*/ 718 w 718"/>
                <a:gd name="T135" fmla="*/ 923 h 92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8" h="923">
                  <a:moveTo>
                    <a:pt x="201" y="873"/>
                  </a:moveTo>
                  <a:lnTo>
                    <a:pt x="211" y="868"/>
                  </a:lnTo>
                  <a:lnTo>
                    <a:pt x="215" y="843"/>
                  </a:lnTo>
                  <a:lnTo>
                    <a:pt x="215" y="819"/>
                  </a:lnTo>
                  <a:lnTo>
                    <a:pt x="230" y="799"/>
                  </a:lnTo>
                  <a:lnTo>
                    <a:pt x="238" y="794"/>
                  </a:lnTo>
                  <a:lnTo>
                    <a:pt x="244" y="750"/>
                  </a:lnTo>
                  <a:lnTo>
                    <a:pt x="238" y="725"/>
                  </a:lnTo>
                  <a:lnTo>
                    <a:pt x="253" y="716"/>
                  </a:lnTo>
                  <a:lnTo>
                    <a:pt x="258" y="692"/>
                  </a:lnTo>
                  <a:lnTo>
                    <a:pt x="238" y="671"/>
                  </a:lnTo>
                  <a:lnTo>
                    <a:pt x="238" y="647"/>
                  </a:lnTo>
                  <a:lnTo>
                    <a:pt x="238" y="623"/>
                  </a:lnTo>
                  <a:lnTo>
                    <a:pt x="244" y="578"/>
                  </a:lnTo>
                  <a:lnTo>
                    <a:pt x="238" y="559"/>
                  </a:lnTo>
                  <a:lnTo>
                    <a:pt x="244" y="539"/>
                  </a:lnTo>
                  <a:lnTo>
                    <a:pt x="258" y="524"/>
                  </a:lnTo>
                  <a:lnTo>
                    <a:pt x="267" y="519"/>
                  </a:lnTo>
                  <a:lnTo>
                    <a:pt x="281" y="514"/>
                  </a:lnTo>
                  <a:lnTo>
                    <a:pt x="291" y="514"/>
                  </a:lnTo>
                  <a:lnTo>
                    <a:pt x="305" y="509"/>
                  </a:lnTo>
                  <a:lnTo>
                    <a:pt x="300" y="486"/>
                  </a:lnTo>
                  <a:lnTo>
                    <a:pt x="297" y="471"/>
                  </a:lnTo>
                  <a:lnTo>
                    <a:pt x="316" y="436"/>
                  </a:lnTo>
                  <a:lnTo>
                    <a:pt x="320" y="372"/>
                  </a:lnTo>
                  <a:lnTo>
                    <a:pt x="334" y="368"/>
                  </a:lnTo>
                  <a:lnTo>
                    <a:pt x="339" y="349"/>
                  </a:lnTo>
                  <a:lnTo>
                    <a:pt x="358" y="319"/>
                  </a:lnTo>
                  <a:lnTo>
                    <a:pt x="367" y="294"/>
                  </a:lnTo>
                  <a:lnTo>
                    <a:pt x="364" y="280"/>
                  </a:lnTo>
                  <a:lnTo>
                    <a:pt x="377" y="245"/>
                  </a:lnTo>
                  <a:lnTo>
                    <a:pt x="387" y="234"/>
                  </a:lnTo>
                  <a:lnTo>
                    <a:pt x="411" y="234"/>
                  </a:lnTo>
                  <a:lnTo>
                    <a:pt x="411" y="212"/>
                  </a:lnTo>
                  <a:lnTo>
                    <a:pt x="420" y="201"/>
                  </a:lnTo>
                  <a:lnTo>
                    <a:pt x="454" y="206"/>
                  </a:lnTo>
                  <a:lnTo>
                    <a:pt x="463" y="201"/>
                  </a:lnTo>
                  <a:lnTo>
                    <a:pt x="458" y="182"/>
                  </a:lnTo>
                  <a:lnTo>
                    <a:pt x="463" y="162"/>
                  </a:lnTo>
                  <a:lnTo>
                    <a:pt x="473" y="162"/>
                  </a:lnTo>
                  <a:lnTo>
                    <a:pt x="478" y="157"/>
                  </a:lnTo>
                  <a:lnTo>
                    <a:pt x="487" y="143"/>
                  </a:lnTo>
                  <a:lnTo>
                    <a:pt x="497" y="146"/>
                  </a:lnTo>
                  <a:lnTo>
                    <a:pt x="511" y="162"/>
                  </a:lnTo>
                  <a:lnTo>
                    <a:pt x="516" y="176"/>
                  </a:lnTo>
                  <a:lnTo>
                    <a:pt x="525" y="176"/>
                  </a:lnTo>
                  <a:lnTo>
                    <a:pt x="540" y="182"/>
                  </a:lnTo>
                  <a:lnTo>
                    <a:pt x="549" y="176"/>
                  </a:lnTo>
                  <a:lnTo>
                    <a:pt x="559" y="166"/>
                  </a:lnTo>
                  <a:lnTo>
                    <a:pt x="568" y="171"/>
                  </a:lnTo>
                  <a:lnTo>
                    <a:pt x="583" y="171"/>
                  </a:lnTo>
                  <a:lnTo>
                    <a:pt x="597" y="151"/>
                  </a:lnTo>
                  <a:lnTo>
                    <a:pt x="597" y="127"/>
                  </a:lnTo>
                  <a:lnTo>
                    <a:pt x="597" y="103"/>
                  </a:lnTo>
                  <a:lnTo>
                    <a:pt x="603" y="88"/>
                  </a:lnTo>
                  <a:lnTo>
                    <a:pt x="621" y="83"/>
                  </a:lnTo>
                  <a:lnTo>
                    <a:pt x="635" y="69"/>
                  </a:lnTo>
                  <a:lnTo>
                    <a:pt x="645" y="69"/>
                  </a:lnTo>
                  <a:lnTo>
                    <a:pt x="659" y="78"/>
                  </a:lnTo>
                  <a:lnTo>
                    <a:pt x="664" y="83"/>
                  </a:lnTo>
                  <a:lnTo>
                    <a:pt x="674" y="88"/>
                  </a:lnTo>
                  <a:lnTo>
                    <a:pt x="683" y="108"/>
                  </a:lnTo>
                  <a:lnTo>
                    <a:pt x="674" y="118"/>
                  </a:lnTo>
                  <a:lnTo>
                    <a:pt x="683" y="132"/>
                  </a:lnTo>
                  <a:lnTo>
                    <a:pt x="688" y="118"/>
                  </a:lnTo>
                  <a:lnTo>
                    <a:pt x="698" y="108"/>
                  </a:lnTo>
                  <a:lnTo>
                    <a:pt x="702" y="93"/>
                  </a:lnTo>
                  <a:lnTo>
                    <a:pt x="712" y="88"/>
                  </a:lnTo>
                  <a:lnTo>
                    <a:pt x="717" y="74"/>
                  </a:lnTo>
                  <a:lnTo>
                    <a:pt x="693" y="74"/>
                  </a:lnTo>
                  <a:lnTo>
                    <a:pt x="659" y="58"/>
                  </a:lnTo>
                  <a:lnTo>
                    <a:pt x="688" y="58"/>
                  </a:lnTo>
                  <a:lnTo>
                    <a:pt x="712" y="30"/>
                  </a:lnTo>
                  <a:lnTo>
                    <a:pt x="655" y="5"/>
                  </a:lnTo>
                  <a:lnTo>
                    <a:pt x="626" y="0"/>
                  </a:lnTo>
                  <a:lnTo>
                    <a:pt x="612" y="44"/>
                  </a:lnTo>
                  <a:lnTo>
                    <a:pt x="597" y="15"/>
                  </a:lnTo>
                  <a:lnTo>
                    <a:pt x="578" y="44"/>
                  </a:lnTo>
                  <a:lnTo>
                    <a:pt x="578" y="0"/>
                  </a:lnTo>
                  <a:lnTo>
                    <a:pt x="559" y="15"/>
                  </a:lnTo>
                  <a:lnTo>
                    <a:pt x="549" y="40"/>
                  </a:lnTo>
                  <a:lnTo>
                    <a:pt x="525" y="30"/>
                  </a:lnTo>
                  <a:lnTo>
                    <a:pt x="501" y="49"/>
                  </a:lnTo>
                  <a:lnTo>
                    <a:pt x="487" y="78"/>
                  </a:lnTo>
                  <a:lnTo>
                    <a:pt x="454" y="93"/>
                  </a:lnTo>
                  <a:lnTo>
                    <a:pt x="425" y="93"/>
                  </a:lnTo>
                  <a:lnTo>
                    <a:pt x="406" y="127"/>
                  </a:lnTo>
                  <a:lnTo>
                    <a:pt x="383" y="143"/>
                  </a:lnTo>
                  <a:lnTo>
                    <a:pt x="383" y="166"/>
                  </a:lnTo>
                  <a:lnTo>
                    <a:pt x="397" y="171"/>
                  </a:lnTo>
                  <a:lnTo>
                    <a:pt x="372" y="196"/>
                  </a:lnTo>
                  <a:lnTo>
                    <a:pt x="372" y="171"/>
                  </a:lnTo>
                  <a:lnTo>
                    <a:pt x="353" y="192"/>
                  </a:lnTo>
                  <a:lnTo>
                    <a:pt x="358" y="157"/>
                  </a:lnTo>
                  <a:lnTo>
                    <a:pt x="339" y="176"/>
                  </a:lnTo>
                  <a:lnTo>
                    <a:pt x="316" y="196"/>
                  </a:lnTo>
                  <a:lnTo>
                    <a:pt x="330" y="212"/>
                  </a:lnTo>
                  <a:lnTo>
                    <a:pt x="297" y="225"/>
                  </a:lnTo>
                  <a:lnTo>
                    <a:pt x="278" y="250"/>
                  </a:lnTo>
                  <a:lnTo>
                    <a:pt x="305" y="231"/>
                  </a:lnTo>
                  <a:lnTo>
                    <a:pt x="364" y="216"/>
                  </a:lnTo>
                  <a:lnTo>
                    <a:pt x="330" y="255"/>
                  </a:lnTo>
                  <a:lnTo>
                    <a:pt x="320" y="284"/>
                  </a:lnTo>
                  <a:lnTo>
                    <a:pt x="300" y="308"/>
                  </a:lnTo>
                  <a:lnTo>
                    <a:pt x="286" y="338"/>
                  </a:lnTo>
                  <a:lnTo>
                    <a:pt x="249" y="432"/>
                  </a:lnTo>
                  <a:lnTo>
                    <a:pt x="225" y="451"/>
                  </a:lnTo>
                  <a:lnTo>
                    <a:pt x="201" y="490"/>
                  </a:lnTo>
                  <a:lnTo>
                    <a:pt x="163" y="549"/>
                  </a:lnTo>
                  <a:lnTo>
                    <a:pt x="147" y="530"/>
                  </a:lnTo>
                  <a:lnTo>
                    <a:pt x="133" y="559"/>
                  </a:lnTo>
                  <a:lnTo>
                    <a:pt x="114" y="578"/>
                  </a:lnTo>
                  <a:lnTo>
                    <a:pt x="86" y="578"/>
                  </a:lnTo>
                  <a:lnTo>
                    <a:pt x="62" y="607"/>
                  </a:lnTo>
                  <a:lnTo>
                    <a:pt x="10" y="647"/>
                  </a:lnTo>
                  <a:lnTo>
                    <a:pt x="13" y="671"/>
                  </a:lnTo>
                  <a:lnTo>
                    <a:pt x="0" y="692"/>
                  </a:lnTo>
                  <a:lnTo>
                    <a:pt x="0" y="750"/>
                  </a:lnTo>
                  <a:lnTo>
                    <a:pt x="13" y="780"/>
                  </a:lnTo>
                  <a:lnTo>
                    <a:pt x="0" y="804"/>
                  </a:lnTo>
                  <a:lnTo>
                    <a:pt x="0" y="828"/>
                  </a:lnTo>
                  <a:lnTo>
                    <a:pt x="29" y="824"/>
                  </a:lnTo>
                  <a:lnTo>
                    <a:pt x="10" y="843"/>
                  </a:lnTo>
                  <a:lnTo>
                    <a:pt x="0" y="873"/>
                  </a:lnTo>
                  <a:lnTo>
                    <a:pt x="13" y="892"/>
                  </a:lnTo>
                  <a:lnTo>
                    <a:pt x="38" y="912"/>
                  </a:lnTo>
                  <a:lnTo>
                    <a:pt x="72" y="922"/>
                  </a:lnTo>
                  <a:lnTo>
                    <a:pt x="99" y="907"/>
                  </a:lnTo>
                  <a:lnTo>
                    <a:pt x="147" y="863"/>
                  </a:lnTo>
                  <a:lnTo>
                    <a:pt x="166" y="863"/>
                  </a:lnTo>
                  <a:lnTo>
                    <a:pt x="177" y="838"/>
                  </a:lnTo>
                  <a:lnTo>
                    <a:pt x="195" y="857"/>
                  </a:lnTo>
                  <a:lnTo>
                    <a:pt x="195" y="873"/>
                  </a:lnTo>
                  <a:lnTo>
                    <a:pt x="201" y="873"/>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0975" name="Freeform 85"/>
            <p:cNvSpPr>
              <a:spLocks/>
            </p:cNvSpPr>
            <p:nvPr/>
          </p:nvSpPr>
          <p:spPr bwMode="auto">
            <a:xfrm>
              <a:off x="2643" y="584"/>
              <a:ext cx="1484" cy="1455"/>
            </a:xfrm>
            <a:custGeom>
              <a:avLst/>
              <a:gdLst>
                <a:gd name="T0" fmla="*/ 2147483647 w 718"/>
                <a:gd name="T1" fmla="*/ 2147483647 h 923"/>
                <a:gd name="T2" fmla="*/ 2147483647 w 718"/>
                <a:gd name="T3" fmla="*/ 2147483647 h 923"/>
                <a:gd name="T4" fmla="*/ 2147483647 w 718"/>
                <a:gd name="T5" fmla="*/ 2147483647 h 923"/>
                <a:gd name="T6" fmla="*/ 2147483647 w 718"/>
                <a:gd name="T7" fmla="*/ 2147483647 h 923"/>
                <a:gd name="T8" fmla="*/ 2147483647 w 718"/>
                <a:gd name="T9" fmla="*/ 2147483647 h 923"/>
                <a:gd name="T10" fmla="*/ 2147483647 w 718"/>
                <a:gd name="T11" fmla="*/ 2147483647 h 923"/>
                <a:gd name="T12" fmla="*/ 2147483647 w 718"/>
                <a:gd name="T13" fmla="*/ 2147483647 h 923"/>
                <a:gd name="T14" fmla="*/ 2147483647 w 718"/>
                <a:gd name="T15" fmla="*/ 2147483647 h 923"/>
                <a:gd name="T16" fmla="*/ 2147483647 w 718"/>
                <a:gd name="T17" fmla="*/ 2147483647 h 923"/>
                <a:gd name="T18" fmla="*/ 2147483647 w 718"/>
                <a:gd name="T19" fmla="*/ 2147483647 h 923"/>
                <a:gd name="T20" fmla="*/ 2147483647 w 718"/>
                <a:gd name="T21" fmla="*/ 2147483647 h 923"/>
                <a:gd name="T22" fmla="*/ 2147483647 w 718"/>
                <a:gd name="T23" fmla="*/ 2147483647 h 923"/>
                <a:gd name="T24" fmla="*/ 2147483647 w 718"/>
                <a:gd name="T25" fmla="*/ 2147483647 h 923"/>
                <a:gd name="T26" fmla="*/ 2147483647 w 718"/>
                <a:gd name="T27" fmla="*/ 2147483647 h 923"/>
                <a:gd name="T28" fmla="*/ 2147483647 w 718"/>
                <a:gd name="T29" fmla="*/ 2147483647 h 923"/>
                <a:gd name="T30" fmla="*/ 2147483647 w 718"/>
                <a:gd name="T31" fmla="*/ 2147483647 h 923"/>
                <a:gd name="T32" fmla="*/ 2147483647 w 718"/>
                <a:gd name="T33" fmla="*/ 2147483647 h 923"/>
                <a:gd name="T34" fmla="*/ 2147483647 w 718"/>
                <a:gd name="T35" fmla="*/ 2147483647 h 923"/>
                <a:gd name="T36" fmla="*/ 2147483647 w 718"/>
                <a:gd name="T37" fmla="*/ 2147483647 h 923"/>
                <a:gd name="T38" fmla="*/ 2147483647 w 718"/>
                <a:gd name="T39" fmla="*/ 2147483647 h 923"/>
                <a:gd name="T40" fmla="*/ 2147483647 w 718"/>
                <a:gd name="T41" fmla="*/ 2147483647 h 923"/>
                <a:gd name="T42" fmla="*/ 2147483647 w 718"/>
                <a:gd name="T43" fmla="*/ 2147483647 h 923"/>
                <a:gd name="T44" fmla="*/ 2147483647 w 718"/>
                <a:gd name="T45" fmla="*/ 2147483647 h 923"/>
                <a:gd name="T46" fmla="*/ 2147483647 w 718"/>
                <a:gd name="T47" fmla="*/ 1843254842 h 923"/>
                <a:gd name="T48" fmla="*/ 2147483647 w 718"/>
                <a:gd name="T49" fmla="*/ 0 h 923"/>
                <a:gd name="T50" fmla="*/ 2147483647 w 718"/>
                <a:gd name="T51" fmla="*/ 1398334155 h 923"/>
                <a:gd name="T52" fmla="*/ 2147483647 w 718"/>
                <a:gd name="T53" fmla="*/ 1271217957 h 923"/>
                <a:gd name="T54" fmla="*/ 2147483647 w 718"/>
                <a:gd name="T55" fmla="*/ 2147483647 h 923"/>
                <a:gd name="T56" fmla="*/ 2147483647 w 718"/>
                <a:gd name="T57" fmla="*/ 2147483647 h 923"/>
                <a:gd name="T58" fmla="*/ 2147483647 w 718"/>
                <a:gd name="T59" fmla="*/ 2147483647 h 923"/>
                <a:gd name="T60" fmla="*/ 2147483647 w 718"/>
                <a:gd name="T61" fmla="*/ 2147483647 h 923"/>
                <a:gd name="T62" fmla="*/ 2147483647 w 718"/>
                <a:gd name="T63" fmla="*/ 2147483647 h 923"/>
                <a:gd name="T64" fmla="*/ 2147483647 w 718"/>
                <a:gd name="T65" fmla="*/ 2147483647 h 923"/>
                <a:gd name="T66" fmla="*/ 2147483647 w 718"/>
                <a:gd name="T67" fmla="*/ 2147483647 h 923"/>
                <a:gd name="T68" fmla="*/ 2147483647 w 718"/>
                <a:gd name="T69" fmla="*/ 2147483647 h 923"/>
                <a:gd name="T70" fmla="*/ 2147483647 w 718"/>
                <a:gd name="T71" fmla="*/ 2147483647 h 923"/>
                <a:gd name="T72" fmla="*/ 2147483647 w 718"/>
                <a:gd name="T73" fmla="*/ 2147483647 h 923"/>
                <a:gd name="T74" fmla="*/ 2147483647 w 718"/>
                <a:gd name="T75" fmla="*/ 2147483647 h 923"/>
                <a:gd name="T76" fmla="*/ 0 w 718"/>
                <a:gd name="T77" fmla="*/ 2147483647 h 923"/>
                <a:gd name="T78" fmla="*/ 0 w 718"/>
                <a:gd name="T79" fmla="*/ 2147483647 h 923"/>
                <a:gd name="T80" fmla="*/ 1436632076 w 718"/>
                <a:gd name="T81" fmla="*/ 2147483647 h 923"/>
                <a:gd name="T82" fmla="*/ 2147483647 w 718"/>
                <a:gd name="T83" fmla="*/ 2147483647 h 923"/>
                <a:gd name="T84" fmla="*/ 2147483647 w 718"/>
                <a:gd name="T85" fmla="*/ 2147483647 h 923"/>
                <a:gd name="T86" fmla="*/ 2147483647 w 718"/>
                <a:gd name="T87" fmla="*/ 2147483647 h 9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8"/>
                <a:gd name="T133" fmla="*/ 0 h 923"/>
                <a:gd name="T134" fmla="*/ 718 w 718"/>
                <a:gd name="T135" fmla="*/ 923 h 92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8" h="923">
                  <a:moveTo>
                    <a:pt x="201" y="873"/>
                  </a:moveTo>
                  <a:lnTo>
                    <a:pt x="211" y="868"/>
                  </a:lnTo>
                  <a:lnTo>
                    <a:pt x="215" y="843"/>
                  </a:lnTo>
                  <a:lnTo>
                    <a:pt x="215" y="819"/>
                  </a:lnTo>
                  <a:lnTo>
                    <a:pt x="230" y="799"/>
                  </a:lnTo>
                  <a:lnTo>
                    <a:pt x="238" y="794"/>
                  </a:lnTo>
                  <a:lnTo>
                    <a:pt x="244" y="750"/>
                  </a:lnTo>
                  <a:lnTo>
                    <a:pt x="238" y="725"/>
                  </a:lnTo>
                  <a:lnTo>
                    <a:pt x="253" y="716"/>
                  </a:lnTo>
                  <a:lnTo>
                    <a:pt x="258" y="692"/>
                  </a:lnTo>
                  <a:lnTo>
                    <a:pt x="238" y="671"/>
                  </a:lnTo>
                  <a:lnTo>
                    <a:pt x="238" y="647"/>
                  </a:lnTo>
                  <a:lnTo>
                    <a:pt x="238" y="623"/>
                  </a:lnTo>
                  <a:lnTo>
                    <a:pt x="244" y="578"/>
                  </a:lnTo>
                  <a:lnTo>
                    <a:pt x="238" y="559"/>
                  </a:lnTo>
                  <a:lnTo>
                    <a:pt x="244" y="539"/>
                  </a:lnTo>
                  <a:lnTo>
                    <a:pt x="258" y="524"/>
                  </a:lnTo>
                  <a:lnTo>
                    <a:pt x="267" y="519"/>
                  </a:lnTo>
                  <a:lnTo>
                    <a:pt x="281" y="514"/>
                  </a:lnTo>
                  <a:lnTo>
                    <a:pt x="291" y="514"/>
                  </a:lnTo>
                  <a:lnTo>
                    <a:pt x="305" y="509"/>
                  </a:lnTo>
                  <a:lnTo>
                    <a:pt x="300" y="486"/>
                  </a:lnTo>
                  <a:lnTo>
                    <a:pt x="297" y="471"/>
                  </a:lnTo>
                  <a:lnTo>
                    <a:pt x="316" y="436"/>
                  </a:lnTo>
                  <a:lnTo>
                    <a:pt x="320" y="372"/>
                  </a:lnTo>
                  <a:lnTo>
                    <a:pt x="334" y="368"/>
                  </a:lnTo>
                  <a:lnTo>
                    <a:pt x="339" y="349"/>
                  </a:lnTo>
                  <a:lnTo>
                    <a:pt x="358" y="319"/>
                  </a:lnTo>
                  <a:lnTo>
                    <a:pt x="367" y="294"/>
                  </a:lnTo>
                  <a:lnTo>
                    <a:pt x="364" y="280"/>
                  </a:lnTo>
                  <a:lnTo>
                    <a:pt x="377" y="245"/>
                  </a:lnTo>
                  <a:lnTo>
                    <a:pt x="387" y="234"/>
                  </a:lnTo>
                  <a:lnTo>
                    <a:pt x="411" y="234"/>
                  </a:lnTo>
                  <a:lnTo>
                    <a:pt x="411" y="212"/>
                  </a:lnTo>
                  <a:lnTo>
                    <a:pt x="420" y="201"/>
                  </a:lnTo>
                  <a:lnTo>
                    <a:pt x="454" y="206"/>
                  </a:lnTo>
                  <a:lnTo>
                    <a:pt x="463" y="201"/>
                  </a:lnTo>
                  <a:lnTo>
                    <a:pt x="458" y="182"/>
                  </a:lnTo>
                  <a:lnTo>
                    <a:pt x="463" y="162"/>
                  </a:lnTo>
                  <a:lnTo>
                    <a:pt x="473" y="162"/>
                  </a:lnTo>
                  <a:lnTo>
                    <a:pt x="478" y="157"/>
                  </a:lnTo>
                  <a:lnTo>
                    <a:pt x="487" y="143"/>
                  </a:lnTo>
                  <a:lnTo>
                    <a:pt x="497" y="146"/>
                  </a:lnTo>
                  <a:lnTo>
                    <a:pt x="511" y="162"/>
                  </a:lnTo>
                  <a:lnTo>
                    <a:pt x="516" y="176"/>
                  </a:lnTo>
                  <a:lnTo>
                    <a:pt x="525" y="176"/>
                  </a:lnTo>
                  <a:lnTo>
                    <a:pt x="540" y="182"/>
                  </a:lnTo>
                  <a:lnTo>
                    <a:pt x="549" y="176"/>
                  </a:lnTo>
                  <a:lnTo>
                    <a:pt x="559" y="166"/>
                  </a:lnTo>
                  <a:lnTo>
                    <a:pt x="568" y="171"/>
                  </a:lnTo>
                  <a:lnTo>
                    <a:pt x="583" y="171"/>
                  </a:lnTo>
                  <a:lnTo>
                    <a:pt x="597" y="151"/>
                  </a:lnTo>
                  <a:lnTo>
                    <a:pt x="597" y="127"/>
                  </a:lnTo>
                  <a:lnTo>
                    <a:pt x="597" y="103"/>
                  </a:lnTo>
                  <a:lnTo>
                    <a:pt x="603" y="88"/>
                  </a:lnTo>
                  <a:lnTo>
                    <a:pt x="621" y="83"/>
                  </a:lnTo>
                  <a:lnTo>
                    <a:pt x="635" y="69"/>
                  </a:lnTo>
                  <a:lnTo>
                    <a:pt x="645" y="69"/>
                  </a:lnTo>
                  <a:lnTo>
                    <a:pt x="659" y="78"/>
                  </a:lnTo>
                  <a:lnTo>
                    <a:pt x="664" y="83"/>
                  </a:lnTo>
                  <a:lnTo>
                    <a:pt x="674" y="88"/>
                  </a:lnTo>
                  <a:lnTo>
                    <a:pt x="683" y="108"/>
                  </a:lnTo>
                  <a:lnTo>
                    <a:pt x="674" y="118"/>
                  </a:lnTo>
                  <a:lnTo>
                    <a:pt x="683" y="132"/>
                  </a:lnTo>
                  <a:lnTo>
                    <a:pt x="688" y="118"/>
                  </a:lnTo>
                  <a:lnTo>
                    <a:pt x="698" y="108"/>
                  </a:lnTo>
                  <a:lnTo>
                    <a:pt x="702" y="93"/>
                  </a:lnTo>
                  <a:lnTo>
                    <a:pt x="712" y="88"/>
                  </a:lnTo>
                  <a:lnTo>
                    <a:pt x="717" y="74"/>
                  </a:lnTo>
                  <a:lnTo>
                    <a:pt x="693" y="74"/>
                  </a:lnTo>
                  <a:lnTo>
                    <a:pt x="659" y="58"/>
                  </a:lnTo>
                  <a:lnTo>
                    <a:pt x="688" y="58"/>
                  </a:lnTo>
                  <a:lnTo>
                    <a:pt x="712" y="30"/>
                  </a:lnTo>
                  <a:lnTo>
                    <a:pt x="655" y="5"/>
                  </a:lnTo>
                  <a:lnTo>
                    <a:pt x="626" y="0"/>
                  </a:lnTo>
                  <a:lnTo>
                    <a:pt x="612" y="44"/>
                  </a:lnTo>
                  <a:lnTo>
                    <a:pt x="597" y="15"/>
                  </a:lnTo>
                  <a:lnTo>
                    <a:pt x="578" y="44"/>
                  </a:lnTo>
                  <a:lnTo>
                    <a:pt x="578" y="0"/>
                  </a:lnTo>
                  <a:lnTo>
                    <a:pt x="559" y="15"/>
                  </a:lnTo>
                  <a:lnTo>
                    <a:pt x="549" y="40"/>
                  </a:lnTo>
                  <a:lnTo>
                    <a:pt x="525" y="30"/>
                  </a:lnTo>
                  <a:lnTo>
                    <a:pt x="501" y="49"/>
                  </a:lnTo>
                  <a:lnTo>
                    <a:pt x="487" y="78"/>
                  </a:lnTo>
                  <a:lnTo>
                    <a:pt x="454" y="93"/>
                  </a:lnTo>
                  <a:lnTo>
                    <a:pt x="425" y="93"/>
                  </a:lnTo>
                  <a:lnTo>
                    <a:pt x="406" y="127"/>
                  </a:lnTo>
                  <a:lnTo>
                    <a:pt x="383" y="143"/>
                  </a:lnTo>
                  <a:lnTo>
                    <a:pt x="383" y="166"/>
                  </a:lnTo>
                  <a:lnTo>
                    <a:pt x="397" y="171"/>
                  </a:lnTo>
                  <a:lnTo>
                    <a:pt x="372" y="196"/>
                  </a:lnTo>
                  <a:lnTo>
                    <a:pt x="372" y="171"/>
                  </a:lnTo>
                  <a:lnTo>
                    <a:pt x="353" y="192"/>
                  </a:lnTo>
                  <a:lnTo>
                    <a:pt x="358" y="157"/>
                  </a:lnTo>
                  <a:lnTo>
                    <a:pt x="339" y="176"/>
                  </a:lnTo>
                  <a:lnTo>
                    <a:pt x="316" y="196"/>
                  </a:lnTo>
                  <a:lnTo>
                    <a:pt x="330" y="212"/>
                  </a:lnTo>
                  <a:lnTo>
                    <a:pt x="297" y="225"/>
                  </a:lnTo>
                  <a:lnTo>
                    <a:pt x="278" y="250"/>
                  </a:lnTo>
                  <a:lnTo>
                    <a:pt x="305" y="231"/>
                  </a:lnTo>
                  <a:lnTo>
                    <a:pt x="364" y="216"/>
                  </a:lnTo>
                  <a:lnTo>
                    <a:pt x="330" y="255"/>
                  </a:lnTo>
                  <a:lnTo>
                    <a:pt x="320" y="284"/>
                  </a:lnTo>
                  <a:lnTo>
                    <a:pt x="300" y="308"/>
                  </a:lnTo>
                  <a:lnTo>
                    <a:pt x="286" y="338"/>
                  </a:lnTo>
                  <a:lnTo>
                    <a:pt x="249" y="432"/>
                  </a:lnTo>
                  <a:lnTo>
                    <a:pt x="225" y="451"/>
                  </a:lnTo>
                  <a:lnTo>
                    <a:pt x="201" y="490"/>
                  </a:lnTo>
                  <a:lnTo>
                    <a:pt x="163" y="549"/>
                  </a:lnTo>
                  <a:lnTo>
                    <a:pt x="147" y="530"/>
                  </a:lnTo>
                  <a:lnTo>
                    <a:pt x="133" y="559"/>
                  </a:lnTo>
                  <a:lnTo>
                    <a:pt x="114" y="578"/>
                  </a:lnTo>
                  <a:lnTo>
                    <a:pt x="86" y="578"/>
                  </a:lnTo>
                  <a:lnTo>
                    <a:pt x="62" y="607"/>
                  </a:lnTo>
                  <a:lnTo>
                    <a:pt x="10" y="647"/>
                  </a:lnTo>
                  <a:lnTo>
                    <a:pt x="13" y="671"/>
                  </a:lnTo>
                  <a:lnTo>
                    <a:pt x="0" y="692"/>
                  </a:lnTo>
                  <a:lnTo>
                    <a:pt x="0" y="750"/>
                  </a:lnTo>
                  <a:lnTo>
                    <a:pt x="13" y="780"/>
                  </a:lnTo>
                  <a:lnTo>
                    <a:pt x="0" y="804"/>
                  </a:lnTo>
                  <a:lnTo>
                    <a:pt x="0" y="828"/>
                  </a:lnTo>
                  <a:lnTo>
                    <a:pt x="29" y="824"/>
                  </a:lnTo>
                  <a:lnTo>
                    <a:pt x="10" y="843"/>
                  </a:lnTo>
                  <a:lnTo>
                    <a:pt x="0" y="873"/>
                  </a:lnTo>
                  <a:lnTo>
                    <a:pt x="13" y="892"/>
                  </a:lnTo>
                  <a:lnTo>
                    <a:pt x="38" y="912"/>
                  </a:lnTo>
                  <a:lnTo>
                    <a:pt x="72" y="922"/>
                  </a:lnTo>
                  <a:lnTo>
                    <a:pt x="99" y="907"/>
                  </a:lnTo>
                  <a:lnTo>
                    <a:pt x="147" y="863"/>
                  </a:lnTo>
                  <a:lnTo>
                    <a:pt x="166" y="863"/>
                  </a:lnTo>
                  <a:lnTo>
                    <a:pt x="177" y="838"/>
                  </a:lnTo>
                  <a:lnTo>
                    <a:pt x="195" y="857"/>
                  </a:lnTo>
                  <a:lnTo>
                    <a:pt x="195" y="873"/>
                  </a:lnTo>
                  <a:lnTo>
                    <a:pt x="201" y="873"/>
                  </a:lnTo>
                </a:path>
              </a:pathLst>
            </a:custGeom>
            <a:solidFill>
              <a:srgbClr val="7CD7CF"/>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0976" name="Freeform 86"/>
            <p:cNvSpPr>
              <a:spLocks/>
            </p:cNvSpPr>
            <p:nvPr/>
          </p:nvSpPr>
          <p:spPr bwMode="auto">
            <a:xfrm>
              <a:off x="3052" y="837"/>
              <a:ext cx="797" cy="1511"/>
            </a:xfrm>
            <a:custGeom>
              <a:avLst/>
              <a:gdLst>
                <a:gd name="T0" fmla="*/ 2147483647 w 387"/>
                <a:gd name="T1" fmla="*/ 2147483647 h 958"/>
                <a:gd name="T2" fmla="*/ 2147483647 w 387"/>
                <a:gd name="T3" fmla="*/ 2147483647 h 958"/>
                <a:gd name="T4" fmla="*/ 2147483647 w 387"/>
                <a:gd name="T5" fmla="*/ 2147483647 h 958"/>
                <a:gd name="T6" fmla="*/ 2147483647 w 387"/>
                <a:gd name="T7" fmla="*/ 1852655420 h 958"/>
                <a:gd name="T8" fmla="*/ 2147483647 w 387"/>
                <a:gd name="T9" fmla="*/ 1245746936 h 958"/>
                <a:gd name="T10" fmla="*/ 2147483647 w 387"/>
                <a:gd name="T11" fmla="*/ 0 h 958"/>
                <a:gd name="T12" fmla="*/ 2147483647 w 387"/>
                <a:gd name="T13" fmla="*/ 638852513 h 958"/>
                <a:gd name="T14" fmla="*/ 2147483647 w 387"/>
                <a:gd name="T15" fmla="*/ 1405467099 h 958"/>
                <a:gd name="T16" fmla="*/ 2147483647 w 387"/>
                <a:gd name="T17" fmla="*/ 1565173194 h 958"/>
                <a:gd name="T18" fmla="*/ 2147483647 w 387"/>
                <a:gd name="T19" fmla="*/ 2147483647 h 958"/>
                <a:gd name="T20" fmla="*/ 2147483647 w 387"/>
                <a:gd name="T21" fmla="*/ 2147483647 h 958"/>
                <a:gd name="T22" fmla="*/ 2147483647 w 387"/>
                <a:gd name="T23" fmla="*/ 2147483647 h 958"/>
                <a:gd name="T24" fmla="*/ 2147483647 w 387"/>
                <a:gd name="T25" fmla="*/ 2147483647 h 958"/>
                <a:gd name="T26" fmla="*/ 2147483647 w 387"/>
                <a:gd name="T27" fmla="*/ 2147483647 h 958"/>
                <a:gd name="T28" fmla="*/ 2147483647 w 387"/>
                <a:gd name="T29" fmla="*/ 2147483647 h 958"/>
                <a:gd name="T30" fmla="*/ 2147483647 w 387"/>
                <a:gd name="T31" fmla="*/ 2147483647 h 958"/>
                <a:gd name="T32" fmla="*/ 2147483647 w 387"/>
                <a:gd name="T33" fmla="*/ 2147483647 h 958"/>
                <a:gd name="T34" fmla="*/ 2147483647 w 387"/>
                <a:gd name="T35" fmla="*/ 2147483647 h 958"/>
                <a:gd name="T36" fmla="*/ 2147483647 w 387"/>
                <a:gd name="T37" fmla="*/ 2147483647 h 958"/>
                <a:gd name="T38" fmla="*/ 2147483647 w 387"/>
                <a:gd name="T39" fmla="*/ 2147483647 h 958"/>
                <a:gd name="T40" fmla="*/ 2147483647 w 387"/>
                <a:gd name="T41" fmla="*/ 2147483647 h 958"/>
                <a:gd name="T42" fmla="*/ 2147483647 w 387"/>
                <a:gd name="T43" fmla="*/ 2147483647 h 958"/>
                <a:gd name="T44" fmla="*/ 2147483647 w 387"/>
                <a:gd name="T45" fmla="*/ 2147483647 h 958"/>
                <a:gd name="T46" fmla="*/ 2147483647 w 387"/>
                <a:gd name="T47" fmla="*/ 2147483647 h 958"/>
                <a:gd name="T48" fmla="*/ 2105642425 w 387"/>
                <a:gd name="T49" fmla="*/ 2147483647 h 958"/>
                <a:gd name="T50" fmla="*/ 0 w 387"/>
                <a:gd name="T51" fmla="*/ 2147483647 h 958"/>
                <a:gd name="T52" fmla="*/ 2147483647 w 387"/>
                <a:gd name="T53" fmla="*/ 2147483647 h 958"/>
                <a:gd name="T54" fmla="*/ 2147483647 w 387"/>
                <a:gd name="T55" fmla="*/ 2147483647 h 958"/>
                <a:gd name="T56" fmla="*/ 2147483647 w 387"/>
                <a:gd name="T57" fmla="*/ 2147483647 h 958"/>
                <a:gd name="T58" fmla="*/ 2147483647 w 387"/>
                <a:gd name="T59" fmla="*/ 2147483647 h 958"/>
                <a:gd name="T60" fmla="*/ 2147483647 w 387"/>
                <a:gd name="T61" fmla="*/ 2147483647 h 958"/>
                <a:gd name="T62" fmla="*/ 2147483647 w 387"/>
                <a:gd name="T63" fmla="*/ 2147483647 h 958"/>
                <a:gd name="T64" fmla="*/ 2147483647 w 387"/>
                <a:gd name="T65" fmla="*/ 2147483647 h 958"/>
                <a:gd name="T66" fmla="*/ 2147483647 w 387"/>
                <a:gd name="T67" fmla="*/ 2147483647 h 958"/>
                <a:gd name="T68" fmla="*/ 2147483647 w 387"/>
                <a:gd name="T69" fmla="*/ 2147483647 h 958"/>
                <a:gd name="T70" fmla="*/ 2147483647 w 387"/>
                <a:gd name="T71" fmla="*/ 2147483647 h 958"/>
                <a:gd name="T72" fmla="*/ 2147483647 w 387"/>
                <a:gd name="T73" fmla="*/ 2147483647 h 958"/>
                <a:gd name="T74" fmla="*/ 2147483647 w 387"/>
                <a:gd name="T75" fmla="*/ 2147483647 h 958"/>
                <a:gd name="T76" fmla="*/ 2147483647 w 387"/>
                <a:gd name="T77" fmla="*/ 2147483647 h 958"/>
                <a:gd name="T78" fmla="*/ 2147483647 w 387"/>
                <a:gd name="T79" fmla="*/ 2147483647 h 958"/>
                <a:gd name="T80" fmla="*/ 2147483647 w 387"/>
                <a:gd name="T81" fmla="*/ 2147483647 h 958"/>
                <a:gd name="T82" fmla="*/ 2147483647 w 387"/>
                <a:gd name="T83" fmla="*/ 2147483647 h 958"/>
                <a:gd name="T84" fmla="*/ 2147483647 w 387"/>
                <a:gd name="T85" fmla="*/ 2147483647 h 9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87"/>
                <a:gd name="T130" fmla="*/ 0 h 958"/>
                <a:gd name="T131" fmla="*/ 387 w 387"/>
                <a:gd name="T132" fmla="*/ 958 h 9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87" h="958">
                  <a:moveTo>
                    <a:pt x="386" y="206"/>
                  </a:moveTo>
                  <a:lnTo>
                    <a:pt x="381" y="201"/>
                  </a:lnTo>
                  <a:lnTo>
                    <a:pt x="377" y="171"/>
                  </a:lnTo>
                  <a:lnTo>
                    <a:pt x="377" y="152"/>
                  </a:lnTo>
                  <a:lnTo>
                    <a:pt x="367" y="137"/>
                  </a:lnTo>
                  <a:lnTo>
                    <a:pt x="362" y="122"/>
                  </a:lnTo>
                  <a:lnTo>
                    <a:pt x="358" y="78"/>
                  </a:lnTo>
                  <a:lnTo>
                    <a:pt x="352" y="58"/>
                  </a:lnTo>
                  <a:lnTo>
                    <a:pt x="339" y="44"/>
                  </a:lnTo>
                  <a:lnTo>
                    <a:pt x="328" y="39"/>
                  </a:lnTo>
                  <a:lnTo>
                    <a:pt x="314" y="34"/>
                  </a:lnTo>
                  <a:lnTo>
                    <a:pt x="277" y="0"/>
                  </a:lnTo>
                  <a:lnTo>
                    <a:pt x="267" y="0"/>
                  </a:lnTo>
                  <a:lnTo>
                    <a:pt x="262" y="20"/>
                  </a:lnTo>
                  <a:lnTo>
                    <a:pt x="267" y="39"/>
                  </a:lnTo>
                  <a:lnTo>
                    <a:pt x="258" y="44"/>
                  </a:lnTo>
                  <a:lnTo>
                    <a:pt x="224" y="39"/>
                  </a:lnTo>
                  <a:lnTo>
                    <a:pt x="215" y="49"/>
                  </a:lnTo>
                  <a:lnTo>
                    <a:pt x="215" y="72"/>
                  </a:lnTo>
                  <a:lnTo>
                    <a:pt x="191" y="72"/>
                  </a:lnTo>
                  <a:lnTo>
                    <a:pt x="181" y="83"/>
                  </a:lnTo>
                  <a:lnTo>
                    <a:pt x="168" y="118"/>
                  </a:lnTo>
                  <a:lnTo>
                    <a:pt x="171" y="132"/>
                  </a:lnTo>
                  <a:lnTo>
                    <a:pt x="162" y="157"/>
                  </a:lnTo>
                  <a:lnTo>
                    <a:pt x="143" y="187"/>
                  </a:lnTo>
                  <a:lnTo>
                    <a:pt x="138" y="206"/>
                  </a:lnTo>
                  <a:lnTo>
                    <a:pt x="124" y="210"/>
                  </a:lnTo>
                  <a:lnTo>
                    <a:pt x="120" y="275"/>
                  </a:lnTo>
                  <a:lnTo>
                    <a:pt x="101" y="309"/>
                  </a:lnTo>
                  <a:lnTo>
                    <a:pt x="104" y="324"/>
                  </a:lnTo>
                  <a:lnTo>
                    <a:pt x="109" y="347"/>
                  </a:lnTo>
                  <a:lnTo>
                    <a:pt x="95" y="353"/>
                  </a:lnTo>
                  <a:lnTo>
                    <a:pt x="85" y="353"/>
                  </a:lnTo>
                  <a:lnTo>
                    <a:pt x="72" y="358"/>
                  </a:lnTo>
                  <a:lnTo>
                    <a:pt x="62" y="363"/>
                  </a:lnTo>
                  <a:lnTo>
                    <a:pt x="48" y="377"/>
                  </a:lnTo>
                  <a:lnTo>
                    <a:pt x="42" y="397"/>
                  </a:lnTo>
                  <a:lnTo>
                    <a:pt x="48" y="416"/>
                  </a:lnTo>
                  <a:lnTo>
                    <a:pt x="42" y="462"/>
                  </a:lnTo>
                  <a:lnTo>
                    <a:pt x="42" y="485"/>
                  </a:lnTo>
                  <a:lnTo>
                    <a:pt x="42" y="509"/>
                  </a:lnTo>
                  <a:lnTo>
                    <a:pt x="62" y="530"/>
                  </a:lnTo>
                  <a:lnTo>
                    <a:pt x="58" y="555"/>
                  </a:lnTo>
                  <a:lnTo>
                    <a:pt x="42" y="564"/>
                  </a:lnTo>
                  <a:lnTo>
                    <a:pt x="48" y="588"/>
                  </a:lnTo>
                  <a:lnTo>
                    <a:pt x="42" y="633"/>
                  </a:lnTo>
                  <a:lnTo>
                    <a:pt x="34" y="638"/>
                  </a:lnTo>
                  <a:lnTo>
                    <a:pt x="19" y="658"/>
                  </a:lnTo>
                  <a:lnTo>
                    <a:pt x="19" y="682"/>
                  </a:lnTo>
                  <a:lnTo>
                    <a:pt x="15" y="706"/>
                  </a:lnTo>
                  <a:lnTo>
                    <a:pt x="5" y="711"/>
                  </a:lnTo>
                  <a:lnTo>
                    <a:pt x="0" y="711"/>
                  </a:lnTo>
                  <a:lnTo>
                    <a:pt x="5" y="735"/>
                  </a:lnTo>
                  <a:lnTo>
                    <a:pt x="38" y="849"/>
                  </a:lnTo>
                  <a:lnTo>
                    <a:pt x="58" y="878"/>
                  </a:lnTo>
                  <a:lnTo>
                    <a:pt x="48" y="902"/>
                  </a:lnTo>
                  <a:lnTo>
                    <a:pt x="58" y="932"/>
                  </a:lnTo>
                  <a:lnTo>
                    <a:pt x="58" y="957"/>
                  </a:lnTo>
                  <a:lnTo>
                    <a:pt x="104" y="957"/>
                  </a:lnTo>
                  <a:lnTo>
                    <a:pt x="104" y="932"/>
                  </a:lnTo>
                  <a:lnTo>
                    <a:pt x="124" y="902"/>
                  </a:lnTo>
                  <a:lnTo>
                    <a:pt x="171" y="902"/>
                  </a:lnTo>
                  <a:lnTo>
                    <a:pt x="187" y="864"/>
                  </a:lnTo>
                  <a:lnTo>
                    <a:pt x="196" y="794"/>
                  </a:lnTo>
                  <a:lnTo>
                    <a:pt x="196" y="756"/>
                  </a:lnTo>
                  <a:lnTo>
                    <a:pt x="200" y="735"/>
                  </a:lnTo>
                  <a:lnTo>
                    <a:pt x="224" y="711"/>
                  </a:lnTo>
                  <a:lnTo>
                    <a:pt x="248" y="693"/>
                  </a:lnTo>
                  <a:lnTo>
                    <a:pt x="238" y="682"/>
                  </a:lnTo>
                  <a:lnTo>
                    <a:pt x="258" y="663"/>
                  </a:lnTo>
                  <a:lnTo>
                    <a:pt x="267" y="643"/>
                  </a:lnTo>
                  <a:lnTo>
                    <a:pt x="258" y="623"/>
                  </a:lnTo>
                  <a:lnTo>
                    <a:pt x="210" y="578"/>
                  </a:lnTo>
                  <a:lnTo>
                    <a:pt x="205" y="550"/>
                  </a:lnTo>
                  <a:lnTo>
                    <a:pt x="210" y="481"/>
                  </a:lnTo>
                  <a:lnTo>
                    <a:pt x="238" y="427"/>
                  </a:lnTo>
                  <a:lnTo>
                    <a:pt x="282" y="382"/>
                  </a:lnTo>
                  <a:lnTo>
                    <a:pt x="305" y="363"/>
                  </a:lnTo>
                  <a:lnTo>
                    <a:pt x="314" y="339"/>
                  </a:lnTo>
                  <a:lnTo>
                    <a:pt x="328" y="314"/>
                  </a:lnTo>
                  <a:lnTo>
                    <a:pt x="310" y="299"/>
                  </a:lnTo>
                  <a:lnTo>
                    <a:pt x="325" y="275"/>
                  </a:lnTo>
                  <a:lnTo>
                    <a:pt x="320" y="255"/>
                  </a:lnTo>
                  <a:lnTo>
                    <a:pt x="333" y="245"/>
                  </a:lnTo>
                  <a:lnTo>
                    <a:pt x="344" y="220"/>
                  </a:lnTo>
                  <a:lnTo>
                    <a:pt x="367" y="220"/>
                  </a:lnTo>
                  <a:lnTo>
                    <a:pt x="386" y="206"/>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0977" name="Freeform 87"/>
            <p:cNvSpPr>
              <a:spLocks/>
            </p:cNvSpPr>
            <p:nvPr/>
          </p:nvSpPr>
          <p:spPr bwMode="auto">
            <a:xfrm>
              <a:off x="3052" y="837"/>
              <a:ext cx="797" cy="1511"/>
            </a:xfrm>
            <a:custGeom>
              <a:avLst/>
              <a:gdLst>
                <a:gd name="T0" fmla="*/ 2147483647 w 387"/>
                <a:gd name="T1" fmla="*/ 2147483647 h 958"/>
                <a:gd name="T2" fmla="*/ 2147483647 w 387"/>
                <a:gd name="T3" fmla="*/ 2147483647 h 958"/>
                <a:gd name="T4" fmla="*/ 2147483647 w 387"/>
                <a:gd name="T5" fmla="*/ 2147483647 h 958"/>
                <a:gd name="T6" fmla="*/ 2147483647 w 387"/>
                <a:gd name="T7" fmla="*/ 1852655420 h 958"/>
                <a:gd name="T8" fmla="*/ 2147483647 w 387"/>
                <a:gd name="T9" fmla="*/ 1245746936 h 958"/>
                <a:gd name="T10" fmla="*/ 2147483647 w 387"/>
                <a:gd name="T11" fmla="*/ 0 h 958"/>
                <a:gd name="T12" fmla="*/ 2147483647 w 387"/>
                <a:gd name="T13" fmla="*/ 638852513 h 958"/>
                <a:gd name="T14" fmla="*/ 2147483647 w 387"/>
                <a:gd name="T15" fmla="*/ 1405467099 h 958"/>
                <a:gd name="T16" fmla="*/ 2147483647 w 387"/>
                <a:gd name="T17" fmla="*/ 1565173194 h 958"/>
                <a:gd name="T18" fmla="*/ 2147483647 w 387"/>
                <a:gd name="T19" fmla="*/ 2147483647 h 958"/>
                <a:gd name="T20" fmla="*/ 2147483647 w 387"/>
                <a:gd name="T21" fmla="*/ 2147483647 h 958"/>
                <a:gd name="T22" fmla="*/ 2147483647 w 387"/>
                <a:gd name="T23" fmla="*/ 2147483647 h 958"/>
                <a:gd name="T24" fmla="*/ 2147483647 w 387"/>
                <a:gd name="T25" fmla="*/ 2147483647 h 958"/>
                <a:gd name="T26" fmla="*/ 2147483647 w 387"/>
                <a:gd name="T27" fmla="*/ 2147483647 h 958"/>
                <a:gd name="T28" fmla="*/ 2147483647 w 387"/>
                <a:gd name="T29" fmla="*/ 2147483647 h 958"/>
                <a:gd name="T30" fmla="*/ 2147483647 w 387"/>
                <a:gd name="T31" fmla="*/ 2147483647 h 958"/>
                <a:gd name="T32" fmla="*/ 2147483647 w 387"/>
                <a:gd name="T33" fmla="*/ 2147483647 h 958"/>
                <a:gd name="T34" fmla="*/ 2147483647 w 387"/>
                <a:gd name="T35" fmla="*/ 2147483647 h 958"/>
                <a:gd name="T36" fmla="*/ 2147483647 w 387"/>
                <a:gd name="T37" fmla="*/ 2147483647 h 958"/>
                <a:gd name="T38" fmla="*/ 2147483647 w 387"/>
                <a:gd name="T39" fmla="*/ 2147483647 h 958"/>
                <a:gd name="T40" fmla="*/ 2147483647 w 387"/>
                <a:gd name="T41" fmla="*/ 2147483647 h 958"/>
                <a:gd name="T42" fmla="*/ 2147483647 w 387"/>
                <a:gd name="T43" fmla="*/ 2147483647 h 958"/>
                <a:gd name="T44" fmla="*/ 2147483647 w 387"/>
                <a:gd name="T45" fmla="*/ 2147483647 h 958"/>
                <a:gd name="T46" fmla="*/ 2147483647 w 387"/>
                <a:gd name="T47" fmla="*/ 2147483647 h 958"/>
                <a:gd name="T48" fmla="*/ 2105642425 w 387"/>
                <a:gd name="T49" fmla="*/ 2147483647 h 958"/>
                <a:gd name="T50" fmla="*/ 0 w 387"/>
                <a:gd name="T51" fmla="*/ 2147483647 h 958"/>
                <a:gd name="T52" fmla="*/ 2147483647 w 387"/>
                <a:gd name="T53" fmla="*/ 2147483647 h 958"/>
                <a:gd name="T54" fmla="*/ 2147483647 w 387"/>
                <a:gd name="T55" fmla="*/ 2147483647 h 958"/>
                <a:gd name="T56" fmla="*/ 2147483647 w 387"/>
                <a:gd name="T57" fmla="*/ 2147483647 h 958"/>
                <a:gd name="T58" fmla="*/ 2147483647 w 387"/>
                <a:gd name="T59" fmla="*/ 2147483647 h 958"/>
                <a:gd name="T60" fmla="*/ 2147483647 w 387"/>
                <a:gd name="T61" fmla="*/ 2147483647 h 958"/>
                <a:gd name="T62" fmla="*/ 2147483647 w 387"/>
                <a:gd name="T63" fmla="*/ 2147483647 h 958"/>
                <a:gd name="T64" fmla="*/ 2147483647 w 387"/>
                <a:gd name="T65" fmla="*/ 2147483647 h 958"/>
                <a:gd name="T66" fmla="*/ 2147483647 w 387"/>
                <a:gd name="T67" fmla="*/ 2147483647 h 958"/>
                <a:gd name="T68" fmla="*/ 2147483647 w 387"/>
                <a:gd name="T69" fmla="*/ 2147483647 h 958"/>
                <a:gd name="T70" fmla="*/ 2147483647 w 387"/>
                <a:gd name="T71" fmla="*/ 2147483647 h 958"/>
                <a:gd name="T72" fmla="*/ 2147483647 w 387"/>
                <a:gd name="T73" fmla="*/ 2147483647 h 958"/>
                <a:gd name="T74" fmla="*/ 2147483647 w 387"/>
                <a:gd name="T75" fmla="*/ 2147483647 h 958"/>
                <a:gd name="T76" fmla="*/ 2147483647 w 387"/>
                <a:gd name="T77" fmla="*/ 2147483647 h 958"/>
                <a:gd name="T78" fmla="*/ 2147483647 w 387"/>
                <a:gd name="T79" fmla="*/ 2147483647 h 958"/>
                <a:gd name="T80" fmla="*/ 2147483647 w 387"/>
                <a:gd name="T81" fmla="*/ 2147483647 h 958"/>
                <a:gd name="T82" fmla="*/ 2147483647 w 387"/>
                <a:gd name="T83" fmla="*/ 2147483647 h 958"/>
                <a:gd name="T84" fmla="*/ 2147483647 w 387"/>
                <a:gd name="T85" fmla="*/ 2147483647 h 9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87"/>
                <a:gd name="T130" fmla="*/ 0 h 958"/>
                <a:gd name="T131" fmla="*/ 387 w 387"/>
                <a:gd name="T132" fmla="*/ 958 h 9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87" h="958">
                  <a:moveTo>
                    <a:pt x="386" y="206"/>
                  </a:moveTo>
                  <a:lnTo>
                    <a:pt x="381" y="201"/>
                  </a:lnTo>
                  <a:lnTo>
                    <a:pt x="377" y="171"/>
                  </a:lnTo>
                  <a:lnTo>
                    <a:pt x="377" y="152"/>
                  </a:lnTo>
                  <a:lnTo>
                    <a:pt x="367" y="137"/>
                  </a:lnTo>
                  <a:lnTo>
                    <a:pt x="362" y="122"/>
                  </a:lnTo>
                  <a:lnTo>
                    <a:pt x="358" y="78"/>
                  </a:lnTo>
                  <a:lnTo>
                    <a:pt x="352" y="58"/>
                  </a:lnTo>
                  <a:lnTo>
                    <a:pt x="339" y="44"/>
                  </a:lnTo>
                  <a:lnTo>
                    <a:pt x="328" y="39"/>
                  </a:lnTo>
                  <a:lnTo>
                    <a:pt x="314" y="34"/>
                  </a:lnTo>
                  <a:lnTo>
                    <a:pt x="277" y="0"/>
                  </a:lnTo>
                  <a:lnTo>
                    <a:pt x="267" y="0"/>
                  </a:lnTo>
                  <a:lnTo>
                    <a:pt x="262" y="20"/>
                  </a:lnTo>
                  <a:lnTo>
                    <a:pt x="267" y="39"/>
                  </a:lnTo>
                  <a:lnTo>
                    <a:pt x="258" y="44"/>
                  </a:lnTo>
                  <a:lnTo>
                    <a:pt x="224" y="39"/>
                  </a:lnTo>
                  <a:lnTo>
                    <a:pt x="215" y="49"/>
                  </a:lnTo>
                  <a:lnTo>
                    <a:pt x="215" y="72"/>
                  </a:lnTo>
                  <a:lnTo>
                    <a:pt x="191" y="72"/>
                  </a:lnTo>
                  <a:lnTo>
                    <a:pt x="181" y="83"/>
                  </a:lnTo>
                  <a:lnTo>
                    <a:pt x="168" y="118"/>
                  </a:lnTo>
                  <a:lnTo>
                    <a:pt x="171" y="132"/>
                  </a:lnTo>
                  <a:lnTo>
                    <a:pt x="162" y="157"/>
                  </a:lnTo>
                  <a:lnTo>
                    <a:pt x="143" y="187"/>
                  </a:lnTo>
                  <a:lnTo>
                    <a:pt x="138" y="206"/>
                  </a:lnTo>
                  <a:lnTo>
                    <a:pt x="124" y="210"/>
                  </a:lnTo>
                  <a:lnTo>
                    <a:pt x="120" y="275"/>
                  </a:lnTo>
                  <a:lnTo>
                    <a:pt x="101" y="309"/>
                  </a:lnTo>
                  <a:lnTo>
                    <a:pt x="104" y="324"/>
                  </a:lnTo>
                  <a:lnTo>
                    <a:pt x="109" y="347"/>
                  </a:lnTo>
                  <a:lnTo>
                    <a:pt x="95" y="353"/>
                  </a:lnTo>
                  <a:lnTo>
                    <a:pt x="85" y="353"/>
                  </a:lnTo>
                  <a:lnTo>
                    <a:pt x="72" y="358"/>
                  </a:lnTo>
                  <a:lnTo>
                    <a:pt x="62" y="363"/>
                  </a:lnTo>
                  <a:lnTo>
                    <a:pt x="48" y="377"/>
                  </a:lnTo>
                  <a:lnTo>
                    <a:pt x="42" y="397"/>
                  </a:lnTo>
                  <a:lnTo>
                    <a:pt x="48" y="416"/>
                  </a:lnTo>
                  <a:lnTo>
                    <a:pt x="42" y="462"/>
                  </a:lnTo>
                  <a:lnTo>
                    <a:pt x="42" y="485"/>
                  </a:lnTo>
                  <a:lnTo>
                    <a:pt x="42" y="509"/>
                  </a:lnTo>
                  <a:lnTo>
                    <a:pt x="62" y="530"/>
                  </a:lnTo>
                  <a:lnTo>
                    <a:pt x="58" y="555"/>
                  </a:lnTo>
                  <a:lnTo>
                    <a:pt x="42" y="564"/>
                  </a:lnTo>
                  <a:lnTo>
                    <a:pt x="48" y="588"/>
                  </a:lnTo>
                  <a:lnTo>
                    <a:pt x="42" y="633"/>
                  </a:lnTo>
                  <a:lnTo>
                    <a:pt x="34" y="638"/>
                  </a:lnTo>
                  <a:lnTo>
                    <a:pt x="19" y="658"/>
                  </a:lnTo>
                  <a:lnTo>
                    <a:pt x="19" y="682"/>
                  </a:lnTo>
                  <a:lnTo>
                    <a:pt x="15" y="706"/>
                  </a:lnTo>
                  <a:lnTo>
                    <a:pt x="5" y="711"/>
                  </a:lnTo>
                  <a:lnTo>
                    <a:pt x="0" y="711"/>
                  </a:lnTo>
                  <a:lnTo>
                    <a:pt x="5" y="735"/>
                  </a:lnTo>
                  <a:lnTo>
                    <a:pt x="38" y="849"/>
                  </a:lnTo>
                  <a:lnTo>
                    <a:pt x="58" y="878"/>
                  </a:lnTo>
                  <a:lnTo>
                    <a:pt x="48" y="902"/>
                  </a:lnTo>
                  <a:lnTo>
                    <a:pt x="58" y="932"/>
                  </a:lnTo>
                  <a:lnTo>
                    <a:pt x="58" y="957"/>
                  </a:lnTo>
                  <a:lnTo>
                    <a:pt x="104" y="957"/>
                  </a:lnTo>
                  <a:lnTo>
                    <a:pt x="104" y="932"/>
                  </a:lnTo>
                  <a:lnTo>
                    <a:pt x="124" y="902"/>
                  </a:lnTo>
                  <a:lnTo>
                    <a:pt x="171" y="902"/>
                  </a:lnTo>
                  <a:lnTo>
                    <a:pt x="187" y="864"/>
                  </a:lnTo>
                  <a:lnTo>
                    <a:pt x="196" y="794"/>
                  </a:lnTo>
                  <a:lnTo>
                    <a:pt x="196" y="756"/>
                  </a:lnTo>
                  <a:lnTo>
                    <a:pt x="200" y="735"/>
                  </a:lnTo>
                  <a:lnTo>
                    <a:pt x="224" y="711"/>
                  </a:lnTo>
                  <a:lnTo>
                    <a:pt x="248" y="693"/>
                  </a:lnTo>
                  <a:lnTo>
                    <a:pt x="238" y="682"/>
                  </a:lnTo>
                  <a:lnTo>
                    <a:pt x="258" y="663"/>
                  </a:lnTo>
                  <a:lnTo>
                    <a:pt x="267" y="643"/>
                  </a:lnTo>
                  <a:lnTo>
                    <a:pt x="258" y="623"/>
                  </a:lnTo>
                  <a:lnTo>
                    <a:pt x="210" y="578"/>
                  </a:lnTo>
                  <a:lnTo>
                    <a:pt x="205" y="550"/>
                  </a:lnTo>
                  <a:lnTo>
                    <a:pt x="210" y="481"/>
                  </a:lnTo>
                  <a:lnTo>
                    <a:pt x="238" y="427"/>
                  </a:lnTo>
                  <a:lnTo>
                    <a:pt x="282" y="382"/>
                  </a:lnTo>
                  <a:lnTo>
                    <a:pt x="305" y="363"/>
                  </a:lnTo>
                  <a:lnTo>
                    <a:pt x="314" y="339"/>
                  </a:lnTo>
                  <a:lnTo>
                    <a:pt x="328" y="314"/>
                  </a:lnTo>
                  <a:lnTo>
                    <a:pt x="310" y="299"/>
                  </a:lnTo>
                  <a:lnTo>
                    <a:pt x="325" y="275"/>
                  </a:lnTo>
                  <a:lnTo>
                    <a:pt x="320" y="255"/>
                  </a:lnTo>
                  <a:lnTo>
                    <a:pt x="333" y="245"/>
                  </a:lnTo>
                  <a:lnTo>
                    <a:pt x="344" y="220"/>
                  </a:lnTo>
                  <a:lnTo>
                    <a:pt x="367" y="220"/>
                  </a:lnTo>
                  <a:lnTo>
                    <a:pt x="386" y="206"/>
                  </a:lnTo>
                </a:path>
              </a:pathLst>
            </a:custGeom>
            <a:solidFill>
              <a:schemeClr val="accent1">
                <a:lumMod val="60000"/>
                <a:lumOff val="40000"/>
              </a:schemeClr>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0978" name="Freeform 88"/>
            <p:cNvSpPr>
              <a:spLocks/>
            </p:cNvSpPr>
            <p:nvPr/>
          </p:nvSpPr>
          <p:spPr bwMode="auto">
            <a:xfrm>
              <a:off x="3623" y="694"/>
              <a:ext cx="746" cy="1122"/>
            </a:xfrm>
            <a:custGeom>
              <a:avLst/>
              <a:gdLst>
                <a:gd name="T0" fmla="*/ 2147483647 w 362"/>
                <a:gd name="T1" fmla="*/ 2147483647 h 713"/>
                <a:gd name="T2" fmla="*/ 2147483647 w 362"/>
                <a:gd name="T3" fmla="*/ 2147483647 h 713"/>
                <a:gd name="T4" fmla="*/ 2147483647 w 362"/>
                <a:gd name="T5" fmla="*/ 2147483647 h 713"/>
                <a:gd name="T6" fmla="*/ 2147483647 w 362"/>
                <a:gd name="T7" fmla="*/ 2147483647 h 713"/>
                <a:gd name="T8" fmla="*/ 2147483647 w 362"/>
                <a:gd name="T9" fmla="*/ 2147483647 h 713"/>
                <a:gd name="T10" fmla="*/ 2147483647 w 362"/>
                <a:gd name="T11" fmla="*/ 2147483647 h 713"/>
                <a:gd name="T12" fmla="*/ 2147483647 w 362"/>
                <a:gd name="T13" fmla="*/ 2147483647 h 713"/>
                <a:gd name="T14" fmla="*/ 2147483647 w 362"/>
                <a:gd name="T15" fmla="*/ 2147483647 h 713"/>
                <a:gd name="T16" fmla="*/ 2147483647 w 362"/>
                <a:gd name="T17" fmla="*/ 2147483647 h 713"/>
                <a:gd name="T18" fmla="*/ 2147483647 w 362"/>
                <a:gd name="T19" fmla="*/ 2147483647 h 713"/>
                <a:gd name="T20" fmla="*/ 2147483647 w 362"/>
                <a:gd name="T21" fmla="*/ 2147483647 h 713"/>
                <a:gd name="T22" fmla="*/ 2147483647 w 362"/>
                <a:gd name="T23" fmla="*/ 2147483647 h 713"/>
                <a:gd name="T24" fmla="*/ 2147483647 w 362"/>
                <a:gd name="T25" fmla="*/ 2147483647 h 713"/>
                <a:gd name="T26" fmla="*/ 2147483647 w 362"/>
                <a:gd name="T27" fmla="*/ 2147483647 h 713"/>
                <a:gd name="T28" fmla="*/ 2147483647 w 362"/>
                <a:gd name="T29" fmla="*/ 1984715634 h 713"/>
                <a:gd name="T30" fmla="*/ 2147483647 w 362"/>
                <a:gd name="T31" fmla="*/ 1228634811 h 713"/>
                <a:gd name="T32" fmla="*/ 2147483647 w 362"/>
                <a:gd name="T33" fmla="*/ 441044837 h 713"/>
                <a:gd name="T34" fmla="*/ 2147483647 w 362"/>
                <a:gd name="T35" fmla="*/ 0 h 713"/>
                <a:gd name="T36" fmla="*/ 2147483647 w 362"/>
                <a:gd name="T37" fmla="*/ 441044837 h 713"/>
                <a:gd name="T38" fmla="*/ 2147483647 w 362"/>
                <a:gd name="T39" fmla="*/ 1071116814 h 713"/>
                <a:gd name="T40" fmla="*/ 2147483647 w 362"/>
                <a:gd name="T41" fmla="*/ 2147483647 h 713"/>
                <a:gd name="T42" fmla="*/ 2147483647 w 362"/>
                <a:gd name="T43" fmla="*/ 2147483647 h 713"/>
                <a:gd name="T44" fmla="*/ 2147483647 w 362"/>
                <a:gd name="T45" fmla="*/ 2147483647 h 713"/>
                <a:gd name="T46" fmla="*/ 2147483647 w 362"/>
                <a:gd name="T47" fmla="*/ 2147483647 h 713"/>
                <a:gd name="T48" fmla="*/ 2147483647 w 362"/>
                <a:gd name="T49" fmla="*/ 2147483647 h 713"/>
                <a:gd name="T50" fmla="*/ 1976516494 w 362"/>
                <a:gd name="T51" fmla="*/ 2147483647 h 713"/>
                <a:gd name="T52" fmla="*/ 0 w 362"/>
                <a:gd name="T53" fmla="*/ 2147483647 h 713"/>
                <a:gd name="T54" fmla="*/ 2147483647 w 362"/>
                <a:gd name="T55" fmla="*/ 2147483647 h 713"/>
                <a:gd name="T56" fmla="*/ 2147483647 w 362"/>
                <a:gd name="T57" fmla="*/ 2147483647 h 713"/>
                <a:gd name="T58" fmla="*/ 2147483647 w 362"/>
                <a:gd name="T59" fmla="*/ 2147483647 h 713"/>
                <a:gd name="T60" fmla="*/ 2147483647 w 362"/>
                <a:gd name="T61" fmla="*/ 2147483647 h 713"/>
                <a:gd name="T62" fmla="*/ 2147483647 w 362"/>
                <a:gd name="T63" fmla="*/ 2147483647 h 713"/>
                <a:gd name="T64" fmla="*/ 2147483647 w 362"/>
                <a:gd name="T65" fmla="*/ 2147483647 h 713"/>
                <a:gd name="T66" fmla="*/ 2147483647 w 362"/>
                <a:gd name="T67" fmla="*/ 2147483647 h 713"/>
                <a:gd name="T68" fmla="*/ 2147483647 w 362"/>
                <a:gd name="T69" fmla="*/ 2147483647 h 713"/>
                <a:gd name="T70" fmla="*/ 2147483647 w 362"/>
                <a:gd name="T71" fmla="*/ 2147483647 h 713"/>
                <a:gd name="T72" fmla="*/ 2147483647 w 362"/>
                <a:gd name="T73" fmla="*/ 2147483647 h 713"/>
                <a:gd name="T74" fmla="*/ 2147483647 w 362"/>
                <a:gd name="T75" fmla="*/ 2147483647 h 713"/>
                <a:gd name="T76" fmla="*/ 2147483647 w 362"/>
                <a:gd name="T77" fmla="*/ 2147483647 h 713"/>
                <a:gd name="T78" fmla="*/ 2147483647 w 362"/>
                <a:gd name="T79" fmla="*/ 2147483647 h 713"/>
                <a:gd name="T80" fmla="*/ 2147483647 w 362"/>
                <a:gd name="T81" fmla="*/ 2147483647 h 71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62"/>
                <a:gd name="T124" fmla="*/ 0 h 713"/>
                <a:gd name="T125" fmla="*/ 362 w 362"/>
                <a:gd name="T126" fmla="*/ 713 h 71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62" h="713">
                  <a:moveTo>
                    <a:pt x="275" y="652"/>
                  </a:moveTo>
                  <a:lnTo>
                    <a:pt x="286" y="643"/>
                  </a:lnTo>
                  <a:lnTo>
                    <a:pt x="323" y="579"/>
                  </a:lnTo>
                  <a:lnTo>
                    <a:pt x="342" y="544"/>
                  </a:lnTo>
                  <a:lnTo>
                    <a:pt x="357" y="506"/>
                  </a:lnTo>
                  <a:lnTo>
                    <a:pt x="361" y="481"/>
                  </a:lnTo>
                  <a:lnTo>
                    <a:pt x="357" y="456"/>
                  </a:lnTo>
                  <a:lnTo>
                    <a:pt x="347" y="451"/>
                  </a:lnTo>
                  <a:lnTo>
                    <a:pt x="339" y="441"/>
                  </a:lnTo>
                  <a:lnTo>
                    <a:pt x="323" y="437"/>
                  </a:lnTo>
                  <a:lnTo>
                    <a:pt x="314" y="421"/>
                  </a:lnTo>
                  <a:lnTo>
                    <a:pt x="318" y="402"/>
                  </a:lnTo>
                  <a:lnTo>
                    <a:pt x="314" y="378"/>
                  </a:lnTo>
                  <a:lnTo>
                    <a:pt x="299" y="368"/>
                  </a:lnTo>
                  <a:lnTo>
                    <a:pt x="294" y="349"/>
                  </a:lnTo>
                  <a:lnTo>
                    <a:pt x="280" y="333"/>
                  </a:lnTo>
                  <a:lnTo>
                    <a:pt x="275" y="313"/>
                  </a:lnTo>
                  <a:lnTo>
                    <a:pt x="275" y="270"/>
                  </a:lnTo>
                  <a:lnTo>
                    <a:pt x="267" y="255"/>
                  </a:lnTo>
                  <a:lnTo>
                    <a:pt x="257" y="245"/>
                  </a:lnTo>
                  <a:lnTo>
                    <a:pt x="247" y="225"/>
                  </a:lnTo>
                  <a:lnTo>
                    <a:pt x="243" y="201"/>
                  </a:lnTo>
                  <a:lnTo>
                    <a:pt x="247" y="176"/>
                  </a:lnTo>
                  <a:lnTo>
                    <a:pt x="247" y="147"/>
                  </a:lnTo>
                  <a:lnTo>
                    <a:pt x="233" y="132"/>
                  </a:lnTo>
                  <a:lnTo>
                    <a:pt x="224" y="123"/>
                  </a:lnTo>
                  <a:lnTo>
                    <a:pt x="205" y="118"/>
                  </a:lnTo>
                  <a:lnTo>
                    <a:pt x="200" y="93"/>
                  </a:lnTo>
                  <a:lnTo>
                    <a:pt x="200" y="74"/>
                  </a:lnTo>
                  <a:lnTo>
                    <a:pt x="209" y="63"/>
                  </a:lnTo>
                  <a:lnTo>
                    <a:pt x="200" y="49"/>
                  </a:lnTo>
                  <a:lnTo>
                    <a:pt x="209" y="39"/>
                  </a:lnTo>
                  <a:lnTo>
                    <a:pt x="200" y="19"/>
                  </a:lnTo>
                  <a:lnTo>
                    <a:pt x="190" y="14"/>
                  </a:lnTo>
                  <a:lnTo>
                    <a:pt x="185" y="9"/>
                  </a:lnTo>
                  <a:lnTo>
                    <a:pt x="171" y="0"/>
                  </a:lnTo>
                  <a:lnTo>
                    <a:pt x="161" y="0"/>
                  </a:lnTo>
                  <a:lnTo>
                    <a:pt x="147" y="14"/>
                  </a:lnTo>
                  <a:lnTo>
                    <a:pt x="129" y="19"/>
                  </a:lnTo>
                  <a:lnTo>
                    <a:pt x="123" y="34"/>
                  </a:lnTo>
                  <a:lnTo>
                    <a:pt x="123" y="58"/>
                  </a:lnTo>
                  <a:lnTo>
                    <a:pt x="123" y="82"/>
                  </a:lnTo>
                  <a:lnTo>
                    <a:pt x="109" y="102"/>
                  </a:lnTo>
                  <a:lnTo>
                    <a:pt x="95" y="102"/>
                  </a:lnTo>
                  <a:lnTo>
                    <a:pt x="85" y="97"/>
                  </a:lnTo>
                  <a:lnTo>
                    <a:pt x="75" y="107"/>
                  </a:lnTo>
                  <a:lnTo>
                    <a:pt x="67" y="113"/>
                  </a:lnTo>
                  <a:lnTo>
                    <a:pt x="52" y="107"/>
                  </a:lnTo>
                  <a:lnTo>
                    <a:pt x="43" y="107"/>
                  </a:lnTo>
                  <a:lnTo>
                    <a:pt x="38" y="93"/>
                  </a:lnTo>
                  <a:lnTo>
                    <a:pt x="24" y="77"/>
                  </a:lnTo>
                  <a:lnTo>
                    <a:pt x="14" y="74"/>
                  </a:lnTo>
                  <a:lnTo>
                    <a:pt x="5" y="88"/>
                  </a:lnTo>
                  <a:lnTo>
                    <a:pt x="0" y="93"/>
                  </a:lnTo>
                  <a:lnTo>
                    <a:pt x="38" y="127"/>
                  </a:lnTo>
                  <a:lnTo>
                    <a:pt x="52" y="132"/>
                  </a:lnTo>
                  <a:lnTo>
                    <a:pt x="62" y="137"/>
                  </a:lnTo>
                  <a:lnTo>
                    <a:pt x="75" y="152"/>
                  </a:lnTo>
                  <a:lnTo>
                    <a:pt x="81" y="171"/>
                  </a:lnTo>
                  <a:lnTo>
                    <a:pt x="85" y="215"/>
                  </a:lnTo>
                  <a:lnTo>
                    <a:pt x="90" y="231"/>
                  </a:lnTo>
                  <a:lnTo>
                    <a:pt x="100" y="245"/>
                  </a:lnTo>
                  <a:lnTo>
                    <a:pt x="100" y="264"/>
                  </a:lnTo>
                  <a:lnTo>
                    <a:pt x="104" y="294"/>
                  </a:lnTo>
                  <a:lnTo>
                    <a:pt x="109" y="299"/>
                  </a:lnTo>
                  <a:lnTo>
                    <a:pt x="123" y="303"/>
                  </a:lnTo>
                  <a:lnTo>
                    <a:pt x="152" y="324"/>
                  </a:lnTo>
                  <a:lnTo>
                    <a:pt x="157" y="358"/>
                  </a:lnTo>
                  <a:lnTo>
                    <a:pt x="138" y="372"/>
                  </a:lnTo>
                  <a:lnTo>
                    <a:pt x="129" y="413"/>
                  </a:lnTo>
                  <a:lnTo>
                    <a:pt x="85" y="481"/>
                  </a:lnTo>
                  <a:lnTo>
                    <a:pt x="62" y="510"/>
                  </a:lnTo>
                  <a:lnTo>
                    <a:pt x="52" y="550"/>
                  </a:lnTo>
                  <a:lnTo>
                    <a:pt x="56" y="584"/>
                  </a:lnTo>
                  <a:lnTo>
                    <a:pt x="72" y="613"/>
                  </a:lnTo>
                  <a:lnTo>
                    <a:pt x="67" y="652"/>
                  </a:lnTo>
                  <a:lnTo>
                    <a:pt x="67" y="672"/>
                  </a:lnTo>
                  <a:lnTo>
                    <a:pt x="95" y="687"/>
                  </a:lnTo>
                  <a:lnTo>
                    <a:pt x="115" y="702"/>
                  </a:lnTo>
                  <a:lnTo>
                    <a:pt x="142" y="712"/>
                  </a:lnTo>
                  <a:lnTo>
                    <a:pt x="176" y="702"/>
                  </a:lnTo>
                  <a:lnTo>
                    <a:pt x="261" y="652"/>
                  </a:lnTo>
                  <a:lnTo>
                    <a:pt x="275" y="652"/>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0979" name="Freeform 89"/>
            <p:cNvSpPr>
              <a:spLocks/>
            </p:cNvSpPr>
            <p:nvPr/>
          </p:nvSpPr>
          <p:spPr bwMode="auto">
            <a:xfrm>
              <a:off x="3623" y="694"/>
              <a:ext cx="746" cy="1122"/>
            </a:xfrm>
            <a:custGeom>
              <a:avLst/>
              <a:gdLst>
                <a:gd name="T0" fmla="*/ 2147483647 w 362"/>
                <a:gd name="T1" fmla="*/ 2147483647 h 713"/>
                <a:gd name="T2" fmla="*/ 2147483647 w 362"/>
                <a:gd name="T3" fmla="*/ 2147483647 h 713"/>
                <a:gd name="T4" fmla="*/ 2147483647 w 362"/>
                <a:gd name="T5" fmla="*/ 2147483647 h 713"/>
                <a:gd name="T6" fmla="*/ 2147483647 w 362"/>
                <a:gd name="T7" fmla="*/ 2147483647 h 713"/>
                <a:gd name="T8" fmla="*/ 2147483647 w 362"/>
                <a:gd name="T9" fmla="*/ 2147483647 h 713"/>
                <a:gd name="T10" fmla="*/ 2147483647 w 362"/>
                <a:gd name="T11" fmla="*/ 2147483647 h 713"/>
                <a:gd name="T12" fmla="*/ 2147483647 w 362"/>
                <a:gd name="T13" fmla="*/ 2147483647 h 713"/>
                <a:gd name="T14" fmla="*/ 2147483647 w 362"/>
                <a:gd name="T15" fmla="*/ 2147483647 h 713"/>
                <a:gd name="T16" fmla="*/ 2147483647 w 362"/>
                <a:gd name="T17" fmla="*/ 2147483647 h 713"/>
                <a:gd name="T18" fmla="*/ 2147483647 w 362"/>
                <a:gd name="T19" fmla="*/ 2147483647 h 713"/>
                <a:gd name="T20" fmla="*/ 2147483647 w 362"/>
                <a:gd name="T21" fmla="*/ 2147483647 h 713"/>
                <a:gd name="T22" fmla="*/ 2147483647 w 362"/>
                <a:gd name="T23" fmla="*/ 2147483647 h 713"/>
                <a:gd name="T24" fmla="*/ 2147483647 w 362"/>
                <a:gd name="T25" fmla="*/ 2147483647 h 713"/>
                <a:gd name="T26" fmla="*/ 2147483647 w 362"/>
                <a:gd name="T27" fmla="*/ 2147483647 h 713"/>
                <a:gd name="T28" fmla="*/ 2147483647 w 362"/>
                <a:gd name="T29" fmla="*/ 1984715634 h 713"/>
                <a:gd name="T30" fmla="*/ 2147483647 w 362"/>
                <a:gd name="T31" fmla="*/ 1228634811 h 713"/>
                <a:gd name="T32" fmla="*/ 2147483647 w 362"/>
                <a:gd name="T33" fmla="*/ 441044837 h 713"/>
                <a:gd name="T34" fmla="*/ 2147483647 w 362"/>
                <a:gd name="T35" fmla="*/ 0 h 713"/>
                <a:gd name="T36" fmla="*/ 2147483647 w 362"/>
                <a:gd name="T37" fmla="*/ 441044837 h 713"/>
                <a:gd name="T38" fmla="*/ 2147483647 w 362"/>
                <a:gd name="T39" fmla="*/ 1071116814 h 713"/>
                <a:gd name="T40" fmla="*/ 2147483647 w 362"/>
                <a:gd name="T41" fmla="*/ 2147483647 h 713"/>
                <a:gd name="T42" fmla="*/ 2147483647 w 362"/>
                <a:gd name="T43" fmla="*/ 2147483647 h 713"/>
                <a:gd name="T44" fmla="*/ 2147483647 w 362"/>
                <a:gd name="T45" fmla="*/ 2147483647 h 713"/>
                <a:gd name="T46" fmla="*/ 2147483647 w 362"/>
                <a:gd name="T47" fmla="*/ 2147483647 h 713"/>
                <a:gd name="T48" fmla="*/ 2147483647 w 362"/>
                <a:gd name="T49" fmla="*/ 2147483647 h 713"/>
                <a:gd name="T50" fmla="*/ 1976516494 w 362"/>
                <a:gd name="T51" fmla="*/ 2147483647 h 713"/>
                <a:gd name="T52" fmla="*/ 0 w 362"/>
                <a:gd name="T53" fmla="*/ 2147483647 h 713"/>
                <a:gd name="T54" fmla="*/ 2147483647 w 362"/>
                <a:gd name="T55" fmla="*/ 2147483647 h 713"/>
                <a:gd name="T56" fmla="*/ 2147483647 w 362"/>
                <a:gd name="T57" fmla="*/ 2147483647 h 713"/>
                <a:gd name="T58" fmla="*/ 2147483647 w 362"/>
                <a:gd name="T59" fmla="*/ 2147483647 h 713"/>
                <a:gd name="T60" fmla="*/ 2147483647 w 362"/>
                <a:gd name="T61" fmla="*/ 2147483647 h 713"/>
                <a:gd name="T62" fmla="*/ 2147483647 w 362"/>
                <a:gd name="T63" fmla="*/ 2147483647 h 713"/>
                <a:gd name="T64" fmla="*/ 2147483647 w 362"/>
                <a:gd name="T65" fmla="*/ 2147483647 h 713"/>
                <a:gd name="T66" fmla="*/ 2147483647 w 362"/>
                <a:gd name="T67" fmla="*/ 2147483647 h 713"/>
                <a:gd name="T68" fmla="*/ 2147483647 w 362"/>
                <a:gd name="T69" fmla="*/ 2147483647 h 713"/>
                <a:gd name="T70" fmla="*/ 2147483647 w 362"/>
                <a:gd name="T71" fmla="*/ 2147483647 h 713"/>
                <a:gd name="T72" fmla="*/ 2147483647 w 362"/>
                <a:gd name="T73" fmla="*/ 2147483647 h 713"/>
                <a:gd name="T74" fmla="*/ 2147483647 w 362"/>
                <a:gd name="T75" fmla="*/ 2147483647 h 713"/>
                <a:gd name="T76" fmla="*/ 2147483647 w 362"/>
                <a:gd name="T77" fmla="*/ 2147483647 h 713"/>
                <a:gd name="T78" fmla="*/ 2147483647 w 362"/>
                <a:gd name="T79" fmla="*/ 2147483647 h 713"/>
                <a:gd name="T80" fmla="*/ 2147483647 w 362"/>
                <a:gd name="T81" fmla="*/ 2147483647 h 71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62"/>
                <a:gd name="T124" fmla="*/ 0 h 713"/>
                <a:gd name="T125" fmla="*/ 362 w 362"/>
                <a:gd name="T126" fmla="*/ 713 h 71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62" h="713">
                  <a:moveTo>
                    <a:pt x="275" y="652"/>
                  </a:moveTo>
                  <a:lnTo>
                    <a:pt x="286" y="643"/>
                  </a:lnTo>
                  <a:lnTo>
                    <a:pt x="323" y="579"/>
                  </a:lnTo>
                  <a:lnTo>
                    <a:pt x="342" y="544"/>
                  </a:lnTo>
                  <a:lnTo>
                    <a:pt x="357" y="506"/>
                  </a:lnTo>
                  <a:lnTo>
                    <a:pt x="361" y="481"/>
                  </a:lnTo>
                  <a:lnTo>
                    <a:pt x="357" y="456"/>
                  </a:lnTo>
                  <a:lnTo>
                    <a:pt x="347" y="451"/>
                  </a:lnTo>
                  <a:lnTo>
                    <a:pt x="339" y="441"/>
                  </a:lnTo>
                  <a:lnTo>
                    <a:pt x="323" y="437"/>
                  </a:lnTo>
                  <a:lnTo>
                    <a:pt x="314" y="421"/>
                  </a:lnTo>
                  <a:lnTo>
                    <a:pt x="318" y="402"/>
                  </a:lnTo>
                  <a:lnTo>
                    <a:pt x="314" y="378"/>
                  </a:lnTo>
                  <a:lnTo>
                    <a:pt x="299" y="368"/>
                  </a:lnTo>
                  <a:lnTo>
                    <a:pt x="294" y="349"/>
                  </a:lnTo>
                  <a:lnTo>
                    <a:pt x="280" y="333"/>
                  </a:lnTo>
                  <a:lnTo>
                    <a:pt x="275" y="313"/>
                  </a:lnTo>
                  <a:lnTo>
                    <a:pt x="275" y="270"/>
                  </a:lnTo>
                  <a:lnTo>
                    <a:pt x="267" y="255"/>
                  </a:lnTo>
                  <a:lnTo>
                    <a:pt x="257" y="245"/>
                  </a:lnTo>
                  <a:lnTo>
                    <a:pt x="247" y="225"/>
                  </a:lnTo>
                  <a:lnTo>
                    <a:pt x="243" y="201"/>
                  </a:lnTo>
                  <a:lnTo>
                    <a:pt x="247" y="176"/>
                  </a:lnTo>
                  <a:lnTo>
                    <a:pt x="247" y="147"/>
                  </a:lnTo>
                  <a:lnTo>
                    <a:pt x="233" y="132"/>
                  </a:lnTo>
                  <a:lnTo>
                    <a:pt x="224" y="123"/>
                  </a:lnTo>
                  <a:lnTo>
                    <a:pt x="205" y="118"/>
                  </a:lnTo>
                  <a:lnTo>
                    <a:pt x="200" y="93"/>
                  </a:lnTo>
                  <a:lnTo>
                    <a:pt x="200" y="74"/>
                  </a:lnTo>
                  <a:lnTo>
                    <a:pt x="209" y="63"/>
                  </a:lnTo>
                  <a:lnTo>
                    <a:pt x="200" y="49"/>
                  </a:lnTo>
                  <a:lnTo>
                    <a:pt x="209" y="39"/>
                  </a:lnTo>
                  <a:lnTo>
                    <a:pt x="200" y="19"/>
                  </a:lnTo>
                  <a:lnTo>
                    <a:pt x="190" y="14"/>
                  </a:lnTo>
                  <a:lnTo>
                    <a:pt x="185" y="9"/>
                  </a:lnTo>
                  <a:lnTo>
                    <a:pt x="171" y="0"/>
                  </a:lnTo>
                  <a:lnTo>
                    <a:pt x="161" y="0"/>
                  </a:lnTo>
                  <a:lnTo>
                    <a:pt x="147" y="14"/>
                  </a:lnTo>
                  <a:lnTo>
                    <a:pt x="129" y="19"/>
                  </a:lnTo>
                  <a:lnTo>
                    <a:pt x="123" y="34"/>
                  </a:lnTo>
                  <a:lnTo>
                    <a:pt x="123" y="58"/>
                  </a:lnTo>
                  <a:lnTo>
                    <a:pt x="123" y="82"/>
                  </a:lnTo>
                  <a:lnTo>
                    <a:pt x="109" y="102"/>
                  </a:lnTo>
                  <a:lnTo>
                    <a:pt x="95" y="102"/>
                  </a:lnTo>
                  <a:lnTo>
                    <a:pt x="85" y="97"/>
                  </a:lnTo>
                  <a:lnTo>
                    <a:pt x="75" y="107"/>
                  </a:lnTo>
                  <a:lnTo>
                    <a:pt x="67" y="113"/>
                  </a:lnTo>
                  <a:lnTo>
                    <a:pt x="52" y="107"/>
                  </a:lnTo>
                  <a:lnTo>
                    <a:pt x="43" y="107"/>
                  </a:lnTo>
                  <a:lnTo>
                    <a:pt x="38" y="93"/>
                  </a:lnTo>
                  <a:lnTo>
                    <a:pt x="24" y="77"/>
                  </a:lnTo>
                  <a:lnTo>
                    <a:pt x="14" y="74"/>
                  </a:lnTo>
                  <a:lnTo>
                    <a:pt x="5" y="88"/>
                  </a:lnTo>
                  <a:lnTo>
                    <a:pt x="0" y="93"/>
                  </a:lnTo>
                  <a:lnTo>
                    <a:pt x="38" y="127"/>
                  </a:lnTo>
                  <a:lnTo>
                    <a:pt x="52" y="132"/>
                  </a:lnTo>
                  <a:lnTo>
                    <a:pt x="62" y="137"/>
                  </a:lnTo>
                  <a:lnTo>
                    <a:pt x="75" y="152"/>
                  </a:lnTo>
                  <a:lnTo>
                    <a:pt x="81" y="171"/>
                  </a:lnTo>
                  <a:lnTo>
                    <a:pt x="85" y="215"/>
                  </a:lnTo>
                  <a:lnTo>
                    <a:pt x="90" y="231"/>
                  </a:lnTo>
                  <a:lnTo>
                    <a:pt x="100" y="245"/>
                  </a:lnTo>
                  <a:lnTo>
                    <a:pt x="100" y="264"/>
                  </a:lnTo>
                  <a:lnTo>
                    <a:pt x="104" y="294"/>
                  </a:lnTo>
                  <a:lnTo>
                    <a:pt x="109" y="299"/>
                  </a:lnTo>
                  <a:lnTo>
                    <a:pt x="123" y="303"/>
                  </a:lnTo>
                  <a:lnTo>
                    <a:pt x="152" y="324"/>
                  </a:lnTo>
                  <a:lnTo>
                    <a:pt x="157" y="358"/>
                  </a:lnTo>
                  <a:lnTo>
                    <a:pt x="138" y="372"/>
                  </a:lnTo>
                  <a:lnTo>
                    <a:pt x="129" y="413"/>
                  </a:lnTo>
                  <a:lnTo>
                    <a:pt x="85" y="481"/>
                  </a:lnTo>
                  <a:lnTo>
                    <a:pt x="62" y="510"/>
                  </a:lnTo>
                  <a:lnTo>
                    <a:pt x="52" y="550"/>
                  </a:lnTo>
                  <a:lnTo>
                    <a:pt x="56" y="584"/>
                  </a:lnTo>
                  <a:lnTo>
                    <a:pt x="72" y="613"/>
                  </a:lnTo>
                  <a:lnTo>
                    <a:pt x="67" y="652"/>
                  </a:lnTo>
                  <a:lnTo>
                    <a:pt x="67" y="672"/>
                  </a:lnTo>
                  <a:lnTo>
                    <a:pt x="95" y="687"/>
                  </a:lnTo>
                  <a:lnTo>
                    <a:pt x="115" y="702"/>
                  </a:lnTo>
                  <a:lnTo>
                    <a:pt x="142" y="712"/>
                  </a:lnTo>
                  <a:lnTo>
                    <a:pt x="176" y="702"/>
                  </a:lnTo>
                  <a:lnTo>
                    <a:pt x="261" y="652"/>
                  </a:lnTo>
                  <a:lnTo>
                    <a:pt x="275" y="652"/>
                  </a:lnTo>
                </a:path>
              </a:pathLst>
            </a:custGeom>
            <a:solidFill>
              <a:srgbClr val="C1F944"/>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0980" name="Freeform 90"/>
            <p:cNvSpPr>
              <a:spLocks/>
            </p:cNvSpPr>
            <p:nvPr/>
          </p:nvSpPr>
          <p:spPr bwMode="auto">
            <a:xfrm>
              <a:off x="3699" y="2340"/>
              <a:ext cx="258" cy="109"/>
            </a:xfrm>
            <a:custGeom>
              <a:avLst/>
              <a:gdLst>
                <a:gd name="T0" fmla="*/ 2147483647 w 125"/>
                <a:gd name="T1" fmla="*/ 0 h 70"/>
                <a:gd name="T2" fmla="*/ 2147483647 w 125"/>
                <a:gd name="T3" fmla="*/ 296361058 h 70"/>
                <a:gd name="T4" fmla="*/ 2001522101 w 125"/>
                <a:gd name="T5" fmla="*/ 889083173 h 70"/>
                <a:gd name="T6" fmla="*/ 0 w 125"/>
                <a:gd name="T7" fmla="*/ 1896700210 h 70"/>
                <a:gd name="T8" fmla="*/ 2147483647 w 125"/>
                <a:gd name="T9" fmla="*/ 2044880732 h 70"/>
                <a:gd name="T10" fmla="*/ 2147483647 w 125"/>
                <a:gd name="T11" fmla="*/ 1896700210 h 70"/>
                <a:gd name="T12" fmla="*/ 2147483647 w 125"/>
                <a:gd name="T13" fmla="*/ 1629972616 h 70"/>
                <a:gd name="T14" fmla="*/ 2147483647 w 125"/>
                <a:gd name="T15" fmla="*/ 1452158623 h 70"/>
                <a:gd name="T16" fmla="*/ 2147483647 w 125"/>
                <a:gd name="T17" fmla="*/ 1155797567 h 70"/>
                <a:gd name="T18" fmla="*/ 2147483647 w 125"/>
                <a:gd name="T19" fmla="*/ 889083173 h 70"/>
                <a:gd name="T20" fmla="*/ 2147483647 w 125"/>
                <a:gd name="T21" fmla="*/ 296361058 h 70"/>
                <a:gd name="T22" fmla="*/ 2147483647 w 125"/>
                <a:gd name="T23" fmla="*/ 296361058 h 70"/>
                <a:gd name="T24" fmla="*/ 2147483647 w 125"/>
                <a:gd name="T25" fmla="*/ 296361058 h 70"/>
                <a:gd name="T26" fmla="*/ 2147483647 w 125"/>
                <a:gd name="T27" fmla="*/ 296361058 h 70"/>
                <a:gd name="T28" fmla="*/ 2147483647 w 125"/>
                <a:gd name="T29" fmla="*/ 148180530 h 70"/>
                <a:gd name="T30" fmla="*/ 2147483647 w 125"/>
                <a:gd name="T31" fmla="*/ 0 h 70"/>
                <a:gd name="T32" fmla="*/ 2147483647 w 125"/>
                <a:gd name="T33" fmla="*/ 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5"/>
                <a:gd name="T52" fmla="*/ 0 h 70"/>
                <a:gd name="T53" fmla="*/ 125 w 125"/>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5" h="70">
                  <a:moveTo>
                    <a:pt x="43" y="0"/>
                  </a:moveTo>
                  <a:lnTo>
                    <a:pt x="43" y="10"/>
                  </a:lnTo>
                  <a:lnTo>
                    <a:pt x="14" y="30"/>
                  </a:lnTo>
                  <a:lnTo>
                    <a:pt x="0" y="64"/>
                  </a:lnTo>
                  <a:lnTo>
                    <a:pt x="53" y="69"/>
                  </a:lnTo>
                  <a:lnTo>
                    <a:pt x="92" y="64"/>
                  </a:lnTo>
                  <a:lnTo>
                    <a:pt x="124" y="55"/>
                  </a:lnTo>
                  <a:lnTo>
                    <a:pt x="120" y="49"/>
                  </a:lnTo>
                  <a:lnTo>
                    <a:pt x="120" y="39"/>
                  </a:lnTo>
                  <a:lnTo>
                    <a:pt x="124" y="30"/>
                  </a:lnTo>
                  <a:lnTo>
                    <a:pt x="115" y="10"/>
                  </a:lnTo>
                  <a:lnTo>
                    <a:pt x="111" y="10"/>
                  </a:lnTo>
                  <a:lnTo>
                    <a:pt x="97" y="10"/>
                  </a:lnTo>
                  <a:lnTo>
                    <a:pt x="86" y="10"/>
                  </a:lnTo>
                  <a:lnTo>
                    <a:pt x="72" y="5"/>
                  </a:lnTo>
                  <a:lnTo>
                    <a:pt x="67" y="0"/>
                  </a:lnTo>
                  <a:lnTo>
                    <a:pt x="43" y="0"/>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0981" name="Freeform 91"/>
            <p:cNvSpPr>
              <a:spLocks/>
            </p:cNvSpPr>
            <p:nvPr/>
          </p:nvSpPr>
          <p:spPr bwMode="auto">
            <a:xfrm>
              <a:off x="3699" y="2340"/>
              <a:ext cx="258" cy="109"/>
            </a:xfrm>
            <a:custGeom>
              <a:avLst/>
              <a:gdLst>
                <a:gd name="T0" fmla="*/ 2147483647 w 125"/>
                <a:gd name="T1" fmla="*/ 0 h 70"/>
                <a:gd name="T2" fmla="*/ 2147483647 w 125"/>
                <a:gd name="T3" fmla="*/ 296361058 h 70"/>
                <a:gd name="T4" fmla="*/ 2001522101 w 125"/>
                <a:gd name="T5" fmla="*/ 889083173 h 70"/>
                <a:gd name="T6" fmla="*/ 0 w 125"/>
                <a:gd name="T7" fmla="*/ 1896700210 h 70"/>
                <a:gd name="T8" fmla="*/ 2147483647 w 125"/>
                <a:gd name="T9" fmla="*/ 2044880732 h 70"/>
                <a:gd name="T10" fmla="*/ 2147483647 w 125"/>
                <a:gd name="T11" fmla="*/ 1896700210 h 70"/>
                <a:gd name="T12" fmla="*/ 2147483647 w 125"/>
                <a:gd name="T13" fmla="*/ 1629972616 h 70"/>
                <a:gd name="T14" fmla="*/ 2147483647 w 125"/>
                <a:gd name="T15" fmla="*/ 1452158623 h 70"/>
                <a:gd name="T16" fmla="*/ 2147483647 w 125"/>
                <a:gd name="T17" fmla="*/ 1155797567 h 70"/>
                <a:gd name="T18" fmla="*/ 2147483647 w 125"/>
                <a:gd name="T19" fmla="*/ 889083173 h 70"/>
                <a:gd name="T20" fmla="*/ 2147483647 w 125"/>
                <a:gd name="T21" fmla="*/ 296361058 h 70"/>
                <a:gd name="T22" fmla="*/ 2147483647 w 125"/>
                <a:gd name="T23" fmla="*/ 296361058 h 70"/>
                <a:gd name="T24" fmla="*/ 2147483647 w 125"/>
                <a:gd name="T25" fmla="*/ 296361058 h 70"/>
                <a:gd name="T26" fmla="*/ 2147483647 w 125"/>
                <a:gd name="T27" fmla="*/ 296361058 h 70"/>
                <a:gd name="T28" fmla="*/ 2147483647 w 125"/>
                <a:gd name="T29" fmla="*/ 148180530 h 70"/>
                <a:gd name="T30" fmla="*/ 2147483647 w 125"/>
                <a:gd name="T31" fmla="*/ 0 h 70"/>
                <a:gd name="T32" fmla="*/ 2147483647 w 125"/>
                <a:gd name="T33" fmla="*/ 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5"/>
                <a:gd name="T52" fmla="*/ 0 h 70"/>
                <a:gd name="T53" fmla="*/ 125 w 125"/>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5" h="70">
                  <a:moveTo>
                    <a:pt x="43" y="0"/>
                  </a:moveTo>
                  <a:lnTo>
                    <a:pt x="43" y="10"/>
                  </a:lnTo>
                  <a:lnTo>
                    <a:pt x="14" y="30"/>
                  </a:lnTo>
                  <a:lnTo>
                    <a:pt x="0" y="64"/>
                  </a:lnTo>
                  <a:lnTo>
                    <a:pt x="53" y="69"/>
                  </a:lnTo>
                  <a:lnTo>
                    <a:pt x="92" y="64"/>
                  </a:lnTo>
                  <a:lnTo>
                    <a:pt x="124" y="55"/>
                  </a:lnTo>
                  <a:lnTo>
                    <a:pt x="120" y="49"/>
                  </a:lnTo>
                  <a:lnTo>
                    <a:pt x="120" y="39"/>
                  </a:lnTo>
                  <a:lnTo>
                    <a:pt x="124" y="30"/>
                  </a:lnTo>
                  <a:lnTo>
                    <a:pt x="115" y="10"/>
                  </a:lnTo>
                  <a:lnTo>
                    <a:pt x="111" y="10"/>
                  </a:lnTo>
                  <a:lnTo>
                    <a:pt x="97" y="10"/>
                  </a:lnTo>
                  <a:lnTo>
                    <a:pt x="86" y="10"/>
                  </a:lnTo>
                  <a:lnTo>
                    <a:pt x="72" y="5"/>
                  </a:lnTo>
                  <a:lnTo>
                    <a:pt x="67" y="0"/>
                  </a:lnTo>
                  <a:lnTo>
                    <a:pt x="43" y="0"/>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0982" name="Freeform 92"/>
            <p:cNvSpPr>
              <a:spLocks/>
            </p:cNvSpPr>
            <p:nvPr/>
          </p:nvSpPr>
          <p:spPr bwMode="auto">
            <a:xfrm>
              <a:off x="3789" y="2032"/>
              <a:ext cx="577" cy="247"/>
            </a:xfrm>
            <a:custGeom>
              <a:avLst/>
              <a:gdLst>
                <a:gd name="T0" fmla="*/ 2147483647 w 280"/>
                <a:gd name="T1" fmla="*/ 2147483647 h 157"/>
                <a:gd name="T2" fmla="*/ 2147483647 w 280"/>
                <a:gd name="T3" fmla="*/ 2147483647 h 157"/>
                <a:gd name="T4" fmla="*/ 2147483647 w 280"/>
                <a:gd name="T5" fmla="*/ 2147483647 h 157"/>
                <a:gd name="T6" fmla="*/ 2147483647 w 280"/>
                <a:gd name="T7" fmla="*/ 2147483647 h 157"/>
                <a:gd name="T8" fmla="*/ 2147483647 w 280"/>
                <a:gd name="T9" fmla="*/ 2147483647 h 157"/>
                <a:gd name="T10" fmla="*/ 2147483647 w 280"/>
                <a:gd name="T11" fmla="*/ 2147483647 h 157"/>
                <a:gd name="T12" fmla="*/ 2147483647 w 280"/>
                <a:gd name="T13" fmla="*/ 2147483647 h 157"/>
                <a:gd name="T14" fmla="*/ 2147483647 w 280"/>
                <a:gd name="T15" fmla="*/ 2147483647 h 157"/>
                <a:gd name="T16" fmla="*/ 2147483647 w 280"/>
                <a:gd name="T17" fmla="*/ 2147483647 h 157"/>
                <a:gd name="T18" fmla="*/ 2147483647 w 280"/>
                <a:gd name="T19" fmla="*/ 2147483647 h 157"/>
                <a:gd name="T20" fmla="*/ 2147483647 w 280"/>
                <a:gd name="T21" fmla="*/ 2137089857 h 157"/>
                <a:gd name="T22" fmla="*/ 2147483647 w 280"/>
                <a:gd name="T23" fmla="*/ 1979948858 h 157"/>
                <a:gd name="T24" fmla="*/ 2147483647 w 280"/>
                <a:gd name="T25" fmla="*/ 1979948858 h 157"/>
                <a:gd name="T26" fmla="*/ 2147483647 w 280"/>
                <a:gd name="T27" fmla="*/ 1194257729 h 157"/>
                <a:gd name="T28" fmla="*/ 2147483647 w 280"/>
                <a:gd name="T29" fmla="*/ 1037116732 h 157"/>
                <a:gd name="T30" fmla="*/ 2147483647 w 280"/>
                <a:gd name="T31" fmla="*/ 911403925 h 157"/>
                <a:gd name="T32" fmla="*/ 2147483647 w 280"/>
                <a:gd name="T33" fmla="*/ 628550127 h 157"/>
                <a:gd name="T34" fmla="*/ 2147483647 w 280"/>
                <a:gd name="T35" fmla="*/ 628550127 h 157"/>
                <a:gd name="T36" fmla="*/ 2147483647 w 280"/>
                <a:gd name="T37" fmla="*/ 785691129 h 157"/>
                <a:gd name="T38" fmla="*/ 2147483647 w 280"/>
                <a:gd name="T39" fmla="*/ 439994800 h 157"/>
                <a:gd name="T40" fmla="*/ 2147483647 w 280"/>
                <a:gd name="T41" fmla="*/ 282853803 h 157"/>
                <a:gd name="T42" fmla="*/ 2147483647 w 280"/>
                <a:gd name="T43" fmla="*/ 157140999 h 157"/>
                <a:gd name="T44" fmla="*/ 2147483647 w 280"/>
                <a:gd name="T45" fmla="*/ 0 h 157"/>
                <a:gd name="T46" fmla="*/ 2147483647 w 280"/>
                <a:gd name="T47" fmla="*/ 0 h 157"/>
                <a:gd name="T48" fmla="*/ 2147483647 w 280"/>
                <a:gd name="T49" fmla="*/ 157140999 h 157"/>
                <a:gd name="T50" fmla="*/ 2147483647 w 280"/>
                <a:gd name="T51" fmla="*/ 439994800 h 157"/>
                <a:gd name="T52" fmla="*/ 2147483647 w 280"/>
                <a:gd name="T53" fmla="*/ 439994800 h 157"/>
                <a:gd name="T54" fmla="*/ 2147483647 w 280"/>
                <a:gd name="T55" fmla="*/ 1508525857 h 157"/>
                <a:gd name="T56" fmla="*/ 2147483647 w 280"/>
                <a:gd name="T57" fmla="*/ 2137089857 h 157"/>
                <a:gd name="T58" fmla="*/ 2147483647 w 280"/>
                <a:gd name="T59" fmla="*/ 1979948858 h 157"/>
                <a:gd name="T60" fmla="*/ 2147483647 w 280"/>
                <a:gd name="T61" fmla="*/ 1382826929 h 157"/>
                <a:gd name="T62" fmla="*/ 2147483647 w 280"/>
                <a:gd name="T63" fmla="*/ 911403925 h 157"/>
                <a:gd name="T64" fmla="*/ 2147483647 w 280"/>
                <a:gd name="T65" fmla="*/ 1194257729 h 157"/>
                <a:gd name="T66" fmla="*/ 1408871467 w 280"/>
                <a:gd name="T67" fmla="*/ 2147483647 h 157"/>
                <a:gd name="T68" fmla="*/ 0 w 280"/>
                <a:gd name="T69" fmla="*/ 2147483647 h 157"/>
                <a:gd name="T70" fmla="*/ 0 w 280"/>
                <a:gd name="T71" fmla="*/ 2147483647 h 157"/>
                <a:gd name="T72" fmla="*/ 704460944 w 280"/>
                <a:gd name="T73" fmla="*/ 2147483647 h 157"/>
                <a:gd name="T74" fmla="*/ 1408871467 w 280"/>
                <a:gd name="T75" fmla="*/ 2147483647 h 157"/>
                <a:gd name="T76" fmla="*/ 2147483647 w 280"/>
                <a:gd name="T77" fmla="*/ 2147483647 h 157"/>
                <a:gd name="T78" fmla="*/ 2147483647 w 280"/>
                <a:gd name="T79" fmla="*/ 2147483647 h 157"/>
                <a:gd name="T80" fmla="*/ 2147483647 w 280"/>
                <a:gd name="T81" fmla="*/ 2147483647 h 157"/>
                <a:gd name="T82" fmla="*/ 2147483647 w 280"/>
                <a:gd name="T83" fmla="*/ 2147483647 h 157"/>
                <a:gd name="T84" fmla="*/ 2147483647 w 280"/>
                <a:gd name="T85" fmla="*/ 2147483647 h 157"/>
                <a:gd name="T86" fmla="*/ 2147483647 w 280"/>
                <a:gd name="T87" fmla="*/ 2147483647 h 157"/>
                <a:gd name="T88" fmla="*/ 2147483647 w 280"/>
                <a:gd name="T89" fmla="*/ 2147483647 h 157"/>
                <a:gd name="T90" fmla="*/ 2147483647 w 280"/>
                <a:gd name="T91" fmla="*/ 2147483647 h 157"/>
                <a:gd name="T92" fmla="*/ 2147483647 w 280"/>
                <a:gd name="T93" fmla="*/ 2147483647 h 157"/>
                <a:gd name="T94" fmla="*/ 2147483647 w 280"/>
                <a:gd name="T95" fmla="*/ 2147483647 h 157"/>
                <a:gd name="T96" fmla="*/ 2147483647 w 280"/>
                <a:gd name="T97" fmla="*/ 2147483647 h 157"/>
                <a:gd name="T98" fmla="*/ 2147483647 w 280"/>
                <a:gd name="T99" fmla="*/ 2147483647 h 157"/>
                <a:gd name="T100" fmla="*/ 2147483647 w 280"/>
                <a:gd name="T101" fmla="*/ 2147483647 h 157"/>
                <a:gd name="T102" fmla="*/ 2147483647 w 280"/>
                <a:gd name="T103" fmla="*/ 2147483647 h 157"/>
                <a:gd name="T104" fmla="*/ 2147483647 w 280"/>
                <a:gd name="T105" fmla="*/ 2147483647 h 15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0"/>
                <a:gd name="T160" fmla="*/ 0 h 157"/>
                <a:gd name="T161" fmla="*/ 280 w 280"/>
                <a:gd name="T162" fmla="*/ 157 h 15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0" h="157">
                  <a:moveTo>
                    <a:pt x="226" y="156"/>
                  </a:moveTo>
                  <a:lnTo>
                    <a:pt x="231" y="156"/>
                  </a:lnTo>
                  <a:lnTo>
                    <a:pt x="236" y="141"/>
                  </a:lnTo>
                  <a:lnTo>
                    <a:pt x="250" y="141"/>
                  </a:lnTo>
                  <a:lnTo>
                    <a:pt x="254" y="141"/>
                  </a:lnTo>
                  <a:lnTo>
                    <a:pt x="260" y="126"/>
                  </a:lnTo>
                  <a:lnTo>
                    <a:pt x="264" y="118"/>
                  </a:lnTo>
                  <a:lnTo>
                    <a:pt x="279" y="107"/>
                  </a:lnTo>
                  <a:lnTo>
                    <a:pt x="274" y="93"/>
                  </a:lnTo>
                  <a:lnTo>
                    <a:pt x="269" y="83"/>
                  </a:lnTo>
                  <a:lnTo>
                    <a:pt x="254" y="68"/>
                  </a:lnTo>
                  <a:lnTo>
                    <a:pt x="254" y="63"/>
                  </a:lnTo>
                  <a:lnTo>
                    <a:pt x="245" y="63"/>
                  </a:lnTo>
                  <a:lnTo>
                    <a:pt x="245" y="38"/>
                  </a:lnTo>
                  <a:lnTo>
                    <a:pt x="245" y="33"/>
                  </a:lnTo>
                  <a:lnTo>
                    <a:pt x="236" y="29"/>
                  </a:lnTo>
                  <a:lnTo>
                    <a:pt x="231" y="20"/>
                  </a:lnTo>
                  <a:lnTo>
                    <a:pt x="215" y="20"/>
                  </a:lnTo>
                  <a:lnTo>
                    <a:pt x="196" y="25"/>
                  </a:lnTo>
                  <a:lnTo>
                    <a:pt x="182" y="14"/>
                  </a:lnTo>
                  <a:lnTo>
                    <a:pt x="177" y="9"/>
                  </a:lnTo>
                  <a:lnTo>
                    <a:pt x="163" y="5"/>
                  </a:lnTo>
                  <a:lnTo>
                    <a:pt x="159" y="0"/>
                  </a:lnTo>
                  <a:lnTo>
                    <a:pt x="144" y="0"/>
                  </a:lnTo>
                  <a:lnTo>
                    <a:pt x="129" y="5"/>
                  </a:lnTo>
                  <a:lnTo>
                    <a:pt x="121" y="14"/>
                  </a:lnTo>
                  <a:lnTo>
                    <a:pt x="115" y="14"/>
                  </a:lnTo>
                  <a:lnTo>
                    <a:pt x="115" y="48"/>
                  </a:lnTo>
                  <a:lnTo>
                    <a:pt x="102" y="68"/>
                  </a:lnTo>
                  <a:lnTo>
                    <a:pt x="77" y="63"/>
                  </a:lnTo>
                  <a:lnTo>
                    <a:pt x="62" y="44"/>
                  </a:lnTo>
                  <a:lnTo>
                    <a:pt x="43" y="29"/>
                  </a:lnTo>
                  <a:lnTo>
                    <a:pt x="19" y="38"/>
                  </a:lnTo>
                  <a:lnTo>
                    <a:pt x="10" y="72"/>
                  </a:lnTo>
                  <a:lnTo>
                    <a:pt x="0" y="97"/>
                  </a:lnTo>
                  <a:lnTo>
                    <a:pt x="0" y="137"/>
                  </a:lnTo>
                  <a:lnTo>
                    <a:pt x="5" y="151"/>
                  </a:lnTo>
                  <a:lnTo>
                    <a:pt x="10" y="151"/>
                  </a:lnTo>
                  <a:lnTo>
                    <a:pt x="19" y="141"/>
                  </a:lnTo>
                  <a:lnTo>
                    <a:pt x="43" y="126"/>
                  </a:lnTo>
                  <a:lnTo>
                    <a:pt x="62" y="121"/>
                  </a:lnTo>
                  <a:lnTo>
                    <a:pt x="67" y="126"/>
                  </a:lnTo>
                  <a:lnTo>
                    <a:pt x="77" y="121"/>
                  </a:lnTo>
                  <a:lnTo>
                    <a:pt x="102" y="121"/>
                  </a:lnTo>
                  <a:lnTo>
                    <a:pt x="125" y="126"/>
                  </a:lnTo>
                  <a:lnTo>
                    <a:pt x="135" y="121"/>
                  </a:lnTo>
                  <a:lnTo>
                    <a:pt x="144" y="113"/>
                  </a:lnTo>
                  <a:lnTo>
                    <a:pt x="148" y="113"/>
                  </a:lnTo>
                  <a:lnTo>
                    <a:pt x="159" y="126"/>
                  </a:lnTo>
                  <a:lnTo>
                    <a:pt x="177" y="126"/>
                  </a:lnTo>
                  <a:lnTo>
                    <a:pt x="196" y="137"/>
                  </a:lnTo>
                  <a:lnTo>
                    <a:pt x="212" y="151"/>
                  </a:lnTo>
                  <a:lnTo>
                    <a:pt x="226" y="156"/>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0983" name="Freeform 93"/>
            <p:cNvSpPr>
              <a:spLocks/>
            </p:cNvSpPr>
            <p:nvPr/>
          </p:nvSpPr>
          <p:spPr bwMode="auto">
            <a:xfrm>
              <a:off x="3789" y="2032"/>
              <a:ext cx="577" cy="247"/>
            </a:xfrm>
            <a:custGeom>
              <a:avLst/>
              <a:gdLst>
                <a:gd name="T0" fmla="*/ 2147483647 w 280"/>
                <a:gd name="T1" fmla="*/ 2147483647 h 157"/>
                <a:gd name="T2" fmla="*/ 2147483647 w 280"/>
                <a:gd name="T3" fmla="*/ 2147483647 h 157"/>
                <a:gd name="T4" fmla="*/ 2147483647 w 280"/>
                <a:gd name="T5" fmla="*/ 2147483647 h 157"/>
                <a:gd name="T6" fmla="*/ 2147483647 w 280"/>
                <a:gd name="T7" fmla="*/ 2147483647 h 157"/>
                <a:gd name="T8" fmla="*/ 2147483647 w 280"/>
                <a:gd name="T9" fmla="*/ 2147483647 h 157"/>
                <a:gd name="T10" fmla="*/ 2147483647 w 280"/>
                <a:gd name="T11" fmla="*/ 2147483647 h 157"/>
                <a:gd name="T12" fmla="*/ 2147483647 w 280"/>
                <a:gd name="T13" fmla="*/ 2147483647 h 157"/>
                <a:gd name="T14" fmla="*/ 2147483647 w 280"/>
                <a:gd name="T15" fmla="*/ 2147483647 h 157"/>
                <a:gd name="T16" fmla="*/ 2147483647 w 280"/>
                <a:gd name="T17" fmla="*/ 2147483647 h 157"/>
                <a:gd name="T18" fmla="*/ 2147483647 w 280"/>
                <a:gd name="T19" fmla="*/ 2147483647 h 157"/>
                <a:gd name="T20" fmla="*/ 2147483647 w 280"/>
                <a:gd name="T21" fmla="*/ 2137089857 h 157"/>
                <a:gd name="T22" fmla="*/ 2147483647 w 280"/>
                <a:gd name="T23" fmla="*/ 1979948858 h 157"/>
                <a:gd name="T24" fmla="*/ 2147483647 w 280"/>
                <a:gd name="T25" fmla="*/ 1979948858 h 157"/>
                <a:gd name="T26" fmla="*/ 2147483647 w 280"/>
                <a:gd name="T27" fmla="*/ 1194257729 h 157"/>
                <a:gd name="T28" fmla="*/ 2147483647 w 280"/>
                <a:gd name="T29" fmla="*/ 1037116732 h 157"/>
                <a:gd name="T30" fmla="*/ 2147483647 w 280"/>
                <a:gd name="T31" fmla="*/ 911403925 h 157"/>
                <a:gd name="T32" fmla="*/ 2147483647 w 280"/>
                <a:gd name="T33" fmla="*/ 628550127 h 157"/>
                <a:gd name="T34" fmla="*/ 2147483647 w 280"/>
                <a:gd name="T35" fmla="*/ 628550127 h 157"/>
                <a:gd name="T36" fmla="*/ 2147483647 w 280"/>
                <a:gd name="T37" fmla="*/ 785691129 h 157"/>
                <a:gd name="T38" fmla="*/ 2147483647 w 280"/>
                <a:gd name="T39" fmla="*/ 439994800 h 157"/>
                <a:gd name="T40" fmla="*/ 2147483647 w 280"/>
                <a:gd name="T41" fmla="*/ 282853803 h 157"/>
                <a:gd name="T42" fmla="*/ 2147483647 w 280"/>
                <a:gd name="T43" fmla="*/ 157140999 h 157"/>
                <a:gd name="T44" fmla="*/ 2147483647 w 280"/>
                <a:gd name="T45" fmla="*/ 0 h 157"/>
                <a:gd name="T46" fmla="*/ 2147483647 w 280"/>
                <a:gd name="T47" fmla="*/ 0 h 157"/>
                <a:gd name="T48" fmla="*/ 2147483647 w 280"/>
                <a:gd name="T49" fmla="*/ 157140999 h 157"/>
                <a:gd name="T50" fmla="*/ 2147483647 w 280"/>
                <a:gd name="T51" fmla="*/ 439994800 h 157"/>
                <a:gd name="T52" fmla="*/ 2147483647 w 280"/>
                <a:gd name="T53" fmla="*/ 439994800 h 157"/>
                <a:gd name="T54" fmla="*/ 2147483647 w 280"/>
                <a:gd name="T55" fmla="*/ 1508525857 h 157"/>
                <a:gd name="T56" fmla="*/ 2147483647 w 280"/>
                <a:gd name="T57" fmla="*/ 2137089857 h 157"/>
                <a:gd name="T58" fmla="*/ 2147483647 w 280"/>
                <a:gd name="T59" fmla="*/ 1979948858 h 157"/>
                <a:gd name="T60" fmla="*/ 2147483647 w 280"/>
                <a:gd name="T61" fmla="*/ 1382826929 h 157"/>
                <a:gd name="T62" fmla="*/ 2147483647 w 280"/>
                <a:gd name="T63" fmla="*/ 911403925 h 157"/>
                <a:gd name="T64" fmla="*/ 2147483647 w 280"/>
                <a:gd name="T65" fmla="*/ 1194257729 h 157"/>
                <a:gd name="T66" fmla="*/ 1408871467 w 280"/>
                <a:gd name="T67" fmla="*/ 2147483647 h 157"/>
                <a:gd name="T68" fmla="*/ 0 w 280"/>
                <a:gd name="T69" fmla="*/ 2147483647 h 157"/>
                <a:gd name="T70" fmla="*/ 0 w 280"/>
                <a:gd name="T71" fmla="*/ 2147483647 h 157"/>
                <a:gd name="T72" fmla="*/ 704460944 w 280"/>
                <a:gd name="T73" fmla="*/ 2147483647 h 157"/>
                <a:gd name="T74" fmla="*/ 1408871467 w 280"/>
                <a:gd name="T75" fmla="*/ 2147483647 h 157"/>
                <a:gd name="T76" fmla="*/ 2147483647 w 280"/>
                <a:gd name="T77" fmla="*/ 2147483647 h 157"/>
                <a:gd name="T78" fmla="*/ 2147483647 w 280"/>
                <a:gd name="T79" fmla="*/ 2147483647 h 157"/>
                <a:gd name="T80" fmla="*/ 2147483647 w 280"/>
                <a:gd name="T81" fmla="*/ 2147483647 h 157"/>
                <a:gd name="T82" fmla="*/ 2147483647 w 280"/>
                <a:gd name="T83" fmla="*/ 2147483647 h 157"/>
                <a:gd name="T84" fmla="*/ 2147483647 w 280"/>
                <a:gd name="T85" fmla="*/ 2147483647 h 157"/>
                <a:gd name="T86" fmla="*/ 2147483647 w 280"/>
                <a:gd name="T87" fmla="*/ 2147483647 h 157"/>
                <a:gd name="T88" fmla="*/ 2147483647 w 280"/>
                <a:gd name="T89" fmla="*/ 2147483647 h 157"/>
                <a:gd name="T90" fmla="*/ 2147483647 w 280"/>
                <a:gd name="T91" fmla="*/ 2147483647 h 157"/>
                <a:gd name="T92" fmla="*/ 2147483647 w 280"/>
                <a:gd name="T93" fmla="*/ 2147483647 h 157"/>
                <a:gd name="T94" fmla="*/ 2147483647 w 280"/>
                <a:gd name="T95" fmla="*/ 2147483647 h 157"/>
                <a:gd name="T96" fmla="*/ 2147483647 w 280"/>
                <a:gd name="T97" fmla="*/ 2147483647 h 157"/>
                <a:gd name="T98" fmla="*/ 2147483647 w 280"/>
                <a:gd name="T99" fmla="*/ 2147483647 h 157"/>
                <a:gd name="T100" fmla="*/ 2147483647 w 280"/>
                <a:gd name="T101" fmla="*/ 2147483647 h 157"/>
                <a:gd name="T102" fmla="*/ 2147483647 w 280"/>
                <a:gd name="T103" fmla="*/ 2147483647 h 157"/>
                <a:gd name="T104" fmla="*/ 2147483647 w 280"/>
                <a:gd name="T105" fmla="*/ 2147483647 h 15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0"/>
                <a:gd name="T160" fmla="*/ 0 h 157"/>
                <a:gd name="T161" fmla="*/ 280 w 280"/>
                <a:gd name="T162" fmla="*/ 157 h 15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0" h="157">
                  <a:moveTo>
                    <a:pt x="226" y="156"/>
                  </a:moveTo>
                  <a:lnTo>
                    <a:pt x="231" y="156"/>
                  </a:lnTo>
                  <a:lnTo>
                    <a:pt x="236" y="141"/>
                  </a:lnTo>
                  <a:lnTo>
                    <a:pt x="250" y="141"/>
                  </a:lnTo>
                  <a:lnTo>
                    <a:pt x="254" y="141"/>
                  </a:lnTo>
                  <a:lnTo>
                    <a:pt x="260" y="126"/>
                  </a:lnTo>
                  <a:lnTo>
                    <a:pt x="264" y="118"/>
                  </a:lnTo>
                  <a:lnTo>
                    <a:pt x="279" y="107"/>
                  </a:lnTo>
                  <a:lnTo>
                    <a:pt x="274" y="93"/>
                  </a:lnTo>
                  <a:lnTo>
                    <a:pt x="269" y="83"/>
                  </a:lnTo>
                  <a:lnTo>
                    <a:pt x="254" y="68"/>
                  </a:lnTo>
                  <a:lnTo>
                    <a:pt x="254" y="63"/>
                  </a:lnTo>
                  <a:lnTo>
                    <a:pt x="245" y="63"/>
                  </a:lnTo>
                  <a:lnTo>
                    <a:pt x="245" y="38"/>
                  </a:lnTo>
                  <a:lnTo>
                    <a:pt x="245" y="33"/>
                  </a:lnTo>
                  <a:lnTo>
                    <a:pt x="236" y="29"/>
                  </a:lnTo>
                  <a:lnTo>
                    <a:pt x="231" y="20"/>
                  </a:lnTo>
                  <a:lnTo>
                    <a:pt x="215" y="20"/>
                  </a:lnTo>
                  <a:lnTo>
                    <a:pt x="196" y="25"/>
                  </a:lnTo>
                  <a:lnTo>
                    <a:pt x="182" y="14"/>
                  </a:lnTo>
                  <a:lnTo>
                    <a:pt x="177" y="9"/>
                  </a:lnTo>
                  <a:lnTo>
                    <a:pt x="163" y="5"/>
                  </a:lnTo>
                  <a:lnTo>
                    <a:pt x="159" y="0"/>
                  </a:lnTo>
                  <a:lnTo>
                    <a:pt x="144" y="0"/>
                  </a:lnTo>
                  <a:lnTo>
                    <a:pt x="129" y="5"/>
                  </a:lnTo>
                  <a:lnTo>
                    <a:pt x="121" y="14"/>
                  </a:lnTo>
                  <a:lnTo>
                    <a:pt x="115" y="14"/>
                  </a:lnTo>
                  <a:lnTo>
                    <a:pt x="115" y="48"/>
                  </a:lnTo>
                  <a:lnTo>
                    <a:pt x="102" y="68"/>
                  </a:lnTo>
                  <a:lnTo>
                    <a:pt x="77" y="63"/>
                  </a:lnTo>
                  <a:lnTo>
                    <a:pt x="62" y="44"/>
                  </a:lnTo>
                  <a:lnTo>
                    <a:pt x="43" y="29"/>
                  </a:lnTo>
                  <a:lnTo>
                    <a:pt x="19" y="38"/>
                  </a:lnTo>
                  <a:lnTo>
                    <a:pt x="10" y="72"/>
                  </a:lnTo>
                  <a:lnTo>
                    <a:pt x="0" y="97"/>
                  </a:lnTo>
                  <a:lnTo>
                    <a:pt x="0" y="137"/>
                  </a:lnTo>
                  <a:lnTo>
                    <a:pt x="5" y="151"/>
                  </a:lnTo>
                  <a:lnTo>
                    <a:pt x="10" y="151"/>
                  </a:lnTo>
                  <a:lnTo>
                    <a:pt x="19" y="141"/>
                  </a:lnTo>
                  <a:lnTo>
                    <a:pt x="43" y="126"/>
                  </a:lnTo>
                  <a:lnTo>
                    <a:pt x="62" y="121"/>
                  </a:lnTo>
                  <a:lnTo>
                    <a:pt x="67" y="126"/>
                  </a:lnTo>
                  <a:lnTo>
                    <a:pt x="77" y="121"/>
                  </a:lnTo>
                  <a:lnTo>
                    <a:pt x="102" y="121"/>
                  </a:lnTo>
                  <a:lnTo>
                    <a:pt x="125" y="126"/>
                  </a:lnTo>
                  <a:lnTo>
                    <a:pt x="135" y="121"/>
                  </a:lnTo>
                  <a:lnTo>
                    <a:pt x="144" y="113"/>
                  </a:lnTo>
                  <a:lnTo>
                    <a:pt x="148" y="113"/>
                  </a:lnTo>
                  <a:lnTo>
                    <a:pt x="159" y="126"/>
                  </a:lnTo>
                  <a:lnTo>
                    <a:pt x="177" y="126"/>
                  </a:lnTo>
                  <a:lnTo>
                    <a:pt x="196" y="137"/>
                  </a:lnTo>
                  <a:lnTo>
                    <a:pt x="212" y="151"/>
                  </a:lnTo>
                  <a:lnTo>
                    <a:pt x="226" y="156"/>
                  </a:lnTo>
                </a:path>
              </a:pathLst>
            </a:custGeom>
            <a:solidFill>
              <a:srgbClr val="C1F944"/>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0984" name="Freeform 94"/>
            <p:cNvSpPr>
              <a:spLocks/>
            </p:cNvSpPr>
            <p:nvPr/>
          </p:nvSpPr>
          <p:spPr bwMode="auto">
            <a:xfrm>
              <a:off x="3936" y="1837"/>
              <a:ext cx="336" cy="232"/>
            </a:xfrm>
            <a:custGeom>
              <a:avLst/>
              <a:gdLst>
                <a:gd name="T0" fmla="*/ 2147483647 w 163"/>
                <a:gd name="T1" fmla="*/ 2147483647 h 148"/>
                <a:gd name="T2" fmla="*/ 2147483647 w 163"/>
                <a:gd name="T3" fmla="*/ 2147483647 h 148"/>
                <a:gd name="T4" fmla="*/ 2147483647 w 163"/>
                <a:gd name="T5" fmla="*/ 2147483647 h 148"/>
                <a:gd name="T6" fmla="*/ 2147483647 w 163"/>
                <a:gd name="T7" fmla="*/ 2147483647 h 148"/>
                <a:gd name="T8" fmla="*/ 2147483647 w 163"/>
                <a:gd name="T9" fmla="*/ 2147483647 h 148"/>
                <a:gd name="T10" fmla="*/ 2147483647 w 163"/>
                <a:gd name="T11" fmla="*/ 2147483647 h 148"/>
                <a:gd name="T12" fmla="*/ 2147483647 w 163"/>
                <a:gd name="T13" fmla="*/ 2147483647 h 148"/>
                <a:gd name="T14" fmla="*/ 2147483647 w 163"/>
                <a:gd name="T15" fmla="*/ 2147483647 h 148"/>
                <a:gd name="T16" fmla="*/ 2147483647 w 163"/>
                <a:gd name="T17" fmla="*/ 2103218839 h 148"/>
                <a:gd name="T18" fmla="*/ 2147483647 w 163"/>
                <a:gd name="T19" fmla="*/ 1824856870 h 148"/>
                <a:gd name="T20" fmla="*/ 2147483647 w 163"/>
                <a:gd name="T21" fmla="*/ 1670199182 h 148"/>
                <a:gd name="T22" fmla="*/ 2147483647 w 163"/>
                <a:gd name="T23" fmla="*/ 1515555158 h 148"/>
                <a:gd name="T24" fmla="*/ 2147483647 w 163"/>
                <a:gd name="T25" fmla="*/ 1175327370 h 148"/>
                <a:gd name="T26" fmla="*/ 2147483647 w 163"/>
                <a:gd name="T27" fmla="*/ 433019665 h 148"/>
                <a:gd name="T28" fmla="*/ 2147483647 w 163"/>
                <a:gd name="T29" fmla="*/ 0 h 148"/>
                <a:gd name="T30" fmla="*/ 2147483647 w 163"/>
                <a:gd name="T31" fmla="*/ 309301712 h 148"/>
                <a:gd name="T32" fmla="*/ 2147483647 w 163"/>
                <a:gd name="T33" fmla="*/ 154644024 h 148"/>
                <a:gd name="T34" fmla="*/ 2147483647 w 163"/>
                <a:gd name="T35" fmla="*/ 773247446 h 148"/>
                <a:gd name="T36" fmla="*/ 0 w 163"/>
                <a:gd name="T37" fmla="*/ 1360911135 h 148"/>
                <a:gd name="T38" fmla="*/ 705339305 w 163"/>
                <a:gd name="T39" fmla="*/ 2147483647 h 148"/>
                <a:gd name="T40" fmla="*/ 1974909682 w 163"/>
                <a:gd name="T41" fmla="*/ 2147483647 h 148"/>
                <a:gd name="T42" fmla="*/ 2147483647 w 163"/>
                <a:gd name="T43" fmla="*/ 2147483647 h 148"/>
                <a:gd name="T44" fmla="*/ 2147483647 w 163"/>
                <a:gd name="T45" fmla="*/ 2147483647 h 148"/>
                <a:gd name="T46" fmla="*/ 2147483647 w 163"/>
                <a:gd name="T47" fmla="*/ 2147483647 h 148"/>
                <a:gd name="T48" fmla="*/ 2147483647 w 163"/>
                <a:gd name="T49" fmla="*/ 2147483647 h 148"/>
                <a:gd name="T50" fmla="*/ 2147483647 w 163"/>
                <a:gd name="T51" fmla="*/ 2147483647 h 148"/>
                <a:gd name="T52" fmla="*/ 2147483647 w 163"/>
                <a:gd name="T53" fmla="*/ 2147483647 h 148"/>
                <a:gd name="T54" fmla="*/ 2147483647 w 163"/>
                <a:gd name="T55" fmla="*/ 2147483647 h 148"/>
                <a:gd name="T56" fmla="*/ 2147483647 w 163"/>
                <a:gd name="T57" fmla="*/ 2147483647 h 148"/>
                <a:gd name="T58" fmla="*/ 2147483647 w 163"/>
                <a:gd name="T59" fmla="*/ 2147483647 h 148"/>
                <a:gd name="T60" fmla="*/ 2147483647 w 163"/>
                <a:gd name="T61" fmla="*/ 2147483647 h 148"/>
                <a:gd name="T62" fmla="*/ 2147483647 w 163"/>
                <a:gd name="T63" fmla="*/ 2147483647 h 148"/>
                <a:gd name="T64" fmla="*/ 2147483647 w 163"/>
                <a:gd name="T65" fmla="*/ 2147483647 h 1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3"/>
                <a:gd name="T100" fmla="*/ 0 h 148"/>
                <a:gd name="T101" fmla="*/ 163 w 163"/>
                <a:gd name="T102" fmla="*/ 148 h 14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3" h="148">
                  <a:moveTo>
                    <a:pt x="157" y="142"/>
                  </a:moveTo>
                  <a:lnTo>
                    <a:pt x="152" y="136"/>
                  </a:lnTo>
                  <a:lnTo>
                    <a:pt x="157" y="122"/>
                  </a:lnTo>
                  <a:lnTo>
                    <a:pt x="162" y="117"/>
                  </a:lnTo>
                  <a:lnTo>
                    <a:pt x="162" y="107"/>
                  </a:lnTo>
                  <a:lnTo>
                    <a:pt x="152" y="102"/>
                  </a:lnTo>
                  <a:lnTo>
                    <a:pt x="142" y="88"/>
                  </a:lnTo>
                  <a:lnTo>
                    <a:pt x="138" y="88"/>
                  </a:lnTo>
                  <a:lnTo>
                    <a:pt x="134" y="68"/>
                  </a:lnTo>
                  <a:lnTo>
                    <a:pt x="123" y="59"/>
                  </a:lnTo>
                  <a:lnTo>
                    <a:pt x="123" y="54"/>
                  </a:lnTo>
                  <a:lnTo>
                    <a:pt x="128" y="49"/>
                  </a:lnTo>
                  <a:lnTo>
                    <a:pt x="152" y="38"/>
                  </a:lnTo>
                  <a:lnTo>
                    <a:pt x="162" y="14"/>
                  </a:lnTo>
                  <a:lnTo>
                    <a:pt x="147" y="0"/>
                  </a:lnTo>
                  <a:lnTo>
                    <a:pt x="109" y="10"/>
                  </a:lnTo>
                  <a:lnTo>
                    <a:pt x="75" y="5"/>
                  </a:lnTo>
                  <a:lnTo>
                    <a:pt x="19" y="25"/>
                  </a:lnTo>
                  <a:lnTo>
                    <a:pt x="0" y="44"/>
                  </a:lnTo>
                  <a:lnTo>
                    <a:pt x="5" y="73"/>
                  </a:lnTo>
                  <a:lnTo>
                    <a:pt x="14" y="98"/>
                  </a:lnTo>
                  <a:lnTo>
                    <a:pt x="38" y="102"/>
                  </a:lnTo>
                  <a:lnTo>
                    <a:pt x="42" y="136"/>
                  </a:lnTo>
                  <a:lnTo>
                    <a:pt x="48" y="136"/>
                  </a:lnTo>
                  <a:lnTo>
                    <a:pt x="57" y="127"/>
                  </a:lnTo>
                  <a:lnTo>
                    <a:pt x="72" y="122"/>
                  </a:lnTo>
                  <a:lnTo>
                    <a:pt x="86" y="122"/>
                  </a:lnTo>
                  <a:lnTo>
                    <a:pt x="90" y="127"/>
                  </a:lnTo>
                  <a:lnTo>
                    <a:pt x="104" y="131"/>
                  </a:lnTo>
                  <a:lnTo>
                    <a:pt x="109" y="136"/>
                  </a:lnTo>
                  <a:lnTo>
                    <a:pt x="123" y="147"/>
                  </a:lnTo>
                  <a:lnTo>
                    <a:pt x="142" y="142"/>
                  </a:lnTo>
                  <a:lnTo>
                    <a:pt x="157" y="142"/>
                  </a:lnTo>
                </a:path>
              </a:pathLst>
            </a:custGeom>
            <a:solidFill>
              <a:srgbClr val="C1F944"/>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0985" name="Freeform 95"/>
            <p:cNvSpPr>
              <a:spLocks/>
            </p:cNvSpPr>
            <p:nvPr/>
          </p:nvSpPr>
          <p:spPr bwMode="auto">
            <a:xfrm>
              <a:off x="3936" y="1837"/>
              <a:ext cx="336" cy="232"/>
            </a:xfrm>
            <a:custGeom>
              <a:avLst/>
              <a:gdLst>
                <a:gd name="T0" fmla="*/ 2147483647 w 163"/>
                <a:gd name="T1" fmla="*/ 2147483647 h 148"/>
                <a:gd name="T2" fmla="*/ 2147483647 w 163"/>
                <a:gd name="T3" fmla="*/ 2147483647 h 148"/>
                <a:gd name="T4" fmla="*/ 2147483647 w 163"/>
                <a:gd name="T5" fmla="*/ 2147483647 h 148"/>
                <a:gd name="T6" fmla="*/ 2147483647 w 163"/>
                <a:gd name="T7" fmla="*/ 2147483647 h 148"/>
                <a:gd name="T8" fmla="*/ 2147483647 w 163"/>
                <a:gd name="T9" fmla="*/ 2147483647 h 148"/>
                <a:gd name="T10" fmla="*/ 2147483647 w 163"/>
                <a:gd name="T11" fmla="*/ 2147483647 h 148"/>
                <a:gd name="T12" fmla="*/ 2147483647 w 163"/>
                <a:gd name="T13" fmla="*/ 2147483647 h 148"/>
                <a:gd name="T14" fmla="*/ 2147483647 w 163"/>
                <a:gd name="T15" fmla="*/ 2147483647 h 148"/>
                <a:gd name="T16" fmla="*/ 2147483647 w 163"/>
                <a:gd name="T17" fmla="*/ 2103218839 h 148"/>
                <a:gd name="T18" fmla="*/ 2147483647 w 163"/>
                <a:gd name="T19" fmla="*/ 1824856870 h 148"/>
                <a:gd name="T20" fmla="*/ 2147483647 w 163"/>
                <a:gd name="T21" fmla="*/ 1670199182 h 148"/>
                <a:gd name="T22" fmla="*/ 2147483647 w 163"/>
                <a:gd name="T23" fmla="*/ 1515555158 h 148"/>
                <a:gd name="T24" fmla="*/ 2147483647 w 163"/>
                <a:gd name="T25" fmla="*/ 1175327370 h 148"/>
                <a:gd name="T26" fmla="*/ 2147483647 w 163"/>
                <a:gd name="T27" fmla="*/ 433019665 h 148"/>
                <a:gd name="T28" fmla="*/ 2147483647 w 163"/>
                <a:gd name="T29" fmla="*/ 0 h 148"/>
                <a:gd name="T30" fmla="*/ 2147483647 w 163"/>
                <a:gd name="T31" fmla="*/ 309301712 h 148"/>
                <a:gd name="T32" fmla="*/ 2147483647 w 163"/>
                <a:gd name="T33" fmla="*/ 154644024 h 148"/>
                <a:gd name="T34" fmla="*/ 2147483647 w 163"/>
                <a:gd name="T35" fmla="*/ 773247446 h 148"/>
                <a:gd name="T36" fmla="*/ 0 w 163"/>
                <a:gd name="T37" fmla="*/ 1360911135 h 148"/>
                <a:gd name="T38" fmla="*/ 705339305 w 163"/>
                <a:gd name="T39" fmla="*/ 2147483647 h 148"/>
                <a:gd name="T40" fmla="*/ 1974909682 w 163"/>
                <a:gd name="T41" fmla="*/ 2147483647 h 148"/>
                <a:gd name="T42" fmla="*/ 2147483647 w 163"/>
                <a:gd name="T43" fmla="*/ 2147483647 h 148"/>
                <a:gd name="T44" fmla="*/ 2147483647 w 163"/>
                <a:gd name="T45" fmla="*/ 2147483647 h 148"/>
                <a:gd name="T46" fmla="*/ 2147483647 w 163"/>
                <a:gd name="T47" fmla="*/ 2147483647 h 148"/>
                <a:gd name="T48" fmla="*/ 2147483647 w 163"/>
                <a:gd name="T49" fmla="*/ 2147483647 h 148"/>
                <a:gd name="T50" fmla="*/ 2147483647 w 163"/>
                <a:gd name="T51" fmla="*/ 2147483647 h 148"/>
                <a:gd name="T52" fmla="*/ 2147483647 w 163"/>
                <a:gd name="T53" fmla="*/ 2147483647 h 148"/>
                <a:gd name="T54" fmla="*/ 2147483647 w 163"/>
                <a:gd name="T55" fmla="*/ 2147483647 h 148"/>
                <a:gd name="T56" fmla="*/ 2147483647 w 163"/>
                <a:gd name="T57" fmla="*/ 2147483647 h 148"/>
                <a:gd name="T58" fmla="*/ 2147483647 w 163"/>
                <a:gd name="T59" fmla="*/ 2147483647 h 148"/>
                <a:gd name="T60" fmla="*/ 2147483647 w 163"/>
                <a:gd name="T61" fmla="*/ 2147483647 h 148"/>
                <a:gd name="T62" fmla="*/ 2147483647 w 163"/>
                <a:gd name="T63" fmla="*/ 2147483647 h 148"/>
                <a:gd name="T64" fmla="*/ 2147483647 w 163"/>
                <a:gd name="T65" fmla="*/ 2147483647 h 1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3"/>
                <a:gd name="T100" fmla="*/ 0 h 148"/>
                <a:gd name="T101" fmla="*/ 163 w 163"/>
                <a:gd name="T102" fmla="*/ 148 h 14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3" h="148">
                  <a:moveTo>
                    <a:pt x="157" y="142"/>
                  </a:moveTo>
                  <a:lnTo>
                    <a:pt x="152" y="136"/>
                  </a:lnTo>
                  <a:lnTo>
                    <a:pt x="157" y="122"/>
                  </a:lnTo>
                  <a:lnTo>
                    <a:pt x="162" y="117"/>
                  </a:lnTo>
                  <a:lnTo>
                    <a:pt x="162" y="107"/>
                  </a:lnTo>
                  <a:lnTo>
                    <a:pt x="152" y="102"/>
                  </a:lnTo>
                  <a:lnTo>
                    <a:pt x="142" y="88"/>
                  </a:lnTo>
                  <a:lnTo>
                    <a:pt x="138" y="88"/>
                  </a:lnTo>
                  <a:lnTo>
                    <a:pt x="134" y="68"/>
                  </a:lnTo>
                  <a:lnTo>
                    <a:pt x="123" y="59"/>
                  </a:lnTo>
                  <a:lnTo>
                    <a:pt x="123" y="54"/>
                  </a:lnTo>
                  <a:lnTo>
                    <a:pt x="128" y="49"/>
                  </a:lnTo>
                  <a:lnTo>
                    <a:pt x="152" y="38"/>
                  </a:lnTo>
                  <a:lnTo>
                    <a:pt x="162" y="14"/>
                  </a:lnTo>
                  <a:lnTo>
                    <a:pt x="147" y="0"/>
                  </a:lnTo>
                  <a:lnTo>
                    <a:pt x="109" y="10"/>
                  </a:lnTo>
                  <a:lnTo>
                    <a:pt x="75" y="5"/>
                  </a:lnTo>
                  <a:lnTo>
                    <a:pt x="19" y="25"/>
                  </a:lnTo>
                  <a:lnTo>
                    <a:pt x="0" y="44"/>
                  </a:lnTo>
                  <a:lnTo>
                    <a:pt x="5" y="73"/>
                  </a:lnTo>
                  <a:lnTo>
                    <a:pt x="14" y="98"/>
                  </a:lnTo>
                  <a:lnTo>
                    <a:pt x="38" y="102"/>
                  </a:lnTo>
                  <a:lnTo>
                    <a:pt x="42" y="136"/>
                  </a:lnTo>
                  <a:lnTo>
                    <a:pt x="48" y="136"/>
                  </a:lnTo>
                  <a:lnTo>
                    <a:pt x="57" y="127"/>
                  </a:lnTo>
                  <a:lnTo>
                    <a:pt x="72" y="122"/>
                  </a:lnTo>
                  <a:lnTo>
                    <a:pt x="86" y="122"/>
                  </a:lnTo>
                  <a:lnTo>
                    <a:pt x="90" y="127"/>
                  </a:lnTo>
                  <a:lnTo>
                    <a:pt x="104" y="131"/>
                  </a:lnTo>
                  <a:lnTo>
                    <a:pt x="109" y="136"/>
                  </a:lnTo>
                  <a:lnTo>
                    <a:pt x="123" y="147"/>
                  </a:lnTo>
                  <a:lnTo>
                    <a:pt x="142" y="142"/>
                  </a:lnTo>
                  <a:lnTo>
                    <a:pt x="157" y="142"/>
                  </a:lnTo>
                </a:path>
              </a:pathLst>
            </a:custGeom>
            <a:no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0986" name="Freeform 96"/>
            <p:cNvSpPr>
              <a:spLocks/>
            </p:cNvSpPr>
            <p:nvPr/>
          </p:nvSpPr>
          <p:spPr bwMode="auto">
            <a:xfrm>
              <a:off x="2526" y="2387"/>
              <a:ext cx="791" cy="830"/>
            </a:xfrm>
            <a:custGeom>
              <a:avLst/>
              <a:gdLst>
                <a:gd name="T0" fmla="*/ 2147483647 w 383"/>
                <a:gd name="T1" fmla="*/ 0 h 526"/>
                <a:gd name="T2" fmla="*/ 2147483647 w 383"/>
                <a:gd name="T3" fmla="*/ 960586403 h 526"/>
                <a:gd name="T4" fmla="*/ 2147483647 w 383"/>
                <a:gd name="T5" fmla="*/ 1857136524 h 526"/>
                <a:gd name="T6" fmla="*/ 2147483647 w 383"/>
                <a:gd name="T7" fmla="*/ 2147483647 h 526"/>
                <a:gd name="T8" fmla="*/ 2147483647 w 383"/>
                <a:gd name="T9" fmla="*/ 2147483647 h 526"/>
                <a:gd name="T10" fmla="*/ 2147483647 w 383"/>
                <a:gd name="T11" fmla="*/ 2147483647 h 526"/>
                <a:gd name="T12" fmla="*/ 2147483647 w 383"/>
                <a:gd name="T13" fmla="*/ 2147483647 h 526"/>
                <a:gd name="T14" fmla="*/ 2147483647 w 383"/>
                <a:gd name="T15" fmla="*/ 2147483647 h 526"/>
                <a:gd name="T16" fmla="*/ 1428369675 w 383"/>
                <a:gd name="T17" fmla="*/ 2147483647 h 526"/>
                <a:gd name="T18" fmla="*/ 714184848 w 383"/>
                <a:gd name="T19" fmla="*/ 2147483647 h 526"/>
                <a:gd name="T20" fmla="*/ 0 w 383"/>
                <a:gd name="T21" fmla="*/ 2147483647 h 526"/>
                <a:gd name="T22" fmla="*/ 714184848 w 383"/>
                <a:gd name="T23" fmla="*/ 2147483647 h 526"/>
                <a:gd name="T24" fmla="*/ 2147483647 w 383"/>
                <a:gd name="T25" fmla="*/ 2147483647 h 526"/>
                <a:gd name="T26" fmla="*/ 2147483647 w 383"/>
                <a:gd name="T27" fmla="*/ 2147483647 h 526"/>
                <a:gd name="T28" fmla="*/ 2147483647 w 383"/>
                <a:gd name="T29" fmla="*/ 2147483647 h 526"/>
                <a:gd name="T30" fmla="*/ 2147483647 w 383"/>
                <a:gd name="T31" fmla="*/ 2147483647 h 526"/>
                <a:gd name="T32" fmla="*/ 2147483647 w 383"/>
                <a:gd name="T33" fmla="*/ 2147483647 h 526"/>
                <a:gd name="T34" fmla="*/ 2147483647 w 383"/>
                <a:gd name="T35" fmla="*/ 2147483647 h 526"/>
                <a:gd name="T36" fmla="*/ 2147483647 w 383"/>
                <a:gd name="T37" fmla="*/ 2147483647 h 526"/>
                <a:gd name="T38" fmla="*/ 2147483647 w 383"/>
                <a:gd name="T39" fmla="*/ 2147483647 h 526"/>
                <a:gd name="T40" fmla="*/ 2147483647 w 383"/>
                <a:gd name="T41" fmla="*/ 2147483647 h 526"/>
                <a:gd name="T42" fmla="*/ 2147483647 w 383"/>
                <a:gd name="T43" fmla="*/ 2147483647 h 526"/>
                <a:gd name="T44" fmla="*/ 2147483647 w 383"/>
                <a:gd name="T45" fmla="*/ 2147483647 h 526"/>
                <a:gd name="T46" fmla="*/ 2147483647 w 383"/>
                <a:gd name="T47" fmla="*/ 2147483647 h 526"/>
                <a:gd name="T48" fmla="*/ 2147483647 w 383"/>
                <a:gd name="T49" fmla="*/ 2147483647 h 526"/>
                <a:gd name="T50" fmla="*/ 2147483647 w 383"/>
                <a:gd name="T51" fmla="*/ 2147483647 h 526"/>
                <a:gd name="T52" fmla="*/ 2147483647 w 383"/>
                <a:gd name="T53" fmla="*/ 2147483647 h 526"/>
                <a:gd name="T54" fmla="*/ 2147483647 w 383"/>
                <a:gd name="T55" fmla="*/ 2147483647 h 526"/>
                <a:gd name="T56" fmla="*/ 2147483647 w 383"/>
                <a:gd name="T57" fmla="*/ 2147483647 h 526"/>
                <a:gd name="T58" fmla="*/ 2147483647 w 383"/>
                <a:gd name="T59" fmla="*/ 2147483647 h 526"/>
                <a:gd name="T60" fmla="*/ 2147483647 w 383"/>
                <a:gd name="T61" fmla="*/ 2147483647 h 526"/>
                <a:gd name="T62" fmla="*/ 2147483647 w 383"/>
                <a:gd name="T63" fmla="*/ 2147483647 h 526"/>
                <a:gd name="T64" fmla="*/ 2147483647 w 383"/>
                <a:gd name="T65" fmla="*/ 1857136524 h 526"/>
                <a:gd name="T66" fmla="*/ 2147483647 w 383"/>
                <a:gd name="T67" fmla="*/ 800488668 h 526"/>
                <a:gd name="T68" fmla="*/ 2147483647 w 383"/>
                <a:gd name="T69" fmla="*/ 1568952154 h 526"/>
                <a:gd name="T70" fmla="*/ 2147483647 w 383"/>
                <a:gd name="T71" fmla="*/ 2147483647 h 526"/>
                <a:gd name="T72" fmla="*/ 2147483647 w 383"/>
                <a:gd name="T73" fmla="*/ 960586403 h 526"/>
                <a:gd name="T74" fmla="*/ 2147483647 w 383"/>
                <a:gd name="T75" fmla="*/ 0 h 5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83"/>
                <a:gd name="T115" fmla="*/ 0 h 526"/>
                <a:gd name="T116" fmla="*/ 383 w 383"/>
                <a:gd name="T117" fmla="*/ 526 h 52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83" h="526">
                  <a:moveTo>
                    <a:pt x="178" y="0"/>
                  </a:moveTo>
                  <a:lnTo>
                    <a:pt x="157" y="0"/>
                  </a:lnTo>
                  <a:lnTo>
                    <a:pt x="144" y="0"/>
                  </a:lnTo>
                  <a:lnTo>
                    <a:pt x="154" y="30"/>
                  </a:lnTo>
                  <a:lnTo>
                    <a:pt x="139" y="39"/>
                  </a:lnTo>
                  <a:lnTo>
                    <a:pt x="154" y="58"/>
                  </a:lnTo>
                  <a:lnTo>
                    <a:pt x="135" y="73"/>
                  </a:lnTo>
                  <a:lnTo>
                    <a:pt x="130" y="93"/>
                  </a:lnTo>
                  <a:lnTo>
                    <a:pt x="111" y="83"/>
                  </a:lnTo>
                  <a:lnTo>
                    <a:pt x="82" y="77"/>
                  </a:lnTo>
                  <a:lnTo>
                    <a:pt x="72" y="107"/>
                  </a:lnTo>
                  <a:lnTo>
                    <a:pt x="58" y="143"/>
                  </a:lnTo>
                  <a:lnTo>
                    <a:pt x="48" y="152"/>
                  </a:lnTo>
                  <a:lnTo>
                    <a:pt x="58" y="171"/>
                  </a:lnTo>
                  <a:lnTo>
                    <a:pt x="44" y="181"/>
                  </a:lnTo>
                  <a:lnTo>
                    <a:pt x="29" y="201"/>
                  </a:lnTo>
                  <a:lnTo>
                    <a:pt x="15" y="201"/>
                  </a:lnTo>
                  <a:lnTo>
                    <a:pt x="10" y="231"/>
                  </a:lnTo>
                  <a:lnTo>
                    <a:pt x="5" y="250"/>
                  </a:lnTo>
                  <a:lnTo>
                    <a:pt x="5" y="275"/>
                  </a:lnTo>
                  <a:lnTo>
                    <a:pt x="10" y="294"/>
                  </a:lnTo>
                  <a:lnTo>
                    <a:pt x="0" y="314"/>
                  </a:lnTo>
                  <a:lnTo>
                    <a:pt x="5" y="338"/>
                  </a:lnTo>
                  <a:lnTo>
                    <a:pt x="5" y="358"/>
                  </a:lnTo>
                  <a:lnTo>
                    <a:pt x="20" y="373"/>
                  </a:lnTo>
                  <a:lnTo>
                    <a:pt x="29" y="382"/>
                  </a:lnTo>
                  <a:lnTo>
                    <a:pt x="68" y="396"/>
                  </a:lnTo>
                  <a:lnTo>
                    <a:pt x="77" y="416"/>
                  </a:lnTo>
                  <a:lnTo>
                    <a:pt x="63" y="432"/>
                  </a:lnTo>
                  <a:lnTo>
                    <a:pt x="48" y="481"/>
                  </a:lnTo>
                  <a:lnTo>
                    <a:pt x="48" y="495"/>
                  </a:lnTo>
                  <a:lnTo>
                    <a:pt x="72" y="500"/>
                  </a:lnTo>
                  <a:lnTo>
                    <a:pt x="111" y="500"/>
                  </a:lnTo>
                  <a:lnTo>
                    <a:pt x="135" y="515"/>
                  </a:lnTo>
                  <a:lnTo>
                    <a:pt x="144" y="509"/>
                  </a:lnTo>
                  <a:lnTo>
                    <a:pt x="157" y="515"/>
                  </a:lnTo>
                  <a:lnTo>
                    <a:pt x="168" y="525"/>
                  </a:lnTo>
                  <a:lnTo>
                    <a:pt x="183" y="515"/>
                  </a:lnTo>
                  <a:lnTo>
                    <a:pt x="206" y="525"/>
                  </a:lnTo>
                  <a:lnTo>
                    <a:pt x="263" y="505"/>
                  </a:lnTo>
                  <a:lnTo>
                    <a:pt x="277" y="509"/>
                  </a:lnTo>
                  <a:lnTo>
                    <a:pt x="296" y="509"/>
                  </a:lnTo>
                  <a:lnTo>
                    <a:pt x="288" y="481"/>
                  </a:lnTo>
                  <a:lnTo>
                    <a:pt x="316" y="446"/>
                  </a:lnTo>
                  <a:lnTo>
                    <a:pt x="336" y="437"/>
                  </a:lnTo>
                  <a:lnTo>
                    <a:pt x="302" y="402"/>
                  </a:lnTo>
                  <a:lnTo>
                    <a:pt x="277" y="382"/>
                  </a:lnTo>
                  <a:lnTo>
                    <a:pt x="273" y="358"/>
                  </a:lnTo>
                  <a:lnTo>
                    <a:pt x="263" y="344"/>
                  </a:lnTo>
                  <a:lnTo>
                    <a:pt x="259" y="324"/>
                  </a:lnTo>
                  <a:lnTo>
                    <a:pt x="273" y="324"/>
                  </a:lnTo>
                  <a:lnTo>
                    <a:pt x="316" y="308"/>
                  </a:lnTo>
                  <a:lnTo>
                    <a:pt x="330" y="299"/>
                  </a:lnTo>
                  <a:lnTo>
                    <a:pt x="349" y="289"/>
                  </a:lnTo>
                  <a:lnTo>
                    <a:pt x="358" y="275"/>
                  </a:lnTo>
                  <a:lnTo>
                    <a:pt x="378" y="289"/>
                  </a:lnTo>
                  <a:lnTo>
                    <a:pt x="382" y="270"/>
                  </a:lnTo>
                  <a:lnTo>
                    <a:pt x="378" y="250"/>
                  </a:lnTo>
                  <a:lnTo>
                    <a:pt x="368" y="236"/>
                  </a:lnTo>
                  <a:lnTo>
                    <a:pt x="363" y="162"/>
                  </a:lnTo>
                  <a:lnTo>
                    <a:pt x="354" y="146"/>
                  </a:lnTo>
                  <a:lnTo>
                    <a:pt x="358" y="127"/>
                  </a:lnTo>
                  <a:lnTo>
                    <a:pt x="358" y="107"/>
                  </a:lnTo>
                  <a:lnTo>
                    <a:pt x="354" y="88"/>
                  </a:lnTo>
                  <a:lnTo>
                    <a:pt x="344" y="73"/>
                  </a:lnTo>
                  <a:lnTo>
                    <a:pt x="320" y="58"/>
                  </a:lnTo>
                  <a:lnTo>
                    <a:pt x="336" y="49"/>
                  </a:lnTo>
                  <a:lnTo>
                    <a:pt x="325" y="25"/>
                  </a:lnTo>
                  <a:lnTo>
                    <a:pt x="306" y="44"/>
                  </a:lnTo>
                  <a:lnTo>
                    <a:pt x="283" y="49"/>
                  </a:lnTo>
                  <a:lnTo>
                    <a:pt x="250" y="73"/>
                  </a:lnTo>
                  <a:lnTo>
                    <a:pt x="221" y="69"/>
                  </a:lnTo>
                  <a:lnTo>
                    <a:pt x="230" y="49"/>
                  </a:lnTo>
                  <a:lnTo>
                    <a:pt x="192" y="30"/>
                  </a:lnTo>
                  <a:lnTo>
                    <a:pt x="197" y="14"/>
                  </a:lnTo>
                  <a:lnTo>
                    <a:pt x="178" y="0"/>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0987" name="Freeform 97"/>
            <p:cNvSpPr>
              <a:spLocks/>
            </p:cNvSpPr>
            <p:nvPr/>
          </p:nvSpPr>
          <p:spPr bwMode="auto">
            <a:xfrm>
              <a:off x="2526" y="2387"/>
              <a:ext cx="791" cy="830"/>
            </a:xfrm>
            <a:custGeom>
              <a:avLst/>
              <a:gdLst>
                <a:gd name="T0" fmla="*/ 2147483647 w 383"/>
                <a:gd name="T1" fmla="*/ 0 h 526"/>
                <a:gd name="T2" fmla="*/ 2147483647 w 383"/>
                <a:gd name="T3" fmla="*/ 960586403 h 526"/>
                <a:gd name="T4" fmla="*/ 2147483647 w 383"/>
                <a:gd name="T5" fmla="*/ 1857136524 h 526"/>
                <a:gd name="T6" fmla="*/ 2147483647 w 383"/>
                <a:gd name="T7" fmla="*/ 2147483647 h 526"/>
                <a:gd name="T8" fmla="*/ 2147483647 w 383"/>
                <a:gd name="T9" fmla="*/ 2147483647 h 526"/>
                <a:gd name="T10" fmla="*/ 2147483647 w 383"/>
                <a:gd name="T11" fmla="*/ 2147483647 h 526"/>
                <a:gd name="T12" fmla="*/ 2147483647 w 383"/>
                <a:gd name="T13" fmla="*/ 2147483647 h 526"/>
                <a:gd name="T14" fmla="*/ 2147483647 w 383"/>
                <a:gd name="T15" fmla="*/ 2147483647 h 526"/>
                <a:gd name="T16" fmla="*/ 1428369675 w 383"/>
                <a:gd name="T17" fmla="*/ 2147483647 h 526"/>
                <a:gd name="T18" fmla="*/ 714184848 w 383"/>
                <a:gd name="T19" fmla="*/ 2147483647 h 526"/>
                <a:gd name="T20" fmla="*/ 0 w 383"/>
                <a:gd name="T21" fmla="*/ 2147483647 h 526"/>
                <a:gd name="T22" fmla="*/ 714184848 w 383"/>
                <a:gd name="T23" fmla="*/ 2147483647 h 526"/>
                <a:gd name="T24" fmla="*/ 2147483647 w 383"/>
                <a:gd name="T25" fmla="*/ 2147483647 h 526"/>
                <a:gd name="T26" fmla="*/ 2147483647 w 383"/>
                <a:gd name="T27" fmla="*/ 2147483647 h 526"/>
                <a:gd name="T28" fmla="*/ 2147483647 w 383"/>
                <a:gd name="T29" fmla="*/ 2147483647 h 526"/>
                <a:gd name="T30" fmla="*/ 2147483647 w 383"/>
                <a:gd name="T31" fmla="*/ 2147483647 h 526"/>
                <a:gd name="T32" fmla="*/ 2147483647 w 383"/>
                <a:gd name="T33" fmla="*/ 2147483647 h 526"/>
                <a:gd name="T34" fmla="*/ 2147483647 w 383"/>
                <a:gd name="T35" fmla="*/ 2147483647 h 526"/>
                <a:gd name="T36" fmla="*/ 2147483647 w 383"/>
                <a:gd name="T37" fmla="*/ 2147483647 h 526"/>
                <a:gd name="T38" fmla="*/ 2147483647 w 383"/>
                <a:gd name="T39" fmla="*/ 2147483647 h 526"/>
                <a:gd name="T40" fmla="*/ 2147483647 w 383"/>
                <a:gd name="T41" fmla="*/ 2147483647 h 526"/>
                <a:gd name="T42" fmla="*/ 2147483647 w 383"/>
                <a:gd name="T43" fmla="*/ 2147483647 h 526"/>
                <a:gd name="T44" fmla="*/ 2147483647 w 383"/>
                <a:gd name="T45" fmla="*/ 2147483647 h 526"/>
                <a:gd name="T46" fmla="*/ 2147483647 w 383"/>
                <a:gd name="T47" fmla="*/ 2147483647 h 526"/>
                <a:gd name="T48" fmla="*/ 2147483647 w 383"/>
                <a:gd name="T49" fmla="*/ 2147483647 h 526"/>
                <a:gd name="T50" fmla="*/ 2147483647 w 383"/>
                <a:gd name="T51" fmla="*/ 2147483647 h 526"/>
                <a:gd name="T52" fmla="*/ 2147483647 w 383"/>
                <a:gd name="T53" fmla="*/ 2147483647 h 526"/>
                <a:gd name="T54" fmla="*/ 2147483647 w 383"/>
                <a:gd name="T55" fmla="*/ 2147483647 h 526"/>
                <a:gd name="T56" fmla="*/ 2147483647 w 383"/>
                <a:gd name="T57" fmla="*/ 2147483647 h 526"/>
                <a:gd name="T58" fmla="*/ 2147483647 w 383"/>
                <a:gd name="T59" fmla="*/ 2147483647 h 526"/>
                <a:gd name="T60" fmla="*/ 2147483647 w 383"/>
                <a:gd name="T61" fmla="*/ 2147483647 h 526"/>
                <a:gd name="T62" fmla="*/ 2147483647 w 383"/>
                <a:gd name="T63" fmla="*/ 2147483647 h 526"/>
                <a:gd name="T64" fmla="*/ 2147483647 w 383"/>
                <a:gd name="T65" fmla="*/ 1857136524 h 526"/>
                <a:gd name="T66" fmla="*/ 2147483647 w 383"/>
                <a:gd name="T67" fmla="*/ 800488668 h 526"/>
                <a:gd name="T68" fmla="*/ 2147483647 w 383"/>
                <a:gd name="T69" fmla="*/ 1568952154 h 526"/>
                <a:gd name="T70" fmla="*/ 2147483647 w 383"/>
                <a:gd name="T71" fmla="*/ 2147483647 h 526"/>
                <a:gd name="T72" fmla="*/ 2147483647 w 383"/>
                <a:gd name="T73" fmla="*/ 960586403 h 526"/>
                <a:gd name="T74" fmla="*/ 2147483647 w 383"/>
                <a:gd name="T75" fmla="*/ 0 h 5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83"/>
                <a:gd name="T115" fmla="*/ 0 h 526"/>
                <a:gd name="T116" fmla="*/ 383 w 383"/>
                <a:gd name="T117" fmla="*/ 526 h 52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83" h="526">
                  <a:moveTo>
                    <a:pt x="178" y="0"/>
                  </a:moveTo>
                  <a:lnTo>
                    <a:pt x="157" y="0"/>
                  </a:lnTo>
                  <a:lnTo>
                    <a:pt x="144" y="0"/>
                  </a:lnTo>
                  <a:lnTo>
                    <a:pt x="154" y="30"/>
                  </a:lnTo>
                  <a:lnTo>
                    <a:pt x="139" y="39"/>
                  </a:lnTo>
                  <a:lnTo>
                    <a:pt x="154" y="58"/>
                  </a:lnTo>
                  <a:lnTo>
                    <a:pt x="135" y="73"/>
                  </a:lnTo>
                  <a:lnTo>
                    <a:pt x="130" y="93"/>
                  </a:lnTo>
                  <a:lnTo>
                    <a:pt x="111" y="83"/>
                  </a:lnTo>
                  <a:lnTo>
                    <a:pt x="82" y="77"/>
                  </a:lnTo>
                  <a:lnTo>
                    <a:pt x="72" y="107"/>
                  </a:lnTo>
                  <a:lnTo>
                    <a:pt x="58" y="143"/>
                  </a:lnTo>
                  <a:lnTo>
                    <a:pt x="48" y="152"/>
                  </a:lnTo>
                  <a:lnTo>
                    <a:pt x="58" y="171"/>
                  </a:lnTo>
                  <a:lnTo>
                    <a:pt x="44" y="181"/>
                  </a:lnTo>
                  <a:lnTo>
                    <a:pt x="29" y="201"/>
                  </a:lnTo>
                  <a:lnTo>
                    <a:pt x="15" y="201"/>
                  </a:lnTo>
                  <a:lnTo>
                    <a:pt x="10" y="231"/>
                  </a:lnTo>
                  <a:lnTo>
                    <a:pt x="5" y="250"/>
                  </a:lnTo>
                  <a:lnTo>
                    <a:pt x="5" y="275"/>
                  </a:lnTo>
                  <a:lnTo>
                    <a:pt x="10" y="294"/>
                  </a:lnTo>
                  <a:lnTo>
                    <a:pt x="0" y="314"/>
                  </a:lnTo>
                  <a:lnTo>
                    <a:pt x="5" y="338"/>
                  </a:lnTo>
                  <a:lnTo>
                    <a:pt x="5" y="358"/>
                  </a:lnTo>
                  <a:lnTo>
                    <a:pt x="20" y="373"/>
                  </a:lnTo>
                  <a:lnTo>
                    <a:pt x="29" y="382"/>
                  </a:lnTo>
                  <a:lnTo>
                    <a:pt x="68" y="396"/>
                  </a:lnTo>
                  <a:lnTo>
                    <a:pt x="77" y="416"/>
                  </a:lnTo>
                  <a:lnTo>
                    <a:pt x="63" y="432"/>
                  </a:lnTo>
                  <a:lnTo>
                    <a:pt x="48" y="481"/>
                  </a:lnTo>
                  <a:lnTo>
                    <a:pt x="48" y="495"/>
                  </a:lnTo>
                  <a:lnTo>
                    <a:pt x="72" y="500"/>
                  </a:lnTo>
                  <a:lnTo>
                    <a:pt x="111" y="500"/>
                  </a:lnTo>
                  <a:lnTo>
                    <a:pt x="135" y="515"/>
                  </a:lnTo>
                  <a:lnTo>
                    <a:pt x="144" y="509"/>
                  </a:lnTo>
                  <a:lnTo>
                    <a:pt x="157" y="515"/>
                  </a:lnTo>
                  <a:lnTo>
                    <a:pt x="168" y="525"/>
                  </a:lnTo>
                  <a:lnTo>
                    <a:pt x="183" y="515"/>
                  </a:lnTo>
                  <a:lnTo>
                    <a:pt x="206" y="525"/>
                  </a:lnTo>
                  <a:lnTo>
                    <a:pt x="263" y="505"/>
                  </a:lnTo>
                  <a:lnTo>
                    <a:pt x="277" y="509"/>
                  </a:lnTo>
                  <a:lnTo>
                    <a:pt x="296" y="509"/>
                  </a:lnTo>
                  <a:lnTo>
                    <a:pt x="288" y="481"/>
                  </a:lnTo>
                  <a:lnTo>
                    <a:pt x="316" y="446"/>
                  </a:lnTo>
                  <a:lnTo>
                    <a:pt x="336" y="437"/>
                  </a:lnTo>
                  <a:lnTo>
                    <a:pt x="302" y="402"/>
                  </a:lnTo>
                  <a:lnTo>
                    <a:pt x="277" y="382"/>
                  </a:lnTo>
                  <a:lnTo>
                    <a:pt x="273" y="358"/>
                  </a:lnTo>
                  <a:lnTo>
                    <a:pt x="263" y="344"/>
                  </a:lnTo>
                  <a:lnTo>
                    <a:pt x="259" y="324"/>
                  </a:lnTo>
                  <a:lnTo>
                    <a:pt x="273" y="324"/>
                  </a:lnTo>
                  <a:lnTo>
                    <a:pt x="316" y="308"/>
                  </a:lnTo>
                  <a:lnTo>
                    <a:pt x="330" y="299"/>
                  </a:lnTo>
                  <a:lnTo>
                    <a:pt x="349" y="289"/>
                  </a:lnTo>
                  <a:lnTo>
                    <a:pt x="358" y="275"/>
                  </a:lnTo>
                  <a:lnTo>
                    <a:pt x="378" y="289"/>
                  </a:lnTo>
                  <a:lnTo>
                    <a:pt x="382" y="270"/>
                  </a:lnTo>
                  <a:lnTo>
                    <a:pt x="378" y="250"/>
                  </a:lnTo>
                  <a:lnTo>
                    <a:pt x="368" y="236"/>
                  </a:lnTo>
                  <a:lnTo>
                    <a:pt x="363" y="162"/>
                  </a:lnTo>
                  <a:lnTo>
                    <a:pt x="354" y="146"/>
                  </a:lnTo>
                  <a:lnTo>
                    <a:pt x="358" y="127"/>
                  </a:lnTo>
                  <a:lnTo>
                    <a:pt x="358" y="107"/>
                  </a:lnTo>
                  <a:lnTo>
                    <a:pt x="354" y="88"/>
                  </a:lnTo>
                  <a:lnTo>
                    <a:pt x="344" y="73"/>
                  </a:lnTo>
                  <a:lnTo>
                    <a:pt x="320" y="58"/>
                  </a:lnTo>
                  <a:lnTo>
                    <a:pt x="336" y="49"/>
                  </a:lnTo>
                  <a:lnTo>
                    <a:pt x="325" y="25"/>
                  </a:lnTo>
                  <a:lnTo>
                    <a:pt x="306" y="44"/>
                  </a:lnTo>
                  <a:lnTo>
                    <a:pt x="283" y="49"/>
                  </a:lnTo>
                  <a:lnTo>
                    <a:pt x="250" y="73"/>
                  </a:lnTo>
                  <a:lnTo>
                    <a:pt x="221" y="69"/>
                  </a:lnTo>
                  <a:lnTo>
                    <a:pt x="230" y="49"/>
                  </a:lnTo>
                  <a:lnTo>
                    <a:pt x="192" y="30"/>
                  </a:lnTo>
                  <a:lnTo>
                    <a:pt x="197" y="14"/>
                  </a:lnTo>
                  <a:lnTo>
                    <a:pt x="178" y="0"/>
                  </a:lnTo>
                </a:path>
              </a:pathLst>
            </a:custGeom>
            <a:solidFill>
              <a:srgbClr val="C1F944"/>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0988" name="Freeform 98"/>
            <p:cNvSpPr>
              <a:spLocks/>
            </p:cNvSpPr>
            <p:nvPr/>
          </p:nvSpPr>
          <p:spPr bwMode="auto">
            <a:xfrm>
              <a:off x="3058" y="2820"/>
              <a:ext cx="572" cy="273"/>
            </a:xfrm>
            <a:custGeom>
              <a:avLst/>
              <a:gdLst>
                <a:gd name="T0" fmla="*/ 2147483647 w 277"/>
                <a:gd name="T1" fmla="*/ 461772485 h 172"/>
                <a:gd name="T2" fmla="*/ 2147483647 w 277"/>
                <a:gd name="T3" fmla="*/ 0 h 172"/>
                <a:gd name="T4" fmla="*/ 2147483647 w 277"/>
                <a:gd name="T5" fmla="*/ 461772485 h 172"/>
                <a:gd name="T6" fmla="*/ 2147483647 w 277"/>
                <a:gd name="T7" fmla="*/ 824595786 h 172"/>
                <a:gd name="T8" fmla="*/ 2147483647 w 277"/>
                <a:gd name="T9" fmla="*/ 1121457800 h 172"/>
                <a:gd name="T10" fmla="*/ 1999315063 w 277"/>
                <a:gd name="T11" fmla="*/ 1616218163 h 172"/>
                <a:gd name="T12" fmla="*/ 0 w 277"/>
                <a:gd name="T13" fmla="*/ 1616218163 h 172"/>
                <a:gd name="T14" fmla="*/ 714015623 w 277"/>
                <a:gd name="T15" fmla="*/ 2147483647 h 172"/>
                <a:gd name="T16" fmla="*/ 1999315063 w 277"/>
                <a:gd name="T17" fmla="*/ 2147483647 h 172"/>
                <a:gd name="T18" fmla="*/ 2147483647 w 277"/>
                <a:gd name="T19" fmla="*/ 2147483647 h 172"/>
                <a:gd name="T20" fmla="*/ 2147483647 w 277"/>
                <a:gd name="T21" fmla="*/ 2147483647 h 172"/>
                <a:gd name="T22" fmla="*/ 2147483647 w 277"/>
                <a:gd name="T23" fmla="*/ 2147483647 h 172"/>
                <a:gd name="T24" fmla="*/ 2147483647 w 277"/>
                <a:gd name="T25" fmla="*/ 2147483647 h 172"/>
                <a:gd name="T26" fmla="*/ 2147483647 w 277"/>
                <a:gd name="T27" fmla="*/ 2147483647 h 172"/>
                <a:gd name="T28" fmla="*/ 2147483647 w 277"/>
                <a:gd name="T29" fmla="*/ 2147483647 h 172"/>
                <a:gd name="T30" fmla="*/ 2147483647 w 277"/>
                <a:gd name="T31" fmla="*/ 2147483647 h 172"/>
                <a:gd name="T32" fmla="*/ 2147483647 w 277"/>
                <a:gd name="T33" fmla="*/ 2147483647 h 172"/>
                <a:gd name="T34" fmla="*/ 2147483647 w 277"/>
                <a:gd name="T35" fmla="*/ 2147483647 h 172"/>
                <a:gd name="T36" fmla="*/ 2147483647 w 277"/>
                <a:gd name="T37" fmla="*/ 2147483647 h 172"/>
                <a:gd name="T38" fmla="*/ 2147483647 w 277"/>
                <a:gd name="T39" fmla="*/ 2147483647 h 172"/>
                <a:gd name="T40" fmla="*/ 2147483647 w 277"/>
                <a:gd name="T41" fmla="*/ 1748155227 h 172"/>
                <a:gd name="T42" fmla="*/ 2147483647 w 277"/>
                <a:gd name="T43" fmla="*/ 1451293216 h 172"/>
                <a:gd name="T44" fmla="*/ 2147483647 w 277"/>
                <a:gd name="T45" fmla="*/ 2077990648 h 172"/>
                <a:gd name="T46" fmla="*/ 2147483647 w 277"/>
                <a:gd name="T47" fmla="*/ 1748155227 h 172"/>
                <a:gd name="T48" fmla="*/ 2147483647 w 277"/>
                <a:gd name="T49" fmla="*/ 989520731 h 172"/>
                <a:gd name="T50" fmla="*/ 2147483647 w 277"/>
                <a:gd name="T51" fmla="*/ 659685314 h 172"/>
                <a:gd name="T52" fmla="*/ 2147483647 w 277"/>
                <a:gd name="T53" fmla="*/ 659685314 h 172"/>
                <a:gd name="T54" fmla="*/ 2147483647 w 277"/>
                <a:gd name="T55" fmla="*/ 131937061 h 172"/>
                <a:gd name="T56" fmla="*/ 2147483647 w 277"/>
                <a:gd name="T57" fmla="*/ 461772485 h 1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77"/>
                <a:gd name="T88" fmla="*/ 0 h 172"/>
                <a:gd name="T89" fmla="*/ 277 w 277"/>
                <a:gd name="T90" fmla="*/ 172 h 1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77" h="172">
                  <a:moveTo>
                    <a:pt x="120" y="14"/>
                  </a:moveTo>
                  <a:lnTo>
                    <a:pt x="100" y="0"/>
                  </a:lnTo>
                  <a:lnTo>
                    <a:pt x="90" y="14"/>
                  </a:lnTo>
                  <a:lnTo>
                    <a:pt x="72" y="25"/>
                  </a:lnTo>
                  <a:lnTo>
                    <a:pt x="57" y="34"/>
                  </a:lnTo>
                  <a:lnTo>
                    <a:pt x="14" y="49"/>
                  </a:lnTo>
                  <a:lnTo>
                    <a:pt x="0" y="49"/>
                  </a:lnTo>
                  <a:lnTo>
                    <a:pt x="5" y="69"/>
                  </a:lnTo>
                  <a:lnTo>
                    <a:pt x="14" y="83"/>
                  </a:lnTo>
                  <a:lnTo>
                    <a:pt x="19" y="108"/>
                  </a:lnTo>
                  <a:lnTo>
                    <a:pt x="43" y="128"/>
                  </a:lnTo>
                  <a:lnTo>
                    <a:pt x="77" y="162"/>
                  </a:lnTo>
                  <a:lnTo>
                    <a:pt x="100" y="171"/>
                  </a:lnTo>
                  <a:lnTo>
                    <a:pt x="115" y="167"/>
                  </a:lnTo>
                  <a:lnTo>
                    <a:pt x="134" y="146"/>
                  </a:lnTo>
                  <a:lnTo>
                    <a:pt x="167" y="152"/>
                  </a:lnTo>
                  <a:lnTo>
                    <a:pt x="176" y="162"/>
                  </a:lnTo>
                  <a:lnTo>
                    <a:pt x="205" y="157"/>
                  </a:lnTo>
                  <a:lnTo>
                    <a:pt x="276" y="89"/>
                  </a:lnTo>
                  <a:lnTo>
                    <a:pt x="253" y="73"/>
                  </a:lnTo>
                  <a:lnTo>
                    <a:pt x="238" y="53"/>
                  </a:lnTo>
                  <a:lnTo>
                    <a:pt x="210" y="44"/>
                  </a:lnTo>
                  <a:lnTo>
                    <a:pt x="205" y="63"/>
                  </a:lnTo>
                  <a:lnTo>
                    <a:pt x="191" y="53"/>
                  </a:lnTo>
                  <a:lnTo>
                    <a:pt x="176" y="30"/>
                  </a:lnTo>
                  <a:lnTo>
                    <a:pt x="163" y="20"/>
                  </a:lnTo>
                  <a:lnTo>
                    <a:pt x="148" y="20"/>
                  </a:lnTo>
                  <a:lnTo>
                    <a:pt x="134" y="4"/>
                  </a:lnTo>
                  <a:lnTo>
                    <a:pt x="120" y="14"/>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0989" name="Freeform 99"/>
            <p:cNvSpPr>
              <a:spLocks/>
            </p:cNvSpPr>
            <p:nvPr/>
          </p:nvSpPr>
          <p:spPr bwMode="auto">
            <a:xfrm>
              <a:off x="3058" y="2820"/>
              <a:ext cx="572" cy="273"/>
            </a:xfrm>
            <a:custGeom>
              <a:avLst/>
              <a:gdLst>
                <a:gd name="T0" fmla="*/ 2147483647 w 277"/>
                <a:gd name="T1" fmla="*/ 461772485 h 172"/>
                <a:gd name="T2" fmla="*/ 2147483647 w 277"/>
                <a:gd name="T3" fmla="*/ 0 h 172"/>
                <a:gd name="T4" fmla="*/ 2147483647 w 277"/>
                <a:gd name="T5" fmla="*/ 461772485 h 172"/>
                <a:gd name="T6" fmla="*/ 2147483647 w 277"/>
                <a:gd name="T7" fmla="*/ 824595786 h 172"/>
                <a:gd name="T8" fmla="*/ 2147483647 w 277"/>
                <a:gd name="T9" fmla="*/ 1121457800 h 172"/>
                <a:gd name="T10" fmla="*/ 1999315063 w 277"/>
                <a:gd name="T11" fmla="*/ 1616218163 h 172"/>
                <a:gd name="T12" fmla="*/ 0 w 277"/>
                <a:gd name="T13" fmla="*/ 1616218163 h 172"/>
                <a:gd name="T14" fmla="*/ 714015623 w 277"/>
                <a:gd name="T15" fmla="*/ 2147483647 h 172"/>
                <a:gd name="T16" fmla="*/ 1999315063 w 277"/>
                <a:gd name="T17" fmla="*/ 2147483647 h 172"/>
                <a:gd name="T18" fmla="*/ 2147483647 w 277"/>
                <a:gd name="T19" fmla="*/ 2147483647 h 172"/>
                <a:gd name="T20" fmla="*/ 2147483647 w 277"/>
                <a:gd name="T21" fmla="*/ 2147483647 h 172"/>
                <a:gd name="T22" fmla="*/ 2147483647 w 277"/>
                <a:gd name="T23" fmla="*/ 2147483647 h 172"/>
                <a:gd name="T24" fmla="*/ 2147483647 w 277"/>
                <a:gd name="T25" fmla="*/ 2147483647 h 172"/>
                <a:gd name="T26" fmla="*/ 2147483647 w 277"/>
                <a:gd name="T27" fmla="*/ 2147483647 h 172"/>
                <a:gd name="T28" fmla="*/ 2147483647 w 277"/>
                <a:gd name="T29" fmla="*/ 2147483647 h 172"/>
                <a:gd name="T30" fmla="*/ 2147483647 w 277"/>
                <a:gd name="T31" fmla="*/ 2147483647 h 172"/>
                <a:gd name="T32" fmla="*/ 2147483647 w 277"/>
                <a:gd name="T33" fmla="*/ 2147483647 h 172"/>
                <a:gd name="T34" fmla="*/ 2147483647 w 277"/>
                <a:gd name="T35" fmla="*/ 2147483647 h 172"/>
                <a:gd name="T36" fmla="*/ 2147483647 w 277"/>
                <a:gd name="T37" fmla="*/ 2147483647 h 172"/>
                <a:gd name="T38" fmla="*/ 2147483647 w 277"/>
                <a:gd name="T39" fmla="*/ 2147483647 h 172"/>
                <a:gd name="T40" fmla="*/ 2147483647 w 277"/>
                <a:gd name="T41" fmla="*/ 1748155227 h 172"/>
                <a:gd name="T42" fmla="*/ 2147483647 w 277"/>
                <a:gd name="T43" fmla="*/ 1451293216 h 172"/>
                <a:gd name="T44" fmla="*/ 2147483647 w 277"/>
                <a:gd name="T45" fmla="*/ 2077990648 h 172"/>
                <a:gd name="T46" fmla="*/ 2147483647 w 277"/>
                <a:gd name="T47" fmla="*/ 1748155227 h 172"/>
                <a:gd name="T48" fmla="*/ 2147483647 w 277"/>
                <a:gd name="T49" fmla="*/ 989520731 h 172"/>
                <a:gd name="T50" fmla="*/ 2147483647 w 277"/>
                <a:gd name="T51" fmla="*/ 659685314 h 172"/>
                <a:gd name="T52" fmla="*/ 2147483647 w 277"/>
                <a:gd name="T53" fmla="*/ 659685314 h 172"/>
                <a:gd name="T54" fmla="*/ 2147483647 w 277"/>
                <a:gd name="T55" fmla="*/ 131937061 h 172"/>
                <a:gd name="T56" fmla="*/ 2147483647 w 277"/>
                <a:gd name="T57" fmla="*/ 461772485 h 1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77"/>
                <a:gd name="T88" fmla="*/ 0 h 172"/>
                <a:gd name="T89" fmla="*/ 277 w 277"/>
                <a:gd name="T90" fmla="*/ 172 h 1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77" h="172">
                  <a:moveTo>
                    <a:pt x="120" y="14"/>
                  </a:moveTo>
                  <a:lnTo>
                    <a:pt x="100" y="0"/>
                  </a:lnTo>
                  <a:lnTo>
                    <a:pt x="90" y="14"/>
                  </a:lnTo>
                  <a:lnTo>
                    <a:pt x="72" y="25"/>
                  </a:lnTo>
                  <a:lnTo>
                    <a:pt x="57" y="34"/>
                  </a:lnTo>
                  <a:lnTo>
                    <a:pt x="14" y="49"/>
                  </a:lnTo>
                  <a:lnTo>
                    <a:pt x="0" y="49"/>
                  </a:lnTo>
                  <a:lnTo>
                    <a:pt x="5" y="69"/>
                  </a:lnTo>
                  <a:lnTo>
                    <a:pt x="14" y="83"/>
                  </a:lnTo>
                  <a:lnTo>
                    <a:pt x="19" y="108"/>
                  </a:lnTo>
                  <a:lnTo>
                    <a:pt x="43" y="128"/>
                  </a:lnTo>
                  <a:lnTo>
                    <a:pt x="77" y="162"/>
                  </a:lnTo>
                  <a:lnTo>
                    <a:pt x="100" y="171"/>
                  </a:lnTo>
                  <a:lnTo>
                    <a:pt x="115" y="167"/>
                  </a:lnTo>
                  <a:lnTo>
                    <a:pt x="134" y="146"/>
                  </a:lnTo>
                  <a:lnTo>
                    <a:pt x="167" y="152"/>
                  </a:lnTo>
                  <a:lnTo>
                    <a:pt x="176" y="162"/>
                  </a:lnTo>
                  <a:lnTo>
                    <a:pt x="205" y="157"/>
                  </a:lnTo>
                  <a:lnTo>
                    <a:pt x="276" y="89"/>
                  </a:lnTo>
                  <a:lnTo>
                    <a:pt x="253" y="73"/>
                  </a:lnTo>
                  <a:lnTo>
                    <a:pt x="238" y="53"/>
                  </a:lnTo>
                  <a:lnTo>
                    <a:pt x="210" y="44"/>
                  </a:lnTo>
                  <a:lnTo>
                    <a:pt x="205" y="63"/>
                  </a:lnTo>
                  <a:lnTo>
                    <a:pt x="191" y="53"/>
                  </a:lnTo>
                  <a:lnTo>
                    <a:pt x="176" y="30"/>
                  </a:lnTo>
                  <a:lnTo>
                    <a:pt x="163" y="20"/>
                  </a:lnTo>
                  <a:lnTo>
                    <a:pt x="148" y="20"/>
                  </a:lnTo>
                  <a:lnTo>
                    <a:pt x="134" y="4"/>
                  </a:lnTo>
                  <a:lnTo>
                    <a:pt x="120" y="14"/>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0990" name="Rectangle 100"/>
            <p:cNvSpPr>
              <a:spLocks noChangeArrowheads="1"/>
            </p:cNvSpPr>
            <p:nvPr/>
          </p:nvSpPr>
          <p:spPr bwMode="auto">
            <a:xfrm>
              <a:off x="3108" y="2299"/>
              <a:ext cx="17" cy="19"/>
            </a:xfrm>
            <a:prstGeom prst="rect">
              <a:avLst/>
            </a:prstGeom>
            <a:solidFill>
              <a:schemeClr val="accent1"/>
            </a:solidFill>
            <a:ln w="6350">
              <a:solidFill>
                <a:schemeClr val="tx1"/>
              </a:solidFill>
              <a:miter lim="800000"/>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0991" name="Rectangle 101"/>
            <p:cNvSpPr>
              <a:spLocks noChangeArrowheads="1"/>
            </p:cNvSpPr>
            <p:nvPr/>
          </p:nvSpPr>
          <p:spPr bwMode="auto">
            <a:xfrm>
              <a:off x="3108" y="2299"/>
              <a:ext cx="17" cy="19"/>
            </a:xfrm>
            <a:prstGeom prst="rect">
              <a:avLst/>
            </a:prstGeom>
            <a:solidFill>
              <a:schemeClr val="accent1"/>
            </a:solidFill>
            <a:ln w="6350">
              <a:solidFill>
                <a:schemeClr val="tx1"/>
              </a:solidFill>
              <a:miter lim="800000"/>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0992" name="Freeform 102"/>
            <p:cNvSpPr>
              <a:spLocks/>
            </p:cNvSpPr>
            <p:nvPr/>
          </p:nvSpPr>
          <p:spPr bwMode="auto">
            <a:xfrm>
              <a:off x="1511" y="2170"/>
              <a:ext cx="179" cy="131"/>
            </a:xfrm>
            <a:custGeom>
              <a:avLst/>
              <a:gdLst>
                <a:gd name="T0" fmla="*/ 2147483647 w 87"/>
                <a:gd name="T1" fmla="*/ 0 h 84"/>
                <a:gd name="T2" fmla="*/ 0 w 87"/>
                <a:gd name="T3" fmla="*/ 747949606 h 84"/>
                <a:gd name="T4" fmla="*/ 558673962 w 87"/>
                <a:gd name="T5" fmla="*/ 1166808837 h 84"/>
                <a:gd name="T6" fmla="*/ 1815752925 w 87"/>
                <a:gd name="T7" fmla="*/ 1735247337 h 84"/>
                <a:gd name="T8" fmla="*/ 2147483647 w 87"/>
                <a:gd name="T9" fmla="*/ 1495899210 h 84"/>
                <a:gd name="T10" fmla="*/ 2147483647 w 87"/>
                <a:gd name="T11" fmla="*/ 1495899210 h 84"/>
                <a:gd name="T12" fmla="*/ 2147483647 w 87"/>
                <a:gd name="T13" fmla="*/ 1585654758 h 84"/>
                <a:gd name="T14" fmla="*/ 2147483647 w 87"/>
                <a:gd name="T15" fmla="*/ 2147483647 h 84"/>
                <a:gd name="T16" fmla="*/ 2147483647 w 87"/>
                <a:gd name="T17" fmla="*/ 2147483647 h 84"/>
                <a:gd name="T18" fmla="*/ 2147483647 w 87"/>
                <a:gd name="T19" fmla="*/ 2147483647 h 84"/>
                <a:gd name="T20" fmla="*/ 2147483647 w 87"/>
                <a:gd name="T21" fmla="*/ 1017216249 h 84"/>
                <a:gd name="T22" fmla="*/ 2147483647 w 87"/>
                <a:gd name="T23" fmla="*/ 448764440 h 84"/>
                <a:gd name="T24" fmla="*/ 2147483647 w 87"/>
                <a:gd name="T25" fmla="*/ 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7"/>
                <a:gd name="T40" fmla="*/ 0 h 84"/>
                <a:gd name="T41" fmla="*/ 87 w 87"/>
                <a:gd name="T42" fmla="*/ 84 h 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7" h="84">
                  <a:moveTo>
                    <a:pt x="27" y="0"/>
                  </a:moveTo>
                  <a:lnTo>
                    <a:pt x="0" y="25"/>
                  </a:lnTo>
                  <a:lnTo>
                    <a:pt x="4" y="39"/>
                  </a:lnTo>
                  <a:lnTo>
                    <a:pt x="13" y="58"/>
                  </a:lnTo>
                  <a:lnTo>
                    <a:pt x="27" y="50"/>
                  </a:lnTo>
                  <a:lnTo>
                    <a:pt x="43" y="50"/>
                  </a:lnTo>
                  <a:lnTo>
                    <a:pt x="57" y="53"/>
                  </a:lnTo>
                  <a:lnTo>
                    <a:pt x="57" y="78"/>
                  </a:lnTo>
                  <a:lnTo>
                    <a:pt x="57" y="83"/>
                  </a:lnTo>
                  <a:lnTo>
                    <a:pt x="81" y="74"/>
                  </a:lnTo>
                  <a:lnTo>
                    <a:pt x="86" y="34"/>
                  </a:lnTo>
                  <a:lnTo>
                    <a:pt x="81" y="15"/>
                  </a:lnTo>
                  <a:lnTo>
                    <a:pt x="27" y="0"/>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0993" name="Freeform 103"/>
            <p:cNvSpPr>
              <a:spLocks/>
            </p:cNvSpPr>
            <p:nvPr/>
          </p:nvSpPr>
          <p:spPr bwMode="auto">
            <a:xfrm>
              <a:off x="1511" y="2170"/>
              <a:ext cx="179" cy="131"/>
            </a:xfrm>
            <a:custGeom>
              <a:avLst/>
              <a:gdLst>
                <a:gd name="T0" fmla="*/ 2147483647 w 87"/>
                <a:gd name="T1" fmla="*/ 0 h 84"/>
                <a:gd name="T2" fmla="*/ 0 w 87"/>
                <a:gd name="T3" fmla="*/ 747949606 h 84"/>
                <a:gd name="T4" fmla="*/ 558673962 w 87"/>
                <a:gd name="T5" fmla="*/ 1166808837 h 84"/>
                <a:gd name="T6" fmla="*/ 1815752925 w 87"/>
                <a:gd name="T7" fmla="*/ 1735247337 h 84"/>
                <a:gd name="T8" fmla="*/ 2147483647 w 87"/>
                <a:gd name="T9" fmla="*/ 1495899210 h 84"/>
                <a:gd name="T10" fmla="*/ 2147483647 w 87"/>
                <a:gd name="T11" fmla="*/ 1495899210 h 84"/>
                <a:gd name="T12" fmla="*/ 2147483647 w 87"/>
                <a:gd name="T13" fmla="*/ 1585654758 h 84"/>
                <a:gd name="T14" fmla="*/ 2147483647 w 87"/>
                <a:gd name="T15" fmla="*/ 2147483647 h 84"/>
                <a:gd name="T16" fmla="*/ 2147483647 w 87"/>
                <a:gd name="T17" fmla="*/ 2147483647 h 84"/>
                <a:gd name="T18" fmla="*/ 2147483647 w 87"/>
                <a:gd name="T19" fmla="*/ 2147483647 h 84"/>
                <a:gd name="T20" fmla="*/ 2147483647 w 87"/>
                <a:gd name="T21" fmla="*/ 1017216249 h 84"/>
                <a:gd name="T22" fmla="*/ 2147483647 w 87"/>
                <a:gd name="T23" fmla="*/ 448764440 h 84"/>
                <a:gd name="T24" fmla="*/ 2147483647 w 87"/>
                <a:gd name="T25" fmla="*/ 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7"/>
                <a:gd name="T40" fmla="*/ 0 h 84"/>
                <a:gd name="T41" fmla="*/ 87 w 87"/>
                <a:gd name="T42" fmla="*/ 84 h 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7" h="84">
                  <a:moveTo>
                    <a:pt x="27" y="0"/>
                  </a:moveTo>
                  <a:lnTo>
                    <a:pt x="0" y="25"/>
                  </a:lnTo>
                  <a:lnTo>
                    <a:pt x="4" y="39"/>
                  </a:lnTo>
                  <a:lnTo>
                    <a:pt x="13" y="58"/>
                  </a:lnTo>
                  <a:lnTo>
                    <a:pt x="27" y="50"/>
                  </a:lnTo>
                  <a:lnTo>
                    <a:pt x="43" y="50"/>
                  </a:lnTo>
                  <a:lnTo>
                    <a:pt x="57" y="53"/>
                  </a:lnTo>
                  <a:lnTo>
                    <a:pt x="57" y="78"/>
                  </a:lnTo>
                  <a:lnTo>
                    <a:pt x="57" y="83"/>
                  </a:lnTo>
                  <a:lnTo>
                    <a:pt x="81" y="74"/>
                  </a:lnTo>
                  <a:lnTo>
                    <a:pt x="86" y="34"/>
                  </a:lnTo>
                  <a:lnTo>
                    <a:pt x="81" y="15"/>
                  </a:lnTo>
                  <a:lnTo>
                    <a:pt x="27" y="0"/>
                  </a:lnTo>
                </a:path>
              </a:pathLst>
            </a:custGeom>
            <a:solidFill>
              <a:srgbClr val="CCFFCC"/>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0994" name="Freeform 106"/>
            <p:cNvSpPr>
              <a:spLocks/>
            </p:cNvSpPr>
            <p:nvPr/>
          </p:nvSpPr>
          <p:spPr bwMode="auto">
            <a:xfrm>
              <a:off x="2796" y="2101"/>
              <a:ext cx="220" cy="288"/>
            </a:xfrm>
            <a:custGeom>
              <a:avLst/>
              <a:gdLst>
                <a:gd name="T0" fmla="*/ 1765154048 w 106"/>
                <a:gd name="T1" fmla="*/ 2147483647 h 182"/>
                <a:gd name="T2" fmla="*/ 2147483647 w 106"/>
                <a:gd name="T3" fmla="*/ 2147483647 h 182"/>
                <a:gd name="T4" fmla="*/ 2147483647 w 106"/>
                <a:gd name="T5" fmla="*/ 2147483647 h 182"/>
                <a:gd name="T6" fmla="*/ 2147483647 w 106"/>
                <a:gd name="T7" fmla="*/ 2147483647 h 182"/>
                <a:gd name="T8" fmla="*/ 2147483647 w 106"/>
                <a:gd name="T9" fmla="*/ 2147483647 h 182"/>
                <a:gd name="T10" fmla="*/ 2147483647 w 106"/>
                <a:gd name="T11" fmla="*/ 2147483647 h 182"/>
                <a:gd name="T12" fmla="*/ 2147483647 w 106"/>
                <a:gd name="T13" fmla="*/ 2147483647 h 182"/>
                <a:gd name="T14" fmla="*/ 2147483647 w 106"/>
                <a:gd name="T15" fmla="*/ 1559884943 h 182"/>
                <a:gd name="T16" fmla="*/ 2147483647 w 106"/>
                <a:gd name="T17" fmla="*/ 714949645 h 182"/>
                <a:gd name="T18" fmla="*/ 2147483647 w 106"/>
                <a:gd name="T19" fmla="*/ 0 h 182"/>
                <a:gd name="T20" fmla="*/ 2147483647 w 106"/>
                <a:gd name="T21" fmla="*/ 97496380 h 182"/>
                <a:gd name="T22" fmla="*/ 2147483647 w 106"/>
                <a:gd name="T23" fmla="*/ 714949645 h 182"/>
                <a:gd name="T24" fmla="*/ 2147483647 w 106"/>
                <a:gd name="T25" fmla="*/ 844935299 h 182"/>
                <a:gd name="T26" fmla="*/ 1029668841 w 106"/>
                <a:gd name="T27" fmla="*/ 1429899292 h 182"/>
                <a:gd name="T28" fmla="*/ 735485207 w 106"/>
                <a:gd name="T29" fmla="*/ 2144834664 h 182"/>
                <a:gd name="T30" fmla="*/ 0 w 106"/>
                <a:gd name="T31" fmla="*/ 2147483647 h 182"/>
                <a:gd name="T32" fmla="*/ 0 w 106"/>
                <a:gd name="T33" fmla="*/ 2147483647 h 182"/>
                <a:gd name="T34" fmla="*/ 2147483647 w 106"/>
                <a:gd name="T35" fmla="*/ 2147483647 h 182"/>
                <a:gd name="T36" fmla="*/ 1765154048 w 106"/>
                <a:gd name="T37" fmla="*/ 2147483647 h 1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6"/>
                <a:gd name="T58" fmla="*/ 0 h 182"/>
                <a:gd name="T59" fmla="*/ 106 w 106"/>
                <a:gd name="T60" fmla="*/ 182 h 18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6" h="182">
                  <a:moveTo>
                    <a:pt x="12" y="181"/>
                  </a:moveTo>
                  <a:lnTo>
                    <a:pt x="27" y="181"/>
                  </a:lnTo>
                  <a:lnTo>
                    <a:pt x="46" y="181"/>
                  </a:lnTo>
                  <a:lnTo>
                    <a:pt x="76" y="107"/>
                  </a:lnTo>
                  <a:lnTo>
                    <a:pt x="105" y="96"/>
                  </a:lnTo>
                  <a:lnTo>
                    <a:pt x="105" y="74"/>
                  </a:lnTo>
                  <a:lnTo>
                    <a:pt x="78" y="74"/>
                  </a:lnTo>
                  <a:lnTo>
                    <a:pt x="85" y="48"/>
                  </a:lnTo>
                  <a:lnTo>
                    <a:pt x="93" y="22"/>
                  </a:lnTo>
                  <a:lnTo>
                    <a:pt x="93" y="0"/>
                  </a:lnTo>
                  <a:lnTo>
                    <a:pt x="71" y="3"/>
                  </a:lnTo>
                  <a:lnTo>
                    <a:pt x="56" y="22"/>
                  </a:lnTo>
                  <a:lnTo>
                    <a:pt x="27" y="26"/>
                  </a:lnTo>
                  <a:lnTo>
                    <a:pt x="7" y="44"/>
                  </a:lnTo>
                  <a:lnTo>
                    <a:pt x="5" y="66"/>
                  </a:lnTo>
                  <a:lnTo>
                    <a:pt x="0" y="100"/>
                  </a:lnTo>
                  <a:lnTo>
                    <a:pt x="0" y="129"/>
                  </a:lnTo>
                  <a:lnTo>
                    <a:pt x="17" y="152"/>
                  </a:lnTo>
                  <a:lnTo>
                    <a:pt x="12" y="181"/>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0995" name="Freeform 107"/>
            <p:cNvSpPr>
              <a:spLocks/>
            </p:cNvSpPr>
            <p:nvPr/>
          </p:nvSpPr>
          <p:spPr bwMode="auto">
            <a:xfrm>
              <a:off x="2795" y="2100"/>
              <a:ext cx="220" cy="289"/>
            </a:xfrm>
            <a:custGeom>
              <a:avLst/>
              <a:gdLst>
                <a:gd name="T0" fmla="*/ 2059337678 w 106"/>
                <a:gd name="T1" fmla="*/ 2147483647 h 183"/>
                <a:gd name="T2" fmla="*/ 2147483647 w 106"/>
                <a:gd name="T3" fmla="*/ 2147483647 h 183"/>
                <a:gd name="T4" fmla="*/ 2147483647 w 106"/>
                <a:gd name="T5" fmla="*/ 2147483647 h 183"/>
                <a:gd name="T6" fmla="*/ 2147483647 w 106"/>
                <a:gd name="T7" fmla="*/ 2147483647 h 183"/>
                <a:gd name="T8" fmla="*/ 2147483647 w 106"/>
                <a:gd name="T9" fmla="*/ 2147483647 h 183"/>
                <a:gd name="T10" fmla="*/ 2147483647 w 106"/>
                <a:gd name="T11" fmla="*/ 2147483647 h 183"/>
                <a:gd name="T12" fmla="*/ 2147483647 w 106"/>
                <a:gd name="T13" fmla="*/ 2147483647 h 183"/>
                <a:gd name="T14" fmla="*/ 2147483647 w 106"/>
                <a:gd name="T15" fmla="*/ 1574386544 h 183"/>
                <a:gd name="T16" fmla="*/ 2147483647 w 106"/>
                <a:gd name="T17" fmla="*/ 771133871 h 183"/>
                <a:gd name="T18" fmla="*/ 2147483647 w 106"/>
                <a:gd name="T19" fmla="*/ 0 h 183"/>
                <a:gd name="T20" fmla="*/ 2147483647 w 106"/>
                <a:gd name="T21" fmla="*/ 128517600 h 183"/>
                <a:gd name="T22" fmla="*/ 2147483647 w 106"/>
                <a:gd name="T23" fmla="*/ 771133871 h 183"/>
                <a:gd name="T24" fmla="*/ 2147483647 w 106"/>
                <a:gd name="T25" fmla="*/ 899651468 h 183"/>
                <a:gd name="T26" fmla="*/ 1323852462 w 106"/>
                <a:gd name="T27" fmla="*/ 1413736007 h 183"/>
                <a:gd name="T28" fmla="*/ 735485207 w 106"/>
                <a:gd name="T29" fmla="*/ 2147483647 h 183"/>
                <a:gd name="T30" fmla="*/ 0 w 106"/>
                <a:gd name="T31" fmla="*/ 2147483647 h 183"/>
                <a:gd name="T32" fmla="*/ 0 w 106"/>
                <a:gd name="T33" fmla="*/ 2147483647 h 183"/>
                <a:gd name="T34" fmla="*/ 2147483647 w 106"/>
                <a:gd name="T35" fmla="*/ 2147483647 h 183"/>
                <a:gd name="T36" fmla="*/ 2059337678 w 106"/>
                <a:gd name="T37" fmla="*/ 2147483647 h 18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6"/>
                <a:gd name="T58" fmla="*/ 0 h 183"/>
                <a:gd name="T59" fmla="*/ 106 w 106"/>
                <a:gd name="T60" fmla="*/ 183 h 18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6" h="183">
                  <a:moveTo>
                    <a:pt x="14" y="182"/>
                  </a:moveTo>
                  <a:lnTo>
                    <a:pt x="27" y="182"/>
                  </a:lnTo>
                  <a:lnTo>
                    <a:pt x="48" y="182"/>
                  </a:lnTo>
                  <a:lnTo>
                    <a:pt x="76" y="108"/>
                  </a:lnTo>
                  <a:lnTo>
                    <a:pt x="105" y="97"/>
                  </a:lnTo>
                  <a:lnTo>
                    <a:pt x="105" y="74"/>
                  </a:lnTo>
                  <a:lnTo>
                    <a:pt x="80" y="74"/>
                  </a:lnTo>
                  <a:lnTo>
                    <a:pt x="86" y="49"/>
                  </a:lnTo>
                  <a:lnTo>
                    <a:pt x="94" y="24"/>
                  </a:lnTo>
                  <a:lnTo>
                    <a:pt x="94" y="0"/>
                  </a:lnTo>
                  <a:lnTo>
                    <a:pt x="72" y="4"/>
                  </a:lnTo>
                  <a:lnTo>
                    <a:pt x="57" y="24"/>
                  </a:lnTo>
                  <a:lnTo>
                    <a:pt x="27" y="28"/>
                  </a:lnTo>
                  <a:lnTo>
                    <a:pt x="9" y="44"/>
                  </a:lnTo>
                  <a:lnTo>
                    <a:pt x="5" y="69"/>
                  </a:lnTo>
                  <a:lnTo>
                    <a:pt x="0" y="102"/>
                  </a:lnTo>
                  <a:lnTo>
                    <a:pt x="0" y="132"/>
                  </a:lnTo>
                  <a:lnTo>
                    <a:pt x="19" y="152"/>
                  </a:lnTo>
                  <a:lnTo>
                    <a:pt x="14" y="182"/>
                  </a:lnTo>
                </a:path>
              </a:pathLst>
            </a:custGeom>
            <a:solidFill>
              <a:schemeClr val="accent2"/>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0996" name="Freeform 108"/>
            <p:cNvSpPr>
              <a:spLocks/>
            </p:cNvSpPr>
            <p:nvPr/>
          </p:nvSpPr>
          <p:spPr bwMode="auto">
            <a:xfrm>
              <a:off x="2931" y="2324"/>
              <a:ext cx="59" cy="55"/>
            </a:xfrm>
            <a:custGeom>
              <a:avLst/>
              <a:gdLst>
                <a:gd name="T0" fmla="*/ 0 w 29"/>
                <a:gd name="T1" fmla="*/ 125443866 h 35"/>
                <a:gd name="T2" fmla="*/ 667665531 w 29"/>
                <a:gd name="T3" fmla="*/ 1066321294 h 35"/>
                <a:gd name="T4" fmla="*/ 2147483647 w 29"/>
                <a:gd name="T5" fmla="*/ 1066321294 h 35"/>
                <a:gd name="T6" fmla="*/ 2147483647 w 29"/>
                <a:gd name="T7" fmla="*/ 282265992 h 35"/>
                <a:gd name="T8" fmla="*/ 2147483647 w 29"/>
                <a:gd name="T9" fmla="*/ 0 h 35"/>
                <a:gd name="T10" fmla="*/ 0 w 29"/>
                <a:gd name="T11" fmla="*/ 125443866 h 35"/>
                <a:gd name="T12" fmla="*/ 0 60000 65536"/>
                <a:gd name="T13" fmla="*/ 0 60000 65536"/>
                <a:gd name="T14" fmla="*/ 0 60000 65536"/>
                <a:gd name="T15" fmla="*/ 0 60000 65536"/>
                <a:gd name="T16" fmla="*/ 0 60000 65536"/>
                <a:gd name="T17" fmla="*/ 0 60000 65536"/>
                <a:gd name="T18" fmla="*/ 0 w 29"/>
                <a:gd name="T19" fmla="*/ 0 h 35"/>
                <a:gd name="T20" fmla="*/ 29 w 29"/>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29" h="35">
                  <a:moveTo>
                    <a:pt x="0" y="4"/>
                  </a:moveTo>
                  <a:lnTo>
                    <a:pt x="5" y="34"/>
                  </a:lnTo>
                  <a:lnTo>
                    <a:pt x="28" y="34"/>
                  </a:lnTo>
                  <a:lnTo>
                    <a:pt x="28" y="9"/>
                  </a:lnTo>
                  <a:lnTo>
                    <a:pt x="19" y="0"/>
                  </a:lnTo>
                  <a:lnTo>
                    <a:pt x="0" y="4"/>
                  </a:lnTo>
                </a:path>
              </a:pathLst>
            </a:custGeom>
            <a:solidFill>
              <a:srgbClr val="CCFFCC"/>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0997" name="Freeform 109"/>
            <p:cNvSpPr>
              <a:spLocks/>
            </p:cNvSpPr>
            <p:nvPr/>
          </p:nvSpPr>
          <p:spPr bwMode="auto">
            <a:xfrm>
              <a:off x="3018" y="2270"/>
              <a:ext cx="122" cy="104"/>
            </a:xfrm>
            <a:custGeom>
              <a:avLst/>
              <a:gdLst>
                <a:gd name="T0" fmla="*/ 0 w 59"/>
                <a:gd name="T1" fmla="*/ 863524480 h 65"/>
                <a:gd name="T2" fmla="*/ 715823809 w 59"/>
                <a:gd name="T3" fmla="*/ 2037920182 h 65"/>
                <a:gd name="T4" fmla="*/ 2147483647 w 59"/>
                <a:gd name="T5" fmla="*/ 2147483647 h 65"/>
                <a:gd name="T6" fmla="*/ 2147483647 w 59"/>
                <a:gd name="T7" fmla="*/ 1899756867 h 65"/>
                <a:gd name="T8" fmla="*/ 2147483647 w 59"/>
                <a:gd name="T9" fmla="*/ 1554356101 h 65"/>
                <a:gd name="T10" fmla="*/ 2147483647 w 59"/>
                <a:gd name="T11" fmla="*/ 863524480 h 65"/>
                <a:gd name="T12" fmla="*/ 2147483647 w 59"/>
                <a:gd name="T13" fmla="*/ 0 h 65"/>
                <a:gd name="T14" fmla="*/ 0 w 59"/>
                <a:gd name="T15" fmla="*/ 863524480 h 65"/>
                <a:gd name="T16" fmla="*/ 0 60000 65536"/>
                <a:gd name="T17" fmla="*/ 0 60000 65536"/>
                <a:gd name="T18" fmla="*/ 0 60000 65536"/>
                <a:gd name="T19" fmla="*/ 0 60000 65536"/>
                <a:gd name="T20" fmla="*/ 0 60000 65536"/>
                <a:gd name="T21" fmla="*/ 0 60000 65536"/>
                <a:gd name="T22" fmla="*/ 0 60000 65536"/>
                <a:gd name="T23" fmla="*/ 0 60000 65536"/>
                <a:gd name="T24" fmla="*/ 0 w 59"/>
                <a:gd name="T25" fmla="*/ 0 h 65"/>
                <a:gd name="T26" fmla="*/ 59 w 59"/>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9" h="65">
                  <a:moveTo>
                    <a:pt x="0" y="25"/>
                  </a:moveTo>
                  <a:lnTo>
                    <a:pt x="5" y="59"/>
                  </a:lnTo>
                  <a:lnTo>
                    <a:pt x="30" y="64"/>
                  </a:lnTo>
                  <a:lnTo>
                    <a:pt x="53" y="55"/>
                  </a:lnTo>
                  <a:lnTo>
                    <a:pt x="44" y="45"/>
                  </a:lnTo>
                  <a:lnTo>
                    <a:pt x="58" y="25"/>
                  </a:lnTo>
                  <a:lnTo>
                    <a:pt x="53" y="0"/>
                  </a:lnTo>
                  <a:lnTo>
                    <a:pt x="0" y="25"/>
                  </a:lnTo>
                </a:path>
              </a:pathLst>
            </a:custGeom>
            <a:solidFill>
              <a:srgbClr val="CCFFCC"/>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0998" name="Freeform 110"/>
            <p:cNvSpPr>
              <a:spLocks/>
            </p:cNvSpPr>
            <p:nvPr/>
          </p:nvSpPr>
          <p:spPr bwMode="auto">
            <a:xfrm>
              <a:off x="3011" y="2395"/>
              <a:ext cx="89" cy="38"/>
            </a:xfrm>
            <a:custGeom>
              <a:avLst/>
              <a:gdLst>
                <a:gd name="T0" fmla="*/ 0 w 43"/>
                <a:gd name="T1" fmla="*/ 105468266 h 25"/>
                <a:gd name="T2" fmla="*/ 1444780221 w 43"/>
                <a:gd name="T3" fmla="*/ 632809575 h 25"/>
                <a:gd name="T4" fmla="*/ 2147483647 w 43"/>
                <a:gd name="T5" fmla="*/ 500980179 h 25"/>
                <a:gd name="T6" fmla="*/ 2147483647 w 43"/>
                <a:gd name="T7" fmla="*/ 237309523 h 25"/>
                <a:gd name="T8" fmla="*/ 2147483647 w 43"/>
                <a:gd name="T9" fmla="*/ 0 h 25"/>
                <a:gd name="T10" fmla="*/ 0 w 43"/>
                <a:gd name="T11" fmla="*/ 105468266 h 25"/>
                <a:gd name="T12" fmla="*/ 0 60000 65536"/>
                <a:gd name="T13" fmla="*/ 0 60000 65536"/>
                <a:gd name="T14" fmla="*/ 0 60000 65536"/>
                <a:gd name="T15" fmla="*/ 0 60000 65536"/>
                <a:gd name="T16" fmla="*/ 0 60000 65536"/>
                <a:gd name="T17" fmla="*/ 0 60000 65536"/>
                <a:gd name="T18" fmla="*/ 0 w 43"/>
                <a:gd name="T19" fmla="*/ 0 h 25"/>
                <a:gd name="T20" fmla="*/ 43 w 43"/>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43" h="25">
                  <a:moveTo>
                    <a:pt x="0" y="4"/>
                  </a:moveTo>
                  <a:lnTo>
                    <a:pt x="10" y="24"/>
                  </a:lnTo>
                  <a:lnTo>
                    <a:pt x="28" y="19"/>
                  </a:lnTo>
                  <a:lnTo>
                    <a:pt x="42" y="9"/>
                  </a:lnTo>
                  <a:lnTo>
                    <a:pt x="24" y="0"/>
                  </a:lnTo>
                  <a:lnTo>
                    <a:pt x="0" y="4"/>
                  </a:lnTo>
                </a:path>
              </a:pathLst>
            </a:custGeom>
            <a:solidFill>
              <a:srgbClr val="CCFFCC"/>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0999" name="Freeform 111"/>
            <p:cNvSpPr>
              <a:spLocks/>
            </p:cNvSpPr>
            <p:nvPr/>
          </p:nvSpPr>
          <p:spPr bwMode="auto">
            <a:xfrm>
              <a:off x="1761" y="2290"/>
              <a:ext cx="42" cy="23"/>
            </a:xfrm>
            <a:custGeom>
              <a:avLst/>
              <a:gdLst>
                <a:gd name="T0" fmla="*/ 1587996932 w 20"/>
                <a:gd name="T1" fmla="*/ 0 h 15"/>
                <a:gd name="T2" fmla="*/ 2147483647 w 20"/>
                <a:gd name="T3" fmla="*/ 27297673 h 15"/>
                <a:gd name="T4" fmla="*/ 2147483647 w 20"/>
                <a:gd name="T5" fmla="*/ 163822890 h 15"/>
                <a:gd name="T6" fmla="*/ 1587996932 w 20"/>
                <a:gd name="T7" fmla="*/ 327645781 h 15"/>
                <a:gd name="T8" fmla="*/ 158827481 w 20"/>
                <a:gd name="T9" fmla="*/ 382253408 h 15"/>
                <a:gd name="T10" fmla="*/ 0 w 20"/>
                <a:gd name="T11" fmla="*/ 218430515 h 15"/>
                <a:gd name="T12" fmla="*/ 1587996932 w 20"/>
                <a:gd name="T13" fmla="*/ 0 h 15"/>
                <a:gd name="T14" fmla="*/ 0 60000 65536"/>
                <a:gd name="T15" fmla="*/ 0 60000 65536"/>
                <a:gd name="T16" fmla="*/ 0 60000 65536"/>
                <a:gd name="T17" fmla="*/ 0 60000 65536"/>
                <a:gd name="T18" fmla="*/ 0 60000 65536"/>
                <a:gd name="T19" fmla="*/ 0 60000 65536"/>
                <a:gd name="T20" fmla="*/ 0 60000 65536"/>
                <a:gd name="T21" fmla="*/ 0 w 20"/>
                <a:gd name="T22" fmla="*/ 0 h 15"/>
                <a:gd name="T23" fmla="*/ 20 w 20"/>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15">
                  <a:moveTo>
                    <a:pt x="10" y="0"/>
                  </a:moveTo>
                  <a:lnTo>
                    <a:pt x="18" y="1"/>
                  </a:lnTo>
                  <a:lnTo>
                    <a:pt x="19" y="6"/>
                  </a:lnTo>
                  <a:lnTo>
                    <a:pt x="10" y="12"/>
                  </a:lnTo>
                  <a:lnTo>
                    <a:pt x="1" y="14"/>
                  </a:lnTo>
                  <a:lnTo>
                    <a:pt x="0" y="8"/>
                  </a:lnTo>
                  <a:lnTo>
                    <a:pt x="10" y="0"/>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1000" name="Freeform 112"/>
            <p:cNvSpPr>
              <a:spLocks/>
            </p:cNvSpPr>
            <p:nvPr/>
          </p:nvSpPr>
          <p:spPr bwMode="auto">
            <a:xfrm>
              <a:off x="1680" y="2062"/>
              <a:ext cx="41" cy="22"/>
            </a:xfrm>
            <a:custGeom>
              <a:avLst/>
              <a:gdLst>
                <a:gd name="T0" fmla="*/ 2147483647 w 19"/>
                <a:gd name="T1" fmla="*/ 0 h 15"/>
                <a:gd name="T2" fmla="*/ 2147483647 w 19"/>
                <a:gd name="T3" fmla="*/ 124388974 h 15"/>
                <a:gd name="T4" fmla="*/ 1668839903 w 19"/>
                <a:gd name="T5" fmla="*/ 248777940 h 15"/>
                <a:gd name="T6" fmla="*/ 185405509 w 19"/>
                <a:gd name="T7" fmla="*/ 290237668 h 15"/>
                <a:gd name="T8" fmla="*/ 0 w 19"/>
                <a:gd name="T9" fmla="*/ 165848698 h 15"/>
                <a:gd name="T10" fmla="*/ 556279962 w 19"/>
                <a:gd name="T11" fmla="*/ 41459725 h 15"/>
                <a:gd name="T12" fmla="*/ 2147483647 w 19"/>
                <a:gd name="T13" fmla="*/ 0 h 15"/>
                <a:gd name="T14" fmla="*/ 0 60000 65536"/>
                <a:gd name="T15" fmla="*/ 0 60000 65536"/>
                <a:gd name="T16" fmla="*/ 0 60000 65536"/>
                <a:gd name="T17" fmla="*/ 0 60000 65536"/>
                <a:gd name="T18" fmla="*/ 0 60000 65536"/>
                <a:gd name="T19" fmla="*/ 0 60000 65536"/>
                <a:gd name="T20" fmla="*/ 0 60000 65536"/>
                <a:gd name="T21" fmla="*/ 0 w 19"/>
                <a:gd name="T22" fmla="*/ 0 h 15"/>
                <a:gd name="T23" fmla="*/ 19 w 19"/>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5">
                  <a:moveTo>
                    <a:pt x="15" y="0"/>
                  </a:moveTo>
                  <a:lnTo>
                    <a:pt x="18" y="6"/>
                  </a:lnTo>
                  <a:lnTo>
                    <a:pt x="9" y="12"/>
                  </a:lnTo>
                  <a:lnTo>
                    <a:pt x="1" y="14"/>
                  </a:lnTo>
                  <a:lnTo>
                    <a:pt x="0" y="8"/>
                  </a:lnTo>
                  <a:lnTo>
                    <a:pt x="3" y="2"/>
                  </a:lnTo>
                  <a:lnTo>
                    <a:pt x="15" y="0"/>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1001" name="Freeform 113"/>
            <p:cNvSpPr>
              <a:spLocks/>
            </p:cNvSpPr>
            <p:nvPr/>
          </p:nvSpPr>
          <p:spPr bwMode="auto">
            <a:xfrm>
              <a:off x="1840" y="4030"/>
              <a:ext cx="35" cy="25"/>
            </a:xfrm>
            <a:custGeom>
              <a:avLst/>
              <a:gdLst>
                <a:gd name="T0" fmla="*/ 1701196329 w 18"/>
                <a:gd name="T1" fmla="*/ 0 h 15"/>
                <a:gd name="T2" fmla="*/ 900655601 w 18"/>
                <a:gd name="T3" fmla="*/ 0 h 15"/>
                <a:gd name="T4" fmla="*/ 0 w 18"/>
                <a:gd name="T5" fmla="*/ 365739800 h 15"/>
                <a:gd name="T6" fmla="*/ 500347412 w 18"/>
                <a:gd name="T7" fmla="*/ 640049353 h 15"/>
                <a:gd name="T8" fmla="*/ 1300925961 w 18"/>
                <a:gd name="T9" fmla="*/ 640049353 h 15"/>
                <a:gd name="T10" fmla="*/ 1701196329 w 18"/>
                <a:gd name="T11" fmla="*/ 0 h 15"/>
                <a:gd name="T12" fmla="*/ 0 60000 65536"/>
                <a:gd name="T13" fmla="*/ 0 60000 65536"/>
                <a:gd name="T14" fmla="*/ 0 60000 65536"/>
                <a:gd name="T15" fmla="*/ 0 60000 65536"/>
                <a:gd name="T16" fmla="*/ 0 60000 65536"/>
                <a:gd name="T17" fmla="*/ 0 60000 65536"/>
                <a:gd name="T18" fmla="*/ 0 w 18"/>
                <a:gd name="T19" fmla="*/ 0 h 15"/>
                <a:gd name="T20" fmla="*/ 18 w 18"/>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8" h="15">
                  <a:moveTo>
                    <a:pt x="17" y="0"/>
                  </a:moveTo>
                  <a:lnTo>
                    <a:pt x="9" y="0"/>
                  </a:lnTo>
                  <a:lnTo>
                    <a:pt x="0" y="8"/>
                  </a:lnTo>
                  <a:lnTo>
                    <a:pt x="5" y="14"/>
                  </a:lnTo>
                  <a:lnTo>
                    <a:pt x="13" y="14"/>
                  </a:lnTo>
                  <a:lnTo>
                    <a:pt x="17" y="0"/>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1002" name="Freeform 114"/>
            <p:cNvSpPr>
              <a:spLocks/>
            </p:cNvSpPr>
            <p:nvPr/>
          </p:nvSpPr>
          <p:spPr bwMode="auto">
            <a:xfrm>
              <a:off x="2113" y="3947"/>
              <a:ext cx="32" cy="24"/>
            </a:xfrm>
            <a:custGeom>
              <a:avLst/>
              <a:gdLst>
                <a:gd name="T0" fmla="*/ 1522076058 w 15"/>
                <a:gd name="T1" fmla="*/ 0 h 16"/>
                <a:gd name="T2" fmla="*/ 0 w 15"/>
                <a:gd name="T3" fmla="*/ 72358596 h 16"/>
                <a:gd name="T4" fmla="*/ 1352982797 w 15"/>
                <a:gd name="T5" fmla="*/ 217086845 h 16"/>
                <a:gd name="T6" fmla="*/ 2147483647 w 15"/>
                <a:gd name="T7" fmla="*/ 361815092 h 16"/>
                <a:gd name="T8" fmla="*/ 1522076058 w 15"/>
                <a:gd name="T9" fmla="*/ 0 h 16"/>
                <a:gd name="T10" fmla="*/ 0 60000 65536"/>
                <a:gd name="T11" fmla="*/ 0 60000 65536"/>
                <a:gd name="T12" fmla="*/ 0 60000 65536"/>
                <a:gd name="T13" fmla="*/ 0 60000 65536"/>
                <a:gd name="T14" fmla="*/ 0 60000 65536"/>
                <a:gd name="T15" fmla="*/ 0 w 15"/>
                <a:gd name="T16" fmla="*/ 0 h 16"/>
                <a:gd name="T17" fmla="*/ 15 w 15"/>
                <a:gd name="T18" fmla="*/ 16 h 16"/>
              </a:gdLst>
              <a:ahLst/>
              <a:cxnLst>
                <a:cxn ang="T10">
                  <a:pos x="T0" y="T1"/>
                </a:cxn>
                <a:cxn ang="T11">
                  <a:pos x="T2" y="T3"/>
                </a:cxn>
                <a:cxn ang="T12">
                  <a:pos x="T4" y="T5"/>
                </a:cxn>
                <a:cxn ang="T13">
                  <a:pos x="T6" y="T7"/>
                </a:cxn>
                <a:cxn ang="T14">
                  <a:pos x="T8" y="T9"/>
                </a:cxn>
              </a:cxnLst>
              <a:rect l="T15" t="T16" r="T17" b="T18"/>
              <a:pathLst>
                <a:path w="15" h="16">
                  <a:moveTo>
                    <a:pt x="9" y="0"/>
                  </a:moveTo>
                  <a:lnTo>
                    <a:pt x="0" y="3"/>
                  </a:lnTo>
                  <a:lnTo>
                    <a:pt x="8" y="9"/>
                  </a:lnTo>
                  <a:lnTo>
                    <a:pt x="14" y="15"/>
                  </a:lnTo>
                  <a:lnTo>
                    <a:pt x="9" y="0"/>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1003" name="Freeform 115"/>
            <p:cNvSpPr>
              <a:spLocks/>
            </p:cNvSpPr>
            <p:nvPr/>
          </p:nvSpPr>
          <p:spPr bwMode="auto">
            <a:xfrm>
              <a:off x="3959" y="4203"/>
              <a:ext cx="31" cy="22"/>
            </a:xfrm>
            <a:custGeom>
              <a:avLst/>
              <a:gdLst>
                <a:gd name="T0" fmla="*/ 1340550610 w 15"/>
                <a:gd name="T1" fmla="*/ 0 h 15"/>
                <a:gd name="T2" fmla="*/ 2085341507 w 15"/>
                <a:gd name="T3" fmla="*/ 62194485 h 15"/>
                <a:gd name="T4" fmla="*/ 1936362469 w 15"/>
                <a:gd name="T5" fmla="*/ 165848698 h 15"/>
                <a:gd name="T6" fmla="*/ 2085341507 w 15"/>
                <a:gd name="T7" fmla="*/ 269512704 h 15"/>
                <a:gd name="T8" fmla="*/ 1340550610 w 15"/>
                <a:gd name="T9" fmla="*/ 290237668 h 15"/>
                <a:gd name="T10" fmla="*/ 595811864 w 15"/>
                <a:gd name="T11" fmla="*/ 269512704 h 15"/>
                <a:gd name="T12" fmla="*/ 0 w 15"/>
                <a:gd name="T13" fmla="*/ 145123730 h 15"/>
                <a:gd name="T14" fmla="*/ 1340550610 w 15"/>
                <a:gd name="T15" fmla="*/ 0 h 15"/>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15"/>
                <a:gd name="T26" fmla="*/ 15 w 15"/>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15">
                  <a:moveTo>
                    <a:pt x="9" y="0"/>
                  </a:moveTo>
                  <a:lnTo>
                    <a:pt x="14" y="3"/>
                  </a:lnTo>
                  <a:lnTo>
                    <a:pt x="13" y="8"/>
                  </a:lnTo>
                  <a:lnTo>
                    <a:pt x="14" y="13"/>
                  </a:lnTo>
                  <a:lnTo>
                    <a:pt x="9" y="14"/>
                  </a:lnTo>
                  <a:lnTo>
                    <a:pt x="4" y="13"/>
                  </a:lnTo>
                  <a:lnTo>
                    <a:pt x="0" y="7"/>
                  </a:lnTo>
                  <a:lnTo>
                    <a:pt x="9" y="0"/>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1004" name="Freeform 116"/>
            <p:cNvSpPr>
              <a:spLocks/>
            </p:cNvSpPr>
            <p:nvPr/>
          </p:nvSpPr>
          <p:spPr bwMode="auto">
            <a:xfrm>
              <a:off x="4742" y="4385"/>
              <a:ext cx="46" cy="23"/>
            </a:xfrm>
            <a:custGeom>
              <a:avLst/>
              <a:gdLst>
                <a:gd name="T0" fmla="*/ 2147483647 w 21"/>
                <a:gd name="T1" fmla="*/ 54607626 h 15"/>
                <a:gd name="T2" fmla="*/ 2001090044 w 21"/>
                <a:gd name="T3" fmla="*/ 382253408 h 15"/>
                <a:gd name="T4" fmla="*/ 800449581 w 21"/>
                <a:gd name="T5" fmla="*/ 382253408 h 15"/>
                <a:gd name="T6" fmla="*/ 0 w 21"/>
                <a:gd name="T7" fmla="*/ 273038152 h 15"/>
                <a:gd name="T8" fmla="*/ 600354164 w 21"/>
                <a:gd name="T9" fmla="*/ 0 h 15"/>
                <a:gd name="T10" fmla="*/ 2147483647 w 21"/>
                <a:gd name="T11" fmla="*/ 0 h 15"/>
                <a:gd name="T12" fmla="*/ 2147483647 w 21"/>
                <a:gd name="T13" fmla="*/ 54607626 h 15"/>
                <a:gd name="T14" fmla="*/ 0 60000 65536"/>
                <a:gd name="T15" fmla="*/ 0 60000 65536"/>
                <a:gd name="T16" fmla="*/ 0 60000 65536"/>
                <a:gd name="T17" fmla="*/ 0 60000 65536"/>
                <a:gd name="T18" fmla="*/ 0 60000 65536"/>
                <a:gd name="T19" fmla="*/ 0 60000 65536"/>
                <a:gd name="T20" fmla="*/ 0 60000 65536"/>
                <a:gd name="T21" fmla="*/ 0 w 21"/>
                <a:gd name="T22" fmla="*/ 0 h 15"/>
                <a:gd name="T23" fmla="*/ 21 w 21"/>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5">
                  <a:moveTo>
                    <a:pt x="20" y="2"/>
                  </a:moveTo>
                  <a:lnTo>
                    <a:pt x="10" y="14"/>
                  </a:lnTo>
                  <a:lnTo>
                    <a:pt x="4" y="14"/>
                  </a:lnTo>
                  <a:lnTo>
                    <a:pt x="0" y="10"/>
                  </a:lnTo>
                  <a:lnTo>
                    <a:pt x="3" y="0"/>
                  </a:lnTo>
                  <a:lnTo>
                    <a:pt x="13" y="0"/>
                  </a:lnTo>
                  <a:lnTo>
                    <a:pt x="20" y="2"/>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1005" name="Freeform 117"/>
            <p:cNvSpPr>
              <a:spLocks/>
            </p:cNvSpPr>
            <p:nvPr/>
          </p:nvSpPr>
          <p:spPr bwMode="auto">
            <a:xfrm>
              <a:off x="4723" y="4428"/>
              <a:ext cx="46" cy="27"/>
            </a:xfrm>
            <a:custGeom>
              <a:avLst/>
              <a:gdLst>
                <a:gd name="T0" fmla="*/ 2147483647 w 22"/>
                <a:gd name="T1" fmla="*/ 0 h 18"/>
                <a:gd name="T2" fmla="*/ 2147483647 w 22"/>
                <a:gd name="T3" fmla="*/ 147665408 h 18"/>
                <a:gd name="T4" fmla="*/ 1210949762 w 22"/>
                <a:gd name="T5" fmla="*/ 369169095 h 18"/>
                <a:gd name="T6" fmla="*/ 302723993 w 22"/>
                <a:gd name="T7" fmla="*/ 418394618 h 18"/>
                <a:gd name="T8" fmla="*/ 0 w 22"/>
                <a:gd name="T9" fmla="*/ 418394618 h 18"/>
                <a:gd name="T10" fmla="*/ 151362005 w 22"/>
                <a:gd name="T11" fmla="*/ 246116453 h 18"/>
                <a:gd name="T12" fmla="*/ 1665089537 w 22"/>
                <a:gd name="T13" fmla="*/ 73838285 h 18"/>
                <a:gd name="T14" fmla="*/ 2147483647 w 22"/>
                <a:gd name="T15" fmla="*/ 0 h 18"/>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18"/>
                <a:gd name="T26" fmla="*/ 22 w 22"/>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18">
                  <a:moveTo>
                    <a:pt x="21" y="0"/>
                  </a:moveTo>
                  <a:lnTo>
                    <a:pt x="21" y="6"/>
                  </a:lnTo>
                  <a:lnTo>
                    <a:pt x="8" y="15"/>
                  </a:lnTo>
                  <a:lnTo>
                    <a:pt x="2" y="17"/>
                  </a:lnTo>
                  <a:lnTo>
                    <a:pt x="0" y="17"/>
                  </a:lnTo>
                  <a:lnTo>
                    <a:pt x="1" y="10"/>
                  </a:lnTo>
                  <a:lnTo>
                    <a:pt x="11" y="3"/>
                  </a:lnTo>
                  <a:lnTo>
                    <a:pt x="21" y="0"/>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1006" name="Freeform 118"/>
            <p:cNvSpPr>
              <a:spLocks/>
            </p:cNvSpPr>
            <p:nvPr/>
          </p:nvSpPr>
          <p:spPr bwMode="auto">
            <a:xfrm>
              <a:off x="4422" y="4011"/>
              <a:ext cx="34" cy="27"/>
            </a:xfrm>
            <a:custGeom>
              <a:avLst/>
              <a:gdLst>
                <a:gd name="T0" fmla="*/ 2147483647 w 16"/>
                <a:gd name="T1" fmla="*/ 0 h 16"/>
                <a:gd name="T2" fmla="*/ 844098280 w 16"/>
                <a:gd name="T3" fmla="*/ 0 h 16"/>
                <a:gd name="T4" fmla="*/ 168796190 w 16"/>
                <a:gd name="T5" fmla="*/ 137949954 h 16"/>
                <a:gd name="T6" fmla="*/ 0 w 16"/>
                <a:gd name="T7" fmla="*/ 321876791 h 16"/>
                <a:gd name="T8" fmla="*/ 0 w 16"/>
                <a:gd name="T9" fmla="*/ 643753590 h 16"/>
                <a:gd name="T10" fmla="*/ 675243430 w 16"/>
                <a:gd name="T11" fmla="*/ 689730469 h 16"/>
                <a:gd name="T12" fmla="*/ 2147483647 w 16"/>
                <a:gd name="T13" fmla="*/ 413830559 h 16"/>
                <a:gd name="T14" fmla="*/ 2147483647 w 16"/>
                <a:gd name="T15" fmla="*/ 0 h 16"/>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16"/>
                <a:gd name="T26" fmla="*/ 16 w 16"/>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16">
                  <a:moveTo>
                    <a:pt x="15" y="0"/>
                  </a:moveTo>
                  <a:lnTo>
                    <a:pt x="5" y="0"/>
                  </a:lnTo>
                  <a:lnTo>
                    <a:pt x="1" y="3"/>
                  </a:lnTo>
                  <a:lnTo>
                    <a:pt x="0" y="7"/>
                  </a:lnTo>
                  <a:lnTo>
                    <a:pt x="0" y="14"/>
                  </a:lnTo>
                  <a:lnTo>
                    <a:pt x="4" y="15"/>
                  </a:lnTo>
                  <a:lnTo>
                    <a:pt x="13" y="9"/>
                  </a:lnTo>
                  <a:lnTo>
                    <a:pt x="15" y="0"/>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1007" name="Freeform 119"/>
            <p:cNvSpPr>
              <a:spLocks/>
            </p:cNvSpPr>
            <p:nvPr/>
          </p:nvSpPr>
          <p:spPr bwMode="auto">
            <a:xfrm>
              <a:off x="4479" y="4049"/>
              <a:ext cx="55" cy="30"/>
            </a:xfrm>
            <a:custGeom>
              <a:avLst/>
              <a:gdLst>
                <a:gd name="T0" fmla="*/ 2143822619 w 26"/>
                <a:gd name="T1" fmla="*/ 0 h 19"/>
                <a:gd name="T2" fmla="*/ 2147483647 w 26"/>
                <a:gd name="T3" fmla="*/ 408218869 h 19"/>
                <a:gd name="T4" fmla="*/ 2147483647 w 26"/>
                <a:gd name="T5" fmla="*/ 544291825 h 19"/>
                <a:gd name="T6" fmla="*/ 2147483647 w 26"/>
                <a:gd name="T7" fmla="*/ 612328301 h 19"/>
                <a:gd name="T8" fmla="*/ 2147483647 w 26"/>
                <a:gd name="T9" fmla="*/ 442229836 h 19"/>
                <a:gd name="T10" fmla="*/ 2143822619 w 26"/>
                <a:gd name="T11" fmla="*/ 408218869 h 19"/>
                <a:gd name="T12" fmla="*/ 1649054533 w 26"/>
                <a:gd name="T13" fmla="*/ 442229836 h 19"/>
                <a:gd name="T14" fmla="*/ 824556004 w 26"/>
                <a:gd name="T15" fmla="*/ 374193362 h 19"/>
                <a:gd name="T16" fmla="*/ 494710611 w 26"/>
                <a:gd name="T17" fmla="*/ 272145911 h 19"/>
                <a:gd name="T18" fmla="*/ 989421220 w 26"/>
                <a:gd name="T19" fmla="*/ 204109434 h 19"/>
                <a:gd name="T20" fmla="*/ 0 w 26"/>
                <a:gd name="T21" fmla="*/ 306156876 h 19"/>
                <a:gd name="T22" fmla="*/ 0 w 26"/>
                <a:gd name="T23" fmla="*/ 204109434 h 19"/>
                <a:gd name="T24" fmla="*/ 1154343924 w 26"/>
                <a:gd name="T25" fmla="*/ 102047447 h 19"/>
                <a:gd name="T26" fmla="*/ 2143822619 w 26"/>
                <a:gd name="T27" fmla="*/ 0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19"/>
                <a:gd name="T44" fmla="*/ 26 w 26"/>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19">
                  <a:moveTo>
                    <a:pt x="13" y="0"/>
                  </a:moveTo>
                  <a:lnTo>
                    <a:pt x="25" y="12"/>
                  </a:lnTo>
                  <a:lnTo>
                    <a:pt x="23" y="16"/>
                  </a:lnTo>
                  <a:lnTo>
                    <a:pt x="17" y="18"/>
                  </a:lnTo>
                  <a:lnTo>
                    <a:pt x="15" y="13"/>
                  </a:lnTo>
                  <a:lnTo>
                    <a:pt x="13" y="12"/>
                  </a:lnTo>
                  <a:lnTo>
                    <a:pt x="10" y="13"/>
                  </a:lnTo>
                  <a:lnTo>
                    <a:pt x="5" y="11"/>
                  </a:lnTo>
                  <a:lnTo>
                    <a:pt x="3" y="8"/>
                  </a:lnTo>
                  <a:lnTo>
                    <a:pt x="6" y="6"/>
                  </a:lnTo>
                  <a:lnTo>
                    <a:pt x="0" y="9"/>
                  </a:lnTo>
                  <a:lnTo>
                    <a:pt x="0" y="6"/>
                  </a:lnTo>
                  <a:lnTo>
                    <a:pt x="7" y="3"/>
                  </a:lnTo>
                  <a:lnTo>
                    <a:pt x="13" y="0"/>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1008" name="Freeform 120"/>
            <p:cNvSpPr>
              <a:spLocks/>
            </p:cNvSpPr>
            <p:nvPr/>
          </p:nvSpPr>
          <p:spPr bwMode="auto">
            <a:xfrm>
              <a:off x="3315" y="2340"/>
              <a:ext cx="33" cy="35"/>
            </a:xfrm>
            <a:custGeom>
              <a:avLst/>
              <a:gdLst>
                <a:gd name="T0" fmla="*/ 698330672 w 16"/>
                <a:gd name="T1" fmla="*/ 0 h 22"/>
                <a:gd name="T2" fmla="*/ 0 w 16"/>
                <a:gd name="T3" fmla="*/ 102463146 h 22"/>
                <a:gd name="T4" fmla="*/ 0 w 16"/>
                <a:gd name="T5" fmla="*/ 478176125 h 22"/>
                <a:gd name="T6" fmla="*/ 1256954997 w 16"/>
                <a:gd name="T7" fmla="*/ 717271582 h 22"/>
                <a:gd name="T8" fmla="*/ 2094941774 w 16"/>
                <a:gd name="T9" fmla="*/ 375712979 h 22"/>
                <a:gd name="T10" fmla="*/ 698330672 w 16"/>
                <a:gd name="T11" fmla="*/ 0 h 22"/>
                <a:gd name="T12" fmla="*/ 0 60000 65536"/>
                <a:gd name="T13" fmla="*/ 0 60000 65536"/>
                <a:gd name="T14" fmla="*/ 0 60000 65536"/>
                <a:gd name="T15" fmla="*/ 0 60000 65536"/>
                <a:gd name="T16" fmla="*/ 0 60000 65536"/>
                <a:gd name="T17" fmla="*/ 0 60000 65536"/>
                <a:gd name="T18" fmla="*/ 0 w 16"/>
                <a:gd name="T19" fmla="*/ 0 h 22"/>
                <a:gd name="T20" fmla="*/ 16 w 16"/>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6" h="22">
                  <a:moveTo>
                    <a:pt x="5" y="0"/>
                  </a:moveTo>
                  <a:lnTo>
                    <a:pt x="0" y="3"/>
                  </a:lnTo>
                  <a:lnTo>
                    <a:pt x="0" y="14"/>
                  </a:lnTo>
                  <a:lnTo>
                    <a:pt x="9" y="21"/>
                  </a:lnTo>
                  <a:lnTo>
                    <a:pt x="15" y="11"/>
                  </a:lnTo>
                  <a:lnTo>
                    <a:pt x="5" y="0"/>
                  </a:lnTo>
                </a:path>
              </a:pathLst>
            </a:custGeom>
            <a:solidFill>
              <a:srgbClr val="CCFFCC"/>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1009" name="Freeform 121"/>
            <p:cNvSpPr>
              <a:spLocks/>
            </p:cNvSpPr>
            <p:nvPr/>
          </p:nvSpPr>
          <p:spPr bwMode="auto">
            <a:xfrm>
              <a:off x="3234" y="2417"/>
              <a:ext cx="40" cy="32"/>
            </a:xfrm>
            <a:custGeom>
              <a:avLst/>
              <a:gdLst>
                <a:gd name="T0" fmla="*/ 92153364 w 21"/>
                <a:gd name="T1" fmla="*/ 0 h 20"/>
                <a:gd name="T2" fmla="*/ 0 w 21"/>
                <a:gd name="T3" fmla="*/ 69454712 h 20"/>
                <a:gd name="T4" fmla="*/ 92153364 w 21"/>
                <a:gd name="T5" fmla="*/ 416713170 h 20"/>
                <a:gd name="T6" fmla="*/ 1105770728 w 21"/>
                <a:gd name="T7" fmla="*/ 659789565 h 20"/>
                <a:gd name="T8" fmla="*/ 1842928008 w 21"/>
                <a:gd name="T9" fmla="*/ 312531102 h 20"/>
                <a:gd name="T10" fmla="*/ 92153364 w 21"/>
                <a:gd name="T11" fmla="*/ 0 h 20"/>
                <a:gd name="T12" fmla="*/ 0 60000 65536"/>
                <a:gd name="T13" fmla="*/ 0 60000 65536"/>
                <a:gd name="T14" fmla="*/ 0 60000 65536"/>
                <a:gd name="T15" fmla="*/ 0 60000 65536"/>
                <a:gd name="T16" fmla="*/ 0 60000 65536"/>
                <a:gd name="T17" fmla="*/ 0 60000 65536"/>
                <a:gd name="T18" fmla="*/ 0 w 21"/>
                <a:gd name="T19" fmla="*/ 0 h 20"/>
                <a:gd name="T20" fmla="*/ 21 w 21"/>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21" h="20">
                  <a:moveTo>
                    <a:pt x="1" y="0"/>
                  </a:moveTo>
                  <a:lnTo>
                    <a:pt x="0" y="2"/>
                  </a:lnTo>
                  <a:lnTo>
                    <a:pt x="1" y="12"/>
                  </a:lnTo>
                  <a:lnTo>
                    <a:pt x="12" y="19"/>
                  </a:lnTo>
                  <a:lnTo>
                    <a:pt x="20" y="9"/>
                  </a:lnTo>
                  <a:lnTo>
                    <a:pt x="1" y="0"/>
                  </a:lnTo>
                </a:path>
              </a:pathLst>
            </a:custGeom>
            <a:solidFill>
              <a:srgbClr val="CCFFCC"/>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1010" name="Freeform 122"/>
            <p:cNvSpPr>
              <a:spLocks/>
            </p:cNvSpPr>
            <p:nvPr/>
          </p:nvSpPr>
          <p:spPr bwMode="auto">
            <a:xfrm>
              <a:off x="3666" y="1798"/>
              <a:ext cx="48" cy="33"/>
            </a:xfrm>
            <a:custGeom>
              <a:avLst/>
              <a:gdLst>
                <a:gd name="T0" fmla="*/ 2118147936 w 24"/>
                <a:gd name="T1" fmla="*/ 0 h 21"/>
                <a:gd name="T2" fmla="*/ 1294450256 w 24"/>
                <a:gd name="T3" fmla="*/ 125443866 h 21"/>
                <a:gd name="T4" fmla="*/ 0 w 24"/>
                <a:gd name="T5" fmla="*/ 407709860 h 21"/>
                <a:gd name="T6" fmla="*/ 117677296 w 24"/>
                <a:gd name="T7" fmla="*/ 627247000 h 21"/>
                <a:gd name="T8" fmla="*/ 706063776 w 24"/>
                <a:gd name="T9" fmla="*/ 627247000 h 21"/>
                <a:gd name="T10" fmla="*/ 2147483647 w 24"/>
                <a:gd name="T11" fmla="*/ 313630418 h 21"/>
                <a:gd name="T12" fmla="*/ 2118147936 w 24"/>
                <a:gd name="T13" fmla="*/ 0 h 21"/>
                <a:gd name="T14" fmla="*/ 0 60000 65536"/>
                <a:gd name="T15" fmla="*/ 0 60000 65536"/>
                <a:gd name="T16" fmla="*/ 0 60000 65536"/>
                <a:gd name="T17" fmla="*/ 0 60000 65536"/>
                <a:gd name="T18" fmla="*/ 0 60000 65536"/>
                <a:gd name="T19" fmla="*/ 0 60000 65536"/>
                <a:gd name="T20" fmla="*/ 0 60000 65536"/>
                <a:gd name="T21" fmla="*/ 0 w 24"/>
                <a:gd name="T22" fmla="*/ 0 h 21"/>
                <a:gd name="T23" fmla="*/ 24 w 24"/>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1">
                  <a:moveTo>
                    <a:pt x="18" y="0"/>
                  </a:moveTo>
                  <a:lnTo>
                    <a:pt x="11" y="4"/>
                  </a:lnTo>
                  <a:lnTo>
                    <a:pt x="0" y="13"/>
                  </a:lnTo>
                  <a:lnTo>
                    <a:pt x="1" y="20"/>
                  </a:lnTo>
                  <a:lnTo>
                    <a:pt x="6" y="20"/>
                  </a:lnTo>
                  <a:lnTo>
                    <a:pt x="23" y="10"/>
                  </a:lnTo>
                  <a:lnTo>
                    <a:pt x="18" y="0"/>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1011" name="Freeform 123"/>
            <p:cNvSpPr>
              <a:spLocks/>
            </p:cNvSpPr>
            <p:nvPr/>
          </p:nvSpPr>
          <p:spPr bwMode="auto">
            <a:xfrm>
              <a:off x="3451" y="2124"/>
              <a:ext cx="63" cy="115"/>
            </a:xfrm>
            <a:custGeom>
              <a:avLst/>
              <a:gdLst>
                <a:gd name="T0" fmla="*/ 2147483647 w 31"/>
                <a:gd name="T1" fmla="*/ 0 h 73"/>
                <a:gd name="T2" fmla="*/ 2147483647 w 31"/>
                <a:gd name="T3" fmla="*/ 770686598 h 73"/>
                <a:gd name="T4" fmla="*/ 2147483647 w 31"/>
                <a:gd name="T5" fmla="*/ 1348694506 h 73"/>
                <a:gd name="T6" fmla="*/ 652212595 w 31"/>
                <a:gd name="T7" fmla="*/ 1734023740 h 73"/>
                <a:gd name="T8" fmla="*/ 1043530720 w 31"/>
                <a:gd name="T9" fmla="*/ 2147483647 h 73"/>
                <a:gd name="T10" fmla="*/ 260894472 w 31"/>
                <a:gd name="T11" fmla="*/ 2147483647 h 73"/>
                <a:gd name="T12" fmla="*/ 0 w 31"/>
                <a:gd name="T13" fmla="*/ 1798249973 h 73"/>
                <a:gd name="T14" fmla="*/ 391318125 w 31"/>
                <a:gd name="T15" fmla="*/ 1412906670 h 73"/>
                <a:gd name="T16" fmla="*/ 1043530720 w 31"/>
                <a:gd name="T17" fmla="*/ 963351211 h 73"/>
                <a:gd name="T18" fmla="*/ 2147483647 w 31"/>
                <a:gd name="T19" fmla="*/ 0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73"/>
                <a:gd name="T32" fmla="*/ 31 w 31"/>
                <a:gd name="T33" fmla="*/ 73 h 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73">
                  <a:moveTo>
                    <a:pt x="30" y="0"/>
                  </a:moveTo>
                  <a:lnTo>
                    <a:pt x="29" y="24"/>
                  </a:lnTo>
                  <a:lnTo>
                    <a:pt x="20" y="42"/>
                  </a:lnTo>
                  <a:lnTo>
                    <a:pt x="5" y="54"/>
                  </a:lnTo>
                  <a:lnTo>
                    <a:pt x="8" y="67"/>
                  </a:lnTo>
                  <a:lnTo>
                    <a:pt x="2" y="72"/>
                  </a:lnTo>
                  <a:lnTo>
                    <a:pt x="0" y="56"/>
                  </a:lnTo>
                  <a:lnTo>
                    <a:pt x="3" y="44"/>
                  </a:lnTo>
                  <a:lnTo>
                    <a:pt x="8" y="30"/>
                  </a:lnTo>
                  <a:lnTo>
                    <a:pt x="30" y="0"/>
                  </a:lnTo>
                </a:path>
              </a:pathLst>
            </a:custGeom>
            <a:solidFill>
              <a:srgbClr val="CCFFCC"/>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1012" name="Freeform 124"/>
            <p:cNvSpPr>
              <a:spLocks/>
            </p:cNvSpPr>
            <p:nvPr/>
          </p:nvSpPr>
          <p:spPr bwMode="auto">
            <a:xfrm>
              <a:off x="3362" y="768"/>
              <a:ext cx="50" cy="49"/>
            </a:xfrm>
            <a:custGeom>
              <a:avLst/>
              <a:gdLst>
                <a:gd name="T0" fmla="*/ 2147483647 w 25"/>
                <a:gd name="T1" fmla="*/ 154324206 h 30"/>
                <a:gd name="T2" fmla="*/ 2147483647 w 25"/>
                <a:gd name="T3" fmla="*/ 385818812 h 30"/>
                <a:gd name="T4" fmla="*/ 2147483647 w 25"/>
                <a:gd name="T5" fmla="*/ 925978397 h 30"/>
                <a:gd name="T6" fmla="*/ 954313680 w 25"/>
                <a:gd name="T7" fmla="*/ 1118896081 h 30"/>
                <a:gd name="T8" fmla="*/ 0 w 25"/>
                <a:gd name="T9" fmla="*/ 848808006 h 30"/>
                <a:gd name="T10" fmla="*/ 0 w 25"/>
                <a:gd name="T11" fmla="*/ 385818812 h 30"/>
                <a:gd name="T12" fmla="*/ 477156848 w 25"/>
                <a:gd name="T13" fmla="*/ 0 h 30"/>
                <a:gd name="T14" fmla="*/ 2147483647 w 25"/>
                <a:gd name="T15" fmla="*/ 154324206 h 30"/>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30"/>
                <a:gd name="T26" fmla="*/ 25 w 25"/>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30">
                  <a:moveTo>
                    <a:pt x="24" y="4"/>
                  </a:moveTo>
                  <a:lnTo>
                    <a:pt x="22" y="10"/>
                  </a:lnTo>
                  <a:lnTo>
                    <a:pt x="24" y="24"/>
                  </a:lnTo>
                  <a:lnTo>
                    <a:pt x="8" y="29"/>
                  </a:lnTo>
                  <a:lnTo>
                    <a:pt x="0" y="22"/>
                  </a:lnTo>
                  <a:lnTo>
                    <a:pt x="0" y="10"/>
                  </a:lnTo>
                  <a:lnTo>
                    <a:pt x="4" y="0"/>
                  </a:lnTo>
                  <a:lnTo>
                    <a:pt x="24" y="4"/>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1013" name="Freeform 125"/>
            <p:cNvSpPr>
              <a:spLocks/>
            </p:cNvSpPr>
            <p:nvPr/>
          </p:nvSpPr>
          <p:spPr bwMode="auto">
            <a:xfrm>
              <a:off x="3281" y="782"/>
              <a:ext cx="48" cy="28"/>
            </a:xfrm>
            <a:custGeom>
              <a:avLst/>
              <a:gdLst>
                <a:gd name="T0" fmla="*/ 2147483647 w 23"/>
                <a:gd name="T1" fmla="*/ 0 h 18"/>
                <a:gd name="T2" fmla="*/ 2147483647 w 23"/>
                <a:gd name="T3" fmla="*/ 369451782 h 18"/>
                <a:gd name="T4" fmla="*/ 607677460 w 23"/>
                <a:gd name="T5" fmla="*/ 523384433 h 18"/>
                <a:gd name="T6" fmla="*/ 0 w 23"/>
                <a:gd name="T7" fmla="*/ 123146120 h 18"/>
                <a:gd name="T8" fmla="*/ 2147483647 w 23"/>
                <a:gd name="T9" fmla="*/ 0 h 18"/>
                <a:gd name="T10" fmla="*/ 0 60000 65536"/>
                <a:gd name="T11" fmla="*/ 0 60000 65536"/>
                <a:gd name="T12" fmla="*/ 0 60000 65536"/>
                <a:gd name="T13" fmla="*/ 0 60000 65536"/>
                <a:gd name="T14" fmla="*/ 0 60000 65536"/>
                <a:gd name="T15" fmla="*/ 0 w 23"/>
                <a:gd name="T16" fmla="*/ 0 h 18"/>
                <a:gd name="T17" fmla="*/ 23 w 23"/>
                <a:gd name="T18" fmla="*/ 18 h 18"/>
              </a:gdLst>
              <a:ahLst/>
              <a:cxnLst>
                <a:cxn ang="T10">
                  <a:pos x="T0" y="T1"/>
                </a:cxn>
                <a:cxn ang="T11">
                  <a:pos x="T2" y="T3"/>
                </a:cxn>
                <a:cxn ang="T12">
                  <a:pos x="T4" y="T5"/>
                </a:cxn>
                <a:cxn ang="T13">
                  <a:pos x="T6" y="T7"/>
                </a:cxn>
                <a:cxn ang="T14">
                  <a:pos x="T8" y="T9"/>
                </a:cxn>
              </a:cxnLst>
              <a:rect l="T15" t="T16" r="T17" b="T18"/>
              <a:pathLst>
                <a:path w="23" h="18">
                  <a:moveTo>
                    <a:pt x="19" y="0"/>
                  </a:moveTo>
                  <a:lnTo>
                    <a:pt x="22" y="12"/>
                  </a:lnTo>
                  <a:lnTo>
                    <a:pt x="4" y="17"/>
                  </a:lnTo>
                  <a:lnTo>
                    <a:pt x="0" y="4"/>
                  </a:lnTo>
                  <a:lnTo>
                    <a:pt x="19" y="0"/>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1014" name="Freeform 126"/>
            <p:cNvSpPr>
              <a:spLocks/>
            </p:cNvSpPr>
            <p:nvPr/>
          </p:nvSpPr>
          <p:spPr bwMode="auto">
            <a:xfrm>
              <a:off x="3313" y="748"/>
              <a:ext cx="54" cy="32"/>
            </a:xfrm>
            <a:custGeom>
              <a:avLst/>
              <a:gdLst>
                <a:gd name="T0" fmla="*/ 0 w 26"/>
                <a:gd name="T1" fmla="*/ 336871872 h 21"/>
                <a:gd name="T2" fmla="*/ 2147483647 w 26"/>
                <a:gd name="T3" fmla="*/ 518262594 h 21"/>
                <a:gd name="T4" fmla="*/ 2147483647 w 26"/>
                <a:gd name="T5" fmla="*/ 103650150 h 21"/>
                <a:gd name="T6" fmla="*/ 2054964957 w 26"/>
                <a:gd name="T7" fmla="*/ 0 h 21"/>
                <a:gd name="T8" fmla="*/ 880706742 w 26"/>
                <a:gd name="T9" fmla="*/ 103650150 h 21"/>
                <a:gd name="T10" fmla="*/ 0 w 26"/>
                <a:gd name="T11" fmla="*/ 207300311 h 21"/>
                <a:gd name="T12" fmla="*/ 0 w 26"/>
                <a:gd name="T13" fmla="*/ 336871872 h 21"/>
                <a:gd name="T14" fmla="*/ 0 60000 65536"/>
                <a:gd name="T15" fmla="*/ 0 60000 65536"/>
                <a:gd name="T16" fmla="*/ 0 60000 65536"/>
                <a:gd name="T17" fmla="*/ 0 60000 65536"/>
                <a:gd name="T18" fmla="*/ 0 60000 65536"/>
                <a:gd name="T19" fmla="*/ 0 60000 65536"/>
                <a:gd name="T20" fmla="*/ 0 60000 65536"/>
                <a:gd name="T21" fmla="*/ 0 w 26"/>
                <a:gd name="T22" fmla="*/ 0 h 21"/>
                <a:gd name="T23" fmla="*/ 26 w 26"/>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21">
                  <a:moveTo>
                    <a:pt x="0" y="13"/>
                  </a:moveTo>
                  <a:lnTo>
                    <a:pt x="17" y="20"/>
                  </a:lnTo>
                  <a:lnTo>
                    <a:pt x="25" y="4"/>
                  </a:lnTo>
                  <a:lnTo>
                    <a:pt x="14" y="0"/>
                  </a:lnTo>
                  <a:lnTo>
                    <a:pt x="6" y="4"/>
                  </a:lnTo>
                  <a:lnTo>
                    <a:pt x="0" y="8"/>
                  </a:lnTo>
                  <a:lnTo>
                    <a:pt x="0" y="13"/>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1015" name="Freeform 127"/>
            <p:cNvSpPr>
              <a:spLocks/>
            </p:cNvSpPr>
            <p:nvPr/>
          </p:nvSpPr>
          <p:spPr bwMode="auto">
            <a:xfrm>
              <a:off x="3350" y="729"/>
              <a:ext cx="44" cy="30"/>
            </a:xfrm>
            <a:custGeom>
              <a:avLst/>
              <a:gdLst>
                <a:gd name="T0" fmla="*/ 0 w 21"/>
                <a:gd name="T1" fmla="*/ 986414624 h 17"/>
                <a:gd name="T2" fmla="*/ 2110797128 w 21"/>
                <a:gd name="T3" fmla="*/ 0 h 17"/>
                <a:gd name="T4" fmla="*/ 2147483647 w 21"/>
                <a:gd name="T5" fmla="*/ 369908539 h 17"/>
                <a:gd name="T6" fmla="*/ 0 w 21"/>
                <a:gd name="T7" fmla="*/ 986414624 h 17"/>
                <a:gd name="T8" fmla="*/ 0 60000 65536"/>
                <a:gd name="T9" fmla="*/ 0 60000 65536"/>
                <a:gd name="T10" fmla="*/ 0 60000 65536"/>
                <a:gd name="T11" fmla="*/ 0 60000 65536"/>
                <a:gd name="T12" fmla="*/ 0 w 21"/>
                <a:gd name="T13" fmla="*/ 0 h 17"/>
                <a:gd name="T14" fmla="*/ 21 w 21"/>
                <a:gd name="T15" fmla="*/ 17 h 17"/>
              </a:gdLst>
              <a:ahLst/>
              <a:cxnLst>
                <a:cxn ang="T8">
                  <a:pos x="T0" y="T1"/>
                </a:cxn>
                <a:cxn ang="T9">
                  <a:pos x="T2" y="T3"/>
                </a:cxn>
                <a:cxn ang="T10">
                  <a:pos x="T4" y="T5"/>
                </a:cxn>
                <a:cxn ang="T11">
                  <a:pos x="T6" y="T7"/>
                </a:cxn>
              </a:cxnLst>
              <a:rect l="T12" t="T13" r="T14" b="T15"/>
              <a:pathLst>
                <a:path w="21" h="17">
                  <a:moveTo>
                    <a:pt x="0" y="16"/>
                  </a:moveTo>
                  <a:lnTo>
                    <a:pt x="14" y="0"/>
                  </a:lnTo>
                  <a:lnTo>
                    <a:pt x="20" y="6"/>
                  </a:lnTo>
                  <a:lnTo>
                    <a:pt x="0" y="16"/>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1016" name="Freeform 128"/>
            <p:cNvSpPr>
              <a:spLocks/>
            </p:cNvSpPr>
            <p:nvPr/>
          </p:nvSpPr>
          <p:spPr bwMode="auto">
            <a:xfrm>
              <a:off x="3222" y="791"/>
              <a:ext cx="41" cy="26"/>
            </a:xfrm>
            <a:custGeom>
              <a:avLst/>
              <a:gdLst>
                <a:gd name="T0" fmla="*/ 2147483647 w 19"/>
                <a:gd name="T1" fmla="*/ 0 h 17"/>
                <a:gd name="T2" fmla="*/ 2147483647 w 19"/>
                <a:gd name="T3" fmla="*/ 329783683 h 17"/>
                <a:gd name="T4" fmla="*/ 0 w 19"/>
                <a:gd name="T5" fmla="*/ 439715664 h 17"/>
                <a:gd name="T6" fmla="*/ 2147483647 w 19"/>
                <a:gd name="T7" fmla="*/ 0 h 17"/>
                <a:gd name="T8" fmla="*/ 0 60000 65536"/>
                <a:gd name="T9" fmla="*/ 0 60000 65536"/>
                <a:gd name="T10" fmla="*/ 0 60000 65536"/>
                <a:gd name="T11" fmla="*/ 0 60000 65536"/>
                <a:gd name="T12" fmla="*/ 0 w 19"/>
                <a:gd name="T13" fmla="*/ 0 h 17"/>
                <a:gd name="T14" fmla="*/ 19 w 19"/>
                <a:gd name="T15" fmla="*/ 17 h 17"/>
              </a:gdLst>
              <a:ahLst/>
              <a:cxnLst>
                <a:cxn ang="T8">
                  <a:pos x="T0" y="T1"/>
                </a:cxn>
                <a:cxn ang="T9">
                  <a:pos x="T2" y="T3"/>
                </a:cxn>
                <a:cxn ang="T10">
                  <a:pos x="T4" y="T5"/>
                </a:cxn>
                <a:cxn ang="T11">
                  <a:pos x="T6" y="T7"/>
                </a:cxn>
              </a:cxnLst>
              <a:rect l="T12" t="T13" r="T14" b="T15"/>
              <a:pathLst>
                <a:path w="19" h="17">
                  <a:moveTo>
                    <a:pt x="15" y="0"/>
                  </a:moveTo>
                  <a:lnTo>
                    <a:pt x="18" y="12"/>
                  </a:lnTo>
                  <a:lnTo>
                    <a:pt x="0" y="16"/>
                  </a:lnTo>
                  <a:lnTo>
                    <a:pt x="15" y="0"/>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1017" name="Freeform 129"/>
            <p:cNvSpPr>
              <a:spLocks/>
            </p:cNvSpPr>
            <p:nvPr/>
          </p:nvSpPr>
          <p:spPr bwMode="auto">
            <a:xfrm>
              <a:off x="3545" y="682"/>
              <a:ext cx="53" cy="32"/>
            </a:xfrm>
            <a:custGeom>
              <a:avLst/>
              <a:gdLst>
                <a:gd name="T0" fmla="*/ 1194697050 w 27"/>
                <a:gd name="T1" fmla="*/ 0 h 21"/>
                <a:gd name="T2" fmla="*/ 0 w 27"/>
                <a:gd name="T3" fmla="*/ 207295811 h 21"/>
                <a:gd name="T4" fmla="*/ 1737733870 w 27"/>
                <a:gd name="T5" fmla="*/ 518239517 h 21"/>
                <a:gd name="T6" fmla="*/ 2147483647 w 27"/>
                <a:gd name="T7" fmla="*/ 207295811 h 21"/>
                <a:gd name="T8" fmla="*/ 1194697050 w 27"/>
                <a:gd name="T9" fmla="*/ 0 h 21"/>
                <a:gd name="T10" fmla="*/ 0 60000 65536"/>
                <a:gd name="T11" fmla="*/ 0 60000 65536"/>
                <a:gd name="T12" fmla="*/ 0 60000 65536"/>
                <a:gd name="T13" fmla="*/ 0 60000 65536"/>
                <a:gd name="T14" fmla="*/ 0 60000 65536"/>
                <a:gd name="T15" fmla="*/ 0 w 27"/>
                <a:gd name="T16" fmla="*/ 0 h 21"/>
                <a:gd name="T17" fmla="*/ 27 w 27"/>
                <a:gd name="T18" fmla="*/ 21 h 21"/>
              </a:gdLst>
              <a:ahLst/>
              <a:cxnLst>
                <a:cxn ang="T10">
                  <a:pos x="T0" y="T1"/>
                </a:cxn>
                <a:cxn ang="T11">
                  <a:pos x="T2" y="T3"/>
                </a:cxn>
                <a:cxn ang="T12">
                  <a:pos x="T4" y="T5"/>
                </a:cxn>
                <a:cxn ang="T13">
                  <a:pos x="T6" y="T7"/>
                </a:cxn>
                <a:cxn ang="T14">
                  <a:pos x="T8" y="T9"/>
                </a:cxn>
              </a:cxnLst>
              <a:rect l="T15" t="T16" r="T17" b="T18"/>
              <a:pathLst>
                <a:path w="27" h="21">
                  <a:moveTo>
                    <a:pt x="11" y="0"/>
                  </a:moveTo>
                  <a:lnTo>
                    <a:pt x="0" y="8"/>
                  </a:lnTo>
                  <a:lnTo>
                    <a:pt x="16" y="20"/>
                  </a:lnTo>
                  <a:lnTo>
                    <a:pt x="26" y="8"/>
                  </a:lnTo>
                  <a:lnTo>
                    <a:pt x="11" y="0"/>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1018" name="Freeform 130"/>
            <p:cNvSpPr>
              <a:spLocks/>
            </p:cNvSpPr>
            <p:nvPr/>
          </p:nvSpPr>
          <p:spPr bwMode="auto">
            <a:xfrm>
              <a:off x="3576" y="656"/>
              <a:ext cx="54" cy="33"/>
            </a:xfrm>
            <a:custGeom>
              <a:avLst/>
              <a:gdLst>
                <a:gd name="T0" fmla="*/ 0 w 27"/>
                <a:gd name="T1" fmla="*/ 188172718 h 21"/>
                <a:gd name="T2" fmla="*/ 1287446976 w 27"/>
                <a:gd name="T3" fmla="*/ 627247000 h 21"/>
                <a:gd name="T4" fmla="*/ 2147483647 w 27"/>
                <a:gd name="T5" fmla="*/ 313630418 h 21"/>
                <a:gd name="T6" fmla="*/ 1638572816 w 27"/>
                <a:gd name="T7" fmla="*/ 0 h 21"/>
                <a:gd name="T8" fmla="*/ 0 w 27"/>
                <a:gd name="T9" fmla="*/ 188172718 h 21"/>
                <a:gd name="T10" fmla="*/ 0 60000 65536"/>
                <a:gd name="T11" fmla="*/ 0 60000 65536"/>
                <a:gd name="T12" fmla="*/ 0 60000 65536"/>
                <a:gd name="T13" fmla="*/ 0 60000 65536"/>
                <a:gd name="T14" fmla="*/ 0 60000 65536"/>
                <a:gd name="T15" fmla="*/ 0 w 27"/>
                <a:gd name="T16" fmla="*/ 0 h 21"/>
                <a:gd name="T17" fmla="*/ 27 w 27"/>
                <a:gd name="T18" fmla="*/ 21 h 21"/>
              </a:gdLst>
              <a:ahLst/>
              <a:cxnLst>
                <a:cxn ang="T10">
                  <a:pos x="T0" y="T1"/>
                </a:cxn>
                <a:cxn ang="T11">
                  <a:pos x="T2" y="T3"/>
                </a:cxn>
                <a:cxn ang="T12">
                  <a:pos x="T4" y="T5"/>
                </a:cxn>
                <a:cxn ang="T13">
                  <a:pos x="T6" y="T7"/>
                </a:cxn>
                <a:cxn ang="T14">
                  <a:pos x="T8" y="T9"/>
                </a:cxn>
              </a:cxnLst>
              <a:rect l="T15" t="T16" r="T17" b="T18"/>
              <a:pathLst>
                <a:path w="27" h="21">
                  <a:moveTo>
                    <a:pt x="0" y="6"/>
                  </a:moveTo>
                  <a:lnTo>
                    <a:pt x="11" y="20"/>
                  </a:lnTo>
                  <a:lnTo>
                    <a:pt x="26" y="10"/>
                  </a:lnTo>
                  <a:lnTo>
                    <a:pt x="14" y="0"/>
                  </a:lnTo>
                  <a:lnTo>
                    <a:pt x="0" y="6"/>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1019" name="Freeform 131"/>
            <p:cNvSpPr>
              <a:spLocks/>
            </p:cNvSpPr>
            <p:nvPr/>
          </p:nvSpPr>
          <p:spPr bwMode="auto">
            <a:xfrm>
              <a:off x="3716" y="584"/>
              <a:ext cx="79" cy="40"/>
            </a:xfrm>
            <a:custGeom>
              <a:avLst/>
              <a:gdLst>
                <a:gd name="T0" fmla="*/ 2147483647 w 37"/>
                <a:gd name="T1" fmla="*/ 205486661 h 25"/>
                <a:gd name="T2" fmla="*/ 2147483647 w 37"/>
                <a:gd name="T3" fmla="*/ 342477768 h 25"/>
                <a:gd name="T4" fmla="*/ 2147483647 w 37"/>
                <a:gd name="T5" fmla="*/ 0 h 25"/>
                <a:gd name="T6" fmla="*/ 2147483647 w 37"/>
                <a:gd name="T7" fmla="*/ 753451085 h 25"/>
                <a:gd name="T8" fmla="*/ 2147483647 w 37"/>
                <a:gd name="T9" fmla="*/ 821946640 h 25"/>
                <a:gd name="T10" fmla="*/ 0 w 37"/>
                <a:gd name="T11" fmla="*/ 239734435 h 25"/>
                <a:gd name="T12" fmla="*/ 2147483647 w 37"/>
                <a:gd name="T13" fmla="*/ 205486661 h 25"/>
                <a:gd name="T14" fmla="*/ 0 60000 65536"/>
                <a:gd name="T15" fmla="*/ 0 60000 65536"/>
                <a:gd name="T16" fmla="*/ 0 60000 65536"/>
                <a:gd name="T17" fmla="*/ 0 60000 65536"/>
                <a:gd name="T18" fmla="*/ 0 60000 65536"/>
                <a:gd name="T19" fmla="*/ 0 60000 65536"/>
                <a:gd name="T20" fmla="*/ 0 60000 65536"/>
                <a:gd name="T21" fmla="*/ 0 w 37"/>
                <a:gd name="T22" fmla="*/ 0 h 25"/>
                <a:gd name="T23" fmla="*/ 37 w 37"/>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25">
                  <a:moveTo>
                    <a:pt x="16" y="6"/>
                  </a:moveTo>
                  <a:lnTo>
                    <a:pt x="22" y="10"/>
                  </a:lnTo>
                  <a:lnTo>
                    <a:pt x="36" y="0"/>
                  </a:lnTo>
                  <a:lnTo>
                    <a:pt x="29" y="22"/>
                  </a:lnTo>
                  <a:lnTo>
                    <a:pt x="16" y="24"/>
                  </a:lnTo>
                  <a:lnTo>
                    <a:pt x="0" y="7"/>
                  </a:lnTo>
                  <a:lnTo>
                    <a:pt x="16" y="6"/>
                  </a:lnTo>
                </a:path>
              </a:pathLst>
            </a:custGeom>
            <a:solidFill>
              <a:schemeClr val="accent1"/>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1020" name="Freeform 132"/>
            <p:cNvSpPr>
              <a:spLocks/>
            </p:cNvSpPr>
            <p:nvPr/>
          </p:nvSpPr>
          <p:spPr bwMode="auto">
            <a:xfrm>
              <a:off x="3481" y="2961"/>
              <a:ext cx="527" cy="217"/>
            </a:xfrm>
            <a:custGeom>
              <a:avLst/>
              <a:gdLst>
                <a:gd name="T0" fmla="*/ 0 w 254"/>
                <a:gd name="T1" fmla="*/ 2147483647 h 137"/>
                <a:gd name="T2" fmla="*/ 2147483647 w 254"/>
                <a:gd name="T3" fmla="*/ 2147483647 h 137"/>
                <a:gd name="T4" fmla="*/ 2147483647 w 254"/>
                <a:gd name="T5" fmla="*/ 2147483647 h 137"/>
                <a:gd name="T6" fmla="*/ 2147483647 w 254"/>
                <a:gd name="T7" fmla="*/ 2147483647 h 137"/>
                <a:gd name="T8" fmla="*/ 2147483647 w 254"/>
                <a:gd name="T9" fmla="*/ 2147483647 h 137"/>
                <a:gd name="T10" fmla="*/ 2147483647 w 254"/>
                <a:gd name="T11" fmla="*/ 2147483647 h 137"/>
                <a:gd name="T12" fmla="*/ 2147483647 w 254"/>
                <a:gd name="T13" fmla="*/ 2147483647 h 137"/>
                <a:gd name="T14" fmla="*/ 2147483647 w 254"/>
                <a:gd name="T15" fmla="*/ 2147483647 h 137"/>
                <a:gd name="T16" fmla="*/ 2147483647 w 254"/>
                <a:gd name="T17" fmla="*/ 2147483647 h 137"/>
                <a:gd name="T18" fmla="*/ 2147483647 w 254"/>
                <a:gd name="T19" fmla="*/ 2147483647 h 137"/>
                <a:gd name="T20" fmla="*/ 2147483647 w 254"/>
                <a:gd name="T21" fmla="*/ 2147483647 h 137"/>
                <a:gd name="T22" fmla="*/ 2147483647 w 254"/>
                <a:gd name="T23" fmla="*/ 941573020 h 137"/>
                <a:gd name="T24" fmla="*/ 2147483647 w 254"/>
                <a:gd name="T25" fmla="*/ 941573020 h 137"/>
                <a:gd name="T26" fmla="*/ 2147483647 w 254"/>
                <a:gd name="T27" fmla="*/ 422081010 h 137"/>
                <a:gd name="T28" fmla="*/ 2147483647 w 254"/>
                <a:gd name="T29" fmla="*/ 324684297 h 137"/>
                <a:gd name="T30" fmla="*/ 2147483647 w 254"/>
                <a:gd name="T31" fmla="*/ 584423155 h 137"/>
                <a:gd name="T32" fmla="*/ 2147483647 w 254"/>
                <a:gd name="T33" fmla="*/ 584423155 h 137"/>
                <a:gd name="T34" fmla="*/ 2147483647 w 254"/>
                <a:gd name="T35" fmla="*/ 1038969732 h 137"/>
                <a:gd name="T36" fmla="*/ 2147483647 w 254"/>
                <a:gd name="T37" fmla="*/ 324684297 h 137"/>
                <a:gd name="T38" fmla="*/ 2147483647 w 254"/>
                <a:gd name="T39" fmla="*/ 584423155 h 137"/>
                <a:gd name="T40" fmla="*/ 2147483647 w 254"/>
                <a:gd name="T41" fmla="*/ 0 h 137"/>
                <a:gd name="T42" fmla="*/ 0 w 254"/>
                <a:gd name="T43" fmla="*/ 2147483647 h 1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4"/>
                <a:gd name="T67" fmla="*/ 0 h 137"/>
                <a:gd name="T68" fmla="*/ 254 w 254"/>
                <a:gd name="T69" fmla="*/ 137 h 13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4" h="137">
                  <a:moveTo>
                    <a:pt x="0" y="68"/>
                  </a:moveTo>
                  <a:lnTo>
                    <a:pt x="19" y="116"/>
                  </a:lnTo>
                  <a:lnTo>
                    <a:pt x="48" y="136"/>
                  </a:lnTo>
                  <a:lnTo>
                    <a:pt x="62" y="136"/>
                  </a:lnTo>
                  <a:lnTo>
                    <a:pt x="76" y="136"/>
                  </a:lnTo>
                  <a:lnTo>
                    <a:pt x="134" y="101"/>
                  </a:lnTo>
                  <a:lnTo>
                    <a:pt x="158" y="97"/>
                  </a:lnTo>
                  <a:lnTo>
                    <a:pt x="167" y="87"/>
                  </a:lnTo>
                  <a:lnTo>
                    <a:pt x="182" y="78"/>
                  </a:lnTo>
                  <a:lnTo>
                    <a:pt x="206" y="73"/>
                  </a:lnTo>
                  <a:lnTo>
                    <a:pt x="244" y="81"/>
                  </a:lnTo>
                  <a:lnTo>
                    <a:pt x="253" y="29"/>
                  </a:lnTo>
                  <a:lnTo>
                    <a:pt x="244" y="29"/>
                  </a:lnTo>
                  <a:lnTo>
                    <a:pt x="229" y="13"/>
                  </a:lnTo>
                  <a:lnTo>
                    <a:pt x="206" y="10"/>
                  </a:lnTo>
                  <a:lnTo>
                    <a:pt x="191" y="18"/>
                  </a:lnTo>
                  <a:lnTo>
                    <a:pt x="162" y="18"/>
                  </a:lnTo>
                  <a:lnTo>
                    <a:pt x="148" y="32"/>
                  </a:lnTo>
                  <a:lnTo>
                    <a:pt x="119" y="10"/>
                  </a:lnTo>
                  <a:lnTo>
                    <a:pt x="100" y="18"/>
                  </a:lnTo>
                  <a:lnTo>
                    <a:pt x="70" y="0"/>
                  </a:lnTo>
                  <a:lnTo>
                    <a:pt x="0" y="68"/>
                  </a:lnTo>
                </a:path>
              </a:pathLst>
            </a:custGeom>
            <a:solidFill>
              <a:srgbClr val="C1F944"/>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sp>
          <p:nvSpPr>
            <p:cNvPr id="81021" name="Freeform 133"/>
            <p:cNvSpPr>
              <a:spLocks/>
            </p:cNvSpPr>
            <p:nvPr/>
          </p:nvSpPr>
          <p:spPr bwMode="auto">
            <a:xfrm>
              <a:off x="3059" y="2823"/>
              <a:ext cx="573" cy="266"/>
            </a:xfrm>
            <a:custGeom>
              <a:avLst/>
              <a:gdLst>
                <a:gd name="T0" fmla="*/ 0 w 277"/>
                <a:gd name="T1" fmla="*/ 1490610351 h 169"/>
                <a:gd name="T2" fmla="*/ 1299581250 w 277"/>
                <a:gd name="T3" fmla="*/ 1490610351 h 169"/>
                <a:gd name="T4" fmla="*/ 2147483647 w 277"/>
                <a:gd name="T5" fmla="*/ 1490610351 h 169"/>
                <a:gd name="T6" fmla="*/ 2147483647 w 277"/>
                <a:gd name="T7" fmla="*/ 919741270 h 169"/>
                <a:gd name="T8" fmla="*/ 2147483647 w 277"/>
                <a:gd name="T9" fmla="*/ 380584038 h 169"/>
                <a:gd name="T10" fmla="*/ 2147483647 w 277"/>
                <a:gd name="T11" fmla="*/ 0 h 169"/>
                <a:gd name="T12" fmla="*/ 2147483647 w 277"/>
                <a:gd name="T13" fmla="*/ 444007734 h 169"/>
                <a:gd name="T14" fmla="*/ 2147483647 w 277"/>
                <a:gd name="T15" fmla="*/ 95149494 h 169"/>
                <a:gd name="T16" fmla="*/ 2147483647 w 277"/>
                <a:gd name="T17" fmla="*/ 634292782 h 169"/>
                <a:gd name="T18" fmla="*/ 2147483647 w 277"/>
                <a:gd name="T19" fmla="*/ 634292782 h 169"/>
                <a:gd name="T20" fmla="*/ 2147483647 w 277"/>
                <a:gd name="T21" fmla="*/ 1205175807 h 169"/>
                <a:gd name="T22" fmla="*/ 2147483647 w 277"/>
                <a:gd name="T23" fmla="*/ 1966329936 h 169"/>
                <a:gd name="T24" fmla="*/ 2147483647 w 277"/>
                <a:gd name="T25" fmla="*/ 1427172701 h 169"/>
                <a:gd name="T26" fmla="*/ 2147483647 w 277"/>
                <a:gd name="T27" fmla="*/ 1680895391 h 169"/>
                <a:gd name="T28" fmla="*/ 2147483647 w 277"/>
                <a:gd name="T29" fmla="*/ 2147483647 h 169"/>
                <a:gd name="T30" fmla="*/ 2147483647 w 277"/>
                <a:gd name="T31" fmla="*/ 2147483647 h 169"/>
                <a:gd name="T32" fmla="*/ 2147483647 w 277"/>
                <a:gd name="T33" fmla="*/ 2147483647 h 169"/>
                <a:gd name="T34" fmla="*/ 2147483647 w 277"/>
                <a:gd name="T35" fmla="*/ 2147483647 h 169"/>
                <a:gd name="T36" fmla="*/ 2147483647 w 277"/>
                <a:gd name="T37" fmla="*/ 2147483647 h 169"/>
                <a:gd name="T38" fmla="*/ 2147483647 w 277"/>
                <a:gd name="T39" fmla="*/ 2147483647 h 169"/>
                <a:gd name="T40" fmla="*/ 2147483647 w 277"/>
                <a:gd name="T41" fmla="*/ 2147483647 h 169"/>
                <a:gd name="T42" fmla="*/ 2147483647 w 277"/>
                <a:gd name="T43" fmla="*/ 2147483647 h 169"/>
                <a:gd name="T44" fmla="*/ 2147483647 w 277"/>
                <a:gd name="T45" fmla="*/ 2147483647 h 169"/>
                <a:gd name="T46" fmla="*/ 2147483647 w 277"/>
                <a:gd name="T47" fmla="*/ 2147483647 h 169"/>
                <a:gd name="T48" fmla="*/ 2147483647 w 277"/>
                <a:gd name="T49" fmla="*/ 2147483647 h 169"/>
                <a:gd name="T50" fmla="*/ 0 w 277"/>
                <a:gd name="T51" fmla="*/ 1490610351 h 16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7"/>
                <a:gd name="T79" fmla="*/ 0 h 169"/>
                <a:gd name="T80" fmla="*/ 277 w 277"/>
                <a:gd name="T81" fmla="*/ 169 h 16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7" h="169">
                  <a:moveTo>
                    <a:pt x="0" y="47"/>
                  </a:moveTo>
                  <a:lnTo>
                    <a:pt x="9" y="47"/>
                  </a:lnTo>
                  <a:lnTo>
                    <a:pt x="18" y="47"/>
                  </a:lnTo>
                  <a:lnTo>
                    <a:pt x="63" y="29"/>
                  </a:lnTo>
                  <a:lnTo>
                    <a:pt x="90" y="12"/>
                  </a:lnTo>
                  <a:lnTo>
                    <a:pt x="96" y="0"/>
                  </a:lnTo>
                  <a:lnTo>
                    <a:pt x="120" y="14"/>
                  </a:lnTo>
                  <a:lnTo>
                    <a:pt x="135" y="3"/>
                  </a:lnTo>
                  <a:lnTo>
                    <a:pt x="147" y="20"/>
                  </a:lnTo>
                  <a:lnTo>
                    <a:pt x="163" y="20"/>
                  </a:lnTo>
                  <a:lnTo>
                    <a:pt x="181" y="38"/>
                  </a:lnTo>
                  <a:lnTo>
                    <a:pt x="201" y="62"/>
                  </a:lnTo>
                  <a:lnTo>
                    <a:pt x="210" y="45"/>
                  </a:lnTo>
                  <a:lnTo>
                    <a:pt x="238" y="53"/>
                  </a:lnTo>
                  <a:lnTo>
                    <a:pt x="253" y="74"/>
                  </a:lnTo>
                  <a:lnTo>
                    <a:pt x="276" y="87"/>
                  </a:lnTo>
                  <a:lnTo>
                    <a:pt x="199" y="158"/>
                  </a:lnTo>
                  <a:lnTo>
                    <a:pt x="178" y="161"/>
                  </a:lnTo>
                  <a:lnTo>
                    <a:pt x="162" y="152"/>
                  </a:lnTo>
                  <a:lnTo>
                    <a:pt x="132" y="147"/>
                  </a:lnTo>
                  <a:lnTo>
                    <a:pt x="111" y="168"/>
                  </a:lnTo>
                  <a:lnTo>
                    <a:pt x="88" y="167"/>
                  </a:lnTo>
                  <a:lnTo>
                    <a:pt x="66" y="152"/>
                  </a:lnTo>
                  <a:lnTo>
                    <a:pt x="16" y="105"/>
                  </a:lnTo>
                  <a:lnTo>
                    <a:pt x="15" y="89"/>
                  </a:lnTo>
                  <a:lnTo>
                    <a:pt x="0" y="47"/>
                  </a:lnTo>
                </a:path>
              </a:pathLst>
            </a:custGeom>
            <a:solidFill>
              <a:srgbClr val="C1F944"/>
            </a:solidFill>
            <a:ln w="6350">
              <a:solidFill>
                <a:schemeClr val="tx1"/>
              </a:solidFill>
              <a:round/>
              <a:headEnd/>
              <a:tailEnd/>
            </a:ln>
          </p:spPr>
          <p:txBody>
            <a:bodyPr lIns="104306" tIns="52153" rIns="104306" bIns="52153">
              <a:prstTxWarp prst="textNoShape">
                <a:avLst/>
              </a:prstTxWarp>
            </a:bodyPr>
            <a:lstStyle/>
            <a:p>
              <a:endParaRPr lang="fr-FR">
                <a:solidFill>
                  <a:schemeClr val="accent2">
                    <a:lumMod val="60000"/>
                    <a:lumOff val="40000"/>
                  </a:schemeClr>
                </a:solidFill>
                <a:latin typeface="Calibri" charset="0"/>
              </a:endParaRPr>
            </a:p>
          </p:txBody>
        </p:sp>
      </p:grpSp>
      <p:sp>
        <p:nvSpPr>
          <p:cNvPr id="135" name="Freeform 104"/>
          <p:cNvSpPr>
            <a:spLocks/>
          </p:cNvSpPr>
          <p:nvPr/>
        </p:nvSpPr>
        <p:spPr bwMode="auto">
          <a:xfrm flipH="1" flipV="1">
            <a:off x="4750195" y="3830136"/>
            <a:ext cx="139840" cy="74368"/>
          </a:xfrm>
          <a:custGeom>
            <a:avLst/>
            <a:gdLst>
              <a:gd name="T0" fmla="*/ 0 w 53"/>
              <a:gd name="T1" fmla="*/ 368 h 45"/>
              <a:gd name="T2" fmla="*/ 1176 w 53"/>
              <a:gd name="T3" fmla="*/ 250 h 45"/>
              <a:gd name="T4" fmla="*/ 1614 w 53"/>
              <a:gd name="T5" fmla="*/ 0 h 45"/>
              <a:gd name="T6" fmla="*/ 591 w 53"/>
              <a:gd name="T7" fmla="*/ 81 h 45"/>
              <a:gd name="T8" fmla="*/ 435 w 53"/>
              <a:gd name="T9" fmla="*/ 292 h 45"/>
              <a:gd name="T10" fmla="*/ 0 w 53"/>
              <a:gd name="T11" fmla="*/ 368 h 45"/>
              <a:gd name="T12" fmla="*/ 0 60000 65536"/>
              <a:gd name="T13" fmla="*/ 0 60000 65536"/>
              <a:gd name="T14" fmla="*/ 0 60000 65536"/>
              <a:gd name="T15" fmla="*/ 0 60000 65536"/>
              <a:gd name="T16" fmla="*/ 0 60000 65536"/>
              <a:gd name="T17" fmla="*/ 0 60000 65536"/>
              <a:gd name="T18" fmla="*/ 0 w 53"/>
              <a:gd name="T19" fmla="*/ 0 h 45"/>
              <a:gd name="T20" fmla="*/ 53 w 53"/>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53" h="45">
                <a:moveTo>
                  <a:pt x="0" y="44"/>
                </a:moveTo>
                <a:lnTo>
                  <a:pt x="38" y="30"/>
                </a:lnTo>
                <a:lnTo>
                  <a:pt x="52" y="0"/>
                </a:lnTo>
                <a:lnTo>
                  <a:pt x="19" y="10"/>
                </a:lnTo>
                <a:lnTo>
                  <a:pt x="14" y="35"/>
                </a:lnTo>
                <a:lnTo>
                  <a:pt x="0" y="44"/>
                </a:lnTo>
              </a:path>
            </a:pathLst>
          </a:custGeom>
          <a:solidFill>
            <a:schemeClr val="accent4">
              <a:lumMod val="60000"/>
              <a:lumOff val="40000"/>
            </a:schemeClr>
          </a:solidFill>
          <a:ln w="6350">
            <a:solidFill>
              <a:schemeClr val="tx1"/>
            </a:solidFill>
            <a:round/>
            <a:headEnd/>
            <a:tailEnd/>
          </a:ln>
        </p:spPr>
        <p:txBody>
          <a:bodyPr lIns="104306" tIns="52153" rIns="104306" bIns="52153">
            <a:prstTxWarp prst="textNoShape">
              <a:avLst/>
            </a:prstTxWarp>
          </a:bodyPr>
          <a:lstStyle/>
          <a:p>
            <a:endParaRPr lang="fr-FR">
              <a:latin typeface="Calibri" charset="0"/>
            </a:endParaRPr>
          </a:p>
        </p:txBody>
      </p:sp>
    </p:spTree>
    <p:extLst>
      <p:ext uri="{BB962C8B-B14F-4D97-AF65-F5344CB8AC3E}">
        <p14:creationId xmlns:p14="http://schemas.microsoft.com/office/powerpoint/2010/main" val="39071608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1676400" y="274638"/>
            <a:ext cx="7467600" cy="1143000"/>
          </a:xfrm>
        </p:spPr>
        <p:txBody>
          <a:bodyPr>
            <a:normAutofit fontScale="90000"/>
          </a:bodyPr>
          <a:lstStyle/>
          <a:p>
            <a:r>
              <a:rPr lang="fr-FR" dirty="0"/>
              <a:t>Travailleurs </a:t>
            </a:r>
            <a:r>
              <a:rPr lang="fr-FR" dirty="0" smtClean="0"/>
              <a:t>migrants: réflexes</a:t>
            </a:r>
            <a:endParaRPr lang="fr-FR" dirty="0"/>
          </a:p>
        </p:txBody>
      </p:sp>
      <p:sp>
        <p:nvSpPr>
          <p:cNvPr id="210947" name="Rectangle 3"/>
          <p:cNvSpPr>
            <a:spLocks noGrp="1" noChangeArrowheads="1"/>
          </p:cNvSpPr>
          <p:nvPr>
            <p:ph sz="half" idx="1"/>
          </p:nvPr>
        </p:nvSpPr>
        <p:spPr>
          <a:xfrm>
            <a:off x="1524000" y="1412875"/>
            <a:ext cx="3543300" cy="5256213"/>
          </a:xfrm>
        </p:spPr>
        <p:txBody>
          <a:bodyPr/>
          <a:lstStyle/>
          <a:p>
            <a:pPr marL="381000" indent="-381000">
              <a:lnSpc>
                <a:spcPct val="90000"/>
              </a:lnSpc>
              <a:buFont typeface="Wingdings" charset="0"/>
              <a:buAutoNum type="arabicPeriod"/>
            </a:pPr>
            <a:r>
              <a:rPr lang="fr-FR" sz="2000"/>
              <a:t>Permis de travail?</a:t>
            </a:r>
          </a:p>
          <a:p>
            <a:pPr marL="381000" indent="-381000">
              <a:lnSpc>
                <a:spcPct val="90000"/>
              </a:lnSpc>
              <a:buFont typeface="Wingdings" charset="0"/>
              <a:buAutoNum type="arabicPeriod"/>
            </a:pPr>
            <a:endParaRPr lang="fr-FR" sz="2000"/>
          </a:p>
          <a:p>
            <a:pPr marL="381000" indent="-381000">
              <a:lnSpc>
                <a:spcPct val="90000"/>
              </a:lnSpc>
              <a:buFont typeface="Wingdings" charset="0"/>
              <a:buAutoNum type="arabicPeriod"/>
            </a:pPr>
            <a:r>
              <a:rPr lang="fr-FR" sz="2000"/>
              <a:t>Visa?</a:t>
            </a:r>
          </a:p>
          <a:p>
            <a:pPr marL="381000" indent="-381000">
              <a:lnSpc>
                <a:spcPct val="90000"/>
              </a:lnSpc>
              <a:buFont typeface="Wingdings" charset="0"/>
              <a:buAutoNum type="arabicPeriod"/>
            </a:pPr>
            <a:endParaRPr lang="fr-FR" sz="2000"/>
          </a:p>
          <a:p>
            <a:pPr marL="381000" indent="-381000">
              <a:lnSpc>
                <a:spcPct val="90000"/>
              </a:lnSpc>
              <a:buFont typeface="Wingdings" charset="0"/>
              <a:buAutoNum type="arabicPeriod"/>
            </a:pPr>
            <a:r>
              <a:rPr lang="fr-FR" sz="2000"/>
              <a:t>Déclaration préalable?</a:t>
            </a:r>
          </a:p>
          <a:p>
            <a:pPr marL="381000" indent="-381000">
              <a:lnSpc>
                <a:spcPct val="90000"/>
              </a:lnSpc>
              <a:buFont typeface="Wingdings" charset="0"/>
              <a:buAutoNum type="arabicPeriod"/>
            </a:pPr>
            <a:endParaRPr lang="fr-FR" sz="2000"/>
          </a:p>
          <a:p>
            <a:pPr marL="381000" indent="-381000">
              <a:lnSpc>
                <a:spcPct val="90000"/>
              </a:lnSpc>
              <a:buFont typeface="Wingdings" charset="0"/>
              <a:buAutoNum type="arabicPeriod"/>
            </a:pPr>
            <a:r>
              <a:rPr lang="fr-FR" sz="2000"/>
              <a:t>Sécurité Sociale?</a:t>
            </a:r>
          </a:p>
          <a:p>
            <a:pPr marL="381000" indent="-381000">
              <a:lnSpc>
                <a:spcPct val="90000"/>
              </a:lnSpc>
              <a:buFont typeface="Wingdings" charset="0"/>
              <a:buAutoNum type="arabicPeriod"/>
            </a:pPr>
            <a:endParaRPr lang="fr-FR" sz="2000"/>
          </a:p>
          <a:p>
            <a:pPr marL="381000" indent="-381000">
              <a:lnSpc>
                <a:spcPct val="90000"/>
              </a:lnSpc>
              <a:buFont typeface="Wingdings" charset="0"/>
              <a:buAutoNum type="arabicPeriod"/>
            </a:pPr>
            <a:r>
              <a:rPr lang="fr-FR" sz="2000"/>
              <a:t>Droit du travail?</a:t>
            </a:r>
          </a:p>
          <a:p>
            <a:pPr marL="381000" indent="-381000">
              <a:lnSpc>
                <a:spcPct val="90000"/>
              </a:lnSpc>
              <a:buFont typeface="Wingdings" charset="0"/>
              <a:buAutoNum type="arabicPeriod"/>
            </a:pPr>
            <a:endParaRPr lang="fr-FR" sz="2000"/>
          </a:p>
          <a:p>
            <a:pPr marL="381000" indent="-381000">
              <a:lnSpc>
                <a:spcPct val="90000"/>
              </a:lnSpc>
              <a:buFont typeface="Wingdings" charset="0"/>
              <a:buAutoNum type="arabicPeriod"/>
            </a:pPr>
            <a:r>
              <a:rPr lang="fr-FR" sz="2000"/>
              <a:t>Fiscal?</a:t>
            </a:r>
          </a:p>
        </p:txBody>
      </p:sp>
      <p:sp>
        <p:nvSpPr>
          <p:cNvPr id="210948" name="Rectangle 4"/>
          <p:cNvSpPr>
            <a:spLocks noGrp="1" noChangeArrowheads="1"/>
          </p:cNvSpPr>
          <p:nvPr>
            <p:ph sz="half" idx="2"/>
          </p:nvPr>
        </p:nvSpPr>
        <p:spPr>
          <a:xfrm>
            <a:off x="5219700" y="1412875"/>
            <a:ext cx="3543300" cy="5445125"/>
          </a:xfrm>
        </p:spPr>
        <p:txBody>
          <a:bodyPr/>
          <a:lstStyle/>
          <a:p>
            <a:pPr marL="381000" indent="-381000">
              <a:lnSpc>
                <a:spcPct val="90000"/>
              </a:lnSpc>
              <a:buFont typeface="Wingdings" charset="0"/>
              <a:buAutoNum type="arabicPeriod"/>
            </a:pPr>
            <a:r>
              <a:rPr lang="fr-FR" sz="2000" dirty="0"/>
              <a:t>Pas en cas de sous-traitance dans l’UE </a:t>
            </a:r>
            <a:r>
              <a:rPr lang="fr-FR" sz="2000" dirty="0">
                <a:sym typeface="Wingdings" charset="0"/>
              </a:rPr>
              <a:t> Libre circulation des services</a:t>
            </a:r>
          </a:p>
          <a:p>
            <a:pPr marL="381000" indent="-381000">
              <a:lnSpc>
                <a:spcPct val="90000"/>
              </a:lnSpc>
              <a:buFont typeface="Wingdings" charset="0"/>
              <a:buAutoNum type="arabicPeriod"/>
            </a:pPr>
            <a:endParaRPr lang="fr-FR" sz="2000" dirty="0">
              <a:sym typeface="Wingdings" charset="0"/>
            </a:endParaRPr>
          </a:p>
          <a:p>
            <a:pPr marL="381000" indent="-381000">
              <a:lnSpc>
                <a:spcPct val="90000"/>
              </a:lnSpc>
              <a:buFont typeface="Wingdings" charset="0"/>
              <a:buAutoNum type="arabicPeriod"/>
            </a:pPr>
            <a:r>
              <a:rPr lang="fr-FR" sz="2000" dirty="0">
                <a:sym typeface="Wingdings" charset="0"/>
              </a:rPr>
              <a:t>Check: en fonction de la nationalité des employés</a:t>
            </a:r>
          </a:p>
          <a:p>
            <a:pPr marL="0" indent="0">
              <a:lnSpc>
                <a:spcPct val="90000"/>
              </a:lnSpc>
              <a:buNone/>
            </a:pPr>
            <a:endParaRPr lang="fr-FR" sz="2000" dirty="0">
              <a:sym typeface="Wingdings" charset="0"/>
            </a:endParaRPr>
          </a:p>
          <a:p>
            <a:pPr marL="381000" indent="-381000">
              <a:lnSpc>
                <a:spcPct val="90000"/>
              </a:lnSpc>
              <a:buFont typeface="Wingdings" charset="0"/>
              <a:buAutoNum type="arabicPeriod"/>
            </a:pPr>
            <a:endParaRPr lang="fr-FR" sz="2000" dirty="0">
              <a:sym typeface="Wingdings" charset="0"/>
            </a:endParaRPr>
          </a:p>
          <a:p>
            <a:pPr marL="381000" indent="-381000">
              <a:lnSpc>
                <a:spcPct val="90000"/>
              </a:lnSpc>
              <a:buFont typeface="Wingdings" charset="0"/>
              <a:buAutoNum type="arabicPeriod"/>
            </a:pPr>
            <a:r>
              <a:rPr lang="fr-FR" sz="2000" dirty="0" smtClean="0">
                <a:sym typeface="Wingdings" charset="0"/>
              </a:rPr>
              <a:t>Formulaire A1</a:t>
            </a:r>
            <a:endParaRPr lang="fr-FR" sz="2000" dirty="0">
              <a:sym typeface="Wingdings" charset="0"/>
            </a:endParaRPr>
          </a:p>
          <a:p>
            <a:pPr marL="381000" indent="-381000">
              <a:lnSpc>
                <a:spcPct val="90000"/>
              </a:lnSpc>
              <a:buFont typeface="Wingdings" charset="0"/>
              <a:buAutoNum type="arabicPeriod"/>
            </a:pPr>
            <a:endParaRPr lang="fr-FR" sz="2000" dirty="0">
              <a:sym typeface="Wingdings" charset="0"/>
            </a:endParaRPr>
          </a:p>
          <a:p>
            <a:pPr marL="381000" indent="-381000">
              <a:lnSpc>
                <a:spcPct val="90000"/>
              </a:lnSpc>
              <a:buFont typeface="Wingdings" charset="0"/>
              <a:buAutoNum type="arabicPeriod"/>
            </a:pPr>
            <a:r>
              <a:rPr lang="fr-FR" sz="2000" dirty="0"/>
              <a:t>“Noyau dur” du droit du travail </a:t>
            </a:r>
          </a:p>
          <a:p>
            <a:pPr marL="381000" indent="-381000">
              <a:lnSpc>
                <a:spcPct val="90000"/>
              </a:lnSpc>
              <a:buFont typeface="Wingdings" charset="0"/>
              <a:buAutoNum type="arabicPeriod"/>
            </a:pPr>
            <a:endParaRPr lang="fr-FR" sz="2000" dirty="0"/>
          </a:p>
          <a:p>
            <a:pPr marL="381000" indent="-381000">
              <a:lnSpc>
                <a:spcPct val="90000"/>
              </a:lnSpc>
              <a:buFont typeface="Wingdings" charset="0"/>
              <a:buAutoNum type="arabicPeriod"/>
            </a:pPr>
            <a:r>
              <a:rPr lang="fr-FR" sz="2000" dirty="0"/>
              <a:t>Règle des “183 jours”: impôts en </a:t>
            </a:r>
            <a:r>
              <a:rPr lang="fr-FR" sz="2000" dirty="0" smtClean="0"/>
              <a:t>France</a:t>
            </a:r>
            <a:endParaRPr lang="fr-FR" sz="2000" dirty="0"/>
          </a:p>
        </p:txBody>
      </p:sp>
      <p:sp>
        <p:nvSpPr>
          <p:cNvPr id="210949" name="AutoShape 5"/>
          <p:cNvSpPr>
            <a:spLocks/>
          </p:cNvSpPr>
          <p:nvPr/>
        </p:nvSpPr>
        <p:spPr bwMode="auto">
          <a:xfrm>
            <a:off x="4451350" y="1744663"/>
            <a:ext cx="481013" cy="4568825"/>
          </a:xfrm>
          <a:prstGeom prst="rightBrace">
            <a:avLst>
              <a:gd name="adj1" fmla="val 79153"/>
              <a:gd name="adj2" fmla="val 50000"/>
            </a:avLst>
          </a:prstGeom>
          <a:noFill/>
          <a:ln w="31750">
            <a:solidFill>
              <a:srgbClr val="66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Tree>
    <p:extLst>
      <p:ext uri="{BB962C8B-B14F-4D97-AF65-F5344CB8AC3E}">
        <p14:creationId xmlns:p14="http://schemas.microsoft.com/office/powerpoint/2010/main" val="33634492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10947">
                                            <p:txEl>
                                              <p:pRg st="0" end="0"/>
                                            </p:txEl>
                                          </p:spTgt>
                                        </p:tgtEl>
                                        <p:attrNameLst>
                                          <p:attrName>style.visibility</p:attrName>
                                        </p:attrNameLst>
                                      </p:cBhvr>
                                      <p:to>
                                        <p:strVal val="visible"/>
                                      </p:to>
                                    </p:set>
                                    <p:animEffect transition="in" filter="blinds(horizontal)">
                                      <p:cBhvr>
                                        <p:cTn id="7" dur="500"/>
                                        <p:tgtEl>
                                          <p:spTgt spid="2109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10947">
                                            <p:txEl>
                                              <p:pRg st="2" end="2"/>
                                            </p:txEl>
                                          </p:spTgt>
                                        </p:tgtEl>
                                        <p:attrNameLst>
                                          <p:attrName>style.visibility</p:attrName>
                                        </p:attrNameLst>
                                      </p:cBhvr>
                                      <p:to>
                                        <p:strVal val="visible"/>
                                      </p:to>
                                    </p:set>
                                    <p:animEffect transition="in" filter="blinds(horizontal)">
                                      <p:cBhvr>
                                        <p:cTn id="12" dur="500"/>
                                        <p:tgtEl>
                                          <p:spTgt spid="21094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10947">
                                            <p:txEl>
                                              <p:pRg st="4" end="4"/>
                                            </p:txEl>
                                          </p:spTgt>
                                        </p:tgtEl>
                                        <p:attrNameLst>
                                          <p:attrName>style.visibility</p:attrName>
                                        </p:attrNameLst>
                                      </p:cBhvr>
                                      <p:to>
                                        <p:strVal val="visible"/>
                                      </p:to>
                                    </p:set>
                                    <p:animEffect transition="in" filter="blinds(horizontal)">
                                      <p:cBhvr>
                                        <p:cTn id="17" dur="500"/>
                                        <p:tgtEl>
                                          <p:spTgt spid="210947">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10947">
                                            <p:txEl>
                                              <p:pRg st="6" end="6"/>
                                            </p:txEl>
                                          </p:spTgt>
                                        </p:tgtEl>
                                        <p:attrNameLst>
                                          <p:attrName>style.visibility</p:attrName>
                                        </p:attrNameLst>
                                      </p:cBhvr>
                                      <p:to>
                                        <p:strVal val="visible"/>
                                      </p:to>
                                    </p:set>
                                    <p:animEffect transition="in" filter="blinds(horizontal)">
                                      <p:cBhvr>
                                        <p:cTn id="22" dur="500"/>
                                        <p:tgtEl>
                                          <p:spTgt spid="210947">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10947">
                                            <p:txEl>
                                              <p:pRg st="8" end="8"/>
                                            </p:txEl>
                                          </p:spTgt>
                                        </p:tgtEl>
                                        <p:attrNameLst>
                                          <p:attrName>style.visibility</p:attrName>
                                        </p:attrNameLst>
                                      </p:cBhvr>
                                      <p:to>
                                        <p:strVal val="visible"/>
                                      </p:to>
                                    </p:set>
                                    <p:animEffect transition="in" filter="blinds(horizontal)">
                                      <p:cBhvr>
                                        <p:cTn id="27" dur="500"/>
                                        <p:tgtEl>
                                          <p:spTgt spid="210947">
                                            <p:txEl>
                                              <p:pRg st="8" end="8"/>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210947">
                                            <p:txEl>
                                              <p:pRg st="10" end="10"/>
                                            </p:txEl>
                                          </p:spTgt>
                                        </p:tgtEl>
                                        <p:attrNameLst>
                                          <p:attrName>style.visibility</p:attrName>
                                        </p:attrNameLst>
                                      </p:cBhvr>
                                      <p:to>
                                        <p:strVal val="visible"/>
                                      </p:to>
                                    </p:set>
                                    <p:animEffect transition="in" filter="blinds(horizontal)">
                                      <p:cBhvr>
                                        <p:cTn id="32" dur="500"/>
                                        <p:tgtEl>
                                          <p:spTgt spid="210947">
                                            <p:txEl>
                                              <p:pRg st="10" end="1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10949"/>
                                        </p:tgtEl>
                                        <p:attrNameLst>
                                          <p:attrName>style.visibility</p:attrName>
                                        </p:attrNameLst>
                                      </p:cBhvr>
                                      <p:to>
                                        <p:strVal val="visible"/>
                                      </p:to>
                                    </p:set>
                                    <p:animEffect transition="in" filter="blinds(horizontal)">
                                      <p:cBhvr>
                                        <p:cTn id="37" dur="500"/>
                                        <p:tgtEl>
                                          <p:spTgt spid="21094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210948">
                                            <p:txEl>
                                              <p:pRg st="0" end="0"/>
                                            </p:txEl>
                                          </p:spTgt>
                                        </p:tgtEl>
                                        <p:attrNameLst>
                                          <p:attrName>style.visibility</p:attrName>
                                        </p:attrNameLst>
                                      </p:cBhvr>
                                      <p:to>
                                        <p:strVal val="visible"/>
                                      </p:to>
                                    </p:set>
                                    <p:animEffect transition="in" filter="blinds(horizontal)">
                                      <p:cBhvr>
                                        <p:cTn id="42" dur="500"/>
                                        <p:tgtEl>
                                          <p:spTgt spid="210948">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210948">
                                            <p:txEl>
                                              <p:pRg st="2" end="2"/>
                                            </p:txEl>
                                          </p:spTgt>
                                        </p:tgtEl>
                                        <p:attrNameLst>
                                          <p:attrName>style.visibility</p:attrName>
                                        </p:attrNameLst>
                                      </p:cBhvr>
                                      <p:to>
                                        <p:strVal val="visible"/>
                                      </p:to>
                                    </p:set>
                                    <p:animEffect transition="in" filter="blinds(horizontal)">
                                      <p:cBhvr>
                                        <p:cTn id="47" dur="500"/>
                                        <p:tgtEl>
                                          <p:spTgt spid="210948">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210948">
                                            <p:txEl>
                                              <p:pRg st="5" end="5"/>
                                            </p:txEl>
                                          </p:spTgt>
                                        </p:tgtEl>
                                        <p:attrNameLst>
                                          <p:attrName>style.visibility</p:attrName>
                                        </p:attrNameLst>
                                      </p:cBhvr>
                                      <p:to>
                                        <p:strVal val="visible"/>
                                      </p:to>
                                    </p:set>
                                    <p:animEffect transition="in" filter="blinds(horizontal)">
                                      <p:cBhvr>
                                        <p:cTn id="52" dur="500"/>
                                        <p:tgtEl>
                                          <p:spTgt spid="210948">
                                            <p:txEl>
                                              <p:pRg st="5" end="5"/>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210948">
                                            <p:txEl>
                                              <p:pRg st="7" end="7"/>
                                            </p:txEl>
                                          </p:spTgt>
                                        </p:tgtEl>
                                        <p:attrNameLst>
                                          <p:attrName>style.visibility</p:attrName>
                                        </p:attrNameLst>
                                      </p:cBhvr>
                                      <p:to>
                                        <p:strVal val="visible"/>
                                      </p:to>
                                    </p:set>
                                    <p:animEffect transition="in" filter="blinds(horizontal)">
                                      <p:cBhvr>
                                        <p:cTn id="57" dur="500"/>
                                        <p:tgtEl>
                                          <p:spTgt spid="210948">
                                            <p:txEl>
                                              <p:pRg st="7" end="7"/>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nodeType="clickEffect">
                                  <p:stCondLst>
                                    <p:cond delay="0"/>
                                  </p:stCondLst>
                                  <p:childTnLst>
                                    <p:set>
                                      <p:cBhvr>
                                        <p:cTn id="61" dur="1" fill="hold">
                                          <p:stCondLst>
                                            <p:cond delay="0"/>
                                          </p:stCondLst>
                                        </p:cTn>
                                        <p:tgtEl>
                                          <p:spTgt spid="210948">
                                            <p:txEl>
                                              <p:pRg st="9" end="9"/>
                                            </p:txEl>
                                          </p:spTgt>
                                        </p:tgtEl>
                                        <p:attrNameLst>
                                          <p:attrName>style.visibility</p:attrName>
                                        </p:attrNameLst>
                                      </p:cBhvr>
                                      <p:to>
                                        <p:strVal val="visible"/>
                                      </p:to>
                                    </p:set>
                                    <p:animEffect transition="in" filter="blinds(horizontal)">
                                      <p:cBhvr>
                                        <p:cTn id="62" dur="500"/>
                                        <p:tgtEl>
                                          <p:spTgt spid="21094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9"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8"/>
          <p:cNvSpPr>
            <a:spLocks noGrp="1" noChangeArrowheads="1"/>
          </p:cNvSpPr>
          <p:nvPr>
            <p:ph type="sldNum" sz="quarter" idx="12"/>
          </p:nvPr>
        </p:nvSpPr>
        <p:spPr bwMode="auto">
          <a:xfrm>
            <a:off x="7010400" y="6356350"/>
            <a:ext cx="2133600" cy="365125"/>
          </a:xfrm>
          <a:prstGeom prst="rect">
            <a:avLst/>
          </a:prstGeom>
          <a:noFill/>
          <a:ln>
            <a:miter lim="800000"/>
            <a:headEnd/>
            <a:tailEnd/>
          </a:ln>
        </p:spPr>
        <p:txBody>
          <a:bodyPr/>
          <a:lstStyle/>
          <a:p>
            <a:r>
              <a:rPr lang="fr-FR" smtClean="0"/>
              <a:t>Page </a:t>
            </a:r>
            <a:fld id="{D27F3322-228E-0744-BF92-8ED3A361E9C7}" type="slidenum">
              <a:rPr lang="fr-FR" smtClean="0"/>
              <a:pPr/>
              <a:t>70</a:t>
            </a:fld>
            <a:endParaRPr lang="fr-FR" smtClean="0"/>
          </a:p>
        </p:txBody>
      </p:sp>
      <p:sp>
        <p:nvSpPr>
          <p:cNvPr id="87043" name="Espace réservé du pied de page 3"/>
          <p:cNvSpPr txBox="1">
            <a:spLocks noGrp="1"/>
          </p:cNvSpPr>
          <p:nvPr/>
        </p:nvSpPr>
        <p:spPr bwMode="auto">
          <a:xfrm>
            <a:off x="3124200" y="6356350"/>
            <a:ext cx="2895600" cy="365125"/>
          </a:xfrm>
          <a:prstGeom prst="rect">
            <a:avLst/>
          </a:prstGeom>
          <a:noFill/>
          <a:ln w="9525">
            <a:noFill/>
            <a:miter lim="800000"/>
            <a:headEnd/>
            <a:tailEnd/>
          </a:ln>
        </p:spPr>
        <p:txBody>
          <a:bodyPr lIns="91408" tIns="45704" rIns="91408" bIns="45704" anchor="ctr">
            <a:prstTxWarp prst="textNoShape">
              <a:avLst/>
            </a:prstTxWarp>
          </a:bodyPr>
          <a:lstStyle/>
          <a:p>
            <a:pPr algn="ctr"/>
            <a:endParaRPr lang="nl-BE" sz="1200">
              <a:solidFill>
                <a:srgbClr val="898989"/>
              </a:solidFill>
              <a:latin typeface="Calibri" charset="0"/>
            </a:endParaRPr>
          </a:p>
        </p:txBody>
      </p:sp>
      <p:grpSp>
        <p:nvGrpSpPr>
          <p:cNvPr id="2" name="Group 34"/>
          <p:cNvGrpSpPr>
            <a:grpSpLocks/>
          </p:cNvGrpSpPr>
          <p:nvPr/>
        </p:nvGrpSpPr>
        <p:grpSpPr bwMode="auto">
          <a:xfrm>
            <a:off x="1371600" y="1101725"/>
            <a:ext cx="7116763" cy="5233988"/>
            <a:chOff x="113" y="119"/>
            <a:chExt cx="5534" cy="3833"/>
          </a:xfrm>
        </p:grpSpPr>
        <p:grpSp>
          <p:nvGrpSpPr>
            <p:cNvPr id="87046" name="Group 33"/>
            <p:cNvGrpSpPr>
              <a:grpSpLocks/>
            </p:cNvGrpSpPr>
            <p:nvPr/>
          </p:nvGrpSpPr>
          <p:grpSpPr bwMode="auto">
            <a:xfrm>
              <a:off x="113" y="119"/>
              <a:ext cx="5534" cy="3833"/>
              <a:chOff x="113" y="119"/>
              <a:chExt cx="5534" cy="3833"/>
            </a:xfrm>
          </p:grpSpPr>
          <p:sp>
            <p:nvSpPr>
              <p:cNvPr id="87049" name="Rectangle 3"/>
              <p:cNvSpPr>
                <a:spLocks noChangeArrowheads="1"/>
              </p:cNvSpPr>
              <p:nvPr/>
            </p:nvSpPr>
            <p:spPr bwMode="auto">
              <a:xfrm>
                <a:off x="113" y="3183"/>
                <a:ext cx="5534" cy="769"/>
              </a:xfrm>
              <a:prstGeom prst="rect">
                <a:avLst/>
              </a:prstGeom>
              <a:solidFill>
                <a:srgbClr val="FFFF99"/>
              </a:solidFill>
              <a:ln w="9525">
                <a:noFill/>
                <a:miter lim="800000"/>
                <a:headEnd/>
                <a:tailEnd/>
              </a:ln>
            </p:spPr>
            <p:txBody>
              <a:bodyPr lIns="104306" tIns="52153" rIns="104306" bIns="52153">
                <a:prstTxWarp prst="textNoShape">
                  <a:avLst/>
                </a:prstTxWarp>
              </a:bodyPr>
              <a:lstStyle/>
              <a:p>
                <a:pPr marL="341313" indent="-341313" algn="ctr">
                  <a:buClr>
                    <a:schemeClr val="accent1"/>
                  </a:buClr>
                  <a:buSzPct val="65000"/>
                </a:pPr>
                <a:endParaRPr lang="nl-NL">
                  <a:latin typeface="Calibri" charset="0"/>
                </a:endParaRPr>
              </a:p>
              <a:p>
                <a:pPr marL="341313" indent="-341313" algn="ctr">
                  <a:buClr>
                    <a:schemeClr val="accent1"/>
                  </a:buClr>
                  <a:buSzPct val="65000"/>
                </a:pPr>
                <a:r>
                  <a:rPr lang="nl-NL" sz="1400">
                    <a:latin typeface="Tahoma" charset="0"/>
                  </a:rPr>
                  <a:t>Règles particulières</a:t>
                </a:r>
              </a:p>
            </p:txBody>
          </p:sp>
          <p:sp>
            <p:nvSpPr>
              <p:cNvPr id="87050" name="Rectangle 4"/>
              <p:cNvSpPr>
                <a:spLocks noChangeArrowheads="1"/>
              </p:cNvSpPr>
              <p:nvPr/>
            </p:nvSpPr>
            <p:spPr bwMode="auto">
              <a:xfrm>
                <a:off x="3238" y="1724"/>
                <a:ext cx="2409" cy="1459"/>
              </a:xfrm>
              <a:prstGeom prst="rect">
                <a:avLst/>
              </a:prstGeom>
              <a:solidFill>
                <a:srgbClr val="FFFF99"/>
              </a:solidFill>
              <a:ln w="9525">
                <a:noFill/>
                <a:miter lim="800000"/>
                <a:headEnd/>
                <a:tailEnd/>
              </a:ln>
            </p:spPr>
            <p:txBody>
              <a:bodyPr lIns="104306" tIns="52153" rIns="104306" bIns="52153">
                <a:prstTxWarp prst="textNoShape">
                  <a:avLst/>
                </a:prstTxWarp>
              </a:bodyPr>
              <a:lstStyle/>
              <a:p>
                <a:pPr marL="341313" indent="-341313" algn="ctr">
                  <a:buClr>
                    <a:schemeClr val="accent1"/>
                  </a:buClr>
                  <a:buSzPct val="65000"/>
                </a:pPr>
                <a:endParaRPr lang="nl-NL" sz="2000">
                  <a:latin typeface="Calibri" charset="0"/>
                </a:endParaRPr>
              </a:p>
              <a:p>
                <a:pPr marL="341313" indent="-341313" algn="ctr">
                  <a:buClr>
                    <a:schemeClr val="accent1"/>
                  </a:buClr>
                  <a:buSzPct val="65000"/>
                </a:pPr>
                <a:endParaRPr lang="nl-NL" sz="1000">
                  <a:latin typeface="Calibri" charset="0"/>
                </a:endParaRPr>
              </a:p>
              <a:p>
                <a:pPr marL="341313" indent="-341313" algn="ctr">
                  <a:buClr>
                    <a:schemeClr val="accent1"/>
                  </a:buClr>
                  <a:buSzPct val="65000"/>
                </a:pPr>
                <a:r>
                  <a:rPr lang="nl-NL" sz="1400">
                    <a:latin typeface="Tahoma" charset="0"/>
                  </a:rPr>
                  <a:t>   </a:t>
                </a:r>
                <a:r>
                  <a:rPr lang="nl-BE" sz="1400">
                    <a:latin typeface="Tahoma" charset="0"/>
                  </a:rPr>
                  <a:t> * </a:t>
                </a:r>
                <a:r>
                  <a:rPr lang="nl-NL" sz="1400">
                    <a:latin typeface="Tahoma" charset="0"/>
                  </a:rPr>
                  <a:t>Loi du lieu de résidence</a:t>
                </a:r>
                <a:endParaRPr lang="nl-BE" sz="1400">
                  <a:latin typeface="Tahoma" charset="0"/>
                </a:endParaRPr>
              </a:p>
              <a:p>
                <a:pPr marL="341313" indent="-341313" algn="ctr">
                  <a:buClr>
                    <a:schemeClr val="accent1"/>
                  </a:buClr>
                  <a:buSzPct val="65000"/>
                </a:pPr>
                <a:r>
                  <a:rPr lang="nl-BE" sz="1400">
                    <a:latin typeface="Tahoma" charset="0"/>
                  </a:rPr>
                  <a:t>     * Lieu où l’employeur a son siège social</a:t>
                </a:r>
                <a:endParaRPr lang="nl-NL" sz="1400">
                  <a:latin typeface="Tahoma" charset="0"/>
                </a:endParaRPr>
              </a:p>
            </p:txBody>
          </p:sp>
          <p:sp>
            <p:nvSpPr>
              <p:cNvPr id="87051" name="Rectangle 5"/>
              <p:cNvSpPr>
                <a:spLocks noChangeArrowheads="1"/>
              </p:cNvSpPr>
              <p:nvPr/>
            </p:nvSpPr>
            <p:spPr bwMode="auto">
              <a:xfrm>
                <a:off x="113" y="1724"/>
                <a:ext cx="3125" cy="1459"/>
              </a:xfrm>
              <a:prstGeom prst="rect">
                <a:avLst/>
              </a:prstGeom>
              <a:solidFill>
                <a:srgbClr val="FFFF99"/>
              </a:solidFill>
              <a:ln w="9525">
                <a:noFill/>
                <a:miter lim="800000"/>
                <a:headEnd/>
                <a:tailEnd/>
              </a:ln>
            </p:spPr>
            <p:txBody>
              <a:bodyPr lIns="104306" tIns="52153" rIns="104306" bIns="52153">
                <a:prstTxWarp prst="textNoShape">
                  <a:avLst/>
                </a:prstTxWarp>
              </a:bodyPr>
              <a:lstStyle/>
              <a:p>
                <a:pPr marL="341313" indent="-341313" algn="ctr">
                  <a:buClr>
                    <a:schemeClr val="accent1"/>
                  </a:buClr>
                  <a:buSzPct val="65000"/>
                </a:pPr>
                <a:endParaRPr lang="nl-NL" sz="1000">
                  <a:latin typeface="Calibri" charset="0"/>
                </a:endParaRPr>
              </a:p>
              <a:p>
                <a:pPr marL="341313" indent="-341313" algn="ctr">
                  <a:buClr>
                    <a:schemeClr val="accent1"/>
                  </a:buClr>
                  <a:buSzPct val="65000"/>
                </a:pPr>
                <a:endParaRPr lang="nl-NL" sz="1400">
                  <a:latin typeface="Tahoma" charset="0"/>
                </a:endParaRPr>
              </a:p>
              <a:p>
                <a:pPr marL="341313" indent="-341313" algn="ctr">
                  <a:buClr>
                    <a:schemeClr val="accent1"/>
                  </a:buClr>
                  <a:buSzPct val="65000"/>
                </a:pPr>
                <a:r>
                  <a:rPr lang="nl-NL" sz="1400">
                    <a:latin typeface="Tahoma" charset="0"/>
                  </a:rPr>
                  <a:t>Si l’activité se déroule dans plusieurs Etats</a:t>
                </a:r>
              </a:p>
              <a:p>
                <a:pPr marL="341313" indent="-341313" algn="ctr">
                  <a:buClr>
                    <a:schemeClr val="accent1"/>
                  </a:buClr>
                  <a:buSzPct val="65000"/>
                </a:pPr>
                <a:endParaRPr lang="nl-NL" sz="1400">
                  <a:latin typeface="Tahoma" charset="0"/>
                </a:endParaRPr>
              </a:p>
              <a:p>
                <a:pPr marL="341313" indent="-341313" algn="ctr">
                  <a:buClr>
                    <a:schemeClr val="accent1"/>
                  </a:buClr>
                  <a:buSzPct val="65000"/>
                </a:pPr>
                <a:r>
                  <a:rPr lang="nl-NL" sz="1400">
                    <a:latin typeface="Tahoma" charset="0"/>
                  </a:rPr>
                  <a:t>(salariés / indépendants)</a:t>
                </a:r>
              </a:p>
            </p:txBody>
          </p:sp>
          <p:sp>
            <p:nvSpPr>
              <p:cNvPr id="87052" name="Rectangle 6"/>
              <p:cNvSpPr>
                <a:spLocks noChangeArrowheads="1"/>
              </p:cNvSpPr>
              <p:nvPr/>
            </p:nvSpPr>
            <p:spPr bwMode="auto">
              <a:xfrm>
                <a:off x="113" y="1214"/>
                <a:ext cx="5534" cy="510"/>
              </a:xfrm>
              <a:prstGeom prst="rect">
                <a:avLst/>
              </a:prstGeom>
              <a:solidFill>
                <a:srgbClr val="66CCFF"/>
              </a:solidFill>
              <a:ln w="9525">
                <a:noFill/>
                <a:miter lim="800000"/>
                <a:headEnd/>
                <a:tailEnd/>
              </a:ln>
            </p:spPr>
            <p:txBody>
              <a:bodyPr lIns="104306" tIns="52153" rIns="104306" bIns="52153">
                <a:prstTxWarp prst="textNoShape">
                  <a:avLst/>
                </a:prstTxWarp>
              </a:bodyPr>
              <a:lstStyle/>
              <a:p>
                <a:pPr marL="341313" indent="-341313" algn="ctr">
                  <a:buClr>
                    <a:schemeClr val="accent1"/>
                  </a:buClr>
                  <a:buSzPct val="65000"/>
                </a:pPr>
                <a:r>
                  <a:rPr lang="nl-NL" sz="1400">
                    <a:latin typeface="Tahoma" charset="0"/>
                  </a:rPr>
                  <a:t>Règles particulières </a:t>
                </a:r>
                <a:r>
                  <a:rPr lang="fr-FR" sz="1400">
                    <a:latin typeface="Tahoma" charset="0"/>
                  </a:rPr>
                  <a:t>pour les frontaliers, fonctionnaires, pour le personnel d’ambassade et de consulat, etc..</a:t>
                </a:r>
                <a:endParaRPr lang="nl-NL" sz="1400">
                  <a:latin typeface="Tahoma" charset="0"/>
                </a:endParaRPr>
              </a:p>
            </p:txBody>
          </p:sp>
          <p:sp>
            <p:nvSpPr>
              <p:cNvPr id="87053" name="Rectangle 7"/>
              <p:cNvSpPr>
                <a:spLocks noChangeArrowheads="1"/>
              </p:cNvSpPr>
              <p:nvPr/>
            </p:nvSpPr>
            <p:spPr bwMode="auto">
              <a:xfrm>
                <a:off x="3238" y="119"/>
                <a:ext cx="2409" cy="1095"/>
              </a:xfrm>
              <a:prstGeom prst="rect">
                <a:avLst/>
              </a:prstGeom>
              <a:solidFill>
                <a:srgbClr val="66CCFF"/>
              </a:solidFill>
              <a:ln w="9525">
                <a:noFill/>
                <a:miter lim="800000"/>
                <a:headEnd/>
                <a:tailEnd/>
              </a:ln>
            </p:spPr>
            <p:txBody>
              <a:bodyPr lIns="104306" tIns="52153" rIns="104306" bIns="52153">
                <a:prstTxWarp prst="textNoShape">
                  <a:avLst/>
                </a:prstTxWarp>
              </a:bodyPr>
              <a:lstStyle/>
              <a:p>
                <a:pPr marL="341313" indent="-341313" algn="ctr">
                  <a:buClr>
                    <a:schemeClr val="accent1"/>
                  </a:buClr>
                  <a:buSzPct val="65000"/>
                </a:pPr>
                <a:endParaRPr lang="nl-NL" sz="1000">
                  <a:latin typeface="Calibri" charset="0"/>
                </a:endParaRPr>
              </a:p>
              <a:p>
                <a:pPr marL="341313" indent="-341313" algn="ctr">
                  <a:buClr>
                    <a:schemeClr val="accent1"/>
                  </a:buClr>
                  <a:buSzPct val="65000"/>
                </a:pPr>
                <a:r>
                  <a:rPr lang="nl-NL" sz="1400">
                    <a:latin typeface="Tahoma" charset="0"/>
                  </a:rPr>
                  <a:t>Loi du lieu d’emploi</a:t>
                </a:r>
              </a:p>
              <a:p>
                <a:pPr marL="341313" indent="-341313" algn="ctr">
                  <a:buSzPct val="65000"/>
                </a:pPr>
                <a:r>
                  <a:rPr lang="nl-NL" sz="1400">
                    <a:latin typeface="Tahoma" charset="0"/>
                  </a:rPr>
                  <a:t>(Lex loci laboris)</a:t>
                </a:r>
              </a:p>
              <a:p>
                <a:pPr marL="341313" indent="-341313" algn="ctr">
                  <a:buSzPct val="65000"/>
                </a:pPr>
                <a:endParaRPr lang="nl-NL" sz="1400">
                  <a:latin typeface="Tahoma" charset="0"/>
                </a:endParaRPr>
              </a:p>
              <a:p>
                <a:pPr marL="341313" indent="-341313" algn="ctr">
                  <a:buSzPct val="65000"/>
                </a:pPr>
                <a:r>
                  <a:rPr lang="nl-NL" sz="1400">
                    <a:latin typeface="Tahoma" charset="0"/>
                  </a:rPr>
                  <a:t>Exception: </a:t>
                </a:r>
                <a:r>
                  <a:rPr lang="nl-BE" sz="1400">
                    <a:latin typeface="Tahoma" charset="0"/>
                  </a:rPr>
                  <a:t>détachement</a:t>
                </a:r>
                <a:endParaRPr lang="nl-NL" sz="1400">
                  <a:latin typeface="Tahoma" charset="0"/>
                </a:endParaRPr>
              </a:p>
            </p:txBody>
          </p:sp>
          <p:sp>
            <p:nvSpPr>
              <p:cNvPr id="87054" name="Rectangle 8"/>
              <p:cNvSpPr>
                <a:spLocks noChangeArrowheads="1"/>
              </p:cNvSpPr>
              <p:nvPr/>
            </p:nvSpPr>
            <p:spPr bwMode="auto">
              <a:xfrm>
                <a:off x="113" y="119"/>
                <a:ext cx="3125" cy="1095"/>
              </a:xfrm>
              <a:prstGeom prst="rect">
                <a:avLst/>
              </a:prstGeom>
              <a:solidFill>
                <a:srgbClr val="66CCFF"/>
              </a:solidFill>
              <a:ln w="9525">
                <a:noFill/>
                <a:miter lim="800000"/>
                <a:headEnd/>
                <a:tailEnd/>
              </a:ln>
            </p:spPr>
            <p:txBody>
              <a:bodyPr lIns="104306" tIns="52153" rIns="104306" bIns="52153">
                <a:prstTxWarp prst="textNoShape">
                  <a:avLst/>
                </a:prstTxWarp>
              </a:bodyPr>
              <a:lstStyle/>
              <a:p>
                <a:pPr marL="341313" indent="-341313" algn="ctr">
                  <a:buClr>
                    <a:schemeClr val="accent1"/>
                  </a:buClr>
                  <a:buSzPct val="65000"/>
                </a:pPr>
                <a:endParaRPr lang="nl-NL" sz="1000">
                  <a:latin typeface="Calibri" charset="0"/>
                </a:endParaRPr>
              </a:p>
              <a:p>
                <a:pPr marL="341313" indent="-341313" algn="ctr">
                  <a:buClr>
                    <a:schemeClr val="accent1"/>
                  </a:buClr>
                  <a:buSzPct val="65000"/>
                </a:pPr>
                <a:r>
                  <a:rPr lang="nl-NL" sz="1400">
                    <a:latin typeface="Tahoma" charset="0"/>
                  </a:rPr>
                  <a:t>Si l’activité se déroule dans un Etat</a:t>
                </a:r>
              </a:p>
              <a:p>
                <a:pPr marL="341313" indent="-341313" algn="ctr">
                  <a:buClr>
                    <a:schemeClr val="accent1"/>
                  </a:buClr>
                  <a:buSzPct val="65000"/>
                </a:pPr>
                <a:endParaRPr lang="nl-NL" sz="1400">
                  <a:latin typeface="Tahoma" charset="0"/>
                </a:endParaRPr>
              </a:p>
              <a:p>
                <a:pPr marL="341313" indent="-341313" algn="ctr">
                  <a:buClr>
                    <a:schemeClr val="accent1"/>
                  </a:buClr>
                  <a:buSzPct val="65000"/>
                </a:pPr>
                <a:r>
                  <a:rPr lang="nl-NL" sz="1400">
                    <a:latin typeface="Tahoma" charset="0"/>
                  </a:rPr>
                  <a:t>(salariés / indépendants)</a:t>
                </a:r>
              </a:p>
            </p:txBody>
          </p:sp>
          <p:sp>
            <p:nvSpPr>
              <p:cNvPr id="87055" name="Line 9"/>
              <p:cNvSpPr>
                <a:spLocks noChangeShapeType="1"/>
              </p:cNvSpPr>
              <p:nvPr/>
            </p:nvSpPr>
            <p:spPr bwMode="auto">
              <a:xfrm>
                <a:off x="113" y="119"/>
                <a:ext cx="5534" cy="0"/>
              </a:xfrm>
              <a:prstGeom prst="line">
                <a:avLst/>
              </a:prstGeom>
              <a:noFill/>
              <a:ln w="25400" cap="rnd">
                <a:solidFill>
                  <a:srgbClr val="000000"/>
                </a:solidFill>
                <a:round/>
                <a:headEnd/>
                <a:tailEnd/>
              </a:ln>
            </p:spPr>
            <p:txBody>
              <a:bodyPr>
                <a:prstTxWarp prst="textNoShape">
                  <a:avLst/>
                </a:prstTxWarp>
              </a:bodyPr>
              <a:lstStyle/>
              <a:p>
                <a:endParaRPr lang="fr-FR"/>
              </a:p>
            </p:txBody>
          </p:sp>
          <p:sp>
            <p:nvSpPr>
              <p:cNvPr id="87056" name="Line 10"/>
              <p:cNvSpPr>
                <a:spLocks noChangeShapeType="1"/>
              </p:cNvSpPr>
              <p:nvPr/>
            </p:nvSpPr>
            <p:spPr bwMode="auto">
              <a:xfrm>
                <a:off x="113" y="3952"/>
                <a:ext cx="5534" cy="0"/>
              </a:xfrm>
              <a:prstGeom prst="line">
                <a:avLst/>
              </a:prstGeom>
              <a:noFill/>
              <a:ln w="25400" cap="rnd">
                <a:solidFill>
                  <a:srgbClr val="000000"/>
                </a:solidFill>
                <a:round/>
                <a:headEnd/>
                <a:tailEnd/>
              </a:ln>
            </p:spPr>
            <p:txBody>
              <a:bodyPr>
                <a:prstTxWarp prst="textNoShape">
                  <a:avLst/>
                </a:prstTxWarp>
              </a:bodyPr>
              <a:lstStyle/>
              <a:p>
                <a:endParaRPr lang="fr-FR"/>
              </a:p>
            </p:txBody>
          </p:sp>
          <p:sp>
            <p:nvSpPr>
              <p:cNvPr id="87057" name="Line 11"/>
              <p:cNvSpPr>
                <a:spLocks noChangeShapeType="1"/>
              </p:cNvSpPr>
              <p:nvPr/>
            </p:nvSpPr>
            <p:spPr bwMode="auto">
              <a:xfrm>
                <a:off x="113" y="119"/>
                <a:ext cx="0" cy="3833"/>
              </a:xfrm>
              <a:prstGeom prst="line">
                <a:avLst/>
              </a:prstGeom>
              <a:noFill/>
              <a:ln w="25400" cap="rnd">
                <a:solidFill>
                  <a:srgbClr val="000000"/>
                </a:solidFill>
                <a:round/>
                <a:headEnd/>
                <a:tailEnd/>
              </a:ln>
            </p:spPr>
            <p:txBody>
              <a:bodyPr>
                <a:prstTxWarp prst="textNoShape">
                  <a:avLst/>
                </a:prstTxWarp>
              </a:bodyPr>
              <a:lstStyle/>
              <a:p>
                <a:endParaRPr lang="fr-FR"/>
              </a:p>
            </p:txBody>
          </p:sp>
          <p:sp>
            <p:nvSpPr>
              <p:cNvPr id="87058" name="Line 12"/>
              <p:cNvSpPr>
                <a:spLocks noChangeShapeType="1"/>
              </p:cNvSpPr>
              <p:nvPr/>
            </p:nvSpPr>
            <p:spPr bwMode="auto">
              <a:xfrm>
                <a:off x="5647" y="119"/>
                <a:ext cx="0" cy="3833"/>
              </a:xfrm>
              <a:prstGeom prst="line">
                <a:avLst/>
              </a:prstGeom>
              <a:noFill/>
              <a:ln w="25400" cap="rnd">
                <a:solidFill>
                  <a:srgbClr val="000000"/>
                </a:solidFill>
                <a:round/>
                <a:headEnd/>
                <a:tailEnd/>
              </a:ln>
            </p:spPr>
            <p:txBody>
              <a:bodyPr>
                <a:prstTxWarp prst="textNoShape">
                  <a:avLst/>
                </a:prstTxWarp>
              </a:bodyPr>
              <a:lstStyle/>
              <a:p>
                <a:endParaRPr lang="fr-FR"/>
              </a:p>
            </p:txBody>
          </p:sp>
          <p:sp>
            <p:nvSpPr>
              <p:cNvPr id="87059" name="Line 13"/>
              <p:cNvSpPr>
                <a:spLocks noChangeShapeType="1"/>
              </p:cNvSpPr>
              <p:nvPr/>
            </p:nvSpPr>
            <p:spPr bwMode="auto">
              <a:xfrm>
                <a:off x="113" y="1214"/>
                <a:ext cx="5534" cy="0"/>
              </a:xfrm>
              <a:prstGeom prst="line">
                <a:avLst/>
              </a:prstGeom>
              <a:noFill/>
              <a:ln w="12700" cap="rnd">
                <a:solidFill>
                  <a:srgbClr val="000000"/>
                </a:solidFill>
                <a:round/>
                <a:headEnd/>
                <a:tailEnd/>
              </a:ln>
            </p:spPr>
            <p:txBody>
              <a:bodyPr>
                <a:prstTxWarp prst="textNoShape">
                  <a:avLst/>
                </a:prstTxWarp>
              </a:bodyPr>
              <a:lstStyle/>
              <a:p>
                <a:endParaRPr lang="fr-FR"/>
              </a:p>
            </p:txBody>
          </p:sp>
          <p:sp>
            <p:nvSpPr>
              <p:cNvPr id="87060" name="Line 14"/>
              <p:cNvSpPr>
                <a:spLocks noChangeShapeType="1"/>
              </p:cNvSpPr>
              <p:nvPr/>
            </p:nvSpPr>
            <p:spPr bwMode="auto">
              <a:xfrm>
                <a:off x="3238" y="119"/>
                <a:ext cx="0" cy="1095"/>
              </a:xfrm>
              <a:prstGeom prst="line">
                <a:avLst/>
              </a:prstGeom>
              <a:noFill/>
              <a:ln w="12700" cap="rnd">
                <a:solidFill>
                  <a:srgbClr val="000000"/>
                </a:solidFill>
                <a:round/>
                <a:headEnd/>
                <a:tailEnd/>
              </a:ln>
            </p:spPr>
            <p:txBody>
              <a:bodyPr>
                <a:prstTxWarp prst="textNoShape">
                  <a:avLst/>
                </a:prstTxWarp>
              </a:bodyPr>
              <a:lstStyle/>
              <a:p>
                <a:endParaRPr lang="fr-FR"/>
              </a:p>
            </p:txBody>
          </p:sp>
          <p:sp>
            <p:nvSpPr>
              <p:cNvPr id="87061" name="Line 15"/>
              <p:cNvSpPr>
                <a:spLocks noChangeShapeType="1"/>
              </p:cNvSpPr>
              <p:nvPr/>
            </p:nvSpPr>
            <p:spPr bwMode="auto">
              <a:xfrm>
                <a:off x="113" y="1724"/>
                <a:ext cx="5534" cy="0"/>
              </a:xfrm>
              <a:prstGeom prst="line">
                <a:avLst/>
              </a:prstGeom>
              <a:noFill/>
              <a:ln w="25400" cap="rnd">
                <a:solidFill>
                  <a:srgbClr val="000000"/>
                </a:solidFill>
                <a:round/>
                <a:headEnd/>
                <a:tailEnd/>
              </a:ln>
            </p:spPr>
            <p:txBody>
              <a:bodyPr>
                <a:prstTxWarp prst="textNoShape">
                  <a:avLst/>
                </a:prstTxWarp>
              </a:bodyPr>
              <a:lstStyle/>
              <a:p>
                <a:endParaRPr lang="fr-FR"/>
              </a:p>
            </p:txBody>
          </p:sp>
          <p:sp>
            <p:nvSpPr>
              <p:cNvPr id="87062" name="Line 16"/>
              <p:cNvSpPr>
                <a:spLocks noChangeShapeType="1"/>
              </p:cNvSpPr>
              <p:nvPr/>
            </p:nvSpPr>
            <p:spPr bwMode="auto">
              <a:xfrm>
                <a:off x="113" y="3183"/>
                <a:ext cx="5534" cy="0"/>
              </a:xfrm>
              <a:prstGeom prst="line">
                <a:avLst/>
              </a:prstGeom>
              <a:noFill/>
              <a:ln w="25400" cap="rnd">
                <a:solidFill>
                  <a:srgbClr val="000000"/>
                </a:solidFill>
                <a:round/>
                <a:headEnd/>
                <a:tailEnd/>
              </a:ln>
            </p:spPr>
            <p:txBody>
              <a:bodyPr>
                <a:prstTxWarp prst="textNoShape">
                  <a:avLst/>
                </a:prstTxWarp>
              </a:bodyPr>
              <a:lstStyle/>
              <a:p>
                <a:endParaRPr lang="fr-FR"/>
              </a:p>
            </p:txBody>
          </p:sp>
          <p:sp>
            <p:nvSpPr>
              <p:cNvPr id="87063" name="Line 17"/>
              <p:cNvSpPr>
                <a:spLocks noChangeShapeType="1"/>
              </p:cNvSpPr>
              <p:nvPr/>
            </p:nvSpPr>
            <p:spPr bwMode="auto">
              <a:xfrm>
                <a:off x="3238" y="1724"/>
                <a:ext cx="0" cy="1459"/>
              </a:xfrm>
              <a:prstGeom prst="line">
                <a:avLst/>
              </a:prstGeom>
              <a:noFill/>
              <a:ln w="12700" cap="rnd">
                <a:solidFill>
                  <a:srgbClr val="000000"/>
                </a:solidFill>
                <a:round/>
                <a:headEnd/>
                <a:tailEnd/>
              </a:ln>
            </p:spPr>
            <p:txBody>
              <a:bodyPr>
                <a:prstTxWarp prst="textNoShape">
                  <a:avLst/>
                </a:prstTxWarp>
              </a:bodyPr>
              <a:lstStyle/>
              <a:p>
                <a:endParaRPr lang="fr-FR"/>
              </a:p>
            </p:txBody>
          </p:sp>
        </p:grpSp>
        <p:sp>
          <p:nvSpPr>
            <p:cNvPr id="87047" name="AutoShape 18"/>
            <p:cNvSpPr>
              <a:spLocks noChangeArrowheads="1"/>
            </p:cNvSpPr>
            <p:nvPr/>
          </p:nvSpPr>
          <p:spPr bwMode="auto">
            <a:xfrm>
              <a:off x="3061" y="527"/>
              <a:ext cx="409" cy="227"/>
            </a:xfrm>
            <a:prstGeom prst="rightArrow">
              <a:avLst>
                <a:gd name="adj1" fmla="val 50000"/>
                <a:gd name="adj2" fmla="val 45044"/>
              </a:avLst>
            </a:prstGeom>
            <a:solidFill>
              <a:schemeClr val="accent1"/>
            </a:solidFill>
            <a:ln w="9525">
              <a:solidFill>
                <a:schemeClr val="tx1"/>
              </a:solidFill>
              <a:miter lim="800000"/>
              <a:headEnd/>
              <a:tailEnd/>
            </a:ln>
          </p:spPr>
          <p:txBody>
            <a:bodyPr wrap="none" lIns="104306" tIns="52153" rIns="104306" bIns="52153" anchor="ctr">
              <a:prstTxWarp prst="textNoShape">
                <a:avLst/>
              </a:prstTxWarp>
            </a:bodyPr>
            <a:lstStyle/>
            <a:p>
              <a:endParaRPr lang="fr-FR">
                <a:latin typeface="Calibri" charset="0"/>
              </a:endParaRPr>
            </a:p>
          </p:txBody>
        </p:sp>
        <p:sp>
          <p:nvSpPr>
            <p:cNvPr id="87048" name="AutoShape 19"/>
            <p:cNvSpPr>
              <a:spLocks noChangeArrowheads="1"/>
            </p:cNvSpPr>
            <p:nvPr/>
          </p:nvSpPr>
          <p:spPr bwMode="auto">
            <a:xfrm>
              <a:off x="3016" y="2205"/>
              <a:ext cx="454" cy="227"/>
            </a:xfrm>
            <a:prstGeom prst="rightArrow">
              <a:avLst>
                <a:gd name="adj1" fmla="val 50000"/>
                <a:gd name="adj2" fmla="val 50000"/>
              </a:avLst>
            </a:prstGeom>
            <a:solidFill>
              <a:schemeClr val="accent1"/>
            </a:solidFill>
            <a:ln w="9525">
              <a:solidFill>
                <a:schemeClr val="tx1"/>
              </a:solidFill>
              <a:miter lim="800000"/>
              <a:headEnd/>
              <a:tailEnd/>
            </a:ln>
          </p:spPr>
          <p:txBody>
            <a:bodyPr wrap="none" lIns="104306" tIns="52153" rIns="104306" bIns="52153" anchor="ctr">
              <a:prstTxWarp prst="textNoShape">
                <a:avLst/>
              </a:prstTxWarp>
            </a:bodyPr>
            <a:lstStyle/>
            <a:p>
              <a:endParaRPr lang="fr-FR">
                <a:latin typeface="Calibri" charset="0"/>
              </a:endParaRPr>
            </a:p>
          </p:txBody>
        </p:sp>
      </p:grpSp>
      <p:sp>
        <p:nvSpPr>
          <p:cNvPr id="87045" name="Rectangle 35"/>
          <p:cNvSpPr>
            <a:spLocks noChangeArrowheads="1"/>
          </p:cNvSpPr>
          <p:nvPr/>
        </p:nvSpPr>
        <p:spPr bwMode="auto">
          <a:xfrm>
            <a:off x="1676400" y="188913"/>
            <a:ext cx="7227888" cy="806450"/>
          </a:xfrm>
          <a:prstGeom prst="rect">
            <a:avLst/>
          </a:prstGeom>
          <a:noFill/>
          <a:ln w="9525">
            <a:noFill/>
            <a:miter lim="800000"/>
            <a:headEnd/>
            <a:tailEnd/>
          </a:ln>
          <a:effectLst>
            <a:prstShdw prst="shdw13" dist="144802" dir="2272499">
              <a:schemeClr val="bg2">
                <a:alpha val="50000"/>
              </a:schemeClr>
            </a:prstShdw>
          </a:effectLst>
        </p:spPr>
        <p:txBody>
          <a:bodyPr lIns="91408" tIns="45704" rIns="91408" bIns="45704" anchor="ctr">
            <a:prstTxWarp prst="textNoShape">
              <a:avLst/>
            </a:prstTxWarp>
          </a:bodyPr>
          <a:lstStyle/>
          <a:p>
            <a:r>
              <a:rPr lang="fr-FR">
                <a:solidFill>
                  <a:srgbClr val="CC0000"/>
                </a:solidFill>
                <a:latin typeface="Tahoma" charset="0"/>
              </a:rPr>
              <a:t>Détermination du régime applicable</a:t>
            </a:r>
          </a:p>
        </p:txBody>
      </p:sp>
    </p:spTree>
    <p:extLst>
      <p:ext uri="{BB962C8B-B14F-4D97-AF65-F5344CB8AC3E}">
        <p14:creationId xmlns:p14="http://schemas.microsoft.com/office/powerpoint/2010/main" val="10281142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8"/>
          <p:cNvSpPr>
            <a:spLocks noGrp="1" noChangeArrowheads="1"/>
          </p:cNvSpPr>
          <p:nvPr>
            <p:ph type="sldNum" sz="quarter" idx="12"/>
          </p:nvPr>
        </p:nvSpPr>
        <p:spPr bwMode="auto">
          <a:xfrm>
            <a:off x="7010400" y="6356350"/>
            <a:ext cx="2133600" cy="365125"/>
          </a:xfrm>
          <a:prstGeom prst="rect">
            <a:avLst/>
          </a:prstGeom>
          <a:noFill/>
          <a:ln>
            <a:miter lim="800000"/>
            <a:headEnd/>
            <a:tailEnd/>
          </a:ln>
        </p:spPr>
        <p:txBody>
          <a:bodyPr/>
          <a:lstStyle/>
          <a:p>
            <a:r>
              <a:rPr lang="fr-FR" smtClean="0"/>
              <a:t>Page </a:t>
            </a:r>
            <a:fld id="{B571D7B5-5FB3-964E-84DC-7619A5F0C87A}" type="slidenum">
              <a:rPr lang="fr-FR" smtClean="0"/>
              <a:pPr/>
              <a:t>71</a:t>
            </a:fld>
            <a:endParaRPr lang="fr-FR" smtClean="0"/>
          </a:p>
        </p:txBody>
      </p:sp>
      <p:graphicFrame>
        <p:nvGraphicFramePr>
          <p:cNvPr id="14358" name="Group 22"/>
          <p:cNvGraphicFramePr>
            <a:graphicFrameLocks noGrp="1"/>
          </p:cNvGraphicFramePr>
          <p:nvPr>
            <p:ph idx="4294967295"/>
          </p:nvPr>
        </p:nvGraphicFramePr>
        <p:xfrm>
          <a:off x="2135188" y="1524000"/>
          <a:ext cx="7009519" cy="4492666"/>
        </p:xfrm>
        <a:graphic>
          <a:graphicData uri="http://schemas.openxmlformats.org/drawingml/2006/table">
            <a:tbl>
              <a:tblPr/>
              <a:tblGrid>
                <a:gridCol w="4064691"/>
                <a:gridCol w="2944828"/>
              </a:tblGrid>
              <a:tr h="2853324">
                <a:tc>
                  <a:txBody>
                    <a:bodyPr/>
                    <a:lstStyle/>
                    <a:p>
                      <a:pPr marL="0" marR="0" lvl="0" indent="0" algn="ctr" defTabSz="914400" rtl="0" eaLnBrk="0" fontAlgn="base" latinLnBrk="0" hangingPunct="0">
                        <a:lnSpc>
                          <a:spcPct val="100000"/>
                        </a:lnSpc>
                        <a:spcBef>
                          <a:spcPct val="20000"/>
                        </a:spcBef>
                        <a:spcAft>
                          <a:spcPct val="0"/>
                        </a:spcAft>
                        <a:buClr>
                          <a:srgbClr val="CC0000"/>
                        </a:buClr>
                        <a:buSzTx/>
                        <a:buFont typeface="Wingdings" charset="2"/>
                        <a:buNone/>
                        <a:tabLst>
                          <a:tab pos="0" algn="l"/>
                        </a:tabLst>
                      </a:pPr>
                      <a:r>
                        <a:rPr kumimoji="0" lang="fr-FR" sz="1800" b="0" i="0" u="none" strike="noStrike" cap="none" normalizeH="0" baseline="0">
                          <a:ln>
                            <a:noFill/>
                          </a:ln>
                          <a:solidFill>
                            <a:schemeClr val="tx1"/>
                          </a:solidFill>
                          <a:effectLst/>
                          <a:latin typeface="Tahoma" charset="0"/>
                          <a:ea typeface="Times New Roman" charset="0"/>
                          <a:cs typeface="Times New Roman" charset="0"/>
                        </a:rPr>
                        <a:t>Si l’activité se déroule </a:t>
                      </a:r>
                      <a:r>
                        <a:rPr kumimoji="0" lang="fr-FR" sz="1800" b="1" i="0" u="none" strike="noStrike" cap="none" normalizeH="0" baseline="0">
                          <a:ln>
                            <a:noFill/>
                          </a:ln>
                          <a:solidFill>
                            <a:schemeClr val="tx1"/>
                          </a:solidFill>
                          <a:effectLst/>
                          <a:latin typeface="Tahoma" charset="0"/>
                          <a:ea typeface="Times New Roman" charset="0"/>
                          <a:cs typeface="Times New Roman" charset="0"/>
                        </a:rPr>
                        <a:t>dans un Etat</a:t>
                      </a:r>
                    </a:p>
                    <a:p>
                      <a:pPr marL="0" marR="0" lvl="0" indent="0" algn="ctr" defTabSz="914400" rtl="0" eaLnBrk="0" fontAlgn="base" latinLnBrk="0" hangingPunct="0">
                        <a:lnSpc>
                          <a:spcPct val="100000"/>
                        </a:lnSpc>
                        <a:spcBef>
                          <a:spcPct val="20000"/>
                        </a:spcBef>
                        <a:spcAft>
                          <a:spcPct val="0"/>
                        </a:spcAft>
                        <a:buClr>
                          <a:srgbClr val="CC0000"/>
                        </a:buClr>
                        <a:buSzTx/>
                        <a:buFont typeface="Wingdings" charset="2"/>
                        <a:buNone/>
                        <a:tabLst>
                          <a:tab pos="0" algn="l"/>
                        </a:tabLst>
                      </a:pPr>
                      <a:r>
                        <a:rPr kumimoji="0" lang="fr-FR" sz="1800" b="0" i="0" u="none" strike="noStrike" cap="none" normalizeH="0" baseline="0">
                          <a:ln>
                            <a:noFill/>
                          </a:ln>
                          <a:solidFill>
                            <a:schemeClr val="tx1"/>
                          </a:solidFill>
                          <a:effectLst/>
                          <a:latin typeface="Tahoma" charset="0"/>
                          <a:ea typeface="Times New Roman" charset="0"/>
                          <a:cs typeface="Times New Roman" charset="0"/>
                        </a:rPr>
                        <a:t>(salariés / indépendants)</a:t>
                      </a:r>
                    </a:p>
                  </a:txBody>
                  <a:tcPr marL="85162" marR="85162" marT="47302" marB="47302"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
                          <a:srgbClr val="CC0000"/>
                        </a:buClr>
                        <a:buSzTx/>
                        <a:buFontTx/>
                        <a:buNone/>
                        <a:tabLst>
                          <a:tab pos="0" algn="l"/>
                        </a:tabLst>
                      </a:pPr>
                      <a:r>
                        <a:rPr kumimoji="0" lang="en-US" sz="1700" b="1" i="0" u="none" strike="noStrike" cap="none" normalizeH="0" baseline="0">
                          <a:ln>
                            <a:noFill/>
                          </a:ln>
                          <a:solidFill>
                            <a:srgbClr val="080808"/>
                          </a:solidFill>
                          <a:effectLst/>
                          <a:latin typeface="Arial" charset="0"/>
                          <a:ea typeface="Times New Roman" charset="0"/>
                          <a:cs typeface="Times New Roman" charset="0"/>
                        </a:rPr>
                        <a:t> </a:t>
                      </a:r>
                      <a:r>
                        <a:rPr kumimoji="0" lang="fr-FR" sz="1700" b="1" i="0" u="none" strike="noStrike" cap="none" normalizeH="0" baseline="0">
                          <a:ln>
                            <a:noFill/>
                          </a:ln>
                          <a:solidFill>
                            <a:srgbClr val="080808"/>
                          </a:solidFill>
                          <a:effectLst/>
                          <a:latin typeface="Arial" charset="0"/>
                          <a:ea typeface="Times New Roman" charset="0"/>
                          <a:cs typeface="Times New Roman" charset="0"/>
                          <a:sym typeface="Wingdings" charset="2"/>
                        </a:rPr>
                        <a:t> </a:t>
                      </a:r>
                      <a:r>
                        <a:rPr kumimoji="0" lang="fr-FR" sz="1800" b="0" i="0" u="none" strike="noStrike" cap="none" normalizeH="0" baseline="0">
                          <a:ln>
                            <a:noFill/>
                          </a:ln>
                          <a:solidFill>
                            <a:schemeClr val="tx1"/>
                          </a:solidFill>
                          <a:effectLst/>
                          <a:latin typeface="Tahoma" charset="0"/>
                          <a:ea typeface="Times New Roman" charset="0"/>
                          <a:cs typeface="Times New Roman" charset="0"/>
                        </a:rPr>
                        <a:t>Loi du lieu d’emploi </a:t>
                      </a:r>
                    </a:p>
                    <a:p>
                      <a:pPr marL="0" marR="0" lvl="0" indent="0" algn="ctr" defTabSz="914400" rtl="0" eaLnBrk="1" fontAlgn="base" latinLnBrk="0" hangingPunct="1">
                        <a:lnSpc>
                          <a:spcPct val="100000"/>
                        </a:lnSpc>
                        <a:spcBef>
                          <a:spcPct val="0"/>
                        </a:spcBef>
                        <a:spcAft>
                          <a:spcPct val="0"/>
                        </a:spcAft>
                        <a:buClr>
                          <a:srgbClr val="CC0000"/>
                        </a:buClr>
                        <a:buSzTx/>
                        <a:buFontTx/>
                        <a:buNone/>
                        <a:tabLst>
                          <a:tab pos="0" algn="l"/>
                        </a:tabLst>
                      </a:pPr>
                      <a:r>
                        <a:rPr kumimoji="0" lang="fr-FR" sz="1800" b="0" i="0" u="none" strike="noStrike" cap="none" normalizeH="0" baseline="0">
                          <a:ln>
                            <a:noFill/>
                          </a:ln>
                          <a:solidFill>
                            <a:schemeClr val="tx1"/>
                          </a:solidFill>
                          <a:effectLst/>
                          <a:latin typeface="Tahoma" charset="0"/>
                          <a:ea typeface="Times New Roman" charset="0"/>
                          <a:cs typeface="Times New Roman" charset="0"/>
                        </a:rPr>
                        <a:t>(</a:t>
                      </a:r>
                      <a:r>
                        <a:rPr kumimoji="0" lang="fr-FR" sz="1800" b="0" i="1" u="none" strike="noStrike" cap="none" normalizeH="0" baseline="0">
                          <a:ln>
                            <a:noFill/>
                          </a:ln>
                          <a:solidFill>
                            <a:schemeClr val="tx1"/>
                          </a:solidFill>
                          <a:effectLst/>
                          <a:latin typeface="Tahoma" charset="0"/>
                          <a:ea typeface="Times New Roman" charset="0"/>
                          <a:cs typeface="Times New Roman" charset="0"/>
                        </a:rPr>
                        <a:t>Lex loci laboris</a:t>
                      </a:r>
                      <a:r>
                        <a:rPr kumimoji="0" lang="fr-FR" sz="1800" b="0" i="0" u="none" strike="noStrike" cap="none" normalizeH="0" baseline="0">
                          <a:ln>
                            <a:noFill/>
                          </a:ln>
                          <a:solidFill>
                            <a:schemeClr val="tx1"/>
                          </a:solidFill>
                          <a:effectLst/>
                          <a:latin typeface="Tahoma" charset="0"/>
                          <a:ea typeface="Times New Roman" charset="0"/>
                          <a:cs typeface="Times New Roman" charset="0"/>
                        </a:rPr>
                        <a:t>)</a:t>
                      </a:r>
                    </a:p>
                    <a:p>
                      <a:pPr marL="0" marR="0" lvl="0" indent="0" algn="ctr" defTabSz="914400" rtl="0" eaLnBrk="1" fontAlgn="base" latinLnBrk="0" hangingPunct="1">
                        <a:lnSpc>
                          <a:spcPct val="100000"/>
                        </a:lnSpc>
                        <a:spcBef>
                          <a:spcPct val="0"/>
                        </a:spcBef>
                        <a:spcAft>
                          <a:spcPct val="0"/>
                        </a:spcAft>
                        <a:buClr>
                          <a:srgbClr val="CC0000"/>
                        </a:buClr>
                        <a:buSzTx/>
                        <a:buFontTx/>
                        <a:buNone/>
                        <a:tabLst>
                          <a:tab pos="0" algn="l"/>
                        </a:tabLst>
                      </a:pPr>
                      <a:endParaRPr kumimoji="0" lang="fr-FR" sz="1800" b="0" i="0" u="none" strike="noStrike" cap="none" normalizeH="0" baseline="0">
                        <a:ln>
                          <a:noFill/>
                        </a:ln>
                        <a:solidFill>
                          <a:schemeClr val="tx1"/>
                        </a:solidFill>
                        <a:effectLst/>
                        <a:latin typeface="Tahoma" charset="0"/>
                        <a:ea typeface="Times New Roman" charset="0"/>
                        <a:cs typeface="Times New Roman" charset="0"/>
                      </a:endParaRPr>
                    </a:p>
                    <a:p>
                      <a:pPr marL="0" marR="0" lvl="0" indent="0" algn="ctr" defTabSz="914400" rtl="0" eaLnBrk="1" fontAlgn="base" latinLnBrk="0" hangingPunct="1">
                        <a:lnSpc>
                          <a:spcPct val="100000"/>
                        </a:lnSpc>
                        <a:spcBef>
                          <a:spcPct val="0"/>
                        </a:spcBef>
                        <a:spcAft>
                          <a:spcPct val="0"/>
                        </a:spcAft>
                        <a:buClr>
                          <a:srgbClr val="CC0000"/>
                        </a:buClr>
                        <a:buSzTx/>
                        <a:buFontTx/>
                        <a:buNone/>
                        <a:tabLst>
                          <a:tab pos="0" algn="l"/>
                        </a:tabLst>
                      </a:pPr>
                      <a:endParaRPr kumimoji="0" lang="en-US" sz="1400" b="1" i="0" u="none" strike="noStrike" cap="none" normalizeH="0" baseline="0">
                        <a:ln>
                          <a:noFill/>
                        </a:ln>
                        <a:solidFill>
                          <a:srgbClr val="080808"/>
                        </a:solidFill>
                        <a:effectLst/>
                        <a:latin typeface="Times New Roman" charset="0"/>
                        <a:ea typeface="Times New Roman" charset="0"/>
                        <a:cs typeface="Times New Roman" charset="0"/>
                      </a:endParaRPr>
                    </a:p>
                  </a:txBody>
                  <a:tcPr marL="85162" marR="85162" marT="47302" marB="47302"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alpha val="50195"/>
                      </a:srgbClr>
                    </a:solidFill>
                  </a:tcPr>
                </a:tc>
              </a:tr>
              <a:tr h="1639342">
                <a:tc gridSpan="2">
                  <a:txBody>
                    <a:bodyPr/>
                    <a:lstStyle/>
                    <a:p>
                      <a:pPr marL="0" marR="0" lvl="0" indent="0" algn="just" defTabSz="914400" rtl="0" eaLnBrk="1" fontAlgn="base" latinLnBrk="0" hangingPunct="1">
                        <a:lnSpc>
                          <a:spcPct val="100000"/>
                        </a:lnSpc>
                        <a:spcBef>
                          <a:spcPct val="0"/>
                        </a:spcBef>
                        <a:spcAft>
                          <a:spcPct val="0"/>
                        </a:spcAft>
                        <a:buClr>
                          <a:srgbClr val="CC0000"/>
                        </a:buClr>
                        <a:buSzTx/>
                        <a:buFontTx/>
                        <a:buNone/>
                        <a:tabLst>
                          <a:tab pos="0" algn="l"/>
                        </a:tabLst>
                      </a:pPr>
                      <a:r>
                        <a:rPr kumimoji="0" lang="fr-FR" sz="1700" b="1" i="0" u="none" strike="noStrike" cap="none" normalizeH="0" baseline="0" dirty="0" err="1">
                          <a:ln>
                            <a:noFill/>
                          </a:ln>
                          <a:solidFill>
                            <a:srgbClr val="080808"/>
                          </a:solidFill>
                          <a:effectLst/>
                          <a:latin typeface="Arial" charset="0"/>
                          <a:ea typeface="Times New Roman" charset="0"/>
                          <a:cs typeface="Times New Roman" charset="0"/>
                          <a:sym typeface="Wingdings" charset="2"/>
                        </a:rPr>
                        <a:t></a:t>
                      </a:r>
                      <a:r>
                        <a:rPr kumimoji="0" lang="fr-FR" sz="1700" b="1" i="0" u="none" strike="noStrike" cap="none" normalizeH="0" baseline="0" dirty="0">
                          <a:ln>
                            <a:noFill/>
                          </a:ln>
                          <a:solidFill>
                            <a:srgbClr val="080808"/>
                          </a:solidFill>
                          <a:effectLst/>
                          <a:latin typeface="Arial" charset="0"/>
                          <a:ea typeface="Times New Roman" charset="0"/>
                          <a:cs typeface="Times New Roman" charset="0"/>
                          <a:sym typeface="Wingdings" charset="2"/>
                        </a:rPr>
                        <a:t> </a:t>
                      </a:r>
                      <a:r>
                        <a:rPr kumimoji="0" lang="fr-FR" sz="1800" b="0" i="0" u="none" strike="noStrike" cap="none" normalizeH="0" baseline="0" dirty="0">
                          <a:ln>
                            <a:noFill/>
                          </a:ln>
                          <a:solidFill>
                            <a:srgbClr val="080808"/>
                          </a:solidFill>
                          <a:effectLst/>
                          <a:latin typeface="Tahoma" charset="0"/>
                          <a:ea typeface="Times New Roman" charset="0"/>
                          <a:cs typeface="Times New Roman" charset="0"/>
                          <a:sym typeface="Wingdings" charset="2"/>
                        </a:rPr>
                        <a:t>Règles particulières</a:t>
                      </a:r>
                      <a:r>
                        <a:rPr kumimoji="0" lang="fr-FR" sz="1800" b="0" i="0" u="none" strike="noStrike" cap="none" normalizeH="0" baseline="0" dirty="0">
                          <a:ln>
                            <a:noFill/>
                          </a:ln>
                          <a:solidFill>
                            <a:schemeClr val="tx1"/>
                          </a:solidFill>
                          <a:effectLst/>
                          <a:latin typeface="Tahoma" charset="0"/>
                          <a:ea typeface="Times New Roman" charset="0"/>
                          <a:cs typeface="Times New Roman" charset="0"/>
                        </a:rPr>
                        <a:t> pour les frontaliers, fonctionnaires, pour le personnel d’ambassade et de consulat, etc..</a:t>
                      </a:r>
                    </a:p>
                  </a:txBody>
                  <a:tcPr marL="85162" marR="85162" marT="47302" marB="47302" horzOverflow="overflow">
                    <a:lnL w="254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CC99">
                        <a:alpha val="50195"/>
                      </a:srgbClr>
                    </a:solidFill>
                  </a:tcPr>
                </a:tc>
                <a:tc hMerge="1">
                  <a:txBody>
                    <a:bodyPr/>
                    <a:lstStyle/>
                    <a:p>
                      <a:endParaRPr lang="fr-FR"/>
                    </a:p>
                  </a:txBody>
                  <a:tcPr/>
                </a:tc>
              </a:tr>
            </a:tbl>
          </a:graphicData>
        </a:graphic>
      </p:graphicFrame>
      <p:sp>
        <p:nvSpPr>
          <p:cNvPr id="89102" name="AutoShape 13"/>
          <p:cNvSpPr>
            <a:spLocks noChangeArrowheads="1"/>
          </p:cNvSpPr>
          <p:nvPr/>
        </p:nvSpPr>
        <p:spPr bwMode="auto">
          <a:xfrm>
            <a:off x="5486400" y="1828800"/>
            <a:ext cx="650875" cy="360363"/>
          </a:xfrm>
          <a:prstGeom prst="rightArrow">
            <a:avLst>
              <a:gd name="adj1" fmla="val 50000"/>
              <a:gd name="adj2" fmla="val 47897"/>
            </a:avLst>
          </a:prstGeom>
          <a:solidFill>
            <a:schemeClr val="folHlink"/>
          </a:solidFill>
          <a:ln w="9525">
            <a:solidFill>
              <a:schemeClr val="tx1"/>
            </a:solidFill>
            <a:miter lim="800000"/>
            <a:headEnd/>
            <a:tailEnd/>
          </a:ln>
        </p:spPr>
        <p:txBody>
          <a:bodyPr wrap="none" lIns="91408" tIns="45704" rIns="91408" bIns="45704" anchor="ctr">
            <a:prstTxWarp prst="textNoShape">
              <a:avLst/>
            </a:prstTxWarp>
          </a:bodyPr>
          <a:lstStyle/>
          <a:p>
            <a:endParaRPr lang="fr-FR"/>
          </a:p>
        </p:txBody>
      </p:sp>
      <p:sp>
        <p:nvSpPr>
          <p:cNvPr id="89103" name="Text Box 14"/>
          <p:cNvSpPr txBox="1">
            <a:spLocks noChangeArrowheads="1"/>
          </p:cNvSpPr>
          <p:nvPr/>
        </p:nvSpPr>
        <p:spPr bwMode="auto">
          <a:xfrm>
            <a:off x="3759200" y="652463"/>
            <a:ext cx="4629150" cy="541337"/>
          </a:xfrm>
          <a:prstGeom prst="rect">
            <a:avLst/>
          </a:prstGeom>
          <a:noFill/>
          <a:ln w="9525">
            <a:noFill/>
            <a:miter lim="800000"/>
            <a:headEnd/>
            <a:tailEnd/>
          </a:ln>
        </p:spPr>
        <p:txBody>
          <a:bodyPr lIns="91408" tIns="45704" rIns="91408" bIns="45704">
            <a:prstTxWarp prst="textNoShape">
              <a:avLst/>
            </a:prstTxWarp>
            <a:spAutoFit/>
          </a:bodyPr>
          <a:lstStyle/>
          <a:p>
            <a:endParaRPr lang="en-US" sz="2800">
              <a:latin typeface="Tahoma" charset="0"/>
            </a:endParaRPr>
          </a:p>
        </p:txBody>
      </p:sp>
      <p:sp>
        <p:nvSpPr>
          <p:cNvPr id="89104" name="Text Box 15"/>
          <p:cNvSpPr txBox="1">
            <a:spLocks noChangeArrowheads="1"/>
          </p:cNvSpPr>
          <p:nvPr/>
        </p:nvSpPr>
        <p:spPr bwMode="auto">
          <a:xfrm>
            <a:off x="4192588" y="652463"/>
            <a:ext cx="3835400" cy="541337"/>
          </a:xfrm>
          <a:prstGeom prst="rect">
            <a:avLst/>
          </a:prstGeom>
          <a:noFill/>
          <a:ln w="9525">
            <a:noFill/>
            <a:miter lim="800000"/>
            <a:headEnd/>
            <a:tailEnd/>
          </a:ln>
        </p:spPr>
        <p:txBody>
          <a:bodyPr lIns="91408" tIns="45704" rIns="91408" bIns="45704">
            <a:prstTxWarp prst="textNoShape">
              <a:avLst/>
            </a:prstTxWarp>
            <a:spAutoFit/>
          </a:bodyPr>
          <a:lstStyle/>
          <a:p>
            <a:endParaRPr lang="en-US" sz="2800">
              <a:latin typeface="Tahoma" charset="0"/>
            </a:endParaRPr>
          </a:p>
        </p:txBody>
      </p:sp>
      <p:sp>
        <p:nvSpPr>
          <p:cNvPr id="89105" name="Text Box 16"/>
          <p:cNvSpPr txBox="1">
            <a:spLocks noChangeArrowheads="1"/>
          </p:cNvSpPr>
          <p:nvPr/>
        </p:nvSpPr>
        <p:spPr bwMode="auto">
          <a:xfrm>
            <a:off x="2555875" y="620713"/>
            <a:ext cx="2513013" cy="369887"/>
          </a:xfrm>
          <a:prstGeom prst="rect">
            <a:avLst/>
          </a:prstGeom>
          <a:noFill/>
          <a:ln w="9525">
            <a:noFill/>
            <a:miter lim="800000"/>
            <a:headEnd/>
            <a:tailEnd/>
          </a:ln>
        </p:spPr>
        <p:txBody>
          <a:bodyPr wrap="none" lIns="91408" tIns="45704" rIns="91408" bIns="45704">
            <a:prstTxWarp prst="textNoShape">
              <a:avLst/>
            </a:prstTxWarp>
            <a:spAutoFit/>
          </a:bodyPr>
          <a:lstStyle/>
          <a:p>
            <a:r>
              <a:rPr lang="en-US" b="1">
                <a:solidFill>
                  <a:srgbClr val="CC0000"/>
                </a:solidFill>
                <a:latin typeface="Tahoma" charset="0"/>
              </a:rPr>
              <a:t>1</a:t>
            </a:r>
            <a:r>
              <a:rPr lang="en-US" b="1" baseline="30000">
                <a:solidFill>
                  <a:srgbClr val="CC0000"/>
                </a:solidFill>
                <a:latin typeface="Tahoma" charset="0"/>
              </a:rPr>
              <a:t>er</a:t>
            </a:r>
            <a:r>
              <a:rPr lang="en-US" b="1">
                <a:solidFill>
                  <a:srgbClr val="CC0000"/>
                </a:solidFill>
                <a:latin typeface="Tahoma" charset="0"/>
              </a:rPr>
              <a:t> type de situation</a:t>
            </a:r>
          </a:p>
        </p:txBody>
      </p:sp>
      <p:grpSp>
        <p:nvGrpSpPr>
          <p:cNvPr id="89106" name="Group 19"/>
          <p:cNvGrpSpPr>
            <a:grpSpLocks/>
          </p:cNvGrpSpPr>
          <p:nvPr/>
        </p:nvGrpSpPr>
        <p:grpSpPr bwMode="auto">
          <a:xfrm>
            <a:off x="1655763" y="3213100"/>
            <a:ext cx="5094287" cy="428625"/>
            <a:chOff x="1220" y="2382"/>
            <a:chExt cx="3752" cy="297"/>
          </a:xfrm>
        </p:grpSpPr>
        <p:sp>
          <p:nvSpPr>
            <p:cNvPr id="89107" name="WordArt 17"/>
            <p:cNvSpPr>
              <a:spLocks noChangeArrowheads="1" noChangeShapeType="1" noTextEdit="1"/>
            </p:cNvSpPr>
            <p:nvPr/>
          </p:nvSpPr>
          <p:spPr bwMode="auto">
            <a:xfrm>
              <a:off x="1835" y="2382"/>
              <a:ext cx="3137" cy="297"/>
            </a:xfrm>
            <a:prstGeom prst="rect">
              <a:avLst/>
            </a:prstGeom>
          </p:spPr>
          <p:txBody>
            <a:bodyPr wrap="none" fromWordArt="1">
              <a:prstTxWarp prst="textPlain">
                <a:avLst>
                  <a:gd name="adj" fmla="val 50000"/>
                </a:avLst>
              </a:prstTxWarp>
            </a:bodyPr>
            <a:lstStyle/>
            <a:p>
              <a:pPr algn="ctr"/>
              <a:r>
                <a:rPr lang="fr-FR" kern="10" spc="1227">
                  <a:ln w="9525">
                    <a:solidFill>
                      <a:srgbClr val="000000"/>
                    </a:solidFill>
                    <a:round/>
                    <a:headEnd/>
                    <a:tailEnd/>
                  </a:ln>
                  <a:solidFill>
                    <a:srgbClr val="808080"/>
                  </a:solidFill>
                  <a:latin typeface="Tahoma"/>
                  <a:ea typeface="Tahoma"/>
                  <a:cs typeface="Tahoma"/>
                </a:rPr>
                <a:t>Exception: détachement</a:t>
              </a:r>
            </a:p>
          </p:txBody>
        </p:sp>
        <p:sp>
          <p:nvSpPr>
            <p:cNvPr id="89108" name="Text Box 18"/>
            <p:cNvSpPr txBox="1">
              <a:spLocks noChangeArrowheads="1"/>
            </p:cNvSpPr>
            <p:nvPr/>
          </p:nvSpPr>
          <p:spPr bwMode="auto">
            <a:xfrm>
              <a:off x="1220" y="2395"/>
              <a:ext cx="598" cy="268"/>
            </a:xfrm>
            <a:prstGeom prst="rect">
              <a:avLst/>
            </a:prstGeom>
            <a:noFill/>
            <a:ln w="9525">
              <a:noFill/>
              <a:miter lim="800000"/>
              <a:headEnd/>
              <a:tailEnd/>
            </a:ln>
          </p:spPr>
          <p:txBody>
            <a:bodyPr lIns="104306" tIns="52153" rIns="104306" bIns="52153">
              <a:prstTxWarp prst="textNoShape">
                <a:avLst/>
              </a:prstTxWarp>
              <a:spAutoFit/>
            </a:bodyPr>
            <a:lstStyle/>
            <a:p>
              <a:r>
                <a:rPr lang="en-US">
                  <a:sym typeface="Wingdings" charset="2"/>
                </a:rPr>
                <a:t></a:t>
              </a:r>
            </a:p>
          </p:txBody>
        </p:sp>
      </p:grpSp>
    </p:spTree>
    <p:extLst>
      <p:ext uri="{BB962C8B-B14F-4D97-AF65-F5344CB8AC3E}">
        <p14:creationId xmlns:p14="http://schemas.microsoft.com/office/powerpoint/2010/main" val="7932362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lIns="91408" tIns="45704" rIns="91408" bIns="45704"/>
          <a:lstStyle/>
          <a:p>
            <a:pPr eaLnBrk="1" hangingPunct="1"/>
            <a:r>
              <a:rPr lang="nl-NL">
                <a:solidFill>
                  <a:schemeClr val="tx1"/>
                </a:solidFill>
                <a:latin typeface="Corbel" charset="0"/>
              </a:rPr>
              <a:t>Si l’activité se déroule </a:t>
            </a:r>
            <a:r>
              <a:rPr lang="nl-NL" b="1">
                <a:solidFill>
                  <a:schemeClr val="tx1"/>
                </a:solidFill>
                <a:latin typeface="Corbel" charset="0"/>
              </a:rPr>
              <a:t>dans un Etat</a:t>
            </a:r>
            <a:endParaRPr lang="en-US" b="1">
              <a:solidFill>
                <a:schemeClr val="tx1"/>
              </a:solidFill>
              <a:latin typeface="Corbel" charset="0"/>
            </a:endParaRPr>
          </a:p>
        </p:txBody>
      </p:sp>
      <p:sp>
        <p:nvSpPr>
          <p:cNvPr id="91140" name="Rectangle 8"/>
          <p:cNvSpPr>
            <a:spLocks noGrp="1" noChangeArrowheads="1"/>
          </p:cNvSpPr>
          <p:nvPr>
            <p:ph type="sldNum" sz="quarter" idx="12"/>
          </p:nvPr>
        </p:nvSpPr>
        <p:spPr bwMode="auto">
          <a:xfrm>
            <a:off x="7010400" y="6356350"/>
            <a:ext cx="2133600" cy="365125"/>
          </a:xfrm>
          <a:prstGeom prst="rect">
            <a:avLst/>
          </a:prstGeom>
          <a:noFill/>
          <a:ln>
            <a:miter lim="800000"/>
            <a:headEnd/>
            <a:tailEnd/>
          </a:ln>
        </p:spPr>
        <p:txBody>
          <a:bodyPr/>
          <a:lstStyle/>
          <a:p>
            <a:r>
              <a:rPr lang="fr-FR" smtClean="0"/>
              <a:t>Page </a:t>
            </a:r>
            <a:fld id="{481611B4-4F5B-984D-B0F6-2C882C6435A5}" type="slidenum">
              <a:rPr lang="fr-FR" smtClean="0"/>
              <a:pPr/>
              <a:t>72</a:t>
            </a:fld>
            <a:endParaRPr lang="fr-FR" smtClean="0"/>
          </a:p>
        </p:txBody>
      </p:sp>
      <p:sp>
        <p:nvSpPr>
          <p:cNvPr id="91141" name="Rectangle 3"/>
          <p:cNvSpPr>
            <a:spLocks noGrp="1" noChangeArrowheads="1"/>
          </p:cNvSpPr>
          <p:nvPr>
            <p:ph type="body" sz="half" idx="4294967295"/>
          </p:nvPr>
        </p:nvSpPr>
        <p:spPr>
          <a:xfrm>
            <a:off x="1676400" y="1844675"/>
            <a:ext cx="7467600" cy="2120900"/>
          </a:xfrm>
          <a:prstGeom prst="rect">
            <a:avLst/>
          </a:prstGeom>
        </p:spPr>
        <p:txBody>
          <a:bodyPr lIns="91408" tIns="45704" rIns="91408" bIns="45704"/>
          <a:lstStyle/>
          <a:p>
            <a:pPr marL="201613" indent="-201613" defTabSz="771525" eaLnBrk="1" hangingPunct="1">
              <a:buFont typeface="Arial" charset="0"/>
              <a:buNone/>
            </a:pPr>
            <a:r>
              <a:rPr lang="en-US" sz="2100" dirty="0">
                <a:latin typeface="Corbel" charset="0"/>
                <a:sym typeface="Wingdings" charset="2"/>
              </a:rPr>
              <a:t> </a:t>
            </a:r>
            <a:r>
              <a:rPr lang="fr-FR" sz="2100" dirty="0">
                <a:latin typeface="Corbel" charset="0"/>
                <a:sym typeface="Wingdings" charset="2"/>
              </a:rPr>
              <a:t>Le </a:t>
            </a:r>
            <a:r>
              <a:rPr lang="fr-FR" dirty="0">
                <a:latin typeface="Corbel" charset="0"/>
                <a:sym typeface="Wingdings" charset="2"/>
              </a:rPr>
              <a:t>principe “</a:t>
            </a:r>
            <a:r>
              <a:rPr lang="fr-FR" dirty="0" err="1">
                <a:latin typeface="Corbel" charset="0"/>
                <a:sym typeface="Wingdings" charset="2"/>
              </a:rPr>
              <a:t>lex</a:t>
            </a:r>
            <a:r>
              <a:rPr lang="fr-FR" dirty="0">
                <a:latin typeface="Corbel" charset="0"/>
                <a:sym typeface="Wingdings" charset="2"/>
              </a:rPr>
              <a:t> </a:t>
            </a:r>
            <a:r>
              <a:rPr lang="fr-FR" dirty="0" err="1">
                <a:latin typeface="Corbel" charset="0"/>
                <a:sym typeface="Wingdings" charset="2"/>
              </a:rPr>
              <a:t>loci</a:t>
            </a:r>
            <a:r>
              <a:rPr lang="fr-FR" dirty="0">
                <a:latin typeface="Corbel" charset="0"/>
                <a:sym typeface="Wingdings" charset="2"/>
              </a:rPr>
              <a:t> </a:t>
            </a:r>
            <a:r>
              <a:rPr lang="fr-FR" dirty="0" err="1">
                <a:latin typeface="Corbel" charset="0"/>
                <a:sym typeface="Wingdings" charset="2"/>
              </a:rPr>
              <a:t>laboris</a:t>
            </a:r>
            <a:r>
              <a:rPr lang="fr-FR" dirty="0">
                <a:latin typeface="Corbel" charset="0"/>
                <a:sym typeface="Wingdings" charset="2"/>
              </a:rPr>
              <a:t>” s’applique ;</a:t>
            </a:r>
          </a:p>
          <a:p>
            <a:pPr marL="201613" indent="-201613" defTabSz="771525" eaLnBrk="1" hangingPunct="1">
              <a:buFont typeface="Arial" charset="0"/>
              <a:buNone/>
            </a:pPr>
            <a:r>
              <a:rPr lang="fr-FR" dirty="0">
                <a:latin typeface="Corbel" charset="0"/>
                <a:sym typeface="Wingdings" charset="2"/>
              </a:rPr>
              <a:t> sauf en cas de détachement ;</a:t>
            </a:r>
          </a:p>
          <a:p>
            <a:pPr marL="201613" indent="-201613" defTabSz="771525" eaLnBrk="1" hangingPunct="1">
              <a:buFont typeface="Arial" charset="0"/>
              <a:buNone/>
            </a:pPr>
            <a:r>
              <a:rPr lang="fr-FR" dirty="0">
                <a:latin typeface="Corbel" charset="0"/>
                <a:sym typeface="Wingdings" charset="2"/>
              </a:rPr>
              <a:t> Ou si une des règles particulières s’applique.</a:t>
            </a:r>
          </a:p>
        </p:txBody>
      </p:sp>
      <p:sp>
        <p:nvSpPr>
          <p:cNvPr id="15365" name="Rectangle 5"/>
          <p:cNvSpPr>
            <a:spLocks noChangeArrowheads="1"/>
          </p:cNvSpPr>
          <p:nvPr/>
        </p:nvSpPr>
        <p:spPr bwMode="auto">
          <a:xfrm>
            <a:off x="4319588" y="3941763"/>
            <a:ext cx="4572000" cy="923925"/>
          </a:xfrm>
          <a:prstGeom prst="rect">
            <a:avLst/>
          </a:prstGeom>
          <a:noFill/>
          <a:ln w="9525">
            <a:noFill/>
            <a:miter lim="800000"/>
            <a:headEnd/>
            <a:tailEnd/>
          </a:ln>
        </p:spPr>
        <p:txBody>
          <a:bodyPr lIns="91408" tIns="45704" rIns="91408" bIns="45704">
            <a:prstTxWarp prst="textNoShape">
              <a:avLst/>
            </a:prstTxWarp>
            <a:spAutoFit/>
          </a:bodyPr>
          <a:lstStyle/>
          <a:p>
            <a:pPr defTabSz="457704">
              <a:defRPr/>
            </a:pPr>
            <a:r>
              <a:rPr lang="fr-FR" i="1" dirty="0">
                <a:solidFill>
                  <a:srgbClr val="FF3300"/>
                </a:solidFill>
                <a:effectLst>
                  <a:outerShdw blurRad="38100" dist="38100" dir="2700000" algn="tl">
                    <a:srgbClr val="DDDDDD"/>
                  </a:outerShdw>
                </a:effectLst>
                <a:latin typeface="Tahoma" charset="0"/>
              </a:rPr>
              <a:t>Par exemple – un travailleur portugais qui </a:t>
            </a:r>
            <a:r>
              <a:rPr lang="fr-FR" i="1" dirty="0" smtClean="0">
                <a:solidFill>
                  <a:srgbClr val="FF3300"/>
                </a:solidFill>
                <a:effectLst>
                  <a:outerShdw blurRad="38100" dist="38100" dir="2700000" algn="tl">
                    <a:srgbClr val="DDDDDD"/>
                  </a:outerShdw>
                </a:effectLst>
                <a:latin typeface="Tahoma" charset="0"/>
              </a:rPr>
              <a:t>travaille </a:t>
            </a:r>
            <a:r>
              <a:rPr lang="fr-FR" i="1" dirty="0">
                <a:solidFill>
                  <a:srgbClr val="FF3300"/>
                </a:solidFill>
                <a:effectLst>
                  <a:outerShdw blurRad="38100" dist="38100" dir="2700000" algn="tl">
                    <a:srgbClr val="DDDDDD"/>
                  </a:outerShdw>
                </a:effectLst>
                <a:latin typeface="Tahoma" charset="0"/>
              </a:rPr>
              <a:t>en France puis en Belgique.</a:t>
            </a:r>
          </a:p>
          <a:p>
            <a:pPr marL="457704" lvl="1" defTabSz="457704">
              <a:defRPr/>
            </a:pPr>
            <a:endParaRPr lang="fr-FR" dirty="0">
              <a:solidFill>
                <a:srgbClr val="FF3300"/>
              </a:solidFill>
              <a:effectLst>
                <a:outerShdw blurRad="38100" dist="38100" dir="2700000" algn="tl">
                  <a:srgbClr val="DDDDDD"/>
                </a:outerShdw>
              </a:effectLst>
              <a:latin typeface="Tahoma" charset="0"/>
            </a:endParaRPr>
          </a:p>
        </p:txBody>
      </p:sp>
      <p:sp>
        <p:nvSpPr>
          <p:cNvPr id="3" name="Content Placeholder 2"/>
          <p:cNvSpPr>
            <a:spLocks noGrp="1"/>
          </p:cNvSpPr>
          <p:nvPr>
            <p:ph idx="1"/>
          </p:nvPr>
        </p:nvSpPr>
        <p:spPr/>
        <p:txBody>
          <a:bodyPr/>
          <a:lstStyle/>
          <a:p>
            <a:endParaRPr lang="de-DE"/>
          </a:p>
        </p:txBody>
      </p:sp>
    </p:spTree>
    <p:extLst>
      <p:ext uri="{BB962C8B-B14F-4D97-AF65-F5344CB8AC3E}">
        <p14:creationId xmlns:p14="http://schemas.microsoft.com/office/powerpoint/2010/main" val="5500141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8"/>
          <p:cNvSpPr>
            <a:spLocks noGrp="1" noChangeArrowheads="1"/>
          </p:cNvSpPr>
          <p:nvPr>
            <p:ph type="sldNum" sz="quarter" idx="12"/>
          </p:nvPr>
        </p:nvSpPr>
        <p:spPr bwMode="auto">
          <a:xfrm>
            <a:off x="7010400" y="6356350"/>
            <a:ext cx="2133600" cy="365125"/>
          </a:xfrm>
          <a:prstGeom prst="rect">
            <a:avLst/>
          </a:prstGeom>
          <a:noFill/>
          <a:ln>
            <a:miter lim="800000"/>
            <a:headEnd/>
            <a:tailEnd/>
          </a:ln>
        </p:spPr>
        <p:txBody>
          <a:bodyPr/>
          <a:lstStyle/>
          <a:p>
            <a:r>
              <a:rPr lang="fr-FR" smtClean="0"/>
              <a:t>Page </a:t>
            </a:r>
            <a:fld id="{8B1255B1-9A57-9645-9283-00C9C418AEF9}" type="slidenum">
              <a:rPr lang="fr-FR" smtClean="0"/>
              <a:pPr/>
              <a:t>73</a:t>
            </a:fld>
            <a:endParaRPr lang="fr-FR" smtClean="0"/>
          </a:p>
        </p:txBody>
      </p:sp>
      <p:grpSp>
        <p:nvGrpSpPr>
          <p:cNvPr id="93187" name="Group 31"/>
          <p:cNvGrpSpPr>
            <a:grpSpLocks/>
          </p:cNvGrpSpPr>
          <p:nvPr/>
        </p:nvGrpSpPr>
        <p:grpSpPr bwMode="auto">
          <a:xfrm>
            <a:off x="1781175" y="696913"/>
            <a:ext cx="7110413" cy="4968875"/>
            <a:chOff x="302" y="531"/>
            <a:chExt cx="6033" cy="3451"/>
          </a:xfrm>
        </p:grpSpPr>
        <p:grpSp>
          <p:nvGrpSpPr>
            <p:cNvPr id="93188" name="Group 5"/>
            <p:cNvGrpSpPr>
              <a:grpSpLocks/>
            </p:cNvGrpSpPr>
            <p:nvPr/>
          </p:nvGrpSpPr>
          <p:grpSpPr bwMode="auto">
            <a:xfrm>
              <a:off x="504" y="531"/>
              <a:ext cx="5831" cy="2858"/>
              <a:chOff x="408" y="663"/>
              <a:chExt cx="4896" cy="2592"/>
            </a:xfrm>
          </p:grpSpPr>
          <p:grpSp>
            <p:nvGrpSpPr>
              <p:cNvPr id="93204" name="Group 6"/>
              <p:cNvGrpSpPr>
                <a:grpSpLocks noChangeAspect="1"/>
              </p:cNvGrpSpPr>
              <p:nvPr/>
            </p:nvGrpSpPr>
            <p:grpSpPr bwMode="auto">
              <a:xfrm>
                <a:off x="408" y="663"/>
                <a:ext cx="4896" cy="2592"/>
                <a:chOff x="321" y="819"/>
                <a:chExt cx="3672" cy="3456"/>
              </a:xfrm>
            </p:grpSpPr>
            <p:sp>
              <p:nvSpPr>
                <p:cNvPr id="93206" name="AutoShape 7"/>
                <p:cNvSpPr>
                  <a:spLocks noChangeAspect="1" noChangeArrowheads="1" noTextEdit="1"/>
                </p:cNvSpPr>
                <p:nvPr/>
              </p:nvSpPr>
              <p:spPr bwMode="auto">
                <a:xfrm>
                  <a:off x="321" y="819"/>
                  <a:ext cx="3672" cy="3456"/>
                </a:xfrm>
                <a:prstGeom prst="rect">
                  <a:avLst/>
                </a:prstGeom>
                <a:noFill/>
                <a:ln w="9525">
                  <a:noFill/>
                  <a:miter lim="800000"/>
                  <a:headEnd/>
                  <a:tailEnd/>
                </a:ln>
              </p:spPr>
              <p:txBody>
                <a:bodyPr>
                  <a:prstTxWarp prst="textNoShape">
                    <a:avLst/>
                  </a:prstTxWarp>
                </a:bodyPr>
                <a:lstStyle/>
                <a:p>
                  <a:endParaRPr lang="fr-FR"/>
                </a:p>
              </p:txBody>
            </p:sp>
            <p:sp>
              <p:nvSpPr>
                <p:cNvPr id="17416" name="_s1032"/>
                <p:cNvSpPr>
                  <a:spLocks noChangeArrowheads="1"/>
                </p:cNvSpPr>
                <p:nvPr/>
              </p:nvSpPr>
              <p:spPr bwMode="auto">
                <a:xfrm>
                  <a:off x="321" y="1554"/>
                  <a:ext cx="864" cy="288"/>
                </a:xfrm>
                <a:prstGeom prst="roundRect">
                  <a:avLst>
                    <a:gd name="adj" fmla="val 16667"/>
                  </a:avLst>
                </a:prstGeom>
                <a:solidFill>
                  <a:schemeClr val="bg2"/>
                </a:solidFill>
                <a:ln w="9525">
                  <a:noFill/>
                  <a:round/>
                  <a:headEnd/>
                  <a:tailEnd/>
                </a:ln>
                <a:effectLst>
                  <a:outerShdw blurRad="63500" dist="107763" dir="2700000" algn="ctr" rotWithShape="0">
                    <a:srgbClr val="000000">
                      <a:alpha val="50000"/>
                    </a:srgbClr>
                  </a:outerShdw>
                </a:effectLst>
              </p:spPr>
              <p:txBody>
                <a:bodyPr wrap="none" lIns="104306" tIns="52153" rIns="104306" bIns="52153" anchor="ctr">
                  <a:prstTxWarp prst="textNoShape">
                    <a:avLst/>
                  </a:prstTxWarp>
                </a:bodyPr>
                <a:lstStyle/>
                <a:p>
                  <a:pPr algn="ctr" defTabSz="457704">
                    <a:defRPr/>
                  </a:pPr>
                  <a:r>
                    <a:rPr lang="en-US" sz="2200" dirty="0">
                      <a:latin typeface="Tahoma" charset="0"/>
                      <a:cs typeface="Tahoma" charset="0"/>
                    </a:rPr>
                    <a:t>Portuga</a:t>
                  </a:r>
                  <a:r>
                    <a:rPr lang="en-US" sz="2200" dirty="0">
                      <a:cs typeface="Arial" charset="0"/>
                    </a:rPr>
                    <a:t>l</a:t>
                  </a:r>
                </a:p>
              </p:txBody>
            </p:sp>
            <p:sp>
              <p:nvSpPr>
                <p:cNvPr id="17417" name="_s1033"/>
                <p:cNvSpPr>
                  <a:spLocks noChangeArrowheads="1"/>
                </p:cNvSpPr>
                <p:nvPr/>
              </p:nvSpPr>
              <p:spPr bwMode="auto">
                <a:xfrm>
                  <a:off x="1313" y="1546"/>
                  <a:ext cx="864" cy="288"/>
                </a:xfrm>
                <a:prstGeom prst="roundRect">
                  <a:avLst>
                    <a:gd name="adj" fmla="val 16667"/>
                  </a:avLst>
                </a:prstGeom>
                <a:solidFill>
                  <a:srgbClr val="FFCC99"/>
                </a:solidFill>
                <a:ln w="9525">
                  <a:noFill/>
                  <a:round/>
                  <a:headEnd/>
                  <a:tailEnd/>
                </a:ln>
                <a:effectLst>
                  <a:outerShdw blurRad="63500" dist="107763" dir="2700000" algn="ctr" rotWithShape="0">
                    <a:srgbClr val="000000">
                      <a:alpha val="50000"/>
                    </a:srgbClr>
                  </a:outerShdw>
                </a:effectLst>
              </p:spPr>
              <p:txBody>
                <a:bodyPr wrap="none" lIns="104306" tIns="52153" rIns="104306" bIns="52153" anchor="ctr">
                  <a:prstTxWarp prst="textNoShape">
                    <a:avLst/>
                  </a:prstTxWarp>
                </a:bodyPr>
                <a:lstStyle/>
                <a:p>
                  <a:pPr defTabSz="457704">
                    <a:defRPr/>
                  </a:pPr>
                  <a:r>
                    <a:rPr lang="en-US" sz="2200" dirty="0">
                      <a:cs typeface="Arial" charset="0"/>
                    </a:rPr>
                    <a:t>    </a:t>
                  </a:r>
                  <a:r>
                    <a:rPr lang="en-US" dirty="0">
                      <a:latin typeface="Tahoma" charset="0"/>
                      <a:cs typeface="Tahoma" charset="0"/>
                    </a:rPr>
                    <a:t>F</a:t>
                  </a:r>
                  <a:r>
                    <a:rPr lang="en-US" sz="2200" dirty="0">
                      <a:cs typeface="Arial" charset="0"/>
                    </a:rPr>
                    <a:t>	</a:t>
                  </a:r>
                  <a:r>
                    <a:rPr lang="en-US" sz="2200" dirty="0" err="1">
                      <a:cs typeface="Arial" charset="0"/>
                    </a:rPr>
                    <a:t>rance</a:t>
                  </a:r>
                  <a:endParaRPr lang="en-US" sz="2200" dirty="0">
                    <a:cs typeface="Arial" charset="0"/>
                  </a:endParaRPr>
                </a:p>
              </p:txBody>
            </p:sp>
            <p:sp>
              <p:nvSpPr>
                <p:cNvPr id="17418" name="_s1034"/>
                <p:cNvSpPr>
                  <a:spLocks noChangeArrowheads="1"/>
                </p:cNvSpPr>
                <p:nvPr/>
              </p:nvSpPr>
              <p:spPr bwMode="auto">
                <a:xfrm>
                  <a:off x="2328" y="1554"/>
                  <a:ext cx="864" cy="288"/>
                </a:xfrm>
                <a:prstGeom prst="roundRect">
                  <a:avLst>
                    <a:gd name="adj" fmla="val 16667"/>
                  </a:avLst>
                </a:prstGeom>
                <a:solidFill>
                  <a:srgbClr val="FFFF99"/>
                </a:solidFill>
                <a:ln w="9525">
                  <a:noFill/>
                  <a:round/>
                  <a:headEnd/>
                  <a:tailEnd/>
                </a:ln>
                <a:effectLst>
                  <a:outerShdw blurRad="63500" dist="107763" dir="2700000" algn="ctr" rotWithShape="0">
                    <a:srgbClr val="000000">
                      <a:alpha val="50000"/>
                    </a:srgbClr>
                  </a:outerShdw>
                </a:effectLst>
              </p:spPr>
              <p:txBody>
                <a:bodyPr wrap="none" lIns="104306" tIns="52153" rIns="104306" bIns="52153" anchor="ctr">
                  <a:prstTxWarp prst="textNoShape">
                    <a:avLst/>
                  </a:prstTxWarp>
                </a:bodyPr>
                <a:lstStyle/>
                <a:p>
                  <a:pPr algn="ctr" defTabSz="457704">
                    <a:defRPr/>
                  </a:pPr>
                  <a:r>
                    <a:rPr lang="en-US" sz="2200" dirty="0" err="1">
                      <a:cs typeface="Arial" charset="0"/>
                    </a:rPr>
                    <a:t>Belgique</a:t>
                  </a:r>
                  <a:endParaRPr lang="en-US" sz="2200" dirty="0">
                    <a:cs typeface="Arial" charset="0"/>
                  </a:endParaRPr>
                </a:p>
              </p:txBody>
            </p:sp>
            <p:grpSp>
              <p:nvGrpSpPr>
                <p:cNvPr id="93210" name="Group 11"/>
                <p:cNvGrpSpPr>
                  <a:grpSpLocks/>
                </p:cNvGrpSpPr>
                <p:nvPr/>
              </p:nvGrpSpPr>
              <p:grpSpPr bwMode="auto">
                <a:xfrm>
                  <a:off x="791" y="1441"/>
                  <a:ext cx="2041" cy="115"/>
                  <a:chOff x="1162" y="2993"/>
                  <a:chExt cx="2041" cy="114"/>
                </a:xfrm>
              </p:grpSpPr>
              <p:sp>
                <p:nvSpPr>
                  <p:cNvPr id="93213" name="Line 12"/>
                  <p:cNvSpPr>
                    <a:spLocks noChangeShapeType="1"/>
                  </p:cNvSpPr>
                  <p:nvPr/>
                </p:nvSpPr>
                <p:spPr bwMode="auto">
                  <a:xfrm>
                    <a:off x="1162" y="2993"/>
                    <a:ext cx="2041" cy="0"/>
                  </a:xfrm>
                  <a:prstGeom prst="line">
                    <a:avLst/>
                  </a:prstGeom>
                  <a:noFill/>
                  <a:ln w="28575">
                    <a:solidFill>
                      <a:srgbClr val="0000FF"/>
                    </a:solidFill>
                    <a:round/>
                    <a:headEnd/>
                    <a:tailEnd/>
                  </a:ln>
                </p:spPr>
                <p:txBody>
                  <a:bodyPr>
                    <a:prstTxWarp prst="textNoShape">
                      <a:avLst/>
                    </a:prstTxWarp>
                  </a:bodyPr>
                  <a:lstStyle/>
                  <a:p>
                    <a:endParaRPr lang="fr-FR"/>
                  </a:p>
                </p:txBody>
              </p:sp>
              <p:sp>
                <p:nvSpPr>
                  <p:cNvPr id="93214" name="Line 13"/>
                  <p:cNvSpPr>
                    <a:spLocks noChangeShapeType="1"/>
                  </p:cNvSpPr>
                  <p:nvPr/>
                </p:nvSpPr>
                <p:spPr bwMode="auto">
                  <a:xfrm>
                    <a:off x="1162" y="2993"/>
                    <a:ext cx="0" cy="114"/>
                  </a:xfrm>
                  <a:prstGeom prst="line">
                    <a:avLst/>
                  </a:prstGeom>
                  <a:noFill/>
                  <a:ln w="28575">
                    <a:solidFill>
                      <a:srgbClr val="0000FF"/>
                    </a:solidFill>
                    <a:round/>
                    <a:headEnd/>
                    <a:tailEnd/>
                  </a:ln>
                </p:spPr>
                <p:txBody>
                  <a:bodyPr>
                    <a:prstTxWarp prst="textNoShape">
                      <a:avLst/>
                    </a:prstTxWarp>
                  </a:bodyPr>
                  <a:lstStyle/>
                  <a:p>
                    <a:endParaRPr lang="fr-FR"/>
                  </a:p>
                </p:txBody>
              </p:sp>
              <p:sp>
                <p:nvSpPr>
                  <p:cNvPr id="93215" name="Line 14"/>
                  <p:cNvSpPr>
                    <a:spLocks noChangeShapeType="1"/>
                  </p:cNvSpPr>
                  <p:nvPr/>
                </p:nvSpPr>
                <p:spPr bwMode="auto">
                  <a:xfrm>
                    <a:off x="2137" y="2993"/>
                    <a:ext cx="0" cy="114"/>
                  </a:xfrm>
                  <a:prstGeom prst="line">
                    <a:avLst/>
                  </a:prstGeom>
                  <a:noFill/>
                  <a:ln w="28575">
                    <a:solidFill>
                      <a:srgbClr val="0000FF"/>
                    </a:solidFill>
                    <a:round/>
                    <a:headEnd/>
                    <a:tailEnd/>
                  </a:ln>
                </p:spPr>
                <p:txBody>
                  <a:bodyPr>
                    <a:prstTxWarp prst="textNoShape">
                      <a:avLst/>
                    </a:prstTxWarp>
                  </a:bodyPr>
                  <a:lstStyle/>
                  <a:p>
                    <a:endParaRPr lang="fr-FR"/>
                  </a:p>
                </p:txBody>
              </p:sp>
            </p:grpSp>
            <p:sp>
              <p:nvSpPr>
                <p:cNvPr id="93211" name="Line 15"/>
                <p:cNvSpPr>
                  <a:spLocks noChangeShapeType="1"/>
                </p:cNvSpPr>
                <p:nvPr/>
              </p:nvSpPr>
              <p:spPr bwMode="auto">
                <a:xfrm>
                  <a:off x="2832" y="1441"/>
                  <a:ext cx="0" cy="115"/>
                </a:xfrm>
                <a:prstGeom prst="line">
                  <a:avLst/>
                </a:prstGeom>
                <a:noFill/>
                <a:ln w="28575">
                  <a:solidFill>
                    <a:srgbClr val="0000FF"/>
                  </a:solidFill>
                  <a:round/>
                  <a:headEnd/>
                  <a:tailEnd/>
                </a:ln>
              </p:spPr>
              <p:txBody>
                <a:bodyPr>
                  <a:prstTxWarp prst="textNoShape">
                    <a:avLst/>
                  </a:prstTxWarp>
                </a:bodyPr>
                <a:lstStyle/>
                <a:p>
                  <a:endParaRPr lang="fr-FR"/>
                </a:p>
              </p:txBody>
            </p:sp>
            <p:sp>
              <p:nvSpPr>
                <p:cNvPr id="17424" name="_s1031"/>
                <p:cNvSpPr>
                  <a:spLocks noChangeArrowheads="1"/>
                </p:cNvSpPr>
                <p:nvPr/>
              </p:nvSpPr>
              <p:spPr bwMode="auto">
                <a:xfrm>
                  <a:off x="860" y="971"/>
                  <a:ext cx="1882" cy="312"/>
                </a:xfrm>
                <a:prstGeom prst="roundRect">
                  <a:avLst>
                    <a:gd name="adj" fmla="val 16667"/>
                  </a:avLst>
                </a:prstGeom>
                <a:solidFill>
                  <a:schemeClr val="bg1"/>
                </a:solidFill>
                <a:ln w="9525">
                  <a:solidFill>
                    <a:srgbClr val="0000FF"/>
                  </a:solidFill>
                  <a:round/>
                  <a:headEnd/>
                  <a:tailEnd/>
                </a:ln>
                <a:effectLst>
                  <a:outerShdw blurRad="63500" dist="107763" dir="2700000" algn="ctr" rotWithShape="0">
                    <a:srgbClr val="000000">
                      <a:alpha val="50000"/>
                    </a:srgbClr>
                  </a:outerShdw>
                </a:effectLst>
              </p:spPr>
              <p:txBody>
                <a:bodyPr wrap="none" lIns="104306" tIns="52153" rIns="104306" bIns="52153" anchor="ctr">
                  <a:prstTxWarp prst="textNoShape">
                    <a:avLst/>
                  </a:prstTxWarp>
                </a:bodyPr>
                <a:lstStyle/>
                <a:p>
                  <a:pPr algn="ctr" defTabSz="457704">
                    <a:defRPr/>
                  </a:pPr>
                  <a:r>
                    <a:rPr lang="fr-FR" b="1" dirty="0">
                      <a:solidFill>
                        <a:srgbClr val="0000FF"/>
                      </a:solidFill>
                      <a:latin typeface="Tahoma" charset="0"/>
                      <a:cs typeface="Arial" charset="0"/>
                    </a:rPr>
                    <a:t>Travailleur</a:t>
                  </a:r>
                  <a:r>
                    <a:rPr lang="en-US" b="1" dirty="0">
                      <a:solidFill>
                        <a:srgbClr val="0000FF"/>
                      </a:solidFill>
                      <a:latin typeface="Tahoma" charset="0"/>
                      <a:cs typeface="Arial" charset="0"/>
                    </a:rPr>
                    <a:t> migrant</a:t>
                  </a:r>
                </a:p>
              </p:txBody>
            </p:sp>
          </p:grpSp>
          <p:sp>
            <p:nvSpPr>
              <p:cNvPr id="93205" name="Line 17"/>
              <p:cNvSpPr>
                <a:spLocks noChangeShapeType="1"/>
              </p:cNvSpPr>
              <p:nvPr/>
            </p:nvSpPr>
            <p:spPr bwMode="auto">
              <a:xfrm>
                <a:off x="2336" y="1026"/>
                <a:ext cx="0" cy="119"/>
              </a:xfrm>
              <a:prstGeom prst="line">
                <a:avLst/>
              </a:prstGeom>
              <a:noFill/>
              <a:ln w="28575">
                <a:solidFill>
                  <a:srgbClr val="0000FF"/>
                </a:solidFill>
                <a:round/>
                <a:headEnd/>
                <a:tailEnd/>
              </a:ln>
            </p:spPr>
            <p:txBody>
              <a:bodyPr>
                <a:prstTxWarp prst="textNoShape">
                  <a:avLst/>
                </a:prstTxWarp>
              </a:bodyPr>
              <a:lstStyle/>
              <a:p>
                <a:endParaRPr lang="fr-FR"/>
              </a:p>
            </p:txBody>
          </p:sp>
        </p:grpSp>
        <p:grpSp>
          <p:nvGrpSpPr>
            <p:cNvPr id="93189" name="Group 29"/>
            <p:cNvGrpSpPr>
              <a:grpSpLocks/>
            </p:cNvGrpSpPr>
            <p:nvPr/>
          </p:nvGrpSpPr>
          <p:grpSpPr bwMode="auto">
            <a:xfrm>
              <a:off x="302" y="1438"/>
              <a:ext cx="5093" cy="2544"/>
              <a:chOff x="212" y="1438"/>
              <a:chExt cx="5093" cy="2544"/>
            </a:xfrm>
          </p:grpSpPr>
          <p:sp>
            <p:nvSpPr>
              <p:cNvPr id="93190" name="Text Box 2"/>
              <p:cNvSpPr txBox="1">
                <a:spLocks noChangeArrowheads="1"/>
              </p:cNvSpPr>
              <p:nvPr/>
            </p:nvSpPr>
            <p:spPr bwMode="auto">
              <a:xfrm>
                <a:off x="212" y="2131"/>
                <a:ext cx="1670" cy="266"/>
              </a:xfrm>
              <a:prstGeom prst="rect">
                <a:avLst/>
              </a:prstGeom>
              <a:noFill/>
              <a:ln w="9525">
                <a:noFill/>
                <a:miter lim="800000"/>
                <a:headEnd/>
                <a:tailEnd/>
              </a:ln>
            </p:spPr>
            <p:txBody>
              <a:bodyPr lIns="104306" tIns="52153" rIns="104306" bIns="52153">
                <a:prstTxWarp prst="textNoShape">
                  <a:avLst/>
                </a:prstTxWarp>
                <a:spAutoFit/>
              </a:bodyPr>
              <a:lstStyle/>
              <a:p>
                <a:pPr algn="ctr">
                  <a:spcBef>
                    <a:spcPct val="50000"/>
                  </a:spcBef>
                </a:pPr>
                <a:r>
                  <a:rPr lang="en-US" b="1" u="sng">
                    <a:solidFill>
                      <a:srgbClr val="0000FF"/>
                    </a:solidFill>
                    <a:latin typeface="Tahoma" charset="0"/>
                  </a:rPr>
                  <a:t>Loi applicable</a:t>
                </a:r>
                <a:endParaRPr lang="en-US" b="1">
                  <a:solidFill>
                    <a:srgbClr val="0000FF"/>
                  </a:solidFill>
                  <a:latin typeface="Tahoma" charset="0"/>
                </a:endParaRPr>
              </a:p>
            </p:txBody>
          </p:sp>
          <p:sp>
            <p:nvSpPr>
              <p:cNvPr id="93191" name="Line 3"/>
              <p:cNvSpPr>
                <a:spLocks noChangeShapeType="1"/>
              </p:cNvSpPr>
              <p:nvPr/>
            </p:nvSpPr>
            <p:spPr bwMode="auto">
              <a:xfrm flipH="1">
                <a:off x="981" y="2782"/>
                <a:ext cx="53" cy="550"/>
              </a:xfrm>
              <a:prstGeom prst="line">
                <a:avLst/>
              </a:prstGeom>
              <a:noFill/>
              <a:ln w="38100">
                <a:solidFill>
                  <a:srgbClr val="FF0000"/>
                </a:solidFill>
                <a:round/>
                <a:headEnd/>
                <a:tailEnd type="triangle" w="med" len="med"/>
              </a:ln>
            </p:spPr>
            <p:txBody>
              <a:bodyPr>
                <a:prstTxWarp prst="textNoShape">
                  <a:avLst/>
                </a:prstTxWarp>
              </a:bodyPr>
              <a:lstStyle/>
              <a:p>
                <a:endParaRPr lang="fr-FR"/>
              </a:p>
            </p:txBody>
          </p:sp>
          <p:pic>
            <p:nvPicPr>
              <p:cNvPr id="93192" name="Picture 4" descr="qmv_g4eb[1]"/>
              <p:cNvPicPr>
                <a:picLocks noChangeAspect="1" noChangeArrowheads="1"/>
              </p:cNvPicPr>
              <p:nvPr/>
            </p:nvPicPr>
            <p:blipFill>
              <a:blip/>
              <a:srcRect/>
              <a:stretch>
                <a:fillRect/>
              </a:stretch>
            </p:blipFill>
            <p:spPr bwMode="auto">
              <a:xfrm>
                <a:off x="479" y="1438"/>
                <a:ext cx="623" cy="518"/>
              </a:xfrm>
              <a:prstGeom prst="rect">
                <a:avLst/>
              </a:prstGeom>
              <a:noFill/>
              <a:ln w="9525">
                <a:noFill/>
                <a:miter lim="800000"/>
                <a:headEnd/>
                <a:tailEnd/>
              </a:ln>
            </p:spPr>
          </p:pic>
          <p:pic>
            <p:nvPicPr>
              <p:cNvPr id="93193" name="Picture 18" descr="qmv_g4eb[1]"/>
              <p:cNvPicPr>
                <a:picLocks noChangeAspect="1" noChangeArrowheads="1"/>
              </p:cNvPicPr>
              <p:nvPr/>
            </p:nvPicPr>
            <p:blipFill>
              <a:blip/>
              <a:srcRect/>
              <a:stretch>
                <a:fillRect/>
              </a:stretch>
            </p:blipFill>
            <p:spPr bwMode="auto">
              <a:xfrm>
                <a:off x="2387" y="1707"/>
                <a:ext cx="599" cy="451"/>
              </a:xfrm>
              <a:prstGeom prst="rect">
                <a:avLst/>
              </a:prstGeom>
              <a:noFill/>
              <a:ln w="9525">
                <a:noFill/>
                <a:miter lim="800000"/>
                <a:headEnd/>
                <a:tailEnd/>
              </a:ln>
            </p:spPr>
          </p:pic>
          <p:sp>
            <p:nvSpPr>
              <p:cNvPr id="93194" name="Text Box 19"/>
              <p:cNvSpPr txBox="1">
                <a:spLocks noChangeArrowheads="1"/>
              </p:cNvSpPr>
              <p:nvPr/>
            </p:nvSpPr>
            <p:spPr bwMode="auto">
              <a:xfrm>
                <a:off x="1884" y="2131"/>
                <a:ext cx="1749" cy="266"/>
              </a:xfrm>
              <a:prstGeom prst="rect">
                <a:avLst/>
              </a:prstGeom>
              <a:noFill/>
              <a:ln w="9525">
                <a:noFill/>
                <a:miter lim="800000"/>
                <a:headEnd/>
                <a:tailEnd/>
              </a:ln>
            </p:spPr>
            <p:txBody>
              <a:bodyPr lIns="104306" tIns="52153" rIns="104306" bIns="52153">
                <a:prstTxWarp prst="textNoShape">
                  <a:avLst/>
                </a:prstTxWarp>
                <a:spAutoFit/>
              </a:bodyPr>
              <a:lstStyle/>
              <a:p>
                <a:pPr algn="ctr">
                  <a:spcBef>
                    <a:spcPct val="50000"/>
                  </a:spcBef>
                </a:pPr>
                <a:r>
                  <a:rPr lang="en-US" b="1">
                    <a:solidFill>
                      <a:srgbClr val="0000FF"/>
                    </a:solidFill>
                    <a:latin typeface="Tahoma" charset="0"/>
                  </a:rPr>
                  <a:t>Loi applicable</a:t>
                </a:r>
              </a:p>
            </p:txBody>
          </p:sp>
          <p:pic>
            <p:nvPicPr>
              <p:cNvPr id="93195" name="Picture 20" descr="qmv_g4eb[1]"/>
              <p:cNvPicPr>
                <a:picLocks noChangeAspect="1" noChangeArrowheads="1"/>
              </p:cNvPicPr>
              <p:nvPr/>
            </p:nvPicPr>
            <p:blipFill>
              <a:blip/>
              <a:srcRect/>
              <a:stretch>
                <a:fillRect/>
              </a:stretch>
            </p:blipFill>
            <p:spPr bwMode="auto">
              <a:xfrm>
                <a:off x="3952" y="1707"/>
                <a:ext cx="598" cy="451"/>
              </a:xfrm>
              <a:prstGeom prst="rect">
                <a:avLst/>
              </a:prstGeom>
              <a:noFill/>
              <a:ln w="9525">
                <a:noFill/>
                <a:miter lim="800000"/>
                <a:headEnd/>
                <a:tailEnd/>
              </a:ln>
            </p:spPr>
          </p:pic>
          <p:sp>
            <p:nvSpPr>
              <p:cNvPr id="93196" name="Text Box 21"/>
              <p:cNvSpPr txBox="1">
                <a:spLocks noChangeArrowheads="1"/>
              </p:cNvSpPr>
              <p:nvPr/>
            </p:nvSpPr>
            <p:spPr bwMode="auto">
              <a:xfrm>
                <a:off x="3527" y="2131"/>
                <a:ext cx="1778" cy="266"/>
              </a:xfrm>
              <a:prstGeom prst="rect">
                <a:avLst/>
              </a:prstGeom>
              <a:noFill/>
              <a:ln w="9525">
                <a:noFill/>
                <a:miter lim="800000"/>
                <a:headEnd/>
                <a:tailEnd/>
              </a:ln>
            </p:spPr>
            <p:txBody>
              <a:bodyPr lIns="104306" tIns="52153" rIns="104306" bIns="52153">
                <a:prstTxWarp prst="textNoShape">
                  <a:avLst/>
                </a:prstTxWarp>
                <a:spAutoFit/>
              </a:bodyPr>
              <a:lstStyle/>
              <a:p>
                <a:pPr algn="ctr">
                  <a:spcBef>
                    <a:spcPct val="50000"/>
                  </a:spcBef>
                </a:pPr>
                <a:r>
                  <a:rPr lang="en-US" b="1">
                    <a:solidFill>
                      <a:srgbClr val="0000FF"/>
                    </a:solidFill>
                    <a:latin typeface="Tahoma" charset="0"/>
                  </a:rPr>
                  <a:t>Loi applicable</a:t>
                </a:r>
              </a:p>
            </p:txBody>
          </p:sp>
          <p:sp>
            <p:nvSpPr>
              <p:cNvPr id="93197" name="Line 22"/>
              <p:cNvSpPr>
                <a:spLocks noChangeShapeType="1"/>
              </p:cNvSpPr>
              <p:nvPr/>
            </p:nvSpPr>
            <p:spPr bwMode="auto">
              <a:xfrm rot="21221906" flipV="1">
                <a:off x="2970" y="1707"/>
                <a:ext cx="955" cy="256"/>
              </a:xfrm>
              <a:prstGeom prst="line">
                <a:avLst/>
              </a:prstGeom>
              <a:noFill/>
              <a:ln w="19050">
                <a:solidFill>
                  <a:srgbClr val="0000FF"/>
                </a:solidFill>
                <a:round/>
                <a:headEnd/>
                <a:tailEnd type="stealth" w="lg" len="lg"/>
              </a:ln>
            </p:spPr>
            <p:txBody>
              <a:bodyPr>
                <a:prstTxWarp prst="textNoShape">
                  <a:avLst/>
                </a:prstTxWarp>
              </a:bodyPr>
              <a:lstStyle/>
              <a:p>
                <a:endParaRPr lang="fr-FR"/>
              </a:p>
            </p:txBody>
          </p:sp>
          <p:sp>
            <p:nvSpPr>
              <p:cNvPr id="93198" name="Line 23"/>
              <p:cNvSpPr>
                <a:spLocks noChangeShapeType="1"/>
              </p:cNvSpPr>
              <p:nvPr/>
            </p:nvSpPr>
            <p:spPr bwMode="auto">
              <a:xfrm rot="21221906" flipV="1">
                <a:off x="1351" y="1707"/>
                <a:ext cx="982" cy="271"/>
              </a:xfrm>
              <a:prstGeom prst="line">
                <a:avLst/>
              </a:prstGeom>
              <a:noFill/>
              <a:ln w="19050">
                <a:solidFill>
                  <a:srgbClr val="0000FF"/>
                </a:solidFill>
                <a:round/>
                <a:headEnd/>
                <a:tailEnd type="stealth" w="lg" len="lg"/>
              </a:ln>
            </p:spPr>
            <p:txBody>
              <a:bodyPr>
                <a:prstTxWarp prst="textNoShape">
                  <a:avLst/>
                </a:prstTxWarp>
              </a:bodyPr>
              <a:lstStyle/>
              <a:p>
                <a:endParaRPr lang="fr-FR"/>
              </a:p>
            </p:txBody>
          </p:sp>
          <p:sp>
            <p:nvSpPr>
              <p:cNvPr id="93199" name="Text Box 24"/>
              <p:cNvSpPr txBox="1">
                <a:spLocks noChangeArrowheads="1"/>
              </p:cNvSpPr>
              <p:nvPr/>
            </p:nvSpPr>
            <p:spPr bwMode="auto">
              <a:xfrm>
                <a:off x="239" y="3281"/>
                <a:ext cx="1211" cy="458"/>
              </a:xfrm>
              <a:prstGeom prst="rect">
                <a:avLst/>
              </a:prstGeom>
              <a:noFill/>
              <a:ln w="9525">
                <a:noFill/>
                <a:miter lim="800000"/>
                <a:headEnd/>
                <a:tailEnd/>
              </a:ln>
            </p:spPr>
            <p:txBody>
              <a:bodyPr lIns="104306" tIns="52153" rIns="104306" bIns="52153">
                <a:prstTxWarp prst="textNoShape">
                  <a:avLst/>
                </a:prstTxWarp>
                <a:spAutoFit/>
              </a:bodyPr>
              <a:lstStyle/>
              <a:p>
                <a:r>
                  <a:rPr lang="fr-FR">
                    <a:latin typeface="Tahoma" charset="0"/>
                  </a:rPr>
                  <a:t>Loi portugaise</a:t>
                </a:r>
              </a:p>
            </p:txBody>
          </p:sp>
          <p:sp>
            <p:nvSpPr>
              <p:cNvPr id="93200" name="Line 25"/>
              <p:cNvSpPr>
                <a:spLocks noChangeShapeType="1"/>
              </p:cNvSpPr>
              <p:nvPr/>
            </p:nvSpPr>
            <p:spPr bwMode="auto">
              <a:xfrm flipH="1">
                <a:off x="2732" y="2732"/>
                <a:ext cx="52" cy="549"/>
              </a:xfrm>
              <a:prstGeom prst="line">
                <a:avLst/>
              </a:prstGeom>
              <a:noFill/>
              <a:ln w="38100">
                <a:solidFill>
                  <a:srgbClr val="FF0000"/>
                </a:solidFill>
                <a:round/>
                <a:headEnd/>
                <a:tailEnd type="triangle" w="med" len="med"/>
              </a:ln>
            </p:spPr>
            <p:txBody>
              <a:bodyPr>
                <a:prstTxWarp prst="textNoShape">
                  <a:avLst/>
                </a:prstTxWarp>
              </a:bodyPr>
              <a:lstStyle/>
              <a:p>
                <a:endParaRPr lang="fr-FR"/>
              </a:p>
            </p:txBody>
          </p:sp>
          <p:sp>
            <p:nvSpPr>
              <p:cNvPr id="93201" name="Text Box 26"/>
              <p:cNvSpPr txBox="1">
                <a:spLocks noChangeArrowheads="1"/>
              </p:cNvSpPr>
              <p:nvPr/>
            </p:nvSpPr>
            <p:spPr bwMode="auto">
              <a:xfrm>
                <a:off x="2094" y="3332"/>
                <a:ext cx="1092" cy="650"/>
              </a:xfrm>
              <a:prstGeom prst="rect">
                <a:avLst/>
              </a:prstGeom>
              <a:noFill/>
              <a:ln w="9525">
                <a:noFill/>
                <a:miter lim="800000"/>
                <a:headEnd/>
                <a:tailEnd/>
              </a:ln>
            </p:spPr>
            <p:txBody>
              <a:bodyPr lIns="104306" tIns="52153" rIns="104306" bIns="52153">
                <a:prstTxWarp prst="textNoShape">
                  <a:avLst/>
                </a:prstTxWarp>
                <a:spAutoFit/>
              </a:bodyPr>
              <a:lstStyle/>
              <a:p>
                <a:r>
                  <a:rPr lang="en-US">
                    <a:latin typeface="Tahoma" charset="0"/>
                  </a:rPr>
                  <a:t>Loi française</a:t>
                </a:r>
              </a:p>
              <a:p>
                <a:endParaRPr lang="en-US">
                  <a:latin typeface="Tahoma" charset="0"/>
                </a:endParaRPr>
              </a:p>
            </p:txBody>
          </p:sp>
          <p:sp>
            <p:nvSpPr>
              <p:cNvPr id="93202" name="Line 27"/>
              <p:cNvSpPr>
                <a:spLocks noChangeShapeType="1"/>
              </p:cNvSpPr>
              <p:nvPr/>
            </p:nvSpPr>
            <p:spPr bwMode="auto">
              <a:xfrm flipH="1">
                <a:off x="4217" y="2482"/>
                <a:ext cx="53" cy="550"/>
              </a:xfrm>
              <a:prstGeom prst="line">
                <a:avLst/>
              </a:prstGeom>
              <a:noFill/>
              <a:ln w="38100">
                <a:solidFill>
                  <a:srgbClr val="FF0000"/>
                </a:solidFill>
                <a:round/>
                <a:headEnd/>
                <a:tailEnd type="triangle" w="med" len="med"/>
              </a:ln>
            </p:spPr>
            <p:txBody>
              <a:bodyPr>
                <a:prstTxWarp prst="textNoShape">
                  <a:avLst/>
                </a:prstTxWarp>
              </a:bodyPr>
              <a:lstStyle/>
              <a:p>
                <a:endParaRPr lang="fr-FR"/>
              </a:p>
            </p:txBody>
          </p:sp>
          <p:sp>
            <p:nvSpPr>
              <p:cNvPr id="93203" name="Text Box 28"/>
              <p:cNvSpPr txBox="1">
                <a:spLocks noChangeArrowheads="1"/>
              </p:cNvSpPr>
              <p:nvPr/>
            </p:nvSpPr>
            <p:spPr bwMode="auto">
              <a:xfrm>
                <a:off x="3686" y="3281"/>
                <a:ext cx="830" cy="458"/>
              </a:xfrm>
              <a:prstGeom prst="rect">
                <a:avLst/>
              </a:prstGeom>
              <a:noFill/>
              <a:ln w="9525">
                <a:noFill/>
                <a:miter lim="800000"/>
                <a:headEnd/>
                <a:tailEnd/>
              </a:ln>
            </p:spPr>
            <p:txBody>
              <a:bodyPr lIns="104306" tIns="52153" rIns="104306" bIns="52153">
                <a:prstTxWarp prst="textNoShape">
                  <a:avLst/>
                </a:prstTxWarp>
                <a:spAutoFit/>
              </a:bodyPr>
              <a:lstStyle/>
              <a:p>
                <a:r>
                  <a:rPr lang="en-US">
                    <a:latin typeface="Tahoma" charset="0"/>
                  </a:rPr>
                  <a:t>Loi belge</a:t>
                </a:r>
              </a:p>
            </p:txBody>
          </p:sp>
        </p:grpSp>
      </p:grpSp>
    </p:spTree>
    <p:extLst>
      <p:ext uri="{BB962C8B-B14F-4D97-AF65-F5344CB8AC3E}">
        <p14:creationId xmlns:p14="http://schemas.microsoft.com/office/powerpoint/2010/main" val="25551613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8"/>
          <p:cNvSpPr>
            <a:spLocks noGrp="1" noChangeArrowheads="1"/>
          </p:cNvSpPr>
          <p:nvPr>
            <p:ph type="sldNum" sz="quarter" idx="12"/>
          </p:nvPr>
        </p:nvSpPr>
        <p:spPr bwMode="auto">
          <a:xfrm>
            <a:off x="7010400" y="6356350"/>
            <a:ext cx="2133600" cy="365125"/>
          </a:xfrm>
          <a:prstGeom prst="rect">
            <a:avLst/>
          </a:prstGeom>
          <a:noFill/>
          <a:ln>
            <a:miter lim="800000"/>
            <a:headEnd/>
            <a:tailEnd/>
          </a:ln>
        </p:spPr>
        <p:txBody>
          <a:bodyPr/>
          <a:lstStyle/>
          <a:p>
            <a:r>
              <a:rPr lang="fr-FR" smtClean="0"/>
              <a:t>Page </a:t>
            </a:r>
            <a:fld id="{5C221E32-CF4D-5446-9492-CB72C04B5F3B}" type="slidenum">
              <a:rPr lang="fr-FR" smtClean="0"/>
              <a:pPr/>
              <a:t>74</a:t>
            </a:fld>
            <a:endParaRPr lang="fr-FR" smtClean="0"/>
          </a:p>
        </p:txBody>
      </p:sp>
      <p:sp>
        <p:nvSpPr>
          <p:cNvPr id="95235" name="Espace réservé du pied de page 2"/>
          <p:cNvSpPr txBox="1">
            <a:spLocks noGrp="1"/>
          </p:cNvSpPr>
          <p:nvPr/>
        </p:nvSpPr>
        <p:spPr bwMode="auto">
          <a:xfrm>
            <a:off x="3124200" y="6356350"/>
            <a:ext cx="2895600" cy="365125"/>
          </a:xfrm>
          <a:prstGeom prst="rect">
            <a:avLst/>
          </a:prstGeom>
          <a:noFill/>
          <a:ln w="9525">
            <a:noFill/>
            <a:miter lim="800000"/>
            <a:headEnd/>
            <a:tailEnd/>
          </a:ln>
        </p:spPr>
        <p:txBody>
          <a:bodyPr lIns="91408" tIns="45704" rIns="91408" bIns="45704" anchor="ctr">
            <a:prstTxWarp prst="textNoShape">
              <a:avLst/>
            </a:prstTxWarp>
          </a:bodyPr>
          <a:lstStyle/>
          <a:p>
            <a:pPr algn="ctr"/>
            <a:endParaRPr lang="nl-BE" sz="1200">
              <a:solidFill>
                <a:srgbClr val="898989"/>
              </a:solidFill>
              <a:latin typeface="Calibri" charset="0"/>
            </a:endParaRPr>
          </a:p>
        </p:txBody>
      </p:sp>
      <p:sp>
        <p:nvSpPr>
          <p:cNvPr id="241668" name="Text Box 4"/>
          <p:cNvSpPr txBox="1">
            <a:spLocks noChangeArrowheads="1"/>
          </p:cNvSpPr>
          <p:nvPr/>
        </p:nvSpPr>
        <p:spPr bwMode="auto">
          <a:xfrm>
            <a:off x="2133600" y="1484313"/>
            <a:ext cx="6643688" cy="4508500"/>
          </a:xfrm>
          <a:prstGeom prst="rect">
            <a:avLst/>
          </a:prstGeom>
          <a:noFill/>
          <a:ln w="9525">
            <a:noFill/>
            <a:miter lim="800000"/>
            <a:headEnd/>
            <a:tailEnd/>
          </a:ln>
        </p:spPr>
        <p:txBody>
          <a:bodyPr lIns="91408" tIns="45704" rIns="91408" bIns="45704">
            <a:prstTxWarp prst="textNoShape">
              <a:avLst/>
            </a:prstTxWarp>
            <a:spAutoFit/>
          </a:bodyPr>
          <a:lstStyle/>
          <a:p>
            <a:pPr algn="ctr" eaLnBrk="0" hangingPunct="0">
              <a:spcBef>
                <a:spcPct val="50000"/>
              </a:spcBef>
            </a:pPr>
            <a:r>
              <a:rPr lang="fr-BE" sz="3500">
                <a:latin typeface="Tahoma" charset="0"/>
              </a:rPr>
              <a:t>La question de l’exercice de l’activité dans un autre Etat pour une courte période de temps </a:t>
            </a:r>
          </a:p>
          <a:p>
            <a:pPr algn="ctr" eaLnBrk="0" hangingPunct="0">
              <a:spcBef>
                <a:spcPct val="50000"/>
              </a:spcBef>
            </a:pPr>
            <a:r>
              <a:rPr lang="fr-BE" sz="3500">
                <a:latin typeface="Tahoma" charset="0"/>
              </a:rPr>
              <a:t>=</a:t>
            </a:r>
          </a:p>
          <a:p>
            <a:pPr algn="ctr" eaLnBrk="0" hangingPunct="0"/>
            <a:r>
              <a:rPr lang="fr-BE" sz="3700">
                <a:solidFill>
                  <a:srgbClr val="CC0000"/>
                </a:solidFill>
                <a:latin typeface="Tahoma" charset="0"/>
              </a:rPr>
              <a:t>COMPLICATIONS </a:t>
            </a:r>
          </a:p>
          <a:p>
            <a:pPr algn="ctr" eaLnBrk="0" hangingPunct="0"/>
            <a:r>
              <a:rPr lang="fr-BE" sz="3700">
                <a:solidFill>
                  <a:srgbClr val="CC0000"/>
                </a:solidFill>
                <a:latin typeface="Tahoma" charset="0"/>
              </a:rPr>
              <a:t>ADMINISTRATIVES</a:t>
            </a:r>
          </a:p>
          <a:p>
            <a:pPr algn="ctr" eaLnBrk="0" hangingPunct="0">
              <a:spcBef>
                <a:spcPct val="50000"/>
              </a:spcBef>
            </a:pPr>
            <a:endParaRPr lang="fr-BE" sz="3700">
              <a:solidFill>
                <a:srgbClr val="CC0000"/>
              </a:solidFill>
              <a:latin typeface="Tahoma" charset="0"/>
            </a:endParaRPr>
          </a:p>
        </p:txBody>
      </p:sp>
      <p:sp>
        <p:nvSpPr>
          <p:cNvPr id="95237" name="Rectangle 9"/>
          <p:cNvSpPr>
            <a:spLocks noChangeArrowheads="1"/>
          </p:cNvSpPr>
          <p:nvPr/>
        </p:nvSpPr>
        <p:spPr bwMode="auto">
          <a:xfrm>
            <a:off x="2133600" y="188913"/>
            <a:ext cx="6107113" cy="863600"/>
          </a:xfrm>
          <a:prstGeom prst="rect">
            <a:avLst/>
          </a:prstGeom>
          <a:noFill/>
          <a:ln w="9525">
            <a:noFill/>
            <a:miter lim="800000"/>
            <a:headEnd/>
            <a:tailEnd/>
          </a:ln>
          <a:effectLst>
            <a:prstShdw prst="shdw13" dist="144802" dir="2272499">
              <a:schemeClr val="bg2">
                <a:alpha val="50000"/>
              </a:schemeClr>
            </a:prstShdw>
          </a:effectLst>
        </p:spPr>
        <p:txBody>
          <a:bodyPr lIns="91408" tIns="45704" rIns="91408" bIns="45704" anchor="ctr">
            <a:prstTxWarp prst="textNoShape">
              <a:avLst/>
            </a:prstTxWarp>
          </a:bodyPr>
          <a:lstStyle/>
          <a:p>
            <a:r>
              <a:rPr lang="fr-FR">
                <a:solidFill>
                  <a:srgbClr val="CC0000"/>
                </a:solidFill>
                <a:latin typeface="Tahoma" charset="0"/>
              </a:rPr>
              <a:t>Changement de lieu de travail</a:t>
            </a:r>
          </a:p>
        </p:txBody>
      </p:sp>
    </p:spTree>
    <p:extLst>
      <p:ext uri="{BB962C8B-B14F-4D97-AF65-F5344CB8AC3E}">
        <p14:creationId xmlns:p14="http://schemas.microsoft.com/office/powerpoint/2010/main" val="21070105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241668">
                                            <p:txEl>
                                              <p:pRg st="2" end="2"/>
                                            </p:txEl>
                                          </p:spTgt>
                                        </p:tgtEl>
                                        <p:attrNameLst>
                                          <p:attrName>style.visibility</p:attrName>
                                        </p:attrNameLst>
                                      </p:cBhvr>
                                      <p:to>
                                        <p:strVal val="visible"/>
                                      </p:to>
                                    </p:set>
                                    <p:anim calcmode="lin" valueType="num">
                                      <p:cBhvr>
                                        <p:cTn id="7" dur="1000" fill="hold"/>
                                        <p:tgtEl>
                                          <p:spTgt spid="241668">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241668">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241668">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41668">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nodeType="afterEffect">
                                  <p:stCondLst>
                                    <p:cond delay="0"/>
                                  </p:stCondLst>
                                  <p:childTnLst>
                                    <p:set>
                                      <p:cBhvr>
                                        <p:cTn id="13" dur="1" fill="hold">
                                          <p:stCondLst>
                                            <p:cond delay="0"/>
                                          </p:stCondLst>
                                        </p:cTn>
                                        <p:tgtEl>
                                          <p:spTgt spid="241668">
                                            <p:txEl>
                                              <p:pRg st="3" end="3"/>
                                            </p:txEl>
                                          </p:spTgt>
                                        </p:tgtEl>
                                        <p:attrNameLst>
                                          <p:attrName>style.visibility</p:attrName>
                                        </p:attrNameLst>
                                      </p:cBhvr>
                                      <p:to>
                                        <p:strVal val="visible"/>
                                      </p:to>
                                    </p:set>
                                    <p:anim calcmode="lin" valueType="num">
                                      <p:cBhvr>
                                        <p:cTn id="14" dur="1000" fill="hold"/>
                                        <p:tgtEl>
                                          <p:spTgt spid="241668">
                                            <p:txEl>
                                              <p:pRg st="3" end="3"/>
                                            </p:txEl>
                                          </p:spTgt>
                                        </p:tgtEl>
                                        <p:attrNameLst>
                                          <p:attrName>ppt_w</p:attrName>
                                        </p:attrNameLst>
                                      </p:cBhvr>
                                      <p:tavLst>
                                        <p:tav tm="0">
                                          <p:val>
                                            <p:fltVal val="0"/>
                                          </p:val>
                                        </p:tav>
                                        <p:tav tm="100000">
                                          <p:val>
                                            <p:strVal val="#ppt_w"/>
                                          </p:val>
                                        </p:tav>
                                      </p:tavLst>
                                    </p:anim>
                                    <p:anim calcmode="lin" valueType="num">
                                      <p:cBhvr>
                                        <p:cTn id="15" dur="1000" fill="hold"/>
                                        <p:tgtEl>
                                          <p:spTgt spid="241668">
                                            <p:txEl>
                                              <p:pRg st="3" end="3"/>
                                            </p:txEl>
                                          </p:spTgt>
                                        </p:tgtEl>
                                        <p:attrNameLst>
                                          <p:attrName>ppt_h</p:attrName>
                                        </p:attrNameLst>
                                      </p:cBhvr>
                                      <p:tavLst>
                                        <p:tav tm="0">
                                          <p:val>
                                            <p:fltVal val="0"/>
                                          </p:val>
                                        </p:tav>
                                        <p:tav tm="100000">
                                          <p:val>
                                            <p:strVal val="#ppt_h"/>
                                          </p:val>
                                        </p:tav>
                                      </p:tavLst>
                                    </p:anim>
                                    <p:anim calcmode="lin" valueType="num">
                                      <p:cBhvr>
                                        <p:cTn id="16" dur="1000" fill="hold"/>
                                        <p:tgtEl>
                                          <p:spTgt spid="241668">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241668">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2133600" y="274638"/>
            <a:ext cx="7010400" cy="1143000"/>
          </a:xfrm>
        </p:spPr>
        <p:txBody>
          <a:bodyPr lIns="91408" tIns="45704" rIns="91408" bIns="45704"/>
          <a:lstStyle/>
          <a:p>
            <a:pPr eaLnBrk="1" hangingPunct="1"/>
            <a:r>
              <a:rPr lang="fr-FR" dirty="0">
                <a:latin typeface="Corbel" charset="0"/>
              </a:rPr>
              <a:t>Détachement</a:t>
            </a:r>
          </a:p>
        </p:txBody>
      </p:sp>
      <p:sp>
        <p:nvSpPr>
          <p:cNvPr id="97283" name="Rectangle 14"/>
          <p:cNvSpPr>
            <a:spLocks noGrp="1" noChangeArrowheads="1"/>
          </p:cNvSpPr>
          <p:nvPr>
            <p:ph sz="half" idx="1"/>
          </p:nvPr>
        </p:nvSpPr>
        <p:spPr>
          <a:xfrm>
            <a:off x="2590800" y="1752600"/>
            <a:ext cx="5562600" cy="3776663"/>
          </a:xfrm>
          <a:noFill/>
        </p:spPr>
        <p:txBody>
          <a:bodyPr/>
          <a:lstStyle/>
          <a:p>
            <a:endParaRPr lang="fr-FR" sz="1600">
              <a:latin typeface="Corbel" charset="0"/>
            </a:endParaRPr>
          </a:p>
          <a:p>
            <a:endParaRPr lang="fr-FR" sz="1600">
              <a:latin typeface="Corbel" charset="0"/>
            </a:endParaRPr>
          </a:p>
          <a:p>
            <a:pPr marL="179388" lvl="1" indent="0">
              <a:buFont typeface="Arial" charset="0"/>
              <a:buNone/>
            </a:pPr>
            <a:r>
              <a:rPr lang="fr-FR">
                <a:latin typeface="Corbel" charset="0"/>
              </a:rPr>
              <a:t>Dans le cadre de la sécurité  sociale, on entend par détachement le fait de maintenir au régime de protection sociale du pays habituel d'emploi un travailleur salarié, qui va, durant un temps déterminé, exercer son activité professionnelle sur le territoire d'un autre pays.</a:t>
            </a:r>
            <a:r>
              <a:rPr lang="fr-FR" sz="1800">
                <a:latin typeface="Corbel" charset="0"/>
              </a:rPr>
              <a:t> </a:t>
            </a:r>
          </a:p>
        </p:txBody>
      </p:sp>
      <p:sp>
        <p:nvSpPr>
          <p:cNvPr id="97282" name="Espace réservé du numéro de diapositive 4"/>
          <p:cNvSpPr>
            <a:spLocks noGrp="1"/>
          </p:cNvSpPr>
          <p:nvPr>
            <p:ph type="sldNum" sz="quarter" idx="12"/>
          </p:nvPr>
        </p:nvSpPr>
        <p:spPr bwMode="auto">
          <a:xfrm>
            <a:off x="0" y="6356350"/>
            <a:ext cx="914400" cy="365125"/>
          </a:xfrm>
          <a:prstGeom prst="rect">
            <a:avLst/>
          </a:prstGeom>
          <a:noFill/>
          <a:ln>
            <a:miter lim="800000"/>
            <a:headEnd/>
            <a:tailEnd/>
          </a:ln>
        </p:spPr>
        <p:txBody>
          <a:bodyPr/>
          <a:lstStyle/>
          <a:p>
            <a:pPr algn="l"/>
            <a:fld id="{4F4FFB49-194A-CE49-B83E-6F5F9B2959C7}" type="slidenum">
              <a:rPr lang="en-GB" smtClean="0"/>
              <a:pPr algn="l"/>
              <a:t>75</a:t>
            </a:fld>
            <a:endParaRPr lang="en-GB" smtClean="0"/>
          </a:p>
        </p:txBody>
      </p:sp>
    </p:spTree>
    <p:extLst>
      <p:ext uri="{BB962C8B-B14F-4D97-AF65-F5344CB8AC3E}">
        <p14:creationId xmlns:p14="http://schemas.microsoft.com/office/powerpoint/2010/main" val="11942372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8"/>
          <p:cNvSpPr>
            <a:spLocks noGrp="1" noChangeArrowheads="1"/>
          </p:cNvSpPr>
          <p:nvPr>
            <p:ph type="sldNum" sz="quarter" idx="12"/>
          </p:nvPr>
        </p:nvSpPr>
        <p:spPr bwMode="auto">
          <a:xfrm>
            <a:off x="7010400" y="6356350"/>
            <a:ext cx="2133600" cy="365125"/>
          </a:xfrm>
          <a:prstGeom prst="rect">
            <a:avLst/>
          </a:prstGeom>
          <a:noFill/>
          <a:ln>
            <a:miter lim="800000"/>
            <a:headEnd/>
            <a:tailEnd/>
          </a:ln>
        </p:spPr>
        <p:txBody>
          <a:bodyPr/>
          <a:lstStyle/>
          <a:p>
            <a:r>
              <a:rPr lang="fr-FR" smtClean="0"/>
              <a:t>Page </a:t>
            </a:r>
            <a:fld id="{EF6A7B36-6978-4B45-8C1D-3D1CCAAD1938}" type="slidenum">
              <a:rPr lang="fr-FR" smtClean="0"/>
              <a:pPr/>
              <a:t>76</a:t>
            </a:fld>
            <a:endParaRPr lang="fr-FR" smtClean="0"/>
          </a:p>
        </p:txBody>
      </p:sp>
      <p:sp>
        <p:nvSpPr>
          <p:cNvPr id="98307" name="Rectangle 2"/>
          <p:cNvSpPr>
            <a:spLocks noGrp="1" noChangeArrowheads="1"/>
          </p:cNvSpPr>
          <p:nvPr>
            <p:ph type="title" idx="4294967295"/>
          </p:nvPr>
        </p:nvSpPr>
        <p:spPr>
          <a:xfrm>
            <a:off x="2133600" y="274638"/>
            <a:ext cx="7010400" cy="1143000"/>
          </a:xfrm>
          <a:prstGeom prst="rect">
            <a:avLst/>
          </a:prstGeom>
        </p:spPr>
        <p:txBody>
          <a:bodyPr lIns="91408" tIns="45704" rIns="91408" bIns="45704"/>
          <a:lstStyle/>
          <a:p>
            <a:pPr eaLnBrk="1" hangingPunct="1"/>
            <a:r>
              <a:rPr lang="fr-FR" dirty="0">
                <a:latin typeface="Corbel" charset="0"/>
              </a:rPr>
              <a:t>Détachement</a:t>
            </a:r>
          </a:p>
        </p:txBody>
      </p:sp>
      <p:sp>
        <p:nvSpPr>
          <p:cNvPr id="98308" name="Rectangle 3"/>
          <p:cNvSpPr>
            <a:spLocks noGrp="1" noChangeArrowheads="1"/>
          </p:cNvSpPr>
          <p:nvPr>
            <p:ph idx="4294967295"/>
          </p:nvPr>
        </p:nvSpPr>
        <p:spPr>
          <a:xfrm>
            <a:off x="1676400" y="1417638"/>
            <a:ext cx="7467600" cy="5303837"/>
          </a:xfrm>
          <a:prstGeom prst="rect">
            <a:avLst/>
          </a:prstGeom>
        </p:spPr>
        <p:txBody>
          <a:bodyPr lIns="91408" tIns="45704" rIns="91408" bIns="45704"/>
          <a:lstStyle/>
          <a:p>
            <a:pPr marL="201613" indent="-201613" algn="ctr" defTabSz="771525" eaLnBrk="1" hangingPunct="1">
              <a:lnSpc>
                <a:spcPct val="90000"/>
              </a:lnSpc>
              <a:buFont typeface="Arial" charset="0"/>
              <a:buNone/>
            </a:pPr>
            <a:r>
              <a:rPr lang="fr-FR" b="1" smtClean="0">
                <a:latin typeface="Corbel" charset="0"/>
              </a:rPr>
              <a:t>Définition</a:t>
            </a:r>
          </a:p>
          <a:p>
            <a:pPr marL="201613" indent="-201613" defTabSz="771525" eaLnBrk="1" hangingPunct="1"/>
            <a:r>
              <a:rPr lang="fr-FR" sz="2800" smtClean="0">
                <a:latin typeface="Corbel" charset="0"/>
              </a:rPr>
              <a:t>Un salarié / un indépendant</a:t>
            </a:r>
          </a:p>
          <a:p>
            <a:pPr marL="201613" indent="-201613" defTabSz="771525" eaLnBrk="1" hangingPunct="1"/>
            <a:r>
              <a:rPr lang="fr-FR" sz="2800" smtClean="0">
                <a:latin typeface="Corbel" charset="0"/>
              </a:rPr>
              <a:t>Est envoyé à l’étranger par son employeur / va à l’étranger</a:t>
            </a:r>
            <a:endParaRPr lang="fr-FR" sz="2800" b="1" smtClean="0">
              <a:latin typeface="Corbel" charset="0"/>
            </a:endParaRPr>
          </a:p>
          <a:p>
            <a:pPr marL="201613" indent="-201613" defTabSz="771525" eaLnBrk="1" hangingPunct="1"/>
            <a:r>
              <a:rPr lang="fr-FR" sz="2800" smtClean="0">
                <a:latin typeface="Corbel" charset="0"/>
              </a:rPr>
              <a:t>Pour accomplir une tâche bien définie</a:t>
            </a:r>
          </a:p>
          <a:p>
            <a:pPr marL="201613" indent="-201613" defTabSz="771525" eaLnBrk="1" hangingPunct="1"/>
            <a:r>
              <a:rPr lang="fr-FR" sz="2800" smtClean="0">
                <a:latin typeface="Corbel" charset="0"/>
              </a:rPr>
              <a:t>Pour un temps limité</a:t>
            </a:r>
          </a:p>
          <a:p>
            <a:pPr marL="201613" indent="-201613" defTabSz="771525" eaLnBrk="1" hangingPunct="1">
              <a:buFont typeface="Arial" charset="0"/>
              <a:buNone/>
            </a:pPr>
            <a:endParaRPr lang="fr-FR" sz="400" smtClean="0">
              <a:latin typeface="Corbel" charset="0"/>
            </a:endParaRPr>
          </a:p>
          <a:p>
            <a:pPr marL="581025" lvl="1" indent="-239713" defTabSz="771525" eaLnBrk="1" hangingPunct="1"/>
            <a:r>
              <a:rPr lang="fr-FR" sz="2400" smtClean="0">
                <a:latin typeface="Corbel" charset="0"/>
              </a:rPr>
              <a:t>Tout en restant sous l’autorité de son employeur</a:t>
            </a:r>
          </a:p>
          <a:p>
            <a:pPr marL="581025" lvl="1" indent="-239713" defTabSz="771525" eaLnBrk="1" hangingPunct="1"/>
            <a:r>
              <a:rPr lang="fr-FR" sz="2400" smtClean="0">
                <a:latin typeface="Corbel" charset="0"/>
              </a:rPr>
              <a:t>Tout en maintenant les moyens nécessaires pour avoir la possibilité d’exercer une activité dans le pays d’origine à son retour</a:t>
            </a:r>
            <a:r>
              <a:rPr lang="fr-FR" smtClean="0">
                <a:latin typeface="Corbel" charset="0"/>
              </a:rPr>
              <a:t>.</a:t>
            </a:r>
            <a:endParaRPr lang="fr-FR" b="1" smtClean="0">
              <a:latin typeface="Corbel" charset="0"/>
            </a:endParaRPr>
          </a:p>
        </p:txBody>
      </p:sp>
      <p:sp>
        <p:nvSpPr>
          <p:cNvPr id="98309" name="Espace réservé du pied de page 4"/>
          <p:cNvSpPr txBox="1">
            <a:spLocks noGrp="1"/>
          </p:cNvSpPr>
          <p:nvPr/>
        </p:nvSpPr>
        <p:spPr bwMode="auto">
          <a:xfrm>
            <a:off x="3124200" y="6356350"/>
            <a:ext cx="2895600" cy="365125"/>
          </a:xfrm>
          <a:prstGeom prst="rect">
            <a:avLst/>
          </a:prstGeom>
          <a:noFill/>
          <a:ln w="9525">
            <a:noFill/>
            <a:miter lim="800000"/>
            <a:headEnd/>
            <a:tailEnd/>
          </a:ln>
        </p:spPr>
        <p:txBody>
          <a:bodyPr lIns="91408" tIns="45704" rIns="91408" bIns="45704" anchor="ctr">
            <a:prstTxWarp prst="textNoShape">
              <a:avLst/>
            </a:prstTxWarp>
          </a:bodyPr>
          <a:lstStyle/>
          <a:p>
            <a:pPr algn="ctr"/>
            <a:endParaRPr lang="nl-BE" sz="1200">
              <a:solidFill>
                <a:srgbClr val="898989"/>
              </a:solidFill>
              <a:latin typeface="Calibri" charset="0"/>
            </a:endParaRPr>
          </a:p>
        </p:txBody>
      </p:sp>
    </p:spTree>
    <p:extLst>
      <p:ext uri="{BB962C8B-B14F-4D97-AF65-F5344CB8AC3E}">
        <p14:creationId xmlns:p14="http://schemas.microsoft.com/office/powerpoint/2010/main" val="11913222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18"/>
          <p:cNvSpPr>
            <a:spLocks noGrp="1" noChangeArrowheads="1"/>
          </p:cNvSpPr>
          <p:nvPr>
            <p:ph type="title"/>
          </p:nvPr>
        </p:nvSpPr>
        <p:spPr>
          <a:noFill/>
          <a:effectLst>
            <a:prstShdw prst="shdw13" dist="135003" dir="2471156">
              <a:schemeClr val="bg2">
                <a:alpha val="50000"/>
              </a:schemeClr>
            </a:prstShdw>
          </a:effectLst>
        </p:spPr>
        <p:txBody>
          <a:bodyPr lIns="91408" tIns="45704" rIns="91408" bIns="45704"/>
          <a:lstStyle/>
          <a:p>
            <a:pPr eaLnBrk="1" hangingPunct="1"/>
            <a:r>
              <a:rPr lang="fr-FR">
                <a:latin typeface="Corbel" charset="0"/>
              </a:rPr>
              <a:t>Détachement</a:t>
            </a:r>
          </a:p>
        </p:txBody>
      </p:sp>
      <p:sp>
        <p:nvSpPr>
          <p:cNvPr id="100355" name="Rectangle 3"/>
          <p:cNvSpPr>
            <a:spLocks noGrp="1" noChangeArrowheads="1"/>
          </p:cNvSpPr>
          <p:nvPr>
            <p:ph idx="1"/>
          </p:nvPr>
        </p:nvSpPr>
        <p:spPr/>
        <p:txBody>
          <a:bodyPr lIns="91408" tIns="45704" rIns="91408" bIns="45704"/>
          <a:lstStyle/>
          <a:p>
            <a:pPr marL="466725" indent="-466725" algn="ctr" defTabSz="771525" eaLnBrk="1" hangingPunct="1">
              <a:lnSpc>
                <a:spcPct val="90000"/>
              </a:lnSpc>
              <a:buFont typeface="Arial" charset="0"/>
              <a:buNone/>
            </a:pPr>
            <a:r>
              <a:rPr lang="fr-FR" b="1">
                <a:latin typeface="Corbel" charset="0"/>
              </a:rPr>
              <a:t>Conséquences</a:t>
            </a:r>
          </a:p>
          <a:p>
            <a:pPr marL="466725" indent="-466725" algn="ctr" defTabSz="771525" eaLnBrk="1" hangingPunct="1">
              <a:lnSpc>
                <a:spcPct val="90000"/>
              </a:lnSpc>
              <a:buFont typeface="Arial" charset="0"/>
              <a:buNone/>
            </a:pPr>
            <a:endParaRPr lang="fr-FR" sz="600" b="1">
              <a:latin typeface="Corbel" charset="0"/>
            </a:endParaRPr>
          </a:p>
          <a:p>
            <a:pPr marL="466725" indent="-466725" defTabSz="771525" eaLnBrk="1" hangingPunct="1">
              <a:lnSpc>
                <a:spcPct val="90000"/>
              </a:lnSpc>
              <a:buFontTx/>
              <a:buAutoNum type="arabicPeriod"/>
            </a:pPr>
            <a:endParaRPr lang="fr-FR" sz="2100">
              <a:latin typeface="Corbel" charset="0"/>
            </a:endParaRPr>
          </a:p>
          <a:p>
            <a:pPr marL="466725" indent="-466725" defTabSz="771525" eaLnBrk="1" hangingPunct="1">
              <a:lnSpc>
                <a:spcPct val="90000"/>
              </a:lnSpc>
            </a:pPr>
            <a:r>
              <a:rPr lang="fr-FR">
                <a:latin typeface="Corbel" charset="0"/>
              </a:rPr>
              <a:t>Le salarié / indépendant reste affilié à son régime de sécurité sociale (Etat d’origine) </a:t>
            </a:r>
          </a:p>
          <a:p>
            <a:pPr marL="466725" indent="-466725" defTabSz="771525" eaLnBrk="1" hangingPunct="1">
              <a:lnSpc>
                <a:spcPct val="90000"/>
              </a:lnSpc>
            </a:pPr>
            <a:endParaRPr lang="fr-FR">
              <a:latin typeface="Corbel" charset="0"/>
            </a:endParaRPr>
          </a:p>
          <a:p>
            <a:pPr marL="466725" indent="-466725" defTabSz="771525" eaLnBrk="1" hangingPunct="1">
              <a:lnSpc>
                <a:spcPct val="90000"/>
              </a:lnSpc>
            </a:pPr>
            <a:r>
              <a:rPr lang="fr-FR">
                <a:latin typeface="Corbel" charset="0"/>
              </a:rPr>
              <a:t>L’employeur / indépendant n’a pas à payer de cotisations dans l’Etat d’emploi / d’exercice de l’activité.</a:t>
            </a:r>
          </a:p>
        </p:txBody>
      </p:sp>
      <p:sp>
        <p:nvSpPr>
          <p:cNvPr id="100356" name="Rectangle 8"/>
          <p:cNvSpPr>
            <a:spLocks noGrp="1" noChangeArrowheads="1"/>
          </p:cNvSpPr>
          <p:nvPr>
            <p:ph type="sldNum" sz="quarter" idx="12"/>
          </p:nvPr>
        </p:nvSpPr>
        <p:spPr bwMode="auto">
          <a:xfrm>
            <a:off x="7010400" y="6356350"/>
            <a:ext cx="2133600" cy="365125"/>
          </a:xfrm>
          <a:prstGeom prst="rect">
            <a:avLst/>
          </a:prstGeom>
          <a:noFill/>
          <a:ln>
            <a:miter lim="800000"/>
            <a:headEnd/>
            <a:tailEnd/>
          </a:ln>
        </p:spPr>
        <p:txBody>
          <a:bodyPr/>
          <a:lstStyle/>
          <a:p>
            <a:r>
              <a:rPr lang="fr-FR" smtClean="0"/>
              <a:t>Page </a:t>
            </a:r>
            <a:fld id="{5159ABF1-D21D-654D-9753-B9D82C6E33C0}" type="slidenum">
              <a:rPr lang="fr-FR" smtClean="0"/>
              <a:pPr/>
              <a:t>77</a:t>
            </a:fld>
            <a:endParaRPr lang="fr-FR" smtClean="0"/>
          </a:p>
        </p:txBody>
      </p:sp>
      <p:sp>
        <p:nvSpPr>
          <p:cNvPr id="100357" name="Espace réservé de la date 5"/>
          <p:cNvSpPr txBox="1">
            <a:spLocks noGrp="1"/>
          </p:cNvSpPr>
          <p:nvPr/>
        </p:nvSpPr>
        <p:spPr bwMode="auto">
          <a:xfrm>
            <a:off x="457200" y="6356350"/>
            <a:ext cx="2133600" cy="365125"/>
          </a:xfrm>
          <a:prstGeom prst="rect">
            <a:avLst/>
          </a:prstGeom>
          <a:noFill/>
          <a:ln w="9525">
            <a:noFill/>
            <a:miter lim="800000"/>
            <a:headEnd/>
            <a:tailEnd/>
          </a:ln>
        </p:spPr>
        <p:txBody>
          <a:bodyPr lIns="91408" tIns="45704" rIns="91408" bIns="45704" anchor="ctr">
            <a:prstTxWarp prst="textNoShape">
              <a:avLst/>
            </a:prstTxWarp>
          </a:bodyPr>
          <a:lstStyle/>
          <a:p>
            <a:endParaRPr lang="nl-BE" sz="1200">
              <a:solidFill>
                <a:srgbClr val="898989"/>
              </a:solidFill>
              <a:latin typeface="Calibri" charset="0"/>
            </a:endParaRPr>
          </a:p>
        </p:txBody>
      </p:sp>
      <p:sp>
        <p:nvSpPr>
          <p:cNvPr id="100358" name="Espace réservé du pied de page 6"/>
          <p:cNvSpPr txBox="1">
            <a:spLocks noGrp="1"/>
          </p:cNvSpPr>
          <p:nvPr/>
        </p:nvSpPr>
        <p:spPr bwMode="auto">
          <a:xfrm>
            <a:off x="3124200" y="6356350"/>
            <a:ext cx="2895600" cy="365125"/>
          </a:xfrm>
          <a:prstGeom prst="rect">
            <a:avLst/>
          </a:prstGeom>
          <a:noFill/>
          <a:ln w="9525">
            <a:noFill/>
            <a:miter lim="800000"/>
            <a:headEnd/>
            <a:tailEnd/>
          </a:ln>
        </p:spPr>
        <p:txBody>
          <a:bodyPr lIns="91408" tIns="45704" rIns="91408" bIns="45704" anchor="ctr">
            <a:prstTxWarp prst="textNoShape">
              <a:avLst/>
            </a:prstTxWarp>
          </a:bodyPr>
          <a:lstStyle/>
          <a:p>
            <a:pPr algn="ctr"/>
            <a:endParaRPr lang="nl-BE" sz="1200">
              <a:solidFill>
                <a:srgbClr val="898989"/>
              </a:solidFill>
              <a:latin typeface="Calibri" charset="0"/>
            </a:endParaRPr>
          </a:p>
        </p:txBody>
      </p:sp>
    </p:spTree>
    <p:extLst>
      <p:ext uri="{BB962C8B-B14F-4D97-AF65-F5344CB8AC3E}">
        <p14:creationId xmlns:p14="http://schemas.microsoft.com/office/powerpoint/2010/main" val="42943803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8"/>
          <p:cNvSpPr>
            <a:spLocks noGrp="1" noChangeArrowheads="1"/>
          </p:cNvSpPr>
          <p:nvPr>
            <p:ph type="sldNum" sz="quarter" idx="12"/>
          </p:nvPr>
        </p:nvSpPr>
        <p:spPr bwMode="auto">
          <a:xfrm>
            <a:off x="7010400" y="6356350"/>
            <a:ext cx="2133600" cy="365125"/>
          </a:xfrm>
          <a:prstGeom prst="rect">
            <a:avLst/>
          </a:prstGeom>
          <a:noFill/>
          <a:ln>
            <a:miter lim="800000"/>
            <a:headEnd/>
            <a:tailEnd/>
          </a:ln>
        </p:spPr>
        <p:txBody>
          <a:bodyPr/>
          <a:lstStyle/>
          <a:p>
            <a:r>
              <a:rPr lang="fr-FR" smtClean="0"/>
              <a:t>Page </a:t>
            </a:r>
            <a:fld id="{03B1304F-5903-8E4C-8C8A-FAF728CBBB08}" type="slidenum">
              <a:rPr lang="fr-FR" smtClean="0"/>
              <a:pPr/>
              <a:t>78</a:t>
            </a:fld>
            <a:endParaRPr lang="fr-FR" smtClean="0"/>
          </a:p>
        </p:txBody>
      </p:sp>
      <p:sp>
        <p:nvSpPr>
          <p:cNvPr id="102403" name="Rectangle 2"/>
          <p:cNvSpPr>
            <a:spLocks noGrp="1" noChangeArrowheads="1"/>
          </p:cNvSpPr>
          <p:nvPr>
            <p:ph type="title" idx="4294967295"/>
          </p:nvPr>
        </p:nvSpPr>
        <p:spPr>
          <a:xfrm>
            <a:off x="2133600" y="274638"/>
            <a:ext cx="7010400" cy="1143000"/>
          </a:xfrm>
          <a:prstGeom prst="rect">
            <a:avLst/>
          </a:prstGeom>
        </p:spPr>
        <p:txBody>
          <a:bodyPr lIns="91408" tIns="45704" rIns="91408" bIns="45704"/>
          <a:lstStyle/>
          <a:p>
            <a:pPr eaLnBrk="1" hangingPunct="1"/>
            <a:r>
              <a:rPr lang="nl-BE" dirty="0">
                <a:latin typeface="Corbel" charset="0"/>
              </a:rPr>
              <a:t>Détachement</a:t>
            </a:r>
            <a:br>
              <a:rPr lang="nl-BE" dirty="0">
                <a:latin typeface="Corbel" charset="0"/>
              </a:rPr>
            </a:br>
            <a:r>
              <a:rPr lang="nl-BE" i="1" dirty="0">
                <a:latin typeface="Corbel" charset="0"/>
              </a:rPr>
              <a:t>Les règlements</a:t>
            </a:r>
            <a:endParaRPr lang="en-US" i="1" dirty="0">
              <a:latin typeface="Corbel" charset="0"/>
            </a:endParaRPr>
          </a:p>
        </p:txBody>
      </p:sp>
      <p:sp>
        <p:nvSpPr>
          <p:cNvPr id="102404" name="Espace réservé de la date 3"/>
          <p:cNvSpPr txBox="1">
            <a:spLocks noGrp="1"/>
          </p:cNvSpPr>
          <p:nvPr/>
        </p:nvSpPr>
        <p:spPr bwMode="auto">
          <a:xfrm>
            <a:off x="457200" y="6356350"/>
            <a:ext cx="2133600" cy="365125"/>
          </a:xfrm>
          <a:prstGeom prst="rect">
            <a:avLst/>
          </a:prstGeom>
          <a:noFill/>
          <a:ln w="9525">
            <a:noFill/>
            <a:miter lim="800000"/>
            <a:headEnd/>
            <a:tailEnd/>
          </a:ln>
        </p:spPr>
        <p:txBody>
          <a:bodyPr lIns="91408" tIns="45704" rIns="91408" bIns="45704" anchor="ctr">
            <a:prstTxWarp prst="textNoShape">
              <a:avLst/>
            </a:prstTxWarp>
          </a:bodyPr>
          <a:lstStyle/>
          <a:p>
            <a:endParaRPr lang="nl-BE" sz="1200">
              <a:solidFill>
                <a:srgbClr val="898989"/>
              </a:solidFill>
              <a:latin typeface="Calibri" charset="0"/>
            </a:endParaRPr>
          </a:p>
        </p:txBody>
      </p:sp>
      <p:sp>
        <p:nvSpPr>
          <p:cNvPr id="109574" name="Rectangle 3"/>
          <p:cNvSpPr>
            <a:spLocks noChangeArrowheads="1"/>
          </p:cNvSpPr>
          <p:nvPr/>
        </p:nvSpPr>
        <p:spPr bwMode="auto">
          <a:xfrm>
            <a:off x="1403648" y="1708150"/>
            <a:ext cx="1656184" cy="41148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lIns="0" tIns="0" rIns="0" bIns="0">
            <a:prstTxWarp prst="textNoShape">
              <a:avLst/>
            </a:prstTxWarp>
          </a:bodyPr>
          <a:lstStyle/>
          <a:p>
            <a:pPr marL="342235" indent="-342235" algn="ctr" defTabSz="457704">
              <a:spcBef>
                <a:spcPct val="20000"/>
              </a:spcBef>
              <a:buClr>
                <a:schemeClr val="accent1"/>
              </a:buClr>
              <a:buSzPct val="65000"/>
              <a:defRPr/>
            </a:pPr>
            <a:r>
              <a:rPr lang="fr-FR" sz="1400" b="1" dirty="0">
                <a:solidFill>
                  <a:srgbClr val="080808"/>
                </a:solidFill>
                <a:latin typeface="Tahoma" charset="0"/>
                <a:ea typeface="ＭＳ Ｐゴシック" charset="-128"/>
                <a:cs typeface="ＭＳ Ｐゴシック" charset="-128"/>
              </a:rPr>
              <a:t>Art. 14, §1</a:t>
            </a:r>
          </a:p>
          <a:p>
            <a:pPr marL="342235" indent="-342235" algn="ctr" defTabSz="457704">
              <a:spcBef>
                <a:spcPct val="20000"/>
              </a:spcBef>
              <a:buClr>
                <a:schemeClr val="accent1"/>
              </a:buClr>
              <a:buSzPct val="65000"/>
              <a:defRPr/>
            </a:pPr>
            <a:r>
              <a:rPr lang="fr-FR" sz="1400" b="1" dirty="0">
                <a:solidFill>
                  <a:srgbClr val="080808"/>
                </a:solidFill>
                <a:latin typeface="Tahoma" charset="0"/>
                <a:ea typeface="ＭＳ Ｐゴシック" charset="-128"/>
                <a:cs typeface="ＭＳ Ｐゴシック" charset="-128"/>
              </a:rPr>
              <a:t> &amp; 14a, §1 </a:t>
            </a:r>
          </a:p>
          <a:p>
            <a:pPr marL="342235" indent="-342235" algn="ctr" defTabSz="457704">
              <a:spcBef>
                <a:spcPct val="20000"/>
              </a:spcBef>
              <a:buClr>
                <a:schemeClr val="accent1"/>
              </a:buClr>
              <a:buSzPct val="65000"/>
              <a:defRPr/>
            </a:pPr>
            <a:r>
              <a:rPr lang="fr-FR" sz="1400" b="1" dirty="0">
                <a:solidFill>
                  <a:srgbClr val="080808"/>
                </a:solidFill>
                <a:latin typeface="Tahoma" charset="0"/>
                <a:ea typeface="ＭＳ Ｐゴシック" charset="-128"/>
                <a:cs typeface="ＭＳ Ｐゴシック" charset="-128"/>
              </a:rPr>
              <a:t>&amp; 14b, §1 </a:t>
            </a:r>
          </a:p>
          <a:p>
            <a:pPr marL="342235" indent="-342235" algn="ctr" defTabSz="457704">
              <a:spcBef>
                <a:spcPct val="20000"/>
              </a:spcBef>
              <a:buClr>
                <a:schemeClr val="accent1"/>
              </a:buClr>
              <a:buSzPct val="65000"/>
              <a:defRPr/>
            </a:pPr>
            <a:r>
              <a:rPr lang="fr-FR" sz="1400" b="1" dirty="0" err="1">
                <a:solidFill>
                  <a:srgbClr val="080808"/>
                </a:solidFill>
                <a:latin typeface="Tahoma" charset="0"/>
                <a:ea typeface="ＭＳ Ｐゴシック" charset="-128"/>
                <a:cs typeface="ＭＳ Ｐゴシック" charset="-128"/>
              </a:rPr>
              <a:t>Règl</a:t>
            </a:r>
            <a:r>
              <a:rPr lang="fr-FR" sz="1400" b="1" dirty="0">
                <a:solidFill>
                  <a:srgbClr val="080808"/>
                </a:solidFill>
                <a:latin typeface="Tahoma" charset="0"/>
                <a:ea typeface="ＭＳ Ｐゴシック" charset="-128"/>
                <a:cs typeface="ＭＳ Ｐゴシック" charset="-128"/>
              </a:rPr>
              <a:t>. 1408/71</a:t>
            </a:r>
          </a:p>
          <a:p>
            <a:pPr marL="342235" indent="-342235" algn="ctr" defTabSz="457704">
              <a:spcBef>
                <a:spcPct val="20000"/>
              </a:spcBef>
              <a:buClr>
                <a:schemeClr val="accent1"/>
              </a:buClr>
              <a:buSzPct val="65000"/>
              <a:defRPr/>
            </a:pPr>
            <a:endParaRPr lang="fr-FR" sz="1400" dirty="0">
              <a:solidFill>
                <a:srgbClr val="080808"/>
              </a:solidFill>
              <a:latin typeface="Tahoma" charset="0"/>
              <a:ea typeface="ＭＳ Ｐゴシック" charset="-128"/>
              <a:cs typeface="ＭＳ Ｐゴシック" charset="-128"/>
            </a:endParaRPr>
          </a:p>
          <a:p>
            <a:pPr marL="286587" lvl="1" indent="-285196" defTabSz="457704">
              <a:spcBef>
                <a:spcPct val="20000"/>
              </a:spcBef>
              <a:buClr>
                <a:schemeClr val="accent2"/>
              </a:buClr>
              <a:buSzPct val="60000"/>
              <a:buFont typeface="Wingdings" charset="2"/>
              <a:buChar char="q"/>
              <a:defRPr/>
            </a:pPr>
            <a:r>
              <a:rPr lang="fr-FR" sz="1400" dirty="0">
                <a:solidFill>
                  <a:srgbClr val="080808"/>
                </a:solidFill>
                <a:latin typeface="Tahoma" charset="0"/>
                <a:ea typeface="ＭＳ Ｐゴシック" charset="-128"/>
                <a:cs typeface="ＭＳ Ｐゴシック" charset="-128"/>
              </a:rPr>
              <a:t>Salariés </a:t>
            </a:r>
          </a:p>
          <a:p>
            <a:pPr marL="286587" lvl="1" indent="-285196" defTabSz="457704">
              <a:spcBef>
                <a:spcPct val="20000"/>
              </a:spcBef>
              <a:buClr>
                <a:schemeClr val="accent2"/>
              </a:buClr>
              <a:buSzPct val="60000"/>
              <a:buFont typeface="Wingdings" charset="2"/>
              <a:buChar char="q"/>
              <a:defRPr/>
            </a:pPr>
            <a:r>
              <a:rPr lang="fr-FR" sz="1400" dirty="0">
                <a:solidFill>
                  <a:srgbClr val="080808"/>
                </a:solidFill>
                <a:latin typeface="Tahoma" charset="0"/>
                <a:ea typeface="ＭＳ Ｐゴシック" charset="-128"/>
                <a:cs typeface="ＭＳ Ｐゴシック" charset="-128"/>
              </a:rPr>
              <a:t>Indépendants </a:t>
            </a:r>
          </a:p>
          <a:p>
            <a:pPr marL="286587" lvl="1" indent="-285196" defTabSz="457704">
              <a:spcBef>
                <a:spcPct val="20000"/>
              </a:spcBef>
              <a:buClr>
                <a:schemeClr val="accent2"/>
              </a:buClr>
              <a:buSzPct val="60000"/>
              <a:buFont typeface="Wingdings" charset="2"/>
              <a:buChar char="q"/>
              <a:defRPr/>
            </a:pPr>
            <a:r>
              <a:rPr lang="fr-FR" sz="1400" dirty="0">
                <a:solidFill>
                  <a:srgbClr val="080808"/>
                </a:solidFill>
                <a:latin typeface="Tahoma" charset="0"/>
                <a:ea typeface="ＭＳ Ｐゴシック" charset="-128"/>
                <a:cs typeface="ＭＳ Ｐゴシック" charset="-128"/>
              </a:rPr>
              <a:t>Marins</a:t>
            </a:r>
          </a:p>
          <a:p>
            <a:pPr marL="856978" lvl="3" indent="-269893" defTabSz="457704">
              <a:spcBef>
                <a:spcPct val="20000"/>
              </a:spcBef>
              <a:buClr>
                <a:schemeClr val="accent2"/>
              </a:buClr>
              <a:buSzPct val="70000"/>
              <a:defRPr/>
            </a:pPr>
            <a:endParaRPr lang="fr-FR" sz="1900" dirty="0">
              <a:solidFill>
                <a:srgbClr val="080808"/>
              </a:solidFill>
              <a:latin typeface="Tahoma" charset="0"/>
              <a:ea typeface="ＭＳ Ｐゴシック" charset="-128"/>
              <a:cs typeface="ＭＳ Ｐゴシック" charset="-128"/>
            </a:endParaRPr>
          </a:p>
        </p:txBody>
      </p:sp>
      <p:sp>
        <p:nvSpPr>
          <p:cNvPr id="109575" name="Rectangle 4"/>
          <p:cNvSpPr>
            <a:spLocks noChangeArrowheads="1"/>
          </p:cNvSpPr>
          <p:nvPr/>
        </p:nvSpPr>
        <p:spPr bwMode="auto">
          <a:xfrm>
            <a:off x="3059832" y="1708150"/>
            <a:ext cx="5904656" cy="4889202"/>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lIns="0" tIns="0" rIns="0" bIns="0">
            <a:prstTxWarp prst="textNoShape">
              <a:avLst/>
            </a:prstTxWarp>
          </a:bodyPr>
          <a:lstStyle/>
          <a:p>
            <a:pPr marL="342235" indent="-342235" algn="ctr" defTabSz="457704">
              <a:spcBef>
                <a:spcPct val="20000"/>
              </a:spcBef>
              <a:buClr>
                <a:schemeClr val="accent1"/>
              </a:buClr>
              <a:buSzPct val="65000"/>
              <a:defRPr/>
            </a:pPr>
            <a:r>
              <a:rPr lang="fr-FR" sz="1900" b="1" dirty="0">
                <a:solidFill>
                  <a:srgbClr val="080808"/>
                </a:solidFill>
                <a:latin typeface="Tahoma" charset="0"/>
                <a:ea typeface="ＭＳ Ｐゴシック" charset="-128"/>
                <a:cs typeface="ＭＳ Ｐゴシック" charset="-128"/>
              </a:rPr>
              <a:t>Art. 12, §1 </a:t>
            </a:r>
          </a:p>
          <a:p>
            <a:pPr marL="342235" indent="-342235" algn="ctr" defTabSz="457704">
              <a:spcBef>
                <a:spcPct val="20000"/>
              </a:spcBef>
              <a:buClr>
                <a:schemeClr val="accent1"/>
              </a:buClr>
              <a:buSzPct val="65000"/>
              <a:defRPr/>
            </a:pPr>
            <a:r>
              <a:rPr lang="fr-FR" sz="1900" b="1" dirty="0" err="1">
                <a:solidFill>
                  <a:srgbClr val="080808"/>
                </a:solidFill>
                <a:latin typeface="Tahoma" charset="0"/>
                <a:ea typeface="ＭＳ Ｐゴシック" charset="-128"/>
                <a:cs typeface="ＭＳ Ｐゴシック" charset="-128"/>
              </a:rPr>
              <a:t>Règl</a:t>
            </a:r>
            <a:r>
              <a:rPr lang="fr-FR" sz="1900" b="1" dirty="0">
                <a:solidFill>
                  <a:srgbClr val="080808"/>
                </a:solidFill>
                <a:latin typeface="Tahoma" charset="0"/>
                <a:ea typeface="ＭＳ Ｐゴシック" charset="-128"/>
                <a:cs typeface="ＭＳ Ｐゴシック" charset="-128"/>
              </a:rPr>
              <a:t>. 883/</a:t>
            </a:r>
            <a:r>
              <a:rPr lang="fr-FR" sz="1900" b="1" dirty="0" smtClean="0">
                <a:solidFill>
                  <a:srgbClr val="080808"/>
                </a:solidFill>
                <a:latin typeface="Tahoma" charset="0"/>
                <a:ea typeface="ＭＳ Ｐゴシック" charset="-128"/>
                <a:cs typeface="ＭＳ Ｐゴシック" charset="-128"/>
              </a:rPr>
              <a:t>2004</a:t>
            </a:r>
            <a:endParaRPr lang="fr-FR" sz="1900" dirty="0">
              <a:solidFill>
                <a:srgbClr val="080808"/>
              </a:solidFill>
              <a:latin typeface="Tahoma" charset="0"/>
              <a:ea typeface="ＭＳ Ｐゴシック" charset="-128"/>
              <a:cs typeface="ＭＳ Ｐゴシック" charset="-128"/>
            </a:endParaRPr>
          </a:p>
          <a:p>
            <a:pPr marL="286587" lvl="1" indent="-285196" defTabSz="457704">
              <a:spcBef>
                <a:spcPct val="20000"/>
              </a:spcBef>
              <a:buClr>
                <a:schemeClr val="accent2"/>
              </a:buClr>
              <a:buSzPct val="60000"/>
              <a:buFont typeface="Wingdings" charset="2"/>
              <a:buChar char="q"/>
              <a:defRPr/>
            </a:pPr>
            <a:r>
              <a:rPr lang="fr-FR" sz="1900" dirty="0">
                <a:solidFill>
                  <a:srgbClr val="080808"/>
                </a:solidFill>
                <a:latin typeface="Tahoma" charset="0"/>
                <a:ea typeface="ＭＳ Ｐゴシック" charset="-128"/>
                <a:cs typeface="ＭＳ Ｐゴシック" charset="-128"/>
              </a:rPr>
              <a:t>Salariés &amp; indépendants </a:t>
            </a:r>
            <a:endParaRPr lang="fr-FR" sz="1900" dirty="0">
              <a:solidFill>
                <a:srgbClr val="080808"/>
              </a:solidFill>
              <a:latin typeface="Tahoma" charset="0"/>
              <a:ea typeface="ＭＳ Ｐゴシック" charset="-128"/>
              <a:cs typeface="ＭＳ Ｐゴシック" charset="-128"/>
              <a:sym typeface="Symbol" charset="2"/>
            </a:endParaRPr>
          </a:p>
          <a:p>
            <a:pPr marL="286587" lvl="1" indent="-285196" defTabSz="457704">
              <a:spcBef>
                <a:spcPct val="20000"/>
              </a:spcBef>
              <a:buClr>
                <a:schemeClr val="accent2"/>
              </a:buClr>
              <a:buSzPct val="60000"/>
              <a:defRPr/>
            </a:pPr>
            <a:r>
              <a:rPr lang="fr-FR" sz="1900" dirty="0" smtClean="0">
                <a:solidFill>
                  <a:srgbClr val="080808"/>
                </a:solidFill>
                <a:latin typeface="Tahoma" charset="0"/>
                <a:ea typeface="ＭＳ Ｐゴシック" charset="-128"/>
                <a:cs typeface="ＭＳ Ｐゴシック" charset="-128"/>
                <a:sym typeface="Symbol" charset="2"/>
              </a:rPr>
              <a:t>Règles spéciales pour les personnels naviguant aérien</a:t>
            </a:r>
          </a:p>
          <a:p>
            <a:pPr marL="286587" lvl="1" indent="-285196" defTabSz="457704">
              <a:spcBef>
                <a:spcPct val="20000"/>
              </a:spcBef>
              <a:buClr>
                <a:schemeClr val="accent2"/>
              </a:buClr>
              <a:buSzPct val="60000"/>
              <a:defRPr/>
            </a:pPr>
            <a:r>
              <a:rPr lang="fr-FR" sz="2000" dirty="0"/>
              <a:t>Le règlement de l'Union européenne n° 465-2012 </a:t>
            </a:r>
            <a:r>
              <a:rPr lang="fr-FR" sz="2000" dirty="0" smtClean="0"/>
              <a:t>du </a:t>
            </a:r>
            <a:r>
              <a:rPr lang="fr-FR" sz="2000" dirty="0"/>
              <a:t>22 mai 2012 portant coordination des systèmes de sécurité sociale a fixé pour </a:t>
            </a:r>
            <a:r>
              <a:rPr lang="fr-FR" sz="2000" b="1" dirty="0"/>
              <a:t>les personnels navigants </a:t>
            </a:r>
            <a:r>
              <a:rPr lang="fr-FR" sz="2000" dirty="0"/>
              <a:t>une règle de rattachement unique à une législation, la </a:t>
            </a:r>
            <a:r>
              <a:rPr lang="fr-FR" sz="2000" b="1" dirty="0"/>
              <a:t>base d'affectation </a:t>
            </a:r>
            <a:endParaRPr lang="fr-FR" sz="2000" b="1" dirty="0" smtClean="0"/>
          </a:p>
          <a:p>
            <a:pPr marL="286587" lvl="1" indent="-285196" defTabSz="457704">
              <a:spcBef>
                <a:spcPct val="20000"/>
              </a:spcBef>
              <a:buClr>
                <a:schemeClr val="accent2"/>
              </a:buClr>
              <a:buSzPct val="60000"/>
              <a:defRPr/>
            </a:pPr>
            <a:r>
              <a:rPr lang="fr-FR" sz="2000" dirty="0" smtClean="0"/>
              <a:t>La </a:t>
            </a:r>
            <a:r>
              <a:rPr lang="fr-FR" sz="2000" dirty="0"/>
              <a:t>base d'affectation est </a:t>
            </a:r>
            <a:r>
              <a:rPr lang="fr-FR" sz="2000" i="1" dirty="0"/>
              <a:t>« le lieu désigné par l'exploitant pour le membre d'équipage, où celui-ci commence et termine normalement un temps de service ou une série de temps de service et où, dans des circonstances normales, l'exploitant n'est pas tenu de loger ce membre d'équipage </a:t>
            </a:r>
            <a:r>
              <a:rPr lang="fr-FR" sz="2000" dirty="0"/>
              <a:t>».</a:t>
            </a:r>
            <a:endParaRPr lang="fr-FR" sz="1900" dirty="0">
              <a:solidFill>
                <a:srgbClr val="080808"/>
              </a:solidFill>
              <a:latin typeface="Tahoma" charset="0"/>
              <a:ea typeface="ＭＳ Ｐゴシック" charset="-128"/>
              <a:cs typeface="ＭＳ Ｐゴシック" charset="-128"/>
            </a:endParaRPr>
          </a:p>
          <a:p>
            <a:pPr marL="286587" lvl="1" indent="-285196" defTabSz="457704">
              <a:spcBef>
                <a:spcPct val="20000"/>
              </a:spcBef>
              <a:buClr>
                <a:schemeClr val="accent2"/>
              </a:buClr>
              <a:buSzPct val="60000"/>
              <a:defRPr/>
            </a:pPr>
            <a:r>
              <a:rPr lang="fr-FR" sz="1900" dirty="0">
                <a:solidFill>
                  <a:srgbClr val="080808"/>
                </a:solidFill>
                <a:latin typeface="Tahoma" charset="0"/>
                <a:ea typeface="ＭＳ Ｐゴシック" charset="-128"/>
                <a:cs typeface="ＭＳ Ｐゴシック" charset="-128"/>
              </a:rPr>
              <a:t>	</a:t>
            </a:r>
          </a:p>
          <a:p>
            <a:pPr marL="286587" lvl="1" indent="-285196" defTabSz="457704">
              <a:spcBef>
                <a:spcPct val="20000"/>
              </a:spcBef>
              <a:buClr>
                <a:schemeClr val="accent2"/>
              </a:buClr>
              <a:buSzPct val="60000"/>
              <a:defRPr/>
            </a:pPr>
            <a:r>
              <a:rPr lang="fr-FR" sz="1900" dirty="0">
                <a:solidFill>
                  <a:srgbClr val="080808"/>
                </a:solidFill>
                <a:ea typeface="ＭＳ Ｐゴシック" charset="-128"/>
                <a:cs typeface="ＭＳ Ｐゴシック" charset="-128"/>
              </a:rPr>
              <a:t>		</a:t>
            </a:r>
          </a:p>
        </p:txBody>
      </p:sp>
    </p:spTree>
    <p:extLst>
      <p:ext uri="{BB962C8B-B14F-4D97-AF65-F5344CB8AC3E}">
        <p14:creationId xmlns:p14="http://schemas.microsoft.com/office/powerpoint/2010/main" val="18452913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re 14"/>
          <p:cNvSpPr>
            <a:spLocks noGrp="1"/>
          </p:cNvSpPr>
          <p:nvPr>
            <p:ph type="title"/>
          </p:nvPr>
        </p:nvSpPr>
        <p:spPr/>
        <p:txBody>
          <a:bodyPr/>
          <a:lstStyle/>
          <a:p>
            <a:endParaRPr lang="fr-FR">
              <a:latin typeface="Corbel" charset="0"/>
            </a:endParaRPr>
          </a:p>
        </p:txBody>
      </p:sp>
      <p:sp>
        <p:nvSpPr>
          <p:cNvPr id="106500" name="Rectangle 3"/>
          <p:cNvSpPr>
            <a:spLocks noGrp="1" noChangeArrowheads="1"/>
          </p:cNvSpPr>
          <p:nvPr>
            <p:ph idx="1"/>
          </p:nvPr>
        </p:nvSpPr>
        <p:spPr>
          <a:xfrm>
            <a:off x="5186363" y="1652588"/>
            <a:ext cx="3957637" cy="4414837"/>
          </a:xfrm>
        </p:spPr>
        <p:txBody>
          <a:bodyPr lIns="91408" tIns="45704" rIns="91408" bIns="45704"/>
          <a:lstStyle/>
          <a:p>
            <a:pPr marL="201613" indent="-201613" defTabSz="771525" eaLnBrk="1" hangingPunct="1">
              <a:buFont typeface="Arial" charset="0"/>
              <a:buNone/>
            </a:pPr>
            <a:r>
              <a:rPr lang="nl-BE" sz="1800">
                <a:latin typeface="Corbel" charset="0"/>
              </a:rPr>
              <a:t> </a:t>
            </a:r>
          </a:p>
          <a:p>
            <a:pPr marL="581025" lvl="1" indent="-239713" defTabSz="771525" eaLnBrk="1" hangingPunct="1"/>
            <a:endParaRPr lang="nl-BE" sz="1600">
              <a:latin typeface="Corbel" charset="0"/>
            </a:endParaRPr>
          </a:p>
          <a:p>
            <a:pPr marL="201613" indent="-201613" defTabSz="771525" eaLnBrk="1" hangingPunct="1"/>
            <a:r>
              <a:rPr lang="nl-BE">
                <a:latin typeface="Corbel" charset="0"/>
              </a:rPr>
              <a:t>Décision A2</a:t>
            </a:r>
          </a:p>
          <a:p>
            <a:pPr marL="581025" lvl="1" indent="-239713" defTabSz="771525" eaLnBrk="1" hangingPunct="1"/>
            <a:r>
              <a:rPr lang="nl-BE">
                <a:latin typeface="Corbel" charset="0"/>
              </a:rPr>
              <a:t>Conditions principales</a:t>
            </a:r>
          </a:p>
          <a:p>
            <a:pPr marL="201613" indent="-201613" defTabSz="771525" eaLnBrk="1" hangingPunct="1"/>
            <a:r>
              <a:rPr lang="nl-BE">
                <a:latin typeface="Corbel" charset="0"/>
              </a:rPr>
              <a:t>Guide du détachement</a:t>
            </a:r>
          </a:p>
          <a:p>
            <a:pPr marL="581025" lvl="1" indent="-239713" defTabSz="771525" eaLnBrk="1" hangingPunct="1"/>
            <a:r>
              <a:rPr lang="nl-BE">
                <a:latin typeface="Corbel" charset="0"/>
              </a:rPr>
              <a:t>Conditions principales</a:t>
            </a:r>
          </a:p>
          <a:p>
            <a:pPr marL="201613" indent="-201613" defTabSz="771525" eaLnBrk="1" hangingPunct="1">
              <a:buFont typeface="Arial" charset="0"/>
              <a:buNone/>
            </a:pPr>
            <a:r>
              <a:rPr lang="nl-BE" sz="1800">
                <a:latin typeface="Corbel" charset="0"/>
              </a:rPr>
              <a:t> </a:t>
            </a:r>
          </a:p>
          <a:p>
            <a:pPr marL="581025" lvl="1" indent="-239713" defTabSz="771525" eaLnBrk="1" hangingPunct="1"/>
            <a:endParaRPr lang="nl-BE" sz="1600">
              <a:latin typeface="Corbel" charset="0"/>
            </a:endParaRPr>
          </a:p>
          <a:p>
            <a:pPr marL="201613" indent="-201613" defTabSz="771525" eaLnBrk="1" hangingPunct="1">
              <a:buFont typeface="Arial" charset="0"/>
              <a:buNone/>
            </a:pPr>
            <a:endParaRPr lang="nl-BE" sz="1700">
              <a:latin typeface="Corbel" charset="0"/>
            </a:endParaRPr>
          </a:p>
          <a:p>
            <a:pPr marL="201613" indent="-201613" defTabSz="771525" eaLnBrk="1" hangingPunct="1">
              <a:buFont typeface="Arial" charset="0"/>
              <a:buNone/>
            </a:pPr>
            <a:endParaRPr lang="nl-BE" sz="1700">
              <a:latin typeface="Corbel" charset="0"/>
            </a:endParaRPr>
          </a:p>
        </p:txBody>
      </p:sp>
      <p:sp>
        <p:nvSpPr>
          <p:cNvPr id="106499" name="Rectangle 8"/>
          <p:cNvSpPr>
            <a:spLocks noGrp="1" noChangeArrowheads="1"/>
          </p:cNvSpPr>
          <p:nvPr>
            <p:ph type="sldNum" sz="quarter" idx="12"/>
          </p:nvPr>
        </p:nvSpPr>
        <p:spPr bwMode="auto">
          <a:xfrm>
            <a:off x="7010400" y="6356350"/>
            <a:ext cx="2133600" cy="365125"/>
          </a:xfrm>
          <a:prstGeom prst="rect">
            <a:avLst/>
          </a:prstGeom>
          <a:noFill/>
          <a:ln>
            <a:miter lim="800000"/>
            <a:headEnd/>
            <a:tailEnd/>
          </a:ln>
        </p:spPr>
        <p:txBody>
          <a:bodyPr/>
          <a:lstStyle/>
          <a:p>
            <a:r>
              <a:rPr lang="fr-FR" smtClean="0"/>
              <a:t>Page </a:t>
            </a:r>
            <a:fld id="{5F014EAE-52D0-A54D-A5C2-BBB8E9329ADE}" type="slidenum">
              <a:rPr lang="fr-FR" smtClean="0"/>
              <a:pPr/>
              <a:t>79</a:t>
            </a:fld>
            <a:endParaRPr lang="fr-FR" smtClean="0"/>
          </a:p>
        </p:txBody>
      </p:sp>
      <p:sp>
        <p:nvSpPr>
          <p:cNvPr id="106501" name="Espace réservé de la date 4"/>
          <p:cNvSpPr txBox="1">
            <a:spLocks noGrp="1"/>
          </p:cNvSpPr>
          <p:nvPr/>
        </p:nvSpPr>
        <p:spPr bwMode="auto">
          <a:xfrm>
            <a:off x="457200" y="6356350"/>
            <a:ext cx="2133600" cy="365125"/>
          </a:xfrm>
          <a:prstGeom prst="rect">
            <a:avLst/>
          </a:prstGeom>
          <a:noFill/>
          <a:ln w="9525">
            <a:noFill/>
            <a:miter lim="800000"/>
            <a:headEnd/>
            <a:tailEnd/>
          </a:ln>
        </p:spPr>
        <p:txBody>
          <a:bodyPr lIns="91408" tIns="45704" rIns="91408" bIns="45704" anchor="ctr">
            <a:prstTxWarp prst="textNoShape">
              <a:avLst/>
            </a:prstTxWarp>
          </a:bodyPr>
          <a:lstStyle/>
          <a:p>
            <a:endParaRPr lang="nl-BE" sz="1200">
              <a:solidFill>
                <a:srgbClr val="898989"/>
              </a:solidFill>
              <a:latin typeface="Calibri" charset="0"/>
            </a:endParaRPr>
          </a:p>
        </p:txBody>
      </p:sp>
      <p:sp>
        <p:nvSpPr>
          <p:cNvPr id="106502" name="Espace réservé du pied de page 5"/>
          <p:cNvSpPr txBox="1">
            <a:spLocks noGrp="1"/>
          </p:cNvSpPr>
          <p:nvPr/>
        </p:nvSpPr>
        <p:spPr bwMode="auto">
          <a:xfrm>
            <a:off x="3124200" y="6356350"/>
            <a:ext cx="2895600" cy="365125"/>
          </a:xfrm>
          <a:prstGeom prst="rect">
            <a:avLst/>
          </a:prstGeom>
          <a:noFill/>
          <a:ln w="9525">
            <a:noFill/>
            <a:miter lim="800000"/>
            <a:headEnd/>
            <a:tailEnd/>
          </a:ln>
        </p:spPr>
        <p:txBody>
          <a:bodyPr lIns="91408" tIns="45704" rIns="91408" bIns="45704" anchor="ctr">
            <a:prstTxWarp prst="textNoShape">
              <a:avLst/>
            </a:prstTxWarp>
          </a:bodyPr>
          <a:lstStyle/>
          <a:p>
            <a:pPr algn="ctr"/>
            <a:endParaRPr lang="nl-BE" sz="1200">
              <a:solidFill>
                <a:srgbClr val="898989"/>
              </a:solidFill>
              <a:latin typeface="Calibri" charset="0"/>
            </a:endParaRPr>
          </a:p>
        </p:txBody>
      </p:sp>
      <p:sp>
        <p:nvSpPr>
          <p:cNvPr id="106505" name="Line 8"/>
          <p:cNvSpPr>
            <a:spLocks noChangeShapeType="1"/>
          </p:cNvSpPr>
          <p:nvPr/>
        </p:nvSpPr>
        <p:spPr bwMode="blackWhite">
          <a:xfrm>
            <a:off x="4572000" y="1973263"/>
            <a:ext cx="0" cy="4178300"/>
          </a:xfrm>
          <a:prstGeom prst="line">
            <a:avLst/>
          </a:prstGeom>
          <a:noFill/>
          <a:ln w="25400">
            <a:solidFill>
              <a:schemeClr val="tx1"/>
            </a:solidFill>
            <a:prstDash val="sysDot"/>
            <a:round/>
            <a:headEnd/>
            <a:tailEnd/>
          </a:ln>
        </p:spPr>
        <p:txBody>
          <a:bodyPr lIns="63097" tIns="63097" rIns="63097" bIns="63097" anchor="ctr">
            <a:prstTxWarp prst="textNoShape">
              <a:avLst/>
            </a:prstTxWarp>
          </a:bodyPr>
          <a:lstStyle/>
          <a:p>
            <a:endParaRPr lang="fr-FR"/>
          </a:p>
        </p:txBody>
      </p:sp>
      <p:sp>
        <p:nvSpPr>
          <p:cNvPr id="110604" name="Rectangle 9"/>
          <p:cNvSpPr>
            <a:spLocks noChangeArrowheads="1"/>
          </p:cNvSpPr>
          <p:nvPr/>
        </p:nvSpPr>
        <p:spPr bwMode="auto">
          <a:xfrm>
            <a:off x="1600200" y="188913"/>
            <a:ext cx="7543800" cy="12192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91408" tIns="45704" rIns="91408" bIns="45704" anchor="ctr">
            <a:prstTxWarp prst="textNoShape">
              <a:avLst/>
            </a:prstTxWarp>
          </a:bodyPr>
          <a:lstStyle/>
          <a:p>
            <a:pPr defTabSz="457704">
              <a:defRPr/>
            </a:pPr>
            <a:r>
              <a:rPr lang="fr-FR" dirty="0">
                <a:solidFill>
                  <a:schemeClr val="tx1"/>
                </a:solidFill>
                <a:latin typeface="Tahoma" charset="0"/>
                <a:ea typeface="ＭＳ Ｐゴシック" charset="-128"/>
                <a:cs typeface="ＭＳ Ｐゴシック" charset="-128"/>
              </a:rPr>
              <a:t>Détachement </a:t>
            </a:r>
            <a:br>
              <a:rPr lang="fr-FR" dirty="0">
                <a:solidFill>
                  <a:schemeClr val="tx1"/>
                </a:solidFill>
                <a:latin typeface="Tahoma" charset="0"/>
                <a:ea typeface="ＭＳ Ｐゴシック" charset="-128"/>
                <a:cs typeface="ＭＳ Ｐゴシック" charset="-128"/>
              </a:rPr>
            </a:br>
            <a:r>
              <a:rPr lang="fr-FR" i="1" dirty="0">
                <a:solidFill>
                  <a:schemeClr val="tx1"/>
                </a:solidFill>
                <a:latin typeface="Tahoma" charset="0"/>
                <a:ea typeface="ＭＳ Ｐゴシック" charset="-128"/>
                <a:cs typeface="ＭＳ Ｐゴシック" charset="-128"/>
              </a:rPr>
              <a:t>Conditions principales – interprétation &amp; instructions </a:t>
            </a:r>
            <a:r>
              <a:rPr lang="fr-FR" dirty="0">
                <a:solidFill>
                  <a:schemeClr val="tx1"/>
                </a:solidFill>
                <a:latin typeface="Tahoma"/>
                <a:cs typeface="Tahoma"/>
              </a:rPr>
              <a:t>COMMISSION ADMINISTRATIVE POUR LA COORDINATION DES SYSTÈMES DE SÉCURITÉ SOCIALE</a:t>
            </a:r>
            <a:r>
              <a:rPr lang="fr-FR" dirty="0">
                <a:solidFill>
                  <a:schemeClr val="tx1"/>
                </a:solidFill>
              </a:rPr>
              <a:t>,</a:t>
            </a:r>
            <a:endParaRPr lang="fr-FR" i="1" dirty="0">
              <a:solidFill>
                <a:schemeClr val="tx1"/>
              </a:solidFill>
              <a:latin typeface="Tahoma" charset="0"/>
              <a:ea typeface="ＭＳ Ｐゴシック" charset="-128"/>
              <a:cs typeface="ＭＳ Ｐゴシック" charset="-128"/>
            </a:endParaRPr>
          </a:p>
        </p:txBody>
      </p:sp>
      <p:sp>
        <p:nvSpPr>
          <p:cNvPr id="75790" name="ZoneTexte 13"/>
          <p:cNvSpPr txBox="1">
            <a:spLocks noChangeArrowheads="1"/>
          </p:cNvSpPr>
          <p:nvPr/>
        </p:nvSpPr>
        <p:spPr bwMode="auto">
          <a:xfrm flipH="1">
            <a:off x="1600200" y="2057400"/>
            <a:ext cx="2971800" cy="438943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80133" tIns="40067" rIns="80133" bIns="40067">
            <a:prstTxWarp prst="textNoShape">
              <a:avLst/>
            </a:prstTxWarp>
            <a:spAutoFit/>
          </a:bodyPr>
          <a:lstStyle/>
          <a:p>
            <a:pPr>
              <a:buFont typeface="Arial" charset="0"/>
              <a:buNone/>
              <a:defRPr/>
            </a:pPr>
            <a:r>
              <a:rPr lang="fr-FR" sz="2000" dirty="0">
                <a:latin typeface="Corbel"/>
                <a:cs typeface="Corbel"/>
              </a:rPr>
              <a:t>DÉCISION A2 du 12 juin 2009 concernant l’interprétation de l’article 12 du règlement (CE) no 883/2004 du Parlement européen et du Conseil relatif à la législation applicable aux travailleurs salariés détachés et aux travailleurs non salariés qui exercent temporairement une activité en dehors de l’État compétent</a:t>
            </a:r>
          </a:p>
        </p:txBody>
      </p:sp>
    </p:spTree>
    <p:extLst>
      <p:ext uri="{BB962C8B-B14F-4D97-AF65-F5344CB8AC3E}">
        <p14:creationId xmlns:p14="http://schemas.microsoft.com/office/powerpoint/2010/main" val="8421174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pPr eaLnBrk="1" hangingPunct="1"/>
            <a:r>
              <a:rPr lang="nl-BE" sz="2700" b="1">
                <a:latin typeface="Corbel" charset="0"/>
              </a:rPr>
              <a:t>Terminologie</a:t>
            </a:r>
            <a:endParaRPr lang="nl-NL" sz="2700" b="1">
              <a:latin typeface="Corbel" charset="0"/>
            </a:endParaRPr>
          </a:p>
        </p:txBody>
      </p:sp>
      <p:sp>
        <p:nvSpPr>
          <p:cNvPr id="18436" name="Rectangle 3"/>
          <p:cNvSpPr>
            <a:spLocks noGrp="1" noChangeArrowheads="1"/>
          </p:cNvSpPr>
          <p:nvPr>
            <p:ph idx="1"/>
          </p:nvPr>
        </p:nvSpPr>
        <p:spPr>
          <a:xfrm>
            <a:off x="1676400" y="1417638"/>
            <a:ext cx="7010400" cy="4938712"/>
          </a:xfrm>
        </p:spPr>
        <p:txBody>
          <a:bodyPr/>
          <a:lstStyle/>
          <a:p>
            <a:pPr eaLnBrk="1" hangingPunct="1">
              <a:buFont typeface="Wingdings" charset="2"/>
              <a:buNone/>
            </a:pPr>
            <a:r>
              <a:rPr lang="nl-BE" sz="2400">
                <a:latin typeface="Corbel" charset="0"/>
              </a:rPr>
              <a:t>Notions </a:t>
            </a:r>
            <a:r>
              <a:rPr lang="nl-BE" sz="2400" smtClean="0">
                <a:latin typeface="Corbel" charset="0"/>
              </a:rPr>
              <a:t>utilisées</a:t>
            </a:r>
          </a:p>
          <a:p>
            <a:pPr marL="669925" lvl="1" indent="-325438" eaLnBrk="1" hangingPunct="1">
              <a:buClr>
                <a:srgbClr val="010303"/>
              </a:buClr>
              <a:buFont typeface="Wingdings" charset="2"/>
              <a:buChar char="Ø"/>
            </a:pPr>
            <a:r>
              <a:rPr lang="nl-BE">
                <a:latin typeface="Corbel" charset="0"/>
              </a:rPr>
              <a:t>Droit de la sécurité sociale </a:t>
            </a:r>
            <a:r>
              <a:rPr lang="en-GB">
                <a:latin typeface="Corbel" charset="0"/>
                <a:ea typeface="Arial" charset="0"/>
                <a:cs typeface="Arial" charset="0"/>
              </a:rPr>
              <a:t>≠</a:t>
            </a:r>
            <a:r>
              <a:rPr lang="en-GB">
                <a:latin typeface="Corbel" charset="0"/>
              </a:rPr>
              <a:t> Droit fiscal</a:t>
            </a:r>
          </a:p>
          <a:p>
            <a:pPr marL="1022350" lvl="2" indent="-350838" eaLnBrk="1" hangingPunct="1">
              <a:buClr>
                <a:srgbClr val="010303"/>
              </a:buClr>
              <a:buFont typeface="Wingdings" charset="2"/>
              <a:buChar char="Ø"/>
            </a:pPr>
            <a:r>
              <a:rPr lang="nl-BE" sz="1400">
                <a:latin typeface="Corbel" charset="0"/>
              </a:rPr>
              <a:t>Travailleur frontalier, employeur, résidence,</a:t>
            </a:r>
            <a:r>
              <a:rPr lang="nl-BE" sz="1400" smtClean="0">
                <a:latin typeface="Corbel" charset="0"/>
              </a:rPr>
              <a:t>…</a:t>
            </a:r>
            <a:endParaRPr lang="nl-BE" smtClean="0">
              <a:latin typeface="Corbel" charset="0"/>
            </a:endParaRPr>
          </a:p>
          <a:p>
            <a:pPr marL="669925" lvl="1" indent="-325438" eaLnBrk="1" hangingPunct="1">
              <a:buClr>
                <a:srgbClr val="010303"/>
              </a:buClr>
              <a:buFont typeface="Wingdings" charset="2"/>
              <a:buChar char="Ø"/>
            </a:pPr>
            <a:r>
              <a:rPr lang="nl-BE">
                <a:latin typeface="Corbel" charset="0"/>
              </a:rPr>
              <a:t>Droit de la sécurité sociale </a:t>
            </a:r>
            <a:r>
              <a:rPr lang="en-GB">
                <a:latin typeface="Corbel" charset="0"/>
                <a:ea typeface="Arial" charset="0"/>
                <a:cs typeface="Arial" charset="0"/>
              </a:rPr>
              <a:t>≠</a:t>
            </a:r>
            <a:r>
              <a:rPr lang="en-GB">
                <a:latin typeface="Corbel" charset="0"/>
              </a:rPr>
              <a:t> </a:t>
            </a:r>
          </a:p>
          <a:p>
            <a:pPr marL="669925" lvl="1" indent="-325438" eaLnBrk="1" hangingPunct="1">
              <a:buFont typeface="Wingdings" charset="2"/>
              <a:buNone/>
            </a:pPr>
            <a:r>
              <a:rPr lang="nl-BE">
                <a:latin typeface="Corbel" charset="0"/>
              </a:rPr>
              <a:t>	Libres circulations	(Traité UE)</a:t>
            </a:r>
          </a:p>
          <a:p>
            <a:pPr marL="1022350" lvl="2" indent="-350838" eaLnBrk="1" hangingPunct="1">
              <a:buClr>
                <a:srgbClr val="010303"/>
              </a:buClr>
              <a:buFont typeface="Wingdings" charset="2"/>
              <a:buChar char="Ø"/>
            </a:pPr>
            <a:r>
              <a:rPr lang="nl-BE" sz="1400">
                <a:latin typeface="Corbel" charset="0"/>
              </a:rPr>
              <a:t>Travailleur </a:t>
            </a:r>
            <a:r>
              <a:rPr lang="nl-BE" sz="1400" smtClean="0">
                <a:latin typeface="Corbel" charset="0"/>
              </a:rPr>
              <a:t>salarié</a:t>
            </a:r>
            <a:endParaRPr lang="en-GB" smtClean="0">
              <a:latin typeface="Corbel" charset="0"/>
            </a:endParaRPr>
          </a:p>
          <a:p>
            <a:pPr marL="669925" lvl="1" indent="-325438" eaLnBrk="1" hangingPunct="1">
              <a:buClr>
                <a:srgbClr val="010303"/>
              </a:buClr>
              <a:buFont typeface="Wingdings" charset="2"/>
              <a:buChar char="Ø"/>
            </a:pPr>
            <a:r>
              <a:rPr lang="nl-BE">
                <a:latin typeface="Corbel" charset="0"/>
              </a:rPr>
              <a:t>Droit de la sécurité sociale </a:t>
            </a:r>
            <a:r>
              <a:rPr lang="en-GB">
                <a:latin typeface="Corbel" charset="0"/>
                <a:ea typeface="Arial" charset="0"/>
                <a:cs typeface="Arial" charset="0"/>
              </a:rPr>
              <a:t>≠</a:t>
            </a:r>
            <a:r>
              <a:rPr lang="nl-BE">
                <a:latin typeface="Corbel" charset="0"/>
              </a:rPr>
              <a:t> Droit du travail</a:t>
            </a:r>
            <a:r>
              <a:rPr lang="en-GB">
                <a:latin typeface="Corbel" charset="0"/>
              </a:rPr>
              <a:t> </a:t>
            </a:r>
            <a:endParaRPr lang="nl-BE">
              <a:latin typeface="Corbel" charset="0"/>
            </a:endParaRPr>
          </a:p>
          <a:p>
            <a:pPr marL="1022350" lvl="2" indent="-350838" eaLnBrk="1" hangingPunct="1">
              <a:buClr>
                <a:srgbClr val="010303"/>
              </a:buClr>
              <a:buFont typeface="Wingdings" charset="2"/>
              <a:buChar char="Ø"/>
            </a:pPr>
            <a:r>
              <a:rPr lang="nl-BE" sz="1400">
                <a:latin typeface="Corbel" charset="0"/>
              </a:rPr>
              <a:t>Directive Détachement (96/71)</a:t>
            </a:r>
            <a:endParaRPr lang="nl-NL" sz="1400">
              <a:latin typeface="Corbel" charset="0"/>
            </a:endParaRPr>
          </a:p>
        </p:txBody>
      </p:sp>
      <p:sp>
        <p:nvSpPr>
          <p:cNvPr id="18434" name="Espace réservé du numéro de diapositive 5"/>
          <p:cNvSpPr>
            <a:spLocks noGrp="1"/>
          </p:cNvSpPr>
          <p:nvPr>
            <p:ph type="sldNum" sz="quarter" idx="12"/>
          </p:nvPr>
        </p:nvSpPr>
        <p:spPr bwMode="auto">
          <a:xfrm>
            <a:off x="7010400" y="6356350"/>
            <a:ext cx="2133600" cy="365125"/>
          </a:xfrm>
          <a:prstGeom prst="rect">
            <a:avLst/>
          </a:prstGeom>
          <a:noFill/>
          <a:ln>
            <a:miter lim="800000"/>
            <a:headEnd/>
            <a:tailEnd/>
          </a:ln>
        </p:spPr>
        <p:txBody>
          <a:bodyPr/>
          <a:lstStyle/>
          <a:p>
            <a:fld id="{AE39F9F4-EBB4-0649-B77D-A68186196F1F}" type="slidenum">
              <a:rPr lang="fr-BE" smtClean="0"/>
              <a:pPr/>
              <a:t>8</a:t>
            </a:fld>
            <a:endParaRPr lang="fr-BE" smtClean="0"/>
          </a:p>
        </p:txBody>
      </p:sp>
      <p:pic>
        <p:nvPicPr>
          <p:cNvPr id="18437" name="Picture 4"/>
          <p:cNvPicPr>
            <a:picLocks noChangeAspect="1" noChangeArrowheads="1"/>
          </p:cNvPicPr>
          <p:nvPr/>
        </p:nvPicPr>
        <p:blipFill>
          <a:blip r:embed="rId3"/>
          <a:srcRect/>
          <a:stretch>
            <a:fillRect/>
          </a:stretch>
        </p:blipFill>
        <p:spPr bwMode="auto">
          <a:xfrm>
            <a:off x="7667625" y="765175"/>
            <a:ext cx="792163" cy="792163"/>
          </a:xfrm>
          <a:prstGeom prst="rect">
            <a:avLst/>
          </a:prstGeom>
          <a:noFill/>
          <a:ln w="9525">
            <a:noFill/>
            <a:miter lim="800000"/>
            <a:headEnd/>
            <a:tailEnd/>
          </a:ln>
        </p:spPr>
      </p:pic>
      <p:pic>
        <p:nvPicPr>
          <p:cNvPr id="6" name="Picture 4" descr="G:\Godecaux\IMAGES\BB-11.png"/>
          <p:cNvPicPr/>
          <p:nvPr/>
        </p:nvPicPr>
        <p:blipFill>
          <a:blip r:embed="rId4">
            <a:extLst>
              <a:ext uri="{28A0092B-C50C-407E-A947-70E740481C1C}">
                <a14:useLocalDpi xmlns:a14="http://schemas.microsoft.com/office/drawing/2010/main" val="0"/>
              </a:ext>
            </a:extLst>
          </a:blip>
          <a:srcRect/>
          <a:stretch>
            <a:fillRect/>
          </a:stretch>
        </p:blipFill>
        <p:spPr bwMode="auto">
          <a:xfrm rot="20657569">
            <a:off x="7315980" y="774700"/>
            <a:ext cx="12192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12175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1676400" y="274638"/>
            <a:ext cx="7010400" cy="563562"/>
          </a:xfrm>
        </p:spPr>
        <p:txBody>
          <a:bodyPr lIns="91408" tIns="45704" rIns="91408" bIns="45704"/>
          <a:lstStyle/>
          <a:p>
            <a:pPr eaLnBrk="1" hangingPunct="1"/>
            <a:r>
              <a:rPr lang="fr-FR">
                <a:latin typeface="Corbel" charset="0"/>
              </a:rPr>
              <a:t>Détachement </a:t>
            </a:r>
            <a:br>
              <a:rPr lang="fr-FR">
                <a:latin typeface="Corbel" charset="0"/>
              </a:rPr>
            </a:br>
            <a:r>
              <a:rPr lang="fr-FR" i="1">
                <a:latin typeface="Corbel" charset="0"/>
              </a:rPr>
              <a:t>Conditions principales</a:t>
            </a:r>
            <a:endParaRPr lang="fr-FR" sz="1100" i="1">
              <a:solidFill>
                <a:schemeClr val="bg1"/>
              </a:solidFill>
              <a:latin typeface="Corbel" charset="0"/>
            </a:endParaRPr>
          </a:p>
        </p:txBody>
      </p:sp>
      <p:sp>
        <p:nvSpPr>
          <p:cNvPr id="108548" name="Rectangle 3"/>
          <p:cNvSpPr>
            <a:spLocks noGrp="1" noChangeArrowheads="1"/>
          </p:cNvSpPr>
          <p:nvPr>
            <p:ph idx="1"/>
          </p:nvPr>
        </p:nvSpPr>
        <p:spPr>
          <a:xfrm>
            <a:off x="1371600" y="1143000"/>
            <a:ext cx="7772400" cy="4495800"/>
          </a:xfrm>
        </p:spPr>
        <p:txBody>
          <a:bodyPr lIns="91408" tIns="45704" rIns="91408" bIns="45704"/>
          <a:lstStyle/>
          <a:p>
            <a:pPr marL="201613" indent="-201613" defTabSz="771525" eaLnBrk="1" hangingPunct="1">
              <a:lnSpc>
                <a:spcPct val="90000"/>
              </a:lnSpc>
            </a:pPr>
            <a:r>
              <a:rPr lang="fr-FR" sz="2400" dirty="0">
                <a:latin typeface="Corbel" charset="0"/>
              </a:rPr>
              <a:t>Couverture sociale avant le détachement</a:t>
            </a:r>
          </a:p>
          <a:p>
            <a:pPr marL="581025" lvl="1" indent="-239713" defTabSz="771525" eaLnBrk="1" hangingPunct="1"/>
            <a:r>
              <a:rPr lang="fr-FR" sz="2400" dirty="0">
                <a:latin typeface="Corbel" charset="0"/>
              </a:rPr>
              <a:t>Combien de temps </a:t>
            </a:r>
            <a:r>
              <a:rPr lang="fr-FR" sz="2400" dirty="0" smtClean="0">
                <a:latin typeface="Corbel" charset="0"/>
              </a:rPr>
              <a:t> </a:t>
            </a:r>
            <a:endParaRPr lang="fr-FR" sz="2400" dirty="0">
              <a:latin typeface="Corbel" charset="0"/>
            </a:endParaRPr>
          </a:p>
          <a:p>
            <a:pPr marL="911225" lvl="2" indent="-192088" defTabSz="771525" eaLnBrk="1" hangingPunct="1"/>
            <a:r>
              <a:rPr lang="fr-FR" dirty="0" smtClean="0">
                <a:latin typeface="Corbel" charset="0"/>
              </a:rPr>
              <a:t>CACSSS </a:t>
            </a:r>
            <a:r>
              <a:rPr lang="fr-FR" dirty="0">
                <a:latin typeface="Corbel" charset="0"/>
              </a:rPr>
              <a:t>Décision A2</a:t>
            </a:r>
          </a:p>
          <a:p>
            <a:pPr marL="1241425" lvl="3" indent="-190500" defTabSz="771525" eaLnBrk="1" hangingPunct="1"/>
            <a:r>
              <a:rPr lang="fr-FR" sz="2400" dirty="0">
                <a:latin typeface="Corbel" charset="0"/>
              </a:rPr>
              <a:t>Pour les salariés : 1 mois – pour les indépendants : 2 mois</a:t>
            </a:r>
          </a:p>
          <a:p>
            <a:pPr marL="201613" indent="-201613" defTabSz="771525" eaLnBrk="1" hangingPunct="1">
              <a:lnSpc>
                <a:spcPct val="90000"/>
              </a:lnSpc>
            </a:pPr>
            <a:r>
              <a:rPr lang="fr-FR" sz="2400" dirty="0">
                <a:latin typeface="Corbel" charset="0"/>
              </a:rPr>
              <a:t>L’employeur doit </a:t>
            </a:r>
          </a:p>
          <a:p>
            <a:pPr marL="581025" lvl="1" indent="-239713" defTabSz="771525" eaLnBrk="1" hangingPunct="1"/>
            <a:r>
              <a:rPr lang="fr-FR" sz="2000" dirty="0">
                <a:latin typeface="Corbel" charset="0"/>
              </a:rPr>
              <a:t>Exercer des</a:t>
            </a:r>
            <a:r>
              <a:rPr lang="fr-FR" sz="2000" i="1" dirty="0">
                <a:latin typeface="Corbel" charset="0"/>
              </a:rPr>
              <a:t> « activités normales et substantielles » </a:t>
            </a:r>
            <a:r>
              <a:rPr lang="fr-FR" sz="2000" dirty="0">
                <a:latin typeface="Corbel" charset="0"/>
              </a:rPr>
              <a:t>sur le territoire de l’Etat membre où il est installé</a:t>
            </a:r>
          </a:p>
          <a:p>
            <a:pPr marL="911225" lvl="2" indent="-192088" defTabSz="771525" eaLnBrk="1" hangingPunct="1"/>
            <a:r>
              <a:rPr lang="fr-FR" sz="2000" dirty="0">
                <a:latin typeface="Corbel" charset="0"/>
              </a:rPr>
              <a:t>Jurisprudence de la Cour Européenne de Justice - </a:t>
            </a:r>
            <a:r>
              <a:rPr lang="fr-FR" sz="2000" dirty="0" err="1">
                <a:latin typeface="Corbel" charset="0"/>
              </a:rPr>
              <a:t>Fitzwilliam</a:t>
            </a:r>
            <a:r>
              <a:rPr lang="fr-FR" sz="2000" dirty="0">
                <a:latin typeface="Corbel" charset="0"/>
              </a:rPr>
              <a:t> &amp; </a:t>
            </a:r>
            <a:r>
              <a:rPr lang="fr-FR" sz="2000" dirty="0" err="1" smtClean="0">
                <a:latin typeface="Corbel" charset="0"/>
              </a:rPr>
              <a:t>Plum</a:t>
            </a:r>
            <a:endParaRPr lang="fr-FR" sz="2000" dirty="0" smtClean="0">
              <a:latin typeface="Corbel" charset="0"/>
            </a:endParaRPr>
          </a:p>
          <a:p>
            <a:pPr marL="911225" lvl="2" indent="-192088" defTabSz="771525" eaLnBrk="1" hangingPunct="1"/>
            <a:r>
              <a:rPr lang="fr-FR" sz="2000" dirty="0">
                <a:latin typeface="Corbel" charset="0"/>
                <a:ea typeface="Arial" charset="0"/>
                <a:cs typeface="Arial" charset="0"/>
              </a:rPr>
              <a:t>	└► dans le Règlement 987/2009 art. 14 §2 avec une série de critères (par ex., des activités purement internes)</a:t>
            </a:r>
          </a:p>
          <a:p>
            <a:pPr marL="581025" lvl="1" indent="-239713" defTabSz="771525" eaLnBrk="1" hangingPunct="1"/>
            <a:endParaRPr lang="fr-FR" dirty="0">
              <a:latin typeface="Corbel" charset="0"/>
            </a:endParaRPr>
          </a:p>
        </p:txBody>
      </p:sp>
      <p:sp>
        <p:nvSpPr>
          <p:cNvPr id="108547" name="Rectangle 8"/>
          <p:cNvSpPr>
            <a:spLocks noGrp="1" noChangeArrowheads="1"/>
          </p:cNvSpPr>
          <p:nvPr>
            <p:ph type="sldNum" sz="quarter" idx="12"/>
          </p:nvPr>
        </p:nvSpPr>
        <p:spPr bwMode="auto">
          <a:xfrm>
            <a:off x="7010400" y="6356350"/>
            <a:ext cx="2133600" cy="365125"/>
          </a:xfrm>
          <a:prstGeom prst="rect">
            <a:avLst/>
          </a:prstGeom>
          <a:noFill/>
          <a:ln>
            <a:miter lim="800000"/>
            <a:headEnd/>
            <a:tailEnd/>
          </a:ln>
        </p:spPr>
        <p:txBody>
          <a:bodyPr/>
          <a:lstStyle/>
          <a:p>
            <a:r>
              <a:rPr lang="fr-FR" smtClean="0"/>
              <a:t>Page </a:t>
            </a:r>
            <a:fld id="{D8718AC7-D6FF-6149-8A1A-E778976FAA53}" type="slidenum">
              <a:rPr lang="fr-FR" smtClean="0"/>
              <a:pPr/>
              <a:t>80</a:t>
            </a:fld>
            <a:endParaRPr lang="fr-FR" smtClean="0"/>
          </a:p>
        </p:txBody>
      </p:sp>
    </p:spTree>
    <p:extLst>
      <p:ext uri="{BB962C8B-B14F-4D97-AF65-F5344CB8AC3E}">
        <p14:creationId xmlns:p14="http://schemas.microsoft.com/office/powerpoint/2010/main" val="28917073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8"/>
          <p:cNvSpPr>
            <a:spLocks noGrp="1" noChangeArrowheads="1"/>
          </p:cNvSpPr>
          <p:nvPr>
            <p:ph type="sldNum" sz="quarter" idx="12"/>
          </p:nvPr>
        </p:nvSpPr>
        <p:spPr bwMode="auto">
          <a:xfrm>
            <a:off x="7010400" y="6356350"/>
            <a:ext cx="2133600" cy="365125"/>
          </a:xfrm>
          <a:prstGeom prst="rect">
            <a:avLst/>
          </a:prstGeom>
          <a:noFill/>
          <a:ln>
            <a:miter lim="800000"/>
            <a:headEnd/>
            <a:tailEnd/>
          </a:ln>
        </p:spPr>
        <p:txBody>
          <a:bodyPr/>
          <a:lstStyle/>
          <a:p>
            <a:r>
              <a:rPr lang="fr-FR" smtClean="0"/>
              <a:t>Page </a:t>
            </a:r>
            <a:fld id="{D3B0F6CE-D1D8-8E4D-9A61-41B3993135E1}" type="slidenum">
              <a:rPr lang="fr-FR" smtClean="0"/>
              <a:pPr/>
              <a:t>81</a:t>
            </a:fld>
            <a:endParaRPr lang="fr-FR" smtClean="0"/>
          </a:p>
        </p:txBody>
      </p:sp>
      <p:sp>
        <p:nvSpPr>
          <p:cNvPr id="110595" name="Rectangle 2"/>
          <p:cNvSpPr>
            <a:spLocks noGrp="1" noChangeArrowheads="1"/>
          </p:cNvSpPr>
          <p:nvPr>
            <p:ph type="title" idx="4294967295"/>
          </p:nvPr>
        </p:nvSpPr>
        <p:spPr>
          <a:xfrm>
            <a:off x="2133600" y="274638"/>
            <a:ext cx="7010400" cy="1143000"/>
          </a:xfrm>
          <a:prstGeom prst="rect">
            <a:avLst/>
          </a:prstGeom>
        </p:spPr>
        <p:txBody>
          <a:bodyPr lIns="91408" tIns="45704" rIns="91408" bIns="45704"/>
          <a:lstStyle/>
          <a:p>
            <a:pPr eaLnBrk="1" hangingPunct="1"/>
            <a:r>
              <a:rPr lang="nl-BE">
                <a:latin typeface="Corbel" charset="0"/>
              </a:rPr>
              <a:t>Détachement </a:t>
            </a:r>
            <a:endParaRPr lang="en-US">
              <a:latin typeface="Corbel" charset="0"/>
            </a:endParaRPr>
          </a:p>
        </p:txBody>
      </p:sp>
      <p:sp>
        <p:nvSpPr>
          <p:cNvPr id="110596" name="Espace réservé de la date 3"/>
          <p:cNvSpPr txBox="1">
            <a:spLocks noGrp="1"/>
          </p:cNvSpPr>
          <p:nvPr/>
        </p:nvSpPr>
        <p:spPr bwMode="auto">
          <a:xfrm>
            <a:off x="457200" y="6356350"/>
            <a:ext cx="2133600" cy="365125"/>
          </a:xfrm>
          <a:prstGeom prst="rect">
            <a:avLst/>
          </a:prstGeom>
          <a:noFill/>
          <a:ln w="9525">
            <a:noFill/>
            <a:miter lim="800000"/>
            <a:headEnd/>
            <a:tailEnd/>
          </a:ln>
        </p:spPr>
        <p:txBody>
          <a:bodyPr lIns="91408" tIns="45704" rIns="91408" bIns="45704" anchor="ctr">
            <a:prstTxWarp prst="textNoShape">
              <a:avLst/>
            </a:prstTxWarp>
          </a:bodyPr>
          <a:lstStyle/>
          <a:p>
            <a:endParaRPr lang="nl-BE" sz="1200">
              <a:solidFill>
                <a:srgbClr val="898989"/>
              </a:solidFill>
              <a:latin typeface="Calibri" charset="0"/>
            </a:endParaRPr>
          </a:p>
        </p:txBody>
      </p:sp>
      <p:sp>
        <p:nvSpPr>
          <p:cNvPr id="110597" name="Rectangle 3"/>
          <p:cNvSpPr>
            <a:spLocks noChangeArrowheads="1"/>
          </p:cNvSpPr>
          <p:nvPr/>
        </p:nvSpPr>
        <p:spPr bwMode="auto">
          <a:xfrm>
            <a:off x="1752600" y="1519238"/>
            <a:ext cx="1955304" cy="3630612"/>
          </a:xfrm>
          <a:prstGeom prst="rect">
            <a:avLst/>
          </a:prstGeom>
          <a:noFill/>
          <a:ln w="9525">
            <a:noFill/>
            <a:miter lim="800000"/>
            <a:headEnd/>
            <a:tailEnd/>
          </a:ln>
        </p:spPr>
        <p:txBody>
          <a:bodyPr lIns="0" tIns="0" rIns="0" bIns="0">
            <a:prstTxWarp prst="textNoShape">
              <a:avLst/>
            </a:prstTxWarp>
          </a:bodyPr>
          <a:lstStyle/>
          <a:p>
            <a:pPr marL="341313" indent="-341313" algn="ctr">
              <a:spcBef>
                <a:spcPct val="20000"/>
              </a:spcBef>
              <a:buClr>
                <a:schemeClr val="accent1"/>
              </a:buClr>
              <a:buSzPct val="65000"/>
            </a:pPr>
            <a:r>
              <a:rPr lang="fr-FR" sz="1900" b="1" dirty="0">
                <a:solidFill>
                  <a:srgbClr val="080808"/>
                </a:solidFill>
                <a:latin typeface="Tahoma" charset="0"/>
              </a:rPr>
              <a:t>Règlement 1408/71</a:t>
            </a:r>
          </a:p>
          <a:p>
            <a:pPr marL="341313" indent="-341313" algn="ctr">
              <a:spcBef>
                <a:spcPct val="20000"/>
              </a:spcBef>
              <a:buClr>
                <a:schemeClr val="accent1"/>
              </a:buClr>
              <a:buSzPct val="65000"/>
            </a:pPr>
            <a:endParaRPr lang="fr-FR" sz="1900" b="1" dirty="0">
              <a:solidFill>
                <a:srgbClr val="080808"/>
              </a:solidFill>
              <a:latin typeface="Tahoma" charset="0"/>
            </a:endParaRPr>
          </a:p>
          <a:p>
            <a:pPr marL="285750" lvl="1" indent="-284163">
              <a:spcBef>
                <a:spcPct val="20000"/>
              </a:spcBef>
              <a:buClr>
                <a:srgbClr val="CC0000"/>
              </a:buClr>
              <a:buFont typeface="Wingdings" charset="2"/>
              <a:buChar char="§"/>
            </a:pPr>
            <a:r>
              <a:rPr lang="fr-FR" sz="2100" dirty="0">
                <a:solidFill>
                  <a:srgbClr val="080808"/>
                </a:solidFill>
                <a:latin typeface="Tahoma" charset="0"/>
              </a:rPr>
              <a:t>Condition de durée :</a:t>
            </a:r>
          </a:p>
          <a:p>
            <a:pPr marL="285750" lvl="1" indent="-284163">
              <a:spcBef>
                <a:spcPct val="20000"/>
              </a:spcBef>
              <a:buClr>
                <a:srgbClr val="CC0000"/>
              </a:buClr>
              <a:buFont typeface="Wingdings" charset="2"/>
              <a:buChar char="§"/>
            </a:pPr>
            <a:r>
              <a:rPr lang="fr-FR" sz="2100" dirty="0">
                <a:solidFill>
                  <a:srgbClr val="080808"/>
                </a:solidFill>
                <a:latin typeface="Tahoma" charset="0"/>
              </a:rPr>
              <a:t>12 </a:t>
            </a:r>
            <a:r>
              <a:rPr lang="fr-FR" sz="2100" dirty="0" smtClean="0">
                <a:solidFill>
                  <a:srgbClr val="080808"/>
                </a:solidFill>
                <a:latin typeface="Tahoma" charset="0"/>
              </a:rPr>
              <a:t>mois </a:t>
            </a:r>
          </a:p>
          <a:p>
            <a:pPr marL="285750" lvl="1" indent="-284163">
              <a:spcBef>
                <a:spcPct val="20000"/>
              </a:spcBef>
              <a:buClr>
                <a:srgbClr val="CC0000"/>
              </a:buClr>
              <a:buFont typeface="Wingdings" charset="2"/>
              <a:buChar char="§"/>
            </a:pPr>
            <a:r>
              <a:rPr lang="fr-FR" sz="2100" dirty="0" smtClean="0">
                <a:solidFill>
                  <a:srgbClr val="080808"/>
                </a:solidFill>
                <a:latin typeface="Tahoma" charset="0"/>
              </a:rPr>
              <a:t>(E 101)</a:t>
            </a:r>
            <a:endParaRPr lang="fr-FR" sz="2100" dirty="0">
              <a:solidFill>
                <a:srgbClr val="080808"/>
              </a:solidFill>
              <a:latin typeface="Tahoma" charset="0"/>
            </a:endParaRPr>
          </a:p>
          <a:p>
            <a:pPr marL="285750" lvl="1" indent="-284163">
              <a:spcBef>
                <a:spcPct val="20000"/>
              </a:spcBef>
              <a:buClr>
                <a:srgbClr val="CC0000"/>
              </a:buClr>
              <a:buFont typeface="Wingdings" charset="2"/>
              <a:buChar char="§"/>
            </a:pPr>
            <a:r>
              <a:rPr lang="fr-FR" sz="2100" dirty="0">
                <a:solidFill>
                  <a:srgbClr val="080808"/>
                </a:solidFill>
                <a:latin typeface="Tahoma" charset="0"/>
              </a:rPr>
              <a:t>12 mois – prolongation après accord des autorités compétences du pays où le salarié est détaché (E102)</a:t>
            </a:r>
          </a:p>
          <a:p>
            <a:pPr marL="285750" lvl="1" indent="-284163">
              <a:spcBef>
                <a:spcPct val="20000"/>
              </a:spcBef>
              <a:buClr>
                <a:schemeClr val="accent2"/>
              </a:buClr>
              <a:buSzPct val="60000"/>
            </a:pPr>
            <a:endParaRPr lang="fr-FR" sz="2100" dirty="0">
              <a:solidFill>
                <a:srgbClr val="080808"/>
              </a:solidFill>
              <a:latin typeface="Tahoma" charset="0"/>
            </a:endParaRPr>
          </a:p>
          <a:p>
            <a:pPr marL="855663" lvl="3" indent="-269875">
              <a:spcBef>
                <a:spcPct val="20000"/>
              </a:spcBef>
              <a:buClr>
                <a:schemeClr val="accent2"/>
              </a:buClr>
              <a:buSzPct val="70000"/>
            </a:pPr>
            <a:endParaRPr lang="fr-FR" dirty="0">
              <a:latin typeface="Calibri" charset="0"/>
            </a:endParaRPr>
          </a:p>
        </p:txBody>
      </p:sp>
      <p:sp>
        <p:nvSpPr>
          <p:cNvPr id="110598" name="Rectangle 4"/>
          <p:cNvSpPr>
            <a:spLocks noChangeArrowheads="1"/>
          </p:cNvSpPr>
          <p:nvPr/>
        </p:nvSpPr>
        <p:spPr bwMode="auto">
          <a:xfrm>
            <a:off x="4716016" y="1506538"/>
            <a:ext cx="3634234" cy="4232275"/>
          </a:xfrm>
          <a:prstGeom prst="rect">
            <a:avLst/>
          </a:prstGeom>
          <a:noFill/>
          <a:ln w="9525">
            <a:noFill/>
            <a:miter lim="800000"/>
            <a:headEnd/>
            <a:tailEnd/>
          </a:ln>
        </p:spPr>
        <p:txBody>
          <a:bodyPr lIns="0" tIns="0" rIns="0" bIns="0">
            <a:prstTxWarp prst="textNoShape">
              <a:avLst/>
            </a:prstTxWarp>
          </a:bodyPr>
          <a:lstStyle/>
          <a:p>
            <a:pPr marL="341313" indent="-341313" algn="ctr">
              <a:spcBef>
                <a:spcPct val="20000"/>
              </a:spcBef>
              <a:buClr>
                <a:schemeClr val="accent1"/>
              </a:buClr>
              <a:buSzPct val="65000"/>
            </a:pPr>
            <a:r>
              <a:rPr lang="fr-FR" sz="2800" b="1" dirty="0">
                <a:solidFill>
                  <a:srgbClr val="080808"/>
                </a:solidFill>
                <a:latin typeface="Tahoma" charset="0"/>
              </a:rPr>
              <a:t>Règlement 883/2004</a:t>
            </a:r>
          </a:p>
          <a:p>
            <a:pPr marL="285750" lvl="1" indent="-284163">
              <a:spcBef>
                <a:spcPct val="20000"/>
              </a:spcBef>
              <a:buClr>
                <a:srgbClr val="CC0000"/>
              </a:buClr>
              <a:buFont typeface="Wingdings" charset="2"/>
              <a:buChar char="§"/>
            </a:pPr>
            <a:endParaRPr lang="fr-FR" sz="1900" dirty="0">
              <a:solidFill>
                <a:srgbClr val="080808"/>
              </a:solidFill>
              <a:latin typeface="Tahoma" charset="0"/>
            </a:endParaRPr>
          </a:p>
          <a:p>
            <a:pPr marL="285750" lvl="1" indent="-284163">
              <a:spcBef>
                <a:spcPct val="20000"/>
              </a:spcBef>
              <a:buClr>
                <a:srgbClr val="CC0000"/>
              </a:buClr>
              <a:buFont typeface="Wingdings" charset="2"/>
              <a:buChar char="§"/>
            </a:pPr>
            <a:r>
              <a:rPr lang="fr-FR" sz="3200" dirty="0">
                <a:solidFill>
                  <a:srgbClr val="080808"/>
                </a:solidFill>
                <a:latin typeface="Tahoma" charset="0"/>
              </a:rPr>
              <a:t>Condition de durée :</a:t>
            </a:r>
          </a:p>
          <a:p>
            <a:pPr marL="285750" lvl="1" indent="-284163">
              <a:spcBef>
                <a:spcPct val="20000"/>
              </a:spcBef>
              <a:buClr>
                <a:srgbClr val="CC0000"/>
              </a:buClr>
              <a:buFont typeface="Wingdings" charset="2"/>
              <a:buChar char="§"/>
            </a:pPr>
            <a:r>
              <a:rPr lang="fr-FR" sz="3200" dirty="0">
                <a:solidFill>
                  <a:srgbClr val="080808"/>
                </a:solidFill>
                <a:latin typeface="Tahoma" charset="0"/>
              </a:rPr>
              <a:t>24 mois</a:t>
            </a:r>
          </a:p>
          <a:p>
            <a:pPr marL="285750" lvl="1" indent="-284163">
              <a:spcBef>
                <a:spcPct val="20000"/>
              </a:spcBef>
              <a:buClr>
                <a:srgbClr val="CC0000"/>
              </a:buClr>
              <a:buFont typeface="Wingdings" charset="2"/>
              <a:buChar char="§"/>
            </a:pPr>
            <a:r>
              <a:rPr lang="fr-FR" sz="3200" dirty="0">
                <a:solidFill>
                  <a:srgbClr val="080808"/>
                </a:solidFill>
                <a:latin typeface="Tahoma" charset="0"/>
              </a:rPr>
              <a:t>Formulaire A1</a:t>
            </a:r>
          </a:p>
          <a:p>
            <a:pPr marL="855663" lvl="3" indent="-269875">
              <a:spcBef>
                <a:spcPct val="20000"/>
              </a:spcBef>
              <a:buClr>
                <a:srgbClr val="CC0000"/>
              </a:buClr>
              <a:buFont typeface="Wingdings" charset="2"/>
              <a:buChar char="§"/>
            </a:pPr>
            <a:endParaRPr lang="fr-FR" sz="3200" dirty="0">
              <a:solidFill>
                <a:srgbClr val="080808"/>
              </a:solidFill>
              <a:latin typeface="Tahoma" charset="0"/>
            </a:endParaRPr>
          </a:p>
        </p:txBody>
      </p:sp>
      <p:sp>
        <p:nvSpPr>
          <p:cNvPr id="110599" name="Line 5"/>
          <p:cNvSpPr>
            <a:spLocks noChangeShapeType="1"/>
          </p:cNvSpPr>
          <p:nvPr/>
        </p:nvSpPr>
        <p:spPr bwMode="blackWhite">
          <a:xfrm>
            <a:off x="3995936" y="1268413"/>
            <a:ext cx="0" cy="4681537"/>
          </a:xfrm>
          <a:prstGeom prst="line">
            <a:avLst/>
          </a:prstGeom>
          <a:noFill/>
          <a:ln w="25400">
            <a:solidFill>
              <a:schemeClr val="tx1"/>
            </a:solidFill>
            <a:prstDash val="sysDot"/>
            <a:round/>
            <a:headEnd/>
            <a:tailEnd/>
          </a:ln>
        </p:spPr>
        <p:txBody>
          <a:bodyPr lIns="63097" tIns="63097" rIns="63097" bIns="63097" anchor="ctr">
            <a:prstTxWarp prst="textNoShape">
              <a:avLst/>
            </a:prstTxWarp>
          </a:bodyPr>
          <a:lstStyle/>
          <a:p>
            <a:endParaRPr lang="fr-FR"/>
          </a:p>
        </p:txBody>
      </p:sp>
    </p:spTree>
    <p:extLst>
      <p:ext uri="{BB962C8B-B14F-4D97-AF65-F5344CB8AC3E}">
        <p14:creationId xmlns:p14="http://schemas.microsoft.com/office/powerpoint/2010/main" val="42816874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re 1"/>
          <p:cNvSpPr>
            <a:spLocks noGrp="1"/>
          </p:cNvSpPr>
          <p:nvPr>
            <p:ph type="title"/>
          </p:nvPr>
        </p:nvSpPr>
        <p:spPr/>
        <p:txBody>
          <a:bodyPr/>
          <a:lstStyle/>
          <a:p>
            <a:r>
              <a:rPr lang="fr-FR" smtClean="0"/>
              <a:t>Détachement</a:t>
            </a:r>
            <a:endParaRPr lang="en-US" smtClean="0"/>
          </a:p>
        </p:txBody>
      </p:sp>
      <p:sp>
        <p:nvSpPr>
          <p:cNvPr id="26626" name="Espace réservé du contenu 2"/>
          <p:cNvSpPr>
            <a:spLocks noGrp="1"/>
          </p:cNvSpPr>
          <p:nvPr>
            <p:ph idx="1"/>
          </p:nvPr>
        </p:nvSpPr>
        <p:spPr/>
        <p:txBody>
          <a:bodyPr/>
          <a:lstStyle/>
          <a:p>
            <a:r>
              <a:rPr lang="fr-FR" b="1" smtClean="0"/>
              <a:t>Interruption temporaire des activités </a:t>
            </a:r>
            <a:r>
              <a:rPr lang="fr-FR" smtClean="0"/>
              <a:t>du travailleur auprès de l’entreprise de l’État d’emploi n’interrompt pas le détachement </a:t>
            </a:r>
          </a:p>
          <a:p>
            <a:pPr lvl="1"/>
            <a:r>
              <a:rPr lang="fr-FR" sz="2000" smtClean="0"/>
              <a:t>quelle qu’en soit la raison (congés, maladie, formation dans l’entreprise d’envoi,…) (déc. A2)</a:t>
            </a:r>
          </a:p>
          <a:p>
            <a:r>
              <a:rPr lang="fr-FR" b="1" smtClean="0"/>
              <a:t>Délai de carence</a:t>
            </a:r>
          </a:p>
          <a:p>
            <a:pPr lvl="1"/>
            <a:r>
              <a:rPr lang="fr-FR" sz="2000" smtClean="0"/>
              <a:t>Au terme d’une période de détachement et sauf exception, au moins 2 mois doivent s’écouler avant qu’un nouveau détachement puisse être autorisé pour le même travailleur, les mêmes entreprises et le même EM (déc. A2)</a:t>
            </a:r>
            <a:endParaRPr lang="en-US" sz="2000" smtClean="0"/>
          </a:p>
        </p:txBody>
      </p:sp>
      <p:sp>
        <p:nvSpPr>
          <p:cNvPr id="5" name="Slide Number Placeholder 5"/>
          <p:cNvSpPr>
            <a:spLocks noGrp="1"/>
          </p:cNvSpPr>
          <p:nvPr>
            <p:ph type="sldNum" sz="quarter" idx="12"/>
          </p:nvPr>
        </p:nvSpPr>
        <p:spPr>
          <a:xfrm>
            <a:off x="7010400" y="6356350"/>
            <a:ext cx="2133600" cy="365125"/>
          </a:xfrm>
          <a:prstGeom prst="rect">
            <a:avLst/>
          </a:prstGeom>
        </p:spPr>
        <p:txBody>
          <a:bodyPr/>
          <a:lstStyle/>
          <a:p>
            <a:pPr>
              <a:defRPr/>
            </a:pPr>
            <a:fld id="{60E92A9B-37E8-41E5-ACBD-9F9663F31F04}" type="slidenum">
              <a:rPr lang="nl-BE"/>
              <a:pPr>
                <a:defRPr/>
              </a:pPr>
              <a:t>82</a:t>
            </a:fld>
            <a:endParaRPr lang="nl-BE"/>
          </a:p>
        </p:txBody>
      </p:sp>
      <p:sp>
        <p:nvSpPr>
          <p:cNvPr id="25603" name="Espace réservé du numéro de diapositive 3"/>
          <p:cNvSpPr txBox="1">
            <a:spLocks noGrp="1"/>
          </p:cNvSpPr>
          <p:nvPr/>
        </p:nvSpPr>
        <p:spPr bwMode="auto">
          <a:xfrm>
            <a:off x="6553200" y="6356350"/>
            <a:ext cx="2133600" cy="365125"/>
          </a:xfrm>
          <a:prstGeom prst="rect">
            <a:avLst/>
          </a:prstGeom>
          <a:noFill/>
          <a:ln>
            <a:miter lim="800000"/>
            <a:headEnd/>
            <a:tailEnd/>
          </a:ln>
        </p:spPr>
        <p:txBody>
          <a:bodyPr anchor="ctr"/>
          <a:lstStyle/>
          <a:p>
            <a:pPr algn="r">
              <a:defRPr/>
            </a:pPr>
            <a:fld id="{E7CDFA12-D85B-4FD9-AF84-A57769507A5E}" type="slidenum">
              <a:rPr lang="nl-BE" sz="1200">
                <a:solidFill>
                  <a:srgbClr val="898989"/>
                </a:solidFill>
                <a:latin typeface="+mn-lt"/>
              </a:rPr>
              <a:pPr algn="r">
                <a:defRPr/>
              </a:pPr>
              <a:t>82</a:t>
            </a:fld>
            <a:endParaRPr lang="nl-BE" sz="1200">
              <a:solidFill>
                <a:srgbClr val="898989"/>
              </a:solidFill>
              <a:latin typeface="+mn-lt"/>
            </a:endParaRPr>
          </a:p>
        </p:txBody>
      </p:sp>
    </p:spTree>
    <p:extLst>
      <p:ext uri="{BB962C8B-B14F-4D97-AF65-F5344CB8AC3E}">
        <p14:creationId xmlns:p14="http://schemas.microsoft.com/office/powerpoint/2010/main" val="34020743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re 1"/>
          <p:cNvSpPr>
            <a:spLocks noGrp="1"/>
          </p:cNvSpPr>
          <p:nvPr>
            <p:ph type="title"/>
          </p:nvPr>
        </p:nvSpPr>
        <p:spPr/>
        <p:txBody>
          <a:bodyPr/>
          <a:lstStyle/>
          <a:p>
            <a:r>
              <a:rPr lang="fr-FR" smtClean="0"/>
              <a:t>Détachement</a:t>
            </a:r>
            <a:endParaRPr lang="en-US" smtClean="0"/>
          </a:p>
        </p:txBody>
      </p:sp>
      <p:sp>
        <p:nvSpPr>
          <p:cNvPr id="3" name="Espace réservé du contenu 2"/>
          <p:cNvSpPr>
            <a:spLocks noGrp="1"/>
          </p:cNvSpPr>
          <p:nvPr>
            <p:ph idx="1"/>
          </p:nvPr>
        </p:nvSpPr>
        <p:spPr>
          <a:xfrm>
            <a:off x="1475656" y="1268413"/>
            <a:ext cx="7668343" cy="4525962"/>
          </a:xfrm>
        </p:spPr>
        <p:txBody>
          <a:bodyPr/>
          <a:lstStyle/>
          <a:p>
            <a:pPr>
              <a:defRPr/>
            </a:pPr>
            <a:r>
              <a:rPr lang="fr-FR" dirty="0" smtClean="0"/>
              <a:t>Détachements prohibés</a:t>
            </a:r>
          </a:p>
          <a:p>
            <a:pPr lvl="1">
              <a:defRPr/>
            </a:pPr>
            <a:r>
              <a:rPr lang="fr-FR" sz="2400" dirty="0" smtClean="0"/>
              <a:t>si l’entreprise auprès de laquelle le travailleur est détaché met celui‐ci à la disposition d’une autre entreprise de l’EM où elle est située</a:t>
            </a:r>
          </a:p>
          <a:p>
            <a:pPr lvl="1">
              <a:defRPr/>
            </a:pPr>
            <a:r>
              <a:rPr lang="fr-FR" sz="2400" dirty="0" smtClean="0"/>
              <a:t>si le travailleur détaché dans un EM est mis à la disposition d’une entreprise située dans un autre EM</a:t>
            </a:r>
          </a:p>
          <a:p>
            <a:pPr lvl="1">
              <a:defRPr/>
            </a:pPr>
            <a:r>
              <a:rPr lang="fr-FR" sz="2400" dirty="0" smtClean="0"/>
              <a:t>si le travailleur est recruté dans un EM pour être envoyé par une entreprise située dans un deuxième EM auprès d’une entreprise d’un troisième EM (déc. A2)</a:t>
            </a:r>
          </a:p>
          <a:p>
            <a:pPr marL="457200" lvl="1" indent="0">
              <a:buFont typeface="Arial" charset="0"/>
              <a:buNone/>
              <a:defRPr/>
            </a:pPr>
            <a:r>
              <a:rPr lang="fr-FR" sz="2400" dirty="0" smtClean="0"/>
              <a:t>…Aucune garantie concernant l’existence d’une relation directe entre le travailleur et l’entreprise d’envoi !</a:t>
            </a:r>
            <a:endParaRPr lang="en-US" sz="2400" dirty="0"/>
          </a:p>
        </p:txBody>
      </p:sp>
      <p:sp>
        <p:nvSpPr>
          <p:cNvPr id="5" name="Slide Number Placeholder 5"/>
          <p:cNvSpPr>
            <a:spLocks noGrp="1"/>
          </p:cNvSpPr>
          <p:nvPr>
            <p:ph type="sldNum" sz="quarter" idx="12"/>
          </p:nvPr>
        </p:nvSpPr>
        <p:spPr>
          <a:xfrm>
            <a:off x="7010400" y="6356350"/>
            <a:ext cx="2133600" cy="365125"/>
          </a:xfrm>
          <a:prstGeom prst="rect">
            <a:avLst/>
          </a:prstGeom>
        </p:spPr>
        <p:txBody>
          <a:bodyPr/>
          <a:lstStyle/>
          <a:p>
            <a:pPr>
              <a:defRPr/>
            </a:pPr>
            <a:fld id="{9911C3D5-2286-4FDF-BA95-0A9FC054B6FC}" type="slidenum">
              <a:rPr lang="nl-BE"/>
              <a:pPr>
                <a:defRPr/>
              </a:pPr>
              <a:t>83</a:t>
            </a:fld>
            <a:endParaRPr lang="nl-BE"/>
          </a:p>
        </p:txBody>
      </p:sp>
      <p:sp>
        <p:nvSpPr>
          <p:cNvPr id="26627" name="Espace réservé du numéro de diapositive 3"/>
          <p:cNvSpPr txBox="1">
            <a:spLocks noGrp="1"/>
          </p:cNvSpPr>
          <p:nvPr/>
        </p:nvSpPr>
        <p:spPr bwMode="auto">
          <a:xfrm>
            <a:off x="6553200" y="6356350"/>
            <a:ext cx="2133600" cy="365125"/>
          </a:xfrm>
          <a:prstGeom prst="rect">
            <a:avLst/>
          </a:prstGeom>
          <a:noFill/>
          <a:ln>
            <a:miter lim="800000"/>
            <a:headEnd/>
            <a:tailEnd/>
          </a:ln>
        </p:spPr>
        <p:txBody>
          <a:bodyPr anchor="ctr"/>
          <a:lstStyle/>
          <a:p>
            <a:pPr algn="r">
              <a:defRPr/>
            </a:pPr>
            <a:fld id="{D9E67ABF-7C1C-4575-AD10-F2548BD9ADE2}" type="slidenum">
              <a:rPr lang="nl-BE" sz="1200">
                <a:solidFill>
                  <a:srgbClr val="898989"/>
                </a:solidFill>
                <a:latin typeface="+mn-lt"/>
              </a:rPr>
              <a:pPr algn="r">
                <a:defRPr/>
              </a:pPr>
              <a:t>83</a:t>
            </a:fld>
            <a:endParaRPr lang="nl-BE" sz="1200">
              <a:solidFill>
                <a:srgbClr val="898989"/>
              </a:solidFill>
              <a:latin typeface="+mn-lt"/>
            </a:endParaRPr>
          </a:p>
        </p:txBody>
      </p:sp>
    </p:spTree>
    <p:extLst>
      <p:ext uri="{BB962C8B-B14F-4D97-AF65-F5344CB8AC3E}">
        <p14:creationId xmlns:p14="http://schemas.microsoft.com/office/powerpoint/2010/main" val="21253699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8"/>
          <p:cNvSpPr>
            <a:spLocks noGrp="1" noChangeArrowheads="1"/>
          </p:cNvSpPr>
          <p:nvPr>
            <p:ph type="sldNum" sz="quarter" idx="12"/>
          </p:nvPr>
        </p:nvSpPr>
        <p:spPr bwMode="auto">
          <a:xfrm>
            <a:off x="7010400" y="6356350"/>
            <a:ext cx="2133600" cy="365125"/>
          </a:xfrm>
          <a:prstGeom prst="rect">
            <a:avLst/>
          </a:prstGeom>
          <a:noFill/>
          <a:ln>
            <a:miter lim="800000"/>
            <a:headEnd/>
            <a:tailEnd/>
          </a:ln>
        </p:spPr>
        <p:txBody>
          <a:bodyPr/>
          <a:lstStyle/>
          <a:p>
            <a:r>
              <a:rPr lang="fr-FR" smtClean="0"/>
              <a:t>Page </a:t>
            </a:r>
            <a:fld id="{64D8B120-64A2-9B44-B6AC-C93EF03DE5FD}" type="slidenum">
              <a:rPr lang="fr-FR" smtClean="0"/>
              <a:pPr/>
              <a:t>84</a:t>
            </a:fld>
            <a:endParaRPr lang="fr-FR" smtClean="0"/>
          </a:p>
        </p:txBody>
      </p:sp>
      <p:pic>
        <p:nvPicPr>
          <p:cNvPr id="112643" name="Picture 7" descr="Bekijk de afbeelding op ware grootte"/>
          <p:cNvPicPr>
            <a:picLocks noGrp="1" noChangeAspect="1" noChangeArrowheads="1"/>
          </p:cNvPicPr>
          <p:nvPr>
            <p:ph sz="half" idx="4294967295"/>
          </p:nvPr>
        </p:nvPicPr>
        <p:blipFill>
          <a:blip r:embed="rId3"/>
          <a:srcRect/>
          <a:stretch>
            <a:fillRect/>
          </a:stretch>
        </p:blipFill>
        <p:spPr>
          <a:xfrm>
            <a:off x="0" y="3176588"/>
            <a:ext cx="704850" cy="635000"/>
          </a:xfrm>
          <a:prstGeom prst="rect">
            <a:avLst/>
          </a:prstGeom>
          <a:noFill/>
        </p:spPr>
      </p:pic>
      <p:sp>
        <p:nvSpPr>
          <p:cNvPr id="112644" name="Rectangle 2"/>
          <p:cNvSpPr>
            <a:spLocks noGrp="1" noChangeArrowheads="1"/>
          </p:cNvSpPr>
          <p:nvPr>
            <p:ph type="title" idx="4294967295"/>
          </p:nvPr>
        </p:nvSpPr>
        <p:spPr>
          <a:xfrm>
            <a:off x="2133600" y="274638"/>
            <a:ext cx="7010400" cy="1143000"/>
          </a:xfrm>
          <a:prstGeom prst="rect">
            <a:avLst/>
          </a:prstGeom>
        </p:spPr>
        <p:txBody>
          <a:bodyPr lIns="91408" tIns="45704" rIns="91408" bIns="45704"/>
          <a:lstStyle/>
          <a:p>
            <a:pPr eaLnBrk="1" hangingPunct="1"/>
            <a:r>
              <a:rPr lang="nl-BE">
                <a:latin typeface="Corbel" charset="0"/>
              </a:rPr>
              <a:t>Détachement </a:t>
            </a:r>
            <a:endParaRPr lang="en-US">
              <a:latin typeface="Corbel" charset="0"/>
            </a:endParaRPr>
          </a:p>
        </p:txBody>
      </p:sp>
      <p:sp>
        <p:nvSpPr>
          <p:cNvPr id="112645" name="Rectangle 4"/>
          <p:cNvSpPr>
            <a:spLocks noChangeArrowheads="1"/>
          </p:cNvSpPr>
          <p:nvPr/>
        </p:nvSpPr>
        <p:spPr bwMode="auto">
          <a:xfrm>
            <a:off x="1428750" y="1447800"/>
            <a:ext cx="1924050" cy="4953000"/>
          </a:xfrm>
          <a:prstGeom prst="rect">
            <a:avLst/>
          </a:prstGeom>
          <a:noFill/>
          <a:ln w="9525">
            <a:noFill/>
            <a:miter lim="800000"/>
            <a:headEnd/>
            <a:tailEnd/>
          </a:ln>
        </p:spPr>
        <p:txBody>
          <a:bodyPr lIns="0" tIns="0" rIns="0" bIns="0">
            <a:prstTxWarp prst="textNoShape">
              <a:avLst/>
            </a:prstTxWarp>
          </a:bodyPr>
          <a:lstStyle/>
          <a:p>
            <a:pPr marL="341313" indent="-341313" algn="ctr">
              <a:spcBef>
                <a:spcPct val="20000"/>
              </a:spcBef>
              <a:buClr>
                <a:schemeClr val="accent1"/>
              </a:buClr>
              <a:buSzPct val="65000"/>
            </a:pPr>
            <a:r>
              <a:rPr lang="nl-BE" sz="1900" b="1">
                <a:solidFill>
                  <a:srgbClr val="080808"/>
                </a:solidFill>
                <a:latin typeface="Tahoma" charset="0"/>
              </a:rPr>
              <a:t>Règlement</a:t>
            </a:r>
          </a:p>
          <a:p>
            <a:pPr marL="341313" indent="-341313" algn="ctr">
              <a:spcBef>
                <a:spcPct val="20000"/>
              </a:spcBef>
              <a:buClr>
                <a:schemeClr val="accent1"/>
              </a:buClr>
              <a:buSzPct val="65000"/>
            </a:pPr>
            <a:r>
              <a:rPr lang="nl-BE" sz="1900" b="1">
                <a:solidFill>
                  <a:srgbClr val="080808"/>
                </a:solidFill>
                <a:latin typeface="Tahoma" charset="0"/>
              </a:rPr>
              <a:t>d’application 574/72</a:t>
            </a:r>
          </a:p>
          <a:p>
            <a:pPr marL="341313" indent="-341313" algn="ctr">
              <a:spcBef>
                <a:spcPct val="20000"/>
              </a:spcBef>
              <a:buClr>
                <a:schemeClr val="accent1"/>
              </a:buClr>
              <a:buSzPct val="65000"/>
            </a:pPr>
            <a:endParaRPr lang="en-GB" sz="1000" b="1">
              <a:solidFill>
                <a:srgbClr val="080808"/>
              </a:solidFill>
              <a:latin typeface="Calibri" charset="0"/>
            </a:endParaRPr>
          </a:p>
          <a:p>
            <a:pPr marL="855663" lvl="3" indent="-269875">
              <a:spcBef>
                <a:spcPct val="20000"/>
              </a:spcBef>
              <a:buClr>
                <a:schemeClr val="accent2"/>
              </a:buClr>
              <a:buSzPct val="70000"/>
            </a:pPr>
            <a:endParaRPr lang="en-US" sz="1600">
              <a:solidFill>
                <a:srgbClr val="080808"/>
              </a:solidFill>
              <a:latin typeface="Calibri" charset="0"/>
            </a:endParaRPr>
          </a:p>
        </p:txBody>
      </p:sp>
      <p:sp>
        <p:nvSpPr>
          <p:cNvPr id="112646" name="Rectangle 5"/>
          <p:cNvSpPr>
            <a:spLocks noChangeArrowheads="1"/>
          </p:cNvSpPr>
          <p:nvPr/>
        </p:nvSpPr>
        <p:spPr bwMode="auto">
          <a:xfrm>
            <a:off x="4191000" y="1460500"/>
            <a:ext cx="4200525" cy="4967288"/>
          </a:xfrm>
          <a:prstGeom prst="rect">
            <a:avLst/>
          </a:prstGeom>
          <a:noFill/>
          <a:ln w="25400">
            <a:noFill/>
            <a:miter lim="800000"/>
            <a:headEnd/>
            <a:tailEnd/>
          </a:ln>
        </p:spPr>
        <p:txBody>
          <a:bodyPr lIns="0" tIns="0" rIns="0" bIns="0">
            <a:prstTxWarp prst="textNoShape">
              <a:avLst/>
            </a:prstTxWarp>
          </a:bodyPr>
          <a:lstStyle/>
          <a:p>
            <a:pPr marL="341313" indent="-341313" algn="ctr">
              <a:spcBef>
                <a:spcPct val="20000"/>
              </a:spcBef>
              <a:buClr>
                <a:schemeClr val="accent1"/>
              </a:buClr>
              <a:buSzPct val="65000"/>
            </a:pPr>
            <a:r>
              <a:rPr lang="fr-FR" sz="1900" b="1">
                <a:solidFill>
                  <a:srgbClr val="080808"/>
                </a:solidFill>
                <a:latin typeface="Tahoma" charset="0"/>
              </a:rPr>
              <a:t>Règlement d’application</a:t>
            </a:r>
          </a:p>
          <a:p>
            <a:pPr marL="341313" indent="-341313" algn="ctr">
              <a:spcBef>
                <a:spcPct val="20000"/>
              </a:spcBef>
              <a:buClr>
                <a:schemeClr val="accent1"/>
              </a:buClr>
              <a:buSzPct val="65000"/>
            </a:pPr>
            <a:r>
              <a:rPr lang="fr-FR" sz="1900" b="1">
                <a:solidFill>
                  <a:srgbClr val="080808"/>
                </a:solidFill>
                <a:latin typeface="Tahoma" charset="0"/>
              </a:rPr>
              <a:t>987/2009</a:t>
            </a:r>
          </a:p>
          <a:p>
            <a:pPr marL="341313" indent="-341313" algn="ctr">
              <a:spcBef>
                <a:spcPct val="20000"/>
              </a:spcBef>
              <a:buClr>
                <a:schemeClr val="accent1"/>
              </a:buClr>
              <a:buSzPct val="65000"/>
            </a:pPr>
            <a:endParaRPr lang="fr-FR" sz="1900">
              <a:solidFill>
                <a:srgbClr val="080808"/>
              </a:solidFill>
              <a:latin typeface="Tahoma" charset="0"/>
            </a:endParaRPr>
          </a:p>
          <a:p>
            <a:pPr marL="285750" lvl="1" indent="-284163">
              <a:spcBef>
                <a:spcPct val="20000"/>
              </a:spcBef>
              <a:buClr>
                <a:srgbClr val="CC0000"/>
              </a:buClr>
              <a:buFont typeface="Wingdings" charset="2"/>
              <a:buChar char="§"/>
            </a:pPr>
            <a:r>
              <a:rPr lang="fr-FR" sz="1900">
                <a:solidFill>
                  <a:srgbClr val="080808"/>
                </a:solidFill>
                <a:latin typeface="Tahoma" charset="0"/>
              </a:rPr>
              <a:t>Pour les </a:t>
            </a:r>
            <a:r>
              <a:rPr lang="fr-FR" sz="1900" b="1">
                <a:solidFill>
                  <a:srgbClr val="080808"/>
                </a:solidFill>
                <a:latin typeface="Tahoma" charset="0"/>
              </a:rPr>
              <a:t>indépendants:</a:t>
            </a:r>
          </a:p>
          <a:p>
            <a:pPr marL="574675" lvl="2" indent="-285750">
              <a:spcBef>
                <a:spcPct val="20000"/>
              </a:spcBef>
              <a:buClr>
                <a:srgbClr val="CC0000"/>
              </a:buClr>
              <a:buFont typeface="Wingdings" charset="2"/>
              <a:buChar char="§"/>
            </a:pPr>
            <a:r>
              <a:rPr lang="fr-FR">
                <a:solidFill>
                  <a:srgbClr val="080808"/>
                </a:solidFill>
                <a:latin typeface="Tahoma" charset="0"/>
              </a:rPr>
              <a:t>Le critère pour déterminer si l’activité est « semblable » est celui caractère réel de l’activité: art. 14 §4.</a:t>
            </a:r>
          </a:p>
          <a:p>
            <a:pPr marL="574675" lvl="2" indent="-285750">
              <a:spcBef>
                <a:spcPct val="20000"/>
              </a:spcBef>
              <a:buClr>
                <a:srgbClr val="CC0000"/>
              </a:buClr>
              <a:buFont typeface="Wingdings" charset="2"/>
              <a:buChar char="§"/>
            </a:pPr>
            <a:endParaRPr lang="fr-FR" sz="900">
              <a:solidFill>
                <a:srgbClr val="080808"/>
              </a:solidFill>
              <a:latin typeface="Tahoma" charset="0"/>
            </a:endParaRPr>
          </a:p>
          <a:p>
            <a:pPr marL="574675" lvl="2" indent="-285750">
              <a:spcBef>
                <a:spcPct val="20000"/>
              </a:spcBef>
              <a:buClr>
                <a:srgbClr val="CC0000"/>
              </a:buClr>
              <a:buFont typeface="Wingdings" charset="2"/>
              <a:buChar char="§"/>
            </a:pPr>
            <a:r>
              <a:rPr lang="fr-FR">
                <a:solidFill>
                  <a:srgbClr val="080808"/>
                </a:solidFill>
                <a:latin typeface="Tahoma" charset="0"/>
              </a:rPr>
              <a:t>Art. 14 §3: doit avoir exercé son activité pendant un certain laps de temps avant la date à laquelle elle souhaite bénéficier des dispositions sur le détachement et remplir les conditions requises</a:t>
            </a:r>
          </a:p>
          <a:p>
            <a:pPr marL="574675" lvl="2" indent="-285750">
              <a:spcBef>
                <a:spcPct val="20000"/>
              </a:spcBef>
              <a:buClr>
                <a:schemeClr val="accent1"/>
              </a:buClr>
              <a:buSzPct val="65000"/>
              <a:buFont typeface="Wingdings" charset="2"/>
              <a:buChar char="n"/>
            </a:pPr>
            <a:endParaRPr lang="fr-FR">
              <a:solidFill>
                <a:srgbClr val="080808"/>
              </a:solidFill>
              <a:latin typeface="Tahoma" charset="0"/>
            </a:endParaRPr>
          </a:p>
        </p:txBody>
      </p:sp>
      <p:sp>
        <p:nvSpPr>
          <p:cNvPr id="112647" name="Line 6"/>
          <p:cNvSpPr>
            <a:spLocks noChangeShapeType="1"/>
          </p:cNvSpPr>
          <p:nvPr/>
        </p:nvSpPr>
        <p:spPr bwMode="blackWhite">
          <a:xfrm>
            <a:off x="3886200" y="1371600"/>
            <a:ext cx="0" cy="4681538"/>
          </a:xfrm>
          <a:prstGeom prst="line">
            <a:avLst/>
          </a:prstGeom>
          <a:noFill/>
          <a:ln w="25400">
            <a:solidFill>
              <a:schemeClr val="tx1"/>
            </a:solidFill>
            <a:prstDash val="sysDot"/>
            <a:round/>
            <a:headEnd/>
            <a:tailEnd/>
          </a:ln>
        </p:spPr>
        <p:txBody>
          <a:bodyPr lIns="63097" tIns="63097" rIns="63097" bIns="63097" anchor="ctr">
            <a:prstTxWarp prst="textNoShape">
              <a:avLst/>
            </a:prstTxWarp>
          </a:bodyPr>
          <a:lstStyle/>
          <a:p>
            <a:endParaRPr lang="fr-FR"/>
          </a:p>
        </p:txBody>
      </p:sp>
    </p:spTree>
    <p:extLst>
      <p:ext uri="{BB962C8B-B14F-4D97-AF65-F5344CB8AC3E}">
        <p14:creationId xmlns:p14="http://schemas.microsoft.com/office/powerpoint/2010/main" val="27794383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lIns="91408" tIns="45704" rIns="91408" bIns="45704"/>
          <a:lstStyle/>
          <a:p>
            <a:pPr eaLnBrk="1" hangingPunct="1"/>
            <a:r>
              <a:rPr lang="nl-BE">
                <a:latin typeface="Corbel" charset="0"/>
              </a:rPr>
              <a:t>Formalités en cas de détachement</a:t>
            </a:r>
          </a:p>
        </p:txBody>
      </p:sp>
      <p:sp>
        <p:nvSpPr>
          <p:cNvPr id="114693" name="Rectangle 4"/>
          <p:cNvSpPr>
            <a:spLocks noGrp="1" noChangeArrowheads="1"/>
          </p:cNvSpPr>
          <p:nvPr>
            <p:ph idx="1"/>
          </p:nvPr>
        </p:nvSpPr>
        <p:spPr>
          <a:xfrm>
            <a:off x="5186363" y="1524000"/>
            <a:ext cx="3957637" cy="4413250"/>
          </a:xfrm>
        </p:spPr>
        <p:txBody>
          <a:bodyPr lIns="91408" tIns="45704" rIns="91408" bIns="45704"/>
          <a:lstStyle/>
          <a:p>
            <a:pPr marL="201613" indent="-201613" algn="ctr" defTabSz="771525" eaLnBrk="1" hangingPunct="1">
              <a:buFont typeface="Arial" charset="0"/>
              <a:buNone/>
            </a:pPr>
            <a:endParaRPr lang="nl-BE" sz="1700" b="1">
              <a:latin typeface="Corbel" charset="0"/>
            </a:endParaRPr>
          </a:p>
          <a:p>
            <a:pPr marL="201613" indent="-201613" algn="ctr" defTabSz="771525" eaLnBrk="1" hangingPunct="1">
              <a:buFont typeface="Arial" charset="0"/>
              <a:buNone/>
            </a:pPr>
            <a:r>
              <a:rPr lang="nl-BE" b="1">
                <a:latin typeface="Corbel" charset="0"/>
              </a:rPr>
              <a:t>Règlement d’application 987/2009</a:t>
            </a:r>
            <a:r>
              <a:rPr lang="nl-BE" sz="1700" b="1">
                <a:latin typeface="Corbel" charset="0"/>
              </a:rPr>
              <a:t> </a:t>
            </a:r>
          </a:p>
          <a:p>
            <a:pPr marL="201613" indent="-201613" defTabSz="771525" eaLnBrk="1" hangingPunct="1">
              <a:buFont typeface="Arial" charset="0"/>
              <a:buNone/>
            </a:pPr>
            <a:endParaRPr lang="nl-BE" sz="1700" b="1">
              <a:latin typeface="Corbel" charset="0"/>
            </a:endParaRPr>
          </a:p>
          <a:p>
            <a:pPr marL="201613" indent="-201613" defTabSz="771525" eaLnBrk="1" hangingPunct="1"/>
            <a:endParaRPr lang="nl-BE" sz="1700">
              <a:latin typeface="Corbel" charset="0"/>
            </a:endParaRPr>
          </a:p>
          <a:p>
            <a:pPr marL="201613" indent="-201613" defTabSz="771525" eaLnBrk="1" hangingPunct="1"/>
            <a:r>
              <a:rPr lang="nl-BE">
                <a:latin typeface="Corbel" charset="0"/>
              </a:rPr>
              <a:t>Portable SED </a:t>
            </a:r>
          </a:p>
          <a:p>
            <a:pPr marL="201613" indent="-201613" defTabSz="771525" eaLnBrk="1" hangingPunct="1"/>
            <a:r>
              <a:rPr lang="nl-BE">
                <a:latin typeface="Corbel" charset="0"/>
              </a:rPr>
              <a:t>Modèle CACSS</a:t>
            </a:r>
          </a:p>
          <a:p>
            <a:pPr marL="201613" indent="-201613" defTabSz="771525" eaLnBrk="1" hangingPunct="1">
              <a:buFont typeface="Arial" charset="0"/>
              <a:buNone/>
            </a:pPr>
            <a:endParaRPr lang="nl-BE" sz="1700">
              <a:latin typeface="Corbel" charset="0"/>
            </a:endParaRPr>
          </a:p>
          <a:p>
            <a:pPr marL="201613" indent="-201613" defTabSz="771525" eaLnBrk="1" hangingPunct="1">
              <a:buFont typeface="Arial" charset="0"/>
              <a:buNone/>
            </a:pPr>
            <a:endParaRPr lang="nl-BE" sz="1700">
              <a:latin typeface="Corbel" charset="0"/>
            </a:endParaRPr>
          </a:p>
        </p:txBody>
      </p:sp>
      <p:sp>
        <p:nvSpPr>
          <p:cNvPr id="114692" name="Rectangle 8"/>
          <p:cNvSpPr>
            <a:spLocks noGrp="1" noChangeArrowheads="1"/>
          </p:cNvSpPr>
          <p:nvPr>
            <p:ph type="sldNum" sz="quarter" idx="12"/>
          </p:nvPr>
        </p:nvSpPr>
        <p:spPr bwMode="auto">
          <a:xfrm>
            <a:off x="7010400" y="6356350"/>
            <a:ext cx="2133600" cy="365125"/>
          </a:xfrm>
          <a:prstGeom prst="rect">
            <a:avLst/>
          </a:prstGeom>
          <a:noFill/>
          <a:ln>
            <a:miter lim="800000"/>
            <a:headEnd/>
            <a:tailEnd/>
          </a:ln>
        </p:spPr>
        <p:txBody>
          <a:bodyPr/>
          <a:lstStyle/>
          <a:p>
            <a:r>
              <a:rPr lang="fr-FR" smtClean="0"/>
              <a:t>Page </a:t>
            </a:r>
            <a:fld id="{D4DCEE06-8136-834D-9642-12A3DE43D9DA}" type="slidenum">
              <a:rPr lang="fr-FR" smtClean="0"/>
              <a:pPr/>
              <a:t>85</a:t>
            </a:fld>
            <a:endParaRPr lang="fr-FR" smtClean="0"/>
          </a:p>
        </p:txBody>
      </p:sp>
      <p:sp>
        <p:nvSpPr>
          <p:cNvPr id="114694" name="Espace réservé de la date 4"/>
          <p:cNvSpPr txBox="1">
            <a:spLocks noGrp="1"/>
          </p:cNvSpPr>
          <p:nvPr/>
        </p:nvSpPr>
        <p:spPr bwMode="auto">
          <a:xfrm>
            <a:off x="457200" y="6356350"/>
            <a:ext cx="2133600" cy="365125"/>
          </a:xfrm>
          <a:prstGeom prst="rect">
            <a:avLst/>
          </a:prstGeom>
          <a:noFill/>
          <a:ln w="9525">
            <a:noFill/>
            <a:miter lim="800000"/>
            <a:headEnd/>
            <a:tailEnd/>
          </a:ln>
        </p:spPr>
        <p:txBody>
          <a:bodyPr lIns="91408" tIns="45704" rIns="91408" bIns="45704" anchor="ctr">
            <a:prstTxWarp prst="textNoShape">
              <a:avLst/>
            </a:prstTxWarp>
          </a:bodyPr>
          <a:lstStyle/>
          <a:p>
            <a:endParaRPr lang="nl-BE" sz="1200">
              <a:solidFill>
                <a:srgbClr val="898989"/>
              </a:solidFill>
              <a:latin typeface="Calibri" charset="0"/>
            </a:endParaRPr>
          </a:p>
        </p:txBody>
      </p:sp>
    </p:spTree>
    <p:extLst>
      <p:ext uri="{BB962C8B-B14F-4D97-AF65-F5344CB8AC3E}">
        <p14:creationId xmlns:p14="http://schemas.microsoft.com/office/powerpoint/2010/main" val="19466590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6739" name="Object 3"/>
          <p:cNvGraphicFramePr>
            <a:graphicFrameLocks noGrp="1" noChangeAspect="1"/>
          </p:cNvGraphicFramePr>
          <p:nvPr>
            <p:ph idx="1"/>
          </p:nvPr>
        </p:nvGraphicFramePr>
        <p:xfrm>
          <a:off x="0" y="476250"/>
          <a:ext cx="4105275" cy="5689600"/>
        </p:xfrm>
        <a:graphic>
          <a:graphicData uri="http://schemas.openxmlformats.org/presentationml/2006/ole">
            <mc:AlternateContent xmlns:mc="http://schemas.openxmlformats.org/markup-compatibility/2006">
              <mc:Choice xmlns:v="urn:schemas-microsoft-com:vml" Requires="v">
                <p:oleObj spid="_x0000_s1031" name="Photo Editor-foto" r:id="rId4" imgW="6163535" imgH="8542857" progId="">
                  <p:embed/>
                </p:oleObj>
              </mc:Choice>
              <mc:Fallback>
                <p:oleObj name="Photo Editor-foto" r:id="rId4" imgW="6163535" imgH="8542857"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76250"/>
                        <a:ext cx="4105275" cy="5689600"/>
                      </a:xfrm>
                      <a:prstGeom prst="rect">
                        <a:avLst/>
                      </a:prstGeom>
                      <a:noFill/>
                      <a:ln>
                        <a:noFill/>
                      </a:ln>
                      <a:effectLst/>
                      <a:extLst>
                        <a:ext uri="{909E8E84-426E-40dd-AFC4-6F175D3DCCD1}">
                          <a14:hiddenFill xmlns:a14="http://schemas.microsoft.com/office/drawing/2010/main">
                            <a:solidFill>
                              <a:srgbClr val="283B64"/>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pic>
                </p:oleObj>
              </mc:Fallback>
            </mc:AlternateContent>
          </a:graphicData>
        </a:graphic>
      </p:graphicFrame>
      <p:sp>
        <p:nvSpPr>
          <p:cNvPr id="116740" name="Espace réservé du pied de page 4"/>
          <p:cNvSpPr>
            <a:spLocks noGrp="1"/>
          </p:cNvSpPr>
          <p:nvPr>
            <p:ph type="ftr" sz="quarter" idx="11"/>
          </p:nvPr>
        </p:nvSpPr>
        <p:spPr bwMode="auto">
          <a:xfrm>
            <a:off x="0" y="6356350"/>
            <a:ext cx="2895600" cy="365125"/>
          </a:xfrm>
          <a:prstGeom prst="rect">
            <a:avLst/>
          </a:prstGeom>
          <a:noFill/>
          <a:ln>
            <a:miter lim="800000"/>
            <a:headEnd/>
            <a:tailEnd/>
          </a:ln>
        </p:spPr>
        <p:txBody>
          <a:bodyPr/>
          <a:lstStyle/>
          <a:p>
            <a:r>
              <a:rPr lang="fr-BE" smtClean="0"/>
              <a:t>Règles de coordination                        Règlement 1408/71-&gt; 883/2004</a:t>
            </a:r>
          </a:p>
        </p:txBody>
      </p:sp>
      <p:sp>
        <p:nvSpPr>
          <p:cNvPr id="116741" name="Espace réservé du numéro de diapositive 5"/>
          <p:cNvSpPr>
            <a:spLocks noGrp="1"/>
          </p:cNvSpPr>
          <p:nvPr>
            <p:ph type="sldNum" sz="quarter" idx="12"/>
          </p:nvPr>
        </p:nvSpPr>
        <p:spPr bwMode="auto">
          <a:xfrm>
            <a:off x="7010400" y="6356350"/>
            <a:ext cx="2133600" cy="365125"/>
          </a:xfrm>
          <a:prstGeom prst="rect">
            <a:avLst/>
          </a:prstGeom>
          <a:noFill/>
          <a:ln>
            <a:miter lim="800000"/>
            <a:headEnd/>
            <a:tailEnd/>
          </a:ln>
        </p:spPr>
        <p:txBody>
          <a:bodyPr/>
          <a:lstStyle/>
          <a:p>
            <a:fld id="{D8C2AE96-C8C9-984D-BA3E-E77CFA46EAAB}" type="slidenum">
              <a:rPr lang="fr-BE" smtClean="0"/>
              <a:pPr/>
              <a:t>86</a:t>
            </a:fld>
            <a:endParaRPr lang="fr-BE" smtClean="0"/>
          </a:p>
        </p:txBody>
      </p:sp>
      <p:sp>
        <p:nvSpPr>
          <p:cNvPr id="116742" name="Line 2"/>
          <p:cNvSpPr>
            <a:spLocks noChangeShapeType="1"/>
          </p:cNvSpPr>
          <p:nvPr/>
        </p:nvSpPr>
        <p:spPr bwMode="blackWhite">
          <a:xfrm>
            <a:off x="4427538" y="404813"/>
            <a:ext cx="0" cy="5616575"/>
          </a:xfrm>
          <a:prstGeom prst="line">
            <a:avLst/>
          </a:prstGeom>
          <a:noFill/>
          <a:ln w="25400">
            <a:solidFill>
              <a:schemeClr val="tx1"/>
            </a:solidFill>
            <a:prstDash val="sysDot"/>
            <a:round/>
            <a:headEnd/>
            <a:tailEnd/>
          </a:ln>
        </p:spPr>
        <p:txBody>
          <a:bodyPr lIns="72000" tIns="72000" rIns="72000" bIns="72000" anchor="ctr">
            <a:prstTxWarp prst="textNoShape">
              <a:avLst/>
            </a:prstTxWarp>
          </a:bodyPr>
          <a:lstStyle/>
          <a:p>
            <a:endParaRPr lang="fr-FR"/>
          </a:p>
        </p:txBody>
      </p:sp>
      <p:graphicFrame>
        <p:nvGraphicFramePr>
          <p:cNvPr id="116738" name="Object 2"/>
          <p:cNvGraphicFramePr>
            <a:graphicFrameLocks noChangeAspect="1"/>
          </p:cNvGraphicFramePr>
          <p:nvPr/>
        </p:nvGraphicFramePr>
        <p:xfrm>
          <a:off x="4356100" y="333375"/>
          <a:ext cx="4491038" cy="5832475"/>
        </p:xfrm>
        <a:graphic>
          <a:graphicData uri="http://schemas.openxmlformats.org/presentationml/2006/ole">
            <mc:AlternateContent xmlns:mc="http://schemas.openxmlformats.org/markup-compatibility/2006">
              <mc:Choice xmlns:v="urn:schemas-microsoft-com:vml" Requires="v">
                <p:oleObj spid="_x0000_s1032" name="Photo Editor-foto" r:id="rId6" imgW="6496957" imgH="8573697" progId="">
                  <p:embed/>
                </p:oleObj>
              </mc:Choice>
              <mc:Fallback>
                <p:oleObj name="Photo Editor-foto" r:id="rId6" imgW="6496957" imgH="8573697"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56100" y="333375"/>
                        <a:ext cx="4491038" cy="5832475"/>
                      </a:xfrm>
                      <a:prstGeom prst="rect">
                        <a:avLst/>
                      </a:prstGeom>
                      <a:noFill/>
                      <a:ln>
                        <a:noFill/>
                      </a:ln>
                      <a:extLst>
                        <a:ext uri="{909E8E84-426E-40dd-AFC4-6F175D3DCCD1}">
                          <a14:hiddenFill xmlns:a14="http://schemas.microsoft.com/office/drawing/2010/main">
                            <a:solidFill>
                              <a:srgbClr val="283B64"/>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74232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10"/>
          <p:cNvSpPr>
            <a:spLocks noGrp="1"/>
          </p:cNvSpPr>
          <p:nvPr>
            <p:ph idx="1"/>
          </p:nvPr>
        </p:nvSpPr>
        <p:spPr>
          <a:xfrm>
            <a:off x="4032250" y="273050"/>
            <a:ext cx="5111750" cy="5853113"/>
          </a:xfrm>
        </p:spPr>
        <p:txBody>
          <a:bodyPr/>
          <a:lstStyle/>
          <a:p>
            <a:r>
              <a:rPr lang="fr-FR" sz="2600" dirty="0"/>
              <a:t>Maintien v. d’un lien direct entre employeur et travailleur</a:t>
            </a:r>
          </a:p>
          <a:p>
            <a:r>
              <a:rPr lang="fr-FR" sz="2600" dirty="0"/>
              <a:t> Employeur exerce ses activités en temps normal dans le pays d’envoi (activités substantielles// différents critères au cas par cas) </a:t>
            </a:r>
          </a:p>
          <a:p>
            <a:r>
              <a:rPr lang="fr-FR" sz="2600" dirty="0"/>
              <a:t>Durée prévue: maximum 24 mois (MAIS: jusqu’à 5 ans)</a:t>
            </a:r>
          </a:p>
          <a:p>
            <a:r>
              <a:rPr lang="fr-FR" sz="2600" dirty="0"/>
              <a:t> Assujettissement préalable dans l’Etat membre d’envoi </a:t>
            </a:r>
          </a:p>
          <a:p>
            <a:r>
              <a:rPr lang="fr-FR" sz="2600" dirty="0"/>
              <a:t> “Pas de substitution d’un autre travailleur détachés”</a:t>
            </a:r>
          </a:p>
          <a:p>
            <a:pPr marL="0" indent="0">
              <a:buNone/>
            </a:pPr>
            <a:endParaRPr lang="fr-FR" dirty="0"/>
          </a:p>
        </p:txBody>
      </p:sp>
      <p:sp>
        <p:nvSpPr>
          <p:cNvPr id="12" name="Espace réservé du texte 11"/>
          <p:cNvSpPr>
            <a:spLocks noGrp="1"/>
          </p:cNvSpPr>
          <p:nvPr>
            <p:ph type="body" sz="half" idx="2"/>
          </p:nvPr>
        </p:nvSpPr>
        <p:spPr>
          <a:xfrm rot="20710807">
            <a:off x="1576931" y="2857044"/>
            <a:ext cx="2459917" cy="3237218"/>
          </a:xfrm>
        </p:spPr>
        <p:txBody>
          <a:bodyPr/>
          <a:lstStyle/>
          <a:p>
            <a:r>
              <a:rPr lang="fr-FR" dirty="0"/>
              <a:t> </a:t>
            </a:r>
            <a:r>
              <a:rPr lang="fr-FR" sz="3600" dirty="0"/>
              <a:t>Législation applicable: </a:t>
            </a:r>
            <a:r>
              <a:rPr lang="fr-FR" sz="3600" dirty="0">
                <a:solidFill>
                  <a:schemeClr val="accent3"/>
                </a:solidFill>
              </a:rPr>
              <a:t>Etat membre d’envoi</a:t>
            </a:r>
          </a:p>
        </p:txBody>
      </p:sp>
    </p:spTree>
    <p:extLst>
      <p:ext uri="{BB962C8B-B14F-4D97-AF65-F5344CB8AC3E}">
        <p14:creationId xmlns:p14="http://schemas.microsoft.com/office/powerpoint/2010/main" val="15770562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76400" y="274638"/>
            <a:ext cx="7467600" cy="1143000"/>
          </a:xfrm>
        </p:spPr>
        <p:txBody>
          <a:bodyPr/>
          <a:lstStyle/>
          <a:p>
            <a:r>
              <a:rPr lang="fr-FR" dirty="0" smtClean="0"/>
              <a:t>Valeur probante du formulaire A1 </a:t>
            </a:r>
            <a:br>
              <a:rPr lang="fr-FR" dirty="0" smtClean="0"/>
            </a:br>
            <a:r>
              <a:rPr lang="fr-FR" dirty="0" smtClean="0"/>
              <a:t> </a:t>
            </a:r>
            <a:endParaRPr lang="fr-FR" dirty="0"/>
          </a:p>
        </p:txBody>
      </p:sp>
      <p:sp>
        <p:nvSpPr>
          <p:cNvPr id="3" name="Espace réservé du contenu 2"/>
          <p:cNvSpPr>
            <a:spLocks noGrp="1"/>
          </p:cNvSpPr>
          <p:nvPr>
            <p:ph idx="1"/>
          </p:nvPr>
        </p:nvSpPr>
        <p:spPr>
          <a:xfrm>
            <a:off x="1676400" y="1196752"/>
            <a:ext cx="7467600" cy="4929411"/>
          </a:xfrm>
        </p:spPr>
        <p:txBody>
          <a:bodyPr/>
          <a:lstStyle/>
          <a:p>
            <a:r>
              <a:rPr lang="fr-FR" dirty="0" smtClean="0"/>
              <a:t>Jurisprudences </a:t>
            </a:r>
            <a:r>
              <a:rPr lang="fr-FR" dirty="0"/>
              <a:t>Banks/ </a:t>
            </a:r>
            <a:r>
              <a:rPr lang="fr-FR" dirty="0" err="1"/>
              <a:t>Fitzwilliam</a:t>
            </a:r>
            <a:r>
              <a:rPr lang="fr-FR" dirty="0"/>
              <a:t>/ </a:t>
            </a:r>
            <a:r>
              <a:rPr lang="fr-FR" dirty="0" err="1"/>
              <a:t>Herbosch</a:t>
            </a:r>
            <a:r>
              <a:rPr lang="fr-FR" dirty="0"/>
              <a:t> </a:t>
            </a:r>
            <a:r>
              <a:rPr lang="fr-FR" dirty="0" err="1"/>
              <a:t>Kiere</a:t>
            </a:r>
            <a:r>
              <a:rPr lang="fr-FR" dirty="0"/>
              <a:t>: </a:t>
            </a:r>
            <a:endParaRPr lang="fr-FR" dirty="0" smtClean="0"/>
          </a:p>
          <a:p>
            <a:r>
              <a:rPr lang="fr-FR" dirty="0" smtClean="0"/>
              <a:t>“</a:t>
            </a:r>
            <a:r>
              <a:rPr lang="fr-FR" i="1" dirty="0"/>
              <a:t>tant qu’il n’est pas retiré, A1 lie les organisme </a:t>
            </a:r>
            <a:r>
              <a:rPr lang="fr-FR" i="1" dirty="0" smtClean="0"/>
              <a:t>de sécurité </a:t>
            </a:r>
            <a:r>
              <a:rPr lang="fr-FR" i="1" dirty="0"/>
              <a:t>sociale et les tribunaux des Etats membres de réception jusqu’au retrait par l’Etat </a:t>
            </a:r>
            <a:r>
              <a:rPr lang="fr-FR" i="1" dirty="0" smtClean="0"/>
              <a:t>de délivrance</a:t>
            </a:r>
            <a:r>
              <a:rPr lang="fr-FR" dirty="0"/>
              <a:t>”</a:t>
            </a:r>
          </a:p>
          <a:p>
            <a:r>
              <a:rPr lang="fr-FR" dirty="0" smtClean="0"/>
              <a:t>Règlement </a:t>
            </a:r>
            <a:r>
              <a:rPr lang="fr-FR" dirty="0"/>
              <a:t>987/2009 </a:t>
            </a:r>
            <a:endParaRPr lang="fr-FR" dirty="0" smtClean="0"/>
          </a:p>
          <a:p>
            <a:r>
              <a:rPr lang="fr-FR" dirty="0" smtClean="0"/>
              <a:t>A1 « lie </a:t>
            </a:r>
            <a:r>
              <a:rPr lang="fr-FR" dirty="0"/>
              <a:t>tant que </a:t>
            </a:r>
            <a:r>
              <a:rPr lang="fr-FR" dirty="0" smtClean="0"/>
              <a:t>les documents </a:t>
            </a:r>
            <a:r>
              <a:rPr lang="fr-FR" dirty="0"/>
              <a:t>ou les justificatifs n’ont pas été retiré ou déclaré invalide par l’Etat membre où ils </a:t>
            </a:r>
            <a:r>
              <a:rPr lang="fr-FR" dirty="0" smtClean="0"/>
              <a:t>ont été délivrés » </a:t>
            </a:r>
            <a:r>
              <a:rPr lang="fr-FR" dirty="0"/>
              <a:t>(cf. Article 5 </a:t>
            </a:r>
            <a:r>
              <a:rPr lang="fr-FR" dirty="0" err="1"/>
              <a:t>Rg</a:t>
            </a:r>
            <a:r>
              <a:rPr lang="fr-FR" dirty="0"/>
              <a:t>. 987/2009</a:t>
            </a:r>
            <a:r>
              <a:rPr lang="fr-FR" dirty="0" smtClean="0"/>
              <a:t>)</a:t>
            </a:r>
            <a:endParaRPr lang="fr-FR" dirty="0"/>
          </a:p>
        </p:txBody>
      </p:sp>
    </p:spTree>
    <p:extLst>
      <p:ext uri="{BB962C8B-B14F-4D97-AF65-F5344CB8AC3E}">
        <p14:creationId xmlns:p14="http://schemas.microsoft.com/office/powerpoint/2010/main" val="35847638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Procédure de contestation d’un formulaire A1 </a:t>
            </a:r>
            <a:endParaRPr lang="fr-FR" dirty="0"/>
          </a:p>
        </p:txBody>
      </p:sp>
      <p:sp>
        <p:nvSpPr>
          <p:cNvPr id="3" name="Espace réservé du contenu 2"/>
          <p:cNvSpPr>
            <a:spLocks noGrp="1"/>
          </p:cNvSpPr>
          <p:nvPr>
            <p:ph idx="1"/>
          </p:nvPr>
        </p:nvSpPr>
        <p:spPr/>
        <p:txBody>
          <a:bodyPr/>
          <a:lstStyle/>
          <a:p>
            <a:r>
              <a:rPr lang="fr-FR" dirty="0" smtClean="0"/>
              <a:t>Procédure </a:t>
            </a:r>
            <a:r>
              <a:rPr lang="fr-FR" dirty="0"/>
              <a:t>en cas de doute sur la validité ou sur l’exactitude de des faits:</a:t>
            </a:r>
          </a:p>
          <a:p>
            <a:r>
              <a:rPr lang="fr-FR" dirty="0" smtClean="0"/>
              <a:t>L’Etat </a:t>
            </a:r>
            <a:r>
              <a:rPr lang="fr-FR" dirty="0"/>
              <a:t>membre de réception sollicite l’appréciation/ le retrait</a:t>
            </a:r>
          </a:p>
          <a:p>
            <a:r>
              <a:rPr lang="fr-FR" dirty="0" smtClean="0"/>
              <a:t>L’Etat </a:t>
            </a:r>
            <a:r>
              <a:rPr lang="fr-FR" dirty="0"/>
              <a:t>membre de délivrance reconsidère</a:t>
            </a:r>
          </a:p>
          <a:p>
            <a:r>
              <a:rPr lang="fr-FR" dirty="0" smtClean="0"/>
              <a:t>En </a:t>
            </a:r>
            <a:r>
              <a:rPr lang="fr-FR" dirty="0"/>
              <a:t>cas de désaccord persistent: le dossier va à la Commission </a:t>
            </a:r>
            <a:r>
              <a:rPr lang="fr-FR" dirty="0" smtClean="0"/>
              <a:t>Administrative</a:t>
            </a:r>
          </a:p>
          <a:p>
            <a:pPr lvl="1"/>
            <a:r>
              <a:rPr lang="fr-FR" dirty="0" err="1" smtClean="0"/>
              <a:t>Comp</a:t>
            </a:r>
            <a:endParaRPr lang="fr-FR" dirty="0"/>
          </a:p>
          <a:p>
            <a:pPr lvl="1"/>
            <a:r>
              <a:rPr lang="fr-FR" dirty="0" err="1"/>
              <a:t>Crim</a:t>
            </a:r>
            <a:r>
              <a:rPr lang="fr-FR" dirty="0"/>
              <a:t>. 11 mars 2014, FS-P+B+R+I, n° 12-81.461</a:t>
            </a:r>
          </a:p>
          <a:p>
            <a:pPr lvl="1"/>
            <a:r>
              <a:rPr lang="fr-FR" dirty="0" err="1"/>
              <a:t>Crim</a:t>
            </a:r>
            <a:r>
              <a:rPr lang="fr-FR" dirty="0"/>
              <a:t>. 11 mars 2014, FS-P+B+R+I, n° 11-88.420</a:t>
            </a:r>
          </a:p>
        </p:txBody>
      </p:sp>
    </p:spTree>
    <p:extLst>
      <p:ext uri="{BB962C8B-B14F-4D97-AF65-F5344CB8AC3E}">
        <p14:creationId xmlns:p14="http://schemas.microsoft.com/office/powerpoint/2010/main" val="37798586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8"/>
          <p:cNvSpPr txBox="1">
            <a:spLocks noGrp="1" noChangeArrowheads="1"/>
          </p:cNvSpPr>
          <p:nvPr/>
        </p:nvSpPr>
        <p:spPr bwMode="auto">
          <a:xfrm>
            <a:off x="179388" y="6284913"/>
            <a:ext cx="1727200" cy="469900"/>
          </a:xfrm>
          <a:prstGeom prst="rect">
            <a:avLst/>
          </a:prstGeom>
          <a:noFill/>
          <a:ln w="9525">
            <a:noFill/>
            <a:miter lim="800000"/>
            <a:headEnd/>
            <a:tailEnd/>
          </a:ln>
        </p:spPr>
        <p:txBody>
          <a:bodyPr lIns="88085" tIns="44041" rIns="88085" bIns="44041">
            <a:prstTxWarp prst="textNoShape">
              <a:avLst/>
            </a:prstTxWarp>
          </a:bodyPr>
          <a:lstStyle/>
          <a:p>
            <a:pPr eaLnBrk="0" hangingPunct="0"/>
            <a:r>
              <a:rPr lang="fr-FR" sz="1000" b="1">
                <a:solidFill>
                  <a:srgbClr val="777777"/>
                </a:solidFill>
                <a:latin typeface="Tahoma" charset="0"/>
                <a:ea typeface="Arial" charset="0"/>
                <a:cs typeface="Arial" charset="0"/>
              </a:rPr>
              <a:t>Page </a:t>
            </a:r>
            <a:fld id="{E181CB66-4D60-2545-902B-D6E08B0EA962}" type="slidenum">
              <a:rPr lang="fr-FR" sz="1000" b="1">
                <a:solidFill>
                  <a:srgbClr val="777777"/>
                </a:solidFill>
                <a:latin typeface="Tahoma" charset="0"/>
                <a:ea typeface="Arial" charset="0"/>
                <a:cs typeface="Arial" charset="0"/>
              </a:rPr>
              <a:pPr eaLnBrk="0" hangingPunct="0"/>
              <a:t>9</a:t>
            </a:fld>
            <a:endParaRPr lang="fr-FR" sz="1000" b="1">
              <a:solidFill>
                <a:srgbClr val="777777"/>
              </a:solidFill>
              <a:latin typeface="Tahoma" charset="0"/>
              <a:ea typeface="Arial" charset="0"/>
              <a:cs typeface="Arial" charset="0"/>
            </a:endParaRPr>
          </a:p>
        </p:txBody>
      </p:sp>
      <p:sp>
        <p:nvSpPr>
          <p:cNvPr id="20483" name="Rectangle 2"/>
          <p:cNvSpPr>
            <a:spLocks noGrp="1" noChangeArrowheads="1"/>
          </p:cNvSpPr>
          <p:nvPr>
            <p:ph type="title"/>
          </p:nvPr>
        </p:nvSpPr>
        <p:spPr>
          <a:xfrm>
            <a:off x="1676400" y="274638"/>
            <a:ext cx="7467600" cy="1143000"/>
          </a:xfrm>
        </p:spPr>
        <p:txBody>
          <a:bodyPr lIns="91408" tIns="45704" rIns="91408" bIns="45704">
            <a:normAutofit/>
          </a:bodyPr>
          <a:lstStyle/>
          <a:p>
            <a:pPr eaLnBrk="1" hangingPunct="1"/>
            <a:r>
              <a:rPr lang="fr-FR" sz="2400">
                <a:latin typeface="Corbel" charset="0"/>
              </a:rPr>
              <a:t>En droit de la sécurité sociale </a:t>
            </a:r>
            <a:br>
              <a:rPr lang="fr-FR" sz="2400">
                <a:latin typeface="Corbel" charset="0"/>
              </a:rPr>
            </a:br>
            <a:r>
              <a:rPr lang="fr-FR" sz="2400">
                <a:latin typeface="Corbel" charset="0"/>
              </a:rPr>
              <a:t>Formulation du problème</a:t>
            </a:r>
          </a:p>
        </p:txBody>
      </p:sp>
      <p:sp>
        <p:nvSpPr>
          <p:cNvPr id="20484" name="Rectangle 3"/>
          <p:cNvSpPr>
            <a:spLocks noGrp="1" noChangeArrowheads="1"/>
          </p:cNvSpPr>
          <p:nvPr>
            <p:ph idx="1"/>
          </p:nvPr>
        </p:nvSpPr>
        <p:spPr>
          <a:xfrm>
            <a:off x="1676400" y="1417638"/>
            <a:ext cx="7467600" cy="4708525"/>
          </a:xfrm>
        </p:spPr>
        <p:txBody>
          <a:bodyPr lIns="91408" tIns="45704" rIns="91408" bIns="45704">
            <a:normAutofit fontScale="92500" lnSpcReduction="20000"/>
          </a:bodyPr>
          <a:lstStyle/>
          <a:p>
            <a:r>
              <a:rPr lang="fr-FR" sz="2000" dirty="0"/>
              <a:t>La sécurité sociale est essentiellement liée à la législation nationale. Dans </a:t>
            </a:r>
            <a:r>
              <a:rPr lang="fr-FR" sz="2000" dirty="0" smtClean="0"/>
              <a:t>les régimes </a:t>
            </a:r>
            <a:r>
              <a:rPr lang="fr-FR" sz="2000" dirty="0"/>
              <a:t>de sécurité sociale, le montant des prestations, les conditions </a:t>
            </a:r>
            <a:r>
              <a:rPr lang="fr-FR" sz="2000" dirty="0" smtClean="0"/>
              <a:t>d’allocation et </a:t>
            </a:r>
            <a:r>
              <a:rPr lang="fr-FR" sz="2000" dirty="0"/>
              <a:t>la durée des versements sont définies par la législation nationale. </a:t>
            </a:r>
            <a:endParaRPr lang="fr-FR" sz="2000" dirty="0" smtClean="0"/>
          </a:p>
          <a:p>
            <a:r>
              <a:rPr lang="fr-FR" sz="2000" dirty="0" smtClean="0"/>
              <a:t>Ces régimes sont </a:t>
            </a:r>
            <a:r>
              <a:rPr lang="fr-FR" sz="2000" dirty="0"/>
              <a:t>gérés par des organes nationaux régis par des règles et des </a:t>
            </a:r>
            <a:r>
              <a:rPr lang="fr-FR" sz="2000" dirty="0" smtClean="0"/>
              <a:t>réglementations nationales</a:t>
            </a:r>
            <a:r>
              <a:rPr lang="fr-FR" sz="2000" dirty="0"/>
              <a:t>. </a:t>
            </a:r>
            <a:endParaRPr lang="fr-FR" sz="2000" dirty="0" smtClean="0"/>
          </a:p>
          <a:p>
            <a:pPr lvl="1"/>
            <a:r>
              <a:rPr lang="fr-FR" sz="2000" dirty="0" smtClean="0"/>
              <a:t>Les litiges individuels </a:t>
            </a:r>
            <a:r>
              <a:rPr lang="fr-FR" sz="2000" dirty="0"/>
              <a:t>quant à l’allocation ou au montant </a:t>
            </a:r>
            <a:r>
              <a:rPr lang="fr-FR" sz="2000" dirty="0" smtClean="0"/>
              <a:t>des prestations </a:t>
            </a:r>
            <a:r>
              <a:rPr lang="fr-FR" sz="2000" dirty="0"/>
              <a:t>sont réglées par des cours ou des tribunaux nationaux. </a:t>
            </a:r>
            <a:endParaRPr lang="fr-FR" sz="2000" dirty="0" smtClean="0"/>
          </a:p>
          <a:p>
            <a:pPr lvl="1"/>
            <a:r>
              <a:rPr lang="fr-FR" sz="2000" dirty="0" smtClean="0"/>
              <a:t>Le champ d’application </a:t>
            </a:r>
            <a:r>
              <a:rPr lang="fr-FR" sz="2000" dirty="0"/>
              <a:t>des régimes de sécurité sociale est donc traditionnellement </a:t>
            </a:r>
            <a:r>
              <a:rPr lang="fr-FR" sz="2000" dirty="0" smtClean="0"/>
              <a:t>restreint au </a:t>
            </a:r>
            <a:r>
              <a:rPr lang="fr-FR" sz="2000" dirty="0"/>
              <a:t>territoire d’un Etat particulier, voire même à une région d’un Etat. </a:t>
            </a:r>
            <a:endParaRPr lang="fr-FR" sz="2000" dirty="0" smtClean="0"/>
          </a:p>
          <a:p>
            <a:r>
              <a:rPr lang="fr-FR" sz="2400" dirty="0" smtClean="0"/>
              <a:t>Cette </a:t>
            </a:r>
            <a:r>
              <a:rPr lang="fr-FR" sz="2000" dirty="0" smtClean="0"/>
              <a:t>portée </a:t>
            </a:r>
            <a:r>
              <a:rPr lang="fr-FR" sz="2000" dirty="0"/>
              <a:t>territorialement limitée peut se traduire par des règles </a:t>
            </a:r>
            <a:r>
              <a:rPr lang="fr-FR" sz="2000" dirty="0" smtClean="0"/>
              <a:t>nationales stipulant </a:t>
            </a:r>
            <a:r>
              <a:rPr lang="fr-FR" sz="2000" dirty="0"/>
              <a:t>que seuls les ressortissants du pays auront droit aux prestations </a:t>
            </a:r>
            <a:r>
              <a:rPr lang="fr-FR" sz="2000" dirty="0" smtClean="0"/>
              <a:t>ou qu’elles </a:t>
            </a:r>
            <a:r>
              <a:rPr lang="fr-FR" sz="2000" dirty="0"/>
              <a:t>ne seront versées qu’à ceux qui résident à l’intérieur des frontières </a:t>
            </a:r>
            <a:r>
              <a:rPr lang="fr-FR" sz="2000" dirty="0" smtClean="0"/>
              <a:t>de l’Etat</a:t>
            </a:r>
            <a:r>
              <a:rPr lang="fr-FR" sz="2000" dirty="0"/>
              <a:t>.</a:t>
            </a:r>
          </a:p>
          <a:p>
            <a:pPr marL="457200" lvl="1" indent="-115888" defTabSz="771525" eaLnBrk="1" hangingPunct="1">
              <a:lnSpc>
                <a:spcPct val="80000"/>
              </a:lnSpc>
              <a:buFont typeface="Arial" charset="0"/>
              <a:buNone/>
            </a:pPr>
            <a:r>
              <a:rPr lang="fr-FR" sz="1500" dirty="0">
                <a:latin typeface="Corbel" charset="0"/>
              </a:rPr>
              <a:t>						</a:t>
            </a:r>
          </a:p>
        </p:txBody>
      </p:sp>
    </p:spTree>
    <p:extLst>
      <p:ext uri="{BB962C8B-B14F-4D97-AF65-F5344CB8AC3E}">
        <p14:creationId xmlns:p14="http://schemas.microsoft.com/office/powerpoint/2010/main" val="13983990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8"/>
          <p:cNvSpPr>
            <a:spLocks noGrp="1" noChangeArrowheads="1"/>
          </p:cNvSpPr>
          <p:nvPr>
            <p:ph type="sldNum" sz="quarter" idx="12"/>
          </p:nvPr>
        </p:nvSpPr>
        <p:spPr bwMode="auto">
          <a:xfrm>
            <a:off x="7010400" y="6356350"/>
            <a:ext cx="2133600" cy="365125"/>
          </a:xfrm>
          <a:prstGeom prst="rect">
            <a:avLst/>
          </a:prstGeom>
          <a:noFill/>
          <a:ln>
            <a:miter lim="800000"/>
            <a:headEnd/>
            <a:tailEnd/>
          </a:ln>
        </p:spPr>
        <p:txBody>
          <a:bodyPr/>
          <a:lstStyle/>
          <a:p>
            <a:r>
              <a:rPr lang="fr-FR" smtClean="0"/>
              <a:t>Page </a:t>
            </a:r>
            <a:fld id="{FAE6AAC6-71DA-514F-9C16-B91D16C889B3}" type="slidenum">
              <a:rPr lang="fr-FR" smtClean="0"/>
              <a:pPr/>
              <a:t>90</a:t>
            </a:fld>
            <a:endParaRPr lang="fr-FR" smtClean="0"/>
          </a:p>
        </p:txBody>
      </p:sp>
      <p:graphicFrame>
        <p:nvGraphicFramePr>
          <p:cNvPr id="88085" name="Group 21"/>
          <p:cNvGraphicFramePr>
            <a:graphicFrameLocks noGrp="1"/>
          </p:cNvGraphicFramePr>
          <p:nvPr>
            <p:ph idx="4294967295"/>
          </p:nvPr>
        </p:nvGraphicFramePr>
        <p:xfrm>
          <a:off x="2133600" y="1600200"/>
          <a:ext cx="7010682" cy="4270959"/>
        </p:xfrm>
        <a:graphic>
          <a:graphicData uri="http://schemas.openxmlformats.org/drawingml/2006/table">
            <a:tbl>
              <a:tblPr/>
              <a:tblGrid>
                <a:gridCol w="3805638"/>
                <a:gridCol w="3205044"/>
              </a:tblGrid>
              <a:tr h="2868284">
                <a:tc>
                  <a:txBody>
                    <a:bodyPr/>
                    <a:lstStyle/>
                    <a:p>
                      <a:pPr marL="0" marR="0" lvl="0" indent="0" algn="ctr" defTabSz="914400" rtl="0" eaLnBrk="1" fontAlgn="base" latinLnBrk="0" hangingPunct="1">
                        <a:lnSpc>
                          <a:spcPct val="100000"/>
                        </a:lnSpc>
                        <a:spcBef>
                          <a:spcPct val="0"/>
                        </a:spcBef>
                        <a:spcAft>
                          <a:spcPct val="0"/>
                        </a:spcAft>
                        <a:buClr>
                          <a:srgbClr val="CC0000"/>
                        </a:buClr>
                        <a:buSzTx/>
                        <a:buFontTx/>
                        <a:buNone/>
                        <a:tabLst>
                          <a:tab pos="0" algn="l"/>
                        </a:tabLst>
                      </a:pPr>
                      <a:endParaRPr kumimoji="0" lang="nl-NL" sz="1700" b="0" i="0" u="none" strike="noStrike" cap="none" normalizeH="0" baseline="0" dirty="0">
                        <a:ln>
                          <a:noFill/>
                        </a:ln>
                        <a:solidFill>
                          <a:srgbClr val="080808"/>
                        </a:solidFill>
                        <a:effectLst/>
                        <a:latin typeface="Tahoma" charset="0"/>
                        <a:ea typeface="Times New Roman" charset="0"/>
                        <a:cs typeface="Times New Roman" charset="0"/>
                      </a:endParaRPr>
                    </a:p>
                  </a:txBody>
                  <a:tcPr marL="74176" marR="74176" marT="47302" marB="47302"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folHlink">
                        <a:alpha val="50195"/>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CC0000"/>
                        </a:buClr>
                        <a:buSzTx/>
                        <a:buFontTx/>
                        <a:buNone/>
                        <a:tabLst>
                          <a:tab pos="0" algn="l"/>
                        </a:tabLst>
                      </a:pPr>
                      <a:endParaRPr kumimoji="0" lang="nl-BE" sz="1400" b="1" i="0" u="none" strike="noStrike" cap="none" normalizeH="0" baseline="0" dirty="0">
                        <a:ln>
                          <a:noFill/>
                        </a:ln>
                        <a:solidFill>
                          <a:srgbClr val="080808"/>
                        </a:solidFill>
                        <a:effectLst/>
                        <a:latin typeface="Tahoma" charset="0"/>
                        <a:ea typeface="Times New Roman" charset="0"/>
                        <a:cs typeface="Times New Roman" charset="0"/>
                      </a:endParaRPr>
                    </a:p>
                    <a:p>
                      <a:pPr marL="0" marR="0" lvl="0" indent="0" algn="ctr" defTabSz="914400" rtl="0" eaLnBrk="1" fontAlgn="base" latinLnBrk="0" hangingPunct="1">
                        <a:lnSpc>
                          <a:spcPct val="100000"/>
                        </a:lnSpc>
                        <a:spcBef>
                          <a:spcPct val="0"/>
                        </a:spcBef>
                        <a:spcAft>
                          <a:spcPct val="0"/>
                        </a:spcAft>
                        <a:buClr>
                          <a:srgbClr val="CC0000"/>
                        </a:buClr>
                        <a:buSzTx/>
                        <a:buFontTx/>
                        <a:buNone/>
                        <a:tabLst>
                          <a:tab pos="0" algn="l"/>
                        </a:tabLst>
                      </a:pPr>
                      <a:r>
                        <a:rPr kumimoji="0" lang="nl-NL" sz="1400" b="1" i="0" u="none" strike="noStrike" cap="none" normalizeH="0" baseline="0" dirty="0" err="1">
                          <a:ln>
                            <a:noFill/>
                          </a:ln>
                          <a:solidFill>
                            <a:srgbClr val="080808"/>
                          </a:solidFill>
                          <a:effectLst/>
                          <a:latin typeface="Tahoma" charset="0"/>
                          <a:ea typeface="Times New Roman" charset="0"/>
                          <a:cs typeface="Times New Roman" charset="0"/>
                        </a:rPr>
                        <a:t>Loi</a:t>
                      </a:r>
                      <a:r>
                        <a:rPr kumimoji="0" lang="nl-NL" sz="1400" b="1" i="0" u="none" strike="noStrike" cap="none" normalizeH="0" baseline="0" dirty="0">
                          <a:ln>
                            <a:noFill/>
                          </a:ln>
                          <a:solidFill>
                            <a:srgbClr val="080808"/>
                          </a:solidFill>
                          <a:effectLst/>
                          <a:latin typeface="Tahoma" charset="0"/>
                          <a:ea typeface="Times New Roman" charset="0"/>
                          <a:cs typeface="Times New Roman" charset="0"/>
                        </a:rPr>
                        <a:t> du </a:t>
                      </a:r>
                      <a:r>
                        <a:rPr kumimoji="0" lang="nl-NL" sz="1400" b="1" i="0" u="none" strike="noStrike" cap="none" normalizeH="0" baseline="0" dirty="0" err="1">
                          <a:ln>
                            <a:noFill/>
                          </a:ln>
                          <a:solidFill>
                            <a:srgbClr val="080808"/>
                          </a:solidFill>
                          <a:effectLst/>
                          <a:latin typeface="Tahoma" charset="0"/>
                          <a:ea typeface="Times New Roman" charset="0"/>
                          <a:cs typeface="Times New Roman" charset="0"/>
                        </a:rPr>
                        <a:t>lieu</a:t>
                      </a:r>
                      <a:r>
                        <a:rPr kumimoji="0" lang="nl-NL" sz="1400" b="1" i="0" u="none" strike="noStrike" cap="none" normalizeH="0" baseline="0" dirty="0">
                          <a:ln>
                            <a:noFill/>
                          </a:ln>
                          <a:solidFill>
                            <a:srgbClr val="080808"/>
                          </a:solidFill>
                          <a:effectLst/>
                          <a:latin typeface="Tahoma" charset="0"/>
                          <a:ea typeface="Times New Roman" charset="0"/>
                          <a:cs typeface="Times New Roman" charset="0"/>
                        </a:rPr>
                        <a:t> de </a:t>
                      </a:r>
                      <a:r>
                        <a:rPr kumimoji="0" lang="nl-NL" sz="1400" b="1" i="0" u="none" strike="noStrike" cap="none" normalizeH="0" baseline="0" dirty="0" err="1">
                          <a:ln>
                            <a:noFill/>
                          </a:ln>
                          <a:solidFill>
                            <a:srgbClr val="080808"/>
                          </a:solidFill>
                          <a:effectLst/>
                          <a:latin typeface="Tahoma" charset="0"/>
                          <a:ea typeface="Times New Roman" charset="0"/>
                          <a:cs typeface="Times New Roman" charset="0"/>
                        </a:rPr>
                        <a:t>résidence</a:t>
                      </a:r>
                      <a:r>
                        <a:rPr kumimoji="0" lang="nl-NL" sz="1400" b="1" i="0" u="none" strike="noStrike" cap="none" normalizeH="0" baseline="0" dirty="0">
                          <a:ln>
                            <a:noFill/>
                          </a:ln>
                          <a:solidFill>
                            <a:srgbClr val="080808"/>
                          </a:solidFill>
                          <a:effectLst/>
                          <a:latin typeface="Tahoma" charset="0"/>
                          <a:ea typeface="Times New Roman" charset="0"/>
                          <a:cs typeface="Times New Roman" charset="0"/>
                        </a:rPr>
                        <a:t>,</a:t>
                      </a:r>
                    </a:p>
                    <a:p>
                      <a:pPr marL="0" marR="0" lvl="0" indent="0" algn="ctr" defTabSz="914400" rtl="0" eaLnBrk="1" fontAlgn="base" latinLnBrk="0" hangingPunct="1">
                        <a:lnSpc>
                          <a:spcPct val="100000"/>
                        </a:lnSpc>
                        <a:spcBef>
                          <a:spcPct val="0"/>
                        </a:spcBef>
                        <a:spcAft>
                          <a:spcPct val="0"/>
                        </a:spcAft>
                        <a:buClr>
                          <a:srgbClr val="CC0000"/>
                        </a:buClr>
                        <a:buSzTx/>
                        <a:buFontTx/>
                        <a:buNone/>
                        <a:tabLst>
                          <a:tab pos="0" algn="l"/>
                        </a:tabLst>
                      </a:pPr>
                      <a:r>
                        <a:rPr kumimoji="0" lang="nl-NL" sz="1400" b="0" i="0" u="none" strike="noStrike" cap="none" normalizeH="0" baseline="0" dirty="0">
                          <a:ln>
                            <a:noFill/>
                          </a:ln>
                          <a:solidFill>
                            <a:srgbClr val="080808"/>
                          </a:solidFill>
                          <a:effectLst/>
                          <a:latin typeface="Tahoma" charset="0"/>
                          <a:ea typeface="Times New Roman" charset="0"/>
                          <a:cs typeface="Times New Roman" charset="0"/>
                        </a:rPr>
                        <a:t>Si  </a:t>
                      </a:r>
                      <a:r>
                        <a:rPr kumimoji="0" lang="nl-NL" sz="1400" b="0" i="0" u="none" strike="noStrike" cap="none" normalizeH="0" baseline="0" dirty="0" err="1">
                          <a:ln>
                            <a:noFill/>
                          </a:ln>
                          <a:solidFill>
                            <a:srgbClr val="080808"/>
                          </a:solidFill>
                          <a:effectLst/>
                          <a:latin typeface="Tahoma" charset="0"/>
                          <a:ea typeface="Times New Roman" charset="0"/>
                          <a:cs typeface="Times New Roman" charset="0"/>
                        </a:rPr>
                        <a:t>une</a:t>
                      </a:r>
                      <a:r>
                        <a:rPr kumimoji="0" lang="nl-NL" sz="1400" b="0" i="0" u="none" strike="noStrike" cap="none" normalizeH="0" baseline="0" dirty="0">
                          <a:ln>
                            <a:noFill/>
                          </a:ln>
                          <a:solidFill>
                            <a:srgbClr val="080808"/>
                          </a:solidFill>
                          <a:effectLst/>
                          <a:latin typeface="Tahoma" charset="0"/>
                          <a:ea typeface="Times New Roman" charset="0"/>
                          <a:cs typeface="Times New Roman" charset="0"/>
                        </a:rPr>
                        <a:t> </a:t>
                      </a:r>
                      <a:r>
                        <a:rPr kumimoji="0" lang="nl-NL" sz="1400" b="0" i="0" u="none" strike="noStrike" cap="none" normalizeH="0" baseline="0" dirty="0" err="1">
                          <a:ln>
                            <a:noFill/>
                          </a:ln>
                          <a:solidFill>
                            <a:srgbClr val="080808"/>
                          </a:solidFill>
                          <a:effectLst/>
                          <a:latin typeface="Tahoma" charset="0"/>
                          <a:ea typeface="Times New Roman" charset="0"/>
                          <a:cs typeface="Times New Roman" charset="0"/>
                        </a:rPr>
                        <a:t>partie</a:t>
                      </a:r>
                      <a:r>
                        <a:rPr kumimoji="0" lang="nl-NL" sz="1400" b="0" i="0" u="none" strike="noStrike" cap="none" normalizeH="0" baseline="0" dirty="0">
                          <a:ln>
                            <a:noFill/>
                          </a:ln>
                          <a:solidFill>
                            <a:srgbClr val="080808"/>
                          </a:solidFill>
                          <a:effectLst/>
                          <a:latin typeface="Tahoma" charset="0"/>
                          <a:ea typeface="Times New Roman" charset="0"/>
                          <a:cs typeface="Times New Roman" charset="0"/>
                        </a:rPr>
                        <a:t> de </a:t>
                      </a:r>
                      <a:r>
                        <a:rPr kumimoji="0" lang="nl-NL" sz="1400" b="0" i="0" u="none" strike="noStrike" cap="none" normalizeH="0" baseline="0" dirty="0" err="1">
                          <a:ln>
                            <a:noFill/>
                          </a:ln>
                          <a:solidFill>
                            <a:srgbClr val="080808"/>
                          </a:solidFill>
                          <a:effectLst/>
                          <a:latin typeface="Tahoma" charset="0"/>
                          <a:ea typeface="Times New Roman" charset="0"/>
                          <a:cs typeface="Times New Roman" charset="0"/>
                        </a:rPr>
                        <a:t>l’activité</a:t>
                      </a:r>
                      <a:r>
                        <a:rPr kumimoji="0" lang="nl-NL" sz="1400" b="0" i="0" u="none" strike="noStrike" cap="none" normalizeH="0" baseline="0" dirty="0">
                          <a:ln>
                            <a:noFill/>
                          </a:ln>
                          <a:solidFill>
                            <a:srgbClr val="080808"/>
                          </a:solidFill>
                          <a:effectLst/>
                          <a:latin typeface="Tahoma" charset="0"/>
                          <a:ea typeface="Times New Roman" charset="0"/>
                          <a:cs typeface="Times New Roman" charset="0"/>
                        </a:rPr>
                        <a:t> </a:t>
                      </a:r>
                      <a:r>
                        <a:rPr kumimoji="0" lang="nl-NL" sz="1400" b="0" i="0" u="none" strike="noStrike" cap="none" normalizeH="0" baseline="0" dirty="0" err="1">
                          <a:ln>
                            <a:noFill/>
                          </a:ln>
                          <a:solidFill>
                            <a:srgbClr val="080808"/>
                          </a:solidFill>
                          <a:effectLst/>
                          <a:latin typeface="Tahoma" charset="0"/>
                          <a:ea typeface="Times New Roman" charset="0"/>
                          <a:cs typeface="Times New Roman" charset="0"/>
                        </a:rPr>
                        <a:t>y</a:t>
                      </a:r>
                      <a:r>
                        <a:rPr kumimoji="0" lang="nl-NL" sz="1400" b="0" i="0" u="none" strike="noStrike" cap="none" normalizeH="0" baseline="0" dirty="0">
                          <a:ln>
                            <a:noFill/>
                          </a:ln>
                          <a:solidFill>
                            <a:srgbClr val="080808"/>
                          </a:solidFill>
                          <a:effectLst/>
                          <a:latin typeface="Tahoma" charset="0"/>
                          <a:ea typeface="Times New Roman" charset="0"/>
                          <a:cs typeface="Times New Roman" charset="0"/>
                        </a:rPr>
                        <a:t> est </a:t>
                      </a:r>
                      <a:r>
                        <a:rPr kumimoji="0" lang="nl-NL" sz="1400" b="0" i="0" u="none" strike="noStrike" cap="none" normalizeH="0" baseline="0" dirty="0" err="1">
                          <a:ln>
                            <a:noFill/>
                          </a:ln>
                          <a:solidFill>
                            <a:srgbClr val="080808"/>
                          </a:solidFill>
                          <a:effectLst/>
                          <a:latin typeface="Tahoma" charset="0"/>
                          <a:ea typeface="Times New Roman" charset="0"/>
                          <a:cs typeface="Times New Roman" charset="0"/>
                        </a:rPr>
                        <a:t>exercée</a:t>
                      </a:r>
                      <a:endParaRPr kumimoji="0" lang="nl-NL" sz="1400" b="0" i="0" u="none" strike="noStrike" cap="none" normalizeH="0" baseline="0" dirty="0">
                        <a:ln>
                          <a:noFill/>
                        </a:ln>
                        <a:solidFill>
                          <a:srgbClr val="080808"/>
                        </a:solidFill>
                        <a:effectLst/>
                        <a:latin typeface="Tahoma" charset="0"/>
                        <a:ea typeface="Times New Roman" charset="0"/>
                        <a:cs typeface="Times New Roman" charset="0"/>
                      </a:endParaRPr>
                    </a:p>
                    <a:p>
                      <a:pPr marL="0" marR="0" lvl="0" indent="0" algn="ctr" defTabSz="914400" rtl="0" eaLnBrk="1" fontAlgn="base" latinLnBrk="0" hangingPunct="1">
                        <a:lnSpc>
                          <a:spcPct val="100000"/>
                        </a:lnSpc>
                        <a:spcBef>
                          <a:spcPct val="0"/>
                        </a:spcBef>
                        <a:spcAft>
                          <a:spcPct val="0"/>
                        </a:spcAft>
                        <a:buClr>
                          <a:srgbClr val="CC0000"/>
                        </a:buClr>
                        <a:buSzTx/>
                        <a:buFontTx/>
                        <a:buNone/>
                        <a:tabLst>
                          <a:tab pos="0" algn="l"/>
                        </a:tabLst>
                      </a:pPr>
                      <a:endParaRPr kumimoji="0" lang="nl-NL" sz="1400" b="0" i="0" u="none" strike="noStrike" cap="none" normalizeH="0" baseline="0" dirty="0">
                        <a:ln>
                          <a:noFill/>
                        </a:ln>
                        <a:solidFill>
                          <a:srgbClr val="080808"/>
                        </a:solidFill>
                        <a:effectLst/>
                        <a:latin typeface="Tahoma" charset="0"/>
                        <a:ea typeface="Times New Roman" charset="0"/>
                        <a:cs typeface="Times New Roman" charset="0"/>
                      </a:endParaRPr>
                    </a:p>
                    <a:p>
                      <a:pPr marL="0" marR="0" lvl="0" indent="0" algn="ctr" defTabSz="914400" rtl="0" eaLnBrk="1" fontAlgn="base" latinLnBrk="0" hangingPunct="1">
                        <a:lnSpc>
                          <a:spcPct val="100000"/>
                        </a:lnSpc>
                        <a:spcBef>
                          <a:spcPct val="0"/>
                        </a:spcBef>
                        <a:spcAft>
                          <a:spcPct val="0"/>
                        </a:spcAft>
                        <a:buClr>
                          <a:srgbClr val="CC0000"/>
                        </a:buClr>
                        <a:buSzTx/>
                        <a:buFontTx/>
                        <a:buNone/>
                        <a:tabLst>
                          <a:tab pos="0" algn="l"/>
                        </a:tabLst>
                      </a:pPr>
                      <a:r>
                        <a:rPr kumimoji="0" lang="nl-NL" sz="1400" b="0" i="0" u="none" strike="noStrike" cap="none" normalizeH="0" baseline="0" dirty="0" err="1">
                          <a:ln>
                            <a:noFill/>
                          </a:ln>
                          <a:solidFill>
                            <a:srgbClr val="080808"/>
                          </a:solidFill>
                          <a:effectLst/>
                          <a:latin typeface="Tahoma" charset="0"/>
                          <a:ea typeface="Times New Roman" charset="0"/>
                          <a:cs typeface="Times New Roman" charset="0"/>
                        </a:rPr>
                        <a:t>ou</a:t>
                      </a:r>
                      <a:endParaRPr kumimoji="0" lang="nl-NL" sz="1400" b="0" i="0" u="none" strike="noStrike" cap="none" normalizeH="0" baseline="0" dirty="0">
                        <a:ln>
                          <a:noFill/>
                        </a:ln>
                        <a:solidFill>
                          <a:srgbClr val="080808"/>
                        </a:solidFill>
                        <a:effectLst/>
                        <a:latin typeface="Tahoma" charset="0"/>
                        <a:ea typeface="Times New Roman" charset="0"/>
                        <a:cs typeface="Times New Roman" charset="0"/>
                      </a:endParaRPr>
                    </a:p>
                    <a:p>
                      <a:pPr marL="0" marR="0" lvl="0" indent="0" algn="ctr" defTabSz="914400" rtl="0" eaLnBrk="1" fontAlgn="base" latinLnBrk="0" hangingPunct="1">
                        <a:lnSpc>
                          <a:spcPct val="100000"/>
                        </a:lnSpc>
                        <a:spcBef>
                          <a:spcPct val="0"/>
                        </a:spcBef>
                        <a:spcAft>
                          <a:spcPct val="0"/>
                        </a:spcAft>
                        <a:buClr>
                          <a:srgbClr val="CC0000"/>
                        </a:buClr>
                        <a:buSzTx/>
                        <a:buFontTx/>
                        <a:buNone/>
                        <a:tabLst>
                          <a:tab pos="0" algn="l"/>
                        </a:tabLst>
                      </a:pPr>
                      <a:endParaRPr kumimoji="0" lang="nl-BE" sz="1400" b="1" i="0" u="none" strike="noStrike" cap="none" normalizeH="0" baseline="0" dirty="0">
                        <a:ln>
                          <a:noFill/>
                        </a:ln>
                        <a:solidFill>
                          <a:srgbClr val="080808"/>
                        </a:solidFill>
                        <a:effectLst/>
                        <a:latin typeface="Tahoma" charset="0"/>
                        <a:ea typeface="Times New Roman" charset="0"/>
                        <a:cs typeface="Times New Roman" charset="0"/>
                      </a:endParaRPr>
                    </a:p>
                    <a:p>
                      <a:pPr marL="0" marR="0" lvl="0" indent="0" algn="ctr" defTabSz="914400" rtl="0" eaLnBrk="1" fontAlgn="base" latinLnBrk="0" hangingPunct="1">
                        <a:lnSpc>
                          <a:spcPct val="100000"/>
                        </a:lnSpc>
                        <a:spcBef>
                          <a:spcPct val="0"/>
                        </a:spcBef>
                        <a:spcAft>
                          <a:spcPct val="0"/>
                        </a:spcAft>
                        <a:buClr>
                          <a:srgbClr val="CC0000"/>
                        </a:buClr>
                        <a:buSzTx/>
                        <a:buFontTx/>
                        <a:buNone/>
                        <a:tabLst>
                          <a:tab pos="0" algn="l"/>
                        </a:tabLst>
                      </a:pPr>
                      <a:endParaRPr kumimoji="0" lang="nl-BE" sz="1400" b="1" i="0" u="none" strike="noStrike" cap="none" normalizeH="0" baseline="0" dirty="0">
                        <a:ln>
                          <a:noFill/>
                        </a:ln>
                        <a:solidFill>
                          <a:srgbClr val="080808"/>
                        </a:solidFill>
                        <a:effectLst/>
                        <a:latin typeface="Tahoma" charset="0"/>
                        <a:ea typeface="Times New Roman" charset="0"/>
                        <a:cs typeface="Times New Roman" charset="0"/>
                      </a:endParaRPr>
                    </a:p>
                    <a:p>
                      <a:pPr marL="0" marR="0" lvl="0" indent="0" algn="ctr" defTabSz="914400" rtl="0" eaLnBrk="1" fontAlgn="base" latinLnBrk="0" hangingPunct="1">
                        <a:lnSpc>
                          <a:spcPct val="100000"/>
                        </a:lnSpc>
                        <a:spcBef>
                          <a:spcPct val="0"/>
                        </a:spcBef>
                        <a:spcAft>
                          <a:spcPct val="0"/>
                        </a:spcAft>
                        <a:buClr>
                          <a:srgbClr val="CC0000"/>
                        </a:buClr>
                        <a:buSzTx/>
                        <a:buFontTx/>
                        <a:buNone/>
                        <a:tabLst>
                          <a:tab pos="0" algn="l"/>
                        </a:tabLst>
                      </a:pPr>
                      <a:endParaRPr kumimoji="0" lang="nl-BE" sz="1400" b="1" i="0" u="none" strike="noStrike" cap="none" normalizeH="0" baseline="0" dirty="0">
                        <a:ln>
                          <a:noFill/>
                        </a:ln>
                        <a:solidFill>
                          <a:srgbClr val="080808"/>
                        </a:solidFill>
                        <a:effectLst/>
                        <a:latin typeface="Tahoma" charset="0"/>
                        <a:ea typeface="Times New Roman" charset="0"/>
                        <a:cs typeface="Times New Roman" charset="0"/>
                      </a:endParaRPr>
                    </a:p>
                    <a:p>
                      <a:pPr marL="0" marR="0" lvl="0" indent="0" algn="ctr" defTabSz="914400" rtl="0" eaLnBrk="1" fontAlgn="base" latinLnBrk="0" hangingPunct="1">
                        <a:lnSpc>
                          <a:spcPct val="100000"/>
                        </a:lnSpc>
                        <a:spcBef>
                          <a:spcPct val="0"/>
                        </a:spcBef>
                        <a:spcAft>
                          <a:spcPct val="0"/>
                        </a:spcAft>
                        <a:buClr>
                          <a:srgbClr val="CC0000"/>
                        </a:buClr>
                        <a:buSzTx/>
                        <a:buFontTx/>
                        <a:buNone/>
                        <a:tabLst>
                          <a:tab pos="0" algn="l"/>
                        </a:tabLst>
                      </a:pPr>
                      <a:r>
                        <a:rPr kumimoji="0" lang="nl-BE" sz="1400" b="1" i="0" u="none" strike="noStrike" cap="none" normalizeH="0" baseline="0" dirty="0">
                          <a:ln>
                            <a:noFill/>
                          </a:ln>
                          <a:solidFill>
                            <a:srgbClr val="080808"/>
                          </a:solidFill>
                          <a:effectLst/>
                          <a:latin typeface="Tahoma" charset="0"/>
                          <a:ea typeface="Times New Roman" charset="0"/>
                          <a:cs typeface="Times New Roman" charset="0"/>
                        </a:rPr>
                        <a:t>Loi de l’Etat du siège social de l’employeur</a:t>
                      </a:r>
                    </a:p>
                    <a:p>
                      <a:pPr marL="0" marR="0" lvl="0" indent="0" algn="ctr" defTabSz="914400" rtl="0" eaLnBrk="1" fontAlgn="base" latinLnBrk="0" hangingPunct="1">
                        <a:lnSpc>
                          <a:spcPct val="100000"/>
                        </a:lnSpc>
                        <a:spcBef>
                          <a:spcPct val="0"/>
                        </a:spcBef>
                        <a:spcAft>
                          <a:spcPct val="0"/>
                        </a:spcAft>
                        <a:buClr>
                          <a:srgbClr val="CC0000"/>
                        </a:buClr>
                        <a:buSzTx/>
                        <a:buFontTx/>
                        <a:buNone/>
                        <a:tabLst>
                          <a:tab pos="0" algn="l"/>
                        </a:tabLst>
                      </a:pPr>
                      <a:r>
                        <a:rPr kumimoji="0" lang="nl-BE" sz="1400" b="1" i="1" u="none" strike="noStrike" cap="none" normalizeH="0" baseline="0" dirty="0">
                          <a:ln>
                            <a:noFill/>
                          </a:ln>
                          <a:solidFill>
                            <a:srgbClr val="080808"/>
                          </a:solidFill>
                          <a:effectLst/>
                          <a:latin typeface="Tahoma" charset="0"/>
                          <a:ea typeface="Times New Roman" charset="0"/>
                          <a:cs typeface="Times New Roman" charset="0"/>
                        </a:rPr>
                        <a:t>(salariés)</a:t>
                      </a:r>
                    </a:p>
                    <a:p>
                      <a:pPr marL="0" marR="0" lvl="0" indent="0" algn="ctr" defTabSz="914400" rtl="0" eaLnBrk="1" fontAlgn="base" latinLnBrk="0" hangingPunct="1">
                        <a:lnSpc>
                          <a:spcPct val="100000"/>
                        </a:lnSpc>
                        <a:spcBef>
                          <a:spcPct val="0"/>
                        </a:spcBef>
                        <a:spcAft>
                          <a:spcPct val="0"/>
                        </a:spcAft>
                        <a:buClr>
                          <a:srgbClr val="CC0000"/>
                        </a:buClr>
                        <a:buSzTx/>
                        <a:buFontTx/>
                        <a:buNone/>
                        <a:tabLst>
                          <a:tab pos="0" algn="l"/>
                        </a:tabLst>
                      </a:pPr>
                      <a:endParaRPr kumimoji="0" lang="nl-BE" sz="1400" b="1" i="1" u="none" strike="noStrike" cap="none" normalizeH="0" baseline="0" dirty="0">
                        <a:ln>
                          <a:noFill/>
                        </a:ln>
                        <a:solidFill>
                          <a:srgbClr val="080808"/>
                        </a:solidFill>
                        <a:effectLst/>
                        <a:latin typeface="Tahoma" charset="0"/>
                        <a:ea typeface="Times New Roman" charset="0"/>
                        <a:cs typeface="Times New Roman" charset="0"/>
                      </a:endParaRPr>
                    </a:p>
                    <a:p>
                      <a:pPr marL="0" marR="0" lvl="0" indent="0" algn="ctr" defTabSz="914400" rtl="0" eaLnBrk="1" fontAlgn="base" latinLnBrk="0" hangingPunct="1">
                        <a:lnSpc>
                          <a:spcPct val="100000"/>
                        </a:lnSpc>
                        <a:spcBef>
                          <a:spcPct val="0"/>
                        </a:spcBef>
                        <a:spcAft>
                          <a:spcPct val="0"/>
                        </a:spcAft>
                        <a:buClr>
                          <a:srgbClr val="CC0000"/>
                        </a:buClr>
                        <a:buSzTx/>
                        <a:buFontTx/>
                        <a:buNone/>
                        <a:tabLst>
                          <a:tab pos="0" algn="l"/>
                        </a:tabLst>
                      </a:pPr>
                      <a:r>
                        <a:rPr kumimoji="0" lang="nl-NL" sz="1400" b="0" i="0" u="none" strike="noStrike" cap="none" normalizeH="0" baseline="0" dirty="0" err="1">
                          <a:ln>
                            <a:noFill/>
                          </a:ln>
                          <a:solidFill>
                            <a:srgbClr val="080808"/>
                          </a:solidFill>
                          <a:effectLst/>
                          <a:latin typeface="Arial" charset="0"/>
                          <a:ea typeface="Times New Roman" charset="0"/>
                          <a:cs typeface="Times New Roman" charset="0"/>
                        </a:rPr>
                        <a:t>ou</a:t>
                      </a:r>
                      <a:endParaRPr kumimoji="0" lang="nl-NL" sz="1400" b="0" i="0" u="none" strike="noStrike" cap="none" normalizeH="0" baseline="0" dirty="0">
                        <a:ln>
                          <a:noFill/>
                        </a:ln>
                        <a:solidFill>
                          <a:srgbClr val="080808"/>
                        </a:solidFill>
                        <a:effectLst/>
                        <a:latin typeface="Arial" charset="0"/>
                        <a:ea typeface="Times New Roman" charset="0"/>
                        <a:cs typeface="Times New Roman" charset="0"/>
                      </a:endParaRPr>
                    </a:p>
                  </a:txBody>
                  <a:tcPr marL="74176" marR="74176" marT="47302" marB="47302"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CC99">
                        <a:alpha val="50195"/>
                      </a:srgbClr>
                    </a:solidFill>
                  </a:tcPr>
                </a:tc>
              </a:tr>
              <a:tr h="1189315">
                <a:tc gridSpan="2">
                  <a:txBody>
                    <a:bodyPr/>
                    <a:lstStyle/>
                    <a:p>
                      <a:pPr marL="0" marR="0" lvl="0" indent="0" algn="ctr" defTabSz="914400" rtl="0" eaLnBrk="1" fontAlgn="base" latinLnBrk="0" hangingPunct="1">
                        <a:lnSpc>
                          <a:spcPct val="100000"/>
                        </a:lnSpc>
                        <a:spcBef>
                          <a:spcPct val="0"/>
                        </a:spcBef>
                        <a:spcAft>
                          <a:spcPct val="0"/>
                        </a:spcAft>
                        <a:buClr>
                          <a:srgbClr val="CC0000"/>
                        </a:buClr>
                        <a:buSzTx/>
                        <a:buFontTx/>
                        <a:buNone/>
                        <a:tabLst>
                          <a:tab pos="0" algn="l"/>
                        </a:tabLst>
                      </a:pPr>
                      <a:r>
                        <a:rPr kumimoji="0" lang="nl-BE" sz="1400" b="1" i="0" u="none" strike="noStrike" cap="none" normalizeH="0" baseline="0" dirty="0">
                          <a:ln>
                            <a:noFill/>
                          </a:ln>
                          <a:solidFill>
                            <a:srgbClr val="080808"/>
                          </a:solidFill>
                          <a:effectLst/>
                          <a:latin typeface="Tahoma" charset="0"/>
                          <a:ea typeface="Times New Roman" charset="0"/>
                          <a:cs typeface="Times New Roman" charset="0"/>
                        </a:rPr>
                        <a:t>Loi du lieu où est exercée l’activité principale</a:t>
                      </a:r>
                    </a:p>
                    <a:p>
                      <a:pPr marL="0" marR="0" lvl="0" indent="0" algn="ctr" defTabSz="914400" rtl="0" eaLnBrk="1" fontAlgn="base" latinLnBrk="0" hangingPunct="1">
                        <a:lnSpc>
                          <a:spcPct val="100000"/>
                        </a:lnSpc>
                        <a:spcBef>
                          <a:spcPct val="0"/>
                        </a:spcBef>
                        <a:spcAft>
                          <a:spcPct val="0"/>
                        </a:spcAft>
                        <a:buClr>
                          <a:srgbClr val="CC0000"/>
                        </a:buClr>
                        <a:buSzTx/>
                        <a:buFontTx/>
                        <a:buNone/>
                        <a:tabLst>
                          <a:tab pos="0" algn="l"/>
                        </a:tabLst>
                      </a:pPr>
                      <a:r>
                        <a:rPr kumimoji="0" lang="nl-BE" sz="1400" b="1" i="0" u="none" strike="noStrike" cap="none" normalizeH="0" baseline="0" dirty="0">
                          <a:ln>
                            <a:noFill/>
                          </a:ln>
                          <a:solidFill>
                            <a:srgbClr val="080808"/>
                          </a:solidFill>
                          <a:effectLst/>
                          <a:latin typeface="Tahoma" charset="0"/>
                          <a:ea typeface="Times New Roman" charset="0"/>
                          <a:cs typeface="Times New Roman" charset="0"/>
                        </a:rPr>
                        <a:t>(</a:t>
                      </a:r>
                      <a:r>
                        <a:rPr kumimoji="0" lang="nl-BE" sz="1400" b="1" i="1" u="none" strike="noStrike" cap="none" normalizeH="0" baseline="0" dirty="0">
                          <a:ln>
                            <a:noFill/>
                          </a:ln>
                          <a:solidFill>
                            <a:srgbClr val="080808"/>
                          </a:solidFill>
                          <a:effectLst/>
                          <a:latin typeface="Tahoma" charset="0"/>
                          <a:ea typeface="Times New Roman" charset="0"/>
                          <a:cs typeface="Times New Roman" charset="0"/>
                        </a:rPr>
                        <a:t>indépendants)</a:t>
                      </a:r>
                      <a:endParaRPr kumimoji="0" lang="nl-NL" sz="1400" b="1" i="1" u="none" strike="noStrike" cap="none" normalizeH="0" baseline="0" dirty="0">
                        <a:ln>
                          <a:noFill/>
                        </a:ln>
                        <a:solidFill>
                          <a:srgbClr val="080808"/>
                        </a:solidFill>
                        <a:effectLst/>
                        <a:latin typeface="Tahoma" charset="0"/>
                        <a:ea typeface="Times New Roman" charset="0"/>
                        <a:cs typeface="Times New Roman" charset="0"/>
                      </a:endParaRPr>
                    </a:p>
                  </a:txBody>
                  <a:tcPr marL="74176" marR="74176" marT="47302" marB="47302" horzOverflow="overflow">
                    <a:lnL w="254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FF">
                        <a:alpha val="50195"/>
                      </a:srgbClr>
                    </a:solidFill>
                  </a:tcPr>
                </a:tc>
                <a:tc hMerge="1">
                  <a:txBody>
                    <a:bodyPr/>
                    <a:lstStyle/>
                    <a:p>
                      <a:endParaRPr lang="fr-FR"/>
                    </a:p>
                  </a:txBody>
                  <a:tcPr/>
                </a:tc>
              </a:tr>
            </a:tbl>
          </a:graphicData>
        </a:graphic>
      </p:graphicFrame>
      <p:sp>
        <p:nvSpPr>
          <p:cNvPr id="119822" name="Text Box 13"/>
          <p:cNvSpPr txBox="1">
            <a:spLocks noChangeArrowheads="1"/>
          </p:cNvSpPr>
          <p:nvPr/>
        </p:nvSpPr>
        <p:spPr bwMode="auto">
          <a:xfrm>
            <a:off x="1447800" y="238125"/>
            <a:ext cx="6457950" cy="1476375"/>
          </a:xfrm>
          <a:prstGeom prst="rect">
            <a:avLst/>
          </a:prstGeom>
          <a:noFill/>
          <a:ln w="9525">
            <a:noFill/>
            <a:miter lim="800000"/>
            <a:headEnd/>
            <a:tailEnd/>
          </a:ln>
        </p:spPr>
        <p:txBody>
          <a:bodyPr lIns="91408" tIns="45704" rIns="91408" bIns="45704">
            <a:prstTxWarp prst="textNoShape">
              <a:avLst/>
            </a:prstTxWarp>
            <a:spAutoFit/>
          </a:bodyPr>
          <a:lstStyle/>
          <a:p>
            <a:pPr algn="ctr"/>
            <a:r>
              <a:rPr lang="fr-FR">
                <a:solidFill>
                  <a:srgbClr val="0000FF"/>
                </a:solidFill>
                <a:latin typeface="Tahoma" charset="0"/>
              </a:rPr>
              <a:t>2</a:t>
            </a:r>
            <a:r>
              <a:rPr lang="fr-FR" baseline="30000">
                <a:solidFill>
                  <a:srgbClr val="0000FF"/>
                </a:solidFill>
                <a:latin typeface="Tahoma" charset="0"/>
              </a:rPr>
              <a:t>e</a:t>
            </a:r>
            <a:r>
              <a:rPr lang="fr-FR">
                <a:solidFill>
                  <a:srgbClr val="0000FF"/>
                </a:solidFill>
                <a:latin typeface="Tahoma" charset="0"/>
              </a:rPr>
              <a:t> type of situations</a:t>
            </a:r>
          </a:p>
          <a:p>
            <a:pPr algn="ctr"/>
            <a:r>
              <a:rPr lang="nl-BE">
                <a:solidFill>
                  <a:srgbClr val="0000FF"/>
                </a:solidFill>
                <a:latin typeface="Tahoma" charset="0"/>
              </a:rPr>
              <a:t>Activités simultanées dans plusieurs Etats</a:t>
            </a:r>
            <a:br>
              <a:rPr lang="nl-BE">
                <a:solidFill>
                  <a:srgbClr val="0000FF"/>
                </a:solidFill>
                <a:latin typeface="Tahoma" charset="0"/>
              </a:rPr>
            </a:br>
            <a:r>
              <a:rPr lang="nl-BE" i="1">
                <a:solidFill>
                  <a:srgbClr val="0000FF"/>
                </a:solidFill>
                <a:latin typeface="Tahoma" charset="0"/>
              </a:rPr>
              <a:t>“exerce normalement une activité dans deux ou plusieurs Etats membres"</a:t>
            </a:r>
          </a:p>
          <a:p>
            <a:pPr algn="ctr"/>
            <a:endParaRPr lang="fr-FR">
              <a:solidFill>
                <a:srgbClr val="CC0000"/>
              </a:solidFill>
              <a:latin typeface="Tahoma" charset="0"/>
            </a:endParaRPr>
          </a:p>
        </p:txBody>
      </p:sp>
      <p:sp>
        <p:nvSpPr>
          <p:cNvPr id="119823" name="Line 14"/>
          <p:cNvSpPr>
            <a:spLocks noChangeShapeType="1"/>
          </p:cNvSpPr>
          <p:nvPr/>
        </p:nvSpPr>
        <p:spPr bwMode="auto">
          <a:xfrm flipV="1">
            <a:off x="3883025" y="2362200"/>
            <a:ext cx="2670175" cy="1209675"/>
          </a:xfrm>
          <a:prstGeom prst="line">
            <a:avLst/>
          </a:prstGeom>
          <a:noFill/>
          <a:ln w="76200">
            <a:solidFill>
              <a:srgbClr val="FF0000"/>
            </a:solidFill>
            <a:prstDash val="sysDot"/>
            <a:round/>
            <a:headEnd type="diamond" w="med" len="med"/>
            <a:tailEnd type="stealth" w="lg" len="lg"/>
          </a:ln>
        </p:spPr>
        <p:txBody>
          <a:bodyPr lIns="80133" tIns="40067" rIns="80133" bIns="40067">
            <a:prstTxWarp prst="textNoShape">
              <a:avLst/>
            </a:prstTxWarp>
          </a:bodyPr>
          <a:lstStyle/>
          <a:p>
            <a:endParaRPr lang="fr-FR"/>
          </a:p>
        </p:txBody>
      </p:sp>
      <p:sp>
        <p:nvSpPr>
          <p:cNvPr id="88081" name="Text Box 17"/>
          <p:cNvSpPr txBox="1">
            <a:spLocks noChangeArrowheads="1"/>
          </p:cNvSpPr>
          <p:nvPr/>
        </p:nvSpPr>
        <p:spPr bwMode="auto">
          <a:xfrm>
            <a:off x="1828800" y="3361990"/>
            <a:ext cx="1843629" cy="639955"/>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lIns="85122" tIns="42563" rIns="85122" bIns="42563">
            <a:prstTxWarp prst="textNoShape">
              <a:avLst/>
            </a:prstTxWarp>
            <a:spAutoFit/>
          </a:bodyPr>
          <a:lstStyle/>
          <a:p>
            <a:pPr defTabSz="880628">
              <a:defRPr/>
            </a:pPr>
            <a:r>
              <a:rPr lang="fr-FR" dirty="0">
                <a:effectLst>
                  <a:glow rad="63500">
                    <a:schemeClr val="accent1">
                      <a:alpha val="75000"/>
                    </a:schemeClr>
                  </a:glow>
                </a:effectLst>
              </a:rPr>
              <a:t>3 règles de conflit de lois </a:t>
            </a:r>
          </a:p>
        </p:txBody>
      </p:sp>
      <p:sp>
        <p:nvSpPr>
          <p:cNvPr id="119825" name="Line 14"/>
          <p:cNvSpPr>
            <a:spLocks noChangeShapeType="1"/>
          </p:cNvSpPr>
          <p:nvPr/>
        </p:nvSpPr>
        <p:spPr bwMode="auto">
          <a:xfrm>
            <a:off x="3884613" y="3506788"/>
            <a:ext cx="7937" cy="1336675"/>
          </a:xfrm>
          <a:prstGeom prst="line">
            <a:avLst/>
          </a:prstGeom>
          <a:noFill/>
          <a:ln w="76200">
            <a:solidFill>
              <a:srgbClr val="FF0000"/>
            </a:solidFill>
            <a:prstDash val="sysDot"/>
            <a:round/>
            <a:headEnd type="diamond" w="med" len="med"/>
            <a:tailEnd type="stealth" w="lg" len="lg"/>
          </a:ln>
        </p:spPr>
        <p:txBody>
          <a:bodyPr lIns="80133" tIns="40067" rIns="80133" bIns="40067">
            <a:prstTxWarp prst="textNoShape">
              <a:avLst/>
            </a:prstTxWarp>
          </a:bodyPr>
          <a:lstStyle/>
          <a:p>
            <a:endParaRPr lang="fr-FR"/>
          </a:p>
        </p:txBody>
      </p:sp>
      <p:sp>
        <p:nvSpPr>
          <p:cNvPr id="119826" name="Line 14"/>
          <p:cNvSpPr>
            <a:spLocks noChangeShapeType="1"/>
          </p:cNvSpPr>
          <p:nvPr/>
        </p:nvSpPr>
        <p:spPr bwMode="auto">
          <a:xfrm>
            <a:off x="3892550" y="3506788"/>
            <a:ext cx="2279650" cy="458787"/>
          </a:xfrm>
          <a:prstGeom prst="line">
            <a:avLst/>
          </a:prstGeom>
          <a:noFill/>
          <a:ln w="76200">
            <a:solidFill>
              <a:srgbClr val="FF0000"/>
            </a:solidFill>
            <a:prstDash val="sysDot"/>
            <a:round/>
            <a:headEnd type="diamond" w="med" len="med"/>
            <a:tailEnd type="stealth" w="lg" len="lg"/>
          </a:ln>
        </p:spPr>
        <p:txBody>
          <a:bodyPr lIns="80133" tIns="40067" rIns="80133" bIns="40067">
            <a:prstTxWarp prst="textNoShape">
              <a:avLst/>
            </a:prstTxWarp>
          </a:bodyPr>
          <a:lstStyle/>
          <a:p>
            <a:endParaRPr lang="fr-FR"/>
          </a:p>
        </p:txBody>
      </p:sp>
    </p:spTree>
    <p:extLst>
      <p:ext uri="{BB962C8B-B14F-4D97-AF65-F5344CB8AC3E}">
        <p14:creationId xmlns:p14="http://schemas.microsoft.com/office/powerpoint/2010/main" val="29350954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idx="1"/>
          </p:nvPr>
        </p:nvSpPr>
        <p:spPr/>
        <p:txBody>
          <a:bodyPr lIns="91408" tIns="45704" rIns="91408" bIns="45704"/>
          <a:lstStyle/>
          <a:p>
            <a:pPr marL="201613" indent="-201613" algn="ctr" defTabSz="771525" eaLnBrk="1" hangingPunct="1">
              <a:buFont typeface="Arial" charset="0"/>
              <a:buNone/>
            </a:pPr>
            <a:endParaRPr lang="fr-FR" sz="800" b="1">
              <a:latin typeface="Corbel" charset="0"/>
            </a:endParaRPr>
          </a:p>
          <a:p>
            <a:pPr marL="201613" indent="-201613" defTabSz="771525" eaLnBrk="1" hangingPunct="1"/>
            <a:r>
              <a:rPr lang="fr-FR" sz="2500">
                <a:latin typeface="Corbel" charset="0"/>
              </a:rPr>
              <a:t>Exemple d’exercice simultané de plusieurs activités salariées</a:t>
            </a:r>
          </a:p>
          <a:p>
            <a:pPr marL="201613" indent="-201613" defTabSz="771525" eaLnBrk="1" hangingPunct="1"/>
            <a:r>
              <a:rPr lang="fr-FR" sz="2500">
                <a:latin typeface="Corbel" charset="0"/>
              </a:rPr>
              <a:t>Belgique (4j/semaine) employeur BE</a:t>
            </a:r>
          </a:p>
          <a:p>
            <a:pPr marL="201613" indent="-201613" defTabSz="771525" eaLnBrk="1" hangingPunct="1"/>
            <a:r>
              <a:rPr lang="fr-FR" sz="2500">
                <a:latin typeface="Corbel" charset="0"/>
              </a:rPr>
              <a:t>France (1j/semaine) employeur FR ou employeur BE </a:t>
            </a:r>
          </a:p>
        </p:txBody>
      </p:sp>
      <p:sp>
        <p:nvSpPr>
          <p:cNvPr id="121859" name="Rectangle 8"/>
          <p:cNvSpPr>
            <a:spLocks noGrp="1" noChangeArrowheads="1"/>
          </p:cNvSpPr>
          <p:nvPr>
            <p:ph type="sldNum" sz="quarter" idx="12"/>
          </p:nvPr>
        </p:nvSpPr>
        <p:spPr bwMode="auto">
          <a:xfrm>
            <a:off x="7010400" y="6356350"/>
            <a:ext cx="2133600" cy="365125"/>
          </a:xfrm>
          <a:prstGeom prst="rect">
            <a:avLst/>
          </a:prstGeom>
          <a:noFill/>
          <a:ln>
            <a:miter lim="800000"/>
            <a:headEnd/>
            <a:tailEnd/>
          </a:ln>
        </p:spPr>
        <p:txBody>
          <a:bodyPr/>
          <a:lstStyle/>
          <a:p>
            <a:r>
              <a:rPr lang="fr-FR" smtClean="0"/>
              <a:t>Page </a:t>
            </a:r>
            <a:fld id="{A09282D6-8BEA-B746-B032-17B62B8D2E33}" type="slidenum">
              <a:rPr lang="fr-FR" smtClean="0"/>
              <a:pPr/>
              <a:t>91</a:t>
            </a:fld>
            <a:endParaRPr lang="fr-FR" smtClean="0"/>
          </a:p>
        </p:txBody>
      </p:sp>
      <p:sp>
        <p:nvSpPr>
          <p:cNvPr id="121860" name="Espace réservé de la date 5"/>
          <p:cNvSpPr txBox="1">
            <a:spLocks noGrp="1"/>
          </p:cNvSpPr>
          <p:nvPr/>
        </p:nvSpPr>
        <p:spPr bwMode="auto">
          <a:xfrm>
            <a:off x="457200" y="6356350"/>
            <a:ext cx="2133600" cy="365125"/>
          </a:xfrm>
          <a:prstGeom prst="rect">
            <a:avLst/>
          </a:prstGeom>
          <a:noFill/>
          <a:ln w="9525">
            <a:noFill/>
            <a:miter lim="800000"/>
            <a:headEnd/>
            <a:tailEnd/>
          </a:ln>
        </p:spPr>
        <p:txBody>
          <a:bodyPr lIns="91408" tIns="45704" rIns="91408" bIns="45704" anchor="ctr">
            <a:prstTxWarp prst="textNoShape">
              <a:avLst/>
            </a:prstTxWarp>
          </a:bodyPr>
          <a:lstStyle/>
          <a:p>
            <a:endParaRPr lang="nl-BE" sz="1200">
              <a:solidFill>
                <a:srgbClr val="898989"/>
              </a:solidFill>
              <a:latin typeface="Calibri" charset="0"/>
            </a:endParaRPr>
          </a:p>
        </p:txBody>
      </p:sp>
      <p:sp>
        <p:nvSpPr>
          <p:cNvPr id="121861" name="Rectangle 4"/>
          <p:cNvSpPr>
            <a:spLocks noChangeArrowheads="1"/>
          </p:cNvSpPr>
          <p:nvPr/>
        </p:nvSpPr>
        <p:spPr bwMode="auto">
          <a:xfrm>
            <a:off x="1981200" y="304800"/>
            <a:ext cx="6248400" cy="1295400"/>
          </a:xfrm>
          <a:prstGeom prst="rect">
            <a:avLst/>
          </a:prstGeom>
          <a:noFill/>
          <a:ln w="9525">
            <a:noFill/>
            <a:miter lim="800000"/>
            <a:headEnd/>
            <a:tailEnd/>
          </a:ln>
          <a:effectLst>
            <a:prstShdw prst="shdw13" dist="135003" dir="2471156">
              <a:schemeClr val="bg2">
                <a:alpha val="50000"/>
              </a:schemeClr>
            </a:prstShdw>
          </a:effectLst>
        </p:spPr>
        <p:txBody>
          <a:bodyPr lIns="91408" tIns="45704" rIns="91408" bIns="45704" anchor="ctr">
            <a:prstTxWarp prst="textNoShape">
              <a:avLst/>
            </a:prstTxWarp>
          </a:bodyPr>
          <a:lstStyle/>
          <a:p>
            <a:r>
              <a:rPr lang="nl-BE" sz="3200">
                <a:solidFill>
                  <a:srgbClr val="0000FF"/>
                </a:solidFill>
                <a:latin typeface="Tahoma" charset="0"/>
              </a:rPr>
              <a:t>Activités simultanées</a:t>
            </a:r>
            <a:br>
              <a:rPr lang="nl-BE" sz="3200">
                <a:solidFill>
                  <a:srgbClr val="0000FF"/>
                </a:solidFill>
                <a:latin typeface="Tahoma" charset="0"/>
              </a:rPr>
            </a:br>
            <a:r>
              <a:rPr lang="nl-BE" sz="3200" i="1">
                <a:solidFill>
                  <a:srgbClr val="0000FF"/>
                </a:solidFill>
                <a:latin typeface="Tahoma" charset="0"/>
              </a:rPr>
              <a:t>Salarié</a:t>
            </a:r>
          </a:p>
        </p:txBody>
      </p:sp>
      <p:sp>
        <p:nvSpPr>
          <p:cNvPr id="121862" name="AutoShape 10"/>
          <p:cNvSpPr>
            <a:spLocks noChangeArrowheads="1"/>
          </p:cNvSpPr>
          <p:nvPr/>
        </p:nvSpPr>
        <p:spPr bwMode="auto">
          <a:xfrm rot="5400000">
            <a:off x="284956" y="5344319"/>
            <a:ext cx="506413" cy="35877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accent1"/>
          </a:solidFill>
          <a:ln w="9525">
            <a:noFill/>
            <a:miter lim="800000"/>
            <a:headEnd/>
            <a:tailEnd/>
          </a:ln>
        </p:spPr>
        <p:txBody>
          <a:bodyPr rot="10800000" vert="eaVert" wrap="none" lIns="91408" tIns="45704" rIns="91408" bIns="45704" anchor="ctr">
            <a:prstTxWarp prst="textNoShape">
              <a:avLst/>
            </a:prstTxWarp>
          </a:bodyPr>
          <a:lstStyle/>
          <a:p>
            <a:endParaRPr lang="fr-FR">
              <a:latin typeface="Calibri" charset="0"/>
            </a:endParaRPr>
          </a:p>
        </p:txBody>
      </p:sp>
      <p:sp>
        <p:nvSpPr>
          <p:cNvPr id="121863" name="Espace réservé du contenu 13"/>
          <p:cNvSpPr txBox="1">
            <a:spLocks/>
          </p:cNvSpPr>
          <p:nvPr/>
        </p:nvSpPr>
        <p:spPr bwMode="auto">
          <a:xfrm>
            <a:off x="6229350" y="4597400"/>
            <a:ext cx="2701925" cy="788988"/>
          </a:xfrm>
          <a:prstGeom prst="rect">
            <a:avLst/>
          </a:prstGeom>
          <a:noFill/>
          <a:ln w="9525">
            <a:noFill/>
            <a:miter lim="800000"/>
            <a:headEnd/>
            <a:tailEnd/>
          </a:ln>
        </p:spPr>
        <p:txBody>
          <a:bodyPr lIns="91408" tIns="45704" rIns="91408" bIns="45704">
            <a:prstTxWarp prst="textNoShape">
              <a:avLst/>
            </a:prstTxWarp>
          </a:bodyPr>
          <a:lstStyle/>
          <a:p>
            <a:pPr marL="341313" indent="-341313">
              <a:spcBef>
                <a:spcPct val="20000"/>
              </a:spcBef>
              <a:buClr>
                <a:srgbClr val="CC0000"/>
              </a:buClr>
            </a:pPr>
            <a:endParaRPr lang="fr-FR" sz="1900">
              <a:solidFill>
                <a:srgbClr val="080808"/>
              </a:solidFill>
              <a:latin typeface="Tahoma" charset="0"/>
            </a:endParaRPr>
          </a:p>
        </p:txBody>
      </p:sp>
    </p:spTree>
    <p:extLst>
      <p:ext uri="{BB962C8B-B14F-4D97-AF65-F5344CB8AC3E}">
        <p14:creationId xmlns:p14="http://schemas.microsoft.com/office/powerpoint/2010/main" val="4902450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lIns="91408" tIns="45704" rIns="91408" bIns="45704"/>
          <a:lstStyle/>
          <a:p>
            <a:pPr eaLnBrk="1" hangingPunct="1"/>
            <a:r>
              <a:rPr lang="nl-BE">
                <a:latin typeface="Corbel" charset="0"/>
              </a:rPr>
              <a:t/>
            </a:r>
            <a:br>
              <a:rPr lang="nl-BE">
                <a:latin typeface="Corbel" charset="0"/>
              </a:rPr>
            </a:br>
            <a:r>
              <a:rPr lang="nl-BE">
                <a:latin typeface="Corbel" charset="0"/>
              </a:rPr>
              <a:t>Activités simultanées</a:t>
            </a:r>
            <a:br>
              <a:rPr lang="nl-BE">
                <a:latin typeface="Corbel" charset="0"/>
              </a:rPr>
            </a:br>
            <a:r>
              <a:rPr lang="nl-BE" i="1">
                <a:latin typeface="Corbel" charset="0"/>
              </a:rPr>
              <a:t>Salarié</a:t>
            </a:r>
            <a:br>
              <a:rPr lang="nl-BE" i="1">
                <a:latin typeface="Corbel" charset="0"/>
              </a:rPr>
            </a:br>
            <a:endParaRPr lang="nl-BE" i="1">
              <a:latin typeface="Corbel" charset="0"/>
            </a:endParaRPr>
          </a:p>
        </p:txBody>
      </p:sp>
      <p:sp>
        <p:nvSpPr>
          <p:cNvPr id="123907" name="Rectangle 3"/>
          <p:cNvSpPr>
            <a:spLocks noGrp="1" noChangeArrowheads="1"/>
          </p:cNvSpPr>
          <p:nvPr>
            <p:ph idx="1"/>
          </p:nvPr>
        </p:nvSpPr>
        <p:spPr>
          <a:xfrm>
            <a:off x="1403648" y="3284984"/>
            <a:ext cx="2304255" cy="2841179"/>
          </a:xfrm>
        </p:spPr>
        <p:txBody>
          <a:bodyPr lIns="91408" tIns="45704" rIns="91408" bIns="45704"/>
          <a:lstStyle/>
          <a:p>
            <a:pPr marL="201613" indent="-201613" algn="ctr" defTabSz="771525" eaLnBrk="1" hangingPunct="1">
              <a:buFont typeface="Arial" charset="0"/>
              <a:buNone/>
            </a:pPr>
            <a:r>
              <a:rPr lang="fr-FR" sz="1800" b="1" dirty="0" smtClean="0">
                <a:latin typeface="Corbel" charset="0"/>
              </a:rPr>
              <a:t>Règlement 1408/71</a:t>
            </a:r>
          </a:p>
          <a:p>
            <a:pPr marL="201613" indent="-201613" algn="ctr" defTabSz="771525" eaLnBrk="1" hangingPunct="1">
              <a:buFont typeface="Arial" charset="0"/>
              <a:buNone/>
            </a:pPr>
            <a:endParaRPr lang="fr-FR" sz="1800" b="1" dirty="0" smtClean="0">
              <a:latin typeface="Corbel" charset="0"/>
            </a:endParaRPr>
          </a:p>
          <a:p>
            <a:pPr marL="201613" indent="-201613" defTabSz="771525" eaLnBrk="1" hangingPunct="1"/>
            <a:r>
              <a:rPr lang="fr-FR" sz="1600" dirty="0" smtClean="0">
                <a:latin typeface="Corbel" charset="0"/>
              </a:rPr>
              <a:t>Etat membre de résidence</a:t>
            </a:r>
          </a:p>
          <a:p>
            <a:pPr marL="581025" lvl="1" indent="-239713" defTabSz="771525" eaLnBrk="1" hangingPunct="1"/>
            <a:r>
              <a:rPr lang="fr-FR" sz="1600" dirty="0" smtClean="0">
                <a:latin typeface="Corbel" charset="0"/>
              </a:rPr>
              <a:t>Si une partie des activités y est exercée</a:t>
            </a:r>
          </a:p>
          <a:p>
            <a:pPr marL="581025" lvl="1" indent="-239713" defTabSz="771525" eaLnBrk="1" hangingPunct="1"/>
            <a:r>
              <a:rPr lang="fr-FR" sz="1600" dirty="0" smtClean="0">
                <a:latin typeface="Corbel" charset="0"/>
              </a:rPr>
              <a:t>Si les employeurs sont dans des Etats différents</a:t>
            </a:r>
            <a:endParaRPr lang="fr-FR" sz="1600" dirty="0" smtClean="0">
              <a:latin typeface="Corbel" charset="0"/>
              <a:ea typeface="Arial" charset="0"/>
              <a:cs typeface="Arial" charset="0"/>
            </a:endParaRPr>
          </a:p>
          <a:p>
            <a:pPr marL="201613" indent="-201613" defTabSz="771525" eaLnBrk="1" hangingPunct="1"/>
            <a:endParaRPr lang="fr-FR" sz="2100" dirty="0" smtClean="0">
              <a:latin typeface="Corbel" charset="0"/>
            </a:endParaRPr>
          </a:p>
          <a:p>
            <a:pPr marL="581025" lvl="1" indent="-239713" defTabSz="771525" eaLnBrk="1" hangingPunct="1">
              <a:buFont typeface="Arial" charset="0"/>
              <a:buNone/>
            </a:pPr>
            <a:endParaRPr lang="fr-FR" sz="1500" dirty="0">
              <a:latin typeface="Corbel" charset="0"/>
            </a:endParaRPr>
          </a:p>
          <a:p>
            <a:pPr marL="201613" indent="-201613" defTabSz="771525" eaLnBrk="1" hangingPunct="1">
              <a:buFont typeface="Arial" charset="0"/>
              <a:buNone/>
            </a:pPr>
            <a:r>
              <a:rPr lang="fr-FR" sz="1200" dirty="0">
                <a:latin typeface="Corbel" charset="0"/>
              </a:rPr>
              <a:t>	</a:t>
            </a:r>
          </a:p>
        </p:txBody>
      </p:sp>
      <p:sp>
        <p:nvSpPr>
          <p:cNvPr id="123908" name="Rectangle 8"/>
          <p:cNvSpPr>
            <a:spLocks noGrp="1" noChangeArrowheads="1"/>
          </p:cNvSpPr>
          <p:nvPr>
            <p:ph type="sldNum" sz="quarter" idx="12"/>
          </p:nvPr>
        </p:nvSpPr>
        <p:spPr bwMode="auto">
          <a:xfrm>
            <a:off x="7010400" y="6356350"/>
            <a:ext cx="2133600" cy="365125"/>
          </a:xfrm>
          <a:prstGeom prst="rect">
            <a:avLst/>
          </a:prstGeom>
          <a:noFill/>
          <a:ln>
            <a:miter lim="800000"/>
            <a:headEnd/>
            <a:tailEnd/>
          </a:ln>
        </p:spPr>
        <p:txBody>
          <a:bodyPr/>
          <a:lstStyle/>
          <a:p>
            <a:r>
              <a:rPr lang="fr-FR" smtClean="0"/>
              <a:t>Page </a:t>
            </a:r>
            <a:fld id="{5DEA33D3-EDAF-8F4B-88AB-032E4FE2591D}" type="slidenum">
              <a:rPr lang="fr-FR" smtClean="0"/>
              <a:pPr/>
              <a:t>92</a:t>
            </a:fld>
            <a:endParaRPr lang="fr-FR" smtClean="0"/>
          </a:p>
        </p:txBody>
      </p:sp>
      <p:sp>
        <p:nvSpPr>
          <p:cNvPr id="123909" name="Rectangle 4"/>
          <p:cNvSpPr>
            <a:spLocks noGrp="1" noChangeArrowheads="1"/>
          </p:cNvSpPr>
          <p:nvPr>
            <p:ph type="body" sz="half" idx="4294967295"/>
          </p:nvPr>
        </p:nvSpPr>
        <p:spPr>
          <a:xfrm>
            <a:off x="3708400" y="1557338"/>
            <a:ext cx="5435600" cy="4573587"/>
          </a:xfrm>
          <a:prstGeom prst="rect">
            <a:avLst/>
          </a:prstGeom>
        </p:spPr>
        <p:txBody>
          <a:bodyPr lIns="91408" tIns="45704" rIns="91408" bIns="45704"/>
          <a:lstStyle/>
          <a:p>
            <a:pPr marL="201613" indent="-201613" algn="ctr" defTabSz="771525" eaLnBrk="1" hangingPunct="1">
              <a:buFont typeface="Arial" charset="0"/>
              <a:buNone/>
            </a:pPr>
            <a:r>
              <a:rPr lang="fr-FR" b="1" dirty="0">
                <a:latin typeface="Corbel" charset="0"/>
              </a:rPr>
              <a:t>Règlement 883/2004</a:t>
            </a:r>
          </a:p>
          <a:p>
            <a:pPr marL="201613" indent="-201613" algn="ctr" defTabSz="771525" eaLnBrk="1" hangingPunct="1">
              <a:buFont typeface="Arial" charset="0"/>
              <a:buNone/>
            </a:pPr>
            <a:endParaRPr lang="fr-FR" b="1" dirty="0">
              <a:latin typeface="Corbel" charset="0"/>
            </a:endParaRPr>
          </a:p>
          <a:p>
            <a:pPr marL="201613" indent="-201613" defTabSz="771525" eaLnBrk="1" hangingPunct="1"/>
            <a:r>
              <a:rPr lang="fr-FR" sz="2100" dirty="0">
                <a:latin typeface="Corbel" charset="0"/>
              </a:rPr>
              <a:t>Etat membre de résidence</a:t>
            </a:r>
          </a:p>
          <a:p>
            <a:pPr marL="581025" lvl="1" indent="-239713" defTabSz="771525" eaLnBrk="1" hangingPunct="1"/>
            <a:r>
              <a:rPr lang="fr-FR" sz="2100" dirty="0">
                <a:latin typeface="Corbel" charset="0"/>
              </a:rPr>
              <a:t>Si une partie substantielle de son activité y est exercée</a:t>
            </a:r>
          </a:p>
          <a:p>
            <a:pPr marL="581025" lvl="1" indent="-239713" defTabSz="771525" eaLnBrk="1" hangingPunct="1">
              <a:buFont typeface="Arial" charset="0"/>
              <a:buNone/>
            </a:pPr>
            <a:r>
              <a:rPr lang="fr-FR" sz="2100" dirty="0">
                <a:latin typeface="Corbel" charset="0"/>
                <a:ea typeface="Arial" charset="0"/>
                <a:cs typeface="Arial" charset="0"/>
              </a:rPr>
              <a:t>	└► </a:t>
            </a:r>
            <a:r>
              <a:rPr lang="fr-FR" sz="2100" dirty="0">
                <a:latin typeface="Corbel" charset="0"/>
              </a:rPr>
              <a:t>Sinon: Loi du l’Etat membre où l’employeur a son siège ou son domicile</a:t>
            </a:r>
          </a:p>
          <a:p>
            <a:pPr marL="581025" lvl="1" indent="-239713" defTabSz="771525" eaLnBrk="1" hangingPunct="1"/>
            <a:r>
              <a:rPr lang="fr-FR" sz="2100" dirty="0">
                <a:latin typeface="Corbel" charset="0"/>
              </a:rPr>
              <a:t>Si les employeurs sont dans des Etats différents</a:t>
            </a:r>
          </a:p>
          <a:p>
            <a:pPr marL="581025" lvl="1" indent="-239713" defTabSz="771525" eaLnBrk="1" hangingPunct="1"/>
            <a:r>
              <a:rPr lang="fr-FR" sz="2000" dirty="0"/>
              <a:t>Formulaire-A1 </a:t>
            </a:r>
            <a:r>
              <a:rPr lang="fr-FR" sz="2000" dirty="0" smtClean="0"/>
              <a:t>pour activités </a:t>
            </a:r>
            <a:r>
              <a:rPr lang="fr-FR" sz="2000" dirty="0"/>
              <a:t>simultanées</a:t>
            </a:r>
            <a:endParaRPr lang="fr-FR" sz="2100" dirty="0">
              <a:latin typeface="Corbel" charset="0"/>
            </a:endParaRPr>
          </a:p>
          <a:p>
            <a:pPr marL="581025" lvl="1" indent="-239713" defTabSz="771525" eaLnBrk="1" hangingPunct="1"/>
            <a:endParaRPr lang="fr-FR" dirty="0">
              <a:latin typeface="Corbel" charset="0"/>
            </a:endParaRPr>
          </a:p>
        </p:txBody>
      </p:sp>
      <p:sp>
        <p:nvSpPr>
          <p:cNvPr id="123910" name="Espace réservé de la date 4"/>
          <p:cNvSpPr txBox="1">
            <a:spLocks noGrp="1"/>
          </p:cNvSpPr>
          <p:nvPr/>
        </p:nvSpPr>
        <p:spPr bwMode="auto">
          <a:xfrm>
            <a:off x="457200" y="6356350"/>
            <a:ext cx="2133600" cy="365125"/>
          </a:xfrm>
          <a:prstGeom prst="rect">
            <a:avLst/>
          </a:prstGeom>
          <a:noFill/>
          <a:ln w="9525">
            <a:noFill/>
            <a:miter lim="800000"/>
            <a:headEnd/>
            <a:tailEnd/>
          </a:ln>
        </p:spPr>
        <p:txBody>
          <a:bodyPr lIns="91408" tIns="45704" rIns="91408" bIns="45704" anchor="ctr">
            <a:prstTxWarp prst="textNoShape">
              <a:avLst/>
            </a:prstTxWarp>
          </a:bodyPr>
          <a:lstStyle/>
          <a:p>
            <a:endParaRPr lang="nl-BE" sz="1200">
              <a:solidFill>
                <a:srgbClr val="898989"/>
              </a:solidFill>
              <a:latin typeface="Calibri" charset="0"/>
            </a:endParaRPr>
          </a:p>
        </p:txBody>
      </p:sp>
      <p:sp>
        <p:nvSpPr>
          <p:cNvPr id="123911" name="Espace réservé du pied de page 5"/>
          <p:cNvSpPr txBox="1">
            <a:spLocks noGrp="1"/>
          </p:cNvSpPr>
          <p:nvPr/>
        </p:nvSpPr>
        <p:spPr bwMode="auto">
          <a:xfrm>
            <a:off x="3124200" y="6356350"/>
            <a:ext cx="2895600" cy="365125"/>
          </a:xfrm>
          <a:prstGeom prst="rect">
            <a:avLst/>
          </a:prstGeom>
          <a:noFill/>
          <a:ln w="9525">
            <a:noFill/>
            <a:miter lim="800000"/>
            <a:headEnd/>
            <a:tailEnd/>
          </a:ln>
        </p:spPr>
        <p:txBody>
          <a:bodyPr lIns="91408" tIns="45704" rIns="91408" bIns="45704" anchor="ctr">
            <a:prstTxWarp prst="textNoShape">
              <a:avLst/>
            </a:prstTxWarp>
          </a:bodyPr>
          <a:lstStyle/>
          <a:p>
            <a:pPr algn="ctr"/>
            <a:endParaRPr lang="nl-BE" sz="1200">
              <a:solidFill>
                <a:srgbClr val="898989"/>
              </a:solidFill>
              <a:latin typeface="Calibri" charset="0"/>
            </a:endParaRPr>
          </a:p>
        </p:txBody>
      </p:sp>
      <p:sp>
        <p:nvSpPr>
          <p:cNvPr id="123912" name="Line 5"/>
          <p:cNvSpPr>
            <a:spLocks noChangeShapeType="1"/>
          </p:cNvSpPr>
          <p:nvPr/>
        </p:nvSpPr>
        <p:spPr bwMode="blackWhite">
          <a:xfrm>
            <a:off x="3747061" y="1665288"/>
            <a:ext cx="0" cy="4465637"/>
          </a:xfrm>
          <a:prstGeom prst="line">
            <a:avLst/>
          </a:prstGeom>
          <a:noFill/>
          <a:ln w="25400">
            <a:solidFill>
              <a:schemeClr val="tx1"/>
            </a:solidFill>
            <a:prstDash val="sysDot"/>
            <a:round/>
            <a:headEnd/>
            <a:tailEnd/>
          </a:ln>
        </p:spPr>
        <p:txBody>
          <a:bodyPr lIns="63097" tIns="63097" rIns="63097" bIns="63097" anchor="ctr">
            <a:prstTxWarp prst="textNoShape">
              <a:avLst/>
            </a:prstTxWarp>
          </a:bodyPr>
          <a:lstStyle/>
          <a:p>
            <a:endParaRPr lang="fr-FR"/>
          </a:p>
        </p:txBody>
      </p:sp>
    </p:spTree>
    <p:extLst>
      <p:ext uri="{BB962C8B-B14F-4D97-AF65-F5344CB8AC3E}">
        <p14:creationId xmlns:p14="http://schemas.microsoft.com/office/powerpoint/2010/main" val="8740539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lIns="91408" tIns="45704" rIns="91408" bIns="45704"/>
          <a:lstStyle/>
          <a:p>
            <a:pPr eaLnBrk="1" hangingPunct="1"/>
            <a:r>
              <a:rPr lang="nl-BE">
                <a:latin typeface="Corbel" charset="0"/>
              </a:rPr>
              <a:t/>
            </a:r>
            <a:br>
              <a:rPr lang="nl-BE">
                <a:latin typeface="Corbel" charset="0"/>
              </a:rPr>
            </a:br>
            <a:r>
              <a:rPr lang="nl-BE">
                <a:latin typeface="Corbel" charset="0"/>
              </a:rPr>
              <a:t>Activités simultanées</a:t>
            </a:r>
            <a:br>
              <a:rPr lang="nl-BE">
                <a:latin typeface="Corbel" charset="0"/>
              </a:rPr>
            </a:br>
            <a:r>
              <a:rPr lang="nl-BE" i="1">
                <a:latin typeface="Corbel" charset="0"/>
              </a:rPr>
              <a:t>Salarié</a:t>
            </a:r>
            <a:br>
              <a:rPr lang="nl-BE" i="1">
                <a:latin typeface="Corbel" charset="0"/>
              </a:rPr>
            </a:br>
            <a:endParaRPr lang="nl-BE" i="1">
              <a:latin typeface="Corbel" charset="0"/>
            </a:endParaRPr>
          </a:p>
        </p:txBody>
      </p:sp>
      <p:sp>
        <p:nvSpPr>
          <p:cNvPr id="125955" name="Rectangle 3"/>
          <p:cNvSpPr>
            <a:spLocks noGrp="1" noChangeArrowheads="1"/>
          </p:cNvSpPr>
          <p:nvPr>
            <p:ph idx="1"/>
          </p:nvPr>
        </p:nvSpPr>
        <p:spPr>
          <a:xfrm>
            <a:off x="1295400" y="3356992"/>
            <a:ext cx="2514601" cy="2769171"/>
          </a:xfrm>
        </p:spPr>
        <p:txBody>
          <a:bodyPr lIns="91408" tIns="45704" rIns="91408" bIns="45704"/>
          <a:lstStyle/>
          <a:p>
            <a:pPr marL="201613" indent="-201613" algn="ctr" defTabSz="771525" eaLnBrk="1" hangingPunct="1">
              <a:buFont typeface="Arial" charset="0"/>
              <a:buNone/>
            </a:pPr>
            <a:r>
              <a:rPr lang="fr-FR" sz="1800" b="1" dirty="0">
                <a:latin typeface="Corbel" charset="0"/>
              </a:rPr>
              <a:t>Règlement 1408/</a:t>
            </a:r>
            <a:r>
              <a:rPr lang="fr-FR" sz="1800" b="1" dirty="0" smtClean="0">
                <a:latin typeface="Corbel" charset="0"/>
              </a:rPr>
              <a:t>71</a:t>
            </a:r>
          </a:p>
          <a:p>
            <a:pPr marL="201613" indent="-201613" defTabSz="771525" eaLnBrk="1" hangingPunct="1"/>
            <a:r>
              <a:rPr lang="fr-FR" sz="1800" dirty="0">
                <a:latin typeface="Corbel" charset="0"/>
              </a:rPr>
              <a:t>Etat membre de résidence</a:t>
            </a:r>
          </a:p>
          <a:p>
            <a:pPr marL="581025" lvl="1" indent="-239713" defTabSz="771525" eaLnBrk="1" hangingPunct="1"/>
            <a:r>
              <a:rPr lang="fr-FR" sz="1800" dirty="0">
                <a:latin typeface="Corbel" charset="0"/>
              </a:rPr>
              <a:t>Description du lieu de résidence = séjour habituel</a:t>
            </a:r>
          </a:p>
          <a:p>
            <a:pPr marL="581025" lvl="1" indent="-239713" defTabSz="771525" eaLnBrk="1" hangingPunct="1">
              <a:buFont typeface="Arial" charset="0"/>
              <a:buNone/>
            </a:pPr>
            <a:endParaRPr lang="fr-FR" sz="1500" dirty="0">
              <a:latin typeface="Corbel" charset="0"/>
            </a:endParaRPr>
          </a:p>
          <a:p>
            <a:pPr marL="201613" indent="-201613" defTabSz="771525" eaLnBrk="1" hangingPunct="1">
              <a:buFont typeface="Arial" charset="0"/>
              <a:buNone/>
            </a:pPr>
            <a:r>
              <a:rPr lang="fr-FR" sz="1200" dirty="0">
                <a:latin typeface="Corbel" charset="0"/>
              </a:rPr>
              <a:t>	</a:t>
            </a:r>
          </a:p>
        </p:txBody>
      </p:sp>
      <p:sp>
        <p:nvSpPr>
          <p:cNvPr id="125956" name="Rectangle 8"/>
          <p:cNvSpPr>
            <a:spLocks noGrp="1" noChangeArrowheads="1"/>
          </p:cNvSpPr>
          <p:nvPr>
            <p:ph type="sldNum" sz="quarter" idx="12"/>
          </p:nvPr>
        </p:nvSpPr>
        <p:spPr bwMode="auto">
          <a:xfrm>
            <a:off x="7010400" y="6356350"/>
            <a:ext cx="2133600" cy="365125"/>
          </a:xfrm>
          <a:prstGeom prst="rect">
            <a:avLst/>
          </a:prstGeom>
          <a:noFill/>
          <a:ln>
            <a:miter lim="800000"/>
            <a:headEnd/>
            <a:tailEnd/>
          </a:ln>
        </p:spPr>
        <p:txBody>
          <a:bodyPr/>
          <a:lstStyle/>
          <a:p>
            <a:r>
              <a:rPr lang="fr-FR" smtClean="0"/>
              <a:t>Page </a:t>
            </a:r>
            <a:fld id="{CCFC60E8-F4D4-6548-9DE4-FCE5405726CC}" type="slidenum">
              <a:rPr lang="fr-FR" smtClean="0"/>
              <a:pPr/>
              <a:t>93</a:t>
            </a:fld>
            <a:endParaRPr lang="fr-FR" smtClean="0"/>
          </a:p>
        </p:txBody>
      </p:sp>
      <p:sp>
        <p:nvSpPr>
          <p:cNvPr id="125957" name="Rectangle 4"/>
          <p:cNvSpPr>
            <a:spLocks noGrp="1" noChangeArrowheads="1"/>
          </p:cNvSpPr>
          <p:nvPr>
            <p:ph type="body" sz="half" idx="4294967295"/>
          </p:nvPr>
        </p:nvSpPr>
        <p:spPr>
          <a:xfrm>
            <a:off x="3635375" y="990600"/>
            <a:ext cx="5508625" cy="5565775"/>
          </a:xfrm>
          <a:prstGeom prst="rect">
            <a:avLst/>
          </a:prstGeom>
        </p:spPr>
        <p:txBody>
          <a:bodyPr lIns="91408" tIns="45704" rIns="91408" bIns="45704"/>
          <a:lstStyle/>
          <a:p>
            <a:pPr marL="201613" indent="-201613" algn="ctr" defTabSz="771525" eaLnBrk="1" hangingPunct="1">
              <a:buFont typeface="Arial" charset="0"/>
              <a:buNone/>
            </a:pPr>
            <a:r>
              <a:rPr lang="fr-FR" b="1" dirty="0">
                <a:latin typeface="Corbel" charset="0"/>
              </a:rPr>
              <a:t>Règlement 883/</a:t>
            </a:r>
            <a:r>
              <a:rPr lang="fr-FR" b="1" dirty="0" smtClean="0">
                <a:latin typeface="Corbel" charset="0"/>
              </a:rPr>
              <a:t>2004</a:t>
            </a:r>
          </a:p>
          <a:p>
            <a:pPr marL="201613" indent="-201613" defTabSz="771525" eaLnBrk="1" hangingPunct="1"/>
            <a:r>
              <a:rPr lang="fr-FR" sz="2400" dirty="0">
                <a:latin typeface="Corbel" charset="0"/>
              </a:rPr>
              <a:t>Etat membre de résidence</a:t>
            </a:r>
          </a:p>
          <a:p>
            <a:pPr marL="581025" lvl="1" indent="-239713" defTabSz="771525" eaLnBrk="1" hangingPunct="1"/>
            <a:r>
              <a:rPr lang="fr-FR" sz="2000" dirty="0">
                <a:latin typeface="Corbel" charset="0"/>
              </a:rPr>
              <a:t>Description détaillée du lieu de résidence </a:t>
            </a:r>
            <a:r>
              <a:rPr lang="fr-FR" sz="2000" i="1" dirty="0">
                <a:latin typeface="Corbel" charset="0"/>
              </a:rPr>
              <a:t>“Centre d’intérêt</a:t>
            </a:r>
            <a:r>
              <a:rPr lang="fr-FR" sz="2000" dirty="0">
                <a:latin typeface="Corbel" charset="0"/>
              </a:rPr>
              <a:t>” </a:t>
            </a:r>
          </a:p>
          <a:p>
            <a:pPr marL="581025" lvl="1" indent="-239713" defTabSz="771525" eaLnBrk="1" hangingPunct="1"/>
            <a:r>
              <a:rPr lang="fr-FR" sz="2000" dirty="0">
                <a:latin typeface="Corbel" charset="0"/>
              </a:rPr>
              <a:t>Durée et caractère ininterrompu du séjour</a:t>
            </a:r>
          </a:p>
          <a:p>
            <a:pPr marL="581025" lvl="1" indent="-239713" defTabSz="771525" eaLnBrk="1" hangingPunct="1"/>
            <a:r>
              <a:rPr lang="fr-FR" sz="2000" dirty="0">
                <a:latin typeface="Corbel" charset="0"/>
              </a:rPr>
              <a:t>Situation personnelle </a:t>
            </a:r>
          </a:p>
          <a:p>
            <a:pPr marL="955675" lvl="2" indent="-239713" defTabSz="771525" eaLnBrk="1" hangingPunct="1"/>
            <a:r>
              <a:rPr lang="fr-FR" sz="1800" dirty="0">
                <a:latin typeface="Corbel" charset="0"/>
              </a:rPr>
              <a:t>Nature et spécificités de l’activité et le lieu habituel de son exercice</a:t>
            </a:r>
          </a:p>
          <a:p>
            <a:pPr marL="581025" lvl="1" indent="-239713" defTabSz="771525" eaLnBrk="1" hangingPunct="1"/>
            <a:r>
              <a:rPr lang="fr-FR" sz="2000" dirty="0">
                <a:latin typeface="Corbel" charset="0"/>
              </a:rPr>
              <a:t>Situation familiale (enfants) et liens familiaux</a:t>
            </a:r>
          </a:p>
          <a:p>
            <a:pPr marL="955675" lvl="2" indent="-239713" defTabSz="771525" eaLnBrk="1" hangingPunct="1"/>
            <a:r>
              <a:rPr lang="fr-FR" sz="1800" dirty="0">
                <a:latin typeface="Corbel" charset="0"/>
              </a:rPr>
              <a:t>Exercice d’activités non lucratives </a:t>
            </a:r>
          </a:p>
          <a:p>
            <a:pPr marL="955675" lvl="2" indent="-239713" defTabSz="771525" eaLnBrk="1" hangingPunct="1"/>
            <a:r>
              <a:rPr lang="fr-FR" sz="1800" dirty="0">
                <a:latin typeface="Corbel" charset="0"/>
              </a:rPr>
              <a:t>Situation du logement (caractère permanent)</a:t>
            </a:r>
          </a:p>
          <a:p>
            <a:pPr marL="955675" lvl="2" indent="-239713" defTabSz="771525" eaLnBrk="1" hangingPunct="1"/>
            <a:r>
              <a:rPr lang="fr-FR" sz="1800" dirty="0">
                <a:latin typeface="Corbel" charset="0"/>
              </a:rPr>
              <a:t>Lieu de résidence fiscale</a:t>
            </a:r>
          </a:p>
          <a:p>
            <a:pPr marL="955675" lvl="2" indent="-239713" defTabSz="771525" eaLnBrk="1" hangingPunct="1"/>
            <a:r>
              <a:rPr lang="fr-FR" sz="1800" dirty="0">
                <a:latin typeface="Corbel" charset="0"/>
              </a:rPr>
              <a:t>Volonté de l’intéressé</a:t>
            </a:r>
          </a:p>
        </p:txBody>
      </p:sp>
      <p:sp>
        <p:nvSpPr>
          <p:cNvPr id="125958" name="Espace réservé de la date 4"/>
          <p:cNvSpPr txBox="1">
            <a:spLocks noGrp="1"/>
          </p:cNvSpPr>
          <p:nvPr/>
        </p:nvSpPr>
        <p:spPr bwMode="auto">
          <a:xfrm>
            <a:off x="457200" y="6356350"/>
            <a:ext cx="2133600" cy="365125"/>
          </a:xfrm>
          <a:prstGeom prst="rect">
            <a:avLst/>
          </a:prstGeom>
          <a:noFill/>
          <a:ln w="9525">
            <a:noFill/>
            <a:miter lim="800000"/>
            <a:headEnd/>
            <a:tailEnd/>
          </a:ln>
        </p:spPr>
        <p:txBody>
          <a:bodyPr lIns="91408" tIns="45704" rIns="91408" bIns="45704" anchor="ctr">
            <a:prstTxWarp prst="textNoShape">
              <a:avLst/>
            </a:prstTxWarp>
          </a:bodyPr>
          <a:lstStyle/>
          <a:p>
            <a:endParaRPr lang="nl-BE" sz="1200">
              <a:solidFill>
                <a:srgbClr val="898989"/>
              </a:solidFill>
              <a:latin typeface="Calibri" charset="0"/>
            </a:endParaRPr>
          </a:p>
        </p:txBody>
      </p:sp>
      <p:sp>
        <p:nvSpPr>
          <p:cNvPr id="125959" name="Espace réservé du pied de page 5"/>
          <p:cNvSpPr txBox="1">
            <a:spLocks noGrp="1"/>
          </p:cNvSpPr>
          <p:nvPr/>
        </p:nvSpPr>
        <p:spPr bwMode="auto">
          <a:xfrm>
            <a:off x="3124200" y="6356350"/>
            <a:ext cx="2895600" cy="365125"/>
          </a:xfrm>
          <a:prstGeom prst="rect">
            <a:avLst/>
          </a:prstGeom>
          <a:noFill/>
          <a:ln w="9525">
            <a:noFill/>
            <a:miter lim="800000"/>
            <a:headEnd/>
            <a:tailEnd/>
          </a:ln>
        </p:spPr>
        <p:txBody>
          <a:bodyPr lIns="91408" tIns="45704" rIns="91408" bIns="45704" anchor="ctr">
            <a:prstTxWarp prst="textNoShape">
              <a:avLst/>
            </a:prstTxWarp>
          </a:bodyPr>
          <a:lstStyle/>
          <a:p>
            <a:pPr algn="ctr"/>
            <a:endParaRPr lang="nl-BE" sz="1200">
              <a:solidFill>
                <a:srgbClr val="898989"/>
              </a:solidFill>
              <a:latin typeface="Calibri" charset="0"/>
            </a:endParaRPr>
          </a:p>
        </p:txBody>
      </p:sp>
      <p:sp>
        <p:nvSpPr>
          <p:cNvPr id="125960" name="Line 5"/>
          <p:cNvSpPr>
            <a:spLocks noChangeShapeType="1"/>
          </p:cNvSpPr>
          <p:nvPr/>
        </p:nvSpPr>
        <p:spPr bwMode="blackWhite">
          <a:xfrm>
            <a:off x="3635896" y="1557338"/>
            <a:ext cx="0" cy="4465637"/>
          </a:xfrm>
          <a:prstGeom prst="line">
            <a:avLst/>
          </a:prstGeom>
          <a:noFill/>
          <a:ln w="25400">
            <a:solidFill>
              <a:schemeClr val="tx1"/>
            </a:solidFill>
            <a:prstDash val="sysDot"/>
            <a:round/>
            <a:headEnd/>
            <a:tailEnd/>
          </a:ln>
        </p:spPr>
        <p:txBody>
          <a:bodyPr lIns="63097" tIns="63097" rIns="63097" bIns="63097" anchor="ctr">
            <a:prstTxWarp prst="textNoShape">
              <a:avLst/>
            </a:prstTxWarp>
          </a:bodyPr>
          <a:lstStyle/>
          <a:p>
            <a:endParaRPr lang="fr-FR"/>
          </a:p>
        </p:txBody>
      </p:sp>
    </p:spTree>
    <p:extLst>
      <p:ext uri="{BB962C8B-B14F-4D97-AF65-F5344CB8AC3E}">
        <p14:creationId xmlns:p14="http://schemas.microsoft.com/office/powerpoint/2010/main" val="35901101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4"/>
          <p:cNvSpPr>
            <a:spLocks noGrp="1" noChangeArrowheads="1"/>
          </p:cNvSpPr>
          <p:nvPr>
            <p:ph type="title"/>
          </p:nvPr>
        </p:nvSpPr>
        <p:spPr/>
        <p:txBody>
          <a:bodyPr/>
          <a:lstStyle/>
          <a:p>
            <a:r>
              <a:rPr lang="nl-BE" sz="2100">
                <a:latin typeface="Corbel" charset="0"/>
              </a:rPr>
              <a:t>Activités simultanées</a:t>
            </a:r>
            <a:br>
              <a:rPr lang="nl-BE" sz="2100">
                <a:latin typeface="Corbel" charset="0"/>
              </a:rPr>
            </a:br>
            <a:r>
              <a:rPr lang="fr-FR" sz="2100">
                <a:latin typeface="Corbel" charset="0"/>
              </a:rPr>
              <a:t>Employeur hors de l’Europe</a:t>
            </a:r>
            <a:br>
              <a:rPr lang="fr-FR" sz="2100">
                <a:latin typeface="Corbel" charset="0"/>
              </a:rPr>
            </a:br>
            <a:r>
              <a:rPr lang="nl-BE" sz="2100" i="1">
                <a:latin typeface="Corbel" charset="0"/>
              </a:rPr>
              <a:t>Salarié</a:t>
            </a:r>
            <a:br>
              <a:rPr lang="nl-BE" sz="2100" i="1">
                <a:latin typeface="Corbel" charset="0"/>
              </a:rPr>
            </a:br>
            <a:endParaRPr lang="fr-FR" sz="2100" i="1">
              <a:latin typeface="Corbel" charset="0"/>
            </a:endParaRPr>
          </a:p>
        </p:txBody>
      </p:sp>
      <p:sp>
        <p:nvSpPr>
          <p:cNvPr id="128004" name="Rectangle 6"/>
          <p:cNvSpPr>
            <a:spLocks noGrp="1" noChangeArrowheads="1"/>
          </p:cNvSpPr>
          <p:nvPr>
            <p:ph idx="1"/>
          </p:nvPr>
        </p:nvSpPr>
        <p:spPr>
          <a:xfrm>
            <a:off x="2267744" y="1557339"/>
            <a:ext cx="6876256" cy="4379912"/>
          </a:xfrm>
        </p:spPr>
        <p:txBody>
          <a:bodyPr/>
          <a:lstStyle/>
          <a:p>
            <a:pPr algn="ctr" eaLnBrk="1" hangingPunct="1">
              <a:buFont typeface="Wingdings" charset="2"/>
              <a:buNone/>
            </a:pPr>
            <a:r>
              <a:rPr lang="fr-FR" b="1" dirty="0">
                <a:latin typeface="Corbel" charset="0"/>
              </a:rPr>
              <a:t>Règlement 883/2004</a:t>
            </a:r>
          </a:p>
          <a:p>
            <a:pPr>
              <a:buFont typeface="Wingdings" charset="2"/>
              <a:buNone/>
            </a:pPr>
            <a:endParaRPr lang="fr-FR" sz="1800" dirty="0">
              <a:latin typeface="Corbel" charset="0"/>
            </a:endParaRPr>
          </a:p>
          <a:p>
            <a:r>
              <a:rPr lang="fr-FR" sz="1800" dirty="0">
                <a:latin typeface="Corbel" charset="0"/>
              </a:rPr>
              <a:t>sécurité sociale de l’Etat de résidence également si moins de 25 % de son activité</a:t>
            </a:r>
          </a:p>
          <a:p>
            <a:pPr>
              <a:buFont typeface="Wingdings" charset="2"/>
              <a:buNone/>
            </a:pPr>
            <a:endParaRPr lang="fr-FR" sz="1800" dirty="0">
              <a:latin typeface="Corbel" charset="0"/>
            </a:endParaRPr>
          </a:p>
          <a:p>
            <a:r>
              <a:rPr lang="fr-FR" sz="1800" dirty="0">
                <a:latin typeface="Corbel" charset="0"/>
              </a:rPr>
              <a:t>PSED 101 “</a:t>
            </a:r>
            <a:r>
              <a:rPr lang="fr-FR" sz="1800" b="1" dirty="0">
                <a:latin typeface="Corbel" charset="0"/>
              </a:rPr>
              <a:t>P</a:t>
            </a:r>
            <a:r>
              <a:rPr lang="fr-FR" sz="1800" dirty="0">
                <a:latin typeface="Corbel" charset="0"/>
              </a:rPr>
              <a:t>ortable </a:t>
            </a:r>
            <a:r>
              <a:rPr lang="fr-FR" sz="1800" b="1" dirty="0" err="1">
                <a:latin typeface="Corbel" charset="0"/>
              </a:rPr>
              <a:t>S</a:t>
            </a:r>
            <a:r>
              <a:rPr lang="fr-FR" sz="1800" dirty="0" err="1">
                <a:latin typeface="Corbel" charset="0"/>
              </a:rPr>
              <a:t>tructured</a:t>
            </a:r>
            <a:r>
              <a:rPr lang="fr-FR" sz="1800" dirty="0">
                <a:latin typeface="Corbel" charset="0"/>
              </a:rPr>
              <a:t> </a:t>
            </a:r>
            <a:r>
              <a:rPr lang="fr-FR" sz="1800" b="1" dirty="0" err="1">
                <a:latin typeface="Corbel" charset="0"/>
              </a:rPr>
              <a:t>E</a:t>
            </a:r>
            <a:r>
              <a:rPr lang="fr-FR" sz="1800" dirty="0" err="1">
                <a:latin typeface="Corbel" charset="0"/>
              </a:rPr>
              <a:t>lectronic</a:t>
            </a:r>
            <a:r>
              <a:rPr lang="fr-FR" sz="1800" dirty="0">
                <a:latin typeface="Corbel" charset="0"/>
              </a:rPr>
              <a:t> </a:t>
            </a:r>
            <a:r>
              <a:rPr lang="fr-FR" sz="1800" b="1" dirty="0">
                <a:latin typeface="Corbel" charset="0"/>
              </a:rPr>
              <a:t>D</a:t>
            </a:r>
            <a:r>
              <a:rPr lang="fr-FR" sz="1800" dirty="0">
                <a:latin typeface="Corbel" charset="0"/>
              </a:rPr>
              <a:t>ocument”</a:t>
            </a:r>
          </a:p>
          <a:p>
            <a:endParaRPr lang="fr-FR" sz="1800" dirty="0">
              <a:latin typeface="Corbel" charset="0"/>
            </a:endParaRPr>
          </a:p>
        </p:txBody>
      </p:sp>
      <p:sp>
        <p:nvSpPr>
          <p:cNvPr id="128005" name="Line 5"/>
          <p:cNvSpPr>
            <a:spLocks noChangeShapeType="1"/>
          </p:cNvSpPr>
          <p:nvPr/>
        </p:nvSpPr>
        <p:spPr bwMode="blackWhite">
          <a:xfrm>
            <a:off x="2411760" y="1557338"/>
            <a:ext cx="0" cy="4465637"/>
          </a:xfrm>
          <a:prstGeom prst="line">
            <a:avLst/>
          </a:prstGeom>
          <a:noFill/>
          <a:ln w="25400">
            <a:solidFill>
              <a:schemeClr val="tx1"/>
            </a:solidFill>
            <a:prstDash val="sysDot"/>
            <a:round/>
            <a:headEnd/>
            <a:tailEnd/>
          </a:ln>
        </p:spPr>
        <p:txBody>
          <a:bodyPr lIns="63097" tIns="63097" rIns="63097" bIns="63097" anchor="ctr">
            <a:prstTxWarp prst="textNoShape">
              <a:avLst/>
            </a:prstTxWarp>
          </a:bodyPr>
          <a:lstStyle/>
          <a:p>
            <a:endParaRPr lang="fr-FR"/>
          </a:p>
        </p:txBody>
      </p:sp>
    </p:spTree>
    <p:extLst>
      <p:ext uri="{BB962C8B-B14F-4D97-AF65-F5344CB8AC3E}">
        <p14:creationId xmlns:p14="http://schemas.microsoft.com/office/powerpoint/2010/main" val="25120487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lIns="91408" tIns="45704" rIns="91408" bIns="45704"/>
          <a:lstStyle/>
          <a:p>
            <a:pPr eaLnBrk="1" hangingPunct="1"/>
            <a:r>
              <a:rPr lang="nl-BE">
                <a:latin typeface="Corbel" charset="0"/>
              </a:rPr>
              <a:t/>
            </a:r>
            <a:br>
              <a:rPr lang="nl-BE">
                <a:latin typeface="Corbel" charset="0"/>
              </a:rPr>
            </a:br>
            <a:r>
              <a:rPr lang="nl-BE">
                <a:latin typeface="Corbel" charset="0"/>
              </a:rPr>
              <a:t>Activités simultanées </a:t>
            </a:r>
            <a:br>
              <a:rPr lang="nl-BE">
                <a:latin typeface="Corbel" charset="0"/>
              </a:rPr>
            </a:br>
            <a:r>
              <a:rPr lang="nl-BE" i="1">
                <a:latin typeface="Corbel" charset="0"/>
              </a:rPr>
              <a:t>Indépendant</a:t>
            </a:r>
            <a:br>
              <a:rPr lang="nl-BE" i="1">
                <a:latin typeface="Corbel" charset="0"/>
              </a:rPr>
            </a:br>
            <a:endParaRPr lang="nl-BE" i="1">
              <a:latin typeface="Corbel" charset="0"/>
            </a:endParaRPr>
          </a:p>
        </p:txBody>
      </p:sp>
      <p:sp>
        <p:nvSpPr>
          <p:cNvPr id="129027" name="Rectangle 3"/>
          <p:cNvSpPr>
            <a:spLocks noGrp="1" noChangeArrowheads="1"/>
          </p:cNvSpPr>
          <p:nvPr>
            <p:ph idx="1"/>
          </p:nvPr>
        </p:nvSpPr>
        <p:spPr>
          <a:xfrm>
            <a:off x="1380067" y="3590032"/>
            <a:ext cx="3124200" cy="2553147"/>
          </a:xfrm>
        </p:spPr>
        <p:txBody>
          <a:bodyPr lIns="91408" tIns="45704" rIns="91408" bIns="45704"/>
          <a:lstStyle/>
          <a:p>
            <a:pPr marL="201613" indent="-201613" algn="ctr" defTabSz="771525" eaLnBrk="1" hangingPunct="1">
              <a:buFont typeface="Arial" charset="0"/>
              <a:buNone/>
            </a:pPr>
            <a:r>
              <a:rPr lang="nl-BE" sz="1600" b="1" dirty="0">
                <a:latin typeface="Corbel" charset="0"/>
              </a:rPr>
              <a:t>Règlement 1408/71</a:t>
            </a:r>
          </a:p>
          <a:p>
            <a:pPr marL="201613" indent="-201613" algn="ctr" defTabSz="771525" eaLnBrk="1" hangingPunct="1">
              <a:buFont typeface="Arial" charset="0"/>
              <a:buNone/>
            </a:pPr>
            <a:endParaRPr lang="nl-BE" sz="1600" b="1" dirty="0">
              <a:latin typeface="Corbel" charset="0"/>
            </a:endParaRPr>
          </a:p>
          <a:p>
            <a:pPr marL="201613" indent="-201613" defTabSz="771525" eaLnBrk="1" hangingPunct="1"/>
            <a:r>
              <a:rPr lang="nl-BE" sz="1600" dirty="0">
                <a:latin typeface="Corbel" charset="0"/>
              </a:rPr>
              <a:t>Etat membre de résidence</a:t>
            </a:r>
          </a:p>
          <a:p>
            <a:pPr marL="581025" lvl="1" indent="-239713" defTabSz="771525" eaLnBrk="1" hangingPunct="1"/>
            <a:r>
              <a:rPr lang="nl-BE" sz="1600" dirty="0">
                <a:latin typeface="Corbel" charset="0"/>
              </a:rPr>
              <a:t>Si une partie des activités y est exercée</a:t>
            </a:r>
          </a:p>
          <a:p>
            <a:pPr marL="581025" lvl="1" indent="-239713" defTabSz="771525" eaLnBrk="1" hangingPunct="1">
              <a:buFont typeface="Arial" charset="0"/>
              <a:buNone/>
            </a:pPr>
            <a:r>
              <a:rPr lang="en-GB" sz="1600" dirty="0">
                <a:latin typeface="Corbel" charset="0"/>
                <a:ea typeface="Arial" charset="0"/>
                <a:cs typeface="Arial" charset="0"/>
              </a:rPr>
              <a:t>└► </a:t>
            </a:r>
            <a:r>
              <a:rPr lang="nl-BE" sz="1600" dirty="0">
                <a:latin typeface="Corbel" charset="0"/>
              </a:rPr>
              <a:t>Sinon : Etat membre sur le territoire duquel est exercée l’activité principale</a:t>
            </a:r>
          </a:p>
          <a:p>
            <a:pPr marL="581025" lvl="1" indent="-239713" defTabSz="771525" eaLnBrk="1" hangingPunct="1">
              <a:buFont typeface="Arial" charset="0"/>
              <a:buNone/>
            </a:pPr>
            <a:endParaRPr lang="nl-BE" sz="1900" dirty="0">
              <a:latin typeface="Corbel" charset="0"/>
            </a:endParaRPr>
          </a:p>
          <a:p>
            <a:pPr marL="581025" lvl="1" indent="-239713" defTabSz="771525" eaLnBrk="1" hangingPunct="1">
              <a:buFont typeface="Arial" charset="0"/>
              <a:buNone/>
            </a:pPr>
            <a:endParaRPr lang="nl-BE" sz="1900" dirty="0">
              <a:latin typeface="Corbel" charset="0"/>
            </a:endParaRPr>
          </a:p>
          <a:p>
            <a:pPr marL="581025" lvl="1" indent="-239713" defTabSz="771525" eaLnBrk="1" hangingPunct="1"/>
            <a:endParaRPr lang="nl-BE" sz="1700" dirty="0">
              <a:latin typeface="Corbel" charset="0"/>
            </a:endParaRPr>
          </a:p>
        </p:txBody>
      </p:sp>
      <p:sp>
        <p:nvSpPr>
          <p:cNvPr id="129028" name="Rectangle 8"/>
          <p:cNvSpPr>
            <a:spLocks noGrp="1" noChangeArrowheads="1"/>
          </p:cNvSpPr>
          <p:nvPr>
            <p:ph type="sldNum" sz="quarter" idx="12"/>
          </p:nvPr>
        </p:nvSpPr>
        <p:spPr bwMode="auto">
          <a:xfrm>
            <a:off x="7010400" y="6356350"/>
            <a:ext cx="2133600" cy="365125"/>
          </a:xfrm>
          <a:prstGeom prst="rect">
            <a:avLst/>
          </a:prstGeom>
          <a:noFill/>
          <a:ln>
            <a:miter lim="800000"/>
            <a:headEnd/>
            <a:tailEnd/>
          </a:ln>
        </p:spPr>
        <p:txBody>
          <a:bodyPr/>
          <a:lstStyle/>
          <a:p>
            <a:r>
              <a:rPr lang="fr-FR" smtClean="0"/>
              <a:t>Page </a:t>
            </a:r>
            <a:fld id="{83ED5B28-5D71-4844-BC36-BF65E0154A6F}" type="slidenum">
              <a:rPr lang="fr-FR" smtClean="0"/>
              <a:pPr/>
              <a:t>95</a:t>
            </a:fld>
            <a:endParaRPr lang="fr-FR" smtClean="0"/>
          </a:p>
        </p:txBody>
      </p:sp>
      <p:sp>
        <p:nvSpPr>
          <p:cNvPr id="129029" name="Rectangle 4"/>
          <p:cNvSpPr>
            <a:spLocks noGrp="1" noChangeArrowheads="1"/>
          </p:cNvSpPr>
          <p:nvPr>
            <p:ph type="body" sz="half" idx="4294967295"/>
          </p:nvPr>
        </p:nvSpPr>
        <p:spPr>
          <a:xfrm>
            <a:off x="4584700" y="1417638"/>
            <a:ext cx="4559300" cy="4725987"/>
          </a:xfrm>
          <a:prstGeom prst="rect">
            <a:avLst/>
          </a:prstGeom>
        </p:spPr>
        <p:txBody>
          <a:bodyPr lIns="91408" tIns="45704" rIns="91408" bIns="45704"/>
          <a:lstStyle/>
          <a:p>
            <a:pPr marL="201613" indent="-201613" algn="ctr" defTabSz="771525" eaLnBrk="1" hangingPunct="1">
              <a:buFont typeface="Arial" charset="0"/>
              <a:buNone/>
            </a:pPr>
            <a:r>
              <a:rPr lang="nl-BE" b="1" dirty="0">
                <a:latin typeface="Corbel" charset="0"/>
              </a:rPr>
              <a:t>Règlement 883/</a:t>
            </a:r>
            <a:r>
              <a:rPr lang="nl-BE" b="1" dirty="0" smtClean="0">
                <a:latin typeface="Corbel" charset="0"/>
              </a:rPr>
              <a:t>2004</a:t>
            </a:r>
          </a:p>
          <a:p>
            <a:pPr marL="201613" indent="-201613" defTabSz="771525" eaLnBrk="1" hangingPunct="1"/>
            <a:r>
              <a:rPr lang="nl-BE" dirty="0">
                <a:latin typeface="Corbel" charset="0"/>
              </a:rPr>
              <a:t>Etat membre de résidence</a:t>
            </a:r>
          </a:p>
          <a:p>
            <a:pPr marL="581025" lvl="1" indent="-239713" defTabSz="771525" eaLnBrk="1" hangingPunct="1"/>
            <a:r>
              <a:rPr lang="nl-BE" sz="1900" dirty="0">
                <a:latin typeface="Corbel" charset="0"/>
              </a:rPr>
              <a:t>Si une partie substantielle des activités y est exercée</a:t>
            </a:r>
            <a:endParaRPr lang="nl-BE" sz="1900" u="sng" dirty="0">
              <a:latin typeface="Corbel" charset="0"/>
            </a:endParaRPr>
          </a:p>
          <a:p>
            <a:pPr marL="581025" lvl="1" indent="-239713" defTabSz="771525" eaLnBrk="1" hangingPunct="1">
              <a:buFont typeface="Arial" charset="0"/>
              <a:buNone/>
            </a:pPr>
            <a:r>
              <a:rPr lang="en-GB" sz="1900" dirty="0">
                <a:latin typeface="Corbel" charset="0"/>
                <a:ea typeface="Arial" charset="0"/>
                <a:cs typeface="Arial" charset="0"/>
              </a:rPr>
              <a:t>└► </a:t>
            </a:r>
            <a:r>
              <a:rPr lang="nl-BE" sz="1900" dirty="0">
                <a:latin typeface="Corbel" charset="0"/>
              </a:rPr>
              <a:t>sinon </a:t>
            </a:r>
            <a:r>
              <a:rPr lang="nl-BE" sz="1900" b="1" dirty="0">
                <a:latin typeface="Corbel" charset="0"/>
              </a:rPr>
              <a:t>: Etat membre du centre </a:t>
            </a:r>
            <a:r>
              <a:rPr lang="nl-BE" sz="1900" b="1" dirty="0" smtClean="0">
                <a:latin typeface="Corbel" charset="0"/>
              </a:rPr>
              <a:t>d’intérêt</a:t>
            </a:r>
          </a:p>
          <a:p>
            <a:pPr marL="581025" lvl="1" indent="-239713" defTabSz="771525" eaLnBrk="1" hangingPunct="1">
              <a:buFont typeface="Arial" charset="0"/>
              <a:buNone/>
            </a:pPr>
            <a:r>
              <a:rPr lang="nl-BE" sz="1900" b="1" dirty="0">
                <a:latin typeface="Corbel" charset="0"/>
              </a:rPr>
              <a:t>	</a:t>
            </a:r>
            <a:r>
              <a:rPr lang="nl-BE" sz="1900" b="1" dirty="0" smtClean="0">
                <a:latin typeface="Corbel" charset="0"/>
              </a:rPr>
              <a:t>		</a:t>
            </a:r>
            <a:r>
              <a:rPr lang="nl-BE" sz="1800" dirty="0" smtClean="0">
                <a:latin typeface="Corbel" charset="0"/>
              </a:rPr>
              <a:t>S</a:t>
            </a:r>
            <a:r>
              <a:rPr lang="fr-FR" sz="1800" dirty="0" smtClean="0">
                <a:latin typeface="Corbel" charset="0"/>
              </a:rPr>
              <a:t>i moins </a:t>
            </a:r>
            <a:r>
              <a:rPr lang="fr-FR" sz="1800" dirty="0">
                <a:latin typeface="Corbel" charset="0"/>
              </a:rPr>
              <a:t>de 25% du chiffre d’affaires, du temps de travail, du nombre de services prestés et/ou des revenus</a:t>
            </a:r>
            <a:endParaRPr lang="nl-BE" sz="1800" dirty="0">
              <a:latin typeface="Corbel" charset="0"/>
            </a:endParaRPr>
          </a:p>
          <a:p>
            <a:pPr marL="201613" indent="-201613" defTabSz="771525" eaLnBrk="1" hangingPunct="1"/>
            <a:endParaRPr lang="nl-BE" dirty="0">
              <a:latin typeface="Corbel" charset="0"/>
            </a:endParaRPr>
          </a:p>
        </p:txBody>
      </p:sp>
      <p:sp>
        <p:nvSpPr>
          <p:cNvPr id="129030" name="Espace réservé de la date 4"/>
          <p:cNvSpPr txBox="1">
            <a:spLocks noGrp="1"/>
          </p:cNvSpPr>
          <p:nvPr/>
        </p:nvSpPr>
        <p:spPr bwMode="auto">
          <a:xfrm>
            <a:off x="457200" y="6356350"/>
            <a:ext cx="2133600" cy="365125"/>
          </a:xfrm>
          <a:prstGeom prst="rect">
            <a:avLst/>
          </a:prstGeom>
          <a:noFill/>
          <a:ln w="9525">
            <a:noFill/>
            <a:miter lim="800000"/>
            <a:headEnd/>
            <a:tailEnd/>
          </a:ln>
        </p:spPr>
        <p:txBody>
          <a:bodyPr lIns="91408" tIns="45704" rIns="91408" bIns="45704" anchor="ctr">
            <a:prstTxWarp prst="textNoShape">
              <a:avLst/>
            </a:prstTxWarp>
          </a:bodyPr>
          <a:lstStyle/>
          <a:p>
            <a:endParaRPr lang="nl-BE" sz="1200">
              <a:solidFill>
                <a:srgbClr val="898989"/>
              </a:solidFill>
              <a:latin typeface="Calibri" charset="0"/>
            </a:endParaRPr>
          </a:p>
        </p:txBody>
      </p:sp>
      <p:sp>
        <p:nvSpPr>
          <p:cNvPr id="129031" name="Espace réservé du pied de page 5"/>
          <p:cNvSpPr txBox="1">
            <a:spLocks noGrp="1"/>
          </p:cNvSpPr>
          <p:nvPr/>
        </p:nvSpPr>
        <p:spPr bwMode="auto">
          <a:xfrm>
            <a:off x="3124200" y="6356350"/>
            <a:ext cx="2895600" cy="365125"/>
          </a:xfrm>
          <a:prstGeom prst="rect">
            <a:avLst/>
          </a:prstGeom>
          <a:noFill/>
          <a:ln w="9525">
            <a:noFill/>
            <a:miter lim="800000"/>
            <a:headEnd/>
            <a:tailEnd/>
          </a:ln>
        </p:spPr>
        <p:txBody>
          <a:bodyPr lIns="91408" tIns="45704" rIns="91408" bIns="45704" anchor="ctr">
            <a:prstTxWarp prst="textNoShape">
              <a:avLst/>
            </a:prstTxWarp>
          </a:bodyPr>
          <a:lstStyle/>
          <a:p>
            <a:pPr algn="ctr"/>
            <a:endParaRPr lang="nl-BE" sz="1200">
              <a:solidFill>
                <a:srgbClr val="898989"/>
              </a:solidFill>
              <a:latin typeface="Calibri" charset="0"/>
            </a:endParaRPr>
          </a:p>
        </p:txBody>
      </p:sp>
      <p:sp>
        <p:nvSpPr>
          <p:cNvPr id="129032" name="Line 5"/>
          <p:cNvSpPr>
            <a:spLocks noChangeShapeType="1"/>
          </p:cNvSpPr>
          <p:nvPr/>
        </p:nvSpPr>
        <p:spPr bwMode="blackWhite">
          <a:xfrm>
            <a:off x="4355976" y="1484313"/>
            <a:ext cx="0" cy="4465637"/>
          </a:xfrm>
          <a:prstGeom prst="line">
            <a:avLst/>
          </a:prstGeom>
          <a:noFill/>
          <a:ln w="25400">
            <a:solidFill>
              <a:schemeClr val="tx1"/>
            </a:solidFill>
            <a:prstDash val="sysDot"/>
            <a:round/>
            <a:headEnd/>
            <a:tailEnd/>
          </a:ln>
        </p:spPr>
        <p:txBody>
          <a:bodyPr lIns="63097" tIns="63097" rIns="63097" bIns="63097" anchor="ctr">
            <a:prstTxWarp prst="textNoShape">
              <a:avLst/>
            </a:prstTxWarp>
          </a:bodyPr>
          <a:lstStyle/>
          <a:p>
            <a:endParaRPr lang="fr-FR"/>
          </a:p>
        </p:txBody>
      </p:sp>
    </p:spTree>
    <p:extLst>
      <p:ext uri="{BB962C8B-B14F-4D97-AF65-F5344CB8AC3E}">
        <p14:creationId xmlns:p14="http://schemas.microsoft.com/office/powerpoint/2010/main" val="12383602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re 1"/>
          <p:cNvSpPr>
            <a:spLocks noGrp="1"/>
          </p:cNvSpPr>
          <p:nvPr>
            <p:ph type="title"/>
          </p:nvPr>
        </p:nvSpPr>
        <p:spPr>
          <a:xfrm>
            <a:off x="1547664" y="37571"/>
            <a:ext cx="7596336" cy="1143000"/>
          </a:xfrm>
        </p:spPr>
        <p:txBody>
          <a:bodyPr/>
          <a:lstStyle/>
          <a:p>
            <a:r>
              <a:rPr lang="fr-FR" dirty="0" smtClean="0">
                <a:solidFill>
                  <a:schemeClr val="bg1"/>
                </a:solidFill>
              </a:rPr>
              <a:t>C</a:t>
            </a:r>
            <a:r>
              <a:rPr lang="fr-FR" dirty="0" smtClean="0"/>
              <a:t>oncept de résidence (art.11 RA)</a:t>
            </a:r>
            <a:endParaRPr lang="en-US" dirty="0" smtClean="0"/>
          </a:p>
        </p:txBody>
      </p:sp>
      <p:sp>
        <p:nvSpPr>
          <p:cNvPr id="30722" name="Espace réservé du contenu 2"/>
          <p:cNvSpPr>
            <a:spLocks noGrp="1"/>
          </p:cNvSpPr>
          <p:nvPr>
            <p:ph idx="1"/>
          </p:nvPr>
        </p:nvSpPr>
        <p:spPr>
          <a:xfrm>
            <a:off x="1676400" y="980729"/>
            <a:ext cx="7467600" cy="4742210"/>
          </a:xfrm>
        </p:spPr>
        <p:txBody>
          <a:bodyPr/>
          <a:lstStyle/>
          <a:p>
            <a:r>
              <a:rPr lang="fr-FR" sz="2400" dirty="0" smtClean="0"/>
              <a:t>En cas de divergence de vues entre les institutions de deux EM ou plus au sujet de la détermination de la résidence, ces institutions établissent d'un commun accord le </a:t>
            </a:r>
            <a:r>
              <a:rPr lang="fr-FR" sz="2400" b="1" dirty="0" smtClean="0"/>
              <a:t>centre d'intérêt de la personne</a:t>
            </a:r>
            <a:r>
              <a:rPr lang="fr-FR" sz="2400" dirty="0" smtClean="0"/>
              <a:t> concernée en procédant à une évaluation globale de toutes les informations disponibles concernant les faits pertinents, qui peuvent inclure:</a:t>
            </a:r>
          </a:p>
          <a:p>
            <a:pPr lvl="1"/>
            <a:r>
              <a:rPr lang="fr-FR" sz="1800" dirty="0" smtClean="0"/>
              <a:t>la durée et la continuité de la présence sur le territoire des EM concernés</a:t>
            </a:r>
          </a:p>
          <a:p>
            <a:pPr lvl="1"/>
            <a:r>
              <a:rPr lang="fr-FR" sz="1800" dirty="0" smtClean="0"/>
              <a:t>la situation de l'intéressé, y compris: la nature et les spécificités de toute activité exercée, notamment le lieu habituel de son exercice, son caractère stable ou la durée de tout contrat d'emploi; sa situation familiale et ses liens de famille; l'exercice d'activités non lucratives; lorsqu'il s'agit d'étudiants, la source de leurs revenus; sa situation en matière de logement, notamment le caractère permanent de celui-ci; l'État membre dans lequel la personne est censée résider aux fins de l'impôt. La volonté de la personne est décisive…</a:t>
            </a:r>
            <a:endParaRPr lang="en-US" sz="1800" dirty="0" smtClean="0"/>
          </a:p>
        </p:txBody>
      </p:sp>
      <p:sp>
        <p:nvSpPr>
          <p:cNvPr id="5" name="Slide Number Placeholder 5"/>
          <p:cNvSpPr>
            <a:spLocks noGrp="1"/>
          </p:cNvSpPr>
          <p:nvPr>
            <p:ph type="sldNum" sz="quarter" idx="12"/>
          </p:nvPr>
        </p:nvSpPr>
        <p:spPr>
          <a:xfrm>
            <a:off x="7010400" y="6356350"/>
            <a:ext cx="2133600" cy="365125"/>
          </a:xfrm>
          <a:prstGeom prst="rect">
            <a:avLst/>
          </a:prstGeom>
        </p:spPr>
        <p:txBody>
          <a:bodyPr/>
          <a:lstStyle/>
          <a:p>
            <a:pPr>
              <a:defRPr/>
            </a:pPr>
            <a:fld id="{BDA9531D-8C64-4B83-A1F1-ECA00E773FF5}" type="slidenum">
              <a:rPr lang="nl-BE"/>
              <a:pPr>
                <a:defRPr/>
              </a:pPr>
              <a:t>96</a:t>
            </a:fld>
            <a:endParaRPr lang="nl-BE"/>
          </a:p>
        </p:txBody>
      </p:sp>
      <p:sp>
        <p:nvSpPr>
          <p:cNvPr id="29699" name="Espace réservé du numéro de diapositive 3"/>
          <p:cNvSpPr txBox="1">
            <a:spLocks noGrp="1"/>
          </p:cNvSpPr>
          <p:nvPr/>
        </p:nvSpPr>
        <p:spPr bwMode="auto">
          <a:xfrm>
            <a:off x="6553200" y="6356350"/>
            <a:ext cx="2133600" cy="365125"/>
          </a:xfrm>
          <a:prstGeom prst="rect">
            <a:avLst/>
          </a:prstGeom>
          <a:noFill/>
          <a:ln>
            <a:miter lim="800000"/>
            <a:headEnd/>
            <a:tailEnd/>
          </a:ln>
        </p:spPr>
        <p:txBody>
          <a:bodyPr anchor="ctr"/>
          <a:lstStyle/>
          <a:p>
            <a:pPr algn="r">
              <a:defRPr/>
            </a:pPr>
            <a:fld id="{E64D8095-B1D1-4447-9508-EEE8DD838697}" type="slidenum">
              <a:rPr lang="nl-BE" sz="1200">
                <a:solidFill>
                  <a:srgbClr val="898989"/>
                </a:solidFill>
                <a:latin typeface="+mn-lt"/>
              </a:rPr>
              <a:pPr algn="r">
                <a:defRPr/>
              </a:pPr>
              <a:t>96</a:t>
            </a:fld>
            <a:endParaRPr lang="nl-BE" sz="1200">
              <a:solidFill>
                <a:srgbClr val="898989"/>
              </a:solidFill>
              <a:latin typeface="+mn-lt"/>
            </a:endParaRPr>
          </a:p>
        </p:txBody>
      </p:sp>
    </p:spTree>
    <p:extLst>
      <p:ext uri="{BB962C8B-B14F-4D97-AF65-F5344CB8AC3E}">
        <p14:creationId xmlns:p14="http://schemas.microsoft.com/office/powerpoint/2010/main" val="568216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re 4"/>
          <p:cNvSpPr>
            <a:spLocks noGrp="1"/>
          </p:cNvSpPr>
          <p:nvPr>
            <p:ph type="title"/>
          </p:nvPr>
        </p:nvSpPr>
        <p:spPr>
          <a:xfrm>
            <a:off x="279651" y="748251"/>
            <a:ext cx="8403974" cy="1143000"/>
          </a:xfrm>
        </p:spPr>
        <p:txBody>
          <a:bodyPr/>
          <a:lstStyle/>
          <a:p>
            <a:r>
              <a:rPr lang="fr-FR" dirty="0">
                <a:latin typeface="Corbel" charset="0"/>
              </a:rPr>
              <a:t>Exercice simultané de plusieurs activités non salariées</a:t>
            </a:r>
            <a:br>
              <a:rPr lang="fr-FR" dirty="0">
                <a:latin typeface="Corbel" charset="0"/>
              </a:rPr>
            </a:br>
            <a:endParaRPr lang="fr-FR" dirty="0">
              <a:latin typeface="Corbel" charset="0"/>
            </a:endParaRPr>
          </a:p>
        </p:txBody>
      </p:sp>
      <p:sp>
        <p:nvSpPr>
          <p:cNvPr id="131075" name="Espace réservé du contenu 2"/>
          <p:cNvSpPr>
            <a:spLocks noGrp="1"/>
          </p:cNvSpPr>
          <p:nvPr>
            <p:ph idx="1"/>
          </p:nvPr>
        </p:nvSpPr>
        <p:spPr>
          <a:xfrm>
            <a:off x="1625601" y="4005064"/>
            <a:ext cx="3234432" cy="2716411"/>
          </a:xfrm>
        </p:spPr>
        <p:txBody>
          <a:bodyPr/>
          <a:lstStyle/>
          <a:p>
            <a:pPr>
              <a:buFont typeface="Wingdings" charset="2"/>
              <a:buNone/>
            </a:pPr>
            <a:r>
              <a:rPr lang="fr-FR" sz="1600" b="1" dirty="0">
                <a:latin typeface="Corbel" charset="0"/>
              </a:rPr>
              <a:t>Règlement 1408/71</a:t>
            </a:r>
          </a:p>
          <a:p>
            <a:r>
              <a:rPr lang="fr-FR" sz="1600" dirty="0">
                <a:latin typeface="Corbel" charset="0"/>
              </a:rPr>
              <a:t>En cas d’absence </a:t>
            </a:r>
            <a:r>
              <a:rPr lang="fr-FR" sz="1600" dirty="0" smtClean="0">
                <a:latin typeface="Corbel" charset="0"/>
              </a:rPr>
              <a:t>d’activité  </a:t>
            </a:r>
            <a:r>
              <a:rPr lang="fr-FR" sz="1600" dirty="0">
                <a:latin typeface="Corbel" charset="0"/>
              </a:rPr>
              <a:t>dans </a:t>
            </a:r>
            <a:r>
              <a:rPr lang="fr-FR" sz="1600" dirty="0" smtClean="0">
                <a:latin typeface="Corbel" charset="0"/>
              </a:rPr>
              <a:t>le </a:t>
            </a:r>
            <a:r>
              <a:rPr lang="fr-FR" sz="1600" dirty="0">
                <a:latin typeface="Corbel" charset="0"/>
              </a:rPr>
              <a:t>pays de résidence : «activité principale »</a:t>
            </a:r>
          </a:p>
          <a:p>
            <a:pPr lvl="1"/>
            <a:r>
              <a:rPr lang="fr-FR" sz="1600" dirty="0">
                <a:latin typeface="Corbel" charset="0"/>
              </a:rPr>
              <a:t>Siège fixe et permanent</a:t>
            </a:r>
          </a:p>
          <a:p>
            <a:pPr lvl="1"/>
            <a:r>
              <a:rPr lang="fr-FR" sz="1600" dirty="0">
                <a:latin typeface="Corbel" charset="0"/>
              </a:rPr>
              <a:t>Durée </a:t>
            </a:r>
          </a:p>
          <a:p>
            <a:pPr lvl="1"/>
            <a:r>
              <a:rPr lang="fr-FR" sz="1600" dirty="0">
                <a:latin typeface="Corbel" charset="0"/>
              </a:rPr>
              <a:t>Etendue</a:t>
            </a:r>
          </a:p>
          <a:p>
            <a:pPr lvl="1"/>
            <a:r>
              <a:rPr lang="fr-FR" sz="1600" dirty="0">
                <a:latin typeface="Corbel" charset="0"/>
              </a:rPr>
              <a:t>Revenus</a:t>
            </a:r>
          </a:p>
          <a:p>
            <a:r>
              <a:rPr lang="fr-FR" sz="1600" dirty="0" smtClean="0">
                <a:latin typeface="Corbel" charset="0"/>
              </a:rPr>
              <a:t>E 101</a:t>
            </a:r>
            <a:endParaRPr lang="fr-FR" dirty="0">
              <a:latin typeface="Corbel" charset="0"/>
            </a:endParaRPr>
          </a:p>
        </p:txBody>
      </p:sp>
      <p:sp>
        <p:nvSpPr>
          <p:cNvPr id="131076" name="Espace réservé du numéro de diapositive 3"/>
          <p:cNvSpPr>
            <a:spLocks noGrp="1"/>
          </p:cNvSpPr>
          <p:nvPr>
            <p:ph type="sldNum" sz="quarter" idx="12"/>
          </p:nvPr>
        </p:nvSpPr>
        <p:spPr bwMode="auto">
          <a:xfrm>
            <a:off x="7010400" y="6356350"/>
            <a:ext cx="2133600" cy="365125"/>
          </a:xfrm>
          <a:prstGeom prst="rect">
            <a:avLst/>
          </a:prstGeom>
          <a:noFill/>
          <a:ln>
            <a:miter lim="800000"/>
            <a:headEnd/>
            <a:tailEnd/>
          </a:ln>
        </p:spPr>
        <p:txBody>
          <a:bodyPr/>
          <a:lstStyle/>
          <a:p>
            <a:r>
              <a:rPr lang="fr-FR" smtClean="0"/>
              <a:t>Page </a:t>
            </a:r>
            <a:fld id="{3966C323-B9AE-3C4B-BE47-4ADB1CCDA963}" type="slidenum">
              <a:rPr lang="fr-FR" smtClean="0"/>
              <a:pPr/>
              <a:t>97</a:t>
            </a:fld>
            <a:endParaRPr lang="fr-FR" smtClean="0"/>
          </a:p>
        </p:txBody>
      </p:sp>
      <p:sp>
        <p:nvSpPr>
          <p:cNvPr id="131077" name="Espace réservé du contenu 5"/>
          <p:cNvSpPr>
            <a:spLocks noGrp="1"/>
          </p:cNvSpPr>
          <p:nvPr>
            <p:ph sz="half" idx="4294967295"/>
          </p:nvPr>
        </p:nvSpPr>
        <p:spPr>
          <a:xfrm>
            <a:off x="4500563" y="1557338"/>
            <a:ext cx="4643437" cy="5300662"/>
          </a:xfrm>
          <a:prstGeom prst="rect">
            <a:avLst/>
          </a:prstGeom>
        </p:spPr>
        <p:txBody>
          <a:bodyPr/>
          <a:lstStyle/>
          <a:p>
            <a:pPr>
              <a:buFont typeface="Wingdings" charset="2"/>
              <a:buNone/>
            </a:pPr>
            <a:r>
              <a:rPr lang="fr-FR" sz="2400" b="1" dirty="0">
                <a:latin typeface="Corbel" charset="0"/>
              </a:rPr>
              <a:t>Règlement 883/2004</a:t>
            </a:r>
          </a:p>
          <a:p>
            <a:r>
              <a:rPr lang="fr-FR" sz="2400" dirty="0">
                <a:latin typeface="Corbel" charset="0"/>
              </a:rPr>
              <a:t>En cas d’absence d’activité dans le pays </a:t>
            </a:r>
            <a:r>
              <a:rPr lang="fr-FR" sz="2400" dirty="0" smtClean="0">
                <a:latin typeface="Corbel" charset="0"/>
              </a:rPr>
              <a:t>: </a:t>
            </a:r>
            <a:r>
              <a:rPr lang="fr-FR" sz="2400" dirty="0">
                <a:latin typeface="Corbel" charset="0"/>
              </a:rPr>
              <a:t>« centre d’intérêts »</a:t>
            </a:r>
          </a:p>
          <a:p>
            <a:pPr lvl="1"/>
            <a:r>
              <a:rPr lang="fr-FR" sz="2000" dirty="0">
                <a:latin typeface="Corbel" charset="0"/>
              </a:rPr>
              <a:t>Siège fixe et permanent où les activités sont réalisées</a:t>
            </a:r>
          </a:p>
          <a:p>
            <a:pPr lvl="1"/>
            <a:r>
              <a:rPr lang="fr-FR" sz="2000" dirty="0">
                <a:latin typeface="Corbel" charset="0"/>
              </a:rPr>
              <a:t>Caractère habituel ou durée des activités </a:t>
            </a:r>
          </a:p>
          <a:p>
            <a:pPr lvl="1"/>
            <a:r>
              <a:rPr lang="fr-FR" sz="2000" dirty="0">
                <a:latin typeface="Corbel" charset="0"/>
              </a:rPr>
              <a:t>Nombre de services prestés</a:t>
            </a:r>
          </a:p>
          <a:p>
            <a:pPr lvl="1"/>
            <a:r>
              <a:rPr lang="fr-FR" sz="2000" dirty="0">
                <a:latin typeface="Corbel" charset="0"/>
              </a:rPr>
              <a:t>volonté de </a:t>
            </a:r>
            <a:r>
              <a:rPr lang="fr-FR" sz="2000" dirty="0" smtClean="0">
                <a:latin typeface="Corbel" charset="0"/>
              </a:rPr>
              <a:t>l’intéressé</a:t>
            </a:r>
          </a:p>
          <a:p>
            <a:pPr lvl="1">
              <a:buNone/>
            </a:pPr>
            <a:r>
              <a:rPr lang="fr-FR" sz="2000" b="1" dirty="0" smtClean="0">
                <a:solidFill>
                  <a:srgbClr val="000090"/>
                </a:solidFill>
                <a:latin typeface="Corbel" charset="0"/>
              </a:rPr>
              <a:t>Formulaire A1</a:t>
            </a:r>
          </a:p>
          <a:p>
            <a:r>
              <a:rPr lang="fr-FR" sz="2000" dirty="0">
                <a:latin typeface="Corbel" charset="0"/>
              </a:rPr>
              <a:t>PSED 101 “Portable </a:t>
            </a:r>
            <a:r>
              <a:rPr lang="fr-FR" sz="2000" dirty="0" err="1">
                <a:latin typeface="Corbel" charset="0"/>
              </a:rPr>
              <a:t>Structured</a:t>
            </a:r>
            <a:r>
              <a:rPr lang="fr-FR" sz="2000" dirty="0">
                <a:latin typeface="Corbel" charset="0"/>
              </a:rPr>
              <a:t> </a:t>
            </a:r>
            <a:r>
              <a:rPr lang="fr-FR" sz="2000" dirty="0" err="1">
                <a:latin typeface="Corbel" charset="0"/>
              </a:rPr>
              <a:t>Electronic</a:t>
            </a:r>
            <a:r>
              <a:rPr lang="fr-FR" sz="2000" dirty="0">
                <a:latin typeface="Corbel" charset="0"/>
              </a:rPr>
              <a:t> Document”</a:t>
            </a:r>
          </a:p>
          <a:p>
            <a:endParaRPr lang="fr-FR" dirty="0">
              <a:latin typeface="Corbel" charset="0"/>
            </a:endParaRPr>
          </a:p>
        </p:txBody>
      </p:sp>
    </p:spTree>
    <p:extLst>
      <p:ext uri="{BB962C8B-B14F-4D97-AF65-F5344CB8AC3E}">
        <p14:creationId xmlns:p14="http://schemas.microsoft.com/office/powerpoint/2010/main" val="36439019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ChangeArrowheads="1"/>
          </p:cNvSpPr>
          <p:nvPr>
            <p:ph idx="1"/>
          </p:nvPr>
        </p:nvSpPr>
        <p:spPr>
          <a:xfrm>
            <a:off x="1371600" y="2924944"/>
            <a:ext cx="2984376" cy="3201219"/>
          </a:xfrm>
        </p:spPr>
        <p:txBody>
          <a:bodyPr lIns="91408" tIns="45704" rIns="91408" bIns="45704"/>
          <a:lstStyle/>
          <a:p>
            <a:pPr marL="201725" indent="-201725" defTabSz="772116" eaLnBrk="1" hangingPunct="1">
              <a:lnSpc>
                <a:spcPct val="90000"/>
              </a:lnSpc>
              <a:buFont typeface="Arial" charset="0"/>
              <a:buNone/>
              <a:defRPr/>
            </a:pPr>
            <a:r>
              <a:rPr lang="en-GB" sz="1600" dirty="0"/>
              <a:t>	</a:t>
            </a:r>
          </a:p>
          <a:p>
            <a:pPr marL="201725" indent="-201725" defTabSz="772116" eaLnBrk="1" hangingPunct="1">
              <a:lnSpc>
                <a:spcPct val="90000"/>
              </a:lnSpc>
              <a:defRPr/>
            </a:pPr>
            <a:r>
              <a:rPr lang="fr-FR" b="1" dirty="0"/>
              <a:t>Règlement 1408/71</a:t>
            </a:r>
          </a:p>
          <a:p>
            <a:pPr marL="201725" indent="-201725" defTabSz="772116" eaLnBrk="1" hangingPunct="1">
              <a:lnSpc>
                <a:spcPct val="90000"/>
              </a:lnSpc>
              <a:buFont typeface="Arial" charset="0"/>
              <a:buNone/>
              <a:defRPr/>
            </a:pPr>
            <a:endParaRPr lang="en-GB" u="sng" dirty="0"/>
          </a:p>
          <a:p>
            <a:pPr marL="201725" indent="-201725" defTabSz="772116" eaLnBrk="1" hangingPunct="1">
              <a:lnSpc>
                <a:spcPct val="90000"/>
              </a:lnSpc>
              <a:defRPr/>
            </a:pPr>
            <a:r>
              <a:rPr lang="fr-FR" sz="2100" u="sng" dirty="0"/>
              <a:t>Règle de principe </a:t>
            </a:r>
            <a:r>
              <a:rPr lang="fr-FR" sz="2100" dirty="0"/>
              <a:t>: </a:t>
            </a:r>
          </a:p>
          <a:p>
            <a:pPr marL="201725" indent="-201725" defTabSz="772116" eaLnBrk="1" hangingPunct="1">
              <a:lnSpc>
                <a:spcPct val="90000"/>
              </a:lnSpc>
              <a:buFont typeface="Arial" charset="0"/>
              <a:buNone/>
              <a:defRPr/>
            </a:pPr>
            <a:r>
              <a:rPr lang="fr-FR" sz="2100" dirty="0"/>
              <a:t>Affiliation pour la totalité dans l’Etat où est exercée l’activité salarié</a:t>
            </a:r>
            <a:endParaRPr lang="fr-FR" sz="2100" dirty="0">
              <a:ea typeface="Arial" charset="0"/>
              <a:cs typeface="Arial" charset="0"/>
            </a:endParaRPr>
          </a:p>
          <a:p>
            <a:pPr marL="581520" lvl="1" indent="-240677" defTabSz="772116" eaLnBrk="1" hangingPunct="1">
              <a:buClr>
                <a:srgbClr val="FFFF99"/>
              </a:buClr>
              <a:buFont typeface="Arial" charset="0"/>
              <a:buChar char="•"/>
              <a:defRPr/>
            </a:pPr>
            <a:r>
              <a:rPr lang="fr-FR" dirty="0" smtClean="0">
                <a:ea typeface="Arial" charset="0"/>
                <a:cs typeface="Arial" charset="0"/>
              </a:rPr>
              <a:t>└</a:t>
            </a:r>
            <a:endParaRPr lang="fr-FR" sz="2100" dirty="0">
              <a:effectLst>
                <a:outerShdw blurRad="38100" dist="38100" dir="2700000" algn="tl">
                  <a:srgbClr val="DDDDDD"/>
                </a:outerShdw>
              </a:effectLst>
            </a:endParaRPr>
          </a:p>
        </p:txBody>
      </p:sp>
      <p:sp>
        <p:nvSpPr>
          <p:cNvPr id="132100" name="Rectangle 8"/>
          <p:cNvSpPr>
            <a:spLocks noGrp="1" noChangeArrowheads="1"/>
          </p:cNvSpPr>
          <p:nvPr>
            <p:ph type="sldNum" sz="quarter" idx="12"/>
          </p:nvPr>
        </p:nvSpPr>
        <p:spPr bwMode="auto">
          <a:xfrm>
            <a:off x="7010400" y="6356350"/>
            <a:ext cx="2133600" cy="365125"/>
          </a:xfrm>
          <a:prstGeom prst="rect">
            <a:avLst/>
          </a:prstGeom>
          <a:noFill/>
          <a:ln>
            <a:miter lim="800000"/>
            <a:headEnd/>
            <a:tailEnd/>
          </a:ln>
        </p:spPr>
        <p:txBody>
          <a:bodyPr/>
          <a:lstStyle/>
          <a:p>
            <a:r>
              <a:rPr lang="fr-FR" smtClean="0"/>
              <a:t>Page </a:t>
            </a:r>
            <a:fld id="{0CFA4E7E-834A-A74A-A4C9-B97024EC9DEC}" type="slidenum">
              <a:rPr lang="fr-FR" smtClean="0"/>
              <a:pPr/>
              <a:t>98</a:t>
            </a:fld>
            <a:endParaRPr lang="fr-FR" smtClean="0"/>
          </a:p>
        </p:txBody>
      </p:sp>
      <p:sp>
        <p:nvSpPr>
          <p:cNvPr id="132101" name="Espace réservé du contenu 10"/>
          <p:cNvSpPr>
            <a:spLocks noGrp="1"/>
          </p:cNvSpPr>
          <p:nvPr>
            <p:ph sz="half" idx="4294967295"/>
          </p:nvPr>
        </p:nvSpPr>
        <p:spPr>
          <a:xfrm>
            <a:off x="5178425" y="1744663"/>
            <a:ext cx="3965575" cy="4192587"/>
          </a:xfrm>
          <a:prstGeom prst="rect">
            <a:avLst/>
          </a:prstGeom>
        </p:spPr>
        <p:txBody>
          <a:bodyPr/>
          <a:lstStyle/>
          <a:p>
            <a:r>
              <a:rPr lang="fr-FR" sz="3600" b="1" dirty="0">
                <a:latin typeface="Corbel" charset="0"/>
              </a:rPr>
              <a:t>Règlement 883/2004</a:t>
            </a:r>
          </a:p>
          <a:p>
            <a:r>
              <a:rPr lang="fr-FR" sz="3200" dirty="0">
                <a:latin typeface="Corbel" charset="0"/>
              </a:rPr>
              <a:t>Etat membre ou est exercé l’activité salari</a:t>
            </a:r>
            <a:r>
              <a:rPr lang="fr-FR" sz="2800" dirty="0">
                <a:latin typeface="Corbel" charset="0"/>
              </a:rPr>
              <a:t>ée</a:t>
            </a:r>
          </a:p>
        </p:txBody>
      </p:sp>
      <p:sp>
        <p:nvSpPr>
          <p:cNvPr id="132102" name="Espace réservé de la date 4"/>
          <p:cNvSpPr txBox="1">
            <a:spLocks noGrp="1"/>
          </p:cNvSpPr>
          <p:nvPr/>
        </p:nvSpPr>
        <p:spPr bwMode="auto">
          <a:xfrm>
            <a:off x="457200" y="6356350"/>
            <a:ext cx="2133600" cy="365125"/>
          </a:xfrm>
          <a:prstGeom prst="rect">
            <a:avLst/>
          </a:prstGeom>
          <a:noFill/>
          <a:ln w="9525">
            <a:noFill/>
            <a:miter lim="800000"/>
            <a:headEnd/>
            <a:tailEnd/>
          </a:ln>
        </p:spPr>
        <p:txBody>
          <a:bodyPr lIns="91408" tIns="45704" rIns="91408" bIns="45704" anchor="ctr">
            <a:prstTxWarp prst="textNoShape">
              <a:avLst/>
            </a:prstTxWarp>
          </a:bodyPr>
          <a:lstStyle/>
          <a:p>
            <a:endParaRPr lang="nl-BE" sz="1200">
              <a:solidFill>
                <a:srgbClr val="898989"/>
              </a:solidFill>
              <a:latin typeface="Calibri" charset="0"/>
            </a:endParaRPr>
          </a:p>
        </p:txBody>
      </p:sp>
      <p:sp>
        <p:nvSpPr>
          <p:cNvPr id="132103" name="Espace réservé du pied de page 5"/>
          <p:cNvSpPr txBox="1">
            <a:spLocks noGrp="1"/>
          </p:cNvSpPr>
          <p:nvPr/>
        </p:nvSpPr>
        <p:spPr bwMode="auto">
          <a:xfrm>
            <a:off x="3124200" y="6356350"/>
            <a:ext cx="2895600" cy="365125"/>
          </a:xfrm>
          <a:prstGeom prst="rect">
            <a:avLst/>
          </a:prstGeom>
          <a:noFill/>
          <a:ln w="9525">
            <a:noFill/>
            <a:miter lim="800000"/>
            <a:headEnd/>
            <a:tailEnd/>
          </a:ln>
        </p:spPr>
        <p:txBody>
          <a:bodyPr lIns="91408" tIns="45704" rIns="91408" bIns="45704" anchor="ctr">
            <a:prstTxWarp prst="textNoShape">
              <a:avLst/>
            </a:prstTxWarp>
          </a:bodyPr>
          <a:lstStyle/>
          <a:p>
            <a:pPr algn="ctr"/>
            <a:endParaRPr lang="nl-BE" sz="1200">
              <a:solidFill>
                <a:srgbClr val="898989"/>
              </a:solidFill>
              <a:latin typeface="Calibri" charset="0"/>
            </a:endParaRPr>
          </a:p>
        </p:txBody>
      </p:sp>
      <p:sp>
        <p:nvSpPr>
          <p:cNvPr id="132104" name="Rectangle 3"/>
          <p:cNvSpPr>
            <a:spLocks noChangeArrowheads="1"/>
          </p:cNvSpPr>
          <p:nvPr/>
        </p:nvSpPr>
        <p:spPr bwMode="auto">
          <a:xfrm>
            <a:off x="1676400" y="0"/>
            <a:ext cx="6519863" cy="158750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91408" tIns="45704" rIns="91408" bIns="45704" anchor="ctr">
            <a:prstTxWarp prst="textNoShape">
              <a:avLst/>
            </a:prstTxWarp>
          </a:bodyPr>
          <a:lstStyle/>
          <a:p>
            <a:r>
              <a:rPr lang="nl-BE" sz="2400" dirty="0">
                <a:solidFill>
                  <a:srgbClr val="CC0000"/>
                </a:solidFill>
                <a:latin typeface="Tahoma" charset="0"/>
              </a:rPr>
              <a:t>Activités simultanées</a:t>
            </a:r>
            <a:br>
              <a:rPr lang="nl-BE" sz="2400" dirty="0">
                <a:solidFill>
                  <a:srgbClr val="CC0000"/>
                </a:solidFill>
                <a:latin typeface="Tahoma" charset="0"/>
              </a:rPr>
            </a:br>
            <a:r>
              <a:rPr lang="nl-BE" sz="2400" dirty="0">
                <a:solidFill>
                  <a:srgbClr val="CC0000"/>
                </a:solidFill>
                <a:latin typeface="Tahoma" charset="0"/>
              </a:rPr>
              <a:t>de </a:t>
            </a:r>
            <a:r>
              <a:rPr lang="en-GB" sz="2400" i="1" dirty="0" err="1">
                <a:solidFill>
                  <a:srgbClr val="CC0000"/>
                </a:solidFill>
                <a:latin typeface="Tahoma" charset="0"/>
              </a:rPr>
              <a:t>Salarié</a:t>
            </a:r>
            <a:r>
              <a:rPr lang="en-GB" sz="2400" i="1" dirty="0">
                <a:solidFill>
                  <a:srgbClr val="CC0000"/>
                </a:solidFill>
                <a:latin typeface="Tahoma" charset="0"/>
              </a:rPr>
              <a:t> et </a:t>
            </a:r>
            <a:r>
              <a:rPr lang="en-GB" sz="2400" i="1" dirty="0" err="1">
                <a:solidFill>
                  <a:srgbClr val="CC0000"/>
                </a:solidFill>
                <a:latin typeface="Tahoma" charset="0"/>
              </a:rPr>
              <a:t>d’indépendant</a:t>
            </a:r>
            <a:r>
              <a:rPr lang="en-GB" i="1" dirty="0">
                <a:solidFill>
                  <a:srgbClr val="CC0000"/>
                </a:solidFill>
                <a:latin typeface="Tahoma" charset="0"/>
              </a:rPr>
              <a:t/>
            </a:r>
            <a:br>
              <a:rPr lang="en-GB" i="1" dirty="0">
                <a:solidFill>
                  <a:srgbClr val="CC0000"/>
                </a:solidFill>
                <a:latin typeface="Tahoma" charset="0"/>
              </a:rPr>
            </a:br>
            <a:endParaRPr lang="nl-BE" dirty="0">
              <a:solidFill>
                <a:srgbClr val="CC0000"/>
              </a:solidFill>
              <a:latin typeface="Tahoma" charset="0"/>
            </a:endParaRPr>
          </a:p>
        </p:txBody>
      </p:sp>
      <p:sp>
        <p:nvSpPr>
          <p:cNvPr id="132106" name="Line 5"/>
          <p:cNvSpPr>
            <a:spLocks noChangeShapeType="1"/>
          </p:cNvSpPr>
          <p:nvPr/>
        </p:nvSpPr>
        <p:spPr bwMode="blackWhite">
          <a:xfrm>
            <a:off x="4572000" y="1557338"/>
            <a:ext cx="0" cy="4465637"/>
          </a:xfrm>
          <a:prstGeom prst="line">
            <a:avLst/>
          </a:prstGeom>
          <a:noFill/>
          <a:ln w="25400">
            <a:solidFill>
              <a:schemeClr val="tx1"/>
            </a:solidFill>
            <a:prstDash val="sysDot"/>
            <a:round/>
            <a:headEnd/>
            <a:tailEnd/>
          </a:ln>
        </p:spPr>
        <p:txBody>
          <a:bodyPr lIns="63097" tIns="63097" rIns="63097" bIns="63097" anchor="ctr">
            <a:prstTxWarp prst="textNoShape">
              <a:avLst/>
            </a:prstTxWarp>
          </a:bodyPr>
          <a:lstStyle/>
          <a:p>
            <a:endParaRPr lang="fr-FR"/>
          </a:p>
        </p:txBody>
      </p:sp>
    </p:spTree>
    <p:extLst>
      <p:ext uri="{BB962C8B-B14F-4D97-AF65-F5344CB8AC3E}">
        <p14:creationId xmlns:p14="http://schemas.microsoft.com/office/powerpoint/2010/main" val="14814247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1" name="Rectangle 3"/>
          <p:cNvSpPr>
            <a:spLocks noGrp="1" noChangeArrowheads="1"/>
          </p:cNvSpPr>
          <p:nvPr>
            <p:ph idx="1"/>
          </p:nvPr>
        </p:nvSpPr>
        <p:spPr/>
        <p:txBody>
          <a:bodyPr lIns="91408" tIns="45704" rIns="91408" bIns="45704"/>
          <a:lstStyle/>
          <a:p>
            <a:pPr marL="201725" indent="-201725" algn="ctr" defTabSz="772116" eaLnBrk="1" hangingPunct="1">
              <a:buFont typeface="Arial" charset="0"/>
              <a:buNone/>
              <a:defRPr/>
            </a:pPr>
            <a:endParaRPr lang="en-GB" sz="2100" b="1" dirty="0">
              <a:solidFill>
                <a:schemeClr val="bg1"/>
              </a:solidFill>
            </a:endParaRPr>
          </a:p>
          <a:p>
            <a:pPr marL="201725" indent="-201725" algn="ctr" defTabSz="772116" eaLnBrk="1" hangingPunct="1">
              <a:buFont typeface="Arial" charset="0"/>
              <a:buNone/>
              <a:defRPr/>
            </a:pPr>
            <a:endParaRPr lang="en-GB" sz="1100" b="1" dirty="0"/>
          </a:p>
          <a:p>
            <a:pPr marL="581520" lvl="1" indent="-240677" defTabSz="772116" eaLnBrk="1" hangingPunct="1">
              <a:buClr>
                <a:srgbClr val="FFFF99"/>
              </a:buClr>
              <a:buFont typeface="Arial" charset="0"/>
              <a:buChar char="▪"/>
              <a:defRPr/>
            </a:pPr>
            <a:r>
              <a:rPr lang="fr-FR" sz="1900" dirty="0"/>
              <a:t>Fonctionnaire &amp; salarié et/ou indépendant</a:t>
            </a:r>
          </a:p>
          <a:p>
            <a:pPr marL="581520" lvl="1" indent="-240677" defTabSz="772116" eaLnBrk="1" hangingPunct="1">
              <a:buClr>
                <a:srgbClr val="FFFF99"/>
              </a:buClr>
              <a:buFont typeface="Arial" charset="0"/>
              <a:buNone/>
              <a:defRPr/>
            </a:pPr>
            <a:r>
              <a:rPr lang="fr-FR" sz="1900" dirty="0"/>
              <a:t>	</a:t>
            </a:r>
            <a:r>
              <a:rPr lang="fr-FR" sz="1900" dirty="0" err="1">
                <a:sym typeface="Wingdings 3" charset="2"/>
              </a:rPr>
              <a:t></a:t>
            </a:r>
            <a:r>
              <a:rPr lang="fr-FR" sz="1900" dirty="0">
                <a:sym typeface="Wingdings 3" charset="2"/>
              </a:rPr>
              <a:t> Etat membre du fonctionnaire</a:t>
            </a:r>
          </a:p>
          <a:p>
            <a:pPr marL="581520" lvl="1" indent="-240677" defTabSz="772116" eaLnBrk="1" hangingPunct="1">
              <a:buClr>
                <a:srgbClr val="FFFF99"/>
              </a:buClr>
              <a:buFont typeface="Arial" charset="0"/>
              <a:buNone/>
              <a:defRPr/>
            </a:pPr>
            <a:endParaRPr lang="fr-FR" sz="1900" dirty="0">
              <a:sym typeface="Wingdings 3" charset="2"/>
            </a:endParaRPr>
          </a:p>
          <a:p>
            <a:pPr marL="581520" lvl="1" indent="-240677" defTabSz="772116" eaLnBrk="1" hangingPunct="1">
              <a:buClr>
                <a:srgbClr val="FFFF99"/>
              </a:buClr>
              <a:buFont typeface="Arial" charset="0"/>
              <a:buChar char="▪"/>
              <a:defRPr/>
            </a:pPr>
            <a:r>
              <a:rPr lang="fr-FR" sz="1900" dirty="0"/>
              <a:t>Fonctionnaire employé par plusieurs Etats membres</a:t>
            </a:r>
          </a:p>
          <a:p>
            <a:pPr marL="581520" lvl="1" indent="-240677" defTabSz="772116" eaLnBrk="1" hangingPunct="1">
              <a:buClr>
                <a:srgbClr val="FFFF99"/>
              </a:buClr>
              <a:buFont typeface="Arial" charset="0"/>
              <a:buNone/>
              <a:defRPr/>
            </a:pPr>
            <a:r>
              <a:rPr lang="fr-FR" sz="1900" dirty="0">
                <a:sym typeface="Wingdings 3" charset="2"/>
              </a:rPr>
              <a:t>	</a:t>
            </a:r>
            <a:r>
              <a:rPr lang="fr-FR" sz="1900" dirty="0" err="1">
                <a:sym typeface="Wingdings 3" charset="2"/>
              </a:rPr>
              <a:t></a:t>
            </a:r>
            <a:r>
              <a:rPr lang="fr-FR" sz="1900" dirty="0">
                <a:sym typeface="Wingdings 3" charset="2"/>
              </a:rPr>
              <a:t> double couverture</a:t>
            </a:r>
            <a:endParaRPr lang="fr-FR" sz="2000" dirty="0">
              <a:effectLst>
                <a:outerShdw blurRad="38100" dist="38100" dir="2700000" algn="tl">
                  <a:srgbClr val="DDDDDD"/>
                </a:outerShdw>
              </a:effectLst>
            </a:endParaRPr>
          </a:p>
        </p:txBody>
      </p:sp>
      <p:sp>
        <p:nvSpPr>
          <p:cNvPr id="134148" name="Rectangle 8"/>
          <p:cNvSpPr>
            <a:spLocks noGrp="1" noChangeArrowheads="1"/>
          </p:cNvSpPr>
          <p:nvPr>
            <p:ph type="sldNum" sz="quarter" idx="12"/>
          </p:nvPr>
        </p:nvSpPr>
        <p:spPr bwMode="auto">
          <a:xfrm>
            <a:off x="7010400" y="6356350"/>
            <a:ext cx="2133600" cy="365125"/>
          </a:xfrm>
          <a:prstGeom prst="rect">
            <a:avLst/>
          </a:prstGeom>
          <a:noFill/>
          <a:ln>
            <a:miter lim="800000"/>
            <a:headEnd/>
            <a:tailEnd/>
          </a:ln>
        </p:spPr>
        <p:txBody>
          <a:bodyPr/>
          <a:lstStyle/>
          <a:p>
            <a:r>
              <a:rPr lang="fr-FR" smtClean="0"/>
              <a:t>Page </a:t>
            </a:r>
            <a:fld id="{B6AAB5CD-99B6-EB42-B749-B97CEDF9566E}" type="slidenum">
              <a:rPr lang="fr-FR" smtClean="0"/>
              <a:pPr/>
              <a:t>99</a:t>
            </a:fld>
            <a:endParaRPr lang="fr-FR" smtClean="0"/>
          </a:p>
        </p:txBody>
      </p:sp>
      <p:sp>
        <p:nvSpPr>
          <p:cNvPr id="134149" name="Espace réservé de la date 4"/>
          <p:cNvSpPr txBox="1">
            <a:spLocks noGrp="1"/>
          </p:cNvSpPr>
          <p:nvPr/>
        </p:nvSpPr>
        <p:spPr bwMode="auto">
          <a:xfrm>
            <a:off x="457200" y="6356350"/>
            <a:ext cx="2133600" cy="365125"/>
          </a:xfrm>
          <a:prstGeom prst="rect">
            <a:avLst/>
          </a:prstGeom>
          <a:noFill/>
          <a:ln w="9525">
            <a:noFill/>
            <a:miter lim="800000"/>
            <a:headEnd/>
            <a:tailEnd/>
          </a:ln>
        </p:spPr>
        <p:txBody>
          <a:bodyPr lIns="91408" tIns="45704" rIns="91408" bIns="45704" anchor="ctr">
            <a:prstTxWarp prst="textNoShape">
              <a:avLst/>
            </a:prstTxWarp>
          </a:bodyPr>
          <a:lstStyle/>
          <a:p>
            <a:endParaRPr lang="nl-BE" sz="1200">
              <a:solidFill>
                <a:srgbClr val="898989"/>
              </a:solidFill>
              <a:latin typeface="Calibri" charset="0"/>
            </a:endParaRPr>
          </a:p>
        </p:txBody>
      </p:sp>
      <p:sp>
        <p:nvSpPr>
          <p:cNvPr id="134150" name="Espace réservé du pied de page 5"/>
          <p:cNvSpPr txBox="1">
            <a:spLocks noGrp="1"/>
          </p:cNvSpPr>
          <p:nvPr/>
        </p:nvSpPr>
        <p:spPr bwMode="auto">
          <a:xfrm>
            <a:off x="3124200" y="6356350"/>
            <a:ext cx="2895600" cy="365125"/>
          </a:xfrm>
          <a:prstGeom prst="rect">
            <a:avLst/>
          </a:prstGeom>
          <a:noFill/>
          <a:ln w="9525">
            <a:noFill/>
            <a:miter lim="800000"/>
            <a:headEnd/>
            <a:tailEnd/>
          </a:ln>
        </p:spPr>
        <p:txBody>
          <a:bodyPr lIns="91408" tIns="45704" rIns="91408" bIns="45704" anchor="ctr">
            <a:prstTxWarp prst="textNoShape">
              <a:avLst/>
            </a:prstTxWarp>
          </a:bodyPr>
          <a:lstStyle/>
          <a:p>
            <a:pPr algn="ctr"/>
            <a:endParaRPr lang="nl-BE" sz="1200">
              <a:solidFill>
                <a:srgbClr val="898989"/>
              </a:solidFill>
              <a:latin typeface="Calibri" charset="0"/>
            </a:endParaRPr>
          </a:p>
        </p:txBody>
      </p:sp>
      <p:sp>
        <p:nvSpPr>
          <p:cNvPr id="293909" name="Text Box 21"/>
          <p:cNvSpPr txBox="1">
            <a:spLocks noChangeArrowheads="1"/>
          </p:cNvSpPr>
          <p:nvPr/>
        </p:nvSpPr>
        <p:spPr bwMode="auto">
          <a:xfrm>
            <a:off x="5219700" y="4652963"/>
            <a:ext cx="2160588" cy="766762"/>
          </a:xfrm>
          <a:prstGeom prst="rect">
            <a:avLst/>
          </a:prstGeom>
          <a:noFill/>
          <a:ln w="9525">
            <a:noFill/>
            <a:miter lim="800000"/>
            <a:headEnd/>
            <a:tailEnd/>
          </a:ln>
        </p:spPr>
        <p:txBody>
          <a:bodyPr lIns="91408" tIns="45704" rIns="91408" bIns="45704">
            <a:prstTxWarp prst="textNoShape">
              <a:avLst/>
            </a:prstTxWarp>
            <a:spAutoFit/>
          </a:bodyPr>
          <a:lstStyle/>
          <a:p>
            <a:pPr algn="ctr" defTabSz="457704" eaLnBrk="0" hangingPunct="0">
              <a:spcBef>
                <a:spcPct val="50000"/>
              </a:spcBef>
              <a:defRPr/>
            </a:pPr>
            <a:endParaRPr lang="en-GB" sz="4200" dirty="0">
              <a:solidFill>
                <a:schemeClr val="bg1"/>
              </a:solidFill>
              <a:effectLst>
                <a:outerShdw blurRad="38100" dist="38100" dir="2700000" algn="tl">
                  <a:srgbClr val="DDDDDD"/>
                </a:outerShdw>
              </a:effectLst>
              <a:latin typeface="Calibri" charset="0"/>
            </a:endParaRPr>
          </a:p>
        </p:txBody>
      </p:sp>
      <p:sp>
        <p:nvSpPr>
          <p:cNvPr id="134152" name="Rectangle 28"/>
          <p:cNvSpPr>
            <a:spLocks noChangeArrowheads="1"/>
          </p:cNvSpPr>
          <p:nvPr/>
        </p:nvSpPr>
        <p:spPr bwMode="auto">
          <a:xfrm>
            <a:off x="1676400" y="74613"/>
            <a:ext cx="6459538" cy="1727200"/>
          </a:xfrm>
          <a:prstGeom prst="rect">
            <a:avLst/>
          </a:prstGeom>
          <a:noFill/>
          <a:ln w="9525">
            <a:noFill/>
            <a:miter lim="800000"/>
            <a:headEnd/>
            <a:tailEnd/>
          </a:ln>
          <a:effectLst>
            <a:prstShdw prst="shdw13" dist="135003" dir="2471156">
              <a:schemeClr val="bg2">
                <a:alpha val="50000"/>
              </a:schemeClr>
            </a:prstShdw>
          </a:effectLst>
        </p:spPr>
        <p:txBody>
          <a:bodyPr lIns="91408" tIns="45704" rIns="91408" bIns="45704" anchor="ctr">
            <a:prstTxWarp prst="textNoShape">
              <a:avLst/>
            </a:prstTxWarp>
          </a:bodyPr>
          <a:lstStyle/>
          <a:p>
            <a:r>
              <a:rPr lang="fr-FR" dirty="0">
                <a:solidFill>
                  <a:srgbClr val="000000"/>
                </a:solidFill>
                <a:latin typeface="Tahoma" charset="0"/>
              </a:rPr>
              <a:t>Activités simultanées</a:t>
            </a:r>
            <a:r>
              <a:rPr lang="fr-FR" dirty="0">
                <a:solidFill>
                  <a:srgbClr val="000000"/>
                </a:solidFill>
              </a:rPr>
              <a:t> </a:t>
            </a:r>
            <a:r>
              <a:rPr lang="fr-FR" dirty="0">
                <a:solidFill>
                  <a:srgbClr val="000000"/>
                </a:solidFill>
                <a:latin typeface="Tahoma" charset="0"/>
              </a:rPr>
              <a:t/>
            </a:r>
            <a:br>
              <a:rPr lang="fr-FR" dirty="0">
                <a:solidFill>
                  <a:srgbClr val="000000"/>
                </a:solidFill>
                <a:latin typeface="Tahoma" charset="0"/>
              </a:rPr>
            </a:br>
            <a:r>
              <a:rPr lang="fr-FR" i="1" dirty="0">
                <a:solidFill>
                  <a:srgbClr val="000000"/>
                </a:solidFill>
                <a:latin typeface="Tahoma" charset="0"/>
              </a:rPr>
              <a:t>Fonctionnaires +</a:t>
            </a:r>
            <a:r>
              <a:rPr lang="fr-FR" dirty="0">
                <a:solidFill>
                  <a:srgbClr val="000000"/>
                </a:solidFill>
                <a:latin typeface="Tahoma" charset="0"/>
              </a:rPr>
              <a:t> </a:t>
            </a:r>
            <a:r>
              <a:rPr lang="fr-FR" i="1" dirty="0">
                <a:solidFill>
                  <a:srgbClr val="000000"/>
                </a:solidFill>
                <a:latin typeface="Tahoma" charset="0"/>
              </a:rPr>
              <a:t>Salarié &amp; indépendant</a:t>
            </a:r>
          </a:p>
          <a:p>
            <a:r>
              <a:rPr lang="fr-FR" dirty="0">
                <a:solidFill>
                  <a:srgbClr val="000000"/>
                </a:solidFill>
                <a:latin typeface="Tahoma" charset="0"/>
              </a:rPr>
              <a:t>1408/71</a:t>
            </a:r>
          </a:p>
        </p:txBody>
      </p:sp>
      <p:sp>
        <p:nvSpPr>
          <p:cNvPr id="293917" name="Text Box 29"/>
          <p:cNvSpPr txBox="1">
            <a:spLocks noChangeArrowheads="1"/>
          </p:cNvSpPr>
          <p:nvPr/>
        </p:nvSpPr>
        <p:spPr bwMode="auto">
          <a:xfrm>
            <a:off x="2624362" y="1104850"/>
            <a:ext cx="2232025" cy="369887"/>
          </a:xfrm>
          <a:prstGeom prst="rect">
            <a:avLst/>
          </a:prstGeom>
          <a:noFill/>
          <a:ln w="9525">
            <a:noFill/>
            <a:miter lim="800000"/>
            <a:headEnd/>
            <a:tailEnd/>
          </a:ln>
        </p:spPr>
        <p:txBody>
          <a:bodyPr lIns="91408" tIns="45704" rIns="91408" bIns="45704">
            <a:prstTxWarp prst="textNoShape">
              <a:avLst/>
            </a:prstTxWarp>
            <a:spAutoFit/>
          </a:bodyPr>
          <a:lstStyle/>
          <a:p>
            <a:pPr>
              <a:spcBef>
                <a:spcPct val="50000"/>
              </a:spcBef>
            </a:pPr>
            <a:r>
              <a:rPr lang="nl-BE" dirty="0">
                <a:solidFill>
                  <a:srgbClr val="CC0000"/>
                </a:solidFill>
                <a:latin typeface="Tahoma" charset="0"/>
              </a:rPr>
              <a:t>→ 883/2004</a:t>
            </a:r>
          </a:p>
        </p:txBody>
      </p:sp>
    </p:spTree>
    <p:extLst>
      <p:ext uri="{BB962C8B-B14F-4D97-AF65-F5344CB8AC3E}">
        <p14:creationId xmlns:p14="http://schemas.microsoft.com/office/powerpoint/2010/main" val="1590500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grpId="0" nodeType="clickEffect">
                                  <p:stCondLst>
                                    <p:cond delay="0"/>
                                  </p:stCondLst>
                                  <p:childTnLst>
                                    <p:set>
                                      <p:cBhvr>
                                        <p:cTn id="6" dur="1" fill="hold">
                                          <p:stCondLst>
                                            <p:cond delay="0"/>
                                          </p:stCondLst>
                                        </p:cTn>
                                        <p:tgtEl>
                                          <p:spTgt spid="293917"/>
                                        </p:tgtEl>
                                        <p:attrNameLst>
                                          <p:attrName>style.visibility</p:attrName>
                                        </p:attrNameLst>
                                      </p:cBhvr>
                                      <p:to>
                                        <p:strVal val="visible"/>
                                      </p:to>
                                    </p:set>
                                    <p:anim calcmode="lin" valueType="num">
                                      <p:cBhvr additive="base">
                                        <p:cTn id="7" dur="2000" fill="hold"/>
                                        <p:tgtEl>
                                          <p:spTgt spid="293917"/>
                                        </p:tgtEl>
                                        <p:attrNameLst>
                                          <p:attrName>ppt_x</p:attrName>
                                        </p:attrNameLst>
                                      </p:cBhvr>
                                      <p:tavLst>
                                        <p:tav tm="0">
                                          <p:val>
                                            <p:strVal val="0-#ppt_w/2"/>
                                          </p:val>
                                        </p:tav>
                                        <p:tav tm="100000">
                                          <p:val>
                                            <p:strVal val="#ppt_x"/>
                                          </p:val>
                                        </p:tav>
                                      </p:tavLst>
                                    </p:anim>
                                    <p:anim calcmode="lin" valueType="num">
                                      <p:cBhvr additive="base">
                                        <p:cTn id="8" dur="2000" fill="hold"/>
                                        <p:tgtEl>
                                          <p:spTgt spid="2939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917"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p45t97V6.E2LsOSjeZGMa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qe7jekjas0uOXvOkOglTH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bG3DIPlqck6GaS8LXVhbG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LlTxxOf28k.k_Se4Pw.Ca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c3nzWdRL4EKs3WwkIrqNc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bkJYc8z2akytADovtLMFU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Tq6IEyAc1U.pGC1WyeWwH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ohXAsbK3GUC8ShKUw1lLL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Pocj7mSwP025lF.hd.DkC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rR05FahDcU.6Hq6f3Yy7W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AQpcaC35W0WJCw5nMn1OU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Y_g8_7Zm0kSsWVteIFtt1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9u_8_5SeB0ifzRgZ5oN8Y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WpXP1QhrjUmPL2w6SdDuT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YeFYEZPokk.o4z4LHBaA4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9PoaFoDNbki601tZ_tvId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Ryf3vZsNBEm45TvGWGYrM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XjSrpML0okKuEn5KpZiAG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NB0JlpfM7UGe3G3GuGGSW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oWu5xkmLikaj2z_ZaidKx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UXloAStPAkGRq2ELtRsJo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wq3KlFbtH0CwUDLy09hs_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sMUvmS084k6bXhYl0v_DK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9hCdVlLl8kuUiFFXuwmMO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Rt6yzc6QxE2w7tsE3zIlt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CM19_gTvIUGzJkco84ATx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ITy5VnPpXUCf4toPVl.Qw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RDCBuMJJDk6TxAueGqala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rdfrfWKBwEWGPl4HkwaYs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tBNnlwJwr0WSbK8sOrz4Z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52dHgu5gm024zTrjzBjGP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p8h.Xi2AzUSsBayWnrlZs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7r4bWB1sQEG7bio4W6K0W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FD7oDR.H1UC8Zt7MOvK8f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fp1nsZu_PUuhMEy6Ir4Kk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oB72rRHu80CSxT5z4I7g1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ibJcZO__8UGIiy1EUAHpt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Ri2r31wE9ESzgRfXGm63S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RGr5n2EepEKg1MjhhjobS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tg3.RxGGZU2sRpqv.w9tw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FurZq866ckSIwRH.VpGOk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9H56QtlUrEOKJB34Lossm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G0_f5BHhBU.jwzzVjBlnr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264iAFEBVUeD3eomVuOEi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Y6ad2emK30yxBBkLFKplx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KvmRC7vSgUmbLA.Kt8JQp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0dQy8uAhWEyk_2sq2J4vF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6zz4e37q_EqLPocuubb12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q_6uwxfws0.oH552Ork0m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dmOKqAizH0SGyG2t7jqrx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o12maPVj6ESVj42ThsLtm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ahIbXMzKQ0i.5p5BQ3B1l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I_HR.81pf0KVcLqe6u3kB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0E5strgBBky4u6GaBkSuY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BodBuT7H9UK2DuKxXzkxc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19lqJjQsG0iXsbdNiiq1S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_SGXCR80mkW0fgCHSTAQr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BmXnmpbMbU2WamdYVajXZ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9VXZeViCwUyi3yFp4Zng4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lW0zKStUMkKCXgJDHKIwB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uy9mpW5bZkqpVTBz0tBnU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lrTVlpncNkKSkcn87_6G6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D1ss.nsuWUqABWkNcOPQn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Y0w2VG5u9EKnneNYDW2v8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nWNqrX6jyEyHNnAnlEW00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J.EAMXud.U.Qpelejp1zq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mUOFSkCMIUGK.ELvAoSoK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xepBkfhnWEGTtzLBt8DZv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R0tW710E3Uu2XDEFuI7MO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Cl3_TKr7W0KcX3IXDbMbB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r5l5vMgYikOxriFlyyfqw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iMzPf1_jR0O3bUz4gyc3u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SuKHo4ppbEu_qrG1V.N8N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ey5Lo2OTN0mkV_l26qPYC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3jzL6k6._EqLB_2x30UyZ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6SH9zEJj8EmxrUlaa9uhn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vLuLuc3BzkmCUAZWC_6I5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GD.YF716EUGldaDIpAfidA"/>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BmzzsvMzg0Kzbd2fFuPKc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xOx5UF5L20.y5KpWJ1oJD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zulOedegCki5jFf4E.sjQ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vFXoZkICIkm1dfR41YSiN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56wZF36wPk28Lw8S3UZ41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w9kWiz0Da0C1gm2gjSe8W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7hCF142mMkawx5hmw77B3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r_b8BV7mpkCyEbUCQOW7Z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v1DLr28CZkKfMXi8hHjJP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TQHelpIo.Equ3H_IJ50yq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Jp6Vl_3wwUembqcxfowAz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sa_FfpDVGk6dYmGsuW_mO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e2Z_9eSjLEqAY6p2idLO5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v1DLr28CZkKfMXi8hHjJP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wjJavchShkGQbSPBNRxRd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ETNszC7ddkCKUruAxYRcaA"/>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IywQJrq_u06gMNepGsPV2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7Y8HR5i7W0qOIX0H.mRn6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résentation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TotalTime>
  <Words>8661</Words>
  <Application>Microsoft Macintosh PowerPoint</Application>
  <PresentationFormat>On-screen Show (4:3)</PresentationFormat>
  <Paragraphs>1092</Paragraphs>
  <Slides>134</Slides>
  <Notes>71</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134</vt:i4>
      </vt:variant>
    </vt:vector>
  </HeadingPairs>
  <TitlesOfParts>
    <vt:vector size="139" baseType="lpstr">
      <vt:lpstr>Office Theme</vt:lpstr>
      <vt:lpstr>Présentation17</vt:lpstr>
      <vt:lpstr>1_Default Theme</vt:lpstr>
      <vt:lpstr>Diseño predeterminado</vt:lpstr>
      <vt:lpstr>Photo Editor-foto</vt:lpstr>
      <vt:lpstr>PowerPoint Presentation</vt:lpstr>
      <vt:lpstr>Le droit international et européen de la sécurité sociale </vt:lpstr>
      <vt:lpstr>Structuration de l’enseignement</vt:lpstr>
      <vt:lpstr>La mobilité internationale</vt:lpstr>
      <vt:lpstr>Ce qui doit être pris en compte en cas de mobilité internationale</vt:lpstr>
      <vt:lpstr>QUESTIONS</vt:lpstr>
      <vt:lpstr>Travailleurs migrants: réflexes</vt:lpstr>
      <vt:lpstr>Terminologie</vt:lpstr>
      <vt:lpstr>En droit de la sécurité sociale  Formulation du problème</vt:lpstr>
      <vt:lpstr>En droit de la sécurité sociale  - Formulation du problème</vt:lpstr>
      <vt:lpstr>En droit de la sécurité sociale  Formulation du problème</vt:lpstr>
      <vt:lpstr>La solution</vt:lpstr>
      <vt:lpstr>La solution</vt:lpstr>
      <vt:lpstr>La solution</vt:lpstr>
      <vt:lpstr>Sources de droit international</vt:lpstr>
      <vt:lpstr>DROIT INTERNE</vt:lpstr>
      <vt:lpstr>Application des règles internes</vt:lpstr>
      <vt:lpstr>Le droit interne</vt:lpstr>
      <vt:lpstr>Le droit interne</vt:lpstr>
      <vt:lpstr>Le droit interne</vt:lpstr>
      <vt:lpstr>Tableau de synthèse : extension territoriale ARRCO-AGIRC</vt:lpstr>
      <vt:lpstr>Le droit interne</vt:lpstr>
      <vt:lpstr>Le droit interne</vt:lpstr>
      <vt:lpstr>« L’impatrié »</vt:lpstr>
      <vt:lpstr>Régime particulier des cotisations vieillesse</vt:lpstr>
      <vt:lpstr>La demande d’exemption </vt:lpstr>
      <vt:lpstr>LES INSTRUMENTS INTERNATIONAUX</vt:lpstr>
      <vt:lpstr>Les instruments internationaux de sécurité sociale</vt:lpstr>
      <vt:lpstr>  La coordination internationale des systèmes de sécurité sociale par les conventions bilatérales </vt:lpstr>
      <vt:lpstr>Les conventions bilatérales</vt:lpstr>
      <vt:lpstr>Pourquoi des conventions ?</vt:lpstr>
      <vt:lpstr>Conventions bilatérales</vt:lpstr>
      <vt:lpstr>Les éléments de la convention bilatérale</vt:lpstr>
      <vt:lpstr>Le champ d’application matériel</vt:lpstr>
      <vt:lpstr>Le champ d’application matériel Exemples</vt:lpstr>
      <vt:lpstr>Le champ d’application matériel Exemples</vt:lpstr>
      <vt:lpstr>Le champ d’application personnel</vt:lpstr>
      <vt:lpstr>Le champ d’application personnel Exemples </vt:lpstr>
      <vt:lpstr>Le champ d’application personnel Exemples </vt:lpstr>
      <vt:lpstr>Le champ d’application personnel Exemples </vt:lpstr>
      <vt:lpstr>Le champ d’application personnel Exemples </vt:lpstr>
      <vt:lpstr>Le champ d’application territorial</vt:lpstr>
      <vt:lpstr>Le champ d’application territorial Exemples</vt:lpstr>
      <vt:lpstr>Les principes de la coordination</vt:lpstr>
      <vt:lpstr>  Dispositions modèles pour un accord bilatéral en matière de sécurité sociale et rapport explicatif</vt:lpstr>
      <vt:lpstr>Instruments multilatéraux de coordination </vt:lpstr>
      <vt:lpstr>Le droit de l’Union européenne</vt:lpstr>
      <vt:lpstr>Libre circulation des personnes  </vt:lpstr>
      <vt:lpstr>Libre circulation des personnes  </vt:lpstr>
      <vt:lpstr>Coordination des systèmes de sécurité sociale en Europe</vt:lpstr>
      <vt:lpstr>Turquie</vt:lpstr>
      <vt:lpstr>EEE</vt:lpstr>
      <vt:lpstr>Suisse</vt:lpstr>
      <vt:lpstr>PowerPoint Presentation</vt:lpstr>
      <vt:lpstr>Ressortissants d’Etats tiers</vt:lpstr>
      <vt:lpstr>Règlements 1408/71 et 574 /72 restent applicables</vt:lpstr>
      <vt:lpstr>Références légales</vt:lpstr>
      <vt:lpstr> Coordination des systèmes de sécurité sociale</vt:lpstr>
      <vt:lpstr> Champ d’application</vt:lpstr>
      <vt:lpstr>4. Champ d’application</vt:lpstr>
      <vt:lpstr>4. Champ d’application</vt:lpstr>
      <vt:lpstr>Principes généraux de la coordination</vt:lpstr>
      <vt:lpstr>La détermination de la législation applicable en sécurité sociale </vt:lpstr>
      <vt:lpstr>Attention articulation entre règlements anciens et nouveaux est complexe</vt:lpstr>
      <vt:lpstr>Le Règlement 1408/71 continue à s’appliquer  </vt:lpstr>
      <vt:lpstr>PowerPoint Presentation</vt:lpstr>
      <vt:lpstr>Coordination du système de sécurité sociale</vt:lpstr>
      <vt:lpstr>Détermination de la législation applicable</vt:lpstr>
      <vt:lpstr>PowerPoint Presentation</vt:lpstr>
      <vt:lpstr>PowerPoint Presentation</vt:lpstr>
      <vt:lpstr>PowerPoint Presentation</vt:lpstr>
      <vt:lpstr>Si l’activité se déroule dans un Etat</vt:lpstr>
      <vt:lpstr>PowerPoint Presentation</vt:lpstr>
      <vt:lpstr>PowerPoint Presentation</vt:lpstr>
      <vt:lpstr>Détachement</vt:lpstr>
      <vt:lpstr>Détachement</vt:lpstr>
      <vt:lpstr>Détachement</vt:lpstr>
      <vt:lpstr>Détachement Les règlements</vt:lpstr>
      <vt:lpstr>PowerPoint Presentation</vt:lpstr>
      <vt:lpstr>Détachement  Conditions principales</vt:lpstr>
      <vt:lpstr>Détachement </vt:lpstr>
      <vt:lpstr>Détachement</vt:lpstr>
      <vt:lpstr>Détachement</vt:lpstr>
      <vt:lpstr>Détachement </vt:lpstr>
      <vt:lpstr>Formalités en cas de détachement</vt:lpstr>
      <vt:lpstr>PowerPoint Presentation</vt:lpstr>
      <vt:lpstr>PowerPoint Presentation</vt:lpstr>
      <vt:lpstr>Valeur probante du formulaire A1   </vt:lpstr>
      <vt:lpstr>Procédure de contestation d’un formulaire A1 </vt:lpstr>
      <vt:lpstr>PowerPoint Presentation</vt:lpstr>
      <vt:lpstr>PowerPoint Presentation</vt:lpstr>
      <vt:lpstr> Activités simultanées Salarié </vt:lpstr>
      <vt:lpstr> Activités simultanées Salarié </vt:lpstr>
      <vt:lpstr>Activités simultanées Employeur hors de l’Europe Salarié </vt:lpstr>
      <vt:lpstr> Activités simultanées  Indépendant </vt:lpstr>
      <vt:lpstr>Concept de résidence (art.11 RA)</vt:lpstr>
      <vt:lpstr>Exercice simultané de plusieurs activités non salariées </vt:lpstr>
      <vt:lpstr>PowerPoint Presentation</vt:lpstr>
      <vt:lpstr>PowerPoint Presentation</vt:lpstr>
      <vt:lpstr>Procédures si pluriactivité  </vt:lpstr>
      <vt:lpstr>Autres rattachements</vt:lpstr>
      <vt:lpstr>La clause dérogatoire</vt:lpstr>
      <vt:lpstr>Principes généraux de la coordination</vt:lpstr>
      <vt:lpstr>Principes généraux de la coordination</vt:lpstr>
      <vt:lpstr>Principes généraux de la coordination</vt:lpstr>
      <vt:lpstr>Exportation des prestations </vt:lpstr>
      <vt:lpstr>Principes généraux de la coordination</vt:lpstr>
      <vt:lpstr>Principe de l’assimilation de prestations, de revenus, de faits ou d’événements (article 6 règl. 883/2004)</vt:lpstr>
      <vt:lpstr>Principe de l’assimilation de prestations, de revenus, de faits ou d’événements</vt:lpstr>
      <vt:lpstr>Totalisation et intégration</vt:lpstr>
      <vt:lpstr>Maladie et ma(pa)ternité </vt:lpstr>
      <vt:lpstr>Principes généraux de la coordination</vt:lpstr>
      <vt:lpstr>Totalisation et proratisation</vt:lpstr>
      <vt:lpstr>5. Rapports Règlements/Conventions bi(multi)latérales</vt:lpstr>
      <vt:lpstr>Coopération renforcée</vt:lpstr>
      <vt:lpstr>Interaction entre les institutions et les assurés</vt:lpstr>
      <vt:lpstr>Rôle des institutions</vt:lpstr>
      <vt:lpstr>Coopération administrative</vt:lpstr>
      <vt:lpstr>Procédure de dialogue et de conciliation Decision N° A1 (12 Juin 2009)   Art 6, §3 (Règlement 987/2009)  </vt:lpstr>
      <vt:lpstr>Coopération administrative</vt:lpstr>
      <vt:lpstr>Augmenter la flexibilité =  Pour les autorités et les institutions</vt:lpstr>
      <vt:lpstr>La décision n° E1 du 12 juin 2009 de la CACSSS a adopté des dispositions transitoires</vt:lpstr>
      <vt:lpstr>La décision n° E1 du 12 juin 2009 de la CACSSS a adopté des dispositions transitoires</vt:lpstr>
      <vt:lpstr>Article 5 987/2009 Valeur juridique des documents et pièces justificatives établis dans un autre État membre.  </vt:lpstr>
      <vt:lpstr>L’échange électronique de données </vt:lpstr>
      <vt:lpstr>EESSI (Electronic Exchange of Social Security Information)</vt:lpstr>
      <vt:lpstr>Electronic Exchange of Social Security Information </vt:lpstr>
      <vt:lpstr>EESSI </vt:lpstr>
      <vt:lpstr>EESSI</vt:lpstr>
      <vt:lpstr>EESSI: High-level Architecture </vt:lpstr>
      <vt:lpstr>PEPPOL Transport infrastructure</vt:lpstr>
      <vt:lpstr> SED papier - exemple</vt:lpstr>
      <vt:lpstr>EEE et SUISSE : Documents portables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Francis R. Kessler</dc:creator>
  <cp:lastModifiedBy>Francis R. Kessler</cp:lastModifiedBy>
  <cp:revision>4</cp:revision>
  <dcterms:created xsi:type="dcterms:W3CDTF">2016-03-27T09:46:24Z</dcterms:created>
  <dcterms:modified xsi:type="dcterms:W3CDTF">2016-03-27T10:16:44Z</dcterms:modified>
</cp:coreProperties>
</file>