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45"/>
  </p:notesMasterIdLst>
  <p:sldIdLst>
    <p:sldId id="323" r:id="rId2"/>
    <p:sldId id="324" r:id="rId3"/>
    <p:sldId id="325" r:id="rId4"/>
    <p:sldId id="326" r:id="rId5"/>
    <p:sldId id="327" r:id="rId6"/>
    <p:sldId id="328" r:id="rId7"/>
    <p:sldId id="329" r:id="rId8"/>
    <p:sldId id="330" r:id="rId9"/>
    <p:sldId id="364" r:id="rId10"/>
    <p:sldId id="374" r:id="rId11"/>
    <p:sldId id="365" r:id="rId12"/>
    <p:sldId id="366" r:id="rId13"/>
    <p:sldId id="367" r:id="rId14"/>
    <p:sldId id="331" r:id="rId15"/>
    <p:sldId id="332" r:id="rId16"/>
    <p:sldId id="371" r:id="rId17"/>
    <p:sldId id="372" r:id="rId18"/>
    <p:sldId id="333" r:id="rId19"/>
    <p:sldId id="334" r:id="rId20"/>
    <p:sldId id="335" r:id="rId21"/>
    <p:sldId id="336" r:id="rId22"/>
    <p:sldId id="337" r:id="rId23"/>
    <p:sldId id="338" r:id="rId24"/>
    <p:sldId id="369" r:id="rId25"/>
    <p:sldId id="370" r:id="rId26"/>
    <p:sldId id="339" r:id="rId27"/>
    <p:sldId id="368" r:id="rId28"/>
    <p:sldId id="340" r:id="rId29"/>
    <p:sldId id="341" r:id="rId30"/>
    <p:sldId id="342" r:id="rId31"/>
    <p:sldId id="343" r:id="rId32"/>
    <p:sldId id="344" r:id="rId33"/>
    <p:sldId id="345" r:id="rId34"/>
    <p:sldId id="375" r:id="rId35"/>
    <p:sldId id="376" r:id="rId36"/>
    <p:sldId id="377" r:id="rId37"/>
    <p:sldId id="378" r:id="rId38"/>
    <p:sldId id="379" r:id="rId39"/>
    <p:sldId id="380" r:id="rId40"/>
    <p:sldId id="373" r:id="rId41"/>
    <p:sldId id="358" r:id="rId42"/>
    <p:sldId id="360" r:id="rId43"/>
    <p:sldId id="361" r:id="rId44"/>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7" d="100"/>
          <a:sy n="67" d="100"/>
        </p:scale>
        <p:origin x="-22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62F4BEF-E275-9645-B82B-E09CB76EE3A0}" type="datetime1">
              <a:rPr lang="fr-FR"/>
              <a:pPr>
                <a:defRPr/>
              </a:pPr>
              <a:t>26/11/15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7A957A-AE5A-B84F-8823-4D1E5F1408BA}" type="slidenum">
              <a:rPr lang="fr-FR"/>
              <a:pPr>
                <a:defRPr/>
              </a:pPr>
              <a:t>‹#›</a:t>
            </a:fld>
            <a:endParaRPr lang="fr-FR"/>
          </a:p>
        </p:txBody>
      </p:sp>
    </p:spTree>
    <p:extLst>
      <p:ext uri="{BB962C8B-B14F-4D97-AF65-F5344CB8AC3E}">
        <p14:creationId xmlns:p14="http://schemas.microsoft.com/office/powerpoint/2010/main" val="35057401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B7FB4C-483E-B54A-AC77-C53B13A2EF66}" type="slidenum">
              <a:rPr lang="fr-FR" sz="1200"/>
              <a:pPr eaLnBrk="1" hangingPunct="1"/>
              <a:t>1</a:t>
            </a:fld>
            <a:endParaRPr lang="fr-FR" sz="1200"/>
          </a:p>
        </p:txBody>
      </p:sp>
      <p:sp>
        <p:nvSpPr>
          <p:cNvPr id="1945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6A17825-30AA-9B47-9296-FA136AFC7761}" type="slidenum">
              <a:rPr lang="fr-FR" sz="1200"/>
              <a:pPr eaLnBrk="1" hangingPunct="1"/>
              <a:t>28</a:t>
            </a:fld>
            <a:endParaRPr lang="fr-FR" sz="1200"/>
          </a:p>
        </p:txBody>
      </p:sp>
      <p:sp>
        <p:nvSpPr>
          <p:cNvPr id="56322"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737B06-38B3-704F-9B1E-DCA6BEB2DF2E}" type="slidenum">
              <a:rPr lang="fr-FR" sz="1200"/>
              <a:pPr eaLnBrk="1" hangingPunct="1"/>
              <a:t>30</a:t>
            </a:fld>
            <a:endParaRPr lang="fr-FR" sz="1200"/>
          </a:p>
        </p:txBody>
      </p:sp>
      <p:sp>
        <p:nvSpPr>
          <p:cNvPr id="59394"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C6F188-11BE-4F41-AFD5-48905F48AF0B}" type="slidenum">
              <a:rPr lang="fr-FR" sz="1200"/>
              <a:pPr eaLnBrk="1" hangingPunct="1"/>
              <a:t>32</a:t>
            </a:fld>
            <a:endParaRPr lang="fr-FR" sz="1200"/>
          </a:p>
        </p:txBody>
      </p:sp>
      <p:sp>
        <p:nvSpPr>
          <p:cNvPr id="62466"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722B58-E9B2-A949-A891-3A21C158DB96}" type="slidenum">
              <a:rPr lang="fr-FR" sz="1200"/>
              <a:pPr eaLnBrk="1" hangingPunct="1"/>
              <a:t>33</a:t>
            </a:fld>
            <a:endParaRPr lang="fr-FR" sz="1200"/>
          </a:p>
        </p:txBody>
      </p:sp>
      <p:sp>
        <p:nvSpPr>
          <p:cNvPr id="64514"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7EB03D-3470-4D43-8E8C-7303D6971D21}" type="slidenum">
              <a:rPr lang="fr-FR" sz="1200"/>
              <a:pPr eaLnBrk="1" hangingPunct="1"/>
              <a:t>6</a:t>
            </a:fld>
            <a:endParaRPr lang="fr-FR" sz="1200"/>
          </a:p>
        </p:txBody>
      </p:sp>
      <p:sp>
        <p:nvSpPr>
          <p:cNvPr id="2560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9CEFFA-3E3A-FD4D-A946-F60574923FA2}" type="slidenum">
              <a:rPr lang="fr-FR" sz="1200"/>
              <a:pPr eaLnBrk="1" hangingPunct="1"/>
              <a:t>7</a:t>
            </a:fld>
            <a:endParaRPr lang="fr-FR" sz="1200"/>
          </a:p>
        </p:txBody>
      </p:sp>
      <p:sp>
        <p:nvSpPr>
          <p:cNvPr id="27650"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CE98F7-4E04-3148-A11B-2F5E79556CB5}" type="slidenum">
              <a:rPr lang="fr-FR" sz="1200"/>
              <a:pPr eaLnBrk="1" hangingPunct="1"/>
              <a:t>14</a:t>
            </a:fld>
            <a:endParaRPr lang="fr-FR" sz="1200"/>
          </a:p>
        </p:txBody>
      </p:sp>
      <p:sp>
        <p:nvSpPr>
          <p:cNvPr id="3686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GB" sz="900">
                <a:latin typeface="Calibri" charset="0"/>
                <a:ea typeface="ＭＳ Ｐゴシック" charset="0"/>
                <a:cs typeface="ＭＳ Ｐゴシック" charset="0"/>
              </a:rPr>
              <a:t>The right to a retirement pension is generally contingent upon conditions of duration. The beneficiary</a:t>
            </a:r>
          </a:p>
          <a:p>
            <a:pPr eaLnBrk="1" hangingPunct="1">
              <a:lnSpc>
                <a:spcPct val="90000"/>
              </a:lnSpc>
            </a:pPr>
            <a:r>
              <a:rPr lang="en-GB" sz="900">
                <a:latin typeface="Calibri" charset="0"/>
                <a:ea typeface="ＭＳ Ｐゴシック" charset="0"/>
                <a:cs typeface="ＭＳ Ｐゴシック" charset="0"/>
              </a:rPr>
              <a:t>must have contributed, worked or resided in the country for a certain length of time to be eligible. When a</a:t>
            </a:r>
          </a:p>
          <a:p>
            <a:pPr eaLnBrk="1" hangingPunct="1">
              <a:lnSpc>
                <a:spcPct val="90000"/>
              </a:lnSpc>
            </a:pPr>
            <a:r>
              <a:rPr lang="en-GB" sz="900">
                <a:latin typeface="Calibri" charset="0"/>
                <a:ea typeface="ＭＳ Ｐゴシック" charset="0"/>
                <a:cs typeface="ＭＳ Ｐゴシック" charset="0"/>
              </a:rPr>
              <a:t>person’s career has been spent partly in one Member State and partly in another, it may happen that the vesting</a:t>
            </a:r>
          </a:p>
          <a:p>
            <a:pPr eaLnBrk="1" hangingPunct="1">
              <a:lnSpc>
                <a:spcPct val="90000"/>
              </a:lnSpc>
            </a:pPr>
            <a:r>
              <a:rPr lang="en-GB" sz="900">
                <a:latin typeface="Calibri" charset="0"/>
                <a:ea typeface="ＭＳ Ｐゴシック" charset="0"/>
                <a:cs typeface="ＭＳ Ｐゴシック" charset="0"/>
              </a:rPr>
              <a:t>period does not meet the conditions in either. To avoid the consequences of such situations, the regulation</a:t>
            </a:r>
          </a:p>
          <a:p>
            <a:pPr eaLnBrk="1" hangingPunct="1">
              <a:lnSpc>
                <a:spcPct val="90000"/>
              </a:lnSpc>
            </a:pPr>
            <a:r>
              <a:rPr lang="en-GB" sz="900">
                <a:latin typeface="Calibri" charset="0"/>
                <a:ea typeface="ＭＳ Ｐゴシック" charset="0"/>
                <a:cs typeface="ＭＳ Ｐゴシック" charset="0"/>
              </a:rPr>
              <a:t>provides for aggregation of insurance periods; in other words, all insurance periods in different Member States</a:t>
            </a:r>
          </a:p>
          <a:p>
            <a:pPr eaLnBrk="1" hangingPunct="1">
              <a:lnSpc>
                <a:spcPct val="90000"/>
              </a:lnSpc>
            </a:pPr>
            <a:r>
              <a:rPr lang="en-GB" sz="900">
                <a:latin typeface="Calibri" charset="0"/>
                <a:ea typeface="ＭＳ Ｐゴシック" charset="0"/>
                <a:cs typeface="ＭＳ Ｐゴシック" charset="0"/>
              </a:rPr>
              <a:t>shall be taken into account in determining whether the duration conditions have been met. Thanks to this</a:t>
            </a:r>
          </a:p>
          <a:p>
            <a:pPr eaLnBrk="1" hangingPunct="1">
              <a:lnSpc>
                <a:spcPct val="90000"/>
              </a:lnSpc>
            </a:pPr>
            <a:r>
              <a:rPr lang="en-GB" sz="900">
                <a:latin typeface="Calibri" charset="0"/>
                <a:ea typeface="ＭＳ Ｐゴシック" charset="0"/>
                <a:cs typeface="ＭＳ Ｐゴシック" charset="0"/>
              </a:rPr>
              <a:t>provision, a worker that moves within the Union cannot lose rights relating to any period of insurance,</a:t>
            </a:r>
          </a:p>
          <a:p>
            <a:pPr eaLnBrk="1" hangingPunct="1">
              <a:lnSpc>
                <a:spcPct val="90000"/>
              </a:lnSpc>
            </a:pPr>
            <a:r>
              <a:rPr lang="en-GB" sz="900">
                <a:latin typeface="Calibri" charset="0"/>
                <a:ea typeface="ＭＳ Ｐゴシック" charset="0"/>
                <a:cs typeface="ＭＳ Ｐゴシック" charset="0"/>
              </a:rPr>
              <a:t>employment or residence, no matter how short.</a:t>
            </a:r>
          </a:p>
          <a:p>
            <a:pPr eaLnBrk="1" hangingPunct="1">
              <a:lnSpc>
                <a:spcPct val="90000"/>
              </a:lnSpc>
            </a:pPr>
            <a:r>
              <a:rPr lang="en-GB" sz="900">
                <a:latin typeface="Calibri" charset="0"/>
                <a:ea typeface="ＭＳ Ｐゴシック" charset="0"/>
                <a:cs typeface="ＭＳ Ｐゴシック" charset="0"/>
              </a:rPr>
              <a:t>7</a:t>
            </a:r>
          </a:p>
          <a:p>
            <a:pPr eaLnBrk="1" hangingPunct="1">
              <a:lnSpc>
                <a:spcPct val="90000"/>
              </a:lnSpc>
            </a:pPr>
            <a:r>
              <a:rPr lang="en-GB" sz="900">
                <a:latin typeface="Calibri" charset="0"/>
                <a:ea typeface="ＭＳ Ｐゴシック" charset="0"/>
                <a:cs typeface="ＭＳ Ｐゴシック" charset="0"/>
              </a:rPr>
              <a:t>Thus, an employee who has worked 20 years in France and 20 years in Germany is eligible for a full</a:t>
            </a:r>
          </a:p>
          <a:p>
            <a:pPr eaLnBrk="1" hangingPunct="1">
              <a:lnSpc>
                <a:spcPct val="90000"/>
              </a:lnSpc>
            </a:pPr>
            <a:r>
              <a:rPr lang="en-GB" sz="900">
                <a:latin typeface="Calibri" charset="0"/>
                <a:ea typeface="ＭＳ Ｐゴシック" charset="0"/>
                <a:cs typeface="ＭＳ Ｐゴシック" charset="0"/>
              </a:rPr>
              <a:t>French retirement pension at age 60, since his period of activity in Germany must be counted towards the lengthof-</a:t>
            </a:r>
          </a:p>
          <a:p>
            <a:pPr eaLnBrk="1" hangingPunct="1">
              <a:lnSpc>
                <a:spcPct val="90000"/>
              </a:lnSpc>
            </a:pPr>
            <a:r>
              <a:rPr lang="en-GB" sz="900">
                <a:latin typeface="Calibri" charset="0"/>
                <a:ea typeface="ＭＳ Ｐゴシック" charset="0"/>
                <a:cs typeface="ＭＳ Ｐゴシック" charset="0"/>
              </a:rPr>
              <a:t>time condition (39 years in 1999, 40 years in 2003). The French scheme will pay him a pension calculated at</a:t>
            </a:r>
          </a:p>
          <a:p>
            <a:pPr eaLnBrk="1" hangingPunct="1">
              <a:lnSpc>
                <a:spcPct val="90000"/>
              </a:lnSpc>
            </a:pPr>
            <a:r>
              <a:rPr lang="en-GB" sz="900">
                <a:latin typeface="Calibri" charset="0"/>
                <a:ea typeface="ＭＳ Ｐゴシック" charset="0"/>
                <a:cs typeface="ＭＳ Ｐゴシック" charset="0"/>
              </a:rPr>
              <a:t>the full rate, but only on the rights acquired in France. He will have to wait until the age of 65 to draw his</a:t>
            </a:r>
          </a:p>
          <a:p>
            <a:pPr eaLnBrk="1" hangingPunct="1">
              <a:lnSpc>
                <a:spcPct val="90000"/>
              </a:lnSpc>
            </a:pPr>
            <a:r>
              <a:rPr lang="en-GB" sz="900">
                <a:latin typeface="Calibri" charset="0"/>
                <a:ea typeface="ＭＳ Ｐゴシック" charset="0"/>
                <a:cs typeface="ＭＳ Ｐゴシック" charset="0"/>
              </a:rPr>
              <a:t>German pension in accordance with the regulations in Germany.</a:t>
            </a:r>
          </a:p>
          <a:p>
            <a:pPr eaLnBrk="1" hangingPunct="1">
              <a:lnSpc>
                <a:spcPct val="90000"/>
              </a:lnSpc>
            </a:pPr>
            <a:r>
              <a:rPr lang="en-GB" sz="900">
                <a:latin typeface="Calibri" charset="0"/>
                <a:ea typeface="ＭＳ Ｐゴシック" charset="0"/>
                <a:cs typeface="ＭＳ Ｐゴシック" charset="0"/>
              </a:rPr>
              <a:t>In 1995 Regulation 1408-71 was amended to put an end to differences of interpretation in the way oldage</a:t>
            </a:r>
          </a:p>
          <a:p>
            <a:pPr eaLnBrk="1" hangingPunct="1">
              <a:lnSpc>
                <a:spcPct val="90000"/>
              </a:lnSpc>
            </a:pPr>
            <a:r>
              <a:rPr lang="en-GB" sz="900">
                <a:latin typeface="Calibri" charset="0"/>
                <a:ea typeface="ＭＳ Ｐゴシック" charset="0"/>
                <a:cs typeface="ＭＳ Ｐゴシック" charset="0"/>
              </a:rPr>
              <a:t>pensions were calculated for the Union’s migrant workers. Social security institutions are now obliged to</a:t>
            </a:r>
          </a:p>
          <a:p>
            <a:pPr eaLnBrk="1" hangingPunct="1">
              <a:lnSpc>
                <a:spcPct val="90000"/>
              </a:lnSpc>
            </a:pPr>
            <a:r>
              <a:rPr lang="en-GB" sz="900">
                <a:latin typeface="Calibri" charset="0"/>
                <a:ea typeface="ＭＳ Ｐゴシック" charset="0"/>
                <a:cs typeface="ＭＳ Ｐゴシック" charset="0"/>
              </a:rPr>
              <a:t>take into account all vesting periods to Community schemes — even in the event of separate payment of</a:t>
            </a:r>
          </a:p>
          <a:p>
            <a:pPr eaLnBrk="1" hangingPunct="1">
              <a:lnSpc>
                <a:spcPct val="90000"/>
              </a:lnSpc>
            </a:pPr>
            <a:r>
              <a:rPr lang="en-GB" sz="900">
                <a:latin typeface="Calibri" charset="0"/>
                <a:ea typeface="ＭＳ Ｐゴシック" charset="0"/>
                <a:cs typeface="ＭＳ Ｐゴシック" charset="0"/>
              </a:rPr>
              <a:t>pensions in different States — whenever such a calculation is more favourable to the insured.</a:t>
            </a:r>
            <a:endParaRPr lang="fr-FR" sz="90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CF4474-FBD3-D64A-9D3D-DF49B34CAE47}" type="slidenum">
              <a:rPr lang="fr-FR" sz="1200"/>
              <a:pPr eaLnBrk="1" hangingPunct="1"/>
              <a:t>15</a:t>
            </a:fld>
            <a:endParaRPr lang="fr-FR" sz="1200"/>
          </a:p>
        </p:txBody>
      </p:sp>
      <p:sp>
        <p:nvSpPr>
          <p:cNvPr id="3891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sz="1000">
                <a:latin typeface="Calibri" charset="0"/>
                <a:ea typeface="ＭＳ Ｐゴシック" charset="0"/>
                <a:cs typeface="ＭＳ Ｐゴシック" charset="0"/>
              </a:rPr>
              <a:t>Objet de ces mesures = la conservation des droits en cours d</a:t>
            </a:r>
            <a:r>
              <a:rPr lang="ja-JP" altLang="fr-FR" sz="1000">
                <a:latin typeface="Calibri" charset="0"/>
                <a:ea typeface="ＭＳ Ｐゴシック" charset="0"/>
                <a:cs typeface="ＭＳ Ｐゴシック" charset="0"/>
              </a:rPr>
              <a:t>’</a:t>
            </a:r>
            <a:r>
              <a:rPr lang="fr-FR" altLang="ja-JP" sz="1000">
                <a:latin typeface="Calibri" charset="0"/>
                <a:ea typeface="ＭＳ Ｐゴシック" charset="0"/>
                <a:cs typeface="ＭＳ Ｐゴシック" charset="0"/>
              </a:rPr>
              <a:t>acquisition </a:t>
            </a:r>
          </a:p>
          <a:p>
            <a:pPr eaLnBrk="1" hangingPunct="1"/>
            <a:r>
              <a:rPr lang="fr-FR" sz="1000">
                <a:solidFill>
                  <a:schemeClr val="folHlink"/>
                </a:solidFill>
                <a:latin typeface="Calibri" charset="0"/>
                <a:ea typeface="ＭＳ Ｐゴシック" charset="0"/>
                <a:cs typeface="ＭＳ Ｐゴシック" charset="0"/>
              </a:rPr>
              <a:t>La totalisation</a:t>
            </a:r>
            <a:r>
              <a:rPr lang="fr-FR" sz="1000">
                <a:latin typeface="Calibri" charset="0"/>
                <a:ea typeface="ＭＳ Ｐゴシック" charset="0"/>
                <a:cs typeface="ＭＳ Ｐゴシック" charset="0"/>
              </a:rPr>
              <a:t>  : cette technique doit être prise en compte</a:t>
            </a:r>
          </a:p>
          <a:p>
            <a:pPr lvl="1" eaLnBrk="1" hangingPunct="1"/>
            <a:r>
              <a:rPr lang="fr-FR">
                <a:latin typeface="Calibri" charset="0"/>
                <a:ea typeface="ＭＳ Ｐゴシック" charset="0"/>
              </a:rPr>
              <a:t>Tant pour l</a:t>
            </a:r>
            <a:r>
              <a:rPr lang="ja-JP" altLang="fr-FR">
                <a:latin typeface="Calibri" charset="0"/>
                <a:ea typeface="ＭＳ Ｐゴシック" charset="0"/>
              </a:rPr>
              <a:t>’</a:t>
            </a:r>
            <a:r>
              <a:rPr lang="fr-FR" altLang="ja-JP">
                <a:solidFill>
                  <a:schemeClr val="folHlink"/>
                </a:solidFill>
                <a:latin typeface="Calibri" charset="0"/>
                <a:ea typeface="ＭＳ Ｐゴシック" charset="0"/>
              </a:rPr>
              <a:t>ouverture</a:t>
            </a:r>
            <a:r>
              <a:rPr lang="fr-FR" altLang="ja-JP">
                <a:latin typeface="Calibri" charset="0"/>
                <a:ea typeface="ＭＳ Ｐゴシック" charset="0"/>
              </a:rPr>
              <a:t> du droit aux prestations</a:t>
            </a:r>
          </a:p>
          <a:p>
            <a:pPr lvl="1" eaLnBrk="1" hangingPunct="1"/>
            <a:r>
              <a:rPr lang="fr-FR">
                <a:latin typeface="Calibri" charset="0"/>
                <a:ea typeface="ＭＳ Ｐゴシック" charset="0"/>
              </a:rPr>
              <a:t>Que pour le </a:t>
            </a:r>
            <a:r>
              <a:rPr lang="fr-FR">
                <a:solidFill>
                  <a:schemeClr val="folHlink"/>
                </a:solidFill>
                <a:latin typeface="Calibri" charset="0"/>
                <a:ea typeface="ＭＳ Ｐゴシック" charset="0"/>
              </a:rPr>
              <a:t>calcul</a:t>
            </a:r>
            <a:r>
              <a:rPr lang="fr-FR">
                <a:latin typeface="Calibri" charset="0"/>
                <a:ea typeface="ＭＳ Ｐゴシック" charset="0"/>
              </a:rPr>
              <a:t> des prestations dont le montant est fonction de la durée de carrière</a:t>
            </a:r>
          </a:p>
          <a:p>
            <a:pPr lvl="1" eaLnBrk="1" hangingPunct="1"/>
            <a:r>
              <a:rPr lang="fr-FR">
                <a:latin typeface="Calibri" charset="0"/>
                <a:ea typeface="ＭＳ Ｐゴシック" charset="0"/>
              </a:rPr>
              <a:t>les périodes d'affiliation au régime d'assurance vieillesse étranger doivent également être prises en considération pour apprécier leur situation au regard de cette </a:t>
            </a:r>
            <a:r>
              <a:rPr lang="fr-FR">
                <a:solidFill>
                  <a:schemeClr val="folHlink"/>
                </a:solidFill>
                <a:latin typeface="Calibri" charset="0"/>
                <a:ea typeface="ＭＳ Ｐゴシック" charset="0"/>
              </a:rPr>
              <a:t>condition de durée minima d'assurance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DE4786-8CE3-5741-AE6E-33706B0821D4}" type="slidenum">
              <a:rPr lang="fr-FR" sz="1200"/>
              <a:pPr eaLnBrk="1" hangingPunct="1"/>
              <a:t>19</a:t>
            </a:fld>
            <a:endParaRPr lang="fr-FR" sz="1200"/>
          </a:p>
        </p:txBody>
      </p:sp>
      <p:sp>
        <p:nvSpPr>
          <p:cNvPr id="4403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E33385-4A07-0948-B15E-C0980F2CFE0F}" type="slidenum">
              <a:rPr lang="fr-FR" sz="1200"/>
              <a:pPr eaLnBrk="1" hangingPunct="1"/>
              <a:t>21</a:t>
            </a:fld>
            <a:endParaRPr lang="fr-FR" sz="1200"/>
          </a:p>
        </p:txBody>
      </p:sp>
      <p:sp>
        <p:nvSpPr>
          <p:cNvPr id="47106"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A296621-AAA3-C541-A9E9-6FBCE6C3288E}" type="slidenum">
              <a:rPr lang="fr-FR" sz="1300"/>
              <a:pPr algn="r" eaLnBrk="1" hangingPunct="1"/>
              <a:t>27</a:t>
            </a:fld>
            <a:endParaRPr lang="fr-FR" sz="1300"/>
          </a:p>
        </p:txBody>
      </p:sp>
      <p:sp>
        <p:nvSpPr>
          <p:cNvPr id="54275" name="Rectangle 4"/>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0" name="Grafik 9" descr="005_title_orange.jpg"/>
          <p:cNvPicPr>
            <a:picLocks noChangeAspect="1"/>
          </p:cNvPicPr>
          <p:nvPr/>
        </p:nvPicPr>
        <p:blipFill>
          <a:blip r:embed="rId2"/>
          <a:stretch>
            <a:fillRect/>
          </a:stretch>
        </p:blipFill>
        <p:spPr>
          <a:xfrm>
            <a:off x="2028" y="0"/>
            <a:ext cx="9139943" cy="6858000"/>
          </a:xfrm>
          <a:prstGeom prst="rect">
            <a:avLst/>
          </a:prstGeom>
        </p:spPr>
      </p:pic>
      <p:sp>
        <p:nvSpPr>
          <p:cNvPr id="9" name="Rechteck 8"/>
          <p:cNvSpPr/>
          <p:nvPr/>
        </p:nvSpPr>
        <p:spPr>
          <a:xfrm>
            <a:off x="0" y="1407459"/>
            <a:ext cx="9144000" cy="1996141"/>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hasCustomPrompt="1"/>
          </p:nvPr>
        </p:nvSpPr>
        <p:spPr>
          <a:xfrm>
            <a:off x="444723" y="1843290"/>
            <a:ext cx="7920000" cy="648000"/>
          </a:xfrm>
          <a:prstGeom prst="rect">
            <a:avLst/>
          </a:prstGeom>
        </p:spPr>
        <p:txBody>
          <a:bodyPr>
            <a:normAutofit/>
          </a:bodyPr>
          <a:lstStyle>
            <a:lvl1pPr algn="l">
              <a:defRPr sz="3600">
                <a:solidFill>
                  <a:schemeClr val="accent3">
                    <a:lumMod val="75000"/>
                  </a:schemeClr>
                </a:solidFill>
              </a:defRPr>
            </a:lvl1pPr>
          </a:lstStyle>
          <a:p>
            <a:r>
              <a:rPr kumimoji="0" lang="en-US" dirty="0" smtClean="0"/>
              <a:t>Click to edit Master title style</a:t>
            </a:r>
            <a:endParaRPr lang="en-US" dirty="0"/>
          </a:p>
        </p:txBody>
      </p:sp>
      <p:sp>
        <p:nvSpPr>
          <p:cNvPr id="3" name="Untertitel 2"/>
          <p:cNvSpPr>
            <a:spLocks noGrp="1"/>
          </p:cNvSpPr>
          <p:nvPr>
            <p:ph type="subTitle" idx="1" hasCustomPrompt="1"/>
          </p:nvPr>
        </p:nvSpPr>
        <p:spPr>
          <a:xfrm>
            <a:off x="447079" y="2426855"/>
            <a:ext cx="6400800" cy="1752600"/>
          </a:xfrm>
        </p:spPr>
        <p:txBody>
          <a:bodyPr/>
          <a:lstStyle>
            <a:lvl1pPr marL="0" indent="0" algn="l" eaLnBrk="1" latinLnBrk="0" hangingPunct="1">
              <a:buNone/>
              <a:defRPr b="1">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eaLnBrk="1" latinLnBrk="0" hangingPunct="1"/>
            <a:r>
              <a:rPr kumimoji="0" lang="en-US" dirty="0" smtClean="0"/>
              <a:t>Click to edit Master sub text styles</a:t>
            </a:r>
          </a:p>
        </p:txBody>
      </p:sp>
      <p:sp>
        <p:nvSpPr>
          <p:cNvPr id="4" name="Datumsplatzhalter 3"/>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11"/>
          </p:nvPr>
        </p:nvSpPr>
        <p:spPr/>
        <p:txBody>
          <a:bodyPr/>
          <a:lstStyle/>
          <a:p>
            <a:pPr>
              <a:defRPr/>
            </a:pPr>
            <a:endParaRPr lang="fr-FR"/>
          </a:p>
        </p:txBody>
      </p:sp>
      <p:pic>
        <p:nvPicPr>
          <p:cNvPr id="8" name="Picture 7" descr="logo_HD_masterDPSE_2015_vm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850" y="4782208"/>
            <a:ext cx="1737150" cy="1440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3" name="Fußzeilenplatzhalter 2"/>
          <p:cNvSpPr>
            <a:spLocks noGrp="1"/>
          </p:cNvSpPr>
          <p:nvPr>
            <p:ph type="ftr" sz="quarter" idx="11"/>
          </p:nvPr>
        </p:nvSpPr>
        <p:spPr/>
        <p:txBody>
          <a:bodyPr/>
          <a:lstStyle/>
          <a:p>
            <a:pPr>
              <a:defRPr/>
            </a:pPr>
            <a:endParaRPr lang="fr-FR"/>
          </a:p>
        </p:txBody>
      </p:sp>
      <p:sp>
        <p:nvSpPr>
          <p:cNvPr id="5"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46155"/>
            <a:ext cx="3008313" cy="1162050"/>
          </a:xfrm>
          <a:prstGeom prst="rect">
            <a:avLst/>
          </a:prstGeom>
        </p:spPr>
        <p:txBody>
          <a:bodyPr anchor="b">
            <a:normAutofit/>
          </a:bodyPr>
          <a:lstStyle>
            <a:lvl1pPr algn="l">
              <a:defRPr sz="2500" b="1"/>
            </a:lvl1pPr>
          </a:lstStyle>
          <a:p>
            <a:r>
              <a:rPr kumimoji="0" lang="en-US" dirty="0" smtClean="0"/>
              <a:t>Click to edit Master title style</a:t>
            </a:r>
            <a:endParaRPr lang="en-US" dirty="0"/>
          </a:p>
        </p:txBody>
      </p:sp>
      <p:sp>
        <p:nvSpPr>
          <p:cNvPr id="3" name="Inhaltsplatzhalter 2"/>
          <p:cNvSpPr>
            <a:spLocks noGrp="1"/>
          </p:cNvSpPr>
          <p:nvPr>
            <p:ph idx="1" hasCustomPrompt="1"/>
          </p:nvPr>
        </p:nvSpPr>
        <p:spPr>
          <a:xfrm>
            <a:off x="3575050" y="273050"/>
            <a:ext cx="5111750" cy="5853113"/>
          </a:xfrm>
        </p:spPr>
        <p:txBody>
          <a:bodyPr/>
          <a:lstStyle>
            <a:lvl1pPr marL="266700" indent="-266700" eaLnBrk="1" latinLnBrk="0" hangingPunct="1">
              <a:defRPr sz="2300"/>
            </a:lvl1pPr>
            <a:lvl2pPr eaLnBrk="1" latinLnBrk="0" hangingPunct="1">
              <a:defRPr sz="2300"/>
            </a:lvl2pPr>
            <a:lvl3pPr eaLnBrk="1" latinLnBrk="0" hangingPunct="1">
              <a:defRPr sz="2000"/>
            </a:lvl3pPr>
            <a:lvl4pPr eaLnBrk="1" latinLnBrk="0" hangingPunct="1">
              <a:defRPr sz="1800"/>
            </a:lvl4pPr>
            <a:lvl5pPr eaLnBrk="1" latinLnBrk="0" hangingPunct="1">
              <a:defRPr sz="1600"/>
            </a:lvl5pPr>
            <a:lvl6pPr>
              <a:defRPr sz="2000"/>
            </a:lvl6pPr>
            <a:lvl7pPr>
              <a:defRPr sz="2000"/>
            </a:lvl7pPr>
            <a:lvl8pPr>
              <a:defRPr sz="2000"/>
            </a:lvl8pPr>
            <a:lvl9pPr>
              <a:defRPr sz="20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Textplatzhalter 3"/>
          <p:cNvSpPr>
            <a:spLocks noGrp="1"/>
          </p:cNvSpPr>
          <p:nvPr>
            <p:ph type="body" sz="half" idx="2" hasCustomPrompt="1"/>
          </p:nvPr>
        </p:nvSpPr>
        <p:spPr>
          <a:xfrm>
            <a:off x="457200" y="1435100"/>
            <a:ext cx="3008313" cy="4691063"/>
          </a:xfrm>
        </p:spPr>
        <p:txBody>
          <a:bodyPr>
            <a:normAutofit/>
          </a:bodyPr>
          <a:lstStyle>
            <a:lvl1pPr marL="0" indent="0" eaLnBrk="1" latinLnBrk="0" hangingPunct="1">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dirty="0" smtClean="0"/>
              <a:t>Click to edit Master text styles</a:t>
            </a:r>
          </a:p>
        </p:txBody>
      </p:sp>
      <p:sp>
        <p:nvSpPr>
          <p:cNvPr id="5" name="Datumsplatzhalter 4"/>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6" name="Fußzeilenplatzhalter 5"/>
          <p:cNvSpPr>
            <a:spLocks noGrp="1"/>
          </p:cNvSpPr>
          <p:nvPr>
            <p:ph type="ftr" sz="quarter" idx="11"/>
          </p:nvPr>
        </p:nvSpPr>
        <p:spPr/>
        <p:txBody>
          <a:bodyPr/>
          <a:lstStyle/>
          <a:p>
            <a:pPr>
              <a:defRPr/>
            </a:pPr>
            <a:endParaRPr lang="fr-FR"/>
          </a:p>
        </p:txBody>
      </p:sp>
      <p:sp>
        <p:nvSpPr>
          <p:cNvPr id="8"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sub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566738"/>
          </a:xfrm>
          <a:prstGeom prst="rect">
            <a:avLst/>
          </a:prstGeom>
        </p:spPr>
        <p:txBody>
          <a:bodyPr anchor="b">
            <a:normAutofit/>
          </a:bodyPr>
          <a:lstStyle>
            <a:lvl1pPr algn="l">
              <a:defRPr sz="2500" b="1">
                <a:solidFill>
                  <a:schemeClr val="tx1"/>
                </a:solidFill>
              </a:defRPr>
            </a:lvl1pPr>
          </a:lstStyle>
          <a:p>
            <a:r>
              <a:rPr kumimoji="0" lang="en-US" dirty="0" smtClean="0"/>
              <a:t>Click to edit Master title style</a:t>
            </a:r>
            <a:endParaRPr lang="en-US" dirty="0"/>
          </a:p>
        </p:txBody>
      </p:sp>
      <p:sp>
        <p:nvSpPr>
          <p:cNvPr id="3" name="Bildplatzhalter 2"/>
          <p:cNvSpPr>
            <a:spLocks noGrp="1"/>
          </p:cNvSpPr>
          <p:nvPr>
            <p:ph type="pic" idx="1" hasCustomPrompt="1"/>
          </p:nvPr>
        </p:nvSpPr>
        <p:spPr>
          <a:xfrm>
            <a:off x="1792288" y="612775"/>
            <a:ext cx="5486400" cy="4114800"/>
          </a:xfrm>
        </p:spPr>
        <p:txBody>
          <a:bodyPr>
            <a:normAutofit/>
          </a:bodyPr>
          <a:lstStyle>
            <a:lvl1pPr marL="0" indent="0" eaLnBrk="1" latinLnBrk="0" hangingPunct="1">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eaLnBrk="1" latinLnBrk="0" hangingPunct="1"/>
            <a:r>
              <a:rPr kumimoji="0" lang="en-US" dirty="0" smtClean="0"/>
              <a:t>Click to add a picture</a:t>
            </a:r>
          </a:p>
        </p:txBody>
      </p:sp>
      <p:sp>
        <p:nvSpPr>
          <p:cNvPr id="4" name="Textplatzhalter 3"/>
          <p:cNvSpPr>
            <a:spLocks noGrp="1"/>
          </p:cNvSpPr>
          <p:nvPr>
            <p:ph type="body" sz="half" idx="2" hasCustomPrompt="1"/>
          </p:nvPr>
        </p:nvSpPr>
        <p:spPr>
          <a:xfrm>
            <a:off x="1792288" y="5367338"/>
            <a:ext cx="5486400" cy="804862"/>
          </a:xfrm>
        </p:spPr>
        <p:txBody>
          <a:bodyPr>
            <a:normAutofit/>
          </a:bodyPr>
          <a:lstStyle>
            <a:lvl1pPr marL="0" indent="0" eaLnBrk="1" latinLnBrk="0" hangingPunct="1">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dirty="0" smtClean="0"/>
              <a:t>Click to edit Master text styles</a:t>
            </a:r>
          </a:p>
        </p:txBody>
      </p:sp>
      <p:sp>
        <p:nvSpPr>
          <p:cNvPr id="5" name="Datumsplatzhalter 4"/>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6" name="Fußzeilenplatzhalter 5"/>
          <p:cNvSpPr>
            <a:spLocks noGrp="1"/>
          </p:cNvSpPr>
          <p:nvPr>
            <p:ph type="ftr" sz="quarter" idx="11"/>
          </p:nvPr>
        </p:nvSpPr>
        <p:spPr/>
        <p:txBody>
          <a:bodyPr/>
          <a:lstStyle/>
          <a:p>
            <a:pPr>
              <a:defRPr/>
            </a:pPr>
            <a:endParaRPr lang="fr-FR"/>
          </a:p>
        </p:txBody>
      </p:sp>
      <p:sp>
        <p:nvSpPr>
          <p:cNvPr id="8"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3638"/>
            <a:ext cx="2133600" cy="457200"/>
          </a:xfrm>
        </p:spPr>
        <p:txBody>
          <a:bodyPr/>
          <a:lstStyle>
            <a:lvl1pPr>
              <a:defRPr>
                <a:ea typeface="Garamond" charset="0"/>
              </a:defRPr>
            </a:lvl1pPr>
          </a:lstStyle>
          <a:p>
            <a:pPr>
              <a:defRPr/>
            </a:pPr>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3638"/>
            <a:ext cx="2133600" cy="457200"/>
          </a:xfrm>
        </p:spPr>
        <p:txBody>
          <a:bodyPr/>
          <a:lstStyle>
            <a:lvl1pPr>
              <a:defRPr smtClean="0"/>
            </a:lvl1pPr>
          </a:lstStyle>
          <a:p>
            <a:pPr>
              <a:defRPr/>
            </a:pPr>
            <a:fld id="{AB899EA6-740B-2E40-9BAF-D84A00C10327}" type="slidenum">
              <a:rPr lang="fr-FR"/>
              <a:pPr>
                <a:defRPr/>
              </a:pPr>
              <a:t>‹#›</a:t>
            </a:fld>
            <a:endParaRPr lang="fr-FR"/>
          </a:p>
        </p:txBody>
      </p:sp>
    </p:spTree>
    <p:extLst>
      <p:ext uri="{BB962C8B-B14F-4D97-AF65-F5344CB8AC3E}">
        <p14:creationId xmlns:p14="http://schemas.microsoft.com/office/powerpoint/2010/main" val="17071162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41763"/>
            <a:ext cx="4038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3638"/>
            <a:ext cx="2133600" cy="457200"/>
          </a:xfrm>
        </p:spPr>
        <p:txBody>
          <a:bodyPr/>
          <a:lstStyle>
            <a:lvl1pPr>
              <a:defRPr>
                <a:ea typeface="Garamond" charset="0"/>
              </a:defRPr>
            </a:lvl1pPr>
          </a:lstStyle>
          <a:p>
            <a:pPr>
              <a:defRPr/>
            </a:pPr>
            <a:endParaRPr 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8" name="Espace réservé du numéro de diapositive 7"/>
          <p:cNvSpPr>
            <a:spLocks noGrp="1"/>
          </p:cNvSpPr>
          <p:nvPr>
            <p:ph type="sldNum" sz="quarter" idx="12"/>
          </p:nvPr>
        </p:nvSpPr>
        <p:spPr>
          <a:xfrm>
            <a:off x="6553200" y="6243638"/>
            <a:ext cx="2133600" cy="457200"/>
          </a:xfrm>
        </p:spPr>
        <p:txBody>
          <a:bodyPr/>
          <a:lstStyle>
            <a:lvl1pPr>
              <a:defRPr smtClean="0"/>
            </a:lvl1pPr>
          </a:lstStyle>
          <a:p>
            <a:pPr>
              <a:defRPr/>
            </a:pPr>
            <a:fld id="{57A3B2B7-E624-6747-ABDC-A1C02C3E7809}" type="slidenum">
              <a:rPr lang="fr-FR"/>
              <a:pPr>
                <a:defRPr/>
              </a:pPr>
              <a:t>‹#›</a:t>
            </a:fld>
            <a:endParaRPr lang="fr-FR"/>
          </a:p>
        </p:txBody>
      </p:sp>
    </p:spTree>
    <p:extLst>
      <p:ext uri="{BB962C8B-B14F-4D97-AF65-F5344CB8AC3E}">
        <p14:creationId xmlns:p14="http://schemas.microsoft.com/office/powerpoint/2010/main" val="2943397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600200"/>
            <a:ext cx="8229600" cy="21891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200" y="3941763"/>
            <a:ext cx="8229600" cy="2189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3638"/>
            <a:ext cx="2133600" cy="457200"/>
          </a:xfrm>
        </p:spPr>
        <p:txBody>
          <a:bodyPr/>
          <a:lstStyle>
            <a:lvl1pPr>
              <a:defRPr>
                <a:ea typeface="Garamond" charset="0"/>
              </a:defRPr>
            </a:lvl1pPr>
          </a:lstStyle>
          <a:p>
            <a:pPr>
              <a:defRPr/>
            </a:pPr>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6553200" y="6243638"/>
            <a:ext cx="2133600" cy="457200"/>
          </a:xfrm>
        </p:spPr>
        <p:txBody>
          <a:bodyPr/>
          <a:lstStyle>
            <a:lvl1pPr>
              <a:defRPr smtClean="0"/>
            </a:lvl1pPr>
          </a:lstStyle>
          <a:p>
            <a:pPr>
              <a:defRPr/>
            </a:pPr>
            <a:fld id="{5C11D90B-1C8A-E349-B627-878282BB2449}" type="slidenum">
              <a:rPr lang="fr-FR"/>
              <a:pPr>
                <a:defRPr/>
              </a:pPr>
              <a:t>‹#›</a:t>
            </a:fld>
            <a:endParaRPr lang="fr-FR"/>
          </a:p>
        </p:txBody>
      </p:sp>
    </p:spTree>
    <p:extLst>
      <p:ext uri="{BB962C8B-B14F-4D97-AF65-F5344CB8AC3E}">
        <p14:creationId xmlns:p14="http://schemas.microsoft.com/office/powerpoint/2010/main" val="219883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slide">
    <p:spTree>
      <p:nvGrpSpPr>
        <p:cNvPr id="1" name=""/>
        <p:cNvGrpSpPr/>
        <p:nvPr/>
      </p:nvGrpSpPr>
      <p:grpSpPr>
        <a:xfrm>
          <a:off x="0" y="0"/>
          <a:ext cx="0" cy="0"/>
          <a:chOff x="0" y="0"/>
          <a:chExt cx="0" cy="0"/>
        </a:xfrm>
      </p:grpSpPr>
      <p:pic>
        <p:nvPicPr>
          <p:cNvPr id="7" name="Grafik 6" descr="005_title_orange.jpg"/>
          <p:cNvPicPr>
            <a:picLocks noChangeAspect="1"/>
          </p:cNvPicPr>
          <p:nvPr/>
        </p:nvPicPr>
        <p:blipFill>
          <a:blip r:embed="rId2"/>
          <a:stretch>
            <a:fillRect/>
          </a:stretch>
        </p:blipFill>
        <p:spPr>
          <a:xfrm>
            <a:off x="2028" y="0"/>
            <a:ext cx="9139943" cy="6858000"/>
          </a:xfrm>
          <a:prstGeom prst="rect">
            <a:avLst/>
          </a:prstGeom>
        </p:spPr>
      </p:pic>
      <p:sp>
        <p:nvSpPr>
          <p:cNvPr id="13" name="Rechteck 12"/>
          <p:cNvSpPr/>
          <p:nvPr/>
        </p:nvSpPr>
        <p:spPr>
          <a:xfrm>
            <a:off x="0" y="1407459"/>
            <a:ext cx="9144000" cy="1996141"/>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platzhalter 2"/>
          <p:cNvSpPr>
            <a:spLocks noGrp="1"/>
          </p:cNvSpPr>
          <p:nvPr>
            <p:ph type="body" idx="1" hasCustomPrompt="1"/>
          </p:nvPr>
        </p:nvSpPr>
        <p:spPr>
          <a:xfrm>
            <a:off x="447984" y="2087544"/>
            <a:ext cx="7920000" cy="720000"/>
          </a:xfrm>
        </p:spPr>
        <p:txBody>
          <a:bodyPr vert="horz" lIns="91440" tIns="45720" rIns="91440" bIns="45720" rtlCol="0" anchor="t" anchorCtr="0">
            <a:normAutofit/>
          </a:bodyPr>
          <a:lstStyle>
            <a:lvl1pPr marL="0" indent="0" algn="l" defTabSz="914400" rtl="0" eaLnBrk="1" latinLnBrk="0" hangingPunct="1">
              <a:spcBef>
                <a:spcPct val="0"/>
              </a:spcBef>
              <a:buNone/>
              <a:defRPr kumimoji="0" lang="en-US" sz="3200" b="1" kern="1200" dirty="0" smtClean="0">
                <a:solidFill>
                  <a:schemeClr val="bg1"/>
                </a:solidFill>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dirty="0" smtClean="0"/>
              <a:t>Click to edit Master text styles</a:t>
            </a:r>
          </a:p>
        </p:txBody>
      </p:sp>
      <p:sp>
        <p:nvSpPr>
          <p:cNvPr id="4" name="Datumsplatzhalter 3"/>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11"/>
          </p:nvPr>
        </p:nvSpPr>
        <p:spPr/>
        <p:txBody>
          <a:bodyPr/>
          <a:lstStyle/>
          <a:p>
            <a:pPr>
              <a:defRPr/>
            </a:pPr>
            <a:endParaRPr lang="fr-FR"/>
          </a:p>
        </p:txBody>
      </p:sp>
      <p:pic>
        <p:nvPicPr>
          <p:cNvPr id="8" name="Picture 7" descr="logo_HD_masterDPSE_2015_vm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850" y="4854099"/>
            <a:ext cx="1737150" cy="1440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line &amp; content (large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p>
            <a:r>
              <a:rPr kumimoji="0" lang="en-US" dirty="0" smtClean="0"/>
              <a:t>Click to edit Master title style</a:t>
            </a:r>
            <a:endParaRPr lang="en-US" dirty="0"/>
          </a:p>
        </p:txBody>
      </p:sp>
      <p:sp>
        <p:nvSpPr>
          <p:cNvPr id="3" name="Inhaltsplatzhalter 2"/>
          <p:cNvSpPr>
            <a:spLocks noGrp="1"/>
          </p:cNvSpPr>
          <p:nvPr>
            <p:ph idx="1" hasCustomPrompt="1"/>
          </p:nvPr>
        </p:nvSpPr>
        <p:spPr>
          <a:xfrm>
            <a:off x="457200" y="1600201"/>
            <a:ext cx="8229600" cy="4320000"/>
          </a:xfrm>
        </p:spPr>
        <p:txBody>
          <a:bodyPr/>
          <a:lstStyle>
            <a:lvl1pPr marL="0" indent="0" eaLnBrk="1" latinLnBrk="0" hangingPunct="1">
              <a:lnSpc>
                <a:spcPts val="2800"/>
              </a:lnSpc>
              <a:spcBef>
                <a:spcPts val="0"/>
              </a:spcBef>
              <a:spcAft>
                <a:spcPts val="2300"/>
              </a:spcAft>
              <a:buNone/>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smtClean="0"/>
              <a:t>Click to edit Master text styles</a:t>
            </a:r>
            <a:br>
              <a:rPr lang="en-US" dirty="0" smtClean="0"/>
            </a:br>
            <a:endParaRPr lang="en-US" dirty="0" smtClean="0"/>
          </a:p>
        </p:txBody>
      </p:sp>
      <p:sp>
        <p:nvSpPr>
          <p:cNvPr id="4" name="Datumsplatzhalter 3"/>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11"/>
          </p:nvPr>
        </p:nvSpPr>
        <p:spPr/>
        <p:txBody>
          <a:bodyPr/>
          <a:lstStyle/>
          <a:p>
            <a:pPr>
              <a:defRPr/>
            </a:pPr>
            <a:endParaRPr lang="fr-FR"/>
          </a:p>
        </p:txBody>
      </p:sp>
      <p:sp>
        <p:nvSpPr>
          <p:cNvPr id="8"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eadline &amp; content (medium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p>
            <a:r>
              <a:rPr kumimoji="0" lang="en-US" dirty="0" smtClean="0"/>
              <a:t>Click to edit Master title style</a:t>
            </a:r>
            <a:endParaRPr lang="en-US" dirty="0"/>
          </a:p>
        </p:txBody>
      </p:sp>
      <p:sp>
        <p:nvSpPr>
          <p:cNvPr id="3" name="Inhaltsplatzhalter 2"/>
          <p:cNvSpPr>
            <a:spLocks noGrp="1"/>
          </p:cNvSpPr>
          <p:nvPr>
            <p:ph idx="1" hasCustomPrompt="1"/>
          </p:nvPr>
        </p:nvSpPr>
        <p:spPr>
          <a:xfrm>
            <a:off x="457200" y="1600200"/>
            <a:ext cx="8229600" cy="4320000"/>
          </a:xfrm>
        </p:spPr>
        <p:txBody>
          <a:bodyPr/>
          <a:lstStyle>
            <a:lvl1pPr marL="0" indent="0" eaLnBrk="1" latinLnBrk="0" hangingPunct="1">
              <a:lnSpc>
                <a:spcPts val="2500"/>
              </a:lnSpc>
              <a:spcBef>
                <a:spcPts val="0"/>
              </a:spcBef>
              <a:spcAft>
                <a:spcPts val="1500"/>
              </a:spcAft>
              <a:buNone/>
              <a:defRPr sz="1800"/>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smtClean="0"/>
              <a:t>Click to edit Master text styles</a:t>
            </a:r>
            <a:br>
              <a:rPr lang="en-US" dirty="0" smtClean="0"/>
            </a:br>
            <a:endParaRPr lang="en-US" dirty="0" smtClean="0"/>
          </a:p>
        </p:txBody>
      </p:sp>
      <p:sp>
        <p:nvSpPr>
          <p:cNvPr id="4" name="Datumsplatzhalter 3"/>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11"/>
          </p:nvPr>
        </p:nvSpPr>
        <p:spPr/>
        <p:txBody>
          <a:bodyPr/>
          <a:lstStyle/>
          <a:p>
            <a:pPr>
              <a:defRPr/>
            </a:pPr>
            <a:endParaRPr lang="fr-FR"/>
          </a:p>
        </p:txBody>
      </p:sp>
      <p:sp>
        <p:nvSpPr>
          <p:cNvPr id="8"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line &amp; content (small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p>
            <a:r>
              <a:rPr kumimoji="0" lang="en-US" dirty="0" smtClean="0"/>
              <a:t>Click to edit Master title style</a:t>
            </a:r>
            <a:endParaRPr lang="en-US" dirty="0"/>
          </a:p>
        </p:txBody>
      </p:sp>
      <p:sp>
        <p:nvSpPr>
          <p:cNvPr id="3" name="Inhaltsplatzhalter 2"/>
          <p:cNvSpPr>
            <a:spLocks noGrp="1"/>
          </p:cNvSpPr>
          <p:nvPr>
            <p:ph idx="1" hasCustomPrompt="1"/>
          </p:nvPr>
        </p:nvSpPr>
        <p:spPr/>
        <p:txBody>
          <a:bodyPr>
            <a:normAutofit/>
          </a:bodyPr>
          <a:lstStyle>
            <a:lvl1pPr marL="0" indent="0" eaLnBrk="1" latinLnBrk="0" hangingPunct="1">
              <a:lnSpc>
                <a:spcPts val="2100"/>
              </a:lnSpc>
              <a:spcBef>
                <a:spcPts val="0"/>
              </a:spcBef>
              <a:spcAft>
                <a:spcPts val="1100"/>
              </a:spcAft>
              <a:buNone/>
              <a:defRPr sz="1500"/>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smtClean="0"/>
              <a:t>Click to edit Master text styles</a:t>
            </a:r>
          </a:p>
        </p:txBody>
      </p:sp>
      <p:sp>
        <p:nvSpPr>
          <p:cNvPr id="4" name="Datumsplatzhalter 3"/>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11"/>
          </p:nvPr>
        </p:nvSpPr>
        <p:spPr/>
        <p:txBody>
          <a:bodyPr/>
          <a:lstStyle/>
          <a:p>
            <a:pPr>
              <a:defRPr/>
            </a:pPr>
            <a:endParaRPr lang="fr-FR"/>
          </a:p>
        </p:txBody>
      </p:sp>
      <p:sp>
        <p:nvSpPr>
          <p:cNvPr id="7"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line &amp; content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p>
            <a:r>
              <a:rPr kumimoji="0" lang="en-US" dirty="0" smtClean="0"/>
              <a:t>Click to edit Master title style</a:t>
            </a:r>
            <a:endParaRPr lang="en-US" dirty="0"/>
          </a:p>
        </p:txBody>
      </p:sp>
      <p:sp>
        <p:nvSpPr>
          <p:cNvPr id="3" name="Inhaltsplatzhalter 2"/>
          <p:cNvSpPr>
            <a:spLocks noGrp="1"/>
          </p:cNvSpPr>
          <p:nvPr>
            <p:ph idx="1" hasCustomPrompt="1"/>
          </p:nvPr>
        </p:nvSpPr>
        <p:spPr/>
        <p:txBody>
          <a:bodyPr/>
          <a:lstStyle>
            <a:lvl1pPr marL="266700" indent="-266700" eaLnBrk="1" latinLnBrk="0" hangingPunct="1">
              <a:spcAft>
                <a:spcPts val="1800"/>
              </a:spcAft>
              <a:defRPr/>
            </a:lvl1pPr>
            <a:lvl2pPr indent="-230400" eaLnBrk="1" latinLnBrk="0" hangingPunct="1">
              <a:spcAft>
                <a:spcPts val="1800"/>
              </a:spcAft>
              <a:defRPr/>
            </a:lvl2pPr>
            <a:lvl3pPr eaLnBrk="1" latinLnBrk="0" hangingPunct="1">
              <a:spcAft>
                <a:spcPts val="1800"/>
              </a:spcAft>
              <a:defRPr/>
            </a:lvl3pPr>
            <a:lvl4pPr eaLnBrk="1" latinLnBrk="0" hangingPunct="1">
              <a:spcAft>
                <a:spcPts val="1800"/>
              </a:spcAft>
              <a:defRPr/>
            </a:lvl4pPr>
            <a:lvl5pPr eaLnBrk="1" latinLnBrk="0" hangingPunct="1">
              <a:spcAft>
                <a:spcPts val="18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umsplatzhalter 3"/>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11"/>
          </p:nvPr>
        </p:nvSpPr>
        <p:spPr/>
        <p:txBody>
          <a:bodyPr/>
          <a:lstStyle/>
          <a:p>
            <a:pPr>
              <a:defRPr/>
            </a:pPr>
            <a:endParaRPr lang="fr-FR"/>
          </a:p>
        </p:txBody>
      </p:sp>
      <p:sp>
        <p:nvSpPr>
          <p:cNvPr id="7"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lvl1pPr>
              <a:defRPr/>
            </a:lvl1pPr>
          </a:lstStyle>
          <a:p>
            <a:r>
              <a:rPr kumimoji="0" lang="en-US" dirty="0" smtClean="0"/>
              <a:t>Click to edit Master title style</a:t>
            </a:r>
            <a:endParaRPr lang="en-US" dirty="0"/>
          </a:p>
        </p:txBody>
      </p:sp>
      <p:sp>
        <p:nvSpPr>
          <p:cNvPr id="3" name="Inhaltsplatzhalter 2"/>
          <p:cNvSpPr>
            <a:spLocks noGrp="1"/>
          </p:cNvSpPr>
          <p:nvPr>
            <p:ph sz="half" idx="1" hasCustomPrompt="1"/>
          </p:nvPr>
        </p:nvSpPr>
        <p:spPr>
          <a:xfrm>
            <a:off x="457200" y="1600200"/>
            <a:ext cx="4038600" cy="4326775"/>
          </a:xfrm>
        </p:spPr>
        <p:txBody>
          <a:bodyPr/>
          <a:lstStyle>
            <a:lvl1pPr eaLnBrk="1" latinLnBrk="0" hangingPunct="1">
              <a:spcAft>
                <a:spcPts val="1800"/>
              </a:spcAft>
              <a:defRPr sz="2300"/>
            </a:lvl1pPr>
            <a:lvl2pPr eaLnBrk="1" latinLnBrk="0" hangingPunct="1">
              <a:spcAft>
                <a:spcPts val="1800"/>
              </a:spcAft>
              <a:defRPr sz="2300"/>
            </a:lvl2pPr>
            <a:lvl3pPr eaLnBrk="1" latinLnBrk="0" hangingPunct="1">
              <a:spcAft>
                <a:spcPts val="1800"/>
              </a:spcAft>
              <a:defRPr sz="2000"/>
            </a:lvl3pPr>
            <a:lvl4pPr eaLnBrk="1" latinLnBrk="0" hangingPunct="1">
              <a:spcAft>
                <a:spcPts val="1800"/>
              </a:spcAft>
              <a:defRPr sz="1800"/>
            </a:lvl4pPr>
            <a:lvl5pPr eaLnBrk="1" latinLnBrk="0" hangingPunct="1">
              <a:spcAft>
                <a:spcPts val="1800"/>
              </a:spcAft>
              <a:defRPr sz="1800"/>
            </a:lvl5pPr>
            <a:lvl6pPr>
              <a:defRPr sz="1800"/>
            </a:lvl6pPr>
            <a:lvl7pPr>
              <a:defRPr sz="1800"/>
            </a:lvl7pPr>
            <a:lvl8pPr>
              <a:defRPr sz="1800"/>
            </a:lvl8pPr>
            <a:lvl9pPr>
              <a:defRPr sz="1800"/>
            </a:lvl9pPr>
          </a:lstStyle>
          <a:p>
            <a:pPr lvl="0" eaLnBrk="1" latinLnBrk="0" hangingPunct="1"/>
            <a:r>
              <a:rPr lang="en-US" dirty="0" smtClean="0"/>
              <a:t>Click to edit </a:t>
            </a:r>
            <a:br>
              <a:rPr lang="en-US" dirty="0" smtClean="0"/>
            </a:br>
            <a:r>
              <a:rPr lang="en-US" dirty="0" smtClean="0"/>
              <a:t>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Inhaltsplatzhalter 3"/>
          <p:cNvSpPr>
            <a:spLocks noGrp="1"/>
          </p:cNvSpPr>
          <p:nvPr>
            <p:ph sz="half" idx="2" hasCustomPrompt="1"/>
          </p:nvPr>
        </p:nvSpPr>
        <p:spPr>
          <a:xfrm>
            <a:off x="4648200" y="1600200"/>
            <a:ext cx="4038600" cy="4326775"/>
          </a:xfrm>
        </p:spPr>
        <p:txBody>
          <a:bodyPr/>
          <a:lstStyle>
            <a:lvl1pPr eaLnBrk="1" latinLnBrk="0" hangingPunct="1">
              <a:spcAft>
                <a:spcPts val="1800"/>
              </a:spcAft>
              <a:defRPr sz="2300"/>
            </a:lvl1pPr>
            <a:lvl2pPr eaLnBrk="1" latinLnBrk="0" hangingPunct="1">
              <a:spcAft>
                <a:spcPts val="1800"/>
              </a:spcAft>
              <a:defRPr sz="2300"/>
            </a:lvl2pPr>
            <a:lvl3pPr eaLnBrk="1" latinLnBrk="0" hangingPunct="1">
              <a:spcAft>
                <a:spcPts val="1800"/>
              </a:spcAft>
              <a:defRPr sz="2000"/>
            </a:lvl3pPr>
            <a:lvl4pPr eaLnBrk="1" latinLnBrk="0" hangingPunct="1">
              <a:spcAft>
                <a:spcPts val="1800"/>
              </a:spcAft>
              <a:defRPr sz="1800"/>
            </a:lvl4pPr>
            <a:lvl5pPr eaLnBrk="1" latinLnBrk="0" hangingPunct="1">
              <a:spcAft>
                <a:spcPts val="1800"/>
              </a:spcAft>
              <a:defRPr sz="1800"/>
            </a:lvl5pPr>
            <a:lvl6pPr>
              <a:defRPr sz="1800"/>
            </a:lvl6pPr>
            <a:lvl7pPr>
              <a:defRPr sz="1800"/>
            </a:lvl7pPr>
            <a:lvl8pPr>
              <a:defRPr sz="1800"/>
            </a:lvl8pPr>
            <a:lvl9pPr>
              <a:defRPr sz="1800"/>
            </a:lvl9pPr>
          </a:lstStyle>
          <a:p>
            <a:pPr lvl="0" eaLnBrk="1" latinLnBrk="0" hangingPunct="1"/>
            <a:r>
              <a:rPr lang="en-US" dirty="0" smtClean="0"/>
              <a:t>Click to edit </a:t>
            </a:r>
            <a:br>
              <a:rPr lang="en-US" dirty="0" smtClean="0"/>
            </a:br>
            <a:r>
              <a:rPr lang="en-US" dirty="0" smtClean="0"/>
              <a:t>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umsplatzhalter 4"/>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6" name="Fußzeilenplatzhalter 5"/>
          <p:cNvSpPr>
            <a:spLocks noGrp="1"/>
          </p:cNvSpPr>
          <p:nvPr>
            <p:ph type="ftr" sz="quarter" idx="11"/>
          </p:nvPr>
        </p:nvSpPr>
        <p:spPr/>
        <p:txBody>
          <a:bodyPr/>
          <a:lstStyle/>
          <a:p>
            <a:pPr>
              <a:defRPr/>
            </a:pPr>
            <a:endParaRPr lang="fr-FR"/>
          </a:p>
        </p:txBody>
      </p:sp>
      <p:sp>
        <p:nvSpPr>
          <p:cNvPr id="8"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lvl1pPr>
              <a:defRPr/>
            </a:lvl1pPr>
          </a:lstStyle>
          <a:p>
            <a:r>
              <a:rPr kumimoji="0" lang="en-US" dirty="0" smtClean="0"/>
              <a:t>Click to edit Master title style</a:t>
            </a:r>
            <a:endParaRPr lang="en-US" dirty="0"/>
          </a:p>
        </p:txBody>
      </p:sp>
      <p:sp>
        <p:nvSpPr>
          <p:cNvPr id="3" name="Textplatzhalter 2"/>
          <p:cNvSpPr>
            <a:spLocks noGrp="1"/>
          </p:cNvSpPr>
          <p:nvPr>
            <p:ph type="body" idx="1" hasCustomPrompt="1"/>
          </p:nvPr>
        </p:nvSpPr>
        <p:spPr>
          <a:xfrm>
            <a:off x="457200" y="1535113"/>
            <a:ext cx="4040188" cy="639762"/>
          </a:xfrm>
        </p:spPr>
        <p:txBody>
          <a:bodyPr anchor="b">
            <a:normAutofit/>
          </a:bodyPr>
          <a:lstStyle>
            <a:lvl1pPr marL="0" indent="0" eaLnBrk="1" latinLnBrk="0" hangingPunct="1">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dirty="0" smtClean="0"/>
              <a:t>Click to edit Master text styles</a:t>
            </a:r>
          </a:p>
        </p:txBody>
      </p:sp>
      <p:sp>
        <p:nvSpPr>
          <p:cNvPr id="4" name="Inhaltsplatzhalter 3"/>
          <p:cNvSpPr>
            <a:spLocks noGrp="1"/>
          </p:cNvSpPr>
          <p:nvPr>
            <p:ph sz="half" idx="2" hasCustomPrompt="1"/>
          </p:nvPr>
        </p:nvSpPr>
        <p:spPr>
          <a:xfrm>
            <a:off x="548643" y="2174876"/>
            <a:ext cx="4040188" cy="3752100"/>
          </a:xfrm>
        </p:spPr>
        <p:txBody>
          <a:bodyPr/>
          <a:lstStyle>
            <a:lvl1pPr marL="266700" indent="-266700" eaLnBrk="1" latinLnBrk="0" hangingPunct="1">
              <a:defRPr sz="2300"/>
            </a:lvl1pPr>
            <a:lvl2pPr eaLnBrk="1" latinLnBrk="0" hangingPunct="1">
              <a:defRPr sz="2000"/>
            </a:lvl2pPr>
            <a:lvl3pPr eaLnBrk="1" latinLnBrk="0" hangingPunct="1">
              <a:defRPr sz="1800"/>
            </a:lvl3pPr>
            <a:lvl4pPr eaLnBrk="1" latinLnBrk="0" hangingPunct="1">
              <a:defRPr sz="1600"/>
            </a:lvl4pPr>
            <a:lvl5pPr eaLnBrk="1" latinLnBrk="0" hangingPunct="1">
              <a:defRPr sz="1600"/>
            </a:lvl5pPr>
            <a:lvl6pPr>
              <a:defRPr sz="1600"/>
            </a:lvl6pPr>
            <a:lvl7pPr>
              <a:defRPr sz="1600"/>
            </a:lvl7pPr>
            <a:lvl8pPr>
              <a:defRPr sz="1600"/>
            </a:lvl8pPr>
            <a:lvl9pPr>
              <a:defRPr sz="16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Textplatzhalter 4"/>
          <p:cNvSpPr>
            <a:spLocks noGrp="1"/>
          </p:cNvSpPr>
          <p:nvPr>
            <p:ph type="body" sz="quarter" idx="3" hasCustomPrompt="1"/>
          </p:nvPr>
        </p:nvSpPr>
        <p:spPr>
          <a:xfrm>
            <a:off x="4645025" y="1535113"/>
            <a:ext cx="4041775" cy="639762"/>
          </a:xfrm>
        </p:spPr>
        <p:txBody>
          <a:bodyPr anchor="b">
            <a:normAutofit/>
          </a:bodyPr>
          <a:lstStyle>
            <a:lvl1pPr marL="0" indent="0" eaLnBrk="1" latinLnBrk="0" hangingPunct="1">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dirty="0" smtClean="0"/>
              <a:t>Click to edit Master text styles</a:t>
            </a:r>
          </a:p>
        </p:txBody>
      </p:sp>
      <p:sp>
        <p:nvSpPr>
          <p:cNvPr id="6" name="Inhaltsplatzhalter 5"/>
          <p:cNvSpPr>
            <a:spLocks noGrp="1"/>
          </p:cNvSpPr>
          <p:nvPr>
            <p:ph sz="quarter" idx="4" hasCustomPrompt="1"/>
          </p:nvPr>
        </p:nvSpPr>
        <p:spPr>
          <a:xfrm>
            <a:off x="4645025" y="2174876"/>
            <a:ext cx="4041775" cy="3752100"/>
          </a:xfrm>
        </p:spPr>
        <p:txBody>
          <a:bodyPr/>
          <a:lstStyle>
            <a:lvl1pPr marL="266700" indent="-266700" eaLnBrk="1" latinLnBrk="0" hangingPunct="1">
              <a:defRPr sz="2300"/>
            </a:lvl1pPr>
            <a:lvl2pPr eaLnBrk="1" latinLnBrk="0" hangingPunct="1">
              <a:defRPr sz="2000"/>
            </a:lvl2pPr>
            <a:lvl3pPr eaLnBrk="1" latinLnBrk="0" hangingPunct="1">
              <a:defRPr sz="1800"/>
            </a:lvl3pPr>
            <a:lvl4pPr eaLnBrk="1" latinLnBrk="0" hangingPunct="1">
              <a:defRPr sz="1600"/>
            </a:lvl4pPr>
            <a:lvl5pPr eaLnBrk="1" latinLnBrk="0" hangingPunct="1">
              <a:defRPr sz="1600"/>
            </a:lvl5pPr>
            <a:lvl6pPr>
              <a:defRPr sz="1600"/>
            </a:lvl6pPr>
            <a:lvl7pPr>
              <a:defRPr sz="1600"/>
            </a:lvl7pPr>
            <a:lvl8pPr>
              <a:defRPr sz="1600"/>
            </a:lvl8pPr>
            <a:lvl9pPr>
              <a:defRPr sz="16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umsplatzhalter 6"/>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8" name="Fußzeilenplatzhalter 7"/>
          <p:cNvSpPr>
            <a:spLocks noGrp="1"/>
          </p:cNvSpPr>
          <p:nvPr>
            <p:ph type="ftr" sz="quarter" idx="11"/>
          </p:nvPr>
        </p:nvSpPr>
        <p:spPr/>
        <p:txBody>
          <a:bodyPr/>
          <a:lstStyle/>
          <a:p>
            <a:pPr>
              <a:defRPr/>
            </a:pPr>
            <a:endParaRPr lang="fr-FR"/>
          </a:p>
        </p:txBody>
      </p:sp>
      <p:sp>
        <p:nvSpPr>
          <p:cNvPr id="10"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14712"/>
            <a:ext cx="8229600" cy="500066"/>
          </a:xfrm>
          <a:prstGeom prst="rect">
            <a:avLst/>
          </a:prstGeom>
        </p:spPr>
        <p:txBody>
          <a:bodyPr/>
          <a:lstStyle/>
          <a:p>
            <a:r>
              <a:rPr kumimoji="0" lang="en-US" dirty="0" smtClean="0"/>
              <a:t>Click to edit Master title style</a:t>
            </a:r>
            <a:endParaRPr lang="en-US" dirty="0"/>
          </a:p>
        </p:txBody>
      </p:sp>
      <p:sp>
        <p:nvSpPr>
          <p:cNvPr id="3" name="Datumsplatzhalter 2"/>
          <p:cNvSpPr>
            <a:spLocks noGrp="1"/>
          </p:cNvSpPr>
          <p:nvPr>
            <p:ph type="dt" sz="half" idx="10"/>
          </p:nvPr>
        </p:nvSpPr>
        <p:spPr/>
        <p:txBody>
          <a:bodyPr/>
          <a:lstStyle/>
          <a:p>
            <a:pPr>
              <a:defRPr/>
            </a:pPr>
            <a:fld id="{13B8D093-135A-0D47-B85A-F39BFC2C95B4}" type="datetime1">
              <a:rPr lang="fr-FR" smtClean="0"/>
              <a:pPr>
                <a:defRPr/>
              </a:pPr>
              <a:t>26/11/15</a:t>
            </a:fld>
            <a:endParaRPr lang="fr-FR"/>
          </a:p>
        </p:txBody>
      </p:sp>
      <p:sp>
        <p:nvSpPr>
          <p:cNvPr id="4" name="Fußzeilenplatzhalter 3"/>
          <p:cNvSpPr>
            <a:spLocks noGrp="1"/>
          </p:cNvSpPr>
          <p:nvPr>
            <p:ph type="ftr" sz="quarter" idx="11"/>
          </p:nvPr>
        </p:nvSpPr>
        <p:spPr/>
        <p:txBody>
          <a:bodyPr/>
          <a:lstStyle/>
          <a:p>
            <a:pPr>
              <a:defRPr/>
            </a:pPr>
            <a:endParaRPr lang="fr-FR"/>
          </a:p>
        </p:txBody>
      </p:sp>
      <p:sp>
        <p:nvSpPr>
          <p:cNvPr id="6" name="Foliennummernplatzhalter 5"/>
          <p:cNvSpPr>
            <a:spLocks noGrp="1"/>
          </p:cNvSpPr>
          <p:nvPr>
            <p:ph type="sldNum" sz="quarter" idx="12"/>
          </p:nvPr>
        </p:nvSpPr>
        <p:spPr>
          <a:xfrm>
            <a:off x="8585199" y="6582525"/>
            <a:ext cx="433305" cy="275475"/>
          </a:xfrm>
          <a:prstGeom prst="rect">
            <a:avLst/>
          </a:prstGeom>
        </p:spPr>
        <p:txBody>
          <a:bodyPr/>
          <a:lstStyle>
            <a:lvl1pPr algn="r">
              <a:defRPr sz="1000"/>
            </a:lvl1pPr>
          </a:lstStyle>
          <a:p>
            <a:pPr>
              <a:defRPr/>
            </a:pPr>
            <a:fld id="{073AEC1A-B5CF-454D-A538-56BEEBB084E5}" type="slidenum">
              <a:rPr lang="fr-FR" smtClean="0"/>
              <a:pPr>
                <a:defRPr/>
              </a:pPr>
              <a:t>‹#›</a:t>
            </a:fld>
            <a:endParaRPr lang="fr-F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Grafik 12" descr="005_bg_orange.jpg"/>
          <p:cNvPicPr>
            <a:picLocks noChangeAspect="1"/>
          </p:cNvPicPr>
          <p:nvPr/>
        </p:nvPicPr>
        <p:blipFill>
          <a:blip r:embed="rId17"/>
          <a:stretch>
            <a:fillRect/>
          </a:stretch>
        </p:blipFill>
        <p:spPr>
          <a:xfrm>
            <a:off x="2028" y="0"/>
            <a:ext cx="9139943" cy="6858000"/>
          </a:xfrm>
          <a:prstGeom prst="rect">
            <a:avLst/>
          </a:prstGeom>
        </p:spPr>
      </p:pic>
      <p:sp>
        <p:nvSpPr>
          <p:cNvPr id="16" name="Rechteck 15"/>
          <p:cNvSpPr/>
          <p:nvPr/>
        </p:nvSpPr>
        <p:spPr>
          <a:xfrm>
            <a:off x="0" y="322730"/>
            <a:ext cx="9144000" cy="860611"/>
          </a:xfrm>
          <a:prstGeom prst="rect">
            <a:avLst/>
          </a:prstGeom>
          <a:gradFill flip="none" rotWithShape="1">
            <a:gsLst>
              <a:gs pos="0">
                <a:schemeClr val="tx1"/>
              </a:gs>
              <a:gs pos="50000">
                <a:schemeClr val="tx1">
                  <a:alpha val="56000"/>
                </a:schemeClr>
              </a:gs>
              <a:gs pos="8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platzhalter 2"/>
          <p:cNvSpPr>
            <a:spLocks noGrp="1"/>
          </p:cNvSpPr>
          <p:nvPr>
            <p:ph type="body" idx="1"/>
          </p:nvPr>
        </p:nvSpPr>
        <p:spPr>
          <a:xfrm>
            <a:off x="457200" y="1600200"/>
            <a:ext cx="8229600" cy="4320000"/>
          </a:xfrm>
          <a:prstGeom prst="rect">
            <a:avLst/>
          </a:prstGeom>
        </p:spPr>
        <p:txBody>
          <a:bodyPr vert="horz" lIns="91440" tIns="45720" rIns="91440" bIns="45720" rtlCol="0">
            <a:normAutofit/>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B8D093-135A-0D47-B85A-F39BFC2C95B4}" type="datetime1">
              <a:rPr lang="fr-FR" smtClean="0"/>
              <a:pPr>
                <a:defRPr/>
              </a:pPr>
              <a:t>26/11/15</a:t>
            </a:fld>
            <a:endParaRPr lang="fr-F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11" name="Titelplatzhalter 1"/>
          <p:cNvSpPr>
            <a:spLocks noGrp="1"/>
          </p:cNvSpPr>
          <p:nvPr>
            <p:ph type="title"/>
          </p:nvPr>
        </p:nvSpPr>
        <p:spPr>
          <a:xfrm>
            <a:off x="457200" y="514712"/>
            <a:ext cx="8229600" cy="500066"/>
          </a:xfrm>
          <a:prstGeom prst="rect">
            <a:avLst/>
          </a:prstGeom>
        </p:spPr>
        <p:txBody>
          <a:bodyPr vert="horz" lIns="91440" tIns="45720" rIns="91440" bIns="45720" rtlCol="0" anchor="t" anchorCtr="0">
            <a:normAutofit/>
          </a:bodyPr>
          <a:lstStyle/>
          <a:p>
            <a:r>
              <a:rPr kumimoji="0" lang="de-DE" dirty="0" smtClean="0"/>
              <a:t>Titelmasterformat durch Klicken bearbeiten</a:t>
            </a:r>
            <a:endParaRPr lang="en-US" dirty="0"/>
          </a:p>
        </p:txBody>
      </p:sp>
      <p:sp>
        <p:nvSpPr>
          <p:cNvPr id="9" name="Foliennummernplatzhalter 5"/>
          <p:cNvSpPr>
            <a:spLocks noGrp="1"/>
          </p:cNvSpPr>
          <p:nvPr>
            <p:ph type="sldNum" sz="quarter" idx="4"/>
          </p:nvPr>
        </p:nvSpPr>
        <p:spPr>
          <a:xfrm>
            <a:off x="8585199" y="116914"/>
            <a:ext cx="433305" cy="365125"/>
          </a:xfrm>
          <a:prstGeom prst="rect">
            <a:avLst/>
          </a:prstGeom>
        </p:spPr>
        <p:txBody>
          <a:bodyPr/>
          <a:lstStyle>
            <a:lvl1pPr algn="r">
              <a:defRPr sz="1000">
                <a:solidFill>
                  <a:schemeClr val="bg1">
                    <a:lumMod val="75000"/>
                  </a:schemeClr>
                </a:solidFill>
              </a:defRPr>
            </a:lvl1pPr>
          </a:lstStyle>
          <a:p>
            <a:pPr>
              <a:defRPr/>
            </a:pPr>
            <a:fld id="{073AEC1A-B5CF-454D-A538-56BEEBB084E5}" type="slidenum">
              <a:rPr lang="fr-FR" smtClean="0"/>
              <a:pPr>
                <a:defRPr/>
              </a:pPr>
              <a:t>‹#›</a:t>
            </a:fld>
            <a:endParaRPr lang="fr-FR"/>
          </a:p>
        </p:txBody>
      </p:sp>
      <p:sp>
        <p:nvSpPr>
          <p:cNvPr id="17" name="Rechteck 16"/>
          <p:cNvSpPr/>
          <p:nvPr/>
        </p:nvSpPr>
        <p:spPr>
          <a:xfrm rot="10800000">
            <a:off x="0" y="6158753"/>
            <a:ext cx="9144000" cy="89647"/>
          </a:xfrm>
          <a:prstGeom prst="rect">
            <a:avLst/>
          </a:prstGeom>
          <a:gradFill flip="none" rotWithShape="1">
            <a:gsLst>
              <a:gs pos="0">
                <a:schemeClr val="tx1"/>
              </a:gs>
              <a:gs pos="50000">
                <a:schemeClr val="tx1">
                  <a:alpha val="56000"/>
                </a:schemeClr>
              </a:gs>
              <a:gs pos="88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_HD_masterDPSE_2015_vmail.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5417236"/>
            <a:ext cx="1737150" cy="1440764"/>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xStyles>
    <p:titleStyle>
      <a:lvl1pPr algn="l" defTabSz="914400" rtl="0" eaLnBrk="1" latinLnBrk="0" hangingPunct="1">
        <a:spcBef>
          <a:spcPct val="0"/>
        </a:spcBef>
        <a:buNone/>
        <a:defRPr sz="2500" b="1" kern="1200">
          <a:solidFill>
            <a:schemeClr val="bg1"/>
          </a:solidFill>
          <a:latin typeface="+mj-lt"/>
          <a:ea typeface="+mj-ea"/>
          <a:cs typeface="+mj-cs"/>
        </a:defRPr>
      </a:lvl1pPr>
    </p:titleStyle>
    <p:bodyStyle>
      <a:lvl1pPr marL="266700" indent="-230400" algn="l" defTabSz="914400" rtl="0" eaLnBrk="1" latinLnBrk="0" hangingPunct="1">
        <a:spcBef>
          <a:spcPts val="24"/>
        </a:spcBef>
        <a:spcAft>
          <a:spcPts val="1800"/>
        </a:spcAft>
        <a:buFont typeface="Arial" pitchFamily="34" charset="0"/>
        <a:buChar char="•"/>
        <a:defRPr sz="2300" kern="1200">
          <a:solidFill>
            <a:schemeClr val="tx1"/>
          </a:solidFill>
          <a:latin typeface="+mn-lt"/>
          <a:ea typeface="+mn-ea"/>
          <a:cs typeface="+mn-cs"/>
        </a:defRPr>
      </a:lvl1pPr>
      <a:lvl2pPr marL="742950" indent="-266400" algn="l" defTabSz="914400" rtl="0" eaLnBrk="1" latinLnBrk="0" hangingPunct="1">
        <a:spcBef>
          <a:spcPts val="24"/>
        </a:spcBef>
        <a:spcAft>
          <a:spcPts val="1800"/>
        </a:spcAft>
        <a:buFont typeface="Arial" pitchFamily="34" charset="0"/>
        <a:buChar char="–"/>
        <a:defRPr sz="2300" kern="1200">
          <a:solidFill>
            <a:schemeClr val="tx1"/>
          </a:solidFill>
          <a:latin typeface="+mn-lt"/>
          <a:ea typeface="+mn-ea"/>
          <a:cs typeface="+mn-cs"/>
        </a:defRPr>
      </a:lvl2pPr>
      <a:lvl3pPr marL="1143000" indent="-228600" algn="l" defTabSz="914400" rtl="0" eaLnBrk="1" latinLnBrk="0" hangingPunct="1">
        <a:spcBef>
          <a:spcPts val="24"/>
        </a:spcBef>
        <a:spcAft>
          <a:spcPts val="18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24"/>
        </a:spcBef>
        <a:spcAft>
          <a:spcPts val="18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24"/>
        </a:spcBef>
        <a:spcAft>
          <a:spcPts val="18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wmf"/></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1" Type="http://schemas.openxmlformats.org/officeDocument/2006/relationships/hyperlink" Target="http://www.legislation.cnav.fr/textes/cr/cn/notetechnique2010_54/note-tech10_CN_2010054_21052010.htm" TargetMode="External"/><Relationship Id="rId12" Type="http://schemas.openxmlformats.org/officeDocument/2006/relationships/hyperlink" Target="http://www.legislation.cnav.fr/textes/cr/cn/notetechnique2010_54/note-tech11_CN_2010054_21052010.htm" TargetMode="External"/><Relationship Id="rId1" Type="http://schemas.openxmlformats.org/officeDocument/2006/relationships/slideLayout" Target="../slideLayouts/slideLayout3.xml"/><Relationship Id="rId2" Type="http://schemas.openxmlformats.org/officeDocument/2006/relationships/hyperlink" Target="http://www.legislation.cnav.fr/textes/cr/cn/notetechnique2010_54/note-tech1_CN_2010054_21052010.htm" TargetMode="External"/><Relationship Id="rId3" Type="http://schemas.openxmlformats.org/officeDocument/2006/relationships/hyperlink" Target="http://www.legislation.cnav.fr/textes/cr/cn/notetechnique2010_54/note-tech2_CN_2010054_21052010.htm" TargetMode="External"/><Relationship Id="rId4" Type="http://schemas.openxmlformats.org/officeDocument/2006/relationships/hyperlink" Target="http://www.legislation.cnav.fr/textes/cr/cn/notetechnique2010_54/note-tech3_CN_2010054_21052010.htm" TargetMode="External"/><Relationship Id="rId5" Type="http://schemas.openxmlformats.org/officeDocument/2006/relationships/hyperlink" Target="http://www.legislation.cnav.fr/textes/cr/cn/notetechnique2010_54/note-tech4_CN_2010054_21052010.htm" TargetMode="External"/><Relationship Id="rId6" Type="http://schemas.openxmlformats.org/officeDocument/2006/relationships/hyperlink" Target="http://www.legislation.cnav.fr/textes/cr/cn/notetechnique2010_54/note-tech5_CN_2010054_21052010.htm" TargetMode="External"/><Relationship Id="rId7" Type="http://schemas.openxmlformats.org/officeDocument/2006/relationships/hyperlink" Target="http://www.legislation.cnav.fr/textes/cr/cn/notetechnique2010_54/note-tech6_CN_2010054_21052010.htm" TargetMode="External"/><Relationship Id="rId8" Type="http://schemas.openxmlformats.org/officeDocument/2006/relationships/hyperlink" Target="http://www.legislation.cnav.fr/textes/cr/cn/notetechnique2010_54/note-tech7_CN_2010054_21052010.htm" TargetMode="External"/><Relationship Id="rId9" Type="http://schemas.openxmlformats.org/officeDocument/2006/relationships/hyperlink" Target="http://www.legislation.cnav.fr/textes/cr/cn/notetechnique2010_54/note-tech8_CN_2010054_21052010.htm" TargetMode="External"/><Relationship Id="rId10" Type="http://schemas.openxmlformats.org/officeDocument/2006/relationships/hyperlink" Target="http://www.legislation.cnav.fr/textes/cr/cn/notetechnique2010_54/note-tech9_CN_2010054_21052010.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600200" y="2636838"/>
            <a:ext cx="7004050" cy="1800225"/>
          </a:xfrm>
          <a:noFill/>
        </p:spPr>
        <p:txBody>
          <a:bodyPr>
            <a:normAutofit fontScale="90000"/>
          </a:bodyPr>
          <a:lstStyle/>
          <a:p>
            <a:r>
              <a:rPr lang="en-GB" sz="7200" b="1" dirty="0">
                <a:latin typeface="Garamond" charset="0"/>
                <a:ea typeface="ＭＳ Ｐゴシック" charset="0"/>
              </a:rPr>
              <a:t>La coordination des pensions de </a:t>
            </a:r>
            <a:r>
              <a:rPr lang="en-GB" sz="7200" b="1" dirty="0" err="1">
                <a:latin typeface="Garamond" charset="0"/>
                <a:ea typeface="ＭＳ Ｐゴシック" charset="0"/>
              </a:rPr>
              <a:t>retraite</a:t>
            </a:r>
            <a:endParaRPr lang="en-GB" sz="7200" b="1" dirty="0">
              <a:latin typeface="Garamond" charset="0"/>
              <a:ea typeface="ＭＳ Ｐゴシック" charset="0"/>
            </a:endParaRPr>
          </a:p>
        </p:txBody>
      </p:sp>
      <p:sp>
        <p:nvSpPr>
          <p:cNvPr id="3075" name="Rectangle 3"/>
          <p:cNvSpPr>
            <a:spLocks noChangeArrowheads="1"/>
          </p:cNvSpPr>
          <p:nvPr/>
        </p:nvSpPr>
        <p:spPr bwMode="auto">
          <a:xfrm>
            <a:off x="-609600" y="1524000"/>
            <a:ext cx="6553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3200">
              <a:solidFill>
                <a:schemeClr val="folHlink"/>
              </a:solidFill>
              <a:cs typeface="Arial" charset="0"/>
            </a:endParaRPr>
          </a:p>
        </p:txBody>
      </p:sp>
      <p:sp>
        <p:nvSpPr>
          <p:cNvPr id="18435" name="Rectangle 5"/>
          <p:cNvSpPr>
            <a:spLocks noChangeArrowheads="1"/>
          </p:cNvSpPr>
          <p:nvPr/>
        </p:nvSpPr>
        <p:spPr bwMode="auto">
          <a:xfrm>
            <a:off x="6084888" y="5106988"/>
            <a:ext cx="2384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800">
                <a:latin typeface="Times New Roman" charset="0"/>
              </a:rPr>
              <a:t>Francis Kessler</a:t>
            </a:r>
            <a:endParaRPr lang="fr-FR" sz="2800">
              <a:latin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3075"/>
                                        </p:tgtEl>
                                        <p:attrNameLst>
                                          <p:attrName>style.visibility</p:attrName>
                                        </p:attrNameLst>
                                      </p:cBhvr>
                                      <p:to>
                                        <p:strVal val="visible"/>
                                      </p:to>
                                    </p:set>
                                    <p:animEffect transition="in" filter="slide(fromBottom)">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fr-FR">
                <a:latin typeface="Garamond" charset="0"/>
                <a:ea typeface="ＭＳ Ｐゴシック" charset="0"/>
              </a:rPr>
              <a:t>Le règlement 883/2004</a:t>
            </a:r>
          </a:p>
        </p:txBody>
      </p:sp>
      <p:sp>
        <p:nvSpPr>
          <p:cNvPr id="31746" name="Rectangle 3"/>
          <p:cNvSpPr>
            <a:spLocks noGrp="1" noChangeArrowheads="1"/>
          </p:cNvSpPr>
          <p:nvPr>
            <p:ph idx="1"/>
          </p:nvPr>
        </p:nvSpPr>
        <p:spPr>
          <a:xfrm>
            <a:off x="1676400" y="1484313"/>
            <a:ext cx="7216775" cy="4608512"/>
          </a:xfrm>
        </p:spPr>
        <p:txBody>
          <a:bodyPr/>
          <a:lstStyle/>
          <a:p>
            <a:pPr>
              <a:lnSpc>
                <a:spcPct val="90000"/>
              </a:lnSpc>
              <a:buFont typeface="Wingdings" charset="0"/>
              <a:buNone/>
            </a:pPr>
            <a:r>
              <a:rPr lang="fr-FR" i="1">
                <a:latin typeface="Garamond" charset="0"/>
                <a:ea typeface="ＭＳ Ｐゴシック" charset="0"/>
              </a:rPr>
              <a:t>TITRE 1</a:t>
            </a:r>
          </a:p>
          <a:p>
            <a:pPr>
              <a:lnSpc>
                <a:spcPct val="90000"/>
              </a:lnSpc>
            </a:pPr>
            <a:r>
              <a:rPr lang="fr-FR">
                <a:latin typeface="Garamond" charset="0"/>
                <a:ea typeface="ＭＳ Ｐゴシック" charset="0"/>
              </a:rPr>
              <a:t>Article 5 pose le principe général de l</a:t>
            </a:r>
            <a:r>
              <a:rPr lang="ja-JP" altLang="fr-FR">
                <a:latin typeface="Garamond" charset="0"/>
                <a:ea typeface="ＭＳ Ｐゴシック" charset="0"/>
              </a:rPr>
              <a:t>’</a:t>
            </a:r>
            <a:r>
              <a:rPr lang="fr-FR" altLang="ja-JP">
                <a:latin typeface="Garamond" charset="0"/>
                <a:ea typeface="ＭＳ Ｐゴシック" charset="0"/>
              </a:rPr>
              <a:t>assimilation des faits, des revenus ou d</a:t>
            </a:r>
            <a:r>
              <a:rPr lang="ja-JP" altLang="fr-FR">
                <a:latin typeface="Garamond" charset="0"/>
                <a:ea typeface="ＭＳ Ｐゴシック" charset="0"/>
              </a:rPr>
              <a:t>’</a:t>
            </a:r>
            <a:r>
              <a:rPr lang="fr-FR" altLang="ja-JP">
                <a:latin typeface="Garamond" charset="0"/>
                <a:ea typeface="ＭＳ Ｐゴシック" charset="0"/>
              </a:rPr>
              <a:t>évènements</a:t>
            </a:r>
          </a:p>
          <a:p>
            <a:pPr>
              <a:lnSpc>
                <a:spcPct val="90000"/>
              </a:lnSpc>
            </a:pPr>
            <a:r>
              <a:rPr lang="fr-FR">
                <a:latin typeface="Garamond" charset="0"/>
                <a:ea typeface="ＭＳ Ｐゴシック" charset="0"/>
              </a:rPr>
              <a:t>Article 7 élève la totalisation au rang de principe général </a:t>
            </a:r>
          </a:p>
          <a:p>
            <a:pPr>
              <a:lnSpc>
                <a:spcPct val="90000"/>
              </a:lnSpc>
            </a:pPr>
            <a:r>
              <a:rPr lang="fr-FR">
                <a:latin typeface="Garamond" charset="0"/>
                <a:ea typeface="ＭＳ Ｐゴシック" charset="0"/>
              </a:rPr>
              <a:t>Article 10 pose le principe du non-cumul des prestations pour une même période d</a:t>
            </a:r>
            <a:r>
              <a:rPr lang="ja-JP" altLang="fr-FR">
                <a:latin typeface="Garamond" charset="0"/>
                <a:ea typeface="ＭＳ Ｐゴシック" charset="0"/>
              </a:rPr>
              <a:t>’</a:t>
            </a:r>
            <a:r>
              <a:rPr lang="fr-FR" altLang="ja-JP">
                <a:latin typeface="Garamond" charset="0"/>
                <a:ea typeface="ＭＳ Ｐゴシック" charset="0"/>
              </a:rPr>
              <a:t>assurance</a:t>
            </a:r>
            <a:endParaRPr lang="fr-FR">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r>
              <a:rPr lang="fr-FR">
                <a:latin typeface="Garamond" charset="0"/>
                <a:ea typeface="ＭＳ Ｐゴシック" charset="0"/>
              </a:rPr>
              <a:t>Article 5 Règlement 883/2004</a:t>
            </a:r>
          </a:p>
        </p:txBody>
      </p:sp>
      <p:sp>
        <p:nvSpPr>
          <p:cNvPr id="32770" name="Espace réservé du contenu 2"/>
          <p:cNvSpPr>
            <a:spLocks noGrp="1"/>
          </p:cNvSpPr>
          <p:nvPr>
            <p:ph idx="1"/>
          </p:nvPr>
        </p:nvSpPr>
        <p:spPr/>
        <p:txBody>
          <a:bodyPr/>
          <a:lstStyle/>
          <a:p>
            <a:r>
              <a:rPr lang="fr-FR">
                <a:latin typeface="Garamond" charset="0"/>
                <a:ea typeface="ＭＳ Ｐゴシック" charset="0"/>
              </a:rPr>
              <a:t>le règlement n°883/2004 les généralise et donne à l</a:t>
            </a:r>
            <a:r>
              <a:rPr lang="ja-JP" altLang="fr-FR">
                <a:latin typeface="Garamond" charset="0"/>
                <a:ea typeface="ＭＳ Ｐゴシック" charset="0"/>
              </a:rPr>
              <a:t>’</a:t>
            </a:r>
            <a:r>
              <a:rPr lang="fr-FR" altLang="ja-JP">
                <a:latin typeface="Garamond" charset="0"/>
                <a:ea typeface="ＭＳ Ｐゴシック" charset="0"/>
              </a:rPr>
              <a:t>assimilation des faits et des évènements survenus ou constatés dans un autre Etat membre à des faits ou évènements semblables survenus dans l</a:t>
            </a:r>
            <a:r>
              <a:rPr lang="ja-JP" altLang="fr-FR">
                <a:latin typeface="Garamond" charset="0"/>
                <a:ea typeface="ＭＳ Ｐゴシック" charset="0"/>
              </a:rPr>
              <a:t>’</a:t>
            </a:r>
            <a:r>
              <a:rPr lang="fr-FR" altLang="ja-JP">
                <a:latin typeface="Garamond" charset="0"/>
                <a:ea typeface="ＭＳ Ｐゴシック" charset="0"/>
              </a:rPr>
              <a:t>Etat considéré en vue d</a:t>
            </a:r>
            <a:r>
              <a:rPr lang="ja-JP" altLang="fr-FR">
                <a:latin typeface="Garamond" charset="0"/>
                <a:ea typeface="ＭＳ Ｐゴシック" charset="0"/>
              </a:rPr>
              <a:t>’</a:t>
            </a:r>
            <a:r>
              <a:rPr lang="fr-FR" altLang="ja-JP">
                <a:latin typeface="Garamond" charset="0"/>
                <a:ea typeface="ＭＳ Ｐゴシック" charset="0"/>
              </a:rPr>
              <a:t>un effet juridique attaché à ces faits ou évènements, le statut d</a:t>
            </a:r>
            <a:r>
              <a:rPr lang="ja-JP" altLang="fr-FR">
                <a:latin typeface="Garamond" charset="0"/>
                <a:ea typeface="ＭＳ Ｐゴシック" charset="0"/>
              </a:rPr>
              <a:t>’</a:t>
            </a:r>
            <a:r>
              <a:rPr lang="fr-FR" altLang="ja-JP">
                <a:latin typeface="Garamond" charset="0"/>
                <a:ea typeface="ＭＳ Ｐゴシック" charset="0"/>
              </a:rPr>
              <a:t>un grand principe d</a:t>
            </a:r>
            <a:r>
              <a:rPr lang="ja-JP" altLang="fr-FR">
                <a:latin typeface="Garamond" charset="0"/>
                <a:ea typeface="ＭＳ Ｐゴシック" charset="0"/>
              </a:rPr>
              <a:t>’</a:t>
            </a:r>
            <a:r>
              <a:rPr lang="fr-FR" altLang="ja-JP">
                <a:latin typeface="Garamond" charset="0"/>
                <a:ea typeface="ＭＳ Ｐゴシック" charset="0"/>
              </a:rPr>
              <a:t>application générale</a:t>
            </a:r>
            <a:endParaRPr lang="fr-FR">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1905000" y="2057400"/>
            <a:ext cx="67818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defTabSz="384175" eaLnBrk="0" hangingPunct="0">
              <a:tabLst>
                <a:tab pos="768350" algn="l"/>
              </a:tabLst>
              <a:defRPr sz="2400">
                <a:solidFill>
                  <a:schemeClr val="tx1"/>
                </a:solidFill>
                <a:latin typeface="Arial" charset="0"/>
                <a:ea typeface="ＭＳ Ｐゴシック" charset="0"/>
                <a:cs typeface="ＭＳ Ｐゴシック" charset="0"/>
              </a:defRPr>
            </a:lvl1pPr>
            <a:lvl2pPr marL="742950" indent="-285750" defTabSz="384175" eaLnBrk="0" hangingPunct="0">
              <a:tabLst>
                <a:tab pos="768350" algn="l"/>
              </a:tabLst>
              <a:defRPr sz="2400">
                <a:solidFill>
                  <a:schemeClr val="tx1"/>
                </a:solidFill>
                <a:latin typeface="Arial" charset="0"/>
                <a:ea typeface="ＭＳ Ｐゴシック" charset="0"/>
              </a:defRPr>
            </a:lvl2pPr>
            <a:lvl3pPr marL="1143000" indent="-228600" defTabSz="384175" eaLnBrk="0" hangingPunct="0">
              <a:tabLst>
                <a:tab pos="768350" algn="l"/>
              </a:tabLst>
              <a:defRPr sz="2400">
                <a:solidFill>
                  <a:schemeClr val="tx1"/>
                </a:solidFill>
                <a:latin typeface="Arial" charset="0"/>
                <a:ea typeface="ＭＳ Ｐゴシック" charset="0"/>
              </a:defRPr>
            </a:lvl3pPr>
            <a:lvl4pPr marL="1600200" indent="-228600" defTabSz="384175" eaLnBrk="0" hangingPunct="0">
              <a:tabLst>
                <a:tab pos="768350" algn="l"/>
              </a:tabLst>
              <a:defRPr sz="2400">
                <a:solidFill>
                  <a:schemeClr val="tx1"/>
                </a:solidFill>
                <a:latin typeface="Arial" charset="0"/>
                <a:ea typeface="ＭＳ Ｐゴシック" charset="0"/>
              </a:defRPr>
            </a:lvl4pPr>
            <a:lvl5pPr marL="2057400" indent="-228600" defTabSz="384175" eaLnBrk="0" hangingPunct="0">
              <a:tabLst>
                <a:tab pos="768350" algn="l"/>
              </a:tabLst>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9pPr>
          </a:lstStyle>
          <a:p>
            <a:pPr eaLnBrk="1" hangingPunct="1">
              <a:lnSpc>
                <a:spcPct val="90000"/>
              </a:lnSpc>
              <a:spcBef>
                <a:spcPct val="50000"/>
              </a:spcBef>
              <a:buFontTx/>
              <a:buChar char="•"/>
            </a:pPr>
            <a:r>
              <a:rPr lang="fr-FR" sz="2000" b="1" u="sng">
                <a:solidFill>
                  <a:srgbClr val="FF6600"/>
                </a:solidFill>
                <a:latin typeface="Tahoma" charset="0"/>
              </a:rPr>
              <a:t>1er étage du 1er pilier</a:t>
            </a:r>
            <a:r>
              <a:rPr lang="fr-FR" sz="2000" b="1">
                <a:solidFill>
                  <a:srgbClr val="006699"/>
                </a:solidFill>
                <a:latin typeface="Tahoma" charset="0"/>
              </a:rPr>
              <a:t> : Les régimes de base obligatoires</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 Le régime général des salariés</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 Le régime agricole des salariés</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 Les régimes des non salariés : agricole (exploitants) et non agricoles (commerçants, artisans …)</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Les régimes spéciaux (mines, électricité, transports,  chemin de fer …)</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Les régimes spéciaux des fonctionnaires</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Les régimes des cultes</a:t>
            </a:r>
          </a:p>
        </p:txBody>
      </p:sp>
      <p:sp>
        <p:nvSpPr>
          <p:cNvPr id="10244" name="Text Box 4"/>
          <p:cNvSpPr txBox="1">
            <a:spLocks noChangeArrowheads="1"/>
          </p:cNvSpPr>
          <p:nvPr/>
        </p:nvSpPr>
        <p:spPr bwMode="auto">
          <a:xfrm>
            <a:off x="2209800" y="609600"/>
            <a:ext cx="5867400" cy="831850"/>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10000"/>
              </a:lnSpc>
              <a:spcBef>
                <a:spcPct val="50000"/>
              </a:spcBef>
              <a:defRPr/>
            </a:pPr>
            <a:r>
              <a:rPr lang="fr-FR" smtClean="0">
                <a:solidFill>
                  <a:srgbClr val="006699"/>
                </a:solidFill>
                <a:effectLst>
                  <a:outerShdw blurRad="38100" dist="38100" dir="2700000" algn="tl">
                    <a:srgbClr val="000000"/>
                  </a:outerShdw>
                </a:effectLst>
                <a:latin typeface="Tahoma" charset="0"/>
              </a:rPr>
              <a:t>Le champ d</a:t>
            </a:r>
            <a:r>
              <a:rPr lang="ja-JP" altLang="fr-FR" smtClean="0">
                <a:solidFill>
                  <a:srgbClr val="006699"/>
                </a:solidFill>
                <a:effectLst>
                  <a:outerShdw blurRad="38100" dist="38100" dir="2700000" algn="tl">
                    <a:srgbClr val="000000"/>
                  </a:outerShdw>
                </a:effectLst>
                <a:latin typeface="Tahoma" charset="0"/>
              </a:rPr>
              <a:t>’</a:t>
            </a:r>
            <a:r>
              <a:rPr lang="fr-FR" smtClean="0">
                <a:solidFill>
                  <a:srgbClr val="006699"/>
                </a:solidFill>
                <a:effectLst>
                  <a:outerShdw blurRad="38100" dist="38100" dir="2700000" algn="tl">
                    <a:srgbClr val="000000"/>
                  </a:outerShdw>
                </a:effectLst>
                <a:latin typeface="Tahoma" charset="0"/>
              </a:rPr>
              <a:t>application des règlements</a:t>
            </a:r>
          </a:p>
          <a:p>
            <a:pPr algn="ctr" eaLnBrk="1" hangingPunct="1">
              <a:lnSpc>
                <a:spcPct val="40000"/>
              </a:lnSpc>
              <a:spcBef>
                <a:spcPct val="50000"/>
              </a:spcBef>
              <a:defRPr/>
            </a:pPr>
            <a:r>
              <a:rPr lang="fr-FR" smtClean="0">
                <a:solidFill>
                  <a:srgbClr val="006699"/>
                </a:solidFill>
                <a:effectLst>
                  <a:outerShdw blurRad="38100" dist="38100" dir="2700000" algn="tl">
                    <a:srgbClr val="000000"/>
                  </a:outerShdw>
                </a:effectLst>
                <a:latin typeface="Tahoma" charset="0"/>
              </a:rPr>
              <a:t>pour la France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676400" y="2971800"/>
            <a:ext cx="74676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defTabSz="384175" eaLnBrk="0" hangingPunct="0">
              <a:tabLst>
                <a:tab pos="768350" algn="l"/>
              </a:tabLst>
              <a:defRPr sz="2400">
                <a:solidFill>
                  <a:schemeClr val="tx1"/>
                </a:solidFill>
                <a:latin typeface="Arial" charset="0"/>
                <a:ea typeface="ＭＳ Ｐゴシック" charset="0"/>
                <a:cs typeface="ＭＳ Ｐゴシック" charset="0"/>
              </a:defRPr>
            </a:lvl1pPr>
            <a:lvl2pPr marL="742950" indent="-285750" defTabSz="384175" eaLnBrk="0" hangingPunct="0">
              <a:tabLst>
                <a:tab pos="768350" algn="l"/>
              </a:tabLst>
              <a:defRPr sz="2400">
                <a:solidFill>
                  <a:schemeClr val="tx1"/>
                </a:solidFill>
                <a:latin typeface="Arial" charset="0"/>
                <a:ea typeface="ＭＳ Ｐゴシック" charset="0"/>
              </a:defRPr>
            </a:lvl2pPr>
            <a:lvl3pPr marL="1143000" indent="-228600" defTabSz="384175" eaLnBrk="0" hangingPunct="0">
              <a:tabLst>
                <a:tab pos="768350" algn="l"/>
              </a:tabLst>
              <a:defRPr sz="2400">
                <a:solidFill>
                  <a:schemeClr val="tx1"/>
                </a:solidFill>
                <a:latin typeface="Arial" charset="0"/>
                <a:ea typeface="ＭＳ Ｐゴシック" charset="0"/>
              </a:defRPr>
            </a:lvl3pPr>
            <a:lvl4pPr marL="1600200" indent="-228600" defTabSz="384175" eaLnBrk="0" hangingPunct="0">
              <a:tabLst>
                <a:tab pos="768350" algn="l"/>
              </a:tabLst>
              <a:defRPr sz="2400">
                <a:solidFill>
                  <a:schemeClr val="tx1"/>
                </a:solidFill>
                <a:latin typeface="Arial" charset="0"/>
                <a:ea typeface="ＭＳ Ｐゴシック" charset="0"/>
              </a:defRPr>
            </a:lvl4pPr>
            <a:lvl5pPr marL="2057400" indent="-228600" defTabSz="384175" eaLnBrk="0" hangingPunct="0">
              <a:tabLst>
                <a:tab pos="768350" algn="l"/>
              </a:tabLst>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9pPr>
          </a:lstStyle>
          <a:p>
            <a:pPr eaLnBrk="1" hangingPunct="1">
              <a:lnSpc>
                <a:spcPct val="90000"/>
              </a:lnSpc>
              <a:spcBef>
                <a:spcPct val="50000"/>
              </a:spcBef>
              <a:buFontTx/>
              <a:buChar char="•"/>
            </a:pPr>
            <a:r>
              <a:rPr lang="fr-FR" sz="2000" b="1" u="sng">
                <a:solidFill>
                  <a:srgbClr val="FF6600"/>
                </a:solidFill>
                <a:latin typeface="Tahoma" charset="0"/>
              </a:rPr>
              <a:t>2ème étage du 1er pilier</a:t>
            </a:r>
            <a:r>
              <a:rPr lang="fr-FR" sz="2000" b="1">
                <a:solidFill>
                  <a:srgbClr val="006699"/>
                </a:solidFill>
                <a:latin typeface="Tahoma" charset="0"/>
              </a:rPr>
              <a:t> : Les régimes complémentaires obligatoires (depuis le 1er janvier 2000)</a:t>
            </a:r>
          </a:p>
          <a:p>
            <a:pPr eaLnBrk="1" hangingPunct="1">
              <a:lnSpc>
                <a:spcPct val="30000"/>
              </a:lnSpc>
              <a:spcBef>
                <a:spcPct val="50000"/>
              </a:spcBef>
            </a:pPr>
            <a:r>
              <a:rPr lang="fr-FR" sz="2000" b="1">
                <a:solidFill>
                  <a:srgbClr val="006699"/>
                </a:solidFill>
                <a:latin typeface="Tahoma" charset="0"/>
              </a:rPr>
              <a:t> </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 des salariés non cadres du privé (ARRCO)</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 des salariés cadres du privé (AGIRC)</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 des agents non titulaires de l</a:t>
            </a:r>
            <a:r>
              <a:rPr lang="ja-JP" altLang="fr-FR" sz="2000" b="1">
                <a:solidFill>
                  <a:srgbClr val="006699"/>
                </a:solidFill>
                <a:latin typeface="Tahoma" charset="0"/>
                <a:sym typeface="Wingdings" charset="0"/>
              </a:rPr>
              <a:t>’</a:t>
            </a:r>
            <a:r>
              <a:rPr lang="fr-FR" altLang="ja-JP" sz="2000" b="1">
                <a:solidFill>
                  <a:srgbClr val="006699"/>
                </a:solidFill>
                <a:latin typeface="Tahoma" charset="0"/>
                <a:sym typeface="Wingdings" charset="0"/>
              </a:rPr>
              <a:t>Etat (IRCANTEC)</a:t>
            </a:r>
          </a:p>
          <a:p>
            <a:pPr eaLnBrk="1" hangingPunct="1">
              <a:lnSpc>
                <a:spcPct val="90000"/>
              </a:lnSpc>
              <a:spcBef>
                <a:spcPct val="50000"/>
              </a:spcBef>
              <a:buFont typeface="Wingdings" charset="0"/>
              <a:buChar char="Ø"/>
            </a:pPr>
            <a:r>
              <a:rPr lang="fr-FR" sz="2000" b="1">
                <a:solidFill>
                  <a:srgbClr val="006699"/>
                </a:solidFill>
                <a:latin typeface="Tahoma" charset="0"/>
                <a:sym typeface="Wingdings" charset="0"/>
              </a:rPr>
              <a:t>Du personnel navigant de l</a:t>
            </a:r>
            <a:r>
              <a:rPr lang="ja-JP" altLang="fr-FR" sz="2000" b="1">
                <a:solidFill>
                  <a:srgbClr val="006699"/>
                </a:solidFill>
                <a:latin typeface="Tahoma" charset="0"/>
                <a:sym typeface="Wingdings" charset="0"/>
              </a:rPr>
              <a:t>’</a:t>
            </a:r>
            <a:r>
              <a:rPr lang="fr-FR" altLang="ja-JP" sz="2000" b="1">
                <a:solidFill>
                  <a:srgbClr val="006699"/>
                </a:solidFill>
                <a:latin typeface="Tahoma" charset="0"/>
                <a:sym typeface="Wingdings" charset="0"/>
              </a:rPr>
              <a:t>aéronautique civile (CRPNPAC)</a:t>
            </a:r>
            <a:endParaRPr lang="fr-FR" sz="2000" b="1">
              <a:solidFill>
                <a:srgbClr val="006699"/>
              </a:solidFill>
              <a:latin typeface="Tahoma" charset="0"/>
              <a:sym typeface="Wingdings" charset="0"/>
            </a:endParaRPr>
          </a:p>
        </p:txBody>
      </p:sp>
      <p:sp>
        <p:nvSpPr>
          <p:cNvPr id="11268" name="Text Box 4"/>
          <p:cNvSpPr txBox="1">
            <a:spLocks noChangeArrowheads="1"/>
          </p:cNvSpPr>
          <p:nvPr/>
        </p:nvSpPr>
        <p:spPr bwMode="auto">
          <a:xfrm>
            <a:off x="2743200" y="609600"/>
            <a:ext cx="5867400" cy="831850"/>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10000"/>
              </a:lnSpc>
              <a:spcBef>
                <a:spcPct val="50000"/>
              </a:spcBef>
              <a:defRPr/>
            </a:pPr>
            <a:r>
              <a:rPr lang="fr-FR" smtClean="0">
                <a:solidFill>
                  <a:srgbClr val="006699"/>
                </a:solidFill>
                <a:effectLst>
                  <a:outerShdw blurRad="38100" dist="38100" dir="2700000" algn="tl">
                    <a:srgbClr val="000000"/>
                  </a:outerShdw>
                </a:effectLst>
                <a:latin typeface="Tahoma" charset="0"/>
              </a:rPr>
              <a:t>Le champ d</a:t>
            </a:r>
            <a:r>
              <a:rPr lang="ja-JP" altLang="fr-FR" smtClean="0">
                <a:solidFill>
                  <a:srgbClr val="006699"/>
                </a:solidFill>
                <a:effectLst>
                  <a:outerShdw blurRad="38100" dist="38100" dir="2700000" algn="tl">
                    <a:srgbClr val="000000"/>
                  </a:outerShdw>
                </a:effectLst>
                <a:latin typeface="Tahoma" charset="0"/>
              </a:rPr>
              <a:t>’</a:t>
            </a:r>
            <a:r>
              <a:rPr lang="fr-FR" smtClean="0">
                <a:solidFill>
                  <a:srgbClr val="006699"/>
                </a:solidFill>
                <a:effectLst>
                  <a:outerShdw blurRad="38100" dist="38100" dir="2700000" algn="tl">
                    <a:srgbClr val="000000"/>
                  </a:outerShdw>
                </a:effectLst>
                <a:latin typeface="Tahoma" charset="0"/>
              </a:rPr>
              <a:t>application des règlements</a:t>
            </a:r>
          </a:p>
          <a:p>
            <a:pPr algn="ctr" eaLnBrk="1" hangingPunct="1">
              <a:lnSpc>
                <a:spcPct val="40000"/>
              </a:lnSpc>
              <a:spcBef>
                <a:spcPct val="50000"/>
              </a:spcBef>
              <a:defRPr/>
            </a:pPr>
            <a:r>
              <a:rPr lang="fr-FR" smtClean="0">
                <a:solidFill>
                  <a:srgbClr val="006699"/>
                </a:solidFill>
                <a:effectLst>
                  <a:outerShdw blurRad="38100" dist="38100" dir="2700000" algn="tl">
                    <a:srgbClr val="000000"/>
                  </a:outerShdw>
                </a:effectLst>
                <a:latin typeface="Tahoma" charset="0"/>
              </a:rPr>
              <a:t>pour la France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524000" y="476250"/>
            <a:ext cx="7381875" cy="1143000"/>
          </a:xfrm>
        </p:spPr>
        <p:txBody>
          <a:bodyPr>
            <a:normAutofit fontScale="90000"/>
          </a:bodyPr>
          <a:lstStyle/>
          <a:p>
            <a:r>
              <a:rPr lang="fr-FR" sz="4600" b="1" dirty="0">
                <a:solidFill>
                  <a:schemeClr val="accent2">
                    <a:lumMod val="75000"/>
                  </a:schemeClr>
                </a:solidFill>
                <a:latin typeface="Garamond" charset="0"/>
                <a:ea typeface="ＭＳ Ｐゴシック" charset="0"/>
              </a:rPr>
              <a:t>Règles spéciales de coordinations pour les pensions</a:t>
            </a:r>
          </a:p>
        </p:txBody>
      </p:sp>
      <p:sp>
        <p:nvSpPr>
          <p:cNvPr id="35842" name="Rectangle 3"/>
          <p:cNvSpPr>
            <a:spLocks noGrp="1" noChangeArrowheads="1"/>
          </p:cNvSpPr>
          <p:nvPr>
            <p:ph type="body" sz="half" idx="1"/>
          </p:nvPr>
        </p:nvSpPr>
        <p:spPr>
          <a:xfrm>
            <a:off x="1524000" y="1989138"/>
            <a:ext cx="7151688" cy="3168650"/>
          </a:xfrm>
        </p:spPr>
        <p:txBody>
          <a:bodyPr>
            <a:normAutofit fontScale="77500" lnSpcReduction="20000"/>
          </a:bodyPr>
          <a:lstStyle/>
          <a:p>
            <a:pPr>
              <a:buFontTx/>
              <a:buNone/>
            </a:pPr>
            <a:r>
              <a:rPr lang="nl-BE">
                <a:latin typeface="Garamond" charset="0"/>
                <a:ea typeface="ＭＳ Ｐゴシック" charset="0"/>
              </a:rPr>
              <a:t>Non-discrimination</a:t>
            </a:r>
            <a:r>
              <a:rPr lang="nl-NL">
                <a:latin typeface="Garamond" charset="0"/>
                <a:ea typeface="ＭＳ Ｐゴシック" charset="0"/>
              </a:rPr>
              <a:t>: </a:t>
            </a:r>
            <a:r>
              <a:rPr lang="nl-NL">
                <a:latin typeface="Garamond" charset="0"/>
                <a:ea typeface="ＭＳ Ｐゴシック" charset="0"/>
                <a:sym typeface="Symbol" charset="0"/>
              </a:rPr>
              <a:t></a:t>
            </a:r>
            <a:r>
              <a:rPr lang="nl-BE">
                <a:latin typeface="Garamond" charset="0"/>
                <a:ea typeface="ＭＳ Ｐゴシック" charset="0"/>
                <a:sym typeface="Symbol" charset="0"/>
              </a:rPr>
              <a:t> </a:t>
            </a:r>
            <a:r>
              <a:rPr lang="nl-NL">
                <a:latin typeface="Garamond" charset="0"/>
                <a:ea typeface="ＭＳ Ｐゴシック" charset="0"/>
              </a:rPr>
              <a:t>égalité de traitement des faits (assimilation des faits)</a:t>
            </a:r>
            <a:endParaRPr lang="nl-BE">
              <a:latin typeface="Garamond" charset="0"/>
              <a:ea typeface="ＭＳ Ｐゴシック" charset="0"/>
            </a:endParaRPr>
          </a:p>
          <a:p>
            <a:pPr>
              <a:buFontTx/>
              <a:buNone/>
            </a:pPr>
            <a:r>
              <a:rPr lang="nl-BE">
                <a:latin typeface="Garamond" charset="0"/>
                <a:ea typeface="ＭＳ Ｐゴシック" charset="0"/>
              </a:rPr>
              <a:t>Mais : </a:t>
            </a:r>
          </a:p>
          <a:p>
            <a:pPr lvl="1">
              <a:buFontTx/>
              <a:buChar char="•"/>
            </a:pPr>
            <a:r>
              <a:rPr lang="nl-BE">
                <a:latin typeface="Garamond" charset="0"/>
                <a:ea typeface="ＭＳ Ｐゴシック" charset="0"/>
              </a:rPr>
              <a:t>Chaque institution sert une pension</a:t>
            </a:r>
          </a:p>
          <a:p>
            <a:pPr lvl="2">
              <a:buFontTx/>
              <a:buChar char="•"/>
            </a:pPr>
            <a:r>
              <a:rPr lang="nl-BE">
                <a:latin typeface="Garamond" charset="0"/>
                <a:ea typeface="ＭＳ Ｐゴシック" charset="0"/>
              </a:rPr>
              <a:t>(CNAVTS, Assurance pension des employés, INASTI)</a:t>
            </a:r>
          </a:p>
          <a:p>
            <a:pPr lvl="1">
              <a:buFontTx/>
              <a:buChar char="•"/>
            </a:pPr>
            <a:r>
              <a:rPr lang="nl-BE">
                <a:latin typeface="Garamond" charset="0"/>
                <a:ea typeface="ＭＳ Ｐゴシック" charset="0"/>
              </a:rPr>
              <a:t>Règles spéciales de calcul des pensions</a:t>
            </a:r>
          </a:p>
          <a:p>
            <a:pPr lvl="2">
              <a:buFontTx/>
              <a:buChar char="•"/>
            </a:pPr>
            <a:r>
              <a:rPr lang="en-GB">
                <a:latin typeface="Garamond" charset="0"/>
                <a:ea typeface="ＭＳ Ｐゴシック" charset="0"/>
              </a:rPr>
              <a:t>Totalisation” des droits acquis</a:t>
            </a:r>
          </a:p>
          <a:p>
            <a:pPr lvl="2">
              <a:buFontTx/>
              <a:buChar char="•"/>
            </a:pPr>
            <a:r>
              <a:rPr lang="en-GB">
                <a:latin typeface="Garamond" charset="0"/>
                <a:ea typeface="ＭＳ Ｐゴシック" charset="0"/>
              </a:rPr>
              <a:t>“Proratisation” pour le paiement effectif</a:t>
            </a:r>
            <a:endParaRPr lang="fr-FR" sz="1800">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idx="1"/>
          </p:nvPr>
        </p:nvSpPr>
        <p:spPr>
          <a:xfrm>
            <a:off x="1676400" y="1268413"/>
            <a:ext cx="7021513" cy="4533900"/>
          </a:xfrm>
        </p:spPr>
        <p:txBody>
          <a:bodyPr>
            <a:normAutofit lnSpcReduction="10000"/>
          </a:bodyPr>
          <a:lstStyle/>
          <a:p>
            <a:pPr>
              <a:lnSpc>
                <a:spcPct val="90000"/>
              </a:lnSpc>
              <a:buFont typeface="Wingdings" charset="0"/>
              <a:buNone/>
            </a:pPr>
            <a:r>
              <a:rPr lang="fr-FR" sz="3400">
                <a:latin typeface="Garamond" charset="0"/>
                <a:ea typeface="ＭＳ Ｐゴシック" charset="0"/>
              </a:rPr>
              <a:t>	</a:t>
            </a:r>
            <a:r>
              <a:rPr lang="fr-FR" sz="3400">
                <a:solidFill>
                  <a:srgbClr val="FF0000"/>
                </a:solidFill>
                <a:latin typeface="Garamond" charset="0"/>
                <a:ea typeface="ＭＳ Ｐゴシック" charset="0"/>
              </a:rPr>
              <a:t>But : </a:t>
            </a:r>
          </a:p>
          <a:p>
            <a:pPr>
              <a:lnSpc>
                <a:spcPct val="90000"/>
              </a:lnSpc>
              <a:buFont typeface="Wingdings" charset="0"/>
              <a:buNone/>
            </a:pPr>
            <a:r>
              <a:rPr lang="fr-FR" sz="3400">
                <a:latin typeface="Garamond" charset="0"/>
                <a:ea typeface="ＭＳ Ｐゴシック" charset="0"/>
              </a:rPr>
              <a:t>Permettre à l'assuré de faire valoir une continuité dans sa carrière et </a:t>
            </a:r>
          </a:p>
          <a:p>
            <a:pPr>
              <a:lnSpc>
                <a:spcPct val="90000"/>
              </a:lnSpc>
              <a:buFont typeface="Wingdings" charset="0"/>
              <a:buNone/>
            </a:pPr>
            <a:r>
              <a:rPr lang="fr-FR" sz="3400">
                <a:latin typeface="Garamond" charset="0"/>
                <a:ea typeface="ＭＳ Ｐゴシック" charset="0"/>
              </a:rPr>
              <a:t>d'éviter ainsi des pertes de droits, tant au regard du régime du pays d</a:t>
            </a:r>
            <a:r>
              <a:rPr lang="ja-JP" altLang="fr-FR" sz="3400">
                <a:latin typeface="Garamond" charset="0"/>
                <a:ea typeface="ＭＳ Ｐゴシック" charset="0"/>
              </a:rPr>
              <a:t>’</a:t>
            </a:r>
            <a:r>
              <a:rPr lang="fr-FR" altLang="ja-JP" sz="3400">
                <a:latin typeface="Garamond" charset="0"/>
                <a:ea typeface="ＭＳ Ｐゴシック" charset="0"/>
              </a:rPr>
              <a:t>origine que du régime étranger, qui pourraient résulter d'une carrière insuffisante dans sa durée</a:t>
            </a:r>
            <a:r>
              <a:rPr lang="fr-FR" altLang="ja-JP" sz="3400">
                <a:solidFill>
                  <a:srgbClr val="000000"/>
                </a:solidFill>
                <a:latin typeface="Garamond" charset="0"/>
                <a:ea typeface="ＭＳ Ｐゴシック" charset="0"/>
              </a:rPr>
              <a:t> </a:t>
            </a:r>
          </a:p>
          <a:p>
            <a:pPr>
              <a:lnSpc>
                <a:spcPct val="90000"/>
              </a:lnSpc>
              <a:buFont typeface="Wingdings" charset="0"/>
              <a:buNone/>
            </a:pPr>
            <a:endParaRPr lang="fr-FR" sz="3400">
              <a:solidFill>
                <a:srgbClr val="000000"/>
              </a:solidFill>
              <a:latin typeface="Garamond" charset="0"/>
              <a:ea typeface="ＭＳ Ｐゴシック" charset="0"/>
            </a:endParaRPr>
          </a:p>
          <a:p>
            <a:pPr>
              <a:lnSpc>
                <a:spcPct val="90000"/>
              </a:lnSpc>
            </a:pPr>
            <a:endParaRPr lang="fr-FR" sz="3400">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fr-FR">
                <a:latin typeface="Garamond" charset="0"/>
                <a:ea typeface="ＭＳ Ｐゴシック" charset="0"/>
              </a:rPr>
              <a:t>Le nouveau règlement 883/2004</a:t>
            </a:r>
          </a:p>
        </p:txBody>
      </p:sp>
      <p:sp>
        <p:nvSpPr>
          <p:cNvPr id="39938" name="Rectangle 3"/>
          <p:cNvSpPr>
            <a:spLocks noGrp="1" noChangeArrowheads="1"/>
          </p:cNvSpPr>
          <p:nvPr>
            <p:ph idx="1"/>
          </p:nvPr>
        </p:nvSpPr>
        <p:spPr>
          <a:xfrm>
            <a:off x="1676400" y="1484313"/>
            <a:ext cx="7216775" cy="4968875"/>
          </a:xfrm>
        </p:spPr>
        <p:txBody>
          <a:bodyPr>
            <a:normAutofit lnSpcReduction="10000"/>
          </a:bodyPr>
          <a:lstStyle/>
          <a:p>
            <a:r>
              <a:rPr lang="fr-FR" sz="2600">
                <a:latin typeface="Garamond" charset="0"/>
                <a:ea typeface="ＭＳ Ｐゴシック" charset="0"/>
              </a:rPr>
              <a:t>Considérant 27</a:t>
            </a:r>
          </a:p>
          <a:p>
            <a:pPr lvl="1"/>
            <a:r>
              <a:rPr lang="fr-FR" sz="2200">
                <a:latin typeface="Garamond" charset="0"/>
                <a:ea typeface="ＭＳ Ｐゴシック" charset="0"/>
              </a:rPr>
              <a:t> Il convient d</a:t>
            </a:r>
            <a:r>
              <a:rPr lang="ja-JP" altLang="fr-FR" sz="2200">
                <a:latin typeface="Garamond" charset="0"/>
                <a:ea typeface="ＭＳ Ｐゴシック" charset="0"/>
              </a:rPr>
              <a:t>’</a:t>
            </a:r>
            <a:r>
              <a:rPr lang="fr-FR" altLang="ja-JP" sz="2200">
                <a:latin typeface="Garamond" charset="0"/>
                <a:ea typeface="ＭＳ Ｐゴシック" charset="0"/>
              </a:rPr>
              <a:t>élaborer un système de liquidation de prestations de vieillesse et de survivant lorsque l</a:t>
            </a:r>
            <a:r>
              <a:rPr lang="ja-JP" altLang="fr-FR" sz="2200">
                <a:latin typeface="Garamond" charset="0"/>
                <a:ea typeface="ＭＳ Ｐゴシック" charset="0"/>
              </a:rPr>
              <a:t>’</a:t>
            </a:r>
            <a:r>
              <a:rPr lang="fr-FR" altLang="ja-JP" sz="2200">
                <a:latin typeface="Garamond" charset="0"/>
                <a:ea typeface="ＭＳ Ｐゴシック" charset="0"/>
              </a:rPr>
              <a:t>intéressé a été assujetti à la législation d</a:t>
            </a:r>
            <a:r>
              <a:rPr lang="ja-JP" altLang="fr-FR" sz="2200">
                <a:latin typeface="Garamond" charset="0"/>
                <a:ea typeface="ＭＳ Ｐゴシック" charset="0"/>
              </a:rPr>
              <a:t>’</a:t>
            </a:r>
            <a:r>
              <a:rPr lang="fr-FR" altLang="ja-JP" sz="2200">
                <a:latin typeface="Garamond" charset="0"/>
                <a:ea typeface="ＭＳ Ｐゴシック" charset="0"/>
              </a:rPr>
              <a:t>un ou de plusieurs États membres</a:t>
            </a:r>
          </a:p>
          <a:p>
            <a:r>
              <a:rPr lang="fr-FR" sz="2600">
                <a:latin typeface="Garamond" charset="0"/>
                <a:ea typeface="ＭＳ Ｐゴシック" charset="0"/>
              </a:rPr>
              <a:t>Considérant 28 </a:t>
            </a:r>
          </a:p>
          <a:p>
            <a:pPr lvl="1"/>
            <a:r>
              <a:rPr lang="fr-FR" sz="2200">
                <a:latin typeface="Garamond" charset="0"/>
                <a:ea typeface="ＭＳ Ｐゴシック" charset="0"/>
              </a:rPr>
              <a:t>Il y a lieu de prévoir un montant de pension calculé selon la méthode de totalisation et de proratisation et garanti par le droit communautaire lorsque l</a:t>
            </a:r>
            <a:r>
              <a:rPr lang="ja-JP" altLang="fr-FR" sz="2200">
                <a:latin typeface="Garamond" charset="0"/>
                <a:ea typeface="ＭＳ Ｐゴシック" charset="0"/>
              </a:rPr>
              <a:t>’</a:t>
            </a:r>
            <a:r>
              <a:rPr lang="fr-FR" altLang="ja-JP" sz="2200">
                <a:latin typeface="Garamond" charset="0"/>
                <a:ea typeface="ＭＳ Ｐゴシック" charset="0"/>
              </a:rPr>
              <a:t>application de la législation nationale, y compris ses clauses de réduction, de suspension ou de suppression, se révèle moins favorable que celle de ladite méthode</a:t>
            </a:r>
            <a:endParaRPr lang="fr-FR" sz="2200">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fr-FR">
                <a:latin typeface="Garamond" charset="0"/>
                <a:ea typeface="ＭＳ Ｐゴシック" charset="0"/>
              </a:rPr>
              <a:t>Le nouveau règlement 883/2004</a:t>
            </a:r>
          </a:p>
        </p:txBody>
      </p:sp>
      <p:sp>
        <p:nvSpPr>
          <p:cNvPr id="40962" name="Rectangle 3"/>
          <p:cNvSpPr>
            <a:spLocks noGrp="1" noChangeArrowheads="1"/>
          </p:cNvSpPr>
          <p:nvPr>
            <p:ph idx="1"/>
          </p:nvPr>
        </p:nvSpPr>
        <p:spPr>
          <a:xfrm>
            <a:off x="1905000" y="1484313"/>
            <a:ext cx="6988175" cy="4608512"/>
          </a:xfrm>
        </p:spPr>
        <p:txBody>
          <a:bodyPr/>
          <a:lstStyle/>
          <a:p>
            <a:pPr>
              <a:spcBef>
                <a:spcPct val="0"/>
              </a:spcBef>
              <a:buFont typeface="Wingdings" charset="0"/>
              <a:buNone/>
            </a:pPr>
            <a:r>
              <a:rPr lang="fr-FR" i="1">
                <a:latin typeface="Garamond" charset="0"/>
                <a:ea typeface="ＭＳ Ｐゴシック" charset="0"/>
              </a:rPr>
              <a:t>CHAPITRE 5 </a:t>
            </a:r>
            <a:r>
              <a:rPr lang="fr-FR" b="1" i="1">
                <a:latin typeface="Garamond" charset="0"/>
                <a:ea typeface="ＭＳ Ｐゴシック" charset="0"/>
              </a:rPr>
              <a:t>Pensions de vieillesse et de survivant</a:t>
            </a:r>
          </a:p>
          <a:p>
            <a:pPr>
              <a:spcBef>
                <a:spcPct val="0"/>
              </a:spcBef>
              <a:buFont typeface="Wingdings" charset="0"/>
              <a:buNone/>
            </a:pPr>
            <a:endParaRPr lang="fr-FR" b="1" i="1">
              <a:latin typeface="Garamond" charset="0"/>
              <a:ea typeface="ＭＳ Ｐゴシック" charset="0"/>
            </a:endParaRPr>
          </a:p>
          <a:p>
            <a:pPr>
              <a:spcBef>
                <a:spcPct val="0"/>
              </a:spcBef>
              <a:buFont typeface="Wingdings" charset="0"/>
              <a:buNone/>
            </a:pPr>
            <a:r>
              <a:rPr lang="fr-FR" b="1" i="1">
                <a:latin typeface="Garamond" charset="0"/>
                <a:ea typeface="ＭＳ Ｐゴシック" charset="0"/>
              </a:rPr>
              <a:t>Articles 50 à 60</a:t>
            </a:r>
            <a:endParaRPr lang="fr-FR">
              <a:latin typeface="Garamond" charset="0"/>
              <a:ea typeface="ＭＳ Ｐゴシック" charset="0"/>
            </a:endParaRPr>
          </a:p>
          <a:p>
            <a:endParaRPr lang="fr-FR">
              <a:latin typeface="Garamond" charset="0"/>
              <a:ea typeface="ＭＳ Ｐゴシック" charset="0"/>
            </a:endParaRPr>
          </a:p>
          <a:p>
            <a:endParaRPr lang="fr-FR">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447800" y="476672"/>
            <a:ext cx="7466013" cy="792163"/>
          </a:xfrm>
        </p:spPr>
        <p:txBody>
          <a:bodyPr>
            <a:normAutofit fontScale="90000"/>
          </a:bodyPr>
          <a:lstStyle/>
          <a:p>
            <a:r>
              <a:rPr lang="en-GB" sz="4600" b="1" dirty="0" err="1">
                <a:latin typeface="Garamond" charset="0"/>
                <a:ea typeface="ＭＳ Ｐゴシック" charset="0"/>
              </a:rPr>
              <a:t>Processus</a:t>
            </a:r>
            <a:r>
              <a:rPr lang="en-GB" sz="4600" b="1" dirty="0">
                <a:latin typeface="Garamond" charset="0"/>
                <a:ea typeface="ＭＳ Ｐゴシック" charset="0"/>
              </a:rPr>
              <a:t> de “</a:t>
            </a:r>
            <a:r>
              <a:rPr lang="en-GB" sz="4600" b="1" dirty="0" err="1">
                <a:latin typeface="Garamond" charset="0"/>
                <a:ea typeface="ＭＳ Ｐゴシック" charset="0"/>
              </a:rPr>
              <a:t>totalisation</a:t>
            </a:r>
            <a:r>
              <a:rPr lang="en-GB" sz="4600" b="1" dirty="0">
                <a:latin typeface="Garamond" charset="0"/>
                <a:ea typeface="ＭＳ Ｐゴシック" charset="0"/>
              </a:rPr>
              <a:t> </a:t>
            </a:r>
            <a:r>
              <a:rPr lang="en-GB" sz="4600" b="1" dirty="0" err="1">
                <a:solidFill>
                  <a:schemeClr val="tx1"/>
                </a:solidFill>
                <a:latin typeface="Garamond" charset="0"/>
                <a:ea typeface="ＭＳ Ｐゴシック" charset="0"/>
              </a:rPr>
              <a:t>proratisation</a:t>
            </a:r>
            <a:r>
              <a:rPr lang="en-GB" sz="4600" b="1" dirty="0">
                <a:solidFill>
                  <a:schemeClr val="tx1"/>
                </a:solidFill>
                <a:latin typeface="Garamond" charset="0"/>
                <a:ea typeface="ＭＳ Ｐゴシック" charset="0"/>
              </a:rPr>
              <a:t>”</a:t>
            </a:r>
            <a:br>
              <a:rPr lang="en-GB" sz="4600" b="1" dirty="0">
                <a:solidFill>
                  <a:schemeClr val="tx1"/>
                </a:solidFill>
                <a:latin typeface="Garamond" charset="0"/>
                <a:ea typeface="ＭＳ Ｐゴシック" charset="0"/>
              </a:rPr>
            </a:br>
            <a:endParaRPr lang="fr-FR" sz="4600" b="1" dirty="0">
              <a:solidFill>
                <a:schemeClr val="tx1"/>
              </a:solidFill>
              <a:latin typeface="Garamond" charset="0"/>
              <a:ea typeface="ＭＳ Ｐゴシック" charset="0"/>
            </a:endParaRPr>
          </a:p>
        </p:txBody>
      </p:sp>
      <p:sp>
        <p:nvSpPr>
          <p:cNvPr id="41986" name="Rectangle 3"/>
          <p:cNvSpPr>
            <a:spLocks noGrp="1" noChangeArrowheads="1"/>
          </p:cNvSpPr>
          <p:nvPr>
            <p:ph idx="1"/>
          </p:nvPr>
        </p:nvSpPr>
        <p:spPr>
          <a:xfrm>
            <a:off x="2819400" y="2033588"/>
            <a:ext cx="5867400" cy="4824412"/>
          </a:xfrm>
        </p:spPr>
        <p:txBody>
          <a:bodyPr/>
          <a:lstStyle/>
          <a:p>
            <a:pPr>
              <a:lnSpc>
                <a:spcPct val="90000"/>
              </a:lnSpc>
            </a:pPr>
            <a:r>
              <a:rPr lang="fr-FR">
                <a:latin typeface="Garamond" charset="0"/>
                <a:ea typeface="ＭＳ Ｐゴシック" charset="0"/>
              </a:rPr>
              <a:t>Est un principe central d</a:t>
            </a:r>
            <a:r>
              <a:rPr lang="ja-JP" altLang="fr-FR">
                <a:latin typeface="Garamond" charset="0"/>
                <a:ea typeface="ＭＳ Ｐゴシック" charset="0"/>
              </a:rPr>
              <a:t>’</a:t>
            </a:r>
            <a:r>
              <a:rPr lang="fr-FR" altLang="ja-JP">
                <a:latin typeface="Garamond" charset="0"/>
                <a:ea typeface="ＭＳ Ｐゴシック" charset="0"/>
              </a:rPr>
              <a:t>acquisition de droit dans le domaine des prestations avec des conditions de longue durée </a:t>
            </a:r>
          </a:p>
          <a:p>
            <a:pPr>
              <a:lnSpc>
                <a:spcPct val="90000"/>
              </a:lnSpc>
              <a:buFont typeface="Wingdings" charset="0"/>
              <a:buNone/>
            </a:pPr>
            <a:endParaRPr lang="fr-FR">
              <a:latin typeface="Garamond" charset="0"/>
              <a:ea typeface="ＭＳ Ｐゴシック" charset="0"/>
            </a:endParaRPr>
          </a:p>
          <a:p>
            <a:pPr algn="just"/>
            <a:r>
              <a:rPr lang="fr-FR">
                <a:solidFill>
                  <a:srgbClr val="FF3300"/>
                </a:solidFill>
                <a:latin typeface="Garamond" charset="0"/>
                <a:ea typeface="ＭＳ Ｐゴシック" charset="0"/>
              </a:rPr>
              <a:t>Comment cela fonctionne-t-il ? </a:t>
            </a:r>
            <a:endParaRPr lang="fr-FR">
              <a:latin typeface="Garamond" charset="0"/>
              <a:ea typeface="ＭＳ Ｐゴシック" charset="0"/>
            </a:endParaRPr>
          </a:p>
          <a:p>
            <a:pPr lvl="1"/>
            <a:endParaRPr lang="fr-FR">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905000" y="277813"/>
            <a:ext cx="6781800" cy="1139825"/>
          </a:xfrm>
        </p:spPr>
        <p:txBody>
          <a:bodyPr>
            <a:normAutofit fontScale="90000"/>
          </a:bodyPr>
          <a:lstStyle/>
          <a:p>
            <a:r>
              <a:rPr lang="fr-FR" sz="4600" b="1">
                <a:latin typeface="Garamond" charset="0"/>
                <a:ea typeface="ＭＳ Ｐゴシック" charset="0"/>
              </a:rPr>
              <a:t>Une situation  transnationale</a:t>
            </a:r>
            <a:r>
              <a:rPr lang="fr-FR" sz="3800">
                <a:latin typeface="Garamond" charset="0"/>
                <a:ea typeface="ＭＳ Ｐゴシック" charset="0"/>
              </a:rPr>
              <a:t> </a:t>
            </a:r>
          </a:p>
        </p:txBody>
      </p:sp>
      <p:pic>
        <p:nvPicPr>
          <p:cNvPr id="43015" name="Picture 8" descr="luxembr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0287" r="20287"/>
          <a:stretch>
            <a:fillRect/>
          </a:stretch>
        </p:blipFill>
        <p:spPr>
          <a:xfrm flipH="1">
            <a:off x="4978645" y="4384675"/>
            <a:ext cx="1073726" cy="1204565"/>
          </a:xfrm>
          <a:noFill/>
        </p:spPr>
      </p:pic>
      <p:sp>
        <p:nvSpPr>
          <p:cNvPr id="43010" name="Rectangle 3"/>
          <p:cNvSpPr>
            <a:spLocks noGrp="1" noChangeArrowheads="1"/>
          </p:cNvSpPr>
          <p:nvPr>
            <p:ph type="body" sz="half" idx="2"/>
          </p:nvPr>
        </p:nvSpPr>
        <p:spPr>
          <a:xfrm>
            <a:off x="3348038" y="3502025"/>
            <a:ext cx="4197350" cy="2595563"/>
          </a:xfrm>
        </p:spPr>
        <p:txBody>
          <a:bodyPr/>
          <a:lstStyle/>
          <a:p>
            <a:r>
              <a:rPr lang="fr-FR" sz="2600" dirty="0">
                <a:latin typeface="Garamond" charset="0"/>
                <a:ea typeface="ＭＳ Ｐゴシック" charset="0"/>
              </a:rPr>
              <a:t>Citoyen Italien   </a:t>
            </a:r>
          </a:p>
          <a:p>
            <a:r>
              <a:rPr lang="fr-FR" sz="2600" dirty="0">
                <a:latin typeface="Garamond" charset="0"/>
                <a:ea typeface="ＭＳ Ｐゴシック" charset="0"/>
              </a:rPr>
              <a:t>Qui émigre pour travailler</a:t>
            </a:r>
          </a:p>
          <a:p>
            <a:pPr lvl="1"/>
            <a:r>
              <a:rPr lang="fr-FR" sz="2200" dirty="0">
                <a:latin typeface="Garamond" charset="0"/>
                <a:ea typeface="ＭＳ Ｐゴシック" charset="0"/>
              </a:rPr>
              <a:t>au Luxemburg d</a:t>
            </a:r>
            <a:r>
              <a:rPr lang="ja-JP" altLang="fr-FR" sz="2200" dirty="0">
                <a:latin typeface="Garamond" charset="0"/>
                <a:ea typeface="ＭＳ Ｐゴシック" charset="0"/>
              </a:rPr>
              <a:t>’</a:t>
            </a:r>
            <a:r>
              <a:rPr lang="fr-FR" altLang="ja-JP" sz="2200" dirty="0">
                <a:latin typeface="Garamond" charset="0"/>
                <a:ea typeface="ＭＳ Ｐゴシック" charset="0"/>
              </a:rPr>
              <a:t>abord </a:t>
            </a:r>
          </a:p>
          <a:p>
            <a:pPr lvl="1"/>
            <a:r>
              <a:rPr lang="fr-FR" sz="2200" dirty="0">
                <a:latin typeface="Garamond" charset="0"/>
                <a:ea typeface="ＭＳ Ｐゴシック" charset="0"/>
              </a:rPr>
              <a:t>en France ensuite</a:t>
            </a:r>
          </a:p>
        </p:txBody>
      </p:sp>
      <p:pic>
        <p:nvPicPr>
          <p:cNvPr id="51204" name="Picture 4" descr="qmv_g4eb[1]"/>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0" y="2878138"/>
            <a:ext cx="1306513" cy="1506537"/>
          </a:xfrm>
          <a:noFill/>
        </p:spPr>
      </p:pic>
      <p:sp>
        <p:nvSpPr>
          <p:cNvPr id="43012" name="WordArt 5"/>
          <p:cNvSpPr>
            <a:spLocks noChangeArrowheads="1" noChangeShapeType="1" noTextEdit="1"/>
          </p:cNvSpPr>
          <p:nvPr/>
        </p:nvSpPr>
        <p:spPr bwMode="auto">
          <a:xfrm>
            <a:off x="323850" y="4941888"/>
            <a:ext cx="1343025" cy="900112"/>
          </a:xfrm>
          <a:prstGeom prst="rect">
            <a:avLst/>
          </a:prstGeom>
        </p:spPr>
        <p:txBody>
          <a:bodyPr wrap="none" fromWordArt="1">
            <a:prstTxWarp prst="textSlantUp">
              <a:avLst>
                <a:gd name="adj" fmla="val 32056"/>
              </a:avLst>
            </a:prstTxWarp>
          </a:bodyPr>
          <a:lstStyle/>
          <a:p>
            <a:pPr algn="ctr"/>
            <a:r>
              <a:rPr lang="de-DE" sz="2800" kern="10">
                <a:ln w="9525">
                  <a:solidFill>
                    <a:schemeClr val="bg1"/>
                  </a:solidFill>
                  <a:round/>
                  <a:headEnd/>
                  <a:tailEnd/>
                </a:ln>
                <a:solidFill>
                  <a:schemeClr val="accent2"/>
                </a:solidFill>
                <a:effectLst>
                  <a:outerShdw blurRad="63500" dist="53882" dir="2700000" algn="ctr" rotWithShape="0">
                    <a:srgbClr val="9999FF">
                      <a:alpha val="79999"/>
                    </a:srgbClr>
                  </a:outerShdw>
                </a:effectLst>
                <a:latin typeface="Arial"/>
                <a:ea typeface="Arial"/>
                <a:cs typeface="Arial"/>
              </a:rPr>
              <a:t>Exemple</a:t>
            </a:r>
          </a:p>
        </p:txBody>
      </p:sp>
      <p:sp>
        <p:nvSpPr>
          <p:cNvPr id="51206" name="Rectangle 6"/>
          <p:cNvSpPr>
            <a:spLocks noChangeArrowheads="1"/>
          </p:cNvSpPr>
          <p:nvPr/>
        </p:nvSpPr>
        <p:spPr bwMode="auto">
          <a:xfrm>
            <a:off x="2208213" y="2060575"/>
            <a:ext cx="5216525" cy="1077913"/>
          </a:xfrm>
          <a:prstGeom prst="rect">
            <a:avLst/>
          </a:prstGeom>
          <a:noFill/>
          <a:ln w="9525">
            <a:noFill/>
            <a:miter lim="800000"/>
            <a:headEnd/>
            <a:tailEnd/>
          </a:ln>
          <a:effectLst/>
        </p:spPr>
        <p:txBody>
          <a:bodyPr>
            <a:spAutoFit/>
          </a:bodyPr>
          <a:lstStyle/>
          <a:p>
            <a:pPr>
              <a:spcBef>
                <a:spcPct val="20000"/>
              </a:spcBef>
              <a:buClr>
                <a:srgbClr val="20207C"/>
              </a:buClr>
              <a:buFont typeface="Wingdings 2" charset="0"/>
              <a:buNone/>
              <a:defRPr/>
            </a:pPr>
            <a:r>
              <a:rPr lang="fr-FR" sz="3200">
                <a:solidFill>
                  <a:srgbClr val="20207C"/>
                </a:solidFill>
                <a:effectLst>
                  <a:outerShdw blurRad="38100" dist="38100" dir="2700000" algn="tl">
                    <a:srgbClr val="000000"/>
                  </a:outerShdw>
                </a:effectLst>
                <a:cs typeface="Arial" charset="0"/>
              </a:rPr>
              <a:t>Une carrière  "europeénne"  typique:</a:t>
            </a:r>
          </a:p>
        </p:txBody>
      </p:sp>
      <p:pic>
        <p:nvPicPr>
          <p:cNvPr id="43014" name="Picture 7" descr="ita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357346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descr="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580548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 from="(-#ppt_w/2)" to="(#ppt_x)" calcmode="lin" valueType="num">
                                      <p:cBhvr>
                                        <p:cTn id="7" dur="1800" fill="hold">
                                          <p:stCondLst>
                                            <p:cond delay="0"/>
                                          </p:stCondLst>
                                        </p:cTn>
                                        <p:tgtEl>
                                          <p:spTgt spid="51204"/>
                                        </p:tgtEl>
                                        <p:attrNameLst>
                                          <p:attrName>ppt_x</p:attrName>
                                        </p:attrNameLst>
                                      </p:cBhvr>
                                    </p:anim>
                                    <p:anim from="0" to="-1.0" calcmode="lin" valueType="num">
                                      <p:cBhvr>
                                        <p:cTn id="8" dur="600" decel="50000" autoRev="1" fill="hold">
                                          <p:stCondLst>
                                            <p:cond delay="1800"/>
                                          </p:stCondLst>
                                        </p:cTn>
                                        <p:tgtEl>
                                          <p:spTgt spid="51204"/>
                                        </p:tgtEl>
                                        <p:attrNameLst>
                                          <p:attrName>xshear</p:attrName>
                                        </p:attrNameLst>
                                      </p:cBhvr>
                                    </p:anim>
                                    <p:animScale>
                                      <p:cBhvr>
                                        <p:cTn id="9" dur="600" decel="100000" autoRev="1" fill="hold">
                                          <p:stCondLst>
                                            <p:cond delay="1800"/>
                                          </p:stCondLst>
                                        </p:cTn>
                                        <p:tgtEl>
                                          <p:spTgt spid="51204"/>
                                        </p:tgtEl>
                                      </p:cBhvr>
                                      <p:from x="100000" y="100000"/>
                                      <p:to x="80000" y="100000"/>
                                    </p:animScale>
                                    <p:anim by="(#ppt_h/3+#ppt_w*0.1)" calcmode="lin" valueType="num">
                                      <p:cBhvr additive="sum">
                                        <p:cTn id="10" dur="600" decel="100000" autoRev="1" fill="hold">
                                          <p:stCondLst>
                                            <p:cond delay="1800"/>
                                          </p:stCondLst>
                                        </p:cTn>
                                        <p:tgtEl>
                                          <p:spTgt spid="512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30188" y="476250"/>
            <a:ext cx="8913812" cy="720725"/>
          </a:xfrm>
        </p:spPr>
        <p:txBody>
          <a:bodyPr>
            <a:normAutofit fontScale="90000"/>
          </a:bodyPr>
          <a:lstStyle/>
          <a:p>
            <a:r>
              <a:rPr lang="fr-FR" sz="4600" b="1">
                <a:latin typeface="Garamond" charset="0"/>
                <a:ea typeface="ＭＳ Ｐゴシック" charset="0"/>
              </a:rPr>
              <a:t>Le problème</a:t>
            </a:r>
          </a:p>
        </p:txBody>
      </p:sp>
      <p:sp>
        <p:nvSpPr>
          <p:cNvPr id="20482" name="Rectangle 3"/>
          <p:cNvSpPr>
            <a:spLocks noGrp="1" noChangeArrowheads="1"/>
          </p:cNvSpPr>
          <p:nvPr>
            <p:ph idx="1"/>
          </p:nvPr>
        </p:nvSpPr>
        <p:spPr>
          <a:xfrm>
            <a:off x="1905000" y="1212850"/>
            <a:ext cx="6770688" cy="4448175"/>
          </a:xfrm>
        </p:spPr>
        <p:txBody>
          <a:bodyPr>
            <a:normAutofit/>
          </a:bodyPr>
          <a:lstStyle/>
          <a:p>
            <a:pPr algn="just"/>
            <a:r>
              <a:rPr lang="fr-FR" sz="2600">
                <a:latin typeface="Garamond" charset="0"/>
                <a:ea typeface="ＭＳ Ｐゴシック" charset="0"/>
              </a:rPr>
              <a:t>(i</a:t>
            </a:r>
            <a:r>
              <a:rPr lang="fr-FR">
                <a:latin typeface="Garamond" charset="0"/>
                <a:ea typeface="ＭＳ Ｐゴシック" charset="0"/>
              </a:rPr>
              <a:t>) Lorsqu</a:t>
            </a:r>
            <a:r>
              <a:rPr lang="ja-JP" altLang="fr-FR">
                <a:latin typeface="Garamond" charset="0"/>
                <a:ea typeface="ＭＳ Ｐゴシック" charset="0"/>
              </a:rPr>
              <a:t>’</a:t>
            </a:r>
            <a:r>
              <a:rPr lang="fr-FR" altLang="ja-JP">
                <a:latin typeface="Garamond" charset="0"/>
                <a:ea typeface="ＭＳ Ｐゴシック" charset="0"/>
              </a:rPr>
              <a:t>une personne a été assurée dans un Etat, </a:t>
            </a:r>
          </a:p>
          <a:p>
            <a:pPr lvl="1" algn="just">
              <a:lnSpc>
                <a:spcPct val="80000"/>
              </a:lnSpc>
            </a:pPr>
            <a:r>
              <a:rPr lang="fr-FR">
                <a:latin typeface="Garamond" charset="0"/>
                <a:ea typeface="ＭＳ Ｐゴシック" charset="0"/>
              </a:rPr>
              <a:t>Son compte de contribution est conservée jusqu</a:t>
            </a:r>
            <a:r>
              <a:rPr lang="ja-JP" altLang="fr-FR">
                <a:latin typeface="Garamond" charset="0"/>
                <a:ea typeface="ＭＳ Ｐゴシック" charset="0"/>
              </a:rPr>
              <a:t>’</a:t>
            </a:r>
            <a:r>
              <a:rPr lang="fr-FR" altLang="ja-JP">
                <a:latin typeface="Garamond" charset="0"/>
                <a:ea typeface="ＭＳ Ｐゴシック" charset="0"/>
              </a:rPr>
              <a:t>à l</a:t>
            </a:r>
            <a:r>
              <a:rPr lang="ja-JP" altLang="fr-FR">
                <a:latin typeface="Garamond" charset="0"/>
                <a:ea typeface="ＭＳ Ｐゴシック" charset="0"/>
              </a:rPr>
              <a:t>’</a:t>
            </a:r>
            <a:r>
              <a:rPr lang="fr-FR" altLang="ja-JP">
                <a:latin typeface="Garamond" charset="0"/>
                <a:ea typeface="ＭＳ Ｐゴシック" charset="0"/>
              </a:rPr>
              <a:t>âge de la retraite ; </a:t>
            </a:r>
          </a:p>
          <a:p>
            <a:pPr lvl="1" algn="just">
              <a:lnSpc>
                <a:spcPct val="80000"/>
              </a:lnSpc>
            </a:pPr>
            <a:r>
              <a:rPr lang="fr-FR">
                <a:latin typeface="Garamond" charset="0"/>
                <a:ea typeface="ＭＳ Ｐゴシック" charset="0"/>
              </a:rPr>
              <a:t>Les cotisations versées ne sont pas transférées dans un autre Etat et ne son pas versées si la personne n</a:t>
            </a:r>
            <a:r>
              <a:rPr lang="ja-JP" altLang="fr-FR">
                <a:latin typeface="Garamond" charset="0"/>
                <a:ea typeface="ＭＳ Ｐゴシック" charset="0"/>
              </a:rPr>
              <a:t>’</a:t>
            </a:r>
            <a:r>
              <a:rPr lang="fr-FR" altLang="ja-JP">
                <a:latin typeface="Garamond" charset="0"/>
                <a:ea typeface="ＭＳ Ｐゴシック" charset="0"/>
              </a:rPr>
              <a:t>est plus assurée dans cet Etat.</a:t>
            </a:r>
          </a:p>
          <a:p>
            <a:pPr algn="just">
              <a:lnSpc>
                <a:spcPct val="80000"/>
              </a:lnSpc>
              <a:buFont typeface="Wingdings" charset="0"/>
              <a:buNone/>
            </a:pPr>
            <a:r>
              <a:rPr lang="fr-FR">
                <a:latin typeface="Garamond" charset="0"/>
                <a:ea typeface="ＭＳ Ｐゴシック" charset="0"/>
              </a:rPr>
              <a:t>(ii) Tout Etat dans lequel une personne a été assurée pour au moins un an doit payer une pension dès lors que l</a:t>
            </a:r>
            <a:r>
              <a:rPr lang="ja-JP" altLang="fr-FR">
                <a:latin typeface="Garamond" charset="0"/>
                <a:ea typeface="ＭＳ Ｐゴシック" charset="0"/>
              </a:rPr>
              <a:t>’</a:t>
            </a:r>
            <a:r>
              <a:rPr lang="fr-FR" altLang="ja-JP">
                <a:latin typeface="Garamond" charset="0"/>
                <a:ea typeface="ＭＳ Ｐゴシック" charset="0"/>
              </a:rPr>
              <a:t>assuré atteint l</a:t>
            </a:r>
            <a:r>
              <a:rPr lang="ja-JP" altLang="fr-FR">
                <a:latin typeface="Garamond" charset="0"/>
                <a:ea typeface="ＭＳ Ｐゴシック" charset="0"/>
              </a:rPr>
              <a:t>’</a:t>
            </a:r>
            <a:r>
              <a:rPr lang="fr-FR" altLang="ja-JP">
                <a:latin typeface="Garamond" charset="0"/>
                <a:ea typeface="ＭＳ Ｐゴシック" charset="0"/>
              </a:rPr>
              <a:t>âge de la retraite</a:t>
            </a:r>
            <a:endParaRPr lang="fr-FR">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457200" y="274638"/>
            <a:ext cx="8229600" cy="1785937"/>
          </a:xfrm>
          <a:noFill/>
        </p:spPr>
        <p:txBody>
          <a:bodyPr/>
          <a:lstStyle/>
          <a:p>
            <a:r>
              <a:rPr lang="fr-FR" sz="4600" b="1">
                <a:latin typeface="Garamond" charset="0"/>
                <a:ea typeface="ＭＳ Ｐゴシック" charset="0"/>
              </a:rPr>
              <a:t>Les étapes</a:t>
            </a:r>
            <a:r>
              <a:rPr lang="fr-FR">
                <a:latin typeface="Garamond" charset="0"/>
                <a:ea typeface="ＭＳ Ｐゴシック" charset="0"/>
              </a:rPr>
              <a:t/>
            </a:r>
            <a:br>
              <a:rPr lang="fr-FR">
                <a:latin typeface="Garamond" charset="0"/>
                <a:ea typeface="ＭＳ Ｐゴシック" charset="0"/>
              </a:rPr>
            </a:br>
            <a:endParaRPr lang="en-GB">
              <a:latin typeface="Garamond" charset="0"/>
              <a:ea typeface="ＭＳ Ｐゴシック" charset="0"/>
            </a:endParaRPr>
          </a:p>
        </p:txBody>
      </p:sp>
      <p:sp>
        <p:nvSpPr>
          <p:cNvPr id="45057" name="Rectangle 2"/>
          <p:cNvSpPr>
            <a:spLocks noGrp="1" noChangeArrowheads="1"/>
          </p:cNvSpPr>
          <p:nvPr>
            <p:ph idx="1"/>
          </p:nvPr>
        </p:nvSpPr>
        <p:spPr>
          <a:xfrm>
            <a:off x="1676400" y="1196975"/>
            <a:ext cx="7216775" cy="4683125"/>
          </a:xfrm>
        </p:spPr>
        <p:txBody>
          <a:bodyPr>
            <a:normAutofit fontScale="70000" lnSpcReduction="20000"/>
          </a:bodyPr>
          <a:lstStyle/>
          <a:p>
            <a:pPr marL="609600" indent="-609600" algn="just">
              <a:buFontTx/>
              <a:buAutoNum type="arabicPeriod"/>
            </a:pPr>
            <a:r>
              <a:rPr lang="fr-FR" sz="3400">
                <a:latin typeface="Garamond" charset="0"/>
                <a:ea typeface="ＭＳ Ｐゴシック" charset="0"/>
              </a:rPr>
              <a:t>Calcul de la « pension  nationale »</a:t>
            </a:r>
          </a:p>
          <a:p>
            <a:pPr marL="609600" indent="-609600" algn="just">
              <a:buFontTx/>
              <a:buAutoNum type="arabicPeriod"/>
            </a:pPr>
            <a:r>
              <a:rPr lang="fr-FR" sz="3400">
                <a:latin typeface="Garamond" charset="0"/>
                <a:ea typeface="ＭＳ Ｐゴシック" charset="0"/>
              </a:rPr>
              <a:t>Calcul d</a:t>
            </a:r>
            <a:r>
              <a:rPr lang="ja-JP" altLang="fr-FR" sz="3400">
                <a:latin typeface="Garamond" charset="0"/>
                <a:ea typeface="ＭＳ Ｐゴシック" charset="0"/>
              </a:rPr>
              <a:t>’</a:t>
            </a:r>
            <a:r>
              <a:rPr lang="fr-FR" altLang="ja-JP" sz="3400">
                <a:latin typeface="Garamond" charset="0"/>
                <a:ea typeface="ＭＳ Ｐゴシック" charset="0"/>
              </a:rPr>
              <a:t>une « pension théorique » (ou pension totalisée)</a:t>
            </a:r>
          </a:p>
          <a:p>
            <a:pPr marL="609600" indent="-609600" algn="just">
              <a:buFontTx/>
              <a:buAutoNum type="arabicPeriod"/>
            </a:pPr>
            <a:r>
              <a:rPr lang="fr-FR" sz="3400">
                <a:latin typeface="Garamond" charset="0"/>
                <a:ea typeface="ＭＳ Ｐゴシック" charset="0"/>
              </a:rPr>
              <a:t>Calcul d</a:t>
            </a:r>
            <a:r>
              <a:rPr lang="ja-JP" altLang="fr-FR" sz="3400">
                <a:latin typeface="Garamond" charset="0"/>
                <a:ea typeface="ＭＳ Ｐゴシック" charset="0"/>
              </a:rPr>
              <a:t>’</a:t>
            </a:r>
            <a:r>
              <a:rPr lang="fr-FR" altLang="ja-JP" sz="3400">
                <a:latin typeface="Garamond" charset="0"/>
                <a:ea typeface="ＭＳ Ｐゴシック" charset="0"/>
              </a:rPr>
              <a:t>une pension proportionnelle ou « proratisée</a:t>
            </a:r>
            <a:r>
              <a:rPr lang="fr-FR" altLang="ja-JP">
                <a:latin typeface="Garamond" charset="0"/>
                <a:ea typeface="ＭＳ Ｐゴシック" charset="0"/>
              </a:rPr>
              <a:t> »</a:t>
            </a:r>
          </a:p>
          <a:p>
            <a:pPr marL="609600" indent="-609600" algn="just">
              <a:buClr>
                <a:srgbClr val="FFCC66"/>
              </a:buClr>
              <a:buFont typeface="Symbol" charset="0"/>
              <a:buAutoNum type="arabicPeriod"/>
            </a:pPr>
            <a:r>
              <a:rPr lang="en-US" sz="3400">
                <a:latin typeface="Garamond" charset="0"/>
                <a:ea typeface="ＭＳ Ｐゴシック" charset="0"/>
              </a:rPr>
              <a:t>Comparaison entre </a:t>
            </a:r>
          </a:p>
          <a:p>
            <a:pPr marL="1371600" lvl="2" indent="-700088" algn="just">
              <a:lnSpc>
                <a:spcPct val="90000"/>
              </a:lnSpc>
              <a:buFont typeface="Wingdings" charset="0"/>
              <a:buNone/>
            </a:pPr>
            <a:r>
              <a:rPr lang="en-US" sz="2600">
                <a:latin typeface="Garamond" charset="0"/>
                <a:ea typeface="ＭＳ Ｐゴシック" charset="0"/>
              </a:rPr>
              <a:t>La pension nationale </a:t>
            </a:r>
          </a:p>
          <a:p>
            <a:pPr marL="1371600" lvl="2" indent="-700088" algn="just">
              <a:lnSpc>
                <a:spcPct val="90000"/>
              </a:lnSpc>
              <a:buFont typeface="Wingdings" charset="0"/>
              <a:buNone/>
            </a:pPr>
            <a:r>
              <a:rPr lang="en-US" sz="2600">
                <a:latin typeface="Garamond" charset="0"/>
                <a:ea typeface="ＭＳ Ｐゴシック" charset="0"/>
              </a:rPr>
              <a:t>La pension proratisée</a:t>
            </a:r>
          </a:p>
          <a:p>
            <a:pPr marL="1371600" lvl="2" indent="-700088" algn="just">
              <a:lnSpc>
                <a:spcPct val="90000"/>
              </a:lnSpc>
              <a:buFont typeface="Wingdings" charset="0"/>
              <a:buNone/>
            </a:pPr>
            <a:r>
              <a:rPr lang="en-US" sz="2600">
                <a:latin typeface="Garamond" charset="0"/>
                <a:ea typeface="ＭＳ Ｐゴシック" charset="0"/>
              </a:rPr>
              <a:t>Le cas échéant : une pension calculée en application d’une convention bilatérale </a:t>
            </a:r>
            <a:endParaRPr lang="en-GB" sz="2600" b="1" i="1">
              <a:solidFill>
                <a:srgbClr val="FFCC66"/>
              </a:solidFill>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3068638"/>
            <a:ext cx="25542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400" b="1" u="sng">
                <a:solidFill>
                  <a:schemeClr val="bg1"/>
                </a:solidFill>
                <a:cs typeface="Arial" charset="0"/>
              </a:rPr>
              <a:t>Période d</a:t>
            </a:r>
            <a:r>
              <a:rPr lang="ja-JP" altLang="fr-FR" sz="1400" b="1" u="sng">
                <a:solidFill>
                  <a:schemeClr val="bg1"/>
                </a:solidFill>
                <a:cs typeface="Arial" charset="0"/>
              </a:rPr>
              <a:t>’</a:t>
            </a:r>
            <a:r>
              <a:rPr lang="fr-FR" altLang="ja-JP" sz="1400" b="1" u="sng">
                <a:solidFill>
                  <a:schemeClr val="bg1"/>
                </a:solidFill>
                <a:cs typeface="Arial" charset="0"/>
              </a:rPr>
              <a:t>emploi </a:t>
            </a:r>
            <a:r>
              <a:rPr lang="fr-FR" altLang="ja-JP" sz="1400" b="1" u="sng">
                <a:solidFill>
                  <a:srgbClr val="FF9900"/>
                </a:solidFill>
                <a:cs typeface="Arial" charset="0"/>
              </a:rPr>
              <a:t>en Italie</a:t>
            </a:r>
            <a:endParaRPr lang="fr-FR" altLang="ja-JP" sz="1400" u="sng">
              <a:solidFill>
                <a:srgbClr val="FF9900"/>
              </a:solidFill>
              <a:cs typeface="Arial" charset="0"/>
            </a:endParaRPr>
          </a:p>
          <a:p>
            <a:pPr algn="ctr">
              <a:spcBef>
                <a:spcPct val="50000"/>
              </a:spcBef>
            </a:pPr>
            <a:r>
              <a:rPr lang="fr-FR" sz="1800" b="1">
                <a:solidFill>
                  <a:srgbClr val="FF9900"/>
                </a:solidFill>
                <a:cs typeface="Arial" charset="0"/>
              </a:rPr>
              <a:t>=  3 ans</a:t>
            </a:r>
          </a:p>
        </p:txBody>
      </p:sp>
      <p:sp>
        <p:nvSpPr>
          <p:cNvPr id="56323" name="Line 3"/>
          <p:cNvSpPr>
            <a:spLocks noChangeShapeType="1"/>
          </p:cNvSpPr>
          <p:nvPr/>
        </p:nvSpPr>
        <p:spPr bwMode="auto">
          <a:xfrm>
            <a:off x="6119813" y="2781300"/>
            <a:ext cx="9271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6324" name="Text Box 4"/>
          <p:cNvSpPr txBox="1">
            <a:spLocks noChangeArrowheads="1"/>
          </p:cNvSpPr>
          <p:nvPr/>
        </p:nvSpPr>
        <p:spPr bwMode="auto">
          <a:xfrm>
            <a:off x="7092950" y="2060575"/>
            <a:ext cx="2051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accent1"/>
                </a:solidFill>
                <a:cs typeface="Arial" charset="0"/>
              </a:rPr>
              <a:t>Application des règles nationales</a:t>
            </a:r>
            <a:r>
              <a:rPr lang="fr-FR">
                <a:solidFill>
                  <a:srgbClr val="FF3399"/>
                </a:solidFill>
                <a:cs typeface="Arial" charset="0"/>
              </a:rPr>
              <a:t> </a:t>
            </a:r>
          </a:p>
        </p:txBody>
      </p:sp>
      <p:pic>
        <p:nvPicPr>
          <p:cNvPr id="56326" name="Picture 6" descr="qmv_g4eb[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65163" y="1838325"/>
            <a:ext cx="1135062" cy="871538"/>
          </a:xfrm>
          <a:noFill/>
        </p:spPr>
      </p:pic>
      <p:grpSp>
        <p:nvGrpSpPr>
          <p:cNvPr id="46085" name="Group 7"/>
          <p:cNvGrpSpPr>
            <a:grpSpLocks/>
          </p:cNvGrpSpPr>
          <p:nvPr/>
        </p:nvGrpSpPr>
        <p:grpSpPr bwMode="auto">
          <a:xfrm>
            <a:off x="827088" y="620713"/>
            <a:ext cx="7772400" cy="4114800"/>
            <a:chOff x="408" y="663"/>
            <a:chExt cx="4896" cy="2592"/>
          </a:xfrm>
        </p:grpSpPr>
        <p:grpSp>
          <p:nvGrpSpPr>
            <p:cNvPr id="46094" name="Group 8"/>
            <p:cNvGrpSpPr>
              <a:grpSpLocks noChangeAspect="1"/>
            </p:cNvGrpSpPr>
            <p:nvPr/>
          </p:nvGrpSpPr>
          <p:grpSpPr bwMode="auto">
            <a:xfrm>
              <a:off x="408" y="663"/>
              <a:ext cx="4896" cy="2592"/>
              <a:chOff x="321" y="819"/>
              <a:chExt cx="3672" cy="3456"/>
            </a:xfrm>
          </p:grpSpPr>
          <p:sp>
            <p:nvSpPr>
              <p:cNvPr id="46096" name="AutoShape 9"/>
              <p:cNvSpPr>
                <a:spLocks noChangeAspect="1" noChangeArrowheads="1" noTextEdit="1"/>
              </p:cNvSpPr>
              <p:nvPr/>
            </p:nvSpPr>
            <p:spPr bwMode="auto">
              <a:xfrm>
                <a:off x="321" y="819"/>
                <a:ext cx="367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30"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Italie</a:t>
                </a:r>
              </a:p>
            </p:txBody>
          </p:sp>
          <p:sp>
            <p:nvSpPr>
              <p:cNvPr id="56331" name="_s1033"/>
              <p:cNvSpPr>
                <a:spLocks noChangeArrowheads="1"/>
              </p:cNvSpPr>
              <p:nvPr/>
            </p:nvSpPr>
            <p:spPr bwMode="auto">
              <a:xfrm>
                <a:off x="1313" y="1546"/>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    Luxembourg</a:t>
                </a:r>
              </a:p>
            </p:txBody>
          </p:sp>
          <p:sp>
            <p:nvSpPr>
              <p:cNvPr id="56332" name="_s1034"/>
              <p:cNvSpPr>
                <a:spLocks noChangeArrowheads="1"/>
              </p:cNvSpPr>
              <p:nvPr/>
            </p:nvSpPr>
            <p:spPr bwMode="auto">
              <a:xfrm>
                <a:off x="2328"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France</a:t>
                </a:r>
              </a:p>
            </p:txBody>
          </p:sp>
          <p:grpSp>
            <p:nvGrpSpPr>
              <p:cNvPr id="46100" name="Group 13"/>
              <p:cNvGrpSpPr>
                <a:grpSpLocks/>
              </p:cNvGrpSpPr>
              <p:nvPr/>
            </p:nvGrpSpPr>
            <p:grpSpPr bwMode="auto">
              <a:xfrm>
                <a:off x="791" y="1441"/>
                <a:ext cx="2041" cy="115"/>
                <a:chOff x="1162" y="2993"/>
                <a:chExt cx="2041" cy="114"/>
              </a:xfrm>
            </p:grpSpPr>
            <p:sp>
              <p:nvSpPr>
                <p:cNvPr id="46103" name="Line 14"/>
                <p:cNvSpPr>
                  <a:spLocks noChangeShapeType="1"/>
                </p:cNvSpPr>
                <p:nvPr/>
              </p:nvSpPr>
              <p:spPr bwMode="auto">
                <a:xfrm>
                  <a:off x="1162" y="2993"/>
                  <a:ext cx="20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04" name="Line 15"/>
                <p:cNvSpPr>
                  <a:spLocks noChangeShapeType="1"/>
                </p:cNvSpPr>
                <p:nvPr/>
              </p:nvSpPr>
              <p:spPr bwMode="auto">
                <a:xfrm>
                  <a:off x="1162"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6105" name="Line 16"/>
                <p:cNvSpPr>
                  <a:spLocks noChangeShapeType="1"/>
                </p:cNvSpPr>
                <p:nvPr/>
              </p:nvSpPr>
              <p:spPr bwMode="auto">
                <a:xfrm>
                  <a:off x="2137"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6101" name="Line 17"/>
              <p:cNvSpPr>
                <a:spLocks noChangeShapeType="1"/>
              </p:cNvSpPr>
              <p:nvPr/>
            </p:nvSpPr>
            <p:spPr bwMode="auto">
              <a:xfrm>
                <a:off x="2832" y="1441"/>
                <a:ext cx="0" cy="1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6338"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400" b="1">
                    <a:solidFill>
                      <a:schemeClr val="accent2"/>
                    </a:solidFill>
                    <a:ea typeface="Arial" charset="0"/>
                    <a:cs typeface="Arial" charset="0"/>
                  </a:rPr>
                  <a:t>ETAPE 1</a:t>
                </a:r>
                <a:r>
                  <a:rPr lang="fr-FR" sz="2400" b="1">
                    <a:solidFill>
                      <a:srgbClr val="0000FF"/>
                    </a:solidFill>
                    <a:ea typeface="Arial" charset="0"/>
                    <a:cs typeface="Arial" charset="0"/>
                  </a:rPr>
                  <a:t>  </a:t>
                </a:r>
                <a:r>
                  <a:rPr lang="fr-FR" sz="2400" b="1">
                    <a:ea typeface="Arial" charset="0"/>
                    <a:cs typeface="Arial" charset="0"/>
                  </a:rPr>
                  <a:t>Pension « nationale</a:t>
                </a:r>
                <a:r>
                  <a:rPr lang="fr-FR" sz="2400" b="1">
                    <a:solidFill>
                      <a:srgbClr val="0000FF"/>
                    </a:solidFill>
                    <a:ea typeface="Arial" charset="0"/>
                    <a:cs typeface="Arial" charset="0"/>
                  </a:rPr>
                  <a:t> »</a:t>
                </a:r>
              </a:p>
            </p:txBody>
          </p:sp>
        </p:grpSp>
        <p:sp>
          <p:nvSpPr>
            <p:cNvPr id="46095" name="Line 19"/>
            <p:cNvSpPr>
              <a:spLocks noChangeShapeType="1"/>
            </p:cNvSpPr>
            <p:nvPr/>
          </p:nvSpPr>
          <p:spPr bwMode="auto">
            <a:xfrm>
              <a:off x="2336" y="1026"/>
              <a:ext cx="0" cy="11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56340" name="Picture 20"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2133600"/>
            <a:ext cx="8128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1" name="Text Box 21"/>
          <p:cNvSpPr txBox="1">
            <a:spLocks noChangeArrowheads="1"/>
          </p:cNvSpPr>
          <p:nvPr/>
        </p:nvSpPr>
        <p:spPr bwMode="auto">
          <a:xfrm>
            <a:off x="2339975" y="3141663"/>
            <a:ext cx="29527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400" b="1" u="sng">
                <a:solidFill>
                  <a:srgbClr val="FF9900"/>
                </a:solidFill>
                <a:latin typeface="Times New Roman" charset="0"/>
                <a:cs typeface="Times New Roman" charset="0"/>
              </a:rPr>
              <a:t>Période d</a:t>
            </a:r>
            <a:r>
              <a:rPr lang="ja-JP" altLang="fr-FR" sz="1400" b="1" u="sng">
                <a:solidFill>
                  <a:srgbClr val="FF9900"/>
                </a:solidFill>
                <a:latin typeface="Times New Roman" charset="0"/>
                <a:cs typeface="Times New Roman" charset="0"/>
              </a:rPr>
              <a:t>’</a:t>
            </a:r>
            <a:r>
              <a:rPr lang="fr-FR" altLang="ja-JP" sz="1400" b="1" u="sng">
                <a:solidFill>
                  <a:srgbClr val="FF9900"/>
                </a:solidFill>
                <a:latin typeface="Times New Roman" charset="0"/>
                <a:cs typeface="Times New Roman" charset="0"/>
              </a:rPr>
              <a:t>emploi au</a:t>
            </a:r>
            <a:r>
              <a:rPr lang="fr-FR" altLang="ja-JP" sz="1400" u="sng">
                <a:solidFill>
                  <a:srgbClr val="FF9900"/>
                </a:solidFill>
                <a:latin typeface="Times New Roman" charset="0"/>
                <a:cs typeface="Times New Roman" charset="0"/>
              </a:rPr>
              <a:t> </a:t>
            </a:r>
            <a:r>
              <a:rPr lang="fr-FR" altLang="ja-JP" sz="1400" b="1" u="sng">
                <a:solidFill>
                  <a:srgbClr val="FF9900"/>
                </a:solidFill>
                <a:latin typeface="Times New Roman" charset="0"/>
                <a:cs typeface="Times New Roman" charset="0"/>
              </a:rPr>
              <a:t>Luxembourg</a:t>
            </a:r>
          </a:p>
          <a:p>
            <a:pPr algn="ctr">
              <a:spcBef>
                <a:spcPct val="50000"/>
              </a:spcBef>
            </a:pPr>
            <a:r>
              <a:rPr lang="fr-FR" sz="1800" b="1">
                <a:solidFill>
                  <a:srgbClr val="FF9900"/>
                </a:solidFill>
                <a:cs typeface="Arial" charset="0"/>
              </a:rPr>
              <a:t>=  23 ans</a:t>
            </a:r>
          </a:p>
        </p:txBody>
      </p:sp>
      <p:pic>
        <p:nvPicPr>
          <p:cNvPr id="56342" name="Picture 22"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205038"/>
            <a:ext cx="81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3" name="Text Box 23"/>
          <p:cNvSpPr txBox="1">
            <a:spLocks noChangeArrowheads="1"/>
          </p:cNvSpPr>
          <p:nvPr/>
        </p:nvSpPr>
        <p:spPr bwMode="auto">
          <a:xfrm>
            <a:off x="4787900" y="3068638"/>
            <a:ext cx="30241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400" b="1" u="sng">
                <a:solidFill>
                  <a:srgbClr val="FF9900"/>
                </a:solidFill>
                <a:latin typeface="Times New Roman" charset="0"/>
              </a:rPr>
              <a:t>Période d</a:t>
            </a:r>
            <a:r>
              <a:rPr lang="ja-JP" altLang="fr-FR" sz="1400" b="1" u="sng">
                <a:solidFill>
                  <a:srgbClr val="FF9900"/>
                </a:solidFill>
                <a:latin typeface="Times New Roman" charset="0"/>
              </a:rPr>
              <a:t>’</a:t>
            </a:r>
            <a:r>
              <a:rPr lang="fr-FR" altLang="ja-JP" sz="1400" b="1" u="sng">
                <a:solidFill>
                  <a:srgbClr val="FF9900"/>
                </a:solidFill>
                <a:latin typeface="Times New Roman" charset="0"/>
              </a:rPr>
              <a:t>emploi en France</a:t>
            </a:r>
            <a:endParaRPr lang="fr-FR" altLang="ja-JP" sz="1400" u="sng">
              <a:solidFill>
                <a:srgbClr val="FF9900"/>
              </a:solidFill>
              <a:latin typeface="Times New Roman" charset="0"/>
            </a:endParaRPr>
          </a:p>
          <a:p>
            <a:pPr algn="ctr">
              <a:spcBef>
                <a:spcPct val="50000"/>
              </a:spcBef>
            </a:pPr>
            <a:r>
              <a:rPr lang="fr-FR" sz="1800" b="1">
                <a:solidFill>
                  <a:srgbClr val="FF9900"/>
                </a:solidFill>
                <a:cs typeface="Arial" charset="0"/>
              </a:rPr>
              <a:t>=  14  ans</a:t>
            </a:r>
          </a:p>
        </p:txBody>
      </p:sp>
      <p:sp>
        <p:nvSpPr>
          <p:cNvPr id="56344" name="Text Box 24"/>
          <p:cNvSpPr txBox="1">
            <a:spLocks noChangeArrowheads="1"/>
          </p:cNvSpPr>
          <p:nvPr/>
        </p:nvSpPr>
        <p:spPr bwMode="auto">
          <a:xfrm>
            <a:off x="1800225" y="4005263"/>
            <a:ext cx="6948488" cy="2257425"/>
          </a:xfrm>
          <a:prstGeom prst="rect">
            <a:avLst/>
          </a:prstGeom>
          <a:noFill/>
          <a:ln w="9525">
            <a:noFill/>
            <a:miter lim="800000"/>
            <a:headEnd/>
            <a:tailEnd/>
          </a:ln>
          <a:effectLst/>
        </p:spPr>
        <p:txBody>
          <a:bodyPr>
            <a:spAutoFit/>
          </a:bodyPr>
          <a:lstStyle>
            <a:lvl1pPr defTabSz="266700" eaLnBrk="0" hangingPunct="0">
              <a:defRPr sz="2400">
                <a:solidFill>
                  <a:schemeClr val="tx1"/>
                </a:solidFill>
                <a:latin typeface="Arial" charset="0"/>
                <a:ea typeface="ＭＳ Ｐゴシック" charset="0"/>
                <a:cs typeface="ＭＳ Ｐゴシック" charset="0"/>
              </a:defRPr>
            </a:lvl1pPr>
            <a:lvl2pPr marL="37931725" indent="-37474525" defTabSz="2667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buFontTx/>
              <a:buChar char="•"/>
              <a:defRPr/>
            </a:pPr>
            <a:endParaRPr lang="fr-FR" sz="1800" b="1" smtClean="0">
              <a:effectLst>
                <a:outerShdw blurRad="38100" dist="38100" dir="2700000" algn="tl">
                  <a:srgbClr val="FFFFFF"/>
                </a:outerShdw>
              </a:effectLst>
              <a:cs typeface="Arial" charset="0"/>
            </a:endParaRPr>
          </a:p>
          <a:p>
            <a:pPr>
              <a:lnSpc>
                <a:spcPct val="50000"/>
              </a:lnSpc>
              <a:spcBef>
                <a:spcPct val="50000"/>
              </a:spcBef>
              <a:buFontTx/>
              <a:buChar char="•"/>
              <a:defRPr/>
            </a:pPr>
            <a:r>
              <a:rPr lang="fr-FR" sz="2000" b="1" smtClean="0">
                <a:cs typeface="Arial" charset="0"/>
              </a:rPr>
              <a:t>Pension italienne avec 3 années de cotisations</a:t>
            </a:r>
          </a:p>
          <a:p>
            <a:pPr>
              <a:lnSpc>
                <a:spcPct val="50000"/>
              </a:lnSpc>
              <a:spcBef>
                <a:spcPct val="50000"/>
              </a:spcBef>
              <a:buFontTx/>
              <a:buChar char="•"/>
              <a:defRPr/>
            </a:pPr>
            <a:endParaRPr lang="fr-FR" sz="2000" b="1" smtClean="0">
              <a:cs typeface="Arial" charset="0"/>
            </a:endParaRPr>
          </a:p>
          <a:p>
            <a:pPr>
              <a:lnSpc>
                <a:spcPct val="50000"/>
              </a:lnSpc>
              <a:spcBef>
                <a:spcPct val="50000"/>
              </a:spcBef>
              <a:buFontTx/>
              <a:buChar char="•"/>
              <a:defRPr/>
            </a:pPr>
            <a:r>
              <a:rPr lang="fr-FR" sz="2000" b="1" smtClean="0">
                <a:cs typeface="Arial" charset="0"/>
              </a:rPr>
              <a:t>Pension luxembourgeoise  avec 23 années de cotisations</a:t>
            </a:r>
          </a:p>
          <a:p>
            <a:pPr>
              <a:lnSpc>
                <a:spcPct val="50000"/>
              </a:lnSpc>
              <a:spcBef>
                <a:spcPct val="50000"/>
              </a:spcBef>
              <a:buFontTx/>
              <a:buChar char="•"/>
              <a:defRPr/>
            </a:pPr>
            <a:endParaRPr lang="fr-FR" sz="2000" b="1" smtClean="0">
              <a:cs typeface="Arial" charset="0"/>
            </a:endParaRPr>
          </a:p>
          <a:p>
            <a:pPr>
              <a:lnSpc>
                <a:spcPct val="50000"/>
              </a:lnSpc>
              <a:spcBef>
                <a:spcPct val="50000"/>
              </a:spcBef>
              <a:buFontTx/>
              <a:buChar char="•"/>
              <a:defRPr/>
            </a:pPr>
            <a:r>
              <a:rPr lang="fr-FR" sz="2000" b="1" smtClean="0">
                <a:cs typeface="Arial" charset="0"/>
              </a:rPr>
              <a:t>Pension française avec 14 ans de cotisations </a:t>
            </a:r>
            <a:endParaRPr lang="fr-FR" sz="2000" b="1" smtClean="0">
              <a:solidFill>
                <a:srgbClr val="0000FF"/>
              </a:solidFill>
              <a:cs typeface="Arial" charset="0"/>
            </a:endParaRPr>
          </a:p>
          <a:p>
            <a:pPr>
              <a:lnSpc>
                <a:spcPct val="50000"/>
              </a:lnSpc>
              <a:spcBef>
                <a:spcPct val="50000"/>
              </a:spcBef>
              <a:defRPr/>
            </a:pPr>
            <a:endParaRPr lang="fr-FR" sz="2000" b="1" smtClean="0">
              <a:solidFill>
                <a:srgbClr val="0000FF"/>
              </a:solidFill>
              <a:cs typeface="Arial" charset="0"/>
            </a:endParaRPr>
          </a:p>
        </p:txBody>
      </p:sp>
      <p:sp>
        <p:nvSpPr>
          <p:cNvPr id="56345" name="Line 25"/>
          <p:cNvSpPr>
            <a:spLocks noChangeShapeType="1"/>
          </p:cNvSpPr>
          <p:nvPr/>
        </p:nvSpPr>
        <p:spPr bwMode="auto">
          <a:xfrm rot="21221906" flipV="1">
            <a:off x="4032250" y="2457450"/>
            <a:ext cx="1295400" cy="36830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56346" name="Line 26"/>
          <p:cNvSpPr>
            <a:spLocks noChangeShapeType="1"/>
          </p:cNvSpPr>
          <p:nvPr/>
        </p:nvSpPr>
        <p:spPr bwMode="auto">
          <a:xfrm rot="21221906" flipV="1">
            <a:off x="1833563" y="2457450"/>
            <a:ext cx="1333500" cy="390525"/>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56349" name="Text Box 29"/>
          <p:cNvSpPr txBox="1">
            <a:spLocks noChangeArrowheads="1"/>
          </p:cNvSpPr>
          <p:nvPr/>
        </p:nvSpPr>
        <p:spPr bwMode="auto">
          <a:xfrm>
            <a:off x="2411413" y="0"/>
            <a:ext cx="4321175" cy="488950"/>
          </a:xfrm>
          <a:prstGeom prst="rect">
            <a:avLst/>
          </a:prstGeom>
          <a:noFill/>
          <a:ln w="9525">
            <a:noFill/>
            <a:miter lim="800000"/>
            <a:headEnd/>
            <a:tailEnd/>
          </a:ln>
          <a:effectLst/>
        </p:spPr>
        <p:txBody>
          <a:bodyPr>
            <a:spAutoFit/>
          </a:bodyPr>
          <a:lstStyle/>
          <a:p>
            <a:pPr algn="ctr" eaLnBrk="0" hangingPunct="0">
              <a:spcBef>
                <a:spcPct val="50000"/>
              </a:spcBef>
              <a:defRPr/>
            </a:pPr>
            <a:endParaRPr lang="fr-FR" sz="2600">
              <a:solidFill>
                <a:srgbClr val="20207C"/>
              </a:solidFill>
              <a:effectLst>
                <a:outerShdw blurRad="38100" dist="38100" dir="2700000" algn="tl">
                  <a:srgbClr val="DDDDDD"/>
                </a:outerShdw>
              </a:effectLst>
              <a:ea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ppt_w</p:attrName>
                                        </p:attrNameLst>
                                      </p:cBhvr>
                                      <p:tavLst>
                                        <p:tav tm="0">
                                          <p:val>
                                            <p:fltVal val="0"/>
                                          </p:val>
                                        </p:tav>
                                        <p:tav tm="100000">
                                          <p:val>
                                            <p:strVal val="#ppt_w"/>
                                          </p:val>
                                        </p:tav>
                                      </p:tavLst>
                                    </p:anim>
                                    <p:anim calcmode="lin" valueType="num">
                                      <p:cBhvr>
                                        <p:cTn id="8" dur="500" fill="hold"/>
                                        <p:tgtEl>
                                          <p:spTgt spid="56326"/>
                                        </p:tgtEl>
                                        <p:attrNameLst>
                                          <p:attrName>ppt_h</p:attrName>
                                        </p:attrNameLst>
                                      </p:cBhvr>
                                      <p:tavLst>
                                        <p:tav tm="0">
                                          <p:val>
                                            <p:fltVal val="0"/>
                                          </p:val>
                                        </p:tav>
                                        <p:tav tm="100000">
                                          <p:val>
                                            <p:strVal val="#ppt_h"/>
                                          </p:val>
                                        </p:tav>
                                      </p:tavLst>
                                    </p:anim>
                                    <p:animEffect transition="in" filter="fade">
                                      <p:cBhvr>
                                        <p:cTn id="9" dur="500"/>
                                        <p:tgtEl>
                                          <p:spTgt spid="563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6322"/>
                                        </p:tgtEl>
                                        <p:attrNameLst>
                                          <p:attrName>style.visibility</p:attrName>
                                        </p:attrNameLst>
                                      </p:cBhvr>
                                      <p:to>
                                        <p:strVal val="visible"/>
                                      </p:to>
                                    </p:set>
                                    <p:anim calcmode="lin" valueType="num">
                                      <p:cBhvr>
                                        <p:cTn id="12" dur="500" fill="hold"/>
                                        <p:tgtEl>
                                          <p:spTgt spid="56322"/>
                                        </p:tgtEl>
                                        <p:attrNameLst>
                                          <p:attrName>ppt_w</p:attrName>
                                        </p:attrNameLst>
                                      </p:cBhvr>
                                      <p:tavLst>
                                        <p:tav tm="0">
                                          <p:val>
                                            <p:fltVal val="0"/>
                                          </p:val>
                                        </p:tav>
                                        <p:tav tm="100000">
                                          <p:val>
                                            <p:strVal val="#ppt_w"/>
                                          </p:val>
                                        </p:tav>
                                      </p:tavLst>
                                    </p:anim>
                                    <p:anim calcmode="lin" valueType="num">
                                      <p:cBhvr>
                                        <p:cTn id="13" dur="500" fill="hold"/>
                                        <p:tgtEl>
                                          <p:spTgt spid="56322"/>
                                        </p:tgtEl>
                                        <p:attrNameLst>
                                          <p:attrName>ppt_h</p:attrName>
                                        </p:attrNameLst>
                                      </p:cBhvr>
                                      <p:tavLst>
                                        <p:tav tm="0">
                                          <p:val>
                                            <p:fltVal val="0"/>
                                          </p:val>
                                        </p:tav>
                                        <p:tav tm="100000">
                                          <p:val>
                                            <p:strVal val="#ppt_h"/>
                                          </p:val>
                                        </p:tav>
                                      </p:tavLst>
                                    </p:anim>
                                    <p:animEffect transition="in" filter="fade">
                                      <p:cBhvr>
                                        <p:cTn id="14" dur="500"/>
                                        <p:tgtEl>
                                          <p:spTgt spid="563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56346"/>
                                        </p:tgtEl>
                                        <p:attrNameLst>
                                          <p:attrName>style.visibility</p:attrName>
                                        </p:attrNameLst>
                                      </p:cBhvr>
                                      <p:to>
                                        <p:strVal val="visible"/>
                                      </p:to>
                                    </p:set>
                                    <p:anim from="(-#ppt_w/2)" to="(#ppt_x)" calcmode="lin" valueType="num">
                                      <p:cBhvr>
                                        <p:cTn id="19" dur="600" fill="hold">
                                          <p:stCondLst>
                                            <p:cond delay="0"/>
                                          </p:stCondLst>
                                        </p:cTn>
                                        <p:tgtEl>
                                          <p:spTgt spid="56346"/>
                                        </p:tgtEl>
                                        <p:attrNameLst>
                                          <p:attrName>ppt_x</p:attrName>
                                        </p:attrNameLst>
                                      </p:cBhvr>
                                    </p:anim>
                                    <p:anim from="0" to="-1.0" calcmode="lin" valueType="num">
                                      <p:cBhvr>
                                        <p:cTn id="20" dur="200" decel="50000" autoRev="1" fill="hold">
                                          <p:stCondLst>
                                            <p:cond delay="600"/>
                                          </p:stCondLst>
                                        </p:cTn>
                                        <p:tgtEl>
                                          <p:spTgt spid="56346"/>
                                        </p:tgtEl>
                                        <p:attrNameLst>
                                          <p:attrName>xshear</p:attrName>
                                        </p:attrNameLst>
                                      </p:cBhvr>
                                    </p:anim>
                                    <p:animScale>
                                      <p:cBhvr>
                                        <p:cTn id="21" dur="200" decel="100000" autoRev="1" fill="hold">
                                          <p:stCondLst>
                                            <p:cond delay="600"/>
                                          </p:stCondLst>
                                        </p:cTn>
                                        <p:tgtEl>
                                          <p:spTgt spid="56346"/>
                                        </p:tgtEl>
                                      </p:cBhvr>
                                      <p:from x="100000" y="100000"/>
                                      <p:to x="80000" y="100000"/>
                                    </p:animScale>
                                    <p:anim by="(#ppt_h/3+#ppt_w*0.1)" calcmode="lin" valueType="num">
                                      <p:cBhvr additive="sum">
                                        <p:cTn id="22" dur="200" decel="100000" autoRev="1" fill="hold">
                                          <p:stCondLst>
                                            <p:cond delay="600"/>
                                          </p:stCondLst>
                                        </p:cTn>
                                        <p:tgtEl>
                                          <p:spTgt spid="56346"/>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56340"/>
                                        </p:tgtEl>
                                        <p:attrNameLst>
                                          <p:attrName>style.visibility</p:attrName>
                                        </p:attrNameLst>
                                      </p:cBhvr>
                                      <p:to>
                                        <p:strVal val="visible"/>
                                      </p:to>
                                    </p:set>
                                    <p:anim from="(-#ppt_w/2)" to="(#ppt_x)" calcmode="lin" valueType="num">
                                      <p:cBhvr>
                                        <p:cTn id="25" dur="1800" fill="hold">
                                          <p:stCondLst>
                                            <p:cond delay="0"/>
                                          </p:stCondLst>
                                        </p:cTn>
                                        <p:tgtEl>
                                          <p:spTgt spid="56340"/>
                                        </p:tgtEl>
                                        <p:attrNameLst>
                                          <p:attrName>ppt_x</p:attrName>
                                        </p:attrNameLst>
                                      </p:cBhvr>
                                    </p:anim>
                                    <p:anim from="0" to="-1.0" calcmode="lin" valueType="num">
                                      <p:cBhvr>
                                        <p:cTn id="26" dur="600" decel="50000" autoRev="1" fill="hold">
                                          <p:stCondLst>
                                            <p:cond delay="1800"/>
                                          </p:stCondLst>
                                        </p:cTn>
                                        <p:tgtEl>
                                          <p:spTgt spid="56340"/>
                                        </p:tgtEl>
                                        <p:attrNameLst>
                                          <p:attrName>xshear</p:attrName>
                                        </p:attrNameLst>
                                      </p:cBhvr>
                                    </p:anim>
                                    <p:animScale>
                                      <p:cBhvr>
                                        <p:cTn id="27" dur="600" decel="100000" autoRev="1" fill="hold">
                                          <p:stCondLst>
                                            <p:cond delay="1800"/>
                                          </p:stCondLst>
                                        </p:cTn>
                                        <p:tgtEl>
                                          <p:spTgt spid="56340"/>
                                        </p:tgtEl>
                                      </p:cBhvr>
                                      <p:from x="100000" y="100000"/>
                                      <p:to x="80000" y="100000"/>
                                    </p:animScale>
                                    <p:anim by="(#ppt_h/3+#ppt_w*0.1)" calcmode="lin" valueType="num">
                                      <p:cBhvr additive="sum">
                                        <p:cTn id="28" dur="600" decel="100000" autoRev="1" fill="hold">
                                          <p:stCondLst>
                                            <p:cond delay="1800"/>
                                          </p:stCondLst>
                                        </p:cTn>
                                        <p:tgtEl>
                                          <p:spTgt spid="56340"/>
                                        </p:tgtEl>
                                        <p:attrNameLst>
                                          <p:attrName>ppt_x</p:attrName>
                                        </p:attrNameLst>
                                      </p:cBhvr>
                                    </p:anim>
                                  </p:childTnLst>
                                </p:cTn>
                              </p:par>
                              <p:par>
                                <p:cTn id="29" presetID="53" presetClass="entr" presetSubtype="0" fill="hold" grpId="0" nodeType="withEffect">
                                  <p:stCondLst>
                                    <p:cond delay="0"/>
                                  </p:stCondLst>
                                  <p:childTnLst>
                                    <p:set>
                                      <p:cBhvr>
                                        <p:cTn id="30" dur="1" fill="hold">
                                          <p:stCondLst>
                                            <p:cond delay="0"/>
                                          </p:stCondLst>
                                        </p:cTn>
                                        <p:tgtEl>
                                          <p:spTgt spid="56341"/>
                                        </p:tgtEl>
                                        <p:attrNameLst>
                                          <p:attrName>style.visibility</p:attrName>
                                        </p:attrNameLst>
                                      </p:cBhvr>
                                      <p:to>
                                        <p:strVal val="visible"/>
                                      </p:to>
                                    </p:set>
                                    <p:anim calcmode="lin" valueType="num">
                                      <p:cBhvr>
                                        <p:cTn id="31" dur="500" fill="hold"/>
                                        <p:tgtEl>
                                          <p:spTgt spid="56341"/>
                                        </p:tgtEl>
                                        <p:attrNameLst>
                                          <p:attrName>ppt_w</p:attrName>
                                        </p:attrNameLst>
                                      </p:cBhvr>
                                      <p:tavLst>
                                        <p:tav tm="0">
                                          <p:val>
                                            <p:fltVal val="0"/>
                                          </p:val>
                                        </p:tav>
                                        <p:tav tm="100000">
                                          <p:val>
                                            <p:strVal val="#ppt_w"/>
                                          </p:val>
                                        </p:tav>
                                      </p:tavLst>
                                    </p:anim>
                                    <p:anim calcmode="lin" valueType="num">
                                      <p:cBhvr>
                                        <p:cTn id="32" dur="500" fill="hold"/>
                                        <p:tgtEl>
                                          <p:spTgt spid="56341"/>
                                        </p:tgtEl>
                                        <p:attrNameLst>
                                          <p:attrName>ppt_h</p:attrName>
                                        </p:attrNameLst>
                                      </p:cBhvr>
                                      <p:tavLst>
                                        <p:tav tm="0">
                                          <p:val>
                                            <p:fltVal val="0"/>
                                          </p:val>
                                        </p:tav>
                                        <p:tav tm="100000">
                                          <p:val>
                                            <p:strVal val="#ppt_h"/>
                                          </p:val>
                                        </p:tav>
                                      </p:tavLst>
                                    </p:anim>
                                    <p:animEffect transition="in" filter="fade">
                                      <p:cBhvr>
                                        <p:cTn id="33" dur="500"/>
                                        <p:tgtEl>
                                          <p:spTgt spid="563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56345"/>
                                        </p:tgtEl>
                                        <p:attrNameLst>
                                          <p:attrName>style.visibility</p:attrName>
                                        </p:attrNameLst>
                                      </p:cBhvr>
                                      <p:to>
                                        <p:strVal val="visible"/>
                                      </p:to>
                                    </p:set>
                                    <p:anim from="(-#ppt_w/2)" to="(#ppt_x)" calcmode="lin" valueType="num">
                                      <p:cBhvr>
                                        <p:cTn id="38" dur="600" fill="hold">
                                          <p:stCondLst>
                                            <p:cond delay="0"/>
                                          </p:stCondLst>
                                        </p:cTn>
                                        <p:tgtEl>
                                          <p:spTgt spid="56345"/>
                                        </p:tgtEl>
                                        <p:attrNameLst>
                                          <p:attrName>ppt_x</p:attrName>
                                        </p:attrNameLst>
                                      </p:cBhvr>
                                    </p:anim>
                                    <p:anim from="0" to="-1.0" calcmode="lin" valueType="num">
                                      <p:cBhvr>
                                        <p:cTn id="39" dur="200" decel="50000" autoRev="1" fill="hold">
                                          <p:stCondLst>
                                            <p:cond delay="600"/>
                                          </p:stCondLst>
                                        </p:cTn>
                                        <p:tgtEl>
                                          <p:spTgt spid="56345"/>
                                        </p:tgtEl>
                                        <p:attrNameLst>
                                          <p:attrName>xshear</p:attrName>
                                        </p:attrNameLst>
                                      </p:cBhvr>
                                    </p:anim>
                                    <p:animScale>
                                      <p:cBhvr>
                                        <p:cTn id="40" dur="200" decel="100000" autoRev="1" fill="hold">
                                          <p:stCondLst>
                                            <p:cond delay="600"/>
                                          </p:stCondLst>
                                        </p:cTn>
                                        <p:tgtEl>
                                          <p:spTgt spid="56345"/>
                                        </p:tgtEl>
                                      </p:cBhvr>
                                      <p:from x="100000" y="100000"/>
                                      <p:to x="80000" y="100000"/>
                                    </p:animScale>
                                    <p:anim by="(#ppt_h/3+#ppt_w*0.1)" calcmode="lin" valueType="num">
                                      <p:cBhvr additive="sum">
                                        <p:cTn id="41" dur="200" decel="100000" autoRev="1" fill="hold">
                                          <p:stCondLst>
                                            <p:cond delay="600"/>
                                          </p:stCondLst>
                                        </p:cTn>
                                        <p:tgtEl>
                                          <p:spTgt spid="56345"/>
                                        </p:tgtEl>
                                        <p:attrNameLst>
                                          <p:attrName>ppt_x</p:attrName>
                                        </p:attrNameLst>
                                      </p:cBhvr>
                                    </p:anim>
                                  </p:childTnLst>
                                </p:cTn>
                              </p:par>
                              <p:par>
                                <p:cTn id="42" presetID="34" presetClass="entr" presetSubtype="0" fill="hold" nodeType="withEffect">
                                  <p:stCondLst>
                                    <p:cond delay="0"/>
                                  </p:stCondLst>
                                  <p:childTnLst>
                                    <p:set>
                                      <p:cBhvr>
                                        <p:cTn id="43" dur="1" fill="hold">
                                          <p:stCondLst>
                                            <p:cond delay="0"/>
                                          </p:stCondLst>
                                        </p:cTn>
                                        <p:tgtEl>
                                          <p:spTgt spid="56342"/>
                                        </p:tgtEl>
                                        <p:attrNameLst>
                                          <p:attrName>style.visibility</p:attrName>
                                        </p:attrNameLst>
                                      </p:cBhvr>
                                      <p:to>
                                        <p:strVal val="visible"/>
                                      </p:to>
                                    </p:set>
                                    <p:anim from="(-#ppt_w/2)" to="(#ppt_x)" calcmode="lin" valueType="num">
                                      <p:cBhvr>
                                        <p:cTn id="44" dur="1800" fill="hold">
                                          <p:stCondLst>
                                            <p:cond delay="0"/>
                                          </p:stCondLst>
                                        </p:cTn>
                                        <p:tgtEl>
                                          <p:spTgt spid="56342"/>
                                        </p:tgtEl>
                                        <p:attrNameLst>
                                          <p:attrName>ppt_x</p:attrName>
                                        </p:attrNameLst>
                                      </p:cBhvr>
                                    </p:anim>
                                    <p:anim from="0" to="-1.0" calcmode="lin" valueType="num">
                                      <p:cBhvr>
                                        <p:cTn id="45" dur="600" decel="50000" autoRev="1" fill="hold">
                                          <p:stCondLst>
                                            <p:cond delay="1800"/>
                                          </p:stCondLst>
                                        </p:cTn>
                                        <p:tgtEl>
                                          <p:spTgt spid="56342"/>
                                        </p:tgtEl>
                                        <p:attrNameLst>
                                          <p:attrName>xshear</p:attrName>
                                        </p:attrNameLst>
                                      </p:cBhvr>
                                    </p:anim>
                                    <p:animScale>
                                      <p:cBhvr>
                                        <p:cTn id="46" dur="600" decel="100000" autoRev="1" fill="hold">
                                          <p:stCondLst>
                                            <p:cond delay="1800"/>
                                          </p:stCondLst>
                                        </p:cTn>
                                        <p:tgtEl>
                                          <p:spTgt spid="56342"/>
                                        </p:tgtEl>
                                      </p:cBhvr>
                                      <p:from x="100000" y="100000"/>
                                      <p:to x="80000" y="100000"/>
                                    </p:animScale>
                                    <p:anim by="(#ppt_h/3+#ppt_w*0.1)" calcmode="lin" valueType="num">
                                      <p:cBhvr additive="sum">
                                        <p:cTn id="47" dur="600" decel="100000" autoRev="1" fill="hold">
                                          <p:stCondLst>
                                            <p:cond delay="1800"/>
                                          </p:stCondLst>
                                        </p:cTn>
                                        <p:tgtEl>
                                          <p:spTgt spid="56342"/>
                                        </p:tgtEl>
                                        <p:attrNameLst>
                                          <p:attrName>ppt_x</p:attrName>
                                        </p:attrNameLst>
                                      </p:cBhvr>
                                    </p:anim>
                                  </p:childTnLst>
                                </p:cTn>
                              </p:par>
                              <p:par>
                                <p:cTn id="48" presetID="53" presetClass="entr" presetSubtype="0" fill="hold" grpId="0" nodeType="withEffect">
                                  <p:stCondLst>
                                    <p:cond delay="0"/>
                                  </p:stCondLst>
                                  <p:childTnLst>
                                    <p:set>
                                      <p:cBhvr>
                                        <p:cTn id="49" dur="1" fill="hold">
                                          <p:stCondLst>
                                            <p:cond delay="0"/>
                                          </p:stCondLst>
                                        </p:cTn>
                                        <p:tgtEl>
                                          <p:spTgt spid="56343"/>
                                        </p:tgtEl>
                                        <p:attrNameLst>
                                          <p:attrName>style.visibility</p:attrName>
                                        </p:attrNameLst>
                                      </p:cBhvr>
                                      <p:to>
                                        <p:strVal val="visible"/>
                                      </p:to>
                                    </p:set>
                                    <p:anim calcmode="lin" valueType="num">
                                      <p:cBhvr>
                                        <p:cTn id="50" dur="500" fill="hold"/>
                                        <p:tgtEl>
                                          <p:spTgt spid="56343"/>
                                        </p:tgtEl>
                                        <p:attrNameLst>
                                          <p:attrName>ppt_w</p:attrName>
                                        </p:attrNameLst>
                                      </p:cBhvr>
                                      <p:tavLst>
                                        <p:tav tm="0">
                                          <p:val>
                                            <p:fltVal val="0"/>
                                          </p:val>
                                        </p:tav>
                                        <p:tav tm="100000">
                                          <p:val>
                                            <p:strVal val="#ppt_w"/>
                                          </p:val>
                                        </p:tav>
                                      </p:tavLst>
                                    </p:anim>
                                    <p:anim calcmode="lin" valueType="num">
                                      <p:cBhvr>
                                        <p:cTn id="51" dur="500" fill="hold"/>
                                        <p:tgtEl>
                                          <p:spTgt spid="56343"/>
                                        </p:tgtEl>
                                        <p:attrNameLst>
                                          <p:attrName>ppt_h</p:attrName>
                                        </p:attrNameLst>
                                      </p:cBhvr>
                                      <p:tavLst>
                                        <p:tav tm="0">
                                          <p:val>
                                            <p:fltVal val="0"/>
                                          </p:val>
                                        </p:tav>
                                        <p:tav tm="100000">
                                          <p:val>
                                            <p:strVal val="#ppt_h"/>
                                          </p:val>
                                        </p:tav>
                                      </p:tavLst>
                                    </p:anim>
                                    <p:animEffect transition="in" filter="fade">
                                      <p:cBhvr>
                                        <p:cTn id="52" dur="500"/>
                                        <p:tgtEl>
                                          <p:spTgt spid="5634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6323"/>
                                        </p:tgtEl>
                                        <p:attrNameLst>
                                          <p:attrName>style.visibility</p:attrName>
                                        </p:attrNameLst>
                                      </p:cBhvr>
                                      <p:to>
                                        <p:strVal val="visible"/>
                                      </p:to>
                                    </p:set>
                                    <p:anim calcmode="lin" valueType="num">
                                      <p:cBhvr>
                                        <p:cTn id="57" dur="1000" fill="hold"/>
                                        <p:tgtEl>
                                          <p:spTgt spid="56323"/>
                                        </p:tgtEl>
                                        <p:attrNameLst>
                                          <p:attrName>ppt_x</p:attrName>
                                        </p:attrNameLst>
                                      </p:cBhvr>
                                      <p:tavLst>
                                        <p:tav tm="0">
                                          <p:val>
                                            <p:strVal val="#ppt_x-.2"/>
                                          </p:val>
                                        </p:tav>
                                        <p:tav tm="100000">
                                          <p:val>
                                            <p:strVal val="#ppt_x"/>
                                          </p:val>
                                        </p:tav>
                                      </p:tavLst>
                                    </p:anim>
                                    <p:anim calcmode="lin" valueType="num">
                                      <p:cBhvr>
                                        <p:cTn id="58" dur="1000" fill="hold"/>
                                        <p:tgtEl>
                                          <p:spTgt spid="5632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6323"/>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56324"/>
                                        </p:tgtEl>
                                        <p:attrNameLst>
                                          <p:attrName>style.visibility</p:attrName>
                                        </p:attrNameLst>
                                      </p:cBhvr>
                                      <p:to>
                                        <p:strVal val="visible"/>
                                      </p:to>
                                    </p:set>
                                    <p:anim calcmode="lin" valueType="num">
                                      <p:cBhvr>
                                        <p:cTn id="62" dur="1000" fill="hold"/>
                                        <p:tgtEl>
                                          <p:spTgt spid="56324"/>
                                        </p:tgtEl>
                                        <p:attrNameLst>
                                          <p:attrName>ppt_x</p:attrName>
                                        </p:attrNameLst>
                                      </p:cBhvr>
                                      <p:tavLst>
                                        <p:tav tm="0">
                                          <p:val>
                                            <p:strVal val="#ppt_x-.2"/>
                                          </p:val>
                                        </p:tav>
                                        <p:tav tm="100000">
                                          <p:val>
                                            <p:strVal val="#ppt_x"/>
                                          </p:val>
                                        </p:tav>
                                      </p:tavLst>
                                    </p:anim>
                                    <p:anim calcmode="lin" valueType="num">
                                      <p:cBhvr>
                                        <p:cTn id="63"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632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56344"/>
                                        </p:tgtEl>
                                        <p:attrNameLst>
                                          <p:attrName>style.visibility</p:attrName>
                                        </p:attrNameLst>
                                      </p:cBhvr>
                                      <p:to>
                                        <p:strVal val="visible"/>
                                      </p:to>
                                    </p:set>
                                    <p:animEffect transition="in" filter="slide(fromBottom)">
                                      <p:cBhvr>
                                        <p:cTn id="69" dur="3000"/>
                                        <p:tgtEl>
                                          <p:spTgt spid="56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animBg="1"/>
      <p:bldP spid="56324" grpId="0"/>
      <p:bldP spid="56341" grpId="0"/>
      <p:bldP spid="56343" grpId="0"/>
      <p:bldP spid="56344" grpId="0"/>
      <p:bldP spid="56345" grpId="0" animBg="1"/>
      <p:bldP spid="563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371600" y="260350"/>
            <a:ext cx="7772400" cy="1223963"/>
          </a:xfrm>
        </p:spPr>
        <p:txBody>
          <a:bodyPr>
            <a:normAutofit fontScale="90000"/>
          </a:bodyPr>
          <a:lstStyle/>
          <a:p>
            <a:r>
              <a:rPr lang="fr-FR" sz="4600" b="1">
                <a:solidFill>
                  <a:srgbClr val="FF9900"/>
                </a:solidFill>
                <a:latin typeface="Garamond" charset="0"/>
                <a:ea typeface="ＭＳ Ｐゴシック" charset="0"/>
              </a:rPr>
              <a:t>Etape 2</a:t>
            </a:r>
            <a:r>
              <a:rPr lang="fr-FR" sz="4600" b="1">
                <a:latin typeface="Garamond" charset="0"/>
                <a:ea typeface="ＭＳ Ｐゴシック" charset="0"/>
              </a:rPr>
              <a:t>  : Calcul de la </a:t>
            </a:r>
            <a:r>
              <a:rPr lang="fr-FR" sz="4600" b="1">
                <a:solidFill>
                  <a:srgbClr val="20207C"/>
                </a:solidFill>
                <a:latin typeface="Garamond" charset="0"/>
                <a:ea typeface="ＭＳ Ｐゴシック" charset="0"/>
              </a:rPr>
              <a:t>"pension théorique"</a:t>
            </a:r>
          </a:p>
        </p:txBody>
      </p:sp>
      <p:sp>
        <p:nvSpPr>
          <p:cNvPr id="48130" name="Rectangle 3"/>
          <p:cNvSpPr>
            <a:spLocks noGrp="1" noChangeArrowheads="1"/>
          </p:cNvSpPr>
          <p:nvPr>
            <p:ph idx="1"/>
          </p:nvPr>
        </p:nvSpPr>
        <p:spPr>
          <a:xfrm>
            <a:off x="1676400" y="1628775"/>
            <a:ext cx="5848350" cy="4392613"/>
          </a:xfrm>
        </p:spPr>
        <p:txBody>
          <a:bodyPr/>
          <a:lstStyle/>
          <a:p>
            <a:pPr algn="just">
              <a:lnSpc>
                <a:spcPct val="90000"/>
              </a:lnSpc>
            </a:pPr>
            <a:endParaRPr lang="fr-FR" sz="2600">
              <a:latin typeface="Garamond" charset="0"/>
              <a:ea typeface="ＭＳ Ｐゴシック" charset="0"/>
            </a:endParaRPr>
          </a:p>
          <a:p>
            <a:pPr algn="just">
              <a:lnSpc>
                <a:spcPct val="90000"/>
              </a:lnSpc>
            </a:pPr>
            <a:r>
              <a:rPr lang="fr-FR" sz="2600">
                <a:latin typeface="Garamond" charset="0"/>
                <a:ea typeface="ＭＳ Ｐゴシック" charset="0"/>
              </a:rPr>
              <a:t>Il est tenu compte de toutes les périodes  d</a:t>
            </a:r>
            <a:r>
              <a:rPr lang="ja-JP" altLang="fr-FR" sz="2600">
                <a:latin typeface="Garamond" charset="0"/>
                <a:ea typeface="ＭＳ Ｐゴシック" charset="0"/>
              </a:rPr>
              <a:t>’</a:t>
            </a:r>
            <a:r>
              <a:rPr lang="fr-FR" altLang="ja-JP" sz="2600">
                <a:latin typeface="Garamond" charset="0"/>
                <a:ea typeface="ＭＳ Ｐゴシック" charset="0"/>
              </a:rPr>
              <a:t>assurance et/ou de résidence validées en application des législations des Etats membre auxquels le salarié ou l</a:t>
            </a:r>
            <a:r>
              <a:rPr lang="ja-JP" altLang="fr-FR" sz="2600">
                <a:latin typeface="Garamond" charset="0"/>
                <a:ea typeface="ＭＳ Ｐゴシック" charset="0"/>
              </a:rPr>
              <a:t>’</a:t>
            </a:r>
            <a:r>
              <a:rPr lang="fr-FR" altLang="ja-JP" sz="2600">
                <a:latin typeface="Garamond" charset="0"/>
                <a:ea typeface="ＭＳ Ｐゴシック" charset="0"/>
              </a:rPr>
              <a:t>indépendant a été soumis</a:t>
            </a:r>
          </a:p>
          <a:p>
            <a:pPr algn="just">
              <a:lnSpc>
                <a:spcPct val="90000"/>
              </a:lnSpc>
            </a:pPr>
            <a:endParaRPr lang="fr-FR" sz="2600">
              <a:latin typeface="Garamond" charset="0"/>
              <a:ea typeface="ＭＳ Ｐゴシック" charset="0"/>
            </a:endParaRPr>
          </a:p>
          <a:p>
            <a:pPr algn="just">
              <a:lnSpc>
                <a:spcPct val="90000"/>
              </a:lnSpc>
            </a:pPr>
            <a:r>
              <a:rPr lang="fr-FR" sz="2600">
                <a:latin typeface="Garamond" charset="0"/>
                <a:ea typeface="ＭＳ Ｐゴシック" charset="0"/>
              </a:rPr>
              <a:t>NB Chaque institution calcule sa propre pension théorique</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a:xfrm>
            <a:off x="1371600" y="549275"/>
            <a:ext cx="7772400" cy="792163"/>
          </a:xfrm>
          <a:noFill/>
        </p:spPr>
        <p:txBody>
          <a:bodyPr>
            <a:normAutofit fontScale="90000"/>
          </a:bodyPr>
          <a:lstStyle/>
          <a:p>
            <a:r>
              <a:rPr lang="fr-FR" sz="5000" b="1" dirty="0">
                <a:solidFill>
                  <a:srgbClr val="FF9900"/>
                </a:solidFill>
                <a:latin typeface="Garamond" charset="0"/>
                <a:ea typeface="ＭＳ Ｐゴシック" charset="0"/>
              </a:rPr>
              <a:t>Etape 2</a:t>
            </a:r>
            <a:r>
              <a:rPr lang="fr-FR" sz="5000" dirty="0">
                <a:latin typeface="Garamond" charset="0"/>
                <a:ea typeface="ＭＳ Ｐゴシック" charset="0"/>
              </a:rPr>
              <a:t>  : </a:t>
            </a:r>
            <a:r>
              <a:rPr lang="fr-FR" sz="5000" dirty="0">
                <a:solidFill>
                  <a:schemeClr val="accent2">
                    <a:lumMod val="60000"/>
                    <a:lumOff val="40000"/>
                  </a:schemeClr>
                </a:solidFill>
                <a:latin typeface="Garamond" charset="0"/>
                <a:ea typeface="ＭＳ Ｐゴシック" charset="0"/>
              </a:rPr>
              <a:t>Calcul de la </a:t>
            </a:r>
            <a:r>
              <a:rPr lang="fr-FR" sz="5000" dirty="0">
                <a:solidFill>
                  <a:srgbClr val="20207C"/>
                </a:solidFill>
                <a:latin typeface="Garamond" charset="0"/>
                <a:ea typeface="ＭＳ Ｐゴシック" charset="0"/>
              </a:rPr>
              <a:t>"pension théorique"</a:t>
            </a:r>
          </a:p>
        </p:txBody>
      </p:sp>
      <p:sp>
        <p:nvSpPr>
          <p:cNvPr id="49153" name="Rectangle 2"/>
          <p:cNvSpPr>
            <a:spLocks noGrp="1" noChangeArrowheads="1"/>
          </p:cNvSpPr>
          <p:nvPr>
            <p:ph idx="1"/>
          </p:nvPr>
        </p:nvSpPr>
        <p:spPr>
          <a:xfrm>
            <a:off x="2057400" y="2276475"/>
            <a:ext cx="6762750" cy="4176713"/>
          </a:xfrm>
        </p:spPr>
        <p:txBody>
          <a:bodyPr/>
          <a:lstStyle/>
          <a:p>
            <a:pPr>
              <a:lnSpc>
                <a:spcPct val="90000"/>
              </a:lnSpc>
            </a:pPr>
            <a:r>
              <a:rPr lang="fr-FR">
                <a:solidFill>
                  <a:schemeClr val="hlink"/>
                </a:solidFill>
                <a:latin typeface="Garamond" charset="0"/>
                <a:ea typeface="ＭＳ Ｐゴシック" charset="0"/>
              </a:rPr>
              <a:t>Qu</a:t>
            </a:r>
            <a:r>
              <a:rPr lang="ja-JP" altLang="fr-FR">
                <a:solidFill>
                  <a:schemeClr val="hlink"/>
                </a:solidFill>
                <a:latin typeface="Garamond" charset="0"/>
                <a:ea typeface="ＭＳ Ｐゴシック" charset="0"/>
              </a:rPr>
              <a:t>’</a:t>
            </a:r>
            <a:r>
              <a:rPr lang="fr-FR" altLang="ja-JP">
                <a:solidFill>
                  <a:schemeClr val="hlink"/>
                </a:solidFill>
                <a:latin typeface="Garamond" charset="0"/>
                <a:ea typeface="ＭＳ Ｐゴシック" charset="0"/>
              </a:rPr>
              <a:t>est-ce  qu</a:t>
            </a:r>
            <a:r>
              <a:rPr lang="ja-JP" altLang="fr-FR">
                <a:solidFill>
                  <a:schemeClr val="hlink"/>
                </a:solidFill>
                <a:latin typeface="Garamond" charset="0"/>
                <a:ea typeface="ＭＳ Ｐゴシック" charset="0"/>
              </a:rPr>
              <a:t>’</a:t>
            </a:r>
            <a:r>
              <a:rPr lang="fr-FR" altLang="ja-JP">
                <a:solidFill>
                  <a:schemeClr val="hlink"/>
                </a:solidFill>
                <a:latin typeface="Garamond" charset="0"/>
                <a:ea typeface="ＭＳ Ｐゴシック" charset="0"/>
              </a:rPr>
              <a:t>une période d</a:t>
            </a:r>
            <a:r>
              <a:rPr lang="ja-JP" altLang="fr-FR">
                <a:solidFill>
                  <a:schemeClr val="hlink"/>
                </a:solidFill>
                <a:latin typeface="Garamond" charset="0"/>
                <a:ea typeface="ＭＳ Ｐゴシック" charset="0"/>
              </a:rPr>
              <a:t>’</a:t>
            </a:r>
            <a:r>
              <a:rPr lang="fr-FR" altLang="ja-JP">
                <a:solidFill>
                  <a:schemeClr val="hlink"/>
                </a:solidFill>
                <a:latin typeface="Garamond" charset="0"/>
                <a:ea typeface="ＭＳ Ｐゴシック" charset="0"/>
              </a:rPr>
              <a:t>assurance ou de résidence ?</a:t>
            </a:r>
          </a:p>
          <a:p>
            <a:pPr>
              <a:lnSpc>
                <a:spcPct val="90000"/>
              </a:lnSpc>
              <a:buFont typeface="Wingdings" charset="0"/>
              <a:buNone/>
            </a:pPr>
            <a:endParaRPr lang="fr-FR">
              <a:latin typeface="Garamond" charset="0"/>
              <a:ea typeface="ＭＳ Ｐゴシック" charset="0"/>
            </a:endParaRPr>
          </a:p>
          <a:p>
            <a:pPr>
              <a:lnSpc>
                <a:spcPct val="90000"/>
              </a:lnSpc>
            </a:pPr>
            <a:r>
              <a:rPr lang="fr-FR">
                <a:latin typeface="Garamond" charset="0"/>
                <a:ea typeface="ＭＳ Ｐゴシック" charset="0"/>
              </a:rPr>
              <a:t>« ce sont celles qui sont considérées comme période d</a:t>
            </a:r>
            <a:r>
              <a:rPr lang="ja-JP" altLang="fr-FR">
                <a:latin typeface="Garamond" charset="0"/>
                <a:ea typeface="ＭＳ Ｐゴシック" charset="0"/>
              </a:rPr>
              <a:t>’</a:t>
            </a:r>
            <a:r>
              <a:rPr lang="fr-FR" altLang="ja-JP">
                <a:latin typeface="Garamond" charset="0"/>
                <a:ea typeface="ＭＳ Ｐゴシック" charset="0"/>
              </a:rPr>
              <a:t>assurance ou de résidence par la législation du pays concerné »</a:t>
            </a:r>
            <a:endParaRPr lang="fr-FR" sz="1900">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2057400" y="3124200"/>
            <a:ext cx="67818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84175" eaLnBrk="0" hangingPunct="0">
              <a:tabLst>
                <a:tab pos="768350" algn="l"/>
              </a:tabLst>
              <a:defRPr sz="2400">
                <a:solidFill>
                  <a:schemeClr val="tx1"/>
                </a:solidFill>
                <a:latin typeface="Arial" charset="0"/>
                <a:ea typeface="ＭＳ Ｐゴシック" charset="0"/>
                <a:cs typeface="ＭＳ Ｐゴシック" charset="0"/>
              </a:defRPr>
            </a:lvl1pPr>
            <a:lvl2pPr marL="742950" indent="-285750" defTabSz="384175" eaLnBrk="0" hangingPunct="0">
              <a:tabLst>
                <a:tab pos="768350" algn="l"/>
              </a:tabLst>
              <a:defRPr sz="2400">
                <a:solidFill>
                  <a:schemeClr val="tx1"/>
                </a:solidFill>
                <a:latin typeface="Arial" charset="0"/>
                <a:ea typeface="ＭＳ Ｐゴシック" charset="0"/>
              </a:defRPr>
            </a:lvl2pPr>
            <a:lvl3pPr marL="1143000" indent="-228600" defTabSz="384175" eaLnBrk="0" hangingPunct="0">
              <a:tabLst>
                <a:tab pos="768350" algn="l"/>
              </a:tabLst>
              <a:defRPr sz="2400">
                <a:solidFill>
                  <a:schemeClr val="tx1"/>
                </a:solidFill>
                <a:latin typeface="Arial" charset="0"/>
                <a:ea typeface="ＭＳ Ｐゴシック" charset="0"/>
              </a:defRPr>
            </a:lvl3pPr>
            <a:lvl4pPr marL="1600200" indent="-228600" defTabSz="384175" eaLnBrk="0" hangingPunct="0">
              <a:tabLst>
                <a:tab pos="768350" algn="l"/>
              </a:tabLst>
              <a:defRPr sz="2400">
                <a:solidFill>
                  <a:schemeClr val="tx1"/>
                </a:solidFill>
                <a:latin typeface="Arial" charset="0"/>
                <a:ea typeface="ＭＳ Ｐゴシック" charset="0"/>
              </a:defRPr>
            </a:lvl4pPr>
            <a:lvl5pPr marL="2057400" indent="-228600" defTabSz="384175" eaLnBrk="0" hangingPunct="0">
              <a:tabLst>
                <a:tab pos="768350" algn="l"/>
              </a:tabLst>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9pPr>
          </a:lstStyle>
          <a:p>
            <a:pPr eaLnBrk="1" hangingPunct="1">
              <a:lnSpc>
                <a:spcPct val="90000"/>
              </a:lnSpc>
              <a:spcBef>
                <a:spcPct val="50000"/>
              </a:spcBef>
            </a:pPr>
            <a:r>
              <a:rPr lang="fr-FR" sz="2800">
                <a:solidFill>
                  <a:srgbClr val="006699"/>
                </a:solidFill>
                <a:latin typeface="Tahoma" charset="0"/>
                <a:sym typeface="Wingdings" charset="0"/>
              </a:rPr>
              <a:t>Totalisation des périodes  non cumul de droits.</a:t>
            </a:r>
          </a:p>
          <a:p>
            <a:pPr eaLnBrk="1" hangingPunct="1">
              <a:lnSpc>
                <a:spcPct val="90000"/>
              </a:lnSpc>
              <a:spcBef>
                <a:spcPct val="50000"/>
              </a:spcBef>
            </a:pPr>
            <a:endParaRPr lang="fr-FR" sz="2800">
              <a:solidFill>
                <a:srgbClr val="006699"/>
              </a:solidFill>
              <a:latin typeface="Tahoma" charset="0"/>
              <a:sym typeface="Wingdings" charset="0"/>
            </a:endParaRPr>
          </a:p>
          <a:p>
            <a:pPr eaLnBrk="1" hangingPunct="1">
              <a:lnSpc>
                <a:spcPct val="90000"/>
              </a:lnSpc>
              <a:spcBef>
                <a:spcPct val="50000"/>
              </a:spcBef>
            </a:pPr>
            <a:r>
              <a:rPr lang="fr-FR" sz="2800">
                <a:solidFill>
                  <a:srgbClr val="006699"/>
                </a:solidFill>
                <a:latin typeface="Tahoma" charset="0"/>
                <a:sym typeface="Wingdings" charset="0"/>
              </a:rPr>
              <a:t>Lorsque deux périodes se superposent, elles ne sont comptées qu</a:t>
            </a:r>
            <a:r>
              <a:rPr lang="ja-JP" altLang="fr-FR" sz="2800">
                <a:solidFill>
                  <a:srgbClr val="006699"/>
                </a:solidFill>
                <a:latin typeface="Tahoma" charset="0"/>
                <a:sym typeface="Wingdings" charset="0"/>
              </a:rPr>
              <a:t>’</a:t>
            </a:r>
            <a:r>
              <a:rPr lang="fr-FR" altLang="ja-JP" sz="2800">
                <a:solidFill>
                  <a:srgbClr val="006699"/>
                </a:solidFill>
                <a:latin typeface="Tahoma" charset="0"/>
                <a:sym typeface="Wingdings" charset="0"/>
              </a:rPr>
              <a:t>une seule fois.</a:t>
            </a:r>
            <a:endParaRPr lang="fr-FR" sz="2800">
              <a:solidFill>
                <a:srgbClr val="006699"/>
              </a:solidFill>
              <a:latin typeface="Tahoma" charset="0"/>
              <a:sym typeface="Wingdings" charset="0"/>
            </a:endParaRPr>
          </a:p>
        </p:txBody>
      </p:sp>
      <p:sp>
        <p:nvSpPr>
          <p:cNvPr id="15364" name="Text Box 4"/>
          <p:cNvSpPr txBox="1">
            <a:spLocks noChangeArrowheads="1"/>
          </p:cNvSpPr>
          <p:nvPr/>
        </p:nvSpPr>
        <p:spPr bwMode="auto">
          <a:xfrm>
            <a:off x="2057400" y="1905000"/>
            <a:ext cx="5715000" cy="571500"/>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10000"/>
              </a:lnSpc>
              <a:spcBef>
                <a:spcPct val="50000"/>
              </a:spcBef>
              <a:defRPr/>
            </a:pPr>
            <a:r>
              <a:rPr lang="fr-FR" sz="2800" smtClean="0">
                <a:solidFill>
                  <a:srgbClr val="006699"/>
                </a:solidFill>
                <a:effectLst>
                  <a:outerShdw blurRad="38100" dist="38100" dir="2700000" algn="tl">
                    <a:srgbClr val="000000"/>
                  </a:outerShdw>
                </a:effectLst>
                <a:latin typeface="Tahoma" charset="0"/>
              </a:rPr>
              <a:t>REGLE DE NON SUPERPOSITION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p:cNvSpPr txBox="1">
            <a:spLocks noChangeArrowheads="1"/>
          </p:cNvSpPr>
          <p:nvPr/>
        </p:nvSpPr>
        <p:spPr bwMode="auto">
          <a:xfrm>
            <a:off x="2133600" y="2800350"/>
            <a:ext cx="6705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84175" eaLnBrk="0" hangingPunct="0">
              <a:tabLst>
                <a:tab pos="768350" algn="l"/>
              </a:tabLst>
              <a:defRPr sz="2400">
                <a:solidFill>
                  <a:schemeClr val="tx1"/>
                </a:solidFill>
                <a:latin typeface="Arial" charset="0"/>
                <a:ea typeface="ＭＳ Ｐゴシック" charset="0"/>
                <a:cs typeface="ＭＳ Ｐゴシック" charset="0"/>
              </a:defRPr>
            </a:lvl1pPr>
            <a:lvl2pPr marL="742950" indent="-285750" defTabSz="384175" eaLnBrk="0" hangingPunct="0">
              <a:tabLst>
                <a:tab pos="768350" algn="l"/>
              </a:tabLst>
              <a:defRPr sz="2400">
                <a:solidFill>
                  <a:schemeClr val="tx1"/>
                </a:solidFill>
                <a:latin typeface="Arial" charset="0"/>
                <a:ea typeface="ＭＳ Ｐゴシック" charset="0"/>
              </a:defRPr>
            </a:lvl2pPr>
            <a:lvl3pPr marL="1143000" indent="-228600" defTabSz="384175" eaLnBrk="0" hangingPunct="0">
              <a:tabLst>
                <a:tab pos="768350" algn="l"/>
              </a:tabLst>
              <a:defRPr sz="2400">
                <a:solidFill>
                  <a:schemeClr val="tx1"/>
                </a:solidFill>
                <a:latin typeface="Arial" charset="0"/>
                <a:ea typeface="ＭＳ Ｐゴシック" charset="0"/>
              </a:defRPr>
            </a:lvl3pPr>
            <a:lvl4pPr marL="1600200" indent="-228600" defTabSz="384175" eaLnBrk="0" hangingPunct="0">
              <a:tabLst>
                <a:tab pos="768350" algn="l"/>
              </a:tabLst>
              <a:defRPr sz="2400">
                <a:solidFill>
                  <a:schemeClr val="tx1"/>
                </a:solidFill>
                <a:latin typeface="Arial" charset="0"/>
                <a:ea typeface="ＭＳ Ｐゴシック" charset="0"/>
              </a:defRPr>
            </a:lvl4pPr>
            <a:lvl5pPr marL="2057400" indent="-228600" defTabSz="384175" eaLnBrk="0" hangingPunct="0">
              <a:tabLst>
                <a:tab pos="768350" algn="l"/>
              </a:tabLst>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tabLst>
                <a:tab pos="768350" algn="l"/>
              </a:tabLst>
              <a:defRPr sz="2400">
                <a:solidFill>
                  <a:schemeClr val="tx1"/>
                </a:solidFill>
                <a:latin typeface="Arial" charset="0"/>
                <a:ea typeface="ＭＳ Ｐゴシック" charset="0"/>
              </a:defRPr>
            </a:lvl9pPr>
          </a:lstStyle>
          <a:p>
            <a:pPr eaLnBrk="1" hangingPunct="1">
              <a:lnSpc>
                <a:spcPct val="90000"/>
              </a:lnSpc>
              <a:spcBef>
                <a:spcPct val="50000"/>
              </a:spcBef>
            </a:pPr>
            <a:r>
              <a:rPr lang="fr-FR" b="1" u="sng">
                <a:solidFill>
                  <a:srgbClr val="006699"/>
                </a:solidFill>
                <a:latin typeface="Tahoma" charset="0"/>
                <a:sym typeface="Wingdings" charset="0"/>
              </a:rPr>
              <a:t>ANNEE 2006</a:t>
            </a:r>
            <a:r>
              <a:rPr lang="fr-FR">
                <a:solidFill>
                  <a:srgbClr val="006699"/>
                </a:solidFill>
                <a:latin typeface="Tahoma" charset="0"/>
                <a:sym typeface="Wingdings" charset="0"/>
              </a:rPr>
              <a:t> :</a:t>
            </a:r>
          </a:p>
          <a:p>
            <a:pPr eaLnBrk="1" hangingPunct="1">
              <a:lnSpc>
                <a:spcPct val="90000"/>
              </a:lnSpc>
              <a:spcBef>
                <a:spcPct val="50000"/>
              </a:spcBef>
              <a:buFontTx/>
              <a:buChar char="-"/>
            </a:pPr>
            <a:r>
              <a:rPr lang="fr-FR">
                <a:solidFill>
                  <a:srgbClr val="006699"/>
                </a:solidFill>
                <a:latin typeface="Tahoma" charset="0"/>
                <a:sym typeface="Wingdings" charset="0"/>
              </a:rPr>
              <a:t> 3 trimestres validés au régime général,</a:t>
            </a:r>
          </a:p>
          <a:p>
            <a:pPr eaLnBrk="1" hangingPunct="1">
              <a:lnSpc>
                <a:spcPct val="90000"/>
              </a:lnSpc>
              <a:spcBef>
                <a:spcPct val="50000"/>
              </a:spcBef>
              <a:buFontTx/>
              <a:buChar char="-"/>
            </a:pPr>
            <a:r>
              <a:rPr lang="fr-FR">
                <a:solidFill>
                  <a:srgbClr val="006699"/>
                </a:solidFill>
                <a:latin typeface="Tahoma" charset="0"/>
                <a:sym typeface="Wingdings" charset="0"/>
              </a:rPr>
              <a:t> Relevé allemand : 9 mois = 3 trimestres</a:t>
            </a:r>
          </a:p>
          <a:p>
            <a:pPr eaLnBrk="1" hangingPunct="1">
              <a:lnSpc>
                <a:spcPct val="90000"/>
              </a:lnSpc>
              <a:spcBef>
                <a:spcPct val="50000"/>
              </a:spcBef>
            </a:pPr>
            <a:r>
              <a:rPr lang="fr-FR" sz="2800" i="1">
                <a:solidFill>
                  <a:schemeClr val="accent1"/>
                </a:solidFill>
                <a:latin typeface="Tahoma" charset="0"/>
                <a:sym typeface="Wingdings" charset="0"/>
              </a:rPr>
              <a:t>Le régime général prendra en compte un trimestre allemand (maximum 4 par an)</a:t>
            </a:r>
          </a:p>
          <a:p>
            <a:pPr eaLnBrk="1" hangingPunct="1">
              <a:lnSpc>
                <a:spcPct val="90000"/>
              </a:lnSpc>
              <a:spcBef>
                <a:spcPct val="50000"/>
              </a:spcBef>
            </a:pPr>
            <a:r>
              <a:rPr lang="fr-FR" sz="2800" i="1">
                <a:solidFill>
                  <a:schemeClr val="accent1"/>
                </a:solidFill>
                <a:latin typeface="Tahoma" charset="0"/>
                <a:sym typeface="Wingdings" charset="0"/>
              </a:rPr>
              <a:t>Le régime allemand pourra retenir 3 mois français</a:t>
            </a:r>
          </a:p>
        </p:txBody>
      </p:sp>
      <p:sp>
        <p:nvSpPr>
          <p:cNvPr id="16388" name="Text Box 4"/>
          <p:cNvSpPr txBox="1">
            <a:spLocks noChangeArrowheads="1"/>
          </p:cNvSpPr>
          <p:nvPr/>
        </p:nvSpPr>
        <p:spPr bwMode="auto">
          <a:xfrm>
            <a:off x="3352800" y="1905000"/>
            <a:ext cx="2209800" cy="571500"/>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10000"/>
              </a:lnSpc>
              <a:spcBef>
                <a:spcPct val="50000"/>
              </a:spcBef>
              <a:defRPr/>
            </a:pPr>
            <a:r>
              <a:rPr lang="fr-FR" sz="2800" smtClean="0">
                <a:solidFill>
                  <a:srgbClr val="006699"/>
                </a:solidFill>
                <a:effectLst>
                  <a:outerShdw blurRad="38100" dist="38100" dir="2700000" algn="tl">
                    <a:srgbClr val="000000"/>
                  </a:outerShdw>
                </a:effectLst>
                <a:latin typeface="Tahoma" charset="0"/>
              </a:rPr>
              <a:t>EXEMPLE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684213" y="2276475"/>
            <a:ext cx="1439862" cy="1655763"/>
          </a:xfrm>
          <a:prstGeom prst="foldedCorner">
            <a:avLst>
              <a:gd name="adj" fmla="val 12500"/>
            </a:avLst>
          </a:prstGeom>
          <a:solidFill>
            <a:srgbClr val="FBF9CD"/>
          </a:solidFill>
          <a:ln w="9525">
            <a:solidFill>
              <a:srgbClr val="20207C"/>
            </a:solidFill>
            <a:round/>
            <a:headEnd/>
            <a:tailEnd/>
          </a:ln>
        </p:spPr>
        <p:txBody>
          <a:bodyPr wrap="none" anchor="ctr"/>
          <a:lstStyle/>
          <a:p>
            <a:pPr algn="ctr"/>
            <a:r>
              <a:rPr lang="en-GB" b="1">
                <a:solidFill>
                  <a:schemeClr val="folHlink"/>
                </a:solidFill>
                <a:cs typeface="Arial" charset="0"/>
              </a:rPr>
              <a:t>Formulaire</a:t>
            </a:r>
          </a:p>
          <a:p>
            <a:pPr algn="ctr"/>
            <a:r>
              <a:rPr lang="en-GB" sz="3000" b="1">
                <a:solidFill>
                  <a:schemeClr val="folHlink"/>
                </a:solidFill>
                <a:cs typeface="Arial" charset="0"/>
              </a:rPr>
              <a:t>E 201</a:t>
            </a:r>
          </a:p>
        </p:txBody>
      </p:sp>
      <p:sp>
        <p:nvSpPr>
          <p:cNvPr id="52226" name="Text Box 3"/>
          <p:cNvSpPr txBox="1">
            <a:spLocks noChangeArrowheads="1"/>
          </p:cNvSpPr>
          <p:nvPr/>
        </p:nvSpPr>
        <p:spPr bwMode="auto">
          <a:xfrm>
            <a:off x="3924300" y="2492375"/>
            <a:ext cx="5040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800">
              <a:cs typeface="Arial" charset="0"/>
            </a:endParaRPr>
          </a:p>
        </p:txBody>
      </p:sp>
      <p:sp>
        <p:nvSpPr>
          <p:cNvPr id="30724" name="Line 4"/>
          <p:cNvSpPr>
            <a:spLocks noChangeShapeType="1"/>
          </p:cNvSpPr>
          <p:nvPr/>
        </p:nvSpPr>
        <p:spPr bwMode="auto">
          <a:xfrm>
            <a:off x="2411413" y="3141663"/>
            <a:ext cx="1008062" cy="0"/>
          </a:xfrm>
          <a:prstGeom prst="line">
            <a:avLst/>
          </a:prstGeom>
          <a:noFill/>
          <a:ln w="101600" cmpd="tri">
            <a:solidFill>
              <a:srgbClr val="20207C"/>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30725" name="AutoShape 5"/>
          <p:cNvSpPr>
            <a:spLocks noChangeArrowheads="1"/>
          </p:cNvSpPr>
          <p:nvPr/>
        </p:nvSpPr>
        <p:spPr bwMode="auto">
          <a:xfrm>
            <a:off x="684213" y="4365625"/>
            <a:ext cx="1439862" cy="1655763"/>
          </a:xfrm>
          <a:prstGeom prst="foldedCorner">
            <a:avLst>
              <a:gd name="adj" fmla="val 12500"/>
            </a:avLst>
          </a:prstGeom>
          <a:solidFill>
            <a:srgbClr val="FBF9CD"/>
          </a:solidFill>
          <a:ln w="9525">
            <a:solidFill>
              <a:srgbClr val="20207C"/>
            </a:solidFill>
            <a:round/>
            <a:headEnd/>
            <a:tailEnd/>
          </a:ln>
        </p:spPr>
        <p:txBody>
          <a:bodyPr wrap="none" anchor="ctr"/>
          <a:lstStyle/>
          <a:p>
            <a:pPr algn="ctr"/>
            <a:r>
              <a:rPr lang="en-GB" b="1">
                <a:solidFill>
                  <a:schemeClr val="folHlink"/>
                </a:solidFill>
                <a:cs typeface="Arial" charset="0"/>
              </a:rPr>
              <a:t>Formulaire</a:t>
            </a:r>
          </a:p>
          <a:p>
            <a:pPr algn="ctr"/>
            <a:r>
              <a:rPr lang="en-GB" sz="3000" b="1">
                <a:solidFill>
                  <a:schemeClr val="folHlink"/>
                </a:solidFill>
                <a:cs typeface="Arial" charset="0"/>
              </a:rPr>
              <a:t>E 205 L</a:t>
            </a:r>
          </a:p>
        </p:txBody>
      </p:sp>
      <p:sp>
        <p:nvSpPr>
          <p:cNvPr id="30726" name="Line 6"/>
          <p:cNvSpPr>
            <a:spLocks noChangeShapeType="1"/>
          </p:cNvSpPr>
          <p:nvPr/>
        </p:nvSpPr>
        <p:spPr bwMode="auto">
          <a:xfrm>
            <a:off x="2411413" y="5084763"/>
            <a:ext cx="1008062" cy="0"/>
          </a:xfrm>
          <a:prstGeom prst="line">
            <a:avLst/>
          </a:prstGeom>
          <a:noFill/>
          <a:ln w="101600" cmpd="tri">
            <a:solidFill>
              <a:srgbClr val="20207C"/>
            </a:solidFill>
            <a:round/>
            <a:headEnd/>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2230" name="Rectangle 7"/>
          <p:cNvSpPr>
            <a:spLocks noGrp="1" noChangeArrowheads="1"/>
          </p:cNvSpPr>
          <p:nvPr>
            <p:ph type="title"/>
          </p:nvPr>
        </p:nvSpPr>
        <p:spPr>
          <a:xfrm>
            <a:off x="1258888" y="476250"/>
            <a:ext cx="7654925" cy="792163"/>
          </a:xfrm>
          <a:noFill/>
        </p:spPr>
        <p:txBody>
          <a:bodyPr>
            <a:normAutofit fontScale="90000"/>
          </a:bodyPr>
          <a:lstStyle/>
          <a:p>
            <a:pPr algn="just"/>
            <a:r>
              <a:rPr lang="en-GB" sz="4600" b="1">
                <a:latin typeface="Garamond" charset="0"/>
                <a:ea typeface="ＭＳ Ｐゴシック" charset="0"/>
              </a:rPr>
              <a:t>Règlements (CE) N° 1408/71 et 574/72</a:t>
            </a:r>
          </a:p>
        </p:txBody>
      </p:sp>
      <p:sp>
        <p:nvSpPr>
          <p:cNvPr id="30728" name="Text Box 8"/>
          <p:cNvSpPr txBox="1">
            <a:spLocks noChangeArrowheads="1"/>
          </p:cNvSpPr>
          <p:nvPr/>
        </p:nvSpPr>
        <p:spPr bwMode="auto">
          <a:xfrm>
            <a:off x="3059113" y="1484313"/>
            <a:ext cx="3241675" cy="671512"/>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GB" sz="3800" u="sng" smtClean="0">
                <a:solidFill>
                  <a:schemeClr val="folHlink"/>
                </a:solidFill>
                <a:effectLst>
                  <a:outerShdw blurRad="38100" dist="38100" dir="2700000" algn="tl">
                    <a:srgbClr val="000000"/>
                  </a:outerShdw>
                </a:effectLst>
                <a:cs typeface="Arial" charset="0"/>
              </a:rPr>
              <a:t>Formulaires</a:t>
            </a:r>
          </a:p>
        </p:txBody>
      </p:sp>
      <p:sp>
        <p:nvSpPr>
          <p:cNvPr id="30729" name="Text Box 9"/>
          <p:cNvSpPr txBox="1">
            <a:spLocks noChangeArrowheads="1"/>
          </p:cNvSpPr>
          <p:nvPr/>
        </p:nvSpPr>
        <p:spPr bwMode="auto">
          <a:xfrm>
            <a:off x="3492500" y="2708275"/>
            <a:ext cx="5480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rgbClr val="000066"/>
                </a:solidFill>
                <a:cs typeface="Arial" charset="0"/>
              </a:rPr>
              <a:t>Certificat concernant l’agrégation des</a:t>
            </a:r>
          </a:p>
          <a:p>
            <a:pPr eaLnBrk="1" hangingPunct="1"/>
            <a:r>
              <a:rPr lang="en-GB" sz="1800">
                <a:solidFill>
                  <a:srgbClr val="000066"/>
                </a:solidFill>
                <a:cs typeface="Arial" charset="0"/>
              </a:rPr>
              <a:t>périodes d’ assurance ou des périodes de résidence</a:t>
            </a:r>
          </a:p>
          <a:p>
            <a:pPr eaLnBrk="1" hangingPunct="1"/>
            <a:endParaRPr lang="fr-FR" sz="1800">
              <a:solidFill>
                <a:srgbClr val="000066"/>
              </a:solidFill>
              <a:cs typeface="Arial" charset="0"/>
            </a:endParaRPr>
          </a:p>
        </p:txBody>
      </p:sp>
      <p:sp>
        <p:nvSpPr>
          <p:cNvPr id="30730" name="Text Box 10"/>
          <p:cNvSpPr txBox="1">
            <a:spLocks noChangeArrowheads="1"/>
          </p:cNvSpPr>
          <p:nvPr/>
        </p:nvSpPr>
        <p:spPr bwMode="auto">
          <a:xfrm>
            <a:off x="3511550" y="4508500"/>
            <a:ext cx="5492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u="sng">
                <a:solidFill>
                  <a:srgbClr val="000066"/>
                </a:solidFill>
                <a:cs typeface="Arial" charset="0"/>
              </a:rPr>
              <a:t>Exemple</a:t>
            </a:r>
            <a:r>
              <a:rPr lang="fr-FR" sz="1800">
                <a:solidFill>
                  <a:srgbClr val="000066"/>
                </a:solidFill>
                <a:cs typeface="Arial" charset="0"/>
              </a:rPr>
              <a:t> : </a:t>
            </a:r>
          </a:p>
          <a:p>
            <a:pPr eaLnBrk="1" hangingPunct="1"/>
            <a:r>
              <a:rPr lang="fr-FR" sz="1800">
                <a:solidFill>
                  <a:srgbClr val="000066"/>
                </a:solidFill>
                <a:cs typeface="Arial" charset="0"/>
              </a:rPr>
              <a:t>Certificat de la carrière d</a:t>
            </a:r>
            <a:r>
              <a:rPr lang="ja-JP" altLang="fr-FR" sz="1800">
                <a:solidFill>
                  <a:srgbClr val="000066"/>
                </a:solidFill>
                <a:cs typeface="Arial" charset="0"/>
              </a:rPr>
              <a:t>’</a:t>
            </a:r>
            <a:r>
              <a:rPr lang="fr-FR" altLang="ja-JP" sz="1800">
                <a:solidFill>
                  <a:srgbClr val="000066"/>
                </a:solidFill>
                <a:cs typeface="Arial" charset="0"/>
              </a:rPr>
              <a:t>assurance au Luxembourg </a:t>
            </a:r>
          </a:p>
          <a:p>
            <a:pPr eaLnBrk="1" hangingPunct="1"/>
            <a:endParaRPr lang="fr-FR" sz="1800">
              <a:solidFill>
                <a:srgbClr val="000066"/>
              </a:solidFill>
              <a:cs typeface="Arial" charset="0"/>
            </a:endParaRPr>
          </a:p>
          <a:p>
            <a:pPr eaLnBrk="1" hangingPunct="1"/>
            <a:endParaRPr lang="fr-FR" sz="1800">
              <a:solidFill>
                <a:srgbClr val="000066"/>
              </a:solidFill>
              <a:cs typeface="Arial" charset="0"/>
            </a:endParaRPr>
          </a:p>
        </p:txBody>
      </p:sp>
      <p:sp>
        <p:nvSpPr>
          <p:cNvPr id="30731" name="AutoShape 11"/>
          <p:cNvSpPr>
            <a:spLocks noChangeArrowheads="1"/>
          </p:cNvSpPr>
          <p:nvPr/>
        </p:nvSpPr>
        <p:spPr bwMode="auto">
          <a:xfrm>
            <a:off x="5148263" y="5202238"/>
            <a:ext cx="1223962" cy="1250950"/>
          </a:xfrm>
          <a:prstGeom prst="foldedCorner">
            <a:avLst>
              <a:gd name="adj" fmla="val 12500"/>
            </a:avLst>
          </a:prstGeom>
          <a:solidFill>
            <a:srgbClr val="FBF9CD"/>
          </a:solidFill>
          <a:ln w="9525">
            <a:solidFill>
              <a:srgbClr val="20207C"/>
            </a:solidFill>
            <a:round/>
            <a:headEnd/>
            <a:tailEnd/>
          </a:ln>
        </p:spPr>
        <p:txBody>
          <a:bodyPr wrap="none" anchor="ctr"/>
          <a:lstStyle/>
          <a:p>
            <a:pPr algn="ctr"/>
            <a:r>
              <a:rPr lang="en-GB" b="1">
                <a:solidFill>
                  <a:schemeClr val="folHlink"/>
                </a:solidFill>
                <a:cs typeface="Arial" charset="0"/>
              </a:rPr>
              <a:t>Formulaire</a:t>
            </a:r>
          </a:p>
          <a:p>
            <a:pPr algn="ctr"/>
            <a:r>
              <a:rPr lang="en-GB" sz="3000" b="1">
                <a:solidFill>
                  <a:schemeClr val="folHlink"/>
                </a:solidFill>
                <a:cs typeface="Arial" charset="0"/>
              </a:rPr>
              <a:t>E 205 I</a:t>
            </a:r>
          </a:p>
        </p:txBody>
      </p:sp>
      <p:sp>
        <p:nvSpPr>
          <p:cNvPr id="30732" name="AutoShape 12"/>
          <p:cNvSpPr>
            <a:spLocks noChangeArrowheads="1"/>
          </p:cNvSpPr>
          <p:nvPr/>
        </p:nvSpPr>
        <p:spPr bwMode="auto">
          <a:xfrm>
            <a:off x="6588125" y="5229225"/>
            <a:ext cx="1223963" cy="1250950"/>
          </a:xfrm>
          <a:prstGeom prst="foldedCorner">
            <a:avLst>
              <a:gd name="adj" fmla="val 12500"/>
            </a:avLst>
          </a:prstGeom>
          <a:solidFill>
            <a:srgbClr val="FBF9CD"/>
          </a:solidFill>
          <a:ln w="9525">
            <a:solidFill>
              <a:srgbClr val="20207C"/>
            </a:solidFill>
            <a:round/>
            <a:headEnd/>
            <a:tailEnd/>
          </a:ln>
        </p:spPr>
        <p:txBody>
          <a:bodyPr wrap="none" anchor="ctr"/>
          <a:lstStyle/>
          <a:p>
            <a:pPr algn="ctr"/>
            <a:r>
              <a:rPr lang="en-GB" b="1">
                <a:solidFill>
                  <a:schemeClr val="folHlink"/>
                </a:solidFill>
                <a:cs typeface="Arial" charset="0"/>
              </a:rPr>
              <a:t>Formulaire</a:t>
            </a:r>
          </a:p>
          <a:p>
            <a:pPr algn="ctr"/>
            <a:r>
              <a:rPr lang="en-GB" sz="3000" b="1">
                <a:solidFill>
                  <a:schemeClr val="folHlink"/>
                </a:solidFill>
                <a:cs typeface="Arial" charset="0"/>
              </a:rPr>
              <a:t>E 205F</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wipe(down)">
                                      <p:cBhvr>
                                        <p:cTn id="7" dur="500"/>
                                        <p:tgtEl>
                                          <p:spTgt spid="30728"/>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0722"/>
                                        </p:tgtEl>
                                        <p:attrNameLst>
                                          <p:attrName>style.visibility</p:attrName>
                                        </p:attrNameLst>
                                      </p:cBhvr>
                                      <p:to>
                                        <p:strVal val="visible"/>
                                      </p:to>
                                    </p:set>
                                    <p:anim calcmode="lin" valueType="num">
                                      <p:cBhvr>
                                        <p:cTn id="10" dur="1000" fill="hold"/>
                                        <p:tgtEl>
                                          <p:spTgt spid="30722"/>
                                        </p:tgtEl>
                                        <p:attrNameLst>
                                          <p:attrName>ppt_w</p:attrName>
                                        </p:attrNameLst>
                                      </p:cBhvr>
                                      <p:tavLst>
                                        <p:tav tm="0">
                                          <p:val>
                                            <p:fltVal val="0"/>
                                          </p:val>
                                        </p:tav>
                                        <p:tav tm="100000">
                                          <p:val>
                                            <p:strVal val="#ppt_w"/>
                                          </p:val>
                                        </p:tav>
                                      </p:tavLst>
                                    </p:anim>
                                    <p:anim calcmode="lin" valueType="num">
                                      <p:cBhvr>
                                        <p:cTn id="11" dur="1000" fill="hold"/>
                                        <p:tgtEl>
                                          <p:spTgt spid="30722"/>
                                        </p:tgtEl>
                                        <p:attrNameLst>
                                          <p:attrName>ppt_h</p:attrName>
                                        </p:attrNameLst>
                                      </p:cBhvr>
                                      <p:tavLst>
                                        <p:tav tm="0">
                                          <p:val>
                                            <p:fltVal val="0"/>
                                          </p:val>
                                        </p:tav>
                                        <p:tav tm="100000">
                                          <p:val>
                                            <p:strVal val="#ppt_h"/>
                                          </p:val>
                                        </p:tav>
                                      </p:tavLst>
                                    </p:anim>
                                    <p:anim calcmode="lin" valueType="num">
                                      <p:cBhvr>
                                        <p:cTn id="12" dur="1000" fill="hold"/>
                                        <p:tgtEl>
                                          <p:spTgt spid="30722"/>
                                        </p:tgtEl>
                                        <p:attrNameLst>
                                          <p:attrName>style.rotation</p:attrName>
                                        </p:attrNameLst>
                                      </p:cBhvr>
                                      <p:tavLst>
                                        <p:tav tm="0">
                                          <p:val>
                                            <p:fltVal val="90"/>
                                          </p:val>
                                        </p:tav>
                                        <p:tav tm="100000">
                                          <p:val>
                                            <p:fltVal val="0"/>
                                          </p:val>
                                        </p:tav>
                                      </p:tavLst>
                                    </p:anim>
                                    <p:animEffect transition="in" filter="fade">
                                      <p:cBhvr>
                                        <p:cTn id="13" dur="1000"/>
                                        <p:tgtEl>
                                          <p:spTgt spid="30722"/>
                                        </p:tgtEl>
                                      </p:cBhvr>
                                    </p:animEffect>
                                  </p:childTnLst>
                                </p:cTn>
                              </p:par>
                            </p:childTnLst>
                          </p:cTn>
                        </p:par>
                        <p:par>
                          <p:cTn id="14" fill="hold" nodeType="afterGroup">
                            <p:stCondLst>
                              <p:cond delay="1650"/>
                            </p:stCondLst>
                            <p:childTnLst>
                              <p:par>
                                <p:cTn id="15" presetID="22" presetClass="entr" presetSubtype="8" fill="hold" grpId="0" nodeType="after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wipe(left)">
                                      <p:cBhvr>
                                        <p:cTn id="17" dur="500"/>
                                        <p:tgtEl>
                                          <p:spTgt spid="30724"/>
                                        </p:tgtEl>
                                      </p:cBhvr>
                                    </p:animEffect>
                                  </p:childTnLst>
                                </p:cTn>
                              </p:par>
                            </p:childTnLst>
                          </p:cTn>
                        </p:par>
                        <p:par>
                          <p:cTn id="18" fill="hold" nodeType="afterGroup">
                            <p:stCondLst>
                              <p:cond delay="215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0729"/>
                                        </p:tgtEl>
                                        <p:attrNameLst>
                                          <p:attrName>style.visibility</p:attrName>
                                        </p:attrNameLst>
                                      </p:cBhvr>
                                      <p:to>
                                        <p:strVal val="visible"/>
                                      </p:to>
                                    </p:set>
                                    <p:anim calcmode="discrete" valueType="clr">
                                      <p:cBhvr override="childStyle">
                                        <p:cTn id="21" dur="80"/>
                                        <p:tgtEl>
                                          <p:spTgt spid="3072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29"/>
                                        </p:tgtEl>
                                        <p:attrNameLst>
                                          <p:attrName>fillcolor</p:attrName>
                                        </p:attrNameLst>
                                      </p:cBhvr>
                                      <p:tavLst>
                                        <p:tav tm="0">
                                          <p:val>
                                            <p:clrVal>
                                              <a:schemeClr val="accent2"/>
                                            </p:clrVal>
                                          </p:val>
                                        </p:tav>
                                        <p:tav tm="50000">
                                          <p:val>
                                            <p:clrVal>
                                              <a:schemeClr val="hlink"/>
                                            </p:clrVal>
                                          </p:val>
                                        </p:tav>
                                      </p:tavLst>
                                    </p:anim>
                                    <p:set>
                                      <p:cBhvr>
                                        <p:cTn id="23" dur="80"/>
                                        <p:tgtEl>
                                          <p:spTgt spid="3072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30725"/>
                                        </p:tgtEl>
                                        <p:attrNameLst>
                                          <p:attrName>style.visibility</p:attrName>
                                        </p:attrNameLst>
                                      </p:cBhvr>
                                      <p:to>
                                        <p:strVal val="visible"/>
                                      </p:to>
                                    </p:set>
                                    <p:anim calcmode="lin" valueType="num">
                                      <p:cBhvr>
                                        <p:cTn id="28" dur="1000" fill="hold"/>
                                        <p:tgtEl>
                                          <p:spTgt spid="30725"/>
                                        </p:tgtEl>
                                        <p:attrNameLst>
                                          <p:attrName>ppt_w</p:attrName>
                                        </p:attrNameLst>
                                      </p:cBhvr>
                                      <p:tavLst>
                                        <p:tav tm="0">
                                          <p:val>
                                            <p:fltVal val="0"/>
                                          </p:val>
                                        </p:tav>
                                        <p:tav tm="100000">
                                          <p:val>
                                            <p:strVal val="#ppt_w"/>
                                          </p:val>
                                        </p:tav>
                                      </p:tavLst>
                                    </p:anim>
                                    <p:anim calcmode="lin" valueType="num">
                                      <p:cBhvr>
                                        <p:cTn id="29" dur="1000" fill="hold"/>
                                        <p:tgtEl>
                                          <p:spTgt spid="30725"/>
                                        </p:tgtEl>
                                        <p:attrNameLst>
                                          <p:attrName>ppt_h</p:attrName>
                                        </p:attrNameLst>
                                      </p:cBhvr>
                                      <p:tavLst>
                                        <p:tav tm="0">
                                          <p:val>
                                            <p:fltVal val="0"/>
                                          </p:val>
                                        </p:tav>
                                        <p:tav tm="100000">
                                          <p:val>
                                            <p:strVal val="#ppt_h"/>
                                          </p:val>
                                        </p:tav>
                                      </p:tavLst>
                                    </p:anim>
                                    <p:anim calcmode="lin" valueType="num">
                                      <p:cBhvr>
                                        <p:cTn id="30" dur="1000" fill="hold"/>
                                        <p:tgtEl>
                                          <p:spTgt spid="30725"/>
                                        </p:tgtEl>
                                        <p:attrNameLst>
                                          <p:attrName>style.rotation</p:attrName>
                                        </p:attrNameLst>
                                      </p:cBhvr>
                                      <p:tavLst>
                                        <p:tav tm="0">
                                          <p:val>
                                            <p:fltVal val="90"/>
                                          </p:val>
                                        </p:tav>
                                        <p:tav tm="100000">
                                          <p:val>
                                            <p:fltVal val="0"/>
                                          </p:val>
                                        </p:tav>
                                      </p:tavLst>
                                    </p:anim>
                                    <p:animEffect transition="in" filter="fade">
                                      <p:cBhvr>
                                        <p:cTn id="31" dur="1000"/>
                                        <p:tgtEl>
                                          <p:spTgt spid="30725"/>
                                        </p:tgtEl>
                                      </p:cBhvr>
                                    </p:animEffect>
                                  </p:childTnLst>
                                </p:cTn>
                              </p:par>
                            </p:childTnLst>
                          </p:cTn>
                        </p:par>
                        <p:par>
                          <p:cTn id="32" fill="hold" nodeType="afterGroup">
                            <p:stCondLst>
                              <p:cond delay="1700"/>
                            </p:stCondLst>
                            <p:childTnLst>
                              <p:par>
                                <p:cTn id="33" presetID="22" presetClass="entr" presetSubtype="8" fill="hold" grpId="0" nodeType="afterEffect">
                                  <p:stCondLst>
                                    <p:cond delay="0"/>
                                  </p:stCondLst>
                                  <p:childTnLst>
                                    <p:set>
                                      <p:cBhvr>
                                        <p:cTn id="34" dur="1" fill="hold">
                                          <p:stCondLst>
                                            <p:cond delay="0"/>
                                          </p:stCondLst>
                                        </p:cTn>
                                        <p:tgtEl>
                                          <p:spTgt spid="30726"/>
                                        </p:tgtEl>
                                        <p:attrNameLst>
                                          <p:attrName>style.visibility</p:attrName>
                                        </p:attrNameLst>
                                      </p:cBhvr>
                                      <p:to>
                                        <p:strVal val="visible"/>
                                      </p:to>
                                    </p:set>
                                    <p:animEffect transition="in" filter="wipe(left)">
                                      <p:cBhvr>
                                        <p:cTn id="35" dur="500"/>
                                        <p:tgtEl>
                                          <p:spTgt spid="30726"/>
                                        </p:tgtEl>
                                      </p:cBhvr>
                                    </p:animEffect>
                                  </p:childTnLst>
                                </p:cTn>
                              </p:par>
                            </p:childTnLst>
                          </p:cTn>
                        </p:par>
                        <p:par>
                          <p:cTn id="36" fill="hold" nodeType="afterGroup">
                            <p:stCondLst>
                              <p:cond delay="22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30730"/>
                                        </p:tgtEl>
                                        <p:attrNameLst>
                                          <p:attrName>style.visibility</p:attrName>
                                        </p:attrNameLst>
                                      </p:cBhvr>
                                      <p:to>
                                        <p:strVal val="visible"/>
                                      </p:to>
                                    </p:set>
                                    <p:anim calcmode="discrete" valueType="clr">
                                      <p:cBhvr override="childStyle">
                                        <p:cTn id="39" dur="80"/>
                                        <p:tgtEl>
                                          <p:spTgt spid="3073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0730"/>
                                        </p:tgtEl>
                                        <p:attrNameLst>
                                          <p:attrName>fillcolor</p:attrName>
                                        </p:attrNameLst>
                                      </p:cBhvr>
                                      <p:tavLst>
                                        <p:tav tm="0">
                                          <p:val>
                                            <p:clrVal>
                                              <a:schemeClr val="accent2"/>
                                            </p:clrVal>
                                          </p:val>
                                        </p:tav>
                                        <p:tav tm="50000">
                                          <p:val>
                                            <p:clrVal>
                                              <a:schemeClr val="hlink"/>
                                            </p:clrVal>
                                          </p:val>
                                        </p:tav>
                                      </p:tavLst>
                                    </p:anim>
                                    <p:set>
                                      <p:cBhvr>
                                        <p:cTn id="41" dur="80"/>
                                        <p:tgtEl>
                                          <p:spTgt spid="30730"/>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30731"/>
                                        </p:tgtEl>
                                        <p:attrNameLst>
                                          <p:attrName>style.visibility</p:attrName>
                                        </p:attrNameLst>
                                      </p:cBhvr>
                                      <p:to>
                                        <p:strVal val="visible"/>
                                      </p:to>
                                    </p:set>
                                    <p:anim calcmode="lin" valueType="num">
                                      <p:cBhvr>
                                        <p:cTn id="46" dur="1000" fill="hold"/>
                                        <p:tgtEl>
                                          <p:spTgt spid="30731"/>
                                        </p:tgtEl>
                                        <p:attrNameLst>
                                          <p:attrName>ppt_w</p:attrName>
                                        </p:attrNameLst>
                                      </p:cBhvr>
                                      <p:tavLst>
                                        <p:tav tm="0">
                                          <p:val>
                                            <p:fltVal val="0"/>
                                          </p:val>
                                        </p:tav>
                                        <p:tav tm="100000">
                                          <p:val>
                                            <p:strVal val="#ppt_w"/>
                                          </p:val>
                                        </p:tav>
                                      </p:tavLst>
                                    </p:anim>
                                    <p:anim calcmode="lin" valueType="num">
                                      <p:cBhvr>
                                        <p:cTn id="47" dur="1000" fill="hold"/>
                                        <p:tgtEl>
                                          <p:spTgt spid="30731"/>
                                        </p:tgtEl>
                                        <p:attrNameLst>
                                          <p:attrName>ppt_h</p:attrName>
                                        </p:attrNameLst>
                                      </p:cBhvr>
                                      <p:tavLst>
                                        <p:tav tm="0">
                                          <p:val>
                                            <p:fltVal val="0"/>
                                          </p:val>
                                        </p:tav>
                                        <p:tav tm="100000">
                                          <p:val>
                                            <p:strVal val="#ppt_h"/>
                                          </p:val>
                                        </p:tav>
                                      </p:tavLst>
                                    </p:anim>
                                    <p:anim calcmode="lin" valueType="num">
                                      <p:cBhvr>
                                        <p:cTn id="48" dur="1000" fill="hold"/>
                                        <p:tgtEl>
                                          <p:spTgt spid="30731"/>
                                        </p:tgtEl>
                                        <p:attrNameLst>
                                          <p:attrName>style.rotation</p:attrName>
                                        </p:attrNameLst>
                                      </p:cBhvr>
                                      <p:tavLst>
                                        <p:tav tm="0">
                                          <p:val>
                                            <p:fltVal val="90"/>
                                          </p:val>
                                        </p:tav>
                                        <p:tav tm="100000">
                                          <p:val>
                                            <p:fltVal val="0"/>
                                          </p:val>
                                        </p:tav>
                                      </p:tavLst>
                                    </p:anim>
                                    <p:animEffect transition="in" filter="fade">
                                      <p:cBhvr>
                                        <p:cTn id="49" dur="1000"/>
                                        <p:tgtEl>
                                          <p:spTgt spid="307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30732"/>
                                        </p:tgtEl>
                                        <p:attrNameLst>
                                          <p:attrName>style.visibility</p:attrName>
                                        </p:attrNameLst>
                                      </p:cBhvr>
                                      <p:to>
                                        <p:strVal val="visible"/>
                                      </p:to>
                                    </p:set>
                                    <p:anim calcmode="lin" valueType="num">
                                      <p:cBhvr>
                                        <p:cTn id="54" dur="1000" fill="hold"/>
                                        <p:tgtEl>
                                          <p:spTgt spid="30732"/>
                                        </p:tgtEl>
                                        <p:attrNameLst>
                                          <p:attrName>ppt_w</p:attrName>
                                        </p:attrNameLst>
                                      </p:cBhvr>
                                      <p:tavLst>
                                        <p:tav tm="0">
                                          <p:val>
                                            <p:fltVal val="0"/>
                                          </p:val>
                                        </p:tav>
                                        <p:tav tm="100000">
                                          <p:val>
                                            <p:strVal val="#ppt_w"/>
                                          </p:val>
                                        </p:tav>
                                      </p:tavLst>
                                    </p:anim>
                                    <p:anim calcmode="lin" valueType="num">
                                      <p:cBhvr>
                                        <p:cTn id="55" dur="1000" fill="hold"/>
                                        <p:tgtEl>
                                          <p:spTgt spid="30732"/>
                                        </p:tgtEl>
                                        <p:attrNameLst>
                                          <p:attrName>ppt_h</p:attrName>
                                        </p:attrNameLst>
                                      </p:cBhvr>
                                      <p:tavLst>
                                        <p:tav tm="0">
                                          <p:val>
                                            <p:fltVal val="0"/>
                                          </p:val>
                                        </p:tav>
                                        <p:tav tm="100000">
                                          <p:val>
                                            <p:strVal val="#ppt_h"/>
                                          </p:val>
                                        </p:tav>
                                      </p:tavLst>
                                    </p:anim>
                                    <p:anim calcmode="lin" valueType="num">
                                      <p:cBhvr>
                                        <p:cTn id="56" dur="1000" fill="hold"/>
                                        <p:tgtEl>
                                          <p:spTgt spid="30732"/>
                                        </p:tgtEl>
                                        <p:attrNameLst>
                                          <p:attrName>style.rotation</p:attrName>
                                        </p:attrNameLst>
                                      </p:cBhvr>
                                      <p:tavLst>
                                        <p:tav tm="0">
                                          <p:val>
                                            <p:fltVal val="90"/>
                                          </p:val>
                                        </p:tav>
                                        <p:tav tm="100000">
                                          <p:val>
                                            <p:fltVal val="0"/>
                                          </p:val>
                                        </p:tav>
                                      </p:tavLst>
                                    </p:anim>
                                    <p:animEffect transition="in" filter="fade">
                                      <p:cBhvr>
                                        <p:cTn id="57" dur="1000"/>
                                        <p:tgtEl>
                                          <p:spTgt spid="3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30725" grpId="0" animBg="1"/>
      <p:bldP spid="30726" grpId="0" animBg="1"/>
      <p:bldP spid="30728" grpId="0"/>
      <p:bldP spid="30729" grpId="0"/>
      <p:bldP spid="30730" grpId="0"/>
      <p:bldP spid="30731" grpId="0" animBg="1"/>
      <p:bldP spid="307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u numéro de diapositive 4"/>
          <p:cNvSpPr txBox="1">
            <a:spLocks noGrp="1"/>
          </p:cNvSpPr>
          <p:nvPr/>
        </p:nvSpPr>
        <p:spPr bwMode="gray">
          <a:xfrm>
            <a:off x="6183313" y="6121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452073-8C58-9745-80EA-C1772B4D94ED}" type="slidenum">
              <a:rPr lang="fr-FR" sz="1000">
                <a:solidFill>
                  <a:schemeClr val="bg1"/>
                </a:solidFill>
              </a:rPr>
              <a:pPr algn="r" eaLnBrk="1" hangingPunct="1"/>
              <a:t>27</a:t>
            </a:fld>
            <a:endParaRPr lang="fr-FR" sz="1000">
              <a:solidFill>
                <a:schemeClr val="bg1"/>
              </a:solidFill>
            </a:endParaRPr>
          </a:p>
        </p:txBody>
      </p:sp>
      <p:sp>
        <p:nvSpPr>
          <p:cNvPr id="53250" name="Freeform 3"/>
          <p:cNvSpPr>
            <a:spLocks/>
          </p:cNvSpPr>
          <p:nvPr/>
        </p:nvSpPr>
        <p:spPr bwMode="gray">
          <a:xfrm>
            <a:off x="6383338" y="4810125"/>
            <a:ext cx="7937" cy="53975"/>
          </a:xfrm>
          <a:custGeom>
            <a:avLst/>
            <a:gdLst>
              <a:gd name="T0" fmla="*/ 2147483647 w 4"/>
              <a:gd name="T1" fmla="*/ 2147483647 h 30"/>
              <a:gd name="T2" fmla="*/ 2147483647 w 4"/>
              <a:gd name="T3" fmla="*/ 0 h 30"/>
              <a:gd name="T4" fmla="*/ 0 w 4"/>
              <a:gd name="T5" fmla="*/ 0 h 30"/>
              <a:gd name="T6" fmla="*/ 2147483647 w 4"/>
              <a:gd name="T7" fmla="*/ 2147483647 h 30"/>
              <a:gd name="T8" fmla="*/ 0 60000 65536"/>
              <a:gd name="T9" fmla="*/ 0 60000 65536"/>
              <a:gd name="T10" fmla="*/ 0 60000 65536"/>
              <a:gd name="T11" fmla="*/ 0 60000 65536"/>
              <a:gd name="T12" fmla="*/ 0 w 4"/>
              <a:gd name="T13" fmla="*/ 0 h 30"/>
              <a:gd name="T14" fmla="*/ 4 w 4"/>
              <a:gd name="T15" fmla="*/ 30 h 30"/>
            </a:gdLst>
            <a:ahLst/>
            <a:cxnLst>
              <a:cxn ang="T8">
                <a:pos x="T0" y="T1"/>
              </a:cxn>
              <a:cxn ang="T9">
                <a:pos x="T2" y="T3"/>
              </a:cxn>
              <a:cxn ang="T10">
                <a:pos x="T4" y="T5"/>
              </a:cxn>
              <a:cxn ang="T11">
                <a:pos x="T6" y="T7"/>
              </a:cxn>
            </a:cxnLst>
            <a:rect l="T12" t="T13" r="T14" b="T15"/>
            <a:pathLst>
              <a:path w="4" h="30">
                <a:moveTo>
                  <a:pt x="4" y="30"/>
                </a:moveTo>
                <a:lnTo>
                  <a:pt x="2" y="0"/>
                </a:lnTo>
                <a:lnTo>
                  <a:pt x="0" y="0"/>
                </a:lnTo>
                <a:lnTo>
                  <a:pt x="4" y="3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1" name="Freeform 4"/>
          <p:cNvSpPr>
            <a:spLocks/>
          </p:cNvSpPr>
          <p:nvPr/>
        </p:nvSpPr>
        <p:spPr bwMode="gray">
          <a:xfrm>
            <a:off x="6435725" y="4208463"/>
            <a:ext cx="57150" cy="57150"/>
          </a:xfrm>
          <a:custGeom>
            <a:avLst/>
            <a:gdLst>
              <a:gd name="T0" fmla="*/ 2147483647 w 30"/>
              <a:gd name="T1" fmla="*/ 2147483647 h 32"/>
              <a:gd name="T2" fmla="*/ 2147483647 w 30"/>
              <a:gd name="T3" fmla="*/ 2147483647 h 32"/>
              <a:gd name="T4" fmla="*/ 2147483647 w 30"/>
              <a:gd name="T5" fmla="*/ 2147483647 h 32"/>
              <a:gd name="T6" fmla="*/ 2147483647 w 30"/>
              <a:gd name="T7" fmla="*/ 0 h 32"/>
              <a:gd name="T8" fmla="*/ 0 w 30"/>
              <a:gd name="T9" fmla="*/ 0 h 32"/>
              <a:gd name="T10" fmla="*/ 2147483647 w 30"/>
              <a:gd name="T11" fmla="*/ 2147483647 h 32"/>
              <a:gd name="T12" fmla="*/ 2147483647 w 30"/>
              <a:gd name="T13" fmla="*/ 2147483647 h 32"/>
              <a:gd name="T14" fmla="*/ 0 60000 65536"/>
              <a:gd name="T15" fmla="*/ 0 60000 65536"/>
              <a:gd name="T16" fmla="*/ 0 60000 65536"/>
              <a:gd name="T17" fmla="*/ 0 60000 65536"/>
              <a:gd name="T18" fmla="*/ 0 60000 65536"/>
              <a:gd name="T19" fmla="*/ 0 60000 65536"/>
              <a:gd name="T20" fmla="*/ 0 60000 65536"/>
              <a:gd name="T21" fmla="*/ 0 w 30"/>
              <a:gd name="T22" fmla="*/ 0 h 32"/>
              <a:gd name="T23" fmla="*/ 30 w 3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2">
                <a:moveTo>
                  <a:pt x="30" y="32"/>
                </a:moveTo>
                <a:lnTo>
                  <a:pt x="30" y="30"/>
                </a:lnTo>
                <a:lnTo>
                  <a:pt x="18" y="16"/>
                </a:lnTo>
                <a:lnTo>
                  <a:pt x="2" y="0"/>
                </a:lnTo>
                <a:lnTo>
                  <a:pt x="0" y="0"/>
                </a:lnTo>
                <a:lnTo>
                  <a:pt x="18" y="16"/>
                </a:lnTo>
                <a:lnTo>
                  <a:pt x="30" y="3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2" name="Freeform 5"/>
          <p:cNvSpPr>
            <a:spLocks/>
          </p:cNvSpPr>
          <p:nvPr/>
        </p:nvSpPr>
        <p:spPr bwMode="gray">
          <a:xfrm>
            <a:off x="7345363" y="2859088"/>
            <a:ext cx="47625" cy="203200"/>
          </a:xfrm>
          <a:custGeom>
            <a:avLst/>
            <a:gdLst>
              <a:gd name="T0" fmla="*/ 0 w 25"/>
              <a:gd name="T1" fmla="*/ 2147483647 h 113"/>
              <a:gd name="T2" fmla="*/ 2147483647 w 25"/>
              <a:gd name="T3" fmla="*/ 0 h 113"/>
              <a:gd name="T4" fmla="*/ 0 w 25"/>
              <a:gd name="T5" fmla="*/ 2147483647 h 113"/>
              <a:gd name="T6" fmla="*/ 0 w 25"/>
              <a:gd name="T7" fmla="*/ 2147483647 h 113"/>
              <a:gd name="T8" fmla="*/ 0 60000 65536"/>
              <a:gd name="T9" fmla="*/ 0 60000 65536"/>
              <a:gd name="T10" fmla="*/ 0 60000 65536"/>
              <a:gd name="T11" fmla="*/ 0 60000 65536"/>
              <a:gd name="T12" fmla="*/ 0 w 25"/>
              <a:gd name="T13" fmla="*/ 0 h 113"/>
              <a:gd name="T14" fmla="*/ 25 w 25"/>
              <a:gd name="T15" fmla="*/ 113 h 113"/>
            </a:gdLst>
            <a:ahLst/>
            <a:cxnLst>
              <a:cxn ang="T8">
                <a:pos x="T0" y="T1"/>
              </a:cxn>
              <a:cxn ang="T9">
                <a:pos x="T2" y="T3"/>
              </a:cxn>
              <a:cxn ang="T10">
                <a:pos x="T4" y="T5"/>
              </a:cxn>
              <a:cxn ang="T11">
                <a:pos x="T6" y="T7"/>
              </a:cxn>
            </a:cxnLst>
            <a:rect l="T12" t="T13" r="T14" b="T15"/>
            <a:pathLst>
              <a:path w="25" h="113">
                <a:moveTo>
                  <a:pt x="0" y="113"/>
                </a:moveTo>
                <a:lnTo>
                  <a:pt x="25" y="0"/>
                </a:lnTo>
                <a:lnTo>
                  <a:pt x="0" y="11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3" name="Freeform 6"/>
          <p:cNvSpPr>
            <a:spLocks/>
          </p:cNvSpPr>
          <p:nvPr/>
        </p:nvSpPr>
        <p:spPr bwMode="gray">
          <a:xfrm>
            <a:off x="6564313" y="4237038"/>
            <a:ext cx="42862" cy="17462"/>
          </a:xfrm>
          <a:custGeom>
            <a:avLst/>
            <a:gdLst>
              <a:gd name="T0" fmla="*/ 2147483647 w 22"/>
              <a:gd name="T1" fmla="*/ 2147483647 h 10"/>
              <a:gd name="T2" fmla="*/ 0 w 22"/>
              <a:gd name="T3" fmla="*/ 0 h 10"/>
              <a:gd name="T4" fmla="*/ 0 w 22"/>
              <a:gd name="T5" fmla="*/ 0 h 10"/>
              <a:gd name="T6" fmla="*/ 2147483647 w 22"/>
              <a:gd name="T7" fmla="*/ 2147483647 h 10"/>
              <a:gd name="T8" fmla="*/ 2147483647 w 22"/>
              <a:gd name="T9" fmla="*/ 2147483647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22" y="10"/>
                </a:moveTo>
                <a:lnTo>
                  <a:pt x="0" y="0"/>
                </a:lnTo>
                <a:lnTo>
                  <a:pt x="22" y="1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4" name="Freeform 7"/>
          <p:cNvSpPr>
            <a:spLocks/>
          </p:cNvSpPr>
          <p:nvPr/>
        </p:nvSpPr>
        <p:spPr bwMode="gray">
          <a:xfrm>
            <a:off x="6419850" y="5157788"/>
            <a:ext cx="11113" cy="7937"/>
          </a:xfrm>
          <a:custGeom>
            <a:avLst/>
            <a:gdLst>
              <a:gd name="T0" fmla="*/ 0 w 6"/>
              <a:gd name="T1" fmla="*/ 2147483647 h 4"/>
              <a:gd name="T2" fmla="*/ 2147483647 w 6"/>
              <a:gd name="T3" fmla="*/ 0 h 4"/>
              <a:gd name="T4" fmla="*/ 2147483647 w 6"/>
              <a:gd name="T5" fmla="*/ 0 h 4"/>
              <a:gd name="T6" fmla="*/ 0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6" y="0"/>
                </a:lnTo>
                <a:lnTo>
                  <a:pt x="0"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5" name="Freeform 8"/>
          <p:cNvSpPr>
            <a:spLocks/>
          </p:cNvSpPr>
          <p:nvPr/>
        </p:nvSpPr>
        <p:spPr bwMode="gray">
          <a:xfrm>
            <a:off x="6394450" y="5003800"/>
            <a:ext cx="22225" cy="19050"/>
          </a:xfrm>
          <a:custGeom>
            <a:avLst/>
            <a:gdLst>
              <a:gd name="T0" fmla="*/ 0 w 11"/>
              <a:gd name="T1" fmla="*/ 2147483647 h 10"/>
              <a:gd name="T2" fmla="*/ 2147483647 w 11"/>
              <a:gd name="T3" fmla="*/ 0 h 10"/>
              <a:gd name="T4" fmla="*/ 2147483647 w 11"/>
              <a:gd name="T5" fmla="*/ 0 h 10"/>
              <a:gd name="T6" fmla="*/ 0 w 11"/>
              <a:gd name="T7" fmla="*/ 2147483647 h 10"/>
              <a:gd name="T8" fmla="*/ 0 w 11"/>
              <a:gd name="T9" fmla="*/ 2147483647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0"/>
                </a:moveTo>
                <a:lnTo>
                  <a:pt x="11" y="0"/>
                </a:lnTo>
                <a:lnTo>
                  <a:pt x="0" y="1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6" name="Freeform 9"/>
          <p:cNvSpPr>
            <a:spLocks/>
          </p:cNvSpPr>
          <p:nvPr/>
        </p:nvSpPr>
        <p:spPr bwMode="gray">
          <a:xfrm>
            <a:off x="6029325" y="4932363"/>
            <a:ext cx="112713" cy="214312"/>
          </a:xfrm>
          <a:custGeom>
            <a:avLst/>
            <a:gdLst>
              <a:gd name="T0" fmla="*/ 2147483647 w 59"/>
              <a:gd name="T1" fmla="*/ 2147483647 h 119"/>
              <a:gd name="T2" fmla="*/ 2147483647 w 59"/>
              <a:gd name="T3" fmla="*/ 2147483647 h 119"/>
              <a:gd name="T4" fmla="*/ 2147483647 w 59"/>
              <a:gd name="T5" fmla="*/ 2147483647 h 119"/>
              <a:gd name="T6" fmla="*/ 2147483647 w 59"/>
              <a:gd name="T7" fmla="*/ 2147483647 h 119"/>
              <a:gd name="T8" fmla="*/ 2147483647 w 59"/>
              <a:gd name="T9" fmla="*/ 2147483647 h 119"/>
              <a:gd name="T10" fmla="*/ 2147483647 w 59"/>
              <a:gd name="T11" fmla="*/ 2147483647 h 119"/>
              <a:gd name="T12" fmla="*/ 2147483647 w 59"/>
              <a:gd name="T13" fmla="*/ 2147483647 h 119"/>
              <a:gd name="T14" fmla="*/ 2147483647 w 59"/>
              <a:gd name="T15" fmla="*/ 2147483647 h 119"/>
              <a:gd name="T16" fmla="*/ 0 w 59"/>
              <a:gd name="T17" fmla="*/ 0 h 119"/>
              <a:gd name="T18" fmla="*/ 0 w 59"/>
              <a:gd name="T19" fmla="*/ 0 h 119"/>
              <a:gd name="T20" fmla="*/ 2147483647 w 59"/>
              <a:gd name="T21" fmla="*/ 2147483647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19"/>
              <a:gd name="T35" fmla="*/ 59 w 59"/>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19">
                <a:moveTo>
                  <a:pt x="8" y="46"/>
                </a:moveTo>
                <a:lnTo>
                  <a:pt x="22" y="56"/>
                </a:lnTo>
                <a:lnTo>
                  <a:pt x="40" y="111"/>
                </a:lnTo>
                <a:lnTo>
                  <a:pt x="59" y="119"/>
                </a:lnTo>
                <a:lnTo>
                  <a:pt x="40" y="111"/>
                </a:lnTo>
                <a:lnTo>
                  <a:pt x="22" y="54"/>
                </a:lnTo>
                <a:lnTo>
                  <a:pt x="8" y="44"/>
                </a:lnTo>
                <a:lnTo>
                  <a:pt x="0" y="0"/>
                </a:lnTo>
                <a:lnTo>
                  <a:pt x="8" y="46"/>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7" name="Freeform 10"/>
          <p:cNvSpPr>
            <a:spLocks/>
          </p:cNvSpPr>
          <p:nvPr/>
        </p:nvSpPr>
        <p:spPr bwMode="gray">
          <a:xfrm>
            <a:off x="6367463" y="4941888"/>
            <a:ext cx="4762" cy="19050"/>
          </a:xfrm>
          <a:custGeom>
            <a:avLst/>
            <a:gdLst>
              <a:gd name="T0" fmla="*/ 2147483647 w 2"/>
              <a:gd name="T1" fmla="*/ 2147483647 h 10"/>
              <a:gd name="T2" fmla="*/ 0 w 2"/>
              <a:gd name="T3" fmla="*/ 2147483647 h 10"/>
              <a:gd name="T4" fmla="*/ 0 w 2"/>
              <a:gd name="T5" fmla="*/ 0 h 10"/>
              <a:gd name="T6" fmla="*/ 0 w 2"/>
              <a:gd name="T7" fmla="*/ 2147483647 h 10"/>
              <a:gd name="T8" fmla="*/ 2147483647 w 2"/>
              <a:gd name="T9" fmla="*/ 2147483647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2" y="10"/>
                </a:moveTo>
                <a:lnTo>
                  <a:pt x="0" y="8"/>
                </a:lnTo>
                <a:lnTo>
                  <a:pt x="0" y="0"/>
                </a:lnTo>
                <a:lnTo>
                  <a:pt x="0" y="6"/>
                </a:lnTo>
                <a:lnTo>
                  <a:pt x="2" y="1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8" name="Freeform 11"/>
          <p:cNvSpPr>
            <a:spLocks/>
          </p:cNvSpPr>
          <p:nvPr/>
        </p:nvSpPr>
        <p:spPr bwMode="gray">
          <a:xfrm>
            <a:off x="6310313" y="4379913"/>
            <a:ext cx="269875" cy="146050"/>
          </a:xfrm>
          <a:custGeom>
            <a:avLst/>
            <a:gdLst>
              <a:gd name="T0" fmla="*/ 2147483647 w 140"/>
              <a:gd name="T1" fmla="*/ 2147483647 h 81"/>
              <a:gd name="T2" fmla="*/ 2147483647 w 140"/>
              <a:gd name="T3" fmla="*/ 2147483647 h 81"/>
              <a:gd name="T4" fmla="*/ 2147483647 w 140"/>
              <a:gd name="T5" fmla="*/ 2147483647 h 81"/>
              <a:gd name="T6" fmla="*/ 0 w 140"/>
              <a:gd name="T7" fmla="*/ 2147483647 h 81"/>
              <a:gd name="T8" fmla="*/ 0 w 140"/>
              <a:gd name="T9" fmla="*/ 2147483647 h 81"/>
              <a:gd name="T10" fmla="*/ 2147483647 w 140"/>
              <a:gd name="T11" fmla="*/ 2147483647 h 81"/>
              <a:gd name="T12" fmla="*/ 2147483647 w 140"/>
              <a:gd name="T13" fmla="*/ 2147483647 h 81"/>
              <a:gd name="T14" fmla="*/ 2147483647 w 140"/>
              <a:gd name="T15" fmla="*/ 2147483647 h 81"/>
              <a:gd name="T16" fmla="*/ 2147483647 w 140"/>
              <a:gd name="T17" fmla="*/ 0 h 81"/>
              <a:gd name="T18" fmla="*/ 2147483647 w 140"/>
              <a:gd name="T19" fmla="*/ 0 h 81"/>
              <a:gd name="T20" fmla="*/ 2147483647 w 140"/>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
              <a:gd name="T34" fmla="*/ 0 h 81"/>
              <a:gd name="T35" fmla="*/ 140 w 14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 h="81">
                <a:moveTo>
                  <a:pt x="99" y="29"/>
                </a:moveTo>
                <a:lnTo>
                  <a:pt x="83" y="33"/>
                </a:lnTo>
                <a:lnTo>
                  <a:pt x="36" y="61"/>
                </a:lnTo>
                <a:lnTo>
                  <a:pt x="0" y="79"/>
                </a:lnTo>
                <a:lnTo>
                  <a:pt x="0" y="81"/>
                </a:lnTo>
                <a:lnTo>
                  <a:pt x="36" y="61"/>
                </a:lnTo>
                <a:lnTo>
                  <a:pt x="83" y="33"/>
                </a:lnTo>
                <a:lnTo>
                  <a:pt x="99" y="29"/>
                </a:lnTo>
                <a:lnTo>
                  <a:pt x="140" y="0"/>
                </a:lnTo>
                <a:lnTo>
                  <a:pt x="99" y="2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59" name="Freeform 12"/>
          <p:cNvSpPr>
            <a:spLocks/>
          </p:cNvSpPr>
          <p:nvPr/>
        </p:nvSpPr>
        <p:spPr bwMode="gray">
          <a:xfrm>
            <a:off x="6637338" y="4229100"/>
            <a:ext cx="144462" cy="177800"/>
          </a:xfrm>
          <a:custGeom>
            <a:avLst/>
            <a:gdLst>
              <a:gd name="T0" fmla="*/ 2147483647 w 75"/>
              <a:gd name="T1" fmla="*/ 2147483647 h 98"/>
              <a:gd name="T2" fmla="*/ 0 w 75"/>
              <a:gd name="T3" fmla="*/ 0 h 98"/>
              <a:gd name="T4" fmla="*/ 0 w 75"/>
              <a:gd name="T5" fmla="*/ 0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2147483647 w 75"/>
              <a:gd name="T17" fmla="*/ 2147483647 h 98"/>
              <a:gd name="T18" fmla="*/ 2147483647 w 75"/>
              <a:gd name="T19" fmla="*/ 2147483647 h 98"/>
              <a:gd name="T20" fmla="*/ 2147483647 w 75"/>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98"/>
              <a:gd name="T35" fmla="*/ 75 w 7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98">
                <a:moveTo>
                  <a:pt x="37" y="8"/>
                </a:moveTo>
                <a:lnTo>
                  <a:pt x="0" y="0"/>
                </a:lnTo>
                <a:lnTo>
                  <a:pt x="37" y="8"/>
                </a:lnTo>
                <a:lnTo>
                  <a:pt x="63" y="27"/>
                </a:lnTo>
                <a:lnTo>
                  <a:pt x="73" y="39"/>
                </a:lnTo>
                <a:lnTo>
                  <a:pt x="57" y="98"/>
                </a:lnTo>
                <a:lnTo>
                  <a:pt x="75" y="39"/>
                </a:lnTo>
                <a:lnTo>
                  <a:pt x="63" y="27"/>
                </a:lnTo>
                <a:lnTo>
                  <a:pt x="37" y="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0" name="Freeform 13"/>
          <p:cNvSpPr>
            <a:spLocks/>
          </p:cNvSpPr>
          <p:nvPr/>
        </p:nvSpPr>
        <p:spPr bwMode="gray">
          <a:xfrm>
            <a:off x="6356350" y="4810125"/>
            <a:ext cx="26988" cy="22225"/>
          </a:xfrm>
          <a:custGeom>
            <a:avLst/>
            <a:gdLst>
              <a:gd name="T0" fmla="*/ 0 w 14"/>
              <a:gd name="T1" fmla="*/ 2147483647 h 12"/>
              <a:gd name="T2" fmla="*/ 2147483647 w 14"/>
              <a:gd name="T3" fmla="*/ 0 h 12"/>
              <a:gd name="T4" fmla="*/ 2147483647 w 14"/>
              <a:gd name="T5" fmla="*/ 0 h 12"/>
              <a:gd name="T6" fmla="*/ 0 w 14"/>
              <a:gd name="T7" fmla="*/ 214748364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0" y="12"/>
                </a:moveTo>
                <a:lnTo>
                  <a:pt x="14" y="0"/>
                </a:lnTo>
                <a:lnTo>
                  <a:pt x="12" y="0"/>
                </a:lnTo>
                <a:lnTo>
                  <a:pt x="0" y="1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1" name="Freeform 14"/>
          <p:cNvSpPr>
            <a:spLocks/>
          </p:cNvSpPr>
          <p:nvPr/>
        </p:nvSpPr>
        <p:spPr bwMode="gray">
          <a:xfrm>
            <a:off x="7470775" y="3087688"/>
            <a:ext cx="277813" cy="295275"/>
          </a:xfrm>
          <a:custGeom>
            <a:avLst/>
            <a:gdLst>
              <a:gd name="T0" fmla="*/ 2147483647 w 144"/>
              <a:gd name="T1" fmla="*/ 2147483647 h 163"/>
              <a:gd name="T2" fmla="*/ 2147483647 w 144"/>
              <a:gd name="T3" fmla="*/ 2147483647 h 163"/>
              <a:gd name="T4" fmla="*/ 0 w 144"/>
              <a:gd name="T5" fmla="*/ 0 h 163"/>
              <a:gd name="T6" fmla="*/ 2147483647 w 144"/>
              <a:gd name="T7" fmla="*/ 2147483647 h 163"/>
              <a:gd name="T8" fmla="*/ 2147483647 w 144"/>
              <a:gd name="T9" fmla="*/ 2147483647 h 163"/>
              <a:gd name="T10" fmla="*/ 0 60000 65536"/>
              <a:gd name="T11" fmla="*/ 0 60000 65536"/>
              <a:gd name="T12" fmla="*/ 0 60000 65536"/>
              <a:gd name="T13" fmla="*/ 0 60000 65536"/>
              <a:gd name="T14" fmla="*/ 0 60000 65536"/>
              <a:gd name="T15" fmla="*/ 0 w 144"/>
              <a:gd name="T16" fmla="*/ 0 h 163"/>
              <a:gd name="T17" fmla="*/ 144 w 144"/>
              <a:gd name="T18" fmla="*/ 163 h 163"/>
            </a:gdLst>
            <a:ahLst/>
            <a:cxnLst>
              <a:cxn ang="T10">
                <a:pos x="T0" y="T1"/>
              </a:cxn>
              <a:cxn ang="T11">
                <a:pos x="T2" y="T3"/>
              </a:cxn>
              <a:cxn ang="T12">
                <a:pos x="T4" y="T5"/>
              </a:cxn>
              <a:cxn ang="T13">
                <a:pos x="T6" y="T7"/>
              </a:cxn>
              <a:cxn ang="T14">
                <a:pos x="T8" y="T9"/>
              </a:cxn>
            </a:cxnLst>
            <a:rect l="T15" t="T16" r="T17" b="T18"/>
            <a:pathLst>
              <a:path w="144" h="163">
                <a:moveTo>
                  <a:pt x="144" y="163"/>
                </a:moveTo>
                <a:lnTo>
                  <a:pt x="83" y="19"/>
                </a:lnTo>
                <a:lnTo>
                  <a:pt x="0" y="0"/>
                </a:lnTo>
                <a:lnTo>
                  <a:pt x="83" y="21"/>
                </a:lnTo>
                <a:lnTo>
                  <a:pt x="144" y="16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2" name="Freeform 15"/>
          <p:cNvSpPr>
            <a:spLocks/>
          </p:cNvSpPr>
          <p:nvPr/>
        </p:nvSpPr>
        <p:spPr bwMode="gray">
          <a:xfrm>
            <a:off x="6192838" y="4079875"/>
            <a:ext cx="234950" cy="153988"/>
          </a:xfrm>
          <a:custGeom>
            <a:avLst/>
            <a:gdLst>
              <a:gd name="T0" fmla="*/ 2147483647 w 122"/>
              <a:gd name="T1" fmla="*/ 2147483647 h 85"/>
              <a:gd name="T2" fmla="*/ 2147483647 w 122"/>
              <a:gd name="T3" fmla="*/ 2147483647 h 85"/>
              <a:gd name="T4" fmla="*/ 2147483647 w 122"/>
              <a:gd name="T5" fmla="*/ 2147483647 h 85"/>
              <a:gd name="T6" fmla="*/ 2147483647 w 122"/>
              <a:gd name="T7" fmla="*/ 2147483647 h 85"/>
              <a:gd name="T8" fmla="*/ 2147483647 w 122"/>
              <a:gd name="T9" fmla="*/ 2147483647 h 85"/>
              <a:gd name="T10" fmla="*/ 2147483647 w 122"/>
              <a:gd name="T11" fmla="*/ 2147483647 h 85"/>
              <a:gd name="T12" fmla="*/ 2147483647 w 122"/>
              <a:gd name="T13" fmla="*/ 2147483647 h 85"/>
              <a:gd name="T14" fmla="*/ 2147483647 w 122"/>
              <a:gd name="T15" fmla="*/ 2147483647 h 85"/>
              <a:gd name="T16" fmla="*/ 2147483647 w 122"/>
              <a:gd name="T17" fmla="*/ 2147483647 h 85"/>
              <a:gd name="T18" fmla="*/ 2147483647 w 122"/>
              <a:gd name="T19" fmla="*/ 2147483647 h 85"/>
              <a:gd name="T20" fmla="*/ 2147483647 w 122"/>
              <a:gd name="T21" fmla="*/ 0 h 85"/>
              <a:gd name="T22" fmla="*/ 0 w 122"/>
              <a:gd name="T23" fmla="*/ 0 h 85"/>
              <a:gd name="T24" fmla="*/ 2147483647 w 122"/>
              <a:gd name="T25" fmla="*/ 2147483647 h 85"/>
              <a:gd name="T26" fmla="*/ 2147483647 w 122"/>
              <a:gd name="T27" fmla="*/ 2147483647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85"/>
              <a:gd name="T44" fmla="*/ 122 w 122"/>
              <a:gd name="T45" fmla="*/ 85 h 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85">
                <a:moveTo>
                  <a:pt x="18" y="22"/>
                </a:moveTo>
                <a:lnTo>
                  <a:pt x="77" y="37"/>
                </a:lnTo>
                <a:lnTo>
                  <a:pt x="77" y="55"/>
                </a:lnTo>
                <a:lnTo>
                  <a:pt x="103" y="85"/>
                </a:lnTo>
                <a:lnTo>
                  <a:pt x="122" y="73"/>
                </a:lnTo>
                <a:lnTo>
                  <a:pt x="103" y="83"/>
                </a:lnTo>
                <a:lnTo>
                  <a:pt x="77" y="55"/>
                </a:lnTo>
                <a:lnTo>
                  <a:pt x="77" y="37"/>
                </a:lnTo>
                <a:lnTo>
                  <a:pt x="18" y="22"/>
                </a:lnTo>
                <a:lnTo>
                  <a:pt x="18" y="8"/>
                </a:lnTo>
                <a:lnTo>
                  <a:pt x="2" y="0"/>
                </a:lnTo>
                <a:lnTo>
                  <a:pt x="0" y="0"/>
                </a:lnTo>
                <a:lnTo>
                  <a:pt x="18" y="8"/>
                </a:lnTo>
                <a:lnTo>
                  <a:pt x="18" y="2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3" name="Freeform 16"/>
          <p:cNvSpPr>
            <a:spLocks/>
          </p:cNvSpPr>
          <p:nvPr/>
        </p:nvSpPr>
        <p:spPr bwMode="gray">
          <a:xfrm>
            <a:off x="6075363" y="4029075"/>
            <a:ext cx="41275" cy="82550"/>
          </a:xfrm>
          <a:custGeom>
            <a:avLst/>
            <a:gdLst>
              <a:gd name="T0" fmla="*/ 0 w 22"/>
              <a:gd name="T1" fmla="*/ 2147483647 h 46"/>
              <a:gd name="T2" fmla="*/ 2147483647 w 22"/>
              <a:gd name="T3" fmla="*/ 2147483647 h 46"/>
              <a:gd name="T4" fmla="*/ 2147483647 w 22"/>
              <a:gd name="T5" fmla="*/ 2147483647 h 46"/>
              <a:gd name="T6" fmla="*/ 2147483647 w 22"/>
              <a:gd name="T7" fmla="*/ 2147483647 h 46"/>
              <a:gd name="T8" fmla="*/ 2147483647 w 22"/>
              <a:gd name="T9" fmla="*/ 2147483647 h 46"/>
              <a:gd name="T10" fmla="*/ 2147483647 w 22"/>
              <a:gd name="T11" fmla="*/ 0 h 46"/>
              <a:gd name="T12" fmla="*/ 2147483647 w 22"/>
              <a:gd name="T13" fmla="*/ 0 h 46"/>
              <a:gd name="T14" fmla="*/ 2147483647 w 22"/>
              <a:gd name="T15" fmla="*/ 2147483647 h 46"/>
              <a:gd name="T16" fmla="*/ 0 w 22"/>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6"/>
              <a:gd name="T29" fmla="*/ 22 w 22"/>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6">
                <a:moveTo>
                  <a:pt x="0" y="24"/>
                </a:moveTo>
                <a:lnTo>
                  <a:pt x="22" y="46"/>
                </a:lnTo>
                <a:lnTo>
                  <a:pt x="2" y="24"/>
                </a:lnTo>
                <a:lnTo>
                  <a:pt x="6" y="18"/>
                </a:lnTo>
                <a:lnTo>
                  <a:pt x="6" y="0"/>
                </a:lnTo>
                <a:lnTo>
                  <a:pt x="6" y="18"/>
                </a:lnTo>
                <a:lnTo>
                  <a:pt x="0" y="2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4" name="Freeform 17"/>
          <p:cNvSpPr>
            <a:spLocks/>
          </p:cNvSpPr>
          <p:nvPr/>
        </p:nvSpPr>
        <p:spPr bwMode="gray">
          <a:xfrm>
            <a:off x="6116638" y="4659313"/>
            <a:ext cx="223837" cy="190500"/>
          </a:xfrm>
          <a:custGeom>
            <a:avLst/>
            <a:gdLst>
              <a:gd name="T0" fmla="*/ 2147483647 w 116"/>
              <a:gd name="T1" fmla="*/ 2147483647 h 106"/>
              <a:gd name="T2" fmla="*/ 2147483647 w 116"/>
              <a:gd name="T3" fmla="*/ 2147483647 h 106"/>
              <a:gd name="T4" fmla="*/ 2147483647 w 116"/>
              <a:gd name="T5" fmla="*/ 2147483647 h 106"/>
              <a:gd name="T6" fmla="*/ 0 w 116"/>
              <a:gd name="T7" fmla="*/ 2147483647 h 106"/>
              <a:gd name="T8" fmla="*/ 0 w 116"/>
              <a:gd name="T9" fmla="*/ 0 h 106"/>
              <a:gd name="T10" fmla="*/ 0 w 116"/>
              <a:gd name="T11" fmla="*/ 0 h 106"/>
              <a:gd name="T12" fmla="*/ 0 w 116"/>
              <a:gd name="T13" fmla="*/ 2147483647 h 106"/>
              <a:gd name="T14" fmla="*/ 2147483647 w 116"/>
              <a:gd name="T15" fmla="*/ 2147483647 h 106"/>
              <a:gd name="T16" fmla="*/ 2147483647 w 116"/>
              <a:gd name="T17" fmla="*/ 2147483647 h 106"/>
              <a:gd name="T18" fmla="*/ 2147483647 w 116"/>
              <a:gd name="T19" fmla="*/ 2147483647 h 106"/>
              <a:gd name="T20" fmla="*/ 2147483647 w 116"/>
              <a:gd name="T21" fmla="*/ 2147483647 h 106"/>
              <a:gd name="T22" fmla="*/ 2147483647 w 116"/>
              <a:gd name="T23" fmla="*/ 2147483647 h 106"/>
              <a:gd name="T24" fmla="*/ 2147483647 w 116"/>
              <a:gd name="T25" fmla="*/ 2147483647 h 106"/>
              <a:gd name="T26" fmla="*/ 2147483647 w 116"/>
              <a:gd name="T27" fmla="*/ 2147483647 h 106"/>
              <a:gd name="T28" fmla="*/ 2147483647 w 116"/>
              <a:gd name="T29" fmla="*/ 214748364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06"/>
              <a:gd name="T47" fmla="*/ 116 w 116"/>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06">
                <a:moveTo>
                  <a:pt x="29" y="69"/>
                </a:moveTo>
                <a:lnTo>
                  <a:pt x="21" y="61"/>
                </a:lnTo>
                <a:lnTo>
                  <a:pt x="21" y="41"/>
                </a:lnTo>
                <a:lnTo>
                  <a:pt x="0" y="23"/>
                </a:lnTo>
                <a:lnTo>
                  <a:pt x="0" y="0"/>
                </a:lnTo>
                <a:lnTo>
                  <a:pt x="0" y="23"/>
                </a:lnTo>
                <a:lnTo>
                  <a:pt x="21" y="41"/>
                </a:lnTo>
                <a:lnTo>
                  <a:pt x="21" y="61"/>
                </a:lnTo>
                <a:lnTo>
                  <a:pt x="29" y="69"/>
                </a:lnTo>
                <a:lnTo>
                  <a:pt x="63" y="100"/>
                </a:lnTo>
                <a:lnTo>
                  <a:pt x="116" y="106"/>
                </a:lnTo>
                <a:lnTo>
                  <a:pt x="63" y="100"/>
                </a:lnTo>
                <a:lnTo>
                  <a:pt x="29" y="6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5" name="Freeform 18"/>
          <p:cNvSpPr>
            <a:spLocks/>
          </p:cNvSpPr>
          <p:nvPr/>
        </p:nvSpPr>
        <p:spPr bwMode="gray">
          <a:xfrm>
            <a:off x="5976938" y="4005263"/>
            <a:ext cx="66675" cy="23812"/>
          </a:xfrm>
          <a:custGeom>
            <a:avLst/>
            <a:gdLst>
              <a:gd name="T0" fmla="*/ 2147483647 w 35"/>
              <a:gd name="T1" fmla="*/ 2147483647 h 13"/>
              <a:gd name="T2" fmla="*/ 0 w 35"/>
              <a:gd name="T3" fmla="*/ 0 h 13"/>
              <a:gd name="T4" fmla="*/ 2147483647 w 35"/>
              <a:gd name="T5" fmla="*/ 2147483647 h 13"/>
              <a:gd name="T6" fmla="*/ 2147483647 w 35"/>
              <a:gd name="T7" fmla="*/ 2147483647 h 13"/>
              <a:gd name="T8" fmla="*/ 0 60000 65536"/>
              <a:gd name="T9" fmla="*/ 0 60000 65536"/>
              <a:gd name="T10" fmla="*/ 0 60000 65536"/>
              <a:gd name="T11" fmla="*/ 0 60000 65536"/>
              <a:gd name="T12" fmla="*/ 0 w 35"/>
              <a:gd name="T13" fmla="*/ 0 h 13"/>
              <a:gd name="T14" fmla="*/ 35 w 35"/>
              <a:gd name="T15" fmla="*/ 13 h 13"/>
            </a:gdLst>
            <a:ahLst/>
            <a:cxnLst>
              <a:cxn ang="T8">
                <a:pos x="T0" y="T1"/>
              </a:cxn>
              <a:cxn ang="T9">
                <a:pos x="T2" y="T3"/>
              </a:cxn>
              <a:cxn ang="T10">
                <a:pos x="T4" y="T5"/>
              </a:cxn>
              <a:cxn ang="T11">
                <a:pos x="T6" y="T7"/>
              </a:cxn>
            </a:cxnLst>
            <a:rect l="T12" t="T13" r="T14" b="T15"/>
            <a:pathLst>
              <a:path w="35" h="13">
                <a:moveTo>
                  <a:pt x="35" y="13"/>
                </a:moveTo>
                <a:lnTo>
                  <a:pt x="0" y="0"/>
                </a:lnTo>
                <a:lnTo>
                  <a:pt x="35" y="1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6" name="Freeform 19"/>
          <p:cNvSpPr>
            <a:spLocks/>
          </p:cNvSpPr>
          <p:nvPr/>
        </p:nvSpPr>
        <p:spPr bwMode="gray">
          <a:xfrm>
            <a:off x="6610350" y="4391025"/>
            <a:ext cx="58738" cy="6350"/>
          </a:xfrm>
          <a:custGeom>
            <a:avLst/>
            <a:gdLst>
              <a:gd name="T0" fmla="*/ 0 w 30"/>
              <a:gd name="T1" fmla="*/ 2147483647 h 4"/>
              <a:gd name="T2" fmla="*/ 2147483647 w 30"/>
              <a:gd name="T3" fmla="*/ 2147483647 h 4"/>
              <a:gd name="T4" fmla="*/ 2147483647 w 30"/>
              <a:gd name="T5" fmla="*/ 0 h 4"/>
              <a:gd name="T6" fmla="*/ 2147483647 w 30"/>
              <a:gd name="T7" fmla="*/ 0 h 4"/>
              <a:gd name="T8" fmla="*/ 0 w 30"/>
              <a:gd name="T9" fmla="*/ 2147483647 h 4"/>
              <a:gd name="T10" fmla="*/ 0 60000 65536"/>
              <a:gd name="T11" fmla="*/ 0 60000 65536"/>
              <a:gd name="T12" fmla="*/ 0 60000 65536"/>
              <a:gd name="T13" fmla="*/ 0 60000 65536"/>
              <a:gd name="T14" fmla="*/ 0 60000 65536"/>
              <a:gd name="T15" fmla="*/ 0 w 30"/>
              <a:gd name="T16" fmla="*/ 0 h 4"/>
              <a:gd name="T17" fmla="*/ 30 w 30"/>
              <a:gd name="T18" fmla="*/ 4 h 4"/>
            </a:gdLst>
            <a:ahLst/>
            <a:cxnLst>
              <a:cxn ang="T10">
                <a:pos x="T0" y="T1"/>
              </a:cxn>
              <a:cxn ang="T11">
                <a:pos x="T2" y="T3"/>
              </a:cxn>
              <a:cxn ang="T12">
                <a:pos x="T4" y="T5"/>
              </a:cxn>
              <a:cxn ang="T13">
                <a:pos x="T6" y="T7"/>
              </a:cxn>
              <a:cxn ang="T14">
                <a:pos x="T8" y="T9"/>
              </a:cxn>
            </a:cxnLst>
            <a:rect l="T15" t="T16" r="T17" b="T18"/>
            <a:pathLst>
              <a:path w="30" h="4">
                <a:moveTo>
                  <a:pt x="0" y="4"/>
                </a:moveTo>
                <a:lnTo>
                  <a:pt x="2" y="4"/>
                </a:lnTo>
                <a:lnTo>
                  <a:pt x="30" y="0"/>
                </a:lnTo>
                <a:lnTo>
                  <a:pt x="0"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7" name="Freeform 20"/>
          <p:cNvSpPr>
            <a:spLocks/>
          </p:cNvSpPr>
          <p:nvPr/>
        </p:nvSpPr>
        <p:spPr bwMode="gray">
          <a:xfrm>
            <a:off x="6524625" y="469900"/>
            <a:ext cx="66675" cy="25400"/>
          </a:xfrm>
          <a:custGeom>
            <a:avLst/>
            <a:gdLst>
              <a:gd name="T0" fmla="*/ 2147483647 w 35"/>
              <a:gd name="T1" fmla="*/ 2147483647 h 14"/>
              <a:gd name="T2" fmla="*/ 0 w 35"/>
              <a:gd name="T3" fmla="*/ 2147483647 h 14"/>
              <a:gd name="T4" fmla="*/ 0 w 35"/>
              <a:gd name="T5" fmla="*/ 2147483647 h 14"/>
              <a:gd name="T6" fmla="*/ 2147483647 w 35"/>
              <a:gd name="T7" fmla="*/ 2147483647 h 14"/>
              <a:gd name="T8" fmla="*/ 2147483647 w 35"/>
              <a:gd name="T9" fmla="*/ 0 h 14"/>
              <a:gd name="T10" fmla="*/ 2147483647 w 35"/>
              <a:gd name="T11" fmla="*/ 0 h 14"/>
              <a:gd name="T12" fmla="*/ 2147483647 w 35"/>
              <a:gd name="T13" fmla="*/ 2147483647 h 14"/>
              <a:gd name="T14" fmla="*/ 0 60000 65536"/>
              <a:gd name="T15" fmla="*/ 0 60000 65536"/>
              <a:gd name="T16" fmla="*/ 0 60000 65536"/>
              <a:gd name="T17" fmla="*/ 0 60000 65536"/>
              <a:gd name="T18" fmla="*/ 0 60000 65536"/>
              <a:gd name="T19" fmla="*/ 0 60000 65536"/>
              <a:gd name="T20" fmla="*/ 0 60000 65536"/>
              <a:gd name="T21" fmla="*/ 0 w 35"/>
              <a:gd name="T22" fmla="*/ 0 h 14"/>
              <a:gd name="T23" fmla="*/ 35 w 3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4">
                <a:moveTo>
                  <a:pt x="21" y="4"/>
                </a:moveTo>
                <a:lnTo>
                  <a:pt x="0" y="14"/>
                </a:lnTo>
                <a:lnTo>
                  <a:pt x="21" y="4"/>
                </a:lnTo>
                <a:lnTo>
                  <a:pt x="35" y="0"/>
                </a:lnTo>
                <a:lnTo>
                  <a:pt x="21"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8" name="Freeform 21"/>
          <p:cNvSpPr>
            <a:spLocks/>
          </p:cNvSpPr>
          <p:nvPr/>
        </p:nvSpPr>
        <p:spPr bwMode="gray">
          <a:xfrm>
            <a:off x="6294438" y="377825"/>
            <a:ext cx="15875" cy="50800"/>
          </a:xfrm>
          <a:custGeom>
            <a:avLst/>
            <a:gdLst>
              <a:gd name="T0" fmla="*/ 0 w 8"/>
              <a:gd name="T1" fmla="*/ 2147483647 h 28"/>
              <a:gd name="T2" fmla="*/ 2147483647 w 8"/>
              <a:gd name="T3" fmla="*/ 2147483647 h 28"/>
              <a:gd name="T4" fmla="*/ 2147483647 w 8"/>
              <a:gd name="T5" fmla="*/ 2147483647 h 28"/>
              <a:gd name="T6" fmla="*/ 0 w 8"/>
              <a:gd name="T7" fmla="*/ 2147483647 h 28"/>
              <a:gd name="T8" fmla="*/ 2147483647 w 8"/>
              <a:gd name="T9" fmla="*/ 0 h 28"/>
              <a:gd name="T10" fmla="*/ 2147483647 w 8"/>
              <a:gd name="T11" fmla="*/ 0 h 28"/>
              <a:gd name="T12" fmla="*/ 0 w 8"/>
              <a:gd name="T13" fmla="*/ 2147483647 h 28"/>
              <a:gd name="T14" fmla="*/ 0 60000 65536"/>
              <a:gd name="T15" fmla="*/ 0 60000 65536"/>
              <a:gd name="T16" fmla="*/ 0 60000 65536"/>
              <a:gd name="T17" fmla="*/ 0 60000 65536"/>
              <a:gd name="T18" fmla="*/ 0 60000 65536"/>
              <a:gd name="T19" fmla="*/ 0 60000 65536"/>
              <a:gd name="T20" fmla="*/ 0 60000 65536"/>
              <a:gd name="T21" fmla="*/ 0 w 8"/>
              <a:gd name="T22" fmla="*/ 0 h 28"/>
              <a:gd name="T23" fmla="*/ 8 w 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8">
                <a:moveTo>
                  <a:pt x="0" y="4"/>
                </a:moveTo>
                <a:lnTo>
                  <a:pt x="4" y="28"/>
                </a:lnTo>
                <a:lnTo>
                  <a:pt x="0" y="4"/>
                </a:lnTo>
                <a:lnTo>
                  <a:pt x="8" y="0"/>
                </a:lnTo>
                <a:lnTo>
                  <a:pt x="0"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69" name="Freeform 22"/>
          <p:cNvSpPr>
            <a:spLocks/>
          </p:cNvSpPr>
          <p:nvPr/>
        </p:nvSpPr>
        <p:spPr bwMode="gray">
          <a:xfrm>
            <a:off x="6408738" y="5180013"/>
            <a:ext cx="11112" cy="12700"/>
          </a:xfrm>
          <a:custGeom>
            <a:avLst/>
            <a:gdLst>
              <a:gd name="T0" fmla="*/ 0 w 6"/>
              <a:gd name="T1" fmla="*/ 2147483647 h 7"/>
              <a:gd name="T2" fmla="*/ 2147483647 w 6"/>
              <a:gd name="T3" fmla="*/ 0 h 7"/>
              <a:gd name="T4" fmla="*/ 2147483647 w 6"/>
              <a:gd name="T5" fmla="*/ 0 h 7"/>
              <a:gd name="T6" fmla="*/ 0 w 6"/>
              <a:gd name="T7" fmla="*/ 2147483647 h 7"/>
              <a:gd name="T8" fmla="*/ 0 w 6"/>
              <a:gd name="T9" fmla="*/ 214748364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6" y="0"/>
                </a:lnTo>
                <a:lnTo>
                  <a:pt x="0" y="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0" name="Freeform 23"/>
          <p:cNvSpPr>
            <a:spLocks/>
          </p:cNvSpPr>
          <p:nvPr/>
        </p:nvSpPr>
        <p:spPr bwMode="gray">
          <a:xfrm>
            <a:off x="7135813" y="657225"/>
            <a:ext cx="147637" cy="392113"/>
          </a:xfrm>
          <a:custGeom>
            <a:avLst/>
            <a:gdLst>
              <a:gd name="T0" fmla="*/ 2147483647 w 77"/>
              <a:gd name="T1" fmla="*/ 2147483647 h 217"/>
              <a:gd name="T2" fmla="*/ 2147483647 w 77"/>
              <a:gd name="T3" fmla="*/ 2147483647 h 217"/>
              <a:gd name="T4" fmla="*/ 2147483647 w 77"/>
              <a:gd name="T5" fmla="*/ 0 h 217"/>
              <a:gd name="T6" fmla="*/ 0 w 77"/>
              <a:gd name="T7" fmla="*/ 2147483647 h 217"/>
              <a:gd name="T8" fmla="*/ 2147483647 w 77"/>
              <a:gd name="T9" fmla="*/ 2147483647 h 217"/>
              <a:gd name="T10" fmla="*/ 0 60000 65536"/>
              <a:gd name="T11" fmla="*/ 0 60000 65536"/>
              <a:gd name="T12" fmla="*/ 0 60000 65536"/>
              <a:gd name="T13" fmla="*/ 0 60000 65536"/>
              <a:gd name="T14" fmla="*/ 0 60000 65536"/>
              <a:gd name="T15" fmla="*/ 0 w 77"/>
              <a:gd name="T16" fmla="*/ 0 h 217"/>
              <a:gd name="T17" fmla="*/ 77 w 77"/>
              <a:gd name="T18" fmla="*/ 217 h 217"/>
            </a:gdLst>
            <a:ahLst/>
            <a:cxnLst>
              <a:cxn ang="T10">
                <a:pos x="T0" y="T1"/>
              </a:cxn>
              <a:cxn ang="T11">
                <a:pos x="T2" y="T3"/>
              </a:cxn>
              <a:cxn ang="T12">
                <a:pos x="T4" y="T5"/>
              </a:cxn>
              <a:cxn ang="T13">
                <a:pos x="T6" y="T7"/>
              </a:cxn>
              <a:cxn ang="T14">
                <a:pos x="T8" y="T9"/>
              </a:cxn>
            </a:cxnLst>
            <a:rect l="T15" t="T16" r="T17" b="T18"/>
            <a:pathLst>
              <a:path w="77" h="217">
                <a:moveTo>
                  <a:pt x="77" y="217"/>
                </a:moveTo>
                <a:lnTo>
                  <a:pt x="2" y="69"/>
                </a:lnTo>
                <a:lnTo>
                  <a:pt x="30" y="0"/>
                </a:lnTo>
                <a:lnTo>
                  <a:pt x="0" y="69"/>
                </a:lnTo>
                <a:lnTo>
                  <a:pt x="77" y="21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1" name="Freeform 24"/>
          <p:cNvSpPr>
            <a:spLocks/>
          </p:cNvSpPr>
          <p:nvPr/>
        </p:nvSpPr>
        <p:spPr bwMode="gray">
          <a:xfrm>
            <a:off x="6850063" y="209550"/>
            <a:ext cx="76200" cy="39688"/>
          </a:xfrm>
          <a:custGeom>
            <a:avLst/>
            <a:gdLst>
              <a:gd name="T0" fmla="*/ 2147483647 w 40"/>
              <a:gd name="T1" fmla="*/ 2147483647 h 22"/>
              <a:gd name="T2" fmla="*/ 0 w 40"/>
              <a:gd name="T3" fmla="*/ 2147483647 h 22"/>
              <a:gd name="T4" fmla="*/ 0 w 40"/>
              <a:gd name="T5" fmla="*/ 2147483647 h 22"/>
              <a:gd name="T6" fmla="*/ 2147483647 w 40"/>
              <a:gd name="T7" fmla="*/ 2147483647 h 22"/>
              <a:gd name="T8" fmla="*/ 2147483647 w 40"/>
              <a:gd name="T9" fmla="*/ 0 h 22"/>
              <a:gd name="T10" fmla="*/ 2147483647 w 40"/>
              <a:gd name="T11" fmla="*/ 0 h 22"/>
              <a:gd name="T12" fmla="*/ 2147483647 w 40"/>
              <a:gd name="T13" fmla="*/ 2147483647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10" y="18"/>
                </a:moveTo>
                <a:lnTo>
                  <a:pt x="0" y="22"/>
                </a:lnTo>
                <a:lnTo>
                  <a:pt x="10" y="18"/>
                </a:lnTo>
                <a:lnTo>
                  <a:pt x="40" y="0"/>
                </a:lnTo>
                <a:lnTo>
                  <a:pt x="10"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2" name="Freeform 25"/>
          <p:cNvSpPr>
            <a:spLocks/>
          </p:cNvSpPr>
          <p:nvPr/>
        </p:nvSpPr>
        <p:spPr bwMode="gray">
          <a:xfrm>
            <a:off x="7326313" y="1374775"/>
            <a:ext cx="26987" cy="117475"/>
          </a:xfrm>
          <a:custGeom>
            <a:avLst/>
            <a:gdLst>
              <a:gd name="T0" fmla="*/ 0 w 14"/>
              <a:gd name="T1" fmla="*/ 2147483647 h 65"/>
              <a:gd name="T2" fmla="*/ 2147483647 w 14"/>
              <a:gd name="T3" fmla="*/ 0 h 65"/>
              <a:gd name="T4" fmla="*/ 0 w 14"/>
              <a:gd name="T5" fmla="*/ 2147483647 h 65"/>
              <a:gd name="T6" fmla="*/ 0 w 14"/>
              <a:gd name="T7" fmla="*/ 2147483647 h 65"/>
              <a:gd name="T8" fmla="*/ 0 60000 65536"/>
              <a:gd name="T9" fmla="*/ 0 60000 65536"/>
              <a:gd name="T10" fmla="*/ 0 60000 65536"/>
              <a:gd name="T11" fmla="*/ 0 60000 65536"/>
              <a:gd name="T12" fmla="*/ 0 w 14"/>
              <a:gd name="T13" fmla="*/ 0 h 65"/>
              <a:gd name="T14" fmla="*/ 14 w 14"/>
              <a:gd name="T15" fmla="*/ 65 h 65"/>
            </a:gdLst>
            <a:ahLst/>
            <a:cxnLst>
              <a:cxn ang="T8">
                <a:pos x="T0" y="T1"/>
              </a:cxn>
              <a:cxn ang="T9">
                <a:pos x="T2" y="T3"/>
              </a:cxn>
              <a:cxn ang="T10">
                <a:pos x="T4" y="T5"/>
              </a:cxn>
              <a:cxn ang="T11">
                <a:pos x="T6" y="T7"/>
              </a:cxn>
            </a:cxnLst>
            <a:rect l="T12" t="T13" r="T14" b="T15"/>
            <a:pathLst>
              <a:path w="14" h="65">
                <a:moveTo>
                  <a:pt x="0" y="65"/>
                </a:moveTo>
                <a:lnTo>
                  <a:pt x="14" y="0"/>
                </a:lnTo>
                <a:lnTo>
                  <a:pt x="0" y="6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3" name="Freeform 26"/>
          <p:cNvSpPr>
            <a:spLocks/>
          </p:cNvSpPr>
          <p:nvPr/>
        </p:nvSpPr>
        <p:spPr bwMode="gray">
          <a:xfrm>
            <a:off x="7248525" y="1174750"/>
            <a:ext cx="7938" cy="87313"/>
          </a:xfrm>
          <a:custGeom>
            <a:avLst/>
            <a:gdLst>
              <a:gd name="T0" fmla="*/ 2147483647 w 4"/>
              <a:gd name="T1" fmla="*/ 2147483647 h 49"/>
              <a:gd name="T2" fmla="*/ 2147483647 w 4"/>
              <a:gd name="T3" fmla="*/ 2147483647 h 49"/>
              <a:gd name="T4" fmla="*/ 2147483647 w 4"/>
              <a:gd name="T5" fmla="*/ 0 h 49"/>
              <a:gd name="T6" fmla="*/ 0 w 4"/>
              <a:gd name="T7" fmla="*/ 2147483647 h 49"/>
              <a:gd name="T8" fmla="*/ 2147483647 w 4"/>
              <a:gd name="T9" fmla="*/ 2147483647 h 49"/>
              <a:gd name="T10" fmla="*/ 0 60000 65536"/>
              <a:gd name="T11" fmla="*/ 0 60000 65536"/>
              <a:gd name="T12" fmla="*/ 0 60000 65536"/>
              <a:gd name="T13" fmla="*/ 0 60000 65536"/>
              <a:gd name="T14" fmla="*/ 0 60000 65536"/>
              <a:gd name="T15" fmla="*/ 0 w 4"/>
              <a:gd name="T16" fmla="*/ 0 h 49"/>
              <a:gd name="T17" fmla="*/ 4 w 4"/>
              <a:gd name="T18" fmla="*/ 49 h 49"/>
            </a:gdLst>
            <a:ahLst/>
            <a:cxnLst>
              <a:cxn ang="T10">
                <a:pos x="T0" y="T1"/>
              </a:cxn>
              <a:cxn ang="T11">
                <a:pos x="T2" y="T3"/>
              </a:cxn>
              <a:cxn ang="T12">
                <a:pos x="T4" y="T5"/>
              </a:cxn>
              <a:cxn ang="T13">
                <a:pos x="T6" y="T7"/>
              </a:cxn>
              <a:cxn ang="T14">
                <a:pos x="T8" y="T9"/>
              </a:cxn>
            </a:cxnLst>
            <a:rect l="T15" t="T16" r="T17" b="T18"/>
            <a:pathLst>
              <a:path w="4" h="49">
                <a:moveTo>
                  <a:pt x="4" y="49"/>
                </a:moveTo>
                <a:lnTo>
                  <a:pt x="2" y="14"/>
                </a:lnTo>
                <a:lnTo>
                  <a:pt x="4" y="0"/>
                </a:lnTo>
                <a:lnTo>
                  <a:pt x="0" y="14"/>
                </a:lnTo>
                <a:lnTo>
                  <a:pt x="4" y="4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4" name="Freeform 27"/>
          <p:cNvSpPr>
            <a:spLocks/>
          </p:cNvSpPr>
          <p:nvPr/>
        </p:nvSpPr>
        <p:spPr bwMode="gray">
          <a:xfrm>
            <a:off x="6669088" y="249238"/>
            <a:ext cx="120650" cy="260350"/>
          </a:xfrm>
          <a:custGeom>
            <a:avLst/>
            <a:gdLst>
              <a:gd name="T0" fmla="*/ 2147483647 w 63"/>
              <a:gd name="T1" fmla="*/ 2147483647 h 144"/>
              <a:gd name="T2" fmla="*/ 2147483647 w 63"/>
              <a:gd name="T3" fmla="*/ 2147483647 h 144"/>
              <a:gd name="T4" fmla="*/ 2147483647 w 63"/>
              <a:gd name="T5" fmla="*/ 2147483647 h 144"/>
              <a:gd name="T6" fmla="*/ 2147483647 w 63"/>
              <a:gd name="T7" fmla="*/ 2147483647 h 144"/>
              <a:gd name="T8" fmla="*/ 2147483647 w 63"/>
              <a:gd name="T9" fmla="*/ 2147483647 h 144"/>
              <a:gd name="T10" fmla="*/ 0 w 63"/>
              <a:gd name="T11" fmla="*/ 2147483647 h 144"/>
              <a:gd name="T12" fmla="*/ 2147483647 w 63"/>
              <a:gd name="T13" fmla="*/ 2147483647 h 144"/>
              <a:gd name="T14" fmla="*/ 2147483647 w 63"/>
              <a:gd name="T15" fmla="*/ 2147483647 h 144"/>
              <a:gd name="T16" fmla="*/ 2147483647 w 63"/>
              <a:gd name="T17" fmla="*/ 2147483647 h 144"/>
              <a:gd name="T18" fmla="*/ 2147483647 w 63"/>
              <a:gd name="T19" fmla="*/ 2147483647 h 144"/>
              <a:gd name="T20" fmla="*/ 2147483647 w 63"/>
              <a:gd name="T21" fmla="*/ 2147483647 h 144"/>
              <a:gd name="T22" fmla="*/ 2147483647 w 63"/>
              <a:gd name="T23" fmla="*/ 2147483647 h 144"/>
              <a:gd name="T24" fmla="*/ 2147483647 w 63"/>
              <a:gd name="T25" fmla="*/ 0 h 144"/>
              <a:gd name="T26" fmla="*/ 2147483647 w 63"/>
              <a:gd name="T27" fmla="*/ 0 h 144"/>
              <a:gd name="T28" fmla="*/ 2147483647 w 63"/>
              <a:gd name="T29" fmla="*/ 2147483647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44"/>
              <a:gd name="T47" fmla="*/ 63 w 63"/>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44">
                <a:moveTo>
                  <a:pt x="37" y="34"/>
                </a:moveTo>
                <a:lnTo>
                  <a:pt x="41" y="81"/>
                </a:lnTo>
                <a:lnTo>
                  <a:pt x="37" y="113"/>
                </a:lnTo>
                <a:lnTo>
                  <a:pt x="21" y="117"/>
                </a:lnTo>
                <a:lnTo>
                  <a:pt x="17" y="140"/>
                </a:lnTo>
                <a:lnTo>
                  <a:pt x="0" y="144"/>
                </a:lnTo>
                <a:lnTo>
                  <a:pt x="2" y="144"/>
                </a:lnTo>
                <a:lnTo>
                  <a:pt x="19" y="140"/>
                </a:lnTo>
                <a:lnTo>
                  <a:pt x="21" y="117"/>
                </a:lnTo>
                <a:lnTo>
                  <a:pt x="39" y="113"/>
                </a:lnTo>
                <a:lnTo>
                  <a:pt x="41" y="81"/>
                </a:lnTo>
                <a:lnTo>
                  <a:pt x="39" y="34"/>
                </a:lnTo>
                <a:lnTo>
                  <a:pt x="63" y="0"/>
                </a:lnTo>
                <a:lnTo>
                  <a:pt x="37" y="3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5" name="Freeform 28"/>
          <p:cNvSpPr>
            <a:spLocks/>
          </p:cNvSpPr>
          <p:nvPr/>
        </p:nvSpPr>
        <p:spPr bwMode="gray">
          <a:xfrm>
            <a:off x="6805613" y="5011738"/>
            <a:ext cx="93662" cy="520700"/>
          </a:xfrm>
          <a:custGeom>
            <a:avLst/>
            <a:gdLst>
              <a:gd name="T0" fmla="*/ 2147483647 w 49"/>
              <a:gd name="T1" fmla="*/ 2147483647 h 288"/>
              <a:gd name="T2" fmla="*/ 2147483647 w 49"/>
              <a:gd name="T3" fmla="*/ 2147483647 h 288"/>
              <a:gd name="T4" fmla="*/ 2147483647 w 49"/>
              <a:gd name="T5" fmla="*/ 2147483647 h 288"/>
              <a:gd name="T6" fmla="*/ 2147483647 w 49"/>
              <a:gd name="T7" fmla="*/ 2147483647 h 288"/>
              <a:gd name="T8" fmla="*/ 2147483647 w 49"/>
              <a:gd name="T9" fmla="*/ 2147483647 h 288"/>
              <a:gd name="T10" fmla="*/ 2147483647 w 49"/>
              <a:gd name="T11" fmla="*/ 2147483647 h 288"/>
              <a:gd name="T12" fmla="*/ 2147483647 w 49"/>
              <a:gd name="T13" fmla="*/ 2147483647 h 288"/>
              <a:gd name="T14" fmla="*/ 2147483647 w 49"/>
              <a:gd name="T15" fmla="*/ 2147483647 h 288"/>
              <a:gd name="T16" fmla="*/ 2147483647 w 49"/>
              <a:gd name="T17" fmla="*/ 2147483647 h 288"/>
              <a:gd name="T18" fmla="*/ 2147483647 w 49"/>
              <a:gd name="T19" fmla="*/ 2147483647 h 288"/>
              <a:gd name="T20" fmla="*/ 2147483647 w 49"/>
              <a:gd name="T21" fmla="*/ 2147483647 h 288"/>
              <a:gd name="T22" fmla="*/ 2147483647 w 49"/>
              <a:gd name="T23" fmla="*/ 2147483647 h 288"/>
              <a:gd name="T24" fmla="*/ 2147483647 w 49"/>
              <a:gd name="T25" fmla="*/ 2147483647 h 288"/>
              <a:gd name="T26" fmla="*/ 2147483647 w 49"/>
              <a:gd name="T27" fmla="*/ 2147483647 h 288"/>
              <a:gd name="T28" fmla="*/ 2147483647 w 49"/>
              <a:gd name="T29" fmla="*/ 2147483647 h 288"/>
              <a:gd name="T30" fmla="*/ 2147483647 w 49"/>
              <a:gd name="T31" fmla="*/ 2147483647 h 288"/>
              <a:gd name="T32" fmla="*/ 2147483647 w 49"/>
              <a:gd name="T33" fmla="*/ 2147483647 h 288"/>
              <a:gd name="T34" fmla="*/ 2147483647 w 49"/>
              <a:gd name="T35" fmla="*/ 2147483647 h 288"/>
              <a:gd name="T36" fmla="*/ 2147483647 w 49"/>
              <a:gd name="T37" fmla="*/ 2147483647 h 288"/>
              <a:gd name="T38" fmla="*/ 2147483647 w 49"/>
              <a:gd name="T39" fmla="*/ 2147483647 h 288"/>
              <a:gd name="T40" fmla="*/ 2147483647 w 49"/>
              <a:gd name="T41" fmla="*/ 2147483647 h 288"/>
              <a:gd name="T42" fmla="*/ 2147483647 w 49"/>
              <a:gd name="T43" fmla="*/ 2147483647 h 288"/>
              <a:gd name="T44" fmla="*/ 2147483647 w 49"/>
              <a:gd name="T45" fmla="*/ 2147483647 h 288"/>
              <a:gd name="T46" fmla="*/ 2147483647 w 49"/>
              <a:gd name="T47" fmla="*/ 2147483647 h 288"/>
              <a:gd name="T48" fmla="*/ 2147483647 w 49"/>
              <a:gd name="T49" fmla="*/ 2147483647 h 288"/>
              <a:gd name="T50" fmla="*/ 2147483647 w 49"/>
              <a:gd name="T51" fmla="*/ 2147483647 h 288"/>
              <a:gd name="T52" fmla="*/ 2147483647 w 49"/>
              <a:gd name="T53" fmla="*/ 2147483647 h 288"/>
              <a:gd name="T54" fmla="*/ 2147483647 w 49"/>
              <a:gd name="T55" fmla="*/ 2147483647 h 288"/>
              <a:gd name="T56" fmla="*/ 2147483647 w 49"/>
              <a:gd name="T57" fmla="*/ 2147483647 h 288"/>
              <a:gd name="T58" fmla="*/ 0 w 49"/>
              <a:gd name="T59" fmla="*/ 0 h 288"/>
              <a:gd name="T60" fmla="*/ 0 w 49"/>
              <a:gd name="T61" fmla="*/ 0 h 288"/>
              <a:gd name="T62" fmla="*/ 2147483647 w 49"/>
              <a:gd name="T63" fmla="*/ 2147483647 h 288"/>
              <a:gd name="T64" fmla="*/ 2147483647 w 49"/>
              <a:gd name="T65" fmla="*/ 21474836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288"/>
              <a:gd name="T101" fmla="*/ 49 w 49"/>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288">
                <a:moveTo>
                  <a:pt x="6" y="22"/>
                </a:moveTo>
                <a:lnTo>
                  <a:pt x="23" y="41"/>
                </a:lnTo>
                <a:lnTo>
                  <a:pt x="13" y="93"/>
                </a:lnTo>
                <a:lnTo>
                  <a:pt x="29" y="122"/>
                </a:lnTo>
                <a:lnTo>
                  <a:pt x="45" y="136"/>
                </a:lnTo>
                <a:lnTo>
                  <a:pt x="29" y="154"/>
                </a:lnTo>
                <a:lnTo>
                  <a:pt x="13" y="158"/>
                </a:lnTo>
                <a:lnTo>
                  <a:pt x="17" y="181"/>
                </a:lnTo>
                <a:lnTo>
                  <a:pt x="29" y="187"/>
                </a:lnTo>
                <a:lnTo>
                  <a:pt x="25" y="195"/>
                </a:lnTo>
                <a:lnTo>
                  <a:pt x="13" y="205"/>
                </a:lnTo>
                <a:lnTo>
                  <a:pt x="6" y="201"/>
                </a:lnTo>
                <a:lnTo>
                  <a:pt x="13" y="205"/>
                </a:lnTo>
                <a:lnTo>
                  <a:pt x="49" y="246"/>
                </a:lnTo>
                <a:lnTo>
                  <a:pt x="49" y="288"/>
                </a:lnTo>
                <a:lnTo>
                  <a:pt x="49" y="246"/>
                </a:lnTo>
                <a:lnTo>
                  <a:pt x="13" y="205"/>
                </a:lnTo>
                <a:lnTo>
                  <a:pt x="25" y="195"/>
                </a:lnTo>
                <a:lnTo>
                  <a:pt x="31" y="187"/>
                </a:lnTo>
                <a:lnTo>
                  <a:pt x="17" y="181"/>
                </a:lnTo>
                <a:lnTo>
                  <a:pt x="13" y="158"/>
                </a:lnTo>
                <a:lnTo>
                  <a:pt x="31" y="154"/>
                </a:lnTo>
                <a:lnTo>
                  <a:pt x="47" y="136"/>
                </a:lnTo>
                <a:lnTo>
                  <a:pt x="31" y="122"/>
                </a:lnTo>
                <a:lnTo>
                  <a:pt x="13" y="93"/>
                </a:lnTo>
                <a:lnTo>
                  <a:pt x="23" y="41"/>
                </a:lnTo>
                <a:lnTo>
                  <a:pt x="6" y="22"/>
                </a:lnTo>
                <a:lnTo>
                  <a:pt x="13" y="10"/>
                </a:lnTo>
                <a:lnTo>
                  <a:pt x="0" y="0"/>
                </a:lnTo>
                <a:lnTo>
                  <a:pt x="13" y="10"/>
                </a:lnTo>
                <a:lnTo>
                  <a:pt x="6" y="2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6" name="Freeform 29"/>
          <p:cNvSpPr>
            <a:spLocks/>
          </p:cNvSpPr>
          <p:nvPr/>
        </p:nvSpPr>
        <p:spPr bwMode="gray">
          <a:xfrm>
            <a:off x="6575425" y="4776788"/>
            <a:ext cx="203200" cy="266700"/>
          </a:xfrm>
          <a:custGeom>
            <a:avLst/>
            <a:gdLst>
              <a:gd name="T0" fmla="*/ 2147483647 w 105"/>
              <a:gd name="T1" fmla="*/ 2147483647 h 148"/>
              <a:gd name="T2" fmla="*/ 2147483647 w 105"/>
              <a:gd name="T3" fmla="*/ 2147483647 h 148"/>
              <a:gd name="T4" fmla="*/ 2147483647 w 105"/>
              <a:gd name="T5" fmla="*/ 2147483647 h 148"/>
              <a:gd name="T6" fmla="*/ 2147483647 w 105"/>
              <a:gd name="T7" fmla="*/ 2147483647 h 148"/>
              <a:gd name="T8" fmla="*/ 2147483647 w 105"/>
              <a:gd name="T9" fmla="*/ 2147483647 h 148"/>
              <a:gd name="T10" fmla="*/ 2147483647 w 105"/>
              <a:gd name="T11" fmla="*/ 2147483647 h 148"/>
              <a:gd name="T12" fmla="*/ 2147483647 w 105"/>
              <a:gd name="T13" fmla="*/ 2147483647 h 148"/>
              <a:gd name="T14" fmla="*/ 2147483647 w 105"/>
              <a:gd name="T15" fmla="*/ 2147483647 h 148"/>
              <a:gd name="T16" fmla="*/ 2147483647 w 105"/>
              <a:gd name="T17" fmla="*/ 2147483647 h 148"/>
              <a:gd name="T18" fmla="*/ 2147483647 w 105"/>
              <a:gd name="T19" fmla="*/ 2147483647 h 148"/>
              <a:gd name="T20" fmla="*/ 2147483647 w 105"/>
              <a:gd name="T21" fmla="*/ 2147483647 h 148"/>
              <a:gd name="T22" fmla="*/ 2147483647 w 105"/>
              <a:gd name="T23" fmla="*/ 2147483647 h 148"/>
              <a:gd name="T24" fmla="*/ 2147483647 w 105"/>
              <a:gd name="T25" fmla="*/ 2147483647 h 148"/>
              <a:gd name="T26" fmla="*/ 2147483647 w 105"/>
              <a:gd name="T27" fmla="*/ 2147483647 h 148"/>
              <a:gd name="T28" fmla="*/ 0 w 105"/>
              <a:gd name="T29" fmla="*/ 0 h 148"/>
              <a:gd name="T30" fmla="*/ 0 w 105"/>
              <a:gd name="T31" fmla="*/ 0 h 148"/>
              <a:gd name="T32" fmla="*/ 2147483647 w 105"/>
              <a:gd name="T33" fmla="*/ 2147483647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48"/>
              <a:gd name="T53" fmla="*/ 105 w 105"/>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48">
                <a:moveTo>
                  <a:pt x="18" y="35"/>
                </a:moveTo>
                <a:lnTo>
                  <a:pt x="18" y="57"/>
                </a:lnTo>
                <a:lnTo>
                  <a:pt x="65" y="83"/>
                </a:lnTo>
                <a:lnTo>
                  <a:pt x="65" y="108"/>
                </a:lnTo>
                <a:lnTo>
                  <a:pt x="63" y="126"/>
                </a:lnTo>
                <a:lnTo>
                  <a:pt x="85" y="134"/>
                </a:lnTo>
                <a:lnTo>
                  <a:pt x="105" y="148"/>
                </a:lnTo>
                <a:lnTo>
                  <a:pt x="87" y="134"/>
                </a:lnTo>
                <a:lnTo>
                  <a:pt x="63" y="126"/>
                </a:lnTo>
                <a:lnTo>
                  <a:pt x="67" y="108"/>
                </a:lnTo>
                <a:lnTo>
                  <a:pt x="67" y="83"/>
                </a:lnTo>
                <a:lnTo>
                  <a:pt x="20" y="57"/>
                </a:lnTo>
                <a:lnTo>
                  <a:pt x="20" y="35"/>
                </a:lnTo>
                <a:lnTo>
                  <a:pt x="0" y="0"/>
                </a:lnTo>
                <a:lnTo>
                  <a:pt x="18" y="3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7" name="Freeform 30"/>
          <p:cNvSpPr>
            <a:spLocks/>
          </p:cNvSpPr>
          <p:nvPr/>
        </p:nvSpPr>
        <p:spPr bwMode="gray">
          <a:xfrm>
            <a:off x="6629400" y="5389563"/>
            <a:ext cx="31750" cy="39687"/>
          </a:xfrm>
          <a:custGeom>
            <a:avLst/>
            <a:gdLst>
              <a:gd name="T0" fmla="*/ 2147483647 w 16"/>
              <a:gd name="T1" fmla="*/ 0 h 22"/>
              <a:gd name="T2" fmla="*/ 0 w 16"/>
              <a:gd name="T3" fmla="*/ 2147483647 h 22"/>
              <a:gd name="T4" fmla="*/ 0 w 16"/>
              <a:gd name="T5" fmla="*/ 2147483647 h 22"/>
              <a:gd name="T6" fmla="*/ 0 w 16"/>
              <a:gd name="T7" fmla="*/ 2147483647 h 22"/>
              <a:gd name="T8" fmla="*/ 2147483647 w 16"/>
              <a:gd name="T9" fmla="*/ 0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16" y="0"/>
                </a:moveTo>
                <a:lnTo>
                  <a:pt x="0" y="10"/>
                </a:lnTo>
                <a:lnTo>
                  <a:pt x="0" y="22"/>
                </a:lnTo>
                <a:lnTo>
                  <a:pt x="0" y="10"/>
                </a:lnTo>
                <a:lnTo>
                  <a:pt x="16"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8" name="Freeform 31"/>
          <p:cNvSpPr>
            <a:spLocks/>
          </p:cNvSpPr>
          <p:nvPr/>
        </p:nvSpPr>
        <p:spPr bwMode="gray">
          <a:xfrm>
            <a:off x="7150100" y="1646238"/>
            <a:ext cx="366713" cy="538162"/>
          </a:xfrm>
          <a:custGeom>
            <a:avLst/>
            <a:gdLst>
              <a:gd name="T0" fmla="*/ 2147483647 w 190"/>
              <a:gd name="T1" fmla="*/ 0 h 297"/>
              <a:gd name="T2" fmla="*/ 2147483647 w 190"/>
              <a:gd name="T3" fmla="*/ 2147483647 h 297"/>
              <a:gd name="T4" fmla="*/ 0 w 190"/>
              <a:gd name="T5" fmla="*/ 2147483647 h 297"/>
              <a:gd name="T6" fmla="*/ 2147483647 w 190"/>
              <a:gd name="T7" fmla="*/ 2147483647 h 297"/>
              <a:gd name="T8" fmla="*/ 2147483647 w 190"/>
              <a:gd name="T9" fmla="*/ 0 h 297"/>
              <a:gd name="T10" fmla="*/ 0 60000 65536"/>
              <a:gd name="T11" fmla="*/ 0 60000 65536"/>
              <a:gd name="T12" fmla="*/ 0 60000 65536"/>
              <a:gd name="T13" fmla="*/ 0 60000 65536"/>
              <a:gd name="T14" fmla="*/ 0 60000 65536"/>
              <a:gd name="T15" fmla="*/ 0 w 190"/>
              <a:gd name="T16" fmla="*/ 0 h 297"/>
              <a:gd name="T17" fmla="*/ 190 w 190"/>
              <a:gd name="T18" fmla="*/ 297 h 297"/>
            </a:gdLst>
            <a:ahLst/>
            <a:cxnLst>
              <a:cxn ang="T10">
                <a:pos x="T0" y="T1"/>
              </a:cxn>
              <a:cxn ang="T11">
                <a:pos x="T2" y="T3"/>
              </a:cxn>
              <a:cxn ang="T12">
                <a:pos x="T4" y="T5"/>
              </a:cxn>
              <a:cxn ang="T13">
                <a:pos x="T6" y="T7"/>
              </a:cxn>
              <a:cxn ang="T14">
                <a:pos x="T8" y="T9"/>
              </a:cxn>
            </a:cxnLst>
            <a:rect l="T15" t="T16" r="T17" b="T18"/>
            <a:pathLst>
              <a:path w="190" h="297">
                <a:moveTo>
                  <a:pt x="190" y="0"/>
                </a:moveTo>
                <a:lnTo>
                  <a:pt x="130" y="134"/>
                </a:lnTo>
                <a:lnTo>
                  <a:pt x="0" y="297"/>
                </a:lnTo>
                <a:lnTo>
                  <a:pt x="130" y="134"/>
                </a:lnTo>
                <a:lnTo>
                  <a:pt x="19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79" name="Freeform 32"/>
          <p:cNvSpPr>
            <a:spLocks/>
          </p:cNvSpPr>
          <p:nvPr/>
        </p:nvSpPr>
        <p:spPr bwMode="gray">
          <a:xfrm>
            <a:off x="7021513" y="293688"/>
            <a:ext cx="201612" cy="363537"/>
          </a:xfrm>
          <a:custGeom>
            <a:avLst/>
            <a:gdLst>
              <a:gd name="T0" fmla="*/ 2147483647 w 105"/>
              <a:gd name="T1" fmla="*/ 0 h 201"/>
              <a:gd name="T2" fmla="*/ 0 w 105"/>
              <a:gd name="T3" fmla="*/ 2147483647 h 201"/>
              <a:gd name="T4" fmla="*/ 0 w 105"/>
              <a:gd name="T5" fmla="*/ 2147483647 h 201"/>
              <a:gd name="T6" fmla="*/ 2147483647 w 105"/>
              <a:gd name="T7" fmla="*/ 2147483647 h 201"/>
              <a:gd name="T8" fmla="*/ 2147483647 w 105"/>
              <a:gd name="T9" fmla="*/ 2147483647 h 201"/>
              <a:gd name="T10" fmla="*/ 2147483647 w 105"/>
              <a:gd name="T11" fmla="*/ 2147483647 h 201"/>
              <a:gd name="T12" fmla="*/ 2147483647 w 105"/>
              <a:gd name="T13" fmla="*/ 2147483647 h 201"/>
              <a:gd name="T14" fmla="*/ 2147483647 w 105"/>
              <a:gd name="T15" fmla="*/ 2147483647 h 201"/>
              <a:gd name="T16" fmla="*/ 2147483647 w 105"/>
              <a:gd name="T17" fmla="*/ 2147483647 h 201"/>
              <a:gd name="T18" fmla="*/ 2147483647 w 105"/>
              <a:gd name="T19" fmla="*/ 2147483647 h 201"/>
              <a:gd name="T20" fmla="*/ 0 w 105"/>
              <a:gd name="T21" fmla="*/ 2147483647 h 201"/>
              <a:gd name="T22" fmla="*/ 2147483647 w 105"/>
              <a:gd name="T23" fmla="*/ 2147483647 h 201"/>
              <a:gd name="T24" fmla="*/ 2147483647 w 105"/>
              <a:gd name="T25" fmla="*/ 2147483647 h 201"/>
              <a:gd name="T26" fmla="*/ 2147483647 w 105"/>
              <a:gd name="T27" fmla="*/ 2147483647 h 201"/>
              <a:gd name="T28" fmla="*/ 2147483647 w 105"/>
              <a:gd name="T29" fmla="*/ 0 h 201"/>
              <a:gd name="T30" fmla="*/ 2147483647 w 105"/>
              <a:gd name="T31" fmla="*/ 0 h 201"/>
              <a:gd name="T32" fmla="*/ 2147483647 w 105"/>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201"/>
              <a:gd name="T53" fmla="*/ 105 w 105"/>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201">
                <a:moveTo>
                  <a:pt x="63" y="0"/>
                </a:moveTo>
                <a:lnTo>
                  <a:pt x="0" y="75"/>
                </a:lnTo>
                <a:lnTo>
                  <a:pt x="10" y="108"/>
                </a:lnTo>
                <a:lnTo>
                  <a:pt x="26" y="148"/>
                </a:lnTo>
                <a:lnTo>
                  <a:pt x="59" y="175"/>
                </a:lnTo>
                <a:lnTo>
                  <a:pt x="89" y="201"/>
                </a:lnTo>
                <a:lnTo>
                  <a:pt x="61" y="175"/>
                </a:lnTo>
                <a:lnTo>
                  <a:pt x="26" y="148"/>
                </a:lnTo>
                <a:lnTo>
                  <a:pt x="10" y="108"/>
                </a:lnTo>
                <a:lnTo>
                  <a:pt x="0" y="75"/>
                </a:lnTo>
                <a:lnTo>
                  <a:pt x="63" y="2"/>
                </a:lnTo>
                <a:lnTo>
                  <a:pt x="85" y="2"/>
                </a:lnTo>
                <a:lnTo>
                  <a:pt x="105" y="2"/>
                </a:lnTo>
                <a:lnTo>
                  <a:pt x="105" y="0"/>
                </a:lnTo>
                <a:lnTo>
                  <a:pt x="85" y="0"/>
                </a:lnTo>
                <a:lnTo>
                  <a:pt x="63"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0" name="Freeform 33"/>
          <p:cNvSpPr>
            <a:spLocks/>
          </p:cNvSpPr>
          <p:nvPr/>
        </p:nvSpPr>
        <p:spPr bwMode="gray">
          <a:xfrm>
            <a:off x="7294563" y="5456238"/>
            <a:ext cx="50800" cy="42862"/>
          </a:xfrm>
          <a:custGeom>
            <a:avLst/>
            <a:gdLst>
              <a:gd name="T0" fmla="*/ 2147483647 w 26"/>
              <a:gd name="T1" fmla="*/ 2147483647 h 24"/>
              <a:gd name="T2" fmla="*/ 0 w 26"/>
              <a:gd name="T3" fmla="*/ 0 h 24"/>
              <a:gd name="T4" fmla="*/ 2147483647 w 26"/>
              <a:gd name="T5" fmla="*/ 2147483647 h 24"/>
              <a:gd name="T6" fmla="*/ 2147483647 w 26"/>
              <a:gd name="T7" fmla="*/ 2147483647 h 24"/>
              <a:gd name="T8" fmla="*/ 0 60000 65536"/>
              <a:gd name="T9" fmla="*/ 0 60000 65536"/>
              <a:gd name="T10" fmla="*/ 0 60000 65536"/>
              <a:gd name="T11" fmla="*/ 0 60000 65536"/>
              <a:gd name="T12" fmla="*/ 0 w 26"/>
              <a:gd name="T13" fmla="*/ 0 h 24"/>
              <a:gd name="T14" fmla="*/ 26 w 26"/>
              <a:gd name="T15" fmla="*/ 24 h 24"/>
            </a:gdLst>
            <a:ahLst/>
            <a:cxnLst>
              <a:cxn ang="T8">
                <a:pos x="T0" y="T1"/>
              </a:cxn>
              <a:cxn ang="T9">
                <a:pos x="T2" y="T3"/>
              </a:cxn>
              <a:cxn ang="T10">
                <a:pos x="T4" y="T5"/>
              </a:cxn>
              <a:cxn ang="T11">
                <a:pos x="T6" y="T7"/>
              </a:cxn>
            </a:cxnLst>
            <a:rect l="T12" t="T13" r="T14" b="T15"/>
            <a:pathLst>
              <a:path w="26" h="24">
                <a:moveTo>
                  <a:pt x="26" y="24"/>
                </a:moveTo>
                <a:lnTo>
                  <a:pt x="0" y="0"/>
                </a:lnTo>
                <a:lnTo>
                  <a:pt x="26" y="2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1" name="Freeform 34"/>
          <p:cNvSpPr>
            <a:spLocks/>
          </p:cNvSpPr>
          <p:nvPr/>
        </p:nvSpPr>
        <p:spPr bwMode="gray">
          <a:xfrm>
            <a:off x="8702675" y="4171950"/>
            <a:ext cx="106363" cy="254000"/>
          </a:xfrm>
          <a:custGeom>
            <a:avLst/>
            <a:gdLst>
              <a:gd name="T0" fmla="*/ 0 w 55"/>
              <a:gd name="T1" fmla="*/ 0 h 140"/>
              <a:gd name="T2" fmla="*/ 0 w 55"/>
              <a:gd name="T3" fmla="*/ 0 h 140"/>
              <a:gd name="T4" fmla="*/ 2147483647 w 55"/>
              <a:gd name="T5" fmla="*/ 2147483647 h 140"/>
              <a:gd name="T6" fmla="*/ 0 w 55"/>
              <a:gd name="T7" fmla="*/ 0 h 140"/>
              <a:gd name="T8" fmla="*/ 0 60000 65536"/>
              <a:gd name="T9" fmla="*/ 0 60000 65536"/>
              <a:gd name="T10" fmla="*/ 0 60000 65536"/>
              <a:gd name="T11" fmla="*/ 0 60000 65536"/>
              <a:gd name="T12" fmla="*/ 0 w 55"/>
              <a:gd name="T13" fmla="*/ 0 h 140"/>
              <a:gd name="T14" fmla="*/ 55 w 55"/>
              <a:gd name="T15" fmla="*/ 140 h 140"/>
            </a:gdLst>
            <a:ahLst/>
            <a:cxnLst>
              <a:cxn ang="T8">
                <a:pos x="T0" y="T1"/>
              </a:cxn>
              <a:cxn ang="T9">
                <a:pos x="T2" y="T3"/>
              </a:cxn>
              <a:cxn ang="T10">
                <a:pos x="T4" y="T5"/>
              </a:cxn>
              <a:cxn ang="T11">
                <a:pos x="T6" y="T7"/>
              </a:cxn>
            </a:cxnLst>
            <a:rect l="T12" t="T13" r="T14" b="T15"/>
            <a:pathLst>
              <a:path w="55" h="140">
                <a:moveTo>
                  <a:pt x="0" y="0"/>
                </a:moveTo>
                <a:lnTo>
                  <a:pt x="0" y="0"/>
                </a:lnTo>
                <a:lnTo>
                  <a:pt x="55" y="140"/>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2" name="Freeform 35"/>
          <p:cNvSpPr>
            <a:spLocks/>
          </p:cNvSpPr>
          <p:nvPr/>
        </p:nvSpPr>
        <p:spPr bwMode="gray">
          <a:xfrm>
            <a:off x="6024563" y="4911725"/>
            <a:ext cx="7937" cy="7938"/>
          </a:xfrm>
          <a:custGeom>
            <a:avLst/>
            <a:gdLst>
              <a:gd name="T0" fmla="*/ 2147483647 w 4"/>
              <a:gd name="T1" fmla="*/ 2147483647 h 4"/>
              <a:gd name="T2" fmla="*/ 2147483647 w 4"/>
              <a:gd name="T3" fmla="*/ 2147483647 h 4"/>
              <a:gd name="T4" fmla="*/ 2147483647 w 4"/>
              <a:gd name="T5" fmla="*/ 0 h 4"/>
              <a:gd name="T6" fmla="*/ 0 w 4"/>
              <a:gd name="T7" fmla="*/ 0 h 4"/>
              <a:gd name="T8" fmla="*/ 2147483647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4"/>
                </a:moveTo>
                <a:lnTo>
                  <a:pt x="4" y="4"/>
                </a:lnTo>
                <a:lnTo>
                  <a:pt x="2" y="0"/>
                </a:lnTo>
                <a:lnTo>
                  <a:pt x="0" y="0"/>
                </a:lnTo>
                <a:lnTo>
                  <a:pt x="4"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3" name="Freeform 36"/>
          <p:cNvSpPr>
            <a:spLocks/>
          </p:cNvSpPr>
          <p:nvPr/>
        </p:nvSpPr>
        <p:spPr bwMode="gray">
          <a:xfrm>
            <a:off x="6367463" y="4776788"/>
            <a:ext cx="525462" cy="669925"/>
          </a:xfrm>
          <a:custGeom>
            <a:avLst/>
            <a:gdLst>
              <a:gd name="T0" fmla="*/ 2147483647 w 272"/>
              <a:gd name="T1" fmla="*/ 2147483647 h 371"/>
              <a:gd name="T2" fmla="*/ 2147483647 w 272"/>
              <a:gd name="T3" fmla="*/ 2147483647 h 371"/>
              <a:gd name="T4" fmla="*/ 2147483647 w 272"/>
              <a:gd name="T5" fmla="*/ 2147483647 h 371"/>
              <a:gd name="T6" fmla="*/ 2147483647 w 272"/>
              <a:gd name="T7" fmla="*/ 2147483647 h 371"/>
              <a:gd name="T8" fmla="*/ 2147483647 w 272"/>
              <a:gd name="T9" fmla="*/ 2147483647 h 371"/>
              <a:gd name="T10" fmla="*/ 2147483647 w 272"/>
              <a:gd name="T11" fmla="*/ 2147483647 h 371"/>
              <a:gd name="T12" fmla="*/ 2147483647 w 272"/>
              <a:gd name="T13" fmla="*/ 2147483647 h 371"/>
              <a:gd name="T14" fmla="*/ 2147483647 w 272"/>
              <a:gd name="T15" fmla="*/ 2147483647 h 371"/>
              <a:gd name="T16" fmla="*/ 2147483647 w 272"/>
              <a:gd name="T17" fmla="*/ 2147483647 h 371"/>
              <a:gd name="T18" fmla="*/ 2147483647 w 272"/>
              <a:gd name="T19" fmla="*/ 2147483647 h 371"/>
              <a:gd name="T20" fmla="*/ 2147483647 w 272"/>
              <a:gd name="T21" fmla="*/ 2147483647 h 371"/>
              <a:gd name="T22" fmla="*/ 2147483647 w 272"/>
              <a:gd name="T23" fmla="*/ 2147483647 h 371"/>
              <a:gd name="T24" fmla="*/ 2147483647 w 272"/>
              <a:gd name="T25" fmla="*/ 2147483647 h 371"/>
              <a:gd name="T26" fmla="*/ 2147483647 w 272"/>
              <a:gd name="T27" fmla="*/ 2147483647 h 371"/>
              <a:gd name="T28" fmla="*/ 2147483647 w 272"/>
              <a:gd name="T29" fmla="*/ 2147483647 h 371"/>
              <a:gd name="T30" fmla="*/ 2147483647 w 272"/>
              <a:gd name="T31" fmla="*/ 0 h 371"/>
              <a:gd name="T32" fmla="*/ 2147483647 w 272"/>
              <a:gd name="T33" fmla="*/ 2147483647 h 371"/>
              <a:gd name="T34" fmla="*/ 2147483647 w 272"/>
              <a:gd name="T35" fmla="*/ 2147483647 h 371"/>
              <a:gd name="T36" fmla="*/ 2147483647 w 272"/>
              <a:gd name="T37" fmla="*/ 2147483647 h 371"/>
              <a:gd name="T38" fmla="*/ 2147483647 w 272"/>
              <a:gd name="T39" fmla="*/ 2147483647 h 371"/>
              <a:gd name="T40" fmla="*/ 0 w 272"/>
              <a:gd name="T41" fmla="*/ 2147483647 h 371"/>
              <a:gd name="T42" fmla="*/ 2147483647 w 272"/>
              <a:gd name="T43" fmla="*/ 2147483647 h 371"/>
              <a:gd name="T44" fmla="*/ 2147483647 w 272"/>
              <a:gd name="T45" fmla="*/ 2147483647 h 371"/>
              <a:gd name="T46" fmla="*/ 2147483647 w 272"/>
              <a:gd name="T47" fmla="*/ 2147483647 h 371"/>
              <a:gd name="T48" fmla="*/ 2147483647 w 272"/>
              <a:gd name="T49" fmla="*/ 2147483647 h 371"/>
              <a:gd name="T50" fmla="*/ 2147483647 w 272"/>
              <a:gd name="T51" fmla="*/ 2147483647 h 371"/>
              <a:gd name="T52" fmla="*/ 2147483647 w 272"/>
              <a:gd name="T53" fmla="*/ 2147483647 h 371"/>
              <a:gd name="T54" fmla="*/ 2147483647 w 272"/>
              <a:gd name="T55" fmla="*/ 2147483647 h 371"/>
              <a:gd name="T56" fmla="*/ 2147483647 w 272"/>
              <a:gd name="T57" fmla="*/ 2147483647 h 371"/>
              <a:gd name="T58" fmla="*/ 2147483647 w 272"/>
              <a:gd name="T59" fmla="*/ 2147483647 h 371"/>
              <a:gd name="T60" fmla="*/ 2147483647 w 272"/>
              <a:gd name="T61" fmla="*/ 2147483647 h 371"/>
              <a:gd name="T62" fmla="*/ 2147483647 w 272"/>
              <a:gd name="T63" fmla="*/ 2147483647 h 371"/>
              <a:gd name="T64" fmla="*/ 2147483647 w 272"/>
              <a:gd name="T65" fmla="*/ 2147483647 h 371"/>
              <a:gd name="T66" fmla="*/ 2147483647 w 272"/>
              <a:gd name="T67" fmla="*/ 2147483647 h 371"/>
              <a:gd name="T68" fmla="*/ 2147483647 w 272"/>
              <a:gd name="T69" fmla="*/ 2147483647 h 371"/>
              <a:gd name="T70" fmla="*/ 2147483647 w 272"/>
              <a:gd name="T71" fmla="*/ 2147483647 h 371"/>
              <a:gd name="T72" fmla="*/ 2147483647 w 272"/>
              <a:gd name="T73" fmla="*/ 2147483647 h 371"/>
              <a:gd name="T74" fmla="*/ 2147483647 w 272"/>
              <a:gd name="T75" fmla="*/ 2147483647 h 371"/>
              <a:gd name="T76" fmla="*/ 2147483647 w 272"/>
              <a:gd name="T77" fmla="*/ 2147483647 h 3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2"/>
              <a:gd name="T118" fmla="*/ 0 h 371"/>
              <a:gd name="T119" fmla="*/ 272 w 272"/>
              <a:gd name="T120" fmla="*/ 371 h 3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2" h="371">
                <a:moveTo>
                  <a:pt x="136" y="347"/>
                </a:moveTo>
                <a:lnTo>
                  <a:pt x="136" y="349"/>
                </a:lnTo>
                <a:lnTo>
                  <a:pt x="152" y="339"/>
                </a:lnTo>
                <a:lnTo>
                  <a:pt x="167" y="337"/>
                </a:lnTo>
                <a:lnTo>
                  <a:pt x="179" y="345"/>
                </a:lnTo>
                <a:lnTo>
                  <a:pt x="193" y="339"/>
                </a:lnTo>
                <a:lnTo>
                  <a:pt x="207" y="339"/>
                </a:lnTo>
                <a:lnTo>
                  <a:pt x="215" y="331"/>
                </a:lnTo>
                <a:lnTo>
                  <a:pt x="233" y="331"/>
                </a:lnTo>
                <a:lnTo>
                  <a:pt x="240" y="335"/>
                </a:lnTo>
                <a:lnTo>
                  <a:pt x="252" y="325"/>
                </a:lnTo>
                <a:lnTo>
                  <a:pt x="256" y="317"/>
                </a:lnTo>
                <a:lnTo>
                  <a:pt x="244" y="311"/>
                </a:lnTo>
                <a:lnTo>
                  <a:pt x="240" y="288"/>
                </a:lnTo>
                <a:lnTo>
                  <a:pt x="256" y="284"/>
                </a:lnTo>
                <a:lnTo>
                  <a:pt x="272" y="266"/>
                </a:lnTo>
                <a:lnTo>
                  <a:pt x="256" y="252"/>
                </a:lnTo>
                <a:lnTo>
                  <a:pt x="240" y="223"/>
                </a:lnTo>
                <a:lnTo>
                  <a:pt x="250" y="171"/>
                </a:lnTo>
                <a:lnTo>
                  <a:pt x="233" y="152"/>
                </a:lnTo>
                <a:lnTo>
                  <a:pt x="240" y="140"/>
                </a:lnTo>
                <a:lnTo>
                  <a:pt x="227" y="130"/>
                </a:lnTo>
                <a:lnTo>
                  <a:pt x="215" y="148"/>
                </a:lnTo>
                <a:lnTo>
                  <a:pt x="213" y="148"/>
                </a:lnTo>
                <a:lnTo>
                  <a:pt x="193" y="134"/>
                </a:lnTo>
                <a:lnTo>
                  <a:pt x="171" y="126"/>
                </a:lnTo>
                <a:lnTo>
                  <a:pt x="173" y="108"/>
                </a:lnTo>
                <a:lnTo>
                  <a:pt x="173" y="83"/>
                </a:lnTo>
                <a:lnTo>
                  <a:pt x="126" y="57"/>
                </a:lnTo>
                <a:lnTo>
                  <a:pt x="126" y="35"/>
                </a:lnTo>
                <a:lnTo>
                  <a:pt x="108" y="0"/>
                </a:lnTo>
                <a:lnTo>
                  <a:pt x="69" y="0"/>
                </a:lnTo>
                <a:lnTo>
                  <a:pt x="53" y="15"/>
                </a:lnTo>
                <a:lnTo>
                  <a:pt x="10" y="19"/>
                </a:lnTo>
                <a:lnTo>
                  <a:pt x="12" y="49"/>
                </a:lnTo>
                <a:lnTo>
                  <a:pt x="8" y="59"/>
                </a:lnTo>
                <a:lnTo>
                  <a:pt x="10" y="69"/>
                </a:lnTo>
                <a:lnTo>
                  <a:pt x="27" y="77"/>
                </a:lnTo>
                <a:lnTo>
                  <a:pt x="16" y="79"/>
                </a:lnTo>
                <a:lnTo>
                  <a:pt x="0" y="92"/>
                </a:lnTo>
                <a:lnTo>
                  <a:pt x="0" y="100"/>
                </a:lnTo>
                <a:lnTo>
                  <a:pt x="2" y="102"/>
                </a:lnTo>
                <a:lnTo>
                  <a:pt x="4" y="106"/>
                </a:lnTo>
                <a:lnTo>
                  <a:pt x="10" y="108"/>
                </a:lnTo>
                <a:lnTo>
                  <a:pt x="21" y="106"/>
                </a:lnTo>
                <a:lnTo>
                  <a:pt x="27" y="108"/>
                </a:lnTo>
                <a:lnTo>
                  <a:pt x="29" y="112"/>
                </a:lnTo>
                <a:lnTo>
                  <a:pt x="25" y="126"/>
                </a:lnTo>
                <a:lnTo>
                  <a:pt x="14" y="136"/>
                </a:lnTo>
                <a:lnTo>
                  <a:pt x="10" y="150"/>
                </a:lnTo>
                <a:lnTo>
                  <a:pt x="19" y="163"/>
                </a:lnTo>
                <a:lnTo>
                  <a:pt x="21" y="173"/>
                </a:lnTo>
                <a:lnTo>
                  <a:pt x="29" y="179"/>
                </a:lnTo>
                <a:lnTo>
                  <a:pt x="33" y="189"/>
                </a:lnTo>
                <a:lnTo>
                  <a:pt x="37" y="195"/>
                </a:lnTo>
                <a:lnTo>
                  <a:pt x="33" y="211"/>
                </a:lnTo>
                <a:lnTo>
                  <a:pt x="27" y="215"/>
                </a:lnTo>
                <a:lnTo>
                  <a:pt x="29" y="223"/>
                </a:lnTo>
                <a:lnTo>
                  <a:pt x="27" y="223"/>
                </a:lnTo>
                <a:lnTo>
                  <a:pt x="21" y="230"/>
                </a:lnTo>
                <a:lnTo>
                  <a:pt x="23" y="236"/>
                </a:lnTo>
                <a:lnTo>
                  <a:pt x="10" y="252"/>
                </a:lnTo>
                <a:lnTo>
                  <a:pt x="0" y="294"/>
                </a:lnTo>
                <a:lnTo>
                  <a:pt x="6" y="303"/>
                </a:lnTo>
                <a:lnTo>
                  <a:pt x="14" y="309"/>
                </a:lnTo>
                <a:lnTo>
                  <a:pt x="6" y="321"/>
                </a:lnTo>
                <a:lnTo>
                  <a:pt x="45" y="371"/>
                </a:lnTo>
                <a:lnTo>
                  <a:pt x="69" y="335"/>
                </a:lnTo>
                <a:lnTo>
                  <a:pt x="89" y="311"/>
                </a:lnTo>
                <a:lnTo>
                  <a:pt x="92" y="311"/>
                </a:lnTo>
                <a:lnTo>
                  <a:pt x="136" y="347"/>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284" name="Freeform 37"/>
          <p:cNvSpPr>
            <a:spLocks/>
          </p:cNvSpPr>
          <p:nvPr/>
        </p:nvSpPr>
        <p:spPr bwMode="gray">
          <a:xfrm>
            <a:off x="5786438" y="4740275"/>
            <a:ext cx="633412" cy="615950"/>
          </a:xfrm>
          <a:custGeom>
            <a:avLst/>
            <a:gdLst>
              <a:gd name="T0" fmla="*/ 2147483647 w 329"/>
              <a:gd name="T1" fmla="*/ 2147483647 h 341"/>
              <a:gd name="T2" fmla="*/ 2147483647 w 329"/>
              <a:gd name="T3" fmla="*/ 2147483647 h 341"/>
              <a:gd name="T4" fmla="*/ 2147483647 w 329"/>
              <a:gd name="T5" fmla="*/ 2147483647 h 341"/>
              <a:gd name="T6" fmla="*/ 2147483647 w 329"/>
              <a:gd name="T7" fmla="*/ 2147483647 h 341"/>
              <a:gd name="T8" fmla="*/ 2147483647 w 329"/>
              <a:gd name="T9" fmla="*/ 2147483647 h 341"/>
              <a:gd name="T10" fmla="*/ 2147483647 w 329"/>
              <a:gd name="T11" fmla="*/ 2147483647 h 341"/>
              <a:gd name="T12" fmla="*/ 2147483647 w 329"/>
              <a:gd name="T13" fmla="*/ 2147483647 h 341"/>
              <a:gd name="T14" fmla="*/ 2147483647 w 329"/>
              <a:gd name="T15" fmla="*/ 2147483647 h 341"/>
              <a:gd name="T16" fmla="*/ 2147483647 w 329"/>
              <a:gd name="T17" fmla="*/ 2147483647 h 341"/>
              <a:gd name="T18" fmla="*/ 2147483647 w 329"/>
              <a:gd name="T19" fmla="*/ 2147483647 h 341"/>
              <a:gd name="T20" fmla="*/ 2147483647 w 329"/>
              <a:gd name="T21" fmla="*/ 2147483647 h 341"/>
              <a:gd name="T22" fmla="*/ 2147483647 w 329"/>
              <a:gd name="T23" fmla="*/ 2147483647 h 341"/>
              <a:gd name="T24" fmla="*/ 2147483647 w 329"/>
              <a:gd name="T25" fmla="*/ 2147483647 h 341"/>
              <a:gd name="T26" fmla="*/ 2147483647 w 329"/>
              <a:gd name="T27" fmla="*/ 2147483647 h 341"/>
              <a:gd name="T28" fmla="*/ 2147483647 w 329"/>
              <a:gd name="T29" fmla="*/ 2147483647 h 341"/>
              <a:gd name="T30" fmla="*/ 2147483647 w 329"/>
              <a:gd name="T31" fmla="*/ 2147483647 h 341"/>
              <a:gd name="T32" fmla="*/ 2147483647 w 329"/>
              <a:gd name="T33" fmla="*/ 2147483647 h 341"/>
              <a:gd name="T34" fmla="*/ 2147483647 w 329"/>
              <a:gd name="T35" fmla="*/ 2147483647 h 341"/>
              <a:gd name="T36" fmla="*/ 2147483647 w 329"/>
              <a:gd name="T37" fmla="*/ 2147483647 h 341"/>
              <a:gd name="T38" fmla="*/ 2147483647 w 329"/>
              <a:gd name="T39" fmla="*/ 0 h 341"/>
              <a:gd name="T40" fmla="*/ 2147483647 w 329"/>
              <a:gd name="T41" fmla="*/ 2147483647 h 341"/>
              <a:gd name="T42" fmla="*/ 2147483647 w 329"/>
              <a:gd name="T43" fmla="*/ 2147483647 h 341"/>
              <a:gd name="T44" fmla="*/ 2147483647 w 329"/>
              <a:gd name="T45" fmla="*/ 2147483647 h 341"/>
              <a:gd name="T46" fmla="*/ 2147483647 w 329"/>
              <a:gd name="T47" fmla="*/ 2147483647 h 341"/>
              <a:gd name="T48" fmla="*/ 2147483647 w 329"/>
              <a:gd name="T49" fmla="*/ 2147483647 h 341"/>
              <a:gd name="T50" fmla="*/ 2147483647 w 329"/>
              <a:gd name="T51" fmla="*/ 2147483647 h 341"/>
              <a:gd name="T52" fmla="*/ 2147483647 w 329"/>
              <a:gd name="T53" fmla="*/ 2147483647 h 341"/>
              <a:gd name="T54" fmla="*/ 2147483647 w 329"/>
              <a:gd name="T55" fmla="*/ 2147483647 h 341"/>
              <a:gd name="T56" fmla="*/ 2147483647 w 329"/>
              <a:gd name="T57" fmla="*/ 2147483647 h 341"/>
              <a:gd name="T58" fmla="*/ 2147483647 w 329"/>
              <a:gd name="T59" fmla="*/ 2147483647 h 341"/>
              <a:gd name="T60" fmla="*/ 2147483647 w 329"/>
              <a:gd name="T61" fmla="*/ 2147483647 h 341"/>
              <a:gd name="T62" fmla="*/ 2147483647 w 329"/>
              <a:gd name="T63" fmla="*/ 2147483647 h 341"/>
              <a:gd name="T64" fmla="*/ 2147483647 w 329"/>
              <a:gd name="T65" fmla="*/ 2147483647 h 341"/>
              <a:gd name="T66" fmla="*/ 2147483647 w 329"/>
              <a:gd name="T67" fmla="*/ 2147483647 h 341"/>
              <a:gd name="T68" fmla="*/ 2147483647 w 329"/>
              <a:gd name="T69" fmla="*/ 2147483647 h 341"/>
              <a:gd name="T70" fmla="*/ 2147483647 w 329"/>
              <a:gd name="T71" fmla="*/ 2147483647 h 341"/>
              <a:gd name="T72" fmla="*/ 2147483647 w 329"/>
              <a:gd name="T73" fmla="*/ 2147483647 h 341"/>
              <a:gd name="T74" fmla="*/ 2147483647 w 329"/>
              <a:gd name="T75" fmla="*/ 2147483647 h 341"/>
              <a:gd name="T76" fmla="*/ 2147483647 w 329"/>
              <a:gd name="T77" fmla="*/ 2147483647 h 3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9"/>
              <a:gd name="T118" fmla="*/ 0 h 341"/>
              <a:gd name="T119" fmla="*/ 329 w 329"/>
              <a:gd name="T120" fmla="*/ 341 h 3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9" h="341">
                <a:moveTo>
                  <a:pt x="185" y="225"/>
                </a:moveTo>
                <a:lnTo>
                  <a:pt x="166" y="217"/>
                </a:lnTo>
                <a:lnTo>
                  <a:pt x="148" y="162"/>
                </a:lnTo>
                <a:lnTo>
                  <a:pt x="134" y="152"/>
                </a:lnTo>
                <a:lnTo>
                  <a:pt x="126" y="106"/>
                </a:lnTo>
                <a:lnTo>
                  <a:pt x="128" y="99"/>
                </a:lnTo>
                <a:lnTo>
                  <a:pt x="124" y="95"/>
                </a:lnTo>
                <a:lnTo>
                  <a:pt x="126" y="95"/>
                </a:lnTo>
                <a:lnTo>
                  <a:pt x="124" y="93"/>
                </a:lnTo>
                <a:lnTo>
                  <a:pt x="146" y="108"/>
                </a:lnTo>
                <a:lnTo>
                  <a:pt x="158" y="106"/>
                </a:lnTo>
                <a:lnTo>
                  <a:pt x="172" y="91"/>
                </a:lnTo>
                <a:lnTo>
                  <a:pt x="185" y="91"/>
                </a:lnTo>
                <a:lnTo>
                  <a:pt x="201" y="99"/>
                </a:lnTo>
                <a:lnTo>
                  <a:pt x="217" y="99"/>
                </a:lnTo>
                <a:lnTo>
                  <a:pt x="219" y="95"/>
                </a:lnTo>
                <a:lnTo>
                  <a:pt x="235" y="95"/>
                </a:lnTo>
                <a:lnTo>
                  <a:pt x="272" y="101"/>
                </a:lnTo>
                <a:lnTo>
                  <a:pt x="302" y="118"/>
                </a:lnTo>
                <a:lnTo>
                  <a:pt x="302" y="112"/>
                </a:lnTo>
                <a:lnTo>
                  <a:pt x="318" y="99"/>
                </a:lnTo>
                <a:lnTo>
                  <a:pt x="329" y="97"/>
                </a:lnTo>
                <a:lnTo>
                  <a:pt x="312" y="89"/>
                </a:lnTo>
                <a:lnTo>
                  <a:pt x="310" y="79"/>
                </a:lnTo>
                <a:lnTo>
                  <a:pt x="314" y="69"/>
                </a:lnTo>
                <a:lnTo>
                  <a:pt x="310" y="39"/>
                </a:lnTo>
                <a:lnTo>
                  <a:pt x="296" y="51"/>
                </a:lnTo>
                <a:lnTo>
                  <a:pt x="292" y="55"/>
                </a:lnTo>
                <a:lnTo>
                  <a:pt x="288" y="61"/>
                </a:lnTo>
                <a:lnTo>
                  <a:pt x="235" y="55"/>
                </a:lnTo>
                <a:lnTo>
                  <a:pt x="201" y="24"/>
                </a:lnTo>
                <a:lnTo>
                  <a:pt x="193" y="16"/>
                </a:lnTo>
                <a:lnTo>
                  <a:pt x="185" y="4"/>
                </a:lnTo>
                <a:lnTo>
                  <a:pt x="164" y="0"/>
                </a:lnTo>
                <a:lnTo>
                  <a:pt x="152" y="2"/>
                </a:lnTo>
                <a:lnTo>
                  <a:pt x="150" y="12"/>
                </a:lnTo>
                <a:lnTo>
                  <a:pt x="128" y="20"/>
                </a:lnTo>
                <a:lnTo>
                  <a:pt x="120" y="20"/>
                </a:lnTo>
                <a:lnTo>
                  <a:pt x="114" y="26"/>
                </a:lnTo>
                <a:lnTo>
                  <a:pt x="114" y="43"/>
                </a:lnTo>
                <a:lnTo>
                  <a:pt x="91" y="49"/>
                </a:lnTo>
                <a:lnTo>
                  <a:pt x="93" y="55"/>
                </a:lnTo>
                <a:lnTo>
                  <a:pt x="93" y="61"/>
                </a:lnTo>
                <a:lnTo>
                  <a:pt x="87" y="67"/>
                </a:lnTo>
                <a:lnTo>
                  <a:pt x="75" y="65"/>
                </a:lnTo>
                <a:lnTo>
                  <a:pt x="65" y="59"/>
                </a:lnTo>
                <a:lnTo>
                  <a:pt x="51" y="67"/>
                </a:lnTo>
                <a:lnTo>
                  <a:pt x="37" y="71"/>
                </a:lnTo>
                <a:lnTo>
                  <a:pt x="31" y="91"/>
                </a:lnTo>
                <a:lnTo>
                  <a:pt x="10" y="77"/>
                </a:lnTo>
                <a:lnTo>
                  <a:pt x="0" y="85"/>
                </a:lnTo>
                <a:lnTo>
                  <a:pt x="20" y="146"/>
                </a:lnTo>
                <a:lnTo>
                  <a:pt x="37" y="103"/>
                </a:lnTo>
                <a:lnTo>
                  <a:pt x="77" y="132"/>
                </a:lnTo>
                <a:lnTo>
                  <a:pt x="79" y="154"/>
                </a:lnTo>
                <a:lnTo>
                  <a:pt x="122" y="199"/>
                </a:lnTo>
                <a:lnTo>
                  <a:pt x="95" y="201"/>
                </a:lnTo>
                <a:lnTo>
                  <a:pt x="150" y="272"/>
                </a:lnTo>
                <a:lnTo>
                  <a:pt x="172" y="258"/>
                </a:lnTo>
                <a:lnTo>
                  <a:pt x="205" y="272"/>
                </a:lnTo>
                <a:lnTo>
                  <a:pt x="248" y="308"/>
                </a:lnTo>
                <a:lnTo>
                  <a:pt x="225" y="298"/>
                </a:lnTo>
                <a:lnTo>
                  <a:pt x="225" y="308"/>
                </a:lnTo>
                <a:lnTo>
                  <a:pt x="272" y="327"/>
                </a:lnTo>
                <a:lnTo>
                  <a:pt x="306" y="341"/>
                </a:lnTo>
                <a:lnTo>
                  <a:pt x="248" y="286"/>
                </a:lnTo>
                <a:lnTo>
                  <a:pt x="237" y="276"/>
                </a:lnTo>
                <a:lnTo>
                  <a:pt x="217" y="262"/>
                </a:lnTo>
                <a:lnTo>
                  <a:pt x="207" y="247"/>
                </a:lnTo>
                <a:lnTo>
                  <a:pt x="183" y="229"/>
                </a:lnTo>
                <a:lnTo>
                  <a:pt x="185" y="225"/>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285" name="Freeform 38"/>
          <p:cNvSpPr>
            <a:spLocks/>
          </p:cNvSpPr>
          <p:nvPr/>
        </p:nvSpPr>
        <p:spPr bwMode="gray">
          <a:xfrm>
            <a:off x="5786438" y="4659313"/>
            <a:ext cx="371475" cy="209550"/>
          </a:xfrm>
          <a:custGeom>
            <a:avLst/>
            <a:gdLst>
              <a:gd name="T0" fmla="*/ 2147483647 w 193"/>
              <a:gd name="T1" fmla="*/ 2147483647 h 116"/>
              <a:gd name="T2" fmla="*/ 2147483647 w 193"/>
              <a:gd name="T3" fmla="*/ 0 h 116"/>
              <a:gd name="T4" fmla="*/ 2147483647 w 193"/>
              <a:gd name="T5" fmla="*/ 2147483647 h 116"/>
              <a:gd name="T6" fmla="*/ 2147483647 w 193"/>
              <a:gd name="T7" fmla="*/ 2147483647 h 116"/>
              <a:gd name="T8" fmla="*/ 2147483647 w 193"/>
              <a:gd name="T9" fmla="*/ 2147483647 h 116"/>
              <a:gd name="T10" fmla="*/ 2147483647 w 193"/>
              <a:gd name="T11" fmla="*/ 2147483647 h 116"/>
              <a:gd name="T12" fmla="*/ 2147483647 w 193"/>
              <a:gd name="T13" fmla="*/ 2147483647 h 116"/>
              <a:gd name="T14" fmla="*/ 2147483647 w 193"/>
              <a:gd name="T15" fmla="*/ 2147483647 h 116"/>
              <a:gd name="T16" fmla="*/ 0 w 193"/>
              <a:gd name="T17" fmla="*/ 2147483647 h 116"/>
              <a:gd name="T18" fmla="*/ 2147483647 w 193"/>
              <a:gd name="T19" fmla="*/ 2147483647 h 116"/>
              <a:gd name="T20" fmla="*/ 2147483647 w 193"/>
              <a:gd name="T21" fmla="*/ 2147483647 h 116"/>
              <a:gd name="T22" fmla="*/ 2147483647 w 193"/>
              <a:gd name="T23" fmla="*/ 2147483647 h 116"/>
              <a:gd name="T24" fmla="*/ 2147483647 w 193"/>
              <a:gd name="T25" fmla="*/ 2147483647 h 116"/>
              <a:gd name="T26" fmla="*/ 2147483647 w 193"/>
              <a:gd name="T27" fmla="*/ 2147483647 h 116"/>
              <a:gd name="T28" fmla="*/ 2147483647 w 193"/>
              <a:gd name="T29" fmla="*/ 2147483647 h 116"/>
              <a:gd name="T30" fmla="*/ 2147483647 w 193"/>
              <a:gd name="T31" fmla="*/ 2147483647 h 116"/>
              <a:gd name="T32" fmla="*/ 2147483647 w 193"/>
              <a:gd name="T33" fmla="*/ 2147483647 h 116"/>
              <a:gd name="T34" fmla="*/ 2147483647 w 193"/>
              <a:gd name="T35" fmla="*/ 2147483647 h 116"/>
              <a:gd name="T36" fmla="*/ 2147483647 w 193"/>
              <a:gd name="T37" fmla="*/ 2147483647 h 116"/>
              <a:gd name="T38" fmla="*/ 2147483647 w 193"/>
              <a:gd name="T39" fmla="*/ 2147483647 h 116"/>
              <a:gd name="T40" fmla="*/ 2147483647 w 193"/>
              <a:gd name="T41" fmla="*/ 2147483647 h 116"/>
              <a:gd name="T42" fmla="*/ 2147483647 w 193"/>
              <a:gd name="T43" fmla="*/ 2147483647 h 116"/>
              <a:gd name="T44" fmla="*/ 2147483647 w 193"/>
              <a:gd name="T45" fmla="*/ 2147483647 h 116"/>
              <a:gd name="T46" fmla="*/ 2147483647 w 193"/>
              <a:gd name="T47" fmla="*/ 2147483647 h 116"/>
              <a:gd name="T48" fmla="*/ 2147483647 w 193"/>
              <a:gd name="T49" fmla="*/ 2147483647 h 116"/>
              <a:gd name="T50" fmla="*/ 2147483647 w 193"/>
              <a:gd name="T51" fmla="*/ 2147483647 h 116"/>
              <a:gd name="T52" fmla="*/ 2147483647 w 193"/>
              <a:gd name="T53" fmla="*/ 2147483647 h 116"/>
              <a:gd name="T54" fmla="*/ 2147483647 w 193"/>
              <a:gd name="T55" fmla="*/ 2147483647 h 116"/>
              <a:gd name="T56" fmla="*/ 2147483647 w 193"/>
              <a:gd name="T57" fmla="*/ 2147483647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3"/>
              <a:gd name="T88" fmla="*/ 0 h 116"/>
              <a:gd name="T89" fmla="*/ 193 w 193"/>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3" h="116">
                <a:moveTo>
                  <a:pt x="172" y="23"/>
                </a:moveTo>
                <a:lnTo>
                  <a:pt x="172" y="0"/>
                </a:lnTo>
                <a:lnTo>
                  <a:pt x="146" y="11"/>
                </a:lnTo>
                <a:lnTo>
                  <a:pt x="146" y="23"/>
                </a:lnTo>
                <a:lnTo>
                  <a:pt x="126" y="23"/>
                </a:lnTo>
                <a:lnTo>
                  <a:pt x="73" y="41"/>
                </a:lnTo>
                <a:lnTo>
                  <a:pt x="14" y="37"/>
                </a:lnTo>
                <a:lnTo>
                  <a:pt x="0" y="55"/>
                </a:lnTo>
                <a:lnTo>
                  <a:pt x="26" y="100"/>
                </a:lnTo>
                <a:lnTo>
                  <a:pt x="37" y="116"/>
                </a:lnTo>
                <a:lnTo>
                  <a:pt x="51" y="112"/>
                </a:lnTo>
                <a:lnTo>
                  <a:pt x="65" y="104"/>
                </a:lnTo>
                <a:lnTo>
                  <a:pt x="75" y="110"/>
                </a:lnTo>
                <a:lnTo>
                  <a:pt x="87" y="112"/>
                </a:lnTo>
                <a:lnTo>
                  <a:pt x="93" y="106"/>
                </a:lnTo>
                <a:lnTo>
                  <a:pt x="93" y="100"/>
                </a:lnTo>
                <a:lnTo>
                  <a:pt x="91" y="94"/>
                </a:lnTo>
                <a:lnTo>
                  <a:pt x="114" y="88"/>
                </a:lnTo>
                <a:lnTo>
                  <a:pt x="114" y="71"/>
                </a:lnTo>
                <a:lnTo>
                  <a:pt x="120" y="65"/>
                </a:lnTo>
                <a:lnTo>
                  <a:pt x="128" y="65"/>
                </a:lnTo>
                <a:lnTo>
                  <a:pt x="150" y="57"/>
                </a:lnTo>
                <a:lnTo>
                  <a:pt x="152" y="47"/>
                </a:lnTo>
                <a:lnTo>
                  <a:pt x="164" y="45"/>
                </a:lnTo>
                <a:lnTo>
                  <a:pt x="185" y="49"/>
                </a:lnTo>
                <a:lnTo>
                  <a:pt x="193" y="61"/>
                </a:lnTo>
                <a:lnTo>
                  <a:pt x="193" y="41"/>
                </a:lnTo>
                <a:lnTo>
                  <a:pt x="172" y="23"/>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286" name="Freeform 39"/>
          <p:cNvSpPr>
            <a:spLocks/>
          </p:cNvSpPr>
          <p:nvPr/>
        </p:nvSpPr>
        <p:spPr bwMode="gray">
          <a:xfrm>
            <a:off x="5857875" y="4860925"/>
            <a:ext cx="26988" cy="7938"/>
          </a:xfrm>
          <a:custGeom>
            <a:avLst/>
            <a:gdLst>
              <a:gd name="T0" fmla="*/ 0 w 14"/>
              <a:gd name="T1" fmla="*/ 2147483647 h 4"/>
              <a:gd name="T2" fmla="*/ 2147483647 w 14"/>
              <a:gd name="T3" fmla="*/ 0 h 4"/>
              <a:gd name="T4" fmla="*/ 0 w 14"/>
              <a:gd name="T5" fmla="*/ 2147483647 h 4"/>
              <a:gd name="T6" fmla="*/ 0 w 14"/>
              <a:gd name="T7" fmla="*/ 2147483647 h 4"/>
              <a:gd name="T8" fmla="*/ 0 60000 65536"/>
              <a:gd name="T9" fmla="*/ 0 60000 65536"/>
              <a:gd name="T10" fmla="*/ 0 60000 65536"/>
              <a:gd name="T11" fmla="*/ 0 60000 65536"/>
              <a:gd name="T12" fmla="*/ 0 w 14"/>
              <a:gd name="T13" fmla="*/ 0 h 4"/>
              <a:gd name="T14" fmla="*/ 14 w 14"/>
              <a:gd name="T15" fmla="*/ 4 h 4"/>
            </a:gdLst>
            <a:ahLst/>
            <a:cxnLst>
              <a:cxn ang="T8">
                <a:pos x="T0" y="T1"/>
              </a:cxn>
              <a:cxn ang="T9">
                <a:pos x="T2" y="T3"/>
              </a:cxn>
              <a:cxn ang="T10">
                <a:pos x="T4" y="T5"/>
              </a:cxn>
              <a:cxn ang="T11">
                <a:pos x="T6" y="T7"/>
              </a:cxn>
            </a:cxnLst>
            <a:rect l="T12" t="T13" r="T14" b="T15"/>
            <a:pathLst>
              <a:path w="14" h="4">
                <a:moveTo>
                  <a:pt x="0" y="4"/>
                </a:moveTo>
                <a:lnTo>
                  <a:pt x="14" y="0"/>
                </a:lnTo>
                <a:lnTo>
                  <a:pt x="0"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7" name="Freeform 40"/>
          <p:cNvSpPr>
            <a:spLocks/>
          </p:cNvSpPr>
          <p:nvPr/>
        </p:nvSpPr>
        <p:spPr bwMode="gray">
          <a:xfrm>
            <a:off x="5610225" y="3973513"/>
            <a:ext cx="781050" cy="406400"/>
          </a:xfrm>
          <a:custGeom>
            <a:avLst/>
            <a:gdLst>
              <a:gd name="T0" fmla="*/ 2147483647 w 405"/>
              <a:gd name="T1" fmla="*/ 2147483647 h 225"/>
              <a:gd name="T2" fmla="*/ 2147483647 w 405"/>
              <a:gd name="T3" fmla="*/ 2147483647 h 225"/>
              <a:gd name="T4" fmla="*/ 2147483647 w 405"/>
              <a:gd name="T5" fmla="*/ 2147483647 h 225"/>
              <a:gd name="T6" fmla="*/ 2147483647 w 405"/>
              <a:gd name="T7" fmla="*/ 2147483647 h 225"/>
              <a:gd name="T8" fmla="*/ 2147483647 w 405"/>
              <a:gd name="T9" fmla="*/ 2147483647 h 225"/>
              <a:gd name="T10" fmla="*/ 2147483647 w 405"/>
              <a:gd name="T11" fmla="*/ 2147483647 h 225"/>
              <a:gd name="T12" fmla="*/ 2147483647 w 405"/>
              <a:gd name="T13" fmla="*/ 2147483647 h 225"/>
              <a:gd name="T14" fmla="*/ 2147483647 w 405"/>
              <a:gd name="T15" fmla="*/ 2147483647 h 225"/>
              <a:gd name="T16" fmla="*/ 2147483647 w 405"/>
              <a:gd name="T17" fmla="*/ 2147483647 h 225"/>
              <a:gd name="T18" fmla="*/ 2147483647 w 405"/>
              <a:gd name="T19" fmla="*/ 2147483647 h 225"/>
              <a:gd name="T20" fmla="*/ 2147483647 w 405"/>
              <a:gd name="T21" fmla="*/ 2147483647 h 225"/>
              <a:gd name="T22" fmla="*/ 2147483647 w 405"/>
              <a:gd name="T23" fmla="*/ 2147483647 h 225"/>
              <a:gd name="T24" fmla="*/ 2147483647 w 405"/>
              <a:gd name="T25" fmla="*/ 2147483647 h 225"/>
              <a:gd name="T26" fmla="*/ 2147483647 w 405"/>
              <a:gd name="T27" fmla="*/ 2147483647 h 225"/>
              <a:gd name="T28" fmla="*/ 2147483647 w 405"/>
              <a:gd name="T29" fmla="*/ 2147483647 h 225"/>
              <a:gd name="T30" fmla="*/ 2147483647 w 405"/>
              <a:gd name="T31" fmla="*/ 2147483647 h 225"/>
              <a:gd name="T32" fmla="*/ 2147483647 w 405"/>
              <a:gd name="T33" fmla="*/ 2147483647 h 225"/>
              <a:gd name="T34" fmla="*/ 2147483647 w 405"/>
              <a:gd name="T35" fmla="*/ 2147483647 h 225"/>
              <a:gd name="T36" fmla="*/ 2147483647 w 405"/>
              <a:gd name="T37" fmla="*/ 2147483647 h 225"/>
              <a:gd name="T38" fmla="*/ 2147483647 w 405"/>
              <a:gd name="T39" fmla="*/ 2147483647 h 225"/>
              <a:gd name="T40" fmla="*/ 2147483647 w 405"/>
              <a:gd name="T41" fmla="*/ 2147483647 h 225"/>
              <a:gd name="T42" fmla="*/ 2147483647 w 405"/>
              <a:gd name="T43" fmla="*/ 2147483647 h 225"/>
              <a:gd name="T44" fmla="*/ 2147483647 w 405"/>
              <a:gd name="T45" fmla="*/ 2147483647 h 225"/>
              <a:gd name="T46" fmla="*/ 2147483647 w 405"/>
              <a:gd name="T47" fmla="*/ 2147483647 h 225"/>
              <a:gd name="T48" fmla="*/ 2147483647 w 405"/>
              <a:gd name="T49" fmla="*/ 2147483647 h 225"/>
              <a:gd name="T50" fmla="*/ 2147483647 w 405"/>
              <a:gd name="T51" fmla="*/ 2147483647 h 225"/>
              <a:gd name="T52" fmla="*/ 2147483647 w 405"/>
              <a:gd name="T53" fmla="*/ 2147483647 h 225"/>
              <a:gd name="T54" fmla="*/ 2147483647 w 405"/>
              <a:gd name="T55" fmla="*/ 0 h 225"/>
              <a:gd name="T56" fmla="*/ 2147483647 w 405"/>
              <a:gd name="T57" fmla="*/ 2147483647 h 225"/>
              <a:gd name="T58" fmla="*/ 2147483647 w 405"/>
              <a:gd name="T59" fmla="*/ 2147483647 h 225"/>
              <a:gd name="T60" fmla="*/ 2147483647 w 405"/>
              <a:gd name="T61" fmla="*/ 2147483647 h 225"/>
              <a:gd name="T62" fmla="*/ 0 w 405"/>
              <a:gd name="T63" fmla="*/ 2147483647 h 225"/>
              <a:gd name="T64" fmla="*/ 2147483647 w 405"/>
              <a:gd name="T65" fmla="*/ 2147483647 h 225"/>
              <a:gd name="T66" fmla="*/ 2147483647 w 405"/>
              <a:gd name="T67" fmla="*/ 2147483647 h 225"/>
              <a:gd name="T68" fmla="*/ 2147483647 w 405"/>
              <a:gd name="T69" fmla="*/ 2147483647 h 225"/>
              <a:gd name="T70" fmla="*/ 2147483647 w 405"/>
              <a:gd name="T71" fmla="*/ 2147483647 h 225"/>
              <a:gd name="T72" fmla="*/ 2147483647 w 405"/>
              <a:gd name="T73" fmla="*/ 2147483647 h 225"/>
              <a:gd name="T74" fmla="*/ 2147483647 w 405"/>
              <a:gd name="T75" fmla="*/ 2147483647 h 225"/>
              <a:gd name="T76" fmla="*/ 2147483647 w 405"/>
              <a:gd name="T77" fmla="*/ 2147483647 h 225"/>
              <a:gd name="T78" fmla="*/ 2147483647 w 405"/>
              <a:gd name="T79" fmla="*/ 2147483647 h 225"/>
              <a:gd name="T80" fmla="*/ 2147483647 w 405"/>
              <a:gd name="T81" fmla="*/ 2147483647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5"/>
              <a:gd name="T124" fmla="*/ 0 h 225"/>
              <a:gd name="T125" fmla="*/ 405 w 405"/>
              <a:gd name="T126" fmla="*/ 225 h 2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5" h="225">
                <a:moveTo>
                  <a:pt x="158" y="225"/>
                </a:moveTo>
                <a:lnTo>
                  <a:pt x="184" y="189"/>
                </a:lnTo>
                <a:lnTo>
                  <a:pt x="217" y="207"/>
                </a:lnTo>
                <a:lnTo>
                  <a:pt x="284" y="221"/>
                </a:lnTo>
                <a:lnTo>
                  <a:pt x="308" y="205"/>
                </a:lnTo>
                <a:lnTo>
                  <a:pt x="332" y="215"/>
                </a:lnTo>
                <a:lnTo>
                  <a:pt x="375" y="167"/>
                </a:lnTo>
                <a:lnTo>
                  <a:pt x="391" y="167"/>
                </a:lnTo>
                <a:lnTo>
                  <a:pt x="405" y="144"/>
                </a:lnTo>
                <a:lnTo>
                  <a:pt x="379" y="114"/>
                </a:lnTo>
                <a:lnTo>
                  <a:pt x="379" y="96"/>
                </a:lnTo>
                <a:lnTo>
                  <a:pt x="320" y="81"/>
                </a:lnTo>
                <a:lnTo>
                  <a:pt x="320" y="67"/>
                </a:lnTo>
                <a:lnTo>
                  <a:pt x="302" y="59"/>
                </a:lnTo>
                <a:lnTo>
                  <a:pt x="284" y="67"/>
                </a:lnTo>
                <a:lnTo>
                  <a:pt x="263" y="77"/>
                </a:lnTo>
                <a:lnTo>
                  <a:pt x="241" y="55"/>
                </a:lnTo>
                <a:lnTo>
                  <a:pt x="247" y="49"/>
                </a:lnTo>
                <a:lnTo>
                  <a:pt x="247" y="31"/>
                </a:lnTo>
                <a:lnTo>
                  <a:pt x="225" y="31"/>
                </a:lnTo>
                <a:lnTo>
                  <a:pt x="190" y="18"/>
                </a:lnTo>
                <a:lnTo>
                  <a:pt x="190" y="8"/>
                </a:lnTo>
                <a:lnTo>
                  <a:pt x="170" y="8"/>
                </a:lnTo>
                <a:lnTo>
                  <a:pt x="158" y="8"/>
                </a:lnTo>
                <a:lnTo>
                  <a:pt x="128" y="0"/>
                </a:lnTo>
                <a:lnTo>
                  <a:pt x="117" y="18"/>
                </a:lnTo>
                <a:lnTo>
                  <a:pt x="16" y="73"/>
                </a:lnTo>
                <a:lnTo>
                  <a:pt x="4" y="59"/>
                </a:lnTo>
                <a:lnTo>
                  <a:pt x="0" y="67"/>
                </a:lnTo>
                <a:lnTo>
                  <a:pt x="8" y="91"/>
                </a:lnTo>
                <a:lnTo>
                  <a:pt x="26" y="106"/>
                </a:lnTo>
                <a:lnTo>
                  <a:pt x="28" y="132"/>
                </a:lnTo>
                <a:lnTo>
                  <a:pt x="63" y="167"/>
                </a:lnTo>
                <a:lnTo>
                  <a:pt x="79" y="175"/>
                </a:lnTo>
                <a:lnTo>
                  <a:pt x="101" y="199"/>
                </a:lnTo>
                <a:lnTo>
                  <a:pt x="101" y="221"/>
                </a:lnTo>
                <a:lnTo>
                  <a:pt x="128" y="225"/>
                </a:lnTo>
                <a:lnTo>
                  <a:pt x="158" y="22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8" name="Freeform 41"/>
          <p:cNvSpPr>
            <a:spLocks/>
          </p:cNvSpPr>
          <p:nvPr/>
        </p:nvSpPr>
        <p:spPr bwMode="gray">
          <a:xfrm>
            <a:off x="4765675" y="0"/>
            <a:ext cx="2457450" cy="2719388"/>
          </a:xfrm>
          <a:custGeom>
            <a:avLst/>
            <a:gdLst>
              <a:gd name="T0" fmla="*/ 2147483647 w 1275"/>
              <a:gd name="T1" fmla="*/ 2147483647 h 1503"/>
              <a:gd name="T2" fmla="*/ 2147483647 w 1275"/>
              <a:gd name="T3" fmla="*/ 2147483647 h 1503"/>
              <a:gd name="T4" fmla="*/ 2147483647 w 1275"/>
              <a:gd name="T5" fmla="*/ 2147483647 h 1503"/>
              <a:gd name="T6" fmla="*/ 2147483647 w 1275"/>
              <a:gd name="T7" fmla="*/ 2147483647 h 1503"/>
              <a:gd name="T8" fmla="*/ 2147483647 w 1275"/>
              <a:gd name="T9" fmla="*/ 2147483647 h 1503"/>
              <a:gd name="T10" fmla="*/ 2147483647 w 1275"/>
              <a:gd name="T11" fmla="*/ 2147483647 h 1503"/>
              <a:gd name="T12" fmla="*/ 2147483647 w 1275"/>
              <a:gd name="T13" fmla="*/ 2147483647 h 1503"/>
              <a:gd name="T14" fmla="*/ 2147483647 w 1275"/>
              <a:gd name="T15" fmla="*/ 2147483647 h 1503"/>
              <a:gd name="T16" fmla="*/ 2147483647 w 1275"/>
              <a:gd name="T17" fmla="*/ 2147483647 h 1503"/>
              <a:gd name="T18" fmla="*/ 2147483647 w 1275"/>
              <a:gd name="T19" fmla="*/ 2147483647 h 1503"/>
              <a:gd name="T20" fmla="*/ 2147483647 w 1275"/>
              <a:gd name="T21" fmla="*/ 2147483647 h 1503"/>
              <a:gd name="T22" fmla="*/ 2147483647 w 1275"/>
              <a:gd name="T23" fmla="*/ 2147483647 h 1503"/>
              <a:gd name="T24" fmla="*/ 2147483647 w 1275"/>
              <a:gd name="T25" fmla="*/ 2147483647 h 1503"/>
              <a:gd name="T26" fmla="*/ 2147483647 w 1275"/>
              <a:gd name="T27" fmla="*/ 2147483647 h 1503"/>
              <a:gd name="T28" fmla="*/ 2147483647 w 1275"/>
              <a:gd name="T29" fmla="*/ 2147483647 h 1503"/>
              <a:gd name="T30" fmla="*/ 2147483647 w 1275"/>
              <a:gd name="T31" fmla="*/ 2147483647 h 1503"/>
              <a:gd name="T32" fmla="*/ 2147483647 w 1275"/>
              <a:gd name="T33" fmla="*/ 2147483647 h 1503"/>
              <a:gd name="T34" fmla="*/ 2147483647 w 1275"/>
              <a:gd name="T35" fmla="*/ 2147483647 h 1503"/>
              <a:gd name="T36" fmla="*/ 2147483647 w 1275"/>
              <a:gd name="T37" fmla="*/ 2147483647 h 1503"/>
              <a:gd name="T38" fmla="*/ 2147483647 w 1275"/>
              <a:gd name="T39" fmla="*/ 2147483647 h 1503"/>
              <a:gd name="T40" fmla="*/ 2147483647 w 1275"/>
              <a:gd name="T41" fmla="*/ 2147483647 h 1503"/>
              <a:gd name="T42" fmla="*/ 2147483647 w 1275"/>
              <a:gd name="T43" fmla="*/ 2147483647 h 1503"/>
              <a:gd name="T44" fmla="*/ 2147483647 w 1275"/>
              <a:gd name="T45" fmla="*/ 2147483647 h 1503"/>
              <a:gd name="T46" fmla="*/ 2147483647 w 1275"/>
              <a:gd name="T47" fmla="*/ 2147483647 h 1503"/>
              <a:gd name="T48" fmla="*/ 2147483647 w 1275"/>
              <a:gd name="T49" fmla="*/ 2147483647 h 1503"/>
              <a:gd name="T50" fmla="*/ 2147483647 w 1275"/>
              <a:gd name="T51" fmla="*/ 2147483647 h 1503"/>
              <a:gd name="T52" fmla="*/ 2147483647 w 1275"/>
              <a:gd name="T53" fmla="*/ 2147483647 h 1503"/>
              <a:gd name="T54" fmla="*/ 2147483647 w 1275"/>
              <a:gd name="T55" fmla="*/ 2147483647 h 1503"/>
              <a:gd name="T56" fmla="*/ 2147483647 w 1275"/>
              <a:gd name="T57" fmla="*/ 2147483647 h 1503"/>
              <a:gd name="T58" fmla="*/ 2147483647 w 1275"/>
              <a:gd name="T59" fmla="*/ 2147483647 h 1503"/>
              <a:gd name="T60" fmla="*/ 2147483647 w 1275"/>
              <a:gd name="T61" fmla="*/ 2147483647 h 1503"/>
              <a:gd name="T62" fmla="*/ 2147483647 w 1275"/>
              <a:gd name="T63" fmla="*/ 2147483647 h 1503"/>
              <a:gd name="T64" fmla="*/ 2147483647 w 1275"/>
              <a:gd name="T65" fmla="*/ 2147483647 h 1503"/>
              <a:gd name="T66" fmla="*/ 2147483647 w 1275"/>
              <a:gd name="T67" fmla="*/ 2147483647 h 1503"/>
              <a:gd name="T68" fmla="*/ 2147483647 w 1275"/>
              <a:gd name="T69" fmla="*/ 2147483647 h 1503"/>
              <a:gd name="T70" fmla="*/ 2147483647 w 1275"/>
              <a:gd name="T71" fmla="*/ 2147483647 h 1503"/>
              <a:gd name="T72" fmla="*/ 2147483647 w 1275"/>
              <a:gd name="T73" fmla="*/ 2147483647 h 1503"/>
              <a:gd name="T74" fmla="*/ 2147483647 w 1275"/>
              <a:gd name="T75" fmla="*/ 2147483647 h 1503"/>
              <a:gd name="T76" fmla="*/ 2147483647 w 1275"/>
              <a:gd name="T77" fmla="*/ 2147483647 h 1503"/>
              <a:gd name="T78" fmla="*/ 2147483647 w 1275"/>
              <a:gd name="T79" fmla="*/ 2147483647 h 1503"/>
              <a:gd name="T80" fmla="*/ 2147483647 w 1275"/>
              <a:gd name="T81" fmla="*/ 2147483647 h 1503"/>
              <a:gd name="T82" fmla="*/ 2147483647 w 1275"/>
              <a:gd name="T83" fmla="*/ 2147483647 h 1503"/>
              <a:gd name="T84" fmla="*/ 2147483647 w 1275"/>
              <a:gd name="T85" fmla="*/ 2147483647 h 1503"/>
              <a:gd name="T86" fmla="*/ 2147483647 w 1275"/>
              <a:gd name="T87" fmla="*/ 2147483647 h 1503"/>
              <a:gd name="T88" fmla="*/ 2147483647 w 1275"/>
              <a:gd name="T89" fmla="*/ 2147483647 h 1503"/>
              <a:gd name="T90" fmla="*/ 2147483647 w 1275"/>
              <a:gd name="T91" fmla="*/ 2147483647 h 1503"/>
              <a:gd name="T92" fmla="*/ 2147483647 w 1275"/>
              <a:gd name="T93" fmla="*/ 2147483647 h 1503"/>
              <a:gd name="T94" fmla="*/ 2147483647 w 1275"/>
              <a:gd name="T95" fmla="*/ 2147483647 h 1503"/>
              <a:gd name="T96" fmla="*/ 2147483647 w 1275"/>
              <a:gd name="T97" fmla="*/ 2147483647 h 1503"/>
              <a:gd name="T98" fmla="*/ 2147483647 w 1275"/>
              <a:gd name="T99" fmla="*/ 2147483647 h 1503"/>
              <a:gd name="T100" fmla="*/ 2147483647 w 1275"/>
              <a:gd name="T101" fmla="*/ 2147483647 h 1503"/>
              <a:gd name="T102" fmla="*/ 2147483647 w 1275"/>
              <a:gd name="T103" fmla="*/ 2147483647 h 1503"/>
              <a:gd name="T104" fmla="*/ 2147483647 w 1275"/>
              <a:gd name="T105" fmla="*/ 2147483647 h 1503"/>
              <a:gd name="T106" fmla="*/ 2147483647 w 1275"/>
              <a:gd name="T107" fmla="*/ 2147483647 h 1503"/>
              <a:gd name="T108" fmla="*/ 2147483647 w 1275"/>
              <a:gd name="T109" fmla="*/ 2147483647 h 1503"/>
              <a:gd name="T110" fmla="*/ 2147483647 w 1275"/>
              <a:gd name="T111" fmla="*/ 2147483647 h 1503"/>
              <a:gd name="T112" fmla="*/ 2147483647 w 1275"/>
              <a:gd name="T113" fmla="*/ 2147483647 h 1503"/>
              <a:gd name="T114" fmla="*/ 2147483647 w 1275"/>
              <a:gd name="T115" fmla="*/ 2147483647 h 1503"/>
              <a:gd name="T116" fmla="*/ 2147483647 w 1275"/>
              <a:gd name="T117" fmla="*/ 2147483647 h 1503"/>
              <a:gd name="T118" fmla="*/ 2147483647 w 1275"/>
              <a:gd name="T119" fmla="*/ 2147483647 h 1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5"/>
              <a:gd name="T181" fmla="*/ 0 h 1503"/>
              <a:gd name="T182" fmla="*/ 1275 w 1275"/>
              <a:gd name="T183" fmla="*/ 1503 h 1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5" h="1503">
                <a:moveTo>
                  <a:pt x="797" y="237"/>
                </a:moveTo>
                <a:lnTo>
                  <a:pt x="793" y="213"/>
                </a:lnTo>
                <a:lnTo>
                  <a:pt x="801" y="209"/>
                </a:lnTo>
                <a:lnTo>
                  <a:pt x="829" y="223"/>
                </a:lnTo>
                <a:lnTo>
                  <a:pt x="872" y="274"/>
                </a:lnTo>
                <a:lnTo>
                  <a:pt x="912" y="274"/>
                </a:lnTo>
                <a:lnTo>
                  <a:pt x="933" y="264"/>
                </a:lnTo>
                <a:lnTo>
                  <a:pt x="947" y="260"/>
                </a:lnTo>
                <a:lnTo>
                  <a:pt x="963" y="270"/>
                </a:lnTo>
                <a:lnTo>
                  <a:pt x="987" y="282"/>
                </a:lnTo>
                <a:lnTo>
                  <a:pt x="1004" y="278"/>
                </a:lnTo>
                <a:lnTo>
                  <a:pt x="1008" y="255"/>
                </a:lnTo>
                <a:lnTo>
                  <a:pt x="1024" y="251"/>
                </a:lnTo>
                <a:lnTo>
                  <a:pt x="1028" y="219"/>
                </a:lnTo>
                <a:lnTo>
                  <a:pt x="1024" y="172"/>
                </a:lnTo>
                <a:lnTo>
                  <a:pt x="1050" y="138"/>
                </a:lnTo>
                <a:lnTo>
                  <a:pt x="1081" y="138"/>
                </a:lnTo>
                <a:lnTo>
                  <a:pt x="1091" y="134"/>
                </a:lnTo>
                <a:lnTo>
                  <a:pt x="1121" y="116"/>
                </a:lnTo>
                <a:lnTo>
                  <a:pt x="1133" y="130"/>
                </a:lnTo>
                <a:lnTo>
                  <a:pt x="1176" y="150"/>
                </a:lnTo>
                <a:lnTo>
                  <a:pt x="1196" y="172"/>
                </a:lnTo>
                <a:lnTo>
                  <a:pt x="1180" y="195"/>
                </a:lnTo>
                <a:lnTo>
                  <a:pt x="1170" y="237"/>
                </a:lnTo>
                <a:lnTo>
                  <a:pt x="1233" y="162"/>
                </a:lnTo>
                <a:lnTo>
                  <a:pt x="1255" y="162"/>
                </a:lnTo>
                <a:lnTo>
                  <a:pt x="1275" y="162"/>
                </a:lnTo>
                <a:lnTo>
                  <a:pt x="1271" y="144"/>
                </a:lnTo>
                <a:lnTo>
                  <a:pt x="1271" y="142"/>
                </a:lnTo>
                <a:lnTo>
                  <a:pt x="1237" y="138"/>
                </a:lnTo>
                <a:lnTo>
                  <a:pt x="1219" y="134"/>
                </a:lnTo>
                <a:lnTo>
                  <a:pt x="1208" y="150"/>
                </a:lnTo>
                <a:lnTo>
                  <a:pt x="1186" y="120"/>
                </a:lnTo>
                <a:lnTo>
                  <a:pt x="1139" y="105"/>
                </a:lnTo>
                <a:lnTo>
                  <a:pt x="1217" y="111"/>
                </a:lnTo>
                <a:lnTo>
                  <a:pt x="1255" y="83"/>
                </a:lnTo>
                <a:lnTo>
                  <a:pt x="1225" y="55"/>
                </a:lnTo>
                <a:lnTo>
                  <a:pt x="1202" y="61"/>
                </a:lnTo>
                <a:lnTo>
                  <a:pt x="1212" y="51"/>
                </a:lnTo>
                <a:lnTo>
                  <a:pt x="1180" y="32"/>
                </a:lnTo>
                <a:lnTo>
                  <a:pt x="1170" y="47"/>
                </a:lnTo>
                <a:lnTo>
                  <a:pt x="1160" y="28"/>
                </a:lnTo>
                <a:lnTo>
                  <a:pt x="1139" y="24"/>
                </a:lnTo>
                <a:lnTo>
                  <a:pt x="1125" y="69"/>
                </a:lnTo>
                <a:lnTo>
                  <a:pt x="1097" y="69"/>
                </a:lnTo>
                <a:lnTo>
                  <a:pt x="1117" y="51"/>
                </a:lnTo>
                <a:lnTo>
                  <a:pt x="1097" y="43"/>
                </a:lnTo>
                <a:lnTo>
                  <a:pt x="1117" y="32"/>
                </a:lnTo>
                <a:lnTo>
                  <a:pt x="1125" y="14"/>
                </a:lnTo>
                <a:lnTo>
                  <a:pt x="1103" y="0"/>
                </a:lnTo>
                <a:lnTo>
                  <a:pt x="1064" y="6"/>
                </a:lnTo>
                <a:lnTo>
                  <a:pt x="1054" y="24"/>
                </a:lnTo>
                <a:lnTo>
                  <a:pt x="1075" y="36"/>
                </a:lnTo>
                <a:lnTo>
                  <a:pt x="1058" y="51"/>
                </a:lnTo>
                <a:lnTo>
                  <a:pt x="1054" y="75"/>
                </a:lnTo>
                <a:lnTo>
                  <a:pt x="1038" y="79"/>
                </a:lnTo>
                <a:lnTo>
                  <a:pt x="1028" y="55"/>
                </a:lnTo>
                <a:lnTo>
                  <a:pt x="1028" y="28"/>
                </a:lnTo>
                <a:lnTo>
                  <a:pt x="983" y="93"/>
                </a:lnTo>
                <a:lnTo>
                  <a:pt x="975" y="120"/>
                </a:lnTo>
                <a:lnTo>
                  <a:pt x="961" y="101"/>
                </a:lnTo>
                <a:lnTo>
                  <a:pt x="967" y="69"/>
                </a:lnTo>
                <a:lnTo>
                  <a:pt x="991" y="32"/>
                </a:lnTo>
                <a:lnTo>
                  <a:pt x="967" y="32"/>
                </a:lnTo>
                <a:lnTo>
                  <a:pt x="933" y="32"/>
                </a:lnTo>
                <a:lnTo>
                  <a:pt x="916" y="51"/>
                </a:lnTo>
                <a:lnTo>
                  <a:pt x="933" y="69"/>
                </a:lnTo>
                <a:lnTo>
                  <a:pt x="916" y="79"/>
                </a:lnTo>
                <a:lnTo>
                  <a:pt x="892" y="55"/>
                </a:lnTo>
                <a:lnTo>
                  <a:pt x="900" y="93"/>
                </a:lnTo>
                <a:lnTo>
                  <a:pt x="876" y="124"/>
                </a:lnTo>
                <a:lnTo>
                  <a:pt x="860" y="111"/>
                </a:lnTo>
                <a:lnTo>
                  <a:pt x="809" y="105"/>
                </a:lnTo>
                <a:lnTo>
                  <a:pt x="781" y="111"/>
                </a:lnTo>
                <a:lnTo>
                  <a:pt x="805" y="134"/>
                </a:lnTo>
                <a:lnTo>
                  <a:pt x="821" y="138"/>
                </a:lnTo>
                <a:lnTo>
                  <a:pt x="827" y="172"/>
                </a:lnTo>
                <a:lnTo>
                  <a:pt x="783" y="150"/>
                </a:lnTo>
                <a:lnTo>
                  <a:pt x="770" y="162"/>
                </a:lnTo>
                <a:lnTo>
                  <a:pt x="750" y="172"/>
                </a:lnTo>
                <a:lnTo>
                  <a:pt x="758" y="195"/>
                </a:lnTo>
                <a:lnTo>
                  <a:pt x="746" y="209"/>
                </a:lnTo>
                <a:lnTo>
                  <a:pt x="738" y="209"/>
                </a:lnTo>
                <a:lnTo>
                  <a:pt x="730" y="156"/>
                </a:lnTo>
                <a:lnTo>
                  <a:pt x="722" y="176"/>
                </a:lnTo>
                <a:lnTo>
                  <a:pt x="714" y="201"/>
                </a:lnTo>
                <a:lnTo>
                  <a:pt x="704" y="168"/>
                </a:lnTo>
                <a:lnTo>
                  <a:pt x="671" y="187"/>
                </a:lnTo>
                <a:lnTo>
                  <a:pt x="685" y="209"/>
                </a:lnTo>
                <a:lnTo>
                  <a:pt x="701" y="213"/>
                </a:lnTo>
                <a:lnTo>
                  <a:pt x="701" y="227"/>
                </a:lnTo>
                <a:lnTo>
                  <a:pt x="687" y="227"/>
                </a:lnTo>
                <a:lnTo>
                  <a:pt x="663" y="205"/>
                </a:lnTo>
                <a:lnTo>
                  <a:pt x="602" y="209"/>
                </a:lnTo>
                <a:lnTo>
                  <a:pt x="580" y="237"/>
                </a:lnTo>
                <a:lnTo>
                  <a:pt x="592" y="255"/>
                </a:lnTo>
                <a:lnTo>
                  <a:pt x="622" y="237"/>
                </a:lnTo>
                <a:lnTo>
                  <a:pt x="639" y="237"/>
                </a:lnTo>
                <a:lnTo>
                  <a:pt x="639" y="245"/>
                </a:lnTo>
                <a:lnTo>
                  <a:pt x="618" y="255"/>
                </a:lnTo>
                <a:lnTo>
                  <a:pt x="622" y="274"/>
                </a:lnTo>
                <a:lnTo>
                  <a:pt x="592" y="296"/>
                </a:lnTo>
                <a:lnTo>
                  <a:pt x="580" y="296"/>
                </a:lnTo>
                <a:lnTo>
                  <a:pt x="574" y="314"/>
                </a:lnTo>
                <a:lnTo>
                  <a:pt x="602" y="314"/>
                </a:lnTo>
                <a:lnTo>
                  <a:pt x="618" y="310"/>
                </a:lnTo>
                <a:lnTo>
                  <a:pt x="618" y="320"/>
                </a:lnTo>
                <a:lnTo>
                  <a:pt x="592" y="324"/>
                </a:lnTo>
                <a:lnTo>
                  <a:pt x="566" y="324"/>
                </a:lnTo>
                <a:lnTo>
                  <a:pt x="560" y="359"/>
                </a:lnTo>
                <a:lnTo>
                  <a:pt x="574" y="365"/>
                </a:lnTo>
                <a:lnTo>
                  <a:pt x="564" y="381"/>
                </a:lnTo>
                <a:lnTo>
                  <a:pt x="555" y="363"/>
                </a:lnTo>
                <a:lnTo>
                  <a:pt x="539" y="363"/>
                </a:lnTo>
                <a:lnTo>
                  <a:pt x="539" y="369"/>
                </a:lnTo>
                <a:lnTo>
                  <a:pt x="523" y="377"/>
                </a:lnTo>
                <a:lnTo>
                  <a:pt x="489" y="385"/>
                </a:lnTo>
                <a:lnTo>
                  <a:pt x="497" y="399"/>
                </a:lnTo>
                <a:lnTo>
                  <a:pt x="523" y="385"/>
                </a:lnTo>
                <a:lnTo>
                  <a:pt x="529" y="389"/>
                </a:lnTo>
                <a:lnTo>
                  <a:pt x="517" y="399"/>
                </a:lnTo>
                <a:lnTo>
                  <a:pt x="529" y="414"/>
                </a:lnTo>
                <a:lnTo>
                  <a:pt x="529" y="426"/>
                </a:lnTo>
                <a:lnTo>
                  <a:pt x="517" y="418"/>
                </a:lnTo>
                <a:lnTo>
                  <a:pt x="497" y="414"/>
                </a:lnTo>
                <a:lnTo>
                  <a:pt x="466" y="436"/>
                </a:lnTo>
                <a:lnTo>
                  <a:pt x="525" y="440"/>
                </a:lnTo>
                <a:lnTo>
                  <a:pt x="523" y="450"/>
                </a:lnTo>
                <a:lnTo>
                  <a:pt x="454" y="454"/>
                </a:lnTo>
                <a:lnTo>
                  <a:pt x="434" y="483"/>
                </a:lnTo>
                <a:lnTo>
                  <a:pt x="405" y="521"/>
                </a:lnTo>
                <a:lnTo>
                  <a:pt x="405" y="558"/>
                </a:lnTo>
                <a:lnTo>
                  <a:pt x="464" y="543"/>
                </a:lnTo>
                <a:lnTo>
                  <a:pt x="464" y="558"/>
                </a:lnTo>
                <a:lnTo>
                  <a:pt x="401" y="576"/>
                </a:lnTo>
                <a:lnTo>
                  <a:pt x="418" y="608"/>
                </a:lnTo>
                <a:lnTo>
                  <a:pt x="397" y="598"/>
                </a:lnTo>
                <a:lnTo>
                  <a:pt x="385" y="635"/>
                </a:lnTo>
                <a:lnTo>
                  <a:pt x="393" y="649"/>
                </a:lnTo>
                <a:lnTo>
                  <a:pt x="387" y="653"/>
                </a:lnTo>
                <a:lnTo>
                  <a:pt x="371" y="645"/>
                </a:lnTo>
                <a:lnTo>
                  <a:pt x="367" y="679"/>
                </a:lnTo>
                <a:lnTo>
                  <a:pt x="375" y="669"/>
                </a:lnTo>
                <a:lnTo>
                  <a:pt x="385" y="683"/>
                </a:lnTo>
                <a:lnTo>
                  <a:pt x="405" y="683"/>
                </a:lnTo>
                <a:lnTo>
                  <a:pt x="387" y="706"/>
                </a:lnTo>
                <a:lnTo>
                  <a:pt x="371" y="698"/>
                </a:lnTo>
                <a:lnTo>
                  <a:pt x="355" y="716"/>
                </a:lnTo>
                <a:lnTo>
                  <a:pt x="334" y="756"/>
                </a:lnTo>
                <a:lnTo>
                  <a:pt x="347" y="767"/>
                </a:lnTo>
                <a:lnTo>
                  <a:pt x="334" y="785"/>
                </a:lnTo>
                <a:lnTo>
                  <a:pt x="314" y="771"/>
                </a:lnTo>
                <a:lnTo>
                  <a:pt x="268" y="825"/>
                </a:lnTo>
                <a:lnTo>
                  <a:pt x="272" y="844"/>
                </a:lnTo>
                <a:lnTo>
                  <a:pt x="243" y="864"/>
                </a:lnTo>
                <a:lnTo>
                  <a:pt x="268" y="896"/>
                </a:lnTo>
                <a:lnTo>
                  <a:pt x="314" y="860"/>
                </a:lnTo>
                <a:lnTo>
                  <a:pt x="308" y="850"/>
                </a:lnTo>
                <a:lnTo>
                  <a:pt x="334" y="829"/>
                </a:lnTo>
                <a:lnTo>
                  <a:pt x="339" y="835"/>
                </a:lnTo>
                <a:lnTo>
                  <a:pt x="330" y="844"/>
                </a:lnTo>
                <a:lnTo>
                  <a:pt x="334" y="860"/>
                </a:lnTo>
                <a:lnTo>
                  <a:pt x="304" y="892"/>
                </a:lnTo>
                <a:lnTo>
                  <a:pt x="261" y="910"/>
                </a:lnTo>
                <a:lnTo>
                  <a:pt x="251" y="882"/>
                </a:lnTo>
                <a:lnTo>
                  <a:pt x="188" y="915"/>
                </a:lnTo>
                <a:lnTo>
                  <a:pt x="192" y="933"/>
                </a:lnTo>
                <a:lnTo>
                  <a:pt x="180" y="937"/>
                </a:lnTo>
                <a:lnTo>
                  <a:pt x="188" y="947"/>
                </a:lnTo>
                <a:lnTo>
                  <a:pt x="197" y="973"/>
                </a:lnTo>
                <a:lnTo>
                  <a:pt x="166" y="951"/>
                </a:lnTo>
                <a:lnTo>
                  <a:pt x="160" y="955"/>
                </a:lnTo>
                <a:lnTo>
                  <a:pt x="176" y="983"/>
                </a:lnTo>
                <a:lnTo>
                  <a:pt x="144" y="969"/>
                </a:lnTo>
                <a:lnTo>
                  <a:pt x="105" y="955"/>
                </a:lnTo>
                <a:lnTo>
                  <a:pt x="109" y="979"/>
                </a:lnTo>
                <a:lnTo>
                  <a:pt x="150" y="979"/>
                </a:lnTo>
                <a:lnTo>
                  <a:pt x="122" y="1002"/>
                </a:lnTo>
                <a:lnTo>
                  <a:pt x="105" y="994"/>
                </a:lnTo>
                <a:lnTo>
                  <a:pt x="63" y="1002"/>
                </a:lnTo>
                <a:lnTo>
                  <a:pt x="55" y="1012"/>
                </a:lnTo>
                <a:lnTo>
                  <a:pt x="99" y="1012"/>
                </a:lnTo>
                <a:lnTo>
                  <a:pt x="109" y="1022"/>
                </a:lnTo>
                <a:lnTo>
                  <a:pt x="122" y="1038"/>
                </a:lnTo>
                <a:lnTo>
                  <a:pt x="105" y="1044"/>
                </a:lnTo>
                <a:lnTo>
                  <a:pt x="99" y="1030"/>
                </a:lnTo>
                <a:lnTo>
                  <a:pt x="59" y="1044"/>
                </a:lnTo>
                <a:lnTo>
                  <a:pt x="34" y="1054"/>
                </a:lnTo>
                <a:lnTo>
                  <a:pt x="4" y="1054"/>
                </a:lnTo>
                <a:lnTo>
                  <a:pt x="14" y="1073"/>
                </a:lnTo>
                <a:lnTo>
                  <a:pt x="44" y="1069"/>
                </a:lnTo>
                <a:lnTo>
                  <a:pt x="81" y="1091"/>
                </a:lnTo>
                <a:lnTo>
                  <a:pt x="67" y="1095"/>
                </a:lnTo>
                <a:lnTo>
                  <a:pt x="26" y="1091"/>
                </a:lnTo>
                <a:lnTo>
                  <a:pt x="0" y="1105"/>
                </a:lnTo>
                <a:lnTo>
                  <a:pt x="26" y="1127"/>
                </a:lnTo>
                <a:lnTo>
                  <a:pt x="10" y="1138"/>
                </a:lnTo>
                <a:lnTo>
                  <a:pt x="4" y="1150"/>
                </a:lnTo>
                <a:lnTo>
                  <a:pt x="26" y="1164"/>
                </a:lnTo>
                <a:lnTo>
                  <a:pt x="81" y="1160"/>
                </a:lnTo>
                <a:lnTo>
                  <a:pt x="105" y="1160"/>
                </a:lnTo>
                <a:lnTo>
                  <a:pt x="126" y="1160"/>
                </a:lnTo>
                <a:lnTo>
                  <a:pt x="134" y="1146"/>
                </a:lnTo>
                <a:lnTo>
                  <a:pt x="144" y="1160"/>
                </a:lnTo>
                <a:lnTo>
                  <a:pt x="126" y="1168"/>
                </a:lnTo>
                <a:lnTo>
                  <a:pt x="81" y="1174"/>
                </a:lnTo>
                <a:lnTo>
                  <a:pt x="10" y="1174"/>
                </a:lnTo>
                <a:lnTo>
                  <a:pt x="14" y="1207"/>
                </a:lnTo>
                <a:lnTo>
                  <a:pt x="18" y="1245"/>
                </a:lnTo>
                <a:lnTo>
                  <a:pt x="26" y="1278"/>
                </a:lnTo>
                <a:lnTo>
                  <a:pt x="36" y="1257"/>
                </a:lnTo>
                <a:lnTo>
                  <a:pt x="51" y="1286"/>
                </a:lnTo>
                <a:lnTo>
                  <a:pt x="63" y="1253"/>
                </a:lnTo>
                <a:lnTo>
                  <a:pt x="99" y="1245"/>
                </a:lnTo>
                <a:lnTo>
                  <a:pt x="71" y="1282"/>
                </a:lnTo>
                <a:lnTo>
                  <a:pt x="46" y="1308"/>
                </a:lnTo>
                <a:lnTo>
                  <a:pt x="63" y="1308"/>
                </a:lnTo>
                <a:lnTo>
                  <a:pt x="51" y="1326"/>
                </a:lnTo>
                <a:lnTo>
                  <a:pt x="34" y="1322"/>
                </a:lnTo>
                <a:lnTo>
                  <a:pt x="14" y="1361"/>
                </a:lnTo>
                <a:lnTo>
                  <a:pt x="26" y="1383"/>
                </a:lnTo>
                <a:lnTo>
                  <a:pt x="44" y="1365"/>
                </a:lnTo>
                <a:lnTo>
                  <a:pt x="55" y="1347"/>
                </a:lnTo>
                <a:lnTo>
                  <a:pt x="77" y="1347"/>
                </a:lnTo>
                <a:lnTo>
                  <a:pt x="63" y="1387"/>
                </a:lnTo>
                <a:lnTo>
                  <a:pt x="71" y="1415"/>
                </a:lnTo>
                <a:lnTo>
                  <a:pt x="36" y="1403"/>
                </a:lnTo>
                <a:lnTo>
                  <a:pt x="36" y="1430"/>
                </a:lnTo>
                <a:lnTo>
                  <a:pt x="81" y="1476"/>
                </a:lnTo>
                <a:lnTo>
                  <a:pt x="130" y="1503"/>
                </a:lnTo>
                <a:lnTo>
                  <a:pt x="182" y="1490"/>
                </a:lnTo>
                <a:lnTo>
                  <a:pt x="223" y="1454"/>
                </a:lnTo>
                <a:lnTo>
                  <a:pt x="261" y="1407"/>
                </a:lnTo>
                <a:lnTo>
                  <a:pt x="255" y="1383"/>
                </a:lnTo>
                <a:lnTo>
                  <a:pt x="259" y="1379"/>
                </a:lnTo>
                <a:lnTo>
                  <a:pt x="280" y="1397"/>
                </a:lnTo>
                <a:lnTo>
                  <a:pt x="308" y="1365"/>
                </a:lnTo>
                <a:lnTo>
                  <a:pt x="302" y="1342"/>
                </a:lnTo>
                <a:lnTo>
                  <a:pt x="308" y="1338"/>
                </a:lnTo>
                <a:lnTo>
                  <a:pt x="304" y="1308"/>
                </a:lnTo>
                <a:lnTo>
                  <a:pt x="318" y="1300"/>
                </a:lnTo>
                <a:lnTo>
                  <a:pt x="318" y="1314"/>
                </a:lnTo>
                <a:lnTo>
                  <a:pt x="322" y="1355"/>
                </a:lnTo>
                <a:lnTo>
                  <a:pt x="347" y="1383"/>
                </a:lnTo>
                <a:lnTo>
                  <a:pt x="379" y="1403"/>
                </a:lnTo>
                <a:lnTo>
                  <a:pt x="385" y="1326"/>
                </a:lnTo>
                <a:lnTo>
                  <a:pt x="393" y="1314"/>
                </a:lnTo>
                <a:lnTo>
                  <a:pt x="393" y="1300"/>
                </a:lnTo>
                <a:lnTo>
                  <a:pt x="397" y="1290"/>
                </a:lnTo>
                <a:lnTo>
                  <a:pt x="414" y="1296"/>
                </a:lnTo>
                <a:lnTo>
                  <a:pt x="428" y="1257"/>
                </a:lnTo>
                <a:lnTo>
                  <a:pt x="430" y="1231"/>
                </a:lnTo>
                <a:lnTo>
                  <a:pt x="405" y="1168"/>
                </a:lnTo>
                <a:lnTo>
                  <a:pt x="430" y="1160"/>
                </a:lnTo>
                <a:lnTo>
                  <a:pt x="438" y="1132"/>
                </a:lnTo>
                <a:lnTo>
                  <a:pt x="418" y="1105"/>
                </a:lnTo>
                <a:lnTo>
                  <a:pt x="401" y="1091"/>
                </a:lnTo>
                <a:lnTo>
                  <a:pt x="397" y="1012"/>
                </a:lnTo>
                <a:lnTo>
                  <a:pt x="385" y="961"/>
                </a:lnTo>
                <a:lnTo>
                  <a:pt x="393" y="937"/>
                </a:lnTo>
                <a:lnTo>
                  <a:pt x="379" y="906"/>
                </a:lnTo>
                <a:lnTo>
                  <a:pt x="385" y="868"/>
                </a:lnTo>
                <a:lnTo>
                  <a:pt x="418" y="821"/>
                </a:lnTo>
                <a:lnTo>
                  <a:pt x="446" y="811"/>
                </a:lnTo>
                <a:lnTo>
                  <a:pt x="485" y="825"/>
                </a:lnTo>
                <a:lnTo>
                  <a:pt x="489" y="793"/>
                </a:lnTo>
                <a:lnTo>
                  <a:pt x="485" y="771"/>
                </a:lnTo>
                <a:lnTo>
                  <a:pt x="464" y="756"/>
                </a:lnTo>
                <a:lnTo>
                  <a:pt x="493" y="706"/>
                </a:lnTo>
                <a:lnTo>
                  <a:pt x="501" y="649"/>
                </a:lnTo>
                <a:lnTo>
                  <a:pt x="497" y="576"/>
                </a:lnTo>
                <a:lnTo>
                  <a:pt x="543" y="543"/>
                </a:lnTo>
                <a:lnTo>
                  <a:pt x="539" y="521"/>
                </a:lnTo>
                <a:lnTo>
                  <a:pt x="566" y="468"/>
                </a:lnTo>
                <a:lnTo>
                  <a:pt x="588" y="454"/>
                </a:lnTo>
                <a:lnTo>
                  <a:pt x="566" y="408"/>
                </a:lnTo>
                <a:lnTo>
                  <a:pt x="576" y="408"/>
                </a:lnTo>
                <a:lnTo>
                  <a:pt x="592" y="385"/>
                </a:lnTo>
                <a:lnTo>
                  <a:pt x="592" y="365"/>
                </a:lnTo>
                <a:lnTo>
                  <a:pt x="618" y="347"/>
                </a:lnTo>
                <a:lnTo>
                  <a:pt x="651" y="363"/>
                </a:lnTo>
                <a:lnTo>
                  <a:pt x="659" y="337"/>
                </a:lnTo>
                <a:lnTo>
                  <a:pt x="651" y="306"/>
                </a:lnTo>
                <a:lnTo>
                  <a:pt x="671" y="292"/>
                </a:lnTo>
                <a:lnTo>
                  <a:pt x="701" y="300"/>
                </a:lnTo>
                <a:lnTo>
                  <a:pt x="746" y="314"/>
                </a:lnTo>
                <a:lnTo>
                  <a:pt x="758" y="306"/>
                </a:lnTo>
                <a:lnTo>
                  <a:pt x="750" y="296"/>
                </a:lnTo>
                <a:lnTo>
                  <a:pt x="754" y="274"/>
                </a:lnTo>
                <a:lnTo>
                  <a:pt x="750" y="241"/>
                </a:lnTo>
                <a:lnTo>
                  <a:pt x="781" y="245"/>
                </a:lnTo>
                <a:lnTo>
                  <a:pt x="781" y="231"/>
                </a:lnTo>
                <a:lnTo>
                  <a:pt x="797" y="23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89" name="Freeform 42"/>
          <p:cNvSpPr>
            <a:spLocks/>
          </p:cNvSpPr>
          <p:nvPr/>
        </p:nvSpPr>
        <p:spPr bwMode="gray">
          <a:xfrm>
            <a:off x="5661025" y="469900"/>
            <a:ext cx="77788" cy="90488"/>
          </a:xfrm>
          <a:custGeom>
            <a:avLst/>
            <a:gdLst>
              <a:gd name="T0" fmla="*/ 2147483647 w 41"/>
              <a:gd name="T1" fmla="*/ 2147483647 h 50"/>
              <a:gd name="T2" fmla="*/ 2147483647 w 41"/>
              <a:gd name="T3" fmla="*/ 2147483647 h 50"/>
              <a:gd name="T4" fmla="*/ 2147483647 w 41"/>
              <a:gd name="T5" fmla="*/ 2147483647 h 50"/>
              <a:gd name="T6" fmla="*/ 2147483647 w 41"/>
              <a:gd name="T7" fmla="*/ 2147483647 h 50"/>
              <a:gd name="T8" fmla="*/ 2147483647 w 41"/>
              <a:gd name="T9" fmla="*/ 2147483647 h 50"/>
              <a:gd name="T10" fmla="*/ 2147483647 w 41"/>
              <a:gd name="T11" fmla="*/ 0 h 50"/>
              <a:gd name="T12" fmla="*/ 2147483647 w 41"/>
              <a:gd name="T13" fmla="*/ 2147483647 h 50"/>
              <a:gd name="T14" fmla="*/ 0 w 41"/>
              <a:gd name="T15" fmla="*/ 2147483647 h 50"/>
              <a:gd name="T16" fmla="*/ 0 w 41"/>
              <a:gd name="T17" fmla="*/ 2147483647 h 50"/>
              <a:gd name="T18" fmla="*/ 2147483647 w 41"/>
              <a:gd name="T19" fmla="*/ 2147483647 h 50"/>
              <a:gd name="T20" fmla="*/ 2147483647 w 41"/>
              <a:gd name="T21" fmla="*/ 214748364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50"/>
              <a:gd name="T35" fmla="*/ 41 w 41"/>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50">
                <a:moveTo>
                  <a:pt x="33" y="32"/>
                </a:moveTo>
                <a:lnTo>
                  <a:pt x="12" y="50"/>
                </a:lnTo>
                <a:lnTo>
                  <a:pt x="29" y="50"/>
                </a:lnTo>
                <a:lnTo>
                  <a:pt x="41" y="36"/>
                </a:lnTo>
                <a:lnTo>
                  <a:pt x="37" y="10"/>
                </a:lnTo>
                <a:lnTo>
                  <a:pt x="29" y="0"/>
                </a:lnTo>
                <a:lnTo>
                  <a:pt x="25" y="22"/>
                </a:lnTo>
                <a:lnTo>
                  <a:pt x="0" y="22"/>
                </a:lnTo>
                <a:lnTo>
                  <a:pt x="0" y="46"/>
                </a:lnTo>
                <a:lnTo>
                  <a:pt x="25" y="32"/>
                </a:lnTo>
                <a:lnTo>
                  <a:pt x="33" y="3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0" name="Freeform 43"/>
          <p:cNvSpPr>
            <a:spLocks/>
          </p:cNvSpPr>
          <p:nvPr/>
        </p:nvSpPr>
        <p:spPr bwMode="gray">
          <a:xfrm>
            <a:off x="5738813" y="495300"/>
            <a:ext cx="133350" cy="106363"/>
          </a:xfrm>
          <a:custGeom>
            <a:avLst/>
            <a:gdLst>
              <a:gd name="T0" fmla="*/ 2147483647 w 69"/>
              <a:gd name="T1" fmla="*/ 2147483647 h 59"/>
              <a:gd name="T2" fmla="*/ 2147483647 w 69"/>
              <a:gd name="T3" fmla="*/ 2147483647 h 59"/>
              <a:gd name="T4" fmla="*/ 2147483647 w 69"/>
              <a:gd name="T5" fmla="*/ 2147483647 h 59"/>
              <a:gd name="T6" fmla="*/ 2147483647 w 69"/>
              <a:gd name="T7" fmla="*/ 2147483647 h 59"/>
              <a:gd name="T8" fmla="*/ 2147483647 w 69"/>
              <a:gd name="T9" fmla="*/ 0 h 59"/>
              <a:gd name="T10" fmla="*/ 2147483647 w 69"/>
              <a:gd name="T11" fmla="*/ 2147483647 h 59"/>
              <a:gd name="T12" fmla="*/ 2147483647 w 69"/>
              <a:gd name="T13" fmla="*/ 0 h 59"/>
              <a:gd name="T14" fmla="*/ 0 w 69"/>
              <a:gd name="T15" fmla="*/ 2147483647 h 59"/>
              <a:gd name="T16" fmla="*/ 2147483647 w 69"/>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9"/>
              <a:gd name="T29" fmla="*/ 69 w 69"/>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9">
                <a:moveTo>
                  <a:pt x="4" y="59"/>
                </a:moveTo>
                <a:lnTo>
                  <a:pt x="24" y="54"/>
                </a:lnTo>
                <a:lnTo>
                  <a:pt x="38" y="40"/>
                </a:lnTo>
                <a:lnTo>
                  <a:pt x="69" y="18"/>
                </a:lnTo>
                <a:lnTo>
                  <a:pt x="50" y="0"/>
                </a:lnTo>
                <a:lnTo>
                  <a:pt x="42" y="22"/>
                </a:lnTo>
                <a:lnTo>
                  <a:pt x="28" y="0"/>
                </a:lnTo>
                <a:lnTo>
                  <a:pt x="0" y="36"/>
                </a:lnTo>
                <a:lnTo>
                  <a:pt x="4" y="5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1" name="Freeform 44"/>
          <p:cNvSpPr>
            <a:spLocks/>
          </p:cNvSpPr>
          <p:nvPr/>
        </p:nvSpPr>
        <p:spPr bwMode="gray">
          <a:xfrm>
            <a:off x="6454775" y="5338763"/>
            <a:ext cx="231775" cy="476250"/>
          </a:xfrm>
          <a:custGeom>
            <a:avLst/>
            <a:gdLst>
              <a:gd name="T0" fmla="*/ 2147483647 w 120"/>
              <a:gd name="T1" fmla="*/ 2147483647 h 263"/>
              <a:gd name="T2" fmla="*/ 2147483647 w 120"/>
              <a:gd name="T3" fmla="*/ 2147483647 h 263"/>
              <a:gd name="T4" fmla="*/ 2147483647 w 120"/>
              <a:gd name="T5" fmla="*/ 2147483647 h 263"/>
              <a:gd name="T6" fmla="*/ 2147483647 w 120"/>
              <a:gd name="T7" fmla="*/ 2147483647 h 263"/>
              <a:gd name="T8" fmla="*/ 2147483647 w 120"/>
              <a:gd name="T9" fmla="*/ 2147483647 h 263"/>
              <a:gd name="T10" fmla="*/ 2147483647 w 120"/>
              <a:gd name="T11" fmla="*/ 2147483647 h 263"/>
              <a:gd name="T12" fmla="*/ 2147483647 w 120"/>
              <a:gd name="T13" fmla="*/ 2147483647 h 263"/>
              <a:gd name="T14" fmla="*/ 2147483647 w 120"/>
              <a:gd name="T15" fmla="*/ 0 h 263"/>
              <a:gd name="T16" fmla="*/ 2147483647 w 120"/>
              <a:gd name="T17" fmla="*/ 2147483647 h 263"/>
              <a:gd name="T18" fmla="*/ 0 w 120"/>
              <a:gd name="T19" fmla="*/ 2147483647 h 263"/>
              <a:gd name="T20" fmla="*/ 2147483647 w 120"/>
              <a:gd name="T21" fmla="*/ 2147483647 h 263"/>
              <a:gd name="T22" fmla="*/ 2147483647 w 120"/>
              <a:gd name="T23" fmla="*/ 2147483647 h 263"/>
              <a:gd name="T24" fmla="*/ 2147483647 w 120"/>
              <a:gd name="T25" fmla="*/ 2147483647 h 263"/>
              <a:gd name="T26" fmla="*/ 2147483647 w 120"/>
              <a:gd name="T27" fmla="*/ 2147483647 h 263"/>
              <a:gd name="T28" fmla="*/ 2147483647 w 120"/>
              <a:gd name="T29" fmla="*/ 2147483647 h 263"/>
              <a:gd name="T30" fmla="*/ 2147483647 w 120"/>
              <a:gd name="T31" fmla="*/ 2147483647 h 263"/>
              <a:gd name="T32" fmla="*/ 2147483647 w 120"/>
              <a:gd name="T33" fmla="*/ 2147483647 h 263"/>
              <a:gd name="T34" fmla="*/ 2147483647 w 120"/>
              <a:gd name="T35" fmla="*/ 2147483647 h 263"/>
              <a:gd name="T36" fmla="*/ 2147483647 w 120"/>
              <a:gd name="T37" fmla="*/ 2147483647 h 263"/>
              <a:gd name="T38" fmla="*/ 2147483647 w 120"/>
              <a:gd name="T39" fmla="*/ 2147483647 h 263"/>
              <a:gd name="T40" fmla="*/ 2147483647 w 120"/>
              <a:gd name="T41" fmla="*/ 2147483647 h 2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263"/>
              <a:gd name="T65" fmla="*/ 120 w 120"/>
              <a:gd name="T66" fmla="*/ 263 h 2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263">
                <a:moveTo>
                  <a:pt x="120" y="168"/>
                </a:moveTo>
                <a:lnTo>
                  <a:pt x="103" y="135"/>
                </a:lnTo>
                <a:lnTo>
                  <a:pt x="85" y="103"/>
                </a:lnTo>
                <a:lnTo>
                  <a:pt x="91" y="77"/>
                </a:lnTo>
                <a:lnTo>
                  <a:pt x="91" y="60"/>
                </a:lnTo>
                <a:lnTo>
                  <a:pt x="91" y="50"/>
                </a:lnTo>
                <a:lnTo>
                  <a:pt x="91" y="38"/>
                </a:lnTo>
                <a:lnTo>
                  <a:pt x="44" y="0"/>
                </a:lnTo>
                <a:lnTo>
                  <a:pt x="24" y="24"/>
                </a:lnTo>
                <a:lnTo>
                  <a:pt x="0" y="60"/>
                </a:lnTo>
                <a:lnTo>
                  <a:pt x="24" y="85"/>
                </a:lnTo>
                <a:lnTo>
                  <a:pt x="20" y="135"/>
                </a:lnTo>
                <a:lnTo>
                  <a:pt x="32" y="144"/>
                </a:lnTo>
                <a:lnTo>
                  <a:pt x="20" y="158"/>
                </a:lnTo>
                <a:lnTo>
                  <a:pt x="20" y="190"/>
                </a:lnTo>
                <a:lnTo>
                  <a:pt x="14" y="194"/>
                </a:lnTo>
                <a:lnTo>
                  <a:pt x="47" y="219"/>
                </a:lnTo>
                <a:lnTo>
                  <a:pt x="63" y="251"/>
                </a:lnTo>
                <a:lnTo>
                  <a:pt x="71" y="263"/>
                </a:lnTo>
                <a:lnTo>
                  <a:pt x="85" y="237"/>
                </a:lnTo>
                <a:lnTo>
                  <a:pt x="120" y="168"/>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292" name="Freeform 45"/>
          <p:cNvSpPr>
            <a:spLocks/>
          </p:cNvSpPr>
          <p:nvPr/>
        </p:nvSpPr>
        <p:spPr bwMode="gray">
          <a:xfrm>
            <a:off x="6538913" y="5338763"/>
            <a:ext cx="90487" cy="68262"/>
          </a:xfrm>
          <a:custGeom>
            <a:avLst/>
            <a:gdLst>
              <a:gd name="T0" fmla="*/ 2147483647 w 47"/>
              <a:gd name="T1" fmla="*/ 2147483647 h 38"/>
              <a:gd name="T2" fmla="*/ 2147483647 w 47"/>
              <a:gd name="T3" fmla="*/ 0 h 38"/>
              <a:gd name="T4" fmla="*/ 0 w 47"/>
              <a:gd name="T5" fmla="*/ 0 h 38"/>
              <a:gd name="T6" fmla="*/ 2147483647 w 47"/>
              <a:gd name="T7" fmla="*/ 2147483647 h 38"/>
              <a:gd name="T8" fmla="*/ 2147483647 w 47"/>
              <a:gd name="T9" fmla="*/ 2147483647 h 38"/>
              <a:gd name="T10" fmla="*/ 0 60000 65536"/>
              <a:gd name="T11" fmla="*/ 0 60000 65536"/>
              <a:gd name="T12" fmla="*/ 0 60000 65536"/>
              <a:gd name="T13" fmla="*/ 0 60000 65536"/>
              <a:gd name="T14" fmla="*/ 0 60000 65536"/>
              <a:gd name="T15" fmla="*/ 0 w 47"/>
              <a:gd name="T16" fmla="*/ 0 h 38"/>
              <a:gd name="T17" fmla="*/ 47 w 47"/>
              <a:gd name="T18" fmla="*/ 38 h 38"/>
            </a:gdLst>
            <a:ahLst/>
            <a:cxnLst>
              <a:cxn ang="T10">
                <a:pos x="T0" y="T1"/>
              </a:cxn>
              <a:cxn ang="T11">
                <a:pos x="T2" y="T3"/>
              </a:cxn>
              <a:cxn ang="T12">
                <a:pos x="T4" y="T5"/>
              </a:cxn>
              <a:cxn ang="T13">
                <a:pos x="T6" y="T7"/>
              </a:cxn>
              <a:cxn ang="T14">
                <a:pos x="T8" y="T9"/>
              </a:cxn>
            </a:cxnLst>
            <a:rect l="T15" t="T16" r="T17" b="T18"/>
            <a:pathLst>
              <a:path w="47" h="38">
                <a:moveTo>
                  <a:pt x="47" y="36"/>
                </a:moveTo>
                <a:lnTo>
                  <a:pt x="3" y="0"/>
                </a:lnTo>
                <a:lnTo>
                  <a:pt x="0" y="0"/>
                </a:lnTo>
                <a:lnTo>
                  <a:pt x="47" y="38"/>
                </a:lnTo>
                <a:lnTo>
                  <a:pt x="47" y="36"/>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3" name="Freeform 46"/>
          <p:cNvSpPr>
            <a:spLocks/>
          </p:cNvSpPr>
          <p:nvPr/>
        </p:nvSpPr>
        <p:spPr bwMode="gray">
          <a:xfrm>
            <a:off x="4549775" y="3914775"/>
            <a:ext cx="419100" cy="304800"/>
          </a:xfrm>
          <a:custGeom>
            <a:avLst/>
            <a:gdLst>
              <a:gd name="T0" fmla="*/ 2147483647 w 217"/>
              <a:gd name="T1" fmla="*/ 2147483647 h 168"/>
              <a:gd name="T2" fmla="*/ 2147483647 w 217"/>
              <a:gd name="T3" fmla="*/ 2147483647 h 168"/>
              <a:gd name="T4" fmla="*/ 2147483647 w 217"/>
              <a:gd name="T5" fmla="*/ 2147483647 h 168"/>
              <a:gd name="T6" fmla="*/ 2147483647 w 217"/>
              <a:gd name="T7" fmla="*/ 2147483647 h 168"/>
              <a:gd name="T8" fmla="*/ 2147483647 w 217"/>
              <a:gd name="T9" fmla="*/ 2147483647 h 168"/>
              <a:gd name="T10" fmla="*/ 2147483647 w 217"/>
              <a:gd name="T11" fmla="*/ 2147483647 h 168"/>
              <a:gd name="T12" fmla="*/ 2147483647 w 217"/>
              <a:gd name="T13" fmla="*/ 2147483647 h 168"/>
              <a:gd name="T14" fmla="*/ 2147483647 w 217"/>
              <a:gd name="T15" fmla="*/ 2147483647 h 168"/>
              <a:gd name="T16" fmla="*/ 2147483647 w 217"/>
              <a:gd name="T17" fmla="*/ 2147483647 h 168"/>
              <a:gd name="T18" fmla="*/ 2147483647 w 217"/>
              <a:gd name="T19" fmla="*/ 2147483647 h 168"/>
              <a:gd name="T20" fmla="*/ 2147483647 w 217"/>
              <a:gd name="T21" fmla="*/ 2147483647 h 168"/>
              <a:gd name="T22" fmla="*/ 2147483647 w 217"/>
              <a:gd name="T23" fmla="*/ 2147483647 h 168"/>
              <a:gd name="T24" fmla="*/ 2147483647 w 217"/>
              <a:gd name="T25" fmla="*/ 2147483647 h 168"/>
              <a:gd name="T26" fmla="*/ 2147483647 w 217"/>
              <a:gd name="T27" fmla="*/ 2147483647 h 168"/>
              <a:gd name="T28" fmla="*/ 2147483647 w 217"/>
              <a:gd name="T29" fmla="*/ 2147483647 h 168"/>
              <a:gd name="T30" fmla="*/ 2147483647 w 217"/>
              <a:gd name="T31" fmla="*/ 2147483647 h 168"/>
              <a:gd name="T32" fmla="*/ 2147483647 w 217"/>
              <a:gd name="T33" fmla="*/ 2147483647 h 168"/>
              <a:gd name="T34" fmla="*/ 2147483647 w 217"/>
              <a:gd name="T35" fmla="*/ 0 h 168"/>
              <a:gd name="T36" fmla="*/ 2147483647 w 217"/>
              <a:gd name="T37" fmla="*/ 0 h 168"/>
              <a:gd name="T38" fmla="*/ 2147483647 w 217"/>
              <a:gd name="T39" fmla="*/ 2147483647 h 168"/>
              <a:gd name="T40" fmla="*/ 2147483647 w 217"/>
              <a:gd name="T41" fmla="*/ 2147483647 h 168"/>
              <a:gd name="T42" fmla="*/ 2147483647 w 217"/>
              <a:gd name="T43" fmla="*/ 2147483647 h 168"/>
              <a:gd name="T44" fmla="*/ 2147483647 w 217"/>
              <a:gd name="T45" fmla="*/ 2147483647 h 168"/>
              <a:gd name="T46" fmla="*/ 0 w 217"/>
              <a:gd name="T47" fmla="*/ 2147483647 h 168"/>
              <a:gd name="T48" fmla="*/ 0 w 217"/>
              <a:gd name="T49" fmla="*/ 2147483647 h 168"/>
              <a:gd name="T50" fmla="*/ 2147483647 w 217"/>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7"/>
              <a:gd name="T79" fmla="*/ 0 h 168"/>
              <a:gd name="T80" fmla="*/ 217 w 217"/>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7" h="168">
                <a:moveTo>
                  <a:pt x="25" y="59"/>
                </a:moveTo>
                <a:lnTo>
                  <a:pt x="43" y="55"/>
                </a:lnTo>
                <a:lnTo>
                  <a:pt x="47" y="81"/>
                </a:lnTo>
                <a:lnTo>
                  <a:pt x="63" y="95"/>
                </a:lnTo>
                <a:lnTo>
                  <a:pt x="112" y="138"/>
                </a:lnTo>
                <a:lnTo>
                  <a:pt x="126" y="117"/>
                </a:lnTo>
                <a:lnTo>
                  <a:pt x="138" y="156"/>
                </a:lnTo>
                <a:lnTo>
                  <a:pt x="175" y="168"/>
                </a:lnTo>
                <a:lnTo>
                  <a:pt x="189" y="168"/>
                </a:lnTo>
                <a:lnTo>
                  <a:pt x="183" y="132"/>
                </a:lnTo>
                <a:lnTo>
                  <a:pt x="193" y="117"/>
                </a:lnTo>
                <a:lnTo>
                  <a:pt x="217" y="99"/>
                </a:lnTo>
                <a:lnTo>
                  <a:pt x="209" y="69"/>
                </a:lnTo>
                <a:lnTo>
                  <a:pt x="205" y="59"/>
                </a:lnTo>
                <a:lnTo>
                  <a:pt x="171" y="55"/>
                </a:lnTo>
                <a:lnTo>
                  <a:pt x="189" y="18"/>
                </a:lnTo>
                <a:lnTo>
                  <a:pt x="146" y="12"/>
                </a:lnTo>
                <a:lnTo>
                  <a:pt x="122" y="0"/>
                </a:lnTo>
                <a:lnTo>
                  <a:pt x="96" y="0"/>
                </a:lnTo>
                <a:lnTo>
                  <a:pt x="75" y="12"/>
                </a:lnTo>
                <a:lnTo>
                  <a:pt x="59" y="18"/>
                </a:lnTo>
                <a:lnTo>
                  <a:pt x="47" y="8"/>
                </a:lnTo>
                <a:lnTo>
                  <a:pt x="33" y="8"/>
                </a:lnTo>
                <a:lnTo>
                  <a:pt x="0" y="32"/>
                </a:lnTo>
                <a:lnTo>
                  <a:pt x="0" y="55"/>
                </a:lnTo>
                <a:lnTo>
                  <a:pt x="25" y="5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4" name="Freeform 47"/>
          <p:cNvSpPr>
            <a:spLocks/>
          </p:cNvSpPr>
          <p:nvPr/>
        </p:nvSpPr>
        <p:spPr bwMode="gray">
          <a:xfrm>
            <a:off x="6831013" y="5084763"/>
            <a:ext cx="682625" cy="458787"/>
          </a:xfrm>
          <a:custGeom>
            <a:avLst/>
            <a:gdLst>
              <a:gd name="T0" fmla="*/ 2147483647 w 354"/>
              <a:gd name="T1" fmla="*/ 2147483647 h 253"/>
              <a:gd name="T2" fmla="*/ 2147483647 w 354"/>
              <a:gd name="T3" fmla="*/ 2147483647 h 253"/>
              <a:gd name="T4" fmla="*/ 2147483647 w 354"/>
              <a:gd name="T5" fmla="*/ 0 h 253"/>
              <a:gd name="T6" fmla="*/ 2147483647 w 354"/>
              <a:gd name="T7" fmla="*/ 2147483647 h 253"/>
              <a:gd name="T8" fmla="*/ 2147483647 w 354"/>
              <a:gd name="T9" fmla="*/ 2147483647 h 253"/>
              <a:gd name="T10" fmla="*/ 2147483647 w 354"/>
              <a:gd name="T11" fmla="*/ 2147483647 h 253"/>
              <a:gd name="T12" fmla="*/ 2147483647 w 354"/>
              <a:gd name="T13" fmla="*/ 2147483647 h 253"/>
              <a:gd name="T14" fmla="*/ 2147483647 w 354"/>
              <a:gd name="T15" fmla="*/ 2147483647 h 253"/>
              <a:gd name="T16" fmla="*/ 2147483647 w 354"/>
              <a:gd name="T17" fmla="*/ 2147483647 h 253"/>
              <a:gd name="T18" fmla="*/ 2147483647 w 354"/>
              <a:gd name="T19" fmla="*/ 2147483647 h 253"/>
              <a:gd name="T20" fmla="*/ 2147483647 w 354"/>
              <a:gd name="T21" fmla="*/ 2147483647 h 253"/>
              <a:gd name="T22" fmla="*/ 2147483647 w 354"/>
              <a:gd name="T23" fmla="*/ 2147483647 h 253"/>
              <a:gd name="T24" fmla="*/ 2147483647 w 354"/>
              <a:gd name="T25" fmla="*/ 2147483647 h 253"/>
              <a:gd name="T26" fmla="*/ 2147483647 w 354"/>
              <a:gd name="T27" fmla="*/ 0 h 253"/>
              <a:gd name="T28" fmla="*/ 0 w 354"/>
              <a:gd name="T29" fmla="*/ 2147483647 h 253"/>
              <a:gd name="T30" fmla="*/ 2147483647 w 354"/>
              <a:gd name="T31" fmla="*/ 2147483647 h 253"/>
              <a:gd name="T32" fmla="*/ 2147483647 w 354"/>
              <a:gd name="T33" fmla="*/ 2147483647 h 253"/>
              <a:gd name="T34" fmla="*/ 2147483647 w 354"/>
              <a:gd name="T35" fmla="*/ 2147483647 h 253"/>
              <a:gd name="T36" fmla="*/ 0 w 354"/>
              <a:gd name="T37" fmla="*/ 2147483647 h 253"/>
              <a:gd name="T38" fmla="*/ 2147483647 w 354"/>
              <a:gd name="T39" fmla="*/ 2147483647 h 253"/>
              <a:gd name="T40" fmla="*/ 2147483647 w 354"/>
              <a:gd name="T41" fmla="*/ 2147483647 h 253"/>
              <a:gd name="T42" fmla="*/ 2147483647 w 354"/>
              <a:gd name="T43" fmla="*/ 2147483647 h 253"/>
              <a:gd name="T44" fmla="*/ 0 w 354"/>
              <a:gd name="T45" fmla="*/ 2147483647 h 253"/>
              <a:gd name="T46" fmla="*/ 2147483647 w 354"/>
              <a:gd name="T47" fmla="*/ 2147483647 h 253"/>
              <a:gd name="T48" fmla="*/ 2147483647 w 354"/>
              <a:gd name="T49" fmla="*/ 2147483647 h 253"/>
              <a:gd name="T50" fmla="*/ 2147483647 w 354"/>
              <a:gd name="T51" fmla="*/ 2147483647 h 253"/>
              <a:gd name="T52" fmla="*/ 2147483647 w 354"/>
              <a:gd name="T53" fmla="*/ 2147483647 h 253"/>
              <a:gd name="T54" fmla="*/ 2147483647 w 354"/>
              <a:gd name="T55" fmla="*/ 2147483647 h 253"/>
              <a:gd name="T56" fmla="*/ 2147483647 w 354"/>
              <a:gd name="T57" fmla="*/ 2147483647 h 253"/>
              <a:gd name="T58" fmla="*/ 2147483647 w 354"/>
              <a:gd name="T59" fmla="*/ 2147483647 h 253"/>
              <a:gd name="T60" fmla="*/ 2147483647 w 354"/>
              <a:gd name="T61" fmla="*/ 2147483647 h 253"/>
              <a:gd name="T62" fmla="*/ 2147483647 w 354"/>
              <a:gd name="T63" fmla="*/ 2147483647 h 253"/>
              <a:gd name="T64" fmla="*/ 2147483647 w 354"/>
              <a:gd name="T65" fmla="*/ 2147483647 h 253"/>
              <a:gd name="T66" fmla="*/ 2147483647 w 354"/>
              <a:gd name="T67" fmla="*/ 2147483647 h 253"/>
              <a:gd name="T68" fmla="*/ 2147483647 w 354"/>
              <a:gd name="T69" fmla="*/ 2147483647 h 253"/>
              <a:gd name="T70" fmla="*/ 2147483647 w 354"/>
              <a:gd name="T71" fmla="*/ 2147483647 h 253"/>
              <a:gd name="T72" fmla="*/ 2147483647 w 354"/>
              <a:gd name="T73" fmla="*/ 2147483647 h 253"/>
              <a:gd name="T74" fmla="*/ 2147483647 w 354"/>
              <a:gd name="T75" fmla="*/ 2147483647 h 253"/>
              <a:gd name="T76" fmla="*/ 2147483647 w 354"/>
              <a:gd name="T77" fmla="*/ 2147483647 h 253"/>
              <a:gd name="T78" fmla="*/ 2147483647 w 354"/>
              <a:gd name="T79" fmla="*/ 2147483647 h 253"/>
              <a:gd name="T80" fmla="*/ 2147483647 w 354"/>
              <a:gd name="T81" fmla="*/ 2147483647 h 253"/>
              <a:gd name="T82" fmla="*/ 2147483647 w 354"/>
              <a:gd name="T83" fmla="*/ 2147483647 h 253"/>
              <a:gd name="T84" fmla="*/ 2147483647 w 354"/>
              <a:gd name="T85" fmla="*/ 2147483647 h 253"/>
              <a:gd name="T86" fmla="*/ 2147483647 w 354"/>
              <a:gd name="T87" fmla="*/ 2147483647 h 253"/>
              <a:gd name="T88" fmla="*/ 2147483647 w 354"/>
              <a:gd name="T89" fmla="*/ 2147483647 h 2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4"/>
              <a:gd name="T136" fmla="*/ 0 h 253"/>
              <a:gd name="T137" fmla="*/ 354 w 354"/>
              <a:gd name="T138" fmla="*/ 253 h 2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4" h="253">
                <a:moveTo>
                  <a:pt x="320" y="18"/>
                </a:moveTo>
                <a:lnTo>
                  <a:pt x="279" y="16"/>
                </a:lnTo>
                <a:lnTo>
                  <a:pt x="267" y="0"/>
                </a:lnTo>
                <a:lnTo>
                  <a:pt x="204" y="26"/>
                </a:lnTo>
                <a:lnTo>
                  <a:pt x="188" y="48"/>
                </a:lnTo>
                <a:lnTo>
                  <a:pt x="166" y="52"/>
                </a:lnTo>
                <a:lnTo>
                  <a:pt x="131" y="48"/>
                </a:lnTo>
                <a:lnTo>
                  <a:pt x="105" y="42"/>
                </a:lnTo>
                <a:lnTo>
                  <a:pt x="93" y="48"/>
                </a:lnTo>
                <a:lnTo>
                  <a:pt x="46" y="34"/>
                </a:lnTo>
                <a:lnTo>
                  <a:pt x="20" y="40"/>
                </a:lnTo>
                <a:lnTo>
                  <a:pt x="18" y="26"/>
                </a:lnTo>
                <a:lnTo>
                  <a:pt x="26" y="16"/>
                </a:lnTo>
                <a:lnTo>
                  <a:pt x="10" y="0"/>
                </a:lnTo>
                <a:lnTo>
                  <a:pt x="0" y="52"/>
                </a:lnTo>
                <a:lnTo>
                  <a:pt x="18" y="81"/>
                </a:lnTo>
                <a:lnTo>
                  <a:pt x="34" y="95"/>
                </a:lnTo>
                <a:lnTo>
                  <a:pt x="18" y="113"/>
                </a:lnTo>
                <a:lnTo>
                  <a:pt x="0" y="117"/>
                </a:lnTo>
                <a:lnTo>
                  <a:pt x="4" y="140"/>
                </a:lnTo>
                <a:lnTo>
                  <a:pt x="18" y="146"/>
                </a:lnTo>
                <a:lnTo>
                  <a:pt x="12" y="154"/>
                </a:lnTo>
                <a:lnTo>
                  <a:pt x="0" y="164"/>
                </a:lnTo>
                <a:lnTo>
                  <a:pt x="36" y="205"/>
                </a:lnTo>
                <a:lnTo>
                  <a:pt x="36" y="247"/>
                </a:lnTo>
                <a:lnTo>
                  <a:pt x="129" y="225"/>
                </a:lnTo>
                <a:lnTo>
                  <a:pt x="146" y="243"/>
                </a:lnTo>
                <a:lnTo>
                  <a:pt x="170" y="239"/>
                </a:lnTo>
                <a:lnTo>
                  <a:pt x="192" y="253"/>
                </a:lnTo>
                <a:lnTo>
                  <a:pt x="235" y="243"/>
                </a:lnTo>
                <a:lnTo>
                  <a:pt x="235" y="205"/>
                </a:lnTo>
                <a:lnTo>
                  <a:pt x="241" y="205"/>
                </a:lnTo>
                <a:lnTo>
                  <a:pt x="296" y="176"/>
                </a:lnTo>
                <a:lnTo>
                  <a:pt x="312" y="194"/>
                </a:lnTo>
                <a:lnTo>
                  <a:pt x="334" y="190"/>
                </a:lnTo>
                <a:lnTo>
                  <a:pt x="308" y="150"/>
                </a:lnTo>
                <a:lnTo>
                  <a:pt x="320" y="132"/>
                </a:lnTo>
                <a:lnTo>
                  <a:pt x="318" y="95"/>
                </a:lnTo>
                <a:lnTo>
                  <a:pt x="334" y="77"/>
                </a:lnTo>
                <a:lnTo>
                  <a:pt x="354" y="67"/>
                </a:lnTo>
                <a:lnTo>
                  <a:pt x="354" y="34"/>
                </a:lnTo>
                <a:lnTo>
                  <a:pt x="334" y="34"/>
                </a:lnTo>
                <a:lnTo>
                  <a:pt x="320"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5" name="Freeform 48"/>
          <p:cNvSpPr>
            <a:spLocks/>
          </p:cNvSpPr>
          <p:nvPr/>
        </p:nvSpPr>
        <p:spPr bwMode="gray">
          <a:xfrm>
            <a:off x="5116513" y="2913063"/>
            <a:ext cx="311150" cy="388937"/>
          </a:xfrm>
          <a:custGeom>
            <a:avLst/>
            <a:gdLst>
              <a:gd name="T0" fmla="*/ 2147483647 w 161"/>
              <a:gd name="T1" fmla="*/ 2147483647 h 215"/>
              <a:gd name="T2" fmla="*/ 2147483647 w 161"/>
              <a:gd name="T3" fmla="*/ 2147483647 h 215"/>
              <a:gd name="T4" fmla="*/ 2147483647 w 161"/>
              <a:gd name="T5" fmla="*/ 2147483647 h 215"/>
              <a:gd name="T6" fmla="*/ 2147483647 w 161"/>
              <a:gd name="T7" fmla="*/ 2147483647 h 215"/>
              <a:gd name="T8" fmla="*/ 2147483647 w 161"/>
              <a:gd name="T9" fmla="*/ 2147483647 h 215"/>
              <a:gd name="T10" fmla="*/ 2147483647 w 161"/>
              <a:gd name="T11" fmla="*/ 2147483647 h 215"/>
              <a:gd name="T12" fmla="*/ 2147483647 w 161"/>
              <a:gd name="T13" fmla="*/ 2147483647 h 215"/>
              <a:gd name="T14" fmla="*/ 2147483647 w 161"/>
              <a:gd name="T15" fmla="*/ 2147483647 h 215"/>
              <a:gd name="T16" fmla="*/ 2147483647 w 161"/>
              <a:gd name="T17" fmla="*/ 2147483647 h 215"/>
              <a:gd name="T18" fmla="*/ 2147483647 w 161"/>
              <a:gd name="T19" fmla="*/ 2147483647 h 215"/>
              <a:gd name="T20" fmla="*/ 2147483647 w 161"/>
              <a:gd name="T21" fmla="*/ 0 h 215"/>
              <a:gd name="T22" fmla="*/ 2147483647 w 161"/>
              <a:gd name="T23" fmla="*/ 2147483647 h 215"/>
              <a:gd name="T24" fmla="*/ 2147483647 w 161"/>
              <a:gd name="T25" fmla="*/ 2147483647 h 215"/>
              <a:gd name="T26" fmla="*/ 2147483647 w 161"/>
              <a:gd name="T27" fmla="*/ 2147483647 h 215"/>
              <a:gd name="T28" fmla="*/ 2147483647 w 161"/>
              <a:gd name="T29" fmla="*/ 2147483647 h 215"/>
              <a:gd name="T30" fmla="*/ 2147483647 w 161"/>
              <a:gd name="T31" fmla="*/ 2147483647 h 215"/>
              <a:gd name="T32" fmla="*/ 0 w 161"/>
              <a:gd name="T33" fmla="*/ 2147483647 h 215"/>
              <a:gd name="T34" fmla="*/ 0 w 161"/>
              <a:gd name="T35" fmla="*/ 2147483647 h 215"/>
              <a:gd name="T36" fmla="*/ 2147483647 w 161"/>
              <a:gd name="T37" fmla="*/ 2147483647 h 215"/>
              <a:gd name="T38" fmla="*/ 2147483647 w 161"/>
              <a:gd name="T39" fmla="*/ 2147483647 h 215"/>
              <a:gd name="T40" fmla="*/ 2147483647 w 161"/>
              <a:gd name="T41" fmla="*/ 2147483647 h 215"/>
              <a:gd name="T42" fmla="*/ 2147483647 w 161"/>
              <a:gd name="T43" fmla="*/ 2147483647 h 215"/>
              <a:gd name="T44" fmla="*/ 2147483647 w 161"/>
              <a:gd name="T45" fmla="*/ 2147483647 h 2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215"/>
              <a:gd name="T71" fmla="*/ 161 w 161"/>
              <a:gd name="T72" fmla="*/ 215 h 2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215">
                <a:moveTo>
                  <a:pt x="94" y="215"/>
                </a:moveTo>
                <a:lnTo>
                  <a:pt x="90" y="187"/>
                </a:lnTo>
                <a:lnTo>
                  <a:pt x="94" y="150"/>
                </a:lnTo>
                <a:lnTo>
                  <a:pt x="110" y="138"/>
                </a:lnTo>
                <a:lnTo>
                  <a:pt x="122" y="116"/>
                </a:lnTo>
                <a:lnTo>
                  <a:pt x="122" y="93"/>
                </a:lnTo>
                <a:lnTo>
                  <a:pt x="132" y="79"/>
                </a:lnTo>
                <a:lnTo>
                  <a:pt x="152" y="83"/>
                </a:lnTo>
                <a:lnTo>
                  <a:pt x="161" y="51"/>
                </a:lnTo>
                <a:lnTo>
                  <a:pt x="136" y="47"/>
                </a:lnTo>
                <a:lnTo>
                  <a:pt x="120" y="0"/>
                </a:lnTo>
                <a:lnTo>
                  <a:pt x="63" y="6"/>
                </a:lnTo>
                <a:lnTo>
                  <a:pt x="69" y="39"/>
                </a:lnTo>
                <a:lnTo>
                  <a:pt x="47" y="18"/>
                </a:lnTo>
                <a:lnTo>
                  <a:pt x="31" y="51"/>
                </a:lnTo>
                <a:lnTo>
                  <a:pt x="6" y="43"/>
                </a:lnTo>
                <a:lnTo>
                  <a:pt x="0" y="87"/>
                </a:lnTo>
                <a:lnTo>
                  <a:pt x="0" y="150"/>
                </a:lnTo>
                <a:lnTo>
                  <a:pt x="15" y="146"/>
                </a:lnTo>
                <a:lnTo>
                  <a:pt x="31" y="154"/>
                </a:lnTo>
                <a:lnTo>
                  <a:pt x="31" y="209"/>
                </a:lnTo>
                <a:lnTo>
                  <a:pt x="69" y="215"/>
                </a:lnTo>
                <a:lnTo>
                  <a:pt x="94" y="21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6" name="Freeform 49"/>
          <p:cNvSpPr>
            <a:spLocks/>
          </p:cNvSpPr>
          <p:nvPr/>
        </p:nvSpPr>
        <p:spPr bwMode="gray">
          <a:xfrm>
            <a:off x="5316538" y="3184525"/>
            <a:ext cx="103187" cy="73025"/>
          </a:xfrm>
          <a:custGeom>
            <a:avLst/>
            <a:gdLst>
              <a:gd name="T0" fmla="*/ 2147483647 w 53"/>
              <a:gd name="T1" fmla="*/ 0 h 41"/>
              <a:gd name="T2" fmla="*/ 0 w 53"/>
              <a:gd name="T3" fmla="*/ 2147483647 h 41"/>
              <a:gd name="T4" fmla="*/ 2147483647 w 53"/>
              <a:gd name="T5" fmla="*/ 2147483647 h 41"/>
              <a:gd name="T6" fmla="*/ 2147483647 w 53"/>
              <a:gd name="T7" fmla="*/ 2147483647 h 41"/>
              <a:gd name="T8" fmla="*/ 2147483647 w 53"/>
              <a:gd name="T9" fmla="*/ 2147483647 h 41"/>
              <a:gd name="T10" fmla="*/ 2147483647 w 53"/>
              <a:gd name="T11" fmla="*/ 2147483647 h 41"/>
              <a:gd name="T12" fmla="*/ 2147483647 w 53"/>
              <a:gd name="T13" fmla="*/ 0 h 41"/>
              <a:gd name="T14" fmla="*/ 0 60000 65536"/>
              <a:gd name="T15" fmla="*/ 0 60000 65536"/>
              <a:gd name="T16" fmla="*/ 0 60000 65536"/>
              <a:gd name="T17" fmla="*/ 0 60000 65536"/>
              <a:gd name="T18" fmla="*/ 0 60000 65536"/>
              <a:gd name="T19" fmla="*/ 0 60000 65536"/>
              <a:gd name="T20" fmla="*/ 0 60000 65536"/>
              <a:gd name="T21" fmla="*/ 0 w 53"/>
              <a:gd name="T22" fmla="*/ 0 h 41"/>
              <a:gd name="T23" fmla="*/ 53 w 5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1">
                <a:moveTo>
                  <a:pt x="32" y="0"/>
                </a:moveTo>
                <a:lnTo>
                  <a:pt x="0" y="8"/>
                </a:lnTo>
                <a:lnTo>
                  <a:pt x="6" y="27"/>
                </a:lnTo>
                <a:lnTo>
                  <a:pt x="28" y="41"/>
                </a:lnTo>
                <a:lnTo>
                  <a:pt x="53" y="41"/>
                </a:lnTo>
                <a:lnTo>
                  <a:pt x="38" y="4"/>
                </a:lnTo>
                <a:lnTo>
                  <a:pt x="32"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7" name="Freeform 50"/>
          <p:cNvSpPr>
            <a:spLocks/>
          </p:cNvSpPr>
          <p:nvPr/>
        </p:nvSpPr>
        <p:spPr bwMode="gray">
          <a:xfrm>
            <a:off x="5449888" y="3290888"/>
            <a:ext cx="73025" cy="50800"/>
          </a:xfrm>
          <a:custGeom>
            <a:avLst/>
            <a:gdLst>
              <a:gd name="T0" fmla="*/ 2147483647 w 38"/>
              <a:gd name="T1" fmla="*/ 2147483647 h 28"/>
              <a:gd name="T2" fmla="*/ 2147483647 w 38"/>
              <a:gd name="T3" fmla="*/ 2147483647 h 28"/>
              <a:gd name="T4" fmla="*/ 2147483647 w 38"/>
              <a:gd name="T5" fmla="*/ 2147483647 h 28"/>
              <a:gd name="T6" fmla="*/ 2147483647 w 38"/>
              <a:gd name="T7" fmla="*/ 2147483647 h 28"/>
              <a:gd name="T8" fmla="*/ 2147483647 w 38"/>
              <a:gd name="T9" fmla="*/ 0 h 28"/>
              <a:gd name="T10" fmla="*/ 0 w 38"/>
              <a:gd name="T11" fmla="*/ 2147483647 h 28"/>
              <a:gd name="T12" fmla="*/ 2147483647 w 38"/>
              <a:gd name="T13" fmla="*/ 2147483647 h 28"/>
              <a:gd name="T14" fmla="*/ 0 60000 65536"/>
              <a:gd name="T15" fmla="*/ 0 60000 65536"/>
              <a:gd name="T16" fmla="*/ 0 60000 65536"/>
              <a:gd name="T17" fmla="*/ 0 60000 65536"/>
              <a:gd name="T18" fmla="*/ 0 60000 65536"/>
              <a:gd name="T19" fmla="*/ 0 60000 65536"/>
              <a:gd name="T20" fmla="*/ 0 60000 65536"/>
              <a:gd name="T21" fmla="*/ 0 w 38"/>
              <a:gd name="T22" fmla="*/ 0 h 28"/>
              <a:gd name="T23" fmla="*/ 38 w 3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8">
                <a:moveTo>
                  <a:pt x="24" y="28"/>
                </a:moveTo>
                <a:lnTo>
                  <a:pt x="38" y="24"/>
                </a:lnTo>
                <a:lnTo>
                  <a:pt x="38" y="10"/>
                </a:lnTo>
                <a:lnTo>
                  <a:pt x="20" y="6"/>
                </a:lnTo>
                <a:lnTo>
                  <a:pt x="8" y="0"/>
                </a:lnTo>
                <a:lnTo>
                  <a:pt x="0" y="18"/>
                </a:lnTo>
                <a:lnTo>
                  <a:pt x="24" y="2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8" name="Freeform 51"/>
          <p:cNvSpPr>
            <a:spLocks/>
          </p:cNvSpPr>
          <p:nvPr/>
        </p:nvSpPr>
        <p:spPr bwMode="gray">
          <a:xfrm>
            <a:off x="5449888" y="3081338"/>
            <a:ext cx="160337" cy="201612"/>
          </a:xfrm>
          <a:custGeom>
            <a:avLst/>
            <a:gdLst>
              <a:gd name="T0" fmla="*/ 2147483647 w 83"/>
              <a:gd name="T1" fmla="*/ 2147483647 h 112"/>
              <a:gd name="T2" fmla="*/ 2147483647 w 83"/>
              <a:gd name="T3" fmla="*/ 2147483647 h 112"/>
              <a:gd name="T4" fmla="*/ 0 w 83"/>
              <a:gd name="T5" fmla="*/ 2147483647 h 112"/>
              <a:gd name="T6" fmla="*/ 2147483647 w 83"/>
              <a:gd name="T7" fmla="*/ 2147483647 h 112"/>
              <a:gd name="T8" fmla="*/ 2147483647 w 83"/>
              <a:gd name="T9" fmla="*/ 2147483647 h 112"/>
              <a:gd name="T10" fmla="*/ 2147483647 w 83"/>
              <a:gd name="T11" fmla="*/ 2147483647 h 112"/>
              <a:gd name="T12" fmla="*/ 2147483647 w 83"/>
              <a:gd name="T13" fmla="*/ 2147483647 h 112"/>
              <a:gd name="T14" fmla="*/ 2147483647 w 83"/>
              <a:gd name="T15" fmla="*/ 2147483647 h 112"/>
              <a:gd name="T16" fmla="*/ 2147483647 w 83"/>
              <a:gd name="T17" fmla="*/ 2147483647 h 112"/>
              <a:gd name="T18" fmla="*/ 2147483647 w 83"/>
              <a:gd name="T19" fmla="*/ 2147483647 h 112"/>
              <a:gd name="T20" fmla="*/ 2147483647 w 83"/>
              <a:gd name="T21" fmla="*/ 2147483647 h 112"/>
              <a:gd name="T22" fmla="*/ 2147483647 w 83"/>
              <a:gd name="T23" fmla="*/ 0 h 112"/>
              <a:gd name="T24" fmla="*/ 2147483647 w 83"/>
              <a:gd name="T25" fmla="*/ 2147483647 h 112"/>
              <a:gd name="T26" fmla="*/ 2147483647 w 83"/>
              <a:gd name="T27" fmla="*/ 2147483647 h 112"/>
              <a:gd name="T28" fmla="*/ 2147483647 w 83"/>
              <a:gd name="T29" fmla="*/ 2147483647 h 112"/>
              <a:gd name="T30" fmla="*/ 2147483647 w 83"/>
              <a:gd name="T31" fmla="*/ 2147483647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112"/>
              <a:gd name="T50" fmla="*/ 83 w 83"/>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112">
                <a:moveTo>
                  <a:pt x="30" y="15"/>
                </a:moveTo>
                <a:lnTo>
                  <a:pt x="12" y="33"/>
                </a:lnTo>
                <a:lnTo>
                  <a:pt x="0" y="39"/>
                </a:lnTo>
                <a:lnTo>
                  <a:pt x="38" y="90"/>
                </a:lnTo>
                <a:lnTo>
                  <a:pt x="50" y="112"/>
                </a:lnTo>
                <a:lnTo>
                  <a:pt x="59" y="112"/>
                </a:lnTo>
                <a:lnTo>
                  <a:pt x="59" y="90"/>
                </a:lnTo>
                <a:lnTo>
                  <a:pt x="79" y="75"/>
                </a:lnTo>
                <a:lnTo>
                  <a:pt x="67" y="61"/>
                </a:lnTo>
                <a:lnTo>
                  <a:pt x="83" y="45"/>
                </a:lnTo>
                <a:lnTo>
                  <a:pt x="79" y="4"/>
                </a:lnTo>
                <a:lnTo>
                  <a:pt x="59" y="0"/>
                </a:lnTo>
                <a:lnTo>
                  <a:pt x="46" y="21"/>
                </a:lnTo>
                <a:lnTo>
                  <a:pt x="50" y="23"/>
                </a:lnTo>
                <a:lnTo>
                  <a:pt x="32" y="39"/>
                </a:lnTo>
                <a:lnTo>
                  <a:pt x="30" y="1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299" name="Freeform 52"/>
          <p:cNvSpPr>
            <a:spLocks/>
          </p:cNvSpPr>
          <p:nvPr/>
        </p:nvSpPr>
        <p:spPr bwMode="gray">
          <a:xfrm>
            <a:off x="3487738" y="1849438"/>
            <a:ext cx="65087" cy="84137"/>
          </a:xfrm>
          <a:custGeom>
            <a:avLst/>
            <a:gdLst>
              <a:gd name="T0" fmla="*/ 2147483647 w 34"/>
              <a:gd name="T1" fmla="*/ 2147483647 h 47"/>
              <a:gd name="T2" fmla="*/ 2147483647 w 34"/>
              <a:gd name="T3" fmla="*/ 2147483647 h 47"/>
              <a:gd name="T4" fmla="*/ 2147483647 w 34"/>
              <a:gd name="T5" fmla="*/ 0 h 47"/>
              <a:gd name="T6" fmla="*/ 0 w 34"/>
              <a:gd name="T7" fmla="*/ 2147483647 h 47"/>
              <a:gd name="T8" fmla="*/ 2147483647 w 34"/>
              <a:gd name="T9" fmla="*/ 2147483647 h 47"/>
              <a:gd name="T10" fmla="*/ 2147483647 w 34"/>
              <a:gd name="T11" fmla="*/ 2147483647 h 47"/>
              <a:gd name="T12" fmla="*/ 0 60000 65536"/>
              <a:gd name="T13" fmla="*/ 0 60000 65536"/>
              <a:gd name="T14" fmla="*/ 0 60000 65536"/>
              <a:gd name="T15" fmla="*/ 0 60000 65536"/>
              <a:gd name="T16" fmla="*/ 0 60000 65536"/>
              <a:gd name="T17" fmla="*/ 0 60000 65536"/>
              <a:gd name="T18" fmla="*/ 0 w 34"/>
              <a:gd name="T19" fmla="*/ 0 h 47"/>
              <a:gd name="T20" fmla="*/ 34 w 3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4" h="47">
                <a:moveTo>
                  <a:pt x="34" y="28"/>
                </a:moveTo>
                <a:lnTo>
                  <a:pt x="18" y="4"/>
                </a:lnTo>
                <a:lnTo>
                  <a:pt x="10" y="0"/>
                </a:lnTo>
                <a:lnTo>
                  <a:pt x="0" y="12"/>
                </a:lnTo>
                <a:lnTo>
                  <a:pt x="26" y="47"/>
                </a:lnTo>
                <a:lnTo>
                  <a:pt x="34" y="2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0" name="Freeform 53"/>
          <p:cNvSpPr>
            <a:spLocks/>
          </p:cNvSpPr>
          <p:nvPr/>
        </p:nvSpPr>
        <p:spPr bwMode="gray">
          <a:xfrm>
            <a:off x="5853113" y="3225800"/>
            <a:ext cx="42862" cy="57150"/>
          </a:xfrm>
          <a:custGeom>
            <a:avLst/>
            <a:gdLst>
              <a:gd name="T0" fmla="*/ 2147483647 w 22"/>
              <a:gd name="T1" fmla="*/ 2147483647 h 32"/>
              <a:gd name="T2" fmla="*/ 0 w 22"/>
              <a:gd name="T3" fmla="*/ 0 h 32"/>
              <a:gd name="T4" fmla="*/ 0 w 22"/>
              <a:gd name="T5" fmla="*/ 2147483647 h 32"/>
              <a:gd name="T6" fmla="*/ 2147483647 w 22"/>
              <a:gd name="T7" fmla="*/ 2147483647 h 32"/>
              <a:gd name="T8" fmla="*/ 2147483647 w 22"/>
              <a:gd name="T9" fmla="*/ 2147483647 h 32"/>
              <a:gd name="T10" fmla="*/ 0 60000 65536"/>
              <a:gd name="T11" fmla="*/ 0 60000 65536"/>
              <a:gd name="T12" fmla="*/ 0 60000 65536"/>
              <a:gd name="T13" fmla="*/ 0 60000 65536"/>
              <a:gd name="T14" fmla="*/ 0 60000 65536"/>
              <a:gd name="T15" fmla="*/ 0 w 22"/>
              <a:gd name="T16" fmla="*/ 0 h 32"/>
              <a:gd name="T17" fmla="*/ 22 w 22"/>
              <a:gd name="T18" fmla="*/ 32 h 32"/>
            </a:gdLst>
            <a:ahLst/>
            <a:cxnLst>
              <a:cxn ang="T10">
                <a:pos x="T0" y="T1"/>
              </a:cxn>
              <a:cxn ang="T11">
                <a:pos x="T2" y="T3"/>
              </a:cxn>
              <a:cxn ang="T12">
                <a:pos x="T4" y="T5"/>
              </a:cxn>
              <a:cxn ang="T13">
                <a:pos x="T6" y="T7"/>
              </a:cxn>
              <a:cxn ang="T14">
                <a:pos x="T8" y="T9"/>
              </a:cxn>
            </a:cxnLst>
            <a:rect l="T15" t="T16" r="T17" b="T18"/>
            <a:pathLst>
              <a:path w="22" h="32">
                <a:moveTo>
                  <a:pt x="22" y="18"/>
                </a:moveTo>
                <a:lnTo>
                  <a:pt x="0" y="0"/>
                </a:lnTo>
                <a:lnTo>
                  <a:pt x="0" y="18"/>
                </a:lnTo>
                <a:lnTo>
                  <a:pt x="12" y="32"/>
                </a:lnTo>
                <a:lnTo>
                  <a:pt x="22"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1" name="Freeform 54"/>
          <p:cNvSpPr>
            <a:spLocks/>
          </p:cNvSpPr>
          <p:nvPr/>
        </p:nvSpPr>
        <p:spPr bwMode="gray">
          <a:xfrm>
            <a:off x="4926013" y="3276600"/>
            <a:ext cx="1008062" cy="1317625"/>
          </a:xfrm>
          <a:custGeom>
            <a:avLst/>
            <a:gdLst>
              <a:gd name="T0" fmla="*/ 2147483647 w 523"/>
              <a:gd name="T1" fmla="*/ 2147483647 h 728"/>
              <a:gd name="T2" fmla="*/ 2147483647 w 523"/>
              <a:gd name="T3" fmla="*/ 2147483647 h 728"/>
              <a:gd name="T4" fmla="*/ 2147483647 w 523"/>
              <a:gd name="T5" fmla="*/ 2147483647 h 728"/>
              <a:gd name="T6" fmla="*/ 2147483647 w 523"/>
              <a:gd name="T7" fmla="*/ 2147483647 h 728"/>
              <a:gd name="T8" fmla="*/ 2147483647 w 523"/>
              <a:gd name="T9" fmla="*/ 2147483647 h 728"/>
              <a:gd name="T10" fmla="*/ 2147483647 w 523"/>
              <a:gd name="T11" fmla="*/ 2147483647 h 728"/>
              <a:gd name="T12" fmla="*/ 2147483647 w 523"/>
              <a:gd name="T13" fmla="*/ 2147483647 h 728"/>
              <a:gd name="T14" fmla="*/ 2147483647 w 523"/>
              <a:gd name="T15" fmla="*/ 2147483647 h 728"/>
              <a:gd name="T16" fmla="*/ 2147483647 w 523"/>
              <a:gd name="T17" fmla="*/ 2147483647 h 728"/>
              <a:gd name="T18" fmla="*/ 2147483647 w 523"/>
              <a:gd name="T19" fmla="*/ 2147483647 h 728"/>
              <a:gd name="T20" fmla="*/ 2147483647 w 523"/>
              <a:gd name="T21" fmla="*/ 2147483647 h 728"/>
              <a:gd name="T22" fmla="*/ 2147483647 w 523"/>
              <a:gd name="T23" fmla="*/ 2147483647 h 728"/>
              <a:gd name="T24" fmla="*/ 2147483647 w 523"/>
              <a:gd name="T25" fmla="*/ 2147483647 h 728"/>
              <a:gd name="T26" fmla="*/ 2147483647 w 523"/>
              <a:gd name="T27" fmla="*/ 2147483647 h 728"/>
              <a:gd name="T28" fmla="*/ 2147483647 w 523"/>
              <a:gd name="T29" fmla="*/ 2147483647 h 728"/>
              <a:gd name="T30" fmla="*/ 2147483647 w 523"/>
              <a:gd name="T31" fmla="*/ 2147483647 h 728"/>
              <a:gd name="T32" fmla="*/ 2147483647 w 523"/>
              <a:gd name="T33" fmla="*/ 2147483647 h 728"/>
              <a:gd name="T34" fmla="*/ 2147483647 w 523"/>
              <a:gd name="T35" fmla="*/ 2147483647 h 728"/>
              <a:gd name="T36" fmla="*/ 2147483647 w 523"/>
              <a:gd name="T37" fmla="*/ 2147483647 h 728"/>
              <a:gd name="T38" fmla="*/ 2147483647 w 523"/>
              <a:gd name="T39" fmla="*/ 2147483647 h 728"/>
              <a:gd name="T40" fmla="*/ 2147483647 w 523"/>
              <a:gd name="T41" fmla="*/ 2147483647 h 728"/>
              <a:gd name="T42" fmla="*/ 2147483647 w 523"/>
              <a:gd name="T43" fmla="*/ 2147483647 h 728"/>
              <a:gd name="T44" fmla="*/ 2147483647 w 523"/>
              <a:gd name="T45" fmla="*/ 2147483647 h 728"/>
              <a:gd name="T46" fmla="*/ 2147483647 w 523"/>
              <a:gd name="T47" fmla="*/ 2147483647 h 728"/>
              <a:gd name="T48" fmla="*/ 2147483647 w 523"/>
              <a:gd name="T49" fmla="*/ 2147483647 h 728"/>
              <a:gd name="T50" fmla="*/ 2147483647 w 523"/>
              <a:gd name="T51" fmla="*/ 2147483647 h 728"/>
              <a:gd name="T52" fmla="*/ 2147483647 w 523"/>
              <a:gd name="T53" fmla="*/ 2147483647 h 728"/>
              <a:gd name="T54" fmla="*/ 2147483647 w 523"/>
              <a:gd name="T55" fmla="*/ 2147483647 h 728"/>
              <a:gd name="T56" fmla="*/ 2147483647 w 523"/>
              <a:gd name="T57" fmla="*/ 2147483647 h 728"/>
              <a:gd name="T58" fmla="*/ 2147483647 w 523"/>
              <a:gd name="T59" fmla="*/ 2147483647 h 728"/>
              <a:gd name="T60" fmla="*/ 2147483647 w 523"/>
              <a:gd name="T61" fmla="*/ 2147483647 h 728"/>
              <a:gd name="T62" fmla="*/ 2147483647 w 523"/>
              <a:gd name="T63" fmla="*/ 2147483647 h 728"/>
              <a:gd name="T64" fmla="*/ 2147483647 w 523"/>
              <a:gd name="T65" fmla="*/ 2147483647 h 728"/>
              <a:gd name="T66" fmla="*/ 2147483647 w 523"/>
              <a:gd name="T67" fmla="*/ 2147483647 h 728"/>
              <a:gd name="T68" fmla="*/ 2147483647 w 523"/>
              <a:gd name="T69" fmla="*/ 2147483647 h 728"/>
              <a:gd name="T70" fmla="*/ 2147483647 w 523"/>
              <a:gd name="T71" fmla="*/ 2147483647 h 728"/>
              <a:gd name="T72" fmla="*/ 2147483647 w 523"/>
              <a:gd name="T73" fmla="*/ 2147483647 h 728"/>
              <a:gd name="T74" fmla="*/ 2147483647 w 523"/>
              <a:gd name="T75" fmla="*/ 2147483647 h 728"/>
              <a:gd name="T76" fmla="*/ 2147483647 w 523"/>
              <a:gd name="T77" fmla="*/ 2147483647 h 728"/>
              <a:gd name="T78" fmla="*/ 2147483647 w 523"/>
              <a:gd name="T79" fmla="*/ 2147483647 h 728"/>
              <a:gd name="T80" fmla="*/ 2147483647 w 523"/>
              <a:gd name="T81" fmla="*/ 2147483647 h 728"/>
              <a:gd name="T82" fmla="*/ 2147483647 w 523"/>
              <a:gd name="T83" fmla="*/ 2147483647 h 728"/>
              <a:gd name="T84" fmla="*/ 2147483647 w 523"/>
              <a:gd name="T85" fmla="*/ 2147483647 h 728"/>
              <a:gd name="T86" fmla="*/ 2147483647 w 523"/>
              <a:gd name="T87" fmla="*/ 2147483647 h 728"/>
              <a:gd name="T88" fmla="*/ 2147483647 w 523"/>
              <a:gd name="T89" fmla="*/ 2147483647 h 728"/>
              <a:gd name="T90" fmla="*/ 2147483647 w 523"/>
              <a:gd name="T91" fmla="*/ 2147483647 h 728"/>
              <a:gd name="T92" fmla="*/ 2147483647 w 523"/>
              <a:gd name="T93" fmla="*/ 2147483647 h 728"/>
              <a:gd name="T94" fmla="*/ 2147483647 w 523"/>
              <a:gd name="T95" fmla="*/ 2147483647 h 728"/>
              <a:gd name="T96" fmla="*/ 2147483647 w 523"/>
              <a:gd name="T97" fmla="*/ 0 h 728"/>
              <a:gd name="T98" fmla="*/ 2147483647 w 523"/>
              <a:gd name="T99" fmla="*/ 2147483647 h 728"/>
              <a:gd name="T100" fmla="*/ 2147483647 w 523"/>
              <a:gd name="T101" fmla="*/ 2147483647 h 728"/>
              <a:gd name="T102" fmla="*/ 2147483647 w 523"/>
              <a:gd name="T103" fmla="*/ 2147483647 h 728"/>
              <a:gd name="T104" fmla="*/ 2147483647 w 523"/>
              <a:gd name="T105" fmla="*/ 2147483647 h 728"/>
              <a:gd name="T106" fmla="*/ 2147483647 w 523"/>
              <a:gd name="T107" fmla="*/ 2147483647 h 728"/>
              <a:gd name="T108" fmla="*/ 2147483647 w 523"/>
              <a:gd name="T109" fmla="*/ 2147483647 h 728"/>
              <a:gd name="T110" fmla="*/ 2147483647 w 523"/>
              <a:gd name="T111" fmla="*/ 2147483647 h 7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3"/>
              <a:gd name="T169" fmla="*/ 0 h 728"/>
              <a:gd name="T170" fmla="*/ 523 w 523"/>
              <a:gd name="T171" fmla="*/ 728 h 7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3" h="728">
                <a:moveTo>
                  <a:pt x="61" y="227"/>
                </a:moveTo>
                <a:lnTo>
                  <a:pt x="39" y="235"/>
                </a:lnTo>
                <a:lnTo>
                  <a:pt x="47" y="300"/>
                </a:lnTo>
                <a:lnTo>
                  <a:pt x="16" y="296"/>
                </a:lnTo>
                <a:lnTo>
                  <a:pt x="0" y="314"/>
                </a:lnTo>
                <a:lnTo>
                  <a:pt x="16" y="353"/>
                </a:lnTo>
                <a:lnTo>
                  <a:pt x="10" y="385"/>
                </a:lnTo>
                <a:lnTo>
                  <a:pt x="4" y="393"/>
                </a:lnTo>
                <a:lnTo>
                  <a:pt x="10" y="412"/>
                </a:lnTo>
                <a:lnTo>
                  <a:pt x="14" y="422"/>
                </a:lnTo>
                <a:lnTo>
                  <a:pt x="22" y="452"/>
                </a:lnTo>
                <a:lnTo>
                  <a:pt x="14" y="476"/>
                </a:lnTo>
                <a:lnTo>
                  <a:pt x="34" y="495"/>
                </a:lnTo>
                <a:lnTo>
                  <a:pt x="30" y="527"/>
                </a:lnTo>
                <a:lnTo>
                  <a:pt x="93" y="566"/>
                </a:lnTo>
                <a:lnTo>
                  <a:pt x="126" y="580"/>
                </a:lnTo>
                <a:lnTo>
                  <a:pt x="99" y="616"/>
                </a:lnTo>
                <a:lnTo>
                  <a:pt x="89" y="675"/>
                </a:lnTo>
                <a:lnTo>
                  <a:pt x="89" y="706"/>
                </a:lnTo>
                <a:lnTo>
                  <a:pt x="97" y="710"/>
                </a:lnTo>
                <a:lnTo>
                  <a:pt x="99" y="710"/>
                </a:lnTo>
                <a:lnTo>
                  <a:pt x="109" y="710"/>
                </a:lnTo>
                <a:lnTo>
                  <a:pt x="114" y="710"/>
                </a:lnTo>
                <a:lnTo>
                  <a:pt x="122" y="710"/>
                </a:lnTo>
                <a:lnTo>
                  <a:pt x="126" y="710"/>
                </a:lnTo>
                <a:lnTo>
                  <a:pt x="136" y="710"/>
                </a:lnTo>
                <a:lnTo>
                  <a:pt x="140" y="710"/>
                </a:lnTo>
                <a:lnTo>
                  <a:pt x="146" y="710"/>
                </a:lnTo>
                <a:lnTo>
                  <a:pt x="146" y="698"/>
                </a:lnTo>
                <a:lnTo>
                  <a:pt x="146" y="693"/>
                </a:lnTo>
                <a:lnTo>
                  <a:pt x="152" y="687"/>
                </a:lnTo>
                <a:lnTo>
                  <a:pt x="154" y="687"/>
                </a:lnTo>
                <a:lnTo>
                  <a:pt x="162" y="687"/>
                </a:lnTo>
                <a:lnTo>
                  <a:pt x="168" y="687"/>
                </a:lnTo>
                <a:lnTo>
                  <a:pt x="176" y="687"/>
                </a:lnTo>
                <a:lnTo>
                  <a:pt x="178" y="691"/>
                </a:lnTo>
                <a:lnTo>
                  <a:pt x="185" y="691"/>
                </a:lnTo>
                <a:lnTo>
                  <a:pt x="193" y="693"/>
                </a:lnTo>
                <a:lnTo>
                  <a:pt x="197" y="693"/>
                </a:lnTo>
                <a:lnTo>
                  <a:pt x="203" y="693"/>
                </a:lnTo>
                <a:lnTo>
                  <a:pt x="209" y="698"/>
                </a:lnTo>
                <a:lnTo>
                  <a:pt x="215" y="698"/>
                </a:lnTo>
                <a:lnTo>
                  <a:pt x="221" y="706"/>
                </a:lnTo>
                <a:lnTo>
                  <a:pt x="260" y="728"/>
                </a:lnTo>
                <a:lnTo>
                  <a:pt x="268" y="706"/>
                </a:lnTo>
                <a:lnTo>
                  <a:pt x="284" y="710"/>
                </a:lnTo>
                <a:lnTo>
                  <a:pt x="302" y="716"/>
                </a:lnTo>
                <a:lnTo>
                  <a:pt x="339" y="706"/>
                </a:lnTo>
                <a:lnTo>
                  <a:pt x="355" y="710"/>
                </a:lnTo>
                <a:lnTo>
                  <a:pt x="367" y="698"/>
                </a:lnTo>
                <a:lnTo>
                  <a:pt x="402" y="698"/>
                </a:lnTo>
                <a:lnTo>
                  <a:pt x="422" y="710"/>
                </a:lnTo>
                <a:lnTo>
                  <a:pt x="410" y="687"/>
                </a:lnTo>
                <a:lnTo>
                  <a:pt x="402" y="647"/>
                </a:lnTo>
                <a:lnTo>
                  <a:pt x="450" y="629"/>
                </a:lnTo>
                <a:lnTo>
                  <a:pt x="456" y="625"/>
                </a:lnTo>
                <a:lnTo>
                  <a:pt x="456" y="606"/>
                </a:lnTo>
                <a:lnTo>
                  <a:pt x="456" y="584"/>
                </a:lnTo>
                <a:lnTo>
                  <a:pt x="434" y="560"/>
                </a:lnTo>
                <a:lnTo>
                  <a:pt x="418" y="552"/>
                </a:lnTo>
                <a:lnTo>
                  <a:pt x="383" y="517"/>
                </a:lnTo>
                <a:lnTo>
                  <a:pt x="381" y="491"/>
                </a:lnTo>
                <a:lnTo>
                  <a:pt x="363" y="476"/>
                </a:lnTo>
                <a:lnTo>
                  <a:pt x="355" y="452"/>
                </a:lnTo>
                <a:lnTo>
                  <a:pt x="359" y="444"/>
                </a:lnTo>
                <a:lnTo>
                  <a:pt x="371" y="458"/>
                </a:lnTo>
                <a:lnTo>
                  <a:pt x="472" y="403"/>
                </a:lnTo>
                <a:lnTo>
                  <a:pt x="483" y="385"/>
                </a:lnTo>
                <a:lnTo>
                  <a:pt x="513" y="393"/>
                </a:lnTo>
                <a:lnTo>
                  <a:pt x="523" y="365"/>
                </a:lnTo>
                <a:lnTo>
                  <a:pt x="513" y="353"/>
                </a:lnTo>
                <a:lnTo>
                  <a:pt x="497" y="308"/>
                </a:lnTo>
                <a:lnTo>
                  <a:pt x="503" y="290"/>
                </a:lnTo>
                <a:lnTo>
                  <a:pt x="491" y="290"/>
                </a:lnTo>
                <a:lnTo>
                  <a:pt x="481" y="264"/>
                </a:lnTo>
                <a:lnTo>
                  <a:pt x="483" y="245"/>
                </a:lnTo>
                <a:lnTo>
                  <a:pt x="460" y="221"/>
                </a:lnTo>
                <a:lnTo>
                  <a:pt x="456" y="203"/>
                </a:lnTo>
                <a:lnTo>
                  <a:pt x="472" y="180"/>
                </a:lnTo>
                <a:lnTo>
                  <a:pt x="466" y="140"/>
                </a:lnTo>
                <a:lnTo>
                  <a:pt x="464" y="134"/>
                </a:lnTo>
                <a:lnTo>
                  <a:pt x="434" y="113"/>
                </a:lnTo>
                <a:lnTo>
                  <a:pt x="418" y="91"/>
                </a:lnTo>
                <a:lnTo>
                  <a:pt x="371" y="63"/>
                </a:lnTo>
                <a:lnTo>
                  <a:pt x="355" y="51"/>
                </a:lnTo>
                <a:lnTo>
                  <a:pt x="314" y="87"/>
                </a:lnTo>
                <a:lnTo>
                  <a:pt x="296" y="105"/>
                </a:lnTo>
                <a:lnTo>
                  <a:pt x="264" y="105"/>
                </a:lnTo>
                <a:lnTo>
                  <a:pt x="276" y="69"/>
                </a:lnTo>
                <a:lnTo>
                  <a:pt x="251" y="73"/>
                </a:lnTo>
                <a:lnTo>
                  <a:pt x="231" y="73"/>
                </a:lnTo>
                <a:lnTo>
                  <a:pt x="209" y="59"/>
                </a:lnTo>
                <a:lnTo>
                  <a:pt x="215" y="51"/>
                </a:lnTo>
                <a:lnTo>
                  <a:pt x="215" y="26"/>
                </a:lnTo>
                <a:lnTo>
                  <a:pt x="193" y="14"/>
                </a:lnTo>
                <a:lnTo>
                  <a:pt x="168" y="14"/>
                </a:lnTo>
                <a:lnTo>
                  <a:pt x="130" y="8"/>
                </a:lnTo>
                <a:lnTo>
                  <a:pt x="118" y="0"/>
                </a:lnTo>
                <a:lnTo>
                  <a:pt x="105" y="18"/>
                </a:lnTo>
                <a:lnTo>
                  <a:pt x="136" y="22"/>
                </a:lnTo>
                <a:lnTo>
                  <a:pt x="146" y="45"/>
                </a:lnTo>
                <a:lnTo>
                  <a:pt x="142" y="63"/>
                </a:lnTo>
                <a:lnTo>
                  <a:pt x="140" y="69"/>
                </a:lnTo>
                <a:lnTo>
                  <a:pt x="142" y="77"/>
                </a:lnTo>
                <a:lnTo>
                  <a:pt x="152" y="87"/>
                </a:lnTo>
                <a:lnTo>
                  <a:pt x="146" y="109"/>
                </a:lnTo>
                <a:lnTo>
                  <a:pt x="160" y="126"/>
                </a:lnTo>
                <a:lnTo>
                  <a:pt x="136" y="126"/>
                </a:lnTo>
                <a:lnTo>
                  <a:pt x="114" y="166"/>
                </a:lnTo>
                <a:lnTo>
                  <a:pt x="105" y="134"/>
                </a:lnTo>
                <a:lnTo>
                  <a:pt x="57" y="144"/>
                </a:lnTo>
                <a:lnTo>
                  <a:pt x="67" y="184"/>
                </a:lnTo>
                <a:lnTo>
                  <a:pt x="61" y="22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2" name="Freeform 55"/>
          <p:cNvSpPr>
            <a:spLocks/>
          </p:cNvSpPr>
          <p:nvPr/>
        </p:nvSpPr>
        <p:spPr bwMode="gray">
          <a:xfrm>
            <a:off x="3697288" y="3973513"/>
            <a:ext cx="1471612" cy="1408112"/>
          </a:xfrm>
          <a:custGeom>
            <a:avLst/>
            <a:gdLst>
              <a:gd name="T0" fmla="*/ 2147483647 w 763"/>
              <a:gd name="T1" fmla="*/ 2147483647 h 779"/>
              <a:gd name="T2" fmla="*/ 2147483647 w 763"/>
              <a:gd name="T3" fmla="*/ 2147483647 h 779"/>
              <a:gd name="T4" fmla="*/ 2147483647 w 763"/>
              <a:gd name="T5" fmla="*/ 2147483647 h 779"/>
              <a:gd name="T6" fmla="*/ 2147483647 w 763"/>
              <a:gd name="T7" fmla="*/ 2147483647 h 779"/>
              <a:gd name="T8" fmla="*/ 2147483647 w 763"/>
              <a:gd name="T9" fmla="*/ 2147483647 h 779"/>
              <a:gd name="T10" fmla="*/ 2147483647 w 763"/>
              <a:gd name="T11" fmla="*/ 2147483647 h 779"/>
              <a:gd name="T12" fmla="*/ 2147483647 w 763"/>
              <a:gd name="T13" fmla="*/ 2147483647 h 779"/>
              <a:gd name="T14" fmla="*/ 2147483647 w 763"/>
              <a:gd name="T15" fmla="*/ 2147483647 h 779"/>
              <a:gd name="T16" fmla="*/ 2147483647 w 763"/>
              <a:gd name="T17" fmla="*/ 2147483647 h 779"/>
              <a:gd name="T18" fmla="*/ 2147483647 w 763"/>
              <a:gd name="T19" fmla="*/ 2147483647 h 779"/>
              <a:gd name="T20" fmla="*/ 2147483647 w 763"/>
              <a:gd name="T21" fmla="*/ 2147483647 h 779"/>
              <a:gd name="T22" fmla="*/ 2147483647 w 763"/>
              <a:gd name="T23" fmla="*/ 2147483647 h 779"/>
              <a:gd name="T24" fmla="*/ 2147483647 w 763"/>
              <a:gd name="T25" fmla="*/ 2147483647 h 779"/>
              <a:gd name="T26" fmla="*/ 2147483647 w 763"/>
              <a:gd name="T27" fmla="*/ 2147483647 h 779"/>
              <a:gd name="T28" fmla="*/ 2147483647 w 763"/>
              <a:gd name="T29" fmla="*/ 2147483647 h 779"/>
              <a:gd name="T30" fmla="*/ 2147483647 w 763"/>
              <a:gd name="T31" fmla="*/ 2147483647 h 779"/>
              <a:gd name="T32" fmla="*/ 2147483647 w 763"/>
              <a:gd name="T33" fmla="*/ 2147483647 h 779"/>
              <a:gd name="T34" fmla="*/ 2147483647 w 763"/>
              <a:gd name="T35" fmla="*/ 2147483647 h 779"/>
              <a:gd name="T36" fmla="*/ 2147483647 w 763"/>
              <a:gd name="T37" fmla="*/ 2147483647 h 779"/>
              <a:gd name="T38" fmla="*/ 2147483647 w 763"/>
              <a:gd name="T39" fmla="*/ 2147483647 h 779"/>
              <a:gd name="T40" fmla="*/ 2147483647 w 763"/>
              <a:gd name="T41" fmla="*/ 2147483647 h 779"/>
              <a:gd name="T42" fmla="*/ 2147483647 w 763"/>
              <a:gd name="T43" fmla="*/ 2147483647 h 779"/>
              <a:gd name="T44" fmla="*/ 2147483647 w 763"/>
              <a:gd name="T45" fmla="*/ 2147483647 h 779"/>
              <a:gd name="T46" fmla="*/ 2147483647 w 763"/>
              <a:gd name="T47" fmla="*/ 2147483647 h 779"/>
              <a:gd name="T48" fmla="*/ 2147483647 w 763"/>
              <a:gd name="T49" fmla="*/ 2147483647 h 779"/>
              <a:gd name="T50" fmla="*/ 2147483647 w 763"/>
              <a:gd name="T51" fmla="*/ 2147483647 h 779"/>
              <a:gd name="T52" fmla="*/ 0 w 763"/>
              <a:gd name="T53" fmla="*/ 2147483647 h 779"/>
              <a:gd name="T54" fmla="*/ 2147483647 w 763"/>
              <a:gd name="T55" fmla="*/ 2147483647 h 779"/>
              <a:gd name="T56" fmla="*/ 2147483647 w 763"/>
              <a:gd name="T57" fmla="*/ 2147483647 h 779"/>
              <a:gd name="T58" fmla="*/ 2147483647 w 763"/>
              <a:gd name="T59" fmla="*/ 2147483647 h 779"/>
              <a:gd name="T60" fmla="*/ 2147483647 w 763"/>
              <a:gd name="T61" fmla="*/ 2147483647 h 779"/>
              <a:gd name="T62" fmla="*/ 2147483647 w 763"/>
              <a:gd name="T63" fmla="*/ 2147483647 h 779"/>
              <a:gd name="T64" fmla="*/ 2147483647 w 763"/>
              <a:gd name="T65" fmla="*/ 2147483647 h 779"/>
              <a:gd name="T66" fmla="*/ 2147483647 w 763"/>
              <a:gd name="T67" fmla="*/ 2147483647 h 779"/>
              <a:gd name="T68" fmla="*/ 2147483647 w 763"/>
              <a:gd name="T69" fmla="*/ 2147483647 h 779"/>
              <a:gd name="T70" fmla="*/ 2147483647 w 763"/>
              <a:gd name="T71" fmla="*/ 2147483647 h 779"/>
              <a:gd name="T72" fmla="*/ 2147483647 w 763"/>
              <a:gd name="T73" fmla="*/ 2147483647 h 779"/>
              <a:gd name="T74" fmla="*/ 2147483647 w 763"/>
              <a:gd name="T75" fmla="*/ 2147483647 h 779"/>
              <a:gd name="T76" fmla="*/ 2147483647 w 763"/>
              <a:gd name="T77" fmla="*/ 2147483647 h 779"/>
              <a:gd name="T78" fmla="*/ 2147483647 w 763"/>
              <a:gd name="T79" fmla="*/ 2147483647 h 779"/>
              <a:gd name="T80" fmla="*/ 2147483647 w 763"/>
              <a:gd name="T81" fmla="*/ 2147483647 h 779"/>
              <a:gd name="T82" fmla="*/ 2147483647 w 763"/>
              <a:gd name="T83" fmla="*/ 2147483647 h 779"/>
              <a:gd name="T84" fmla="*/ 2147483647 w 763"/>
              <a:gd name="T85" fmla="*/ 2147483647 h 779"/>
              <a:gd name="T86" fmla="*/ 2147483647 w 763"/>
              <a:gd name="T87" fmla="*/ 2147483647 h 779"/>
              <a:gd name="T88" fmla="*/ 2147483647 w 763"/>
              <a:gd name="T89" fmla="*/ 2147483647 h 779"/>
              <a:gd name="T90" fmla="*/ 2147483647 w 763"/>
              <a:gd name="T91" fmla="*/ 2147483647 h 779"/>
              <a:gd name="T92" fmla="*/ 2147483647 w 763"/>
              <a:gd name="T93" fmla="*/ 2147483647 h 779"/>
              <a:gd name="T94" fmla="*/ 2147483647 w 763"/>
              <a:gd name="T95" fmla="*/ 2147483647 h 779"/>
              <a:gd name="T96" fmla="*/ 2147483647 w 763"/>
              <a:gd name="T97" fmla="*/ 2147483647 h 779"/>
              <a:gd name="T98" fmla="*/ 2147483647 w 763"/>
              <a:gd name="T99" fmla="*/ 2147483647 h 7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3"/>
              <a:gd name="T151" fmla="*/ 0 h 779"/>
              <a:gd name="T152" fmla="*/ 763 w 763"/>
              <a:gd name="T153" fmla="*/ 779 h 7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3" h="779">
                <a:moveTo>
                  <a:pt x="751" y="625"/>
                </a:moveTo>
                <a:lnTo>
                  <a:pt x="730" y="625"/>
                </a:lnTo>
                <a:lnTo>
                  <a:pt x="704" y="623"/>
                </a:lnTo>
                <a:lnTo>
                  <a:pt x="700" y="556"/>
                </a:lnTo>
                <a:lnTo>
                  <a:pt x="688" y="538"/>
                </a:lnTo>
                <a:lnTo>
                  <a:pt x="704" y="538"/>
                </a:lnTo>
                <a:lnTo>
                  <a:pt x="698" y="479"/>
                </a:lnTo>
                <a:lnTo>
                  <a:pt x="704" y="467"/>
                </a:lnTo>
                <a:lnTo>
                  <a:pt x="698" y="444"/>
                </a:lnTo>
                <a:lnTo>
                  <a:pt x="671" y="420"/>
                </a:lnTo>
                <a:lnTo>
                  <a:pt x="641" y="434"/>
                </a:lnTo>
                <a:lnTo>
                  <a:pt x="651" y="412"/>
                </a:lnTo>
                <a:lnTo>
                  <a:pt x="676" y="384"/>
                </a:lnTo>
                <a:lnTo>
                  <a:pt x="700" y="351"/>
                </a:lnTo>
                <a:lnTo>
                  <a:pt x="700" y="329"/>
                </a:lnTo>
                <a:lnTo>
                  <a:pt x="726" y="321"/>
                </a:lnTo>
                <a:lnTo>
                  <a:pt x="726" y="290"/>
                </a:lnTo>
                <a:lnTo>
                  <a:pt x="736" y="231"/>
                </a:lnTo>
                <a:lnTo>
                  <a:pt x="763" y="195"/>
                </a:lnTo>
                <a:lnTo>
                  <a:pt x="730" y="181"/>
                </a:lnTo>
                <a:lnTo>
                  <a:pt x="667" y="142"/>
                </a:lnTo>
                <a:lnTo>
                  <a:pt x="647" y="142"/>
                </a:lnTo>
                <a:lnTo>
                  <a:pt x="631" y="136"/>
                </a:lnTo>
                <a:lnTo>
                  <a:pt x="617" y="136"/>
                </a:lnTo>
                <a:lnTo>
                  <a:pt x="580" y="124"/>
                </a:lnTo>
                <a:lnTo>
                  <a:pt x="568" y="85"/>
                </a:lnTo>
                <a:lnTo>
                  <a:pt x="554" y="106"/>
                </a:lnTo>
                <a:lnTo>
                  <a:pt x="505" y="63"/>
                </a:lnTo>
                <a:lnTo>
                  <a:pt x="489" y="49"/>
                </a:lnTo>
                <a:lnTo>
                  <a:pt x="485" y="23"/>
                </a:lnTo>
                <a:lnTo>
                  <a:pt x="467" y="27"/>
                </a:lnTo>
                <a:lnTo>
                  <a:pt x="442" y="23"/>
                </a:lnTo>
                <a:lnTo>
                  <a:pt x="442" y="0"/>
                </a:lnTo>
                <a:lnTo>
                  <a:pt x="375" y="23"/>
                </a:lnTo>
                <a:lnTo>
                  <a:pt x="371" y="81"/>
                </a:lnTo>
                <a:lnTo>
                  <a:pt x="359" y="106"/>
                </a:lnTo>
                <a:lnTo>
                  <a:pt x="317" y="118"/>
                </a:lnTo>
                <a:lnTo>
                  <a:pt x="286" y="142"/>
                </a:lnTo>
                <a:lnTo>
                  <a:pt x="280" y="167"/>
                </a:lnTo>
                <a:lnTo>
                  <a:pt x="238" y="162"/>
                </a:lnTo>
                <a:lnTo>
                  <a:pt x="213" y="156"/>
                </a:lnTo>
                <a:lnTo>
                  <a:pt x="213" y="130"/>
                </a:lnTo>
                <a:lnTo>
                  <a:pt x="197" y="124"/>
                </a:lnTo>
                <a:lnTo>
                  <a:pt x="171" y="130"/>
                </a:lnTo>
                <a:lnTo>
                  <a:pt x="185" y="181"/>
                </a:lnTo>
                <a:lnTo>
                  <a:pt x="197" y="225"/>
                </a:lnTo>
                <a:lnTo>
                  <a:pt x="171" y="225"/>
                </a:lnTo>
                <a:lnTo>
                  <a:pt x="144" y="231"/>
                </a:lnTo>
                <a:lnTo>
                  <a:pt x="128" y="240"/>
                </a:lnTo>
                <a:lnTo>
                  <a:pt x="102" y="213"/>
                </a:lnTo>
                <a:lnTo>
                  <a:pt x="75" y="213"/>
                </a:lnTo>
                <a:lnTo>
                  <a:pt x="49" y="217"/>
                </a:lnTo>
                <a:lnTo>
                  <a:pt x="8" y="231"/>
                </a:lnTo>
                <a:lnTo>
                  <a:pt x="0" y="250"/>
                </a:lnTo>
                <a:lnTo>
                  <a:pt x="23" y="244"/>
                </a:lnTo>
                <a:lnTo>
                  <a:pt x="33" y="254"/>
                </a:lnTo>
                <a:lnTo>
                  <a:pt x="16" y="254"/>
                </a:lnTo>
                <a:lnTo>
                  <a:pt x="25" y="268"/>
                </a:lnTo>
                <a:lnTo>
                  <a:pt x="8" y="276"/>
                </a:lnTo>
                <a:lnTo>
                  <a:pt x="29" y="302"/>
                </a:lnTo>
                <a:lnTo>
                  <a:pt x="92" y="321"/>
                </a:lnTo>
                <a:lnTo>
                  <a:pt x="128" y="331"/>
                </a:lnTo>
                <a:lnTo>
                  <a:pt x="162" y="347"/>
                </a:lnTo>
                <a:lnTo>
                  <a:pt x="154" y="394"/>
                </a:lnTo>
                <a:lnTo>
                  <a:pt x="209" y="440"/>
                </a:lnTo>
                <a:lnTo>
                  <a:pt x="205" y="489"/>
                </a:lnTo>
                <a:lnTo>
                  <a:pt x="225" y="501"/>
                </a:lnTo>
                <a:lnTo>
                  <a:pt x="238" y="542"/>
                </a:lnTo>
                <a:lnTo>
                  <a:pt x="213" y="505"/>
                </a:lnTo>
                <a:lnTo>
                  <a:pt x="205" y="570"/>
                </a:lnTo>
                <a:lnTo>
                  <a:pt x="213" y="578"/>
                </a:lnTo>
                <a:lnTo>
                  <a:pt x="205" y="592"/>
                </a:lnTo>
                <a:lnTo>
                  <a:pt x="175" y="692"/>
                </a:lnTo>
                <a:lnTo>
                  <a:pt x="205" y="718"/>
                </a:lnTo>
                <a:lnTo>
                  <a:pt x="286" y="747"/>
                </a:lnTo>
                <a:lnTo>
                  <a:pt x="321" y="751"/>
                </a:lnTo>
                <a:lnTo>
                  <a:pt x="321" y="736"/>
                </a:lnTo>
                <a:lnTo>
                  <a:pt x="363" y="747"/>
                </a:lnTo>
                <a:lnTo>
                  <a:pt x="410" y="769"/>
                </a:lnTo>
                <a:lnTo>
                  <a:pt x="446" y="779"/>
                </a:lnTo>
                <a:lnTo>
                  <a:pt x="467" y="769"/>
                </a:lnTo>
                <a:lnTo>
                  <a:pt x="463" y="722"/>
                </a:lnTo>
                <a:lnTo>
                  <a:pt x="501" y="696"/>
                </a:lnTo>
                <a:lnTo>
                  <a:pt x="517" y="682"/>
                </a:lnTo>
                <a:lnTo>
                  <a:pt x="530" y="692"/>
                </a:lnTo>
                <a:lnTo>
                  <a:pt x="546" y="682"/>
                </a:lnTo>
                <a:lnTo>
                  <a:pt x="554" y="696"/>
                </a:lnTo>
                <a:lnTo>
                  <a:pt x="572" y="696"/>
                </a:lnTo>
                <a:lnTo>
                  <a:pt x="590" y="700"/>
                </a:lnTo>
                <a:lnTo>
                  <a:pt x="605" y="714"/>
                </a:lnTo>
                <a:lnTo>
                  <a:pt x="631" y="718"/>
                </a:lnTo>
                <a:lnTo>
                  <a:pt x="676" y="718"/>
                </a:lnTo>
                <a:lnTo>
                  <a:pt x="676" y="700"/>
                </a:lnTo>
                <a:lnTo>
                  <a:pt x="700" y="682"/>
                </a:lnTo>
                <a:lnTo>
                  <a:pt x="716" y="682"/>
                </a:lnTo>
                <a:lnTo>
                  <a:pt x="716" y="674"/>
                </a:lnTo>
                <a:lnTo>
                  <a:pt x="726" y="663"/>
                </a:lnTo>
                <a:lnTo>
                  <a:pt x="730" y="667"/>
                </a:lnTo>
                <a:lnTo>
                  <a:pt x="736" y="663"/>
                </a:lnTo>
                <a:lnTo>
                  <a:pt x="742" y="645"/>
                </a:lnTo>
                <a:lnTo>
                  <a:pt x="751" y="62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3" name="Freeform 56"/>
          <p:cNvSpPr>
            <a:spLocks/>
          </p:cNvSpPr>
          <p:nvPr/>
        </p:nvSpPr>
        <p:spPr bwMode="gray">
          <a:xfrm>
            <a:off x="5207000" y="5272088"/>
            <a:ext cx="133350" cy="246062"/>
          </a:xfrm>
          <a:custGeom>
            <a:avLst/>
            <a:gdLst>
              <a:gd name="T0" fmla="*/ 2147483647 w 69"/>
              <a:gd name="T1" fmla="*/ 2147483647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2147483647 w 69"/>
              <a:gd name="T15" fmla="*/ 2147483647 h 136"/>
              <a:gd name="T16" fmla="*/ 2147483647 w 69"/>
              <a:gd name="T17" fmla="*/ 0 h 136"/>
              <a:gd name="T18" fmla="*/ 2147483647 w 69"/>
              <a:gd name="T19" fmla="*/ 2147483647 h 136"/>
              <a:gd name="T20" fmla="*/ 2147483647 w 69"/>
              <a:gd name="T21" fmla="*/ 2147483647 h 136"/>
              <a:gd name="T22" fmla="*/ 0 w 69"/>
              <a:gd name="T23" fmla="*/ 2147483647 h 136"/>
              <a:gd name="T24" fmla="*/ 2147483647 w 69"/>
              <a:gd name="T25" fmla="*/ 2147483647 h 136"/>
              <a:gd name="T26" fmla="*/ 0 w 69"/>
              <a:gd name="T27" fmla="*/ 2147483647 h 136"/>
              <a:gd name="T28" fmla="*/ 2147483647 w 69"/>
              <a:gd name="T29" fmla="*/ 2147483647 h 136"/>
              <a:gd name="T30" fmla="*/ 0 w 69"/>
              <a:gd name="T31" fmla="*/ 2147483647 h 136"/>
              <a:gd name="T32" fmla="*/ 2147483647 w 69"/>
              <a:gd name="T33" fmla="*/ 2147483647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36"/>
              <a:gd name="T53" fmla="*/ 69 w 69"/>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36">
                <a:moveTo>
                  <a:pt x="14" y="91"/>
                </a:moveTo>
                <a:lnTo>
                  <a:pt x="8" y="106"/>
                </a:lnTo>
                <a:lnTo>
                  <a:pt x="22" y="114"/>
                </a:lnTo>
                <a:lnTo>
                  <a:pt x="22" y="126"/>
                </a:lnTo>
                <a:lnTo>
                  <a:pt x="43" y="136"/>
                </a:lnTo>
                <a:lnTo>
                  <a:pt x="69" y="61"/>
                </a:lnTo>
                <a:lnTo>
                  <a:pt x="59" y="29"/>
                </a:lnTo>
                <a:lnTo>
                  <a:pt x="63" y="37"/>
                </a:lnTo>
                <a:lnTo>
                  <a:pt x="57" y="0"/>
                </a:lnTo>
                <a:lnTo>
                  <a:pt x="47" y="24"/>
                </a:lnTo>
                <a:lnTo>
                  <a:pt x="6" y="43"/>
                </a:lnTo>
                <a:lnTo>
                  <a:pt x="0" y="55"/>
                </a:lnTo>
                <a:lnTo>
                  <a:pt x="8" y="61"/>
                </a:lnTo>
                <a:lnTo>
                  <a:pt x="0" y="69"/>
                </a:lnTo>
                <a:lnTo>
                  <a:pt x="6" y="83"/>
                </a:lnTo>
                <a:lnTo>
                  <a:pt x="0" y="91"/>
                </a:lnTo>
                <a:lnTo>
                  <a:pt x="14" y="9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4" name="Freeform 57"/>
          <p:cNvSpPr>
            <a:spLocks/>
          </p:cNvSpPr>
          <p:nvPr/>
        </p:nvSpPr>
        <p:spPr bwMode="gray">
          <a:xfrm>
            <a:off x="3084513" y="3198813"/>
            <a:ext cx="492125" cy="677862"/>
          </a:xfrm>
          <a:custGeom>
            <a:avLst/>
            <a:gdLst>
              <a:gd name="T0" fmla="*/ 2147483647 w 255"/>
              <a:gd name="T1" fmla="*/ 2147483647 h 375"/>
              <a:gd name="T2" fmla="*/ 2147483647 w 255"/>
              <a:gd name="T3" fmla="*/ 2147483647 h 375"/>
              <a:gd name="T4" fmla="*/ 2147483647 w 255"/>
              <a:gd name="T5" fmla="*/ 2147483647 h 375"/>
              <a:gd name="T6" fmla="*/ 2147483647 w 255"/>
              <a:gd name="T7" fmla="*/ 2147483647 h 375"/>
              <a:gd name="T8" fmla="*/ 2147483647 w 255"/>
              <a:gd name="T9" fmla="*/ 2147483647 h 375"/>
              <a:gd name="T10" fmla="*/ 2147483647 w 255"/>
              <a:gd name="T11" fmla="*/ 2147483647 h 375"/>
              <a:gd name="T12" fmla="*/ 2147483647 w 255"/>
              <a:gd name="T13" fmla="*/ 2147483647 h 375"/>
              <a:gd name="T14" fmla="*/ 2147483647 w 255"/>
              <a:gd name="T15" fmla="*/ 2147483647 h 375"/>
              <a:gd name="T16" fmla="*/ 2147483647 w 255"/>
              <a:gd name="T17" fmla="*/ 2147483647 h 375"/>
              <a:gd name="T18" fmla="*/ 2147483647 w 255"/>
              <a:gd name="T19" fmla="*/ 2147483647 h 375"/>
              <a:gd name="T20" fmla="*/ 2147483647 w 255"/>
              <a:gd name="T21" fmla="*/ 2147483647 h 375"/>
              <a:gd name="T22" fmla="*/ 2147483647 w 255"/>
              <a:gd name="T23" fmla="*/ 2147483647 h 375"/>
              <a:gd name="T24" fmla="*/ 2147483647 w 255"/>
              <a:gd name="T25" fmla="*/ 2147483647 h 375"/>
              <a:gd name="T26" fmla="*/ 2147483647 w 255"/>
              <a:gd name="T27" fmla="*/ 2147483647 h 375"/>
              <a:gd name="T28" fmla="*/ 2147483647 w 255"/>
              <a:gd name="T29" fmla="*/ 2147483647 h 375"/>
              <a:gd name="T30" fmla="*/ 2147483647 w 255"/>
              <a:gd name="T31" fmla="*/ 2147483647 h 375"/>
              <a:gd name="T32" fmla="*/ 2147483647 w 255"/>
              <a:gd name="T33" fmla="*/ 0 h 375"/>
              <a:gd name="T34" fmla="*/ 2147483647 w 255"/>
              <a:gd name="T35" fmla="*/ 2147483647 h 375"/>
              <a:gd name="T36" fmla="*/ 2147483647 w 255"/>
              <a:gd name="T37" fmla="*/ 2147483647 h 375"/>
              <a:gd name="T38" fmla="*/ 2147483647 w 255"/>
              <a:gd name="T39" fmla="*/ 2147483647 h 375"/>
              <a:gd name="T40" fmla="*/ 2147483647 w 255"/>
              <a:gd name="T41" fmla="*/ 2147483647 h 375"/>
              <a:gd name="T42" fmla="*/ 2147483647 w 255"/>
              <a:gd name="T43" fmla="*/ 2147483647 h 375"/>
              <a:gd name="T44" fmla="*/ 2147483647 w 255"/>
              <a:gd name="T45" fmla="*/ 2147483647 h 375"/>
              <a:gd name="T46" fmla="*/ 2147483647 w 255"/>
              <a:gd name="T47" fmla="*/ 2147483647 h 375"/>
              <a:gd name="T48" fmla="*/ 2147483647 w 255"/>
              <a:gd name="T49" fmla="*/ 2147483647 h 375"/>
              <a:gd name="T50" fmla="*/ 2147483647 w 255"/>
              <a:gd name="T51" fmla="*/ 2147483647 h 375"/>
              <a:gd name="T52" fmla="*/ 2147483647 w 255"/>
              <a:gd name="T53" fmla="*/ 2147483647 h 375"/>
              <a:gd name="T54" fmla="*/ 2147483647 w 255"/>
              <a:gd name="T55" fmla="*/ 2147483647 h 375"/>
              <a:gd name="T56" fmla="*/ 2147483647 w 255"/>
              <a:gd name="T57" fmla="*/ 2147483647 h 375"/>
              <a:gd name="T58" fmla="*/ 2147483647 w 255"/>
              <a:gd name="T59" fmla="*/ 2147483647 h 375"/>
              <a:gd name="T60" fmla="*/ 2147483647 w 255"/>
              <a:gd name="T61" fmla="*/ 2147483647 h 375"/>
              <a:gd name="T62" fmla="*/ 2147483647 w 255"/>
              <a:gd name="T63" fmla="*/ 2147483647 h 375"/>
              <a:gd name="T64" fmla="*/ 0 w 255"/>
              <a:gd name="T65" fmla="*/ 2147483647 h 375"/>
              <a:gd name="T66" fmla="*/ 2147483647 w 255"/>
              <a:gd name="T67" fmla="*/ 2147483647 h 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375"/>
              <a:gd name="T104" fmla="*/ 255 w 255"/>
              <a:gd name="T105" fmla="*/ 375 h 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375">
                <a:moveTo>
                  <a:pt x="10" y="351"/>
                </a:moveTo>
                <a:lnTo>
                  <a:pt x="40" y="349"/>
                </a:lnTo>
                <a:lnTo>
                  <a:pt x="22" y="375"/>
                </a:lnTo>
                <a:lnTo>
                  <a:pt x="40" y="375"/>
                </a:lnTo>
                <a:lnTo>
                  <a:pt x="63" y="375"/>
                </a:lnTo>
                <a:lnTo>
                  <a:pt x="109" y="365"/>
                </a:lnTo>
                <a:lnTo>
                  <a:pt x="122" y="351"/>
                </a:lnTo>
                <a:lnTo>
                  <a:pt x="132" y="361"/>
                </a:lnTo>
                <a:lnTo>
                  <a:pt x="152" y="343"/>
                </a:lnTo>
                <a:lnTo>
                  <a:pt x="199" y="319"/>
                </a:lnTo>
                <a:lnTo>
                  <a:pt x="231" y="319"/>
                </a:lnTo>
                <a:lnTo>
                  <a:pt x="239" y="288"/>
                </a:lnTo>
                <a:lnTo>
                  <a:pt x="239" y="274"/>
                </a:lnTo>
                <a:lnTo>
                  <a:pt x="247" y="260"/>
                </a:lnTo>
                <a:lnTo>
                  <a:pt x="251" y="223"/>
                </a:lnTo>
                <a:lnTo>
                  <a:pt x="243" y="209"/>
                </a:lnTo>
                <a:lnTo>
                  <a:pt x="251" y="205"/>
                </a:lnTo>
                <a:lnTo>
                  <a:pt x="247" y="187"/>
                </a:lnTo>
                <a:lnTo>
                  <a:pt x="231" y="142"/>
                </a:lnTo>
                <a:lnTo>
                  <a:pt x="243" y="148"/>
                </a:lnTo>
                <a:lnTo>
                  <a:pt x="255" y="138"/>
                </a:lnTo>
                <a:lnTo>
                  <a:pt x="243" y="124"/>
                </a:lnTo>
                <a:lnTo>
                  <a:pt x="231" y="130"/>
                </a:lnTo>
                <a:lnTo>
                  <a:pt x="201" y="94"/>
                </a:lnTo>
                <a:lnTo>
                  <a:pt x="199" y="98"/>
                </a:lnTo>
                <a:lnTo>
                  <a:pt x="199" y="106"/>
                </a:lnTo>
                <a:lnTo>
                  <a:pt x="184" y="120"/>
                </a:lnTo>
                <a:lnTo>
                  <a:pt x="168" y="116"/>
                </a:lnTo>
                <a:lnTo>
                  <a:pt x="156" y="94"/>
                </a:lnTo>
                <a:lnTo>
                  <a:pt x="164" y="79"/>
                </a:lnTo>
                <a:lnTo>
                  <a:pt x="164" y="65"/>
                </a:lnTo>
                <a:lnTo>
                  <a:pt x="193" y="43"/>
                </a:lnTo>
                <a:lnTo>
                  <a:pt x="205" y="19"/>
                </a:lnTo>
                <a:lnTo>
                  <a:pt x="184" y="0"/>
                </a:lnTo>
                <a:lnTo>
                  <a:pt x="160" y="19"/>
                </a:lnTo>
                <a:lnTo>
                  <a:pt x="126" y="43"/>
                </a:lnTo>
                <a:lnTo>
                  <a:pt x="118" y="61"/>
                </a:lnTo>
                <a:lnTo>
                  <a:pt x="101" y="75"/>
                </a:lnTo>
                <a:lnTo>
                  <a:pt x="136" y="79"/>
                </a:lnTo>
                <a:lnTo>
                  <a:pt x="136" y="88"/>
                </a:lnTo>
                <a:lnTo>
                  <a:pt x="122" y="98"/>
                </a:lnTo>
                <a:lnTo>
                  <a:pt x="113" y="112"/>
                </a:lnTo>
                <a:lnTo>
                  <a:pt x="105" y="116"/>
                </a:lnTo>
                <a:lnTo>
                  <a:pt x="81" y="124"/>
                </a:lnTo>
                <a:lnTo>
                  <a:pt x="55" y="112"/>
                </a:lnTo>
                <a:lnTo>
                  <a:pt x="26" y="116"/>
                </a:lnTo>
                <a:lnTo>
                  <a:pt x="22" y="134"/>
                </a:lnTo>
                <a:lnTo>
                  <a:pt x="36" y="130"/>
                </a:lnTo>
                <a:lnTo>
                  <a:pt x="40" y="152"/>
                </a:lnTo>
                <a:lnTo>
                  <a:pt x="55" y="163"/>
                </a:lnTo>
                <a:lnTo>
                  <a:pt x="40" y="169"/>
                </a:lnTo>
                <a:lnTo>
                  <a:pt x="22" y="187"/>
                </a:lnTo>
                <a:lnTo>
                  <a:pt x="40" y="205"/>
                </a:lnTo>
                <a:lnTo>
                  <a:pt x="81" y="213"/>
                </a:lnTo>
                <a:lnTo>
                  <a:pt x="69" y="227"/>
                </a:lnTo>
                <a:lnTo>
                  <a:pt x="59" y="256"/>
                </a:lnTo>
                <a:lnTo>
                  <a:pt x="42" y="270"/>
                </a:lnTo>
                <a:lnTo>
                  <a:pt x="69" y="270"/>
                </a:lnTo>
                <a:lnTo>
                  <a:pt x="85" y="264"/>
                </a:lnTo>
                <a:lnTo>
                  <a:pt x="91" y="270"/>
                </a:lnTo>
                <a:lnTo>
                  <a:pt x="85" y="278"/>
                </a:lnTo>
                <a:lnTo>
                  <a:pt x="47" y="288"/>
                </a:lnTo>
                <a:lnTo>
                  <a:pt x="30" y="296"/>
                </a:lnTo>
                <a:lnTo>
                  <a:pt x="36" y="311"/>
                </a:lnTo>
                <a:lnTo>
                  <a:pt x="14" y="311"/>
                </a:lnTo>
                <a:lnTo>
                  <a:pt x="0" y="319"/>
                </a:lnTo>
                <a:lnTo>
                  <a:pt x="26" y="329"/>
                </a:lnTo>
                <a:lnTo>
                  <a:pt x="10" y="339"/>
                </a:lnTo>
                <a:lnTo>
                  <a:pt x="10" y="35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5" name="Freeform 58"/>
          <p:cNvSpPr>
            <a:spLocks/>
          </p:cNvSpPr>
          <p:nvPr/>
        </p:nvSpPr>
        <p:spPr bwMode="gray">
          <a:xfrm>
            <a:off x="1841500" y="909638"/>
            <a:ext cx="1076325" cy="685800"/>
          </a:xfrm>
          <a:custGeom>
            <a:avLst/>
            <a:gdLst>
              <a:gd name="T0" fmla="*/ 2147483647 w 558"/>
              <a:gd name="T1" fmla="*/ 2147483647 h 379"/>
              <a:gd name="T2" fmla="*/ 2147483647 w 558"/>
              <a:gd name="T3" fmla="*/ 2147483647 h 379"/>
              <a:gd name="T4" fmla="*/ 2147483647 w 558"/>
              <a:gd name="T5" fmla="*/ 2147483647 h 379"/>
              <a:gd name="T6" fmla="*/ 2147483647 w 558"/>
              <a:gd name="T7" fmla="*/ 2147483647 h 379"/>
              <a:gd name="T8" fmla="*/ 2147483647 w 558"/>
              <a:gd name="T9" fmla="*/ 2147483647 h 379"/>
              <a:gd name="T10" fmla="*/ 2147483647 w 558"/>
              <a:gd name="T11" fmla="*/ 2147483647 h 379"/>
              <a:gd name="T12" fmla="*/ 2147483647 w 558"/>
              <a:gd name="T13" fmla="*/ 2147483647 h 379"/>
              <a:gd name="T14" fmla="*/ 2147483647 w 558"/>
              <a:gd name="T15" fmla="*/ 2147483647 h 379"/>
              <a:gd name="T16" fmla="*/ 2147483647 w 558"/>
              <a:gd name="T17" fmla="*/ 2147483647 h 379"/>
              <a:gd name="T18" fmla="*/ 2147483647 w 558"/>
              <a:gd name="T19" fmla="*/ 2147483647 h 379"/>
              <a:gd name="T20" fmla="*/ 2147483647 w 558"/>
              <a:gd name="T21" fmla="*/ 2147483647 h 379"/>
              <a:gd name="T22" fmla="*/ 2147483647 w 558"/>
              <a:gd name="T23" fmla="*/ 2147483647 h 379"/>
              <a:gd name="T24" fmla="*/ 2147483647 w 558"/>
              <a:gd name="T25" fmla="*/ 2147483647 h 379"/>
              <a:gd name="T26" fmla="*/ 2147483647 w 558"/>
              <a:gd name="T27" fmla="*/ 0 h 379"/>
              <a:gd name="T28" fmla="*/ 2147483647 w 558"/>
              <a:gd name="T29" fmla="*/ 2147483647 h 379"/>
              <a:gd name="T30" fmla="*/ 2147483647 w 558"/>
              <a:gd name="T31" fmla="*/ 2147483647 h 379"/>
              <a:gd name="T32" fmla="*/ 2147483647 w 558"/>
              <a:gd name="T33" fmla="*/ 2147483647 h 379"/>
              <a:gd name="T34" fmla="*/ 2147483647 w 558"/>
              <a:gd name="T35" fmla="*/ 2147483647 h 379"/>
              <a:gd name="T36" fmla="*/ 0 w 558"/>
              <a:gd name="T37" fmla="*/ 2147483647 h 379"/>
              <a:gd name="T38" fmla="*/ 2147483647 w 558"/>
              <a:gd name="T39" fmla="*/ 2147483647 h 379"/>
              <a:gd name="T40" fmla="*/ 2147483647 w 558"/>
              <a:gd name="T41" fmla="*/ 2147483647 h 379"/>
              <a:gd name="T42" fmla="*/ 2147483647 w 558"/>
              <a:gd name="T43" fmla="*/ 2147483647 h 379"/>
              <a:gd name="T44" fmla="*/ 2147483647 w 558"/>
              <a:gd name="T45" fmla="*/ 2147483647 h 379"/>
              <a:gd name="T46" fmla="*/ 2147483647 w 558"/>
              <a:gd name="T47" fmla="*/ 2147483647 h 379"/>
              <a:gd name="T48" fmla="*/ 2147483647 w 558"/>
              <a:gd name="T49" fmla="*/ 2147483647 h 379"/>
              <a:gd name="T50" fmla="*/ 2147483647 w 558"/>
              <a:gd name="T51" fmla="*/ 2147483647 h 379"/>
              <a:gd name="T52" fmla="*/ 2147483647 w 558"/>
              <a:gd name="T53" fmla="*/ 2147483647 h 379"/>
              <a:gd name="T54" fmla="*/ 2147483647 w 558"/>
              <a:gd name="T55" fmla="*/ 2147483647 h 379"/>
              <a:gd name="T56" fmla="*/ 2147483647 w 558"/>
              <a:gd name="T57" fmla="*/ 2147483647 h 379"/>
              <a:gd name="T58" fmla="*/ 2147483647 w 558"/>
              <a:gd name="T59" fmla="*/ 2147483647 h 379"/>
              <a:gd name="T60" fmla="*/ 2147483647 w 558"/>
              <a:gd name="T61" fmla="*/ 2147483647 h 379"/>
              <a:gd name="T62" fmla="*/ 2147483647 w 558"/>
              <a:gd name="T63" fmla="*/ 2147483647 h 379"/>
              <a:gd name="T64" fmla="*/ 2147483647 w 558"/>
              <a:gd name="T65" fmla="*/ 2147483647 h 379"/>
              <a:gd name="T66" fmla="*/ 2147483647 w 558"/>
              <a:gd name="T67" fmla="*/ 2147483647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8"/>
              <a:gd name="T103" fmla="*/ 0 h 379"/>
              <a:gd name="T104" fmla="*/ 558 w 558"/>
              <a:gd name="T105" fmla="*/ 379 h 3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8" h="379">
                <a:moveTo>
                  <a:pt x="513" y="95"/>
                </a:moveTo>
                <a:lnTo>
                  <a:pt x="493" y="105"/>
                </a:lnTo>
                <a:lnTo>
                  <a:pt x="505" y="63"/>
                </a:lnTo>
                <a:lnTo>
                  <a:pt x="483" y="63"/>
                </a:lnTo>
                <a:lnTo>
                  <a:pt x="505" y="26"/>
                </a:lnTo>
                <a:lnTo>
                  <a:pt x="454" y="44"/>
                </a:lnTo>
                <a:lnTo>
                  <a:pt x="438" y="8"/>
                </a:lnTo>
                <a:lnTo>
                  <a:pt x="414" y="12"/>
                </a:lnTo>
                <a:lnTo>
                  <a:pt x="414" y="44"/>
                </a:lnTo>
                <a:lnTo>
                  <a:pt x="398" y="55"/>
                </a:lnTo>
                <a:lnTo>
                  <a:pt x="375" y="51"/>
                </a:lnTo>
                <a:lnTo>
                  <a:pt x="357" y="69"/>
                </a:lnTo>
                <a:lnTo>
                  <a:pt x="320" y="51"/>
                </a:lnTo>
                <a:lnTo>
                  <a:pt x="325" y="91"/>
                </a:lnTo>
                <a:lnTo>
                  <a:pt x="304" y="69"/>
                </a:lnTo>
                <a:lnTo>
                  <a:pt x="284" y="44"/>
                </a:lnTo>
                <a:lnTo>
                  <a:pt x="262" y="59"/>
                </a:lnTo>
                <a:lnTo>
                  <a:pt x="258" y="91"/>
                </a:lnTo>
                <a:lnTo>
                  <a:pt x="252" y="99"/>
                </a:lnTo>
                <a:lnTo>
                  <a:pt x="225" y="51"/>
                </a:lnTo>
                <a:lnTo>
                  <a:pt x="209" y="55"/>
                </a:lnTo>
                <a:lnTo>
                  <a:pt x="209" y="109"/>
                </a:lnTo>
                <a:lnTo>
                  <a:pt x="197" y="109"/>
                </a:lnTo>
                <a:lnTo>
                  <a:pt x="193" y="99"/>
                </a:lnTo>
                <a:lnTo>
                  <a:pt x="166" y="142"/>
                </a:lnTo>
                <a:lnTo>
                  <a:pt x="156" y="95"/>
                </a:lnTo>
                <a:lnTo>
                  <a:pt x="158" y="51"/>
                </a:lnTo>
                <a:lnTo>
                  <a:pt x="110" y="0"/>
                </a:lnTo>
                <a:lnTo>
                  <a:pt x="79" y="12"/>
                </a:lnTo>
                <a:lnTo>
                  <a:pt x="106" y="55"/>
                </a:lnTo>
                <a:lnTo>
                  <a:pt x="83" y="55"/>
                </a:lnTo>
                <a:lnTo>
                  <a:pt x="55" y="32"/>
                </a:lnTo>
                <a:lnTo>
                  <a:pt x="47" y="55"/>
                </a:lnTo>
                <a:lnTo>
                  <a:pt x="35" y="73"/>
                </a:lnTo>
                <a:lnTo>
                  <a:pt x="55" y="87"/>
                </a:lnTo>
                <a:lnTo>
                  <a:pt x="47" y="99"/>
                </a:lnTo>
                <a:lnTo>
                  <a:pt x="16" y="87"/>
                </a:lnTo>
                <a:lnTo>
                  <a:pt x="0" y="109"/>
                </a:lnTo>
                <a:lnTo>
                  <a:pt x="35" y="124"/>
                </a:lnTo>
                <a:lnTo>
                  <a:pt x="79" y="105"/>
                </a:lnTo>
                <a:lnTo>
                  <a:pt x="130" y="124"/>
                </a:lnTo>
                <a:lnTo>
                  <a:pt x="99" y="150"/>
                </a:lnTo>
                <a:lnTo>
                  <a:pt x="122" y="170"/>
                </a:lnTo>
                <a:lnTo>
                  <a:pt x="134" y="166"/>
                </a:lnTo>
                <a:lnTo>
                  <a:pt x="130" y="182"/>
                </a:lnTo>
                <a:lnTo>
                  <a:pt x="63" y="180"/>
                </a:lnTo>
                <a:lnTo>
                  <a:pt x="10" y="195"/>
                </a:lnTo>
                <a:lnTo>
                  <a:pt x="20" y="209"/>
                </a:lnTo>
                <a:lnTo>
                  <a:pt x="87" y="209"/>
                </a:lnTo>
                <a:lnTo>
                  <a:pt x="95" y="239"/>
                </a:lnTo>
                <a:lnTo>
                  <a:pt x="114" y="268"/>
                </a:lnTo>
                <a:lnTo>
                  <a:pt x="79" y="300"/>
                </a:lnTo>
                <a:lnTo>
                  <a:pt x="67" y="294"/>
                </a:lnTo>
                <a:lnTo>
                  <a:pt x="63" y="322"/>
                </a:lnTo>
                <a:lnTo>
                  <a:pt x="158" y="318"/>
                </a:lnTo>
                <a:lnTo>
                  <a:pt x="197" y="357"/>
                </a:lnTo>
                <a:lnTo>
                  <a:pt x="276" y="379"/>
                </a:lnTo>
                <a:lnTo>
                  <a:pt x="316" y="365"/>
                </a:lnTo>
                <a:lnTo>
                  <a:pt x="365" y="332"/>
                </a:lnTo>
                <a:lnTo>
                  <a:pt x="402" y="314"/>
                </a:lnTo>
                <a:lnTo>
                  <a:pt x="454" y="286"/>
                </a:lnTo>
                <a:lnTo>
                  <a:pt x="493" y="272"/>
                </a:lnTo>
                <a:lnTo>
                  <a:pt x="509" y="239"/>
                </a:lnTo>
                <a:lnTo>
                  <a:pt x="533" y="227"/>
                </a:lnTo>
                <a:lnTo>
                  <a:pt x="544" y="199"/>
                </a:lnTo>
                <a:lnTo>
                  <a:pt x="558" y="182"/>
                </a:lnTo>
                <a:lnTo>
                  <a:pt x="556" y="146"/>
                </a:lnTo>
                <a:lnTo>
                  <a:pt x="513" y="95"/>
                </a:lnTo>
                <a:close/>
              </a:path>
            </a:pathLst>
          </a:custGeom>
          <a:solidFill>
            <a:schemeClr val="bg2">
              <a:alpha val="39999"/>
            </a:schemeClr>
          </a:solidFill>
          <a:ln w="12700">
            <a:solidFill>
              <a:schemeClr val="bg1"/>
            </a:solidFill>
            <a:prstDash val="dash"/>
            <a:round/>
            <a:headEnd/>
            <a:tailEnd/>
          </a:ln>
        </p:spPr>
        <p:txBody>
          <a:bodyPr/>
          <a:lstStyle/>
          <a:p>
            <a:endParaRPr lang="de-DE"/>
          </a:p>
        </p:txBody>
      </p:sp>
      <p:sp>
        <p:nvSpPr>
          <p:cNvPr id="53306" name="Freeform 59"/>
          <p:cNvSpPr>
            <a:spLocks/>
          </p:cNvSpPr>
          <p:nvPr/>
        </p:nvSpPr>
        <p:spPr bwMode="gray">
          <a:xfrm>
            <a:off x="5024438" y="4633913"/>
            <a:ext cx="1355725" cy="1433512"/>
          </a:xfrm>
          <a:custGeom>
            <a:avLst/>
            <a:gdLst>
              <a:gd name="T0" fmla="*/ 2147483647 w 703"/>
              <a:gd name="T1" fmla="*/ 2147483647 h 793"/>
              <a:gd name="T2" fmla="*/ 2147483647 w 703"/>
              <a:gd name="T3" fmla="*/ 2147483647 h 793"/>
              <a:gd name="T4" fmla="*/ 2147483647 w 703"/>
              <a:gd name="T5" fmla="*/ 2147483647 h 793"/>
              <a:gd name="T6" fmla="*/ 2147483647 w 703"/>
              <a:gd name="T7" fmla="*/ 0 h 793"/>
              <a:gd name="T8" fmla="*/ 2147483647 w 703"/>
              <a:gd name="T9" fmla="*/ 2147483647 h 793"/>
              <a:gd name="T10" fmla="*/ 2147483647 w 703"/>
              <a:gd name="T11" fmla="*/ 2147483647 h 793"/>
              <a:gd name="T12" fmla="*/ 2147483647 w 703"/>
              <a:gd name="T13" fmla="*/ 2147483647 h 793"/>
              <a:gd name="T14" fmla="*/ 2147483647 w 703"/>
              <a:gd name="T15" fmla="*/ 2147483647 h 793"/>
              <a:gd name="T16" fmla="*/ 2147483647 w 703"/>
              <a:gd name="T17" fmla="*/ 2147483647 h 793"/>
              <a:gd name="T18" fmla="*/ 2147483647 w 703"/>
              <a:gd name="T19" fmla="*/ 2147483647 h 793"/>
              <a:gd name="T20" fmla="*/ 2147483647 w 703"/>
              <a:gd name="T21" fmla="*/ 2147483647 h 793"/>
              <a:gd name="T22" fmla="*/ 2147483647 w 703"/>
              <a:gd name="T23" fmla="*/ 2147483647 h 793"/>
              <a:gd name="T24" fmla="*/ 2147483647 w 703"/>
              <a:gd name="T25" fmla="*/ 2147483647 h 793"/>
              <a:gd name="T26" fmla="*/ 2147483647 w 703"/>
              <a:gd name="T27" fmla="*/ 2147483647 h 793"/>
              <a:gd name="T28" fmla="*/ 2147483647 w 703"/>
              <a:gd name="T29" fmla="*/ 2147483647 h 793"/>
              <a:gd name="T30" fmla="*/ 2147483647 w 703"/>
              <a:gd name="T31" fmla="*/ 2147483647 h 793"/>
              <a:gd name="T32" fmla="*/ 2147483647 w 703"/>
              <a:gd name="T33" fmla="*/ 2147483647 h 793"/>
              <a:gd name="T34" fmla="*/ 2147483647 w 703"/>
              <a:gd name="T35" fmla="*/ 2147483647 h 793"/>
              <a:gd name="T36" fmla="*/ 2147483647 w 703"/>
              <a:gd name="T37" fmla="*/ 2147483647 h 793"/>
              <a:gd name="T38" fmla="*/ 2147483647 w 703"/>
              <a:gd name="T39" fmla="*/ 2147483647 h 793"/>
              <a:gd name="T40" fmla="*/ 2147483647 w 703"/>
              <a:gd name="T41" fmla="*/ 2147483647 h 793"/>
              <a:gd name="T42" fmla="*/ 2147483647 w 703"/>
              <a:gd name="T43" fmla="*/ 2147483647 h 793"/>
              <a:gd name="T44" fmla="*/ 2147483647 w 703"/>
              <a:gd name="T45" fmla="*/ 2147483647 h 793"/>
              <a:gd name="T46" fmla="*/ 2147483647 w 703"/>
              <a:gd name="T47" fmla="*/ 2147483647 h 793"/>
              <a:gd name="T48" fmla="*/ 2147483647 w 703"/>
              <a:gd name="T49" fmla="*/ 2147483647 h 793"/>
              <a:gd name="T50" fmla="*/ 2147483647 w 703"/>
              <a:gd name="T51" fmla="*/ 2147483647 h 793"/>
              <a:gd name="T52" fmla="*/ 2147483647 w 703"/>
              <a:gd name="T53" fmla="*/ 2147483647 h 793"/>
              <a:gd name="T54" fmla="*/ 2147483647 w 703"/>
              <a:gd name="T55" fmla="*/ 2147483647 h 793"/>
              <a:gd name="T56" fmla="*/ 2147483647 w 703"/>
              <a:gd name="T57" fmla="*/ 2147483647 h 793"/>
              <a:gd name="T58" fmla="*/ 2147483647 w 703"/>
              <a:gd name="T59" fmla="*/ 2147483647 h 793"/>
              <a:gd name="T60" fmla="*/ 2147483647 w 703"/>
              <a:gd name="T61" fmla="*/ 2147483647 h 793"/>
              <a:gd name="T62" fmla="*/ 2147483647 w 703"/>
              <a:gd name="T63" fmla="*/ 2147483647 h 793"/>
              <a:gd name="T64" fmla="*/ 2147483647 w 703"/>
              <a:gd name="T65" fmla="*/ 2147483647 h 793"/>
              <a:gd name="T66" fmla="*/ 2147483647 w 703"/>
              <a:gd name="T67" fmla="*/ 2147483647 h 793"/>
              <a:gd name="T68" fmla="*/ 2147483647 w 703"/>
              <a:gd name="T69" fmla="*/ 2147483647 h 793"/>
              <a:gd name="T70" fmla="*/ 2147483647 w 703"/>
              <a:gd name="T71" fmla="*/ 2147483647 h 793"/>
              <a:gd name="T72" fmla="*/ 2147483647 w 703"/>
              <a:gd name="T73" fmla="*/ 2147483647 h 793"/>
              <a:gd name="T74" fmla="*/ 2147483647 w 703"/>
              <a:gd name="T75" fmla="*/ 2147483647 h 793"/>
              <a:gd name="T76" fmla="*/ 2147483647 w 703"/>
              <a:gd name="T77" fmla="*/ 2147483647 h 793"/>
              <a:gd name="T78" fmla="*/ 2147483647 w 703"/>
              <a:gd name="T79" fmla="*/ 2147483647 h 793"/>
              <a:gd name="T80" fmla="*/ 2147483647 w 703"/>
              <a:gd name="T81" fmla="*/ 2147483647 h 793"/>
              <a:gd name="T82" fmla="*/ 2147483647 w 703"/>
              <a:gd name="T83" fmla="*/ 2147483647 h 793"/>
              <a:gd name="T84" fmla="*/ 2147483647 w 703"/>
              <a:gd name="T85" fmla="*/ 2147483647 h 793"/>
              <a:gd name="T86" fmla="*/ 2147483647 w 703"/>
              <a:gd name="T87" fmla="*/ 2147483647 h 793"/>
              <a:gd name="T88" fmla="*/ 2147483647 w 703"/>
              <a:gd name="T89" fmla="*/ 2147483647 h 793"/>
              <a:gd name="T90" fmla="*/ 2147483647 w 703"/>
              <a:gd name="T91" fmla="*/ 2147483647 h 793"/>
              <a:gd name="T92" fmla="*/ 2147483647 w 703"/>
              <a:gd name="T93" fmla="*/ 2147483647 h 793"/>
              <a:gd name="T94" fmla="*/ 2147483647 w 703"/>
              <a:gd name="T95" fmla="*/ 2147483647 h 793"/>
              <a:gd name="T96" fmla="*/ 2147483647 w 703"/>
              <a:gd name="T97" fmla="*/ 2147483647 h 793"/>
              <a:gd name="T98" fmla="*/ 2147483647 w 703"/>
              <a:gd name="T99" fmla="*/ 2147483647 h 7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3"/>
              <a:gd name="T151" fmla="*/ 0 h 793"/>
              <a:gd name="T152" fmla="*/ 703 w 703"/>
              <a:gd name="T153" fmla="*/ 793 h 7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3" h="793">
                <a:moveTo>
                  <a:pt x="432" y="130"/>
                </a:moveTo>
                <a:lnTo>
                  <a:pt x="432" y="130"/>
                </a:lnTo>
                <a:lnTo>
                  <a:pt x="421" y="114"/>
                </a:lnTo>
                <a:lnTo>
                  <a:pt x="395" y="69"/>
                </a:lnTo>
                <a:lnTo>
                  <a:pt x="409" y="51"/>
                </a:lnTo>
                <a:lnTo>
                  <a:pt x="391" y="51"/>
                </a:lnTo>
                <a:lnTo>
                  <a:pt x="351" y="33"/>
                </a:lnTo>
                <a:lnTo>
                  <a:pt x="320" y="0"/>
                </a:lnTo>
                <a:lnTo>
                  <a:pt x="296" y="6"/>
                </a:lnTo>
                <a:lnTo>
                  <a:pt x="259" y="6"/>
                </a:lnTo>
                <a:lnTo>
                  <a:pt x="253" y="25"/>
                </a:lnTo>
                <a:lnTo>
                  <a:pt x="221" y="33"/>
                </a:lnTo>
                <a:lnTo>
                  <a:pt x="217" y="51"/>
                </a:lnTo>
                <a:lnTo>
                  <a:pt x="196" y="51"/>
                </a:lnTo>
                <a:lnTo>
                  <a:pt x="200" y="79"/>
                </a:lnTo>
                <a:lnTo>
                  <a:pt x="184" y="69"/>
                </a:lnTo>
                <a:lnTo>
                  <a:pt x="170" y="69"/>
                </a:lnTo>
                <a:lnTo>
                  <a:pt x="164" y="55"/>
                </a:lnTo>
                <a:lnTo>
                  <a:pt x="152" y="55"/>
                </a:lnTo>
                <a:lnTo>
                  <a:pt x="146" y="79"/>
                </a:lnTo>
                <a:lnTo>
                  <a:pt x="134" y="98"/>
                </a:lnTo>
                <a:lnTo>
                  <a:pt x="95" y="83"/>
                </a:lnTo>
                <a:lnTo>
                  <a:pt x="67" y="102"/>
                </a:lnTo>
                <a:lnTo>
                  <a:pt x="48" y="98"/>
                </a:lnTo>
                <a:lnTo>
                  <a:pt x="26" y="114"/>
                </a:lnTo>
                <a:lnTo>
                  <a:pt x="16" y="102"/>
                </a:lnTo>
                <a:lnTo>
                  <a:pt x="10" y="114"/>
                </a:lnTo>
                <a:lnTo>
                  <a:pt x="16" y="173"/>
                </a:lnTo>
                <a:lnTo>
                  <a:pt x="0" y="173"/>
                </a:lnTo>
                <a:lnTo>
                  <a:pt x="12" y="191"/>
                </a:lnTo>
                <a:lnTo>
                  <a:pt x="16" y="258"/>
                </a:lnTo>
                <a:lnTo>
                  <a:pt x="42" y="260"/>
                </a:lnTo>
                <a:lnTo>
                  <a:pt x="63" y="260"/>
                </a:lnTo>
                <a:lnTo>
                  <a:pt x="54" y="280"/>
                </a:lnTo>
                <a:lnTo>
                  <a:pt x="48" y="298"/>
                </a:lnTo>
                <a:lnTo>
                  <a:pt x="71" y="292"/>
                </a:lnTo>
                <a:lnTo>
                  <a:pt x="89" y="268"/>
                </a:lnTo>
                <a:lnTo>
                  <a:pt x="111" y="250"/>
                </a:lnTo>
                <a:lnTo>
                  <a:pt x="154" y="250"/>
                </a:lnTo>
                <a:lnTo>
                  <a:pt x="184" y="268"/>
                </a:lnTo>
                <a:lnTo>
                  <a:pt x="205" y="298"/>
                </a:lnTo>
                <a:lnTo>
                  <a:pt x="213" y="331"/>
                </a:lnTo>
                <a:lnTo>
                  <a:pt x="221" y="349"/>
                </a:lnTo>
                <a:lnTo>
                  <a:pt x="217" y="367"/>
                </a:lnTo>
                <a:lnTo>
                  <a:pt x="233" y="367"/>
                </a:lnTo>
                <a:lnTo>
                  <a:pt x="253" y="390"/>
                </a:lnTo>
                <a:lnTo>
                  <a:pt x="294" y="432"/>
                </a:lnTo>
                <a:lnTo>
                  <a:pt x="312" y="444"/>
                </a:lnTo>
                <a:lnTo>
                  <a:pt x="346" y="489"/>
                </a:lnTo>
                <a:lnTo>
                  <a:pt x="379" y="507"/>
                </a:lnTo>
                <a:lnTo>
                  <a:pt x="421" y="511"/>
                </a:lnTo>
                <a:lnTo>
                  <a:pt x="430" y="540"/>
                </a:lnTo>
                <a:lnTo>
                  <a:pt x="440" y="548"/>
                </a:lnTo>
                <a:lnTo>
                  <a:pt x="454" y="548"/>
                </a:lnTo>
                <a:lnTo>
                  <a:pt x="458" y="562"/>
                </a:lnTo>
                <a:lnTo>
                  <a:pt x="484" y="562"/>
                </a:lnTo>
                <a:lnTo>
                  <a:pt x="494" y="580"/>
                </a:lnTo>
                <a:lnTo>
                  <a:pt x="494" y="594"/>
                </a:lnTo>
                <a:lnTo>
                  <a:pt x="521" y="613"/>
                </a:lnTo>
                <a:lnTo>
                  <a:pt x="533" y="609"/>
                </a:lnTo>
                <a:lnTo>
                  <a:pt x="570" y="716"/>
                </a:lnTo>
                <a:lnTo>
                  <a:pt x="557" y="728"/>
                </a:lnTo>
                <a:lnTo>
                  <a:pt x="553" y="767"/>
                </a:lnTo>
                <a:lnTo>
                  <a:pt x="545" y="775"/>
                </a:lnTo>
                <a:lnTo>
                  <a:pt x="545" y="793"/>
                </a:lnTo>
                <a:lnTo>
                  <a:pt x="570" y="789"/>
                </a:lnTo>
                <a:lnTo>
                  <a:pt x="590" y="753"/>
                </a:lnTo>
                <a:lnTo>
                  <a:pt x="596" y="720"/>
                </a:lnTo>
                <a:lnTo>
                  <a:pt x="624" y="706"/>
                </a:lnTo>
                <a:lnTo>
                  <a:pt x="620" y="659"/>
                </a:lnTo>
                <a:lnTo>
                  <a:pt x="604" y="649"/>
                </a:lnTo>
                <a:lnTo>
                  <a:pt x="588" y="645"/>
                </a:lnTo>
                <a:lnTo>
                  <a:pt x="600" y="590"/>
                </a:lnTo>
                <a:lnTo>
                  <a:pt x="620" y="572"/>
                </a:lnTo>
                <a:lnTo>
                  <a:pt x="649" y="584"/>
                </a:lnTo>
                <a:lnTo>
                  <a:pt x="671" y="609"/>
                </a:lnTo>
                <a:lnTo>
                  <a:pt x="679" y="627"/>
                </a:lnTo>
                <a:lnTo>
                  <a:pt x="695" y="631"/>
                </a:lnTo>
                <a:lnTo>
                  <a:pt x="703" y="603"/>
                </a:lnTo>
                <a:lnTo>
                  <a:pt x="653" y="552"/>
                </a:lnTo>
                <a:lnTo>
                  <a:pt x="590" y="515"/>
                </a:lnTo>
                <a:lnTo>
                  <a:pt x="551" y="497"/>
                </a:lnTo>
                <a:lnTo>
                  <a:pt x="541" y="479"/>
                </a:lnTo>
                <a:lnTo>
                  <a:pt x="553" y="467"/>
                </a:lnTo>
                <a:lnTo>
                  <a:pt x="551" y="450"/>
                </a:lnTo>
                <a:lnTo>
                  <a:pt x="525" y="455"/>
                </a:lnTo>
                <a:lnTo>
                  <a:pt x="446" y="418"/>
                </a:lnTo>
                <a:lnTo>
                  <a:pt x="399" y="321"/>
                </a:lnTo>
                <a:lnTo>
                  <a:pt x="320" y="227"/>
                </a:lnTo>
                <a:lnTo>
                  <a:pt x="320" y="205"/>
                </a:lnTo>
                <a:lnTo>
                  <a:pt x="330" y="191"/>
                </a:lnTo>
                <a:lnTo>
                  <a:pt x="316" y="156"/>
                </a:lnTo>
                <a:lnTo>
                  <a:pt x="346" y="144"/>
                </a:lnTo>
                <a:lnTo>
                  <a:pt x="371" y="130"/>
                </a:lnTo>
                <a:lnTo>
                  <a:pt x="367" y="120"/>
                </a:lnTo>
                <a:lnTo>
                  <a:pt x="391" y="124"/>
                </a:lnTo>
                <a:lnTo>
                  <a:pt x="391" y="118"/>
                </a:lnTo>
                <a:lnTo>
                  <a:pt x="405" y="136"/>
                </a:lnTo>
                <a:lnTo>
                  <a:pt x="426" y="150"/>
                </a:lnTo>
                <a:lnTo>
                  <a:pt x="432" y="13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7" name="Freeform 60"/>
          <p:cNvSpPr>
            <a:spLocks/>
          </p:cNvSpPr>
          <p:nvPr/>
        </p:nvSpPr>
        <p:spPr bwMode="gray">
          <a:xfrm>
            <a:off x="5845175" y="4868863"/>
            <a:ext cx="12700" cy="36512"/>
          </a:xfrm>
          <a:custGeom>
            <a:avLst/>
            <a:gdLst>
              <a:gd name="T0" fmla="*/ 2147483647 w 6"/>
              <a:gd name="T1" fmla="*/ 0 h 20"/>
              <a:gd name="T2" fmla="*/ 0 w 6"/>
              <a:gd name="T3" fmla="*/ 2147483647 h 20"/>
              <a:gd name="T4" fmla="*/ 2147483647 w 6"/>
              <a:gd name="T5" fmla="*/ 0 h 20"/>
              <a:gd name="T6" fmla="*/ 2147483647 w 6"/>
              <a:gd name="T7" fmla="*/ 0 h 20"/>
              <a:gd name="T8" fmla="*/ 2147483647 w 6"/>
              <a:gd name="T9" fmla="*/ 0 h 20"/>
              <a:gd name="T10" fmla="*/ 0 60000 65536"/>
              <a:gd name="T11" fmla="*/ 0 60000 65536"/>
              <a:gd name="T12" fmla="*/ 0 60000 65536"/>
              <a:gd name="T13" fmla="*/ 0 60000 65536"/>
              <a:gd name="T14" fmla="*/ 0 60000 65536"/>
              <a:gd name="T15" fmla="*/ 0 w 6"/>
              <a:gd name="T16" fmla="*/ 0 h 20"/>
              <a:gd name="T17" fmla="*/ 6 w 6"/>
              <a:gd name="T18" fmla="*/ 20 h 20"/>
            </a:gdLst>
            <a:ahLst/>
            <a:cxnLst>
              <a:cxn ang="T10">
                <a:pos x="T0" y="T1"/>
              </a:cxn>
              <a:cxn ang="T11">
                <a:pos x="T2" y="T3"/>
              </a:cxn>
              <a:cxn ang="T12">
                <a:pos x="T4" y="T5"/>
              </a:cxn>
              <a:cxn ang="T13">
                <a:pos x="T6" y="T7"/>
              </a:cxn>
              <a:cxn ang="T14">
                <a:pos x="T8" y="T9"/>
              </a:cxn>
            </a:cxnLst>
            <a:rect l="T15" t="T16" r="T17" b="T18"/>
            <a:pathLst>
              <a:path w="6" h="20">
                <a:moveTo>
                  <a:pt x="6" y="0"/>
                </a:moveTo>
                <a:lnTo>
                  <a:pt x="0" y="20"/>
                </a:lnTo>
                <a:lnTo>
                  <a:pt x="6"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8" name="Freeform 61"/>
          <p:cNvSpPr>
            <a:spLocks/>
          </p:cNvSpPr>
          <p:nvPr/>
        </p:nvSpPr>
        <p:spPr bwMode="gray">
          <a:xfrm>
            <a:off x="5700713" y="6027738"/>
            <a:ext cx="328612" cy="220662"/>
          </a:xfrm>
          <a:custGeom>
            <a:avLst/>
            <a:gdLst>
              <a:gd name="T0" fmla="*/ 2147483647 w 170"/>
              <a:gd name="T1" fmla="*/ 0 h 122"/>
              <a:gd name="T2" fmla="*/ 2147483647 w 170"/>
              <a:gd name="T3" fmla="*/ 2147483647 h 122"/>
              <a:gd name="T4" fmla="*/ 2147483647 w 170"/>
              <a:gd name="T5" fmla="*/ 0 h 122"/>
              <a:gd name="T6" fmla="*/ 2147483647 w 170"/>
              <a:gd name="T7" fmla="*/ 2147483647 h 122"/>
              <a:gd name="T8" fmla="*/ 2147483647 w 170"/>
              <a:gd name="T9" fmla="*/ 2147483647 h 122"/>
              <a:gd name="T10" fmla="*/ 2147483647 w 170"/>
              <a:gd name="T11" fmla="*/ 2147483647 h 122"/>
              <a:gd name="T12" fmla="*/ 0 w 170"/>
              <a:gd name="T13" fmla="*/ 2147483647 h 122"/>
              <a:gd name="T14" fmla="*/ 2147483647 w 170"/>
              <a:gd name="T15" fmla="*/ 2147483647 h 122"/>
              <a:gd name="T16" fmla="*/ 2147483647 w 170"/>
              <a:gd name="T17" fmla="*/ 2147483647 h 122"/>
              <a:gd name="T18" fmla="*/ 2147483647 w 170"/>
              <a:gd name="T19" fmla="*/ 2147483647 h 122"/>
              <a:gd name="T20" fmla="*/ 2147483647 w 170"/>
              <a:gd name="T21" fmla="*/ 2147483647 h 122"/>
              <a:gd name="T22" fmla="*/ 2147483647 w 170"/>
              <a:gd name="T23" fmla="*/ 2147483647 h 122"/>
              <a:gd name="T24" fmla="*/ 2147483647 w 170"/>
              <a:gd name="T25" fmla="*/ 2147483647 h 122"/>
              <a:gd name="T26" fmla="*/ 2147483647 w 170"/>
              <a:gd name="T27" fmla="*/ 2147483647 h 122"/>
              <a:gd name="T28" fmla="*/ 2147483647 w 170"/>
              <a:gd name="T29" fmla="*/ 2147483647 h 122"/>
              <a:gd name="T30" fmla="*/ 2147483647 w 170"/>
              <a:gd name="T31" fmla="*/ 2147483647 h 122"/>
              <a:gd name="T32" fmla="*/ 2147483647 w 170"/>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122"/>
              <a:gd name="T53" fmla="*/ 170 w 170"/>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122">
                <a:moveTo>
                  <a:pt x="166" y="0"/>
                </a:moveTo>
                <a:lnTo>
                  <a:pt x="89" y="18"/>
                </a:lnTo>
                <a:lnTo>
                  <a:pt x="48" y="0"/>
                </a:lnTo>
                <a:lnTo>
                  <a:pt x="38" y="4"/>
                </a:lnTo>
                <a:lnTo>
                  <a:pt x="28" y="14"/>
                </a:lnTo>
                <a:lnTo>
                  <a:pt x="16" y="4"/>
                </a:lnTo>
                <a:lnTo>
                  <a:pt x="0" y="18"/>
                </a:lnTo>
                <a:lnTo>
                  <a:pt x="8" y="44"/>
                </a:lnTo>
                <a:lnTo>
                  <a:pt x="32" y="51"/>
                </a:lnTo>
                <a:lnTo>
                  <a:pt x="79" y="89"/>
                </a:lnTo>
                <a:lnTo>
                  <a:pt x="107" y="93"/>
                </a:lnTo>
                <a:lnTo>
                  <a:pt x="123" y="111"/>
                </a:lnTo>
                <a:lnTo>
                  <a:pt x="162" y="122"/>
                </a:lnTo>
                <a:lnTo>
                  <a:pt x="170" y="93"/>
                </a:lnTo>
                <a:lnTo>
                  <a:pt x="162" y="61"/>
                </a:lnTo>
                <a:lnTo>
                  <a:pt x="170" y="26"/>
                </a:lnTo>
                <a:lnTo>
                  <a:pt x="166"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09" name="Freeform 62"/>
          <p:cNvSpPr>
            <a:spLocks/>
          </p:cNvSpPr>
          <p:nvPr/>
        </p:nvSpPr>
        <p:spPr bwMode="gray">
          <a:xfrm>
            <a:off x="5187950" y="5564188"/>
            <a:ext cx="190500" cy="354012"/>
          </a:xfrm>
          <a:custGeom>
            <a:avLst/>
            <a:gdLst>
              <a:gd name="T0" fmla="*/ 2147483647 w 99"/>
              <a:gd name="T1" fmla="*/ 2147483647 h 195"/>
              <a:gd name="T2" fmla="*/ 2147483647 w 99"/>
              <a:gd name="T3" fmla="*/ 0 h 195"/>
              <a:gd name="T4" fmla="*/ 2147483647 w 99"/>
              <a:gd name="T5" fmla="*/ 2147483647 h 195"/>
              <a:gd name="T6" fmla="*/ 2147483647 w 99"/>
              <a:gd name="T7" fmla="*/ 2147483647 h 195"/>
              <a:gd name="T8" fmla="*/ 0 w 99"/>
              <a:gd name="T9" fmla="*/ 2147483647 h 195"/>
              <a:gd name="T10" fmla="*/ 2147483647 w 99"/>
              <a:gd name="T11" fmla="*/ 2147483647 h 195"/>
              <a:gd name="T12" fmla="*/ 2147483647 w 99"/>
              <a:gd name="T13" fmla="*/ 2147483647 h 195"/>
              <a:gd name="T14" fmla="*/ 2147483647 w 99"/>
              <a:gd name="T15" fmla="*/ 2147483647 h 195"/>
              <a:gd name="T16" fmla="*/ 2147483647 w 99"/>
              <a:gd name="T17" fmla="*/ 2147483647 h 195"/>
              <a:gd name="T18" fmla="*/ 2147483647 w 99"/>
              <a:gd name="T19" fmla="*/ 2147483647 h 195"/>
              <a:gd name="T20" fmla="*/ 2147483647 w 99"/>
              <a:gd name="T21" fmla="*/ 2147483647 h 195"/>
              <a:gd name="T22" fmla="*/ 2147483647 w 99"/>
              <a:gd name="T23" fmla="*/ 2147483647 h 195"/>
              <a:gd name="T24" fmla="*/ 2147483647 w 99"/>
              <a:gd name="T25" fmla="*/ 2147483647 h 195"/>
              <a:gd name="T26" fmla="*/ 2147483647 w 99"/>
              <a:gd name="T27" fmla="*/ 2147483647 h 195"/>
              <a:gd name="T28" fmla="*/ 2147483647 w 99"/>
              <a:gd name="T29" fmla="*/ 2147483647 h 195"/>
              <a:gd name="T30" fmla="*/ 2147483647 w 99"/>
              <a:gd name="T31" fmla="*/ 2147483647 h 195"/>
              <a:gd name="T32" fmla="*/ 2147483647 w 99"/>
              <a:gd name="T33" fmla="*/ 2147483647 h 195"/>
              <a:gd name="T34" fmla="*/ 2147483647 w 99"/>
              <a:gd name="T35" fmla="*/ 2147483647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95"/>
              <a:gd name="T56" fmla="*/ 99 w 99"/>
              <a:gd name="T57" fmla="*/ 195 h 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95">
                <a:moveTo>
                  <a:pt x="83" y="6"/>
                </a:moveTo>
                <a:lnTo>
                  <a:pt x="67" y="0"/>
                </a:lnTo>
                <a:lnTo>
                  <a:pt x="24" y="33"/>
                </a:lnTo>
                <a:lnTo>
                  <a:pt x="4" y="29"/>
                </a:lnTo>
                <a:lnTo>
                  <a:pt x="0" y="47"/>
                </a:lnTo>
                <a:lnTo>
                  <a:pt x="18" y="79"/>
                </a:lnTo>
                <a:lnTo>
                  <a:pt x="16" y="102"/>
                </a:lnTo>
                <a:lnTo>
                  <a:pt x="24" y="102"/>
                </a:lnTo>
                <a:lnTo>
                  <a:pt x="24" y="120"/>
                </a:lnTo>
                <a:lnTo>
                  <a:pt x="16" y="134"/>
                </a:lnTo>
                <a:lnTo>
                  <a:pt x="18" y="177"/>
                </a:lnTo>
                <a:lnTo>
                  <a:pt x="40" y="195"/>
                </a:lnTo>
                <a:lnTo>
                  <a:pt x="53" y="169"/>
                </a:lnTo>
                <a:lnTo>
                  <a:pt x="83" y="173"/>
                </a:lnTo>
                <a:lnTo>
                  <a:pt x="89" y="88"/>
                </a:lnTo>
                <a:lnTo>
                  <a:pt x="85" y="75"/>
                </a:lnTo>
                <a:lnTo>
                  <a:pt x="99" y="61"/>
                </a:lnTo>
                <a:lnTo>
                  <a:pt x="83" y="6"/>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0" name="Freeform 63"/>
          <p:cNvSpPr>
            <a:spLocks/>
          </p:cNvSpPr>
          <p:nvPr/>
        </p:nvSpPr>
        <p:spPr bwMode="gray">
          <a:xfrm>
            <a:off x="4902200" y="4094163"/>
            <a:ext cx="88900" cy="134937"/>
          </a:xfrm>
          <a:custGeom>
            <a:avLst/>
            <a:gdLst>
              <a:gd name="T0" fmla="*/ 2147483647 w 46"/>
              <a:gd name="T1" fmla="*/ 2147483647 h 75"/>
              <a:gd name="T2" fmla="*/ 2147483647 w 46"/>
              <a:gd name="T3" fmla="*/ 0 h 75"/>
              <a:gd name="T4" fmla="*/ 2147483647 w 46"/>
              <a:gd name="T5" fmla="*/ 2147483647 h 75"/>
              <a:gd name="T6" fmla="*/ 0 w 46"/>
              <a:gd name="T7" fmla="*/ 2147483647 h 75"/>
              <a:gd name="T8" fmla="*/ 2147483647 w 46"/>
              <a:gd name="T9" fmla="*/ 2147483647 h 75"/>
              <a:gd name="T10" fmla="*/ 2147483647 w 46"/>
              <a:gd name="T11" fmla="*/ 2147483647 h 75"/>
              <a:gd name="T12" fmla="*/ 2147483647 w 46"/>
              <a:gd name="T13" fmla="*/ 2147483647 h 75"/>
              <a:gd name="T14" fmla="*/ 2147483647 w 46"/>
              <a:gd name="T15" fmla="*/ 2147483647 h 75"/>
              <a:gd name="T16" fmla="*/ 2147483647 w 46"/>
              <a:gd name="T17" fmla="*/ 2147483647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5"/>
              <a:gd name="T29" fmla="*/ 46 w 4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5">
                <a:moveTo>
                  <a:pt x="26" y="24"/>
                </a:moveTo>
                <a:lnTo>
                  <a:pt x="34" y="0"/>
                </a:lnTo>
                <a:lnTo>
                  <a:pt x="10" y="18"/>
                </a:lnTo>
                <a:lnTo>
                  <a:pt x="0" y="33"/>
                </a:lnTo>
                <a:lnTo>
                  <a:pt x="6" y="69"/>
                </a:lnTo>
                <a:lnTo>
                  <a:pt x="22" y="75"/>
                </a:lnTo>
                <a:lnTo>
                  <a:pt x="42" y="75"/>
                </a:lnTo>
                <a:lnTo>
                  <a:pt x="46" y="43"/>
                </a:lnTo>
                <a:lnTo>
                  <a:pt x="26" y="2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1" name="Freeform 64"/>
          <p:cNvSpPr>
            <a:spLocks/>
          </p:cNvSpPr>
          <p:nvPr/>
        </p:nvSpPr>
        <p:spPr bwMode="gray">
          <a:xfrm>
            <a:off x="5915025" y="6353175"/>
            <a:ext cx="30163" cy="34925"/>
          </a:xfrm>
          <a:custGeom>
            <a:avLst/>
            <a:gdLst>
              <a:gd name="T0" fmla="*/ 2147483647 w 16"/>
              <a:gd name="T1" fmla="*/ 2147483647 h 19"/>
              <a:gd name="T2" fmla="*/ 2147483647 w 16"/>
              <a:gd name="T3" fmla="*/ 2147483647 h 19"/>
              <a:gd name="T4" fmla="*/ 0 w 16"/>
              <a:gd name="T5" fmla="*/ 0 h 19"/>
              <a:gd name="T6" fmla="*/ 2147483647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6" y="19"/>
                </a:moveTo>
                <a:lnTo>
                  <a:pt x="16" y="6"/>
                </a:lnTo>
                <a:lnTo>
                  <a:pt x="0" y="0"/>
                </a:lnTo>
                <a:lnTo>
                  <a:pt x="16" y="1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2" name="Freeform 65"/>
          <p:cNvSpPr>
            <a:spLocks/>
          </p:cNvSpPr>
          <p:nvPr/>
        </p:nvSpPr>
        <p:spPr bwMode="gray">
          <a:xfrm>
            <a:off x="5805488" y="3302000"/>
            <a:ext cx="1141412" cy="998538"/>
          </a:xfrm>
          <a:custGeom>
            <a:avLst/>
            <a:gdLst>
              <a:gd name="T0" fmla="*/ 2147483647 w 592"/>
              <a:gd name="T1" fmla="*/ 2147483647 h 552"/>
              <a:gd name="T2" fmla="*/ 2147483647 w 592"/>
              <a:gd name="T3" fmla="*/ 2147483647 h 552"/>
              <a:gd name="T4" fmla="*/ 2147483647 w 592"/>
              <a:gd name="T5" fmla="*/ 2147483647 h 552"/>
              <a:gd name="T6" fmla="*/ 2147483647 w 592"/>
              <a:gd name="T7" fmla="*/ 2147483647 h 552"/>
              <a:gd name="T8" fmla="*/ 2147483647 w 592"/>
              <a:gd name="T9" fmla="*/ 2147483647 h 552"/>
              <a:gd name="T10" fmla="*/ 2147483647 w 592"/>
              <a:gd name="T11" fmla="*/ 2147483647 h 552"/>
              <a:gd name="T12" fmla="*/ 2147483647 w 592"/>
              <a:gd name="T13" fmla="*/ 2147483647 h 552"/>
              <a:gd name="T14" fmla="*/ 2147483647 w 592"/>
              <a:gd name="T15" fmla="*/ 2147483647 h 552"/>
              <a:gd name="T16" fmla="*/ 2147483647 w 592"/>
              <a:gd name="T17" fmla="*/ 2147483647 h 552"/>
              <a:gd name="T18" fmla="*/ 2147483647 w 592"/>
              <a:gd name="T19" fmla="*/ 2147483647 h 552"/>
              <a:gd name="T20" fmla="*/ 2147483647 w 592"/>
              <a:gd name="T21" fmla="*/ 2147483647 h 552"/>
              <a:gd name="T22" fmla="*/ 2147483647 w 592"/>
              <a:gd name="T23" fmla="*/ 2147483647 h 552"/>
              <a:gd name="T24" fmla="*/ 2147483647 w 592"/>
              <a:gd name="T25" fmla="*/ 2147483647 h 552"/>
              <a:gd name="T26" fmla="*/ 2147483647 w 592"/>
              <a:gd name="T27" fmla="*/ 2147483647 h 552"/>
              <a:gd name="T28" fmla="*/ 2147483647 w 592"/>
              <a:gd name="T29" fmla="*/ 2147483647 h 552"/>
              <a:gd name="T30" fmla="*/ 2147483647 w 592"/>
              <a:gd name="T31" fmla="*/ 2147483647 h 552"/>
              <a:gd name="T32" fmla="*/ 2147483647 w 592"/>
              <a:gd name="T33" fmla="*/ 2147483647 h 552"/>
              <a:gd name="T34" fmla="*/ 2147483647 w 592"/>
              <a:gd name="T35" fmla="*/ 2147483647 h 552"/>
              <a:gd name="T36" fmla="*/ 2147483647 w 592"/>
              <a:gd name="T37" fmla="*/ 2147483647 h 552"/>
              <a:gd name="T38" fmla="*/ 2147483647 w 592"/>
              <a:gd name="T39" fmla="*/ 2147483647 h 552"/>
              <a:gd name="T40" fmla="*/ 2147483647 w 592"/>
              <a:gd name="T41" fmla="*/ 2147483647 h 552"/>
              <a:gd name="T42" fmla="*/ 2147483647 w 592"/>
              <a:gd name="T43" fmla="*/ 2147483647 h 552"/>
              <a:gd name="T44" fmla="*/ 2147483647 w 592"/>
              <a:gd name="T45" fmla="*/ 2147483647 h 552"/>
              <a:gd name="T46" fmla="*/ 2147483647 w 592"/>
              <a:gd name="T47" fmla="*/ 2147483647 h 552"/>
              <a:gd name="T48" fmla="*/ 2147483647 w 592"/>
              <a:gd name="T49" fmla="*/ 2147483647 h 552"/>
              <a:gd name="T50" fmla="*/ 2147483647 w 592"/>
              <a:gd name="T51" fmla="*/ 2147483647 h 552"/>
              <a:gd name="T52" fmla="*/ 2147483647 w 592"/>
              <a:gd name="T53" fmla="*/ 2147483647 h 552"/>
              <a:gd name="T54" fmla="*/ 2147483647 w 592"/>
              <a:gd name="T55" fmla="*/ 2147483647 h 552"/>
              <a:gd name="T56" fmla="*/ 2147483647 w 592"/>
              <a:gd name="T57" fmla="*/ 2147483647 h 552"/>
              <a:gd name="T58" fmla="*/ 2147483647 w 592"/>
              <a:gd name="T59" fmla="*/ 0 h 552"/>
              <a:gd name="T60" fmla="*/ 2147483647 w 592"/>
              <a:gd name="T61" fmla="*/ 2147483647 h 552"/>
              <a:gd name="T62" fmla="*/ 2147483647 w 592"/>
              <a:gd name="T63" fmla="*/ 2147483647 h 552"/>
              <a:gd name="T64" fmla="*/ 2147483647 w 592"/>
              <a:gd name="T65" fmla="*/ 2147483647 h 552"/>
              <a:gd name="T66" fmla="*/ 2147483647 w 592"/>
              <a:gd name="T67" fmla="*/ 2147483647 h 552"/>
              <a:gd name="T68" fmla="*/ 0 w 592"/>
              <a:gd name="T69" fmla="*/ 2147483647 h 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552"/>
              <a:gd name="T107" fmla="*/ 592 w 592"/>
              <a:gd name="T108" fmla="*/ 552 h 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552">
                <a:moveTo>
                  <a:pt x="0" y="189"/>
                </a:moveTo>
                <a:lnTo>
                  <a:pt x="4" y="207"/>
                </a:lnTo>
                <a:lnTo>
                  <a:pt x="27" y="231"/>
                </a:lnTo>
                <a:lnTo>
                  <a:pt x="25" y="250"/>
                </a:lnTo>
                <a:lnTo>
                  <a:pt x="35" y="276"/>
                </a:lnTo>
                <a:lnTo>
                  <a:pt x="47" y="276"/>
                </a:lnTo>
                <a:lnTo>
                  <a:pt x="41" y="294"/>
                </a:lnTo>
                <a:lnTo>
                  <a:pt x="57" y="339"/>
                </a:lnTo>
                <a:lnTo>
                  <a:pt x="67" y="351"/>
                </a:lnTo>
                <a:lnTo>
                  <a:pt x="57" y="379"/>
                </a:lnTo>
                <a:lnTo>
                  <a:pt x="69" y="379"/>
                </a:lnTo>
                <a:lnTo>
                  <a:pt x="89" y="379"/>
                </a:lnTo>
                <a:lnTo>
                  <a:pt x="89" y="389"/>
                </a:lnTo>
                <a:lnTo>
                  <a:pt x="124" y="402"/>
                </a:lnTo>
                <a:lnTo>
                  <a:pt x="146" y="402"/>
                </a:lnTo>
                <a:lnTo>
                  <a:pt x="146" y="420"/>
                </a:lnTo>
                <a:lnTo>
                  <a:pt x="142" y="426"/>
                </a:lnTo>
                <a:lnTo>
                  <a:pt x="162" y="448"/>
                </a:lnTo>
                <a:lnTo>
                  <a:pt x="183" y="438"/>
                </a:lnTo>
                <a:lnTo>
                  <a:pt x="201" y="430"/>
                </a:lnTo>
                <a:lnTo>
                  <a:pt x="203" y="430"/>
                </a:lnTo>
                <a:lnTo>
                  <a:pt x="219" y="438"/>
                </a:lnTo>
                <a:lnTo>
                  <a:pt x="219" y="452"/>
                </a:lnTo>
                <a:lnTo>
                  <a:pt x="278" y="467"/>
                </a:lnTo>
                <a:lnTo>
                  <a:pt x="278" y="485"/>
                </a:lnTo>
                <a:lnTo>
                  <a:pt x="304" y="513"/>
                </a:lnTo>
                <a:lnTo>
                  <a:pt x="323" y="503"/>
                </a:lnTo>
                <a:lnTo>
                  <a:pt x="327" y="501"/>
                </a:lnTo>
                <a:lnTo>
                  <a:pt x="329" y="501"/>
                </a:lnTo>
                <a:lnTo>
                  <a:pt x="345" y="517"/>
                </a:lnTo>
                <a:lnTo>
                  <a:pt x="357" y="531"/>
                </a:lnTo>
                <a:lnTo>
                  <a:pt x="394" y="517"/>
                </a:lnTo>
                <a:lnTo>
                  <a:pt x="416" y="527"/>
                </a:lnTo>
                <a:lnTo>
                  <a:pt x="432" y="513"/>
                </a:lnTo>
                <a:lnTo>
                  <a:pt x="469" y="521"/>
                </a:lnTo>
                <a:lnTo>
                  <a:pt x="495" y="540"/>
                </a:lnTo>
                <a:lnTo>
                  <a:pt x="507" y="552"/>
                </a:lnTo>
                <a:lnTo>
                  <a:pt x="525" y="538"/>
                </a:lnTo>
                <a:lnTo>
                  <a:pt x="511" y="495"/>
                </a:lnTo>
                <a:lnTo>
                  <a:pt x="592" y="375"/>
                </a:lnTo>
                <a:lnTo>
                  <a:pt x="568" y="327"/>
                </a:lnTo>
                <a:lnTo>
                  <a:pt x="558" y="268"/>
                </a:lnTo>
                <a:lnTo>
                  <a:pt x="525" y="235"/>
                </a:lnTo>
                <a:lnTo>
                  <a:pt x="568" y="203"/>
                </a:lnTo>
                <a:lnTo>
                  <a:pt x="558" y="152"/>
                </a:lnTo>
                <a:lnTo>
                  <a:pt x="542" y="91"/>
                </a:lnTo>
                <a:lnTo>
                  <a:pt x="495" y="31"/>
                </a:lnTo>
                <a:lnTo>
                  <a:pt x="313" y="31"/>
                </a:lnTo>
                <a:lnTo>
                  <a:pt x="290" y="49"/>
                </a:lnTo>
                <a:lnTo>
                  <a:pt x="278" y="45"/>
                </a:lnTo>
                <a:lnTo>
                  <a:pt x="248" y="45"/>
                </a:lnTo>
                <a:lnTo>
                  <a:pt x="238" y="31"/>
                </a:lnTo>
                <a:lnTo>
                  <a:pt x="227" y="0"/>
                </a:lnTo>
                <a:lnTo>
                  <a:pt x="152" y="22"/>
                </a:lnTo>
                <a:lnTo>
                  <a:pt x="142" y="22"/>
                </a:lnTo>
                <a:lnTo>
                  <a:pt x="120" y="37"/>
                </a:lnTo>
                <a:lnTo>
                  <a:pt x="104" y="59"/>
                </a:lnTo>
                <a:lnTo>
                  <a:pt x="35" y="81"/>
                </a:lnTo>
                <a:lnTo>
                  <a:pt x="27" y="106"/>
                </a:lnTo>
                <a:lnTo>
                  <a:pt x="21" y="112"/>
                </a:lnTo>
                <a:lnTo>
                  <a:pt x="10" y="126"/>
                </a:lnTo>
                <a:lnTo>
                  <a:pt x="16" y="166"/>
                </a:lnTo>
                <a:lnTo>
                  <a:pt x="0" y="18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3" name="Freeform 66"/>
          <p:cNvSpPr>
            <a:spLocks/>
          </p:cNvSpPr>
          <p:nvPr/>
        </p:nvSpPr>
        <p:spPr bwMode="gray">
          <a:xfrm>
            <a:off x="6116638" y="4079875"/>
            <a:ext cx="76200" cy="31750"/>
          </a:xfrm>
          <a:custGeom>
            <a:avLst/>
            <a:gdLst>
              <a:gd name="T0" fmla="*/ 2147483647 w 39"/>
              <a:gd name="T1" fmla="*/ 2147483647 h 18"/>
              <a:gd name="T2" fmla="*/ 2147483647 w 39"/>
              <a:gd name="T3" fmla="*/ 0 h 18"/>
              <a:gd name="T4" fmla="*/ 2147483647 w 39"/>
              <a:gd name="T5" fmla="*/ 0 h 18"/>
              <a:gd name="T6" fmla="*/ 2147483647 w 39"/>
              <a:gd name="T7" fmla="*/ 2147483647 h 18"/>
              <a:gd name="T8" fmla="*/ 0 w 39"/>
              <a:gd name="T9" fmla="*/ 2147483647 h 18"/>
              <a:gd name="T10" fmla="*/ 0 w 39"/>
              <a:gd name="T11" fmla="*/ 2147483647 h 18"/>
              <a:gd name="T12" fmla="*/ 2147483647 w 39"/>
              <a:gd name="T13" fmla="*/ 2147483647 h 18"/>
              <a:gd name="T14" fmla="*/ 0 60000 65536"/>
              <a:gd name="T15" fmla="*/ 0 60000 65536"/>
              <a:gd name="T16" fmla="*/ 0 60000 65536"/>
              <a:gd name="T17" fmla="*/ 0 60000 65536"/>
              <a:gd name="T18" fmla="*/ 0 60000 65536"/>
              <a:gd name="T19" fmla="*/ 0 60000 65536"/>
              <a:gd name="T20" fmla="*/ 0 60000 65536"/>
              <a:gd name="T21" fmla="*/ 0 w 39"/>
              <a:gd name="T22" fmla="*/ 0 h 18"/>
              <a:gd name="T23" fmla="*/ 39 w 3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8">
                <a:moveTo>
                  <a:pt x="21" y="8"/>
                </a:moveTo>
                <a:lnTo>
                  <a:pt x="39" y="0"/>
                </a:lnTo>
                <a:lnTo>
                  <a:pt x="21" y="8"/>
                </a:lnTo>
                <a:lnTo>
                  <a:pt x="0" y="18"/>
                </a:lnTo>
                <a:lnTo>
                  <a:pt x="21" y="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4" name="Freeform 67"/>
          <p:cNvSpPr>
            <a:spLocks/>
          </p:cNvSpPr>
          <p:nvPr/>
        </p:nvSpPr>
        <p:spPr bwMode="gray">
          <a:xfrm>
            <a:off x="3127375" y="5414963"/>
            <a:ext cx="395288" cy="781050"/>
          </a:xfrm>
          <a:custGeom>
            <a:avLst/>
            <a:gdLst>
              <a:gd name="T0" fmla="*/ 2147483647 w 205"/>
              <a:gd name="T1" fmla="*/ 2147483647 h 432"/>
              <a:gd name="T2" fmla="*/ 2147483647 w 205"/>
              <a:gd name="T3" fmla="*/ 2147483647 h 432"/>
              <a:gd name="T4" fmla="*/ 2147483647 w 205"/>
              <a:gd name="T5" fmla="*/ 2147483647 h 432"/>
              <a:gd name="T6" fmla="*/ 2147483647 w 205"/>
              <a:gd name="T7" fmla="*/ 2147483647 h 432"/>
              <a:gd name="T8" fmla="*/ 2147483647 w 205"/>
              <a:gd name="T9" fmla="*/ 2147483647 h 432"/>
              <a:gd name="T10" fmla="*/ 2147483647 w 205"/>
              <a:gd name="T11" fmla="*/ 2147483647 h 432"/>
              <a:gd name="T12" fmla="*/ 2147483647 w 205"/>
              <a:gd name="T13" fmla="*/ 2147483647 h 432"/>
              <a:gd name="T14" fmla="*/ 2147483647 w 205"/>
              <a:gd name="T15" fmla="*/ 2147483647 h 432"/>
              <a:gd name="T16" fmla="*/ 2147483647 w 205"/>
              <a:gd name="T17" fmla="*/ 2147483647 h 432"/>
              <a:gd name="T18" fmla="*/ 2147483647 w 205"/>
              <a:gd name="T19" fmla="*/ 2147483647 h 432"/>
              <a:gd name="T20" fmla="*/ 2147483647 w 205"/>
              <a:gd name="T21" fmla="*/ 2147483647 h 432"/>
              <a:gd name="T22" fmla="*/ 2147483647 w 205"/>
              <a:gd name="T23" fmla="*/ 2147483647 h 432"/>
              <a:gd name="T24" fmla="*/ 2147483647 w 205"/>
              <a:gd name="T25" fmla="*/ 2147483647 h 432"/>
              <a:gd name="T26" fmla="*/ 2147483647 w 205"/>
              <a:gd name="T27" fmla="*/ 2147483647 h 432"/>
              <a:gd name="T28" fmla="*/ 2147483647 w 205"/>
              <a:gd name="T29" fmla="*/ 2147483647 h 432"/>
              <a:gd name="T30" fmla="*/ 2147483647 w 205"/>
              <a:gd name="T31" fmla="*/ 0 h 432"/>
              <a:gd name="T32" fmla="*/ 2147483647 w 205"/>
              <a:gd name="T33" fmla="*/ 2147483647 h 432"/>
              <a:gd name="T34" fmla="*/ 2147483647 w 205"/>
              <a:gd name="T35" fmla="*/ 0 h 432"/>
              <a:gd name="T36" fmla="*/ 2147483647 w 205"/>
              <a:gd name="T37" fmla="*/ 2147483647 h 432"/>
              <a:gd name="T38" fmla="*/ 2147483647 w 205"/>
              <a:gd name="T39" fmla="*/ 2147483647 h 432"/>
              <a:gd name="T40" fmla="*/ 2147483647 w 205"/>
              <a:gd name="T41" fmla="*/ 2147483647 h 432"/>
              <a:gd name="T42" fmla="*/ 0 w 205"/>
              <a:gd name="T43" fmla="*/ 2147483647 h 432"/>
              <a:gd name="T44" fmla="*/ 2147483647 w 205"/>
              <a:gd name="T45" fmla="*/ 2147483647 h 432"/>
              <a:gd name="T46" fmla="*/ 2147483647 w 205"/>
              <a:gd name="T47" fmla="*/ 2147483647 h 432"/>
              <a:gd name="T48" fmla="*/ 2147483647 w 205"/>
              <a:gd name="T49" fmla="*/ 2147483647 h 432"/>
              <a:gd name="T50" fmla="*/ 2147483647 w 205"/>
              <a:gd name="T51" fmla="*/ 2147483647 h 432"/>
              <a:gd name="T52" fmla="*/ 2147483647 w 205"/>
              <a:gd name="T53" fmla="*/ 2147483647 h 432"/>
              <a:gd name="T54" fmla="*/ 2147483647 w 205"/>
              <a:gd name="T55" fmla="*/ 2147483647 h 432"/>
              <a:gd name="T56" fmla="*/ 2147483647 w 205"/>
              <a:gd name="T57" fmla="*/ 2147483647 h 432"/>
              <a:gd name="T58" fmla="*/ 2147483647 w 205"/>
              <a:gd name="T59" fmla="*/ 2147483647 h 432"/>
              <a:gd name="T60" fmla="*/ 2147483647 w 205"/>
              <a:gd name="T61" fmla="*/ 2147483647 h 432"/>
              <a:gd name="T62" fmla="*/ 2147483647 w 205"/>
              <a:gd name="T63" fmla="*/ 2147483647 h 432"/>
              <a:gd name="T64" fmla="*/ 2147483647 w 205"/>
              <a:gd name="T65" fmla="*/ 2147483647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432"/>
              <a:gd name="T101" fmla="*/ 205 w 205"/>
              <a:gd name="T102" fmla="*/ 432 h 4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432">
                <a:moveTo>
                  <a:pt x="154" y="339"/>
                </a:moveTo>
                <a:lnTo>
                  <a:pt x="154" y="325"/>
                </a:lnTo>
                <a:lnTo>
                  <a:pt x="138" y="306"/>
                </a:lnTo>
                <a:lnTo>
                  <a:pt x="146" y="270"/>
                </a:lnTo>
                <a:lnTo>
                  <a:pt x="146" y="256"/>
                </a:lnTo>
                <a:lnTo>
                  <a:pt x="134" y="213"/>
                </a:lnTo>
                <a:lnTo>
                  <a:pt x="154" y="203"/>
                </a:lnTo>
                <a:lnTo>
                  <a:pt x="162" y="144"/>
                </a:lnTo>
                <a:lnTo>
                  <a:pt x="162" y="98"/>
                </a:lnTo>
                <a:lnTo>
                  <a:pt x="205" y="47"/>
                </a:lnTo>
                <a:lnTo>
                  <a:pt x="187" y="39"/>
                </a:lnTo>
                <a:lnTo>
                  <a:pt x="162" y="18"/>
                </a:lnTo>
                <a:lnTo>
                  <a:pt x="138" y="23"/>
                </a:lnTo>
                <a:lnTo>
                  <a:pt x="118" y="18"/>
                </a:lnTo>
                <a:lnTo>
                  <a:pt x="96" y="18"/>
                </a:lnTo>
                <a:lnTo>
                  <a:pt x="87" y="0"/>
                </a:lnTo>
                <a:lnTo>
                  <a:pt x="59" y="8"/>
                </a:lnTo>
                <a:lnTo>
                  <a:pt x="41" y="0"/>
                </a:lnTo>
                <a:lnTo>
                  <a:pt x="55" y="120"/>
                </a:lnTo>
                <a:lnTo>
                  <a:pt x="18" y="227"/>
                </a:lnTo>
                <a:lnTo>
                  <a:pt x="8" y="231"/>
                </a:lnTo>
                <a:lnTo>
                  <a:pt x="0" y="288"/>
                </a:lnTo>
                <a:lnTo>
                  <a:pt x="20" y="284"/>
                </a:lnTo>
                <a:lnTo>
                  <a:pt x="18" y="302"/>
                </a:lnTo>
                <a:lnTo>
                  <a:pt x="37" y="306"/>
                </a:lnTo>
                <a:lnTo>
                  <a:pt x="37" y="321"/>
                </a:lnTo>
                <a:lnTo>
                  <a:pt x="33" y="394"/>
                </a:lnTo>
                <a:lnTo>
                  <a:pt x="25" y="428"/>
                </a:lnTo>
                <a:lnTo>
                  <a:pt x="63" y="422"/>
                </a:lnTo>
                <a:lnTo>
                  <a:pt x="83" y="432"/>
                </a:lnTo>
                <a:lnTo>
                  <a:pt x="130" y="418"/>
                </a:lnTo>
                <a:lnTo>
                  <a:pt x="126" y="365"/>
                </a:lnTo>
                <a:lnTo>
                  <a:pt x="154" y="33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5" name="Freeform 68"/>
          <p:cNvSpPr>
            <a:spLocks/>
          </p:cNvSpPr>
          <p:nvPr/>
        </p:nvSpPr>
        <p:spPr bwMode="gray">
          <a:xfrm>
            <a:off x="6575425" y="4432300"/>
            <a:ext cx="1042988" cy="747713"/>
          </a:xfrm>
          <a:custGeom>
            <a:avLst/>
            <a:gdLst>
              <a:gd name="T0" fmla="*/ 2147483647 w 541"/>
              <a:gd name="T1" fmla="*/ 2147483647 h 413"/>
              <a:gd name="T2" fmla="*/ 2147483647 w 541"/>
              <a:gd name="T3" fmla="*/ 2147483647 h 413"/>
              <a:gd name="T4" fmla="*/ 2147483647 w 541"/>
              <a:gd name="T5" fmla="*/ 2147483647 h 413"/>
              <a:gd name="T6" fmla="*/ 2147483647 w 541"/>
              <a:gd name="T7" fmla="*/ 0 h 413"/>
              <a:gd name="T8" fmla="*/ 2147483647 w 541"/>
              <a:gd name="T9" fmla="*/ 2147483647 h 413"/>
              <a:gd name="T10" fmla="*/ 2147483647 w 541"/>
              <a:gd name="T11" fmla="*/ 2147483647 h 413"/>
              <a:gd name="T12" fmla="*/ 2147483647 w 541"/>
              <a:gd name="T13" fmla="*/ 2147483647 h 413"/>
              <a:gd name="T14" fmla="*/ 2147483647 w 541"/>
              <a:gd name="T15" fmla="*/ 2147483647 h 413"/>
              <a:gd name="T16" fmla="*/ 2147483647 w 541"/>
              <a:gd name="T17" fmla="*/ 2147483647 h 413"/>
              <a:gd name="T18" fmla="*/ 2147483647 w 541"/>
              <a:gd name="T19" fmla="*/ 2147483647 h 413"/>
              <a:gd name="T20" fmla="*/ 2147483647 w 541"/>
              <a:gd name="T21" fmla="*/ 2147483647 h 413"/>
              <a:gd name="T22" fmla="*/ 2147483647 w 541"/>
              <a:gd name="T23" fmla="*/ 2147483647 h 413"/>
              <a:gd name="T24" fmla="*/ 2147483647 w 541"/>
              <a:gd name="T25" fmla="*/ 2147483647 h 413"/>
              <a:gd name="T26" fmla="*/ 2147483647 w 541"/>
              <a:gd name="T27" fmla="*/ 2147483647 h 413"/>
              <a:gd name="T28" fmla="*/ 2147483647 w 541"/>
              <a:gd name="T29" fmla="*/ 2147483647 h 413"/>
              <a:gd name="T30" fmla="*/ 2147483647 w 541"/>
              <a:gd name="T31" fmla="*/ 2147483647 h 413"/>
              <a:gd name="T32" fmla="*/ 0 w 541"/>
              <a:gd name="T33" fmla="*/ 2147483647 h 413"/>
              <a:gd name="T34" fmla="*/ 2147483647 w 541"/>
              <a:gd name="T35" fmla="*/ 2147483647 h 413"/>
              <a:gd name="T36" fmla="*/ 2147483647 w 541"/>
              <a:gd name="T37" fmla="*/ 2147483647 h 413"/>
              <a:gd name="T38" fmla="*/ 2147483647 w 541"/>
              <a:gd name="T39" fmla="*/ 2147483647 h 413"/>
              <a:gd name="T40" fmla="*/ 2147483647 w 541"/>
              <a:gd name="T41" fmla="*/ 2147483647 h 413"/>
              <a:gd name="T42" fmla="*/ 2147483647 w 541"/>
              <a:gd name="T43" fmla="*/ 2147483647 h 413"/>
              <a:gd name="T44" fmla="*/ 2147483647 w 541"/>
              <a:gd name="T45" fmla="*/ 2147483647 h 413"/>
              <a:gd name="T46" fmla="*/ 2147483647 w 541"/>
              <a:gd name="T47" fmla="*/ 2147483647 h 413"/>
              <a:gd name="T48" fmla="*/ 2147483647 w 541"/>
              <a:gd name="T49" fmla="*/ 2147483647 h 413"/>
              <a:gd name="T50" fmla="*/ 2147483647 w 541"/>
              <a:gd name="T51" fmla="*/ 2147483647 h 413"/>
              <a:gd name="T52" fmla="*/ 2147483647 w 541"/>
              <a:gd name="T53" fmla="*/ 2147483647 h 413"/>
              <a:gd name="T54" fmla="*/ 2147483647 w 541"/>
              <a:gd name="T55" fmla="*/ 2147483647 h 413"/>
              <a:gd name="T56" fmla="*/ 2147483647 w 541"/>
              <a:gd name="T57" fmla="*/ 2147483647 h 413"/>
              <a:gd name="T58" fmla="*/ 2147483647 w 541"/>
              <a:gd name="T59" fmla="*/ 2147483647 h 413"/>
              <a:gd name="T60" fmla="*/ 2147483647 w 541"/>
              <a:gd name="T61" fmla="*/ 2147483647 h 413"/>
              <a:gd name="T62" fmla="*/ 2147483647 w 541"/>
              <a:gd name="T63" fmla="*/ 2147483647 h 413"/>
              <a:gd name="T64" fmla="*/ 2147483647 w 541"/>
              <a:gd name="T65" fmla="*/ 2147483647 h 413"/>
              <a:gd name="T66" fmla="*/ 2147483647 w 541"/>
              <a:gd name="T67" fmla="*/ 2147483647 h 413"/>
              <a:gd name="T68" fmla="*/ 2147483647 w 541"/>
              <a:gd name="T69" fmla="*/ 2147483647 h 413"/>
              <a:gd name="T70" fmla="*/ 2147483647 w 541"/>
              <a:gd name="T71" fmla="*/ 2147483647 h 413"/>
              <a:gd name="T72" fmla="*/ 2147483647 w 541"/>
              <a:gd name="T73" fmla="*/ 2147483647 h 413"/>
              <a:gd name="T74" fmla="*/ 2147483647 w 541"/>
              <a:gd name="T75" fmla="*/ 2147483647 h 413"/>
              <a:gd name="T76" fmla="*/ 2147483647 w 541"/>
              <a:gd name="T77" fmla="*/ 2147483647 h 413"/>
              <a:gd name="T78" fmla="*/ 2147483647 w 541"/>
              <a:gd name="T79" fmla="*/ 2147483647 h 413"/>
              <a:gd name="T80" fmla="*/ 2147483647 w 541"/>
              <a:gd name="T81" fmla="*/ 2147483647 h 413"/>
              <a:gd name="T82" fmla="*/ 2147483647 w 541"/>
              <a:gd name="T83" fmla="*/ 2147483647 h 413"/>
              <a:gd name="T84" fmla="*/ 2147483647 w 541"/>
              <a:gd name="T85" fmla="*/ 2147483647 h 413"/>
              <a:gd name="T86" fmla="*/ 2147483647 w 541"/>
              <a:gd name="T87" fmla="*/ 2147483647 h 413"/>
              <a:gd name="T88" fmla="*/ 2147483647 w 541"/>
              <a:gd name="T89" fmla="*/ 2147483647 h 413"/>
              <a:gd name="T90" fmla="*/ 2147483647 w 541"/>
              <a:gd name="T91" fmla="*/ 2147483647 h 413"/>
              <a:gd name="T92" fmla="*/ 2147483647 w 541"/>
              <a:gd name="T93" fmla="*/ 2147483647 h 413"/>
              <a:gd name="T94" fmla="*/ 2147483647 w 541"/>
              <a:gd name="T95" fmla="*/ 2147483647 h 413"/>
              <a:gd name="T96" fmla="*/ 2147483647 w 541"/>
              <a:gd name="T97" fmla="*/ 2147483647 h 413"/>
              <a:gd name="T98" fmla="*/ 2147483647 w 541"/>
              <a:gd name="T99" fmla="*/ 2147483647 h 413"/>
              <a:gd name="T100" fmla="*/ 2147483647 w 541"/>
              <a:gd name="T101" fmla="*/ 2147483647 h 413"/>
              <a:gd name="T102" fmla="*/ 2147483647 w 541"/>
              <a:gd name="T103" fmla="*/ 2147483647 h 413"/>
              <a:gd name="T104" fmla="*/ 2147483647 w 541"/>
              <a:gd name="T105" fmla="*/ 2147483647 h 413"/>
              <a:gd name="T106" fmla="*/ 2147483647 w 541"/>
              <a:gd name="T107" fmla="*/ 2147483647 h 413"/>
              <a:gd name="T108" fmla="*/ 2147483647 w 541"/>
              <a:gd name="T109" fmla="*/ 2147483647 h 4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1"/>
              <a:gd name="T166" fmla="*/ 0 h 413"/>
              <a:gd name="T167" fmla="*/ 541 w 541"/>
              <a:gd name="T168" fmla="*/ 413 h 4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1" h="413">
                <a:moveTo>
                  <a:pt x="462" y="247"/>
                </a:moveTo>
                <a:lnTo>
                  <a:pt x="450" y="117"/>
                </a:lnTo>
                <a:lnTo>
                  <a:pt x="440" y="107"/>
                </a:lnTo>
                <a:lnTo>
                  <a:pt x="373" y="0"/>
                </a:lnTo>
                <a:lnTo>
                  <a:pt x="324" y="18"/>
                </a:lnTo>
                <a:lnTo>
                  <a:pt x="261" y="40"/>
                </a:lnTo>
                <a:lnTo>
                  <a:pt x="162" y="22"/>
                </a:lnTo>
                <a:lnTo>
                  <a:pt x="132" y="18"/>
                </a:lnTo>
                <a:lnTo>
                  <a:pt x="125" y="36"/>
                </a:lnTo>
                <a:lnTo>
                  <a:pt x="103" y="40"/>
                </a:lnTo>
                <a:lnTo>
                  <a:pt x="79" y="75"/>
                </a:lnTo>
                <a:lnTo>
                  <a:pt x="67" y="125"/>
                </a:lnTo>
                <a:lnTo>
                  <a:pt x="50" y="148"/>
                </a:lnTo>
                <a:lnTo>
                  <a:pt x="52" y="166"/>
                </a:lnTo>
                <a:lnTo>
                  <a:pt x="24" y="180"/>
                </a:lnTo>
                <a:lnTo>
                  <a:pt x="24" y="194"/>
                </a:lnTo>
                <a:lnTo>
                  <a:pt x="0" y="190"/>
                </a:lnTo>
                <a:lnTo>
                  <a:pt x="20" y="225"/>
                </a:lnTo>
                <a:lnTo>
                  <a:pt x="20" y="247"/>
                </a:lnTo>
                <a:lnTo>
                  <a:pt x="67" y="273"/>
                </a:lnTo>
                <a:lnTo>
                  <a:pt x="67" y="298"/>
                </a:lnTo>
                <a:lnTo>
                  <a:pt x="63" y="316"/>
                </a:lnTo>
                <a:lnTo>
                  <a:pt x="87" y="324"/>
                </a:lnTo>
                <a:lnTo>
                  <a:pt x="105" y="338"/>
                </a:lnTo>
                <a:lnTo>
                  <a:pt x="119" y="320"/>
                </a:lnTo>
                <a:lnTo>
                  <a:pt x="132" y="330"/>
                </a:lnTo>
                <a:lnTo>
                  <a:pt x="125" y="342"/>
                </a:lnTo>
                <a:lnTo>
                  <a:pt x="142" y="361"/>
                </a:lnTo>
                <a:lnTo>
                  <a:pt x="158" y="377"/>
                </a:lnTo>
                <a:lnTo>
                  <a:pt x="150" y="387"/>
                </a:lnTo>
                <a:lnTo>
                  <a:pt x="152" y="401"/>
                </a:lnTo>
                <a:lnTo>
                  <a:pt x="178" y="395"/>
                </a:lnTo>
                <a:lnTo>
                  <a:pt x="225" y="409"/>
                </a:lnTo>
                <a:lnTo>
                  <a:pt x="237" y="403"/>
                </a:lnTo>
                <a:lnTo>
                  <a:pt x="263" y="409"/>
                </a:lnTo>
                <a:lnTo>
                  <a:pt x="298" y="413"/>
                </a:lnTo>
                <a:lnTo>
                  <a:pt x="320" y="409"/>
                </a:lnTo>
                <a:lnTo>
                  <a:pt x="336" y="387"/>
                </a:lnTo>
                <a:lnTo>
                  <a:pt x="399" y="361"/>
                </a:lnTo>
                <a:lnTo>
                  <a:pt x="411" y="377"/>
                </a:lnTo>
                <a:lnTo>
                  <a:pt x="452" y="379"/>
                </a:lnTo>
                <a:lnTo>
                  <a:pt x="466" y="395"/>
                </a:lnTo>
                <a:lnTo>
                  <a:pt x="486" y="395"/>
                </a:lnTo>
                <a:lnTo>
                  <a:pt x="495" y="338"/>
                </a:lnTo>
                <a:lnTo>
                  <a:pt x="488" y="324"/>
                </a:lnTo>
                <a:lnTo>
                  <a:pt x="495" y="306"/>
                </a:lnTo>
                <a:lnTo>
                  <a:pt x="499" y="288"/>
                </a:lnTo>
                <a:lnTo>
                  <a:pt x="511" y="288"/>
                </a:lnTo>
                <a:lnTo>
                  <a:pt x="509" y="306"/>
                </a:lnTo>
                <a:lnTo>
                  <a:pt x="541" y="302"/>
                </a:lnTo>
                <a:lnTo>
                  <a:pt x="541" y="251"/>
                </a:lnTo>
                <a:lnTo>
                  <a:pt x="478" y="265"/>
                </a:lnTo>
                <a:lnTo>
                  <a:pt x="462" y="24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6" name="Freeform 69"/>
          <p:cNvSpPr>
            <a:spLocks/>
          </p:cNvSpPr>
          <p:nvPr/>
        </p:nvSpPr>
        <p:spPr bwMode="gray">
          <a:xfrm>
            <a:off x="6778625" y="5011738"/>
            <a:ext cx="26988" cy="31750"/>
          </a:xfrm>
          <a:custGeom>
            <a:avLst/>
            <a:gdLst>
              <a:gd name="T0" fmla="*/ 2147483647 w 14"/>
              <a:gd name="T1" fmla="*/ 0 h 18"/>
              <a:gd name="T2" fmla="*/ 2147483647 w 14"/>
              <a:gd name="T3" fmla="*/ 0 h 18"/>
              <a:gd name="T4" fmla="*/ 0 w 14"/>
              <a:gd name="T5" fmla="*/ 2147483647 h 18"/>
              <a:gd name="T6" fmla="*/ 2147483647 w 14"/>
              <a:gd name="T7" fmla="*/ 2147483647 h 18"/>
              <a:gd name="T8" fmla="*/ 2147483647 w 14"/>
              <a:gd name="T9" fmla="*/ 0 h 18"/>
              <a:gd name="T10" fmla="*/ 0 60000 65536"/>
              <a:gd name="T11" fmla="*/ 0 60000 65536"/>
              <a:gd name="T12" fmla="*/ 0 60000 65536"/>
              <a:gd name="T13" fmla="*/ 0 60000 65536"/>
              <a:gd name="T14" fmla="*/ 0 60000 65536"/>
              <a:gd name="T15" fmla="*/ 0 w 14"/>
              <a:gd name="T16" fmla="*/ 0 h 18"/>
              <a:gd name="T17" fmla="*/ 14 w 14"/>
              <a:gd name="T18" fmla="*/ 18 h 18"/>
            </a:gdLst>
            <a:ahLst/>
            <a:cxnLst>
              <a:cxn ang="T10">
                <a:pos x="T0" y="T1"/>
              </a:cxn>
              <a:cxn ang="T11">
                <a:pos x="T2" y="T3"/>
              </a:cxn>
              <a:cxn ang="T12">
                <a:pos x="T4" y="T5"/>
              </a:cxn>
              <a:cxn ang="T13">
                <a:pos x="T6" y="T7"/>
              </a:cxn>
              <a:cxn ang="T14">
                <a:pos x="T8" y="T9"/>
              </a:cxn>
            </a:cxnLst>
            <a:rect l="T15" t="T16" r="T17" b="T18"/>
            <a:pathLst>
              <a:path w="14" h="18">
                <a:moveTo>
                  <a:pt x="14" y="0"/>
                </a:moveTo>
                <a:lnTo>
                  <a:pt x="14" y="0"/>
                </a:lnTo>
                <a:lnTo>
                  <a:pt x="0" y="18"/>
                </a:lnTo>
                <a:lnTo>
                  <a:pt x="2" y="18"/>
                </a:lnTo>
                <a:lnTo>
                  <a:pt x="14"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7" name="Freeform 70"/>
          <p:cNvSpPr>
            <a:spLocks/>
          </p:cNvSpPr>
          <p:nvPr/>
        </p:nvSpPr>
        <p:spPr bwMode="gray">
          <a:xfrm>
            <a:off x="5435600" y="436563"/>
            <a:ext cx="1217613" cy="2779712"/>
          </a:xfrm>
          <a:custGeom>
            <a:avLst/>
            <a:gdLst>
              <a:gd name="T0" fmla="*/ 2147483647 w 632"/>
              <a:gd name="T1" fmla="*/ 2147483647 h 1537"/>
              <a:gd name="T2" fmla="*/ 2147483647 w 632"/>
              <a:gd name="T3" fmla="*/ 2147483647 h 1537"/>
              <a:gd name="T4" fmla="*/ 2147483647 w 632"/>
              <a:gd name="T5" fmla="*/ 2147483647 h 1537"/>
              <a:gd name="T6" fmla="*/ 2147483647 w 632"/>
              <a:gd name="T7" fmla="*/ 2147483647 h 1537"/>
              <a:gd name="T8" fmla="*/ 2147483647 w 632"/>
              <a:gd name="T9" fmla="*/ 2147483647 h 1537"/>
              <a:gd name="T10" fmla="*/ 2147483647 w 632"/>
              <a:gd name="T11" fmla="*/ 2147483647 h 1537"/>
              <a:gd name="T12" fmla="*/ 2147483647 w 632"/>
              <a:gd name="T13" fmla="*/ 2147483647 h 1537"/>
              <a:gd name="T14" fmla="*/ 2147483647 w 632"/>
              <a:gd name="T15" fmla="*/ 2147483647 h 1537"/>
              <a:gd name="T16" fmla="*/ 2147483647 w 632"/>
              <a:gd name="T17" fmla="*/ 2147483647 h 1537"/>
              <a:gd name="T18" fmla="*/ 2147483647 w 632"/>
              <a:gd name="T19" fmla="*/ 2147483647 h 1537"/>
              <a:gd name="T20" fmla="*/ 2147483647 w 632"/>
              <a:gd name="T21" fmla="*/ 2147483647 h 1537"/>
              <a:gd name="T22" fmla="*/ 2147483647 w 632"/>
              <a:gd name="T23" fmla="*/ 2147483647 h 1537"/>
              <a:gd name="T24" fmla="*/ 2147483647 w 632"/>
              <a:gd name="T25" fmla="*/ 2147483647 h 1537"/>
              <a:gd name="T26" fmla="*/ 2147483647 w 632"/>
              <a:gd name="T27" fmla="*/ 2147483647 h 1537"/>
              <a:gd name="T28" fmla="*/ 2147483647 w 632"/>
              <a:gd name="T29" fmla="*/ 2147483647 h 1537"/>
              <a:gd name="T30" fmla="*/ 2147483647 w 632"/>
              <a:gd name="T31" fmla="*/ 2147483647 h 1537"/>
              <a:gd name="T32" fmla="*/ 2147483647 w 632"/>
              <a:gd name="T33" fmla="*/ 2147483647 h 1537"/>
              <a:gd name="T34" fmla="*/ 2147483647 w 632"/>
              <a:gd name="T35" fmla="*/ 2147483647 h 1537"/>
              <a:gd name="T36" fmla="*/ 2147483647 w 632"/>
              <a:gd name="T37" fmla="*/ 2147483647 h 1537"/>
              <a:gd name="T38" fmla="*/ 2147483647 w 632"/>
              <a:gd name="T39" fmla="*/ 2147483647 h 1537"/>
              <a:gd name="T40" fmla="*/ 2147483647 w 632"/>
              <a:gd name="T41" fmla="*/ 2147483647 h 1537"/>
              <a:gd name="T42" fmla="*/ 2147483647 w 632"/>
              <a:gd name="T43" fmla="*/ 2147483647 h 1537"/>
              <a:gd name="T44" fmla="*/ 2147483647 w 632"/>
              <a:gd name="T45" fmla="*/ 2147483647 h 1537"/>
              <a:gd name="T46" fmla="*/ 2147483647 w 632"/>
              <a:gd name="T47" fmla="*/ 2147483647 h 1537"/>
              <a:gd name="T48" fmla="*/ 2147483647 w 632"/>
              <a:gd name="T49" fmla="*/ 2147483647 h 1537"/>
              <a:gd name="T50" fmla="*/ 2147483647 w 632"/>
              <a:gd name="T51" fmla="*/ 2147483647 h 1537"/>
              <a:gd name="T52" fmla="*/ 2147483647 w 632"/>
              <a:gd name="T53" fmla="*/ 2147483647 h 1537"/>
              <a:gd name="T54" fmla="*/ 2147483647 w 632"/>
              <a:gd name="T55" fmla="*/ 2147483647 h 1537"/>
              <a:gd name="T56" fmla="*/ 2147483647 w 632"/>
              <a:gd name="T57" fmla="*/ 2147483647 h 1537"/>
              <a:gd name="T58" fmla="*/ 2147483647 w 632"/>
              <a:gd name="T59" fmla="*/ 2147483647 h 1537"/>
              <a:gd name="T60" fmla="*/ 2147483647 w 632"/>
              <a:gd name="T61" fmla="*/ 2147483647 h 1537"/>
              <a:gd name="T62" fmla="*/ 2147483647 w 632"/>
              <a:gd name="T63" fmla="*/ 2147483647 h 1537"/>
              <a:gd name="T64" fmla="*/ 2147483647 w 632"/>
              <a:gd name="T65" fmla="*/ 2147483647 h 1537"/>
              <a:gd name="T66" fmla="*/ 2147483647 w 632"/>
              <a:gd name="T67" fmla="*/ 2147483647 h 1537"/>
              <a:gd name="T68" fmla="*/ 2147483647 w 632"/>
              <a:gd name="T69" fmla="*/ 2147483647 h 1537"/>
              <a:gd name="T70" fmla="*/ 2147483647 w 632"/>
              <a:gd name="T71" fmla="*/ 2147483647 h 1537"/>
              <a:gd name="T72" fmla="*/ 2147483647 w 632"/>
              <a:gd name="T73" fmla="*/ 2147483647 h 1537"/>
              <a:gd name="T74" fmla="*/ 2147483647 w 632"/>
              <a:gd name="T75" fmla="*/ 2147483647 h 1537"/>
              <a:gd name="T76" fmla="*/ 2147483647 w 632"/>
              <a:gd name="T77" fmla="*/ 2147483647 h 1537"/>
              <a:gd name="T78" fmla="*/ 2147483647 w 632"/>
              <a:gd name="T79" fmla="*/ 2147483647 h 1537"/>
              <a:gd name="T80" fmla="*/ 2147483647 w 632"/>
              <a:gd name="T81" fmla="*/ 2147483647 h 1537"/>
              <a:gd name="T82" fmla="*/ 2147483647 w 632"/>
              <a:gd name="T83" fmla="*/ 2147483647 h 1537"/>
              <a:gd name="T84" fmla="*/ 2147483647 w 632"/>
              <a:gd name="T85" fmla="*/ 2147483647 h 1537"/>
              <a:gd name="T86" fmla="*/ 2147483647 w 632"/>
              <a:gd name="T87" fmla="*/ 2147483647 h 1537"/>
              <a:gd name="T88" fmla="*/ 2147483647 w 632"/>
              <a:gd name="T89" fmla="*/ 2147483647 h 1537"/>
              <a:gd name="T90" fmla="*/ 2147483647 w 632"/>
              <a:gd name="T91" fmla="*/ 2147483647 h 15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1537"/>
              <a:gd name="T140" fmla="*/ 632 w 632"/>
              <a:gd name="T141" fmla="*/ 1537 h 15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1537">
                <a:moveTo>
                  <a:pt x="407" y="33"/>
                </a:moveTo>
                <a:lnTo>
                  <a:pt x="403" y="55"/>
                </a:lnTo>
                <a:lnTo>
                  <a:pt x="411" y="65"/>
                </a:lnTo>
                <a:lnTo>
                  <a:pt x="399" y="73"/>
                </a:lnTo>
                <a:lnTo>
                  <a:pt x="354" y="59"/>
                </a:lnTo>
                <a:lnTo>
                  <a:pt x="324" y="51"/>
                </a:lnTo>
                <a:lnTo>
                  <a:pt x="304" y="65"/>
                </a:lnTo>
                <a:lnTo>
                  <a:pt x="312" y="96"/>
                </a:lnTo>
                <a:lnTo>
                  <a:pt x="304" y="122"/>
                </a:lnTo>
                <a:lnTo>
                  <a:pt x="271" y="106"/>
                </a:lnTo>
                <a:lnTo>
                  <a:pt x="245" y="124"/>
                </a:lnTo>
                <a:lnTo>
                  <a:pt x="245" y="144"/>
                </a:lnTo>
                <a:lnTo>
                  <a:pt x="229" y="167"/>
                </a:lnTo>
                <a:lnTo>
                  <a:pt x="219" y="167"/>
                </a:lnTo>
                <a:lnTo>
                  <a:pt x="241" y="213"/>
                </a:lnTo>
                <a:lnTo>
                  <a:pt x="219" y="227"/>
                </a:lnTo>
                <a:lnTo>
                  <a:pt x="192" y="280"/>
                </a:lnTo>
                <a:lnTo>
                  <a:pt x="196" y="302"/>
                </a:lnTo>
                <a:lnTo>
                  <a:pt x="150" y="335"/>
                </a:lnTo>
                <a:lnTo>
                  <a:pt x="154" y="408"/>
                </a:lnTo>
                <a:lnTo>
                  <a:pt x="146" y="465"/>
                </a:lnTo>
                <a:lnTo>
                  <a:pt x="117" y="515"/>
                </a:lnTo>
                <a:lnTo>
                  <a:pt x="138" y="530"/>
                </a:lnTo>
                <a:lnTo>
                  <a:pt x="142" y="552"/>
                </a:lnTo>
                <a:lnTo>
                  <a:pt x="138" y="584"/>
                </a:lnTo>
                <a:lnTo>
                  <a:pt x="99" y="570"/>
                </a:lnTo>
                <a:lnTo>
                  <a:pt x="71" y="580"/>
                </a:lnTo>
                <a:lnTo>
                  <a:pt x="38" y="627"/>
                </a:lnTo>
                <a:lnTo>
                  <a:pt x="32" y="665"/>
                </a:lnTo>
                <a:lnTo>
                  <a:pt x="46" y="696"/>
                </a:lnTo>
                <a:lnTo>
                  <a:pt x="38" y="720"/>
                </a:lnTo>
                <a:lnTo>
                  <a:pt x="50" y="771"/>
                </a:lnTo>
                <a:lnTo>
                  <a:pt x="54" y="850"/>
                </a:lnTo>
                <a:lnTo>
                  <a:pt x="71" y="864"/>
                </a:lnTo>
                <a:lnTo>
                  <a:pt x="91" y="891"/>
                </a:lnTo>
                <a:lnTo>
                  <a:pt x="83" y="919"/>
                </a:lnTo>
                <a:lnTo>
                  <a:pt x="58" y="927"/>
                </a:lnTo>
                <a:lnTo>
                  <a:pt x="83" y="990"/>
                </a:lnTo>
                <a:lnTo>
                  <a:pt x="81" y="1016"/>
                </a:lnTo>
                <a:lnTo>
                  <a:pt x="67" y="1055"/>
                </a:lnTo>
                <a:lnTo>
                  <a:pt x="50" y="1049"/>
                </a:lnTo>
                <a:lnTo>
                  <a:pt x="46" y="1059"/>
                </a:lnTo>
                <a:lnTo>
                  <a:pt x="46" y="1073"/>
                </a:lnTo>
                <a:lnTo>
                  <a:pt x="38" y="1085"/>
                </a:lnTo>
                <a:lnTo>
                  <a:pt x="32" y="1162"/>
                </a:lnTo>
                <a:lnTo>
                  <a:pt x="0" y="1142"/>
                </a:lnTo>
                <a:lnTo>
                  <a:pt x="4" y="1162"/>
                </a:lnTo>
                <a:lnTo>
                  <a:pt x="12" y="1217"/>
                </a:lnTo>
                <a:lnTo>
                  <a:pt x="24" y="1235"/>
                </a:lnTo>
                <a:lnTo>
                  <a:pt x="38" y="1225"/>
                </a:lnTo>
                <a:lnTo>
                  <a:pt x="40" y="1249"/>
                </a:lnTo>
                <a:lnTo>
                  <a:pt x="32" y="1278"/>
                </a:lnTo>
                <a:lnTo>
                  <a:pt x="54" y="1320"/>
                </a:lnTo>
                <a:lnTo>
                  <a:pt x="83" y="1379"/>
                </a:lnTo>
                <a:lnTo>
                  <a:pt x="107" y="1402"/>
                </a:lnTo>
                <a:lnTo>
                  <a:pt x="107" y="1420"/>
                </a:lnTo>
                <a:lnTo>
                  <a:pt x="95" y="1426"/>
                </a:lnTo>
                <a:lnTo>
                  <a:pt x="103" y="1444"/>
                </a:lnTo>
                <a:lnTo>
                  <a:pt x="91" y="1448"/>
                </a:lnTo>
                <a:lnTo>
                  <a:pt x="113" y="1491"/>
                </a:lnTo>
                <a:lnTo>
                  <a:pt x="113" y="1527"/>
                </a:lnTo>
                <a:lnTo>
                  <a:pt x="133" y="1537"/>
                </a:lnTo>
                <a:lnTo>
                  <a:pt x="150" y="1527"/>
                </a:lnTo>
                <a:lnTo>
                  <a:pt x="178" y="1533"/>
                </a:lnTo>
                <a:lnTo>
                  <a:pt x="196" y="1507"/>
                </a:lnTo>
                <a:lnTo>
                  <a:pt x="182" y="1495"/>
                </a:lnTo>
                <a:lnTo>
                  <a:pt x="182" y="1477"/>
                </a:lnTo>
                <a:lnTo>
                  <a:pt x="202" y="1466"/>
                </a:lnTo>
                <a:lnTo>
                  <a:pt x="208" y="1452"/>
                </a:lnTo>
                <a:lnTo>
                  <a:pt x="275" y="1452"/>
                </a:lnTo>
                <a:lnTo>
                  <a:pt x="300" y="1369"/>
                </a:lnTo>
                <a:lnTo>
                  <a:pt x="312" y="1292"/>
                </a:lnTo>
                <a:lnTo>
                  <a:pt x="296" y="1278"/>
                </a:lnTo>
                <a:lnTo>
                  <a:pt x="308" y="1270"/>
                </a:lnTo>
                <a:lnTo>
                  <a:pt x="312" y="1235"/>
                </a:lnTo>
                <a:lnTo>
                  <a:pt x="308" y="1199"/>
                </a:lnTo>
                <a:lnTo>
                  <a:pt x="288" y="1185"/>
                </a:lnTo>
                <a:lnTo>
                  <a:pt x="312" y="1189"/>
                </a:lnTo>
                <a:lnTo>
                  <a:pt x="328" y="1174"/>
                </a:lnTo>
                <a:lnTo>
                  <a:pt x="354" y="1152"/>
                </a:lnTo>
                <a:lnTo>
                  <a:pt x="367" y="1156"/>
                </a:lnTo>
                <a:lnTo>
                  <a:pt x="375" y="1142"/>
                </a:lnTo>
                <a:lnTo>
                  <a:pt x="393" y="1134"/>
                </a:lnTo>
                <a:lnTo>
                  <a:pt x="377" y="1110"/>
                </a:lnTo>
                <a:lnTo>
                  <a:pt x="417" y="1067"/>
                </a:lnTo>
                <a:lnTo>
                  <a:pt x="399" y="1030"/>
                </a:lnTo>
                <a:lnTo>
                  <a:pt x="383" y="1012"/>
                </a:lnTo>
                <a:lnTo>
                  <a:pt x="357" y="974"/>
                </a:lnTo>
                <a:lnTo>
                  <a:pt x="344" y="986"/>
                </a:lnTo>
                <a:lnTo>
                  <a:pt x="338" y="974"/>
                </a:lnTo>
                <a:lnTo>
                  <a:pt x="312" y="923"/>
                </a:lnTo>
                <a:lnTo>
                  <a:pt x="308" y="878"/>
                </a:lnTo>
                <a:lnTo>
                  <a:pt x="312" y="854"/>
                </a:lnTo>
                <a:lnTo>
                  <a:pt x="324" y="860"/>
                </a:lnTo>
                <a:lnTo>
                  <a:pt x="320" y="836"/>
                </a:lnTo>
                <a:lnTo>
                  <a:pt x="324" y="797"/>
                </a:lnTo>
                <a:lnTo>
                  <a:pt x="316" y="775"/>
                </a:lnTo>
                <a:lnTo>
                  <a:pt x="320" y="757"/>
                </a:lnTo>
                <a:lnTo>
                  <a:pt x="332" y="765"/>
                </a:lnTo>
                <a:lnTo>
                  <a:pt x="344" y="757"/>
                </a:lnTo>
                <a:lnTo>
                  <a:pt x="340" y="724"/>
                </a:lnTo>
                <a:lnTo>
                  <a:pt x="357" y="724"/>
                </a:lnTo>
                <a:lnTo>
                  <a:pt x="371" y="714"/>
                </a:lnTo>
                <a:lnTo>
                  <a:pt x="357" y="702"/>
                </a:lnTo>
                <a:lnTo>
                  <a:pt x="375" y="684"/>
                </a:lnTo>
                <a:lnTo>
                  <a:pt x="391" y="678"/>
                </a:lnTo>
                <a:lnTo>
                  <a:pt x="403" y="659"/>
                </a:lnTo>
                <a:lnTo>
                  <a:pt x="411" y="645"/>
                </a:lnTo>
                <a:lnTo>
                  <a:pt x="419" y="633"/>
                </a:lnTo>
                <a:lnTo>
                  <a:pt x="434" y="645"/>
                </a:lnTo>
                <a:lnTo>
                  <a:pt x="462" y="619"/>
                </a:lnTo>
                <a:lnTo>
                  <a:pt x="474" y="599"/>
                </a:lnTo>
                <a:lnTo>
                  <a:pt x="486" y="566"/>
                </a:lnTo>
                <a:lnTo>
                  <a:pt x="517" y="526"/>
                </a:lnTo>
                <a:lnTo>
                  <a:pt x="503" y="507"/>
                </a:lnTo>
                <a:lnTo>
                  <a:pt x="490" y="493"/>
                </a:lnTo>
                <a:lnTo>
                  <a:pt x="503" y="465"/>
                </a:lnTo>
                <a:lnTo>
                  <a:pt x="513" y="422"/>
                </a:lnTo>
                <a:lnTo>
                  <a:pt x="503" y="408"/>
                </a:lnTo>
                <a:lnTo>
                  <a:pt x="525" y="400"/>
                </a:lnTo>
                <a:lnTo>
                  <a:pt x="541" y="349"/>
                </a:lnTo>
                <a:lnTo>
                  <a:pt x="582" y="367"/>
                </a:lnTo>
                <a:lnTo>
                  <a:pt x="586" y="353"/>
                </a:lnTo>
                <a:lnTo>
                  <a:pt x="632" y="353"/>
                </a:lnTo>
                <a:lnTo>
                  <a:pt x="620" y="317"/>
                </a:lnTo>
                <a:lnTo>
                  <a:pt x="602" y="288"/>
                </a:lnTo>
                <a:lnTo>
                  <a:pt x="614" y="227"/>
                </a:lnTo>
                <a:lnTo>
                  <a:pt x="594" y="195"/>
                </a:lnTo>
                <a:lnTo>
                  <a:pt x="600" y="185"/>
                </a:lnTo>
                <a:lnTo>
                  <a:pt x="602" y="173"/>
                </a:lnTo>
                <a:lnTo>
                  <a:pt x="586" y="158"/>
                </a:lnTo>
                <a:lnTo>
                  <a:pt x="578" y="102"/>
                </a:lnTo>
                <a:lnTo>
                  <a:pt x="549" y="69"/>
                </a:lnTo>
                <a:lnTo>
                  <a:pt x="507" y="65"/>
                </a:lnTo>
                <a:lnTo>
                  <a:pt x="462" y="37"/>
                </a:lnTo>
                <a:lnTo>
                  <a:pt x="434" y="4"/>
                </a:lnTo>
                <a:lnTo>
                  <a:pt x="403" y="0"/>
                </a:lnTo>
                <a:lnTo>
                  <a:pt x="407" y="3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8" name="Freeform 71"/>
          <p:cNvSpPr>
            <a:spLocks/>
          </p:cNvSpPr>
          <p:nvPr/>
        </p:nvSpPr>
        <p:spPr bwMode="gray">
          <a:xfrm>
            <a:off x="6021388" y="2824163"/>
            <a:ext cx="65087" cy="223837"/>
          </a:xfrm>
          <a:custGeom>
            <a:avLst/>
            <a:gdLst>
              <a:gd name="T0" fmla="*/ 2147483647 w 34"/>
              <a:gd name="T1" fmla="*/ 0 h 124"/>
              <a:gd name="T2" fmla="*/ 2147483647 w 34"/>
              <a:gd name="T3" fmla="*/ 2147483647 h 124"/>
              <a:gd name="T4" fmla="*/ 2147483647 w 34"/>
              <a:gd name="T5" fmla="*/ 2147483647 h 124"/>
              <a:gd name="T6" fmla="*/ 0 w 34"/>
              <a:gd name="T7" fmla="*/ 2147483647 h 124"/>
              <a:gd name="T8" fmla="*/ 2147483647 w 34"/>
              <a:gd name="T9" fmla="*/ 2147483647 h 124"/>
              <a:gd name="T10" fmla="*/ 2147483647 w 34"/>
              <a:gd name="T11" fmla="*/ 2147483647 h 124"/>
              <a:gd name="T12" fmla="*/ 2147483647 w 34"/>
              <a:gd name="T13" fmla="*/ 0 h 124"/>
              <a:gd name="T14" fmla="*/ 0 60000 65536"/>
              <a:gd name="T15" fmla="*/ 0 60000 65536"/>
              <a:gd name="T16" fmla="*/ 0 60000 65536"/>
              <a:gd name="T17" fmla="*/ 0 60000 65536"/>
              <a:gd name="T18" fmla="*/ 0 60000 65536"/>
              <a:gd name="T19" fmla="*/ 0 60000 65536"/>
              <a:gd name="T20" fmla="*/ 0 60000 65536"/>
              <a:gd name="T21" fmla="*/ 0 w 34"/>
              <a:gd name="T22" fmla="*/ 0 h 124"/>
              <a:gd name="T23" fmla="*/ 34 w 34"/>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4">
                <a:moveTo>
                  <a:pt x="34" y="0"/>
                </a:moveTo>
                <a:lnTo>
                  <a:pt x="20" y="9"/>
                </a:lnTo>
                <a:lnTo>
                  <a:pt x="12" y="37"/>
                </a:lnTo>
                <a:lnTo>
                  <a:pt x="0" y="82"/>
                </a:lnTo>
                <a:lnTo>
                  <a:pt x="4" y="124"/>
                </a:lnTo>
                <a:lnTo>
                  <a:pt x="20" y="59"/>
                </a:lnTo>
                <a:lnTo>
                  <a:pt x="34"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19" name="Freeform 72"/>
          <p:cNvSpPr>
            <a:spLocks/>
          </p:cNvSpPr>
          <p:nvPr/>
        </p:nvSpPr>
        <p:spPr bwMode="gray">
          <a:xfrm>
            <a:off x="6188075" y="2733675"/>
            <a:ext cx="87313" cy="179388"/>
          </a:xfrm>
          <a:custGeom>
            <a:avLst/>
            <a:gdLst>
              <a:gd name="T0" fmla="*/ 2147483647 w 45"/>
              <a:gd name="T1" fmla="*/ 0 h 99"/>
              <a:gd name="T2" fmla="*/ 0 w 45"/>
              <a:gd name="T3" fmla="*/ 2147483647 h 99"/>
              <a:gd name="T4" fmla="*/ 2147483647 w 45"/>
              <a:gd name="T5" fmla="*/ 2147483647 h 99"/>
              <a:gd name="T6" fmla="*/ 2147483647 w 45"/>
              <a:gd name="T7" fmla="*/ 2147483647 h 99"/>
              <a:gd name="T8" fmla="*/ 2147483647 w 45"/>
              <a:gd name="T9" fmla="*/ 2147483647 h 99"/>
              <a:gd name="T10" fmla="*/ 2147483647 w 45"/>
              <a:gd name="T11" fmla="*/ 2147483647 h 99"/>
              <a:gd name="T12" fmla="*/ 2147483647 w 45"/>
              <a:gd name="T13" fmla="*/ 0 h 99"/>
              <a:gd name="T14" fmla="*/ 2147483647 w 45"/>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99"/>
              <a:gd name="T26" fmla="*/ 45 w 4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99">
                <a:moveTo>
                  <a:pt x="26" y="0"/>
                </a:moveTo>
                <a:lnTo>
                  <a:pt x="0" y="28"/>
                </a:lnTo>
                <a:lnTo>
                  <a:pt x="8" y="99"/>
                </a:lnTo>
                <a:lnTo>
                  <a:pt x="32" y="59"/>
                </a:lnTo>
                <a:lnTo>
                  <a:pt x="43" y="44"/>
                </a:lnTo>
                <a:lnTo>
                  <a:pt x="39" y="10"/>
                </a:lnTo>
                <a:lnTo>
                  <a:pt x="45" y="0"/>
                </a:lnTo>
                <a:lnTo>
                  <a:pt x="26"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0" name="Freeform 73"/>
          <p:cNvSpPr>
            <a:spLocks/>
          </p:cNvSpPr>
          <p:nvPr/>
        </p:nvSpPr>
        <p:spPr bwMode="gray">
          <a:xfrm>
            <a:off x="4933950" y="4519613"/>
            <a:ext cx="515938" cy="319087"/>
          </a:xfrm>
          <a:custGeom>
            <a:avLst/>
            <a:gdLst>
              <a:gd name="T0" fmla="*/ 2147483647 w 268"/>
              <a:gd name="T1" fmla="*/ 2147483647 h 177"/>
              <a:gd name="T2" fmla="*/ 2147483647 w 268"/>
              <a:gd name="T3" fmla="*/ 2147483647 h 177"/>
              <a:gd name="T4" fmla="*/ 2147483647 w 268"/>
              <a:gd name="T5" fmla="*/ 2147483647 h 177"/>
              <a:gd name="T6" fmla="*/ 2147483647 w 268"/>
              <a:gd name="T7" fmla="*/ 2147483647 h 177"/>
              <a:gd name="T8" fmla="*/ 2147483647 w 268"/>
              <a:gd name="T9" fmla="*/ 2147483647 h 177"/>
              <a:gd name="T10" fmla="*/ 2147483647 w 268"/>
              <a:gd name="T11" fmla="*/ 2147483647 h 177"/>
              <a:gd name="T12" fmla="*/ 2147483647 w 268"/>
              <a:gd name="T13" fmla="*/ 2147483647 h 177"/>
              <a:gd name="T14" fmla="*/ 2147483647 w 268"/>
              <a:gd name="T15" fmla="*/ 2147483647 h 177"/>
              <a:gd name="T16" fmla="*/ 2147483647 w 268"/>
              <a:gd name="T17" fmla="*/ 2147483647 h 177"/>
              <a:gd name="T18" fmla="*/ 2147483647 w 268"/>
              <a:gd name="T19" fmla="*/ 2147483647 h 177"/>
              <a:gd name="T20" fmla="*/ 2147483647 w 268"/>
              <a:gd name="T21" fmla="*/ 2147483647 h 177"/>
              <a:gd name="T22" fmla="*/ 2147483647 w 268"/>
              <a:gd name="T23" fmla="*/ 2147483647 h 177"/>
              <a:gd name="T24" fmla="*/ 2147483647 w 268"/>
              <a:gd name="T25" fmla="*/ 2147483647 h 177"/>
              <a:gd name="T26" fmla="*/ 2147483647 w 268"/>
              <a:gd name="T27" fmla="*/ 2147483647 h 177"/>
              <a:gd name="T28" fmla="*/ 2147483647 w 268"/>
              <a:gd name="T29" fmla="*/ 2147483647 h 177"/>
              <a:gd name="T30" fmla="*/ 2147483647 w 268"/>
              <a:gd name="T31" fmla="*/ 2147483647 h 177"/>
              <a:gd name="T32" fmla="*/ 2147483647 w 268"/>
              <a:gd name="T33" fmla="*/ 2147483647 h 177"/>
              <a:gd name="T34" fmla="*/ 2147483647 w 268"/>
              <a:gd name="T35" fmla="*/ 2147483647 h 177"/>
              <a:gd name="T36" fmla="*/ 2147483647 w 268"/>
              <a:gd name="T37" fmla="*/ 2147483647 h 177"/>
              <a:gd name="T38" fmla="*/ 2147483647 w 268"/>
              <a:gd name="T39" fmla="*/ 2147483647 h 177"/>
              <a:gd name="T40" fmla="*/ 2147483647 w 268"/>
              <a:gd name="T41" fmla="*/ 2147483647 h 177"/>
              <a:gd name="T42" fmla="*/ 2147483647 w 268"/>
              <a:gd name="T43" fmla="*/ 2147483647 h 177"/>
              <a:gd name="T44" fmla="*/ 2147483647 w 268"/>
              <a:gd name="T45" fmla="*/ 0 h 177"/>
              <a:gd name="T46" fmla="*/ 2147483647 w 268"/>
              <a:gd name="T47" fmla="*/ 0 h 177"/>
              <a:gd name="T48" fmla="*/ 2147483647 w 268"/>
              <a:gd name="T49" fmla="*/ 0 h 177"/>
              <a:gd name="T50" fmla="*/ 2147483647 w 268"/>
              <a:gd name="T51" fmla="*/ 0 h 177"/>
              <a:gd name="T52" fmla="*/ 2147483647 w 268"/>
              <a:gd name="T53" fmla="*/ 0 h 177"/>
              <a:gd name="T54" fmla="*/ 2147483647 w 268"/>
              <a:gd name="T55" fmla="*/ 2147483647 h 177"/>
              <a:gd name="T56" fmla="*/ 2147483647 w 268"/>
              <a:gd name="T57" fmla="*/ 2147483647 h 177"/>
              <a:gd name="T58" fmla="*/ 2147483647 w 268"/>
              <a:gd name="T59" fmla="*/ 2147483647 h 177"/>
              <a:gd name="T60" fmla="*/ 2147483647 w 268"/>
              <a:gd name="T61" fmla="*/ 2147483647 h 177"/>
              <a:gd name="T62" fmla="*/ 2147483647 w 268"/>
              <a:gd name="T63" fmla="*/ 2147483647 h 177"/>
              <a:gd name="T64" fmla="*/ 2147483647 w 268"/>
              <a:gd name="T65" fmla="*/ 2147483647 h 177"/>
              <a:gd name="T66" fmla="*/ 2147483647 w 268"/>
              <a:gd name="T67" fmla="*/ 2147483647 h 177"/>
              <a:gd name="T68" fmla="*/ 2147483647 w 268"/>
              <a:gd name="T69" fmla="*/ 2147483647 h 177"/>
              <a:gd name="T70" fmla="*/ 2147483647 w 268"/>
              <a:gd name="T71" fmla="*/ 2147483647 h 177"/>
              <a:gd name="T72" fmla="*/ 2147483647 w 268"/>
              <a:gd name="T73" fmla="*/ 2147483647 h 177"/>
              <a:gd name="T74" fmla="*/ 2147483647 w 268"/>
              <a:gd name="T75" fmla="*/ 2147483647 h 177"/>
              <a:gd name="T76" fmla="*/ 2147483647 w 268"/>
              <a:gd name="T77" fmla="*/ 2147483647 h 177"/>
              <a:gd name="T78" fmla="*/ 2147483647 w 268"/>
              <a:gd name="T79" fmla="*/ 2147483647 h 177"/>
              <a:gd name="T80" fmla="*/ 2147483647 w 268"/>
              <a:gd name="T81" fmla="*/ 2147483647 h 177"/>
              <a:gd name="T82" fmla="*/ 2147483647 w 268"/>
              <a:gd name="T83" fmla="*/ 2147483647 h 177"/>
              <a:gd name="T84" fmla="*/ 2147483647 w 268"/>
              <a:gd name="T85" fmla="*/ 2147483647 h 177"/>
              <a:gd name="T86" fmla="*/ 0 w 268"/>
              <a:gd name="T87" fmla="*/ 2147483647 h 177"/>
              <a:gd name="T88" fmla="*/ 2147483647 w 268"/>
              <a:gd name="T89" fmla="*/ 2147483647 h 177"/>
              <a:gd name="T90" fmla="*/ 2147483647 w 268"/>
              <a:gd name="T91" fmla="*/ 2147483647 h 177"/>
              <a:gd name="T92" fmla="*/ 2147483647 w 268"/>
              <a:gd name="T93" fmla="*/ 2147483647 h 177"/>
              <a:gd name="T94" fmla="*/ 2147483647 w 268"/>
              <a:gd name="T95" fmla="*/ 2147483647 h 177"/>
              <a:gd name="T96" fmla="*/ 2147483647 w 268"/>
              <a:gd name="T97" fmla="*/ 2147483647 h 177"/>
              <a:gd name="T98" fmla="*/ 2147483647 w 268"/>
              <a:gd name="T99" fmla="*/ 2147483647 h 177"/>
              <a:gd name="T100" fmla="*/ 2147483647 w 268"/>
              <a:gd name="T101" fmla="*/ 2147483647 h 177"/>
              <a:gd name="T102" fmla="*/ 2147483647 w 268"/>
              <a:gd name="T103" fmla="*/ 2147483647 h 177"/>
              <a:gd name="T104" fmla="*/ 2147483647 w 268"/>
              <a:gd name="T105" fmla="*/ 2147483647 h 177"/>
              <a:gd name="T106" fmla="*/ 2147483647 w 268"/>
              <a:gd name="T107" fmla="*/ 2147483647 h 177"/>
              <a:gd name="T108" fmla="*/ 2147483647 w 268"/>
              <a:gd name="T109" fmla="*/ 2147483647 h 177"/>
              <a:gd name="T110" fmla="*/ 2147483647 w 268"/>
              <a:gd name="T111" fmla="*/ 2147483647 h 177"/>
              <a:gd name="T112" fmla="*/ 2147483647 w 268"/>
              <a:gd name="T113" fmla="*/ 2147483647 h 177"/>
              <a:gd name="T114" fmla="*/ 2147483647 w 268"/>
              <a:gd name="T115" fmla="*/ 2147483647 h 177"/>
              <a:gd name="T116" fmla="*/ 2147483647 w 268"/>
              <a:gd name="T117" fmla="*/ 2147483647 h 177"/>
              <a:gd name="T118" fmla="*/ 2147483647 w 268"/>
              <a:gd name="T119" fmla="*/ 2147483647 h 177"/>
              <a:gd name="T120" fmla="*/ 2147483647 w 268"/>
              <a:gd name="T121" fmla="*/ 2147483647 h 177"/>
              <a:gd name="T122" fmla="*/ 2147483647 w 268"/>
              <a:gd name="T123" fmla="*/ 2147483647 h 177"/>
              <a:gd name="T124" fmla="*/ 2147483647 w 268"/>
              <a:gd name="T125" fmla="*/ 2147483647 h 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77"/>
              <a:gd name="T191" fmla="*/ 268 w 268"/>
              <a:gd name="T192" fmla="*/ 177 h 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77">
                <a:moveTo>
                  <a:pt x="260" y="88"/>
                </a:moveTo>
                <a:lnTo>
                  <a:pt x="256" y="88"/>
                </a:lnTo>
                <a:lnTo>
                  <a:pt x="247" y="82"/>
                </a:lnTo>
                <a:lnTo>
                  <a:pt x="243" y="77"/>
                </a:lnTo>
                <a:lnTo>
                  <a:pt x="237" y="77"/>
                </a:lnTo>
                <a:lnTo>
                  <a:pt x="235" y="73"/>
                </a:lnTo>
                <a:lnTo>
                  <a:pt x="231" y="69"/>
                </a:lnTo>
                <a:lnTo>
                  <a:pt x="227" y="63"/>
                </a:lnTo>
                <a:lnTo>
                  <a:pt x="221" y="59"/>
                </a:lnTo>
                <a:lnTo>
                  <a:pt x="215" y="55"/>
                </a:lnTo>
                <a:lnTo>
                  <a:pt x="215" y="49"/>
                </a:lnTo>
                <a:lnTo>
                  <a:pt x="211" y="41"/>
                </a:lnTo>
                <a:lnTo>
                  <a:pt x="215" y="37"/>
                </a:lnTo>
                <a:lnTo>
                  <a:pt x="215" y="29"/>
                </a:lnTo>
                <a:lnTo>
                  <a:pt x="217" y="19"/>
                </a:lnTo>
                <a:lnTo>
                  <a:pt x="211" y="11"/>
                </a:lnTo>
                <a:lnTo>
                  <a:pt x="205" y="11"/>
                </a:lnTo>
                <a:lnTo>
                  <a:pt x="199" y="6"/>
                </a:lnTo>
                <a:lnTo>
                  <a:pt x="193" y="6"/>
                </a:lnTo>
                <a:lnTo>
                  <a:pt x="189" y="6"/>
                </a:lnTo>
                <a:lnTo>
                  <a:pt x="181" y="4"/>
                </a:lnTo>
                <a:lnTo>
                  <a:pt x="174" y="4"/>
                </a:lnTo>
                <a:lnTo>
                  <a:pt x="172" y="0"/>
                </a:lnTo>
                <a:lnTo>
                  <a:pt x="164" y="0"/>
                </a:lnTo>
                <a:lnTo>
                  <a:pt x="158" y="0"/>
                </a:lnTo>
                <a:lnTo>
                  <a:pt x="150" y="0"/>
                </a:lnTo>
                <a:lnTo>
                  <a:pt x="148" y="0"/>
                </a:lnTo>
                <a:lnTo>
                  <a:pt x="142" y="6"/>
                </a:lnTo>
                <a:lnTo>
                  <a:pt x="142" y="11"/>
                </a:lnTo>
                <a:lnTo>
                  <a:pt x="142" y="23"/>
                </a:lnTo>
                <a:lnTo>
                  <a:pt x="136" y="23"/>
                </a:lnTo>
                <a:lnTo>
                  <a:pt x="132" y="23"/>
                </a:lnTo>
                <a:lnTo>
                  <a:pt x="122" y="23"/>
                </a:lnTo>
                <a:lnTo>
                  <a:pt x="118" y="23"/>
                </a:lnTo>
                <a:lnTo>
                  <a:pt x="110" y="23"/>
                </a:lnTo>
                <a:lnTo>
                  <a:pt x="105" y="23"/>
                </a:lnTo>
                <a:lnTo>
                  <a:pt x="95" y="23"/>
                </a:lnTo>
                <a:lnTo>
                  <a:pt x="93" y="23"/>
                </a:lnTo>
                <a:lnTo>
                  <a:pt x="85" y="19"/>
                </a:lnTo>
                <a:lnTo>
                  <a:pt x="59" y="27"/>
                </a:lnTo>
                <a:lnTo>
                  <a:pt x="59" y="49"/>
                </a:lnTo>
                <a:lnTo>
                  <a:pt x="35" y="82"/>
                </a:lnTo>
                <a:lnTo>
                  <a:pt x="10" y="110"/>
                </a:lnTo>
                <a:lnTo>
                  <a:pt x="0" y="132"/>
                </a:lnTo>
                <a:lnTo>
                  <a:pt x="30" y="118"/>
                </a:lnTo>
                <a:lnTo>
                  <a:pt x="57" y="142"/>
                </a:lnTo>
                <a:lnTo>
                  <a:pt x="63" y="165"/>
                </a:lnTo>
                <a:lnTo>
                  <a:pt x="73" y="177"/>
                </a:lnTo>
                <a:lnTo>
                  <a:pt x="95" y="161"/>
                </a:lnTo>
                <a:lnTo>
                  <a:pt x="114" y="165"/>
                </a:lnTo>
                <a:lnTo>
                  <a:pt x="142" y="146"/>
                </a:lnTo>
                <a:lnTo>
                  <a:pt x="181" y="161"/>
                </a:lnTo>
                <a:lnTo>
                  <a:pt x="193" y="142"/>
                </a:lnTo>
                <a:lnTo>
                  <a:pt x="199" y="118"/>
                </a:lnTo>
                <a:lnTo>
                  <a:pt x="211" y="118"/>
                </a:lnTo>
                <a:lnTo>
                  <a:pt x="217" y="132"/>
                </a:lnTo>
                <a:lnTo>
                  <a:pt x="231" y="132"/>
                </a:lnTo>
                <a:lnTo>
                  <a:pt x="247" y="142"/>
                </a:lnTo>
                <a:lnTo>
                  <a:pt x="243" y="114"/>
                </a:lnTo>
                <a:lnTo>
                  <a:pt x="264" y="114"/>
                </a:lnTo>
                <a:lnTo>
                  <a:pt x="268" y="96"/>
                </a:lnTo>
                <a:lnTo>
                  <a:pt x="264" y="92"/>
                </a:lnTo>
                <a:lnTo>
                  <a:pt x="260" y="8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1" name="Freeform 74"/>
          <p:cNvSpPr>
            <a:spLocks/>
          </p:cNvSpPr>
          <p:nvPr/>
        </p:nvSpPr>
        <p:spPr bwMode="gray">
          <a:xfrm>
            <a:off x="3162300" y="5160963"/>
            <a:ext cx="1450975" cy="1177925"/>
          </a:xfrm>
          <a:custGeom>
            <a:avLst/>
            <a:gdLst>
              <a:gd name="T0" fmla="*/ 2147483647 w 753"/>
              <a:gd name="T1" fmla="*/ 2147483647 h 651"/>
              <a:gd name="T2" fmla="*/ 2147483647 w 753"/>
              <a:gd name="T3" fmla="*/ 2147483647 h 651"/>
              <a:gd name="T4" fmla="*/ 2147483647 w 753"/>
              <a:gd name="T5" fmla="*/ 2147483647 h 651"/>
              <a:gd name="T6" fmla="*/ 2147483647 w 753"/>
              <a:gd name="T7" fmla="*/ 2147483647 h 651"/>
              <a:gd name="T8" fmla="*/ 2147483647 w 753"/>
              <a:gd name="T9" fmla="*/ 2147483647 h 651"/>
              <a:gd name="T10" fmla="*/ 2147483647 w 753"/>
              <a:gd name="T11" fmla="*/ 2147483647 h 651"/>
              <a:gd name="T12" fmla="*/ 2147483647 w 753"/>
              <a:gd name="T13" fmla="*/ 0 h 651"/>
              <a:gd name="T14" fmla="*/ 2147483647 w 753"/>
              <a:gd name="T15" fmla="*/ 2147483647 h 651"/>
              <a:gd name="T16" fmla="*/ 0 w 753"/>
              <a:gd name="T17" fmla="*/ 2147483647 h 651"/>
              <a:gd name="T18" fmla="*/ 2147483647 w 753"/>
              <a:gd name="T19" fmla="*/ 2147483647 h 651"/>
              <a:gd name="T20" fmla="*/ 2147483647 w 753"/>
              <a:gd name="T21" fmla="*/ 2147483647 h 651"/>
              <a:gd name="T22" fmla="*/ 2147483647 w 753"/>
              <a:gd name="T23" fmla="*/ 2147483647 h 651"/>
              <a:gd name="T24" fmla="*/ 2147483647 w 753"/>
              <a:gd name="T25" fmla="*/ 2147483647 h 651"/>
              <a:gd name="T26" fmla="*/ 2147483647 w 753"/>
              <a:gd name="T27" fmla="*/ 2147483647 h 651"/>
              <a:gd name="T28" fmla="*/ 2147483647 w 753"/>
              <a:gd name="T29" fmla="*/ 2147483647 h 651"/>
              <a:gd name="T30" fmla="*/ 2147483647 w 753"/>
              <a:gd name="T31" fmla="*/ 2147483647 h 651"/>
              <a:gd name="T32" fmla="*/ 2147483647 w 753"/>
              <a:gd name="T33" fmla="*/ 2147483647 h 651"/>
              <a:gd name="T34" fmla="*/ 2147483647 w 753"/>
              <a:gd name="T35" fmla="*/ 2147483647 h 651"/>
              <a:gd name="T36" fmla="*/ 2147483647 w 753"/>
              <a:gd name="T37" fmla="*/ 2147483647 h 651"/>
              <a:gd name="T38" fmla="*/ 2147483647 w 753"/>
              <a:gd name="T39" fmla="*/ 2147483647 h 651"/>
              <a:gd name="T40" fmla="*/ 2147483647 w 753"/>
              <a:gd name="T41" fmla="*/ 2147483647 h 651"/>
              <a:gd name="T42" fmla="*/ 2147483647 w 753"/>
              <a:gd name="T43" fmla="*/ 2147483647 h 651"/>
              <a:gd name="T44" fmla="*/ 2147483647 w 753"/>
              <a:gd name="T45" fmla="*/ 2147483647 h 651"/>
              <a:gd name="T46" fmla="*/ 2147483647 w 753"/>
              <a:gd name="T47" fmla="*/ 2147483647 h 651"/>
              <a:gd name="T48" fmla="*/ 2147483647 w 753"/>
              <a:gd name="T49" fmla="*/ 2147483647 h 651"/>
              <a:gd name="T50" fmla="*/ 2147483647 w 753"/>
              <a:gd name="T51" fmla="*/ 2147483647 h 651"/>
              <a:gd name="T52" fmla="*/ 2147483647 w 753"/>
              <a:gd name="T53" fmla="*/ 2147483647 h 651"/>
              <a:gd name="T54" fmla="*/ 2147483647 w 753"/>
              <a:gd name="T55" fmla="*/ 2147483647 h 651"/>
              <a:gd name="T56" fmla="*/ 2147483647 w 753"/>
              <a:gd name="T57" fmla="*/ 2147483647 h 651"/>
              <a:gd name="T58" fmla="*/ 2147483647 w 753"/>
              <a:gd name="T59" fmla="*/ 2147483647 h 651"/>
              <a:gd name="T60" fmla="*/ 2147483647 w 753"/>
              <a:gd name="T61" fmla="*/ 2147483647 h 651"/>
              <a:gd name="T62" fmla="*/ 2147483647 w 753"/>
              <a:gd name="T63" fmla="*/ 2147483647 h 651"/>
              <a:gd name="T64" fmla="*/ 2147483647 w 753"/>
              <a:gd name="T65" fmla="*/ 2147483647 h 651"/>
              <a:gd name="T66" fmla="*/ 2147483647 w 753"/>
              <a:gd name="T67" fmla="*/ 2147483647 h 651"/>
              <a:gd name="T68" fmla="*/ 2147483647 w 753"/>
              <a:gd name="T69" fmla="*/ 2147483647 h 651"/>
              <a:gd name="T70" fmla="*/ 2147483647 w 753"/>
              <a:gd name="T71" fmla="*/ 2147483647 h 651"/>
              <a:gd name="T72" fmla="*/ 2147483647 w 753"/>
              <a:gd name="T73" fmla="*/ 2147483647 h 651"/>
              <a:gd name="T74" fmla="*/ 2147483647 w 753"/>
              <a:gd name="T75" fmla="*/ 2147483647 h 651"/>
              <a:gd name="T76" fmla="*/ 2147483647 w 753"/>
              <a:gd name="T77" fmla="*/ 2147483647 h 651"/>
              <a:gd name="T78" fmla="*/ 2147483647 w 753"/>
              <a:gd name="T79" fmla="*/ 2147483647 h 651"/>
              <a:gd name="T80" fmla="*/ 2147483647 w 753"/>
              <a:gd name="T81" fmla="*/ 2147483647 h 6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3"/>
              <a:gd name="T124" fmla="*/ 0 h 651"/>
              <a:gd name="T125" fmla="*/ 753 w 753"/>
              <a:gd name="T126" fmla="*/ 651 h 6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3" h="651">
                <a:moveTo>
                  <a:pt x="688" y="112"/>
                </a:moveTo>
                <a:lnTo>
                  <a:pt x="641" y="90"/>
                </a:lnTo>
                <a:lnTo>
                  <a:pt x="599" y="79"/>
                </a:lnTo>
                <a:lnTo>
                  <a:pt x="599" y="94"/>
                </a:lnTo>
                <a:lnTo>
                  <a:pt x="564" y="90"/>
                </a:lnTo>
                <a:lnTo>
                  <a:pt x="483" y="61"/>
                </a:lnTo>
                <a:lnTo>
                  <a:pt x="453" y="35"/>
                </a:lnTo>
                <a:lnTo>
                  <a:pt x="400" y="35"/>
                </a:lnTo>
                <a:lnTo>
                  <a:pt x="339" y="29"/>
                </a:lnTo>
                <a:lnTo>
                  <a:pt x="264" y="29"/>
                </a:lnTo>
                <a:lnTo>
                  <a:pt x="203" y="10"/>
                </a:lnTo>
                <a:lnTo>
                  <a:pt x="175" y="21"/>
                </a:lnTo>
                <a:lnTo>
                  <a:pt x="116" y="17"/>
                </a:lnTo>
                <a:lnTo>
                  <a:pt x="92" y="0"/>
                </a:lnTo>
                <a:lnTo>
                  <a:pt x="61" y="17"/>
                </a:lnTo>
                <a:lnTo>
                  <a:pt x="61" y="35"/>
                </a:lnTo>
                <a:lnTo>
                  <a:pt x="23" y="35"/>
                </a:lnTo>
                <a:lnTo>
                  <a:pt x="0" y="47"/>
                </a:lnTo>
                <a:lnTo>
                  <a:pt x="13" y="75"/>
                </a:lnTo>
                <a:lnTo>
                  <a:pt x="13" y="98"/>
                </a:lnTo>
                <a:lnTo>
                  <a:pt x="23" y="98"/>
                </a:lnTo>
                <a:lnTo>
                  <a:pt x="37" y="126"/>
                </a:lnTo>
                <a:lnTo>
                  <a:pt x="23" y="140"/>
                </a:lnTo>
                <a:lnTo>
                  <a:pt x="41" y="148"/>
                </a:lnTo>
                <a:lnTo>
                  <a:pt x="69" y="140"/>
                </a:lnTo>
                <a:lnTo>
                  <a:pt x="78" y="158"/>
                </a:lnTo>
                <a:lnTo>
                  <a:pt x="100" y="158"/>
                </a:lnTo>
                <a:lnTo>
                  <a:pt x="120" y="163"/>
                </a:lnTo>
                <a:lnTo>
                  <a:pt x="144" y="158"/>
                </a:lnTo>
                <a:lnTo>
                  <a:pt x="169" y="179"/>
                </a:lnTo>
                <a:lnTo>
                  <a:pt x="187" y="187"/>
                </a:lnTo>
                <a:lnTo>
                  <a:pt x="144" y="238"/>
                </a:lnTo>
                <a:lnTo>
                  <a:pt x="144" y="284"/>
                </a:lnTo>
                <a:lnTo>
                  <a:pt x="136" y="343"/>
                </a:lnTo>
                <a:lnTo>
                  <a:pt x="116" y="353"/>
                </a:lnTo>
                <a:lnTo>
                  <a:pt x="128" y="396"/>
                </a:lnTo>
                <a:lnTo>
                  <a:pt x="128" y="410"/>
                </a:lnTo>
                <a:lnTo>
                  <a:pt x="120" y="446"/>
                </a:lnTo>
                <a:lnTo>
                  <a:pt x="136" y="465"/>
                </a:lnTo>
                <a:lnTo>
                  <a:pt x="136" y="479"/>
                </a:lnTo>
                <a:lnTo>
                  <a:pt x="108" y="505"/>
                </a:lnTo>
                <a:lnTo>
                  <a:pt x="112" y="558"/>
                </a:lnTo>
                <a:lnTo>
                  <a:pt x="128" y="558"/>
                </a:lnTo>
                <a:lnTo>
                  <a:pt x="161" y="582"/>
                </a:lnTo>
                <a:lnTo>
                  <a:pt x="159" y="594"/>
                </a:lnTo>
                <a:lnTo>
                  <a:pt x="165" y="627"/>
                </a:lnTo>
                <a:lnTo>
                  <a:pt x="215" y="651"/>
                </a:lnTo>
                <a:lnTo>
                  <a:pt x="258" y="613"/>
                </a:lnTo>
                <a:lnTo>
                  <a:pt x="274" y="609"/>
                </a:lnTo>
                <a:lnTo>
                  <a:pt x="307" y="594"/>
                </a:lnTo>
                <a:lnTo>
                  <a:pt x="337" y="601"/>
                </a:lnTo>
                <a:lnTo>
                  <a:pt x="353" y="594"/>
                </a:lnTo>
                <a:lnTo>
                  <a:pt x="370" y="594"/>
                </a:lnTo>
                <a:lnTo>
                  <a:pt x="388" y="601"/>
                </a:lnTo>
                <a:lnTo>
                  <a:pt x="400" y="590"/>
                </a:lnTo>
                <a:lnTo>
                  <a:pt x="406" y="590"/>
                </a:lnTo>
                <a:lnTo>
                  <a:pt x="422" y="594"/>
                </a:lnTo>
                <a:lnTo>
                  <a:pt x="440" y="568"/>
                </a:lnTo>
                <a:lnTo>
                  <a:pt x="463" y="540"/>
                </a:lnTo>
                <a:lnTo>
                  <a:pt x="491" y="530"/>
                </a:lnTo>
                <a:lnTo>
                  <a:pt x="511" y="523"/>
                </a:lnTo>
                <a:lnTo>
                  <a:pt x="511" y="517"/>
                </a:lnTo>
                <a:lnTo>
                  <a:pt x="507" y="513"/>
                </a:lnTo>
                <a:lnTo>
                  <a:pt x="520" y="479"/>
                </a:lnTo>
                <a:lnTo>
                  <a:pt x="544" y="450"/>
                </a:lnTo>
                <a:lnTo>
                  <a:pt x="562" y="436"/>
                </a:lnTo>
                <a:lnTo>
                  <a:pt x="562" y="424"/>
                </a:lnTo>
                <a:lnTo>
                  <a:pt x="542" y="392"/>
                </a:lnTo>
                <a:lnTo>
                  <a:pt x="536" y="367"/>
                </a:lnTo>
                <a:lnTo>
                  <a:pt x="578" y="302"/>
                </a:lnTo>
                <a:lnTo>
                  <a:pt x="599" y="274"/>
                </a:lnTo>
                <a:lnTo>
                  <a:pt x="607" y="248"/>
                </a:lnTo>
                <a:lnTo>
                  <a:pt x="621" y="238"/>
                </a:lnTo>
                <a:lnTo>
                  <a:pt x="637" y="233"/>
                </a:lnTo>
                <a:lnTo>
                  <a:pt x="690" y="223"/>
                </a:lnTo>
                <a:lnTo>
                  <a:pt x="720" y="193"/>
                </a:lnTo>
                <a:lnTo>
                  <a:pt x="749" y="163"/>
                </a:lnTo>
                <a:lnTo>
                  <a:pt x="745" y="140"/>
                </a:lnTo>
                <a:lnTo>
                  <a:pt x="753" y="126"/>
                </a:lnTo>
                <a:lnTo>
                  <a:pt x="745" y="112"/>
                </a:lnTo>
                <a:lnTo>
                  <a:pt x="724" y="122"/>
                </a:lnTo>
                <a:lnTo>
                  <a:pt x="688" y="11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2" name="Freeform 75"/>
          <p:cNvSpPr>
            <a:spLocks/>
          </p:cNvSpPr>
          <p:nvPr/>
        </p:nvSpPr>
        <p:spPr bwMode="gray">
          <a:xfrm>
            <a:off x="4370388" y="5895975"/>
            <a:ext cx="42862" cy="33338"/>
          </a:xfrm>
          <a:custGeom>
            <a:avLst/>
            <a:gdLst>
              <a:gd name="T0" fmla="*/ 2147483647 w 22"/>
              <a:gd name="T1" fmla="*/ 2147483647 h 18"/>
              <a:gd name="T2" fmla="*/ 2147483647 w 22"/>
              <a:gd name="T3" fmla="*/ 0 h 18"/>
              <a:gd name="T4" fmla="*/ 0 w 22"/>
              <a:gd name="T5" fmla="*/ 2147483647 h 18"/>
              <a:gd name="T6" fmla="*/ 2147483647 w 22"/>
              <a:gd name="T7" fmla="*/ 2147483647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8" y="18"/>
                </a:moveTo>
                <a:lnTo>
                  <a:pt x="22" y="0"/>
                </a:lnTo>
                <a:lnTo>
                  <a:pt x="0" y="8"/>
                </a:lnTo>
                <a:lnTo>
                  <a:pt x="18"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3" name="Freeform 76"/>
          <p:cNvSpPr>
            <a:spLocks/>
          </p:cNvSpPr>
          <p:nvPr/>
        </p:nvSpPr>
        <p:spPr bwMode="gray">
          <a:xfrm>
            <a:off x="4522788" y="5756275"/>
            <a:ext cx="117475" cy="107950"/>
          </a:xfrm>
          <a:custGeom>
            <a:avLst/>
            <a:gdLst>
              <a:gd name="T0" fmla="*/ 2147483647 w 61"/>
              <a:gd name="T1" fmla="*/ 0 h 59"/>
              <a:gd name="T2" fmla="*/ 0 w 61"/>
              <a:gd name="T3" fmla="*/ 2147483647 h 59"/>
              <a:gd name="T4" fmla="*/ 2147483647 w 61"/>
              <a:gd name="T5" fmla="*/ 2147483647 h 59"/>
              <a:gd name="T6" fmla="*/ 2147483647 w 61"/>
              <a:gd name="T7" fmla="*/ 2147483647 h 59"/>
              <a:gd name="T8" fmla="*/ 2147483647 w 61"/>
              <a:gd name="T9" fmla="*/ 2147483647 h 59"/>
              <a:gd name="T10" fmla="*/ 2147483647 w 61"/>
              <a:gd name="T11" fmla="*/ 2147483647 h 59"/>
              <a:gd name="T12" fmla="*/ 2147483647 w 61"/>
              <a:gd name="T13" fmla="*/ 2147483647 h 59"/>
              <a:gd name="T14" fmla="*/ 2147483647 w 61"/>
              <a:gd name="T15" fmla="*/ 2147483647 h 59"/>
              <a:gd name="T16" fmla="*/ 2147483647 w 61"/>
              <a:gd name="T17" fmla="*/ 2147483647 h 59"/>
              <a:gd name="T18" fmla="*/ 2147483647 w 61"/>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9"/>
              <a:gd name="T32" fmla="*/ 61 w 61"/>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9">
                <a:moveTo>
                  <a:pt x="39" y="0"/>
                </a:moveTo>
                <a:lnTo>
                  <a:pt x="0" y="28"/>
                </a:lnTo>
                <a:lnTo>
                  <a:pt x="4" y="38"/>
                </a:lnTo>
                <a:lnTo>
                  <a:pt x="20" y="38"/>
                </a:lnTo>
                <a:lnTo>
                  <a:pt x="20" y="48"/>
                </a:lnTo>
                <a:lnTo>
                  <a:pt x="43" y="59"/>
                </a:lnTo>
                <a:lnTo>
                  <a:pt x="57" y="38"/>
                </a:lnTo>
                <a:lnTo>
                  <a:pt x="61" y="14"/>
                </a:lnTo>
                <a:lnTo>
                  <a:pt x="43" y="14"/>
                </a:lnTo>
                <a:lnTo>
                  <a:pt x="39"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4" name="Freeform 77"/>
          <p:cNvSpPr>
            <a:spLocks/>
          </p:cNvSpPr>
          <p:nvPr/>
        </p:nvSpPr>
        <p:spPr bwMode="gray">
          <a:xfrm>
            <a:off x="4679950" y="5735638"/>
            <a:ext cx="50800" cy="39687"/>
          </a:xfrm>
          <a:custGeom>
            <a:avLst/>
            <a:gdLst>
              <a:gd name="T0" fmla="*/ 0 w 27"/>
              <a:gd name="T1" fmla="*/ 2147483647 h 22"/>
              <a:gd name="T2" fmla="*/ 2147483647 w 27"/>
              <a:gd name="T3" fmla="*/ 2147483647 h 22"/>
              <a:gd name="T4" fmla="*/ 2147483647 w 27"/>
              <a:gd name="T5" fmla="*/ 0 h 22"/>
              <a:gd name="T6" fmla="*/ 0 w 27"/>
              <a:gd name="T7" fmla="*/ 2147483647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0" y="4"/>
                </a:moveTo>
                <a:lnTo>
                  <a:pt x="27" y="22"/>
                </a:lnTo>
                <a:lnTo>
                  <a:pt x="21" y="0"/>
                </a:lnTo>
                <a:lnTo>
                  <a:pt x="0"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5" name="Freeform 78"/>
          <p:cNvSpPr>
            <a:spLocks/>
          </p:cNvSpPr>
          <p:nvPr/>
        </p:nvSpPr>
        <p:spPr bwMode="gray">
          <a:xfrm>
            <a:off x="7272338" y="5403850"/>
            <a:ext cx="277812" cy="304800"/>
          </a:xfrm>
          <a:custGeom>
            <a:avLst/>
            <a:gdLst>
              <a:gd name="T0" fmla="*/ 2147483647 w 144"/>
              <a:gd name="T1" fmla="*/ 0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0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2147483647 h 168"/>
              <a:gd name="T28" fmla="*/ 2147483647 w 144"/>
              <a:gd name="T29" fmla="*/ 2147483647 h 168"/>
              <a:gd name="T30" fmla="*/ 2147483647 w 144"/>
              <a:gd name="T31" fmla="*/ 2147483647 h 168"/>
              <a:gd name="T32" fmla="*/ 2147483647 w 144"/>
              <a:gd name="T33" fmla="*/ 2147483647 h 168"/>
              <a:gd name="T34" fmla="*/ 2147483647 w 144"/>
              <a:gd name="T35" fmla="*/ 2147483647 h 168"/>
              <a:gd name="T36" fmla="*/ 2147483647 w 144"/>
              <a:gd name="T37" fmla="*/ 2147483647 h 168"/>
              <a:gd name="T38" fmla="*/ 2147483647 w 144"/>
              <a:gd name="T39" fmla="*/ 2147483647 h 168"/>
              <a:gd name="T40" fmla="*/ 2147483647 w 144"/>
              <a:gd name="T41" fmla="*/ 2147483647 h 168"/>
              <a:gd name="T42" fmla="*/ 2147483647 w 144"/>
              <a:gd name="T43" fmla="*/ 0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68"/>
              <a:gd name="T68" fmla="*/ 144 w 144"/>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68">
                <a:moveTo>
                  <a:pt x="67" y="0"/>
                </a:moveTo>
                <a:lnTo>
                  <a:pt x="12" y="29"/>
                </a:lnTo>
                <a:lnTo>
                  <a:pt x="38" y="53"/>
                </a:lnTo>
                <a:lnTo>
                  <a:pt x="32" y="71"/>
                </a:lnTo>
                <a:lnTo>
                  <a:pt x="22" y="85"/>
                </a:lnTo>
                <a:lnTo>
                  <a:pt x="22" y="108"/>
                </a:lnTo>
                <a:lnTo>
                  <a:pt x="0" y="126"/>
                </a:lnTo>
                <a:lnTo>
                  <a:pt x="28" y="126"/>
                </a:lnTo>
                <a:lnTo>
                  <a:pt x="6" y="146"/>
                </a:lnTo>
                <a:lnTo>
                  <a:pt x="6" y="168"/>
                </a:lnTo>
                <a:lnTo>
                  <a:pt x="28" y="146"/>
                </a:lnTo>
                <a:lnTo>
                  <a:pt x="63" y="126"/>
                </a:lnTo>
                <a:lnTo>
                  <a:pt x="79" y="108"/>
                </a:lnTo>
                <a:lnTo>
                  <a:pt x="136" y="99"/>
                </a:lnTo>
                <a:lnTo>
                  <a:pt x="144" y="77"/>
                </a:lnTo>
                <a:lnTo>
                  <a:pt x="99" y="43"/>
                </a:lnTo>
                <a:lnTo>
                  <a:pt x="105" y="14"/>
                </a:lnTo>
                <a:lnTo>
                  <a:pt x="83" y="18"/>
                </a:lnTo>
                <a:lnTo>
                  <a:pt x="67" y="0"/>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26" name="Freeform 79"/>
          <p:cNvSpPr>
            <a:spLocks/>
          </p:cNvSpPr>
          <p:nvPr/>
        </p:nvSpPr>
        <p:spPr bwMode="gray">
          <a:xfrm>
            <a:off x="7294563" y="5403850"/>
            <a:ext cx="179387" cy="52388"/>
          </a:xfrm>
          <a:custGeom>
            <a:avLst/>
            <a:gdLst>
              <a:gd name="T0" fmla="*/ 2147483647 w 93"/>
              <a:gd name="T1" fmla="*/ 2147483647 h 29"/>
              <a:gd name="T2" fmla="*/ 2147483647 w 93"/>
              <a:gd name="T3" fmla="*/ 0 h 29"/>
              <a:gd name="T4" fmla="*/ 0 w 93"/>
              <a:gd name="T5" fmla="*/ 2147483647 h 29"/>
              <a:gd name="T6" fmla="*/ 2147483647 w 93"/>
              <a:gd name="T7" fmla="*/ 0 h 29"/>
              <a:gd name="T8" fmla="*/ 2147483647 w 93"/>
              <a:gd name="T9" fmla="*/ 2147483647 h 29"/>
              <a:gd name="T10" fmla="*/ 2147483647 w 93"/>
              <a:gd name="T11" fmla="*/ 2147483647 h 29"/>
              <a:gd name="T12" fmla="*/ 2147483647 w 93"/>
              <a:gd name="T13" fmla="*/ 2147483647 h 29"/>
              <a:gd name="T14" fmla="*/ 2147483647 w 93"/>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9"/>
              <a:gd name="T26" fmla="*/ 93 w 93"/>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9">
                <a:moveTo>
                  <a:pt x="71" y="18"/>
                </a:moveTo>
                <a:lnTo>
                  <a:pt x="55" y="0"/>
                </a:lnTo>
                <a:lnTo>
                  <a:pt x="0" y="29"/>
                </a:lnTo>
                <a:lnTo>
                  <a:pt x="55" y="0"/>
                </a:lnTo>
                <a:lnTo>
                  <a:pt x="71" y="18"/>
                </a:lnTo>
                <a:lnTo>
                  <a:pt x="93" y="14"/>
                </a:lnTo>
                <a:lnTo>
                  <a:pt x="71"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7" name="Freeform 80"/>
          <p:cNvSpPr>
            <a:spLocks/>
          </p:cNvSpPr>
          <p:nvPr/>
        </p:nvSpPr>
        <p:spPr bwMode="gray">
          <a:xfrm>
            <a:off x="6110288" y="4379913"/>
            <a:ext cx="720725" cy="469900"/>
          </a:xfrm>
          <a:custGeom>
            <a:avLst/>
            <a:gdLst>
              <a:gd name="T0" fmla="*/ 2147483647 w 374"/>
              <a:gd name="T1" fmla="*/ 2147483647 h 260"/>
              <a:gd name="T2" fmla="*/ 2147483647 w 374"/>
              <a:gd name="T3" fmla="*/ 2147483647 h 260"/>
              <a:gd name="T4" fmla="*/ 2147483647 w 374"/>
              <a:gd name="T5" fmla="*/ 2147483647 h 260"/>
              <a:gd name="T6" fmla="*/ 2147483647 w 374"/>
              <a:gd name="T7" fmla="*/ 2147483647 h 260"/>
              <a:gd name="T8" fmla="*/ 2147483647 w 374"/>
              <a:gd name="T9" fmla="*/ 2147483647 h 260"/>
              <a:gd name="T10" fmla="*/ 2147483647 w 374"/>
              <a:gd name="T11" fmla="*/ 2147483647 h 260"/>
              <a:gd name="T12" fmla="*/ 2147483647 w 374"/>
              <a:gd name="T13" fmla="*/ 0 h 260"/>
              <a:gd name="T14" fmla="*/ 2147483647 w 374"/>
              <a:gd name="T15" fmla="*/ 2147483647 h 260"/>
              <a:gd name="T16" fmla="*/ 2147483647 w 374"/>
              <a:gd name="T17" fmla="*/ 2147483647 h 260"/>
              <a:gd name="T18" fmla="*/ 2147483647 w 374"/>
              <a:gd name="T19" fmla="*/ 2147483647 h 260"/>
              <a:gd name="T20" fmla="*/ 2147483647 w 374"/>
              <a:gd name="T21" fmla="*/ 2147483647 h 260"/>
              <a:gd name="T22" fmla="*/ 2147483647 w 374"/>
              <a:gd name="T23" fmla="*/ 2147483647 h 260"/>
              <a:gd name="T24" fmla="*/ 2147483647 w 374"/>
              <a:gd name="T25" fmla="*/ 2147483647 h 260"/>
              <a:gd name="T26" fmla="*/ 2147483647 w 374"/>
              <a:gd name="T27" fmla="*/ 2147483647 h 260"/>
              <a:gd name="T28" fmla="*/ 2147483647 w 374"/>
              <a:gd name="T29" fmla="*/ 2147483647 h 260"/>
              <a:gd name="T30" fmla="*/ 2147483647 w 374"/>
              <a:gd name="T31" fmla="*/ 2147483647 h 260"/>
              <a:gd name="T32" fmla="*/ 2147483647 w 374"/>
              <a:gd name="T33" fmla="*/ 2147483647 h 260"/>
              <a:gd name="T34" fmla="*/ 2147483647 w 374"/>
              <a:gd name="T35" fmla="*/ 2147483647 h 260"/>
              <a:gd name="T36" fmla="*/ 0 w 374"/>
              <a:gd name="T37" fmla="*/ 2147483647 h 260"/>
              <a:gd name="T38" fmla="*/ 2147483647 w 374"/>
              <a:gd name="T39" fmla="*/ 2147483647 h 260"/>
              <a:gd name="T40" fmla="*/ 2147483647 w 374"/>
              <a:gd name="T41" fmla="*/ 2147483647 h 260"/>
              <a:gd name="T42" fmla="*/ 2147483647 w 374"/>
              <a:gd name="T43" fmla="*/ 2147483647 h 260"/>
              <a:gd name="T44" fmla="*/ 2147483647 w 374"/>
              <a:gd name="T45" fmla="*/ 2147483647 h 260"/>
              <a:gd name="T46" fmla="*/ 2147483647 w 374"/>
              <a:gd name="T47" fmla="*/ 2147483647 h 260"/>
              <a:gd name="T48" fmla="*/ 2147483647 w 374"/>
              <a:gd name="T49" fmla="*/ 2147483647 h 260"/>
              <a:gd name="T50" fmla="*/ 2147483647 w 374"/>
              <a:gd name="T51" fmla="*/ 2147483647 h 260"/>
              <a:gd name="T52" fmla="*/ 2147483647 w 374"/>
              <a:gd name="T53" fmla="*/ 2147483647 h 260"/>
              <a:gd name="T54" fmla="*/ 2147483647 w 374"/>
              <a:gd name="T55" fmla="*/ 2147483647 h 260"/>
              <a:gd name="T56" fmla="*/ 2147483647 w 374"/>
              <a:gd name="T57" fmla="*/ 2147483647 h 260"/>
              <a:gd name="T58" fmla="*/ 2147483647 w 374"/>
              <a:gd name="T59" fmla="*/ 2147483647 h 260"/>
              <a:gd name="T60" fmla="*/ 2147483647 w 374"/>
              <a:gd name="T61" fmla="*/ 2147483647 h 260"/>
              <a:gd name="T62" fmla="*/ 2147483647 w 374"/>
              <a:gd name="T63" fmla="*/ 2147483647 h 260"/>
              <a:gd name="T64" fmla="*/ 2147483647 w 374"/>
              <a:gd name="T65" fmla="*/ 2147483647 h 260"/>
              <a:gd name="T66" fmla="*/ 2147483647 w 374"/>
              <a:gd name="T67" fmla="*/ 2147483647 h 260"/>
              <a:gd name="T68" fmla="*/ 2147483647 w 374"/>
              <a:gd name="T69" fmla="*/ 2147483647 h 260"/>
              <a:gd name="T70" fmla="*/ 2147483647 w 374"/>
              <a:gd name="T71" fmla="*/ 2147483647 h 260"/>
              <a:gd name="T72" fmla="*/ 2147483647 w 374"/>
              <a:gd name="T73" fmla="*/ 2147483647 h 260"/>
              <a:gd name="T74" fmla="*/ 2147483647 w 374"/>
              <a:gd name="T75" fmla="*/ 2147483647 h 260"/>
              <a:gd name="T76" fmla="*/ 2147483647 w 374"/>
              <a:gd name="T77" fmla="*/ 2147483647 h 260"/>
              <a:gd name="T78" fmla="*/ 2147483647 w 374"/>
              <a:gd name="T79" fmla="*/ 2147483647 h 260"/>
              <a:gd name="T80" fmla="*/ 2147483647 w 374"/>
              <a:gd name="T81" fmla="*/ 2147483647 h 260"/>
              <a:gd name="T82" fmla="*/ 2147483647 w 374"/>
              <a:gd name="T83" fmla="*/ 2147483647 h 260"/>
              <a:gd name="T84" fmla="*/ 2147483647 w 374"/>
              <a:gd name="T85" fmla="*/ 2147483647 h 260"/>
              <a:gd name="T86" fmla="*/ 2147483647 w 374"/>
              <a:gd name="T87" fmla="*/ 2147483647 h 260"/>
              <a:gd name="T88" fmla="*/ 2147483647 w 374"/>
              <a:gd name="T89" fmla="*/ 2147483647 h 260"/>
              <a:gd name="T90" fmla="*/ 2147483647 w 374"/>
              <a:gd name="T91" fmla="*/ 2147483647 h 260"/>
              <a:gd name="T92" fmla="*/ 2147483647 w 374"/>
              <a:gd name="T93" fmla="*/ 2147483647 h 260"/>
              <a:gd name="T94" fmla="*/ 2147483647 w 374"/>
              <a:gd name="T95" fmla="*/ 2147483647 h 260"/>
              <a:gd name="T96" fmla="*/ 2147483647 w 374"/>
              <a:gd name="T97" fmla="*/ 2147483647 h 260"/>
              <a:gd name="T98" fmla="*/ 2147483647 w 374"/>
              <a:gd name="T99" fmla="*/ 2147483647 h 260"/>
              <a:gd name="T100" fmla="*/ 2147483647 w 374"/>
              <a:gd name="T101" fmla="*/ 2147483647 h 260"/>
              <a:gd name="T102" fmla="*/ 2147483647 w 374"/>
              <a:gd name="T103" fmla="*/ 2147483647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4"/>
              <a:gd name="T157" fmla="*/ 0 h 260"/>
              <a:gd name="T158" fmla="*/ 374 w 374"/>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4" h="260">
                <a:moveTo>
                  <a:pt x="309" y="15"/>
                </a:moveTo>
                <a:lnTo>
                  <a:pt x="307" y="15"/>
                </a:lnTo>
                <a:lnTo>
                  <a:pt x="290" y="6"/>
                </a:lnTo>
                <a:lnTo>
                  <a:pt x="262" y="10"/>
                </a:lnTo>
                <a:lnTo>
                  <a:pt x="260" y="10"/>
                </a:lnTo>
                <a:lnTo>
                  <a:pt x="244" y="0"/>
                </a:lnTo>
                <a:lnTo>
                  <a:pt x="203" y="29"/>
                </a:lnTo>
                <a:lnTo>
                  <a:pt x="187" y="33"/>
                </a:lnTo>
                <a:lnTo>
                  <a:pt x="140" y="61"/>
                </a:lnTo>
                <a:lnTo>
                  <a:pt x="104" y="81"/>
                </a:lnTo>
                <a:lnTo>
                  <a:pt x="104" y="79"/>
                </a:lnTo>
                <a:lnTo>
                  <a:pt x="104" y="81"/>
                </a:lnTo>
                <a:lnTo>
                  <a:pt x="57" y="77"/>
                </a:lnTo>
                <a:lnTo>
                  <a:pt x="41" y="67"/>
                </a:lnTo>
                <a:lnTo>
                  <a:pt x="45" y="77"/>
                </a:lnTo>
                <a:lnTo>
                  <a:pt x="29" y="81"/>
                </a:lnTo>
                <a:lnTo>
                  <a:pt x="9" y="81"/>
                </a:lnTo>
                <a:lnTo>
                  <a:pt x="0" y="88"/>
                </a:lnTo>
                <a:lnTo>
                  <a:pt x="13" y="100"/>
                </a:lnTo>
                <a:lnTo>
                  <a:pt x="4" y="154"/>
                </a:lnTo>
                <a:lnTo>
                  <a:pt x="4" y="177"/>
                </a:lnTo>
                <a:lnTo>
                  <a:pt x="25" y="195"/>
                </a:lnTo>
                <a:lnTo>
                  <a:pt x="25" y="215"/>
                </a:lnTo>
                <a:lnTo>
                  <a:pt x="33" y="223"/>
                </a:lnTo>
                <a:lnTo>
                  <a:pt x="67" y="254"/>
                </a:lnTo>
                <a:lnTo>
                  <a:pt x="120" y="260"/>
                </a:lnTo>
                <a:lnTo>
                  <a:pt x="124" y="254"/>
                </a:lnTo>
                <a:lnTo>
                  <a:pt x="128" y="250"/>
                </a:lnTo>
                <a:lnTo>
                  <a:pt x="140" y="238"/>
                </a:lnTo>
                <a:lnTo>
                  <a:pt x="142" y="238"/>
                </a:lnTo>
                <a:lnTo>
                  <a:pt x="144" y="238"/>
                </a:lnTo>
                <a:lnTo>
                  <a:pt x="187" y="234"/>
                </a:lnTo>
                <a:lnTo>
                  <a:pt x="203" y="219"/>
                </a:lnTo>
                <a:lnTo>
                  <a:pt x="242" y="219"/>
                </a:lnTo>
                <a:lnTo>
                  <a:pt x="266" y="223"/>
                </a:lnTo>
                <a:lnTo>
                  <a:pt x="266" y="209"/>
                </a:lnTo>
                <a:lnTo>
                  <a:pt x="294" y="195"/>
                </a:lnTo>
                <a:lnTo>
                  <a:pt x="292" y="177"/>
                </a:lnTo>
                <a:lnTo>
                  <a:pt x="309" y="154"/>
                </a:lnTo>
                <a:lnTo>
                  <a:pt x="321" y="104"/>
                </a:lnTo>
                <a:lnTo>
                  <a:pt x="345" y="69"/>
                </a:lnTo>
                <a:lnTo>
                  <a:pt x="367" y="65"/>
                </a:lnTo>
                <a:lnTo>
                  <a:pt x="374" y="47"/>
                </a:lnTo>
                <a:lnTo>
                  <a:pt x="331" y="15"/>
                </a:lnTo>
                <a:lnTo>
                  <a:pt x="309" y="1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8" name="Freeform 81"/>
          <p:cNvSpPr>
            <a:spLocks/>
          </p:cNvSpPr>
          <p:nvPr/>
        </p:nvSpPr>
        <p:spPr bwMode="gray">
          <a:xfrm>
            <a:off x="6386513" y="4776788"/>
            <a:ext cx="114300" cy="33337"/>
          </a:xfrm>
          <a:custGeom>
            <a:avLst/>
            <a:gdLst>
              <a:gd name="T0" fmla="*/ 2147483647 w 59"/>
              <a:gd name="T1" fmla="*/ 2147483647 h 19"/>
              <a:gd name="T2" fmla="*/ 0 w 59"/>
              <a:gd name="T3" fmla="*/ 2147483647 h 19"/>
              <a:gd name="T4" fmla="*/ 0 w 59"/>
              <a:gd name="T5" fmla="*/ 2147483647 h 19"/>
              <a:gd name="T6" fmla="*/ 2147483647 w 59"/>
              <a:gd name="T7" fmla="*/ 2147483647 h 19"/>
              <a:gd name="T8" fmla="*/ 2147483647 w 59"/>
              <a:gd name="T9" fmla="*/ 0 h 19"/>
              <a:gd name="T10" fmla="*/ 2147483647 w 59"/>
              <a:gd name="T11" fmla="*/ 0 h 19"/>
              <a:gd name="T12" fmla="*/ 2147483647 w 59"/>
              <a:gd name="T13" fmla="*/ 2147483647 h 19"/>
              <a:gd name="T14" fmla="*/ 0 60000 65536"/>
              <a:gd name="T15" fmla="*/ 0 60000 65536"/>
              <a:gd name="T16" fmla="*/ 0 60000 65536"/>
              <a:gd name="T17" fmla="*/ 0 60000 65536"/>
              <a:gd name="T18" fmla="*/ 0 60000 65536"/>
              <a:gd name="T19" fmla="*/ 0 60000 65536"/>
              <a:gd name="T20" fmla="*/ 0 60000 65536"/>
              <a:gd name="T21" fmla="*/ 0 w 59"/>
              <a:gd name="T22" fmla="*/ 0 h 19"/>
              <a:gd name="T23" fmla="*/ 59 w 5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19">
                <a:moveTo>
                  <a:pt x="43" y="15"/>
                </a:moveTo>
                <a:lnTo>
                  <a:pt x="0" y="19"/>
                </a:lnTo>
                <a:lnTo>
                  <a:pt x="43" y="15"/>
                </a:lnTo>
                <a:lnTo>
                  <a:pt x="59" y="0"/>
                </a:lnTo>
                <a:lnTo>
                  <a:pt x="43" y="1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29" name="Rectangle 82"/>
          <p:cNvSpPr>
            <a:spLocks noChangeArrowheads="1"/>
          </p:cNvSpPr>
          <p:nvPr/>
        </p:nvSpPr>
        <p:spPr bwMode="gray">
          <a:xfrm>
            <a:off x="6383338" y="4810125"/>
            <a:ext cx="1587" cy="1588"/>
          </a:xfrm>
          <a:prstGeom prst="rect">
            <a:avLst/>
          </a:prstGeom>
          <a:solidFill>
            <a:schemeClr val="bg2">
              <a:alpha val="50195"/>
            </a:schemeClr>
          </a:solidFill>
          <a:ln w="12700">
            <a:solidFill>
              <a:schemeClr val="bg1"/>
            </a:solidFill>
            <a:prstDash val="dash"/>
            <a:miter lim="800000"/>
            <a:headEnd/>
            <a:tailEnd/>
          </a:ln>
        </p:spPr>
        <p:txBody>
          <a:bodyPr/>
          <a:lstStyle/>
          <a:p>
            <a:endParaRPr lang="en-GB"/>
          </a:p>
        </p:txBody>
      </p:sp>
      <p:sp>
        <p:nvSpPr>
          <p:cNvPr id="53330" name="Freeform 83"/>
          <p:cNvSpPr>
            <a:spLocks/>
          </p:cNvSpPr>
          <p:nvPr/>
        </p:nvSpPr>
        <p:spPr bwMode="gray">
          <a:xfrm>
            <a:off x="6340475" y="4832350"/>
            <a:ext cx="15875" cy="17463"/>
          </a:xfrm>
          <a:custGeom>
            <a:avLst/>
            <a:gdLst>
              <a:gd name="T0" fmla="*/ 0 w 8"/>
              <a:gd name="T1" fmla="*/ 2147483647 h 10"/>
              <a:gd name="T2" fmla="*/ 0 w 8"/>
              <a:gd name="T3" fmla="*/ 2147483647 h 10"/>
              <a:gd name="T4" fmla="*/ 2147483647 w 8"/>
              <a:gd name="T5" fmla="*/ 2147483647 h 10"/>
              <a:gd name="T6" fmla="*/ 2147483647 w 8"/>
              <a:gd name="T7" fmla="*/ 0 h 10"/>
              <a:gd name="T8" fmla="*/ 2147483647 w 8"/>
              <a:gd name="T9" fmla="*/ 2147483647 h 10"/>
              <a:gd name="T10" fmla="*/ 0 w 8"/>
              <a:gd name="T11" fmla="*/ 2147483647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0" y="10"/>
                </a:moveTo>
                <a:lnTo>
                  <a:pt x="0" y="10"/>
                </a:lnTo>
                <a:lnTo>
                  <a:pt x="4" y="4"/>
                </a:lnTo>
                <a:lnTo>
                  <a:pt x="8" y="0"/>
                </a:lnTo>
                <a:lnTo>
                  <a:pt x="4" y="4"/>
                </a:lnTo>
                <a:lnTo>
                  <a:pt x="0" y="1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1" name="Freeform 84"/>
          <p:cNvSpPr>
            <a:spLocks/>
          </p:cNvSpPr>
          <p:nvPr/>
        </p:nvSpPr>
        <p:spPr bwMode="gray">
          <a:xfrm>
            <a:off x="8040688" y="6405563"/>
            <a:ext cx="242887" cy="150812"/>
          </a:xfrm>
          <a:custGeom>
            <a:avLst/>
            <a:gdLst>
              <a:gd name="T0" fmla="*/ 2147483647 w 126"/>
              <a:gd name="T1" fmla="*/ 2147483647 h 83"/>
              <a:gd name="T2" fmla="*/ 2147483647 w 126"/>
              <a:gd name="T3" fmla="*/ 2147483647 h 83"/>
              <a:gd name="T4" fmla="*/ 2147483647 w 126"/>
              <a:gd name="T5" fmla="*/ 2147483647 h 83"/>
              <a:gd name="T6" fmla="*/ 2147483647 w 126"/>
              <a:gd name="T7" fmla="*/ 2147483647 h 83"/>
              <a:gd name="T8" fmla="*/ 2147483647 w 126"/>
              <a:gd name="T9" fmla="*/ 2147483647 h 83"/>
              <a:gd name="T10" fmla="*/ 0 w 126"/>
              <a:gd name="T11" fmla="*/ 2147483647 h 83"/>
              <a:gd name="T12" fmla="*/ 2147483647 w 126"/>
              <a:gd name="T13" fmla="*/ 2147483647 h 83"/>
              <a:gd name="T14" fmla="*/ 2147483647 w 126"/>
              <a:gd name="T15" fmla="*/ 2147483647 h 83"/>
              <a:gd name="T16" fmla="*/ 2147483647 w 126"/>
              <a:gd name="T17" fmla="*/ 2147483647 h 83"/>
              <a:gd name="T18" fmla="*/ 2147483647 w 126"/>
              <a:gd name="T19" fmla="*/ 2147483647 h 83"/>
              <a:gd name="T20" fmla="*/ 2147483647 w 126"/>
              <a:gd name="T21" fmla="*/ 2147483647 h 83"/>
              <a:gd name="T22" fmla="*/ 2147483647 w 126"/>
              <a:gd name="T23" fmla="*/ 2147483647 h 83"/>
              <a:gd name="T24" fmla="*/ 2147483647 w 126"/>
              <a:gd name="T25" fmla="*/ 2147483647 h 83"/>
              <a:gd name="T26" fmla="*/ 2147483647 w 126"/>
              <a:gd name="T27" fmla="*/ 0 h 83"/>
              <a:gd name="T28" fmla="*/ 2147483647 w 126"/>
              <a:gd name="T29" fmla="*/ 214748364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83"/>
              <a:gd name="T47" fmla="*/ 126 w 126"/>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83">
                <a:moveTo>
                  <a:pt x="69" y="20"/>
                </a:moveTo>
                <a:lnTo>
                  <a:pt x="43" y="14"/>
                </a:lnTo>
                <a:lnTo>
                  <a:pt x="39" y="32"/>
                </a:lnTo>
                <a:lnTo>
                  <a:pt x="22" y="32"/>
                </a:lnTo>
                <a:lnTo>
                  <a:pt x="12" y="42"/>
                </a:lnTo>
                <a:lnTo>
                  <a:pt x="0" y="52"/>
                </a:lnTo>
                <a:lnTo>
                  <a:pt x="10" y="71"/>
                </a:lnTo>
                <a:lnTo>
                  <a:pt x="47" y="83"/>
                </a:lnTo>
                <a:lnTo>
                  <a:pt x="53" y="71"/>
                </a:lnTo>
                <a:lnTo>
                  <a:pt x="71" y="71"/>
                </a:lnTo>
                <a:lnTo>
                  <a:pt x="93" y="46"/>
                </a:lnTo>
                <a:lnTo>
                  <a:pt x="110" y="52"/>
                </a:lnTo>
                <a:lnTo>
                  <a:pt x="102" y="26"/>
                </a:lnTo>
                <a:lnTo>
                  <a:pt x="126" y="0"/>
                </a:lnTo>
                <a:lnTo>
                  <a:pt x="69" y="2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2" name="Freeform 85"/>
          <p:cNvSpPr>
            <a:spLocks/>
          </p:cNvSpPr>
          <p:nvPr/>
        </p:nvSpPr>
        <p:spPr bwMode="gray">
          <a:xfrm>
            <a:off x="7497763" y="6288088"/>
            <a:ext cx="47625" cy="76200"/>
          </a:xfrm>
          <a:custGeom>
            <a:avLst/>
            <a:gdLst>
              <a:gd name="T0" fmla="*/ 0 w 25"/>
              <a:gd name="T1" fmla="*/ 2147483647 h 42"/>
              <a:gd name="T2" fmla="*/ 2147483647 w 25"/>
              <a:gd name="T3" fmla="*/ 2147483647 h 42"/>
              <a:gd name="T4" fmla="*/ 2147483647 w 25"/>
              <a:gd name="T5" fmla="*/ 0 h 42"/>
              <a:gd name="T6" fmla="*/ 0 w 25"/>
              <a:gd name="T7" fmla="*/ 2147483647 h 42"/>
              <a:gd name="T8" fmla="*/ 0 w 25"/>
              <a:gd name="T9" fmla="*/ 2147483647 h 42"/>
              <a:gd name="T10" fmla="*/ 0 60000 65536"/>
              <a:gd name="T11" fmla="*/ 0 60000 65536"/>
              <a:gd name="T12" fmla="*/ 0 60000 65536"/>
              <a:gd name="T13" fmla="*/ 0 60000 65536"/>
              <a:gd name="T14" fmla="*/ 0 60000 65536"/>
              <a:gd name="T15" fmla="*/ 0 w 25"/>
              <a:gd name="T16" fmla="*/ 0 h 42"/>
              <a:gd name="T17" fmla="*/ 25 w 25"/>
              <a:gd name="T18" fmla="*/ 42 h 42"/>
            </a:gdLst>
            <a:ahLst/>
            <a:cxnLst>
              <a:cxn ang="T10">
                <a:pos x="T0" y="T1"/>
              </a:cxn>
              <a:cxn ang="T11">
                <a:pos x="T2" y="T3"/>
              </a:cxn>
              <a:cxn ang="T12">
                <a:pos x="T4" y="T5"/>
              </a:cxn>
              <a:cxn ang="T13">
                <a:pos x="T6" y="T7"/>
              </a:cxn>
              <a:cxn ang="T14">
                <a:pos x="T8" y="T9"/>
              </a:cxn>
            </a:cxnLst>
            <a:rect l="T15" t="T16" r="T17" b="T18"/>
            <a:pathLst>
              <a:path w="25" h="42">
                <a:moveTo>
                  <a:pt x="0" y="42"/>
                </a:moveTo>
                <a:lnTo>
                  <a:pt x="17" y="28"/>
                </a:lnTo>
                <a:lnTo>
                  <a:pt x="25" y="0"/>
                </a:lnTo>
                <a:lnTo>
                  <a:pt x="0" y="14"/>
                </a:lnTo>
                <a:lnTo>
                  <a:pt x="0" y="4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3" name="Freeform 86"/>
          <p:cNvSpPr>
            <a:spLocks/>
          </p:cNvSpPr>
          <p:nvPr/>
        </p:nvSpPr>
        <p:spPr bwMode="gray">
          <a:xfrm>
            <a:off x="7002463" y="6405563"/>
            <a:ext cx="323850" cy="95250"/>
          </a:xfrm>
          <a:custGeom>
            <a:avLst/>
            <a:gdLst>
              <a:gd name="T0" fmla="*/ 2147483647 w 168"/>
              <a:gd name="T1" fmla="*/ 2147483647 h 52"/>
              <a:gd name="T2" fmla="*/ 2147483647 w 168"/>
              <a:gd name="T3" fmla="*/ 2147483647 h 52"/>
              <a:gd name="T4" fmla="*/ 2147483647 w 168"/>
              <a:gd name="T5" fmla="*/ 2147483647 h 52"/>
              <a:gd name="T6" fmla="*/ 2147483647 w 168"/>
              <a:gd name="T7" fmla="*/ 2147483647 h 52"/>
              <a:gd name="T8" fmla="*/ 2147483647 w 168"/>
              <a:gd name="T9" fmla="*/ 0 h 52"/>
              <a:gd name="T10" fmla="*/ 2147483647 w 168"/>
              <a:gd name="T11" fmla="*/ 2147483647 h 52"/>
              <a:gd name="T12" fmla="*/ 0 w 168"/>
              <a:gd name="T13" fmla="*/ 2147483647 h 52"/>
              <a:gd name="T14" fmla="*/ 0 w 168"/>
              <a:gd name="T15" fmla="*/ 2147483647 h 52"/>
              <a:gd name="T16" fmla="*/ 2147483647 w 168"/>
              <a:gd name="T17" fmla="*/ 2147483647 h 52"/>
              <a:gd name="T18" fmla="*/ 2147483647 w 168"/>
              <a:gd name="T19" fmla="*/ 2147483647 h 52"/>
              <a:gd name="T20" fmla="*/ 2147483647 w 168"/>
              <a:gd name="T21" fmla="*/ 2147483647 h 52"/>
              <a:gd name="T22" fmla="*/ 2147483647 w 168"/>
              <a:gd name="T23" fmla="*/ 2147483647 h 52"/>
              <a:gd name="T24" fmla="*/ 2147483647 w 168"/>
              <a:gd name="T25" fmla="*/ 2147483647 h 52"/>
              <a:gd name="T26" fmla="*/ 2147483647 w 168"/>
              <a:gd name="T27" fmla="*/ 2147483647 h 52"/>
              <a:gd name="T28" fmla="*/ 2147483647 w 168"/>
              <a:gd name="T29" fmla="*/ 2147483647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52"/>
              <a:gd name="T47" fmla="*/ 168 w 168"/>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52">
                <a:moveTo>
                  <a:pt x="132" y="20"/>
                </a:moveTo>
                <a:lnTo>
                  <a:pt x="89" y="24"/>
                </a:lnTo>
                <a:lnTo>
                  <a:pt x="81" y="14"/>
                </a:lnTo>
                <a:lnTo>
                  <a:pt x="42" y="20"/>
                </a:lnTo>
                <a:lnTo>
                  <a:pt x="36" y="0"/>
                </a:lnTo>
                <a:lnTo>
                  <a:pt x="20" y="4"/>
                </a:lnTo>
                <a:lnTo>
                  <a:pt x="0" y="4"/>
                </a:lnTo>
                <a:lnTo>
                  <a:pt x="0" y="26"/>
                </a:lnTo>
                <a:lnTo>
                  <a:pt x="26" y="38"/>
                </a:lnTo>
                <a:lnTo>
                  <a:pt x="65" y="38"/>
                </a:lnTo>
                <a:lnTo>
                  <a:pt x="77" y="52"/>
                </a:lnTo>
                <a:lnTo>
                  <a:pt x="168" y="46"/>
                </a:lnTo>
                <a:lnTo>
                  <a:pt x="168" y="26"/>
                </a:lnTo>
                <a:lnTo>
                  <a:pt x="136" y="38"/>
                </a:lnTo>
                <a:lnTo>
                  <a:pt x="132" y="2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4" name="Freeform 87"/>
          <p:cNvSpPr>
            <a:spLocks/>
          </p:cNvSpPr>
          <p:nvPr/>
        </p:nvSpPr>
        <p:spPr bwMode="gray">
          <a:xfrm>
            <a:off x="6926263" y="5895975"/>
            <a:ext cx="168275" cy="165100"/>
          </a:xfrm>
          <a:custGeom>
            <a:avLst/>
            <a:gdLst>
              <a:gd name="T0" fmla="*/ 2147483647 w 87"/>
              <a:gd name="T1" fmla="*/ 2147483647 h 91"/>
              <a:gd name="T2" fmla="*/ 2147483647 w 87"/>
              <a:gd name="T3" fmla="*/ 2147483647 h 91"/>
              <a:gd name="T4" fmla="*/ 2147483647 w 87"/>
              <a:gd name="T5" fmla="*/ 2147483647 h 91"/>
              <a:gd name="T6" fmla="*/ 2147483647 w 87"/>
              <a:gd name="T7" fmla="*/ 2147483647 h 91"/>
              <a:gd name="T8" fmla="*/ 2147483647 w 87"/>
              <a:gd name="T9" fmla="*/ 2147483647 h 91"/>
              <a:gd name="T10" fmla="*/ 2147483647 w 87"/>
              <a:gd name="T11" fmla="*/ 0 h 91"/>
              <a:gd name="T12" fmla="*/ 0 w 87"/>
              <a:gd name="T13" fmla="*/ 2147483647 h 91"/>
              <a:gd name="T14" fmla="*/ 2147483647 w 87"/>
              <a:gd name="T15" fmla="*/ 2147483647 h 91"/>
              <a:gd name="T16" fmla="*/ 2147483647 w 87"/>
              <a:gd name="T17" fmla="*/ 2147483647 h 91"/>
              <a:gd name="T18" fmla="*/ 2147483647 w 87"/>
              <a:gd name="T19" fmla="*/ 2147483647 h 91"/>
              <a:gd name="T20" fmla="*/ 2147483647 w 87"/>
              <a:gd name="T21" fmla="*/ 2147483647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1"/>
              <a:gd name="T35" fmla="*/ 87 w 87"/>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1">
                <a:moveTo>
                  <a:pt x="87" y="81"/>
                </a:moveTo>
                <a:lnTo>
                  <a:pt x="87" y="73"/>
                </a:lnTo>
                <a:lnTo>
                  <a:pt x="71" y="63"/>
                </a:lnTo>
                <a:lnTo>
                  <a:pt x="59" y="26"/>
                </a:lnTo>
                <a:lnTo>
                  <a:pt x="33" y="22"/>
                </a:lnTo>
                <a:lnTo>
                  <a:pt x="16" y="0"/>
                </a:lnTo>
                <a:lnTo>
                  <a:pt x="0" y="8"/>
                </a:lnTo>
                <a:lnTo>
                  <a:pt x="29" y="40"/>
                </a:lnTo>
                <a:lnTo>
                  <a:pt x="45" y="59"/>
                </a:lnTo>
                <a:lnTo>
                  <a:pt x="75" y="91"/>
                </a:lnTo>
                <a:lnTo>
                  <a:pt x="87" y="8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5" name="Freeform 88"/>
          <p:cNvSpPr>
            <a:spLocks/>
          </p:cNvSpPr>
          <p:nvPr/>
        </p:nvSpPr>
        <p:spPr bwMode="gray">
          <a:xfrm>
            <a:off x="6591300" y="5456238"/>
            <a:ext cx="754063" cy="825500"/>
          </a:xfrm>
          <a:custGeom>
            <a:avLst/>
            <a:gdLst>
              <a:gd name="T0" fmla="*/ 2147483647 w 391"/>
              <a:gd name="T1" fmla="*/ 2147483647 h 456"/>
              <a:gd name="T2" fmla="*/ 2147483647 w 391"/>
              <a:gd name="T3" fmla="*/ 2147483647 h 456"/>
              <a:gd name="T4" fmla="*/ 2147483647 w 391"/>
              <a:gd name="T5" fmla="*/ 0 h 456"/>
              <a:gd name="T6" fmla="*/ 2147483647 w 391"/>
              <a:gd name="T7" fmla="*/ 2147483647 h 456"/>
              <a:gd name="T8" fmla="*/ 2147483647 w 391"/>
              <a:gd name="T9" fmla="*/ 2147483647 h 456"/>
              <a:gd name="T10" fmla="*/ 2147483647 w 391"/>
              <a:gd name="T11" fmla="*/ 2147483647 h 456"/>
              <a:gd name="T12" fmla="*/ 2147483647 w 391"/>
              <a:gd name="T13" fmla="*/ 2147483647 h 456"/>
              <a:gd name="T14" fmla="*/ 2147483647 w 391"/>
              <a:gd name="T15" fmla="*/ 2147483647 h 456"/>
              <a:gd name="T16" fmla="*/ 2147483647 w 391"/>
              <a:gd name="T17" fmla="*/ 2147483647 h 456"/>
              <a:gd name="T18" fmla="*/ 2147483647 w 391"/>
              <a:gd name="T19" fmla="*/ 2147483647 h 456"/>
              <a:gd name="T20" fmla="*/ 2147483647 w 391"/>
              <a:gd name="T21" fmla="*/ 2147483647 h 456"/>
              <a:gd name="T22" fmla="*/ 0 w 391"/>
              <a:gd name="T23" fmla="*/ 2147483647 h 456"/>
              <a:gd name="T24" fmla="*/ 2147483647 w 391"/>
              <a:gd name="T25" fmla="*/ 2147483647 h 456"/>
              <a:gd name="T26" fmla="*/ 2147483647 w 391"/>
              <a:gd name="T27" fmla="*/ 2147483647 h 456"/>
              <a:gd name="T28" fmla="*/ 2147483647 w 391"/>
              <a:gd name="T29" fmla="*/ 2147483647 h 456"/>
              <a:gd name="T30" fmla="*/ 2147483647 w 391"/>
              <a:gd name="T31" fmla="*/ 2147483647 h 456"/>
              <a:gd name="T32" fmla="*/ 2147483647 w 391"/>
              <a:gd name="T33" fmla="*/ 2147483647 h 456"/>
              <a:gd name="T34" fmla="*/ 2147483647 w 391"/>
              <a:gd name="T35" fmla="*/ 2147483647 h 456"/>
              <a:gd name="T36" fmla="*/ 2147483647 w 391"/>
              <a:gd name="T37" fmla="*/ 2147483647 h 456"/>
              <a:gd name="T38" fmla="*/ 2147483647 w 391"/>
              <a:gd name="T39" fmla="*/ 2147483647 h 456"/>
              <a:gd name="T40" fmla="*/ 2147483647 w 391"/>
              <a:gd name="T41" fmla="*/ 2147483647 h 456"/>
              <a:gd name="T42" fmla="*/ 2147483647 w 391"/>
              <a:gd name="T43" fmla="*/ 2147483647 h 456"/>
              <a:gd name="T44" fmla="*/ 2147483647 w 391"/>
              <a:gd name="T45" fmla="*/ 2147483647 h 456"/>
              <a:gd name="T46" fmla="*/ 2147483647 w 391"/>
              <a:gd name="T47" fmla="*/ 2147483647 h 456"/>
              <a:gd name="T48" fmla="*/ 2147483647 w 391"/>
              <a:gd name="T49" fmla="*/ 2147483647 h 456"/>
              <a:gd name="T50" fmla="*/ 2147483647 w 391"/>
              <a:gd name="T51" fmla="*/ 2147483647 h 456"/>
              <a:gd name="T52" fmla="*/ 2147483647 w 391"/>
              <a:gd name="T53" fmla="*/ 2147483647 h 456"/>
              <a:gd name="T54" fmla="*/ 2147483647 w 391"/>
              <a:gd name="T55" fmla="*/ 2147483647 h 456"/>
              <a:gd name="T56" fmla="*/ 2147483647 w 391"/>
              <a:gd name="T57" fmla="*/ 2147483647 h 456"/>
              <a:gd name="T58" fmla="*/ 2147483647 w 391"/>
              <a:gd name="T59" fmla="*/ 2147483647 h 456"/>
              <a:gd name="T60" fmla="*/ 2147483647 w 391"/>
              <a:gd name="T61" fmla="*/ 2147483647 h 456"/>
              <a:gd name="T62" fmla="*/ 2147483647 w 391"/>
              <a:gd name="T63" fmla="*/ 2147483647 h 456"/>
              <a:gd name="T64" fmla="*/ 2147483647 w 391"/>
              <a:gd name="T65" fmla="*/ 2147483647 h 456"/>
              <a:gd name="T66" fmla="*/ 2147483647 w 391"/>
              <a:gd name="T67" fmla="*/ 2147483647 h 456"/>
              <a:gd name="T68" fmla="*/ 2147483647 w 391"/>
              <a:gd name="T69" fmla="*/ 2147483647 h 456"/>
              <a:gd name="T70" fmla="*/ 2147483647 w 391"/>
              <a:gd name="T71" fmla="*/ 2147483647 h 456"/>
              <a:gd name="T72" fmla="*/ 2147483647 w 391"/>
              <a:gd name="T73" fmla="*/ 2147483647 h 456"/>
              <a:gd name="T74" fmla="*/ 2147483647 w 391"/>
              <a:gd name="T75" fmla="*/ 2147483647 h 456"/>
              <a:gd name="T76" fmla="*/ 2147483647 w 391"/>
              <a:gd name="T77" fmla="*/ 2147483647 h 456"/>
              <a:gd name="T78" fmla="*/ 2147483647 w 391"/>
              <a:gd name="T79" fmla="*/ 2147483647 h 456"/>
              <a:gd name="T80" fmla="*/ 2147483647 w 391"/>
              <a:gd name="T81" fmla="*/ 2147483647 h 456"/>
              <a:gd name="T82" fmla="*/ 2147483647 w 391"/>
              <a:gd name="T83" fmla="*/ 2147483647 h 456"/>
              <a:gd name="T84" fmla="*/ 2147483647 w 391"/>
              <a:gd name="T85" fmla="*/ 2147483647 h 4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1"/>
              <a:gd name="T130" fmla="*/ 0 h 456"/>
              <a:gd name="T131" fmla="*/ 391 w 391"/>
              <a:gd name="T132" fmla="*/ 456 h 4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1" h="456">
                <a:moveTo>
                  <a:pt x="375" y="79"/>
                </a:moveTo>
                <a:lnTo>
                  <a:pt x="375" y="56"/>
                </a:lnTo>
                <a:lnTo>
                  <a:pt x="385" y="42"/>
                </a:lnTo>
                <a:lnTo>
                  <a:pt x="391" y="24"/>
                </a:lnTo>
                <a:lnTo>
                  <a:pt x="365" y="0"/>
                </a:lnTo>
                <a:lnTo>
                  <a:pt x="359" y="0"/>
                </a:lnTo>
                <a:lnTo>
                  <a:pt x="359" y="38"/>
                </a:lnTo>
                <a:lnTo>
                  <a:pt x="316" y="48"/>
                </a:lnTo>
                <a:lnTo>
                  <a:pt x="294" y="34"/>
                </a:lnTo>
                <a:lnTo>
                  <a:pt x="270" y="38"/>
                </a:lnTo>
                <a:lnTo>
                  <a:pt x="253" y="20"/>
                </a:lnTo>
                <a:lnTo>
                  <a:pt x="160" y="42"/>
                </a:lnTo>
                <a:lnTo>
                  <a:pt x="140" y="66"/>
                </a:lnTo>
                <a:lnTo>
                  <a:pt x="111" y="56"/>
                </a:lnTo>
                <a:lnTo>
                  <a:pt x="97" y="85"/>
                </a:lnTo>
                <a:lnTo>
                  <a:pt x="65" y="79"/>
                </a:lnTo>
                <a:lnTo>
                  <a:pt x="49" y="103"/>
                </a:lnTo>
                <a:lnTo>
                  <a:pt x="16" y="172"/>
                </a:lnTo>
                <a:lnTo>
                  <a:pt x="0" y="198"/>
                </a:lnTo>
                <a:lnTo>
                  <a:pt x="32" y="243"/>
                </a:lnTo>
                <a:lnTo>
                  <a:pt x="55" y="243"/>
                </a:lnTo>
                <a:lnTo>
                  <a:pt x="55" y="255"/>
                </a:lnTo>
                <a:lnTo>
                  <a:pt x="28" y="255"/>
                </a:lnTo>
                <a:lnTo>
                  <a:pt x="57" y="302"/>
                </a:lnTo>
                <a:lnTo>
                  <a:pt x="117" y="298"/>
                </a:lnTo>
                <a:lnTo>
                  <a:pt x="140" y="298"/>
                </a:lnTo>
                <a:lnTo>
                  <a:pt x="178" y="316"/>
                </a:lnTo>
                <a:lnTo>
                  <a:pt x="166" y="330"/>
                </a:lnTo>
                <a:lnTo>
                  <a:pt x="111" y="312"/>
                </a:lnTo>
                <a:lnTo>
                  <a:pt x="73" y="316"/>
                </a:lnTo>
                <a:lnTo>
                  <a:pt x="57" y="342"/>
                </a:lnTo>
                <a:lnTo>
                  <a:pt x="91" y="367"/>
                </a:lnTo>
                <a:lnTo>
                  <a:pt x="87" y="405"/>
                </a:lnTo>
                <a:lnTo>
                  <a:pt x="97" y="427"/>
                </a:lnTo>
                <a:lnTo>
                  <a:pt x="111" y="431"/>
                </a:lnTo>
                <a:lnTo>
                  <a:pt x="107" y="413"/>
                </a:lnTo>
                <a:lnTo>
                  <a:pt x="124" y="413"/>
                </a:lnTo>
                <a:lnTo>
                  <a:pt x="140" y="456"/>
                </a:lnTo>
                <a:lnTo>
                  <a:pt x="150" y="456"/>
                </a:lnTo>
                <a:lnTo>
                  <a:pt x="150" y="431"/>
                </a:lnTo>
                <a:lnTo>
                  <a:pt x="156" y="427"/>
                </a:lnTo>
                <a:lnTo>
                  <a:pt x="182" y="456"/>
                </a:lnTo>
                <a:lnTo>
                  <a:pt x="182" y="442"/>
                </a:lnTo>
                <a:lnTo>
                  <a:pt x="182" y="423"/>
                </a:lnTo>
                <a:lnTo>
                  <a:pt x="156" y="360"/>
                </a:lnTo>
                <a:lnTo>
                  <a:pt x="182" y="383"/>
                </a:lnTo>
                <a:lnTo>
                  <a:pt x="203" y="383"/>
                </a:lnTo>
                <a:lnTo>
                  <a:pt x="178" y="338"/>
                </a:lnTo>
                <a:lnTo>
                  <a:pt x="203" y="324"/>
                </a:lnTo>
                <a:lnTo>
                  <a:pt x="235" y="358"/>
                </a:lnTo>
                <a:lnTo>
                  <a:pt x="219" y="302"/>
                </a:lnTo>
                <a:lnTo>
                  <a:pt x="170" y="265"/>
                </a:lnTo>
                <a:lnTo>
                  <a:pt x="144" y="255"/>
                </a:lnTo>
                <a:lnTo>
                  <a:pt x="160" y="247"/>
                </a:lnTo>
                <a:lnTo>
                  <a:pt x="182" y="229"/>
                </a:lnTo>
                <a:lnTo>
                  <a:pt x="136" y="154"/>
                </a:lnTo>
                <a:lnTo>
                  <a:pt x="140" y="117"/>
                </a:lnTo>
                <a:lnTo>
                  <a:pt x="160" y="107"/>
                </a:lnTo>
                <a:lnTo>
                  <a:pt x="160" y="117"/>
                </a:lnTo>
                <a:lnTo>
                  <a:pt x="156" y="121"/>
                </a:lnTo>
                <a:lnTo>
                  <a:pt x="186" y="144"/>
                </a:lnTo>
                <a:lnTo>
                  <a:pt x="190" y="139"/>
                </a:lnTo>
                <a:lnTo>
                  <a:pt x="219" y="162"/>
                </a:lnTo>
                <a:lnTo>
                  <a:pt x="219" y="148"/>
                </a:lnTo>
                <a:lnTo>
                  <a:pt x="207" y="129"/>
                </a:lnTo>
                <a:lnTo>
                  <a:pt x="219" y="129"/>
                </a:lnTo>
                <a:lnTo>
                  <a:pt x="235" y="148"/>
                </a:lnTo>
                <a:lnTo>
                  <a:pt x="239" y="144"/>
                </a:lnTo>
                <a:lnTo>
                  <a:pt x="207" y="103"/>
                </a:lnTo>
                <a:lnTo>
                  <a:pt x="233" y="93"/>
                </a:lnTo>
                <a:lnTo>
                  <a:pt x="245" y="75"/>
                </a:lnTo>
                <a:lnTo>
                  <a:pt x="253" y="75"/>
                </a:lnTo>
                <a:lnTo>
                  <a:pt x="261" y="85"/>
                </a:lnTo>
                <a:lnTo>
                  <a:pt x="282" y="60"/>
                </a:lnTo>
                <a:lnTo>
                  <a:pt x="290" y="75"/>
                </a:lnTo>
                <a:lnTo>
                  <a:pt x="341" y="89"/>
                </a:lnTo>
                <a:lnTo>
                  <a:pt x="349" y="103"/>
                </a:lnTo>
                <a:lnTo>
                  <a:pt x="353" y="97"/>
                </a:lnTo>
                <a:lnTo>
                  <a:pt x="375" y="7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6" name="Freeform 89"/>
          <p:cNvSpPr>
            <a:spLocks/>
          </p:cNvSpPr>
          <p:nvPr/>
        </p:nvSpPr>
        <p:spPr bwMode="gray">
          <a:xfrm>
            <a:off x="6591300" y="5641975"/>
            <a:ext cx="95250" cy="173038"/>
          </a:xfrm>
          <a:custGeom>
            <a:avLst/>
            <a:gdLst>
              <a:gd name="T0" fmla="*/ 2147483647 w 49"/>
              <a:gd name="T1" fmla="*/ 2147483647 h 95"/>
              <a:gd name="T2" fmla="*/ 2147483647 w 49"/>
              <a:gd name="T3" fmla="*/ 0 h 95"/>
              <a:gd name="T4" fmla="*/ 2147483647 w 49"/>
              <a:gd name="T5" fmla="*/ 0 h 95"/>
              <a:gd name="T6" fmla="*/ 2147483647 w 49"/>
              <a:gd name="T7" fmla="*/ 0 h 95"/>
              <a:gd name="T8" fmla="*/ 2147483647 w 49"/>
              <a:gd name="T9" fmla="*/ 2147483647 h 95"/>
              <a:gd name="T10" fmla="*/ 0 w 49"/>
              <a:gd name="T11" fmla="*/ 2147483647 h 95"/>
              <a:gd name="T12" fmla="*/ 0 w 49"/>
              <a:gd name="T13" fmla="*/ 2147483647 h 95"/>
              <a:gd name="T14" fmla="*/ 2147483647 w 49"/>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95"/>
              <a:gd name="T26" fmla="*/ 49 w 49"/>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95">
                <a:moveTo>
                  <a:pt x="16" y="69"/>
                </a:moveTo>
                <a:lnTo>
                  <a:pt x="49" y="0"/>
                </a:lnTo>
                <a:lnTo>
                  <a:pt x="14" y="69"/>
                </a:lnTo>
                <a:lnTo>
                  <a:pt x="0" y="95"/>
                </a:lnTo>
                <a:lnTo>
                  <a:pt x="16" y="6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7" name="Freeform 90"/>
          <p:cNvSpPr>
            <a:spLocks/>
          </p:cNvSpPr>
          <p:nvPr/>
        </p:nvSpPr>
        <p:spPr bwMode="gray">
          <a:xfrm>
            <a:off x="6899275" y="5492750"/>
            <a:ext cx="179388" cy="39688"/>
          </a:xfrm>
          <a:custGeom>
            <a:avLst/>
            <a:gdLst>
              <a:gd name="T0" fmla="*/ 2147483647 w 93"/>
              <a:gd name="T1" fmla="*/ 0 h 22"/>
              <a:gd name="T2" fmla="*/ 0 w 93"/>
              <a:gd name="T3" fmla="*/ 2147483647 h 22"/>
              <a:gd name="T4" fmla="*/ 0 w 93"/>
              <a:gd name="T5" fmla="*/ 2147483647 h 22"/>
              <a:gd name="T6" fmla="*/ 2147483647 w 93"/>
              <a:gd name="T7" fmla="*/ 0 h 22"/>
              <a:gd name="T8" fmla="*/ 0 60000 65536"/>
              <a:gd name="T9" fmla="*/ 0 60000 65536"/>
              <a:gd name="T10" fmla="*/ 0 60000 65536"/>
              <a:gd name="T11" fmla="*/ 0 60000 65536"/>
              <a:gd name="T12" fmla="*/ 0 w 93"/>
              <a:gd name="T13" fmla="*/ 0 h 22"/>
              <a:gd name="T14" fmla="*/ 93 w 93"/>
              <a:gd name="T15" fmla="*/ 22 h 22"/>
            </a:gdLst>
            <a:ahLst/>
            <a:cxnLst>
              <a:cxn ang="T8">
                <a:pos x="T0" y="T1"/>
              </a:cxn>
              <a:cxn ang="T9">
                <a:pos x="T2" y="T3"/>
              </a:cxn>
              <a:cxn ang="T10">
                <a:pos x="T4" y="T5"/>
              </a:cxn>
              <a:cxn ang="T11">
                <a:pos x="T6" y="T7"/>
              </a:cxn>
            </a:cxnLst>
            <a:rect l="T12" t="T13" r="T14" b="T15"/>
            <a:pathLst>
              <a:path w="93" h="22">
                <a:moveTo>
                  <a:pt x="93" y="0"/>
                </a:moveTo>
                <a:lnTo>
                  <a:pt x="0" y="22"/>
                </a:lnTo>
                <a:lnTo>
                  <a:pt x="93"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8" name="Freeform 91"/>
          <p:cNvSpPr>
            <a:spLocks/>
          </p:cNvSpPr>
          <p:nvPr/>
        </p:nvSpPr>
        <p:spPr bwMode="gray">
          <a:xfrm>
            <a:off x="7315200" y="5499100"/>
            <a:ext cx="30163" cy="58738"/>
          </a:xfrm>
          <a:custGeom>
            <a:avLst/>
            <a:gdLst>
              <a:gd name="T0" fmla="*/ 0 w 16"/>
              <a:gd name="T1" fmla="*/ 2147483647 h 32"/>
              <a:gd name="T2" fmla="*/ 0 w 16"/>
              <a:gd name="T3" fmla="*/ 2147483647 h 32"/>
              <a:gd name="T4" fmla="*/ 2147483647 w 16"/>
              <a:gd name="T5" fmla="*/ 2147483647 h 32"/>
              <a:gd name="T6" fmla="*/ 2147483647 w 16"/>
              <a:gd name="T7" fmla="*/ 0 h 32"/>
              <a:gd name="T8" fmla="*/ 2147483647 w 16"/>
              <a:gd name="T9" fmla="*/ 0 h 32"/>
              <a:gd name="T10" fmla="*/ 2147483647 w 16"/>
              <a:gd name="T11" fmla="*/ 2147483647 h 32"/>
              <a:gd name="T12" fmla="*/ 0 w 16"/>
              <a:gd name="T13" fmla="*/ 2147483647 h 32"/>
              <a:gd name="T14" fmla="*/ 0 60000 65536"/>
              <a:gd name="T15" fmla="*/ 0 60000 65536"/>
              <a:gd name="T16" fmla="*/ 0 60000 65536"/>
              <a:gd name="T17" fmla="*/ 0 60000 65536"/>
              <a:gd name="T18" fmla="*/ 0 60000 65536"/>
              <a:gd name="T19" fmla="*/ 0 60000 65536"/>
              <a:gd name="T20" fmla="*/ 0 60000 65536"/>
              <a:gd name="T21" fmla="*/ 0 w 16"/>
              <a:gd name="T22" fmla="*/ 0 h 32"/>
              <a:gd name="T23" fmla="*/ 16 w 1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2">
                <a:moveTo>
                  <a:pt x="0" y="32"/>
                </a:moveTo>
                <a:lnTo>
                  <a:pt x="0" y="32"/>
                </a:lnTo>
                <a:lnTo>
                  <a:pt x="10" y="18"/>
                </a:lnTo>
                <a:lnTo>
                  <a:pt x="16" y="0"/>
                </a:lnTo>
                <a:lnTo>
                  <a:pt x="10" y="18"/>
                </a:lnTo>
                <a:lnTo>
                  <a:pt x="0" y="3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39" name="Freeform 92"/>
          <p:cNvSpPr>
            <a:spLocks/>
          </p:cNvSpPr>
          <p:nvPr/>
        </p:nvSpPr>
        <p:spPr bwMode="gray">
          <a:xfrm>
            <a:off x="7272338" y="5599113"/>
            <a:ext cx="42862" cy="33337"/>
          </a:xfrm>
          <a:custGeom>
            <a:avLst/>
            <a:gdLst>
              <a:gd name="T0" fmla="*/ 2147483647 w 22"/>
              <a:gd name="T1" fmla="*/ 0 h 18"/>
              <a:gd name="T2" fmla="*/ 0 w 22"/>
              <a:gd name="T3" fmla="*/ 2147483647 h 18"/>
              <a:gd name="T4" fmla="*/ 0 w 22"/>
              <a:gd name="T5" fmla="*/ 2147483647 h 18"/>
              <a:gd name="T6" fmla="*/ 2147483647 w 22"/>
              <a:gd name="T7" fmla="*/ 0 h 18"/>
              <a:gd name="T8" fmla="*/ 2147483647 w 22"/>
              <a:gd name="T9" fmla="*/ 0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22" y="0"/>
                </a:moveTo>
                <a:lnTo>
                  <a:pt x="0" y="18"/>
                </a:lnTo>
                <a:lnTo>
                  <a:pt x="22"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0" name="Freeform 93"/>
          <p:cNvSpPr>
            <a:spLocks/>
          </p:cNvSpPr>
          <p:nvPr/>
        </p:nvSpPr>
        <p:spPr bwMode="gray">
          <a:xfrm>
            <a:off x="7248525" y="5969000"/>
            <a:ext cx="39688" cy="41275"/>
          </a:xfrm>
          <a:custGeom>
            <a:avLst/>
            <a:gdLst>
              <a:gd name="T0" fmla="*/ 2147483647 w 20"/>
              <a:gd name="T1" fmla="*/ 2147483647 h 23"/>
              <a:gd name="T2" fmla="*/ 2147483647 w 20"/>
              <a:gd name="T3" fmla="*/ 2147483647 h 23"/>
              <a:gd name="T4" fmla="*/ 0 w 20"/>
              <a:gd name="T5" fmla="*/ 0 h 23"/>
              <a:gd name="T6" fmla="*/ 2147483647 w 20"/>
              <a:gd name="T7" fmla="*/ 2147483647 h 23"/>
              <a:gd name="T8" fmla="*/ 2147483647 w 20"/>
              <a:gd name="T9" fmla="*/ 2147483647 h 23"/>
              <a:gd name="T10" fmla="*/ 2147483647 w 20"/>
              <a:gd name="T11" fmla="*/ 2147483647 h 23"/>
              <a:gd name="T12" fmla="*/ 0 60000 65536"/>
              <a:gd name="T13" fmla="*/ 0 60000 65536"/>
              <a:gd name="T14" fmla="*/ 0 60000 65536"/>
              <a:gd name="T15" fmla="*/ 0 60000 65536"/>
              <a:gd name="T16" fmla="*/ 0 60000 65536"/>
              <a:gd name="T17" fmla="*/ 0 60000 65536"/>
              <a:gd name="T18" fmla="*/ 0 w 20"/>
              <a:gd name="T19" fmla="*/ 0 h 23"/>
              <a:gd name="T20" fmla="*/ 20 w 2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0" h="23">
                <a:moveTo>
                  <a:pt x="20" y="23"/>
                </a:moveTo>
                <a:lnTo>
                  <a:pt x="12" y="4"/>
                </a:lnTo>
                <a:lnTo>
                  <a:pt x="0" y="0"/>
                </a:lnTo>
                <a:lnTo>
                  <a:pt x="8" y="19"/>
                </a:lnTo>
                <a:lnTo>
                  <a:pt x="4" y="23"/>
                </a:lnTo>
                <a:lnTo>
                  <a:pt x="20" y="2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1" name="Freeform 94"/>
          <p:cNvSpPr>
            <a:spLocks/>
          </p:cNvSpPr>
          <p:nvPr/>
        </p:nvSpPr>
        <p:spPr bwMode="gray">
          <a:xfrm>
            <a:off x="7235825" y="5843588"/>
            <a:ext cx="79375" cy="52387"/>
          </a:xfrm>
          <a:custGeom>
            <a:avLst/>
            <a:gdLst>
              <a:gd name="T0" fmla="*/ 2147483647 w 41"/>
              <a:gd name="T1" fmla="*/ 2147483647 h 29"/>
              <a:gd name="T2" fmla="*/ 2147483647 w 41"/>
              <a:gd name="T3" fmla="*/ 0 h 29"/>
              <a:gd name="T4" fmla="*/ 0 w 41"/>
              <a:gd name="T5" fmla="*/ 2147483647 h 29"/>
              <a:gd name="T6" fmla="*/ 2147483647 w 41"/>
              <a:gd name="T7" fmla="*/ 2147483647 h 29"/>
              <a:gd name="T8" fmla="*/ 2147483647 w 41"/>
              <a:gd name="T9" fmla="*/ 2147483647 h 29"/>
              <a:gd name="T10" fmla="*/ 2147483647 w 41"/>
              <a:gd name="T11" fmla="*/ 2147483647 h 29"/>
              <a:gd name="T12" fmla="*/ 2147483647 w 41"/>
              <a:gd name="T13" fmla="*/ 2147483647 h 29"/>
              <a:gd name="T14" fmla="*/ 2147483647 w 41"/>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9"/>
              <a:gd name="T26" fmla="*/ 41 w 4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9">
                <a:moveTo>
                  <a:pt x="41" y="15"/>
                </a:moveTo>
                <a:lnTo>
                  <a:pt x="31" y="0"/>
                </a:lnTo>
                <a:lnTo>
                  <a:pt x="0" y="5"/>
                </a:lnTo>
                <a:lnTo>
                  <a:pt x="11" y="19"/>
                </a:lnTo>
                <a:lnTo>
                  <a:pt x="25" y="15"/>
                </a:lnTo>
                <a:lnTo>
                  <a:pt x="25" y="19"/>
                </a:lnTo>
                <a:lnTo>
                  <a:pt x="41" y="29"/>
                </a:lnTo>
                <a:lnTo>
                  <a:pt x="41" y="15"/>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2" name="Freeform 95"/>
          <p:cNvSpPr>
            <a:spLocks/>
          </p:cNvSpPr>
          <p:nvPr/>
        </p:nvSpPr>
        <p:spPr bwMode="gray">
          <a:xfrm>
            <a:off x="7272338" y="5403850"/>
            <a:ext cx="1871662" cy="949325"/>
          </a:xfrm>
          <a:custGeom>
            <a:avLst/>
            <a:gdLst>
              <a:gd name="T0" fmla="*/ 2147483647 w 971"/>
              <a:gd name="T1" fmla="*/ 2147483647 h 525"/>
              <a:gd name="T2" fmla="*/ 2147483647 w 971"/>
              <a:gd name="T3" fmla="*/ 2147483647 h 525"/>
              <a:gd name="T4" fmla="*/ 2147483647 w 971"/>
              <a:gd name="T5" fmla="*/ 2147483647 h 525"/>
              <a:gd name="T6" fmla="*/ 2147483647 w 971"/>
              <a:gd name="T7" fmla="*/ 2147483647 h 525"/>
              <a:gd name="T8" fmla="*/ 2147483647 w 971"/>
              <a:gd name="T9" fmla="*/ 2147483647 h 525"/>
              <a:gd name="T10" fmla="*/ 2147483647 w 971"/>
              <a:gd name="T11" fmla="*/ 2147483647 h 525"/>
              <a:gd name="T12" fmla="*/ 2147483647 w 971"/>
              <a:gd name="T13" fmla="*/ 0 h 525"/>
              <a:gd name="T14" fmla="*/ 2147483647 w 971"/>
              <a:gd name="T15" fmla="*/ 2147483647 h 525"/>
              <a:gd name="T16" fmla="*/ 2147483647 w 971"/>
              <a:gd name="T17" fmla="*/ 2147483647 h 525"/>
              <a:gd name="T18" fmla="*/ 2147483647 w 971"/>
              <a:gd name="T19" fmla="*/ 2147483647 h 525"/>
              <a:gd name="T20" fmla="*/ 2147483647 w 971"/>
              <a:gd name="T21" fmla="*/ 2147483647 h 525"/>
              <a:gd name="T22" fmla="*/ 2147483647 w 971"/>
              <a:gd name="T23" fmla="*/ 2147483647 h 525"/>
              <a:gd name="T24" fmla="*/ 2147483647 w 971"/>
              <a:gd name="T25" fmla="*/ 2147483647 h 525"/>
              <a:gd name="T26" fmla="*/ 2147483647 w 971"/>
              <a:gd name="T27" fmla="*/ 2147483647 h 525"/>
              <a:gd name="T28" fmla="*/ 2147483647 w 971"/>
              <a:gd name="T29" fmla="*/ 2147483647 h 525"/>
              <a:gd name="T30" fmla="*/ 2147483647 w 971"/>
              <a:gd name="T31" fmla="*/ 2147483647 h 525"/>
              <a:gd name="T32" fmla="*/ 2147483647 w 971"/>
              <a:gd name="T33" fmla="*/ 2147483647 h 525"/>
              <a:gd name="T34" fmla="*/ 2147483647 w 971"/>
              <a:gd name="T35" fmla="*/ 2147483647 h 525"/>
              <a:gd name="T36" fmla="*/ 0 w 971"/>
              <a:gd name="T37" fmla="*/ 2147483647 h 525"/>
              <a:gd name="T38" fmla="*/ 2147483647 w 971"/>
              <a:gd name="T39" fmla="*/ 2147483647 h 525"/>
              <a:gd name="T40" fmla="*/ 2147483647 w 971"/>
              <a:gd name="T41" fmla="*/ 2147483647 h 525"/>
              <a:gd name="T42" fmla="*/ 2147483647 w 971"/>
              <a:gd name="T43" fmla="*/ 2147483647 h 525"/>
              <a:gd name="T44" fmla="*/ 2147483647 w 971"/>
              <a:gd name="T45" fmla="*/ 2147483647 h 525"/>
              <a:gd name="T46" fmla="*/ 2147483647 w 971"/>
              <a:gd name="T47" fmla="*/ 2147483647 h 525"/>
              <a:gd name="T48" fmla="*/ 2147483647 w 971"/>
              <a:gd name="T49" fmla="*/ 2147483647 h 525"/>
              <a:gd name="T50" fmla="*/ 2147483647 w 971"/>
              <a:gd name="T51" fmla="*/ 2147483647 h 525"/>
              <a:gd name="T52" fmla="*/ 2147483647 w 971"/>
              <a:gd name="T53" fmla="*/ 2147483647 h 525"/>
              <a:gd name="T54" fmla="*/ 2147483647 w 971"/>
              <a:gd name="T55" fmla="*/ 2147483647 h 525"/>
              <a:gd name="T56" fmla="*/ 2147483647 w 971"/>
              <a:gd name="T57" fmla="*/ 2147483647 h 525"/>
              <a:gd name="T58" fmla="*/ 2147483647 w 971"/>
              <a:gd name="T59" fmla="*/ 2147483647 h 525"/>
              <a:gd name="T60" fmla="*/ 2147483647 w 971"/>
              <a:gd name="T61" fmla="*/ 2147483647 h 525"/>
              <a:gd name="T62" fmla="*/ 2147483647 w 971"/>
              <a:gd name="T63" fmla="*/ 2147483647 h 525"/>
              <a:gd name="T64" fmla="*/ 2147483647 w 971"/>
              <a:gd name="T65" fmla="*/ 2147483647 h 525"/>
              <a:gd name="T66" fmla="*/ 2147483647 w 971"/>
              <a:gd name="T67" fmla="*/ 2147483647 h 525"/>
              <a:gd name="T68" fmla="*/ 2147483647 w 971"/>
              <a:gd name="T69" fmla="*/ 2147483647 h 525"/>
              <a:gd name="T70" fmla="*/ 2147483647 w 971"/>
              <a:gd name="T71" fmla="*/ 2147483647 h 525"/>
              <a:gd name="T72" fmla="*/ 2147483647 w 971"/>
              <a:gd name="T73" fmla="*/ 2147483647 h 525"/>
              <a:gd name="T74" fmla="*/ 2147483647 w 971"/>
              <a:gd name="T75" fmla="*/ 2147483647 h 525"/>
              <a:gd name="T76" fmla="*/ 2147483647 w 971"/>
              <a:gd name="T77" fmla="*/ 2147483647 h 525"/>
              <a:gd name="T78" fmla="*/ 2147483647 w 971"/>
              <a:gd name="T79" fmla="*/ 2147483647 h 525"/>
              <a:gd name="T80" fmla="*/ 2147483647 w 971"/>
              <a:gd name="T81" fmla="*/ 2147483647 h 525"/>
              <a:gd name="T82" fmla="*/ 2147483647 w 971"/>
              <a:gd name="T83" fmla="*/ 2147483647 h 525"/>
              <a:gd name="T84" fmla="*/ 2147483647 w 971"/>
              <a:gd name="T85" fmla="*/ 2147483647 h 525"/>
              <a:gd name="T86" fmla="*/ 2147483647 w 971"/>
              <a:gd name="T87" fmla="*/ 2147483647 h 525"/>
              <a:gd name="T88" fmla="*/ 2147483647 w 971"/>
              <a:gd name="T89" fmla="*/ 2147483647 h 525"/>
              <a:gd name="T90" fmla="*/ 2147483647 w 971"/>
              <a:gd name="T91" fmla="*/ 2147483647 h 525"/>
              <a:gd name="T92" fmla="*/ 2147483647 w 971"/>
              <a:gd name="T93" fmla="*/ 2147483647 h 525"/>
              <a:gd name="T94" fmla="*/ 2147483647 w 971"/>
              <a:gd name="T95" fmla="*/ 2147483647 h 525"/>
              <a:gd name="T96" fmla="*/ 2147483647 w 971"/>
              <a:gd name="T97" fmla="*/ 2147483647 h 525"/>
              <a:gd name="T98" fmla="*/ 2147483647 w 971"/>
              <a:gd name="T99" fmla="*/ 2147483647 h 5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1"/>
              <a:gd name="T151" fmla="*/ 0 h 525"/>
              <a:gd name="T152" fmla="*/ 971 w 971"/>
              <a:gd name="T153" fmla="*/ 525 h 5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1" h="525">
                <a:moveTo>
                  <a:pt x="920" y="41"/>
                </a:moveTo>
                <a:lnTo>
                  <a:pt x="876" y="81"/>
                </a:lnTo>
                <a:lnTo>
                  <a:pt x="821" y="89"/>
                </a:lnTo>
                <a:lnTo>
                  <a:pt x="791" y="81"/>
                </a:lnTo>
                <a:lnTo>
                  <a:pt x="726" y="95"/>
                </a:lnTo>
                <a:lnTo>
                  <a:pt x="697" y="81"/>
                </a:lnTo>
                <a:lnTo>
                  <a:pt x="687" y="89"/>
                </a:lnTo>
                <a:lnTo>
                  <a:pt x="636" y="63"/>
                </a:lnTo>
                <a:lnTo>
                  <a:pt x="626" y="59"/>
                </a:lnTo>
                <a:lnTo>
                  <a:pt x="620" y="71"/>
                </a:lnTo>
                <a:lnTo>
                  <a:pt x="592" y="33"/>
                </a:lnTo>
                <a:lnTo>
                  <a:pt x="563" y="33"/>
                </a:lnTo>
                <a:lnTo>
                  <a:pt x="535" y="14"/>
                </a:lnTo>
                <a:lnTo>
                  <a:pt x="529" y="0"/>
                </a:lnTo>
                <a:lnTo>
                  <a:pt x="519" y="0"/>
                </a:lnTo>
                <a:lnTo>
                  <a:pt x="513" y="14"/>
                </a:lnTo>
                <a:lnTo>
                  <a:pt x="430" y="10"/>
                </a:lnTo>
                <a:lnTo>
                  <a:pt x="383" y="29"/>
                </a:lnTo>
                <a:lnTo>
                  <a:pt x="346" y="59"/>
                </a:lnTo>
                <a:lnTo>
                  <a:pt x="316" y="67"/>
                </a:lnTo>
                <a:lnTo>
                  <a:pt x="304" y="89"/>
                </a:lnTo>
                <a:lnTo>
                  <a:pt x="267" y="95"/>
                </a:lnTo>
                <a:lnTo>
                  <a:pt x="247" y="85"/>
                </a:lnTo>
                <a:lnTo>
                  <a:pt x="229" y="85"/>
                </a:lnTo>
                <a:lnTo>
                  <a:pt x="166" y="79"/>
                </a:lnTo>
                <a:lnTo>
                  <a:pt x="156" y="99"/>
                </a:lnTo>
                <a:lnTo>
                  <a:pt x="186" y="108"/>
                </a:lnTo>
                <a:lnTo>
                  <a:pt x="221" y="114"/>
                </a:lnTo>
                <a:lnTo>
                  <a:pt x="168" y="136"/>
                </a:lnTo>
                <a:lnTo>
                  <a:pt x="174" y="150"/>
                </a:lnTo>
                <a:lnTo>
                  <a:pt x="117" y="150"/>
                </a:lnTo>
                <a:lnTo>
                  <a:pt x="107" y="136"/>
                </a:lnTo>
                <a:lnTo>
                  <a:pt x="95" y="140"/>
                </a:lnTo>
                <a:lnTo>
                  <a:pt x="91" y="154"/>
                </a:lnTo>
                <a:lnTo>
                  <a:pt x="63" y="150"/>
                </a:lnTo>
                <a:lnTo>
                  <a:pt x="38" y="158"/>
                </a:lnTo>
                <a:lnTo>
                  <a:pt x="0" y="191"/>
                </a:lnTo>
                <a:lnTo>
                  <a:pt x="0" y="227"/>
                </a:lnTo>
                <a:lnTo>
                  <a:pt x="44" y="223"/>
                </a:lnTo>
                <a:lnTo>
                  <a:pt x="38" y="248"/>
                </a:lnTo>
                <a:lnTo>
                  <a:pt x="44" y="276"/>
                </a:lnTo>
                <a:lnTo>
                  <a:pt x="63" y="284"/>
                </a:lnTo>
                <a:lnTo>
                  <a:pt x="50" y="302"/>
                </a:lnTo>
                <a:lnTo>
                  <a:pt x="54" y="312"/>
                </a:lnTo>
                <a:lnTo>
                  <a:pt x="67" y="323"/>
                </a:lnTo>
                <a:lnTo>
                  <a:pt x="38" y="323"/>
                </a:lnTo>
                <a:lnTo>
                  <a:pt x="26" y="302"/>
                </a:lnTo>
                <a:lnTo>
                  <a:pt x="16" y="302"/>
                </a:lnTo>
                <a:lnTo>
                  <a:pt x="26" y="323"/>
                </a:lnTo>
                <a:lnTo>
                  <a:pt x="16" y="331"/>
                </a:lnTo>
                <a:lnTo>
                  <a:pt x="44" y="341"/>
                </a:lnTo>
                <a:lnTo>
                  <a:pt x="71" y="359"/>
                </a:lnTo>
                <a:lnTo>
                  <a:pt x="75" y="383"/>
                </a:lnTo>
                <a:lnTo>
                  <a:pt x="71" y="387"/>
                </a:lnTo>
                <a:lnTo>
                  <a:pt x="75" y="416"/>
                </a:lnTo>
                <a:lnTo>
                  <a:pt x="95" y="420"/>
                </a:lnTo>
                <a:lnTo>
                  <a:pt x="95" y="428"/>
                </a:lnTo>
                <a:lnTo>
                  <a:pt x="79" y="428"/>
                </a:lnTo>
                <a:lnTo>
                  <a:pt x="83" y="438"/>
                </a:lnTo>
                <a:lnTo>
                  <a:pt x="142" y="438"/>
                </a:lnTo>
                <a:lnTo>
                  <a:pt x="91" y="456"/>
                </a:lnTo>
                <a:lnTo>
                  <a:pt x="91" y="467"/>
                </a:lnTo>
                <a:lnTo>
                  <a:pt x="127" y="460"/>
                </a:lnTo>
                <a:lnTo>
                  <a:pt x="138" y="467"/>
                </a:lnTo>
                <a:lnTo>
                  <a:pt x="142" y="452"/>
                </a:lnTo>
                <a:lnTo>
                  <a:pt x="158" y="452"/>
                </a:lnTo>
                <a:lnTo>
                  <a:pt x="186" y="471"/>
                </a:lnTo>
                <a:lnTo>
                  <a:pt x="196" y="467"/>
                </a:lnTo>
                <a:lnTo>
                  <a:pt x="204" y="489"/>
                </a:lnTo>
                <a:lnTo>
                  <a:pt x="237" y="511"/>
                </a:lnTo>
                <a:lnTo>
                  <a:pt x="275" y="497"/>
                </a:lnTo>
                <a:lnTo>
                  <a:pt x="284" y="497"/>
                </a:lnTo>
                <a:lnTo>
                  <a:pt x="288" y="456"/>
                </a:lnTo>
                <a:lnTo>
                  <a:pt x="324" y="452"/>
                </a:lnTo>
                <a:lnTo>
                  <a:pt x="383" y="475"/>
                </a:lnTo>
                <a:lnTo>
                  <a:pt x="399" y="503"/>
                </a:lnTo>
                <a:lnTo>
                  <a:pt x="430" y="511"/>
                </a:lnTo>
                <a:lnTo>
                  <a:pt x="492" y="493"/>
                </a:lnTo>
                <a:lnTo>
                  <a:pt x="535" y="448"/>
                </a:lnTo>
                <a:lnTo>
                  <a:pt x="592" y="467"/>
                </a:lnTo>
                <a:lnTo>
                  <a:pt x="620" y="442"/>
                </a:lnTo>
                <a:lnTo>
                  <a:pt x="630" y="452"/>
                </a:lnTo>
                <a:lnTo>
                  <a:pt x="610" y="479"/>
                </a:lnTo>
                <a:lnTo>
                  <a:pt x="620" y="507"/>
                </a:lnTo>
                <a:lnTo>
                  <a:pt x="642" y="525"/>
                </a:lnTo>
                <a:lnTo>
                  <a:pt x="655" y="511"/>
                </a:lnTo>
                <a:lnTo>
                  <a:pt x="667" y="493"/>
                </a:lnTo>
                <a:lnTo>
                  <a:pt x="675" y="479"/>
                </a:lnTo>
                <a:lnTo>
                  <a:pt x="671" y="448"/>
                </a:lnTo>
                <a:lnTo>
                  <a:pt x="683" y="438"/>
                </a:lnTo>
                <a:lnTo>
                  <a:pt x="697" y="452"/>
                </a:lnTo>
                <a:lnTo>
                  <a:pt x="734" y="452"/>
                </a:lnTo>
                <a:lnTo>
                  <a:pt x="772" y="438"/>
                </a:lnTo>
                <a:lnTo>
                  <a:pt x="813" y="456"/>
                </a:lnTo>
                <a:lnTo>
                  <a:pt x="861" y="452"/>
                </a:lnTo>
                <a:lnTo>
                  <a:pt x="916" y="420"/>
                </a:lnTo>
                <a:lnTo>
                  <a:pt x="951" y="412"/>
                </a:lnTo>
                <a:lnTo>
                  <a:pt x="971" y="412"/>
                </a:lnTo>
                <a:lnTo>
                  <a:pt x="971" y="35"/>
                </a:lnTo>
                <a:lnTo>
                  <a:pt x="920" y="41"/>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43" name="Freeform 96"/>
          <p:cNvSpPr>
            <a:spLocks/>
          </p:cNvSpPr>
          <p:nvPr/>
        </p:nvSpPr>
        <p:spPr bwMode="gray">
          <a:xfrm>
            <a:off x="5078413" y="5172075"/>
            <a:ext cx="26987" cy="34925"/>
          </a:xfrm>
          <a:custGeom>
            <a:avLst/>
            <a:gdLst>
              <a:gd name="T0" fmla="*/ 0 w 14"/>
              <a:gd name="T1" fmla="*/ 2147483647 h 19"/>
              <a:gd name="T2" fmla="*/ 0 w 14"/>
              <a:gd name="T3" fmla="*/ 2147483647 h 19"/>
              <a:gd name="T4" fmla="*/ 2147483647 w 14"/>
              <a:gd name="T5" fmla="*/ 2147483647 h 19"/>
              <a:gd name="T6" fmla="*/ 2147483647 w 14"/>
              <a:gd name="T7" fmla="*/ 2147483647 h 19"/>
              <a:gd name="T8" fmla="*/ 2147483647 w 14"/>
              <a:gd name="T9" fmla="*/ 0 h 19"/>
              <a:gd name="T10" fmla="*/ 0 w 14"/>
              <a:gd name="T11" fmla="*/ 2147483647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4" h="19">
                <a:moveTo>
                  <a:pt x="0" y="11"/>
                </a:moveTo>
                <a:lnTo>
                  <a:pt x="0" y="19"/>
                </a:lnTo>
                <a:lnTo>
                  <a:pt x="4" y="15"/>
                </a:lnTo>
                <a:lnTo>
                  <a:pt x="14" y="4"/>
                </a:lnTo>
                <a:lnTo>
                  <a:pt x="10" y="0"/>
                </a:lnTo>
                <a:lnTo>
                  <a:pt x="0" y="1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4" name="Freeform 97"/>
          <p:cNvSpPr>
            <a:spLocks/>
          </p:cNvSpPr>
          <p:nvPr/>
        </p:nvSpPr>
        <p:spPr bwMode="gray">
          <a:xfrm>
            <a:off x="5386388" y="4651375"/>
            <a:ext cx="49212" cy="26988"/>
          </a:xfrm>
          <a:custGeom>
            <a:avLst/>
            <a:gdLst>
              <a:gd name="T0" fmla="*/ 2147483647 w 25"/>
              <a:gd name="T1" fmla="*/ 2147483647 h 15"/>
              <a:gd name="T2" fmla="*/ 2147483647 w 25"/>
              <a:gd name="T3" fmla="*/ 2147483647 h 15"/>
              <a:gd name="T4" fmla="*/ 2147483647 w 25"/>
              <a:gd name="T5" fmla="*/ 2147483647 h 15"/>
              <a:gd name="T6" fmla="*/ 2147483647 w 25"/>
              <a:gd name="T7" fmla="*/ 2147483647 h 15"/>
              <a:gd name="T8" fmla="*/ 2147483647 w 25"/>
              <a:gd name="T9" fmla="*/ 0 h 15"/>
              <a:gd name="T10" fmla="*/ 0 w 25"/>
              <a:gd name="T11" fmla="*/ 0 h 15"/>
              <a:gd name="T12" fmla="*/ 2147483647 w 25"/>
              <a:gd name="T13" fmla="*/ 2147483647 h 15"/>
              <a:gd name="T14" fmla="*/ 2147483647 w 25"/>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5"/>
              <a:gd name="T26" fmla="*/ 25 w 2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5">
                <a:moveTo>
                  <a:pt x="8" y="4"/>
                </a:moveTo>
                <a:lnTo>
                  <a:pt x="12" y="9"/>
                </a:lnTo>
                <a:lnTo>
                  <a:pt x="21" y="15"/>
                </a:lnTo>
                <a:lnTo>
                  <a:pt x="25" y="15"/>
                </a:lnTo>
                <a:lnTo>
                  <a:pt x="25" y="0"/>
                </a:lnTo>
                <a:lnTo>
                  <a:pt x="0" y="0"/>
                </a:lnTo>
                <a:lnTo>
                  <a:pt x="2" y="4"/>
                </a:lnTo>
                <a:lnTo>
                  <a:pt x="8" y="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5" name="Freeform 98"/>
          <p:cNvSpPr>
            <a:spLocks/>
          </p:cNvSpPr>
          <p:nvPr/>
        </p:nvSpPr>
        <p:spPr bwMode="gray">
          <a:xfrm>
            <a:off x="6816725" y="3062288"/>
            <a:ext cx="1052513" cy="917575"/>
          </a:xfrm>
          <a:custGeom>
            <a:avLst/>
            <a:gdLst>
              <a:gd name="T0" fmla="*/ 2147483647 w 546"/>
              <a:gd name="T1" fmla="*/ 2147483647 h 507"/>
              <a:gd name="T2" fmla="*/ 2147483647 w 546"/>
              <a:gd name="T3" fmla="*/ 2147483647 h 507"/>
              <a:gd name="T4" fmla="*/ 2147483647 w 546"/>
              <a:gd name="T5" fmla="*/ 2147483647 h 507"/>
              <a:gd name="T6" fmla="*/ 2147483647 w 546"/>
              <a:gd name="T7" fmla="*/ 2147483647 h 507"/>
              <a:gd name="T8" fmla="*/ 2147483647 w 546"/>
              <a:gd name="T9" fmla="*/ 2147483647 h 507"/>
              <a:gd name="T10" fmla="*/ 2147483647 w 546"/>
              <a:gd name="T11" fmla="*/ 2147483647 h 507"/>
              <a:gd name="T12" fmla="*/ 2147483647 w 546"/>
              <a:gd name="T13" fmla="*/ 2147483647 h 507"/>
              <a:gd name="T14" fmla="*/ 0 w 546"/>
              <a:gd name="T15" fmla="*/ 2147483647 h 507"/>
              <a:gd name="T16" fmla="*/ 2147483647 w 546"/>
              <a:gd name="T17" fmla="*/ 2147483647 h 507"/>
              <a:gd name="T18" fmla="*/ 2147483647 w 546"/>
              <a:gd name="T19" fmla="*/ 2147483647 h 507"/>
              <a:gd name="T20" fmla="*/ 2147483647 w 546"/>
              <a:gd name="T21" fmla="*/ 2147483647 h 507"/>
              <a:gd name="T22" fmla="*/ 2147483647 w 546"/>
              <a:gd name="T23" fmla="*/ 2147483647 h 507"/>
              <a:gd name="T24" fmla="*/ 2147483647 w 546"/>
              <a:gd name="T25" fmla="*/ 2147483647 h 507"/>
              <a:gd name="T26" fmla="*/ 2147483647 w 546"/>
              <a:gd name="T27" fmla="*/ 2147483647 h 507"/>
              <a:gd name="T28" fmla="*/ 2147483647 w 546"/>
              <a:gd name="T29" fmla="*/ 2147483647 h 507"/>
              <a:gd name="T30" fmla="*/ 2147483647 w 546"/>
              <a:gd name="T31" fmla="*/ 2147483647 h 507"/>
              <a:gd name="T32" fmla="*/ 2147483647 w 546"/>
              <a:gd name="T33" fmla="*/ 2147483647 h 507"/>
              <a:gd name="T34" fmla="*/ 2147483647 w 546"/>
              <a:gd name="T35" fmla="*/ 2147483647 h 507"/>
              <a:gd name="T36" fmla="*/ 2147483647 w 546"/>
              <a:gd name="T37" fmla="*/ 2147483647 h 507"/>
              <a:gd name="T38" fmla="*/ 2147483647 w 546"/>
              <a:gd name="T39" fmla="*/ 2147483647 h 507"/>
              <a:gd name="T40" fmla="*/ 2147483647 w 546"/>
              <a:gd name="T41" fmla="*/ 2147483647 h 507"/>
              <a:gd name="T42" fmla="*/ 2147483647 w 546"/>
              <a:gd name="T43" fmla="*/ 2147483647 h 507"/>
              <a:gd name="T44" fmla="*/ 2147483647 w 546"/>
              <a:gd name="T45" fmla="*/ 2147483647 h 507"/>
              <a:gd name="T46" fmla="*/ 2147483647 w 546"/>
              <a:gd name="T47" fmla="*/ 2147483647 h 507"/>
              <a:gd name="T48" fmla="*/ 2147483647 w 546"/>
              <a:gd name="T49" fmla="*/ 2147483647 h 507"/>
              <a:gd name="T50" fmla="*/ 2147483647 w 546"/>
              <a:gd name="T51" fmla="*/ 2147483647 h 507"/>
              <a:gd name="T52" fmla="*/ 2147483647 w 546"/>
              <a:gd name="T53" fmla="*/ 2147483647 h 507"/>
              <a:gd name="T54" fmla="*/ 2147483647 w 546"/>
              <a:gd name="T55" fmla="*/ 0 h 507"/>
              <a:gd name="T56" fmla="*/ 2147483647 w 546"/>
              <a:gd name="T57" fmla="*/ 0 h 507"/>
              <a:gd name="T58" fmla="*/ 2147483647 w 546"/>
              <a:gd name="T59" fmla="*/ 2147483647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6"/>
              <a:gd name="T91" fmla="*/ 0 h 507"/>
              <a:gd name="T92" fmla="*/ 546 w 546"/>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6" h="507">
                <a:moveTo>
                  <a:pt x="248" y="19"/>
                </a:moveTo>
                <a:lnTo>
                  <a:pt x="155" y="57"/>
                </a:lnTo>
                <a:lnTo>
                  <a:pt x="144" y="136"/>
                </a:lnTo>
                <a:lnTo>
                  <a:pt x="96" y="191"/>
                </a:lnTo>
                <a:lnTo>
                  <a:pt x="17" y="223"/>
                </a:lnTo>
                <a:lnTo>
                  <a:pt x="33" y="284"/>
                </a:lnTo>
                <a:lnTo>
                  <a:pt x="43" y="335"/>
                </a:lnTo>
                <a:lnTo>
                  <a:pt x="0" y="367"/>
                </a:lnTo>
                <a:lnTo>
                  <a:pt x="33" y="400"/>
                </a:lnTo>
                <a:lnTo>
                  <a:pt x="43" y="459"/>
                </a:lnTo>
                <a:lnTo>
                  <a:pt x="69" y="455"/>
                </a:lnTo>
                <a:lnTo>
                  <a:pt x="100" y="475"/>
                </a:lnTo>
                <a:lnTo>
                  <a:pt x="319" y="459"/>
                </a:lnTo>
                <a:lnTo>
                  <a:pt x="325" y="483"/>
                </a:lnTo>
                <a:lnTo>
                  <a:pt x="426" y="507"/>
                </a:lnTo>
                <a:lnTo>
                  <a:pt x="422" y="489"/>
                </a:lnTo>
                <a:lnTo>
                  <a:pt x="453" y="465"/>
                </a:lnTo>
                <a:lnTo>
                  <a:pt x="505" y="471"/>
                </a:lnTo>
                <a:lnTo>
                  <a:pt x="511" y="390"/>
                </a:lnTo>
                <a:lnTo>
                  <a:pt x="483" y="313"/>
                </a:lnTo>
                <a:lnTo>
                  <a:pt x="505" y="298"/>
                </a:lnTo>
                <a:lnTo>
                  <a:pt x="546" y="317"/>
                </a:lnTo>
                <a:lnTo>
                  <a:pt x="528" y="233"/>
                </a:lnTo>
                <a:lnTo>
                  <a:pt x="483" y="177"/>
                </a:lnTo>
                <a:lnTo>
                  <a:pt x="422" y="35"/>
                </a:lnTo>
                <a:lnTo>
                  <a:pt x="339" y="14"/>
                </a:lnTo>
                <a:lnTo>
                  <a:pt x="274" y="2"/>
                </a:lnTo>
                <a:lnTo>
                  <a:pt x="274" y="0"/>
                </a:lnTo>
                <a:lnTo>
                  <a:pt x="248" y="19"/>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46" name="Freeform 99"/>
          <p:cNvSpPr>
            <a:spLocks/>
          </p:cNvSpPr>
          <p:nvPr/>
        </p:nvSpPr>
        <p:spPr bwMode="gray">
          <a:xfrm>
            <a:off x="6727825" y="2366963"/>
            <a:ext cx="481013" cy="398462"/>
          </a:xfrm>
          <a:custGeom>
            <a:avLst/>
            <a:gdLst>
              <a:gd name="T0" fmla="*/ 2147483647 w 249"/>
              <a:gd name="T1" fmla="*/ 2147483647 h 221"/>
              <a:gd name="T2" fmla="*/ 2147483647 w 249"/>
              <a:gd name="T3" fmla="*/ 2147483647 h 221"/>
              <a:gd name="T4" fmla="*/ 2147483647 w 249"/>
              <a:gd name="T5" fmla="*/ 2147483647 h 221"/>
              <a:gd name="T6" fmla="*/ 2147483647 w 249"/>
              <a:gd name="T7" fmla="*/ 2147483647 h 221"/>
              <a:gd name="T8" fmla="*/ 2147483647 w 249"/>
              <a:gd name="T9" fmla="*/ 2147483647 h 221"/>
              <a:gd name="T10" fmla="*/ 2147483647 w 249"/>
              <a:gd name="T11" fmla="*/ 2147483647 h 221"/>
              <a:gd name="T12" fmla="*/ 2147483647 w 249"/>
              <a:gd name="T13" fmla="*/ 0 h 221"/>
              <a:gd name="T14" fmla="*/ 0 w 249"/>
              <a:gd name="T15" fmla="*/ 2147483647 h 221"/>
              <a:gd name="T16" fmla="*/ 2147483647 w 249"/>
              <a:gd name="T17" fmla="*/ 2147483647 h 221"/>
              <a:gd name="T18" fmla="*/ 2147483647 w 249"/>
              <a:gd name="T19" fmla="*/ 2147483647 h 221"/>
              <a:gd name="T20" fmla="*/ 2147483647 w 249"/>
              <a:gd name="T21" fmla="*/ 2147483647 h 221"/>
              <a:gd name="T22" fmla="*/ 2147483647 w 249"/>
              <a:gd name="T23" fmla="*/ 2147483647 h 221"/>
              <a:gd name="T24" fmla="*/ 2147483647 w 249"/>
              <a:gd name="T25" fmla="*/ 2147483647 h 221"/>
              <a:gd name="T26" fmla="*/ 2147483647 w 249"/>
              <a:gd name="T27" fmla="*/ 2147483647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221"/>
              <a:gd name="T44" fmla="*/ 249 w 249"/>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221">
                <a:moveTo>
                  <a:pt x="182" y="221"/>
                </a:moveTo>
                <a:lnTo>
                  <a:pt x="249" y="191"/>
                </a:lnTo>
                <a:lnTo>
                  <a:pt x="215" y="126"/>
                </a:lnTo>
                <a:lnTo>
                  <a:pt x="211" y="75"/>
                </a:lnTo>
                <a:lnTo>
                  <a:pt x="184" y="30"/>
                </a:lnTo>
                <a:lnTo>
                  <a:pt x="194" y="10"/>
                </a:lnTo>
                <a:lnTo>
                  <a:pt x="134" y="0"/>
                </a:lnTo>
                <a:lnTo>
                  <a:pt x="0" y="47"/>
                </a:lnTo>
                <a:lnTo>
                  <a:pt x="8" y="114"/>
                </a:lnTo>
                <a:lnTo>
                  <a:pt x="40" y="158"/>
                </a:lnTo>
                <a:lnTo>
                  <a:pt x="63" y="140"/>
                </a:lnTo>
                <a:lnTo>
                  <a:pt x="63" y="205"/>
                </a:lnTo>
                <a:lnTo>
                  <a:pt x="103" y="195"/>
                </a:lnTo>
                <a:lnTo>
                  <a:pt x="182" y="22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7" name="Freeform 100"/>
          <p:cNvSpPr>
            <a:spLocks/>
          </p:cNvSpPr>
          <p:nvPr/>
        </p:nvSpPr>
        <p:spPr bwMode="gray">
          <a:xfrm>
            <a:off x="6500813" y="2711450"/>
            <a:ext cx="892175" cy="454025"/>
          </a:xfrm>
          <a:custGeom>
            <a:avLst/>
            <a:gdLst>
              <a:gd name="T0" fmla="*/ 2147483647 w 463"/>
              <a:gd name="T1" fmla="*/ 2147483647 h 251"/>
              <a:gd name="T2" fmla="*/ 2147483647 w 463"/>
              <a:gd name="T3" fmla="*/ 2147483647 h 251"/>
              <a:gd name="T4" fmla="*/ 2147483647 w 463"/>
              <a:gd name="T5" fmla="*/ 2147483647 h 251"/>
              <a:gd name="T6" fmla="*/ 2147483647 w 463"/>
              <a:gd name="T7" fmla="*/ 2147483647 h 251"/>
              <a:gd name="T8" fmla="*/ 2147483647 w 463"/>
              <a:gd name="T9" fmla="*/ 2147483647 h 251"/>
              <a:gd name="T10" fmla="*/ 2147483647 w 463"/>
              <a:gd name="T11" fmla="*/ 2147483647 h 251"/>
              <a:gd name="T12" fmla="*/ 2147483647 w 463"/>
              <a:gd name="T13" fmla="*/ 2147483647 h 251"/>
              <a:gd name="T14" fmla="*/ 2147483647 w 463"/>
              <a:gd name="T15" fmla="*/ 2147483647 h 251"/>
              <a:gd name="T16" fmla="*/ 2147483647 w 463"/>
              <a:gd name="T17" fmla="*/ 2147483647 h 251"/>
              <a:gd name="T18" fmla="*/ 2147483647 w 463"/>
              <a:gd name="T19" fmla="*/ 0 h 251"/>
              <a:gd name="T20" fmla="*/ 2147483647 w 463"/>
              <a:gd name="T21" fmla="*/ 2147483647 h 251"/>
              <a:gd name="T22" fmla="*/ 2147483647 w 463"/>
              <a:gd name="T23" fmla="*/ 2147483647 h 251"/>
              <a:gd name="T24" fmla="*/ 2147483647 w 463"/>
              <a:gd name="T25" fmla="*/ 2147483647 h 251"/>
              <a:gd name="T26" fmla="*/ 2147483647 w 463"/>
              <a:gd name="T27" fmla="*/ 2147483647 h 251"/>
              <a:gd name="T28" fmla="*/ 2147483647 w 463"/>
              <a:gd name="T29" fmla="*/ 2147483647 h 251"/>
              <a:gd name="T30" fmla="*/ 2147483647 w 463"/>
              <a:gd name="T31" fmla="*/ 2147483647 h 251"/>
              <a:gd name="T32" fmla="*/ 2147483647 w 463"/>
              <a:gd name="T33" fmla="*/ 2147483647 h 251"/>
              <a:gd name="T34" fmla="*/ 2147483647 w 463"/>
              <a:gd name="T35" fmla="*/ 2147483647 h 251"/>
              <a:gd name="T36" fmla="*/ 0 w 463"/>
              <a:gd name="T37" fmla="*/ 2147483647 h 251"/>
              <a:gd name="T38" fmla="*/ 2147483647 w 463"/>
              <a:gd name="T39" fmla="*/ 2147483647 h 251"/>
              <a:gd name="T40" fmla="*/ 2147483647 w 463"/>
              <a:gd name="T41" fmla="*/ 2147483647 h 2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3"/>
              <a:gd name="T64" fmla="*/ 0 h 251"/>
              <a:gd name="T65" fmla="*/ 463 w 463"/>
              <a:gd name="T66" fmla="*/ 251 h 2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3" h="251">
                <a:moveTo>
                  <a:pt x="150" y="158"/>
                </a:moveTo>
                <a:lnTo>
                  <a:pt x="231" y="176"/>
                </a:lnTo>
                <a:lnTo>
                  <a:pt x="270" y="208"/>
                </a:lnTo>
                <a:lnTo>
                  <a:pt x="296" y="229"/>
                </a:lnTo>
                <a:lnTo>
                  <a:pt x="319" y="251"/>
                </a:lnTo>
                <a:lnTo>
                  <a:pt x="412" y="213"/>
                </a:lnTo>
                <a:lnTo>
                  <a:pt x="438" y="194"/>
                </a:lnTo>
                <a:lnTo>
                  <a:pt x="463" y="81"/>
                </a:lnTo>
                <a:lnTo>
                  <a:pt x="416" y="14"/>
                </a:lnTo>
                <a:lnTo>
                  <a:pt x="367" y="0"/>
                </a:lnTo>
                <a:lnTo>
                  <a:pt x="300" y="30"/>
                </a:lnTo>
                <a:lnTo>
                  <a:pt x="221" y="4"/>
                </a:lnTo>
                <a:lnTo>
                  <a:pt x="181" y="14"/>
                </a:lnTo>
                <a:lnTo>
                  <a:pt x="181" y="71"/>
                </a:lnTo>
                <a:lnTo>
                  <a:pt x="150" y="93"/>
                </a:lnTo>
                <a:lnTo>
                  <a:pt x="122" y="85"/>
                </a:lnTo>
                <a:lnTo>
                  <a:pt x="79" y="14"/>
                </a:lnTo>
                <a:lnTo>
                  <a:pt x="16" y="62"/>
                </a:lnTo>
                <a:lnTo>
                  <a:pt x="0" y="168"/>
                </a:lnTo>
                <a:lnTo>
                  <a:pt x="91" y="158"/>
                </a:lnTo>
                <a:lnTo>
                  <a:pt x="150" y="15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8" name="Freeform 101"/>
          <p:cNvSpPr>
            <a:spLocks/>
          </p:cNvSpPr>
          <p:nvPr/>
        </p:nvSpPr>
        <p:spPr bwMode="gray">
          <a:xfrm>
            <a:off x="6399213" y="2997200"/>
            <a:ext cx="715962" cy="469900"/>
          </a:xfrm>
          <a:custGeom>
            <a:avLst/>
            <a:gdLst>
              <a:gd name="T0" fmla="*/ 2147483647 w 372"/>
              <a:gd name="T1" fmla="*/ 2147483647 h 259"/>
              <a:gd name="T2" fmla="*/ 2147483647 w 372"/>
              <a:gd name="T3" fmla="*/ 2147483647 h 259"/>
              <a:gd name="T4" fmla="*/ 2147483647 w 372"/>
              <a:gd name="T5" fmla="*/ 2147483647 h 259"/>
              <a:gd name="T6" fmla="*/ 2147483647 w 372"/>
              <a:gd name="T7" fmla="*/ 2147483647 h 259"/>
              <a:gd name="T8" fmla="*/ 2147483647 w 372"/>
              <a:gd name="T9" fmla="*/ 2147483647 h 259"/>
              <a:gd name="T10" fmla="*/ 2147483647 w 372"/>
              <a:gd name="T11" fmla="*/ 2147483647 h 259"/>
              <a:gd name="T12" fmla="*/ 2147483647 w 372"/>
              <a:gd name="T13" fmla="*/ 2147483647 h 259"/>
              <a:gd name="T14" fmla="*/ 2147483647 w 372"/>
              <a:gd name="T15" fmla="*/ 0 h 259"/>
              <a:gd name="T16" fmla="*/ 2147483647 w 372"/>
              <a:gd name="T17" fmla="*/ 0 h 259"/>
              <a:gd name="T18" fmla="*/ 2147483647 w 372"/>
              <a:gd name="T19" fmla="*/ 2147483647 h 259"/>
              <a:gd name="T20" fmla="*/ 2147483647 w 372"/>
              <a:gd name="T21" fmla="*/ 2147483647 h 259"/>
              <a:gd name="T22" fmla="*/ 2147483647 w 372"/>
              <a:gd name="T23" fmla="*/ 2147483647 h 259"/>
              <a:gd name="T24" fmla="*/ 0 w 372"/>
              <a:gd name="T25" fmla="*/ 2147483647 h 259"/>
              <a:gd name="T26" fmla="*/ 2147483647 w 372"/>
              <a:gd name="T27" fmla="*/ 2147483647 h 259"/>
              <a:gd name="T28" fmla="*/ 2147483647 w 372"/>
              <a:gd name="T29" fmla="*/ 2147483647 h 259"/>
              <a:gd name="T30" fmla="*/ 2147483647 w 372"/>
              <a:gd name="T31" fmla="*/ 2147483647 h 259"/>
              <a:gd name="T32" fmla="*/ 2147483647 w 372"/>
              <a:gd name="T33" fmla="*/ 214748364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259"/>
              <a:gd name="T53" fmla="*/ 372 w 372"/>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259">
                <a:moveTo>
                  <a:pt x="234" y="259"/>
                </a:moveTo>
                <a:lnTo>
                  <a:pt x="313" y="227"/>
                </a:lnTo>
                <a:lnTo>
                  <a:pt x="361" y="172"/>
                </a:lnTo>
                <a:lnTo>
                  <a:pt x="372" y="93"/>
                </a:lnTo>
                <a:lnTo>
                  <a:pt x="349" y="71"/>
                </a:lnTo>
                <a:lnTo>
                  <a:pt x="323" y="50"/>
                </a:lnTo>
                <a:lnTo>
                  <a:pt x="284" y="18"/>
                </a:lnTo>
                <a:lnTo>
                  <a:pt x="203" y="0"/>
                </a:lnTo>
                <a:lnTo>
                  <a:pt x="144" y="0"/>
                </a:lnTo>
                <a:lnTo>
                  <a:pt x="53" y="10"/>
                </a:lnTo>
                <a:lnTo>
                  <a:pt x="78" y="158"/>
                </a:lnTo>
                <a:lnTo>
                  <a:pt x="7" y="154"/>
                </a:lnTo>
                <a:lnTo>
                  <a:pt x="0" y="180"/>
                </a:lnTo>
                <a:lnTo>
                  <a:pt x="33" y="176"/>
                </a:lnTo>
                <a:lnTo>
                  <a:pt x="5" y="199"/>
                </a:lnTo>
                <a:lnTo>
                  <a:pt x="187" y="199"/>
                </a:lnTo>
                <a:lnTo>
                  <a:pt x="234" y="25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49" name="Freeform 102"/>
          <p:cNvSpPr>
            <a:spLocks/>
          </p:cNvSpPr>
          <p:nvPr/>
        </p:nvSpPr>
        <p:spPr bwMode="gray">
          <a:xfrm>
            <a:off x="7294563" y="4432300"/>
            <a:ext cx="403225" cy="447675"/>
          </a:xfrm>
          <a:custGeom>
            <a:avLst/>
            <a:gdLst>
              <a:gd name="T0" fmla="*/ 2147483647 w 209"/>
              <a:gd name="T1" fmla="*/ 2147483647 h 247"/>
              <a:gd name="T2" fmla="*/ 2147483647 w 209"/>
              <a:gd name="T3" fmla="*/ 2147483647 h 247"/>
              <a:gd name="T4" fmla="*/ 2147483647 w 209"/>
              <a:gd name="T5" fmla="*/ 2147483647 h 247"/>
              <a:gd name="T6" fmla="*/ 2147483647 w 209"/>
              <a:gd name="T7" fmla="*/ 2147483647 h 247"/>
              <a:gd name="T8" fmla="*/ 2147483647 w 209"/>
              <a:gd name="T9" fmla="*/ 2147483647 h 247"/>
              <a:gd name="T10" fmla="*/ 2147483647 w 209"/>
              <a:gd name="T11" fmla="*/ 2147483647 h 247"/>
              <a:gd name="T12" fmla="*/ 2147483647 w 209"/>
              <a:gd name="T13" fmla="*/ 2147483647 h 247"/>
              <a:gd name="T14" fmla="*/ 2147483647 w 209"/>
              <a:gd name="T15" fmla="*/ 2147483647 h 247"/>
              <a:gd name="T16" fmla="*/ 2147483647 w 209"/>
              <a:gd name="T17" fmla="*/ 2147483647 h 247"/>
              <a:gd name="T18" fmla="*/ 0 w 209"/>
              <a:gd name="T19" fmla="*/ 0 h 247"/>
              <a:gd name="T20" fmla="*/ 2147483647 w 209"/>
              <a:gd name="T21" fmla="*/ 2147483647 h 247"/>
              <a:gd name="T22" fmla="*/ 2147483647 w 209"/>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9"/>
              <a:gd name="T37" fmla="*/ 0 h 247"/>
              <a:gd name="T38" fmla="*/ 209 w 209"/>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9" h="247">
                <a:moveTo>
                  <a:pt x="77" y="117"/>
                </a:moveTo>
                <a:lnTo>
                  <a:pt x="89" y="247"/>
                </a:lnTo>
                <a:lnTo>
                  <a:pt x="105" y="205"/>
                </a:lnTo>
                <a:lnTo>
                  <a:pt x="130" y="176"/>
                </a:lnTo>
                <a:lnTo>
                  <a:pt x="209" y="158"/>
                </a:lnTo>
                <a:lnTo>
                  <a:pt x="162" y="121"/>
                </a:lnTo>
                <a:lnTo>
                  <a:pt x="142" y="93"/>
                </a:lnTo>
                <a:lnTo>
                  <a:pt x="109" y="32"/>
                </a:lnTo>
                <a:lnTo>
                  <a:pt x="71" y="28"/>
                </a:lnTo>
                <a:lnTo>
                  <a:pt x="0" y="0"/>
                </a:lnTo>
                <a:lnTo>
                  <a:pt x="67" y="107"/>
                </a:lnTo>
                <a:lnTo>
                  <a:pt x="77" y="117"/>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50" name="Freeform 103"/>
          <p:cNvSpPr>
            <a:spLocks/>
          </p:cNvSpPr>
          <p:nvPr/>
        </p:nvSpPr>
        <p:spPr bwMode="gray">
          <a:xfrm>
            <a:off x="6748463" y="3886200"/>
            <a:ext cx="2060575" cy="1157288"/>
          </a:xfrm>
          <a:custGeom>
            <a:avLst/>
            <a:gdLst>
              <a:gd name="T0" fmla="*/ 2147483647 w 1069"/>
              <a:gd name="T1" fmla="*/ 2147483647 h 640"/>
              <a:gd name="T2" fmla="*/ 2147483647 w 1069"/>
              <a:gd name="T3" fmla="*/ 2147483647 h 640"/>
              <a:gd name="T4" fmla="*/ 2147483647 w 1069"/>
              <a:gd name="T5" fmla="*/ 2147483647 h 640"/>
              <a:gd name="T6" fmla="*/ 2147483647 w 1069"/>
              <a:gd name="T7" fmla="*/ 2147483647 h 640"/>
              <a:gd name="T8" fmla="*/ 2147483647 w 1069"/>
              <a:gd name="T9" fmla="*/ 2147483647 h 640"/>
              <a:gd name="T10" fmla="*/ 2147483647 w 1069"/>
              <a:gd name="T11" fmla="*/ 2147483647 h 640"/>
              <a:gd name="T12" fmla="*/ 2147483647 w 1069"/>
              <a:gd name="T13" fmla="*/ 2147483647 h 640"/>
              <a:gd name="T14" fmla="*/ 2147483647 w 1069"/>
              <a:gd name="T15" fmla="*/ 2147483647 h 640"/>
              <a:gd name="T16" fmla="*/ 2147483647 w 1069"/>
              <a:gd name="T17" fmla="*/ 2147483647 h 640"/>
              <a:gd name="T18" fmla="*/ 2147483647 w 1069"/>
              <a:gd name="T19" fmla="*/ 2147483647 h 640"/>
              <a:gd name="T20" fmla="*/ 2147483647 w 1069"/>
              <a:gd name="T21" fmla="*/ 2147483647 h 640"/>
              <a:gd name="T22" fmla="*/ 2147483647 w 1069"/>
              <a:gd name="T23" fmla="*/ 2147483647 h 640"/>
              <a:gd name="T24" fmla="*/ 2147483647 w 1069"/>
              <a:gd name="T25" fmla="*/ 2147483647 h 640"/>
              <a:gd name="T26" fmla="*/ 2147483647 w 1069"/>
              <a:gd name="T27" fmla="*/ 2147483647 h 640"/>
              <a:gd name="T28" fmla="*/ 2147483647 w 1069"/>
              <a:gd name="T29" fmla="*/ 2147483647 h 640"/>
              <a:gd name="T30" fmla="*/ 2147483647 w 1069"/>
              <a:gd name="T31" fmla="*/ 2147483647 h 640"/>
              <a:gd name="T32" fmla="*/ 2147483647 w 1069"/>
              <a:gd name="T33" fmla="*/ 2147483647 h 640"/>
              <a:gd name="T34" fmla="*/ 2147483647 w 1069"/>
              <a:gd name="T35" fmla="*/ 2147483647 h 640"/>
              <a:gd name="T36" fmla="*/ 2147483647 w 1069"/>
              <a:gd name="T37" fmla="*/ 2147483647 h 640"/>
              <a:gd name="T38" fmla="*/ 2147483647 w 1069"/>
              <a:gd name="T39" fmla="*/ 2147483647 h 640"/>
              <a:gd name="T40" fmla="*/ 2147483647 w 1069"/>
              <a:gd name="T41" fmla="*/ 2147483647 h 640"/>
              <a:gd name="T42" fmla="*/ 2147483647 w 1069"/>
              <a:gd name="T43" fmla="*/ 2147483647 h 640"/>
              <a:gd name="T44" fmla="*/ 2147483647 w 1069"/>
              <a:gd name="T45" fmla="*/ 2147483647 h 640"/>
              <a:gd name="T46" fmla="*/ 2147483647 w 1069"/>
              <a:gd name="T47" fmla="*/ 2147483647 h 640"/>
              <a:gd name="T48" fmla="*/ 2147483647 w 1069"/>
              <a:gd name="T49" fmla="*/ 2147483647 h 640"/>
              <a:gd name="T50" fmla="*/ 2147483647 w 1069"/>
              <a:gd name="T51" fmla="*/ 2147483647 h 640"/>
              <a:gd name="T52" fmla="*/ 2147483647 w 1069"/>
              <a:gd name="T53" fmla="*/ 2147483647 h 640"/>
              <a:gd name="T54" fmla="*/ 2147483647 w 1069"/>
              <a:gd name="T55" fmla="*/ 2147483647 h 640"/>
              <a:gd name="T56" fmla="*/ 2147483647 w 1069"/>
              <a:gd name="T57" fmla="*/ 2147483647 h 640"/>
              <a:gd name="T58" fmla="*/ 2147483647 w 1069"/>
              <a:gd name="T59" fmla="*/ 2147483647 h 640"/>
              <a:gd name="T60" fmla="*/ 2147483647 w 1069"/>
              <a:gd name="T61" fmla="*/ 2147483647 h 640"/>
              <a:gd name="T62" fmla="*/ 2147483647 w 1069"/>
              <a:gd name="T63" fmla="*/ 2147483647 h 6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9"/>
              <a:gd name="T97" fmla="*/ 0 h 640"/>
              <a:gd name="T98" fmla="*/ 1069 w 1069"/>
              <a:gd name="T99" fmla="*/ 640 h 6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9" h="640">
                <a:moveTo>
                  <a:pt x="1069" y="298"/>
                </a:moveTo>
                <a:lnTo>
                  <a:pt x="1014" y="158"/>
                </a:lnTo>
                <a:lnTo>
                  <a:pt x="921" y="158"/>
                </a:lnTo>
                <a:lnTo>
                  <a:pt x="809" y="66"/>
                </a:lnTo>
                <a:lnTo>
                  <a:pt x="667" y="48"/>
                </a:lnTo>
                <a:lnTo>
                  <a:pt x="541" y="16"/>
                </a:lnTo>
                <a:lnTo>
                  <a:pt x="489" y="10"/>
                </a:lnTo>
                <a:lnTo>
                  <a:pt x="458" y="34"/>
                </a:lnTo>
                <a:lnTo>
                  <a:pt x="462" y="52"/>
                </a:lnTo>
                <a:lnTo>
                  <a:pt x="361" y="28"/>
                </a:lnTo>
                <a:lnTo>
                  <a:pt x="355" y="4"/>
                </a:lnTo>
                <a:lnTo>
                  <a:pt x="136" y="20"/>
                </a:lnTo>
                <a:lnTo>
                  <a:pt x="105" y="0"/>
                </a:lnTo>
                <a:lnTo>
                  <a:pt x="79" y="4"/>
                </a:lnTo>
                <a:lnTo>
                  <a:pt x="103" y="52"/>
                </a:lnTo>
                <a:lnTo>
                  <a:pt x="22" y="172"/>
                </a:lnTo>
                <a:lnTo>
                  <a:pt x="36" y="215"/>
                </a:lnTo>
                <a:lnTo>
                  <a:pt x="18" y="229"/>
                </a:lnTo>
                <a:lnTo>
                  <a:pt x="0" y="288"/>
                </a:lnTo>
                <a:lnTo>
                  <a:pt x="43" y="320"/>
                </a:lnTo>
                <a:lnTo>
                  <a:pt x="73" y="324"/>
                </a:lnTo>
                <a:lnTo>
                  <a:pt x="172" y="342"/>
                </a:lnTo>
                <a:lnTo>
                  <a:pt x="235" y="320"/>
                </a:lnTo>
                <a:lnTo>
                  <a:pt x="284" y="302"/>
                </a:lnTo>
                <a:lnTo>
                  <a:pt x="355" y="330"/>
                </a:lnTo>
                <a:lnTo>
                  <a:pt x="393" y="334"/>
                </a:lnTo>
                <a:lnTo>
                  <a:pt x="426" y="395"/>
                </a:lnTo>
                <a:lnTo>
                  <a:pt x="446" y="423"/>
                </a:lnTo>
                <a:lnTo>
                  <a:pt x="493" y="460"/>
                </a:lnTo>
                <a:lnTo>
                  <a:pt x="414" y="478"/>
                </a:lnTo>
                <a:lnTo>
                  <a:pt x="389" y="507"/>
                </a:lnTo>
                <a:lnTo>
                  <a:pt x="373" y="549"/>
                </a:lnTo>
                <a:lnTo>
                  <a:pt x="389" y="567"/>
                </a:lnTo>
                <a:lnTo>
                  <a:pt x="452" y="553"/>
                </a:lnTo>
                <a:lnTo>
                  <a:pt x="479" y="507"/>
                </a:lnTo>
                <a:lnTo>
                  <a:pt x="515" y="446"/>
                </a:lnTo>
                <a:lnTo>
                  <a:pt x="552" y="427"/>
                </a:lnTo>
                <a:lnTo>
                  <a:pt x="556" y="432"/>
                </a:lnTo>
                <a:lnTo>
                  <a:pt x="572" y="442"/>
                </a:lnTo>
                <a:lnTo>
                  <a:pt x="576" y="409"/>
                </a:lnTo>
                <a:lnTo>
                  <a:pt x="600" y="450"/>
                </a:lnTo>
                <a:lnTo>
                  <a:pt x="582" y="456"/>
                </a:lnTo>
                <a:lnTo>
                  <a:pt x="568" y="456"/>
                </a:lnTo>
                <a:lnTo>
                  <a:pt x="582" y="478"/>
                </a:lnTo>
                <a:lnTo>
                  <a:pt x="681" y="488"/>
                </a:lnTo>
                <a:lnTo>
                  <a:pt x="687" y="507"/>
                </a:lnTo>
                <a:lnTo>
                  <a:pt x="643" y="533"/>
                </a:lnTo>
                <a:lnTo>
                  <a:pt x="620" y="549"/>
                </a:lnTo>
                <a:lnTo>
                  <a:pt x="647" y="563"/>
                </a:lnTo>
                <a:lnTo>
                  <a:pt x="687" y="582"/>
                </a:lnTo>
                <a:lnTo>
                  <a:pt x="683" y="626"/>
                </a:lnTo>
                <a:lnTo>
                  <a:pt x="714" y="640"/>
                </a:lnTo>
                <a:lnTo>
                  <a:pt x="777" y="600"/>
                </a:lnTo>
                <a:lnTo>
                  <a:pt x="813" y="575"/>
                </a:lnTo>
                <a:lnTo>
                  <a:pt x="852" y="575"/>
                </a:lnTo>
                <a:lnTo>
                  <a:pt x="872" y="569"/>
                </a:lnTo>
                <a:lnTo>
                  <a:pt x="864" y="563"/>
                </a:lnTo>
                <a:lnTo>
                  <a:pt x="746" y="533"/>
                </a:lnTo>
                <a:lnTo>
                  <a:pt x="740" y="488"/>
                </a:lnTo>
                <a:lnTo>
                  <a:pt x="807" y="450"/>
                </a:lnTo>
                <a:lnTo>
                  <a:pt x="827" y="507"/>
                </a:lnTo>
                <a:lnTo>
                  <a:pt x="819" y="442"/>
                </a:lnTo>
                <a:lnTo>
                  <a:pt x="947" y="379"/>
                </a:lnTo>
                <a:lnTo>
                  <a:pt x="921" y="350"/>
                </a:lnTo>
                <a:lnTo>
                  <a:pt x="1069" y="298"/>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51" name="Freeform 104"/>
          <p:cNvSpPr>
            <a:spLocks/>
          </p:cNvSpPr>
          <p:nvPr/>
        </p:nvSpPr>
        <p:spPr bwMode="gray">
          <a:xfrm>
            <a:off x="6623050" y="5375275"/>
            <a:ext cx="276225" cy="266700"/>
          </a:xfrm>
          <a:custGeom>
            <a:avLst/>
            <a:gdLst>
              <a:gd name="T0" fmla="*/ 2147483647 w 144"/>
              <a:gd name="T1" fmla="*/ 2147483647 h 148"/>
              <a:gd name="T2" fmla="*/ 2147483647 w 144"/>
              <a:gd name="T3" fmla="*/ 0 h 148"/>
              <a:gd name="T4" fmla="*/ 2147483647 w 144"/>
              <a:gd name="T5" fmla="*/ 0 h 148"/>
              <a:gd name="T6" fmla="*/ 2147483647 w 144"/>
              <a:gd name="T7" fmla="*/ 2147483647 h 148"/>
              <a:gd name="T8" fmla="*/ 2147483647 w 144"/>
              <a:gd name="T9" fmla="*/ 2147483647 h 148"/>
              <a:gd name="T10" fmla="*/ 2147483647 w 144"/>
              <a:gd name="T11" fmla="*/ 2147483647 h 148"/>
              <a:gd name="T12" fmla="*/ 2147483647 w 144"/>
              <a:gd name="T13" fmla="*/ 2147483647 h 148"/>
              <a:gd name="T14" fmla="*/ 2147483647 w 144"/>
              <a:gd name="T15" fmla="*/ 2147483647 h 148"/>
              <a:gd name="T16" fmla="*/ 2147483647 w 144"/>
              <a:gd name="T17" fmla="*/ 2147483647 h 148"/>
              <a:gd name="T18" fmla="*/ 2147483647 w 144"/>
              <a:gd name="T19" fmla="*/ 2147483647 h 148"/>
              <a:gd name="T20" fmla="*/ 2147483647 w 144"/>
              <a:gd name="T21" fmla="*/ 2147483647 h 148"/>
              <a:gd name="T22" fmla="*/ 2147483647 w 144"/>
              <a:gd name="T23" fmla="*/ 2147483647 h 148"/>
              <a:gd name="T24" fmla="*/ 0 w 144"/>
              <a:gd name="T25" fmla="*/ 2147483647 h 148"/>
              <a:gd name="T26" fmla="*/ 2147483647 w 144"/>
              <a:gd name="T27" fmla="*/ 2147483647 h 148"/>
              <a:gd name="T28" fmla="*/ 2147483647 w 144"/>
              <a:gd name="T29" fmla="*/ 2147483647 h 148"/>
              <a:gd name="T30" fmla="*/ 2147483647 w 144"/>
              <a:gd name="T31" fmla="*/ 2147483647 h 148"/>
              <a:gd name="T32" fmla="*/ 2147483647 w 144"/>
              <a:gd name="T33" fmla="*/ 2147483647 h 148"/>
              <a:gd name="T34" fmla="*/ 2147483647 w 144"/>
              <a:gd name="T35" fmla="*/ 2147483647 h 148"/>
              <a:gd name="T36" fmla="*/ 2147483647 w 144"/>
              <a:gd name="T37" fmla="*/ 2147483647 h 148"/>
              <a:gd name="T38" fmla="*/ 2147483647 w 144"/>
              <a:gd name="T39" fmla="*/ 2147483647 h 148"/>
              <a:gd name="T40" fmla="*/ 2147483647 w 144"/>
              <a:gd name="T41" fmla="*/ 2147483647 h 148"/>
              <a:gd name="T42" fmla="*/ 2147483647 w 144"/>
              <a:gd name="T43" fmla="*/ 2147483647 h 1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48"/>
              <a:gd name="T68" fmla="*/ 144 w 144"/>
              <a:gd name="T69" fmla="*/ 148 h 1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48">
                <a:moveTo>
                  <a:pt x="108" y="4"/>
                </a:moveTo>
                <a:lnTo>
                  <a:pt x="101" y="0"/>
                </a:lnTo>
                <a:lnTo>
                  <a:pt x="83" y="0"/>
                </a:lnTo>
                <a:lnTo>
                  <a:pt x="75" y="8"/>
                </a:lnTo>
                <a:lnTo>
                  <a:pt x="61" y="8"/>
                </a:lnTo>
                <a:lnTo>
                  <a:pt x="47" y="14"/>
                </a:lnTo>
                <a:lnTo>
                  <a:pt x="35" y="6"/>
                </a:lnTo>
                <a:lnTo>
                  <a:pt x="20" y="8"/>
                </a:lnTo>
                <a:lnTo>
                  <a:pt x="4" y="18"/>
                </a:lnTo>
                <a:lnTo>
                  <a:pt x="4" y="30"/>
                </a:lnTo>
                <a:lnTo>
                  <a:pt x="4" y="40"/>
                </a:lnTo>
                <a:lnTo>
                  <a:pt x="4" y="57"/>
                </a:lnTo>
                <a:lnTo>
                  <a:pt x="0" y="83"/>
                </a:lnTo>
                <a:lnTo>
                  <a:pt x="16" y="115"/>
                </a:lnTo>
                <a:lnTo>
                  <a:pt x="33" y="148"/>
                </a:lnTo>
                <a:lnTo>
                  <a:pt x="49" y="124"/>
                </a:lnTo>
                <a:lnTo>
                  <a:pt x="81" y="130"/>
                </a:lnTo>
                <a:lnTo>
                  <a:pt x="95" y="101"/>
                </a:lnTo>
                <a:lnTo>
                  <a:pt x="124" y="111"/>
                </a:lnTo>
                <a:lnTo>
                  <a:pt x="144" y="87"/>
                </a:lnTo>
                <a:lnTo>
                  <a:pt x="144" y="45"/>
                </a:lnTo>
                <a:lnTo>
                  <a:pt x="108" y="4"/>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52" name="Freeform 105"/>
          <p:cNvSpPr>
            <a:spLocks/>
          </p:cNvSpPr>
          <p:nvPr/>
        </p:nvSpPr>
        <p:spPr bwMode="gray">
          <a:xfrm>
            <a:off x="6618288" y="5429250"/>
            <a:ext cx="68262" cy="212725"/>
          </a:xfrm>
          <a:custGeom>
            <a:avLst/>
            <a:gdLst>
              <a:gd name="T0" fmla="*/ 2147483647 w 35"/>
              <a:gd name="T1" fmla="*/ 2147483647 h 118"/>
              <a:gd name="T2" fmla="*/ 2147483647 w 35"/>
              <a:gd name="T3" fmla="*/ 2147483647 h 118"/>
              <a:gd name="T4" fmla="*/ 2147483647 w 35"/>
              <a:gd name="T5" fmla="*/ 2147483647 h 118"/>
              <a:gd name="T6" fmla="*/ 2147483647 w 35"/>
              <a:gd name="T7" fmla="*/ 0 h 118"/>
              <a:gd name="T8" fmla="*/ 2147483647 w 35"/>
              <a:gd name="T9" fmla="*/ 2147483647 h 118"/>
              <a:gd name="T10" fmla="*/ 2147483647 w 35"/>
              <a:gd name="T11" fmla="*/ 2147483647 h 118"/>
              <a:gd name="T12" fmla="*/ 0 w 35"/>
              <a:gd name="T13" fmla="*/ 2147483647 h 118"/>
              <a:gd name="T14" fmla="*/ 2147483647 w 35"/>
              <a:gd name="T15" fmla="*/ 2147483647 h 118"/>
              <a:gd name="T16" fmla="*/ 2147483647 w 35"/>
              <a:gd name="T17" fmla="*/ 2147483647 h 118"/>
              <a:gd name="T18" fmla="*/ 2147483647 w 35"/>
              <a:gd name="T19" fmla="*/ 2147483647 h 118"/>
              <a:gd name="T20" fmla="*/ 2147483647 w 35"/>
              <a:gd name="T21" fmla="*/ 2147483647 h 118"/>
              <a:gd name="T22" fmla="*/ 2147483647 w 35"/>
              <a:gd name="T23" fmla="*/ 2147483647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18"/>
              <a:gd name="T38" fmla="*/ 35 w 35"/>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18">
                <a:moveTo>
                  <a:pt x="2" y="53"/>
                </a:moveTo>
                <a:lnTo>
                  <a:pt x="6" y="27"/>
                </a:lnTo>
                <a:lnTo>
                  <a:pt x="6" y="10"/>
                </a:lnTo>
                <a:lnTo>
                  <a:pt x="6" y="0"/>
                </a:lnTo>
                <a:lnTo>
                  <a:pt x="6" y="10"/>
                </a:lnTo>
                <a:lnTo>
                  <a:pt x="6" y="27"/>
                </a:lnTo>
                <a:lnTo>
                  <a:pt x="0" y="53"/>
                </a:lnTo>
                <a:lnTo>
                  <a:pt x="18" y="85"/>
                </a:lnTo>
                <a:lnTo>
                  <a:pt x="35" y="118"/>
                </a:lnTo>
                <a:lnTo>
                  <a:pt x="18" y="85"/>
                </a:lnTo>
                <a:lnTo>
                  <a:pt x="2" y="5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3" name="Freeform 106"/>
          <p:cNvSpPr>
            <a:spLocks/>
          </p:cNvSpPr>
          <p:nvPr/>
        </p:nvSpPr>
        <p:spPr bwMode="gray">
          <a:xfrm>
            <a:off x="6272213" y="209550"/>
            <a:ext cx="1244600" cy="2124075"/>
          </a:xfrm>
          <a:custGeom>
            <a:avLst/>
            <a:gdLst>
              <a:gd name="T0" fmla="*/ 2147483647 w 646"/>
              <a:gd name="T1" fmla="*/ 2147483647 h 1174"/>
              <a:gd name="T2" fmla="*/ 2147483647 w 646"/>
              <a:gd name="T3" fmla="*/ 2147483647 h 1174"/>
              <a:gd name="T4" fmla="*/ 2147483647 w 646"/>
              <a:gd name="T5" fmla="*/ 2147483647 h 1174"/>
              <a:gd name="T6" fmla="*/ 2147483647 w 646"/>
              <a:gd name="T7" fmla="*/ 2147483647 h 1174"/>
              <a:gd name="T8" fmla="*/ 2147483647 w 646"/>
              <a:gd name="T9" fmla="*/ 2147483647 h 1174"/>
              <a:gd name="T10" fmla="*/ 2147483647 w 646"/>
              <a:gd name="T11" fmla="*/ 2147483647 h 1174"/>
              <a:gd name="T12" fmla="*/ 2147483647 w 646"/>
              <a:gd name="T13" fmla="*/ 2147483647 h 1174"/>
              <a:gd name="T14" fmla="*/ 2147483647 w 646"/>
              <a:gd name="T15" fmla="*/ 2147483647 h 1174"/>
              <a:gd name="T16" fmla="*/ 2147483647 w 646"/>
              <a:gd name="T17" fmla="*/ 2147483647 h 1174"/>
              <a:gd name="T18" fmla="*/ 2147483647 w 646"/>
              <a:gd name="T19" fmla="*/ 2147483647 h 1174"/>
              <a:gd name="T20" fmla="*/ 2147483647 w 646"/>
              <a:gd name="T21" fmla="*/ 2147483647 h 1174"/>
              <a:gd name="T22" fmla="*/ 2147483647 w 646"/>
              <a:gd name="T23" fmla="*/ 2147483647 h 1174"/>
              <a:gd name="T24" fmla="*/ 2147483647 w 646"/>
              <a:gd name="T25" fmla="*/ 2147483647 h 1174"/>
              <a:gd name="T26" fmla="*/ 2147483647 w 646"/>
              <a:gd name="T27" fmla="*/ 0 h 1174"/>
              <a:gd name="T28" fmla="*/ 2147483647 w 646"/>
              <a:gd name="T29" fmla="*/ 2147483647 h 1174"/>
              <a:gd name="T30" fmla="*/ 2147483647 w 646"/>
              <a:gd name="T31" fmla="*/ 2147483647 h 1174"/>
              <a:gd name="T32" fmla="*/ 2147483647 w 646"/>
              <a:gd name="T33" fmla="*/ 2147483647 h 1174"/>
              <a:gd name="T34" fmla="*/ 2147483647 w 646"/>
              <a:gd name="T35" fmla="*/ 2147483647 h 1174"/>
              <a:gd name="T36" fmla="*/ 2147483647 w 646"/>
              <a:gd name="T37" fmla="*/ 2147483647 h 1174"/>
              <a:gd name="T38" fmla="*/ 2147483647 w 646"/>
              <a:gd name="T39" fmla="*/ 2147483647 h 1174"/>
              <a:gd name="T40" fmla="*/ 2147483647 w 646"/>
              <a:gd name="T41" fmla="*/ 2147483647 h 1174"/>
              <a:gd name="T42" fmla="*/ 2147483647 w 646"/>
              <a:gd name="T43" fmla="*/ 2147483647 h 1174"/>
              <a:gd name="T44" fmla="*/ 2147483647 w 646"/>
              <a:gd name="T45" fmla="*/ 2147483647 h 1174"/>
              <a:gd name="T46" fmla="*/ 2147483647 w 646"/>
              <a:gd name="T47" fmla="*/ 2147483647 h 1174"/>
              <a:gd name="T48" fmla="*/ 2147483647 w 646"/>
              <a:gd name="T49" fmla="*/ 2147483647 h 1174"/>
              <a:gd name="T50" fmla="*/ 2147483647 w 646"/>
              <a:gd name="T51" fmla="*/ 2147483647 h 1174"/>
              <a:gd name="T52" fmla="*/ 0 w 646"/>
              <a:gd name="T53" fmla="*/ 2147483647 h 1174"/>
              <a:gd name="T54" fmla="*/ 2147483647 w 646"/>
              <a:gd name="T55" fmla="*/ 2147483647 h 1174"/>
              <a:gd name="T56" fmla="*/ 2147483647 w 646"/>
              <a:gd name="T57" fmla="*/ 2147483647 h 1174"/>
              <a:gd name="T58" fmla="*/ 2147483647 w 646"/>
              <a:gd name="T59" fmla="*/ 2147483647 h 1174"/>
              <a:gd name="T60" fmla="*/ 2147483647 w 646"/>
              <a:gd name="T61" fmla="*/ 2147483647 h 1174"/>
              <a:gd name="T62" fmla="*/ 2147483647 w 646"/>
              <a:gd name="T63" fmla="*/ 2147483647 h 1174"/>
              <a:gd name="T64" fmla="*/ 2147483647 w 646"/>
              <a:gd name="T65" fmla="*/ 2147483647 h 1174"/>
              <a:gd name="T66" fmla="*/ 2147483647 w 646"/>
              <a:gd name="T67" fmla="*/ 2147483647 h 1174"/>
              <a:gd name="T68" fmla="*/ 2147483647 w 646"/>
              <a:gd name="T69" fmla="*/ 2147483647 h 1174"/>
              <a:gd name="T70" fmla="*/ 2147483647 w 646"/>
              <a:gd name="T71" fmla="*/ 2147483647 h 1174"/>
              <a:gd name="T72" fmla="*/ 2147483647 w 646"/>
              <a:gd name="T73" fmla="*/ 2147483647 h 1174"/>
              <a:gd name="T74" fmla="*/ 2147483647 w 646"/>
              <a:gd name="T75" fmla="*/ 2147483647 h 1174"/>
              <a:gd name="T76" fmla="*/ 2147483647 w 646"/>
              <a:gd name="T77" fmla="*/ 2147483647 h 1174"/>
              <a:gd name="T78" fmla="*/ 2147483647 w 646"/>
              <a:gd name="T79" fmla="*/ 2147483647 h 1174"/>
              <a:gd name="T80" fmla="*/ 2147483647 w 646"/>
              <a:gd name="T81" fmla="*/ 2147483647 h 1174"/>
              <a:gd name="T82" fmla="*/ 2147483647 w 646"/>
              <a:gd name="T83" fmla="*/ 2147483647 h 1174"/>
              <a:gd name="T84" fmla="*/ 2147483647 w 646"/>
              <a:gd name="T85" fmla="*/ 2147483647 h 1174"/>
              <a:gd name="T86" fmla="*/ 2147483647 w 646"/>
              <a:gd name="T87" fmla="*/ 2147483647 h 1174"/>
              <a:gd name="T88" fmla="*/ 2147483647 w 646"/>
              <a:gd name="T89" fmla="*/ 2147483647 h 1174"/>
              <a:gd name="T90" fmla="*/ 2147483647 w 646"/>
              <a:gd name="T91" fmla="*/ 2147483647 h 1174"/>
              <a:gd name="T92" fmla="*/ 2147483647 w 646"/>
              <a:gd name="T93" fmla="*/ 2147483647 h 1174"/>
              <a:gd name="T94" fmla="*/ 2147483647 w 646"/>
              <a:gd name="T95" fmla="*/ 2147483647 h 1174"/>
              <a:gd name="T96" fmla="*/ 2147483647 w 646"/>
              <a:gd name="T97" fmla="*/ 2147483647 h 1174"/>
              <a:gd name="T98" fmla="*/ 2147483647 w 646"/>
              <a:gd name="T99" fmla="*/ 2147483647 h 1174"/>
              <a:gd name="T100" fmla="*/ 2147483647 w 646"/>
              <a:gd name="T101" fmla="*/ 2147483647 h 1174"/>
              <a:gd name="T102" fmla="*/ 2147483647 w 646"/>
              <a:gd name="T103" fmla="*/ 2147483647 h 1174"/>
              <a:gd name="T104" fmla="*/ 2147483647 w 646"/>
              <a:gd name="T105" fmla="*/ 2147483647 h 1174"/>
              <a:gd name="T106" fmla="*/ 2147483647 w 646"/>
              <a:gd name="T107" fmla="*/ 2147483647 h 1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6"/>
              <a:gd name="T163" fmla="*/ 0 h 1174"/>
              <a:gd name="T164" fmla="*/ 646 w 646"/>
              <a:gd name="T165" fmla="*/ 1174 h 1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6" h="1174">
                <a:moveTo>
                  <a:pt x="646" y="794"/>
                </a:moveTo>
                <a:lnTo>
                  <a:pt x="610" y="766"/>
                </a:lnTo>
                <a:lnTo>
                  <a:pt x="594" y="748"/>
                </a:lnTo>
                <a:lnTo>
                  <a:pt x="590" y="748"/>
                </a:lnTo>
                <a:lnTo>
                  <a:pt x="547" y="711"/>
                </a:lnTo>
                <a:lnTo>
                  <a:pt x="547" y="709"/>
                </a:lnTo>
                <a:lnTo>
                  <a:pt x="561" y="644"/>
                </a:lnTo>
                <a:lnTo>
                  <a:pt x="527" y="626"/>
                </a:lnTo>
                <a:lnTo>
                  <a:pt x="531" y="604"/>
                </a:lnTo>
                <a:lnTo>
                  <a:pt x="535" y="575"/>
                </a:lnTo>
                <a:lnTo>
                  <a:pt x="511" y="582"/>
                </a:lnTo>
                <a:lnTo>
                  <a:pt x="507" y="547"/>
                </a:lnTo>
                <a:lnTo>
                  <a:pt x="511" y="533"/>
                </a:lnTo>
                <a:lnTo>
                  <a:pt x="525" y="464"/>
                </a:lnTo>
                <a:lnTo>
                  <a:pt x="448" y="316"/>
                </a:lnTo>
                <a:lnTo>
                  <a:pt x="478" y="247"/>
                </a:lnTo>
                <a:lnTo>
                  <a:pt x="448" y="221"/>
                </a:lnTo>
                <a:lnTo>
                  <a:pt x="415" y="194"/>
                </a:lnTo>
                <a:lnTo>
                  <a:pt x="399" y="154"/>
                </a:lnTo>
                <a:lnTo>
                  <a:pt x="389" y="121"/>
                </a:lnTo>
                <a:lnTo>
                  <a:pt x="399" y="79"/>
                </a:lnTo>
                <a:lnTo>
                  <a:pt x="415" y="56"/>
                </a:lnTo>
                <a:lnTo>
                  <a:pt x="395" y="34"/>
                </a:lnTo>
                <a:lnTo>
                  <a:pt x="352" y="14"/>
                </a:lnTo>
                <a:lnTo>
                  <a:pt x="340" y="0"/>
                </a:lnTo>
                <a:lnTo>
                  <a:pt x="310" y="18"/>
                </a:lnTo>
                <a:lnTo>
                  <a:pt x="300" y="22"/>
                </a:lnTo>
                <a:lnTo>
                  <a:pt x="269" y="22"/>
                </a:lnTo>
                <a:lnTo>
                  <a:pt x="245" y="56"/>
                </a:lnTo>
                <a:lnTo>
                  <a:pt x="247" y="103"/>
                </a:lnTo>
                <a:lnTo>
                  <a:pt x="245" y="135"/>
                </a:lnTo>
                <a:lnTo>
                  <a:pt x="227" y="139"/>
                </a:lnTo>
                <a:lnTo>
                  <a:pt x="225" y="162"/>
                </a:lnTo>
                <a:lnTo>
                  <a:pt x="208" y="166"/>
                </a:lnTo>
                <a:lnTo>
                  <a:pt x="206" y="166"/>
                </a:lnTo>
                <a:lnTo>
                  <a:pt x="180" y="154"/>
                </a:lnTo>
                <a:lnTo>
                  <a:pt x="166" y="144"/>
                </a:lnTo>
                <a:lnTo>
                  <a:pt x="152" y="148"/>
                </a:lnTo>
                <a:lnTo>
                  <a:pt x="131" y="158"/>
                </a:lnTo>
                <a:lnTo>
                  <a:pt x="91" y="158"/>
                </a:lnTo>
                <a:lnTo>
                  <a:pt x="48" y="107"/>
                </a:lnTo>
                <a:lnTo>
                  <a:pt x="20" y="93"/>
                </a:lnTo>
                <a:lnTo>
                  <a:pt x="12" y="97"/>
                </a:lnTo>
                <a:lnTo>
                  <a:pt x="16" y="121"/>
                </a:lnTo>
                <a:lnTo>
                  <a:pt x="0" y="115"/>
                </a:lnTo>
                <a:lnTo>
                  <a:pt x="0" y="129"/>
                </a:lnTo>
                <a:lnTo>
                  <a:pt x="28" y="162"/>
                </a:lnTo>
                <a:lnTo>
                  <a:pt x="73" y="190"/>
                </a:lnTo>
                <a:lnTo>
                  <a:pt x="115" y="194"/>
                </a:lnTo>
                <a:lnTo>
                  <a:pt x="144" y="227"/>
                </a:lnTo>
                <a:lnTo>
                  <a:pt x="152" y="283"/>
                </a:lnTo>
                <a:lnTo>
                  <a:pt x="168" y="298"/>
                </a:lnTo>
                <a:lnTo>
                  <a:pt x="166" y="310"/>
                </a:lnTo>
                <a:lnTo>
                  <a:pt x="162" y="320"/>
                </a:lnTo>
                <a:lnTo>
                  <a:pt x="182" y="352"/>
                </a:lnTo>
                <a:lnTo>
                  <a:pt x="168" y="413"/>
                </a:lnTo>
                <a:lnTo>
                  <a:pt x="186" y="442"/>
                </a:lnTo>
                <a:lnTo>
                  <a:pt x="198" y="478"/>
                </a:lnTo>
                <a:lnTo>
                  <a:pt x="225" y="478"/>
                </a:lnTo>
                <a:lnTo>
                  <a:pt x="237" y="492"/>
                </a:lnTo>
                <a:lnTo>
                  <a:pt x="265" y="515"/>
                </a:lnTo>
                <a:lnTo>
                  <a:pt x="269" y="557"/>
                </a:lnTo>
                <a:lnTo>
                  <a:pt x="283" y="575"/>
                </a:lnTo>
                <a:lnTo>
                  <a:pt x="261" y="586"/>
                </a:lnTo>
                <a:lnTo>
                  <a:pt x="237" y="600"/>
                </a:lnTo>
                <a:lnTo>
                  <a:pt x="227" y="636"/>
                </a:lnTo>
                <a:lnTo>
                  <a:pt x="190" y="691"/>
                </a:lnTo>
                <a:lnTo>
                  <a:pt x="168" y="724"/>
                </a:lnTo>
                <a:lnTo>
                  <a:pt x="152" y="744"/>
                </a:lnTo>
                <a:lnTo>
                  <a:pt x="144" y="748"/>
                </a:lnTo>
                <a:lnTo>
                  <a:pt x="131" y="766"/>
                </a:lnTo>
                <a:lnTo>
                  <a:pt x="135" y="784"/>
                </a:lnTo>
                <a:lnTo>
                  <a:pt x="119" y="799"/>
                </a:lnTo>
                <a:lnTo>
                  <a:pt x="103" y="794"/>
                </a:lnTo>
                <a:lnTo>
                  <a:pt x="99" y="821"/>
                </a:lnTo>
                <a:lnTo>
                  <a:pt x="79" y="839"/>
                </a:lnTo>
                <a:lnTo>
                  <a:pt x="73" y="857"/>
                </a:lnTo>
                <a:lnTo>
                  <a:pt x="95" y="934"/>
                </a:lnTo>
                <a:lnTo>
                  <a:pt x="115" y="989"/>
                </a:lnTo>
                <a:lnTo>
                  <a:pt x="109" y="997"/>
                </a:lnTo>
                <a:lnTo>
                  <a:pt x="111" y="1034"/>
                </a:lnTo>
                <a:lnTo>
                  <a:pt x="99" y="1044"/>
                </a:lnTo>
                <a:lnTo>
                  <a:pt x="115" y="1091"/>
                </a:lnTo>
                <a:lnTo>
                  <a:pt x="123" y="1103"/>
                </a:lnTo>
                <a:lnTo>
                  <a:pt x="144" y="1103"/>
                </a:lnTo>
                <a:lnTo>
                  <a:pt x="174" y="1115"/>
                </a:lnTo>
                <a:lnTo>
                  <a:pt x="174" y="1129"/>
                </a:lnTo>
                <a:lnTo>
                  <a:pt x="186" y="1133"/>
                </a:lnTo>
                <a:lnTo>
                  <a:pt x="202" y="1119"/>
                </a:lnTo>
                <a:lnTo>
                  <a:pt x="198" y="1141"/>
                </a:lnTo>
                <a:lnTo>
                  <a:pt x="174" y="1141"/>
                </a:lnTo>
                <a:lnTo>
                  <a:pt x="174" y="1151"/>
                </a:lnTo>
                <a:lnTo>
                  <a:pt x="215" y="1174"/>
                </a:lnTo>
                <a:lnTo>
                  <a:pt x="283" y="1141"/>
                </a:lnTo>
                <a:lnTo>
                  <a:pt x="332" y="1123"/>
                </a:lnTo>
                <a:lnTo>
                  <a:pt x="379" y="1103"/>
                </a:lnTo>
                <a:lnTo>
                  <a:pt x="436" y="1097"/>
                </a:lnTo>
                <a:lnTo>
                  <a:pt x="456" y="1091"/>
                </a:lnTo>
                <a:lnTo>
                  <a:pt x="586" y="928"/>
                </a:lnTo>
                <a:lnTo>
                  <a:pt x="646" y="79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4" name="Freeform 107"/>
          <p:cNvSpPr>
            <a:spLocks/>
          </p:cNvSpPr>
          <p:nvPr/>
        </p:nvSpPr>
        <p:spPr bwMode="gray">
          <a:xfrm>
            <a:off x="7021513" y="352425"/>
            <a:ext cx="19050" cy="76200"/>
          </a:xfrm>
          <a:custGeom>
            <a:avLst/>
            <a:gdLst>
              <a:gd name="T0" fmla="*/ 0 w 10"/>
              <a:gd name="T1" fmla="*/ 2147483647 h 42"/>
              <a:gd name="T2" fmla="*/ 0 w 10"/>
              <a:gd name="T3" fmla="*/ 2147483647 h 42"/>
              <a:gd name="T4" fmla="*/ 2147483647 w 10"/>
              <a:gd name="T5" fmla="*/ 0 h 42"/>
              <a:gd name="T6" fmla="*/ 0 w 10"/>
              <a:gd name="T7" fmla="*/ 2147483647 h 42"/>
              <a:gd name="T8" fmla="*/ 0 60000 65536"/>
              <a:gd name="T9" fmla="*/ 0 60000 65536"/>
              <a:gd name="T10" fmla="*/ 0 60000 65536"/>
              <a:gd name="T11" fmla="*/ 0 60000 65536"/>
              <a:gd name="T12" fmla="*/ 0 w 10"/>
              <a:gd name="T13" fmla="*/ 0 h 42"/>
              <a:gd name="T14" fmla="*/ 10 w 10"/>
              <a:gd name="T15" fmla="*/ 42 h 42"/>
            </a:gdLst>
            <a:ahLst/>
            <a:cxnLst>
              <a:cxn ang="T8">
                <a:pos x="T0" y="T1"/>
              </a:cxn>
              <a:cxn ang="T9">
                <a:pos x="T2" y="T3"/>
              </a:cxn>
              <a:cxn ang="T10">
                <a:pos x="T4" y="T5"/>
              </a:cxn>
              <a:cxn ang="T11">
                <a:pos x="T6" y="T7"/>
              </a:cxn>
            </a:cxnLst>
            <a:rect l="T12" t="T13" r="T14" b="T15"/>
            <a:pathLst>
              <a:path w="10" h="42">
                <a:moveTo>
                  <a:pt x="0" y="42"/>
                </a:moveTo>
                <a:lnTo>
                  <a:pt x="0" y="42"/>
                </a:lnTo>
                <a:lnTo>
                  <a:pt x="10" y="0"/>
                </a:lnTo>
                <a:lnTo>
                  <a:pt x="0" y="4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5" name="Freeform 108"/>
          <p:cNvSpPr>
            <a:spLocks/>
          </p:cNvSpPr>
          <p:nvPr/>
        </p:nvSpPr>
        <p:spPr bwMode="gray">
          <a:xfrm>
            <a:off x="6926263" y="209550"/>
            <a:ext cx="106362" cy="61913"/>
          </a:xfrm>
          <a:custGeom>
            <a:avLst/>
            <a:gdLst>
              <a:gd name="T0" fmla="*/ 0 w 55"/>
              <a:gd name="T1" fmla="*/ 0 h 34"/>
              <a:gd name="T2" fmla="*/ 0 w 55"/>
              <a:gd name="T3" fmla="*/ 0 h 34"/>
              <a:gd name="T4" fmla="*/ 2147483647 w 55"/>
              <a:gd name="T5" fmla="*/ 2147483647 h 34"/>
              <a:gd name="T6" fmla="*/ 2147483647 w 55"/>
              <a:gd name="T7" fmla="*/ 2147483647 h 34"/>
              <a:gd name="T8" fmla="*/ 2147483647 w 55"/>
              <a:gd name="T9" fmla="*/ 2147483647 h 34"/>
              <a:gd name="T10" fmla="*/ 0 w 55"/>
              <a:gd name="T11" fmla="*/ 0 h 34"/>
              <a:gd name="T12" fmla="*/ 0 60000 65536"/>
              <a:gd name="T13" fmla="*/ 0 60000 65536"/>
              <a:gd name="T14" fmla="*/ 0 60000 65536"/>
              <a:gd name="T15" fmla="*/ 0 60000 65536"/>
              <a:gd name="T16" fmla="*/ 0 60000 65536"/>
              <a:gd name="T17" fmla="*/ 0 60000 65536"/>
              <a:gd name="T18" fmla="*/ 0 w 55"/>
              <a:gd name="T19" fmla="*/ 0 h 34"/>
              <a:gd name="T20" fmla="*/ 55 w 5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5" h="34">
                <a:moveTo>
                  <a:pt x="0" y="0"/>
                </a:moveTo>
                <a:lnTo>
                  <a:pt x="0" y="0"/>
                </a:lnTo>
                <a:lnTo>
                  <a:pt x="12" y="14"/>
                </a:lnTo>
                <a:lnTo>
                  <a:pt x="55" y="34"/>
                </a:lnTo>
                <a:lnTo>
                  <a:pt x="12" y="14"/>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6" name="Freeform 109"/>
          <p:cNvSpPr>
            <a:spLocks/>
          </p:cNvSpPr>
          <p:nvPr/>
        </p:nvSpPr>
        <p:spPr bwMode="gray">
          <a:xfrm>
            <a:off x="6591300" y="469900"/>
            <a:ext cx="77788" cy="39688"/>
          </a:xfrm>
          <a:custGeom>
            <a:avLst/>
            <a:gdLst>
              <a:gd name="T0" fmla="*/ 0 w 40"/>
              <a:gd name="T1" fmla="*/ 0 h 22"/>
              <a:gd name="T2" fmla="*/ 0 w 40"/>
              <a:gd name="T3" fmla="*/ 0 h 22"/>
              <a:gd name="T4" fmla="*/ 2147483647 w 40"/>
              <a:gd name="T5" fmla="*/ 2147483647 h 22"/>
              <a:gd name="T6" fmla="*/ 2147483647 w 40"/>
              <a:gd name="T7" fmla="*/ 2147483647 h 22"/>
              <a:gd name="T8" fmla="*/ 2147483647 w 40"/>
              <a:gd name="T9" fmla="*/ 2147483647 h 22"/>
              <a:gd name="T10" fmla="*/ 2147483647 w 40"/>
              <a:gd name="T11" fmla="*/ 2147483647 h 22"/>
              <a:gd name="T12" fmla="*/ 0 w 40"/>
              <a:gd name="T13" fmla="*/ 0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0" y="0"/>
                </a:moveTo>
                <a:lnTo>
                  <a:pt x="0" y="0"/>
                </a:lnTo>
                <a:lnTo>
                  <a:pt x="14" y="10"/>
                </a:lnTo>
                <a:lnTo>
                  <a:pt x="40" y="22"/>
                </a:lnTo>
                <a:lnTo>
                  <a:pt x="16" y="10"/>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7" name="Freeform 110"/>
          <p:cNvSpPr>
            <a:spLocks/>
          </p:cNvSpPr>
          <p:nvPr/>
        </p:nvSpPr>
        <p:spPr bwMode="gray">
          <a:xfrm>
            <a:off x="6310313" y="377825"/>
            <a:ext cx="136525" cy="117475"/>
          </a:xfrm>
          <a:custGeom>
            <a:avLst/>
            <a:gdLst>
              <a:gd name="T0" fmla="*/ 0 w 71"/>
              <a:gd name="T1" fmla="*/ 0 h 65"/>
              <a:gd name="T2" fmla="*/ 0 w 71"/>
              <a:gd name="T3" fmla="*/ 0 h 65"/>
              <a:gd name="T4" fmla="*/ 2147483647 w 71"/>
              <a:gd name="T5" fmla="*/ 2147483647 h 65"/>
              <a:gd name="T6" fmla="*/ 2147483647 w 71"/>
              <a:gd name="T7" fmla="*/ 2147483647 h 65"/>
              <a:gd name="T8" fmla="*/ 2147483647 w 71"/>
              <a:gd name="T9" fmla="*/ 2147483647 h 65"/>
              <a:gd name="T10" fmla="*/ 2147483647 w 71"/>
              <a:gd name="T11" fmla="*/ 2147483647 h 65"/>
              <a:gd name="T12" fmla="*/ 0 w 71"/>
              <a:gd name="T13" fmla="*/ 0 h 65"/>
              <a:gd name="T14" fmla="*/ 0 60000 65536"/>
              <a:gd name="T15" fmla="*/ 0 60000 65536"/>
              <a:gd name="T16" fmla="*/ 0 60000 65536"/>
              <a:gd name="T17" fmla="*/ 0 60000 65536"/>
              <a:gd name="T18" fmla="*/ 0 60000 65536"/>
              <a:gd name="T19" fmla="*/ 0 60000 65536"/>
              <a:gd name="T20" fmla="*/ 0 60000 65536"/>
              <a:gd name="T21" fmla="*/ 0 w 71"/>
              <a:gd name="T22" fmla="*/ 0 h 65"/>
              <a:gd name="T23" fmla="*/ 71 w 7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65">
                <a:moveTo>
                  <a:pt x="0" y="0"/>
                </a:moveTo>
                <a:lnTo>
                  <a:pt x="0" y="0"/>
                </a:lnTo>
                <a:lnTo>
                  <a:pt x="28" y="14"/>
                </a:lnTo>
                <a:lnTo>
                  <a:pt x="71" y="65"/>
                </a:lnTo>
                <a:lnTo>
                  <a:pt x="28" y="14"/>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8" name="Freeform 111"/>
          <p:cNvSpPr>
            <a:spLocks/>
          </p:cNvSpPr>
          <p:nvPr/>
        </p:nvSpPr>
        <p:spPr bwMode="gray">
          <a:xfrm>
            <a:off x="6272213" y="417513"/>
            <a:ext cx="30162" cy="11112"/>
          </a:xfrm>
          <a:custGeom>
            <a:avLst/>
            <a:gdLst>
              <a:gd name="T0" fmla="*/ 2147483647 w 16"/>
              <a:gd name="T1" fmla="*/ 2147483647 h 6"/>
              <a:gd name="T2" fmla="*/ 0 w 16"/>
              <a:gd name="T3" fmla="*/ 0 h 6"/>
              <a:gd name="T4" fmla="*/ 0 w 16"/>
              <a:gd name="T5" fmla="*/ 0 h 6"/>
              <a:gd name="T6" fmla="*/ 2147483647 w 16"/>
              <a:gd name="T7" fmla="*/ 2147483647 h 6"/>
              <a:gd name="T8" fmla="*/ 2147483647 w 16"/>
              <a:gd name="T9" fmla="*/ 2147483647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6" y="6"/>
                </a:moveTo>
                <a:lnTo>
                  <a:pt x="0" y="0"/>
                </a:lnTo>
                <a:lnTo>
                  <a:pt x="16" y="6"/>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59" name="Freeform 112"/>
          <p:cNvSpPr>
            <a:spLocks/>
          </p:cNvSpPr>
          <p:nvPr/>
        </p:nvSpPr>
        <p:spPr bwMode="gray">
          <a:xfrm>
            <a:off x="3386138" y="3243263"/>
            <a:ext cx="265112" cy="204787"/>
          </a:xfrm>
          <a:custGeom>
            <a:avLst/>
            <a:gdLst>
              <a:gd name="T0" fmla="*/ 2147483647 w 138"/>
              <a:gd name="T1" fmla="*/ 2147483647 h 113"/>
              <a:gd name="T2" fmla="*/ 0 w 138"/>
              <a:gd name="T3" fmla="*/ 2147483647 h 113"/>
              <a:gd name="T4" fmla="*/ 2147483647 w 138"/>
              <a:gd name="T5" fmla="*/ 2147483647 h 113"/>
              <a:gd name="T6" fmla="*/ 2147483647 w 138"/>
              <a:gd name="T7" fmla="*/ 2147483647 h 113"/>
              <a:gd name="T8" fmla="*/ 2147483647 w 138"/>
              <a:gd name="T9" fmla="*/ 2147483647 h 113"/>
              <a:gd name="T10" fmla="*/ 2147483647 w 138"/>
              <a:gd name="T11" fmla="*/ 2147483647 h 113"/>
              <a:gd name="T12" fmla="*/ 2147483647 w 138"/>
              <a:gd name="T13" fmla="*/ 2147483647 h 113"/>
              <a:gd name="T14" fmla="*/ 2147483647 w 138"/>
              <a:gd name="T15" fmla="*/ 2147483647 h 113"/>
              <a:gd name="T16" fmla="*/ 2147483647 w 138"/>
              <a:gd name="T17" fmla="*/ 2147483647 h 113"/>
              <a:gd name="T18" fmla="*/ 2147483647 w 138"/>
              <a:gd name="T19" fmla="*/ 2147483647 h 113"/>
              <a:gd name="T20" fmla="*/ 2147483647 w 138"/>
              <a:gd name="T21" fmla="*/ 2147483647 h 113"/>
              <a:gd name="T22" fmla="*/ 2147483647 w 138"/>
              <a:gd name="T23" fmla="*/ 2147483647 h 113"/>
              <a:gd name="T24" fmla="*/ 2147483647 w 138"/>
              <a:gd name="T25" fmla="*/ 2147483647 h 113"/>
              <a:gd name="T26" fmla="*/ 2147483647 w 138"/>
              <a:gd name="T27" fmla="*/ 2147483647 h 113"/>
              <a:gd name="T28" fmla="*/ 2147483647 w 138"/>
              <a:gd name="T29" fmla="*/ 0 h 113"/>
              <a:gd name="T30" fmla="*/ 2147483647 w 138"/>
              <a:gd name="T31" fmla="*/ 0 h 113"/>
              <a:gd name="T32" fmla="*/ 2147483647 w 138"/>
              <a:gd name="T33" fmla="*/ 2147483647 h 113"/>
              <a:gd name="T34" fmla="*/ 2147483647 w 138"/>
              <a:gd name="T35" fmla="*/ 2147483647 h 113"/>
              <a:gd name="T36" fmla="*/ 2147483647 w 138"/>
              <a:gd name="T37" fmla="*/ 2147483647 h 113"/>
              <a:gd name="T38" fmla="*/ 2147483647 w 13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113"/>
              <a:gd name="T62" fmla="*/ 138 w 13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113">
                <a:moveTo>
                  <a:pt x="8" y="54"/>
                </a:moveTo>
                <a:lnTo>
                  <a:pt x="0" y="69"/>
                </a:lnTo>
                <a:lnTo>
                  <a:pt x="12" y="91"/>
                </a:lnTo>
                <a:lnTo>
                  <a:pt x="28" y="95"/>
                </a:lnTo>
                <a:lnTo>
                  <a:pt x="43" y="81"/>
                </a:lnTo>
                <a:lnTo>
                  <a:pt x="43" y="73"/>
                </a:lnTo>
                <a:lnTo>
                  <a:pt x="45" y="69"/>
                </a:lnTo>
                <a:lnTo>
                  <a:pt x="75" y="105"/>
                </a:lnTo>
                <a:lnTo>
                  <a:pt x="87" y="99"/>
                </a:lnTo>
                <a:lnTo>
                  <a:pt x="99" y="113"/>
                </a:lnTo>
                <a:lnTo>
                  <a:pt x="138" y="87"/>
                </a:lnTo>
                <a:lnTo>
                  <a:pt x="132" y="54"/>
                </a:lnTo>
                <a:lnTo>
                  <a:pt x="116" y="54"/>
                </a:lnTo>
                <a:lnTo>
                  <a:pt x="126" y="40"/>
                </a:lnTo>
                <a:lnTo>
                  <a:pt x="99" y="0"/>
                </a:lnTo>
                <a:lnTo>
                  <a:pt x="87" y="0"/>
                </a:lnTo>
                <a:lnTo>
                  <a:pt x="59" y="4"/>
                </a:lnTo>
                <a:lnTo>
                  <a:pt x="37" y="18"/>
                </a:lnTo>
                <a:lnTo>
                  <a:pt x="8" y="40"/>
                </a:lnTo>
                <a:lnTo>
                  <a:pt x="8" y="5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0" name="Freeform 113"/>
          <p:cNvSpPr>
            <a:spLocks/>
          </p:cNvSpPr>
          <p:nvPr/>
        </p:nvSpPr>
        <p:spPr bwMode="gray">
          <a:xfrm>
            <a:off x="3587750" y="2593975"/>
            <a:ext cx="841375" cy="1560513"/>
          </a:xfrm>
          <a:custGeom>
            <a:avLst/>
            <a:gdLst>
              <a:gd name="T0" fmla="*/ 0 w 436"/>
              <a:gd name="T1" fmla="*/ 2147483647 h 862"/>
              <a:gd name="T2" fmla="*/ 2147483647 w 436"/>
              <a:gd name="T3" fmla="*/ 2147483647 h 862"/>
              <a:gd name="T4" fmla="*/ 2147483647 w 436"/>
              <a:gd name="T5" fmla="*/ 2147483647 h 862"/>
              <a:gd name="T6" fmla="*/ 2147483647 w 436"/>
              <a:gd name="T7" fmla="*/ 2147483647 h 862"/>
              <a:gd name="T8" fmla="*/ 2147483647 w 436"/>
              <a:gd name="T9" fmla="*/ 2147483647 h 862"/>
              <a:gd name="T10" fmla="*/ 2147483647 w 436"/>
              <a:gd name="T11" fmla="*/ 2147483647 h 862"/>
              <a:gd name="T12" fmla="*/ 2147483647 w 436"/>
              <a:gd name="T13" fmla="*/ 2147483647 h 862"/>
              <a:gd name="T14" fmla="*/ 2147483647 w 436"/>
              <a:gd name="T15" fmla="*/ 2147483647 h 862"/>
              <a:gd name="T16" fmla="*/ 2147483647 w 436"/>
              <a:gd name="T17" fmla="*/ 2147483647 h 862"/>
              <a:gd name="T18" fmla="*/ 2147483647 w 436"/>
              <a:gd name="T19" fmla="*/ 2147483647 h 862"/>
              <a:gd name="T20" fmla="*/ 2147483647 w 436"/>
              <a:gd name="T21" fmla="*/ 2147483647 h 862"/>
              <a:gd name="T22" fmla="*/ 2147483647 w 436"/>
              <a:gd name="T23" fmla="*/ 2147483647 h 862"/>
              <a:gd name="T24" fmla="*/ 2147483647 w 436"/>
              <a:gd name="T25" fmla="*/ 2147483647 h 862"/>
              <a:gd name="T26" fmla="*/ 2147483647 w 436"/>
              <a:gd name="T27" fmla="*/ 2147483647 h 862"/>
              <a:gd name="T28" fmla="*/ 2147483647 w 436"/>
              <a:gd name="T29" fmla="*/ 2147483647 h 862"/>
              <a:gd name="T30" fmla="*/ 2147483647 w 436"/>
              <a:gd name="T31" fmla="*/ 2147483647 h 862"/>
              <a:gd name="T32" fmla="*/ 2147483647 w 436"/>
              <a:gd name="T33" fmla="*/ 2147483647 h 862"/>
              <a:gd name="T34" fmla="*/ 2147483647 w 436"/>
              <a:gd name="T35" fmla="*/ 2147483647 h 862"/>
              <a:gd name="T36" fmla="*/ 2147483647 w 436"/>
              <a:gd name="T37" fmla="*/ 2147483647 h 862"/>
              <a:gd name="T38" fmla="*/ 2147483647 w 436"/>
              <a:gd name="T39" fmla="*/ 2147483647 h 862"/>
              <a:gd name="T40" fmla="*/ 2147483647 w 436"/>
              <a:gd name="T41" fmla="*/ 2147483647 h 862"/>
              <a:gd name="T42" fmla="*/ 2147483647 w 436"/>
              <a:gd name="T43" fmla="*/ 2147483647 h 862"/>
              <a:gd name="T44" fmla="*/ 2147483647 w 436"/>
              <a:gd name="T45" fmla="*/ 2147483647 h 862"/>
              <a:gd name="T46" fmla="*/ 2147483647 w 436"/>
              <a:gd name="T47" fmla="*/ 2147483647 h 862"/>
              <a:gd name="T48" fmla="*/ 2147483647 w 436"/>
              <a:gd name="T49" fmla="*/ 2147483647 h 862"/>
              <a:gd name="T50" fmla="*/ 2147483647 w 436"/>
              <a:gd name="T51" fmla="*/ 2147483647 h 862"/>
              <a:gd name="T52" fmla="*/ 2147483647 w 436"/>
              <a:gd name="T53" fmla="*/ 2147483647 h 862"/>
              <a:gd name="T54" fmla="*/ 2147483647 w 436"/>
              <a:gd name="T55" fmla="*/ 2147483647 h 862"/>
              <a:gd name="T56" fmla="*/ 2147483647 w 436"/>
              <a:gd name="T57" fmla="*/ 2147483647 h 862"/>
              <a:gd name="T58" fmla="*/ 2147483647 w 436"/>
              <a:gd name="T59" fmla="*/ 2147483647 h 862"/>
              <a:gd name="T60" fmla="*/ 2147483647 w 436"/>
              <a:gd name="T61" fmla="*/ 2147483647 h 862"/>
              <a:gd name="T62" fmla="*/ 2147483647 w 436"/>
              <a:gd name="T63" fmla="*/ 2147483647 h 862"/>
              <a:gd name="T64" fmla="*/ 2147483647 w 436"/>
              <a:gd name="T65" fmla="*/ 2147483647 h 862"/>
              <a:gd name="T66" fmla="*/ 2147483647 w 436"/>
              <a:gd name="T67" fmla="*/ 2147483647 h 862"/>
              <a:gd name="T68" fmla="*/ 2147483647 w 436"/>
              <a:gd name="T69" fmla="*/ 2147483647 h 862"/>
              <a:gd name="T70" fmla="*/ 2147483647 w 436"/>
              <a:gd name="T71" fmla="*/ 2147483647 h 862"/>
              <a:gd name="T72" fmla="*/ 2147483647 w 436"/>
              <a:gd name="T73" fmla="*/ 2147483647 h 862"/>
              <a:gd name="T74" fmla="*/ 2147483647 w 436"/>
              <a:gd name="T75" fmla="*/ 2147483647 h 862"/>
              <a:gd name="T76" fmla="*/ 2147483647 w 436"/>
              <a:gd name="T77" fmla="*/ 2147483647 h 862"/>
              <a:gd name="T78" fmla="*/ 2147483647 w 436"/>
              <a:gd name="T79" fmla="*/ 2147483647 h 862"/>
              <a:gd name="T80" fmla="*/ 2147483647 w 436"/>
              <a:gd name="T81" fmla="*/ 0 h 862"/>
              <a:gd name="T82" fmla="*/ 2147483647 w 436"/>
              <a:gd name="T83" fmla="*/ 0 h 862"/>
              <a:gd name="T84" fmla="*/ 2147483647 w 436"/>
              <a:gd name="T85" fmla="*/ 2147483647 h 862"/>
              <a:gd name="T86" fmla="*/ 2147483647 w 436"/>
              <a:gd name="T87" fmla="*/ 2147483647 h 862"/>
              <a:gd name="T88" fmla="*/ 2147483647 w 436"/>
              <a:gd name="T89" fmla="*/ 2147483647 h 8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862"/>
              <a:gd name="T137" fmla="*/ 436 w 436"/>
              <a:gd name="T138" fmla="*/ 862 h 8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862">
                <a:moveTo>
                  <a:pt x="21" y="168"/>
                </a:moveTo>
                <a:lnTo>
                  <a:pt x="0" y="194"/>
                </a:lnTo>
                <a:lnTo>
                  <a:pt x="25" y="223"/>
                </a:lnTo>
                <a:lnTo>
                  <a:pt x="43" y="205"/>
                </a:lnTo>
                <a:lnTo>
                  <a:pt x="27" y="245"/>
                </a:lnTo>
                <a:lnTo>
                  <a:pt x="25" y="302"/>
                </a:lnTo>
                <a:lnTo>
                  <a:pt x="25" y="340"/>
                </a:lnTo>
                <a:lnTo>
                  <a:pt x="27" y="340"/>
                </a:lnTo>
                <a:lnTo>
                  <a:pt x="37" y="284"/>
                </a:lnTo>
                <a:lnTo>
                  <a:pt x="65" y="284"/>
                </a:lnTo>
                <a:lnTo>
                  <a:pt x="65" y="322"/>
                </a:lnTo>
                <a:lnTo>
                  <a:pt x="73" y="330"/>
                </a:lnTo>
                <a:lnTo>
                  <a:pt x="49" y="391"/>
                </a:lnTo>
                <a:lnTo>
                  <a:pt x="65" y="413"/>
                </a:lnTo>
                <a:lnTo>
                  <a:pt x="102" y="399"/>
                </a:lnTo>
                <a:lnTo>
                  <a:pt x="136" y="381"/>
                </a:lnTo>
                <a:lnTo>
                  <a:pt x="163" y="381"/>
                </a:lnTo>
                <a:lnTo>
                  <a:pt x="140" y="409"/>
                </a:lnTo>
                <a:lnTo>
                  <a:pt x="136" y="428"/>
                </a:lnTo>
                <a:lnTo>
                  <a:pt x="159" y="468"/>
                </a:lnTo>
                <a:lnTo>
                  <a:pt x="169" y="468"/>
                </a:lnTo>
                <a:lnTo>
                  <a:pt x="169" y="490"/>
                </a:lnTo>
                <a:lnTo>
                  <a:pt x="167" y="529"/>
                </a:lnTo>
                <a:lnTo>
                  <a:pt x="175" y="547"/>
                </a:lnTo>
                <a:lnTo>
                  <a:pt x="128" y="553"/>
                </a:lnTo>
                <a:lnTo>
                  <a:pt x="86" y="576"/>
                </a:lnTo>
                <a:lnTo>
                  <a:pt x="69" y="590"/>
                </a:lnTo>
                <a:lnTo>
                  <a:pt x="86" y="594"/>
                </a:lnTo>
                <a:lnTo>
                  <a:pt x="102" y="594"/>
                </a:lnTo>
                <a:lnTo>
                  <a:pt x="102" y="641"/>
                </a:lnTo>
                <a:lnTo>
                  <a:pt x="39" y="683"/>
                </a:lnTo>
                <a:lnTo>
                  <a:pt x="57" y="714"/>
                </a:lnTo>
                <a:lnTo>
                  <a:pt x="86" y="703"/>
                </a:lnTo>
                <a:lnTo>
                  <a:pt x="100" y="714"/>
                </a:lnTo>
                <a:lnTo>
                  <a:pt x="144" y="734"/>
                </a:lnTo>
                <a:lnTo>
                  <a:pt x="181" y="714"/>
                </a:lnTo>
                <a:lnTo>
                  <a:pt x="159" y="752"/>
                </a:lnTo>
                <a:lnTo>
                  <a:pt x="102" y="752"/>
                </a:lnTo>
                <a:lnTo>
                  <a:pt x="80" y="770"/>
                </a:lnTo>
                <a:lnTo>
                  <a:pt x="39" y="821"/>
                </a:lnTo>
                <a:lnTo>
                  <a:pt x="7" y="847"/>
                </a:lnTo>
                <a:lnTo>
                  <a:pt x="37" y="862"/>
                </a:lnTo>
                <a:lnTo>
                  <a:pt x="96" y="829"/>
                </a:lnTo>
                <a:lnTo>
                  <a:pt x="124" y="839"/>
                </a:lnTo>
                <a:lnTo>
                  <a:pt x="136" y="811"/>
                </a:lnTo>
                <a:lnTo>
                  <a:pt x="175" y="793"/>
                </a:lnTo>
                <a:lnTo>
                  <a:pt x="228" y="799"/>
                </a:lnTo>
                <a:lnTo>
                  <a:pt x="282" y="785"/>
                </a:lnTo>
                <a:lnTo>
                  <a:pt x="311" y="785"/>
                </a:lnTo>
                <a:lnTo>
                  <a:pt x="353" y="793"/>
                </a:lnTo>
                <a:lnTo>
                  <a:pt x="390" y="780"/>
                </a:lnTo>
                <a:lnTo>
                  <a:pt x="420" y="742"/>
                </a:lnTo>
                <a:lnTo>
                  <a:pt x="374" y="730"/>
                </a:lnTo>
                <a:lnTo>
                  <a:pt x="386" y="718"/>
                </a:lnTo>
                <a:lnTo>
                  <a:pt x="394" y="699"/>
                </a:lnTo>
                <a:lnTo>
                  <a:pt x="420" y="683"/>
                </a:lnTo>
                <a:lnTo>
                  <a:pt x="436" y="622"/>
                </a:lnTo>
                <a:lnTo>
                  <a:pt x="394" y="586"/>
                </a:lnTo>
                <a:lnTo>
                  <a:pt x="370" y="590"/>
                </a:lnTo>
                <a:lnTo>
                  <a:pt x="361" y="608"/>
                </a:lnTo>
                <a:lnTo>
                  <a:pt x="341" y="586"/>
                </a:lnTo>
                <a:lnTo>
                  <a:pt x="361" y="566"/>
                </a:lnTo>
                <a:lnTo>
                  <a:pt x="331" y="517"/>
                </a:lnTo>
                <a:lnTo>
                  <a:pt x="349" y="517"/>
                </a:lnTo>
                <a:lnTo>
                  <a:pt x="331" y="464"/>
                </a:lnTo>
                <a:lnTo>
                  <a:pt x="290" y="422"/>
                </a:lnTo>
                <a:lnTo>
                  <a:pt x="248" y="344"/>
                </a:lnTo>
                <a:lnTo>
                  <a:pt x="195" y="278"/>
                </a:lnTo>
                <a:lnTo>
                  <a:pt x="144" y="278"/>
                </a:lnTo>
                <a:lnTo>
                  <a:pt x="136" y="273"/>
                </a:lnTo>
                <a:lnTo>
                  <a:pt x="169" y="263"/>
                </a:lnTo>
                <a:lnTo>
                  <a:pt x="185" y="251"/>
                </a:lnTo>
                <a:lnTo>
                  <a:pt x="175" y="233"/>
                </a:lnTo>
                <a:lnTo>
                  <a:pt x="219" y="168"/>
                </a:lnTo>
                <a:lnTo>
                  <a:pt x="236" y="127"/>
                </a:lnTo>
                <a:lnTo>
                  <a:pt x="224" y="101"/>
                </a:lnTo>
                <a:lnTo>
                  <a:pt x="144" y="99"/>
                </a:lnTo>
                <a:lnTo>
                  <a:pt x="112" y="113"/>
                </a:lnTo>
                <a:lnTo>
                  <a:pt x="118" y="87"/>
                </a:lnTo>
                <a:lnTo>
                  <a:pt x="118" y="69"/>
                </a:lnTo>
                <a:lnTo>
                  <a:pt x="169" y="28"/>
                </a:lnTo>
                <a:lnTo>
                  <a:pt x="167" y="0"/>
                </a:lnTo>
                <a:lnTo>
                  <a:pt x="118" y="10"/>
                </a:lnTo>
                <a:lnTo>
                  <a:pt x="69" y="0"/>
                </a:lnTo>
                <a:lnTo>
                  <a:pt x="57" y="42"/>
                </a:lnTo>
                <a:lnTo>
                  <a:pt x="43" y="42"/>
                </a:lnTo>
                <a:lnTo>
                  <a:pt x="49" y="77"/>
                </a:lnTo>
                <a:lnTo>
                  <a:pt x="21" y="85"/>
                </a:lnTo>
                <a:lnTo>
                  <a:pt x="17" y="127"/>
                </a:lnTo>
                <a:lnTo>
                  <a:pt x="33" y="136"/>
                </a:lnTo>
                <a:lnTo>
                  <a:pt x="21" y="16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1" name="Freeform 114"/>
          <p:cNvSpPr>
            <a:spLocks/>
          </p:cNvSpPr>
          <p:nvPr/>
        </p:nvSpPr>
        <p:spPr bwMode="gray">
          <a:xfrm>
            <a:off x="3448050" y="2833688"/>
            <a:ext cx="20638" cy="46037"/>
          </a:xfrm>
          <a:custGeom>
            <a:avLst/>
            <a:gdLst>
              <a:gd name="T0" fmla="*/ 2147483647 w 11"/>
              <a:gd name="T1" fmla="*/ 2147483647 h 26"/>
              <a:gd name="T2" fmla="*/ 2147483647 w 11"/>
              <a:gd name="T3" fmla="*/ 2147483647 h 26"/>
              <a:gd name="T4" fmla="*/ 0 w 11"/>
              <a:gd name="T5" fmla="*/ 0 h 26"/>
              <a:gd name="T6" fmla="*/ 0 w 11"/>
              <a:gd name="T7" fmla="*/ 2147483647 h 26"/>
              <a:gd name="T8" fmla="*/ 2147483647 w 11"/>
              <a:gd name="T9" fmla="*/ 2147483647 h 26"/>
              <a:gd name="T10" fmla="*/ 0 60000 65536"/>
              <a:gd name="T11" fmla="*/ 0 60000 65536"/>
              <a:gd name="T12" fmla="*/ 0 60000 65536"/>
              <a:gd name="T13" fmla="*/ 0 60000 65536"/>
              <a:gd name="T14" fmla="*/ 0 60000 65536"/>
              <a:gd name="T15" fmla="*/ 0 w 11"/>
              <a:gd name="T16" fmla="*/ 0 h 26"/>
              <a:gd name="T17" fmla="*/ 11 w 11"/>
              <a:gd name="T18" fmla="*/ 26 h 26"/>
            </a:gdLst>
            <a:ahLst/>
            <a:cxnLst>
              <a:cxn ang="T10">
                <a:pos x="T0" y="T1"/>
              </a:cxn>
              <a:cxn ang="T11">
                <a:pos x="T2" y="T3"/>
              </a:cxn>
              <a:cxn ang="T12">
                <a:pos x="T4" y="T5"/>
              </a:cxn>
              <a:cxn ang="T13">
                <a:pos x="T6" y="T7"/>
              </a:cxn>
              <a:cxn ang="T14">
                <a:pos x="T8" y="T9"/>
              </a:cxn>
            </a:cxnLst>
            <a:rect l="T15" t="T16" r="T17" b="T18"/>
            <a:pathLst>
              <a:path w="11" h="26">
                <a:moveTo>
                  <a:pt x="11" y="26"/>
                </a:moveTo>
                <a:lnTo>
                  <a:pt x="11" y="4"/>
                </a:lnTo>
                <a:lnTo>
                  <a:pt x="0" y="0"/>
                </a:lnTo>
                <a:lnTo>
                  <a:pt x="0" y="26"/>
                </a:lnTo>
                <a:lnTo>
                  <a:pt x="11" y="26"/>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2" name="Freeform 115"/>
          <p:cNvSpPr>
            <a:spLocks/>
          </p:cNvSpPr>
          <p:nvPr/>
        </p:nvSpPr>
        <p:spPr bwMode="gray">
          <a:xfrm>
            <a:off x="3435350" y="2776538"/>
            <a:ext cx="33338" cy="30162"/>
          </a:xfrm>
          <a:custGeom>
            <a:avLst/>
            <a:gdLst>
              <a:gd name="T0" fmla="*/ 2147483647 w 17"/>
              <a:gd name="T1" fmla="*/ 0 h 16"/>
              <a:gd name="T2" fmla="*/ 0 w 17"/>
              <a:gd name="T3" fmla="*/ 2147483647 h 16"/>
              <a:gd name="T4" fmla="*/ 2147483647 w 17"/>
              <a:gd name="T5" fmla="*/ 2147483647 h 16"/>
              <a:gd name="T6" fmla="*/ 2147483647 w 17"/>
              <a:gd name="T7" fmla="*/ 0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17" y="0"/>
                </a:moveTo>
                <a:lnTo>
                  <a:pt x="0" y="4"/>
                </a:lnTo>
                <a:lnTo>
                  <a:pt x="17" y="16"/>
                </a:lnTo>
                <a:lnTo>
                  <a:pt x="17"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3" name="Freeform 116"/>
          <p:cNvSpPr>
            <a:spLocks/>
          </p:cNvSpPr>
          <p:nvPr/>
        </p:nvSpPr>
        <p:spPr bwMode="gray">
          <a:xfrm>
            <a:off x="3479800" y="2619375"/>
            <a:ext cx="88900" cy="131763"/>
          </a:xfrm>
          <a:custGeom>
            <a:avLst/>
            <a:gdLst>
              <a:gd name="T0" fmla="*/ 2147483647 w 46"/>
              <a:gd name="T1" fmla="*/ 2147483647 h 73"/>
              <a:gd name="T2" fmla="*/ 2147483647 w 46"/>
              <a:gd name="T3" fmla="*/ 2147483647 h 73"/>
              <a:gd name="T4" fmla="*/ 2147483647 w 46"/>
              <a:gd name="T5" fmla="*/ 2147483647 h 73"/>
              <a:gd name="T6" fmla="*/ 2147483647 w 46"/>
              <a:gd name="T7" fmla="*/ 2147483647 h 73"/>
              <a:gd name="T8" fmla="*/ 2147483647 w 46"/>
              <a:gd name="T9" fmla="*/ 2147483647 h 73"/>
              <a:gd name="T10" fmla="*/ 2147483647 w 46"/>
              <a:gd name="T11" fmla="*/ 2147483647 h 73"/>
              <a:gd name="T12" fmla="*/ 2147483647 w 46"/>
              <a:gd name="T13" fmla="*/ 0 h 73"/>
              <a:gd name="T14" fmla="*/ 2147483647 w 46"/>
              <a:gd name="T15" fmla="*/ 2147483647 h 73"/>
              <a:gd name="T16" fmla="*/ 2147483647 w 46"/>
              <a:gd name="T17" fmla="*/ 2147483647 h 73"/>
              <a:gd name="T18" fmla="*/ 2147483647 w 46"/>
              <a:gd name="T19" fmla="*/ 2147483647 h 73"/>
              <a:gd name="T20" fmla="*/ 0 w 46"/>
              <a:gd name="T21" fmla="*/ 2147483647 h 73"/>
              <a:gd name="T22" fmla="*/ 2147483647 w 46"/>
              <a:gd name="T23" fmla="*/ 2147483647 h 73"/>
              <a:gd name="T24" fmla="*/ 0 w 46"/>
              <a:gd name="T25" fmla="*/ 2147483647 h 73"/>
              <a:gd name="T26" fmla="*/ 2147483647 w 46"/>
              <a:gd name="T27" fmla="*/ 2147483647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73"/>
              <a:gd name="T44" fmla="*/ 46 w 4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73">
                <a:moveTo>
                  <a:pt x="10" y="73"/>
                </a:moveTo>
                <a:lnTo>
                  <a:pt x="30" y="63"/>
                </a:lnTo>
                <a:lnTo>
                  <a:pt x="38" y="51"/>
                </a:lnTo>
                <a:lnTo>
                  <a:pt x="38" y="47"/>
                </a:lnTo>
                <a:lnTo>
                  <a:pt x="30" y="42"/>
                </a:lnTo>
                <a:lnTo>
                  <a:pt x="46" y="24"/>
                </a:lnTo>
                <a:lnTo>
                  <a:pt x="46" y="0"/>
                </a:lnTo>
                <a:lnTo>
                  <a:pt x="22" y="24"/>
                </a:lnTo>
                <a:lnTo>
                  <a:pt x="16" y="32"/>
                </a:lnTo>
                <a:lnTo>
                  <a:pt x="4" y="32"/>
                </a:lnTo>
                <a:lnTo>
                  <a:pt x="0" y="47"/>
                </a:lnTo>
                <a:lnTo>
                  <a:pt x="10" y="63"/>
                </a:lnTo>
                <a:lnTo>
                  <a:pt x="0" y="71"/>
                </a:lnTo>
                <a:lnTo>
                  <a:pt x="10" y="7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4" name="Freeform 117"/>
          <p:cNvSpPr>
            <a:spLocks/>
          </p:cNvSpPr>
          <p:nvPr/>
        </p:nvSpPr>
        <p:spPr bwMode="gray">
          <a:xfrm>
            <a:off x="3883025" y="2495550"/>
            <a:ext cx="61913" cy="42863"/>
          </a:xfrm>
          <a:custGeom>
            <a:avLst/>
            <a:gdLst>
              <a:gd name="T0" fmla="*/ 2147483647 w 32"/>
              <a:gd name="T1" fmla="*/ 2147483647 h 24"/>
              <a:gd name="T2" fmla="*/ 2147483647 w 32"/>
              <a:gd name="T3" fmla="*/ 2147483647 h 24"/>
              <a:gd name="T4" fmla="*/ 2147483647 w 32"/>
              <a:gd name="T5" fmla="*/ 2147483647 h 24"/>
              <a:gd name="T6" fmla="*/ 0 w 32"/>
              <a:gd name="T7" fmla="*/ 0 h 24"/>
              <a:gd name="T8" fmla="*/ 0 w 32"/>
              <a:gd name="T9" fmla="*/ 2147483647 h 24"/>
              <a:gd name="T10" fmla="*/ 2147483647 w 32"/>
              <a:gd name="T11" fmla="*/ 2147483647 h 24"/>
              <a:gd name="T12" fmla="*/ 2147483647 w 32"/>
              <a:gd name="T13" fmla="*/ 2147483647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14"/>
                </a:moveTo>
                <a:lnTo>
                  <a:pt x="16" y="14"/>
                </a:lnTo>
                <a:lnTo>
                  <a:pt x="16" y="4"/>
                </a:lnTo>
                <a:lnTo>
                  <a:pt x="0" y="0"/>
                </a:lnTo>
                <a:lnTo>
                  <a:pt x="0" y="18"/>
                </a:lnTo>
                <a:lnTo>
                  <a:pt x="32" y="24"/>
                </a:lnTo>
                <a:lnTo>
                  <a:pt x="32" y="1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5" name="Freeform 118"/>
          <p:cNvSpPr>
            <a:spLocks/>
          </p:cNvSpPr>
          <p:nvPr/>
        </p:nvSpPr>
        <p:spPr bwMode="gray">
          <a:xfrm>
            <a:off x="3522663" y="2773363"/>
            <a:ext cx="106362" cy="106362"/>
          </a:xfrm>
          <a:custGeom>
            <a:avLst/>
            <a:gdLst>
              <a:gd name="T0" fmla="*/ 2147483647 w 55"/>
              <a:gd name="T1" fmla="*/ 2147483647 h 59"/>
              <a:gd name="T2" fmla="*/ 2147483647 w 55"/>
              <a:gd name="T3" fmla="*/ 2147483647 h 59"/>
              <a:gd name="T4" fmla="*/ 2147483647 w 55"/>
              <a:gd name="T5" fmla="*/ 2147483647 h 59"/>
              <a:gd name="T6" fmla="*/ 0 w 55"/>
              <a:gd name="T7" fmla="*/ 2147483647 h 59"/>
              <a:gd name="T8" fmla="*/ 2147483647 w 55"/>
              <a:gd name="T9" fmla="*/ 2147483647 h 59"/>
              <a:gd name="T10" fmla="*/ 2147483647 w 55"/>
              <a:gd name="T11" fmla="*/ 2147483647 h 59"/>
              <a:gd name="T12" fmla="*/ 2147483647 w 55"/>
              <a:gd name="T13" fmla="*/ 2147483647 h 59"/>
              <a:gd name="T14" fmla="*/ 2147483647 w 55"/>
              <a:gd name="T15" fmla="*/ 2147483647 h 59"/>
              <a:gd name="T16" fmla="*/ 2147483647 w 55"/>
              <a:gd name="T17" fmla="*/ 2147483647 h 59"/>
              <a:gd name="T18" fmla="*/ 2147483647 w 55"/>
              <a:gd name="T19" fmla="*/ 2147483647 h 59"/>
              <a:gd name="T20" fmla="*/ 2147483647 w 55"/>
              <a:gd name="T21" fmla="*/ 2147483647 h 59"/>
              <a:gd name="T22" fmla="*/ 2147483647 w 55"/>
              <a:gd name="T23" fmla="*/ 2147483647 h 59"/>
              <a:gd name="T24" fmla="*/ 2147483647 w 55"/>
              <a:gd name="T25" fmla="*/ 0 h 59"/>
              <a:gd name="T26" fmla="*/ 2147483647 w 55"/>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59"/>
              <a:gd name="T44" fmla="*/ 55 w 55"/>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59">
                <a:moveTo>
                  <a:pt x="20" y="2"/>
                </a:moveTo>
                <a:lnTo>
                  <a:pt x="16" y="18"/>
                </a:lnTo>
                <a:lnTo>
                  <a:pt x="8" y="6"/>
                </a:lnTo>
                <a:lnTo>
                  <a:pt x="0" y="22"/>
                </a:lnTo>
                <a:lnTo>
                  <a:pt x="12" y="33"/>
                </a:lnTo>
                <a:lnTo>
                  <a:pt x="20" y="55"/>
                </a:lnTo>
                <a:lnTo>
                  <a:pt x="41" y="51"/>
                </a:lnTo>
                <a:lnTo>
                  <a:pt x="37" y="55"/>
                </a:lnTo>
                <a:lnTo>
                  <a:pt x="41" y="59"/>
                </a:lnTo>
                <a:lnTo>
                  <a:pt x="55" y="47"/>
                </a:lnTo>
                <a:lnTo>
                  <a:pt x="34" y="41"/>
                </a:lnTo>
                <a:lnTo>
                  <a:pt x="28" y="6"/>
                </a:lnTo>
                <a:lnTo>
                  <a:pt x="24" y="0"/>
                </a:lnTo>
                <a:lnTo>
                  <a:pt x="20" y="2"/>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6" name="Freeform 119"/>
          <p:cNvSpPr>
            <a:spLocks/>
          </p:cNvSpPr>
          <p:nvPr/>
        </p:nvSpPr>
        <p:spPr bwMode="gray">
          <a:xfrm>
            <a:off x="4065588" y="2205038"/>
            <a:ext cx="66675" cy="147637"/>
          </a:xfrm>
          <a:custGeom>
            <a:avLst/>
            <a:gdLst>
              <a:gd name="T0" fmla="*/ 2147483647 w 34"/>
              <a:gd name="T1" fmla="*/ 2147483647 h 81"/>
              <a:gd name="T2" fmla="*/ 2147483647 w 34"/>
              <a:gd name="T3" fmla="*/ 2147483647 h 81"/>
              <a:gd name="T4" fmla="*/ 2147483647 w 34"/>
              <a:gd name="T5" fmla="*/ 2147483647 h 81"/>
              <a:gd name="T6" fmla="*/ 2147483647 w 34"/>
              <a:gd name="T7" fmla="*/ 2147483647 h 81"/>
              <a:gd name="T8" fmla="*/ 2147483647 w 34"/>
              <a:gd name="T9" fmla="*/ 0 h 81"/>
              <a:gd name="T10" fmla="*/ 2147483647 w 34"/>
              <a:gd name="T11" fmla="*/ 2147483647 h 81"/>
              <a:gd name="T12" fmla="*/ 2147483647 w 34"/>
              <a:gd name="T13" fmla="*/ 2147483647 h 81"/>
              <a:gd name="T14" fmla="*/ 0 w 34"/>
              <a:gd name="T15" fmla="*/ 2147483647 h 81"/>
              <a:gd name="T16" fmla="*/ 2147483647 w 34"/>
              <a:gd name="T17" fmla="*/ 2147483647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81"/>
              <a:gd name="T29" fmla="*/ 34 w 34"/>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81">
                <a:moveTo>
                  <a:pt x="18" y="44"/>
                </a:moveTo>
                <a:lnTo>
                  <a:pt x="18" y="81"/>
                </a:lnTo>
                <a:lnTo>
                  <a:pt x="34" y="52"/>
                </a:lnTo>
                <a:lnTo>
                  <a:pt x="30" y="26"/>
                </a:lnTo>
                <a:lnTo>
                  <a:pt x="22" y="0"/>
                </a:lnTo>
                <a:lnTo>
                  <a:pt x="6" y="12"/>
                </a:lnTo>
                <a:lnTo>
                  <a:pt x="18" y="34"/>
                </a:lnTo>
                <a:lnTo>
                  <a:pt x="0" y="34"/>
                </a:lnTo>
                <a:lnTo>
                  <a:pt x="18" y="4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7" name="Freeform 120"/>
          <p:cNvSpPr>
            <a:spLocks/>
          </p:cNvSpPr>
          <p:nvPr/>
        </p:nvSpPr>
        <p:spPr bwMode="gray">
          <a:xfrm>
            <a:off x="4640263" y="3536950"/>
            <a:ext cx="414337" cy="484188"/>
          </a:xfrm>
          <a:custGeom>
            <a:avLst/>
            <a:gdLst>
              <a:gd name="T0" fmla="*/ 2147483647 w 215"/>
              <a:gd name="T1" fmla="*/ 2147483647 h 268"/>
              <a:gd name="T2" fmla="*/ 2147483647 w 215"/>
              <a:gd name="T3" fmla="*/ 2147483647 h 268"/>
              <a:gd name="T4" fmla="*/ 2147483647 w 215"/>
              <a:gd name="T5" fmla="*/ 2147483647 h 268"/>
              <a:gd name="T6" fmla="*/ 2147483647 w 215"/>
              <a:gd name="T7" fmla="*/ 2147483647 h 268"/>
              <a:gd name="T8" fmla="*/ 2147483647 w 215"/>
              <a:gd name="T9" fmla="*/ 2147483647 h 268"/>
              <a:gd name="T10" fmla="*/ 2147483647 w 215"/>
              <a:gd name="T11" fmla="*/ 2147483647 h 268"/>
              <a:gd name="T12" fmla="*/ 2147483647 w 215"/>
              <a:gd name="T13" fmla="*/ 2147483647 h 268"/>
              <a:gd name="T14" fmla="*/ 2147483647 w 215"/>
              <a:gd name="T15" fmla="*/ 2147483647 h 268"/>
              <a:gd name="T16" fmla="*/ 2147483647 w 215"/>
              <a:gd name="T17" fmla="*/ 2147483647 h 268"/>
              <a:gd name="T18" fmla="*/ 2147483647 w 215"/>
              <a:gd name="T19" fmla="*/ 2147483647 h 268"/>
              <a:gd name="T20" fmla="*/ 2147483647 w 215"/>
              <a:gd name="T21" fmla="*/ 2147483647 h 268"/>
              <a:gd name="T22" fmla="*/ 2147483647 w 215"/>
              <a:gd name="T23" fmla="*/ 2147483647 h 268"/>
              <a:gd name="T24" fmla="*/ 2147483647 w 215"/>
              <a:gd name="T25" fmla="*/ 2147483647 h 268"/>
              <a:gd name="T26" fmla="*/ 2147483647 w 215"/>
              <a:gd name="T27" fmla="*/ 2147483647 h 268"/>
              <a:gd name="T28" fmla="*/ 2147483647 w 215"/>
              <a:gd name="T29" fmla="*/ 2147483647 h 268"/>
              <a:gd name="T30" fmla="*/ 2147483647 w 215"/>
              <a:gd name="T31" fmla="*/ 2147483647 h 268"/>
              <a:gd name="T32" fmla="*/ 2147483647 w 215"/>
              <a:gd name="T33" fmla="*/ 0 h 268"/>
              <a:gd name="T34" fmla="*/ 2147483647 w 215"/>
              <a:gd name="T35" fmla="*/ 2147483647 h 268"/>
              <a:gd name="T36" fmla="*/ 2147483647 w 215"/>
              <a:gd name="T37" fmla="*/ 2147483647 h 268"/>
              <a:gd name="T38" fmla="*/ 2147483647 w 215"/>
              <a:gd name="T39" fmla="*/ 2147483647 h 268"/>
              <a:gd name="T40" fmla="*/ 2147483647 w 215"/>
              <a:gd name="T41" fmla="*/ 2147483647 h 268"/>
              <a:gd name="T42" fmla="*/ 2147483647 w 215"/>
              <a:gd name="T43" fmla="*/ 2147483647 h 268"/>
              <a:gd name="T44" fmla="*/ 2147483647 w 215"/>
              <a:gd name="T45" fmla="*/ 2147483647 h 268"/>
              <a:gd name="T46" fmla="*/ 2147483647 w 215"/>
              <a:gd name="T47" fmla="*/ 2147483647 h 268"/>
              <a:gd name="T48" fmla="*/ 2147483647 w 215"/>
              <a:gd name="T49" fmla="*/ 2147483647 h 268"/>
              <a:gd name="T50" fmla="*/ 2147483647 w 215"/>
              <a:gd name="T51" fmla="*/ 2147483647 h 268"/>
              <a:gd name="T52" fmla="*/ 2147483647 w 215"/>
              <a:gd name="T53" fmla="*/ 2147483647 h 268"/>
              <a:gd name="T54" fmla="*/ 2147483647 w 215"/>
              <a:gd name="T55" fmla="*/ 2147483647 h 268"/>
              <a:gd name="T56" fmla="*/ 2147483647 w 215"/>
              <a:gd name="T57" fmla="*/ 2147483647 h 268"/>
              <a:gd name="T58" fmla="*/ 2147483647 w 215"/>
              <a:gd name="T59" fmla="*/ 2147483647 h 268"/>
              <a:gd name="T60" fmla="*/ 2147483647 w 215"/>
              <a:gd name="T61" fmla="*/ 2147483647 h 268"/>
              <a:gd name="T62" fmla="*/ 2147483647 w 215"/>
              <a:gd name="T63" fmla="*/ 2147483647 h 268"/>
              <a:gd name="T64" fmla="*/ 2147483647 w 215"/>
              <a:gd name="T65" fmla="*/ 2147483647 h 268"/>
              <a:gd name="T66" fmla="*/ 2147483647 w 215"/>
              <a:gd name="T67" fmla="*/ 2147483647 h 268"/>
              <a:gd name="T68" fmla="*/ 2147483647 w 215"/>
              <a:gd name="T69" fmla="*/ 2147483647 h 268"/>
              <a:gd name="T70" fmla="*/ 0 w 215"/>
              <a:gd name="T71" fmla="*/ 2147483647 h 268"/>
              <a:gd name="T72" fmla="*/ 2147483647 w 215"/>
              <a:gd name="T73" fmla="*/ 2147483647 h 268"/>
              <a:gd name="T74" fmla="*/ 2147483647 w 215"/>
              <a:gd name="T75" fmla="*/ 2147483647 h 2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268"/>
              <a:gd name="T116" fmla="*/ 215 w 215"/>
              <a:gd name="T117" fmla="*/ 268 h 2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268">
                <a:moveTo>
                  <a:pt x="28" y="221"/>
                </a:moveTo>
                <a:lnTo>
                  <a:pt x="49" y="209"/>
                </a:lnTo>
                <a:lnTo>
                  <a:pt x="75" y="209"/>
                </a:lnTo>
                <a:lnTo>
                  <a:pt x="99" y="221"/>
                </a:lnTo>
                <a:lnTo>
                  <a:pt x="142" y="227"/>
                </a:lnTo>
                <a:lnTo>
                  <a:pt x="124" y="264"/>
                </a:lnTo>
                <a:lnTo>
                  <a:pt x="158" y="268"/>
                </a:lnTo>
                <a:lnTo>
                  <a:pt x="152" y="249"/>
                </a:lnTo>
                <a:lnTo>
                  <a:pt x="158" y="241"/>
                </a:lnTo>
                <a:lnTo>
                  <a:pt x="164" y="209"/>
                </a:lnTo>
                <a:lnTo>
                  <a:pt x="148" y="170"/>
                </a:lnTo>
                <a:lnTo>
                  <a:pt x="164" y="152"/>
                </a:lnTo>
                <a:lnTo>
                  <a:pt x="195" y="156"/>
                </a:lnTo>
                <a:lnTo>
                  <a:pt x="187" y="91"/>
                </a:lnTo>
                <a:lnTo>
                  <a:pt x="209" y="83"/>
                </a:lnTo>
                <a:lnTo>
                  <a:pt x="215" y="40"/>
                </a:lnTo>
                <a:lnTo>
                  <a:pt x="205" y="0"/>
                </a:lnTo>
                <a:lnTo>
                  <a:pt x="199" y="18"/>
                </a:lnTo>
                <a:lnTo>
                  <a:pt x="199" y="36"/>
                </a:lnTo>
                <a:lnTo>
                  <a:pt x="178" y="14"/>
                </a:lnTo>
                <a:lnTo>
                  <a:pt x="146" y="22"/>
                </a:lnTo>
                <a:lnTo>
                  <a:pt x="111" y="40"/>
                </a:lnTo>
                <a:lnTo>
                  <a:pt x="109" y="73"/>
                </a:lnTo>
                <a:lnTo>
                  <a:pt x="120" y="73"/>
                </a:lnTo>
                <a:lnTo>
                  <a:pt x="111" y="101"/>
                </a:lnTo>
                <a:lnTo>
                  <a:pt x="120" y="132"/>
                </a:lnTo>
                <a:lnTo>
                  <a:pt x="95" y="128"/>
                </a:lnTo>
                <a:lnTo>
                  <a:pt x="91" y="87"/>
                </a:lnTo>
                <a:lnTo>
                  <a:pt x="65" y="51"/>
                </a:lnTo>
                <a:lnTo>
                  <a:pt x="53" y="113"/>
                </a:lnTo>
                <a:lnTo>
                  <a:pt x="28" y="156"/>
                </a:lnTo>
                <a:lnTo>
                  <a:pt x="36" y="170"/>
                </a:lnTo>
                <a:lnTo>
                  <a:pt x="57" y="182"/>
                </a:lnTo>
                <a:lnTo>
                  <a:pt x="32" y="182"/>
                </a:lnTo>
                <a:lnTo>
                  <a:pt x="2" y="197"/>
                </a:lnTo>
                <a:lnTo>
                  <a:pt x="0" y="217"/>
                </a:lnTo>
                <a:lnTo>
                  <a:pt x="12" y="227"/>
                </a:lnTo>
                <a:lnTo>
                  <a:pt x="28" y="22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68" name="Freeform 121"/>
          <p:cNvSpPr>
            <a:spLocks/>
          </p:cNvSpPr>
          <p:nvPr/>
        </p:nvSpPr>
        <p:spPr bwMode="gray">
          <a:xfrm>
            <a:off x="7021513" y="260350"/>
            <a:ext cx="2122487" cy="4935538"/>
          </a:xfrm>
          <a:custGeom>
            <a:avLst/>
            <a:gdLst>
              <a:gd name="T0" fmla="*/ 2147483647 w 1101"/>
              <a:gd name="T1" fmla="*/ 2147483647 h 2728"/>
              <a:gd name="T2" fmla="*/ 2147483647 w 1101"/>
              <a:gd name="T3" fmla="*/ 2147483647 h 2728"/>
              <a:gd name="T4" fmla="*/ 2147483647 w 1101"/>
              <a:gd name="T5" fmla="*/ 2147483647 h 2728"/>
              <a:gd name="T6" fmla="*/ 2147483647 w 1101"/>
              <a:gd name="T7" fmla="*/ 2147483647 h 2728"/>
              <a:gd name="T8" fmla="*/ 2147483647 w 1101"/>
              <a:gd name="T9" fmla="*/ 2147483647 h 2728"/>
              <a:gd name="T10" fmla="*/ 2147483647 w 1101"/>
              <a:gd name="T11" fmla="*/ 2147483647 h 2728"/>
              <a:gd name="T12" fmla="*/ 2147483647 w 1101"/>
              <a:gd name="T13" fmla="*/ 2147483647 h 2728"/>
              <a:gd name="T14" fmla="*/ 2147483647 w 1101"/>
              <a:gd name="T15" fmla="*/ 2147483647 h 2728"/>
              <a:gd name="T16" fmla="*/ 2147483647 w 1101"/>
              <a:gd name="T17" fmla="*/ 2147483647 h 2728"/>
              <a:gd name="T18" fmla="*/ 2147483647 w 1101"/>
              <a:gd name="T19" fmla="*/ 2147483647 h 2728"/>
              <a:gd name="T20" fmla="*/ 2147483647 w 1101"/>
              <a:gd name="T21" fmla="*/ 2147483647 h 2728"/>
              <a:gd name="T22" fmla="*/ 2147483647 w 1101"/>
              <a:gd name="T23" fmla="*/ 2147483647 h 2728"/>
              <a:gd name="T24" fmla="*/ 2147483647 w 1101"/>
              <a:gd name="T25" fmla="*/ 2147483647 h 2728"/>
              <a:gd name="T26" fmla="*/ 2147483647 w 1101"/>
              <a:gd name="T27" fmla="*/ 2147483647 h 2728"/>
              <a:gd name="T28" fmla="*/ 2147483647 w 1101"/>
              <a:gd name="T29" fmla="*/ 2147483647 h 2728"/>
              <a:gd name="T30" fmla="*/ 2147483647 w 1101"/>
              <a:gd name="T31" fmla="*/ 2147483647 h 2728"/>
              <a:gd name="T32" fmla="*/ 2147483647 w 1101"/>
              <a:gd name="T33" fmla="*/ 2147483647 h 2728"/>
              <a:gd name="T34" fmla="*/ 2147483647 w 1101"/>
              <a:gd name="T35" fmla="*/ 2147483647 h 2728"/>
              <a:gd name="T36" fmla="*/ 2147483647 w 1101"/>
              <a:gd name="T37" fmla="*/ 2147483647 h 2728"/>
              <a:gd name="T38" fmla="*/ 2147483647 w 1101"/>
              <a:gd name="T39" fmla="*/ 2147483647 h 2728"/>
              <a:gd name="T40" fmla="*/ 2147483647 w 1101"/>
              <a:gd name="T41" fmla="*/ 0 h 2728"/>
              <a:gd name="T42" fmla="*/ 2147483647 w 1101"/>
              <a:gd name="T43" fmla="*/ 2147483647 h 2728"/>
              <a:gd name="T44" fmla="*/ 2147483647 w 1101"/>
              <a:gd name="T45" fmla="*/ 2147483647 h 2728"/>
              <a:gd name="T46" fmla="*/ 0 w 1101"/>
              <a:gd name="T47" fmla="*/ 2147483647 h 2728"/>
              <a:gd name="T48" fmla="*/ 2147483647 w 1101"/>
              <a:gd name="T49" fmla="*/ 2147483647 h 2728"/>
              <a:gd name="T50" fmla="*/ 2147483647 w 1101"/>
              <a:gd name="T51" fmla="*/ 2147483647 h 2728"/>
              <a:gd name="T52" fmla="*/ 2147483647 w 1101"/>
              <a:gd name="T53" fmla="*/ 2147483647 h 2728"/>
              <a:gd name="T54" fmla="*/ 2147483647 w 1101"/>
              <a:gd name="T55" fmla="*/ 2147483647 h 2728"/>
              <a:gd name="T56" fmla="*/ 2147483647 w 1101"/>
              <a:gd name="T57" fmla="*/ 2147483647 h 2728"/>
              <a:gd name="T58" fmla="*/ 2147483647 w 1101"/>
              <a:gd name="T59" fmla="*/ 2147483647 h 2728"/>
              <a:gd name="T60" fmla="*/ 2147483647 w 1101"/>
              <a:gd name="T61" fmla="*/ 2147483647 h 2728"/>
              <a:gd name="T62" fmla="*/ 2147483647 w 1101"/>
              <a:gd name="T63" fmla="*/ 2147483647 h 2728"/>
              <a:gd name="T64" fmla="*/ 2147483647 w 1101"/>
              <a:gd name="T65" fmla="*/ 2147483647 h 2728"/>
              <a:gd name="T66" fmla="*/ 2147483647 w 1101"/>
              <a:gd name="T67" fmla="*/ 2147483647 h 2728"/>
              <a:gd name="T68" fmla="*/ 2147483647 w 1101"/>
              <a:gd name="T69" fmla="*/ 2147483647 h 2728"/>
              <a:gd name="T70" fmla="*/ 2147483647 w 1101"/>
              <a:gd name="T71" fmla="*/ 2147483647 h 2728"/>
              <a:gd name="T72" fmla="*/ 2147483647 w 1101"/>
              <a:gd name="T73" fmla="*/ 2147483647 h 2728"/>
              <a:gd name="T74" fmla="*/ 2147483647 w 1101"/>
              <a:gd name="T75" fmla="*/ 2147483647 h 2728"/>
              <a:gd name="T76" fmla="*/ 2147483647 w 1101"/>
              <a:gd name="T77" fmla="*/ 2147483647 h 2728"/>
              <a:gd name="T78" fmla="*/ 2147483647 w 1101"/>
              <a:gd name="T79" fmla="*/ 2147483647 h 2728"/>
              <a:gd name="T80" fmla="*/ 2147483647 w 1101"/>
              <a:gd name="T81" fmla="*/ 2147483647 h 2728"/>
              <a:gd name="T82" fmla="*/ 2147483647 w 1101"/>
              <a:gd name="T83" fmla="*/ 2147483647 h 2728"/>
              <a:gd name="T84" fmla="*/ 2147483647 w 1101"/>
              <a:gd name="T85" fmla="*/ 2147483647 h 2728"/>
              <a:gd name="T86" fmla="*/ 2147483647 w 1101"/>
              <a:gd name="T87" fmla="*/ 2147483647 h 2728"/>
              <a:gd name="T88" fmla="*/ 2147483647 w 1101"/>
              <a:gd name="T89" fmla="*/ 2147483647 h 2728"/>
              <a:gd name="T90" fmla="*/ 2147483647 w 1101"/>
              <a:gd name="T91" fmla="*/ 2147483647 h 2728"/>
              <a:gd name="T92" fmla="*/ 2147483647 w 1101"/>
              <a:gd name="T93" fmla="*/ 2147483647 h 2728"/>
              <a:gd name="T94" fmla="*/ 2147483647 w 1101"/>
              <a:gd name="T95" fmla="*/ 2147483647 h 2728"/>
              <a:gd name="T96" fmla="*/ 2147483647 w 1101"/>
              <a:gd name="T97" fmla="*/ 2147483647 h 2728"/>
              <a:gd name="T98" fmla="*/ 2147483647 w 1101"/>
              <a:gd name="T99" fmla="*/ 2147483647 h 2728"/>
              <a:gd name="T100" fmla="*/ 2147483647 w 1101"/>
              <a:gd name="T101" fmla="*/ 2147483647 h 2728"/>
              <a:gd name="T102" fmla="*/ 2147483647 w 1101"/>
              <a:gd name="T103" fmla="*/ 2147483647 h 2728"/>
              <a:gd name="T104" fmla="*/ 2147483647 w 1101"/>
              <a:gd name="T105" fmla="*/ 2147483647 h 2728"/>
              <a:gd name="T106" fmla="*/ 2147483647 w 1101"/>
              <a:gd name="T107" fmla="*/ 2147483647 h 2728"/>
              <a:gd name="T108" fmla="*/ 2147483647 w 1101"/>
              <a:gd name="T109" fmla="*/ 2147483647 h 2728"/>
              <a:gd name="T110" fmla="*/ 2147483647 w 1101"/>
              <a:gd name="T111" fmla="*/ 2147483647 h 27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2728"/>
              <a:gd name="T170" fmla="*/ 1101 w 1101"/>
              <a:gd name="T171" fmla="*/ 2728 h 27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2728">
                <a:moveTo>
                  <a:pt x="1034" y="130"/>
                </a:moveTo>
                <a:lnTo>
                  <a:pt x="1054" y="152"/>
                </a:lnTo>
                <a:lnTo>
                  <a:pt x="1006" y="162"/>
                </a:lnTo>
                <a:lnTo>
                  <a:pt x="1010" y="225"/>
                </a:lnTo>
                <a:lnTo>
                  <a:pt x="951" y="255"/>
                </a:lnTo>
                <a:lnTo>
                  <a:pt x="860" y="193"/>
                </a:lnTo>
                <a:lnTo>
                  <a:pt x="868" y="162"/>
                </a:lnTo>
                <a:lnTo>
                  <a:pt x="935" y="144"/>
                </a:lnTo>
                <a:lnTo>
                  <a:pt x="886" y="79"/>
                </a:lnTo>
                <a:lnTo>
                  <a:pt x="742" y="69"/>
                </a:lnTo>
                <a:lnTo>
                  <a:pt x="793" y="97"/>
                </a:lnTo>
                <a:lnTo>
                  <a:pt x="805" y="219"/>
                </a:lnTo>
                <a:lnTo>
                  <a:pt x="845" y="255"/>
                </a:lnTo>
                <a:lnTo>
                  <a:pt x="852" y="359"/>
                </a:lnTo>
                <a:lnTo>
                  <a:pt x="801" y="310"/>
                </a:lnTo>
                <a:lnTo>
                  <a:pt x="734" y="306"/>
                </a:lnTo>
                <a:lnTo>
                  <a:pt x="677" y="377"/>
                </a:lnTo>
                <a:lnTo>
                  <a:pt x="631" y="432"/>
                </a:lnTo>
                <a:lnTo>
                  <a:pt x="693" y="554"/>
                </a:lnTo>
                <a:lnTo>
                  <a:pt x="568" y="547"/>
                </a:lnTo>
                <a:lnTo>
                  <a:pt x="568" y="529"/>
                </a:lnTo>
                <a:lnTo>
                  <a:pt x="489" y="487"/>
                </a:lnTo>
                <a:lnTo>
                  <a:pt x="468" y="529"/>
                </a:lnTo>
                <a:lnTo>
                  <a:pt x="513" y="580"/>
                </a:lnTo>
                <a:lnTo>
                  <a:pt x="545" y="586"/>
                </a:lnTo>
                <a:lnTo>
                  <a:pt x="572" y="641"/>
                </a:lnTo>
                <a:lnTo>
                  <a:pt x="543" y="659"/>
                </a:lnTo>
                <a:lnTo>
                  <a:pt x="399" y="594"/>
                </a:lnTo>
                <a:lnTo>
                  <a:pt x="359" y="483"/>
                </a:lnTo>
                <a:lnTo>
                  <a:pt x="367" y="418"/>
                </a:lnTo>
                <a:lnTo>
                  <a:pt x="205" y="274"/>
                </a:lnTo>
                <a:lnTo>
                  <a:pt x="543" y="377"/>
                </a:lnTo>
                <a:lnTo>
                  <a:pt x="626" y="339"/>
                </a:lnTo>
                <a:lnTo>
                  <a:pt x="681" y="245"/>
                </a:lnTo>
                <a:lnTo>
                  <a:pt x="588" y="148"/>
                </a:lnTo>
                <a:lnTo>
                  <a:pt x="337" y="47"/>
                </a:lnTo>
                <a:lnTo>
                  <a:pt x="241" y="43"/>
                </a:lnTo>
                <a:lnTo>
                  <a:pt x="231" y="65"/>
                </a:lnTo>
                <a:lnTo>
                  <a:pt x="225" y="38"/>
                </a:lnTo>
                <a:lnTo>
                  <a:pt x="162" y="14"/>
                </a:lnTo>
                <a:lnTo>
                  <a:pt x="205" y="6"/>
                </a:lnTo>
                <a:lnTo>
                  <a:pt x="101" y="0"/>
                </a:lnTo>
                <a:lnTo>
                  <a:pt x="105" y="18"/>
                </a:lnTo>
                <a:lnTo>
                  <a:pt x="105" y="20"/>
                </a:lnTo>
                <a:lnTo>
                  <a:pt x="85" y="20"/>
                </a:lnTo>
                <a:lnTo>
                  <a:pt x="63" y="20"/>
                </a:lnTo>
                <a:lnTo>
                  <a:pt x="0" y="93"/>
                </a:lnTo>
                <a:lnTo>
                  <a:pt x="10" y="126"/>
                </a:lnTo>
                <a:lnTo>
                  <a:pt x="26" y="166"/>
                </a:lnTo>
                <a:lnTo>
                  <a:pt x="61" y="193"/>
                </a:lnTo>
                <a:lnTo>
                  <a:pt x="89" y="219"/>
                </a:lnTo>
                <a:lnTo>
                  <a:pt x="61" y="288"/>
                </a:lnTo>
                <a:lnTo>
                  <a:pt x="136" y="436"/>
                </a:lnTo>
                <a:lnTo>
                  <a:pt x="122" y="505"/>
                </a:lnTo>
                <a:lnTo>
                  <a:pt x="120" y="519"/>
                </a:lnTo>
                <a:lnTo>
                  <a:pt x="122" y="554"/>
                </a:lnTo>
                <a:lnTo>
                  <a:pt x="146" y="547"/>
                </a:lnTo>
                <a:lnTo>
                  <a:pt x="142" y="576"/>
                </a:lnTo>
                <a:lnTo>
                  <a:pt x="138" y="598"/>
                </a:lnTo>
                <a:lnTo>
                  <a:pt x="172" y="616"/>
                </a:lnTo>
                <a:lnTo>
                  <a:pt x="158" y="681"/>
                </a:lnTo>
                <a:lnTo>
                  <a:pt x="201" y="720"/>
                </a:lnTo>
                <a:lnTo>
                  <a:pt x="205" y="720"/>
                </a:lnTo>
                <a:lnTo>
                  <a:pt x="221" y="738"/>
                </a:lnTo>
                <a:lnTo>
                  <a:pt x="257" y="766"/>
                </a:lnTo>
                <a:lnTo>
                  <a:pt x="197" y="900"/>
                </a:lnTo>
                <a:lnTo>
                  <a:pt x="67" y="1063"/>
                </a:lnTo>
                <a:lnTo>
                  <a:pt x="113" y="1030"/>
                </a:lnTo>
                <a:lnTo>
                  <a:pt x="136" y="1095"/>
                </a:lnTo>
                <a:lnTo>
                  <a:pt x="180" y="1095"/>
                </a:lnTo>
                <a:lnTo>
                  <a:pt x="205" y="1134"/>
                </a:lnTo>
                <a:lnTo>
                  <a:pt x="142" y="1123"/>
                </a:lnTo>
                <a:lnTo>
                  <a:pt x="89" y="1152"/>
                </a:lnTo>
                <a:lnTo>
                  <a:pt x="79" y="1182"/>
                </a:lnTo>
                <a:lnTo>
                  <a:pt x="45" y="1174"/>
                </a:lnTo>
                <a:lnTo>
                  <a:pt x="34" y="1194"/>
                </a:lnTo>
                <a:lnTo>
                  <a:pt x="61" y="1239"/>
                </a:lnTo>
                <a:lnTo>
                  <a:pt x="63" y="1290"/>
                </a:lnTo>
                <a:lnTo>
                  <a:pt x="97" y="1355"/>
                </a:lnTo>
                <a:lnTo>
                  <a:pt x="146" y="1369"/>
                </a:lnTo>
                <a:lnTo>
                  <a:pt x="193" y="1436"/>
                </a:lnTo>
                <a:lnTo>
                  <a:pt x="168" y="1549"/>
                </a:lnTo>
                <a:lnTo>
                  <a:pt x="233" y="1563"/>
                </a:lnTo>
                <a:lnTo>
                  <a:pt x="316" y="1582"/>
                </a:lnTo>
                <a:lnTo>
                  <a:pt x="377" y="1726"/>
                </a:lnTo>
                <a:lnTo>
                  <a:pt x="422" y="1780"/>
                </a:lnTo>
                <a:lnTo>
                  <a:pt x="440" y="1866"/>
                </a:lnTo>
                <a:lnTo>
                  <a:pt x="399" y="1847"/>
                </a:lnTo>
                <a:lnTo>
                  <a:pt x="377" y="1862"/>
                </a:lnTo>
                <a:lnTo>
                  <a:pt x="405" y="1939"/>
                </a:lnTo>
                <a:lnTo>
                  <a:pt x="399" y="2020"/>
                </a:lnTo>
                <a:lnTo>
                  <a:pt x="525" y="2052"/>
                </a:lnTo>
                <a:lnTo>
                  <a:pt x="667" y="2070"/>
                </a:lnTo>
                <a:lnTo>
                  <a:pt x="779" y="2162"/>
                </a:lnTo>
                <a:lnTo>
                  <a:pt x="872" y="2162"/>
                </a:lnTo>
                <a:lnTo>
                  <a:pt x="927" y="2302"/>
                </a:lnTo>
                <a:lnTo>
                  <a:pt x="779" y="2354"/>
                </a:lnTo>
                <a:lnTo>
                  <a:pt x="805" y="2383"/>
                </a:lnTo>
                <a:lnTo>
                  <a:pt x="868" y="2346"/>
                </a:lnTo>
                <a:lnTo>
                  <a:pt x="880" y="2377"/>
                </a:lnTo>
                <a:lnTo>
                  <a:pt x="876" y="2431"/>
                </a:lnTo>
                <a:lnTo>
                  <a:pt x="839" y="2427"/>
                </a:lnTo>
                <a:lnTo>
                  <a:pt x="756" y="2553"/>
                </a:lnTo>
                <a:lnTo>
                  <a:pt x="756" y="2573"/>
                </a:lnTo>
                <a:lnTo>
                  <a:pt x="839" y="2636"/>
                </a:lnTo>
                <a:lnTo>
                  <a:pt x="888" y="2675"/>
                </a:lnTo>
                <a:lnTo>
                  <a:pt x="951" y="2726"/>
                </a:lnTo>
                <a:lnTo>
                  <a:pt x="1101" y="2728"/>
                </a:lnTo>
                <a:lnTo>
                  <a:pt x="1101" y="89"/>
                </a:lnTo>
                <a:lnTo>
                  <a:pt x="1034" y="130"/>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69" name="Freeform 122"/>
          <p:cNvSpPr>
            <a:spLocks/>
          </p:cNvSpPr>
          <p:nvPr/>
        </p:nvSpPr>
        <p:spPr bwMode="gray">
          <a:xfrm>
            <a:off x="7216775" y="260350"/>
            <a:ext cx="6350" cy="33338"/>
          </a:xfrm>
          <a:custGeom>
            <a:avLst/>
            <a:gdLst>
              <a:gd name="T0" fmla="*/ 2147483647 w 4"/>
              <a:gd name="T1" fmla="*/ 2147483647 h 18"/>
              <a:gd name="T2" fmla="*/ 2147483647 w 4"/>
              <a:gd name="T3" fmla="*/ 2147483647 h 18"/>
              <a:gd name="T4" fmla="*/ 0 w 4"/>
              <a:gd name="T5" fmla="*/ 0 h 18"/>
              <a:gd name="T6" fmla="*/ 0 w 4"/>
              <a:gd name="T7" fmla="*/ 0 h 18"/>
              <a:gd name="T8" fmla="*/ 2147483647 w 4"/>
              <a:gd name="T9" fmla="*/ 2147483647 h 18"/>
              <a:gd name="T10" fmla="*/ 0 60000 65536"/>
              <a:gd name="T11" fmla="*/ 0 60000 65536"/>
              <a:gd name="T12" fmla="*/ 0 60000 65536"/>
              <a:gd name="T13" fmla="*/ 0 60000 65536"/>
              <a:gd name="T14" fmla="*/ 0 60000 65536"/>
              <a:gd name="T15" fmla="*/ 0 w 4"/>
              <a:gd name="T16" fmla="*/ 0 h 18"/>
              <a:gd name="T17" fmla="*/ 4 w 4"/>
              <a:gd name="T18" fmla="*/ 18 h 18"/>
            </a:gdLst>
            <a:ahLst/>
            <a:cxnLst>
              <a:cxn ang="T10">
                <a:pos x="T0" y="T1"/>
              </a:cxn>
              <a:cxn ang="T11">
                <a:pos x="T2" y="T3"/>
              </a:cxn>
              <a:cxn ang="T12">
                <a:pos x="T4" y="T5"/>
              </a:cxn>
              <a:cxn ang="T13">
                <a:pos x="T6" y="T7"/>
              </a:cxn>
              <a:cxn ang="T14">
                <a:pos x="T8" y="T9"/>
              </a:cxn>
            </a:cxnLst>
            <a:rect l="T15" t="T16" r="T17" b="T18"/>
            <a:pathLst>
              <a:path w="4" h="18">
                <a:moveTo>
                  <a:pt x="4" y="18"/>
                </a:moveTo>
                <a:lnTo>
                  <a:pt x="4" y="18"/>
                </a:lnTo>
                <a:lnTo>
                  <a:pt x="0" y="0"/>
                </a:lnTo>
                <a:lnTo>
                  <a:pt x="4"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0" name="Freeform 123"/>
          <p:cNvSpPr>
            <a:spLocks/>
          </p:cNvSpPr>
          <p:nvPr/>
        </p:nvSpPr>
        <p:spPr bwMode="gray">
          <a:xfrm>
            <a:off x="7748588" y="3382963"/>
            <a:ext cx="120650" cy="254000"/>
          </a:xfrm>
          <a:custGeom>
            <a:avLst/>
            <a:gdLst>
              <a:gd name="T0" fmla="*/ 2147483647 w 63"/>
              <a:gd name="T1" fmla="*/ 2147483647 h 140"/>
              <a:gd name="T2" fmla="*/ 2147483647 w 63"/>
              <a:gd name="T3" fmla="*/ 2147483647 h 140"/>
              <a:gd name="T4" fmla="*/ 0 w 63"/>
              <a:gd name="T5" fmla="*/ 0 h 140"/>
              <a:gd name="T6" fmla="*/ 2147483647 w 63"/>
              <a:gd name="T7" fmla="*/ 2147483647 h 140"/>
              <a:gd name="T8" fmla="*/ 2147483647 w 63"/>
              <a:gd name="T9" fmla="*/ 2147483647 h 140"/>
              <a:gd name="T10" fmla="*/ 0 60000 65536"/>
              <a:gd name="T11" fmla="*/ 0 60000 65536"/>
              <a:gd name="T12" fmla="*/ 0 60000 65536"/>
              <a:gd name="T13" fmla="*/ 0 60000 65536"/>
              <a:gd name="T14" fmla="*/ 0 60000 65536"/>
              <a:gd name="T15" fmla="*/ 0 w 63"/>
              <a:gd name="T16" fmla="*/ 0 h 140"/>
              <a:gd name="T17" fmla="*/ 63 w 63"/>
              <a:gd name="T18" fmla="*/ 140 h 140"/>
            </a:gdLst>
            <a:ahLst/>
            <a:cxnLst>
              <a:cxn ang="T10">
                <a:pos x="T0" y="T1"/>
              </a:cxn>
              <a:cxn ang="T11">
                <a:pos x="T2" y="T3"/>
              </a:cxn>
              <a:cxn ang="T12">
                <a:pos x="T4" y="T5"/>
              </a:cxn>
              <a:cxn ang="T13">
                <a:pos x="T6" y="T7"/>
              </a:cxn>
              <a:cxn ang="T14">
                <a:pos x="T8" y="T9"/>
              </a:cxn>
            </a:cxnLst>
            <a:rect l="T15" t="T16" r="T17" b="T18"/>
            <a:pathLst>
              <a:path w="63" h="140">
                <a:moveTo>
                  <a:pt x="63" y="140"/>
                </a:moveTo>
                <a:lnTo>
                  <a:pt x="45" y="54"/>
                </a:lnTo>
                <a:lnTo>
                  <a:pt x="0" y="0"/>
                </a:lnTo>
                <a:lnTo>
                  <a:pt x="45" y="56"/>
                </a:lnTo>
                <a:lnTo>
                  <a:pt x="63" y="14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1" name="Freeform 124"/>
          <p:cNvSpPr>
            <a:spLocks/>
          </p:cNvSpPr>
          <p:nvPr/>
        </p:nvSpPr>
        <p:spPr bwMode="gray">
          <a:xfrm>
            <a:off x="7345363" y="3062288"/>
            <a:ext cx="125412" cy="25400"/>
          </a:xfrm>
          <a:custGeom>
            <a:avLst/>
            <a:gdLst>
              <a:gd name="T0" fmla="*/ 2147483647 w 65"/>
              <a:gd name="T1" fmla="*/ 2147483647 h 14"/>
              <a:gd name="T2" fmla="*/ 0 w 65"/>
              <a:gd name="T3" fmla="*/ 0 h 14"/>
              <a:gd name="T4" fmla="*/ 0 w 65"/>
              <a:gd name="T5" fmla="*/ 2147483647 h 14"/>
              <a:gd name="T6" fmla="*/ 2147483647 w 65"/>
              <a:gd name="T7" fmla="*/ 2147483647 h 14"/>
              <a:gd name="T8" fmla="*/ 0 60000 65536"/>
              <a:gd name="T9" fmla="*/ 0 60000 65536"/>
              <a:gd name="T10" fmla="*/ 0 60000 65536"/>
              <a:gd name="T11" fmla="*/ 0 60000 65536"/>
              <a:gd name="T12" fmla="*/ 0 w 65"/>
              <a:gd name="T13" fmla="*/ 0 h 14"/>
              <a:gd name="T14" fmla="*/ 65 w 65"/>
              <a:gd name="T15" fmla="*/ 14 h 14"/>
            </a:gdLst>
            <a:ahLst/>
            <a:cxnLst>
              <a:cxn ang="T8">
                <a:pos x="T0" y="T1"/>
              </a:cxn>
              <a:cxn ang="T9">
                <a:pos x="T2" y="T3"/>
              </a:cxn>
              <a:cxn ang="T10">
                <a:pos x="T4" y="T5"/>
              </a:cxn>
              <a:cxn ang="T11">
                <a:pos x="T6" y="T7"/>
              </a:cxn>
            </a:cxnLst>
            <a:rect l="T12" t="T13" r="T14" b="T15"/>
            <a:pathLst>
              <a:path w="65" h="14">
                <a:moveTo>
                  <a:pt x="65" y="14"/>
                </a:moveTo>
                <a:lnTo>
                  <a:pt x="0" y="0"/>
                </a:lnTo>
                <a:lnTo>
                  <a:pt x="0" y="2"/>
                </a:lnTo>
                <a:lnTo>
                  <a:pt x="65" y="1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2" name="Freeform 125"/>
          <p:cNvSpPr>
            <a:spLocks/>
          </p:cNvSpPr>
          <p:nvPr/>
        </p:nvSpPr>
        <p:spPr bwMode="gray">
          <a:xfrm>
            <a:off x="7326313" y="1492250"/>
            <a:ext cx="82550" cy="71438"/>
          </a:xfrm>
          <a:custGeom>
            <a:avLst/>
            <a:gdLst>
              <a:gd name="T0" fmla="*/ 2147483647 w 43"/>
              <a:gd name="T1" fmla="*/ 2147483647 h 39"/>
              <a:gd name="T2" fmla="*/ 0 w 43"/>
              <a:gd name="T3" fmla="*/ 0 h 39"/>
              <a:gd name="T4" fmla="*/ 0 w 43"/>
              <a:gd name="T5" fmla="*/ 2147483647 h 39"/>
              <a:gd name="T6" fmla="*/ 2147483647 w 43"/>
              <a:gd name="T7" fmla="*/ 2147483647 h 39"/>
              <a:gd name="T8" fmla="*/ 0 60000 65536"/>
              <a:gd name="T9" fmla="*/ 0 60000 65536"/>
              <a:gd name="T10" fmla="*/ 0 60000 65536"/>
              <a:gd name="T11" fmla="*/ 0 60000 65536"/>
              <a:gd name="T12" fmla="*/ 0 w 43"/>
              <a:gd name="T13" fmla="*/ 0 h 39"/>
              <a:gd name="T14" fmla="*/ 43 w 43"/>
              <a:gd name="T15" fmla="*/ 39 h 39"/>
            </a:gdLst>
            <a:ahLst/>
            <a:cxnLst>
              <a:cxn ang="T8">
                <a:pos x="T0" y="T1"/>
              </a:cxn>
              <a:cxn ang="T9">
                <a:pos x="T2" y="T3"/>
              </a:cxn>
              <a:cxn ang="T10">
                <a:pos x="T4" y="T5"/>
              </a:cxn>
              <a:cxn ang="T11">
                <a:pos x="T6" y="T7"/>
              </a:cxn>
            </a:cxnLst>
            <a:rect l="T12" t="T13" r="T14" b="T15"/>
            <a:pathLst>
              <a:path w="43" h="39">
                <a:moveTo>
                  <a:pt x="43" y="39"/>
                </a:moveTo>
                <a:lnTo>
                  <a:pt x="0" y="0"/>
                </a:lnTo>
                <a:lnTo>
                  <a:pt x="0" y="2"/>
                </a:lnTo>
                <a:lnTo>
                  <a:pt x="43" y="39"/>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3" name="Freeform 126"/>
          <p:cNvSpPr>
            <a:spLocks/>
          </p:cNvSpPr>
          <p:nvPr/>
        </p:nvSpPr>
        <p:spPr bwMode="gray">
          <a:xfrm>
            <a:off x="6157913" y="4208463"/>
            <a:ext cx="620712" cy="314325"/>
          </a:xfrm>
          <a:custGeom>
            <a:avLst/>
            <a:gdLst>
              <a:gd name="T0" fmla="*/ 2147483647 w 322"/>
              <a:gd name="T1" fmla="*/ 2147483647 h 174"/>
              <a:gd name="T2" fmla="*/ 2147483647 w 322"/>
              <a:gd name="T3" fmla="*/ 2147483647 h 174"/>
              <a:gd name="T4" fmla="*/ 2147483647 w 322"/>
              <a:gd name="T5" fmla="*/ 2147483647 h 174"/>
              <a:gd name="T6" fmla="*/ 2147483647 w 322"/>
              <a:gd name="T7" fmla="*/ 2147483647 h 174"/>
              <a:gd name="T8" fmla="*/ 0 w 322"/>
              <a:gd name="T9" fmla="*/ 2147483647 h 174"/>
              <a:gd name="T10" fmla="*/ 0 w 322"/>
              <a:gd name="T11" fmla="*/ 2147483647 h 174"/>
              <a:gd name="T12" fmla="*/ 2147483647 w 322"/>
              <a:gd name="T13" fmla="*/ 2147483647 h 174"/>
              <a:gd name="T14" fmla="*/ 2147483647 w 322"/>
              <a:gd name="T15" fmla="*/ 2147483647 h 174"/>
              <a:gd name="T16" fmla="*/ 2147483647 w 322"/>
              <a:gd name="T17" fmla="*/ 2147483647 h 174"/>
              <a:gd name="T18" fmla="*/ 2147483647 w 322"/>
              <a:gd name="T19" fmla="*/ 2147483647 h 174"/>
              <a:gd name="T20" fmla="*/ 2147483647 w 322"/>
              <a:gd name="T21" fmla="*/ 2147483647 h 174"/>
              <a:gd name="T22" fmla="*/ 2147483647 w 322"/>
              <a:gd name="T23" fmla="*/ 2147483647 h 174"/>
              <a:gd name="T24" fmla="*/ 2147483647 w 322"/>
              <a:gd name="T25" fmla="*/ 2147483647 h 174"/>
              <a:gd name="T26" fmla="*/ 2147483647 w 322"/>
              <a:gd name="T27" fmla="*/ 2147483647 h 174"/>
              <a:gd name="T28" fmla="*/ 2147483647 w 322"/>
              <a:gd name="T29" fmla="*/ 2147483647 h 174"/>
              <a:gd name="T30" fmla="*/ 2147483647 w 322"/>
              <a:gd name="T31" fmla="*/ 2147483647 h 174"/>
              <a:gd name="T32" fmla="*/ 2147483647 w 322"/>
              <a:gd name="T33" fmla="*/ 2147483647 h 174"/>
              <a:gd name="T34" fmla="*/ 2147483647 w 322"/>
              <a:gd name="T35" fmla="*/ 2147483647 h 174"/>
              <a:gd name="T36" fmla="*/ 2147483647 w 322"/>
              <a:gd name="T37" fmla="*/ 2147483647 h 174"/>
              <a:gd name="T38" fmla="*/ 2147483647 w 322"/>
              <a:gd name="T39" fmla="*/ 2147483647 h 174"/>
              <a:gd name="T40" fmla="*/ 2147483647 w 322"/>
              <a:gd name="T41" fmla="*/ 2147483647 h 174"/>
              <a:gd name="T42" fmla="*/ 2147483647 w 322"/>
              <a:gd name="T43" fmla="*/ 2147483647 h 174"/>
              <a:gd name="T44" fmla="*/ 2147483647 w 322"/>
              <a:gd name="T45" fmla="*/ 2147483647 h 174"/>
              <a:gd name="T46" fmla="*/ 2147483647 w 322"/>
              <a:gd name="T47" fmla="*/ 2147483647 h 174"/>
              <a:gd name="T48" fmla="*/ 2147483647 w 322"/>
              <a:gd name="T49" fmla="*/ 2147483647 h 174"/>
              <a:gd name="T50" fmla="*/ 2147483647 w 322"/>
              <a:gd name="T51" fmla="*/ 2147483647 h 174"/>
              <a:gd name="T52" fmla="*/ 2147483647 w 322"/>
              <a:gd name="T53" fmla="*/ 2147483647 h 174"/>
              <a:gd name="T54" fmla="*/ 2147483647 w 322"/>
              <a:gd name="T55" fmla="*/ 2147483647 h 174"/>
              <a:gd name="T56" fmla="*/ 2147483647 w 322"/>
              <a:gd name="T57" fmla="*/ 2147483647 h 174"/>
              <a:gd name="T58" fmla="*/ 2147483647 w 322"/>
              <a:gd name="T59" fmla="*/ 2147483647 h 174"/>
              <a:gd name="T60" fmla="*/ 2147483647 w 322"/>
              <a:gd name="T61" fmla="*/ 2147483647 h 174"/>
              <a:gd name="T62" fmla="*/ 2147483647 w 322"/>
              <a:gd name="T63" fmla="*/ 2147483647 h 174"/>
              <a:gd name="T64" fmla="*/ 2147483647 w 322"/>
              <a:gd name="T65" fmla="*/ 2147483647 h 174"/>
              <a:gd name="T66" fmla="*/ 2147483647 w 322"/>
              <a:gd name="T67" fmla="*/ 0 h 174"/>
              <a:gd name="T68" fmla="*/ 2147483647 w 322"/>
              <a:gd name="T69" fmla="*/ 2147483647 h 174"/>
              <a:gd name="T70" fmla="*/ 2147483647 w 322"/>
              <a:gd name="T71" fmla="*/ 2147483647 h 174"/>
              <a:gd name="T72" fmla="*/ 2147483647 w 322"/>
              <a:gd name="T73" fmla="*/ 2147483647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2"/>
              <a:gd name="T112" fmla="*/ 0 h 174"/>
              <a:gd name="T113" fmla="*/ 322 w 322"/>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2" h="174">
                <a:moveTo>
                  <a:pt x="107" y="37"/>
                </a:moveTo>
                <a:lnTo>
                  <a:pt x="91" y="37"/>
                </a:lnTo>
                <a:lnTo>
                  <a:pt x="48" y="85"/>
                </a:lnTo>
                <a:lnTo>
                  <a:pt x="24" y="75"/>
                </a:lnTo>
                <a:lnTo>
                  <a:pt x="0" y="91"/>
                </a:lnTo>
                <a:lnTo>
                  <a:pt x="0" y="128"/>
                </a:lnTo>
                <a:lnTo>
                  <a:pt x="16" y="160"/>
                </a:lnTo>
                <a:lnTo>
                  <a:pt x="32" y="172"/>
                </a:lnTo>
                <a:lnTo>
                  <a:pt x="79" y="174"/>
                </a:lnTo>
                <a:lnTo>
                  <a:pt x="115" y="156"/>
                </a:lnTo>
                <a:lnTo>
                  <a:pt x="162" y="128"/>
                </a:lnTo>
                <a:lnTo>
                  <a:pt x="178" y="124"/>
                </a:lnTo>
                <a:lnTo>
                  <a:pt x="219" y="95"/>
                </a:lnTo>
                <a:lnTo>
                  <a:pt x="221" y="95"/>
                </a:lnTo>
                <a:lnTo>
                  <a:pt x="235" y="105"/>
                </a:lnTo>
                <a:lnTo>
                  <a:pt x="265" y="101"/>
                </a:lnTo>
                <a:lnTo>
                  <a:pt x="267" y="101"/>
                </a:lnTo>
                <a:lnTo>
                  <a:pt x="284" y="110"/>
                </a:lnTo>
                <a:lnTo>
                  <a:pt x="306" y="110"/>
                </a:lnTo>
                <a:lnTo>
                  <a:pt x="322" y="51"/>
                </a:lnTo>
                <a:lnTo>
                  <a:pt x="312" y="39"/>
                </a:lnTo>
                <a:lnTo>
                  <a:pt x="286" y="20"/>
                </a:lnTo>
                <a:lnTo>
                  <a:pt x="249" y="12"/>
                </a:lnTo>
                <a:lnTo>
                  <a:pt x="233" y="26"/>
                </a:lnTo>
                <a:lnTo>
                  <a:pt x="211" y="16"/>
                </a:lnTo>
                <a:lnTo>
                  <a:pt x="174" y="32"/>
                </a:lnTo>
                <a:lnTo>
                  <a:pt x="174" y="30"/>
                </a:lnTo>
                <a:lnTo>
                  <a:pt x="174" y="32"/>
                </a:lnTo>
                <a:lnTo>
                  <a:pt x="162" y="16"/>
                </a:lnTo>
                <a:lnTo>
                  <a:pt x="144" y="0"/>
                </a:lnTo>
                <a:lnTo>
                  <a:pt x="140" y="2"/>
                </a:lnTo>
                <a:lnTo>
                  <a:pt x="121" y="14"/>
                </a:lnTo>
                <a:lnTo>
                  <a:pt x="107" y="3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4" name="Freeform 127"/>
          <p:cNvSpPr>
            <a:spLocks/>
          </p:cNvSpPr>
          <p:nvPr/>
        </p:nvSpPr>
        <p:spPr bwMode="gray">
          <a:xfrm>
            <a:off x="6427788" y="4208463"/>
            <a:ext cx="7937" cy="3175"/>
          </a:xfrm>
          <a:custGeom>
            <a:avLst/>
            <a:gdLst>
              <a:gd name="T0" fmla="*/ 2147483647 w 4"/>
              <a:gd name="T1" fmla="*/ 0 h 2"/>
              <a:gd name="T2" fmla="*/ 0 w 4"/>
              <a:gd name="T3" fmla="*/ 2147483647 h 2"/>
              <a:gd name="T4" fmla="*/ 2147483647 w 4"/>
              <a:gd name="T5" fmla="*/ 0 h 2"/>
              <a:gd name="T6" fmla="*/ 2147483647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0"/>
                </a:moveTo>
                <a:lnTo>
                  <a:pt x="0" y="2"/>
                </a:lnTo>
                <a:lnTo>
                  <a:pt x="4"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5" name="Freeform 128"/>
          <p:cNvSpPr>
            <a:spLocks/>
          </p:cNvSpPr>
          <p:nvPr/>
        </p:nvSpPr>
        <p:spPr bwMode="gray">
          <a:xfrm>
            <a:off x="6492875" y="4237038"/>
            <a:ext cx="71438" cy="28575"/>
          </a:xfrm>
          <a:custGeom>
            <a:avLst/>
            <a:gdLst>
              <a:gd name="T0" fmla="*/ 2147483647 w 37"/>
              <a:gd name="T1" fmla="*/ 0 h 16"/>
              <a:gd name="T2" fmla="*/ 2147483647 w 37"/>
              <a:gd name="T3" fmla="*/ 0 h 16"/>
              <a:gd name="T4" fmla="*/ 0 w 37"/>
              <a:gd name="T5" fmla="*/ 2147483647 h 16"/>
              <a:gd name="T6" fmla="*/ 0 w 37"/>
              <a:gd name="T7" fmla="*/ 2147483647 h 16"/>
              <a:gd name="T8" fmla="*/ 2147483647 w 37"/>
              <a:gd name="T9" fmla="*/ 0 h 16"/>
              <a:gd name="T10" fmla="*/ 0 60000 65536"/>
              <a:gd name="T11" fmla="*/ 0 60000 65536"/>
              <a:gd name="T12" fmla="*/ 0 60000 65536"/>
              <a:gd name="T13" fmla="*/ 0 60000 65536"/>
              <a:gd name="T14" fmla="*/ 0 60000 65536"/>
              <a:gd name="T15" fmla="*/ 0 w 37"/>
              <a:gd name="T16" fmla="*/ 0 h 16"/>
              <a:gd name="T17" fmla="*/ 37 w 37"/>
              <a:gd name="T18" fmla="*/ 16 h 16"/>
            </a:gdLst>
            <a:ahLst/>
            <a:cxnLst>
              <a:cxn ang="T10">
                <a:pos x="T0" y="T1"/>
              </a:cxn>
              <a:cxn ang="T11">
                <a:pos x="T2" y="T3"/>
              </a:cxn>
              <a:cxn ang="T12">
                <a:pos x="T4" y="T5"/>
              </a:cxn>
              <a:cxn ang="T13">
                <a:pos x="T6" y="T7"/>
              </a:cxn>
              <a:cxn ang="T14">
                <a:pos x="T8" y="T9"/>
              </a:cxn>
            </a:cxnLst>
            <a:rect l="T15" t="T16" r="T17" b="T18"/>
            <a:pathLst>
              <a:path w="37" h="16">
                <a:moveTo>
                  <a:pt x="37" y="0"/>
                </a:moveTo>
                <a:lnTo>
                  <a:pt x="37" y="0"/>
                </a:lnTo>
                <a:lnTo>
                  <a:pt x="0" y="14"/>
                </a:lnTo>
                <a:lnTo>
                  <a:pt x="0" y="16"/>
                </a:lnTo>
                <a:lnTo>
                  <a:pt x="37"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6" name="Freeform 129"/>
          <p:cNvSpPr>
            <a:spLocks/>
          </p:cNvSpPr>
          <p:nvPr/>
        </p:nvSpPr>
        <p:spPr bwMode="gray">
          <a:xfrm>
            <a:off x="6607175" y="4229100"/>
            <a:ext cx="30163" cy="25400"/>
          </a:xfrm>
          <a:custGeom>
            <a:avLst/>
            <a:gdLst>
              <a:gd name="T0" fmla="*/ 2147483647 w 16"/>
              <a:gd name="T1" fmla="*/ 0 h 14"/>
              <a:gd name="T2" fmla="*/ 2147483647 w 16"/>
              <a:gd name="T3" fmla="*/ 0 h 14"/>
              <a:gd name="T4" fmla="*/ 0 w 16"/>
              <a:gd name="T5" fmla="*/ 2147483647 h 14"/>
              <a:gd name="T6" fmla="*/ 0 w 16"/>
              <a:gd name="T7" fmla="*/ 2147483647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6" y="0"/>
                </a:moveTo>
                <a:lnTo>
                  <a:pt x="16" y="0"/>
                </a:lnTo>
                <a:lnTo>
                  <a:pt x="0" y="14"/>
                </a:lnTo>
                <a:lnTo>
                  <a:pt x="16"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7" name="Freeform 130"/>
          <p:cNvSpPr>
            <a:spLocks/>
          </p:cNvSpPr>
          <p:nvPr/>
        </p:nvSpPr>
        <p:spPr bwMode="gray">
          <a:xfrm>
            <a:off x="6580188" y="4379913"/>
            <a:ext cx="30162" cy="17462"/>
          </a:xfrm>
          <a:custGeom>
            <a:avLst/>
            <a:gdLst>
              <a:gd name="T0" fmla="*/ 0 w 16"/>
              <a:gd name="T1" fmla="*/ 0 h 10"/>
              <a:gd name="T2" fmla="*/ 2147483647 w 16"/>
              <a:gd name="T3" fmla="*/ 2147483647 h 10"/>
              <a:gd name="T4" fmla="*/ 2147483647 w 16"/>
              <a:gd name="T5" fmla="*/ 2147483647 h 10"/>
              <a:gd name="T6" fmla="*/ 2147483647 w 16"/>
              <a:gd name="T7" fmla="*/ 0 h 10"/>
              <a:gd name="T8" fmla="*/ 0 w 16"/>
              <a:gd name="T9" fmla="*/ 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0" y="0"/>
                </a:moveTo>
                <a:lnTo>
                  <a:pt x="16" y="10"/>
                </a:lnTo>
                <a:lnTo>
                  <a:pt x="2" y="0"/>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8" name="Freeform 131"/>
          <p:cNvSpPr>
            <a:spLocks/>
          </p:cNvSpPr>
          <p:nvPr/>
        </p:nvSpPr>
        <p:spPr bwMode="gray">
          <a:xfrm>
            <a:off x="6188075" y="4497388"/>
            <a:ext cx="122238" cy="28575"/>
          </a:xfrm>
          <a:custGeom>
            <a:avLst/>
            <a:gdLst>
              <a:gd name="T0" fmla="*/ 0 w 63"/>
              <a:gd name="T1" fmla="*/ 0 h 16"/>
              <a:gd name="T2" fmla="*/ 0 w 63"/>
              <a:gd name="T3" fmla="*/ 2147483647 h 16"/>
              <a:gd name="T4" fmla="*/ 2147483647 w 63"/>
              <a:gd name="T5" fmla="*/ 2147483647 h 16"/>
              <a:gd name="T6" fmla="*/ 2147483647 w 63"/>
              <a:gd name="T7" fmla="*/ 2147483647 h 16"/>
              <a:gd name="T8" fmla="*/ 2147483647 w 63"/>
              <a:gd name="T9" fmla="*/ 2147483647 h 16"/>
              <a:gd name="T10" fmla="*/ 2147483647 w 63"/>
              <a:gd name="T11" fmla="*/ 2147483647 h 16"/>
              <a:gd name="T12" fmla="*/ 0 w 63"/>
              <a:gd name="T13" fmla="*/ 0 h 16"/>
              <a:gd name="T14" fmla="*/ 0 60000 65536"/>
              <a:gd name="T15" fmla="*/ 0 60000 65536"/>
              <a:gd name="T16" fmla="*/ 0 60000 65536"/>
              <a:gd name="T17" fmla="*/ 0 60000 65536"/>
              <a:gd name="T18" fmla="*/ 0 60000 65536"/>
              <a:gd name="T19" fmla="*/ 0 60000 65536"/>
              <a:gd name="T20" fmla="*/ 0 60000 65536"/>
              <a:gd name="T21" fmla="*/ 0 w 63"/>
              <a:gd name="T22" fmla="*/ 0 h 16"/>
              <a:gd name="T23" fmla="*/ 63 w 6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6">
                <a:moveTo>
                  <a:pt x="0" y="0"/>
                </a:moveTo>
                <a:lnTo>
                  <a:pt x="0" y="2"/>
                </a:lnTo>
                <a:lnTo>
                  <a:pt x="16" y="12"/>
                </a:lnTo>
                <a:lnTo>
                  <a:pt x="63" y="16"/>
                </a:lnTo>
                <a:lnTo>
                  <a:pt x="63" y="14"/>
                </a:lnTo>
                <a:lnTo>
                  <a:pt x="16" y="12"/>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79" name="Freeform 132"/>
          <p:cNvSpPr>
            <a:spLocks/>
          </p:cNvSpPr>
          <p:nvPr/>
        </p:nvSpPr>
        <p:spPr bwMode="gray">
          <a:xfrm>
            <a:off x="6669088" y="4391025"/>
            <a:ext cx="36512" cy="15875"/>
          </a:xfrm>
          <a:custGeom>
            <a:avLst/>
            <a:gdLst>
              <a:gd name="T0" fmla="*/ 0 w 19"/>
              <a:gd name="T1" fmla="*/ 0 h 9"/>
              <a:gd name="T2" fmla="*/ 2147483647 w 19"/>
              <a:gd name="T3" fmla="*/ 2147483647 h 9"/>
              <a:gd name="T4" fmla="*/ 2147483647 w 19"/>
              <a:gd name="T5" fmla="*/ 2147483647 h 9"/>
              <a:gd name="T6" fmla="*/ 2147483647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0"/>
                </a:moveTo>
                <a:lnTo>
                  <a:pt x="17" y="9"/>
                </a:lnTo>
                <a:lnTo>
                  <a:pt x="19" y="9"/>
                </a:lnTo>
                <a:lnTo>
                  <a:pt x="2" y="0"/>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0" name="Freeform 133"/>
          <p:cNvSpPr>
            <a:spLocks/>
          </p:cNvSpPr>
          <p:nvPr/>
        </p:nvSpPr>
        <p:spPr bwMode="gray">
          <a:xfrm>
            <a:off x="5340350" y="4314825"/>
            <a:ext cx="855663" cy="417513"/>
          </a:xfrm>
          <a:custGeom>
            <a:avLst/>
            <a:gdLst>
              <a:gd name="T0" fmla="*/ 2147483647 w 444"/>
              <a:gd name="T1" fmla="*/ 2147483647 h 231"/>
              <a:gd name="T2" fmla="*/ 2147483647 w 444"/>
              <a:gd name="T3" fmla="*/ 2147483647 h 231"/>
              <a:gd name="T4" fmla="*/ 2147483647 w 444"/>
              <a:gd name="T5" fmla="*/ 2147483647 h 231"/>
              <a:gd name="T6" fmla="*/ 2147483647 w 444"/>
              <a:gd name="T7" fmla="*/ 2147483647 h 231"/>
              <a:gd name="T8" fmla="*/ 2147483647 w 444"/>
              <a:gd name="T9" fmla="*/ 2147483647 h 231"/>
              <a:gd name="T10" fmla="*/ 2147483647 w 444"/>
              <a:gd name="T11" fmla="*/ 2147483647 h 231"/>
              <a:gd name="T12" fmla="*/ 2147483647 w 444"/>
              <a:gd name="T13" fmla="*/ 2147483647 h 231"/>
              <a:gd name="T14" fmla="*/ 2147483647 w 444"/>
              <a:gd name="T15" fmla="*/ 2147483647 h 231"/>
              <a:gd name="T16" fmla="*/ 2147483647 w 444"/>
              <a:gd name="T17" fmla="*/ 2147483647 h 231"/>
              <a:gd name="T18" fmla="*/ 2147483647 w 444"/>
              <a:gd name="T19" fmla="*/ 2147483647 h 231"/>
              <a:gd name="T20" fmla="*/ 2147483647 w 444"/>
              <a:gd name="T21" fmla="*/ 2147483647 h 231"/>
              <a:gd name="T22" fmla="*/ 2147483647 w 444"/>
              <a:gd name="T23" fmla="*/ 2147483647 h 231"/>
              <a:gd name="T24" fmla="*/ 2147483647 w 444"/>
              <a:gd name="T25" fmla="*/ 2147483647 h 231"/>
              <a:gd name="T26" fmla="*/ 2147483647 w 444"/>
              <a:gd name="T27" fmla="*/ 2147483647 h 231"/>
              <a:gd name="T28" fmla="*/ 2147483647 w 444"/>
              <a:gd name="T29" fmla="*/ 2147483647 h 231"/>
              <a:gd name="T30" fmla="*/ 2147483647 w 444"/>
              <a:gd name="T31" fmla="*/ 2147483647 h 231"/>
              <a:gd name="T32" fmla="*/ 2147483647 w 444"/>
              <a:gd name="T33" fmla="*/ 2147483647 h 231"/>
              <a:gd name="T34" fmla="*/ 2147483647 w 444"/>
              <a:gd name="T35" fmla="*/ 0 h 231"/>
              <a:gd name="T36" fmla="*/ 2147483647 w 444"/>
              <a:gd name="T37" fmla="*/ 2147483647 h 231"/>
              <a:gd name="T38" fmla="*/ 2147483647 w 444"/>
              <a:gd name="T39" fmla="*/ 2147483647 h 231"/>
              <a:gd name="T40" fmla="*/ 2147483647 w 444"/>
              <a:gd name="T41" fmla="*/ 2147483647 h 231"/>
              <a:gd name="T42" fmla="*/ 2147483647 w 444"/>
              <a:gd name="T43" fmla="*/ 2147483647 h 231"/>
              <a:gd name="T44" fmla="*/ 2147483647 w 444"/>
              <a:gd name="T45" fmla="*/ 2147483647 h 231"/>
              <a:gd name="T46" fmla="*/ 2147483647 w 444"/>
              <a:gd name="T47" fmla="*/ 2147483647 h 231"/>
              <a:gd name="T48" fmla="*/ 2147483647 w 444"/>
              <a:gd name="T49" fmla="*/ 2147483647 h 231"/>
              <a:gd name="T50" fmla="*/ 2147483647 w 444"/>
              <a:gd name="T51" fmla="*/ 2147483647 h 231"/>
              <a:gd name="T52" fmla="*/ 2147483647 w 444"/>
              <a:gd name="T53" fmla="*/ 2147483647 h 231"/>
              <a:gd name="T54" fmla="*/ 2147483647 w 444"/>
              <a:gd name="T55" fmla="*/ 2147483647 h 231"/>
              <a:gd name="T56" fmla="*/ 2147483647 w 444"/>
              <a:gd name="T57" fmla="*/ 2147483647 h 231"/>
              <a:gd name="T58" fmla="*/ 2147483647 w 444"/>
              <a:gd name="T59" fmla="*/ 2147483647 h 231"/>
              <a:gd name="T60" fmla="*/ 2147483647 w 444"/>
              <a:gd name="T61" fmla="*/ 2147483647 h 231"/>
              <a:gd name="T62" fmla="*/ 2147483647 w 444"/>
              <a:gd name="T63" fmla="*/ 2147483647 h 231"/>
              <a:gd name="T64" fmla="*/ 2147483647 w 444"/>
              <a:gd name="T65" fmla="*/ 2147483647 h 231"/>
              <a:gd name="T66" fmla="*/ 2147483647 w 444"/>
              <a:gd name="T67" fmla="*/ 2147483647 h 231"/>
              <a:gd name="T68" fmla="*/ 2147483647 w 444"/>
              <a:gd name="T69" fmla="*/ 2147483647 h 231"/>
              <a:gd name="T70" fmla="*/ 2147483647 w 444"/>
              <a:gd name="T71" fmla="*/ 2147483647 h 231"/>
              <a:gd name="T72" fmla="*/ 2147483647 w 444"/>
              <a:gd name="T73" fmla="*/ 2147483647 h 231"/>
              <a:gd name="T74" fmla="*/ 0 w 444"/>
              <a:gd name="T75" fmla="*/ 2147483647 h 231"/>
              <a:gd name="T76" fmla="*/ 2147483647 w 444"/>
              <a:gd name="T77" fmla="*/ 2147483647 h 231"/>
              <a:gd name="T78" fmla="*/ 2147483647 w 444"/>
              <a:gd name="T79" fmla="*/ 2147483647 h 231"/>
              <a:gd name="T80" fmla="*/ 2147483647 w 444"/>
              <a:gd name="T81" fmla="*/ 2147483647 h 231"/>
              <a:gd name="T82" fmla="*/ 2147483647 w 444"/>
              <a:gd name="T83" fmla="*/ 2147483647 h 231"/>
              <a:gd name="T84" fmla="*/ 2147483647 w 444"/>
              <a:gd name="T85" fmla="*/ 2147483647 h 231"/>
              <a:gd name="T86" fmla="*/ 2147483647 w 444"/>
              <a:gd name="T87" fmla="*/ 2147483647 h 231"/>
              <a:gd name="T88" fmla="*/ 2147483647 w 444"/>
              <a:gd name="T89" fmla="*/ 2147483647 h 231"/>
              <a:gd name="T90" fmla="*/ 2147483647 w 444"/>
              <a:gd name="T91" fmla="*/ 2147483647 h 231"/>
              <a:gd name="T92" fmla="*/ 2147483647 w 444"/>
              <a:gd name="T93" fmla="*/ 2147483647 h 231"/>
              <a:gd name="T94" fmla="*/ 2147483647 w 444"/>
              <a:gd name="T95" fmla="*/ 2147483647 h 231"/>
              <a:gd name="T96" fmla="*/ 2147483647 w 444"/>
              <a:gd name="T97" fmla="*/ 2147483647 h 231"/>
              <a:gd name="T98" fmla="*/ 2147483647 w 444"/>
              <a:gd name="T99" fmla="*/ 2147483647 h 231"/>
              <a:gd name="T100" fmla="*/ 2147483647 w 444"/>
              <a:gd name="T101" fmla="*/ 2147483647 h 231"/>
              <a:gd name="T102" fmla="*/ 2147483647 w 444"/>
              <a:gd name="T103" fmla="*/ 2147483647 h 231"/>
              <a:gd name="T104" fmla="*/ 2147483647 w 444"/>
              <a:gd name="T105" fmla="*/ 2147483647 h 231"/>
              <a:gd name="T106" fmla="*/ 2147483647 w 444"/>
              <a:gd name="T107" fmla="*/ 2147483647 h 231"/>
              <a:gd name="T108" fmla="*/ 2147483647 w 444"/>
              <a:gd name="T109" fmla="*/ 2147483647 h 231"/>
              <a:gd name="T110" fmla="*/ 2147483647 w 444"/>
              <a:gd name="T111" fmla="*/ 2147483647 h 231"/>
              <a:gd name="T112" fmla="*/ 2147483647 w 444"/>
              <a:gd name="T113" fmla="*/ 2147483647 h 2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231"/>
              <a:gd name="T173" fmla="*/ 444 w 444"/>
              <a:gd name="T174" fmla="*/ 231 h 2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231">
                <a:moveTo>
                  <a:pt x="357" y="213"/>
                </a:moveTo>
                <a:lnTo>
                  <a:pt x="357" y="213"/>
                </a:lnTo>
                <a:lnTo>
                  <a:pt x="377" y="213"/>
                </a:lnTo>
                <a:lnTo>
                  <a:pt x="377" y="201"/>
                </a:lnTo>
                <a:lnTo>
                  <a:pt x="403" y="190"/>
                </a:lnTo>
                <a:lnTo>
                  <a:pt x="412" y="136"/>
                </a:lnTo>
                <a:lnTo>
                  <a:pt x="399" y="124"/>
                </a:lnTo>
                <a:lnTo>
                  <a:pt x="408" y="117"/>
                </a:lnTo>
                <a:lnTo>
                  <a:pt x="428" y="117"/>
                </a:lnTo>
                <a:lnTo>
                  <a:pt x="444" y="113"/>
                </a:lnTo>
                <a:lnTo>
                  <a:pt x="440" y="103"/>
                </a:lnTo>
                <a:lnTo>
                  <a:pt x="440" y="101"/>
                </a:lnTo>
                <a:lnTo>
                  <a:pt x="424" y="69"/>
                </a:lnTo>
                <a:lnTo>
                  <a:pt x="424" y="32"/>
                </a:lnTo>
                <a:lnTo>
                  <a:pt x="357" y="18"/>
                </a:lnTo>
                <a:lnTo>
                  <a:pt x="324" y="0"/>
                </a:lnTo>
                <a:lnTo>
                  <a:pt x="298" y="36"/>
                </a:lnTo>
                <a:lnTo>
                  <a:pt x="268" y="36"/>
                </a:lnTo>
                <a:lnTo>
                  <a:pt x="241" y="32"/>
                </a:lnTo>
                <a:lnTo>
                  <a:pt x="241" y="51"/>
                </a:lnTo>
                <a:lnTo>
                  <a:pt x="235" y="55"/>
                </a:lnTo>
                <a:lnTo>
                  <a:pt x="187" y="73"/>
                </a:lnTo>
                <a:lnTo>
                  <a:pt x="195" y="113"/>
                </a:lnTo>
                <a:lnTo>
                  <a:pt x="207" y="136"/>
                </a:lnTo>
                <a:lnTo>
                  <a:pt x="187" y="124"/>
                </a:lnTo>
                <a:lnTo>
                  <a:pt x="152" y="124"/>
                </a:lnTo>
                <a:lnTo>
                  <a:pt x="140" y="136"/>
                </a:lnTo>
                <a:lnTo>
                  <a:pt x="124" y="132"/>
                </a:lnTo>
                <a:lnTo>
                  <a:pt x="87" y="142"/>
                </a:lnTo>
                <a:lnTo>
                  <a:pt x="69" y="136"/>
                </a:lnTo>
                <a:lnTo>
                  <a:pt x="53" y="132"/>
                </a:lnTo>
                <a:lnTo>
                  <a:pt x="45" y="154"/>
                </a:lnTo>
                <a:lnTo>
                  <a:pt x="6" y="132"/>
                </a:lnTo>
                <a:lnTo>
                  <a:pt x="4" y="142"/>
                </a:lnTo>
                <a:lnTo>
                  <a:pt x="4" y="150"/>
                </a:lnTo>
                <a:lnTo>
                  <a:pt x="0" y="154"/>
                </a:lnTo>
                <a:lnTo>
                  <a:pt x="4" y="162"/>
                </a:lnTo>
                <a:lnTo>
                  <a:pt x="4" y="168"/>
                </a:lnTo>
                <a:lnTo>
                  <a:pt x="10" y="172"/>
                </a:lnTo>
                <a:lnTo>
                  <a:pt x="16" y="176"/>
                </a:lnTo>
                <a:lnTo>
                  <a:pt x="20" y="182"/>
                </a:lnTo>
                <a:lnTo>
                  <a:pt x="24" y="186"/>
                </a:lnTo>
                <a:lnTo>
                  <a:pt x="49" y="186"/>
                </a:lnTo>
                <a:lnTo>
                  <a:pt x="49" y="201"/>
                </a:lnTo>
                <a:lnTo>
                  <a:pt x="53" y="205"/>
                </a:lnTo>
                <a:lnTo>
                  <a:pt x="57" y="209"/>
                </a:lnTo>
                <a:lnTo>
                  <a:pt x="89" y="201"/>
                </a:lnTo>
                <a:lnTo>
                  <a:pt x="95" y="182"/>
                </a:lnTo>
                <a:lnTo>
                  <a:pt x="132" y="182"/>
                </a:lnTo>
                <a:lnTo>
                  <a:pt x="156" y="176"/>
                </a:lnTo>
                <a:lnTo>
                  <a:pt x="187" y="209"/>
                </a:lnTo>
                <a:lnTo>
                  <a:pt x="227" y="227"/>
                </a:lnTo>
                <a:lnTo>
                  <a:pt x="245" y="227"/>
                </a:lnTo>
                <a:lnTo>
                  <a:pt x="304" y="231"/>
                </a:lnTo>
                <a:lnTo>
                  <a:pt x="357" y="21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1" name="Freeform 134"/>
          <p:cNvSpPr>
            <a:spLocks/>
          </p:cNvSpPr>
          <p:nvPr/>
        </p:nvSpPr>
        <p:spPr bwMode="gray">
          <a:xfrm>
            <a:off x="6067425" y="4659313"/>
            <a:ext cx="49213" cy="41275"/>
          </a:xfrm>
          <a:custGeom>
            <a:avLst/>
            <a:gdLst>
              <a:gd name="T0" fmla="*/ 0 w 26"/>
              <a:gd name="T1" fmla="*/ 2147483647 h 23"/>
              <a:gd name="T2" fmla="*/ 0 w 26"/>
              <a:gd name="T3" fmla="*/ 2147483647 h 23"/>
              <a:gd name="T4" fmla="*/ 0 w 26"/>
              <a:gd name="T5" fmla="*/ 2147483647 h 23"/>
              <a:gd name="T6" fmla="*/ 0 w 26"/>
              <a:gd name="T7" fmla="*/ 2147483647 h 23"/>
              <a:gd name="T8" fmla="*/ 2147483647 w 26"/>
              <a:gd name="T9" fmla="*/ 0 h 23"/>
              <a:gd name="T10" fmla="*/ 2147483647 w 26"/>
              <a:gd name="T11" fmla="*/ 0 h 23"/>
              <a:gd name="T12" fmla="*/ 0 w 26"/>
              <a:gd name="T13" fmla="*/ 2147483647 h 23"/>
              <a:gd name="T14" fmla="*/ 0 60000 65536"/>
              <a:gd name="T15" fmla="*/ 0 60000 65536"/>
              <a:gd name="T16" fmla="*/ 0 60000 65536"/>
              <a:gd name="T17" fmla="*/ 0 60000 65536"/>
              <a:gd name="T18" fmla="*/ 0 60000 65536"/>
              <a:gd name="T19" fmla="*/ 0 60000 65536"/>
              <a:gd name="T20" fmla="*/ 0 60000 65536"/>
              <a:gd name="T21" fmla="*/ 0 w 26"/>
              <a:gd name="T22" fmla="*/ 0 h 23"/>
              <a:gd name="T23" fmla="*/ 26 w 2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3">
                <a:moveTo>
                  <a:pt x="0" y="11"/>
                </a:moveTo>
                <a:lnTo>
                  <a:pt x="0" y="23"/>
                </a:lnTo>
                <a:lnTo>
                  <a:pt x="0" y="11"/>
                </a:lnTo>
                <a:lnTo>
                  <a:pt x="26" y="0"/>
                </a:lnTo>
                <a:lnTo>
                  <a:pt x="0" y="11"/>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2" name="Freeform 135"/>
          <p:cNvSpPr>
            <a:spLocks/>
          </p:cNvSpPr>
          <p:nvPr/>
        </p:nvSpPr>
        <p:spPr bwMode="gray">
          <a:xfrm>
            <a:off x="5926138" y="4700588"/>
            <a:ext cx="103187" cy="31750"/>
          </a:xfrm>
          <a:custGeom>
            <a:avLst/>
            <a:gdLst>
              <a:gd name="T0" fmla="*/ 0 w 53"/>
              <a:gd name="T1" fmla="*/ 2147483647 h 18"/>
              <a:gd name="T2" fmla="*/ 2147483647 w 53"/>
              <a:gd name="T3" fmla="*/ 0 h 18"/>
              <a:gd name="T4" fmla="*/ 2147483647 w 53"/>
              <a:gd name="T5" fmla="*/ 0 h 18"/>
              <a:gd name="T6" fmla="*/ 0 w 53"/>
              <a:gd name="T7" fmla="*/ 2147483647 h 18"/>
              <a:gd name="T8" fmla="*/ 0 60000 65536"/>
              <a:gd name="T9" fmla="*/ 0 60000 65536"/>
              <a:gd name="T10" fmla="*/ 0 60000 65536"/>
              <a:gd name="T11" fmla="*/ 0 60000 65536"/>
              <a:gd name="T12" fmla="*/ 0 w 53"/>
              <a:gd name="T13" fmla="*/ 0 h 18"/>
              <a:gd name="T14" fmla="*/ 53 w 53"/>
              <a:gd name="T15" fmla="*/ 18 h 18"/>
            </a:gdLst>
            <a:ahLst/>
            <a:cxnLst>
              <a:cxn ang="T8">
                <a:pos x="T0" y="T1"/>
              </a:cxn>
              <a:cxn ang="T9">
                <a:pos x="T2" y="T3"/>
              </a:cxn>
              <a:cxn ang="T10">
                <a:pos x="T4" y="T5"/>
              </a:cxn>
              <a:cxn ang="T11">
                <a:pos x="T6" y="T7"/>
              </a:cxn>
            </a:cxnLst>
            <a:rect l="T12" t="T13" r="T14" b="T15"/>
            <a:pathLst>
              <a:path w="53" h="18">
                <a:moveTo>
                  <a:pt x="0" y="18"/>
                </a:moveTo>
                <a:lnTo>
                  <a:pt x="53" y="0"/>
                </a:lnTo>
                <a:lnTo>
                  <a:pt x="0" y="1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3" name="Freeform 136"/>
          <p:cNvSpPr>
            <a:spLocks/>
          </p:cNvSpPr>
          <p:nvPr/>
        </p:nvSpPr>
        <p:spPr bwMode="gray">
          <a:xfrm>
            <a:off x="5965825" y="4314825"/>
            <a:ext cx="192088" cy="57150"/>
          </a:xfrm>
          <a:custGeom>
            <a:avLst/>
            <a:gdLst>
              <a:gd name="T0" fmla="*/ 0 w 100"/>
              <a:gd name="T1" fmla="*/ 0 h 32"/>
              <a:gd name="T2" fmla="*/ 2147483647 w 100"/>
              <a:gd name="T3" fmla="*/ 2147483647 h 32"/>
              <a:gd name="T4" fmla="*/ 2147483647 w 100"/>
              <a:gd name="T5" fmla="*/ 2147483647 h 32"/>
              <a:gd name="T6" fmla="*/ 2147483647 w 100"/>
              <a:gd name="T7" fmla="*/ 2147483647 h 32"/>
              <a:gd name="T8" fmla="*/ 0 w 100"/>
              <a:gd name="T9" fmla="*/ 0 h 32"/>
              <a:gd name="T10" fmla="*/ 0 60000 65536"/>
              <a:gd name="T11" fmla="*/ 0 60000 65536"/>
              <a:gd name="T12" fmla="*/ 0 60000 65536"/>
              <a:gd name="T13" fmla="*/ 0 60000 65536"/>
              <a:gd name="T14" fmla="*/ 0 60000 65536"/>
              <a:gd name="T15" fmla="*/ 0 w 100"/>
              <a:gd name="T16" fmla="*/ 0 h 32"/>
              <a:gd name="T17" fmla="*/ 100 w 100"/>
              <a:gd name="T18" fmla="*/ 32 h 32"/>
            </a:gdLst>
            <a:ahLst/>
            <a:cxnLst>
              <a:cxn ang="T10">
                <a:pos x="T0" y="T1"/>
              </a:cxn>
              <a:cxn ang="T11">
                <a:pos x="T2" y="T3"/>
              </a:cxn>
              <a:cxn ang="T12">
                <a:pos x="T4" y="T5"/>
              </a:cxn>
              <a:cxn ang="T13">
                <a:pos x="T6" y="T7"/>
              </a:cxn>
              <a:cxn ang="T14">
                <a:pos x="T8" y="T9"/>
              </a:cxn>
            </a:cxnLst>
            <a:rect l="T15" t="T16" r="T17" b="T18"/>
            <a:pathLst>
              <a:path w="100" h="32">
                <a:moveTo>
                  <a:pt x="0" y="0"/>
                </a:moveTo>
                <a:lnTo>
                  <a:pt x="33" y="18"/>
                </a:lnTo>
                <a:lnTo>
                  <a:pt x="100" y="32"/>
                </a:lnTo>
                <a:lnTo>
                  <a:pt x="33" y="18"/>
                </a:lnTo>
                <a:lnTo>
                  <a:pt x="0"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4" name="Freeform 137"/>
          <p:cNvSpPr>
            <a:spLocks/>
          </p:cNvSpPr>
          <p:nvPr/>
        </p:nvSpPr>
        <p:spPr bwMode="gray">
          <a:xfrm>
            <a:off x="6157913" y="4371975"/>
            <a:ext cx="30162" cy="128588"/>
          </a:xfrm>
          <a:custGeom>
            <a:avLst/>
            <a:gdLst>
              <a:gd name="T0" fmla="*/ 0 w 16"/>
              <a:gd name="T1" fmla="*/ 2147483647 h 71"/>
              <a:gd name="T2" fmla="*/ 0 w 16"/>
              <a:gd name="T3" fmla="*/ 0 h 71"/>
              <a:gd name="T4" fmla="*/ 0 w 16"/>
              <a:gd name="T5" fmla="*/ 2147483647 h 71"/>
              <a:gd name="T6" fmla="*/ 2147483647 w 16"/>
              <a:gd name="T7" fmla="*/ 2147483647 h 71"/>
              <a:gd name="T8" fmla="*/ 2147483647 w 16"/>
              <a:gd name="T9" fmla="*/ 2147483647 h 71"/>
              <a:gd name="T10" fmla="*/ 2147483647 w 16"/>
              <a:gd name="T11" fmla="*/ 2147483647 h 71"/>
              <a:gd name="T12" fmla="*/ 0 w 16"/>
              <a:gd name="T13" fmla="*/ 2147483647 h 71"/>
              <a:gd name="T14" fmla="*/ 0 60000 65536"/>
              <a:gd name="T15" fmla="*/ 0 60000 65536"/>
              <a:gd name="T16" fmla="*/ 0 60000 65536"/>
              <a:gd name="T17" fmla="*/ 0 60000 65536"/>
              <a:gd name="T18" fmla="*/ 0 60000 65536"/>
              <a:gd name="T19" fmla="*/ 0 60000 65536"/>
              <a:gd name="T20" fmla="*/ 0 60000 65536"/>
              <a:gd name="T21" fmla="*/ 0 w 16"/>
              <a:gd name="T22" fmla="*/ 0 h 71"/>
              <a:gd name="T23" fmla="*/ 16 w 16"/>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71">
                <a:moveTo>
                  <a:pt x="0" y="37"/>
                </a:moveTo>
                <a:lnTo>
                  <a:pt x="0" y="0"/>
                </a:lnTo>
                <a:lnTo>
                  <a:pt x="0" y="37"/>
                </a:lnTo>
                <a:lnTo>
                  <a:pt x="16" y="69"/>
                </a:lnTo>
                <a:lnTo>
                  <a:pt x="16" y="71"/>
                </a:lnTo>
                <a:lnTo>
                  <a:pt x="16" y="69"/>
                </a:lnTo>
                <a:lnTo>
                  <a:pt x="0" y="3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5" name="Freeform 138"/>
          <p:cNvSpPr>
            <a:spLocks/>
          </p:cNvSpPr>
          <p:nvPr/>
        </p:nvSpPr>
        <p:spPr bwMode="gray">
          <a:xfrm>
            <a:off x="6029325" y="4905375"/>
            <a:ext cx="409575" cy="450850"/>
          </a:xfrm>
          <a:custGeom>
            <a:avLst/>
            <a:gdLst>
              <a:gd name="T0" fmla="*/ 2147483647 w 213"/>
              <a:gd name="T1" fmla="*/ 2147483647 h 250"/>
              <a:gd name="T2" fmla="*/ 2147483647 w 213"/>
              <a:gd name="T3" fmla="*/ 2147483647 h 250"/>
              <a:gd name="T4" fmla="*/ 2147483647 w 213"/>
              <a:gd name="T5" fmla="*/ 2147483647 h 250"/>
              <a:gd name="T6" fmla="*/ 2147483647 w 213"/>
              <a:gd name="T7" fmla="*/ 2147483647 h 250"/>
              <a:gd name="T8" fmla="*/ 2147483647 w 213"/>
              <a:gd name="T9" fmla="*/ 2147483647 h 250"/>
              <a:gd name="T10" fmla="*/ 2147483647 w 213"/>
              <a:gd name="T11" fmla="*/ 2147483647 h 250"/>
              <a:gd name="T12" fmla="*/ 2147483647 w 213"/>
              <a:gd name="T13" fmla="*/ 2147483647 h 250"/>
              <a:gd name="T14" fmla="*/ 2147483647 w 213"/>
              <a:gd name="T15" fmla="*/ 2147483647 h 250"/>
              <a:gd name="T16" fmla="*/ 2147483647 w 213"/>
              <a:gd name="T17" fmla="*/ 2147483647 h 250"/>
              <a:gd name="T18" fmla="*/ 2147483647 w 213"/>
              <a:gd name="T19" fmla="*/ 2147483647 h 250"/>
              <a:gd name="T20" fmla="*/ 2147483647 w 213"/>
              <a:gd name="T21" fmla="*/ 2147483647 h 250"/>
              <a:gd name="T22" fmla="*/ 2147483647 w 213"/>
              <a:gd name="T23" fmla="*/ 2147483647 h 250"/>
              <a:gd name="T24" fmla="*/ 2147483647 w 213"/>
              <a:gd name="T25" fmla="*/ 2147483647 h 250"/>
              <a:gd name="T26" fmla="*/ 2147483647 w 213"/>
              <a:gd name="T27" fmla="*/ 2147483647 h 250"/>
              <a:gd name="T28" fmla="*/ 2147483647 w 213"/>
              <a:gd name="T29" fmla="*/ 2147483647 h 250"/>
              <a:gd name="T30" fmla="*/ 2147483647 w 213"/>
              <a:gd name="T31" fmla="*/ 2147483647 h 250"/>
              <a:gd name="T32" fmla="*/ 2147483647 w 213"/>
              <a:gd name="T33" fmla="*/ 2147483647 h 250"/>
              <a:gd name="T34" fmla="*/ 2147483647 w 213"/>
              <a:gd name="T35" fmla="*/ 2147483647 h 250"/>
              <a:gd name="T36" fmla="*/ 2147483647 w 213"/>
              <a:gd name="T37" fmla="*/ 2147483647 h 250"/>
              <a:gd name="T38" fmla="*/ 2147483647 w 213"/>
              <a:gd name="T39" fmla="*/ 2147483647 h 250"/>
              <a:gd name="T40" fmla="*/ 2147483647 w 213"/>
              <a:gd name="T41" fmla="*/ 2147483647 h 250"/>
              <a:gd name="T42" fmla="*/ 2147483647 w 213"/>
              <a:gd name="T43" fmla="*/ 2147483647 h 250"/>
              <a:gd name="T44" fmla="*/ 2147483647 w 213"/>
              <a:gd name="T45" fmla="*/ 2147483647 h 250"/>
              <a:gd name="T46" fmla="*/ 2147483647 w 213"/>
              <a:gd name="T47" fmla="*/ 2147483647 h 250"/>
              <a:gd name="T48" fmla="*/ 2147483647 w 213"/>
              <a:gd name="T49" fmla="*/ 2147483647 h 250"/>
              <a:gd name="T50" fmla="*/ 2147483647 w 213"/>
              <a:gd name="T51" fmla="*/ 2147483647 h 250"/>
              <a:gd name="T52" fmla="*/ 2147483647 w 213"/>
              <a:gd name="T53" fmla="*/ 2147483647 h 250"/>
              <a:gd name="T54" fmla="*/ 2147483647 w 213"/>
              <a:gd name="T55" fmla="*/ 2147483647 h 250"/>
              <a:gd name="T56" fmla="*/ 2147483647 w 213"/>
              <a:gd name="T57" fmla="*/ 2147483647 h 250"/>
              <a:gd name="T58" fmla="*/ 2147483647 w 213"/>
              <a:gd name="T59" fmla="*/ 2147483647 h 250"/>
              <a:gd name="T60" fmla="*/ 2147483647 w 213"/>
              <a:gd name="T61" fmla="*/ 2147483647 h 250"/>
              <a:gd name="T62" fmla="*/ 2147483647 w 213"/>
              <a:gd name="T63" fmla="*/ 2147483647 h 250"/>
              <a:gd name="T64" fmla="*/ 2147483647 w 213"/>
              <a:gd name="T65" fmla="*/ 2147483647 h 250"/>
              <a:gd name="T66" fmla="*/ 2147483647 w 213"/>
              <a:gd name="T67" fmla="*/ 2147483647 h 250"/>
              <a:gd name="T68" fmla="*/ 2147483647 w 213"/>
              <a:gd name="T69" fmla="*/ 2147483647 h 250"/>
              <a:gd name="T70" fmla="*/ 2147483647 w 213"/>
              <a:gd name="T71" fmla="*/ 0 h 250"/>
              <a:gd name="T72" fmla="*/ 2147483647 w 213"/>
              <a:gd name="T73" fmla="*/ 0 h 250"/>
              <a:gd name="T74" fmla="*/ 2147483647 w 213"/>
              <a:gd name="T75" fmla="*/ 2147483647 h 250"/>
              <a:gd name="T76" fmla="*/ 2147483647 w 213"/>
              <a:gd name="T77" fmla="*/ 2147483647 h 250"/>
              <a:gd name="T78" fmla="*/ 0 w 213"/>
              <a:gd name="T79" fmla="*/ 2147483647 h 250"/>
              <a:gd name="T80" fmla="*/ 2147483647 w 213"/>
              <a:gd name="T81" fmla="*/ 2147483647 h 250"/>
              <a:gd name="T82" fmla="*/ 2147483647 w 213"/>
              <a:gd name="T83" fmla="*/ 2147483647 h 250"/>
              <a:gd name="T84" fmla="*/ 2147483647 w 213"/>
              <a:gd name="T85" fmla="*/ 2147483647 h 250"/>
              <a:gd name="T86" fmla="*/ 0 w 213"/>
              <a:gd name="T87" fmla="*/ 2147483647 h 250"/>
              <a:gd name="T88" fmla="*/ 2147483647 w 213"/>
              <a:gd name="T89" fmla="*/ 2147483647 h 250"/>
              <a:gd name="T90" fmla="*/ 2147483647 w 213"/>
              <a:gd name="T91" fmla="*/ 2147483647 h 250"/>
              <a:gd name="T92" fmla="*/ 2147483647 w 213"/>
              <a:gd name="T93" fmla="*/ 2147483647 h 250"/>
              <a:gd name="T94" fmla="*/ 2147483647 w 213"/>
              <a:gd name="T95" fmla="*/ 2147483647 h 250"/>
              <a:gd name="T96" fmla="*/ 2147483647 w 213"/>
              <a:gd name="T97" fmla="*/ 2147483647 h 250"/>
              <a:gd name="T98" fmla="*/ 2147483647 w 213"/>
              <a:gd name="T99" fmla="*/ 2147483647 h 250"/>
              <a:gd name="T100" fmla="*/ 2147483647 w 213"/>
              <a:gd name="T101" fmla="*/ 2147483647 h 250"/>
              <a:gd name="T102" fmla="*/ 2147483647 w 213"/>
              <a:gd name="T103" fmla="*/ 2147483647 h 250"/>
              <a:gd name="T104" fmla="*/ 2147483647 w 213"/>
              <a:gd name="T105" fmla="*/ 2147483647 h 250"/>
              <a:gd name="T106" fmla="*/ 2147483647 w 213"/>
              <a:gd name="T107" fmla="*/ 2147483647 h 250"/>
              <a:gd name="T108" fmla="*/ 2147483647 w 213"/>
              <a:gd name="T109" fmla="*/ 2147483647 h 250"/>
              <a:gd name="T110" fmla="*/ 2147483647 w 213"/>
              <a:gd name="T111" fmla="*/ 2147483647 h 250"/>
              <a:gd name="T112" fmla="*/ 2147483647 w 213"/>
              <a:gd name="T113" fmla="*/ 2147483647 h 250"/>
              <a:gd name="T114" fmla="*/ 2147483647 w 213"/>
              <a:gd name="T115" fmla="*/ 2147483647 h 2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250"/>
              <a:gd name="T176" fmla="*/ 213 w 213"/>
              <a:gd name="T177" fmla="*/ 250 h 2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250">
                <a:moveTo>
                  <a:pt x="182" y="232"/>
                </a:moveTo>
                <a:lnTo>
                  <a:pt x="176" y="223"/>
                </a:lnTo>
                <a:lnTo>
                  <a:pt x="186" y="181"/>
                </a:lnTo>
                <a:lnTo>
                  <a:pt x="199" y="165"/>
                </a:lnTo>
                <a:lnTo>
                  <a:pt x="197" y="161"/>
                </a:lnTo>
                <a:lnTo>
                  <a:pt x="197" y="159"/>
                </a:lnTo>
                <a:lnTo>
                  <a:pt x="203" y="152"/>
                </a:lnTo>
                <a:lnTo>
                  <a:pt x="203" y="144"/>
                </a:lnTo>
                <a:lnTo>
                  <a:pt x="209" y="140"/>
                </a:lnTo>
                <a:lnTo>
                  <a:pt x="213" y="124"/>
                </a:lnTo>
                <a:lnTo>
                  <a:pt x="209" y="118"/>
                </a:lnTo>
                <a:lnTo>
                  <a:pt x="203" y="110"/>
                </a:lnTo>
                <a:lnTo>
                  <a:pt x="197" y="102"/>
                </a:lnTo>
                <a:lnTo>
                  <a:pt x="192" y="92"/>
                </a:lnTo>
                <a:lnTo>
                  <a:pt x="186" y="79"/>
                </a:lnTo>
                <a:lnTo>
                  <a:pt x="190" y="65"/>
                </a:lnTo>
                <a:lnTo>
                  <a:pt x="201" y="55"/>
                </a:lnTo>
                <a:lnTo>
                  <a:pt x="203" y="41"/>
                </a:lnTo>
                <a:lnTo>
                  <a:pt x="203" y="37"/>
                </a:lnTo>
                <a:lnTo>
                  <a:pt x="195" y="35"/>
                </a:lnTo>
                <a:lnTo>
                  <a:pt x="186" y="37"/>
                </a:lnTo>
                <a:lnTo>
                  <a:pt x="180" y="37"/>
                </a:lnTo>
                <a:lnTo>
                  <a:pt x="178" y="31"/>
                </a:lnTo>
                <a:lnTo>
                  <a:pt x="176" y="27"/>
                </a:lnTo>
                <a:lnTo>
                  <a:pt x="176" y="29"/>
                </a:lnTo>
                <a:lnTo>
                  <a:pt x="146" y="12"/>
                </a:lnTo>
                <a:lnTo>
                  <a:pt x="109" y="4"/>
                </a:lnTo>
                <a:lnTo>
                  <a:pt x="93" y="4"/>
                </a:lnTo>
                <a:lnTo>
                  <a:pt x="91" y="8"/>
                </a:lnTo>
                <a:lnTo>
                  <a:pt x="75" y="8"/>
                </a:lnTo>
                <a:lnTo>
                  <a:pt x="59" y="0"/>
                </a:lnTo>
                <a:lnTo>
                  <a:pt x="46" y="0"/>
                </a:lnTo>
                <a:lnTo>
                  <a:pt x="32" y="15"/>
                </a:lnTo>
                <a:lnTo>
                  <a:pt x="20" y="17"/>
                </a:lnTo>
                <a:lnTo>
                  <a:pt x="0" y="4"/>
                </a:lnTo>
                <a:lnTo>
                  <a:pt x="2" y="8"/>
                </a:lnTo>
                <a:lnTo>
                  <a:pt x="0" y="15"/>
                </a:lnTo>
                <a:lnTo>
                  <a:pt x="8" y="59"/>
                </a:lnTo>
                <a:lnTo>
                  <a:pt x="22" y="69"/>
                </a:lnTo>
                <a:lnTo>
                  <a:pt x="40" y="126"/>
                </a:lnTo>
                <a:lnTo>
                  <a:pt x="59" y="134"/>
                </a:lnTo>
                <a:lnTo>
                  <a:pt x="57" y="138"/>
                </a:lnTo>
                <a:lnTo>
                  <a:pt x="81" y="156"/>
                </a:lnTo>
                <a:lnTo>
                  <a:pt x="91" y="171"/>
                </a:lnTo>
                <a:lnTo>
                  <a:pt x="113" y="183"/>
                </a:lnTo>
                <a:lnTo>
                  <a:pt x="122" y="195"/>
                </a:lnTo>
                <a:lnTo>
                  <a:pt x="182" y="250"/>
                </a:lnTo>
                <a:lnTo>
                  <a:pt x="190" y="238"/>
                </a:lnTo>
                <a:lnTo>
                  <a:pt x="182" y="232"/>
                </a:lnTo>
                <a:close/>
              </a:path>
            </a:pathLst>
          </a:custGeom>
          <a:solidFill>
            <a:srgbClr val="CCCDCE">
              <a:alpha val="50195"/>
            </a:srgbClr>
          </a:solidFill>
          <a:ln w="12700">
            <a:solidFill>
              <a:schemeClr val="bg1"/>
            </a:solidFill>
            <a:prstDash val="dash"/>
            <a:round/>
            <a:headEnd/>
            <a:tailEnd/>
          </a:ln>
        </p:spPr>
        <p:txBody>
          <a:bodyPr/>
          <a:lstStyle/>
          <a:p>
            <a:endParaRPr lang="de-DE"/>
          </a:p>
        </p:txBody>
      </p:sp>
      <p:sp>
        <p:nvSpPr>
          <p:cNvPr id="53386" name="Freeform 139"/>
          <p:cNvSpPr>
            <a:spLocks/>
          </p:cNvSpPr>
          <p:nvPr/>
        </p:nvSpPr>
        <p:spPr bwMode="gray">
          <a:xfrm>
            <a:off x="6419850" y="5165725"/>
            <a:ext cx="4763" cy="14288"/>
          </a:xfrm>
          <a:custGeom>
            <a:avLst/>
            <a:gdLst>
              <a:gd name="T0" fmla="*/ 0 w 2"/>
              <a:gd name="T1" fmla="*/ 2147483647 h 8"/>
              <a:gd name="T2" fmla="*/ 2147483647 w 2"/>
              <a:gd name="T3" fmla="*/ 2147483647 h 8"/>
              <a:gd name="T4" fmla="*/ 0 w 2"/>
              <a:gd name="T5" fmla="*/ 0 h 8"/>
              <a:gd name="T6" fmla="*/ 0 w 2"/>
              <a:gd name="T7" fmla="*/ 0 h 8"/>
              <a:gd name="T8" fmla="*/ 0 w 2"/>
              <a:gd name="T9" fmla="*/ 2147483647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8"/>
                </a:moveTo>
                <a:lnTo>
                  <a:pt x="2" y="8"/>
                </a:lnTo>
                <a:lnTo>
                  <a:pt x="0" y="0"/>
                </a:lnTo>
                <a:lnTo>
                  <a:pt x="0" y="8"/>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7" name="Freeform 140"/>
          <p:cNvSpPr>
            <a:spLocks/>
          </p:cNvSpPr>
          <p:nvPr/>
        </p:nvSpPr>
        <p:spPr bwMode="gray">
          <a:xfrm>
            <a:off x="6367463" y="5192713"/>
            <a:ext cx="44450" cy="163512"/>
          </a:xfrm>
          <a:custGeom>
            <a:avLst/>
            <a:gdLst>
              <a:gd name="T0" fmla="*/ 2147483647 w 23"/>
              <a:gd name="T1" fmla="*/ 2147483647 h 91"/>
              <a:gd name="T2" fmla="*/ 0 w 23"/>
              <a:gd name="T3" fmla="*/ 2147483647 h 91"/>
              <a:gd name="T4" fmla="*/ 2147483647 w 23"/>
              <a:gd name="T5" fmla="*/ 2147483647 h 91"/>
              <a:gd name="T6" fmla="*/ 2147483647 w 23"/>
              <a:gd name="T7" fmla="*/ 2147483647 h 91"/>
              <a:gd name="T8" fmla="*/ 2147483647 w 23"/>
              <a:gd name="T9" fmla="*/ 0 h 91"/>
              <a:gd name="T10" fmla="*/ 2147483647 w 23"/>
              <a:gd name="T11" fmla="*/ 2147483647 h 91"/>
              <a:gd name="T12" fmla="*/ 2147483647 w 23"/>
              <a:gd name="T13" fmla="*/ 2147483647 h 91"/>
              <a:gd name="T14" fmla="*/ 2147483647 w 23"/>
              <a:gd name="T15" fmla="*/ 2147483647 h 91"/>
              <a:gd name="T16" fmla="*/ 0 w 23"/>
              <a:gd name="T17" fmla="*/ 2147483647 h 91"/>
              <a:gd name="T18" fmla="*/ 2147483647 w 23"/>
              <a:gd name="T19" fmla="*/ 2147483647 h 91"/>
              <a:gd name="T20" fmla="*/ 2147483647 w 23"/>
              <a:gd name="T21" fmla="*/ 2147483647 h 91"/>
              <a:gd name="T22" fmla="*/ 2147483647 w 23"/>
              <a:gd name="T23" fmla="*/ 2147483647 h 91"/>
              <a:gd name="T24" fmla="*/ 2147483647 w 23"/>
              <a:gd name="T25" fmla="*/ 2147483647 h 91"/>
              <a:gd name="T26" fmla="*/ 2147483647 w 23"/>
              <a:gd name="T27" fmla="*/ 2147483647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91"/>
              <a:gd name="T44" fmla="*/ 23 w 23"/>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91">
                <a:moveTo>
                  <a:pt x="6" y="73"/>
                </a:moveTo>
                <a:lnTo>
                  <a:pt x="0" y="64"/>
                </a:lnTo>
                <a:lnTo>
                  <a:pt x="10" y="22"/>
                </a:lnTo>
                <a:lnTo>
                  <a:pt x="23" y="6"/>
                </a:lnTo>
                <a:lnTo>
                  <a:pt x="21" y="0"/>
                </a:lnTo>
                <a:lnTo>
                  <a:pt x="21" y="2"/>
                </a:lnTo>
                <a:lnTo>
                  <a:pt x="23" y="6"/>
                </a:lnTo>
                <a:lnTo>
                  <a:pt x="10" y="22"/>
                </a:lnTo>
                <a:lnTo>
                  <a:pt x="0" y="64"/>
                </a:lnTo>
                <a:lnTo>
                  <a:pt x="6" y="73"/>
                </a:lnTo>
                <a:lnTo>
                  <a:pt x="14" y="79"/>
                </a:lnTo>
                <a:lnTo>
                  <a:pt x="6" y="91"/>
                </a:lnTo>
                <a:lnTo>
                  <a:pt x="14" y="79"/>
                </a:lnTo>
                <a:lnTo>
                  <a:pt x="6" y="73"/>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8" name="Freeform 141"/>
          <p:cNvSpPr>
            <a:spLocks/>
          </p:cNvSpPr>
          <p:nvPr/>
        </p:nvSpPr>
        <p:spPr bwMode="gray">
          <a:xfrm>
            <a:off x="6386513" y="5022850"/>
            <a:ext cx="52387" cy="134938"/>
          </a:xfrm>
          <a:custGeom>
            <a:avLst/>
            <a:gdLst>
              <a:gd name="T0" fmla="*/ 0 w 27"/>
              <a:gd name="T1" fmla="*/ 2147483647 h 75"/>
              <a:gd name="T2" fmla="*/ 2147483647 w 27"/>
              <a:gd name="T3" fmla="*/ 2147483647 h 75"/>
              <a:gd name="T4" fmla="*/ 2147483647 w 27"/>
              <a:gd name="T5" fmla="*/ 2147483647 h 75"/>
              <a:gd name="T6" fmla="*/ 2147483647 w 27"/>
              <a:gd name="T7" fmla="*/ 2147483647 h 75"/>
              <a:gd name="T8" fmla="*/ 2147483647 w 27"/>
              <a:gd name="T9" fmla="*/ 2147483647 h 75"/>
              <a:gd name="T10" fmla="*/ 2147483647 w 27"/>
              <a:gd name="T11" fmla="*/ 2147483647 h 75"/>
              <a:gd name="T12" fmla="*/ 2147483647 w 27"/>
              <a:gd name="T13" fmla="*/ 2147483647 h 75"/>
              <a:gd name="T14" fmla="*/ 2147483647 w 27"/>
              <a:gd name="T15" fmla="*/ 2147483647 h 75"/>
              <a:gd name="T16" fmla="*/ 2147483647 w 27"/>
              <a:gd name="T17" fmla="*/ 2147483647 h 75"/>
              <a:gd name="T18" fmla="*/ 2147483647 w 27"/>
              <a:gd name="T19" fmla="*/ 2147483647 h 75"/>
              <a:gd name="T20" fmla="*/ 2147483647 w 27"/>
              <a:gd name="T21" fmla="*/ 2147483647 h 75"/>
              <a:gd name="T22" fmla="*/ 2147483647 w 27"/>
              <a:gd name="T23" fmla="*/ 2147483647 h 75"/>
              <a:gd name="T24" fmla="*/ 2147483647 w 27"/>
              <a:gd name="T25" fmla="*/ 2147483647 h 75"/>
              <a:gd name="T26" fmla="*/ 0 w 27"/>
              <a:gd name="T27" fmla="*/ 2147483647 h 75"/>
              <a:gd name="T28" fmla="*/ 2147483647 w 27"/>
              <a:gd name="T29" fmla="*/ 0 h 75"/>
              <a:gd name="T30" fmla="*/ 2147483647 w 27"/>
              <a:gd name="T31" fmla="*/ 0 h 75"/>
              <a:gd name="T32" fmla="*/ 0 w 27"/>
              <a:gd name="T33" fmla="*/ 2147483647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75"/>
              <a:gd name="T53" fmla="*/ 27 w 2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75">
                <a:moveTo>
                  <a:pt x="0" y="14"/>
                </a:moveTo>
                <a:lnTo>
                  <a:pt x="6" y="27"/>
                </a:lnTo>
                <a:lnTo>
                  <a:pt x="11" y="37"/>
                </a:lnTo>
                <a:lnTo>
                  <a:pt x="17" y="45"/>
                </a:lnTo>
                <a:lnTo>
                  <a:pt x="23" y="53"/>
                </a:lnTo>
                <a:lnTo>
                  <a:pt x="27" y="59"/>
                </a:lnTo>
                <a:lnTo>
                  <a:pt x="23" y="75"/>
                </a:lnTo>
                <a:lnTo>
                  <a:pt x="27" y="59"/>
                </a:lnTo>
                <a:lnTo>
                  <a:pt x="23" y="53"/>
                </a:lnTo>
                <a:lnTo>
                  <a:pt x="19" y="43"/>
                </a:lnTo>
                <a:lnTo>
                  <a:pt x="11" y="37"/>
                </a:lnTo>
                <a:lnTo>
                  <a:pt x="9" y="27"/>
                </a:lnTo>
                <a:lnTo>
                  <a:pt x="0" y="14"/>
                </a:lnTo>
                <a:lnTo>
                  <a:pt x="4" y="0"/>
                </a:lnTo>
                <a:lnTo>
                  <a:pt x="0" y="14"/>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89" name="Freeform 142"/>
          <p:cNvSpPr>
            <a:spLocks/>
          </p:cNvSpPr>
          <p:nvPr/>
        </p:nvSpPr>
        <p:spPr bwMode="gray">
          <a:xfrm>
            <a:off x="6372225" y="4960938"/>
            <a:ext cx="52388" cy="42862"/>
          </a:xfrm>
          <a:custGeom>
            <a:avLst/>
            <a:gdLst>
              <a:gd name="T0" fmla="*/ 2147483647 w 27"/>
              <a:gd name="T1" fmla="*/ 2147483647 h 24"/>
              <a:gd name="T2" fmla="*/ 2147483647 w 27"/>
              <a:gd name="T3" fmla="*/ 2147483647 h 24"/>
              <a:gd name="T4" fmla="*/ 2147483647 w 27"/>
              <a:gd name="T5" fmla="*/ 2147483647 h 24"/>
              <a:gd name="T6" fmla="*/ 2147483647 w 27"/>
              <a:gd name="T7" fmla="*/ 2147483647 h 24"/>
              <a:gd name="T8" fmla="*/ 2147483647 w 27"/>
              <a:gd name="T9" fmla="*/ 2147483647 h 24"/>
              <a:gd name="T10" fmla="*/ 2147483647 w 27"/>
              <a:gd name="T11" fmla="*/ 2147483647 h 24"/>
              <a:gd name="T12" fmla="*/ 2147483647 w 27"/>
              <a:gd name="T13" fmla="*/ 2147483647 h 24"/>
              <a:gd name="T14" fmla="*/ 2147483647 w 27"/>
              <a:gd name="T15" fmla="*/ 2147483647 h 24"/>
              <a:gd name="T16" fmla="*/ 2147483647 w 27"/>
              <a:gd name="T17" fmla="*/ 2147483647 h 24"/>
              <a:gd name="T18" fmla="*/ 2147483647 w 27"/>
              <a:gd name="T19" fmla="*/ 2147483647 h 24"/>
              <a:gd name="T20" fmla="*/ 2147483647 w 27"/>
              <a:gd name="T21" fmla="*/ 2147483647 h 24"/>
              <a:gd name="T22" fmla="*/ 0 w 27"/>
              <a:gd name="T23" fmla="*/ 0 h 24"/>
              <a:gd name="T24" fmla="*/ 2147483647 w 27"/>
              <a:gd name="T25" fmla="*/ 2147483647 h 24"/>
              <a:gd name="T26" fmla="*/ 2147483647 w 27"/>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4"/>
              <a:gd name="T44" fmla="*/ 27 w 27"/>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4">
                <a:moveTo>
                  <a:pt x="8" y="6"/>
                </a:moveTo>
                <a:lnTo>
                  <a:pt x="17" y="4"/>
                </a:lnTo>
                <a:lnTo>
                  <a:pt x="25" y="6"/>
                </a:lnTo>
                <a:lnTo>
                  <a:pt x="25" y="10"/>
                </a:lnTo>
                <a:lnTo>
                  <a:pt x="23" y="24"/>
                </a:lnTo>
                <a:lnTo>
                  <a:pt x="27" y="10"/>
                </a:lnTo>
                <a:lnTo>
                  <a:pt x="25" y="6"/>
                </a:lnTo>
                <a:lnTo>
                  <a:pt x="19" y="4"/>
                </a:lnTo>
                <a:lnTo>
                  <a:pt x="8" y="6"/>
                </a:lnTo>
                <a:lnTo>
                  <a:pt x="2" y="4"/>
                </a:lnTo>
                <a:lnTo>
                  <a:pt x="0" y="0"/>
                </a:lnTo>
                <a:lnTo>
                  <a:pt x="2" y="6"/>
                </a:lnTo>
                <a:lnTo>
                  <a:pt x="8" y="6"/>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90" name="Freeform 143"/>
          <p:cNvSpPr>
            <a:spLocks/>
          </p:cNvSpPr>
          <p:nvPr/>
        </p:nvSpPr>
        <p:spPr bwMode="gray">
          <a:xfrm>
            <a:off x="6138863" y="5146675"/>
            <a:ext cx="3175" cy="7938"/>
          </a:xfrm>
          <a:custGeom>
            <a:avLst/>
            <a:gdLst>
              <a:gd name="T0" fmla="*/ 2147483647 w 2"/>
              <a:gd name="T1" fmla="*/ 0 h 4"/>
              <a:gd name="T2" fmla="*/ 0 w 2"/>
              <a:gd name="T3" fmla="*/ 2147483647 h 4"/>
              <a:gd name="T4" fmla="*/ 0 w 2"/>
              <a:gd name="T5" fmla="*/ 2147483647 h 4"/>
              <a:gd name="T6" fmla="*/ 2147483647 w 2"/>
              <a:gd name="T7" fmla="*/ 0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0" y="4"/>
                </a:lnTo>
                <a:lnTo>
                  <a:pt x="2" y="0"/>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91" name="Freeform 144"/>
          <p:cNvSpPr>
            <a:spLocks/>
          </p:cNvSpPr>
          <p:nvPr/>
        </p:nvSpPr>
        <p:spPr bwMode="gray">
          <a:xfrm>
            <a:off x="6029325" y="4919663"/>
            <a:ext cx="3175" cy="12700"/>
          </a:xfrm>
          <a:custGeom>
            <a:avLst/>
            <a:gdLst>
              <a:gd name="T0" fmla="*/ 0 w 2"/>
              <a:gd name="T1" fmla="*/ 2147483647 h 7"/>
              <a:gd name="T2" fmla="*/ 2147483647 w 2"/>
              <a:gd name="T3" fmla="*/ 0 h 7"/>
              <a:gd name="T4" fmla="*/ 2147483647 w 2"/>
              <a:gd name="T5" fmla="*/ 0 h 7"/>
              <a:gd name="T6" fmla="*/ 0 w 2"/>
              <a:gd name="T7" fmla="*/ 2147483647 h 7"/>
              <a:gd name="T8" fmla="*/ 0 w 2"/>
              <a:gd name="T9" fmla="*/ 214748364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0" y="7"/>
                </a:moveTo>
                <a:lnTo>
                  <a:pt x="2" y="0"/>
                </a:lnTo>
                <a:lnTo>
                  <a:pt x="0" y="7"/>
                </a:lnTo>
                <a:close/>
              </a:path>
            </a:pathLst>
          </a:custGeom>
          <a:solidFill>
            <a:schemeClr val="bg2">
              <a:alpha val="50195"/>
            </a:schemeClr>
          </a:solidFill>
          <a:ln w="12700">
            <a:solidFill>
              <a:schemeClr val="bg1"/>
            </a:solidFill>
            <a:prstDash val="dash"/>
            <a:round/>
            <a:headEnd/>
            <a:tailEnd/>
          </a:ln>
        </p:spPr>
        <p:txBody>
          <a:bodyPr/>
          <a:lstStyle/>
          <a:p>
            <a:endParaRPr lang="de-DE"/>
          </a:p>
        </p:txBody>
      </p:sp>
      <p:sp>
        <p:nvSpPr>
          <p:cNvPr id="53392" name="Freeform 145"/>
          <p:cNvSpPr>
            <a:spLocks/>
          </p:cNvSpPr>
          <p:nvPr/>
        </p:nvSpPr>
        <p:spPr bwMode="gray">
          <a:xfrm>
            <a:off x="6024563" y="4905375"/>
            <a:ext cx="342900" cy="52388"/>
          </a:xfrm>
          <a:custGeom>
            <a:avLst/>
            <a:gdLst>
              <a:gd name="T0" fmla="*/ 2147483647 w 178"/>
              <a:gd name="T1" fmla="*/ 2147483647 h 29"/>
              <a:gd name="T2" fmla="*/ 2147483647 w 178"/>
              <a:gd name="T3" fmla="*/ 2147483647 h 29"/>
              <a:gd name="T4" fmla="*/ 2147483647 w 178"/>
              <a:gd name="T5" fmla="*/ 2147483647 h 29"/>
              <a:gd name="T6" fmla="*/ 2147483647 w 178"/>
              <a:gd name="T7" fmla="*/ 2147483647 h 29"/>
              <a:gd name="T8" fmla="*/ 2147483647 w 178"/>
              <a:gd name="T9" fmla="*/ 2147483647 h 29"/>
              <a:gd name="T10" fmla="*/ 2147483647 w 178"/>
              <a:gd name="T11" fmla="*/ 0 h 29"/>
              <a:gd name="T12" fmla="*/ 2147483647 w 178"/>
              <a:gd name="T13" fmla="*/ 0 h 29"/>
              <a:gd name="T14" fmla="*/ 2147483647 w 178"/>
              <a:gd name="T15" fmla="*/ 2147483647 h 29"/>
              <a:gd name="T16" fmla="*/ 2147483647 w 178"/>
              <a:gd name="T17" fmla="*/ 2147483647 h 29"/>
              <a:gd name="T18" fmla="*/ 0 w 178"/>
              <a:gd name="T19" fmla="*/ 2147483647 h 29"/>
              <a:gd name="T20" fmla="*/ 2147483647 w 178"/>
              <a:gd name="T21" fmla="*/ 2147483647 h 29"/>
              <a:gd name="T22" fmla="*/ 2147483647 w 178"/>
              <a:gd name="T23" fmla="*/ 2147483647 h 29"/>
              <a:gd name="T24" fmla="*/ 2147483647 w 178"/>
              <a:gd name="T25" fmla="*/ 2147483647 h 29"/>
              <a:gd name="T26" fmla="*/ 2147483647 w 178"/>
              <a:gd name="T27" fmla="*/ 0 h 29"/>
              <a:gd name="T28" fmla="*/ 2147483647 w 178"/>
              <a:gd name="T29" fmla="*/ 0 h 29"/>
              <a:gd name="T30" fmla="*/ 2147483647 w 178"/>
              <a:gd name="T31" fmla="*/ 2147483647 h 29"/>
              <a:gd name="T32" fmla="*/ 2147483647 w 178"/>
              <a:gd name="T33" fmla="*/ 2147483647 h 29"/>
              <a:gd name="T34" fmla="*/ 2147483647 w 178"/>
              <a:gd name="T35" fmla="*/ 2147483647 h 29"/>
              <a:gd name="T36" fmla="*/ 2147483647 w 178"/>
              <a:gd name="T37" fmla="*/ 2147483647 h 29"/>
              <a:gd name="T38" fmla="*/ 2147483647 w 178"/>
              <a:gd name="T39" fmla="*/ 2147483647 h 29"/>
              <a:gd name="T40" fmla="*/ 2147483647 w 178"/>
              <a:gd name="T41" fmla="*/ 2147483647 h 29"/>
              <a:gd name="T42" fmla="*/ 2147483647 w 178"/>
              <a:gd name="T43" fmla="*/ 2147483647 h 29"/>
              <a:gd name="T44" fmla="*/ 2147483647 w 178"/>
              <a:gd name="T45" fmla="*/ 2147483647 h 29"/>
              <a:gd name="T46" fmla="*/ 2147483647 w 178"/>
              <a:gd name="T47" fmla="*/ 2147483647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8"/>
              <a:gd name="T73" fmla="*/ 0 h 29"/>
              <a:gd name="T74" fmla="*/ 178 w 178"/>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8" h="29">
                <a:moveTo>
                  <a:pt x="148" y="10"/>
                </a:moveTo>
                <a:lnTo>
                  <a:pt x="111" y="4"/>
                </a:lnTo>
                <a:lnTo>
                  <a:pt x="95" y="4"/>
                </a:lnTo>
                <a:lnTo>
                  <a:pt x="93" y="8"/>
                </a:lnTo>
                <a:lnTo>
                  <a:pt x="77" y="8"/>
                </a:lnTo>
                <a:lnTo>
                  <a:pt x="61" y="0"/>
                </a:lnTo>
                <a:lnTo>
                  <a:pt x="48" y="0"/>
                </a:lnTo>
                <a:lnTo>
                  <a:pt x="34" y="15"/>
                </a:lnTo>
                <a:lnTo>
                  <a:pt x="22" y="17"/>
                </a:lnTo>
                <a:lnTo>
                  <a:pt x="0" y="2"/>
                </a:lnTo>
                <a:lnTo>
                  <a:pt x="2" y="4"/>
                </a:lnTo>
                <a:lnTo>
                  <a:pt x="22" y="17"/>
                </a:lnTo>
                <a:lnTo>
                  <a:pt x="34" y="15"/>
                </a:lnTo>
                <a:lnTo>
                  <a:pt x="48" y="0"/>
                </a:lnTo>
                <a:lnTo>
                  <a:pt x="61" y="0"/>
                </a:lnTo>
                <a:lnTo>
                  <a:pt x="77" y="8"/>
                </a:lnTo>
                <a:lnTo>
                  <a:pt x="93" y="8"/>
                </a:lnTo>
                <a:lnTo>
                  <a:pt x="95" y="4"/>
                </a:lnTo>
                <a:lnTo>
                  <a:pt x="111" y="4"/>
                </a:lnTo>
                <a:lnTo>
                  <a:pt x="148" y="12"/>
                </a:lnTo>
                <a:lnTo>
                  <a:pt x="178" y="29"/>
                </a:lnTo>
                <a:lnTo>
                  <a:pt x="178" y="27"/>
                </a:lnTo>
                <a:lnTo>
                  <a:pt x="148" y="10"/>
                </a:lnTo>
                <a:close/>
              </a:path>
            </a:pathLst>
          </a:custGeom>
          <a:solidFill>
            <a:schemeClr val="bg2">
              <a:alpha val="50195"/>
            </a:schemeClr>
          </a:solidFill>
          <a:ln w="12700">
            <a:solidFill>
              <a:schemeClr val="bg1"/>
            </a:solidFill>
            <a:prstDash val="dash"/>
            <a:round/>
            <a:headEnd/>
            <a:tailEnd/>
          </a:ln>
        </p:spPr>
        <p:txBody>
          <a:bodyPr/>
          <a:lstStyle/>
          <a:p>
            <a:endParaRPr lang="de-DE"/>
          </a:p>
        </p:txBody>
      </p:sp>
      <p:pic>
        <p:nvPicPr>
          <p:cNvPr id="251054" name="Picture 174" descr="bat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635250" y="2811463"/>
            <a:ext cx="7699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74" descr="bat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389688" y="769938"/>
            <a:ext cx="76993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4" descr="bat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383338" y="5078413"/>
            <a:ext cx="76993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Rectangle à quatre flèches 152"/>
          <p:cNvSpPr/>
          <p:nvPr/>
        </p:nvSpPr>
        <p:spPr bwMode="auto">
          <a:xfrm>
            <a:off x="3492618" y="1736035"/>
            <a:ext cx="6539278" cy="3245398"/>
          </a:xfrm>
          <a:prstGeom prst="quadArrowCallout">
            <a:avLst>
              <a:gd name="adj1" fmla="val 19396"/>
              <a:gd name="adj2" fmla="val 9926"/>
              <a:gd name="adj3" fmla="val 14431"/>
              <a:gd name="adj4" fmla="val 71138"/>
            </a:avLst>
          </a:prstGeom>
          <a:solidFill>
            <a:schemeClr val="accent3">
              <a:lumMod val="50000"/>
            </a:schemeClr>
          </a:solidFill>
          <a:ln w="9525" cap="flat" cmpd="sng" algn="ctr">
            <a:noFill/>
            <a:prstDash val="solid"/>
            <a:round/>
            <a:headEnd type="none" w="med" len="med"/>
            <a:tailEnd type="none" w="med" len="med"/>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2800" b="1" smtClean="0">
                <a:solidFill>
                  <a:srgbClr val="FFFF00"/>
                </a:solidFill>
              </a:rPr>
              <a:t>EESSI</a:t>
            </a:r>
            <a:r>
              <a:rPr lang="en-GB" sz="1800" b="1" smtClean="0"/>
              <a:t> -</a:t>
            </a:r>
          </a:p>
          <a:p>
            <a:pPr algn="ctr" eaLnBrk="1" hangingPunct="1">
              <a:defRPr/>
            </a:pPr>
            <a:endParaRPr lang="en-GB" sz="1800" b="1" smtClean="0"/>
          </a:p>
          <a:p>
            <a:pPr algn="ctr" eaLnBrk="1" hangingPunct="1">
              <a:defRPr/>
            </a:pPr>
            <a:r>
              <a:rPr lang="en-GB" sz="1800" b="1" smtClean="0">
                <a:solidFill>
                  <a:srgbClr val="C6D9F1"/>
                </a:solidFill>
              </a:rPr>
              <a:t>Lien vers le point d’accès de chaque Etat membre</a:t>
            </a:r>
          </a:p>
          <a:p>
            <a:pPr algn="ctr" eaLnBrk="1" hangingPunct="1">
              <a:defRPr/>
            </a:pPr>
            <a:endParaRPr lang="en-GB" sz="1800" b="1" smtClean="0"/>
          </a:p>
          <a:p>
            <a:pPr algn="ctr" eaLnBrk="1" hangingPunct="1">
              <a:defRPr/>
            </a:pPr>
            <a:endParaRPr lang="en-GB" sz="1800" b="1" smtClean="0">
              <a:solidFill>
                <a:srgbClr val="005062"/>
              </a:solidFill>
            </a:endParaRPr>
          </a:p>
        </p:txBody>
      </p:sp>
      <p:sp>
        <p:nvSpPr>
          <p:cNvPr id="157" name="Ellipse 156"/>
          <p:cNvSpPr/>
          <p:nvPr/>
        </p:nvSpPr>
        <p:spPr bwMode="auto">
          <a:xfrm>
            <a:off x="5194828" y="-675860"/>
            <a:ext cx="3564835" cy="1908313"/>
          </a:xfrm>
          <a:prstGeom prst="ellipse">
            <a:avLst/>
          </a:prstGeom>
          <a:solidFill>
            <a:schemeClr val="accent1">
              <a:lumMod val="50000"/>
            </a:schemeClr>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endParaRPr lang="en-GB" b="1">
              <a:ea typeface="+mn-ea"/>
              <a:cs typeface="ＭＳ Ｐゴシック" charset="-128"/>
            </a:endParaRPr>
          </a:p>
        </p:txBody>
      </p:sp>
      <p:sp>
        <p:nvSpPr>
          <p:cNvPr id="159" name="Ellipse 158"/>
          <p:cNvSpPr/>
          <p:nvPr/>
        </p:nvSpPr>
        <p:spPr bwMode="auto">
          <a:xfrm>
            <a:off x="3865" y="1927018"/>
            <a:ext cx="3564835" cy="3014870"/>
          </a:xfrm>
          <a:prstGeom prst="ellipse">
            <a:avLst/>
          </a:prstGeom>
          <a:solidFill>
            <a:schemeClr val="accent1">
              <a:lumMod val="50000"/>
            </a:schemeClr>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endParaRPr lang="en-GB" b="1">
              <a:ea typeface="+mn-ea"/>
              <a:cs typeface="ＭＳ Ｐゴシック" charset="-128"/>
            </a:endParaRPr>
          </a:p>
        </p:txBody>
      </p:sp>
      <p:sp>
        <p:nvSpPr>
          <p:cNvPr id="160" name="Ellipse 159"/>
          <p:cNvSpPr/>
          <p:nvPr/>
        </p:nvSpPr>
        <p:spPr bwMode="auto">
          <a:xfrm>
            <a:off x="4174434" y="4943061"/>
            <a:ext cx="2856315" cy="2915480"/>
          </a:xfrm>
          <a:prstGeom prst="ellipse">
            <a:avLst/>
          </a:prstGeom>
          <a:solidFill>
            <a:schemeClr val="accent1">
              <a:lumMod val="50000"/>
            </a:schemeClr>
          </a:solidFill>
          <a:ln w="2857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endParaRPr lang="en-GB" b="1">
              <a:ea typeface="+mn-ea"/>
              <a:cs typeface="ＭＳ Ｐゴシック" charset="-128"/>
            </a:endParaRPr>
          </a:p>
        </p:txBody>
      </p:sp>
      <p:sp>
        <p:nvSpPr>
          <p:cNvPr id="53402" name="ZoneTexte 161"/>
          <p:cNvSpPr txBox="1">
            <a:spLocks noChangeArrowheads="1"/>
          </p:cNvSpPr>
          <p:nvPr/>
        </p:nvSpPr>
        <p:spPr bwMode="auto">
          <a:xfrm>
            <a:off x="7035800" y="225425"/>
            <a:ext cx="128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Réseau National</a:t>
            </a:r>
          </a:p>
          <a:p>
            <a:pPr eaLnBrk="1" hangingPunct="1"/>
            <a:endParaRPr lang="en-GB" sz="1600"/>
          </a:p>
        </p:txBody>
      </p:sp>
      <p:sp>
        <p:nvSpPr>
          <p:cNvPr id="53403" name="ZoneTexte 162"/>
          <p:cNvSpPr txBox="1">
            <a:spLocks noChangeArrowheads="1"/>
          </p:cNvSpPr>
          <p:nvPr/>
        </p:nvSpPr>
        <p:spPr bwMode="auto">
          <a:xfrm>
            <a:off x="477838" y="2062163"/>
            <a:ext cx="2146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Réseau national</a:t>
            </a:r>
          </a:p>
        </p:txBody>
      </p:sp>
      <p:sp>
        <p:nvSpPr>
          <p:cNvPr id="53404" name="ZoneTexte 163"/>
          <p:cNvSpPr txBox="1">
            <a:spLocks noChangeArrowheads="1"/>
          </p:cNvSpPr>
          <p:nvPr/>
        </p:nvSpPr>
        <p:spPr bwMode="auto">
          <a:xfrm>
            <a:off x="5014913" y="5467350"/>
            <a:ext cx="1285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Réseau National</a:t>
            </a:r>
          </a:p>
          <a:p>
            <a:pPr eaLnBrk="1" hangingPunct="1"/>
            <a:endParaRPr lang="en-GB" sz="1600"/>
          </a:p>
        </p:txBody>
      </p:sp>
      <p:cxnSp>
        <p:nvCxnSpPr>
          <p:cNvPr id="12446" name="Connecteur droit avec flèche 161"/>
          <p:cNvCxnSpPr>
            <a:cxnSpLocks noChangeShapeType="1"/>
          </p:cNvCxnSpPr>
          <p:nvPr/>
        </p:nvCxnSpPr>
        <p:spPr bwMode="auto">
          <a:xfrm rot="10800000">
            <a:off x="1797438" y="2968625"/>
            <a:ext cx="768350" cy="396875"/>
          </a:xfrm>
          <a:prstGeom prst="straightConnector1">
            <a:avLst/>
          </a:prstGeom>
          <a:noFill/>
          <a:ln w="9525" algn="ctr">
            <a:solidFill>
              <a:schemeClr val="tx1"/>
            </a:solidFill>
            <a:round/>
            <a:headEnd/>
            <a:tailEnd type="arrow" w="med" len="med"/>
          </a:ln>
          <a:effectLst>
            <a:glow rad="63500">
              <a:schemeClr val="accent2">
                <a:satMod val="175000"/>
                <a:alpha val="40000"/>
              </a:schemeClr>
            </a:glow>
          </a:effectLst>
        </p:spPr>
      </p:cxnSp>
      <p:cxnSp>
        <p:nvCxnSpPr>
          <p:cNvPr id="12447" name="Connecteur droit avec flèche 163"/>
          <p:cNvCxnSpPr>
            <a:cxnSpLocks noChangeShapeType="1"/>
            <a:endCxn id="170" idx="3"/>
          </p:cNvCxnSpPr>
          <p:nvPr/>
        </p:nvCxnSpPr>
        <p:spPr bwMode="auto">
          <a:xfrm rot="10800000" flipV="1">
            <a:off x="1810138" y="3365500"/>
            <a:ext cx="742950" cy="736600"/>
          </a:xfrm>
          <a:prstGeom prst="straightConnector1">
            <a:avLst/>
          </a:prstGeom>
          <a:noFill/>
          <a:ln w="9525" algn="ctr">
            <a:solidFill>
              <a:schemeClr val="tx1"/>
            </a:solidFill>
            <a:round/>
            <a:headEnd/>
            <a:tailEnd type="arrow" w="med" len="med"/>
          </a:ln>
          <a:effectLst>
            <a:glow rad="63500">
              <a:schemeClr val="accent2">
                <a:satMod val="175000"/>
                <a:alpha val="40000"/>
              </a:schemeClr>
            </a:glow>
          </a:effectLst>
        </p:spPr>
      </p:cxnSp>
      <p:sp>
        <p:nvSpPr>
          <p:cNvPr id="165" name="Rectangle à coins arrondis 164"/>
          <p:cNvSpPr/>
          <p:nvPr/>
        </p:nvSpPr>
        <p:spPr bwMode="auto">
          <a:xfrm>
            <a:off x="247139" y="2676939"/>
            <a:ext cx="1563757" cy="790162"/>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r>
              <a:rPr lang="en-GB" sz="1400" b="1" dirty="0" err="1">
                <a:solidFill>
                  <a:schemeClr val="tx2">
                    <a:lumMod val="20000"/>
                    <a:lumOff val="80000"/>
                  </a:schemeClr>
                </a:solidFill>
                <a:ea typeface="+mn-ea"/>
                <a:cs typeface="ＭＳ Ｐゴシック" charset="-128"/>
              </a:rPr>
              <a:t>Environement</a:t>
            </a:r>
            <a:r>
              <a:rPr lang="en-GB" sz="1400" b="1" dirty="0">
                <a:solidFill>
                  <a:schemeClr val="tx2">
                    <a:lumMod val="20000"/>
                    <a:lumOff val="80000"/>
                  </a:schemeClr>
                </a:solidFill>
                <a:ea typeface="+mn-ea"/>
                <a:cs typeface="ＭＳ Ｐゴシック" charset="-128"/>
              </a:rPr>
              <a:t> national </a:t>
            </a:r>
            <a:r>
              <a:rPr lang="en-GB" sz="1400" b="1" dirty="0" err="1">
                <a:solidFill>
                  <a:schemeClr val="tx2">
                    <a:lumMod val="20000"/>
                    <a:lumOff val="80000"/>
                  </a:schemeClr>
                </a:solidFill>
                <a:ea typeface="+mn-ea"/>
                <a:cs typeface="ＭＳ Ｐゴシック" charset="-128"/>
              </a:rPr>
              <a:t>juridique</a:t>
            </a:r>
            <a:endParaRPr lang="en-GB" sz="1400" b="1" dirty="0">
              <a:solidFill>
                <a:schemeClr val="tx2">
                  <a:lumMod val="20000"/>
                  <a:lumOff val="80000"/>
                </a:schemeClr>
              </a:solidFill>
              <a:ea typeface="+mn-ea"/>
              <a:cs typeface="ＭＳ Ｐゴシック" charset="-128"/>
            </a:endParaRPr>
          </a:p>
        </p:txBody>
      </p:sp>
      <p:sp>
        <p:nvSpPr>
          <p:cNvPr id="170" name="Rectangle à coins arrondis 169"/>
          <p:cNvSpPr/>
          <p:nvPr/>
        </p:nvSpPr>
        <p:spPr bwMode="auto">
          <a:xfrm>
            <a:off x="247139" y="3690729"/>
            <a:ext cx="1563757" cy="821635"/>
          </a:xfrm>
          <a:prstGeom prst="round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r>
              <a:rPr lang="en-GB" sz="1400" b="1" dirty="0" err="1">
                <a:solidFill>
                  <a:srgbClr val="C6D9F1"/>
                </a:solidFill>
                <a:ea typeface="+mn-ea"/>
                <a:cs typeface="ＭＳ Ｐゴシック" charset="-128"/>
              </a:rPr>
              <a:t>Environement</a:t>
            </a:r>
            <a:r>
              <a:rPr lang="en-GB" sz="1400" b="1" dirty="0">
                <a:solidFill>
                  <a:srgbClr val="C6D9F1"/>
                </a:solidFill>
                <a:ea typeface="+mn-ea"/>
                <a:cs typeface="ＭＳ Ｐゴシック" charset="-128"/>
              </a:rPr>
              <a:t> national technique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251054"/>
                                        </p:tgtEl>
                                        <p:attrNameLst>
                                          <p:attrName>style.visibility</p:attrName>
                                        </p:attrNameLst>
                                      </p:cBhvr>
                                      <p:to>
                                        <p:strVal val="visible"/>
                                      </p:to>
                                    </p:set>
                                    <p:animEffect transition="in" filter="slide(fromBottom)">
                                      <p:cBhvr>
                                        <p:cTn id="7" dur="1000"/>
                                        <p:tgtEl>
                                          <p:spTgt spid="251054"/>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1000"/>
                                        <p:tgtEl>
                                          <p:spTgt spid="2"/>
                                        </p:tgtEl>
                                      </p:cBhvr>
                                    </p:animEffect>
                                  </p:childTnLst>
                                </p:cTn>
                              </p:par>
                              <p:par>
                                <p:cTn id="11" presetID="1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87338" y="3068638"/>
            <a:ext cx="22669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fr-FR" sz="1400" u="sng">
              <a:solidFill>
                <a:srgbClr val="0000FF"/>
              </a:solidFill>
              <a:cs typeface="Arial" charset="0"/>
            </a:endParaRPr>
          </a:p>
          <a:p>
            <a:pPr algn="ctr">
              <a:spcBef>
                <a:spcPct val="50000"/>
              </a:spcBef>
            </a:pPr>
            <a:r>
              <a:rPr lang="fr-FR" sz="1800" b="1">
                <a:solidFill>
                  <a:srgbClr val="FF9900"/>
                </a:solidFill>
                <a:cs typeface="Arial" charset="0"/>
              </a:rPr>
              <a:t>=  3 ans</a:t>
            </a:r>
          </a:p>
        </p:txBody>
      </p:sp>
      <p:sp>
        <p:nvSpPr>
          <p:cNvPr id="31747" name="Line 3"/>
          <p:cNvSpPr>
            <a:spLocks noChangeShapeType="1"/>
          </p:cNvSpPr>
          <p:nvPr/>
        </p:nvSpPr>
        <p:spPr bwMode="auto">
          <a:xfrm>
            <a:off x="6119813" y="2781300"/>
            <a:ext cx="9271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48" name="Text Box 4"/>
          <p:cNvSpPr txBox="1">
            <a:spLocks noChangeArrowheads="1"/>
          </p:cNvSpPr>
          <p:nvPr/>
        </p:nvSpPr>
        <p:spPr bwMode="auto">
          <a:xfrm>
            <a:off x="6911975" y="2060575"/>
            <a:ext cx="223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folHlink"/>
                </a:solidFill>
                <a:cs typeface="Arial" charset="0"/>
              </a:rPr>
              <a:t>Quelle pension  de retraite?</a:t>
            </a:r>
          </a:p>
        </p:txBody>
      </p:sp>
      <p:pic>
        <p:nvPicPr>
          <p:cNvPr id="31749" name="Picture 5" descr="qmv_g4eb[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76325" y="1757363"/>
            <a:ext cx="1158875" cy="787400"/>
          </a:xfrm>
          <a:noFill/>
        </p:spPr>
      </p:pic>
      <p:grpSp>
        <p:nvGrpSpPr>
          <p:cNvPr id="55301" name="Group 6"/>
          <p:cNvGrpSpPr>
            <a:grpSpLocks/>
          </p:cNvGrpSpPr>
          <p:nvPr/>
        </p:nvGrpSpPr>
        <p:grpSpPr bwMode="auto">
          <a:xfrm>
            <a:off x="827088" y="620713"/>
            <a:ext cx="7772400" cy="4114800"/>
            <a:chOff x="408" y="663"/>
            <a:chExt cx="4896" cy="2592"/>
          </a:xfrm>
        </p:grpSpPr>
        <p:grpSp>
          <p:nvGrpSpPr>
            <p:cNvPr id="55313" name="Group 7"/>
            <p:cNvGrpSpPr>
              <a:grpSpLocks noChangeAspect="1"/>
            </p:cNvGrpSpPr>
            <p:nvPr/>
          </p:nvGrpSpPr>
          <p:grpSpPr bwMode="auto">
            <a:xfrm>
              <a:off x="408" y="663"/>
              <a:ext cx="4896" cy="2592"/>
              <a:chOff x="321" y="819"/>
              <a:chExt cx="3672" cy="3456"/>
            </a:xfrm>
          </p:grpSpPr>
          <p:sp>
            <p:nvSpPr>
              <p:cNvPr id="55315" name="AutoShape 8"/>
              <p:cNvSpPr>
                <a:spLocks noChangeAspect="1" noChangeArrowheads="1" noTextEdit="1"/>
              </p:cNvSpPr>
              <p:nvPr/>
            </p:nvSpPr>
            <p:spPr bwMode="auto">
              <a:xfrm>
                <a:off x="321" y="819"/>
                <a:ext cx="367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753"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Italie</a:t>
                </a:r>
              </a:p>
            </p:txBody>
          </p:sp>
          <p:sp>
            <p:nvSpPr>
              <p:cNvPr id="31754" name="_s1033"/>
              <p:cNvSpPr>
                <a:spLocks noChangeArrowheads="1"/>
              </p:cNvSpPr>
              <p:nvPr/>
            </p:nvSpPr>
            <p:spPr bwMode="auto">
              <a:xfrm>
                <a:off x="1313" y="1546"/>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just" eaLnBrk="0" hangingPunct="0">
                  <a:defRPr/>
                </a:pPr>
                <a:r>
                  <a:rPr lang="fr-FR" sz="2200">
                    <a:ea typeface="Arial" charset="0"/>
                    <a:cs typeface="Arial" charset="0"/>
                  </a:rPr>
                  <a:t>    Luxembourg	</a:t>
                </a:r>
              </a:p>
            </p:txBody>
          </p:sp>
          <p:sp>
            <p:nvSpPr>
              <p:cNvPr id="31755" name="_s1034"/>
              <p:cNvSpPr>
                <a:spLocks noChangeArrowheads="1"/>
              </p:cNvSpPr>
              <p:nvPr/>
            </p:nvSpPr>
            <p:spPr bwMode="auto">
              <a:xfrm>
                <a:off x="2328"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France</a:t>
                </a:r>
              </a:p>
            </p:txBody>
          </p:sp>
          <p:grpSp>
            <p:nvGrpSpPr>
              <p:cNvPr id="55319" name="Group 12"/>
              <p:cNvGrpSpPr>
                <a:grpSpLocks/>
              </p:cNvGrpSpPr>
              <p:nvPr/>
            </p:nvGrpSpPr>
            <p:grpSpPr bwMode="auto">
              <a:xfrm>
                <a:off x="791" y="1441"/>
                <a:ext cx="2041" cy="115"/>
                <a:chOff x="1162" y="2993"/>
                <a:chExt cx="2041" cy="114"/>
              </a:xfrm>
            </p:grpSpPr>
            <p:sp>
              <p:nvSpPr>
                <p:cNvPr id="55322" name="Line 13"/>
                <p:cNvSpPr>
                  <a:spLocks noChangeShapeType="1"/>
                </p:cNvSpPr>
                <p:nvPr/>
              </p:nvSpPr>
              <p:spPr bwMode="auto">
                <a:xfrm>
                  <a:off x="1162" y="2993"/>
                  <a:ext cx="20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23" name="Line 14"/>
                <p:cNvSpPr>
                  <a:spLocks noChangeShapeType="1"/>
                </p:cNvSpPr>
                <p:nvPr/>
              </p:nvSpPr>
              <p:spPr bwMode="auto">
                <a:xfrm>
                  <a:off x="1162"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5324" name="Line 15"/>
                <p:cNvSpPr>
                  <a:spLocks noChangeShapeType="1"/>
                </p:cNvSpPr>
                <p:nvPr/>
              </p:nvSpPr>
              <p:spPr bwMode="auto">
                <a:xfrm>
                  <a:off x="2137"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5320" name="Line 16"/>
              <p:cNvSpPr>
                <a:spLocks noChangeShapeType="1"/>
              </p:cNvSpPr>
              <p:nvPr/>
            </p:nvSpPr>
            <p:spPr bwMode="auto">
              <a:xfrm>
                <a:off x="2832" y="1441"/>
                <a:ext cx="0" cy="1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761"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400" b="1">
                    <a:solidFill>
                      <a:schemeClr val="bg2"/>
                    </a:solidFill>
                    <a:ea typeface="Arial" charset="0"/>
                    <a:cs typeface="Arial" charset="0"/>
                  </a:rPr>
                  <a:t>Règlement 1408/71</a:t>
                </a:r>
              </a:p>
            </p:txBody>
          </p:sp>
        </p:grpSp>
        <p:sp>
          <p:nvSpPr>
            <p:cNvPr id="55314" name="Line 18"/>
            <p:cNvSpPr>
              <a:spLocks noChangeShapeType="1"/>
            </p:cNvSpPr>
            <p:nvPr/>
          </p:nvSpPr>
          <p:spPr bwMode="auto">
            <a:xfrm>
              <a:off x="2336" y="1026"/>
              <a:ext cx="0" cy="11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1763" name="Picture 19"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2205038"/>
            <a:ext cx="81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Text Box 20"/>
          <p:cNvSpPr txBox="1">
            <a:spLocks noChangeArrowheads="1"/>
          </p:cNvSpPr>
          <p:nvPr/>
        </p:nvSpPr>
        <p:spPr bwMode="auto">
          <a:xfrm>
            <a:off x="2557463" y="3068638"/>
            <a:ext cx="2374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fr-FR" sz="1400" b="1" u="sng">
              <a:solidFill>
                <a:srgbClr val="0000FF"/>
              </a:solidFill>
              <a:cs typeface="Arial" charset="0"/>
            </a:endParaRPr>
          </a:p>
          <a:p>
            <a:pPr algn="ctr">
              <a:spcBef>
                <a:spcPct val="50000"/>
              </a:spcBef>
            </a:pPr>
            <a:r>
              <a:rPr lang="fr-FR" sz="1800" b="1">
                <a:solidFill>
                  <a:srgbClr val="FF9900"/>
                </a:solidFill>
                <a:cs typeface="Arial" charset="0"/>
              </a:rPr>
              <a:t>=  23  ans</a:t>
            </a:r>
          </a:p>
        </p:txBody>
      </p:sp>
      <p:pic>
        <p:nvPicPr>
          <p:cNvPr id="31765" name="Picture 21"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457450"/>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Text Box 22"/>
          <p:cNvSpPr txBox="1">
            <a:spLocks noChangeArrowheads="1"/>
          </p:cNvSpPr>
          <p:nvPr/>
        </p:nvSpPr>
        <p:spPr bwMode="auto">
          <a:xfrm>
            <a:off x="4787900" y="3068638"/>
            <a:ext cx="241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9900"/>
                </a:solidFill>
                <a:cs typeface="Arial" charset="0"/>
              </a:rPr>
              <a:t>=  14 ans</a:t>
            </a:r>
          </a:p>
        </p:txBody>
      </p:sp>
      <p:sp>
        <p:nvSpPr>
          <p:cNvPr id="31767" name="Text Box 23"/>
          <p:cNvSpPr txBox="1">
            <a:spLocks noChangeArrowheads="1"/>
          </p:cNvSpPr>
          <p:nvPr/>
        </p:nvSpPr>
        <p:spPr bwMode="auto">
          <a:xfrm>
            <a:off x="1524000" y="3962400"/>
            <a:ext cx="3911600" cy="3162300"/>
          </a:xfrm>
          <a:prstGeom prst="rect">
            <a:avLst/>
          </a:prstGeom>
          <a:noFill/>
          <a:ln w="9525">
            <a:noFill/>
            <a:miter lim="800000"/>
            <a:headEnd/>
            <a:tailEnd/>
          </a:ln>
          <a:effectLst/>
        </p:spPr>
        <p:txBody>
          <a:bodyPr>
            <a:spAutoFit/>
          </a:bodyPr>
          <a:lstStyle>
            <a:lvl1pPr defTabSz="266700" eaLnBrk="0" hangingPunct="0">
              <a:defRPr sz="2400">
                <a:solidFill>
                  <a:schemeClr val="tx1"/>
                </a:solidFill>
                <a:latin typeface="Arial" charset="0"/>
                <a:ea typeface="ＭＳ Ｐゴシック" charset="0"/>
                <a:cs typeface="ＭＳ Ｐゴシック" charset="0"/>
              </a:defRPr>
            </a:lvl1pPr>
            <a:lvl2pPr marL="37931725" indent="-37474525" defTabSz="2667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buFontTx/>
              <a:buChar char="•"/>
              <a:defRPr/>
            </a:pPr>
            <a:r>
              <a:rPr lang="fr-FR" sz="1800" b="1" smtClean="0">
                <a:cs typeface="Arial" charset="0"/>
              </a:rPr>
              <a:t> Calcul de la pension  theoique[Tp]</a:t>
            </a:r>
          </a:p>
          <a:p>
            <a:pPr>
              <a:lnSpc>
                <a:spcPct val="50000"/>
              </a:lnSpc>
              <a:spcBef>
                <a:spcPct val="50000"/>
              </a:spcBef>
              <a:buFontTx/>
              <a:buChar char="•"/>
              <a:defRPr/>
            </a:pPr>
            <a:endParaRPr lang="fr-FR" sz="1800" b="1" smtClean="0">
              <a:cs typeface="Arial" charset="0"/>
            </a:endParaRPr>
          </a:p>
          <a:p>
            <a:pPr>
              <a:lnSpc>
                <a:spcPct val="50000"/>
              </a:lnSpc>
              <a:spcBef>
                <a:spcPct val="50000"/>
              </a:spcBef>
              <a:buFontTx/>
              <a:buChar char="•"/>
              <a:defRPr/>
            </a:pPr>
            <a:r>
              <a:rPr lang="fr-FR" sz="1800" b="1" smtClean="0">
                <a:cs typeface="Arial" charset="0"/>
              </a:rPr>
              <a:t>Italienne [tp] = </a:t>
            </a:r>
            <a:r>
              <a:rPr lang="fr-FR" sz="1800" b="1" smtClean="0">
                <a:solidFill>
                  <a:srgbClr val="FFB623"/>
                </a:solidFill>
                <a:effectLst>
                  <a:outerShdw blurRad="38100" dist="38100" dir="2700000" algn="tl">
                    <a:srgbClr val="000000"/>
                  </a:outerShdw>
                </a:effectLst>
                <a:cs typeface="Arial" charset="0"/>
              </a:rPr>
              <a:t>Xi </a:t>
            </a:r>
          </a:p>
          <a:p>
            <a:pPr>
              <a:lnSpc>
                <a:spcPct val="50000"/>
              </a:lnSpc>
              <a:spcBef>
                <a:spcPct val="50000"/>
              </a:spcBef>
              <a:buFontTx/>
              <a:buChar char="•"/>
              <a:defRPr/>
            </a:pPr>
            <a:endParaRPr lang="fr-FR" sz="1800" b="1" smtClean="0">
              <a:solidFill>
                <a:srgbClr val="FFB623"/>
              </a:solidFill>
              <a:effectLst>
                <a:outerShdw blurRad="38100" dist="38100" dir="2700000" algn="tl">
                  <a:srgbClr val="000000"/>
                </a:outerShdw>
              </a:effectLst>
              <a:cs typeface="Arial" charset="0"/>
            </a:endParaRPr>
          </a:p>
          <a:p>
            <a:pPr>
              <a:lnSpc>
                <a:spcPct val="50000"/>
              </a:lnSpc>
              <a:spcBef>
                <a:spcPct val="50000"/>
              </a:spcBef>
              <a:buFontTx/>
              <a:buChar char="•"/>
              <a:defRPr/>
            </a:pPr>
            <a:r>
              <a:rPr lang="fr-FR" sz="1800" b="1" smtClean="0">
                <a:cs typeface="Arial" charset="0"/>
              </a:rPr>
              <a:t>Luxembourgeoise [tp] = </a:t>
            </a:r>
            <a:r>
              <a:rPr lang="fr-FR" sz="1800" b="1" smtClean="0">
                <a:solidFill>
                  <a:srgbClr val="FFB623"/>
                </a:solidFill>
                <a:cs typeface="Arial" charset="0"/>
              </a:rPr>
              <a:t>Xl</a:t>
            </a:r>
          </a:p>
          <a:p>
            <a:pPr>
              <a:lnSpc>
                <a:spcPct val="50000"/>
              </a:lnSpc>
              <a:spcBef>
                <a:spcPct val="50000"/>
              </a:spcBef>
              <a:buFontTx/>
              <a:buChar char="•"/>
              <a:defRPr/>
            </a:pPr>
            <a:endParaRPr lang="fr-FR" sz="1800" b="1" smtClean="0">
              <a:solidFill>
                <a:srgbClr val="FFB623"/>
              </a:solidFill>
              <a:cs typeface="Arial" charset="0"/>
            </a:endParaRPr>
          </a:p>
          <a:p>
            <a:pPr>
              <a:lnSpc>
                <a:spcPct val="50000"/>
              </a:lnSpc>
              <a:spcBef>
                <a:spcPct val="50000"/>
              </a:spcBef>
              <a:buFontTx/>
              <a:buChar char="•"/>
              <a:defRPr/>
            </a:pPr>
            <a:r>
              <a:rPr lang="fr-FR" sz="1800" b="1" smtClean="0">
                <a:cs typeface="Arial" charset="0"/>
              </a:rPr>
              <a:t>Française [tp]  = </a:t>
            </a:r>
            <a:r>
              <a:rPr lang="fr-FR" sz="1800" b="1" smtClean="0">
                <a:solidFill>
                  <a:srgbClr val="FFB623"/>
                </a:solidFill>
                <a:cs typeface="Arial" charset="0"/>
              </a:rPr>
              <a:t>Xf</a:t>
            </a:r>
          </a:p>
          <a:p>
            <a:pPr>
              <a:lnSpc>
                <a:spcPct val="50000"/>
              </a:lnSpc>
              <a:spcBef>
                <a:spcPct val="50000"/>
              </a:spcBef>
              <a:buFontTx/>
              <a:buChar char="•"/>
              <a:defRPr/>
            </a:pPr>
            <a:endParaRPr lang="fr-FR" sz="1800" b="1" smtClean="0">
              <a:cs typeface="Arial" charset="0"/>
            </a:endParaRPr>
          </a:p>
          <a:p>
            <a:pPr>
              <a:lnSpc>
                <a:spcPct val="50000"/>
              </a:lnSpc>
              <a:spcBef>
                <a:spcPct val="50000"/>
              </a:spcBef>
              <a:defRPr/>
            </a:pPr>
            <a:endParaRPr lang="fr-FR" sz="1800" b="1" smtClean="0">
              <a:solidFill>
                <a:srgbClr val="0000FF"/>
              </a:solidFill>
              <a:cs typeface="Arial" charset="0"/>
            </a:endParaRPr>
          </a:p>
          <a:p>
            <a:pPr>
              <a:lnSpc>
                <a:spcPct val="50000"/>
              </a:lnSpc>
              <a:spcBef>
                <a:spcPct val="50000"/>
              </a:spcBef>
              <a:defRPr/>
            </a:pPr>
            <a:endParaRPr lang="fr-FR" sz="1800" b="1" smtClean="0">
              <a:solidFill>
                <a:srgbClr val="0000FF"/>
              </a:solidFill>
              <a:cs typeface="Arial" charset="0"/>
            </a:endParaRPr>
          </a:p>
          <a:p>
            <a:pPr>
              <a:lnSpc>
                <a:spcPct val="50000"/>
              </a:lnSpc>
              <a:spcBef>
                <a:spcPct val="50000"/>
              </a:spcBef>
              <a:defRPr/>
            </a:pPr>
            <a:endParaRPr lang="fr-FR" sz="1800" b="1" smtClean="0">
              <a:solidFill>
                <a:srgbClr val="0000FF"/>
              </a:solidFill>
              <a:cs typeface="Arial" charset="0"/>
            </a:endParaRPr>
          </a:p>
        </p:txBody>
      </p:sp>
      <p:sp>
        <p:nvSpPr>
          <p:cNvPr id="31768" name="Line 24"/>
          <p:cNvSpPr>
            <a:spLocks noChangeShapeType="1"/>
          </p:cNvSpPr>
          <p:nvPr/>
        </p:nvSpPr>
        <p:spPr bwMode="auto">
          <a:xfrm rot="21221906" flipV="1">
            <a:off x="4032250" y="2457450"/>
            <a:ext cx="1295400" cy="36830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1769" name="Line 25"/>
          <p:cNvSpPr>
            <a:spLocks noChangeShapeType="1"/>
          </p:cNvSpPr>
          <p:nvPr/>
        </p:nvSpPr>
        <p:spPr bwMode="auto">
          <a:xfrm rot="21221906" flipV="1">
            <a:off x="1833563" y="2457450"/>
            <a:ext cx="1333500" cy="390525"/>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1770" name="AutoShape 26"/>
          <p:cNvSpPr>
            <a:spLocks/>
          </p:cNvSpPr>
          <p:nvPr/>
        </p:nvSpPr>
        <p:spPr bwMode="auto">
          <a:xfrm>
            <a:off x="5435600" y="4005263"/>
            <a:ext cx="647700" cy="2087562"/>
          </a:xfrm>
          <a:prstGeom prst="rightBrace">
            <a:avLst>
              <a:gd name="adj1" fmla="val 2685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1" name="Line 27"/>
          <p:cNvSpPr>
            <a:spLocks noChangeShapeType="1"/>
          </p:cNvSpPr>
          <p:nvPr/>
        </p:nvSpPr>
        <p:spPr bwMode="auto">
          <a:xfrm>
            <a:off x="6227763" y="5084763"/>
            <a:ext cx="925512" cy="0"/>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72" name="Text Box 28"/>
          <p:cNvSpPr txBox="1">
            <a:spLocks noChangeArrowheads="1"/>
          </p:cNvSpPr>
          <p:nvPr/>
        </p:nvSpPr>
        <p:spPr bwMode="auto">
          <a:xfrm>
            <a:off x="7129463" y="4149725"/>
            <a:ext cx="20145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u="sng">
                <a:solidFill>
                  <a:schemeClr val="accent1"/>
                </a:solidFill>
                <a:cs typeface="Arial" charset="0"/>
              </a:rPr>
              <a:t>Ce n</a:t>
            </a:r>
            <a:r>
              <a:rPr lang="ja-JP" altLang="fr-FR" u="sng">
                <a:solidFill>
                  <a:schemeClr val="accent1"/>
                </a:solidFill>
                <a:cs typeface="Arial" charset="0"/>
              </a:rPr>
              <a:t>’</a:t>
            </a:r>
            <a:r>
              <a:rPr lang="fr-FR" altLang="ja-JP" u="sng">
                <a:solidFill>
                  <a:schemeClr val="accent1"/>
                </a:solidFill>
                <a:cs typeface="Arial" charset="0"/>
              </a:rPr>
              <a:t>est pas le montant que perçoit le retraité</a:t>
            </a:r>
            <a:r>
              <a:rPr lang="fr-FR" altLang="ja-JP" u="sng">
                <a:solidFill>
                  <a:srgbClr val="339933"/>
                </a:solidFill>
                <a:cs typeface="Arial" charset="0"/>
              </a:rPr>
              <a:t>  </a:t>
            </a:r>
            <a:endParaRPr lang="fr-FR" u="sng">
              <a:solidFill>
                <a:srgbClr val="339933"/>
              </a:solidFill>
              <a:cs typeface="Arial" charset="0"/>
            </a:endParaRPr>
          </a:p>
        </p:txBody>
      </p:sp>
      <p:sp>
        <p:nvSpPr>
          <p:cNvPr id="31773" name="Text Box 29"/>
          <p:cNvSpPr txBox="1">
            <a:spLocks noChangeArrowheads="1"/>
          </p:cNvSpPr>
          <p:nvPr/>
        </p:nvSpPr>
        <p:spPr bwMode="auto">
          <a:xfrm>
            <a:off x="2411413" y="0"/>
            <a:ext cx="4321175" cy="4889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sz="2600" smtClean="0">
                <a:solidFill>
                  <a:srgbClr val="20207C"/>
                </a:solidFill>
                <a:effectLst>
                  <a:outerShdw blurRad="38100" dist="38100" dir="2700000" algn="tl">
                    <a:srgbClr val="000000"/>
                  </a:outerShdw>
                </a:effectLst>
                <a:cs typeface="Arial" charset="0"/>
              </a:rPr>
              <a:t>EXEMPLE</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animEffect transition="in" filter="fade">
                                      <p:cBhvr>
                                        <p:cTn id="9" dur="500"/>
                                        <p:tgtEl>
                                          <p:spTgt spid="3174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1746"/>
                                        </p:tgtEl>
                                        <p:attrNameLst>
                                          <p:attrName>style.visibility</p:attrName>
                                        </p:attrNameLst>
                                      </p:cBhvr>
                                      <p:to>
                                        <p:strVal val="visible"/>
                                      </p:to>
                                    </p:set>
                                    <p:anim calcmode="lin" valueType="num">
                                      <p:cBhvr>
                                        <p:cTn id="12" dur="500" fill="hold"/>
                                        <p:tgtEl>
                                          <p:spTgt spid="31746"/>
                                        </p:tgtEl>
                                        <p:attrNameLst>
                                          <p:attrName>ppt_w</p:attrName>
                                        </p:attrNameLst>
                                      </p:cBhvr>
                                      <p:tavLst>
                                        <p:tav tm="0">
                                          <p:val>
                                            <p:fltVal val="0"/>
                                          </p:val>
                                        </p:tav>
                                        <p:tav tm="100000">
                                          <p:val>
                                            <p:strVal val="#ppt_w"/>
                                          </p:val>
                                        </p:tav>
                                      </p:tavLst>
                                    </p:anim>
                                    <p:anim calcmode="lin" valueType="num">
                                      <p:cBhvr>
                                        <p:cTn id="13" dur="500" fill="hold"/>
                                        <p:tgtEl>
                                          <p:spTgt spid="31746"/>
                                        </p:tgtEl>
                                        <p:attrNameLst>
                                          <p:attrName>ppt_h</p:attrName>
                                        </p:attrNameLst>
                                      </p:cBhvr>
                                      <p:tavLst>
                                        <p:tav tm="0">
                                          <p:val>
                                            <p:fltVal val="0"/>
                                          </p:val>
                                        </p:tav>
                                        <p:tav tm="100000">
                                          <p:val>
                                            <p:strVal val="#ppt_h"/>
                                          </p:val>
                                        </p:tav>
                                      </p:tavLst>
                                    </p:anim>
                                    <p:animEffect transition="in" filter="fade">
                                      <p:cBhvr>
                                        <p:cTn id="14" dur="500"/>
                                        <p:tgtEl>
                                          <p:spTgt spid="31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1769"/>
                                        </p:tgtEl>
                                        <p:attrNameLst>
                                          <p:attrName>style.visibility</p:attrName>
                                        </p:attrNameLst>
                                      </p:cBhvr>
                                      <p:to>
                                        <p:strVal val="visible"/>
                                      </p:to>
                                    </p:set>
                                    <p:anim from="(-#ppt_w/2)" to="(#ppt_x)" calcmode="lin" valueType="num">
                                      <p:cBhvr>
                                        <p:cTn id="19" dur="600" fill="hold">
                                          <p:stCondLst>
                                            <p:cond delay="0"/>
                                          </p:stCondLst>
                                        </p:cTn>
                                        <p:tgtEl>
                                          <p:spTgt spid="31769"/>
                                        </p:tgtEl>
                                        <p:attrNameLst>
                                          <p:attrName>ppt_x</p:attrName>
                                        </p:attrNameLst>
                                      </p:cBhvr>
                                    </p:anim>
                                    <p:anim from="0" to="-1.0" calcmode="lin" valueType="num">
                                      <p:cBhvr>
                                        <p:cTn id="20" dur="200" decel="50000" autoRev="1" fill="hold">
                                          <p:stCondLst>
                                            <p:cond delay="600"/>
                                          </p:stCondLst>
                                        </p:cTn>
                                        <p:tgtEl>
                                          <p:spTgt spid="31769"/>
                                        </p:tgtEl>
                                        <p:attrNameLst>
                                          <p:attrName>xshear</p:attrName>
                                        </p:attrNameLst>
                                      </p:cBhvr>
                                    </p:anim>
                                    <p:animScale>
                                      <p:cBhvr>
                                        <p:cTn id="21" dur="200" decel="100000" autoRev="1" fill="hold">
                                          <p:stCondLst>
                                            <p:cond delay="600"/>
                                          </p:stCondLst>
                                        </p:cTn>
                                        <p:tgtEl>
                                          <p:spTgt spid="31769"/>
                                        </p:tgtEl>
                                      </p:cBhvr>
                                      <p:from x="100000" y="100000"/>
                                      <p:to x="80000" y="100000"/>
                                    </p:animScale>
                                    <p:anim by="(#ppt_h/3+#ppt_w*0.1)" calcmode="lin" valueType="num">
                                      <p:cBhvr additive="sum">
                                        <p:cTn id="22" dur="200" decel="100000" autoRev="1" fill="hold">
                                          <p:stCondLst>
                                            <p:cond delay="600"/>
                                          </p:stCondLst>
                                        </p:cTn>
                                        <p:tgtEl>
                                          <p:spTgt spid="31769"/>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1763"/>
                                        </p:tgtEl>
                                        <p:attrNameLst>
                                          <p:attrName>style.visibility</p:attrName>
                                        </p:attrNameLst>
                                      </p:cBhvr>
                                      <p:to>
                                        <p:strVal val="visible"/>
                                      </p:to>
                                    </p:set>
                                    <p:anim from="(-#ppt_w/2)" to="(#ppt_x)" calcmode="lin" valueType="num">
                                      <p:cBhvr>
                                        <p:cTn id="25" dur="1800" fill="hold">
                                          <p:stCondLst>
                                            <p:cond delay="0"/>
                                          </p:stCondLst>
                                        </p:cTn>
                                        <p:tgtEl>
                                          <p:spTgt spid="31763"/>
                                        </p:tgtEl>
                                        <p:attrNameLst>
                                          <p:attrName>ppt_x</p:attrName>
                                        </p:attrNameLst>
                                      </p:cBhvr>
                                    </p:anim>
                                    <p:anim from="0" to="-1.0" calcmode="lin" valueType="num">
                                      <p:cBhvr>
                                        <p:cTn id="26" dur="600" decel="50000" autoRev="1" fill="hold">
                                          <p:stCondLst>
                                            <p:cond delay="1800"/>
                                          </p:stCondLst>
                                        </p:cTn>
                                        <p:tgtEl>
                                          <p:spTgt spid="31763"/>
                                        </p:tgtEl>
                                        <p:attrNameLst>
                                          <p:attrName>xshear</p:attrName>
                                        </p:attrNameLst>
                                      </p:cBhvr>
                                    </p:anim>
                                    <p:animScale>
                                      <p:cBhvr>
                                        <p:cTn id="27" dur="600" decel="100000" autoRev="1" fill="hold">
                                          <p:stCondLst>
                                            <p:cond delay="1800"/>
                                          </p:stCondLst>
                                        </p:cTn>
                                        <p:tgtEl>
                                          <p:spTgt spid="31763"/>
                                        </p:tgtEl>
                                      </p:cBhvr>
                                      <p:from x="100000" y="100000"/>
                                      <p:to x="80000" y="100000"/>
                                    </p:animScale>
                                    <p:anim by="(#ppt_h/3+#ppt_w*0.1)" calcmode="lin" valueType="num">
                                      <p:cBhvr additive="sum">
                                        <p:cTn id="28" dur="600" decel="100000" autoRev="1" fill="hold">
                                          <p:stCondLst>
                                            <p:cond delay="1800"/>
                                          </p:stCondLst>
                                        </p:cTn>
                                        <p:tgtEl>
                                          <p:spTgt spid="31763"/>
                                        </p:tgtEl>
                                        <p:attrNameLst>
                                          <p:attrName>ppt_x</p:attrName>
                                        </p:attrNameLst>
                                      </p:cBhvr>
                                    </p:anim>
                                  </p:childTnLst>
                                </p:cTn>
                              </p:par>
                              <p:par>
                                <p:cTn id="29" presetID="53" presetClass="entr" presetSubtype="0" fill="hold" grpId="0" nodeType="withEffect">
                                  <p:stCondLst>
                                    <p:cond delay="0"/>
                                  </p:stCondLst>
                                  <p:childTnLst>
                                    <p:set>
                                      <p:cBhvr>
                                        <p:cTn id="30" dur="1" fill="hold">
                                          <p:stCondLst>
                                            <p:cond delay="0"/>
                                          </p:stCondLst>
                                        </p:cTn>
                                        <p:tgtEl>
                                          <p:spTgt spid="31764"/>
                                        </p:tgtEl>
                                        <p:attrNameLst>
                                          <p:attrName>style.visibility</p:attrName>
                                        </p:attrNameLst>
                                      </p:cBhvr>
                                      <p:to>
                                        <p:strVal val="visible"/>
                                      </p:to>
                                    </p:set>
                                    <p:anim calcmode="lin" valueType="num">
                                      <p:cBhvr>
                                        <p:cTn id="31" dur="500" fill="hold"/>
                                        <p:tgtEl>
                                          <p:spTgt spid="31764"/>
                                        </p:tgtEl>
                                        <p:attrNameLst>
                                          <p:attrName>ppt_w</p:attrName>
                                        </p:attrNameLst>
                                      </p:cBhvr>
                                      <p:tavLst>
                                        <p:tav tm="0">
                                          <p:val>
                                            <p:fltVal val="0"/>
                                          </p:val>
                                        </p:tav>
                                        <p:tav tm="100000">
                                          <p:val>
                                            <p:strVal val="#ppt_w"/>
                                          </p:val>
                                        </p:tav>
                                      </p:tavLst>
                                    </p:anim>
                                    <p:anim calcmode="lin" valueType="num">
                                      <p:cBhvr>
                                        <p:cTn id="32" dur="500" fill="hold"/>
                                        <p:tgtEl>
                                          <p:spTgt spid="31764"/>
                                        </p:tgtEl>
                                        <p:attrNameLst>
                                          <p:attrName>ppt_h</p:attrName>
                                        </p:attrNameLst>
                                      </p:cBhvr>
                                      <p:tavLst>
                                        <p:tav tm="0">
                                          <p:val>
                                            <p:fltVal val="0"/>
                                          </p:val>
                                        </p:tav>
                                        <p:tav tm="100000">
                                          <p:val>
                                            <p:strVal val="#ppt_h"/>
                                          </p:val>
                                        </p:tav>
                                      </p:tavLst>
                                    </p:anim>
                                    <p:animEffect transition="in" filter="fade">
                                      <p:cBhvr>
                                        <p:cTn id="33" dur="500"/>
                                        <p:tgtEl>
                                          <p:spTgt spid="317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31768"/>
                                        </p:tgtEl>
                                        <p:attrNameLst>
                                          <p:attrName>style.visibility</p:attrName>
                                        </p:attrNameLst>
                                      </p:cBhvr>
                                      <p:to>
                                        <p:strVal val="visible"/>
                                      </p:to>
                                    </p:set>
                                    <p:anim from="(-#ppt_w/2)" to="(#ppt_x)" calcmode="lin" valueType="num">
                                      <p:cBhvr>
                                        <p:cTn id="38" dur="600" fill="hold">
                                          <p:stCondLst>
                                            <p:cond delay="0"/>
                                          </p:stCondLst>
                                        </p:cTn>
                                        <p:tgtEl>
                                          <p:spTgt spid="31768"/>
                                        </p:tgtEl>
                                        <p:attrNameLst>
                                          <p:attrName>ppt_x</p:attrName>
                                        </p:attrNameLst>
                                      </p:cBhvr>
                                    </p:anim>
                                    <p:anim from="0" to="-1.0" calcmode="lin" valueType="num">
                                      <p:cBhvr>
                                        <p:cTn id="39" dur="200" decel="50000" autoRev="1" fill="hold">
                                          <p:stCondLst>
                                            <p:cond delay="600"/>
                                          </p:stCondLst>
                                        </p:cTn>
                                        <p:tgtEl>
                                          <p:spTgt spid="31768"/>
                                        </p:tgtEl>
                                        <p:attrNameLst>
                                          <p:attrName>xshear</p:attrName>
                                        </p:attrNameLst>
                                      </p:cBhvr>
                                    </p:anim>
                                    <p:animScale>
                                      <p:cBhvr>
                                        <p:cTn id="40" dur="200" decel="100000" autoRev="1" fill="hold">
                                          <p:stCondLst>
                                            <p:cond delay="600"/>
                                          </p:stCondLst>
                                        </p:cTn>
                                        <p:tgtEl>
                                          <p:spTgt spid="31768"/>
                                        </p:tgtEl>
                                      </p:cBhvr>
                                      <p:from x="100000" y="100000"/>
                                      <p:to x="80000" y="100000"/>
                                    </p:animScale>
                                    <p:anim by="(#ppt_h/3+#ppt_w*0.1)" calcmode="lin" valueType="num">
                                      <p:cBhvr additive="sum">
                                        <p:cTn id="41" dur="200" decel="100000" autoRev="1" fill="hold">
                                          <p:stCondLst>
                                            <p:cond delay="600"/>
                                          </p:stCondLst>
                                        </p:cTn>
                                        <p:tgtEl>
                                          <p:spTgt spid="31768"/>
                                        </p:tgtEl>
                                        <p:attrNameLst>
                                          <p:attrName>ppt_x</p:attrName>
                                        </p:attrNameLst>
                                      </p:cBhvr>
                                    </p:anim>
                                  </p:childTnLst>
                                </p:cTn>
                              </p:par>
                              <p:par>
                                <p:cTn id="42" presetID="34" presetClass="entr" presetSubtype="0" fill="hold" nodeType="withEffect">
                                  <p:stCondLst>
                                    <p:cond delay="0"/>
                                  </p:stCondLst>
                                  <p:childTnLst>
                                    <p:set>
                                      <p:cBhvr>
                                        <p:cTn id="43" dur="1" fill="hold">
                                          <p:stCondLst>
                                            <p:cond delay="0"/>
                                          </p:stCondLst>
                                        </p:cTn>
                                        <p:tgtEl>
                                          <p:spTgt spid="31765"/>
                                        </p:tgtEl>
                                        <p:attrNameLst>
                                          <p:attrName>style.visibility</p:attrName>
                                        </p:attrNameLst>
                                      </p:cBhvr>
                                      <p:to>
                                        <p:strVal val="visible"/>
                                      </p:to>
                                    </p:set>
                                    <p:anim from="(-#ppt_w/2)" to="(#ppt_x)" calcmode="lin" valueType="num">
                                      <p:cBhvr>
                                        <p:cTn id="44" dur="1800" fill="hold">
                                          <p:stCondLst>
                                            <p:cond delay="0"/>
                                          </p:stCondLst>
                                        </p:cTn>
                                        <p:tgtEl>
                                          <p:spTgt spid="31765"/>
                                        </p:tgtEl>
                                        <p:attrNameLst>
                                          <p:attrName>ppt_x</p:attrName>
                                        </p:attrNameLst>
                                      </p:cBhvr>
                                    </p:anim>
                                    <p:anim from="0" to="-1.0" calcmode="lin" valueType="num">
                                      <p:cBhvr>
                                        <p:cTn id="45" dur="600" decel="50000" autoRev="1" fill="hold">
                                          <p:stCondLst>
                                            <p:cond delay="1800"/>
                                          </p:stCondLst>
                                        </p:cTn>
                                        <p:tgtEl>
                                          <p:spTgt spid="31765"/>
                                        </p:tgtEl>
                                        <p:attrNameLst>
                                          <p:attrName>xshear</p:attrName>
                                        </p:attrNameLst>
                                      </p:cBhvr>
                                    </p:anim>
                                    <p:animScale>
                                      <p:cBhvr>
                                        <p:cTn id="46" dur="600" decel="100000" autoRev="1" fill="hold">
                                          <p:stCondLst>
                                            <p:cond delay="1800"/>
                                          </p:stCondLst>
                                        </p:cTn>
                                        <p:tgtEl>
                                          <p:spTgt spid="31765"/>
                                        </p:tgtEl>
                                      </p:cBhvr>
                                      <p:from x="100000" y="100000"/>
                                      <p:to x="80000" y="100000"/>
                                    </p:animScale>
                                    <p:anim by="(#ppt_h/3+#ppt_w*0.1)" calcmode="lin" valueType="num">
                                      <p:cBhvr additive="sum">
                                        <p:cTn id="47" dur="600" decel="100000" autoRev="1" fill="hold">
                                          <p:stCondLst>
                                            <p:cond delay="1800"/>
                                          </p:stCondLst>
                                        </p:cTn>
                                        <p:tgtEl>
                                          <p:spTgt spid="31765"/>
                                        </p:tgtEl>
                                        <p:attrNameLst>
                                          <p:attrName>ppt_x</p:attrName>
                                        </p:attrNameLst>
                                      </p:cBhvr>
                                    </p:anim>
                                  </p:childTnLst>
                                </p:cTn>
                              </p:par>
                              <p:par>
                                <p:cTn id="48" presetID="53" presetClass="entr" presetSubtype="0" fill="hold" grpId="0" nodeType="withEffect">
                                  <p:stCondLst>
                                    <p:cond delay="0"/>
                                  </p:stCondLst>
                                  <p:childTnLst>
                                    <p:set>
                                      <p:cBhvr>
                                        <p:cTn id="49" dur="1" fill="hold">
                                          <p:stCondLst>
                                            <p:cond delay="0"/>
                                          </p:stCondLst>
                                        </p:cTn>
                                        <p:tgtEl>
                                          <p:spTgt spid="31766"/>
                                        </p:tgtEl>
                                        <p:attrNameLst>
                                          <p:attrName>style.visibility</p:attrName>
                                        </p:attrNameLst>
                                      </p:cBhvr>
                                      <p:to>
                                        <p:strVal val="visible"/>
                                      </p:to>
                                    </p:set>
                                    <p:anim calcmode="lin" valueType="num">
                                      <p:cBhvr>
                                        <p:cTn id="50" dur="500" fill="hold"/>
                                        <p:tgtEl>
                                          <p:spTgt spid="31766"/>
                                        </p:tgtEl>
                                        <p:attrNameLst>
                                          <p:attrName>ppt_w</p:attrName>
                                        </p:attrNameLst>
                                      </p:cBhvr>
                                      <p:tavLst>
                                        <p:tav tm="0">
                                          <p:val>
                                            <p:fltVal val="0"/>
                                          </p:val>
                                        </p:tav>
                                        <p:tav tm="100000">
                                          <p:val>
                                            <p:strVal val="#ppt_w"/>
                                          </p:val>
                                        </p:tav>
                                      </p:tavLst>
                                    </p:anim>
                                    <p:anim calcmode="lin" valueType="num">
                                      <p:cBhvr>
                                        <p:cTn id="51" dur="500" fill="hold"/>
                                        <p:tgtEl>
                                          <p:spTgt spid="31766"/>
                                        </p:tgtEl>
                                        <p:attrNameLst>
                                          <p:attrName>ppt_h</p:attrName>
                                        </p:attrNameLst>
                                      </p:cBhvr>
                                      <p:tavLst>
                                        <p:tav tm="0">
                                          <p:val>
                                            <p:fltVal val="0"/>
                                          </p:val>
                                        </p:tav>
                                        <p:tav tm="100000">
                                          <p:val>
                                            <p:strVal val="#ppt_h"/>
                                          </p:val>
                                        </p:tav>
                                      </p:tavLst>
                                    </p:anim>
                                    <p:animEffect transition="in" filter="fade">
                                      <p:cBhvr>
                                        <p:cTn id="52" dur="500"/>
                                        <p:tgtEl>
                                          <p:spTgt spid="317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31747"/>
                                        </p:tgtEl>
                                        <p:attrNameLst>
                                          <p:attrName>style.visibility</p:attrName>
                                        </p:attrNameLst>
                                      </p:cBhvr>
                                      <p:to>
                                        <p:strVal val="visible"/>
                                      </p:to>
                                    </p:set>
                                    <p:anim calcmode="lin" valueType="num">
                                      <p:cBhvr>
                                        <p:cTn id="57" dur="1000" fill="hold"/>
                                        <p:tgtEl>
                                          <p:spTgt spid="31747"/>
                                        </p:tgtEl>
                                        <p:attrNameLst>
                                          <p:attrName>ppt_x</p:attrName>
                                        </p:attrNameLst>
                                      </p:cBhvr>
                                      <p:tavLst>
                                        <p:tav tm="0">
                                          <p:val>
                                            <p:strVal val="#ppt_x-.2"/>
                                          </p:val>
                                        </p:tav>
                                        <p:tav tm="100000">
                                          <p:val>
                                            <p:strVal val="#ppt_x"/>
                                          </p:val>
                                        </p:tav>
                                      </p:tavLst>
                                    </p:anim>
                                    <p:anim calcmode="lin" valueType="num">
                                      <p:cBhvr>
                                        <p:cTn id="58" dur="1000" fill="hold"/>
                                        <p:tgtEl>
                                          <p:spTgt spid="3174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1747"/>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31748"/>
                                        </p:tgtEl>
                                        <p:attrNameLst>
                                          <p:attrName>style.visibility</p:attrName>
                                        </p:attrNameLst>
                                      </p:cBhvr>
                                      <p:to>
                                        <p:strVal val="visible"/>
                                      </p:to>
                                    </p:set>
                                    <p:anim calcmode="lin" valueType="num">
                                      <p:cBhvr>
                                        <p:cTn id="62" dur="1000" fill="hold"/>
                                        <p:tgtEl>
                                          <p:spTgt spid="31748"/>
                                        </p:tgtEl>
                                        <p:attrNameLst>
                                          <p:attrName>ppt_x</p:attrName>
                                        </p:attrNameLst>
                                      </p:cBhvr>
                                      <p:tavLst>
                                        <p:tav tm="0">
                                          <p:val>
                                            <p:strVal val="#ppt_x-.2"/>
                                          </p:val>
                                        </p:tav>
                                        <p:tav tm="100000">
                                          <p:val>
                                            <p:strVal val="#ppt_x"/>
                                          </p:val>
                                        </p:tav>
                                      </p:tavLst>
                                    </p:anim>
                                    <p:anim calcmode="lin" valueType="num">
                                      <p:cBhvr>
                                        <p:cTn id="63" dur="1000" fill="hold"/>
                                        <p:tgtEl>
                                          <p:spTgt spid="3174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174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31767"/>
                                        </p:tgtEl>
                                        <p:attrNameLst>
                                          <p:attrName>style.visibility</p:attrName>
                                        </p:attrNameLst>
                                      </p:cBhvr>
                                      <p:to>
                                        <p:strVal val="visible"/>
                                      </p:to>
                                    </p:set>
                                    <p:animEffect transition="in" filter="slide(fromBottom)">
                                      <p:cBhvr>
                                        <p:cTn id="69" dur="3000"/>
                                        <p:tgtEl>
                                          <p:spTgt spid="3176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1770"/>
                                        </p:tgtEl>
                                        <p:attrNameLst>
                                          <p:attrName>style.visibility</p:attrName>
                                        </p:attrNameLst>
                                      </p:cBhvr>
                                      <p:to>
                                        <p:strVal val="visible"/>
                                      </p:to>
                                    </p:set>
                                  </p:childTnLst>
                                </p:cTn>
                              </p:par>
                              <p:par>
                                <p:cTn id="74" presetID="29" presetClass="entr" presetSubtype="0" fill="hold" grpId="0" nodeType="withEffect">
                                  <p:stCondLst>
                                    <p:cond delay="0"/>
                                  </p:stCondLst>
                                  <p:childTnLst>
                                    <p:set>
                                      <p:cBhvr>
                                        <p:cTn id="75" dur="1" fill="hold">
                                          <p:stCondLst>
                                            <p:cond delay="0"/>
                                          </p:stCondLst>
                                        </p:cTn>
                                        <p:tgtEl>
                                          <p:spTgt spid="31771"/>
                                        </p:tgtEl>
                                        <p:attrNameLst>
                                          <p:attrName>style.visibility</p:attrName>
                                        </p:attrNameLst>
                                      </p:cBhvr>
                                      <p:to>
                                        <p:strVal val="visible"/>
                                      </p:to>
                                    </p:set>
                                    <p:anim calcmode="lin" valueType="num">
                                      <p:cBhvr>
                                        <p:cTn id="76" dur="1000" fill="hold"/>
                                        <p:tgtEl>
                                          <p:spTgt spid="31771"/>
                                        </p:tgtEl>
                                        <p:attrNameLst>
                                          <p:attrName>ppt_x</p:attrName>
                                        </p:attrNameLst>
                                      </p:cBhvr>
                                      <p:tavLst>
                                        <p:tav tm="0">
                                          <p:val>
                                            <p:strVal val="#ppt_x-.2"/>
                                          </p:val>
                                        </p:tav>
                                        <p:tav tm="100000">
                                          <p:val>
                                            <p:strVal val="#ppt_x"/>
                                          </p:val>
                                        </p:tav>
                                      </p:tavLst>
                                    </p:anim>
                                    <p:anim calcmode="lin" valueType="num">
                                      <p:cBhvr>
                                        <p:cTn id="77" dur="1000" fill="hold"/>
                                        <p:tgtEl>
                                          <p:spTgt spid="31771"/>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1771"/>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31772"/>
                                        </p:tgtEl>
                                        <p:attrNameLst>
                                          <p:attrName>style.visibility</p:attrName>
                                        </p:attrNameLst>
                                      </p:cBhvr>
                                      <p:to>
                                        <p:strVal val="visible"/>
                                      </p:to>
                                    </p:set>
                                    <p:anim calcmode="lin" valueType="num">
                                      <p:cBhvr>
                                        <p:cTn id="81" dur="1000" fill="hold"/>
                                        <p:tgtEl>
                                          <p:spTgt spid="31772"/>
                                        </p:tgtEl>
                                        <p:attrNameLst>
                                          <p:attrName>ppt_x</p:attrName>
                                        </p:attrNameLst>
                                      </p:cBhvr>
                                      <p:tavLst>
                                        <p:tav tm="0">
                                          <p:val>
                                            <p:strVal val="#ppt_x-.2"/>
                                          </p:val>
                                        </p:tav>
                                        <p:tav tm="100000">
                                          <p:val>
                                            <p:strVal val="#ppt_x"/>
                                          </p:val>
                                        </p:tav>
                                      </p:tavLst>
                                    </p:anim>
                                    <p:anim calcmode="lin" valueType="num">
                                      <p:cBhvr>
                                        <p:cTn id="82" dur="1000" fill="hold"/>
                                        <p:tgtEl>
                                          <p:spTgt spid="31772"/>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1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P spid="31748" grpId="0"/>
      <p:bldP spid="31764" grpId="0"/>
      <p:bldP spid="31766" grpId="0"/>
      <p:bldP spid="31767" grpId="0"/>
      <p:bldP spid="31768" grpId="0" animBg="1"/>
      <p:bldP spid="31769" grpId="0" animBg="1"/>
      <p:bldP spid="31770" grpId="0" animBg="1"/>
      <p:bldP spid="31771" grpId="0" animBg="1"/>
      <p:bldP spid="317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1676400" y="620713"/>
            <a:ext cx="7467600" cy="647700"/>
          </a:xfrm>
          <a:noFill/>
        </p:spPr>
        <p:txBody>
          <a:bodyPr>
            <a:normAutofit fontScale="90000"/>
          </a:bodyPr>
          <a:lstStyle/>
          <a:p>
            <a:r>
              <a:rPr lang="en-GB" sz="5000" b="1">
                <a:solidFill>
                  <a:schemeClr val="accent1"/>
                </a:solidFill>
                <a:latin typeface="Garamond" charset="0"/>
                <a:ea typeface="ＭＳ Ｐゴシック" charset="0"/>
              </a:rPr>
              <a:t>Etape 3</a:t>
            </a:r>
            <a:r>
              <a:rPr lang="en-GB" sz="5000" b="1">
                <a:latin typeface="Garamond" charset="0"/>
                <a:ea typeface="ＭＳ Ｐゴシック" charset="0"/>
              </a:rPr>
              <a:t> : les pensions au “</a:t>
            </a:r>
            <a:r>
              <a:rPr lang="en-GB" altLang="ja-JP" sz="5000" b="1">
                <a:solidFill>
                  <a:schemeClr val="accent1"/>
                </a:solidFill>
                <a:latin typeface="Garamond" charset="0"/>
                <a:ea typeface="ＭＳ Ｐゴシック" charset="0"/>
              </a:rPr>
              <a:t>pro-rata</a:t>
            </a:r>
            <a:r>
              <a:rPr lang="en-GB" sz="5000" b="1">
                <a:solidFill>
                  <a:schemeClr val="accent1"/>
                </a:solidFill>
                <a:latin typeface="Garamond" charset="0"/>
                <a:ea typeface="ＭＳ Ｐゴシック" charset="0"/>
              </a:rPr>
              <a:t>”</a:t>
            </a:r>
          </a:p>
        </p:txBody>
      </p:sp>
      <p:sp>
        <p:nvSpPr>
          <p:cNvPr id="57345" name="Rectangle 2"/>
          <p:cNvSpPr>
            <a:spLocks noGrp="1" noChangeArrowheads="1"/>
          </p:cNvSpPr>
          <p:nvPr>
            <p:ph idx="1"/>
          </p:nvPr>
        </p:nvSpPr>
        <p:spPr>
          <a:xfrm>
            <a:off x="2286000" y="2780928"/>
            <a:ext cx="5381625" cy="3024560"/>
          </a:xfrm>
        </p:spPr>
        <p:txBody>
          <a:bodyPr/>
          <a:lstStyle/>
          <a:p>
            <a:pPr marL="450850" indent="-450850"/>
            <a:r>
              <a:rPr lang="en-GB">
                <a:latin typeface="Garamond" charset="0"/>
                <a:ea typeface="ＭＳ Ｐゴシック" charset="0"/>
              </a:rPr>
              <a:t>L’on rapporte la pension théorique au nombre d’années de cotisation dans le pays en question</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idx="1"/>
          </p:nvPr>
        </p:nvSpPr>
        <p:spPr>
          <a:xfrm>
            <a:off x="1981200" y="1484313"/>
            <a:ext cx="6623050" cy="4681537"/>
          </a:xfrm>
        </p:spPr>
        <p:txBody>
          <a:bodyPr/>
          <a:lstStyle/>
          <a:p>
            <a:pPr>
              <a:lnSpc>
                <a:spcPct val="90000"/>
              </a:lnSpc>
            </a:pPr>
            <a:r>
              <a:rPr lang="fr-FR" sz="2600">
                <a:latin typeface="Garamond" charset="0"/>
                <a:ea typeface="ＭＳ Ｐゴシック" charset="0"/>
              </a:rPr>
              <a:t>(iii) </a:t>
            </a:r>
            <a:r>
              <a:rPr lang="fr-FR" sz="2600" b="1">
                <a:latin typeface="Garamond" charset="0"/>
                <a:ea typeface="ＭＳ Ｐゴシック" charset="0"/>
              </a:rPr>
              <a:t>Cette pension de retraite sera calculée en fonction des cotisations versées dans cet Etat</a:t>
            </a:r>
            <a:endParaRPr lang="fr-FR" b="1">
              <a:latin typeface="Garamond" charset="0"/>
              <a:ea typeface="ＭＳ Ｐゴシック" charset="0"/>
            </a:endParaRPr>
          </a:p>
          <a:p>
            <a:pPr lvl="1">
              <a:lnSpc>
                <a:spcPct val="90000"/>
              </a:lnSpc>
            </a:pPr>
            <a:r>
              <a:rPr lang="fr-FR" sz="2300">
                <a:latin typeface="Garamond" charset="0"/>
                <a:ea typeface="ＭＳ Ｐゴシック" charset="0"/>
              </a:rPr>
              <a:t>Si la personne est assurée pour une longue durée sa pension sera relativement plus élevée que si la durée d</a:t>
            </a:r>
            <a:r>
              <a:rPr lang="ja-JP" altLang="fr-FR" sz="2300">
                <a:latin typeface="Garamond" charset="0"/>
                <a:ea typeface="ＭＳ Ｐゴシック" charset="0"/>
              </a:rPr>
              <a:t>’</a:t>
            </a:r>
            <a:r>
              <a:rPr lang="fr-FR" altLang="ja-JP" sz="2300">
                <a:latin typeface="Garamond" charset="0"/>
                <a:ea typeface="ＭＳ Ｐゴシック" charset="0"/>
              </a:rPr>
              <a:t>assurance est faible  </a:t>
            </a:r>
          </a:p>
          <a:p>
            <a:pPr>
              <a:lnSpc>
                <a:spcPct val="90000"/>
              </a:lnSpc>
            </a:pPr>
            <a:r>
              <a:rPr lang="fr-FR" b="1">
                <a:latin typeface="Garamond" charset="0"/>
                <a:ea typeface="ＭＳ Ｐゴシック" charset="0"/>
              </a:rPr>
              <a:t>=&gt; il peut y avoir perte de droits à pension si un travailleur se déplace d</a:t>
            </a:r>
            <a:r>
              <a:rPr lang="ja-JP" altLang="fr-FR" b="1">
                <a:latin typeface="Garamond" charset="0"/>
                <a:ea typeface="ＭＳ Ｐゴシック" charset="0"/>
              </a:rPr>
              <a:t>’</a:t>
            </a:r>
            <a:r>
              <a:rPr lang="fr-FR" altLang="ja-JP" b="1">
                <a:latin typeface="Garamond" charset="0"/>
                <a:ea typeface="ＭＳ Ｐゴシック" charset="0"/>
              </a:rPr>
              <a:t>un Etat à l</a:t>
            </a:r>
            <a:r>
              <a:rPr lang="ja-JP" altLang="fr-FR" b="1">
                <a:latin typeface="Garamond" charset="0"/>
                <a:ea typeface="ＭＳ Ｐゴシック" charset="0"/>
              </a:rPr>
              <a:t>’</a:t>
            </a:r>
            <a:r>
              <a:rPr lang="fr-FR" altLang="ja-JP" b="1">
                <a:latin typeface="Garamond" charset="0"/>
                <a:ea typeface="ＭＳ Ｐゴシック" charset="0"/>
              </a:rPr>
              <a:t>autre ; il peut y avoir discimination du travaileur migrant</a:t>
            </a:r>
          </a:p>
          <a:p>
            <a:pPr>
              <a:lnSpc>
                <a:spcPct val="90000"/>
              </a:lnSpc>
            </a:pPr>
            <a:r>
              <a:rPr lang="fr-FR">
                <a:latin typeface="Garamond" charset="0"/>
                <a:ea typeface="ＭＳ Ｐゴシック" charset="0"/>
              </a:rPr>
              <a:t>La solution : des règles de coordination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4213" y="2960688"/>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9900"/>
                </a:solidFill>
                <a:cs typeface="Arial" charset="0"/>
              </a:rPr>
              <a:t>=  3 ans</a:t>
            </a:r>
          </a:p>
        </p:txBody>
      </p:sp>
      <p:sp>
        <p:nvSpPr>
          <p:cNvPr id="34819" name="Line 3"/>
          <p:cNvSpPr>
            <a:spLocks noChangeShapeType="1"/>
          </p:cNvSpPr>
          <p:nvPr/>
        </p:nvSpPr>
        <p:spPr bwMode="auto">
          <a:xfrm flipV="1">
            <a:off x="6300788" y="2349500"/>
            <a:ext cx="719137" cy="71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820" name="Text Box 4"/>
          <p:cNvSpPr txBox="1">
            <a:spLocks noChangeArrowheads="1"/>
          </p:cNvSpPr>
          <p:nvPr/>
        </p:nvSpPr>
        <p:spPr bwMode="auto">
          <a:xfrm>
            <a:off x="7019925" y="1773238"/>
            <a:ext cx="2124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folHlink"/>
                </a:solidFill>
                <a:cs typeface="Arial" charset="0"/>
              </a:rPr>
              <a:t>Quelle pension de vieillesse  ?</a:t>
            </a:r>
          </a:p>
        </p:txBody>
      </p:sp>
      <p:pic>
        <p:nvPicPr>
          <p:cNvPr id="34821" name="Picture 5" descr="qmv_g4eb[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17650" y="2171700"/>
            <a:ext cx="600075" cy="650875"/>
          </a:xfrm>
          <a:noFill/>
        </p:spPr>
      </p:pic>
      <p:grpSp>
        <p:nvGrpSpPr>
          <p:cNvPr id="58373" name="Group 6"/>
          <p:cNvGrpSpPr>
            <a:grpSpLocks/>
          </p:cNvGrpSpPr>
          <p:nvPr/>
        </p:nvGrpSpPr>
        <p:grpSpPr bwMode="auto">
          <a:xfrm>
            <a:off x="827088" y="620713"/>
            <a:ext cx="7772400" cy="4114800"/>
            <a:chOff x="408" y="663"/>
            <a:chExt cx="4896" cy="2592"/>
          </a:xfrm>
        </p:grpSpPr>
        <p:grpSp>
          <p:nvGrpSpPr>
            <p:cNvPr id="58385" name="Group 7"/>
            <p:cNvGrpSpPr>
              <a:grpSpLocks noChangeAspect="1"/>
            </p:cNvGrpSpPr>
            <p:nvPr/>
          </p:nvGrpSpPr>
          <p:grpSpPr bwMode="auto">
            <a:xfrm>
              <a:off x="408" y="663"/>
              <a:ext cx="4896" cy="2592"/>
              <a:chOff x="321" y="819"/>
              <a:chExt cx="3672" cy="3456"/>
            </a:xfrm>
          </p:grpSpPr>
          <p:sp>
            <p:nvSpPr>
              <p:cNvPr id="58387" name="AutoShape 8"/>
              <p:cNvSpPr>
                <a:spLocks noChangeAspect="1" noChangeArrowheads="1" noTextEdit="1"/>
              </p:cNvSpPr>
              <p:nvPr/>
            </p:nvSpPr>
            <p:spPr bwMode="auto">
              <a:xfrm>
                <a:off x="321" y="819"/>
                <a:ext cx="367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825"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Italie</a:t>
                </a:r>
              </a:p>
            </p:txBody>
          </p:sp>
          <p:sp>
            <p:nvSpPr>
              <p:cNvPr id="34826" name="_s1033"/>
              <p:cNvSpPr>
                <a:spLocks noChangeArrowheads="1"/>
              </p:cNvSpPr>
              <p:nvPr/>
            </p:nvSpPr>
            <p:spPr bwMode="auto">
              <a:xfrm>
                <a:off x="1313" y="1546"/>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Luxembourg	</a:t>
                </a:r>
              </a:p>
            </p:txBody>
          </p:sp>
          <p:sp>
            <p:nvSpPr>
              <p:cNvPr id="34827" name="_s1034"/>
              <p:cNvSpPr>
                <a:spLocks noChangeArrowheads="1"/>
              </p:cNvSpPr>
              <p:nvPr/>
            </p:nvSpPr>
            <p:spPr bwMode="auto">
              <a:xfrm>
                <a:off x="2328"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France</a:t>
                </a:r>
              </a:p>
            </p:txBody>
          </p:sp>
          <p:grpSp>
            <p:nvGrpSpPr>
              <p:cNvPr id="58391" name="Group 12"/>
              <p:cNvGrpSpPr>
                <a:grpSpLocks/>
              </p:cNvGrpSpPr>
              <p:nvPr/>
            </p:nvGrpSpPr>
            <p:grpSpPr bwMode="auto">
              <a:xfrm>
                <a:off x="791" y="1441"/>
                <a:ext cx="2041" cy="115"/>
                <a:chOff x="1162" y="2993"/>
                <a:chExt cx="2041" cy="114"/>
              </a:xfrm>
            </p:grpSpPr>
            <p:sp>
              <p:nvSpPr>
                <p:cNvPr id="58394" name="Line 13"/>
                <p:cNvSpPr>
                  <a:spLocks noChangeShapeType="1"/>
                </p:cNvSpPr>
                <p:nvPr/>
              </p:nvSpPr>
              <p:spPr bwMode="auto">
                <a:xfrm>
                  <a:off x="1162" y="2993"/>
                  <a:ext cx="20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395" name="Line 14"/>
                <p:cNvSpPr>
                  <a:spLocks noChangeShapeType="1"/>
                </p:cNvSpPr>
                <p:nvPr/>
              </p:nvSpPr>
              <p:spPr bwMode="auto">
                <a:xfrm>
                  <a:off x="1162"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8396" name="Line 15"/>
                <p:cNvSpPr>
                  <a:spLocks noChangeShapeType="1"/>
                </p:cNvSpPr>
                <p:nvPr/>
              </p:nvSpPr>
              <p:spPr bwMode="auto">
                <a:xfrm>
                  <a:off x="2137"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58392" name="Line 16"/>
              <p:cNvSpPr>
                <a:spLocks noChangeShapeType="1"/>
              </p:cNvSpPr>
              <p:nvPr/>
            </p:nvSpPr>
            <p:spPr bwMode="auto">
              <a:xfrm>
                <a:off x="2832" y="1441"/>
                <a:ext cx="0" cy="1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4833"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400" b="1">
                    <a:solidFill>
                      <a:schemeClr val="bg2"/>
                    </a:solidFill>
                    <a:ea typeface="Arial" charset="0"/>
                    <a:cs typeface="Arial" charset="0"/>
                  </a:rPr>
                  <a:t>Règlement 1408/71</a:t>
                </a:r>
              </a:p>
            </p:txBody>
          </p:sp>
        </p:grpSp>
        <p:sp>
          <p:nvSpPr>
            <p:cNvPr id="58386" name="Line 18"/>
            <p:cNvSpPr>
              <a:spLocks noChangeShapeType="1"/>
            </p:cNvSpPr>
            <p:nvPr/>
          </p:nvSpPr>
          <p:spPr bwMode="auto">
            <a:xfrm>
              <a:off x="2336" y="1026"/>
              <a:ext cx="0" cy="11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4835" name="Picture 19"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0575"/>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Text Box 20"/>
          <p:cNvSpPr txBox="1">
            <a:spLocks noChangeArrowheads="1"/>
          </p:cNvSpPr>
          <p:nvPr/>
        </p:nvSpPr>
        <p:spPr bwMode="auto">
          <a:xfrm>
            <a:off x="2555875" y="2852738"/>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9900"/>
                </a:solidFill>
                <a:cs typeface="Arial" charset="0"/>
              </a:rPr>
              <a:t>=  23  ans</a:t>
            </a:r>
          </a:p>
        </p:txBody>
      </p:sp>
      <p:pic>
        <p:nvPicPr>
          <p:cNvPr id="34837" name="Picture 21"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 Box 22"/>
          <p:cNvSpPr txBox="1">
            <a:spLocks noChangeArrowheads="1"/>
          </p:cNvSpPr>
          <p:nvPr/>
        </p:nvSpPr>
        <p:spPr bwMode="auto">
          <a:xfrm>
            <a:off x="4787900" y="2852738"/>
            <a:ext cx="241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9900"/>
                </a:solidFill>
                <a:cs typeface="Arial" charset="0"/>
              </a:rPr>
              <a:t>=  14  ans</a:t>
            </a:r>
          </a:p>
        </p:txBody>
      </p:sp>
      <p:sp>
        <p:nvSpPr>
          <p:cNvPr id="34839" name="Text Box 23"/>
          <p:cNvSpPr txBox="1">
            <a:spLocks noChangeArrowheads="1"/>
          </p:cNvSpPr>
          <p:nvPr/>
        </p:nvSpPr>
        <p:spPr bwMode="auto">
          <a:xfrm>
            <a:off x="1817688" y="3219450"/>
            <a:ext cx="4699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700" eaLnBrk="0" hangingPunct="0">
              <a:defRPr sz="2400">
                <a:solidFill>
                  <a:schemeClr val="tx1"/>
                </a:solidFill>
                <a:latin typeface="Arial" charset="0"/>
                <a:ea typeface="ＭＳ Ｐゴシック" charset="0"/>
                <a:cs typeface="ＭＳ Ｐゴシック" charset="0"/>
              </a:defRPr>
            </a:lvl1pPr>
            <a:lvl2pPr marL="742950" indent="-285750" defTabSz="266700" eaLnBrk="0" hangingPunct="0">
              <a:defRPr sz="2400">
                <a:solidFill>
                  <a:schemeClr val="tx1"/>
                </a:solidFill>
                <a:latin typeface="Arial" charset="0"/>
                <a:ea typeface="ＭＳ Ｐゴシック" charset="0"/>
              </a:defRPr>
            </a:lvl2pPr>
            <a:lvl3pPr marL="1143000" indent="-228600" defTabSz="266700" eaLnBrk="0" hangingPunct="0">
              <a:defRPr sz="2400">
                <a:solidFill>
                  <a:schemeClr val="tx1"/>
                </a:solidFill>
                <a:latin typeface="Arial" charset="0"/>
                <a:ea typeface="ＭＳ Ｐゴシック" charset="0"/>
              </a:defRPr>
            </a:lvl3pPr>
            <a:lvl4pPr marL="1600200" indent="-228600" defTabSz="266700" eaLnBrk="0" hangingPunct="0">
              <a:defRPr sz="2400">
                <a:solidFill>
                  <a:schemeClr val="tx1"/>
                </a:solidFill>
                <a:latin typeface="Arial" charset="0"/>
                <a:ea typeface="ＭＳ Ｐゴシック" charset="0"/>
              </a:defRPr>
            </a:lvl4pPr>
            <a:lvl5pPr marL="2057400" indent="-228600" defTabSz="266700" eaLnBrk="0" hangingPunct="0">
              <a:defRPr sz="2400">
                <a:solidFill>
                  <a:schemeClr val="tx1"/>
                </a:solidFill>
                <a:latin typeface="Arial" charset="0"/>
                <a:ea typeface="ＭＳ Ｐゴシック" charset="0"/>
              </a:defRPr>
            </a:lvl5pPr>
            <a:lvl6pPr marL="2514600" indent="-228600" defTabSz="2667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667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667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667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buFontTx/>
              <a:buChar char="•"/>
            </a:pPr>
            <a:endParaRPr lang="fr-FR" sz="1800" b="1">
              <a:cs typeface="Arial" charset="0"/>
            </a:endParaRPr>
          </a:p>
          <a:p>
            <a:pPr>
              <a:lnSpc>
                <a:spcPct val="50000"/>
              </a:lnSpc>
              <a:spcBef>
                <a:spcPct val="50000"/>
              </a:spcBef>
              <a:buFontTx/>
              <a:buChar char="•"/>
            </a:pPr>
            <a:r>
              <a:rPr lang="fr-FR" b="1">
                <a:cs typeface="Arial" charset="0"/>
              </a:rPr>
              <a:t>Pension pro-ratisée italienne= 3/40 [</a:t>
            </a:r>
            <a:r>
              <a:rPr lang="fr-FR" b="1">
                <a:solidFill>
                  <a:srgbClr val="FFB623"/>
                </a:solidFill>
                <a:cs typeface="Arial" charset="0"/>
              </a:rPr>
              <a:t>Xi</a:t>
            </a:r>
            <a:r>
              <a:rPr lang="fr-FR" b="1">
                <a:cs typeface="Arial" charset="0"/>
              </a:rPr>
              <a:t>]</a:t>
            </a:r>
          </a:p>
          <a:p>
            <a:pPr>
              <a:lnSpc>
                <a:spcPct val="50000"/>
              </a:lnSpc>
              <a:spcBef>
                <a:spcPct val="50000"/>
              </a:spcBef>
              <a:buFontTx/>
              <a:buChar char="•"/>
            </a:pPr>
            <a:endParaRPr lang="fr-FR" b="1">
              <a:cs typeface="Arial" charset="0"/>
            </a:endParaRPr>
          </a:p>
          <a:p>
            <a:pPr>
              <a:lnSpc>
                <a:spcPct val="50000"/>
              </a:lnSpc>
              <a:spcBef>
                <a:spcPct val="50000"/>
              </a:spcBef>
              <a:buFontTx/>
              <a:buChar char="•"/>
            </a:pPr>
            <a:r>
              <a:rPr lang="fr-FR" b="1">
                <a:latin typeface="Times New Roman" charset="0"/>
              </a:rPr>
              <a:t>Pension pro-ratisée</a:t>
            </a:r>
            <a:r>
              <a:rPr lang="fr-FR">
                <a:latin typeface="Times New Roman" charset="0"/>
              </a:rPr>
              <a:t> </a:t>
            </a:r>
            <a:r>
              <a:rPr lang="fr-FR" b="1">
                <a:latin typeface="Times New Roman" charset="0"/>
              </a:rPr>
              <a:t>luxembourgeoise</a:t>
            </a:r>
            <a:r>
              <a:rPr lang="fr-FR" b="1">
                <a:cs typeface="Arial" charset="0"/>
              </a:rPr>
              <a:t>= 23/40[</a:t>
            </a:r>
            <a:r>
              <a:rPr lang="fr-FR" b="1">
                <a:solidFill>
                  <a:srgbClr val="FFB623"/>
                </a:solidFill>
                <a:cs typeface="Arial" charset="0"/>
              </a:rPr>
              <a:t>Xl</a:t>
            </a:r>
            <a:r>
              <a:rPr lang="fr-FR" b="1">
                <a:cs typeface="Arial" charset="0"/>
              </a:rPr>
              <a:t>] </a:t>
            </a:r>
          </a:p>
          <a:p>
            <a:pPr>
              <a:lnSpc>
                <a:spcPct val="50000"/>
              </a:lnSpc>
              <a:spcBef>
                <a:spcPct val="50000"/>
              </a:spcBef>
              <a:buFontTx/>
              <a:buChar char="•"/>
            </a:pPr>
            <a:endParaRPr lang="fr-FR" b="1">
              <a:cs typeface="Arial" charset="0"/>
            </a:endParaRPr>
          </a:p>
          <a:p>
            <a:pPr>
              <a:lnSpc>
                <a:spcPct val="50000"/>
              </a:lnSpc>
              <a:spcBef>
                <a:spcPct val="50000"/>
              </a:spcBef>
              <a:buFontTx/>
              <a:buChar char="•"/>
            </a:pPr>
            <a:r>
              <a:rPr lang="fr-FR" b="1">
                <a:latin typeface="Times New Roman" charset="0"/>
              </a:rPr>
              <a:t>Pension pro-ratisée française</a:t>
            </a:r>
            <a:r>
              <a:rPr lang="fr-FR" b="1">
                <a:cs typeface="Arial" charset="0"/>
              </a:rPr>
              <a:t>= 14/40[</a:t>
            </a:r>
            <a:r>
              <a:rPr lang="fr-FR" b="1">
                <a:solidFill>
                  <a:srgbClr val="FFB623"/>
                </a:solidFill>
                <a:cs typeface="Arial" charset="0"/>
              </a:rPr>
              <a:t>Xf</a:t>
            </a:r>
            <a:r>
              <a:rPr lang="fr-FR" b="1">
                <a:cs typeface="Arial" charset="0"/>
              </a:rPr>
              <a:t>] </a:t>
            </a:r>
          </a:p>
          <a:p>
            <a:pPr>
              <a:lnSpc>
                <a:spcPct val="50000"/>
              </a:lnSpc>
              <a:spcBef>
                <a:spcPct val="50000"/>
              </a:spcBef>
            </a:pPr>
            <a:endParaRPr lang="fr-FR" sz="1800" b="1">
              <a:solidFill>
                <a:srgbClr val="0000FF"/>
              </a:solidFill>
              <a:cs typeface="Arial" charset="0"/>
            </a:endParaRPr>
          </a:p>
          <a:p>
            <a:pPr>
              <a:lnSpc>
                <a:spcPct val="50000"/>
              </a:lnSpc>
              <a:spcBef>
                <a:spcPct val="50000"/>
              </a:spcBef>
            </a:pPr>
            <a:endParaRPr lang="fr-FR" sz="1800" b="1">
              <a:solidFill>
                <a:srgbClr val="0000FF"/>
              </a:solidFill>
              <a:cs typeface="Arial" charset="0"/>
            </a:endParaRPr>
          </a:p>
          <a:p>
            <a:pPr>
              <a:lnSpc>
                <a:spcPct val="50000"/>
              </a:lnSpc>
              <a:spcBef>
                <a:spcPct val="50000"/>
              </a:spcBef>
            </a:pPr>
            <a:endParaRPr lang="fr-FR" sz="1800" b="1">
              <a:solidFill>
                <a:srgbClr val="0000FF"/>
              </a:solidFill>
              <a:cs typeface="Arial" charset="0"/>
            </a:endParaRPr>
          </a:p>
        </p:txBody>
      </p:sp>
      <p:sp>
        <p:nvSpPr>
          <p:cNvPr id="34840" name="Line 24"/>
          <p:cNvSpPr>
            <a:spLocks noChangeShapeType="1"/>
          </p:cNvSpPr>
          <p:nvPr/>
        </p:nvSpPr>
        <p:spPr bwMode="auto">
          <a:xfrm rot="21221906" flipV="1">
            <a:off x="4140200" y="2205038"/>
            <a:ext cx="1295400" cy="36830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4841" name="Line 25"/>
          <p:cNvSpPr>
            <a:spLocks noChangeShapeType="1"/>
          </p:cNvSpPr>
          <p:nvPr/>
        </p:nvSpPr>
        <p:spPr bwMode="auto">
          <a:xfrm rot="21221906" flipV="1">
            <a:off x="1835150" y="2205038"/>
            <a:ext cx="1333500" cy="390525"/>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4842" name="AutoShape 26"/>
          <p:cNvSpPr>
            <a:spLocks/>
          </p:cNvSpPr>
          <p:nvPr/>
        </p:nvSpPr>
        <p:spPr bwMode="auto">
          <a:xfrm>
            <a:off x="6192838" y="3627438"/>
            <a:ext cx="647700" cy="2378075"/>
          </a:xfrm>
          <a:prstGeom prst="rightBrace">
            <a:avLst>
              <a:gd name="adj1" fmla="val 30596"/>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3" name="Line 27"/>
          <p:cNvSpPr>
            <a:spLocks noChangeShapeType="1"/>
          </p:cNvSpPr>
          <p:nvPr/>
        </p:nvSpPr>
        <p:spPr bwMode="auto">
          <a:xfrm>
            <a:off x="6913563" y="4816475"/>
            <a:ext cx="574675" cy="0"/>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844" name="Text Box 28"/>
          <p:cNvSpPr txBox="1">
            <a:spLocks noChangeArrowheads="1"/>
          </p:cNvSpPr>
          <p:nvPr/>
        </p:nvSpPr>
        <p:spPr bwMode="auto">
          <a:xfrm>
            <a:off x="7369175" y="4735513"/>
            <a:ext cx="177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b="1">
                <a:solidFill>
                  <a:schemeClr val="accent1"/>
                </a:solidFill>
                <a:cs typeface="Arial" charset="0"/>
              </a:rPr>
              <a:t>3 pensions</a:t>
            </a:r>
          </a:p>
        </p:txBody>
      </p:sp>
      <p:sp>
        <p:nvSpPr>
          <p:cNvPr id="34845" name="Text Box 29"/>
          <p:cNvSpPr txBox="1">
            <a:spLocks noChangeArrowheads="1"/>
          </p:cNvSpPr>
          <p:nvPr/>
        </p:nvSpPr>
        <p:spPr bwMode="auto">
          <a:xfrm>
            <a:off x="2411413" y="0"/>
            <a:ext cx="4321175" cy="4889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sz="2600" dirty="0" smtClean="0">
                <a:solidFill>
                  <a:srgbClr val="20207C"/>
                </a:solidFill>
                <a:effectLst>
                  <a:outerShdw blurRad="38100" dist="38100" dir="2700000" algn="tl">
                    <a:srgbClr val="000000"/>
                  </a:outerShdw>
                </a:effectLst>
                <a:cs typeface="Arial" charset="0"/>
              </a:rPr>
              <a:t>EXEMPLE</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500" fill="hold"/>
                                        <p:tgtEl>
                                          <p:spTgt spid="34821"/>
                                        </p:tgtEl>
                                        <p:attrNameLst>
                                          <p:attrName>ppt_w</p:attrName>
                                        </p:attrNameLst>
                                      </p:cBhvr>
                                      <p:tavLst>
                                        <p:tav tm="0">
                                          <p:val>
                                            <p:fltVal val="0"/>
                                          </p:val>
                                        </p:tav>
                                        <p:tav tm="100000">
                                          <p:val>
                                            <p:strVal val="#ppt_w"/>
                                          </p:val>
                                        </p:tav>
                                      </p:tavLst>
                                    </p:anim>
                                    <p:anim calcmode="lin" valueType="num">
                                      <p:cBhvr>
                                        <p:cTn id="8" dur="500" fill="hold"/>
                                        <p:tgtEl>
                                          <p:spTgt spid="34821"/>
                                        </p:tgtEl>
                                        <p:attrNameLst>
                                          <p:attrName>ppt_h</p:attrName>
                                        </p:attrNameLst>
                                      </p:cBhvr>
                                      <p:tavLst>
                                        <p:tav tm="0">
                                          <p:val>
                                            <p:fltVal val="0"/>
                                          </p:val>
                                        </p:tav>
                                        <p:tav tm="100000">
                                          <p:val>
                                            <p:strVal val="#ppt_h"/>
                                          </p:val>
                                        </p:tav>
                                      </p:tavLst>
                                    </p:anim>
                                    <p:animEffect transition="in" filter="fade">
                                      <p:cBhvr>
                                        <p:cTn id="9" dur="500"/>
                                        <p:tgtEl>
                                          <p:spTgt spid="3482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p:cTn id="12" dur="500" fill="hold"/>
                                        <p:tgtEl>
                                          <p:spTgt spid="34818"/>
                                        </p:tgtEl>
                                        <p:attrNameLst>
                                          <p:attrName>ppt_w</p:attrName>
                                        </p:attrNameLst>
                                      </p:cBhvr>
                                      <p:tavLst>
                                        <p:tav tm="0">
                                          <p:val>
                                            <p:fltVal val="0"/>
                                          </p:val>
                                        </p:tav>
                                        <p:tav tm="100000">
                                          <p:val>
                                            <p:strVal val="#ppt_w"/>
                                          </p:val>
                                        </p:tav>
                                      </p:tavLst>
                                    </p:anim>
                                    <p:anim calcmode="lin" valueType="num">
                                      <p:cBhvr>
                                        <p:cTn id="13" dur="500" fill="hold"/>
                                        <p:tgtEl>
                                          <p:spTgt spid="34818"/>
                                        </p:tgtEl>
                                        <p:attrNameLst>
                                          <p:attrName>ppt_h</p:attrName>
                                        </p:attrNameLst>
                                      </p:cBhvr>
                                      <p:tavLst>
                                        <p:tav tm="0">
                                          <p:val>
                                            <p:fltVal val="0"/>
                                          </p:val>
                                        </p:tav>
                                        <p:tav tm="100000">
                                          <p:val>
                                            <p:strVal val="#ppt_h"/>
                                          </p:val>
                                        </p:tav>
                                      </p:tavLst>
                                    </p:anim>
                                    <p:animEffect transition="in" filter="fade">
                                      <p:cBhvr>
                                        <p:cTn id="14" dur="500"/>
                                        <p:tgtEl>
                                          <p:spTgt spid="348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4841"/>
                                        </p:tgtEl>
                                        <p:attrNameLst>
                                          <p:attrName>style.visibility</p:attrName>
                                        </p:attrNameLst>
                                      </p:cBhvr>
                                      <p:to>
                                        <p:strVal val="visible"/>
                                      </p:to>
                                    </p:set>
                                    <p:anim from="(-#ppt_w/2)" to="(#ppt_x)" calcmode="lin" valueType="num">
                                      <p:cBhvr>
                                        <p:cTn id="19" dur="600" fill="hold">
                                          <p:stCondLst>
                                            <p:cond delay="0"/>
                                          </p:stCondLst>
                                        </p:cTn>
                                        <p:tgtEl>
                                          <p:spTgt spid="34841"/>
                                        </p:tgtEl>
                                        <p:attrNameLst>
                                          <p:attrName>ppt_x</p:attrName>
                                        </p:attrNameLst>
                                      </p:cBhvr>
                                    </p:anim>
                                    <p:anim from="0" to="-1.0" calcmode="lin" valueType="num">
                                      <p:cBhvr>
                                        <p:cTn id="20" dur="200" decel="50000" autoRev="1" fill="hold">
                                          <p:stCondLst>
                                            <p:cond delay="600"/>
                                          </p:stCondLst>
                                        </p:cTn>
                                        <p:tgtEl>
                                          <p:spTgt spid="34841"/>
                                        </p:tgtEl>
                                        <p:attrNameLst>
                                          <p:attrName>xshear</p:attrName>
                                        </p:attrNameLst>
                                      </p:cBhvr>
                                    </p:anim>
                                    <p:animScale>
                                      <p:cBhvr>
                                        <p:cTn id="21" dur="200" decel="100000" autoRev="1" fill="hold">
                                          <p:stCondLst>
                                            <p:cond delay="600"/>
                                          </p:stCondLst>
                                        </p:cTn>
                                        <p:tgtEl>
                                          <p:spTgt spid="34841"/>
                                        </p:tgtEl>
                                      </p:cBhvr>
                                      <p:from x="100000" y="100000"/>
                                      <p:to x="80000" y="100000"/>
                                    </p:animScale>
                                    <p:anim by="(#ppt_h/3+#ppt_w*0.1)" calcmode="lin" valueType="num">
                                      <p:cBhvr additive="sum">
                                        <p:cTn id="22" dur="200" decel="100000" autoRev="1" fill="hold">
                                          <p:stCondLst>
                                            <p:cond delay="600"/>
                                          </p:stCondLst>
                                        </p:cTn>
                                        <p:tgtEl>
                                          <p:spTgt spid="34841"/>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4835"/>
                                        </p:tgtEl>
                                        <p:attrNameLst>
                                          <p:attrName>style.visibility</p:attrName>
                                        </p:attrNameLst>
                                      </p:cBhvr>
                                      <p:to>
                                        <p:strVal val="visible"/>
                                      </p:to>
                                    </p:set>
                                    <p:anim from="(-#ppt_w/2)" to="(#ppt_x)" calcmode="lin" valueType="num">
                                      <p:cBhvr>
                                        <p:cTn id="25" dur="1800" fill="hold">
                                          <p:stCondLst>
                                            <p:cond delay="0"/>
                                          </p:stCondLst>
                                        </p:cTn>
                                        <p:tgtEl>
                                          <p:spTgt spid="34835"/>
                                        </p:tgtEl>
                                        <p:attrNameLst>
                                          <p:attrName>ppt_x</p:attrName>
                                        </p:attrNameLst>
                                      </p:cBhvr>
                                    </p:anim>
                                    <p:anim from="0" to="-1.0" calcmode="lin" valueType="num">
                                      <p:cBhvr>
                                        <p:cTn id="26" dur="600" decel="50000" autoRev="1" fill="hold">
                                          <p:stCondLst>
                                            <p:cond delay="1800"/>
                                          </p:stCondLst>
                                        </p:cTn>
                                        <p:tgtEl>
                                          <p:spTgt spid="34835"/>
                                        </p:tgtEl>
                                        <p:attrNameLst>
                                          <p:attrName>xshear</p:attrName>
                                        </p:attrNameLst>
                                      </p:cBhvr>
                                    </p:anim>
                                    <p:animScale>
                                      <p:cBhvr>
                                        <p:cTn id="27" dur="600" decel="100000" autoRev="1" fill="hold">
                                          <p:stCondLst>
                                            <p:cond delay="1800"/>
                                          </p:stCondLst>
                                        </p:cTn>
                                        <p:tgtEl>
                                          <p:spTgt spid="34835"/>
                                        </p:tgtEl>
                                      </p:cBhvr>
                                      <p:from x="100000" y="100000"/>
                                      <p:to x="80000" y="100000"/>
                                    </p:animScale>
                                    <p:anim by="(#ppt_h/3+#ppt_w*0.1)" calcmode="lin" valueType="num">
                                      <p:cBhvr additive="sum">
                                        <p:cTn id="28" dur="600" decel="100000" autoRev="1" fill="hold">
                                          <p:stCondLst>
                                            <p:cond delay="1800"/>
                                          </p:stCondLst>
                                        </p:cTn>
                                        <p:tgtEl>
                                          <p:spTgt spid="34835"/>
                                        </p:tgtEl>
                                        <p:attrNameLst>
                                          <p:attrName>ppt_x</p:attrName>
                                        </p:attrNameLst>
                                      </p:cBhvr>
                                    </p:anim>
                                  </p:childTnLst>
                                </p:cTn>
                              </p:par>
                              <p:par>
                                <p:cTn id="29" presetID="53" presetClass="entr" presetSubtype="0" fill="hold" grpId="0" nodeType="withEffect">
                                  <p:stCondLst>
                                    <p:cond delay="0"/>
                                  </p:stCondLst>
                                  <p:childTnLst>
                                    <p:set>
                                      <p:cBhvr>
                                        <p:cTn id="30" dur="1" fill="hold">
                                          <p:stCondLst>
                                            <p:cond delay="0"/>
                                          </p:stCondLst>
                                        </p:cTn>
                                        <p:tgtEl>
                                          <p:spTgt spid="34836"/>
                                        </p:tgtEl>
                                        <p:attrNameLst>
                                          <p:attrName>style.visibility</p:attrName>
                                        </p:attrNameLst>
                                      </p:cBhvr>
                                      <p:to>
                                        <p:strVal val="visible"/>
                                      </p:to>
                                    </p:set>
                                    <p:anim calcmode="lin" valueType="num">
                                      <p:cBhvr>
                                        <p:cTn id="31" dur="500" fill="hold"/>
                                        <p:tgtEl>
                                          <p:spTgt spid="34836"/>
                                        </p:tgtEl>
                                        <p:attrNameLst>
                                          <p:attrName>ppt_w</p:attrName>
                                        </p:attrNameLst>
                                      </p:cBhvr>
                                      <p:tavLst>
                                        <p:tav tm="0">
                                          <p:val>
                                            <p:fltVal val="0"/>
                                          </p:val>
                                        </p:tav>
                                        <p:tav tm="100000">
                                          <p:val>
                                            <p:strVal val="#ppt_w"/>
                                          </p:val>
                                        </p:tav>
                                      </p:tavLst>
                                    </p:anim>
                                    <p:anim calcmode="lin" valueType="num">
                                      <p:cBhvr>
                                        <p:cTn id="32" dur="500" fill="hold"/>
                                        <p:tgtEl>
                                          <p:spTgt spid="34836"/>
                                        </p:tgtEl>
                                        <p:attrNameLst>
                                          <p:attrName>ppt_h</p:attrName>
                                        </p:attrNameLst>
                                      </p:cBhvr>
                                      <p:tavLst>
                                        <p:tav tm="0">
                                          <p:val>
                                            <p:fltVal val="0"/>
                                          </p:val>
                                        </p:tav>
                                        <p:tav tm="100000">
                                          <p:val>
                                            <p:strVal val="#ppt_h"/>
                                          </p:val>
                                        </p:tav>
                                      </p:tavLst>
                                    </p:anim>
                                    <p:animEffect transition="in" filter="fade">
                                      <p:cBhvr>
                                        <p:cTn id="33" dur="500"/>
                                        <p:tgtEl>
                                          <p:spTgt spid="348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34840"/>
                                        </p:tgtEl>
                                        <p:attrNameLst>
                                          <p:attrName>style.visibility</p:attrName>
                                        </p:attrNameLst>
                                      </p:cBhvr>
                                      <p:to>
                                        <p:strVal val="visible"/>
                                      </p:to>
                                    </p:set>
                                    <p:anim from="(-#ppt_w/2)" to="(#ppt_x)" calcmode="lin" valueType="num">
                                      <p:cBhvr>
                                        <p:cTn id="38" dur="600" fill="hold">
                                          <p:stCondLst>
                                            <p:cond delay="0"/>
                                          </p:stCondLst>
                                        </p:cTn>
                                        <p:tgtEl>
                                          <p:spTgt spid="34840"/>
                                        </p:tgtEl>
                                        <p:attrNameLst>
                                          <p:attrName>ppt_x</p:attrName>
                                        </p:attrNameLst>
                                      </p:cBhvr>
                                    </p:anim>
                                    <p:anim from="0" to="-1.0" calcmode="lin" valueType="num">
                                      <p:cBhvr>
                                        <p:cTn id="39" dur="200" decel="50000" autoRev="1" fill="hold">
                                          <p:stCondLst>
                                            <p:cond delay="600"/>
                                          </p:stCondLst>
                                        </p:cTn>
                                        <p:tgtEl>
                                          <p:spTgt spid="34840"/>
                                        </p:tgtEl>
                                        <p:attrNameLst>
                                          <p:attrName>xshear</p:attrName>
                                        </p:attrNameLst>
                                      </p:cBhvr>
                                    </p:anim>
                                    <p:animScale>
                                      <p:cBhvr>
                                        <p:cTn id="40" dur="200" decel="100000" autoRev="1" fill="hold">
                                          <p:stCondLst>
                                            <p:cond delay="600"/>
                                          </p:stCondLst>
                                        </p:cTn>
                                        <p:tgtEl>
                                          <p:spTgt spid="34840"/>
                                        </p:tgtEl>
                                      </p:cBhvr>
                                      <p:from x="100000" y="100000"/>
                                      <p:to x="80000" y="100000"/>
                                    </p:animScale>
                                    <p:anim by="(#ppt_h/3+#ppt_w*0.1)" calcmode="lin" valueType="num">
                                      <p:cBhvr additive="sum">
                                        <p:cTn id="41" dur="200" decel="100000" autoRev="1" fill="hold">
                                          <p:stCondLst>
                                            <p:cond delay="600"/>
                                          </p:stCondLst>
                                        </p:cTn>
                                        <p:tgtEl>
                                          <p:spTgt spid="34840"/>
                                        </p:tgtEl>
                                        <p:attrNameLst>
                                          <p:attrName>ppt_x</p:attrName>
                                        </p:attrNameLst>
                                      </p:cBhvr>
                                    </p:anim>
                                  </p:childTnLst>
                                </p:cTn>
                              </p:par>
                              <p:par>
                                <p:cTn id="42" presetID="34" presetClass="entr" presetSubtype="0" fill="hold" nodeType="withEffect">
                                  <p:stCondLst>
                                    <p:cond delay="0"/>
                                  </p:stCondLst>
                                  <p:childTnLst>
                                    <p:set>
                                      <p:cBhvr>
                                        <p:cTn id="43" dur="1" fill="hold">
                                          <p:stCondLst>
                                            <p:cond delay="0"/>
                                          </p:stCondLst>
                                        </p:cTn>
                                        <p:tgtEl>
                                          <p:spTgt spid="34837"/>
                                        </p:tgtEl>
                                        <p:attrNameLst>
                                          <p:attrName>style.visibility</p:attrName>
                                        </p:attrNameLst>
                                      </p:cBhvr>
                                      <p:to>
                                        <p:strVal val="visible"/>
                                      </p:to>
                                    </p:set>
                                    <p:anim from="(-#ppt_w/2)" to="(#ppt_x)" calcmode="lin" valueType="num">
                                      <p:cBhvr>
                                        <p:cTn id="44" dur="1800" fill="hold">
                                          <p:stCondLst>
                                            <p:cond delay="0"/>
                                          </p:stCondLst>
                                        </p:cTn>
                                        <p:tgtEl>
                                          <p:spTgt spid="34837"/>
                                        </p:tgtEl>
                                        <p:attrNameLst>
                                          <p:attrName>ppt_x</p:attrName>
                                        </p:attrNameLst>
                                      </p:cBhvr>
                                    </p:anim>
                                    <p:anim from="0" to="-1.0" calcmode="lin" valueType="num">
                                      <p:cBhvr>
                                        <p:cTn id="45" dur="600" decel="50000" autoRev="1" fill="hold">
                                          <p:stCondLst>
                                            <p:cond delay="1800"/>
                                          </p:stCondLst>
                                        </p:cTn>
                                        <p:tgtEl>
                                          <p:spTgt spid="34837"/>
                                        </p:tgtEl>
                                        <p:attrNameLst>
                                          <p:attrName>xshear</p:attrName>
                                        </p:attrNameLst>
                                      </p:cBhvr>
                                    </p:anim>
                                    <p:animScale>
                                      <p:cBhvr>
                                        <p:cTn id="46" dur="600" decel="100000" autoRev="1" fill="hold">
                                          <p:stCondLst>
                                            <p:cond delay="1800"/>
                                          </p:stCondLst>
                                        </p:cTn>
                                        <p:tgtEl>
                                          <p:spTgt spid="34837"/>
                                        </p:tgtEl>
                                      </p:cBhvr>
                                      <p:from x="100000" y="100000"/>
                                      <p:to x="80000" y="100000"/>
                                    </p:animScale>
                                    <p:anim by="(#ppt_h/3+#ppt_w*0.1)" calcmode="lin" valueType="num">
                                      <p:cBhvr additive="sum">
                                        <p:cTn id="47" dur="600" decel="100000" autoRev="1" fill="hold">
                                          <p:stCondLst>
                                            <p:cond delay="1800"/>
                                          </p:stCondLst>
                                        </p:cTn>
                                        <p:tgtEl>
                                          <p:spTgt spid="34837"/>
                                        </p:tgtEl>
                                        <p:attrNameLst>
                                          <p:attrName>ppt_x</p:attrName>
                                        </p:attrNameLst>
                                      </p:cBhvr>
                                    </p:anim>
                                  </p:childTnLst>
                                </p:cTn>
                              </p:par>
                              <p:par>
                                <p:cTn id="48" presetID="53" presetClass="entr" presetSubtype="0" fill="hold" grpId="0" nodeType="withEffect">
                                  <p:stCondLst>
                                    <p:cond delay="0"/>
                                  </p:stCondLst>
                                  <p:childTnLst>
                                    <p:set>
                                      <p:cBhvr>
                                        <p:cTn id="49" dur="1" fill="hold">
                                          <p:stCondLst>
                                            <p:cond delay="0"/>
                                          </p:stCondLst>
                                        </p:cTn>
                                        <p:tgtEl>
                                          <p:spTgt spid="34838"/>
                                        </p:tgtEl>
                                        <p:attrNameLst>
                                          <p:attrName>style.visibility</p:attrName>
                                        </p:attrNameLst>
                                      </p:cBhvr>
                                      <p:to>
                                        <p:strVal val="visible"/>
                                      </p:to>
                                    </p:set>
                                    <p:anim calcmode="lin" valueType="num">
                                      <p:cBhvr>
                                        <p:cTn id="50" dur="500" fill="hold"/>
                                        <p:tgtEl>
                                          <p:spTgt spid="34838"/>
                                        </p:tgtEl>
                                        <p:attrNameLst>
                                          <p:attrName>ppt_w</p:attrName>
                                        </p:attrNameLst>
                                      </p:cBhvr>
                                      <p:tavLst>
                                        <p:tav tm="0">
                                          <p:val>
                                            <p:fltVal val="0"/>
                                          </p:val>
                                        </p:tav>
                                        <p:tav tm="100000">
                                          <p:val>
                                            <p:strVal val="#ppt_w"/>
                                          </p:val>
                                        </p:tav>
                                      </p:tavLst>
                                    </p:anim>
                                    <p:anim calcmode="lin" valueType="num">
                                      <p:cBhvr>
                                        <p:cTn id="51" dur="500" fill="hold"/>
                                        <p:tgtEl>
                                          <p:spTgt spid="34838"/>
                                        </p:tgtEl>
                                        <p:attrNameLst>
                                          <p:attrName>ppt_h</p:attrName>
                                        </p:attrNameLst>
                                      </p:cBhvr>
                                      <p:tavLst>
                                        <p:tav tm="0">
                                          <p:val>
                                            <p:fltVal val="0"/>
                                          </p:val>
                                        </p:tav>
                                        <p:tav tm="100000">
                                          <p:val>
                                            <p:strVal val="#ppt_h"/>
                                          </p:val>
                                        </p:tav>
                                      </p:tavLst>
                                    </p:anim>
                                    <p:animEffect transition="in" filter="fade">
                                      <p:cBhvr>
                                        <p:cTn id="52" dur="500"/>
                                        <p:tgtEl>
                                          <p:spTgt spid="348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34819"/>
                                        </p:tgtEl>
                                        <p:attrNameLst>
                                          <p:attrName>style.visibility</p:attrName>
                                        </p:attrNameLst>
                                      </p:cBhvr>
                                      <p:to>
                                        <p:strVal val="visible"/>
                                      </p:to>
                                    </p:set>
                                    <p:anim calcmode="lin" valueType="num">
                                      <p:cBhvr>
                                        <p:cTn id="57" dur="1000" fill="hold"/>
                                        <p:tgtEl>
                                          <p:spTgt spid="34819"/>
                                        </p:tgtEl>
                                        <p:attrNameLst>
                                          <p:attrName>ppt_x</p:attrName>
                                        </p:attrNameLst>
                                      </p:cBhvr>
                                      <p:tavLst>
                                        <p:tav tm="0">
                                          <p:val>
                                            <p:strVal val="#ppt_x-.2"/>
                                          </p:val>
                                        </p:tav>
                                        <p:tav tm="100000">
                                          <p:val>
                                            <p:strVal val="#ppt_x"/>
                                          </p:val>
                                        </p:tav>
                                      </p:tavLst>
                                    </p:anim>
                                    <p:anim calcmode="lin" valueType="num">
                                      <p:cBhvr>
                                        <p:cTn id="58"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4819"/>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34820"/>
                                        </p:tgtEl>
                                        <p:attrNameLst>
                                          <p:attrName>style.visibility</p:attrName>
                                        </p:attrNameLst>
                                      </p:cBhvr>
                                      <p:to>
                                        <p:strVal val="visible"/>
                                      </p:to>
                                    </p:set>
                                    <p:anim calcmode="lin" valueType="num">
                                      <p:cBhvr>
                                        <p:cTn id="62" dur="1000" fill="hold"/>
                                        <p:tgtEl>
                                          <p:spTgt spid="34820"/>
                                        </p:tgtEl>
                                        <p:attrNameLst>
                                          <p:attrName>ppt_x</p:attrName>
                                        </p:attrNameLst>
                                      </p:cBhvr>
                                      <p:tavLst>
                                        <p:tav tm="0">
                                          <p:val>
                                            <p:strVal val="#ppt_x-.2"/>
                                          </p:val>
                                        </p:tav>
                                        <p:tav tm="100000">
                                          <p:val>
                                            <p:strVal val="#ppt_x"/>
                                          </p:val>
                                        </p:tav>
                                      </p:tavLst>
                                    </p:anim>
                                    <p:anim calcmode="lin" valueType="num">
                                      <p:cBhvr>
                                        <p:cTn id="63" dur="1000" fill="hold"/>
                                        <p:tgtEl>
                                          <p:spTgt spid="34820"/>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48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34839"/>
                                        </p:tgtEl>
                                        <p:attrNameLst>
                                          <p:attrName>style.visibility</p:attrName>
                                        </p:attrNameLst>
                                      </p:cBhvr>
                                      <p:to>
                                        <p:strVal val="visible"/>
                                      </p:to>
                                    </p:set>
                                    <p:animEffect transition="in" filter="slide(fromBottom)">
                                      <p:cBhvr>
                                        <p:cTn id="69" dur="3000"/>
                                        <p:tgtEl>
                                          <p:spTgt spid="348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4842"/>
                                        </p:tgtEl>
                                        <p:attrNameLst>
                                          <p:attrName>style.visibility</p:attrName>
                                        </p:attrNameLst>
                                      </p:cBhvr>
                                      <p:to>
                                        <p:strVal val="visible"/>
                                      </p:to>
                                    </p:set>
                                  </p:childTnLst>
                                </p:cTn>
                              </p:par>
                              <p:par>
                                <p:cTn id="74" presetID="29" presetClass="entr" presetSubtype="0" fill="hold" grpId="0" nodeType="withEffect">
                                  <p:stCondLst>
                                    <p:cond delay="0"/>
                                  </p:stCondLst>
                                  <p:childTnLst>
                                    <p:set>
                                      <p:cBhvr>
                                        <p:cTn id="75" dur="1" fill="hold">
                                          <p:stCondLst>
                                            <p:cond delay="0"/>
                                          </p:stCondLst>
                                        </p:cTn>
                                        <p:tgtEl>
                                          <p:spTgt spid="34843"/>
                                        </p:tgtEl>
                                        <p:attrNameLst>
                                          <p:attrName>style.visibility</p:attrName>
                                        </p:attrNameLst>
                                      </p:cBhvr>
                                      <p:to>
                                        <p:strVal val="visible"/>
                                      </p:to>
                                    </p:set>
                                    <p:anim calcmode="lin" valueType="num">
                                      <p:cBhvr>
                                        <p:cTn id="76" dur="1000" fill="hold"/>
                                        <p:tgtEl>
                                          <p:spTgt spid="34843"/>
                                        </p:tgtEl>
                                        <p:attrNameLst>
                                          <p:attrName>ppt_x</p:attrName>
                                        </p:attrNameLst>
                                      </p:cBhvr>
                                      <p:tavLst>
                                        <p:tav tm="0">
                                          <p:val>
                                            <p:strVal val="#ppt_x-.2"/>
                                          </p:val>
                                        </p:tav>
                                        <p:tav tm="100000">
                                          <p:val>
                                            <p:strVal val="#ppt_x"/>
                                          </p:val>
                                        </p:tav>
                                      </p:tavLst>
                                    </p:anim>
                                    <p:anim calcmode="lin" valueType="num">
                                      <p:cBhvr>
                                        <p:cTn id="77" dur="1000" fill="hold"/>
                                        <p:tgtEl>
                                          <p:spTgt spid="34843"/>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4843"/>
                                        </p:tgtEl>
                                      </p:cBhvr>
                                    </p:animEffect>
                                  </p:childTnLst>
                                </p:cTn>
                              </p:par>
                            </p:childTnLst>
                          </p:cTn>
                        </p:par>
                        <p:par>
                          <p:cTn id="79" fill="hold" nodeType="afterGroup">
                            <p:stCondLst>
                              <p:cond delay="1000"/>
                            </p:stCondLst>
                            <p:childTnLst>
                              <p:par>
                                <p:cTn id="80" presetID="22" presetClass="entr" presetSubtype="4" fill="hold" grpId="0" nodeType="afterEffect">
                                  <p:stCondLst>
                                    <p:cond delay="0"/>
                                  </p:stCondLst>
                                  <p:childTnLst>
                                    <p:set>
                                      <p:cBhvr>
                                        <p:cTn id="81" dur="1" fill="hold">
                                          <p:stCondLst>
                                            <p:cond delay="0"/>
                                          </p:stCondLst>
                                        </p:cTn>
                                        <p:tgtEl>
                                          <p:spTgt spid="34844"/>
                                        </p:tgtEl>
                                        <p:attrNameLst>
                                          <p:attrName>style.visibility</p:attrName>
                                        </p:attrNameLst>
                                      </p:cBhvr>
                                      <p:to>
                                        <p:strVal val="visible"/>
                                      </p:to>
                                    </p:set>
                                    <p:animEffect transition="in" filter="wipe(down)">
                                      <p:cBhvr>
                                        <p:cTn id="82" dur="5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animBg="1"/>
      <p:bldP spid="34820" grpId="0"/>
      <p:bldP spid="34836" grpId="0"/>
      <p:bldP spid="34838" grpId="0"/>
      <p:bldP spid="34839" grpId="0"/>
      <p:bldP spid="34840" grpId="0" animBg="1"/>
      <p:bldP spid="34841" grpId="0" animBg="1"/>
      <p:bldP spid="34842" grpId="0" animBg="1"/>
      <p:bldP spid="34843" grpId="0" animBg="1"/>
      <p:bldP spid="348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539552" y="446088"/>
            <a:ext cx="8496944" cy="850900"/>
          </a:xfrm>
        </p:spPr>
        <p:txBody>
          <a:bodyPr>
            <a:normAutofit fontScale="90000"/>
          </a:bodyPr>
          <a:lstStyle/>
          <a:p>
            <a:pPr algn="just"/>
            <a:r>
              <a:rPr lang="en-GB" sz="4600" b="1" dirty="0" err="1">
                <a:solidFill>
                  <a:srgbClr val="FF3300"/>
                </a:solidFill>
                <a:latin typeface="Garamond" charset="0"/>
                <a:ea typeface="ＭＳ Ｐゴシック" charset="0"/>
              </a:rPr>
              <a:t>Etape</a:t>
            </a:r>
            <a:r>
              <a:rPr lang="en-GB" sz="4600" b="1" dirty="0">
                <a:solidFill>
                  <a:srgbClr val="FF3300"/>
                </a:solidFill>
                <a:latin typeface="Garamond" charset="0"/>
                <a:ea typeface="ＭＳ Ｐゴシック" charset="0"/>
              </a:rPr>
              <a:t> 4</a:t>
            </a:r>
            <a:r>
              <a:rPr lang="en-GB" sz="4600" b="1" dirty="0">
                <a:solidFill>
                  <a:srgbClr val="FFB623"/>
                </a:solidFill>
                <a:latin typeface="Garamond" charset="0"/>
                <a:ea typeface="ＭＳ Ｐゴシック" charset="0"/>
              </a:rPr>
              <a:t> </a:t>
            </a:r>
            <a:r>
              <a:rPr lang="en-GB" sz="4600" b="1" dirty="0">
                <a:latin typeface="Garamond" charset="0"/>
                <a:ea typeface="ＭＳ Ｐゴシック" charset="0"/>
              </a:rPr>
              <a:t> </a:t>
            </a:r>
            <a:r>
              <a:rPr lang="en-GB" sz="4600" b="1" dirty="0">
                <a:solidFill>
                  <a:srgbClr val="F2EC86"/>
                </a:solidFill>
                <a:latin typeface="Garamond" charset="0"/>
                <a:ea typeface="ＭＳ Ｐゴシック" charset="0"/>
              </a:rPr>
              <a:t>La phase de </a:t>
            </a:r>
            <a:r>
              <a:rPr lang="en-GB" sz="4600" b="1" dirty="0" err="1">
                <a:solidFill>
                  <a:srgbClr val="F2EC86"/>
                </a:solidFill>
                <a:latin typeface="Garamond" charset="0"/>
                <a:ea typeface="ＭＳ Ｐゴシック" charset="0"/>
              </a:rPr>
              <a:t>comparaison</a:t>
            </a:r>
            <a:r>
              <a:rPr lang="en-GB" sz="4600" dirty="0">
                <a:solidFill>
                  <a:srgbClr val="F2EC86"/>
                </a:solidFill>
                <a:latin typeface="Garamond" charset="0"/>
                <a:ea typeface="ＭＳ Ｐゴシック" charset="0"/>
              </a:rPr>
              <a:t> </a:t>
            </a:r>
            <a:endParaRPr lang="fr-FR" sz="4600" dirty="0">
              <a:solidFill>
                <a:srgbClr val="F2EC86"/>
              </a:solidFill>
              <a:latin typeface="Garamond" charset="0"/>
              <a:ea typeface="ＭＳ Ｐゴシック" charset="0"/>
            </a:endParaRPr>
          </a:p>
        </p:txBody>
      </p:sp>
      <p:sp>
        <p:nvSpPr>
          <p:cNvPr id="60418" name="Rectangle 3"/>
          <p:cNvSpPr>
            <a:spLocks noGrp="1" noChangeArrowheads="1"/>
          </p:cNvSpPr>
          <p:nvPr>
            <p:ph idx="1"/>
          </p:nvPr>
        </p:nvSpPr>
        <p:spPr>
          <a:xfrm>
            <a:off x="1187624" y="1296988"/>
            <a:ext cx="7848872" cy="2592114"/>
          </a:xfrm>
        </p:spPr>
        <p:txBody>
          <a:bodyPr>
            <a:normAutofit fontScale="25000" lnSpcReduction="20000"/>
          </a:bodyPr>
          <a:lstStyle/>
          <a:p>
            <a:pPr>
              <a:buFont typeface="Wingdings" charset="0"/>
              <a:buNone/>
            </a:pPr>
            <a:r>
              <a:rPr lang="fr-FR" sz="19200" dirty="0">
                <a:solidFill>
                  <a:srgbClr val="FF3300"/>
                </a:solidFill>
                <a:latin typeface="Garamond" charset="0"/>
                <a:ea typeface="ＭＳ Ｐゴシック" charset="0"/>
              </a:rPr>
              <a:t>Comparaison faite par qui  ?</a:t>
            </a:r>
          </a:p>
          <a:p>
            <a:r>
              <a:rPr lang="fr-FR" sz="19200" dirty="0">
                <a:solidFill>
                  <a:schemeClr val="accent2"/>
                </a:solidFill>
                <a:latin typeface="Garamond" charset="0"/>
                <a:ea typeface="ＭＳ Ｐゴシック" charset="0"/>
              </a:rPr>
              <a:t>Chaque i</a:t>
            </a:r>
            <a:r>
              <a:rPr lang="en-US" sz="19200" dirty="0" err="1">
                <a:solidFill>
                  <a:schemeClr val="accent2"/>
                </a:solidFill>
                <a:latin typeface="Garamond" charset="0"/>
                <a:ea typeface="ＭＳ Ｐゴシック" charset="0"/>
              </a:rPr>
              <a:t>nstitution</a:t>
            </a:r>
            <a:r>
              <a:rPr lang="en-US" sz="19200" dirty="0">
                <a:solidFill>
                  <a:schemeClr val="accent2"/>
                </a:solidFill>
                <a:latin typeface="Garamond" charset="0"/>
                <a:ea typeface="ＭＳ Ｐゴシック" charset="0"/>
              </a:rPr>
              <a:t> </a:t>
            </a:r>
            <a:r>
              <a:rPr lang="en-US" sz="19200" dirty="0" err="1">
                <a:solidFill>
                  <a:schemeClr val="accent2"/>
                </a:solidFill>
                <a:latin typeface="Garamond" charset="0"/>
                <a:ea typeface="ＭＳ Ｐゴシック" charset="0"/>
              </a:rPr>
              <a:t>nationale</a:t>
            </a:r>
            <a:endParaRPr lang="en-US" sz="19200" dirty="0">
              <a:solidFill>
                <a:schemeClr val="accent2"/>
              </a:solidFill>
              <a:latin typeface="Garamond" charset="0"/>
              <a:ea typeface="ＭＳ Ｐゴシック" charset="0"/>
            </a:endParaRPr>
          </a:p>
          <a:p>
            <a:pPr>
              <a:buFont typeface="Wingdings" charset="0"/>
              <a:buNone/>
            </a:pPr>
            <a:r>
              <a:rPr lang="fr-FR" sz="19200" dirty="0">
                <a:solidFill>
                  <a:srgbClr val="FF3300"/>
                </a:solidFill>
                <a:latin typeface="Garamond" charset="0"/>
                <a:ea typeface="ＭＳ Ｐゴシック" charset="0"/>
              </a:rPr>
              <a:t>Que compare-t-on? </a:t>
            </a:r>
          </a:p>
          <a:p>
            <a:r>
              <a:rPr lang="en-US" sz="19200" dirty="0" err="1">
                <a:solidFill>
                  <a:schemeClr val="accent2"/>
                </a:solidFill>
                <a:latin typeface="Garamond" charset="0"/>
                <a:ea typeface="ＭＳ Ｐゴシック" charset="0"/>
              </a:rPr>
              <a:t>Comparaison</a:t>
            </a:r>
            <a:r>
              <a:rPr lang="en-US" sz="19200" dirty="0">
                <a:solidFill>
                  <a:schemeClr val="accent2"/>
                </a:solidFill>
                <a:latin typeface="Garamond" charset="0"/>
                <a:ea typeface="ＭＳ Ｐゴシック" charset="0"/>
              </a:rPr>
              <a:t> entre</a:t>
            </a:r>
          </a:p>
          <a:p>
            <a:pPr lvl="1"/>
            <a:r>
              <a:rPr lang="en-US" sz="17600" dirty="0">
                <a:latin typeface="Garamond" charset="0"/>
                <a:ea typeface="ＭＳ Ｐゴシック" charset="0"/>
              </a:rPr>
              <a:t>La pension “pro-</a:t>
            </a:r>
            <a:r>
              <a:rPr lang="en-US" sz="17600" dirty="0" err="1">
                <a:latin typeface="Garamond" charset="0"/>
                <a:ea typeface="ＭＳ Ｐゴシック" charset="0"/>
              </a:rPr>
              <a:t>ratisée</a:t>
            </a:r>
            <a:r>
              <a:rPr lang="en-US" sz="17600" dirty="0">
                <a:latin typeface="Garamond" charset="0"/>
                <a:ea typeface="ＭＳ Ｐゴシック" charset="0"/>
              </a:rPr>
              <a:t>” avec la  “ pension </a:t>
            </a:r>
            <a:r>
              <a:rPr lang="en-US" sz="17600" dirty="0" err="1">
                <a:latin typeface="Garamond" charset="0"/>
                <a:ea typeface="ＭＳ Ｐゴシック" charset="0"/>
              </a:rPr>
              <a:t>nationale</a:t>
            </a:r>
            <a:r>
              <a:rPr lang="en-US" sz="17600" dirty="0">
                <a:latin typeface="Garamond" charset="0"/>
                <a:ea typeface="ＭＳ Ｐゴシック" charset="0"/>
              </a:rPr>
              <a:t>”</a:t>
            </a:r>
          </a:p>
          <a:p>
            <a:pPr lvl="1"/>
            <a:r>
              <a:rPr lang="en-US" sz="17600" dirty="0" err="1">
                <a:latin typeface="Garamond" charset="0"/>
                <a:ea typeface="ＭＳ Ｐゴシック" charset="0"/>
              </a:rPr>
              <a:t>Eventuellement</a:t>
            </a:r>
            <a:r>
              <a:rPr lang="en-US" sz="17600" dirty="0">
                <a:latin typeface="Garamond" charset="0"/>
                <a:ea typeface="ＭＳ Ｐゴシック" charset="0"/>
              </a:rPr>
              <a:t> </a:t>
            </a:r>
            <a:r>
              <a:rPr lang="en-US" sz="17600" dirty="0" err="1">
                <a:latin typeface="Garamond" charset="0"/>
                <a:ea typeface="ＭＳ Ｐゴシック" charset="0"/>
              </a:rPr>
              <a:t>comparaison</a:t>
            </a:r>
            <a:r>
              <a:rPr lang="en-US" sz="17600" dirty="0">
                <a:latin typeface="Garamond" charset="0"/>
                <a:ea typeface="ＭＳ Ｐゴシック" charset="0"/>
              </a:rPr>
              <a:t> </a:t>
            </a:r>
            <a:r>
              <a:rPr lang="en-US" sz="17600" dirty="0">
                <a:solidFill>
                  <a:schemeClr val="accent5">
                    <a:lumMod val="75000"/>
                  </a:schemeClr>
                </a:solidFill>
                <a:latin typeface="Garamond" charset="0"/>
                <a:ea typeface="ＭＳ Ｐゴシック" charset="0"/>
              </a:rPr>
              <a:t>avec </a:t>
            </a:r>
            <a:r>
              <a:rPr lang="en-US" sz="17600" dirty="0" err="1">
                <a:solidFill>
                  <a:schemeClr val="accent5">
                    <a:lumMod val="75000"/>
                  </a:schemeClr>
                </a:solidFill>
                <a:latin typeface="Garamond" charset="0"/>
                <a:ea typeface="ＭＳ Ｐゴシック" charset="0"/>
              </a:rPr>
              <a:t>une</a:t>
            </a:r>
            <a:r>
              <a:rPr lang="en-US" sz="17600" dirty="0">
                <a:solidFill>
                  <a:schemeClr val="accent5">
                    <a:lumMod val="75000"/>
                  </a:schemeClr>
                </a:solidFill>
                <a:latin typeface="Garamond" charset="0"/>
                <a:ea typeface="ＭＳ Ｐゴシック" charset="0"/>
              </a:rPr>
              <a:t> pension en application des conventions </a:t>
            </a:r>
            <a:r>
              <a:rPr lang="en-US" sz="17600" dirty="0" err="1">
                <a:solidFill>
                  <a:schemeClr val="accent5">
                    <a:lumMod val="75000"/>
                  </a:schemeClr>
                </a:solidFill>
                <a:latin typeface="Garamond" charset="0"/>
                <a:ea typeface="ＭＳ Ｐゴシック" charset="0"/>
              </a:rPr>
              <a:t>bilatérales</a:t>
            </a:r>
            <a:endParaRPr lang="en-US" sz="17600" dirty="0">
              <a:solidFill>
                <a:schemeClr val="accent5">
                  <a:lumMod val="75000"/>
                </a:schemeClr>
              </a:solidFill>
              <a:latin typeface="Garamond" charset="0"/>
              <a:ea typeface="ＭＳ Ｐゴシック" charset="0"/>
            </a:endParaRPr>
          </a:p>
          <a:p>
            <a:r>
              <a:rPr lang="en-US" sz="2600" dirty="0">
                <a:solidFill>
                  <a:schemeClr val="accent2"/>
                </a:solidFill>
                <a:latin typeface="Garamond" charset="0"/>
                <a:ea typeface="ＭＳ Ｐゴシック" charset="0"/>
              </a:rPr>
              <a:t>La pension la plus </a:t>
            </a:r>
            <a:r>
              <a:rPr lang="en-US" sz="2600" dirty="0" err="1">
                <a:solidFill>
                  <a:schemeClr val="accent2"/>
                </a:solidFill>
                <a:latin typeface="Garamond" charset="0"/>
                <a:ea typeface="ＭＳ Ｐゴシック" charset="0"/>
              </a:rPr>
              <a:t>élevée</a:t>
            </a:r>
            <a:r>
              <a:rPr lang="en-US" sz="2600" dirty="0">
                <a:solidFill>
                  <a:schemeClr val="accent2"/>
                </a:solidFill>
                <a:latin typeface="Garamond" charset="0"/>
                <a:ea typeface="ＭＳ Ｐゴシック" charset="0"/>
              </a:rPr>
              <a:t> </a:t>
            </a:r>
            <a:r>
              <a:rPr lang="en-US" sz="2600" dirty="0" err="1">
                <a:solidFill>
                  <a:schemeClr val="accent2"/>
                </a:solidFill>
                <a:latin typeface="Garamond" charset="0"/>
                <a:ea typeface="ＭＳ Ｐゴシック" charset="0"/>
              </a:rPr>
              <a:t>est</a:t>
            </a:r>
            <a:r>
              <a:rPr lang="en-US" sz="2600" dirty="0">
                <a:solidFill>
                  <a:schemeClr val="accent2"/>
                </a:solidFill>
                <a:latin typeface="Garamond" charset="0"/>
                <a:ea typeface="ＭＳ Ｐゴシック" charset="0"/>
              </a:rPr>
              <a:t> </a:t>
            </a:r>
            <a:r>
              <a:rPr lang="en-US" sz="2600" dirty="0" err="1">
                <a:solidFill>
                  <a:schemeClr val="accent2"/>
                </a:solidFill>
                <a:latin typeface="Garamond" charset="0"/>
                <a:ea typeface="ＭＳ Ｐゴシック" charset="0"/>
              </a:rPr>
              <a:t>attribuée</a:t>
            </a:r>
            <a:r>
              <a:rPr lang="en-US" sz="2600" dirty="0">
                <a:solidFill>
                  <a:schemeClr val="accent2"/>
                </a:solidFill>
                <a:latin typeface="Garamond" charset="0"/>
                <a:ea typeface="ＭＳ Ｐゴシック" charset="0"/>
              </a:rPr>
              <a:t>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23850" y="2852738"/>
            <a:ext cx="22669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fr-FR" sz="1400" u="sng">
              <a:solidFill>
                <a:srgbClr val="0000FF"/>
              </a:solidFill>
              <a:cs typeface="Arial" charset="0"/>
            </a:endParaRPr>
          </a:p>
          <a:p>
            <a:pPr algn="ctr">
              <a:spcBef>
                <a:spcPct val="50000"/>
              </a:spcBef>
            </a:pPr>
            <a:r>
              <a:rPr lang="fr-FR" sz="1800" b="1">
                <a:solidFill>
                  <a:srgbClr val="FF9900"/>
                </a:solidFill>
                <a:cs typeface="Arial" charset="0"/>
              </a:rPr>
              <a:t>=  3 ans</a:t>
            </a:r>
          </a:p>
        </p:txBody>
      </p:sp>
      <p:sp>
        <p:nvSpPr>
          <p:cNvPr id="37891" name="Line 3"/>
          <p:cNvSpPr>
            <a:spLocks noChangeShapeType="1"/>
          </p:cNvSpPr>
          <p:nvPr/>
        </p:nvSpPr>
        <p:spPr bwMode="auto">
          <a:xfrm flipV="1">
            <a:off x="6300788" y="2349500"/>
            <a:ext cx="719137" cy="71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892" name="Text Box 4"/>
          <p:cNvSpPr txBox="1">
            <a:spLocks noChangeArrowheads="1"/>
          </p:cNvSpPr>
          <p:nvPr/>
        </p:nvSpPr>
        <p:spPr bwMode="auto">
          <a:xfrm>
            <a:off x="7019925" y="1773238"/>
            <a:ext cx="2124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folHlink"/>
                </a:solidFill>
                <a:cs typeface="Arial" charset="0"/>
              </a:rPr>
              <a:t>Quelle pension de retraite?</a:t>
            </a:r>
          </a:p>
        </p:txBody>
      </p:sp>
      <p:pic>
        <p:nvPicPr>
          <p:cNvPr id="37893" name="Picture 5" descr="qmv_g4eb[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84288" y="1600200"/>
            <a:ext cx="862012" cy="715963"/>
          </a:xfrm>
          <a:noFill/>
        </p:spPr>
      </p:pic>
      <p:grpSp>
        <p:nvGrpSpPr>
          <p:cNvPr id="61445" name="Group 6"/>
          <p:cNvGrpSpPr>
            <a:grpSpLocks/>
          </p:cNvGrpSpPr>
          <p:nvPr/>
        </p:nvGrpSpPr>
        <p:grpSpPr bwMode="auto">
          <a:xfrm>
            <a:off x="827088" y="620713"/>
            <a:ext cx="7772400" cy="4114800"/>
            <a:chOff x="408" y="663"/>
            <a:chExt cx="4896" cy="2592"/>
          </a:xfrm>
        </p:grpSpPr>
        <p:grpSp>
          <p:nvGrpSpPr>
            <p:cNvPr id="61456" name="Group 7"/>
            <p:cNvGrpSpPr>
              <a:grpSpLocks noChangeAspect="1"/>
            </p:cNvGrpSpPr>
            <p:nvPr/>
          </p:nvGrpSpPr>
          <p:grpSpPr bwMode="auto">
            <a:xfrm>
              <a:off x="408" y="663"/>
              <a:ext cx="4896" cy="2592"/>
              <a:chOff x="321" y="819"/>
              <a:chExt cx="3672" cy="3456"/>
            </a:xfrm>
          </p:grpSpPr>
          <p:sp>
            <p:nvSpPr>
              <p:cNvPr id="61458" name="AutoShape 8"/>
              <p:cNvSpPr>
                <a:spLocks noChangeAspect="1" noChangeArrowheads="1" noTextEdit="1"/>
              </p:cNvSpPr>
              <p:nvPr/>
            </p:nvSpPr>
            <p:spPr bwMode="auto">
              <a:xfrm>
                <a:off x="321" y="819"/>
                <a:ext cx="367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897"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Italie</a:t>
                </a:r>
              </a:p>
            </p:txBody>
          </p:sp>
          <p:sp>
            <p:nvSpPr>
              <p:cNvPr id="37898" name="_s1033"/>
              <p:cNvSpPr>
                <a:spLocks noChangeArrowheads="1"/>
              </p:cNvSpPr>
              <p:nvPr/>
            </p:nvSpPr>
            <p:spPr bwMode="auto">
              <a:xfrm>
                <a:off x="1313" y="1546"/>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Luxembourg	</a:t>
                </a:r>
              </a:p>
            </p:txBody>
          </p:sp>
          <p:sp>
            <p:nvSpPr>
              <p:cNvPr id="37899" name="_s1034"/>
              <p:cNvSpPr>
                <a:spLocks noChangeArrowheads="1"/>
              </p:cNvSpPr>
              <p:nvPr/>
            </p:nvSpPr>
            <p:spPr bwMode="auto">
              <a:xfrm>
                <a:off x="2328"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France</a:t>
                </a:r>
              </a:p>
            </p:txBody>
          </p:sp>
          <p:grpSp>
            <p:nvGrpSpPr>
              <p:cNvPr id="61462" name="Group 12"/>
              <p:cNvGrpSpPr>
                <a:grpSpLocks/>
              </p:cNvGrpSpPr>
              <p:nvPr/>
            </p:nvGrpSpPr>
            <p:grpSpPr bwMode="auto">
              <a:xfrm>
                <a:off x="791" y="1441"/>
                <a:ext cx="2041" cy="115"/>
                <a:chOff x="1162" y="2993"/>
                <a:chExt cx="2041" cy="114"/>
              </a:xfrm>
            </p:grpSpPr>
            <p:sp>
              <p:nvSpPr>
                <p:cNvPr id="61465" name="Line 13"/>
                <p:cNvSpPr>
                  <a:spLocks noChangeShapeType="1"/>
                </p:cNvSpPr>
                <p:nvPr/>
              </p:nvSpPr>
              <p:spPr bwMode="auto">
                <a:xfrm>
                  <a:off x="1162" y="2993"/>
                  <a:ext cx="20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66" name="Line 14"/>
                <p:cNvSpPr>
                  <a:spLocks noChangeShapeType="1"/>
                </p:cNvSpPr>
                <p:nvPr/>
              </p:nvSpPr>
              <p:spPr bwMode="auto">
                <a:xfrm>
                  <a:off x="1162"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1467" name="Line 15"/>
                <p:cNvSpPr>
                  <a:spLocks noChangeShapeType="1"/>
                </p:cNvSpPr>
                <p:nvPr/>
              </p:nvSpPr>
              <p:spPr bwMode="auto">
                <a:xfrm>
                  <a:off x="2137"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1463" name="Line 16"/>
              <p:cNvSpPr>
                <a:spLocks noChangeShapeType="1"/>
              </p:cNvSpPr>
              <p:nvPr/>
            </p:nvSpPr>
            <p:spPr bwMode="auto">
              <a:xfrm>
                <a:off x="2832" y="1441"/>
                <a:ext cx="0" cy="1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7905"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400" b="1">
                    <a:solidFill>
                      <a:schemeClr val="bg2"/>
                    </a:solidFill>
                    <a:ea typeface="Arial" charset="0"/>
                    <a:cs typeface="Arial" charset="0"/>
                  </a:rPr>
                  <a:t>Reglement 1408/71</a:t>
                </a:r>
              </a:p>
            </p:txBody>
          </p:sp>
        </p:grpSp>
        <p:sp>
          <p:nvSpPr>
            <p:cNvPr id="61457" name="Line 18"/>
            <p:cNvSpPr>
              <a:spLocks noChangeShapeType="1"/>
            </p:cNvSpPr>
            <p:nvPr/>
          </p:nvSpPr>
          <p:spPr bwMode="auto">
            <a:xfrm>
              <a:off x="2336" y="1026"/>
              <a:ext cx="0" cy="11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37907" name="Picture 19"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0575"/>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Text Box 20"/>
          <p:cNvSpPr txBox="1">
            <a:spLocks noChangeArrowheads="1"/>
          </p:cNvSpPr>
          <p:nvPr/>
        </p:nvSpPr>
        <p:spPr bwMode="auto">
          <a:xfrm>
            <a:off x="2555875" y="2852738"/>
            <a:ext cx="23749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fr-FR" sz="1400" b="1" u="sng">
              <a:solidFill>
                <a:srgbClr val="0000FF"/>
              </a:solidFill>
              <a:cs typeface="Arial" charset="0"/>
            </a:endParaRPr>
          </a:p>
          <a:p>
            <a:pPr algn="ctr">
              <a:spcBef>
                <a:spcPct val="50000"/>
              </a:spcBef>
            </a:pPr>
            <a:r>
              <a:rPr lang="fr-FR" sz="1800" b="1">
                <a:solidFill>
                  <a:srgbClr val="FF9900"/>
                </a:solidFill>
                <a:cs typeface="Arial" charset="0"/>
              </a:rPr>
              <a:t>=  23  ans</a:t>
            </a:r>
          </a:p>
        </p:txBody>
      </p:sp>
      <p:pic>
        <p:nvPicPr>
          <p:cNvPr id="37909" name="Picture 21"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Text Box 22"/>
          <p:cNvSpPr txBox="1">
            <a:spLocks noChangeArrowheads="1"/>
          </p:cNvSpPr>
          <p:nvPr/>
        </p:nvSpPr>
        <p:spPr bwMode="auto">
          <a:xfrm>
            <a:off x="4787900" y="2852738"/>
            <a:ext cx="2413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fr-FR" sz="1400" b="1" u="sng">
              <a:solidFill>
                <a:srgbClr val="0000FF"/>
              </a:solidFill>
              <a:cs typeface="Arial" charset="0"/>
            </a:endParaRPr>
          </a:p>
          <a:p>
            <a:pPr algn="ctr">
              <a:spcBef>
                <a:spcPct val="50000"/>
              </a:spcBef>
            </a:pPr>
            <a:r>
              <a:rPr lang="fr-FR" sz="1800" b="1">
                <a:solidFill>
                  <a:srgbClr val="FF9900"/>
                </a:solidFill>
                <a:cs typeface="Arial" charset="0"/>
              </a:rPr>
              <a:t>=  14  ans</a:t>
            </a:r>
          </a:p>
        </p:txBody>
      </p:sp>
      <p:sp>
        <p:nvSpPr>
          <p:cNvPr id="37911" name="Text Box 23"/>
          <p:cNvSpPr txBox="1">
            <a:spLocks noChangeArrowheads="1"/>
          </p:cNvSpPr>
          <p:nvPr/>
        </p:nvSpPr>
        <p:spPr bwMode="auto">
          <a:xfrm>
            <a:off x="1817688" y="4437063"/>
            <a:ext cx="73263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700" eaLnBrk="0" hangingPunct="0">
              <a:defRPr sz="2400">
                <a:solidFill>
                  <a:schemeClr val="tx1"/>
                </a:solidFill>
                <a:latin typeface="Arial" charset="0"/>
                <a:ea typeface="ＭＳ Ｐゴシック" charset="0"/>
                <a:cs typeface="ＭＳ Ｐゴシック" charset="0"/>
              </a:defRPr>
            </a:lvl1pPr>
            <a:lvl2pPr marL="742950" indent="-285750" defTabSz="266700" eaLnBrk="0" hangingPunct="0">
              <a:defRPr sz="2400">
                <a:solidFill>
                  <a:schemeClr val="tx1"/>
                </a:solidFill>
                <a:latin typeface="Arial" charset="0"/>
                <a:ea typeface="ＭＳ Ｐゴシック" charset="0"/>
              </a:defRPr>
            </a:lvl2pPr>
            <a:lvl3pPr marL="1143000" indent="-228600" defTabSz="266700" eaLnBrk="0" hangingPunct="0">
              <a:defRPr sz="2400">
                <a:solidFill>
                  <a:schemeClr val="tx1"/>
                </a:solidFill>
                <a:latin typeface="Arial" charset="0"/>
                <a:ea typeface="ＭＳ Ｐゴシック" charset="0"/>
              </a:defRPr>
            </a:lvl3pPr>
            <a:lvl4pPr marL="1600200" indent="-228600" defTabSz="266700" eaLnBrk="0" hangingPunct="0">
              <a:defRPr sz="2400">
                <a:solidFill>
                  <a:schemeClr val="tx1"/>
                </a:solidFill>
                <a:latin typeface="Arial" charset="0"/>
                <a:ea typeface="ＭＳ Ｐゴシック" charset="0"/>
              </a:defRPr>
            </a:lvl4pPr>
            <a:lvl5pPr marL="2057400" indent="-228600" defTabSz="266700" eaLnBrk="0" hangingPunct="0">
              <a:defRPr sz="2400">
                <a:solidFill>
                  <a:schemeClr val="tx1"/>
                </a:solidFill>
                <a:latin typeface="Arial" charset="0"/>
                <a:ea typeface="ＭＳ Ｐゴシック" charset="0"/>
              </a:defRPr>
            </a:lvl5pPr>
            <a:lvl6pPr marL="2514600" indent="-228600" defTabSz="2667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667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667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667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buFontTx/>
              <a:buChar char="•"/>
            </a:pPr>
            <a:endParaRPr lang="fr-FR" sz="1800" b="1">
              <a:cs typeface="Arial" charset="0"/>
            </a:endParaRPr>
          </a:p>
          <a:p>
            <a:pPr>
              <a:lnSpc>
                <a:spcPct val="50000"/>
              </a:lnSpc>
              <a:spcBef>
                <a:spcPct val="50000"/>
              </a:spcBef>
              <a:buFontTx/>
              <a:buChar char="•"/>
            </a:pPr>
            <a:r>
              <a:rPr lang="fr-FR" b="1">
                <a:latin typeface="Times New Roman" charset="0"/>
              </a:rPr>
              <a:t>pension</a:t>
            </a:r>
            <a:r>
              <a:rPr lang="fr-FR">
                <a:latin typeface="Times New Roman" charset="0"/>
              </a:rPr>
              <a:t>  au </a:t>
            </a:r>
            <a:r>
              <a:rPr lang="fr-FR" b="1">
                <a:cs typeface="Arial" charset="0"/>
              </a:rPr>
              <a:t>pro-rata italienne &gt; 	pension nationale italienne</a:t>
            </a:r>
          </a:p>
          <a:p>
            <a:pPr>
              <a:lnSpc>
                <a:spcPct val="50000"/>
              </a:lnSpc>
              <a:spcBef>
                <a:spcPct val="50000"/>
              </a:spcBef>
              <a:buFontTx/>
              <a:buChar char="•"/>
            </a:pPr>
            <a:r>
              <a:rPr lang="fr-FR" b="1">
                <a:latin typeface="Times New Roman" charset="0"/>
              </a:rPr>
              <a:t>pension</a:t>
            </a:r>
            <a:r>
              <a:rPr lang="fr-FR">
                <a:latin typeface="Times New Roman" charset="0"/>
              </a:rPr>
              <a:t>  au </a:t>
            </a:r>
            <a:r>
              <a:rPr lang="fr-FR" b="1">
                <a:latin typeface="Times New Roman" charset="0"/>
              </a:rPr>
              <a:t>pro-rata lux.</a:t>
            </a:r>
            <a:r>
              <a:rPr lang="fr-FR" b="1">
                <a:cs typeface="Arial" charset="0"/>
              </a:rPr>
              <a:t>&lt; </a:t>
            </a:r>
            <a:r>
              <a:rPr lang="fr-FR" b="1">
                <a:latin typeface="Times New Roman" charset="0"/>
              </a:rPr>
              <a:t>pension nationale</a:t>
            </a:r>
            <a:r>
              <a:rPr lang="fr-FR">
                <a:latin typeface="Times New Roman" charset="0"/>
              </a:rPr>
              <a:t> </a:t>
            </a:r>
            <a:r>
              <a:rPr lang="fr-FR" b="1">
                <a:cs typeface="Arial" charset="0"/>
              </a:rPr>
              <a:t>lux. </a:t>
            </a:r>
          </a:p>
          <a:p>
            <a:pPr>
              <a:lnSpc>
                <a:spcPct val="50000"/>
              </a:lnSpc>
              <a:spcBef>
                <a:spcPct val="50000"/>
              </a:spcBef>
              <a:buFontTx/>
              <a:buChar char="•"/>
            </a:pPr>
            <a:r>
              <a:rPr lang="fr-FR" b="1">
                <a:latin typeface="Times New Roman" charset="0"/>
              </a:rPr>
              <a:t>pension</a:t>
            </a:r>
            <a:r>
              <a:rPr lang="fr-FR">
                <a:latin typeface="Times New Roman" charset="0"/>
              </a:rPr>
              <a:t>  au </a:t>
            </a:r>
            <a:r>
              <a:rPr lang="fr-FR" b="1">
                <a:latin typeface="Times New Roman" charset="0"/>
              </a:rPr>
              <a:t>pro-rata française</a:t>
            </a:r>
            <a:r>
              <a:rPr lang="fr-FR">
                <a:latin typeface="Times New Roman" charset="0"/>
              </a:rPr>
              <a:t> </a:t>
            </a:r>
            <a:r>
              <a:rPr lang="fr-FR" b="1">
                <a:cs typeface="Arial" charset="0"/>
              </a:rPr>
              <a:t>&gt; pension nationale française </a:t>
            </a:r>
          </a:p>
          <a:p>
            <a:pPr>
              <a:lnSpc>
                <a:spcPct val="50000"/>
              </a:lnSpc>
              <a:spcBef>
                <a:spcPct val="50000"/>
              </a:spcBef>
            </a:pPr>
            <a:endParaRPr lang="fr-FR" b="1">
              <a:solidFill>
                <a:srgbClr val="0000FF"/>
              </a:solidFill>
              <a:cs typeface="Arial" charset="0"/>
            </a:endParaRPr>
          </a:p>
        </p:txBody>
      </p:sp>
      <p:sp>
        <p:nvSpPr>
          <p:cNvPr id="37912" name="Line 24"/>
          <p:cNvSpPr>
            <a:spLocks noChangeShapeType="1"/>
          </p:cNvSpPr>
          <p:nvPr/>
        </p:nvSpPr>
        <p:spPr bwMode="auto">
          <a:xfrm rot="21221906" flipV="1">
            <a:off x="4140200" y="2205038"/>
            <a:ext cx="1295400" cy="36830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7913" name="Line 25"/>
          <p:cNvSpPr>
            <a:spLocks noChangeShapeType="1"/>
          </p:cNvSpPr>
          <p:nvPr/>
        </p:nvSpPr>
        <p:spPr bwMode="auto">
          <a:xfrm rot="21221906" flipV="1">
            <a:off x="1835150" y="2205038"/>
            <a:ext cx="1333500" cy="390525"/>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7914" name="Line 26"/>
          <p:cNvSpPr>
            <a:spLocks noChangeShapeType="1"/>
          </p:cNvSpPr>
          <p:nvPr/>
        </p:nvSpPr>
        <p:spPr bwMode="auto">
          <a:xfrm>
            <a:off x="8027988" y="6021388"/>
            <a:ext cx="1116012" cy="0"/>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915" name="Text Box 27"/>
          <p:cNvSpPr txBox="1">
            <a:spLocks noChangeArrowheads="1"/>
          </p:cNvSpPr>
          <p:nvPr/>
        </p:nvSpPr>
        <p:spPr bwMode="auto">
          <a:xfrm>
            <a:off x="2411413" y="0"/>
            <a:ext cx="4321175" cy="4889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sz="2600" dirty="0" smtClean="0">
                <a:solidFill>
                  <a:srgbClr val="20207C"/>
                </a:solidFill>
                <a:effectLst>
                  <a:outerShdw blurRad="38100" dist="38100" dir="2700000" algn="tl">
                    <a:srgbClr val="000000"/>
                  </a:outerShdw>
                </a:effectLst>
                <a:cs typeface="Arial" charset="0"/>
              </a:rPr>
              <a:t>EXEMPLE</a:t>
            </a:r>
          </a:p>
        </p:txBody>
      </p:sp>
      <p:sp>
        <p:nvSpPr>
          <p:cNvPr id="61455" name="WordArt 28"/>
          <p:cNvSpPr>
            <a:spLocks noChangeArrowheads="1" noChangeShapeType="1" noTextEdit="1"/>
          </p:cNvSpPr>
          <p:nvPr/>
        </p:nvSpPr>
        <p:spPr bwMode="auto">
          <a:xfrm>
            <a:off x="179388" y="3716338"/>
            <a:ext cx="2800350" cy="814387"/>
          </a:xfrm>
          <a:prstGeom prst="rect">
            <a:avLst/>
          </a:prstGeom>
        </p:spPr>
        <p:txBody>
          <a:bodyPr wrap="none" fromWordArt="1">
            <a:prstTxWarp prst="textSlantUp">
              <a:avLst>
                <a:gd name="adj" fmla="val 55556"/>
              </a:avLst>
            </a:prstTxWarp>
          </a:bodyPr>
          <a:lstStyle/>
          <a:p>
            <a:pPr algn="ctr"/>
            <a:r>
              <a:rPr lang="de-DE" sz="2000" kern="10">
                <a:ln w="9525">
                  <a:solidFill>
                    <a:srgbClr val="000000"/>
                  </a:solidFill>
                  <a:round/>
                  <a:headEnd/>
                  <a:tailEnd/>
                </a:ln>
                <a:solidFill>
                  <a:srgbClr val="FFB623"/>
                </a:solidFill>
                <a:latin typeface="Arial Black"/>
                <a:ea typeface="Arial Black"/>
                <a:cs typeface="Arial Black"/>
              </a:rPr>
              <a:t>Par hypothèse</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fltVal val="0"/>
                                          </p:val>
                                        </p:tav>
                                        <p:tav tm="100000">
                                          <p:val>
                                            <p:strVal val="#ppt_h"/>
                                          </p:val>
                                        </p:tav>
                                      </p:tavLst>
                                    </p:anim>
                                    <p:animEffect transition="in" filter="fade">
                                      <p:cBhvr>
                                        <p:cTn id="9" dur="500"/>
                                        <p:tgtEl>
                                          <p:spTgt spid="3789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7890"/>
                                        </p:tgtEl>
                                        <p:attrNameLst>
                                          <p:attrName>style.visibility</p:attrName>
                                        </p:attrNameLst>
                                      </p:cBhvr>
                                      <p:to>
                                        <p:strVal val="visible"/>
                                      </p:to>
                                    </p:set>
                                    <p:anim calcmode="lin" valueType="num">
                                      <p:cBhvr>
                                        <p:cTn id="12" dur="500" fill="hold"/>
                                        <p:tgtEl>
                                          <p:spTgt spid="37890"/>
                                        </p:tgtEl>
                                        <p:attrNameLst>
                                          <p:attrName>ppt_w</p:attrName>
                                        </p:attrNameLst>
                                      </p:cBhvr>
                                      <p:tavLst>
                                        <p:tav tm="0">
                                          <p:val>
                                            <p:fltVal val="0"/>
                                          </p:val>
                                        </p:tav>
                                        <p:tav tm="100000">
                                          <p:val>
                                            <p:strVal val="#ppt_w"/>
                                          </p:val>
                                        </p:tav>
                                      </p:tavLst>
                                    </p:anim>
                                    <p:anim calcmode="lin" valueType="num">
                                      <p:cBhvr>
                                        <p:cTn id="13" dur="500" fill="hold"/>
                                        <p:tgtEl>
                                          <p:spTgt spid="37890"/>
                                        </p:tgtEl>
                                        <p:attrNameLst>
                                          <p:attrName>ppt_h</p:attrName>
                                        </p:attrNameLst>
                                      </p:cBhvr>
                                      <p:tavLst>
                                        <p:tav tm="0">
                                          <p:val>
                                            <p:fltVal val="0"/>
                                          </p:val>
                                        </p:tav>
                                        <p:tav tm="100000">
                                          <p:val>
                                            <p:strVal val="#ppt_h"/>
                                          </p:val>
                                        </p:tav>
                                      </p:tavLst>
                                    </p:anim>
                                    <p:animEffect transition="in" filter="fade">
                                      <p:cBhvr>
                                        <p:cTn id="14" dur="500"/>
                                        <p:tgtEl>
                                          <p:spTgt spid="378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7913"/>
                                        </p:tgtEl>
                                        <p:attrNameLst>
                                          <p:attrName>style.visibility</p:attrName>
                                        </p:attrNameLst>
                                      </p:cBhvr>
                                      <p:to>
                                        <p:strVal val="visible"/>
                                      </p:to>
                                    </p:set>
                                    <p:anim from="(-#ppt_w/2)" to="(#ppt_x)" calcmode="lin" valueType="num">
                                      <p:cBhvr>
                                        <p:cTn id="19" dur="600" fill="hold">
                                          <p:stCondLst>
                                            <p:cond delay="0"/>
                                          </p:stCondLst>
                                        </p:cTn>
                                        <p:tgtEl>
                                          <p:spTgt spid="37913"/>
                                        </p:tgtEl>
                                        <p:attrNameLst>
                                          <p:attrName>ppt_x</p:attrName>
                                        </p:attrNameLst>
                                      </p:cBhvr>
                                    </p:anim>
                                    <p:anim from="0" to="-1.0" calcmode="lin" valueType="num">
                                      <p:cBhvr>
                                        <p:cTn id="20" dur="200" decel="50000" autoRev="1" fill="hold">
                                          <p:stCondLst>
                                            <p:cond delay="600"/>
                                          </p:stCondLst>
                                        </p:cTn>
                                        <p:tgtEl>
                                          <p:spTgt spid="37913"/>
                                        </p:tgtEl>
                                        <p:attrNameLst>
                                          <p:attrName>xshear</p:attrName>
                                        </p:attrNameLst>
                                      </p:cBhvr>
                                    </p:anim>
                                    <p:animScale>
                                      <p:cBhvr>
                                        <p:cTn id="21" dur="200" decel="100000" autoRev="1" fill="hold">
                                          <p:stCondLst>
                                            <p:cond delay="600"/>
                                          </p:stCondLst>
                                        </p:cTn>
                                        <p:tgtEl>
                                          <p:spTgt spid="37913"/>
                                        </p:tgtEl>
                                      </p:cBhvr>
                                      <p:from x="100000" y="100000"/>
                                      <p:to x="80000" y="100000"/>
                                    </p:animScale>
                                    <p:anim by="(#ppt_h/3+#ppt_w*0.1)" calcmode="lin" valueType="num">
                                      <p:cBhvr additive="sum">
                                        <p:cTn id="22" dur="200" decel="100000" autoRev="1" fill="hold">
                                          <p:stCondLst>
                                            <p:cond delay="600"/>
                                          </p:stCondLst>
                                        </p:cTn>
                                        <p:tgtEl>
                                          <p:spTgt spid="37913"/>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7907"/>
                                        </p:tgtEl>
                                        <p:attrNameLst>
                                          <p:attrName>style.visibility</p:attrName>
                                        </p:attrNameLst>
                                      </p:cBhvr>
                                      <p:to>
                                        <p:strVal val="visible"/>
                                      </p:to>
                                    </p:set>
                                    <p:anim from="(-#ppt_w/2)" to="(#ppt_x)" calcmode="lin" valueType="num">
                                      <p:cBhvr>
                                        <p:cTn id="25" dur="1800" fill="hold">
                                          <p:stCondLst>
                                            <p:cond delay="0"/>
                                          </p:stCondLst>
                                        </p:cTn>
                                        <p:tgtEl>
                                          <p:spTgt spid="37907"/>
                                        </p:tgtEl>
                                        <p:attrNameLst>
                                          <p:attrName>ppt_x</p:attrName>
                                        </p:attrNameLst>
                                      </p:cBhvr>
                                    </p:anim>
                                    <p:anim from="0" to="-1.0" calcmode="lin" valueType="num">
                                      <p:cBhvr>
                                        <p:cTn id="26" dur="600" decel="50000" autoRev="1" fill="hold">
                                          <p:stCondLst>
                                            <p:cond delay="1800"/>
                                          </p:stCondLst>
                                        </p:cTn>
                                        <p:tgtEl>
                                          <p:spTgt spid="37907"/>
                                        </p:tgtEl>
                                        <p:attrNameLst>
                                          <p:attrName>xshear</p:attrName>
                                        </p:attrNameLst>
                                      </p:cBhvr>
                                    </p:anim>
                                    <p:animScale>
                                      <p:cBhvr>
                                        <p:cTn id="27" dur="600" decel="100000" autoRev="1" fill="hold">
                                          <p:stCondLst>
                                            <p:cond delay="1800"/>
                                          </p:stCondLst>
                                        </p:cTn>
                                        <p:tgtEl>
                                          <p:spTgt spid="37907"/>
                                        </p:tgtEl>
                                      </p:cBhvr>
                                      <p:from x="100000" y="100000"/>
                                      <p:to x="80000" y="100000"/>
                                    </p:animScale>
                                    <p:anim by="(#ppt_h/3+#ppt_w*0.1)" calcmode="lin" valueType="num">
                                      <p:cBhvr additive="sum">
                                        <p:cTn id="28" dur="600" decel="100000" autoRev="1" fill="hold">
                                          <p:stCondLst>
                                            <p:cond delay="1800"/>
                                          </p:stCondLst>
                                        </p:cTn>
                                        <p:tgtEl>
                                          <p:spTgt spid="37907"/>
                                        </p:tgtEl>
                                        <p:attrNameLst>
                                          <p:attrName>ppt_x</p:attrName>
                                        </p:attrNameLst>
                                      </p:cBhvr>
                                    </p:anim>
                                  </p:childTnLst>
                                </p:cTn>
                              </p:par>
                              <p:par>
                                <p:cTn id="29" presetID="53" presetClass="entr" presetSubtype="0" fill="hold" grpId="0" nodeType="withEffect">
                                  <p:stCondLst>
                                    <p:cond delay="0"/>
                                  </p:stCondLst>
                                  <p:childTnLst>
                                    <p:set>
                                      <p:cBhvr>
                                        <p:cTn id="30" dur="1" fill="hold">
                                          <p:stCondLst>
                                            <p:cond delay="0"/>
                                          </p:stCondLst>
                                        </p:cTn>
                                        <p:tgtEl>
                                          <p:spTgt spid="37908"/>
                                        </p:tgtEl>
                                        <p:attrNameLst>
                                          <p:attrName>style.visibility</p:attrName>
                                        </p:attrNameLst>
                                      </p:cBhvr>
                                      <p:to>
                                        <p:strVal val="visible"/>
                                      </p:to>
                                    </p:set>
                                    <p:anim calcmode="lin" valueType="num">
                                      <p:cBhvr>
                                        <p:cTn id="31" dur="500" fill="hold"/>
                                        <p:tgtEl>
                                          <p:spTgt spid="37908"/>
                                        </p:tgtEl>
                                        <p:attrNameLst>
                                          <p:attrName>ppt_w</p:attrName>
                                        </p:attrNameLst>
                                      </p:cBhvr>
                                      <p:tavLst>
                                        <p:tav tm="0">
                                          <p:val>
                                            <p:fltVal val="0"/>
                                          </p:val>
                                        </p:tav>
                                        <p:tav tm="100000">
                                          <p:val>
                                            <p:strVal val="#ppt_w"/>
                                          </p:val>
                                        </p:tav>
                                      </p:tavLst>
                                    </p:anim>
                                    <p:anim calcmode="lin" valueType="num">
                                      <p:cBhvr>
                                        <p:cTn id="32" dur="500" fill="hold"/>
                                        <p:tgtEl>
                                          <p:spTgt spid="37908"/>
                                        </p:tgtEl>
                                        <p:attrNameLst>
                                          <p:attrName>ppt_h</p:attrName>
                                        </p:attrNameLst>
                                      </p:cBhvr>
                                      <p:tavLst>
                                        <p:tav tm="0">
                                          <p:val>
                                            <p:fltVal val="0"/>
                                          </p:val>
                                        </p:tav>
                                        <p:tav tm="100000">
                                          <p:val>
                                            <p:strVal val="#ppt_h"/>
                                          </p:val>
                                        </p:tav>
                                      </p:tavLst>
                                    </p:anim>
                                    <p:animEffect transition="in" filter="fade">
                                      <p:cBhvr>
                                        <p:cTn id="33" dur="500"/>
                                        <p:tgtEl>
                                          <p:spTgt spid="3790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37912"/>
                                        </p:tgtEl>
                                        <p:attrNameLst>
                                          <p:attrName>style.visibility</p:attrName>
                                        </p:attrNameLst>
                                      </p:cBhvr>
                                      <p:to>
                                        <p:strVal val="visible"/>
                                      </p:to>
                                    </p:set>
                                    <p:anim from="(-#ppt_w/2)" to="(#ppt_x)" calcmode="lin" valueType="num">
                                      <p:cBhvr>
                                        <p:cTn id="38" dur="600" fill="hold">
                                          <p:stCondLst>
                                            <p:cond delay="0"/>
                                          </p:stCondLst>
                                        </p:cTn>
                                        <p:tgtEl>
                                          <p:spTgt spid="37912"/>
                                        </p:tgtEl>
                                        <p:attrNameLst>
                                          <p:attrName>ppt_x</p:attrName>
                                        </p:attrNameLst>
                                      </p:cBhvr>
                                    </p:anim>
                                    <p:anim from="0" to="-1.0" calcmode="lin" valueType="num">
                                      <p:cBhvr>
                                        <p:cTn id="39" dur="200" decel="50000" autoRev="1" fill="hold">
                                          <p:stCondLst>
                                            <p:cond delay="600"/>
                                          </p:stCondLst>
                                        </p:cTn>
                                        <p:tgtEl>
                                          <p:spTgt spid="37912"/>
                                        </p:tgtEl>
                                        <p:attrNameLst>
                                          <p:attrName>xshear</p:attrName>
                                        </p:attrNameLst>
                                      </p:cBhvr>
                                    </p:anim>
                                    <p:animScale>
                                      <p:cBhvr>
                                        <p:cTn id="40" dur="200" decel="100000" autoRev="1" fill="hold">
                                          <p:stCondLst>
                                            <p:cond delay="600"/>
                                          </p:stCondLst>
                                        </p:cTn>
                                        <p:tgtEl>
                                          <p:spTgt spid="37912"/>
                                        </p:tgtEl>
                                      </p:cBhvr>
                                      <p:from x="100000" y="100000"/>
                                      <p:to x="80000" y="100000"/>
                                    </p:animScale>
                                    <p:anim by="(#ppt_h/3+#ppt_w*0.1)" calcmode="lin" valueType="num">
                                      <p:cBhvr additive="sum">
                                        <p:cTn id="41" dur="200" decel="100000" autoRev="1" fill="hold">
                                          <p:stCondLst>
                                            <p:cond delay="600"/>
                                          </p:stCondLst>
                                        </p:cTn>
                                        <p:tgtEl>
                                          <p:spTgt spid="37912"/>
                                        </p:tgtEl>
                                        <p:attrNameLst>
                                          <p:attrName>ppt_x</p:attrName>
                                        </p:attrNameLst>
                                      </p:cBhvr>
                                    </p:anim>
                                  </p:childTnLst>
                                </p:cTn>
                              </p:par>
                              <p:par>
                                <p:cTn id="42" presetID="34" presetClass="entr" presetSubtype="0" fill="hold" nodeType="withEffect">
                                  <p:stCondLst>
                                    <p:cond delay="0"/>
                                  </p:stCondLst>
                                  <p:childTnLst>
                                    <p:set>
                                      <p:cBhvr>
                                        <p:cTn id="43" dur="1" fill="hold">
                                          <p:stCondLst>
                                            <p:cond delay="0"/>
                                          </p:stCondLst>
                                        </p:cTn>
                                        <p:tgtEl>
                                          <p:spTgt spid="37909"/>
                                        </p:tgtEl>
                                        <p:attrNameLst>
                                          <p:attrName>style.visibility</p:attrName>
                                        </p:attrNameLst>
                                      </p:cBhvr>
                                      <p:to>
                                        <p:strVal val="visible"/>
                                      </p:to>
                                    </p:set>
                                    <p:anim from="(-#ppt_w/2)" to="(#ppt_x)" calcmode="lin" valueType="num">
                                      <p:cBhvr>
                                        <p:cTn id="44" dur="1800" fill="hold">
                                          <p:stCondLst>
                                            <p:cond delay="0"/>
                                          </p:stCondLst>
                                        </p:cTn>
                                        <p:tgtEl>
                                          <p:spTgt spid="37909"/>
                                        </p:tgtEl>
                                        <p:attrNameLst>
                                          <p:attrName>ppt_x</p:attrName>
                                        </p:attrNameLst>
                                      </p:cBhvr>
                                    </p:anim>
                                    <p:anim from="0" to="-1.0" calcmode="lin" valueType="num">
                                      <p:cBhvr>
                                        <p:cTn id="45" dur="600" decel="50000" autoRev="1" fill="hold">
                                          <p:stCondLst>
                                            <p:cond delay="1800"/>
                                          </p:stCondLst>
                                        </p:cTn>
                                        <p:tgtEl>
                                          <p:spTgt spid="37909"/>
                                        </p:tgtEl>
                                        <p:attrNameLst>
                                          <p:attrName>xshear</p:attrName>
                                        </p:attrNameLst>
                                      </p:cBhvr>
                                    </p:anim>
                                    <p:animScale>
                                      <p:cBhvr>
                                        <p:cTn id="46" dur="600" decel="100000" autoRev="1" fill="hold">
                                          <p:stCondLst>
                                            <p:cond delay="1800"/>
                                          </p:stCondLst>
                                        </p:cTn>
                                        <p:tgtEl>
                                          <p:spTgt spid="37909"/>
                                        </p:tgtEl>
                                      </p:cBhvr>
                                      <p:from x="100000" y="100000"/>
                                      <p:to x="80000" y="100000"/>
                                    </p:animScale>
                                    <p:anim by="(#ppt_h/3+#ppt_w*0.1)" calcmode="lin" valueType="num">
                                      <p:cBhvr additive="sum">
                                        <p:cTn id="47" dur="600" decel="100000" autoRev="1" fill="hold">
                                          <p:stCondLst>
                                            <p:cond delay="1800"/>
                                          </p:stCondLst>
                                        </p:cTn>
                                        <p:tgtEl>
                                          <p:spTgt spid="37909"/>
                                        </p:tgtEl>
                                        <p:attrNameLst>
                                          <p:attrName>ppt_x</p:attrName>
                                        </p:attrNameLst>
                                      </p:cBhvr>
                                    </p:anim>
                                  </p:childTnLst>
                                </p:cTn>
                              </p:par>
                              <p:par>
                                <p:cTn id="48" presetID="53" presetClass="entr" presetSubtype="0" fill="hold" grpId="0" nodeType="withEffect">
                                  <p:stCondLst>
                                    <p:cond delay="0"/>
                                  </p:stCondLst>
                                  <p:childTnLst>
                                    <p:set>
                                      <p:cBhvr>
                                        <p:cTn id="49" dur="1" fill="hold">
                                          <p:stCondLst>
                                            <p:cond delay="0"/>
                                          </p:stCondLst>
                                        </p:cTn>
                                        <p:tgtEl>
                                          <p:spTgt spid="37910"/>
                                        </p:tgtEl>
                                        <p:attrNameLst>
                                          <p:attrName>style.visibility</p:attrName>
                                        </p:attrNameLst>
                                      </p:cBhvr>
                                      <p:to>
                                        <p:strVal val="visible"/>
                                      </p:to>
                                    </p:set>
                                    <p:anim calcmode="lin" valueType="num">
                                      <p:cBhvr>
                                        <p:cTn id="50" dur="500" fill="hold"/>
                                        <p:tgtEl>
                                          <p:spTgt spid="37910"/>
                                        </p:tgtEl>
                                        <p:attrNameLst>
                                          <p:attrName>ppt_w</p:attrName>
                                        </p:attrNameLst>
                                      </p:cBhvr>
                                      <p:tavLst>
                                        <p:tav tm="0">
                                          <p:val>
                                            <p:fltVal val="0"/>
                                          </p:val>
                                        </p:tav>
                                        <p:tav tm="100000">
                                          <p:val>
                                            <p:strVal val="#ppt_w"/>
                                          </p:val>
                                        </p:tav>
                                      </p:tavLst>
                                    </p:anim>
                                    <p:anim calcmode="lin" valueType="num">
                                      <p:cBhvr>
                                        <p:cTn id="51" dur="500" fill="hold"/>
                                        <p:tgtEl>
                                          <p:spTgt spid="37910"/>
                                        </p:tgtEl>
                                        <p:attrNameLst>
                                          <p:attrName>ppt_h</p:attrName>
                                        </p:attrNameLst>
                                      </p:cBhvr>
                                      <p:tavLst>
                                        <p:tav tm="0">
                                          <p:val>
                                            <p:fltVal val="0"/>
                                          </p:val>
                                        </p:tav>
                                        <p:tav tm="100000">
                                          <p:val>
                                            <p:strVal val="#ppt_h"/>
                                          </p:val>
                                        </p:tav>
                                      </p:tavLst>
                                    </p:anim>
                                    <p:animEffect transition="in" filter="fade">
                                      <p:cBhvr>
                                        <p:cTn id="52" dur="500"/>
                                        <p:tgtEl>
                                          <p:spTgt spid="379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37891"/>
                                        </p:tgtEl>
                                        <p:attrNameLst>
                                          <p:attrName>style.visibility</p:attrName>
                                        </p:attrNameLst>
                                      </p:cBhvr>
                                      <p:to>
                                        <p:strVal val="visible"/>
                                      </p:to>
                                    </p:set>
                                    <p:anim calcmode="lin" valueType="num">
                                      <p:cBhvr>
                                        <p:cTn id="57" dur="1000" fill="hold"/>
                                        <p:tgtEl>
                                          <p:spTgt spid="37891"/>
                                        </p:tgtEl>
                                        <p:attrNameLst>
                                          <p:attrName>ppt_x</p:attrName>
                                        </p:attrNameLst>
                                      </p:cBhvr>
                                      <p:tavLst>
                                        <p:tav tm="0">
                                          <p:val>
                                            <p:strVal val="#ppt_x-.2"/>
                                          </p:val>
                                        </p:tav>
                                        <p:tav tm="100000">
                                          <p:val>
                                            <p:strVal val="#ppt_x"/>
                                          </p:val>
                                        </p:tav>
                                      </p:tavLst>
                                    </p:anim>
                                    <p:anim calcmode="lin" valueType="num">
                                      <p:cBhvr>
                                        <p:cTn id="58" dur="1000" fill="hold"/>
                                        <p:tgtEl>
                                          <p:spTgt spid="37891"/>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7891"/>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37892"/>
                                        </p:tgtEl>
                                        <p:attrNameLst>
                                          <p:attrName>style.visibility</p:attrName>
                                        </p:attrNameLst>
                                      </p:cBhvr>
                                      <p:to>
                                        <p:strVal val="visible"/>
                                      </p:to>
                                    </p:set>
                                    <p:anim calcmode="lin" valueType="num">
                                      <p:cBhvr>
                                        <p:cTn id="62" dur="1000" fill="hold"/>
                                        <p:tgtEl>
                                          <p:spTgt spid="37892"/>
                                        </p:tgtEl>
                                        <p:attrNameLst>
                                          <p:attrName>ppt_x</p:attrName>
                                        </p:attrNameLst>
                                      </p:cBhvr>
                                      <p:tavLst>
                                        <p:tav tm="0">
                                          <p:val>
                                            <p:strVal val="#ppt_x-.2"/>
                                          </p:val>
                                        </p:tav>
                                        <p:tav tm="100000">
                                          <p:val>
                                            <p:strVal val="#ppt_x"/>
                                          </p:val>
                                        </p:tav>
                                      </p:tavLst>
                                    </p:anim>
                                    <p:anim calcmode="lin" valueType="num">
                                      <p:cBhvr>
                                        <p:cTn id="63" dur="1000" fill="hold"/>
                                        <p:tgtEl>
                                          <p:spTgt spid="37892"/>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789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37911"/>
                                        </p:tgtEl>
                                        <p:attrNameLst>
                                          <p:attrName>style.visibility</p:attrName>
                                        </p:attrNameLst>
                                      </p:cBhvr>
                                      <p:to>
                                        <p:strVal val="visible"/>
                                      </p:to>
                                    </p:set>
                                    <p:animEffect transition="in" filter="slide(fromBottom)">
                                      <p:cBhvr>
                                        <p:cTn id="69" dur="3000"/>
                                        <p:tgtEl>
                                          <p:spTgt spid="37911"/>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37914"/>
                                        </p:tgtEl>
                                        <p:attrNameLst>
                                          <p:attrName>style.visibility</p:attrName>
                                        </p:attrNameLst>
                                      </p:cBhvr>
                                      <p:to>
                                        <p:strVal val="visible"/>
                                      </p:to>
                                    </p:set>
                                    <p:anim calcmode="lin" valueType="num">
                                      <p:cBhvr>
                                        <p:cTn id="72" dur="1000" fill="hold"/>
                                        <p:tgtEl>
                                          <p:spTgt spid="37914"/>
                                        </p:tgtEl>
                                        <p:attrNameLst>
                                          <p:attrName>ppt_x</p:attrName>
                                        </p:attrNameLst>
                                      </p:cBhvr>
                                      <p:tavLst>
                                        <p:tav tm="0">
                                          <p:val>
                                            <p:strVal val="#ppt_x-.2"/>
                                          </p:val>
                                        </p:tav>
                                        <p:tav tm="100000">
                                          <p:val>
                                            <p:strVal val="#ppt_x"/>
                                          </p:val>
                                        </p:tav>
                                      </p:tavLst>
                                    </p:anim>
                                    <p:anim calcmode="lin" valueType="num">
                                      <p:cBhvr>
                                        <p:cTn id="73" dur="1000" fill="hold"/>
                                        <p:tgtEl>
                                          <p:spTgt spid="37914"/>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7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animBg="1"/>
      <p:bldP spid="37892" grpId="0"/>
      <p:bldP spid="37908" grpId="0"/>
      <p:bldP spid="37910" grpId="0"/>
      <p:bldP spid="37911" grpId="0"/>
      <p:bldP spid="37912" grpId="0" animBg="1"/>
      <p:bldP spid="37913" grpId="0" animBg="1"/>
      <p:bldP spid="379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323850" y="2852738"/>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9900"/>
                </a:solidFill>
                <a:cs typeface="Arial" charset="0"/>
              </a:rPr>
              <a:t>=  3 ans</a:t>
            </a:r>
          </a:p>
        </p:txBody>
      </p:sp>
      <p:sp>
        <p:nvSpPr>
          <p:cNvPr id="63490" name="Line 3"/>
          <p:cNvSpPr>
            <a:spLocks noChangeShapeType="1"/>
          </p:cNvSpPr>
          <p:nvPr/>
        </p:nvSpPr>
        <p:spPr bwMode="auto">
          <a:xfrm flipV="1">
            <a:off x="6300788" y="2349500"/>
            <a:ext cx="719137" cy="71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3491" name="Text Box 4"/>
          <p:cNvSpPr txBox="1">
            <a:spLocks noChangeArrowheads="1"/>
          </p:cNvSpPr>
          <p:nvPr/>
        </p:nvSpPr>
        <p:spPr bwMode="auto">
          <a:xfrm>
            <a:off x="7019925" y="1773238"/>
            <a:ext cx="2124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folHlink"/>
                </a:solidFill>
                <a:cs typeface="Arial" charset="0"/>
              </a:rPr>
              <a:t>Quelle pension de retraite?</a:t>
            </a:r>
          </a:p>
        </p:txBody>
      </p:sp>
      <p:pic>
        <p:nvPicPr>
          <p:cNvPr id="63492" name="Picture 5" descr="qmv_g4eb[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76325" y="1600200"/>
            <a:ext cx="862013" cy="715963"/>
          </a:xfrm>
          <a:noFill/>
        </p:spPr>
      </p:pic>
      <p:pic>
        <p:nvPicPr>
          <p:cNvPr id="63507" name="Picture 34" descr="franc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95288" y="5157788"/>
            <a:ext cx="576262" cy="417512"/>
          </a:xfrm>
          <a:noFill/>
        </p:spPr>
      </p:pic>
      <p:grpSp>
        <p:nvGrpSpPr>
          <p:cNvPr id="63493" name="Group 6"/>
          <p:cNvGrpSpPr>
            <a:grpSpLocks/>
          </p:cNvGrpSpPr>
          <p:nvPr/>
        </p:nvGrpSpPr>
        <p:grpSpPr bwMode="auto">
          <a:xfrm>
            <a:off x="827088" y="620713"/>
            <a:ext cx="7772400" cy="4114800"/>
            <a:chOff x="408" y="663"/>
            <a:chExt cx="4896" cy="2592"/>
          </a:xfrm>
        </p:grpSpPr>
        <p:grpSp>
          <p:nvGrpSpPr>
            <p:cNvPr id="63508" name="Group 7"/>
            <p:cNvGrpSpPr>
              <a:grpSpLocks noChangeAspect="1"/>
            </p:cNvGrpSpPr>
            <p:nvPr/>
          </p:nvGrpSpPr>
          <p:grpSpPr bwMode="auto">
            <a:xfrm>
              <a:off x="408" y="663"/>
              <a:ext cx="4896" cy="2592"/>
              <a:chOff x="321" y="819"/>
              <a:chExt cx="3672" cy="3456"/>
            </a:xfrm>
          </p:grpSpPr>
          <p:sp>
            <p:nvSpPr>
              <p:cNvPr id="63510" name="AutoShape 8"/>
              <p:cNvSpPr>
                <a:spLocks noChangeAspect="1" noChangeArrowheads="1" noTextEdit="1"/>
              </p:cNvSpPr>
              <p:nvPr/>
            </p:nvSpPr>
            <p:spPr bwMode="auto">
              <a:xfrm>
                <a:off x="321" y="819"/>
                <a:ext cx="367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9945"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Italie</a:t>
                </a:r>
              </a:p>
            </p:txBody>
          </p:sp>
          <p:sp>
            <p:nvSpPr>
              <p:cNvPr id="39946" name="_s1033"/>
              <p:cNvSpPr>
                <a:spLocks noChangeArrowheads="1"/>
              </p:cNvSpPr>
              <p:nvPr/>
            </p:nvSpPr>
            <p:spPr bwMode="auto">
              <a:xfrm>
                <a:off x="1313" y="1546"/>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Luxembourg	</a:t>
                </a:r>
              </a:p>
            </p:txBody>
          </p:sp>
          <p:sp>
            <p:nvSpPr>
              <p:cNvPr id="39947" name="_s1034"/>
              <p:cNvSpPr>
                <a:spLocks noChangeArrowheads="1"/>
              </p:cNvSpPr>
              <p:nvPr/>
            </p:nvSpPr>
            <p:spPr bwMode="auto">
              <a:xfrm>
                <a:off x="2328"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France</a:t>
                </a:r>
              </a:p>
            </p:txBody>
          </p:sp>
          <p:grpSp>
            <p:nvGrpSpPr>
              <p:cNvPr id="63514" name="Group 12"/>
              <p:cNvGrpSpPr>
                <a:grpSpLocks/>
              </p:cNvGrpSpPr>
              <p:nvPr/>
            </p:nvGrpSpPr>
            <p:grpSpPr bwMode="auto">
              <a:xfrm>
                <a:off x="791" y="1441"/>
                <a:ext cx="2041" cy="115"/>
                <a:chOff x="1162" y="2993"/>
                <a:chExt cx="2041" cy="114"/>
              </a:xfrm>
            </p:grpSpPr>
            <p:sp>
              <p:nvSpPr>
                <p:cNvPr id="63517" name="Line 13"/>
                <p:cNvSpPr>
                  <a:spLocks noChangeShapeType="1"/>
                </p:cNvSpPr>
                <p:nvPr/>
              </p:nvSpPr>
              <p:spPr bwMode="auto">
                <a:xfrm>
                  <a:off x="1162" y="2993"/>
                  <a:ext cx="20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518" name="Line 14"/>
                <p:cNvSpPr>
                  <a:spLocks noChangeShapeType="1"/>
                </p:cNvSpPr>
                <p:nvPr/>
              </p:nvSpPr>
              <p:spPr bwMode="auto">
                <a:xfrm>
                  <a:off x="1162"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519" name="Line 15"/>
                <p:cNvSpPr>
                  <a:spLocks noChangeShapeType="1"/>
                </p:cNvSpPr>
                <p:nvPr/>
              </p:nvSpPr>
              <p:spPr bwMode="auto">
                <a:xfrm>
                  <a:off x="2137"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3515" name="Line 16"/>
              <p:cNvSpPr>
                <a:spLocks noChangeShapeType="1"/>
              </p:cNvSpPr>
              <p:nvPr/>
            </p:nvSpPr>
            <p:spPr bwMode="auto">
              <a:xfrm>
                <a:off x="2832" y="1441"/>
                <a:ext cx="0" cy="1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953"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400" b="1">
                    <a:solidFill>
                      <a:schemeClr val="bg2"/>
                    </a:solidFill>
                    <a:ea typeface="Arial" charset="0"/>
                    <a:cs typeface="Arial" charset="0"/>
                  </a:rPr>
                  <a:t>RESULTAT</a:t>
                </a:r>
              </a:p>
            </p:txBody>
          </p:sp>
        </p:grpSp>
        <p:sp>
          <p:nvSpPr>
            <p:cNvPr id="63509" name="Line 18"/>
            <p:cNvSpPr>
              <a:spLocks noChangeShapeType="1"/>
            </p:cNvSpPr>
            <p:nvPr/>
          </p:nvSpPr>
          <p:spPr bwMode="auto">
            <a:xfrm>
              <a:off x="2336" y="1026"/>
              <a:ext cx="0" cy="11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63494" name="Picture 19"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0575"/>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20"/>
          <p:cNvSpPr txBox="1">
            <a:spLocks noChangeArrowheads="1"/>
          </p:cNvSpPr>
          <p:nvPr/>
        </p:nvSpPr>
        <p:spPr bwMode="auto">
          <a:xfrm>
            <a:off x="2555875" y="2852738"/>
            <a:ext cx="2374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9900"/>
                </a:solidFill>
                <a:cs typeface="Arial" charset="0"/>
              </a:rPr>
              <a:t>=  23  ans</a:t>
            </a:r>
          </a:p>
        </p:txBody>
      </p:sp>
      <p:pic>
        <p:nvPicPr>
          <p:cNvPr id="63496" name="Picture 21"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060575"/>
            <a:ext cx="812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Text Box 22"/>
          <p:cNvSpPr txBox="1">
            <a:spLocks noChangeArrowheads="1"/>
          </p:cNvSpPr>
          <p:nvPr/>
        </p:nvSpPr>
        <p:spPr bwMode="auto">
          <a:xfrm>
            <a:off x="4787900" y="2852738"/>
            <a:ext cx="2413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fr-FR" sz="1400" b="1" u="sng">
              <a:solidFill>
                <a:srgbClr val="0000FF"/>
              </a:solidFill>
              <a:cs typeface="Arial" charset="0"/>
            </a:endParaRPr>
          </a:p>
          <a:p>
            <a:pPr algn="ctr">
              <a:spcBef>
                <a:spcPct val="50000"/>
              </a:spcBef>
            </a:pPr>
            <a:r>
              <a:rPr lang="fr-FR" sz="1800" b="1">
                <a:solidFill>
                  <a:srgbClr val="FF9900"/>
                </a:solidFill>
                <a:cs typeface="Arial" charset="0"/>
              </a:rPr>
              <a:t>=  14 ans</a:t>
            </a:r>
          </a:p>
        </p:txBody>
      </p:sp>
      <p:sp>
        <p:nvSpPr>
          <p:cNvPr id="39959" name="Text Box 23"/>
          <p:cNvSpPr txBox="1">
            <a:spLocks noChangeArrowheads="1"/>
          </p:cNvSpPr>
          <p:nvPr/>
        </p:nvSpPr>
        <p:spPr bwMode="auto">
          <a:xfrm>
            <a:off x="3348038" y="3973513"/>
            <a:ext cx="57959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6700" eaLnBrk="0" hangingPunct="0">
              <a:defRPr sz="2400">
                <a:solidFill>
                  <a:schemeClr val="tx1"/>
                </a:solidFill>
                <a:latin typeface="Arial" charset="0"/>
                <a:ea typeface="ＭＳ Ｐゴシック" charset="0"/>
                <a:cs typeface="ＭＳ Ｐゴシック" charset="0"/>
              </a:defRPr>
            </a:lvl1pPr>
            <a:lvl2pPr marL="742950" indent="-285750" defTabSz="266700" eaLnBrk="0" hangingPunct="0">
              <a:defRPr sz="2400">
                <a:solidFill>
                  <a:schemeClr val="tx1"/>
                </a:solidFill>
                <a:latin typeface="Arial" charset="0"/>
                <a:ea typeface="ＭＳ Ｐゴシック" charset="0"/>
              </a:defRPr>
            </a:lvl2pPr>
            <a:lvl3pPr marL="1143000" indent="-228600" defTabSz="266700" eaLnBrk="0" hangingPunct="0">
              <a:defRPr sz="2400">
                <a:solidFill>
                  <a:schemeClr val="tx1"/>
                </a:solidFill>
                <a:latin typeface="Arial" charset="0"/>
                <a:ea typeface="ＭＳ Ｐゴシック" charset="0"/>
              </a:defRPr>
            </a:lvl3pPr>
            <a:lvl4pPr marL="1600200" indent="-228600" defTabSz="266700" eaLnBrk="0" hangingPunct="0">
              <a:defRPr sz="2400">
                <a:solidFill>
                  <a:schemeClr val="tx1"/>
                </a:solidFill>
                <a:latin typeface="Arial" charset="0"/>
                <a:ea typeface="ＭＳ Ｐゴシック" charset="0"/>
              </a:defRPr>
            </a:lvl4pPr>
            <a:lvl5pPr marL="2057400" indent="-228600" defTabSz="266700" eaLnBrk="0" hangingPunct="0">
              <a:defRPr sz="2400">
                <a:solidFill>
                  <a:schemeClr val="tx1"/>
                </a:solidFill>
                <a:latin typeface="Arial" charset="0"/>
                <a:ea typeface="ＭＳ Ｐゴシック" charset="0"/>
              </a:defRPr>
            </a:lvl5pPr>
            <a:lvl6pPr marL="2514600" indent="-228600" defTabSz="2667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2667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2667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2667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buFontTx/>
              <a:buChar char="•"/>
            </a:pPr>
            <a:endParaRPr lang="fr-FR" sz="1800" b="1">
              <a:cs typeface="Arial" charset="0"/>
            </a:endParaRPr>
          </a:p>
          <a:p>
            <a:pPr>
              <a:lnSpc>
                <a:spcPct val="50000"/>
              </a:lnSpc>
              <a:spcBef>
                <a:spcPct val="50000"/>
              </a:spcBef>
              <a:buFontTx/>
              <a:buChar char="•"/>
            </a:pPr>
            <a:r>
              <a:rPr lang="fr-FR" b="1">
                <a:cs typeface="Arial" charset="0"/>
              </a:rPr>
              <a:t>Pension italienne au pro-rata </a:t>
            </a:r>
          </a:p>
          <a:p>
            <a:pPr>
              <a:lnSpc>
                <a:spcPct val="50000"/>
              </a:lnSpc>
              <a:spcBef>
                <a:spcPct val="50000"/>
              </a:spcBef>
              <a:buFontTx/>
              <a:buChar char="•"/>
            </a:pPr>
            <a:r>
              <a:rPr lang="fr-FR" b="1">
                <a:cs typeface="Arial" charset="0"/>
              </a:rPr>
              <a:t>+</a:t>
            </a:r>
          </a:p>
          <a:p>
            <a:pPr>
              <a:lnSpc>
                <a:spcPct val="50000"/>
              </a:lnSpc>
              <a:spcBef>
                <a:spcPct val="50000"/>
              </a:spcBef>
              <a:buFontTx/>
              <a:buChar char="•"/>
            </a:pPr>
            <a:r>
              <a:rPr lang="fr-FR" b="1">
                <a:cs typeface="Arial" charset="0"/>
              </a:rPr>
              <a:t>Pension nationaleluxembourgeoise</a:t>
            </a:r>
          </a:p>
          <a:p>
            <a:pPr>
              <a:lnSpc>
                <a:spcPct val="50000"/>
              </a:lnSpc>
              <a:spcBef>
                <a:spcPct val="50000"/>
              </a:spcBef>
              <a:buFontTx/>
              <a:buChar char="•"/>
            </a:pPr>
            <a:r>
              <a:rPr lang="fr-FR" b="1">
                <a:cs typeface="Arial" charset="0"/>
              </a:rPr>
              <a:t>+</a:t>
            </a:r>
          </a:p>
          <a:p>
            <a:pPr>
              <a:lnSpc>
                <a:spcPct val="50000"/>
              </a:lnSpc>
              <a:spcBef>
                <a:spcPct val="50000"/>
              </a:spcBef>
              <a:buFontTx/>
              <a:buChar char="•"/>
            </a:pPr>
            <a:r>
              <a:rPr lang="fr-FR" b="1">
                <a:cs typeface="Arial" charset="0"/>
              </a:rPr>
              <a:t>Pension au pro-rata française</a:t>
            </a:r>
            <a:endParaRPr lang="fr-FR" sz="1800" b="1">
              <a:solidFill>
                <a:srgbClr val="0000FF"/>
              </a:solidFill>
              <a:cs typeface="Arial" charset="0"/>
            </a:endParaRPr>
          </a:p>
        </p:txBody>
      </p:sp>
      <p:sp>
        <p:nvSpPr>
          <p:cNvPr id="63499" name="Line 24"/>
          <p:cNvSpPr>
            <a:spLocks noChangeShapeType="1"/>
          </p:cNvSpPr>
          <p:nvPr/>
        </p:nvSpPr>
        <p:spPr bwMode="auto">
          <a:xfrm rot="21221906" flipV="1">
            <a:off x="4140200" y="2205038"/>
            <a:ext cx="1295400" cy="36830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63500" name="Line 25"/>
          <p:cNvSpPr>
            <a:spLocks noChangeShapeType="1"/>
          </p:cNvSpPr>
          <p:nvPr/>
        </p:nvSpPr>
        <p:spPr bwMode="auto">
          <a:xfrm rot="21221906" flipV="1">
            <a:off x="1835150" y="2205038"/>
            <a:ext cx="1333500" cy="390525"/>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39962" name="Line 26"/>
          <p:cNvSpPr>
            <a:spLocks noChangeShapeType="1"/>
          </p:cNvSpPr>
          <p:nvPr/>
        </p:nvSpPr>
        <p:spPr bwMode="auto">
          <a:xfrm flipV="1">
            <a:off x="0" y="4941888"/>
            <a:ext cx="1187450" cy="0"/>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3502" name="Line 27"/>
          <p:cNvSpPr>
            <a:spLocks noChangeShapeType="1"/>
          </p:cNvSpPr>
          <p:nvPr/>
        </p:nvSpPr>
        <p:spPr bwMode="auto">
          <a:xfrm>
            <a:off x="2771775" y="58054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9964" name="Text Box 28"/>
          <p:cNvSpPr txBox="1">
            <a:spLocks noChangeArrowheads="1"/>
          </p:cNvSpPr>
          <p:nvPr/>
        </p:nvSpPr>
        <p:spPr bwMode="auto">
          <a:xfrm>
            <a:off x="2411413" y="0"/>
            <a:ext cx="4321175" cy="4889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sz="2600" dirty="0" smtClean="0">
                <a:solidFill>
                  <a:srgbClr val="20207C"/>
                </a:solidFill>
                <a:effectLst>
                  <a:outerShdw blurRad="38100" dist="38100" dir="2700000" algn="tl">
                    <a:srgbClr val="000000"/>
                  </a:outerShdw>
                </a:effectLst>
                <a:cs typeface="Arial" charset="0"/>
              </a:rPr>
              <a:t>EXEMPLE</a:t>
            </a:r>
            <a:endParaRPr lang="fr-FR" sz="2600" dirty="0" smtClean="0">
              <a:solidFill>
                <a:srgbClr val="20207C"/>
              </a:solidFill>
              <a:effectLst>
                <a:outerShdw blurRad="38100" dist="38100" dir="2700000" algn="tl">
                  <a:srgbClr val="000000"/>
                </a:outerShdw>
              </a:effectLst>
              <a:cs typeface="Arial" charset="0"/>
            </a:endParaRPr>
          </a:p>
        </p:txBody>
      </p:sp>
      <p:sp>
        <p:nvSpPr>
          <p:cNvPr id="39965" name="Documents"/>
          <p:cNvSpPr>
            <a:spLocks noEditPoints="1" noChangeArrowheads="1"/>
          </p:cNvSpPr>
          <p:nvPr/>
        </p:nvSpPr>
        <p:spPr bwMode="auto">
          <a:xfrm>
            <a:off x="1331913" y="4005263"/>
            <a:ext cx="2016125"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r>
              <a:rPr lang="fr-FR" b="1">
                <a:ea typeface="Arial" charset="0"/>
                <a:cs typeface="Arial" charset="0"/>
              </a:rPr>
              <a:t>3 pensions</a:t>
            </a:r>
          </a:p>
          <a:p>
            <a:pPr>
              <a:defRPr/>
            </a:pPr>
            <a:r>
              <a:rPr lang="fr-FR" b="1">
                <a:ea typeface="Arial" charset="0"/>
                <a:cs typeface="Arial" charset="0"/>
              </a:rPr>
              <a:t>différentes</a:t>
            </a:r>
          </a:p>
        </p:txBody>
      </p:sp>
      <p:pic>
        <p:nvPicPr>
          <p:cNvPr id="63505" name="Picture 30" descr="ita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716338"/>
            <a:ext cx="503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31" descr="luxemb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365625"/>
            <a:ext cx="5524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962"/>
                                        </p:tgtEl>
                                        <p:attrNameLst>
                                          <p:attrName>style.visibility</p:attrName>
                                        </p:attrNameLst>
                                      </p:cBhvr>
                                      <p:to>
                                        <p:strVal val="visible"/>
                                      </p:to>
                                    </p:set>
                                    <p:anim calcmode="lin" valueType="num">
                                      <p:cBhvr>
                                        <p:cTn id="7" dur="1000" fill="hold"/>
                                        <p:tgtEl>
                                          <p:spTgt spid="39962"/>
                                        </p:tgtEl>
                                        <p:attrNameLst>
                                          <p:attrName>ppt_x</p:attrName>
                                        </p:attrNameLst>
                                      </p:cBhvr>
                                      <p:tavLst>
                                        <p:tav tm="0">
                                          <p:val>
                                            <p:strVal val="#ppt_x-.2"/>
                                          </p:val>
                                        </p:tav>
                                        <p:tav tm="100000">
                                          <p:val>
                                            <p:strVal val="#ppt_x"/>
                                          </p:val>
                                        </p:tav>
                                      </p:tavLst>
                                    </p:anim>
                                    <p:anim calcmode="lin" valueType="num">
                                      <p:cBhvr>
                                        <p:cTn id="8" dur="1000" fill="hold"/>
                                        <p:tgtEl>
                                          <p:spTgt spid="39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62"/>
                                        </p:tgtEl>
                                      </p:cBhvr>
                                    </p:animEffect>
                                  </p:childTnLst>
                                </p:cTn>
                              </p:par>
                            </p:childTnLst>
                          </p:cTn>
                        </p:par>
                        <p:par>
                          <p:cTn id="10" fill="hold" nodeType="afterGroup">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9959"/>
                                        </p:tgtEl>
                                        <p:attrNameLst>
                                          <p:attrName>style.visibility</p:attrName>
                                        </p:attrNameLst>
                                      </p:cBhvr>
                                      <p:to>
                                        <p:strVal val="visible"/>
                                      </p:to>
                                    </p:set>
                                    <p:animEffect transition="in" filter="slide(fromBottom)">
                                      <p:cBhvr>
                                        <p:cTn id="13" dur="3000"/>
                                        <p:tgtEl>
                                          <p:spTgt spid="39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p:bldP spid="399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3"/>
          <p:cNvSpPr txBox="1">
            <a:spLocks noChangeArrowheads="1"/>
          </p:cNvSpPr>
          <p:nvPr/>
        </p:nvSpPr>
        <p:spPr bwMode="auto">
          <a:xfrm>
            <a:off x="685800" y="2438400"/>
            <a:ext cx="845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defTabSz="384175" eaLnBrk="0" hangingPunct="0">
              <a:tabLst>
                <a:tab pos="384175" algn="l"/>
              </a:tabLst>
              <a:defRPr sz="2400">
                <a:solidFill>
                  <a:schemeClr val="tx1"/>
                </a:solidFill>
                <a:latin typeface="Arial" charset="0"/>
                <a:ea typeface="ＭＳ Ｐゴシック" charset="0"/>
                <a:cs typeface="ＭＳ Ｐゴシック" charset="0"/>
              </a:defRPr>
            </a:lvl1pPr>
            <a:lvl2pPr marL="742950" indent="-285750" defTabSz="384175" eaLnBrk="0" hangingPunct="0">
              <a:tabLst>
                <a:tab pos="384175" algn="l"/>
              </a:tabLst>
              <a:defRPr sz="2400">
                <a:solidFill>
                  <a:schemeClr val="tx1"/>
                </a:solidFill>
                <a:latin typeface="Arial" charset="0"/>
                <a:ea typeface="ＭＳ Ｐゴシック" charset="0"/>
              </a:defRPr>
            </a:lvl2pPr>
            <a:lvl3pPr marL="1143000" indent="-228600" defTabSz="384175" eaLnBrk="0" hangingPunct="0">
              <a:tabLst>
                <a:tab pos="384175" algn="l"/>
              </a:tabLst>
              <a:defRPr sz="2400">
                <a:solidFill>
                  <a:schemeClr val="tx1"/>
                </a:solidFill>
                <a:latin typeface="Arial" charset="0"/>
                <a:ea typeface="ＭＳ Ｐゴシック" charset="0"/>
              </a:defRPr>
            </a:lvl3pPr>
            <a:lvl4pPr marL="1600200" indent="-228600" defTabSz="384175" eaLnBrk="0" hangingPunct="0">
              <a:tabLst>
                <a:tab pos="384175" algn="l"/>
              </a:tabLst>
              <a:defRPr sz="2400">
                <a:solidFill>
                  <a:schemeClr val="tx1"/>
                </a:solidFill>
                <a:latin typeface="Arial" charset="0"/>
                <a:ea typeface="ＭＳ Ｐゴシック" charset="0"/>
              </a:defRPr>
            </a:lvl4pPr>
            <a:lvl5pPr marL="2057400" indent="-228600" defTabSz="384175" eaLnBrk="0" hangingPunct="0">
              <a:tabLst>
                <a:tab pos="384175" algn="l"/>
              </a:tabLst>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9pPr>
          </a:lstStyle>
          <a:p>
            <a:pPr eaLnBrk="1" hangingPunct="1">
              <a:lnSpc>
                <a:spcPct val="90000"/>
              </a:lnSpc>
              <a:spcBef>
                <a:spcPct val="50000"/>
              </a:spcBef>
            </a:pPr>
            <a:endParaRPr lang="en-US" sz="2800">
              <a:solidFill>
                <a:srgbClr val="006699"/>
              </a:solidFill>
              <a:latin typeface="Tahoma" charset="0"/>
              <a:sym typeface="Wingdings" charset="0"/>
            </a:endParaRPr>
          </a:p>
        </p:txBody>
      </p:sp>
      <p:sp>
        <p:nvSpPr>
          <p:cNvPr id="22532" name="Text Box 4"/>
          <p:cNvSpPr txBox="1">
            <a:spLocks noChangeArrowheads="1"/>
          </p:cNvSpPr>
          <p:nvPr/>
        </p:nvSpPr>
        <p:spPr bwMode="auto">
          <a:xfrm>
            <a:off x="2590800" y="2057400"/>
            <a:ext cx="4267200" cy="923925"/>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fr-FR" sz="2600" smtClean="0">
                <a:solidFill>
                  <a:srgbClr val="006699"/>
                </a:solidFill>
                <a:effectLst>
                  <a:outerShdw blurRad="38100" dist="38100" dir="2700000" algn="tl">
                    <a:srgbClr val="000000"/>
                  </a:outerShdw>
                </a:effectLst>
                <a:latin typeface="Tahoma" charset="0"/>
              </a:rPr>
              <a:t>1. LA PENSION GLOBALE THEORIQUE</a:t>
            </a:r>
            <a:r>
              <a:rPr lang="fr-FR" sz="2800" smtClean="0">
                <a:solidFill>
                  <a:srgbClr val="006699"/>
                </a:solidFill>
                <a:effectLst>
                  <a:outerShdw blurRad="38100" dist="38100" dir="2700000" algn="tl">
                    <a:srgbClr val="000000"/>
                  </a:outerShdw>
                </a:effectLst>
                <a:latin typeface="Tahoma" charset="0"/>
              </a:rPr>
              <a:t> </a:t>
            </a:r>
          </a:p>
        </p:txBody>
      </p:sp>
      <p:sp>
        <p:nvSpPr>
          <p:cNvPr id="65539" name="Text Box 5"/>
          <p:cNvSpPr txBox="1">
            <a:spLocks noChangeArrowheads="1"/>
          </p:cNvSpPr>
          <p:nvPr/>
        </p:nvSpPr>
        <p:spPr bwMode="auto">
          <a:xfrm>
            <a:off x="1905000" y="2971800"/>
            <a:ext cx="72390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FR" sz="2800">
                <a:solidFill>
                  <a:srgbClr val="006699"/>
                </a:solidFill>
                <a:latin typeface="Tahoma" charset="0"/>
              </a:rPr>
              <a:t>Même formule :</a:t>
            </a:r>
          </a:p>
          <a:p>
            <a:pPr algn="ctr" eaLnBrk="1" hangingPunct="1">
              <a:spcBef>
                <a:spcPct val="50000"/>
              </a:spcBef>
            </a:pPr>
            <a:r>
              <a:rPr lang="fr-FR" sz="3200" b="1">
                <a:solidFill>
                  <a:srgbClr val="FF6600"/>
                </a:solidFill>
                <a:latin typeface="Tahoma" charset="0"/>
              </a:rPr>
              <a:t>SAM x Taux x Durée d</a:t>
            </a:r>
            <a:r>
              <a:rPr lang="ja-JP" altLang="fr-FR" sz="3200" b="1">
                <a:solidFill>
                  <a:srgbClr val="FF6600"/>
                </a:solidFill>
                <a:latin typeface="Tahoma" charset="0"/>
              </a:rPr>
              <a:t>’</a:t>
            </a:r>
            <a:r>
              <a:rPr lang="fr-FR" altLang="ja-JP" sz="3200" b="1">
                <a:solidFill>
                  <a:srgbClr val="FF6600"/>
                </a:solidFill>
                <a:latin typeface="Tahoma" charset="0"/>
              </a:rPr>
              <a:t>assurance</a:t>
            </a:r>
          </a:p>
          <a:p>
            <a:pPr eaLnBrk="1" hangingPunct="1">
              <a:spcBef>
                <a:spcPct val="50000"/>
              </a:spcBef>
            </a:pPr>
            <a:endParaRPr lang="fr-FR" sz="2000">
              <a:solidFill>
                <a:srgbClr val="006699"/>
              </a:solidFill>
              <a:latin typeface="Tahoma" charset="0"/>
            </a:endParaRPr>
          </a:p>
          <a:p>
            <a:pPr eaLnBrk="1" hangingPunct="1">
              <a:spcBef>
                <a:spcPct val="50000"/>
              </a:spcBef>
            </a:pPr>
            <a:r>
              <a:rPr lang="fr-FR" sz="2800">
                <a:solidFill>
                  <a:srgbClr val="006699"/>
                </a:solidFill>
                <a:latin typeface="Tahoma" charset="0"/>
                <a:sym typeface="Wingdings" charset="0"/>
              </a:rPr>
              <a:t> </a:t>
            </a:r>
            <a:r>
              <a:rPr lang="fr-FR" sz="2800" b="1" u="sng">
                <a:solidFill>
                  <a:srgbClr val="006699"/>
                </a:solidFill>
                <a:latin typeface="Tahoma" charset="0"/>
                <a:sym typeface="Wingdings" charset="0"/>
              </a:rPr>
              <a:t>SAM</a:t>
            </a:r>
            <a:r>
              <a:rPr lang="fr-FR" sz="2800">
                <a:solidFill>
                  <a:srgbClr val="006699"/>
                </a:solidFill>
                <a:latin typeface="Tahoma" charset="0"/>
                <a:sym typeface="Wingdings" charset="0"/>
              </a:rPr>
              <a:t> : déterminé en fonction des seuls salaires retenus par le Régime Général</a:t>
            </a:r>
            <a:endParaRPr lang="fr-FR" sz="2800">
              <a:solidFill>
                <a:srgbClr val="006699"/>
              </a:solidFill>
              <a:latin typeface="Tahoma" charset="0"/>
            </a:endParaRPr>
          </a:p>
        </p:txBody>
      </p:sp>
      <p:sp>
        <p:nvSpPr>
          <p:cNvPr id="65540" name="Titre 7"/>
          <p:cNvSpPr>
            <a:spLocks noGrp="1"/>
          </p:cNvSpPr>
          <p:nvPr>
            <p:ph type="title"/>
          </p:nvPr>
        </p:nvSpPr>
        <p:spPr/>
        <p:txBody>
          <a:bodyPr/>
          <a:lstStyle/>
          <a:p>
            <a:r>
              <a:rPr lang="fr-FR">
                <a:latin typeface="Garamond" charset="0"/>
                <a:ea typeface="ＭＳ Ｐゴシック" charset="0"/>
              </a:rPr>
              <a:t>Illustration : le travail de la CRAV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685800" y="2438400"/>
            <a:ext cx="845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defTabSz="384175" eaLnBrk="0" hangingPunct="0">
              <a:tabLst>
                <a:tab pos="384175" algn="l"/>
              </a:tabLst>
              <a:defRPr sz="2400">
                <a:solidFill>
                  <a:schemeClr val="tx1"/>
                </a:solidFill>
                <a:latin typeface="Arial" charset="0"/>
                <a:ea typeface="ＭＳ Ｐゴシック" charset="0"/>
                <a:cs typeface="ＭＳ Ｐゴシック" charset="0"/>
              </a:defRPr>
            </a:lvl1pPr>
            <a:lvl2pPr marL="742950" indent="-285750" defTabSz="384175" eaLnBrk="0" hangingPunct="0">
              <a:tabLst>
                <a:tab pos="384175" algn="l"/>
              </a:tabLst>
              <a:defRPr sz="2400">
                <a:solidFill>
                  <a:schemeClr val="tx1"/>
                </a:solidFill>
                <a:latin typeface="Arial" charset="0"/>
                <a:ea typeface="ＭＳ Ｐゴシック" charset="0"/>
              </a:defRPr>
            </a:lvl2pPr>
            <a:lvl3pPr marL="1143000" indent="-228600" defTabSz="384175" eaLnBrk="0" hangingPunct="0">
              <a:tabLst>
                <a:tab pos="384175" algn="l"/>
              </a:tabLst>
              <a:defRPr sz="2400">
                <a:solidFill>
                  <a:schemeClr val="tx1"/>
                </a:solidFill>
                <a:latin typeface="Arial" charset="0"/>
                <a:ea typeface="ＭＳ Ｐゴシック" charset="0"/>
              </a:defRPr>
            </a:lvl3pPr>
            <a:lvl4pPr marL="1600200" indent="-228600" defTabSz="384175" eaLnBrk="0" hangingPunct="0">
              <a:tabLst>
                <a:tab pos="384175" algn="l"/>
              </a:tabLst>
              <a:defRPr sz="2400">
                <a:solidFill>
                  <a:schemeClr val="tx1"/>
                </a:solidFill>
                <a:latin typeface="Arial" charset="0"/>
                <a:ea typeface="ＭＳ Ｐゴシック" charset="0"/>
              </a:defRPr>
            </a:lvl4pPr>
            <a:lvl5pPr marL="2057400" indent="-228600" defTabSz="384175" eaLnBrk="0" hangingPunct="0">
              <a:tabLst>
                <a:tab pos="384175" algn="l"/>
              </a:tabLst>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tabLst>
                <a:tab pos="384175" algn="l"/>
              </a:tabLst>
              <a:defRPr sz="2400">
                <a:solidFill>
                  <a:schemeClr val="tx1"/>
                </a:solidFill>
                <a:latin typeface="Arial" charset="0"/>
                <a:ea typeface="ＭＳ Ｐゴシック" charset="0"/>
              </a:defRPr>
            </a:lvl9pPr>
          </a:lstStyle>
          <a:p>
            <a:pPr eaLnBrk="1" hangingPunct="1">
              <a:lnSpc>
                <a:spcPct val="90000"/>
              </a:lnSpc>
              <a:spcBef>
                <a:spcPct val="50000"/>
              </a:spcBef>
            </a:pPr>
            <a:endParaRPr lang="en-US" sz="2800">
              <a:solidFill>
                <a:srgbClr val="006699"/>
              </a:solidFill>
              <a:latin typeface="Tahoma" charset="0"/>
              <a:sym typeface="Wingdings" charset="0"/>
            </a:endParaRPr>
          </a:p>
        </p:txBody>
      </p:sp>
      <p:sp>
        <p:nvSpPr>
          <p:cNvPr id="66562" name="Text Box 4"/>
          <p:cNvSpPr txBox="1">
            <a:spLocks noChangeArrowheads="1"/>
          </p:cNvSpPr>
          <p:nvPr/>
        </p:nvSpPr>
        <p:spPr bwMode="auto">
          <a:xfrm>
            <a:off x="1551290" y="609600"/>
            <a:ext cx="755860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4175" indent="-3841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Char char="è"/>
            </a:pPr>
            <a:r>
              <a:rPr lang="fr-FR" u="sng" dirty="0">
                <a:solidFill>
                  <a:srgbClr val="FF6600"/>
                </a:solidFill>
                <a:latin typeface="Tahoma" charset="0"/>
              </a:rPr>
              <a:t>Taux</a:t>
            </a:r>
            <a:r>
              <a:rPr lang="fr-FR" dirty="0">
                <a:solidFill>
                  <a:srgbClr val="FF6600"/>
                </a:solidFill>
                <a:latin typeface="Tahoma" charset="0"/>
              </a:rPr>
              <a:t> :</a:t>
            </a:r>
          </a:p>
          <a:p>
            <a:pPr algn="just" eaLnBrk="1" hangingPunct="1">
              <a:spcBef>
                <a:spcPct val="50000"/>
              </a:spcBef>
              <a:buFont typeface="Wingdings" charset="0"/>
              <a:buNone/>
            </a:pPr>
            <a:r>
              <a:rPr lang="fr-FR" dirty="0">
                <a:solidFill>
                  <a:srgbClr val="006699"/>
                </a:solidFill>
                <a:latin typeface="Tahoma" charset="0"/>
              </a:rPr>
              <a:t>    Si fixé en fonction de la durée d</a:t>
            </a:r>
            <a:r>
              <a:rPr lang="ja-JP" altLang="fr-FR" dirty="0">
                <a:solidFill>
                  <a:srgbClr val="006699"/>
                </a:solidFill>
                <a:latin typeface="Tahoma" charset="0"/>
              </a:rPr>
              <a:t>’</a:t>
            </a:r>
            <a:r>
              <a:rPr lang="fr-FR" altLang="ja-JP" dirty="0">
                <a:solidFill>
                  <a:srgbClr val="006699"/>
                </a:solidFill>
                <a:latin typeface="Tahoma" charset="0"/>
              </a:rPr>
              <a:t>assurance, les périodes  validées par les régimes de base français et celles communiquées par les autres Etats membres sont totalisées.</a:t>
            </a:r>
          </a:p>
          <a:p>
            <a:pPr algn="just" eaLnBrk="1" hangingPunct="1">
              <a:spcBef>
                <a:spcPct val="50000"/>
              </a:spcBef>
              <a:buFont typeface="Wingdings" charset="0"/>
              <a:buNone/>
            </a:pPr>
            <a:r>
              <a:rPr lang="fr-FR" dirty="0">
                <a:solidFill>
                  <a:srgbClr val="006699"/>
                </a:solidFill>
                <a:latin typeface="Tahoma" charset="0"/>
              </a:rPr>
              <a:t>	Exclusion des périodes accomplies dans un Etat tiers et dans un territoire d</a:t>
            </a:r>
            <a:r>
              <a:rPr lang="ja-JP" altLang="fr-FR" dirty="0">
                <a:solidFill>
                  <a:srgbClr val="006699"/>
                </a:solidFill>
                <a:latin typeface="Tahoma" charset="0"/>
              </a:rPr>
              <a:t>’</a:t>
            </a:r>
            <a:r>
              <a:rPr lang="fr-FR" altLang="ja-JP" dirty="0">
                <a:solidFill>
                  <a:srgbClr val="006699"/>
                </a:solidFill>
                <a:latin typeface="Tahoma" charset="0"/>
              </a:rPr>
              <a:t>outre mer français.</a:t>
            </a:r>
          </a:p>
          <a:p>
            <a:pPr eaLnBrk="1" hangingPunct="1">
              <a:spcBef>
                <a:spcPct val="50000"/>
              </a:spcBef>
              <a:buFont typeface="Wingdings" charset="0"/>
              <a:buChar char="è"/>
            </a:pPr>
            <a:r>
              <a:rPr lang="fr-FR" u="sng" dirty="0">
                <a:solidFill>
                  <a:srgbClr val="FF6600"/>
                </a:solidFill>
                <a:latin typeface="Tahoma" charset="0"/>
              </a:rPr>
              <a:t>Durée d</a:t>
            </a:r>
            <a:r>
              <a:rPr lang="ja-JP" altLang="fr-FR" u="sng" dirty="0">
                <a:solidFill>
                  <a:srgbClr val="FF6600"/>
                </a:solidFill>
                <a:latin typeface="Tahoma" charset="0"/>
              </a:rPr>
              <a:t>’</a:t>
            </a:r>
            <a:r>
              <a:rPr lang="fr-FR" altLang="ja-JP" u="sng" dirty="0">
                <a:solidFill>
                  <a:srgbClr val="FF6600"/>
                </a:solidFill>
                <a:latin typeface="Tahoma" charset="0"/>
              </a:rPr>
              <a:t>assurance</a:t>
            </a:r>
            <a:r>
              <a:rPr lang="fr-FR" altLang="ja-JP" dirty="0">
                <a:solidFill>
                  <a:srgbClr val="FF6600"/>
                </a:solidFill>
                <a:latin typeface="Tahoma" charset="0"/>
              </a:rPr>
              <a:t> :</a:t>
            </a:r>
          </a:p>
          <a:p>
            <a:pPr algn="just" eaLnBrk="1" hangingPunct="1">
              <a:spcBef>
                <a:spcPct val="50000"/>
              </a:spcBef>
              <a:buFont typeface="Wingdings" charset="0"/>
              <a:buNone/>
            </a:pPr>
            <a:r>
              <a:rPr lang="fr-FR" dirty="0">
                <a:solidFill>
                  <a:srgbClr val="006699"/>
                </a:solidFill>
                <a:latin typeface="Tahoma" charset="0"/>
              </a:rPr>
              <a:t>	Totalisation des périodes françaises et celles de tous les Etats membres dans la limite du maximum de trimestres et sous réserve </a:t>
            </a:r>
            <a:r>
              <a:rPr lang="fr-FR" dirty="0" err="1">
                <a:solidFill>
                  <a:srgbClr val="006699"/>
                </a:solidFill>
                <a:latin typeface="Tahoma" charset="0"/>
              </a:rPr>
              <a:t>qu</a:t>
            </a:r>
            <a:r>
              <a:rPr lang="ja-JP" altLang="fr-FR" dirty="0">
                <a:solidFill>
                  <a:srgbClr val="006699"/>
                </a:solidFill>
                <a:latin typeface="Tahoma" charset="0"/>
              </a:rPr>
              <a:t>’</a:t>
            </a:r>
            <a:r>
              <a:rPr lang="fr-FR" altLang="ja-JP" dirty="0">
                <a:solidFill>
                  <a:srgbClr val="006699"/>
                </a:solidFill>
                <a:latin typeface="Tahoma" charset="0"/>
              </a:rPr>
              <a:t>elles ne se superposent pas. </a:t>
            </a:r>
            <a:endParaRPr lang="fr-FR" dirty="0">
              <a:solidFill>
                <a:srgbClr val="006699"/>
              </a:solidFill>
              <a:latin typeface="Tahoma"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3"/>
          <p:cNvSpPr txBox="1">
            <a:spLocks noChangeArrowheads="1"/>
          </p:cNvSpPr>
          <p:nvPr/>
        </p:nvSpPr>
        <p:spPr bwMode="auto">
          <a:xfrm>
            <a:off x="1905000" y="1295400"/>
            <a:ext cx="7239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4175" eaLnBrk="0" hangingPunct="0">
              <a:defRPr sz="2400">
                <a:solidFill>
                  <a:schemeClr val="tx1"/>
                </a:solidFill>
                <a:latin typeface="Arial" charset="0"/>
                <a:ea typeface="ＭＳ Ｐゴシック" charset="0"/>
                <a:cs typeface="ＭＳ Ｐゴシック" charset="0"/>
              </a:defRPr>
            </a:lvl1pPr>
            <a:lvl2pPr marL="742950" indent="-285750" defTabSz="384175" eaLnBrk="0" hangingPunct="0">
              <a:defRPr sz="2400">
                <a:solidFill>
                  <a:schemeClr val="tx1"/>
                </a:solidFill>
                <a:latin typeface="Arial" charset="0"/>
                <a:ea typeface="ＭＳ Ｐゴシック" charset="0"/>
              </a:defRPr>
            </a:lvl2pPr>
            <a:lvl3pPr marL="1143000" indent="-228600" defTabSz="384175" eaLnBrk="0" hangingPunct="0">
              <a:defRPr sz="2400">
                <a:solidFill>
                  <a:schemeClr val="tx1"/>
                </a:solidFill>
                <a:latin typeface="Arial" charset="0"/>
                <a:ea typeface="ＭＳ Ｐゴシック" charset="0"/>
              </a:defRPr>
            </a:lvl3pPr>
            <a:lvl4pPr marL="1600200" indent="-228600" defTabSz="384175" eaLnBrk="0" hangingPunct="0">
              <a:defRPr sz="2400">
                <a:solidFill>
                  <a:schemeClr val="tx1"/>
                </a:solidFill>
                <a:latin typeface="Arial" charset="0"/>
                <a:ea typeface="ＭＳ Ｐゴシック" charset="0"/>
              </a:defRPr>
            </a:lvl4pPr>
            <a:lvl5pPr marL="2057400" indent="-228600" defTabSz="384175" eaLnBrk="0" hangingPunct="0">
              <a:defRPr sz="2400">
                <a:solidFill>
                  <a:schemeClr val="tx1"/>
                </a:solidFill>
                <a:latin typeface="Arial" charset="0"/>
                <a:ea typeface="ＭＳ Ｐゴシック" charset="0"/>
              </a:defRPr>
            </a:lvl5pPr>
            <a:lvl6pPr marL="2514600" indent="-228600" defTabSz="384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384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384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384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50000"/>
              </a:spcBef>
            </a:pPr>
            <a:r>
              <a:rPr lang="fr-FR" dirty="0">
                <a:solidFill>
                  <a:srgbClr val="006699"/>
                </a:solidFill>
                <a:latin typeface="Tahoma" charset="0"/>
                <a:sym typeface="Wingdings" charset="0"/>
              </a:rPr>
              <a:t>La pension globale théorique est réduite au prorata </a:t>
            </a:r>
            <a:r>
              <a:rPr lang="fr-FR" dirty="0" err="1">
                <a:solidFill>
                  <a:srgbClr val="006699"/>
                </a:solidFill>
                <a:latin typeface="Tahoma" charset="0"/>
                <a:sym typeface="Wingdings" charset="0"/>
              </a:rPr>
              <a:t>temporis</a:t>
            </a:r>
            <a:r>
              <a:rPr lang="fr-FR" dirty="0">
                <a:solidFill>
                  <a:srgbClr val="006699"/>
                </a:solidFill>
                <a:latin typeface="Tahoma" charset="0"/>
                <a:sym typeface="Wingdings" charset="0"/>
              </a:rPr>
              <a:t>.</a:t>
            </a:r>
          </a:p>
          <a:p>
            <a:pPr eaLnBrk="1" hangingPunct="1">
              <a:lnSpc>
                <a:spcPct val="120000"/>
              </a:lnSpc>
              <a:spcBef>
                <a:spcPct val="50000"/>
              </a:spcBef>
            </a:pPr>
            <a:r>
              <a:rPr lang="fr-FR" dirty="0">
                <a:solidFill>
                  <a:srgbClr val="006699"/>
                </a:solidFill>
                <a:latin typeface="Tahoma" charset="0"/>
                <a:sym typeface="Wingdings" charset="0"/>
              </a:rPr>
              <a:t>				   </a:t>
            </a:r>
            <a:r>
              <a:rPr lang="fr-FR" sz="2200" dirty="0">
                <a:solidFill>
                  <a:srgbClr val="FF6600"/>
                </a:solidFill>
                <a:latin typeface="Tahoma" charset="0"/>
                <a:sym typeface="Wingdings" charset="0"/>
              </a:rPr>
              <a:t>trimestres du régime général (limité au maximum)</a:t>
            </a:r>
          </a:p>
          <a:p>
            <a:pPr eaLnBrk="1" hangingPunct="1">
              <a:lnSpc>
                <a:spcPct val="40000"/>
              </a:lnSpc>
              <a:spcBef>
                <a:spcPct val="50000"/>
              </a:spcBef>
            </a:pPr>
            <a:r>
              <a:rPr lang="fr-FR" dirty="0">
                <a:solidFill>
                  <a:srgbClr val="FF6600"/>
                </a:solidFill>
                <a:latin typeface="Tahoma" charset="0"/>
                <a:sym typeface="Wingdings" charset="0"/>
              </a:rPr>
              <a:t>Le prorata =  ------------------------------------------------------</a:t>
            </a:r>
          </a:p>
          <a:p>
            <a:pPr eaLnBrk="1" hangingPunct="1">
              <a:lnSpc>
                <a:spcPct val="50000"/>
              </a:lnSpc>
              <a:spcBef>
                <a:spcPct val="50000"/>
              </a:spcBef>
            </a:pPr>
            <a:r>
              <a:rPr lang="fr-FR" sz="2200" dirty="0">
                <a:solidFill>
                  <a:srgbClr val="FF6600"/>
                </a:solidFill>
                <a:latin typeface="Tahoma" charset="0"/>
                <a:sym typeface="Wingdings" charset="0"/>
              </a:rPr>
              <a:t>                     total des trimestres = France + autres Etats</a:t>
            </a:r>
          </a:p>
          <a:p>
            <a:pPr eaLnBrk="1" hangingPunct="1">
              <a:lnSpc>
                <a:spcPct val="60000"/>
              </a:lnSpc>
              <a:spcBef>
                <a:spcPct val="50000"/>
              </a:spcBef>
            </a:pPr>
            <a:r>
              <a:rPr lang="fr-FR" sz="2200" dirty="0">
                <a:solidFill>
                  <a:srgbClr val="FF6600"/>
                </a:solidFill>
                <a:latin typeface="Tahoma" charset="0"/>
                <a:sym typeface="Wingdings" charset="0"/>
              </a:rPr>
              <a:t>                                    limité au maximum</a:t>
            </a:r>
          </a:p>
          <a:p>
            <a:pPr eaLnBrk="1" hangingPunct="1">
              <a:lnSpc>
                <a:spcPct val="60000"/>
              </a:lnSpc>
              <a:spcBef>
                <a:spcPct val="50000"/>
              </a:spcBef>
            </a:pPr>
            <a:endParaRPr lang="fr-FR" sz="2200" dirty="0">
              <a:solidFill>
                <a:srgbClr val="FF6600"/>
              </a:solidFill>
              <a:latin typeface="Tahoma" charset="0"/>
              <a:sym typeface="Wingdings" charset="0"/>
            </a:endParaRPr>
          </a:p>
          <a:p>
            <a:pPr eaLnBrk="1" hangingPunct="1">
              <a:lnSpc>
                <a:spcPct val="90000"/>
              </a:lnSpc>
              <a:spcBef>
                <a:spcPct val="50000"/>
              </a:spcBef>
            </a:pPr>
            <a:r>
              <a:rPr lang="fr-FR" dirty="0">
                <a:solidFill>
                  <a:srgbClr val="006699"/>
                </a:solidFill>
                <a:latin typeface="Tahoma" charset="0"/>
                <a:sym typeface="Wingdings" charset="0"/>
              </a:rPr>
              <a:t>Le montant de la pension communautaire résulte de la formule suivante :</a:t>
            </a:r>
          </a:p>
          <a:p>
            <a:pPr eaLnBrk="1" hangingPunct="1">
              <a:lnSpc>
                <a:spcPct val="90000"/>
              </a:lnSpc>
              <a:spcBef>
                <a:spcPct val="50000"/>
              </a:spcBef>
            </a:pPr>
            <a:endParaRPr lang="fr-FR" sz="1200" dirty="0">
              <a:solidFill>
                <a:srgbClr val="006699"/>
              </a:solidFill>
              <a:latin typeface="Tahoma" charset="0"/>
              <a:sym typeface="Wingdings" charset="0"/>
            </a:endParaRPr>
          </a:p>
          <a:p>
            <a:pPr algn="ctr" eaLnBrk="1" hangingPunct="1">
              <a:lnSpc>
                <a:spcPct val="50000"/>
              </a:lnSpc>
              <a:spcBef>
                <a:spcPct val="50000"/>
              </a:spcBef>
            </a:pPr>
            <a:r>
              <a:rPr lang="fr-FR" dirty="0">
                <a:solidFill>
                  <a:srgbClr val="FF6600"/>
                </a:solidFill>
                <a:latin typeface="Tahoma" charset="0"/>
                <a:sym typeface="Wingdings" charset="0"/>
              </a:rPr>
              <a:t>Pension globale x prorata  </a:t>
            </a:r>
          </a:p>
        </p:txBody>
      </p:sp>
      <p:sp>
        <p:nvSpPr>
          <p:cNvPr id="67586" name="Text Box 4"/>
          <p:cNvSpPr txBox="1">
            <a:spLocks noChangeArrowheads="1"/>
          </p:cNvSpPr>
          <p:nvPr/>
        </p:nvSpPr>
        <p:spPr bwMode="auto">
          <a:xfrm>
            <a:off x="762000" y="2971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endParaRPr lang="en-US">
              <a:solidFill>
                <a:srgbClr val="006699"/>
              </a:solidFill>
              <a:latin typeface="Tahoma" charset="0"/>
            </a:endParaRPr>
          </a:p>
        </p:txBody>
      </p:sp>
      <p:sp>
        <p:nvSpPr>
          <p:cNvPr id="24581" name="Text Box 5"/>
          <p:cNvSpPr txBox="1">
            <a:spLocks noChangeArrowheads="1"/>
          </p:cNvSpPr>
          <p:nvPr/>
        </p:nvSpPr>
        <p:spPr bwMode="auto">
          <a:xfrm>
            <a:off x="1905000" y="609600"/>
            <a:ext cx="5791200" cy="406400"/>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fr-FR" sz="2000" smtClean="0">
                <a:solidFill>
                  <a:srgbClr val="006699"/>
                </a:solidFill>
                <a:effectLst>
                  <a:outerShdw blurRad="38100" dist="38100" dir="2700000" algn="tl">
                    <a:srgbClr val="000000"/>
                  </a:outerShdw>
                </a:effectLst>
                <a:latin typeface="Tahoma" charset="0"/>
              </a:rPr>
              <a:t>2. LA PENSION COMMUNAUTAIRE PRORATISEE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3"/>
          <p:cNvSpPr txBox="1">
            <a:spLocks noChangeArrowheads="1"/>
          </p:cNvSpPr>
          <p:nvPr/>
        </p:nvSpPr>
        <p:spPr bwMode="auto">
          <a:xfrm>
            <a:off x="1676400" y="1295400"/>
            <a:ext cx="74676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eaLnBrk="0" hangingPunct="0">
              <a:defRPr sz="2400">
                <a:solidFill>
                  <a:schemeClr val="tx1"/>
                </a:solidFill>
                <a:latin typeface="Arial" charset="0"/>
                <a:ea typeface="ＭＳ Ｐゴシック" charset="0"/>
                <a:cs typeface="ＭＳ Ｐゴシック" charset="0"/>
              </a:defRPr>
            </a:lvl1pPr>
            <a:lvl2pPr marL="1216025"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pPr>
            <a:r>
              <a:rPr lang="fr-FR">
                <a:solidFill>
                  <a:srgbClr val="006699"/>
                </a:solidFill>
                <a:latin typeface="Tahoma" charset="0"/>
              </a:rPr>
              <a:t>Assuré : 60 ans au 1er juin 2007</a:t>
            </a:r>
          </a:p>
          <a:p>
            <a:pPr eaLnBrk="1" hangingPunct="1">
              <a:lnSpc>
                <a:spcPct val="50000"/>
              </a:lnSpc>
              <a:spcBef>
                <a:spcPct val="50000"/>
              </a:spcBef>
              <a:buFontTx/>
              <a:buChar char="•"/>
            </a:pPr>
            <a:r>
              <a:rPr lang="fr-FR">
                <a:solidFill>
                  <a:srgbClr val="006699"/>
                </a:solidFill>
                <a:latin typeface="Tahoma" charset="0"/>
              </a:rPr>
              <a:t>Nationalité allemande</a:t>
            </a:r>
          </a:p>
          <a:p>
            <a:pPr eaLnBrk="1" hangingPunct="1">
              <a:lnSpc>
                <a:spcPct val="60000"/>
              </a:lnSpc>
              <a:spcBef>
                <a:spcPct val="50000"/>
              </a:spcBef>
              <a:buFontTx/>
              <a:buChar char="•"/>
            </a:pPr>
            <a:r>
              <a:rPr lang="fr-FR">
                <a:solidFill>
                  <a:srgbClr val="006699"/>
                </a:solidFill>
                <a:latin typeface="Tahoma" charset="0"/>
              </a:rPr>
              <a:t>Il a cotisé:</a:t>
            </a:r>
          </a:p>
          <a:p>
            <a:pPr lvl="1" eaLnBrk="1" hangingPunct="1">
              <a:lnSpc>
                <a:spcPct val="150000"/>
              </a:lnSpc>
              <a:spcBef>
                <a:spcPct val="50000"/>
              </a:spcBef>
              <a:buFont typeface="Wingdings" charset="0"/>
              <a:buChar char="Ø"/>
            </a:pPr>
            <a:r>
              <a:rPr lang="fr-FR">
                <a:solidFill>
                  <a:srgbClr val="006699"/>
                </a:solidFill>
                <a:latin typeface="Tahoma" charset="0"/>
              </a:rPr>
              <a:t>En France de 1983 à 2006 = 96 trimestres au RG</a:t>
            </a:r>
          </a:p>
          <a:p>
            <a:pPr lvl="1" eaLnBrk="1" hangingPunct="1">
              <a:lnSpc>
                <a:spcPct val="70000"/>
              </a:lnSpc>
              <a:spcBef>
                <a:spcPct val="50000"/>
              </a:spcBef>
              <a:buFont typeface="Wingdings" charset="0"/>
              <a:buChar char="Ø"/>
            </a:pPr>
            <a:r>
              <a:rPr lang="fr-FR">
                <a:solidFill>
                  <a:srgbClr val="006699"/>
                </a:solidFill>
                <a:latin typeface="Tahoma" charset="0"/>
              </a:rPr>
              <a:t>En Allemagne de 1967 à 1982 = 64 trimestres</a:t>
            </a:r>
          </a:p>
          <a:p>
            <a:pPr lvl="1" eaLnBrk="1" hangingPunct="1">
              <a:lnSpc>
                <a:spcPct val="80000"/>
              </a:lnSpc>
              <a:spcBef>
                <a:spcPct val="50000"/>
              </a:spcBef>
              <a:buFont typeface="Wingdings" charset="0"/>
              <a:buChar char="Ø"/>
            </a:pPr>
            <a:r>
              <a:rPr lang="fr-FR">
                <a:solidFill>
                  <a:srgbClr val="006699"/>
                </a:solidFill>
                <a:latin typeface="Tahoma" charset="0"/>
              </a:rPr>
              <a:t>Total = 160 trimestres</a:t>
            </a:r>
          </a:p>
          <a:p>
            <a:pPr lvl="1" eaLnBrk="1" hangingPunct="1">
              <a:lnSpc>
                <a:spcPct val="80000"/>
              </a:lnSpc>
              <a:spcBef>
                <a:spcPct val="50000"/>
              </a:spcBef>
              <a:buFont typeface="Wingdings" charset="0"/>
              <a:buChar char="Ø"/>
            </a:pPr>
            <a:r>
              <a:rPr lang="fr-FR">
                <a:solidFill>
                  <a:srgbClr val="006699"/>
                </a:solidFill>
                <a:latin typeface="Tahoma" charset="0"/>
              </a:rPr>
              <a:t>Durée maximale = 158</a:t>
            </a:r>
          </a:p>
          <a:p>
            <a:pPr eaLnBrk="1" hangingPunct="1">
              <a:spcBef>
                <a:spcPct val="50000"/>
              </a:spcBef>
              <a:buFont typeface="Wingdings" charset="0"/>
              <a:buChar char="Ø"/>
            </a:pPr>
            <a:endParaRPr lang="fr-FR">
              <a:solidFill>
                <a:srgbClr val="006699"/>
              </a:solidFill>
              <a:latin typeface="Tahoma" charset="0"/>
            </a:endParaRPr>
          </a:p>
        </p:txBody>
      </p:sp>
      <p:sp>
        <p:nvSpPr>
          <p:cNvPr id="25604" name="Text Box 4"/>
          <p:cNvSpPr txBox="1">
            <a:spLocks noChangeArrowheads="1"/>
          </p:cNvSpPr>
          <p:nvPr/>
        </p:nvSpPr>
        <p:spPr bwMode="auto">
          <a:xfrm>
            <a:off x="3429000" y="0"/>
            <a:ext cx="1981200" cy="466725"/>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fr-FR" smtClean="0">
                <a:solidFill>
                  <a:srgbClr val="006699"/>
                </a:solidFill>
                <a:effectLst>
                  <a:outerShdw blurRad="38100" dist="38100" dir="2700000" algn="tl">
                    <a:srgbClr val="000000"/>
                  </a:outerShdw>
                </a:effectLst>
                <a:latin typeface="Tahoma" charset="0"/>
              </a:rPr>
              <a:t>EXEMPLE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3"/>
          <p:cNvSpPr txBox="1">
            <a:spLocks noChangeArrowheads="1"/>
          </p:cNvSpPr>
          <p:nvPr/>
        </p:nvSpPr>
        <p:spPr bwMode="auto">
          <a:xfrm>
            <a:off x="762000" y="16081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Font typeface="Wingdings" charset="0"/>
              <a:buNone/>
            </a:pPr>
            <a:r>
              <a:rPr lang="fr-FR" sz="2200">
                <a:solidFill>
                  <a:srgbClr val="006699"/>
                </a:solidFill>
                <a:latin typeface="Tahoma" charset="0"/>
              </a:rPr>
              <a:t>28 163,47  x  30  x  96  =  5 133,59 euros par an</a:t>
            </a:r>
          </a:p>
          <a:p>
            <a:pPr eaLnBrk="1" hangingPunct="1">
              <a:lnSpc>
                <a:spcPct val="0"/>
              </a:lnSpc>
              <a:spcBef>
                <a:spcPct val="50000"/>
              </a:spcBef>
              <a:buFont typeface="Wingdings" charset="0"/>
              <a:buNone/>
            </a:pPr>
            <a:r>
              <a:rPr lang="fr-FR" sz="2200">
                <a:solidFill>
                  <a:srgbClr val="006699"/>
                </a:solidFill>
                <a:latin typeface="Tahoma" charset="0"/>
              </a:rPr>
              <a:t>                               -----   ----</a:t>
            </a:r>
          </a:p>
          <a:p>
            <a:pPr eaLnBrk="1" hangingPunct="1">
              <a:lnSpc>
                <a:spcPct val="20000"/>
              </a:lnSpc>
              <a:spcBef>
                <a:spcPct val="50000"/>
              </a:spcBef>
              <a:buFont typeface="Wingdings" charset="0"/>
              <a:buNone/>
            </a:pPr>
            <a:r>
              <a:rPr lang="fr-FR" sz="2200">
                <a:solidFill>
                  <a:srgbClr val="006699"/>
                </a:solidFill>
                <a:latin typeface="Tahoma" charset="0"/>
              </a:rPr>
              <a:t>                               100   158</a:t>
            </a:r>
          </a:p>
        </p:txBody>
      </p:sp>
      <p:sp>
        <p:nvSpPr>
          <p:cNvPr id="26628" name="Text Box 4"/>
          <p:cNvSpPr txBox="1">
            <a:spLocks noChangeArrowheads="1"/>
          </p:cNvSpPr>
          <p:nvPr/>
        </p:nvSpPr>
        <p:spPr bwMode="auto">
          <a:xfrm>
            <a:off x="1524000" y="685800"/>
            <a:ext cx="3124200" cy="436563"/>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fr-FR" sz="2200" smtClean="0">
                <a:solidFill>
                  <a:srgbClr val="006699"/>
                </a:solidFill>
                <a:effectLst>
                  <a:outerShdw blurRad="38100" dist="38100" dir="2700000" algn="tl">
                    <a:srgbClr val="000000"/>
                  </a:outerShdw>
                </a:effectLst>
                <a:latin typeface="Tahoma" charset="0"/>
                <a:sym typeface="Wingdings" charset="0"/>
              </a:rPr>
              <a:t> La pension nationale</a:t>
            </a:r>
            <a:r>
              <a:rPr lang="fr-FR" sz="2200" smtClean="0">
                <a:solidFill>
                  <a:srgbClr val="006699"/>
                </a:solidFill>
                <a:effectLst>
                  <a:outerShdw blurRad="38100" dist="38100" dir="2700000" algn="tl">
                    <a:srgbClr val="000000"/>
                  </a:outerShdw>
                </a:effectLst>
                <a:latin typeface="Tahoma" charset="0"/>
              </a:rPr>
              <a:t> </a:t>
            </a:r>
          </a:p>
        </p:txBody>
      </p:sp>
      <p:sp>
        <p:nvSpPr>
          <p:cNvPr id="26629" name="Text Box 5"/>
          <p:cNvSpPr txBox="1">
            <a:spLocks noChangeArrowheads="1"/>
          </p:cNvSpPr>
          <p:nvPr/>
        </p:nvSpPr>
        <p:spPr bwMode="auto">
          <a:xfrm>
            <a:off x="685800" y="3352800"/>
            <a:ext cx="3962400" cy="436563"/>
          </a:xfrm>
          <a:prstGeom prst="rect">
            <a:avLst/>
          </a:prstGeom>
          <a:gradFill rotWithShape="0">
            <a:gsLst>
              <a:gs pos="0">
                <a:srgbClr val="FFCC00"/>
              </a:gs>
              <a:gs pos="100000">
                <a:srgbClr val="FFFFFF"/>
              </a:gs>
            </a:gsLst>
            <a:lin ang="5400000" scaled="1"/>
          </a:gradFill>
          <a:ln w="9525">
            <a:solidFill>
              <a:srgbClr val="FFCC00"/>
            </a:solid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fr-FR" sz="2200" smtClean="0">
                <a:solidFill>
                  <a:srgbClr val="006699"/>
                </a:solidFill>
                <a:effectLst>
                  <a:outerShdw blurRad="38100" dist="38100" dir="2700000" algn="tl">
                    <a:srgbClr val="000000"/>
                  </a:outerShdw>
                </a:effectLst>
                <a:latin typeface="Tahoma" charset="0"/>
                <a:sym typeface="Wingdings" charset="0"/>
              </a:rPr>
              <a:t> La pension communautaire</a:t>
            </a:r>
            <a:r>
              <a:rPr lang="fr-FR" sz="2200" smtClean="0">
                <a:solidFill>
                  <a:srgbClr val="006699"/>
                </a:solidFill>
                <a:effectLst>
                  <a:outerShdw blurRad="38100" dist="38100" dir="2700000" algn="tl">
                    <a:srgbClr val="000000"/>
                  </a:outerShdw>
                </a:effectLst>
                <a:latin typeface="Tahoma" charset="0"/>
              </a:rPr>
              <a:t> </a:t>
            </a:r>
          </a:p>
        </p:txBody>
      </p:sp>
      <p:sp>
        <p:nvSpPr>
          <p:cNvPr id="69636" name="Text Box 6"/>
          <p:cNvSpPr txBox="1">
            <a:spLocks noChangeArrowheads="1"/>
          </p:cNvSpPr>
          <p:nvPr/>
        </p:nvSpPr>
        <p:spPr bwMode="auto">
          <a:xfrm>
            <a:off x="1752600" y="3886200"/>
            <a:ext cx="7010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FR" sz="2200">
                <a:solidFill>
                  <a:srgbClr val="006699"/>
                </a:solidFill>
                <a:latin typeface="Tahoma" charset="0"/>
              </a:rPr>
              <a:t>La pension globale théorique =</a:t>
            </a:r>
          </a:p>
          <a:p>
            <a:pPr algn="ctr" eaLnBrk="1" hangingPunct="1">
              <a:lnSpc>
                <a:spcPct val="70000"/>
              </a:lnSpc>
              <a:spcBef>
                <a:spcPct val="50000"/>
              </a:spcBef>
              <a:buFont typeface="Wingdings" charset="0"/>
              <a:buNone/>
            </a:pPr>
            <a:r>
              <a:rPr lang="fr-FR" sz="2200">
                <a:solidFill>
                  <a:srgbClr val="006699"/>
                </a:solidFill>
                <a:latin typeface="Tahoma" charset="0"/>
              </a:rPr>
              <a:t>28 163,47  x  50  x  158 =  14 081,73 euros par an</a:t>
            </a:r>
          </a:p>
          <a:p>
            <a:pPr eaLnBrk="1" hangingPunct="1">
              <a:lnSpc>
                <a:spcPct val="0"/>
              </a:lnSpc>
              <a:spcBef>
                <a:spcPct val="50000"/>
              </a:spcBef>
              <a:buFont typeface="Wingdings" charset="0"/>
              <a:buNone/>
            </a:pPr>
            <a:r>
              <a:rPr lang="fr-FR" sz="2200">
                <a:solidFill>
                  <a:srgbClr val="006699"/>
                </a:solidFill>
                <a:latin typeface="Tahoma" charset="0"/>
              </a:rPr>
              <a:t>                            ----     -----</a:t>
            </a:r>
          </a:p>
          <a:p>
            <a:pPr eaLnBrk="1" hangingPunct="1">
              <a:lnSpc>
                <a:spcPct val="20000"/>
              </a:lnSpc>
              <a:spcBef>
                <a:spcPct val="50000"/>
              </a:spcBef>
              <a:buFont typeface="Wingdings" charset="0"/>
              <a:buNone/>
            </a:pPr>
            <a:r>
              <a:rPr lang="fr-FR" sz="2200">
                <a:solidFill>
                  <a:srgbClr val="006699"/>
                </a:solidFill>
                <a:latin typeface="Tahoma" charset="0"/>
              </a:rPr>
              <a:t>                            100     158</a:t>
            </a:r>
          </a:p>
          <a:p>
            <a:pPr eaLnBrk="1" hangingPunct="1">
              <a:spcBef>
                <a:spcPct val="50000"/>
              </a:spcBef>
            </a:pPr>
            <a:r>
              <a:rPr lang="fr-FR" sz="2200">
                <a:solidFill>
                  <a:srgbClr val="006699"/>
                </a:solidFill>
                <a:latin typeface="Tahoma" charset="0"/>
              </a:rPr>
              <a:t>La pension proratisée = 14 081,73 x 96 = 8 555,98 euros / an</a:t>
            </a:r>
          </a:p>
          <a:p>
            <a:pPr eaLnBrk="1" hangingPunct="1">
              <a:lnSpc>
                <a:spcPct val="0"/>
              </a:lnSpc>
              <a:spcBef>
                <a:spcPct val="50000"/>
              </a:spcBef>
            </a:pPr>
            <a:r>
              <a:rPr lang="fr-FR" sz="2200">
                <a:solidFill>
                  <a:srgbClr val="006699"/>
                </a:solidFill>
                <a:latin typeface="Tahoma" charset="0"/>
              </a:rPr>
              <a:t>                                                    ---</a:t>
            </a:r>
          </a:p>
          <a:p>
            <a:pPr eaLnBrk="1" hangingPunct="1">
              <a:lnSpc>
                <a:spcPct val="10000"/>
              </a:lnSpc>
              <a:spcBef>
                <a:spcPct val="50000"/>
              </a:spcBef>
            </a:pPr>
            <a:r>
              <a:rPr lang="fr-FR" sz="2200">
                <a:solidFill>
                  <a:srgbClr val="006699"/>
                </a:solidFill>
                <a:latin typeface="Tahoma" charset="0"/>
              </a:rPr>
              <a:t>                                                   158</a:t>
            </a:r>
          </a:p>
          <a:p>
            <a:pPr algn="ctr" eaLnBrk="1" hangingPunct="1">
              <a:spcBef>
                <a:spcPct val="50000"/>
              </a:spcBef>
            </a:pPr>
            <a:r>
              <a:rPr lang="fr-FR" sz="2200" i="1">
                <a:solidFill>
                  <a:srgbClr val="FF6600"/>
                </a:solidFill>
                <a:latin typeface="Tahoma" charset="0"/>
                <a:sym typeface="Wingdings" charset="0"/>
              </a:rPr>
              <a:t>  Service de la pension communautaire</a:t>
            </a:r>
            <a:endParaRPr lang="fr-FR" sz="2200" i="1">
              <a:solidFill>
                <a:srgbClr val="FF6600"/>
              </a:solidFill>
              <a:latin typeface="Tahoma"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a:xfrm>
            <a:off x="457200" y="514712"/>
            <a:ext cx="8229600" cy="322000"/>
          </a:xfrm>
        </p:spPr>
        <p:txBody>
          <a:bodyPr>
            <a:normAutofit fontScale="90000"/>
          </a:bodyPr>
          <a:lstStyle/>
          <a:p>
            <a:r>
              <a:rPr lang="fr-FR" b="1" dirty="0">
                <a:latin typeface="Garamond" charset="0"/>
                <a:ea typeface="ＭＳ Ｐゴシック" charset="0"/>
              </a:rPr>
              <a:t/>
            </a:r>
            <a:br>
              <a:rPr lang="fr-FR" b="1" dirty="0">
                <a:latin typeface="Garamond" charset="0"/>
                <a:ea typeface="ＭＳ Ｐゴシック" charset="0"/>
              </a:rPr>
            </a:br>
            <a:r>
              <a:rPr lang="fr-FR" b="1" dirty="0">
                <a:solidFill>
                  <a:srgbClr val="F2EC86"/>
                </a:solidFill>
                <a:latin typeface="Garamond" charset="0"/>
                <a:ea typeface="ＭＳ Ｐゴシック" charset="0"/>
              </a:rPr>
              <a:t>Circ. CNAV 2010-54, 21 mai 2010</a:t>
            </a:r>
            <a:br>
              <a:rPr lang="fr-FR" b="1" dirty="0">
                <a:solidFill>
                  <a:srgbClr val="F2EC86"/>
                </a:solidFill>
                <a:latin typeface="Garamond" charset="0"/>
                <a:ea typeface="ＭＳ Ｐゴシック" charset="0"/>
              </a:rPr>
            </a:br>
            <a:endParaRPr lang="fr-FR" dirty="0">
              <a:solidFill>
                <a:srgbClr val="F2EC86"/>
              </a:solidFill>
              <a:latin typeface="Garamond" charset="0"/>
              <a:ea typeface="ＭＳ Ｐゴシック" charset="0"/>
            </a:endParaRPr>
          </a:p>
        </p:txBody>
      </p:sp>
      <p:sp>
        <p:nvSpPr>
          <p:cNvPr id="70658" name="Espace réservé du contenu 2"/>
          <p:cNvSpPr>
            <a:spLocks noGrp="1"/>
          </p:cNvSpPr>
          <p:nvPr>
            <p:ph idx="1"/>
          </p:nvPr>
        </p:nvSpPr>
        <p:spPr>
          <a:xfrm>
            <a:off x="1447800" y="1600200"/>
            <a:ext cx="7696200" cy="4525963"/>
          </a:xfrm>
        </p:spPr>
        <p:txBody>
          <a:bodyPr>
            <a:normAutofit fontScale="25000" lnSpcReduction="20000"/>
          </a:bodyPr>
          <a:lstStyle/>
          <a:p>
            <a:pPr algn="ctr">
              <a:buFont typeface="Arial" charset="0"/>
              <a:buNone/>
            </a:pPr>
            <a:r>
              <a:rPr lang="fr-FR" sz="11200" dirty="0">
                <a:latin typeface="Garamond" charset="0"/>
                <a:ea typeface="ＭＳ Ｐゴシック" charset="0"/>
              </a:rPr>
              <a:t>	</a:t>
            </a:r>
            <a:r>
              <a:rPr lang="fr-FR" sz="11200" b="1" dirty="0">
                <a:latin typeface="Garamond" charset="0"/>
                <a:ea typeface="ＭＳ Ｐゴシック" charset="0"/>
              </a:rPr>
              <a:t>Modalités d'application des dispositions des règlements communautaires 883/2004 et 987/2009 relatives aux prestations de vieillesse et de survivant</a:t>
            </a:r>
            <a:endParaRPr lang="fr-FR" sz="11200" dirty="0">
              <a:latin typeface="Garamond" charset="0"/>
              <a:ea typeface="ＭＳ Ｐゴシック" charset="0"/>
              <a:hlinkClick r:id="rId2"/>
            </a:endParaRPr>
          </a:p>
          <a:p>
            <a:r>
              <a:rPr lang="fr-FR" sz="11200" dirty="0">
                <a:latin typeface="Garamond" charset="0"/>
                <a:ea typeface="ＭＳ Ｐゴシック" charset="0"/>
                <a:hlinkClick r:id="rId2"/>
              </a:rPr>
              <a:t>Note technique n°1 : Principes généraux</a:t>
            </a:r>
            <a:endParaRPr lang="fr-FR" sz="11200" dirty="0">
              <a:latin typeface="Garamond" charset="0"/>
              <a:ea typeface="ＭＳ Ｐゴシック" charset="0"/>
            </a:endParaRPr>
          </a:p>
          <a:p>
            <a:r>
              <a:rPr lang="fr-FR" sz="11200" dirty="0">
                <a:latin typeface="Garamond" charset="0"/>
                <a:ea typeface="ＭＳ Ｐゴシック" charset="0"/>
                <a:hlinkClick r:id="rId3"/>
              </a:rPr>
              <a:t>Note technique n°2 : Pension de vieillesse</a:t>
            </a:r>
            <a:endParaRPr lang="fr-FR" sz="11200" dirty="0">
              <a:latin typeface="Garamond" charset="0"/>
              <a:ea typeface="ＭＳ Ｐゴシック" charset="0"/>
            </a:endParaRPr>
          </a:p>
          <a:p>
            <a:r>
              <a:rPr lang="fr-FR" sz="11200" dirty="0">
                <a:latin typeface="Garamond" charset="0"/>
                <a:ea typeface="ＭＳ Ｐゴシック" charset="0"/>
                <a:hlinkClick r:id="rId4"/>
              </a:rPr>
              <a:t>Note technique n°3 : Pension de réversion</a:t>
            </a:r>
            <a:endParaRPr lang="fr-FR" sz="11200" dirty="0">
              <a:latin typeface="Garamond" charset="0"/>
              <a:ea typeface="ＭＳ Ｐゴシック" charset="0"/>
            </a:endParaRPr>
          </a:p>
          <a:p>
            <a:r>
              <a:rPr lang="fr-FR" sz="11200" dirty="0">
                <a:latin typeface="Garamond" charset="0"/>
                <a:ea typeface="ＭＳ Ｐゴシック" charset="0"/>
                <a:hlinkClick r:id="rId5"/>
              </a:rPr>
              <a:t>Note technique n°4 : Pension de vieillesse de veuve ou de veuf</a:t>
            </a:r>
            <a:endParaRPr lang="fr-FR" sz="11200" dirty="0">
              <a:latin typeface="Garamond" charset="0"/>
              <a:ea typeface="ＭＳ Ｐゴシック" charset="0"/>
            </a:endParaRPr>
          </a:p>
          <a:p>
            <a:r>
              <a:rPr lang="fr-FR" sz="11200" dirty="0">
                <a:latin typeface="Garamond" charset="0"/>
                <a:ea typeface="ＭＳ Ｐゴシック" charset="0"/>
                <a:hlinkClick r:id="rId6"/>
              </a:rPr>
              <a:t>Note technique n°5 : Allocation de veuvage</a:t>
            </a:r>
            <a:endParaRPr lang="fr-FR" sz="11200" dirty="0">
              <a:latin typeface="Garamond" charset="0"/>
              <a:ea typeface="ＭＳ Ｐゴシック" charset="0"/>
            </a:endParaRPr>
          </a:p>
          <a:p>
            <a:r>
              <a:rPr lang="fr-FR" sz="11200" dirty="0">
                <a:latin typeface="Garamond" charset="0"/>
                <a:ea typeface="ＭＳ Ｐゴシック" charset="0"/>
                <a:hlinkClick r:id="rId7"/>
              </a:rPr>
              <a:t>Note technique n°6 : Dispositions transitoires et finales</a:t>
            </a:r>
            <a:endParaRPr lang="fr-FR" sz="11200" dirty="0">
              <a:latin typeface="Garamond" charset="0"/>
              <a:ea typeface="ＭＳ Ｐゴシック" charset="0"/>
            </a:endParaRPr>
          </a:p>
          <a:p>
            <a:r>
              <a:rPr lang="fr-FR" sz="11200" dirty="0">
                <a:latin typeface="Garamond" charset="0"/>
                <a:ea typeface="ＭＳ Ｐゴシック" charset="0"/>
                <a:hlinkClick r:id="rId8"/>
              </a:rPr>
              <a:t>Note technique n°7 : Prestations spéciales en espèces à caractère non contributif</a:t>
            </a:r>
            <a:endParaRPr lang="fr-FR" sz="11200" dirty="0">
              <a:latin typeface="Garamond" charset="0"/>
              <a:ea typeface="ＭＳ Ｐゴシック" charset="0"/>
            </a:endParaRPr>
          </a:p>
          <a:p>
            <a:r>
              <a:rPr lang="fr-FR" sz="1800" dirty="0">
                <a:latin typeface="Garamond" charset="0"/>
                <a:ea typeface="ＭＳ Ｐゴシック" charset="0"/>
                <a:hlinkClick r:id="rId9"/>
              </a:rPr>
              <a:t>Note technique n°8 : Droit aux soins de santé</a:t>
            </a:r>
            <a:endParaRPr lang="fr-FR" sz="1800" dirty="0">
              <a:latin typeface="Garamond" charset="0"/>
              <a:ea typeface="ＭＳ Ｐゴシック" charset="0"/>
            </a:endParaRPr>
          </a:p>
          <a:p>
            <a:r>
              <a:rPr lang="fr-FR" sz="1800" dirty="0">
                <a:latin typeface="Garamond" charset="0"/>
                <a:ea typeface="ＭＳ Ｐゴシック" charset="0"/>
                <a:hlinkClick r:id="rId10"/>
              </a:rPr>
              <a:t>Note technique n°9 : Introduction et instruction des demandes de prestations</a:t>
            </a:r>
            <a:endParaRPr lang="fr-FR" sz="1800" dirty="0">
              <a:latin typeface="Garamond" charset="0"/>
              <a:ea typeface="ＭＳ Ｐゴシック" charset="0"/>
            </a:endParaRPr>
          </a:p>
          <a:p>
            <a:r>
              <a:rPr lang="fr-FR" sz="1800" dirty="0">
                <a:latin typeface="Garamond" charset="0"/>
                <a:ea typeface="ＭＳ Ｐゴシック" charset="0"/>
                <a:hlinkClick r:id="rId11"/>
              </a:rPr>
              <a:t>Note technique n°10 : Période transitoire relative aux modalités d'échanges de données entre institutions</a:t>
            </a:r>
            <a:endParaRPr lang="fr-FR" sz="1800" dirty="0">
              <a:latin typeface="Garamond" charset="0"/>
              <a:ea typeface="ＭＳ Ｐゴシック" charset="0"/>
            </a:endParaRPr>
          </a:p>
          <a:p>
            <a:r>
              <a:rPr lang="fr-FR" sz="1800" dirty="0">
                <a:latin typeface="Garamond" charset="0"/>
                <a:ea typeface="ＭＳ Ｐゴシック" charset="0"/>
                <a:hlinkClick r:id="rId12"/>
              </a:rPr>
              <a:t>Note technique n°11 : Dispositions financières</a:t>
            </a:r>
            <a:endParaRPr lang="fr-FR" sz="1800" dirty="0">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676400" y="1752600"/>
            <a:ext cx="6858000" cy="1747838"/>
          </a:xfrm>
        </p:spPr>
        <p:txBody>
          <a:bodyPr/>
          <a:lstStyle/>
          <a:p>
            <a:r>
              <a:rPr lang="fr-FR">
                <a:latin typeface="Garamond" charset="0"/>
                <a:ea typeface="ＭＳ Ｐゴシック" charset="0"/>
              </a:rPr>
              <a:t>Les règles de coordination dans le domaine des pensions</a:t>
            </a:r>
            <a:br>
              <a:rPr lang="fr-FR">
                <a:latin typeface="Garamond" charset="0"/>
                <a:ea typeface="ＭＳ Ｐゴシック" charset="0"/>
              </a:rPr>
            </a:br>
            <a:endParaRPr lang="fr-FR">
              <a:latin typeface="Garamond" charset="0"/>
              <a:ea typeface="ＭＳ Ｐゴシック" charset="0"/>
            </a:endParaRPr>
          </a:p>
        </p:txBody>
      </p:sp>
      <p:sp>
        <p:nvSpPr>
          <p:cNvPr id="22530" name="Rectangle 3"/>
          <p:cNvSpPr>
            <a:spLocks noGrp="1" noChangeArrowheads="1"/>
          </p:cNvSpPr>
          <p:nvPr>
            <p:ph type="subTitle" idx="1"/>
          </p:nvPr>
        </p:nvSpPr>
        <p:spPr>
          <a:xfrm>
            <a:off x="447079" y="3068960"/>
            <a:ext cx="6400800" cy="1752600"/>
          </a:xfrm>
        </p:spPr>
        <p:txBody>
          <a:bodyPr>
            <a:normAutofit/>
          </a:bodyPr>
          <a:lstStyle/>
          <a:p>
            <a:r>
              <a:rPr lang="fr-FR" dirty="0">
                <a:solidFill>
                  <a:srgbClr val="CCFFCC"/>
                </a:solidFill>
                <a:latin typeface="Garamond" charset="0"/>
                <a:ea typeface="ＭＳ Ｐゴシック" charset="0"/>
              </a:rPr>
              <a:t>Les  Règlements 883/2004</a:t>
            </a:r>
          </a:p>
          <a:p>
            <a:r>
              <a:rPr lang="fr-FR" dirty="0">
                <a:solidFill>
                  <a:srgbClr val="CCFFCC"/>
                </a:solidFill>
                <a:latin typeface="Garamond" charset="0"/>
                <a:ea typeface="ＭＳ Ｐゴシック" charset="0"/>
              </a:rPr>
              <a:t>Et 987/2009</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Espace réservé du pied de page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solidFill>
                <a:srgbClr val="898989"/>
              </a:solidFill>
              <a:latin typeface="Garamond" charset="0"/>
              <a:cs typeface="Garamond" charset="0"/>
            </a:endParaRPr>
          </a:p>
        </p:txBody>
      </p:sp>
      <p:sp>
        <p:nvSpPr>
          <p:cNvPr id="7270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D2E1E6-C6E6-0C46-8275-74FF70C1FE2B}" type="slidenum">
              <a:rPr lang="fr-FR" sz="1200">
                <a:solidFill>
                  <a:srgbClr val="898989"/>
                </a:solidFill>
                <a:latin typeface="Garamond" charset="0"/>
                <a:cs typeface="Garamond" charset="0"/>
              </a:rPr>
              <a:pPr eaLnBrk="1" hangingPunct="1"/>
              <a:t>40</a:t>
            </a:fld>
            <a:endParaRPr lang="fr-FR" sz="1200">
              <a:solidFill>
                <a:srgbClr val="898989"/>
              </a:solidFill>
              <a:latin typeface="Garamond" charset="0"/>
              <a:cs typeface="Garamond" charset="0"/>
            </a:endParaRPr>
          </a:p>
        </p:txBody>
      </p:sp>
      <p:sp>
        <p:nvSpPr>
          <p:cNvPr id="58375" name="Rectangle 7"/>
          <p:cNvSpPr>
            <a:spLocks noGrp="1" noChangeArrowheads="1"/>
          </p:cNvSpPr>
          <p:nvPr>
            <p:ph type="body" idx="4294967295"/>
          </p:nvPr>
        </p:nvSpPr>
        <p:spPr>
          <a:xfrm>
            <a:off x="1600200" y="1150250"/>
            <a:ext cx="7543800" cy="5592763"/>
          </a:xfrm>
        </p:spPr>
        <p:txBody>
          <a:bodyPr/>
          <a:lstStyle/>
          <a:p>
            <a:r>
              <a:rPr lang="fr-FR" dirty="0">
                <a:latin typeface="Garamond" charset="0"/>
                <a:ea typeface="ＭＳ Ｐゴシック" charset="0"/>
              </a:rPr>
              <a:t>L</a:t>
            </a:r>
            <a:r>
              <a:rPr lang="ja-JP" altLang="fr-FR" dirty="0">
                <a:latin typeface="Garamond" charset="0"/>
                <a:ea typeface="ＭＳ Ｐゴシック" charset="0"/>
              </a:rPr>
              <a:t>’</a:t>
            </a:r>
            <a:r>
              <a:rPr lang="fr-FR" altLang="ja-JP" dirty="0">
                <a:latin typeface="Garamond" charset="0"/>
                <a:ea typeface="ＭＳ Ｐゴシック" charset="0"/>
              </a:rPr>
              <a:t>institution «d</a:t>
            </a:r>
            <a:r>
              <a:rPr lang="ja-JP" altLang="fr-FR" dirty="0">
                <a:latin typeface="Garamond" charset="0"/>
                <a:ea typeface="ＭＳ Ｐゴシック" charset="0"/>
              </a:rPr>
              <a:t>’</a:t>
            </a:r>
            <a:r>
              <a:rPr lang="fr-FR" altLang="ja-JP" dirty="0">
                <a:latin typeface="Garamond" charset="0"/>
                <a:ea typeface="ＭＳ Ｐゴシック" charset="0"/>
              </a:rPr>
              <a:t>instruction» devient</a:t>
            </a:r>
            <a:br>
              <a:rPr lang="fr-FR" altLang="ja-JP" dirty="0">
                <a:latin typeface="Garamond" charset="0"/>
                <a:ea typeface="ＭＳ Ｐゴシック" charset="0"/>
              </a:rPr>
            </a:br>
            <a:r>
              <a:rPr lang="fr-FR" altLang="ja-JP" dirty="0">
                <a:latin typeface="Garamond" charset="0"/>
                <a:ea typeface="ＭＳ Ｐゴシック" charset="0"/>
              </a:rPr>
              <a:t>l</a:t>
            </a:r>
            <a:r>
              <a:rPr lang="ja-JP" altLang="fr-FR" dirty="0">
                <a:latin typeface="Garamond" charset="0"/>
                <a:ea typeface="ＭＳ Ｐゴシック" charset="0"/>
              </a:rPr>
              <a:t>’</a:t>
            </a:r>
            <a:r>
              <a:rPr lang="fr-FR" altLang="ja-JP" dirty="0">
                <a:latin typeface="Garamond" charset="0"/>
                <a:ea typeface="ＭＳ Ｐゴシック" charset="0"/>
              </a:rPr>
              <a:t>institution «de contact»,</a:t>
            </a:r>
            <a:r>
              <a:rPr lang="en-GB" altLang="ja-JP" dirty="0">
                <a:latin typeface="Garamond" charset="0"/>
                <a:ea typeface="ＭＳ Ｐゴシック" charset="0"/>
              </a:rPr>
              <a:t> et son </a:t>
            </a:r>
            <a:r>
              <a:rPr lang="en-GB" altLang="ja-JP" dirty="0" err="1">
                <a:latin typeface="Garamond" charset="0"/>
                <a:ea typeface="ＭＳ Ｐゴシック" charset="0"/>
              </a:rPr>
              <a:t>rôle</a:t>
            </a:r>
            <a:r>
              <a:rPr lang="en-GB" altLang="ja-JP" dirty="0">
                <a:latin typeface="Garamond" charset="0"/>
                <a:ea typeface="ＭＳ Ｐゴシック" charset="0"/>
              </a:rPr>
              <a:t> </a:t>
            </a:r>
            <a:br>
              <a:rPr lang="en-GB" altLang="ja-JP" dirty="0">
                <a:latin typeface="Garamond" charset="0"/>
                <a:ea typeface="ＭＳ Ｐゴシック" charset="0"/>
              </a:rPr>
            </a:br>
            <a:r>
              <a:rPr lang="en-GB" altLang="ja-JP" dirty="0" err="1">
                <a:latin typeface="Garamond" charset="0"/>
                <a:ea typeface="ＭＳ Ｐゴシック" charset="0"/>
              </a:rPr>
              <a:t>est</a:t>
            </a:r>
            <a:r>
              <a:rPr lang="en-GB" altLang="ja-JP" dirty="0">
                <a:latin typeface="Garamond" charset="0"/>
                <a:ea typeface="ＭＳ Ｐゴシック" charset="0"/>
              </a:rPr>
              <a:t> </a:t>
            </a:r>
            <a:r>
              <a:rPr lang="en-GB" altLang="ja-JP" dirty="0" err="1">
                <a:latin typeface="Garamond" charset="0"/>
                <a:ea typeface="ＭＳ Ｐゴシック" charset="0"/>
              </a:rPr>
              <a:t>dynamisé</a:t>
            </a:r>
            <a:r>
              <a:rPr lang="en-GB" altLang="ja-JP" dirty="0">
                <a:latin typeface="Garamond" charset="0"/>
                <a:ea typeface="ＭＳ Ｐゴシック" charset="0"/>
              </a:rPr>
              <a:t> (art. 47 R 987/2009)</a:t>
            </a:r>
            <a:endParaRPr lang="en-US" altLang="ja-JP" dirty="0">
              <a:latin typeface="Garamond" charset="0"/>
              <a:ea typeface="ＭＳ Ｐゴシック" charset="0"/>
            </a:endParaRPr>
          </a:p>
          <a:p>
            <a:r>
              <a:rPr lang="en-GB" dirty="0">
                <a:latin typeface="Garamond" charset="0"/>
                <a:ea typeface="ＭＳ Ｐゴシック" charset="0"/>
              </a:rPr>
              <a:t>Importance accrue du </a:t>
            </a:r>
            <a:r>
              <a:rPr lang="en-GB" dirty="0" err="1">
                <a:latin typeface="Garamond" charset="0"/>
                <a:ea typeface="ＭＳ Ｐゴシック" charset="0"/>
              </a:rPr>
              <a:t>récapitulatif</a:t>
            </a:r>
            <a:r>
              <a:rPr lang="en-GB" dirty="0">
                <a:latin typeface="Garamond" charset="0"/>
                <a:ea typeface="ＭＳ Ｐゴシック" charset="0"/>
              </a:rPr>
              <a:t> </a:t>
            </a:r>
            <a:br>
              <a:rPr lang="en-GB" dirty="0">
                <a:latin typeface="Garamond" charset="0"/>
                <a:ea typeface="ＭＳ Ｐゴシック" charset="0"/>
              </a:rPr>
            </a:br>
            <a:r>
              <a:rPr lang="en-GB" dirty="0">
                <a:latin typeface="Garamond" charset="0"/>
                <a:ea typeface="ＭＳ Ｐゴシック" charset="0"/>
              </a:rPr>
              <a:t>des </a:t>
            </a:r>
            <a:r>
              <a:rPr lang="en-GB" dirty="0" err="1">
                <a:latin typeface="Garamond" charset="0"/>
                <a:ea typeface="ＭＳ Ｐゴシック" charset="0"/>
              </a:rPr>
              <a:t>décisions</a:t>
            </a:r>
            <a:r>
              <a:rPr lang="en-GB" dirty="0">
                <a:latin typeface="Garamond" charset="0"/>
                <a:ea typeface="ＭＳ Ｐゴシック" charset="0"/>
              </a:rPr>
              <a:t> en </a:t>
            </a:r>
            <a:r>
              <a:rPr lang="en-GB" dirty="0" err="1">
                <a:latin typeface="Garamond" charset="0"/>
                <a:ea typeface="ＭＳ Ｐゴシック" charset="0"/>
              </a:rPr>
              <a:t>matière</a:t>
            </a:r>
            <a:r>
              <a:rPr lang="en-GB" dirty="0">
                <a:latin typeface="Garamond" charset="0"/>
                <a:ea typeface="ＭＳ Ｐゴシック" charset="0"/>
              </a:rPr>
              <a:t> de pension:</a:t>
            </a:r>
            <a:br>
              <a:rPr lang="en-GB" dirty="0">
                <a:latin typeface="Garamond" charset="0"/>
                <a:ea typeface="ＭＳ Ｐゴシック" charset="0"/>
              </a:rPr>
            </a:br>
            <a:r>
              <a:rPr lang="en-GB" dirty="0">
                <a:latin typeface="Garamond" charset="0"/>
                <a:ea typeface="ＭＳ Ｐゴシック" charset="0"/>
              </a:rPr>
              <a:t>le </a:t>
            </a:r>
            <a:r>
              <a:rPr lang="en-GB" dirty="0" err="1">
                <a:latin typeface="Garamond" charset="0"/>
                <a:ea typeface="ＭＳ Ｐゴシック" charset="0"/>
              </a:rPr>
              <a:t>demandeur</a:t>
            </a:r>
            <a:r>
              <a:rPr lang="en-GB" dirty="0">
                <a:latin typeface="Garamond" charset="0"/>
                <a:ea typeface="ＭＳ Ｐゴシック" charset="0"/>
              </a:rPr>
              <a:t> </a:t>
            </a:r>
            <a:r>
              <a:rPr lang="en-GB" dirty="0" err="1">
                <a:latin typeface="Garamond" charset="0"/>
                <a:ea typeface="ＭＳ Ｐゴシック" charset="0"/>
              </a:rPr>
              <a:t>obtient</a:t>
            </a:r>
            <a:r>
              <a:rPr lang="en-GB" dirty="0">
                <a:latin typeface="Garamond" charset="0"/>
                <a:ea typeface="ＭＳ Ｐゴシック" charset="0"/>
              </a:rPr>
              <a:t> un </a:t>
            </a:r>
            <a:r>
              <a:rPr lang="en-GB" dirty="0" err="1">
                <a:latin typeface="Garamond" charset="0"/>
                <a:ea typeface="ＭＳ Ｐゴシック" charset="0"/>
              </a:rPr>
              <a:t>droit</a:t>
            </a:r>
            <a:r>
              <a:rPr lang="en-GB" dirty="0">
                <a:latin typeface="Garamond" charset="0"/>
                <a:ea typeface="ＭＳ Ｐゴシック" charset="0"/>
              </a:rPr>
              <a:t/>
            </a:r>
            <a:br>
              <a:rPr lang="en-GB" dirty="0">
                <a:latin typeface="Garamond" charset="0"/>
                <a:ea typeface="ＭＳ Ｐゴシック" charset="0"/>
              </a:rPr>
            </a:br>
            <a:r>
              <a:rPr lang="en-GB" dirty="0">
                <a:latin typeface="Garamond" charset="0"/>
                <a:ea typeface="ＭＳ Ｐゴシック" charset="0"/>
              </a:rPr>
              <a:t>de </a:t>
            </a:r>
            <a:r>
              <a:rPr lang="en-GB" dirty="0" err="1">
                <a:latin typeface="Garamond" charset="0"/>
                <a:ea typeface="ＭＳ Ｐゴシック" charset="0"/>
              </a:rPr>
              <a:t>réexamen</a:t>
            </a:r>
            <a:r>
              <a:rPr lang="en-GB" dirty="0">
                <a:latin typeface="Garamond" charset="0"/>
                <a:ea typeface="ＭＳ Ｐゴシック" charset="0"/>
              </a:rPr>
              <a:t> des </a:t>
            </a:r>
            <a:r>
              <a:rPr lang="en-GB" dirty="0" err="1">
                <a:latin typeface="Garamond" charset="0"/>
                <a:ea typeface="ＭＳ Ｐゴシック" charset="0"/>
              </a:rPr>
              <a:t>décisions</a:t>
            </a:r>
            <a:r>
              <a:rPr lang="en-GB" dirty="0">
                <a:latin typeface="Garamond" charset="0"/>
                <a:ea typeface="ＭＳ Ｐゴシック" charset="0"/>
              </a:rPr>
              <a:t> qui </a:t>
            </a:r>
            <a:br>
              <a:rPr lang="en-GB" dirty="0">
                <a:latin typeface="Garamond" charset="0"/>
                <a:ea typeface="ＭＳ Ｐゴシック" charset="0"/>
              </a:rPr>
            </a:br>
            <a:r>
              <a:rPr lang="en-GB" dirty="0" err="1">
                <a:latin typeface="Garamond" charset="0"/>
                <a:ea typeface="ＭＳ Ｐゴシック" charset="0"/>
              </a:rPr>
              <a:t>lui</a:t>
            </a:r>
            <a:r>
              <a:rPr lang="en-GB" dirty="0">
                <a:latin typeface="Garamond" charset="0"/>
                <a:ea typeface="ＭＳ Ｐゴシック" charset="0"/>
              </a:rPr>
              <a:t> </a:t>
            </a:r>
            <a:r>
              <a:rPr lang="en-GB" dirty="0" err="1">
                <a:latin typeface="Garamond" charset="0"/>
                <a:ea typeface="ＭＳ Ｐゴシック" charset="0"/>
              </a:rPr>
              <a:t>sont</a:t>
            </a:r>
            <a:r>
              <a:rPr lang="en-GB" dirty="0">
                <a:latin typeface="Garamond" charset="0"/>
                <a:ea typeface="ＭＳ Ｐゴシック" charset="0"/>
              </a:rPr>
              <a:t> </a:t>
            </a:r>
            <a:r>
              <a:rPr lang="en-GB" dirty="0" err="1">
                <a:latin typeface="Garamond" charset="0"/>
                <a:ea typeface="ＭＳ Ｐゴシック" charset="0"/>
              </a:rPr>
              <a:t>notifiées</a:t>
            </a:r>
            <a:r>
              <a:rPr lang="en-GB" dirty="0">
                <a:latin typeface="Garamond" charset="0"/>
                <a:ea typeface="ＭＳ Ｐゴシック" charset="0"/>
              </a:rPr>
              <a:t> (art. 48 987/2009)</a:t>
            </a:r>
            <a:endParaRPr lang="en-US" dirty="0">
              <a:latin typeface="Garamond" charset="0"/>
              <a:ea typeface="ＭＳ Ｐゴシック" charset="0"/>
            </a:endParaRPr>
          </a:p>
          <a:p>
            <a:r>
              <a:rPr lang="en-GB" dirty="0">
                <a:latin typeface="Garamond" charset="0"/>
                <a:ea typeface="ＭＳ Ｐゴシック" charset="0"/>
              </a:rPr>
              <a:t>Disposition </a:t>
            </a:r>
            <a:r>
              <a:rPr lang="en-GB" dirty="0" err="1">
                <a:latin typeface="Garamond" charset="0"/>
                <a:ea typeface="ＭＳ Ｐゴシック" charset="0"/>
              </a:rPr>
              <a:t>particulière</a:t>
            </a:r>
            <a:r>
              <a:rPr lang="en-GB" dirty="0">
                <a:latin typeface="Garamond" charset="0"/>
                <a:ea typeface="ＭＳ Ｐゴシック" charset="0"/>
              </a:rPr>
              <a:t> relative </a:t>
            </a:r>
            <a:r>
              <a:rPr lang="en-GB" dirty="0" err="1">
                <a:latin typeface="Garamond" charset="0"/>
                <a:ea typeface="ＭＳ Ｐゴシック" charset="0"/>
              </a:rPr>
              <a:t>à</a:t>
            </a:r>
            <a:r>
              <a:rPr lang="en-GB" dirty="0">
                <a:latin typeface="Garamond" charset="0"/>
                <a:ea typeface="ＭＳ Ｐゴシック" charset="0"/>
              </a:rPr>
              <a:t> la </a:t>
            </a:r>
            <a:br>
              <a:rPr lang="en-GB" dirty="0">
                <a:latin typeface="Garamond" charset="0"/>
                <a:ea typeface="ＭＳ Ｐゴシック" charset="0"/>
              </a:rPr>
            </a:br>
            <a:r>
              <a:rPr lang="en-GB" dirty="0" err="1">
                <a:latin typeface="Garamond" charset="0"/>
                <a:ea typeface="ＭＳ Ｐゴシック" charset="0"/>
              </a:rPr>
              <a:t>totalisation</a:t>
            </a:r>
            <a:r>
              <a:rPr lang="en-GB" dirty="0">
                <a:latin typeface="Garamond" charset="0"/>
                <a:ea typeface="ＭＳ Ｐゴシック" charset="0"/>
              </a:rPr>
              <a:t> des </a:t>
            </a:r>
            <a:r>
              <a:rPr lang="en-GB" dirty="0" err="1">
                <a:latin typeface="Garamond" charset="0"/>
                <a:ea typeface="ＭＳ Ｐゴシック" charset="0"/>
              </a:rPr>
              <a:t>périodes</a:t>
            </a:r>
            <a:r>
              <a:rPr lang="en-GB" dirty="0">
                <a:latin typeface="Garamond" charset="0"/>
                <a:ea typeface="ＭＳ Ｐゴシック" charset="0"/>
              </a:rPr>
              <a:t> </a:t>
            </a:r>
            <a:r>
              <a:rPr lang="en-GB" dirty="0" err="1">
                <a:latin typeface="Garamond" charset="0"/>
                <a:ea typeface="ＭＳ Ｐゴシック" charset="0"/>
              </a:rPr>
              <a:t>consacrées</a:t>
            </a:r>
            <a:r>
              <a:rPr lang="en-GB" dirty="0">
                <a:latin typeface="Garamond" charset="0"/>
                <a:ea typeface="ＭＳ Ｐゴシック" charset="0"/>
              </a:rPr>
              <a:t/>
            </a:r>
            <a:br>
              <a:rPr lang="en-GB" dirty="0">
                <a:latin typeface="Garamond" charset="0"/>
                <a:ea typeface="ＭＳ Ｐゴシック" charset="0"/>
              </a:rPr>
            </a:br>
            <a:r>
              <a:rPr lang="en-GB" dirty="0" err="1">
                <a:latin typeface="Garamond" charset="0"/>
                <a:ea typeface="ＭＳ Ｐゴシック" charset="0"/>
              </a:rPr>
              <a:t>à</a:t>
            </a:r>
            <a:r>
              <a:rPr lang="en-GB" dirty="0">
                <a:latin typeface="Garamond" charset="0"/>
                <a:ea typeface="ＭＳ Ｐゴシック" charset="0"/>
              </a:rPr>
              <a:t> </a:t>
            </a:r>
            <a:r>
              <a:rPr lang="en-GB" dirty="0" err="1">
                <a:latin typeface="Garamond" charset="0"/>
                <a:ea typeface="ＭＳ Ｐゴシック" charset="0"/>
              </a:rPr>
              <a:t>l’éducation</a:t>
            </a:r>
            <a:r>
              <a:rPr lang="en-GB" dirty="0">
                <a:latin typeface="Garamond" charset="0"/>
                <a:ea typeface="ＭＳ Ｐゴシック" charset="0"/>
              </a:rPr>
              <a:t> </a:t>
            </a:r>
            <a:r>
              <a:rPr lang="en-GB" dirty="0" err="1">
                <a:latin typeface="Garamond" charset="0"/>
                <a:ea typeface="ＭＳ Ｐゴシック" charset="0"/>
              </a:rPr>
              <a:t>d’enfants</a:t>
            </a:r>
            <a:r>
              <a:rPr lang="en-GB" dirty="0">
                <a:latin typeface="Garamond" charset="0"/>
                <a:ea typeface="ＭＳ Ｐゴシック" charset="0"/>
              </a:rPr>
              <a:t> (art. 44 RA)</a:t>
            </a:r>
            <a:endParaRPr lang="en-US" dirty="0">
              <a:latin typeface="Garamond"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5">
                                            <p:txEl>
                                              <p:pRg st="0" end="0"/>
                                            </p:txEl>
                                          </p:spTgt>
                                        </p:tgtEl>
                                        <p:attrNameLst>
                                          <p:attrName>style.visibility</p:attrName>
                                        </p:attrNameLst>
                                      </p:cBhvr>
                                      <p:to>
                                        <p:strVal val="visible"/>
                                      </p:to>
                                    </p:set>
                                    <p:animEffect transition="in" filter="wipe(left)">
                                      <p:cBhvr>
                                        <p:cTn id="7" dur="1000"/>
                                        <p:tgtEl>
                                          <p:spTgt spid="58375">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8375">
                                            <p:txEl>
                                              <p:pRg st="1" end="1"/>
                                            </p:txEl>
                                          </p:spTgt>
                                        </p:tgtEl>
                                        <p:attrNameLst>
                                          <p:attrName>style.visibility</p:attrName>
                                        </p:attrNameLst>
                                      </p:cBhvr>
                                      <p:to>
                                        <p:strVal val="visible"/>
                                      </p:to>
                                    </p:set>
                                    <p:animEffect transition="in" filter="wipe(left)">
                                      <p:cBhvr>
                                        <p:cTn id="11" dur="1000"/>
                                        <p:tgtEl>
                                          <p:spTgt spid="58375">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8375">
                                            <p:txEl>
                                              <p:pRg st="2" end="2"/>
                                            </p:txEl>
                                          </p:spTgt>
                                        </p:tgtEl>
                                        <p:attrNameLst>
                                          <p:attrName>style.visibility</p:attrName>
                                        </p:attrNameLst>
                                      </p:cBhvr>
                                      <p:to>
                                        <p:strVal val="visible"/>
                                      </p:to>
                                    </p:set>
                                    <p:animEffect transition="in" filter="wipe(left)">
                                      <p:cBhvr>
                                        <p:cTn id="15" dur="1000"/>
                                        <p:tgtEl>
                                          <p:spTgt spid="583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676400" y="277813"/>
            <a:ext cx="7010400" cy="1139825"/>
          </a:xfrm>
        </p:spPr>
        <p:txBody>
          <a:bodyPr/>
          <a:lstStyle/>
          <a:p>
            <a:r>
              <a:rPr lang="fr-FR">
                <a:latin typeface="Garamond" charset="0"/>
                <a:ea typeface="ＭＳ Ｐゴシック" charset="0"/>
              </a:rPr>
              <a:t>Le nouveau règlement 883/2004</a:t>
            </a:r>
          </a:p>
        </p:txBody>
      </p:sp>
      <p:sp>
        <p:nvSpPr>
          <p:cNvPr id="73730" name="Rectangle 3"/>
          <p:cNvSpPr>
            <a:spLocks noGrp="1" noChangeArrowheads="1"/>
          </p:cNvSpPr>
          <p:nvPr>
            <p:ph idx="1"/>
          </p:nvPr>
        </p:nvSpPr>
        <p:spPr/>
        <p:txBody>
          <a:bodyPr/>
          <a:lstStyle/>
          <a:p>
            <a:pPr>
              <a:buFont typeface="Wingdings" charset="0"/>
              <a:buNone/>
            </a:pPr>
            <a:r>
              <a:rPr lang="fr-FR">
                <a:latin typeface="Garamond" charset="0"/>
                <a:ea typeface="ＭＳ Ｐゴシック" charset="0"/>
              </a:rPr>
              <a:t> plus grande cohérence du dispositif communautaire d </a:t>
            </a:r>
            <a:r>
              <a:rPr lang="ja-JP" altLang="fr-FR">
                <a:latin typeface="Garamond" charset="0"/>
                <a:ea typeface="ＭＳ Ｐゴシック" charset="0"/>
              </a:rPr>
              <a:t>’</a:t>
            </a:r>
            <a:r>
              <a:rPr lang="fr-FR" altLang="ja-JP">
                <a:latin typeface="Garamond" charset="0"/>
                <a:ea typeface="ＭＳ Ｐゴシック" charset="0"/>
              </a:rPr>
              <a:t>encadrement des règles anticumul nationales applicables en cas de cumul de prestations de nature différente (suppression d </a:t>
            </a:r>
            <a:r>
              <a:rPr lang="ja-JP" altLang="fr-FR">
                <a:latin typeface="Garamond" charset="0"/>
                <a:ea typeface="ＭＳ Ｐゴシック" charset="0"/>
              </a:rPr>
              <a:t>’</a:t>
            </a:r>
            <a:r>
              <a:rPr lang="fr-FR" altLang="ja-JP">
                <a:latin typeface="Garamond" charset="0"/>
                <a:ea typeface="ＭＳ Ｐゴシック" charset="0"/>
              </a:rPr>
              <a:t>un possible effet d </a:t>
            </a:r>
            <a:r>
              <a:rPr lang="ja-JP" altLang="fr-FR">
                <a:latin typeface="Garamond" charset="0"/>
                <a:ea typeface="ＭＳ Ｐゴシック" charset="0"/>
              </a:rPr>
              <a:t>’</a:t>
            </a:r>
            <a:r>
              <a:rPr lang="fr-FR" altLang="ja-JP">
                <a:latin typeface="Garamond" charset="0"/>
                <a:ea typeface="ＭＳ Ｐゴシック" charset="0"/>
              </a:rPr>
              <a:t>aubaine).</a:t>
            </a:r>
          </a:p>
          <a:p>
            <a:pPr>
              <a:buFont typeface="Wingdings" charset="0"/>
              <a:buNone/>
            </a:pPr>
            <a:r>
              <a:rPr lang="fr-FR">
                <a:latin typeface="Garamond" charset="0"/>
                <a:ea typeface="ＭＳ Ｐゴシック" charset="0"/>
              </a:rPr>
              <a:t> </a:t>
            </a:r>
          </a:p>
        </p:txBody>
      </p:sp>
      <p:sp>
        <p:nvSpPr>
          <p:cNvPr id="73731" name="Text Box 4"/>
          <p:cNvSpPr txBox="1">
            <a:spLocks noChangeArrowheads="1"/>
          </p:cNvSpPr>
          <p:nvPr/>
        </p:nvSpPr>
        <p:spPr bwMode="auto">
          <a:xfrm>
            <a:off x="1050925" y="6248400"/>
            <a:ext cx="360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latin typeface="Times New Roman" charset="0"/>
              </a:rPr>
              <a:t>an EU-funded project co-ordinated by Ghent University</a:t>
            </a:r>
          </a:p>
          <a:p>
            <a:pPr eaLnBrk="1" hangingPunct="1"/>
            <a:r>
              <a:rPr lang="fr-FR" sz="1200" u="sng">
                <a:latin typeface="Times New Roman" charset="0"/>
              </a:rPr>
              <a:t>www.tress-network.org</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55650" y="404813"/>
            <a:ext cx="8078788" cy="1143000"/>
          </a:xfrm>
        </p:spPr>
        <p:txBody>
          <a:bodyPr/>
          <a:lstStyle/>
          <a:p>
            <a:r>
              <a:rPr lang="fr-FR" sz="4600" b="1">
                <a:latin typeface="Garamond" charset="0"/>
                <a:ea typeface="ＭＳ Ｐゴシック" charset="0"/>
              </a:rPr>
              <a:t>Nota bene</a:t>
            </a:r>
          </a:p>
        </p:txBody>
      </p:sp>
      <p:sp>
        <p:nvSpPr>
          <p:cNvPr id="74754" name="Rectangle 3"/>
          <p:cNvSpPr>
            <a:spLocks noGrp="1" noChangeArrowheads="1"/>
          </p:cNvSpPr>
          <p:nvPr>
            <p:ph idx="1"/>
          </p:nvPr>
        </p:nvSpPr>
        <p:spPr>
          <a:xfrm>
            <a:off x="2771775" y="1268413"/>
            <a:ext cx="4968875" cy="4525962"/>
          </a:xfrm>
        </p:spPr>
        <p:txBody>
          <a:bodyPr/>
          <a:lstStyle/>
          <a:p>
            <a:pPr>
              <a:lnSpc>
                <a:spcPct val="80000"/>
              </a:lnSpc>
            </a:pPr>
            <a:r>
              <a:rPr lang="fr-FR" sz="3900">
                <a:latin typeface="Garamond" charset="0"/>
                <a:ea typeface="ＭＳ Ｐゴシック" charset="0"/>
              </a:rPr>
              <a:t>Seulement pour les pensions de base</a:t>
            </a:r>
          </a:p>
          <a:p>
            <a:pPr>
              <a:lnSpc>
                <a:spcPct val="80000"/>
              </a:lnSpc>
            </a:pPr>
            <a:r>
              <a:rPr lang="fr-FR" sz="3900">
                <a:latin typeface="Garamond" charset="0"/>
                <a:ea typeface="ＭＳ Ｐゴシック" charset="0"/>
              </a:rPr>
              <a:t>Difficultés</a:t>
            </a:r>
          </a:p>
          <a:p>
            <a:pPr lvl="1">
              <a:lnSpc>
                <a:spcPct val="80000"/>
              </a:lnSpc>
            </a:pPr>
            <a:r>
              <a:rPr lang="fr-FR" sz="3900">
                <a:latin typeface="Garamond" charset="0"/>
                <a:ea typeface="ＭＳ Ｐゴシック" charset="0"/>
              </a:rPr>
              <a:t>Différences dans l</a:t>
            </a:r>
            <a:r>
              <a:rPr lang="ja-JP" altLang="fr-FR" sz="3900">
                <a:latin typeface="Garamond" charset="0"/>
                <a:ea typeface="ＭＳ Ｐゴシック" charset="0"/>
              </a:rPr>
              <a:t>’</a:t>
            </a:r>
            <a:r>
              <a:rPr lang="fr-FR" altLang="ja-JP" sz="3900">
                <a:latin typeface="Garamond" charset="0"/>
                <a:ea typeface="ＭＳ Ｐゴシック" charset="0"/>
              </a:rPr>
              <a:t>âge de départ à la retraite</a:t>
            </a:r>
            <a:endParaRPr lang="fr-FR" altLang="ja-JP" sz="4800" i="1">
              <a:latin typeface="Garamond" charset="0"/>
              <a:ea typeface="ＭＳ Ｐゴシック" charset="0"/>
            </a:endParaRPr>
          </a:p>
          <a:p>
            <a:pPr lvl="1">
              <a:lnSpc>
                <a:spcPct val="80000"/>
              </a:lnSpc>
            </a:pPr>
            <a:r>
              <a:rPr lang="fr-FR" sz="3000">
                <a:latin typeface="Garamond" charset="0"/>
                <a:ea typeface="ＭＳ Ｐゴシック" charset="0"/>
              </a:rPr>
              <a:t>Flux d</a:t>
            </a:r>
            <a:r>
              <a:rPr lang="ja-JP" altLang="fr-FR" sz="3000">
                <a:latin typeface="Garamond" charset="0"/>
                <a:ea typeface="ＭＳ Ｐゴシック" charset="0"/>
              </a:rPr>
              <a:t>’</a:t>
            </a:r>
            <a:r>
              <a:rPr lang="fr-FR" altLang="ja-JP" sz="3000">
                <a:latin typeface="Garamond" charset="0"/>
                <a:ea typeface="ＭＳ Ｐゴシック" charset="0"/>
              </a:rPr>
              <a:t>informations</a:t>
            </a:r>
            <a:endParaRPr lang="fr-FR" sz="3000">
              <a:latin typeface="Garamond" charset="0"/>
              <a:ea typeface="ＭＳ Ｐゴシック" charset="0"/>
            </a:endParaRPr>
          </a:p>
        </p:txBody>
      </p:sp>
      <p:pic>
        <p:nvPicPr>
          <p:cNvPr id="43012" name="Picture 4" descr="BD1821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3097213"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Infopage"/>
          <p:cNvSpPr>
            <a:spLocks noEditPoints="1" noChangeArrowheads="1"/>
          </p:cNvSpPr>
          <p:nvPr/>
        </p:nvSpPr>
        <p:spPr bwMode="auto">
          <a:xfrm>
            <a:off x="7596188" y="4437063"/>
            <a:ext cx="1081087" cy="11239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D8EBB3"/>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r>
              <a:rPr lang="fr-FR">
                <a:ea typeface="Arial" charset="0"/>
                <a:cs typeface="Arial" charset="0"/>
              </a:rPr>
              <a:t>E forms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par>
                                <p:cTn id="11" presetID="25" presetClass="exit" presetSubtype="0" fill="hold" nodeType="withEffect">
                                  <p:stCondLst>
                                    <p:cond delay="0"/>
                                  </p:stCondLst>
                                  <p:childTnLst>
                                    <p:animEffect transition="out" filter="fade">
                                      <p:cBhvr>
                                        <p:cTn id="12" dur="1000" accel="50000">
                                          <p:stCondLst>
                                            <p:cond delay="0"/>
                                          </p:stCondLst>
                                        </p:cTn>
                                        <p:tgtEl>
                                          <p:spTgt spid="43012"/>
                                        </p:tgtEl>
                                      </p:cBhvr>
                                    </p:animEffect>
                                    <p:anim calcmode="lin" valueType="num">
                                      <p:cBhvr>
                                        <p:cTn id="13" dur="500" accel="50000">
                                          <p:stCondLst>
                                            <p:cond delay="0"/>
                                          </p:stCondLst>
                                        </p:cTn>
                                        <p:tgtEl>
                                          <p:spTgt spid="43012"/>
                                        </p:tgtEl>
                                        <p:attrNameLst>
                                          <p:attrName>ppt_y</p:attrName>
                                        </p:attrNameLst>
                                      </p:cBhvr>
                                      <p:tavLst>
                                        <p:tav tm="0">
                                          <p:val>
                                            <p:strVal val="ppt_y"/>
                                          </p:val>
                                        </p:tav>
                                        <p:tav tm="100000">
                                          <p:val>
                                            <p:strVal val="ppt_y+.1"/>
                                          </p:val>
                                        </p:tav>
                                      </p:tavLst>
                                    </p:anim>
                                    <p:anim calcmode="lin" valueType="num">
                                      <p:cBhvr>
                                        <p:cTn id="14" dur="500" decel="50000">
                                          <p:stCondLst>
                                            <p:cond delay="500"/>
                                          </p:stCondLst>
                                        </p:cTn>
                                        <p:tgtEl>
                                          <p:spTgt spid="43012"/>
                                        </p:tgtEl>
                                        <p:attrNameLst>
                                          <p:attrName>ppt_y</p:attrName>
                                        </p:attrNameLst>
                                      </p:cBhvr>
                                      <p:tavLst>
                                        <p:tav tm="0">
                                          <p:val>
                                            <p:strVal val="ppt_y"/>
                                          </p:val>
                                        </p:tav>
                                        <p:tav tm="100000">
                                          <p:val>
                                            <p:strVal val="ppt_y-.1"/>
                                          </p:val>
                                        </p:tav>
                                      </p:tavLst>
                                    </p:anim>
                                    <p:anim calcmode="lin" valueType="num">
                                      <p:cBhvr>
                                        <p:cTn id="15" dur="500" accel="50000">
                                          <p:stCondLst>
                                            <p:cond delay="500"/>
                                          </p:stCondLst>
                                        </p:cTn>
                                        <p:tgtEl>
                                          <p:spTgt spid="43012"/>
                                        </p:tgtEl>
                                        <p:attrNameLst>
                                          <p:attrName>ppt_x</p:attrName>
                                        </p:attrNameLst>
                                      </p:cBhvr>
                                      <p:tavLst>
                                        <p:tav tm="0">
                                          <p:val>
                                            <p:strVal val="ppt_x"/>
                                          </p:val>
                                        </p:tav>
                                        <p:tav tm="100000">
                                          <p:val>
                                            <p:strVal val="ppt_x+.4"/>
                                          </p:val>
                                        </p:tav>
                                      </p:tavLst>
                                    </p:anim>
                                    <p:anim calcmode="lin" valueType="num">
                                      <p:cBhvr>
                                        <p:cTn id="16" dur="1000"/>
                                        <p:tgtEl>
                                          <p:spTgt spid="43012"/>
                                        </p:tgtEl>
                                        <p:attrNameLst>
                                          <p:attrName>ppt_h</p:attrName>
                                        </p:attrNameLst>
                                      </p:cBhvr>
                                      <p:tavLst>
                                        <p:tav tm="0">
                                          <p:val>
                                            <p:strVal val="ppt_h"/>
                                          </p:val>
                                        </p:tav>
                                        <p:tav tm="100000">
                                          <p:val>
                                            <p:strVal val="ppt_h"/>
                                          </p:val>
                                        </p:tav>
                                      </p:tavLst>
                                    </p:anim>
                                    <p:anim calcmode="lin" valueType="num">
                                      <p:cBhvr>
                                        <p:cTn id="17" dur="500" accel="50000">
                                          <p:stCondLst>
                                            <p:cond delay="0"/>
                                          </p:stCondLst>
                                        </p:cTn>
                                        <p:tgtEl>
                                          <p:spTgt spid="43012"/>
                                        </p:tgtEl>
                                        <p:attrNameLst>
                                          <p:attrName>ppt_w</p:attrName>
                                        </p:attrNameLst>
                                      </p:cBhvr>
                                      <p:tavLst>
                                        <p:tav tm="0">
                                          <p:val>
                                            <p:strVal val="ppt_w"/>
                                          </p:val>
                                        </p:tav>
                                        <p:tav tm="100000">
                                          <p:val>
                                            <p:strVal val="ppt_w*.05"/>
                                          </p:val>
                                        </p:tav>
                                      </p:tavLst>
                                    </p:anim>
                                    <p:anim calcmode="lin" valueType="num">
                                      <p:cBhvr>
                                        <p:cTn id="18" dur="500" decel="50000">
                                          <p:stCondLst>
                                            <p:cond delay="500"/>
                                          </p:stCondLst>
                                        </p:cTn>
                                        <p:tgtEl>
                                          <p:spTgt spid="43012"/>
                                        </p:tgtEl>
                                        <p:attrNameLst>
                                          <p:attrName>ppt_w</p:attrName>
                                        </p:attrNameLst>
                                      </p:cBhvr>
                                      <p:tavLst>
                                        <p:tav tm="0">
                                          <p:val>
                                            <p:strVal val="ppt_w"/>
                                          </p:val>
                                        </p:tav>
                                        <p:tav tm="100000">
                                          <p:val>
                                            <p:strVal val="ppt_w/.05"/>
                                          </p:val>
                                        </p:tav>
                                      </p:tavLst>
                                    </p:anim>
                                    <p:anim calcmode="lin" valueType="num">
                                      <p:cBhvr>
                                        <p:cTn id="19" dur="500" accel="50000">
                                          <p:stCondLst>
                                            <p:cond delay="500"/>
                                          </p:stCondLst>
                                        </p:cTn>
                                        <p:tgtEl>
                                          <p:spTgt spid="43012"/>
                                        </p:tgtEl>
                                        <p:attrNameLst>
                                          <p:attrName>style.rotation</p:attrName>
                                        </p:attrNameLst>
                                      </p:cBhvr>
                                      <p:tavLst>
                                        <p:tav tm="0">
                                          <p:val>
                                            <p:fltVal val="0"/>
                                          </p:val>
                                        </p:tav>
                                        <p:tav tm="100000">
                                          <p:val>
                                            <p:fltVal val="-90"/>
                                          </p:val>
                                        </p:tav>
                                      </p:tavLst>
                                    </p:anim>
                                    <p:set>
                                      <p:cBhvr>
                                        <p:cTn id="20" dur="1" fill="hold">
                                          <p:stCondLst>
                                            <p:cond delay="999"/>
                                          </p:stCondLst>
                                        </p:cTn>
                                        <p:tgtEl>
                                          <p:spTgt spid="43012"/>
                                        </p:tgtEl>
                                        <p:attrNameLst>
                                          <p:attrName>style.visibility</p:attrName>
                                        </p:attrNameLst>
                                      </p:cBhvr>
                                      <p:to>
                                        <p:strVal val="hidden"/>
                                      </p:to>
                                    </p:set>
                                  </p:childTnLst>
                                </p:cTn>
                              </p:par>
                              <p:par>
                                <p:cTn id="21" presetID="25" presetClass="exit" presetSubtype="0" fill="hold" nodeType="withEffect">
                                  <p:stCondLst>
                                    <p:cond delay="0"/>
                                  </p:stCondLst>
                                  <p:childTnLst>
                                    <p:animEffect transition="out" filter="fade">
                                      <p:cBhvr>
                                        <p:cTn id="22" dur="1000" accel="50000">
                                          <p:stCondLst>
                                            <p:cond delay="0"/>
                                          </p:stCondLst>
                                        </p:cTn>
                                        <p:tgtEl>
                                          <p:spTgt spid="43013"/>
                                        </p:tgtEl>
                                      </p:cBhvr>
                                    </p:animEffect>
                                    <p:anim calcmode="lin" valueType="num">
                                      <p:cBhvr>
                                        <p:cTn id="23" dur="500" accel="50000">
                                          <p:stCondLst>
                                            <p:cond delay="0"/>
                                          </p:stCondLst>
                                        </p:cTn>
                                        <p:tgtEl>
                                          <p:spTgt spid="43013"/>
                                        </p:tgtEl>
                                        <p:attrNameLst>
                                          <p:attrName>ppt_y</p:attrName>
                                        </p:attrNameLst>
                                      </p:cBhvr>
                                      <p:tavLst>
                                        <p:tav tm="0">
                                          <p:val>
                                            <p:strVal val="ppt_y"/>
                                          </p:val>
                                        </p:tav>
                                        <p:tav tm="100000">
                                          <p:val>
                                            <p:strVal val="ppt_y+.1"/>
                                          </p:val>
                                        </p:tav>
                                      </p:tavLst>
                                    </p:anim>
                                    <p:anim calcmode="lin" valueType="num">
                                      <p:cBhvr>
                                        <p:cTn id="24" dur="500" decel="50000">
                                          <p:stCondLst>
                                            <p:cond delay="500"/>
                                          </p:stCondLst>
                                        </p:cTn>
                                        <p:tgtEl>
                                          <p:spTgt spid="43013"/>
                                        </p:tgtEl>
                                        <p:attrNameLst>
                                          <p:attrName>ppt_y</p:attrName>
                                        </p:attrNameLst>
                                      </p:cBhvr>
                                      <p:tavLst>
                                        <p:tav tm="0">
                                          <p:val>
                                            <p:strVal val="ppt_y"/>
                                          </p:val>
                                        </p:tav>
                                        <p:tav tm="100000">
                                          <p:val>
                                            <p:strVal val="ppt_y-.1"/>
                                          </p:val>
                                        </p:tav>
                                      </p:tavLst>
                                    </p:anim>
                                    <p:anim calcmode="lin" valueType="num">
                                      <p:cBhvr>
                                        <p:cTn id="25" dur="500" accel="50000">
                                          <p:stCondLst>
                                            <p:cond delay="500"/>
                                          </p:stCondLst>
                                        </p:cTn>
                                        <p:tgtEl>
                                          <p:spTgt spid="43013"/>
                                        </p:tgtEl>
                                        <p:attrNameLst>
                                          <p:attrName>ppt_x</p:attrName>
                                        </p:attrNameLst>
                                      </p:cBhvr>
                                      <p:tavLst>
                                        <p:tav tm="0">
                                          <p:val>
                                            <p:strVal val="ppt_x"/>
                                          </p:val>
                                        </p:tav>
                                        <p:tav tm="100000">
                                          <p:val>
                                            <p:strVal val="ppt_x+.4"/>
                                          </p:val>
                                        </p:tav>
                                      </p:tavLst>
                                    </p:anim>
                                    <p:anim calcmode="lin" valueType="num">
                                      <p:cBhvr>
                                        <p:cTn id="26" dur="1000"/>
                                        <p:tgtEl>
                                          <p:spTgt spid="43013"/>
                                        </p:tgtEl>
                                        <p:attrNameLst>
                                          <p:attrName>ppt_h</p:attrName>
                                        </p:attrNameLst>
                                      </p:cBhvr>
                                      <p:tavLst>
                                        <p:tav tm="0">
                                          <p:val>
                                            <p:strVal val="ppt_h"/>
                                          </p:val>
                                        </p:tav>
                                        <p:tav tm="100000">
                                          <p:val>
                                            <p:strVal val="ppt_h"/>
                                          </p:val>
                                        </p:tav>
                                      </p:tavLst>
                                    </p:anim>
                                    <p:anim calcmode="lin" valueType="num">
                                      <p:cBhvr>
                                        <p:cTn id="27" dur="500" accel="50000">
                                          <p:stCondLst>
                                            <p:cond delay="0"/>
                                          </p:stCondLst>
                                        </p:cTn>
                                        <p:tgtEl>
                                          <p:spTgt spid="43013"/>
                                        </p:tgtEl>
                                        <p:attrNameLst>
                                          <p:attrName>ppt_w</p:attrName>
                                        </p:attrNameLst>
                                      </p:cBhvr>
                                      <p:tavLst>
                                        <p:tav tm="0">
                                          <p:val>
                                            <p:strVal val="ppt_w"/>
                                          </p:val>
                                        </p:tav>
                                        <p:tav tm="100000">
                                          <p:val>
                                            <p:strVal val="ppt_w*.05"/>
                                          </p:val>
                                        </p:tav>
                                      </p:tavLst>
                                    </p:anim>
                                    <p:anim calcmode="lin" valueType="num">
                                      <p:cBhvr>
                                        <p:cTn id="28" dur="500" decel="50000">
                                          <p:stCondLst>
                                            <p:cond delay="500"/>
                                          </p:stCondLst>
                                        </p:cTn>
                                        <p:tgtEl>
                                          <p:spTgt spid="43013"/>
                                        </p:tgtEl>
                                        <p:attrNameLst>
                                          <p:attrName>ppt_w</p:attrName>
                                        </p:attrNameLst>
                                      </p:cBhvr>
                                      <p:tavLst>
                                        <p:tav tm="0">
                                          <p:val>
                                            <p:strVal val="ppt_w"/>
                                          </p:val>
                                        </p:tav>
                                        <p:tav tm="100000">
                                          <p:val>
                                            <p:strVal val="ppt_w/.05"/>
                                          </p:val>
                                        </p:tav>
                                      </p:tavLst>
                                    </p:anim>
                                    <p:anim calcmode="lin" valueType="num">
                                      <p:cBhvr>
                                        <p:cTn id="29" dur="500" accel="50000">
                                          <p:stCondLst>
                                            <p:cond delay="500"/>
                                          </p:stCondLst>
                                        </p:cTn>
                                        <p:tgtEl>
                                          <p:spTgt spid="43013"/>
                                        </p:tgtEl>
                                        <p:attrNameLst>
                                          <p:attrName>style.rotation</p:attrName>
                                        </p:attrNameLst>
                                      </p:cBhvr>
                                      <p:tavLst>
                                        <p:tav tm="0">
                                          <p:val>
                                            <p:fltVal val="0"/>
                                          </p:val>
                                        </p:tav>
                                        <p:tav tm="100000">
                                          <p:val>
                                            <p:fltVal val="-90"/>
                                          </p:val>
                                        </p:tav>
                                      </p:tavLst>
                                    </p:anim>
                                    <p:set>
                                      <p:cBhvr>
                                        <p:cTn id="30" dur="1" fill="hold">
                                          <p:stCondLst>
                                            <p:cond delay="999"/>
                                          </p:stCondLst>
                                        </p:cTn>
                                        <p:tgtEl>
                                          <p:spTgt spid="430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endParaRPr lang="en-US">
              <a:latin typeface="Garamond" charset="0"/>
              <a:ea typeface="ＭＳ Ｐゴシック" charset="0"/>
            </a:endParaRPr>
          </a:p>
        </p:txBody>
      </p:sp>
      <p:sp>
        <p:nvSpPr>
          <p:cNvPr id="75778" name="Rectangle 3"/>
          <p:cNvSpPr>
            <a:spLocks noGrp="1" noChangeArrowheads="1"/>
          </p:cNvSpPr>
          <p:nvPr>
            <p:ph idx="1"/>
          </p:nvPr>
        </p:nvSpPr>
        <p:spPr>
          <a:xfrm>
            <a:off x="457200" y="3432175"/>
            <a:ext cx="8229600" cy="2698750"/>
          </a:xfrm>
        </p:spPr>
        <p:txBody>
          <a:bodyPr/>
          <a:lstStyle/>
          <a:p>
            <a:endParaRPr lang="fr-FR">
              <a:latin typeface="Garamond" charset="0"/>
              <a:ea typeface="ＭＳ Ｐゴシック" charset="0"/>
            </a:endParaRPr>
          </a:p>
          <a:p>
            <a:endParaRPr lang="fr-FR">
              <a:latin typeface="Garamond" charset="0"/>
              <a:ea typeface="ＭＳ Ｐゴシック" charset="0"/>
            </a:endParaRPr>
          </a:p>
          <a:p>
            <a:r>
              <a:rPr lang="fr-FR">
                <a:solidFill>
                  <a:srgbClr val="FF3300"/>
                </a:solidFill>
                <a:latin typeface="Garamond" charset="0"/>
                <a:ea typeface="ＭＳ Ｐゴシック" charset="0"/>
              </a:rPr>
              <a:t>Des Questions ?</a:t>
            </a:r>
            <a:r>
              <a:rPr lang="fr-FR">
                <a:latin typeface="Garamond" charset="0"/>
                <a:ea typeface="ＭＳ Ｐゴシック" charset="0"/>
              </a:rPr>
              <a:t> </a:t>
            </a:r>
          </a:p>
        </p:txBody>
      </p:sp>
      <p:sp>
        <p:nvSpPr>
          <p:cNvPr id="44036" name="Rectangle 4"/>
          <p:cNvSpPr>
            <a:spLocks noChangeArrowheads="1"/>
          </p:cNvSpPr>
          <p:nvPr/>
        </p:nvSpPr>
        <p:spPr bwMode="auto">
          <a:xfrm>
            <a:off x="3348038" y="2276475"/>
            <a:ext cx="5180012" cy="1736725"/>
          </a:xfrm>
          <a:prstGeom prst="rect">
            <a:avLst/>
          </a:prstGeom>
          <a:noFill/>
          <a:ln w="9525">
            <a:noFill/>
            <a:miter lim="800000"/>
            <a:headEnd/>
            <a:tailEnd/>
          </a:ln>
          <a:effectLst/>
        </p:spPr>
        <p:txBody>
          <a:bodyPr anchor="ctr"/>
          <a:lstStyle/>
          <a:p>
            <a:pPr>
              <a:defRPr/>
            </a:pPr>
            <a:r>
              <a:rPr lang="nl-BE" sz="5000" b="1">
                <a:solidFill>
                  <a:schemeClr val="folHlink"/>
                </a:solidFill>
                <a:effectLst>
                  <a:outerShdw blurRad="38100" dist="38100" dir="2700000" algn="tl">
                    <a:srgbClr val="000000"/>
                  </a:outerShdw>
                </a:effectLst>
                <a:latin typeface="Garamond" charset="0"/>
              </a:rPr>
              <a:t>MERCI DE VOTRE ATTENTION</a:t>
            </a:r>
            <a:endParaRPr lang="en-GB" sz="5000" b="1">
              <a:solidFill>
                <a:schemeClr val="folHlink"/>
              </a:solidFill>
              <a:effectLst>
                <a:outerShdw blurRad="38100" dist="38100" dir="2700000" algn="tl">
                  <a:srgbClr val="000000"/>
                </a:outerShdw>
              </a:effectLst>
              <a:latin typeface="Garamond" charset="0"/>
            </a:endParaRPr>
          </a:p>
        </p:txBody>
      </p:sp>
      <p:pic>
        <p:nvPicPr>
          <p:cNvPr id="75780" name="Picture 5" descr="Europe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24574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68313" y="557213"/>
            <a:ext cx="8229600" cy="855662"/>
          </a:xfrm>
        </p:spPr>
        <p:txBody>
          <a:bodyPr/>
          <a:lstStyle/>
          <a:p>
            <a:pPr>
              <a:lnSpc>
                <a:spcPct val="80000"/>
              </a:lnSpc>
            </a:pPr>
            <a:r>
              <a:rPr lang="en-GB" sz="4600" b="1">
                <a:latin typeface="Garamond" charset="0"/>
                <a:ea typeface="ＭＳ Ｐゴシック" charset="0"/>
              </a:rPr>
              <a:t>Les principes</a:t>
            </a:r>
          </a:p>
        </p:txBody>
      </p:sp>
      <p:sp>
        <p:nvSpPr>
          <p:cNvPr id="23554" name="Rectangle 3"/>
          <p:cNvSpPr>
            <a:spLocks noGrp="1" noChangeArrowheads="1"/>
          </p:cNvSpPr>
          <p:nvPr>
            <p:ph idx="1"/>
          </p:nvPr>
        </p:nvSpPr>
        <p:spPr>
          <a:xfrm>
            <a:off x="1752600" y="2324100"/>
            <a:ext cx="7067550" cy="4533900"/>
          </a:xfrm>
        </p:spPr>
        <p:txBody>
          <a:bodyPr/>
          <a:lstStyle/>
          <a:p>
            <a:r>
              <a:rPr lang="fr-FR" sz="2800">
                <a:latin typeface="Garamond" charset="0"/>
                <a:ea typeface="ＭＳ Ｐゴシック" charset="0"/>
              </a:rPr>
              <a:t>Détermination de la loi applicable</a:t>
            </a:r>
          </a:p>
          <a:p>
            <a:pPr lvl="1"/>
            <a:r>
              <a:rPr lang="fr-FR">
                <a:solidFill>
                  <a:srgbClr val="FFCC66"/>
                </a:solidFill>
                <a:latin typeface="Garamond" charset="0"/>
                <a:ea typeface="ＭＳ Ｐゴシック" charset="0"/>
              </a:rPr>
              <a:t>Loi du lieu d</a:t>
            </a:r>
            <a:r>
              <a:rPr lang="ja-JP" altLang="fr-FR">
                <a:solidFill>
                  <a:srgbClr val="FFCC66"/>
                </a:solidFill>
                <a:latin typeface="Garamond" charset="0"/>
                <a:ea typeface="ＭＳ Ｐゴシック" charset="0"/>
              </a:rPr>
              <a:t>’</a:t>
            </a:r>
            <a:r>
              <a:rPr lang="fr-FR" altLang="ja-JP">
                <a:solidFill>
                  <a:srgbClr val="FFCC66"/>
                </a:solidFill>
                <a:latin typeface="Garamond" charset="0"/>
                <a:ea typeface="ＭＳ Ｐゴシック" charset="0"/>
              </a:rPr>
              <a:t>emploi </a:t>
            </a:r>
          </a:p>
          <a:p>
            <a:r>
              <a:rPr lang="fr-FR" sz="2800">
                <a:latin typeface="Garamond" charset="0"/>
                <a:ea typeface="ＭＳ Ｐゴシック" charset="0"/>
              </a:rPr>
              <a:t>La </a:t>
            </a:r>
            <a:r>
              <a:rPr lang="fr-FR" sz="2800">
                <a:solidFill>
                  <a:srgbClr val="FFCC66"/>
                </a:solidFill>
                <a:latin typeface="Garamond" charset="0"/>
                <a:ea typeface="ＭＳ Ｐゴシック" charset="0"/>
              </a:rPr>
              <a:t>non-discrimination</a:t>
            </a:r>
            <a:r>
              <a:rPr lang="fr-FR" sz="2800">
                <a:latin typeface="Garamond" charset="0"/>
                <a:ea typeface="ＭＳ Ｐゴシック" charset="0"/>
              </a:rPr>
              <a:t> en raison de la nationalité</a:t>
            </a:r>
          </a:p>
          <a:p>
            <a:r>
              <a:rPr lang="fr-FR" sz="2800">
                <a:latin typeface="Garamond" charset="0"/>
                <a:ea typeface="ＭＳ Ｐゴシック" charset="0"/>
              </a:rPr>
              <a:t>La </a:t>
            </a:r>
            <a:r>
              <a:rPr lang="fr-FR" sz="2800">
                <a:solidFill>
                  <a:srgbClr val="FFCC66"/>
                </a:solidFill>
                <a:latin typeface="Garamond" charset="0"/>
                <a:ea typeface="ＭＳ Ｐゴシック" charset="0"/>
              </a:rPr>
              <a:t>totalisation </a:t>
            </a:r>
            <a:r>
              <a:rPr lang="fr-FR" sz="2800">
                <a:latin typeface="Garamond" charset="0"/>
                <a:ea typeface="ＭＳ Ｐゴシック" charset="0"/>
              </a:rPr>
              <a:t>des périodes de cotisation ou de résidence</a:t>
            </a:r>
          </a:p>
          <a:p>
            <a:r>
              <a:rPr lang="ja-JP" altLang="fr-FR" sz="2800">
                <a:latin typeface="Garamond" charset="0"/>
                <a:ea typeface="ＭＳ Ｐゴシック" charset="0"/>
              </a:rPr>
              <a:t>“</a:t>
            </a:r>
            <a:r>
              <a:rPr lang="fr-FR" altLang="ja-JP" sz="2800">
                <a:solidFill>
                  <a:srgbClr val="FFCC66"/>
                </a:solidFill>
                <a:latin typeface="Garamond" charset="0"/>
                <a:ea typeface="ＭＳ Ｐゴシック" charset="0"/>
              </a:rPr>
              <a:t>L</a:t>
            </a:r>
            <a:r>
              <a:rPr lang="ja-JP" altLang="fr-FR" sz="2800">
                <a:solidFill>
                  <a:srgbClr val="FFCC66"/>
                </a:solidFill>
                <a:latin typeface="Garamond" charset="0"/>
                <a:ea typeface="ＭＳ Ｐゴシック" charset="0"/>
              </a:rPr>
              <a:t>’</a:t>
            </a:r>
            <a:r>
              <a:rPr lang="fr-FR" altLang="ja-JP" sz="2800">
                <a:solidFill>
                  <a:srgbClr val="FFCC66"/>
                </a:solidFill>
                <a:latin typeface="Garamond" charset="0"/>
                <a:ea typeface="ＭＳ Ｐゴシック" charset="0"/>
              </a:rPr>
              <a:t>exportation</a:t>
            </a:r>
            <a:r>
              <a:rPr lang="ja-JP" altLang="fr-FR" sz="2800">
                <a:latin typeface="Garamond" charset="0"/>
                <a:ea typeface="ＭＳ Ｐゴシック" charset="0"/>
              </a:rPr>
              <a:t>”</a:t>
            </a:r>
            <a:r>
              <a:rPr lang="fr-FR" altLang="ja-JP" sz="2800">
                <a:latin typeface="Garamond" charset="0"/>
                <a:ea typeface="ＭＳ Ｐゴシック" charset="0"/>
              </a:rPr>
              <a:t> des prestations dans tous les États membres</a:t>
            </a:r>
            <a:endParaRPr lang="en-GB">
              <a:latin typeface="Garamond" charset="0"/>
              <a:ea typeface="ＭＳ Ｐゴシック" charset="0"/>
            </a:endParaRPr>
          </a:p>
        </p:txBody>
      </p:sp>
      <p:sp>
        <p:nvSpPr>
          <p:cNvPr id="64516" name="Rectangle 4"/>
          <p:cNvSpPr>
            <a:spLocks noChangeArrowheads="1"/>
          </p:cNvSpPr>
          <p:nvPr/>
        </p:nvSpPr>
        <p:spPr bwMode="auto">
          <a:xfrm>
            <a:off x="3851275" y="1557338"/>
            <a:ext cx="1470025" cy="579437"/>
          </a:xfrm>
          <a:prstGeom prst="rect">
            <a:avLst/>
          </a:prstGeom>
          <a:noFill/>
          <a:ln w="9525">
            <a:noFill/>
            <a:miter lim="800000"/>
            <a:headEnd/>
            <a:tailEnd/>
          </a:ln>
          <a:effectLst/>
        </p:spPr>
        <p:txBody>
          <a:bodyPr wrap="none">
            <a:spAutoFit/>
          </a:bodyPr>
          <a:lstStyle/>
          <a:p>
            <a:pPr>
              <a:defRPr/>
            </a:pPr>
            <a:r>
              <a:rPr lang="fr-FR" sz="3200" i="1">
                <a:solidFill>
                  <a:srgbClr val="FFCC66"/>
                </a:solidFill>
                <a:effectLst>
                  <a:outerShdw blurRad="38100" dist="38100" dir="2700000" algn="tl">
                    <a:srgbClr val="000000"/>
                  </a:outerShdw>
                </a:effectLst>
                <a:cs typeface="Arial" charset="0"/>
              </a:rPr>
              <a:t>Rappel</a:t>
            </a:r>
            <a:endParaRPr lang="en-GB" sz="3200" i="1">
              <a:solidFill>
                <a:srgbClr val="FFCC66"/>
              </a:solidFill>
              <a:effectLst>
                <a:outerShdw blurRad="38100" dist="38100" dir="2700000" algn="tl">
                  <a:srgbClr val="000000"/>
                </a:outerShdw>
              </a:effectLst>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16"/>
                                        </p:tgtEl>
                                        <p:attrNameLst>
                                          <p:attrName>style.visibility</p:attrName>
                                        </p:attrNameLst>
                                      </p:cBhvr>
                                      <p:to>
                                        <p:strVal val="visible"/>
                                      </p:to>
                                    </p:set>
                                    <p:anim calcmode="discrete" valueType="clr">
                                      <p:cBhvr override="childStyle">
                                        <p:cTn id="7" dur="80"/>
                                        <p:tgtEl>
                                          <p:spTgt spid="645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6"/>
                                        </p:tgtEl>
                                        <p:attrNameLst>
                                          <p:attrName>fillcolor</p:attrName>
                                        </p:attrNameLst>
                                      </p:cBhvr>
                                      <p:tavLst>
                                        <p:tav tm="0">
                                          <p:val>
                                            <p:clrVal>
                                              <a:schemeClr val="accent2"/>
                                            </p:clrVal>
                                          </p:val>
                                        </p:tav>
                                        <p:tav tm="50000">
                                          <p:val>
                                            <p:clrVal>
                                              <a:schemeClr val="hlink"/>
                                            </p:clrVal>
                                          </p:val>
                                        </p:tav>
                                      </p:tavLst>
                                    </p:anim>
                                    <p:set>
                                      <p:cBhvr>
                                        <p:cTn id="9" dur="80"/>
                                        <p:tgtEl>
                                          <p:spTgt spid="645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666875" y="277813"/>
            <a:ext cx="7019925" cy="1139825"/>
          </a:xfrm>
        </p:spPr>
        <p:txBody>
          <a:bodyPr>
            <a:normAutofit fontScale="90000"/>
          </a:bodyPr>
          <a:lstStyle/>
          <a:p>
            <a:r>
              <a:rPr lang="fr-FR" sz="4600" b="1">
                <a:latin typeface="Garamond" charset="0"/>
                <a:ea typeface="ＭＳ Ｐゴシック" charset="0"/>
              </a:rPr>
              <a:t>Une situation  transnationale</a:t>
            </a:r>
            <a:r>
              <a:rPr lang="fr-FR" sz="3800">
                <a:latin typeface="Garamond" charset="0"/>
                <a:ea typeface="ＭＳ Ｐゴシック" charset="0"/>
              </a:rPr>
              <a:t> </a:t>
            </a:r>
          </a:p>
        </p:txBody>
      </p:sp>
      <p:pic>
        <p:nvPicPr>
          <p:cNvPr id="24583" name="Picture 8" descr="luxembr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0287" r="20287"/>
          <a:stretch>
            <a:fillRect/>
          </a:stretch>
        </p:blipFill>
        <p:spPr>
          <a:xfrm flipV="1">
            <a:off x="7046872" y="4581125"/>
            <a:ext cx="887454" cy="792090"/>
          </a:xfrm>
          <a:noFill/>
        </p:spPr>
      </p:pic>
      <p:sp>
        <p:nvSpPr>
          <p:cNvPr id="24578" name="Rectangle 3"/>
          <p:cNvSpPr>
            <a:spLocks noGrp="1" noChangeArrowheads="1"/>
          </p:cNvSpPr>
          <p:nvPr>
            <p:ph type="body" sz="half" idx="2"/>
          </p:nvPr>
        </p:nvSpPr>
        <p:spPr>
          <a:xfrm>
            <a:off x="3348038" y="3502025"/>
            <a:ext cx="4197350" cy="2595563"/>
          </a:xfrm>
        </p:spPr>
        <p:txBody>
          <a:bodyPr/>
          <a:lstStyle/>
          <a:p>
            <a:r>
              <a:rPr lang="fr-FR" sz="2600">
                <a:latin typeface="Garamond" charset="0"/>
                <a:ea typeface="ＭＳ Ｐゴシック" charset="0"/>
              </a:rPr>
              <a:t>Citoyen Italien   </a:t>
            </a:r>
          </a:p>
          <a:p>
            <a:r>
              <a:rPr lang="fr-FR" sz="2600">
                <a:latin typeface="Garamond" charset="0"/>
                <a:ea typeface="ＭＳ Ｐゴシック" charset="0"/>
              </a:rPr>
              <a:t>Qui émigre pour travailler</a:t>
            </a:r>
          </a:p>
          <a:p>
            <a:pPr lvl="1"/>
            <a:r>
              <a:rPr lang="fr-FR" sz="2200">
                <a:latin typeface="Garamond" charset="0"/>
                <a:ea typeface="ＭＳ Ｐゴシック" charset="0"/>
              </a:rPr>
              <a:t>au Luxemburg d</a:t>
            </a:r>
            <a:r>
              <a:rPr lang="ja-JP" altLang="fr-FR" sz="2200">
                <a:latin typeface="Garamond" charset="0"/>
                <a:ea typeface="ＭＳ Ｐゴシック" charset="0"/>
              </a:rPr>
              <a:t>’</a:t>
            </a:r>
            <a:r>
              <a:rPr lang="fr-FR" altLang="ja-JP" sz="2200">
                <a:latin typeface="Garamond" charset="0"/>
                <a:ea typeface="ＭＳ Ｐゴシック" charset="0"/>
              </a:rPr>
              <a:t>abord </a:t>
            </a:r>
          </a:p>
          <a:p>
            <a:pPr lvl="1"/>
            <a:r>
              <a:rPr lang="fr-FR" sz="2200">
                <a:latin typeface="Garamond" charset="0"/>
                <a:ea typeface="ＭＳ Ｐゴシック" charset="0"/>
              </a:rPr>
              <a:t>en France ensuite</a:t>
            </a:r>
          </a:p>
        </p:txBody>
      </p:sp>
      <p:pic>
        <p:nvPicPr>
          <p:cNvPr id="16388" name="Picture 4" descr="qmv_g4eb[1]"/>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0" y="2878138"/>
            <a:ext cx="1306513" cy="1506537"/>
          </a:xfrm>
          <a:noFill/>
        </p:spPr>
      </p:pic>
      <p:sp>
        <p:nvSpPr>
          <p:cNvPr id="24580" name="WordArt 5"/>
          <p:cNvSpPr>
            <a:spLocks noChangeArrowheads="1" noChangeShapeType="1" noTextEdit="1"/>
          </p:cNvSpPr>
          <p:nvPr/>
        </p:nvSpPr>
        <p:spPr bwMode="auto">
          <a:xfrm>
            <a:off x="0" y="2878138"/>
            <a:ext cx="1343025" cy="900112"/>
          </a:xfrm>
          <a:prstGeom prst="rect">
            <a:avLst/>
          </a:prstGeom>
        </p:spPr>
        <p:txBody>
          <a:bodyPr wrap="none" fromWordArt="1">
            <a:prstTxWarp prst="textSlantUp">
              <a:avLst>
                <a:gd name="adj" fmla="val 32056"/>
              </a:avLst>
            </a:prstTxWarp>
          </a:bodyPr>
          <a:lstStyle/>
          <a:p>
            <a:pPr algn="ctr"/>
            <a:r>
              <a:rPr lang="de-DE" sz="2800" kern="10">
                <a:ln w="9525">
                  <a:solidFill>
                    <a:schemeClr val="bg1"/>
                  </a:solidFill>
                  <a:round/>
                  <a:headEnd/>
                  <a:tailEnd/>
                </a:ln>
                <a:solidFill>
                  <a:schemeClr val="accent2"/>
                </a:solidFill>
                <a:effectLst>
                  <a:outerShdw blurRad="63500" dist="53882" dir="2700000" algn="ctr" rotWithShape="0">
                    <a:srgbClr val="9999FF">
                      <a:alpha val="79999"/>
                    </a:srgbClr>
                  </a:outerShdw>
                </a:effectLst>
                <a:latin typeface="Arial"/>
                <a:ea typeface="Arial"/>
                <a:cs typeface="Arial"/>
              </a:rPr>
              <a:t>Exemple</a:t>
            </a:r>
          </a:p>
        </p:txBody>
      </p:sp>
      <p:sp>
        <p:nvSpPr>
          <p:cNvPr id="16390" name="Rectangle 6"/>
          <p:cNvSpPr>
            <a:spLocks noChangeArrowheads="1"/>
          </p:cNvSpPr>
          <p:nvPr/>
        </p:nvSpPr>
        <p:spPr bwMode="auto">
          <a:xfrm>
            <a:off x="1828800" y="2060575"/>
            <a:ext cx="5595938" cy="1077913"/>
          </a:xfrm>
          <a:prstGeom prst="rect">
            <a:avLst/>
          </a:prstGeom>
          <a:noFill/>
          <a:ln w="9525">
            <a:noFill/>
            <a:miter lim="800000"/>
            <a:headEnd/>
            <a:tailEnd/>
          </a:ln>
          <a:effectLst/>
        </p:spPr>
        <p:txBody>
          <a:bodyPr>
            <a:spAutoFit/>
          </a:bodyPr>
          <a:lstStyle/>
          <a:p>
            <a:pPr>
              <a:spcBef>
                <a:spcPct val="20000"/>
              </a:spcBef>
              <a:buClr>
                <a:srgbClr val="20207C"/>
              </a:buClr>
              <a:buFont typeface="Wingdings 2" charset="0"/>
              <a:buNone/>
              <a:defRPr/>
            </a:pPr>
            <a:r>
              <a:rPr lang="fr-FR" sz="3200">
                <a:solidFill>
                  <a:srgbClr val="20207C"/>
                </a:solidFill>
                <a:effectLst>
                  <a:outerShdw blurRad="38100" dist="38100" dir="2700000" algn="tl">
                    <a:srgbClr val="000000"/>
                  </a:outerShdw>
                </a:effectLst>
                <a:cs typeface="Arial" charset="0"/>
              </a:rPr>
              <a:t>Une carrière  "europeénne"  typique:</a:t>
            </a:r>
          </a:p>
        </p:txBody>
      </p:sp>
      <p:pic>
        <p:nvPicPr>
          <p:cNvPr id="24582" name="Picture 7" descr="ita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3573463"/>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580548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 from="(-#ppt_w/2)" to="(#ppt_x)" calcmode="lin" valueType="num">
                                      <p:cBhvr>
                                        <p:cTn id="7" dur="1800" fill="hold">
                                          <p:stCondLst>
                                            <p:cond delay="0"/>
                                          </p:stCondLst>
                                        </p:cTn>
                                        <p:tgtEl>
                                          <p:spTgt spid="16388"/>
                                        </p:tgtEl>
                                        <p:attrNameLst>
                                          <p:attrName>ppt_x</p:attrName>
                                        </p:attrNameLst>
                                      </p:cBhvr>
                                    </p:anim>
                                    <p:anim from="0" to="-1.0" calcmode="lin" valueType="num">
                                      <p:cBhvr>
                                        <p:cTn id="8" dur="600" decel="50000" autoRev="1" fill="hold">
                                          <p:stCondLst>
                                            <p:cond delay="1800"/>
                                          </p:stCondLst>
                                        </p:cTn>
                                        <p:tgtEl>
                                          <p:spTgt spid="16388"/>
                                        </p:tgtEl>
                                        <p:attrNameLst>
                                          <p:attrName>xshear</p:attrName>
                                        </p:attrNameLst>
                                      </p:cBhvr>
                                    </p:anim>
                                    <p:animScale>
                                      <p:cBhvr>
                                        <p:cTn id="9" dur="600" decel="100000" autoRev="1" fill="hold">
                                          <p:stCondLst>
                                            <p:cond delay="1800"/>
                                          </p:stCondLst>
                                        </p:cTn>
                                        <p:tgtEl>
                                          <p:spTgt spid="16388"/>
                                        </p:tgtEl>
                                      </p:cBhvr>
                                      <p:from x="100000" y="100000"/>
                                      <p:to x="80000" y="100000"/>
                                    </p:animScale>
                                    <p:anim by="(#ppt_h/3+#ppt_w*0.1)" calcmode="lin" valueType="num">
                                      <p:cBhvr additive="sum">
                                        <p:cTn id="10" dur="600" decel="100000" autoRev="1" fill="hold">
                                          <p:stCondLst>
                                            <p:cond delay="1800"/>
                                          </p:stCondLst>
                                        </p:cTn>
                                        <p:tgtEl>
                                          <p:spTgt spid="1638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3068638"/>
            <a:ext cx="25542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400" b="1" u="sng">
                <a:solidFill>
                  <a:srgbClr val="C6D9F1"/>
                </a:solidFill>
                <a:cs typeface="Arial" charset="0"/>
              </a:rPr>
              <a:t>Période d</a:t>
            </a:r>
            <a:r>
              <a:rPr lang="ja-JP" altLang="fr-FR" sz="1400" b="1" u="sng">
                <a:solidFill>
                  <a:srgbClr val="C6D9F1"/>
                </a:solidFill>
                <a:cs typeface="Arial" charset="0"/>
              </a:rPr>
              <a:t>’</a:t>
            </a:r>
            <a:r>
              <a:rPr lang="fr-FR" altLang="ja-JP" sz="1400" b="1" u="sng">
                <a:solidFill>
                  <a:srgbClr val="C6D9F1"/>
                </a:solidFill>
                <a:cs typeface="Arial" charset="0"/>
              </a:rPr>
              <a:t>emploi </a:t>
            </a:r>
            <a:r>
              <a:rPr lang="fr-FR" altLang="ja-JP" sz="1400" b="1" u="sng">
                <a:solidFill>
                  <a:srgbClr val="FF9900"/>
                </a:solidFill>
                <a:cs typeface="Arial" charset="0"/>
              </a:rPr>
              <a:t>en Italie</a:t>
            </a:r>
            <a:endParaRPr lang="fr-FR" altLang="ja-JP" sz="1400" u="sng">
              <a:solidFill>
                <a:srgbClr val="FF9900"/>
              </a:solidFill>
              <a:cs typeface="Arial" charset="0"/>
            </a:endParaRPr>
          </a:p>
          <a:p>
            <a:pPr algn="ctr">
              <a:spcBef>
                <a:spcPct val="50000"/>
              </a:spcBef>
            </a:pPr>
            <a:r>
              <a:rPr lang="fr-FR" sz="1800" b="1">
                <a:solidFill>
                  <a:srgbClr val="FF9900"/>
                </a:solidFill>
                <a:cs typeface="Arial" charset="0"/>
              </a:rPr>
              <a:t>=  3 ans</a:t>
            </a:r>
          </a:p>
        </p:txBody>
      </p:sp>
      <p:sp>
        <p:nvSpPr>
          <p:cNvPr id="18435" name="Line 3"/>
          <p:cNvSpPr>
            <a:spLocks noChangeShapeType="1"/>
          </p:cNvSpPr>
          <p:nvPr/>
        </p:nvSpPr>
        <p:spPr bwMode="auto">
          <a:xfrm>
            <a:off x="6119813" y="2781300"/>
            <a:ext cx="9271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436" name="Text Box 4"/>
          <p:cNvSpPr txBox="1">
            <a:spLocks noChangeArrowheads="1"/>
          </p:cNvSpPr>
          <p:nvPr/>
        </p:nvSpPr>
        <p:spPr bwMode="auto">
          <a:xfrm>
            <a:off x="7092950" y="2060575"/>
            <a:ext cx="2051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bg2"/>
                </a:solidFill>
                <a:cs typeface="Arial" charset="0"/>
              </a:rPr>
              <a:t>Quelle(s) pension (s) ?</a:t>
            </a:r>
          </a:p>
        </p:txBody>
      </p:sp>
      <p:pic>
        <p:nvPicPr>
          <p:cNvPr id="18438" name="Picture 6" descr="qmv_g4eb[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65163" y="1838325"/>
            <a:ext cx="1135062" cy="871538"/>
          </a:xfrm>
          <a:noFill/>
        </p:spPr>
      </p:pic>
      <p:grpSp>
        <p:nvGrpSpPr>
          <p:cNvPr id="26629" name="Group 7"/>
          <p:cNvGrpSpPr>
            <a:grpSpLocks/>
          </p:cNvGrpSpPr>
          <p:nvPr/>
        </p:nvGrpSpPr>
        <p:grpSpPr bwMode="auto">
          <a:xfrm>
            <a:off x="827088" y="620713"/>
            <a:ext cx="7772400" cy="4114800"/>
            <a:chOff x="408" y="663"/>
            <a:chExt cx="4896" cy="2592"/>
          </a:xfrm>
        </p:grpSpPr>
        <p:grpSp>
          <p:nvGrpSpPr>
            <p:cNvPr id="26640" name="Group 8"/>
            <p:cNvGrpSpPr>
              <a:grpSpLocks noChangeAspect="1"/>
            </p:cNvGrpSpPr>
            <p:nvPr/>
          </p:nvGrpSpPr>
          <p:grpSpPr bwMode="auto">
            <a:xfrm>
              <a:off x="408" y="663"/>
              <a:ext cx="4896" cy="2592"/>
              <a:chOff x="321" y="819"/>
              <a:chExt cx="3672" cy="3456"/>
            </a:xfrm>
          </p:grpSpPr>
          <p:sp>
            <p:nvSpPr>
              <p:cNvPr id="26642" name="AutoShape 9"/>
              <p:cNvSpPr>
                <a:spLocks noChangeAspect="1" noChangeArrowheads="1" noTextEdit="1"/>
              </p:cNvSpPr>
              <p:nvPr/>
            </p:nvSpPr>
            <p:spPr bwMode="auto">
              <a:xfrm>
                <a:off x="321" y="819"/>
                <a:ext cx="367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442" name="_s1032"/>
              <p:cNvSpPr>
                <a:spLocks noChangeArrowheads="1"/>
              </p:cNvSpPr>
              <p:nvPr/>
            </p:nvSpPr>
            <p:spPr bwMode="auto">
              <a:xfrm>
                <a:off x="321"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Italie</a:t>
                </a:r>
              </a:p>
            </p:txBody>
          </p:sp>
          <p:sp>
            <p:nvSpPr>
              <p:cNvPr id="18443" name="_s1033"/>
              <p:cNvSpPr>
                <a:spLocks noChangeArrowheads="1"/>
              </p:cNvSpPr>
              <p:nvPr/>
            </p:nvSpPr>
            <p:spPr bwMode="auto">
              <a:xfrm>
                <a:off x="1313" y="1546"/>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    Luxembourg</a:t>
                </a:r>
              </a:p>
            </p:txBody>
          </p:sp>
          <p:sp>
            <p:nvSpPr>
              <p:cNvPr id="18444" name="_s1034"/>
              <p:cNvSpPr>
                <a:spLocks noChangeArrowheads="1"/>
              </p:cNvSpPr>
              <p:nvPr/>
            </p:nvSpPr>
            <p:spPr bwMode="auto">
              <a:xfrm>
                <a:off x="2328" y="1554"/>
                <a:ext cx="864" cy="288"/>
              </a:xfrm>
              <a:prstGeom prst="roundRect">
                <a:avLst>
                  <a:gd name="adj" fmla="val 16667"/>
                </a:avLst>
              </a:prstGeom>
              <a:solidFill>
                <a:schemeClr val="bg2"/>
              </a:solidFill>
              <a:ln w="9525">
                <a:no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200">
                    <a:ea typeface="Arial" charset="0"/>
                    <a:cs typeface="Arial" charset="0"/>
                  </a:rPr>
                  <a:t>France</a:t>
                </a:r>
              </a:p>
            </p:txBody>
          </p:sp>
          <p:grpSp>
            <p:nvGrpSpPr>
              <p:cNvPr id="26646" name="Group 13"/>
              <p:cNvGrpSpPr>
                <a:grpSpLocks/>
              </p:cNvGrpSpPr>
              <p:nvPr/>
            </p:nvGrpSpPr>
            <p:grpSpPr bwMode="auto">
              <a:xfrm>
                <a:off x="791" y="1441"/>
                <a:ext cx="2041" cy="115"/>
                <a:chOff x="1162" y="2993"/>
                <a:chExt cx="2041" cy="114"/>
              </a:xfrm>
            </p:grpSpPr>
            <p:sp>
              <p:nvSpPr>
                <p:cNvPr id="26649" name="Line 14"/>
                <p:cNvSpPr>
                  <a:spLocks noChangeShapeType="1"/>
                </p:cNvSpPr>
                <p:nvPr/>
              </p:nvSpPr>
              <p:spPr bwMode="auto">
                <a:xfrm>
                  <a:off x="1162" y="2993"/>
                  <a:ext cx="2041"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0" name="Line 15"/>
                <p:cNvSpPr>
                  <a:spLocks noChangeShapeType="1"/>
                </p:cNvSpPr>
                <p:nvPr/>
              </p:nvSpPr>
              <p:spPr bwMode="auto">
                <a:xfrm>
                  <a:off x="1162"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51" name="Line 16"/>
                <p:cNvSpPr>
                  <a:spLocks noChangeShapeType="1"/>
                </p:cNvSpPr>
                <p:nvPr/>
              </p:nvSpPr>
              <p:spPr bwMode="auto">
                <a:xfrm>
                  <a:off x="2137" y="2993"/>
                  <a:ext cx="0" cy="11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26647" name="Line 17"/>
              <p:cNvSpPr>
                <a:spLocks noChangeShapeType="1"/>
              </p:cNvSpPr>
              <p:nvPr/>
            </p:nvSpPr>
            <p:spPr bwMode="auto">
              <a:xfrm>
                <a:off x="2832" y="1441"/>
                <a:ext cx="0" cy="1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0" name="_s1031"/>
              <p:cNvSpPr>
                <a:spLocks noChangeArrowheads="1"/>
              </p:cNvSpPr>
              <p:nvPr/>
            </p:nvSpPr>
            <p:spPr bwMode="auto">
              <a:xfrm>
                <a:off x="860" y="971"/>
                <a:ext cx="1882" cy="312"/>
              </a:xfrm>
              <a:prstGeom prst="roundRect">
                <a:avLst>
                  <a:gd name="adj" fmla="val 16667"/>
                </a:avLst>
              </a:prstGeom>
              <a:solidFill>
                <a:schemeClr val="bg1"/>
              </a:solidFill>
              <a:ln w="9525">
                <a:solidFill>
                  <a:srgbClr val="0000FF"/>
                </a:solidFill>
                <a:round/>
                <a:headEnd/>
                <a:tailEnd/>
              </a:ln>
              <a:effectLst>
                <a:outerShdw blurRad="63500" dist="107763" dir="2700000" algn="ctr" rotWithShape="0">
                  <a:srgbClr val="000000">
                    <a:alpha val="50000"/>
                  </a:srgbClr>
                </a:outerShdw>
              </a:effectLst>
            </p:spPr>
            <p:txBody>
              <a:bodyPr wrap="none" anchor="ctr"/>
              <a:lstStyle/>
              <a:p>
                <a:pPr algn="ctr" eaLnBrk="0" hangingPunct="0">
                  <a:defRPr/>
                </a:pPr>
                <a:r>
                  <a:rPr lang="fr-FR" sz="2400" b="1">
                    <a:solidFill>
                      <a:schemeClr val="tx2"/>
                    </a:solidFill>
                    <a:ea typeface="Arial" charset="0"/>
                    <a:cs typeface="Arial" charset="0"/>
                  </a:rPr>
                  <a:t>Une carrière de  travailleur migrant</a:t>
                </a:r>
              </a:p>
            </p:txBody>
          </p:sp>
        </p:grpSp>
        <p:sp>
          <p:nvSpPr>
            <p:cNvPr id="26641" name="Line 19"/>
            <p:cNvSpPr>
              <a:spLocks noChangeShapeType="1"/>
            </p:cNvSpPr>
            <p:nvPr/>
          </p:nvSpPr>
          <p:spPr bwMode="auto">
            <a:xfrm>
              <a:off x="2336" y="1026"/>
              <a:ext cx="0" cy="11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grpSp>
      <p:pic>
        <p:nvPicPr>
          <p:cNvPr id="18452" name="Picture 20"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2133600"/>
            <a:ext cx="8128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21"/>
          <p:cNvSpPr txBox="1">
            <a:spLocks noChangeArrowheads="1"/>
          </p:cNvSpPr>
          <p:nvPr/>
        </p:nvSpPr>
        <p:spPr bwMode="auto">
          <a:xfrm>
            <a:off x="2339975" y="3141663"/>
            <a:ext cx="29527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400" b="1" u="sng">
                <a:solidFill>
                  <a:srgbClr val="FF9900"/>
                </a:solidFill>
                <a:latin typeface="Times New Roman" charset="0"/>
                <a:cs typeface="Times New Roman" charset="0"/>
              </a:rPr>
              <a:t>Période d</a:t>
            </a:r>
            <a:r>
              <a:rPr lang="ja-JP" altLang="fr-FR" sz="1400" b="1" u="sng">
                <a:solidFill>
                  <a:srgbClr val="FF9900"/>
                </a:solidFill>
                <a:latin typeface="Times New Roman" charset="0"/>
                <a:cs typeface="Times New Roman" charset="0"/>
              </a:rPr>
              <a:t>’</a:t>
            </a:r>
            <a:r>
              <a:rPr lang="fr-FR" altLang="ja-JP" sz="1400" b="1" u="sng">
                <a:solidFill>
                  <a:srgbClr val="FF9900"/>
                </a:solidFill>
                <a:latin typeface="Times New Roman" charset="0"/>
                <a:cs typeface="Times New Roman" charset="0"/>
              </a:rPr>
              <a:t>emploi au</a:t>
            </a:r>
            <a:r>
              <a:rPr lang="fr-FR" altLang="ja-JP" sz="1400" u="sng">
                <a:solidFill>
                  <a:srgbClr val="FF9900"/>
                </a:solidFill>
                <a:latin typeface="Times New Roman" charset="0"/>
                <a:cs typeface="Times New Roman" charset="0"/>
              </a:rPr>
              <a:t> </a:t>
            </a:r>
            <a:r>
              <a:rPr lang="fr-FR" altLang="ja-JP" sz="1400" b="1" u="sng">
                <a:solidFill>
                  <a:srgbClr val="FF9900"/>
                </a:solidFill>
                <a:latin typeface="Times New Roman" charset="0"/>
                <a:cs typeface="Times New Roman" charset="0"/>
              </a:rPr>
              <a:t>Luxembourg</a:t>
            </a:r>
          </a:p>
          <a:p>
            <a:pPr algn="ctr">
              <a:spcBef>
                <a:spcPct val="50000"/>
              </a:spcBef>
            </a:pPr>
            <a:r>
              <a:rPr lang="fr-FR" sz="1800" b="1">
                <a:solidFill>
                  <a:srgbClr val="FF9900"/>
                </a:solidFill>
                <a:cs typeface="Arial" charset="0"/>
              </a:rPr>
              <a:t>=  23 ans</a:t>
            </a:r>
          </a:p>
        </p:txBody>
      </p:sp>
      <p:pic>
        <p:nvPicPr>
          <p:cNvPr id="18454" name="Picture 22" descr="qmv_g4e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205038"/>
            <a:ext cx="812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 Box 23"/>
          <p:cNvSpPr txBox="1">
            <a:spLocks noChangeArrowheads="1"/>
          </p:cNvSpPr>
          <p:nvPr/>
        </p:nvSpPr>
        <p:spPr bwMode="auto">
          <a:xfrm>
            <a:off x="4787900" y="3068638"/>
            <a:ext cx="30241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400" b="1" u="sng">
                <a:solidFill>
                  <a:srgbClr val="FF9900"/>
                </a:solidFill>
                <a:latin typeface="Times New Roman" charset="0"/>
              </a:rPr>
              <a:t>Période d</a:t>
            </a:r>
            <a:r>
              <a:rPr lang="ja-JP" altLang="fr-FR" sz="1400" b="1" u="sng">
                <a:solidFill>
                  <a:srgbClr val="FF9900"/>
                </a:solidFill>
                <a:latin typeface="Times New Roman" charset="0"/>
              </a:rPr>
              <a:t>’</a:t>
            </a:r>
            <a:r>
              <a:rPr lang="fr-FR" altLang="ja-JP" sz="1400" b="1" u="sng">
                <a:solidFill>
                  <a:srgbClr val="FF9900"/>
                </a:solidFill>
                <a:latin typeface="Times New Roman" charset="0"/>
              </a:rPr>
              <a:t>emploi en France</a:t>
            </a:r>
            <a:endParaRPr lang="fr-FR" altLang="ja-JP" sz="1400" u="sng">
              <a:solidFill>
                <a:srgbClr val="FF9900"/>
              </a:solidFill>
              <a:latin typeface="Times New Roman" charset="0"/>
            </a:endParaRPr>
          </a:p>
          <a:p>
            <a:pPr algn="ctr">
              <a:spcBef>
                <a:spcPct val="50000"/>
              </a:spcBef>
            </a:pPr>
            <a:r>
              <a:rPr lang="fr-FR" sz="1800" b="1">
                <a:solidFill>
                  <a:srgbClr val="FF9900"/>
                </a:solidFill>
                <a:cs typeface="Arial" charset="0"/>
              </a:rPr>
              <a:t>=  14  ans</a:t>
            </a:r>
          </a:p>
        </p:txBody>
      </p:sp>
      <p:sp>
        <p:nvSpPr>
          <p:cNvPr id="18456" name="Text Box 24"/>
          <p:cNvSpPr txBox="1">
            <a:spLocks noChangeArrowheads="1"/>
          </p:cNvSpPr>
          <p:nvPr/>
        </p:nvSpPr>
        <p:spPr bwMode="auto">
          <a:xfrm>
            <a:off x="1371600" y="3933825"/>
            <a:ext cx="6513513" cy="2533650"/>
          </a:xfrm>
          <a:prstGeom prst="rect">
            <a:avLst/>
          </a:prstGeom>
          <a:noFill/>
          <a:ln w="9525">
            <a:noFill/>
            <a:miter lim="800000"/>
            <a:headEnd/>
            <a:tailEnd/>
          </a:ln>
          <a:effectLst/>
        </p:spPr>
        <p:txBody>
          <a:bodyPr>
            <a:spAutoFit/>
          </a:bodyPr>
          <a:lstStyle>
            <a:lvl1pPr defTabSz="266700" eaLnBrk="0" hangingPunct="0">
              <a:defRPr sz="2400">
                <a:solidFill>
                  <a:schemeClr val="tx1"/>
                </a:solidFill>
                <a:latin typeface="Arial" charset="0"/>
                <a:ea typeface="ＭＳ Ｐゴシック" charset="0"/>
                <a:cs typeface="ＭＳ Ｐゴシック" charset="0"/>
              </a:defRPr>
            </a:lvl1pPr>
            <a:lvl2pPr marL="37931725" indent="-37474525" defTabSz="2667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buFontTx/>
              <a:buChar char="•"/>
              <a:defRPr/>
            </a:pPr>
            <a:r>
              <a:rPr lang="fr-FR" sz="1800" smtClean="0">
                <a:cs typeface="Arial" charset="0"/>
              </a:rPr>
              <a:t> </a:t>
            </a:r>
            <a:r>
              <a:rPr lang="fr-FR" sz="1800" b="1" smtClean="0">
                <a:solidFill>
                  <a:srgbClr val="8EB4E3"/>
                </a:solidFill>
                <a:effectLst>
                  <a:outerShdw blurRad="38100" dist="38100" dir="2700000" algn="tl">
                    <a:srgbClr val="000000"/>
                  </a:outerShdw>
                </a:effectLst>
                <a:cs typeface="Arial" charset="0"/>
              </a:rPr>
              <a:t>SANS REGLES </a:t>
            </a:r>
            <a:r>
              <a:rPr lang="fr-FR" sz="1800" b="1" smtClean="0">
                <a:effectLst>
                  <a:outerShdw blurRad="38100" dist="38100" dir="2700000" algn="tl">
                    <a:srgbClr val="FFFFFF"/>
                  </a:outerShdw>
                </a:effectLst>
                <a:cs typeface="Arial" charset="0"/>
              </a:rPr>
              <a:t>DE COORDINATION </a:t>
            </a:r>
          </a:p>
          <a:p>
            <a:pPr>
              <a:lnSpc>
                <a:spcPct val="50000"/>
              </a:lnSpc>
              <a:spcBef>
                <a:spcPct val="50000"/>
              </a:spcBef>
              <a:buFontTx/>
              <a:buChar char="•"/>
              <a:defRPr/>
            </a:pPr>
            <a:endParaRPr lang="fr-FR" sz="1800" b="1" smtClean="0">
              <a:cs typeface="Arial" charset="0"/>
            </a:endParaRPr>
          </a:p>
          <a:p>
            <a:pPr>
              <a:lnSpc>
                <a:spcPct val="50000"/>
              </a:lnSpc>
              <a:spcBef>
                <a:spcPct val="50000"/>
              </a:spcBef>
              <a:buFontTx/>
              <a:buChar char="•"/>
              <a:defRPr/>
            </a:pPr>
            <a:r>
              <a:rPr lang="fr-FR" sz="2000" b="1" smtClean="0">
                <a:cs typeface="Arial" charset="0"/>
              </a:rPr>
              <a:t>Pension italienne avec 3 années de cotisations</a:t>
            </a:r>
          </a:p>
          <a:p>
            <a:pPr>
              <a:lnSpc>
                <a:spcPct val="50000"/>
              </a:lnSpc>
              <a:spcBef>
                <a:spcPct val="50000"/>
              </a:spcBef>
              <a:buFontTx/>
              <a:buChar char="•"/>
              <a:defRPr/>
            </a:pPr>
            <a:endParaRPr lang="fr-FR" sz="2000" b="1" smtClean="0">
              <a:cs typeface="Arial" charset="0"/>
            </a:endParaRPr>
          </a:p>
          <a:p>
            <a:pPr>
              <a:lnSpc>
                <a:spcPct val="50000"/>
              </a:lnSpc>
              <a:spcBef>
                <a:spcPct val="50000"/>
              </a:spcBef>
              <a:buFontTx/>
              <a:buChar char="•"/>
              <a:defRPr/>
            </a:pPr>
            <a:r>
              <a:rPr lang="fr-FR" sz="2000" b="1" smtClean="0">
                <a:cs typeface="Arial" charset="0"/>
              </a:rPr>
              <a:t>Pension luxembourgeoise  avec 23 années de cotisations</a:t>
            </a:r>
          </a:p>
          <a:p>
            <a:pPr>
              <a:lnSpc>
                <a:spcPct val="50000"/>
              </a:lnSpc>
              <a:spcBef>
                <a:spcPct val="50000"/>
              </a:spcBef>
              <a:buFontTx/>
              <a:buChar char="•"/>
              <a:defRPr/>
            </a:pPr>
            <a:endParaRPr lang="fr-FR" sz="2000" b="1" smtClean="0">
              <a:cs typeface="Arial" charset="0"/>
            </a:endParaRPr>
          </a:p>
          <a:p>
            <a:pPr>
              <a:lnSpc>
                <a:spcPct val="50000"/>
              </a:lnSpc>
              <a:spcBef>
                <a:spcPct val="50000"/>
              </a:spcBef>
              <a:buFontTx/>
              <a:buChar char="•"/>
              <a:defRPr/>
            </a:pPr>
            <a:r>
              <a:rPr lang="fr-FR" sz="2000" b="1" smtClean="0">
                <a:cs typeface="Arial" charset="0"/>
              </a:rPr>
              <a:t>Pension française avec 14 ans de cotisations </a:t>
            </a:r>
            <a:endParaRPr lang="fr-FR" sz="2000" b="1" smtClean="0">
              <a:solidFill>
                <a:srgbClr val="0000FF"/>
              </a:solidFill>
              <a:cs typeface="Arial" charset="0"/>
            </a:endParaRPr>
          </a:p>
          <a:p>
            <a:pPr>
              <a:lnSpc>
                <a:spcPct val="50000"/>
              </a:lnSpc>
              <a:spcBef>
                <a:spcPct val="50000"/>
              </a:spcBef>
              <a:defRPr/>
            </a:pPr>
            <a:endParaRPr lang="fr-FR" sz="2000" b="1" smtClean="0">
              <a:solidFill>
                <a:srgbClr val="0000FF"/>
              </a:solidFill>
              <a:cs typeface="Arial" charset="0"/>
            </a:endParaRPr>
          </a:p>
        </p:txBody>
      </p:sp>
      <p:sp>
        <p:nvSpPr>
          <p:cNvPr id="18457" name="Line 25"/>
          <p:cNvSpPr>
            <a:spLocks noChangeShapeType="1"/>
          </p:cNvSpPr>
          <p:nvPr/>
        </p:nvSpPr>
        <p:spPr bwMode="auto">
          <a:xfrm rot="21221906" flipV="1">
            <a:off x="4032250" y="2457450"/>
            <a:ext cx="1295400" cy="368300"/>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18458" name="Line 26"/>
          <p:cNvSpPr>
            <a:spLocks noChangeShapeType="1"/>
          </p:cNvSpPr>
          <p:nvPr/>
        </p:nvSpPr>
        <p:spPr bwMode="auto">
          <a:xfrm rot="21221906" flipV="1">
            <a:off x="1833563" y="2457450"/>
            <a:ext cx="1333500" cy="390525"/>
          </a:xfrm>
          <a:prstGeom prst="line">
            <a:avLst/>
          </a:prstGeom>
          <a:noFill/>
          <a:ln w="1905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de-DE"/>
          </a:p>
        </p:txBody>
      </p:sp>
      <p:sp>
        <p:nvSpPr>
          <p:cNvPr id="18459" name="AutoShape 27"/>
          <p:cNvSpPr>
            <a:spLocks/>
          </p:cNvSpPr>
          <p:nvPr/>
        </p:nvSpPr>
        <p:spPr bwMode="auto">
          <a:xfrm>
            <a:off x="6877050" y="4221163"/>
            <a:ext cx="647700" cy="1898650"/>
          </a:xfrm>
          <a:prstGeom prst="rightBrace">
            <a:avLst>
              <a:gd name="adj1" fmla="val 2442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1" name="Text Box 29"/>
          <p:cNvSpPr txBox="1">
            <a:spLocks noChangeArrowheads="1"/>
          </p:cNvSpPr>
          <p:nvPr/>
        </p:nvSpPr>
        <p:spPr bwMode="auto">
          <a:xfrm>
            <a:off x="7129463" y="4652963"/>
            <a:ext cx="20145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u="sng">
                <a:solidFill>
                  <a:schemeClr val="accent1"/>
                </a:solidFill>
                <a:cs typeface="Arial" charset="0"/>
              </a:rPr>
              <a:t>Une faible pension dans chaque Etat</a:t>
            </a:r>
            <a:r>
              <a:rPr lang="fr-FR" u="sng">
                <a:solidFill>
                  <a:srgbClr val="339933"/>
                </a:solidFill>
                <a:cs typeface="Arial" charset="0"/>
              </a:rPr>
              <a:t> </a:t>
            </a:r>
          </a:p>
        </p:txBody>
      </p:sp>
      <p:sp>
        <p:nvSpPr>
          <p:cNvPr id="18462" name="Text Box 30"/>
          <p:cNvSpPr txBox="1">
            <a:spLocks noChangeArrowheads="1"/>
          </p:cNvSpPr>
          <p:nvPr/>
        </p:nvSpPr>
        <p:spPr bwMode="auto">
          <a:xfrm>
            <a:off x="2411413" y="0"/>
            <a:ext cx="4321175" cy="4889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sz="2600" smtClean="0">
                <a:solidFill>
                  <a:srgbClr val="20207C"/>
                </a:solidFill>
                <a:effectLst>
                  <a:outerShdw blurRad="38100" dist="38100" dir="2700000" algn="tl">
                    <a:srgbClr val="000000"/>
                  </a:outerShdw>
                </a:effectLst>
                <a:cs typeface="Arial" charset="0"/>
              </a:rPr>
              <a:t>EXEMPLE</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p:tgtEl>
                                          <p:spTgt spid="1843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p:cTn id="12" dur="500" fill="hold"/>
                                        <p:tgtEl>
                                          <p:spTgt spid="18434"/>
                                        </p:tgtEl>
                                        <p:attrNameLst>
                                          <p:attrName>ppt_w</p:attrName>
                                        </p:attrNameLst>
                                      </p:cBhvr>
                                      <p:tavLst>
                                        <p:tav tm="0">
                                          <p:val>
                                            <p:fltVal val="0"/>
                                          </p:val>
                                        </p:tav>
                                        <p:tav tm="100000">
                                          <p:val>
                                            <p:strVal val="#ppt_w"/>
                                          </p:val>
                                        </p:tav>
                                      </p:tavLst>
                                    </p:anim>
                                    <p:anim calcmode="lin" valueType="num">
                                      <p:cBhvr>
                                        <p:cTn id="13" dur="500" fill="hold"/>
                                        <p:tgtEl>
                                          <p:spTgt spid="18434"/>
                                        </p:tgtEl>
                                        <p:attrNameLst>
                                          <p:attrName>ppt_h</p:attrName>
                                        </p:attrNameLst>
                                      </p:cBhvr>
                                      <p:tavLst>
                                        <p:tav tm="0">
                                          <p:val>
                                            <p:fltVal val="0"/>
                                          </p:val>
                                        </p:tav>
                                        <p:tav tm="100000">
                                          <p:val>
                                            <p:strVal val="#ppt_h"/>
                                          </p:val>
                                        </p:tav>
                                      </p:tavLst>
                                    </p:anim>
                                    <p:animEffect transition="in" filter="fade">
                                      <p:cBhvr>
                                        <p:cTn id="14" dur="500"/>
                                        <p:tgtEl>
                                          <p:spTgt spid="184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8458"/>
                                        </p:tgtEl>
                                        <p:attrNameLst>
                                          <p:attrName>style.visibility</p:attrName>
                                        </p:attrNameLst>
                                      </p:cBhvr>
                                      <p:to>
                                        <p:strVal val="visible"/>
                                      </p:to>
                                    </p:set>
                                    <p:anim from="(-#ppt_w/2)" to="(#ppt_x)" calcmode="lin" valueType="num">
                                      <p:cBhvr>
                                        <p:cTn id="19" dur="600" fill="hold">
                                          <p:stCondLst>
                                            <p:cond delay="0"/>
                                          </p:stCondLst>
                                        </p:cTn>
                                        <p:tgtEl>
                                          <p:spTgt spid="18458"/>
                                        </p:tgtEl>
                                        <p:attrNameLst>
                                          <p:attrName>ppt_x</p:attrName>
                                        </p:attrNameLst>
                                      </p:cBhvr>
                                    </p:anim>
                                    <p:anim from="0" to="-1.0" calcmode="lin" valueType="num">
                                      <p:cBhvr>
                                        <p:cTn id="20" dur="200" decel="50000" autoRev="1" fill="hold">
                                          <p:stCondLst>
                                            <p:cond delay="600"/>
                                          </p:stCondLst>
                                        </p:cTn>
                                        <p:tgtEl>
                                          <p:spTgt spid="18458"/>
                                        </p:tgtEl>
                                        <p:attrNameLst>
                                          <p:attrName>xshear</p:attrName>
                                        </p:attrNameLst>
                                      </p:cBhvr>
                                    </p:anim>
                                    <p:animScale>
                                      <p:cBhvr>
                                        <p:cTn id="21" dur="200" decel="100000" autoRev="1" fill="hold">
                                          <p:stCondLst>
                                            <p:cond delay="600"/>
                                          </p:stCondLst>
                                        </p:cTn>
                                        <p:tgtEl>
                                          <p:spTgt spid="18458"/>
                                        </p:tgtEl>
                                      </p:cBhvr>
                                      <p:from x="100000" y="100000"/>
                                      <p:to x="80000" y="100000"/>
                                    </p:animScale>
                                    <p:anim by="(#ppt_h/3+#ppt_w*0.1)" calcmode="lin" valueType="num">
                                      <p:cBhvr additive="sum">
                                        <p:cTn id="22" dur="200" decel="100000" autoRev="1" fill="hold">
                                          <p:stCondLst>
                                            <p:cond delay="600"/>
                                          </p:stCondLst>
                                        </p:cTn>
                                        <p:tgtEl>
                                          <p:spTgt spid="18458"/>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18452"/>
                                        </p:tgtEl>
                                        <p:attrNameLst>
                                          <p:attrName>style.visibility</p:attrName>
                                        </p:attrNameLst>
                                      </p:cBhvr>
                                      <p:to>
                                        <p:strVal val="visible"/>
                                      </p:to>
                                    </p:set>
                                    <p:anim from="(-#ppt_w/2)" to="(#ppt_x)" calcmode="lin" valueType="num">
                                      <p:cBhvr>
                                        <p:cTn id="25" dur="1800" fill="hold">
                                          <p:stCondLst>
                                            <p:cond delay="0"/>
                                          </p:stCondLst>
                                        </p:cTn>
                                        <p:tgtEl>
                                          <p:spTgt spid="18452"/>
                                        </p:tgtEl>
                                        <p:attrNameLst>
                                          <p:attrName>ppt_x</p:attrName>
                                        </p:attrNameLst>
                                      </p:cBhvr>
                                    </p:anim>
                                    <p:anim from="0" to="-1.0" calcmode="lin" valueType="num">
                                      <p:cBhvr>
                                        <p:cTn id="26" dur="600" decel="50000" autoRev="1" fill="hold">
                                          <p:stCondLst>
                                            <p:cond delay="1800"/>
                                          </p:stCondLst>
                                        </p:cTn>
                                        <p:tgtEl>
                                          <p:spTgt spid="18452"/>
                                        </p:tgtEl>
                                        <p:attrNameLst>
                                          <p:attrName>xshear</p:attrName>
                                        </p:attrNameLst>
                                      </p:cBhvr>
                                    </p:anim>
                                    <p:animScale>
                                      <p:cBhvr>
                                        <p:cTn id="27" dur="600" decel="100000" autoRev="1" fill="hold">
                                          <p:stCondLst>
                                            <p:cond delay="1800"/>
                                          </p:stCondLst>
                                        </p:cTn>
                                        <p:tgtEl>
                                          <p:spTgt spid="18452"/>
                                        </p:tgtEl>
                                      </p:cBhvr>
                                      <p:from x="100000" y="100000"/>
                                      <p:to x="80000" y="100000"/>
                                    </p:animScale>
                                    <p:anim by="(#ppt_h/3+#ppt_w*0.1)" calcmode="lin" valueType="num">
                                      <p:cBhvr additive="sum">
                                        <p:cTn id="28" dur="600" decel="100000" autoRev="1" fill="hold">
                                          <p:stCondLst>
                                            <p:cond delay="1800"/>
                                          </p:stCondLst>
                                        </p:cTn>
                                        <p:tgtEl>
                                          <p:spTgt spid="18452"/>
                                        </p:tgtEl>
                                        <p:attrNameLst>
                                          <p:attrName>ppt_x</p:attrName>
                                        </p:attrNameLst>
                                      </p:cBhvr>
                                    </p:anim>
                                  </p:childTnLst>
                                </p:cTn>
                              </p:par>
                              <p:par>
                                <p:cTn id="29" presetID="53" presetClass="entr" presetSubtype="0" fill="hold" grpId="0" nodeType="withEffect">
                                  <p:stCondLst>
                                    <p:cond delay="0"/>
                                  </p:stCondLst>
                                  <p:childTnLst>
                                    <p:set>
                                      <p:cBhvr>
                                        <p:cTn id="30" dur="1" fill="hold">
                                          <p:stCondLst>
                                            <p:cond delay="0"/>
                                          </p:stCondLst>
                                        </p:cTn>
                                        <p:tgtEl>
                                          <p:spTgt spid="18453"/>
                                        </p:tgtEl>
                                        <p:attrNameLst>
                                          <p:attrName>style.visibility</p:attrName>
                                        </p:attrNameLst>
                                      </p:cBhvr>
                                      <p:to>
                                        <p:strVal val="visible"/>
                                      </p:to>
                                    </p:set>
                                    <p:anim calcmode="lin" valueType="num">
                                      <p:cBhvr>
                                        <p:cTn id="31" dur="500" fill="hold"/>
                                        <p:tgtEl>
                                          <p:spTgt spid="18453"/>
                                        </p:tgtEl>
                                        <p:attrNameLst>
                                          <p:attrName>ppt_w</p:attrName>
                                        </p:attrNameLst>
                                      </p:cBhvr>
                                      <p:tavLst>
                                        <p:tav tm="0">
                                          <p:val>
                                            <p:fltVal val="0"/>
                                          </p:val>
                                        </p:tav>
                                        <p:tav tm="100000">
                                          <p:val>
                                            <p:strVal val="#ppt_w"/>
                                          </p:val>
                                        </p:tav>
                                      </p:tavLst>
                                    </p:anim>
                                    <p:anim calcmode="lin" valueType="num">
                                      <p:cBhvr>
                                        <p:cTn id="32" dur="500" fill="hold"/>
                                        <p:tgtEl>
                                          <p:spTgt spid="18453"/>
                                        </p:tgtEl>
                                        <p:attrNameLst>
                                          <p:attrName>ppt_h</p:attrName>
                                        </p:attrNameLst>
                                      </p:cBhvr>
                                      <p:tavLst>
                                        <p:tav tm="0">
                                          <p:val>
                                            <p:fltVal val="0"/>
                                          </p:val>
                                        </p:tav>
                                        <p:tav tm="100000">
                                          <p:val>
                                            <p:strVal val="#ppt_h"/>
                                          </p:val>
                                        </p:tav>
                                      </p:tavLst>
                                    </p:anim>
                                    <p:animEffect transition="in" filter="fade">
                                      <p:cBhvr>
                                        <p:cTn id="33" dur="500"/>
                                        <p:tgtEl>
                                          <p:spTgt spid="184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18457"/>
                                        </p:tgtEl>
                                        <p:attrNameLst>
                                          <p:attrName>style.visibility</p:attrName>
                                        </p:attrNameLst>
                                      </p:cBhvr>
                                      <p:to>
                                        <p:strVal val="visible"/>
                                      </p:to>
                                    </p:set>
                                    <p:anim from="(-#ppt_w/2)" to="(#ppt_x)" calcmode="lin" valueType="num">
                                      <p:cBhvr>
                                        <p:cTn id="38" dur="600" fill="hold">
                                          <p:stCondLst>
                                            <p:cond delay="0"/>
                                          </p:stCondLst>
                                        </p:cTn>
                                        <p:tgtEl>
                                          <p:spTgt spid="18457"/>
                                        </p:tgtEl>
                                        <p:attrNameLst>
                                          <p:attrName>ppt_x</p:attrName>
                                        </p:attrNameLst>
                                      </p:cBhvr>
                                    </p:anim>
                                    <p:anim from="0" to="-1.0" calcmode="lin" valueType="num">
                                      <p:cBhvr>
                                        <p:cTn id="39" dur="200" decel="50000" autoRev="1" fill="hold">
                                          <p:stCondLst>
                                            <p:cond delay="600"/>
                                          </p:stCondLst>
                                        </p:cTn>
                                        <p:tgtEl>
                                          <p:spTgt spid="18457"/>
                                        </p:tgtEl>
                                        <p:attrNameLst>
                                          <p:attrName>xshear</p:attrName>
                                        </p:attrNameLst>
                                      </p:cBhvr>
                                    </p:anim>
                                    <p:animScale>
                                      <p:cBhvr>
                                        <p:cTn id="40" dur="200" decel="100000" autoRev="1" fill="hold">
                                          <p:stCondLst>
                                            <p:cond delay="600"/>
                                          </p:stCondLst>
                                        </p:cTn>
                                        <p:tgtEl>
                                          <p:spTgt spid="18457"/>
                                        </p:tgtEl>
                                      </p:cBhvr>
                                      <p:from x="100000" y="100000"/>
                                      <p:to x="80000" y="100000"/>
                                    </p:animScale>
                                    <p:anim by="(#ppt_h/3+#ppt_w*0.1)" calcmode="lin" valueType="num">
                                      <p:cBhvr additive="sum">
                                        <p:cTn id="41" dur="200" decel="100000" autoRev="1" fill="hold">
                                          <p:stCondLst>
                                            <p:cond delay="600"/>
                                          </p:stCondLst>
                                        </p:cTn>
                                        <p:tgtEl>
                                          <p:spTgt spid="18457"/>
                                        </p:tgtEl>
                                        <p:attrNameLst>
                                          <p:attrName>ppt_x</p:attrName>
                                        </p:attrNameLst>
                                      </p:cBhvr>
                                    </p:anim>
                                  </p:childTnLst>
                                </p:cTn>
                              </p:par>
                              <p:par>
                                <p:cTn id="42" presetID="34" presetClass="entr" presetSubtype="0" fill="hold" nodeType="withEffect">
                                  <p:stCondLst>
                                    <p:cond delay="0"/>
                                  </p:stCondLst>
                                  <p:childTnLst>
                                    <p:set>
                                      <p:cBhvr>
                                        <p:cTn id="43" dur="1" fill="hold">
                                          <p:stCondLst>
                                            <p:cond delay="0"/>
                                          </p:stCondLst>
                                        </p:cTn>
                                        <p:tgtEl>
                                          <p:spTgt spid="18454"/>
                                        </p:tgtEl>
                                        <p:attrNameLst>
                                          <p:attrName>style.visibility</p:attrName>
                                        </p:attrNameLst>
                                      </p:cBhvr>
                                      <p:to>
                                        <p:strVal val="visible"/>
                                      </p:to>
                                    </p:set>
                                    <p:anim from="(-#ppt_w/2)" to="(#ppt_x)" calcmode="lin" valueType="num">
                                      <p:cBhvr>
                                        <p:cTn id="44" dur="1800" fill="hold">
                                          <p:stCondLst>
                                            <p:cond delay="0"/>
                                          </p:stCondLst>
                                        </p:cTn>
                                        <p:tgtEl>
                                          <p:spTgt spid="18454"/>
                                        </p:tgtEl>
                                        <p:attrNameLst>
                                          <p:attrName>ppt_x</p:attrName>
                                        </p:attrNameLst>
                                      </p:cBhvr>
                                    </p:anim>
                                    <p:anim from="0" to="-1.0" calcmode="lin" valueType="num">
                                      <p:cBhvr>
                                        <p:cTn id="45" dur="600" decel="50000" autoRev="1" fill="hold">
                                          <p:stCondLst>
                                            <p:cond delay="1800"/>
                                          </p:stCondLst>
                                        </p:cTn>
                                        <p:tgtEl>
                                          <p:spTgt spid="18454"/>
                                        </p:tgtEl>
                                        <p:attrNameLst>
                                          <p:attrName>xshear</p:attrName>
                                        </p:attrNameLst>
                                      </p:cBhvr>
                                    </p:anim>
                                    <p:animScale>
                                      <p:cBhvr>
                                        <p:cTn id="46" dur="600" decel="100000" autoRev="1" fill="hold">
                                          <p:stCondLst>
                                            <p:cond delay="1800"/>
                                          </p:stCondLst>
                                        </p:cTn>
                                        <p:tgtEl>
                                          <p:spTgt spid="18454"/>
                                        </p:tgtEl>
                                      </p:cBhvr>
                                      <p:from x="100000" y="100000"/>
                                      <p:to x="80000" y="100000"/>
                                    </p:animScale>
                                    <p:anim by="(#ppt_h/3+#ppt_w*0.1)" calcmode="lin" valueType="num">
                                      <p:cBhvr additive="sum">
                                        <p:cTn id="47" dur="600" decel="100000" autoRev="1" fill="hold">
                                          <p:stCondLst>
                                            <p:cond delay="1800"/>
                                          </p:stCondLst>
                                        </p:cTn>
                                        <p:tgtEl>
                                          <p:spTgt spid="18454"/>
                                        </p:tgtEl>
                                        <p:attrNameLst>
                                          <p:attrName>ppt_x</p:attrName>
                                        </p:attrNameLst>
                                      </p:cBhvr>
                                    </p:anim>
                                  </p:childTnLst>
                                </p:cTn>
                              </p:par>
                              <p:par>
                                <p:cTn id="48" presetID="53" presetClass="entr" presetSubtype="0" fill="hold" grpId="0" nodeType="withEffect">
                                  <p:stCondLst>
                                    <p:cond delay="0"/>
                                  </p:stCondLst>
                                  <p:childTnLst>
                                    <p:set>
                                      <p:cBhvr>
                                        <p:cTn id="49" dur="1" fill="hold">
                                          <p:stCondLst>
                                            <p:cond delay="0"/>
                                          </p:stCondLst>
                                        </p:cTn>
                                        <p:tgtEl>
                                          <p:spTgt spid="18455"/>
                                        </p:tgtEl>
                                        <p:attrNameLst>
                                          <p:attrName>style.visibility</p:attrName>
                                        </p:attrNameLst>
                                      </p:cBhvr>
                                      <p:to>
                                        <p:strVal val="visible"/>
                                      </p:to>
                                    </p:set>
                                    <p:anim calcmode="lin" valueType="num">
                                      <p:cBhvr>
                                        <p:cTn id="50" dur="500" fill="hold"/>
                                        <p:tgtEl>
                                          <p:spTgt spid="18455"/>
                                        </p:tgtEl>
                                        <p:attrNameLst>
                                          <p:attrName>ppt_w</p:attrName>
                                        </p:attrNameLst>
                                      </p:cBhvr>
                                      <p:tavLst>
                                        <p:tav tm="0">
                                          <p:val>
                                            <p:fltVal val="0"/>
                                          </p:val>
                                        </p:tav>
                                        <p:tav tm="100000">
                                          <p:val>
                                            <p:strVal val="#ppt_w"/>
                                          </p:val>
                                        </p:tav>
                                      </p:tavLst>
                                    </p:anim>
                                    <p:anim calcmode="lin" valueType="num">
                                      <p:cBhvr>
                                        <p:cTn id="51" dur="500" fill="hold"/>
                                        <p:tgtEl>
                                          <p:spTgt spid="18455"/>
                                        </p:tgtEl>
                                        <p:attrNameLst>
                                          <p:attrName>ppt_h</p:attrName>
                                        </p:attrNameLst>
                                      </p:cBhvr>
                                      <p:tavLst>
                                        <p:tav tm="0">
                                          <p:val>
                                            <p:fltVal val="0"/>
                                          </p:val>
                                        </p:tav>
                                        <p:tav tm="100000">
                                          <p:val>
                                            <p:strVal val="#ppt_h"/>
                                          </p:val>
                                        </p:tav>
                                      </p:tavLst>
                                    </p:anim>
                                    <p:animEffect transition="in" filter="fade">
                                      <p:cBhvr>
                                        <p:cTn id="52" dur="500"/>
                                        <p:tgtEl>
                                          <p:spTgt spid="184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18435"/>
                                        </p:tgtEl>
                                        <p:attrNameLst>
                                          <p:attrName>style.visibility</p:attrName>
                                        </p:attrNameLst>
                                      </p:cBhvr>
                                      <p:to>
                                        <p:strVal val="visible"/>
                                      </p:to>
                                    </p:set>
                                    <p:anim calcmode="lin" valueType="num">
                                      <p:cBhvr>
                                        <p:cTn id="57" dur="1000" fill="hold"/>
                                        <p:tgtEl>
                                          <p:spTgt spid="18435"/>
                                        </p:tgtEl>
                                        <p:attrNameLst>
                                          <p:attrName>ppt_x</p:attrName>
                                        </p:attrNameLst>
                                      </p:cBhvr>
                                      <p:tavLst>
                                        <p:tav tm="0">
                                          <p:val>
                                            <p:strVal val="#ppt_x-.2"/>
                                          </p:val>
                                        </p:tav>
                                        <p:tav tm="100000">
                                          <p:val>
                                            <p:strVal val="#ppt_x"/>
                                          </p:val>
                                        </p:tav>
                                      </p:tavLst>
                                    </p:anim>
                                    <p:anim calcmode="lin" valueType="num">
                                      <p:cBhvr>
                                        <p:cTn id="58" dur="1000" fill="hold"/>
                                        <p:tgtEl>
                                          <p:spTgt spid="1843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8435"/>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18436"/>
                                        </p:tgtEl>
                                        <p:attrNameLst>
                                          <p:attrName>style.visibility</p:attrName>
                                        </p:attrNameLst>
                                      </p:cBhvr>
                                      <p:to>
                                        <p:strVal val="visible"/>
                                      </p:to>
                                    </p:set>
                                    <p:anim calcmode="lin" valueType="num">
                                      <p:cBhvr>
                                        <p:cTn id="62" dur="1000" fill="hold"/>
                                        <p:tgtEl>
                                          <p:spTgt spid="18436"/>
                                        </p:tgtEl>
                                        <p:attrNameLst>
                                          <p:attrName>ppt_x</p:attrName>
                                        </p:attrNameLst>
                                      </p:cBhvr>
                                      <p:tavLst>
                                        <p:tav tm="0">
                                          <p:val>
                                            <p:strVal val="#ppt_x-.2"/>
                                          </p:val>
                                        </p:tav>
                                        <p:tav tm="100000">
                                          <p:val>
                                            <p:strVal val="#ppt_x"/>
                                          </p:val>
                                        </p:tav>
                                      </p:tavLst>
                                    </p:anim>
                                    <p:anim calcmode="lin" valueType="num">
                                      <p:cBhvr>
                                        <p:cTn id="63"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843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8456"/>
                                        </p:tgtEl>
                                        <p:attrNameLst>
                                          <p:attrName>style.visibility</p:attrName>
                                        </p:attrNameLst>
                                      </p:cBhvr>
                                      <p:to>
                                        <p:strVal val="visible"/>
                                      </p:to>
                                    </p:set>
                                    <p:animEffect transition="in" filter="slide(fromBottom)">
                                      <p:cBhvr>
                                        <p:cTn id="69" dur="3000"/>
                                        <p:tgtEl>
                                          <p:spTgt spid="1845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8459"/>
                                        </p:tgtEl>
                                        <p:attrNameLst>
                                          <p:attrName>style.visibility</p:attrName>
                                        </p:attrNameLst>
                                      </p:cBhvr>
                                      <p:to>
                                        <p:strVal val="visible"/>
                                      </p:to>
                                    </p:set>
                                  </p:childTnLst>
                                </p:cTn>
                              </p:par>
                              <p:par>
                                <p:cTn id="74" presetID="29" presetClass="entr" presetSubtype="0" fill="hold" grpId="0" nodeType="withEffect">
                                  <p:stCondLst>
                                    <p:cond delay="0"/>
                                  </p:stCondLst>
                                  <p:childTnLst>
                                    <p:set>
                                      <p:cBhvr>
                                        <p:cTn id="75" dur="1" fill="hold">
                                          <p:stCondLst>
                                            <p:cond delay="0"/>
                                          </p:stCondLst>
                                        </p:cTn>
                                        <p:tgtEl>
                                          <p:spTgt spid="18461"/>
                                        </p:tgtEl>
                                        <p:attrNameLst>
                                          <p:attrName>style.visibility</p:attrName>
                                        </p:attrNameLst>
                                      </p:cBhvr>
                                      <p:to>
                                        <p:strVal val="visible"/>
                                      </p:to>
                                    </p:set>
                                    <p:anim calcmode="lin" valueType="num">
                                      <p:cBhvr>
                                        <p:cTn id="76" dur="1000" fill="hold"/>
                                        <p:tgtEl>
                                          <p:spTgt spid="18461"/>
                                        </p:tgtEl>
                                        <p:attrNameLst>
                                          <p:attrName>ppt_x</p:attrName>
                                        </p:attrNameLst>
                                      </p:cBhvr>
                                      <p:tavLst>
                                        <p:tav tm="0">
                                          <p:val>
                                            <p:strVal val="#ppt_x-.2"/>
                                          </p:val>
                                        </p:tav>
                                        <p:tav tm="100000">
                                          <p:val>
                                            <p:strVal val="#ppt_x"/>
                                          </p:val>
                                        </p:tav>
                                      </p:tavLst>
                                    </p:anim>
                                    <p:anim calcmode="lin" valueType="num">
                                      <p:cBhvr>
                                        <p:cTn id="77" dur="1000" fill="hold"/>
                                        <p:tgtEl>
                                          <p:spTgt spid="18461"/>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p:bldP spid="18453" grpId="0"/>
      <p:bldP spid="18455" grpId="0"/>
      <p:bldP spid="18456" grpId="0"/>
      <p:bldP spid="18457" grpId="0" animBg="1"/>
      <p:bldP spid="18458" grpId="0" animBg="1"/>
      <p:bldP spid="18459" grpId="0" animBg="1"/>
      <p:bldP spid="18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68313" y="76200"/>
            <a:ext cx="8229600" cy="1143000"/>
          </a:xfrm>
        </p:spPr>
        <p:txBody>
          <a:bodyPr/>
          <a:lstStyle/>
          <a:p>
            <a:r>
              <a:rPr lang="fr-FR" sz="4800" b="1">
                <a:latin typeface="Garamond" charset="0"/>
                <a:ea typeface="ＭＳ Ｐゴシック" charset="0"/>
              </a:rPr>
              <a:t>Principe communautaire</a:t>
            </a:r>
          </a:p>
        </p:txBody>
      </p:sp>
      <p:sp>
        <p:nvSpPr>
          <p:cNvPr id="28674" name="Rectangle 3"/>
          <p:cNvSpPr>
            <a:spLocks noGrp="1" noChangeArrowheads="1"/>
          </p:cNvSpPr>
          <p:nvPr>
            <p:ph idx="1"/>
          </p:nvPr>
        </p:nvSpPr>
        <p:spPr>
          <a:xfrm>
            <a:off x="1676400" y="1219200"/>
            <a:ext cx="7467600" cy="5291138"/>
          </a:xfrm>
        </p:spPr>
        <p:txBody>
          <a:bodyPr/>
          <a:lstStyle/>
          <a:p>
            <a:pPr>
              <a:buFont typeface="Wingdings" charset="0"/>
              <a:buNone/>
            </a:pPr>
            <a:r>
              <a:rPr lang="fr-FR">
                <a:latin typeface="Garamond" charset="0"/>
                <a:ea typeface="ＭＳ Ｐゴシック" charset="0"/>
              </a:rPr>
              <a:t>L'article 48 TFUE </a:t>
            </a:r>
          </a:p>
          <a:p>
            <a:pPr>
              <a:buFont typeface="Wingdings" charset="0"/>
              <a:buNone/>
            </a:pPr>
            <a:r>
              <a:rPr lang="fr-FR">
                <a:latin typeface="Garamond" charset="0"/>
                <a:ea typeface="ＭＳ Ｐゴシック" charset="0"/>
              </a:rPr>
              <a:t> </a:t>
            </a:r>
            <a:r>
              <a:rPr lang="fr-FR">
                <a:solidFill>
                  <a:srgbClr val="FFCC66"/>
                </a:solidFill>
                <a:latin typeface="Garamond" charset="0"/>
                <a:ea typeface="ＭＳ Ｐゴシック" charset="0"/>
              </a:rPr>
              <a:t>«</a:t>
            </a:r>
            <a:r>
              <a:rPr lang="fr-FR" sz="2400">
                <a:latin typeface="Garamond" charset="0"/>
                <a:ea typeface="ＭＳ Ｐゴシック" charset="0"/>
              </a:rPr>
              <a:t>Le Parlement européen et le Conseil, statuant conformément à la procédure législative ordinaire, adoptent, dans le domaine de la sécurité sociale, les mesures nécessaires pour l'établissement de la libre circulation des travailleurs, en instituant notamment un système permettant d'assurer aux travailleurs migrants salariés et non salariés et à leurs ayants droit:</a:t>
            </a:r>
          </a:p>
          <a:p>
            <a:pPr>
              <a:buFont typeface="Wingdings" charset="0"/>
              <a:buNone/>
            </a:pPr>
            <a:r>
              <a:rPr lang="fr-FR" sz="2400">
                <a:latin typeface="Garamond" charset="0"/>
                <a:ea typeface="ＭＳ Ｐゴシック" charset="0"/>
              </a:rPr>
              <a:t>a) la totalisation, pour l'ouverture et le maintien du droit aux prestations, ainsi que pour le calcul de celles-ci, de toutes périodes prises en considération par les différentes législations nationales….. .</a:t>
            </a:r>
            <a:r>
              <a:rPr lang="fr-FR" sz="2400">
                <a:solidFill>
                  <a:srgbClr val="FFCC66"/>
                </a:solidFill>
                <a:latin typeface="Garamond" charset="0"/>
                <a:ea typeface="ＭＳ Ｐゴシック" charset="0"/>
              </a:rPr>
              <a:t>»</a:t>
            </a:r>
            <a:r>
              <a:rPr lang="fr-FR" sz="3400">
                <a:solidFill>
                  <a:srgbClr val="FFCC66"/>
                </a:solidFill>
                <a:latin typeface="Garamond" charset="0"/>
                <a:ea typeface="ＭＳ Ｐゴシック" charset="0"/>
              </a:rPr>
              <a:t>.</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lIns="91408" tIns="45704" rIns="91408" bIns="45704">
            <a:normAutofit/>
          </a:bodyPr>
          <a:lstStyle/>
          <a:p>
            <a:pPr eaLnBrk="1" hangingPunct="1"/>
            <a:r>
              <a:rPr lang="fr-FR" b="1">
                <a:latin typeface="Corbel" charset="0"/>
                <a:ea typeface="ＭＳ Ｐゴシック" charset="0"/>
              </a:rPr>
              <a:t>Coordination des systèmes de sécurité sociale en Europe</a:t>
            </a:r>
          </a:p>
        </p:txBody>
      </p:sp>
      <p:sp>
        <p:nvSpPr>
          <p:cNvPr id="29698" name="Rectangle 3"/>
          <p:cNvSpPr>
            <a:spLocks noGrp="1" noChangeArrowheads="1"/>
          </p:cNvSpPr>
          <p:nvPr>
            <p:ph idx="1"/>
          </p:nvPr>
        </p:nvSpPr>
        <p:spPr>
          <a:xfrm>
            <a:off x="1676400" y="1905000"/>
            <a:ext cx="7010400" cy="4221163"/>
          </a:xfrm>
        </p:spPr>
        <p:txBody>
          <a:bodyPr lIns="91408" tIns="45704" rIns="91408" bIns="45704">
            <a:normAutofit fontScale="85000" lnSpcReduction="10000"/>
          </a:bodyPr>
          <a:lstStyle/>
          <a:p>
            <a:pPr marL="0" indent="0" defTabSz="771525" eaLnBrk="1" hangingPunct="1"/>
            <a:r>
              <a:rPr lang="fr-FR" sz="2400">
                <a:latin typeface="Corbel" charset="0"/>
                <a:ea typeface="ＭＳ Ｐゴシック" charset="0"/>
              </a:rPr>
              <a:t>RÈGLEMENT (CE) N° 1408/71  du 15 juin 1971 sur la sécurité sociale des travailleurs migrants </a:t>
            </a:r>
          </a:p>
          <a:p>
            <a:pPr marL="0" indent="0" defTabSz="771525" eaLnBrk="1" hangingPunct="1"/>
            <a:r>
              <a:rPr lang="fr-FR" sz="2400">
                <a:latin typeface="Corbel" charset="0"/>
                <a:ea typeface="ＭＳ Ｐゴシック" charset="0"/>
              </a:rPr>
              <a:t>RÈGLEMENT (CE) N° 883/2004 du 29 avril 2004 portant sur la coordination des systèmes de sécurité sociale</a:t>
            </a:r>
          </a:p>
          <a:p>
            <a:pPr marL="0" indent="0" defTabSz="771525" eaLnBrk="1" hangingPunct="1"/>
            <a:r>
              <a:rPr lang="fr-FR" sz="2400">
                <a:latin typeface="Corbel" charset="0"/>
                <a:ea typeface="ＭＳ Ｐゴシック" charset="0"/>
              </a:rPr>
              <a:t>RÈGLEMENT (CE) No 897/2009 du 25 septembre 2009</a:t>
            </a:r>
            <a:r>
              <a:rPr lang="fr-FR" sz="2400" b="1">
                <a:latin typeface="Corbel" charset="0"/>
                <a:ea typeface="ＭＳ Ｐゴシック" charset="0"/>
              </a:rPr>
              <a:t> </a:t>
            </a:r>
          </a:p>
          <a:p>
            <a:pPr marL="0" indent="0" defTabSz="771525" eaLnBrk="1" hangingPunct="1"/>
            <a:r>
              <a:rPr lang="fr-FR" sz="2000">
                <a:latin typeface="Corbel" charset="0"/>
                <a:ea typeface="ＭＳ Ｐゴシック" charset="0"/>
              </a:rPr>
              <a:t>RÈGLEMENT (UE) No 1231/2010 du 24 novembre 2010visant à étendre le règlement (CE) no 883/2004 et le règlement (CE) no 987/2009 aux ressortissants de pays tiers qui ne sont pas déjà couverts par ces règlements uniquement en raison de leur nationalité</a:t>
            </a:r>
          </a:p>
        </p:txBody>
      </p:sp>
      <p:sp>
        <p:nvSpPr>
          <p:cNvPr id="29699" name="Rectangle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rgbClr val="898989"/>
                </a:solidFill>
                <a:latin typeface="Garamond" charset="0"/>
                <a:cs typeface="Garamond" charset="0"/>
              </a:rPr>
              <a:t>Page </a:t>
            </a:r>
            <a:fld id="{D63B7A09-FFB2-554F-95AD-35E0229F8CD6}" type="slidenum">
              <a:rPr lang="fr-FR" sz="1200">
                <a:solidFill>
                  <a:srgbClr val="898989"/>
                </a:solidFill>
                <a:latin typeface="Garamond" charset="0"/>
                <a:cs typeface="Garamond" charset="0"/>
              </a:rPr>
              <a:pPr eaLnBrk="1" hangingPunct="1"/>
              <a:t>9</a:t>
            </a:fld>
            <a:endParaRPr lang="fr-FR" sz="1200">
              <a:solidFill>
                <a:srgbClr val="898989"/>
              </a:solidFill>
              <a:latin typeface="Garamond" charset="0"/>
              <a:cs typeface="Garamond"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005_v01_red">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005orange-powerpoint-template.potx</Template>
  <TotalTime>5507</TotalTime>
  <Words>2251</Words>
  <Application>Microsoft Macintosh PowerPoint</Application>
  <PresentationFormat>On-screen Show (4:3)</PresentationFormat>
  <Paragraphs>372</Paragraphs>
  <Slides>43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ＭＳ Ｐゴシック</vt:lpstr>
      <vt:lpstr>Garamond</vt:lpstr>
      <vt:lpstr>Calibri</vt:lpstr>
      <vt:lpstr>Times New Roman</vt:lpstr>
      <vt:lpstr>Wingdings</vt:lpstr>
      <vt:lpstr>Wingdings 2</vt:lpstr>
      <vt:lpstr>Corbel</vt:lpstr>
      <vt:lpstr>Tahoma</vt:lpstr>
      <vt:lpstr>Symbol</vt:lpstr>
      <vt:lpstr>005_v01_red</vt:lpstr>
      <vt:lpstr>La coordination des pensions de retraite</vt:lpstr>
      <vt:lpstr>Le problème</vt:lpstr>
      <vt:lpstr>PowerPoint Presentation</vt:lpstr>
      <vt:lpstr>Les règles de coordination dans le domaine des pensions </vt:lpstr>
      <vt:lpstr>Les principes</vt:lpstr>
      <vt:lpstr>Une situation  transnationale </vt:lpstr>
      <vt:lpstr>PowerPoint Presentation</vt:lpstr>
      <vt:lpstr>Principe communautaire</vt:lpstr>
      <vt:lpstr>Coordination des systèmes de sécurité sociale en Europe</vt:lpstr>
      <vt:lpstr>Le règlement 883/2004</vt:lpstr>
      <vt:lpstr>Article 5 Règlement 883/2004</vt:lpstr>
      <vt:lpstr>PowerPoint Presentation</vt:lpstr>
      <vt:lpstr>PowerPoint Presentation</vt:lpstr>
      <vt:lpstr>Règles spéciales de coordinations pour les pensions</vt:lpstr>
      <vt:lpstr>PowerPoint Presentation</vt:lpstr>
      <vt:lpstr>Le nouveau règlement 883/2004</vt:lpstr>
      <vt:lpstr>Le nouveau règlement 883/2004</vt:lpstr>
      <vt:lpstr>Processus de “totalisation proratisation” </vt:lpstr>
      <vt:lpstr>Une situation  transnationale </vt:lpstr>
      <vt:lpstr>Les étapes </vt:lpstr>
      <vt:lpstr>PowerPoint Presentation</vt:lpstr>
      <vt:lpstr>Etape 2  : Calcul de la "pension théorique"</vt:lpstr>
      <vt:lpstr>Etape 2  : Calcul de la "pension théorique"</vt:lpstr>
      <vt:lpstr>PowerPoint Presentation</vt:lpstr>
      <vt:lpstr>PowerPoint Presentation</vt:lpstr>
      <vt:lpstr>Règlements (CE) N° 1408/71 et 574/72</vt:lpstr>
      <vt:lpstr>PowerPoint Presentation</vt:lpstr>
      <vt:lpstr>PowerPoint Presentation</vt:lpstr>
      <vt:lpstr>Etape 3 : les pensions au “pro-rata”</vt:lpstr>
      <vt:lpstr>PowerPoint Presentation</vt:lpstr>
      <vt:lpstr>Etape 4  La phase de comparaison </vt:lpstr>
      <vt:lpstr>PowerPoint Presentation</vt:lpstr>
      <vt:lpstr>PowerPoint Presentation</vt:lpstr>
      <vt:lpstr>Illustration : le travail de la CRAV </vt:lpstr>
      <vt:lpstr>PowerPoint Presentation</vt:lpstr>
      <vt:lpstr>PowerPoint Presentation</vt:lpstr>
      <vt:lpstr>PowerPoint Presentation</vt:lpstr>
      <vt:lpstr>PowerPoint Presentation</vt:lpstr>
      <vt:lpstr> Circ. CNAV 2010-54, 21 mai 2010 </vt:lpstr>
      <vt:lpstr>PowerPoint Presentation</vt:lpstr>
      <vt:lpstr>Le nouveau règlement 883/2004</vt:lpstr>
      <vt:lpstr>Nota bene</vt:lpstr>
      <vt:lpstr>PowerPoint Presentation</vt:lpstr>
    </vt:vector>
  </TitlesOfParts>
  <Company>Saobai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Yann Ulrich</dc:creator>
  <cp:lastModifiedBy>Francis R. Kessler</cp:lastModifiedBy>
  <cp:revision>12</cp:revision>
  <dcterms:created xsi:type="dcterms:W3CDTF">2012-02-16T10:11:56Z</dcterms:created>
  <dcterms:modified xsi:type="dcterms:W3CDTF">2015-11-27T13:50:13Z</dcterms:modified>
</cp:coreProperties>
</file>