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eu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7335"/>
    <a:srgbClr val="DED182"/>
    <a:srgbClr val="ED8F04"/>
    <a:srgbClr val="A88028"/>
    <a:srgbClr val="DCDA86"/>
    <a:srgbClr val="E2E37C"/>
    <a:srgbClr val="EC8E06"/>
    <a:srgbClr val="BDDF50"/>
    <a:srgbClr val="D1A981"/>
    <a:srgbClr val="D18C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CAF9ED-07DC-4A11-8D7F-57B35C25682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4995" autoAdjust="0"/>
    <p:restoredTop sz="95280" autoAdjust="0"/>
  </p:normalViewPr>
  <p:slideViewPr>
    <p:cSldViewPr snapToGrid="0">
      <p:cViewPr varScale="1">
        <p:scale>
          <a:sx n="25" d="100"/>
          <a:sy n="25" d="100"/>
        </p:scale>
        <p:origin x="2568" y="208"/>
      </p:cViewPr>
      <p:guideLst>
        <p:guide orient="horz" pos="10368"/>
        <p:guide pos="13824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79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3480433310154998E-4"/>
          <c:y val="0.131528672982309"/>
          <c:w val="0.88965021514703502"/>
          <c:h val="0.84104734322964303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dPt>
            <c:idx val="0"/>
            <c:bubble3D val="0"/>
            <c:explosion val="13"/>
            <c:extLst>
              <c:ext xmlns:c16="http://schemas.microsoft.com/office/drawing/2014/chart" uri="{C3380CC4-5D6E-409C-BE32-E72D297353CC}">
                <c16:uniqueId val="{00000002-2566-4811-BD7F-3F103B21611B}"/>
              </c:ext>
            </c:extLst>
          </c:dPt>
          <c:dPt>
            <c:idx val="1"/>
            <c:bubble3D val="0"/>
            <c:explosion val="16"/>
            <c:extLst>
              <c:ext xmlns:c16="http://schemas.microsoft.com/office/drawing/2014/chart" uri="{C3380CC4-5D6E-409C-BE32-E72D297353CC}">
                <c16:uniqueId val="{00000003-2566-4811-BD7F-3F103B21611B}"/>
              </c:ext>
            </c:extLst>
          </c:dPt>
          <c:dPt>
            <c:idx val="2"/>
            <c:bubble3D val="0"/>
            <c:explosion val="9"/>
            <c:spPr>
              <a:solidFill>
                <a:schemeClr val="accent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2566-4811-BD7F-3F103B21611B}"/>
              </c:ext>
            </c:extLst>
          </c:dPt>
          <c:dLbls>
            <c:dLbl>
              <c:idx val="0"/>
              <c:layout>
                <c:manualLayout>
                  <c:x val="8.4667774414134006E-2"/>
                  <c:y val="8.1875540994377299E-2"/>
                </c:manualLayout>
              </c:layout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bg1"/>
                        </a:solidFill>
                      </a:rPr>
                      <a:t>Part employeur complémentaire</a:t>
                    </a:r>
                  </a:p>
                  <a:p>
                    <a:r>
                      <a:rPr lang="en-US" b="1">
                        <a:solidFill>
                          <a:schemeClr val="bg1"/>
                        </a:solidFill>
                      </a:rPr>
                      <a:t>14%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938564663649643"/>
                      <c:h val="0.35704103879054611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2566-4811-BD7F-3F103B21611B}"/>
                </c:ext>
              </c:extLst>
            </c:dLbl>
            <c:dLbl>
              <c:idx val="1"/>
              <c:layout>
                <c:manualLayout>
                  <c:x val="1.19242813734941E-2"/>
                  <c:y val="0.13765963600648501"/>
                </c:manualLayout>
              </c:layout>
              <c:tx>
                <c:rich>
                  <a:bodyPr/>
                  <a:lstStyle/>
                  <a:p>
                    <a:pPr algn="ctr">
                      <a:defRPr sz="2800" b="1">
                        <a:solidFill>
                          <a:schemeClr val="bg1"/>
                        </a:solidFill>
                      </a:defRPr>
                    </a:pPr>
                    <a:r>
                      <a:rPr lang="en-US" sz="2800" b="1">
                        <a:solidFill>
                          <a:schemeClr val="bg1"/>
                        </a:solidFill>
                      </a:rPr>
                      <a:t>Part salarié  complémentaire
14%</a:t>
                    </a:r>
                    <a:endParaRPr lang="en-US" sz="280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566-4811-BD7F-3F103B21611B}"/>
                </c:ext>
              </c:extLst>
            </c:dLbl>
            <c:dLbl>
              <c:idx val="2"/>
              <c:layout>
                <c:manualLayout>
                  <c:x val="-2.8132275758652001E-2"/>
                  <c:y val="-0.47509330676137701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</a:rPr>
                      <a:t>Part salarié - Régime Local
72%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566-4811-BD7F-3F103B2161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Feuil1!$A$2:$A$4</c:f>
              <c:strCache>
                <c:ptCount val="3"/>
                <c:pt idx="0">
                  <c:v>part employaur - complémentaire</c:v>
                </c:pt>
                <c:pt idx="1">
                  <c:v>part salarié - complémentaire</c:v>
                </c:pt>
                <c:pt idx="2">
                  <c:v>part salarié - Régime Local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14</c:v>
                </c:pt>
                <c:pt idx="1">
                  <c:v>14</c:v>
                </c:pt>
                <c:pt idx="2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66-4811-BD7F-3F103B21611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2400">
          <a:solidFill>
            <a:srgbClr val="256693"/>
          </a:solidFill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159921874865897"/>
          <c:y val="3.4739406059259403E-2"/>
          <c:w val="0.50632085613341504"/>
          <c:h val="0.879089402524299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Régime Général</c:v>
                </c:pt>
              </c:strCache>
            </c:strRef>
          </c:tx>
          <c:spPr>
            <a:solidFill>
              <a:srgbClr val="367CB2"/>
            </a:solidFill>
          </c:spPr>
          <c:invertIfNegative val="0"/>
          <c:cat>
            <c:strRef>
              <c:f>Feuil1!$A$2:$A$6</c:f>
              <c:strCache>
                <c:ptCount val="5"/>
                <c:pt idx="0">
                  <c:v>Honoraires des praticiens</c:v>
                </c:pt>
                <c:pt idx="1">
                  <c:v>Médicament au SMR majeur ou important</c:v>
                </c:pt>
                <c:pt idx="2">
                  <c:v>Médicament au SMR modéré</c:v>
                </c:pt>
                <c:pt idx="3">
                  <c:v>Optique</c:v>
                </c:pt>
                <c:pt idx="4">
                  <c:v>Frais d'hospitalisation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70</c:v>
                </c:pt>
                <c:pt idx="1">
                  <c:v>65</c:v>
                </c:pt>
                <c:pt idx="2">
                  <c:v>30</c:v>
                </c:pt>
                <c:pt idx="3">
                  <c:v>60</c:v>
                </c:pt>
                <c:pt idx="4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22-3A4A-8D1A-A873B0D273AD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Régime Local</c:v>
                </c:pt>
              </c:strCache>
            </c:strRef>
          </c:tx>
          <c:spPr>
            <a:solidFill>
              <a:srgbClr val="ED8F04"/>
            </a:solidFill>
          </c:spPr>
          <c:invertIfNegative val="0"/>
          <c:cat>
            <c:strRef>
              <c:f>Feuil1!$A$2:$A$6</c:f>
              <c:strCache>
                <c:ptCount val="5"/>
                <c:pt idx="0">
                  <c:v>Honoraires des praticiens</c:v>
                </c:pt>
                <c:pt idx="1">
                  <c:v>Médicament au SMR majeur ou important</c:v>
                </c:pt>
                <c:pt idx="2">
                  <c:v>Médicament au SMR modéré</c:v>
                </c:pt>
                <c:pt idx="3">
                  <c:v>Optique</c:v>
                </c:pt>
                <c:pt idx="4">
                  <c:v>Frais d'hospitalisation</c:v>
                </c:pt>
              </c:strCache>
            </c:strRef>
          </c:cat>
          <c:val>
            <c:numRef>
              <c:f>Feuil1!$C$2:$C$6</c:f>
              <c:numCache>
                <c:formatCode>General</c:formatCode>
                <c:ptCount val="5"/>
                <c:pt idx="0">
                  <c:v>20</c:v>
                </c:pt>
                <c:pt idx="1">
                  <c:v>25</c:v>
                </c:pt>
                <c:pt idx="2">
                  <c:v>50</c:v>
                </c:pt>
                <c:pt idx="3">
                  <c:v>30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22-3A4A-8D1A-A873B0D273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02499864"/>
        <c:axId val="2102503048"/>
      </c:barChart>
      <c:catAx>
        <c:axId val="210249986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</c:spPr>
        <c:txPr>
          <a:bodyPr/>
          <a:lstStyle/>
          <a:p>
            <a:pPr algn="ctr">
              <a:defRPr sz="4400"/>
            </a:pPr>
            <a:endParaRPr lang="fr-FR"/>
          </a:p>
        </c:txPr>
        <c:crossAx val="2102503048"/>
        <c:crosses val="autoZero"/>
        <c:auto val="1"/>
        <c:lblAlgn val="ctr"/>
        <c:lblOffset val="100"/>
        <c:noMultiLvlLbl val="0"/>
      </c:catAx>
      <c:valAx>
        <c:axId val="2102503048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2102499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4000" b="1">
          <a:solidFill>
            <a:schemeClr val="tx2"/>
          </a:solidFill>
        </a:defRPr>
      </a:pPr>
      <a:endParaRPr lang="fr-F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0B51DA-EEF5-4212-A445-B881063DEB59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6D3EAFC7-9318-4950-A587-50171A0BFFE2}">
      <dgm:prSet phldrT="[Texte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fr-FR" sz="2800" b="1" dirty="0">
              <a:solidFill>
                <a:srgbClr val="0C788E"/>
              </a:solidFill>
            </a:rPr>
            <a:t>Régime général </a:t>
          </a:r>
        </a:p>
        <a:p>
          <a:r>
            <a:rPr lang="fr-FR" sz="2800" b="1" dirty="0">
              <a:solidFill>
                <a:srgbClr val="0C788E"/>
              </a:solidFill>
            </a:rPr>
            <a:t>0,75 %</a:t>
          </a:r>
        </a:p>
      </dgm:t>
    </dgm:pt>
    <dgm:pt modelId="{6C64DEF2-C2AF-4488-B7EB-C92B987871B4}" type="parTrans" cxnId="{3B99C56F-A620-4E0A-8BB1-428CB908D33D}">
      <dgm:prSet/>
      <dgm:spPr/>
      <dgm:t>
        <a:bodyPr/>
        <a:lstStyle/>
        <a:p>
          <a:endParaRPr lang="fr-FR"/>
        </a:p>
      </dgm:t>
    </dgm:pt>
    <dgm:pt modelId="{9C38A710-10F7-41F1-9A54-4E290AEF222C}" type="sibTrans" cxnId="{3B99C56F-A620-4E0A-8BB1-428CB908D33D}">
      <dgm:prSet/>
      <dgm:spPr>
        <a:solidFill>
          <a:srgbClr val="689CC0"/>
        </a:solidFill>
      </dgm:spPr>
      <dgm:t>
        <a:bodyPr/>
        <a:lstStyle/>
        <a:p>
          <a:endParaRPr lang="fr-FR"/>
        </a:p>
      </dgm:t>
    </dgm:pt>
    <dgm:pt modelId="{9F273F1A-626B-4D2B-A395-0FBC0262D341}">
      <dgm:prSet phldrT="[Texte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fr-FR" sz="2800" b="1" dirty="0">
            <a:solidFill>
              <a:srgbClr val="0C788E"/>
            </a:solidFill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b="1" dirty="0">
              <a:solidFill>
                <a:srgbClr val="0C788E"/>
              </a:solidFill>
            </a:rPr>
            <a:t>1,5%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b="1" dirty="0">
              <a:solidFill>
                <a:srgbClr val="0C788E"/>
              </a:solidFill>
            </a:rPr>
            <a:t>Régime Local </a:t>
          </a:r>
        </a:p>
        <a:p>
          <a:pPr marL="0" lvl="0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b="1" dirty="0">
              <a:solidFill>
                <a:srgbClr val="0C788E"/>
              </a:solidFill>
            </a:rPr>
            <a:t> </a:t>
          </a:r>
        </a:p>
      </dgm:t>
    </dgm:pt>
    <dgm:pt modelId="{02EECCA6-9E8A-4096-82A0-F5C46BBFADBE}" type="parTrans" cxnId="{4BB46A40-BE44-4627-BE77-68FF8E97CEF7}">
      <dgm:prSet/>
      <dgm:spPr/>
      <dgm:t>
        <a:bodyPr/>
        <a:lstStyle/>
        <a:p>
          <a:endParaRPr lang="fr-FR"/>
        </a:p>
      </dgm:t>
    </dgm:pt>
    <dgm:pt modelId="{77A14297-9432-46DE-AF8A-10B46F85D8E1}" type="sibTrans" cxnId="{4BB46A40-BE44-4627-BE77-68FF8E97CEF7}">
      <dgm:prSet/>
      <dgm:spPr>
        <a:solidFill>
          <a:schemeClr val="accent5"/>
        </a:solidFill>
      </dgm:spPr>
      <dgm:t>
        <a:bodyPr/>
        <a:lstStyle/>
        <a:p>
          <a:endParaRPr lang="fr-FR"/>
        </a:p>
      </dgm:t>
    </dgm:pt>
    <dgm:pt modelId="{3A4FFE17-9096-4ACA-AC8B-6F8F3D540CC4}">
      <dgm:prSet phldrT="[Texte]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fr-FR" b="1" dirty="0">
              <a:solidFill>
                <a:srgbClr val="0C788E"/>
              </a:solidFill>
            </a:rPr>
            <a:t>2,25 %</a:t>
          </a:r>
        </a:p>
      </dgm:t>
    </dgm:pt>
    <dgm:pt modelId="{07169025-5C28-4301-B694-ED04142C0644}" type="parTrans" cxnId="{F19CC8C9-11FC-431C-BCBF-BC050B3D4497}">
      <dgm:prSet/>
      <dgm:spPr/>
      <dgm:t>
        <a:bodyPr/>
        <a:lstStyle/>
        <a:p>
          <a:endParaRPr lang="fr-FR"/>
        </a:p>
      </dgm:t>
    </dgm:pt>
    <dgm:pt modelId="{502B46AE-5C52-48E9-8E82-7E6ABDFC8F48}" type="sibTrans" cxnId="{F19CC8C9-11FC-431C-BCBF-BC050B3D4497}">
      <dgm:prSet/>
      <dgm:spPr/>
      <dgm:t>
        <a:bodyPr/>
        <a:lstStyle/>
        <a:p>
          <a:endParaRPr lang="fr-FR"/>
        </a:p>
      </dgm:t>
    </dgm:pt>
    <dgm:pt modelId="{4D4D0380-68E2-4B68-80B5-6E85EB91E4D7}" type="pres">
      <dgm:prSet presAssocID="{B20B51DA-EEF5-4212-A445-B881063DEB59}" presName="linearFlow" presStyleCnt="0">
        <dgm:presLayoutVars>
          <dgm:dir/>
          <dgm:resizeHandles val="exact"/>
        </dgm:presLayoutVars>
      </dgm:prSet>
      <dgm:spPr/>
    </dgm:pt>
    <dgm:pt modelId="{5B9924EF-A2D7-4687-AFD6-2562333F352F}" type="pres">
      <dgm:prSet presAssocID="{6D3EAFC7-9318-4950-A587-50171A0BFFE2}" presName="node" presStyleLbl="node1" presStyleIdx="0" presStyleCnt="3" custScaleX="146445" custScaleY="127242">
        <dgm:presLayoutVars>
          <dgm:bulletEnabled val="1"/>
        </dgm:presLayoutVars>
      </dgm:prSet>
      <dgm:spPr/>
    </dgm:pt>
    <dgm:pt modelId="{F7B4441E-FD5A-4EEF-80DA-00BDD302DABF}" type="pres">
      <dgm:prSet presAssocID="{9C38A710-10F7-41F1-9A54-4E290AEF222C}" presName="spacerL" presStyleCnt="0"/>
      <dgm:spPr/>
    </dgm:pt>
    <dgm:pt modelId="{96929B11-D315-4275-8B53-C10C81D4C642}" type="pres">
      <dgm:prSet presAssocID="{9C38A710-10F7-41F1-9A54-4E290AEF222C}" presName="sibTrans" presStyleLbl="sibTrans2D1" presStyleIdx="0" presStyleCnt="2"/>
      <dgm:spPr/>
    </dgm:pt>
    <dgm:pt modelId="{28478625-2AE1-4BFD-9A7C-A1D287BD36FA}" type="pres">
      <dgm:prSet presAssocID="{9C38A710-10F7-41F1-9A54-4E290AEF222C}" presName="spacerR" presStyleCnt="0"/>
      <dgm:spPr/>
    </dgm:pt>
    <dgm:pt modelId="{70EAD080-62FF-4397-B15A-C39D0E76B75C}" type="pres">
      <dgm:prSet presAssocID="{9F273F1A-626B-4D2B-A395-0FBC0262D341}" presName="node" presStyleLbl="node1" presStyleIdx="1" presStyleCnt="3" custScaleX="142326" custScaleY="133215" custLinFactNeighborX="-18406" custLinFactNeighborY="-2039">
        <dgm:presLayoutVars>
          <dgm:bulletEnabled val="1"/>
        </dgm:presLayoutVars>
      </dgm:prSet>
      <dgm:spPr/>
    </dgm:pt>
    <dgm:pt modelId="{0DA0FB74-C263-44CD-A35D-081AC5C743E0}" type="pres">
      <dgm:prSet presAssocID="{77A14297-9432-46DE-AF8A-10B46F85D8E1}" presName="spacerL" presStyleCnt="0"/>
      <dgm:spPr/>
    </dgm:pt>
    <dgm:pt modelId="{DA9F2599-20C3-416E-9A8B-5BB2C980BC76}" type="pres">
      <dgm:prSet presAssocID="{77A14297-9432-46DE-AF8A-10B46F85D8E1}" presName="sibTrans" presStyleLbl="sibTrans2D1" presStyleIdx="1" presStyleCnt="2" custLinFactNeighborX="91728" custLinFactNeighborY="508"/>
      <dgm:spPr/>
    </dgm:pt>
    <dgm:pt modelId="{8DFE97EE-E1C3-4119-A068-C1086E4E86DB}" type="pres">
      <dgm:prSet presAssocID="{77A14297-9432-46DE-AF8A-10B46F85D8E1}" presName="spacerR" presStyleCnt="0"/>
      <dgm:spPr/>
    </dgm:pt>
    <dgm:pt modelId="{EA0CC66C-08BF-431B-932D-F36F5BFBCB2D}" type="pres">
      <dgm:prSet presAssocID="{3A4FFE17-9096-4ACA-AC8B-6F8F3D540CC4}" presName="node" presStyleLbl="node1" presStyleIdx="2" presStyleCnt="3" custScaleX="137731" custScaleY="133182" custLinFactX="37276" custLinFactNeighborX="100000" custLinFactNeighborY="2861">
        <dgm:presLayoutVars>
          <dgm:bulletEnabled val="1"/>
        </dgm:presLayoutVars>
      </dgm:prSet>
      <dgm:spPr/>
    </dgm:pt>
  </dgm:ptLst>
  <dgm:cxnLst>
    <dgm:cxn modelId="{C610413C-1FE1-C446-976A-1856E0069BFE}" type="presOf" srcId="{9C38A710-10F7-41F1-9A54-4E290AEF222C}" destId="{96929B11-D315-4275-8B53-C10C81D4C642}" srcOrd="0" destOrd="0" presId="urn:microsoft.com/office/officeart/2005/8/layout/equation1"/>
    <dgm:cxn modelId="{4BB46A40-BE44-4627-BE77-68FF8E97CEF7}" srcId="{B20B51DA-EEF5-4212-A445-B881063DEB59}" destId="{9F273F1A-626B-4D2B-A395-0FBC0262D341}" srcOrd="1" destOrd="0" parTransId="{02EECCA6-9E8A-4096-82A0-F5C46BBFADBE}" sibTransId="{77A14297-9432-46DE-AF8A-10B46F85D8E1}"/>
    <dgm:cxn modelId="{3B99C56F-A620-4E0A-8BB1-428CB908D33D}" srcId="{B20B51DA-EEF5-4212-A445-B881063DEB59}" destId="{6D3EAFC7-9318-4950-A587-50171A0BFFE2}" srcOrd="0" destOrd="0" parTransId="{6C64DEF2-C2AF-4488-B7EB-C92B987871B4}" sibTransId="{9C38A710-10F7-41F1-9A54-4E290AEF222C}"/>
    <dgm:cxn modelId="{C9EEDC7B-9F8C-7A42-AEBE-EBAAEC02A284}" type="presOf" srcId="{3A4FFE17-9096-4ACA-AC8B-6F8F3D540CC4}" destId="{EA0CC66C-08BF-431B-932D-F36F5BFBCB2D}" srcOrd="0" destOrd="0" presId="urn:microsoft.com/office/officeart/2005/8/layout/equation1"/>
    <dgm:cxn modelId="{EEA2047C-DB2E-3B44-9971-F4A48356DF33}" type="presOf" srcId="{9F273F1A-626B-4D2B-A395-0FBC0262D341}" destId="{70EAD080-62FF-4397-B15A-C39D0E76B75C}" srcOrd="0" destOrd="0" presId="urn:microsoft.com/office/officeart/2005/8/layout/equation1"/>
    <dgm:cxn modelId="{8D62E07C-9F4C-3C41-B0E0-FB21E4DB5ADF}" type="presOf" srcId="{6D3EAFC7-9318-4950-A587-50171A0BFFE2}" destId="{5B9924EF-A2D7-4687-AFD6-2562333F352F}" srcOrd="0" destOrd="0" presId="urn:microsoft.com/office/officeart/2005/8/layout/equation1"/>
    <dgm:cxn modelId="{76DB06B3-00AA-0F41-AAF7-02AB90BB588B}" type="presOf" srcId="{B20B51DA-EEF5-4212-A445-B881063DEB59}" destId="{4D4D0380-68E2-4B68-80B5-6E85EB91E4D7}" srcOrd="0" destOrd="0" presId="urn:microsoft.com/office/officeart/2005/8/layout/equation1"/>
    <dgm:cxn modelId="{F19CC8C9-11FC-431C-BCBF-BC050B3D4497}" srcId="{B20B51DA-EEF5-4212-A445-B881063DEB59}" destId="{3A4FFE17-9096-4ACA-AC8B-6F8F3D540CC4}" srcOrd="2" destOrd="0" parTransId="{07169025-5C28-4301-B694-ED04142C0644}" sibTransId="{502B46AE-5C52-48E9-8E82-7E6ABDFC8F48}"/>
    <dgm:cxn modelId="{22084CE0-9500-A44A-9AAB-EF1EF82D97A4}" type="presOf" srcId="{77A14297-9432-46DE-AF8A-10B46F85D8E1}" destId="{DA9F2599-20C3-416E-9A8B-5BB2C980BC76}" srcOrd="0" destOrd="0" presId="urn:microsoft.com/office/officeart/2005/8/layout/equation1"/>
    <dgm:cxn modelId="{C5857548-4C03-4646-BF9E-0A8B0E95CD70}" type="presParOf" srcId="{4D4D0380-68E2-4B68-80B5-6E85EB91E4D7}" destId="{5B9924EF-A2D7-4687-AFD6-2562333F352F}" srcOrd="0" destOrd="0" presId="urn:microsoft.com/office/officeart/2005/8/layout/equation1"/>
    <dgm:cxn modelId="{9A51011D-A688-0C48-910C-CFDBC64AA53A}" type="presParOf" srcId="{4D4D0380-68E2-4B68-80B5-6E85EB91E4D7}" destId="{F7B4441E-FD5A-4EEF-80DA-00BDD302DABF}" srcOrd="1" destOrd="0" presId="urn:microsoft.com/office/officeart/2005/8/layout/equation1"/>
    <dgm:cxn modelId="{6EF4B52D-F4C6-2740-B6B4-15709C6A5B83}" type="presParOf" srcId="{4D4D0380-68E2-4B68-80B5-6E85EB91E4D7}" destId="{96929B11-D315-4275-8B53-C10C81D4C642}" srcOrd="2" destOrd="0" presId="urn:microsoft.com/office/officeart/2005/8/layout/equation1"/>
    <dgm:cxn modelId="{AA5DF867-809A-CE42-B76B-60A7E30C6880}" type="presParOf" srcId="{4D4D0380-68E2-4B68-80B5-6E85EB91E4D7}" destId="{28478625-2AE1-4BFD-9A7C-A1D287BD36FA}" srcOrd="3" destOrd="0" presId="urn:microsoft.com/office/officeart/2005/8/layout/equation1"/>
    <dgm:cxn modelId="{C0C811FE-2D80-5A45-8D2D-A6D81E577DCD}" type="presParOf" srcId="{4D4D0380-68E2-4B68-80B5-6E85EB91E4D7}" destId="{70EAD080-62FF-4397-B15A-C39D0E76B75C}" srcOrd="4" destOrd="0" presId="urn:microsoft.com/office/officeart/2005/8/layout/equation1"/>
    <dgm:cxn modelId="{5777872C-1FE7-C341-9352-35C9F77F915A}" type="presParOf" srcId="{4D4D0380-68E2-4B68-80B5-6E85EB91E4D7}" destId="{0DA0FB74-C263-44CD-A35D-081AC5C743E0}" srcOrd="5" destOrd="0" presId="urn:microsoft.com/office/officeart/2005/8/layout/equation1"/>
    <dgm:cxn modelId="{2ABE38D8-63BA-D24B-BEBA-51B69CE89D42}" type="presParOf" srcId="{4D4D0380-68E2-4B68-80B5-6E85EB91E4D7}" destId="{DA9F2599-20C3-416E-9A8B-5BB2C980BC76}" srcOrd="6" destOrd="0" presId="urn:microsoft.com/office/officeart/2005/8/layout/equation1"/>
    <dgm:cxn modelId="{306D770A-EC24-D540-A3C7-82F1702E50EF}" type="presParOf" srcId="{4D4D0380-68E2-4B68-80B5-6E85EB91E4D7}" destId="{8DFE97EE-E1C3-4119-A068-C1086E4E86DB}" srcOrd="7" destOrd="0" presId="urn:microsoft.com/office/officeart/2005/8/layout/equation1"/>
    <dgm:cxn modelId="{3F39DB6B-83C9-814B-B66F-AE40ED73022E}" type="presParOf" srcId="{4D4D0380-68E2-4B68-80B5-6E85EB91E4D7}" destId="{EA0CC66C-08BF-431B-932D-F36F5BFBCB2D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924EF-A2D7-4687-AFD6-2562333F352F}">
      <dsp:nvSpPr>
        <dsp:cNvPr id="0" name=""/>
        <dsp:cNvSpPr/>
      </dsp:nvSpPr>
      <dsp:spPr>
        <a:xfrm>
          <a:off x="2150" y="178938"/>
          <a:ext cx="2107134" cy="1830830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solidFill>
                <a:srgbClr val="0C788E"/>
              </a:solidFill>
            </a:rPr>
            <a:t>Régime général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solidFill>
                <a:srgbClr val="0C788E"/>
              </a:solidFill>
            </a:rPr>
            <a:t>0,75 %</a:t>
          </a:r>
        </a:p>
      </dsp:txBody>
      <dsp:txXfrm>
        <a:off x="310733" y="447057"/>
        <a:ext cx="1489968" cy="1294592"/>
      </dsp:txXfrm>
    </dsp:sp>
    <dsp:sp modelId="{96929B11-D315-4275-8B53-C10C81D4C642}">
      <dsp:nvSpPr>
        <dsp:cNvPr id="0" name=""/>
        <dsp:cNvSpPr/>
      </dsp:nvSpPr>
      <dsp:spPr>
        <a:xfrm>
          <a:off x="2226120" y="677085"/>
          <a:ext cx="834537" cy="834537"/>
        </a:xfrm>
        <a:prstGeom prst="mathPlus">
          <a:avLst/>
        </a:prstGeom>
        <a:solidFill>
          <a:srgbClr val="689C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/>
        </a:p>
      </dsp:txBody>
      <dsp:txXfrm>
        <a:off x="2336738" y="996212"/>
        <a:ext cx="613301" cy="196283"/>
      </dsp:txXfrm>
    </dsp:sp>
    <dsp:sp modelId="{70EAD080-62FF-4397-B15A-C39D0E76B75C}">
      <dsp:nvSpPr>
        <dsp:cNvPr id="0" name=""/>
        <dsp:cNvSpPr/>
      </dsp:nvSpPr>
      <dsp:spPr>
        <a:xfrm>
          <a:off x="3155987" y="106628"/>
          <a:ext cx="2047867" cy="191677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fr-FR" sz="2800" b="1" kern="1200" dirty="0">
            <a:solidFill>
              <a:srgbClr val="0C788E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b="1" kern="1200" dirty="0">
              <a:solidFill>
                <a:srgbClr val="0C788E"/>
              </a:solidFill>
            </a:rPr>
            <a:t>1,5%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b="1" kern="1200" dirty="0">
              <a:solidFill>
                <a:srgbClr val="0C788E"/>
              </a:solidFill>
            </a:rPr>
            <a:t>Régime Local </a:t>
          </a:r>
        </a:p>
        <a:p>
          <a:pPr marL="0"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b="1" kern="1200" dirty="0">
              <a:solidFill>
                <a:srgbClr val="0C788E"/>
              </a:solidFill>
            </a:rPr>
            <a:t> </a:t>
          </a:r>
        </a:p>
      </dsp:txBody>
      <dsp:txXfrm>
        <a:off x="3455890" y="387333"/>
        <a:ext cx="1448061" cy="1355363"/>
      </dsp:txXfrm>
    </dsp:sp>
    <dsp:sp modelId="{DA9F2599-20C3-416E-9A8B-5BB2C980BC76}">
      <dsp:nvSpPr>
        <dsp:cNvPr id="0" name=""/>
        <dsp:cNvSpPr/>
      </dsp:nvSpPr>
      <dsp:spPr>
        <a:xfrm>
          <a:off x="5449366" y="681324"/>
          <a:ext cx="834537" cy="834537"/>
        </a:xfrm>
        <a:prstGeom prst="mathEqual">
          <a:avLst/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3700" kern="1200"/>
        </a:p>
      </dsp:txBody>
      <dsp:txXfrm>
        <a:off x="5559984" y="853239"/>
        <a:ext cx="613301" cy="490707"/>
      </dsp:txXfrm>
    </dsp:sp>
    <dsp:sp modelId="{EA0CC66C-08BF-431B-932D-F36F5BFBCB2D}">
      <dsp:nvSpPr>
        <dsp:cNvPr id="0" name=""/>
        <dsp:cNvSpPr/>
      </dsp:nvSpPr>
      <dsp:spPr>
        <a:xfrm>
          <a:off x="6295718" y="177370"/>
          <a:ext cx="1981752" cy="1916298"/>
        </a:xfrm>
        <a:prstGeom prst="ellipse">
          <a:avLst/>
        </a:prstGeom>
        <a:solidFill>
          <a:schemeClr val="accent4">
            <a:lumMod val="40000"/>
            <a:lumOff val="60000"/>
          </a:schemeClr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59690" tIns="59690" rIns="59690" bIns="5969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700" b="1" kern="1200" dirty="0">
              <a:solidFill>
                <a:srgbClr val="0C788E"/>
              </a:solidFill>
            </a:rPr>
            <a:t>2,25 %</a:t>
          </a:r>
        </a:p>
      </dsp:txBody>
      <dsp:txXfrm>
        <a:off x="6585939" y="458005"/>
        <a:ext cx="1401310" cy="13550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6/8/24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6/8/24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fi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685800" y="14798040"/>
            <a:ext cx="457200" cy="914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1"/>
          </a:p>
        </p:txBody>
      </p:sp>
      <p:sp>
        <p:nvSpPr>
          <p:cNvPr id="47" name="Rectangle 46"/>
          <p:cNvSpPr/>
          <p:nvPr/>
        </p:nvSpPr>
        <p:spPr>
          <a:xfrm>
            <a:off x="685800" y="23301960"/>
            <a:ext cx="457200" cy="9144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1"/>
          </a:p>
        </p:txBody>
      </p:sp>
      <p:sp>
        <p:nvSpPr>
          <p:cNvPr id="58" name="Rectangle 101"/>
          <p:cNvSpPr>
            <a:spLocks noChangeArrowheads="1"/>
          </p:cNvSpPr>
          <p:nvPr userDrawn="1"/>
        </p:nvSpPr>
        <p:spPr bwMode="auto">
          <a:xfrm>
            <a:off x="1" y="32004000"/>
            <a:ext cx="438912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l" defTabSz="3685032">
              <a:buNone/>
            </a:pPr>
            <a:r>
              <a:rPr lang="fr-FR" sz="7260" b="0" i="0" noProof="1">
                <a:latin typeface="Arial"/>
                <a:ea typeface="+mn-ea"/>
                <a:cs typeface="+mn-cs"/>
              </a:rPr>
              <a:t>`</a:t>
            </a:r>
          </a:p>
        </p:txBody>
      </p:sp>
      <p:sp>
        <p:nvSpPr>
          <p:cNvPr id="59" name="Line 112"/>
          <p:cNvSpPr>
            <a:spLocks noChangeShapeType="1"/>
          </p:cNvSpPr>
          <p:nvPr userDrawn="1"/>
        </p:nvSpPr>
        <p:spPr bwMode="white">
          <a:xfrm>
            <a:off x="0" y="32004000"/>
            <a:ext cx="43891200" cy="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noProof="1"/>
          </a:p>
        </p:txBody>
      </p:sp>
      <p:sp>
        <p:nvSpPr>
          <p:cNvPr id="43" name="Rectangle 42"/>
          <p:cNvSpPr/>
          <p:nvPr userDrawn="1"/>
        </p:nvSpPr>
        <p:spPr bwMode="white">
          <a:xfrm>
            <a:off x="29591222" y="6172200"/>
            <a:ext cx="13102114" cy="25328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1"/>
          </a:p>
        </p:txBody>
      </p:sp>
      <p:sp>
        <p:nvSpPr>
          <p:cNvPr id="42" name="Rectangle 41"/>
          <p:cNvSpPr/>
          <p:nvPr userDrawn="1"/>
        </p:nvSpPr>
        <p:spPr bwMode="white">
          <a:xfrm>
            <a:off x="15363158" y="6172200"/>
            <a:ext cx="13102114" cy="25328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1"/>
          </a:p>
        </p:txBody>
      </p:sp>
      <p:sp>
        <p:nvSpPr>
          <p:cNvPr id="41" name="Rectangle 40"/>
          <p:cNvSpPr/>
          <p:nvPr userDrawn="1"/>
        </p:nvSpPr>
        <p:spPr bwMode="white">
          <a:xfrm>
            <a:off x="1116805" y="6172200"/>
            <a:ext cx="13102114" cy="25328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1"/>
          </a:p>
        </p:txBody>
      </p:sp>
      <p:sp>
        <p:nvSpPr>
          <p:cNvPr id="39" name="Rectangle 38"/>
          <p:cNvSpPr/>
          <p:nvPr/>
        </p:nvSpPr>
        <p:spPr>
          <a:xfrm>
            <a:off x="685800" y="6172200"/>
            <a:ext cx="457200" cy="914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1"/>
          </a:p>
        </p:txBody>
      </p:sp>
      <p:sp>
        <p:nvSpPr>
          <p:cNvPr id="33" name="Rectangle 101"/>
          <p:cNvSpPr>
            <a:spLocks noChangeArrowheads="1"/>
          </p:cNvSpPr>
          <p:nvPr userDrawn="1"/>
        </p:nvSpPr>
        <p:spPr bwMode="auto">
          <a:xfrm>
            <a:off x="1143001" y="3886200"/>
            <a:ext cx="42748200" cy="1600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fr-FR" noProof="1"/>
          </a:p>
        </p:txBody>
      </p:sp>
      <p:sp>
        <p:nvSpPr>
          <p:cNvPr id="6" name="Title 5"/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fr-FR" noProof="1"/>
              <a:t>Modifiez le style du titre</a:t>
            </a:r>
          </a:p>
        </p:txBody>
      </p:sp>
      <p:sp>
        <p:nvSpPr>
          <p:cNvPr id="31" name="Text Placeholder 6"/>
          <p:cNvSpPr>
            <a:spLocks noGrp="1"/>
          </p:cNvSpPr>
          <p:nvPr userDrawn="1">
            <p:ph type="body" sz="quarter" idx="36"/>
          </p:nvPr>
        </p:nvSpPr>
        <p:spPr bwMode="auto">
          <a:xfrm>
            <a:off x="2209800" y="4083469"/>
            <a:ext cx="35661600" cy="12769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fr-FR" noProof="1"/>
              <a:t>Modifier les styles du texte du masque</a:t>
            </a:r>
          </a:p>
        </p:txBody>
      </p:sp>
      <p:sp>
        <p:nvSpPr>
          <p:cNvPr id="7" name="Text Placeholder 6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170431" y="6172200"/>
            <a:ext cx="13044367" cy="914400"/>
          </a:xfrm>
          <a:prstGeom prst="rect">
            <a:avLst/>
          </a:prstGeom>
          <a:solidFill>
            <a:schemeClr val="tx2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fr-FR" noProof="1"/>
              <a:t>Heading</a:t>
            </a:r>
          </a:p>
        </p:txBody>
      </p:sp>
      <p:sp>
        <p:nvSpPr>
          <p:cNvPr id="19" name="Content Placeholder 17"/>
          <p:cNvSpPr>
            <a:spLocks noGrp="1"/>
          </p:cNvSpPr>
          <p:nvPr userDrawn="1">
            <p:ph sz="quarter" idx="24" hasCustomPrompt="1"/>
          </p:nvPr>
        </p:nvSpPr>
        <p:spPr>
          <a:xfrm>
            <a:off x="1174552" y="7086600"/>
            <a:ext cx="13048488" cy="6840825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r-FR" noProof="1"/>
              <a:t>Use this placeholder to add text or other content</a:t>
            </a:r>
          </a:p>
          <a:p>
            <a:pPr lvl="1"/>
            <a:r>
              <a:rPr lang="fr-FR" noProof="1"/>
              <a:t>Second level</a:t>
            </a:r>
          </a:p>
          <a:p>
            <a:pPr lvl="2"/>
            <a:r>
              <a:rPr lang="fr-FR" noProof="1"/>
              <a:t>Third level</a:t>
            </a:r>
          </a:p>
          <a:p>
            <a:pPr lvl="3"/>
            <a:r>
              <a:rPr lang="fr-FR" noProof="1"/>
              <a:t>Fourth level</a:t>
            </a:r>
          </a:p>
          <a:p>
            <a:pPr lvl="4"/>
            <a:r>
              <a:rPr lang="fr-FR" noProof="1"/>
              <a:t>Fifth level</a:t>
            </a:r>
          </a:p>
          <a:p>
            <a:pPr lvl="5"/>
            <a:r>
              <a:rPr lang="fr-FR" noProof="1"/>
              <a:t>Six</a:t>
            </a:r>
          </a:p>
          <a:p>
            <a:pPr lvl="6"/>
            <a:r>
              <a:rPr lang="fr-FR" noProof="1"/>
              <a:t>Seven</a:t>
            </a:r>
          </a:p>
          <a:p>
            <a:pPr lvl="7"/>
            <a:r>
              <a:rPr lang="fr-FR" noProof="1"/>
              <a:t>Eight</a:t>
            </a:r>
          </a:p>
          <a:p>
            <a:pPr lvl="8"/>
            <a:r>
              <a:rPr lang="fr-FR" noProof="1"/>
              <a:t>Nine</a:t>
            </a:r>
          </a:p>
        </p:txBody>
      </p:sp>
      <p:sp>
        <p:nvSpPr>
          <p:cNvPr id="11" name="Text Placeholder 6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1170431" y="14798040"/>
            <a:ext cx="13048488" cy="914400"/>
          </a:xfrm>
          <a:prstGeom prst="rect">
            <a:avLst/>
          </a:prstGeom>
          <a:solidFill>
            <a:schemeClr val="accent5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fr-FR" noProof="1"/>
              <a:t>Heading</a:t>
            </a:r>
          </a:p>
        </p:txBody>
      </p:sp>
      <p:sp>
        <p:nvSpPr>
          <p:cNvPr id="20" name="Content Placeholder 17"/>
          <p:cNvSpPr>
            <a:spLocks noGrp="1"/>
          </p:cNvSpPr>
          <p:nvPr userDrawn="1">
            <p:ph sz="quarter" idx="25" hasCustomPrompt="1"/>
          </p:nvPr>
        </p:nvSpPr>
        <p:spPr>
          <a:xfrm>
            <a:off x="1174552" y="15712439"/>
            <a:ext cx="13048488" cy="7440169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r-FR" noProof="1"/>
              <a:t>Use this placeholder to add text or other content</a:t>
            </a:r>
          </a:p>
          <a:p>
            <a:pPr lvl="1"/>
            <a:r>
              <a:rPr lang="fr-FR" noProof="1"/>
              <a:t>Second level</a:t>
            </a:r>
          </a:p>
          <a:p>
            <a:pPr lvl="2"/>
            <a:r>
              <a:rPr lang="fr-FR" noProof="1"/>
              <a:t>Third level</a:t>
            </a:r>
          </a:p>
          <a:p>
            <a:pPr lvl="3"/>
            <a:r>
              <a:rPr lang="fr-FR" noProof="1"/>
              <a:t>Fourth level</a:t>
            </a:r>
          </a:p>
          <a:p>
            <a:pPr lvl="4"/>
            <a:r>
              <a:rPr lang="fr-FR" noProof="1"/>
              <a:t>Fifth level</a:t>
            </a:r>
          </a:p>
          <a:p>
            <a:pPr lvl="5"/>
            <a:r>
              <a:rPr lang="fr-FR" noProof="1"/>
              <a:t>Six</a:t>
            </a:r>
          </a:p>
          <a:p>
            <a:pPr lvl="6"/>
            <a:r>
              <a:rPr lang="fr-FR" noProof="1"/>
              <a:t>Seven</a:t>
            </a:r>
          </a:p>
          <a:p>
            <a:pPr lvl="7"/>
            <a:r>
              <a:rPr lang="fr-FR" noProof="1"/>
              <a:t>Eight</a:t>
            </a:r>
          </a:p>
          <a:p>
            <a:pPr lvl="8"/>
            <a:r>
              <a:rPr lang="fr-FR" noProof="1"/>
              <a:t>Nine</a:t>
            </a:r>
          </a:p>
        </p:txBody>
      </p:sp>
      <p:sp>
        <p:nvSpPr>
          <p:cNvPr id="13" name="Text Placeholder 6"/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1170431" y="23301960"/>
            <a:ext cx="13048488" cy="9144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fr-FR" noProof="1"/>
              <a:t>Heading</a:t>
            </a:r>
          </a:p>
        </p:txBody>
      </p:sp>
      <p:sp>
        <p:nvSpPr>
          <p:cNvPr id="21" name="Content Placeholder 17"/>
          <p:cNvSpPr>
            <a:spLocks noGrp="1"/>
          </p:cNvSpPr>
          <p:nvPr userDrawn="1">
            <p:ph sz="quarter" idx="26" hasCustomPrompt="1"/>
          </p:nvPr>
        </p:nvSpPr>
        <p:spPr>
          <a:xfrm>
            <a:off x="1174552" y="24216361"/>
            <a:ext cx="13048488" cy="7263385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r-FR" noProof="1"/>
              <a:t>Use this placeholder to add text or other content</a:t>
            </a:r>
          </a:p>
          <a:p>
            <a:pPr lvl="1"/>
            <a:r>
              <a:rPr lang="fr-FR" noProof="1"/>
              <a:t>Second level</a:t>
            </a:r>
          </a:p>
          <a:p>
            <a:pPr lvl="2"/>
            <a:r>
              <a:rPr lang="fr-FR" noProof="1"/>
              <a:t>Third level</a:t>
            </a:r>
          </a:p>
          <a:p>
            <a:pPr lvl="3"/>
            <a:r>
              <a:rPr lang="fr-FR" noProof="1"/>
              <a:t>Fourth level</a:t>
            </a:r>
          </a:p>
          <a:p>
            <a:pPr lvl="4"/>
            <a:r>
              <a:rPr lang="fr-FR" noProof="1"/>
              <a:t>Fifth level</a:t>
            </a:r>
          </a:p>
          <a:p>
            <a:pPr lvl="5"/>
            <a:r>
              <a:rPr lang="fr-FR" noProof="1"/>
              <a:t>Six</a:t>
            </a:r>
          </a:p>
          <a:p>
            <a:pPr lvl="6"/>
            <a:r>
              <a:rPr lang="fr-FR" noProof="1"/>
              <a:t>Seven</a:t>
            </a:r>
          </a:p>
          <a:p>
            <a:pPr lvl="7"/>
            <a:r>
              <a:rPr lang="fr-FR" noProof="1"/>
              <a:t>Eight</a:t>
            </a:r>
          </a:p>
          <a:p>
            <a:pPr lvl="8"/>
            <a:r>
              <a:rPr lang="fr-FR" noProof="1"/>
              <a:t>Nine</a:t>
            </a:r>
          </a:p>
        </p:txBody>
      </p:sp>
      <p:sp>
        <p:nvSpPr>
          <p:cNvPr id="15" name="Text Placeholder 6"/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15416784" y="6172200"/>
            <a:ext cx="13048488" cy="914400"/>
          </a:xfrm>
          <a:prstGeom prst="rect">
            <a:avLst/>
          </a:prstGeom>
          <a:solidFill>
            <a:schemeClr val="accent2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fr-FR" noProof="1"/>
              <a:t>Heading</a:t>
            </a:r>
          </a:p>
        </p:txBody>
      </p:sp>
      <p:sp>
        <p:nvSpPr>
          <p:cNvPr id="22" name="Content Placeholder 17"/>
          <p:cNvSpPr>
            <a:spLocks noGrp="1"/>
          </p:cNvSpPr>
          <p:nvPr userDrawn="1">
            <p:ph sz="quarter" idx="27" hasCustomPrompt="1"/>
          </p:nvPr>
        </p:nvSpPr>
        <p:spPr>
          <a:xfrm>
            <a:off x="15416784" y="7086600"/>
            <a:ext cx="13048488" cy="4926126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r-FR" noProof="1"/>
              <a:t>Use this placeholder to add text or other content</a:t>
            </a:r>
          </a:p>
          <a:p>
            <a:pPr lvl="1"/>
            <a:r>
              <a:rPr lang="fr-FR" noProof="1"/>
              <a:t>Second level</a:t>
            </a:r>
          </a:p>
          <a:p>
            <a:pPr lvl="2"/>
            <a:r>
              <a:rPr lang="fr-FR" noProof="1"/>
              <a:t>Third level</a:t>
            </a:r>
          </a:p>
          <a:p>
            <a:pPr lvl="3"/>
            <a:r>
              <a:rPr lang="fr-FR" noProof="1"/>
              <a:t>Fourth level</a:t>
            </a:r>
          </a:p>
          <a:p>
            <a:pPr lvl="4"/>
            <a:r>
              <a:rPr lang="fr-FR" noProof="1"/>
              <a:t>Fifth level</a:t>
            </a:r>
          </a:p>
          <a:p>
            <a:pPr lvl="5"/>
            <a:r>
              <a:rPr lang="fr-FR" noProof="1"/>
              <a:t>Six</a:t>
            </a:r>
          </a:p>
          <a:p>
            <a:pPr lvl="6"/>
            <a:r>
              <a:rPr lang="fr-FR" noProof="1"/>
              <a:t>Seven</a:t>
            </a:r>
          </a:p>
          <a:p>
            <a:pPr lvl="7"/>
            <a:r>
              <a:rPr lang="fr-FR" noProof="1"/>
              <a:t>Eight</a:t>
            </a:r>
          </a:p>
          <a:p>
            <a:pPr lvl="8"/>
            <a:r>
              <a:rPr lang="fr-FR" noProof="1"/>
              <a:t>Nine</a:t>
            </a:r>
          </a:p>
        </p:txBody>
      </p:sp>
      <p:sp>
        <p:nvSpPr>
          <p:cNvPr id="18" name="Content Placeholder 17"/>
          <p:cNvSpPr>
            <a:spLocks noGrp="1"/>
          </p:cNvSpPr>
          <p:nvPr userDrawn="1">
            <p:ph sz="quarter" idx="23" hasCustomPrompt="1"/>
          </p:nvPr>
        </p:nvSpPr>
        <p:spPr>
          <a:xfrm>
            <a:off x="15416784" y="12456478"/>
            <a:ext cx="13048488" cy="6172200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r-FR" noProof="1"/>
              <a:t>Use this placeholder to add text or other content</a:t>
            </a:r>
          </a:p>
          <a:p>
            <a:pPr lvl="1"/>
            <a:r>
              <a:rPr lang="fr-FR" noProof="1"/>
              <a:t>Second level</a:t>
            </a:r>
          </a:p>
          <a:p>
            <a:pPr lvl="2"/>
            <a:r>
              <a:rPr lang="fr-FR" noProof="1"/>
              <a:t>Third level</a:t>
            </a:r>
          </a:p>
          <a:p>
            <a:pPr lvl="3"/>
            <a:r>
              <a:rPr lang="fr-FR" noProof="1"/>
              <a:t>Fourth level</a:t>
            </a:r>
          </a:p>
          <a:p>
            <a:pPr lvl="4"/>
            <a:r>
              <a:rPr lang="fr-FR" noProof="1"/>
              <a:t>Fifth level</a:t>
            </a:r>
          </a:p>
          <a:p>
            <a:pPr lvl="5"/>
            <a:r>
              <a:rPr lang="fr-FR" noProof="1"/>
              <a:t>Six</a:t>
            </a:r>
          </a:p>
          <a:p>
            <a:pPr lvl="6"/>
            <a:r>
              <a:rPr lang="fr-FR" noProof="1"/>
              <a:t>Seven</a:t>
            </a:r>
          </a:p>
          <a:p>
            <a:pPr lvl="7"/>
            <a:r>
              <a:rPr lang="fr-FR" noProof="1"/>
              <a:t>Eight</a:t>
            </a:r>
          </a:p>
          <a:p>
            <a:pPr lvl="8"/>
            <a:r>
              <a:rPr lang="fr-FR" noProof="1"/>
              <a:t>Nine</a:t>
            </a:r>
          </a:p>
        </p:txBody>
      </p:sp>
      <p:sp>
        <p:nvSpPr>
          <p:cNvPr id="57" name="Content Placeholder 17"/>
          <p:cNvSpPr>
            <a:spLocks noGrp="1"/>
          </p:cNvSpPr>
          <p:nvPr>
            <p:ph sz="quarter" idx="37" hasCustomPrompt="1"/>
          </p:nvPr>
        </p:nvSpPr>
        <p:spPr>
          <a:xfrm>
            <a:off x="15416784" y="19072430"/>
            <a:ext cx="13048488" cy="3918814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r-FR" noProof="1"/>
              <a:t>Use this placeholder to add text or other content</a:t>
            </a:r>
          </a:p>
          <a:p>
            <a:pPr lvl="1"/>
            <a:r>
              <a:rPr lang="fr-FR" noProof="1"/>
              <a:t>Second level</a:t>
            </a:r>
          </a:p>
          <a:p>
            <a:pPr lvl="2"/>
            <a:r>
              <a:rPr lang="fr-FR" noProof="1"/>
              <a:t>Third level</a:t>
            </a:r>
          </a:p>
          <a:p>
            <a:pPr lvl="3"/>
            <a:r>
              <a:rPr lang="fr-FR" noProof="1"/>
              <a:t>Fourth level</a:t>
            </a:r>
          </a:p>
          <a:p>
            <a:pPr lvl="4"/>
            <a:r>
              <a:rPr lang="fr-FR" noProof="1"/>
              <a:t>Fifth level</a:t>
            </a:r>
          </a:p>
        </p:txBody>
      </p:sp>
      <p:sp>
        <p:nvSpPr>
          <p:cNvPr id="24" name="Text Placeholder 6"/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15416784" y="23301960"/>
            <a:ext cx="13048488" cy="914400"/>
          </a:xfrm>
          <a:prstGeom prst="rect">
            <a:avLst/>
          </a:prstGeom>
          <a:solidFill>
            <a:schemeClr val="accent1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fr-FR" noProof="1"/>
              <a:t>Heading</a:t>
            </a:r>
          </a:p>
        </p:txBody>
      </p:sp>
      <p:sp>
        <p:nvSpPr>
          <p:cNvPr id="25" name="Content Placeholder 17"/>
          <p:cNvSpPr>
            <a:spLocks noGrp="1"/>
          </p:cNvSpPr>
          <p:nvPr userDrawn="1">
            <p:ph sz="quarter" idx="30" hasCustomPrompt="1"/>
          </p:nvPr>
        </p:nvSpPr>
        <p:spPr>
          <a:xfrm>
            <a:off x="15416784" y="24216361"/>
            <a:ext cx="13048488" cy="7260336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r-FR" noProof="1"/>
              <a:t>Use this placeholder to add text or other content</a:t>
            </a:r>
          </a:p>
          <a:p>
            <a:pPr lvl="1"/>
            <a:r>
              <a:rPr lang="fr-FR" noProof="1"/>
              <a:t>Second level</a:t>
            </a:r>
          </a:p>
          <a:p>
            <a:pPr lvl="2"/>
            <a:r>
              <a:rPr lang="fr-FR" noProof="1"/>
              <a:t>Third level</a:t>
            </a:r>
          </a:p>
          <a:p>
            <a:pPr lvl="3"/>
            <a:r>
              <a:rPr lang="fr-FR" noProof="1"/>
              <a:t>Fourth level</a:t>
            </a:r>
          </a:p>
          <a:p>
            <a:pPr lvl="4"/>
            <a:r>
              <a:rPr lang="fr-FR" noProof="1"/>
              <a:t>Fifth level</a:t>
            </a:r>
          </a:p>
          <a:p>
            <a:pPr lvl="5"/>
            <a:r>
              <a:rPr lang="fr-FR" noProof="1"/>
              <a:t>Six</a:t>
            </a:r>
          </a:p>
          <a:p>
            <a:pPr lvl="6"/>
            <a:r>
              <a:rPr lang="fr-FR" noProof="1"/>
              <a:t>Seven</a:t>
            </a:r>
          </a:p>
          <a:p>
            <a:pPr lvl="7"/>
            <a:r>
              <a:rPr lang="fr-FR" noProof="1"/>
              <a:t>Eight</a:t>
            </a:r>
          </a:p>
          <a:p>
            <a:pPr lvl="8"/>
            <a:r>
              <a:rPr lang="fr-FR" noProof="1"/>
              <a:t>Nine</a:t>
            </a:r>
          </a:p>
        </p:txBody>
      </p:sp>
      <p:sp>
        <p:nvSpPr>
          <p:cNvPr id="26" name="Text Placeholder 6"/>
          <p:cNvSpPr>
            <a:spLocks noGrp="1"/>
          </p:cNvSpPr>
          <p:nvPr userDrawn="1">
            <p:ph type="body" sz="quarter" idx="31" hasCustomPrompt="1"/>
          </p:nvPr>
        </p:nvSpPr>
        <p:spPr>
          <a:xfrm>
            <a:off x="29644848" y="6172200"/>
            <a:ext cx="13048488" cy="914400"/>
          </a:xfrm>
          <a:prstGeom prst="rect">
            <a:avLst/>
          </a:prstGeom>
          <a:solidFill>
            <a:schemeClr val="accent1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fr-FR" noProof="1"/>
              <a:t>Heading</a:t>
            </a:r>
          </a:p>
        </p:txBody>
      </p:sp>
      <p:sp>
        <p:nvSpPr>
          <p:cNvPr id="27" name="Content Placeholder 17"/>
          <p:cNvSpPr>
            <a:spLocks noGrp="1"/>
          </p:cNvSpPr>
          <p:nvPr userDrawn="1">
            <p:ph sz="quarter" idx="32" hasCustomPrompt="1"/>
          </p:nvPr>
        </p:nvSpPr>
        <p:spPr>
          <a:xfrm>
            <a:off x="29644848" y="7086600"/>
            <a:ext cx="13048488" cy="7315200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r-FR" noProof="1"/>
              <a:t>Use this placeholder to add text or other content</a:t>
            </a:r>
          </a:p>
          <a:p>
            <a:pPr lvl="1"/>
            <a:r>
              <a:rPr lang="fr-FR" noProof="1"/>
              <a:t>Second level</a:t>
            </a:r>
          </a:p>
          <a:p>
            <a:pPr lvl="2"/>
            <a:r>
              <a:rPr lang="fr-FR" noProof="1"/>
              <a:t>Third level</a:t>
            </a:r>
          </a:p>
          <a:p>
            <a:pPr lvl="3"/>
            <a:r>
              <a:rPr lang="fr-FR" noProof="1"/>
              <a:t>Fourth level</a:t>
            </a:r>
          </a:p>
          <a:p>
            <a:pPr lvl="4"/>
            <a:r>
              <a:rPr lang="fr-FR" noProof="1"/>
              <a:t>Fifth level</a:t>
            </a:r>
          </a:p>
          <a:p>
            <a:pPr lvl="5"/>
            <a:r>
              <a:rPr lang="fr-FR" noProof="1"/>
              <a:t>Six</a:t>
            </a:r>
          </a:p>
          <a:p>
            <a:pPr lvl="6"/>
            <a:r>
              <a:rPr lang="fr-FR" noProof="1"/>
              <a:t>Seven</a:t>
            </a:r>
          </a:p>
          <a:p>
            <a:pPr lvl="7"/>
            <a:r>
              <a:rPr lang="fr-FR" noProof="1"/>
              <a:t>Eight</a:t>
            </a:r>
          </a:p>
          <a:p>
            <a:pPr lvl="8"/>
            <a:r>
              <a:rPr lang="fr-FR" noProof="1"/>
              <a:t>Nine</a:t>
            </a:r>
          </a:p>
        </p:txBody>
      </p:sp>
      <p:sp>
        <p:nvSpPr>
          <p:cNvPr id="28" name="Content Placeholder 17"/>
          <p:cNvSpPr>
            <a:spLocks noGrp="1"/>
          </p:cNvSpPr>
          <p:nvPr userDrawn="1">
            <p:ph sz="quarter" idx="33" hasCustomPrompt="1"/>
          </p:nvPr>
        </p:nvSpPr>
        <p:spPr>
          <a:xfrm>
            <a:off x="29644848" y="15251886"/>
            <a:ext cx="13048488" cy="7315200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r-FR" noProof="1"/>
              <a:t>Use this placeholder to add text or other content</a:t>
            </a:r>
          </a:p>
          <a:p>
            <a:pPr lvl="1"/>
            <a:r>
              <a:rPr lang="fr-FR" noProof="1"/>
              <a:t>Second level</a:t>
            </a:r>
          </a:p>
          <a:p>
            <a:pPr lvl="2"/>
            <a:r>
              <a:rPr lang="fr-FR" noProof="1"/>
              <a:t>Third level</a:t>
            </a:r>
          </a:p>
          <a:p>
            <a:pPr lvl="3"/>
            <a:r>
              <a:rPr lang="fr-FR" noProof="1"/>
              <a:t>Fourth level</a:t>
            </a:r>
          </a:p>
          <a:p>
            <a:pPr lvl="4"/>
            <a:r>
              <a:rPr lang="fr-FR" noProof="1"/>
              <a:t>Fifth level</a:t>
            </a:r>
          </a:p>
          <a:p>
            <a:pPr lvl="5"/>
            <a:r>
              <a:rPr lang="fr-FR" noProof="1"/>
              <a:t>Six</a:t>
            </a:r>
          </a:p>
          <a:p>
            <a:pPr lvl="6"/>
            <a:r>
              <a:rPr lang="fr-FR" noProof="1"/>
              <a:t>Seven</a:t>
            </a:r>
          </a:p>
          <a:p>
            <a:pPr lvl="7"/>
            <a:r>
              <a:rPr lang="fr-FR" noProof="1"/>
              <a:t>Eight</a:t>
            </a:r>
          </a:p>
          <a:p>
            <a:pPr lvl="8"/>
            <a:r>
              <a:rPr lang="fr-FR" noProof="1"/>
              <a:t>Nine</a:t>
            </a:r>
          </a:p>
        </p:txBody>
      </p:sp>
      <p:sp>
        <p:nvSpPr>
          <p:cNvPr id="29" name="Text Placeholder 6"/>
          <p:cNvSpPr>
            <a:spLocks noGrp="1"/>
          </p:cNvSpPr>
          <p:nvPr userDrawn="1">
            <p:ph type="body" sz="quarter" idx="34" hasCustomPrompt="1"/>
          </p:nvPr>
        </p:nvSpPr>
        <p:spPr>
          <a:xfrm>
            <a:off x="29644848" y="23301960"/>
            <a:ext cx="13048488" cy="914400"/>
          </a:xfrm>
          <a:prstGeom prst="rect">
            <a:avLst/>
          </a:prstGeom>
          <a:solidFill>
            <a:schemeClr val="accent3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fr-FR" noProof="1"/>
              <a:t>Heading</a:t>
            </a:r>
          </a:p>
        </p:txBody>
      </p:sp>
      <p:sp>
        <p:nvSpPr>
          <p:cNvPr id="30" name="Content Placeholder 17"/>
          <p:cNvSpPr>
            <a:spLocks noGrp="1"/>
          </p:cNvSpPr>
          <p:nvPr userDrawn="1">
            <p:ph sz="quarter" idx="35" hasCustomPrompt="1"/>
          </p:nvPr>
        </p:nvSpPr>
        <p:spPr>
          <a:xfrm>
            <a:off x="29644848" y="24216361"/>
            <a:ext cx="13048488" cy="7260336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r-FR" noProof="1"/>
              <a:t>Use this placeholder to add text or other content</a:t>
            </a:r>
          </a:p>
          <a:p>
            <a:pPr lvl="1"/>
            <a:r>
              <a:rPr lang="fr-FR" noProof="1"/>
              <a:t>Second level</a:t>
            </a:r>
          </a:p>
          <a:p>
            <a:pPr lvl="2"/>
            <a:r>
              <a:rPr lang="fr-FR" noProof="1"/>
              <a:t>Third level</a:t>
            </a:r>
          </a:p>
          <a:p>
            <a:pPr lvl="3"/>
            <a:r>
              <a:rPr lang="fr-FR" noProof="1"/>
              <a:t>Fourth level</a:t>
            </a:r>
          </a:p>
          <a:p>
            <a:pPr lvl="4"/>
            <a:r>
              <a:rPr lang="fr-FR" noProof="1"/>
              <a:t>Fifth level</a:t>
            </a:r>
          </a:p>
          <a:p>
            <a:pPr lvl="5"/>
            <a:r>
              <a:rPr lang="fr-FR" noProof="1"/>
              <a:t>Six</a:t>
            </a:r>
          </a:p>
          <a:p>
            <a:pPr lvl="6"/>
            <a:r>
              <a:rPr lang="fr-FR" noProof="1"/>
              <a:t>Seven</a:t>
            </a:r>
          </a:p>
          <a:p>
            <a:pPr lvl="7"/>
            <a:r>
              <a:rPr lang="fr-FR" noProof="1"/>
              <a:t>Eight</a:t>
            </a:r>
          </a:p>
          <a:p>
            <a:pPr lvl="8"/>
            <a:r>
              <a:rPr lang="fr-FR" noProof="1"/>
              <a:t>Nine</a:t>
            </a:r>
          </a:p>
        </p:txBody>
      </p:sp>
      <p:sp>
        <p:nvSpPr>
          <p:cNvPr id="32" name="Instructions"/>
          <p:cNvSpPr/>
          <p:nvPr userDrawn="1"/>
        </p:nvSpPr>
        <p:spPr>
          <a:xfrm>
            <a:off x="44302679" y="-1"/>
            <a:ext cx="15422881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t"/>
          <a:lstStyle/>
          <a:p>
            <a:pPr algn="l" defTabSz="3685032">
              <a:spcBef>
                <a:spcPts val="1200"/>
              </a:spcBef>
              <a:buNone/>
            </a:pPr>
            <a:r>
              <a:rPr lang="fr-FR" sz="9600" kern="1200" noProof="1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Impression :</a:t>
            </a:r>
          </a:p>
          <a:p>
            <a:pPr algn="l" defTabSz="3685032">
              <a:spcBef>
                <a:spcPts val="1200"/>
              </a:spcBef>
              <a:buNone/>
            </a:pPr>
            <a:r>
              <a:rPr lang="fr-FR" sz="6600" kern="1200" baseline="0" noProof="1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La taille de cette affiche est de 121,9 cm (largeur) sur 91,5 cm (hauteur). Elle doit être imprimée sur une imprimante grand format.</a:t>
            </a:r>
          </a:p>
          <a:p>
            <a:pPr algn="l" defTabSz="3685032">
              <a:spcBef>
                <a:spcPts val="300"/>
              </a:spcBef>
              <a:buNone/>
            </a:pPr>
            <a:endParaRPr lang="fr-FR" sz="6000" noProof="1">
              <a:latin typeface="Calibri Light"/>
              <a:cs typeface="Calibri"/>
            </a:endParaRPr>
          </a:p>
          <a:p>
            <a:pPr algn="l" defTabSz="3685032">
              <a:spcBef>
                <a:spcPts val="1200"/>
              </a:spcBef>
              <a:buNone/>
            </a:pPr>
            <a:r>
              <a:rPr lang="fr-FR" sz="8800" kern="1200" noProof="1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Personnalisation du contenu :</a:t>
            </a:r>
          </a:p>
          <a:p>
            <a:pPr algn="l" defTabSz="3685032">
              <a:spcBef>
                <a:spcPts val="1200"/>
              </a:spcBef>
              <a:buNone/>
            </a:pPr>
            <a:r>
              <a:rPr lang="fr-FR" sz="6600" kern="1200" baseline="0" noProof="1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Les espaces réservés de cette affiche sont déjà mis en forme. Pour ajouter du texte, tapez-le dans les espaces réservés ou cliquez sur une icône pour ajouter un tableau, un graphique, un graphique SmartArt, une image ou un fichier multimédia.</a:t>
            </a:r>
          </a:p>
          <a:p>
            <a:pPr algn="l" defTabSz="3685032">
              <a:spcBef>
                <a:spcPts val="2400"/>
              </a:spcBef>
              <a:buNone/>
            </a:pPr>
            <a:r>
              <a:rPr lang="fr-FR" sz="6600" kern="1200" baseline="0" noProof="1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Pour ajouter ou supprimer des puces, cliquez sur le bouton Puces sous l’onglet Accueil.</a:t>
            </a:r>
          </a:p>
          <a:p>
            <a:pPr algn="l" defTabSz="3685032">
              <a:spcBef>
                <a:spcPts val="2400"/>
              </a:spcBef>
              <a:buNone/>
            </a:pPr>
            <a:r>
              <a:rPr lang="fr-FR" sz="6600" kern="1200" baseline="0" noProof="1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Si vous avez besoin d’espaces réservés supplémentaires pour les titres, le contenu ou le texte du corps, effectuez une copie de ce dont vous avez besoin, puis insérez-la à l’endroit désiré. Les repères actifs de PowerPoint vous permettront d’aligner votre élément avec les autres.</a:t>
            </a:r>
          </a:p>
          <a:p>
            <a:pPr algn="l" defTabSz="3685032">
              <a:spcBef>
                <a:spcPts val="2400"/>
              </a:spcBef>
              <a:buNone/>
            </a:pPr>
            <a:r>
              <a:rPr lang="fr-FR" sz="6600" kern="1200" baseline="0" noProof="1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Vous souhaitez utiliser vos propres images ? Aucun problème ! Cliquez avec le bouton droit sur une image, puis choisissez Modifier l’image. Conservez les  proportions des images quand vous les redimmensionnez en faisant glisser un coin.</a:t>
            </a:r>
          </a:p>
        </p:txBody>
      </p:sp>
      <p:sp>
        <p:nvSpPr>
          <p:cNvPr id="40" name="Line 115"/>
          <p:cNvSpPr>
            <a:spLocks noChangeShapeType="1"/>
          </p:cNvSpPr>
          <p:nvPr/>
        </p:nvSpPr>
        <p:spPr bwMode="white">
          <a:xfrm>
            <a:off x="1143000" y="6172200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noProof="1"/>
          </a:p>
        </p:txBody>
      </p:sp>
      <p:sp>
        <p:nvSpPr>
          <p:cNvPr id="48" name="Line 115"/>
          <p:cNvSpPr>
            <a:spLocks noChangeShapeType="1"/>
          </p:cNvSpPr>
          <p:nvPr/>
        </p:nvSpPr>
        <p:spPr bwMode="white">
          <a:xfrm>
            <a:off x="1143000" y="23301960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noProof="1"/>
          </a:p>
        </p:txBody>
      </p:sp>
      <p:sp>
        <p:nvSpPr>
          <p:cNvPr id="49" name="Rectangle 48"/>
          <p:cNvSpPr/>
          <p:nvPr userDrawn="1"/>
        </p:nvSpPr>
        <p:spPr>
          <a:xfrm>
            <a:off x="14927686" y="6172200"/>
            <a:ext cx="457200" cy="9144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1"/>
          </a:p>
        </p:txBody>
      </p:sp>
      <p:sp>
        <p:nvSpPr>
          <p:cNvPr id="50" name="Line 115"/>
          <p:cNvSpPr>
            <a:spLocks noChangeShapeType="1"/>
          </p:cNvSpPr>
          <p:nvPr userDrawn="1"/>
        </p:nvSpPr>
        <p:spPr bwMode="white">
          <a:xfrm>
            <a:off x="15387315" y="6172200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noProof="1"/>
          </a:p>
        </p:txBody>
      </p:sp>
      <p:sp>
        <p:nvSpPr>
          <p:cNvPr id="51" name="Rectangle 50"/>
          <p:cNvSpPr/>
          <p:nvPr userDrawn="1"/>
        </p:nvSpPr>
        <p:spPr>
          <a:xfrm>
            <a:off x="29138880" y="6172200"/>
            <a:ext cx="457200" cy="914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1"/>
          </a:p>
        </p:txBody>
      </p:sp>
      <p:sp>
        <p:nvSpPr>
          <p:cNvPr id="52" name="Line 115"/>
          <p:cNvSpPr>
            <a:spLocks noChangeShapeType="1"/>
          </p:cNvSpPr>
          <p:nvPr userDrawn="1"/>
        </p:nvSpPr>
        <p:spPr bwMode="white">
          <a:xfrm>
            <a:off x="29596080" y="6172200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noProof="1"/>
          </a:p>
        </p:txBody>
      </p:sp>
      <p:sp>
        <p:nvSpPr>
          <p:cNvPr id="53" name="Rectangle 52"/>
          <p:cNvSpPr/>
          <p:nvPr userDrawn="1"/>
        </p:nvSpPr>
        <p:spPr>
          <a:xfrm>
            <a:off x="29141928" y="23298912"/>
            <a:ext cx="4572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1"/>
          </a:p>
        </p:txBody>
      </p:sp>
      <p:sp>
        <p:nvSpPr>
          <p:cNvPr id="54" name="Line 115"/>
          <p:cNvSpPr>
            <a:spLocks noChangeShapeType="1"/>
          </p:cNvSpPr>
          <p:nvPr userDrawn="1"/>
        </p:nvSpPr>
        <p:spPr bwMode="white">
          <a:xfrm>
            <a:off x="29596080" y="23298912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noProof="1"/>
          </a:p>
        </p:txBody>
      </p:sp>
      <p:sp>
        <p:nvSpPr>
          <p:cNvPr id="55" name="Rectangle 54"/>
          <p:cNvSpPr/>
          <p:nvPr userDrawn="1"/>
        </p:nvSpPr>
        <p:spPr>
          <a:xfrm>
            <a:off x="14932152" y="23298912"/>
            <a:ext cx="457200" cy="914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1"/>
          </a:p>
        </p:txBody>
      </p:sp>
      <p:sp>
        <p:nvSpPr>
          <p:cNvPr id="56" name="Line 115"/>
          <p:cNvSpPr>
            <a:spLocks noChangeShapeType="1"/>
          </p:cNvSpPr>
          <p:nvPr userDrawn="1"/>
        </p:nvSpPr>
        <p:spPr bwMode="white">
          <a:xfrm>
            <a:off x="15389352" y="23298912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noProof="1"/>
          </a:p>
        </p:txBody>
      </p:sp>
      <p:sp>
        <p:nvSpPr>
          <p:cNvPr id="3" name="Date Placeholder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fr-FR" noProof="1" dirty="0" smtClean="0"/>
              <a:t>08/06/2024</a:t>
            </a:fld>
            <a:endParaRPr lang="fr-FR" noProof="1"/>
          </a:p>
        </p:txBody>
      </p:sp>
      <p:sp>
        <p:nvSpPr>
          <p:cNvPr id="4" name="Footer Placeholder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fr-FR" noProof="1"/>
          </a:p>
        </p:txBody>
      </p:sp>
      <p:sp>
        <p:nvSpPr>
          <p:cNvPr id="5" name="Slide Number Placeholder 4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fr-FR" noProof="1" dirty="0" smtClean="0"/>
              <a:t>‹N°›</a:t>
            </a:fld>
            <a:endParaRPr lang="fr-FR" noProof="1"/>
          </a:p>
        </p:txBody>
      </p:sp>
      <p:sp>
        <p:nvSpPr>
          <p:cNvPr id="46" name="Line 115"/>
          <p:cNvSpPr>
            <a:spLocks noChangeShapeType="1"/>
          </p:cNvSpPr>
          <p:nvPr/>
        </p:nvSpPr>
        <p:spPr bwMode="white">
          <a:xfrm>
            <a:off x="1143000" y="14798040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noProof="1"/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168" userDrawn="1">
          <p15:clr>
            <a:srgbClr val="A4A3A4"/>
          </p15:clr>
        </p15:guide>
        <p15:guide id="2" pos="1848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4"/>
          <p:cNvSpPr>
            <a:spLocks noChangeArrowheads="1"/>
          </p:cNvSpPr>
          <p:nvPr userDrawn="1"/>
        </p:nvSpPr>
        <p:spPr bwMode="auto">
          <a:xfrm flipH="1">
            <a:off x="685800" y="0"/>
            <a:ext cx="457200" cy="3886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1142999" y="0"/>
            <a:ext cx="42748200" cy="3886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2209800" y="1219260"/>
            <a:ext cx="35661600" cy="25145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0" y="6019800"/>
            <a:ext cx="31089600" cy="2362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6/8/24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18520" y="32114698"/>
            <a:ext cx="2185416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87268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 bwMode="white">
          <a:xfrm>
            <a:off x="1143000" y="0"/>
            <a:ext cx="42748200" cy="5513832"/>
            <a:chOff x="1143000" y="0"/>
            <a:chExt cx="42748200" cy="5513832"/>
          </a:xfrm>
        </p:grpSpPr>
        <p:sp>
          <p:nvSpPr>
            <p:cNvPr id="9" name="Line 112"/>
            <p:cNvSpPr>
              <a:spLocks noChangeShapeType="1"/>
            </p:cNvSpPr>
            <p:nvPr userDrawn="1"/>
          </p:nvSpPr>
          <p:spPr bwMode="white">
            <a:xfrm>
              <a:off x="1143000" y="3899217"/>
              <a:ext cx="427482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15"/>
            <p:cNvSpPr>
              <a:spLocks noChangeShapeType="1"/>
            </p:cNvSpPr>
            <p:nvPr userDrawn="1"/>
          </p:nvSpPr>
          <p:spPr bwMode="white">
            <a:xfrm>
              <a:off x="1143000" y="0"/>
              <a:ext cx="0" cy="5513832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12"/>
            <p:cNvSpPr>
              <a:spLocks noChangeShapeType="1"/>
            </p:cNvSpPr>
            <p:nvPr userDrawn="1"/>
          </p:nvSpPr>
          <p:spPr bwMode="white">
            <a:xfrm>
              <a:off x="1143000" y="5486400"/>
              <a:ext cx="427482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8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2692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2.png"/><Relationship Id="rId4" Type="http://schemas.openxmlformats.org/officeDocument/2006/relationships/diagramLayout" Target="../diagrams/layout1.xml"/><Relationship Id="rId9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735280" y="5143010"/>
            <a:ext cx="18932096" cy="11396318"/>
          </a:xfrm>
          <a:prstGeom prst="roundRect">
            <a:avLst/>
          </a:prstGeom>
          <a:solidFill>
            <a:srgbClr val="EC8E06">
              <a:alpha val="90000"/>
            </a:srgbClr>
          </a:solidFill>
          <a:ln>
            <a:solidFill>
              <a:srgbClr val="2F82B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6000" dirty="0" err="1"/>
          </a:p>
        </p:txBody>
      </p:sp>
      <p:pic>
        <p:nvPicPr>
          <p:cNvPr id="105" name="Picture 8" descr="http://www.patricia-schillinger.com/wp-content/uploads/2012/09/RL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8644" y="12509604"/>
            <a:ext cx="5018003" cy="3774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à coins arrondis 12"/>
          <p:cNvSpPr/>
          <p:nvPr/>
        </p:nvSpPr>
        <p:spPr>
          <a:xfrm>
            <a:off x="723526" y="17173616"/>
            <a:ext cx="15031435" cy="15233605"/>
          </a:xfrm>
          <a:prstGeom prst="roundRect">
            <a:avLst/>
          </a:prstGeom>
          <a:solidFill>
            <a:schemeClr val="tx2">
              <a:lumMod val="60000"/>
              <a:lumOff val="40000"/>
              <a:alpha val="97000"/>
            </a:schemeClr>
          </a:solidFill>
          <a:ln>
            <a:solidFill>
              <a:srgbClr val="2566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 dirty="0"/>
          </a:p>
        </p:txBody>
      </p:sp>
      <p:sp>
        <p:nvSpPr>
          <p:cNvPr id="27" name="Rectangle 26"/>
          <p:cNvSpPr/>
          <p:nvPr/>
        </p:nvSpPr>
        <p:spPr>
          <a:xfrm>
            <a:off x="0" y="0"/>
            <a:ext cx="43891200" cy="4717208"/>
          </a:xfrm>
          <a:prstGeom prst="rect">
            <a:avLst/>
          </a:prstGeom>
          <a:solidFill>
            <a:schemeClr val="accent1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6000" dirty="0" err="1"/>
          </a:p>
        </p:txBody>
      </p:sp>
      <p:sp>
        <p:nvSpPr>
          <p:cNvPr id="4" name="Titre 3"/>
          <p:cNvSpPr>
            <a:spLocks noGrp="1"/>
          </p:cNvSpPr>
          <p:nvPr>
            <p:ph type="title"/>
          </p:nvPr>
        </p:nvSpPr>
        <p:spPr>
          <a:xfrm>
            <a:off x="6118707" y="253951"/>
            <a:ext cx="36107914" cy="3148647"/>
          </a:xfrm>
        </p:spPr>
        <p:txBody>
          <a:bodyPr>
            <a:noAutofit/>
          </a:bodyPr>
          <a:lstStyle/>
          <a:p>
            <a:pPr algn="l" defTabSz="4389120">
              <a:lnSpc>
                <a:spcPct val="90000"/>
              </a:lnSpc>
              <a:spcBef>
                <a:spcPts val="0"/>
              </a:spcBef>
              <a:buNone/>
            </a:pPr>
            <a:r>
              <a:rPr lang="fr-FR" sz="11500" noProof="1">
                <a:solidFill>
                  <a:srgbClr val="FFFF00"/>
                </a:solidFill>
                <a:latin typeface="Arial Black"/>
              </a:rPr>
              <a:t>Le régime complémentaire obligatoire d’assurance maladie d’Alsace-Moselle</a:t>
            </a:r>
            <a:endParaRPr lang="fr-FR" sz="11500" b="1" i="0" noProof="1">
              <a:solidFill>
                <a:srgbClr val="FFFF00"/>
              </a:solidFill>
              <a:latin typeface="Arial Black"/>
            </a:endParaRPr>
          </a:p>
        </p:txBody>
      </p:sp>
      <p:sp>
        <p:nvSpPr>
          <p:cNvPr id="23" name="Espace réservé du texte 22"/>
          <p:cNvSpPr>
            <a:spLocks noGrp="1"/>
          </p:cNvSpPr>
          <p:nvPr>
            <p:ph type="body" sz="quarter" idx="36"/>
          </p:nvPr>
        </p:nvSpPr>
        <p:spPr>
          <a:xfrm>
            <a:off x="12563682" y="3557229"/>
            <a:ext cx="19822198" cy="902675"/>
          </a:xfrm>
          <a:noFill/>
        </p:spPr>
        <p:txBody>
          <a:bodyPr/>
          <a:lstStyle/>
          <a:p>
            <a:pPr algn="ctr"/>
            <a:r>
              <a:rPr lang="fr-FR" sz="4800" noProof="1">
                <a:solidFill>
                  <a:srgbClr val="C9C64E"/>
                </a:solidFill>
              </a:rPr>
              <a:t>Astrid Bourdieu et Florian Lafont – Colloque MAJE/DPSE du 09/12/16  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6344451" y="6350373"/>
            <a:ext cx="1846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sz="6000" dirty="0" err="1"/>
          </a:p>
        </p:txBody>
      </p:sp>
      <p:sp>
        <p:nvSpPr>
          <p:cNvPr id="17" name="ZoneTexte 16"/>
          <p:cNvSpPr txBox="1"/>
          <p:nvPr/>
        </p:nvSpPr>
        <p:spPr>
          <a:xfrm>
            <a:off x="4653812" y="5189249"/>
            <a:ext cx="110673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>
                <a:solidFill>
                  <a:srgbClr val="256693"/>
                </a:solidFill>
              </a:rPr>
              <a:t>L’Histoire du Régime Local 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865403" y="6427990"/>
            <a:ext cx="157379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70000"/>
              </a:lnSpc>
            </a:pPr>
            <a:r>
              <a:rPr lang="fr-FR" sz="3600" b="1" dirty="0">
                <a:solidFill>
                  <a:srgbClr val="FFFFFF"/>
                </a:solidFill>
              </a:rPr>
              <a:t>Bas-Rhin, Haut-Rhin et Moselle rattachés à l’Empire Allemand  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2791009" y="8550291"/>
            <a:ext cx="16827507" cy="89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70000"/>
              </a:lnSpc>
            </a:pPr>
            <a:r>
              <a:rPr lang="fr-FR" sz="3600" b="1" dirty="0">
                <a:solidFill>
                  <a:schemeClr val="tx2"/>
                </a:solidFill>
              </a:rPr>
              <a:t>Loi du 17 octobre 1919 </a:t>
            </a:r>
            <a:r>
              <a:rPr lang="fr-FR" sz="3600" b="1" dirty="0">
                <a:solidFill>
                  <a:srgbClr val="FFFFFF"/>
                </a:solidFill>
              </a:rPr>
              <a:t>: instaure le Régime Local, à titre provisoire (comporte des législations allemandes et françaises)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2750754" y="11507063"/>
            <a:ext cx="16674911" cy="89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70000"/>
              </a:lnSpc>
            </a:pPr>
            <a:r>
              <a:rPr lang="fr-FR" sz="3600" b="1" dirty="0">
                <a:solidFill>
                  <a:srgbClr val="256693"/>
                </a:solidFill>
              </a:rPr>
              <a:t>Décret du 12 juin 1946 </a:t>
            </a:r>
            <a:r>
              <a:rPr lang="fr-FR" sz="3600" b="1" dirty="0">
                <a:solidFill>
                  <a:srgbClr val="FFFFFF"/>
                </a:solidFill>
              </a:rPr>
              <a:t>: mesures transitoires en vue de l’application du Régime Général de sécurité sociale.</a:t>
            </a:r>
          </a:p>
        </p:txBody>
      </p:sp>
      <p:sp>
        <p:nvSpPr>
          <p:cNvPr id="99" name="Rectangle à coins arrondis 98"/>
          <p:cNvSpPr/>
          <p:nvPr/>
        </p:nvSpPr>
        <p:spPr>
          <a:xfrm>
            <a:off x="20053089" y="5103946"/>
            <a:ext cx="23210132" cy="10984635"/>
          </a:xfrm>
          <a:prstGeom prst="roundRect">
            <a:avLst/>
          </a:prstGeom>
          <a:solidFill>
            <a:srgbClr val="BDDF50"/>
          </a:solidFill>
          <a:ln>
            <a:solidFill>
              <a:srgbClr val="2566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 dirty="0" err="1">
              <a:solidFill>
                <a:schemeClr val="accent2"/>
              </a:solidFill>
            </a:endParaRPr>
          </a:p>
        </p:txBody>
      </p:sp>
      <p:sp>
        <p:nvSpPr>
          <p:cNvPr id="106" name="Rectangle à coins arrondis 105"/>
          <p:cNvSpPr/>
          <p:nvPr/>
        </p:nvSpPr>
        <p:spPr>
          <a:xfrm>
            <a:off x="7420038" y="27195723"/>
            <a:ext cx="7226456" cy="4574317"/>
          </a:xfrm>
          <a:prstGeom prst="roundRect">
            <a:avLst/>
          </a:prstGeom>
          <a:solidFill>
            <a:srgbClr val="ED8F04">
              <a:alpha val="80000"/>
            </a:srgbClr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2F82BB"/>
                </a:solidFill>
              </a:rPr>
              <a:t>Hors du champ d’application :</a:t>
            </a:r>
          </a:p>
          <a:p>
            <a:pPr algn="ctr"/>
            <a:endParaRPr lang="fr-FR" sz="900" dirty="0">
              <a:solidFill>
                <a:srgbClr val="2F82BB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3600" dirty="0">
                <a:solidFill>
                  <a:srgbClr val="2F82BB"/>
                </a:solidFill>
                <a:latin typeface="Berlin Sans FB" pitchFamily="34" charset="0"/>
              </a:rPr>
              <a:t> </a:t>
            </a:r>
            <a:r>
              <a:rPr lang="fr-FR" sz="3600" dirty="0">
                <a:solidFill>
                  <a:srgbClr val="2F82BB"/>
                </a:solidFill>
              </a:rPr>
              <a:t>Les fonctionnaires</a:t>
            </a:r>
          </a:p>
          <a:p>
            <a:pPr algn="just">
              <a:buFont typeface="Wingdings" pitchFamily="2" charset="2"/>
              <a:buChar char="Ø"/>
            </a:pPr>
            <a:r>
              <a:rPr lang="fr-FR" sz="3600" dirty="0">
                <a:solidFill>
                  <a:srgbClr val="2F82BB"/>
                </a:solidFill>
                <a:latin typeface="Berlin Sans FB" pitchFamily="34" charset="0"/>
              </a:rPr>
              <a:t> Les </a:t>
            </a:r>
            <a:r>
              <a:rPr lang="fr-FR" sz="3600" dirty="0">
                <a:solidFill>
                  <a:srgbClr val="2F82BB"/>
                </a:solidFill>
              </a:rPr>
              <a:t>travailleurs indépendants</a:t>
            </a:r>
          </a:p>
          <a:p>
            <a:pPr algn="just">
              <a:buFont typeface="Wingdings" pitchFamily="2" charset="2"/>
              <a:buChar char="Ø"/>
            </a:pPr>
            <a:r>
              <a:rPr lang="fr-FR" sz="3600" dirty="0">
                <a:solidFill>
                  <a:srgbClr val="2F82BB"/>
                </a:solidFill>
              </a:rPr>
              <a:t>Les salariés des régimes spéciaux</a:t>
            </a:r>
          </a:p>
          <a:p>
            <a:pPr algn="just">
              <a:buFont typeface="Wingdings" pitchFamily="2" charset="2"/>
              <a:buChar char="Ø"/>
            </a:pPr>
            <a:r>
              <a:rPr lang="fr-FR" sz="3600" dirty="0">
                <a:solidFill>
                  <a:srgbClr val="2F82BB"/>
                </a:solidFill>
              </a:rPr>
              <a:t> Les personnes handicapées non salariées</a:t>
            </a:r>
          </a:p>
        </p:txBody>
      </p:sp>
      <p:sp>
        <p:nvSpPr>
          <p:cNvPr id="108" name="Rectangle à coins arrondis 107"/>
          <p:cNvSpPr/>
          <p:nvPr/>
        </p:nvSpPr>
        <p:spPr>
          <a:xfrm>
            <a:off x="1760359" y="27306073"/>
            <a:ext cx="5201085" cy="4510156"/>
          </a:xfrm>
          <a:prstGeom prst="roundRect">
            <a:avLst/>
          </a:prstGeom>
          <a:solidFill>
            <a:srgbClr val="BDDF50">
              <a:alpha val="99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chemeClr val="accent1"/>
                </a:solidFill>
              </a:rPr>
              <a:t>Ayants-droit </a:t>
            </a:r>
          </a:p>
          <a:p>
            <a:pPr algn="ctr"/>
            <a:r>
              <a:rPr lang="fr-FR" sz="3600" dirty="0">
                <a:solidFill>
                  <a:schemeClr val="accent1"/>
                </a:solidFill>
              </a:rPr>
              <a:t>622 000  en 2015</a:t>
            </a:r>
          </a:p>
          <a:p>
            <a:pPr marL="857250" indent="-857250">
              <a:buFontTx/>
              <a:buChar char="-"/>
            </a:pPr>
            <a:r>
              <a:rPr lang="fr-FR" sz="3600" dirty="0">
                <a:solidFill>
                  <a:schemeClr val="accent1"/>
                </a:solidFill>
              </a:rPr>
              <a:t>Conjoints</a:t>
            </a:r>
          </a:p>
          <a:p>
            <a:pPr marL="857250" indent="-857250">
              <a:buFontTx/>
              <a:buChar char="-"/>
            </a:pPr>
            <a:r>
              <a:rPr lang="fr-FR" sz="3600" dirty="0">
                <a:solidFill>
                  <a:schemeClr val="accent1"/>
                </a:solidFill>
              </a:rPr>
              <a:t>Enfants à charge</a:t>
            </a:r>
          </a:p>
          <a:p>
            <a:pPr algn="ctr"/>
            <a:r>
              <a:rPr lang="fr-FR" sz="3600" dirty="0">
                <a:solidFill>
                  <a:schemeClr val="accent1"/>
                </a:solidFill>
              </a:rPr>
              <a:t>! Modification possible en 2019 avec la mise en place de la PUMA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901163" y="17353383"/>
            <a:ext cx="132889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solidFill>
                  <a:schemeClr val="tx2"/>
                </a:solidFill>
              </a:rPr>
              <a:t>Critères d’affiliation (L.325-1 CSS)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1072028" y="19328468"/>
            <a:ext cx="1118630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fr-FR" sz="3600" dirty="0">
                <a:solidFill>
                  <a:schemeClr val="bg1"/>
                </a:solidFill>
              </a:rPr>
              <a:t>Soit exercer ou avoir exercé une activité salariée dans le Bas-Rhin, le Haut-Rhin, ou la Moselle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fr-FR" sz="3600" dirty="0">
                <a:solidFill>
                  <a:schemeClr val="bg1"/>
                </a:solidFill>
              </a:rPr>
              <a:t>Soit une activité salariée pour une entreprise y ayant son siège social.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fr-FR" sz="3600" dirty="0">
                <a:solidFill>
                  <a:schemeClr val="bg1"/>
                </a:solidFill>
              </a:rPr>
              <a:t>Y compris les agents contractuels de la fonction publique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1098618" y="18484070"/>
            <a:ext cx="965674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Wingdings" panose="05000000000000000000" pitchFamily="2" charset="2"/>
              <a:buChar char="q"/>
            </a:pPr>
            <a:r>
              <a:rPr lang="fr-FR" sz="4500" b="1" dirty="0">
                <a:solidFill>
                  <a:srgbClr val="256693"/>
                </a:solidFill>
              </a:rPr>
              <a:t>Salariés : 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21456806" y="5417830"/>
            <a:ext cx="192167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solidFill>
                  <a:srgbClr val="256693"/>
                </a:solidFill>
              </a:rPr>
              <a:t>La prise en charge des prestations frais de santé</a:t>
            </a:r>
          </a:p>
        </p:txBody>
      </p:sp>
      <p:sp>
        <p:nvSpPr>
          <p:cNvPr id="35" name="Rectangle à coins arrondis 34"/>
          <p:cNvSpPr/>
          <p:nvPr/>
        </p:nvSpPr>
        <p:spPr>
          <a:xfrm>
            <a:off x="16597764" y="16850285"/>
            <a:ext cx="10076133" cy="8516449"/>
          </a:xfrm>
          <a:prstGeom prst="roundRect">
            <a:avLst/>
          </a:prstGeom>
          <a:solidFill>
            <a:srgbClr val="EC8E06">
              <a:alpha val="78000"/>
            </a:srgbClr>
          </a:solidFill>
          <a:ln>
            <a:solidFill>
              <a:srgbClr val="256693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6000" dirty="0" err="1">
              <a:solidFill>
                <a:srgbClr val="ED8F04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17600301" y="16769917"/>
            <a:ext cx="76974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>
                <a:solidFill>
                  <a:srgbClr val="256693"/>
                </a:solidFill>
              </a:rPr>
              <a:t>Les cotisations</a:t>
            </a:r>
          </a:p>
        </p:txBody>
      </p:sp>
      <p:graphicFrame>
        <p:nvGraphicFramePr>
          <p:cNvPr id="112" name="Diagramme 111"/>
          <p:cNvGraphicFramePr/>
          <p:nvPr>
            <p:extLst>
              <p:ext uri="{D42A27DB-BD31-4B8C-83A1-F6EECF244321}">
                <p14:modId xmlns:p14="http://schemas.microsoft.com/office/powerpoint/2010/main" val="2029957976"/>
              </p:ext>
            </p:extLst>
          </p:nvPr>
        </p:nvGraphicFramePr>
        <p:xfrm>
          <a:off x="17526679" y="18870060"/>
          <a:ext cx="8277471" cy="2188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4" name="ZoneTexte 113"/>
          <p:cNvSpPr txBox="1"/>
          <p:nvPr/>
        </p:nvSpPr>
        <p:spPr>
          <a:xfrm>
            <a:off x="16704516" y="17782457"/>
            <a:ext cx="96578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800" b="1" dirty="0">
                <a:solidFill>
                  <a:srgbClr val="256693"/>
                </a:solidFill>
              </a:rPr>
              <a:t>Cotisation salariale (précomptées sur le salaire) </a:t>
            </a:r>
          </a:p>
          <a:p>
            <a:r>
              <a:rPr lang="fr-FR" sz="2800" b="1" dirty="0">
                <a:solidFill>
                  <a:srgbClr val="256693"/>
                </a:solidFill>
              </a:rPr>
              <a:t>    Pas de part patronale :  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16771042" y="21088846"/>
            <a:ext cx="92992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800" b="1" dirty="0">
                <a:solidFill>
                  <a:srgbClr val="256693"/>
                </a:solidFill>
              </a:rPr>
              <a:t>Pour les chômeurs : prélèvement sur le revenu de remplacement</a:t>
            </a:r>
          </a:p>
        </p:txBody>
      </p:sp>
      <p:sp>
        <p:nvSpPr>
          <p:cNvPr id="117" name="ZoneTexte 116"/>
          <p:cNvSpPr txBox="1"/>
          <p:nvPr/>
        </p:nvSpPr>
        <p:spPr>
          <a:xfrm>
            <a:off x="16704516" y="22366569"/>
            <a:ext cx="9991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800" b="1" dirty="0">
                <a:solidFill>
                  <a:srgbClr val="256693"/>
                </a:solidFill>
              </a:rPr>
              <a:t>Pour les retraités: précompte sur les avantages versés</a:t>
            </a:r>
          </a:p>
        </p:txBody>
      </p:sp>
      <p:sp>
        <p:nvSpPr>
          <p:cNvPr id="118" name="Rectangle à coins arrondis 117"/>
          <p:cNvSpPr/>
          <p:nvPr/>
        </p:nvSpPr>
        <p:spPr>
          <a:xfrm>
            <a:off x="16410984" y="25795343"/>
            <a:ext cx="10035232" cy="6515563"/>
          </a:xfrm>
          <a:prstGeom prst="roundRect">
            <a:avLst/>
          </a:prstGeom>
          <a:solidFill>
            <a:srgbClr val="BDDF50"/>
          </a:solidFill>
          <a:ln>
            <a:solidFill>
              <a:srgbClr val="256693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6000" dirty="0" err="1"/>
          </a:p>
        </p:txBody>
      </p:sp>
      <p:sp>
        <p:nvSpPr>
          <p:cNvPr id="122" name="ZoneTexte 121"/>
          <p:cNvSpPr txBox="1"/>
          <p:nvPr/>
        </p:nvSpPr>
        <p:spPr>
          <a:xfrm>
            <a:off x="17398323" y="23179226"/>
            <a:ext cx="8441166" cy="18158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2800" b="1" dirty="0">
                <a:solidFill>
                  <a:schemeClr val="tx2"/>
                </a:solidFill>
              </a:rPr>
              <a:t>Le Régime Local s’adosse aux organismes du Régime pour le recouvrement Général (ACOSS, URSSAF CARSAT, CPAM) contre une rétribution de 0,5% du montant des cotisations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16931248" y="25790418"/>
            <a:ext cx="46455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solidFill>
                  <a:srgbClr val="256693"/>
                </a:solidFill>
              </a:rPr>
              <a:t>Financement</a:t>
            </a:r>
            <a:endParaRPr lang="fr-FR" sz="6000" b="1" dirty="0">
              <a:solidFill>
                <a:srgbClr val="256693"/>
              </a:solidFill>
            </a:endParaRPr>
          </a:p>
        </p:txBody>
      </p:sp>
      <p:sp>
        <p:nvSpPr>
          <p:cNvPr id="124" name="ZoneTexte 123"/>
          <p:cNvSpPr txBox="1"/>
          <p:nvPr/>
        </p:nvSpPr>
        <p:spPr>
          <a:xfrm>
            <a:off x="21538309" y="26028497"/>
            <a:ext cx="4489822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60000"/>
              </a:lnSpc>
            </a:pPr>
            <a:r>
              <a:rPr lang="fr-FR" sz="2800" b="1" dirty="0">
                <a:solidFill>
                  <a:schemeClr val="tx2"/>
                </a:solidFill>
              </a:rPr>
              <a:t>D.325-10 et s. du CSS </a:t>
            </a:r>
            <a:r>
              <a:rPr lang="fr-FR" sz="3200" dirty="0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125" name="Ellipse 124"/>
          <p:cNvSpPr/>
          <p:nvPr/>
        </p:nvSpPr>
        <p:spPr>
          <a:xfrm>
            <a:off x="16536406" y="26876219"/>
            <a:ext cx="4919312" cy="2153200"/>
          </a:xfrm>
          <a:prstGeom prst="ellipse">
            <a:avLst/>
          </a:prstGeom>
          <a:solidFill>
            <a:srgbClr val="ED8F0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/>
          </a:p>
        </p:txBody>
      </p:sp>
      <p:sp>
        <p:nvSpPr>
          <p:cNvPr id="128" name="Rectangle 127"/>
          <p:cNvSpPr/>
          <p:nvPr/>
        </p:nvSpPr>
        <p:spPr>
          <a:xfrm>
            <a:off x="16600078" y="26948325"/>
            <a:ext cx="4921450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800" b="1" dirty="0">
                <a:solidFill>
                  <a:srgbClr val="256693"/>
                </a:solidFill>
              </a:rPr>
              <a:t>Fond de </a:t>
            </a:r>
          </a:p>
          <a:p>
            <a:pPr algn="ctr"/>
            <a:r>
              <a:rPr lang="fr-FR" sz="2800" b="1" dirty="0">
                <a:solidFill>
                  <a:srgbClr val="256693"/>
                </a:solidFill>
              </a:rPr>
              <a:t>l'assurance maladie : </a:t>
            </a:r>
          </a:p>
          <a:p>
            <a:pPr algn="ctr"/>
            <a:r>
              <a:rPr lang="fr-FR" sz="2400" dirty="0">
                <a:solidFill>
                  <a:schemeClr val="tx2"/>
                </a:solidFill>
              </a:rPr>
              <a:t>cotisations, majorations de retard, recours contre tiers</a:t>
            </a:r>
          </a:p>
        </p:txBody>
      </p:sp>
      <p:sp>
        <p:nvSpPr>
          <p:cNvPr id="39" name="Rectangle à coins arrondis 38"/>
          <p:cNvSpPr/>
          <p:nvPr/>
        </p:nvSpPr>
        <p:spPr>
          <a:xfrm>
            <a:off x="27340933" y="16552415"/>
            <a:ext cx="15962119" cy="15689145"/>
          </a:xfrm>
          <a:prstGeom prst="roundRect">
            <a:avLst/>
          </a:prstGeom>
          <a:solidFill>
            <a:schemeClr val="accent1">
              <a:alpha val="72000"/>
            </a:schemeClr>
          </a:solidFill>
          <a:ln>
            <a:solidFill>
              <a:srgbClr val="2566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 dirty="0" err="1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29038657" y="16836710"/>
            <a:ext cx="125896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Articulation avec la complémentaire santé obligatoire</a:t>
            </a:r>
          </a:p>
        </p:txBody>
      </p:sp>
      <p:sp>
        <p:nvSpPr>
          <p:cNvPr id="132" name="Triangle isocèle 131"/>
          <p:cNvSpPr/>
          <p:nvPr/>
        </p:nvSpPr>
        <p:spPr>
          <a:xfrm>
            <a:off x="28602789" y="21370386"/>
            <a:ext cx="4208557" cy="5365594"/>
          </a:xfrm>
          <a:prstGeom prst="triangle">
            <a:avLst/>
          </a:prstGeom>
          <a:solidFill>
            <a:srgbClr val="FFFF00"/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rgbClr val="FFFF00"/>
              </a:solidFill>
            </a:endParaRPr>
          </a:p>
        </p:txBody>
      </p:sp>
      <p:cxnSp>
        <p:nvCxnSpPr>
          <p:cNvPr id="136" name="Connecteur droit 135"/>
          <p:cNvCxnSpPr/>
          <p:nvPr/>
        </p:nvCxnSpPr>
        <p:spPr>
          <a:xfrm>
            <a:off x="28713224" y="24683623"/>
            <a:ext cx="4288316" cy="52152"/>
          </a:xfrm>
          <a:prstGeom prst="line">
            <a:avLst/>
          </a:prstGeom>
          <a:ln w="111125" cmpd="sng">
            <a:solidFill>
              <a:srgbClr val="EC8E06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7" name="ZoneTexte 136"/>
          <p:cNvSpPr txBox="1"/>
          <p:nvPr/>
        </p:nvSpPr>
        <p:spPr>
          <a:xfrm>
            <a:off x="31543585" y="21875703"/>
            <a:ext cx="36799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Complémentaire santé obligatoire</a:t>
            </a:r>
          </a:p>
        </p:txBody>
      </p:sp>
      <p:sp>
        <p:nvSpPr>
          <p:cNvPr id="138" name="ZoneTexte 137"/>
          <p:cNvSpPr txBox="1"/>
          <p:nvPr/>
        </p:nvSpPr>
        <p:spPr>
          <a:xfrm>
            <a:off x="32070361" y="23638094"/>
            <a:ext cx="2930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Régime Local</a:t>
            </a:r>
          </a:p>
        </p:txBody>
      </p:sp>
      <p:sp>
        <p:nvSpPr>
          <p:cNvPr id="139" name="ZoneTexte 138"/>
          <p:cNvSpPr txBox="1"/>
          <p:nvPr/>
        </p:nvSpPr>
        <p:spPr>
          <a:xfrm>
            <a:off x="32512104" y="25244874"/>
            <a:ext cx="3307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Régime Général</a:t>
            </a:r>
          </a:p>
        </p:txBody>
      </p:sp>
      <p:cxnSp>
        <p:nvCxnSpPr>
          <p:cNvPr id="141" name="Connecteur droit avec flèche 140"/>
          <p:cNvCxnSpPr/>
          <p:nvPr/>
        </p:nvCxnSpPr>
        <p:spPr>
          <a:xfrm flipH="1" flipV="1">
            <a:off x="28236762" y="21046005"/>
            <a:ext cx="24179" cy="5920313"/>
          </a:xfrm>
          <a:prstGeom prst="straightConnector1">
            <a:avLst/>
          </a:prstGeom>
          <a:ln w="114300" cmpd="sng">
            <a:solidFill>
              <a:srgbClr val="EC8E0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2" name="ZoneTexte 141"/>
          <p:cNvSpPr txBox="1"/>
          <p:nvPr/>
        </p:nvSpPr>
        <p:spPr>
          <a:xfrm>
            <a:off x="27364149" y="27193866"/>
            <a:ext cx="18913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i="1" dirty="0">
                <a:solidFill>
                  <a:schemeClr val="bg1"/>
                </a:solidFill>
              </a:rPr>
              <a:t>Prise en charge (%)</a:t>
            </a:r>
          </a:p>
        </p:txBody>
      </p:sp>
      <p:sp>
        <p:nvSpPr>
          <p:cNvPr id="144" name="ZoneTexte 143"/>
          <p:cNvSpPr txBox="1"/>
          <p:nvPr/>
        </p:nvSpPr>
        <p:spPr>
          <a:xfrm>
            <a:off x="27757426" y="19367780"/>
            <a:ext cx="7576053" cy="11387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400" b="1" dirty="0">
                <a:solidFill>
                  <a:srgbClr val="256693"/>
                </a:solidFill>
              </a:rPr>
              <a:t>Exemple</a:t>
            </a:r>
            <a:r>
              <a:rPr lang="fr-FR" sz="3400" b="1" dirty="0">
                <a:solidFill>
                  <a:schemeClr val="bg1"/>
                </a:solidFill>
              </a:rPr>
              <a:t> : Consultation d’un médecin généraliste </a:t>
            </a:r>
          </a:p>
        </p:txBody>
      </p:sp>
      <p:sp>
        <p:nvSpPr>
          <p:cNvPr id="145" name="ZoneTexte 144"/>
          <p:cNvSpPr txBox="1"/>
          <p:nvPr/>
        </p:nvSpPr>
        <p:spPr>
          <a:xfrm>
            <a:off x="30208169" y="22381815"/>
            <a:ext cx="1083951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500" b="1" dirty="0">
                <a:solidFill>
                  <a:schemeClr val="accent1"/>
                </a:solidFill>
              </a:rPr>
              <a:t>10%</a:t>
            </a:r>
          </a:p>
        </p:txBody>
      </p:sp>
      <p:sp>
        <p:nvSpPr>
          <p:cNvPr id="146" name="ZoneTexte 145"/>
          <p:cNvSpPr txBox="1"/>
          <p:nvPr/>
        </p:nvSpPr>
        <p:spPr>
          <a:xfrm>
            <a:off x="30245032" y="23724998"/>
            <a:ext cx="134182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500" b="1" dirty="0">
                <a:solidFill>
                  <a:schemeClr val="accent1"/>
                </a:solidFill>
              </a:rPr>
              <a:t>20%</a:t>
            </a:r>
          </a:p>
        </p:txBody>
      </p:sp>
      <p:sp>
        <p:nvSpPr>
          <p:cNvPr id="147" name="ZoneTexte 146"/>
          <p:cNvSpPr txBox="1"/>
          <p:nvPr/>
        </p:nvSpPr>
        <p:spPr>
          <a:xfrm>
            <a:off x="30148885" y="25420511"/>
            <a:ext cx="1801067" cy="643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500" b="1" dirty="0">
                <a:solidFill>
                  <a:schemeClr val="accent1"/>
                </a:solidFill>
              </a:rPr>
              <a:t>70%</a:t>
            </a:r>
          </a:p>
        </p:txBody>
      </p:sp>
      <p:sp>
        <p:nvSpPr>
          <p:cNvPr id="148" name="ZoneTexte 147"/>
          <p:cNvSpPr txBox="1"/>
          <p:nvPr/>
        </p:nvSpPr>
        <p:spPr>
          <a:xfrm>
            <a:off x="36549349" y="19153053"/>
            <a:ext cx="635058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FF00"/>
                </a:solidFill>
              </a:rPr>
              <a:t>CE, 13 avril 2016, n°385659 </a:t>
            </a:r>
          </a:p>
        </p:txBody>
      </p:sp>
      <p:sp>
        <p:nvSpPr>
          <p:cNvPr id="149" name="ZoneTexte 148"/>
          <p:cNvSpPr txBox="1"/>
          <p:nvPr/>
        </p:nvSpPr>
        <p:spPr>
          <a:xfrm>
            <a:off x="35781096" y="19699533"/>
            <a:ext cx="7058860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b="1" i="1" dirty="0">
                <a:solidFill>
                  <a:srgbClr val="FFFFFF"/>
                </a:solidFill>
              </a:rPr>
              <a:t>« La prise en charge par l'assurance collective complémentaire obligatoire des dépenses de santé des salariés du Régime Local, du fait du caractère différentiel de cette couverture, </a:t>
            </a:r>
            <a:r>
              <a:rPr lang="fr-FR" sz="3200" b="1" i="1" dirty="0">
                <a:solidFill>
                  <a:schemeClr val="tx2"/>
                </a:solidFill>
              </a:rPr>
              <a:t>ne concerne que le seul reliquat des prestations qui ne sont pas déjà couvertes par les régimes obligatoires légaux</a:t>
            </a:r>
            <a:r>
              <a:rPr lang="fr-FR" sz="3200" b="1" i="1" dirty="0">
                <a:solidFill>
                  <a:srgbClr val="FFFF00"/>
                </a:solidFill>
              </a:rPr>
              <a:t> </a:t>
            </a:r>
            <a:r>
              <a:rPr lang="fr-FR" sz="3200" b="1" i="1" dirty="0">
                <a:solidFill>
                  <a:srgbClr val="FFFFFF"/>
                </a:solidFill>
              </a:rPr>
              <a:t>».</a:t>
            </a:r>
          </a:p>
        </p:txBody>
      </p:sp>
      <p:sp>
        <p:nvSpPr>
          <p:cNvPr id="153" name="ZoneTexte 152"/>
          <p:cNvSpPr txBox="1"/>
          <p:nvPr/>
        </p:nvSpPr>
        <p:spPr>
          <a:xfrm>
            <a:off x="35983400" y="24942060"/>
            <a:ext cx="725287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FF00"/>
                </a:solidFill>
              </a:rPr>
              <a:t>Décret n°2016-609 du 13 mai 2016  </a:t>
            </a:r>
          </a:p>
        </p:txBody>
      </p:sp>
      <p:sp>
        <p:nvSpPr>
          <p:cNvPr id="154" name="ZoneTexte 153"/>
          <p:cNvSpPr txBox="1"/>
          <p:nvPr/>
        </p:nvSpPr>
        <p:spPr>
          <a:xfrm>
            <a:off x="36033735" y="25407627"/>
            <a:ext cx="683689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b="1" dirty="0">
                <a:solidFill>
                  <a:schemeClr val="bg1"/>
                </a:solidFill>
              </a:rPr>
              <a:t>Les prestations et les cotisations sont déterminées après déduction de celles déjà garanties ou dues au titre du Régime Local,</a:t>
            </a:r>
          </a:p>
        </p:txBody>
      </p:sp>
      <p:graphicFrame>
        <p:nvGraphicFramePr>
          <p:cNvPr id="196" name="Graphique 195"/>
          <p:cNvGraphicFramePr/>
          <p:nvPr>
            <p:extLst>
              <p:ext uri="{D42A27DB-BD31-4B8C-83A1-F6EECF244321}">
                <p14:modId xmlns:p14="http://schemas.microsoft.com/office/powerpoint/2010/main" val="1913171809"/>
              </p:ext>
            </p:extLst>
          </p:nvPr>
        </p:nvGraphicFramePr>
        <p:xfrm>
          <a:off x="31596170" y="27689615"/>
          <a:ext cx="14190960" cy="4760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48" name="Rectangle à coins arrondis 47"/>
          <p:cNvSpPr/>
          <p:nvPr/>
        </p:nvSpPr>
        <p:spPr>
          <a:xfrm>
            <a:off x="35725877" y="18952048"/>
            <a:ext cx="7339850" cy="8960327"/>
          </a:xfrm>
          <a:prstGeom prst="roundRect">
            <a:avLst/>
          </a:prstGeom>
          <a:noFill/>
          <a:ln>
            <a:solidFill>
              <a:srgbClr val="EC8E0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6000" dirty="0" err="1"/>
          </a:p>
        </p:txBody>
      </p:sp>
      <p:sp>
        <p:nvSpPr>
          <p:cNvPr id="155" name="ZoneTexte 154"/>
          <p:cNvSpPr txBox="1"/>
          <p:nvPr/>
        </p:nvSpPr>
        <p:spPr>
          <a:xfrm>
            <a:off x="28854772" y="29068458"/>
            <a:ext cx="39726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b="1" dirty="0">
                <a:solidFill>
                  <a:srgbClr val="FFFF00"/>
                </a:solidFill>
              </a:rPr>
              <a:t>Financement de la </a:t>
            </a:r>
            <a:r>
              <a:rPr lang="fr-FR" sz="3200" b="1" u="sng" dirty="0">
                <a:solidFill>
                  <a:srgbClr val="FFFF00"/>
                </a:solidFill>
              </a:rPr>
              <a:t>couverture frais de santé globale</a:t>
            </a:r>
            <a:r>
              <a:rPr lang="fr-FR" sz="3200" b="1" dirty="0">
                <a:solidFill>
                  <a:srgbClr val="FFFF00"/>
                </a:solidFill>
              </a:rPr>
              <a:t> pour les salariés du Régime Local </a:t>
            </a:r>
            <a:r>
              <a:rPr lang="fr-FR" sz="2800" b="1" dirty="0">
                <a:solidFill>
                  <a:srgbClr val="FFFF00"/>
                </a:solidFill>
              </a:rPr>
              <a:t>: </a:t>
            </a:r>
          </a:p>
        </p:txBody>
      </p:sp>
      <p:sp>
        <p:nvSpPr>
          <p:cNvPr id="83" name="Cube 82"/>
          <p:cNvSpPr/>
          <p:nvPr/>
        </p:nvSpPr>
        <p:spPr>
          <a:xfrm>
            <a:off x="33053894" y="14289786"/>
            <a:ext cx="682054" cy="859289"/>
          </a:xfrm>
          <a:prstGeom prst="cube">
            <a:avLst/>
          </a:prstGeom>
          <a:solidFill>
            <a:srgbClr val="ED8F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>
              <a:solidFill>
                <a:srgbClr val="ED8F04"/>
              </a:solidFill>
            </a:endParaRPr>
          </a:p>
        </p:txBody>
      </p:sp>
      <p:sp>
        <p:nvSpPr>
          <p:cNvPr id="84" name="Cube 83"/>
          <p:cNvSpPr/>
          <p:nvPr/>
        </p:nvSpPr>
        <p:spPr>
          <a:xfrm>
            <a:off x="23528630" y="14234493"/>
            <a:ext cx="682054" cy="876388"/>
          </a:xfrm>
          <a:prstGeom prst="cub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24401334" y="14107240"/>
            <a:ext cx="86457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500" b="1" dirty="0">
                <a:solidFill>
                  <a:srgbClr val="0070C0"/>
                </a:solidFill>
              </a:rPr>
              <a:t>Prise en charge par le Régime Général (D.325-7 du CSS) 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33890323" y="14036076"/>
            <a:ext cx="87624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500" b="1" dirty="0">
                <a:solidFill>
                  <a:srgbClr val="ED8F04"/>
                </a:solidFill>
              </a:rPr>
              <a:t>Prise en charge par le Régime Local (D.325-6 du CSS) </a:t>
            </a:r>
          </a:p>
        </p:txBody>
      </p:sp>
      <p:cxnSp>
        <p:nvCxnSpPr>
          <p:cNvPr id="89" name="Connecteur droit 88"/>
          <p:cNvCxnSpPr/>
          <p:nvPr/>
        </p:nvCxnSpPr>
        <p:spPr>
          <a:xfrm>
            <a:off x="29265401" y="23192666"/>
            <a:ext cx="3384095" cy="41750"/>
          </a:xfrm>
          <a:prstGeom prst="line">
            <a:avLst/>
          </a:prstGeom>
          <a:ln w="111125" cmpd="sng">
            <a:solidFill>
              <a:srgbClr val="EC8E06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0" name="Connecteur droit 89"/>
          <p:cNvCxnSpPr/>
          <p:nvPr/>
        </p:nvCxnSpPr>
        <p:spPr>
          <a:xfrm>
            <a:off x="29645695" y="21308295"/>
            <a:ext cx="2172580" cy="40138"/>
          </a:xfrm>
          <a:prstGeom prst="line">
            <a:avLst/>
          </a:prstGeom>
          <a:ln w="111125" cmpd="sng">
            <a:solidFill>
              <a:srgbClr val="EC8E06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3" name="ZoneTexte 52"/>
          <p:cNvSpPr txBox="1"/>
          <p:nvPr/>
        </p:nvSpPr>
        <p:spPr>
          <a:xfrm>
            <a:off x="1083280" y="22755762"/>
            <a:ext cx="372883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fr-FR" sz="4500" b="1" dirty="0">
                <a:solidFill>
                  <a:srgbClr val="256693"/>
                </a:solidFill>
              </a:rPr>
              <a:t>Retraités :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1049137" y="26091212"/>
            <a:ext cx="145774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fr-FR" sz="3600" dirty="0">
                <a:solidFill>
                  <a:schemeClr val="bg1"/>
                </a:solidFill>
                <a:sym typeface="Wingdings"/>
              </a:rPr>
              <a:t>les </a:t>
            </a:r>
            <a:r>
              <a:rPr lang="fr-FR" sz="3600" dirty="0">
                <a:solidFill>
                  <a:schemeClr val="bg1"/>
                </a:solidFill>
              </a:rPr>
              <a:t>demandeurs d’emploi, les invalides et les accidentés du travail. 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endParaRPr lang="fr-FR" sz="6000" dirty="0">
              <a:solidFill>
                <a:schemeClr val="bg1"/>
              </a:solidFill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1132183" y="23724617"/>
            <a:ext cx="1310289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3600" dirty="0">
                <a:solidFill>
                  <a:schemeClr val="bg1"/>
                </a:solidFill>
              </a:rPr>
              <a:t>Les retraités résidants dans l’un des trois départements.</a:t>
            </a:r>
          </a:p>
          <a:p>
            <a:pPr>
              <a:buFont typeface="Wingdings" pitchFamily="2" charset="2"/>
              <a:buChar char="Ø"/>
            </a:pPr>
            <a:endParaRPr lang="fr-FR" sz="1000" u="sng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3600" dirty="0">
                <a:solidFill>
                  <a:schemeClr val="bg1"/>
                </a:solidFill>
              </a:rPr>
              <a:t> Les retraités hors région ayant suffisamment cotisés</a:t>
            </a:r>
          </a:p>
        </p:txBody>
      </p:sp>
      <p:sp>
        <p:nvSpPr>
          <p:cNvPr id="103" name="ZoneTexte 102"/>
          <p:cNvSpPr txBox="1"/>
          <p:nvPr/>
        </p:nvSpPr>
        <p:spPr>
          <a:xfrm>
            <a:off x="992731" y="25154898"/>
            <a:ext cx="596470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fr-FR" sz="4500" b="1" dirty="0">
                <a:solidFill>
                  <a:srgbClr val="256693"/>
                </a:solidFill>
              </a:rPr>
              <a:t>Autres affiliés:</a:t>
            </a:r>
          </a:p>
        </p:txBody>
      </p:sp>
      <p:graphicFrame>
        <p:nvGraphicFramePr>
          <p:cNvPr id="69" name="Graphique 68"/>
          <p:cNvGraphicFramePr/>
          <p:nvPr>
            <p:extLst>
              <p:ext uri="{D42A27DB-BD31-4B8C-83A1-F6EECF244321}">
                <p14:modId xmlns:p14="http://schemas.microsoft.com/office/powerpoint/2010/main" val="2180703"/>
              </p:ext>
            </p:extLst>
          </p:nvPr>
        </p:nvGraphicFramePr>
        <p:xfrm>
          <a:off x="19121766" y="6865441"/>
          <a:ext cx="23495956" cy="6905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pic>
        <p:nvPicPr>
          <p:cNvPr id="70" name="Image 6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970678" y="19644265"/>
            <a:ext cx="3191082" cy="3352976"/>
          </a:xfrm>
          <a:prstGeom prst="rect">
            <a:avLst/>
          </a:prstGeom>
          <a:ln w="28575" cmpd="sng">
            <a:solidFill>
              <a:schemeClr val="accent2">
                <a:lumMod val="75000"/>
              </a:schemeClr>
            </a:solidFill>
          </a:ln>
        </p:spPr>
      </p:pic>
      <p:sp>
        <p:nvSpPr>
          <p:cNvPr id="6" name="Flèche vers le bas 5"/>
          <p:cNvSpPr/>
          <p:nvPr/>
        </p:nvSpPr>
        <p:spPr>
          <a:xfrm>
            <a:off x="2334002" y="6247289"/>
            <a:ext cx="446203" cy="9988794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 dirty="0" err="1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98353" y="6247287"/>
            <a:ext cx="1338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FFFFFF"/>
                </a:solidFill>
              </a:rPr>
              <a:t>1871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1098354" y="7002454"/>
            <a:ext cx="1422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FFFFFF"/>
                </a:solidFill>
              </a:rPr>
              <a:t>1911</a:t>
            </a:r>
          </a:p>
        </p:txBody>
      </p:sp>
      <p:sp>
        <p:nvSpPr>
          <p:cNvPr id="76" name="ZoneTexte 75"/>
          <p:cNvSpPr txBox="1"/>
          <p:nvPr/>
        </p:nvSpPr>
        <p:spPr>
          <a:xfrm>
            <a:off x="1021296" y="10434872"/>
            <a:ext cx="1338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FFFFFF"/>
                </a:solidFill>
              </a:rPr>
              <a:t>1945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1113460" y="12678126"/>
            <a:ext cx="1338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FFFFFF"/>
                </a:solidFill>
              </a:rPr>
              <a:t>1991</a:t>
            </a:r>
          </a:p>
        </p:txBody>
      </p:sp>
      <p:sp>
        <p:nvSpPr>
          <p:cNvPr id="79" name="ZoneTexte 78"/>
          <p:cNvSpPr txBox="1"/>
          <p:nvPr/>
        </p:nvSpPr>
        <p:spPr>
          <a:xfrm>
            <a:off x="1100747" y="14074674"/>
            <a:ext cx="1338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FFFFFF"/>
                </a:solidFill>
              </a:rPr>
              <a:t>1995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883174" y="7139758"/>
            <a:ext cx="1582314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fr-FR" sz="3600" b="1" dirty="0">
                <a:solidFill>
                  <a:srgbClr val="FFFFFF"/>
                </a:solidFill>
              </a:rPr>
              <a:t>Code des assurances sociales appliqué à ce territoire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731260" y="10338411"/>
            <a:ext cx="16764962" cy="89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fr-FR" sz="3600" b="1" dirty="0">
                <a:solidFill>
                  <a:srgbClr val="256693"/>
                </a:solidFill>
              </a:rPr>
              <a:t>Ordonnance du 4 octobre 1945 </a:t>
            </a:r>
            <a:r>
              <a:rPr lang="fr-FR" sz="3600" b="1" dirty="0">
                <a:solidFill>
                  <a:srgbClr val="FFFFFF"/>
                </a:solidFill>
              </a:rPr>
              <a:t>: organisation d’un régime général de sécurité sociale en France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731259" y="9634099"/>
            <a:ext cx="1609773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fr-FR" sz="3600" b="1" dirty="0">
                <a:solidFill>
                  <a:srgbClr val="256693"/>
                </a:solidFill>
              </a:rPr>
              <a:t>Ordonnance du 15 septembre 1944 </a:t>
            </a:r>
            <a:r>
              <a:rPr lang="fr-FR" sz="3600" b="1" dirty="0">
                <a:solidFill>
                  <a:srgbClr val="FFFFFF"/>
                </a:solidFill>
              </a:rPr>
              <a:t>: rétablit le régime après la 2</a:t>
            </a:r>
            <a:r>
              <a:rPr lang="fr-FR" sz="3600" b="1" baseline="30000" dirty="0">
                <a:solidFill>
                  <a:srgbClr val="FFFFFF"/>
                </a:solidFill>
              </a:rPr>
              <a:t>nd</a:t>
            </a:r>
            <a:r>
              <a:rPr lang="fr-FR" sz="3600" b="1" dirty="0">
                <a:solidFill>
                  <a:srgbClr val="FFFFFF"/>
                </a:solidFill>
              </a:rPr>
              <a:t> GM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2883177" y="7929248"/>
            <a:ext cx="1372940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fr-FR" sz="3600" b="1" dirty="0">
                <a:solidFill>
                  <a:srgbClr val="FFFFFF"/>
                </a:solidFill>
              </a:rPr>
              <a:t>Ces territoires redeviennent des départements français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029706" y="7791948"/>
            <a:ext cx="1441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chemeClr val="bg1"/>
                </a:solidFill>
              </a:rPr>
              <a:t>1918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1029706" y="8539487"/>
            <a:ext cx="1441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FFFFFF"/>
                </a:solidFill>
              </a:rPr>
              <a:t>1919</a:t>
            </a:r>
          </a:p>
        </p:txBody>
      </p:sp>
      <p:sp>
        <p:nvSpPr>
          <p:cNvPr id="86" name="ZoneTexte 85"/>
          <p:cNvSpPr txBox="1"/>
          <p:nvPr/>
        </p:nvSpPr>
        <p:spPr>
          <a:xfrm>
            <a:off x="989363" y="9525080"/>
            <a:ext cx="1445698" cy="656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FFFFFF"/>
                </a:solidFill>
              </a:rPr>
              <a:t>1944</a:t>
            </a:r>
          </a:p>
        </p:txBody>
      </p:sp>
      <p:sp>
        <p:nvSpPr>
          <p:cNvPr id="87" name="ZoneTexte 86"/>
          <p:cNvSpPr txBox="1"/>
          <p:nvPr/>
        </p:nvSpPr>
        <p:spPr>
          <a:xfrm>
            <a:off x="1079137" y="11482444"/>
            <a:ext cx="1338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FFFFFF"/>
                </a:solidFill>
              </a:rPr>
              <a:t>1946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2720222" y="12666842"/>
            <a:ext cx="12067048" cy="128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70000"/>
              </a:lnSpc>
            </a:pPr>
            <a:r>
              <a:rPr lang="fr-FR" sz="3600" b="1" dirty="0">
                <a:solidFill>
                  <a:srgbClr val="256693"/>
                </a:solidFill>
              </a:rPr>
              <a:t>Loi du 31 décembre 1991 </a:t>
            </a:r>
            <a:r>
              <a:rPr lang="fr-FR" sz="3600" b="1" dirty="0">
                <a:solidFill>
                  <a:srgbClr val="FFFFFF"/>
                </a:solidFill>
              </a:rPr>
              <a:t>: reconnaissance  définitivement le Régime Local en qualité de complémentaire au régime général. 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2729353" y="14137130"/>
            <a:ext cx="11292438" cy="89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70000"/>
              </a:lnSpc>
            </a:pPr>
            <a:r>
              <a:rPr lang="fr-FR" sz="3600" b="1" dirty="0">
                <a:solidFill>
                  <a:srgbClr val="256693"/>
                </a:solidFill>
              </a:rPr>
              <a:t>Décret 31 mars 1995 </a:t>
            </a:r>
            <a:r>
              <a:rPr lang="fr-FR" sz="3600" b="1" dirty="0">
                <a:solidFill>
                  <a:srgbClr val="FFFFFF"/>
                </a:solidFill>
              </a:rPr>
              <a:t>: Instance Régionale est créée pour la gestion du régime.</a:t>
            </a:r>
          </a:p>
        </p:txBody>
      </p:sp>
      <p:sp>
        <p:nvSpPr>
          <p:cNvPr id="131" name="Ellipse 130"/>
          <p:cNvSpPr/>
          <p:nvPr/>
        </p:nvSpPr>
        <p:spPr>
          <a:xfrm>
            <a:off x="23678671" y="26958610"/>
            <a:ext cx="2599352" cy="1377654"/>
          </a:xfrm>
          <a:prstGeom prst="ellipse">
            <a:avLst/>
          </a:prstGeom>
          <a:solidFill>
            <a:srgbClr val="ED8F04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2800"/>
          </a:p>
        </p:txBody>
      </p:sp>
      <p:sp>
        <p:nvSpPr>
          <p:cNvPr id="123" name="Espace réservé du contenu 2"/>
          <p:cNvSpPr>
            <a:spLocks noGrp="1"/>
          </p:cNvSpPr>
          <p:nvPr>
            <p:ph idx="4294967295"/>
          </p:nvPr>
        </p:nvSpPr>
        <p:spPr>
          <a:xfrm>
            <a:off x="24040025" y="27177892"/>
            <a:ext cx="1941776" cy="92989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b="1" dirty="0">
                <a:solidFill>
                  <a:srgbClr val="256693"/>
                </a:solidFill>
              </a:rPr>
              <a:t>Fond de réserve</a:t>
            </a:r>
          </a:p>
          <a:p>
            <a:pPr algn="ctr"/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21140639" y="28173315"/>
            <a:ext cx="2932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>
                <a:solidFill>
                  <a:schemeClr val="tx2"/>
                </a:solidFill>
              </a:rPr>
              <a:t>Solde disponible </a:t>
            </a:r>
          </a:p>
          <a:p>
            <a:pPr algn="ctr"/>
            <a:r>
              <a:rPr lang="fr-FR" sz="2400" i="1" dirty="0">
                <a:solidFill>
                  <a:schemeClr val="tx2"/>
                </a:solidFill>
              </a:rPr>
              <a:t>en fin d’exercice</a:t>
            </a:r>
            <a:endParaRPr lang="fr-FR" sz="2400" dirty="0"/>
          </a:p>
        </p:txBody>
      </p:sp>
      <p:sp>
        <p:nvSpPr>
          <p:cNvPr id="44" name="ZoneTexte 43"/>
          <p:cNvSpPr txBox="1"/>
          <p:nvPr/>
        </p:nvSpPr>
        <p:spPr>
          <a:xfrm>
            <a:off x="16937490" y="29445813"/>
            <a:ext cx="7732641" cy="991041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80000"/>
              </a:lnSpc>
            </a:pPr>
            <a:r>
              <a:rPr lang="fr-FR" sz="2400" b="1" dirty="0">
                <a:solidFill>
                  <a:schemeClr val="tx2"/>
                </a:solidFill>
              </a:rPr>
              <a:t>Si &gt; 20% des prestations versées l’année précédente </a:t>
            </a:r>
            <a:r>
              <a:rPr lang="fr-FR" sz="2400" dirty="0">
                <a:solidFill>
                  <a:srgbClr val="256693"/>
                </a:solidFill>
              </a:rPr>
              <a:t>par le Régime Local : le Conseil d’administration peut diminuer le taux de cotisations</a:t>
            </a:r>
          </a:p>
        </p:txBody>
      </p:sp>
      <p:sp>
        <p:nvSpPr>
          <p:cNvPr id="97" name="ZoneTexte 96"/>
          <p:cNvSpPr txBox="1"/>
          <p:nvPr/>
        </p:nvSpPr>
        <p:spPr>
          <a:xfrm>
            <a:off x="16921495" y="30632606"/>
            <a:ext cx="7746287" cy="1286506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80000"/>
              </a:lnSpc>
            </a:pPr>
            <a:r>
              <a:rPr lang="fr-FR" sz="2400" b="1" dirty="0">
                <a:solidFill>
                  <a:srgbClr val="256693"/>
                </a:solidFill>
              </a:rPr>
              <a:t>Si &lt; 8% des prestations versées l’année précédente par le Régime Local </a:t>
            </a:r>
            <a:r>
              <a:rPr lang="fr-FR" sz="2400" dirty="0">
                <a:solidFill>
                  <a:srgbClr val="256693"/>
                </a:solidFill>
              </a:rPr>
              <a:t>: le Conseil d’Administration doit rééquilibrer le régime en modifiant les prestations, le taux de prise en charge ou les cotisations</a:t>
            </a:r>
          </a:p>
        </p:txBody>
      </p:sp>
      <p:sp>
        <p:nvSpPr>
          <p:cNvPr id="51" name="Virage 50"/>
          <p:cNvSpPr/>
          <p:nvPr/>
        </p:nvSpPr>
        <p:spPr>
          <a:xfrm rot="10800000">
            <a:off x="24741349" y="29117608"/>
            <a:ext cx="620812" cy="2197132"/>
          </a:xfrm>
          <a:prstGeom prst="ben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 dirty="0" err="1">
              <a:solidFill>
                <a:schemeClr val="tx1"/>
              </a:solidFill>
            </a:endParaRPr>
          </a:p>
        </p:txBody>
      </p:sp>
      <p:sp>
        <p:nvSpPr>
          <p:cNvPr id="52" name="Flèche vers la droite 51"/>
          <p:cNvSpPr/>
          <p:nvPr/>
        </p:nvSpPr>
        <p:spPr>
          <a:xfrm>
            <a:off x="21524309" y="27849148"/>
            <a:ext cx="2156286" cy="356987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 dirty="0" err="1"/>
          </a:p>
        </p:txBody>
      </p:sp>
      <p:sp>
        <p:nvSpPr>
          <p:cNvPr id="107" name="Virage 106"/>
          <p:cNvSpPr/>
          <p:nvPr/>
        </p:nvSpPr>
        <p:spPr>
          <a:xfrm rot="10800000">
            <a:off x="24694312" y="28538618"/>
            <a:ext cx="670274" cy="1389196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5175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 dirty="0" err="1">
              <a:solidFill>
                <a:schemeClr val="tx1"/>
              </a:solidFill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1112037" y="15026735"/>
            <a:ext cx="1338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FFFFFF"/>
                </a:solidFill>
              </a:rPr>
              <a:t>2016</a:t>
            </a:r>
          </a:p>
        </p:txBody>
      </p:sp>
      <p:sp>
        <p:nvSpPr>
          <p:cNvPr id="92" name="ZoneTexte 91"/>
          <p:cNvSpPr txBox="1"/>
          <p:nvPr/>
        </p:nvSpPr>
        <p:spPr>
          <a:xfrm>
            <a:off x="2717123" y="15136230"/>
            <a:ext cx="12024785" cy="89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70000"/>
              </a:lnSpc>
            </a:pPr>
            <a:r>
              <a:rPr lang="fr-FR" sz="3600" b="1" dirty="0">
                <a:solidFill>
                  <a:srgbClr val="256693"/>
                </a:solidFill>
              </a:rPr>
              <a:t>Décret 13 mai 2016 </a:t>
            </a:r>
            <a:r>
              <a:rPr lang="fr-FR" sz="3600" b="1" dirty="0">
                <a:solidFill>
                  <a:srgbClr val="FFFFFF"/>
                </a:solidFill>
              </a:rPr>
              <a:t>: articulation avec la </a:t>
            </a:r>
            <a:r>
              <a:rPr lang="fr-FR" sz="3600" b="1" dirty="0" err="1">
                <a:solidFill>
                  <a:srgbClr val="FFFFFF"/>
                </a:solidFill>
              </a:rPr>
              <a:t>génréalisation</a:t>
            </a:r>
            <a:r>
              <a:rPr lang="fr-FR" sz="3600" b="1" dirty="0">
                <a:solidFill>
                  <a:srgbClr val="FFFFFF"/>
                </a:solidFill>
              </a:rPr>
              <a:t> de la complémentaire santé obligatoire</a:t>
            </a:r>
          </a:p>
        </p:txBody>
      </p:sp>
      <p:sp>
        <p:nvSpPr>
          <p:cNvPr id="93" name="Flèche vers la droite 92"/>
          <p:cNvSpPr/>
          <p:nvPr/>
        </p:nvSpPr>
        <p:spPr>
          <a:xfrm rot="10800000">
            <a:off x="21474168" y="27488426"/>
            <a:ext cx="2108967" cy="356987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 dirty="0" err="1"/>
          </a:p>
        </p:txBody>
      </p:sp>
      <p:sp>
        <p:nvSpPr>
          <p:cNvPr id="94" name="ZoneTexte 93"/>
          <p:cNvSpPr txBox="1"/>
          <p:nvPr/>
        </p:nvSpPr>
        <p:spPr>
          <a:xfrm>
            <a:off x="21126274" y="26760694"/>
            <a:ext cx="2932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>
                <a:solidFill>
                  <a:schemeClr val="tx2"/>
                </a:solidFill>
              </a:rPr>
              <a:t>Équilibre en </a:t>
            </a:r>
          </a:p>
          <a:p>
            <a:pPr algn="ctr"/>
            <a:r>
              <a:rPr lang="fr-FR" sz="2400" i="1" dirty="0">
                <a:solidFill>
                  <a:schemeClr val="tx2"/>
                </a:solidFill>
              </a:rPr>
              <a:t>cas de déficit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>
</file>

<file path=ppt/theme/theme1.xml><?xml version="1.0" encoding="utf-8"?>
<a:theme xmlns:a="http://schemas.openxmlformats.org/drawingml/2006/main" name="Affiche médicale">
  <a:themeElements>
    <a:clrScheme name="Medical Poster B">
      <a:dk1>
        <a:sysClr val="windowText" lastClr="000000"/>
      </a:dk1>
      <a:lt1>
        <a:sysClr val="window" lastClr="FFFFFF"/>
      </a:lt1>
      <a:dk2>
        <a:srgbClr val="256693"/>
      </a:dk2>
      <a:lt2>
        <a:srgbClr val="D2EAFA"/>
      </a:lt2>
      <a:accent1>
        <a:srgbClr val="2F82BB"/>
      </a:accent1>
      <a:accent2>
        <a:srgbClr val="C9C64E"/>
      </a:accent2>
      <a:accent3>
        <a:srgbClr val="A5AB81"/>
      </a:accent3>
      <a:accent4>
        <a:srgbClr val="D8B25C"/>
      </a:accent4>
      <a:accent5>
        <a:srgbClr val="689CC0"/>
      </a:accent5>
      <a:accent6>
        <a:srgbClr val="968C8C"/>
      </a:accent6>
      <a:hlink>
        <a:srgbClr val="2F82BB"/>
      </a:hlink>
      <a:folHlink>
        <a:srgbClr val="808080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75000"/>
          </a:schemeClr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edicalPosterB_TP104001056" id="{7E602E96-7BC6-4226-9B70-5F645DD4FA98}" vid="{E1777E7E-DDCB-4F6E-A15C-AB9533C0B21F}"/>
    </a:ext>
  </a:extLst>
</a:theme>
</file>

<file path=ppt/theme/theme2.xml><?xml version="1.0" encoding="utf-8"?>
<a:theme xmlns:a="http://schemas.openxmlformats.org/drawingml/2006/main" name="Office Theme">
  <a:themeElements>
    <a:clrScheme name="Medical Poster B">
      <a:dk1>
        <a:sysClr val="windowText" lastClr="000000"/>
      </a:dk1>
      <a:lt1>
        <a:sysClr val="window" lastClr="FFFFFF"/>
      </a:lt1>
      <a:dk2>
        <a:srgbClr val="256693"/>
      </a:dk2>
      <a:lt2>
        <a:srgbClr val="D2EAFA"/>
      </a:lt2>
      <a:accent1>
        <a:srgbClr val="2F82BB"/>
      </a:accent1>
      <a:accent2>
        <a:srgbClr val="C9C64E"/>
      </a:accent2>
      <a:accent3>
        <a:srgbClr val="A5AB81"/>
      </a:accent3>
      <a:accent4>
        <a:srgbClr val="D8B25C"/>
      </a:accent4>
      <a:accent5>
        <a:srgbClr val="689CC0"/>
      </a:accent5>
      <a:accent6>
        <a:srgbClr val="968C8C"/>
      </a:accent6>
      <a:hlink>
        <a:srgbClr val="2F82BB"/>
      </a:hlink>
      <a:folHlink>
        <a:srgbClr val="808080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cal Poster B">
      <a:dk1>
        <a:sysClr val="windowText" lastClr="000000"/>
      </a:dk1>
      <a:lt1>
        <a:sysClr val="window" lastClr="FFFFFF"/>
      </a:lt1>
      <a:dk2>
        <a:srgbClr val="256693"/>
      </a:dk2>
      <a:lt2>
        <a:srgbClr val="D2EAFA"/>
      </a:lt2>
      <a:accent1>
        <a:srgbClr val="2F82BB"/>
      </a:accent1>
      <a:accent2>
        <a:srgbClr val="C9C64E"/>
      </a:accent2>
      <a:accent3>
        <a:srgbClr val="A5AB81"/>
      </a:accent3>
      <a:accent4>
        <a:srgbClr val="D8B25C"/>
      </a:accent4>
      <a:accent5>
        <a:srgbClr val="689CC0"/>
      </a:accent5>
      <a:accent6>
        <a:srgbClr val="968C8C"/>
      </a:accent6>
      <a:hlink>
        <a:srgbClr val="2F82BB"/>
      </a:hlink>
      <a:folHlink>
        <a:srgbClr val="808080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451A831-6165-46D3-80FA-B53FDB37F9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0</TotalTime>
  <Words>659</Words>
  <Application>Microsoft Macintosh PowerPoint</Application>
  <PresentationFormat>Personnalisé</PresentationFormat>
  <Paragraphs>91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Berlin Sans FB</vt:lpstr>
      <vt:lpstr>Calibri Light</vt:lpstr>
      <vt:lpstr>Wingdings</vt:lpstr>
      <vt:lpstr>Affiche médicale</vt:lpstr>
      <vt:lpstr>Le régime complémentaire obligatoire d’assurance maladie d’Alsace-Moselle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2016-10-06T14:26:14Z</dcterms:created>
  <dcterms:modified xsi:type="dcterms:W3CDTF">2024-06-08T08:13:56Z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TC040010579991</vt:lpwstr>
  </property>
</Properties>
</file>