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4"/>
    <p:restoredTop sz="94624"/>
  </p:normalViewPr>
  <p:slideViewPr>
    <p:cSldViewPr snapToGrid="0">
      <p:cViewPr varScale="1">
        <p:scale>
          <a:sx n="88" d="100"/>
          <a:sy n="88" d="100"/>
        </p:scale>
        <p:origin x="20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7EE6D2-4CBA-4CBD-9B91-44E32EB3333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9AC5DE97-C0FE-4532-B7A2-2696D1E520A5}">
      <dgm:prSet/>
      <dgm:spPr/>
      <dgm:t>
        <a:bodyPr/>
        <a:lstStyle/>
        <a:p>
          <a:r>
            <a:rPr lang="fr-FR" b="1" i="0"/>
            <a:t>Baromètre des usages de la musique en France, Ipsos pour le CNM (Centre National de la Musique) 1ère édition, octobre 2023</a:t>
          </a:r>
          <a:endParaRPr lang="en-US"/>
        </a:p>
      </dgm:t>
    </dgm:pt>
    <dgm:pt modelId="{CB447E01-0CD1-42D4-9922-3B375C8EE1C2}" type="parTrans" cxnId="{846892AD-E011-498E-A983-9DBE9302FA56}">
      <dgm:prSet/>
      <dgm:spPr/>
      <dgm:t>
        <a:bodyPr/>
        <a:lstStyle/>
        <a:p>
          <a:endParaRPr lang="en-US"/>
        </a:p>
      </dgm:t>
    </dgm:pt>
    <dgm:pt modelId="{8BD6EC38-7785-4F83-A5D3-288509A46C7D}" type="sibTrans" cxnId="{846892AD-E011-498E-A983-9DBE9302FA56}">
      <dgm:prSet/>
      <dgm:spPr/>
      <dgm:t>
        <a:bodyPr/>
        <a:lstStyle/>
        <a:p>
          <a:endParaRPr lang="en-US"/>
        </a:p>
      </dgm:t>
    </dgm:pt>
    <dgm:pt modelId="{DE33BF9A-4A14-4701-B858-26922740A772}">
      <dgm:prSet/>
      <dgm:spPr/>
      <dgm:t>
        <a:bodyPr/>
        <a:lstStyle/>
        <a:p>
          <a:r>
            <a:rPr lang="fr-FR" b="1" i="0" dirty="0"/>
            <a:t>Études du </a:t>
          </a:r>
          <a:r>
            <a:rPr lang="fr-FR" b="1" i="0" dirty="0" err="1"/>
            <a:t>Snep</a:t>
          </a:r>
          <a:r>
            <a:rPr lang="fr-FR" b="1" i="0" dirty="0"/>
            <a:t> (Syndicat National de l'Édition Phonographique) / DEPS (Ministère de la Culture)</a:t>
          </a:r>
          <a:endParaRPr lang="en-US" dirty="0"/>
        </a:p>
      </dgm:t>
    </dgm:pt>
    <dgm:pt modelId="{E3330CAC-DD49-42AA-B5EC-213712DDACA3}" type="parTrans" cxnId="{8E6BF661-2B5D-4CB6-91FA-AE0504EC87CE}">
      <dgm:prSet/>
      <dgm:spPr/>
      <dgm:t>
        <a:bodyPr/>
        <a:lstStyle/>
        <a:p>
          <a:endParaRPr lang="en-US"/>
        </a:p>
      </dgm:t>
    </dgm:pt>
    <dgm:pt modelId="{26447C33-52C4-474C-B386-34EF35E27DAC}" type="sibTrans" cxnId="{8E6BF661-2B5D-4CB6-91FA-AE0504EC87CE}">
      <dgm:prSet/>
      <dgm:spPr/>
      <dgm:t>
        <a:bodyPr/>
        <a:lstStyle/>
        <a:p>
          <a:endParaRPr lang="en-US"/>
        </a:p>
      </dgm:t>
    </dgm:pt>
    <dgm:pt modelId="{F87925A5-E058-41BF-A7AB-99059A4185B6}">
      <dgm:prSet/>
      <dgm:spPr/>
      <dgm:t>
        <a:bodyPr/>
        <a:lstStyle/>
        <a:p>
          <a:r>
            <a:rPr lang="fr-FR" b="0" i="0"/>
            <a:t>La thèse sur la musique et les personnes âgées de Anne Marie Green (1993). Edité par : EAP. Issy-les-Moulineaux Collection : Psychologie et pédagogie de la musique.</a:t>
          </a:r>
          <a:endParaRPr lang="en-US"/>
        </a:p>
      </dgm:t>
    </dgm:pt>
    <dgm:pt modelId="{281918EA-CEFD-4FEF-8094-5391DDEE618F}" type="parTrans" cxnId="{824C7B34-E124-46B0-97BB-05AB2A5866D4}">
      <dgm:prSet/>
      <dgm:spPr/>
      <dgm:t>
        <a:bodyPr/>
        <a:lstStyle/>
        <a:p>
          <a:endParaRPr lang="en-US"/>
        </a:p>
      </dgm:t>
    </dgm:pt>
    <dgm:pt modelId="{DD35E798-E7CC-4EE9-B986-53C0CAB76D7F}" type="sibTrans" cxnId="{824C7B34-E124-46B0-97BB-05AB2A5866D4}">
      <dgm:prSet/>
      <dgm:spPr/>
      <dgm:t>
        <a:bodyPr/>
        <a:lstStyle/>
        <a:p>
          <a:endParaRPr lang="en-US"/>
        </a:p>
      </dgm:t>
    </dgm:pt>
    <dgm:pt modelId="{3711F299-1A5E-491A-BBCE-0FE8A225D1CF}">
      <dgm:prSet/>
      <dgm:spPr/>
      <dgm:t>
        <a:bodyPr/>
        <a:lstStyle/>
        <a:p>
          <a:r>
            <a:rPr lang="fr-FR" i="0"/>
            <a:t>Hervé Glévarec</a:t>
          </a:r>
          <a:r>
            <a:rPr lang="fr-FR"/>
            <a:t>, </a:t>
          </a:r>
          <a:r>
            <a:rPr lang="fr-FR" i="1"/>
            <a:t>Déclarer son goût musical, Codage et analyse d’une question ouverte sur les préférences des Français, « </a:t>
          </a:r>
          <a:r>
            <a:rPr lang="fr-FR"/>
            <a:t>La recherche en acte », publiée dans la revue </a:t>
          </a:r>
          <a:r>
            <a:rPr lang="fr-FR" i="1"/>
            <a:t>SociologieS</a:t>
          </a:r>
          <a:r>
            <a:rPr lang="fr-FR"/>
            <a:t>, 2022.</a:t>
          </a:r>
          <a:endParaRPr lang="en-US"/>
        </a:p>
      </dgm:t>
    </dgm:pt>
    <dgm:pt modelId="{A769FA07-24A6-4862-9010-B64878AB6727}" type="parTrans" cxnId="{6B8FCDEA-AEF2-47B5-91AA-52A33361E712}">
      <dgm:prSet/>
      <dgm:spPr/>
      <dgm:t>
        <a:bodyPr/>
        <a:lstStyle/>
        <a:p>
          <a:endParaRPr lang="en-US"/>
        </a:p>
      </dgm:t>
    </dgm:pt>
    <dgm:pt modelId="{84E86AA4-FFC0-4076-9906-D8C5B1EE02F1}" type="sibTrans" cxnId="{6B8FCDEA-AEF2-47B5-91AA-52A33361E712}">
      <dgm:prSet/>
      <dgm:spPr/>
      <dgm:t>
        <a:bodyPr/>
        <a:lstStyle/>
        <a:p>
          <a:endParaRPr lang="en-US"/>
        </a:p>
      </dgm:t>
    </dgm:pt>
    <dgm:pt modelId="{488235ED-25D1-A74F-9EB0-62A715682F62}" type="pres">
      <dgm:prSet presAssocID="{1B7EE6D2-4CBA-4CBD-9B91-44E32EB3333B}" presName="linear" presStyleCnt="0">
        <dgm:presLayoutVars>
          <dgm:animLvl val="lvl"/>
          <dgm:resizeHandles val="exact"/>
        </dgm:presLayoutVars>
      </dgm:prSet>
      <dgm:spPr/>
    </dgm:pt>
    <dgm:pt modelId="{0E7B6CC8-F40B-DF47-BB4D-340773CA87A0}" type="pres">
      <dgm:prSet presAssocID="{9AC5DE97-C0FE-4532-B7A2-2696D1E520A5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1BE4FC94-49CA-1246-B2CF-D63F4B85992D}" type="pres">
      <dgm:prSet presAssocID="{8BD6EC38-7785-4F83-A5D3-288509A46C7D}" presName="spacer" presStyleCnt="0"/>
      <dgm:spPr/>
    </dgm:pt>
    <dgm:pt modelId="{F2D2B6DA-AF1C-F742-8393-DF4CDA71C8DF}" type="pres">
      <dgm:prSet presAssocID="{DE33BF9A-4A14-4701-B858-26922740A772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3F7F1D5-21F1-D549-B2D2-173F83946BFE}" type="pres">
      <dgm:prSet presAssocID="{26447C33-52C4-474C-B386-34EF35E27DAC}" presName="spacer" presStyleCnt="0"/>
      <dgm:spPr/>
    </dgm:pt>
    <dgm:pt modelId="{7F4723F2-9775-0842-8F91-9D622C994DA6}" type="pres">
      <dgm:prSet presAssocID="{F87925A5-E058-41BF-A7AB-99059A4185B6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ED960B8-6DC8-B94E-9654-9AB9BB5BA8FA}" type="pres">
      <dgm:prSet presAssocID="{DD35E798-E7CC-4EE9-B986-53C0CAB76D7F}" presName="spacer" presStyleCnt="0"/>
      <dgm:spPr/>
    </dgm:pt>
    <dgm:pt modelId="{01099143-4D16-4440-B225-67CCC633228E}" type="pres">
      <dgm:prSet presAssocID="{3711F299-1A5E-491A-BBCE-0FE8A225D1CF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824C7B34-E124-46B0-97BB-05AB2A5866D4}" srcId="{1B7EE6D2-4CBA-4CBD-9B91-44E32EB3333B}" destId="{F87925A5-E058-41BF-A7AB-99059A4185B6}" srcOrd="2" destOrd="0" parTransId="{281918EA-CEFD-4FEF-8094-5391DDEE618F}" sibTransId="{DD35E798-E7CC-4EE9-B986-53C0CAB76D7F}"/>
    <dgm:cxn modelId="{AD97034C-2CB6-934B-975A-91288AA28DD4}" type="presOf" srcId="{DE33BF9A-4A14-4701-B858-26922740A772}" destId="{F2D2B6DA-AF1C-F742-8393-DF4CDA71C8DF}" srcOrd="0" destOrd="0" presId="urn:microsoft.com/office/officeart/2005/8/layout/vList2"/>
    <dgm:cxn modelId="{63E64351-A8AF-5D41-928D-42C22F4D248F}" type="presOf" srcId="{9AC5DE97-C0FE-4532-B7A2-2696D1E520A5}" destId="{0E7B6CC8-F40B-DF47-BB4D-340773CA87A0}" srcOrd="0" destOrd="0" presId="urn:microsoft.com/office/officeart/2005/8/layout/vList2"/>
    <dgm:cxn modelId="{8E6BF661-2B5D-4CB6-91FA-AE0504EC87CE}" srcId="{1B7EE6D2-4CBA-4CBD-9B91-44E32EB3333B}" destId="{DE33BF9A-4A14-4701-B858-26922740A772}" srcOrd="1" destOrd="0" parTransId="{E3330CAC-DD49-42AA-B5EC-213712DDACA3}" sibTransId="{26447C33-52C4-474C-B386-34EF35E27DAC}"/>
    <dgm:cxn modelId="{2254046B-E026-8D44-A899-A8AC8DBD71BE}" type="presOf" srcId="{3711F299-1A5E-491A-BBCE-0FE8A225D1CF}" destId="{01099143-4D16-4440-B225-67CCC633228E}" srcOrd="0" destOrd="0" presId="urn:microsoft.com/office/officeart/2005/8/layout/vList2"/>
    <dgm:cxn modelId="{A6A4D797-007A-004F-9E70-44CA31AC3AC0}" type="presOf" srcId="{1B7EE6D2-4CBA-4CBD-9B91-44E32EB3333B}" destId="{488235ED-25D1-A74F-9EB0-62A715682F62}" srcOrd="0" destOrd="0" presId="urn:microsoft.com/office/officeart/2005/8/layout/vList2"/>
    <dgm:cxn modelId="{846892AD-E011-498E-A983-9DBE9302FA56}" srcId="{1B7EE6D2-4CBA-4CBD-9B91-44E32EB3333B}" destId="{9AC5DE97-C0FE-4532-B7A2-2696D1E520A5}" srcOrd="0" destOrd="0" parTransId="{CB447E01-0CD1-42D4-9922-3B375C8EE1C2}" sibTransId="{8BD6EC38-7785-4F83-A5D3-288509A46C7D}"/>
    <dgm:cxn modelId="{69C274CA-503F-ED4E-9B57-540CB15B3101}" type="presOf" srcId="{F87925A5-E058-41BF-A7AB-99059A4185B6}" destId="{7F4723F2-9775-0842-8F91-9D622C994DA6}" srcOrd="0" destOrd="0" presId="urn:microsoft.com/office/officeart/2005/8/layout/vList2"/>
    <dgm:cxn modelId="{6B8FCDEA-AEF2-47B5-91AA-52A33361E712}" srcId="{1B7EE6D2-4CBA-4CBD-9B91-44E32EB3333B}" destId="{3711F299-1A5E-491A-BBCE-0FE8A225D1CF}" srcOrd="3" destOrd="0" parTransId="{A769FA07-24A6-4862-9010-B64878AB6727}" sibTransId="{84E86AA4-FFC0-4076-9906-D8C5B1EE02F1}"/>
    <dgm:cxn modelId="{20258AA6-DC3D-2C40-B2D3-E2EEC8EC025B}" type="presParOf" srcId="{488235ED-25D1-A74F-9EB0-62A715682F62}" destId="{0E7B6CC8-F40B-DF47-BB4D-340773CA87A0}" srcOrd="0" destOrd="0" presId="urn:microsoft.com/office/officeart/2005/8/layout/vList2"/>
    <dgm:cxn modelId="{141FAC51-17C2-794F-BE10-D4B978F05919}" type="presParOf" srcId="{488235ED-25D1-A74F-9EB0-62A715682F62}" destId="{1BE4FC94-49CA-1246-B2CF-D63F4B85992D}" srcOrd="1" destOrd="0" presId="urn:microsoft.com/office/officeart/2005/8/layout/vList2"/>
    <dgm:cxn modelId="{6A7E5164-DD35-7649-93C3-6DF0880BDFDD}" type="presParOf" srcId="{488235ED-25D1-A74F-9EB0-62A715682F62}" destId="{F2D2B6DA-AF1C-F742-8393-DF4CDA71C8DF}" srcOrd="2" destOrd="0" presId="urn:microsoft.com/office/officeart/2005/8/layout/vList2"/>
    <dgm:cxn modelId="{6812C4B4-FF99-E74E-BC22-7D8A287BF6D7}" type="presParOf" srcId="{488235ED-25D1-A74F-9EB0-62A715682F62}" destId="{83F7F1D5-21F1-D549-B2D2-173F83946BFE}" srcOrd="3" destOrd="0" presId="urn:microsoft.com/office/officeart/2005/8/layout/vList2"/>
    <dgm:cxn modelId="{758E0217-9896-0E4E-83FF-4C5D1AEAE7B3}" type="presParOf" srcId="{488235ED-25D1-A74F-9EB0-62A715682F62}" destId="{7F4723F2-9775-0842-8F91-9D622C994DA6}" srcOrd="4" destOrd="0" presId="urn:microsoft.com/office/officeart/2005/8/layout/vList2"/>
    <dgm:cxn modelId="{13C7114D-0876-924D-A4E7-BAD12B6C37EC}" type="presParOf" srcId="{488235ED-25D1-A74F-9EB0-62A715682F62}" destId="{5ED960B8-6DC8-B94E-9654-9AB9BB5BA8FA}" srcOrd="5" destOrd="0" presId="urn:microsoft.com/office/officeart/2005/8/layout/vList2"/>
    <dgm:cxn modelId="{0D459BAE-A013-184D-9304-89A556EC8E69}" type="presParOf" srcId="{488235ED-25D1-A74F-9EB0-62A715682F62}" destId="{01099143-4D16-4440-B225-67CCC633228E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7B6CC8-F40B-DF47-BB4D-340773CA87A0}">
      <dsp:nvSpPr>
        <dsp:cNvPr id="0" name=""/>
        <dsp:cNvSpPr/>
      </dsp:nvSpPr>
      <dsp:spPr>
        <a:xfrm>
          <a:off x="0" y="498069"/>
          <a:ext cx="10515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0" kern="1200"/>
            <a:t>Baromètre des usages de la musique en France, Ipsos pour le CNM (Centre National de la Musique) 1ère édition, octobre 2023</a:t>
          </a:r>
          <a:endParaRPr lang="en-US" sz="2000" kern="1200"/>
        </a:p>
      </dsp:txBody>
      <dsp:txXfrm>
        <a:off x="38838" y="536907"/>
        <a:ext cx="10437924" cy="717924"/>
      </dsp:txXfrm>
    </dsp:sp>
    <dsp:sp modelId="{F2D2B6DA-AF1C-F742-8393-DF4CDA71C8DF}">
      <dsp:nvSpPr>
        <dsp:cNvPr id="0" name=""/>
        <dsp:cNvSpPr/>
      </dsp:nvSpPr>
      <dsp:spPr>
        <a:xfrm>
          <a:off x="0" y="1351269"/>
          <a:ext cx="10515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1" i="0" kern="1200" dirty="0"/>
            <a:t>Études du </a:t>
          </a:r>
          <a:r>
            <a:rPr lang="fr-FR" sz="2000" b="1" i="0" kern="1200" dirty="0" err="1"/>
            <a:t>Snep</a:t>
          </a:r>
          <a:r>
            <a:rPr lang="fr-FR" sz="2000" b="1" i="0" kern="1200" dirty="0"/>
            <a:t> (Syndicat National de l'Édition Phonographique) / DEPS (Ministère de la Culture)</a:t>
          </a:r>
          <a:endParaRPr lang="en-US" sz="2000" kern="1200" dirty="0"/>
        </a:p>
      </dsp:txBody>
      <dsp:txXfrm>
        <a:off x="38838" y="1390107"/>
        <a:ext cx="10437924" cy="717924"/>
      </dsp:txXfrm>
    </dsp:sp>
    <dsp:sp modelId="{7F4723F2-9775-0842-8F91-9D622C994DA6}">
      <dsp:nvSpPr>
        <dsp:cNvPr id="0" name=""/>
        <dsp:cNvSpPr/>
      </dsp:nvSpPr>
      <dsp:spPr>
        <a:xfrm>
          <a:off x="0" y="2204469"/>
          <a:ext cx="10515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b="0" i="0" kern="1200"/>
            <a:t>La thèse sur la musique et les personnes âgées de Anne Marie Green (1993). Edité par : EAP. Issy-les-Moulineaux Collection : Psychologie et pédagogie de la musique.</a:t>
          </a:r>
          <a:endParaRPr lang="en-US" sz="2000" kern="1200"/>
        </a:p>
      </dsp:txBody>
      <dsp:txXfrm>
        <a:off x="38838" y="2243307"/>
        <a:ext cx="10437924" cy="717924"/>
      </dsp:txXfrm>
    </dsp:sp>
    <dsp:sp modelId="{01099143-4D16-4440-B225-67CCC633228E}">
      <dsp:nvSpPr>
        <dsp:cNvPr id="0" name=""/>
        <dsp:cNvSpPr/>
      </dsp:nvSpPr>
      <dsp:spPr>
        <a:xfrm>
          <a:off x="0" y="3057669"/>
          <a:ext cx="10515600" cy="79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i="0" kern="1200"/>
            <a:t>Hervé Glévarec</a:t>
          </a:r>
          <a:r>
            <a:rPr lang="fr-FR" sz="2000" kern="1200"/>
            <a:t>, </a:t>
          </a:r>
          <a:r>
            <a:rPr lang="fr-FR" sz="2000" i="1" kern="1200"/>
            <a:t>Déclarer son goût musical, Codage et analyse d’une question ouverte sur les préférences des Français, « </a:t>
          </a:r>
          <a:r>
            <a:rPr lang="fr-FR" sz="2000" kern="1200"/>
            <a:t>La recherche en acte », publiée dans la revue </a:t>
          </a:r>
          <a:r>
            <a:rPr lang="fr-FR" sz="2000" i="1" kern="1200"/>
            <a:t>SociologieS</a:t>
          </a:r>
          <a:r>
            <a:rPr lang="fr-FR" sz="2000" kern="1200"/>
            <a:t>, 2022.</a:t>
          </a:r>
          <a:endParaRPr lang="en-US" sz="2000" kern="1200"/>
        </a:p>
      </dsp:txBody>
      <dsp:txXfrm>
        <a:off x="38838" y="3096507"/>
        <a:ext cx="10437924" cy="7179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B626034-B617-B85C-1E20-AF61BB79EA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B1796A0-3874-51E3-F9B6-C94BF80CEA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AB856FC-43F8-6D67-C159-F8EC8F9B6E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B31BE9-14D2-43EF-116E-2BE3E9B24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E1201D3-BD4A-694C-DCC5-05E81372E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1813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A8991D-0352-4D18-C4CF-1A7A3EFB26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E6929C1-8EDF-DBA8-3209-E398607DF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C272D1B-9D55-237A-D372-CFBA9B0CF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0FD625F-1252-F81F-F55A-DA80EE981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5E10BB8-270F-CC86-76A5-AF3523B8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8582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57468ED2-F928-0533-E6F8-F064853BCE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DDF8C630-A1A2-52F1-0FAE-78C83913F2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33F3F00-B1FF-FDBE-C126-C388BE1868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FA436A-DDA0-7D16-D630-907F2A6DD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B49EF8B-E40E-A5EB-1A8F-D5B8C48DF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5643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0F70AD-EB99-719D-AEDF-88FEF287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E7D0541-2DBA-7E93-05F3-B8DA3A3BCD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7EAA58-8879-B6B6-8CA4-9865E21C5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09A6FDF-319D-18C3-AF0C-130D4F7B0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80447F4-3A8E-3726-AD3E-5DED0C7BD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520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DC9070-EFC6-2C1B-E65A-E7FF221B5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DBABD71-4715-FD2F-824A-73131F0CF2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CD75BCB-A8AF-BF90-CE46-76EAF88CF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37CEA89-E55B-AD16-3A97-8E15BE38D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EF4E816-8492-8629-83AA-D0A8C6E3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244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454521-34A4-3F79-EF4F-85C3103EA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F1F92A2-D2D1-8703-1A52-EFA4D5AA95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B41481D-9B92-A3EB-759A-6D0178338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EA15A7-1A4E-7D00-5BD1-C76C357E07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912849-6D41-9FDD-F18C-7DF9821B4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35753B98-AE8E-D554-C40D-F55F81BE06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35067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8F6C9A-9648-9462-FB92-6C68E389A7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7BB7C3C-8753-F074-0862-0A50B8E0F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BFC1A8-2041-0AF8-8BDA-782F477D57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9373FF2-D705-9AED-AAD5-E245AFB61B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7F1FE72-9995-1914-0966-638A2254CF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0A31282-21BB-E59B-EA4D-CF7E83A5A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3211B0D-D610-D26C-17E7-50FD0CE7B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CE73F1D-EEE6-CD97-BB58-C7C71EC79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75005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F9A011-A4A3-BC20-3ED3-F0D128852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564E9B24-5A8C-4A24-50E3-61946A652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B39CB5F-E9F3-7E47-97C3-BB9209F1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75E9E1C2-C9C2-2473-0F56-F94352119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665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310E4042-3ADE-92B1-9FFC-6A4BA454C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102D323-C3FA-D097-C6CC-632653189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66F984-EF9D-D6F3-F036-AB34339D9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068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6A913F-1E54-20D0-C7F2-CCA6C215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B5D279-4D16-5446-536F-1F97275885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826184C-19D1-FF60-BD3C-FF115A8E91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A5D2BB-77AD-6564-235E-4D59D5451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D47B30A-F971-7C86-AE28-956AB4F1D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6495513-383B-9F05-3AA5-6CF8E1666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9987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D4EFF2-90A2-A595-3A6E-3ED5BE8E1A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78EFBAE-97BB-F62A-2B6C-B2E86F2537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3970613-B7D5-5A8C-4559-C58B84ED4D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6806B6B-17C8-63E1-815C-721B411FA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65FA94F-D476-48D2-033B-F37501E8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BF413F7-894D-A13E-C668-E655F8D05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301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6CE0DA9-92E2-EA2F-AC05-1FEB5E44C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DC2E43D-48FD-CBFA-2CD7-82BB911166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453941-05D1-DB9B-DF62-E2F576F4BF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FD63FD0-368D-E344-897A-72F02A239BCF}" type="datetimeFigureOut">
              <a:rPr lang="fr-FR" smtClean="0"/>
              <a:t>09/12/2024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1FF3617-1CA2-4936-62F5-1310A5CD60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7403DF-7063-04C7-6C92-35190C850E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DB0B49-FF4E-C54F-9021-CBEA5BEDB4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4282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E87D4E-DBED-4104-89A4-9077E4D91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03975"/>
            <a:ext cx="9144000" cy="2387600"/>
          </a:xfrm>
        </p:spPr>
        <p:txBody>
          <a:bodyPr>
            <a:normAutofit fontScale="90000"/>
          </a:bodyPr>
          <a:lstStyle/>
          <a:p>
            <a:pPr rtl="0"/>
            <a:br>
              <a:rPr lang="fr-FR" sz="32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</a:br>
            <a:r>
              <a:rPr lang="fr-FR" sz="32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ÉTUDE DES PUBLICS</a:t>
            </a:r>
            <a:br>
              <a:rPr lang="fr-FR" sz="32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</a:br>
            <a:br>
              <a:rPr lang="fr-FR" sz="32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</a:br>
            <a:r>
              <a:rPr lang="fr-FR" sz="32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Comment les habitudes d'écoute des personnes âgées de 40 à 59 ans * ont-elles été modifiées par l'essor du streaming musical ? </a:t>
            </a:r>
            <a:endParaRPr lang="fr-FR" sz="8800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6AE6FD-02AF-48D5-CF94-64BA1D5C30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29000"/>
            <a:ext cx="9144000" cy="853230"/>
          </a:xfrm>
        </p:spPr>
        <p:txBody>
          <a:bodyPr/>
          <a:lstStyle/>
          <a:p>
            <a:r>
              <a:rPr lang="fr-FR" sz="24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* Tranche d'âge référence utilisée dans l'étude </a:t>
            </a:r>
            <a:r>
              <a:rPr lang="fr-FR" sz="2400" b="0" i="1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Pratiques culturelles des </a:t>
            </a:r>
            <a:r>
              <a:rPr lang="fr-FR" i="1" dirty="0">
                <a:solidFill>
                  <a:srgbClr val="222222"/>
                </a:solidFill>
                <a:latin typeface="Times New Roman" panose="02020603050405020304" pitchFamily="18" charset="0"/>
              </a:rPr>
              <a:t>Fr</a:t>
            </a:r>
            <a:r>
              <a:rPr lang="fr-FR" sz="2400" b="0" i="1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ançais </a:t>
            </a:r>
            <a:r>
              <a:rPr lang="fr-FR" sz="24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(2020)</a:t>
            </a: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2379BD1-D416-A85B-D3B2-D4DE6F8098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790" y="4519655"/>
            <a:ext cx="9563010" cy="1762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51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744156-D401-C2E3-CE4C-8AF810733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196" y="877432"/>
            <a:ext cx="3455821" cy="1082236"/>
          </a:xfrm>
        </p:spPr>
        <p:txBody>
          <a:bodyPr anchor="b">
            <a:normAutofit/>
          </a:bodyPr>
          <a:lstStyle/>
          <a:p>
            <a:r>
              <a:rPr lang="fr-FR" sz="3200" b="1" i="0" u="none" strike="noStrike" dirty="0">
                <a:effectLst/>
                <a:latin typeface="Times New Roman" panose="02020603050405020304" pitchFamily="18" charset="0"/>
              </a:rPr>
              <a:t>Éléments de contexte</a:t>
            </a:r>
            <a:endParaRPr lang="fr-FR" sz="32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382676-177E-DC40-D5B0-21FDA2320F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2331916"/>
            <a:ext cx="3455821" cy="3447832"/>
          </a:xfrm>
        </p:spPr>
        <p:txBody>
          <a:bodyPr anchor="t">
            <a:normAutofit/>
          </a:bodyPr>
          <a:lstStyle/>
          <a:p>
            <a:r>
              <a:rPr lang="fr-FR" sz="2000" b="1" i="0" u="none" strike="noStrike" dirty="0">
                <a:effectLst/>
                <a:latin typeface="Times New Roman" panose="02020603050405020304" pitchFamily="18" charset="0"/>
              </a:rPr>
              <a:t>2000-2010 </a:t>
            </a:r>
            <a:br>
              <a:rPr lang="fr-FR" sz="2000" b="1" dirty="0">
                <a:latin typeface="Times New Roman" panose="02020603050405020304" pitchFamily="18" charset="0"/>
              </a:rPr>
            </a:br>
            <a:r>
              <a:rPr lang="fr-FR" sz="2000" b="1" i="0" u="none" strike="noStrike" dirty="0">
                <a:effectLst/>
                <a:latin typeface="Times New Roman" panose="02020603050405020304" pitchFamily="18" charset="0"/>
              </a:rPr>
              <a:t>L'essor du numérique et la crise du disque</a:t>
            </a:r>
          </a:p>
          <a:p>
            <a:r>
              <a:rPr lang="fr-FR" sz="2000" b="1" i="0" u="none" strike="noStrike" dirty="0">
                <a:effectLst/>
                <a:latin typeface="Times New Roman" panose="02020603050405020304" pitchFamily="18" charset="0"/>
              </a:rPr>
              <a:t>2010-2020 </a:t>
            </a:r>
            <a:br>
              <a:rPr lang="fr-FR" sz="2000" b="1" dirty="0">
                <a:latin typeface="Times New Roman" panose="02020603050405020304" pitchFamily="18" charset="0"/>
              </a:rPr>
            </a:br>
            <a:r>
              <a:rPr lang="fr-FR" sz="2000" b="1" i="0" u="none" strike="noStrike" dirty="0">
                <a:effectLst/>
                <a:latin typeface="Times New Roman" panose="02020603050405020304" pitchFamily="18" charset="0"/>
              </a:rPr>
              <a:t>Le streaming comme modèle dominant</a:t>
            </a:r>
            <a:endParaRPr lang="fr-FR" sz="2000" b="1" dirty="0">
              <a:latin typeface="Times New Roman" panose="02020603050405020304" pitchFamily="18" charset="0"/>
            </a:endParaRPr>
          </a:p>
          <a:p>
            <a:r>
              <a:rPr lang="fr-FR" sz="2000" b="1" i="0" u="none" strike="noStrike" dirty="0">
                <a:effectLst/>
                <a:latin typeface="Times New Roman" panose="02020603050405020304" pitchFamily="18" charset="0"/>
              </a:rPr>
              <a:t>Depuis 2020 </a:t>
            </a:r>
            <a:br>
              <a:rPr lang="fr-FR" sz="2000" b="1" i="0" u="none" strike="noStrike" dirty="0">
                <a:effectLst/>
                <a:latin typeface="Times New Roman" panose="02020603050405020304" pitchFamily="18" charset="0"/>
              </a:rPr>
            </a:br>
            <a:r>
              <a:rPr lang="fr-FR" sz="2000" b="1" i="0" u="none" strike="noStrike" dirty="0">
                <a:effectLst/>
                <a:latin typeface="Times New Roman" panose="02020603050405020304" pitchFamily="18" charset="0"/>
              </a:rPr>
              <a:t>Diversification des offres et montée en puissance</a:t>
            </a:r>
            <a:endParaRPr lang="fr-FR" sz="2000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75A42718-5C28-3B20-EDDE-7938EA054A8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3522" y="1275358"/>
            <a:ext cx="7354107" cy="450439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6258F736-B256-8039-9DC6-F4E49A5C5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0B4520A-996E-330C-99DA-69CA4D89E9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C8FA945-E356-695F-18D6-CAD4EF34FE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573275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6E92E0-88FC-5E8E-73C3-74AC8F8D1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400" b="1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Etudes statistiques et qualitatives / travaux de recherche déjà menés à ce sujet</a:t>
            </a:r>
            <a:endParaRPr lang="fr-FR" sz="5400" dirty="0"/>
          </a:p>
        </p:txBody>
      </p:sp>
      <p:graphicFrame>
        <p:nvGraphicFramePr>
          <p:cNvPr id="5" name="Espace réservé du contenu 2">
            <a:extLst>
              <a:ext uri="{FF2B5EF4-FFF2-40B4-BE49-F238E27FC236}">
                <a16:creationId xmlns:a16="http://schemas.microsoft.com/office/drawing/2014/main" id="{9FABE0B5-C33A-1C2D-3CA1-D8220B4C62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782754"/>
              </p:ext>
            </p:extLst>
          </p:nvPr>
        </p:nvGraphicFramePr>
        <p:xfrm>
          <a:off x="838200" y="1253331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8052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D8228-9EB7-D6A4-8C02-F3482BF4E6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163"/>
          </a:xfrm>
        </p:spPr>
        <p:txBody>
          <a:bodyPr>
            <a:normAutofit/>
          </a:bodyPr>
          <a:lstStyle/>
          <a:p>
            <a:pPr algn="ctr"/>
            <a:r>
              <a:rPr lang="fr-FR" sz="2800" b="1" i="0" u="none" strike="noStrike" dirty="0">
                <a:solidFill>
                  <a:srgbClr val="3E3E3E"/>
                </a:solidFill>
                <a:effectLst/>
                <a:latin typeface="Times New Roman" panose="02020603050405020304" pitchFamily="18" charset="0"/>
              </a:rPr>
              <a:t>Objectifs/Méthodologie de l’étude</a:t>
            </a:r>
            <a:endParaRPr lang="fr-FR" sz="60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D3CC6B1-77EA-5ECF-160A-FB0685983A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26128" y="2552108"/>
            <a:ext cx="8044543" cy="917574"/>
          </a:xfrm>
        </p:spPr>
        <p:txBody>
          <a:bodyPr>
            <a:normAutofit fontScale="25000" lnSpcReduction="20000"/>
          </a:bodyPr>
          <a:lstStyle/>
          <a:p>
            <a:pPr marL="0" indent="0" algn="ctr" rtl="0">
              <a:spcAft>
                <a:spcPts val="1000"/>
              </a:spcAft>
              <a:buNone/>
            </a:pPr>
            <a:r>
              <a:rPr lang="fr-FR" sz="7200" b="1" dirty="0">
                <a:solidFill>
                  <a:srgbClr val="3E3E3E"/>
                </a:solidFill>
                <a:latin typeface="Times New Roman" panose="02020603050405020304" pitchFamily="18" charset="0"/>
              </a:rPr>
              <a:t>OBJECTIFS</a:t>
            </a:r>
          </a:p>
          <a:p>
            <a:pPr algn="just" rtl="0">
              <a:lnSpc>
                <a:spcPct val="120000"/>
              </a:lnSpc>
              <a:spcAft>
                <a:spcPts val="1000"/>
              </a:spcAft>
              <a:buFont typeface="Wingdings" pitchFamily="2" charset="2"/>
              <a:buChar char="à"/>
            </a:pPr>
            <a:r>
              <a:rPr lang="fr-FR" sz="7200" dirty="0">
                <a:solidFill>
                  <a:srgbClr val="3E3E3E"/>
                </a:solidFill>
                <a:latin typeface="Times New Roman" panose="02020603050405020304" pitchFamily="18" charset="0"/>
              </a:rPr>
              <a:t>E</a:t>
            </a:r>
            <a:r>
              <a:rPr lang="fr-FR" sz="7200" b="0" i="0" u="none" strike="noStrike" dirty="0">
                <a:solidFill>
                  <a:srgbClr val="3E3E3E"/>
                </a:solidFill>
                <a:effectLst/>
                <a:latin typeface="Times New Roman" panose="02020603050405020304" pitchFamily="18" charset="0"/>
              </a:rPr>
              <a:t>valuer l’évolution des pratiques musicales des personnes âgées de 40 à 59 ans, ayant vécu l’essor du streaming numérique en tant que moyen d’écoute principal. </a:t>
            </a:r>
          </a:p>
          <a:p>
            <a:pPr marL="0" indent="0" algn="just" rtl="0">
              <a:spcAft>
                <a:spcPts val="1000"/>
              </a:spcAft>
              <a:buNone/>
            </a:pPr>
            <a:b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fr-FR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917E08A2-A28C-5EE6-809E-D60BD13216DB}"/>
              </a:ext>
            </a:extLst>
          </p:cNvPr>
          <p:cNvSpPr txBox="1"/>
          <p:nvPr/>
        </p:nvSpPr>
        <p:spPr>
          <a:xfrm>
            <a:off x="1081182" y="3828105"/>
            <a:ext cx="46101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quantitative</a:t>
            </a:r>
          </a:p>
          <a:p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itchFamily="2" charset="2"/>
              <a:buChar char="à"/>
            </a:pP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Élaboration d’un entretien à questions fermées</a:t>
            </a:r>
          </a:p>
          <a:p>
            <a:pPr marL="285750" indent="-285750">
              <a:buFont typeface="Wingdings" pitchFamily="2" charset="2"/>
              <a:buChar char="à"/>
            </a:pPr>
            <a:r>
              <a:rPr lang="fr-FR" sz="18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</a:rPr>
              <a:t>Nous visons un échantillon de personnes nées dans les années 1960 à 1980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fr-FR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fr-FR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 rendre à d</a:t>
            </a:r>
            <a:r>
              <a:rPr lang="fr-FR" sz="1800" b="0" i="0" u="none" strike="noStrike" dirty="0">
                <a:solidFill>
                  <a:srgbClr val="22222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ifférents points stratégiques (accessibles pour nous, c'est-à-dire à Paris)</a:t>
            </a:r>
            <a:endParaRPr lang="fr-FR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D6E6267C-7ED9-8212-2823-9B9246F07783}"/>
              </a:ext>
            </a:extLst>
          </p:cNvPr>
          <p:cNvSpPr txBox="1"/>
          <p:nvPr/>
        </p:nvSpPr>
        <p:spPr>
          <a:xfrm>
            <a:off x="6096000" y="3828105"/>
            <a:ext cx="49530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Phase qualitative (en </a:t>
            </a:r>
            <a:r>
              <a:rPr lang="fr-FR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focus groupe</a:t>
            </a:r>
            <a:r>
              <a:rPr lang="fr-F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fr-F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Groupes de trois participants</a:t>
            </a:r>
          </a:p>
          <a:p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 </a:t>
            </a:r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itchFamily="2" charset="2"/>
              </a:rPr>
              <a:t>Inciter la d</a:t>
            </a:r>
            <a:r>
              <a:rPr lang="fr-F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iscussion/débat</a:t>
            </a:r>
            <a:endParaRPr lang="fr-FR" dirty="0"/>
          </a:p>
        </p:txBody>
      </p:sp>
      <p:pic>
        <p:nvPicPr>
          <p:cNvPr id="1028" name="Picture 4" descr="Stream On - Logos — Spotify">
            <a:extLst>
              <a:ext uri="{FF2B5EF4-FFF2-40B4-BE49-F238E27FC236}">
                <a16:creationId xmlns:a16="http://schemas.microsoft.com/office/drawing/2014/main" id="{998343EC-C60B-FB68-1495-EDD3891DB5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058" y="1503250"/>
            <a:ext cx="2032000" cy="609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ogo ITunes PNG transparents - StickPNG">
            <a:extLst>
              <a:ext uri="{FF2B5EF4-FFF2-40B4-BE49-F238E27FC236}">
                <a16:creationId xmlns:a16="http://schemas.microsoft.com/office/drawing/2014/main" id="{937EF7FA-B263-A01E-017C-8E61AB0D93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3348" y="1396752"/>
            <a:ext cx="2263746" cy="66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AutoShape 8">
            <a:extLst>
              <a:ext uri="{FF2B5EF4-FFF2-40B4-BE49-F238E27FC236}">
                <a16:creationId xmlns:a16="http://schemas.microsoft.com/office/drawing/2014/main" id="{407971BD-4EA6-54F3-EC74-F063AF8079FB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36" name="Picture 12" descr="Deezer présente son nouveau logo et rafraîchit son application mobile. -  Deezer Newsroom">
            <a:extLst>
              <a:ext uri="{FF2B5EF4-FFF2-40B4-BE49-F238E27FC236}">
                <a16:creationId xmlns:a16="http://schemas.microsoft.com/office/drawing/2014/main" id="{FB5C45A6-74B6-74D6-C474-4B07B2DABB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0" t="25392" r="9562" b="25390"/>
          <a:stretch/>
        </p:blipFill>
        <p:spPr bwMode="auto">
          <a:xfrm>
            <a:off x="5192353" y="1486445"/>
            <a:ext cx="2303099" cy="6918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YouTube Music logo lockups - Partner Marketing Hub">
            <a:extLst>
              <a:ext uri="{FF2B5EF4-FFF2-40B4-BE49-F238E27FC236}">
                <a16:creationId xmlns:a16="http://schemas.microsoft.com/office/drawing/2014/main" id="{05D54580-76D8-F4DE-2F2E-2E4E89265D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3788" y="1526592"/>
            <a:ext cx="2419629" cy="667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Media kit: SoundCloud logos | SoundCloud Newsroom">
            <a:extLst>
              <a:ext uri="{FF2B5EF4-FFF2-40B4-BE49-F238E27FC236}">
                <a16:creationId xmlns:a16="http://schemas.microsoft.com/office/drawing/2014/main" id="{B86C81CE-0E3E-73AE-0FA5-F53DB71C56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3417" y="1465875"/>
            <a:ext cx="1993900" cy="8789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690442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282</Words>
  <Application>Microsoft Macintosh PowerPoint</Application>
  <PresentationFormat>Grand écran</PresentationFormat>
  <Paragraphs>24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10" baseType="lpstr">
      <vt:lpstr>Aptos</vt:lpstr>
      <vt:lpstr>Aptos Display</vt:lpstr>
      <vt:lpstr>Arial</vt:lpstr>
      <vt:lpstr>Times New Roman</vt:lpstr>
      <vt:lpstr>Wingdings</vt:lpstr>
      <vt:lpstr>Thème Office</vt:lpstr>
      <vt:lpstr> ÉTUDE DES PUBLICS  Comment les habitudes d'écoute des personnes âgées de 40 à 59 ans * ont-elles été modifiées par l'essor du streaming musical ? </vt:lpstr>
      <vt:lpstr>Éléments de contexte</vt:lpstr>
      <vt:lpstr>Etudes statistiques et qualitatives / travaux de recherche déjà menés à ce sujet</vt:lpstr>
      <vt:lpstr>Objectifs/Méthodologie de l’étude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Lou Matthieussent</dc:creator>
  <cp:lastModifiedBy>Lou Matthieussent</cp:lastModifiedBy>
  <cp:revision>3</cp:revision>
  <dcterms:created xsi:type="dcterms:W3CDTF">2024-12-09T14:48:13Z</dcterms:created>
  <dcterms:modified xsi:type="dcterms:W3CDTF">2024-12-09T15:23:38Z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5c20be7-c3a5-46e3-9158-fa8a02ce2395_Enabled">
    <vt:lpwstr>true</vt:lpwstr>
  </property>
  <property fmtid="{D5CDD505-2E9C-101B-9397-08002B2CF9AE}" pid="3" name="MSIP_Label_d5c20be7-c3a5-46e3-9158-fa8a02ce2395_SetDate">
    <vt:lpwstr>2024-12-09T15:21:41Z</vt:lpwstr>
  </property>
  <property fmtid="{D5CDD505-2E9C-101B-9397-08002B2CF9AE}" pid="4" name="MSIP_Label_d5c20be7-c3a5-46e3-9158-fa8a02ce2395_Method">
    <vt:lpwstr>Standard</vt:lpwstr>
  </property>
  <property fmtid="{D5CDD505-2E9C-101B-9397-08002B2CF9AE}" pid="5" name="MSIP_Label_d5c20be7-c3a5-46e3-9158-fa8a02ce2395_Name">
    <vt:lpwstr>defa4170-0d19-0005-0004-bc88714345d2</vt:lpwstr>
  </property>
  <property fmtid="{D5CDD505-2E9C-101B-9397-08002B2CF9AE}" pid="6" name="MSIP_Label_d5c20be7-c3a5-46e3-9158-fa8a02ce2395_SiteId">
    <vt:lpwstr>8c6f9078-037e-4261-a583-52a944e55f7f</vt:lpwstr>
  </property>
  <property fmtid="{D5CDD505-2E9C-101B-9397-08002B2CF9AE}" pid="7" name="MSIP_Label_d5c20be7-c3a5-46e3-9158-fa8a02ce2395_ActionId">
    <vt:lpwstr>78d358a4-7c35-4761-9fa2-ca40e0ff8621</vt:lpwstr>
  </property>
  <property fmtid="{D5CDD505-2E9C-101B-9397-08002B2CF9AE}" pid="8" name="MSIP_Label_d5c20be7-c3a5-46e3-9158-fa8a02ce2395_ContentBits">
    <vt:lpwstr>0</vt:lpwstr>
  </property>
</Properties>
</file>