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75" r:id="rId4"/>
    <p:sldId id="306" r:id="rId5"/>
    <p:sldId id="307" r:id="rId6"/>
    <p:sldId id="308" r:id="rId7"/>
    <p:sldId id="30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8B5C69-D7D4-4551-AAC4-1D39114E5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CE2F1F-2ADE-4633-AD2B-8393366E3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C37A47-5EE9-4841-AD35-7D7B7DD2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972A-B9B1-4C1C-BFF9-3F50DCF49A62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00F78D-6D43-485B-AA67-48DDC35A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527860-6D59-4F5F-951F-A222B605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26BF-9506-4A6B-9DB9-3CF4F4D6D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37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1FBD4-A5B9-49A0-A654-DD08E8A4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D99B33-3DDC-439E-AB82-0BB26DE31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5CA7EC-9BD8-4D10-92C8-31FF0FC3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972A-B9B1-4C1C-BFF9-3F50DCF49A62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800547-975A-44A8-AD25-D632350D7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62CF20-9AAA-4E8B-B49F-296A9281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26BF-9506-4A6B-9DB9-3CF4F4D6D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79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237BC7C-338E-4805-BB7D-89914AD74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4F311B-907B-435F-B18C-0DF8DA94A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5E78D0-B1DC-4271-AB6B-406E502A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972A-B9B1-4C1C-BFF9-3F50DCF49A62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969C07-3959-4AF1-9A3B-91159FD15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DAA7B0-A7FE-43CD-8DD6-D5DBAD0B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26BF-9506-4A6B-9DB9-3CF4F4D6D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04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F41F7E-EB5C-45FF-BD3D-C14377356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391610-8CE3-426E-AB41-E66BE3D69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66C682-B6E5-4121-87FF-443407B4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972A-B9B1-4C1C-BFF9-3F50DCF49A62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BC99BB-B0FA-4D81-8988-C91B9E95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B6F4FB-62E9-4E35-9781-222825A2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26BF-9506-4A6B-9DB9-3CF4F4D6D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35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60EBF2-27AF-4682-930E-F929F2AFB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9FE24E-F596-4BD2-B5D7-EE7051F5A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1379C2-ABE2-4FB5-BF6E-649A33F92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972A-B9B1-4C1C-BFF9-3F50DCF49A62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BDBC41-690B-4D0D-9AD2-BE8C9F042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2A2B33-6488-4C3C-BD1E-AFBA8648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26BF-9506-4A6B-9DB9-3CF4F4D6D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55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479A1A-1DA1-4055-83E4-12C359B39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212C53-25A2-4E9F-9B70-B4A08EFBF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2575BC-A8FD-4B03-9AF4-D4E6573CF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0BB7C8-48E2-44A2-A669-CF463DFEA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972A-B9B1-4C1C-BFF9-3F50DCF49A62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BA755E-8B41-4FAF-951A-27CC13FF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D7566E-C64F-41A3-941E-A2D186CB5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26BF-9506-4A6B-9DB9-3CF4F4D6D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61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0709A9-1BE1-4F33-9095-787CBB36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5B9795-2D7E-4F18-B546-2FCB47D10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AD7F73-FF6A-4897-9664-4208D0EA0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714D4A8-0CE2-47F0-8A22-BA463508A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23F64D-E09A-4488-98BF-FEE44E940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3CB2D7-D68D-49FF-A131-11184364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972A-B9B1-4C1C-BFF9-3F50DCF49A62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C87AD8-9E0A-4EB2-9E04-09A1C9CA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D24AC50-492D-4F13-9A65-E99FDA22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26BF-9506-4A6B-9DB9-3CF4F4D6D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81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7AFE4-C982-409A-BA37-AA724DF8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893B35-568F-4FD0-8F83-32B3327E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972A-B9B1-4C1C-BFF9-3F50DCF49A62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BE0916-4DE1-4436-A787-D80E1F5C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232C7A-9804-4589-8F62-D07F142E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26BF-9506-4A6B-9DB9-3CF4F4D6D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47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1359021-C373-4FC5-ABE2-2789344B3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972A-B9B1-4C1C-BFF9-3F50DCF49A62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0119C1-1E1E-41FB-9CC9-6E65231C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86FD88-27B6-4BFC-AD00-90FDB8FD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26BF-9506-4A6B-9DB9-3CF4F4D6D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1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16F5C-CA19-4E4A-9B52-22CC9A65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10362F-03DA-4E40-A918-731C5798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7BD62B-9F9E-4A25-B92E-2B0CF23AF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562EE0-B7D6-40E3-A73B-56963B650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972A-B9B1-4C1C-BFF9-3F50DCF49A62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677F65-E191-472A-84D4-27FE5FC5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242AEB-329F-41A2-A71E-703215AD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26BF-9506-4A6B-9DB9-3CF4F4D6D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72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8C3B9-761D-456C-9714-0A3D11D2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39095F7-0606-4AEC-B179-3B9B723ED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BE2E74-E441-44EE-BA35-3EBF85864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AB45A2-4FBB-4C2F-AB09-38711410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972A-B9B1-4C1C-BFF9-3F50DCF49A62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5354C0-87E1-4490-A5A9-EA5639FB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3E8BD3-B9C6-4B64-A267-BB05A98D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26BF-9506-4A6B-9DB9-3CF4F4D6D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70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0E5F94A-92D8-45F7-A871-577D915C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DD5CB2-138A-43C8-9BA2-526AE8A79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06FD5A-191C-43E8-874E-739528FA3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5972A-B9B1-4C1C-BFF9-3F50DCF49A62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337A85-6EBC-402A-9B97-E4D48123D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B19172-A643-4575-AE51-AAD1B9D5C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E26BF-9506-4A6B-9DB9-3CF4F4D6D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5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68ECE5-977D-4CBD-9E36-3A18E5A66F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TD 2 - Institutions et administrations de la monarchie absolue. Centre</a:t>
            </a:r>
            <a:br>
              <a:rPr lang="fr-FR" dirty="0"/>
            </a:br>
            <a:r>
              <a:rPr lang="fr-FR" dirty="0"/>
              <a:t>et périphéries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1682EB-1D4F-4696-929B-7E3266CDD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6193" y="4588357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b="1" dirty="0"/>
              <a:t>Séance sur la polysynodie: </a:t>
            </a:r>
          </a:p>
          <a:p>
            <a:pPr marL="342900" indent="-342900">
              <a:buFontTx/>
              <a:buChar char="-"/>
            </a:pPr>
            <a:r>
              <a:rPr lang="fr-FR" dirty="0"/>
              <a:t>qu’est-ce que c’est?</a:t>
            </a:r>
          </a:p>
          <a:p>
            <a:pPr marL="342900" indent="-342900">
              <a:buFontTx/>
              <a:buChar char="-"/>
            </a:pPr>
            <a:r>
              <a:rPr lang="fr-FR" dirty="0"/>
              <a:t>Est-ce une vraie rupture par rapport à la monarchie absolue de Louis XIV?</a:t>
            </a:r>
          </a:p>
          <a:p>
            <a:r>
              <a:rPr lang="fr-FR" dirty="0"/>
              <a:t>- Que révèle-t-elle de la Régence? </a:t>
            </a:r>
          </a:p>
        </p:txBody>
      </p:sp>
    </p:spTree>
    <p:extLst>
      <p:ext uri="{BB962C8B-B14F-4D97-AF65-F5344CB8AC3E}">
        <p14:creationId xmlns:p14="http://schemas.microsoft.com/office/powerpoint/2010/main" val="223385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>
            <a:extLst>
              <a:ext uri="{FF2B5EF4-FFF2-40B4-BE49-F238E27FC236}">
                <a16:creationId xmlns:a16="http://schemas.microsoft.com/office/drawing/2014/main" id="{99F4AEA4-279A-9647-B884-D8DEE0CE527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51788" y="685513"/>
            <a:ext cx="7202197" cy="769041"/>
          </a:xfrm>
        </p:spPr>
        <p:txBody>
          <a:bodyPr/>
          <a:lstStyle/>
          <a:p>
            <a:pPr algn="ctr"/>
            <a:r>
              <a:rPr lang="fr-FR" altLang="fr-FR" dirty="0">
                <a:latin typeface="Franklin Gothic Book" panose="020B0503020102020204" pitchFamily="34" charset="0"/>
              </a:rPr>
              <a:t>Rappel chronologique</a:t>
            </a:r>
            <a:endParaRPr altLang="fr-FR" dirty="0">
              <a:latin typeface="Franklin Gothic Book" panose="020B0503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EF6F14-4161-C848-9141-FD504B60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5765" y="1454553"/>
            <a:ext cx="8168538" cy="4736658"/>
          </a:xfrm>
        </p:spPr>
        <p:txBody>
          <a:bodyPr>
            <a:normAutofit/>
          </a:bodyPr>
          <a:lstStyle/>
          <a:p>
            <a:pPr marL="414772" indent="-414772" algn="just">
              <a:buFont typeface="Franklin Gothic Book" pitchFamily="34"/>
              <a:buAutoNum type="arabicPeriod"/>
              <a:defRPr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72" indent="-414772" algn="just">
              <a:buFont typeface="Franklin Gothic Book" pitchFamily="34"/>
              <a:buAutoNum type="arabicPeriod"/>
              <a:defRPr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72" indent="-414772" algn="just">
              <a:buFont typeface="Franklin Gothic Book" pitchFamily="34"/>
              <a:buAutoNum type="arabicPeriod"/>
              <a:defRPr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1715-1722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la Régence de Philippe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d’Orléans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(une transition politique entre deux règnes)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72" indent="-414772" algn="just">
              <a:buFont typeface="Franklin Gothic Book" pitchFamily="34"/>
              <a:buAutoNum type="arabicPeriod"/>
              <a:defRPr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1722-mai 1774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le règne de Louis XV (1710-1774), arrière-petit-fils de Louis XIV.</a:t>
            </a:r>
          </a:p>
          <a:p>
            <a:pPr marL="414772" indent="-414772" algn="just">
              <a:buFont typeface="Franklin Gothic Book" pitchFamily="34"/>
              <a:buAutoNum type="arabicPeriod"/>
              <a:defRPr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1774-1789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le règne de Louis XVI (guillotiné le 21 janvier 1793). </a:t>
            </a:r>
          </a:p>
        </p:txBody>
      </p:sp>
    </p:spTree>
    <p:extLst>
      <p:ext uri="{BB962C8B-B14F-4D97-AF65-F5344CB8AC3E}">
        <p14:creationId xmlns:p14="http://schemas.microsoft.com/office/powerpoint/2010/main" val="198194158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>
            <a:extLst>
              <a:ext uri="{FF2B5EF4-FFF2-40B4-BE49-F238E27FC236}">
                <a16:creationId xmlns:a16="http://schemas.microsoft.com/office/drawing/2014/main" id="{B5951649-1818-41DB-8C46-DC26741B226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315200" y="698474"/>
            <a:ext cx="3312088" cy="1486236"/>
          </a:xfrm>
        </p:spPr>
        <p:txBody>
          <a:bodyPr/>
          <a:lstStyle/>
          <a:p>
            <a:pPr eaLnBrk="1" hangingPunct="1"/>
            <a:r>
              <a:rPr altLang="fr-FR" sz="181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Philippe d’Orléans (1674-1723)</a:t>
            </a:r>
          </a:p>
        </p:txBody>
      </p:sp>
      <p:sp>
        <p:nvSpPr>
          <p:cNvPr id="36867" name="Espace réservé du contenu 2">
            <a:extLst>
              <a:ext uri="{FF2B5EF4-FFF2-40B4-BE49-F238E27FC236}">
                <a16:creationId xmlns:a16="http://schemas.microsoft.com/office/drawing/2014/main" id="{1A44BB7D-4953-4464-BCA1-6E76D764DF5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572794" y="2512293"/>
            <a:ext cx="5223082" cy="285947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altLang="fr-FR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Fils de Monsieur, le frère de Louis XIV, et de la </a:t>
            </a:r>
            <a:r>
              <a:rPr altLang="fr-FR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princesse</a:t>
            </a:r>
            <a:r>
              <a:rPr altLang="fr-FR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Palatine</a:t>
            </a:r>
            <a:r>
              <a:rPr lang="fr-FR" altLang="fr-FR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altLang="fr-FR" sz="217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neveu de Louis XIV</a:t>
            </a:r>
            <a:endParaRPr altLang="fr-FR" sz="217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altLang="fr-FR" sz="217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Mauvaise</a:t>
            </a:r>
            <a:r>
              <a:rPr lang="fr-FR" altLang="fr-FR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17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réputation</a:t>
            </a:r>
            <a:r>
              <a:rPr lang="fr-FR" altLang="fr-FR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altLang="fr-FR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Ecarté</a:t>
            </a:r>
            <a:r>
              <a:rPr altLang="fr-FR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Versailles et accusé de vouloir empoisonner le duc de Bourgogne, il est défendu par Louis XIV qui se méfie de </a:t>
            </a:r>
            <a:r>
              <a:rPr altLang="fr-FR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altLang="fr-FR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altLang="fr-FR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Accusé d’inceste sur sa fille la </a:t>
            </a:r>
            <a:r>
              <a:rPr lang="fr-FR" altLang="fr-FR" sz="217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duchesse de Berry</a:t>
            </a:r>
            <a:r>
              <a:rPr lang="fr-FR" altLang="fr-FR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Campagnes de pamphlets contre lui pour nuire à sa réputation : les « </a:t>
            </a:r>
            <a:r>
              <a:rPr lang="fr-FR" altLang="fr-FR" sz="217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Philippiques</a:t>
            </a:r>
            <a:r>
              <a:rPr lang="fr-FR" altLang="fr-FR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». </a:t>
            </a:r>
            <a:endParaRPr altLang="fr-FR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altLang="fr-FR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altLang="fr-FR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9FC43A-ECD5-40A1-A1CB-4C1C56A3F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10" y="0"/>
            <a:ext cx="5400000" cy="6858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234D9C-DB67-4167-A50B-EE001A4A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crise de succession de Louis XIV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BDECAE-DF51-4C97-AB13-BD10194A8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Après 54 ans de règne, mort de Louis XIV en septembre 1715</a:t>
            </a:r>
          </a:p>
          <a:p>
            <a:pPr marL="0" indent="0">
              <a:buNone/>
            </a:pP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1715 : minorité du futur Louis XV 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 duc d’Anjou), arrière-petit-fils de Louis XIV et 3</a:t>
            </a:r>
            <a:r>
              <a:rPr lang="fr-FR" alt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fils du duc de Bourgogne, né le 15 février 1710 à Versailles.</a:t>
            </a:r>
          </a:p>
          <a:p>
            <a:pPr marL="0" indent="0">
              <a:buNone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1711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mort du Grand Dauphin (variole).</a:t>
            </a:r>
          </a:p>
          <a:p>
            <a:pPr marL="0" indent="0">
              <a:buNone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1712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mort du Duc de Bourgogne (petit-fils).</a:t>
            </a:r>
          </a:p>
          <a:p>
            <a:pPr marL="0" indent="0">
              <a:buNone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1713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mort du duc de Berry (petit-fils).</a:t>
            </a:r>
          </a:p>
          <a:p>
            <a:pPr marL="0" indent="0">
              <a:buNone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Autre petit-fils de Louis XIV : Philippe V d’Espagne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Duc d’Orléans plus proche prétendant au trône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027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963BDF-4BF6-4539-B527-BE3716555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1F69C1-19CD-48D4-BDB4-AF79E688E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2 sept 1715: le testament de L XIV est cassé</a:t>
            </a:r>
          </a:p>
          <a:p>
            <a:r>
              <a:rPr lang="fr-FR" dirty="0"/>
              <a:t>Le Parlement est rétabli dans son droit de remontrances</a:t>
            </a:r>
          </a:p>
          <a:p>
            <a:r>
              <a:rPr lang="fr-FR" dirty="0"/>
              <a:t>Un nouveau style de gouvernement? La « polysynodie »</a:t>
            </a:r>
          </a:p>
          <a:p>
            <a:pPr marL="107999" indent="0" algn="just" defTabSz="755952">
              <a:spcAft>
                <a:spcPts val="220"/>
              </a:spcAft>
              <a:buNone/>
              <a:defRPr/>
            </a:pPr>
            <a:r>
              <a:rPr lang="fr-FR" dirty="0">
                <a:latin typeface="Times New Roman" pitchFamily="18"/>
                <a:cs typeface="Times New Roman" pitchFamily="18"/>
              </a:rPr>
              <a:t>15 septembre 1715 : création de la </a:t>
            </a:r>
            <a:r>
              <a:rPr lang="fr-FR" b="1" dirty="0">
                <a:latin typeface="Times New Roman" pitchFamily="18"/>
                <a:cs typeface="Times New Roman" pitchFamily="18"/>
              </a:rPr>
              <a:t>polysynodie</a:t>
            </a:r>
            <a:r>
              <a:rPr lang="fr-FR" dirty="0">
                <a:latin typeface="Times New Roman" pitchFamily="18"/>
                <a:cs typeface="Times New Roman" pitchFamily="18"/>
              </a:rPr>
              <a:t> (7 conseils autour du Conseil de Régence:</a:t>
            </a:r>
          </a:p>
          <a:p>
            <a:pPr marL="107999" indent="0" algn="just" defTabSz="755952">
              <a:spcAft>
                <a:spcPts val="220"/>
              </a:spcAft>
              <a:buNone/>
              <a:defRPr/>
            </a:pPr>
            <a:endParaRPr lang="fr-FR" dirty="0">
              <a:latin typeface="Times New Roman" pitchFamily="18"/>
              <a:cs typeface="Times New Roman" pitchFamily="18"/>
            </a:endParaRPr>
          </a:p>
          <a:p>
            <a:pPr marL="0" indent="0" defTabSz="755952">
              <a:spcAft>
                <a:spcPts val="220"/>
              </a:spcAft>
              <a:buNone/>
              <a:defRPr/>
            </a:pPr>
            <a:r>
              <a:rPr lang="fr-FR" sz="2100" dirty="0">
                <a:latin typeface="Times New Roman" pitchFamily="18"/>
                <a:cs typeface="Times New Roman" pitchFamily="18"/>
              </a:rPr>
              <a:t>le conseil de Conscience (affaires morales et religieuses), présidé par le cardinal de Noailles.</a:t>
            </a:r>
          </a:p>
          <a:p>
            <a:pPr marL="0" indent="0" algn="just" defTabSz="755952">
              <a:spcAft>
                <a:spcPts val="220"/>
              </a:spcAft>
              <a:buNone/>
              <a:defRPr/>
            </a:pPr>
            <a:r>
              <a:rPr lang="fr-FR" sz="2100" dirty="0">
                <a:latin typeface="Times New Roman" pitchFamily="18"/>
                <a:cs typeface="Times New Roman" pitchFamily="18"/>
              </a:rPr>
              <a:t>le conseil des Affaires étrangères, présidé par le maréchal d'</a:t>
            </a:r>
            <a:r>
              <a:rPr lang="fr-FR" sz="2100" dirty="0" err="1">
                <a:latin typeface="Times New Roman" pitchFamily="18"/>
                <a:cs typeface="Times New Roman" pitchFamily="18"/>
              </a:rPr>
              <a:t>Huxelles</a:t>
            </a:r>
            <a:r>
              <a:rPr lang="fr-FR" sz="2100" dirty="0">
                <a:latin typeface="Times New Roman" pitchFamily="18"/>
                <a:cs typeface="Times New Roman" pitchFamily="18"/>
              </a:rPr>
              <a:t>.</a:t>
            </a:r>
          </a:p>
          <a:p>
            <a:pPr marL="0" indent="0" algn="just" defTabSz="755952">
              <a:spcAft>
                <a:spcPts val="220"/>
              </a:spcAft>
              <a:buNone/>
              <a:defRPr/>
            </a:pPr>
            <a:r>
              <a:rPr lang="fr-FR" sz="2100" dirty="0">
                <a:latin typeface="Times New Roman" pitchFamily="18"/>
                <a:cs typeface="Times New Roman" pitchFamily="18"/>
              </a:rPr>
              <a:t>le conseil de la Guerre présidé par le maréchal de Villars.</a:t>
            </a:r>
          </a:p>
          <a:p>
            <a:pPr marL="0" indent="0" algn="just" defTabSz="755952">
              <a:spcAft>
                <a:spcPts val="220"/>
              </a:spcAft>
              <a:buNone/>
              <a:defRPr/>
            </a:pPr>
            <a:r>
              <a:rPr lang="fr-FR" sz="2100" dirty="0">
                <a:latin typeface="Times New Roman" pitchFamily="18"/>
                <a:cs typeface="Times New Roman" pitchFamily="18"/>
              </a:rPr>
              <a:t>le conseil de la Marine présidé par le comte de Toulouse (fils naturel de Louis XIV).</a:t>
            </a:r>
          </a:p>
          <a:p>
            <a:pPr marL="0" indent="0" algn="just" defTabSz="755952">
              <a:spcAft>
                <a:spcPts val="220"/>
              </a:spcAft>
              <a:buNone/>
              <a:defRPr/>
            </a:pPr>
            <a:r>
              <a:rPr lang="fr-FR" sz="2100" dirty="0">
                <a:latin typeface="Times New Roman" pitchFamily="18"/>
                <a:cs typeface="Times New Roman" pitchFamily="18"/>
              </a:rPr>
              <a:t>le conseil des Finances, présidé par le duc de Noailles.</a:t>
            </a:r>
          </a:p>
          <a:p>
            <a:pPr marL="0" indent="0" algn="just" defTabSz="755952">
              <a:spcAft>
                <a:spcPts val="220"/>
              </a:spcAft>
              <a:buNone/>
              <a:defRPr/>
            </a:pPr>
            <a:r>
              <a:rPr lang="fr-FR" sz="2100" dirty="0">
                <a:latin typeface="Times New Roman" pitchFamily="18"/>
                <a:cs typeface="Times New Roman" pitchFamily="18"/>
              </a:rPr>
              <a:t>le conseil des Affaires du Dedans du Royaume, présidé par le duc d'Antin.</a:t>
            </a:r>
          </a:p>
          <a:p>
            <a:pPr marL="0" indent="0" algn="just" defTabSz="755952">
              <a:spcAft>
                <a:spcPts val="220"/>
              </a:spcAft>
              <a:buNone/>
              <a:defRPr/>
            </a:pPr>
            <a:r>
              <a:rPr lang="fr-FR" sz="2100" dirty="0">
                <a:latin typeface="Times New Roman" pitchFamily="18"/>
                <a:cs typeface="Times New Roman" pitchFamily="18"/>
              </a:rPr>
              <a:t>le conseil du Commerce (décembre 1715), présidé par le maréchal de Villeroy.</a:t>
            </a:r>
          </a:p>
          <a:p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394745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EC726-CFF6-4DF2-BEC1-E52ADC42C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365125"/>
            <a:ext cx="11854543" cy="1325563"/>
          </a:xfrm>
        </p:spPr>
        <p:txBody>
          <a:bodyPr>
            <a:normAutofit/>
          </a:bodyPr>
          <a:lstStyle/>
          <a:p>
            <a:r>
              <a:rPr lang="fr-FR" sz="3200" dirty="0"/>
              <a:t>Alexandre </a:t>
            </a:r>
            <a:r>
              <a:rPr lang="fr-FR" sz="3200" dirty="0" err="1"/>
              <a:t>Dupilet</a:t>
            </a:r>
            <a:r>
              <a:rPr lang="fr-FR" sz="3200" dirty="0"/>
              <a:t>, « La fausse révolution du Régent », </a:t>
            </a:r>
            <a:r>
              <a:rPr lang="fr-FR" sz="3200" i="1" dirty="0"/>
              <a:t>L’Histoire</a:t>
            </a:r>
            <a:r>
              <a:rPr lang="fr-FR" sz="3200" dirty="0"/>
              <a:t>, 2011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0F2A38-BA12-42D6-AE1A-6DD9D1DAB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1513114"/>
            <a:ext cx="11821886" cy="4822372"/>
          </a:xfrm>
        </p:spPr>
        <p:txBody>
          <a:bodyPr>
            <a:normAutofit/>
          </a:bodyPr>
          <a:lstStyle/>
          <a:p>
            <a:r>
              <a:rPr lang="fr-FR" sz="3600" dirty="0"/>
              <a:t>Un malheur que « d’être gouverné par des gens qui paraissent pas même avoir jamais rien su des manières de gouvernement » </a:t>
            </a:r>
          </a:p>
          <a:p>
            <a:r>
              <a:rPr lang="fr-FR" sz="3600" dirty="0"/>
              <a:t>1718 </a:t>
            </a:r>
            <a:r>
              <a:rPr lang="fr-FR" sz="3600" dirty="0" err="1"/>
              <a:t>a^rrêt</a:t>
            </a:r>
            <a:r>
              <a:rPr lang="fr-FR" sz="3600" dirty="0"/>
              <a:t> conseil régence taille et la capitation =&gt;nouvelle taille = dîme au 10</a:t>
            </a:r>
            <a:r>
              <a:rPr lang="fr-FR" sz="3600" baseline="30000" dirty="0"/>
              <a:t>e</a:t>
            </a:r>
            <a:r>
              <a:rPr lang="fr-FR" sz="3600" dirty="0"/>
              <a:t> revenu</a:t>
            </a:r>
          </a:p>
        </p:txBody>
      </p:sp>
    </p:spTree>
    <p:extLst>
      <p:ext uri="{BB962C8B-B14F-4D97-AF65-F5344CB8AC3E}">
        <p14:creationId xmlns:p14="http://schemas.microsoft.com/office/powerpoint/2010/main" val="247589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2E2D3E-483D-42F7-9D85-313D5C41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67E6E-391B-4331-8BA6-B8AA9D853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Travail d’argumentation répondez à la question suivante: en quoi le Parlement critique-t-il et rend-il en même temps hommage au Régent? </a:t>
            </a:r>
          </a:p>
        </p:txBody>
      </p:sp>
    </p:spTree>
    <p:extLst>
      <p:ext uri="{BB962C8B-B14F-4D97-AF65-F5344CB8AC3E}">
        <p14:creationId xmlns:p14="http://schemas.microsoft.com/office/powerpoint/2010/main" val="17349931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513</Words>
  <Application>Microsoft Office PowerPoint</Application>
  <PresentationFormat>Grand écran</PresentationFormat>
  <Paragraphs>38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Franklin Gothic Book</vt:lpstr>
      <vt:lpstr>Symbol</vt:lpstr>
      <vt:lpstr>Times New Roman</vt:lpstr>
      <vt:lpstr>Thème Office</vt:lpstr>
      <vt:lpstr>TD 2 - Institutions et administrations de la monarchie absolue. Centre et périphéries</vt:lpstr>
      <vt:lpstr>Rappel chronologique</vt:lpstr>
      <vt:lpstr>Philippe d’Orléans (1674-1723)</vt:lpstr>
      <vt:lpstr>La crise de succession de Louis XIV</vt:lpstr>
      <vt:lpstr>Présentation PowerPoint</vt:lpstr>
      <vt:lpstr>Alexandre Dupilet, « La fausse révolution du Régent », L’Histoire, 2011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 2 - Institutions et administrations de la monarchie absolue. Centre et périphéries</dc:title>
  <dc:creator>Guillaume Mazeau</dc:creator>
  <cp:lastModifiedBy>Guillaume Mazeau</cp:lastModifiedBy>
  <cp:revision>23</cp:revision>
  <dcterms:created xsi:type="dcterms:W3CDTF">2023-09-26T07:08:30Z</dcterms:created>
  <dcterms:modified xsi:type="dcterms:W3CDTF">2023-09-26T17:09:22Z</dcterms:modified>
</cp:coreProperties>
</file>