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44" y="-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51DA29-937A-4781-9531-D1DB149FFA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9EDE4F0-0E55-4EE0-97CE-D0493CAB6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738C4B-46F2-42A2-B0B0-71244B87F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2730-9598-429D-BBFC-C0A2A3367D85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558A5B-D112-4AAD-9A56-6D8638052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4A6F02-0480-48E3-9371-AF73F6020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4851A-4C8E-453B-9C4D-6EF5B3F76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5405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B3B974-C733-49AF-97D9-682053474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A2B418D-E343-4AA7-AD9F-2F62F983C6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B34868-5A3F-4FC4-8C5A-0F279D63D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2730-9598-429D-BBFC-C0A2A3367D85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361C72-12A0-4A6D-A4EB-8E5B6BE5E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CC6700-C0C0-4D1C-A66A-73CD866F1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4851A-4C8E-453B-9C4D-6EF5B3F76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974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1574B52-86F4-4324-8A84-92FE269F55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6DDC7B6-4F5E-40DB-9108-23AD5EB7AC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3764EA-6669-4B09-8ABB-34A589C63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2730-9598-429D-BBFC-C0A2A3367D85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1EECD7-CC30-4BE8-A39E-CCA784FCE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0CC4D1-D1AE-4CFC-A310-8AFD6E866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4851A-4C8E-453B-9C4D-6EF5B3F76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65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58D509-A910-49EB-8232-6955742FE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1C0C33-E8B0-41F6-BCF0-ABBBC8782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F0B83B-7DE7-4220-99EB-ECE65BE9F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2730-9598-429D-BBFC-C0A2A3367D85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9CBE03-9E32-41EC-9E65-08D6A7743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A00D60-2056-4C96-9CD6-1FBD987BA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4851A-4C8E-453B-9C4D-6EF5B3F76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704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574B3B-1A2B-4855-A2C5-F5816CDB6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D779212-3565-48C3-A177-F274B496A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B7183F-C34C-4226-A66C-13B75E2F4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2730-9598-429D-BBFC-C0A2A3367D85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53826E-6385-42D3-BFDF-352F007D2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579BFE-9248-4948-BCD6-4A46B599B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4851A-4C8E-453B-9C4D-6EF5B3F76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101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3C95EB-515B-4FCC-9B4E-CABB574FA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E452B8-5096-40C2-9478-B7B7519F8F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09F8FF0-8F86-46EE-90F7-212FB4740D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6AE913D-40ED-4A71-8BB1-D850F63D8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2730-9598-429D-BBFC-C0A2A3367D85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5C9F159-771E-413D-9654-3803FBFC3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E5365B-C6ED-46B3-BA7B-65163FF71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4851A-4C8E-453B-9C4D-6EF5B3F76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4567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621870-28A8-4F2F-A391-AF596455E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278253C-D900-4B97-8E05-670B6B5B0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6BD7DCD-FEFD-48B0-A5B7-6C44C0C01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2F32762-7988-448D-8FCB-6FBE0BF8B4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53EF072-1518-452E-A19C-AACF336085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64E3E23-651C-4EC7-9D51-A54D8566B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2730-9598-429D-BBFC-C0A2A3367D85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6EC7BB9-8A80-4FAD-8121-1688692E7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FD216B7-B19C-44E7-9A8D-AC83FDDFB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4851A-4C8E-453B-9C4D-6EF5B3F76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02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BB40F2-B83E-4E8D-8C5D-DC04A2AA1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6C1E2E4-F7B7-4E0F-A04A-0201368A4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2730-9598-429D-BBFC-C0A2A3367D85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0F9D9FF-A788-409B-A7C7-191929814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AEDE08E-3CC2-4FFB-A6F8-174B05549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4851A-4C8E-453B-9C4D-6EF5B3F76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7538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D98A10-D43B-48D5-A325-3CC5390B2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2730-9598-429D-BBFC-C0A2A3367D85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FB99B8E-BC40-4C74-8ED5-C5350D6B0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28D11EE-300B-41EB-A2C8-F794B9616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4851A-4C8E-453B-9C4D-6EF5B3F76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3103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F25BAD-1C3E-4D36-9928-25C85BE66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82E5C2-0F16-4DFA-95A3-7F7FE91B7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22C1F22-BC4E-4279-807C-21E3CF35E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CD8C9F-0A36-4D98-AD09-2484233E4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2730-9598-429D-BBFC-C0A2A3367D85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7A7243-26B3-4B26-A5B7-91BE0543B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29D6973-0AA2-45A1-A430-DFFB2FF9B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4851A-4C8E-453B-9C4D-6EF5B3F76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2440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95039F-BC2D-42FF-902D-66F81CC01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6C5E001-876A-4CF0-A283-3F3F7C5E1E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EA9D657-0EFB-42A7-9789-D141F82F20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C1F8385-1A8A-4CF3-9A92-C511065A4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2730-9598-429D-BBFC-C0A2A3367D85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DD8B400-3740-4176-9626-1398436E8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F588EB-AEE7-4960-AFB6-273C7B954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4851A-4C8E-453B-9C4D-6EF5B3F76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1869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B6DB231-50C1-44A6-AB49-D01D1189A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400431-8CD1-41AE-B292-220C92EB7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A442BF-508D-4A8A-AE3A-BEF60D1BFF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92730-9598-429D-BBFC-C0A2A3367D85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169BA7-B9F0-416A-BF6F-E3B4FD516E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EF3A9C-1C07-4A65-8964-8D5A23868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4851A-4C8E-453B-9C4D-6EF5B3F76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25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FC55B5-2532-45DC-8FDA-194726C692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Décadence de la noblesse? Mémoires du marquis de Bouillé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4ED5699-5101-41DE-8964-85DE011DF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39342"/>
            <a:ext cx="9144000" cy="718457"/>
          </a:xfrm>
        </p:spPr>
        <p:txBody>
          <a:bodyPr/>
          <a:lstStyle/>
          <a:p>
            <a:r>
              <a:rPr lang="fr-FR" dirty="0"/>
              <a:t>p. 69</a:t>
            </a:r>
          </a:p>
        </p:txBody>
      </p:sp>
    </p:spTree>
    <p:extLst>
      <p:ext uri="{BB962C8B-B14F-4D97-AF65-F5344CB8AC3E}">
        <p14:creationId xmlns:p14="http://schemas.microsoft.com/office/powerpoint/2010/main" val="355478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393194-27E6-490A-8DDA-6FAD5E535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>
            <a:normAutofit lnSpcReduction="10000"/>
          </a:bodyPr>
          <a:lstStyle/>
          <a:p>
            <a:r>
              <a:rPr lang="fr-FR" dirty="0"/>
              <a:t>Nature : </a:t>
            </a:r>
            <a:r>
              <a:rPr lang="fr-FR" dirty="0" err="1"/>
              <a:t>chap</a:t>
            </a:r>
            <a:r>
              <a:rPr lang="fr-FR" dirty="0"/>
              <a:t> III Mémoires justifier son parcours, interroger causes de la RF = déploration, nostalgie d’un âge d’or révolu de la vieille noblesse (extraction)</a:t>
            </a:r>
          </a:p>
          <a:p>
            <a:r>
              <a:rPr lang="fr-FR" dirty="0"/>
              <a:t>Auteur cour armée – fonction sociale vieilles familles nobles = bellatores gouverneur Iles de Vent 1777 &gt; 1783 – 1791 Nancy juin 1791 </a:t>
            </a:r>
          </a:p>
          <a:p>
            <a:r>
              <a:rPr lang="fr-FR" dirty="0"/>
              <a:t>Contexte: début règne de LXVI  - tensions au sein de la noblesse  - 1797 publié 1822 Restauration </a:t>
            </a:r>
          </a:p>
          <a:p>
            <a:r>
              <a:rPr lang="fr-FR" dirty="0"/>
              <a:t>Dilution de l’identité, sang nobiliaire  - décomposition corps de la noblesse est Sali, corrompu = illusion d’une communauté originelle</a:t>
            </a:r>
          </a:p>
          <a:p>
            <a:r>
              <a:rPr lang="fr-FR" dirty="0"/>
              <a:t>Splendeur, éclat – vivre noblement = = reconnu socialement comme noble au quotidien </a:t>
            </a:r>
          </a:p>
          <a:p>
            <a:r>
              <a:rPr lang="fr-FR" dirty="0"/>
              <a:t>Surnombre 80.000 </a:t>
            </a:r>
          </a:p>
        </p:txBody>
      </p:sp>
    </p:spTree>
    <p:extLst>
      <p:ext uri="{BB962C8B-B14F-4D97-AF65-F5344CB8AC3E}">
        <p14:creationId xmlns:p14="http://schemas.microsoft.com/office/powerpoint/2010/main" val="3927324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4E8337-4242-4B58-9634-88817BC96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lnSpcReduction="10000"/>
          </a:bodyPr>
          <a:lstStyle/>
          <a:p>
            <a:r>
              <a:rPr lang="fr-FR" dirty="0"/>
              <a:t>Guy </a:t>
            </a:r>
            <a:r>
              <a:rPr lang="fr-FR" dirty="0" err="1"/>
              <a:t>Chaussinand</a:t>
            </a:r>
            <a:r>
              <a:rPr lang="fr-FR" dirty="0"/>
              <a:t> Nogaret 110 à 120 000 – Robert Dauvergne 300.000</a:t>
            </a:r>
          </a:p>
          <a:p>
            <a:r>
              <a:rPr lang="fr-FR" dirty="0"/>
              <a:t>François </a:t>
            </a:r>
            <a:r>
              <a:rPr lang="fr-FR" dirty="0" err="1"/>
              <a:t>Bluche</a:t>
            </a:r>
            <a:r>
              <a:rPr lang="fr-FR" dirty="0"/>
              <a:t> 9000 familles = 140.000 nobles</a:t>
            </a:r>
          </a:p>
          <a:p>
            <a:r>
              <a:rPr lang="fr-FR" dirty="0"/>
              <a:t>Michel Nassiet – début 18</a:t>
            </a:r>
            <a:r>
              <a:rPr lang="fr-FR" baseline="30000" dirty="0"/>
              <a:t>e</a:t>
            </a:r>
            <a:r>
              <a:rPr lang="fr-FR" dirty="0"/>
              <a:t> 234.000 – fin 18</a:t>
            </a:r>
            <a:r>
              <a:rPr lang="fr-FR" baseline="30000" dirty="0"/>
              <a:t>e</a:t>
            </a:r>
            <a:r>
              <a:rPr lang="fr-FR" dirty="0"/>
              <a:t> 140.000</a:t>
            </a:r>
          </a:p>
          <a:p>
            <a:r>
              <a:rPr lang="fr-FR" dirty="0"/>
              <a:t>Michel Figeac « anémie nobiliaire » </a:t>
            </a:r>
          </a:p>
          <a:p>
            <a:endParaRPr lang="fr-FR" dirty="0"/>
          </a:p>
          <a:p>
            <a:r>
              <a:rPr lang="fr-FR" dirty="0"/>
              <a:t>- </a:t>
            </a:r>
            <a:r>
              <a:rPr lang="fr-FR" dirty="0">
                <a:solidFill>
                  <a:srgbClr val="FF0000"/>
                </a:solidFill>
              </a:rPr>
              <a:t>achat de charges/office </a:t>
            </a:r>
            <a:r>
              <a:rPr lang="fr-FR" dirty="0"/>
              <a:t>1604 édit Paulet « paulette » - 1771 Maupeou </a:t>
            </a:r>
          </a:p>
          <a:p>
            <a:r>
              <a:rPr lang="fr-FR" dirty="0"/>
              <a:t>- lettre de noblesse faveur ou grâce </a:t>
            </a:r>
          </a:p>
          <a:p>
            <a:r>
              <a:rPr lang="fr-FR" dirty="0"/>
              <a:t>- « origine » fief = domaine seigneurial attaché à un titre de noblesse (comté, marquisat, duché) = origine féodale = </a:t>
            </a:r>
          </a:p>
          <a:p>
            <a:r>
              <a:rPr lang="fr-FR" dirty="0"/>
              <a:t>Gentilhommerie rurale extraction/origine + 4 quartiers – 200 familles </a:t>
            </a:r>
          </a:p>
        </p:txBody>
      </p:sp>
    </p:spTree>
    <p:extLst>
      <p:ext uri="{BB962C8B-B14F-4D97-AF65-F5344CB8AC3E}">
        <p14:creationId xmlns:p14="http://schemas.microsoft.com/office/powerpoint/2010/main" val="3923617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076E16-EB28-47DA-82C4-418BEC825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9857"/>
            <a:ext cx="10515600" cy="5687106"/>
          </a:xfrm>
        </p:spPr>
        <p:txBody>
          <a:bodyPr/>
          <a:lstStyle/>
          <a:p>
            <a:r>
              <a:rPr lang="fr-FR" dirty="0"/>
              <a:t>= sang pur pureté de sang  - noblesse supérieure hérédité qualités héritées, </a:t>
            </a:r>
            <a:r>
              <a:rPr lang="fr-FR" dirty="0" err="1"/>
              <a:t>hérédaires</a:t>
            </a:r>
            <a:r>
              <a:rPr lang="fr-FR" dirty="0"/>
              <a:t> – 1732 Boulainvilliers </a:t>
            </a:r>
            <a:r>
              <a:rPr lang="fr-FR" i="1" dirty="0"/>
              <a:t>Essai sur la noblesse de France </a:t>
            </a:r>
            <a:r>
              <a:rPr lang="fr-FR" dirty="0"/>
              <a:t>: théorie de l’ascendance franque de la noblesse = Francs – Gaulois « race » noble  = droit de conquête, lignage hérédité = privilèges récompense qualités</a:t>
            </a:r>
          </a:p>
          <a:p>
            <a:r>
              <a:rPr lang="fr-FR" dirty="0"/>
              <a:t>Michel Figeac familles nobles ouest = 1500 livres de rente = laboureurs – stratégies matrimoniales – vivre noblement – tenir son rang </a:t>
            </a:r>
          </a:p>
          <a:p>
            <a:r>
              <a:rPr lang="fr-FR" dirty="0"/>
              <a:t>Noblesse de robe magistrats, notaires, avocats, maîtres des requêtes </a:t>
            </a:r>
          </a:p>
          <a:p>
            <a:r>
              <a:rPr lang="fr-FR" dirty="0"/>
              <a:t>Illustration = honneur, bravoure – </a:t>
            </a:r>
          </a:p>
          <a:p>
            <a:r>
              <a:rPr lang="fr-FR" dirty="0"/>
              <a:t>Necker 1780 – 1788 – capitalistes banquiers </a:t>
            </a:r>
          </a:p>
          <a:p>
            <a:r>
              <a:rPr lang="fr-FR" dirty="0"/>
              <a:t>Taille – 10</a:t>
            </a:r>
            <a:r>
              <a:rPr lang="fr-FR" baseline="30000" dirty="0"/>
              <a:t>e</a:t>
            </a:r>
            <a:r>
              <a:rPr lang="fr-FR" dirty="0"/>
              <a:t> 1710 20</a:t>
            </a:r>
            <a:r>
              <a:rPr lang="fr-FR" baseline="30000" dirty="0"/>
              <a:t>e</a:t>
            </a:r>
            <a:r>
              <a:rPr lang="fr-FR" dirty="0"/>
              <a:t> 1749</a:t>
            </a:r>
          </a:p>
        </p:txBody>
      </p:sp>
    </p:spTree>
    <p:extLst>
      <p:ext uri="{BB962C8B-B14F-4D97-AF65-F5344CB8AC3E}">
        <p14:creationId xmlns:p14="http://schemas.microsoft.com/office/powerpoint/2010/main" val="2960211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ABDE98-BE8D-42DE-AB21-17119CD36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9857"/>
            <a:ext cx="10515600" cy="5687106"/>
          </a:xfrm>
        </p:spPr>
        <p:txBody>
          <a:bodyPr/>
          <a:lstStyle/>
          <a:p>
            <a:r>
              <a:rPr lang="fr-FR" dirty="0"/>
              <a:t>Voltaire duc Rohan « mon nom je le commence et vous finissez le vôtre » </a:t>
            </a:r>
          </a:p>
          <a:p>
            <a:r>
              <a:rPr lang="fr-FR" dirty="0"/>
              <a:t>« peuple » attaques contre la noblesse – années 1780 « aristocrates » monstre social, parasite inutile nuisible Antoine De </a:t>
            </a:r>
            <a:r>
              <a:rPr lang="fr-FR" dirty="0" err="1"/>
              <a:t>Baecque</a:t>
            </a:r>
            <a:r>
              <a:rPr lang="fr-FR" dirty="0"/>
              <a:t> </a:t>
            </a:r>
          </a:p>
          <a:p>
            <a:r>
              <a:rPr lang="fr-FR" dirty="0"/>
              <a:t>Abbé </a:t>
            </a:r>
            <a:r>
              <a:rPr lang="fr-FR" dirty="0" err="1"/>
              <a:t>Coyer</a:t>
            </a:r>
            <a:r>
              <a:rPr lang="fr-FR" dirty="0"/>
              <a:t> </a:t>
            </a:r>
            <a:r>
              <a:rPr lang="fr-FR" i="1" dirty="0"/>
              <a:t>La noblesse commerçante </a:t>
            </a:r>
            <a:r>
              <a:rPr lang="fr-FR" dirty="0"/>
              <a:t>1757 (dérogeance) + chevalier d’</a:t>
            </a:r>
            <a:r>
              <a:rPr lang="fr-FR" dirty="0" err="1"/>
              <a:t>Arcq</a:t>
            </a:r>
            <a:r>
              <a:rPr lang="fr-FR" dirty="0"/>
              <a:t> </a:t>
            </a:r>
            <a:r>
              <a:rPr lang="fr-FR" i="1" dirty="0"/>
              <a:t>La noblesse militaire ou le patriote français – « quittez ce luxe qui vous dégrade » = </a:t>
            </a:r>
            <a:r>
              <a:rPr lang="fr-FR" dirty="0"/>
              <a:t>retour aux anciens privilèges, ancienne mission</a:t>
            </a:r>
          </a:p>
          <a:p>
            <a:r>
              <a:rPr lang="fr-FR" dirty="0"/>
              <a:t>« réaction nobiliaire » théorie de la frustration relative </a:t>
            </a:r>
          </a:p>
          <a:p>
            <a:r>
              <a:rPr lang="fr-FR" dirty="0"/>
              <a:t>Colbert Louvois =  </a:t>
            </a:r>
          </a:p>
        </p:txBody>
      </p:sp>
    </p:spTree>
    <p:extLst>
      <p:ext uri="{BB962C8B-B14F-4D97-AF65-F5344CB8AC3E}">
        <p14:creationId xmlns:p14="http://schemas.microsoft.com/office/powerpoint/2010/main" val="20713050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418</Words>
  <Application>Microsoft Office PowerPoint</Application>
  <PresentationFormat>Grand écran</PresentationFormat>
  <Paragraphs>28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Décadence de la noblesse? Mémoires du marquis de Bouillé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Décadence de la noblesse? Mémoires du marquis de Bouillé</dc:title>
  <dc:creator>Guillaume Mazeau</dc:creator>
  <cp:lastModifiedBy>Guillaume Mazeau</cp:lastModifiedBy>
  <cp:revision>14</cp:revision>
  <dcterms:created xsi:type="dcterms:W3CDTF">2023-11-24T08:27:54Z</dcterms:created>
  <dcterms:modified xsi:type="dcterms:W3CDTF">2023-11-24T12:43:48Z</dcterms:modified>
</cp:coreProperties>
</file>