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6BCAA-53F3-4BBB-A440-51C116DA5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D88E52-738B-4FB4-94BE-C7A48437D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EA8D4-8427-46AC-9B70-8D3D424D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2D5AED-AB90-44FE-A3C1-23FC4B72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0111EC-CB7B-40EB-A32E-C41C1AE2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5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509314-D9B2-4540-B86B-1FDC06B3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FBC2C7D-222D-4113-939D-D7027B9A4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043B70-6E87-41A3-92DF-C694F77F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C97A91-7F4B-4B45-826C-6B3B0E2D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144051-5880-4F73-A096-60EE22FE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27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701ED1-DE49-4D7D-8546-B1050137B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BC29AE-25A0-475A-A679-A3C7E6016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E2E0BC-4453-43C1-BA26-E0895063C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D71F09-BD24-4EB8-A0F7-7B645B820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AB37D6-22D9-4A06-A5C1-36A01196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87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70FA6-166B-47AD-812D-84DC60AA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769FA-3CC1-471F-9493-CAD2C253B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E425E9-65C4-4C28-BD47-AD54FD80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48E309-1DD2-4940-9FB0-C5365246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61DBFA-6B80-4ECE-AD07-3197BC8EB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14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59A8A-321F-46B3-B3E4-22FB2676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A224B8-E6A7-4BD2-B996-73F68FE84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166F31-AC88-4E13-8686-1A327145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4944AF-BA93-4256-9229-5AB014AC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463F2-0368-4E38-81A3-EC9F8805B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61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450438-2F54-4231-9E48-13CE157B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29CD05-936A-4B13-9DD1-5518E866E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34B5BC-37B8-4C3F-9616-E78EFE65F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270E0F-973D-4990-A2BB-7B3A72BE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4AE187-8B5F-49FB-9C1A-2EB18E592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987E0B-7179-4EA0-B5E4-DFE19064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08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D8DB5-7407-4E77-94D3-8B0E42A4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ED4C18-E38A-47AB-85DF-441A48845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E6E2C8-F8FF-4BA3-83A6-8460BD67B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28C4EB-F581-4908-8916-E64840040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26F775-59A0-4297-90DE-DB165003E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3784C7-5CFA-49C9-A18E-E1924F754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56B9630-B3ED-4EDE-B62A-2797D9F0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37D8975-9B58-4D4B-BA5A-2754010B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18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38824-990D-48EB-870D-367F47B4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96610A-E2D4-44BD-B6EC-F027E7D51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3BB6C1-7C50-40EC-9A3A-9D0902F48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35104C-5C9C-467D-A750-DCBD9017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01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BD84B4E-C74A-4072-9D95-2928FF0C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D998E9-3937-4AA0-A5DB-84ECD8C4C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F28CDA-1A32-4E5B-AA4B-9B6BD7E3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7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744CEB-8F49-4781-A546-51993BBCE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12491E-3C18-4C83-A0E2-25E7CD3C3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7CCACA-A618-4D14-8ABB-E26826821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8F2A75-01A2-4B61-B071-98763041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3C43A1-BDEA-4135-8113-01FE62AF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8A0855-993B-494D-87A2-1D6D612C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49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C4BBFA-77BF-4288-A407-B73993C5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51C493F-93E7-423E-96D8-A244E018DF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87D36B-D40D-4BD0-9493-47D322518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BDA4EF-4643-416C-B308-C83990A3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FDA445-EA8B-4F59-95FF-BE2CBCE02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C078A-6BB9-4BA4-AA82-69EEB3E0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54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DA93B36-1AC2-4F8F-9EA3-84AE79C32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E369F9-5052-4354-B21A-5B56C8C53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589138-B378-43C3-A16C-EA1DA0CE6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EDC96-44C1-440D-9AEE-0110539F3D6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634ED8-74A3-4CE8-BD36-A9E9FFB5C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6FB4AF-E853-4CBC-9D8B-C5029EAC8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B038E-FEDA-4F5F-9753-5D42FC884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3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283596-4499-4C31-81C8-A51ECD6C4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Patrimoine, histoire, mémoire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E543D0-2F3E-4001-A86E-BF7071BE5B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Quelques définitions</a:t>
            </a:r>
          </a:p>
        </p:txBody>
      </p:sp>
    </p:spTree>
    <p:extLst>
      <p:ext uri="{BB962C8B-B14F-4D97-AF65-F5344CB8AC3E}">
        <p14:creationId xmlns:p14="http://schemas.microsoft.com/office/powerpoint/2010/main" val="389526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79D92-AD7A-4664-AA59-DEF0B8FC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5A3E26-A6D9-46B6-8EE4-0F926E9D2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Patrimoine: ensemble de biens (matériels ou non) hérités du passé dont une communauté estime qu’ils doivent être conservés, protégés et transmis aux générations suivantes. </a:t>
            </a:r>
          </a:p>
          <a:p>
            <a:r>
              <a:rPr lang="fr-FR" sz="2400" dirty="0"/>
              <a:t>Dominique Poulot, </a:t>
            </a:r>
            <a:r>
              <a:rPr lang="fr-FR" sz="2400" i="1" dirty="0"/>
              <a:t>Patrimoine et musées: l’institution de la culture</a:t>
            </a:r>
            <a:r>
              <a:rPr lang="fr-FR" sz="2400" dirty="0"/>
              <a:t>, 2014 « </a:t>
            </a:r>
            <a:r>
              <a:rPr lang="fr-FR" sz="2400" dirty="0" err="1"/>
              <a:t>patrimonium</a:t>
            </a:r>
            <a:r>
              <a:rPr lang="fr-FR" sz="2400" dirty="0"/>
              <a:t> »</a:t>
            </a:r>
          </a:p>
          <a:p>
            <a:r>
              <a:rPr lang="fr-FR" sz="2400" dirty="0"/>
              <a:t>André Chastel « la patrimoine se reconnaît au fait que sa perte constitue un sacrifice, et que sa conservation suppose des sacrifices » =&gt; « émotions patrimoniales » Daniel Fabre (</a:t>
            </a:r>
            <a:r>
              <a:rPr lang="fr-FR" sz="2400" dirty="0" err="1"/>
              <a:t>dir</a:t>
            </a:r>
            <a:r>
              <a:rPr lang="fr-FR" sz="2400" dirty="0"/>
              <a:t>.), Emotions patrimoniales, 2013</a:t>
            </a:r>
          </a:p>
          <a:p>
            <a:r>
              <a:rPr lang="fr-FR" sz="2400" dirty="0"/>
              <a:t>Une définition juridique, codifiée: code </a:t>
            </a:r>
            <a:r>
              <a:rPr lang="fr-FR" sz="2400"/>
              <a:t>du Patrimoine (2004)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3043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786F24-A88A-4475-9A4F-00B3DD91A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Valeurs : beauté, ancienneté, rareté, histoire, valeurs éducatives, identitaires </a:t>
            </a:r>
          </a:p>
          <a:p>
            <a:r>
              <a:rPr lang="fr-FR" dirty="0"/>
              <a:t>Valeurs collectives : Bernard Stiegler dans Henri Rousso, Le Regard de l’histoire, 2003: « c’est la constitution d’un « nous » qui se pose comme question, en tant que ce « nous » est toujours l’héritage d’un passé »</a:t>
            </a:r>
          </a:p>
          <a:p>
            <a:r>
              <a:rPr lang="fr-FR" dirty="0"/>
              <a:t>Renvoie à l’idée que le passé sert de plus en plus à la définition des identités collectives, des choix collectifs, mais aussi aux débats, aux conflits. « patrimoine » vient aussi de luttes, de conflits. </a:t>
            </a:r>
          </a:p>
          <a:p>
            <a:r>
              <a:rPr lang="fr-FR" dirty="0"/>
              <a:t>Rapport au passé a changé. Reinhardt </a:t>
            </a:r>
            <a:r>
              <a:rPr lang="fr-FR" dirty="0" err="1"/>
              <a:t>Koselleck</a:t>
            </a:r>
            <a:r>
              <a:rPr lang="fr-FR" dirty="0"/>
              <a:t>, </a:t>
            </a:r>
            <a:r>
              <a:rPr lang="fr-FR" i="1" dirty="0"/>
              <a:t>Le Futur passé</a:t>
            </a:r>
            <a:r>
              <a:rPr lang="fr-FR" dirty="0"/>
              <a:t>, 1990: « condition historique » : articulation entre passé, présent et futur, change au cours de l’histoire 1° régime ancien d’historicité (« condition historique ») 2° régime moderne d’historicité  - François </a:t>
            </a:r>
            <a:r>
              <a:rPr lang="fr-FR" dirty="0" err="1"/>
              <a:t>Hartog</a:t>
            </a:r>
            <a:r>
              <a:rPr lang="fr-FR" dirty="0"/>
              <a:t>, </a:t>
            </a:r>
            <a:r>
              <a:rPr lang="fr-FR" i="1" dirty="0"/>
              <a:t>Régimes d’historicité</a:t>
            </a:r>
            <a:r>
              <a:rPr lang="fr-FR" dirty="0"/>
              <a:t>, 2003:  années 1960 « présentisme »</a:t>
            </a:r>
          </a:p>
        </p:txBody>
      </p:sp>
    </p:spTree>
    <p:extLst>
      <p:ext uri="{BB962C8B-B14F-4D97-AF65-F5344CB8AC3E}">
        <p14:creationId xmlns:p14="http://schemas.microsoft.com/office/powerpoint/2010/main" val="302141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C8E904-61F3-4022-A9EE-25E645BEA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r>
              <a:rPr lang="fr-FR" dirty="0"/>
              <a:t>Pierre Nora, « L’explosion du patrimoine » dans Présent, nation, mémoire, 2011</a:t>
            </a:r>
          </a:p>
          <a:p>
            <a:r>
              <a:rPr lang="fr-FR" dirty="0"/>
              <a:t>Mémoire collective: Maurice Halbwachs, </a:t>
            </a:r>
            <a:r>
              <a:rPr lang="fr-FR" i="1" dirty="0"/>
              <a:t>Les cadres sociaux de la mémoire</a:t>
            </a:r>
            <a:r>
              <a:rPr lang="fr-FR" dirty="0"/>
              <a:t>, 1925: patrimoine, politiques commémoratives, calendrier national des commémorations </a:t>
            </a:r>
          </a:p>
          <a:p>
            <a:r>
              <a:rPr lang="fr-FR" dirty="0"/>
              <a:t>Trois périodes</a:t>
            </a:r>
          </a:p>
          <a:p>
            <a:r>
              <a:rPr lang="fr-FR" dirty="0"/>
              <a:t>- Invention 18</a:t>
            </a:r>
            <a:r>
              <a:rPr lang="fr-FR" baseline="30000" dirty="0"/>
              <a:t>e</a:t>
            </a:r>
            <a:r>
              <a:rPr lang="fr-FR" dirty="0"/>
              <a:t> et </a:t>
            </a:r>
            <a:r>
              <a:rPr lang="fr-FR" dirty="0" err="1"/>
              <a:t>stt</a:t>
            </a:r>
            <a:r>
              <a:rPr lang="fr-FR" dirty="0"/>
              <a:t> 19</a:t>
            </a:r>
            <a:r>
              <a:rPr lang="fr-FR" baseline="30000" dirty="0"/>
              <a:t>e</a:t>
            </a:r>
            <a:endParaRPr lang="fr-FR" dirty="0"/>
          </a:p>
          <a:p>
            <a:r>
              <a:rPr lang="fr-FR" dirty="0"/>
              <a:t>- extension fin 19</a:t>
            </a:r>
            <a:r>
              <a:rPr lang="fr-FR" baseline="30000" dirty="0"/>
              <a:t>e</a:t>
            </a:r>
            <a:r>
              <a:rPr lang="fr-FR" dirty="0"/>
              <a:t>-milieu 20</a:t>
            </a:r>
            <a:r>
              <a:rPr lang="fr-FR" baseline="30000" dirty="0"/>
              <a:t>e</a:t>
            </a:r>
            <a:r>
              <a:rPr lang="fr-FR" dirty="0"/>
              <a:t> </a:t>
            </a:r>
          </a:p>
          <a:p>
            <a:r>
              <a:rPr lang="fr-FR" dirty="0"/>
              <a:t>- hypertrophie/foisonnement &gt;fin 20</a:t>
            </a:r>
            <a:r>
              <a:rPr lang="fr-FR" baseline="30000" dirty="0"/>
              <a:t>e</a:t>
            </a:r>
            <a:r>
              <a:rPr lang="fr-FR" dirty="0"/>
              <a:t> </a:t>
            </a:r>
          </a:p>
          <a:p>
            <a:r>
              <a:rPr lang="fr-FR" dirty="0"/>
              <a:t>« devoir de mémoire » années 1990 Shoah  victimes = logiques de patrimonialisation </a:t>
            </a:r>
          </a:p>
        </p:txBody>
      </p:sp>
    </p:spTree>
    <p:extLst>
      <p:ext uri="{BB962C8B-B14F-4D97-AF65-F5344CB8AC3E}">
        <p14:creationId xmlns:p14="http://schemas.microsoft.com/office/powerpoint/2010/main" val="196907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EA5DE1-3FDA-4A9C-B1E3-932DA0FF7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648643"/>
          </a:xfrm>
        </p:spPr>
        <p:txBody>
          <a:bodyPr/>
          <a:lstStyle/>
          <a:p>
            <a:r>
              <a:rPr lang="fr-FR" dirty="0"/>
              <a:t>« patrimoine » « couches superposées » (JP </a:t>
            </a:r>
            <a:r>
              <a:rPr lang="fr-FR" dirty="0" err="1"/>
              <a:t>Babelion</a:t>
            </a:r>
            <a:r>
              <a:rPr lang="fr-FR" dirty="0"/>
              <a:t>, André Chastel, La notion de patrimoine, 1994)</a:t>
            </a:r>
          </a:p>
          <a:p>
            <a:r>
              <a:rPr lang="fr-FR" dirty="0"/>
              <a:t>D Poulot, Une histoire du patrimoine en Occident, 2006: « processus complexe de très longue durée </a:t>
            </a:r>
            <a:r>
              <a:rPr lang="fr-FR" dirty="0" err="1"/>
              <a:t>ety</a:t>
            </a:r>
            <a:r>
              <a:rPr lang="fr-FR" dirty="0"/>
              <a:t> profondément culturel » destruction/conservation, oubli/souvenir</a:t>
            </a:r>
          </a:p>
          <a:p>
            <a:r>
              <a:rPr lang="fr-FR" dirty="0"/>
              <a:t>Poulot « une expression traditionnelle de la chaîne des générations » = transmission héritage legs</a:t>
            </a:r>
          </a:p>
          <a:p>
            <a:r>
              <a:rPr lang="fr-FR" dirty="0"/>
              <a:t>Fabrication d’origines: dimension identitaire </a:t>
            </a:r>
          </a:p>
          <a:p>
            <a:r>
              <a:rPr lang="fr-FR" dirty="0"/>
              <a:t>Bien commun : ce qui rassemble, ce qui relie dans la cité enjeu politiques publiques </a:t>
            </a:r>
          </a:p>
          <a:p>
            <a:r>
              <a:rPr lang="fr-FR" dirty="0"/>
              <a:t>France: patrimoine très « institué »volontarisme singulier RF, musées, </a:t>
            </a:r>
          </a:p>
          <a:p>
            <a:r>
              <a:rPr lang="fr-FR" dirty="0"/>
              <a:t>Notion en évolution, débattue « Matrimoine » 2015 Mouvement HF</a:t>
            </a:r>
          </a:p>
        </p:txBody>
      </p:sp>
    </p:spTree>
    <p:extLst>
      <p:ext uri="{BB962C8B-B14F-4D97-AF65-F5344CB8AC3E}">
        <p14:creationId xmlns:p14="http://schemas.microsoft.com/office/powerpoint/2010/main" val="417849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0D30E-6A6C-4D8C-8DB5-D562E4F5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156C24-15C0-45BD-8A1B-37E98E72E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Françoise Choay, Allégorie du patrimoine ,1992 et Le patrimoine en questions, 2010: la patrimonialisation </a:t>
            </a:r>
          </a:p>
          <a:p>
            <a:r>
              <a:rPr lang="fr-FR" dirty="0"/>
              <a:t>=&gt; comble du présentisme? </a:t>
            </a:r>
            <a:r>
              <a:rPr lang="fr-FR"/>
              <a:t>Guillaume Mazeau, Histoire, 2020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2420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511</Words>
  <Application>Microsoft Office PowerPoint</Application>
  <PresentationFormat>Grand écran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Patrimoine, histoire, mémoire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Patrimoine, histoire, mémoire</dc:title>
  <dc:creator>Guillaume Mazeau</dc:creator>
  <cp:lastModifiedBy>Guillaume Mazeau</cp:lastModifiedBy>
  <cp:revision>11</cp:revision>
  <dcterms:created xsi:type="dcterms:W3CDTF">2022-09-15T08:03:34Z</dcterms:created>
  <dcterms:modified xsi:type="dcterms:W3CDTF">2023-09-20T07:59:37Z</dcterms:modified>
</cp:coreProperties>
</file>