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2"/>
  </p:notesMasterIdLst>
  <p:sldIdLst>
    <p:sldId id="256" r:id="rId2"/>
    <p:sldId id="320" r:id="rId3"/>
    <p:sldId id="265" r:id="rId4"/>
    <p:sldId id="297" r:id="rId5"/>
    <p:sldId id="298" r:id="rId6"/>
    <p:sldId id="300" r:id="rId7"/>
    <p:sldId id="259" r:id="rId8"/>
    <p:sldId id="301" r:id="rId9"/>
    <p:sldId id="316" r:id="rId10"/>
    <p:sldId id="321" r:id="rId11"/>
    <p:sldId id="325" r:id="rId12"/>
    <p:sldId id="294" r:id="rId13"/>
    <p:sldId id="322" r:id="rId14"/>
    <p:sldId id="326" r:id="rId15"/>
    <p:sldId id="318" r:id="rId16"/>
    <p:sldId id="323" r:id="rId17"/>
    <p:sldId id="324" r:id="rId18"/>
    <p:sldId id="317" r:id="rId19"/>
    <p:sldId id="281" r:id="rId20"/>
    <p:sldId id="266" r:id="rId21"/>
    <p:sldId id="284" r:id="rId22"/>
    <p:sldId id="314" r:id="rId23"/>
    <p:sldId id="319" r:id="rId24"/>
    <p:sldId id="315" r:id="rId25"/>
    <p:sldId id="285" r:id="rId26"/>
    <p:sldId id="308" r:id="rId27"/>
    <p:sldId id="310" r:id="rId28"/>
    <p:sldId id="311" r:id="rId29"/>
    <p:sldId id="312" r:id="rId30"/>
    <p:sldId id="309" r:id="rId31"/>
  </p:sldIdLst>
  <p:sldSz cx="9144000" cy="5143500" type="screen16x9"/>
  <p:notesSz cx="6858000" cy="9144000"/>
  <p:embeddedFontLst>
    <p:embeddedFont>
      <p:font typeface="Bahnschrift SemiBold SemiConden" panose="020B0502040204020203" pitchFamily="34" charset="0"/>
      <p:bold r:id="rId33"/>
    </p:embeddedFont>
    <p:embeddedFont>
      <p:font typeface="Dosis Light" panose="020B0604020202020204" charset="0"/>
      <p:regular r:id="rId34"/>
      <p:bold r:id="rId35"/>
    </p:embeddedFont>
    <p:embeddedFont>
      <p:font typeface="Garamond" panose="02020404030301010803" pitchFamily="18" charset="0"/>
      <p:regular r:id="rId36"/>
      <p:bold r:id="rId37"/>
      <p:italic r:id="rId38"/>
    </p:embeddedFont>
    <p:embeddedFont>
      <p:font typeface="Titillium Web Light"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9A884F-7B45-4B84-8A9A-4E917F0A5F5C}">
  <a:tblStyle styleId="{949A884F-7B45-4B84-8A9A-4E917F0A5F5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2673590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2" name="Google Shape;391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2" name="Google Shape;391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3567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3B5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lstStyle>
            <a:lvl1pPr lvl="0">
              <a:spcBef>
                <a:spcPts val="0"/>
              </a:spcBef>
              <a:spcAft>
                <a:spcPts val="0"/>
              </a:spcAft>
              <a:buClr>
                <a:srgbClr val="80BFB7"/>
              </a:buClr>
              <a:buSzPts val="6000"/>
              <a:buNone/>
              <a:defRPr sz="6000">
                <a:solidFill>
                  <a:srgbClr val="80BFB7"/>
                </a:solidFill>
              </a:defRPr>
            </a:lvl1pPr>
            <a:lvl2pPr lvl="1">
              <a:spcBef>
                <a:spcPts val="0"/>
              </a:spcBef>
              <a:spcAft>
                <a:spcPts val="0"/>
              </a:spcAft>
              <a:buClr>
                <a:srgbClr val="80BFB7"/>
              </a:buClr>
              <a:buSzPts val="6000"/>
              <a:buNone/>
              <a:defRPr sz="6000">
                <a:solidFill>
                  <a:srgbClr val="80BFB7"/>
                </a:solidFill>
              </a:defRPr>
            </a:lvl2pPr>
            <a:lvl3pPr lvl="2">
              <a:spcBef>
                <a:spcPts val="0"/>
              </a:spcBef>
              <a:spcAft>
                <a:spcPts val="0"/>
              </a:spcAft>
              <a:buClr>
                <a:srgbClr val="80BFB7"/>
              </a:buClr>
              <a:buSzPts val="6000"/>
              <a:buNone/>
              <a:defRPr sz="6000">
                <a:solidFill>
                  <a:srgbClr val="80BFB7"/>
                </a:solidFill>
              </a:defRPr>
            </a:lvl3pPr>
            <a:lvl4pPr lvl="3">
              <a:spcBef>
                <a:spcPts val="0"/>
              </a:spcBef>
              <a:spcAft>
                <a:spcPts val="0"/>
              </a:spcAft>
              <a:buClr>
                <a:srgbClr val="80BFB7"/>
              </a:buClr>
              <a:buSzPts val="6000"/>
              <a:buNone/>
              <a:defRPr sz="6000">
                <a:solidFill>
                  <a:srgbClr val="80BFB7"/>
                </a:solidFill>
              </a:defRPr>
            </a:lvl4pPr>
            <a:lvl5pPr lvl="4">
              <a:spcBef>
                <a:spcPts val="0"/>
              </a:spcBef>
              <a:spcAft>
                <a:spcPts val="0"/>
              </a:spcAft>
              <a:buClr>
                <a:srgbClr val="80BFB7"/>
              </a:buClr>
              <a:buSzPts val="6000"/>
              <a:buNone/>
              <a:defRPr sz="6000">
                <a:solidFill>
                  <a:srgbClr val="80BFB7"/>
                </a:solidFill>
              </a:defRPr>
            </a:lvl5pPr>
            <a:lvl6pPr lvl="5">
              <a:spcBef>
                <a:spcPts val="0"/>
              </a:spcBef>
              <a:spcAft>
                <a:spcPts val="0"/>
              </a:spcAft>
              <a:buClr>
                <a:srgbClr val="80BFB7"/>
              </a:buClr>
              <a:buSzPts val="6000"/>
              <a:buNone/>
              <a:defRPr sz="6000">
                <a:solidFill>
                  <a:srgbClr val="80BFB7"/>
                </a:solidFill>
              </a:defRPr>
            </a:lvl6pPr>
            <a:lvl7pPr lvl="6">
              <a:spcBef>
                <a:spcPts val="0"/>
              </a:spcBef>
              <a:spcAft>
                <a:spcPts val="0"/>
              </a:spcAft>
              <a:buClr>
                <a:srgbClr val="80BFB7"/>
              </a:buClr>
              <a:buSzPts val="6000"/>
              <a:buNone/>
              <a:defRPr sz="6000">
                <a:solidFill>
                  <a:srgbClr val="80BFB7"/>
                </a:solidFill>
              </a:defRPr>
            </a:lvl7pPr>
            <a:lvl8pPr lvl="7">
              <a:spcBef>
                <a:spcPts val="0"/>
              </a:spcBef>
              <a:spcAft>
                <a:spcPts val="0"/>
              </a:spcAft>
              <a:buClr>
                <a:srgbClr val="80BFB7"/>
              </a:buClr>
              <a:buSzPts val="6000"/>
              <a:buNone/>
              <a:defRPr sz="6000">
                <a:solidFill>
                  <a:srgbClr val="80BFB7"/>
                </a:solidFill>
              </a:defRPr>
            </a:lvl8pPr>
            <a:lvl9pPr lvl="8">
              <a:spcBef>
                <a:spcPts val="0"/>
              </a:spcBef>
              <a:spcAft>
                <a:spcPts val="0"/>
              </a:spcAft>
              <a:buClr>
                <a:srgbClr val="80BFB7"/>
              </a:buClr>
              <a:buSzPts val="6000"/>
              <a:buNone/>
              <a:defRPr sz="6000">
                <a:solidFill>
                  <a:srgbClr val="80BFB7"/>
                </a:solidFill>
              </a:defRPr>
            </a:lvl9pPr>
          </a:lstStyle>
          <a:p>
            <a:endParaRPr/>
          </a:p>
        </p:txBody>
      </p:sp>
      <p:grpSp>
        <p:nvGrpSpPr>
          <p:cNvPr id="11" name="Google Shape;11;p2"/>
          <p:cNvGrpSpPr/>
          <p:nvPr/>
        </p:nvGrpSpPr>
        <p:grpSpPr>
          <a:xfrm rot="10800000">
            <a:off x="8705367" y="28698"/>
            <a:ext cx="410132" cy="5086302"/>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10800000">
            <a:off x="6659535" y="28698"/>
            <a:ext cx="2309844" cy="5086302"/>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rot="10800000">
            <a:off x="6367294" y="28698"/>
            <a:ext cx="2017554" cy="5086302"/>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
          <p:cNvGrpSpPr/>
          <p:nvPr/>
        </p:nvGrpSpPr>
        <p:grpSpPr>
          <a:xfrm rot="10800000">
            <a:off x="6367294" y="28698"/>
            <a:ext cx="2309820" cy="5086302"/>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26"/>
        <p:cNvGrpSpPr/>
        <p:nvPr/>
      </p:nvGrpSpPr>
      <p:grpSpPr>
        <a:xfrm>
          <a:off x="0" y="0"/>
          <a:ext cx="0" cy="0"/>
          <a:chOff x="0" y="0"/>
          <a:chExt cx="0" cy="0"/>
        </a:xfrm>
      </p:grpSpPr>
      <p:sp>
        <p:nvSpPr>
          <p:cNvPr id="527" name="Google Shape;527;p3"/>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lstStyle>
            <a:lvl1pPr lvl="0" rtl="0">
              <a:spcBef>
                <a:spcPts val="0"/>
              </a:spcBef>
              <a:spcAft>
                <a:spcPts val="0"/>
              </a:spcAft>
              <a:buClr>
                <a:srgbClr val="80BFB7"/>
              </a:buClr>
              <a:buSzPts val="2400"/>
              <a:buNone/>
              <a:defRPr>
                <a:solidFill>
                  <a:srgbClr val="80BFB7"/>
                </a:solidFill>
              </a:defRPr>
            </a:lvl1pPr>
            <a:lvl2pPr lvl="1" rtl="0">
              <a:spcBef>
                <a:spcPts val="0"/>
              </a:spcBef>
              <a:spcAft>
                <a:spcPts val="0"/>
              </a:spcAft>
              <a:buClr>
                <a:srgbClr val="80BFB7"/>
              </a:buClr>
              <a:buSzPts val="3000"/>
              <a:buNone/>
              <a:defRPr sz="3000">
                <a:solidFill>
                  <a:srgbClr val="80BFB7"/>
                </a:solidFill>
              </a:defRPr>
            </a:lvl2pPr>
            <a:lvl3pPr lvl="2" rtl="0">
              <a:spcBef>
                <a:spcPts val="0"/>
              </a:spcBef>
              <a:spcAft>
                <a:spcPts val="0"/>
              </a:spcAft>
              <a:buClr>
                <a:srgbClr val="80BFB7"/>
              </a:buClr>
              <a:buSzPts val="3000"/>
              <a:buNone/>
              <a:defRPr sz="3000">
                <a:solidFill>
                  <a:srgbClr val="80BFB7"/>
                </a:solidFill>
              </a:defRPr>
            </a:lvl3pPr>
            <a:lvl4pPr lvl="3" rtl="0">
              <a:spcBef>
                <a:spcPts val="0"/>
              </a:spcBef>
              <a:spcAft>
                <a:spcPts val="0"/>
              </a:spcAft>
              <a:buClr>
                <a:srgbClr val="80BFB7"/>
              </a:buClr>
              <a:buSzPts val="3000"/>
              <a:buNone/>
              <a:defRPr sz="3000">
                <a:solidFill>
                  <a:srgbClr val="80BFB7"/>
                </a:solidFill>
              </a:defRPr>
            </a:lvl4pPr>
            <a:lvl5pPr lvl="4" rtl="0">
              <a:spcBef>
                <a:spcPts val="0"/>
              </a:spcBef>
              <a:spcAft>
                <a:spcPts val="0"/>
              </a:spcAft>
              <a:buClr>
                <a:srgbClr val="80BFB7"/>
              </a:buClr>
              <a:buSzPts val="3000"/>
              <a:buNone/>
              <a:defRPr sz="3000">
                <a:solidFill>
                  <a:srgbClr val="80BFB7"/>
                </a:solidFill>
              </a:defRPr>
            </a:lvl5pPr>
            <a:lvl6pPr lvl="5" rtl="0">
              <a:spcBef>
                <a:spcPts val="0"/>
              </a:spcBef>
              <a:spcAft>
                <a:spcPts val="0"/>
              </a:spcAft>
              <a:buClr>
                <a:srgbClr val="80BFB7"/>
              </a:buClr>
              <a:buSzPts val="3000"/>
              <a:buNone/>
              <a:defRPr sz="3000">
                <a:solidFill>
                  <a:srgbClr val="80BFB7"/>
                </a:solidFill>
              </a:defRPr>
            </a:lvl6pPr>
            <a:lvl7pPr lvl="6" rtl="0">
              <a:spcBef>
                <a:spcPts val="0"/>
              </a:spcBef>
              <a:spcAft>
                <a:spcPts val="0"/>
              </a:spcAft>
              <a:buClr>
                <a:srgbClr val="80BFB7"/>
              </a:buClr>
              <a:buSzPts val="3000"/>
              <a:buNone/>
              <a:defRPr sz="3000">
                <a:solidFill>
                  <a:srgbClr val="80BFB7"/>
                </a:solidFill>
              </a:defRPr>
            </a:lvl7pPr>
            <a:lvl8pPr lvl="7" rtl="0">
              <a:spcBef>
                <a:spcPts val="0"/>
              </a:spcBef>
              <a:spcAft>
                <a:spcPts val="0"/>
              </a:spcAft>
              <a:buClr>
                <a:srgbClr val="80BFB7"/>
              </a:buClr>
              <a:buSzPts val="3000"/>
              <a:buNone/>
              <a:defRPr sz="3000">
                <a:solidFill>
                  <a:srgbClr val="80BFB7"/>
                </a:solidFill>
              </a:defRPr>
            </a:lvl8pPr>
            <a:lvl9pPr lvl="8" rtl="0">
              <a:spcBef>
                <a:spcPts val="0"/>
              </a:spcBef>
              <a:spcAft>
                <a:spcPts val="0"/>
              </a:spcAft>
              <a:buClr>
                <a:srgbClr val="80BFB7"/>
              </a:buClr>
              <a:buSzPts val="3000"/>
              <a:buNone/>
              <a:defRPr sz="3000">
                <a:solidFill>
                  <a:srgbClr val="80BFB7"/>
                </a:solidFill>
              </a:defRPr>
            </a:lvl9pPr>
          </a:lstStyle>
          <a:p>
            <a:endParaRPr/>
          </a:p>
        </p:txBody>
      </p:sp>
      <p:grpSp>
        <p:nvGrpSpPr>
          <p:cNvPr id="529" name="Google Shape;529;p3"/>
          <p:cNvGrpSpPr/>
          <p:nvPr/>
        </p:nvGrpSpPr>
        <p:grpSpPr>
          <a:xfrm rot="10800000">
            <a:off x="8705367" y="28698"/>
            <a:ext cx="410132" cy="5086302"/>
            <a:chOff x="836200" y="238125"/>
            <a:chExt cx="422425" cy="5238750"/>
          </a:xfrm>
        </p:grpSpPr>
        <p:sp>
          <p:nvSpPr>
            <p:cNvPr id="530" name="Google Shape;530;p3"/>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3"/>
          <p:cNvGrpSpPr/>
          <p:nvPr/>
        </p:nvGrpSpPr>
        <p:grpSpPr>
          <a:xfrm rot="10800000">
            <a:off x="6659535" y="28698"/>
            <a:ext cx="2309844" cy="5086302"/>
            <a:chOff x="986700" y="238125"/>
            <a:chExt cx="2379075" cy="5238750"/>
          </a:xfrm>
        </p:grpSpPr>
        <p:sp>
          <p:nvSpPr>
            <p:cNvPr id="611" name="Google Shape;611;p3"/>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
          <p:cNvGrpSpPr/>
          <p:nvPr/>
        </p:nvGrpSpPr>
        <p:grpSpPr>
          <a:xfrm rot="10800000">
            <a:off x="6367294" y="28698"/>
            <a:ext cx="2017554" cy="5086302"/>
            <a:chOff x="1588750" y="238125"/>
            <a:chExt cx="2078025" cy="5238750"/>
          </a:xfrm>
        </p:grpSpPr>
        <p:sp>
          <p:nvSpPr>
            <p:cNvPr id="731" name="Google Shape;731;p3"/>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3"/>
          <p:cNvGrpSpPr/>
          <p:nvPr/>
        </p:nvGrpSpPr>
        <p:grpSpPr>
          <a:xfrm rot="10800000">
            <a:off x="6367294" y="28698"/>
            <a:ext cx="2309820" cy="5086302"/>
            <a:chOff x="1287725" y="238125"/>
            <a:chExt cx="2379050" cy="5238750"/>
          </a:xfrm>
        </p:grpSpPr>
        <p:sp>
          <p:nvSpPr>
            <p:cNvPr id="941" name="Google Shape;941;p3"/>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Google Shape;1566;p5"/>
          <p:cNvGrpSpPr/>
          <p:nvPr/>
        </p:nvGrpSpPr>
        <p:grpSpPr>
          <a:xfrm rot="10800000">
            <a:off x="8851487" y="28707"/>
            <a:ext cx="264012" cy="5086302"/>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5"/>
          <p:cNvGrpSpPr/>
          <p:nvPr/>
        </p:nvGrpSpPr>
        <p:grpSpPr>
          <a:xfrm rot="10800000">
            <a:off x="7828571" y="28707"/>
            <a:ext cx="1140783" cy="5086302"/>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5"/>
          <p:cNvGrpSpPr/>
          <p:nvPr/>
        </p:nvGrpSpPr>
        <p:grpSpPr>
          <a:xfrm rot="10800000">
            <a:off x="7682451" y="28707"/>
            <a:ext cx="994639" cy="4940182"/>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
          <p:cNvGrpSpPr/>
          <p:nvPr/>
        </p:nvGrpSpPr>
        <p:grpSpPr>
          <a:xfrm rot="10800000">
            <a:off x="7682451" y="28707"/>
            <a:ext cx="1140783" cy="5086302"/>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grpSp>
        <p:nvGrpSpPr>
          <p:cNvPr id="1845" name="Google Shape;1845;p6"/>
          <p:cNvGrpSpPr/>
          <p:nvPr/>
        </p:nvGrpSpPr>
        <p:grpSpPr>
          <a:xfrm rot="10800000">
            <a:off x="8851487" y="28707"/>
            <a:ext cx="264012" cy="5086302"/>
            <a:chOff x="5307800" y="238125"/>
            <a:chExt cx="271925" cy="5238750"/>
          </a:xfrm>
        </p:grpSpPr>
        <p:sp>
          <p:nvSpPr>
            <p:cNvPr id="1846" name="Google Shape;1846;p6"/>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6"/>
          <p:cNvGrpSpPr/>
          <p:nvPr/>
        </p:nvGrpSpPr>
        <p:grpSpPr>
          <a:xfrm rot="10800000">
            <a:off x="7828571" y="28707"/>
            <a:ext cx="1140783" cy="5086302"/>
            <a:chOff x="5458325" y="238125"/>
            <a:chExt cx="1174975" cy="5238750"/>
          </a:xfrm>
        </p:grpSpPr>
        <p:sp>
          <p:nvSpPr>
            <p:cNvPr id="1904" name="Google Shape;1904;p6"/>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6"/>
          <p:cNvGrpSpPr/>
          <p:nvPr/>
        </p:nvGrpSpPr>
        <p:grpSpPr>
          <a:xfrm rot="10800000">
            <a:off x="7682451" y="28707"/>
            <a:ext cx="994639" cy="4940182"/>
            <a:chOff x="5759350" y="388625"/>
            <a:chExt cx="1024450" cy="5088250"/>
          </a:xfrm>
        </p:grpSpPr>
        <p:sp>
          <p:nvSpPr>
            <p:cNvPr id="1967" name="Google Shape;1967;p6"/>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8" name="Google Shape;2068;p6"/>
          <p:cNvGrpSpPr/>
          <p:nvPr/>
        </p:nvGrpSpPr>
        <p:grpSpPr>
          <a:xfrm rot="10800000">
            <a:off x="7682451" y="28707"/>
            <a:ext cx="1140783" cy="5086302"/>
            <a:chOff x="5608825" y="238125"/>
            <a:chExt cx="1174975" cy="5238750"/>
          </a:xfrm>
        </p:grpSpPr>
        <p:sp>
          <p:nvSpPr>
            <p:cNvPr id="2069" name="Google Shape;2069;p6"/>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6"/>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9" name="Google Shape;2119;p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54"/>
        <p:cNvGrpSpPr/>
        <p:nvPr/>
      </p:nvGrpSpPr>
      <p:grpSpPr>
        <a:xfrm>
          <a:off x="0" y="0"/>
          <a:ext cx="0" cy="0"/>
          <a:chOff x="0" y="0"/>
          <a:chExt cx="0" cy="0"/>
        </a:xfrm>
      </p:grpSpPr>
      <p:grpSp>
        <p:nvGrpSpPr>
          <p:cNvPr id="2955" name="Google Shape;2955;p10"/>
          <p:cNvGrpSpPr/>
          <p:nvPr/>
        </p:nvGrpSpPr>
        <p:grpSpPr>
          <a:xfrm rot="10800000">
            <a:off x="8851487" y="28707"/>
            <a:ext cx="264012" cy="5086302"/>
            <a:chOff x="5307800" y="238125"/>
            <a:chExt cx="271925" cy="5238750"/>
          </a:xfrm>
        </p:grpSpPr>
        <p:sp>
          <p:nvSpPr>
            <p:cNvPr id="2956" name="Google Shape;2956;p10"/>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0"/>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0"/>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0"/>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0"/>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0"/>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0"/>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0"/>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0"/>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0"/>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0"/>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0"/>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0"/>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0"/>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0"/>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0"/>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0"/>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0"/>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0"/>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0"/>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0"/>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0"/>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0"/>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0"/>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0"/>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0"/>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0"/>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0"/>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0"/>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0"/>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0"/>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0"/>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0"/>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0"/>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0"/>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0"/>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0"/>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0"/>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0"/>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0"/>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0"/>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0"/>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0"/>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0"/>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0"/>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0"/>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0"/>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0"/>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0"/>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0"/>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0"/>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0"/>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0"/>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0"/>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0"/>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0"/>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0"/>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3" name="Google Shape;3013;p10"/>
          <p:cNvGrpSpPr/>
          <p:nvPr/>
        </p:nvGrpSpPr>
        <p:grpSpPr>
          <a:xfrm rot="10800000">
            <a:off x="7828571" y="28707"/>
            <a:ext cx="1140783" cy="5086302"/>
            <a:chOff x="5458325" y="238125"/>
            <a:chExt cx="1174975" cy="5238750"/>
          </a:xfrm>
        </p:grpSpPr>
        <p:sp>
          <p:nvSpPr>
            <p:cNvPr id="3014" name="Google Shape;3014;p10"/>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0"/>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0"/>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0"/>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0"/>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0"/>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0"/>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0"/>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0"/>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0"/>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0"/>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0"/>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0"/>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0"/>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0"/>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0"/>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0"/>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0"/>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0"/>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0"/>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0"/>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0"/>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0"/>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0"/>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0"/>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0"/>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0"/>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0"/>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0"/>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0"/>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0"/>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0"/>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0"/>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0"/>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0"/>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0"/>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0"/>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0"/>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0"/>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0"/>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0"/>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0"/>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0"/>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0"/>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0"/>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0"/>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0"/>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0"/>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0"/>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0"/>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0"/>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0"/>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0"/>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0"/>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0"/>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0"/>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0"/>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0"/>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0"/>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0"/>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0"/>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0"/>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6" name="Google Shape;3076;p10"/>
          <p:cNvGrpSpPr/>
          <p:nvPr/>
        </p:nvGrpSpPr>
        <p:grpSpPr>
          <a:xfrm rot="10800000">
            <a:off x="7682451" y="28707"/>
            <a:ext cx="994639" cy="4940182"/>
            <a:chOff x="5759350" y="388625"/>
            <a:chExt cx="1024450" cy="5088250"/>
          </a:xfrm>
        </p:grpSpPr>
        <p:sp>
          <p:nvSpPr>
            <p:cNvPr id="3077" name="Google Shape;3077;p10"/>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0"/>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0"/>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0"/>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0"/>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0"/>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0"/>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0"/>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0"/>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0"/>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0"/>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0"/>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0"/>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0"/>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0"/>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0"/>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0"/>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0"/>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0"/>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0"/>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0"/>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0"/>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0"/>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0"/>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0"/>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0"/>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0"/>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0"/>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0"/>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0"/>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0"/>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0"/>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0"/>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0"/>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0"/>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0"/>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0"/>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0"/>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0"/>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0"/>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0"/>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0"/>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0"/>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0"/>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0"/>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0"/>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0"/>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0"/>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0"/>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0"/>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0"/>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0"/>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0"/>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0"/>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0"/>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0"/>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0"/>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0"/>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0"/>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0"/>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8" name="Google Shape;3178;p10"/>
          <p:cNvGrpSpPr/>
          <p:nvPr/>
        </p:nvGrpSpPr>
        <p:grpSpPr>
          <a:xfrm rot="10800000">
            <a:off x="7682451" y="28707"/>
            <a:ext cx="1140783" cy="5086302"/>
            <a:chOff x="5608825" y="238125"/>
            <a:chExt cx="1174975" cy="5238750"/>
          </a:xfrm>
        </p:grpSpPr>
        <p:sp>
          <p:nvSpPr>
            <p:cNvPr id="3179" name="Google Shape;3179;p10"/>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0"/>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9" name="Google Shape;3229;p10"/>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9EEDE0-0360-4447-BED3-52150922E741}"/>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58212B78-BD92-45BE-BE49-E2BE7211A777}"/>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0641F8D7-D647-423D-977D-4CAA35E2A5F8}"/>
              </a:ext>
            </a:extLst>
          </p:cNvPr>
          <p:cNvSpPr>
            <a:spLocks noGrp="1"/>
          </p:cNvSpPr>
          <p:nvPr>
            <p:ph type="sldNum" sz="quarter" idx="12"/>
          </p:nvPr>
        </p:nvSpPr>
        <p:spPr/>
        <p:txBody>
          <a:bodyPr/>
          <a:lstStyle>
            <a:lvl1pPr>
              <a:defRPr/>
            </a:lvl1pPr>
          </a:lstStyle>
          <a:p>
            <a:fld id="{0EC49B85-CA33-49F0-86E6-C9104968646D}" type="slidenum">
              <a:rPr lang="fr-FR" altLang="fr-FR"/>
              <a:pPr/>
              <a:t>‹N°›</a:t>
            </a:fld>
            <a:endParaRPr lang="fr-FR" altLang="fr-FR"/>
          </a:p>
        </p:txBody>
      </p:sp>
    </p:spTree>
    <p:extLst>
      <p:ext uri="{BB962C8B-B14F-4D97-AF65-F5344CB8AC3E}">
        <p14:creationId xmlns:p14="http://schemas.microsoft.com/office/powerpoint/2010/main" val="23776355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300" y="739375"/>
            <a:ext cx="67611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1pPr>
            <a:lvl2pPr lvl="1">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2pPr>
            <a:lvl3pPr lvl="2">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3pPr>
            <a:lvl4pPr lvl="3">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4pPr>
            <a:lvl5pPr lvl="4">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5pPr>
            <a:lvl6pPr lvl="5">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6pPr>
            <a:lvl7pPr lvl="6">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7pPr>
            <a:lvl8pPr lvl="7">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8pPr>
            <a:lvl9pPr lvl="8">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9pPr>
          </a:lstStyle>
          <a:p>
            <a:endParaRPr/>
          </a:p>
        </p:txBody>
      </p:sp>
      <p:sp>
        <p:nvSpPr>
          <p:cNvPr id="7" name="Google Shape;7;p1"/>
          <p:cNvSpPr txBox="1">
            <a:spLocks noGrp="1"/>
          </p:cNvSpPr>
          <p:nvPr>
            <p:ph type="body" idx="1"/>
          </p:nvPr>
        </p:nvSpPr>
        <p:spPr>
          <a:xfrm>
            <a:off x="718300" y="1733550"/>
            <a:ext cx="6761100" cy="29805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1pPr>
            <a:lvl2pPr marL="914400" lvl="1"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2pPr>
            <a:lvl3pPr marL="1371600" lvl="2"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3pPr>
            <a:lvl4pPr marL="1828800" lvl="3"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4pPr>
            <a:lvl5pPr marL="2286000" lvl="4"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5pPr>
            <a:lvl6pPr marL="2743200" lvl="5"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6pPr>
            <a:lvl7pPr marL="3200400" lvl="6"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7pPr>
            <a:lvl8pPr marL="3657600" lvl="7"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8pPr>
            <a:lvl9pPr marL="4114800" lvl="8"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lvl1pPr lvl="0">
              <a:buNone/>
              <a:defRPr sz="1200">
                <a:solidFill>
                  <a:srgbClr val="0B87A1"/>
                </a:solidFill>
                <a:latin typeface="Dosis Light"/>
                <a:ea typeface="Dosis Light"/>
                <a:cs typeface="Dosis Light"/>
                <a:sym typeface="Dosis Light"/>
              </a:defRPr>
            </a:lvl1pPr>
            <a:lvl2pPr lvl="1">
              <a:buNone/>
              <a:defRPr sz="1200">
                <a:solidFill>
                  <a:srgbClr val="0B87A1"/>
                </a:solidFill>
                <a:latin typeface="Dosis Light"/>
                <a:ea typeface="Dosis Light"/>
                <a:cs typeface="Dosis Light"/>
                <a:sym typeface="Dosis Light"/>
              </a:defRPr>
            </a:lvl2pPr>
            <a:lvl3pPr lvl="2">
              <a:buNone/>
              <a:defRPr sz="1200">
                <a:solidFill>
                  <a:srgbClr val="0B87A1"/>
                </a:solidFill>
                <a:latin typeface="Dosis Light"/>
                <a:ea typeface="Dosis Light"/>
                <a:cs typeface="Dosis Light"/>
                <a:sym typeface="Dosis Light"/>
              </a:defRPr>
            </a:lvl3pPr>
            <a:lvl4pPr lvl="3">
              <a:buNone/>
              <a:defRPr sz="1200">
                <a:solidFill>
                  <a:srgbClr val="0B87A1"/>
                </a:solidFill>
                <a:latin typeface="Dosis Light"/>
                <a:ea typeface="Dosis Light"/>
                <a:cs typeface="Dosis Light"/>
                <a:sym typeface="Dosis Light"/>
              </a:defRPr>
            </a:lvl4pPr>
            <a:lvl5pPr lvl="4">
              <a:buNone/>
              <a:defRPr sz="1200">
                <a:solidFill>
                  <a:srgbClr val="0B87A1"/>
                </a:solidFill>
                <a:latin typeface="Dosis Light"/>
                <a:ea typeface="Dosis Light"/>
                <a:cs typeface="Dosis Light"/>
                <a:sym typeface="Dosis Light"/>
              </a:defRPr>
            </a:lvl5pPr>
            <a:lvl6pPr lvl="5">
              <a:buNone/>
              <a:defRPr sz="1200">
                <a:solidFill>
                  <a:srgbClr val="0B87A1"/>
                </a:solidFill>
                <a:latin typeface="Dosis Light"/>
                <a:ea typeface="Dosis Light"/>
                <a:cs typeface="Dosis Light"/>
                <a:sym typeface="Dosis Light"/>
              </a:defRPr>
            </a:lvl6pPr>
            <a:lvl7pPr lvl="6">
              <a:buNone/>
              <a:defRPr sz="1200">
                <a:solidFill>
                  <a:srgbClr val="0B87A1"/>
                </a:solidFill>
                <a:latin typeface="Dosis Light"/>
                <a:ea typeface="Dosis Light"/>
                <a:cs typeface="Dosis Light"/>
                <a:sym typeface="Dosis Light"/>
              </a:defRPr>
            </a:lvl7pPr>
            <a:lvl8pPr lvl="7">
              <a:buNone/>
              <a:defRPr sz="1200">
                <a:solidFill>
                  <a:srgbClr val="0B87A1"/>
                </a:solidFill>
                <a:latin typeface="Dosis Light"/>
                <a:ea typeface="Dosis Light"/>
                <a:cs typeface="Dosis Light"/>
                <a:sym typeface="Dosis Light"/>
              </a:defRPr>
            </a:lvl8pPr>
            <a:lvl9pPr lvl="8">
              <a:buNone/>
              <a:defRPr sz="1200">
                <a:solidFill>
                  <a:srgbClr val="0B87A1"/>
                </a:solidFill>
                <a:latin typeface="Dosis Light"/>
                <a:ea typeface="Dosis Light"/>
                <a:cs typeface="Dosis Light"/>
                <a:sym typeface="Dosis Light"/>
              </a:defRPr>
            </a:lvl9pPr>
          </a:lstStyle>
          <a:p>
            <a:pPr marL="0" lvl="0" indent="0" algn="l"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 id="2147483660"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gallica.bnf.fr/ark:/12148/bpt6k48495b"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psf.ong/projet/fr/" TargetMode="External"/><Relationship Id="rId2" Type="http://schemas.openxmlformats.org/officeDocument/2006/relationships/hyperlink" Target="http://www.unesco.org/new/fr/culture/themes/armed-conflict-and-heritag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sp>
        <p:nvSpPr>
          <p:cNvPr id="3836" name="Google Shape;3836;p13"/>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Patrimoine culturel</a:t>
            </a:r>
            <a:br>
              <a:rPr lang="en" dirty="0"/>
            </a:br>
            <a:r>
              <a:rPr lang="en" dirty="0"/>
              <a:t>L3, UE2, Option, S1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107504" y="1825030"/>
            <a:ext cx="5904656" cy="110676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2. </a:t>
            </a:r>
            <a:r>
              <a:rPr lang="fr-FR" dirty="0"/>
              <a:t>Nationalisations et biens meubles</a:t>
            </a:r>
            <a:endParaRPr dirty="0"/>
          </a:p>
        </p:txBody>
      </p:sp>
      <p:sp>
        <p:nvSpPr>
          <p:cNvPr id="3859" name="Google Shape;3859;p16"/>
          <p:cNvSpPr txBox="1">
            <a:spLocks noGrp="1"/>
          </p:cNvSpPr>
          <p:nvPr>
            <p:ph type="subTitle" idx="1"/>
          </p:nvPr>
        </p:nvSpPr>
        <p:spPr>
          <a:xfrm>
            <a:off x="251520" y="2787774"/>
            <a:ext cx="52689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70967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BAFB4C-2DE4-4F50-AC4D-45E1901962A4}"/>
              </a:ext>
            </a:extLst>
          </p:cNvPr>
          <p:cNvSpPr>
            <a:spLocks noGrp="1"/>
          </p:cNvSpPr>
          <p:nvPr>
            <p:ph type="ctrTitle"/>
          </p:nvPr>
        </p:nvSpPr>
        <p:spPr>
          <a:xfrm>
            <a:off x="179512" y="1131590"/>
            <a:ext cx="6048672" cy="1159800"/>
          </a:xfrm>
        </p:spPr>
        <p:txBody>
          <a:bodyPr/>
          <a:lstStyle/>
          <a:p>
            <a:r>
              <a:rPr lang="fr-FR" dirty="0"/>
              <a:t>Sensualisme, empirisme</a:t>
            </a:r>
            <a:br>
              <a:rPr lang="fr-FR" dirty="0"/>
            </a:br>
            <a:r>
              <a:rPr lang="fr-FR" dirty="0"/>
              <a:t>empathie</a:t>
            </a:r>
          </a:p>
        </p:txBody>
      </p:sp>
      <p:sp>
        <p:nvSpPr>
          <p:cNvPr id="3" name="Sous-titre 2">
            <a:extLst>
              <a:ext uri="{FF2B5EF4-FFF2-40B4-BE49-F238E27FC236}">
                <a16:creationId xmlns:a16="http://schemas.microsoft.com/office/drawing/2014/main" id="{7CAEE79C-1514-40AC-8452-00990F23AF35}"/>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111458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67644" y="4155926"/>
            <a:ext cx="4680520" cy="646331"/>
          </a:xfrm>
          <a:prstGeom prst="rect">
            <a:avLst/>
          </a:prstGeom>
          <a:noFill/>
        </p:spPr>
        <p:txBody>
          <a:bodyPr wrap="square" rtlCol="0">
            <a:spAutoFit/>
          </a:bodyPr>
          <a:lstStyle/>
          <a:p>
            <a:r>
              <a:rPr lang="fr-FR" sz="1800" dirty="0">
                <a:solidFill>
                  <a:schemeClr val="bg1"/>
                </a:solidFill>
              </a:rPr>
              <a:t>La cathédrale de Troyes</a:t>
            </a:r>
          </a:p>
          <a:p>
            <a:r>
              <a:rPr lang="fr-FR" sz="1800" dirty="0">
                <a:solidFill>
                  <a:schemeClr val="bg1"/>
                </a:solidFill>
              </a:rPr>
              <a:t>13 décembre 1790</a:t>
            </a:r>
          </a:p>
        </p:txBody>
      </p:sp>
      <p:pic>
        <p:nvPicPr>
          <p:cNvPr id="4" name="Picture 2" descr="https://image.jimcdn.com/app/cms/image/transf/none/path/s723c300432782df1/image/ic8f179d0cfb1c214/version/1346921959/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0"/>
            <a:ext cx="4104456" cy="519825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71500" y="195486"/>
            <a:ext cx="2592288" cy="1200329"/>
          </a:xfrm>
          <a:prstGeom prst="rect">
            <a:avLst/>
          </a:prstGeom>
          <a:noFill/>
        </p:spPr>
        <p:txBody>
          <a:bodyPr wrap="square" rtlCol="0">
            <a:spAutoFit/>
          </a:bodyPr>
          <a:lstStyle/>
          <a:p>
            <a:r>
              <a:rPr lang="fr-FR" sz="2400" b="1" dirty="0">
                <a:solidFill>
                  <a:schemeClr val="bg1"/>
                </a:solidFill>
              </a:rPr>
              <a:t>Des « dépôts » aux institutions patrimoniales</a:t>
            </a:r>
          </a:p>
        </p:txBody>
      </p:sp>
    </p:spTree>
    <p:extLst>
      <p:ext uri="{BB962C8B-B14F-4D97-AF65-F5344CB8AC3E}">
        <p14:creationId xmlns:p14="http://schemas.microsoft.com/office/powerpoint/2010/main" val="798354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21E3F5-1AF2-47CB-A7EB-C857FAED8D78}"/>
              </a:ext>
            </a:extLst>
          </p:cNvPr>
          <p:cNvSpPr>
            <a:spLocks noGrp="1"/>
          </p:cNvSpPr>
          <p:nvPr>
            <p:ph type="ctrTitle"/>
          </p:nvPr>
        </p:nvSpPr>
        <p:spPr>
          <a:xfrm>
            <a:off x="611560" y="1923678"/>
            <a:ext cx="5268900" cy="1159800"/>
          </a:xfrm>
        </p:spPr>
        <p:txBody>
          <a:bodyPr/>
          <a:lstStyle/>
          <a:p>
            <a:r>
              <a:rPr lang="fr-FR" dirty="0"/>
              <a:t>3. Les livres: naissance des bibliothèques</a:t>
            </a:r>
          </a:p>
        </p:txBody>
      </p:sp>
      <p:sp>
        <p:nvSpPr>
          <p:cNvPr id="3" name="Sous-titre 2">
            <a:extLst>
              <a:ext uri="{FF2B5EF4-FFF2-40B4-BE49-F238E27FC236}">
                <a16:creationId xmlns:a16="http://schemas.microsoft.com/office/drawing/2014/main" id="{F607B9F1-BCDB-43C7-904E-7BDCEA64BAFD}"/>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735877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69E253-ED29-4C62-8BA2-19B71756882A}"/>
              </a:ext>
            </a:extLst>
          </p:cNvPr>
          <p:cNvSpPr>
            <a:spLocks noGrp="1"/>
          </p:cNvSpPr>
          <p:nvPr>
            <p:ph type="ctrTitle"/>
          </p:nvPr>
        </p:nvSpPr>
        <p:spPr>
          <a:xfrm>
            <a:off x="685800" y="1707654"/>
            <a:ext cx="5268900" cy="1159800"/>
          </a:xfrm>
        </p:spPr>
        <p:txBody>
          <a:bodyPr/>
          <a:lstStyle/>
          <a:p>
            <a:r>
              <a:rPr lang="fr-FR" dirty="0"/>
              <a:t>27 janvier 1794</a:t>
            </a:r>
            <a:br>
              <a:rPr lang="fr-FR" dirty="0"/>
            </a:br>
            <a:r>
              <a:rPr lang="fr-FR" dirty="0"/>
              <a:t>1795 </a:t>
            </a:r>
            <a:r>
              <a:rPr lang="fr-FR" dirty="0" err="1"/>
              <a:t>bb</a:t>
            </a:r>
            <a:r>
              <a:rPr lang="fr-FR" dirty="0"/>
              <a:t> </a:t>
            </a:r>
            <a:r>
              <a:rPr lang="fr-FR" dirty="0" err="1"/>
              <a:t>depts</a:t>
            </a:r>
            <a:br>
              <a:rPr lang="fr-FR" dirty="0"/>
            </a:br>
            <a:r>
              <a:rPr lang="fr-FR" dirty="0"/>
              <a:t>1795 Ecoles centrales</a:t>
            </a:r>
          </a:p>
        </p:txBody>
      </p:sp>
      <p:sp>
        <p:nvSpPr>
          <p:cNvPr id="3" name="Sous-titre 2">
            <a:extLst>
              <a:ext uri="{FF2B5EF4-FFF2-40B4-BE49-F238E27FC236}">
                <a16:creationId xmlns:a16="http://schemas.microsoft.com/office/drawing/2014/main" id="{5986040B-E9A0-4CD0-B5A3-2024E3102ADB}"/>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384998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23478"/>
            <a:ext cx="8496944" cy="1209021"/>
          </a:xfrm>
        </p:spPr>
        <p:txBody>
          <a:bodyPr/>
          <a:lstStyle/>
          <a:p>
            <a:r>
              <a:rPr lang="fr-FR" b="1" dirty="0"/>
              <a:t>Des dépôts de livres aux bibliothèques</a:t>
            </a:r>
            <a:br>
              <a:rPr lang="fr-FR" b="1" dirty="0"/>
            </a:br>
            <a:r>
              <a:rPr lang="fr-FR" dirty="0"/>
              <a:t>Le couvent des capucins rue St Honoré</a:t>
            </a:r>
            <a:endParaRPr lang="fr-FR" b="1" dirty="0"/>
          </a:p>
        </p:txBody>
      </p:sp>
      <p:pic>
        <p:nvPicPr>
          <p:cNvPr id="3074" name="Picture 2" descr="Résultat de recherche d'images pour &quot;Couvent des Capucins de la rue Saint-Honoré&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91630"/>
            <a:ext cx="6282787"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667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40960-AEFB-4B13-A5C2-8B62243C3F9B}"/>
              </a:ext>
            </a:extLst>
          </p:cNvPr>
          <p:cNvSpPr>
            <a:spLocks noGrp="1"/>
          </p:cNvSpPr>
          <p:nvPr>
            <p:ph type="title"/>
          </p:nvPr>
        </p:nvSpPr>
        <p:spPr>
          <a:xfrm>
            <a:off x="755576" y="2143050"/>
            <a:ext cx="6761100" cy="857400"/>
          </a:xfrm>
        </p:spPr>
        <p:txBody>
          <a:bodyPr/>
          <a:lstStyle/>
          <a:p>
            <a:r>
              <a:rPr lang="fr-FR" sz="1800" dirty="0">
                <a:solidFill>
                  <a:schemeClr val="tx1"/>
                </a:solidFill>
              </a:rPr>
              <a:t>le 19 juin 1792, environ 2000</a:t>
            </a:r>
            <a:br>
              <a:rPr lang="fr-FR" sz="1800" dirty="0">
                <a:solidFill>
                  <a:schemeClr val="tx1"/>
                </a:solidFill>
              </a:rPr>
            </a:br>
            <a:r>
              <a:rPr lang="fr-FR" sz="1800" dirty="0">
                <a:solidFill>
                  <a:schemeClr val="tx1"/>
                </a:solidFill>
              </a:rPr>
              <a:t>volumes du Cabinet des Ordres du Roi comprenant les pièces de Clairambault, de</a:t>
            </a:r>
            <a:br>
              <a:rPr lang="fr-FR" sz="1800" dirty="0">
                <a:solidFill>
                  <a:schemeClr val="tx1"/>
                </a:solidFill>
              </a:rPr>
            </a:br>
            <a:r>
              <a:rPr lang="fr-FR" sz="1800" dirty="0" err="1">
                <a:solidFill>
                  <a:schemeClr val="tx1"/>
                </a:solidFill>
              </a:rPr>
              <a:t>Gaignières</a:t>
            </a:r>
            <a:r>
              <a:rPr lang="fr-FR" sz="1800" dirty="0">
                <a:solidFill>
                  <a:schemeClr val="tx1"/>
                </a:solidFill>
              </a:rPr>
              <a:t> et d’Hozier furent brûlés sur la place Vendôme</a:t>
            </a:r>
          </a:p>
        </p:txBody>
      </p:sp>
      <p:sp>
        <p:nvSpPr>
          <p:cNvPr id="5" name="Espace réservé du numéro de diapositive 4">
            <a:extLst>
              <a:ext uri="{FF2B5EF4-FFF2-40B4-BE49-F238E27FC236}">
                <a16:creationId xmlns:a16="http://schemas.microsoft.com/office/drawing/2014/main" id="{48595F4B-C35E-4667-8A3B-75BEF19C0A5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16</a:t>
            </a:fld>
            <a:endParaRPr lang="fr-FR"/>
          </a:p>
        </p:txBody>
      </p:sp>
    </p:spTree>
    <p:extLst>
      <p:ext uri="{BB962C8B-B14F-4D97-AF65-F5344CB8AC3E}">
        <p14:creationId xmlns:p14="http://schemas.microsoft.com/office/powerpoint/2010/main" val="3572588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5A773-2F91-48C5-821C-4D21BFA01C63}"/>
              </a:ext>
            </a:extLst>
          </p:cNvPr>
          <p:cNvSpPr>
            <a:spLocks noGrp="1"/>
          </p:cNvSpPr>
          <p:nvPr>
            <p:ph type="title"/>
          </p:nvPr>
        </p:nvSpPr>
        <p:spPr/>
        <p:txBody>
          <a:bodyPr/>
          <a:lstStyle/>
          <a:p>
            <a:r>
              <a:rPr lang="fr-FR" dirty="0"/>
              <a:t>4. Les archives: naissance des Archives nationales</a:t>
            </a:r>
          </a:p>
        </p:txBody>
      </p:sp>
      <p:sp>
        <p:nvSpPr>
          <p:cNvPr id="3" name="Espace réservé du texte 2">
            <a:extLst>
              <a:ext uri="{FF2B5EF4-FFF2-40B4-BE49-F238E27FC236}">
                <a16:creationId xmlns:a16="http://schemas.microsoft.com/office/drawing/2014/main" id="{5EACEF54-ADC6-4494-8505-ADB1C07F8F78}"/>
              </a:ext>
            </a:extLst>
          </p:cNvPr>
          <p:cNvSpPr>
            <a:spLocks noGrp="1"/>
          </p:cNvSpPr>
          <p:nvPr>
            <p:ph type="body" idx="1"/>
          </p:nvPr>
        </p:nvSpPr>
        <p:spPr/>
        <p:txBody>
          <a:bodyPr/>
          <a:lstStyle/>
          <a:p>
            <a:endParaRPr lang="fr-FR"/>
          </a:p>
        </p:txBody>
      </p:sp>
      <p:sp>
        <p:nvSpPr>
          <p:cNvPr id="4" name="Espace réservé du texte 3">
            <a:extLst>
              <a:ext uri="{FF2B5EF4-FFF2-40B4-BE49-F238E27FC236}">
                <a16:creationId xmlns:a16="http://schemas.microsoft.com/office/drawing/2014/main" id="{50CC215B-AA1C-4FEC-9488-4AC03D1B6B2F}"/>
              </a:ext>
            </a:extLst>
          </p:cNvPr>
          <p:cNvSpPr>
            <a:spLocks noGrp="1"/>
          </p:cNvSpPr>
          <p:nvPr>
            <p:ph type="body" idx="2"/>
          </p:nvPr>
        </p:nvSpPr>
        <p:spPr/>
        <p:txBody>
          <a:bodyPr/>
          <a:lstStyle/>
          <a:p>
            <a:endParaRPr lang="fr-FR"/>
          </a:p>
        </p:txBody>
      </p:sp>
      <p:sp>
        <p:nvSpPr>
          <p:cNvPr id="5" name="Espace réservé du numéro de diapositive 4">
            <a:extLst>
              <a:ext uri="{FF2B5EF4-FFF2-40B4-BE49-F238E27FC236}">
                <a16:creationId xmlns:a16="http://schemas.microsoft.com/office/drawing/2014/main" id="{07ECB3A2-9922-4A1F-AA64-CBF6BE9DEC9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17</a:t>
            </a:fld>
            <a:endParaRPr lang="fr-FR"/>
          </a:p>
        </p:txBody>
      </p:sp>
    </p:spTree>
    <p:extLst>
      <p:ext uri="{BB962C8B-B14F-4D97-AF65-F5344CB8AC3E}">
        <p14:creationId xmlns:p14="http://schemas.microsoft.com/office/powerpoint/2010/main" val="2798805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AB0F557-67ED-44F1-ACB0-D4F7866FE70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18</a:t>
            </a:fld>
            <a:endParaRPr lang="fr-FR"/>
          </a:p>
        </p:txBody>
      </p:sp>
      <p:sp>
        <p:nvSpPr>
          <p:cNvPr id="3" name="ZoneTexte 2">
            <a:extLst>
              <a:ext uri="{FF2B5EF4-FFF2-40B4-BE49-F238E27FC236}">
                <a16:creationId xmlns:a16="http://schemas.microsoft.com/office/drawing/2014/main" id="{DB281F82-AED4-4AF5-931C-369ADDA067C2}"/>
              </a:ext>
            </a:extLst>
          </p:cNvPr>
          <p:cNvSpPr txBox="1"/>
          <p:nvPr/>
        </p:nvSpPr>
        <p:spPr>
          <a:xfrm>
            <a:off x="323528" y="555526"/>
            <a:ext cx="7776864" cy="5109091"/>
          </a:xfrm>
          <a:prstGeom prst="rect">
            <a:avLst/>
          </a:prstGeom>
          <a:noFill/>
        </p:spPr>
        <p:txBody>
          <a:bodyPr wrap="square" rtlCol="0">
            <a:spAutoFit/>
          </a:bodyPr>
          <a:lstStyle/>
          <a:p>
            <a:r>
              <a:rPr lang="fr-FR" sz="2000" b="1" dirty="0">
                <a:solidFill>
                  <a:schemeClr val="accent1">
                    <a:lumMod val="75000"/>
                  </a:schemeClr>
                </a:solidFill>
              </a:rPr>
              <a:t>4. Courte chronologie de la politique des signes:</a:t>
            </a:r>
          </a:p>
          <a:p>
            <a:endParaRPr lang="fr-FR" sz="2000" b="1" dirty="0">
              <a:solidFill>
                <a:schemeClr val="accent1">
                  <a:lumMod val="75000"/>
                </a:schemeClr>
              </a:solidFill>
            </a:endParaRPr>
          </a:p>
          <a:p>
            <a:r>
              <a:rPr lang="fr-FR" dirty="0"/>
              <a:t>13 juillet 1789: pillage du Garde-Meuble de la Couronne</a:t>
            </a:r>
          </a:p>
          <a:p>
            <a:r>
              <a:rPr lang="fr-FR" dirty="0"/>
              <a:t>2 novembre 1789: nationalisation des biens du clergé</a:t>
            </a:r>
          </a:p>
          <a:p>
            <a:r>
              <a:rPr lang="fr-FR" dirty="0"/>
              <a:t>19 juin 1790: signes de féodalité</a:t>
            </a:r>
          </a:p>
          <a:p>
            <a:r>
              <a:rPr lang="fr-FR" dirty="0"/>
              <a:t>20 juin 1790: ne laisser subsister aucun monument qui rappelle les idées d’esclavage</a:t>
            </a:r>
          </a:p>
          <a:p>
            <a:r>
              <a:rPr lang="fr-FR" dirty="0"/>
              <a:t>23 octobre 1790 : fonte générale des orfèvreries ecclésiastiques</a:t>
            </a:r>
          </a:p>
          <a:p>
            <a:r>
              <a:rPr lang="fr-FR" dirty="0"/>
              <a:t>3 mars 1791: Décret sur l'emploi de l'argenterie des églises</a:t>
            </a:r>
          </a:p>
          <a:p>
            <a:r>
              <a:rPr lang="fr-FR" dirty="0"/>
              <a:t>14 août 1792: un décret légitime la destruction des monuments élevés à l’orgueil, aux préjugés et à la tyrannie</a:t>
            </a:r>
          </a:p>
          <a:p>
            <a:r>
              <a:rPr lang="fr-FR" dirty="0"/>
              <a:t>6 juin 1793: Lakanal propose une peine de deux ans de prison pour les briseurs d’œuvres d’art appartenant à la nation</a:t>
            </a:r>
          </a:p>
          <a:p>
            <a:r>
              <a:rPr lang="fr-FR" dirty="0"/>
              <a:t>1</a:t>
            </a:r>
            <a:r>
              <a:rPr lang="fr-FR" baseline="30000" dirty="0"/>
              <a:t>er</a:t>
            </a:r>
            <a:r>
              <a:rPr lang="fr-FR" dirty="0"/>
              <a:t> août 1793: décret ordonnant l’effacement des armoiries sur les maisons particulières sous peine de confiscation</a:t>
            </a:r>
          </a:p>
          <a:p>
            <a:r>
              <a:rPr lang="fr-FR" dirty="0"/>
              <a:t>14 septembre 1793 décret sur l’enlèvement des signes de royauté et de féodalité dans les églises et monuments publics</a:t>
            </a:r>
          </a:p>
          <a:p>
            <a:r>
              <a:rPr lang="fr-FR" dirty="0"/>
              <a:t>9 octobre 1793 : le poète et député Chénier s’inquiète de la destruction des livres</a:t>
            </a:r>
          </a:p>
          <a:p>
            <a:r>
              <a:rPr lang="fr-FR" dirty="0"/>
              <a:t>11 octobre 1793 : Romme rend un rapport sur les abus concernant la destruction des emblèmes de féodalité et de royauté</a:t>
            </a:r>
          </a:p>
          <a:p>
            <a:r>
              <a:rPr lang="fr-FR"/>
              <a:t>Juin 1794 </a:t>
            </a:r>
            <a:r>
              <a:rPr lang="fr-FR" dirty="0"/>
              <a:t>Invention du terme « vandalisme » et premiers inventaires des destructions </a:t>
            </a:r>
          </a:p>
          <a:p>
            <a:endParaRPr lang="fr-FR" dirty="0"/>
          </a:p>
          <a:p>
            <a:endParaRPr lang="fr-FR" sz="2000" b="1" dirty="0">
              <a:solidFill>
                <a:schemeClr val="accent1">
                  <a:lumMod val="75000"/>
                </a:schemeClr>
              </a:solidFill>
            </a:endParaRPr>
          </a:p>
        </p:txBody>
      </p:sp>
    </p:spTree>
    <p:extLst>
      <p:ext uri="{BB962C8B-B14F-4D97-AF65-F5344CB8AC3E}">
        <p14:creationId xmlns:p14="http://schemas.microsoft.com/office/powerpoint/2010/main" val="3073427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C6AC180B-3474-4B0F-A989-F44CF11CEC4D}"/>
              </a:ext>
            </a:extLst>
          </p:cNvPr>
          <p:cNvSpPr>
            <a:spLocks noGrp="1" noChangeArrowheads="1"/>
          </p:cNvSpPr>
          <p:nvPr>
            <p:ph idx="1"/>
          </p:nvPr>
        </p:nvSpPr>
        <p:spPr>
          <a:xfrm>
            <a:off x="611560" y="2527697"/>
            <a:ext cx="2457450" cy="994172"/>
          </a:xfrm>
        </p:spPr>
        <p:txBody>
          <a:bodyPr/>
          <a:lstStyle/>
          <a:p>
            <a:pPr eaLnBrk="1" hangingPunct="1">
              <a:lnSpc>
                <a:spcPct val="90000"/>
              </a:lnSpc>
              <a:buFontTx/>
              <a:buNone/>
            </a:pPr>
            <a:r>
              <a:rPr lang="fr-FR" altLang="fr-FR" sz="1350" dirty="0">
                <a:latin typeface="Garamond" panose="02020404030301010803" pitchFamily="18" charset="0"/>
              </a:rPr>
              <a:t>Destruction des statues de Louis XVI à Paris en 1792</a:t>
            </a:r>
            <a:br>
              <a:rPr lang="fr-FR" altLang="fr-FR" sz="1800" dirty="0">
                <a:latin typeface="Garamond" panose="02020404030301010803" pitchFamily="18" charset="0"/>
              </a:rPr>
            </a:br>
            <a:endParaRPr lang="fr-FR" altLang="fr-FR" sz="1800" dirty="0">
              <a:latin typeface="Garamond" panose="02020404030301010803" pitchFamily="18" charset="0"/>
            </a:endParaRPr>
          </a:p>
        </p:txBody>
      </p:sp>
      <p:pic>
        <p:nvPicPr>
          <p:cNvPr id="11268" name="Picture 6">
            <a:extLst>
              <a:ext uri="{FF2B5EF4-FFF2-40B4-BE49-F238E27FC236}">
                <a16:creationId xmlns:a16="http://schemas.microsoft.com/office/drawing/2014/main" id="{EAA5E448-F673-4E3F-9676-F032456AE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3850" y="0"/>
            <a:ext cx="3371850" cy="5169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13"/>
        <p:cNvGrpSpPr/>
        <p:nvPr/>
      </p:nvGrpSpPr>
      <p:grpSpPr>
        <a:xfrm>
          <a:off x="0" y="0"/>
          <a:ext cx="0" cy="0"/>
          <a:chOff x="0" y="0"/>
          <a:chExt cx="0" cy="0"/>
        </a:xfrm>
      </p:grpSpPr>
      <p:sp>
        <p:nvSpPr>
          <p:cNvPr id="3914" name="Google Shape;3914;p22"/>
          <p:cNvSpPr txBox="1">
            <a:spLocks noGrp="1"/>
          </p:cNvSpPr>
          <p:nvPr>
            <p:ph type="title"/>
          </p:nvPr>
        </p:nvSpPr>
        <p:spPr>
          <a:xfrm>
            <a:off x="3528624" y="1653775"/>
            <a:ext cx="4427751" cy="857400"/>
          </a:xfrm>
          <a:prstGeom prst="rect">
            <a:avLst/>
          </a:prstGeom>
        </p:spPr>
        <p:txBody>
          <a:bodyPr spcFirstLastPara="1" wrap="square" lIns="91425" tIns="91425" rIns="91425" bIns="91425" anchor="b" anchorCtr="0">
            <a:noAutofit/>
          </a:bodyPr>
          <a:lstStyle/>
          <a:p>
            <a:pPr lvl="0"/>
            <a:br>
              <a:rPr lang="en" dirty="0"/>
            </a:br>
            <a:r>
              <a:rPr lang="en" dirty="0"/>
              <a:t>séance 3</a:t>
            </a:r>
            <a:br>
              <a:rPr lang="en" dirty="0"/>
            </a:br>
            <a:r>
              <a:rPr lang="fr-FR" dirty="0"/>
              <a:t>L</a:t>
            </a:r>
            <a:r>
              <a:rPr lang="en" dirty="0"/>
              <a:t>e patrimoine </a:t>
            </a:r>
            <a:r>
              <a:rPr lang="fr-FR" dirty="0"/>
              <a:t>et</a:t>
            </a:r>
            <a:r>
              <a:rPr lang="en" dirty="0"/>
              <a:t> la Révolution française (1)</a:t>
            </a:r>
            <a:endParaRPr dirty="0"/>
          </a:p>
        </p:txBody>
      </p:sp>
      <p:sp>
        <p:nvSpPr>
          <p:cNvPr id="3915" name="Google Shape;3915;p22"/>
          <p:cNvSpPr txBox="1">
            <a:spLocks noGrp="1"/>
          </p:cNvSpPr>
          <p:nvPr>
            <p:ph type="body" idx="1"/>
          </p:nvPr>
        </p:nvSpPr>
        <p:spPr>
          <a:xfrm>
            <a:off x="3528624" y="2419350"/>
            <a:ext cx="4139719" cy="2271900"/>
          </a:xfrm>
          <a:prstGeom prst="rect">
            <a:avLst/>
          </a:prstGeom>
        </p:spPr>
        <p:txBody>
          <a:bodyPr spcFirstLastPara="1" wrap="square" lIns="91425" tIns="91425" rIns="91425" bIns="91425" anchor="t" anchorCtr="0">
            <a:noAutofit/>
          </a:bodyPr>
          <a:lstStyle/>
          <a:p>
            <a:pPr marL="342900" lvl="0" indent="-342900">
              <a:buAutoNum type="arabicPeriod"/>
            </a:pPr>
            <a:r>
              <a:rPr lang="fr-FR" sz="1800" b="1" dirty="0"/>
              <a:t>Cours</a:t>
            </a:r>
            <a:r>
              <a:rPr lang="fr-FR" sz="1800" dirty="0"/>
              <a:t> : La Révolution française entre effacement, </a:t>
            </a:r>
            <a:r>
              <a:rPr lang="fr-FR" sz="1800" dirty="0" err="1"/>
              <a:t>réusages</a:t>
            </a:r>
            <a:r>
              <a:rPr lang="fr-FR" sz="1800" dirty="0"/>
              <a:t> et patrimonialisation: les « nationalisations »</a:t>
            </a:r>
          </a:p>
          <a:p>
            <a:pPr marL="342900" lvl="0" indent="-342900">
              <a:buAutoNum type="arabicPeriod"/>
            </a:pPr>
            <a:r>
              <a:rPr lang="fr-FR" sz="1800" b="1" dirty="0"/>
              <a:t>Etude</a:t>
            </a:r>
            <a:r>
              <a:rPr lang="fr-FR" sz="1800" dirty="0"/>
              <a:t> L’invention de la notion de « Vandalisme » </a:t>
            </a:r>
          </a:p>
          <a:p>
            <a:pPr marL="342900" lvl="0" indent="-342900">
              <a:buAutoNum type="arabicPeriod"/>
            </a:pPr>
            <a:r>
              <a:rPr lang="fr-FR" sz="1800" b="1" dirty="0"/>
              <a:t>Débats</a:t>
            </a:r>
            <a:r>
              <a:rPr lang="fr-FR" sz="1800" dirty="0"/>
              <a:t> contemporains : Pourquoi détruire le patrimoine?</a:t>
            </a:r>
            <a:endParaRPr sz="1800" dirty="0"/>
          </a:p>
        </p:txBody>
      </p:sp>
      <p:sp>
        <p:nvSpPr>
          <p:cNvPr id="3917" name="Google Shape;3917;p2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pic>
        <p:nvPicPr>
          <p:cNvPr id="7" name="Picture 2" descr="Hubert Robert Vue Louvre ruines">
            <a:extLst>
              <a:ext uri="{FF2B5EF4-FFF2-40B4-BE49-F238E27FC236}">
                <a16:creationId xmlns:a16="http://schemas.microsoft.com/office/drawing/2014/main" id="{817A1B76-7E33-4058-B4F0-1D1E2BD455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16" t="-40" r="42656" b="40"/>
          <a:stretch/>
        </p:blipFill>
        <p:spPr bwMode="auto">
          <a:xfrm>
            <a:off x="-770503" y="0"/>
            <a:ext cx="411836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112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a:extLst>
              <a:ext uri="{FF2B5EF4-FFF2-40B4-BE49-F238E27FC236}">
                <a16:creationId xmlns:a16="http://schemas.microsoft.com/office/drawing/2014/main" id="{E4AF6DA0-1658-4835-A5C2-232D96C6A5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429" y="2568179"/>
            <a:ext cx="7144" cy="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9">
            <a:extLst>
              <a:ext uri="{FF2B5EF4-FFF2-40B4-BE49-F238E27FC236}">
                <a16:creationId xmlns:a16="http://schemas.microsoft.com/office/drawing/2014/main" id="{1908F0AB-0B79-4981-8048-098B0D0F1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429" y="2568179"/>
            <a:ext cx="7144" cy="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10">
            <a:extLst>
              <a:ext uri="{FF2B5EF4-FFF2-40B4-BE49-F238E27FC236}">
                <a16:creationId xmlns:a16="http://schemas.microsoft.com/office/drawing/2014/main" id="{77AA226C-487E-44A1-A3F9-F9C2FBD3A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429" y="2568179"/>
            <a:ext cx="7144" cy="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11">
            <a:extLst>
              <a:ext uri="{FF2B5EF4-FFF2-40B4-BE49-F238E27FC236}">
                <a16:creationId xmlns:a16="http://schemas.microsoft.com/office/drawing/2014/main" id="{4B5608A5-EDF6-4B19-B815-DA78A91B6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448" y="94492"/>
            <a:ext cx="5544616" cy="4563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Text Box 12">
            <a:extLst>
              <a:ext uri="{FF2B5EF4-FFF2-40B4-BE49-F238E27FC236}">
                <a16:creationId xmlns:a16="http://schemas.microsoft.com/office/drawing/2014/main" id="{D4E590EC-0602-4E38-8678-A0BAA02DCC29}"/>
              </a:ext>
            </a:extLst>
          </p:cNvPr>
          <p:cNvSpPr txBox="1">
            <a:spLocks noChangeArrowheads="1"/>
          </p:cNvSpPr>
          <p:nvPr/>
        </p:nvSpPr>
        <p:spPr bwMode="auto">
          <a:xfrm>
            <a:off x="251520" y="4728002"/>
            <a:ext cx="8208912" cy="4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r-FR" altLang="fr-FR" sz="1050" b="1" dirty="0"/>
              <a:t>Hubert Robert, </a:t>
            </a:r>
            <a:r>
              <a:rPr lang="fr-FR" altLang="fr-FR" sz="1050" b="1" i="1" dirty="0"/>
              <a:t>La violation des caveaux des rois dans la basilique Saint-Denis, en Octobre 1793</a:t>
            </a:r>
            <a:r>
              <a:rPr lang="fr-FR" altLang="fr-FR" sz="1050" b="1" dirty="0"/>
              <a:t>. </a:t>
            </a:r>
          </a:p>
          <a:p>
            <a:pPr algn="ctr" eaLnBrk="1" hangingPunct="1">
              <a:spcBef>
                <a:spcPct val="50000"/>
              </a:spcBef>
            </a:pPr>
            <a:r>
              <a:rPr lang="fr-FR" altLang="fr-FR" sz="1050" b="1" dirty="0"/>
              <a:t>Musée Carnavalet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85508" y="483518"/>
            <a:ext cx="5904656" cy="110676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L’Abbé Grégoire, </a:t>
            </a:r>
            <a:r>
              <a:rPr lang="en" i="1" dirty="0"/>
              <a:t>Contre le vandalisme, </a:t>
            </a:r>
            <a:r>
              <a:rPr lang="en" dirty="0"/>
              <a:t>1794</a:t>
            </a:r>
            <a:endParaRPr dirty="0"/>
          </a:p>
        </p:txBody>
      </p:sp>
      <p:sp>
        <p:nvSpPr>
          <p:cNvPr id="3" name="Sous-titre 2">
            <a:extLst>
              <a:ext uri="{FF2B5EF4-FFF2-40B4-BE49-F238E27FC236}">
                <a16:creationId xmlns:a16="http://schemas.microsoft.com/office/drawing/2014/main" id="{192C4C82-A4A6-4181-A28B-B34027002245}"/>
              </a:ext>
            </a:extLst>
          </p:cNvPr>
          <p:cNvSpPr>
            <a:spLocks noGrp="1"/>
          </p:cNvSpPr>
          <p:nvPr>
            <p:ph type="subTitle" idx="1"/>
          </p:nvPr>
        </p:nvSpPr>
        <p:spPr>
          <a:xfrm>
            <a:off x="2555776" y="4358700"/>
            <a:ext cx="5268900" cy="784800"/>
          </a:xfrm>
        </p:spPr>
        <p:txBody>
          <a:bodyPr/>
          <a:lstStyle/>
          <a:p>
            <a:r>
              <a:rPr lang="fr-FR" sz="1800" b="1" dirty="0"/>
              <a:t>Portrait de l’Abbé Grégoire (1801. </a:t>
            </a:r>
          </a:p>
          <a:p>
            <a:r>
              <a:rPr lang="fr-FR" sz="1800" b="1" dirty="0"/>
              <a:t>BNF, Cabinet des Estampes)</a:t>
            </a:r>
            <a:endParaRPr lang="fr-FR" sz="1800" dirty="0"/>
          </a:p>
          <a:p>
            <a:endParaRPr lang="fr-FR" sz="1800" dirty="0"/>
          </a:p>
        </p:txBody>
      </p:sp>
      <p:pic>
        <p:nvPicPr>
          <p:cNvPr id="6" name="Image 5" descr="https://upload.wikimedia.org/wikipedia/commons/thumb/1/13/Gregoire.jpg/800px-Gregoire.jpg">
            <a:extLst>
              <a:ext uri="{FF2B5EF4-FFF2-40B4-BE49-F238E27FC236}">
                <a16:creationId xmlns:a16="http://schemas.microsoft.com/office/drawing/2014/main" id="{5AA14678-2DD6-431D-84FB-54B358B2210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71592" y="-5338"/>
            <a:ext cx="3672408" cy="5143500"/>
          </a:xfrm>
          <a:prstGeom prst="ellipse">
            <a:avLst/>
          </a:prstGeom>
          <a:noFill/>
          <a:ln>
            <a:noFill/>
          </a:ln>
        </p:spPr>
      </p:pic>
    </p:spTree>
    <p:extLst>
      <p:ext uri="{BB962C8B-B14F-4D97-AF65-F5344CB8AC3E}">
        <p14:creationId xmlns:p14="http://schemas.microsoft.com/office/powerpoint/2010/main" val="615995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22</a:t>
            </a:fld>
            <a:endParaRPr lang="fr-FR"/>
          </a:p>
        </p:txBody>
      </p:sp>
      <p:sp>
        <p:nvSpPr>
          <p:cNvPr id="3" name="Rectangle 2"/>
          <p:cNvSpPr/>
          <p:nvPr/>
        </p:nvSpPr>
        <p:spPr>
          <a:xfrm>
            <a:off x="13852" y="195486"/>
            <a:ext cx="4572000" cy="1600438"/>
          </a:xfrm>
          <a:prstGeom prst="rect">
            <a:avLst/>
          </a:prstGeom>
        </p:spPr>
        <p:txBody>
          <a:bodyPr>
            <a:spAutoFit/>
          </a:bodyPr>
          <a:lstStyle/>
          <a:p>
            <a:r>
              <a:rPr lang="fr-FR" b="1" dirty="0"/>
              <a:t>Contre le vandalisme, Abbé Grégoire</a:t>
            </a:r>
          </a:p>
          <a:p>
            <a:endParaRPr lang="fr-FR" b="1" dirty="0"/>
          </a:p>
          <a:p>
            <a:r>
              <a:rPr lang="fr-FR" b="1" dirty="0"/>
              <a:t>Référence</a:t>
            </a:r>
            <a:r>
              <a:rPr lang="fr-FR" dirty="0"/>
              <a:t> : « Rapport sur les destructions opérées par le Vandalisme et sur les moyens de le réprimer, par Grégoire, séance du 14 Fructidor, l’an second de la République une et indivisible », Numérisé sur </a:t>
            </a:r>
            <a:r>
              <a:rPr lang="fr-FR" dirty="0" err="1"/>
              <a:t>Gallica</a:t>
            </a:r>
            <a:r>
              <a:rPr lang="fr-FR" dirty="0"/>
              <a:t> : </a:t>
            </a:r>
            <a:r>
              <a:rPr lang="fr-FR" u="sng" dirty="0">
                <a:hlinkClick r:id="rId2"/>
              </a:rPr>
              <a:t>http://gallica.bnf.fr/ark:/12148/bpt6k48495b</a:t>
            </a:r>
            <a:r>
              <a:rPr lang="fr-FR" dirty="0"/>
              <a:t> </a:t>
            </a:r>
          </a:p>
        </p:txBody>
      </p:sp>
    </p:spTree>
    <p:extLst>
      <p:ext uri="{BB962C8B-B14F-4D97-AF65-F5344CB8AC3E}">
        <p14:creationId xmlns:p14="http://schemas.microsoft.com/office/powerpoint/2010/main" val="2350630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81A58B-445D-43A5-BEE6-7EFE4ADE3D79}"/>
              </a:ext>
            </a:extLst>
          </p:cNvPr>
          <p:cNvSpPr/>
          <p:nvPr/>
        </p:nvSpPr>
        <p:spPr>
          <a:xfrm>
            <a:off x="23992" y="446"/>
            <a:ext cx="9144000" cy="5262979"/>
          </a:xfrm>
          <a:prstGeom prst="rect">
            <a:avLst/>
          </a:prstGeom>
        </p:spPr>
        <p:txBody>
          <a:bodyPr wrap="square">
            <a:spAutoFit/>
          </a:bodyPr>
          <a:lstStyle/>
          <a:p>
            <a:r>
              <a:rPr lang="fr-FR" b="1" dirty="0"/>
              <a:t>Contre le Vandalisme, Grégoire, 1794 </a:t>
            </a:r>
            <a:endParaRPr lang="fr-FR" dirty="0"/>
          </a:p>
          <a:p>
            <a:r>
              <a:rPr lang="fr-FR" dirty="0"/>
              <a:t> </a:t>
            </a:r>
          </a:p>
          <a:p>
            <a:r>
              <a:rPr lang="fr-FR" dirty="0"/>
              <a:t>« Le mobilier appartenant à la Nation a souffert des dilapidations immenses parce que les </a:t>
            </a:r>
            <a:r>
              <a:rPr lang="fr-FR" b="1" dirty="0"/>
              <a:t>fripons</a:t>
            </a:r>
            <a:r>
              <a:rPr lang="fr-FR" dirty="0"/>
              <a:t>, qui ont toujours une logique à part, ont dit : </a:t>
            </a:r>
            <a:r>
              <a:rPr lang="fr-FR" i="1" dirty="0"/>
              <a:t>nous sommes la nation</a:t>
            </a:r>
            <a:r>
              <a:rPr lang="fr-FR" dirty="0"/>
              <a:t> ; et quoiqu’en général on doive avoir mauvaise idée de quelconque s’est enrichi dans la révolution, plusieurs n’ont pas eu l’adresse de cacher des fortunes colossales élevées tout à coup. Autrefois, ces hommes vivaient à peine du produit de leur travail, et depuis longtemps ne travaillant pas, ils nagent dans l’abondance.</a:t>
            </a:r>
          </a:p>
          <a:p>
            <a:r>
              <a:rPr lang="fr-FR" dirty="0"/>
              <a:t>C'est dans le domaine des </a:t>
            </a:r>
            <a:r>
              <a:rPr lang="fr-FR" b="1" dirty="0"/>
              <a:t>arts</a:t>
            </a:r>
            <a:r>
              <a:rPr lang="fr-FR" dirty="0"/>
              <a:t> que les plus grandes dilapidations ont été commises. Ne croyez pas qu'on exagère en vous disant que la seule nomenclature des objets enlevés, détruits ou dégradés, formerait plusieurs volumes. La commission temporaire des arts, dont le zèle est infatigable, regarde comme des </a:t>
            </a:r>
            <a:r>
              <a:rPr lang="fr-FR" b="1" dirty="0"/>
              <a:t>conquêtes</a:t>
            </a:r>
            <a:r>
              <a:rPr lang="fr-FR" dirty="0"/>
              <a:t>, les monuments qu'elle arrache à l'ignorance, à la cupidité, à l'esprit contre-révolutionnaire, qui semblent ligués pour appauvrir, et déshonorer la Nation.</a:t>
            </a:r>
          </a:p>
          <a:p>
            <a:r>
              <a:rPr lang="fr-FR" dirty="0"/>
              <a:t>Tandis que la flamme dévore l’une des plus belles bibliothèques de la République, tandis que des dépôts de matières combustibles semblent menacer encore d’autres bibliothèques, le </a:t>
            </a:r>
            <a:r>
              <a:rPr lang="fr-FR" b="1" dirty="0"/>
              <a:t>vandalisme</a:t>
            </a:r>
            <a:r>
              <a:rPr lang="fr-FR" dirty="0"/>
              <a:t> redouble ses efforts. Il n'est pas de jour où le récit de quelque destruction nouvelle ne vienne nous affliger : les lois conservatrices des monuments étant inexécutées ou inefficaces, nous avons cru devoir présenter à votre sollicitude un rapport détaillé sur cet objet. </a:t>
            </a:r>
          </a:p>
          <a:p>
            <a:r>
              <a:rPr lang="fr-FR" dirty="0"/>
              <a:t>La Convention nationale s’empressera sans doute de faire retentir dans toute la France le cri de son indignation, d'appeler la surveillance des </a:t>
            </a:r>
            <a:r>
              <a:rPr lang="fr-FR" b="1" dirty="0"/>
              <a:t>bons citoyens </a:t>
            </a:r>
            <a:r>
              <a:rPr lang="fr-FR" dirty="0"/>
              <a:t>sur les monuments des arts pour les conserver, et sur les auteurs et instigateurs contre-révolutionnaires de ces délits, pour les traîner sous le glaive de la loi. (…) </a:t>
            </a:r>
          </a:p>
          <a:p>
            <a:r>
              <a:rPr lang="fr-FR" dirty="0"/>
              <a:t>(… ) Inscrivons donc, s’il est possible, sur tous les monuments, et gravons dans tous les cœurs cette sentence : </a:t>
            </a:r>
          </a:p>
          <a:p>
            <a:pPr algn="ctr"/>
            <a:r>
              <a:rPr lang="fr-FR" dirty="0"/>
              <a:t>« Les barbares et les esclaves détestent les sciences, et détruisent les monuments des arts ; </a:t>
            </a:r>
          </a:p>
          <a:p>
            <a:pPr algn="ctr"/>
            <a:r>
              <a:rPr lang="fr-FR" dirty="0"/>
              <a:t>les hommes libres les aiment et les conservent ».</a:t>
            </a:r>
          </a:p>
          <a:p>
            <a:endParaRPr lang="fr-FR" dirty="0"/>
          </a:p>
        </p:txBody>
      </p:sp>
    </p:spTree>
    <p:extLst>
      <p:ext uri="{BB962C8B-B14F-4D97-AF65-F5344CB8AC3E}">
        <p14:creationId xmlns:p14="http://schemas.microsoft.com/office/powerpoint/2010/main" val="249006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24</a:t>
            </a:fld>
            <a:endParaRPr lang="fr-FR"/>
          </a:p>
        </p:txBody>
      </p:sp>
      <p:sp>
        <p:nvSpPr>
          <p:cNvPr id="3" name="ZoneTexte 2"/>
          <p:cNvSpPr txBox="1"/>
          <p:nvPr/>
        </p:nvSpPr>
        <p:spPr>
          <a:xfrm>
            <a:off x="179512" y="339502"/>
            <a:ext cx="7632848" cy="2554545"/>
          </a:xfrm>
          <a:prstGeom prst="rect">
            <a:avLst/>
          </a:prstGeom>
          <a:noFill/>
        </p:spPr>
        <p:txBody>
          <a:bodyPr wrap="square" rtlCol="0">
            <a:spAutoFit/>
          </a:bodyPr>
          <a:lstStyle/>
          <a:p>
            <a:r>
              <a:rPr lang="fr-FR" sz="2000" dirty="0">
                <a:solidFill>
                  <a:schemeClr val="accent1">
                    <a:lumMod val="75000"/>
                  </a:schemeClr>
                </a:solidFill>
                <a:latin typeface="Bahnschrift SemiBold SemiConden" panose="020B0502040204020203" pitchFamily="34" charset="0"/>
              </a:rPr>
              <a:t>Conclusion</a:t>
            </a:r>
          </a:p>
          <a:p>
            <a:endParaRPr lang="fr-FR" sz="2000" dirty="0">
              <a:solidFill>
                <a:schemeClr val="accent1">
                  <a:lumMod val="75000"/>
                </a:schemeClr>
              </a:solidFill>
              <a:latin typeface="Bahnschrift SemiBold SemiConden" panose="020B0502040204020203" pitchFamily="34" charset="0"/>
            </a:endParaRPr>
          </a:p>
          <a:p>
            <a:r>
              <a:rPr lang="fr-FR" sz="2000" dirty="0">
                <a:solidFill>
                  <a:schemeClr val="accent1">
                    <a:lumMod val="75000"/>
                  </a:schemeClr>
                </a:solidFill>
                <a:latin typeface="Bahnschrift SemiBold SemiConden" panose="020B0502040204020203" pitchFamily="34" charset="0"/>
              </a:rPr>
              <a:t>« Je créai le mot pour tuer la chose » (Grégoire)</a:t>
            </a:r>
          </a:p>
          <a:p>
            <a:r>
              <a:rPr lang="fr-FR" sz="2000" dirty="0">
                <a:solidFill>
                  <a:schemeClr val="accent1">
                    <a:lumMod val="75000"/>
                  </a:schemeClr>
                </a:solidFill>
                <a:latin typeface="Bahnschrift SemiBold SemiConden" panose="020B0502040204020203" pitchFamily="34" charset="0"/>
              </a:rPr>
              <a:t>Vicq d’</a:t>
            </a:r>
            <a:r>
              <a:rPr lang="fr-FR" sz="2000" dirty="0" err="1">
                <a:solidFill>
                  <a:schemeClr val="accent1">
                    <a:lumMod val="75000"/>
                  </a:schemeClr>
                </a:solidFill>
                <a:latin typeface="Bahnschrift SemiBold SemiConden" panose="020B0502040204020203" pitchFamily="34" charset="0"/>
              </a:rPr>
              <a:t>Azyr</a:t>
            </a:r>
            <a:r>
              <a:rPr lang="fr-FR" sz="2000" dirty="0">
                <a:solidFill>
                  <a:schemeClr val="accent1">
                    <a:lumMod val="75000"/>
                  </a:schemeClr>
                </a:solidFill>
                <a:latin typeface="Bahnschrift SemiBold SemiConden" panose="020B0502040204020203" pitchFamily="34" charset="0"/>
              </a:rPr>
              <a:t>, </a:t>
            </a:r>
            <a:r>
              <a:rPr lang="fr-FR" sz="2000" i="1" dirty="0">
                <a:solidFill>
                  <a:schemeClr val="accent1">
                    <a:lumMod val="75000"/>
                  </a:schemeClr>
                </a:solidFill>
                <a:latin typeface="Bahnschrift SemiBold SemiConden" panose="020B0502040204020203" pitchFamily="34" charset="0"/>
              </a:rPr>
              <a:t>Instruction…</a:t>
            </a:r>
            <a:endParaRPr lang="fr-FR" sz="2000" dirty="0">
              <a:solidFill>
                <a:schemeClr val="accent1">
                  <a:lumMod val="75000"/>
                </a:schemeClr>
              </a:solidFill>
              <a:latin typeface="Bahnschrift SemiBold SemiConden" panose="020B0502040204020203" pitchFamily="34" charset="0"/>
            </a:endParaRPr>
          </a:p>
          <a:p>
            <a:endParaRPr lang="fr-FR" sz="2000" dirty="0">
              <a:solidFill>
                <a:schemeClr val="accent1">
                  <a:lumMod val="75000"/>
                </a:schemeClr>
              </a:solidFill>
              <a:latin typeface="Bahnschrift SemiBold SemiConden" panose="020B0502040204020203" pitchFamily="34" charset="0"/>
            </a:endParaRPr>
          </a:p>
          <a:p>
            <a:r>
              <a:rPr lang="fr-FR" sz="2000" dirty="0">
                <a:solidFill>
                  <a:schemeClr val="accent1">
                    <a:lumMod val="75000"/>
                  </a:schemeClr>
                </a:solidFill>
                <a:latin typeface="Bahnschrift SemiBold SemiConden" panose="020B0502040204020203" pitchFamily="34" charset="0"/>
              </a:rPr>
              <a:t>Vandalisme et naissance d’une conscience patrimoniale</a:t>
            </a:r>
          </a:p>
          <a:p>
            <a:endParaRPr lang="fr-FR" sz="2000" dirty="0">
              <a:solidFill>
                <a:schemeClr val="accent1">
                  <a:lumMod val="75000"/>
                </a:schemeClr>
              </a:solidFill>
              <a:latin typeface="Bahnschrift SemiBold SemiConden" panose="020B0502040204020203" pitchFamily="34" charset="0"/>
            </a:endParaRPr>
          </a:p>
          <a:p>
            <a:r>
              <a:rPr lang="fr-FR" sz="2000" dirty="0">
                <a:solidFill>
                  <a:schemeClr val="accent1">
                    <a:lumMod val="75000"/>
                  </a:schemeClr>
                </a:solidFill>
                <a:latin typeface="Bahnschrift SemiBold SemiConden" panose="020B0502040204020203" pitchFamily="34" charset="0"/>
              </a:rPr>
              <a:t>Trois valeurs nouvelles : nationale, éducative et économique</a:t>
            </a:r>
          </a:p>
        </p:txBody>
      </p:sp>
    </p:spTree>
    <p:extLst>
      <p:ext uri="{BB962C8B-B14F-4D97-AF65-F5344CB8AC3E}">
        <p14:creationId xmlns:p14="http://schemas.microsoft.com/office/powerpoint/2010/main" val="2329025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107504" y="1825030"/>
            <a:ext cx="5904656" cy="110676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3. Débat</a:t>
            </a:r>
            <a:endParaRPr dirty="0"/>
          </a:p>
        </p:txBody>
      </p:sp>
      <p:sp>
        <p:nvSpPr>
          <p:cNvPr id="3859" name="Google Shape;3859;p16"/>
          <p:cNvSpPr txBox="1">
            <a:spLocks noGrp="1"/>
          </p:cNvSpPr>
          <p:nvPr>
            <p:ph type="subTitle" idx="1"/>
          </p:nvPr>
        </p:nvSpPr>
        <p:spPr>
          <a:xfrm>
            <a:off x="251520" y="2787774"/>
            <a:ext cx="5544616" cy="784800"/>
          </a:xfrm>
          <a:prstGeom prst="rect">
            <a:avLst/>
          </a:prstGeom>
        </p:spPr>
        <p:txBody>
          <a:bodyPr spcFirstLastPara="1" wrap="square" lIns="91425" tIns="91425" rIns="91425" bIns="91425" anchor="t" anchorCtr="0">
            <a:noAutofit/>
          </a:bodyPr>
          <a:lstStyle/>
          <a:p>
            <a:pPr marL="0" indent="0"/>
            <a:r>
              <a:rPr lang="fr-FR" dirty="0"/>
              <a:t>Pourquoi le vandalisme ? </a:t>
            </a:r>
          </a:p>
          <a:p>
            <a:pPr marL="0" indent="0"/>
            <a:r>
              <a:rPr lang="fr-FR" dirty="0"/>
              <a:t>Quelles motivations sont à l’œuvre dans les destructions patrimoniales actuelles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15995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26</a:t>
            </a:fld>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23478"/>
            <a:ext cx="5282729" cy="424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899592" y="4515966"/>
            <a:ext cx="6912768" cy="523220"/>
          </a:xfrm>
          <a:prstGeom prst="rect">
            <a:avLst/>
          </a:prstGeom>
          <a:noFill/>
        </p:spPr>
        <p:txBody>
          <a:bodyPr wrap="square" rtlCol="0">
            <a:spAutoFit/>
          </a:bodyPr>
          <a:lstStyle/>
          <a:p>
            <a:r>
              <a:rPr lang="fr-FR" dirty="0"/>
              <a:t>En mars 2001, les talibans détruisent les deux statues colossales de Buddha, à </a:t>
            </a:r>
            <a:r>
              <a:rPr lang="fr-FR" dirty="0" err="1"/>
              <a:t>Bāmiyān</a:t>
            </a:r>
            <a:r>
              <a:rPr lang="fr-FR" dirty="0"/>
              <a:t> (Afghanistan), hautes de 38 et 55 mètres et sculptées dans la falaise. </a:t>
            </a:r>
          </a:p>
        </p:txBody>
      </p:sp>
    </p:spTree>
    <p:extLst>
      <p:ext uri="{BB962C8B-B14F-4D97-AF65-F5344CB8AC3E}">
        <p14:creationId xmlns:p14="http://schemas.microsoft.com/office/powerpoint/2010/main" val="2917980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27</a:t>
            </a:fld>
            <a:endParaRPr lang="fr-FR"/>
          </a:p>
        </p:txBody>
      </p:sp>
      <p:pic>
        <p:nvPicPr>
          <p:cNvPr id="2050" name="Picture 2" descr="http://laeila-adjovi.com/wp-content/uploads/2014/12/1-abdulwahid-te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0"/>
            <a:ext cx="5223098" cy="389237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187624" y="4155926"/>
            <a:ext cx="6048672" cy="523220"/>
          </a:xfrm>
          <a:prstGeom prst="rect">
            <a:avLst/>
          </a:prstGeom>
          <a:noFill/>
        </p:spPr>
        <p:txBody>
          <a:bodyPr wrap="square" rtlCol="0">
            <a:spAutoFit/>
          </a:bodyPr>
          <a:lstStyle/>
          <a:p>
            <a:r>
              <a:rPr lang="fr-FR" dirty="0"/>
              <a:t>Des milliers de manuscrits ont été menacés de destruction par les Islamistes radicaux, lors de leur occupation de Tombouctou en 2012.</a:t>
            </a:r>
          </a:p>
        </p:txBody>
      </p:sp>
    </p:spTree>
    <p:extLst>
      <p:ext uri="{BB962C8B-B14F-4D97-AF65-F5344CB8AC3E}">
        <p14:creationId xmlns:p14="http://schemas.microsoft.com/office/powerpoint/2010/main" val="3205973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28</a:t>
            </a:fld>
            <a:endParaRPr lang="fr-FR"/>
          </a:p>
        </p:txBody>
      </p:sp>
      <p:sp>
        <p:nvSpPr>
          <p:cNvPr id="3" name="ZoneTexte 2"/>
          <p:cNvSpPr txBox="1"/>
          <p:nvPr/>
        </p:nvSpPr>
        <p:spPr>
          <a:xfrm>
            <a:off x="1043608" y="4155926"/>
            <a:ext cx="6048672" cy="738664"/>
          </a:xfrm>
          <a:prstGeom prst="rect">
            <a:avLst/>
          </a:prstGeom>
          <a:noFill/>
        </p:spPr>
        <p:txBody>
          <a:bodyPr wrap="square" rtlCol="0">
            <a:spAutoFit/>
          </a:bodyPr>
          <a:lstStyle/>
          <a:p>
            <a:r>
              <a:rPr lang="fr-FR" dirty="0"/>
              <a:t>Entre 2015 et 2017, le groupe djihadiste  </a:t>
            </a:r>
            <a:r>
              <a:rPr lang="fr-FR" dirty="0" err="1"/>
              <a:t>Daesch</a:t>
            </a:r>
            <a:r>
              <a:rPr lang="fr-FR" dirty="0"/>
              <a:t> s‘est emparé de la ville antique de Palmyre, provoquant d'énormes dommages aux vestiges du site.</a:t>
            </a:r>
          </a:p>
        </p:txBody>
      </p:sp>
      <p:pic>
        <p:nvPicPr>
          <p:cNvPr id="3074" name="Picture 2" descr="https://photos.lci.fr/images/613/344/000_iz689-4e72bd-0@1x.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771" y="267494"/>
            <a:ext cx="6672460"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437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i="1" smtClean="0"/>
              <a:t>29</a:t>
            </a:fld>
            <a:endParaRPr lang="fr-FR" i="1"/>
          </a:p>
        </p:txBody>
      </p:sp>
      <p:sp>
        <p:nvSpPr>
          <p:cNvPr id="3" name="Rectangle 2"/>
          <p:cNvSpPr/>
          <p:nvPr/>
        </p:nvSpPr>
        <p:spPr>
          <a:xfrm>
            <a:off x="395536" y="267494"/>
            <a:ext cx="4572000" cy="954107"/>
          </a:xfrm>
          <a:prstGeom prst="rect">
            <a:avLst/>
          </a:prstGeom>
        </p:spPr>
        <p:txBody>
          <a:bodyPr>
            <a:spAutoFit/>
          </a:bodyPr>
          <a:lstStyle/>
          <a:p>
            <a:r>
              <a:rPr lang="fr-FR" i="1" dirty="0"/>
              <a:t>Vandaliser un monument reste un crime contre l’histoire et l’art, même si celui-ci n’est pas protégé. Il s’agit hélas d’un crime légal.</a:t>
            </a:r>
          </a:p>
          <a:p>
            <a:r>
              <a:rPr lang="fr-FR" i="1" dirty="0"/>
              <a:t>Didier </a:t>
            </a:r>
            <a:r>
              <a:rPr lang="fr-FR" i="1" dirty="0" err="1"/>
              <a:t>Rykner</a:t>
            </a:r>
            <a:r>
              <a:rPr lang="fr-FR" i="1" dirty="0"/>
              <a:t> (Tribune de l’art)</a:t>
            </a:r>
          </a:p>
        </p:txBody>
      </p:sp>
      <p:pic>
        <p:nvPicPr>
          <p:cNvPr id="1026" name="Picture 2" descr="https://www.latribunedelart.com/IMG/jpg/halle_fontainebleau-3.jpg?36196/c52d30b0397719734d1a1f322be140cd724b46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885363"/>
            <a:ext cx="5292079" cy="397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544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13"/>
        <p:cNvGrpSpPr/>
        <p:nvPr/>
      </p:nvGrpSpPr>
      <p:grpSpPr>
        <a:xfrm>
          <a:off x="0" y="0"/>
          <a:ext cx="0" cy="0"/>
          <a:chOff x="0" y="0"/>
          <a:chExt cx="0" cy="0"/>
        </a:xfrm>
      </p:grpSpPr>
      <p:sp>
        <p:nvSpPr>
          <p:cNvPr id="3914" name="Google Shape;3914;p22"/>
          <p:cNvSpPr txBox="1">
            <a:spLocks noGrp="1"/>
          </p:cNvSpPr>
          <p:nvPr>
            <p:ph type="title"/>
          </p:nvPr>
        </p:nvSpPr>
        <p:spPr>
          <a:xfrm>
            <a:off x="3528624" y="1653775"/>
            <a:ext cx="4355743"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 dirty="0"/>
            </a:br>
            <a:r>
              <a:rPr lang="en" dirty="0"/>
              <a:t>séance 3</a:t>
            </a:r>
            <a:br>
              <a:rPr lang="en" dirty="0"/>
            </a:br>
            <a:r>
              <a:rPr lang="fr-FR" dirty="0"/>
              <a:t>L</a:t>
            </a:r>
            <a:r>
              <a:rPr lang="en" dirty="0"/>
              <a:t>e patrimoine </a:t>
            </a:r>
            <a:r>
              <a:rPr lang="fr-FR" dirty="0"/>
              <a:t>et</a:t>
            </a:r>
            <a:r>
              <a:rPr lang="en" dirty="0"/>
              <a:t> la Révolution française (1)</a:t>
            </a:r>
            <a:endParaRPr dirty="0"/>
          </a:p>
        </p:txBody>
      </p:sp>
      <p:sp>
        <p:nvSpPr>
          <p:cNvPr id="3915" name="Google Shape;3915;p22"/>
          <p:cNvSpPr txBox="1">
            <a:spLocks noGrp="1"/>
          </p:cNvSpPr>
          <p:nvPr>
            <p:ph type="body" idx="1"/>
          </p:nvPr>
        </p:nvSpPr>
        <p:spPr>
          <a:xfrm>
            <a:off x="3528625" y="2419350"/>
            <a:ext cx="3906600" cy="2271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FR" sz="1800" dirty="0"/>
              <a:t>« Nationalisations »</a:t>
            </a:r>
          </a:p>
          <a:p>
            <a:pPr marL="0" lvl="0" indent="0" algn="l" rtl="0">
              <a:spcBef>
                <a:spcPts val="600"/>
              </a:spcBef>
              <a:spcAft>
                <a:spcPts val="0"/>
              </a:spcAft>
              <a:buNone/>
            </a:pPr>
            <a:r>
              <a:rPr lang="fr-FR" sz="1800" dirty="0" err="1"/>
              <a:t>Babelon</a:t>
            </a:r>
            <a:r>
              <a:rPr lang="fr-FR" sz="1800" dirty="0"/>
              <a:t> Chastel 4</a:t>
            </a:r>
            <a:r>
              <a:rPr lang="fr-FR" sz="1800" baseline="30000" dirty="0"/>
              <a:t>e</a:t>
            </a:r>
            <a:r>
              <a:rPr lang="fr-FR" sz="1800" dirty="0"/>
              <a:t> couche « fait national » nations : forces motrices </a:t>
            </a:r>
          </a:p>
          <a:p>
            <a:pPr marL="0" lvl="0" indent="0" algn="l" rtl="0">
              <a:spcBef>
                <a:spcPts val="600"/>
              </a:spcBef>
              <a:spcAft>
                <a:spcPts val="0"/>
              </a:spcAft>
              <a:buNone/>
            </a:pPr>
            <a:r>
              <a:rPr lang="fr-FR" sz="1800" dirty="0"/>
              <a:t>Révolution française </a:t>
            </a:r>
            <a:endParaRPr sz="1800" dirty="0"/>
          </a:p>
        </p:txBody>
      </p:sp>
      <p:sp>
        <p:nvSpPr>
          <p:cNvPr id="3917" name="Google Shape;3917;p2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pic>
        <p:nvPicPr>
          <p:cNvPr id="1026" name="Picture 2" descr="Hubert Robert Vue Louvre ruines"/>
          <p:cNvPicPr>
            <a:picLocks noChangeAspect="1" noChangeArrowheads="1"/>
          </p:cNvPicPr>
          <p:nvPr/>
        </p:nvPicPr>
        <p:blipFill rotWithShape="1">
          <a:blip r:embed="rId3">
            <a:extLst>
              <a:ext uri="{28A0092B-C50C-407E-A947-70E740481C1C}">
                <a14:useLocalDpi xmlns:a14="http://schemas.microsoft.com/office/drawing/2010/main" val="0"/>
              </a:ext>
            </a:extLst>
          </a:blip>
          <a:srcRect l="-10816" t="-40" r="42656" b="40"/>
          <a:stretch/>
        </p:blipFill>
        <p:spPr bwMode="auto">
          <a:xfrm>
            <a:off x="-770503" y="0"/>
            <a:ext cx="411836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433" y="34359"/>
            <a:ext cx="6761100" cy="857400"/>
          </a:xfrm>
        </p:spPr>
        <p:txBody>
          <a:bodyPr/>
          <a:lstStyle/>
          <a:p>
            <a:r>
              <a:rPr lang="fr-FR" dirty="0"/>
              <a:t>Pour aller plus loin</a:t>
            </a:r>
          </a:p>
        </p:txBody>
      </p:sp>
      <p:sp>
        <p:nvSpPr>
          <p:cNvPr id="3" name="Espace réservé du texte 2"/>
          <p:cNvSpPr>
            <a:spLocks noGrp="1"/>
          </p:cNvSpPr>
          <p:nvPr>
            <p:ph type="body" idx="1"/>
          </p:nvPr>
        </p:nvSpPr>
        <p:spPr>
          <a:xfrm>
            <a:off x="365881" y="891759"/>
            <a:ext cx="6761100" cy="2980500"/>
          </a:xfrm>
        </p:spPr>
        <p:txBody>
          <a:bodyPr/>
          <a:lstStyle/>
          <a:p>
            <a:r>
              <a:rPr lang="fr-FR" dirty="0"/>
              <a:t>Site de l’UNESCO dédié</a:t>
            </a:r>
          </a:p>
          <a:p>
            <a:r>
              <a:rPr lang="fr-FR" dirty="0">
                <a:hlinkClick r:id="rId2"/>
              </a:rPr>
              <a:t>http://www.unesco.org/new/fr/culture/themes/armed-conflict-and-heritage/</a:t>
            </a:r>
            <a:r>
              <a:rPr lang="fr-FR" dirty="0"/>
              <a:t> </a:t>
            </a:r>
          </a:p>
          <a:p>
            <a:r>
              <a:rPr lang="en-US" dirty="0"/>
              <a:t>Roger O’Keefe, </a:t>
            </a:r>
            <a:r>
              <a:rPr lang="en-US" i="1" dirty="0"/>
              <a:t>The Protection of Cultural Property in Armed Conflict</a:t>
            </a:r>
            <a:r>
              <a:rPr lang="en-US" dirty="0"/>
              <a:t>, Cambridge Studies in International and Comparative Law, Cambridge, 2011</a:t>
            </a:r>
          </a:p>
          <a:p>
            <a:r>
              <a:rPr lang="en-US" dirty="0"/>
              <a:t>Site de </a:t>
            </a:r>
            <a:r>
              <a:rPr lang="en-US" dirty="0" err="1"/>
              <a:t>Patrimoine</a:t>
            </a:r>
            <a:r>
              <a:rPr lang="en-US" dirty="0"/>
              <a:t> sans </a:t>
            </a:r>
            <a:r>
              <a:rPr lang="en-US" dirty="0" err="1"/>
              <a:t>frontières</a:t>
            </a:r>
            <a:r>
              <a:rPr lang="en-US" dirty="0"/>
              <a:t> </a:t>
            </a:r>
            <a:r>
              <a:rPr lang="en-US" dirty="0">
                <a:hlinkClick r:id="rId3"/>
              </a:rPr>
              <a:t>http://psf.ong/projet/fr/</a:t>
            </a:r>
            <a:r>
              <a:rPr lang="en-US" dirty="0"/>
              <a:t> </a:t>
            </a:r>
          </a:p>
          <a:p>
            <a:endParaRPr lang="fr-FR" dirty="0"/>
          </a:p>
        </p:txBody>
      </p:sp>
      <p:sp>
        <p:nvSpPr>
          <p:cNvPr id="4" name="Espace réservé du numéro de diapositive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30</a:t>
            </a:fld>
            <a:endParaRPr lang="fr-FR"/>
          </a:p>
        </p:txBody>
      </p:sp>
    </p:spTree>
    <p:extLst>
      <p:ext uri="{BB962C8B-B14F-4D97-AF65-F5344CB8AC3E}">
        <p14:creationId xmlns:p14="http://schemas.microsoft.com/office/powerpoint/2010/main" val="236313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2546"/>
            <a:ext cx="7407392" cy="857400"/>
          </a:xfrm>
        </p:spPr>
        <p:txBody>
          <a:bodyPr/>
          <a:lstStyle/>
          <a:p>
            <a:r>
              <a:rPr lang="fr-FR" b="1" dirty="0"/>
              <a:t>Le « fait national » (Chastel </a:t>
            </a:r>
            <a:r>
              <a:rPr lang="fr-FR" b="1" dirty="0" err="1"/>
              <a:t>Babelon</a:t>
            </a:r>
            <a:r>
              <a:rPr lang="fr-FR" b="1" dirty="0"/>
              <a:t>)</a:t>
            </a:r>
          </a:p>
        </p:txBody>
      </p:sp>
      <p:sp>
        <p:nvSpPr>
          <p:cNvPr id="3" name="Espace réservé du texte 2"/>
          <p:cNvSpPr>
            <a:spLocks noGrp="1"/>
          </p:cNvSpPr>
          <p:nvPr>
            <p:ph type="body" idx="1"/>
          </p:nvPr>
        </p:nvSpPr>
        <p:spPr>
          <a:xfrm>
            <a:off x="107504" y="843558"/>
            <a:ext cx="7488832" cy="3725775"/>
          </a:xfrm>
        </p:spPr>
        <p:txBody>
          <a:bodyPr/>
          <a:lstStyle/>
          <a:p>
            <a:pPr>
              <a:buNone/>
            </a:pPr>
            <a:r>
              <a:rPr lang="fr-FR" b="1" dirty="0"/>
              <a:t>1789 : La mise à disposition de la nation des biens du clergé (puis ceux des émigrés et de la Couronne)</a:t>
            </a:r>
          </a:p>
          <a:p>
            <a:pPr>
              <a:buNone/>
            </a:pPr>
            <a:endParaRPr lang="fr-FR" b="1" dirty="0"/>
          </a:p>
        </p:txBody>
      </p:sp>
    </p:spTree>
    <p:extLst>
      <p:ext uri="{BB962C8B-B14F-4D97-AF65-F5344CB8AC3E}">
        <p14:creationId xmlns:p14="http://schemas.microsoft.com/office/powerpoint/2010/main" val="127906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2546"/>
            <a:ext cx="7407392" cy="857400"/>
          </a:xfrm>
        </p:spPr>
        <p:txBody>
          <a:bodyPr/>
          <a:lstStyle/>
          <a:p>
            <a:r>
              <a:rPr lang="fr-FR" b="1" dirty="0"/>
              <a:t>Le patrimoine naît-il de la Révolution ? </a:t>
            </a:r>
          </a:p>
        </p:txBody>
      </p:sp>
      <p:sp>
        <p:nvSpPr>
          <p:cNvPr id="3" name="Espace réservé du texte 2"/>
          <p:cNvSpPr>
            <a:spLocks noGrp="1"/>
          </p:cNvSpPr>
          <p:nvPr>
            <p:ph type="body" idx="1"/>
          </p:nvPr>
        </p:nvSpPr>
        <p:spPr>
          <a:xfrm>
            <a:off x="0" y="915566"/>
            <a:ext cx="7488832" cy="3725775"/>
          </a:xfrm>
        </p:spPr>
        <p:txBody>
          <a:bodyPr/>
          <a:lstStyle/>
          <a:p>
            <a:pPr>
              <a:buNone/>
            </a:pPr>
            <a:r>
              <a:rPr lang="fr-FR" b="1" dirty="0"/>
              <a:t>1789 : La mise à disposition de la nation des biens du clergé (puis ceux des émigrés et de la Couronne) 2 </a:t>
            </a:r>
            <a:r>
              <a:rPr lang="fr-FR" b="1" dirty="0" err="1"/>
              <a:t>nov</a:t>
            </a:r>
            <a:r>
              <a:rPr lang="fr-FR" b="1" dirty="0"/>
              <a:t> 1789</a:t>
            </a:r>
          </a:p>
          <a:p>
            <a:pPr>
              <a:buNone/>
            </a:pPr>
            <a:endParaRPr lang="fr-FR" b="1" dirty="0"/>
          </a:p>
          <a:p>
            <a:pPr>
              <a:buNone/>
            </a:pPr>
            <a:r>
              <a:rPr lang="fr-FR" b="1" dirty="0"/>
              <a:t>1790 : La « Commission des monuments » : </a:t>
            </a:r>
            <a:r>
              <a:rPr lang="fr-FR" dirty="0"/>
              <a:t>la Commission des monuments organisée en 10 sections se réunit à compter du 8 novembre 1790 :</a:t>
            </a:r>
            <a:br>
              <a:rPr lang="fr-FR" dirty="0"/>
            </a:br>
            <a:r>
              <a:rPr lang="fr-FR" dirty="0"/>
              <a:t>les savants rassemblés dans cette commission doivent donner leur avis sur la vente ou le recueil pour la Nation des livres, monuments, chartes, et autres objets scientifiques. </a:t>
            </a:r>
          </a:p>
          <a:p>
            <a:pPr>
              <a:buNone/>
            </a:pPr>
            <a:endParaRPr lang="fr-FR" dirty="0"/>
          </a:p>
          <a:p>
            <a:pPr>
              <a:buNone/>
            </a:pPr>
            <a:r>
              <a:rPr lang="fr-FR" b="1" dirty="0"/>
              <a:t>1790: comité d’aliénation des domaines nationaux</a:t>
            </a:r>
          </a:p>
        </p:txBody>
      </p:sp>
    </p:spTree>
    <p:extLst>
      <p:ext uri="{BB962C8B-B14F-4D97-AF65-F5344CB8AC3E}">
        <p14:creationId xmlns:p14="http://schemas.microsoft.com/office/powerpoint/2010/main" val="651964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6</a:t>
            </a:fld>
            <a:endParaRPr lang="fr-FR"/>
          </a:p>
        </p:txBody>
      </p:sp>
      <p:pic>
        <p:nvPicPr>
          <p:cNvPr id="3"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b="10251"/>
          <a:stretch/>
        </p:blipFill>
        <p:spPr bwMode="auto">
          <a:xfrm>
            <a:off x="1547664" y="1223343"/>
            <a:ext cx="2232248" cy="314860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l="7100" t="7556" r="17160" b="15999"/>
          <a:stretch>
            <a:fillRect/>
          </a:stretch>
        </p:blipFill>
        <p:spPr bwMode="auto">
          <a:xfrm>
            <a:off x="4312334" y="1151335"/>
            <a:ext cx="2376264" cy="331338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9"/>
          <p:cNvSpPr txBox="1">
            <a:spLocks noChangeArrowheads="1"/>
          </p:cNvSpPr>
          <p:nvPr/>
        </p:nvSpPr>
        <p:spPr bwMode="auto">
          <a:xfrm>
            <a:off x="2195736" y="843558"/>
            <a:ext cx="1447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b="1" dirty="0"/>
              <a:t>Mirabeau</a:t>
            </a:r>
          </a:p>
        </p:txBody>
      </p:sp>
      <p:sp>
        <p:nvSpPr>
          <p:cNvPr id="6" name="Text Box 11"/>
          <p:cNvSpPr txBox="1">
            <a:spLocks noChangeArrowheads="1"/>
          </p:cNvSpPr>
          <p:nvPr/>
        </p:nvSpPr>
        <p:spPr bwMode="auto">
          <a:xfrm>
            <a:off x="5004048" y="835387"/>
            <a:ext cx="1447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b="1" dirty="0"/>
              <a:t>Talleyrand</a:t>
            </a:r>
          </a:p>
        </p:txBody>
      </p:sp>
    </p:spTree>
    <p:extLst>
      <p:ext uri="{BB962C8B-B14F-4D97-AF65-F5344CB8AC3E}">
        <p14:creationId xmlns:p14="http://schemas.microsoft.com/office/powerpoint/2010/main" val="2480504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107504" y="1825030"/>
            <a:ext cx="5904656" cy="110676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1. </a:t>
            </a:r>
            <a:r>
              <a:rPr lang="fr-FR" dirty="0"/>
              <a:t>Nationalisations et biens immeubles</a:t>
            </a:r>
            <a:endParaRPr dirty="0"/>
          </a:p>
        </p:txBody>
      </p:sp>
      <p:sp>
        <p:nvSpPr>
          <p:cNvPr id="3859" name="Google Shape;3859;p16"/>
          <p:cNvSpPr txBox="1">
            <a:spLocks noGrp="1"/>
          </p:cNvSpPr>
          <p:nvPr>
            <p:ph type="subTitle" idx="1"/>
          </p:nvPr>
        </p:nvSpPr>
        <p:spPr>
          <a:xfrm>
            <a:off x="251520" y="2787774"/>
            <a:ext cx="52689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85"/>
            <a:ext cx="9217924" cy="492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259632" y="4834695"/>
            <a:ext cx="4824536" cy="307777"/>
          </a:xfrm>
          <a:prstGeom prst="rect">
            <a:avLst/>
          </a:prstGeom>
          <a:noFill/>
        </p:spPr>
        <p:txBody>
          <a:bodyPr wrap="square" rtlCol="0">
            <a:spAutoFit/>
          </a:bodyPr>
          <a:lstStyle/>
          <a:p>
            <a:r>
              <a:rPr lang="fr-FR" b="1" dirty="0"/>
              <a:t>L’Eglise Sainte-Geneviève</a:t>
            </a:r>
          </a:p>
        </p:txBody>
      </p:sp>
      <p:sp>
        <p:nvSpPr>
          <p:cNvPr id="3" name="ZoneTexte 2">
            <a:extLst>
              <a:ext uri="{FF2B5EF4-FFF2-40B4-BE49-F238E27FC236}">
                <a16:creationId xmlns:a16="http://schemas.microsoft.com/office/drawing/2014/main" id="{4B52E92F-A8D8-45ED-8543-10FEA3B1049F}"/>
              </a:ext>
            </a:extLst>
          </p:cNvPr>
          <p:cNvSpPr txBox="1"/>
          <p:nvPr/>
        </p:nvSpPr>
        <p:spPr>
          <a:xfrm>
            <a:off x="395536" y="411510"/>
            <a:ext cx="2376264" cy="307777"/>
          </a:xfrm>
          <a:prstGeom prst="rect">
            <a:avLst/>
          </a:prstGeom>
          <a:noFill/>
        </p:spPr>
        <p:txBody>
          <a:bodyPr wrap="square" rtlCol="0">
            <a:spAutoFit/>
          </a:bodyPr>
          <a:lstStyle/>
          <a:p>
            <a:r>
              <a:rPr lang="fr-FR" dirty="0"/>
              <a:t>Biens immeubles</a:t>
            </a:r>
          </a:p>
        </p:txBody>
      </p:sp>
    </p:spTree>
    <p:extLst>
      <p:ext uri="{BB962C8B-B14F-4D97-AF65-F5344CB8AC3E}">
        <p14:creationId xmlns:p14="http://schemas.microsoft.com/office/powerpoint/2010/main" val="236500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224C597-6676-44CA-B751-758079DD220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0" y="22185"/>
            <a:ext cx="9217924" cy="492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a:extLst>
              <a:ext uri="{FF2B5EF4-FFF2-40B4-BE49-F238E27FC236}">
                <a16:creationId xmlns:a16="http://schemas.microsoft.com/office/drawing/2014/main" id="{F7876A83-FC2B-421E-8F86-5E892A7C5AB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9</a:t>
            </a:fld>
            <a:endParaRPr lang="fr-FR"/>
          </a:p>
        </p:txBody>
      </p:sp>
      <p:sp>
        <p:nvSpPr>
          <p:cNvPr id="3" name="ZoneTexte 2">
            <a:extLst>
              <a:ext uri="{FF2B5EF4-FFF2-40B4-BE49-F238E27FC236}">
                <a16:creationId xmlns:a16="http://schemas.microsoft.com/office/drawing/2014/main" id="{D4C50DF5-4655-4A94-A750-60E37DC6A038}"/>
              </a:ext>
            </a:extLst>
          </p:cNvPr>
          <p:cNvSpPr txBox="1"/>
          <p:nvPr/>
        </p:nvSpPr>
        <p:spPr>
          <a:xfrm>
            <a:off x="179512" y="176775"/>
            <a:ext cx="8964488" cy="3262432"/>
          </a:xfrm>
          <a:prstGeom prst="rect">
            <a:avLst/>
          </a:prstGeom>
          <a:noFill/>
        </p:spPr>
        <p:txBody>
          <a:bodyPr wrap="square" rtlCol="0">
            <a:spAutoFit/>
          </a:bodyPr>
          <a:lstStyle/>
          <a:p>
            <a:r>
              <a:rPr lang="fr-FR" sz="1600" dirty="0">
                <a:effectLst>
                  <a:outerShdw blurRad="38100" dist="38100" dir="2700000" algn="tl">
                    <a:srgbClr val="000000">
                      <a:alpha val="43137"/>
                    </a:srgbClr>
                  </a:outerShdw>
                </a:effectLst>
              </a:rPr>
              <a:t>Emmanuel Pastoret, procureur de Paris : </a:t>
            </a:r>
          </a:p>
          <a:p>
            <a:r>
              <a:rPr lang="fr-FR" sz="1600" dirty="0">
                <a:effectLst>
                  <a:outerShdw blurRad="38100" dist="38100" dir="2700000" algn="tl">
                    <a:srgbClr val="000000">
                      <a:alpha val="43137"/>
                    </a:srgbClr>
                  </a:outerShdw>
                </a:effectLst>
              </a:rPr>
              <a:t>« Messieurs, Le Directoire du département propose à l'Assemblée nationale de décréter :</a:t>
            </a:r>
          </a:p>
          <a:p>
            <a:pPr lvl="0"/>
            <a:r>
              <a:rPr lang="fr-FR" sz="1600" dirty="0">
                <a:effectLst>
                  <a:outerShdw blurRad="38100" dist="38100" dir="2700000" algn="tl">
                    <a:srgbClr val="000000">
                      <a:alpha val="43137"/>
                    </a:srgbClr>
                  </a:outerShdw>
                </a:effectLst>
              </a:rPr>
              <a:t>Que le nouvel édifice Sainte-Geneviève soit destiné à recevoir les cendres des grands hommes, à dater de l'époque de notre liberté ;</a:t>
            </a:r>
          </a:p>
          <a:p>
            <a:pPr lvl="0"/>
            <a:r>
              <a:rPr lang="fr-FR" sz="1600" dirty="0">
                <a:effectLst>
                  <a:outerShdw blurRad="38100" dist="38100" dir="2700000" algn="tl">
                    <a:srgbClr val="000000">
                      <a:alpha val="43137"/>
                    </a:srgbClr>
                  </a:outerShdw>
                </a:effectLst>
              </a:rPr>
              <a:t>Que l'Assemblée nationale puisse seule juger à quels hommes cet honneur sera décerné ;</a:t>
            </a:r>
          </a:p>
          <a:p>
            <a:pPr lvl="0"/>
            <a:r>
              <a:rPr lang="fr-FR" sz="1600" dirty="0">
                <a:effectLst>
                  <a:outerShdw blurRad="38100" dist="38100" dir="2700000" algn="tl">
                    <a:srgbClr val="000000">
                      <a:alpha val="43137"/>
                    </a:srgbClr>
                  </a:outerShdw>
                </a:effectLst>
              </a:rPr>
              <a:t>Que Honoré-</a:t>
            </a:r>
            <a:r>
              <a:rPr lang="fr-FR" sz="1600" dirty="0" err="1">
                <a:effectLst>
                  <a:outerShdw blurRad="38100" dist="38100" dir="2700000" algn="tl">
                    <a:srgbClr val="000000">
                      <a:alpha val="43137"/>
                    </a:srgbClr>
                  </a:outerShdw>
                </a:effectLst>
              </a:rPr>
              <a:t>Riquetti</a:t>
            </a:r>
            <a:r>
              <a:rPr lang="fr-FR" sz="1600" dirty="0">
                <a:effectLst>
                  <a:outerShdw blurRad="38100" dist="38100" dir="2700000" algn="tl">
                    <a:srgbClr val="000000">
                      <a:alpha val="43137"/>
                    </a:srgbClr>
                  </a:outerShdw>
                </a:effectLst>
              </a:rPr>
              <a:t> Mirabeau en est jugé digne ;</a:t>
            </a:r>
          </a:p>
          <a:p>
            <a:pPr lvl="0"/>
            <a:r>
              <a:rPr lang="fr-FR" sz="1600" dirty="0">
                <a:effectLst>
                  <a:outerShdw blurRad="38100" dist="38100" dir="2700000" algn="tl">
                    <a:srgbClr val="000000">
                      <a:alpha val="43137"/>
                    </a:srgbClr>
                  </a:outerShdw>
                </a:effectLst>
              </a:rPr>
              <a:t>Que les exceptions qui pourront avoir lieu pour quelques grands hommes, morts avant la Révolution, tels que Descartes, Voltaire, Rousseau, ne puissent être faites que par l'Assemblée nationale ;</a:t>
            </a:r>
          </a:p>
          <a:p>
            <a:pPr lvl="0"/>
            <a:r>
              <a:rPr lang="fr-FR" sz="1600" dirty="0">
                <a:effectLst>
                  <a:outerShdw blurRad="38100" dist="38100" dir="2700000" algn="tl">
                    <a:srgbClr val="000000">
                      <a:alpha val="43137"/>
                    </a:srgbClr>
                  </a:outerShdw>
                </a:effectLst>
              </a:rPr>
              <a:t>Que le Directoire du département de Paris soit chargé de mettre promptement l'édifice Sainte-Geneviève en état de remplir sa nouvelle destination, et fasse graver au dessus du fronton ces mots : </a:t>
            </a:r>
            <a:r>
              <a:rPr lang="fr-FR" sz="1600" b="1" dirty="0">
                <a:effectLst>
                  <a:outerShdw blurRad="38100" dist="38100" dir="2700000" algn="tl">
                    <a:srgbClr val="000000">
                      <a:alpha val="43137"/>
                    </a:srgbClr>
                  </a:outerShdw>
                </a:effectLst>
              </a:rPr>
              <a:t>Aux grands hommes la patrie reconnaissante</a:t>
            </a:r>
            <a:r>
              <a:rPr lang="fr-FR" sz="1600" dirty="0">
                <a:effectLst>
                  <a:outerShdw blurRad="38100" dist="38100" dir="2700000" algn="tl">
                    <a:srgbClr val="000000">
                      <a:alpha val="43137"/>
                    </a:srgbClr>
                  </a:outerShdw>
                </a:effectLst>
              </a:rPr>
              <a:t> »</a:t>
            </a:r>
          </a:p>
          <a:p>
            <a:endParaRPr lang="fr-FR" dirty="0"/>
          </a:p>
        </p:txBody>
      </p:sp>
    </p:spTree>
    <p:extLst>
      <p:ext uri="{BB962C8B-B14F-4D97-AF65-F5344CB8AC3E}">
        <p14:creationId xmlns:p14="http://schemas.microsoft.com/office/powerpoint/2010/main" val="3915135010"/>
      </p:ext>
    </p:extLst>
  </p:cSld>
  <p:clrMapOvr>
    <a:masterClrMapping/>
  </p:clrMapOvr>
</p:sld>
</file>

<file path=ppt/theme/theme1.xml><?xml version="1.0" encoding="utf-8"?>
<a:theme xmlns:a="http://schemas.openxmlformats.org/drawingml/2006/main" name="Mowbra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1413</Words>
  <Application>Microsoft Office PowerPoint</Application>
  <PresentationFormat>Affichage à l'écran (16:9)</PresentationFormat>
  <Paragraphs>107</Paragraphs>
  <Slides>30</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Arial</vt:lpstr>
      <vt:lpstr>Bahnschrift SemiBold SemiConden</vt:lpstr>
      <vt:lpstr>Garamond</vt:lpstr>
      <vt:lpstr>Titillium Web Light</vt:lpstr>
      <vt:lpstr>Dosis Light</vt:lpstr>
      <vt:lpstr>Mowbray template</vt:lpstr>
      <vt:lpstr>Patrimoine culturel L3, UE2, Option, S1</vt:lpstr>
      <vt:lpstr> séance 3 Le patrimoine et la Révolution française (1)</vt:lpstr>
      <vt:lpstr> séance 3 Le patrimoine et la Révolution française (1)</vt:lpstr>
      <vt:lpstr>Le « fait national » (Chastel Babelon)</vt:lpstr>
      <vt:lpstr>Le patrimoine naît-il de la Révolution ? </vt:lpstr>
      <vt:lpstr>Présentation PowerPoint</vt:lpstr>
      <vt:lpstr>1. Nationalisations et biens immeubles</vt:lpstr>
      <vt:lpstr>Présentation PowerPoint</vt:lpstr>
      <vt:lpstr>Présentation PowerPoint</vt:lpstr>
      <vt:lpstr>2. Nationalisations et biens meubles</vt:lpstr>
      <vt:lpstr>Sensualisme, empirisme empathie</vt:lpstr>
      <vt:lpstr>Présentation PowerPoint</vt:lpstr>
      <vt:lpstr>3. Les livres: naissance des bibliothèques</vt:lpstr>
      <vt:lpstr>27 janvier 1794 1795 bb depts 1795 Ecoles centrales</vt:lpstr>
      <vt:lpstr>Des dépôts de livres aux bibliothèques Le couvent des capucins rue St Honoré</vt:lpstr>
      <vt:lpstr>le 19 juin 1792, environ 2000 volumes du Cabinet des Ordres du Roi comprenant les pièces de Clairambault, de Gaignières et d’Hozier furent brûlés sur la place Vendôme</vt:lpstr>
      <vt:lpstr>4. Les archives: naissance des Archives nationales</vt:lpstr>
      <vt:lpstr>Présentation PowerPoint</vt:lpstr>
      <vt:lpstr>Présentation PowerPoint</vt:lpstr>
      <vt:lpstr>Présentation PowerPoint</vt:lpstr>
      <vt:lpstr>L’Abbé Grégoire, Contre le vandalisme, 1794</vt:lpstr>
      <vt:lpstr>Présentation PowerPoint</vt:lpstr>
      <vt:lpstr>Présentation PowerPoint</vt:lpstr>
      <vt:lpstr>Présentation PowerPoint</vt:lpstr>
      <vt:lpstr>3. Débat</vt:lpstr>
      <vt:lpstr>Présentation PowerPoint</vt:lpstr>
      <vt:lpstr>Présentation PowerPoint</vt:lpstr>
      <vt:lpstr>Présentation PowerPoint</vt:lpstr>
      <vt:lpstr>Présentation PowerPoint</vt:lpstr>
      <vt:lpstr>Pour aller plus loin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 du patrimoine culturel L3, UE2, Option, S1</dc:title>
  <cp:lastModifiedBy>Guillaume Mazeau</cp:lastModifiedBy>
  <cp:revision>53</cp:revision>
  <cp:lastPrinted>2019-09-27T11:37:02Z</cp:lastPrinted>
  <dcterms:modified xsi:type="dcterms:W3CDTF">2023-10-05T08:57:55Z</dcterms:modified>
</cp:coreProperties>
</file>