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0"/>
  </p:notesMasterIdLst>
  <p:sldIdLst>
    <p:sldId id="256" r:id="rId2"/>
    <p:sldId id="265" r:id="rId3"/>
    <p:sldId id="286" r:id="rId4"/>
    <p:sldId id="259" r:id="rId5"/>
    <p:sldId id="307" r:id="rId6"/>
    <p:sldId id="319" r:id="rId7"/>
    <p:sldId id="330" r:id="rId8"/>
    <p:sldId id="291" r:id="rId9"/>
    <p:sldId id="332" r:id="rId10"/>
    <p:sldId id="331" r:id="rId11"/>
    <p:sldId id="320" r:id="rId12"/>
    <p:sldId id="333" r:id="rId13"/>
    <p:sldId id="334" r:id="rId14"/>
    <p:sldId id="317" r:id="rId15"/>
    <p:sldId id="324" r:id="rId16"/>
    <p:sldId id="326" r:id="rId17"/>
    <p:sldId id="335" r:id="rId18"/>
    <p:sldId id="336" r:id="rId19"/>
    <p:sldId id="337" r:id="rId20"/>
    <p:sldId id="338" r:id="rId21"/>
    <p:sldId id="339" r:id="rId22"/>
    <p:sldId id="311" r:id="rId23"/>
    <p:sldId id="315" r:id="rId24"/>
    <p:sldId id="340" r:id="rId25"/>
    <p:sldId id="312" r:id="rId26"/>
    <p:sldId id="341" r:id="rId27"/>
    <p:sldId id="313" r:id="rId28"/>
    <p:sldId id="314" r:id="rId29"/>
    <p:sldId id="302" r:id="rId30"/>
    <p:sldId id="304" r:id="rId31"/>
    <p:sldId id="325" r:id="rId32"/>
    <p:sldId id="318" r:id="rId33"/>
    <p:sldId id="329" r:id="rId34"/>
    <p:sldId id="285" r:id="rId35"/>
    <p:sldId id="342" r:id="rId36"/>
    <p:sldId id="321" r:id="rId37"/>
    <p:sldId id="322" r:id="rId38"/>
    <p:sldId id="323" r:id="rId39"/>
  </p:sldIdLst>
  <p:sldSz cx="9144000" cy="5143500" type="screen16x9"/>
  <p:notesSz cx="6858000" cy="9144000"/>
  <p:embeddedFontLst>
    <p:embeddedFont>
      <p:font typeface="Dosis" panose="020B0604020202020204" charset="0"/>
      <p:regular r:id="rId41"/>
      <p:bold r:id="rId42"/>
    </p:embeddedFont>
    <p:embeddedFont>
      <p:font typeface="Dosis Light" panose="020B0604020202020204" charset="0"/>
      <p:regular r:id="rId43"/>
      <p:bold r:id="rId44"/>
    </p:embeddedFont>
    <p:embeddedFont>
      <p:font typeface="Titillium Web Light"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9A884F-7B45-4B84-8A9A-4E917F0A5F5C}">
  <a:tblStyle styleId="{949A884F-7B45-4B84-8A9A-4E917F0A5F5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848"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2673590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0"/>
        <p:cNvGrpSpPr/>
        <p:nvPr/>
      </p:nvGrpSpPr>
      <p:grpSpPr>
        <a:xfrm>
          <a:off x="0" y="0"/>
          <a:ext cx="0" cy="0"/>
          <a:chOff x="0" y="0"/>
          <a:chExt cx="0" cy="0"/>
        </a:xfrm>
      </p:grpSpPr>
      <p:sp>
        <p:nvSpPr>
          <p:cNvPr id="3911" name="Google Shape;391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2" name="Google Shape;391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0"/>
        <p:cNvGrpSpPr/>
        <p:nvPr/>
      </p:nvGrpSpPr>
      <p:grpSpPr>
        <a:xfrm>
          <a:off x="0" y="0"/>
          <a:ext cx="0" cy="0"/>
          <a:chOff x="0" y="0"/>
          <a:chExt cx="0" cy="0"/>
        </a:xfrm>
      </p:grpSpPr>
      <p:sp>
        <p:nvSpPr>
          <p:cNvPr id="3911" name="Google Shape;391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2" name="Google Shape;391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3B55"/>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lstStyle>
            <a:lvl1pPr lvl="0">
              <a:spcBef>
                <a:spcPts val="0"/>
              </a:spcBef>
              <a:spcAft>
                <a:spcPts val="0"/>
              </a:spcAft>
              <a:buClr>
                <a:srgbClr val="80BFB7"/>
              </a:buClr>
              <a:buSzPts val="6000"/>
              <a:buNone/>
              <a:defRPr sz="6000">
                <a:solidFill>
                  <a:srgbClr val="80BFB7"/>
                </a:solidFill>
              </a:defRPr>
            </a:lvl1pPr>
            <a:lvl2pPr lvl="1">
              <a:spcBef>
                <a:spcPts val="0"/>
              </a:spcBef>
              <a:spcAft>
                <a:spcPts val="0"/>
              </a:spcAft>
              <a:buClr>
                <a:srgbClr val="80BFB7"/>
              </a:buClr>
              <a:buSzPts val="6000"/>
              <a:buNone/>
              <a:defRPr sz="6000">
                <a:solidFill>
                  <a:srgbClr val="80BFB7"/>
                </a:solidFill>
              </a:defRPr>
            </a:lvl2pPr>
            <a:lvl3pPr lvl="2">
              <a:spcBef>
                <a:spcPts val="0"/>
              </a:spcBef>
              <a:spcAft>
                <a:spcPts val="0"/>
              </a:spcAft>
              <a:buClr>
                <a:srgbClr val="80BFB7"/>
              </a:buClr>
              <a:buSzPts val="6000"/>
              <a:buNone/>
              <a:defRPr sz="6000">
                <a:solidFill>
                  <a:srgbClr val="80BFB7"/>
                </a:solidFill>
              </a:defRPr>
            </a:lvl3pPr>
            <a:lvl4pPr lvl="3">
              <a:spcBef>
                <a:spcPts val="0"/>
              </a:spcBef>
              <a:spcAft>
                <a:spcPts val="0"/>
              </a:spcAft>
              <a:buClr>
                <a:srgbClr val="80BFB7"/>
              </a:buClr>
              <a:buSzPts val="6000"/>
              <a:buNone/>
              <a:defRPr sz="6000">
                <a:solidFill>
                  <a:srgbClr val="80BFB7"/>
                </a:solidFill>
              </a:defRPr>
            </a:lvl4pPr>
            <a:lvl5pPr lvl="4">
              <a:spcBef>
                <a:spcPts val="0"/>
              </a:spcBef>
              <a:spcAft>
                <a:spcPts val="0"/>
              </a:spcAft>
              <a:buClr>
                <a:srgbClr val="80BFB7"/>
              </a:buClr>
              <a:buSzPts val="6000"/>
              <a:buNone/>
              <a:defRPr sz="6000">
                <a:solidFill>
                  <a:srgbClr val="80BFB7"/>
                </a:solidFill>
              </a:defRPr>
            </a:lvl5pPr>
            <a:lvl6pPr lvl="5">
              <a:spcBef>
                <a:spcPts val="0"/>
              </a:spcBef>
              <a:spcAft>
                <a:spcPts val="0"/>
              </a:spcAft>
              <a:buClr>
                <a:srgbClr val="80BFB7"/>
              </a:buClr>
              <a:buSzPts val="6000"/>
              <a:buNone/>
              <a:defRPr sz="6000">
                <a:solidFill>
                  <a:srgbClr val="80BFB7"/>
                </a:solidFill>
              </a:defRPr>
            </a:lvl6pPr>
            <a:lvl7pPr lvl="6">
              <a:spcBef>
                <a:spcPts val="0"/>
              </a:spcBef>
              <a:spcAft>
                <a:spcPts val="0"/>
              </a:spcAft>
              <a:buClr>
                <a:srgbClr val="80BFB7"/>
              </a:buClr>
              <a:buSzPts val="6000"/>
              <a:buNone/>
              <a:defRPr sz="6000">
                <a:solidFill>
                  <a:srgbClr val="80BFB7"/>
                </a:solidFill>
              </a:defRPr>
            </a:lvl7pPr>
            <a:lvl8pPr lvl="7">
              <a:spcBef>
                <a:spcPts val="0"/>
              </a:spcBef>
              <a:spcAft>
                <a:spcPts val="0"/>
              </a:spcAft>
              <a:buClr>
                <a:srgbClr val="80BFB7"/>
              </a:buClr>
              <a:buSzPts val="6000"/>
              <a:buNone/>
              <a:defRPr sz="6000">
                <a:solidFill>
                  <a:srgbClr val="80BFB7"/>
                </a:solidFill>
              </a:defRPr>
            </a:lvl8pPr>
            <a:lvl9pPr lvl="8">
              <a:spcBef>
                <a:spcPts val="0"/>
              </a:spcBef>
              <a:spcAft>
                <a:spcPts val="0"/>
              </a:spcAft>
              <a:buClr>
                <a:srgbClr val="80BFB7"/>
              </a:buClr>
              <a:buSzPts val="6000"/>
              <a:buNone/>
              <a:defRPr sz="6000">
                <a:solidFill>
                  <a:srgbClr val="80BFB7"/>
                </a:solidFill>
              </a:defRPr>
            </a:lvl9pPr>
          </a:lstStyle>
          <a:p>
            <a:endParaRPr/>
          </a:p>
        </p:txBody>
      </p:sp>
      <p:grpSp>
        <p:nvGrpSpPr>
          <p:cNvPr id="11" name="Google Shape;11;p2"/>
          <p:cNvGrpSpPr/>
          <p:nvPr/>
        </p:nvGrpSpPr>
        <p:grpSpPr>
          <a:xfrm rot="10800000">
            <a:off x="8705367" y="28698"/>
            <a:ext cx="410132" cy="5086302"/>
            <a:chOff x="836200" y="238125"/>
            <a:chExt cx="422425" cy="5238750"/>
          </a:xfrm>
        </p:grpSpPr>
        <p:sp>
          <p:nvSpPr>
            <p:cNvPr id="12" name="Google Shape;12;p2"/>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rot="10800000">
            <a:off x="6659535" y="28698"/>
            <a:ext cx="2309844" cy="5086302"/>
            <a:chOff x="986700" y="238125"/>
            <a:chExt cx="2379075" cy="5238750"/>
          </a:xfrm>
        </p:grpSpPr>
        <p:sp>
          <p:nvSpPr>
            <p:cNvPr id="93" name="Google Shape;93;p2"/>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rot="10800000">
            <a:off x="6367294" y="28698"/>
            <a:ext cx="2017554" cy="5086302"/>
            <a:chOff x="1588750" y="238125"/>
            <a:chExt cx="2078025" cy="5238750"/>
          </a:xfrm>
        </p:grpSpPr>
        <p:sp>
          <p:nvSpPr>
            <p:cNvPr id="213" name="Google Shape;213;p2"/>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
          <p:cNvGrpSpPr/>
          <p:nvPr/>
        </p:nvGrpSpPr>
        <p:grpSpPr>
          <a:xfrm rot="10800000">
            <a:off x="6367294" y="28698"/>
            <a:ext cx="2309820" cy="5086302"/>
            <a:chOff x="1287725" y="238125"/>
            <a:chExt cx="2379050" cy="5238750"/>
          </a:xfrm>
        </p:grpSpPr>
        <p:sp>
          <p:nvSpPr>
            <p:cNvPr id="423" name="Google Shape;423;p2"/>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26"/>
        <p:cNvGrpSpPr/>
        <p:nvPr/>
      </p:nvGrpSpPr>
      <p:grpSpPr>
        <a:xfrm>
          <a:off x="0" y="0"/>
          <a:ext cx="0" cy="0"/>
          <a:chOff x="0" y="0"/>
          <a:chExt cx="0" cy="0"/>
        </a:xfrm>
      </p:grpSpPr>
      <p:sp>
        <p:nvSpPr>
          <p:cNvPr id="527" name="Google Shape;527;p3"/>
          <p:cNvSpPr txBox="1">
            <a:spLocks noGrp="1"/>
          </p:cNvSpPr>
          <p:nvPr>
            <p:ph type="ctrTitle"/>
          </p:nvPr>
        </p:nvSpPr>
        <p:spPr>
          <a:xfrm>
            <a:off x="685800" y="2878750"/>
            <a:ext cx="52689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28" name="Google Shape;528;p3"/>
          <p:cNvSpPr txBox="1">
            <a:spLocks noGrp="1"/>
          </p:cNvSpPr>
          <p:nvPr>
            <p:ph type="subTitle" idx="1"/>
          </p:nvPr>
        </p:nvSpPr>
        <p:spPr>
          <a:xfrm>
            <a:off x="685800" y="3983055"/>
            <a:ext cx="5268900" cy="784800"/>
          </a:xfrm>
          <a:prstGeom prst="rect">
            <a:avLst/>
          </a:prstGeom>
        </p:spPr>
        <p:txBody>
          <a:bodyPr spcFirstLastPara="1" wrap="square" lIns="91425" tIns="91425" rIns="91425" bIns="91425" anchor="t" anchorCtr="0"/>
          <a:lstStyle>
            <a:lvl1pPr lvl="0" rtl="0">
              <a:spcBef>
                <a:spcPts val="0"/>
              </a:spcBef>
              <a:spcAft>
                <a:spcPts val="0"/>
              </a:spcAft>
              <a:buClr>
                <a:srgbClr val="80BFB7"/>
              </a:buClr>
              <a:buSzPts val="2400"/>
              <a:buNone/>
              <a:defRPr>
                <a:solidFill>
                  <a:srgbClr val="80BFB7"/>
                </a:solidFill>
              </a:defRPr>
            </a:lvl1pPr>
            <a:lvl2pPr lvl="1" rtl="0">
              <a:spcBef>
                <a:spcPts val="0"/>
              </a:spcBef>
              <a:spcAft>
                <a:spcPts val="0"/>
              </a:spcAft>
              <a:buClr>
                <a:srgbClr val="80BFB7"/>
              </a:buClr>
              <a:buSzPts val="3000"/>
              <a:buNone/>
              <a:defRPr sz="3000">
                <a:solidFill>
                  <a:srgbClr val="80BFB7"/>
                </a:solidFill>
              </a:defRPr>
            </a:lvl2pPr>
            <a:lvl3pPr lvl="2" rtl="0">
              <a:spcBef>
                <a:spcPts val="0"/>
              </a:spcBef>
              <a:spcAft>
                <a:spcPts val="0"/>
              </a:spcAft>
              <a:buClr>
                <a:srgbClr val="80BFB7"/>
              </a:buClr>
              <a:buSzPts val="3000"/>
              <a:buNone/>
              <a:defRPr sz="3000">
                <a:solidFill>
                  <a:srgbClr val="80BFB7"/>
                </a:solidFill>
              </a:defRPr>
            </a:lvl3pPr>
            <a:lvl4pPr lvl="3" rtl="0">
              <a:spcBef>
                <a:spcPts val="0"/>
              </a:spcBef>
              <a:spcAft>
                <a:spcPts val="0"/>
              </a:spcAft>
              <a:buClr>
                <a:srgbClr val="80BFB7"/>
              </a:buClr>
              <a:buSzPts val="3000"/>
              <a:buNone/>
              <a:defRPr sz="3000">
                <a:solidFill>
                  <a:srgbClr val="80BFB7"/>
                </a:solidFill>
              </a:defRPr>
            </a:lvl4pPr>
            <a:lvl5pPr lvl="4" rtl="0">
              <a:spcBef>
                <a:spcPts val="0"/>
              </a:spcBef>
              <a:spcAft>
                <a:spcPts val="0"/>
              </a:spcAft>
              <a:buClr>
                <a:srgbClr val="80BFB7"/>
              </a:buClr>
              <a:buSzPts val="3000"/>
              <a:buNone/>
              <a:defRPr sz="3000">
                <a:solidFill>
                  <a:srgbClr val="80BFB7"/>
                </a:solidFill>
              </a:defRPr>
            </a:lvl5pPr>
            <a:lvl6pPr lvl="5" rtl="0">
              <a:spcBef>
                <a:spcPts val="0"/>
              </a:spcBef>
              <a:spcAft>
                <a:spcPts val="0"/>
              </a:spcAft>
              <a:buClr>
                <a:srgbClr val="80BFB7"/>
              </a:buClr>
              <a:buSzPts val="3000"/>
              <a:buNone/>
              <a:defRPr sz="3000">
                <a:solidFill>
                  <a:srgbClr val="80BFB7"/>
                </a:solidFill>
              </a:defRPr>
            </a:lvl6pPr>
            <a:lvl7pPr lvl="6" rtl="0">
              <a:spcBef>
                <a:spcPts val="0"/>
              </a:spcBef>
              <a:spcAft>
                <a:spcPts val="0"/>
              </a:spcAft>
              <a:buClr>
                <a:srgbClr val="80BFB7"/>
              </a:buClr>
              <a:buSzPts val="3000"/>
              <a:buNone/>
              <a:defRPr sz="3000">
                <a:solidFill>
                  <a:srgbClr val="80BFB7"/>
                </a:solidFill>
              </a:defRPr>
            </a:lvl7pPr>
            <a:lvl8pPr lvl="7" rtl="0">
              <a:spcBef>
                <a:spcPts val="0"/>
              </a:spcBef>
              <a:spcAft>
                <a:spcPts val="0"/>
              </a:spcAft>
              <a:buClr>
                <a:srgbClr val="80BFB7"/>
              </a:buClr>
              <a:buSzPts val="3000"/>
              <a:buNone/>
              <a:defRPr sz="3000">
                <a:solidFill>
                  <a:srgbClr val="80BFB7"/>
                </a:solidFill>
              </a:defRPr>
            </a:lvl8pPr>
            <a:lvl9pPr lvl="8" rtl="0">
              <a:spcBef>
                <a:spcPts val="0"/>
              </a:spcBef>
              <a:spcAft>
                <a:spcPts val="0"/>
              </a:spcAft>
              <a:buClr>
                <a:srgbClr val="80BFB7"/>
              </a:buClr>
              <a:buSzPts val="3000"/>
              <a:buNone/>
              <a:defRPr sz="3000">
                <a:solidFill>
                  <a:srgbClr val="80BFB7"/>
                </a:solidFill>
              </a:defRPr>
            </a:lvl9pPr>
          </a:lstStyle>
          <a:p>
            <a:endParaRPr/>
          </a:p>
        </p:txBody>
      </p:sp>
      <p:grpSp>
        <p:nvGrpSpPr>
          <p:cNvPr id="529" name="Google Shape;529;p3"/>
          <p:cNvGrpSpPr/>
          <p:nvPr/>
        </p:nvGrpSpPr>
        <p:grpSpPr>
          <a:xfrm rot="10800000">
            <a:off x="8705367" y="28698"/>
            <a:ext cx="410132" cy="5086302"/>
            <a:chOff x="836200" y="238125"/>
            <a:chExt cx="422425" cy="5238750"/>
          </a:xfrm>
        </p:grpSpPr>
        <p:sp>
          <p:nvSpPr>
            <p:cNvPr id="530" name="Google Shape;530;p3"/>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3"/>
          <p:cNvGrpSpPr/>
          <p:nvPr/>
        </p:nvGrpSpPr>
        <p:grpSpPr>
          <a:xfrm rot="10800000">
            <a:off x="6659535" y="28698"/>
            <a:ext cx="2309844" cy="5086302"/>
            <a:chOff x="986700" y="238125"/>
            <a:chExt cx="2379075" cy="5238750"/>
          </a:xfrm>
        </p:grpSpPr>
        <p:sp>
          <p:nvSpPr>
            <p:cNvPr id="611" name="Google Shape;611;p3"/>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
          <p:cNvGrpSpPr/>
          <p:nvPr/>
        </p:nvGrpSpPr>
        <p:grpSpPr>
          <a:xfrm rot="10800000">
            <a:off x="6367294" y="28698"/>
            <a:ext cx="2017554" cy="5086302"/>
            <a:chOff x="1588750" y="238125"/>
            <a:chExt cx="2078025" cy="5238750"/>
          </a:xfrm>
        </p:grpSpPr>
        <p:sp>
          <p:nvSpPr>
            <p:cNvPr id="731" name="Google Shape;731;p3"/>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3"/>
          <p:cNvGrpSpPr/>
          <p:nvPr/>
        </p:nvGrpSpPr>
        <p:grpSpPr>
          <a:xfrm rot="10800000">
            <a:off x="6367294" y="28698"/>
            <a:ext cx="2309820" cy="5086302"/>
            <a:chOff x="1287725" y="238125"/>
            <a:chExt cx="2379050" cy="5238750"/>
          </a:xfrm>
        </p:grpSpPr>
        <p:sp>
          <p:nvSpPr>
            <p:cNvPr id="941" name="Google Shape;941;p3"/>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rgbClr val="0B87A1"/>
        </a:solidFill>
        <a:effectLst/>
      </p:bgPr>
    </p:bg>
    <p:spTree>
      <p:nvGrpSpPr>
        <p:cNvPr id="1" name="Shape 1044"/>
        <p:cNvGrpSpPr/>
        <p:nvPr/>
      </p:nvGrpSpPr>
      <p:grpSpPr>
        <a:xfrm>
          <a:off x="0" y="0"/>
          <a:ext cx="0" cy="0"/>
          <a:chOff x="0" y="0"/>
          <a:chExt cx="0" cy="0"/>
        </a:xfrm>
      </p:grpSpPr>
      <p:sp>
        <p:nvSpPr>
          <p:cNvPr id="1045" name="Google Shape;1045;p4"/>
          <p:cNvSpPr txBox="1">
            <a:spLocks noGrp="1"/>
          </p:cNvSpPr>
          <p:nvPr>
            <p:ph type="body" idx="1"/>
          </p:nvPr>
        </p:nvSpPr>
        <p:spPr>
          <a:xfrm>
            <a:off x="1278575" y="739550"/>
            <a:ext cx="4281000" cy="3692400"/>
          </a:xfrm>
          <a:prstGeom prst="rect">
            <a:avLst/>
          </a:prstGeom>
        </p:spPr>
        <p:txBody>
          <a:bodyPr spcFirstLastPara="1" wrap="square" lIns="91425" tIns="91425" rIns="91425" bIns="91425" anchor="t" anchorCtr="0"/>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0"/>
              </a:spcBef>
              <a:spcAft>
                <a:spcPts val="0"/>
              </a:spcAft>
              <a:buClr>
                <a:srgbClr val="FFFFFF"/>
              </a:buClr>
              <a:buSzPts val="3000"/>
              <a:buChar char="▫"/>
              <a:defRPr sz="3000" i="1">
                <a:solidFill>
                  <a:srgbClr val="FFFFFF"/>
                </a:solidFill>
              </a:defRPr>
            </a:lvl2pPr>
            <a:lvl3pPr marL="1371600" lvl="2" indent="-419100" rtl="0">
              <a:spcBef>
                <a:spcPts val="0"/>
              </a:spcBef>
              <a:spcAft>
                <a:spcPts val="0"/>
              </a:spcAft>
              <a:buClr>
                <a:srgbClr val="FFFFFF"/>
              </a:buClr>
              <a:buSzPts val="3000"/>
              <a:buChar char="▫"/>
              <a:defRPr sz="3000" i="1">
                <a:solidFill>
                  <a:srgbClr val="FFFFFF"/>
                </a:solidFill>
              </a:defRPr>
            </a:lvl3pPr>
            <a:lvl4pPr marL="1828800" lvl="3" indent="-419100" rtl="0">
              <a:spcBef>
                <a:spcPts val="0"/>
              </a:spcBef>
              <a:spcAft>
                <a:spcPts val="0"/>
              </a:spcAft>
              <a:buClr>
                <a:srgbClr val="FFFFFF"/>
              </a:buClr>
              <a:buSzPts val="3000"/>
              <a:buChar char="▫"/>
              <a:defRPr sz="3000" i="1">
                <a:solidFill>
                  <a:srgbClr val="FFFFFF"/>
                </a:solidFill>
              </a:defRPr>
            </a:lvl4pPr>
            <a:lvl5pPr marL="2286000" lvl="4" indent="-419100" rtl="0">
              <a:spcBef>
                <a:spcPts val="0"/>
              </a:spcBef>
              <a:spcAft>
                <a:spcPts val="0"/>
              </a:spcAft>
              <a:buClr>
                <a:srgbClr val="FFFFFF"/>
              </a:buClr>
              <a:buSzPts val="3000"/>
              <a:buChar char="▫"/>
              <a:defRPr sz="3000" i="1">
                <a:solidFill>
                  <a:srgbClr val="FFFFFF"/>
                </a:solidFill>
              </a:defRPr>
            </a:lvl5pPr>
            <a:lvl6pPr marL="2743200" lvl="5" indent="-419100" rtl="0">
              <a:spcBef>
                <a:spcPts val="0"/>
              </a:spcBef>
              <a:spcAft>
                <a:spcPts val="0"/>
              </a:spcAft>
              <a:buClr>
                <a:srgbClr val="FFFFFF"/>
              </a:buClr>
              <a:buSzPts val="3000"/>
              <a:buChar char="▫"/>
              <a:defRPr sz="3000" i="1">
                <a:solidFill>
                  <a:srgbClr val="FFFFFF"/>
                </a:solidFill>
              </a:defRPr>
            </a:lvl6pPr>
            <a:lvl7pPr marL="3200400" lvl="6" indent="-419100" rtl="0">
              <a:spcBef>
                <a:spcPts val="0"/>
              </a:spcBef>
              <a:spcAft>
                <a:spcPts val="0"/>
              </a:spcAft>
              <a:buClr>
                <a:srgbClr val="FFFFFF"/>
              </a:buClr>
              <a:buSzPts val="3000"/>
              <a:buChar char="●"/>
              <a:defRPr sz="3000" i="1">
                <a:solidFill>
                  <a:srgbClr val="FFFFFF"/>
                </a:solidFill>
              </a:defRPr>
            </a:lvl7pPr>
            <a:lvl8pPr marL="3657600" lvl="7" indent="-419100" rtl="0">
              <a:spcBef>
                <a:spcPts val="0"/>
              </a:spcBef>
              <a:spcAft>
                <a:spcPts val="0"/>
              </a:spcAft>
              <a:buClr>
                <a:srgbClr val="FFFFFF"/>
              </a:buClr>
              <a:buSzPts val="3000"/>
              <a:buChar char="○"/>
              <a:defRPr sz="3000" i="1">
                <a:solidFill>
                  <a:srgbClr val="FFFFFF"/>
                </a:solidFill>
              </a:defRPr>
            </a:lvl8pPr>
            <a:lvl9pPr marL="4114800" lvl="8" indent="-419100">
              <a:spcBef>
                <a:spcPts val="0"/>
              </a:spcBef>
              <a:spcAft>
                <a:spcPts val="0"/>
              </a:spcAft>
              <a:buClr>
                <a:srgbClr val="FFFFFF"/>
              </a:buClr>
              <a:buSzPts val="3000"/>
              <a:buChar char="■"/>
              <a:defRPr sz="3000" i="1">
                <a:solidFill>
                  <a:srgbClr val="FFFFFF"/>
                </a:solidFill>
              </a:defRPr>
            </a:lvl9pPr>
          </a:lstStyle>
          <a:p>
            <a:endParaRPr/>
          </a:p>
        </p:txBody>
      </p:sp>
      <p:sp>
        <p:nvSpPr>
          <p:cNvPr id="1046" name="Google Shape;1046;p4"/>
          <p:cNvSpPr txBox="1"/>
          <p:nvPr/>
        </p:nvSpPr>
        <p:spPr>
          <a:xfrm>
            <a:off x="659925" y="414075"/>
            <a:ext cx="7524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a:solidFill>
                  <a:srgbClr val="D3EBD5"/>
                </a:solidFill>
                <a:latin typeface="Dosis"/>
                <a:ea typeface="Dosis"/>
                <a:cs typeface="Dosis"/>
                <a:sym typeface="Dosis"/>
              </a:rPr>
              <a:t>“</a:t>
            </a:r>
            <a:endParaRPr sz="12000">
              <a:solidFill>
                <a:srgbClr val="D3EBD5"/>
              </a:solidFill>
              <a:latin typeface="Dosis"/>
              <a:ea typeface="Dosis"/>
              <a:cs typeface="Dosis"/>
              <a:sym typeface="Dosis"/>
            </a:endParaRPr>
          </a:p>
        </p:txBody>
      </p:sp>
      <p:grpSp>
        <p:nvGrpSpPr>
          <p:cNvPr id="1047" name="Google Shape;1047;p4"/>
          <p:cNvGrpSpPr/>
          <p:nvPr/>
        </p:nvGrpSpPr>
        <p:grpSpPr>
          <a:xfrm rot="10800000">
            <a:off x="8705367" y="28698"/>
            <a:ext cx="410132" cy="5086302"/>
            <a:chOff x="836200" y="238125"/>
            <a:chExt cx="422425" cy="5238750"/>
          </a:xfrm>
        </p:grpSpPr>
        <p:sp>
          <p:nvSpPr>
            <p:cNvPr id="1048" name="Google Shape;1048;p4"/>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0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8" name="Google Shape;1128;p4"/>
          <p:cNvGrpSpPr/>
          <p:nvPr/>
        </p:nvGrpSpPr>
        <p:grpSpPr>
          <a:xfrm rot="10800000">
            <a:off x="6659535" y="28698"/>
            <a:ext cx="2309844" cy="5086302"/>
            <a:chOff x="986700" y="238125"/>
            <a:chExt cx="2379075" cy="5238750"/>
          </a:xfrm>
        </p:grpSpPr>
        <p:sp>
          <p:nvSpPr>
            <p:cNvPr id="1129" name="Google Shape;1129;p4"/>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4"/>
          <p:cNvGrpSpPr/>
          <p:nvPr/>
        </p:nvGrpSpPr>
        <p:grpSpPr>
          <a:xfrm rot="10800000">
            <a:off x="6367294" y="28698"/>
            <a:ext cx="2017554" cy="5086302"/>
            <a:chOff x="1588750" y="238125"/>
            <a:chExt cx="2078025" cy="5238750"/>
          </a:xfrm>
        </p:grpSpPr>
        <p:sp>
          <p:nvSpPr>
            <p:cNvPr id="1249" name="Google Shape;1249;p4"/>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8" name="Google Shape;1458;p4"/>
          <p:cNvGrpSpPr/>
          <p:nvPr/>
        </p:nvGrpSpPr>
        <p:grpSpPr>
          <a:xfrm rot="10800000">
            <a:off x="6367294" y="28698"/>
            <a:ext cx="2309820" cy="5086302"/>
            <a:chOff x="1287725" y="238125"/>
            <a:chExt cx="2379050" cy="5238750"/>
          </a:xfrm>
        </p:grpSpPr>
        <p:sp>
          <p:nvSpPr>
            <p:cNvPr id="1459" name="Google Shape;1459;p4"/>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2" name="Google Shape;1562;p4"/>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563"/>
        <p:cNvGrpSpPr/>
        <p:nvPr/>
      </p:nvGrpSpPr>
      <p:grpSpPr>
        <a:xfrm>
          <a:off x="0" y="0"/>
          <a:ext cx="0" cy="0"/>
          <a:chOff x="0" y="0"/>
          <a:chExt cx="0" cy="0"/>
        </a:xfrm>
      </p:grpSpPr>
      <p:sp>
        <p:nvSpPr>
          <p:cNvPr id="1564" name="Google Shape;1564;p5"/>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Google Shape;1565;p5"/>
          <p:cNvSpPr txBox="1">
            <a:spLocks noGrp="1"/>
          </p:cNvSpPr>
          <p:nvPr>
            <p:ph type="body" idx="1"/>
          </p:nvPr>
        </p:nvSpPr>
        <p:spPr>
          <a:xfrm>
            <a:off x="718300" y="1733550"/>
            <a:ext cx="6761100" cy="29805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1566" name="Google Shape;1566;p5"/>
          <p:cNvGrpSpPr/>
          <p:nvPr/>
        </p:nvGrpSpPr>
        <p:grpSpPr>
          <a:xfrm rot="10800000">
            <a:off x="8851487" y="28707"/>
            <a:ext cx="264012" cy="5086302"/>
            <a:chOff x="5307800" y="238125"/>
            <a:chExt cx="271925" cy="5238750"/>
          </a:xfrm>
        </p:grpSpPr>
        <p:sp>
          <p:nvSpPr>
            <p:cNvPr id="1567"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4" name="Google Shape;1624;p5"/>
          <p:cNvGrpSpPr/>
          <p:nvPr/>
        </p:nvGrpSpPr>
        <p:grpSpPr>
          <a:xfrm rot="10800000">
            <a:off x="7828571" y="28707"/>
            <a:ext cx="1140783" cy="5086302"/>
            <a:chOff x="5458325" y="238125"/>
            <a:chExt cx="1174975" cy="5238750"/>
          </a:xfrm>
        </p:grpSpPr>
        <p:sp>
          <p:nvSpPr>
            <p:cNvPr id="1625"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5"/>
          <p:cNvGrpSpPr/>
          <p:nvPr/>
        </p:nvGrpSpPr>
        <p:grpSpPr>
          <a:xfrm rot="10800000">
            <a:off x="7682451" y="28707"/>
            <a:ext cx="994639" cy="4940182"/>
            <a:chOff x="5759350" y="388625"/>
            <a:chExt cx="1024450" cy="5088250"/>
          </a:xfrm>
        </p:grpSpPr>
        <p:sp>
          <p:nvSpPr>
            <p:cNvPr id="1688"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5"/>
          <p:cNvGrpSpPr/>
          <p:nvPr/>
        </p:nvGrpSpPr>
        <p:grpSpPr>
          <a:xfrm rot="10800000">
            <a:off x="7682451" y="28707"/>
            <a:ext cx="1140783" cy="5086302"/>
            <a:chOff x="5608825" y="238125"/>
            <a:chExt cx="1174975" cy="5238750"/>
          </a:xfrm>
        </p:grpSpPr>
        <p:sp>
          <p:nvSpPr>
            <p:cNvPr id="1790"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0" name="Google Shape;1840;p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841"/>
        <p:cNvGrpSpPr/>
        <p:nvPr/>
      </p:nvGrpSpPr>
      <p:grpSpPr>
        <a:xfrm>
          <a:off x="0" y="0"/>
          <a:ext cx="0" cy="0"/>
          <a:chOff x="0" y="0"/>
          <a:chExt cx="0" cy="0"/>
        </a:xfrm>
      </p:grpSpPr>
      <p:sp>
        <p:nvSpPr>
          <p:cNvPr id="1842" name="Google Shape;1842;p6"/>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43" name="Google Shape;1843;p6"/>
          <p:cNvSpPr txBox="1">
            <a:spLocks noGrp="1"/>
          </p:cNvSpPr>
          <p:nvPr>
            <p:ph type="body" idx="1"/>
          </p:nvPr>
        </p:nvSpPr>
        <p:spPr>
          <a:xfrm>
            <a:off x="718300" y="1762650"/>
            <a:ext cx="3242400" cy="3087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4" name="Google Shape;1844;p6"/>
          <p:cNvSpPr txBox="1">
            <a:spLocks noGrp="1"/>
          </p:cNvSpPr>
          <p:nvPr>
            <p:ph type="body" idx="2"/>
          </p:nvPr>
        </p:nvSpPr>
        <p:spPr>
          <a:xfrm>
            <a:off x="4156071" y="1762650"/>
            <a:ext cx="3242400" cy="3087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grpSp>
        <p:nvGrpSpPr>
          <p:cNvPr id="1845" name="Google Shape;1845;p6"/>
          <p:cNvGrpSpPr/>
          <p:nvPr/>
        </p:nvGrpSpPr>
        <p:grpSpPr>
          <a:xfrm rot="10800000">
            <a:off x="8851487" y="28707"/>
            <a:ext cx="264012" cy="5086302"/>
            <a:chOff x="5307800" y="238125"/>
            <a:chExt cx="271925" cy="5238750"/>
          </a:xfrm>
        </p:grpSpPr>
        <p:sp>
          <p:nvSpPr>
            <p:cNvPr id="1846" name="Google Shape;1846;p6"/>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6"/>
          <p:cNvGrpSpPr/>
          <p:nvPr/>
        </p:nvGrpSpPr>
        <p:grpSpPr>
          <a:xfrm rot="10800000">
            <a:off x="7828571" y="28707"/>
            <a:ext cx="1140783" cy="5086302"/>
            <a:chOff x="5458325" y="238125"/>
            <a:chExt cx="1174975" cy="5238750"/>
          </a:xfrm>
        </p:grpSpPr>
        <p:sp>
          <p:nvSpPr>
            <p:cNvPr id="1904" name="Google Shape;1904;p6"/>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6"/>
          <p:cNvGrpSpPr/>
          <p:nvPr/>
        </p:nvGrpSpPr>
        <p:grpSpPr>
          <a:xfrm rot="10800000">
            <a:off x="7682451" y="28707"/>
            <a:ext cx="994639" cy="4940182"/>
            <a:chOff x="5759350" y="388625"/>
            <a:chExt cx="1024450" cy="5088250"/>
          </a:xfrm>
        </p:grpSpPr>
        <p:sp>
          <p:nvSpPr>
            <p:cNvPr id="1967" name="Google Shape;1967;p6"/>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8" name="Google Shape;2068;p6"/>
          <p:cNvGrpSpPr/>
          <p:nvPr/>
        </p:nvGrpSpPr>
        <p:grpSpPr>
          <a:xfrm rot="10800000">
            <a:off x="7682451" y="28707"/>
            <a:ext cx="1140783" cy="5086302"/>
            <a:chOff x="5608825" y="238125"/>
            <a:chExt cx="1174975" cy="5238750"/>
          </a:xfrm>
        </p:grpSpPr>
        <p:sp>
          <p:nvSpPr>
            <p:cNvPr id="2069" name="Google Shape;2069;p6"/>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6"/>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9" name="Google Shape;2119;p6"/>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54"/>
        <p:cNvGrpSpPr/>
        <p:nvPr/>
      </p:nvGrpSpPr>
      <p:grpSpPr>
        <a:xfrm>
          <a:off x="0" y="0"/>
          <a:ext cx="0" cy="0"/>
          <a:chOff x="0" y="0"/>
          <a:chExt cx="0" cy="0"/>
        </a:xfrm>
      </p:grpSpPr>
      <p:grpSp>
        <p:nvGrpSpPr>
          <p:cNvPr id="2955" name="Google Shape;2955;p10"/>
          <p:cNvGrpSpPr/>
          <p:nvPr/>
        </p:nvGrpSpPr>
        <p:grpSpPr>
          <a:xfrm rot="10800000">
            <a:off x="8851487" y="28707"/>
            <a:ext cx="264012" cy="5086302"/>
            <a:chOff x="5307800" y="238125"/>
            <a:chExt cx="271925" cy="5238750"/>
          </a:xfrm>
        </p:grpSpPr>
        <p:sp>
          <p:nvSpPr>
            <p:cNvPr id="2956" name="Google Shape;2956;p10"/>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0"/>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0"/>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0"/>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0"/>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0"/>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0"/>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0"/>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0"/>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0"/>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0"/>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0"/>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0"/>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0"/>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0"/>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0"/>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0"/>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0"/>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0"/>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0"/>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0"/>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0"/>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0"/>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0"/>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0"/>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0"/>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0"/>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0"/>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0"/>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0"/>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0"/>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0"/>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0"/>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0"/>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0"/>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0"/>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0"/>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0"/>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0"/>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0"/>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0"/>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0"/>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0"/>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0"/>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0"/>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0"/>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0"/>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0"/>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0"/>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0"/>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0"/>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0"/>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0"/>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0"/>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0"/>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0"/>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0"/>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3" name="Google Shape;3013;p10"/>
          <p:cNvGrpSpPr/>
          <p:nvPr/>
        </p:nvGrpSpPr>
        <p:grpSpPr>
          <a:xfrm rot="10800000">
            <a:off x="7828571" y="28707"/>
            <a:ext cx="1140783" cy="5086302"/>
            <a:chOff x="5458325" y="238125"/>
            <a:chExt cx="1174975" cy="5238750"/>
          </a:xfrm>
        </p:grpSpPr>
        <p:sp>
          <p:nvSpPr>
            <p:cNvPr id="3014" name="Google Shape;3014;p10"/>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0"/>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0"/>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0"/>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0"/>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0"/>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0"/>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0"/>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0"/>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0"/>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0"/>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0"/>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0"/>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0"/>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0"/>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0"/>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0"/>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0"/>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0"/>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0"/>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0"/>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0"/>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0"/>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0"/>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0"/>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0"/>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0"/>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0"/>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0"/>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0"/>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0"/>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0"/>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0"/>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0"/>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0"/>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0"/>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0"/>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0"/>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0"/>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0"/>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0"/>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0"/>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0"/>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0"/>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0"/>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0"/>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0"/>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0"/>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0"/>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0"/>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0"/>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0"/>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0"/>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0"/>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0"/>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0"/>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0"/>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0"/>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0"/>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0"/>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0"/>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0"/>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6" name="Google Shape;3076;p10"/>
          <p:cNvGrpSpPr/>
          <p:nvPr/>
        </p:nvGrpSpPr>
        <p:grpSpPr>
          <a:xfrm rot="10800000">
            <a:off x="7682451" y="28707"/>
            <a:ext cx="994639" cy="4940182"/>
            <a:chOff x="5759350" y="388625"/>
            <a:chExt cx="1024450" cy="5088250"/>
          </a:xfrm>
        </p:grpSpPr>
        <p:sp>
          <p:nvSpPr>
            <p:cNvPr id="3077" name="Google Shape;3077;p10"/>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10"/>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0"/>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0"/>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0"/>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0"/>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0"/>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0"/>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0"/>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0"/>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0"/>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0"/>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0"/>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0"/>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0"/>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0"/>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0"/>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0"/>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0"/>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0"/>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0"/>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0"/>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0"/>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0"/>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0"/>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0"/>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0"/>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0"/>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0"/>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0"/>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0"/>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0"/>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0"/>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0"/>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0"/>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0"/>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0"/>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0"/>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0"/>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0"/>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0"/>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0"/>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0"/>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0"/>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0"/>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0"/>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0"/>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0"/>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0"/>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0"/>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0"/>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0"/>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0"/>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0"/>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0"/>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0"/>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0"/>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0"/>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0"/>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0"/>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0"/>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0"/>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0"/>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0"/>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0"/>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0"/>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0"/>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0"/>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0"/>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0"/>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0"/>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0"/>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0"/>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0"/>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0"/>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0"/>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0"/>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0"/>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0"/>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0"/>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0"/>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0"/>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0"/>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0"/>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0"/>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0"/>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0"/>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0"/>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0"/>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0"/>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0"/>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0"/>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0"/>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0"/>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0"/>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0"/>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0"/>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0"/>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0"/>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0"/>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0"/>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8" name="Google Shape;3178;p10"/>
          <p:cNvGrpSpPr/>
          <p:nvPr/>
        </p:nvGrpSpPr>
        <p:grpSpPr>
          <a:xfrm rot="10800000">
            <a:off x="7682451" y="28707"/>
            <a:ext cx="1140783" cy="5086302"/>
            <a:chOff x="5608825" y="238125"/>
            <a:chExt cx="1174975" cy="5238750"/>
          </a:xfrm>
        </p:grpSpPr>
        <p:sp>
          <p:nvSpPr>
            <p:cNvPr id="3179" name="Google Shape;3179;p10"/>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0"/>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0"/>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0"/>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0"/>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0"/>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0"/>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0"/>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0"/>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0"/>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0"/>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0"/>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0"/>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0"/>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0"/>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0"/>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0"/>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0"/>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0"/>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0"/>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0"/>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0"/>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0"/>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0"/>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0"/>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0"/>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0"/>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0"/>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0"/>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0"/>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0"/>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0"/>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0"/>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0"/>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0"/>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0"/>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0"/>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0"/>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0"/>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0"/>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0"/>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0"/>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0"/>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0"/>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0"/>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0"/>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0"/>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0"/>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0"/>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0"/>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9" name="Google Shape;3229;p10"/>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8300" y="739375"/>
            <a:ext cx="67611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1pPr>
            <a:lvl2pPr lvl="1">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2pPr>
            <a:lvl3pPr lvl="2">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3pPr>
            <a:lvl4pPr lvl="3">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4pPr>
            <a:lvl5pPr lvl="4">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5pPr>
            <a:lvl6pPr lvl="5">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6pPr>
            <a:lvl7pPr lvl="6">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7pPr>
            <a:lvl8pPr lvl="7">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8pPr>
            <a:lvl9pPr lvl="8">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9pPr>
          </a:lstStyle>
          <a:p>
            <a:endParaRPr/>
          </a:p>
        </p:txBody>
      </p:sp>
      <p:sp>
        <p:nvSpPr>
          <p:cNvPr id="7" name="Google Shape;7;p1"/>
          <p:cNvSpPr txBox="1">
            <a:spLocks noGrp="1"/>
          </p:cNvSpPr>
          <p:nvPr>
            <p:ph type="body" idx="1"/>
          </p:nvPr>
        </p:nvSpPr>
        <p:spPr>
          <a:xfrm>
            <a:off x="718300" y="1733550"/>
            <a:ext cx="6761100" cy="29805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1pPr>
            <a:lvl2pPr marL="914400" lvl="1"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2pPr>
            <a:lvl3pPr marL="1371600" lvl="2"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3pPr>
            <a:lvl4pPr marL="1828800" lvl="3"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4pPr>
            <a:lvl5pPr marL="2286000" lvl="4"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5pPr>
            <a:lvl6pPr marL="2743200" lvl="5"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6pPr>
            <a:lvl7pPr marL="3200400" lvl="6"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7pPr>
            <a:lvl8pPr marL="3657600" lvl="7"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8pPr>
            <a:lvl9pPr marL="4114800" lvl="8"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9pPr>
          </a:lstStyle>
          <a:p>
            <a:endParaRPr/>
          </a:p>
        </p:txBody>
      </p:sp>
      <p:sp>
        <p:nvSpPr>
          <p:cNvPr id="8" name="Google Shape;8;p1"/>
          <p:cNvSpPr txBox="1">
            <a:spLocks noGrp="1"/>
          </p:cNvSpPr>
          <p:nvPr>
            <p:ph type="sldNum" idx="12"/>
          </p:nvPr>
        </p:nvSpPr>
        <p:spPr>
          <a:xfrm>
            <a:off x="91531" y="4720201"/>
            <a:ext cx="548700" cy="393600"/>
          </a:xfrm>
          <a:prstGeom prst="rect">
            <a:avLst/>
          </a:prstGeom>
          <a:noFill/>
          <a:ln>
            <a:noFill/>
          </a:ln>
        </p:spPr>
        <p:txBody>
          <a:bodyPr spcFirstLastPara="1" wrap="square" lIns="91425" tIns="91425" rIns="91425" bIns="91425" anchor="ctr" anchorCtr="0">
            <a:noAutofit/>
          </a:bodyPr>
          <a:lstStyle>
            <a:lvl1pPr lvl="0">
              <a:buNone/>
              <a:defRPr sz="1200">
                <a:solidFill>
                  <a:srgbClr val="0B87A1"/>
                </a:solidFill>
                <a:latin typeface="Dosis Light"/>
                <a:ea typeface="Dosis Light"/>
                <a:cs typeface="Dosis Light"/>
                <a:sym typeface="Dosis Light"/>
              </a:defRPr>
            </a:lvl1pPr>
            <a:lvl2pPr lvl="1">
              <a:buNone/>
              <a:defRPr sz="1200">
                <a:solidFill>
                  <a:srgbClr val="0B87A1"/>
                </a:solidFill>
                <a:latin typeface="Dosis Light"/>
                <a:ea typeface="Dosis Light"/>
                <a:cs typeface="Dosis Light"/>
                <a:sym typeface="Dosis Light"/>
              </a:defRPr>
            </a:lvl2pPr>
            <a:lvl3pPr lvl="2">
              <a:buNone/>
              <a:defRPr sz="1200">
                <a:solidFill>
                  <a:srgbClr val="0B87A1"/>
                </a:solidFill>
                <a:latin typeface="Dosis Light"/>
                <a:ea typeface="Dosis Light"/>
                <a:cs typeface="Dosis Light"/>
                <a:sym typeface="Dosis Light"/>
              </a:defRPr>
            </a:lvl3pPr>
            <a:lvl4pPr lvl="3">
              <a:buNone/>
              <a:defRPr sz="1200">
                <a:solidFill>
                  <a:srgbClr val="0B87A1"/>
                </a:solidFill>
                <a:latin typeface="Dosis Light"/>
                <a:ea typeface="Dosis Light"/>
                <a:cs typeface="Dosis Light"/>
                <a:sym typeface="Dosis Light"/>
              </a:defRPr>
            </a:lvl4pPr>
            <a:lvl5pPr lvl="4">
              <a:buNone/>
              <a:defRPr sz="1200">
                <a:solidFill>
                  <a:srgbClr val="0B87A1"/>
                </a:solidFill>
                <a:latin typeface="Dosis Light"/>
                <a:ea typeface="Dosis Light"/>
                <a:cs typeface="Dosis Light"/>
                <a:sym typeface="Dosis Light"/>
              </a:defRPr>
            </a:lvl5pPr>
            <a:lvl6pPr lvl="5">
              <a:buNone/>
              <a:defRPr sz="1200">
                <a:solidFill>
                  <a:srgbClr val="0B87A1"/>
                </a:solidFill>
                <a:latin typeface="Dosis Light"/>
                <a:ea typeface="Dosis Light"/>
                <a:cs typeface="Dosis Light"/>
                <a:sym typeface="Dosis Light"/>
              </a:defRPr>
            </a:lvl6pPr>
            <a:lvl7pPr lvl="6">
              <a:buNone/>
              <a:defRPr sz="1200">
                <a:solidFill>
                  <a:srgbClr val="0B87A1"/>
                </a:solidFill>
                <a:latin typeface="Dosis Light"/>
                <a:ea typeface="Dosis Light"/>
                <a:cs typeface="Dosis Light"/>
                <a:sym typeface="Dosis Light"/>
              </a:defRPr>
            </a:lvl7pPr>
            <a:lvl8pPr lvl="7">
              <a:buNone/>
              <a:defRPr sz="1200">
                <a:solidFill>
                  <a:srgbClr val="0B87A1"/>
                </a:solidFill>
                <a:latin typeface="Dosis Light"/>
                <a:ea typeface="Dosis Light"/>
                <a:cs typeface="Dosis Light"/>
                <a:sym typeface="Dosis Light"/>
              </a:defRPr>
            </a:lvl8pPr>
            <a:lvl9pPr lvl="8">
              <a:buNone/>
              <a:defRPr sz="1200">
                <a:solidFill>
                  <a:srgbClr val="0B87A1"/>
                </a:solidFill>
                <a:latin typeface="Dosis Light"/>
                <a:ea typeface="Dosis Light"/>
                <a:cs typeface="Dosis Light"/>
                <a:sym typeface="Dosis Light"/>
              </a:defRPr>
            </a:lvl9pPr>
          </a:lstStyle>
          <a:p>
            <a:pPr marL="0" lvl="0" indent="0" algn="l"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www.quatremere.org/Pages/bibliotheque.aspx"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franceculture.fr/emissions/le-journal-de-lhistoire/le-journal-de-lhistoire-du-mardi-22-septembre-2020"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www.franceculture.fr/emissions/cultures-monde/culturesmonde-du-lundi-26-novembre-2018" TargetMode="Externa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sp>
        <p:nvSpPr>
          <p:cNvPr id="3836" name="Google Shape;3836;p13"/>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Patrimoine culturel</a:t>
            </a:r>
            <a:br>
              <a:rPr lang="en" dirty="0"/>
            </a:br>
            <a:r>
              <a:rPr lang="en" dirty="0"/>
              <a:t>L3, UE2, Option, S1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0A3ABDF-6AE3-4D4E-BE15-9529623E522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10</a:t>
            </a:fld>
            <a:endParaRPr lang="fr-FR"/>
          </a:p>
        </p:txBody>
      </p:sp>
      <p:pic>
        <p:nvPicPr>
          <p:cNvPr id="3" name="Image 2">
            <a:extLst>
              <a:ext uri="{FF2B5EF4-FFF2-40B4-BE49-F238E27FC236}">
                <a16:creationId xmlns:a16="http://schemas.microsoft.com/office/drawing/2014/main" id="{0596012D-3A03-4C59-A8FF-7462A08690C3}"/>
              </a:ext>
            </a:extLst>
          </p:cNvPr>
          <p:cNvPicPr>
            <a:picLocks noChangeAspect="1"/>
          </p:cNvPicPr>
          <p:nvPr/>
        </p:nvPicPr>
        <p:blipFill rotWithShape="1">
          <a:blip r:embed="rId2"/>
          <a:srcRect l="21262" r="22826"/>
          <a:stretch/>
        </p:blipFill>
        <p:spPr>
          <a:xfrm>
            <a:off x="-1" y="-1"/>
            <a:ext cx="6154363" cy="5113801"/>
          </a:xfrm>
          <a:prstGeom prst="rect">
            <a:avLst/>
          </a:prstGeom>
        </p:spPr>
      </p:pic>
      <p:sp>
        <p:nvSpPr>
          <p:cNvPr id="4" name="ZoneTexte 3">
            <a:extLst>
              <a:ext uri="{FF2B5EF4-FFF2-40B4-BE49-F238E27FC236}">
                <a16:creationId xmlns:a16="http://schemas.microsoft.com/office/drawing/2014/main" id="{BB79C748-D1E5-435F-B711-9121248F02AB}"/>
              </a:ext>
            </a:extLst>
          </p:cNvPr>
          <p:cNvSpPr txBox="1"/>
          <p:nvPr/>
        </p:nvSpPr>
        <p:spPr>
          <a:xfrm>
            <a:off x="6300192" y="1563638"/>
            <a:ext cx="1584176" cy="1384995"/>
          </a:xfrm>
          <a:prstGeom prst="rect">
            <a:avLst/>
          </a:prstGeom>
          <a:noFill/>
        </p:spPr>
        <p:txBody>
          <a:bodyPr wrap="square" rtlCol="0">
            <a:spAutoFit/>
          </a:bodyPr>
          <a:lstStyle/>
          <a:p>
            <a:r>
              <a:rPr lang="fr-FR" dirty="0"/>
              <a:t>Hubert Robert, </a:t>
            </a:r>
            <a:r>
              <a:rPr lang="fr-FR" i="1" dirty="0"/>
              <a:t>Vue imaginaire de la Grande Galerie du Louvre en ruines</a:t>
            </a:r>
          </a:p>
          <a:p>
            <a:r>
              <a:rPr lang="fr-FR" dirty="0"/>
              <a:t>avant 1796 </a:t>
            </a:r>
          </a:p>
        </p:txBody>
      </p:sp>
    </p:spTree>
    <p:extLst>
      <p:ext uri="{BB962C8B-B14F-4D97-AF65-F5344CB8AC3E}">
        <p14:creationId xmlns:p14="http://schemas.microsoft.com/office/powerpoint/2010/main" val="3477895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11</a:t>
            </a:fld>
            <a:endParaRPr lang="fr-FR"/>
          </a:p>
        </p:txBody>
      </p:sp>
      <p:pic>
        <p:nvPicPr>
          <p:cNvPr id="1026" name="Picture 2" descr="Hubert Robert - Projet d'aménagement de la Grande Galerie du Louvre (17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16216" cy="5184757"/>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6732240" y="339502"/>
            <a:ext cx="1584176" cy="1384995"/>
          </a:xfrm>
          <a:prstGeom prst="rect">
            <a:avLst/>
          </a:prstGeom>
          <a:noFill/>
        </p:spPr>
        <p:txBody>
          <a:bodyPr wrap="square" rtlCol="0">
            <a:spAutoFit/>
          </a:bodyPr>
          <a:lstStyle/>
          <a:p>
            <a:r>
              <a:rPr lang="fr-FR" dirty="0"/>
              <a:t>Hubert Robert, Projet d'aménagement de la Grande Galerie du Louvre (1796)</a:t>
            </a:r>
          </a:p>
        </p:txBody>
      </p:sp>
    </p:spTree>
    <p:extLst>
      <p:ext uri="{BB962C8B-B14F-4D97-AF65-F5344CB8AC3E}">
        <p14:creationId xmlns:p14="http://schemas.microsoft.com/office/powerpoint/2010/main" val="8917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BAA8012-C60E-48C3-A97A-1F6052CE90C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12</a:t>
            </a:fld>
            <a:endParaRPr lang="fr-FR"/>
          </a:p>
        </p:txBody>
      </p:sp>
      <p:pic>
        <p:nvPicPr>
          <p:cNvPr id="3" name="Image 2">
            <a:extLst>
              <a:ext uri="{FF2B5EF4-FFF2-40B4-BE49-F238E27FC236}">
                <a16:creationId xmlns:a16="http://schemas.microsoft.com/office/drawing/2014/main" id="{BBEA9F50-8D63-46C9-85EA-41EAF0AC5EEA}"/>
              </a:ext>
            </a:extLst>
          </p:cNvPr>
          <p:cNvPicPr>
            <a:picLocks noChangeAspect="1"/>
          </p:cNvPicPr>
          <p:nvPr/>
        </p:nvPicPr>
        <p:blipFill rotWithShape="1">
          <a:blip r:embed="rId2"/>
          <a:srcRect l="20075" r="20863"/>
          <a:stretch/>
        </p:blipFill>
        <p:spPr>
          <a:xfrm>
            <a:off x="-28541" y="0"/>
            <a:ext cx="6538843" cy="5143500"/>
          </a:xfrm>
          <a:prstGeom prst="rect">
            <a:avLst/>
          </a:prstGeom>
        </p:spPr>
      </p:pic>
      <p:sp>
        <p:nvSpPr>
          <p:cNvPr id="4" name="ZoneTexte 3">
            <a:extLst>
              <a:ext uri="{FF2B5EF4-FFF2-40B4-BE49-F238E27FC236}">
                <a16:creationId xmlns:a16="http://schemas.microsoft.com/office/drawing/2014/main" id="{6751F118-B686-40FD-AA83-A5C9E5FA4809}"/>
              </a:ext>
            </a:extLst>
          </p:cNvPr>
          <p:cNvSpPr txBox="1"/>
          <p:nvPr/>
        </p:nvSpPr>
        <p:spPr>
          <a:xfrm>
            <a:off x="6542270" y="1851670"/>
            <a:ext cx="1584176" cy="1600438"/>
          </a:xfrm>
          <a:prstGeom prst="rect">
            <a:avLst/>
          </a:prstGeom>
          <a:noFill/>
        </p:spPr>
        <p:txBody>
          <a:bodyPr wrap="square" rtlCol="0">
            <a:spAutoFit/>
          </a:bodyPr>
          <a:lstStyle/>
          <a:p>
            <a:r>
              <a:rPr lang="fr-FR" dirty="0"/>
              <a:t>Hubert Robert, </a:t>
            </a:r>
            <a:r>
              <a:rPr lang="fr-FR" i="1" dirty="0"/>
              <a:t>La Grande Galerie du Louvre en cours de restauration vers 1798-1799</a:t>
            </a:r>
          </a:p>
          <a:p>
            <a:endParaRPr lang="fr-FR" dirty="0"/>
          </a:p>
        </p:txBody>
      </p:sp>
    </p:spTree>
    <p:extLst>
      <p:ext uri="{BB962C8B-B14F-4D97-AF65-F5344CB8AC3E}">
        <p14:creationId xmlns:p14="http://schemas.microsoft.com/office/powerpoint/2010/main" val="762676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68F9082-1DCF-4DCE-A1E9-DCE046E560A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13</a:t>
            </a:fld>
            <a:endParaRPr lang="fr-FR"/>
          </a:p>
        </p:txBody>
      </p:sp>
      <p:pic>
        <p:nvPicPr>
          <p:cNvPr id="4" name="Image 3">
            <a:extLst>
              <a:ext uri="{FF2B5EF4-FFF2-40B4-BE49-F238E27FC236}">
                <a16:creationId xmlns:a16="http://schemas.microsoft.com/office/drawing/2014/main" id="{6FCE690B-AD44-4E86-8D5C-CBCC86E4B888}"/>
              </a:ext>
            </a:extLst>
          </p:cNvPr>
          <p:cNvPicPr>
            <a:picLocks noChangeAspect="1"/>
          </p:cNvPicPr>
          <p:nvPr/>
        </p:nvPicPr>
        <p:blipFill rotWithShape="1">
          <a:blip r:embed="rId2"/>
          <a:srcRect l="10231" t="9800" r="7918" b="18802"/>
          <a:stretch/>
        </p:blipFill>
        <p:spPr>
          <a:xfrm>
            <a:off x="0" y="51470"/>
            <a:ext cx="7092280" cy="5159886"/>
          </a:xfrm>
          <a:prstGeom prst="rect">
            <a:avLst/>
          </a:prstGeom>
        </p:spPr>
      </p:pic>
      <p:sp>
        <p:nvSpPr>
          <p:cNvPr id="5" name="Rectangle 4">
            <a:extLst>
              <a:ext uri="{FF2B5EF4-FFF2-40B4-BE49-F238E27FC236}">
                <a16:creationId xmlns:a16="http://schemas.microsoft.com/office/drawing/2014/main" id="{DD69BA55-3418-4E11-9DFD-6B5C9233074E}"/>
              </a:ext>
            </a:extLst>
          </p:cNvPr>
          <p:cNvSpPr/>
          <p:nvPr/>
        </p:nvSpPr>
        <p:spPr>
          <a:xfrm>
            <a:off x="539552" y="267494"/>
            <a:ext cx="3384376" cy="954107"/>
          </a:xfrm>
          <a:prstGeom prst="rect">
            <a:avLst/>
          </a:prstGeom>
        </p:spPr>
        <p:txBody>
          <a:bodyPr wrap="square">
            <a:spAutoFit/>
          </a:bodyPr>
          <a:lstStyle/>
          <a:p>
            <a:r>
              <a:rPr lang="fr-FR" b="1" dirty="0"/>
              <a:t>Pierre Gabriel Berthault, </a:t>
            </a:r>
            <a:r>
              <a:rPr lang="fr-FR" b="1" i="1" dirty="0"/>
              <a:t>Entrée triomphale des monuments des sciences et arts en France. Fête à ce sujet (27-28 juillet 1798)],</a:t>
            </a:r>
            <a:r>
              <a:rPr lang="fr-FR" b="1" dirty="0"/>
              <a:t> 1798, BNF</a:t>
            </a:r>
          </a:p>
        </p:txBody>
      </p:sp>
    </p:spTree>
    <p:extLst>
      <p:ext uri="{BB962C8B-B14F-4D97-AF65-F5344CB8AC3E}">
        <p14:creationId xmlns:p14="http://schemas.microsoft.com/office/powerpoint/2010/main" val="2587461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14</a:t>
            </a:fld>
            <a:endParaRPr lang="fr-FR"/>
          </a:p>
        </p:txBody>
      </p:sp>
      <p:pic>
        <p:nvPicPr>
          <p:cNvPr id="3" name="Image 2" descr="https://www.histoire-image.org/sites/default/cou3_couder_001f.jpg"/>
          <p:cNvPicPr/>
          <p:nvPr/>
        </p:nvPicPr>
        <p:blipFill>
          <a:blip r:embed="rId2">
            <a:extLst>
              <a:ext uri="{28A0092B-C50C-407E-A947-70E740481C1C}">
                <a14:useLocalDpi xmlns:a14="http://schemas.microsoft.com/office/drawing/2010/main" val="0"/>
              </a:ext>
            </a:extLst>
          </a:blip>
          <a:srcRect/>
          <a:stretch>
            <a:fillRect/>
          </a:stretch>
        </p:blipFill>
        <p:spPr bwMode="auto">
          <a:xfrm>
            <a:off x="0" y="-38716"/>
            <a:ext cx="4139952" cy="5182215"/>
          </a:xfrm>
          <a:prstGeom prst="rect">
            <a:avLst/>
          </a:prstGeom>
          <a:noFill/>
          <a:ln>
            <a:noFill/>
          </a:ln>
        </p:spPr>
      </p:pic>
      <p:sp>
        <p:nvSpPr>
          <p:cNvPr id="4" name="Rectangle 3"/>
          <p:cNvSpPr/>
          <p:nvPr/>
        </p:nvSpPr>
        <p:spPr>
          <a:xfrm>
            <a:off x="4355976" y="1859893"/>
            <a:ext cx="2069976" cy="954107"/>
          </a:xfrm>
          <a:prstGeom prst="rect">
            <a:avLst/>
          </a:prstGeom>
        </p:spPr>
        <p:txBody>
          <a:bodyPr wrap="square">
            <a:spAutoFit/>
          </a:bodyPr>
          <a:lstStyle/>
          <a:p>
            <a:r>
              <a:rPr lang="fr-FR" dirty="0"/>
              <a:t>Louis-Charles-Auguste Couder, </a:t>
            </a:r>
            <a:r>
              <a:rPr lang="fr-FR" i="1" dirty="0"/>
              <a:t>Napoléon Ier visitant l’escalier du Musée du Louvre</a:t>
            </a:r>
            <a:endParaRPr lang="fr-FR" dirty="0"/>
          </a:p>
        </p:txBody>
      </p:sp>
    </p:spTree>
    <p:extLst>
      <p:ext uri="{BB962C8B-B14F-4D97-AF65-F5344CB8AC3E}">
        <p14:creationId xmlns:p14="http://schemas.microsoft.com/office/powerpoint/2010/main" val="3692470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014" y="304181"/>
            <a:ext cx="7685337" cy="857400"/>
          </a:xfrm>
        </p:spPr>
        <p:txBody>
          <a:bodyPr/>
          <a:lstStyle/>
          <a:p>
            <a:r>
              <a:rPr lang="fr-FR" b="1" dirty="0"/>
              <a:t>Musées parisiens</a:t>
            </a:r>
            <a:br>
              <a:rPr lang="fr-FR" b="1" dirty="0"/>
            </a:br>
            <a:r>
              <a:rPr lang="fr-FR" b="1" dirty="0"/>
              <a:t> c) Le Musée des Monuments français</a:t>
            </a:r>
          </a:p>
        </p:txBody>
      </p:sp>
      <p:sp>
        <p:nvSpPr>
          <p:cNvPr id="3" name="Espace réservé du texte 2"/>
          <p:cNvSpPr>
            <a:spLocks noGrp="1"/>
          </p:cNvSpPr>
          <p:nvPr>
            <p:ph type="body" idx="1"/>
          </p:nvPr>
        </p:nvSpPr>
        <p:spPr>
          <a:xfrm>
            <a:off x="323528" y="1059582"/>
            <a:ext cx="6761100" cy="2980500"/>
          </a:xfrm>
        </p:spPr>
        <p:txBody>
          <a:bodyPr/>
          <a:lstStyle/>
          <a:p>
            <a:r>
              <a:rPr lang="fr-FR" dirty="0"/>
              <a:t>Couvent des Petits-Augustins</a:t>
            </a:r>
          </a:p>
          <a:p>
            <a:r>
              <a:rPr lang="fr-FR" dirty="0"/>
              <a:t>Alexandre Lenoir 1791 4 ans plus tard 1795 </a:t>
            </a:r>
          </a:p>
          <a:p>
            <a:r>
              <a:rPr lang="fr-FR" dirty="0"/>
              <a:t>Musée historique et chronologique de la sculpture française</a:t>
            </a:r>
          </a:p>
        </p:txBody>
      </p:sp>
      <p:sp>
        <p:nvSpPr>
          <p:cNvPr id="4" name="Espace réservé du numéro de diapositive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15</a:t>
            </a:fld>
            <a:endParaRPr lang="fr-FR"/>
          </a:p>
        </p:txBody>
      </p:sp>
    </p:spTree>
    <p:extLst>
      <p:ext uri="{BB962C8B-B14F-4D97-AF65-F5344CB8AC3E}">
        <p14:creationId xmlns:p14="http://schemas.microsoft.com/office/powerpoint/2010/main" val="1382982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45D8AC1-31EF-4B52-8146-F4C9CCBC469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16</a:t>
            </a:fld>
            <a:endParaRPr lang="fr-FR"/>
          </a:p>
        </p:txBody>
      </p:sp>
      <p:pic>
        <p:nvPicPr>
          <p:cNvPr id="4" name="Image 3">
            <a:extLst>
              <a:ext uri="{FF2B5EF4-FFF2-40B4-BE49-F238E27FC236}">
                <a16:creationId xmlns:a16="http://schemas.microsoft.com/office/drawing/2014/main" id="{1184F6FE-2796-4F8C-AA28-FF2796874701}"/>
              </a:ext>
            </a:extLst>
          </p:cNvPr>
          <p:cNvPicPr>
            <a:picLocks noChangeAspect="1"/>
          </p:cNvPicPr>
          <p:nvPr/>
        </p:nvPicPr>
        <p:blipFill>
          <a:blip r:embed="rId2"/>
          <a:stretch>
            <a:fillRect/>
          </a:stretch>
        </p:blipFill>
        <p:spPr>
          <a:xfrm>
            <a:off x="0" y="-29699"/>
            <a:ext cx="6330462" cy="5143500"/>
          </a:xfrm>
          <a:prstGeom prst="rect">
            <a:avLst/>
          </a:prstGeom>
        </p:spPr>
      </p:pic>
      <p:sp>
        <p:nvSpPr>
          <p:cNvPr id="3" name="ZoneTexte 2">
            <a:extLst>
              <a:ext uri="{FF2B5EF4-FFF2-40B4-BE49-F238E27FC236}">
                <a16:creationId xmlns:a16="http://schemas.microsoft.com/office/drawing/2014/main" id="{6625069B-7D85-434E-A508-77A4CBBC075D}"/>
              </a:ext>
            </a:extLst>
          </p:cNvPr>
          <p:cNvSpPr txBox="1"/>
          <p:nvPr/>
        </p:nvSpPr>
        <p:spPr>
          <a:xfrm>
            <a:off x="6330462" y="1131590"/>
            <a:ext cx="1989936" cy="1785104"/>
          </a:xfrm>
          <a:prstGeom prst="rect">
            <a:avLst/>
          </a:prstGeom>
          <a:noFill/>
        </p:spPr>
        <p:txBody>
          <a:bodyPr wrap="square" rtlCol="0">
            <a:spAutoFit/>
          </a:bodyPr>
          <a:lstStyle/>
          <a:p>
            <a:r>
              <a:rPr lang="fr-FR" sz="1100" dirty="0"/>
              <a:t>La salle d'introduction</a:t>
            </a:r>
            <a:br>
              <a:rPr lang="fr-FR" sz="1100" dirty="0"/>
            </a:br>
            <a:r>
              <a:rPr lang="fr-FR" sz="1100" dirty="0"/>
              <a:t>Tombeau de Diane de Poitiers, cariatides de la chasse de St Geneviève,</a:t>
            </a:r>
            <a:br>
              <a:rPr lang="fr-FR" sz="1100" dirty="0"/>
            </a:br>
            <a:r>
              <a:rPr lang="fr-FR" sz="1100" dirty="0"/>
              <a:t>Derrière on aperçoit à gauche  la cheminée du château de Villeroy et à droite la colonne torse d'Henri III. Au fond le tombeau de Mazarin. </a:t>
            </a:r>
          </a:p>
        </p:txBody>
      </p:sp>
    </p:spTree>
    <p:extLst>
      <p:ext uri="{BB962C8B-B14F-4D97-AF65-F5344CB8AC3E}">
        <p14:creationId xmlns:p14="http://schemas.microsoft.com/office/powerpoint/2010/main" val="706128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A47CB1F-6F68-4725-8DF5-DDEFFEDF2F9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17</a:t>
            </a:fld>
            <a:endParaRPr lang="fr-FR"/>
          </a:p>
        </p:txBody>
      </p:sp>
      <p:pic>
        <p:nvPicPr>
          <p:cNvPr id="4" name="Image 3">
            <a:extLst>
              <a:ext uri="{FF2B5EF4-FFF2-40B4-BE49-F238E27FC236}">
                <a16:creationId xmlns:a16="http://schemas.microsoft.com/office/drawing/2014/main" id="{E950B0E5-F044-4D1F-9964-4A2D06B3A0C8}"/>
              </a:ext>
            </a:extLst>
          </p:cNvPr>
          <p:cNvPicPr>
            <a:picLocks noChangeAspect="1"/>
          </p:cNvPicPr>
          <p:nvPr/>
        </p:nvPicPr>
        <p:blipFill>
          <a:blip r:embed="rId2"/>
          <a:stretch>
            <a:fillRect/>
          </a:stretch>
        </p:blipFill>
        <p:spPr>
          <a:xfrm>
            <a:off x="0" y="0"/>
            <a:ext cx="3848695" cy="5143500"/>
          </a:xfrm>
          <a:prstGeom prst="rect">
            <a:avLst/>
          </a:prstGeom>
        </p:spPr>
      </p:pic>
      <p:sp>
        <p:nvSpPr>
          <p:cNvPr id="5" name="ZoneTexte 4">
            <a:extLst>
              <a:ext uri="{FF2B5EF4-FFF2-40B4-BE49-F238E27FC236}">
                <a16:creationId xmlns:a16="http://schemas.microsoft.com/office/drawing/2014/main" id="{E7A63D57-00E7-47C8-B0B3-E0D38C61B816}"/>
              </a:ext>
            </a:extLst>
          </p:cNvPr>
          <p:cNvSpPr txBox="1"/>
          <p:nvPr/>
        </p:nvSpPr>
        <p:spPr>
          <a:xfrm flipH="1">
            <a:off x="4594840" y="1347614"/>
            <a:ext cx="2474561" cy="2677656"/>
          </a:xfrm>
          <a:prstGeom prst="rect">
            <a:avLst/>
          </a:prstGeom>
          <a:noFill/>
        </p:spPr>
        <p:txBody>
          <a:bodyPr wrap="square" rtlCol="0">
            <a:spAutoFit/>
          </a:bodyPr>
          <a:lstStyle/>
          <a:p>
            <a:r>
              <a:rPr lang="fr-FR"/>
              <a:t>Entrée de la salle d'introduction.</a:t>
            </a:r>
            <a:br>
              <a:rPr lang="fr-FR"/>
            </a:br>
            <a:r>
              <a:rPr lang="fr-FR"/>
              <a:t>Au fond le tombeau "recomposé" de Blanche de Castille.</a:t>
            </a:r>
            <a:br>
              <a:rPr lang="fr-FR"/>
            </a:br>
            <a:r>
              <a:rPr lang="fr-FR"/>
              <a:t>Le gisant vient de Maubuisson, l'autel de St Denis ainsi que le tympan orné d'une vierge.</a:t>
            </a:r>
            <a:br>
              <a:rPr lang="fr-FR"/>
            </a:br>
            <a:r>
              <a:rPr lang="fr-FR"/>
              <a:t>A droite le relief du tombeau de d'Anne-Marie Martinozzi par Girardon</a:t>
            </a:r>
            <a:endParaRPr lang="fr-FR" dirty="0"/>
          </a:p>
        </p:txBody>
      </p:sp>
    </p:spTree>
    <p:extLst>
      <p:ext uri="{BB962C8B-B14F-4D97-AF65-F5344CB8AC3E}">
        <p14:creationId xmlns:p14="http://schemas.microsoft.com/office/powerpoint/2010/main" val="3154995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E93CE74-F2B8-42B5-8010-1B8650D2FEE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18</a:t>
            </a:fld>
            <a:endParaRPr lang="fr-FR"/>
          </a:p>
        </p:txBody>
      </p:sp>
      <p:pic>
        <p:nvPicPr>
          <p:cNvPr id="4" name="Image 3">
            <a:extLst>
              <a:ext uri="{FF2B5EF4-FFF2-40B4-BE49-F238E27FC236}">
                <a16:creationId xmlns:a16="http://schemas.microsoft.com/office/drawing/2014/main" id="{D2259A41-94C5-4117-B439-1D21517325C0}"/>
              </a:ext>
            </a:extLst>
          </p:cNvPr>
          <p:cNvPicPr>
            <a:picLocks noChangeAspect="1"/>
          </p:cNvPicPr>
          <p:nvPr/>
        </p:nvPicPr>
        <p:blipFill>
          <a:blip r:embed="rId2"/>
          <a:stretch>
            <a:fillRect/>
          </a:stretch>
        </p:blipFill>
        <p:spPr>
          <a:xfrm>
            <a:off x="0" y="0"/>
            <a:ext cx="6400800" cy="5143500"/>
          </a:xfrm>
          <a:prstGeom prst="rect">
            <a:avLst/>
          </a:prstGeom>
        </p:spPr>
      </p:pic>
      <p:sp>
        <p:nvSpPr>
          <p:cNvPr id="5" name="ZoneTexte 4">
            <a:extLst>
              <a:ext uri="{FF2B5EF4-FFF2-40B4-BE49-F238E27FC236}">
                <a16:creationId xmlns:a16="http://schemas.microsoft.com/office/drawing/2014/main" id="{124AE02D-446E-4CC9-85E8-40EDE92A4BD4}"/>
              </a:ext>
            </a:extLst>
          </p:cNvPr>
          <p:cNvSpPr txBox="1"/>
          <p:nvPr/>
        </p:nvSpPr>
        <p:spPr>
          <a:xfrm>
            <a:off x="6400800" y="1851670"/>
            <a:ext cx="1584176" cy="1600438"/>
          </a:xfrm>
          <a:prstGeom prst="rect">
            <a:avLst/>
          </a:prstGeom>
          <a:noFill/>
        </p:spPr>
        <p:txBody>
          <a:bodyPr wrap="square" rtlCol="0">
            <a:spAutoFit/>
          </a:bodyPr>
          <a:lstStyle/>
          <a:p>
            <a:r>
              <a:rPr lang="fr-FR"/>
              <a:t>Salle du XIIIe siècle</a:t>
            </a:r>
            <a:br>
              <a:rPr lang="fr-FR"/>
            </a:br>
            <a:r>
              <a:rPr lang="fr-FR"/>
              <a:t>Tombeau de Louis de France accompagné  de son frère Jean ( fils de St Louis)</a:t>
            </a:r>
            <a:endParaRPr lang="fr-FR" dirty="0"/>
          </a:p>
        </p:txBody>
      </p:sp>
    </p:spTree>
    <p:extLst>
      <p:ext uri="{BB962C8B-B14F-4D97-AF65-F5344CB8AC3E}">
        <p14:creationId xmlns:p14="http://schemas.microsoft.com/office/powerpoint/2010/main" val="3978871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1C01D5F-7CEE-43EA-9E3C-E5528712559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19</a:t>
            </a:fld>
            <a:endParaRPr lang="fr-FR"/>
          </a:p>
        </p:txBody>
      </p:sp>
      <p:pic>
        <p:nvPicPr>
          <p:cNvPr id="4" name="Image 3">
            <a:extLst>
              <a:ext uri="{FF2B5EF4-FFF2-40B4-BE49-F238E27FC236}">
                <a16:creationId xmlns:a16="http://schemas.microsoft.com/office/drawing/2014/main" id="{9C5B6922-342C-415B-8862-9D6C565EF87F}"/>
              </a:ext>
            </a:extLst>
          </p:cNvPr>
          <p:cNvPicPr>
            <a:picLocks noChangeAspect="1"/>
          </p:cNvPicPr>
          <p:nvPr/>
        </p:nvPicPr>
        <p:blipFill>
          <a:blip r:embed="rId2"/>
          <a:stretch>
            <a:fillRect/>
          </a:stretch>
        </p:blipFill>
        <p:spPr>
          <a:xfrm>
            <a:off x="0" y="-19794"/>
            <a:ext cx="6572630" cy="5163294"/>
          </a:xfrm>
          <a:prstGeom prst="rect">
            <a:avLst/>
          </a:prstGeom>
        </p:spPr>
      </p:pic>
      <p:sp>
        <p:nvSpPr>
          <p:cNvPr id="5" name="ZoneTexte 4">
            <a:extLst>
              <a:ext uri="{FF2B5EF4-FFF2-40B4-BE49-F238E27FC236}">
                <a16:creationId xmlns:a16="http://schemas.microsoft.com/office/drawing/2014/main" id="{40EEABC0-2B15-4CF1-9372-41AB2D53F22E}"/>
              </a:ext>
            </a:extLst>
          </p:cNvPr>
          <p:cNvSpPr txBox="1"/>
          <p:nvPr/>
        </p:nvSpPr>
        <p:spPr>
          <a:xfrm>
            <a:off x="6732240" y="1509921"/>
            <a:ext cx="1152128" cy="2123658"/>
          </a:xfrm>
          <a:prstGeom prst="rect">
            <a:avLst/>
          </a:prstGeom>
          <a:noFill/>
        </p:spPr>
        <p:txBody>
          <a:bodyPr wrap="square" rtlCol="0">
            <a:spAutoFit/>
          </a:bodyPr>
          <a:lstStyle/>
          <a:p>
            <a:r>
              <a:rPr lang="fr-FR" sz="1100" dirty="0"/>
              <a:t>La salle du XV e siècle</a:t>
            </a:r>
            <a:br>
              <a:rPr lang="fr-FR" sz="1100" dirty="0"/>
            </a:br>
            <a:r>
              <a:rPr lang="fr-FR" sz="1100" dirty="0"/>
              <a:t>Gisant de Louis XII </a:t>
            </a:r>
            <a:br>
              <a:rPr lang="fr-FR" sz="1100" dirty="0"/>
            </a:br>
            <a:r>
              <a:rPr lang="fr-FR" sz="1100" dirty="0"/>
              <a:t>Tombeau de Louis XII et Anne de Bretagne </a:t>
            </a:r>
            <a:br>
              <a:rPr lang="fr-FR" sz="1100" dirty="0"/>
            </a:br>
            <a:r>
              <a:rPr lang="fr-FR" sz="1100" dirty="0"/>
              <a:t>(ces monuments sont du XVI e siècle)</a:t>
            </a:r>
          </a:p>
        </p:txBody>
      </p:sp>
    </p:spTree>
    <p:extLst>
      <p:ext uri="{BB962C8B-B14F-4D97-AF65-F5344CB8AC3E}">
        <p14:creationId xmlns:p14="http://schemas.microsoft.com/office/powerpoint/2010/main" val="1028311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13"/>
        <p:cNvGrpSpPr/>
        <p:nvPr/>
      </p:nvGrpSpPr>
      <p:grpSpPr>
        <a:xfrm>
          <a:off x="0" y="0"/>
          <a:ext cx="0" cy="0"/>
          <a:chOff x="0" y="0"/>
          <a:chExt cx="0" cy="0"/>
        </a:xfrm>
      </p:grpSpPr>
      <p:sp>
        <p:nvSpPr>
          <p:cNvPr id="3914" name="Google Shape;3914;p22"/>
          <p:cNvSpPr txBox="1">
            <a:spLocks noGrp="1"/>
          </p:cNvSpPr>
          <p:nvPr>
            <p:ph type="title"/>
          </p:nvPr>
        </p:nvSpPr>
        <p:spPr>
          <a:xfrm>
            <a:off x="3419872" y="3435846"/>
            <a:ext cx="432048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br>
              <a:rPr lang="en" dirty="0"/>
            </a:br>
            <a:r>
              <a:rPr lang="en" dirty="0"/>
              <a:t>séance 4 </a:t>
            </a:r>
            <a:r>
              <a:rPr lang="en" b="1" dirty="0"/>
              <a:t>– </a:t>
            </a:r>
            <a:br>
              <a:rPr lang="en" dirty="0"/>
            </a:br>
            <a:r>
              <a:rPr lang="fr-FR" dirty="0"/>
              <a:t>Le patrimoine et la révolution française (2). Translocations. </a:t>
            </a:r>
            <a:r>
              <a:rPr lang="fr-FR" sz="2800" dirty="0"/>
              <a:t>« catégories d’appropriation d’</a:t>
            </a:r>
            <a:r>
              <a:rPr lang="fr-FR" sz="2800" dirty="0" err="1"/>
              <a:t>oeuvres</a:t>
            </a:r>
            <a:r>
              <a:rPr lang="fr-FR" sz="2800" dirty="0"/>
              <a:t> d’art et du patrimoine aux dépens d’un plus faible, économiquement ou militairement »</a:t>
            </a:r>
            <a:endParaRPr dirty="0"/>
          </a:p>
        </p:txBody>
      </p:sp>
      <p:sp>
        <p:nvSpPr>
          <p:cNvPr id="3917" name="Google Shape;3917;p2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pic>
        <p:nvPicPr>
          <p:cNvPr id="6" name="Picture 2" descr="http://gallica.bnf.fr/ark:/12148/btv1b8412809f/f1.highres"/>
          <p:cNvPicPr/>
          <p:nvPr/>
        </p:nvPicPr>
        <p:blipFill rotWithShape="1">
          <a:blip r:embed="rId3">
            <a:extLst>
              <a:ext uri="{28A0092B-C50C-407E-A947-70E740481C1C}">
                <a14:useLocalDpi xmlns:a14="http://schemas.microsoft.com/office/drawing/2010/main" val="0"/>
              </a:ext>
            </a:extLst>
          </a:blip>
          <a:srcRect l="8141" t="9436" r="43106" b="19128"/>
          <a:stretch/>
        </p:blipFill>
        <p:spPr bwMode="auto">
          <a:xfrm>
            <a:off x="0" y="20538"/>
            <a:ext cx="3215148" cy="5143500"/>
          </a:xfrm>
          <a:prstGeom prst="rect">
            <a:avLst/>
          </a:prstGeom>
          <a:noFill/>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42E715A-844D-44D6-B09B-865572DE5AA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20</a:t>
            </a:fld>
            <a:endParaRPr lang="fr-FR"/>
          </a:p>
        </p:txBody>
      </p:sp>
      <p:pic>
        <p:nvPicPr>
          <p:cNvPr id="3" name="Picture 5" descr="Musée monuments français salle XVe s HPI">
            <a:extLst>
              <a:ext uri="{FF2B5EF4-FFF2-40B4-BE49-F238E27FC236}">
                <a16:creationId xmlns:a16="http://schemas.microsoft.com/office/drawing/2014/main" id="{0EAE1A9F-92BB-472D-AE44-781F35415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 y="27786"/>
            <a:ext cx="4571814" cy="513557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05C376CE-5D4C-4767-AE21-912AEC2FAC0A}"/>
              </a:ext>
            </a:extLst>
          </p:cNvPr>
          <p:cNvSpPr txBox="1"/>
          <p:nvPr/>
        </p:nvSpPr>
        <p:spPr>
          <a:xfrm>
            <a:off x="5364088" y="1707654"/>
            <a:ext cx="1152128" cy="1446550"/>
          </a:xfrm>
          <a:prstGeom prst="rect">
            <a:avLst/>
          </a:prstGeom>
          <a:noFill/>
        </p:spPr>
        <p:txBody>
          <a:bodyPr wrap="square" rtlCol="0">
            <a:spAutoFit/>
          </a:bodyPr>
          <a:lstStyle/>
          <a:p>
            <a:r>
              <a:rPr lang="fr-FR" sz="1100" dirty="0"/>
              <a:t>La salle du XVe Siècle</a:t>
            </a:r>
            <a:br>
              <a:rPr lang="fr-FR" sz="1100" dirty="0"/>
            </a:br>
            <a:r>
              <a:rPr lang="fr-FR" sz="1100" dirty="0"/>
              <a:t>Tombeau de Louis d'Orléans,  colonnes de St Pierre de Chartres </a:t>
            </a:r>
          </a:p>
        </p:txBody>
      </p:sp>
    </p:spTree>
    <p:extLst>
      <p:ext uri="{BB962C8B-B14F-4D97-AF65-F5344CB8AC3E}">
        <p14:creationId xmlns:p14="http://schemas.microsoft.com/office/powerpoint/2010/main" val="1882587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3F79F00-35B7-41BC-A7AA-6188D8EFD74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21</a:t>
            </a:fld>
            <a:endParaRPr lang="fr-FR"/>
          </a:p>
        </p:txBody>
      </p:sp>
      <p:pic>
        <p:nvPicPr>
          <p:cNvPr id="4" name="Image 3">
            <a:extLst>
              <a:ext uri="{FF2B5EF4-FFF2-40B4-BE49-F238E27FC236}">
                <a16:creationId xmlns:a16="http://schemas.microsoft.com/office/drawing/2014/main" id="{02D68800-26C5-491A-9F62-08F2290D0EF8}"/>
              </a:ext>
            </a:extLst>
          </p:cNvPr>
          <p:cNvPicPr>
            <a:picLocks noChangeAspect="1"/>
          </p:cNvPicPr>
          <p:nvPr/>
        </p:nvPicPr>
        <p:blipFill>
          <a:blip r:embed="rId2"/>
          <a:stretch>
            <a:fillRect/>
          </a:stretch>
        </p:blipFill>
        <p:spPr>
          <a:xfrm>
            <a:off x="-29696" y="29698"/>
            <a:ext cx="7095777" cy="5113801"/>
          </a:xfrm>
          <a:prstGeom prst="rect">
            <a:avLst/>
          </a:prstGeom>
        </p:spPr>
      </p:pic>
    </p:spTree>
    <p:extLst>
      <p:ext uri="{BB962C8B-B14F-4D97-AF65-F5344CB8AC3E}">
        <p14:creationId xmlns:p14="http://schemas.microsoft.com/office/powerpoint/2010/main" val="3766859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555526"/>
            <a:ext cx="6761100" cy="857400"/>
          </a:xfrm>
        </p:spPr>
        <p:txBody>
          <a:bodyPr/>
          <a:lstStyle/>
          <a:p>
            <a:r>
              <a:rPr lang="fr-FR" sz="2800" dirty="0"/>
              <a:t>Arrêtés Chaptal, 13 et 14 fructidor an IX (31 août 1</a:t>
            </a:r>
            <a:r>
              <a:rPr lang="fr-FR" sz="2800" baseline="30000" dirty="0"/>
              <a:t>er</a:t>
            </a:r>
            <a:r>
              <a:rPr lang="fr-FR" sz="2800" dirty="0"/>
              <a:t> septembre 1801)</a:t>
            </a:r>
            <a:br>
              <a:rPr lang="fr-FR" sz="2800" dirty="0"/>
            </a:br>
            <a:r>
              <a:rPr lang="fr-FR" sz="2800" dirty="0"/>
              <a:t>846</a:t>
            </a:r>
          </a:p>
        </p:txBody>
      </p:sp>
      <p:sp>
        <p:nvSpPr>
          <p:cNvPr id="3" name="Espace réservé du texte 2"/>
          <p:cNvSpPr>
            <a:spLocks noGrp="1"/>
          </p:cNvSpPr>
          <p:nvPr>
            <p:ph type="body" idx="1"/>
          </p:nvPr>
        </p:nvSpPr>
        <p:spPr/>
        <p:txBody>
          <a:bodyPr/>
          <a:lstStyle/>
          <a:p>
            <a:r>
              <a:rPr lang="fr-FR" dirty="0"/>
              <a:t>galeries de Lyon, Marseille, Bordeaux, Genève, Nantes, Lille, Bruxelles, Strasbourg, Nancy, Dijon, Toulouse</a:t>
            </a:r>
          </a:p>
        </p:txBody>
      </p:sp>
      <p:sp>
        <p:nvSpPr>
          <p:cNvPr id="4" name="Espace réservé du texte 3"/>
          <p:cNvSpPr>
            <a:spLocks noGrp="1"/>
          </p:cNvSpPr>
          <p:nvPr>
            <p:ph type="body" idx="2"/>
          </p:nvPr>
        </p:nvSpPr>
        <p:spPr/>
        <p:txBody>
          <a:bodyPr/>
          <a:lstStyle/>
          <a:p>
            <a:r>
              <a:rPr lang="fr-FR" dirty="0"/>
              <a:t>Puis  de Caen, Rouen, Rennes et Mayence</a:t>
            </a:r>
          </a:p>
        </p:txBody>
      </p:sp>
    </p:spTree>
    <p:extLst>
      <p:ext uri="{BB962C8B-B14F-4D97-AF65-F5344CB8AC3E}">
        <p14:creationId xmlns:p14="http://schemas.microsoft.com/office/powerpoint/2010/main" val="640273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2. Les objets venus d’ailleurs : prises de guerre, rapatriements ou spoliations ? </a:t>
            </a:r>
          </a:p>
        </p:txBody>
      </p:sp>
      <p:sp>
        <p:nvSpPr>
          <p:cNvPr id="3" name="Espace réservé du texte 2"/>
          <p:cNvSpPr>
            <a:spLocks noGrp="1"/>
          </p:cNvSpPr>
          <p:nvPr>
            <p:ph type="body" idx="1"/>
          </p:nvPr>
        </p:nvSpPr>
        <p:spPr>
          <a:xfrm>
            <a:off x="718300" y="1617184"/>
            <a:ext cx="6761100" cy="3384376"/>
          </a:xfrm>
        </p:spPr>
        <p:txBody>
          <a:bodyPr/>
          <a:lstStyle/>
          <a:p>
            <a:r>
              <a:rPr lang="fr-FR" dirty="0"/>
              <a:t>« collection » « réunion » « rapatriement » ou « spoliation » ?</a:t>
            </a:r>
          </a:p>
          <a:p>
            <a:r>
              <a:rPr lang="fr-FR" dirty="0"/>
              <a:t>Campagnes militaires et saisies 8 mai 1796 Lombardie 9 mai armistice duc de Parme 20 tableaux, duc de Modène, pape 23 juin 1796 armistice de Bologne 21M 100 500 manuscrits Directoire Monge Berthollet </a:t>
            </a:r>
            <a:r>
              <a:rPr lang="fr-FR" dirty="0" err="1"/>
              <a:t>Thouin</a:t>
            </a:r>
            <a:r>
              <a:rPr lang="fr-FR" dirty="0"/>
              <a:t> </a:t>
            </a:r>
            <a:r>
              <a:rPr lang="fr-FR" dirty="0" err="1"/>
              <a:t>Labillardière</a:t>
            </a:r>
            <a:r>
              <a:rPr lang="fr-FR" dirty="0"/>
              <a:t> Clade Dejoux </a:t>
            </a:r>
            <a:r>
              <a:rPr lang="fr-FR" dirty="0" err="1"/>
              <a:t>Barthémély</a:t>
            </a:r>
            <a:endParaRPr lang="fr-FR" dirty="0"/>
          </a:p>
        </p:txBody>
      </p:sp>
      <p:sp>
        <p:nvSpPr>
          <p:cNvPr id="4" name="Espace réservé du numéro de diapositive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23</a:t>
            </a:fld>
            <a:endParaRPr lang="fr-FR"/>
          </a:p>
        </p:txBody>
      </p:sp>
    </p:spTree>
    <p:extLst>
      <p:ext uri="{BB962C8B-B14F-4D97-AF65-F5344CB8AC3E}">
        <p14:creationId xmlns:p14="http://schemas.microsoft.com/office/powerpoint/2010/main" val="725427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6BDB3C-DF36-42E6-ADD7-8A74E99B244E}"/>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515F020E-F766-4547-AB9A-7BC8338AF051}"/>
              </a:ext>
            </a:extLst>
          </p:cNvPr>
          <p:cNvSpPr>
            <a:spLocks noGrp="1"/>
          </p:cNvSpPr>
          <p:nvPr>
            <p:ph type="body" idx="1"/>
          </p:nvPr>
        </p:nvSpPr>
        <p:spPr/>
        <p:txBody>
          <a:bodyPr/>
          <a:lstStyle/>
          <a:p>
            <a:r>
              <a:rPr lang="fr-FR" dirty="0"/>
              <a:t>Agences d’évacuation 1794 comité de salut public droit des gens = vocation universelle et appropriation nationale </a:t>
            </a:r>
          </a:p>
          <a:p>
            <a:r>
              <a:rPr lang="fr-FR" dirty="0"/>
              <a:t>1795 Directoire « commissions des sciences et des arts » </a:t>
            </a:r>
          </a:p>
        </p:txBody>
      </p:sp>
      <p:sp>
        <p:nvSpPr>
          <p:cNvPr id="4" name="Espace réservé du numéro de diapositive 3">
            <a:extLst>
              <a:ext uri="{FF2B5EF4-FFF2-40B4-BE49-F238E27FC236}">
                <a16:creationId xmlns:a16="http://schemas.microsoft.com/office/drawing/2014/main" id="{760A3C6D-D541-4367-AB3E-24031AB1D20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24</a:t>
            </a:fld>
            <a:endParaRPr lang="fr-FR"/>
          </a:p>
        </p:txBody>
      </p:sp>
    </p:spTree>
    <p:extLst>
      <p:ext uri="{BB962C8B-B14F-4D97-AF65-F5344CB8AC3E}">
        <p14:creationId xmlns:p14="http://schemas.microsoft.com/office/powerpoint/2010/main" val="1201952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25</a:t>
            </a:fld>
            <a:endParaRPr lang="fr-FR"/>
          </a:p>
        </p:txBody>
      </p:sp>
      <p:pic>
        <p:nvPicPr>
          <p:cNvPr id="1026" name="Picture 2" descr="Résultat de recherche d'images pour &quot;laocoon louvr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5378"/>
            <a:ext cx="4597104" cy="484338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5148064" y="2571750"/>
            <a:ext cx="2232248" cy="1384995"/>
          </a:xfrm>
          <a:prstGeom prst="rect">
            <a:avLst/>
          </a:prstGeom>
          <a:noFill/>
        </p:spPr>
        <p:txBody>
          <a:bodyPr wrap="square" rtlCol="0">
            <a:spAutoFit/>
          </a:bodyPr>
          <a:lstStyle/>
          <a:p>
            <a:r>
              <a:rPr lang="fr-FR" dirty="0"/>
              <a:t>Groupe du Laocoon</a:t>
            </a:r>
          </a:p>
          <a:p>
            <a:r>
              <a:rPr lang="fr-FR" dirty="0"/>
              <a:t>Appolon du Belvédère</a:t>
            </a:r>
          </a:p>
          <a:p>
            <a:r>
              <a:rPr lang="fr-FR" dirty="0"/>
              <a:t>Le Torse du Belvédère</a:t>
            </a:r>
          </a:p>
          <a:p>
            <a:r>
              <a:rPr lang="fr-FR" dirty="0"/>
              <a:t>Transfiguration de Raphael</a:t>
            </a:r>
          </a:p>
          <a:p>
            <a:r>
              <a:rPr lang="fr-FR" dirty="0"/>
              <a:t>1798 Rep romaine </a:t>
            </a:r>
          </a:p>
        </p:txBody>
      </p:sp>
      <p:sp>
        <p:nvSpPr>
          <p:cNvPr id="4" name="ZoneTexte 3"/>
          <p:cNvSpPr txBox="1"/>
          <p:nvPr/>
        </p:nvSpPr>
        <p:spPr>
          <a:xfrm>
            <a:off x="5220072" y="267494"/>
            <a:ext cx="1844485" cy="2062103"/>
          </a:xfrm>
          <a:prstGeom prst="rect">
            <a:avLst/>
          </a:prstGeom>
          <a:noFill/>
        </p:spPr>
        <p:txBody>
          <a:bodyPr wrap="square" rtlCol="0">
            <a:spAutoFit/>
          </a:bodyPr>
          <a:lstStyle/>
          <a:p>
            <a:r>
              <a:rPr lang="fr-FR" sz="1600" b="1" dirty="0"/>
              <a:t>L’exemple italien</a:t>
            </a:r>
          </a:p>
          <a:p>
            <a:endParaRPr lang="fr-FR" sz="1600" b="1" dirty="0"/>
          </a:p>
          <a:p>
            <a:pPr lvl="1"/>
            <a:r>
              <a:rPr lang="fr-FR" sz="1600" b="1" dirty="0"/>
              <a:t>Monge</a:t>
            </a:r>
          </a:p>
          <a:p>
            <a:pPr lvl="1"/>
            <a:r>
              <a:rPr lang="fr-FR" sz="1600" b="1" dirty="0"/>
              <a:t>Berthollet</a:t>
            </a:r>
          </a:p>
          <a:p>
            <a:pPr lvl="1"/>
            <a:endParaRPr lang="fr-FR" sz="1600" b="1" dirty="0"/>
          </a:p>
          <a:p>
            <a:pPr lvl="1"/>
            <a:r>
              <a:rPr lang="fr-FR" sz="1600" b="1" dirty="0"/>
              <a:t>Vatican, Venise, Vérone</a:t>
            </a:r>
          </a:p>
          <a:p>
            <a:endParaRPr lang="fr-FR" sz="1600" b="1" dirty="0"/>
          </a:p>
        </p:txBody>
      </p:sp>
    </p:spTree>
    <p:extLst>
      <p:ext uri="{BB962C8B-B14F-4D97-AF65-F5344CB8AC3E}">
        <p14:creationId xmlns:p14="http://schemas.microsoft.com/office/powerpoint/2010/main" val="4052649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EDF2D8E-D2D2-4CFA-88D4-CE60A23D5BA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26</a:t>
            </a:fld>
            <a:endParaRPr lang="fr-FR"/>
          </a:p>
        </p:txBody>
      </p:sp>
      <p:sp>
        <p:nvSpPr>
          <p:cNvPr id="4" name="ZoneTexte 3">
            <a:extLst>
              <a:ext uri="{FF2B5EF4-FFF2-40B4-BE49-F238E27FC236}">
                <a16:creationId xmlns:a16="http://schemas.microsoft.com/office/drawing/2014/main" id="{80BABF12-2D58-4331-B1FA-FB5262BDDDC8}"/>
              </a:ext>
            </a:extLst>
          </p:cNvPr>
          <p:cNvSpPr txBox="1"/>
          <p:nvPr/>
        </p:nvSpPr>
        <p:spPr>
          <a:xfrm>
            <a:off x="1691680" y="1635646"/>
            <a:ext cx="4464496" cy="1384995"/>
          </a:xfrm>
          <a:prstGeom prst="rect">
            <a:avLst/>
          </a:prstGeom>
          <a:noFill/>
        </p:spPr>
        <p:txBody>
          <a:bodyPr wrap="square" rtlCol="0">
            <a:spAutoFit/>
          </a:bodyPr>
          <a:lstStyle/>
          <a:p>
            <a:r>
              <a:rPr lang="fr-FR" dirty="0"/>
              <a:t>Venise 16 mai 1797 16 tableaux  chevaux et lion ailé de Saint-Marc</a:t>
            </a:r>
          </a:p>
          <a:p>
            <a:endParaRPr lang="fr-FR" dirty="0"/>
          </a:p>
          <a:p>
            <a:r>
              <a:rPr lang="fr-FR" dirty="0"/>
              <a:t>Saisies supplémentaires avril 1797 Vérone – Berthollet Augereau</a:t>
            </a:r>
          </a:p>
          <a:p>
            <a:r>
              <a:rPr lang="fr-FR" dirty="0"/>
              <a:t>Crucifixion </a:t>
            </a:r>
            <a:r>
              <a:rPr lang="fr-FR" dirty="0" err="1"/>
              <a:t>Mategna</a:t>
            </a:r>
            <a:r>
              <a:rPr lang="fr-FR" dirty="0"/>
              <a:t> San Zeno </a:t>
            </a:r>
          </a:p>
        </p:txBody>
      </p:sp>
    </p:spTree>
    <p:extLst>
      <p:ext uri="{BB962C8B-B14F-4D97-AF65-F5344CB8AC3E}">
        <p14:creationId xmlns:p14="http://schemas.microsoft.com/office/powerpoint/2010/main" val="670016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27</a:t>
            </a:fld>
            <a:endParaRPr lang="fr-FR"/>
          </a:p>
        </p:txBody>
      </p:sp>
      <p:pic>
        <p:nvPicPr>
          <p:cNvPr id="2050" name="Picture 2" descr="https://upload.wikimedia.org/wikipedia/commons/thumb/9/9f/Veneza38.jpg/800px-Veneza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7495"/>
            <a:ext cx="5724875" cy="388843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6444208" y="1563638"/>
            <a:ext cx="1296144" cy="523220"/>
          </a:xfrm>
          <a:prstGeom prst="rect">
            <a:avLst/>
          </a:prstGeom>
          <a:noFill/>
        </p:spPr>
        <p:txBody>
          <a:bodyPr wrap="square" rtlCol="0">
            <a:spAutoFit/>
          </a:bodyPr>
          <a:lstStyle/>
          <a:p>
            <a:r>
              <a:rPr lang="fr-FR" dirty="0"/>
              <a:t>Chevaux de Saint Marc</a:t>
            </a:r>
          </a:p>
        </p:txBody>
      </p:sp>
    </p:spTree>
    <p:extLst>
      <p:ext uri="{BB962C8B-B14F-4D97-AF65-F5344CB8AC3E}">
        <p14:creationId xmlns:p14="http://schemas.microsoft.com/office/powerpoint/2010/main" val="3548634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28</a:t>
            </a:fld>
            <a:endParaRPr lang="fr-FR"/>
          </a:p>
        </p:txBody>
      </p:sp>
      <p:pic>
        <p:nvPicPr>
          <p:cNvPr id="3074" name="Picture 2" descr="Résultat de recherche d'images pour &quot;crucifixion mantegna&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7494"/>
            <a:ext cx="5797463" cy="417646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339752" y="4587974"/>
            <a:ext cx="3024336" cy="307777"/>
          </a:xfrm>
          <a:prstGeom prst="rect">
            <a:avLst/>
          </a:prstGeom>
          <a:noFill/>
        </p:spPr>
        <p:txBody>
          <a:bodyPr wrap="square" rtlCol="0">
            <a:spAutoFit/>
          </a:bodyPr>
          <a:lstStyle/>
          <a:p>
            <a:r>
              <a:rPr lang="fr-FR" dirty="0"/>
              <a:t>Andrea Mantegna, </a:t>
            </a:r>
            <a:r>
              <a:rPr lang="fr-FR" i="1" dirty="0"/>
              <a:t>La Crucifixion</a:t>
            </a:r>
            <a:endParaRPr lang="fr-FR" dirty="0"/>
          </a:p>
        </p:txBody>
      </p:sp>
    </p:spTree>
    <p:extLst>
      <p:ext uri="{BB962C8B-B14F-4D97-AF65-F5344CB8AC3E}">
        <p14:creationId xmlns:p14="http://schemas.microsoft.com/office/powerpoint/2010/main" val="3548634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29</a:t>
            </a:fld>
            <a:endParaRPr lang="fr-FR"/>
          </a:p>
        </p:txBody>
      </p:sp>
      <p:sp>
        <p:nvSpPr>
          <p:cNvPr id="3" name="ZoneTexte 2"/>
          <p:cNvSpPr txBox="1"/>
          <p:nvPr/>
        </p:nvSpPr>
        <p:spPr>
          <a:xfrm>
            <a:off x="107504" y="13717"/>
            <a:ext cx="8856984" cy="5447645"/>
          </a:xfrm>
          <a:prstGeom prst="rect">
            <a:avLst/>
          </a:prstGeom>
          <a:noFill/>
        </p:spPr>
        <p:txBody>
          <a:bodyPr wrap="square" rtlCol="0">
            <a:spAutoFit/>
          </a:bodyPr>
          <a:lstStyle/>
          <a:p>
            <a:r>
              <a:rPr lang="fr-FR" sz="1200" b="1" dirty="0"/>
              <a:t>Contre les spoliations en Italie, </a:t>
            </a:r>
            <a:r>
              <a:rPr lang="fr-FR" sz="1200" b="1" dirty="0" err="1"/>
              <a:t>Quatremère</a:t>
            </a:r>
            <a:r>
              <a:rPr lang="fr-FR" sz="1200" b="1" dirty="0"/>
              <a:t> de Quincy, 1796 Lettres à Miranda </a:t>
            </a:r>
            <a:endParaRPr lang="fr-FR" sz="1200" dirty="0"/>
          </a:p>
          <a:p>
            <a:r>
              <a:rPr lang="fr-FR" sz="1200" dirty="0"/>
              <a:t>« Mille causes réunies, vous le savez mon ami, ont concouru à faire de l’Italie une espèce de Museum général, un dépôt complet de tous les objets propres à l’étude des arts Ce pays est le seul qui puisse jouir de ce privilège proprement dit, il le tient de la nature même des choses, il le doit en grande partie à l’existence et à la conservation des </a:t>
            </a:r>
            <a:r>
              <a:rPr lang="fr-FR" sz="1200" b="1" dirty="0"/>
              <a:t>monuments indigènes </a:t>
            </a:r>
            <a:r>
              <a:rPr lang="fr-FR" sz="1200" dirty="0"/>
              <a:t>et des traditions de l’antiquité qui l’ont garanti de la contagion totale de l’ignorance et de la barbarie dont le reste de l’Europe fut infecté jusqu’au seizième siècle. C’est une vérité que l’ignorance du bon goût n’y fut jamais entière dans aucun temps On n’y trouve aucune époque qui ne puisse se vanter de quelque monument digne des regards de tous les âges même les plus éclairés. De cette culture non interrompue des arts est </a:t>
            </a:r>
            <a:r>
              <a:rPr lang="fr-FR" sz="1200" dirty="0" err="1"/>
              <a:t>résultée</a:t>
            </a:r>
            <a:r>
              <a:rPr lang="fr-FR" sz="1200" dirty="0"/>
              <a:t> cette précocité extraordinaire de leur développement par rapport à l’Europe vous savez qu’ils avoient atteint dans ce pays la plus haute perfection qu’ils aient reçue des modernes lorsque les autres nations en ignoraient non seulement les procédés mais même le nom. (…)</a:t>
            </a:r>
          </a:p>
          <a:p>
            <a:r>
              <a:rPr lang="fr-FR" sz="1200" dirty="0"/>
              <a:t>Maintenant que penseriez-vous d’une nation qui, au lieu de favoriser ces efforts généreux, les découragerait ; qui, au lieu de contribuer de ses moyens de son exemple ou tout au moins de son respect et de son admiration, à la poursuite de ces belles découvertes, viendrait en tarir la source et stériliser la mine que l’industrie de ses propriétaires rend de plus en plus féconde ? Tel serait cependant l’effet infaillible qui résulterait par rapport aux arts d’une </a:t>
            </a:r>
            <a:r>
              <a:rPr lang="fr-FR" sz="1200" b="1" dirty="0"/>
              <a:t>spoliation</a:t>
            </a:r>
            <a:r>
              <a:rPr lang="fr-FR" sz="1200" dirty="0"/>
              <a:t> quelconque de ces riches produits que le zèle industrieux des modernes Romains arrache tous les jours à la terre. Croyez-vous que le peuple qui se verrait enlever cette </a:t>
            </a:r>
            <a:r>
              <a:rPr lang="fr-FR" sz="1200" b="1" dirty="0"/>
              <a:t>propriété la plus nationale</a:t>
            </a:r>
            <a:r>
              <a:rPr lang="fr-FR" sz="1200" dirty="0"/>
              <a:t>, la plus sacrée, la </a:t>
            </a:r>
            <a:r>
              <a:rPr lang="fr-FR" sz="1200" b="1" dirty="0"/>
              <a:t>plus inviolable </a:t>
            </a:r>
            <a:r>
              <a:rPr lang="fr-FR" sz="1200" dirty="0"/>
              <a:t>de toutes, n’abandonnerait pas des recherches pénibles et dispendieuses dont on lui ravirait la gloire et le produit naturel ? N’en doutez pas : s’il se peut que ces trésors deviennent une fois l’objet de la cupidité étrangère, le peuple renoncera à un travail dont il verra le juste salaire échapper de ses mains, ce salaire c’est le concours des curieux et des étudiants que les chefs d’œuvre de l’antique amènent à Rome. Placez ces chefs d’œuvre dans toute autre ville de l’Europe, le concours des curieux et des étrangers y paiera-t-il ce qu’il paie à Rome ? Y encouragera-t-il ce qui ne peut être encouragé qu’à Rome ? je veux dire cette reproduction toujours croissante des chefs d’œuvre de l’art ? Le </a:t>
            </a:r>
            <a:r>
              <a:rPr lang="fr-FR" sz="1200" b="1" dirty="0"/>
              <a:t>profit honteusement mercantile </a:t>
            </a:r>
            <a:r>
              <a:rPr lang="fr-FR" sz="1200" dirty="0"/>
              <a:t>que croirait faire la ville qui s’en rendrait dépositaire serait un profit perdu pour les arts puisque loin de devenir reproductif pour eux il deviendrait destructif même de cette heureuse reproduction. Vous voyez que pour avoir brisé le ressort naturel c’est-à-dire l’intérêt bien entendu qui porte les </a:t>
            </a:r>
            <a:r>
              <a:rPr lang="fr-FR" sz="1200" b="1" dirty="0"/>
              <a:t>spéculateurs et entrepreneurs </a:t>
            </a:r>
            <a:r>
              <a:rPr lang="fr-FR" sz="1200" dirty="0"/>
              <a:t>de fouilles à poursuivre à Rome et dans ses environs les recherches d’antiquité, </a:t>
            </a:r>
            <a:r>
              <a:rPr lang="fr-FR" sz="1200" b="1" dirty="0"/>
              <a:t>l’esprit de découverte </a:t>
            </a:r>
            <a:r>
              <a:rPr lang="fr-FR" sz="1200" dirty="0"/>
              <a:t>s’arrête et la terre prête à restituer de nouvelles richesses va se refermer : ce précieux genre de commerce va périr, on aura tué la poule aux œufs d’or. »</a:t>
            </a:r>
          </a:p>
          <a:p>
            <a:r>
              <a:rPr lang="fr-FR" sz="1200" dirty="0"/>
              <a:t>Référence : </a:t>
            </a:r>
            <a:r>
              <a:rPr lang="fr-FR" sz="1200" dirty="0" err="1"/>
              <a:t>Quatremère</a:t>
            </a:r>
            <a:r>
              <a:rPr lang="fr-FR" sz="1200" dirty="0"/>
              <a:t> de Quincy, </a:t>
            </a:r>
            <a:r>
              <a:rPr lang="fr-FR" sz="1200" i="1" dirty="0"/>
              <a:t>Lettres sur le projet d’enlever les monuments de l’Italie, dites Lettres à Miranda</a:t>
            </a:r>
            <a:r>
              <a:rPr lang="fr-FR" sz="1200" dirty="0"/>
              <a:t>, 1796 (numérisées : </a:t>
            </a:r>
            <a:r>
              <a:rPr lang="fr-FR" sz="1200" u="sng" dirty="0">
                <a:hlinkClick r:id="rId2"/>
              </a:rPr>
              <a:t>http://www.quatremere.org/Pages/bibliotheque.aspx</a:t>
            </a:r>
            <a:r>
              <a:rPr lang="fr-FR" sz="1200" dirty="0"/>
              <a:t>) </a:t>
            </a:r>
          </a:p>
          <a:p>
            <a:endParaRPr lang="fr-FR" sz="1200" dirty="0"/>
          </a:p>
        </p:txBody>
      </p:sp>
    </p:spTree>
    <p:extLst>
      <p:ext uri="{BB962C8B-B14F-4D97-AF65-F5344CB8AC3E}">
        <p14:creationId xmlns:p14="http://schemas.microsoft.com/office/powerpoint/2010/main" val="2380594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13"/>
        <p:cNvGrpSpPr/>
        <p:nvPr/>
      </p:nvGrpSpPr>
      <p:grpSpPr>
        <a:xfrm>
          <a:off x="0" y="0"/>
          <a:ext cx="0" cy="0"/>
          <a:chOff x="0" y="0"/>
          <a:chExt cx="0" cy="0"/>
        </a:xfrm>
      </p:grpSpPr>
      <p:sp>
        <p:nvSpPr>
          <p:cNvPr id="3914" name="Google Shape;3914;p22"/>
          <p:cNvSpPr txBox="1">
            <a:spLocks noGrp="1"/>
          </p:cNvSpPr>
          <p:nvPr>
            <p:ph type="title"/>
          </p:nvPr>
        </p:nvSpPr>
        <p:spPr>
          <a:xfrm>
            <a:off x="3528624" y="1653775"/>
            <a:ext cx="4427751" cy="857400"/>
          </a:xfrm>
          <a:prstGeom prst="rect">
            <a:avLst/>
          </a:prstGeom>
        </p:spPr>
        <p:txBody>
          <a:bodyPr spcFirstLastPara="1" wrap="square" lIns="91425" tIns="91425" rIns="91425" bIns="91425" anchor="b" anchorCtr="0">
            <a:noAutofit/>
          </a:bodyPr>
          <a:lstStyle/>
          <a:p>
            <a:pPr lvl="0"/>
            <a:br>
              <a:rPr lang="en" dirty="0"/>
            </a:br>
            <a:r>
              <a:rPr lang="en" dirty="0"/>
              <a:t>séance 4</a:t>
            </a:r>
            <a:br>
              <a:rPr lang="en" dirty="0"/>
            </a:br>
            <a:r>
              <a:rPr lang="fr-FR" dirty="0"/>
              <a:t>Le patrimoine et la révolution française (2). Translocations.</a:t>
            </a:r>
            <a:endParaRPr dirty="0"/>
          </a:p>
        </p:txBody>
      </p:sp>
      <p:sp>
        <p:nvSpPr>
          <p:cNvPr id="3915" name="Google Shape;3915;p22"/>
          <p:cNvSpPr txBox="1">
            <a:spLocks noGrp="1"/>
          </p:cNvSpPr>
          <p:nvPr>
            <p:ph type="body" idx="1"/>
          </p:nvPr>
        </p:nvSpPr>
        <p:spPr>
          <a:xfrm>
            <a:off x="3528624" y="2419350"/>
            <a:ext cx="4139719" cy="2271900"/>
          </a:xfrm>
          <a:prstGeom prst="rect">
            <a:avLst/>
          </a:prstGeom>
        </p:spPr>
        <p:txBody>
          <a:bodyPr spcFirstLastPara="1" wrap="square" lIns="91425" tIns="91425" rIns="91425" bIns="91425" anchor="t" anchorCtr="0">
            <a:noAutofit/>
          </a:bodyPr>
          <a:lstStyle/>
          <a:p>
            <a:pPr marL="342900" lvl="0" indent="-342900">
              <a:buAutoNum type="arabicPeriod"/>
            </a:pPr>
            <a:r>
              <a:rPr lang="fr-FR" sz="1800" b="1" dirty="0"/>
              <a:t>Cours</a:t>
            </a:r>
            <a:r>
              <a:rPr lang="fr-FR" sz="1800" dirty="0"/>
              <a:t> : Naissance et développement des musées sous la Révolution et l’Empire</a:t>
            </a:r>
          </a:p>
          <a:p>
            <a:pPr marL="342900" lvl="0" indent="-342900">
              <a:buAutoNum type="arabicPeriod"/>
            </a:pPr>
            <a:r>
              <a:rPr lang="fr-FR" sz="1800" b="1" dirty="0"/>
              <a:t>Etude</a:t>
            </a:r>
            <a:r>
              <a:rPr lang="fr-FR" sz="1800" dirty="0"/>
              <a:t> collective des « saisies » napoléoniennes en Egypte et en Italie</a:t>
            </a:r>
          </a:p>
          <a:p>
            <a:pPr marL="342900" lvl="0" indent="-342900">
              <a:buAutoNum type="arabicPeriod"/>
            </a:pPr>
            <a:r>
              <a:rPr lang="fr-FR" sz="1800" b="1" dirty="0"/>
              <a:t>Débats</a:t>
            </a:r>
            <a:r>
              <a:rPr lang="fr-FR" sz="1800" dirty="0"/>
              <a:t> contemporains : Restitutions des biens spoliés : quoi, pourquoi, comment ? </a:t>
            </a:r>
            <a:endParaRPr sz="1800" dirty="0"/>
          </a:p>
        </p:txBody>
      </p:sp>
      <p:sp>
        <p:nvSpPr>
          <p:cNvPr id="3917" name="Google Shape;3917;p2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pic>
        <p:nvPicPr>
          <p:cNvPr id="6" name="Picture 2" descr="http://gallica.bnf.fr/ark:/12148/btv1b8412809f/f1.highres"/>
          <p:cNvPicPr/>
          <p:nvPr/>
        </p:nvPicPr>
        <p:blipFill rotWithShape="1">
          <a:blip r:embed="rId3">
            <a:extLst>
              <a:ext uri="{28A0092B-C50C-407E-A947-70E740481C1C}">
                <a14:useLocalDpi xmlns:a14="http://schemas.microsoft.com/office/drawing/2010/main" val="0"/>
              </a:ext>
            </a:extLst>
          </a:blip>
          <a:srcRect l="8141" t="9436" r="43106" b="19128"/>
          <a:stretch/>
        </p:blipFill>
        <p:spPr bwMode="auto">
          <a:xfrm>
            <a:off x="0" y="0"/>
            <a:ext cx="3215148" cy="5143500"/>
          </a:xfrm>
          <a:prstGeom prst="rect">
            <a:avLst/>
          </a:prstGeom>
          <a:noFill/>
          <a:extLst/>
        </p:spPr>
      </p:pic>
    </p:spTree>
    <p:extLst>
      <p:ext uri="{BB962C8B-B14F-4D97-AF65-F5344CB8AC3E}">
        <p14:creationId xmlns:p14="http://schemas.microsoft.com/office/powerpoint/2010/main" val="902094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endParaRPr lang="fr-FR" dirty="0"/>
          </a:p>
        </p:txBody>
      </p:sp>
      <p:sp>
        <p:nvSpPr>
          <p:cNvPr id="3" name="Espace réservé du numéro de diapositive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30</a:t>
            </a:fld>
            <a:endParaRPr lang="fr-FR"/>
          </a:p>
        </p:txBody>
      </p:sp>
      <p:pic>
        <p:nvPicPr>
          <p:cNvPr id="5" name="Picture 2" descr="http://gallica.bnf.fr/ark:/12148/btv1b8412809f/f1.highres"/>
          <p:cNvPicPr/>
          <p:nvPr/>
        </p:nvPicPr>
        <p:blipFill rotWithShape="1">
          <a:blip r:embed="rId2">
            <a:extLst>
              <a:ext uri="{28A0092B-C50C-407E-A947-70E740481C1C}">
                <a14:useLocalDpi xmlns:a14="http://schemas.microsoft.com/office/drawing/2010/main" val="0"/>
              </a:ext>
            </a:extLst>
          </a:blip>
          <a:srcRect l="8141" t="9437" r="7245" b="10841"/>
          <a:stretch/>
        </p:blipFill>
        <p:spPr bwMode="auto">
          <a:xfrm>
            <a:off x="-24970" y="-2246"/>
            <a:ext cx="9168970" cy="4434196"/>
          </a:xfrm>
          <a:prstGeom prst="rect">
            <a:avLst/>
          </a:prstGeom>
          <a:noFill/>
          <a:extLst/>
        </p:spPr>
      </p:pic>
    </p:spTree>
    <p:extLst>
      <p:ext uri="{BB962C8B-B14F-4D97-AF65-F5344CB8AC3E}">
        <p14:creationId xmlns:p14="http://schemas.microsoft.com/office/powerpoint/2010/main" val="3251086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BFCFA0C-7FD4-4C13-8259-3AB6B5E5613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31</a:t>
            </a:fld>
            <a:endParaRPr lang="fr-FR"/>
          </a:p>
        </p:txBody>
      </p:sp>
      <p:pic>
        <p:nvPicPr>
          <p:cNvPr id="3" name="Picture 2" descr="http://gallica.bnf.fr/ark:/12148/btv1b8412809f/f1.highres">
            <a:extLst>
              <a:ext uri="{FF2B5EF4-FFF2-40B4-BE49-F238E27FC236}">
                <a16:creationId xmlns:a16="http://schemas.microsoft.com/office/drawing/2014/main" id="{AD652CE6-F9FC-4320-87D1-41A0E16BCFDC}"/>
              </a:ext>
            </a:extLst>
          </p:cNvPr>
          <p:cNvPicPr/>
          <p:nvPr/>
        </p:nvPicPr>
        <p:blipFill rotWithShape="1">
          <a:blip r:embed="rId2">
            <a:extLst>
              <a:ext uri="{28A0092B-C50C-407E-A947-70E740481C1C}">
                <a14:useLocalDpi xmlns:a14="http://schemas.microsoft.com/office/drawing/2010/main" val="0"/>
              </a:ext>
            </a:extLst>
          </a:blip>
          <a:srcRect l="26616" t="59343" r="23456" b="25031"/>
          <a:stretch/>
        </p:blipFill>
        <p:spPr bwMode="auto">
          <a:xfrm>
            <a:off x="45765" y="29699"/>
            <a:ext cx="9052469" cy="3096344"/>
          </a:xfrm>
          <a:prstGeom prst="rect">
            <a:avLst/>
          </a:prstGeom>
          <a:noFill/>
          <a:extLst/>
        </p:spPr>
      </p:pic>
    </p:spTree>
    <p:extLst>
      <p:ext uri="{BB962C8B-B14F-4D97-AF65-F5344CB8AC3E}">
        <p14:creationId xmlns:p14="http://schemas.microsoft.com/office/powerpoint/2010/main" val="2947026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Point sur le travail de recherche</a:t>
            </a:r>
            <a:br>
              <a:rPr lang="fr-FR" dirty="0"/>
            </a:br>
            <a:r>
              <a:rPr lang="fr-FR" dirty="0"/>
              <a:t>- groupes</a:t>
            </a:r>
            <a:br>
              <a:rPr lang="fr-FR" dirty="0"/>
            </a:br>
            <a:r>
              <a:rPr lang="fr-FR" dirty="0"/>
              <a:t>- choix</a:t>
            </a:r>
          </a:p>
        </p:txBody>
      </p:sp>
    </p:spTree>
    <p:extLst>
      <p:ext uri="{BB962C8B-B14F-4D97-AF65-F5344CB8AC3E}">
        <p14:creationId xmlns:p14="http://schemas.microsoft.com/office/powerpoint/2010/main" val="3486707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B51F6-083F-4254-BE41-2F1A85D5DD1B}"/>
              </a:ext>
            </a:extLst>
          </p:cNvPr>
          <p:cNvSpPr>
            <a:spLocks noGrp="1"/>
          </p:cNvSpPr>
          <p:nvPr>
            <p:ph type="ctrTitle"/>
          </p:nvPr>
        </p:nvSpPr>
        <p:spPr/>
        <p:txBody>
          <a:bodyPr/>
          <a:lstStyle/>
          <a:p>
            <a:r>
              <a:rPr lang="fr-FR" dirty="0"/>
              <a:t>Prochaine étape</a:t>
            </a:r>
            <a:br>
              <a:rPr lang="fr-FR" dirty="0"/>
            </a:br>
            <a:r>
              <a:rPr lang="fr-FR" dirty="0"/>
              <a:t>Analyse des listes, choix des exemples, visites.</a:t>
            </a:r>
          </a:p>
        </p:txBody>
      </p:sp>
    </p:spTree>
    <p:extLst>
      <p:ext uri="{BB962C8B-B14F-4D97-AF65-F5344CB8AC3E}">
        <p14:creationId xmlns:p14="http://schemas.microsoft.com/office/powerpoint/2010/main" val="405171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251520" y="3507854"/>
            <a:ext cx="5904656" cy="1106760"/>
          </a:xfrm>
          <a:prstGeom prst="rect">
            <a:avLst/>
          </a:prstGeom>
        </p:spPr>
        <p:txBody>
          <a:bodyPr spcFirstLastPara="1" wrap="square" lIns="91425" tIns="91425" rIns="91425" bIns="91425" anchor="b" anchorCtr="0">
            <a:noAutofit/>
          </a:bodyPr>
          <a:lstStyle/>
          <a:p>
            <a:r>
              <a:rPr lang="en" dirty="0"/>
              <a:t>3.</a:t>
            </a:r>
            <a:r>
              <a:rPr lang="fr-FR" b="1" dirty="0"/>
              <a:t>Débats</a:t>
            </a:r>
            <a:r>
              <a:rPr lang="fr-FR" dirty="0"/>
              <a:t> contemporains Restitutions des biens spoliés : quoi, pourquoi, comment ? </a:t>
            </a:r>
            <a:br>
              <a:rPr lang="fr-FR" dirty="0"/>
            </a:br>
            <a:endParaRPr dirty="0"/>
          </a:p>
        </p:txBody>
      </p:sp>
    </p:spTree>
    <p:extLst>
      <p:ext uri="{BB962C8B-B14F-4D97-AF65-F5344CB8AC3E}">
        <p14:creationId xmlns:p14="http://schemas.microsoft.com/office/powerpoint/2010/main" val="615995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CAFCBE-3332-4A20-AF88-CA4FCC4D8331}"/>
              </a:ext>
            </a:extLst>
          </p:cNvPr>
          <p:cNvSpPr>
            <a:spLocks noGrp="1"/>
          </p:cNvSpPr>
          <p:nvPr>
            <p:ph type="ctrTitle"/>
          </p:nvPr>
        </p:nvSpPr>
        <p:spPr>
          <a:xfrm>
            <a:off x="539552" y="1991850"/>
            <a:ext cx="5268900" cy="1159800"/>
          </a:xfrm>
        </p:spPr>
        <p:txBody>
          <a:bodyPr/>
          <a:lstStyle/>
          <a:p>
            <a:r>
              <a:rPr lang="fr-FR" dirty="0" err="1"/>
              <a:t>Felwine</a:t>
            </a:r>
            <a:r>
              <a:rPr lang="fr-FR" dirty="0"/>
              <a:t> </a:t>
            </a:r>
            <a:r>
              <a:rPr lang="fr-FR" dirty="0" err="1"/>
              <a:t>Sarr</a:t>
            </a:r>
            <a:r>
              <a:rPr lang="fr-FR" dirty="0"/>
              <a:t> Bénédicte Savoy, 2018</a:t>
            </a:r>
          </a:p>
        </p:txBody>
      </p:sp>
      <p:sp>
        <p:nvSpPr>
          <p:cNvPr id="3" name="Sous-titre 2">
            <a:extLst>
              <a:ext uri="{FF2B5EF4-FFF2-40B4-BE49-F238E27FC236}">
                <a16:creationId xmlns:a16="http://schemas.microsoft.com/office/drawing/2014/main" id="{1048EE37-D84E-4BC2-8A1B-E31F9A665494}"/>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000193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36</a:t>
            </a:fld>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198"/>
            <a:ext cx="6544022" cy="462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477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37</a:t>
            </a:fld>
            <a:endParaRPr lang="fr-FR"/>
          </a:p>
        </p:txBody>
      </p:sp>
      <p:sp>
        <p:nvSpPr>
          <p:cNvPr id="3" name="ZoneTexte 2"/>
          <p:cNvSpPr txBox="1"/>
          <p:nvPr/>
        </p:nvSpPr>
        <p:spPr>
          <a:xfrm>
            <a:off x="1259632" y="339502"/>
            <a:ext cx="5328592" cy="1169551"/>
          </a:xfrm>
          <a:prstGeom prst="rect">
            <a:avLst/>
          </a:prstGeom>
          <a:noFill/>
        </p:spPr>
        <p:txBody>
          <a:bodyPr wrap="square" rtlCol="0">
            <a:spAutoFit/>
          </a:bodyPr>
          <a:lstStyle/>
          <a:p>
            <a:r>
              <a:rPr lang="fr-FR" dirty="0"/>
              <a:t>A écouter : </a:t>
            </a:r>
          </a:p>
          <a:p>
            <a:r>
              <a:rPr lang="fr-FR" dirty="0"/>
              <a:t>4 minutes sur France Culture</a:t>
            </a:r>
          </a:p>
          <a:p>
            <a:endParaRPr lang="fr-FR" dirty="0"/>
          </a:p>
          <a:p>
            <a:r>
              <a:rPr lang="fr-FR" dirty="0">
                <a:hlinkClick r:id="rId2"/>
              </a:rPr>
              <a:t>https://www.franceculture.fr/emissions/le-journal-de-lhistoire/le-journal-de-lhistoire-du-mardi-22-septembre-2020</a:t>
            </a:r>
            <a:r>
              <a:rPr lang="fr-FR" dirty="0"/>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51670"/>
            <a:ext cx="765810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529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38</a:t>
            </a:fld>
            <a:endParaRPr lang="fr-F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1419622"/>
            <a:ext cx="6218461" cy="320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395536" y="411510"/>
            <a:ext cx="5832648" cy="738664"/>
          </a:xfrm>
          <a:prstGeom prst="rect">
            <a:avLst/>
          </a:prstGeom>
          <a:noFill/>
        </p:spPr>
        <p:txBody>
          <a:bodyPr wrap="square" rtlCol="0">
            <a:spAutoFit/>
          </a:bodyPr>
          <a:lstStyle/>
          <a:p>
            <a:r>
              <a:rPr lang="fr-FR" dirty="0"/>
              <a:t>Autre suggestion d’écoute: </a:t>
            </a:r>
          </a:p>
          <a:p>
            <a:r>
              <a:rPr lang="fr-FR" dirty="0">
                <a:hlinkClick r:id="rId3"/>
              </a:rPr>
              <a:t>https://www.franceculture.fr/emissions/cultures-monde/culturesmonde-du-lundi-26-novembre-2018</a:t>
            </a:r>
            <a:r>
              <a:rPr lang="fr-FR" dirty="0"/>
              <a:t> </a:t>
            </a:r>
          </a:p>
        </p:txBody>
      </p:sp>
    </p:spTree>
    <p:extLst>
      <p:ext uri="{BB962C8B-B14F-4D97-AF65-F5344CB8AC3E}">
        <p14:creationId xmlns:p14="http://schemas.microsoft.com/office/powerpoint/2010/main" val="4219151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179512" y="3435846"/>
            <a:ext cx="5904656" cy="110676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1. Naissance et développement des musées sous la Révolution et l’Empire. </a:t>
            </a:r>
            <a:br>
              <a:rPr lang="en" dirty="0"/>
            </a:br>
            <a:r>
              <a:rPr lang="fr-FR" sz="4000" dirty="0"/>
              <a:t>a) Couvent des Augustins</a:t>
            </a:r>
            <a:r>
              <a:rPr lang="en" b="1" dirty="0"/>
              <a:t>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3528" y="4201512"/>
            <a:ext cx="3384376" cy="646331"/>
          </a:xfrm>
          <a:prstGeom prst="rect">
            <a:avLst/>
          </a:prstGeom>
          <a:noFill/>
        </p:spPr>
        <p:txBody>
          <a:bodyPr wrap="square" rtlCol="0">
            <a:spAutoFit/>
          </a:bodyPr>
          <a:lstStyle/>
          <a:p>
            <a:r>
              <a:rPr lang="fr-FR" sz="1800" dirty="0">
                <a:solidFill>
                  <a:schemeClr val="bg1"/>
                </a:solidFill>
              </a:rPr>
              <a:t>Couvent des Augustins, Toulouse</a:t>
            </a:r>
          </a:p>
        </p:txBody>
      </p:sp>
      <p:pic>
        <p:nvPicPr>
          <p:cNvPr id="5" name="Picture 2" descr="http://www.augustins.org/documents/10180/91575/Augustins_Lieu_couvent.jpg?versio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340" y="411510"/>
            <a:ext cx="8705660"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141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015" y="304181"/>
            <a:ext cx="6761100" cy="857400"/>
          </a:xfrm>
        </p:spPr>
        <p:txBody>
          <a:bodyPr/>
          <a:lstStyle/>
          <a:p>
            <a:r>
              <a:rPr lang="fr-FR" b="1" dirty="0"/>
              <a:t>Musées parisiens</a:t>
            </a:r>
            <a:br>
              <a:rPr lang="fr-FR" b="1" dirty="0"/>
            </a:br>
            <a:r>
              <a:rPr lang="fr-FR" b="1" dirty="0"/>
              <a:t> b) Le Louvre: du palais au musée</a:t>
            </a:r>
          </a:p>
        </p:txBody>
      </p:sp>
      <p:sp>
        <p:nvSpPr>
          <p:cNvPr id="3" name="Espace réservé du texte 2"/>
          <p:cNvSpPr>
            <a:spLocks noGrp="1"/>
          </p:cNvSpPr>
          <p:nvPr>
            <p:ph type="body" idx="1"/>
          </p:nvPr>
        </p:nvSpPr>
        <p:spPr>
          <a:xfrm>
            <a:off x="323528" y="1059582"/>
            <a:ext cx="6761100" cy="3456384"/>
          </a:xfrm>
        </p:spPr>
        <p:txBody>
          <a:bodyPr/>
          <a:lstStyle/>
          <a:p>
            <a:r>
              <a:rPr lang="fr-FR" sz="1600" dirty="0"/>
              <a:t>1682</a:t>
            </a:r>
          </a:p>
          <a:p>
            <a:r>
              <a:rPr lang="fr-FR" sz="1600" dirty="0"/>
              <a:t>Atelier et résidences d’artistes</a:t>
            </a:r>
          </a:p>
          <a:p>
            <a:r>
              <a:rPr lang="fr-FR" sz="1600" dirty="0"/>
              <a:t>Imprimerie 1640</a:t>
            </a:r>
          </a:p>
          <a:p>
            <a:r>
              <a:rPr lang="fr-FR" sz="1600" dirty="0"/>
              <a:t>Académies 1672</a:t>
            </a:r>
          </a:p>
          <a:p>
            <a:r>
              <a:rPr lang="fr-FR" sz="1600" dirty="0"/>
              <a:t>1737 Salon </a:t>
            </a:r>
          </a:p>
          <a:p>
            <a:r>
              <a:rPr lang="fr-FR" sz="1600" dirty="0"/>
              <a:t>1765 Diderot  - 1759 British Museum</a:t>
            </a:r>
          </a:p>
          <a:p>
            <a:r>
              <a:rPr lang="fr-FR" dirty="0" err="1"/>
              <a:t>Angiviller</a:t>
            </a:r>
            <a:r>
              <a:rPr lang="fr-FR" dirty="0"/>
              <a:t> 1774 Grande Galerie 1791 « </a:t>
            </a:r>
            <a:r>
              <a:rPr lang="fr-FR" b="1" dirty="0"/>
              <a:t>réunion</a:t>
            </a:r>
            <a:r>
              <a:rPr lang="fr-FR" dirty="0"/>
              <a:t> »</a:t>
            </a:r>
          </a:p>
          <a:p>
            <a:pPr marL="76200" indent="0">
              <a:buNone/>
            </a:pPr>
            <a:r>
              <a:rPr lang="fr-FR" dirty="0"/>
              <a:t>10 août 1793 : création d’un</a:t>
            </a:r>
            <a:r>
              <a:rPr lang="fr-FR" i="1" dirty="0"/>
              <a:t> "</a:t>
            </a:r>
            <a:r>
              <a:rPr lang="fr-FR" b="1" i="1" dirty="0"/>
              <a:t>Muséum central </a:t>
            </a:r>
            <a:r>
              <a:rPr lang="fr-FR" i="1" dirty="0"/>
              <a:t>des arts" </a:t>
            </a:r>
            <a:endParaRPr lang="fr-FR" dirty="0"/>
          </a:p>
          <a:p>
            <a:endParaRPr lang="fr-FR" dirty="0"/>
          </a:p>
        </p:txBody>
      </p:sp>
      <p:sp>
        <p:nvSpPr>
          <p:cNvPr id="4" name="Espace réservé du numéro de diapositive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6</a:t>
            </a:fld>
            <a:endParaRPr lang="fr-FR"/>
          </a:p>
        </p:txBody>
      </p:sp>
    </p:spTree>
    <p:extLst>
      <p:ext uri="{BB962C8B-B14F-4D97-AF65-F5344CB8AC3E}">
        <p14:creationId xmlns:p14="http://schemas.microsoft.com/office/powerpoint/2010/main" val="4151444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418EEB-29B1-49A3-904B-590906E7038E}"/>
              </a:ext>
            </a:extLst>
          </p:cNvPr>
          <p:cNvSpPr>
            <a:spLocks noGrp="1"/>
          </p:cNvSpPr>
          <p:nvPr>
            <p:ph type="title"/>
          </p:nvPr>
        </p:nvSpPr>
        <p:spPr>
          <a:xfrm>
            <a:off x="6876256" y="3219822"/>
            <a:ext cx="891176" cy="857400"/>
          </a:xfrm>
        </p:spPr>
        <p:txBody>
          <a:bodyPr/>
          <a:lstStyle/>
          <a:p>
            <a:r>
              <a:rPr lang="fr-FR" sz="1600" dirty="0">
                <a:solidFill>
                  <a:schemeClr val="tx1"/>
                </a:solidFill>
              </a:rPr>
              <a:t>Le salon de peinture et de sculpture au Louvre en 1787</a:t>
            </a:r>
          </a:p>
        </p:txBody>
      </p:sp>
      <p:sp>
        <p:nvSpPr>
          <p:cNvPr id="4" name="Espace réservé du numéro de diapositive 3">
            <a:extLst>
              <a:ext uri="{FF2B5EF4-FFF2-40B4-BE49-F238E27FC236}">
                <a16:creationId xmlns:a16="http://schemas.microsoft.com/office/drawing/2014/main" id="{242FA04B-2790-4523-8BE0-0243F52AE6F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7</a:t>
            </a:fld>
            <a:endParaRPr lang="fr-FR"/>
          </a:p>
        </p:txBody>
      </p:sp>
      <p:pic>
        <p:nvPicPr>
          <p:cNvPr id="6" name="Image 5">
            <a:extLst>
              <a:ext uri="{FF2B5EF4-FFF2-40B4-BE49-F238E27FC236}">
                <a16:creationId xmlns:a16="http://schemas.microsoft.com/office/drawing/2014/main" id="{B9A09337-FE81-41E0-B38E-EF971F471876}"/>
              </a:ext>
            </a:extLst>
          </p:cNvPr>
          <p:cNvPicPr>
            <a:picLocks noChangeAspect="1"/>
          </p:cNvPicPr>
          <p:nvPr/>
        </p:nvPicPr>
        <p:blipFill>
          <a:blip r:embed="rId2"/>
          <a:stretch>
            <a:fillRect/>
          </a:stretch>
        </p:blipFill>
        <p:spPr>
          <a:xfrm>
            <a:off x="0" y="51470"/>
            <a:ext cx="6876256" cy="5095535"/>
          </a:xfrm>
          <a:prstGeom prst="rect">
            <a:avLst/>
          </a:prstGeom>
        </p:spPr>
      </p:pic>
    </p:spTree>
    <p:extLst>
      <p:ext uri="{BB962C8B-B14F-4D97-AF65-F5344CB8AC3E}">
        <p14:creationId xmlns:p14="http://schemas.microsoft.com/office/powerpoint/2010/main" val="3399329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AAEEF63F-5FBD-4828-8D0D-110995473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7"/>
            <a:ext cx="5796136" cy="520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ZoneTexte 1">
            <a:extLst>
              <a:ext uri="{FF2B5EF4-FFF2-40B4-BE49-F238E27FC236}">
                <a16:creationId xmlns:a16="http://schemas.microsoft.com/office/drawing/2014/main" id="{A2A7CCF4-8781-4A90-A871-BFA331B7688F}"/>
              </a:ext>
            </a:extLst>
          </p:cNvPr>
          <p:cNvSpPr txBox="1">
            <a:spLocks noChangeArrowheads="1"/>
          </p:cNvSpPr>
          <p:nvPr/>
        </p:nvSpPr>
        <p:spPr bwMode="auto">
          <a:xfrm>
            <a:off x="5940152" y="2859782"/>
            <a:ext cx="17145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1050" dirty="0"/>
              <a:t>Le Louvre en 1793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EF135C6-C858-431F-A7E6-FCB91D7C7E9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9</a:t>
            </a:fld>
            <a:endParaRPr lang="fr-FR"/>
          </a:p>
        </p:txBody>
      </p:sp>
      <p:pic>
        <p:nvPicPr>
          <p:cNvPr id="4" name="Image 3">
            <a:extLst>
              <a:ext uri="{FF2B5EF4-FFF2-40B4-BE49-F238E27FC236}">
                <a16:creationId xmlns:a16="http://schemas.microsoft.com/office/drawing/2014/main" id="{CBE180EE-9522-4A91-BE1B-696EAC55ABB1}"/>
              </a:ext>
            </a:extLst>
          </p:cNvPr>
          <p:cNvPicPr>
            <a:picLocks noChangeAspect="1"/>
          </p:cNvPicPr>
          <p:nvPr/>
        </p:nvPicPr>
        <p:blipFill rotWithShape="1">
          <a:blip r:embed="rId2"/>
          <a:srcRect l="22437" r="22439"/>
          <a:stretch/>
        </p:blipFill>
        <p:spPr>
          <a:xfrm>
            <a:off x="-1" y="5317"/>
            <a:ext cx="6061371" cy="5108483"/>
          </a:xfrm>
          <a:prstGeom prst="rect">
            <a:avLst/>
          </a:prstGeom>
        </p:spPr>
      </p:pic>
      <p:sp>
        <p:nvSpPr>
          <p:cNvPr id="5" name="ZoneTexte 4">
            <a:extLst>
              <a:ext uri="{FF2B5EF4-FFF2-40B4-BE49-F238E27FC236}">
                <a16:creationId xmlns:a16="http://schemas.microsoft.com/office/drawing/2014/main" id="{38EC3B9C-28A7-4785-A638-3792BC73436F}"/>
              </a:ext>
            </a:extLst>
          </p:cNvPr>
          <p:cNvSpPr txBox="1"/>
          <p:nvPr/>
        </p:nvSpPr>
        <p:spPr>
          <a:xfrm>
            <a:off x="6300192" y="1563638"/>
            <a:ext cx="1584176" cy="1600438"/>
          </a:xfrm>
          <a:prstGeom prst="rect">
            <a:avLst/>
          </a:prstGeom>
          <a:noFill/>
        </p:spPr>
        <p:txBody>
          <a:bodyPr wrap="square" rtlCol="0">
            <a:spAutoFit/>
          </a:bodyPr>
          <a:lstStyle/>
          <a:p>
            <a:r>
              <a:rPr lang="fr-FR" dirty="0"/>
              <a:t>Hubert Robert, </a:t>
            </a:r>
            <a:r>
              <a:rPr lang="fr-FR" i="1" dirty="0"/>
              <a:t>Projet d'aménagement de la Grande Galerie du Louvre</a:t>
            </a:r>
          </a:p>
          <a:p>
            <a:r>
              <a:rPr lang="fr-FR" dirty="0"/>
              <a:t>1785 / 1790 (</a:t>
            </a:r>
          </a:p>
        </p:txBody>
      </p:sp>
    </p:spTree>
    <p:extLst>
      <p:ext uri="{BB962C8B-B14F-4D97-AF65-F5344CB8AC3E}">
        <p14:creationId xmlns:p14="http://schemas.microsoft.com/office/powerpoint/2010/main" val="3886630491"/>
      </p:ext>
    </p:extLst>
  </p:cSld>
  <p:clrMapOvr>
    <a:masterClrMapping/>
  </p:clrMapOvr>
</p:sld>
</file>

<file path=ppt/theme/theme1.xml><?xml version="1.0" encoding="utf-8"?>
<a:theme xmlns:a="http://schemas.openxmlformats.org/drawingml/2006/main" name="Mowbra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1431</Words>
  <Application>Microsoft Office PowerPoint</Application>
  <PresentationFormat>Affichage à l'écran (16:9)</PresentationFormat>
  <Paragraphs>104</Paragraphs>
  <Slides>38</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38</vt:i4>
      </vt:variant>
    </vt:vector>
  </HeadingPairs>
  <TitlesOfParts>
    <vt:vector size="43" baseType="lpstr">
      <vt:lpstr>Titillium Web Light</vt:lpstr>
      <vt:lpstr>Dosis</vt:lpstr>
      <vt:lpstr>Dosis Light</vt:lpstr>
      <vt:lpstr>Arial</vt:lpstr>
      <vt:lpstr>Mowbray template</vt:lpstr>
      <vt:lpstr>Patrimoine culturel L3, UE2, Option, S1</vt:lpstr>
      <vt:lpstr> séance 4 –  Le patrimoine et la révolution française (2). Translocations. « catégories d’appropriation d’oeuvres d’art et du patrimoine aux dépens d’un plus faible, économiquement ou militairement »</vt:lpstr>
      <vt:lpstr> séance 4 Le patrimoine et la révolution française (2). Translocations.</vt:lpstr>
      <vt:lpstr>1. Naissance et développement des musées sous la Révolution et l’Empire.  a) Couvent des Augustins </vt:lpstr>
      <vt:lpstr>Présentation PowerPoint</vt:lpstr>
      <vt:lpstr>Musées parisiens  b) Le Louvre: du palais au musée</vt:lpstr>
      <vt:lpstr>Le salon de peinture et de sculpture au Louvre en 1787</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Musées parisiens  c) Le Musée des Monuments français</vt:lpstr>
      <vt:lpstr>Présentation PowerPoint</vt:lpstr>
      <vt:lpstr>Présentation PowerPoint</vt:lpstr>
      <vt:lpstr>Présentation PowerPoint</vt:lpstr>
      <vt:lpstr>Présentation PowerPoint</vt:lpstr>
      <vt:lpstr>Présentation PowerPoint</vt:lpstr>
      <vt:lpstr>Présentation PowerPoint</vt:lpstr>
      <vt:lpstr>Arrêtés Chaptal, 13 et 14 fructidor an IX (31 août 1er septembre 1801) 846</vt:lpstr>
      <vt:lpstr>2. Les objets venus d’ailleurs : prises de guerre, rapatriements ou spoliations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Point sur le travail de recherche - groupes - choix</vt:lpstr>
      <vt:lpstr>Prochaine étape Analyse des listes, choix des exemples, visites.</vt:lpstr>
      <vt:lpstr>3.Débats contemporains Restitutions des biens spoliés : quoi, pourquoi, comment ?  </vt:lpstr>
      <vt:lpstr>Felwine Sarr Bénédicte Savoy, 2018</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Gestion du patrimoine culturel L3, UE2, Option, S1</dc:title>
  <cp:lastModifiedBy>Guillaume Mazeau</cp:lastModifiedBy>
  <cp:revision>61</cp:revision>
  <cp:lastPrinted>2020-10-15T15:13:03Z</cp:lastPrinted>
  <dcterms:modified xsi:type="dcterms:W3CDTF">2023-10-11T19:02:50Z</dcterms:modified>
</cp:coreProperties>
</file>