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1" r:id="rId3"/>
    <p:sldId id="303" r:id="rId4"/>
    <p:sldId id="310" r:id="rId5"/>
    <p:sldId id="322" r:id="rId6"/>
    <p:sldId id="323" r:id="rId7"/>
    <p:sldId id="324" r:id="rId8"/>
    <p:sldId id="325" r:id="rId9"/>
    <p:sldId id="330" r:id="rId10"/>
    <p:sldId id="331" r:id="rId11"/>
    <p:sldId id="328" r:id="rId12"/>
    <p:sldId id="333" r:id="rId13"/>
    <p:sldId id="326" r:id="rId14"/>
    <p:sldId id="327" r:id="rId15"/>
    <p:sldId id="332" r:id="rId16"/>
    <p:sldId id="32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91"/>
    <p:restoredTop sz="61275"/>
  </p:normalViewPr>
  <p:slideViewPr>
    <p:cSldViewPr snapToGrid="0" snapToObjects="1">
      <p:cViewPr varScale="1">
        <p:scale>
          <a:sx n="62" d="100"/>
          <a:sy n="62" d="100"/>
        </p:scale>
        <p:origin x="2288" y="176"/>
      </p:cViewPr>
      <p:guideLst/>
    </p:cSldViewPr>
  </p:slideViewPr>
  <p:notesTextViewPr>
    <p:cViewPr>
      <p:scale>
        <a:sx n="1" d="1"/>
        <a:sy n="1" d="1"/>
      </p:scale>
      <p:origin x="0" y="0"/>
    </p:cViewPr>
  </p:notesTextViewPr>
  <p:sorterViewPr>
    <p:cViewPr>
      <p:scale>
        <a:sx n="82" d="100"/>
        <a:sy n="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8D4A1ED-3429-4841-B4B4-F65C44D3B1B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0AD291C-10FA-3F41-817B-07DE18AB02E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4B0F202-C6F0-0140-9CCB-D83E4C2035DD}" type="datetimeFigureOut">
              <a:rPr lang="fr-FR" smtClean="0"/>
              <a:t>31/10/2020</a:t>
            </a:fld>
            <a:endParaRPr lang="fr-FR"/>
          </a:p>
        </p:txBody>
      </p:sp>
      <p:sp>
        <p:nvSpPr>
          <p:cNvPr id="4" name="Espace réservé du pied de page 3">
            <a:extLst>
              <a:ext uri="{FF2B5EF4-FFF2-40B4-BE49-F238E27FC236}">
                <a16:creationId xmlns:a16="http://schemas.microsoft.com/office/drawing/2014/main" id="{E5B13950-837C-E642-AF59-0970533190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3168472-2985-DF49-A48B-89C85BD87F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0242B1-0250-6144-8A53-8E78E568751C}" type="slidenum">
              <a:rPr lang="fr-FR" smtClean="0"/>
              <a:t>‹N°›</a:t>
            </a:fld>
            <a:endParaRPr lang="fr-FR"/>
          </a:p>
        </p:txBody>
      </p:sp>
    </p:spTree>
    <p:extLst>
      <p:ext uri="{BB962C8B-B14F-4D97-AF65-F5344CB8AC3E}">
        <p14:creationId xmlns:p14="http://schemas.microsoft.com/office/powerpoint/2010/main" val="30547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6AB8ABB4-F6C9-EA45-8C4A-7702F92FB34B}" type="datetimeFigureOut">
              <a:rPr lang="fr-FR" smtClean="0"/>
              <a:t>31/10/2020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2"/>
            <a:ext cx="5486400" cy="3600449"/>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4B0BD50E-BBEA-B64D-8268-520FFD08F12B}" type="slidenum">
              <a:rPr lang="fr-FR" smtClean="0"/>
              <a:t>‹N°›</a:t>
            </a:fld>
            <a:endParaRPr lang="fr-FR"/>
          </a:p>
        </p:txBody>
      </p:sp>
    </p:spTree>
    <p:extLst>
      <p:ext uri="{BB962C8B-B14F-4D97-AF65-F5344CB8AC3E}">
        <p14:creationId xmlns:p14="http://schemas.microsoft.com/office/powerpoint/2010/main" val="178492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a:t>
            </a:fld>
            <a:endParaRPr lang="fr-FR"/>
          </a:p>
        </p:txBody>
      </p:sp>
    </p:spTree>
    <p:extLst>
      <p:ext uri="{BB962C8B-B14F-4D97-AF65-F5344CB8AC3E}">
        <p14:creationId xmlns:p14="http://schemas.microsoft.com/office/powerpoint/2010/main" val="392272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10</a:t>
            </a:fld>
            <a:endParaRPr lang="fr-FR"/>
          </a:p>
        </p:txBody>
      </p:sp>
    </p:spTree>
    <p:extLst>
      <p:ext uri="{BB962C8B-B14F-4D97-AF65-F5344CB8AC3E}">
        <p14:creationId xmlns:p14="http://schemas.microsoft.com/office/powerpoint/2010/main" val="223386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11</a:t>
            </a:fld>
            <a:endParaRPr lang="fr-FR"/>
          </a:p>
        </p:txBody>
      </p:sp>
    </p:spTree>
    <p:extLst>
      <p:ext uri="{BB962C8B-B14F-4D97-AF65-F5344CB8AC3E}">
        <p14:creationId xmlns:p14="http://schemas.microsoft.com/office/powerpoint/2010/main" val="345084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12</a:t>
            </a:fld>
            <a:endParaRPr lang="fr-FR"/>
          </a:p>
        </p:txBody>
      </p:sp>
    </p:spTree>
    <p:extLst>
      <p:ext uri="{BB962C8B-B14F-4D97-AF65-F5344CB8AC3E}">
        <p14:creationId xmlns:p14="http://schemas.microsoft.com/office/powerpoint/2010/main" val="193387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13</a:t>
            </a:fld>
            <a:endParaRPr lang="fr-FR"/>
          </a:p>
        </p:txBody>
      </p:sp>
    </p:spTree>
    <p:extLst>
      <p:ext uri="{BB962C8B-B14F-4D97-AF65-F5344CB8AC3E}">
        <p14:creationId xmlns:p14="http://schemas.microsoft.com/office/powerpoint/2010/main" val="110641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14</a:t>
            </a:fld>
            <a:endParaRPr lang="fr-FR"/>
          </a:p>
        </p:txBody>
      </p:sp>
    </p:spTree>
    <p:extLst>
      <p:ext uri="{BB962C8B-B14F-4D97-AF65-F5344CB8AC3E}">
        <p14:creationId xmlns:p14="http://schemas.microsoft.com/office/powerpoint/2010/main" val="42647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15</a:t>
            </a:fld>
            <a:endParaRPr lang="fr-FR"/>
          </a:p>
        </p:txBody>
      </p:sp>
    </p:spTree>
    <p:extLst>
      <p:ext uri="{BB962C8B-B14F-4D97-AF65-F5344CB8AC3E}">
        <p14:creationId xmlns:p14="http://schemas.microsoft.com/office/powerpoint/2010/main" val="2766543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16</a:t>
            </a:fld>
            <a:endParaRPr lang="fr-FR"/>
          </a:p>
        </p:txBody>
      </p:sp>
    </p:spTree>
    <p:extLst>
      <p:ext uri="{BB962C8B-B14F-4D97-AF65-F5344CB8AC3E}">
        <p14:creationId xmlns:p14="http://schemas.microsoft.com/office/powerpoint/2010/main" val="118699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2</a:t>
            </a:fld>
            <a:endParaRPr lang="fr-FR"/>
          </a:p>
        </p:txBody>
      </p:sp>
    </p:spTree>
    <p:extLst>
      <p:ext uri="{BB962C8B-B14F-4D97-AF65-F5344CB8AC3E}">
        <p14:creationId xmlns:p14="http://schemas.microsoft.com/office/powerpoint/2010/main" val="118960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3</a:t>
            </a:fld>
            <a:endParaRPr lang="fr-FR"/>
          </a:p>
        </p:txBody>
      </p:sp>
    </p:spTree>
    <p:extLst>
      <p:ext uri="{BB962C8B-B14F-4D97-AF65-F5344CB8AC3E}">
        <p14:creationId xmlns:p14="http://schemas.microsoft.com/office/powerpoint/2010/main" val="299021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4</a:t>
            </a:fld>
            <a:endParaRPr lang="fr-FR"/>
          </a:p>
        </p:txBody>
      </p:sp>
    </p:spTree>
    <p:extLst>
      <p:ext uri="{BB962C8B-B14F-4D97-AF65-F5344CB8AC3E}">
        <p14:creationId xmlns:p14="http://schemas.microsoft.com/office/powerpoint/2010/main" val="88383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5</a:t>
            </a:fld>
            <a:endParaRPr lang="fr-FR"/>
          </a:p>
        </p:txBody>
      </p:sp>
    </p:spTree>
    <p:extLst>
      <p:ext uri="{BB962C8B-B14F-4D97-AF65-F5344CB8AC3E}">
        <p14:creationId xmlns:p14="http://schemas.microsoft.com/office/powerpoint/2010/main" val="402964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6</a:t>
            </a:fld>
            <a:endParaRPr lang="fr-FR"/>
          </a:p>
        </p:txBody>
      </p:sp>
    </p:spTree>
    <p:extLst>
      <p:ext uri="{BB962C8B-B14F-4D97-AF65-F5344CB8AC3E}">
        <p14:creationId xmlns:p14="http://schemas.microsoft.com/office/powerpoint/2010/main" val="163655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7</a:t>
            </a:fld>
            <a:endParaRPr lang="fr-FR"/>
          </a:p>
        </p:txBody>
      </p:sp>
    </p:spTree>
    <p:extLst>
      <p:ext uri="{BB962C8B-B14F-4D97-AF65-F5344CB8AC3E}">
        <p14:creationId xmlns:p14="http://schemas.microsoft.com/office/powerpoint/2010/main" val="333582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Vidéo sur les débuts de la télévision en France : https://</a:t>
            </a:r>
            <a:r>
              <a:rPr lang="fr-FR" dirty="0" err="1"/>
              <a:t>www.lumni.fr</a:t>
            </a:r>
            <a:r>
              <a:rPr lang="fr-FR" dirty="0"/>
              <a:t>/</a:t>
            </a:r>
            <a:r>
              <a:rPr lang="fr-FR" dirty="0" err="1"/>
              <a:t>video</a:t>
            </a:r>
            <a:r>
              <a:rPr lang="fr-FR" dirty="0"/>
              <a:t>/l-</a:t>
            </a:r>
            <a:r>
              <a:rPr lang="fr-FR" dirty="0" err="1"/>
              <a:t>ortf</a:t>
            </a:r>
            <a:r>
              <a:rPr lang="fr-FR" dirty="0"/>
              <a:t>-histoire-de-la-tv</a:t>
            </a:r>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8</a:t>
            </a:fld>
            <a:endParaRPr lang="fr-FR"/>
          </a:p>
        </p:txBody>
      </p:sp>
    </p:spTree>
    <p:extLst>
      <p:ext uri="{BB962C8B-B14F-4D97-AF65-F5344CB8AC3E}">
        <p14:creationId xmlns:p14="http://schemas.microsoft.com/office/powerpoint/2010/main" val="67161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0BD50E-BBEA-B64D-8268-520FFD08F12B}" type="slidenum">
              <a:rPr lang="fr-FR" smtClean="0"/>
              <a:t>9</a:t>
            </a:fld>
            <a:endParaRPr lang="fr-FR"/>
          </a:p>
        </p:txBody>
      </p:sp>
    </p:spTree>
    <p:extLst>
      <p:ext uri="{BB962C8B-B14F-4D97-AF65-F5344CB8AC3E}">
        <p14:creationId xmlns:p14="http://schemas.microsoft.com/office/powerpoint/2010/main" val="400321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CD8C9-C0F3-4B48-8C20-F7E361CDE37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23EB5-41E6-B848-A752-E19C62FE7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3DE27BEF-8EAA-794F-AA7D-A84C4A4D1389}"/>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5" name="Espace réservé du pied de page 4">
            <a:extLst>
              <a:ext uri="{FF2B5EF4-FFF2-40B4-BE49-F238E27FC236}">
                <a16:creationId xmlns:a16="http://schemas.microsoft.com/office/drawing/2014/main" id="{7E12A1A4-7A4F-434E-AE05-84EDD33027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43E60F-F02B-164D-8B00-AF053207EA58}"/>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23431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AC472-54E0-474D-8274-52842A8F47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88D9E91-79B2-194A-9A2B-F91A2DF8264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C26E57-0FC9-2B46-8E05-AA02776CEE9E}"/>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5" name="Espace réservé du pied de page 4">
            <a:extLst>
              <a:ext uri="{FF2B5EF4-FFF2-40B4-BE49-F238E27FC236}">
                <a16:creationId xmlns:a16="http://schemas.microsoft.com/office/drawing/2014/main" id="{7B091026-A0AB-794F-9C01-9E5B51F455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71D1B8-ACE3-454A-AA1D-0DF4911F0F32}"/>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29594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5B15957-0ACE-B642-BAEB-5B5AF5D08C0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64C5603-DF7C-7448-AE43-E27DBF032E6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A80207-472D-E047-BFF6-D756DF953CEE}"/>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5" name="Espace réservé du pied de page 4">
            <a:extLst>
              <a:ext uri="{FF2B5EF4-FFF2-40B4-BE49-F238E27FC236}">
                <a16:creationId xmlns:a16="http://schemas.microsoft.com/office/drawing/2014/main" id="{EA408DE4-2DE4-274B-BF78-9FCF79C3D8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923DF4-4261-CC49-81E8-B8F369C3E2BD}"/>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232731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C77A6-40AF-F948-87DA-A35B44BCA0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022286-4076-FD4C-BD81-490CF55E19C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D3C158-FA4D-AF48-A818-4BB3A0D977FC}"/>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5" name="Espace réservé du pied de page 4">
            <a:extLst>
              <a:ext uri="{FF2B5EF4-FFF2-40B4-BE49-F238E27FC236}">
                <a16:creationId xmlns:a16="http://schemas.microsoft.com/office/drawing/2014/main" id="{C176E006-4909-8E41-B59B-82EFBB038A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E035BA-0C9E-1F44-9FD4-3CCD456B4801}"/>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32873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D3F3D8-2D5A-014E-A426-1067C3E6BA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E3A450C-1C2E-6C42-9755-49B903BD3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F1E931B-67DD-F942-8099-B5DE6ABEDC3A}"/>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5" name="Espace réservé du pied de page 4">
            <a:extLst>
              <a:ext uri="{FF2B5EF4-FFF2-40B4-BE49-F238E27FC236}">
                <a16:creationId xmlns:a16="http://schemas.microsoft.com/office/drawing/2014/main" id="{C360AE20-5586-4744-B3EE-6BA5C386C0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F58B0C-28AB-D749-BB38-D633A1D115C7}"/>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06327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C864B-CA0E-6942-A4FD-AAA58FB789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A1A984-07F9-E043-8E80-460AB463CFD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F8C856A-9238-C34E-B6F8-C7635C75856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0B86B0-D5EF-A041-B5D9-8902239645AE}"/>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6" name="Espace réservé du pied de page 5">
            <a:extLst>
              <a:ext uri="{FF2B5EF4-FFF2-40B4-BE49-F238E27FC236}">
                <a16:creationId xmlns:a16="http://schemas.microsoft.com/office/drawing/2014/main" id="{C32DB345-47D7-8948-8AA1-E46E58EBD3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4F0750-7EED-2A44-A358-12FF7DA58306}"/>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45460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81445-B6D8-FF4A-9F86-38CDA47ADDA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D1B092-B309-AF42-883B-A7302D32D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F112F2A-A13B-5147-87E6-89CA0842C26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54A52C6-55F3-B047-A00B-2D0AD6788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977B88A-4CC9-A846-936C-9A2347A50D5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343F04-1296-F340-BD88-FA0CA1E2D335}"/>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8" name="Espace réservé du pied de page 7">
            <a:extLst>
              <a:ext uri="{FF2B5EF4-FFF2-40B4-BE49-F238E27FC236}">
                <a16:creationId xmlns:a16="http://schemas.microsoft.com/office/drawing/2014/main" id="{81170983-80E8-154B-81F9-ED3F960185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0D52F16-0FFF-7D49-8705-CBAD404D6869}"/>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186986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23912-17CE-1648-9D7C-395DBA9FF6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F0609F-977D-6643-ADA2-BA699212D80E}"/>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4" name="Espace réservé du pied de page 3">
            <a:extLst>
              <a:ext uri="{FF2B5EF4-FFF2-40B4-BE49-F238E27FC236}">
                <a16:creationId xmlns:a16="http://schemas.microsoft.com/office/drawing/2014/main" id="{5577ED42-5DF9-4B4A-8030-2131CEC0EDA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81D53-1E4A-4C44-BB9C-D44ECE0B76CA}"/>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244906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67F5DB-E087-E948-AA19-A245CAC1A8F1}"/>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3" name="Espace réservé du pied de page 2">
            <a:extLst>
              <a:ext uri="{FF2B5EF4-FFF2-40B4-BE49-F238E27FC236}">
                <a16:creationId xmlns:a16="http://schemas.microsoft.com/office/drawing/2014/main" id="{D94AE9C6-F77D-4A40-A719-E3E52B52A45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8DDD6E-930C-D94C-B6B7-4DC09A4C9DE9}"/>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36747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3E31B-EBC4-1844-97CC-0E331F0A64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7E8F511-8E28-9A41-BB61-60B86BC44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9DA353-94BB-4B4B-A119-59A4A8C6C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F80D350-766C-F441-B5F0-7F9E9204ACE7}"/>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6" name="Espace réservé du pied de page 5">
            <a:extLst>
              <a:ext uri="{FF2B5EF4-FFF2-40B4-BE49-F238E27FC236}">
                <a16:creationId xmlns:a16="http://schemas.microsoft.com/office/drawing/2014/main" id="{F1D821BC-E412-424D-8B2E-097B386D84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FD9378-57E2-A843-B4BF-7DFE4B1AFE25}"/>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180708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0B8B5-138F-BD45-ACD6-2B37FC1168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e l’image 2">
            <a:extLst>
              <a:ext uri="{FF2B5EF4-FFF2-40B4-BE49-F238E27FC236}">
                <a16:creationId xmlns:a16="http://schemas.microsoft.com/office/drawing/2014/main" id="{B2A74D8D-AD87-154D-A952-1B8F0FB05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D350280-03C1-954E-B211-454D31F53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B535278-85C0-064E-812F-4A3AAADE53B5}"/>
              </a:ext>
            </a:extLst>
          </p:cNvPr>
          <p:cNvSpPr>
            <a:spLocks noGrp="1"/>
          </p:cNvSpPr>
          <p:nvPr>
            <p:ph type="dt" sz="half" idx="10"/>
          </p:nvPr>
        </p:nvSpPr>
        <p:spPr/>
        <p:txBody>
          <a:bodyPr/>
          <a:lstStyle/>
          <a:p>
            <a:fld id="{2B8643EA-0E58-6F4F-B65B-A444B642798A}" type="datetimeFigureOut">
              <a:rPr lang="fr-FR" smtClean="0"/>
              <a:t>31/10/2020</a:t>
            </a:fld>
            <a:endParaRPr lang="fr-FR"/>
          </a:p>
        </p:txBody>
      </p:sp>
      <p:sp>
        <p:nvSpPr>
          <p:cNvPr id="6" name="Espace réservé du pied de page 5">
            <a:extLst>
              <a:ext uri="{FF2B5EF4-FFF2-40B4-BE49-F238E27FC236}">
                <a16:creationId xmlns:a16="http://schemas.microsoft.com/office/drawing/2014/main" id="{A536A025-2CB3-3042-8F9F-E13F7D13BF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80BD77-09EB-8741-BF85-890C69D29789}"/>
              </a:ext>
            </a:extLst>
          </p:cNvPr>
          <p:cNvSpPr>
            <a:spLocks noGrp="1"/>
          </p:cNvSpPr>
          <p:nvPr>
            <p:ph type="sldNum" sz="quarter" idx="12"/>
          </p:nvPr>
        </p:nvSpPr>
        <p:spPr/>
        <p:txBody>
          <a:bodyPr/>
          <a:lstStyle/>
          <a:p>
            <a:fld id="{ABDD3B87-C3BB-9744-9E1E-C7DC7A6FD23E}" type="slidenum">
              <a:rPr lang="fr-FR" smtClean="0"/>
              <a:t>‹N°›</a:t>
            </a:fld>
            <a:endParaRPr lang="fr-FR"/>
          </a:p>
        </p:txBody>
      </p:sp>
    </p:spTree>
    <p:extLst>
      <p:ext uri="{BB962C8B-B14F-4D97-AF65-F5344CB8AC3E}">
        <p14:creationId xmlns:p14="http://schemas.microsoft.com/office/powerpoint/2010/main" val="144681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FCAD51-EF12-8C41-A9D3-719DFDAE1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3D8DC4C-6A8C-404E-BDF5-C53EFC02A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C78132-1ED4-8A49-934F-FD92AB77D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643EA-0E58-6F4F-B65B-A444B642798A}" type="datetimeFigureOut">
              <a:rPr lang="fr-FR" smtClean="0"/>
              <a:t>31/10/2020</a:t>
            </a:fld>
            <a:endParaRPr lang="fr-FR"/>
          </a:p>
        </p:txBody>
      </p:sp>
      <p:sp>
        <p:nvSpPr>
          <p:cNvPr id="5" name="Espace réservé du pied de page 4">
            <a:extLst>
              <a:ext uri="{FF2B5EF4-FFF2-40B4-BE49-F238E27FC236}">
                <a16:creationId xmlns:a16="http://schemas.microsoft.com/office/drawing/2014/main" id="{5A14535E-FA6C-134B-838E-DF398E2991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20AC301-2883-A24C-888F-48F0D765C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D3B87-C3BB-9744-9E1E-C7DC7A6FD23E}" type="slidenum">
              <a:rPr lang="fr-FR" smtClean="0"/>
              <a:t>‹N°›</a:t>
            </a:fld>
            <a:endParaRPr lang="fr-FR"/>
          </a:p>
        </p:txBody>
      </p:sp>
    </p:spTree>
    <p:extLst>
      <p:ext uri="{BB962C8B-B14F-4D97-AF65-F5344CB8AC3E}">
        <p14:creationId xmlns:p14="http://schemas.microsoft.com/office/powerpoint/2010/main" val="50672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C6408-BA24-2A42-BC4B-55F7AB09FF07}"/>
              </a:ext>
            </a:extLst>
          </p:cNvPr>
          <p:cNvSpPr>
            <a:spLocks noGrp="1"/>
          </p:cNvSpPr>
          <p:nvPr>
            <p:ph type="ctrTitle"/>
          </p:nvPr>
        </p:nvSpPr>
        <p:spPr/>
        <p:txBody>
          <a:bodyPr>
            <a:normAutofit/>
          </a:bodyPr>
          <a:lstStyle/>
          <a:p>
            <a:r>
              <a:rPr lang="fr-FR" sz="3600" dirty="0">
                <a:solidFill>
                  <a:schemeClr val="bg1"/>
                </a:solidFill>
              </a:rPr>
              <a:t>Université Paris 1 Panthéon Sorbonne</a:t>
            </a:r>
            <a:br>
              <a:rPr lang="fr-FR" sz="3600" dirty="0">
                <a:solidFill>
                  <a:schemeClr val="bg1"/>
                </a:solidFill>
              </a:rPr>
            </a:br>
            <a:r>
              <a:rPr lang="fr-FR" sz="3600" dirty="0">
                <a:solidFill>
                  <a:schemeClr val="bg1"/>
                </a:solidFill>
              </a:rPr>
              <a:t>Cours Licence 1 Science politique</a:t>
            </a:r>
            <a:br>
              <a:rPr lang="fr-FR" sz="3600" dirty="0">
                <a:solidFill>
                  <a:schemeClr val="bg1"/>
                </a:solidFill>
              </a:rPr>
            </a:br>
            <a:r>
              <a:rPr lang="fr-FR" sz="3600" dirty="0">
                <a:solidFill>
                  <a:schemeClr val="bg1"/>
                </a:solidFill>
              </a:rPr>
              <a:t>« Histoire des médias »</a:t>
            </a:r>
            <a:br>
              <a:rPr lang="fr-FR" sz="3600" dirty="0">
                <a:solidFill>
                  <a:schemeClr val="bg1"/>
                </a:solidFill>
              </a:rPr>
            </a:br>
            <a:endParaRPr lang="fr-FR" sz="3600" dirty="0">
              <a:solidFill>
                <a:schemeClr val="bg1"/>
              </a:solidFill>
            </a:endParaRPr>
          </a:p>
        </p:txBody>
      </p:sp>
      <p:sp>
        <p:nvSpPr>
          <p:cNvPr id="3" name="Sous-titre 2">
            <a:extLst>
              <a:ext uri="{FF2B5EF4-FFF2-40B4-BE49-F238E27FC236}">
                <a16:creationId xmlns:a16="http://schemas.microsoft.com/office/drawing/2014/main" id="{99C8C6D2-7097-094E-A5B5-EEF35A83BF45}"/>
              </a:ext>
            </a:extLst>
          </p:cNvPr>
          <p:cNvSpPr>
            <a:spLocks noGrp="1"/>
          </p:cNvSpPr>
          <p:nvPr>
            <p:ph type="subTitle" idx="1"/>
          </p:nvPr>
        </p:nvSpPr>
        <p:spPr/>
        <p:txBody>
          <a:bodyPr>
            <a:normAutofit fontScale="92500" lnSpcReduction="10000"/>
          </a:bodyPr>
          <a:lstStyle/>
          <a:p>
            <a:r>
              <a:rPr lang="fr-FR" dirty="0">
                <a:solidFill>
                  <a:schemeClr val="bg1"/>
                </a:solidFill>
              </a:rPr>
              <a:t>Chapitre 5</a:t>
            </a:r>
          </a:p>
          <a:p>
            <a:r>
              <a:rPr lang="fr-FR" dirty="0">
                <a:solidFill>
                  <a:schemeClr val="bg1"/>
                </a:solidFill>
              </a:rPr>
              <a:t>La nouvelle offre médiatique(1939-1980)</a:t>
            </a:r>
          </a:p>
          <a:p>
            <a:endParaRPr lang="fr-FR" dirty="0">
              <a:solidFill>
                <a:schemeClr val="bg1"/>
              </a:solidFill>
            </a:endParaRPr>
          </a:p>
          <a:p>
            <a:r>
              <a:rPr lang="fr-FR" dirty="0">
                <a:solidFill>
                  <a:schemeClr val="bg1"/>
                </a:solidFill>
              </a:rPr>
              <a:t>M. Laurent Jeanpierre</a:t>
            </a:r>
          </a:p>
        </p:txBody>
      </p:sp>
    </p:spTree>
    <p:extLst>
      <p:ext uri="{BB962C8B-B14F-4D97-AF65-F5344CB8AC3E}">
        <p14:creationId xmlns:p14="http://schemas.microsoft.com/office/powerpoint/2010/main" val="319614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Naissance et essor de la télévision (3)</a:t>
            </a:r>
          </a:p>
        </p:txBody>
      </p:sp>
      <p:sp>
        <p:nvSpPr>
          <p:cNvPr id="4" name="Espace réservé du contenu 3">
            <a:extLst>
              <a:ext uri="{FF2B5EF4-FFF2-40B4-BE49-F238E27FC236}">
                <a16:creationId xmlns:a16="http://schemas.microsoft.com/office/drawing/2014/main" id="{0A77ED8A-C60E-734C-903F-9FBDFEC0B37F}"/>
              </a:ext>
            </a:extLst>
          </p:cNvPr>
          <p:cNvSpPr>
            <a:spLocks noGrp="1"/>
          </p:cNvSpPr>
          <p:nvPr>
            <p:ph idx="1"/>
          </p:nvPr>
        </p:nvSpPr>
        <p:spPr>
          <a:xfrm>
            <a:off x="838200" y="1825624"/>
            <a:ext cx="10515600" cy="5032375"/>
          </a:xfrm>
        </p:spPr>
        <p:txBody>
          <a:bodyPr>
            <a:normAutofit fontScale="92500" lnSpcReduction="10000"/>
          </a:bodyPr>
          <a:lstStyle/>
          <a:p>
            <a:r>
              <a:rPr lang="fr-FR" dirty="0">
                <a:solidFill>
                  <a:schemeClr val="bg1"/>
                </a:solidFill>
              </a:rPr>
              <a:t>Avec la Cinquième République et le Général de Gaulle, mise sous tutelle de la télévision française. Censure et commande d’émissions par le ministère de l’Information. </a:t>
            </a:r>
          </a:p>
          <a:p>
            <a:endParaRPr lang="fr-FR" dirty="0">
              <a:solidFill>
                <a:schemeClr val="bg1"/>
              </a:solidFill>
            </a:endParaRPr>
          </a:p>
          <a:p>
            <a:r>
              <a:rPr lang="fr-FR" dirty="0">
                <a:solidFill>
                  <a:schemeClr val="bg1"/>
                </a:solidFill>
              </a:rPr>
              <a:t>1964 : La RTF devient l’Office de la radio télévision française (ORTF)</a:t>
            </a:r>
          </a:p>
          <a:p>
            <a:endParaRPr lang="fr-FR" dirty="0">
              <a:solidFill>
                <a:schemeClr val="bg1"/>
              </a:solidFill>
            </a:endParaRPr>
          </a:p>
          <a:p>
            <a:r>
              <a:rPr lang="fr-FR" dirty="0">
                <a:solidFill>
                  <a:schemeClr val="bg1"/>
                </a:solidFill>
              </a:rPr>
              <a:t>1965 : ondes hertziennes accessibles sur l’ensemble du territoire</a:t>
            </a:r>
          </a:p>
          <a:p>
            <a:endParaRPr lang="fr-FR" dirty="0">
              <a:solidFill>
                <a:schemeClr val="bg1"/>
              </a:solidFill>
            </a:endParaRPr>
          </a:p>
          <a:p>
            <a:r>
              <a:rPr lang="fr-FR" dirty="0">
                <a:solidFill>
                  <a:schemeClr val="bg1"/>
                </a:solidFill>
              </a:rPr>
              <a:t>Personnalisation de la vie politique et des élections à partir des élections présidentielles de 1965.</a:t>
            </a:r>
          </a:p>
          <a:p>
            <a:endParaRPr lang="fr-FR" dirty="0">
              <a:solidFill>
                <a:schemeClr val="bg1"/>
              </a:solidFill>
            </a:endParaRPr>
          </a:p>
          <a:p>
            <a:r>
              <a:rPr lang="fr-FR" dirty="0">
                <a:solidFill>
                  <a:schemeClr val="bg1"/>
                </a:solidFill>
              </a:rPr>
              <a:t>1968 : Autorisation de la publicité à la télévision</a:t>
            </a:r>
          </a:p>
        </p:txBody>
      </p:sp>
    </p:spTree>
    <p:extLst>
      <p:ext uri="{BB962C8B-B14F-4D97-AF65-F5344CB8AC3E}">
        <p14:creationId xmlns:p14="http://schemas.microsoft.com/office/powerpoint/2010/main" val="185104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La fin de l’ORTF</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p:txBody>
          <a:bodyPr>
            <a:normAutofit fontScale="85000" lnSpcReduction="20000"/>
          </a:bodyPr>
          <a:lstStyle/>
          <a:p>
            <a:r>
              <a:rPr lang="fr-FR" sz="3200" dirty="0">
                <a:solidFill>
                  <a:schemeClr val="bg1"/>
                </a:solidFill>
              </a:rPr>
              <a:t>Démantèlement par Valéry Giscard d’Estaing en 1974, en sept sociétés : TF1, Antenne 2, France 3, Radio France, Institut national de l’audiovisuel (INA), Société française de production (SFP), etc.</a:t>
            </a:r>
          </a:p>
          <a:p>
            <a:endParaRPr lang="fr-FR" sz="3200" dirty="0">
              <a:solidFill>
                <a:schemeClr val="bg1"/>
              </a:solidFill>
            </a:endParaRPr>
          </a:p>
          <a:p>
            <a:r>
              <a:rPr lang="fr-FR" sz="3200" dirty="0">
                <a:solidFill>
                  <a:schemeClr val="bg1"/>
                </a:solidFill>
              </a:rPr>
              <a:t>Plus grande ouverture des chaînes à l’opposition politique, avec maintien de la domination à l’antenne de la majorité présidentielle</a:t>
            </a:r>
          </a:p>
          <a:p>
            <a:endParaRPr lang="fr-FR" sz="3200" dirty="0">
              <a:solidFill>
                <a:schemeClr val="bg1"/>
              </a:solidFill>
            </a:endParaRPr>
          </a:p>
          <a:p>
            <a:r>
              <a:rPr lang="fr-FR" sz="3200" dirty="0">
                <a:solidFill>
                  <a:schemeClr val="bg1"/>
                </a:solidFill>
              </a:rPr>
              <a:t>Développement des émissions politiques de débats et de confrontations (premier duel télévisé pour les élections présidentielles en 1974 entre Mitterrand et Giscard d’Estaing)</a:t>
            </a:r>
          </a:p>
          <a:p>
            <a:endParaRPr lang="fr-FR" sz="3200" dirty="0">
              <a:solidFill>
                <a:schemeClr val="bg1"/>
              </a:solidFill>
            </a:endParaRPr>
          </a:p>
          <a:p>
            <a:r>
              <a:rPr lang="fr-FR" sz="3200" dirty="0">
                <a:solidFill>
                  <a:schemeClr val="bg1"/>
                </a:solidFill>
              </a:rPr>
              <a:t>Concurrence entre les chaînes pour l’audience et la publicité</a:t>
            </a:r>
          </a:p>
        </p:txBody>
      </p:sp>
    </p:spTree>
    <p:extLst>
      <p:ext uri="{BB962C8B-B14F-4D97-AF65-F5344CB8AC3E}">
        <p14:creationId xmlns:p14="http://schemas.microsoft.com/office/powerpoint/2010/main" val="111789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C6408-BA24-2A42-BC4B-55F7AB09FF07}"/>
              </a:ext>
            </a:extLst>
          </p:cNvPr>
          <p:cNvSpPr>
            <a:spLocks noGrp="1"/>
          </p:cNvSpPr>
          <p:nvPr>
            <p:ph type="ctrTitle"/>
          </p:nvPr>
        </p:nvSpPr>
        <p:spPr/>
        <p:txBody>
          <a:bodyPr>
            <a:normAutofit/>
          </a:bodyPr>
          <a:lstStyle/>
          <a:p>
            <a:r>
              <a:rPr lang="fr-FR" sz="3600" dirty="0">
                <a:solidFill>
                  <a:schemeClr val="bg1"/>
                </a:solidFill>
              </a:rPr>
              <a:t>2. Réactions et innovations de la presse papier</a:t>
            </a:r>
          </a:p>
        </p:txBody>
      </p:sp>
      <p:sp>
        <p:nvSpPr>
          <p:cNvPr id="3" name="Sous-titre 2">
            <a:extLst>
              <a:ext uri="{FF2B5EF4-FFF2-40B4-BE49-F238E27FC236}">
                <a16:creationId xmlns:a16="http://schemas.microsoft.com/office/drawing/2014/main" id="{99C8C6D2-7097-094E-A5B5-EEF35A83BF45}"/>
              </a:ext>
            </a:extLst>
          </p:cNvPr>
          <p:cNvSpPr>
            <a:spLocks noGrp="1"/>
          </p:cNvSpPr>
          <p:nvPr>
            <p:ph type="subTitle" idx="1"/>
          </p:nvPr>
        </p:nvSpPr>
        <p:spPr/>
        <p:txBody>
          <a:bodyPr>
            <a:normAutofit/>
          </a:bodyPr>
          <a:lstStyle/>
          <a:p>
            <a:endParaRPr lang="fr-FR" dirty="0">
              <a:solidFill>
                <a:schemeClr val="bg1"/>
              </a:solidFill>
            </a:endParaRPr>
          </a:p>
        </p:txBody>
      </p:sp>
    </p:spTree>
    <p:extLst>
      <p:ext uri="{BB962C8B-B14F-4D97-AF65-F5344CB8AC3E}">
        <p14:creationId xmlns:p14="http://schemas.microsoft.com/office/powerpoint/2010/main" val="79171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i="1" dirty="0">
                <a:solidFill>
                  <a:schemeClr val="bg1"/>
                </a:solidFill>
              </a:rPr>
              <a:t>L’Express</a:t>
            </a:r>
            <a:r>
              <a:rPr lang="fr-FR" dirty="0">
                <a:solidFill>
                  <a:schemeClr val="bg1"/>
                </a:solidFill>
              </a:rPr>
              <a:t> : modèle du newsmagazine hebdomadaire ou mensuel</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a:xfrm>
            <a:off x="838200" y="1825624"/>
            <a:ext cx="10515600" cy="5032375"/>
          </a:xfrm>
        </p:spPr>
        <p:txBody>
          <a:bodyPr>
            <a:normAutofit fontScale="70000" lnSpcReduction="20000"/>
          </a:bodyPr>
          <a:lstStyle/>
          <a:p>
            <a:r>
              <a:rPr lang="fr-FR" sz="3200" dirty="0">
                <a:solidFill>
                  <a:schemeClr val="bg1"/>
                </a:solidFill>
              </a:rPr>
              <a:t>1950 : </a:t>
            </a:r>
            <a:r>
              <a:rPr lang="fr-FR" sz="3200" i="1" dirty="0">
                <a:solidFill>
                  <a:schemeClr val="bg1"/>
                </a:solidFill>
              </a:rPr>
              <a:t>L’Observateur</a:t>
            </a:r>
            <a:r>
              <a:rPr lang="fr-FR" sz="3200" dirty="0">
                <a:solidFill>
                  <a:schemeClr val="bg1"/>
                </a:solidFill>
              </a:rPr>
              <a:t> puis </a:t>
            </a:r>
            <a:r>
              <a:rPr lang="fr-FR" sz="3200" i="1" dirty="0">
                <a:solidFill>
                  <a:schemeClr val="bg1"/>
                </a:solidFill>
              </a:rPr>
              <a:t>France Observateur </a:t>
            </a:r>
            <a:r>
              <a:rPr lang="fr-FR" sz="3200" dirty="0">
                <a:solidFill>
                  <a:schemeClr val="bg1"/>
                </a:solidFill>
              </a:rPr>
              <a:t>(1954), hebdomadaire ayant pour but de fédérer les gauches, fondé par Gilles Martinet et Claude Bourdet. Lutte contre le colonialisme. Devient </a:t>
            </a:r>
            <a:r>
              <a:rPr lang="fr-FR" sz="3200" i="1" dirty="0">
                <a:solidFill>
                  <a:schemeClr val="bg1"/>
                </a:solidFill>
              </a:rPr>
              <a:t>Nouvel Observateur </a:t>
            </a:r>
            <a:r>
              <a:rPr lang="fr-FR" sz="3200" dirty="0">
                <a:solidFill>
                  <a:schemeClr val="bg1"/>
                </a:solidFill>
              </a:rPr>
              <a:t>en 1964.</a:t>
            </a:r>
          </a:p>
          <a:p>
            <a:endParaRPr lang="fr-FR" sz="3200" dirty="0">
              <a:solidFill>
                <a:schemeClr val="bg1"/>
              </a:solidFill>
            </a:endParaRPr>
          </a:p>
          <a:p>
            <a:r>
              <a:rPr lang="fr-FR" sz="3200" dirty="0">
                <a:solidFill>
                  <a:schemeClr val="bg1"/>
                </a:solidFill>
              </a:rPr>
              <a:t>1953 : Création de </a:t>
            </a:r>
            <a:r>
              <a:rPr lang="fr-FR" sz="3200" i="1" dirty="0">
                <a:solidFill>
                  <a:schemeClr val="bg1"/>
                </a:solidFill>
              </a:rPr>
              <a:t>L’Express</a:t>
            </a:r>
            <a:r>
              <a:rPr lang="fr-FR" sz="3200" dirty="0">
                <a:solidFill>
                  <a:schemeClr val="bg1"/>
                </a:solidFill>
              </a:rPr>
              <a:t> par Jean-Jacques Servan Schreiber, proche de Pierre Mendès-France</a:t>
            </a:r>
          </a:p>
          <a:p>
            <a:endParaRPr lang="fr-FR" sz="3200" dirty="0">
              <a:solidFill>
                <a:schemeClr val="bg1"/>
              </a:solidFill>
            </a:endParaRPr>
          </a:p>
          <a:p>
            <a:r>
              <a:rPr lang="fr-FR" sz="3200" dirty="0">
                <a:solidFill>
                  <a:schemeClr val="bg1"/>
                </a:solidFill>
              </a:rPr>
              <a:t>Lectorat jeune (majorité a moins de 40 ans) et d’enseignants ou de cadres moyens et supérieurs</a:t>
            </a:r>
          </a:p>
          <a:p>
            <a:endParaRPr lang="fr-FR" sz="3200" dirty="0">
              <a:solidFill>
                <a:schemeClr val="bg1"/>
              </a:solidFill>
            </a:endParaRPr>
          </a:p>
          <a:p>
            <a:r>
              <a:rPr lang="fr-FR" sz="3200" dirty="0">
                <a:solidFill>
                  <a:schemeClr val="bg1"/>
                </a:solidFill>
              </a:rPr>
              <a:t>Eloignement progressif de l’opinion pour le reportage à l’américaine, le récit des coulisses de la politique, les sujets de société, les rubriques économiques et de loisirs</a:t>
            </a:r>
          </a:p>
          <a:p>
            <a:endParaRPr lang="fr-FR" sz="3200" dirty="0">
              <a:solidFill>
                <a:schemeClr val="bg1"/>
              </a:solidFill>
            </a:endParaRPr>
          </a:p>
          <a:p>
            <a:r>
              <a:rPr lang="fr-FR" sz="3200" dirty="0">
                <a:solidFill>
                  <a:schemeClr val="bg1"/>
                </a:solidFill>
              </a:rPr>
              <a:t>Développement des </a:t>
            </a:r>
            <a:r>
              <a:rPr lang="fr-FR" sz="3200" dirty="0" err="1">
                <a:solidFill>
                  <a:schemeClr val="bg1"/>
                </a:solidFill>
              </a:rPr>
              <a:t>ewsmagazines</a:t>
            </a:r>
            <a:r>
              <a:rPr lang="fr-FR" sz="3200" dirty="0">
                <a:solidFill>
                  <a:schemeClr val="bg1"/>
                </a:solidFill>
              </a:rPr>
              <a:t> économiques (Entreprise, L’Expansion, etc.)</a:t>
            </a:r>
          </a:p>
        </p:txBody>
      </p:sp>
    </p:spTree>
    <p:extLst>
      <p:ext uri="{BB962C8B-B14F-4D97-AF65-F5344CB8AC3E}">
        <p14:creationId xmlns:p14="http://schemas.microsoft.com/office/powerpoint/2010/main" val="172212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Recompositions de la presse quotidienne</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p:txBody>
          <a:bodyPr>
            <a:normAutofit fontScale="70000" lnSpcReduction="20000"/>
          </a:bodyPr>
          <a:lstStyle/>
          <a:p>
            <a:r>
              <a:rPr lang="fr-FR" sz="3200" dirty="0">
                <a:solidFill>
                  <a:schemeClr val="bg1"/>
                </a:solidFill>
              </a:rPr>
              <a:t>Décroissance continue du nombre de titres (81 en 1970) avec croissance de la diffusion régionale et nationale des quotidiens</a:t>
            </a:r>
          </a:p>
          <a:p>
            <a:endParaRPr lang="fr-FR" sz="3200" dirty="0">
              <a:solidFill>
                <a:schemeClr val="bg1"/>
              </a:solidFill>
            </a:endParaRPr>
          </a:p>
          <a:p>
            <a:r>
              <a:rPr lang="fr-FR" sz="3200" dirty="0">
                <a:solidFill>
                  <a:schemeClr val="bg1"/>
                </a:solidFill>
              </a:rPr>
              <a:t>Baisse de l’attraction publicitaire de la presse écrite par rapport à l’audiovisuel</a:t>
            </a:r>
          </a:p>
          <a:p>
            <a:endParaRPr lang="fr-FR" sz="3200" dirty="0">
              <a:solidFill>
                <a:schemeClr val="bg1"/>
              </a:solidFill>
            </a:endParaRPr>
          </a:p>
          <a:p>
            <a:r>
              <a:rPr lang="fr-FR" sz="3200" dirty="0">
                <a:solidFill>
                  <a:schemeClr val="bg1"/>
                </a:solidFill>
              </a:rPr>
              <a:t>Chute des titres tournés vers les classes populaires dans les années 1970 (par ex. </a:t>
            </a:r>
            <a:r>
              <a:rPr lang="fr-FR" sz="3200" i="1" dirty="0">
                <a:solidFill>
                  <a:schemeClr val="bg1"/>
                </a:solidFill>
              </a:rPr>
              <a:t>France Soir</a:t>
            </a:r>
            <a:r>
              <a:rPr lang="fr-FR" sz="3200" dirty="0">
                <a:solidFill>
                  <a:schemeClr val="bg1"/>
                </a:solidFill>
              </a:rPr>
              <a:t>, </a:t>
            </a:r>
            <a:r>
              <a:rPr lang="fr-FR" sz="3200" i="1" dirty="0">
                <a:solidFill>
                  <a:schemeClr val="bg1"/>
                </a:solidFill>
              </a:rPr>
              <a:t>Parisien Libéré</a:t>
            </a:r>
            <a:r>
              <a:rPr lang="fr-FR" sz="3200" dirty="0">
                <a:solidFill>
                  <a:schemeClr val="bg1"/>
                </a:solidFill>
              </a:rPr>
              <a:t>)</a:t>
            </a:r>
          </a:p>
          <a:p>
            <a:pPr marL="0" indent="0">
              <a:buNone/>
            </a:pPr>
            <a:endParaRPr lang="fr-FR" sz="3200" dirty="0">
              <a:solidFill>
                <a:schemeClr val="bg1"/>
              </a:solidFill>
            </a:endParaRPr>
          </a:p>
          <a:p>
            <a:r>
              <a:rPr lang="fr-FR" sz="3200" dirty="0">
                <a:solidFill>
                  <a:schemeClr val="bg1"/>
                </a:solidFill>
              </a:rPr>
              <a:t>Phénomènes de concentration malgré les ordonnances de 1944 : Hachette, Groupe Robert Hersant (ancien leader des jeunesses de Pétain, orienté à droite) avec Le Figaro, Oise Matin, L’Aurore, Paris Normandie, L’Auto Journal, France Soir, etc.</a:t>
            </a:r>
          </a:p>
          <a:p>
            <a:endParaRPr lang="fr-FR" sz="3200" dirty="0">
              <a:solidFill>
                <a:schemeClr val="bg1"/>
              </a:solidFill>
            </a:endParaRPr>
          </a:p>
          <a:p>
            <a:r>
              <a:rPr lang="fr-FR" sz="3200" dirty="0">
                <a:solidFill>
                  <a:schemeClr val="bg1"/>
                </a:solidFill>
              </a:rPr>
              <a:t>Informatisation lente de la fabrication et recul des ouvriers du livre dans les années 1970</a:t>
            </a:r>
          </a:p>
        </p:txBody>
      </p:sp>
    </p:spTree>
    <p:extLst>
      <p:ext uri="{BB962C8B-B14F-4D97-AF65-F5344CB8AC3E}">
        <p14:creationId xmlns:p14="http://schemas.microsoft.com/office/powerpoint/2010/main" val="289651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i="1" dirty="0">
                <a:solidFill>
                  <a:schemeClr val="bg1"/>
                </a:solidFill>
              </a:rPr>
              <a:t>Libération, </a:t>
            </a:r>
            <a:r>
              <a:rPr lang="fr-FR" dirty="0">
                <a:solidFill>
                  <a:schemeClr val="bg1"/>
                </a:solidFill>
              </a:rPr>
              <a:t>un quotidien alternatif</a:t>
            </a:r>
            <a:endParaRPr lang="fr-FR" i="1" dirty="0">
              <a:solidFill>
                <a:schemeClr val="bg1"/>
              </a:solidFill>
            </a:endParaRP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p:txBody>
          <a:bodyPr>
            <a:normAutofit lnSpcReduction="10000"/>
          </a:bodyPr>
          <a:lstStyle/>
          <a:p>
            <a:r>
              <a:rPr lang="fr-FR" sz="3200" dirty="0">
                <a:solidFill>
                  <a:schemeClr val="bg1"/>
                </a:solidFill>
              </a:rPr>
              <a:t>Création en 1973 après les mouvements post-1968. Fondateurs : Serge July, Marc </a:t>
            </a:r>
            <a:r>
              <a:rPr lang="fr-FR" sz="3200" dirty="0" err="1">
                <a:solidFill>
                  <a:schemeClr val="bg1"/>
                </a:solidFill>
              </a:rPr>
              <a:t>Kravetz</a:t>
            </a:r>
            <a:r>
              <a:rPr lang="fr-FR" sz="3200" dirty="0">
                <a:solidFill>
                  <a:schemeClr val="bg1"/>
                </a:solidFill>
              </a:rPr>
              <a:t>, Jean-Claude Vernier, anciens de la Gauche prolétarienne</a:t>
            </a:r>
          </a:p>
          <a:p>
            <a:endParaRPr lang="fr-FR" sz="3200" dirty="0">
              <a:solidFill>
                <a:schemeClr val="bg1"/>
              </a:solidFill>
            </a:endParaRPr>
          </a:p>
          <a:p>
            <a:r>
              <a:rPr lang="fr-FR" sz="3200" dirty="0">
                <a:solidFill>
                  <a:schemeClr val="bg1"/>
                </a:solidFill>
              </a:rPr>
              <a:t>Autogestion, égalité des salaires, pas de divisions entre travailleurs manuels et intellectuels</a:t>
            </a:r>
          </a:p>
          <a:p>
            <a:endParaRPr lang="fr-FR" sz="3200" dirty="0">
              <a:solidFill>
                <a:schemeClr val="bg1"/>
              </a:solidFill>
            </a:endParaRPr>
          </a:p>
          <a:p>
            <a:r>
              <a:rPr lang="fr-FR" sz="3200" dirty="0">
                <a:solidFill>
                  <a:schemeClr val="bg1"/>
                </a:solidFill>
              </a:rPr>
              <a:t>Nouvelle formule plus classique en 1981, inclusion de la publicité en 1982, fin de l’égalité des salaires en 1988</a:t>
            </a:r>
          </a:p>
        </p:txBody>
      </p:sp>
    </p:spTree>
    <p:extLst>
      <p:ext uri="{BB962C8B-B14F-4D97-AF65-F5344CB8AC3E}">
        <p14:creationId xmlns:p14="http://schemas.microsoft.com/office/powerpoint/2010/main" val="325663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L’invention des médias pour la jeunesse (années 1960)</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a:xfrm>
            <a:off x="838200" y="1825624"/>
            <a:ext cx="10515600" cy="5032375"/>
          </a:xfrm>
        </p:spPr>
        <p:txBody>
          <a:bodyPr>
            <a:normAutofit fontScale="92500" lnSpcReduction="10000"/>
          </a:bodyPr>
          <a:lstStyle/>
          <a:p>
            <a:r>
              <a:rPr lang="fr-FR" sz="3200" dirty="0">
                <a:solidFill>
                  <a:schemeClr val="bg1"/>
                </a:solidFill>
              </a:rPr>
              <a:t>Années 1960 : découverte des adolescents comme cibles de la presse et de l’audiovisuel</a:t>
            </a:r>
          </a:p>
          <a:p>
            <a:pPr lvl="1" algn="thaiDist"/>
            <a:r>
              <a:rPr lang="fr-FR" sz="2800" dirty="0">
                <a:solidFill>
                  <a:schemeClr val="bg1"/>
                </a:solidFill>
              </a:rPr>
              <a:t>Emission </a:t>
            </a:r>
            <a:r>
              <a:rPr lang="fr-FR" sz="2800" i="1" dirty="0">
                <a:solidFill>
                  <a:schemeClr val="bg1"/>
                </a:solidFill>
              </a:rPr>
              <a:t>Salut les copains </a:t>
            </a:r>
            <a:r>
              <a:rPr lang="fr-FR" sz="2800" dirty="0">
                <a:solidFill>
                  <a:schemeClr val="bg1"/>
                </a:solidFill>
              </a:rPr>
              <a:t>à 17 heures sur </a:t>
            </a:r>
            <a:r>
              <a:rPr lang="fr-FR" sz="2800" i="1" dirty="0">
                <a:solidFill>
                  <a:schemeClr val="bg1"/>
                </a:solidFill>
              </a:rPr>
              <a:t>Europe 1</a:t>
            </a:r>
            <a:r>
              <a:rPr lang="fr-FR" sz="2800" dirty="0">
                <a:solidFill>
                  <a:schemeClr val="bg1"/>
                </a:solidFill>
              </a:rPr>
              <a:t> en 1959 (62% des jeunes l’écoutent en 1966)</a:t>
            </a:r>
          </a:p>
          <a:p>
            <a:pPr lvl="1" algn="thaiDist"/>
            <a:r>
              <a:rPr lang="fr-FR" sz="2800" dirty="0">
                <a:solidFill>
                  <a:schemeClr val="bg1"/>
                </a:solidFill>
              </a:rPr>
              <a:t>1961 : </a:t>
            </a:r>
            <a:r>
              <a:rPr lang="fr-FR" sz="2800" i="1" dirty="0">
                <a:solidFill>
                  <a:schemeClr val="bg1"/>
                </a:solidFill>
              </a:rPr>
              <a:t>Tête de bois et tendres années </a:t>
            </a:r>
            <a:r>
              <a:rPr lang="fr-FR" sz="2800" dirty="0">
                <a:solidFill>
                  <a:schemeClr val="bg1"/>
                </a:solidFill>
              </a:rPr>
              <a:t>à la télévision</a:t>
            </a:r>
          </a:p>
          <a:p>
            <a:pPr lvl="1" algn="thaiDist"/>
            <a:r>
              <a:rPr lang="fr-FR" sz="2800" dirty="0">
                <a:solidFill>
                  <a:schemeClr val="bg1"/>
                </a:solidFill>
              </a:rPr>
              <a:t>1964 : Magazine </a:t>
            </a:r>
            <a:r>
              <a:rPr lang="fr-FR" sz="2800" i="1" dirty="0">
                <a:solidFill>
                  <a:schemeClr val="bg1"/>
                </a:solidFill>
              </a:rPr>
              <a:t>Mademoiselle âge tendre</a:t>
            </a:r>
          </a:p>
          <a:p>
            <a:pPr lvl="1" algn="thaiDist"/>
            <a:endParaRPr lang="fr-FR" sz="2800" i="1" dirty="0">
              <a:solidFill>
                <a:schemeClr val="bg1"/>
              </a:solidFill>
            </a:endParaRPr>
          </a:p>
          <a:p>
            <a:r>
              <a:rPr lang="fr-FR" sz="3200" dirty="0">
                <a:solidFill>
                  <a:schemeClr val="bg1"/>
                </a:solidFill>
              </a:rPr>
              <a:t>Phénomène des yé-yés et de Johnny Halliday</a:t>
            </a:r>
          </a:p>
          <a:p>
            <a:endParaRPr lang="fr-FR" sz="3200" dirty="0">
              <a:solidFill>
                <a:schemeClr val="bg1"/>
              </a:solidFill>
            </a:endParaRPr>
          </a:p>
          <a:p>
            <a:r>
              <a:rPr lang="fr-FR" sz="3200" dirty="0">
                <a:solidFill>
                  <a:schemeClr val="bg1"/>
                </a:solidFill>
              </a:rPr>
              <a:t>1966 : Magazine </a:t>
            </a:r>
            <a:r>
              <a:rPr lang="fr-FR" sz="3200" i="1" dirty="0">
                <a:solidFill>
                  <a:schemeClr val="bg1"/>
                </a:solidFill>
              </a:rPr>
              <a:t>Rock &amp; Folk </a:t>
            </a:r>
            <a:r>
              <a:rPr lang="fr-FR" sz="3200" dirty="0">
                <a:solidFill>
                  <a:schemeClr val="bg1"/>
                </a:solidFill>
              </a:rPr>
              <a:t>; </a:t>
            </a:r>
          </a:p>
          <a:p>
            <a:r>
              <a:rPr lang="fr-FR" sz="3200" dirty="0">
                <a:solidFill>
                  <a:schemeClr val="bg1"/>
                </a:solidFill>
              </a:rPr>
              <a:t>Magazine satirique et critique du pouvoir et de la société de consommation </a:t>
            </a:r>
            <a:r>
              <a:rPr lang="fr-FR" sz="3200" i="1" dirty="0" err="1">
                <a:solidFill>
                  <a:schemeClr val="bg1"/>
                </a:solidFill>
              </a:rPr>
              <a:t>Hara</a:t>
            </a:r>
            <a:r>
              <a:rPr lang="fr-FR" sz="3200" i="1" dirty="0">
                <a:solidFill>
                  <a:schemeClr val="bg1"/>
                </a:solidFill>
              </a:rPr>
              <a:t> </a:t>
            </a:r>
            <a:r>
              <a:rPr lang="fr-FR" sz="3200" i="1" dirty="0" err="1">
                <a:solidFill>
                  <a:schemeClr val="bg1"/>
                </a:solidFill>
              </a:rPr>
              <a:t>Kiri</a:t>
            </a:r>
            <a:endParaRPr lang="fr-FR" sz="3200" i="1" dirty="0">
              <a:solidFill>
                <a:schemeClr val="bg1"/>
              </a:solidFill>
            </a:endParaRPr>
          </a:p>
          <a:p>
            <a:pPr marL="0" indent="0">
              <a:buNone/>
            </a:pPr>
            <a:endParaRPr lang="fr-FR" sz="3200" dirty="0">
              <a:solidFill>
                <a:schemeClr val="bg1"/>
              </a:solidFill>
            </a:endParaRPr>
          </a:p>
        </p:txBody>
      </p:sp>
    </p:spTree>
    <p:extLst>
      <p:ext uri="{BB962C8B-B14F-4D97-AF65-F5344CB8AC3E}">
        <p14:creationId xmlns:p14="http://schemas.microsoft.com/office/powerpoint/2010/main" val="222467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lstStyle/>
          <a:p>
            <a:r>
              <a:rPr lang="fr-FR" dirty="0">
                <a:solidFill>
                  <a:schemeClr val="bg1"/>
                </a:solidFill>
              </a:rPr>
              <a:t>Plan de la séance</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p:txBody>
          <a:bodyPr/>
          <a:lstStyle/>
          <a:p>
            <a:pPr marL="514350" indent="-514350">
              <a:buFont typeface="+mj-lt"/>
              <a:buAutoNum type="arabicPeriod"/>
            </a:pPr>
            <a:endParaRPr lang="fr-FR" dirty="0">
              <a:solidFill>
                <a:schemeClr val="bg1"/>
              </a:solidFill>
            </a:endParaRPr>
          </a:p>
          <a:p>
            <a:pPr marL="514350" indent="-514350">
              <a:buFont typeface="+mj-lt"/>
              <a:buAutoNum type="arabicPeriod"/>
            </a:pPr>
            <a:r>
              <a:rPr lang="fr-FR" dirty="0">
                <a:solidFill>
                  <a:schemeClr val="bg1"/>
                </a:solidFill>
              </a:rPr>
              <a:t>Contrôle étatique et montée de l’audiovisuel</a:t>
            </a:r>
          </a:p>
          <a:p>
            <a:pPr marL="514350" indent="-514350">
              <a:buFont typeface="+mj-lt"/>
              <a:buAutoNum type="arabicPeriod"/>
            </a:pPr>
            <a:endParaRPr lang="fr-FR" dirty="0">
              <a:solidFill>
                <a:schemeClr val="bg1"/>
              </a:solidFill>
            </a:endParaRPr>
          </a:p>
          <a:p>
            <a:pPr marL="514350" indent="-514350">
              <a:buFont typeface="+mj-lt"/>
              <a:buAutoNum type="arabicPeriod"/>
            </a:pPr>
            <a:r>
              <a:rPr lang="fr-FR" dirty="0">
                <a:solidFill>
                  <a:schemeClr val="bg1"/>
                </a:solidFill>
              </a:rPr>
              <a:t>Réactions et innovations de la presse papier</a:t>
            </a:r>
          </a:p>
          <a:p>
            <a:pPr marL="0" indent="0">
              <a:buNone/>
            </a:pPr>
            <a:endParaRPr lang="fr-FR" dirty="0">
              <a:solidFill>
                <a:schemeClr val="bg1"/>
              </a:solidFill>
            </a:endParaRPr>
          </a:p>
          <a:p>
            <a:pPr marL="514350" indent="-514350">
              <a:buFont typeface="+mj-lt"/>
              <a:buAutoNum type="arabicPeriod"/>
            </a:pPr>
            <a:endParaRPr lang="fr-FR" dirty="0">
              <a:solidFill>
                <a:schemeClr val="bg1"/>
              </a:solidFill>
            </a:endParaRPr>
          </a:p>
        </p:txBody>
      </p:sp>
    </p:spTree>
    <p:extLst>
      <p:ext uri="{BB962C8B-B14F-4D97-AF65-F5344CB8AC3E}">
        <p14:creationId xmlns:p14="http://schemas.microsoft.com/office/powerpoint/2010/main" val="8034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C6408-BA24-2A42-BC4B-55F7AB09FF07}"/>
              </a:ext>
            </a:extLst>
          </p:cNvPr>
          <p:cNvSpPr>
            <a:spLocks noGrp="1"/>
          </p:cNvSpPr>
          <p:nvPr>
            <p:ph type="ctrTitle"/>
          </p:nvPr>
        </p:nvSpPr>
        <p:spPr/>
        <p:txBody>
          <a:bodyPr>
            <a:normAutofit/>
          </a:bodyPr>
          <a:lstStyle/>
          <a:p>
            <a:r>
              <a:rPr lang="fr-FR" sz="3600" dirty="0">
                <a:solidFill>
                  <a:schemeClr val="bg1"/>
                </a:solidFill>
              </a:rPr>
              <a:t>1. Contrôle étatique et montée de l’audiovisuel </a:t>
            </a:r>
          </a:p>
        </p:txBody>
      </p:sp>
      <p:sp>
        <p:nvSpPr>
          <p:cNvPr id="3" name="Sous-titre 2">
            <a:extLst>
              <a:ext uri="{FF2B5EF4-FFF2-40B4-BE49-F238E27FC236}">
                <a16:creationId xmlns:a16="http://schemas.microsoft.com/office/drawing/2014/main" id="{99C8C6D2-7097-094E-A5B5-EEF35A83BF45}"/>
              </a:ext>
            </a:extLst>
          </p:cNvPr>
          <p:cNvSpPr>
            <a:spLocks noGrp="1"/>
          </p:cNvSpPr>
          <p:nvPr>
            <p:ph type="subTitle" idx="1"/>
          </p:nvPr>
        </p:nvSpPr>
        <p:spPr/>
        <p:txBody>
          <a:bodyPr>
            <a:normAutofit/>
          </a:bodyPr>
          <a:lstStyle/>
          <a:p>
            <a:endParaRPr lang="fr-FR" dirty="0">
              <a:solidFill>
                <a:schemeClr val="bg1"/>
              </a:solidFill>
            </a:endParaRPr>
          </a:p>
        </p:txBody>
      </p:sp>
    </p:spTree>
    <p:extLst>
      <p:ext uri="{BB962C8B-B14F-4D97-AF65-F5344CB8AC3E}">
        <p14:creationId xmlns:p14="http://schemas.microsoft.com/office/powerpoint/2010/main" val="79027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Naissance et premiers développements de la radio</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sz="half" idx="1"/>
          </p:nvPr>
        </p:nvSpPr>
        <p:spPr>
          <a:xfrm>
            <a:off x="838198" y="1723662"/>
            <a:ext cx="5181600" cy="4806953"/>
          </a:xfrm>
        </p:spPr>
        <p:txBody>
          <a:bodyPr>
            <a:normAutofit fontScale="70000" lnSpcReduction="20000"/>
          </a:bodyPr>
          <a:lstStyle/>
          <a:p>
            <a:r>
              <a:rPr lang="fr-FR" sz="2900" dirty="0">
                <a:solidFill>
                  <a:schemeClr val="bg1"/>
                </a:solidFill>
              </a:rPr>
              <a:t>1886-1888 : Découverte des ondes radio par Heinrich Hertz</a:t>
            </a:r>
          </a:p>
          <a:p>
            <a:endParaRPr lang="fr-FR" sz="2900" dirty="0">
              <a:solidFill>
                <a:schemeClr val="bg1"/>
              </a:solidFill>
            </a:endParaRPr>
          </a:p>
          <a:p>
            <a:r>
              <a:rPr lang="fr-FR" sz="2900" dirty="0">
                <a:solidFill>
                  <a:schemeClr val="bg1"/>
                </a:solidFill>
              </a:rPr>
              <a:t>1895 : Premières expériences de télégraphie sans fil (TSF) par Giuseppe Marconi</a:t>
            </a:r>
          </a:p>
          <a:p>
            <a:endParaRPr lang="fr-FR" sz="2900" dirty="0">
              <a:solidFill>
                <a:schemeClr val="bg1"/>
              </a:solidFill>
            </a:endParaRPr>
          </a:p>
          <a:p>
            <a:r>
              <a:rPr lang="fr-FR" sz="2900" dirty="0">
                <a:solidFill>
                  <a:schemeClr val="bg1"/>
                </a:solidFill>
              </a:rPr>
              <a:t>1898 / Commande de télégraphes par la marine militaire anglaise</a:t>
            </a:r>
          </a:p>
          <a:p>
            <a:endParaRPr lang="fr-FR" sz="2900" dirty="0">
              <a:solidFill>
                <a:schemeClr val="bg1"/>
              </a:solidFill>
            </a:endParaRPr>
          </a:p>
          <a:p>
            <a:r>
              <a:rPr lang="fr-FR" sz="2900" dirty="0">
                <a:solidFill>
                  <a:schemeClr val="bg1"/>
                </a:solidFill>
              </a:rPr>
              <a:t>Début XXème siècle : Développement de la TSF dans le transport maritime de marchandises et de personnes</a:t>
            </a:r>
          </a:p>
          <a:p>
            <a:endParaRPr lang="fr-FR" sz="2900" dirty="0">
              <a:solidFill>
                <a:schemeClr val="bg1"/>
              </a:solidFill>
            </a:endParaRPr>
          </a:p>
          <a:p>
            <a:r>
              <a:rPr lang="fr-FR" sz="2900" dirty="0">
                <a:solidFill>
                  <a:schemeClr val="bg1"/>
                </a:solidFill>
              </a:rPr>
              <a:t>1903 / En France, contrôle de la TSF par le ministère des Postes et des Télégraphes</a:t>
            </a:r>
          </a:p>
          <a:p>
            <a:pPr marL="0" indent="0">
              <a:buNone/>
            </a:pPr>
            <a:endParaRPr lang="fr-FR" sz="3200" dirty="0">
              <a:solidFill>
                <a:schemeClr val="bg1"/>
              </a:solidFill>
            </a:endParaRPr>
          </a:p>
        </p:txBody>
      </p:sp>
      <p:sp>
        <p:nvSpPr>
          <p:cNvPr id="3" name="Espace réservé du contenu 2">
            <a:extLst>
              <a:ext uri="{FF2B5EF4-FFF2-40B4-BE49-F238E27FC236}">
                <a16:creationId xmlns:a16="http://schemas.microsoft.com/office/drawing/2014/main" id="{2B2C2A1C-3F02-5541-A072-1D4B48E5B7FE}"/>
              </a:ext>
            </a:extLst>
          </p:cNvPr>
          <p:cNvSpPr>
            <a:spLocks noGrp="1"/>
          </p:cNvSpPr>
          <p:nvPr>
            <p:ph sz="half" idx="2"/>
          </p:nvPr>
        </p:nvSpPr>
        <p:spPr>
          <a:xfrm>
            <a:off x="6172202" y="1225547"/>
            <a:ext cx="5181600" cy="5032375"/>
          </a:xfrm>
        </p:spPr>
        <p:txBody>
          <a:bodyPr>
            <a:noAutofit/>
          </a:bodyPr>
          <a:lstStyle/>
          <a:p>
            <a:r>
              <a:rPr lang="fr-FR" sz="1800" b="1" dirty="0">
                <a:solidFill>
                  <a:schemeClr val="bg1"/>
                </a:solidFill>
              </a:rPr>
              <a:t>1921 : Diffusion du premier programme radio depuis l’émetteur militaire de la Tour Eiffel. </a:t>
            </a:r>
            <a:r>
              <a:rPr lang="fr-FR" sz="1800" dirty="0">
                <a:solidFill>
                  <a:schemeClr val="bg1"/>
                </a:solidFill>
              </a:rPr>
              <a:t>Emissions de Radio Tour Eiffel à raison d’une demi-heure par jour.</a:t>
            </a:r>
          </a:p>
          <a:p>
            <a:endParaRPr lang="fr-FR" sz="1800" dirty="0">
              <a:solidFill>
                <a:schemeClr val="bg1"/>
              </a:solidFill>
            </a:endParaRPr>
          </a:p>
          <a:p>
            <a:r>
              <a:rPr lang="fr-FR" sz="1800" dirty="0">
                <a:solidFill>
                  <a:schemeClr val="bg1"/>
                </a:solidFill>
              </a:rPr>
              <a:t>1922 : Première station de radio privée, </a:t>
            </a:r>
            <a:r>
              <a:rPr lang="fr-FR" sz="1800" dirty="0" err="1">
                <a:solidFill>
                  <a:schemeClr val="bg1"/>
                </a:solidFill>
              </a:rPr>
              <a:t>Radiola</a:t>
            </a:r>
            <a:r>
              <a:rPr lang="fr-FR" sz="1800" dirty="0">
                <a:solidFill>
                  <a:schemeClr val="bg1"/>
                </a:solidFill>
              </a:rPr>
              <a:t>. Développement des stations de radio privées et publiques (collectivités locales) à Paris et en Province</a:t>
            </a:r>
          </a:p>
          <a:p>
            <a:endParaRPr lang="fr-FR" sz="1800" dirty="0">
              <a:solidFill>
                <a:schemeClr val="bg1"/>
              </a:solidFill>
            </a:endParaRPr>
          </a:p>
          <a:p>
            <a:r>
              <a:rPr lang="fr-FR" sz="1800" dirty="0">
                <a:solidFill>
                  <a:schemeClr val="bg1"/>
                </a:solidFill>
              </a:rPr>
              <a:t>Années 1920-1930 : Développement des stations privées et contrôle d’Etat sur les stations nationales publiques. Création de radios par des titres de presse (par ex. Le Poste parisien, créé en 1924 par Le Petit parisien)</a:t>
            </a:r>
          </a:p>
          <a:p>
            <a:endParaRPr lang="fr-FR" sz="1800" dirty="0">
              <a:solidFill>
                <a:schemeClr val="bg1"/>
              </a:solidFill>
            </a:endParaRPr>
          </a:p>
          <a:p>
            <a:r>
              <a:rPr lang="fr-FR" sz="1800" b="1" dirty="0">
                <a:solidFill>
                  <a:schemeClr val="bg1"/>
                </a:solidFill>
              </a:rPr>
              <a:t>1939 : 4,9 millions de récepteurs en France et écoute collective touchant au total un Français sur deux</a:t>
            </a:r>
          </a:p>
        </p:txBody>
      </p:sp>
    </p:spTree>
    <p:extLst>
      <p:ext uri="{BB962C8B-B14F-4D97-AF65-F5344CB8AC3E}">
        <p14:creationId xmlns:p14="http://schemas.microsoft.com/office/powerpoint/2010/main" val="169693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Les médias pendant la Seconde Guerre mondiale (1939-1944)</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sz="half" idx="1"/>
          </p:nvPr>
        </p:nvSpPr>
        <p:spPr>
          <a:xfrm>
            <a:off x="838200" y="1825625"/>
            <a:ext cx="5181600" cy="4667250"/>
          </a:xfrm>
        </p:spPr>
        <p:txBody>
          <a:bodyPr>
            <a:noAutofit/>
          </a:bodyPr>
          <a:lstStyle/>
          <a:p>
            <a:r>
              <a:rPr lang="fr-FR" sz="2200" dirty="0">
                <a:solidFill>
                  <a:schemeClr val="bg1"/>
                </a:solidFill>
              </a:rPr>
              <a:t>1939 : Contrôle des médias par l’État</a:t>
            </a:r>
          </a:p>
          <a:p>
            <a:r>
              <a:rPr lang="fr-FR" sz="2200" dirty="0">
                <a:solidFill>
                  <a:schemeClr val="bg1"/>
                </a:solidFill>
              </a:rPr>
              <a:t>Juillet 1939 : Reproduction des contenus de la radio d’État, </a:t>
            </a:r>
            <a:r>
              <a:rPr lang="fr-FR" sz="2200" b="1" dirty="0">
                <a:solidFill>
                  <a:schemeClr val="bg1"/>
                </a:solidFill>
              </a:rPr>
              <a:t>Le Poste national</a:t>
            </a:r>
            <a:r>
              <a:rPr lang="fr-FR" sz="2200" dirty="0">
                <a:solidFill>
                  <a:schemeClr val="bg1"/>
                </a:solidFill>
              </a:rPr>
              <a:t>, dans les radios privées</a:t>
            </a:r>
          </a:p>
          <a:p>
            <a:r>
              <a:rPr lang="fr-FR" sz="2200" dirty="0">
                <a:solidFill>
                  <a:schemeClr val="bg1"/>
                </a:solidFill>
              </a:rPr>
              <a:t>Août 1939 : Saisie administrative des  journaux menaçant « l’intérêt du pays » à commencer par le quotidien communiste </a:t>
            </a:r>
            <a:r>
              <a:rPr lang="fr-FR" sz="2200" i="1" dirty="0">
                <a:solidFill>
                  <a:schemeClr val="bg1"/>
                </a:solidFill>
              </a:rPr>
              <a:t>L’Humanité</a:t>
            </a:r>
          </a:p>
          <a:p>
            <a:r>
              <a:rPr lang="fr-FR" sz="2200" dirty="0">
                <a:solidFill>
                  <a:schemeClr val="bg1"/>
                </a:solidFill>
              </a:rPr>
              <a:t>Septembre 1939 : Réactivation de </a:t>
            </a:r>
            <a:r>
              <a:rPr lang="fr-FR" sz="2200" b="1" dirty="0">
                <a:solidFill>
                  <a:schemeClr val="bg1"/>
                </a:solidFill>
              </a:rPr>
              <a:t>la censure préalable</a:t>
            </a:r>
            <a:r>
              <a:rPr lang="fr-FR" sz="2200" dirty="0">
                <a:solidFill>
                  <a:schemeClr val="bg1"/>
                </a:solidFill>
              </a:rPr>
              <a:t>. Mise en place d’un Commissariat général à l’Information mettant en place la propagande gouvernementale à Paris et en régions et censurant la presse.</a:t>
            </a:r>
          </a:p>
        </p:txBody>
      </p:sp>
      <p:sp>
        <p:nvSpPr>
          <p:cNvPr id="3" name="Espace réservé du contenu 2">
            <a:extLst>
              <a:ext uri="{FF2B5EF4-FFF2-40B4-BE49-F238E27FC236}">
                <a16:creationId xmlns:a16="http://schemas.microsoft.com/office/drawing/2014/main" id="{2DD2C58F-0C77-5047-ADA6-D5381311E0AC}"/>
              </a:ext>
            </a:extLst>
          </p:cNvPr>
          <p:cNvSpPr>
            <a:spLocks noGrp="1"/>
          </p:cNvSpPr>
          <p:nvPr>
            <p:ph sz="half" idx="2"/>
          </p:nvPr>
        </p:nvSpPr>
        <p:spPr/>
        <p:txBody>
          <a:bodyPr>
            <a:normAutofit fontScale="77500" lnSpcReduction="20000"/>
          </a:bodyPr>
          <a:lstStyle/>
          <a:p>
            <a:r>
              <a:rPr lang="fr-FR" dirty="0">
                <a:solidFill>
                  <a:schemeClr val="bg1"/>
                </a:solidFill>
              </a:rPr>
              <a:t>Après l’armistice du 17 juin 1940 jusqu’en novembre 1942 : presse de la zone « Nord » (par ex. Le Matin, Paris Soir, Le Petit Parisien) sous contrôle allemand ; presse de la zone « Sud » sous contrôle du secrétariat général à l’Information du gouvernement de Vichy, contrôle de Havas, subventions, censure et propagande. </a:t>
            </a:r>
          </a:p>
          <a:p>
            <a:r>
              <a:rPr lang="fr-FR" dirty="0">
                <a:solidFill>
                  <a:schemeClr val="bg1"/>
                </a:solidFill>
              </a:rPr>
              <a:t>Après novembre 1942 : certains journaux se sabordent comme Le Figaro</a:t>
            </a:r>
          </a:p>
          <a:p>
            <a:r>
              <a:rPr lang="fr-FR" dirty="0">
                <a:solidFill>
                  <a:schemeClr val="bg1"/>
                </a:solidFill>
              </a:rPr>
              <a:t>De 1940 à 1944 : Presse clandestine et radio clandestines résistances dont Combat (1941), Franc-Tireur (1941), L’Aurore (1942), Défense de la France (1942), Front National (1943)</a:t>
            </a:r>
          </a:p>
          <a:p>
            <a:endParaRPr lang="fr-FR" dirty="0"/>
          </a:p>
        </p:txBody>
      </p:sp>
    </p:spTree>
    <p:extLst>
      <p:ext uri="{BB962C8B-B14F-4D97-AF65-F5344CB8AC3E}">
        <p14:creationId xmlns:p14="http://schemas.microsoft.com/office/powerpoint/2010/main" val="79000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Les ordonnances de 1944</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a:xfrm>
            <a:off x="838199" y="1475509"/>
            <a:ext cx="10758055" cy="5382490"/>
          </a:xfrm>
        </p:spPr>
        <p:txBody>
          <a:bodyPr>
            <a:normAutofit fontScale="55000" lnSpcReduction="20000"/>
          </a:bodyPr>
          <a:lstStyle/>
          <a:p>
            <a:r>
              <a:rPr lang="fr-FR" sz="3800" dirty="0">
                <a:solidFill>
                  <a:schemeClr val="bg1"/>
                </a:solidFill>
              </a:rPr>
              <a:t>6 mai 1944 : Rétablissement de la liberté de la presse (partielle jusqu’à la fin des combats)</a:t>
            </a:r>
          </a:p>
          <a:p>
            <a:endParaRPr lang="fr-FR" sz="3800" dirty="0">
              <a:solidFill>
                <a:schemeClr val="bg1"/>
              </a:solidFill>
            </a:endParaRPr>
          </a:p>
          <a:p>
            <a:r>
              <a:rPr lang="fr-FR" sz="3800" dirty="0">
                <a:solidFill>
                  <a:schemeClr val="bg1"/>
                </a:solidFill>
              </a:rPr>
              <a:t>22 juin 1944 : Organes autorisés sont la presse partisane (L’Aube, Le Populaire, L’Humanité), les journaux sabordés, la presse clandestine ainsi que des nouveaux titres grand public (Le Parisien libéré remplace Le Petit Journal, Le Petit Parisien, Le Journal, Le Matin, Paris Soir ; Le Monde remplace Le Temps et est créé pour les élites). 315 parutions contre 1282 avant-guerre.</a:t>
            </a:r>
          </a:p>
          <a:p>
            <a:endParaRPr lang="fr-FR" sz="3800" dirty="0">
              <a:solidFill>
                <a:schemeClr val="bg1"/>
              </a:solidFill>
            </a:endParaRPr>
          </a:p>
          <a:p>
            <a:r>
              <a:rPr lang="fr-FR" sz="3800" dirty="0">
                <a:solidFill>
                  <a:schemeClr val="bg1"/>
                </a:solidFill>
              </a:rPr>
              <a:t>Epuration des journalistes et des entreprises de presse</a:t>
            </a:r>
          </a:p>
          <a:p>
            <a:endParaRPr lang="fr-FR" sz="3800" dirty="0">
              <a:solidFill>
                <a:schemeClr val="bg1"/>
              </a:solidFill>
            </a:endParaRPr>
          </a:p>
          <a:p>
            <a:r>
              <a:rPr lang="fr-FR" sz="3800" dirty="0">
                <a:solidFill>
                  <a:schemeClr val="bg1"/>
                </a:solidFill>
              </a:rPr>
              <a:t>Contrôle des autorisations à publier, du papier, de l’encre, du tirage, des aides</a:t>
            </a:r>
          </a:p>
          <a:p>
            <a:endParaRPr lang="fr-FR" sz="3800" dirty="0">
              <a:solidFill>
                <a:schemeClr val="bg1"/>
              </a:solidFill>
            </a:endParaRPr>
          </a:p>
          <a:p>
            <a:r>
              <a:rPr lang="fr-FR" sz="3800" dirty="0">
                <a:solidFill>
                  <a:schemeClr val="bg1"/>
                </a:solidFill>
              </a:rPr>
              <a:t>Limitation des concentrations (plus d’un titre de presse), lutte pour la transparence économique, interdiction de diriger un quotidien à plus de 10 000 exemplaires en étant industriel ou marchand</a:t>
            </a:r>
          </a:p>
          <a:p>
            <a:endParaRPr lang="fr-FR" sz="3800" dirty="0">
              <a:solidFill>
                <a:schemeClr val="bg1"/>
              </a:solidFill>
            </a:endParaRPr>
          </a:p>
          <a:p>
            <a:r>
              <a:rPr lang="fr-FR" sz="3800" dirty="0">
                <a:solidFill>
                  <a:schemeClr val="bg1"/>
                </a:solidFill>
              </a:rPr>
              <a:t>Août 1944 : Création de l’entreprise publique de l’Agence France Presse (AFP) en remplacement d’Havas</a:t>
            </a:r>
          </a:p>
          <a:p>
            <a:pPr marL="0" indent="0">
              <a:buNone/>
            </a:pPr>
            <a:endParaRPr lang="fr-FR" sz="3200" dirty="0">
              <a:solidFill>
                <a:schemeClr val="bg1"/>
              </a:solidFill>
            </a:endParaRPr>
          </a:p>
        </p:txBody>
      </p:sp>
    </p:spTree>
    <p:extLst>
      <p:ext uri="{BB962C8B-B14F-4D97-AF65-F5344CB8AC3E}">
        <p14:creationId xmlns:p14="http://schemas.microsoft.com/office/powerpoint/2010/main" val="409921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Le contrôle étatique de l’audiovisuel</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idx="1"/>
          </p:nvPr>
        </p:nvSpPr>
        <p:spPr/>
        <p:txBody>
          <a:bodyPr>
            <a:normAutofit/>
          </a:bodyPr>
          <a:lstStyle/>
          <a:p>
            <a:pPr marL="0" indent="0">
              <a:buNone/>
            </a:pPr>
            <a:r>
              <a:rPr lang="fr-FR" sz="3200" dirty="0">
                <a:solidFill>
                  <a:schemeClr val="bg1"/>
                </a:solidFill>
              </a:rPr>
              <a:t>Monopole d’État sur la Radiodiffusion, en continuité avec Vichy</a:t>
            </a:r>
          </a:p>
          <a:p>
            <a:pPr marL="0" indent="0">
              <a:buNone/>
            </a:pPr>
            <a:endParaRPr lang="fr-FR" sz="3200" dirty="0">
              <a:solidFill>
                <a:schemeClr val="bg1"/>
              </a:solidFill>
            </a:endParaRPr>
          </a:p>
          <a:p>
            <a:pPr marL="0" indent="0">
              <a:buNone/>
            </a:pPr>
            <a:r>
              <a:rPr lang="fr-FR" sz="3200" dirty="0">
                <a:solidFill>
                  <a:schemeClr val="bg1"/>
                </a:solidFill>
              </a:rPr>
              <a:t>Autorisation d’émission à des radios dites « périphériques » : RTL (1931), RMC (1942), Europe 1 (1952)</a:t>
            </a:r>
          </a:p>
          <a:p>
            <a:pPr marL="0" indent="0">
              <a:buNone/>
            </a:pPr>
            <a:endParaRPr lang="fr-FR" sz="3200" dirty="0">
              <a:solidFill>
                <a:schemeClr val="bg1"/>
              </a:solidFill>
            </a:endParaRPr>
          </a:p>
          <a:p>
            <a:pPr marL="0" indent="0">
              <a:buNone/>
            </a:pPr>
            <a:r>
              <a:rPr lang="fr-FR" sz="3200" dirty="0">
                <a:solidFill>
                  <a:schemeClr val="bg1"/>
                </a:solidFill>
              </a:rPr>
              <a:t>Radio, premier médium d’information à partir des années 1950</a:t>
            </a:r>
          </a:p>
        </p:txBody>
      </p:sp>
    </p:spTree>
    <p:extLst>
      <p:ext uri="{BB962C8B-B14F-4D97-AF65-F5344CB8AC3E}">
        <p14:creationId xmlns:p14="http://schemas.microsoft.com/office/powerpoint/2010/main" val="15620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Naissance et essor de la télévision (1)</a:t>
            </a:r>
          </a:p>
        </p:txBody>
      </p:sp>
      <p:sp>
        <p:nvSpPr>
          <p:cNvPr id="4" name="Espace réservé du contenu 3">
            <a:extLst>
              <a:ext uri="{FF2B5EF4-FFF2-40B4-BE49-F238E27FC236}">
                <a16:creationId xmlns:a16="http://schemas.microsoft.com/office/drawing/2014/main" id="{493A85C2-4E57-4D43-B225-14375253B2EA}"/>
              </a:ext>
            </a:extLst>
          </p:cNvPr>
          <p:cNvSpPr>
            <a:spLocks noGrp="1"/>
          </p:cNvSpPr>
          <p:nvPr>
            <p:ph sz="half" idx="1"/>
          </p:nvPr>
        </p:nvSpPr>
        <p:spPr/>
        <p:txBody>
          <a:bodyPr>
            <a:normAutofit fontScale="77500" lnSpcReduction="20000"/>
          </a:bodyPr>
          <a:lstStyle/>
          <a:p>
            <a:pPr marL="0" indent="0">
              <a:buNone/>
            </a:pPr>
            <a:r>
              <a:rPr lang="fr-FR" sz="3200" dirty="0">
                <a:solidFill>
                  <a:schemeClr val="bg1"/>
                </a:solidFill>
              </a:rPr>
              <a:t>Technique testée au début des années 1930</a:t>
            </a:r>
          </a:p>
          <a:p>
            <a:pPr marL="0" indent="0">
              <a:buNone/>
            </a:pPr>
            <a:endParaRPr lang="fr-FR" sz="3200" dirty="0">
              <a:solidFill>
                <a:schemeClr val="bg1"/>
              </a:solidFill>
            </a:endParaRPr>
          </a:p>
          <a:p>
            <a:pPr marL="0" indent="0">
              <a:buNone/>
            </a:pPr>
            <a:r>
              <a:rPr lang="fr-FR" sz="3200" dirty="0">
                <a:solidFill>
                  <a:schemeClr val="bg1"/>
                </a:solidFill>
              </a:rPr>
              <a:t>Création en 1949 de la Radio Télévision Française (RTF) et création du premier journal télévisé</a:t>
            </a:r>
          </a:p>
          <a:p>
            <a:pPr marL="0" indent="0">
              <a:buNone/>
            </a:pPr>
            <a:endParaRPr lang="fr-FR" sz="3200" dirty="0">
              <a:solidFill>
                <a:schemeClr val="bg1"/>
              </a:solidFill>
            </a:endParaRPr>
          </a:p>
          <a:p>
            <a:pPr marL="0" indent="0">
              <a:buNone/>
            </a:pPr>
            <a:r>
              <a:rPr lang="fr-FR" sz="3200" dirty="0">
                <a:solidFill>
                  <a:schemeClr val="bg1"/>
                </a:solidFill>
              </a:rPr>
              <a:t>1953 : début de l’intérêt politique pour la télévision (entretien avec le Président du Conseil, émission d’interviews, Face à l’opinion en 1954, règles de campagne électorale sur les temps de parole)</a:t>
            </a:r>
          </a:p>
        </p:txBody>
      </p:sp>
      <p:pic>
        <p:nvPicPr>
          <p:cNvPr id="5" name="Espace réservé du contenu 4">
            <a:extLst>
              <a:ext uri="{FF2B5EF4-FFF2-40B4-BE49-F238E27FC236}">
                <a16:creationId xmlns:a16="http://schemas.microsoft.com/office/drawing/2014/main" id="{C4A77EE6-C787-5F47-818D-40664B66E923}"/>
              </a:ext>
            </a:extLst>
          </p:cNvPr>
          <p:cNvPicPr>
            <a:picLocks noGrp="1" noChangeAspect="1"/>
          </p:cNvPicPr>
          <p:nvPr>
            <p:ph sz="half" idx="2"/>
          </p:nvPr>
        </p:nvPicPr>
        <p:blipFill>
          <a:blip r:embed="rId3"/>
          <a:stretch>
            <a:fillRect/>
          </a:stretch>
        </p:blipFill>
        <p:spPr>
          <a:xfrm>
            <a:off x="6659000" y="1825625"/>
            <a:ext cx="4207999" cy="4351338"/>
          </a:xfrm>
        </p:spPr>
      </p:pic>
    </p:spTree>
    <p:extLst>
      <p:ext uri="{BB962C8B-B14F-4D97-AF65-F5344CB8AC3E}">
        <p14:creationId xmlns:p14="http://schemas.microsoft.com/office/powerpoint/2010/main" val="234729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9ACDB-D6A9-6341-8F13-9035AC3F8C9B}"/>
              </a:ext>
            </a:extLst>
          </p:cNvPr>
          <p:cNvSpPr>
            <a:spLocks noGrp="1"/>
          </p:cNvSpPr>
          <p:nvPr>
            <p:ph type="title"/>
          </p:nvPr>
        </p:nvSpPr>
        <p:spPr/>
        <p:txBody>
          <a:bodyPr>
            <a:normAutofit/>
          </a:bodyPr>
          <a:lstStyle/>
          <a:p>
            <a:r>
              <a:rPr lang="fr-FR" dirty="0">
                <a:solidFill>
                  <a:schemeClr val="bg1"/>
                </a:solidFill>
              </a:rPr>
              <a:t>Naissance et essor de la télévision (2)</a:t>
            </a:r>
          </a:p>
        </p:txBody>
      </p:sp>
      <p:pic>
        <p:nvPicPr>
          <p:cNvPr id="7" name="Espace réservé du contenu 6">
            <a:extLst>
              <a:ext uri="{FF2B5EF4-FFF2-40B4-BE49-F238E27FC236}">
                <a16:creationId xmlns:a16="http://schemas.microsoft.com/office/drawing/2014/main" id="{C617548A-5FBA-9048-9792-2B8365F8888D}"/>
              </a:ext>
            </a:extLst>
          </p:cNvPr>
          <p:cNvPicPr>
            <a:picLocks noGrp="1" noChangeAspect="1"/>
          </p:cNvPicPr>
          <p:nvPr>
            <p:ph idx="1"/>
          </p:nvPr>
        </p:nvPicPr>
        <p:blipFill>
          <a:blip r:embed="rId3"/>
          <a:stretch>
            <a:fillRect/>
          </a:stretch>
        </p:blipFill>
        <p:spPr>
          <a:xfrm>
            <a:off x="2565400" y="1419590"/>
            <a:ext cx="6959600" cy="5089115"/>
          </a:xfrm>
        </p:spPr>
      </p:pic>
    </p:spTree>
    <p:extLst>
      <p:ext uri="{BB962C8B-B14F-4D97-AF65-F5344CB8AC3E}">
        <p14:creationId xmlns:p14="http://schemas.microsoft.com/office/powerpoint/2010/main" val="1825308743"/>
      </p:ext>
    </p:extLst>
  </p:cSld>
  <p:clrMapOvr>
    <a:masterClrMapping/>
  </p:clrMapOvr>
</p:sld>
</file>

<file path=ppt/theme/theme1.xml><?xml version="1.0" encoding="utf-8"?>
<a:theme xmlns:a="http://schemas.openxmlformats.org/drawingml/2006/main" name="Thème Office">
  <a:themeElements>
    <a:clrScheme name="Personnalisé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8716</TotalTime>
  <Words>1357</Words>
  <Application>Microsoft Macintosh PowerPoint</Application>
  <PresentationFormat>Grand écran</PresentationFormat>
  <Paragraphs>133</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Université Paris 1 Panthéon Sorbonne Cours Licence 1 Science politique « Histoire des médias » </vt:lpstr>
      <vt:lpstr>Plan de la séance</vt:lpstr>
      <vt:lpstr>1. Contrôle étatique et montée de l’audiovisuel </vt:lpstr>
      <vt:lpstr>Naissance et premiers développements de la radio</vt:lpstr>
      <vt:lpstr>Les médias pendant la Seconde Guerre mondiale (1939-1944)</vt:lpstr>
      <vt:lpstr>Les ordonnances de 1944</vt:lpstr>
      <vt:lpstr>Le contrôle étatique de l’audiovisuel</vt:lpstr>
      <vt:lpstr>Naissance et essor de la télévision (1)</vt:lpstr>
      <vt:lpstr>Naissance et essor de la télévision (2)</vt:lpstr>
      <vt:lpstr>Naissance et essor de la télévision (3)</vt:lpstr>
      <vt:lpstr>La fin de l’ORTF</vt:lpstr>
      <vt:lpstr>2. Réactions et innovations de la presse papier</vt:lpstr>
      <vt:lpstr>L’Express : modèle du newsmagazine hebdomadaire ou mensuel</vt:lpstr>
      <vt:lpstr>Recompositions de la presse quotidienne</vt:lpstr>
      <vt:lpstr>Libération, un quotidien alternatif</vt:lpstr>
      <vt:lpstr>L’invention des médias pour la jeunesse (années 1960)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Paris 1 Panthéon Sorbonne Cours Licence 1 Science politique « Histoire des médias » </dc:title>
  <dc:creator>Laurent Jeanpierre</dc:creator>
  <cp:lastModifiedBy>Laurent Jeanpierre</cp:lastModifiedBy>
  <cp:revision>53</cp:revision>
  <cp:lastPrinted>2020-10-21T17:12:37Z</cp:lastPrinted>
  <dcterms:created xsi:type="dcterms:W3CDTF">2020-10-19T05:56:49Z</dcterms:created>
  <dcterms:modified xsi:type="dcterms:W3CDTF">2020-11-03T04:55:30Z</dcterms:modified>
</cp:coreProperties>
</file>