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773EF-D7A4-4962-BC12-E1F7CBE0FC40}" v="13" dt="2024-09-13T13:17:33.4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91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ès Munoz-Bertrand" userId="f2a27204185849b2" providerId="LiveId" clId="{BD7773EF-D7A4-4962-BC12-E1F7CBE0FC40}"/>
    <pc:docChg chg="custSel addSld modSld">
      <pc:chgData name="Inès Munoz-Bertrand" userId="f2a27204185849b2" providerId="LiveId" clId="{BD7773EF-D7A4-4962-BC12-E1F7CBE0FC40}" dt="2024-09-13T13:19:10.931" v="131" actId="20577"/>
      <pc:docMkLst>
        <pc:docMk/>
      </pc:docMkLst>
      <pc:sldChg chg="addSp delSp modSp mod">
        <pc:chgData name="Inès Munoz-Bertrand" userId="f2a27204185849b2" providerId="LiveId" clId="{BD7773EF-D7A4-4962-BC12-E1F7CBE0FC40}" dt="2024-09-13T12:51:20.735" v="8" actId="1076"/>
        <pc:sldMkLst>
          <pc:docMk/>
          <pc:sldMk cId="4212773638" sldId="264"/>
        </pc:sldMkLst>
        <pc:spChg chg="del mod">
          <ac:chgData name="Inès Munoz-Bertrand" userId="f2a27204185849b2" providerId="LiveId" clId="{BD7773EF-D7A4-4962-BC12-E1F7CBE0FC40}" dt="2024-09-13T12:50:59.897" v="3" actId="478"/>
          <ac:spMkLst>
            <pc:docMk/>
            <pc:sldMk cId="4212773638" sldId="264"/>
            <ac:spMk id="3" creationId="{D2724DC9-9D94-9C65-B114-8DB01AC1A36D}"/>
          </ac:spMkLst>
        </pc:spChg>
        <pc:spChg chg="add del mod">
          <ac:chgData name="Inès Munoz-Bertrand" userId="f2a27204185849b2" providerId="LiveId" clId="{BD7773EF-D7A4-4962-BC12-E1F7CBE0FC40}" dt="2024-09-13T12:50:56.672" v="2" actId="478"/>
          <ac:spMkLst>
            <pc:docMk/>
            <pc:sldMk cId="4212773638" sldId="264"/>
            <ac:spMk id="4" creationId="{626FA474-3FCF-60FA-FEBB-55AC1932288D}"/>
          </ac:spMkLst>
        </pc:spChg>
        <pc:spChg chg="add mod">
          <ac:chgData name="Inès Munoz-Bertrand" userId="f2a27204185849b2" providerId="LiveId" clId="{BD7773EF-D7A4-4962-BC12-E1F7CBE0FC40}" dt="2024-09-13T12:51:05.310" v="4" actId="1076"/>
          <ac:spMkLst>
            <pc:docMk/>
            <pc:sldMk cId="4212773638" sldId="264"/>
            <ac:spMk id="5" creationId="{7F0C4E63-EBD0-D02B-5387-84FD330D83AC}"/>
          </ac:spMkLst>
        </pc:spChg>
        <pc:picChg chg="add mod">
          <ac:chgData name="Inès Munoz-Bertrand" userId="f2a27204185849b2" providerId="LiveId" clId="{BD7773EF-D7A4-4962-BC12-E1F7CBE0FC40}" dt="2024-09-13T12:51:20.735" v="8" actId="1076"/>
          <ac:picMkLst>
            <pc:docMk/>
            <pc:sldMk cId="4212773638" sldId="264"/>
            <ac:picMk id="1025" creationId="{C13585AA-A63B-DA84-1C66-00455737AA12}"/>
          </ac:picMkLst>
        </pc:picChg>
      </pc:sldChg>
      <pc:sldChg chg="addSp delSp modSp new mod">
        <pc:chgData name="Inès Munoz-Bertrand" userId="f2a27204185849b2" providerId="LiveId" clId="{BD7773EF-D7A4-4962-BC12-E1F7CBE0FC40}" dt="2024-09-13T13:19:10.931" v="131" actId="20577"/>
        <pc:sldMkLst>
          <pc:docMk/>
          <pc:sldMk cId="2274525173" sldId="265"/>
        </pc:sldMkLst>
        <pc:spChg chg="mod">
          <ac:chgData name="Inès Munoz-Bertrand" userId="f2a27204185849b2" providerId="LiveId" clId="{BD7773EF-D7A4-4962-BC12-E1F7CBE0FC40}" dt="2024-09-13T12:51:47.538" v="37" actId="20577"/>
          <ac:spMkLst>
            <pc:docMk/>
            <pc:sldMk cId="2274525173" sldId="265"/>
            <ac:spMk id="2" creationId="{DDBC92A2-2EAF-5B5E-72B3-A90C380EF6E8}"/>
          </ac:spMkLst>
        </pc:spChg>
        <pc:spChg chg="del">
          <ac:chgData name="Inès Munoz-Bertrand" userId="f2a27204185849b2" providerId="LiveId" clId="{BD7773EF-D7A4-4962-BC12-E1F7CBE0FC40}" dt="2024-09-13T13:10:54.289" v="38"/>
          <ac:spMkLst>
            <pc:docMk/>
            <pc:sldMk cId="2274525173" sldId="265"/>
            <ac:spMk id="3" creationId="{9F5D6596-B89F-A9E7-FF68-CE5A6087EC62}"/>
          </ac:spMkLst>
        </pc:spChg>
        <pc:graphicFrameChg chg="add mod modGraphic">
          <ac:chgData name="Inès Munoz-Bertrand" userId="f2a27204185849b2" providerId="LiveId" clId="{BD7773EF-D7A4-4962-BC12-E1F7CBE0FC40}" dt="2024-09-13T13:19:10.931" v="131" actId="20577"/>
          <ac:graphicFrameMkLst>
            <pc:docMk/>
            <pc:sldMk cId="2274525173" sldId="265"/>
            <ac:graphicFrameMk id="4" creationId="{D9DECF56-4705-B961-EC57-D812F51960B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E857-08C4-4CA7-9360-71A7AC159966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8F07B-A464-4AAB-80DA-5DC480A62C7A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74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E857-08C4-4CA7-9360-71A7AC159966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8F07B-A464-4AAB-80DA-5DC480A62C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622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E857-08C4-4CA7-9360-71A7AC159966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8F07B-A464-4AAB-80DA-5DC480A62C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002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5D3B95-607D-4EFD-A6D4-376E6629B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2336C3-413F-43C3-B472-27EC60DE1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8D4494-FDEB-4FCD-A51C-5278CFCAE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AA2C-0211-492F-91CC-5CBEE3FD5171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510EB7-61BC-4785-942C-14D4C11E1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44B3EC-76A0-4514-A420-C1429C38E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5274-3D61-4DF4-B238-9B2C038159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504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5C1382-08BC-451D-83D4-331B272EA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BCC96F-67A7-4C42-8C33-9D82A0BC8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E3704C-7D42-4AD8-BE79-80FC4307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AA2C-0211-492F-91CC-5CBEE3FD5171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0E0C48-C929-4AA8-B039-E2694753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70F66C-B4B5-4296-B43D-3B6BE1C8F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5274-3D61-4DF4-B238-9B2C038159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427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8EF2C3-9F44-47B1-8B71-279D526B8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9A0355-719C-48D9-8976-476E533FC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FC1C9D-C99E-4539-8FE6-5DA1F01DA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AA2C-0211-492F-91CC-5CBEE3FD5171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856617-B498-4E90-A074-D4C702C46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148D0C-66A3-4A91-AF26-ADF2C5A2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5274-3D61-4DF4-B238-9B2C038159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427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67175B-DD20-4C1F-B02A-D1AFA51F8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5294CF-5CF0-43DB-B0C7-3557106D1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68C7E5-C937-4A88-86A1-1D2ACD303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DD98F1-9B83-4662-9B82-88A6C7B3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AA2C-0211-492F-91CC-5CBEE3FD5171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77ED04-2F85-45B4-96CB-F6E6BAD08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93B1F1-05A0-4283-8102-A04B76BB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5274-3D61-4DF4-B238-9B2C038159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059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4DC556-12AC-40B8-97FA-002F82185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8E9A32-FB48-4C62-A822-870C60D3B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ABE337E-2144-4C58-8386-8D84DE8E74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06FE829-0AA6-43A6-A25D-D1078C4752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7BF9FEA-97B6-44C8-B62F-9A6B69E14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E98BCF6-749E-4EF9-804D-C08166C5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AA2C-0211-492F-91CC-5CBEE3FD5171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647138E-E3EF-4FE8-A770-01F5F4736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07268E3-EB06-4870-8BAD-CA2805AB2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5274-3D61-4DF4-B238-9B2C038159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318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F21D42-4D86-427F-8EE4-F4F418C40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065E75F-E810-4B45-B01A-BFA3E1ADC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AA2C-0211-492F-91CC-5CBEE3FD5171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0E29B3A-72C0-4B82-8957-C312FF5B6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F88D652-836A-4B42-8573-C9E63AC4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5274-3D61-4DF4-B238-9B2C038159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1781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CFABA51-A8B0-430C-B696-0A7E0D9B5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AA2C-0211-492F-91CC-5CBEE3FD5171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CA6E0D4-9D78-4AE6-B3CE-6718048F0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2AEFD2-54D1-4B07-B267-CC0C706BC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5274-3D61-4DF4-B238-9B2C038159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7017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741984-0BDE-4155-9A7A-BDBF44F9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857C47-4504-4616-A5BE-EF7B190B8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7B7597-09D4-4DFB-8F59-A80777957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03E23A-8584-4340-AFA7-E698BF8E5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AA2C-0211-492F-91CC-5CBEE3FD5171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E20C64-81F4-45E2-AFEC-4DB11E06C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FB941E-5347-4412-96AF-693147147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5274-3D61-4DF4-B238-9B2C038159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85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E857-08C4-4CA7-9360-71A7AC159966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8F07B-A464-4AAB-80DA-5DC480A62C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0558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C0B650-01D7-4F80-83A0-C5AC386D7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9FCEC33-5D1C-47FB-9E90-70992403AD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758B9A-FCCC-40BB-AA39-A73813B54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845E9D-5BC0-4763-A7BB-D3179ADD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AA2C-0211-492F-91CC-5CBEE3FD5171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5941B0-28CD-41F5-83DA-FC85E4BC1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161B67-ABC2-44BB-BFCA-80663AAD5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5274-3D61-4DF4-B238-9B2C038159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4014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B99483-7E36-4A70-AF7B-5C0B50569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F862B0-5584-4A45-A610-0210260BD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F3551B-B1E8-4C2C-B39A-8D98D7BAB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AA2C-0211-492F-91CC-5CBEE3FD5171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10640E-70AC-4F1A-ADDA-3B5EE18D0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F8422D-D334-4684-AAA5-07FF0AF8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5274-3D61-4DF4-B238-9B2C038159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1295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048210-637F-4796-8664-386378601B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24CC9C8-2157-4F38-A0B6-A670C9289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45425E-6D2D-4D8E-A403-0285BE6D9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AA2C-0211-492F-91CC-5CBEE3FD5171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AC5472-7ACD-4D0A-80F4-6804A08C6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D24F65-9458-45E6-ACA4-872B30E7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5274-3D61-4DF4-B238-9B2C038159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91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E857-08C4-4CA7-9360-71A7AC159966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8F07B-A464-4AAB-80DA-5DC480A62C7A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10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E857-08C4-4CA7-9360-71A7AC159966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8F07B-A464-4AAB-80DA-5DC480A62C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45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E857-08C4-4CA7-9360-71A7AC159966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8F07B-A464-4AAB-80DA-5DC480A62C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158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E857-08C4-4CA7-9360-71A7AC159966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8F07B-A464-4AAB-80DA-5DC480A62C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38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E857-08C4-4CA7-9360-71A7AC159966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8F07B-A464-4AAB-80DA-5DC480A62C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79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ECBE857-08C4-4CA7-9360-71A7AC159966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18F07B-A464-4AAB-80DA-5DC480A62C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06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E857-08C4-4CA7-9360-71A7AC159966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8F07B-A464-4AAB-80DA-5DC480A62C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347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ECBE857-08C4-4CA7-9360-71A7AC159966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D18F07B-A464-4AAB-80DA-5DC480A62C7A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05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BEA1E8D-05B2-4D72-80B6-EB4688037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1D2D98-8233-4C23-8938-550ED729C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31D7D3-5B63-4BAC-8FF8-44A5B1EF5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3AA2C-0211-492F-91CC-5CBEE3FD5171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BE5FB8-A13E-43D9-8EED-75F6E975B1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04B383-9B8A-4E2D-9A52-C874128BFD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75274-3D61-4DF4-B238-9B2C038159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28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nes.munoz-bertrand@ined.f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983DA-3D65-9F2A-3838-A93977B40B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TD Statistiques et informatique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3A5504-03FE-460D-9971-525CD721BC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L3 Sciences sociales paris &amp; panthéon sorbonne</a:t>
            </a:r>
          </a:p>
          <a:p>
            <a:r>
              <a:rPr lang="fr-FR" dirty="0"/>
              <a:t>Inès </a:t>
            </a:r>
            <a:r>
              <a:rPr lang="fr-FR" dirty="0" err="1"/>
              <a:t>munoz-bertrand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4669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8B6CD-CC1F-4FE3-94CD-C972DE07B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Petite astuce pour les cartes…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16BA87-15E4-4A6C-B953-4B1ABBB3F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566182" cy="3337217"/>
          </a:xfrm>
        </p:spPr>
        <p:txBody>
          <a:bodyPr>
            <a:normAutofit/>
          </a:bodyPr>
          <a:lstStyle/>
          <a:p>
            <a:r>
              <a:rPr lang="fr-FR" dirty="0"/>
              <a:t>Afin d’éviter une TOLE</a:t>
            </a:r>
          </a:p>
          <a:p>
            <a:endParaRPr lang="fr-FR" dirty="0"/>
          </a:p>
          <a:p>
            <a:r>
              <a:rPr lang="fr-FR" dirty="0"/>
              <a:t>Titre, orientation, légende et échelle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09F1DEE-2324-4365-8FEB-64720BF4E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388" y="2145732"/>
            <a:ext cx="8389190" cy="453254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2C3D86-C779-4DF3-98EF-8DCC738293C1}"/>
              </a:ext>
            </a:extLst>
          </p:cNvPr>
          <p:cNvSpPr txBox="1"/>
          <p:nvPr/>
        </p:nvSpPr>
        <p:spPr>
          <a:xfrm>
            <a:off x="4679190" y="1578318"/>
            <a:ext cx="60983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Carte 1 : Diaspora chilienne à travers le monde dans les pays de l’échantillon final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15F67D-52C2-4124-B959-C400D16B7110}"/>
              </a:ext>
            </a:extLst>
          </p:cNvPr>
          <p:cNvSpPr/>
          <p:nvPr/>
        </p:nvSpPr>
        <p:spPr>
          <a:xfrm>
            <a:off x="4850296" y="1616765"/>
            <a:ext cx="6069495" cy="5830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49CA96-702E-4A8F-B332-99878EE6EED3}"/>
              </a:ext>
            </a:extLst>
          </p:cNvPr>
          <p:cNvSpPr/>
          <p:nvPr/>
        </p:nvSpPr>
        <p:spPr>
          <a:xfrm>
            <a:off x="3664228" y="5956850"/>
            <a:ext cx="655982" cy="5830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9F52F2-F26F-42DD-A720-52DE9E93245B}"/>
              </a:ext>
            </a:extLst>
          </p:cNvPr>
          <p:cNvSpPr/>
          <p:nvPr/>
        </p:nvSpPr>
        <p:spPr>
          <a:xfrm>
            <a:off x="4479237" y="6069494"/>
            <a:ext cx="655982" cy="5830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85D24B-81A7-4914-9E0A-939DFDF982E6}"/>
              </a:ext>
            </a:extLst>
          </p:cNvPr>
          <p:cNvSpPr/>
          <p:nvPr/>
        </p:nvSpPr>
        <p:spPr>
          <a:xfrm>
            <a:off x="3869636" y="4452728"/>
            <a:ext cx="1736034" cy="147099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722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08538-446E-0275-0712-11E33E85F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Informations principales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93639B-7758-B17D-E70E-5D8C48377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 Inès Munoz-Bertrand, ATER et doctorante en démographie.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Adresse privilégiée de contact : </a:t>
            </a:r>
            <a:r>
              <a:rPr lang="fr-FR" dirty="0">
                <a:hlinkClick r:id="rId2"/>
              </a:rPr>
              <a:t>ines.munoz-bertrand@ined.fr</a:t>
            </a:r>
            <a:r>
              <a:rPr lang="fr-FR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Les absences &gt;&gt; un mail poli. 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997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7ACDA2-C450-16AB-2F0D-47DA8542A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Déroulé du cours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B577DD-9EF6-D5AE-900C-C99CEDEEC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Application en TD de ce que vous voyez en CM &gt;&gt;&gt; travaux pratiques nécessitant une calculatrice pour les DST.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Deux examens sur table en TD : le 7 octobre et le 19 novembre. 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Un rendu de commentaire d’article à la fin du semestre.</a:t>
            </a:r>
          </a:p>
        </p:txBody>
      </p:sp>
    </p:spTree>
    <p:extLst>
      <p:ext uri="{BB962C8B-B14F-4D97-AF65-F5344CB8AC3E}">
        <p14:creationId xmlns:p14="http://schemas.microsoft.com/office/powerpoint/2010/main" val="2608851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C38EDC-D797-F22C-D9DD-E871F253F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Séance 1 – Introduction aux méthodes quantitatives en sciences sociales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A163D8-9F7B-5DE9-AF8D-2F78E876C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Analyse de l’enquête INSEE Histoire de vie 2003.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Un questionnaire qui mêle à la fois des questions objectives et subjectives sur le vécu de l’individu. 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Enquête qui s’adapte parfaitement aux apprentissages sur R : Cf le site </a:t>
            </a:r>
            <a:r>
              <a:rPr lang="fr-FR" dirty="0" err="1"/>
              <a:t>AnalyseR</a:t>
            </a:r>
            <a:r>
              <a:rPr lang="fr-FR" dirty="0"/>
              <a:t> de Joseph </a:t>
            </a:r>
            <a:r>
              <a:rPr lang="fr-FR" dirty="0" err="1"/>
              <a:t>Larmarrange</a:t>
            </a:r>
            <a:r>
              <a:rPr lang="fr-FR" dirty="0"/>
              <a:t> et tous ses </a:t>
            </a:r>
            <a:r>
              <a:rPr lang="fr-FR" dirty="0" err="1"/>
              <a:t>webinR</a:t>
            </a:r>
            <a:r>
              <a:rPr lang="fr-FR" dirty="0"/>
              <a:t> sur l’analyse quantitative sur R.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https://www.insee.fr/fr/statistiques/2532244</a:t>
            </a:r>
          </a:p>
        </p:txBody>
      </p:sp>
    </p:spTree>
    <p:extLst>
      <p:ext uri="{BB962C8B-B14F-4D97-AF65-F5344CB8AC3E}">
        <p14:creationId xmlns:p14="http://schemas.microsoft.com/office/powerpoint/2010/main" val="393606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60E8F9-0B16-E36D-4261-CEEC550F0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A8D580-28BB-1AB3-55E2-EDB0E2064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Cherchez dans le questionnaire les questions suivantes : </a:t>
            </a:r>
          </a:p>
          <a:p>
            <a:pPr marL="0" indent="0">
              <a:buNone/>
            </a:pPr>
            <a:r>
              <a:rPr lang="fr-FR" dirty="0"/>
              <a:t>-Combien de temps </a:t>
            </a:r>
            <a:r>
              <a:rPr lang="fr-FR" dirty="0" err="1"/>
              <a:t>passez-vous</a:t>
            </a:r>
            <a:r>
              <a:rPr lang="fr-FR" dirty="0"/>
              <a:t> en moyenne à regarder la télévision ? </a:t>
            </a:r>
          </a:p>
          <a:p>
            <a:pPr marL="0" indent="0">
              <a:buNone/>
            </a:pPr>
            <a:r>
              <a:rPr lang="fr-FR" dirty="0"/>
              <a:t>-Avez-vous le sentiment d’appartenir à une classe sociale ?</a:t>
            </a:r>
          </a:p>
          <a:p>
            <a:pPr marL="0" indent="0">
              <a:buNone/>
            </a:pPr>
            <a:r>
              <a:rPr lang="fr-FR" dirty="0"/>
              <a:t>-Pouvez-vous m’indiquer approximativement le MONTANT TOTAL DES RESSOURCES que vous</a:t>
            </a:r>
          </a:p>
          <a:p>
            <a:pPr marL="0" indent="0">
              <a:buNone/>
            </a:pPr>
            <a:r>
              <a:rPr lang="fr-FR" dirty="0"/>
              <a:t>avez perçues PERSONNELLEMENT au cours des 12 derniers mois ?</a:t>
            </a:r>
          </a:p>
          <a:p>
            <a:pPr marL="0" indent="0">
              <a:buNone/>
            </a:pPr>
            <a:r>
              <a:rPr lang="fr-FR" dirty="0"/>
              <a:t>-Avez-vous une relation amoureuse stable ?</a:t>
            </a:r>
          </a:p>
          <a:p>
            <a:pPr marL="0" indent="0">
              <a:buNone/>
            </a:pPr>
            <a:r>
              <a:rPr lang="fr-FR" dirty="0"/>
              <a:t>-Code postal de la commune de naissance.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Ces variables sont de quels types ? </a:t>
            </a:r>
          </a:p>
        </p:txBody>
      </p:sp>
    </p:spTree>
    <p:extLst>
      <p:ext uri="{BB962C8B-B14F-4D97-AF65-F5344CB8AC3E}">
        <p14:creationId xmlns:p14="http://schemas.microsoft.com/office/powerpoint/2010/main" val="2670064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3B0008-D2E7-2EA0-A5CA-73E8F50C3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CE9E6E-66B9-976C-A1B6-7EA52B38B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Dans le dictionnaire de code, trouvez :</a:t>
            </a:r>
          </a:p>
          <a:p>
            <a:pPr marL="0" indent="0">
              <a:buNone/>
            </a:pPr>
            <a:r>
              <a:rPr lang="fr-FR" dirty="0"/>
              <a:t>-Quel pourcentage pondéré de la population française avait une pratique religieuse régulière.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-L’effectif des personnes qui ont répondu dans l’enquête avoir milité dans un syndicat.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-L’effectif total des personnes ayant répondu à l’enquête.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-Le pourcentage de femme parmi les répondant.es.</a:t>
            </a:r>
          </a:p>
        </p:txBody>
      </p:sp>
    </p:spTree>
    <p:extLst>
      <p:ext uri="{BB962C8B-B14F-4D97-AF65-F5344CB8AC3E}">
        <p14:creationId xmlns:p14="http://schemas.microsoft.com/office/powerpoint/2010/main" val="4149997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9DBF33-9C25-5360-4FCD-018E1C1C5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Compréhension des tableaux</a:t>
            </a:r>
          </a:p>
        </p:txBody>
      </p:sp>
      <p:pic>
        <p:nvPicPr>
          <p:cNvPr id="1025" name="Image 1" descr="Une image contenant texte, diagramme, capture d’écran, Tracé&#10;&#10;Description générée automatiquement">
            <a:extLst>
              <a:ext uri="{FF2B5EF4-FFF2-40B4-BE49-F238E27FC236}">
                <a16:creationId xmlns:a16="http://schemas.microsoft.com/office/drawing/2014/main" id="{C13585AA-A63B-DA84-1C66-00455737A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605" y="1908857"/>
            <a:ext cx="6611325" cy="371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7F0C4E63-EBD0-D02B-5387-84FD330D8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280" y="579289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Champ</a:t>
            </a:r>
            <a:r>
              <a:rPr kumimoji="0" lang="fr-FR" altLang="fr-F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 Répondants à l’enquête Histoire de vie 2003, n = 8 403.</a:t>
            </a:r>
            <a:endParaRPr kumimoji="0" lang="fr-FR" altLang="fr-FR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Sources</a:t>
            </a:r>
            <a:r>
              <a:rPr kumimoji="0" lang="fr-FR" altLang="fr-F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 Histoire de vie 2003, Insee.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773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BC92A2-2EAF-5B5E-72B3-A90C380E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Compréhension des tableaux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9DECF56-4705-B961-EC57-D812F51960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250394"/>
              </p:ext>
            </p:extLst>
          </p:nvPr>
        </p:nvGraphicFramePr>
        <p:xfrm>
          <a:off x="2831842" y="1833966"/>
          <a:ext cx="6896953" cy="4175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279">
                  <a:extLst>
                    <a:ext uri="{9D8B030D-6E8A-4147-A177-3AD203B41FA5}">
                      <a16:colId xmlns:a16="http://schemas.microsoft.com/office/drawing/2014/main" val="1870685187"/>
                    </a:ext>
                  </a:extLst>
                </a:gridCol>
                <a:gridCol w="985279">
                  <a:extLst>
                    <a:ext uri="{9D8B030D-6E8A-4147-A177-3AD203B41FA5}">
                      <a16:colId xmlns:a16="http://schemas.microsoft.com/office/drawing/2014/main" val="853197345"/>
                    </a:ext>
                  </a:extLst>
                </a:gridCol>
                <a:gridCol w="985279">
                  <a:extLst>
                    <a:ext uri="{9D8B030D-6E8A-4147-A177-3AD203B41FA5}">
                      <a16:colId xmlns:a16="http://schemas.microsoft.com/office/drawing/2014/main" val="2223280183"/>
                    </a:ext>
                  </a:extLst>
                </a:gridCol>
                <a:gridCol w="985279">
                  <a:extLst>
                    <a:ext uri="{9D8B030D-6E8A-4147-A177-3AD203B41FA5}">
                      <a16:colId xmlns:a16="http://schemas.microsoft.com/office/drawing/2014/main" val="3489855989"/>
                    </a:ext>
                  </a:extLst>
                </a:gridCol>
                <a:gridCol w="985279">
                  <a:extLst>
                    <a:ext uri="{9D8B030D-6E8A-4147-A177-3AD203B41FA5}">
                      <a16:colId xmlns:a16="http://schemas.microsoft.com/office/drawing/2014/main" val="3577639512"/>
                    </a:ext>
                  </a:extLst>
                </a:gridCol>
                <a:gridCol w="985279">
                  <a:extLst>
                    <a:ext uri="{9D8B030D-6E8A-4147-A177-3AD203B41FA5}">
                      <a16:colId xmlns:a16="http://schemas.microsoft.com/office/drawing/2014/main" val="1833593856"/>
                    </a:ext>
                  </a:extLst>
                </a:gridCol>
                <a:gridCol w="985279">
                  <a:extLst>
                    <a:ext uri="{9D8B030D-6E8A-4147-A177-3AD203B41FA5}">
                      <a16:colId xmlns:a16="http://schemas.microsoft.com/office/drawing/2014/main" val="1034394804"/>
                    </a:ext>
                  </a:extLst>
                </a:gridCol>
              </a:tblGrid>
              <a:tr h="278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1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2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3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4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5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20521213"/>
                  </a:ext>
                </a:extLst>
              </a:tr>
              <a:tr h="167013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Compléter les noms des variables et des modalités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Homme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Femme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Homme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Femme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0276731"/>
                  </a:ext>
                </a:extLst>
              </a:tr>
              <a:tr h="27835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N = 3787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N = 4616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N = 3787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N = 4616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42488610"/>
                  </a:ext>
                </a:extLst>
              </a:tr>
              <a:tr h="2783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MATRI5E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60206067"/>
                  </a:ext>
                </a:extLst>
              </a:tr>
              <a:tr h="2783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    1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1067 (28%)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1073 (23%)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1067 (50%)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1073 (50%)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100" kern="100" dirty="0">
                          <a:effectLst/>
                          <a:latin typeface="Aptos" panose="020B0004020202020204" pitchFamily="34" charset="0"/>
                        </a:rPr>
                        <a:t>2140 - 100 %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14119144"/>
                  </a:ext>
                </a:extLst>
              </a:tr>
              <a:tr h="2783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    2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2091 (55%)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2242 (49%)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2091 (48%)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2242 (52%)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00" dirty="0">
                          <a:effectLst/>
                          <a:latin typeface="Aptos" panose="020B0004020202020204" pitchFamily="34" charset="0"/>
                        </a:rPr>
                        <a:t>4333 - 100 %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98541436"/>
                  </a:ext>
                </a:extLst>
              </a:tr>
              <a:tr h="2783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    3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130 (3,4%)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604 (13%)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130 (18%)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604 (82%)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00" dirty="0">
                          <a:effectLst/>
                          <a:latin typeface="Aptos" panose="020B0004020202020204" pitchFamily="34" charset="0"/>
                        </a:rPr>
                        <a:t>734 - 100 %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09370409"/>
                  </a:ext>
                </a:extLst>
              </a:tr>
              <a:tr h="2783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    4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284 (7,5%)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508 (11%)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284 (36%)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508 (64%)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00" dirty="0">
                          <a:effectLst/>
                          <a:latin typeface="Aptos" panose="020B0004020202020204" pitchFamily="34" charset="0"/>
                        </a:rPr>
                        <a:t>792 - 100 %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3831869"/>
                  </a:ext>
                </a:extLst>
              </a:tr>
              <a:tr h="2783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    5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215 (5,7%)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189 (4,1%)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215 (53%)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</a:rPr>
                        <a:t>189 (47%)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00" dirty="0">
                          <a:effectLst/>
                          <a:latin typeface="Aptos" panose="020B0004020202020204" pitchFamily="34" charset="0"/>
                        </a:rPr>
                        <a:t>404 - 100 %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95914388"/>
                  </a:ext>
                </a:extLst>
              </a:tr>
              <a:tr h="2783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3787 100 %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4616 100 %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kern="1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64069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525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991C14-4EB0-4336-AB4E-AF7AB8591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</a:rPr>
              <a:t>Comment faire un graphique en démographie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3DB977-9777-4073-B26A-11ECFCA24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6812"/>
            <a:ext cx="10515600" cy="718792"/>
          </a:xfrm>
        </p:spPr>
        <p:txBody>
          <a:bodyPr/>
          <a:lstStyle/>
          <a:p>
            <a:r>
              <a:rPr lang="fr-FR" dirty="0"/>
              <a:t>Un graphique se présente toujours de la manière suivante :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57E586F-4611-42C0-ACF1-FBC2C0ACC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656" y="2282836"/>
            <a:ext cx="5878767" cy="437651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A163F49-B46F-4E50-960A-1E419ADF5721}"/>
              </a:ext>
            </a:extLst>
          </p:cNvPr>
          <p:cNvSpPr txBox="1"/>
          <p:nvPr/>
        </p:nvSpPr>
        <p:spPr>
          <a:xfrm>
            <a:off x="9523828" y="2284471"/>
            <a:ext cx="2668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 titre qui est numéroté dans votre dossier </a:t>
            </a:r>
          </a:p>
        </p:txBody>
      </p:sp>
      <p:sp>
        <p:nvSpPr>
          <p:cNvPr id="9" name="Flèche : gauche 8">
            <a:extLst>
              <a:ext uri="{FF2B5EF4-FFF2-40B4-BE49-F238E27FC236}">
                <a16:creationId xmlns:a16="http://schemas.microsoft.com/office/drawing/2014/main" id="{A067D7F8-2619-4D9A-918F-E2A8C1BD288C}"/>
              </a:ext>
            </a:extLst>
          </p:cNvPr>
          <p:cNvSpPr/>
          <p:nvPr/>
        </p:nvSpPr>
        <p:spPr>
          <a:xfrm>
            <a:off x="8728493" y="2241248"/>
            <a:ext cx="601037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lèche : gauche 9">
            <a:extLst>
              <a:ext uri="{FF2B5EF4-FFF2-40B4-BE49-F238E27FC236}">
                <a16:creationId xmlns:a16="http://schemas.microsoft.com/office/drawing/2014/main" id="{C04314E2-5D6A-4779-A25D-67C2CD9972BE}"/>
              </a:ext>
            </a:extLst>
          </p:cNvPr>
          <p:cNvSpPr/>
          <p:nvPr/>
        </p:nvSpPr>
        <p:spPr>
          <a:xfrm>
            <a:off x="7449659" y="6091004"/>
            <a:ext cx="601037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FBE8563-271B-4658-8B28-3DB74237A427}"/>
              </a:ext>
            </a:extLst>
          </p:cNvPr>
          <p:cNvSpPr txBox="1"/>
          <p:nvPr/>
        </p:nvSpPr>
        <p:spPr>
          <a:xfrm>
            <a:off x="8242853" y="6135757"/>
            <a:ext cx="286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Lecture + Champ + Source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D10C0AE-4420-4D03-9CE9-8EB8DAEA82BF}"/>
              </a:ext>
            </a:extLst>
          </p:cNvPr>
          <p:cNvSpPr/>
          <p:nvPr/>
        </p:nvSpPr>
        <p:spPr>
          <a:xfrm>
            <a:off x="7381461" y="2610679"/>
            <a:ext cx="1364974" cy="32070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lèche : gauche 12">
            <a:extLst>
              <a:ext uri="{FF2B5EF4-FFF2-40B4-BE49-F238E27FC236}">
                <a16:creationId xmlns:a16="http://schemas.microsoft.com/office/drawing/2014/main" id="{749EA2EB-33E9-41F1-97B1-0709C06FA350}"/>
              </a:ext>
            </a:extLst>
          </p:cNvPr>
          <p:cNvSpPr/>
          <p:nvPr/>
        </p:nvSpPr>
        <p:spPr>
          <a:xfrm>
            <a:off x="8861016" y="3539960"/>
            <a:ext cx="601037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3903829-B8AB-4F83-82E7-F3A59C1CFE62}"/>
              </a:ext>
            </a:extLst>
          </p:cNvPr>
          <p:cNvSpPr txBox="1"/>
          <p:nvPr/>
        </p:nvSpPr>
        <p:spPr>
          <a:xfrm>
            <a:off x="9607825" y="3591339"/>
            <a:ext cx="180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Une légende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317DA81C-ED96-412C-A366-07FEF49AE0A3}"/>
              </a:ext>
            </a:extLst>
          </p:cNvPr>
          <p:cNvCxnSpPr>
            <a:cxnSpLocks/>
          </p:cNvCxnSpPr>
          <p:nvPr/>
        </p:nvCxnSpPr>
        <p:spPr>
          <a:xfrm flipV="1">
            <a:off x="2385391" y="4346715"/>
            <a:ext cx="848139" cy="43732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8375CE00-E83C-4D39-81FF-FC00467E3BD1}"/>
              </a:ext>
            </a:extLst>
          </p:cNvPr>
          <p:cNvCxnSpPr>
            <a:cxnSpLocks/>
          </p:cNvCxnSpPr>
          <p:nvPr/>
        </p:nvCxnSpPr>
        <p:spPr>
          <a:xfrm>
            <a:off x="2464904" y="5168348"/>
            <a:ext cx="2325756" cy="72224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45CB90FB-1000-4A94-AD8A-FB7B46DE6860}"/>
              </a:ext>
            </a:extLst>
          </p:cNvPr>
          <p:cNvSpPr txBox="1"/>
          <p:nvPr/>
        </p:nvSpPr>
        <p:spPr>
          <a:xfrm>
            <a:off x="768626" y="4585252"/>
            <a:ext cx="1775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Noms des axes</a:t>
            </a:r>
          </a:p>
        </p:txBody>
      </p:sp>
    </p:spTree>
    <p:extLst>
      <p:ext uri="{BB962C8B-B14F-4D97-AF65-F5344CB8AC3E}">
        <p14:creationId xmlns:p14="http://schemas.microsoft.com/office/powerpoint/2010/main" val="184586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20" grpId="0"/>
    </p:bldLst>
  </p:timing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546</Words>
  <Application>Microsoft Office PowerPoint</Application>
  <PresentationFormat>Grand écran</PresentationFormat>
  <Paragraphs>104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Calisto MT</vt:lpstr>
      <vt:lpstr>Times New Roman</vt:lpstr>
      <vt:lpstr>Rétrospective</vt:lpstr>
      <vt:lpstr>Thème Office</vt:lpstr>
      <vt:lpstr>TD Statistiques et informatique</vt:lpstr>
      <vt:lpstr>Informations principales</vt:lpstr>
      <vt:lpstr>Déroulé du cours</vt:lpstr>
      <vt:lpstr>Séance 1 – Introduction aux méthodes quantitatives en sciences sociales</vt:lpstr>
      <vt:lpstr>Questions</vt:lpstr>
      <vt:lpstr>Questions</vt:lpstr>
      <vt:lpstr>Compréhension des tableaux</vt:lpstr>
      <vt:lpstr>Compréhension des tableaux</vt:lpstr>
      <vt:lpstr>Comment faire un graphique en démographie ?</vt:lpstr>
      <vt:lpstr>Petite astuce pour les cartes…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Inès Munoz-Bertrand</dc:creator>
  <cp:lastModifiedBy>Inès Munoz-Bertrand</cp:lastModifiedBy>
  <cp:revision>2</cp:revision>
  <dcterms:created xsi:type="dcterms:W3CDTF">2024-09-05T12:08:04Z</dcterms:created>
  <dcterms:modified xsi:type="dcterms:W3CDTF">2024-09-13T13:19:15Z</dcterms:modified>
</cp:coreProperties>
</file>