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64" r:id="rId4"/>
    <p:sldId id="267" r:id="rId5"/>
    <p:sldId id="263" r:id="rId6"/>
    <p:sldId id="266" r:id="rId7"/>
    <p:sldId id="268" r:id="rId8"/>
    <p:sldId id="270" r:id="rId9"/>
    <p:sldId id="269" r:id="rId10"/>
    <p:sldId id="272" r:id="rId11"/>
    <p:sldId id="273" r:id="rId12"/>
    <p:sldId id="257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042" autoAdjust="0"/>
    <p:restoredTop sz="94660"/>
  </p:normalViewPr>
  <p:slideViewPr>
    <p:cSldViewPr snapToGrid="0">
      <p:cViewPr varScale="1">
        <p:scale>
          <a:sx n="51" d="100"/>
          <a:sy n="51" d="100"/>
        </p:scale>
        <p:origin x="136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6C3041-B013-438C-A007-BDC4F5C326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0836122-7359-489F-A5E0-6D4273F182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C494281-09F3-40BC-8648-CA260C0F4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48F6-34B9-4A37-A57B-29F7AA213012}" type="datetimeFigureOut">
              <a:rPr lang="fr-FR" smtClean="0"/>
              <a:pPr/>
              <a:t>03/09/2024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3D7CC50-EDF8-4315-827A-3EBB89C07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566ED5A-6CDD-4858-94E9-BAD926C09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7EDA8-B214-4135-928A-6E1866415EA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4690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7B1BF3-E3E7-46A0-9757-FA6D83FDF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057A167-0D73-4E1E-8BBA-AB3ADF34D0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20871DA-206B-487E-B9E1-3E0C0662E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48F6-34B9-4A37-A57B-29F7AA213012}" type="datetimeFigureOut">
              <a:rPr lang="fr-FR" smtClean="0"/>
              <a:pPr/>
              <a:t>03/09/2024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4192C41-C96F-414B-8708-1F9686A80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31745BC-CFB3-48B9-9517-6B06A1F77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7EDA8-B214-4135-928A-6E1866415EA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2487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BEA1E371-EA4E-4864-A5BB-A996DEB91E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EE19336-6560-4BC2-9EDF-F929CEAF94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571C3C3-62D8-463D-BEC7-EB9E9F701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48F6-34B9-4A37-A57B-29F7AA213012}" type="datetimeFigureOut">
              <a:rPr lang="fr-FR" smtClean="0"/>
              <a:pPr/>
              <a:t>03/09/2024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B81D038-1A13-4B73-923B-6BA89EC15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F6A1955-B420-4967-9D24-A0FEDAC4C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7EDA8-B214-4135-928A-6E1866415EA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9325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8AF0B3-D296-4E05-A8BE-24D63209E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4063574-176B-44CF-853C-E1BCA94F0A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C7417B6-A1D1-47EB-949C-1AAE977AF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48F6-34B9-4A37-A57B-29F7AA213012}" type="datetimeFigureOut">
              <a:rPr lang="fr-FR" smtClean="0"/>
              <a:pPr/>
              <a:t>03/09/2024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A105BE5-9B0D-43F0-B4B0-9CD3872F3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C2D55E0-4DCE-4FF1-8220-48F797564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7EDA8-B214-4135-928A-6E1866415EA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4423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D3B2A4C-9F1C-4383-9A58-61FB6E805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031DB2A-1DDC-4DB5-A117-3FAED4DA21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115D062-2E11-4E9A-B6C0-B05A1F319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48F6-34B9-4A37-A57B-29F7AA213012}" type="datetimeFigureOut">
              <a:rPr lang="fr-FR" smtClean="0"/>
              <a:pPr/>
              <a:t>03/09/2024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7471C7D-5C22-4F5E-A1EE-185E9DE3A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D2B97F8-A615-49E1-AA4E-F1CFAB0B4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7EDA8-B214-4135-928A-6E1866415EA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059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C8521D-38C9-47EA-B1C8-2F70AD4DF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F70144C-D2E0-4DDB-B833-786B0B2A77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559E745-2A2C-4602-87EF-F7F71DD0BB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00DA364-47DF-40CF-8A31-9406245FD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48F6-34B9-4A37-A57B-29F7AA213012}" type="datetimeFigureOut">
              <a:rPr lang="fr-FR" smtClean="0"/>
              <a:pPr/>
              <a:t>03/09/2024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415D7E7-D444-4A01-85B8-18AE5D0A6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C548EFB-DA74-4992-997D-9BEEDED46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7EDA8-B214-4135-928A-6E1866415EA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4483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B9C2E7-B946-4EB2-8326-848D20988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DB17159-52EE-4480-AC6C-30C2D0DFCE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D62B2BE-8912-4054-9239-0CDC1727BA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56E4ACA-E738-4CE6-872F-FAFC8F16B2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C970FC0-F0EC-4CF7-9B6D-545E1D0F31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2B72C9FE-AC1E-4AC0-8319-755AC7508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48F6-34B9-4A37-A57B-29F7AA213012}" type="datetimeFigureOut">
              <a:rPr lang="fr-FR" smtClean="0"/>
              <a:pPr/>
              <a:t>03/09/2024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A280A3A-24A8-4530-A895-9ABFB3674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4DFAE6A-0F1C-448E-A487-DC53EF585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7EDA8-B214-4135-928A-6E1866415EA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750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66C257-C7D4-4D62-8E9F-C64769727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B9FCF29-E164-4893-80BF-B00831507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48F6-34B9-4A37-A57B-29F7AA213012}" type="datetimeFigureOut">
              <a:rPr lang="fr-FR" smtClean="0"/>
              <a:pPr/>
              <a:t>03/09/2024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E3F6D73-DE0D-4CA3-B64A-D20E319A9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84B111B-5979-4869-BD74-05B057AF7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7EDA8-B214-4135-928A-6E1866415EA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657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11CC401-B428-4B61-AF18-A5F78292D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48F6-34B9-4A37-A57B-29F7AA213012}" type="datetimeFigureOut">
              <a:rPr lang="fr-FR" smtClean="0"/>
              <a:pPr/>
              <a:t>03/09/2024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B0CDD0A-EAEE-408D-908E-7CDB55280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C5CD814-D5E9-434C-B926-5412F1864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7EDA8-B214-4135-928A-6E1866415EA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9203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20DA3C-14F3-4D22-AF29-07A86183F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702B732-7AE6-4A92-93ED-5CF3C16FC3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947C413-3036-4E67-9328-4A5C4CF668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3C6510F-1D67-4D67-807B-D0EBB64C0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48F6-34B9-4A37-A57B-29F7AA213012}" type="datetimeFigureOut">
              <a:rPr lang="fr-FR" smtClean="0"/>
              <a:pPr/>
              <a:t>03/09/2024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E18B674-5594-4318-AC12-D9C2CE5EE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845C758-48B1-4630-94E3-0E4604C7C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7EDA8-B214-4135-928A-6E1866415EA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5322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639F91-490C-421C-96E2-A168723D3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2B06C4D-8565-4900-91F0-635E21E806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4B36057-7AAC-4EDC-BFE8-CEF0F64C18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9D4424A-FBF6-4B12-B4B7-F9AB9FC0C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48F6-34B9-4A37-A57B-29F7AA213012}" type="datetimeFigureOut">
              <a:rPr lang="fr-FR" smtClean="0"/>
              <a:pPr/>
              <a:t>03/09/2024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5D35D00-FB5E-4055-B5A8-8042AE39A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8EB2B79-0485-492E-8F4F-03D06D62F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7EDA8-B214-4135-928A-6E1866415EA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070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06E4C41-D3BF-4DC3-9BB4-27CA6C991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3564363-73A1-4BAB-8044-90881D1DE3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3588DF2-27B2-4C87-B10E-00F8676BA6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648F6-34B9-4A37-A57B-29F7AA213012}" type="datetimeFigureOut">
              <a:rPr lang="fr-FR" smtClean="0"/>
              <a:pPr/>
              <a:t>03/09/2024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501A507-F22B-4A45-95B0-4B41F7E22F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6F8F530-EE82-485E-8CF3-CE6BED0D7C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7EDA8-B214-4135-928A-6E1866415EA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8827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D215FE3-C003-4554-B49E-00275E7517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5901" y="215900"/>
            <a:ext cx="10309206" cy="20064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>
                <a:latin typeface="Garamond"/>
                <a:cs typeface="Garamond"/>
              </a:rPr>
              <a:t>QUIZZ – CENSORSHIP, BOOK BANNING &amp; </a:t>
            </a:r>
          </a:p>
          <a:p>
            <a:pPr marL="0" indent="0">
              <a:buNone/>
            </a:pPr>
            <a:r>
              <a:rPr lang="en-US" b="1" u="sng" dirty="0">
                <a:latin typeface="Garamond"/>
                <a:cs typeface="Garamond"/>
              </a:rPr>
              <a:t>BOOK BURNING THROUGH THE AGES </a:t>
            </a:r>
          </a:p>
          <a:p>
            <a:pPr marL="0" indent="0">
              <a:buNone/>
            </a:pPr>
            <a:r>
              <a:rPr lang="en-US" b="1" dirty="0">
                <a:latin typeface="Garamond"/>
                <a:cs typeface="Garamond"/>
              </a:rPr>
              <a:t>Read the following multiple-choice questions and choose the correct answer : </a:t>
            </a:r>
          </a:p>
          <a:p>
            <a:pPr marL="0" indent="0">
              <a:buNone/>
            </a:pPr>
            <a:endParaRPr lang="en-US" dirty="0">
              <a:latin typeface="Garamond"/>
              <a:cs typeface="Garamond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rcRect l="57445" t="5075" r="15419" b="5451"/>
          <a:stretch>
            <a:fillRect/>
          </a:stretch>
        </p:blipFill>
        <p:spPr>
          <a:xfrm>
            <a:off x="0" y="0"/>
            <a:ext cx="1230279" cy="6869876"/>
          </a:xfrm>
          <a:prstGeom prst="rect">
            <a:avLst/>
          </a:prstGeom>
        </p:spPr>
      </p:pic>
      <p:pic>
        <p:nvPicPr>
          <p:cNvPr id="5" name="Espace réservé du contenu 3" descr="Capture d’écran 2024-01-17 à 15.13.26.png"/>
          <p:cNvPicPr>
            <a:picLocks noChangeAspect="1"/>
          </p:cNvPicPr>
          <p:nvPr/>
        </p:nvPicPr>
        <p:blipFill>
          <a:blip r:embed="rId3"/>
          <a:srcRect t="-21913" b="-21913"/>
          <a:stretch>
            <a:fillRect/>
          </a:stretch>
        </p:blipFill>
        <p:spPr>
          <a:xfrm>
            <a:off x="9596795" y="25400"/>
            <a:ext cx="2569805" cy="1063381"/>
          </a:xfrm>
          <a:prstGeom prst="rect">
            <a:avLst/>
          </a:prstGeom>
        </p:spPr>
      </p:pic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ED215FE3-C003-4554-B49E-00275E751788}"/>
              </a:ext>
            </a:extLst>
          </p:cNvPr>
          <p:cNvSpPr txBox="1">
            <a:spLocks/>
          </p:cNvSpPr>
          <p:nvPr/>
        </p:nvSpPr>
        <p:spPr>
          <a:xfrm>
            <a:off x="1460500" y="2099511"/>
            <a:ext cx="10706100" cy="4156910"/>
          </a:xfrm>
          <a:prstGeom prst="rect">
            <a:avLst/>
          </a:prstGeom>
        </p:spPr>
        <p:txBody>
          <a:bodyPr vert="horz" lIns="91440" tIns="45720" rIns="91440" bIns="45720" numCol="2" rtlCol="0">
            <a:normAutofit fontScale="77500" lnSpcReduction="20000"/>
          </a:bodyPr>
          <a:lstStyle/>
          <a:p>
            <a:endParaRPr lang="en-GB" sz="2400" b="1" cap="all" dirty="0">
              <a:latin typeface="Garamond"/>
              <a:cs typeface="Garamond"/>
            </a:endParaRPr>
          </a:p>
          <a:p>
            <a:r>
              <a:rPr lang="en-GB" sz="2400" b="1" cap="all" dirty="0">
                <a:latin typeface="Garamond"/>
                <a:cs typeface="Garamond"/>
              </a:rPr>
              <a:t>Question 9 </a:t>
            </a:r>
            <a:r>
              <a:rPr lang="fr-FR" sz="2400" dirty="0" err="1">
                <a:latin typeface="Garamond"/>
                <a:cs typeface="Garamond"/>
              </a:rPr>
              <a:t>Which</a:t>
            </a:r>
            <a:r>
              <a:rPr lang="fr-FR" sz="2400" dirty="0">
                <a:latin typeface="Garamond"/>
                <a:cs typeface="Garamond"/>
              </a:rPr>
              <a:t> </a:t>
            </a:r>
            <a:r>
              <a:rPr lang="fr-FR" sz="2400" dirty="0" err="1">
                <a:latin typeface="Garamond"/>
                <a:cs typeface="Garamond"/>
              </a:rPr>
              <a:t>Iranian</a:t>
            </a:r>
            <a:r>
              <a:rPr lang="fr-FR" sz="2400" dirty="0">
                <a:latin typeface="Garamond"/>
                <a:cs typeface="Garamond"/>
              </a:rPr>
              <a:t> </a:t>
            </a:r>
            <a:r>
              <a:rPr lang="fr-FR" sz="2400" dirty="0" err="1">
                <a:latin typeface="Garamond"/>
                <a:cs typeface="Garamond"/>
              </a:rPr>
              <a:t>author</a:t>
            </a:r>
            <a:r>
              <a:rPr lang="fr-FR" sz="2400" dirty="0">
                <a:latin typeface="Garamond"/>
                <a:cs typeface="Garamond"/>
              </a:rPr>
              <a:t> and </a:t>
            </a:r>
            <a:r>
              <a:rPr lang="fr-FR" sz="2400" dirty="0" err="1">
                <a:latin typeface="Garamond"/>
                <a:cs typeface="Garamond"/>
              </a:rPr>
              <a:t>artist</a:t>
            </a:r>
            <a:r>
              <a:rPr lang="fr-FR" sz="2400" dirty="0">
                <a:latin typeface="Garamond"/>
                <a:cs typeface="Garamond"/>
              </a:rPr>
              <a:t> </a:t>
            </a:r>
            <a:r>
              <a:rPr lang="fr-FR" sz="2400" dirty="0" err="1">
                <a:latin typeface="Garamond"/>
                <a:cs typeface="Garamond"/>
              </a:rPr>
              <a:t>faced</a:t>
            </a:r>
            <a:r>
              <a:rPr lang="fr-FR" sz="2400" dirty="0">
                <a:latin typeface="Garamond"/>
                <a:cs typeface="Garamond"/>
              </a:rPr>
              <a:t> </a:t>
            </a:r>
            <a:r>
              <a:rPr lang="fr-FR" sz="2400" dirty="0" err="1">
                <a:latin typeface="Garamond"/>
                <a:cs typeface="Garamond"/>
              </a:rPr>
              <a:t>censorship</a:t>
            </a:r>
            <a:r>
              <a:rPr lang="fr-FR" sz="2400" dirty="0">
                <a:latin typeface="Garamond"/>
                <a:cs typeface="Garamond"/>
              </a:rPr>
              <a:t> and </a:t>
            </a:r>
            <a:r>
              <a:rPr lang="fr-FR" sz="2400" dirty="0" err="1">
                <a:latin typeface="Garamond"/>
                <a:cs typeface="Garamond"/>
              </a:rPr>
              <a:t>persecution</a:t>
            </a:r>
            <a:r>
              <a:rPr lang="fr-FR" sz="2400" dirty="0">
                <a:latin typeface="Garamond"/>
                <a:cs typeface="Garamond"/>
              </a:rPr>
              <a:t> </a:t>
            </a:r>
            <a:r>
              <a:rPr lang="fr-FR" sz="2400" dirty="0" err="1">
                <a:latin typeface="Garamond"/>
                <a:cs typeface="Garamond"/>
              </a:rPr>
              <a:t>after</a:t>
            </a:r>
            <a:r>
              <a:rPr lang="fr-FR" sz="2400" dirty="0">
                <a:latin typeface="Garamond"/>
                <a:cs typeface="Garamond"/>
              </a:rPr>
              <a:t> the publication of </a:t>
            </a:r>
            <a:r>
              <a:rPr lang="fr-FR" sz="2400" dirty="0" err="1">
                <a:latin typeface="Garamond"/>
                <a:cs typeface="Garamond"/>
              </a:rPr>
              <a:t>her</a:t>
            </a:r>
            <a:r>
              <a:rPr lang="fr-FR" sz="2400" dirty="0">
                <a:latin typeface="Garamond"/>
                <a:cs typeface="Garamond"/>
              </a:rPr>
              <a:t> </a:t>
            </a:r>
            <a:r>
              <a:rPr lang="fr-FR" sz="2400" dirty="0" err="1">
                <a:latin typeface="Garamond"/>
                <a:cs typeface="Garamond"/>
              </a:rPr>
              <a:t>graphic</a:t>
            </a:r>
            <a:r>
              <a:rPr lang="fr-FR" sz="2400" dirty="0">
                <a:latin typeface="Garamond"/>
                <a:cs typeface="Garamond"/>
              </a:rPr>
              <a:t> </a:t>
            </a:r>
            <a:r>
              <a:rPr lang="fr-FR" sz="2400" dirty="0" err="1">
                <a:latin typeface="Garamond"/>
                <a:cs typeface="Garamond"/>
              </a:rPr>
              <a:t>novel</a:t>
            </a:r>
            <a:r>
              <a:rPr lang="fr-FR" sz="2400" dirty="0">
                <a:latin typeface="Garamond"/>
                <a:cs typeface="Garamond"/>
              </a:rPr>
              <a:t> "</a:t>
            </a:r>
            <a:r>
              <a:rPr lang="fr-FR" sz="2400" dirty="0" err="1">
                <a:latin typeface="Garamond"/>
                <a:cs typeface="Garamond"/>
              </a:rPr>
              <a:t>Persepolis</a:t>
            </a:r>
            <a:r>
              <a:rPr lang="fr-FR" sz="2400" dirty="0">
                <a:latin typeface="Garamond"/>
                <a:cs typeface="Garamond"/>
              </a:rPr>
              <a:t>"?</a:t>
            </a:r>
          </a:p>
          <a:p>
            <a:endParaRPr lang="en-GB" sz="2400" dirty="0">
              <a:latin typeface="Garamond"/>
              <a:cs typeface="Garamond"/>
            </a:endParaRPr>
          </a:p>
          <a:p>
            <a:r>
              <a:rPr lang="fr-FR" sz="2400" dirty="0">
                <a:latin typeface="Garamond"/>
                <a:cs typeface="Garamond"/>
              </a:rPr>
              <a:t>A. </a:t>
            </a:r>
            <a:r>
              <a:rPr lang="fr-FR" sz="2400" dirty="0" err="1">
                <a:latin typeface="Garamond"/>
                <a:cs typeface="Garamond"/>
              </a:rPr>
              <a:t>Marjane</a:t>
            </a:r>
            <a:r>
              <a:rPr lang="fr-FR" sz="2400" dirty="0">
                <a:latin typeface="Garamond"/>
                <a:cs typeface="Garamond"/>
              </a:rPr>
              <a:t> </a:t>
            </a:r>
            <a:r>
              <a:rPr lang="fr-FR" sz="2400" dirty="0" err="1">
                <a:latin typeface="Garamond"/>
                <a:cs typeface="Garamond"/>
              </a:rPr>
              <a:t>Satrapi</a:t>
            </a:r>
            <a:endParaRPr lang="fr-FR" sz="2400" dirty="0">
              <a:latin typeface="Garamond"/>
              <a:cs typeface="Garamond"/>
            </a:endParaRPr>
          </a:p>
          <a:p>
            <a:r>
              <a:rPr lang="fr-FR" sz="2400" dirty="0">
                <a:latin typeface="Garamond"/>
                <a:cs typeface="Garamond"/>
              </a:rPr>
              <a:t>B. </a:t>
            </a:r>
            <a:r>
              <a:rPr lang="fr-FR" sz="2400" dirty="0" err="1">
                <a:latin typeface="Garamond"/>
                <a:cs typeface="Garamond"/>
              </a:rPr>
              <a:t>Azar</a:t>
            </a:r>
            <a:r>
              <a:rPr lang="fr-FR" sz="2400" dirty="0">
                <a:latin typeface="Garamond"/>
                <a:cs typeface="Garamond"/>
              </a:rPr>
              <a:t> </a:t>
            </a:r>
            <a:r>
              <a:rPr lang="fr-FR" sz="2400" dirty="0" err="1">
                <a:latin typeface="Garamond"/>
                <a:cs typeface="Garamond"/>
              </a:rPr>
              <a:t>Nafisi</a:t>
            </a:r>
            <a:endParaRPr lang="fr-FR" sz="2400" dirty="0">
              <a:latin typeface="Garamond"/>
              <a:cs typeface="Garamond"/>
            </a:endParaRPr>
          </a:p>
          <a:p>
            <a:r>
              <a:rPr lang="fr-FR" sz="2400" dirty="0">
                <a:latin typeface="Garamond"/>
                <a:cs typeface="Garamond"/>
              </a:rPr>
              <a:t>C. </a:t>
            </a:r>
            <a:r>
              <a:rPr lang="fr-FR" sz="2400" dirty="0" err="1">
                <a:latin typeface="Garamond"/>
                <a:cs typeface="Garamond"/>
              </a:rPr>
              <a:t>Shirin</a:t>
            </a:r>
            <a:r>
              <a:rPr lang="fr-FR" sz="2400" dirty="0">
                <a:latin typeface="Garamond"/>
                <a:cs typeface="Garamond"/>
              </a:rPr>
              <a:t> </a:t>
            </a:r>
            <a:r>
              <a:rPr lang="fr-FR" sz="2400" dirty="0" err="1">
                <a:latin typeface="Garamond"/>
                <a:cs typeface="Garamond"/>
              </a:rPr>
              <a:t>Ebadi</a:t>
            </a:r>
            <a:endParaRPr lang="fr-FR" sz="2400" dirty="0">
              <a:latin typeface="Garamond"/>
              <a:cs typeface="Garamond"/>
            </a:endParaRPr>
          </a:p>
          <a:p>
            <a:endParaRPr lang="fr-FR" sz="2400" dirty="0">
              <a:latin typeface="Garamond"/>
              <a:cs typeface="Garamond"/>
            </a:endParaRPr>
          </a:p>
          <a:p>
            <a:r>
              <a:rPr lang="en-GB" sz="2400" b="1" cap="all" dirty="0">
                <a:latin typeface="Garamond"/>
                <a:cs typeface="Garamond"/>
              </a:rPr>
              <a:t>Question 10 </a:t>
            </a:r>
            <a:r>
              <a:rPr lang="en-GB" sz="2400" dirty="0">
                <a:latin typeface="Garamond"/>
                <a:cs typeface="Garamond"/>
              </a:rPr>
              <a:t>In 2019 and 2020, a graphic novel by author Maia </a:t>
            </a:r>
            <a:r>
              <a:rPr lang="en-GB" sz="2400" dirty="0" err="1">
                <a:latin typeface="Garamond"/>
                <a:cs typeface="Garamond"/>
              </a:rPr>
              <a:t>Kokabe</a:t>
            </a:r>
            <a:r>
              <a:rPr lang="en-GB" sz="2400" dirty="0">
                <a:latin typeface="Garamond"/>
                <a:cs typeface="Garamond"/>
              </a:rPr>
              <a:t> became one of the most banned books in the US because of the topic it tackles. Which topic is that ?</a:t>
            </a:r>
          </a:p>
          <a:p>
            <a:r>
              <a:rPr lang="en-GB" sz="2400" dirty="0">
                <a:latin typeface="Garamond"/>
                <a:cs typeface="Garamond"/>
              </a:rPr>
              <a:t> </a:t>
            </a:r>
          </a:p>
          <a:p>
            <a:r>
              <a:rPr lang="fr-FR" sz="2400" dirty="0">
                <a:latin typeface="Garamond"/>
                <a:cs typeface="Garamond"/>
              </a:rPr>
              <a:t>A. Eco-</a:t>
            </a:r>
            <a:r>
              <a:rPr lang="fr-FR" sz="2400" dirty="0" err="1">
                <a:latin typeface="Garamond"/>
                <a:cs typeface="Garamond"/>
              </a:rPr>
              <a:t>feminism</a:t>
            </a:r>
            <a:r>
              <a:rPr lang="fr-FR" sz="2400" dirty="0">
                <a:latin typeface="Garamond"/>
                <a:cs typeface="Garamond"/>
              </a:rPr>
              <a:t> </a:t>
            </a:r>
          </a:p>
          <a:p>
            <a:r>
              <a:rPr lang="fr-FR" sz="2400" dirty="0">
                <a:latin typeface="Garamond"/>
                <a:cs typeface="Garamond"/>
              </a:rPr>
              <a:t>B. </a:t>
            </a:r>
            <a:r>
              <a:rPr lang="fr-FR" sz="2400" dirty="0" err="1">
                <a:latin typeface="Garamond"/>
                <a:cs typeface="Garamond"/>
              </a:rPr>
              <a:t>Anorexia</a:t>
            </a:r>
            <a:r>
              <a:rPr lang="fr-FR" sz="2400" dirty="0">
                <a:latin typeface="Garamond"/>
                <a:cs typeface="Garamond"/>
              </a:rPr>
              <a:t> </a:t>
            </a:r>
          </a:p>
          <a:p>
            <a:r>
              <a:rPr lang="fr-FR" sz="2400" dirty="0">
                <a:latin typeface="Garamond"/>
                <a:cs typeface="Garamond"/>
              </a:rPr>
              <a:t>C. </a:t>
            </a:r>
            <a:r>
              <a:rPr lang="fr-FR" sz="2400" dirty="0" err="1">
                <a:latin typeface="Garamond"/>
                <a:cs typeface="Garamond"/>
              </a:rPr>
              <a:t>Nonbinary</a:t>
            </a:r>
            <a:r>
              <a:rPr lang="fr-FR" sz="2400" dirty="0">
                <a:latin typeface="Garamond"/>
                <a:cs typeface="Garamond"/>
              </a:rPr>
              <a:t> </a:t>
            </a:r>
            <a:r>
              <a:rPr lang="fr-FR" sz="2400" dirty="0" err="1">
                <a:latin typeface="Garamond"/>
                <a:cs typeface="Garamond"/>
              </a:rPr>
              <a:t>identity</a:t>
            </a:r>
            <a:endParaRPr lang="fr-FR" sz="2400" dirty="0">
              <a:latin typeface="Garamond"/>
              <a:cs typeface="Garamond"/>
            </a:endParaRPr>
          </a:p>
          <a:p>
            <a:endParaRPr lang="fr-FR" sz="2400" dirty="0">
              <a:latin typeface="Garamond"/>
              <a:cs typeface="Garamond"/>
            </a:endParaRPr>
          </a:p>
          <a:p>
            <a:endParaRPr lang="fr-FR" sz="2400" dirty="0">
              <a:latin typeface="Garamond"/>
              <a:cs typeface="Garamond"/>
            </a:endParaRPr>
          </a:p>
          <a:p>
            <a:endParaRPr lang="en-GB" sz="2400" dirty="0">
              <a:latin typeface="Garamond"/>
              <a:cs typeface="Garamond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charset="2"/>
              <a:buChar char="q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/>
              <a:ea typeface="+mn-ea"/>
              <a:cs typeface="Garamond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charset="2"/>
              <a:buChar char="q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/>
              <a:ea typeface="+mn-ea"/>
              <a:cs typeface="Garamond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charset="2"/>
              <a:buChar char="q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/>
              <a:ea typeface="+mn-ea"/>
              <a:cs typeface="Garamond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/>
              <a:ea typeface="+mn-ea"/>
              <a:cs typeface="Garamond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charset="2"/>
              <a:buChar char="q"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/>
              <a:ea typeface="+mn-ea"/>
              <a:cs typeface="Garamond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charset="2"/>
              <a:buChar char="q"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/>
              <a:ea typeface="+mn-ea"/>
              <a:cs typeface="Garamond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charset="2"/>
              <a:buChar char="q"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/>
              <a:ea typeface="+mn-ea"/>
              <a:cs typeface="Garamond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/>
              <a:ea typeface="+mn-ea"/>
              <a:cs typeface="Garamond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/>
              <a:ea typeface="+mn-ea"/>
              <a:cs typeface="Garamond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/>
              <a:ea typeface="+mn-ea"/>
              <a:cs typeface="Garamond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E7CBAA9-85EA-4C3B-B886-64F6670BC5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8833" y="2345896"/>
            <a:ext cx="2625622" cy="3787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790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D215FE3-C003-4554-B49E-00275E7517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5900" y="215901"/>
            <a:ext cx="10930689" cy="19618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>
                <a:latin typeface="Garamond"/>
                <a:cs typeface="Garamond"/>
              </a:rPr>
              <a:t>LEAD-IN </a:t>
            </a:r>
          </a:p>
          <a:p>
            <a:pPr marL="0" indent="0">
              <a:buNone/>
            </a:pPr>
            <a:r>
              <a:rPr lang="en-US" sz="2400" b="1" u="sng" dirty="0">
                <a:latin typeface="Garamond"/>
                <a:cs typeface="Garamond"/>
              </a:rPr>
              <a:t>In pairs or in groups of three students, choose two or three </a:t>
            </a:r>
          </a:p>
          <a:p>
            <a:pPr marL="0" indent="0">
              <a:buNone/>
            </a:pPr>
            <a:r>
              <a:rPr lang="en-US" sz="2400" b="1" u="sng" dirty="0">
                <a:latin typeface="Garamond"/>
                <a:cs typeface="Garamond"/>
              </a:rPr>
              <a:t>questions from the list of questions below. Discuss them, provide examples, and compare your ideas and opinions: </a:t>
            </a:r>
          </a:p>
          <a:p>
            <a:pPr marL="0" indent="0">
              <a:buNone/>
            </a:pPr>
            <a:endParaRPr lang="en-US" dirty="0">
              <a:latin typeface="Garamond"/>
              <a:cs typeface="Garamond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rcRect l="57445" t="5075" r="15419" b="5451"/>
          <a:stretch>
            <a:fillRect/>
          </a:stretch>
        </p:blipFill>
        <p:spPr>
          <a:xfrm>
            <a:off x="0" y="0"/>
            <a:ext cx="1230279" cy="6869876"/>
          </a:xfrm>
          <a:prstGeom prst="rect">
            <a:avLst/>
          </a:prstGeom>
        </p:spPr>
      </p:pic>
      <p:pic>
        <p:nvPicPr>
          <p:cNvPr id="5" name="Espace réservé du contenu 3" descr="Capture d’écran 2024-01-17 à 15.13.26.png"/>
          <p:cNvPicPr>
            <a:picLocks noChangeAspect="1"/>
          </p:cNvPicPr>
          <p:nvPr/>
        </p:nvPicPr>
        <p:blipFill>
          <a:blip r:embed="rId3"/>
          <a:srcRect t="-21913" b="-21913"/>
          <a:stretch>
            <a:fillRect/>
          </a:stretch>
        </p:blipFill>
        <p:spPr>
          <a:xfrm>
            <a:off x="9596795" y="25400"/>
            <a:ext cx="2569805" cy="1063381"/>
          </a:xfrm>
          <a:prstGeom prst="rect">
            <a:avLst/>
          </a:prstGeom>
        </p:spPr>
      </p:pic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ED215FE3-C003-4554-B49E-00275E751788}"/>
              </a:ext>
            </a:extLst>
          </p:cNvPr>
          <p:cNvSpPr txBox="1">
            <a:spLocks/>
          </p:cNvSpPr>
          <p:nvPr/>
        </p:nvSpPr>
        <p:spPr>
          <a:xfrm>
            <a:off x="1485900" y="1792709"/>
            <a:ext cx="10413332" cy="4943642"/>
          </a:xfrm>
          <a:prstGeom prst="rect">
            <a:avLst/>
          </a:prstGeom>
        </p:spPr>
        <p:txBody>
          <a:bodyPr vert="horz" lIns="91440" tIns="45720" rIns="91440" bIns="45720" numCol="1" rtlCol="0"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endParaRPr lang="en-GB" sz="2100" b="1" cap="all" dirty="0">
              <a:latin typeface="Garamond" panose="02020404030301010803" pitchFamily="18" charset="0"/>
              <a:cs typeface="Garamond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GB" sz="2100" dirty="0">
                <a:latin typeface="Garamond" panose="02020404030301010803" pitchFamily="18" charset="0"/>
              </a:rPr>
              <a:t>In your opinion, should there be any limits on freedom of expression in literature, and if so, what should those limits be?</a:t>
            </a:r>
            <a:endParaRPr lang="fr-FR" sz="2100" dirty="0">
              <a:latin typeface="Garamond" panose="02020404030301010803" pitchFamily="18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GB" sz="2100" dirty="0">
                <a:latin typeface="Garamond" panose="02020404030301010803" pitchFamily="18" charset="0"/>
              </a:rPr>
              <a:t>Do you believe that censorship can protect society, or does it hinder freedom of expression?</a:t>
            </a:r>
            <a:endParaRPr lang="fr-FR" sz="2100" dirty="0">
              <a:latin typeface="Garamond" panose="02020404030301010803" pitchFamily="18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GB" sz="2100" dirty="0">
                <a:latin typeface="Garamond" panose="02020404030301010803" pitchFamily="18" charset="0"/>
              </a:rPr>
              <a:t>Can you think of any famous books that have been banned in history? Why were they banned?</a:t>
            </a:r>
            <a:endParaRPr lang="fr-FR" sz="2100" dirty="0">
              <a:latin typeface="Garamond" panose="02020404030301010803" pitchFamily="18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GB" sz="2100" dirty="0">
                <a:latin typeface="Garamond" panose="02020404030301010803" pitchFamily="18" charset="0"/>
              </a:rPr>
              <a:t>Consider cases where authors wrote under pseudonyms to avoid censorship. What impact does anonymity have on the freedom of expression in literature?</a:t>
            </a:r>
            <a:endParaRPr lang="fr-FR" sz="2100" dirty="0">
              <a:latin typeface="Garamond" panose="02020404030301010803" pitchFamily="18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GB" sz="2100" dirty="0">
                <a:latin typeface="Garamond" panose="02020404030301010803" pitchFamily="18" charset="0"/>
              </a:rPr>
              <a:t>Explore the idea of banned authors as "persona non grata." Can you think of examples where authors faced ostracism due to their work?</a:t>
            </a:r>
            <a:endParaRPr lang="fr-FR" sz="2100" dirty="0">
              <a:latin typeface="Garamond" panose="02020404030301010803" pitchFamily="18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GB" sz="2100" dirty="0">
                <a:latin typeface="Garamond" panose="02020404030301010803" pitchFamily="18" charset="0"/>
              </a:rPr>
              <a:t>In your opinion, what are the reasons for altering a book or rewriting it? Do you consider this to be a form of censorship? </a:t>
            </a:r>
            <a:endParaRPr lang="fr-FR" sz="2100" dirty="0">
              <a:latin typeface="Garamond" panose="02020404030301010803" pitchFamily="18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GB" sz="2100" dirty="0">
                <a:latin typeface="Garamond" panose="02020404030301010803" pitchFamily="18" charset="0"/>
              </a:rPr>
              <a:t>Discuss the concept of self-censorship. Can authors be influenced to alter their work without external pressure?</a:t>
            </a:r>
            <a:endParaRPr lang="fr-FR" sz="2100" dirty="0">
              <a:latin typeface="Garamond" panose="02020404030301010803" pitchFamily="18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GB" sz="2100" dirty="0">
                <a:latin typeface="Garamond" panose="02020404030301010803" pitchFamily="18" charset="0"/>
              </a:rPr>
              <a:t>How do you think advancements in technology, like the internet or AI, have influenced the ability to censor or rewrite literature?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/>
              <a:ea typeface="+mn-ea"/>
              <a:cs typeface="Garamond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/>
              <a:ea typeface="+mn-ea"/>
              <a:cs typeface="Garamond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charset="2"/>
              <a:buChar char="q"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/>
              <a:ea typeface="+mn-ea"/>
              <a:cs typeface="Garamond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charset="2"/>
              <a:buChar char="q"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/>
              <a:ea typeface="+mn-ea"/>
              <a:cs typeface="Garamond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charset="2"/>
              <a:buChar char="q"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/>
              <a:ea typeface="+mn-ea"/>
              <a:cs typeface="Garamond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/>
              <a:ea typeface="+mn-ea"/>
              <a:cs typeface="Garamond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/>
              <a:ea typeface="+mn-ea"/>
              <a:cs typeface="Garamond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/>
              <a:ea typeface="+mn-ea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1005759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91E58967-9810-421A-8B57-F83E4F45B44C}"/>
              </a:ext>
            </a:extLst>
          </p:cNvPr>
          <p:cNvSpPr txBox="1">
            <a:spLocks/>
          </p:cNvSpPr>
          <p:nvPr/>
        </p:nvSpPr>
        <p:spPr>
          <a:xfrm>
            <a:off x="1152464" y="1058243"/>
            <a:ext cx="10061244" cy="103044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b="1" dirty="0">
                <a:latin typeface="Garamond"/>
                <a:cs typeface="Garamond"/>
              </a:rPr>
              <a:t>Look at the following cartoons about censorship and book banning. Describe them and explain what they refer to: </a:t>
            </a:r>
          </a:p>
          <a:p>
            <a:endParaRPr lang="en-US" dirty="0">
              <a:latin typeface="Century Gothic" panose="020B0502020202020204" pitchFamily="34" charset="0"/>
            </a:endParaRPr>
          </a:p>
          <a:p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rcRect l="57445" t="5075" r="15419" b="5451"/>
          <a:stretch>
            <a:fillRect/>
          </a:stretch>
        </p:blipFill>
        <p:spPr>
          <a:xfrm>
            <a:off x="0" y="0"/>
            <a:ext cx="1230279" cy="6869876"/>
          </a:xfrm>
          <a:prstGeom prst="rect">
            <a:avLst/>
          </a:prstGeom>
        </p:spPr>
      </p:pic>
      <p:pic>
        <p:nvPicPr>
          <p:cNvPr id="5" name="Espace réservé du contenu 3" descr="Capture d’écran 2024-01-17 à 15.13.26.png"/>
          <p:cNvPicPr>
            <a:picLocks noChangeAspect="1"/>
          </p:cNvPicPr>
          <p:nvPr/>
        </p:nvPicPr>
        <p:blipFill>
          <a:blip r:embed="rId3"/>
          <a:srcRect t="-21913" b="-21913"/>
          <a:stretch>
            <a:fillRect/>
          </a:stretch>
        </p:blipFill>
        <p:spPr>
          <a:xfrm>
            <a:off x="9596795" y="25400"/>
            <a:ext cx="2569805" cy="1063381"/>
          </a:xfrm>
          <a:prstGeom prst="rect">
            <a:avLst/>
          </a:prstGeom>
        </p:spPr>
      </p:pic>
      <p:pic>
        <p:nvPicPr>
          <p:cNvPr id="6" name="Image 5" descr="90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9830" y="2628063"/>
            <a:ext cx="3799874" cy="2531156"/>
          </a:xfrm>
          <a:prstGeom prst="rect">
            <a:avLst/>
          </a:prstGeom>
        </p:spPr>
      </p:pic>
      <p:pic>
        <p:nvPicPr>
          <p:cNvPr id="8" name="Image 7" descr="reading-troubles-john-cole-cagle-279123_1200x93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3565" y="2310399"/>
            <a:ext cx="3798425" cy="2848820"/>
          </a:xfrm>
          <a:prstGeom prst="rect">
            <a:avLst/>
          </a:prstGeom>
        </p:spPr>
      </p:pic>
      <p:pic>
        <p:nvPicPr>
          <p:cNvPr id="9" name="Picture 2" descr="Opinion | Cartoon by Clay Bennett - The Washington Post">
            <a:extLst>
              <a:ext uri="{FF2B5EF4-FFF2-40B4-BE49-F238E27FC236}">
                <a16:creationId xmlns:a16="http://schemas.microsoft.com/office/drawing/2014/main" id="{42A53F47-8FA1-4061-A836-1DC70CE862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990" y="2628063"/>
            <a:ext cx="3796736" cy="2531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082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md308386072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6541" y="2987000"/>
            <a:ext cx="2046809" cy="2790483"/>
          </a:xfrm>
          <a:prstGeom prst="rect">
            <a:avLst/>
          </a:prstGeom>
        </p:spPr>
      </p:pic>
      <p:pic>
        <p:nvPicPr>
          <p:cNvPr id="2" name="Image 1" descr="81vHA1+GmhS._AC_UF1000,1000_QL80_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2902" y="2292509"/>
            <a:ext cx="1937578" cy="2593042"/>
          </a:xfrm>
          <a:prstGeom prst="rect">
            <a:avLst/>
          </a:prstGeom>
        </p:spPr>
      </p:pic>
      <p:pic>
        <p:nvPicPr>
          <p:cNvPr id="3" name="Image 2" descr="1077117_RushdieS_SatanicVerses_P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30897" y="388489"/>
            <a:ext cx="1680293" cy="2621258"/>
          </a:xfrm>
          <a:prstGeom prst="rect">
            <a:avLst/>
          </a:prstGeom>
        </p:spPr>
      </p:pic>
      <p:pic>
        <p:nvPicPr>
          <p:cNvPr id="6" name="Image 5" descr="md3141827765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8276" y="2745228"/>
            <a:ext cx="1743168" cy="2852985"/>
          </a:xfrm>
          <a:prstGeom prst="rect">
            <a:avLst/>
          </a:prstGeom>
        </p:spPr>
      </p:pic>
      <p:pic>
        <p:nvPicPr>
          <p:cNvPr id="8" name="Image 7" descr="5331224290_7d7b40478f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30523" y="458299"/>
            <a:ext cx="1753108" cy="2672421"/>
          </a:xfrm>
          <a:prstGeom prst="rect">
            <a:avLst/>
          </a:prstGeom>
          <a:effectLst>
            <a:outerShdw blurRad="431800" dist="177800" dir="11700000">
              <a:srgbClr val="000000"/>
            </a:outerShdw>
          </a:effectLst>
        </p:spPr>
      </p:pic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ED215FE3-C003-4554-B49E-00275E751788}"/>
              </a:ext>
            </a:extLst>
          </p:cNvPr>
          <p:cNvSpPr txBox="1">
            <a:spLocks/>
          </p:cNvSpPr>
          <p:nvPr/>
        </p:nvSpPr>
        <p:spPr>
          <a:xfrm>
            <a:off x="2984292" y="411541"/>
            <a:ext cx="7548005" cy="15767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What</a:t>
            </a:r>
            <a:r>
              <a:rPr kumimoji="0" lang="en-US" sz="44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lang="en-US" sz="4400" dirty="0">
                <a:latin typeface="Garamond"/>
                <a:cs typeface="Garamond"/>
              </a:rPr>
              <a:t>do the following books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4400" dirty="0">
                <a:latin typeface="Garamond"/>
                <a:cs typeface="Garamond"/>
              </a:rPr>
              <a:t>have in common?</a:t>
            </a:r>
            <a:endParaRPr kumimoji="0" lang="fr-FR" sz="4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/>
              <a:ea typeface="+mn-ea"/>
              <a:cs typeface="Garamond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7"/>
          <a:srcRect l="57445" t="5075" r="15419" b="5451"/>
          <a:stretch>
            <a:fillRect/>
          </a:stretch>
        </p:blipFill>
        <p:spPr>
          <a:xfrm>
            <a:off x="0" y="0"/>
            <a:ext cx="1230279" cy="6869876"/>
          </a:xfrm>
          <a:prstGeom prst="rect">
            <a:avLst/>
          </a:prstGeom>
        </p:spPr>
      </p:pic>
      <p:pic>
        <p:nvPicPr>
          <p:cNvPr id="5" name="Image 4" descr="md31147407345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24910" y="3342394"/>
            <a:ext cx="1844398" cy="2422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289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Capture d’écran 2024-01-17 à 15.13.26.png"/>
          <p:cNvPicPr>
            <a:picLocks noGrp="1" noChangeAspect="1"/>
          </p:cNvPicPr>
          <p:nvPr>
            <p:ph idx="1"/>
          </p:nvPr>
        </p:nvPicPr>
        <p:blipFill>
          <a:blip r:embed="rId2"/>
          <a:srcRect t="-21913" b="-21913"/>
          <a:stretch>
            <a:fillRect/>
          </a:stretch>
        </p:blipFill>
        <p:spPr>
          <a:xfrm>
            <a:off x="1511300" y="1016000"/>
            <a:ext cx="10334698" cy="4276481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rcRect l="57445" t="5075" r="15419" b="5451"/>
          <a:stretch>
            <a:fillRect/>
          </a:stretch>
        </p:blipFill>
        <p:spPr>
          <a:xfrm>
            <a:off x="0" y="0"/>
            <a:ext cx="1230279" cy="68698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D215FE3-C003-4554-B49E-00275E7517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9700" y="215900"/>
            <a:ext cx="10413175" cy="61136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>
                <a:latin typeface="Garamond"/>
                <a:cs typeface="Garamond"/>
              </a:rPr>
              <a:t>DEFINITION</a:t>
            </a:r>
          </a:p>
          <a:p>
            <a:pPr marL="0" indent="0">
              <a:buNone/>
            </a:pPr>
            <a:endParaRPr lang="fr-FR" b="1" dirty="0">
              <a:latin typeface="Garamond"/>
              <a:cs typeface="Garamond"/>
            </a:endParaRPr>
          </a:p>
          <a:p>
            <a:pPr marL="0" indent="0">
              <a:buFont typeface="Wingdings" pitchFamily="-86" charset="2"/>
              <a:buChar char="Ø"/>
            </a:pPr>
            <a:r>
              <a:rPr lang="fr-FR" b="1" dirty="0">
                <a:latin typeface="Garamond"/>
                <a:cs typeface="Garamond"/>
              </a:rPr>
              <a:t> </a:t>
            </a:r>
            <a:r>
              <a:rPr lang="fr-FR" b="1" dirty="0" err="1">
                <a:latin typeface="Garamond"/>
                <a:cs typeface="Garamond"/>
              </a:rPr>
              <a:t>Give</a:t>
            </a:r>
            <a:r>
              <a:rPr lang="fr-FR" b="1" dirty="0">
                <a:latin typeface="Garamond"/>
                <a:cs typeface="Garamond"/>
              </a:rPr>
              <a:t> </a:t>
            </a:r>
            <a:r>
              <a:rPr lang="fr-FR" b="1" dirty="0" err="1">
                <a:latin typeface="Garamond"/>
                <a:cs typeface="Garamond"/>
              </a:rPr>
              <a:t>your</a:t>
            </a:r>
            <a:r>
              <a:rPr lang="fr-FR" b="1" dirty="0">
                <a:latin typeface="Garamond"/>
                <a:cs typeface="Garamond"/>
              </a:rPr>
              <a:t> </a:t>
            </a:r>
            <a:r>
              <a:rPr lang="fr-FR" b="1" dirty="0" err="1">
                <a:latin typeface="Garamond"/>
                <a:cs typeface="Garamond"/>
              </a:rPr>
              <a:t>own</a:t>
            </a:r>
            <a:r>
              <a:rPr lang="fr-FR" b="1" dirty="0">
                <a:latin typeface="Garamond"/>
                <a:cs typeface="Garamond"/>
              </a:rPr>
              <a:t> </a:t>
            </a:r>
            <a:r>
              <a:rPr lang="fr-FR" b="1" dirty="0" err="1">
                <a:latin typeface="Garamond"/>
                <a:cs typeface="Garamond"/>
              </a:rPr>
              <a:t>definition</a:t>
            </a:r>
            <a:r>
              <a:rPr lang="fr-FR" b="1" dirty="0">
                <a:latin typeface="Garamond"/>
                <a:cs typeface="Garamond"/>
              </a:rPr>
              <a:t> of CENSORSHIP</a:t>
            </a:r>
          </a:p>
          <a:p>
            <a:pPr marL="0" indent="0">
              <a:buNone/>
            </a:pPr>
            <a:endParaRPr lang="fr-FR" b="1" dirty="0">
              <a:latin typeface="Garamond"/>
              <a:cs typeface="Garamond"/>
            </a:endParaRPr>
          </a:p>
          <a:p>
            <a:pPr marL="0" indent="0">
              <a:buNone/>
            </a:pPr>
            <a:r>
              <a:rPr lang="fr-FR" b="1" dirty="0">
                <a:latin typeface="Garamond"/>
                <a:cs typeface="Garamond"/>
              </a:rPr>
              <a:t>NOW READ THE FOLLOWING DEFINITIONS </a:t>
            </a:r>
          </a:p>
          <a:p>
            <a:pPr marL="0" indent="0">
              <a:buNone/>
            </a:pPr>
            <a:endParaRPr lang="fr-FR" sz="1200" b="1" dirty="0">
              <a:latin typeface="Garamond"/>
              <a:cs typeface="Garamond"/>
            </a:endParaRPr>
          </a:p>
          <a:p>
            <a:pPr marL="0" indent="0">
              <a:buFont typeface="Wingdings" charset="2"/>
              <a:buChar char="q"/>
            </a:pPr>
            <a:r>
              <a:rPr lang="fr-FR" sz="2400" b="1" dirty="0">
                <a:latin typeface="Garamond"/>
                <a:cs typeface="Garamond"/>
              </a:rPr>
              <a:t>« CENSORSHIP » </a:t>
            </a:r>
            <a:r>
              <a:rPr lang="fr-FR" sz="2400" dirty="0" err="1">
                <a:latin typeface="Garamond"/>
                <a:cs typeface="Garamond"/>
              </a:rPr>
              <a:t>is</a:t>
            </a:r>
            <a:r>
              <a:rPr lang="fr-FR" sz="2400" dirty="0">
                <a:latin typeface="Garamond"/>
                <a:cs typeface="Garamond"/>
              </a:rPr>
              <a:t> the </a:t>
            </a:r>
            <a:r>
              <a:rPr lang="fr-FR" sz="2400" dirty="0" err="1">
                <a:latin typeface="Garamond"/>
                <a:cs typeface="Garamond"/>
              </a:rPr>
              <a:t>changing</a:t>
            </a:r>
            <a:r>
              <a:rPr lang="fr-FR" sz="2400" dirty="0">
                <a:latin typeface="Garamond"/>
                <a:cs typeface="Garamond"/>
              </a:rPr>
              <a:t> or the suppression or prohibition of speech or </a:t>
            </a:r>
            <a:r>
              <a:rPr lang="fr-FR" sz="2400" dirty="0" err="1">
                <a:latin typeface="Garamond"/>
                <a:cs typeface="Garamond"/>
              </a:rPr>
              <a:t>writing</a:t>
            </a:r>
            <a:r>
              <a:rPr lang="fr-FR" sz="2400" dirty="0">
                <a:latin typeface="Garamond"/>
                <a:cs typeface="Garamond"/>
              </a:rPr>
              <a:t> </a:t>
            </a:r>
            <a:r>
              <a:rPr lang="fr-FR" sz="2400" dirty="0" err="1">
                <a:latin typeface="Garamond"/>
                <a:cs typeface="Garamond"/>
              </a:rPr>
              <a:t>that</a:t>
            </a:r>
            <a:r>
              <a:rPr lang="fr-FR" sz="2400" dirty="0">
                <a:latin typeface="Garamond"/>
                <a:cs typeface="Garamond"/>
              </a:rPr>
              <a:t> </a:t>
            </a:r>
            <a:r>
              <a:rPr lang="fr-FR" sz="2400" dirty="0" err="1">
                <a:latin typeface="Garamond"/>
                <a:cs typeface="Garamond"/>
              </a:rPr>
              <a:t>is</a:t>
            </a:r>
            <a:r>
              <a:rPr lang="fr-FR" sz="2400" dirty="0">
                <a:latin typeface="Garamond"/>
                <a:cs typeface="Garamond"/>
              </a:rPr>
              <a:t> </a:t>
            </a:r>
            <a:r>
              <a:rPr lang="fr-FR" sz="2400" dirty="0" err="1">
                <a:latin typeface="Garamond"/>
                <a:cs typeface="Garamond"/>
              </a:rPr>
              <a:t>deemed</a:t>
            </a:r>
            <a:r>
              <a:rPr lang="fr-FR" sz="2400" dirty="0">
                <a:latin typeface="Garamond"/>
                <a:cs typeface="Garamond"/>
              </a:rPr>
              <a:t> subversive of the </a:t>
            </a:r>
            <a:r>
              <a:rPr lang="fr-FR" sz="2400" dirty="0" err="1">
                <a:latin typeface="Garamond"/>
                <a:cs typeface="Garamond"/>
              </a:rPr>
              <a:t>common</a:t>
            </a:r>
            <a:r>
              <a:rPr lang="fr-FR" sz="2400" dirty="0">
                <a:latin typeface="Garamond"/>
                <a:cs typeface="Garamond"/>
              </a:rPr>
              <a:t> good. </a:t>
            </a:r>
            <a:r>
              <a:rPr lang="fr-FR" sz="1800" dirty="0">
                <a:latin typeface="Garamond"/>
                <a:cs typeface="Garamond"/>
              </a:rPr>
              <a:t>(</a:t>
            </a:r>
            <a:r>
              <a:rPr lang="fr-FR" sz="1800" dirty="0" err="1">
                <a:latin typeface="Garamond"/>
                <a:cs typeface="Garamond"/>
              </a:rPr>
              <a:t>definition</a:t>
            </a:r>
            <a:r>
              <a:rPr lang="fr-FR" sz="1800" dirty="0">
                <a:latin typeface="Garamond"/>
                <a:cs typeface="Garamond"/>
              </a:rPr>
              <a:t> of </a:t>
            </a:r>
            <a:r>
              <a:rPr lang="fr-FR" sz="1800" dirty="0" err="1">
                <a:latin typeface="Garamond"/>
                <a:cs typeface="Garamond"/>
              </a:rPr>
              <a:t>Encyclopedia</a:t>
            </a:r>
            <a:r>
              <a:rPr lang="fr-FR" sz="1800" dirty="0">
                <a:latin typeface="Garamond"/>
                <a:cs typeface="Garamond"/>
              </a:rPr>
              <a:t> </a:t>
            </a:r>
            <a:r>
              <a:rPr lang="fr-FR" sz="1800" dirty="0" err="1">
                <a:latin typeface="Garamond"/>
                <a:cs typeface="Garamond"/>
              </a:rPr>
              <a:t>Britannica</a:t>
            </a:r>
            <a:r>
              <a:rPr lang="fr-FR" sz="1800" dirty="0">
                <a:latin typeface="Garamond"/>
                <a:cs typeface="Garamond"/>
              </a:rPr>
              <a:t>)</a:t>
            </a:r>
            <a:endParaRPr lang="fr-FR" sz="1800" b="1" dirty="0">
              <a:latin typeface="Garamond"/>
              <a:cs typeface="Garamond"/>
            </a:endParaRPr>
          </a:p>
          <a:p>
            <a:pPr marL="0" indent="0">
              <a:buFont typeface="Wingdings" charset="2"/>
              <a:buChar char="q"/>
            </a:pPr>
            <a:r>
              <a:rPr lang="fr-FR" sz="2400" b="1" dirty="0">
                <a:latin typeface="Garamond"/>
                <a:cs typeface="Garamond"/>
              </a:rPr>
              <a:t>« CENSORSHIP » </a:t>
            </a:r>
            <a:r>
              <a:rPr lang="fr-FR" sz="2400" dirty="0" err="1">
                <a:latin typeface="Garamond"/>
                <a:cs typeface="Garamond"/>
              </a:rPr>
              <a:t>is</a:t>
            </a:r>
            <a:r>
              <a:rPr lang="fr-FR" sz="2400" dirty="0">
                <a:latin typeface="Garamond"/>
                <a:cs typeface="Garamond"/>
              </a:rPr>
              <a:t> the </a:t>
            </a:r>
            <a:r>
              <a:rPr lang="fr-FR" sz="2400" dirty="0" err="1">
                <a:latin typeface="Garamond"/>
                <a:cs typeface="Garamond"/>
              </a:rPr>
              <a:t>censoring</a:t>
            </a:r>
            <a:r>
              <a:rPr lang="fr-FR" sz="2400" dirty="0">
                <a:latin typeface="Garamond"/>
                <a:cs typeface="Garamond"/>
              </a:rPr>
              <a:t> of books, </a:t>
            </a:r>
            <a:r>
              <a:rPr lang="fr-FR" sz="2400" dirty="0" err="1">
                <a:latin typeface="Garamond"/>
                <a:cs typeface="Garamond"/>
              </a:rPr>
              <a:t>plays</a:t>
            </a:r>
            <a:r>
              <a:rPr lang="fr-FR" sz="2400" dirty="0">
                <a:latin typeface="Garamond"/>
                <a:cs typeface="Garamond"/>
              </a:rPr>
              <a:t>, films, or reports, </a:t>
            </a:r>
            <a:r>
              <a:rPr lang="fr-FR" sz="2400" dirty="0" err="1">
                <a:latin typeface="Garamond"/>
                <a:cs typeface="Garamond"/>
              </a:rPr>
              <a:t>especially</a:t>
            </a:r>
            <a:r>
              <a:rPr lang="fr-FR" sz="2400" dirty="0">
                <a:latin typeface="Garamond"/>
                <a:cs typeface="Garamond"/>
              </a:rPr>
              <a:t> by </a:t>
            </a:r>
            <a:r>
              <a:rPr lang="fr-FR" sz="2400" dirty="0" err="1">
                <a:latin typeface="Garamond"/>
                <a:cs typeface="Garamond"/>
              </a:rPr>
              <a:t>government</a:t>
            </a:r>
            <a:r>
              <a:rPr lang="fr-FR" sz="2400" dirty="0">
                <a:latin typeface="Garamond"/>
                <a:cs typeface="Garamond"/>
              </a:rPr>
              <a:t> </a:t>
            </a:r>
            <a:r>
              <a:rPr lang="fr-FR" sz="2400" dirty="0" err="1">
                <a:latin typeface="Garamond"/>
                <a:cs typeface="Garamond"/>
              </a:rPr>
              <a:t>officials</a:t>
            </a:r>
            <a:r>
              <a:rPr lang="fr-FR" sz="2400" dirty="0">
                <a:latin typeface="Garamond"/>
                <a:cs typeface="Garamond"/>
              </a:rPr>
              <a:t>, </a:t>
            </a:r>
            <a:r>
              <a:rPr lang="fr-FR" sz="2400" dirty="0" err="1">
                <a:latin typeface="Garamond"/>
                <a:cs typeface="Garamond"/>
              </a:rPr>
              <a:t>because</a:t>
            </a:r>
            <a:r>
              <a:rPr lang="fr-FR" sz="2400" dirty="0">
                <a:latin typeface="Garamond"/>
                <a:cs typeface="Garamond"/>
              </a:rPr>
              <a:t> </a:t>
            </a:r>
            <a:r>
              <a:rPr lang="fr-FR" sz="2400" dirty="0" err="1">
                <a:latin typeface="Garamond"/>
                <a:cs typeface="Garamond"/>
              </a:rPr>
              <a:t>they</a:t>
            </a:r>
            <a:r>
              <a:rPr lang="fr-FR" sz="2400" dirty="0">
                <a:latin typeface="Garamond"/>
                <a:cs typeface="Garamond"/>
              </a:rPr>
              <a:t> are </a:t>
            </a:r>
            <a:r>
              <a:rPr lang="fr-FR" sz="2400" dirty="0" err="1">
                <a:latin typeface="Garamond"/>
                <a:cs typeface="Garamond"/>
              </a:rPr>
              <a:t>considered</a:t>
            </a:r>
            <a:r>
              <a:rPr lang="fr-FR" sz="2400" dirty="0">
                <a:latin typeface="Garamond"/>
                <a:cs typeface="Garamond"/>
              </a:rPr>
              <a:t> immoral or secret in </a:t>
            </a:r>
            <a:r>
              <a:rPr lang="fr-FR" sz="2400" dirty="0" err="1">
                <a:latin typeface="Garamond"/>
                <a:cs typeface="Garamond"/>
              </a:rPr>
              <a:t>some</a:t>
            </a:r>
            <a:r>
              <a:rPr lang="fr-FR" sz="2400" dirty="0">
                <a:latin typeface="Garamond"/>
                <a:cs typeface="Garamond"/>
              </a:rPr>
              <a:t> </a:t>
            </a:r>
            <a:r>
              <a:rPr lang="fr-FR" sz="2400" dirty="0" err="1">
                <a:latin typeface="Garamond"/>
                <a:cs typeface="Garamond"/>
              </a:rPr>
              <a:t>way</a:t>
            </a:r>
            <a:r>
              <a:rPr lang="fr-FR" sz="2400" dirty="0">
                <a:latin typeface="Garamond"/>
                <a:cs typeface="Garamond"/>
              </a:rPr>
              <a:t>. </a:t>
            </a:r>
            <a:r>
              <a:rPr lang="fr-FR" sz="1800" dirty="0">
                <a:latin typeface="Garamond"/>
                <a:cs typeface="Garamond"/>
              </a:rPr>
              <a:t>(</a:t>
            </a:r>
            <a:r>
              <a:rPr lang="fr-FR" sz="1800" dirty="0" err="1">
                <a:latin typeface="Garamond"/>
                <a:cs typeface="Garamond"/>
              </a:rPr>
              <a:t>definition</a:t>
            </a:r>
            <a:r>
              <a:rPr lang="fr-FR" sz="1800" dirty="0">
                <a:latin typeface="Garamond"/>
                <a:cs typeface="Garamond"/>
              </a:rPr>
              <a:t> of Collins </a:t>
            </a:r>
            <a:r>
              <a:rPr lang="fr-FR" sz="1800" dirty="0" err="1">
                <a:latin typeface="Garamond"/>
                <a:cs typeface="Garamond"/>
              </a:rPr>
              <a:t>dictionary</a:t>
            </a:r>
            <a:r>
              <a:rPr lang="fr-FR" sz="1800" dirty="0">
                <a:latin typeface="Garamond"/>
                <a:cs typeface="Garamond"/>
              </a:rPr>
              <a:t>)</a:t>
            </a:r>
          </a:p>
          <a:p>
            <a:pPr marL="0" indent="0">
              <a:buNone/>
            </a:pPr>
            <a:endParaRPr lang="fr-FR" sz="2400" b="1" dirty="0">
              <a:latin typeface="Garamond"/>
              <a:cs typeface="Garamond"/>
            </a:endParaRPr>
          </a:p>
          <a:p>
            <a:pPr marL="0" indent="0">
              <a:buNone/>
            </a:pPr>
            <a:endParaRPr lang="fr-FR" sz="2400" b="1" dirty="0">
              <a:latin typeface="Garamond"/>
              <a:cs typeface="Garamond"/>
            </a:endParaRPr>
          </a:p>
          <a:p>
            <a:pPr marL="0" indent="0">
              <a:buNone/>
            </a:pPr>
            <a:endParaRPr lang="fr-FR" sz="1800" b="1" dirty="0">
              <a:latin typeface="Garamond"/>
              <a:cs typeface="Garamond"/>
            </a:endParaRPr>
          </a:p>
          <a:p>
            <a:pPr marL="0" indent="0">
              <a:buNone/>
            </a:pPr>
            <a:endParaRPr lang="fr-FR" sz="1800" b="1" dirty="0">
              <a:latin typeface="Garamond"/>
              <a:cs typeface="Garamond"/>
            </a:endParaRPr>
          </a:p>
          <a:p>
            <a:pPr>
              <a:buNone/>
            </a:pPr>
            <a:endParaRPr lang="en-US" dirty="0">
              <a:latin typeface="Garamond"/>
              <a:cs typeface="Garamond"/>
            </a:endParaRPr>
          </a:p>
          <a:p>
            <a:pPr marL="0" indent="0">
              <a:buNone/>
            </a:pPr>
            <a:endParaRPr lang="en-US" dirty="0">
              <a:latin typeface="Garamond"/>
              <a:cs typeface="Garamond"/>
            </a:endParaRPr>
          </a:p>
          <a:p>
            <a:endParaRPr lang="fr-FR" dirty="0">
              <a:latin typeface="Garamond"/>
              <a:cs typeface="Garamond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rcRect l="57445" t="5075" r="15419" b="5451"/>
          <a:stretch>
            <a:fillRect/>
          </a:stretch>
        </p:blipFill>
        <p:spPr>
          <a:xfrm>
            <a:off x="0" y="0"/>
            <a:ext cx="1230279" cy="6869876"/>
          </a:xfrm>
          <a:prstGeom prst="rect">
            <a:avLst/>
          </a:prstGeom>
        </p:spPr>
      </p:pic>
      <p:pic>
        <p:nvPicPr>
          <p:cNvPr id="5" name="Espace réservé du contenu 3" descr="Capture d’écran 2024-01-17 à 15.13.26.png"/>
          <p:cNvPicPr>
            <a:picLocks noChangeAspect="1"/>
          </p:cNvPicPr>
          <p:nvPr/>
        </p:nvPicPr>
        <p:blipFill>
          <a:blip r:embed="rId3"/>
          <a:srcRect t="-21913" b="-21913"/>
          <a:stretch>
            <a:fillRect/>
          </a:stretch>
        </p:blipFill>
        <p:spPr>
          <a:xfrm>
            <a:off x="9596795" y="25400"/>
            <a:ext cx="2569805" cy="1063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790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D215FE3-C003-4554-B49E-00275E7517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9700" y="215901"/>
            <a:ext cx="10413175" cy="20701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u="sng" dirty="0">
                <a:latin typeface="Garamond"/>
                <a:cs typeface="Garamond"/>
              </a:rPr>
              <a:t>WORDCLOUD</a:t>
            </a:r>
          </a:p>
          <a:p>
            <a:pPr marL="0" indent="0">
              <a:buNone/>
            </a:pPr>
            <a:endParaRPr lang="en-GB" b="1" dirty="0">
              <a:latin typeface="Garamond"/>
              <a:cs typeface="Garamond"/>
            </a:endParaRPr>
          </a:p>
          <a:p>
            <a:pPr marL="0" indent="0">
              <a:buFont typeface="Wingdings" pitchFamily="-86" charset="2"/>
              <a:buChar char="Ø"/>
            </a:pPr>
            <a:r>
              <a:rPr lang="en-GB" b="1" dirty="0">
                <a:latin typeface="Garamond"/>
                <a:cs typeface="Garamond"/>
              </a:rPr>
              <a:t> Which of the following terms and idioms are not related to the semantic field of CENSORSHIP ? </a:t>
            </a:r>
            <a:endParaRPr lang="en-GB" sz="2000" dirty="0">
              <a:latin typeface="Garamond"/>
              <a:cs typeface="Garamond"/>
            </a:endParaRPr>
          </a:p>
          <a:p>
            <a:pPr marL="0" indent="0">
              <a:buFont typeface="Wingdings" charset="2"/>
              <a:buChar char="q"/>
            </a:pPr>
            <a:endParaRPr lang="en-GB" sz="2000" dirty="0">
              <a:latin typeface="Garamond"/>
              <a:cs typeface="Garamond"/>
            </a:endParaRPr>
          </a:p>
          <a:p>
            <a:pPr marL="0" indent="0">
              <a:buFont typeface="Wingdings" charset="2"/>
              <a:buChar char="q"/>
            </a:pPr>
            <a:endParaRPr lang="en-GB" sz="2000" dirty="0">
              <a:latin typeface="Garamond"/>
              <a:cs typeface="Garamond"/>
            </a:endParaRPr>
          </a:p>
          <a:p>
            <a:pPr marL="0" indent="0">
              <a:buNone/>
            </a:pPr>
            <a:endParaRPr lang="en-GB" sz="2000" b="1" dirty="0">
              <a:latin typeface="Garamond"/>
              <a:cs typeface="Garamond"/>
            </a:endParaRPr>
          </a:p>
          <a:p>
            <a:pPr marL="0" indent="0">
              <a:buFont typeface="Wingdings" charset="2"/>
              <a:buChar char="q"/>
            </a:pPr>
            <a:endParaRPr lang="en-GB" sz="2400" b="1" dirty="0">
              <a:latin typeface="Garamond"/>
              <a:cs typeface="Garamond"/>
            </a:endParaRPr>
          </a:p>
          <a:p>
            <a:pPr marL="0" indent="0">
              <a:buFont typeface="Wingdings" charset="2"/>
              <a:buChar char="q"/>
            </a:pPr>
            <a:endParaRPr lang="en-GB" sz="1800" b="1" dirty="0">
              <a:latin typeface="Garamond"/>
              <a:cs typeface="Garamond"/>
            </a:endParaRPr>
          </a:p>
          <a:p>
            <a:pPr marL="0" indent="0">
              <a:buFont typeface="Wingdings" charset="2"/>
              <a:buChar char="q"/>
            </a:pPr>
            <a:endParaRPr lang="en-GB" sz="1800" b="1" dirty="0">
              <a:latin typeface="Garamond"/>
              <a:cs typeface="Garamond"/>
            </a:endParaRPr>
          </a:p>
          <a:p>
            <a:pPr>
              <a:buNone/>
            </a:pPr>
            <a:endParaRPr lang="en-GB" dirty="0">
              <a:latin typeface="Garamond"/>
              <a:cs typeface="Garamond"/>
            </a:endParaRPr>
          </a:p>
          <a:p>
            <a:pPr marL="0" indent="0">
              <a:buNone/>
            </a:pPr>
            <a:endParaRPr lang="en-GB" dirty="0">
              <a:latin typeface="Garamond"/>
              <a:cs typeface="Garamond"/>
            </a:endParaRPr>
          </a:p>
          <a:p>
            <a:endParaRPr lang="en-GB" dirty="0">
              <a:latin typeface="Garamond"/>
              <a:cs typeface="Garamond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rcRect l="57445" t="5075" r="15419" b="5451"/>
          <a:stretch>
            <a:fillRect/>
          </a:stretch>
        </p:blipFill>
        <p:spPr>
          <a:xfrm>
            <a:off x="0" y="0"/>
            <a:ext cx="1230279" cy="6869876"/>
          </a:xfrm>
          <a:prstGeom prst="rect">
            <a:avLst/>
          </a:prstGeom>
        </p:spPr>
      </p:pic>
      <p:pic>
        <p:nvPicPr>
          <p:cNvPr id="5" name="Espace réservé du contenu 3" descr="Capture d’écran 2024-01-17 à 15.13.26.png"/>
          <p:cNvPicPr>
            <a:picLocks noChangeAspect="1"/>
          </p:cNvPicPr>
          <p:nvPr/>
        </p:nvPicPr>
        <p:blipFill>
          <a:blip r:embed="rId3"/>
          <a:srcRect t="-21913" b="-21913"/>
          <a:stretch>
            <a:fillRect/>
          </a:stretch>
        </p:blipFill>
        <p:spPr>
          <a:xfrm>
            <a:off x="9596795" y="25400"/>
            <a:ext cx="2569805" cy="1063381"/>
          </a:xfrm>
          <a:prstGeom prst="rect">
            <a:avLst/>
          </a:prstGeom>
        </p:spPr>
      </p:pic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ED215FE3-C003-4554-B49E-00275E751788}"/>
              </a:ext>
            </a:extLst>
          </p:cNvPr>
          <p:cNvSpPr txBox="1">
            <a:spLocks/>
          </p:cNvSpPr>
          <p:nvPr/>
        </p:nvSpPr>
        <p:spPr>
          <a:xfrm>
            <a:off x="1460501" y="2400301"/>
            <a:ext cx="7873999" cy="3187699"/>
          </a:xfrm>
          <a:prstGeom prst="rect">
            <a:avLst/>
          </a:prstGeom>
        </p:spPr>
        <p:txBody>
          <a:bodyPr vert="horz" lIns="91440" tIns="45720" rIns="91440" bIns="45720" numCol="3" rtlCol="0">
            <a:normAutofit fontScale="92500" lnSpcReduction="10000"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buFont typeface="Wingdings" charset="2"/>
              <a:buChar char="q"/>
            </a:pPr>
            <a:r>
              <a:rPr lang="en-GB" sz="2400" b="1" dirty="0">
                <a:latin typeface="Garamond"/>
                <a:cs typeface="Garamond"/>
              </a:rPr>
              <a:t> </a:t>
            </a:r>
            <a:r>
              <a:rPr lang="en-GB" sz="2400" dirty="0">
                <a:latin typeface="Garamond"/>
                <a:cs typeface="Garamond"/>
              </a:rPr>
              <a:t>Muzzling 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buFont typeface="Wingdings" charset="2"/>
              <a:buChar char="q"/>
            </a:pPr>
            <a:r>
              <a:rPr lang="en-GB" sz="2400" b="1" dirty="0">
                <a:latin typeface="Garamond"/>
                <a:cs typeface="Garamond"/>
              </a:rPr>
              <a:t> </a:t>
            </a:r>
            <a:r>
              <a:rPr lang="en-GB" sz="2400" dirty="0">
                <a:latin typeface="Garamond"/>
                <a:cs typeface="Garamond"/>
              </a:rPr>
              <a:t>Red tape 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buFont typeface="Wingdings" charset="2"/>
              <a:buChar char="q"/>
              <a:defRPr/>
            </a:pPr>
            <a:r>
              <a:rPr lang="en-GB" sz="2400" dirty="0">
                <a:latin typeface="Garamond"/>
                <a:cs typeface="Garamond"/>
              </a:rPr>
              <a:t> Blue-pencilling</a:t>
            </a:r>
            <a:endParaRPr lang="en-GB" sz="2400" b="1" dirty="0">
              <a:latin typeface="Garamond"/>
              <a:cs typeface="Garamond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  <a:buFont typeface="Wingdings" charset="2"/>
              <a:buChar char="q"/>
            </a:pPr>
            <a:r>
              <a:rPr lang="en-GB" sz="2400" dirty="0">
                <a:latin typeface="Garamond"/>
                <a:cs typeface="Garamond"/>
              </a:rPr>
              <a:t> Silencing  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buFont typeface="Wingdings" charset="2"/>
              <a:buChar char="q"/>
            </a:pPr>
            <a:r>
              <a:rPr lang="en-GB" sz="2400" dirty="0">
                <a:latin typeface="Garamond"/>
                <a:cs typeface="Garamond"/>
              </a:rPr>
              <a:t> Bane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charset="2"/>
              <a:buChar char="q"/>
              <a:tabLst/>
              <a:defRPr/>
            </a:pPr>
            <a:r>
              <a:rPr lang="en-GB" sz="2400" dirty="0">
                <a:latin typeface="Garamond"/>
                <a:cs typeface="Garamond"/>
              </a:rPr>
              <a:t> Gag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charset="2"/>
              <a:buChar char="q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Expurgation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charset="2"/>
              <a:buChar char="q"/>
              <a:tabLst/>
              <a:defRPr/>
            </a:pPr>
            <a:r>
              <a:rPr lang="en-GB" sz="2400" noProof="0" dirty="0">
                <a:latin typeface="Garamond"/>
                <a:cs typeface="Garamond"/>
              </a:rPr>
              <a:t> Brainstorm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 </a:t>
            </a:r>
            <a:r>
              <a:rPr kumimoji="0" lang="en-GB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charset="2"/>
              <a:buChar char="q"/>
              <a:tabLst/>
              <a:defRPr/>
            </a:pPr>
            <a:r>
              <a:rPr lang="en-GB" sz="2400" dirty="0">
                <a:latin typeface="Garamond"/>
                <a:cs typeface="Garamond"/>
              </a:rPr>
              <a:t>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Thought-control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charset="2"/>
              <a:buChar char="q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To sit on a fence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charset="2"/>
              <a:buChar char="q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Content moderation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charset="2"/>
              <a:buChar char="q"/>
              <a:tabLst/>
              <a:defRPr/>
            </a:pPr>
            <a:r>
              <a:rPr lang="en-GB" sz="2400" dirty="0">
                <a:latin typeface="Garamond"/>
                <a:cs typeface="Garamond"/>
              </a:rPr>
              <a:t> Inquisition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charset="2"/>
              <a:buChar char="q"/>
              <a:tabLst/>
              <a:defRPr/>
            </a:pPr>
            <a:r>
              <a:rPr lang="en-GB" sz="2400" dirty="0">
                <a:latin typeface="Garamond"/>
                <a:cs typeface="Garamond"/>
              </a:rPr>
              <a:t> Elation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charset="2"/>
              <a:buChar char="q"/>
              <a:tabLst/>
              <a:defRPr/>
            </a:pPr>
            <a:r>
              <a:rPr lang="en-GB" sz="2400" dirty="0">
                <a:latin typeface="Garamond"/>
                <a:cs typeface="Garamond"/>
              </a:rPr>
              <a:t> </a:t>
            </a:r>
            <a:r>
              <a:rPr lang="en-GB" sz="2400" dirty="0" err="1">
                <a:latin typeface="Garamond"/>
                <a:cs typeface="Garamond"/>
              </a:rPr>
              <a:t>Autodafé</a:t>
            </a:r>
            <a:r>
              <a:rPr lang="en-GB" sz="2400" dirty="0">
                <a:latin typeface="Garamond"/>
                <a:cs typeface="Garamond"/>
              </a:rPr>
              <a:t> 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/>
              <a:ea typeface="+mn-ea"/>
              <a:cs typeface="Garamond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charset="2"/>
              <a:buChar char="q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/>
              <a:ea typeface="+mn-ea"/>
              <a:cs typeface="Garamond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charset="2"/>
              <a:buChar char="q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/>
              <a:ea typeface="+mn-ea"/>
              <a:cs typeface="Garamond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/>
              <a:ea typeface="+mn-ea"/>
              <a:cs typeface="Garamond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charset="2"/>
              <a:buChar char="q"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/>
              <a:ea typeface="+mn-ea"/>
              <a:cs typeface="Garamond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charset="2"/>
              <a:buChar char="q"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/>
              <a:ea typeface="+mn-ea"/>
              <a:cs typeface="Garamond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charset="2"/>
              <a:buChar char="q"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/>
              <a:ea typeface="+mn-ea"/>
              <a:cs typeface="Garamond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/>
              <a:ea typeface="+mn-ea"/>
              <a:cs typeface="Garamond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/>
              <a:ea typeface="+mn-ea"/>
              <a:cs typeface="Garamond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/>
              <a:ea typeface="+mn-ea"/>
              <a:cs typeface="Garamond"/>
            </a:endParaRPr>
          </a:p>
        </p:txBody>
      </p:sp>
      <p:pic>
        <p:nvPicPr>
          <p:cNvPr id="7" name="Image 6" descr="Danby-Stephen-King-Banned-Books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83793" y="2882900"/>
            <a:ext cx="3043813" cy="2070100"/>
          </a:xfrm>
          <a:prstGeom prst="rect">
            <a:avLst/>
          </a:prstGeom>
        </p:spPr>
      </p:pic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ED215FE3-C003-4554-B49E-00275E751788}"/>
              </a:ext>
            </a:extLst>
          </p:cNvPr>
          <p:cNvSpPr txBox="1">
            <a:spLocks/>
          </p:cNvSpPr>
          <p:nvPr/>
        </p:nvSpPr>
        <p:spPr>
          <a:xfrm>
            <a:off x="2159000" y="2425623"/>
            <a:ext cx="7873999" cy="3187699"/>
          </a:xfrm>
          <a:prstGeom prst="rect">
            <a:avLst/>
          </a:prstGeom>
        </p:spPr>
        <p:txBody>
          <a:bodyPr vert="horz" lIns="91440" tIns="45720" rIns="91440" bIns="45720" numCol="3" rtlCol="0">
            <a:normAutofit fontScale="92500" lnSpcReduction="10000"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buFont typeface="Wingdings" charset="2"/>
              <a:buChar char="q"/>
            </a:pPr>
            <a:r>
              <a:rPr lang="en-GB" sz="2400" b="1" dirty="0">
                <a:latin typeface="Garamond"/>
                <a:cs typeface="Garamond"/>
              </a:rPr>
              <a:t> Muzzling 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buFont typeface="Wingdings" charset="2"/>
              <a:buChar char="q"/>
            </a:pPr>
            <a:r>
              <a:rPr lang="en-GB" sz="2400" b="1" dirty="0">
                <a:latin typeface="Garamond"/>
                <a:cs typeface="Garamond"/>
              </a:rPr>
              <a:t> </a:t>
            </a:r>
            <a:r>
              <a:rPr lang="en-GB" sz="2400" b="1" strike="sngStrike" dirty="0">
                <a:solidFill>
                  <a:srgbClr val="FF0000"/>
                </a:solidFill>
                <a:latin typeface="Garamond"/>
                <a:cs typeface="Garamond"/>
              </a:rPr>
              <a:t>Red tape</a:t>
            </a:r>
            <a:r>
              <a:rPr lang="en-GB" sz="2400" b="1" dirty="0">
                <a:latin typeface="Garamond"/>
                <a:cs typeface="Garamond"/>
              </a:rPr>
              <a:t> 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buFont typeface="Wingdings" charset="2"/>
              <a:buChar char="q"/>
              <a:defRPr/>
            </a:pPr>
            <a:r>
              <a:rPr lang="en-GB" sz="2400" b="1" dirty="0">
                <a:latin typeface="Garamond"/>
                <a:cs typeface="Garamond"/>
              </a:rPr>
              <a:t> Blue-pencilling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buFont typeface="Wingdings" charset="2"/>
              <a:buChar char="q"/>
            </a:pPr>
            <a:r>
              <a:rPr lang="en-GB" sz="2400" b="1" dirty="0">
                <a:latin typeface="Garamond"/>
                <a:cs typeface="Garamond"/>
              </a:rPr>
              <a:t> Silencing 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buFont typeface="Wingdings" charset="2"/>
              <a:buChar char="q"/>
            </a:pPr>
            <a:r>
              <a:rPr lang="en-GB" sz="2400" b="1" dirty="0">
                <a:latin typeface="Garamond"/>
                <a:cs typeface="Garamond"/>
              </a:rPr>
              <a:t> </a:t>
            </a:r>
            <a:r>
              <a:rPr lang="en-GB" sz="2400" b="1" strike="sngStrike" dirty="0">
                <a:solidFill>
                  <a:srgbClr val="FF0000"/>
                </a:solidFill>
                <a:latin typeface="Garamond"/>
                <a:cs typeface="Garamond"/>
              </a:rPr>
              <a:t>Bane</a:t>
            </a:r>
            <a:r>
              <a:rPr lang="en-GB" sz="2400" b="1" dirty="0">
                <a:solidFill>
                  <a:srgbClr val="FF0000"/>
                </a:solidFill>
                <a:latin typeface="Garamond"/>
                <a:cs typeface="Garamond"/>
              </a:rPr>
              <a:t>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charset="2"/>
              <a:buChar char="q"/>
              <a:tabLst/>
              <a:defRPr/>
            </a:pPr>
            <a:r>
              <a:rPr lang="en-GB" sz="2400" b="1" dirty="0">
                <a:latin typeface="Garamond"/>
                <a:cs typeface="Garamond"/>
              </a:rPr>
              <a:t> Gag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charset="2"/>
              <a:buChar char="q"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Expurgation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charset="2"/>
              <a:buChar char="q"/>
              <a:tabLst/>
              <a:defRPr/>
            </a:pPr>
            <a:r>
              <a:rPr lang="en-GB" sz="2400" b="1" noProof="0" dirty="0">
                <a:latin typeface="Garamond"/>
                <a:cs typeface="Garamond"/>
              </a:rPr>
              <a:t> </a:t>
            </a:r>
            <a:r>
              <a:rPr lang="en-GB" sz="2400" b="1" strike="sngStrike" noProof="0" dirty="0">
                <a:solidFill>
                  <a:srgbClr val="FF0000"/>
                </a:solidFill>
                <a:latin typeface="Garamond"/>
                <a:cs typeface="Garamond"/>
              </a:rPr>
              <a:t>Brainstorm</a:t>
            </a:r>
            <a:r>
              <a:rPr lang="en-GB" sz="2400" b="1" noProof="0" dirty="0">
                <a:solidFill>
                  <a:srgbClr val="FF0000"/>
                </a:solidFill>
                <a:latin typeface="Garamond"/>
                <a:cs typeface="Garamond"/>
              </a:rPr>
              <a:t>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GB" sz="24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charset="2"/>
              <a:buChar char="q"/>
              <a:tabLst/>
              <a:defRPr/>
            </a:pPr>
            <a:r>
              <a:rPr lang="en-GB" sz="2400" b="1" dirty="0">
                <a:latin typeface="Garamond"/>
                <a:cs typeface="Garamond"/>
              </a:rPr>
              <a:t>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Thought-control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charset="2"/>
              <a:buChar char="q"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GB" sz="2400" b="1" i="0" u="none" strike="sng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To sit on a fence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charset="2"/>
              <a:buChar char="q"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Content moderation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charset="2"/>
              <a:buChar char="q"/>
              <a:tabLst/>
              <a:defRPr/>
            </a:pPr>
            <a:r>
              <a:rPr lang="en-GB" sz="2400" b="1" dirty="0">
                <a:latin typeface="Garamond"/>
                <a:cs typeface="Garamond"/>
              </a:rPr>
              <a:t> </a:t>
            </a:r>
            <a:r>
              <a:rPr lang="en-GB" sz="2400" b="1" dirty="0">
                <a:solidFill>
                  <a:srgbClr val="000000"/>
                </a:solidFill>
                <a:latin typeface="Garamond"/>
                <a:cs typeface="Garamond"/>
              </a:rPr>
              <a:t>Inquisition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charset="2"/>
              <a:buChar char="q"/>
              <a:tabLst/>
              <a:defRPr/>
            </a:pPr>
            <a:r>
              <a:rPr lang="en-GB" sz="2400" b="1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lang="en-GB" sz="2400" b="1" strike="sngStrike" dirty="0">
                <a:solidFill>
                  <a:srgbClr val="FF0000"/>
                </a:solidFill>
                <a:latin typeface="Garamond"/>
                <a:cs typeface="Garamond"/>
              </a:rPr>
              <a:t>Elation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charset="2"/>
              <a:buChar char="q"/>
              <a:tabLst/>
              <a:defRPr/>
            </a:pPr>
            <a:r>
              <a:rPr lang="en-GB" sz="2400" b="1" dirty="0">
                <a:latin typeface="Garamond"/>
                <a:cs typeface="Garamond"/>
              </a:rPr>
              <a:t> </a:t>
            </a:r>
            <a:r>
              <a:rPr lang="en-GB" sz="2400" b="1" dirty="0" err="1">
                <a:latin typeface="Garamond"/>
                <a:cs typeface="Garamond"/>
              </a:rPr>
              <a:t>Autodafé</a:t>
            </a:r>
            <a:r>
              <a:rPr lang="en-GB" sz="2400" b="1" dirty="0">
                <a:latin typeface="Garamond"/>
                <a:cs typeface="Garamond"/>
              </a:rPr>
              <a:t>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/>
              <a:ea typeface="+mn-ea"/>
              <a:cs typeface="Garamond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charset="2"/>
              <a:buChar char="q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/>
              <a:ea typeface="+mn-ea"/>
              <a:cs typeface="Garamond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charset="2"/>
              <a:buChar char="q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/>
              <a:ea typeface="+mn-ea"/>
              <a:cs typeface="Garamond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/>
              <a:ea typeface="+mn-ea"/>
              <a:cs typeface="Garamond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charset="2"/>
              <a:buChar char="q"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/>
              <a:ea typeface="+mn-ea"/>
              <a:cs typeface="Garamond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charset="2"/>
              <a:buChar char="q"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/>
              <a:ea typeface="+mn-ea"/>
              <a:cs typeface="Garamond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charset="2"/>
              <a:buChar char="q"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/>
              <a:ea typeface="+mn-ea"/>
              <a:cs typeface="Garamond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/>
              <a:ea typeface="+mn-ea"/>
              <a:cs typeface="Garamond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/>
              <a:ea typeface="+mn-ea"/>
              <a:cs typeface="Garamond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/>
              <a:ea typeface="+mn-ea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2261790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2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2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2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2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20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20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  <p:bldP spid="6" grpId="1" build="allAtOnce"/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D215FE3-C003-4554-B49E-00275E7517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5901" y="215900"/>
            <a:ext cx="10309206" cy="20064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>
                <a:latin typeface="Garamond"/>
                <a:cs typeface="Garamond"/>
              </a:rPr>
              <a:t>QUIZZ – CENSORSHIP, BOOK BANNING &amp; </a:t>
            </a:r>
          </a:p>
          <a:p>
            <a:pPr marL="0" indent="0">
              <a:buNone/>
            </a:pPr>
            <a:r>
              <a:rPr lang="en-US" b="1" u="sng" dirty="0">
                <a:latin typeface="Garamond"/>
                <a:cs typeface="Garamond"/>
              </a:rPr>
              <a:t>BOOK BURNING THROUGH THE AGES </a:t>
            </a:r>
          </a:p>
          <a:p>
            <a:pPr marL="0" indent="0">
              <a:buNone/>
            </a:pPr>
            <a:r>
              <a:rPr lang="en-US" b="1" dirty="0">
                <a:latin typeface="Garamond"/>
                <a:cs typeface="Garamond"/>
              </a:rPr>
              <a:t>Read the following multiple-choice questions and choose the correct answer : </a:t>
            </a:r>
          </a:p>
          <a:p>
            <a:pPr marL="0" indent="0">
              <a:buNone/>
            </a:pPr>
            <a:endParaRPr lang="en-US" b="1" dirty="0">
              <a:latin typeface="Garamond"/>
              <a:cs typeface="Garamond"/>
            </a:endParaRPr>
          </a:p>
          <a:p>
            <a:pPr marL="0" indent="0">
              <a:buNone/>
            </a:pPr>
            <a:endParaRPr lang="en-US" dirty="0">
              <a:latin typeface="Garamond"/>
              <a:cs typeface="Garamond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rcRect l="57445" t="5075" r="15419" b="5451"/>
          <a:stretch>
            <a:fillRect/>
          </a:stretch>
        </p:blipFill>
        <p:spPr>
          <a:xfrm>
            <a:off x="0" y="0"/>
            <a:ext cx="1230279" cy="6869876"/>
          </a:xfrm>
          <a:prstGeom prst="rect">
            <a:avLst/>
          </a:prstGeom>
        </p:spPr>
      </p:pic>
      <p:pic>
        <p:nvPicPr>
          <p:cNvPr id="5" name="Espace réservé du contenu 3" descr="Capture d’écran 2024-01-17 à 15.13.26.png"/>
          <p:cNvPicPr>
            <a:picLocks noChangeAspect="1"/>
          </p:cNvPicPr>
          <p:nvPr/>
        </p:nvPicPr>
        <p:blipFill>
          <a:blip r:embed="rId3"/>
          <a:srcRect t="-21913" b="-21913"/>
          <a:stretch>
            <a:fillRect/>
          </a:stretch>
        </p:blipFill>
        <p:spPr>
          <a:xfrm>
            <a:off x="9596795" y="25400"/>
            <a:ext cx="2569805" cy="1063381"/>
          </a:xfrm>
          <a:prstGeom prst="rect">
            <a:avLst/>
          </a:prstGeom>
        </p:spPr>
      </p:pic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ED215FE3-C003-4554-B49E-00275E751788}"/>
              </a:ext>
            </a:extLst>
          </p:cNvPr>
          <p:cNvSpPr txBox="1">
            <a:spLocks/>
          </p:cNvSpPr>
          <p:nvPr/>
        </p:nvSpPr>
        <p:spPr>
          <a:xfrm>
            <a:off x="1460501" y="2400301"/>
            <a:ext cx="10522952" cy="3603457"/>
          </a:xfrm>
          <a:prstGeom prst="rect">
            <a:avLst/>
          </a:prstGeom>
        </p:spPr>
        <p:txBody>
          <a:bodyPr vert="horz" lIns="91440" tIns="45720" rIns="91440" bIns="45720" numCol="2" rtlCol="0">
            <a:normAutofit fontScale="77500" lnSpcReduction="20000"/>
          </a:bodyPr>
          <a:lstStyle/>
          <a:p>
            <a:r>
              <a:rPr lang="en-GB" sz="2400" b="1" cap="all" dirty="0">
                <a:latin typeface="Garamond"/>
                <a:cs typeface="Garamond"/>
              </a:rPr>
              <a:t>Question 1 </a:t>
            </a:r>
            <a:r>
              <a:rPr lang="en-GB" sz="2400" dirty="0">
                <a:latin typeface="Garamond"/>
                <a:cs typeface="Garamond"/>
              </a:rPr>
              <a:t>In Ancient Greece, which famous philosopher was put on trial for corrupting the youth and disrespecting the Gods?</a:t>
            </a:r>
          </a:p>
          <a:p>
            <a:endParaRPr lang="en-GB" sz="2400" dirty="0">
              <a:latin typeface="Garamond"/>
              <a:cs typeface="Garamond"/>
            </a:endParaRPr>
          </a:p>
          <a:p>
            <a:r>
              <a:rPr lang="en-GB" sz="2400" dirty="0">
                <a:latin typeface="Garamond"/>
                <a:cs typeface="Garamond"/>
              </a:rPr>
              <a:t>A. Pythagoras </a:t>
            </a:r>
          </a:p>
          <a:p>
            <a:r>
              <a:rPr lang="en-GB" sz="2400" dirty="0">
                <a:latin typeface="Garamond"/>
                <a:cs typeface="Garamond"/>
              </a:rPr>
              <a:t>B. Socrates</a:t>
            </a:r>
          </a:p>
          <a:p>
            <a:r>
              <a:rPr lang="en-GB" sz="2400" dirty="0">
                <a:latin typeface="Garamond"/>
                <a:cs typeface="Garamond"/>
              </a:rPr>
              <a:t>C. Heraclitus </a:t>
            </a:r>
          </a:p>
          <a:p>
            <a:endParaRPr lang="en-GB" sz="2400" b="1" cap="all" dirty="0">
              <a:latin typeface="Garamond"/>
              <a:cs typeface="Garamond"/>
            </a:endParaRPr>
          </a:p>
          <a:p>
            <a:endParaRPr lang="en-GB" sz="2400" b="1" cap="all" dirty="0">
              <a:latin typeface="Garamond"/>
              <a:cs typeface="Garamond"/>
            </a:endParaRPr>
          </a:p>
          <a:p>
            <a:r>
              <a:rPr lang="en-GB" sz="2400" b="1" cap="all" dirty="0">
                <a:latin typeface="Garamond"/>
                <a:cs typeface="Garamond"/>
              </a:rPr>
              <a:t>Question 2 </a:t>
            </a:r>
            <a:r>
              <a:rPr lang="en-GB" sz="2400" dirty="0">
                <a:latin typeface="Garamond"/>
                <a:cs typeface="Garamond"/>
              </a:rPr>
              <a:t>What Roman practice involved erasing a person's name from history as a form of censorship?</a:t>
            </a:r>
          </a:p>
          <a:p>
            <a:r>
              <a:rPr lang="en-GB" sz="2400" dirty="0">
                <a:latin typeface="Garamond"/>
                <a:cs typeface="Garamond"/>
              </a:rPr>
              <a:t> </a:t>
            </a:r>
          </a:p>
          <a:p>
            <a:r>
              <a:rPr lang="en-GB" sz="2400" dirty="0">
                <a:latin typeface="Garamond"/>
                <a:cs typeface="Garamond"/>
              </a:rPr>
              <a:t>A. </a:t>
            </a:r>
            <a:r>
              <a:rPr lang="en-GB" sz="2400" dirty="0" err="1">
                <a:latin typeface="Garamond"/>
                <a:cs typeface="Garamond"/>
              </a:rPr>
              <a:t>Damnatio</a:t>
            </a:r>
            <a:r>
              <a:rPr lang="en-GB" sz="2400" dirty="0">
                <a:latin typeface="Garamond"/>
                <a:cs typeface="Garamond"/>
              </a:rPr>
              <a:t> </a:t>
            </a:r>
            <a:r>
              <a:rPr lang="en-GB" sz="2400" dirty="0" err="1">
                <a:latin typeface="Garamond"/>
                <a:cs typeface="Garamond"/>
              </a:rPr>
              <a:t>Memoriae</a:t>
            </a:r>
            <a:endParaRPr lang="en-GB" sz="2400" dirty="0">
              <a:latin typeface="Garamond"/>
              <a:cs typeface="Garamond"/>
            </a:endParaRPr>
          </a:p>
          <a:p>
            <a:r>
              <a:rPr lang="en-GB" sz="2400" dirty="0">
                <a:latin typeface="Garamond"/>
                <a:cs typeface="Garamond"/>
              </a:rPr>
              <a:t>B. Cognomen Renunciation</a:t>
            </a:r>
          </a:p>
          <a:p>
            <a:r>
              <a:rPr lang="en-GB" sz="2400" dirty="0">
                <a:latin typeface="Garamond"/>
                <a:cs typeface="Garamond"/>
              </a:rPr>
              <a:t>C. Lexicon Obliteration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/>
              <a:ea typeface="+mn-ea"/>
              <a:cs typeface="Garamond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charset="2"/>
              <a:buChar char="q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/>
              <a:ea typeface="+mn-ea"/>
              <a:cs typeface="Garamond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charset="2"/>
              <a:buChar char="q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/>
              <a:ea typeface="+mn-ea"/>
              <a:cs typeface="Garamond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/>
              <a:ea typeface="+mn-ea"/>
              <a:cs typeface="Garamond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charset="2"/>
              <a:buChar char="q"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/>
              <a:ea typeface="+mn-ea"/>
              <a:cs typeface="Garamond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charset="2"/>
              <a:buChar char="q"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/>
              <a:ea typeface="+mn-ea"/>
              <a:cs typeface="Garamond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charset="2"/>
              <a:buChar char="q"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/>
              <a:ea typeface="+mn-ea"/>
              <a:cs typeface="Garamond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/>
              <a:ea typeface="+mn-ea"/>
              <a:cs typeface="Garamond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/>
              <a:ea typeface="+mn-ea"/>
              <a:cs typeface="Garamond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/>
              <a:ea typeface="+mn-ea"/>
              <a:cs typeface="Garamond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1C54C59-6948-4019-9C13-EC079B6A44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1988" y="2222309"/>
            <a:ext cx="2696138" cy="3830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790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D215FE3-C003-4554-B49E-00275E7517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5901" y="215900"/>
            <a:ext cx="10309206" cy="20064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>
                <a:latin typeface="Garamond"/>
                <a:cs typeface="Garamond"/>
              </a:rPr>
              <a:t>QUIZZ – CENSORSHIP, BOOK BANNING &amp; </a:t>
            </a:r>
          </a:p>
          <a:p>
            <a:pPr marL="0" indent="0">
              <a:buNone/>
            </a:pPr>
            <a:r>
              <a:rPr lang="en-US" b="1" u="sng" dirty="0">
                <a:latin typeface="Garamond"/>
                <a:cs typeface="Garamond"/>
              </a:rPr>
              <a:t>BOOK BURNING THROUGH THE AGES </a:t>
            </a:r>
          </a:p>
          <a:p>
            <a:pPr marL="0" indent="0">
              <a:buNone/>
            </a:pPr>
            <a:r>
              <a:rPr lang="en-US" b="1" dirty="0">
                <a:latin typeface="Garamond"/>
                <a:cs typeface="Garamond"/>
              </a:rPr>
              <a:t>Read the following multiple-choice questions and choose the correct answer : </a:t>
            </a:r>
          </a:p>
          <a:p>
            <a:pPr marL="0" indent="0">
              <a:buNone/>
            </a:pPr>
            <a:endParaRPr lang="en-US" b="1" dirty="0">
              <a:latin typeface="Garamond"/>
              <a:cs typeface="Garamond"/>
            </a:endParaRPr>
          </a:p>
          <a:p>
            <a:pPr marL="0" indent="0">
              <a:buNone/>
            </a:pPr>
            <a:endParaRPr lang="en-US" dirty="0">
              <a:latin typeface="Garamond"/>
              <a:cs typeface="Garamond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rcRect l="57445" t="5075" r="15419" b="5451"/>
          <a:stretch>
            <a:fillRect/>
          </a:stretch>
        </p:blipFill>
        <p:spPr>
          <a:xfrm>
            <a:off x="0" y="0"/>
            <a:ext cx="1230279" cy="6869876"/>
          </a:xfrm>
          <a:prstGeom prst="rect">
            <a:avLst/>
          </a:prstGeom>
        </p:spPr>
      </p:pic>
      <p:pic>
        <p:nvPicPr>
          <p:cNvPr id="5" name="Espace réservé du contenu 3" descr="Capture d’écran 2024-01-17 à 15.13.26.png"/>
          <p:cNvPicPr>
            <a:picLocks noChangeAspect="1"/>
          </p:cNvPicPr>
          <p:nvPr/>
        </p:nvPicPr>
        <p:blipFill>
          <a:blip r:embed="rId3"/>
          <a:srcRect t="-21913" b="-21913"/>
          <a:stretch>
            <a:fillRect/>
          </a:stretch>
        </p:blipFill>
        <p:spPr>
          <a:xfrm>
            <a:off x="9596795" y="25400"/>
            <a:ext cx="2569805" cy="1063381"/>
          </a:xfrm>
          <a:prstGeom prst="rect">
            <a:avLst/>
          </a:prstGeom>
        </p:spPr>
      </p:pic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ED215FE3-C003-4554-B49E-00275E751788}"/>
              </a:ext>
            </a:extLst>
          </p:cNvPr>
          <p:cNvSpPr txBox="1">
            <a:spLocks/>
          </p:cNvSpPr>
          <p:nvPr/>
        </p:nvSpPr>
        <p:spPr>
          <a:xfrm>
            <a:off x="1460501" y="2400301"/>
            <a:ext cx="10499242" cy="3187699"/>
          </a:xfrm>
          <a:prstGeom prst="rect">
            <a:avLst/>
          </a:prstGeom>
        </p:spPr>
        <p:txBody>
          <a:bodyPr vert="horz" lIns="91440" tIns="45720" rIns="91440" bIns="45720" numCol="2" rtlCol="0">
            <a:normAutofit fontScale="62500" lnSpcReduction="20000"/>
          </a:bodyPr>
          <a:lstStyle/>
          <a:p>
            <a:r>
              <a:rPr lang="en-GB" sz="2400" b="1" cap="all" dirty="0">
                <a:latin typeface="Garamond"/>
                <a:cs typeface="Garamond"/>
              </a:rPr>
              <a:t>Question 3 </a:t>
            </a:r>
            <a:r>
              <a:rPr lang="fr-FR" sz="2400" dirty="0" err="1">
                <a:latin typeface="Garamond"/>
                <a:cs typeface="Garamond"/>
              </a:rPr>
              <a:t>Which</a:t>
            </a:r>
            <a:r>
              <a:rPr lang="fr-FR" sz="2400" dirty="0">
                <a:latin typeface="Garamond"/>
                <a:cs typeface="Garamond"/>
              </a:rPr>
              <a:t> Renaissance </a:t>
            </a:r>
            <a:r>
              <a:rPr lang="fr-FR" sz="2400" dirty="0" err="1">
                <a:latin typeface="Garamond"/>
                <a:cs typeface="Garamond"/>
              </a:rPr>
              <a:t>scientist</a:t>
            </a:r>
            <a:r>
              <a:rPr lang="fr-FR" sz="2400" dirty="0">
                <a:latin typeface="Garamond"/>
                <a:cs typeface="Garamond"/>
              </a:rPr>
              <a:t> </a:t>
            </a:r>
            <a:r>
              <a:rPr lang="fr-FR" sz="2400" dirty="0" err="1">
                <a:latin typeface="Garamond"/>
                <a:cs typeface="Garamond"/>
              </a:rPr>
              <a:t>had</a:t>
            </a:r>
            <a:r>
              <a:rPr lang="fr-FR" sz="2400" dirty="0">
                <a:latin typeface="Garamond"/>
                <a:cs typeface="Garamond"/>
              </a:rPr>
              <a:t> </a:t>
            </a:r>
            <a:r>
              <a:rPr lang="fr-FR" sz="2400" dirty="0" err="1">
                <a:latin typeface="Garamond"/>
                <a:cs typeface="Garamond"/>
              </a:rPr>
              <a:t>his</a:t>
            </a:r>
            <a:r>
              <a:rPr lang="fr-FR" sz="2400" dirty="0">
                <a:latin typeface="Garamond"/>
                <a:cs typeface="Garamond"/>
              </a:rPr>
              <a:t> </a:t>
            </a:r>
            <a:r>
              <a:rPr lang="fr-FR" sz="2400" dirty="0" err="1">
                <a:latin typeface="Garamond"/>
                <a:cs typeface="Garamond"/>
              </a:rPr>
              <a:t>works</a:t>
            </a:r>
            <a:r>
              <a:rPr lang="fr-FR" sz="2400" dirty="0">
                <a:latin typeface="Garamond"/>
                <a:cs typeface="Garamond"/>
              </a:rPr>
              <a:t> </a:t>
            </a:r>
            <a:r>
              <a:rPr lang="fr-FR" sz="2400" dirty="0" err="1">
                <a:latin typeface="Garamond"/>
                <a:cs typeface="Garamond"/>
              </a:rPr>
              <a:t>banned</a:t>
            </a:r>
            <a:r>
              <a:rPr lang="fr-FR" sz="2400" dirty="0">
                <a:latin typeface="Garamond"/>
                <a:cs typeface="Garamond"/>
              </a:rPr>
              <a:t> by the </a:t>
            </a:r>
            <a:r>
              <a:rPr lang="fr-FR" sz="2400" dirty="0" err="1">
                <a:latin typeface="Garamond"/>
                <a:cs typeface="Garamond"/>
              </a:rPr>
              <a:t>Catholic</a:t>
            </a:r>
            <a:r>
              <a:rPr lang="fr-FR" sz="2400" dirty="0">
                <a:latin typeface="Garamond"/>
                <a:cs typeface="Garamond"/>
              </a:rPr>
              <a:t> Church for </a:t>
            </a:r>
            <a:r>
              <a:rPr lang="fr-FR" sz="2400" dirty="0" err="1">
                <a:latin typeface="Garamond"/>
                <a:cs typeface="Garamond"/>
              </a:rPr>
              <a:t>supporting</a:t>
            </a:r>
            <a:r>
              <a:rPr lang="fr-FR" sz="2400" dirty="0">
                <a:latin typeface="Garamond"/>
                <a:cs typeface="Garamond"/>
              </a:rPr>
              <a:t> the </a:t>
            </a:r>
            <a:r>
              <a:rPr lang="fr-FR" sz="2400" dirty="0" err="1">
                <a:latin typeface="Garamond"/>
                <a:cs typeface="Garamond"/>
              </a:rPr>
              <a:t>heliocentric</a:t>
            </a:r>
            <a:r>
              <a:rPr lang="fr-FR" sz="2400" dirty="0">
                <a:latin typeface="Garamond"/>
                <a:cs typeface="Garamond"/>
              </a:rPr>
              <a:t> model of the </a:t>
            </a:r>
            <a:r>
              <a:rPr lang="fr-FR" sz="2400" dirty="0" err="1">
                <a:latin typeface="Garamond"/>
                <a:cs typeface="Garamond"/>
              </a:rPr>
              <a:t>solar</a:t>
            </a:r>
            <a:r>
              <a:rPr lang="fr-FR" sz="2400" dirty="0">
                <a:latin typeface="Garamond"/>
                <a:cs typeface="Garamond"/>
              </a:rPr>
              <a:t> system?</a:t>
            </a:r>
          </a:p>
          <a:p>
            <a:r>
              <a:rPr lang="fr-FR" sz="2400" dirty="0">
                <a:latin typeface="Garamond"/>
                <a:cs typeface="Garamond"/>
              </a:rPr>
              <a:t> </a:t>
            </a:r>
          </a:p>
          <a:p>
            <a:r>
              <a:rPr lang="fr-FR" sz="2400" dirty="0">
                <a:latin typeface="Garamond"/>
                <a:cs typeface="Garamond"/>
              </a:rPr>
              <a:t>A. Galileo </a:t>
            </a:r>
            <a:r>
              <a:rPr lang="fr-FR" sz="2400" dirty="0" err="1">
                <a:latin typeface="Garamond"/>
                <a:cs typeface="Garamond"/>
              </a:rPr>
              <a:t>Galilei</a:t>
            </a:r>
            <a:endParaRPr lang="fr-FR" sz="2400" dirty="0">
              <a:latin typeface="Garamond"/>
              <a:cs typeface="Garamond"/>
            </a:endParaRPr>
          </a:p>
          <a:p>
            <a:r>
              <a:rPr lang="fr-FR" sz="2400" dirty="0">
                <a:latin typeface="Garamond"/>
                <a:cs typeface="Garamond"/>
              </a:rPr>
              <a:t>B. Johannes Kepler</a:t>
            </a:r>
          </a:p>
          <a:p>
            <a:r>
              <a:rPr lang="fr-FR" sz="2400" dirty="0">
                <a:latin typeface="Garamond"/>
                <a:cs typeface="Garamond"/>
              </a:rPr>
              <a:t>C. </a:t>
            </a:r>
            <a:r>
              <a:rPr lang="fr-FR" sz="2400" dirty="0" err="1">
                <a:latin typeface="Garamond"/>
                <a:cs typeface="Garamond"/>
              </a:rPr>
              <a:t>Nicolaus</a:t>
            </a:r>
            <a:r>
              <a:rPr lang="fr-FR" sz="2400" dirty="0">
                <a:latin typeface="Garamond"/>
                <a:cs typeface="Garamond"/>
              </a:rPr>
              <a:t> </a:t>
            </a:r>
            <a:r>
              <a:rPr lang="fr-FR" sz="2400" dirty="0" err="1">
                <a:latin typeface="Garamond"/>
                <a:cs typeface="Garamond"/>
              </a:rPr>
              <a:t>Copernicus</a:t>
            </a:r>
            <a:r>
              <a:rPr lang="fr-FR" sz="2400" dirty="0">
                <a:latin typeface="Garamond"/>
                <a:cs typeface="Garamond"/>
              </a:rPr>
              <a:t> </a:t>
            </a:r>
          </a:p>
          <a:p>
            <a:endParaRPr lang="en-GB" sz="2400" b="1" cap="all" dirty="0">
              <a:latin typeface="Garamond"/>
              <a:cs typeface="Garamond"/>
            </a:endParaRPr>
          </a:p>
          <a:p>
            <a:r>
              <a:rPr lang="en-GB" sz="2400" b="1" cap="all" dirty="0">
                <a:latin typeface="Garamond"/>
                <a:cs typeface="Garamond"/>
              </a:rPr>
              <a:t>Question 4 </a:t>
            </a:r>
            <a:r>
              <a:rPr lang="en-GB" sz="2400" dirty="0">
                <a:latin typeface="Garamond"/>
                <a:cs typeface="Garamond"/>
              </a:rPr>
              <a:t>What was known as the “Index </a:t>
            </a:r>
            <a:r>
              <a:rPr lang="en-GB" sz="2400" dirty="0" err="1">
                <a:latin typeface="Garamond"/>
                <a:cs typeface="Garamond"/>
              </a:rPr>
              <a:t>Librorum</a:t>
            </a:r>
            <a:r>
              <a:rPr lang="en-GB" sz="2400" dirty="0">
                <a:latin typeface="Garamond"/>
                <a:cs typeface="Garamond"/>
              </a:rPr>
              <a:t> </a:t>
            </a:r>
            <a:r>
              <a:rPr lang="en-GB" sz="2400" dirty="0" err="1">
                <a:latin typeface="Garamond"/>
                <a:cs typeface="Garamond"/>
              </a:rPr>
              <a:t>Prohibitorum</a:t>
            </a:r>
            <a:r>
              <a:rPr lang="en-GB" sz="2400" dirty="0">
                <a:latin typeface="Garamond"/>
                <a:cs typeface="Garamond"/>
              </a:rPr>
              <a:t>”?</a:t>
            </a:r>
          </a:p>
          <a:p>
            <a:r>
              <a:rPr lang="en-GB" sz="2400" dirty="0">
                <a:latin typeface="Garamond"/>
                <a:cs typeface="Garamond"/>
              </a:rPr>
              <a:t> </a:t>
            </a:r>
          </a:p>
          <a:p>
            <a:r>
              <a:rPr lang="en-GB" sz="2400" dirty="0">
                <a:latin typeface="Garamond"/>
                <a:cs typeface="Garamond"/>
              </a:rPr>
              <a:t>A. An index of books kept hidden from sight in the libraries of Oxford university </a:t>
            </a:r>
          </a:p>
          <a:p>
            <a:r>
              <a:rPr lang="en-GB" sz="2400" dirty="0">
                <a:latin typeface="Garamond"/>
                <a:cs typeface="Garamond"/>
              </a:rPr>
              <a:t>B. An imaginary index invented by Umberto Eco’s novel in “The Name of the Rose” </a:t>
            </a:r>
          </a:p>
          <a:p>
            <a:r>
              <a:rPr lang="en-GB" sz="2400" dirty="0">
                <a:latin typeface="Garamond"/>
                <a:cs typeface="Garamond"/>
              </a:rPr>
              <a:t>C. A list of books Catholics were forbidden to print or read </a:t>
            </a:r>
          </a:p>
          <a:p>
            <a:endParaRPr lang="en-GB" sz="2400" dirty="0">
              <a:latin typeface="Garamond"/>
              <a:cs typeface="Garamond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charset="2"/>
              <a:buChar char="q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/>
              <a:ea typeface="+mn-ea"/>
              <a:cs typeface="Garamond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charset="2"/>
              <a:buChar char="q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/>
              <a:ea typeface="+mn-ea"/>
              <a:cs typeface="Garamond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charset="2"/>
              <a:buChar char="q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/>
              <a:ea typeface="+mn-ea"/>
              <a:cs typeface="Garamond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/>
              <a:ea typeface="+mn-ea"/>
              <a:cs typeface="Garamond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charset="2"/>
              <a:buChar char="q"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/>
              <a:ea typeface="+mn-ea"/>
              <a:cs typeface="Garamond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charset="2"/>
              <a:buChar char="q"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/>
              <a:ea typeface="+mn-ea"/>
              <a:cs typeface="Garamond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charset="2"/>
              <a:buChar char="q"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/>
              <a:ea typeface="+mn-ea"/>
              <a:cs typeface="Garamond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/>
              <a:ea typeface="+mn-ea"/>
              <a:cs typeface="Garamond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/>
              <a:ea typeface="+mn-ea"/>
              <a:cs typeface="Garamond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/>
              <a:ea typeface="+mn-ea"/>
              <a:cs typeface="Garamond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35DFBCF-1B40-4B5C-BD29-4DBE0DAF5C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1392" y="2222309"/>
            <a:ext cx="2654436" cy="3245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790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D215FE3-C003-4554-B49E-00275E7517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5901" y="215900"/>
            <a:ext cx="10309206" cy="20064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>
                <a:latin typeface="Garamond"/>
                <a:cs typeface="Garamond"/>
              </a:rPr>
              <a:t>QUIZZ – CENSORSHIP, BOOK BANNING &amp; </a:t>
            </a:r>
          </a:p>
          <a:p>
            <a:pPr marL="0" indent="0">
              <a:buNone/>
            </a:pPr>
            <a:r>
              <a:rPr lang="en-US" b="1" u="sng" dirty="0">
                <a:latin typeface="Garamond"/>
                <a:cs typeface="Garamond"/>
              </a:rPr>
              <a:t>BOOK BURNING THROUGH THE AGES </a:t>
            </a:r>
          </a:p>
          <a:p>
            <a:pPr marL="0" indent="0">
              <a:buNone/>
            </a:pPr>
            <a:r>
              <a:rPr lang="en-US" b="1" dirty="0">
                <a:latin typeface="Garamond"/>
                <a:cs typeface="Garamond"/>
              </a:rPr>
              <a:t>Read the following multiple-choice questions and choose the correct answer : </a:t>
            </a:r>
          </a:p>
          <a:p>
            <a:pPr marL="0" indent="0">
              <a:buNone/>
            </a:pPr>
            <a:endParaRPr lang="en-US" b="1" dirty="0">
              <a:latin typeface="Garamond"/>
              <a:cs typeface="Garamond"/>
            </a:endParaRPr>
          </a:p>
          <a:p>
            <a:pPr marL="0" indent="0">
              <a:buNone/>
            </a:pPr>
            <a:endParaRPr lang="en-US" dirty="0">
              <a:latin typeface="Garamond"/>
              <a:cs typeface="Garamond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rcRect l="57445" t="5075" r="15419" b="5451"/>
          <a:stretch>
            <a:fillRect/>
          </a:stretch>
        </p:blipFill>
        <p:spPr>
          <a:xfrm>
            <a:off x="0" y="0"/>
            <a:ext cx="1230279" cy="6869876"/>
          </a:xfrm>
          <a:prstGeom prst="rect">
            <a:avLst/>
          </a:prstGeom>
        </p:spPr>
      </p:pic>
      <p:pic>
        <p:nvPicPr>
          <p:cNvPr id="5" name="Espace réservé du contenu 3" descr="Capture d’écran 2024-01-17 à 15.13.26.png"/>
          <p:cNvPicPr>
            <a:picLocks noChangeAspect="1"/>
          </p:cNvPicPr>
          <p:nvPr/>
        </p:nvPicPr>
        <p:blipFill>
          <a:blip r:embed="rId3"/>
          <a:srcRect t="-21913" b="-21913"/>
          <a:stretch>
            <a:fillRect/>
          </a:stretch>
        </p:blipFill>
        <p:spPr>
          <a:xfrm>
            <a:off x="9596795" y="25400"/>
            <a:ext cx="2569805" cy="1063381"/>
          </a:xfrm>
          <a:prstGeom prst="rect">
            <a:avLst/>
          </a:prstGeom>
        </p:spPr>
      </p:pic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ED215FE3-C003-4554-B49E-00275E751788}"/>
              </a:ext>
            </a:extLst>
          </p:cNvPr>
          <p:cNvSpPr txBox="1">
            <a:spLocks/>
          </p:cNvSpPr>
          <p:nvPr/>
        </p:nvSpPr>
        <p:spPr>
          <a:xfrm>
            <a:off x="1460501" y="2400301"/>
            <a:ext cx="10334606" cy="3904246"/>
          </a:xfrm>
          <a:prstGeom prst="rect">
            <a:avLst/>
          </a:prstGeom>
        </p:spPr>
        <p:txBody>
          <a:bodyPr vert="horz" lIns="91440" tIns="45720" rIns="91440" bIns="45720" numCol="2" rtlCol="0">
            <a:normAutofit fontScale="77500" lnSpcReduction="20000"/>
          </a:bodyPr>
          <a:lstStyle/>
          <a:p>
            <a:r>
              <a:rPr lang="en-GB" sz="2400" b="1" cap="all" dirty="0">
                <a:latin typeface="Garamond"/>
                <a:cs typeface="Garamond"/>
              </a:rPr>
              <a:t>Question 5 </a:t>
            </a:r>
            <a:r>
              <a:rPr lang="fr-FR" sz="2400" dirty="0">
                <a:latin typeface="Garamond"/>
                <a:cs typeface="Garamond"/>
              </a:rPr>
              <a:t>In the 18th </a:t>
            </a:r>
            <a:r>
              <a:rPr lang="fr-FR" sz="2400" dirty="0" err="1">
                <a:latin typeface="Garamond"/>
                <a:cs typeface="Garamond"/>
              </a:rPr>
              <a:t>century</a:t>
            </a:r>
            <a:r>
              <a:rPr lang="fr-FR" sz="2400" dirty="0">
                <a:latin typeface="Garamond"/>
                <a:cs typeface="Garamond"/>
              </a:rPr>
              <a:t>, </a:t>
            </a:r>
            <a:r>
              <a:rPr lang="fr-FR" sz="2400" dirty="0" err="1">
                <a:latin typeface="Garamond"/>
                <a:cs typeface="Garamond"/>
              </a:rPr>
              <a:t>what</a:t>
            </a:r>
            <a:r>
              <a:rPr lang="fr-FR" sz="2400" dirty="0">
                <a:latin typeface="Garamond"/>
                <a:cs typeface="Garamond"/>
              </a:rPr>
              <a:t> French philosopher and </a:t>
            </a:r>
            <a:r>
              <a:rPr lang="fr-FR" sz="2400" dirty="0" err="1">
                <a:latin typeface="Garamond"/>
                <a:cs typeface="Garamond"/>
              </a:rPr>
              <a:t>writer</a:t>
            </a:r>
            <a:r>
              <a:rPr lang="fr-FR" sz="2400" dirty="0">
                <a:latin typeface="Garamond"/>
                <a:cs typeface="Garamond"/>
              </a:rPr>
              <a:t> </a:t>
            </a:r>
            <a:r>
              <a:rPr lang="fr-FR" sz="2400" dirty="0" err="1">
                <a:latin typeface="Garamond"/>
                <a:cs typeface="Garamond"/>
              </a:rPr>
              <a:t>faced</a:t>
            </a:r>
            <a:r>
              <a:rPr lang="fr-FR" sz="2400" dirty="0">
                <a:latin typeface="Garamond"/>
                <a:cs typeface="Garamond"/>
              </a:rPr>
              <a:t> </a:t>
            </a:r>
            <a:r>
              <a:rPr lang="fr-FR" sz="2400" dirty="0" err="1">
                <a:latin typeface="Garamond"/>
                <a:cs typeface="Garamond"/>
              </a:rPr>
              <a:t>censorship</a:t>
            </a:r>
            <a:r>
              <a:rPr lang="fr-FR" sz="2400" dirty="0">
                <a:latin typeface="Garamond"/>
                <a:cs typeface="Garamond"/>
              </a:rPr>
              <a:t> for </a:t>
            </a:r>
            <a:r>
              <a:rPr lang="fr-FR" sz="2400" dirty="0" err="1">
                <a:latin typeface="Garamond"/>
                <a:cs typeface="Garamond"/>
              </a:rPr>
              <a:t>challenging</a:t>
            </a:r>
            <a:r>
              <a:rPr lang="fr-FR" sz="2400" dirty="0">
                <a:latin typeface="Garamond"/>
                <a:cs typeface="Garamond"/>
              </a:rPr>
              <a:t> the </a:t>
            </a:r>
            <a:r>
              <a:rPr lang="fr-FR" sz="2400" dirty="0" err="1">
                <a:latin typeface="Garamond"/>
                <a:cs typeface="Garamond"/>
              </a:rPr>
              <a:t>authority</a:t>
            </a:r>
            <a:r>
              <a:rPr lang="fr-FR" sz="2400" dirty="0">
                <a:latin typeface="Garamond"/>
                <a:cs typeface="Garamond"/>
              </a:rPr>
              <a:t> of the </a:t>
            </a:r>
            <a:r>
              <a:rPr lang="fr-FR" sz="2400" dirty="0" err="1">
                <a:latin typeface="Garamond"/>
                <a:cs typeface="Garamond"/>
              </a:rPr>
              <a:t>Catholic</a:t>
            </a:r>
            <a:r>
              <a:rPr lang="fr-FR" sz="2400" dirty="0">
                <a:latin typeface="Garamond"/>
                <a:cs typeface="Garamond"/>
              </a:rPr>
              <a:t> Church and </a:t>
            </a:r>
            <a:r>
              <a:rPr lang="fr-FR" sz="2400" dirty="0" err="1">
                <a:latin typeface="Garamond"/>
                <a:cs typeface="Garamond"/>
              </a:rPr>
              <a:t>promoting</a:t>
            </a:r>
            <a:r>
              <a:rPr lang="fr-FR" sz="2400" dirty="0">
                <a:latin typeface="Garamond"/>
                <a:cs typeface="Garamond"/>
              </a:rPr>
              <a:t> free speech? </a:t>
            </a:r>
          </a:p>
          <a:p>
            <a:r>
              <a:rPr lang="fr-FR" sz="2400" dirty="0">
                <a:latin typeface="Garamond"/>
                <a:cs typeface="Garamond"/>
              </a:rPr>
              <a:t> </a:t>
            </a:r>
          </a:p>
          <a:p>
            <a:r>
              <a:rPr lang="fr-FR" sz="2400" dirty="0">
                <a:latin typeface="Garamond"/>
                <a:cs typeface="Garamond"/>
              </a:rPr>
              <a:t>A. Jean-Jacques Rousseau</a:t>
            </a:r>
          </a:p>
          <a:p>
            <a:r>
              <a:rPr lang="fr-FR" sz="2400" dirty="0">
                <a:latin typeface="Garamond"/>
                <a:cs typeface="Garamond"/>
              </a:rPr>
              <a:t>B. Voltaire</a:t>
            </a:r>
          </a:p>
          <a:p>
            <a:r>
              <a:rPr lang="fr-FR" sz="2400" dirty="0">
                <a:latin typeface="Garamond"/>
                <a:cs typeface="Garamond"/>
              </a:rPr>
              <a:t>C. Montesquieu</a:t>
            </a:r>
          </a:p>
          <a:p>
            <a:endParaRPr lang="en-GB" sz="2400" b="1" cap="all" dirty="0">
              <a:latin typeface="Garamond"/>
              <a:cs typeface="Garamond"/>
            </a:endParaRPr>
          </a:p>
          <a:p>
            <a:r>
              <a:rPr lang="en-GB" sz="2400" b="1" cap="all" dirty="0">
                <a:latin typeface="Garamond"/>
                <a:cs typeface="Garamond"/>
              </a:rPr>
              <a:t>Question 6 </a:t>
            </a:r>
            <a:r>
              <a:rPr lang="fr-FR" sz="2400" dirty="0">
                <a:latin typeface="Garamond"/>
                <a:cs typeface="Garamond"/>
              </a:rPr>
              <a:t>In </a:t>
            </a:r>
            <a:r>
              <a:rPr lang="fr-FR" sz="2400" dirty="0" err="1">
                <a:latin typeface="Garamond"/>
                <a:cs typeface="Garamond"/>
              </a:rPr>
              <a:t>what</a:t>
            </a:r>
            <a:r>
              <a:rPr lang="fr-FR" sz="2400" dirty="0">
                <a:latin typeface="Garamond"/>
                <a:cs typeface="Garamond"/>
              </a:rPr>
              <a:t> </a:t>
            </a:r>
            <a:r>
              <a:rPr lang="fr-FR" sz="2400" dirty="0" err="1">
                <a:latin typeface="Garamond"/>
                <a:cs typeface="Garamond"/>
              </a:rPr>
              <a:t>year</a:t>
            </a:r>
            <a:r>
              <a:rPr lang="fr-FR" sz="2400" dirty="0">
                <a:latin typeface="Garamond"/>
                <a:cs typeface="Garamond"/>
              </a:rPr>
              <a:t> </a:t>
            </a:r>
            <a:r>
              <a:rPr lang="fr-FR" sz="2400" dirty="0" err="1">
                <a:latin typeface="Garamond"/>
                <a:cs typeface="Garamond"/>
              </a:rPr>
              <a:t>did</a:t>
            </a:r>
            <a:r>
              <a:rPr lang="fr-FR" sz="2400" dirty="0">
                <a:latin typeface="Garamond"/>
                <a:cs typeface="Garamond"/>
              </a:rPr>
              <a:t> Thomas </a:t>
            </a:r>
            <a:r>
              <a:rPr lang="fr-FR" sz="2400" dirty="0" err="1">
                <a:latin typeface="Garamond"/>
                <a:cs typeface="Garamond"/>
              </a:rPr>
              <a:t>Bowdler</a:t>
            </a:r>
            <a:r>
              <a:rPr lang="fr-FR" sz="2400" dirty="0">
                <a:latin typeface="Garamond"/>
                <a:cs typeface="Garamond"/>
              </a:rPr>
              <a:t> </a:t>
            </a:r>
            <a:r>
              <a:rPr lang="fr-FR" sz="2400" dirty="0" err="1">
                <a:latin typeface="Garamond"/>
                <a:cs typeface="Garamond"/>
              </a:rPr>
              <a:t>publish</a:t>
            </a:r>
            <a:r>
              <a:rPr lang="fr-FR" sz="2400" dirty="0">
                <a:latin typeface="Garamond"/>
                <a:cs typeface="Garamond"/>
              </a:rPr>
              <a:t> "The </a:t>
            </a:r>
            <a:r>
              <a:rPr lang="fr-FR" sz="2400" dirty="0" err="1">
                <a:latin typeface="Garamond"/>
                <a:cs typeface="Garamond"/>
              </a:rPr>
              <a:t>Family</a:t>
            </a:r>
            <a:r>
              <a:rPr lang="fr-FR" sz="2400" dirty="0">
                <a:latin typeface="Garamond"/>
                <a:cs typeface="Garamond"/>
              </a:rPr>
              <a:t> Shakespeare," a </a:t>
            </a:r>
            <a:r>
              <a:rPr lang="fr-FR" sz="2400" dirty="0" err="1">
                <a:latin typeface="Garamond"/>
                <a:cs typeface="Garamond"/>
              </a:rPr>
              <a:t>censored</a:t>
            </a:r>
            <a:r>
              <a:rPr lang="fr-FR" sz="2400" dirty="0">
                <a:latin typeface="Garamond"/>
                <a:cs typeface="Garamond"/>
              </a:rPr>
              <a:t> version of William </a:t>
            </a:r>
            <a:r>
              <a:rPr lang="fr-FR" sz="2400" dirty="0" err="1">
                <a:latin typeface="Garamond"/>
                <a:cs typeface="Garamond"/>
              </a:rPr>
              <a:t>Shakespeare's</a:t>
            </a:r>
            <a:r>
              <a:rPr lang="fr-FR" sz="2400" dirty="0">
                <a:latin typeface="Garamond"/>
                <a:cs typeface="Garamond"/>
              </a:rPr>
              <a:t> </a:t>
            </a:r>
            <a:r>
              <a:rPr lang="fr-FR" sz="2400" dirty="0" err="1">
                <a:latin typeface="Garamond"/>
                <a:cs typeface="Garamond"/>
              </a:rPr>
              <a:t>works</a:t>
            </a:r>
            <a:r>
              <a:rPr lang="fr-FR" sz="2400" dirty="0">
                <a:latin typeface="Garamond"/>
                <a:cs typeface="Garamond"/>
              </a:rPr>
              <a:t>? </a:t>
            </a:r>
            <a:endParaRPr lang="en-GB" sz="2400" dirty="0">
              <a:latin typeface="Garamond"/>
              <a:cs typeface="Garamond"/>
            </a:endParaRPr>
          </a:p>
          <a:p>
            <a:r>
              <a:rPr lang="en-GB" sz="2400" dirty="0">
                <a:latin typeface="Garamond"/>
                <a:cs typeface="Garamond"/>
              </a:rPr>
              <a:t> </a:t>
            </a:r>
          </a:p>
          <a:p>
            <a:r>
              <a:rPr lang="fr-FR" sz="2400" dirty="0">
                <a:latin typeface="Garamond"/>
                <a:cs typeface="Garamond"/>
              </a:rPr>
              <a:t>A. 1656</a:t>
            </a:r>
          </a:p>
          <a:p>
            <a:r>
              <a:rPr lang="fr-FR" sz="2400" dirty="0">
                <a:latin typeface="Garamond"/>
                <a:cs typeface="Garamond"/>
              </a:rPr>
              <a:t>B. 1807</a:t>
            </a:r>
          </a:p>
          <a:p>
            <a:r>
              <a:rPr lang="fr-FR" sz="2400" dirty="0">
                <a:latin typeface="Garamond"/>
                <a:cs typeface="Garamond"/>
              </a:rPr>
              <a:t>C. 1906</a:t>
            </a:r>
          </a:p>
          <a:p>
            <a:endParaRPr lang="en-GB" sz="2400" dirty="0">
              <a:latin typeface="Garamond"/>
              <a:cs typeface="Garamond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charset="2"/>
              <a:buChar char="q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/>
              <a:ea typeface="+mn-ea"/>
              <a:cs typeface="Garamond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charset="2"/>
              <a:buChar char="q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/>
              <a:ea typeface="+mn-ea"/>
              <a:cs typeface="Garamond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charset="2"/>
              <a:buChar char="q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/>
              <a:ea typeface="+mn-ea"/>
              <a:cs typeface="Garamond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/>
              <a:ea typeface="+mn-ea"/>
              <a:cs typeface="Garamond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charset="2"/>
              <a:buChar char="q"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/>
              <a:ea typeface="+mn-ea"/>
              <a:cs typeface="Garamond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charset="2"/>
              <a:buChar char="q"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/>
              <a:ea typeface="+mn-ea"/>
              <a:cs typeface="Garamond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charset="2"/>
              <a:buChar char="q"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/>
              <a:ea typeface="+mn-ea"/>
              <a:cs typeface="Garamond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/>
              <a:ea typeface="+mn-ea"/>
              <a:cs typeface="Garamond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/>
              <a:ea typeface="+mn-ea"/>
              <a:cs typeface="Garamond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/>
              <a:ea typeface="+mn-ea"/>
              <a:cs typeface="Garamond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86D86FF-C94F-400F-BDED-C8084E41E1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7412" y="2340243"/>
            <a:ext cx="3379110" cy="342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790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D215FE3-C003-4554-B49E-00275E7517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5901" y="215900"/>
            <a:ext cx="10309206" cy="20064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>
                <a:latin typeface="Garamond"/>
                <a:cs typeface="Garamond"/>
              </a:rPr>
              <a:t>QUIZZ – CENSORSHIP, BOOK BANNING &amp; </a:t>
            </a:r>
          </a:p>
          <a:p>
            <a:pPr marL="0" indent="0">
              <a:buNone/>
            </a:pPr>
            <a:r>
              <a:rPr lang="en-US" b="1" u="sng" dirty="0">
                <a:latin typeface="Garamond"/>
                <a:cs typeface="Garamond"/>
              </a:rPr>
              <a:t>BOOK BURNING THROUGH THE AGES </a:t>
            </a:r>
          </a:p>
          <a:p>
            <a:pPr marL="0" indent="0">
              <a:buNone/>
            </a:pPr>
            <a:r>
              <a:rPr lang="en-US" b="1" dirty="0">
                <a:latin typeface="Garamond"/>
                <a:cs typeface="Garamond"/>
              </a:rPr>
              <a:t>Read the following multiple-choice questions and choose the correct answer : </a:t>
            </a:r>
          </a:p>
          <a:p>
            <a:pPr marL="0" indent="0">
              <a:buNone/>
            </a:pPr>
            <a:endParaRPr lang="en-US" b="1" dirty="0">
              <a:latin typeface="Garamond"/>
              <a:cs typeface="Garamond"/>
            </a:endParaRPr>
          </a:p>
          <a:p>
            <a:pPr marL="0" indent="0">
              <a:buNone/>
            </a:pPr>
            <a:endParaRPr lang="en-US" dirty="0">
              <a:latin typeface="Garamond"/>
              <a:cs typeface="Garamond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rcRect l="57445" t="5075" r="15419" b="5451"/>
          <a:stretch>
            <a:fillRect/>
          </a:stretch>
        </p:blipFill>
        <p:spPr>
          <a:xfrm>
            <a:off x="0" y="0"/>
            <a:ext cx="1230279" cy="6869876"/>
          </a:xfrm>
          <a:prstGeom prst="rect">
            <a:avLst/>
          </a:prstGeom>
        </p:spPr>
      </p:pic>
      <p:pic>
        <p:nvPicPr>
          <p:cNvPr id="5" name="Espace réservé du contenu 3" descr="Capture d’écran 2024-01-17 à 15.13.26.png"/>
          <p:cNvPicPr>
            <a:picLocks noChangeAspect="1"/>
          </p:cNvPicPr>
          <p:nvPr/>
        </p:nvPicPr>
        <p:blipFill>
          <a:blip r:embed="rId3"/>
          <a:srcRect t="-21913" b="-21913"/>
          <a:stretch>
            <a:fillRect/>
          </a:stretch>
        </p:blipFill>
        <p:spPr>
          <a:xfrm>
            <a:off x="9596795" y="25400"/>
            <a:ext cx="2569805" cy="1063381"/>
          </a:xfrm>
          <a:prstGeom prst="rect">
            <a:avLst/>
          </a:prstGeom>
        </p:spPr>
      </p:pic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ED215FE3-C003-4554-B49E-00275E751788}"/>
              </a:ext>
            </a:extLst>
          </p:cNvPr>
          <p:cNvSpPr txBox="1">
            <a:spLocks/>
          </p:cNvSpPr>
          <p:nvPr/>
        </p:nvSpPr>
        <p:spPr>
          <a:xfrm>
            <a:off x="1460501" y="2400301"/>
            <a:ext cx="10334606" cy="3807994"/>
          </a:xfrm>
          <a:prstGeom prst="rect">
            <a:avLst/>
          </a:prstGeom>
        </p:spPr>
        <p:txBody>
          <a:bodyPr vert="horz" lIns="91440" tIns="45720" rIns="91440" bIns="45720" numCol="2" rtlCol="0">
            <a:normAutofit fontScale="85000" lnSpcReduction="20000"/>
          </a:bodyPr>
          <a:lstStyle/>
          <a:p>
            <a:r>
              <a:rPr lang="en-GB" sz="2400" b="1" cap="all" dirty="0">
                <a:latin typeface="Garamond"/>
                <a:cs typeface="Garamond"/>
              </a:rPr>
              <a:t>Question 7 </a:t>
            </a:r>
            <a:r>
              <a:rPr lang="fr-FR" sz="2400" dirty="0">
                <a:latin typeface="Garamond"/>
                <a:cs typeface="Garamond"/>
              </a:rPr>
              <a:t>Ray </a:t>
            </a:r>
            <a:r>
              <a:rPr lang="fr-FR" sz="2400" dirty="0" err="1">
                <a:latin typeface="Garamond"/>
                <a:cs typeface="Garamond"/>
              </a:rPr>
              <a:t>Bradbury's</a:t>
            </a:r>
            <a:r>
              <a:rPr lang="fr-FR" sz="2400" dirty="0">
                <a:latin typeface="Garamond"/>
                <a:cs typeface="Garamond"/>
              </a:rPr>
              <a:t> "Fahrenheit 451," </a:t>
            </a:r>
            <a:r>
              <a:rPr lang="fr-FR" sz="2400" dirty="0" err="1">
                <a:latin typeface="Garamond"/>
                <a:cs typeface="Garamond"/>
              </a:rPr>
              <a:t>published</a:t>
            </a:r>
            <a:r>
              <a:rPr lang="fr-FR" sz="2400" dirty="0">
                <a:latin typeface="Garamond"/>
                <a:cs typeface="Garamond"/>
              </a:rPr>
              <a:t> in 1953, explores a future American society </a:t>
            </a:r>
            <a:r>
              <a:rPr lang="fr-FR" sz="2400" dirty="0" err="1">
                <a:latin typeface="Garamond"/>
                <a:cs typeface="Garamond"/>
              </a:rPr>
              <a:t>where</a:t>
            </a:r>
            <a:r>
              <a:rPr lang="fr-FR" sz="2400" dirty="0">
                <a:latin typeface="Garamond"/>
                <a:cs typeface="Garamond"/>
              </a:rPr>
              <a:t>:</a:t>
            </a:r>
          </a:p>
          <a:p>
            <a:endParaRPr lang="fr-FR" sz="2400" dirty="0">
              <a:latin typeface="Garamond"/>
              <a:cs typeface="Garamond"/>
            </a:endParaRPr>
          </a:p>
          <a:p>
            <a:r>
              <a:rPr lang="fr-FR" sz="2400" dirty="0">
                <a:latin typeface="Garamond"/>
                <a:cs typeface="Garamond"/>
              </a:rPr>
              <a:t>A. Books are </a:t>
            </a:r>
            <a:r>
              <a:rPr lang="fr-FR" sz="2400" dirty="0" err="1">
                <a:latin typeface="Garamond"/>
                <a:cs typeface="Garamond"/>
              </a:rPr>
              <a:t>worshipped</a:t>
            </a:r>
            <a:endParaRPr lang="fr-FR" sz="2400" dirty="0">
              <a:latin typeface="Garamond"/>
              <a:cs typeface="Garamond"/>
            </a:endParaRPr>
          </a:p>
          <a:p>
            <a:r>
              <a:rPr lang="fr-FR" sz="2400" dirty="0">
                <a:latin typeface="Garamond"/>
                <a:cs typeface="Garamond"/>
              </a:rPr>
              <a:t>B. Books are </a:t>
            </a:r>
            <a:r>
              <a:rPr lang="fr-FR" sz="2400" dirty="0" err="1">
                <a:latin typeface="Garamond"/>
                <a:cs typeface="Garamond"/>
              </a:rPr>
              <a:t>outlawed</a:t>
            </a:r>
            <a:r>
              <a:rPr lang="fr-FR" sz="2400" dirty="0">
                <a:latin typeface="Garamond"/>
                <a:cs typeface="Garamond"/>
              </a:rPr>
              <a:t> and </a:t>
            </a:r>
            <a:r>
              <a:rPr lang="fr-FR" sz="2400" dirty="0" err="1">
                <a:latin typeface="Garamond"/>
                <a:cs typeface="Garamond"/>
              </a:rPr>
              <a:t>burned</a:t>
            </a:r>
            <a:endParaRPr lang="fr-FR" sz="2400" dirty="0">
              <a:latin typeface="Garamond"/>
              <a:cs typeface="Garamond"/>
            </a:endParaRPr>
          </a:p>
          <a:p>
            <a:r>
              <a:rPr lang="fr-FR" sz="2400" dirty="0">
                <a:latin typeface="Garamond"/>
                <a:cs typeface="Garamond"/>
              </a:rPr>
              <a:t>C. Books are </a:t>
            </a:r>
            <a:r>
              <a:rPr lang="fr-FR" sz="2400" dirty="0" err="1">
                <a:latin typeface="Garamond"/>
                <a:cs typeface="Garamond"/>
              </a:rPr>
              <a:t>printed</a:t>
            </a:r>
            <a:r>
              <a:rPr lang="fr-FR" sz="2400" dirty="0">
                <a:latin typeface="Garamond"/>
                <a:cs typeface="Garamond"/>
              </a:rPr>
              <a:t> on </a:t>
            </a:r>
            <a:r>
              <a:rPr lang="fr-FR" sz="2400" dirty="0" err="1">
                <a:latin typeface="Garamond"/>
                <a:cs typeface="Garamond"/>
              </a:rPr>
              <a:t>demand</a:t>
            </a:r>
            <a:endParaRPr lang="fr-FR" sz="2400" dirty="0">
              <a:latin typeface="Garamond"/>
              <a:cs typeface="Garamond"/>
            </a:endParaRPr>
          </a:p>
          <a:p>
            <a:endParaRPr lang="fr-FR" sz="2400" dirty="0">
              <a:latin typeface="Garamond"/>
              <a:cs typeface="Garamond"/>
            </a:endParaRPr>
          </a:p>
          <a:p>
            <a:r>
              <a:rPr lang="en-GB" sz="2400" b="1" cap="all" dirty="0">
                <a:latin typeface="Garamond"/>
                <a:cs typeface="Garamond"/>
              </a:rPr>
              <a:t>Question 8 </a:t>
            </a:r>
            <a:r>
              <a:rPr lang="fr-FR" sz="2400" dirty="0" err="1">
                <a:latin typeface="Garamond"/>
                <a:cs typeface="Garamond"/>
              </a:rPr>
              <a:t>Which</a:t>
            </a:r>
            <a:r>
              <a:rPr lang="fr-FR" sz="2400" dirty="0">
                <a:latin typeface="Garamond"/>
                <a:cs typeface="Garamond"/>
              </a:rPr>
              <a:t> </a:t>
            </a:r>
            <a:r>
              <a:rPr lang="fr-FR" sz="2400" dirty="0" err="1">
                <a:latin typeface="Garamond"/>
                <a:cs typeface="Garamond"/>
              </a:rPr>
              <a:t>Indian</a:t>
            </a:r>
            <a:r>
              <a:rPr lang="fr-FR" sz="2400" dirty="0">
                <a:latin typeface="Garamond"/>
                <a:cs typeface="Garamond"/>
              </a:rPr>
              <a:t> </a:t>
            </a:r>
            <a:r>
              <a:rPr lang="fr-FR" sz="2400" dirty="0" err="1">
                <a:latin typeface="Garamond"/>
                <a:cs typeface="Garamond"/>
              </a:rPr>
              <a:t>author</a:t>
            </a:r>
            <a:r>
              <a:rPr lang="fr-FR" sz="2400" dirty="0">
                <a:latin typeface="Garamond"/>
                <a:cs typeface="Garamond"/>
              </a:rPr>
              <a:t> </a:t>
            </a:r>
            <a:r>
              <a:rPr lang="fr-FR" sz="2400" dirty="0" err="1">
                <a:latin typeface="Garamond"/>
                <a:cs typeface="Garamond"/>
              </a:rPr>
              <a:t>faced</a:t>
            </a:r>
            <a:r>
              <a:rPr lang="fr-FR" sz="2400" dirty="0">
                <a:latin typeface="Garamond"/>
                <a:cs typeface="Garamond"/>
              </a:rPr>
              <a:t> an </a:t>
            </a:r>
            <a:r>
              <a:rPr lang="fr-FR" sz="2400" dirty="0" err="1">
                <a:latin typeface="Garamond"/>
                <a:cs typeface="Garamond"/>
              </a:rPr>
              <a:t>obscenity</a:t>
            </a:r>
            <a:r>
              <a:rPr lang="fr-FR" sz="2400" dirty="0">
                <a:latin typeface="Garamond"/>
                <a:cs typeface="Garamond"/>
              </a:rPr>
              <a:t> trial in 1997 for </a:t>
            </a:r>
            <a:r>
              <a:rPr lang="fr-FR" sz="2400" dirty="0" err="1">
                <a:latin typeface="Garamond"/>
                <a:cs typeface="Garamond"/>
              </a:rPr>
              <a:t>her</a:t>
            </a:r>
            <a:r>
              <a:rPr lang="fr-FR" sz="2400" dirty="0">
                <a:latin typeface="Garamond"/>
                <a:cs typeface="Garamond"/>
              </a:rPr>
              <a:t> </a:t>
            </a:r>
            <a:r>
              <a:rPr lang="fr-FR" sz="2400" dirty="0" err="1">
                <a:latin typeface="Garamond"/>
                <a:cs typeface="Garamond"/>
              </a:rPr>
              <a:t>novel</a:t>
            </a:r>
            <a:r>
              <a:rPr lang="fr-FR" sz="2400" dirty="0">
                <a:latin typeface="Garamond"/>
                <a:cs typeface="Garamond"/>
              </a:rPr>
              <a:t> "The </a:t>
            </a:r>
            <a:r>
              <a:rPr lang="fr-FR" sz="2400" dirty="0" err="1">
                <a:latin typeface="Garamond"/>
                <a:cs typeface="Garamond"/>
              </a:rPr>
              <a:t>God</a:t>
            </a:r>
            <a:r>
              <a:rPr lang="fr-FR" sz="2400" dirty="0">
                <a:latin typeface="Garamond"/>
                <a:cs typeface="Garamond"/>
              </a:rPr>
              <a:t> of Small </a:t>
            </a:r>
            <a:r>
              <a:rPr lang="fr-FR" sz="2400" dirty="0" err="1">
                <a:latin typeface="Garamond"/>
                <a:cs typeface="Garamond"/>
              </a:rPr>
              <a:t>Things</a:t>
            </a:r>
            <a:r>
              <a:rPr lang="fr-FR" sz="2400" dirty="0">
                <a:latin typeface="Garamond"/>
                <a:cs typeface="Garamond"/>
              </a:rPr>
              <a:t>"? </a:t>
            </a:r>
            <a:endParaRPr lang="en-GB" sz="2400" dirty="0">
              <a:latin typeface="Garamond"/>
              <a:cs typeface="Garamond"/>
            </a:endParaRPr>
          </a:p>
          <a:p>
            <a:r>
              <a:rPr lang="en-GB" sz="2400" dirty="0">
                <a:latin typeface="Garamond"/>
                <a:cs typeface="Garamond"/>
              </a:rPr>
              <a:t> </a:t>
            </a:r>
          </a:p>
          <a:p>
            <a:r>
              <a:rPr lang="fr-FR" sz="2400" dirty="0">
                <a:latin typeface="Garamond"/>
                <a:cs typeface="Garamond"/>
              </a:rPr>
              <a:t>A. Salman Rushdie</a:t>
            </a:r>
          </a:p>
          <a:p>
            <a:r>
              <a:rPr lang="fr-FR" sz="2400" dirty="0">
                <a:latin typeface="Garamond"/>
                <a:cs typeface="Garamond"/>
              </a:rPr>
              <a:t>B. </a:t>
            </a:r>
            <a:r>
              <a:rPr lang="fr-FR" sz="2400" dirty="0" err="1">
                <a:latin typeface="Garamond"/>
                <a:cs typeface="Garamond"/>
              </a:rPr>
              <a:t>Arundhati</a:t>
            </a:r>
            <a:r>
              <a:rPr lang="fr-FR" sz="2400" dirty="0">
                <a:latin typeface="Garamond"/>
                <a:cs typeface="Garamond"/>
              </a:rPr>
              <a:t> Roy</a:t>
            </a:r>
          </a:p>
          <a:p>
            <a:r>
              <a:rPr lang="fr-FR" sz="2400" dirty="0">
                <a:latin typeface="Garamond"/>
                <a:cs typeface="Garamond"/>
              </a:rPr>
              <a:t>C. Vikram Seth </a:t>
            </a:r>
            <a:endParaRPr lang="en-GB" sz="2400" dirty="0">
              <a:latin typeface="Garamond"/>
              <a:cs typeface="Garamond"/>
            </a:endParaRPr>
          </a:p>
          <a:p>
            <a:endParaRPr lang="fr-FR" sz="2400" dirty="0">
              <a:latin typeface="Garamond"/>
              <a:cs typeface="Garamond"/>
            </a:endParaRPr>
          </a:p>
          <a:p>
            <a:endParaRPr lang="en-GB" sz="2400" b="1" cap="all" dirty="0">
              <a:latin typeface="Garamond"/>
              <a:cs typeface="Garamond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charset="2"/>
              <a:buChar char="q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/>
              <a:ea typeface="+mn-ea"/>
              <a:cs typeface="Garamond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charset="2"/>
              <a:buChar char="q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/>
              <a:ea typeface="+mn-ea"/>
              <a:cs typeface="Garamond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charset="2"/>
              <a:buChar char="q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/>
              <a:ea typeface="+mn-ea"/>
              <a:cs typeface="Garamond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/>
              <a:ea typeface="+mn-ea"/>
              <a:cs typeface="Garamond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charset="2"/>
              <a:buChar char="q"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/>
              <a:ea typeface="+mn-ea"/>
              <a:cs typeface="Garamond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charset="2"/>
              <a:buChar char="q"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/>
              <a:ea typeface="+mn-ea"/>
              <a:cs typeface="Garamond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charset="2"/>
              <a:buChar char="q"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/>
              <a:ea typeface="+mn-ea"/>
              <a:cs typeface="Garamond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/>
              <a:ea typeface="+mn-ea"/>
              <a:cs typeface="Garamond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/>
              <a:ea typeface="+mn-ea"/>
              <a:cs typeface="Garamond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/>
              <a:ea typeface="+mn-ea"/>
              <a:cs typeface="Garamond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5631FBD-C810-41C0-96F6-8952766B02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6627" y="2400301"/>
            <a:ext cx="3473629" cy="3454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790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908</Words>
  <Application>Microsoft Office PowerPoint</Application>
  <PresentationFormat>Grand écran</PresentationFormat>
  <Paragraphs>203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Century Gothic</vt:lpstr>
      <vt:lpstr>Garamond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Arnaud Roy</dc:creator>
  <cp:lastModifiedBy>Arnaud Roy</cp:lastModifiedBy>
  <cp:revision>29</cp:revision>
  <dcterms:created xsi:type="dcterms:W3CDTF">2024-01-17T17:16:54Z</dcterms:created>
  <dcterms:modified xsi:type="dcterms:W3CDTF">2024-09-03T15:47:12Z</dcterms:modified>
</cp:coreProperties>
</file>