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64" r:id="rId3"/>
    <p:sldId id="267" r:id="rId4"/>
    <p:sldId id="273" r:id="rId5"/>
    <p:sldId id="257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1042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-120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6C3041-B013-438C-A007-BDC4F5C32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0836122-7359-489F-A5E0-6D4273F18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C494281-09F3-40BC-8648-CA260C0F4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48F6-34B9-4A37-A57B-29F7AA213012}" type="datetimeFigureOut">
              <a:rPr lang="fr-FR" smtClean="0"/>
              <a:pPr/>
              <a:t>18/09/24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3D7CC50-EDF8-4315-827A-3EBB89C07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566ED5A-6CDD-4858-94E9-BAD926C09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A8-B214-4135-928A-6E1866415E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469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7B1BF3-E3E7-46A0-9757-FA6D83FDF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057A167-0D73-4E1E-8BBA-AB3ADF34D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20871DA-206B-487E-B9E1-3E0C0662E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48F6-34B9-4A37-A57B-29F7AA213012}" type="datetimeFigureOut">
              <a:rPr lang="fr-FR" smtClean="0"/>
              <a:pPr/>
              <a:t>18/09/24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4192C41-C96F-414B-8708-1F9686A80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1745BC-CFB3-48B9-9517-6B06A1F7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A8-B214-4135-928A-6E1866415E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2487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EA1E371-EA4E-4864-A5BB-A996DEB91E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EE19336-6560-4BC2-9EDF-F929CEAF9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571C3C3-62D8-463D-BEC7-EB9E9F70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48F6-34B9-4A37-A57B-29F7AA213012}" type="datetimeFigureOut">
              <a:rPr lang="fr-FR" smtClean="0"/>
              <a:pPr/>
              <a:t>18/09/24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B81D038-1A13-4B73-923B-6BA89EC15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F6A1955-B420-4967-9D24-A0FEDAC4C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A8-B214-4135-928A-6E1866415E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932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8AF0B3-D296-4E05-A8BE-24D63209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4063574-176B-44CF-853C-E1BCA94F0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C7417B6-A1D1-47EB-949C-1AAE977AF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48F6-34B9-4A37-A57B-29F7AA213012}" type="datetimeFigureOut">
              <a:rPr lang="fr-FR" smtClean="0"/>
              <a:pPr/>
              <a:t>18/09/24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105BE5-9B0D-43F0-B4B0-9CD3872F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C2D55E0-4DCE-4FF1-8220-48F79756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A8-B214-4135-928A-6E1866415E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442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D3B2A4C-9F1C-4383-9A58-61FB6E805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031DB2A-1DDC-4DB5-A117-3FAED4DA2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115D062-2E11-4E9A-B6C0-B05A1F319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48F6-34B9-4A37-A57B-29F7AA213012}" type="datetimeFigureOut">
              <a:rPr lang="fr-FR" smtClean="0"/>
              <a:pPr/>
              <a:t>18/09/24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7471C7D-5C22-4F5E-A1EE-185E9DE3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D2B97F8-A615-49E1-AA4E-F1CFAB0B4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A8-B214-4135-928A-6E1866415E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05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FC8521D-38C9-47EA-B1C8-2F70AD4DF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F70144C-D2E0-4DDB-B833-786B0B2A77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559E745-2A2C-4602-87EF-F7F71DD0B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00DA364-47DF-40CF-8A31-9406245FD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48F6-34B9-4A37-A57B-29F7AA213012}" type="datetimeFigureOut">
              <a:rPr lang="fr-FR" smtClean="0"/>
              <a:pPr/>
              <a:t>18/09/24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415D7E7-D444-4A01-85B8-18AE5D0A6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C548EFB-DA74-4992-997D-9BEEDED46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A8-B214-4135-928A-6E1866415E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448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0B9C2E7-B946-4EB2-8326-848D20988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DB17159-52EE-4480-AC6C-30C2D0DFC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D62B2BE-8912-4054-9239-0CDC1727B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56E4ACA-E738-4CE6-872F-FAFC8F16B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C970FC0-F0EC-4CF7-9B6D-545E1D0F31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B72C9FE-AC1E-4AC0-8319-755AC7508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48F6-34B9-4A37-A57B-29F7AA213012}" type="datetimeFigureOut">
              <a:rPr lang="fr-FR" smtClean="0"/>
              <a:pPr/>
              <a:t>18/09/24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A280A3A-24A8-4530-A895-9ABFB367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4DFAE6A-0F1C-448E-A487-DC53EF585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A8-B214-4135-928A-6E1866415E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75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F66C257-C7D4-4D62-8E9F-C6476972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B9FCF29-E164-4893-80BF-B00831507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48F6-34B9-4A37-A57B-29F7AA213012}" type="datetimeFigureOut">
              <a:rPr lang="fr-FR" smtClean="0"/>
              <a:pPr/>
              <a:t>18/09/24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E3F6D73-DE0D-4CA3-B64A-D20E319A9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4B111B-5979-4869-BD74-05B057AF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A8-B214-4135-928A-6E1866415E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657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11CC401-B428-4B61-AF18-A5F78292D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48F6-34B9-4A37-A57B-29F7AA213012}" type="datetimeFigureOut">
              <a:rPr lang="fr-FR" smtClean="0"/>
              <a:pPr/>
              <a:t>18/09/24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B0CDD0A-EAEE-408D-908E-7CDB55280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C5CD814-D5E9-434C-B926-5412F1864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A8-B214-4135-928A-6E1866415E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920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520DA3C-14F3-4D22-AF29-07A86183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702B732-7AE6-4A92-93ED-5CF3C16FC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947C413-3036-4E67-9328-4A5C4CF66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3C6510F-1D67-4D67-807B-D0EBB64C0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48F6-34B9-4A37-A57B-29F7AA213012}" type="datetimeFigureOut">
              <a:rPr lang="fr-FR" smtClean="0"/>
              <a:pPr/>
              <a:t>18/09/24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E18B674-5594-4318-AC12-D9C2CE5EE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45C758-48B1-4630-94E3-0E4604C7C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A8-B214-4135-928A-6E1866415E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5322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639F91-490C-421C-96E2-A168723D3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2B06C4D-8565-4900-91F0-635E21E806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4B36057-7AAC-4EDC-BFE8-CEF0F64C1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9D4424A-FBF6-4B12-B4B7-F9AB9FC0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48F6-34B9-4A37-A57B-29F7AA213012}" type="datetimeFigureOut">
              <a:rPr lang="fr-FR" smtClean="0"/>
              <a:pPr/>
              <a:t>18/09/24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5D35D00-FB5E-4055-B5A8-8042AE39A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EB2B79-0485-492E-8F4F-03D06D62F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A8-B214-4135-928A-6E1866415E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07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06E4C41-D3BF-4DC3-9BB4-27CA6C99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3564363-73A1-4BAB-8044-90881D1DE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588DF2-27B2-4C87-B10E-00F8676BA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48F6-34B9-4A37-A57B-29F7AA213012}" type="datetimeFigureOut">
              <a:rPr lang="fr-FR" smtClean="0"/>
              <a:pPr/>
              <a:t>18/09/24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501A507-F22B-4A45-95B0-4B41F7E22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F8F530-EE82-485E-8CF3-CE6BED0D7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7EDA8-B214-4135-928A-6E1866415E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882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d308386072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541" y="2987000"/>
            <a:ext cx="2046809" cy="2790483"/>
          </a:xfrm>
          <a:prstGeom prst="rect">
            <a:avLst/>
          </a:prstGeom>
        </p:spPr>
      </p:pic>
      <p:pic>
        <p:nvPicPr>
          <p:cNvPr id="2" name="Image 1" descr="81vHA1+GmhS._AC_UF1000,1000_QL80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902" y="2292509"/>
            <a:ext cx="1937578" cy="2593042"/>
          </a:xfrm>
          <a:prstGeom prst="rect">
            <a:avLst/>
          </a:prstGeom>
        </p:spPr>
      </p:pic>
      <p:pic>
        <p:nvPicPr>
          <p:cNvPr id="3" name="Image 2" descr="1077117_RushdieS_SatanicVerses_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0897" y="388489"/>
            <a:ext cx="1680293" cy="2621258"/>
          </a:xfrm>
          <a:prstGeom prst="rect">
            <a:avLst/>
          </a:prstGeom>
        </p:spPr>
      </p:pic>
      <p:pic>
        <p:nvPicPr>
          <p:cNvPr id="6" name="Image 5" descr="md3141827765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8276" y="2745228"/>
            <a:ext cx="1743168" cy="2852985"/>
          </a:xfrm>
          <a:prstGeom prst="rect">
            <a:avLst/>
          </a:prstGeom>
        </p:spPr>
      </p:pic>
      <p:pic>
        <p:nvPicPr>
          <p:cNvPr id="8" name="Image 7" descr="5331224290_7d7b40478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0523" y="458299"/>
            <a:ext cx="1753108" cy="2672421"/>
          </a:xfrm>
          <a:prstGeom prst="rect">
            <a:avLst/>
          </a:prstGeom>
          <a:effectLst>
            <a:outerShdw blurRad="431800" dist="177800" dir="11700000">
              <a:srgbClr val="000000"/>
            </a:outerShdw>
          </a:effectLst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D215FE3-C003-4554-B49E-00275E751788}"/>
              </a:ext>
            </a:extLst>
          </p:cNvPr>
          <p:cNvSpPr txBox="1">
            <a:spLocks/>
          </p:cNvSpPr>
          <p:nvPr/>
        </p:nvSpPr>
        <p:spPr>
          <a:xfrm>
            <a:off x="2984292" y="411541"/>
            <a:ext cx="7548005" cy="1576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What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lang="en-US" sz="4400" dirty="0">
                <a:latin typeface="Garamond"/>
                <a:cs typeface="Garamond"/>
              </a:rPr>
              <a:t>do the following books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400" dirty="0">
                <a:latin typeface="Garamond"/>
                <a:cs typeface="Garamond"/>
              </a:rPr>
              <a:t>have in common?</a:t>
            </a:r>
            <a:endParaRPr kumimoji="0" lang="fr-FR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rcRect l="57445" t="5075" r="15419" b="5451"/>
          <a:stretch>
            <a:fillRect/>
          </a:stretch>
        </p:blipFill>
        <p:spPr>
          <a:xfrm>
            <a:off x="0" y="0"/>
            <a:ext cx="1230279" cy="6869876"/>
          </a:xfrm>
          <a:prstGeom prst="rect">
            <a:avLst/>
          </a:prstGeom>
        </p:spPr>
      </p:pic>
      <p:pic>
        <p:nvPicPr>
          <p:cNvPr id="5" name="Image 4" descr="md3114740734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4910" y="3342394"/>
            <a:ext cx="1844398" cy="242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528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’écran 2024-01-17 à 15.13.26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1913" b="-21913"/>
          <a:stretch>
            <a:fillRect/>
          </a:stretch>
        </p:blipFill>
        <p:spPr>
          <a:xfrm>
            <a:off x="1511300" y="1016000"/>
            <a:ext cx="10334698" cy="427648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rcRect l="57445" t="5075" r="15419" b="5451"/>
          <a:stretch>
            <a:fillRect/>
          </a:stretch>
        </p:blipFill>
        <p:spPr>
          <a:xfrm>
            <a:off x="0" y="0"/>
            <a:ext cx="1230279" cy="6869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D215FE3-C003-4554-B49E-00275E751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00" y="215900"/>
            <a:ext cx="10413175" cy="6113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latin typeface="Garamond"/>
                <a:cs typeface="Garamond"/>
              </a:rPr>
              <a:t>DEFINITION</a:t>
            </a:r>
          </a:p>
          <a:p>
            <a:pPr marL="0" indent="0">
              <a:buNone/>
            </a:pPr>
            <a:endParaRPr lang="fr-FR" b="1" dirty="0">
              <a:latin typeface="Garamond"/>
              <a:cs typeface="Garamond"/>
            </a:endParaRPr>
          </a:p>
          <a:p>
            <a:pPr marL="0" indent="0">
              <a:buFont typeface="Wingdings" pitchFamily="-86" charset="2"/>
              <a:buChar char="Ø"/>
            </a:pPr>
            <a:r>
              <a:rPr lang="fr-FR" b="1" dirty="0">
                <a:latin typeface="Garamond"/>
                <a:cs typeface="Garamond"/>
              </a:rPr>
              <a:t> </a:t>
            </a:r>
            <a:r>
              <a:rPr lang="fr-FR" b="1" dirty="0" err="1">
                <a:latin typeface="Garamond"/>
                <a:cs typeface="Garamond"/>
              </a:rPr>
              <a:t>Give</a:t>
            </a:r>
            <a:r>
              <a:rPr lang="fr-FR" b="1" dirty="0">
                <a:latin typeface="Garamond"/>
                <a:cs typeface="Garamond"/>
              </a:rPr>
              <a:t> </a:t>
            </a:r>
            <a:r>
              <a:rPr lang="fr-FR" b="1" dirty="0" err="1">
                <a:latin typeface="Garamond"/>
                <a:cs typeface="Garamond"/>
              </a:rPr>
              <a:t>your</a:t>
            </a:r>
            <a:r>
              <a:rPr lang="fr-FR" b="1" dirty="0">
                <a:latin typeface="Garamond"/>
                <a:cs typeface="Garamond"/>
              </a:rPr>
              <a:t> </a:t>
            </a:r>
            <a:r>
              <a:rPr lang="fr-FR" b="1" dirty="0" err="1">
                <a:latin typeface="Garamond"/>
                <a:cs typeface="Garamond"/>
              </a:rPr>
              <a:t>own</a:t>
            </a:r>
            <a:r>
              <a:rPr lang="fr-FR" b="1" dirty="0">
                <a:latin typeface="Garamond"/>
                <a:cs typeface="Garamond"/>
              </a:rPr>
              <a:t> </a:t>
            </a:r>
            <a:r>
              <a:rPr lang="fr-FR" b="1" dirty="0" err="1">
                <a:latin typeface="Garamond"/>
                <a:cs typeface="Garamond"/>
              </a:rPr>
              <a:t>definition</a:t>
            </a:r>
            <a:r>
              <a:rPr lang="fr-FR" b="1" dirty="0">
                <a:latin typeface="Garamond"/>
                <a:cs typeface="Garamond"/>
              </a:rPr>
              <a:t> of CENSORSHIP</a:t>
            </a:r>
          </a:p>
          <a:p>
            <a:pPr marL="0" indent="0">
              <a:buNone/>
            </a:pPr>
            <a:endParaRPr lang="fr-FR" b="1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fr-FR" b="1" dirty="0">
                <a:latin typeface="Garamond"/>
                <a:cs typeface="Garamond"/>
              </a:rPr>
              <a:t>NOW READ THE FOLLOWING DEFINITIONS </a:t>
            </a:r>
          </a:p>
          <a:p>
            <a:pPr marL="0" indent="0">
              <a:buNone/>
            </a:pPr>
            <a:endParaRPr lang="fr-FR" sz="1200" b="1" dirty="0">
              <a:latin typeface="Garamond"/>
              <a:cs typeface="Garamond"/>
            </a:endParaRPr>
          </a:p>
          <a:p>
            <a:pPr marL="0" indent="0">
              <a:buFont typeface="Wingdings" charset="2"/>
              <a:buChar char="q"/>
            </a:pPr>
            <a:r>
              <a:rPr lang="fr-FR" sz="2400" b="1" dirty="0">
                <a:latin typeface="Garamond"/>
                <a:cs typeface="Garamond"/>
              </a:rPr>
              <a:t>« CENSORSHIP » </a:t>
            </a:r>
            <a:r>
              <a:rPr lang="fr-FR" sz="2400" dirty="0" err="1">
                <a:latin typeface="Garamond"/>
                <a:cs typeface="Garamond"/>
              </a:rPr>
              <a:t>is</a:t>
            </a:r>
            <a:r>
              <a:rPr lang="fr-FR" sz="2400" dirty="0">
                <a:latin typeface="Garamond"/>
                <a:cs typeface="Garamond"/>
              </a:rPr>
              <a:t> the </a:t>
            </a:r>
            <a:r>
              <a:rPr lang="fr-FR" sz="2400" dirty="0" err="1">
                <a:latin typeface="Garamond"/>
                <a:cs typeface="Garamond"/>
              </a:rPr>
              <a:t>changing</a:t>
            </a:r>
            <a:r>
              <a:rPr lang="fr-FR" sz="2400" dirty="0">
                <a:latin typeface="Garamond"/>
                <a:cs typeface="Garamond"/>
              </a:rPr>
              <a:t> or the suppression or prohibition of speech or </a:t>
            </a:r>
            <a:r>
              <a:rPr lang="fr-FR" sz="2400" dirty="0" err="1">
                <a:latin typeface="Garamond"/>
                <a:cs typeface="Garamond"/>
              </a:rPr>
              <a:t>writing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that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is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deemed</a:t>
            </a:r>
            <a:r>
              <a:rPr lang="fr-FR" sz="2400" dirty="0">
                <a:latin typeface="Garamond"/>
                <a:cs typeface="Garamond"/>
              </a:rPr>
              <a:t> subversive of the </a:t>
            </a:r>
            <a:r>
              <a:rPr lang="fr-FR" sz="2400" dirty="0" err="1">
                <a:latin typeface="Garamond"/>
                <a:cs typeface="Garamond"/>
              </a:rPr>
              <a:t>common</a:t>
            </a:r>
            <a:r>
              <a:rPr lang="fr-FR" sz="2400" dirty="0">
                <a:latin typeface="Garamond"/>
                <a:cs typeface="Garamond"/>
              </a:rPr>
              <a:t> good. </a:t>
            </a:r>
            <a:r>
              <a:rPr lang="fr-FR" sz="1800" dirty="0">
                <a:latin typeface="Garamond"/>
                <a:cs typeface="Garamond"/>
              </a:rPr>
              <a:t>(</a:t>
            </a:r>
            <a:r>
              <a:rPr lang="fr-FR" sz="1800" dirty="0" err="1">
                <a:latin typeface="Garamond"/>
                <a:cs typeface="Garamond"/>
              </a:rPr>
              <a:t>definition</a:t>
            </a:r>
            <a:r>
              <a:rPr lang="fr-FR" sz="1800" dirty="0">
                <a:latin typeface="Garamond"/>
                <a:cs typeface="Garamond"/>
              </a:rPr>
              <a:t> of </a:t>
            </a:r>
            <a:r>
              <a:rPr lang="fr-FR" sz="1800" dirty="0" err="1">
                <a:latin typeface="Garamond"/>
                <a:cs typeface="Garamond"/>
              </a:rPr>
              <a:t>Encyclopedia</a:t>
            </a:r>
            <a:r>
              <a:rPr lang="fr-FR" sz="1800" dirty="0">
                <a:latin typeface="Garamond"/>
                <a:cs typeface="Garamond"/>
              </a:rPr>
              <a:t> </a:t>
            </a:r>
            <a:r>
              <a:rPr lang="fr-FR" sz="1800" dirty="0" err="1">
                <a:latin typeface="Garamond"/>
                <a:cs typeface="Garamond"/>
              </a:rPr>
              <a:t>Britannica</a:t>
            </a:r>
            <a:r>
              <a:rPr lang="fr-FR" sz="1800" dirty="0">
                <a:latin typeface="Garamond"/>
                <a:cs typeface="Garamond"/>
              </a:rPr>
              <a:t>)</a:t>
            </a:r>
            <a:endParaRPr lang="fr-FR" sz="1800" b="1" dirty="0">
              <a:latin typeface="Garamond"/>
              <a:cs typeface="Garamond"/>
            </a:endParaRPr>
          </a:p>
          <a:p>
            <a:pPr marL="0" indent="0">
              <a:buFont typeface="Wingdings" charset="2"/>
              <a:buChar char="q"/>
            </a:pPr>
            <a:r>
              <a:rPr lang="fr-FR" sz="2400" b="1" dirty="0">
                <a:latin typeface="Garamond"/>
                <a:cs typeface="Garamond"/>
              </a:rPr>
              <a:t>« CENSORSHIP » </a:t>
            </a:r>
            <a:r>
              <a:rPr lang="fr-FR" sz="2400" dirty="0" err="1">
                <a:latin typeface="Garamond"/>
                <a:cs typeface="Garamond"/>
              </a:rPr>
              <a:t>is</a:t>
            </a:r>
            <a:r>
              <a:rPr lang="fr-FR" sz="2400" dirty="0">
                <a:latin typeface="Garamond"/>
                <a:cs typeface="Garamond"/>
              </a:rPr>
              <a:t> the </a:t>
            </a:r>
            <a:r>
              <a:rPr lang="fr-FR" sz="2400" dirty="0" err="1">
                <a:latin typeface="Garamond"/>
                <a:cs typeface="Garamond"/>
              </a:rPr>
              <a:t>censoring</a:t>
            </a:r>
            <a:r>
              <a:rPr lang="fr-FR" sz="2400" dirty="0">
                <a:latin typeface="Garamond"/>
                <a:cs typeface="Garamond"/>
              </a:rPr>
              <a:t> of books, </a:t>
            </a:r>
            <a:r>
              <a:rPr lang="fr-FR" sz="2400" dirty="0" err="1">
                <a:latin typeface="Garamond"/>
                <a:cs typeface="Garamond"/>
              </a:rPr>
              <a:t>plays</a:t>
            </a:r>
            <a:r>
              <a:rPr lang="fr-FR" sz="2400" dirty="0">
                <a:latin typeface="Garamond"/>
                <a:cs typeface="Garamond"/>
              </a:rPr>
              <a:t>, films, or reports, </a:t>
            </a:r>
            <a:r>
              <a:rPr lang="fr-FR" sz="2400" dirty="0" err="1">
                <a:latin typeface="Garamond"/>
                <a:cs typeface="Garamond"/>
              </a:rPr>
              <a:t>especially</a:t>
            </a:r>
            <a:r>
              <a:rPr lang="fr-FR" sz="2400" dirty="0">
                <a:latin typeface="Garamond"/>
                <a:cs typeface="Garamond"/>
              </a:rPr>
              <a:t> by </a:t>
            </a:r>
            <a:r>
              <a:rPr lang="fr-FR" sz="2400" dirty="0" err="1">
                <a:latin typeface="Garamond"/>
                <a:cs typeface="Garamond"/>
              </a:rPr>
              <a:t>government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officials</a:t>
            </a:r>
            <a:r>
              <a:rPr lang="fr-FR" sz="2400" dirty="0">
                <a:latin typeface="Garamond"/>
                <a:cs typeface="Garamond"/>
              </a:rPr>
              <a:t>, </a:t>
            </a:r>
            <a:r>
              <a:rPr lang="fr-FR" sz="2400" dirty="0" err="1">
                <a:latin typeface="Garamond"/>
                <a:cs typeface="Garamond"/>
              </a:rPr>
              <a:t>because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they</a:t>
            </a:r>
            <a:r>
              <a:rPr lang="fr-FR" sz="2400" dirty="0">
                <a:latin typeface="Garamond"/>
                <a:cs typeface="Garamond"/>
              </a:rPr>
              <a:t> are </a:t>
            </a:r>
            <a:r>
              <a:rPr lang="fr-FR" sz="2400" dirty="0" err="1">
                <a:latin typeface="Garamond"/>
                <a:cs typeface="Garamond"/>
              </a:rPr>
              <a:t>considered</a:t>
            </a:r>
            <a:r>
              <a:rPr lang="fr-FR" sz="2400" dirty="0">
                <a:latin typeface="Garamond"/>
                <a:cs typeface="Garamond"/>
              </a:rPr>
              <a:t> immoral or secret in </a:t>
            </a:r>
            <a:r>
              <a:rPr lang="fr-FR" sz="2400" dirty="0" err="1">
                <a:latin typeface="Garamond"/>
                <a:cs typeface="Garamond"/>
              </a:rPr>
              <a:t>some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way</a:t>
            </a:r>
            <a:r>
              <a:rPr lang="fr-FR" sz="2400" dirty="0">
                <a:latin typeface="Garamond"/>
                <a:cs typeface="Garamond"/>
              </a:rPr>
              <a:t>. </a:t>
            </a:r>
            <a:r>
              <a:rPr lang="fr-FR" sz="1800" dirty="0">
                <a:latin typeface="Garamond"/>
                <a:cs typeface="Garamond"/>
              </a:rPr>
              <a:t>(</a:t>
            </a:r>
            <a:r>
              <a:rPr lang="fr-FR" sz="1800" dirty="0" err="1">
                <a:latin typeface="Garamond"/>
                <a:cs typeface="Garamond"/>
              </a:rPr>
              <a:t>definition</a:t>
            </a:r>
            <a:r>
              <a:rPr lang="fr-FR" sz="1800" dirty="0">
                <a:latin typeface="Garamond"/>
                <a:cs typeface="Garamond"/>
              </a:rPr>
              <a:t> of Collins </a:t>
            </a:r>
            <a:r>
              <a:rPr lang="fr-FR" sz="1800" dirty="0" err="1">
                <a:latin typeface="Garamond"/>
                <a:cs typeface="Garamond"/>
              </a:rPr>
              <a:t>dictionary</a:t>
            </a:r>
            <a:r>
              <a:rPr lang="fr-FR" sz="1800" dirty="0">
                <a:latin typeface="Garamond"/>
                <a:cs typeface="Garamond"/>
              </a:rPr>
              <a:t>)</a:t>
            </a:r>
          </a:p>
          <a:p>
            <a:pPr marL="0" indent="0">
              <a:buNone/>
            </a:pPr>
            <a:endParaRPr lang="fr-FR" sz="2400" b="1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fr-FR" sz="2400" b="1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fr-FR" sz="1800" b="1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fr-FR" sz="1800" b="1" dirty="0">
              <a:latin typeface="Garamond"/>
              <a:cs typeface="Garamond"/>
            </a:endParaRPr>
          </a:p>
          <a:p>
            <a:pPr>
              <a:buNone/>
            </a:pPr>
            <a:endParaRPr lang="en-US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>
              <a:latin typeface="Garamond"/>
              <a:cs typeface="Garamond"/>
            </a:endParaRPr>
          </a:p>
          <a:p>
            <a:endParaRPr lang="fr-FR" dirty="0">
              <a:latin typeface="Garamond"/>
              <a:cs typeface="Garamond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rcRect l="57445" t="5075" r="15419" b="5451"/>
          <a:stretch>
            <a:fillRect/>
          </a:stretch>
        </p:blipFill>
        <p:spPr>
          <a:xfrm>
            <a:off x="0" y="0"/>
            <a:ext cx="1230279" cy="6869876"/>
          </a:xfrm>
          <a:prstGeom prst="rect">
            <a:avLst/>
          </a:prstGeom>
        </p:spPr>
      </p:pic>
      <p:pic>
        <p:nvPicPr>
          <p:cNvPr id="5" name="Espace réservé du contenu 3" descr="Capture d’écran 2024-01-17 à 15.13.26.png"/>
          <p:cNvPicPr>
            <a:picLocks noChangeAspect="1"/>
          </p:cNvPicPr>
          <p:nvPr/>
        </p:nvPicPr>
        <p:blipFill>
          <a:blip r:embed="rId3"/>
          <a:srcRect t="-21913" b="-21913"/>
          <a:stretch>
            <a:fillRect/>
          </a:stretch>
        </p:blipFill>
        <p:spPr>
          <a:xfrm>
            <a:off x="9596795" y="25400"/>
            <a:ext cx="2569805" cy="106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179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D215FE3-C003-4554-B49E-00275E751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215901"/>
            <a:ext cx="10930689" cy="1961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latin typeface="Garamond"/>
                <a:cs typeface="Garamond"/>
              </a:rPr>
              <a:t>LEAD-IN </a:t>
            </a:r>
          </a:p>
          <a:p>
            <a:pPr marL="0" indent="0">
              <a:buNone/>
            </a:pPr>
            <a:r>
              <a:rPr lang="en-US" sz="2400" b="1" u="sng" dirty="0">
                <a:latin typeface="Garamond"/>
                <a:cs typeface="Garamond"/>
              </a:rPr>
              <a:t>In pairs or in groups of three students, choose two or three </a:t>
            </a:r>
          </a:p>
          <a:p>
            <a:pPr marL="0" indent="0">
              <a:buNone/>
            </a:pPr>
            <a:r>
              <a:rPr lang="en-US" sz="2400" b="1" u="sng" dirty="0">
                <a:latin typeface="Garamond"/>
                <a:cs typeface="Garamond"/>
              </a:rPr>
              <a:t>questions from the list of questions below. Discuss them, provide examples, and compare your ideas and opinions: </a:t>
            </a:r>
          </a:p>
          <a:p>
            <a:pPr marL="0" indent="0">
              <a:buNone/>
            </a:pPr>
            <a:endParaRPr lang="en-US" dirty="0">
              <a:latin typeface="Garamond"/>
              <a:cs typeface="Garamond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rcRect l="57445" t="5075" r="15419" b="5451"/>
          <a:stretch>
            <a:fillRect/>
          </a:stretch>
        </p:blipFill>
        <p:spPr>
          <a:xfrm>
            <a:off x="0" y="0"/>
            <a:ext cx="1230279" cy="6869876"/>
          </a:xfrm>
          <a:prstGeom prst="rect">
            <a:avLst/>
          </a:prstGeom>
        </p:spPr>
      </p:pic>
      <p:pic>
        <p:nvPicPr>
          <p:cNvPr id="5" name="Espace réservé du contenu 3" descr="Capture d’écran 2024-01-17 à 15.13.26.png"/>
          <p:cNvPicPr>
            <a:picLocks noChangeAspect="1"/>
          </p:cNvPicPr>
          <p:nvPr/>
        </p:nvPicPr>
        <p:blipFill>
          <a:blip r:embed="rId3"/>
          <a:srcRect t="-21913" b="-21913"/>
          <a:stretch>
            <a:fillRect/>
          </a:stretch>
        </p:blipFill>
        <p:spPr>
          <a:xfrm>
            <a:off x="9596795" y="25400"/>
            <a:ext cx="2569805" cy="1063381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D215FE3-C003-4554-B49E-00275E751788}"/>
              </a:ext>
            </a:extLst>
          </p:cNvPr>
          <p:cNvSpPr txBox="1">
            <a:spLocks/>
          </p:cNvSpPr>
          <p:nvPr/>
        </p:nvSpPr>
        <p:spPr>
          <a:xfrm>
            <a:off x="1485900" y="1792709"/>
            <a:ext cx="10413332" cy="4943642"/>
          </a:xfrm>
          <a:prstGeom prst="rect">
            <a:avLst/>
          </a:prstGeom>
        </p:spPr>
        <p:txBody>
          <a:bodyPr vert="horz" lIns="91440" tIns="45720" rIns="91440" bIns="45720" numCol="1" rtlCol="0"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endParaRPr lang="en-GB" sz="2100" b="1" cap="all" dirty="0">
              <a:latin typeface="Garamond" panose="02020404030301010803" pitchFamily="18" charset="0"/>
              <a:cs typeface="Garamond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100" dirty="0">
                <a:latin typeface="Garamond" panose="02020404030301010803" pitchFamily="18" charset="0"/>
              </a:rPr>
              <a:t>In your opinion, should there be any limits on freedom of expression in literature, and if so, what should those limits be?</a:t>
            </a:r>
            <a:endParaRPr lang="fr-FR" sz="2100" dirty="0">
              <a:latin typeface="Garamond" panose="02020404030301010803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100" dirty="0">
                <a:latin typeface="Garamond" panose="02020404030301010803" pitchFamily="18" charset="0"/>
              </a:rPr>
              <a:t>Do you believe that censorship can protect society, or does it hinder freedom of expression?</a:t>
            </a:r>
            <a:endParaRPr lang="fr-FR" sz="2100" dirty="0">
              <a:latin typeface="Garamond" panose="02020404030301010803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100" dirty="0">
                <a:latin typeface="Garamond" panose="02020404030301010803" pitchFamily="18" charset="0"/>
              </a:rPr>
              <a:t>Can you think of any famous books that have been banned in history? Why were they banned?</a:t>
            </a:r>
            <a:endParaRPr lang="fr-FR" sz="2100" dirty="0">
              <a:latin typeface="Garamond" panose="02020404030301010803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100" dirty="0">
                <a:latin typeface="Garamond" panose="02020404030301010803" pitchFamily="18" charset="0"/>
              </a:rPr>
              <a:t>Consider cases where authors wrote under pseudonyms to avoid censorship. What impact does anonymity have on the freedom of expression in literature?</a:t>
            </a:r>
            <a:endParaRPr lang="fr-FR" sz="2100" dirty="0">
              <a:latin typeface="Garamond" panose="02020404030301010803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100" dirty="0">
                <a:latin typeface="Garamond" panose="02020404030301010803" pitchFamily="18" charset="0"/>
              </a:rPr>
              <a:t>Explore the idea of banned authors as "persona non grata." Can you think of examples where authors faced ostracism due to their work?</a:t>
            </a:r>
            <a:endParaRPr lang="fr-FR" sz="2100" dirty="0">
              <a:latin typeface="Garamond" panose="02020404030301010803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100" dirty="0">
                <a:latin typeface="Garamond" panose="02020404030301010803" pitchFamily="18" charset="0"/>
              </a:rPr>
              <a:t>In your opinion, what are the reasons for altering a book or rewriting it? Do you consider this to be a form of censorship? </a:t>
            </a:r>
            <a:endParaRPr lang="fr-FR" sz="2100" dirty="0">
              <a:latin typeface="Garamond" panose="02020404030301010803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100" dirty="0">
                <a:latin typeface="Garamond" panose="02020404030301010803" pitchFamily="18" charset="0"/>
              </a:rPr>
              <a:t>Discuss the concept of self-censorship. Can authors be influenced to alter their work without external pressure?</a:t>
            </a:r>
            <a:endParaRPr lang="fr-FR" sz="2100" dirty="0">
              <a:latin typeface="Garamond" panose="02020404030301010803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100" dirty="0">
                <a:latin typeface="Garamond" panose="02020404030301010803" pitchFamily="18" charset="0"/>
              </a:rPr>
              <a:t>How do you think advancements in technology, like the internet or AI, have influenced the ability to censor or rewrite literature?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575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1E58967-9810-421A-8B57-F83E4F45B44C}"/>
              </a:ext>
            </a:extLst>
          </p:cNvPr>
          <p:cNvSpPr txBox="1">
            <a:spLocks/>
          </p:cNvSpPr>
          <p:nvPr/>
        </p:nvSpPr>
        <p:spPr>
          <a:xfrm>
            <a:off x="1152464" y="1058243"/>
            <a:ext cx="10061244" cy="1030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latin typeface="Garamond"/>
                <a:cs typeface="Garamond"/>
              </a:rPr>
              <a:t>Look at the following cartoons about censorship and book banning. Describe them and explain what they refer to: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rcRect l="57445" t="5075" r="15419" b="5451"/>
          <a:stretch>
            <a:fillRect/>
          </a:stretch>
        </p:blipFill>
        <p:spPr>
          <a:xfrm>
            <a:off x="0" y="0"/>
            <a:ext cx="1230279" cy="6869876"/>
          </a:xfrm>
          <a:prstGeom prst="rect">
            <a:avLst/>
          </a:prstGeom>
        </p:spPr>
      </p:pic>
      <p:pic>
        <p:nvPicPr>
          <p:cNvPr id="5" name="Espace réservé du contenu 3" descr="Capture d’écran 2024-01-17 à 15.13.26.png"/>
          <p:cNvPicPr>
            <a:picLocks noChangeAspect="1"/>
          </p:cNvPicPr>
          <p:nvPr/>
        </p:nvPicPr>
        <p:blipFill>
          <a:blip r:embed="rId3"/>
          <a:srcRect t="-21913" b="-21913"/>
          <a:stretch>
            <a:fillRect/>
          </a:stretch>
        </p:blipFill>
        <p:spPr>
          <a:xfrm>
            <a:off x="9596795" y="25400"/>
            <a:ext cx="2569805" cy="1063381"/>
          </a:xfrm>
          <a:prstGeom prst="rect">
            <a:avLst/>
          </a:prstGeom>
        </p:spPr>
      </p:pic>
      <p:pic>
        <p:nvPicPr>
          <p:cNvPr id="6" name="Image 5" descr="9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9830" y="2628063"/>
            <a:ext cx="3799874" cy="2531156"/>
          </a:xfrm>
          <a:prstGeom prst="rect">
            <a:avLst/>
          </a:prstGeom>
        </p:spPr>
      </p:pic>
      <p:pic>
        <p:nvPicPr>
          <p:cNvPr id="8" name="Image 7" descr="reading-troubles-john-cole-cagle-279123_1200x9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565" y="2310399"/>
            <a:ext cx="3798425" cy="2848820"/>
          </a:xfrm>
          <a:prstGeom prst="rect">
            <a:avLst/>
          </a:prstGeom>
        </p:spPr>
      </p:pic>
      <p:pic>
        <p:nvPicPr>
          <p:cNvPr id="9" name="Picture 2" descr="Opinion | Cartoon by Clay Bennett - The Washington Post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2A53F47-8FA1-4061-A836-1DC70CE86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1990" y="2628063"/>
            <a:ext cx="3796736" cy="253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08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336</Words>
  <Application>Microsoft Macintosh PowerPoint</Application>
  <PresentationFormat>Personnalisé</PresentationFormat>
  <Paragraphs>33</Paragraphs>
  <Slides>5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Diapositive 1</vt:lpstr>
      <vt:lpstr>Diapositive 2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 Roy</dc:creator>
  <cp:lastModifiedBy>Eric Brulin</cp:lastModifiedBy>
  <cp:revision>32</cp:revision>
  <dcterms:created xsi:type="dcterms:W3CDTF">2024-09-18T21:28:12Z</dcterms:created>
  <dcterms:modified xsi:type="dcterms:W3CDTF">2024-09-18T21:29:46Z</dcterms:modified>
</cp:coreProperties>
</file>