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263" r:id="rId4"/>
    <p:sldId id="264" r:id="rId5"/>
    <p:sldId id="265" r:id="rId6"/>
    <p:sldId id="270" r:id="rId7"/>
    <p:sldId id="266" r:id="rId8"/>
    <p:sldId id="267" r:id="rId9"/>
    <p:sldId id="268" r:id="rId10"/>
    <p:sldId id="269" r:id="rId11"/>
    <p:sldId id="271" r:id="rId12"/>
    <p:sldId id="257" r:id="rId13"/>
    <p:sldId id="258" r:id="rId14"/>
    <p:sldId id="259" r:id="rId15"/>
    <p:sldId id="260" r:id="rId16"/>
    <p:sldId id="26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9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5C2A12-421D-40FB-A543-69345B170C10}" type="datetimeFigureOut">
              <a:rPr lang="fr-FR" smtClean="0"/>
              <a:pPr/>
              <a:t>17/09/2024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AA7D6A-6D34-46F3-B8EB-88992729263C}" type="slidenum">
              <a:rPr lang="fr-FR" smtClean="0"/>
              <a:pPr/>
              <a:t>‹N°›</a:t>
            </a:fld>
            <a:endParaRPr lang="fr-FR"/>
          </a:p>
        </p:txBody>
      </p:sp>
    </p:spTree>
    <p:extLst>
      <p:ext uri="{BB962C8B-B14F-4D97-AF65-F5344CB8AC3E}">
        <p14:creationId xmlns:p14="http://schemas.microsoft.com/office/powerpoint/2010/main" val="1679148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9"/>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2" charset="0"/>
              </a:defRPr>
            </a:lvl1pPr>
            <a:lvl2pPr marL="742950" indent="-285750">
              <a:defRPr>
                <a:solidFill>
                  <a:schemeClr val="tx1"/>
                </a:solidFill>
                <a:latin typeface="Calibri" pitchFamily="32" charset="0"/>
              </a:defRPr>
            </a:lvl2pPr>
            <a:lvl3pPr marL="1143000" indent="-228600">
              <a:defRPr>
                <a:solidFill>
                  <a:schemeClr val="tx1"/>
                </a:solidFill>
                <a:latin typeface="Calibri" pitchFamily="32" charset="0"/>
              </a:defRPr>
            </a:lvl3pPr>
            <a:lvl4pPr marL="1600200" indent="-228600">
              <a:defRPr>
                <a:solidFill>
                  <a:schemeClr val="tx1"/>
                </a:solidFill>
                <a:latin typeface="Calibri" pitchFamily="32" charset="0"/>
              </a:defRPr>
            </a:lvl4pPr>
            <a:lvl5pPr marL="2057400" indent="-228600">
              <a:defRPr>
                <a:solidFill>
                  <a:schemeClr val="tx1"/>
                </a:solidFill>
                <a:latin typeface="Calibri" pitchFamily="32" charset="0"/>
              </a:defRPr>
            </a:lvl5pPr>
            <a:lvl6pPr marL="2514600" indent="-228600" fontAlgn="base">
              <a:spcBef>
                <a:spcPct val="0"/>
              </a:spcBef>
              <a:spcAft>
                <a:spcPct val="0"/>
              </a:spcAft>
              <a:defRPr>
                <a:solidFill>
                  <a:schemeClr val="tx1"/>
                </a:solidFill>
                <a:latin typeface="Calibri" pitchFamily="32" charset="0"/>
              </a:defRPr>
            </a:lvl6pPr>
            <a:lvl7pPr marL="2971800" indent="-228600" fontAlgn="base">
              <a:spcBef>
                <a:spcPct val="0"/>
              </a:spcBef>
              <a:spcAft>
                <a:spcPct val="0"/>
              </a:spcAft>
              <a:defRPr>
                <a:solidFill>
                  <a:schemeClr val="tx1"/>
                </a:solidFill>
                <a:latin typeface="Calibri" pitchFamily="32" charset="0"/>
              </a:defRPr>
            </a:lvl7pPr>
            <a:lvl8pPr marL="3429000" indent="-228600" fontAlgn="base">
              <a:spcBef>
                <a:spcPct val="0"/>
              </a:spcBef>
              <a:spcAft>
                <a:spcPct val="0"/>
              </a:spcAft>
              <a:defRPr>
                <a:solidFill>
                  <a:schemeClr val="tx1"/>
                </a:solidFill>
                <a:latin typeface="Calibri" pitchFamily="32" charset="0"/>
              </a:defRPr>
            </a:lvl8pPr>
            <a:lvl9pPr marL="3886200" indent="-228600" fontAlgn="base">
              <a:spcBef>
                <a:spcPct val="0"/>
              </a:spcBef>
              <a:spcAft>
                <a:spcPct val="0"/>
              </a:spcAft>
              <a:defRPr>
                <a:solidFill>
                  <a:schemeClr val="tx1"/>
                </a:solidFill>
                <a:latin typeface="Calibri" pitchFamily="32" charset="0"/>
              </a:defRPr>
            </a:lvl9pPr>
          </a:lstStyle>
          <a:p>
            <a:pPr fontAlgn="base">
              <a:spcBef>
                <a:spcPct val="0"/>
              </a:spcBef>
              <a:spcAft>
                <a:spcPct val="0"/>
              </a:spcAft>
              <a:defRPr/>
            </a:pPr>
            <a:fld id="{972CC015-1B0B-4F0B-8795-6195A8E3D0C9}" type="slidenum">
              <a:rPr lang="fr-FR" smtClean="0"/>
              <a:pPr fontAlgn="base">
                <a:spcBef>
                  <a:spcPct val="0"/>
                </a:spcBef>
                <a:spcAft>
                  <a:spcPct val="0"/>
                </a:spcAft>
                <a:defRPr/>
              </a:pPr>
              <a:t>12</a:t>
            </a:fld>
            <a:endParaRPr lang="fr-FR"/>
          </a:p>
        </p:txBody>
      </p:sp>
      <p:sp>
        <p:nvSpPr>
          <p:cNvPr id="65539" name="Rectangle 1"/>
          <p:cNvSpPr>
            <a:spLocks noGrp="1" noRot="1" noChangeAspect="1" noChangeArrowheads="1" noTextEdit="1"/>
          </p:cNvSpPr>
          <p:nvPr>
            <p:ph type="sldImg"/>
          </p:nvPr>
        </p:nvSpPr>
        <p:spPr bwMode="auto">
          <a:xfrm>
            <a:off x="1146175" y="685800"/>
            <a:ext cx="4546600" cy="3409950"/>
          </a:xfrm>
          <a:solidFill>
            <a:srgbClr val="FFFFFF"/>
          </a:solidFill>
          <a:ln>
            <a:solidFill>
              <a:srgbClr val="000000"/>
            </a:solidFill>
            <a:miter lim="800000"/>
            <a:headEnd/>
            <a:tailEnd/>
          </a:ln>
        </p:spPr>
      </p:sp>
      <p:sp>
        <p:nvSpPr>
          <p:cNvPr id="65540" name="Rectangle 2"/>
          <p:cNvSpPr>
            <a:spLocks noGrp="1" noChangeArrowheads="1"/>
          </p:cNvSpPr>
          <p:nvPr>
            <p:ph type="body" idx="1"/>
          </p:nvPr>
        </p:nvSpPr>
        <p:spPr bwMode="auto">
          <a:xfrm>
            <a:off x="685800" y="4343400"/>
            <a:ext cx="5467350" cy="4095750"/>
          </a:xfrm>
          <a:noFill/>
        </p:spPr>
        <p:txBody>
          <a:bodyPr wrap="none" numCol="1" anchor="ctr"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9"/>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2" charset="0"/>
              </a:defRPr>
            </a:lvl1pPr>
            <a:lvl2pPr marL="742950" indent="-285750">
              <a:defRPr>
                <a:solidFill>
                  <a:schemeClr val="tx1"/>
                </a:solidFill>
                <a:latin typeface="Calibri" pitchFamily="32" charset="0"/>
              </a:defRPr>
            </a:lvl2pPr>
            <a:lvl3pPr marL="1143000" indent="-228600">
              <a:defRPr>
                <a:solidFill>
                  <a:schemeClr val="tx1"/>
                </a:solidFill>
                <a:latin typeface="Calibri" pitchFamily="32" charset="0"/>
              </a:defRPr>
            </a:lvl3pPr>
            <a:lvl4pPr marL="1600200" indent="-228600">
              <a:defRPr>
                <a:solidFill>
                  <a:schemeClr val="tx1"/>
                </a:solidFill>
                <a:latin typeface="Calibri" pitchFamily="32" charset="0"/>
              </a:defRPr>
            </a:lvl4pPr>
            <a:lvl5pPr marL="2057400" indent="-228600">
              <a:defRPr>
                <a:solidFill>
                  <a:schemeClr val="tx1"/>
                </a:solidFill>
                <a:latin typeface="Calibri" pitchFamily="32" charset="0"/>
              </a:defRPr>
            </a:lvl5pPr>
            <a:lvl6pPr marL="2514600" indent="-228600" fontAlgn="base">
              <a:spcBef>
                <a:spcPct val="0"/>
              </a:spcBef>
              <a:spcAft>
                <a:spcPct val="0"/>
              </a:spcAft>
              <a:defRPr>
                <a:solidFill>
                  <a:schemeClr val="tx1"/>
                </a:solidFill>
                <a:latin typeface="Calibri" pitchFamily="32" charset="0"/>
              </a:defRPr>
            </a:lvl6pPr>
            <a:lvl7pPr marL="2971800" indent="-228600" fontAlgn="base">
              <a:spcBef>
                <a:spcPct val="0"/>
              </a:spcBef>
              <a:spcAft>
                <a:spcPct val="0"/>
              </a:spcAft>
              <a:defRPr>
                <a:solidFill>
                  <a:schemeClr val="tx1"/>
                </a:solidFill>
                <a:latin typeface="Calibri" pitchFamily="32" charset="0"/>
              </a:defRPr>
            </a:lvl7pPr>
            <a:lvl8pPr marL="3429000" indent="-228600" fontAlgn="base">
              <a:spcBef>
                <a:spcPct val="0"/>
              </a:spcBef>
              <a:spcAft>
                <a:spcPct val="0"/>
              </a:spcAft>
              <a:defRPr>
                <a:solidFill>
                  <a:schemeClr val="tx1"/>
                </a:solidFill>
                <a:latin typeface="Calibri" pitchFamily="32" charset="0"/>
              </a:defRPr>
            </a:lvl8pPr>
            <a:lvl9pPr marL="3886200" indent="-228600" fontAlgn="base">
              <a:spcBef>
                <a:spcPct val="0"/>
              </a:spcBef>
              <a:spcAft>
                <a:spcPct val="0"/>
              </a:spcAft>
              <a:defRPr>
                <a:solidFill>
                  <a:schemeClr val="tx1"/>
                </a:solidFill>
                <a:latin typeface="Calibri" pitchFamily="32" charset="0"/>
              </a:defRPr>
            </a:lvl9pPr>
          </a:lstStyle>
          <a:p>
            <a:pPr fontAlgn="base">
              <a:spcBef>
                <a:spcPct val="0"/>
              </a:spcBef>
              <a:spcAft>
                <a:spcPct val="0"/>
              </a:spcAft>
              <a:defRPr/>
            </a:pPr>
            <a:fld id="{AC05FE66-6CCD-4604-A3CB-43D418D883A2}" type="slidenum">
              <a:rPr lang="fr-FR" smtClean="0"/>
              <a:pPr fontAlgn="base">
                <a:spcBef>
                  <a:spcPct val="0"/>
                </a:spcBef>
                <a:spcAft>
                  <a:spcPct val="0"/>
                </a:spcAft>
                <a:defRPr/>
              </a:pPr>
              <a:t>13</a:t>
            </a:fld>
            <a:endParaRPr lang="fr-FR"/>
          </a:p>
        </p:txBody>
      </p:sp>
      <p:sp>
        <p:nvSpPr>
          <p:cNvPr id="66563" name="Rectangle 1"/>
          <p:cNvSpPr>
            <a:spLocks noGrp="1" noRot="1" noChangeAspect="1" noChangeArrowheads="1" noTextEdit="1"/>
          </p:cNvSpPr>
          <p:nvPr>
            <p:ph type="sldImg"/>
          </p:nvPr>
        </p:nvSpPr>
        <p:spPr bwMode="auto">
          <a:xfrm>
            <a:off x="1146175" y="685800"/>
            <a:ext cx="4546600" cy="3409950"/>
          </a:xfrm>
          <a:solidFill>
            <a:srgbClr val="FFFFFF"/>
          </a:solidFill>
          <a:ln>
            <a:solidFill>
              <a:srgbClr val="000000"/>
            </a:solidFill>
            <a:miter lim="800000"/>
            <a:headEnd/>
            <a:tailEnd/>
          </a:ln>
        </p:spPr>
      </p:sp>
      <p:sp>
        <p:nvSpPr>
          <p:cNvPr id="66564" name="Rectangle 2"/>
          <p:cNvSpPr>
            <a:spLocks noGrp="1" noChangeArrowheads="1"/>
          </p:cNvSpPr>
          <p:nvPr>
            <p:ph type="body" idx="1"/>
          </p:nvPr>
        </p:nvSpPr>
        <p:spPr bwMode="auto">
          <a:xfrm>
            <a:off x="685800" y="4343400"/>
            <a:ext cx="5467350" cy="4095750"/>
          </a:xfrm>
          <a:noFill/>
        </p:spPr>
        <p:txBody>
          <a:bodyPr wrap="none" numCol="1" anchor="ctr"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9"/>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2" charset="0"/>
              </a:defRPr>
            </a:lvl1pPr>
            <a:lvl2pPr marL="742950" indent="-285750">
              <a:defRPr>
                <a:solidFill>
                  <a:schemeClr val="tx1"/>
                </a:solidFill>
                <a:latin typeface="Calibri" pitchFamily="32" charset="0"/>
              </a:defRPr>
            </a:lvl2pPr>
            <a:lvl3pPr marL="1143000" indent="-228600">
              <a:defRPr>
                <a:solidFill>
                  <a:schemeClr val="tx1"/>
                </a:solidFill>
                <a:latin typeface="Calibri" pitchFamily="32" charset="0"/>
              </a:defRPr>
            </a:lvl3pPr>
            <a:lvl4pPr marL="1600200" indent="-228600">
              <a:defRPr>
                <a:solidFill>
                  <a:schemeClr val="tx1"/>
                </a:solidFill>
                <a:latin typeface="Calibri" pitchFamily="32" charset="0"/>
              </a:defRPr>
            </a:lvl4pPr>
            <a:lvl5pPr marL="2057400" indent="-228600">
              <a:defRPr>
                <a:solidFill>
                  <a:schemeClr val="tx1"/>
                </a:solidFill>
                <a:latin typeface="Calibri" pitchFamily="32" charset="0"/>
              </a:defRPr>
            </a:lvl5pPr>
            <a:lvl6pPr marL="2514600" indent="-228600" fontAlgn="base">
              <a:spcBef>
                <a:spcPct val="0"/>
              </a:spcBef>
              <a:spcAft>
                <a:spcPct val="0"/>
              </a:spcAft>
              <a:defRPr>
                <a:solidFill>
                  <a:schemeClr val="tx1"/>
                </a:solidFill>
                <a:latin typeface="Calibri" pitchFamily="32" charset="0"/>
              </a:defRPr>
            </a:lvl6pPr>
            <a:lvl7pPr marL="2971800" indent="-228600" fontAlgn="base">
              <a:spcBef>
                <a:spcPct val="0"/>
              </a:spcBef>
              <a:spcAft>
                <a:spcPct val="0"/>
              </a:spcAft>
              <a:defRPr>
                <a:solidFill>
                  <a:schemeClr val="tx1"/>
                </a:solidFill>
                <a:latin typeface="Calibri" pitchFamily="32" charset="0"/>
              </a:defRPr>
            </a:lvl7pPr>
            <a:lvl8pPr marL="3429000" indent="-228600" fontAlgn="base">
              <a:spcBef>
                <a:spcPct val="0"/>
              </a:spcBef>
              <a:spcAft>
                <a:spcPct val="0"/>
              </a:spcAft>
              <a:defRPr>
                <a:solidFill>
                  <a:schemeClr val="tx1"/>
                </a:solidFill>
                <a:latin typeface="Calibri" pitchFamily="32" charset="0"/>
              </a:defRPr>
            </a:lvl8pPr>
            <a:lvl9pPr marL="3886200" indent="-228600" fontAlgn="base">
              <a:spcBef>
                <a:spcPct val="0"/>
              </a:spcBef>
              <a:spcAft>
                <a:spcPct val="0"/>
              </a:spcAft>
              <a:defRPr>
                <a:solidFill>
                  <a:schemeClr val="tx1"/>
                </a:solidFill>
                <a:latin typeface="Calibri" pitchFamily="32" charset="0"/>
              </a:defRPr>
            </a:lvl9pPr>
          </a:lstStyle>
          <a:p>
            <a:pPr fontAlgn="base">
              <a:spcBef>
                <a:spcPct val="0"/>
              </a:spcBef>
              <a:spcAft>
                <a:spcPct val="0"/>
              </a:spcAft>
              <a:defRPr/>
            </a:pPr>
            <a:fld id="{5FC34915-FC79-43E8-BD73-9F26812113F6}" type="slidenum">
              <a:rPr lang="fr-FR" smtClean="0"/>
              <a:pPr fontAlgn="base">
                <a:spcBef>
                  <a:spcPct val="0"/>
                </a:spcBef>
                <a:spcAft>
                  <a:spcPct val="0"/>
                </a:spcAft>
                <a:defRPr/>
              </a:pPr>
              <a:t>14</a:t>
            </a:fld>
            <a:endParaRPr lang="fr-FR"/>
          </a:p>
        </p:txBody>
      </p:sp>
      <p:sp>
        <p:nvSpPr>
          <p:cNvPr id="67587" name="Rectangle 1"/>
          <p:cNvSpPr>
            <a:spLocks noGrp="1" noRot="1" noChangeAspect="1" noChangeArrowheads="1" noTextEdit="1"/>
          </p:cNvSpPr>
          <p:nvPr>
            <p:ph type="sldImg"/>
          </p:nvPr>
        </p:nvSpPr>
        <p:spPr bwMode="auto">
          <a:xfrm>
            <a:off x="1146175" y="685800"/>
            <a:ext cx="4546600" cy="3409950"/>
          </a:xfrm>
          <a:solidFill>
            <a:srgbClr val="FFFFFF"/>
          </a:solidFill>
          <a:ln>
            <a:solidFill>
              <a:srgbClr val="000000"/>
            </a:solidFill>
            <a:miter lim="800000"/>
            <a:headEnd/>
            <a:tailEnd/>
          </a:ln>
        </p:spPr>
      </p:sp>
      <p:sp>
        <p:nvSpPr>
          <p:cNvPr id="67588" name="Rectangle 2"/>
          <p:cNvSpPr>
            <a:spLocks noGrp="1" noChangeArrowheads="1"/>
          </p:cNvSpPr>
          <p:nvPr>
            <p:ph type="body" idx="1"/>
          </p:nvPr>
        </p:nvSpPr>
        <p:spPr bwMode="auto">
          <a:xfrm>
            <a:off x="685800" y="4343400"/>
            <a:ext cx="5467350" cy="4095750"/>
          </a:xfrm>
          <a:noFill/>
        </p:spPr>
        <p:txBody>
          <a:bodyPr wrap="none" numCol="1" anchor="ctr"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9"/>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2" charset="0"/>
              </a:defRPr>
            </a:lvl1pPr>
            <a:lvl2pPr marL="742950" indent="-285750">
              <a:defRPr>
                <a:solidFill>
                  <a:schemeClr val="tx1"/>
                </a:solidFill>
                <a:latin typeface="Calibri" pitchFamily="32" charset="0"/>
              </a:defRPr>
            </a:lvl2pPr>
            <a:lvl3pPr marL="1143000" indent="-228600">
              <a:defRPr>
                <a:solidFill>
                  <a:schemeClr val="tx1"/>
                </a:solidFill>
                <a:latin typeface="Calibri" pitchFamily="32" charset="0"/>
              </a:defRPr>
            </a:lvl3pPr>
            <a:lvl4pPr marL="1600200" indent="-228600">
              <a:defRPr>
                <a:solidFill>
                  <a:schemeClr val="tx1"/>
                </a:solidFill>
                <a:latin typeface="Calibri" pitchFamily="32" charset="0"/>
              </a:defRPr>
            </a:lvl4pPr>
            <a:lvl5pPr marL="2057400" indent="-228600">
              <a:defRPr>
                <a:solidFill>
                  <a:schemeClr val="tx1"/>
                </a:solidFill>
                <a:latin typeface="Calibri" pitchFamily="32" charset="0"/>
              </a:defRPr>
            </a:lvl5pPr>
            <a:lvl6pPr marL="2514600" indent="-228600" fontAlgn="base">
              <a:spcBef>
                <a:spcPct val="0"/>
              </a:spcBef>
              <a:spcAft>
                <a:spcPct val="0"/>
              </a:spcAft>
              <a:defRPr>
                <a:solidFill>
                  <a:schemeClr val="tx1"/>
                </a:solidFill>
                <a:latin typeface="Calibri" pitchFamily="32" charset="0"/>
              </a:defRPr>
            </a:lvl6pPr>
            <a:lvl7pPr marL="2971800" indent="-228600" fontAlgn="base">
              <a:spcBef>
                <a:spcPct val="0"/>
              </a:spcBef>
              <a:spcAft>
                <a:spcPct val="0"/>
              </a:spcAft>
              <a:defRPr>
                <a:solidFill>
                  <a:schemeClr val="tx1"/>
                </a:solidFill>
                <a:latin typeface="Calibri" pitchFamily="32" charset="0"/>
              </a:defRPr>
            </a:lvl7pPr>
            <a:lvl8pPr marL="3429000" indent="-228600" fontAlgn="base">
              <a:spcBef>
                <a:spcPct val="0"/>
              </a:spcBef>
              <a:spcAft>
                <a:spcPct val="0"/>
              </a:spcAft>
              <a:defRPr>
                <a:solidFill>
                  <a:schemeClr val="tx1"/>
                </a:solidFill>
                <a:latin typeface="Calibri" pitchFamily="32" charset="0"/>
              </a:defRPr>
            </a:lvl8pPr>
            <a:lvl9pPr marL="3886200" indent="-228600" fontAlgn="base">
              <a:spcBef>
                <a:spcPct val="0"/>
              </a:spcBef>
              <a:spcAft>
                <a:spcPct val="0"/>
              </a:spcAft>
              <a:defRPr>
                <a:solidFill>
                  <a:schemeClr val="tx1"/>
                </a:solidFill>
                <a:latin typeface="Calibri" pitchFamily="32" charset="0"/>
              </a:defRPr>
            </a:lvl9pPr>
          </a:lstStyle>
          <a:p>
            <a:pPr fontAlgn="base">
              <a:spcBef>
                <a:spcPct val="0"/>
              </a:spcBef>
              <a:spcAft>
                <a:spcPct val="0"/>
              </a:spcAft>
              <a:defRPr/>
            </a:pPr>
            <a:fld id="{F3104E6D-8C96-419A-9151-948D3D19D0CB}" type="slidenum">
              <a:rPr lang="fr-FR" smtClean="0"/>
              <a:pPr fontAlgn="base">
                <a:spcBef>
                  <a:spcPct val="0"/>
                </a:spcBef>
                <a:spcAft>
                  <a:spcPct val="0"/>
                </a:spcAft>
                <a:defRPr/>
              </a:pPr>
              <a:t>15</a:t>
            </a:fld>
            <a:endParaRPr lang="fr-FR"/>
          </a:p>
        </p:txBody>
      </p:sp>
      <p:sp>
        <p:nvSpPr>
          <p:cNvPr id="68611" name="Rectangle 1"/>
          <p:cNvSpPr>
            <a:spLocks noGrp="1" noRot="1" noChangeAspect="1" noChangeArrowheads="1" noTextEdit="1"/>
          </p:cNvSpPr>
          <p:nvPr>
            <p:ph type="sldImg"/>
          </p:nvPr>
        </p:nvSpPr>
        <p:spPr bwMode="auto">
          <a:xfrm>
            <a:off x="1146175" y="685800"/>
            <a:ext cx="4546600" cy="3409950"/>
          </a:xfrm>
          <a:solidFill>
            <a:srgbClr val="FFFFFF"/>
          </a:solidFill>
          <a:ln>
            <a:solidFill>
              <a:srgbClr val="000000"/>
            </a:solidFill>
            <a:miter lim="800000"/>
            <a:headEnd/>
            <a:tailEnd/>
          </a:ln>
        </p:spPr>
      </p:sp>
      <p:sp>
        <p:nvSpPr>
          <p:cNvPr id="68612" name="Rectangle 2"/>
          <p:cNvSpPr>
            <a:spLocks noGrp="1" noChangeArrowheads="1"/>
          </p:cNvSpPr>
          <p:nvPr>
            <p:ph type="body" idx="1"/>
          </p:nvPr>
        </p:nvSpPr>
        <p:spPr bwMode="auto">
          <a:xfrm>
            <a:off x="685800" y="4343400"/>
            <a:ext cx="5467350" cy="4095750"/>
          </a:xfrm>
          <a:noFill/>
        </p:spPr>
        <p:txBody>
          <a:bodyPr wrap="none" numCol="1" anchor="ctr"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9"/>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2" charset="0"/>
              </a:defRPr>
            </a:lvl1pPr>
            <a:lvl2pPr marL="742950" indent="-285750">
              <a:defRPr>
                <a:solidFill>
                  <a:schemeClr val="tx1"/>
                </a:solidFill>
                <a:latin typeface="Calibri" pitchFamily="32" charset="0"/>
              </a:defRPr>
            </a:lvl2pPr>
            <a:lvl3pPr marL="1143000" indent="-228600">
              <a:defRPr>
                <a:solidFill>
                  <a:schemeClr val="tx1"/>
                </a:solidFill>
                <a:latin typeface="Calibri" pitchFamily="32" charset="0"/>
              </a:defRPr>
            </a:lvl3pPr>
            <a:lvl4pPr marL="1600200" indent="-228600">
              <a:defRPr>
                <a:solidFill>
                  <a:schemeClr val="tx1"/>
                </a:solidFill>
                <a:latin typeface="Calibri" pitchFamily="32" charset="0"/>
              </a:defRPr>
            </a:lvl4pPr>
            <a:lvl5pPr marL="2057400" indent="-228600">
              <a:defRPr>
                <a:solidFill>
                  <a:schemeClr val="tx1"/>
                </a:solidFill>
                <a:latin typeface="Calibri" pitchFamily="32" charset="0"/>
              </a:defRPr>
            </a:lvl5pPr>
            <a:lvl6pPr marL="2514600" indent="-228600" fontAlgn="base">
              <a:spcBef>
                <a:spcPct val="0"/>
              </a:spcBef>
              <a:spcAft>
                <a:spcPct val="0"/>
              </a:spcAft>
              <a:defRPr>
                <a:solidFill>
                  <a:schemeClr val="tx1"/>
                </a:solidFill>
                <a:latin typeface="Calibri" pitchFamily="32" charset="0"/>
              </a:defRPr>
            </a:lvl6pPr>
            <a:lvl7pPr marL="2971800" indent="-228600" fontAlgn="base">
              <a:spcBef>
                <a:spcPct val="0"/>
              </a:spcBef>
              <a:spcAft>
                <a:spcPct val="0"/>
              </a:spcAft>
              <a:defRPr>
                <a:solidFill>
                  <a:schemeClr val="tx1"/>
                </a:solidFill>
                <a:latin typeface="Calibri" pitchFamily="32" charset="0"/>
              </a:defRPr>
            </a:lvl7pPr>
            <a:lvl8pPr marL="3429000" indent="-228600" fontAlgn="base">
              <a:spcBef>
                <a:spcPct val="0"/>
              </a:spcBef>
              <a:spcAft>
                <a:spcPct val="0"/>
              </a:spcAft>
              <a:defRPr>
                <a:solidFill>
                  <a:schemeClr val="tx1"/>
                </a:solidFill>
                <a:latin typeface="Calibri" pitchFamily="32" charset="0"/>
              </a:defRPr>
            </a:lvl8pPr>
            <a:lvl9pPr marL="3886200" indent="-228600" fontAlgn="base">
              <a:spcBef>
                <a:spcPct val="0"/>
              </a:spcBef>
              <a:spcAft>
                <a:spcPct val="0"/>
              </a:spcAft>
              <a:defRPr>
                <a:solidFill>
                  <a:schemeClr val="tx1"/>
                </a:solidFill>
                <a:latin typeface="Calibri" pitchFamily="32" charset="0"/>
              </a:defRPr>
            </a:lvl9pPr>
          </a:lstStyle>
          <a:p>
            <a:pPr fontAlgn="base">
              <a:spcBef>
                <a:spcPct val="0"/>
              </a:spcBef>
              <a:spcAft>
                <a:spcPct val="0"/>
              </a:spcAft>
              <a:defRPr/>
            </a:pPr>
            <a:fld id="{274CEA03-A136-4865-879E-0D0B1C28D5C2}" type="slidenum">
              <a:rPr lang="fr-FR" smtClean="0"/>
              <a:pPr fontAlgn="base">
                <a:spcBef>
                  <a:spcPct val="0"/>
                </a:spcBef>
                <a:spcAft>
                  <a:spcPct val="0"/>
                </a:spcAft>
                <a:defRPr/>
              </a:pPr>
              <a:t>16</a:t>
            </a:fld>
            <a:endParaRPr lang="fr-FR"/>
          </a:p>
        </p:txBody>
      </p:sp>
      <p:sp>
        <p:nvSpPr>
          <p:cNvPr id="69635" name="Rectangle 1"/>
          <p:cNvSpPr>
            <a:spLocks noGrp="1" noRot="1" noChangeAspect="1" noChangeArrowheads="1" noTextEdit="1"/>
          </p:cNvSpPr>
          <p:nvPr>
            <p:ph type="sldImg"/>
          </p:nvPr>
        </p:nvSpPr>
        <p:spPr bwMode="auto">
          <a:xfrm>
            <a:off x="1146175" y="685800"/>
            <a:ext cx="4546600" cy="3409950"/>
          </a:xfrm>
          <a:solidFill>
            <a:srgbClr val="FFFFFF"/>
          </a:solidFill>
          <a:ln>
            <a:solidFill>
              <a:srgbClr val="000000"/>
            </a:solidFill>
            <a:miter lim="800000"/>
            <a:headEnd/>
            <a:tailEnd/>
          </a:ln>
        </p:spPr>
      </p:sp>
      <p:sp>
        <p:nvSpPr>
          <p:cNvPr id="69636" name="Rectangle 2"/>
          <p:cNvSpPr>
            <a:spLocks noGrp="1" noChangeArrowheads="1"/>
          </p:cNvSpPr>
          <p:nvPr>
            <p:ph type="body" idx="1"/>
          </p:nvPr>
        </p:nvSpPr>
        <p:spPr bwMode="auto">
          <a:xfrm>
            <a:off x="685800" y="4343400"/>
            <a:ext cx="5467350" cy="4095750"/>
          </a:xfrm>
          <a:noFill/>
        </p:spPr>
        <p:txBody>
          <a:bodyPr wrap="none" numCol="1" anchor="ctr" anchorCtr="0" compatLnSpc="1">
            <a:prstTxWarp prst="textNoShape">
              <a:avLst/>
            </a:prstTxWarp>
          </a:bodyPr>
          <a:lstStyle/>
          <a:p>
            <a:pPr eaLnBrk="1" hangingPunct="1">
              <a:spcBef>
                <a:spcPct val="0"/>
              </a:spcBef>
            </a:pP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122B49F-01A9-4175-8BA8-1A3262E56DF2}" type="datetimeFigureOut">
              <a:rPr lang="fr-FR" smtClean="0"/>
              <a:pPr/>
              <a:t>17/09/2024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CDB1E9-CA10-40A1-9969-2BB4FCB4C23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2B49F-01A9-4175-8BA8-1A3262E56DF2}" type="datetimeFigureOut">
              <a:rPr lang="fr-FR" smtClean="0"/>
              <a:pPr/>
              <a:t>17/09/2024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DB1E9-CA10-40A1-9969-2BB4FCB4C23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1470025"/>
          </a:xfrm>
        </p:spPr>
        <p:txBody>
          <a:bodyPr/>
          <a:lstStyle/>
          <a:p>
            <a:r>
              <a:rPr lang="fr-FR" dirty="0"/>
              <a:t>Faire et savoir-faire</a:t>
            </a:r>
            <a:br>
              <a:rPr lang="fr-FR"/>
            </a:br>
            <a:r>
              <a:rPr lang="fr-FR"/>
              <a:t>20 septembre 2023</a:t>
            </a:r>
            <a:endParaRPr lang="fr-FR" dirty="0"/>
          </a:p>
        </p:txBody>
      </p:sp>
      <p:sp>
        <p:nvSpPr>
          <p:cNvPr id="3" name="Sous-titre 2"/>
          <p:cNvSpPr>
            <a:spLocks noGrp="1"/>
          </p:cNvSpPr>
          <p:nvPr>
            <p:ph type="subTitle" idx="1"/>
          </p:nvPr>
        </p:nvSpPr>
        <p:spPr>
          <a:xfrm>
            <a:off x="1403648" y="2564904"/>
            <a:ext cx="6400800" cy="1752600"/>
          </a:xfrm>
        </p:spPr>
        <p:txBody>
          <a:bodyPr>
            <a:normAutofit/>
          </a:bodyPr>
          <a:lstStyle/>
          <a:p>
            <a:r>
              <a:rPr lang="fr-FR" sz="5400" b="1" dirty="0">
                <a:solidFill>
                  <a:schemeClr val="tx1"/>
                </a:solidFill>
              </a:rPr>
              <a:t>La technologie de l’objet articulé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217443"/>
          </a:xfrm>
        </p:spPr>
        <p:txBody>
          <a:bodyPr/>
          <a:lstStyle/>
          <a:p>
            <a:pPr>
              <a:buFont typeface="Arial" charset="0"/>
              <a:buNone/>
            </a:pPr>
            <a:r>
              <a:rPr lang="fr-FR" dirty="0"/>
              <a:t>Une conclusion est une proposition finale qui dérive d’autres propositions.</a:t>
            </a:r>
          </a:p>
          <a:p>
            <a:pPr>
              <a:buFont typeface="Arial" charset="0"/>
              <a:buNone/>
            </a:pPr>
            <a:r>
              <a:rPr lang="fr-FR" dirty="0"/>
              <a:t>	Les disciplines de l’objet culturel </a:t>
            </a:r>
          </a:p>
          <a:p>
            <a:pPr>
              <a:buFont typeface="Arial" charset="0"/>
              <a:buNone/>
            </a:pPr>
            <a:r>
              <a:rPr lang="fr-FR" dirty="0"/>
              <a:t>(HA, Archéologie, conservation-restauration) </a:t>
            </a:r>
          </a:p>
          <a:p>
            <a:pPr>
              <a:buFont typeface="Arial" charset="0"/>
              <a:buNone/>
            </a:pPr>
            <a:r>
              <a:rPr lang="fr-FR" dirty="0"/>
              <a:t>sont ainsi nécessairement définies par ce dilemme de l’articulation/conjugaison. </a:t>
            </a:r>
          </a:p>
          <a:p>
            <a:pPr>
              <a:buFont typeface="Arial" charset="0"/>
              <a:buNone/>
            </a:pPr>
            <a:r>
              <a:rPr lang="fr-FR" dirty="0"/>
              <a:t>Nous sommes responsables de l’intégrité et de l’équilibre de ces </a:t>
            </a:r>
            <a:r>
              <a:rPr lang="fr-FR" i="1" dirty="0" err="1"/>
              <a:t>articuli</a:t>
            </a:r>
            <a:r>
              <a:rPr lang="fr-FR" dirty="0"/>
              <a:t>.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A0DD39-799C-FCE9-81E2-1DCF685215F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402FE2-72D5-D6B2-2B50-A0E3614BE6FF}"/>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4072935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457200" y="128588"/>
            <a:ext cx="8210550" cy="1433512"/>
          </a:xfrm>
          <a:prstGeom prst="rect">
            <a:avLst/>
          </a:prstGeom>
          <a:noFill/>
          <a:ln w="9525">
            <a:noFill/>
            <a:round/>
            <a:headEnd/>
            <a:tailEnd/>
          </a:ln>
          <a:effectLst/>
        </p:spPr>
        <p:txBody>
          <a:bodyPr wrap="none" anchor="ctr"/>
          <a:lstStyle/>
          <a:p>
            <a:endParaRPr lang="fr-FR"/>
          </a:p>
        </p:txBody>
      </p:sp>
      <p:sp>
        <p:nvSpPr>
          <p:cNvPr id="30722" name="Text Box 2"/>
          <p:cNvSpPr txBox="1">
            <a:spLocks noChangeArrowheads="1"/>
          </p:cNvSpPr>
          <p:nvPr/>
        </p:nvSpPr>
        <p:spPr bwMode="auto">
          <a:xfrm>
            <a:off x="457200" y="1600200"/>
            <a:ext cx="8210550" cy="4506913"/>
          </a:xfrm>
          <a:prstGeom prst="rect">
            <a:avLst/>
          </a:prstGeom>
          <a:noFill/>
          <a:ln w="9525">
            <a:noFill/>
            <a:round/>
            <a:headEnd/>
            <a:tailEnd/>
          </a:ln>
          <a:effectLst/>
        </p:spPr>
        <p:txBody>
          <a:bodyPr lIns="90000" tIns="46800" rIns="90000" bIns="46800"/>
          <a:lstStyle/>
          <a:p>
            <a:pPr marL="342900" indent="-341313" algn="ct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4800" b="1">
                <a:solidFill>
                  <a:srgbClr val="000000"/>
                </a:solidFill>
              </a:rPr>
              <a:t>L’articulation</a:t>
            </a:r>
          </a:p>
          <a:p>
            <a:pPr marL="342900" indent="-341313" algn="ct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4400">
              <a:solidFill>
                <a:srgbClr val="000000"/>
              </a:solidFill>
            </a:endParaRPr>
          </a:p>
          <a:p>
            <a:pPr marL="342900" indent="-341313" algn="ct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4400">
                <a:solidFill>
                  <a:srgbClr val="000000"/>
                </a:solidFill>
              </a:rPr>
              <a:t>Comment ça marche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fill="hold" nodeType="clickEffect">
                                  <p:stCondLst>
                                    <p:cond delay="0"/>
                                  </p:stCondLst>
                                  <p:childTnLst>
                                    <p:set>
                                      <p:cBhvr additive="repl">
                                        <p:cTn id="6" dur="1" fill="hold">
                                          <p:stCondLst>
                                            <p:cond delay="0"/>
                                          </p:stCondLst>
                                        </p:cTn>
                                        <p:tgtEl>
                                          <p:spTgt spid="30722">
                                            <p:txEl>
                                              <p:pRg st="0" end="0"/>
                                            </p:txEl>
                                          </p:spTgt>
                                        </p:tgtEl>
                                        <p:attrNameLst>
                                          <p:attrName>style.visibility</p:attrName>
                                        </p:attrNameLst>
                                      </p:cBhvr>
                                      <p:to>
                                        <p:strVal val="visible"/>
                                      </p:to>
                                    </p:set>
                                    <p:animEffect transition="in" filter="fade">
                                      <p:cBhvr additive="repl">
                                        <p:cTn id="7" dur="2000"/>
                                        <p:tgtEl>
                                          <p:spTgt spid="307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childTnLst>
                                    <p:set>
                                      <p:cBhvr additive="repl">
                                        <p:cTn id="11" dur="1" fill="hold">
                                          <p:stCondLst>
                                            <p:cond delay="0"/>
                                          </p:stCondLst>
                                        </p:cTn>
                                        <p:tgtEl>
                                          <p:spTgt spid="30722">
                                            <p:txEl>
                                              <p:pRg st="2" end="2"/>
                                            </p:txEl>
                                          </p:spTgt>
                                        </p:tgtEl>
                                        <p:attrNameLst>
                                          <p:attrName>style.visibility</p:attrName>
                                        </p:attrNameLst>
                                      </p:cBhvr>
                                      <p:to>
                                        <p:strVal val="visible"/>
                                      </p:to>
                                    </p:set>
                                    <p:animEffect transition="in" filter="fade">
                                      <p:cBhvr additive="repl">
                                        <p:cTn id="12" dur="2000"/>
                                        <p:tgtEl>
                                          <p:spTgt spid="307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81013" y="1519238"/>
            <a:ext cx="8229600" cy="5005387"/>
          </a:xfrm>
          <a:prstGeom prst="rect">
            <a:avLst/>
          </a:prstGeom>
          <a:noFill/>
          <a:ln w="9525">
            <a:noFill/>
            <a:round/>
            <a:headEnd/>
            <a:tailEnd/>
          </a:ln>
          <a:effectLst/>
        </p:spPr>
        <p:txBody>
          <a:bodyPr wrap="none" anchor="ctr"/>
          <a:lstStyle/>
          <a:p>
            <a:endParaRPr lang="fr-FR"/>
          </a:p>
        </p:txBody>
      </p:sp>
      <p:sp>
        <p:nvSpPr>
          <p:cNvPr id="30723" name="Oval 2"/>
          <p:cNvSpPr>
            <a:spLocks noChangeArrowheads="1"/>
          </p:cNvSpPr>
          <p:nvPr/>
        </p:nvSpPr>
        <p:spPr bwMode="auto">
          <a:xfrm>
            <a:off x="495300" y="2125663"/>
            <a:ext cx="2563813" cy="1800225"/>
          </a:xfrm>
          <a:prstGeom prst="ellipse">
            <a:avLst/>
          </a:prstGeom>
          <a:noFill/>
          <a:ln w="57240" cap="sq">
            <a:solidFill>
              <a:srgbClr val="0070C0"/>
            </a:solidFill>
            <a:miter lim="800000"/>
            <a:headEnd/>
            <a:tailEnd/>
          </a:ln>
          <a:effectLst/>
        </p:spPr>
        <p:txBody>
          <a:bodyPr wrap="none" anchor="ctr"/>
          <a:lstStyle/>
          <a:p>
            <a:endParaRPr lang="fr-FR"/>
          </a:p>
        </p:txBody>
      </p:sp>
      <p:sp>
        <p:nvSpPr>
          <p:cNvPr id="31747" name="Oval 3"/>
          <p:cNvSpPr>
            <a:spLocks noChangeArrowheads="1"/>
          </p:cNvSpPr>
          <p:nvPr/>
        </p:nvSpPr>
        <p:spPr bwMode="auto">
          <a:xfrm>
            <a:off x="3028950" y="3673475"/>
            <a:ext cx="2592388" cy="1638300"/>
          </a:xfrm>
          <a:prstGeom prst="ellipse">
            <a:avLst/>
          </a:prstGeom>
          <a:noFill/>
          <a:ln w="57240" cap="sq">
            <a:solidFill>
              <a:srgbClr val="0070C0"/>
            </a:solidFill>
            <a:miter lim="800000"/>
            <a:headEnd/>
            <a:tailEnd/>
          </a:ln>
          <a:effectLst/>
        </p:spPr>
        <p:txBody>
          <a:bodyPr wrap="none" anchor="ctr"/>
          <a:lstStyle/>
          <a:p>
            <a:endParaRPr lang="fr-FR"/>
          </a:p>
        </p:txBody>
      </p:sp>
      <p:sp>
        <p:nvSpPr>
          <p:cNvPr id="31748" name="Oval 4"/>
          <p:cNvSpPr>
            <a:spLocks noChangeArrowheads="1"/>
          </p:cNvSpPr>
          <p:nvPr/>
        </p:nvSpPr>
        <p:spPr bwMode="auto">
          <a:xfrm>
            <a:off x="5873750" y="4411663"/>
            <a:ext cx="2592388" cy="1776412"/>
          </a:xfrm>
          <a:prstGeom prst="ellipse">
            <a:avLst/>
          </a:prstGeom>
          <a:noFill/>
          <a:ln w="57240" cap="sq">
            <a:solidFill>
              <a:srgbClr val="0070C0"/>
            </a:solidFill>
            <a:miter lim="800000"/>
            <a:headEnd/>
            <a:tailEnd/>
          </a:ln>
          <a:effectLst/>
        </p:spPr>
        <p:txBody>
          <a:bodyPr wrap="none" anchor="ctr"/>
          <a:lstStyle/>
          <a:p>
            <a:endParaRPr lang="fr-FR"/>
          </a:p>
        </p:txBody>
      </p:sp>
      <p:sp>
        <p:nvSpPr>
          <p:cNvPr id="30726" name="Text Box 5"/>
          <p:cNvSpPr txBox="1">
            <a:spLocks noChangeArrowheads="1"/>
          </p:cNvSpPr>
          <p:nvPr/>
        </p:nvSpPr>
        <p:spPr bwMode="auto">
          <a:xfrm>
            <a:off x="2771775" y="908050"/>
            <a:ext cx="1152525" cy="1168400"/>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u="sng">
                <a:solidFill>
                  <a:srgbClr val="FFFFFF"/>
                </a:solidFill>
                <a:ea typeface="Lucida Sans Unicode" charset="0"/>
                <a:cs typeface="Times New Roman" pitchFamily="16" charset="0"/>
              </a:rPr>
              <a:t>les motifs</a:t>
            </a:r>
          </a:p>
          <a:p>
            <a:pPr algn="ctr">
              <a:lnSpc>
                <a:spcPct val="115000"/>
              </a:lnSpc>
              <a:spcAft>
                <a:spcPts val="10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i="1">
                <a:solidFill>
                  <a:srgbClr val="FFFFFF"/>
                </a:solidFill>
                <a:ea typeface="Lucida Sans Unicode" charset="0"/>
                <a:cs typeface="Times New Roman" pitchFamily="16" charset="0"/>
              </a:rPr>
              <a:t>raisons de faire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400" i="1">
              <a:solidFill>
                <a:srgbClr val="FFFFFF"/>
              </a:solidFill>
              <a:ea typeface="Lucida Sans Unicode" charset="0"/>
              <a:cs typeface="Times New Roman" pitchFamily="16" charset="0"/>
            </a:endParaRPr>
          </a:p>
        </p:txBody>
      </p:sp>
      <p:sp>
        <p:nvSpPr>
          <p:cNvPr id="31750" name="Text Box 6"/>
          <p:cNvSpPr txBox="1">
            <a:spLocks noChangeArrowheads="1"/>
          </p:cNvSpPr>
          <p:nvPr/>
        </p:nvSpPr>
        <p:spPr bwMode="auto">
          <a:xfrm>
            <a:off x="985838" y="2452688"/>
            <a:ext cx="1584325" cy="514350"/>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u="sng">
                <a:solidFill>
                  <a:srgbClr val="000000"/>
                </a:solidFill>
                <a:ea typeface="Lucida Sans Unicode" charset="0"/>
                <a:cs typeface="Times New Roman" pitchFamily="16" charset="0"/>
              </a:rPr>
              <a:t>les motifs</a:t>
            </a:r>
          </a:p>
          <a:p>
            <a:pPr algn="ctr">
              <a:lnSpc>
                <a:spcPct val="115000"/>
              </a:lnSpc>
              <a:spcAft>
                <a:spcPts val="10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i="1">
                <a:solidFill>
                  <a:srgbClr val="000000"/>
                </a:solidFill>
                <a:ea typeface="Lucida Sans Unicode" charset="0"/>
                <a:cs typeface="Times New Roman" pitchFamily="16" charset="0"/>
              </a:rPr>
              <a:t>raisons de faire</a:t>
            </a:r>
          </a:p>
        </p:txBody>
      </p:sp>
      <p:sp>
        <p:nvSpPr>
          <p:cNvPr id="31751" name="Text Box 7"/>
          <p:cNvSpPr txBox="1">
            <a:spLocks noChangeArrowheads="1"/>
          </p:cNvSpPr>
          <p:nvPr/>
        </p:nvSpPr>
        <p:spPr bwMode="auto">
          <a:xfrm>
            <a:off x="971550" y="2979738"/>
            <a:ext cx="1584325" cy="514350"/>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u="sng">
                <a:solidFill>
                  <a:srgbClr val="000000"/>
                </a:solidFill>
                <a:ea typeface="Lucida Sans Unicode" charset="0"/>
                <a:cs typeface="Times New Roman" pitchFamily="16" charset="0"/>
              </a:rPr>
              <a:t>les capacités</a:t>
            </a:r>
          </a:p>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i="1">
                <a:solidFill>
                  <a:srgbClr val="000000"/>
                </a:solidFill>
                <a:ea typeface="Lucida Sans Unicode" charset="0"/>
                <a:cs typeface="Times New Roman" pitchFamily="16" charset="0"/>
              </a:rPr>
              <a:t>pouvoir-faire</a:t>
            </a:r>
          </a:p>
        </p:txBody>
      </p:sp>
      <p:sp>
        <p:nvSpPr>
          <p:cNvPr id="31752" name="Text Box 8"/>
          <p:cNvSpPr txBox="1">
            <a:spLocks noChangeArrowheads="1"/>
          </p:cNvSpPr>
          <p:nvPr/>
        </p:nvSpPr>
        <p:spPr bwMode="auto">
          <a:xfrm>
            <a:off x="3575050" y="3886200"/>
            <a:ext cx="1584325" cy="668338"/>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u="sng">
                <a:solidFill>
                  <a:srgbClr val="FF0000"/>
                </a:solidFill>
                <a:ea typeface="Lucida Sans Unicode" charset="0"/>
                <a:cs typeface="Times New Roman" pitchFamily="16" charset="0"/>
              </a:rPr>
              <a:t>les intentions</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i="1">
                <a:solidFill>
                  <a:srgbClr val="000000"/>
                </a:solidFill>
                <a:ea typeface="Lucida Sans Unicode" charset="0"/>
                <a:cs typeface="Times New Roman" pitchFamily="16" charset="0"/>
              </a:rPr>
              <a:t>les effets escomptés du faire</a:t>
            </a:r>
          </a:p>
        </p:txBody>
      </p:sp>
      <p:sp>
        <p:nvSpPr>
          <p:cNvPr id="31753" name="Text Box 9"/>
          <p:cNvSpPr txBox="1">
            <a:spLocks noChangeArrowheads="1"/>
          </p:cNvSpPr>
          <p:nvPr/>
        </p:nvSpPr>
        <p:spPr bwMode="auto">
          <a:xfrm>
            <a:off x="3546475" y="4560888"/>
            <a:ext cx="1584325" cy="723900"/>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a:solidFill>
                  <a:srgbClr val="000000"/>
                </a:solidFill>
                <a:ea typeface="Lucida Sans Unicode" charset="0"/>
                <a:cs typeface="Times New Roman" pitchFamily="16" charset="0"/>
              </a:rPr>
              <a:t>Outils, gestes, matériaux, procédés</a:t>
            </a:r>
          </a:p>
        </p:txBody>
      </p:sp>
      <p:sp>
        <p:nvSpPr>
          <p:cNvPr id="31754" name="Text Box 10"/>
          <p:cNvSpPr txBox="1">
            <a:spLocks noChangeArrowheads="1"/>
          </p:cNvSpPr>
          <p:nvPr/>
        </p:nvSpPr>
        <p:spPr bwMode="auto">
          <a:xfrm>
            <a:off x="6240463" y="4627563"/>
            <a:ext cx="2016125" cy="1563687"/>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a:solidFill>
                  <a:srgbClr val="000000"/>
                </a:solidFill>
                <a:ea typeface="Lucida Sans Unicode" charset="0"/>
                <a:cs typeface="Times New Roman" pitchFamily="16" charset="0"/>
              </a:rPr>
              <a:t> matériaux dans lesquels se trouvent des traces, des configurations ressemblants et éventuellement des abstractions</a:t>
            </a:r>
          </a:p>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200" b="1">
              <a:solidFill>
                <a:srgbClr val="000000"/>
              </a:solidFill>
              <a:ea typeface="Lucida Sans Unicode" charset="0"/>
              <a:cs typeface="Times New Roman" pitchFamily="16" charset="0"/>
            </a:endParaRPr>
          </a:p>
        </p:txBody>
      </p:sp>
      <p:sp>
        <p:nvSpPr>
          <p:cNvPr id="31755" name="Oval 11"/>
          <p:cNvSpPr>
            <a:spLocks noChangeArrowheads="1"/>
          </p:cNvSpPr>
          <p:nvPr/>
        </p:nvSpPr>
        <p:spPr bwMode="auto">
          <a:xfrm rot="960000">
            <a:off x="-61913" y="1577975"/>
            <a:ext cx="9023351" cy="4794250"/>
          </a:xfrm>
          <a:prstGeom prst="ellipse">
            <a:avLst/>
          </a:prstGeom>
          <a:noFill/>
          <a:ln w="57240" cap="sq">
            <a:solidFill>
              <a:srgbClr val="0070C0"/>
            </a:solidFill>
            <a:prstDash val="dash"/>
            <a:miter lim="800000"/>
            <a:headEnd/>
            <a:tailEnd/>
          </a:ln>
          <a:effectLst/>
        </p:spPr>
        <p:txBody>
          <a:bodyPr wrap="none" anchor="ctr"/>
          <a:lstStyle/>
          <a:p>
            <a:endParaRPr lang="fr-FR"/>
          </a:p>
        </p:txBody>
      </p:sp>
      <p:sp>
        <p:nvSpPr>
          <p:cNvPr id="31756" name="Text Box 12"/>
          <p:cNvSpPr txBox="1">
            <a:spLocks noChangeArrowheads="1"/>
          </p:cNvSpPr>
          <p:nvPr/>
        </p:nvSpPr>
        <p:spPr bwMode="auto">
          <a:xfrm>
            <a:off x="3148013" y="2163763"/>
            <a:ext cx="2038350" cy="935037"/>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Énergie d’articulation</a:t>
            </a:r>
          </a:p>
        </p:txBody>
      </p:sp>
      <p:sp>
        <p:nvSpPr>
          <p:cNvPr id="31757" name="Text Box 13"/>
          <p:cNvSpPr txBox="1">
            <a:spLocks noChangeArrowheads="1"/>
          </p:cNvSpPr>
          <p:nvPr/>
        </p:nvSpPr>
        <p:spPr bwMode="auto">
          <a:xfrm>
            <a:off x="6227763" y="3416300"/>
            <a:ext cx="1800225" cy="935038"/>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Le fond matériel </a:t>
            </a:r>
          </a:p>
        </p:txBody>
      </p:sp>
      <p:sp>
        <p:nvSpPr>
          <p:cNvPr id="31758" name="AutoShape 14"/>
          <p:cNvSpPr>
            <a:spLocks noChangeArrowheads="1"/>
          </p:cNvSpPr>
          <p:nvPr/>
        </p:nvSpPr>
        <p:spPr bwMode="auto">
          <a:xfrm flipV="1">
            <a:off x="5048250" y="3340100"/>
            <a:ext cx="1092200" cy="506413"/>
          </a:xfrm>
          <a:prstGeom prst="rightArrow">
            <a:avLst>
              <a:gd name="adj1" fmla="val 50000"/>
              <a:gd name="adj2" fmla="val 49855"/>
            </a:avLst>
          </a:prstGeom>
          <a:solidFill>
            <a:srgbClr val="FFC000"/>
          </a:solidFill>
          <a:ln w="9360" cap="sq">
            <a:solidFill>
              <a:srgbClr val="FFC000"/>
            </a:solidFill>
            <a:round/>
            <a:headEnd/>
            <a:tailEnd/>
          </a:ln>
          <a:effectLst/>
        </p:spPr>
        <p:txBody>
          <a:bodyPr wrap="none" anchor="ctr"/>
          <a:lstStyle/>
          <a:p>
            <a:endParaRPr lang="fr-FR"/>
          </a:p>
        </p:txBody>
      </p:sp>
      <p:sp>
        <p:nvSpPr>
          <p:cNvPr id="31759" name="Text Box 15"/>
          <p:cNvSpPr txBox="1">
            <a:spLocks noChangeArrowheads="1"/>
          </p:cNvSpPr>
          <p:nvPr/>
        </p:nvSpPr>
        <p:spPr bwMode="auto">
          <a:xfrm>
            <a:off x="1042988" y="2708275"/>
            <a:ext cx="1512887" cy="520700"/>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b="1">
                <a:solidFill>
                  <a:srgbClr val="000000"/>
                </a:solidFill>
              </a:rPr>
              <a:t>L’agent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4" presetClass="path" accel="50000" decel="50000" fill="hold" nodeType="clickEffect">
                                  <p:stCondLst>
                                    <p:cond delay="0"/>
                                  </p:stCondLst>
                                  <p:childTnLst>
                                    <p:animMotion origin="layout" path="M 8.33333 -7 2.59259 -6 L -0.18403 -0.27084">
                                      <p:cBhvr additive="repl">
                                        <p:cTn id="6" dur="2000" fill="hold"/>
                                        <p:tgtEl>
                                          <p:spTgt spid="31756"/>
                                        </p:tgtEl>
                                      </p:cBhvr>
                                    </p:animMotion>
                                  </p:childTnLst>
                                </p:cTn>
                              </p:par>
                              <p:par>
                                <p:cTn id="7" presetID="64" presetClass="path" accel="50000" decel="50000" fill="hold" grpId="0" nodeType="withEffect">
                                  <p:stCondLst>
                                    <p:cond delay="0"/>
                                  </p:stCondLst>
                                  <p:childTnLst>
                                    <p:animMotion origin="layout" path="M 4.44444 -6 -4.07407 -6 L -0.11962 -0.39166">
                                      <p:cBhvr additive="repl">
                                        <p:cTn id="8" dur="2000" fill="hold"/>
                                        <p:tgtEl>
                                          <p:spTgt spid="31758"/>
                                        </p:tgtEl>
                                      </p:cBhvr>
                                    </p:animMotion>
                                  </p:childTnLst>
                                </p:cTn>
                              </p:par>
                              <p:par>
                                <p:cTn id="9" presetID="64" presetClass="path" accel="50000" decel="50000" fill="hold" nodeType="withEffect">
                                  <p:stCondLst>
                                    <p:cond delay="0"/>
                                  </p:stCondLst>
                                  <p:childTnLst>
                                    <p:animMotion origin="layout" path="M -3.88889 -6 3.33333 -6 L -0.09843 -0.44468">
                                      <p:cBhvr additive="repl">
                                        <p:cTn id="10" dur="2000" fill="hold"/>
                                        <p:tgtEl>
                                          <p:spTgt spid="31757"/>
                                        </p:tgtEl>
                                      </p:cBhvr>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path" accel="50000" decel="50000" fill="hold" grpId="0" nodeType="clickEffect">
                                  <p:stCondLst>
                                    <p:cond delay="0"/>
                                  </p:stCondLst>
                                  <p:childTnLst>
                                    <p:animMotion origin="layout" path="M 3.33333 -6 -2.59259 -6 L -0.30365 -0.21805">
                                      <p:cBhvr additive="repl">
                                        <p:cTn id="14" dur="2000" fill="hold"/>
                                        <p:tgtEl>
                                          <p:spTgt spid="31747"/>
                                        </p:tgtEl>
                                      </p:cBhvr>
                                    </p:animMotion>
                                  </p:childTnLst>
                                </p:cTn>
                              </p:par>
                              <p:par>
                                <p:cTn id="15" presetID="35" presetClass="path" accel="50000" decel="50000" fill="hold" nodeType="withEffect">
                                  <p:stCondLst>
                                    <p:cond delay="0"/>
                                  </p:stCondLst>
                                  <p:childTnLst>
                                    <p:animMotion origin="layout" path="M -4.16667 -6 -7.40741 -7 L -0.27691 -0.23125">
                                      <p:cBhvr additive="repl">
                                        <p:cTn id="16" dur="2000" fill="hold"/>
                                        <p:tgtEl>
                                          <p:spTgt spid="31752"/>
                                        </p:tgtEl>
                                      </p:cBhvr>
                                    </p:animMotion>
                                  </p:childTnLst>
                                </p:cTn>
                              </p:par>
                              <p:par>
                                <p:cTn id="17" presetID="35" presetClass="path" accel="50000" decel="50000" fill="hold" nodeType="withEffect">
                                  <p:stCondLst>
                                    <p:cond delay="0"/>
                                  </p:stCondLst>
                                  <p:childTnLst>
                                    <p:animMotion origin="layout" path="M 8.33333 -7 2.22222 -6 L -0.32101 -0.2132">
                                      <p:cBhvr additive="repl">
                                        <p:cTn id="18" dur="2000" fill="hold"/>
                                        <p:tgtEl>
                                          <p:spTgt spid="31753"/>
                                        </p:tgtEl>
                                      </p:cBhvr>
                                    </p:animMotion>
                                  </p:childTnLst>
                                </p:cTn>
                              </p:par>
                              <p:par>
                                <p:cTn id="19" presetID="10" presetClass="exit" fill="hold" grpId="1" nodeType="withEffect">
                                  <p:stCondLst>
                                    <p:cond delay="0"/>
                                  </p:stCondLst>
                                  <p:childTnLst>
                                    <p:animEffect transition="out" filter="fade">
                                      <p:cBhvr additive="repl">
                                        <p:cTn id="20" dur="2000"/>
                                        <p:tgtEl>
                                          <p:spTgt spid="31747"/>
                                        </p:tgtEl>
                                      </p:cBhvr>
                                    </p:animEffect>
                                    <p:set>
                                      <p:cBhvr additive="repl">
                                        <p:cTn id="21" dur="1" fill="hold">
                                          <p:stCondLst>
                                            <p:cond delay="0"/>
                                          </p:stCondLst>
                                        </p:cTn>
                                        <p:tgtEl>
                                          <p:spTgt spid="31747"/>
                                        </p:tgtEl>
                                        <p:attrNameLst>
                                          <p:attrName>style.visibility</p:attrName>
                                        </p:attrNameLst>
                                      </p:cBhvr>
                                      <p:to>
                                        <p:strVal val="hidden"/>
                                      </p:to>
                                    </p:set>
                                  </p:childTnLst>
                                </p:cTn>
                              </p:par>
                              <p:par>
                                <p:cTn id="22" presetID="10" presetClass="exit" fill="hold" nodeType="withEffect">
                                  <p:stCondLst>
                                    <p:cond delay="0"/>
                                  </p:stCondLst>
                                  <p:childTnLst>
                                    <p:animEffect transition="out" filter="fade">
                                      <p:cBhvr additive="repl">
                                        <p:cTn id="23" dur="2000"/>
                                        <p:tgtEl>
                                          <p:spTgt spid="31752"/>
                                        </p:tgtEl>
                                      </p:cBhvr>
                                    </p:animEffect>
                                    <p:set>
                                      <p:cBhvr additive="repl">
                                        <p:cTn id="24" dur="1" fill="hold">
                                          <p:stCondLst>
                                            <p:cond delay="0"/>
                                          </p:stCondLst>
                                        </p:cTn>
                                        <p:tgtEl>
                                          <p:spTgt spid="31752"/>
                                        </p:tgtEl>
                                        <p:attrNameLst>
                                          <p:attrName>style.visibility</p:attrName>
                                        </p:attrNameLst>
                                      </p:cBhvr>
                                      <p:to>
                                        <p:strVal val="hidden"/>
                                      </p:to>
                                    </p:set>
                                  </p:childTnLst>
                                </p:cTn>
                              </p:par>
                              <p:par>
                                <p:cTn id="25" presetID="10" presetClass="exit" fill="hold" nodeType="withEffect">
                                  <p:stCondLst>
                                    <p:cond delay="0"/>
                                  </p:stCondLst>
                                  <p:childTnLst>
                                    <p:animEffect transition="out" filter="fade">
                                      <p:cBhvr additive="repl">
                                        <p:cTn id="26" dur="2000"/>
                                        <p:tgtEl>
                                          <p:spTgt spid="31753"/>
                                        </p:tgtEl>
                                      </p:cBhvr>
                                    </p:animEffect>
                                    <p:set>
                                      <p:cBhvr additive="repl">
                                        <p:cTn id="27" dur="1" fill="hold">
                                          <p:stCondLst>
                                            <p:cond delay="0"/>
                                          </p:stCondLst>
                                        </p:cTn>
                                        <p:tgtEl>
                                          <p:spTgt spid="31753"/>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xit" fill="hold" grpId="0" nodeType="clickEffect">
                                  <p:stCondLst>
                                    <p:cond delay="0"/>
                                  </p:stCondLst>
                                  <p:childTnLst>
                                    <p:animEffect transition="out" filter="fade">
                                      <p:cBhvr additive="repl">
                                        <p:cTn id="31" dur="2000"/>
                                        <p:tgtEl>
                                          <p:spTgt spid="31755"/>
                                        </p:tgtEl>
                                      </p:cBhvr>
                                    </p:animEffect>
                                    <p:set>
                                      <p:cBhvr additive="repl">
                                        <p:cTn id="32" dur="1" fill="hold">
                                          <p:stCondLst>
                                            <p:cond delay="0"/>
                                          </p:stCondLst>
                                        </p:cTn>
                                        <p:tgtEl>
                                          <p:spTgt spid="31755"/>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xit" fill="hold" nodeType="clickEffect">
                                  <p:stCondLst>
                                    <p:cond delay="0"/>
                                  </p:stCondLst>
                                  <p:childTnLst>
                                    <p:animEffect transition="out" filter="fade">
                                      <p:cBhvr additive="repl">
                                        <p:cTn id="36" dur="2000"/>
                                        <p:tgtEl>
                                          <p:spTgt spid="31750"/>
                                        </p:tgtEl>
                                      </p:cBhvr>
                                    </p:animEffect>
                                    <p:set>
                                      <p:cBhvr additive="repl">
                                        <p:cTn id="37" dur="1" fill="hold">
                                          <p:stCondLst>
                                            <p:cond delay="0"/>
                                          </p:stCondLst>
                                        </p:cTn>
                                        <p:tgtEl>
                                          <p:spTgt spid="31750"/>
                                        </p:tgtEl>
                                        <p:attrNameLst>
                                          <p:attrName>style.visibility</p:attrName>
                                        </p:attrNameLst>
                                      </p:cBhvr>
                                      <p:to>
                                        <p:strVal val="hidden"/>
                                      </p:to>
                                    </p:set>
                                  </p:childTnLst>
                                </p:cTn>
                              </p:par>
                              <p:par>
                                <p:cTn id="38" presetID="10" presetClass="exit" fill="hold" nodeType="withEffect">
                                  <p:stCondLst>
                                    <p:cond delay="0"/>
                                  </p:stCondLst>
                                  <p:childTnLst>
                                    <p:animEffect transition="out" filter="fade">
                                      <p:cBhvr additive="repl">
                                        <p:cTn id="39" dur="2000"/>
                                        <p:tgtEl>
                                          <p:spTgt spid="31751"/>
                                        </p:tgtEl>
                                      </p:cBhvr>
                                    </p:animEffect>
                                    <p:set>
                                      <p:cBhvr additive="repl">
                                        <p:cTn id="40" dur="1" fill="hold">
                                          <p:stCondLst>
                                            <p:cond delay="0"/>
                                          </p:stCondLst>
                                        </p:cTn>
                                        <p:tgtEl>
                                          <p:spTgt spid="31751"/>
                                        </p:tgtEl>
                                        <p:attrNameLst>
                                          <p:attrName>style.visibility</p:attrName>
                                        </p:attrNameLst>
                                      </p:cBhvr>
                                      <p:to>
                                        <p:strVal val="hidden"/>
                                      </p:to>
                                    </p:set>
                                  </p:childTnLst>
                                </p:cTn>
                              </p:par>
                              <p:par>
                                <p:cTn id="41" presetID="10" presetClass="entr" fill="hold" nodeType="withEffect">
                                  <p:stCondLst>
                                    <p:cond delay="0"/>
                                  </p:stCondLst>
                                  <p:childTnLst>
                                    <p:set>
                                      <p:cBhvr additive="repl">
                                        <p:cTn id="42" dur="1" fill="hold">
                                          <p:stCondLst>
                                            <p:cond delay="0"/>
                                          </p:stCondLst>
                                        </p:cTn>
                                        <p:tgtEl>
                                          <p:spTgt spid="31759"/>
                                        </p:tgtEl>
                                        <p:attrNameLst>
                                          <p:attrName>style.visibility</p:attrName>
                                        </p:attrNameLst>
                                      </p:cBhvr>
                                      <p:to>
                                        <p:strVal val="visible"/>
                                      </p:to>
                                    </p:set>
                                    <p:animEffect transition="in" filter="fade">
                                      <p:cBhvr additive="repl">
                                        <p:cTn id="43" dur="2000"/>
                                        <p:tgtEl>
                                          <p:spTgt spid="31759"/>
                                        </p:tgtEl>
                                      </p:cBhvr>
                                    </p:animEffect>
                                  </p:childTnLst>
                                </p:cTn>
                              </p:par>
                              <p:par>
                                <p:cTn id="44" presetID="64" presetClass="path" accel="50000" decel="50000" fill="hold" nodeType="withEffect">
                                  <p:stCondLst>
                                    <p:cond delay="0"/>
                                  </p:stCondLst>
                                  <p:childTnLst>
                                    <p:animMotion origin="layout" path="M 0 0  L 0 -0.33333">
                                      <p:cBhvr additive="repl">
                                        <p:cTn id="45" dur="2000" fill="hold"/>
                                        <p:tgtEl>
                                          <p:spTgt spid="31754"/>
                                        </p:tgtEl>
                                      </p:cBhvr>
                                    </p:animMotion>
                                  </p:childTnLst>
                                </p:cTn>
                              </p:par>
                              <p:par>
                                <p:cTn id="46" presetID="64" presetClass="path" accel="50000" decel="50000" fill="hold" grpId="0" nodeType="withEffect">
                                  <p:stCondLst>
                                    <p:cond delay="0"/>
                                  </p:stCondLst>
                                  <p:childTnLst>
                                    <p:animMotion origin="layout" path="M 0 0  L 0 -0.33333">
                                      <p:cBhvr additive="repl">
                                        <p:cTn id="47" dur="2000" fill="hold"/>
                                        <p:tgtEl>
                                          <p:spTgt spid="31748"/>
                                        </p:tgtEl>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p:bldP spid="31747" grpId="1" animBg="1"/>
      <p:bldP spid="31748" grpId="0" animBg="1"/>
      <p:bldP spid="31755" grpId="0" animBg="1"/>
      <p:bldP spid="3175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481013" y="1519238"/>
            <a:ext cx="8229600" cy="5005387"/>
          </a:xfrm>
          <a:prstGeom prst="rect">
            <a:avLst/>
          </a:prstGeom>
          <a:noFill/>
          <a:ln w="9525">
            <a:noFill/>
            <a:round/>
            <a:headEnd/>
            <a:tailEnd/>
          </a:ln>
          <a:effectLst/>
        </p:spPr>
        <p:txBody>
          <a:bodyPr wrap="none" anchor="ctr"/>
          <a:lstStyle/>
          <a:p>
            <a:endParaRPr lang="fr-FR"/>
          </a:p>
        </p:txBody>
      </p:sp>
      <p:sp>
        <p:nvSpPr>
          <p:cNvPr id="31747" name="Oval 2"/>
          <p:cNvSpPr>
            <a:spLocks noChangeArrowheads="1"/>
          </p:cNvSpPr>
          <p:nvPr/>
        </p:nvSpPr>
        <p:spPr bwMode="auto">
          <a:xfrm>
            <a:off x="495300" y="2125663"/>
            <a:ext cx="2563813" cy="1800225"/>
          </a:xfrm>
          <a:prstGeom prst="ellipse">
            <a:avLst/>
          </a:prstGeom>
          <a:noFill/>
          <a:ln w="57240" cap="sq">
            <a:solidFill>
              <a:srgbClr val="0070C0"/>
            </a:solidFill>
            <a:miter lim="800000"/>
            <a:headEnd/>
            <a:tailEnd/>
          </a:ln>
          <a:effectLst/>
        </p:spPr>
        <p:txBody>
          <a:bodyPr wrap="none" anchor="ctr"/>
          <a:lstStyle/>
          <a:p>
            <a:endParaRPr lang="fr-FR"/>
          </a:p>
        </p:txBody>
      </p:sp>
      <p:sp>
        <p:nvSpPr>
          <p:cNvPr id="31748" name="Oval 3"/>
          <p:cNvSpPr>
            <a:spLocks noChangeArrowheads="1"/>
          </p:cNvSpPr>
          <p:nvPr/>
        </p:nvSpPr>
        <p:spPr bwMode="auto">
          <a:xfrm>
            <a:off x="5795963" y="2133600"/>
            <a:ext cx="2592387" cy="1776413"/>
          </a:xfrm>
          <a:prstGeom prst="ellipse">
            <a:avLst/>
          </a:prstGeom>
          <a:noFill/>
          <a:ln w="57240" cap="sq">
            <a:solidFill>
              <a:srgbClr val="0070C0"/>
            </a:solidFill>
            <a:miter lim="800000"/>
            <a:headEnd/>
            <a:tailEnd/>
          </a:ln>
          <a:effectLst/>
        </p:spPr>
        <p:txBody>
          <a:bodyPr wrap="none" anchor="ctr"/>
          <a:lstStyle/>
          <a:p>
            <a:endParaRPr lang="fr-FR"/>
          </a:p>
        </p:txBody>
      </p:sp>
      <p:sp>
        <p:nvSpPr>
          <p:cNvPr id="31749" name="Text Box 4"/>
          <p:cNvSpPr txBox="1">
            <a:spLocks noChangeArrowheads="1"/>
          </p:cNvSpPr>
          <p:nvPr/>
        </p:nvSpPr>
        <p:spPr bwMode="auto">
          <a:xfrm>
            <a:off x="2771775" y="908050"/>
            <a:ext cx="1152525" cy="1168400"/>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u="sng">
                <a:solidFill>
                  <a:srgbClr val="FFFFFF"/>
                </a:solidFill>
                <a:ea typeface="Lucida Sans Unicode" charset="0"/>
                <a:cs typeface="Times New Roman" pitchFamily="16" charset="0"/>
              </a:rPr>
              <a:t>les motifs</a:t>
            </a:r>
          </a:p>
          <a:p>
            <a:pPr algn="ctr">
              <a:lnSpc>
                <a:spcPct val="115000"/>
              </a:lnSpc>
              <a:spcAft>
                <a:spcPts val="10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i="1">
                <a:solidFill>
                  <a:srgbClr val="FFFFFF"/>
                </a:solidFill>
                <a:ea typeface="Lucida Sans Unicode" charset="0"/>
                <a:cs typeface="Times New Roman" pitchFamily="16" charset="0"/>
              </a:rPr>
              <a:t>raisons de faire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400" i="1">
              <a:solidFill>
                <a:srgbClr val="FFFFFF"/>
              </a:solidFill>
              <a:ea typeface="Lucida Sans Unicode" charset="0"/>
              <a:cs typeface="Times New Roman" pitchFamily="16" charset="0"/>
            </a:endParaRPr>
          </a:p>
        </p:txBody>
      </p:sp>
      <p:sp>
        <p:nvSpPr>
          <p:cNvPr id="31750" name="Text Box 5"/>
          <p:cNvSpPr txBox="1">
            <a:spLocks noChangeArrowheads="1"/>
          </p:cNvSpPr>
          <p:nvPr/>
        </p:nvSpPr>
        <p:spPr bwMode="auto">
          <a:xfrm>
            <a:off x="6156325" y="2420938"/>
            <a:ext cx="2016125" cy="1563687"/>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a:solidFill>
                  <a:srgbClr val="000000"/>
                </a:solidFill>
                <a:ea typeface="Lucida Sans Unicode" charset="0"/>
                <a:cs typeface="Times New Roman" pitchFamily="16" charset="0"/>
              </a:rPr>
              <a:t> matériaux dans lesquels se trouvent des traces, des configurations ressemblants et éventuellement des abstractions</a:t>
            </a:r>
          </a:p>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200" b="1">
              <a:solidFill>
                <a:srgbClr val="000000"/>
              </a:solidFill>
              <a:ea typeface="Lucida Sans Unicode" charset="0"/>
              <a:cs typeface="Times New Roman" pitchFamily="16" charset="0"/>
            </a:endParaRPr>
          </a:p>
        </p:txBody>
      </p:sp>
      <p:sp>
        <p:nvSpPr>
          <p:cNvPr id="31751" name="Text Box 6"/>
          <p:cNvSpPr txBox="1">
            <a:spLocks noChangeArrowheads="1"/>
          </p:cNvSpPr>
          <p:nvPr/>
        </p:nvSpPr>
        <p:spPr bwMode="auto">
          <a:xfrm>
            <a:off x="1547813" y="333375"/>
            <a:ext cx="2038350" cy="935038"/>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Énergie d’articulation</a:t>
            </a:r>
          </a:p>
        </p:txBody>
      </p:sp>
      <p:sp>
        <p:nvSpPr>
          <p:cNvPr id="31752" name="Text Box 7"/>
          <p:cNvSpPr txBox="1">
            <a:spLocks noChangeArrowheads="1"/>
          </p:cNvSpPr>
          <p:nvPr/>
        </p:nvSpPr>
        <p:spPr bwMode="auto">
          <a:xfrm>
            <a:off x="5364163" y="333375"/>
            <a:ext cx="1800225" cy="935038"/>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Le fond matériel </a:t>
            </a:r>
          </a:p>
        </p:txBody>
      </p:sp>
      <p:sp>
        <p:nvSpPr>
          <p:cNvPr id="31753" name="AutoShape 8"/>
          <p:cNvSpPr>
            <a:spLocks noChangeArrowheads="1"/>
          </p:cNvSpPr>
          <p:nvPr/>
        </p:nvSpPr>
        <p:spPr bwMode="auto">
          <a:xfrm flipV="1">
            <a:off x="3924300" y="620713"/>
            <a:ext cx="1092200" cy="506412"/>
          </a:xfrm>
          <a:prstGeom prst="rightArrow">
            <a:avLst>
              <a:gd name="adj1" fmla="val 50000"/>
              <a:gd name="adj2" fmla="val 49855"/>
            </a:avLst>
          </a:prstGeom>
          <a:solidFill>
            <a:srgbClr val="FFC000"/>
          </a:solidFill>
          <a:ln w="9360" cap="sq">
            <a:solidFill>
              <a:srgbClr val="FFC000"/>
            </a:solidFill>
            <a:round/>
            <a:headEnd/>
            <a:tailEnd/>
          </a:ln>
          <a:effectLst/>
        </p:spPr>
        <p:txBody>
          <a:bodyPr wrap="none" anchor="ctr"/>
          <a:lstStyle/>
          <a:p>
            <a:endParaRPr lang="fr-FR"/>
          </a:p>
        </p:txBody>
      </p:sp>
      <p:sp>
        <p:nvSpPr>
          <p:cNvPr id="31754" name="Text Box 9"/>
          <p:cNvSpPr txBox="1">
            <a:spLocks noChangeArrowheads="1"/>
          </p:cNvSpPr>
          <p:nvPr/>
        </p:nvSpPr>
        <p:spPr bwMode="auto">
          <a:xfrm>
            <a:off x="1042988" y="2708275"/>
            <a:ext cx="1512887" cy="520700"/>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b="1">
                <a:solidFill>
                  <a:srgbClr val="000000"/>
                </a:solidFill>
              </a:rPr>
              <a:t>l’agent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81013" y="1519238"/>
            <a:ext cx="8229600" cy="5005387"/>
          </a:xfrm>
          <a:prstGeom prst="rect">
            <a:avLst/>
          </a:prstGeom>
          <a:noFill/>
          <a:ln w="9525">
            <a:noFill/>
            <a:round/>
            <a:headEnd/>
            <a:tailEnd/>
          </a:ln>
          <a:effectLst/>
        </p:spPr>
        <p:txBody>
          <a:bodyPr wrap="none" anchor="ctr"/>
          <a:lstStyle/>
          <a:p>
            <a:endParaRPr lang="fr-FR"/>
          </a:p>
        </p:txBody>
      </p:sp>
      <p:sp>
        <p:nvSpPr>
          <p:cNvPr id="32771" name="Oval 2"/>
          <p:cNvSpPr>
            <a:spLocks noChangeArrowheads="1"/>
          </p:cNvSpPr>
          <p:nvPr/>
        </p:nvSpPr>
        <p:spPr bwMode="auto">
          <a:xfrm>
            <a:off x="495300" y="2125663"/>
            <a:ext cx="2563813" cy="1800225"/>
          </a:xfrm>
          <a:prstGeom prst="ellipse">
            <a:avLst/>
          </a:prstGeom>
          <a:noFill/>
          <a:ln w="57240" cap="sq">
            <a:solidFill>
              <a:srgbClr val="0070C0"/>
            </a:solidFill>
            <a:miter lim="800000"/>
            <a:headEnd/>
            <a:tailEnd/>
          </a:ln>
          <a:effectLst/>
        </p:spPr>
        <p:txBody>
          <a:bodyPr wrap="none" anchor="ctr"/>
          <a:lstStyle/>
          <a:p>
            <a:endParaRPr lang="fr-FR"/>
          </a:p>
        </p:txBody>
      </p:sp>
      <p:sp>
        <p:nvSpPr>
          <p:cNvPr id="32772" name="Oval 3"/>
          <p:cNvSpPr>
            <a:spLocks noChangeArrowheads="1"/>
          </p:cNvSpPr>
          <p:nvPr/>
        </p:nvSpPr>
        <p:spPr bwMode="auto">
          <a:xfrm>
            <a:off x="5795963" y="2133600"/>
            <a:ext cx="2592387" cy="1776413"/>
          </a:xfrm>
          <a:prstGeom prst="ellipse">
            <a:avLst/>
          </a:prstGeom>
          <a:noFill/>
          <a:ln w="57240" cap="sq">
            <a:solidFill>
              <a:srgbClr val="0070C0"/>
            </a:solidFill>
            <a:miter lim="800000"/>
            <a:headEnd/>
            <a:tailEnd/>
          </a:ln>
          <a:effectLst/>
        </p:spPr>
        <p:txBody>
          <a:bodyPr wrap="none" anchor="ctr"/>
          <a:lstStyle/>
          <a:p>
            <a:endParaRPr lang="fr-FR"/>
          </a:p>
        </p:txBody>
      </p:sp>
      <p:sp>
        <p:nvSpPr>
          <p:cNvPr id="32773" name="Text Box 4"/>
          <p:cNvSpPr txBox="1">
            <a:spLocks noChangeArrowheads="1"/>
          </p:cNvSpPr>
          <p:nvPr/>
        </p:nvSpPr>
        <p:spPr bwMode="auto">
          <a:xfrm>
            <a:off x="2771775" y="908050"/>
            <a:ext cx="1152525" cy="1168400"/>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u="sng">
                <a:solidFill>
                  <a:srgbClr val="FFFFFF"/>
                </a:solidFill>
                <a:ea typeface="Lucida Sans Unicode" charset="0"/>
                <a:cs typeface="Times New Roman" pitchFamily="16" charset="0"/>
              </a:rPr>
              <a:t>les motifs</a:t>
            </a:r>
          </a:p>
          <a:p>
            <a:pPr algn="ctr">
              <a:lnSpc>
                <a:spcPct val="115000"/>
              </a:lnSpc>
              <a:spcAft>
                <a:spcPts val="10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i="1">
                <a:solidFill>
                  <a:srgbClr val="FFFFFF"/>
                </a:solidFill>
                <a:ea typeface="Lucida Sans Unicode" charset="0"/>
                <a:cs typeface="Times New Roman" pitchFamily="16" charset="0"/>
              </a:rPr>
              <a:t>raisons de faire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400" i="1">
              <a:solidFill>
                <a:srgbClr val="FFFFFF"/>
              </a:solidFill>
              <a:ea typeface="Lucida Sans Unicode" charset="0"/>
              <a:cs typeface="Times New Roman" pitchFamily="16" charset="0"/>
            </a:endParaRPr>
          </a:p>
        </p:txBody>
      </p:sp>
      <p:sp>
        <p:nvSpPr>
          <p:cNvPr id="32774" name="Text Box 5"/>
          <p:cNvSpPr txBox="1">
            <a:spLocks noChangeArrowheads="1"/>
          </p:cNvSpPr>
          <p:nvPr/>
        </p:nvSpPr>
        <p:spPr bwMode="auto">
          <a:xfrm>
            <a:off x="6156325" y="2420938"/>
            <a:ext cx="2016125" cy="1563687"/>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a:solidFill>
                  <a:srgbClr val="000000"/>
                </a:solidFill>
                <a:ea typeface="Lucida Sans Unicode" charset="0"/>
                <a:cs typeface="Times New Roman" pitchFamily="16" charset="0"/>
              </a:rPr>
              <a:t> matériaux dans lesquels se trouvent des traces, des configurations ressemblants et éventuellement des abstractions</a:t>
            </a:r>
          </a:p>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200" b="1">
              <a:solidFill>
                <a:srgbClr val="000000"/>
              </a:solidFill>
              <a:ea typeface="Lucida Sans Unicode" charset="0"/>
              <a:cs typeface="Times New Roman" pitchFamily="16" charset="0"/>
            </a:endParaRPr>
          </a:p>
        </p:txBody>
      </p:sp>
      <p:sp>
        <p:nvSpPr>
          <p:cNvPr id="32775" name="Text Box 6"/>
          <p:cNvSpPr txBox="1">
            <a:spLocks noChangeArrowheads="1"/>
          </p:cNvSpPr>
          <p:nvPr/>
        </p:nvSpPr>
        <p:spPr bwMode="auto">
          <a:xfrm>
            <a:off x="1547813" y="333375"/>
            <a:ext cx="2038350" cy="935038"/>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Énergie d’articulation</a:t>
            </a:r>
          </a:p>
        </p:txBody>
      </p:sp>
      <p:sp>
        <p:nvSpPr>
          <p:cNvPr id="32776" name="Text Box 7"/>
          <p:cNvSpPr txBox="1">
            <a:spLocks noChangeArrowheads="1"/>
          </p:cNvSpPr>
          <p:nvPr/>
        </p:nvSpPr>
        <p:spPr bwMode="auto">
          <a:xfrm>
            <a:off x="5364163" y="333375"/>
            <a:ext cx="1800225" cy="935038"/>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Le fond matériel </a:t>
            </a:r>
          </a:p>
        </p:txBody>
      </p:sp>
      <p:sp>
        <p:nvSpPr>
          <p:cNvPr id="32777" name="AutoShape 8"/>
          <p:cNvSpPr>
            <a:spLocks noChangeArrowheads="1"/>
          </p:cNvSpPr>
          <p:nvPr/>
        </p:nvSpPr>
        <p:spPr bwMode="auto">
          <a:xfrm flipV="1">
            <a:off x="3924300" y="620713"/>
            <a:ext cx="1092200" cy="506412"/>
          </a:xfrm>
          <a:prstGeom prst="rightArrow">
            <a:avLst>
              <a:gd name="adj1" fmla="val 50000"/>
              <a:gd name="adj2" fmla="val 49855"/>
            </a:avLst>
          </a:prstGeom>
          <a:solidFill>
            <a:srgbClr val="FFC000"/>
          </a:solidFill>
          <a:ln w="9360" cap="sq">
            <a:solidFill>
              <a:srgbClr val="FFC000"/>
            </a:solidFill>
            <a:round/>
            <a:headEnd/>
            <a:tailEnd/>
          </a:ln>
          <a:effectLst/>
        </p:spPr>
        <p:txBody>
          <a:bodyPr wrap="none" anchor="ctr"/>
          <a:lstStyle/>
          <a:p>
            <a:endParaRPr lang="fr-FR"/>
          </a:p>
        </p:txBody>
      </p:sp>
      <p:sp>
        <p:nvSpPr>
          <p:cNvPr id="32778" name="Text Box 9"/>
          <p:cNvSpPr txBox="1">
            <a:spLocks noChangeArrowheads="1"/>
          </p:cNvSpPr>
          <p:nvPr/>
        </p:nvSpPr>
        <p:spPr bwMode="auto">
          <a:xfrm>
            <a:off x="1042988" y="2708275"/>
            <a:ext cx="1512887" cy="520700"/>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b="1">
                <a:solidFill>
                  <a:srgbClr val="000000"/>
                </a:solidFill>
              </a:rPr>
              <a:t>l’agent</a:t>
            </a:r>
          </a:p>
        </p:txBody>
      </p:sp>
      <p:sp>
        <p:nvSpPr>
          <p:cNvPr id="33802" name="Text Box 10"/>
          <p:cNvSpPr txBox="1">
            <a:spLocks noChangeArrowheads="1"/>
          </p:cNvSpPr>
          <p:nvPr/>
        </p:nvSpPr>
        <p:spPr bwMode="auto">
          <a:xfrm>
            <a:off x="3635375" y="2133600"/>
            <a:ext cx="1657350" cy="1068388"/>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mimésis</a:t>
            </a:r>
          </a:p>
        </p:txBody>
      </p:sp>
      <p:sp>
        <p:nvSpPr>
          <p:cNvPr id="33803" name="Text Box 11"/>
          <p:cNvSpPr txBox="1">
            <a:spLocks noChangeArrowheads="1"/>
          </p:cNvSpPr>
          <p:nvPr/>
        </p:nvSpPr>
        <p:spPr bwMode="auto">
          <a:xfrm>
            <a:off x="3635375" y="2636838"/>
            <a:ext cx="1873250" cy="1068387"/>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methexis</a:t>
            </a:r>
          </a:p>
        </p:txBody>
      </p:sp>
      <p:sp>
        <p:nvSpPr>
          <p:cNvPr id="33804" name="Text Box 12"/>
          <p:cNvSpPr txBox="1">
            <a:spLocks noChangeArrowheads="1"/>
          </p:cNvSpPr>
          <p:nvPr/>
        </p:nvSpPr>
        <p:spPr bwMode="auto">
          <a:xfrm>
            <a:off x="3635375" y="3141663"/>
            <a:ext cx="2016125" cy="1068387"/>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chorismos</a:t>
            </a:r>
          </a:p>
        </p:txBody>
      </p:sp>
      <p:sp>
        <p:nvSpPr>
          <p:cNvPr id="33805" name="AutoShape 13"/>
          <p:cNvSpPr>
            <a:spLocks noChangeArrowheads="1"/>
          </p:cNvSpPr>
          <p:nvPr/>
        </p:nvSpPr>
        <p:spPr bwMode="auto">
          <a:xfrm>
            <a:off x="2843213" y="1341438"/>
            <a:ext cx="3168650" cy="3455987"/>
          </a:xfrm>
          <a:prstGeom prst="leftRightArrow">
            <a:avLst>
              <a:gd name="adj1" fmla="val 68176"/>
              <a:gd name="adj2" fmla="val 30833"/>
            </a:avLst>
          </a:prstGeom>
          <a:noFill/>
          <a:ln w="57240" cap="sq">
            <a:solidFill>
              <a:srgbClr val="FF0000"/>
            </a:solidFill>
            <a:round/>
            <a:headEnd/>
            <a:tailEnd/>
          </a:ln>
          <a:effectLst/>
        </p:spPr>
        <p:txBody>
          <a:bodyPr wrap="none" anchor="ctr"/>
          <a:lstStyle/>
          <a:p>
            <a:endParaRPr lang="fr-F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fill="hold" nodeType="clickEffect">
                                  <p:stCondLst>
                                    <p:cond delay="0"/>
                                  </p:stCondLst>
                                  <p:childTnLst>
                                    <p:set>
                                      <p:cBhvr additive="repl">
                                        <p:cTn id="6" dur="1" fill="hold">
                                          <p:stCondLst>
                                            <p:cond delay="0"/>
                                          </p:stCondLst>
                                        </p:cTn>
                                        <p:tgtEl>
                                          <p:spTgt spid="33802"/>
                                        </p:tgtEl>
                                        <p:attrNameLst>
                                          <p:attrName>style.visibility</p:attrName>
                                        </p:attrNameLst>
                                      </p:cBhvr>
                                      <p:to>
                                        <p:strVal val="visible"/>
                                      </p:to>
                                    </p:set>
                                    <p:animEffect transition="in" filter="fade">
                                      <p:cBhvr additive="repl">
                                        <p:cTn id="7" dur="2000"/>
                                        <p:tgtEl>
                                          <p:spTgt spid="338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childTnLst>
                                    <p:set>
                                      <p:cBhvr additive="repl">
                                        <p:cTn id="11" dur="1" fill="hold">
                                          <p:stCondLst>
                                            <p:cond delay="0"/>
                                          </p:stCondLst>
                                        </p:cTn>
                                        <p:tgtEl>
                                          <p:spTgt spid="33803"/>
                                        </p:tgtEl>
                                        <p:attrNameLst>
                                          <p:attrName>style.visibility</p:attrName>
                                        </p:attrNameLst>
                                      </p:cBhvr>
                                      <p:to>
                                        <p:strVal val="visible"/>
                                      </p:to>
                                    </p:set>
                                    <p:animEffect transition="in" filter="fade">
                                      <p:cBhvr additive="repl">
                                        <p:cTn id="12" dur="2000"/>
                                        <p:tgtEl>
                                          <p:spTgt spid="338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fill="hold" nodeType="clickEffect">
                                  <p:stCondLst>
                                    <p:cond delay="0"/>
                                  </p:stCondLst>
                                  <p:childTnLst>
                                    <p:set>
                                      <p:cBhvr additive="repl">
                                        <p:cTn id="16" dur="1" fill="hold">
                                          <p:stCondLst>
                                            <p:cond delay="0"/>
                                          </p:stCondLst>
                                        </p:cTn>
                                        <p:tgtEl>
                                          <p:spTgt spid="33804"/>
                                        </p:tgtEl>
                                        <p:attrNameLst>
                                          <p:attrName>style.visibility</p:attrName>
                                        </p:attrNameLst>
                                      </p:cBhvr>
                                      <p:to>
                                        <p:strVal val="visible"/>
                                      </p:to>
                                    </p:set>
                                    <p:animEffect transition="in" filter="fade">
                                      <p:cBhvr additive="repl">
                                        <p:cTn id="17" dur="2000"/>
                                        <p:tgtEl>
                                          <p:spTgt spid="338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fill="hold" grpId="0" nodeType="clickEffect">
                                  <p:stCondLst>
                                    <p:cond delay="0"/>
                                  </p:stCondLst>
                                  <p:childTnLst>
                                    <p:set>
                                      <p:cBhvr additive="repl">
                                        <p:cTn id="21" dur="1" fill="hold">
                                          <p:stCondLst>
                                            <p:cond delay="0"/>
                                          </p:stCondLst>
                                        </p:cTn>
                                        <p:tgtEl>
                                          <p:spTgt spid="33805"/>
                                        </p:tgtEl>
                                        <p:attrNameLst>
                                          <p:attrName>style.visibility</p:attrName>
                                        </p:attrNameLst>
                                      </p:cBhvr>
                                      <p:to>
                                        <p:strVal val="visible"/>
                                      </p:to>
                                    </p:set>
                                    <p:animEffect transition="in" filter="fade">
                                      <p:cBhvr additive="repl">
                                        <p:cTn id="22" dur="2000"/>
                                        <p:tgtEl>
                                          <p:spTgt spid="33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481013" y="1519238"/>
            <a:ext cx="8229600" cy="5005387"/>
          </a:xfrm>
          <a:prstGeom prst="rect">
            <a:avLst/>
          </a:prstGeom>
          <a:noFill/>
          <a:ln w="9525">
            <a:noFill/>
            <a:round/>
            <a:headEnd/>
            <a:tailEnd/>
          </a:ln>
          <a:effectLst/>
        </p:spPr>
        <p:txBody>
          <a:bodyPr wrap="none" anchor="ctr"/>
          <a:lstStyle/>
          <a:p>
            <a:endParaRPr lang="fr-FR"/>
          </a:p>
        </p:txBody>
      </p:sp>
      <p:sp>
        <p:nvSpPr>
          <p:cNvPr id="33795" name="Oval 2"/>
          <p:cNvSpPr>
            <a:spLocks noChangeArrowheads="1"/>
          </p:cNvSpPr>
          <p:nvPr/>
        </p:nvSpPr>
        <p:spPr bwMode="auto">
          <a:xfrm>
            <a:off x="495300" y="2125663"/>
            <a:ext cx="2563813" cy="1800225"/>
          </a:xfrm>
          <a:prstGeom prst="ellipse">
            <a:avLst/>
          </a:prstGeom>
          <a:noFill/>
          <a:ln w="57240" cap="sq">
            <a:solidFill>
              <a:srgbClr val="0070C0"/>
            </a:solidFill>
            <a:miter lim="800000"/>
            <a:headEnd/>
            <a:tailEnd/>
          </a:ln>
          <a:effectLst/>
        </p:spPr>
        <p:txBody>
          <a:bodyPr wrap="none" anchor="ctr"/>
          <a:lstStyle/>
          <a:p>
            <a:endParaRPr lang="fr-FR"/>
          </a:p>
        </p:txBody>
      </p:sp>
      <p:sp>
        <p:nvSpPr>
          <p:cNvPr id="33796" name="Oval 3"/>
          <p:cNvSpPr>
            <a:spLocks noChangeArrowheads="1"/>
          </p:cNvSpPr>
          <p:nvPr/>
        </p:nvSpPr>
        <p:spPr bwMode="auto">
          <a:xfrm>
            <a:off x="5795963" y="2133600"/>
            <a:ext cx="2592387" cy="1776413"/>
          </a:xfrm>
          <a:prstGeom prst="ellipse">
            <a:avLst/>
          </a:prstGeom>
          <a:noFill/>
          <a:ln w="57240" cap="sq">
            <a:solidFill>
              <a:srgbClr val="0070C0"/>
            </a:solidFill>
            <a:miter lim="800000"/>
            <a:headEnd/>
            <a:tailEnd/>
          </a:ln>
          <a:effectLst/>
        </p:spPr>
        <p:txBody>
          <a:bodyPr wrap="none" anchor="ctr"/>
          <a:lstStyle/>
          <a:p>
            <a:endParaRPr lang="fr-FR"/>
          </a:p>
        </p:txBody>
      </p:sp>
      <p:sp>
        <p:nvSpPr>
          <p:cNvPr id="33797" name="Text Box 4"/>
          <p:cNvSpPr txBox="1">
            <a:spLocks noChangeArrowheads="1"/>
          </p:cNvSpPr>
          <p:nvPr/>
        </p:nvSpPr>
        <p:spPr bwMode="auto">
          <a:xfrm>
            <a:off x="2771775" y="908050"/>
            <a:ext cx="1152525" cy="1168400"/>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u="sng">
                <a:solidFill>
                  <a:srgbClr val="FFFFFF"/>
                </a:solidFill>
                <a:ea typeface="Lucida Sans Unicode" charset="0"/>
                <a:cs typeface="Times New Roman" pitchFamily="16" charset="0"/>
              </a:rPr>
              <a:t>les motifs</a:t>
            </a:r>
          </a:p>
          <a:p>
            <a:pPr algn="ctr">
              <a:lnSpc>
                <a:spcPct val="115000"/>
              </a:lnSpc>
              <a:spcAft>
                <a:spcPts val="10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i="1">
                <a:solidFill>
                  <a:srgbClr val="FFFFFF"/>
                </a:solidFill>
                <a:ea typeface="Lucida Sans Unicode" charset="0"/>
                <a:cs typeface="Times New Roman" pitchFamily="16" charset="0"/>
              </a:rPr>
              <a:t>raisons de faire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400" i="1">
              <a:solidFill>
                <a:srgbClr val="FFFFFF"/>
              </a:solidFill>
              <a:ea typeface="Lucida Sans Unicode" charset="0"/>
              <a:cs typeface="Times New Roman" pitchFamily="16" charset="0"/>
            </a:endParaRPr>
          </a:p>
        </p:txBody>
      </p:sp>
      <p:sp>
        <p:nvSpPr>
          <p:cNvPr id="33798" name="Text Box 5"/>
          <p:cNvSpPr txBox="1">
            <a:spLocks noChangeArrowheads="1"/>
          </p:cNvSpPr>
          <p:nvPr/>
        </p:nvSpPr>
        <p:spPr bwMode="auto">
          <a:xfrm>
            <a:off x="6156325" y="2420938"/>
            <a:ext cx="2016125" cy="1563687"/>
          </a:xfrm>
          <a:prstGeom prst="rect">
            <a:avLst/>
          </a:prstGeom>
          <a:noFill/>
          <a:ln w="9525">
            <a:noFill/>
            <a:round/>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b="1">
                <a:solidFill>
                  <a:srgbClr val="000000"/>
                </a:solidFill>
                <a:ea typeface="Lucida Sans Unicode" charset="0"/>
                <a:cs typeface="Times New Roman" pitchFamily="16" charset="0"/>
              </a:rPr>
              <a:t> matériaux dans lesquels se trouvent des traces, des configurations ressemblants et éventuellement des abstractions</a:t>
            </a:r>
          </a:p>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200" b="1">
              <a:solidFill>
                <a:srgbClr val="000000"/>
              </a:solidFill>
              <a:ea typeface="Lucida Sans Unicode" charset="0"/>
              <a:cs typeface="Times New Roman" pitchFamily="16" charset="0"/>
            </a:endParaRPr>
          </a:p>
        </p:txBody>
      </p:sp>
      <p:sp>
        <p:nvSpPr>
          <p:cNvPr id="33799" name="Text Box 6"/>
          <p:cNvSpPr txBox="1">
            <a:spLocks noChangeArrowheads="1"/>
          </p:cNvSpPr>
          <p:nvPr/>
        </p:nvSpPr>
        <p:spPr bwMode="auto">
          <a:xfrm>
            <a:off x="1547813" y="333375"/>
            <a:ext cx="2038350" cy="935038"/>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Énergie d’articulation</a:t>
            </a:r>
          </a:p>
        </p:txBody>
      </p:sp>
      <p:sp>
        <p:nvSpPr>
          <p:cNvPr id="33800" name="Text Box 7"/>
          <p:cNvSpPr txBox="1">
            <a:spLocks noChangeArrowheads="1"/>
          </p:cNvSpPr>
          <p:nvPr/>
        </p:nvSpPr>
        <p:spPr bwMode="auto">
          <a:xfrm>
            <a:off x="5364163" y="333375"/>
            <a:ext cx="1800225" cy="935038"/>
          </a:xfrm>
          <a:prstGeom prst="rect">
            <a:avLst/>
          </a:prstGeom>
          <a:solidFill>
            <a:srgbClr val="FFFFFF"/>
          </a:solidFill>
          <a:ln w="25560" cap="sq">
            <a:solidFill>
              <a:srgbClr val="000000"/>
            </a:solidFill>
            <a:miter lim="800000"/>
            <a:headEnd/>
            <a:tailEnd/>
          </a:ln>
          <a:effectLst/>
        </p:spPr>
        <p:txBody>
          <a:bodyPr lIns="90000" tIns="46800" rIns="90000" bIns="46800">
            <a:spAutoFit/>
          </a:bodyPr>
          <a:lstStyle/>
          <a:p>
            <a:pPr algn="ctr">
              <a:lnSpc>
                <a:spcPct val="11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i="1">
                <a:solidFill>
                  <a:srgbClr val="000000"/>
                </a:solidFill>
                <a:ea typeface="Lucida Sans Unicode" charset="0"/>
                <a:cs typeface="Times New Roman" pitchFamily="16" charset="0"/>
              </a:rPr>
              <a:t>Le fond matériel </a:t>
            </a:r>
          </a:p>
        </p:txBody>
      </p:sp>
      <p:sp>
        <p:nvSpPr>
          <p:cNvPr id="33801" name="AutoShape 8"/>
          <p:cNvSpPr>
            <a:spLocks noChangeArrowheads="1"/>
          </p:cNvSpPr>
          <p:nvPr/>
        </p:nvSpPr>
        <p:spPr bwMode="auto">
          <a:xfrm flipV="1">
            <a:off x="3924300" y="620713"/>
            <a:ext cx="1092200" cy="506412"/>
          </a:xfrm>
          <a:prstGeom prst="rightArrow">
            <a:avLst>
              <a:gd name="adj1" fmla="val 50000"/>
              <a:gd name="adj2" fmla="val 49855"/>
            </a:avLst>
          </a:prstGeom>
          <a:solidFill>
            <a:srgbClr val="FFC000"/>
          </a:solidFill>
          <a:ln w="9360" cap="sq">
            <a:solidFill>
              <a:srgbClr val="FFC000"/>
            </a:solidFill>
            <a:round/>
            <a:headEnd/>
            <a:tailEnd/>
          </a:ln>
          <a:effectLst/>
        </p:spPr>
        <p:txBody>
          <a:bodyPr wrap="none" anchor="ctr"/>
          <a:lstStyle/>
          <a:p>
            <a:endParaRPr lang="fr-FR"/>
          </a:p>
        </p:txBody>
      </p:sp>
      <p:sp>
        <p:nvSpPr>
          <p:cNvPr id="33802" name="Text Box 9"/>
          <p:cNvSpPr txBox="1">
            <a:spLocks noChangeArrowheads="1"/>
          </p:cNvSpPr>
          <p:nvPr/>
        </p:nvSpPr>
        <p:spPr bwMode="auto">
          <a:xfrm>
            <a:off x="1042988" y="2708275"/>
            <a:ext cx="1512887" cy="520700"/>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b="1">
                <a:solidFill>
                  <a:srgbClr val="000000"/>
                </a:solidFill>
              </a:rPr>
              <a:t>l’agent</a:t>
            </a:r>
          </a:p>
        </p:txBody>
      </p:sp>
      <p:sp>
        <p:nvSpPr>
          <p:cNvPr id="33803" name="Text Box 10"/>
          <p:cNvSpPr txBox="1">
            <a:spLocks noChangeArrowheads="1"/>
          </p:cNvSpPr>
          <p:nvPr/>
        </p:nvSpPr>
        <p:spPr bwMode="auto">
          <a:xfrm>
            <a:off x="3635375" y="2133600"/>
            <a:ext cx="1657350" cy="1068388"/>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mimésis</a:t>
            </a:r>
          </a:p>
        </p:txBody>
      </p:sp>
      <p:sp>
        <p:nvSpPr>
          <p:cNvPr id="33804" name="Text Box 11"/>
          <p:cNvSpPr txBox="1">
            <a:spLocks noChangeArrowheads="1"/>
          </p:cNvSpPr>
          <p:nvPr/>
        </p:nvSpPr>
        <p:spPr bwMode="auto">
          <a:xfrm>
            <a:off x="3635375" y="2636838"/>
            <a:ext cx="1873250" cy="1068387"/>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methexis</a:t>
            </a:r>
          </a:p>
        </p:txBody>
      </p:sp>
      <p:sp>
        <p:nvSpPr>
          <p:cNvPr id="33805" name="Text Box 12"/>
          <p:cNvSpPr txBox="1">
            <a:spLocks noChangeArrowheads="1"/>
          </p:cNvSpPr>
          <p:nvPr/>
        </p:nvSpPr>
        <p:spPr bwMode="auto">
          <a:xfrm>
            <a:off x="3635375" y="3141663"/>
            <a:ext cx="2016125" cy="1068387"/>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chorismos</a:t>
            </a:r>
          </a:p>
        </p:txBody>
      </p:sp>
      <p:sp>
        <p:nvSpPr>
          <p:cNvPr id="33806" name="AutoShape 13"/>
          <p:cNvSpPr>
            <a:spLocks noChangeArrowheads="1"/>
          </p:cNvSpPr>
          <p:nvPr/>
        </p:nvSpPr>
        <p:spPr bwMode="auto">
          <a:xfrm>
            <a:off x="2843213" y="1341438"/>
            <a:ext cx="3168650" cy="3455987"/>
          </a:xfrm>
          <a:prstGeom prst="leftRightArrow">
            <a:avLst>
              <a:gd name="adj1" fmla="val 68176"/>
              <a:gd name="adj2" fmla="val 30833"/>
            </a:avLst>
          </a:prstGeom>
          <a:noFill/>
          <a:ln w="57240" cap="sq">
            <a:solidFill>
              <a:srgbClr val="FF0000"/>
            </a:solidFill>
            <a:round/>
            <a:headEnd/>
            <a:tailEnd/>
          </a:ln>
          <a:effectLst/>
        </p:spPr>
        <p:txBody>
          <a:bodyPr wrap="none" anchor="ctr"/>
          <a:lstStyle/>
          <a:p>
            <a:endParaRPr lang="fr-FR"/>
          </a:p>
        </p:txBody>
      </p:sp>
      <p:sp>
        <p:nvSpPr>
          <p:cNvPr id="34830" name="Text Box 14"/>
          <p:cNvSpPr txBox="1">
            <a:spLocks noChangeArrowheads="1"/>
          </p:cNvSpPr>
          <p:nvPr/>
        </p:nvSpPr>
        <p:spPr bwMode="auto">
          <a:xfrm>
            <a:off x="1042988" y="5013325"/>
            <a:ext cx="1657350" cy="1555750"/>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i="1">
                <a:solidFill>
                  <a:srgbClr val="000000"/>
                </a:solidFill>
              </a:rPr>
              <a:t>mimésis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imiter</a:t>
            </a:r>
          </a:p>
        </p:txBody>
      </p:sp>
      <p:sp>
        <p:nvSpPr>
          <p:cNvPr id="34831" name="Text Box 15"/>
          <p:cNvSpPr txBox="1">
            <a:spLocks noChangeArrowheads="1"/>
          </p:cNvSpPr>
          <p:nvPr/>
        </p:nvSpPr>
        <p:spPr bwMode="auto">
          <a:xfrm>
            <a:off x="3492500" y="5013325"/>
            <a:ext cx="1871663" cy="2043113"/>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i="1">
                <a:solidFill>
                  <a:srgbClr val="000000"/>
                </a:solidFill>
              </a:rPr>
              <a:t>methexis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participer</a:t>
            </a:r>
          </a:p>
        </p:txBody>
      </p:sp>
      <p:sp>
        <p:nvSpPr>
          <p:cNvPr id="34832" name="Text Box 16"/>
          <p:cNvSpPr txBox="1">
            <a:spLocks noChangeArrowheads="1"/>
          </p:cNvSpPr>
          <p:nvPr/>
        </p:nvSpPr>
        <p:spPr bwMode="auto">
          <a:xfrm>
            <a:off x="6084888" y="5013325"/>
            <a:ext cx="2016125" cy="2043113"/>
          </a:xfrm>
          <a:prstGeom prst="rect">
            <a:avLst/>
          </a:prstGeom>
          <a:noFill/>
          <a:ln w="9525">
            <a:noFill/>
            <a:round/>
            <a:headEnd/>
            <a:tailEnd/>
          </a:ln>
          <a:effectLst/>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i="1">
                <a:solidFill>
                  <a:srgbClr val="000000"/>
                </a:solidFill>
              </a:rPr>
              <a:t>chorismos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200" b="1">
                <a:solidFill>
                  <a:srgbClr val="000000"/>
                </a:solidFill>
              </a:rPr>
              <a:t>séparation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fill="hold" nodeType="clickEffect">
                                  <p:stCondLst>
                                    <p:cond delay="0"/>
                                  </p:stCondLst>
                                  <p:childTnLst>
                                    <p:set>
                                      <p:cBhvr additive="repl">
                                        <p:cTn id="6" dur="1" fill="hold">
                                          <p:stCondLst>
                                            <p:cond delay="0"/>
                                          </p:stCondLst>
                                        </p:cTn>
                                        <p:tgtEl>
                                          <p:spTgt spid="34830"/>
                                        </p:tgtEl>
                                        <p:attrNameLst>
                                          <p:attrName>style.visibility</p:attrName>
                                        </p:attrNameLst>
                                      </p:cBhvr>
                                      <p:to>
                                        <p:strVal val="visible"/>
                                      </p:to>
                                    </p:set>
                                    <p:animEffect transition="in" filter="fade">
                                      <p:cBhvr additive="repl">
                                        <p:cTn id="7" dur="2000"/>
                                        <p:tgtEl>
                                          <p:spTgt spid="348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childTnLst>
                                    <p:set>
                                      <p:cBhvr additive="repl">
                                        <p:cTn id="11" dur="1" fill="hold">
                                          <p:stCondLst>
                                            <p:cond delay="0"/>
                                          </p:stCondLst>
                                        </p:cTn>
                                        <p:tgtEl>
                                          <p:spTgt spid="34831"/>
                                        </p:tgtEl>
                                        <p:attrNameLst>
                                          <p:attrName>style.visibility</p:attrName>
                                        </p:attrNameLst>
                                      </p:cBhvr>
                                      <p:to>
                                        <p:strVal val="visible"/>
                                      </p:to>
                                    </p:set>
                                    <p:animEffect transition="in" filter="fade">
                                      <p:cBhvr additive="repl">
                                        <p:cTn id="12" dur="2000"/>
                                        <p:tgtEl>
                                          <p:spTgt spid="348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fill="hold" nodeType="clickEffect">
                                  <p:stCondLst>
                                    <p:cond delay="0"/>
                                  </p:stCondLst>
                                  <p:childTnLst>
                                    <p:set>
                                      <p:cBhvr additive="repl">
                                        <p:cTn id="16" dur="1" fill="hold">
                                          <p:stCondLst>
                                            <p:cond delay="0"/>
                                          </p:stCondLst>
                                        </p:cTn>
                                        <p:tgtEl>
                                          <p:spTgt spid="34832"/>
                                        </p:tgtEl>
                                        <p:attrNameLst>
                                          <p:attrName>style.visibility</p:attrName>
                                        </p:attrNameLst>
                                      </p:cBhvr>
                                      <p:to>
                                        <p:strVal val="visible"/>
                                      </p:to>
                                    </p:set>
                                    <p:animEffect transition="in" filter="fade">
                                      <p:cBhvr additive="repl">
                                        <p:cTn id="17" dur="2000"/>
                                        <p:tgtEl>
                                          <p:spTgt spid="348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ous-titre 2"/>
          <p:cNvSpPr>
            <a:spLocks noGrp="1"/>
          </p:cNvSpPr>
          <p:nvPr>
            <p:ph type="subTitle" idx="1"/>
          </p:nvPr>
        </p:nvSpPr>
        <p:spPr>
          <a:xfrm>
            <a:off x="395288" y="476672"/>
            <a:ext cx="8208962" cy="5616624"/>
          </a:xfrm>
        </p:spPr>
        <p:txBody>
          <a:bodyPr/>
          <a:lstStyle/>
          <a:p>
            <a:pPr eaLnBrk="1" hangingPunct="1"/>
            <a:r>
              <a:rPr lang="fr-FR" sz="7200" dirty="0">
                <a:solidFill>
                  <a:schemeClr val="tx1"/>
                </a:solidFill>
              </a:rPr>
              <a:t>L’objet culturel est</a:t>
            </a:r>
          </a:p>
          <a:p>
            <a:pPr eaLnBrk="1" hangingPunct="1"/>
            <a:r>
              <a:rPr lang="fr-FR" sz="7200" dirty="0">
                <a:solidFill>
                  <a:schemeClr val="tx1"/>
                </a:solidFill>
              </a:rPr>
              <a:t> une </a:t>
            </a:r>
            <a:r>
              <a:rPr lang="fr-FR" sz="7200" b="1" i="1" dirty="0">
                <a:solidFill>
                  <a:schemeClr val="tx1"/>
                </a:solidFill>
              </a:rPr>
              <a:t>articulation</a:t>
            </a:r>
            <a:r>
              <a:rPr lang="fr-FR" sz="7200" dirty="0">
                <a:solidFill>
                  <a:schemeClr val="tx1"/>
                </a:solidFill>
              </a:rPr>
              <a:t> </a:t>
            </a:r>
          </a:p>
          <a:p>
            <a:pPr eaLnBrk="1" hangingPunct="1"/>
            <a:r>
              <a:rPr lang="fr-FR" sz="7200" dirty="0">
                <a:solidFill>
                  <a:schemeClr val="tx1"/>
                </a:solidFill>
              </a:rPr>
              <a:t>du </a:t>
            </a:r>
            <a:r>
              <a:rPr lang="fr-FR" sz="7200" b="1" dirty="0">
                <a:solidFill>
                  <a:schemeClr val="tx1"/>
                </a:solidFill>
              </a:rPr>
              <a:t>sens</a:t>
            </a:r>
            <a:r>
              <a:rPr lang="fr-FR" sz="7200" dirty="0">
                <a:solidFill>
                  <a:schemeClr val="tx1"/>
                </a:solidFill>
              </a:rPr>
              <a:t> et </a:t>
            </a:r>
          </a:p>
          <a:p>
            <a:pPr eaLnBrk="1" hangingPunct="1"/>
            <a:r>
              <a:rPr lang="fr-FR" sz="7200" dirty="0">
                <a:solidFill>
                  <a:schemeClr val="tx1"/>
                </a:solidFill>
              </a:rPr>
              <a:t>de la </a:t>
            </a:r>
            <a:r>
              <a:rPr lang="fr-FR" sz="7200" b="1" dirty="0">
                <a:solidFill>
                  <a:schemeClr val="tx1"/>
                </a:solidFill>
              </a:rPr>
              <a:t>matière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0">
                                            <p:txEl>
                                              <p:pRg st="0" end="0"/>
                                            </p:txEl>
                                          </p:spTgt>
                                        </p:tgtEl>
                                        <p:attrNameLst>
                                          <p:attrName>style.visibility</p:attrName>
                                        </p:attrNameLst>
                                      </p:cBhvr>
                                      <p:to>
                                        <p:strVal val="visible"/>
                                      </p:to>
                                    </p:set>
                                    <p:animEffect transition="in" filter="fade">
                                      <p:cBhvr>
                                        <p:cTn id="7" dur="2000"/>
                                        <p:tgtEl>
                                          <p:spTgt spid="20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0">
                                            <p:txEl>
                                              <p:pRg st="1" end="1"/>
                                            </p:txEl>
                                          </p:spTgt>
                                        </p:tgtEl>
                                        <p:attrNameLst>
                                          <p:attrName>style.visibility</p:attrName>
                                        </p:attrNameLst>
                                      </p:cBhvr>
                                      <p:to>
                                        <p:strVal val="visible"/>
                                      </p:to>
                                    </p:set>
                                    <p:animEffect transition="in" filter="fade">
                                      <p:cBhvr>
                                        <p:cTn id="12" dur="2000"/>
                                        <p:tgtEl>
                                          <p:spTgt spid="20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0">
                                            <p:txEl>
                                              <p:pRg st="2" end="2"/>
                                            </p:txEl>
                                          </p:spTgt>
                                        </p:tgtEl>
                                        <p:attrNameLst>
                                          <p:attrName>style.visibility</p:attrName>
                                        </p:attrNameLst>
                                      </p:cBhvr>
                                      <p:to>
                                        <p:strVal val="visible"/>
                                      </p:to>
                                    </p:set>
                                    <p:animEffect transition="in" filter="fade">
                                      <p:cBhvr>
                                        <p:cTn id="17" dur="2000"/>
                                        <p:tgtEl>
                                          <p:spTgt spid="20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50">
                                            <p:txEl>
                                              <p:pRg st="3" end="3"/>
                                            </p:txEl>
                                          </p:spTgt>
                                        </p:tgtEl>
                                        <p:attrNameLst>
                                          <p:attrName>style.visibility</p:attrName>
                                        </p:attrNameLst>
                                      </p:cBhvr>
                                      <p:to>
                                        <p:strVal val="visible"/>
                                      </p:to>
                                    </p:set>
                                    <p:animEffect transition="in" filter="fade">
                                      <p:cBhvr>
                                        <p:cTn id="22" dur="2000"/>
                                        <p:tgtEl>
                                          <p:spTgt spid="20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p:txBody>
          <a:bodyPr/>
          <a:lstStyle/>
          <a:p>
            <a:pPr eaLnBrk="1" hangingPunct="1"/>
            <a:endParaRPr lang="fr-FR"/>
          </a:p>
        </p:txBody>
      </p:sp>
      <p:sp>
        <p:nvSpPr>
          <p:cNvPr id="3075" name="Espace réservé du contenu 2"/>
          <p:cNvSpPr>
            <a:spLocks noGrp="1"/>
          </p:cNvSpPr>
          <p:nvPr>
            <p:ph idx="1"/>
          </p:nvPr>
        </p:nvSpPr>
        <p:spPr/>
        <p:txBody>
          <a:bodyPr/>
          <a:lstStyle/>
          <a:p>
            <a:pPr eaLnBrk="1" hangingPunct="1">
              <a:buFont typeface="Arial" charset="0"/>
              <a:buNone/>
            </a:pPr>
            <a:endParaRPr lang="fr-FR"/>
          </a:p>
        </p:txBody>
      </p:sp>
      <p:sp>
        <p:nvSpPr>
          <p:cNvPr id="4" name="Ellipse 3"/>
          <p:cNvSpPr/>
          <p:nvPr/>
        </p:nvSpPr>
        <p:spPr>
          <a:xfrm>
            <a:off x="1403350" y="1844675"/>
            <a:ext cx="2592388" cy="230505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Ellipse 4"/>
          <p:cNvSpPr/>
          <p:nvPr/>
        </p:nvSpPr>
        <p:spPr>
          <a:xfrm>
            <a:off x="5364163" y="1844675"/>
            <a:ext cx="2592387" cy="230505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ZoneTexte 5"/>
          <p:cNvSpPr txBox="1">
            <a:spLocks noChangeArrowheads="1"/>
          </p:cNvSpPr>
          <p:nvPr/>
        </p:nvSpPr>
        <p:spPr bwMode="auto">
          <a:xfrm>
            <a:off x="2124075" y="2565400"/>
            <a:ext cx="1295400" cy="584200"/>
          </a:xfrm>
          <a:prstGeom prst="rect">
            <a:avLst/>
          </a:prstGeom>
          <a:noFill/>
          <a:ln w="9525">
            <a:noFill/>
            <a:miter lim="800000"/>
            <a:headEnd/>
            <a:tailEnd/>
          </a:ln>
        </p:spPr>
        <p:txBody>
          <a:bodyPr>
            <a:spAutoFit/>
          </a:bodyPr>
          <a:lstStyle/>
          <a:p>
            <a:r>
              <a:rPr lang="fr-FR" sz="3200" b="1">
                <a:latin typeface="Calibri" pitchFamily="32" charset="0"/>
              </a:rPr>
              <a:t>physis</a:t>
            </a:r>
          </a:p>
        </p:txBody>
      </p:sp>
      <p:sp>
        <p:nvSpPr>
          <p:cNvPr id="7" name="ZoneTexte 6"/>
          <p:cNvSpPr txBox="1">
            <a:spLocks noChangeArrowheads="1"/>
          </p:cNvSpPr>
          <p:nvPr/>
        </p:nvSpPr>
        <p:spPr bwMode="auto">
          <a:xfrm>
            <a:off x="6011863" y="2636838"/>
            <a:ext cx="1439862" cy="584200"/>
          </a:xfrm>
          <a:prstGeom prst="rect">
            <a:avLst/>
          </a:prstGeom>
          <a:noFill/>
          <a:ln w="9525">
            <a:noFill/>
            <a:miter lim="800000"/>
            <a:headEnd/>
            <a:tailEnd/>
          </a:ln>
        </p:spPr>
        <p:txBody>
          <a:bodyPr>
            <a:spAutoFit/>
          </a:bodyPr>
          <a:lstStyle/>
          <a:p>
            <a:r>
              <a:rPr lang="fr-FR" sz="3200" b="1">
                <a:latin typeface="Calibri" pitchFamily="32" charset="0"/>
              </a:rPr>
              <a:t>techné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9"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ppt_x</p:attrName>
                                        </p:attrNameLst>
                                      </p:cBhvr>
                                      <p:tavLst>
                                        <p:tav tm="0">
                                          <p:val>
                                            <p:strVal val="#ppt_x-.2"/>
                                          </p:val>
                                        </p:tav>
                                        <p:tav tm="100000">
                                          <p:val>
                                            <p:strVal val="#ppt_x"/>
                                          </p:val>
                                        </p:tav>
                                      </p:tavLst>
                                    </p:anim>
                                    <p:anim calcmode="lin" valueType="num">
                                      <p:cBhvr>
                                        <p:cTn id="2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116013" y="260350"/>
            <a:ext cx="6408737" cy="597693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Ellipse 4"/>
          <p:cNvSpPr/>
          <p:nvPr/>
        </p:nvSpPr>
        <p:spPr>
          <a:xfrm>
            <a:off x="2916238" y="1412875"/>
            <a:ext cx="2592387" cy="2376488"/>
          </a:xfrm>
          <a:prstGeom prst="ellipse">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ZoneTexte 5"/>
          <p:cNvSpPr txBox="1">
            <a:spLocks noChangeArrowheads="1"/>
          </p:cNvSpPr>
          <p:nvPr/>
        </p:nvSpPr>
        <p:spPr bwMode="auto">
          <a:xfrm>
            <a:off x="3419475" y="4292600"/>
            <a:ext cx="1295400" cy="584200"/>
          </a:xfrm>
          <a:prstGeom prst="rect">
            <a:avLst/>
          </a:prstGeom>
          <a:noFill/>
          <a:ln w="9525">
            <a:noFill/>
            <a:miter lim="800000"/>
            <a:headEnd/>
            <a:tailEnd/>
          </a:ln>
        </p:spPr>
        <p:txBody>
          <a:bodyPr>
            <a:spAutoFit/>
          </a:bodyPr>
          <a:lstStyle/>
          <a:p>
            <a:r>
              <a:rPr lang="fr-FR" sz="3200" b="1">
                <a:latin typeface="Calibri" pitchFamily="32" charset="0"/>
              </a:rPr>
              <a:t>physis</a:t>
            </a:r>
          </a:p>
        </p:txBody>
      </p:sp>
      <p:sp>
        <p:nvSpPr>
          <p:cNvPr id="7" name="ZoneTexte 6"/>
          <p:cNvSpPr txBox="1">
            <a:spLocks noChangeArrowheads="1"/>
          </p:cNvSpPr>
          <p:nvPr/>
        </p:nvSpPr>
        <p:spPr bwMode="auto">
          <a:xfrm>
            <a:off x="3492500" y="2276475"/>
            <a:ext cx="1439863" cy="584200"/>
          </a:xfrm>
          <a:prstGeom prst="rect">
            <a:avLst/>
          </a:prstGeom>
          <a:noFill/>
          <a:ln w="9525">
            <a:noFill/>
            <a:miter lim="800000"/>
            <a:headEnd/>
            <a:tailEnd/>
          </a:ln>
        </p:spPr>
        <p:txBody>
          <a:bodyPr>
            <a:spAutoFit/>
          </a:bodyPr>
          <a:lstStyle/>
          <a:p>
            <a:r>
              <a:rPr lang="fr-FR" sz="3200" b="1">
                <a:latin typeface="Calibri" pitchFamily="32" charset="0"/>
              </a:rPr>
              <a:t>techné</a:t>
            </a:r>
          </a:p>
        </p:txBody>
      </p:sp>
      <p:sp>
        <p:nvSpPr>
          <p:cNvPr id="9" name="Ellipse 8"/>
          <p:cNvSpPr/>
          <p:nvPr/>
        </p:nvSpPr>
        <p:spPr>
          <a:xfrm>
            <a:off x="2555875" y="981075"/>
            <a:ext cx="3384550" cy="3168650"/>
          </a:xfrm>
          <a:prstGeom prst="ellipse">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9"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ppt_x</p:attrName>
                                        </p:attrNameLst>
                                      </p:cBhvr>
                                      <p:tavLst>
                                        <p:tav tm="0">
                                          <p:val>
                                            <p:strVal val="#ppt_x-.2"/>
                                          </p:val>
                                        </p:tav>
                                        <p:tav tm="100000">
                                          <p:val>
                                            <p:strVal val="#ppt_x"/>
                                          </p:val>
                                        </p:tav>
                                      </p:tavLst>
                                    </p:anim>
                                    <p:anim calcmode="lin" valueType="num">
                                      <p:cBhvr>
                                        <p:cTn id="2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6" dur="1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ppt_x</p:attrName>
                                        </p:attrNameLst>
                                      </p:cBhvr>
                                      <p:tavLst>
                                        <p:tav tm="0">
                                          <p:val>
                                            <p:strVal val="#ppt_x-.2"/>
                                          </p:val>
                                        </p:tav>
                                        <p:tav tm="100000">
                                          <p:val>
                                            <p:strVal val="#ppt_x"/>
                                          </p:val>
                                        </p:tav>
                                      </p:tavLst>
                                    </p:anim>
                                    <p:anim calcmode="lin" valueType="num">
                                      <p:cBhvr>
                                        <p:cTn id="32"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51520" y="476672"/>
            <a:ext cx="8892480" cy="6192688"/>
          </a:xfrm>
        </p:spPr>
        <p:txBody>
          <a:bodyPr>
            <a:normAutofit/>
          </a:bodyPr>
          <a:lstStyle/>
          <a:p>
            <a:pPr>
              <a:buFont typeface="Arial" charset="0"/>
              <a:buNone/>
            </a:pPr>
            <a:r>
              <a:rPr lang="fr-FR" sz="5400" dirty="0"/>
              <a:t>Si nous tenons à ce qui écrit Michel Henry: </a:t>
            </a:r>
          </a:p>
          <a:p>
            <a:pPr>
              <a:buFont typeface="Arial" charset="0"/>
              <a:buNone/>
            </a:pPr>
            <a:r>
              <a:rPr lang="fr-FR" sz="5400" dirty="0"/>
              <a:t>la seule chose que je connais dans cette situation est ma volonté d’agir,  d’interagir avec mon milieu environnent.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Lexar II\Enseignements 2021-2022\Faire et savoir-faire L3S5\releve_geomorpho_jaillet_72dp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482178"/>
            <a:ext cx="8676456" cy="5323086"/>
          </a:xfrm>
          <a:prstGeom prst="rect">
            <a:avLst/>
          </a:prstGeom>
          <a:noFill/>
          <a:extLst>
            <a:ext uri="{909E8E84-426E-40DD-AFC4-6F175D3DCCD1}">
              <a14:hiddenFill xmlns:a14="http://schemas.microsoft.com/office/drawing/2010/main">
                <a:solidFill>
                  <a:srgbClr val="FFFFFF"/>
                </a:solidFill>
              </a14:hiddenFill>
            </a:ext>
          </a:extLst>
        </p:spPr>
      </p:pic>
      <p:sp>
        <p:nvSpPr>
          <p:cNvPr id="4" name="Ellipse 3"/>
          <p:cNvSpPr/>
          <p:nvPr/>
        </p:nvSpPr>
        <p:spPr>
          <a:xfrm>
            <a:off x="1116013" y="260350"/>
            <a:ext cx="6408737" cy="597693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Ellipse 4"/>
          <p:cNvSpPr/>
          <p:nvPr/>
        </p:nvSpPr>
        <p:spPr>
          <a:xfrm>
            <a:off x="2916238" y="1412875"/>
            <a:ext cx="2592387" cy="2376488"/>
          </a:xfrm>
          <a:prstGeom prst="ellipse">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ZoneTexte 5"/>
          <p:cNvSpPr txBox="1">
            <a:spLocks noChangeArrowheads="1"/>
          </p:cNvSpPr>
          <p:nvPr/>
        </p:nvSpPr>
        <p:spPr bwMode="auto">
          <a:xfrm>
            <a:off x="3419475" y="4292600"/>
            <a:ext cx="1295400" cy="584200"/>
          </a:xfrm>
          <a:prstGeom prst="rect">
            <a:avLst/>
          </a:prstGeom>
          <a:noFill/>
          <a:ln w="9525">
            <a:noFill/>
            <a:miter lim="800000"/>
            <a:headEnd/>
            <a:tailEnd/>
          </a:ln>
        </p:spPr>
        <p:txBody>
          <a:bodyPr>
            <a:spAutoFit/>
          </a:bodyPr>
          <a:lstStyle/>
          <a:p>
            <a:r>
              <a:rPr lang="fr-FR" sz="3200" b="1">
                <a:latin typeface="Calibri" pitchFamily="32" charset="0"/>
              </a:rPr>
              <a:t>physis</a:t>
            </a:r>
          </a:p>
        </p:txBody>
      </p:sp>
      <p:sp>
        <p:nvSpPr>
          <p:cNvPr id="7" name="ZoneTexte 6"/>
          <p:cNvSpPr txBox="1">
            <a:spLocks noChangeArrowheads="1"/>
          </p:cNvSpPr>
          <p:nvPr/>
        </p:nvSpPr>
        <p:spPr bwMode="auto">
          <a:xfrm>
            <a:off x="3492500" y="2276475"/>
            <a:ext cx="1439863" cy="584200"/>
          </a:xfrm>
          <a:prstGeom prst="rect">
            <a:avLst/>
          </a:prstGeom>
          <a:noFill/>
          <a:ln w="9525">
            <a:noFill/>
            <a:miter lim="800000"/>
            <a:headEnd/>
            <a:tailEnd/>
          </a:ln>
        </p:spPr>
        <p:txBody>
          <a:bodyPr>
            <a:spAutoFit/>
          </a:bodyPr>
          <a:lstStyle/>
          <a:p>
            <a:r>
              <a:rPr lang="fr-FR" sz="3200" b="1">
                <a:latin typeface="Calibri" pitchFamily="32" charset="0"/>
              </a:rPr>
              <a:t>techné</a:t>
            </a:r>
          </a:p>
        </p:txBody>
      </p:sp>
      <p:sp>
        <p:nvSpPr>
          <p:cNvPr id="9" name="Ellipse 8"/>
          <p:cNvSpPr/>
          <p:nvPr/>
        </p:nvSpPr>
        <p:spPr>
          <a:xfrm>
            <a:off x="2555875" y="981075"/>
            <a:ext cx="3384550" cy="3168650"/>
          </a:xfrm>
          <a:prstGeom prst="ellipse">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extLst>
      <p:ext uri="{BB962C8B-B14F-4D97-AF65-F5344CB8AC3E}">
        <p14:creationId xmlns:p14="http://schemas.microsoft.com/office/powerpoint/2010/main" val="25625019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9"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ppt_x</p:attrName>
                                        </p:attrNameLst>
                                      </p:cBhvr>
                                      <p:tavLst>
                                        <p:tav tm="0">
                                          <p:val>
                                            <p:strVal val="#ppt_x-.2"/>
                                          </p:val>
                                        </p:tav>
                                        <p:tav tm="100000">
                                          <p:val>
                                            <p:strVal val="#ppt_x"/>
                                          </p:val>
                                        </p:tav>
                                      </p:tavLst>
                                    </p:anim>
                                    <p:anim calcmode="lin" valueType="num">
                                      <p:cBhvr>
                                        <p:cTn id="2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6" dur="1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ppt_x</p:attrName>
                                        </p:attrNameLst>
                                      </p:cBhvr>
                                      <p:tavLst>
                                        <p:tav tm="0">
                                          <p:val>
                                            <p:strVal val="#ppt_x-.2"/>
                                          </p:val>
                                        </p:tav>
                                        <p:tav tm="100000">
                                          <p:val>
                                            <p:strVal val="#ppt_x"/>
                                          </p:val>
                                        </p:tav>
                                      </p:tavLst>
                                    </p:anim>
                                    <p:anim calcmode="lin" valueType="num">
                                      <p:cBhvr>
                                        <p:cTn id="32"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3" dur="1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026"/>
                                        </p:tgtEl>
                                        <p:attrNameLst>
                                          <p:attrName>style.visibility</p:attrName>
                                        </p:attrNameLst>
                                      </p:cBhvr>
                                      <p:to>
                                        <p:strVal val="visible"/>
                                      </p:to>
                                    </p:set>
                                    <p:animEffect transition="in" filter="fade">
                                      <p:cBhvr>
                                        <p:cTn id="38"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2"/>
          <p:cNvSpPr>
            <a:spLocks noGrp="1"/>
          </p:cNvSpPr>
          <p:nvPr>
            <p:ph idx="1"/>
          </p:nvPr>
        </p:nvSpPr>
        <p:spPr>
          <a:xfrm>
            <a:off x="179512" y="260648"/>
            <a:ext cx="8712968" cy="6858000"/>
          </a:xfrm>
        </p:spPr>
        <p:txBody>
          <a:bodyPr>
            <a:normAutofit lnSpcReduction="10000"/>
          </a:bodyPr>
          <a:lstStyle/>
          <a:p>
            <a:pPr>
              <a:buFont typeface="Arial" charset="0"/>
              <a:buNone/>
            </a:pPr>
            <a:r>
              <a:rPr lang="fr-FR" b="1" u="sng" dirty="0"/>
              <a:t>L’articulation est le résultat d’une conjugaison (faire/résultat du faire)</a:t>
            </a:r>
            <a:endParaRPr lang="fr-FR" dirty="0"/>
          </a:p>
          <a:p>
            <a:pPr>
              <a:buFont typeface="Arial" charset="0"/>
              <a:buNone/>
            </a:pPr>
            <a:r>
              <a:rPr lang="fr-FR" dirty="0"/>
              <a:t>En logique, un syllogisme est un raisonnement déductif formé de trois propositions, deux prémisses (la majeure et la mineure) et une conclusion, tel que la conclusion est déduite du rapprochement de la majeure et de la mineure. </a:t>
            </a:r>
          </a:p>
          <a:p>
            <a:pPr>
              <a:buFont typeface="Arial" charset="0"/>
              <a:buNone/>
            </a:pPr>
            <a:r>
              <a:rPr lang="fr-FR" dirty="0"/>
              <a:t>Un </a:t>
            </a:r>
            <a:r>
              <a:rPr lang="fr-FR" b="1" i="1" dirty="0"/>
              <a:t>lemme</a:t>
            </a:r>
            <a:r>
              <a:rPr lang="fr-FR" dirty="0"/>
              <a:t> est la majeure d’un syllogisme, soit une proposition dont la démonstration est préalable à une proposition subséquente. </a:t>
            </a:r>
          </a:p>
          <a:p>
            <a:pPr>
              <a:buFont typeface="Arial" charset="0"/>
              <a:buNone/>
            </a:pPr>
            <a:r>
              <a:rPr lang="fr-FR" dirty="0"/>
              <a:t>Un </a:t>
            </a:r>
            <a:r>
              <a:rPr lang="fr-FR" b="1" i="1" dirty="0"/>
              <a:t>dilemme</a:t>
            </a:r>
            <a:r>
              <a:rPr lang="fr-FR" dirty="0"/>
              <a:t> est une proposition dont les deux prémisses sont contradictoires mais mènent à la même conclusion.</a:t>
            </a:r>
          </a:p>
          <a:p>
            <a:pPr>
              <a:buFont typeface="Arial" charset="0"/>
              <a:buNone/>
            </a:pPr>
            <a:r>
              <a:rPr lang="fr-FR" sz="1600" dirty="0"/>
              <a:t>	</a:t>
            </a:r>
          </a:p>
          <a:p>
            <a:pPr>
              <a:buFont typeface="Arial" charset="0"/>
              <a:buNone/>
            </a:pPr>
            <a:r>
              <a:rPr lang="fr-FR" sz="1600" dirty="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fade">
                                      <p:cBhvr>
                                        <p:cTn id="7" dur="20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6">
                                            <p:txEl>
                                              <p:pRg st="1" end="1"/>
                                            </p:txEl>
                                          </p:spTgt>
                                        </p:tgtEl>
                                        <p:attrNameLst>
                                          <p:attrName>style.visibility</p:attrName>
                                        </p:attrNameLst>
                                      </p:cBhvr>
                                      <p:to>
                                        <p:strVal val="visible"/>
                                      </p:to>
                                    </p:set>
                                    <p:animEffect transition="in" filter="fade">
                                      <p:cBhvr>
                                        <p:cTn id="12" dur="2000"/>
                                        <p:tgtEl>
                                          <p:spTgt spid="61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fade">
                                      <p:cBhvr>
                                        <p:cTn id="17" dur="2000"/>
                                        <p:tgtEl>
                                          <p:spTgt spid="61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6">
                                            <p:txEl>
                                              <p:pRg st="3" end="3"/>
                                            </p:txEl>
                                          </p:spTgt>
                                        </p:tgtEl>
                                        <p:attrNameLst>
                                          <p:attrName>style.visibility</p:attrName>
                                        </p:attrNameLst>
                                      </p:cBhvr>
                                      <p:to>
                                        <p:strVal val="visible"/>
                                      </p:to>
                                    </p:set>
                                    <p:animEffect transition="in" filter="fade">
                                      <p:cBhvr>
                                        <p:cTn id="22" dur="2000"/>
                                        <p:tgtEl>
                                          <p:spTgt spid="614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146">
                                            <p:txEl>
                                              <p:pRg st="4" end="4"/>
                                            </p:txEl>
                                          </p:spTgt>
                                        </p:tgtEl>
                                        <p:attrNameLst>
                                          <p:attrName>style.visibility</p:attrName>
                                        </p:attrNameLst>
                                      </p:cBhvr>
                                      <p:to>
                                        <p:strVal val="visible"/>
                                      </p:to>
                                    </p:set>
                                    <p:animEffect transition="in" filter="fade">
                                      <p:cBhvr>
                                        <p:cTn id="27" dur="2000"/>
                                        <p:tgtEl>
                                          <p:spTgt spid="614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146">
                                            <p:txEl>
                                              <p:pRg st="5" end="5"/>
                                            </p:txEl>
                                          </p:spTgt>
                                        </p:tgtEl>
                                        <p:attrNameLst>
                                          <p:attrName>style.visibility</p:attrName>
                                        </p:attrNameLst>
                                      </p:cBhvr>
                                      <p:to>
                                        <p:strVal val="visible"/>
                                      </p:to>
                                    </p:set>
                                    <p:animEffect transition="in" filter="fade">
                                      <p:cBhvr>
                                        <p:cTn id="32" dur="2000"/>
                                        <p:tgtEl>
                                          <p:spTgt spid="61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p:spPr>
        <p:txBody>
          <a:bodyPr>
            <a:normAutofit/>
          </a:bodyPr>
          <a:lstStyle/>
          <a:p>
            <a:pPr>
              <a:buNone/>
            </a:pPr>
            <a:r>
              <a:rPr lang="fr-FR" dirty="0"/>
              <a:t>Dans sa linguistique structurale, Ferdinand de Saussure démontre qu’une langue est fondée sur le dilemme de l’</a:t>
            </a:r>
            <a:r>
              <a:rPr lang="fr-FR" b="1" i="1" dirty="0"/>
              <a:t>articulation</a:t>
            </a:r>
            <a:r>
              <a:rPr lang="fr-FR" dirty="0"/>
              <a:t> de deux prémisses contradictoires : </a:t>
            </a:r>
          </a:p>
          <a:p>
            <a:pPr algn="ctr">
              <a:buNone/>
            </a:pPr>
            <a:r>
              <a:rPr lang="fr-FR" dirty="0"/>
              <a:t>un </a:t>
            </a:r>
            <a:r>
              <a:rPr lang="fr-FR" b="1" dirty="0"/>
              <a:t>son</a:t>
            </a:r>
            <a:r>
              <a:rPr lang="fr-FR" dirty="0"/>
              <a:t> et un </a:t>
            </a:r>
            <a:r>
              <a:rPr lang="fr-FR" b="1" dirty="0"/>
              <a:t>sens</a:t>
            </a:r>
            <a:r>
              <a:rPr lang="fr-FR" dirty="0"/>
              <a:t>, </a:t>
            </a:r>
          </a:p>
          <a:p>
            <a:pPr>
              <a:buNone/>
            </a:pPr>
            <a:r>
              <a:rPr lang="fr-FR" dirty="0"/>
              <a:t>qui mènent à la même conclusion : </a:t>
            </a:r>
          </a:p>
          <a:p>
            <a:pPr algn="ctr">
              <a:buNone/>
            </a:pPr>
            <a:r>
              <a:rPr lang="fr-FR" dirty="0"/>
              <a:t>un </a:t>
            </a:r>
            <a:r>
              <a:rPr lang="fr-FR" b="1" dirty="0"/>
              <a:t>mot</a:t>
            </a:r>
            <a:r>
              <a:rPr lang="fr-FR" dirty="0"/>
              <a:t>. </a:t>
            </a:r>
          </a:p>
          <a:p>
            <a:pPr>
              <a:buNone/>
            </a:pPr>
            <a:r>
              <a:rPr lang="fr-FR" dirty="0"/>
              <a:t>A partir de 1926 le Cercle de Prague cherche à comprendre l’ensemble des formes d’expressions humaines, y compris l’art, à partir de la linguistique structurale.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88640"/>
            <a:ext cx="8568952" cy="6408712"/>
          </a:xfrm>
        </p:spPr>
        <p:txBody>
          <a:bodyPr>
            <a:normAutofit fontScale="92500" lnSpcReduction="20000"/>
          </a:bodyPr>
          <a:lstStyle/>
          <a:p>
            <a:pPr>
              <a:buNone/>
            </a:pPr>
            <a:r>
              <a:rPr lang="fr-FR" dirty="0"/>
              <a:t>La nature de chacun des objets qui nous intéressent est fondée </a:t>
            </a:r>
            <a:r>
              <a:rPr lang="fr-FR" i="1" dirty="0"/>
              <a:t>exclusivement</a:t>
            </a:r>
            <a:r>
              <a:rPr lang="fr-FR" dirty="0"/>
              <a:t> sur l’articulation de la matière et de la signification qui n’ont </a:t>
            </a:r>
            <a:r>
              <a:rPr lang="fr-FR" i="1" dirty="0"/>
              <a:t>rien à faire ensemble</a:t>
            </a:r>
            <a:r>
              <a:rPr lang="fr-FR" dirty="0"/>
              <a:t> en dehors de l’arbitraire du choix artistique. </a:t>
            </a:r>
          </a:p>
          <a:p>
            <a:pPr>
              <a:buNone/>
            </a:pPr>
            <a:r>
              <a:rPr lang="fr-FR" dirty="0"/>
              <a:t>Malgré leurs prémisses individuelles contradictoires, c’est l’</a:t>
            </a:r>
            <a:r>
              <a:rPr lang="fr-FR" b="1" i="1" dirty="0"/>
              <a:t>acte</a:t>
            </a:r>
            <a:r>
              <a:rPr lang="fr-FR" dirty="0"/>
              <a:t> artistique qui conjugue le sens et la matière et ainsi les mène </a:t>
            </a:r>
            <a:r>
              <a:rPr lang="fr-FR" b="1" i="1" dirty="0"/>
              <a:t>ensemble</a:t>
            </a:r>
            <a:r>
              <a:rPr lang="fr-FR" dirty="0"/>
              <a:t> à une conclusion commune : le bien culturel. </a:t>
            </a:r>
          </a:p>
          <a:p>
            <a:pPr>
              <a:buNone/>
            </a:pPr>
            <a:r>
              <a:rPr lang="fr-FR" dirty="0"/>
              <a:t>Le bien culturel n’est pas matière ou signification. </a:t>
            </a:r>
          </a:p>
          <a:p>
            <a:pPr>
              <a:buNone/>
            </a:pPr>
            <a:r>
              <a:rPr lang="fr-FR" dirty="0"/>
              <a:t>Le bien culturel n’est pas non plus simplement matière et signification. </a:t>
            </a:r>
          </a:p>
          <a:p>
            <a:pPr>
              <a:buNone/>
            </a:pPr>
            <a:r>
              <a:rPr lang="fr-FR" i="1" dirty="0"/>
              <a:t>Le bien culturel est l’</a:t>
            </a:r>
            <a:r>
              <a:rPr lang="fr-FR" b="1" i="1" dirty="0"/>
              <a:t>articulation</a:t>
            </a:r>
            <a:r>
              <a:rPr lang="fr-FR" i="1" dirty="0"/>
              <a:t> des deux à la fois par conjugaison, ce qui résout leurs contradictions en une unique conclusion concrète, intègre et commune</a:t>
            </a:r>
            <a:r>
              <a:rPr lang="fr-FR" dirty="0"/>
              <a:t>.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538</Words>
  <Application>Microsoft Office PowerPoint</Application>
  <PresentationFormat>Affichage à l'écran (4:3)</PresentationFormat>
  <Paragraphs>86</Paragraphs>
  <Slides>16</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Lucida Sans Unicode</vt:lpstr>
      <vt:lpstr>Thème Office</vt:lpstr>
      <vt:lpstr>Faire et savoir-faire 20 septembre 2023</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Faire et savoir-faire 30 septembre 2020</dc:title>
  <dc:creator>Utilisateur Windows</dc:creator>
  <cp:lastModifiedBy>William Whitney</cp:lastModifiedBy>
  <cp:revision>5</cp:revision>
  <dcterms:created xsi:type="dcterms:W3CDTF">2020-09-30T05:07:15Z</dcterms:created>
  <dcterms:modified xsi:type="dcterms:W3CDTF">2024-09-17T13:42:06Z</dcterms:modified>
</cp:coreProperties>
</file>