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7" r:id="rId2"/>
    <p:sldId id="258" r:id="rId3"/>
    <p:sldId id="315" r:id="rId4"/>
    <p:sldId id="313" r:id="rId5"/>
    <p:sldId id="314" r:id="rId6"/>
    <p:sldId id="347" r:id="rId7"/>
    <p:sldId id="260" r:id="rId8"/>
    <p:sldId id="261" r:id="rId9"/>
    <p:sldId id="316" r:id="rId10"/>
    <p:sldId id="317" r:id="rId11"/>
    <p:sldId id="319" r:id="rId12"/>
    <p:sldId id="320" r:id="rId13"/>
    <p:sldId id="312" r:id="rId14"/>
    <p:sldId id="321" r:id="rId15"/>
    <p:sldId id="322" r:id="rId16"/>
    <p:sldId id="348" r:id="rId17"/>
    <p:sldId id="323" r:id="rId18"/>
    <p:sldId id="264" r:id="rId19"/>
    <p:sldId id="265"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271" r:id="rId39"/>
    <p:sldId id="273" r:id="rId40"/>
    <p:sldId id="274" r:id="rId41"/>
    <p:sldId id="342" r:id="rId42"/>
    <p:sldId id="283" r:id="rId43"/>
    <p:sldId id="343" r:id="rId44"/>
    <p:sldId id="278" r:id="rId45"/>
    <p:sldId id="279" r:id="rId46"/>
    <p:sldId id="280" r:id="rId47"/>
    <p:sldId id="285" r:id="rId48"/>
    <p:sldId id="281" r:id="rId49"/>
    <p:sldId id="344" r:id="rId50"/>
    <p:sldId id="345" r:id="rId51"/>
    <p:sldId id="286" r:id="rId52"/>
    <p:sldId id="288" r:id="rId53"/>
    <p:sldId id="287" r:id="rId54"/>
    <p:sldId id="289" r:id="rId55"/>
    <p:sldId id="295" r:id="rId56"/>
    <p:sldId id="292" r:id="rId57"/>
    <p:sldId id="293" r:id="rId58"/>
    <p:sldId id="294" r:id="rId59"/>
    <p:sldId id="296" r:id="rId60"/>
    <p:sldId id="297" r:id="rId61"/>
    <p:sldId id="298" r:id="rId62"/>
    <p:sldId id="299" r:id="rId63"/>
    <p:sldId id="300" r:id="rId64"/>
    <p:sldId id="301" r:id="rId65"/>
    <p:sldId id="302" r:id="rId66"/>
    <p:sldId id="303" r:id="rId67"/>
    <p:sldId id="346" r:id="rId68"/>
    <p:sldId id="305" r:id="rId69"/>
    <p:sldId id="306" r:id="rId70"/>
    <p:sldId id="307" r:id="rId71"/>
    <p:sldId id="308" r:id="rId72"/>
    <p:sldId id="309" r:id="rId73"/>
    <p:sldId id="310" r:id="rId74"/>
    <p:sldId id="311" r:id="rId7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388"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B151F-9432-4B41-BCE4-8761F6FBFCC1}" type="datetimeFigureOut">
              <a:rPr lang="fr-FR" smtClean="0"/>
              <a:t>22/09/2023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E4B42-9F27-455F-8338-CD07D536CD2C}"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EE4B42-9F27-455F-8338-CD07D536CD2C}" type="slidenum">
              <a:rPr lang="fr-FR" smtClean="0"/>
              <a:t>1</a:t>
            </a:fld>
            <a:endParaRPr lang="fr-FR"/>
          </a:p>
        </p:txBody>
      </p:sp>
    </p:spTree>
    <p:extLst>
      <p:ext uri="{BB962C8B-B14F-4D97-AF65-F5344CB8AC3E}">
        <p14:creationId xmlns:p14="http://schemas.microsoft.com/office/powerpoint/2010/main" val="138249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18AB62-B8F7-4698-BA68-07BEE038B5AF}" type="slidenum">
              <a:rPr lang="fr-FR" smtClean="0"/>
              <a:pPr/>
              <a:t>9</a:t>
            </a:fld>
            <a:endParaRPr lang="fr-FR"/>
          </a:p>
        </p:txBody>
      </p:sp>
    </p:spTree>
    <p:extLst>
      <p:ext uri="{BB962C8B-B14F-4D97-AF65-F5344CB8AC3E}">
        <p14:creationId xmlns:p14="http://schemas.microsoft.com/office/powerpoint/2010/main" val="21408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D7BF61A-EA6A-454A-BB82-054772DB5A34}" type="slidenum">
              <a:rPr lang="fr-FR" smtClean="0"/>
              <a:pPr/>
              <a:t>48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999FC92-5BA3-440E-A187-465A54FB112E}" type="datetimeFigureOut">
              <a:rPr lang="fr-FR" smtClean="0"/>
              <a:t>22/09/2023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99FC92-5BA3-440E-A187-465A54FB112E}" type="datetimeFigureOut">
              <a:rPr lang="fr-FR" smtClean="0"/>
              <a:t>22/09/2023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99FC92-5BA3-440E-A187-465A54FB112E}" type="datetimeFigureOut">
              <a:rPr lang="fr-FR" smtClean="0"/>
              <a:t>22/09/2023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99FC92-5BA3-440E-A187-465A54FB112E}" type="datetimeFigureOut">
              <a:rPr lang="fr-FR" smtClean="0"/>
              <a:t>22/09/2023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999FC92-5BA3-440E-A187-465A54FB112E}" type="datetimeFigureOut">
              <a:rPr lang="fr-FR" smtClean="0"/>
              <a:t>22/09/2023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999FC92-5BA3-440E-A187-465A54FB112E}" type="datetimeFigureOut">
              <a:rPr lang="fr-FR" smtClean="0"/>
              <a:t>22/09/2023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999FC92-5BA3-440E-A187-465A54FB112E}" type="datetimeFigureOut">
              <a:rPr lang="fr-FR" smtClean="0"/>
              <a:t>22/09/2023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999FC92-5BA3-440E-A187-465A54FB112E}" type="datetimeFigureOut">
              <a:rPr lang="fr-FR" smtClean="0"/>
              <a:t>22/09/2023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99FC92-5BA3-440E-A187-465A54FB112E}" type="datetimeFigureOut">
              <a:rPr lang="fr-FR" smtClean="0"/>
              <a:t>22/09/2023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999FC92-5BA3-440E-A187-465A54FB112E}" type="datetimeFigureOut">
              <a:rPr lang="fr-FR" smtClean="0"/>
              <a:t>22/09/2023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999FC92-5BA3-440E-A187-465A54FB112E}" type="datetimeFigureOut">
              <a:rPr lang="fr-FR" smtClean="0"/>
              <a:t>22/09/2023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9FC92-5BA3-440E-A187-465A54FB112E}" type="datetimeFigureOut">
              <a:rPr lang="fr-FR" smtClean="0"/>
              <a:t>22/09/2023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4A31D-9CA6-4C67-BB2F-3306E208DD1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classiques-garnier-com.ezpaarse.univ-paris1.fr/comment-l-utopie-est-devenue-un-programme-politique-du-roman-a-la-revolution-introduction.html?displaymode=ful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412776"/>
            <a:ext cx="8352928" cy="2304256"/>
          </a:xfrm>
        </p:spPr>
        <p:txBody>
          <a:bodyPr>
            <a:noAutofit/>
          </a:bodyPr>
          <a:lstStyle/>
          <a:p>
            <a:r>
              <a:rPr lang="fr-FR" sz="6000" b="1" dirty="0"/>
              <a:t>Théories Politiques</a:t>
            </a:r>
            <a:br>
              <a:rPr lang="fr-FR" sz="6000" b="1" dirty="0"/>
            </a:br>
            <a:r>
              <a:rPr lang="fr-FR" sz="4800" b="1" dirty="0"/>
              <a:t>Introduction</a:t>
            </a:r>
            <a:endParaRPr lang="fr-FR" sz="6000" b="1" dirty="0"/>
          </a:p>
        </p:txBody>
      </p:sp>
      <p:sp>
        <p:nvSpPr>
          <p:cNvPr id="3" name="Sous-titre 2"/>
          <p:cNvSpPr>
            <a:spLocks noGrp="1"/>
          </p:cNvSpPr>
          <p:nvPr>
            <p:ph type="subTitle" idx="1"/>
          </p:nvPr>
        </p:nvSpPr>
        <p:spPr>
          <a:xfrm>
            <a:off x="1403648" y="4797152"/>
            <a:ext cx="6400800" cy="1345704"/>
          </a:xfrm>
        </p:spPr>
        <p:txBody>
          <a:bodyPr/>
          <a:lstStyle/>
          <a:p>
            <a:r>
              <a:rPr lang="fr-FR" sz="2800" dirty="0"/>
              <a:t>Master 1 Science Politique</a:t>
            </a:r>
          </a:p>
          <a:p>
            <a:r>
              <a:rPr lang="fr-FR" sz="2800" dirty="0"/>
              <a:t>Université Paris 1 Panthéon-Sorbonne</a:t>
            </a: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764704"/>
          </a:xfrm>
        </p:spPr>
        <p:txBody>
          <a:bodyPr/>
          <a:lstStyle/>
          <a:p>
            <a:r>
              <a:rPr lang="fr-FR" b="1" dirty="0">
                <a:latin typeface="Times New Roman" panose="02020603050405020304" pitchFamily="18" charset="0"/>
                <a:cs typeface="Times New Roman" panose="02020603050405020304" pitchFamily="18" charset="0"/>
              </a:rPr>
              <a:t>Texte de Rousseau</a:t>
            </a:r>
          </a:p>
        </p:txBody>
      </p:sp>
      <p:sp>
        <p:nvSpPr>
          <p:cNvPr id="3" name="Espace réservé du contenu 2"/>
          <p:cNvSpPr>
            <a:spLocks noGrp="1"/>
          </p:cNvSpPr>
          <p:nvPr>
            <p:ph idx="1"/>
          </p:nvPr>
        </p:nvSpPr>
        <p:spPr>
          <a:xfrm>
            <a:off x="-108520" y="1124744"/>
            <a:ext cx="9145016" cy="5733256"/>
          </a:xfrm>
        </p:spPr>
        <p:txBody>
          <a:bodyPr>
            <a:normAutofit fontScale="77500" lnSpcReduction="20000"/>
          </a:bodyPr>
          <a:lstStyle/>
          <a:p>
            <a:pPr algn="just">
              <a:buNone/>
            </a:pPr>
            <a:r>
              <a:rPr lang="fr-FR" sz="2300" dirty="0"/>
              <a:t>	 Rousseau, </a:t>
            </a:r>
            <a:r>
              <a:rPr lang="fr-FR" sz="2300" i="1" dirty="0"/>
              <a:t>Du contrat social</a:t>
            </a:r>
            <a:r>
              <a:rPr lang="fr-FR" sz="2300" dirty="0"/>
              <a:t>, Livre II, Chapitre 4, « Des bornes du pouvoir souverain »</a:t>
            </a:r>
          </a:p>
          <a:p>
            <a:pPr algn="just">
              <a:buNone/>
            </a:pPr>
            <a:endParaRPr lang="fr-FR" sz="2300" dirty="0"/>
          </a:p>
          <a:p>
            <a:pPr algn="just">
              <a:buNone/>
            </a:pPr>
            <a:r>
              <a:rPr lang="fr-FR" dirty="0">
                <a:latin typeface="Times New Roman" pitchFamily="18" charset="0"/>
                <a:cs typeface="Times New Roman" pitchFamily="18" charset="0"/>
              </a:rPr>
              <a:t>	"Les engagements qui nous lient au corps social ne sont obligatoires que parce qu'ils sont mutuels, et leur nature est telle qu'en les remplissant on ne peut travailler pour autrui sans travailler aussi pour soi. Pourquoi la volonté générale est-elle toujours droite, et pourquoi tous veulent-ils constamment le bonheur de chacun d'eux, si ce n'est parce qu'il n'y a personne qui ne s'approprie ce mot </a:t>
            </a:r>
            <a:r>
              <a:rPr lang="fr-FR" i="1" dirty="0">
                <a:latin typeface="Times New Roman" pitchFamily="18" charset="0"/>
                <a:cs typeface="Times New Roman" pitchFamily="18" charset="0"/>
              </a:rPr>
              <a:t>chacun</a:t>
            </a:r>
            <a:r>
              <a:rPr lang="fr-FR" dirty="0">
                <a:latin typeface="Times New Roman" pitchFamily="18" charset="0"/>
                <a:cs typeface="Times New Roman" pitchFamily="18" charset="0"/>
              </a:rPr>
              <a:t>, et qui ne songe à lui-même en votant pour tous? Ce que prouve que l'égalité de droit et la notion de justice qu'elle produit dérivent de la préférence que chacun se donne et par conséquent de la nature de l'homme, que la volonté générale pour être vraiment telle doit l'être dans son objet ainsi que dans son essence, qu'elle doit partir de tous pour s'appliquer à tous, et qu'elle perd sa rectitude naturelle lorsqu'elle tend à quelque objet individuel et déterminé ; parce qu'alors jugeant de ce qui nous est étranger nous n'avons aucun vrai principe d'équité qui nous guide".</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Autofit/>
          </a:bodyPr>
          <a:lstStyle/>
          <a:p>
            <a:r>
              <a:rPr lang="fr-FR" sz="2800" b="1" dirty="0"/>
              <a:t>Méthode (2) : les critiques de Skinner (école de Cambridge)</a:t>
            </a:r>
            <a:endParaRPr lang="fr-FR" sz="2800" dirty="0"/>
          </a:p>
        </p:txBody>
      </p:sp>
      <p:sp>
        <p:nvSpPr>
          <p:cNvPr id="3" name="Espace réservé du contenu 2"/>
          <p:cNvSpPr>
            <a:spLocks noGrp="1"/>
          </p:cNvSpPr>
          <p:nvPr>
            <p:ph idx="1"/>
          </p:nvPr>
        </p:nvSpPr>
        <p:spPr>
          <a:xfrm>
            <a:off x="0" y="908720"/>
            <a:ext cx="9144000" cy="5949280"/>
          </a:xfrm>
        </p:spPr>
        <p:txBody>
          <a:bodyPr>
            <a:normAutofit/>
          </a:bodyPr>
          <a:lstStyle/>
          <a:p>
            <a:pPr algn="just"/>
            <a:r>
              <a:rPr lang="fr-FR" sz="2200" dirty="0">
                <a:latin typeface="Times New Roman" pitchFamily="18" charset="0"/>
                <a:cs typeface="Times New Roman" pitchFamily="18" charset="0"/>
              </a:rPr>
              <a:t>Skinner reproche à l’histoire des idées classiques de reposer sur </a:t>
            </a:r>
            <a:r>
              <a:rPr lang="fr-FR" sz="2200" b="1" dirty="0">
                <a:latin typeface="Times New Roman" pitchFamily="18" charset="0"/>
                <a:cs typeface="Times New Roman" pitchFamily="18" charset="0"/>
              </a:rPr>
              <a:t>trois mythologies </a:t>
            </a:r>
            <a:r>
              <a:rPr lang="fr-FR" sz="2200" dirty="0">
                <a:latin typeface="Times New Roman" pitchFamily="18" charset="0"/>
                <a:cs typeface="Times New Roman" pitchFamily="18" charset="0"/>
              </a:rPr>
              <a:t>: </a:t>
            </a:r>
          </a:p>
          <a:p>
            <a:pPr algn="just"/>
            <a:endParaRPr lang="fr-FR" sz="2200" dirty="0">
              <a:latin typeface="Times New Roman" pitchFamily="18" charset="0"/>
              <a:cs typeface="Times New Roman" pitchFamily="18" charset="0"/>
            </a:endParaRPr>
          </a:p>
          <a:p>
            <a:pPr algn="just">
              <a:buNone/>
            </a:pPr>
            <a:r>
              <a:rPr lang="fr-FR" sz="2200" dirty="0">
                <a:latin typeface="Times New Roman" pitchFamily="18" charset="0"/>
                <a:cs typeface="Times New Roman" pitchFamily="18" charset="0"/>
              </a:rPr>
              <a:t>-</a:t>
            </a:r>
            <a:r>
              <a:rPr lang="fr-FR" sz="2200" b="1" dirty="0">
                <a:latin typeface="Times New Roman" pitchFamily="18" charset="0"/>
                <a:cs typeface="Times New Roman" pitchFamily="18" charset="0"/>
              </a:rPr>
              <a:t>La mythologie des doctrines, </a:t>
            </a:r>
            <a:r>
              <a:rPr lang="fr-FR" sz="2200" dirty="0">
                <a:latin typeface="Times New Roman" pitchFamily="18" charset="0"/>
                <a:cs typeface="Times New Roman" pitchFamily="18" charset="0"/>
              </a:rPr>
              <a:t>qui conduit à des anachronismes (Marsile de Padoue qui aurait anticipé sur la séparation des pouvoirs), des extrapolations (Thomas d'Aquin qui n'aurait pas approuvé telle ou telle politique), des anticipations (Montesquieu anticipant sur le </a:t>
            </a:r>
            <a:r>
              <a:rPr lang="fr-FR" sz="2200" dirty="0" err="1">
                <a:latin typeface="Times New Roman" pitchFamily="18" charset="0"/>
                <a:cs typeface="Times New Roman" pitchFamily="18" charset="0"/>
              </a:rPr>
              <a:t>Welfare</a:t>
            </a:r>
            <a:r>
              <a:rPr lang="fr-FR" sz="2200" dirty="0">
                <a:latin typeface="Times New Roman" pitchFamily="18" charset="0"/>
                <a:cs typeface="Times New Roman" pitchFamily="18" charset="0"/>
              </a:rPr>
              <a:t> State...).</a:t>
            </a:r>
          </a:p>
          <a:p>
            <a:pPr algn="just">
              <a:buNone/>
            </a:pPr>
            <a:endParaRPr lang="fr-FR" sz="2200" dirty="0">
              <a:latin typeface="Times New Roman" pitchFamily="18" charset="0"/>
              <a:cs typeface="Times New Roman" pitchFamily="18" charset="0"/>
            </a:endParaRPr>
          </a:p>
          <a:p>
            <a:pPr algn="just">
              <a:buNone/>
            </a:pPr>
            <a:r>
              <a:rPr lang="fr-FR" sz="2200" b="1" dirty="0">
                <a:latin typeface="Times New Roman" pitchFamily="18" charset="0"/>
                <a:cs typeface="Times New Roman" pitchFamily="18" charset="0"/>
              </a:rPr>
              <a:t>-La mythologie de la cohérence </a:t>
            </a:r>
            <a:r>
              <a:rPr lang="fr-FR" sz="2200" dirty="0">
                <a:latin typeface="Times New Roman" pitchFamily="18" charset="0"/>
                <a:cs typeface="Times New Roman" pitchFamily="18" charset="0"/>
              </a:rPr>
              <a:t>qui revient à passer sous silence des pans entiers d'une  œuvre ou d’une trajectoire (la période « autoritaire » de Locke, le rapprochement du pouvoir de Thomas More après l’utopie ou, inversement, la période républicaine de Machiavel après </a:t>
            </a:r>
            <a:r>
              <a:rPr lang="fr-FR" sz="2200" i="1" dirty="0">
                <a:latin typeface="Times New Roman" pitchFamily="18" charset="0"/>
                <a:cs typeface="Times New Roman" pitchFamily="18" charset="0"/>
              </a:rPr>
              <a:t>Le Prince</a:t>
            </a:r>
            <a:r>
              <a:rPr lang="fr-FR" sz="2200" dirty="0">
                <a:latin typeface="Times New Roman" pitchFamily="18" charset="0"/>
                <a:cs typeface="Times New Roman" pitchFamily="18" charset="0"/>
              </a:rPr>
              <a:t>, etc…).</a:t>
            </a:r>
          </a:p>
          <a:p>
            <a:pPr algn="just">
              <a:buNone/>
            </a:pPr>
            <a:endParaRPr lang="fr-FR" sz="2200" dirty="0">
              <a:latin typeface="Times New Roman" pitchFamily="18" charset="0"/>
              <a:cs typeface="Times New Roman" pitchFamily="18" charset="0"/>
            </a:endParaRPr>
          </a:p>
          <a:p>
            <a:pPr algn="just">
              <a:buNone/>
            </a:pPr>
            <a:r>
              <a:rPr lang="fr-FR" sz="2200" b="1" dirty="0">
                <a:latin typeface="Times New Roman" pitchFamily="18" charset="0"/>
                <a:cs typeface="Times New Roman" pitchFamily="18" charset="0"/>
              </a:rPr>
              <a:t>-La mythologie de la prolepse </a:t>
            </a:r>
            <a:r>
              <a:rPr lang="fr-FR" sz="2200" dirty="0">
                <a:latin typeface="Times New Roman" pitchFamily="18" charset="0"/>
                <a:cs typeface="Times New Roman" pitchFamily="18" charset="0"/>
              </a:rPr>
              <a:t>: Platon, Rousseau, Marx ou Nietzsche totalitaires, ce qui revient à substituer à ce qui est signifié par l'auteur un sens rétrospectif.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Autofit/>
          </a:bodyPr>
          <a:lstStyle/>
          <a:p>
            <a:r>
              <a:rPr lang="fr-FR" sz="2800" b="1" dirty="0"/>
              <a:t>Méthode (2) : les critiques de Skinner (école de Cambridge)</a:t>
            </a:r>
            <a:endParaRPr lang="fr-FR" sz="2800" dirty="0"/>
          </a:p>
        </p:txBody>
      </p:sp>
      <p:sp>
        <p:nvSpPr>
          <p:cNvPr id="3" name="Espace réservé du contenu 2"/>
          <p:cNvSpPr>
            <a:spLocks noGrp="1"/>
          </p:cNvSpPr>
          <p:nvPr>
            <p:ph idx="1"/>
          </p:nvPr>
        </p:nvSpPr>
        <p:spPr>
          <a:xfrm>
            <a:off x="0" y="1052736"/>
            <a:ext cx="9144000" cy="5805264"/>
          </a:xfrm>
        </p:spPr>
        <p:txBody>
          <a:bodyPr>
            <a:normAutofit fontScale="55000" lnSpcReduction="20000"/>
          </a:bodyPr>
          <a:lstStyle/>
          <a:p>
            <a:pPr algn="just">
              <a:buNone/>
            </a:pPr>
            <a:r>
              <a:rPr lang="fr-FR" sz="3800" dirty="0">
                <a:latin typeface="Times New Roman" pitchFamily="18" charset="0"/>
                <a:cs typeface="Times New Roman" pitchFamily="18" charset="0"/>
                <a:sym typeface="Wingdings" pitchFamily="2" charset="2"/>
              </a:rPr>
              <a:t></a:t>
            </a:r>
            <a:r>
              <a:rPr lang="fr-FR" sz="3800" dirty="0">
                <a:latin typeface="Times New Roman" pitchFamily="18" charset="0"/>
                <a:cs typeface="Times New Roman" pitchFamily="18" charset="0"/>
              </a:rPr>
              <a:t>Aux yeux de Skinner, pour découvrir la signification d'un texte, il faut d'abord considérer sa « force illocutionnaire », c'est-à-dire l'intention de son auteur, ce qu’il a voulu faire avec son texte. Si nous appliquons cette précaution à un texte politique, cela revient à se demander, pour reprendre la formule de Jean-Fabien Spitz, « quelle forme d'action entend-il préconiser, ou attaquer, ou répudier ou tourner en ridicule » (F. </a:t>
            </a:r>
            <a:r>
              <a:rPr lang="fr-FR" sz="3800" dirty="0" err="1">
                <a:latin typeface="Times New Roman" pitchFamily="18" charset="0"/>
                <a:cs typeface="Times New Roman" pitchFamily="18" charset="0"/>
              </a:rPr>
              <a:t>Matonti</a:t>
            </a:r>
            <a:r>
              <a:rPr lang="fr-FR" sz="3800" dirty="0">
                <a:latin typeface="Times New Roman" pitchFamily="18" charset="0"/>
                <a:cs typeface="Times New Roman" pitchFamily="18" charset="0"/>
              </a:rPr>
              <a:t>).</a:t>
            </a:r>
          </a:p>
          <a:p>
            <a:pPr algn="just">
              <a:buNone/>
            </a:pPr>
            <a:endParaRPr lang="fr-FR" sz="3800" dirty="0">
              <a:latin typeface="Times New Roman" pitchFamily="18" charset="0"/>
              <a:cs typeface="Times New Roman" pitchFamily="18" charset="0"/>
            </a:endParaRPr>
          </a:p>
          <a:p>
            <a:pPr algn="just">
              <a:buNone/>
            </a:pPr>
            <a:r>
              <a:rPr lang="fr-FR" sz="3800" dirty="0">
                <a:latin typeface="Times New Roman" pitchFamily="18" charset="0"/>
                <a:cs typeface="Times New Roman" pitchFamily="18" charset="0"/>
                <a:sym typeface="Wingdings" pitchFamily="2" charset="2"/>
              </a:rPr>
              <a:t>Skinner interroge </a:t>
            </a:r>
            <a:r>
              <a:rPr lang="fr-FR" sz="3800" dirty="0">
                <a:latin typeface="Times New Roman" pitchFamily="18" charset="0"/>
                <a:cs typeface="Times New Roman" pitchFamily="18" charset="0"/>
              </a:rPr>
              <a:t>l’historicité des réputations intellectuelles en ayant une approche exhaustive de la production d’une époque. Comme l’écrit Jean-Fabien Spitz en revenant sur la mythologie de la </a:t>
            </a:r>
            <a:r>
              <a:rPr lang="fr-FR" sz="3800" i="1" dirty="0" err="1">
                <a:latin typeface="Times New Roman" pitchFamily="18" charset="0"/>
                <a:cs typeface="Times New Roman" pitchFamily="18" charset="0"/>
              </a:rPr>
              <a:t>prolepsis</a:t>
            </a:r>
            <a:r>
              <a:rPr lang="fr-FR" sz="3800" dirty="0">
                <a:latin typeface="Times New Roman" pitchFamily="18" charset="0"/>
                <a:cs typeface="Times New Roman" pitchFamily="18" charset="0"/>
              </a:rPr>
              <a:t>, la méthode de l’historien de Cambridge « consiste à replacer les idées dans le réseau qu’elles forment avec celles dont elles sont solidaires et à se demander comment fonctionne ce réseau ». Et analyser une idée sans faire cet effort, « c’est comme, dans un procès criminel, écouter seulement l’accusation ou la défense sans avoir entendu l’autre partie ». (JF Spitz, « Quentin Skinner », </a:t>
            </a:r>
            <a:r>
              <a:rPr lang="fr-FR" sz="3800" i="1" dirty="0">
                <a:latin typeface="Times New Roman" pitchFamily="18" charset="0"/>
                <a:cs typeface="Times New Roman" pitchFamily="18" charset="0"/>
              </a:rPr>
              <a:t>Revue Française d'Histoire des Idées Politiques</a:t>
            </a:r>
            <a:r>
              <a:rPr lang="fr-FR" sz="3800" dirty="0">
                <a:latin typeface="Times New Roman" pitchFamily="18" charset="0"/>
                <a:cs typeface="Times New Roman" pitchFamily="18" charset="0"/>
              </a:rPr>
              <a:t>, 2014/2 (N° 40), p. 357.</a:t>
            </a:r>
          </a:p>
          <a:p>
            <a:pPr algn="just">
              <a:buNone/>
            </a:pPr>
            <a:endParaRPr lang="fr-FR" sz="3800" dirty="0">
              <a:latin typeface="Times New Roman" pitchFamily="18" charset="0"/>
              <a:cs typeface="Times New Roman" pitchFamily="18" charset="0"/>
            </a:endParaRPr>
          </a:p>
          <a:p>
            <a:pPr algn="just">
              <a:buNone/>
            </a:pPr>
            <a:r>
              <a:rPr lang="fr-FR" sz="3800" dirty="0">
                <a:latin typeface="Times New Roman" pitchFamily="18" charset="0"/>
                <a:cs typeface="Times New Roman" pitchFamily="18" charset="0"/>
                <a:sym typeface="Wingdings" pitchFamily="2" charset="2"/>
              </a:rPr>
              <a:t></a:t>
            </a:r>
            <a:r>
              <a:rPr lang="fr-FR" sz="3800" dirty="0">
                <a:latin typeface="Times New Roman" pitchFamily="18" charset="0"/>
                <a:cs typeface="Times New Roman" pitchFamily="18" charset="0"/>
              </a:rPr>
              <a:t> Skinner (et l’histoire sociale des idées qui s’en inspire) revendique donc une certaine exhaustivité, notamment en restituant les adversaires des auteurs canoniques.</a:t>
            </a:r>
          </a:p>
        </p:txBody>
      </p:sp>
    </p:spTree>
    <p:extLst>
      <p:ext uri="{BB962C8B-B14F-4D97-AF65-F5344CB8AC3E}">
        <p14:creationId xmlns:p14="http://schemas.microsoft.com/office/powerpoint/2010/main" val="183853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76672"/>
          </a:xfrm>
        </p:spPr>
        <p:txBody>
          <a:bodyPr>
            <a:noAutofit/>
          </a:bodyPr>
          <a:lstStyle/>
          <a:p>
            <a:r>
              <a:rPr lang="fr-FR" sz="2800" b="1" dirty="0"/>
              <a:t>Méthode (2) : les critiques de Skinner (école de Cambridge)</a:t>
            </a:r>
            <a:endParaRPr lang="fr-FR" sz="2800" dirty="0"/>
          </a:p>
        </p:txBody>
      </p:sp>
      <p:sp>
        <p:nvSpPr>
          <p:cNvPr id="3" name="Espace réservé du contenu 2"/>
          <p:cNvSpPr>
            <a:spLocks noGrp="1"/>
          </p:cNvSpPr>
          <p:nvPr>
            <p:ph idx="1"/>
          </p:nvPr>
        </p:nvSpPr>
        <p:spPr>
          <a:xfrm>
            <a:off x="0" y="908720"/>
            <a:ext cx="9144000" cy="5949280"/>
          </a:xfrm>
        </p:spPr>
        <p:txBody>
          <a:bodyPr>
            <a:normAutofit fontScale="40000" lnSpcReduction="20000"/>
          </a:bodyPr>
          <a:lstStyle/>
          <a:p>
            <a:pPr algn="just">
              <a:buNone/>
            </a:pPr>
            <a:r>
              <a:rPr lang="fr-FR" sz="6300" dirty="0">
                <a:latin typeface="Times New Roman" pitchFamily="18" charset="0"/>
                <a:cs typeface="Times New Roman" pitchFamily="18" charset="0"/>
                <a:sym typeface="Wingdings" panose="05000000000000000000" pitchFamily="2" charset="2"/>
              </a:rPr>
              <a:t>Pour Skinner, il faut se mettre dans la peau des auteurs du passé : </a:t>
            </a:r>
          </a:p>
          <a:p>
            <a:pPr algn="just">
              <a:buNone/>
            </a:pPr>
            <a:endParaRPr lang="fr-FR" sz="7400" dirty="0">
              <a:latin typeface="Times New Roman" pitchFamily="18" charset="0"/>
              <a:cs typeface="Times New Roman" pitchFamily="18" charset="0"/>
              <a:sym typeface="Wingdings" panose="05000000000000000000" pitchFamily="2" charset="2"/>
            </a:endParaRPr>
          </a:p>
          <a:p>
            <a:pPr algn="just">
              <a:buNone/>
            </a:pPr>
            <a:r>
              <a:rPr lang="fr-FR" sz="6500" i="1" dirty="0">
                <a:latin typeface="Times New Roman" panose="02020603050405020304" pitchFamily="18" charset="0"/>
                <a:cs typeface="Times New Roman" pitchFamily="18" charset="0"/>
                <a:sym typeface="Wingdings" panose="05000000000000000000" pitchFamily="2" charset="2"/>
              </a:rPr>
              <a:t> 	</a:t>
            </a:r>
            <a:r>
              <a:rPr lang="fr-FR" sz="6500" i="1" dirty="0">
                <a:effectLst/>
                <a:latin typeface="Times New Roman" panose="02020603050405020304" pitchFamily="18" charset="0"/>
                <a:ea typeface="Calibri" panose="020F0502020204030204" pitchFamily="34" charset="0"/>
                <a:cs typeface="Times New Roman" panose="02020603050405020304" pitchFamily="18" charset="0"/>
              </a:rPr>
              <a:t>« Je soutiens que si nous voulons écrire l’histoire des idées dans un style authentiquement historique, il nous faut situer les textes que nous étudions dans les contextes intellectuels et les cadres discursifs qui nous permettent de reconnaître ce que leurs auteurs étaient en train de faire en les écrivant. En termes plus à la mode, je mets l’accent sur la performativité des textes et la nécessité de les traiter de façon intertextuelle. Bien entendu, mon objectif n’est pas d’accomplir la tâche impossible qui consisterait à entrer dans la tête de penseurs morts depuis longtemps, mais simplement d’utiliser les techniques ordinaires de l’enquête historique pour saisir leurs concepts, suivre leurs distinctions, recouvrer leurs croyances et, autant que possible, voir les choses comme eux »</a:t>
            </a:r>
          </a:p>
        </p:txBody>
      </p:sp>
    </p:spTree>
    <p:extLst>
      <p:ext uri="{BB962C8B-B14F-4D97-AF65-F5344CB8AC3E}">
        <p14:creationId xmlns:p14="http://schemas.microsoft.com/office/powerpoint/2010/main" val="176244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Autofit/>
          </a:bodyPr>
          <a:lstStyle/>
          <a:p>
            <a:r>
              <a:rPr lang="fr-FR" sz="2400" b="1" dirty="0"/>
              <a:t>Méthode (3) : Les apports de Bourdieu à la sociologie des intellectuels et des intermédiaires culturels</a:t>
            </a:r>
            <a:endParaRPr lang="fr-FR" sz="2400" dirty="0"/>
          </a:p>
        </p:txBody>
      </p:sp>
      <p:sp>
        <p:nvSpPr>
          <p:cNvPr id="3" name="Espace réservé du contenu 2"/>
          <p:cNvSpPr>
            <a:spLocks noGrp="1"/>
          </p:cNvSpPr>
          <p:nvPr>
            <p:ph idx="1"/>
          </p:nvPr>
        </p:nvSpPr>
        <p:spPr>
          <a:xfrm>
            <a:off x="0" y="908720"/>
            <a:ext cx="9144000" cy="5949280"/>
          </a:xfrm>
        </p:spPr>
        <p:txBody>
          <a:bodyPr>
            <a:noAutofit/>
          </a:bodyPr>
          <a:lstStyle/>
          <a:p>
            <a:pPr algn="just"/>
            <a:r>
              <a:rPr lang="fr-FR" sz="1700" dirty="0">
                <a:latin typeface="Times New Roman" pitchFamily="18" charset="0"/>
                <a:cs typeface="Times New Roman" pitchFamily="18" charset="0"/>
              </a:rPr>
              <a:t>Bourdieu invite à s’intéresser aux propriétés sociales des intellectuels et interroge l’homologie entre propriétés sociales, position (dans le champ) et prises de positions (intellectuelles ou politiques).  Il s’agit d’abord de replacer les intellectuels dans le monde social, à l’encontre de l’illusion de « l’intellectuel sans attache ni racines ». Cette approche rejoint la sociologie de la connaissance qui se donne pour tâche d’étudier les « relations qu’entretient la connaissance avec la société » et d’ « examiner la pensée non pas comme elle apparaît dans les manuels de logique, mais comme elle fonctionne dans la vie publique ». Il importe, pour cela, d’interroger les origines sociales et les ancrages sociaux des idées. (Bourdieu, «Comment libérer les intellectuels libres ? »).</a:t>
            </a:r>
          </a:p>
          <a:p>
            <a:pPr algn="just"/>
            <a:endParaRPr lang="fr-FR" sz="1700"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Skinner revendique aussi cet « impératif sociologique » quand il écrit que « Nous sommes fondés à considérer avec une certaine ironie les philosophes moraux et politiques qui nous présentent des conceptions globales de la justice, de la liberté ou d’autres valeurs que nous chérissons à la manière d’analyses sans passions qui se tiendraient au-dessus de la mêlée. Ce que nous apprend l’histoire, c’est que personne n’est au-dessus de la mêlée, parce qu’il n’y a rien d’autre que la mêlée ».</a:t>
            </a:r>
          </a:p>
          <a:p>
            <a:pPr algn="just"/>
            <a:endParaRPr lang="fr-FR" sz="1700"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PB interroge la responsabilité des intellectuels, étant donné que ces derniers ont le « quasi-monopole » de la « production des représentations du monde social, qui est une dimension fondamentale de la lutte politique ». Les intellectuels produisent des jugements sociaux puissants qui «interviennent comme des instruments de construction même de la réalité ». Et la sociologie des intellectuels devient d’autant plus importante que les intellectuels n’ont pas intérêt à poser ces questions (comme tout porte-parole), et que les autres n’ont pas les moyens de la poser.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200" b="1" dirty="0"/>
              <a:t>Méthode (4) : l’histoire sociale des idées politiques</a:t>
            </a:r>
            <a:endParaRPr lang="fr-FR" sz="3200" dirty="0"/>
          </a:p>
        </p:txBody>
      </p:sp>
      <p:sp>
        <p:nvSpPr>
          <p:cNvPr id="3" name="Espace réservé du contenu 2"/>
          <p:cNvSpPr>
            <a:spLocks noGrp="1"/>
          </p:cNvSpPr>
          <p:nvPr>
            <p:ph idx="1"/>
          </p:nvPr>
        </p:nvSpPr>
        <p:spPr>
          <a:xfrm>
            <a:off x="0" y="692696"/>
            <a:ext cx="9144000" cy="6165304"/>
          </a:xfrm>
        </p:spPr>
        <p:txBody>
          <a:bodyPr>
            <a:noAutofit/>
          </a:bodyPr>
          <a:lstStyle/>
          <a:p>
            <a:pPr algn="just"/>
            <a:r>
              <a:rPr lang="fr-FR" sz="1600" dirty="0">
                <a:latin typeface="Times New Roman" pitchFamily="18" charset="0"/>
                <a:cs typeface="Times New Roman" pitchFamily="18" charset="0"/>
              </a:rPr>
              <a:t>Le terme s’est imposé depuis les années 2000 en science politique (</a:t>
            </a:r>
            <a:r>
              <a:rPr lang="fr-FR" sz="1600" dirty="0" err="1">
                <a:latin typeface="Times New Roman" pitchFamily="18" charset="0"/>
                <a:cs typeface="Times New Roman" pitchFamily="18" charset="0"/>
              </a:rPr>
              <a:t>Pudal</a:t>
            </a:r>
            <a:r>
              <a:rPr lang="fr-FR" sz="1600" dirty="0">
                <a:latin typeface="Times New Roman" pitchFamily="18" charset="0"/>
                <a:cs typeface="Times New Roman" pitchFamily="18" charset="0"/>
              </a:rPr>
              <a:t>, 2005 ; </a:t>
            </a:r>
            <a:r>
              <a:rPr lang="fr-FR" sz="1600" dirty="0" err="1">
                <a:latin typeface="Times New Roman" pitchFamily="18" charset="0"/>
                <a:cs typeface="Times New Roman" pitchFamily="18" charset="0"/>
              </a:rPr>
              <a:t>Matonti</a:t>
            </a:r>
            <a:r>
              <a:rPr lang="fr-FR" sz="1600" dirty="0">
                <a:latin typeface="Times New Roman" pitchFamily="18" charset="0"/>
                <a:cs typeface="Times New Roman" pitchFamily="18" charset="0"/>
              </a:rPr>
              <a:t>, 2012).</a:t>
            </a:r>
          </a:p>
          <a:p>
            <a:pPr algn="just"/>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Dépasser l’opposition entre internaliste et </a:t>
            </a:r>
            <a:r>
              <a:rPr lang="fr-FR" sz="1600" dirty="0" err="1">
                <a:latin typeface="Times New Roman" pitchFamily="18" charset="0"/>
                <a:cs typeface="Times New Roman" pitchFamily="18" charset="0"/>
              </a:rPr>
              <a:t>contextualisme</a:t>
            </a:r>
            <a:r>
              <a:rPr lang="fr-FR" sz="1600" dirty="0">
                <a:latin typeface="Times New Roman" pitchFamily="18" charset="0"/>
                <a:cs typeface="Times New Roman" pitchFamily="18" charset="0"/>
              </a:rPr>
              <a:t> absolu (d’orientation marxiste). Comme l’écrit Bourdieu en mettant en avant son concept de « champ », sa théorie « conduit effectivement à refuser aussi bien la mise en relation directe de la biographie individuelle et de l’œuvre (ou de la « classe sociale » d’origine et de l’œuvre) que l’analyse interne d’une œuvre singulière […]. Parce qu’il faut faire tout cela ensemble</a:t>
            </a:r>
            <a:r>
              <a:rPr lang="fr-FR" sz="1600" i="1" dirty="0">
                <a:latin typeface="Times New Roman" pitchFamily="18" charset="0"/>
                <a:cs typeface="Times New Roman" pitchFamily="18" charset="0"/>
              </a:rPr>
              <a:t> </a:t>
            </a:r>
            <a:r>
              <a:rPr lang="fr-FR" sz="1600" dirty="0">
                <a:latin typeface="Times New Roman" pitchFamily="18" charset="0"/>
                <a:cs typeface="Times New Roman" pitchFamily="18" charset="0"/>
              </a:rPr>
              <a:t>»</a:t>
            </a:r>
            <a:r>
              <a:rPr lang="fr-FR" sz="1600" i="1" dirty="0">
                <a:latin typeface="Times New Roman" pitchFamily="18" charset="0"/>
                <a:cs typeface="Times New Roman" pitchFamily="18" charset="0"/>
              </a:rPr>
              <a:t> (</a:t>
            </a:r>
            <a:r>
              <a:rPr lang="fr-FR" sz="1600" dirty="0">
                <a:latin typeface="Times New Roman" pitchFamily="18" charset="0"/>
                <a:cs typeface="Times New Roman" pitchFamily="18" charset="0"/>
              </a:rPr>
              <a:t>Pierre Bourdieu, </a:t>
            </a:r>
            <a:r>
              <a:rPr lang="fr-FR" sz="1600" i="1" dirty="0">
                <a:latin typeface="Times New Roman" pitchFamily="18" charset="0"/>
                <a:cs typeface="Times New Roman" pitchFamily="18" charset="0"/>
              </a:rPr>
              <a:t>Choses dites, </a:t>
            </a:r>
            <a:r>
              <a:rPr lang="fr-FR" sz="1600" dirty="0">
                <a:latin typeface="Times New Roman" pitchFamily="18" charset="0"/>
                <a:cs typeface="Times New Roman" pitchFamily="18" charset="0"/>
              </a:rPr>
              <a:t>Paris, Minuit, 1987, pp. 174-175). </a:t>
            </a:r>
          </a:p>
          <a:p>
            <a:pPr marL="0" indent="0" algn="just">
              <a:buNone/>
            </a:pPr>
            <a:endParaRPr lang="fr-FR" sz="1600" dirty="0">
              <a:latin typeface="Times New Roman" pitchFamily="18" charset="0"/>
              <a:cs typeface="Times New Roman" pitchFamily="18" charset="0"/>
            </a:endParaRPr>
          </a:p>
          <a:p>
            <a:pPr algn="just" fontAlgn="base"/>
            <a:r>
              <a:rPr lang="fr-FR" sz="1600" dirty="0">
                <a:latin typeface="Times New Roman" pitchFamily="18" charset="0"/>
                <a:cs typeface="Times New Roman" pitchFamily="18" charset="0"/>
              </a:rPr>
              <a:t>Dans un mouvement inverse à celui du Bourdieu (contextualiser une histoire des idées anhistorique), Skinner défend le concept de « contexte ». La tâche de l’historien des idées est dès lors de restituer la discussion dans laquelle s’insère une idée politique, en retournant aux polémiques de l’époque. De même, comme l’écrit Bourdieu en 1987, il faut lire une œuvre « à travers le système des écarts par lequel elle se situe dans l’espace des œuvres contemporaines</a:t>
            </a:r>
            <a:r>
              <a:rPr lang="fr-FR" sz="1600" i="1" dirty="0">
                <a:latin typeface="Times New Roman" pitchFamily="18" charset="0"/>
                <a:cs typeface="Times New Roman" pitchFamily="18" charset="0"/>
              </a:rPr>
              <a:t> </a:t>
            </a:r>
            <a:r>
              <a:rPr lang="fr-FR" sz="1600" dirty="0">
                <a:latin typeface="Times New Roman" pitchFamily="18" charset="0"/>
                <a:cs typeface="Times New Roman" pitchFamily="18" charset="0"/>
              </a:rPr>
              <a:t>». Bref puisque « chaque texte fonctionne comme un acte de communication », il faut restituer la discussion dans laquelle il s’inscrit. </a:t>
            </a:r>
          </a:p>
          <a:p>
            <a:pPr algn="just"/>
            <a:endParaRPr lang="fr-FR" sz="1600" dirty="0">
              <a:latin typeface="Times New Roman" pitchFamily="18" charset="0"/>
              <a:cs typeface="Times New Roman" pitchFamily="18" charset="0"/>
            </a:endParaRPr>
          </a:p>
          <a:p>
            <a:pPr algn="just"/>
            <a:r>
              <a:rPr lang="fr-FR" sz="1600" b="1" dirty="0">
                <a:latin typeface="Times New Roman" pitchFamily="18" charset="0"/>
                <a:cs typeface="Times New Roman" pitchFamily="18" charset="0"/>
              </a:rPr>
              <a:t>Des réflexions sur les « idées » dans leur matérialité et leur diversité.</a:t>
            </a:r>
            <a:r>
              <a:rPr lang="fr-FR" sz="1600" dirty="0">
                <a:latin typeface="Times New Roman" pitchFamily="18" charset="0"/>
                <a:cs typeface="Times New Roman" pitchFamily="18" charset="0"/>
              </a:rPr>
              <a:t> Plus précisément, avoir une définition extensive de ce que sont un « intellectuel » et une « idée », et ne pas seulement s’intéresser au producteur cardinal du texte. Comme l’écrit </a:t>
            </a:r>
            <a:r>
              <a:rPr lang="fr-FR" sz="1600" dirty="0" err="1">
                <a:latin typeface="Times New Roman" pitchFamily="18" charset="0"/>
                <a:cs typeface="Times New Roman" pitchFamily="18" charset="0"/>
              </a:rPr>
              <a:t>Matonti</a:t>
            </a:r>
            <a:r>
              <a:rPr lang="fr-FR" sz="1600" dirty="0">
                <a:latin typeface="Times New Roman" pitchFamily="18" charset="0"/>
                <a:cs typeface="Times New Roman" pitchFamily="18" charset="0"/>
              </a:rPr>
              <a:t> en s’appuyant sur</a:t>
            </a:r>
            <a:r>
              <a:rPr lang="fr-FR" sz="1600" i="1" dirty="0">
                <a:latin typeface="Times New Roman" pitchFamily="18" charset="0"/>
                <a:cs typeface="Times New Roman" pitchFamily="18" charset="0"/>
              </a:rPr>
              <a:t> Les mondes de l’art </a:t>
            </a:r>
            <a:r>
              <a:rPr lang="fr-FR" sz="1600" dirty="0">
                <a:latin typeface="Times New Roman" pitchFamily="18" charset="0"/>
                <a:cs typeface="Times New Roman" pitchFamily="18" charset="0"/>
              </a:rPr>
              <a:t>d’Howard Becker - où HB affirme que « tout travail artistique, de même que toute activité humaine, fait intervenir les activités conjuguées d’un certain nombre, et souvent d’un grand nombre, de personnes » -, « une histoire sociale se donne pour objectif de retrouver tous ceux qui contribuent à la production d’une idée politique ». Autrement dit, il faut étudier non seulement les producteurs d’idées, mais aussi leur circulation et leur réception pour mener à bien une réelle histoire sociale des idées politiques.</a:t>
            </a:r>
            <a:endParaRPr lang="fr-F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896F7-6391-7EF1-EE78-E658AA6B54D1}"/>
              </a:ext>
            </a:extLst>
          </p:cNvPr>
          <p:cNvSpPr>
            <a:spLocks noGrp="1"/>
          </p:cNvSpPr>
          <p:nvPr>
            <p:ph type="title"/>
          </p:nvPr>
        </p:nvSpPr>
        <p:spPr/>
        <p:txBody>
          <a:bodyPr/>
          <a:lstStyle/>
          <a:p>
            <a:endParaRPr lang="fr-FR"/>
          </a:p>
        </p:txBody>
      </p:sp>
      <p:pic>
        <p:nvPicPr>
          <p:cNvPr id="5" name="Espace réservé du contenu 4" descr="Une image contenant poterie, vase, intérieur, mur&#10;&#10;Description générée automatiquement">
            <a:extLst>
              <a:ext uri="{FF2B5EF4-FFF2-40B4-BE49-F238E27FC236}">
                <a16:creationId xmlns:a16="http://schemas.microsoft.com/office/drawing/2014/main" id="{49A1CFCB-C380-6D28-C0AA-8D3F541ED0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0"/>
            <a:ext cx="7272808" cy="6858000"/>
          </a:xfrm>
        </p:spPr>
      </p:pic>
    </p:spTree>
    <p:extLst>
      <p:ext uri="{BB962C8B-B14F-4D97-AF65-F5344CB8AC3E}">
        <p14:creationId xmlns:p14="http://schemas.microsoft.com/office/powerpoint/2010/main" val="296528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Autofit/>
          </a:bodyPr>
          <a:lstStyle/>
          <a:p>
            <a:r>
              <a:rPr lang="fr-FR" sz="2300" b="1" dirty="0">
                <a:latin typeface="Times New Roman" panose="02020603050405020304" pitchFamily="18" charset="0"/>
                <a:cs typeface="Times New Roman" panose="02020603050405020304" pitchFamily="18" charset="0"/>
              </a:rPr>
              <a:t>Méthode (5) : Tenir ensemble la production, la circulation et la réception des idées politiques (La production)</a:t>
            </a:r>
            <a:endParaRPr lang="fr-FR" sz="23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836712"/>
            <a:ext cx="9144000" cy="6021288"/>
          </a:xfrm>
        </p:spPr>
        <p:txBody>
          <a:bodyPr>
            <a:normAutofit fontScale="77500" lnSpcReduction="20000"/>
          </a:bodyPr>
          <a:lstStyle/>
          <a:p>
            <a:pPr algn="just">
              <a:buNone/>
            </a:pPr>
            <a:r>
              <a:rPr lang="fr-FR" sz="2200" dirty="0">
                <a:latin typeface="Times New Roman" pitchFamily="18" charset="0"/>
                <a:cs typeface="Times New Roman" pitchFamily="18" charset="0"/>
              </a:rPr>
              <a:t>-Une </a:t>
            </a:r>
            <a:r>
              <a:rPr lang="fr-FR" sz="2200" b="1" dirty="0">
                <a:latin typeface="Times New Roman" pitchFamily="18" charset="0"/>
                <a:cs typeface="Times New Roman" pitchFamily="18" charset="0"/>
              </a:rPr>
              <a:t>étude matérielle des idées </a:t>
            </a:r>
            <a:r>
              <a:rPr lang="fr-FR" sz="2200" dirty="0">
                <a:latin typeface="Times New Roman" pitchFamily="18" charset="0"/>
                <a:cs typeface="Times New Roman" pitchFamily="18" charset="0"/>
              </a:rPr>
              <a:t>(notamment par le livre) qui interroge le canon de l’histoire des idées (intérêt des catalogues d’éditeurs, des inventaires de bibliothèques,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a:t>
            </a:r>
          </a:p>
          <a:p>
            <a:pPr algn="just">
              <a:buNone/>
            </a:pPr>
            <a:r>
              <a:rPr lang="fr-FR" sz="2200" dirty="0">
                <a:latin typeface="Times New Roman" pitchFamily="18" charset="0"/>
                <a:cs typeface="Times New Roman" pitchFamily="18" charset="0"/>
              </a:rPr>
              <a:t>-</a:t>
            </a:r>
            <a:r>
              <a:rPr lang="fr-FR" sz="2200" b="1" dirty="0">
                <a:latin typeface="Times New Roman" pitchFamily="18" charset="0"/>
                <a:cs typeface="Times New Roman" pitchFamily="18" charset="0"/>
              </a:rPr>
              <a:t>Sociologiser l’histoire des idées. </a:t>
            </a:r>
            <a:r>
              <a:rPr lang="fr-FR" sz="2200" dirty="0">
                <a:latin typeface="Times New Roman" pitchFamily="18" charset="0"/>
                <a:cs typeface="Times New Roman" pitchFamily="18" charset="0"/>
              </a:rPr>
              <a:t>Qui sont les « intellectuels », au sens de producteurs d’idées?  Inversement, qui en est exclu? Et comment étudier ces exclus? (archives judiciaires, archives des inspecteurs du livre au XVIIIe, archives des refus éditoriaux,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a:t>
            </a:r>
          </a:p>
          <a:p>
            <a:pPr algn="just">
              <a:buNone/>
            </a:pPr>
            <a:r>
              <a:rPr lang="fr-FR" sz="2200" dirty="0">
                <a:latin typeface="Times New Roman" pitchFamily="18" charset="0"/>
                <a:cs typeface="Times New Roman" pitchFamily="18" charset="0"/>
              </a:rPr>
              <a:t>-Une étude des contextes qui pèse sur la production (politique, intellectuel, linguistique,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 Thibault </a:t>
            </a:r>
            <a:r>
              <a:rPr lang="fr-FR" sz="2200" dirty="0" err="1">
                <a:latin typeface="Times New Roman" pitchFamily="18" charset="0"/>
                <a:cs typeface="Times New Roman" pitchFamily="18" charset="0"/>
              </a:rPr>
              <a:t>Rioufreyt</a:t>
            </a:r>
            <a:r>
              <a:rPr lang="fr-FR" sz="2200" dirty="0">
                <a:latin typeface="Times New Roman" pitchFamily="18" charset="0"/>
                <a:cs typeface="Times New Roman" pitchFamily="18" charset="0"/>
              </a:rPr>
              <a:t> en identifie cinq : l’idéel, le sémiotique, le matériel, l’individuel et le social. On peut aussi penser au contexte professionnel (qu’est-ce qu’un auteur, ou un éditeur, ou un imprimeur, ou un traducteur? Et même pensé au contexte environnemental).</a:t>
            </a:r>
          </a:p>
          <a:p>
            <a:pPr algn="just">
              <a:buNone/>
            </a:pPr>
            <a:r>
              <a:rPr lang="fr-FR" sz="2200" dirty="0">
                <a:latin typeface="Times New Roman" pitchFamily="18" charset="0"/>
                <a:cs typeface="Times New Roman" pitchFamily="18" charset="0"/>
              </a:rPr>
              <a:t>-Une étude relationnelle de l’histoire des idées (y compris en prenant en compte les auteurs importants de l’époque mais oubliés). Bref, restituer l’espace des possibles, des controverses.</a:t>
            </a:r>
          </a:p>
          <a:p>
            <a:pPr algn="just">
              <a:buNone/>
            </a:pPr>
            <a:endParaRPr lang="fr-FR" sz="1900" dirty="0">
              <a:latin typeface="Times New Roman" pitchFamily="18" charset="0"/>
              <a:cs typeface="Times New Roman" pitchFamily="18" charset="0"/>
            </a:endParaRPr>
          </a:p>
          <a:p>
            <a:pPr algn="just">
              <a:buNone/>
            </a:pPr>
            <a:r>
              <a:rPr lang="fr-FR" sz="1700" dirty="0" err="1">
                <a:latin typeface="Times New Roman" pitchFamily="18" charset="0"/>
                <a:cs typeface="Times New Roman" pitchFamily="18" charset="0"/>
              </a:rPr>
              <a:t>Darnton</a:t>
            </a:r>
            <a:r>
              <a:rPr lang="fr-FR" sz="1700" dirty="0">
                <a:latin typeface="Times New Roman" pitchFamily="18" charset="0"/>
                <a:cs typeface="Times New Roman" pitchFamily="18" charset="0"/>
              </a:rPr>
              <a:t> : « C'est aux problèmes du XVIIe siècle que les grands penseurs du XVIIe siècle répondent; et ils le font dans la langue du XVIIe siècle » («La France, ton café fout le camp », </a:t>
            </a:r>
            <a:r>
              <a:rPr lang="fr-FR" sz="1700" i="1" dirty="0">
                <a:latin typeface="Times New Roman" pitchFamily="18" charset="0"/>
                <a:cs typeface="Times New Roman" pitchFamily="18" charset="0"/>
              </a:rPr>
              <a:t>Actes de la Recherche en Sciences Sociales, 1</a:t>
            </a:r>
            <a:r>
              <a:rPr lang="fr-FR" sz="1700" dirty="0">
                <a:latin typeface="Times New Roman" pitchFamily="18" charset="0"/>
                <a:cs typeface="Times New Roman" pitchFamily="18" charset="0"/>
              </a:rPr>
              <a:t>00, 1993).</a:t>
            </a:r>
          </a:p>
          <a:p>
            <a:pPr algn="just">
              <a:buNone/>
            </a:pPr>
            <a:r>
              <a:rPr lang="fr-FR" sz="1700" dirty="0">
                <a:latin typeface="Times New Roman" pitchFamily="18" charset="0"/>
                <a:cs typeface="Times New Roman" pitchFamily="18" charset="0"/>
              </a:rPr>
              <a:t>Bourdieu : « Un des topiques les plus éculés du discours de célébration des « classiques » […] consiste paradoxalement à les décrire comme nos contemporains et nos proches les plus proches » (</a:t>
            </a:r>
            <a:r>
              <a:rPr lang="fr-FR" sz="1700" i="1" dirty="0">
                <a:latin typeface="Times New Roman" pitchFamily="18" charset="0"/>
                <a:cs typeface="Times New Roman" pitchFamily="18" charset="0"/>
              </a:rPr>
              <a:t>Méditations pascaliennes</a:t>
            </a:r>
            <a:r>
              <a:rPr lang="fr-FR" sz="1700" dirty="0">
                <a:latin typeface="Times New Roman" pitchFamily="18" charset="0"/>
                <a:cs typeface="Times New Roman" pitchFamily="18" charset="0"/>
              </a:rPr>
              <a:t>)</a:t>
            </a:r>
          </a:p>
          <a:p>
            <a:pPr algn="just">
              <a:buNone/>
            </a:pPr>
            <a:endParaRPr lang="fr-FR" sz="1900" dirty="0">
              <a:latin typeface="Times New Roman" pitchFamily="18" charset="0"/>
              <a:cs typeface="Times New Roman" pitchFamily="18" charset="0"/>
            </a:endParaRPr>
          </a:p>
          <a:p>
            <a:pPr algn="just">
              <a:buNone/>
            </a:pPr>
            <a:r>
              <a:rPr lang="fr-FR" sz="2200" dirty="0">
                <a:latin typeface="Times New Roman" pitchFamily="18" charset="0"/>
                <a:cs typeface="Times New Roman" pitchFamily="18" charset="0"/>
              </a:rPr>
              <a:t>-Étudier la trajectoire des producteurs [avec des outils classiques des sciences sociales].</a:t>
            </a:r>
          </a:p>
          <a:p>
            <a:pPr algn="just">
              <a:buNone/>
            </a:pPr>
            <a:r>
              <a:rPr lang="fr-FR" sz="2200" dirty="0">
                <a:latin typeface="Times New Roman" pitchFamily="18" charset="0"/>
                <a:cs typeface="Times New Roman" pitchFamily="18" charset="0"/>
              </a:rPr>
              <a:t>-Analyses </a:t>
            </a:r>
            <a:r>
              <a:rPr lang="fr-FR" sz="2200" dirty="0" err="1">
                <a:latin typeface="Times New Roman" pitchFamily="18" charset="0"/>
                <a:cs typeface="Times New Roman" pitchFamily="18" charset="0"/>
              </a:rPr>
              <a:t>prosopographiques</a:t>
            </a:r>
            <a:r>
              <a:rPr lang="fr-FR" sz="2200" dirty="0">
                <a:latin typeface="Times New Roman" pitchFamily="18" charset="0"/>
                <a:cs typeface="Times New Roman" pitchFamily="18" charset="0"/>
              </a:rPr>
              <a:t> et statistiques de la production (à un moment précis ; sur du temps long comme pour la naissance de l’</a:t>
            </a:r>
            <a:r>
              <a:rPr lang="fr-FR" sz="2200" dirty="0" err="1">
                <a:latin typeface="Times New Roman" pitchFamily="18" charset="0"/>
                <a:cs typeface="Times New Roman" pitchFamily="18" charset="0"/>
              </a:rPr>
              <a:t>Etat</a:t>
            </a:r>
            <a:r>
              <a:rPr lang="fr-FR" sz="2200" dirty="0">
                <a:latin typeface="Times New Roman" pitchFamily="18" charset="0"/>
                <a:cs typeface="Times New Roman" pitchFamily="18" charset="0"/>
              </a:rPr>
              <a:t> anglais,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 Approche macro à compléter avec une approche micro des textes.</a:t>
            </a:r>
          </a:p>
          <a:p>
            <a:pPr algn="just">
              <a:buNone/>
            </a:pPr>
            <a:r>
              <a:rPr lang="fr-FR" sz="2200" dirty="0">
                <a:latin typeface="Times New Roman" pitchFamily="18" charset="0"/>
                <a:cs typeface="Times New Roman" pitchFamily="18" charset="0"/>
              </a:rPr>
              <a:t>-Interroger le terme même d’ « idées ». Qu’est-ce qu’une idée? Il y a plein de manière de le comprendre : textes, théâtre, cinéma, musique dont rap (bref, tout un tas de biens symboliques) ; mais aussi textes philosophiques, contes, bibliothèque bleue, programmes scolaires, textes et rapports officiels de ministères, mais aussi discipline (économie, philosophie,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 institutions (« les institutions pensent ») ou encore méthodes et forme des idées (histoire des statistiques qui est en même temps une histoire de la bureaucratisation étatique, </a:t>
            </a:r>
            <a:r>
              <a:rPr lang="fr-FR" sz="2200" dirty="0" err="1">
                <a:latin typeface="Times New Roman" pitchFamily="18" charset="0"/>
                <a:cs typeface="Times New Roman" pitchFamily="18" charset="0"/>
              </a:rPr>
              <a:t>etc</a:t>
            </a:r>
            <a:r>
              <a:rPr lang="fr-FR" sz="2200" dirty="0">
                <a:latin typeface="Times New Roman" pitchFamily="18" charset="0"/>
                <a:cs typeface="Times New Roman"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52736"/>
          </a:xfrm>
        </p:spPr>
        <p:txBody>
          <a:bodyPr>
            <a:noAutofit/>
          </a:bodyPr>
          <a:lstStyle/>
          <a:p>
            <a:r>
              <a:rPr lang="fr-FR" sz="2800" b="1" dirty="0">
                <a:latin typeface="Times New Roman" panose="02020603050405020304" pitchFamily="18" charset="0"/>
                <a:cs typeface="Times New Roman" panose="02020603050405020304" pitchFamily="18" charset="0"/>
              </a:rPr>
              <a:t>Méthode (6) : Tenir ensemble la production, la circulation et la réception des idées politiques (la circulation)</a:t>
            </a:r>
            <a:endParaRPr lang="fr-FR" sz="28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1484784"/>
            <a:ext cx="9144000" cy="5373216"/>
          </a:xfrm>
        </p:spPr>
        <p:txBody>
          <a:bodyPr>
            <a:normAutofit fontScale="70000" lnSpcReduction="20000"/>
          </a:bodyPr>
          <a:lstStyle/>
          <a:p>
            <a:pPr algn="just">
              <a:buNone/>
            </a:pPr>
            <a:r>
              <a:rPr lang="fr-FR" dirty="0">
                <a:latin typeface="Times New Roman" panose="02020603050405020304" pitchFamily="18" charset="0"/>
                <a:cs typeface="Times New Roman" panose="02020603050405020304" pitchFamily="18" charset="0"/>
              </a:rPr>
              <a:t>-Circulations nationales et transnationales (une entrée privilégiée : la traduction), sachant que, comme l’écrit Bourdieu, un texte voyage sans son contexte de production (bien souvent) </a:t>
            </a:r>
            <a:r>
              <a:rPr lang="fr-FR" dirty="0">
                <a:latin typeface="Times New Roman" panose="02020603050405020304" pitchFamily="18" charset="0"/>
                <a:cs typeface="Times New Roman" panose="02020603050405020304" pitchFamily="18" charset="0"/>
                <a:sym typeface="Wingdings" pitchFamily="2" charset="2"/>
              </a:rPr>
              <a:t> Pluralisation des usages possibles.</a:t>
            </a:r>
          </a:p>
          <a:p>
            <a:pPr algn="just">
              <a:lnSpc>
                <a:spcPct val="120000"/>
              </a:lnSpc>
              <a:spcBef>
                <a:spcPts val="0"/>
              </a:spcBef>
              <a:buNone/>
            </a:pPr>
            <a:endParaRPr lang="fr-FR" dirty="0">
              <a:latin typeface="Times New Roman" panose="02020603050405020304" pitchFamily="18" charset="0"/>
              <a:cs typeface="Times New Roman" panose="02020603050405020304" pitchFamily="18" charset="0"/>
              <a:sym typeface="Wingdings" pitchFamily="2" charset="2"/>
            </a:endParaRPr>
          </a:p>
          <a:p>
            <a:pPr algn="just">
              <a:buNone/>
            </a:pPr>
            <a:r>
              <a:rPr lang="fr-FR" dirty="0">
                <a:latin typeface="Times New Roman" panose="02020603050405020304" pitchFamily="18" charset="0"/>
                <a:cs typeface="Times New Roman" panose="02020603050405020304" pitchFamily="18" charset="0"/>
                <a:sym typeface="Wingdings" pitchFamily="2" charset="2"/>
              </a:rPr>
              <a:t>-Etude des best-sellers et de l’influence réelle (distincte de l’influence construite a posteriori) à travers, par ex, les chiffres de tirage ou de vente.</a:t>
            </a:r>
          </a:p>
          <a:p>
            <a:pPr algn="just">
              <a:lnSpc>
                <a:spcPct val="120000"/>
              </a:lnSpc>
              <a:spcBef>
                <a:spcPts val="0"/>
              </a:spcBef>
              <a:buNone/>
            </a:pPr>
            <a:endParaRPr lang="fr-FR" dirty="0">
              <a:latin typeface="Times New Roman" panose="02020603050405020304" pitchFamily="18" charset="0"/>
              <a:cs typeface="Times New Roman" panose="02020603050405020304" pitchFamily="18" charset="0"/>
              <a:sym typeface="Wingdings" pitchFamily="2" charset="2"/>
            </a:endParaRPr>
          </a:p>
          <a:p>
            <a:pPr algn="just">
              <a:buNone/>
            </a:pPr>
            <a:r>
              <a:rPr lang="fr-FR" dirty="0">
                <a:latin typeface="Times New Roman" panose="02020603050405020304" pitchFamily="18" charset="0"/>
                <a:cs typeface="Times New Roman" panose="02020603050405020304" pitchFamily="18" charset="0"/>
                <a:sym typeface="Wingdings" pitchFamily="2" charset="2"/>
              </a:rPr>
              <a:t>-Sociologie des intermédiaires culturels (éditeurs, journalistes, </a:t>
            </a:r>
            <a:r>
              <a:rPr lang="fr-FR" dirty="0" err="1">
                <a:latin typeface="Times New Roman" panose="02020603050405020304" pitchFamily="18" charset="0"/>
                <a:cs typeface="Times New Roman" panose="02020603050405020304" pitchFamily="18" charset="0"/>
                <a:sym typeface="Wingdings" pitchFamily="2" charset="2"/>
              </a:rPr>
              <a:t>etc</a:t>
            </a:r>
            <a:r>
              <a:rPr lang="fr-FR" dirty="0">
                <a:latin typeface="Times New Roman" panose="02020603050405020304" pitchFamily="18" charset="0"/>
                <a:cs typeface="Times New Roman" panose="02020603050405020304" pitchFamily="18" charset="0"/>
                <a:sym typeface="Wingdings" pitchFamily="2" charset="2"/>
              </a:rPr>
              <a:t>…) qui ont un réel poids dans la construction sociale de la valeur d’une idée. Un exemple : les colporteurs ou les commis voyageurs au XVIIIe siècle ; les imprimeurs.</a:t>
            </a:r>
          </a:p>
          <a:p>
            <a:pPr algn="just">
              <a:lnSpc>
                <a:spcPct val="120000"/>
              </a:lnSpc>
              <a:spcBef>
                <a:spcPts val="0"/>
              </a:spcBef>
              <a:buNone/>
            </a:pPr>
            <a:endParaRPr lang="fr-FR" dirty="0">
              <a:latin typeface="Times New Roman" panose="02020603050405020304" pitchFamily="18" charset="0"/>
              <a:cs typeface="Times New Roman" panose="02020603050405020304" pitchFamily="18" charset="0"/>
              <a:sym typeface="Wingdings" pitchFamily="2" charset="2"/>
            </a:endParaRPr>
          </a:p>
          <a:p>
            <a:pPr algn="just">
              <a:buNone/>
            </a:pPr>
            <a:r>
              <a:rPr lang="fr-FR" dirty="0">
                <a:latin typeface="Times New Roman" panose="02020603050405020304" pitchFamily="18" charset="0"/>
                <a:cs typeface="Times New Roman" panose="02020603050405020304" pitchFamily="18" charset="0"/>
                <a:sym typeface="Wingdings" pitchFamily="2" charset="2"/>
              </a:rPr>
              <a:t>-Sociologie du militantisme (idées dans le champ partisan ; carrière d’une idée en politique ; construction des programmes politiques ; </a:t>
            </a:r>
            <a:r>
              <a:rPr lang="fr-FR" dirty="0" err="1">
                <a:latin typeface="Times New Roman" panose="02020603050405020304" pitchFamily="18" charset="0"/>
                <a:cs typeface="Times New Roman" panose="02020603050405020304" pitchFamily="18" charset="0"/>
                <a:sym typeface="Wingdings" pitchFamily="2" charset="2"/>
              </a:rPr>
              <a:t>think</a:t>
            </a:r>
            <a:r>
              <a:rPr lang="fr-FR" dirty="0">
                <a:latin typeface="Times New Roman" panose="02020603050405020304" pitchFamily="18" charset="0"/>
                <a:cs typeface="Times New Roman" panose="02020603050405020304" pitchFamily="18" charset="0"/>
                <a:sym typeface="Wingdings" pitchFamily="2" charset="2"/>
              </a:rPr>
              <a:t> tank ; </a:t>
            </a:r>
            <a:r>
              <a:rPr lang="fr-FR" dirty="0" err="1">
                <a:latin typeface="Times New Roman" panose="02020603050405020304" pitchFamily="18" charset="0"/>
                <a:cs typeface="Times New Roman" panose="02020603050405020304" pitchFamily="18" charset="0"/>
                <a:sym typeface="Wingdings" pitchFamily="2" charset="2"/>
              </a:rPr>
              <a:t>etc</a:t>
            </a:r>
            <a:r>
              <a:rPr lang="fr-FR" dirty="0">
                <a:latin typeface="Times New Roman" panose="02020603050405020304" pitchFamily="18" charset="0"/>
                <a:cs typeface="Times New Roman" panose="02020603050405020304" pitchFamily="18" charset="0"/>
                <a:sym typeface="Wingdings" pitchFamily="2" charset="2"/>
              </a:rPr>
              <a:t>…).</a:t>
            </a:r>
          </a:p>
          <a:p>
            <a:pPr algn="just">
              <a:lnSpc>
                <a:spcPct val="120000"/>
              </a:lnSpc>
              <a:spcBef>
                <a:spcPts val="0"/>
              </a:spcBef>
              <a:buNone/>
            </a:pPr>
            <a:endParaRPr lang="fr-FR" dirty="0">
              <a:latin typeface="Times New Roman" panose="02020603050405020304" pitchFamily="18" charset="0"/>
              <a:cs typeface="Times New Roman" panose="02020603050405020304" pitchFamily="18" charset="0"/>
              <a:sym typeface="Wingdings" pitchFamily="2" charset="2"/>
            </a:endParaRPr>
          </a:p>
          <a:p>
            <a:pPr algn="just">
              <a:buNone/>
            </a:pPr>
            <a:r>
              <a:rPr lang="fr-FR" dirty="0">
                <a:latin typeface="Times New Roman" panose="02020603050405020304" pitchFamily="18" charset="0"/>
                <a:cs typeface="Times New Roman" panose="02020603050405020304" pitchFamily="18" charset="0"/>
                <a:sym typeface="Wingdings" pitchFamily="2" charset="2"/>
              </a:rPr>
              <a:t>-Rôle des institutions culturelles ou intellectuelles (Universités et lycées ; salons et Cour au XVIIIe siècle ; Internet et réseaux sociaux ; </a:t>
            </a:r>
            <a:r>
              <a:rPr lang="fr-FR" dirty="0" err="1">
                <a:latin typeface="Times New Roman" panose="02020603050405020304" pitchFamily="18" charset="0"/>
                <a:cs typeface="Times New Roman" panose="02020603050405020304" pitchFamily="18" charset="0"/>
                <a:sym typeface="Wingdings" pitchFamily="2" charset="2"/>
              </a:rPr>
              <a:t>etc</a:t>
            </a:r>
            <a:r>
              <a:rPr lang="fr-FR" dirty="0">
                <a:latin typeface="Times New Roman" panose="02020603050405020304" pitchFamily="18" charset="0"/>
                <a:cs typeface="Times New Roman" panose="02020603050405020304" pitchFamily="18" charset="0"/>
                <a:sym typeface="Wingdings" pitchFamily="2" charset="2"/>
              </a:rPr>
              <a:t>…).</a:t>
            </a:r>
          </a:p>
          <a:p>
            <a:pPr>
              <a:buNone/>
            </a:pPr>
            <a:endParaRPr lang="fr-FR" dirty="0"/>
          </a:p>
          <a:p>
            <a:pPr>
              <a:buNone/>
            </a:pPr>
            <a:endParaRPr lang="fr-FR" dirty="0"/>
          </a:p>
          <a:p>
            <a:pPr>
              <a:buNone/>
            </a:pPr>
            <a:endParaRPr lang="fr-FR" dirty="0"/>
          </a:p>
          <a:p>
            <a:pPr>
              <a:buNone/>
            </a:pP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2400" b="1" dirty="0">
                <a:latin typeface="Times New Roman" panose="02020603050405020304" pitchFamily="18" charset="0"/>
                <a:cs typeface="Times New Roman" panose="02020603050405020304" pitchFamily="18" charset="0"/>
              </a:rPr>
              <a:t>Méthode (7) : Tenir ensemble la production, la circulation et la réception des idées politiques (la réception)</a:t>
            </a:r>
            <a:endParaRPr lang="fr-FR" sz="24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1124744"/>
            <a:ext cx="9144000" cy="5713340"/>
          </a:xfrm>
        </p:spPr>
        <p:txBody>
          <a:bodyPr>
            <a:normAutofit fontScale="55000" lnSpcReduction="20000"/>
          </a:bodyPr>
          <a:lstStyle/>
          <a:p>
            <a:pPr algn="just">
              <a:buNone/>
            </a:pPr>
            <a:r>
              <a:rPr lang="fr-FR" dirty="0">
                <a:latin typeface="Times New Roman" pitchFamily="18" charset="0"/>
                <a:cs typeface="Times New Roman" pitchFamily="18" charset="0"/>
              </a:rPr>
              <a:t>-Roger Chartier et les usages transnationaux d’un même texte.</a:t>
            </a:r>
          </a:p>
          <a:p>
            <a:pPr algn="just">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-Mathieu </a:t>
            </a:r>
            <a:r>
              <a:rPr lang="fr-FR" dirty="0" err="1">
                <a:latin typeface="Times New Roman" pitchFamily="18" charset="0"/>
                <a:cs typeface="Times New Roman" pitchFamily="18" charset="0"/>
              </a:rPr>
              <a:t>Hauchecorne</a:t>
            </a:r>
            <a:r>
              <a:rPr lang="fr-FR" dirty="0">
                <a:latin typeface="Times New Roman" pitchFamily="18" charset="0"/>
                <a:cs typeface="Times New Roman" pitchFamily="18" charset="0"/>
              </a:rPr>
              <a:t> et les usages variés de Rawls (et, plus globalement, de toutes les théories de la justice) en France à partir de la fin des années 1970.</a:t>
            </a:r>
          </a:p>
          <a:p>
            <a:pPr algn="just">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-Réflexion sur l’histoire de la lecture, de l’alphabétisation (dont on peut avoir une idée par les archives notariales et les façons de signer,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Il y a des lectures très différentes qui sont faites des mêmes textes, selon qu’elles sont fait dans des salons (et lesquels, plus ou moins critiques) ou bien des lectures orales dans des villages, fait par des colporteurs eux-mêmes animés par des motifs commerciaux,  qui veulent faire le spectacle, etc…</a:t>
            </a:r>
          </a:p>
          <a:p>
            <a:pPr algn="just">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-De même, il s’agit aussi de faire une sociologie des récepteurs / des lecteurs. Voir comment un texte a pu faire scandale et pourquoi, ça dit beaucoup de choses sur la vie intellectuelle.</a:t>
            </a:r>
          </a:p>
          <a:p>
            <a:pPr algn="just">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Bref, il s’agit d’inscrire les idées politiques dans des pratiques matérielles et de ne pas les laisser hors-sol. Les idées politiques sont toujours accessibles par certaines médiations, elles ont toujours une matérialité concrète, notamment le livre. </a:t>
            </a:r>
            <a:r>
              <a:rPr lang="fr-FR" dirty="0">
                <a:latin typeface="Times New Roman" pitchFamily="18" charset="0"/>
                <a:cs typeface="Times New Roman" pitchFamily="18" charset="0"/>
              </a:rPr>
              <a:t>Et par exemple, un livre c'est toujours des pages, une couverture, des images, une préface de l'éditeur, des avertissements, la censure royale ou non, un éditeur, un distributeur, et, bien sûr :  Et cette matérialité évolue, parfois très vite, au grès d'ailleurs de ses circulations ; et tout ça oriente des appropriations différentes, et donc des réceptions (ce n'est pas la même chose d'être préfacé en français par un marxiste ou par un haut fonctionnaire proche de Balladur).</a:t>
            </a:r>
          </a:p>
          <a:p>
            <a:pPr>
              <a:buNone/>
            </a:pPr>
            <a:endParaRPr lang="fr-FR" dirty="0"/>
          </a:p>
          <a:p>
            <a:pPr>
              <a:buNone/>
            </a:pPr>
            <a:endParaRPr lang="fr-FR" dirty="0"/>
          </a:p>
          <a:p>
            <a:pPr>
              <a:buNone/>
            </a:pPr>
            <a:endParaRPr lang="fr-FR" b="1" dirty="0"/>
          </a:p>
          <a:p>
            <a:pPr>
              <a:buNone/>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764704"/>
          </a:xfrm>
        </p:spPr>
        <p:txBody>
          <a:bodyPr>
            <a:noAutofit/>
          </a:bodyPr>
          <a:lstStyle/>
          <a:p>
            <a:r>
              <a:rPr lang="fr-FR" sz="4800" b="1" dirty="0">
                <a:latin typeface="Times New Roman" panose="02020603050405020304" pitchFamily="18" charset="0"/>
                <a:cs typeface="Times New Roman" panose="02020603050405020304" pitchFamily="18" charset="0"/>
              </a:rPr>
              <a:t>Plan du cours et Introduction</a:t>
            </a:r>
          </a:p>
        </p:txBody>
      </p:sp>
      <p:sp>
        <p:nvSpPr>
          <p:cNvPr id="3" name="Espace réservé du contenu 2"/>
          <p:cNvSpPr>
            <a:spLocks noGrp="1"/>
          </p:cNvSpPr>
          <p:nvPr>
            <p:ph idx="1"/>
          </p:nvPr>
        </p:nvSpPr>
        <p:spPr>
          <a:xfrm>
            <a:off x="0" y="1052736"/>
            <a:ext cx="9144000" cy="5805264"/>
          </a:xfrm>
        </p:spPr>
        <p:txBody>
          <a:bodyPr>
            <a:normAutofit fontScale="85000" lnSpcReduction="20000"/>
          </a:bodyPr>
          <a:lstStyle/>
          <a:p>
            <a:pPr algn="just"/>
            <a:r>
              <a:rPr lang="fr-FR" sz="3100" dirty="0">
                <a:latin typeface="Times New Roman" pitchFamily="18" charset="0"/>
                <a:cs typeface="Times New Roman" pitchFamily="18" charset="0"/>
              </a:rPr>
              <a:t>Une introduction à la fois </a:t>
            </a:r>
            <a:r>
              <a:rPr lang="fr-FR" sz="3100" b="1" dirty="0">
                <a:latin typeface="Times New Roman" pitchFamily="18" charset="0"/>
                <a:cs typeface="Times New Roman" pitchFamily="18" charset="0"/>
              </a:rPr>
              <a:t>méthodologique</a:t>
            </a:r>
            <a:r>
              <a:rPr lang="fr-FR" sz="3100" dirty="0">
                <a:latin typeface="Times New Roman" pitchFamily="18" charset="0"/>
                <a:cs typeface="Times New Roman" pitchFamily="18" charset="0"/>
              </a:rPr>
              <a:t> (qu’est-ce que l’histoire des idées politiques? Comment en faire? Quelle place occupe-t-elle en science politique?) et qui parle rapidement des </a:t>
            </a:r>
            <a:r>
              <a:rPr lang="fr-FR" sz="3100" b="1" dirty="0">
                <a:latin typeface="Times New Roman" pitchFamily="18" charset="0"/>
                <a:cs typeface="Times New Roman" pitchFamily="18" charset="0"/>
              </a:rPr>
              <a:t>idées avant la première modernité politique </a:t>
            </a:r>
            <a:r>
              <a:rPr lang="fr-FR" sz="3100" dirty="0">
                <a:latin typeface="Times New Roman" pitchFamily="18" charset="0"/>
                <a:cs typeface="Times New Roman" pitchFamily="18" charset="0"/>
              </a:rPr>
              <a:t>(XVe siècle).</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5 séances </a:t>
            </a:r>
            <a:r>
              <a:rPr lang="fr-FR" dirty="0">
                <a:latin typeface="Times New Roman" pitchFamily="18" charset="0"/>
                <a:cs typeface="Times New Roman" pitchFamily="18" charset="0"/>
              </a:rPr>
              <a:t>(moments de l’histoire des idées) dont la cohérence est avant tout chronologique : </a:t>
            </a:r>
          </a:p>
          <a:p>
            <a:pPr algn="just">
              <a:buNone/>
            </a:pPr>
            <a:r>
              <a:rPr lang="fr-FR" sz="2500" dirty="0">
                <a:latin typeface="Times New Roman" pitchFamily="18" charset="0"/>
                <a:cs typeface="Times New Roman" pitchFamily="18" charset="0"/>
              </a:rPr>
              <a:t>-Propriété et égalité dans la tradition utopique de Thomas More à Gracchus Babeuf (XVIe-XVIIIe siècles). </a:t>
            </a:r>
            <a:r>
              <a:rPr lang="fr-FR" sz="2500" b="1" dirty="0">
                <a:latin typeface="Times New Roman" pitchFamily="18" charset="0"/>
                <a:cs typeface="Times New Roman" pitchFamily="18" charset="0"/>
              </a:rPr>
              <a:t>L’utopie servira de fil rouge au cours.</a:t>
            </a:r>
          </a:p>
          <a:p>
            <a:pPr algn="just">
              <a:buNone/>
            </a:pPr>
            <a:r>
              <a:rPr lang="fr-FR" sz="2500" dirty="0">
                <a:latin typeface="Times New Roman" pitchFamily="18" charset="0"/>
                <a:cs typeface="Times New Roman" pitchFamily="18" charset="0"/>
              </a:rPr>
              <a:t>-Le peuple, les Lumières et la Révolution Française. Les idées en révolution.</a:t>
            </a:r>
          </a:p>
          <a:p>
            <a:pPr algn="just">
              <a:buNone/>
            </a:pPr>
            <a:r>
              <a:rPr lang="fr-FR" sz="2500" dirty="0">
                <a:latin typeface="Times New Roman" pitchFamily="18" charset="0"/>
                <a:cs typeface="Times New Roman" pitchFamily="18" charset="0"/>
              </a:rPr>
              <a:t>-Socialisme, marxisme et anarchisme. Les pensées de l’égalité au XIXe</a:t>
            </a:r>
          </a:p>
          <a:p>
            <a:pPr algn="just">
              <a:buNone/>
            </a:pPr>
            <a:r>
              <a:rPr lang="fr-FR" sz="2500" dirty="0">
                <a:latin typeface="Times New Roman" pitchFamily="18" charset="0"/>
                <a:cs typeface="Times New Roman" pitchFamily="18" charset="0"/>
              </a:rPr>
              <a:t>siècle.</a:t>
            </a:r>
          </a:p>
          <a:p>
            <a:pPr algn="just">
              <a:buNone/>
            </a:pPr>
            <a:r>
              <a:rPr lang="fr-FR" sz="2500" dirty="0">
                <a:latin typeface="Times New Roman" pitchFamily="18" charset="0"/>
                <a:cs typeface="Times New Roman" pitchFamily="18" charset="0"/>
              </a:rPr>
              <a:t>-</a:t>
            </a:r>
            <a:r>
              <a:rPr lang="fr-FR" sz="2500" dirty="0" err="1">
                <a:latin typeface="Times New Roman" pitchFamily="18" charset="0"/>
                <a:cs typeface="Times New Roman" pitchFamily="18" charset="0"/>
              </a:rPr>
              <a:t>Egalité</a:t>
            </a:r>
            <a:r>
              <a:rPr lang="fr-FR" sz="2500" dirty="0">
                <a:latin typeface="Times New Roman" pitchFamily="18" charset="0"/>
                <a:cs typeface="Times New Roman" pitchFamily="18" charset="0"/>
              </a:rPr>
              <a:t> femmes-hommes et égalité raciale.</a:t>
            </a:r>
          </a:p>
          <a:p>
            <a:pPr algn="just">
              <a:buNone/>
            </a:pPr>
            <a:r>
              <a:rPr lang="fr-FR" sz="2500" dirty="0">
                <a:latin typeface="Times New Roman" pitchFamily="18" charset="0"/>
                <a:cs typeface="Times New Roman" pitchFamily="18" charset="0"/>
              </a:rPr>
              <a:t>-</a:t>
            </a:r>
            <a:r>
              <a:rPr lang="fr-FR" sz="2500" dirty="0" err="1">
                <a:latin typeface="Times New Roman" pitchFamily="18" charset="0"/>
                <a:cs typeface="Times New Roman" pitchFamily="18" charset="0"/>
              </a:rPr>
              <a:t>Egalité</a:t>
            </a:r>
            <a:r>
              <a:rPr lang="fr-FR" sz="2500" dirty="0">
                <a:latin typeface="Times New Roman" pitchFamily="18" charset="0"/>
                <a:cs typeface="Times New Roman" pitchFamily="18" charset="0"/>
              </a:rPr>
              <a:t> humains/non-humains, ou les frontières de la raison, de la justice</a:t>
            </a:r>
          </a:p>
          <a:p>
            <a:pPr algn="just">
              <a:buNone/>
            </a:pPr>
            <a:r>
              <a:rPr lang="fr-FR" sz="2500" dirty="0">
                <a:latin typeface="Times New Roman" pitchFamily="18" charset="0"/>
                <a:cs typeface="Times New Roman" pitchFamily="18" charset="0"/>
              </a:rPr>
              <a:t>et de l’égalité.</a:t>
            </a:r>
          </a:p>
          <a:p>
            <a:pPr algn="just">
              <a:buNone/>
            </a:pPr>
            <a:endParaRPr lang="fr-FR" sz="2500" dirty="0">
              <a:latin typeface="Times New Roman" pitchFamily="18" charset="0"/>
              <a:cs typeface="Times New Roman" pitchFamily="18" charset="0"/>
            </a:endParaRPr>
          </a:p>
          <a:p>
            <a:pPr algn="ctr">
              <a:buNone/>
            </a:pPr>
            <a:r>
              <a:rPr lang="fr-FR" sz="2500" b="1" dirty="0">
                <a:latin typeface="Times New Roman" pitchFamily="18" charset="0"/>
                <a:cs typeface="Times New Roman" pitchFamily="18" charset="0"/>
              </a:rPr>
              <a:t>PROBLEME : COMBIEN DE SÉANCES?!</a:t>
            </a:r>
            <a:endParaRPr lang="fr-FR" sz="25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539640" y="0"/>
            <a:ext cx="8280360" cy="40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5000" lnSpcReduction="20000"/>
          </a:bodyPr>
          <a:lstStyle/>
          <a:p>
            <a:pPr algn="ctr">
              <a:lnSpc>
                <a:spcPct val="100000"/>
              </a:lnSpc>
            </a:pPr>
            <a:r>
              <a:rPr lang="fr-FR" sz="4400" b="1" strike="noStrike" spc="-1">
                <a:solidFill>
                  <a:srgbClr val="000000"/>
                </a:solidFill>
                <a:latin typeface="Calibri"/>
              </a:rPr>
              <a:t>ACM, variables actives et illustratives</a:t>
            </a:r>
            <a:endParaRPr lang="fr-FR" sz="4400" b="0" strike="noStrike" spc="-1">
              <a:latin typeface="Arial"/>
            </a:endParaRPr>
          </a:p>
        </p:txBody>
      </p:sp>
      <p:pic>
        <p:nvPicPr>
          <p:cNvPr id="201" name="Espace réservé du contenu 3"/>
          <p:cNvPicPr/>
          <p:nvPr/>
        </p:nvPicPr>
        <p:blipFill>
          <a:blip r:embed="rId2" cstate="print"/>
          <a:stretch/>
        </p:blipFill>
        <p:spPr>
          <a:xfrm>
            <a:off x="0" y="476640"/>
            <a:ext cx="9143280" cy="6696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0" y="0"/>
            <a:ext cx="8675640" cy="40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5000" lnSpcReduction="20000"/>
          </a:bodyPr>
          <a:lstStyle/>
          <a:p>
            <a:pPr algn="ctr">
              <a:lnSpc>
                <a:spcPct val="100000"/>
              </a:lnSpc>
            </a:pPr>
            <a:r>
              <a:rPr lang="fr-FR" sz="4400" b="1" strike="noStrike" spc="-1">
                <a:solidFill>
                  <a:srgbClr val="000000"/>
                </a:solidFill>
                <a:latin typeface="Calibri"/>
              </a:rPr>
              <a:t>Nuage des individus</a:t>
            </a:r>
            <a:endParaRPr lang="fr-FR" sz="4400" b="0" strike="noStrike" spc="-1">
              <a:latin typeface="Arial"/>
            </a:endParaRPr>
          </a:p>
        </p:txBody>
      </p:sp>
      <p:sp>
        <p:nvSpPr>
          <p:cNvPr id="20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sp>
      <p:pic>
        <p:nvPicPr>
          <p:cNvPr id="204" name="Image 5"/>
          <p:cNvPicPr/>
          <p:nvPr/>
        </p:nvPicPr>
        <p:blipFill>
          <a:blip r:embed="rId2" cstate="print"/>
          <a:stretch/>
        </p:blipFill>
        <p:spPr>
          <a:xfrm>
            <a:off x="0" y="476640"/>
            <a:ext cx="9143280" cy="6380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0" y="0"/>
            <a:ext cx="9143280" cy="54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400" b="1" strike="noStrike" spc="-1">
                <a:solidFill>
                  <a:srgbClr val="000000"/>
                </a:solidFill>
                <a:latin typeface="Calibri"/>
              </a:rPr>
              <a:t>Ellipse de concentration du nuage d’individus selon le type de doctorat</a:t>
            </a:r>
            <a:endParaRPr lang="fr-FR" sz="2400" b="0" strike="noStrike" spc="-1">
              <a:latin typeface="Arial"/>
            </a:endParaRPr>
          </a:p>
        </p:txBody>
      </p:sp>
      <p:pic>
        <p:nvPicPr>
          <p:cNvPr id="206" name="Espace réservé du contenu 3"/>
          <p:cNvPicPr/>
          <p:nvPr/>
        </p:nvPicPr>
        <p:blipFill>
          <a:blip r:embed="rId2" cstate="print"/>
          <a:stretch/>
        </p:blipFill>
        <p:spPr>
          <a:xfrm>
            <a:off x="0" y="692640"/>
            <a:ext cx="9143280" cy="6164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88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rmAutofit/>
          </a:bodyPr>
          <a:lstStyle/>
          <a:p>
            <a:r>
              <a:rPr lang="fr-FR" sz="3200" b="1" dirty="0">
                <a:latin typeface="Times New Roman" panose="02020603050405020304" pitchFamily="18" charset="0"/>
                <a:cs typeface="Times New Roman" panose="02020603050405020304" pitchFamily="18" charset="0"/>
              </a:rPr>
              <a:t>Les idées politiques en Grèce Antique (1) </a:t>
            </a:r>
          </a:p>
        </p:txBody>
      </p:sp>
      <p:sp>
        <p:nvSpPr>
          <p:cNvPr id="3" name="Espace réservé du contenu 2"/>
          <p:cNvSpPr>
            <a:spLocks noGrp="1"/>
          </p:cNvSpPr>
          <p:nvPr>
            <p:ph idx="1"/>
          </p:nvPr>
        </p:nvSpPr>
        <p:spPr>
          <a:xfrm>
            <a:off x="0" y="836712"/>
            <a:ext cx="9144000" cy="6021288"/>
          </a:xfrm>
        </p:spPr>
        <p:txBody>
          <a:bodyPr>
            <a:normAutofit fontScale="70000" lnSpcReduction="20000"/>
          </a:bodyPr>
          <a:lstStyle/>
          <a:p>
            <a:pPr algn="just"/>
            <a:r>
              <a:rPr lang="fr-FR" dirty="0">
                <a:latin typeface="Times New Roman" panose="02020603050405020304" pitchFamily="18" charset="0"/>
                <a:cs typeface="Times New Roman" panose="02020603050405020304" pitchFamily="18" charset="0"/>
              </a:rPr>
              <a:t>Moses </a:t>
            </a:r>
            <a:r>
              <a:rPr lang="fr-FR" dirty="0" err="1">
                <a:latin typeface="Times New Roman" panose="02020603050405020304" pitchFamily="18" charset="0"/>
                <a:cs typeface="Times New Roman" panose="02020603050405020304" pitchFamily="18" charset="0"/>
              </a:rPr>
              <a:t>Finley</a:t>
            </a:r>
            <a:r>
              <a:rPr lang="fr-FR" dirty="0">
                <a:latin typeface="Times New Roman" panose="02020603050405020304" pitchFamily="18" charset="0"/>
                <a:cs typeface="Times New Roman" panose="02020603050405020304" pitchFamily="18" charset="0"/>
              </a:rPr>
              <a:t> parle en 1985 des grecs comme des « inventeurs » de la politique (invention vs découverte). Pour lui : </a:t>
            </a:r>
          </a:p>
          <a:p>
            <a:pPr algn="just">
              <a:buNone/>
            </a:pPr>
            <a:r>
              <a:rPr lang="fr-FR" dirty="0">
                <a:latin typeface="Times New Roman" panose="02020603050405020304" pitchFamily="18" charset="0"/>
                <a:cs typeface="Times New Roman" panose="02020603050405020304" pitchFamily="18" charset="0"/>
              </a:rPr>
              <a:t>-La politique ne concerne pas n’importe quel groupe social, mais seulement l’</a:t>
            </a:r>
            <a:r>
              <a:rPr lang="fr-FR" dirty="0" err="1">
                <a:latin typeface="Times New Roman" panose="02020603050405020304" pitchFamily="18" charset="0"/>
                <a:cs typeface="Times New Roman" panose="02020603050405020304" pitchFamily="18" charset="0"/>
              </a:rPr>
              <a:t>Etat</a:t>
            </a:r>
            <a:r>
              <a:rPr lang="fr-FR" dirty="0">
                <a:latin typeface="Times New Roman" panose="02020603050405020304" pitchFamily="18" charset="0"/>
                <a:cs typeface="Times New Roman" panose="02020603050405020304" pitchFamily="18" charset="0"/>
              </a:rPr>
              <a:t>, compris au sens large comme le groupe qui prend une décision pour la collectivité.</a:t>
            </a:r>
          </a:p>
          <a:p>
            <a:pPr algn="just">
              <a:buNone/>
            </a:pPr>
            <a:r>
              <a:rPr lang="fr-FR" dirty="0">
                <a:latin typeface="Times New Roman" panose="02020603050405020304" pitchFamily="18" charset="0"/>
                <a:cs typeface="Times New Roman" panose="02020603050405020304" pitchFamily="18" charset="0"/>
              </a:rPr>
              <a:t>-L’</a:t>
            </a:r>
            <a:r>
              <a:rPr lang="fr-FR" dirty="0" err="1">
                <a:latin typeface="Times New Roman" panose="02020603050405020304" pitchFamily="18" charset="0"/>
                <a:cs typeface="Times New Roman" panose="02020603050405020304" pitchFamily="18" charset="0"/>
              </a:rPr>
              <a:t>Etat</a:t>
            </a:r>
            <a:r>
              <a:rPr lang="fr-FR" dirty="0">
                <a:latin typeface="Times New Roman" panose="02020603050405020304" pitchFamily="18" charset="0"/>
                <a:cs typeface="Times New Roman" panose="02020603050405020304" pitchFamily="18" charset="0"/>
              </a:rPr>
              <a:t> se caractérise par le fait que ses décisions ont force de loi. Une capacité d’obliger dont sont dépourvues les structures de décision pré-étatiques.</a:t>
            </a:r>
          </a:p>
          <a:p>
            <a:pPr algn="just">
              <a:buNone/>
            </a:pPr>
            <a:r>
              <a:rPr lang="fr-FR" dirty="0">
                <a:latin typeface="Times New Roman" panose="02020603050405020304" pitchFamily="18" charset="0"/>
                <a:cs typeface="Times New Roman" panose="02020603050405020304" pitchFamily="18" charset="0"/>
              </a:rPr>
              <a:t>-Parmi les </a:t>
            </a:r>
            <a:r>
              <a:rPr lang="fr-FR" dirty="0" err="1">
                <a:latin typeface="Times New Roman" panose="02020603050405020304" pitchFamily="18" charset="0"/>
                <a:cs typeface="Times New Roman" panose="02020603050405020304" pitchFamily="18" charset="0"/>
              </a:rPr>
              <a:t>Etats</a:t>
            </a:r>
            <a:r>
              <a:rPr lang="fr-FR" dirty="0">
                <a:latin typeface="Times New Roman" panose="02020603050405020304" pitchFamily="18" charset="0"/>
                <a:cs typeface="Times New Roman" panose="02020603050405020304" pitchFamily="18" charset="0"/>
              </a:rPr>
              <a:t>, les seuls à avoir une activité proprement politique sont ceux où les décisions ne sont pas imposées de façon unilatérales par le dirigeants, mais ceux où les règles contraignants pour la communautés sont choisies à l’issue d’une discussion sanctionnée par une décision, par exemple un vote. </a:t>
            </a:r>
          </a:p>
          <a:p>
            <a:pPr algn="just">
              <a:buNone/>
            </a:pPr>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Il arrive à la définition plus restrictive : la politique est « une activité à plein temps » qui inclut l’ensemble des « mécanismes de la prise de décision »  lorsque nul ne peut faire que sa volonté ait à elle seule force de loi.</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Pour lui, « L’instauration d’un débat public est inséparable du sentiment donné à chacun que la communauté intéressée à ce débat forme une unité, dont il participe lui, tout autant qu’un autre ». </a:t>
            </a:r>
            <a:r>
              <a:rPr lang="fr-FR" dirty="0">
                <a:latin typeface="Times New Roman" panose="02020603050405020304" pitchFamily="18" charset="0"/>
                <a:cs typeface="Times New Roman" panose="02020603050405020304" pitchFamily="18" charset="0"/>
                <a:sym typeface="Wingdings" pitchFamily="2" charset="2"/>
              </a:rPr>
              <a:t>Egalité politique.</a:t>
            </a:r>
            <a:endParaRPr lang="fr-FR" dirty="0">
              <a:latin typeface="Times New Roman" panose="02020603050405020304" pitchFamily="18" charset="0"/>
              <a:cs typeface="Times New Roman" panose="02020603050405020304" pitchFamily="18" charset="0"/>
            </a:endParaRPr>
          </a:p>
          <a:p>
            <a:pPr>
              <a:buNone/>
            </a:pP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rmAutofit/>
          </a:bodyPr>
          <a:lstStyle/>
          <a:p>
            <a:r>
              <a:rPr lang="fr-FR" sz="3600" b="1" dirty="0">
                <a:latin typeface="Times New Roman" panose="02020603050405020304" pitchFamily="18" charset="0"/>
                <a:cs typeface="Times New Roman" panose="02020603050405020304" pitchFamily="18" charset="0"/>
              </a:rPr>
              <a:t>Les idées politiques en Grèce Antique (2) </a:t>
            </a:r>
          </a:p>
        </p:txBody>
      </p:sp>
      <p:sp>
        <p:nvSpPr>
          <p:cNvPr id="3" name="Espace réservé du contenu 2"/>
          <p:cNvSpPr>
            <a:spLocks noGrp="1"/>
          </p:cNvSpPr>
          <p:nvPr>
            <p:ph idx="1"/>
          </p:nvPr>
        </p:nvSpPr>
        <p:spPr>
          <a:xfrm>
            <a:off x="0" y="980728"/>
            <a:ext cx="9144000" cy="5877272"/>
          </a:xfrm>
        </p:spPr>
        <p:txBody>
          <a:bodyPr>
            <a:normAutofit fontScale="62500" lnSpcReduction="20000"/>
          </a:bodyPr>
          <a:lstStyle/>
          <a:p>
            <a:pPr algn="just"/>
            <a:r>
              <a:rPr lang="fr-FR" dirty="0">
                <a:latin typeface="Times New Roman" panose="02020603050405020304" pitchFamily="18" charset="0"/>
                <a:cs typeface="Times New Roman" pitchFamily="18" charset="0"/>
              </a:rPr>
              <a:t>Historiquement, centralité des réformes de Solon et de Clisthène (508-507 av JC). Ces réformes dessinent des institutions athéniennes imprégnées de démocratie directe. </a:t>
            </a:r>
          </a:p>
          <a:p>
            <a:pPr marL="0" indent="0" algn="just">
              <a:buNone/>
            </a:pPr>
            <a:endParaRPr lang="fr-FR" dirty="0">
              <a:latin typeface="Times New Roman" panose="02020603050405020304" pitchFamily="18" charset="0"/>
              <a:cs typeface="Times New Roman" pitchFamily="18" charset="0"/>
            </a:endParaRPr>
          </a:p>
          <a:p>
            <a:pPr algn="just">
              <a:buNone/>
            </a:pPr>
            <a:r>
              <a:rPr lang="fr-FR" dirty="0">
                <a:latin typeface="Times New Roman" panose="02020603050405020304" pitchFamily="18" charset="0"/>
                <a:cs typeface="Times New Roman" pitchFamily="18" charset="0"/>
              </a:rPr>
              <a:t>-Législatif : l’ensemble des citoyens, c’est-à-dire des hommes nés à Athènes et majeurs, constitue l’Ecclésia qui se rassemble sur la place publique (l’agora) pour débattre des affaires publiques et voter les lois. Les citoyens siègent aussi à la Boulé qui met en forme les projets de lois, établit l’ordre du jour pour les voter. Les Bouleutes sont tirés au sort sur des listes de volontaires, 50 par tribu.</a:t>
            </a:r>
          </a:p>
          <a:p>
            <a:pPr algn="just">
              <a:buNone/>
            </a:pPr>
            <a:r>
              <a:rPr lang="fr-FR" dirty="0">
                <a:latin typeface="Times New Roman" panose="02020603050405020304" pitchFamily="18" charset="0"/>
                <a:cs typeface="Times New Roman" pitchFamily="18" charset="0"/>
              </a:rPr>
              <a:t>-Judiciaire : Héliée composée de magistrats tirés au sort</a:t>
            </a:r>
          </a:p>
          <a:p>
            <a:pPr algn="just">
              <a:buNone/>
            </a:pPr>
            <a:r>
              <a:rPr lang="fr-FR" dirty="0">
                <a:latin typeface="Times New Roman" panose="02020603050405020304" pitchFamily="18" charset="0"/>
                <a:cs typeface="Times New Roman" pitchFamily="18" charset="0"/>
              </a:rPr>
              <a:t>-Exécutif : Les stratèges, élus par l’ecclésia, mais soumis à son contrôle.</a:t>
            </a:r>
          </a:p>
          <a:p>
            <a:pPr algn="just">
              <a:buNone/>
            </a:pPr>
            <a:endParaRPr lang="fr-FR" dirty="0">
              <a:latin typeface="Times New Roman" panose="02020603050405020304" pitchFamily="18" charset="0"/>
              <a:cs typeface="Times New Roman" pitchFamily="18" charset="0"/>
            </a:endParaRPr>
          </a:p>
          <a:p>
            <a:pPr algn="just"/>
            <a:r>
              <a:rPr lang="fr-FR" dirty="0">
                <a:latin typeface="Times New Roman" panose="02020603050405020304" pitchFamily="18" charset="0"/>
                <a:cs typeface="Times New Roman" pitchFamily="18" charset="0"/>
              </a:rPr>
              <a:t>Un lieu de sociabilité politique central : la cité. Il s’y créé une unité politique, un espace commun qui se substitue à la diversité des cultures, des habitudes, allégeances locales, etc… Comme l’écrit Jean-Pierre Vernant, </a:t>
            </a:r>
          </a:p>
          <a:p>
            <a:pPr algn="just"/>
            <a:endParaRPr lang="fr-FR" dirty="0">
              <a:latin typeface="Times New Roman" panose="02020603050405020304" pitchFamily="18" charset="0"/>
              <a:cs typeface="Times New Roman" pitchFamily="18" charset="0"/>
            </a:endParaRPr>
          </a:p>
          <a:p>
            <a:pPr algn="just">
              <a:buNone/>
            </a:pPr>
            <a:r>
              <a:rPr lang="fr-FR" b="1" dirty="0">
                <a:latin typeface="Times New Roman" panose="02020603050405020304" pitchFamily="18" charset="0"/>
                <a:cs typeface="Times New Roman" pitchFamily="18" charset="0"/>
              </a:rPr>
              <a:t>	« Sous la loi d’</a:t>
            </a:r>
            <a:r>
              <a:rPr lang="fr-FR" b="1" dirty="0" err="1">
                <a:latin typeface="Times New Roman" panose="02020603050405020304" pitchFamily="18" charset="0"/>
                <a:cs typeface="Times New Roman" pitchFamily="18" charset="0"/>
              </a:rPr>
              <a:t>isonomia</a:t>
            </a:r>
            <a:r>
              <a:rPr lang="fr-FR" b="1" dirty="0">
                <a:latin typeface="Times New Roman" panose="02020603050405020304" pitchFamily="18" charset="0"/>
                <a:cs typeface="Times New Roman" pitchFamily="18" charset="0"/>
              </a:rPr>
              <a:t>, le monde social prend la forme d’un cosmos circulaire et centré, où chaque citoyen, parce qu’il est semblable à tous les autres, aura à parcourir l’ensemble du circuit, occupant et cédant successivement, suivant l’ordre du temps, toutes les positions symétriques qui composent l’espace civique ».</a:t>
            </a:r>
            <a:endParaRPr lang="fr-FR" dirty="0">
              <a:latin typeface="Times New Roman" panose="02020603050405020304" pitchFamily="18" charset="0"/>
              <a:cs typeface="Times New Roman" pitchFamily="18" charset="0"/>
            </a:endParaRPr>
          </a:p>
          <a:p>
            <a:pPr>
              <a:buNone/>
            </a:pPr>
            <a:endParaRPr lang="fr-FR" dirty="0">
              <a:latin typeface="Times New Roman" panose="02020603050405020304" pitchFamily="18" charset="0"/>
              <a:cs typeface="Times New Roman" pitchFamily="18" charset="0"/>
            </a:endParaRPr>
          </a:p>
          <a:p>
            <a:pPr>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rmAutofit fontScale="90000"/>
          </a:bodyPr>
          <a:lstStyle/>
          <a:p>
            <a:r>
              <a:rPr lang="fr-FR" b="1" dirty="0">
                <a:latin typeface="Times New Roman" panose="02020603050405020304" pitchFamily="18" charset="0"/>
                <a:cs typeface="Times New Roman" panose="02020603050405020304" pitchFamily="18" charset="0"/>
              </a:rPr>
              <a:t>Autre citation de Jean-Pierre Vernant</a:t>
            </a:r>
          </a:p>
        </p:txBody>
      </p:sp>
      <p:sp>
        <p:nvSpPr>
          <p:cNvPr id="3" name="Espace réservé du contenu 2"/>
          <p:cNvSpPr>
            <a:spLocks noGrp="1"/>
          </p:cNvSpPr>
          <p:nvPr>
            <p:ph idx="1"/>
          </p:nvPr>
        </p:nvSpPr>
        <p:spPr>
          <a:xfrm>
            <a:off x="-108520" y="1484784"/>
            <a:ext cx="9144000" cy="5373216"/>
          </a:xfrm>
        </p:spPr>
        <p:txBody>
          <a:bodyPr>
            <a:normAutofit fontScale="77500" lnSpcReduction="20000"/>
          </a:bodyPr>
          <a:lstStyle/>
          <a:p>
            <a:pPr>
              <a:buNone/>
            </a:pPr>
            <a:r>
              <a:rPr lang="fr-FR" sz="2800" dirty="0">
                <a:latin typeface="Times New Roman" panose="02020603050405020304" pitchFamily="18" charset="0"/>
                <a:cs typeface="Times New Roman" panose="02020603050405020304" pitchFamily="18" charset="0"/>
              </a:rPr>
              <a:t>	Chez Vernant, la citoyenneté et la cité comme cadre urbain sont inséparable : </a:t>
            </a:r>
          </a:p>
          <a:p>
            <a:pPr>
              <a:buNone/>
            </a:pPr>
            <a:endParaRPr lang="fr-FR" dirty="0"/>
          </a:p>
          <a:p>
            <a:pPr algn="just">
              <a:buNone/>
            </a:pPr>
            <a:r>
              <a:rPr lang="fr-FR" b="1" dirty="0">
                <a:latin typeface="Times New Roman" pitchFamily="18" charset="0"/>
                <a:cs typeface="Times New Roman" pitchFamily="18" charset="0"/>
              </a:rPr>
              <a:t>	« Le recours à une image spatiale pour exprimer la conscience qu’un groupe humain prend de lui-même, le sentiment de son existence comme unité politique, n’a pas simple valeur de comparaison. Il reflète l’avènement d’un espace social entièrement nouveau. Les constructions urbaines ne sont plus, en effet, groupées comme auparavant autour d’un palais royal, cerné de fortifications. La ville est maintenant centré sur l’Agora, espace commun siège de la Hestia </a:t>
            </a:r>
            <a:r>
              <a:rPr lang="fr-FR" b="1" dirty="0" err="1">
                <a:latin typeface="Times New Roman" pitchFamily="18" charset="0"/>
                <a:cs typeface="Times New Roman" pitchFamily="18" charset="0"/>
              </a:rPr>
              <a:t>Koiné</a:t>
            </a:r>
            <a:r>
              <a:rPr lang="fr-FR" b="1" dirty="0">
                <a:latin typeface="Times New Roman" pitchFamily="18" charset="0"/>
                <a:cs typeface="Times New Roman" pitchFamily="18" charset="0"/>
              </a:rPr>
              <a:t>, espace public où sont débattus les problèmes d’intérêt général. C’est la ville elle-même qui s’entoure de murs, protégeant et délimitant la totalité du groupe humain qui la constitue. […]. Ce cadre urbain définit en fait un espace mental : il découvre un nouvel horizon spirituel. Dès qu’elle se centre sur la place publique, la ville est déjà, au sens plein, une polis »</a:t>
            </a:r>
            <a:endParaRPr lang="fr-FR" dirty="0">
              <a:latin typeface="Times New Roman" pitchFamily="18" charset="0"/>
              <a:cs typeface="Times New Roman" pitchFamily="18" charset="0"/>
            </a:endParaRPr>
          </a:p>
          <a:p>
            <a:pPr>
              <a:buNone/>
            </a:pP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8A9348-6E8E-5794-7738-A58ADBF6784E}"/>
              </a:ext>
            </a:extLst>
          </p:cNvPr>
          <p:cNvSpPr>
            <a:spLocks noGrp="1"/>
          </p:cNvSpPr>
          <p:nvPr>
            <p:ph type="title"/>
          </p:nvPr>
        </p:nvSpPr>
        <p:spPr>
          <a:xfrm>
            <a:off x="457200" y="34705"/>
            <a:ext cx="8229600" cy="657991"/>
          </a:xfrm>
        </p:spPr>
        <p:txBody>
          <a:bodyPr>
            <a:normAutofit fontScale="90000"/>
          </a:bodyPr>
          <a:lstStyle/>
          <a:p>
            <a:r>
              <a:rPr lang="fr-FR" b="1" dirty="0">
                <a:latin typeface="Times New Roman" panose="02020603050405020304" pitchFamily="18" charset="0"/>
                <a:cs typeface="Times New Roman" panose="02020603050405020304" pitchFamily="18" charset="0"/>
              </a:rPr>
              <a:t>Un concept efficace : la « cité-Etat »</a:t>
            </a:r>
          </a:p>
        </p:txBody>
      </p:sp>
      <p:sp>
        <p:nvSpPr>
          <p:cNvPr id="3" name="Espace réservé du contenu 2">
            <a:extLst>
              <a:ext uri="{FF2B5EF4-FFF2-40B4-BE49-F238E27FC236}">
                <a16:creationId xmlns:a16="http://schemas.microsoft.com/office/drawing/2014/main" id="{9EC0502A-A700-1CA8-7CC2-3828BD1E75C7}"/>
              </a:ext>
            </a:extLst>
          </p:cNvPr>
          <p:cNvSpPr>
            <a:spLocks noGrp="1"/>
          </p:cNvSpPr>
          <p:nvPr>
            <p:ph idx="1"/>
          </p:nvPr>
        </p:nvSpPr>
        <p:spPr>
          <a:xfrm>
            <a:off x="0" y="1177705"/>
            <a:ext cx="9144000" cy="5680295"/>
          </a:xfrm>
        </p:spPr>
        <p:txBody>
          <a:bodyPr>
            <a:normAutofit fontScale="92500"/>
          </a:bodyPr>
          <a:lstStyle/>
          <a:p>
            <a:pPr algn="just"/>
            <a:r>
              <a:rPr lang="fr-FR" sz="3000" b="0" i="0" dirty="0">
                <a:solidFill>
                  <a:srgbClr val="323232"/>
                </a:solidFill>
                <a:effectLst/>
                <a:latin typeface="Times New Roman" panose="02020603050405020304" pitchFamily="18" charset="0"/>
                <a:cs typeface="Times New Roman" panose="02020603050405020304" pitchFamily="18" charset="0"/>
              </a:rPr>
              <a:t>« </a:t>
            </a:r>
            <a:r>
              <a:rPr lang="fr-FR" sz="3000" dirty="0">
                <a:solidFill>
                  <a:srgbClr val="323232"/>
                </a:solidFill>
                <a:latin typeface="Times New Roman" panose="02020603050405020304" pitchFamily="18" charset="0"/>
                <a:cs typeface="Times New Roman" panose="02020603050405020304" pitchFamily="18" charset="0"/>
              </a:rPr>
              <a:t>Les </a:t>
            </a:r>
            <a:r>
              <a:rPr lang="fr-FR" sz="3000" b="0" i="0" dirty="0">
                <a:solidFill>
                  <a:srgbClr val="323232"/>
                </a:solidFill>
                <a:effectLst/>
                <a:latin typeface="Times New Roman" panose="02020603050405020304" pitchFamily="18" charset="0"/>
                <a:cs typeface="Times New Roman" panose="02020603050405020304" pitchFamily="18" charset="0"/>
              </a:rPr>
              <a:t>historiens du monde grec ont depuis fort longtemps adopté le terme de « cité-État » (</a:t>
            </a:r>
            <a:r>
              <a:rPr lang="fr-FR" sz="3000" b="0" i="1" dirty="0" err="1">
                <a:solidFill>
                  <a:srgbClr val="323232"/>
                </a:solidFill>
                <a:effectLst/>
                <a:latin typeface="Times New Roman" panose="02020603050405020304" pitchFamily="18" charset="0"/>
                <a:cs typeface="Times New Roman" panose="02020603050405020304" pitchFamily="18" charset="0"/>
              </a:rPr>
              <a:t>Staatstadt</a:t>
            </a:r>
            <a:r>
              <a:rPr lang="fr-FR" sz="3000" b="0" i="0" dirty="0">
                <a:solidFill>
                  <a:srgbClr val="323232"/>
                </a:solidFill>
                <a:effectLst/>
                <a:latin typeface="Times New Roman" panose="02020603050405020304" pitchFamily="18" charset="0"/>
                <a:cs typeface="Times New Roman" panose="02020603050405020304" pitchFamily="18" charset="0"/>
              </a:rPr>
              <a:t> en allemand, </a:t>
            </a:r>
            <a:r>
              <a:rPr lang="fr-FR" sz="3000" b="0" i="1" dirty="0">
                <a:solidFill>
                  <a:srgbClr val="323232"/>
                </a:solidFill>
                <a:effectLst/>
                <a:latin typeface="Times New Roman" panose="02020603050405020304" pitchFamily="18" charset="0"/>
                <a:cs typeface="Times New Roman" panose="02020603050405020304" pitchFamily="18" charset="0"/>
              </a:rPr>
              <a:t>city-state</a:t>
            </a:r>
            <a:r>
              <a:rPr lang="fr-FR" sz="3000" b="0" i="0" dirty="0">
                <a:solidFill>
                  <a:srgbClr val="323232"/>
                </a:solidFill>
                <a:effectLst/>
                <a:latin typeface="Times New Roman" panose="02020603050405020304" pitchFamily="18" charset="0"/>
                <a:cs typeface="Times New Roman" panose="02020603050405020304" pitchFamily="18" charset="0"/>
              </a:rPr>
              <a:t> en anglais) pour traduire, dans les langues modernes, le terme de </a:t>
            </a:r>
            <a:r>
              <a:rPr lang="fr-FR" sz="3000" b="0" i="1" dirty="0">
                <a:solidFill>
                  <a:srgbClr val="323232"/>
                </a:solidFill>
                <a:effectLst/>
                <a:latin typeface="Times New Roman" panose="02020603050405020304" pitchFamily="18" charset="0"/>
                <a:cs typeface="Times New Roman" panose="02020603050405020304" pitchFamily="18" charset="0"/>
              </a:rPr>
              <a:t>polis</a:t>
            </a:r>
            <a:r>
              <a:rPr lang="fr-FR" sz="3000" b="0" i="0" dirty="0">
                <a:solidFill>
                  <a:srgbClr val="323232"/>
                </a:solidFill>
                <a:effectLst/>
                <a:latin typeface="Times New Roman" panose="02020603050405020304" pitchFamily="18" charset="0"/>
                <a:cs typeface="Times New Roman" panose="02020603050405020304" pitchFamily="18" charset="0"/>
              </a:rPr>
              <a:t>. Dans son usage le plus courant, cette notion, loin de constituer une catégorie analytique rigoureuse, permet de réunir au sein d’une même catégorie descriptive des communautés politiques souveraines organisées autour d’une ville mais qui exercent leur domination sur le territoire rural qui les entoure ».</a:t>
            </a:r>
          </a:p>
          <a:p>
            <a:pPr marL="0" indent="0" algn="just">
              <a:buNone/>
            </a:pPr>
            <a:endParaRPr lang="fr-FR" sz="3000" b="0" i="0" dirty="0">
              <a:solidFill>
                <a:srgbClr val="323232"/>
              </a:solidFill>
              <a:effectLst/>
              <a:latin typeface="Times New Roman" panose="02020603050405020304" pitchFamily="18" charset="0"/>
              <a:cs typeface="Times New Roman" panose="02020603050405020304" pitchFamily="18" charset="0"/>
            </a:endParaRPr>
          </a:p>
          <a:p>
            <a:pPr marL="400050" lvl="1" indent="0" algn="just">
              <a:buNone/>
            </a:pPr>
            <a:r>
              <a:rPr lang="fr-FR" sz="2600" b="0" i="0" dirty="0">
                <a:solidFill>
                  <a:srgbClr val="323232"/>
                </a:solidFill>
                <a:effectLst/>
                <a:latin typeface="Times New Roman" panose="02020603050405020304" pitchFamily="18" charset="0"/>
                <a:cs typeface="Times New Roman" panose="02020603050405020304" pitchFamily="18" charset="0"/>
              </a:rPr>
              <a:t>Paulin </a:t>
            </a:r>
            <a:r>
              <a:rPr lang="fr-FR" sz="2600" b="0" i="0" dirty="0" err="1">
                <a:solidFill>
                  <a:srgbClr val="323232"/>
                </a:solidFill>
                <a:effectLst/>
                <a:latin typeface="Times New Roman" panose="02020603050405020304" pitchFamily="18" charset="0"/>
                <a:cs typeface="Times New Roman" panose="02020603050405020304" pitchFamily="18" charset="0"/>
              </a:rPr>
              <a:t>Ismard</a:t>
            </a:r>
            <a:r>
              <a:rPr lang="fr-FR" sz="2600" b="0" i="0" dirty="0">
                <a:solidFill>
                  <a:srgbClr val="323232"/>
                </a:solidFill>
                <a:effectLst/>
                <a:latin typeface="Times New Roman" panose="02020603050405020304" pitchFamily="18" charset="0"/>
                <a:cs typeface="Times New Roman" panose="02020603050405020304" pitchFamily="18" charset="0"/>
              </a:rPr>
              <a:t>, « Le simple corps de la cité. Les esclaves publics et la question de l'État grec », </a:t>
            </a:r>
            <a:r>
              <a:rPr lang="fr-FR" sz="2600" b="0" i="1" dirty="0">
                <a:solidFill>
                  <a:srgbClr val="323232"/>
                </a:solidFill>
                <a:effectLst/>
                <a:latin typeface="Times New Roman" panose="02020603050405020304" pitchFamily="18" charset="0"/>
                <a:cs typeface="Times New Roman" panose="02020603050405020304" pitchFamily="18" charset="0"/>
              </a:rPr>
              <a:t>Annales. Histoire, Sciences Sociales</a:t>
            </a:r>
            <a:r>
              <a:rPr lang="fr-FR" sz="2600" b="0" i="0" dirty="0">
                <a:solidFill>
                  <a:srgbClr val="323232"/>
                </a:solidFill>
                <a:effectLst/>
                <a:latin typeface="Times New Roman" panose="02020603050405020304" pitchFamily="18" charset="0"/>
                <a:cs typeface="Times New Roman" panose="02020603050405020304" pitchFamily="18" charset="0"/>
              </a:rPr>
              <a:t>, 2014).</a:t>
            </a:r>
            <a:endParaRPr lang="fr-F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715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24744"/>
          </a:xfrm>
        </p:spPr>
        <p:txBody>
          <a:bodyPr>
            <a:noAutofit/>
          </a:bodyPr>
          <a:lstStyle/>
          <a:p>
            <a:r>
              <a:rPr lang="fr-FR" sz="3200" b="1" dirty="0">
                <a:latin typeface="Times New Roman" panose="02020603050405020304" pitchFamily="18" charset="0"/>
                <a:cs typeface="Times New Roman" panose="02020603050405020304" pitchFamily="18" charset="0"/>
              </a:rPr>
              <a:t>Les idées politiques en Grèce Antique (3) : deux types d’égalité à l’</a:t>
            </a:r>
            <a:r>
              <a:rPr lang="fr-FR" sz="3200" b="1" dirty="0" err="1">
                <a:latin typeface="Times New Roman" panose="02020603050405020304" pitchFamily="18" charset="0"/>
                <a:cs typeface="Times New Roman" panose="02020603050405020304" pitchFamily="18" charset="0"/>
              </a:rPr>
              <a:t>oeuvre</a:t>
            </a:r>
            <a:r>
              <a:rPr lang="fr-FR" sz="3200" b="1" dirty="0">
                <a:latin typeface="Times New Roman" panose="02020603050405020304" pitchFamily="18" charset="0"/>
                <a:cs typeface="Times New Roman" panose="02020603050405020304" pitchFamily="18" charset="0"/>
              </a:rPr>
              <a:t> </a:t>
            </a:r>
          </a:p>
        </p:txBody>
      </p:sp>
      <p:sp>
        <p:nvSpPr>
          <p:cNvPr id="3" name="Espace réservé du contenu 2"/>
          <p:cNvSpPr>
            <a:spLocks noGrp="1"/>
          </p:cNvSpPr>
          <p:nvPr>
            <p:ph idx="1"/>
          </p:nvPr>
        </p:nvSpPr>
        <p:spPr>
          <a:xfrm>
            <a:off x="0" y="1484784"/>
            <a:ext cx="9144000" cy="5373216"/>
          </a:xfrm>
        </p:spPr>
        <p:txBody>
          <a:bodyPr>
            <a:normAutofit fontScale="77500" lnSpcReduction="20000"/>
          </a:bodyPr>
          <a:lstStyle/>
          <a:p>
            <a:pPr algn="just"/>
            <a:r>
              <a:rPr lang="fr-FR" dirty="0">
                <a:latin typeface="Times New Roman" pitchFamily="18" charset="0"/>
                <a:cs typeface="Times New Roman" pitchFamily="18" charset="0"/>
              </a:rPr>
              <a:t>Égalité proportionnelle (</a:t>
            </a:r>
            <a:r>
              <a:rPr lang="fr-FR" dirty="0" err="1">
                <a:latin typeface="Times New Roman" pitchFamily="18" charset="0"/>
                <a:cs typeface="Times New Roman" pitchFamily="18" charset="0"/>
              </a:rPr>
              <a:t>eunomie</a:t>
            </a:r>
            <a:r>
              <a:rPr lang="fr-FR" dirty="0">
                <a:latin typeface="Times New Roman" pitchFamily="18" charset="0"/>
                <a:cs typeface="Times New Roman" pitchFamily="18" charset="0"/>
              </a:rPr>
              <a:t>) vs égalité absolue (isonomie). L’</a:t>
            </a:r>
            <a:r>
              <a:rPr lang="fr-FR" dirty="0" err="1">
                <a:latin typeface="Times New Roman" pitchFamily="18" charset="0"/>
                <a:cs typeface="Times New Roman" pitchFamily="18" charset="0"/>
              </a:rPr>
              <a:t>eunomie</a:t>
            </a:r>
            <a:r>
              <a:rPr lang="fr-FR" dirty="0">
                <a:latin typeface="Times New Roman" pitchFamily="18" charset="0"/>
                <a:cs typeface="Times New Roman" pitchFamily="18" charset="0"/>
              </a:rPr>
              <a:t> est défendue par exemple par Platon, qui fait reposer l’ordre social sur un « juste équilibre », des « proportion », des capacités naturellement différenciées. On peut parler, en un sens, d’équité. Au contraire, dans l’isonomie (centrale dans les réformes démocratiques à Athènes), tout citoyen est égal en capacité, comme le prouve la généralisation du tirage au sort comme procédure de justice / d’efficacité.</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Chez Platon, dans sa cité idéale, cette </a:t>
            </a:r>
            <a:r>
              <a:rPr lang="fr-FR" dirty="0" err="1">
                <a:latin typeface="Times New Roman" pitchFamily="18" charset="0"/>
                <a:cs typeface="Times New Roman" pitchFamily="18" charset="0"/>
              </a:rPr>
              <a:t>eunomie</a:t>
            </a:r>
            <a:r>
              <a:rPr lang="fr-FR" dirty="0">
                <a:latin typeface="Times New Roman" pitchFamily="18" charset="0"/>
                <a:cs typeface="Times New Roman" pitchFamily="18" charset="0"/>
              </a:rPr>
              <a:t> se retrouve dans les trois classes qui occupent des positions bien différentes dans la cité (philosophes/savants ; guerriers ; le peuple (composé des paysans, des marins, des artisans, des commerçants,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Cette pensée anti-démocratique, liée à la mort de Socrate, montre l’incompatibilité du pouvoir et de la richesse chez Platon.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52736"/>
          </a:xfrm>
        </p:spPr>
        <p:txBody>
          <a:bodyPr>
            <a:noAutofit/>
          </a:bodyPr>
          <a:lstStyle/>
          <a:p>
            <a:r>
              <a:rPr lang="fr-FR" sz="3600" b="1" dirty="0">
                <a:latin typeface="Times New Roman" panose="02020603050405020304" pitchFamily="18" charset="0"/>
                <a:cs typeface="Times New Roman" panose="02020603050405020304" pitchFamily="18" charset="0"/>
              </a:rPr>
              <a:t>Les idées politiques en Grèce Antique (4) : penser la typologie des régimes </a:t>
            </a:r>
          </a:p>
        </p:txBody>
      </p:sp>
      <p:pic>
        <p:nvPicPr>
          <p:cNvPr id="4" name="Espace réservé du contenu 3" descr="67876128.jpg"/>
          <p:cNvPicPr>
            <a:picLocks noGrp="1" noChangeAspect="1"/>
          </p:cNvPicPr>
          <p:nvPr>
            <p:ph idx="1"/>
          </p:nvPr>
        </p:nvPicPr>
        <p:blipFill>
          <a:blip r:embed="rId2" cstate="print"/>
          <a:stretch>
            <a:fillRect/>
          </a:stretch>
        </p:blipFill>
        <p:spPr>
          <a:xfrm>
            <a:off x="0" y="1476918"/>
            <a:ext cx="9258720" cy="538108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C7B10-4786-FD4B-A009-DCD75CC2FE21}"/>
              </a:ext>
            </a:extLst>
          </p:cNvPr>
          <p:cNvSpPr>
            <a:spLocks noGrp="1"/>
          </p:cNvSpPr>
          <p:nvPr>
            <p:ph type="title"/>
          </p:nvPr>
        </p:nvSpPr>
        <p:spPr>
          <a:xfrm>
            <a:off x="456667" y="0"/>
            <a:ext cx="8229600" cy="692696"/>
          </a:xfrm>
        </p:spPr>
        <p:txBody>
          <a:bodyPr>
            <a:normAutofit fontScale="90000"/>
          </a:bodyPr>
          <a:lstStyle/>
          <a:p>
            <a:r>
              <a:rPr lang="fr-FR" b="1" dirty="0">
                <a:latin typeface="Times New Roman" panose="02020603050405020304" pitchFamily="18" charset="0"/>
                <a:cs typeface="Times New Roman" panose="02020603050405020304" pitchFamily="18" charset="0"/>
              </a:rPr>
              <a:t>Séances David</a:t>
            </a:r>
          </a:p>
        </p:txBody>
      </p:sp>
      <p:sp>
        <p:nvSpPr>
          <p:cNvPr id="3" name="Espace réservé du contenu 2">
            <a:extLst>
              <a:ext uri="{FF2B5EF4-FFF2-40B4-BE49-F238E27FC236}">
                <a16:creationId xmlns:a16="http://schemas.microsoft.com/office/drawing/2014/main" id="{2F64B931-A67C-85E5-5F94-714FCF972A6C}"/>
              </a:ext>
            </a:extLst>
          </p:cNvPr>
          <p:cNvSpPr>
            <a:spLocks noGrp="1"/>
          </p:cNvSpPr>
          <p:nvPr>
            <p:ph idx="1"/>
          </p:nvPr>
        </p:nvSpPr>
        <p:spPr>
          <a:xfrm>
            <a:off x="0" y="1124744"/>
            <a:ext cx="9144000" cy="5733256"/>
          </a:xfrm>
        </p:spPr>
        <p:txBody>
          <a:bodyPr>
            <a:normAutofit fontScale="92500" lnSpcReduction="20000"/>
          </a:bodyPr>
          <a:lstStyle/>
          <a:p>
            <a:pPr algn="just"/>
            <a:r>
              <a:rPr lang="fr-FR" sz="3000" dirty="0">
                <a:latin typeface="Times New Roman" panose="02020603050405020304" pitchFamily="18" charset="0"/>
                <a:cs typeface="Times New Roman" panose="02020603050405020304" pitchFamily="18" charset="0"/>
              </a:rPr>
              <a:t>Séances d’introduction [à voir ce qu’il va faire].</a:t>
            </a:r>
          </a:p>
          <a:p>
            <a:pPr algn="just"/>
            <a:endParaRPr lang="fr-FR" sz="3000" dirty="0">
              <a:latin typeface="Times New Roman" panose="02020603050405020304" pitchFamily="18" charset="0"/>
              <a:cs typeface="Times New Roman" panose="02020603050405020304" pitchFamily="18" charset="0"/>
            </a:endParaRPr>
          </a:p>
          <a:p>
            <a:pPr algn="just"/>
            <a:r>
              <a:rPr lang="fr-FR" sz="3000" dirty="0">
                <a:latin typeface="Times New Roman" panose="02020603050405020304" pitchFamily="18" charset="0"/>
                <a:cs typeface="Times New Roman" panose="02020603050405020304" pitchFamily="18" charset="0"/>
              </a:rPr>
              <a:t>Les ingrédients traditionnels du modèle libéral 1. (Machiavel, T. Hobbes).</a:t>
            </a:r>
          </a:p>
          <a:p>
            <a:pPr algn="just"/>
            <a:endParaRPr lang="fr-FR" sz="3000" i="1" dirty="0">
              <a:latin typeface="Times New Roman" panose="02020603050405020304" pitchFamily="18" charset="0"/>
              <a:cs typeface="Times New Roman" panose="02020603050405020304" pitchFamily="18" charset="0"/>
            </a:endParaRPr>
          </a:p>
          <a:p>
            <a:pPr algn="just"/>
            <a:r>
              <a:rPr lang="fr-FR" sz="3000" dirty="0">
                <a:latin typeface="Times New Roman" panose="02020603050405020304" pitchFamily="18" charset="0"/>
                <a:cs typeface="Times New Roman" panose="02020603050405020304" pitchFamily="18" charset="0"/>
              </a:rPr>
              <a:t>Les ingrédients traditionnels du modèle libéral 2 (Locke, J. Bentham, John Stuart Mill…).</a:t>
            </a:r>
          </a:p>
          <a:p>
            <a:pPr algn="just"/>
            <a:endParaRPr lang="fr-FR" sz="3000" dirty="0">
              <a:latin typeface="Times New Roman" panose="02020603050405020304" pitchFamily="18" charset="0"/>
              <a:cs typeface="Times New Roman" panose="02020603050405020304" pitchFamily="18" charset="0"/>
            </a:endParaRPr>
          </a:p>
          <a:p>
            <a:pPr algn="just"/>
            <a:r>
              <a:rPr lang="fr-FR" sz="3000" dirty="0">
                <a:latin typeface="Times New Roman" panose="02020603050405020304" pitchFamily="18" charset="0"/>
                <a:cs typeface="Times New Roman" panose="02020603050405020304" pitchFamily="18" charset="0"/>
              </a:rPr>
              <a:t>Le libéralisme à l’épreuve de la question sociale (Bentham, Mill, Berlin).</a:t>
            </a:r>
          </a:p>
          <a:p>
            <a:pPr algn="just"/>
            <a:endParaRPr lang="fr-FR" sz="3000" dirty="0">
              <a:latin typeface="Times New Roman" panose="02020603050405020304" pitchFamily="18" charset="0"/>
              <a:cs typeface="Times New Roman" panose="02020603050405020304" pitchFamily="18" charset="0"/>
            </a:endParaRPr>
          </a:p>
          <a:p>
            <a:pPr algn="just"/>
            <a:r>
              <a:rPr lang="fr-FR" sz="3000" dirty="0">
                <a:latin typeface="Times New Roman" panose="02020603050405020304" pitchFamily="18" charset="0"/>
                <a:cs typeface="Times New Roman" panose="02020603050405020304" pitchFamily="18" charset="0"/>
              </a:rPr>
              <a:t>La démocratie libérale et </a:t>
            </a:r>
            <a:r>
              <a:rPr lang="fr-FR" sz="3000" dirty="0" err="1">
                <a:latin typeface="Times New Roman" panose="02020603050405020304" pitchFamily="18" charset="0"/>
                <a:cs typeface="Times New Roman" panose="02020603050405020304" pitchFamily="18" charset="0"/>
              </a:rPr>
              <a:t>communautarienne</a:t>
            </a:r>
            <a:r>
              <a:rPr lang="fr-FR" sz="3000" dirty="0">
                <a:latin typeface="Times New Roman" panose="02020603050405020304" pitchFamily="18" charset="0"/>
                <a:cs typeface="Times New Roman" panose="02020603050405020304" pitchFamily="18" charset="0"/>
              </a:rPr>
              <a:t>, Rawls et ses critiques.</a:t>
            </a:r>
          </a:p>
          <a:p>
            <a:endParaRPr lang="fr-FR" dirty="0"/>
          </a:p>
        </p:txBody>
      </p:sp>
    </p:spTree>
    <p:extLst>
      <p:ext uri="{BB962C8B-B14F-4D97-AF65-F5344CB8AC3E}">
        <p14:creationId xmlns:p14="http://schemas.microsoft.com/office/powerpoint/2010/main" val="242266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r>
              <a:rPr lang="fr-FR" sz="3200" b="1" dirty="0">
                <a:latin typeface="Times New Roman" panose="02020603050405020304" pitchFamily="18" charset="0"/>
                <a:cs typeface="Times New Roman" panose="02020603050405020304" pitchFamily="18" charset="0"/>
              </a:rPr>
              <a:t>Les idées politiques en Grèce Antique (4) : Limites d’un modèle</a:t>
            </a:r>
          </a:p>
        </p:txBody>
      </p:sp>
      <p:sp>
        <p:nvSpPr>
          <p:cNvPr id="5" name="Espace réservé du contenu 4"/>
          <p:cNvSpPr>
            <a:spLocks noGrp="1"/>
          </p:cNvSpPr>
          <p:nvPr>
            <p:ph idx="1"/>
          </p:nvPr>
        </p:nvSpPr>
        <p:spPr>
          <a:xfrm>
            <a:off x="0" y="1340768"/>
            <a:ext cx="9144000" cy="5517232"/>
          </a:xfrm>
        </p:spPr>
        <p:txBody>
          <a:bodyPr>
            <a:normAutofit fontScale="85000" lnSpcReduction="20000"/>
          </a:bodyPr>
          <a:lstStyle/>
          <a:p>
            <a:pPr algn="just"/>
            <a:r>
              <a:rPr lang="fr-FR" dirty="0">
                <a:latin typeface="Times New Roman" pitchFamily="18" charset="0"/>
                <a:cs typeface="Times New Roman" pitchFamily="18" charset="0"/>
              </a:rPr>
              <a:t>Une citoyenneté certes élargie mais qui reste largement exclusive. Paulin </a:t>
            </a:r>
            <a:r>
              <a:rPr lang="fr-FR" dirty="0" err="1">
                <a:latin typeface="Times New Roman" pitchFamily="18" charset="0"/>
                <a:cs typeface="Times New Roman" pitchFamily="18" charset="0"/>
              </a:rPr>
              <a:t>Ismard</a:t>
            </a:r>
            <a:r>
              <a:rPr lang="fr-FR" dirty="0">
                <a:latin typeface="Times New Roman" pitchFamily="18" charset="0"/>
                <a:cs typeface="Times New Roman" pitchFamily="18" charset="0"/>
              </a:rPr>
              <a:t> a par exemple montré la place politique centrale des esclaves (dans la bureaucratie athénienne,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Une conception du temps et de l’histoire encore largement cyclique, dans laquelle la place des hommes reste précaire. La politique en est donc fragilisée.</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Une omniprésence des Dieux dans l’action des hommes (chez Homère, mais aussi Hérodote, Thucydide,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Cette place décroit mais reste fortement présente dans toute l’Antiquité, et joue sur les théories épistémologiques et politiques des auteurs antiques (par exemple dans la théorie de la réminiscence de Platon). </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F8ADD1-B480-D8F7-50CF-38DB6062E893}"/>
              </a:ext>
            </a:extLst>
          </p:cNvPr>
          <p:cNvSpPr>
            <a:spLocks noGrp="1"/>
          </p:cNvSpPr>
          <p:nvPr>
            <p:ph type="title"/>
          </p:nvPr>
        </p:nvSpPr>
        <p:spPr>
          <a:xfrm>
            <a:off x="457200" y="13979"/>
            <a:ext cx="8229600" cy="1143000"/>
          </a:xfrm>
        </p:spPr>
        <p:txBody>
          <a:bodyPr>
            <a:noAutofit/>
          </a:bodyPr>
          <a:lstStyle/>
          <a:p>
            <a:r>
              <a:rPr lang="fr-FR" sz="3200" b="1" dirty="0">
                <a:latin typeface="Times New Roman" panose="02020603050405020304" pitchFamily="18" charset="0"/>
                <a:cs typeface="Times New Roman" panose="02020603050405020304" pitchFamily="18" charset="0"/>
              </a:rPr>
              <a:t>Lecture : Bernard Manin et la démocratie comme procédure</a:t>
            </a:r>
          </a:p>
        </p:txBody>
      </p:sp>
      <p:sp>
        <p:nvSpPr>
          <p:cNvPr id="3" name="Espace réservé du contenu 2">
            <a:extLst>
              <a:ext uri="{FF2B5EF4-FFF2-40B4-BE49-F238E27FC236}">
                <a16:creationId xmlns:a16="http://schemas.microsoft.com/office/drawing/2014/main" id="{5BFB6D0E-6A18-3029-A05E-F29F5BC6C2A9}"/>
              </a:ext>
            </a:extLst>
          </p:cNvPr>
          <p:cNvSpPr>
            <a:spLocks noGrp="1"/>
          </p:cNvSpPr>
          <p:nvPr>
            <p:ph idx="1"/>
          </p:nvPr>
        </p:nvSpPr>
        <p:spPr>
          <a:xfrm>
            <a:off x="457200" y="2420888"/>
            <a:ext cx="8229600" cy="3705275"/>
          </a:xfrm>
        </p:spPr>
        <p:txBody>
          <a:bodyPr>
            <a:normAutofit/>
          </a:bodyPr>
          <a:lstStyle/>
          <a:p>
            <a:pPr marL="0" indent="0" algn="ctr">
              <a:buNone/>
            </a:pPr>
            <a:r>
              <a:rPr lang="fr-FR" sz="2400" dirty="0">
                <a:latin typeface="Times New Roman" panose="02020603050405020304" pitchFamily="18" charset="0"/>
                <a:cs typeface="Times New Roman" panose="02020603050405020304" pitchFamily="18" charset="0"/>
              </a:rPr>
              <a:t>Bernard Manin, </a:t>
            </a:r>
            <a:r>
              <a:rPr lang="fr-FR" sz="2400" i="1" dirty="0">
                <a:latin typeface="Times New Roman" panose="02020603050405020304" pitchFamily="18" charset="0"/>
                <a:cs typeface="Times New Roman" panose="02020603050405020304" pitchFamily="18" charset="0"/>
              </a:rPr>
              <a:t>Principes du gouvernement représentatif</a:t>
            </a:r>
            <a:r>
              <a:rPr lang="fr-FR" sz="2400" dirty="0">
                <a:latin typeface="Times New Roman" panose="02020603050405020304" pitchFamily="18" charset="0"/>
                <a:cs typeface="Times New Roman" panose="02020603050405020304" pitchFamily="18" charset="0"/>
              </a:rPr>
              <a:t>, Paris, Calmann-Lévy, 1995, pp. 44-52.</a:t>
            </a:r>
          </a:p>
          <a:p>
            <a:pPr marL="0" indent="0" algn="ctr">
              <a:buNone/>
            </a:pPr>
            <a:endParaRPr lang="fr-FR" sz="2400" dirty="0">
              <a:latin typeface="Times New Roman" panose="02020603050405020304" pitchFamily="18" charset="0"/>
              <a:cs typeface="Times New Roman" panose="02020603050405020304" pitchFamily="18" charset="0"/>
            </a:endParaRPr>
          </a:p>
          <a:p>
            <a:pPr marL="0" indent="0" algn="ctr">
              <a:buNone/>
            </a:pPr>
            <a:endParaRPr lang="fr-FR" sz="2400" dirty="0">
              <a:latin typeface="Times New Roman" panose="02020603050405020304" pitchFamily="18" charset="0"/>
              <a:cs typeface="Times New Roman" panose="02020603050405020304" pitchFamily="18" charset="0"/>
            </a:endParaRPr>
          </a:p>
          <a:p>
            <a:pPr marL="0" indent="0" algn="ctr">
              <a:buNone/>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879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692696"/>
          </a:xfrm>
        </p:spPr>
        <p:txBody>
          <a:bodyPr>
            <a:normAutofit fontScale="90000"/>
          </a:bodyPr>
          <a:lstStyle/>
          <a:p>
            <a:r>
              <a:rPr lang="fr-FR" sz="4000" b="1" dirty="0">
                <a:latin typeface="Times New Roman" panose="02020603050405020304" pitchFamily="18" charset="0"/>
                <a:cs typeface="Times New Roman" panose="02020603050405020304" pitchFamily="18" charset="0"/>
              </a:rPr>
              <a:t>Le long </a:t>
            </a:r>
            <a:r>
              <a:rPr lang="fr-FR" sz="4000" b="1" dirty="0" err="1">
                <a:latin typeface="Times New Roman" panose="02020603050405020304" pitchFamily="18" charset="0"/>
                <a:cs typeface="Times New Roman" panose="02020603050405020304" pitchFamily="18" charset="0"/>
              </a:rPr>
              <a:t>Moyen-Âge</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1052736"/>
            <a:ext cx="9144000" cy="5805264"/>
          </a:xfrm>
        </p:spPr>
        <p:txBody>
          <a:bodyPr>
            <a:normAutofit fontScale="70000" lnSpcReduction="20000"/>
          </a:bodyPr>
          <a:lstStyle/>
          <a:p>
            <a:pPr algn="just"/>
            <a:r>
              <a:rPr lang="fr-FR" dirty="0">
                <a:latin typeface="Times New Roman" panose="02020603050405020304" pitchFamily="18" charset="0"/>
                <a:cs typeface="Times New Roman" panose="02020603050405020304" pitchFamily="18" charset="0"/>
              </a:rPr>
              <a:t>Une primauté du religieux sur la politique durant tout le </a:t>
            </a:r>
            <a:r>
              <a:rPr lang="fr-FR" dirty="0" err="1">
                <a:latin typeface="Times New Roman" panose="02020603050405020304" pitchFamily="18" charset="0"/>
                <a:cs typeface="Times New Roman" panose="02020603050405020304" pitchFamily="18" charset="0"/>
              </a:rPr>
              <a:t>Moyen-Âge</a:t>
            </a:r>
            <a:r>
              <a:rPr lang="fr-FR" dirty="0">
                <a:latin typeface="Times New Roman" panose="02020603050405020304" pitchFamily="18" charset="0"/>
                <a:cs typeface="Times New Roman" panose="02020603050405020304" pitchFamily="18" charset="0"/>
              </a:rPr>
              <a:t> (jusqu’au XIIe-XIIIe siècle). Certes, l’action politique devient de plus en plus centrale entre Saint-Augustin (les deux cités) et Saint-Thomas d’Aquin, mais l’idée reste la même.</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Des combats religieux et politiques mêlés, avec la place par exemple de plus en plus politique occupée par le Pape et Rome.</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Une organisation en ville qui devient de plus en plus importante à partir du XIIe siècle, et qui transforme sociologiquement non seulement les acteurs mais aussi le rapport à l’organisation naturelle hiérarchique en trois ordres.</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Une influence grandissante des antiques et, par exemple, d’Aristote, qui fait l’objet d’une querelle au XIIIe siècle. On parle même d’une première renaissance du </a:t>
            </a:r>
            <a:r>
              <a:rPr lang="fr-FR" dirty="0" err="1">
                <a:latin typeface="Times New Roman" panose="02020603050405020304" pitchFamily="18" charset="0"/>
                <a:cs typeface="Times New Roman" panose="02020603050405020304" pitchFamily="18" charset="0"/>
              </a:rPr>
              <a:t>Moyen-Âge</a:t>
            </a:r>
            <a:r>
              <a:rPr lang="fr-FR" dirty="0">
                <a:latin typeface="Times New Roman" panose="02020603050405020304" pitchFamily="18" charset="0"/>
                <a:cs typeface="Times New Roman" panose="02020603050405020304" pitchFamily="18" charset="0"/>
              </a:rPr>
              <a:t> tardif ; de la naissance des intellectuels au </a:t>
            </a:r>
            <a:r>
              <a:rPr lang="fr-FR" dirty="0" err="1">
                <a:latin typeface="Times New Roman" panose="02020603050405020304" pitchFamily="18" charset="0"/>
                <a:cs typeface="Times New Roman" panose="02020603050405020304" pitchFamily="18" charset="0"/>
              </a:rPr>
              <a:t>Moyen-Âge</a:t>
            </a:r>
            <a:r>
              <a:rPr lang="fr-FR" dirty="0">
                <a:latin typeface="Times New Roman" panose="02020603050405020304" pitchFamily="18" charset="0"/>
                <a:cs typeface="Times New Roman" panose="02020603050405020304" pitchFamily="18" charset="0"/>
              </a:rPr>
              <a:t> (Le Goff) ; </a:t>
            </a:r>
            <a:r>
              <a:rPr lang="fr-FR" dirty="0" err="1">
                <a:latin typeface="Times New Roman" panose="02020603050405020304" pitchFamily="18" charset="0"/>
                <a:cs typeface="Times New Roman" panose="02020603050405020304" pitchFamily="18" charset="0"/>
              </a:rPr>
              <a:t>etc</a:t>
            </a:r>
            <a:r>
              <a:rPr lang="fr-FR" dirty="0">
                <a:latin typeface="Times New Roman" panose="02020603050405020304" pitchFamily="18" charset="0"/>
                <a:cs typeface="Times New Roman" panose="02020603050405020304" pitchFamily="18" charset="0"/>
              </a:rPr>
              <a:t>…</a:t>
            </a:r>
          </a:p>
          <a:p>
            <a:pPr algn="just"/>
            <a:endParaRPr lang="fr-FR" dirty="0">
              <a:latin typeface="Times New Roman" panose="02020603050405020304" pitchFamily="18" charset="0"/>
              <a:cs typeface="Times New Roman" panose="02020603050405020304" pitchFamily="18" charset="0"/>
            </a:endParaRPr>
          </a:p>
          <a:p>
            <a:pPr algn="just">
              <a:buNone/>
            </a:pPr>
            <a:r>
              <a:rPr lang="fr-FR" b="1" dirty="0">
                <a:latin typeface="Times New Roman" panose="02020603050405020304" pitchFamily="18" charset="0"/>
                <a:cs typeface="Times New Roman" panose="02020603050405020304" pitchFamily="18" charset="0"/>
                <a:sym typeface="Wingdings" pitchFamily="2" charset="2"/>
              </a:rPr>
              <a:t>Malgré tout, l’autonomisation des idées politiques démarre réellement au XVe siècle et, </a:t>
            </a:r>
            <a:r>
              <a:rPr lang="fr-FR" b="1">
                <a:latin typeface="Times New Roman" panose="02020603050405020304" pitchFamily="18" charset="0"/>
                <a:cs typeface="Times New Roman" panose="02020603050405020304" pitchFamily="18" charset="0"/>
                <a:sym typeface="Wingdings" pitchFamily="2" charset="2"/>
              </a:rPr>
              <a:t>plus encore, au début du XVIe siècle.</a:t>
            </a:r>
            <a:endParaRPr lang="fr-F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500" b="1" dirty="0">
                <a:latin typeface="Times New Roman" pitchFamily="18" charset="0"/>
                <a:cs typeface="Times New Roman" pitchFamily="18" charset="0"/>
              </a:rPr>
              <a:t>Retours sur Machiavel : les points clés</a:t>
            </a:r>
          </a:p>
        </p:txBody>
      </p:sp>
      <p:sp>
        <p:nvSpPr>
          <p:cNvPr id="3" name="Espace réservé du contenu 2"/>
          <p:cNvSpPr>
            <a:spLocks noGrp="1"/>
          </p:cNvSpPr>
          <p:nvPr>
            <p:ph idx="1"/>
          </p:nvPr>
        </p:nvSpPr>
        <p:spPr>
          <a:xfrm>
            <a:off x="0" y="836712"/>
            <a:ext cx="9144000" cy="6021288"/>
          </a:xfrm>
        </p:spPr>
        <p:txBody>
          <a:bodyPr>
            <a:normAutofit fontScale="92500" lnSpcReduction="10000"/>
          </a:bodyPr>
          <a:lstStyle/>
          <a:p>
            <a:pPr algn="just"/>
            <a:r>
              <a:rPr lang="fr-FR" sz="2400" dirty="0">
                <a:latin typeface="Times New Roman" pitchFamily="18" charset="0"/>
                <a:cs typeface="Times New Roman" pitchFamily="18" charset="0"/>
              </a:rPr>
              <a:t>Chez M., articulation inédite des rapports entre politique et morale. L’excellence morale n’entretient pas de relation intrinsèque (nécessaire) avec l’excellence politique, à savoir la conservation du pouvoir. M. est, peut-on dire, </a:t>
            </a:r>
            <a:r>
              <a:rPr lang="fr-FR" sz="2400" b="1" dirty="0">
                <a:latin typeface="Times New Roman" pitchFamily="18" charset="0"/>
                <a:cs typeface="Times New Roman" pitchFamily="18" charset="0"/>
              </a:rPr>
              <a:t>amoral. </a:t>
            </a:r>
          </a:p>
          <a:p>
            <a:pPr algn="just"/>
            <a:endParaRPr lang="fr-FR" sz="2400" b="1"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Cette rupture avec la morale passe par la redéfinition des sept vertus morales, dont trois sont spécifiquement princières. Pour cela, il entretient un dialogue critique avec les antiques, et notamment Cicéron. Ce dernier écrit par exemple dans </a:t>
            </a:r>
            <a:r>
              <a:rPr lang="fr-FR" sz="2400" i="1" dirty="0">
                <a:latin typeface="Times New Roman" pitchFamily="18" charset="0"/>
                <a:cs typeface="Times New Roman" pitchFamily="18" charset="0"/>
              </a:rPr>
              <a:t>La République </a:t>
            </a:r>
            <a:r>
              <a:rPr lang="fr-FR" sz="2400" dirty="0">
                <a:latin typeface="Times New Roman" pitchFamily="18" charset="0"/>
                <a:cs typeface="Times New Roman" pitchFamily="18" charset="0"/>
              </a:rPr>
              <a:t>que seule la justice peut mener à la conservation de la cité, en y introduisant ordre et harmonie, en un mot, concorde entre les citoyens : « cette concorde n’est réalisable d’aucune manière sans la justice ».</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 La justice, sœur de l’honnêteté morale (il faut tenir sa parole, etc…), s’oppose à la force et la ruse (lion et renard), qui sont les deux sources de l’injustice. On voit à quel point M. (</a:t>
            </a:r>
            <a:r>
              <a:rPr lang="fr-FR" sz="2400" dirty="0" err="1">
                <a:latin typeface="Times New Roman" pitchFamily="18" charset="0"/>
                <a:cs typeface="Times New Roman" pitchFamily="18" charset="0"/>
              </a:rPr>
              <a:t>cf</a:t>
            </a:r>
            <a:r>
              <a:rPr lang="fr-FR" sz="2400" dirty="0">
                <a:latin typeface="Times New Roman" pitchFamily="18" charset="0"/>
                <a:cs typeface="Times New Roman" pitchFamily="18" charset="0"/>
              </a:rPr>
              <a:t> chapitre 18), s’oppose à cette vision moraliste de la politique.</a:t>
            </a:r>
          </a:p>
          <a:p>
            <a:pPr algn="just"/>
            <a:endParaRPr lang="fr-FR" sz="23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500" b="1" dirty="0">
                <a:latin typeface="Times New Roman" pitchFamily="18" charset="0"/>
                <a:cs typeface="Times New Roman" pitchFamily="18" charset="0"/>
              </a:rPr>
              <a:t>Retours sur Machiavel : les points clés</a:t>
            </a:r>
          </a:p>
        </p:txBody>
      </p:sp>
      <p:sp>
        <p:nvSpPr>
          <p:cNvPr id="3" name="Espace réservé du contenu 2"/>
          <p:cNvSpPr>
            <a:spLocks noGrp="1"/>
          </p:cNvSpPr>
          <p:nvPr>
            <p:ph idx="1"/>
          </p:nvPr>
        </p:nvSpPr>
        <p:spPr>
          <a:xfrm>
            <a:off x="0" y="1196752"/>
            <a:ext cx="9144000" cy="5661248"/>
          </a:xfrm>
        </p:spPr>
        <p:txBody>
          <a:bodyPr>
            <a:normAutofit fontScale="92500" lnSpcReduction="10000"/>
          </a:bodyPr>
          <a:lstStyle/>
          <a:p>
            <a:pPr algn="just"/>
            <a:r>
              <a:rPr lang="fr-FR" sz="2700" dirty="0">
                <a:latin typeface="Times New Roman" pitchFamily="18" charset="0"/>
                <a:cs typeface="Times New Roman" pitchFamily="18" charset="0"/>
              </a:rPr>
              <a:t>Chez M., prise en compte d’un caractère chaotique du monde, vision qui justifie (pour une part, environ la moitié) l’action politique. La </a:t>
            </a:r>
            <a:r>
              <a:rPr lang="fr-FR" sz="2700" i="1" dirty="0" err="1">
                <a:latin typeface="Times New Roman" pitchFamily="18" charset="0"/>
                <a:cs typeface="Times New Roman" pitchFamily="18" charset="0"/>
              </a:rPr>
              <a:t>virtu</a:t>
            </a:r>
            <a:r>
              <a:rPr lang="fr-FR" sz="2700" i="1" dirty="0">
                <a:latin typeface="Times New Roman" pitchFamily="18" charset="0"/>
                <a:cs typeface="Times New Roman" pitchFamily="18" charset="0"/>
              </a:rPr>
              <a:t> </a:t>
            </a:r>
            <a:r>
              <a:rPr lang="fr-FR" sz="2700" dirty="0">
                <a:latin typeface="Times New Roman" pitchFamily="18" charset="0"/>
                <a:cs typeface="Times New Roman" pitchFamily="18" charset="0"/>
              </a:rPr>
              <a:t>permet de maîtriser ce chaos, y compris la </a:t>
            </a:r>
            <a:r>
              <a:rPr lang="fr-FR" sz="2700" i="1" dirty="0" err="1">
                <a:latin typeface="Times New Roman" pitchFamily="18" charset="0"/>
                <a:cs typeface="Times New Roman" pitchFamily="18" charset="0"/>
              </a:rPr>
              <a:t>fortuna</a:t>
            </a:r>
            <a:r>
              <a:rPr lang="fr-FR" sz="2700" i="1" dirty="0">
                <a:latin typeface="Times New Roman" pitchFamily="18" charset="0"/>
                <a:cs typeface="Times New Roman" pitchFamily="18" charset="0"/>
              </a:rPr>
              <a:t> </a:t>
            </a:r>
            <a:r>
              <a:rPr lang="fr-FR" sz="2700" dirty="0">
                <a:latin typeface="Times New Roman" pitchFamily="18" charset="0"/>
                <a:cs typeface="Times New Roman" pitchFamily="18" charset="0"/>
              </a:rPr>
              <a:t>(« la fortune manifeste sa puissance, là où il n’y a personne pour lui résister »). Le prince doit conquérir les faveurs de la </a:t>
            </a:r>
            <a:r>
              <a:rPr lang="fr-FR" sz="2700" i="1" dirty="0" err="1">
                <a:latin typeface="Times New Roman" pitchFamily="18" charset="0"/>
                <a:cs typeface="Times New Roman" pitchFamily="18" charset="0"/>
              </a:rPr>
              <a:t>fortuna</a:t>
            </a:r>
            <a:r>
              <a:rPr lang="fr-FR" sz="2700" i="1" dirty="0">
                <a:latin typeface="Times New Roman" pitchFamily="18" charset="0"/>
                <a:cs typeface="Times New Roman" pitchFamily="18" charset="0"/>
              </a:rPr>
              <a:t> </a:t>
            </a:r>
            <a:r>
              <a:rPr lang="fr-FR" sz="2700" dirty="0">
                <a:latin typeface="Times New Roman" pitchFamily="18" charset="0"/>
                <a:cs typeface="Times New Roman" pitchFamily="18" charset="0"/>
              </a:rPr>
              <a:t>par un combat de tous les instants. Il faut séduire la </a:t>
            </a:r>
            <a:r>
              <a:rPr lang="fr-FR" sz="2700" i="1" dirty="0" err="1">
                <a:latin typeface="Times New Roman" pitchFamily="18" charset="0"/>
                <a:cs typeface="Times New Roman" pitchFamily="18" charset="0"/>
              </a:rPr>
              <a:t>fortuna</a:t>
            </a:r>
            <a:r>
              <a:rPr lang="fr-FR" sz="2700" i="1" dirty="0">
                <a:latin typeface="Times New Roman" pitchFamily="18" charset="0"/>
                <a:cs typeface="Times New Roman" pitchFamily="18" charset="0"/>
              </a:rPr>
              <a:t> </a:t>
            </a:r>
            <a:r>
              <a:rPr lang="fr-FR" sz="2700" dirty="0">
                <a:latin typeface="Times New Roman" pitchFamily="18" charset="0"/>
                <a:cs typeface="Times New Roman" pitchFamily="18" charset="0"/>
              </a:rPr>
              <a:t>mais surtout la dominer (« la fortune est une femme, et il est nécessaire, pour la tenir soumise, de la battre et de la maîtriser »). </a:t>
            </a:r>
          </a:p>
          <a:p>
            <a:pPr algn="just"/>
            <a:endParaRPr lang="fr-FR" sz="2700" dirty="0">
              <a:latin typeface="Times New Roman" pitchFamily="18" charset="0"/>
              <a:cs typeface="Times New Roman" pitchFamily="18" charset="0"/>
            </a:endParaRPr>
          </a:p>
          <a:p>
            <a:pPr algn="just"/>
            <a:r>
              <a:rPr lang="fr-FR" sz="2700" dirty="0">
                <a:latin typeface="Times New Roman" pitchFamily="18" charset="0"/>
                <a:cs typeface="Times New Roman" pitchFamily="18" charset="0"/>
              </a:rPr>
              <a:t>Michel </a:t>
            </a:r>
            <a:r>
              <a:rPr lang="fr-FR" sz="2700" dirty="0" err="1">
                <a:latin typeface="Times New Roman" pitchFamily="18" charset="0"/>
                <a:cs typeface="Times New Roman" pitchFamily="18" charset="0"/>
              </a:rPr>
              <a:t>Sennellart</a:t>
            </a:r>
            <a:r>
              <a:rPr lang="fr-FR" sz="2700" dirty="0">
                <a:latin typeface="Times New Roman" pitchFamily="18" charset="0"/>
                <a:cs typeface="Times New Roman" pitchFamily="18" charset="0"/>
              </a:rPr>
              <a:t> écrit, p. 225 : </a:t>
            </a:r>
          </a:p>
          <a:p>
            <a:pPr algn="just">
              <a:buNone/>
            </a:pPr>
            <a:r>
              <a:rPr lang="fr-FR" sz="2200" dirty="0">
                <a:latin typeface="Times New Roman" pitchFamily="18" charset="0"/>
                <a:cs typeface="Times New Roman" pitchFamily="18" charset="0"/>
              </a:rPr>
              <a:t>	«</a:t>
            </a:r>
            <a:r>
              <a:rPr lang="fr-FR" sz="2200" b="1" dirty="0">
                <a:latin typeface="Times New Roman" pitchFamily="18" charset="0"/>
                <a:cs typeface="Times New Roman" pitchFamily="18" charset="0"/>
              </a:rPr>
              <a:t> Il s’agissait jusqu’alors d’offrir au prince une image idéale de lui-même qui lui serve de point fixe dans le remous des circonstances. C’est ce postulat platonicien, d’après lequel l’action, pour s’orienter, doit se conformer à un modèle préétabli, que Machiavel rejette absolument. Il n’y a pas de normes universelle de la </a:t>
            </a:r>
            <a:r>
              <a:rPr lang="fr-FR" sz="2200" b="1" i="1" dirty="0" err="1">
                <a:latin typeface="Times New Roman" pitchFamily="18" charset="0"/>
                <a:cs typeface="Times New Roman" pitchFamily="18" charset="0"/>
              </a:rPr>
              <a:t>virtù</a:t>
            </a:r>
            <a:r>
              <a:rPr lang="fr-FR" sz="2200" b="1" i="1" dirty="0">
                <a:latin typeface="Times New Roman" pitchFamily="18" charset="0"/>
                <a:cs typeface="Times New Roman" pitchFamily="18" charset="0"/>
              </a:rPr>
              <a:t> </a:t>
            </a:r>
            <a:r>
              <a:rPr lang="fr-FR" sz="2200" b="1" dirty="0">
                <a:latin typeface="Times New Roman" pitchFamily="18" charset="0"/>
                <a:cs typeface="Times New Roman" pitchFamily="18" charset="0"/>
              </a:rPr>
              <a:t>parce que son domaine est celui, instable et en perpétuelle mutation, des choses soumises au cours du temps ».</a:t>
            </a:r>
            <a:endParaRPr lang="fr-FR" sz="22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437800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500" b="1" dirty="0">
                <a:latin typeface="Times New Roman" pitchFamily="18" charset="0"/>
                <a:cs typeface="Times New Roman" pitchFamily="18" charset="0"/>
              </a:rPr>
              <a:t>Retours sur Machiavel : les points clés</a:t>
            </a:r>
          </a:p>
        </p:txBody>
      </p:sp>
      <p:sp>
        <p:nvSpPr>
          <p:cNvPr id="3" name="Espace réservé du contenu 2"/>
          <p:cNvSpPr>
            <a:spLocks noGrp="1"/>
          </p:cNvSpPr>
          <p:nvPr>
            <p:ph idx="1"/>
          </p:nvPr>
        </p:nvSpPr>
        <p:spPr>
          <a:xfrm>
            <a:off x="0" y="1196752"/>
            <a:ext cx="9144000" cy="5661248"/>
          </a:xfrm>
        </p:spPr>
        <p:txBody>
          <a:bodyPr>
            <a:normAutofit/>
          </a:bodyPr>
          <a:lstStyle/>
          <a:p>
            <a:pPr algn="just"/>
            <a:r>
              <a:rPr lang="fr-FR" sz="2600" dirty="0">
                <a:latin typeface="Times New Roman" pitchFamily="18" charset="0"/>
                <a:cs typeface="Times New Roman" pitchFamily="18" charset="0"/>
              </a:rPr>
              <a:t>Cette vision chaotique et guerrière (ch. 14 : « Un prince donc ne doit avoir autre objet ni autre pensée, ni prendre autre matière à cœur que le fait de la guerre et l’organisation de la discipline militaire ») s’ancre dans une anthropologie pessimiste. </a:t>
            </a:r>
          </a:p>
          <a:p>
            <a:pPr algn="just">
              <a:spcBef>
                <a:spcPts val="0"/>
              </a:spcBef>
            </a:pPr>
            <a:endParaRPr lang="fr-FR" sz="2700" dirty="0">
              <a:latin typeface="Times New Roman" pitchFamily="18" charset="0"/>
              <a:cs typeface="Times New Roman" pitchFamily="18" charset="0"/>
            </a:endParaRPr>
          </a:p>
          <a:p>
            <a:pPr algn="just"/>
            <a:r>
              <a:rPr lang="fr-FR" sz="2700" dirty="0">
                <a:latin typeface="Times New Roman" pitchFamily="18" charset="0"/>
                <a:cs typeface="Times New Roman" pitchFamily="18" charset="0"/>
              </a:rPr>
              <a:t>Dans les </a:t>
            </a:r>
            <a:r>
              <a:rPr lang="fr-FR" sz="2700" i="1" dirty="0">
                <a:latin typeface="Times New Roman" pitchFamily="18" charset="0"/>
                <a:cs typeface="Times New Roman" pitchFamily="18" charset="0"/>
              </a:rPr>
              <a:t>Discours, </a:t>
            </a:r>
            <a:r>
              <a:rPr lang="fr-FR" sz="2700" dirty="0">
                <a:latin typeface="Times New Roman" pitchFamily="18" charset="0"/>
                <a:cs typeface="Times New Roman" pitchFamily="18" charset="0"/>
              </a:rPr>
              <a:t>M. écrit que </a:t>
            </a:r>
            <a:r>
              <a:rPr lang="fr-FR" sz="2300" dirty="0">
                <a:latin typeface="Times New Roman" pitchFamily="18" charset="0"/>
                <a:cs typeface="Times New Roman" pitchFamily="18" charset="0"/>
              </a:rPr>
              <a:t>« </a:t>
            </a:r>
            <a:r>
              <a:rPr lang="fr-FR" sz="2300" b="1" dirty="0">
                <a:latin typeface="Times New Roman" pitchFamily="18" charset="0"/>
                <a:cs typeface="Times New Roman" pitchFamily="18" charset="0"/>
              </a:rPr>
              <a:t> « La nature a créé l’homme tel qu’il peut tout désirer et qu’il ne peut pas tout obtenir : ainsi le désir étant toujours supérieur à la faculté d’acquérir il en résulte du mécontentement pour ce qu’il possède et l’insatisfaction de soi-même. De là naissent les changements de la fortune des hommes, car les hommes désirant acquérir et craignant de perdre leurs conquêtes, ils en viennent aux inimités et aux guerres, desquelles s’ensuit la ruine d’un pays et l’élévation d’un autre » (</a:t>
            </a:r>
            <a:r>
              <a:rPr lang="fr-FR" sz="2300" b="1" i="1" dirty="0">
                <a:latin typeface="Times New Roman" pitchFamily="18" charset="0"/>
                <a:cs typeface="Times New Roman" pitchFamily="18" charset="0"/>
              </a:rPr>
              <a:t>I, 37)</a:t>
            </a:r>
            <a:r>
              <a:rPr lang="fr-FR" sz="2300" b="1" dirty="0">
                <a:latin typeface="Times New Roman" pitchFamily="18" charset="0"/>
                <a:cs typeface="Times New Roman" pitchFamily="18" charset="0"/>
              </a:rPr>
              <a:t>.</a:t>
            </a:r>
            <a:endParaRPr lang="fr-FR" sz="23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823291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rmAutofit/>
          </a:bodyPr>
          <a:lstStyle/>
          <a:p>
            <a:r>
              <a:rPr lang="fr-FR" sz="3600" b="1" dirty="0">
                <a:latin typeface="Times New Roman" panose="02020603050405020304" pitchFamily="18" charset="0"/>
                <a:cs typeface="Times New Roman" panose="02020603050405020304" pitchFamily="18" charset="0"/>
              </a:rPr>
              <a:t>Citation méthodologique sur le contexte</a:t>
            </a:r>
          </a:p>
        </p:txBody>
      </p:sp>
      <p:sp>
        <p:nvSpPr>
          <p:cNvPr id="3" name="Espace réservé du contenu 2"/>
          <p:cNvSpPr>
            <a:spLocks noGrp="1"/>
          </p:cNvSpPr>
          <p:nvPr>
            <p:ph idx="1"/>
          </p:nvPr>
        </p:nvSpPr>
        <p:spPr>
          <a:xfrm>
            <a:off x="0" y="980728"/>
            <a:ext cx="9144000" cy="5877272"/>
          </a:xfrm>
        </p:spPr>
        <p:txBody>
          <a:bodyPr>
            <a:normAutofit fontScale="77500" lnSpcReduction="20000"/>
          </a:bodyPr>
          <a:lstStyle/>
          <a:p>
            <a:pPr algn="just">
              <a:buNone/>
            </a:pPr>
            <a:r>
              <a:rPr lang="fr-FR" sz="3100" dirty="0">
                <a:latin typeface="Times New Roman" pitchFamily="18" charset="0"/>
                <a:cs typeface="Times New Roman" pitchFamily="18" charset="0"/>
              </a:rPr>
              <a:t>	« Je cherche à mettre moins exclusivement en valeur les principaux théoriciens que la matrice sociale et intellectuelle générale dont sont issus leurs travaux. Je commence par évoquer ce qui m'apparaît comme les éléments les plus caractéristiques des sociétés dans et pour lesquelles ils ont écrit ; il me semble que c'est la vie politique elle-même qui forme les grands problèmes dont traitera le théoricien, en rendant certains champs objets de problèmes et les questions correspondantes objets de débat […] Ce qui ne veut pas dire que je considère ces superstructures idéologiques comme de simples résultats de leur détermination sociale : il n'est pas moins essentiel de prendre en compte le contexte intellectuel dans lequel les principaux textes ont été produits, contexte fait des écrits antécédents et des idées acquises sur la société politique, ainsi que des contributions courantes, plus éphémères, à la pensée sociale et politique […]. "En cherchant à situer ainsi un texte dans le contexte qui lui revient, ce n'est pas seulement un décor qui se propose à l'interprétation : c'est l'acte d'interprétation lui-même qui commence ».</a:t>
            </a:r>
          </a:p>
          <a:p>
            <a:pPr algn="ctr">
              <a:buNone/>
            </a:pPr>
            <a:r>
              <a:rPr lang="fr-FR" sz="2400" dirty="0">
                <a:latin typeface="Times New Roman" pitchFamily="18" charset="0"/>
                <a:cs typeface="Times New Roman" pitchFamily="18" charset="0"/>
              </a:rPr>
              <a:t>Quentin Skinner, </a:t>
            </a:r>
            <a:r>
              <a:rPr lang="fr-FR" sz="2400" i="1" dirty="0">
                <a:latin typeface="Times New Roman" pitchFamily="18" charset="0"/>
                <a:cs typeface="Times New Roman" pitchFamily="18" charset="0"/>
              </a:rPr>
              <a:t>Les fondements de la pensée politique moderne, </a:t>
            </a:r>
            <a:r>
              <a:rPr lang="fr-FR" sz="2400" dirty="0">
                <a:latin typeface="Times New Roman" pitchFamily="18" charset="0"/>
                <a:cs typeface="Times New Roman" pitchFamily="18" charset="0"/>
              </a:rPr>
              <a:t>p. 9 et </a:t>
            </a:r>
            <a:r>
              <a:rPr lang="fr-FR" sz="2400" i="1" dirty="0">
                <a:latin typeface="Times New Roman" pitchFamily="18" charset="0"/>
                <a:cs typeface="Times New Roman" pitchFamily="18" charset="0"/>
              </a:rPr>
              <a:t>sq</a:t>
            </a:r>
            <a:r>
              <a:rPr lang="fr-FR" sz="2400" dirty="0">
                <a:latin typeface="Times New Roman" pitchFamily="18" charset="0"/>
                <a:cs typeface="Times New Roman" pitchFamily="18"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00586-840A-6500-26C9-E917C5FF33A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0E4FFD-D127-A2C3-9714-D50292487778}"/>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030847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836712"/>
            <a:ext cx="9144000" cy="3456384"/>
          </a:xfrm>
        </p:spPr>
        <p:txBody>
          <a:bodyPr>
            <a:noAutofit/>
          </a:bodyPr>
          <a:lstStyle/>
          <a:p>
            <a:r>
              <a:rPr lang="fr-FR" b="1" dirty="0">
                <a:latin typeface="Times New Roman" pitchFamily="18" charset="0"/>
                <a:cs typeface="Times New Roman" pitchFamily="18" charset="0"/>
              </a:rPr>
              <a:t>Propriété et égalité dans la tradition utopique de Thomas More à Gracchus Babeuf </a:t>
            </a:r>
            <a:br>
              <a:rPr lang="fr-FR" b="1" dirty="0">
                <a:latin typeface="Times New Roman" pitchFamily="18" charset="0"/>
                <a:cs typeface="Times New Roman" pitchFamily="18" charset="0"/>
              </a:rPr>
            </a:br>
            <a:r>
              <a:rPr lang="fr-FR" b="1" dirty="0">
                <a:latin typeface="Times New Roman" pitchFamily="18" charset="0"/>
                <a:cs typeface="Times New Roman" pitchFamily="18" charset="0"/>
              </a:rPr>
              <a:t>(XVIe-XVIIIe siècles).</a:t>
            </a:r>
          </a:p>
        </p:txBody>
      </p:sp>
      <p:sp>
        <p:nvSpPr>
          <p:cNvPr id="3" name="Sous-titre 2"/>
          <p:cNvSpPr>
            <a:spLocks noGrp="1"/>
          </p:cNvSpPr>
          <p:nvPr>
            <p:ph type="subTitle" idx="1"/>
          </p:nvPr>
        </p:nvSpPr>
        <p:spPr>
          <a:xfrm>
            <a:off x="1403648" y="4797152"/>
            <a:ext cx="6400800" cy="1345704"/>
          </a:xfrm>
        </p:spPr>
        <p:txBody>
          <a:bodyPr/>
          <a:lstStyle/>
          <a:p>
            <a:r>
              <a:rPr lang="fr-FR" sz="2800" dirty="0"/>
              <a:t>Master 1 Science Politique</a:t>
            </a:r>
          </a:p>
          <a:p>
            <a:r>
              <a:rPr lang="fr-FR" sz="2800" dirty="0"/>
              <a:t>Université Paris 1 Panthéon-Sorbonne</a:t>
            </a:r>
          </a:p>
          <a:p>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rmAutofit fontScale="90000"/>
          </a:bodyPr>
          <a:lstStyle/>
          <a:p>
            <a:r>
              <a:rPr lang="fr-FR" b="1" dirty="0">
                <a:latin typeface="Times New Roman" pitchFamily="18" charset="0"/>
                <a:cs typeface="Times New Roman" pitchFamily="18" charset="0"/>
              </a:rPr>
              <a:t>Thomas More et la naissance de l’Utopie. </a:t>
            </a:r>
          </a:p>
        </p:txBody>
      </p:sp>
      <p:sp>
        <p:nvSpPr>
          <p:cNvPr id="3" name="Espace réservé du contenu 2"/>
          <p:cNvSpPr>
            <a:spLocks noGrp="1"/>
          </p:cNvSpPr>
          <p:nvPr>
            <p:ph idx="1"/>
          </p:nvPr>
        </p:nvSpPr>
        <p:spPr>
          <a:xfrm>
            <a:off x="0" y="908720"/>
            <a:ext cx="9144000" cy="5949280"/>
          </a:xfrm>
        </p:spPr>
        <p:txBody>
          <a:bodyPr>
            <a:normAutofit fontScale="77500" lnSpcReduction="20000"/>
          </a:bodyPr>
          <a:lstStyle/>
          <a:p>
            <a:pPr algn="just"/>
            <a:r>
              <a:rPr lang="fr-FR" dirty="0">
                <a:latin typeface="Times New Roman" pitchFamily="18" charset="0"/>
                <a:cs typeface="Times New Roman" pitchFamily="18" charset="0"/>
              </a:rPr>
              <a:t>Thomas More, né en 1478 à Londres et mort en 1535. Il publie en 1516 </a:t>
            </a:r>
            <a:r>
              <a:rPr lang="fr-FR" i="1" dirty="0">
                <a:latin typeface="Times New Roman" pitchFamily="18" charset="0"/>
                <a:cs typeface="Times New Roman" pitchFamily="18" charset="0"/>
              </a:rPr>
              <a:t>L’utopie ou Le Traité de la meilleure forme de gouvernement</a:t>
            </a:r>
            <a:r>
              <a:rPr lang="fr-FR" dirty="0">
                <a:latin typeface="Times New Roman" pitchFamily="18" charset="0"/>
                <a:cs typeface="Times New Roman" pitchFamily="18" charset="0"/>
              </a:rPr>
              <a:t>, en latin. Il fait une centaine de pages, et se compose de deux livres.</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La première partie est un dialogue entre Thomas More et Raphaël </a:t>
            </a:r>
            <a:r>
              <a:rPr lang="fr-FR" dirty="0" err="1">
                <a:latin typeface="Times New Roman" pitchFamily="18" charset="0"/>
                <a:cs typeface="Times New Roman" pitchFamily="18" charset="0"/>
              </a:rPr>
              <a:t>Hythloday</a:t>
            </a:r>
            <a:r>
              <a:rPr lang="fr-FR" dirty="0">
                <a:latin typeface="Times New Roman" pitchFamily="18" charset="0"/>
                <a:cs typeface="Times New Roman" pitchFamily="18" charset="0"/>
              </a:rPr>
              <a:t> sur les problèmes de l'Angleterre contemporaine de Thomas More. Il y décrit les vices de l'aristocratie, la misère sociale et la répression étatique très violente vis-à-vis de la délinquance, les méfaits de la vie de cour, les conséquences néfastes de la guerre. Autrement dit, il s'agit d'un réquisitoire contre tous les maux qui pourrissent la société anglaise en ce début de XVI </a:t>
            </a:r>
            <a:r>
              <a:rPr lang="fr-FR" dirty="0" err="1">
                <a:latin typeface="Times New Roman" pitchFamily="18" charset="0"/>
                <a:cs typeface="Times New Roman" pitchFamily="18" charset="0"/>
              </a:rPr>
              <a:t>eme</a:t>
            </a:r>
            <a:r>
              <a:rPr lang="fr-FR" dirty="0">
                <a:latin typeface="Times New Roman" pitchFamily="18" charset="0"/>
                <a:cs typeface="Times New Roman" pitchFamily="18" charset="0"/>
              </a:rPr>
              <a:t> siècle, et qui conduisent au déclin de l'idéal chrétien.</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Le second livre est un récit de voyage d'</a:t>
            </a:r>
            <a:r>
              <a:rPr lang="fr-FR" dirty="0" err="1">
                <a:latin typeface="Times New Roman" pitchFamily="18" charset="0"/>
                <a:cs typeface="Times New Roman" pitchFamily="18" charset="0"/>
              </a:rPr>
              <a:t>Hythloday</a:t>
            </a:r>
            <a:r>
              <a:rPr lang="fr-FR" dirty="0">
                <a:latin typeface="Times New Roman" pitchFamily="18" charset="0"/>
                <a:cs typeface="Times New Roman" pitchFamily="18" charset="0"/>
              </a:rPr>
              <a:t> sur une île, </a:t>
            </a:r>
            <a:r>
              <a:rPr lang="fr-FR" i="1" dirty="0" err="1">
                <a:latin typeface="Times New Roman" pitchFamily="18" charset="0"/>
                <a:cs typeface="Times New Roman" pitchFamily="18" charset="0"/>
              </a:rPr>
              <a:t>Utopia</a:t>
            </a:r>
            <a:r>
              <a:rPr lang="fr-FR" dirty="0">
                <a:latin typeface="Times New Roman" pitchFamily="18" charset="0"/>
                <a:cs typeface="Times New Roman" pitchFamily="18" charset="0"/>
              </a:rPr>
              <a:t>, dont il décrira le fonctionnement. Tout est méticuleusement répertorié : l'absence de propriété privée, l'égalité stricte entre les hommes, le fonctionnement politique de l'île, l'agriculture comme activité de base et, bien sûr, on y reviendra, la religion.</a:t>
            </a:r>
          </a:p>
          <a:p>
            <a:pPr algn="just"/>
            <a:endParaRPr lang="fr-FR" i="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764704"/>
          </a:xfrm>
        </p:spPr>
        <p:txBody>
          <a:bodyPr/>
          <a:lstStyle/>
          <a:p>
            <a:r>
              <a:rPr lang="fr-FR" b="1" dirty="0">
                <a:latin typeface="Times New Roman" panose="02020603050405020304" pitchFamily="18" charset="0"/>
                <a:cs typeface="Times New Roman" panose="02020603050405020304" pitchFamily="18" charset="0"/>
              </a:rPr>
              <a:t>Évaluations du CM</a:t>
            </a:r>
          </a:p>
        </p:txBody>
      </p:sp>
      <p:sp>
        <p:nvSpPr>
          <p:cNvPr id="3" name="Espace réservé du contenu 2"/>
          <p:cNvSpPr>
            <a:spLocks noGrp="1"/>
          </p:cNvSpPr>
          <p:nvPr>
            <p:ph idx="1"/>
          </p:nvPr>
        </p:nvSpPr>
        <p:spPr>
          <a:xfrm>
            <a:off x="0" y="1412776"/>
            <a:ext cx="9144000" cy="5445224"/>
          </a:xfrm>
        </p:spPr>
        <p:txBody>
          <a:bodyPr>
            <a:normAutofit/>
          </a:bodyPr>
          <a:lstStyle/>
          <a:p>
            <a:pPr algn="just"/>
            <a:r>
              <a:rPr lang="fr-FR" sz="3400" dirty="0">
                <a:latin typeface="Times New Roman" panose="02020603050405020304" pitchFamily="18" charset="0"/>
                <a:cs typeface="Times New Roman" panose="02020603050405020304" pitchFamily="18" charset="0"/>
              </a:rPr>
              <a:t>Le cours de Théorie Politique reste classiquement sur le modèle d’une note finale à un partiel en janvier, qui compte pour 100% de la note.</a:t>
            </a:r>
          </a:p>
          <a:p>
            <a:pPr algn="just"/>
            <a:endParaRPr lang="fr-FR" sz="3400" dirty="0">
              <a:latin typeface="Times New Roman" panose="02020603050405020304" pitchFamily="18" charset="0"/>
              <a:cs typeface="Times New Roman" panose="02020603050405020304" pitchFamily="18" charset="0"/>
            </a:endParaRPr>
          </a:p>
          <a:p>
            <a:pPr algn="just"/>
            <a:r>
              <a:rPr lang="fr-FR" sz="3400" dirty="0">
                <a:latin typeface="Times New Roman" panose="02020603050405020304" pitchFamily="18" charset="0"/>
                <a:cs typeface="Times New Roman" panose="02020603050405020304" pitchFamily="18" charset="0"/>
              </a:rPr>
              <a:t>Forme : Un commentaire ou une dissertation, au choix. </a:t>
            </a:r>
          </a:p>
          <a:p>
            <a:pPr algn="just"/>
            <a:endParaRPr lang="fr-FR" sz="3400" dirty="0">
              <a:latin typeface="Times New Roman" panose="02020603050405020304" pitchFamily="18" charset="0"/>
              <a:cs typeface="Times New Roman" panose="02020603050405020304" pitchFamily="18" charset="0"/>
            </a:endParaRPr>
          </a:p>
          <a:p>
            <a:pPr algn="just"/>
            <a:r>
              <a:rPr lang="fr-FR" sz="3400" dirty="0">
                <a:latin typeface="Times New Roman" panose="02020603050405020304" pitchFamily="18" charset="0"/>
                <a:cs typeface="Times New Roman" panose="02020603050405020304" pitchFamily="18" charset="0"/>
              </a:rPr>
              <a:t>Une session de rattrapage a lieu en juin.</a:t>
            </a:r>
            <a:endParaRPr lang="fr-FR" sz="35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fontScale="90000"/>
          </a:bodyPr>
          <a:lstStyle/>
          <a:p>
            <a:r>
              <a:rPr lang="fr-FR" b="1" dirty="0">
                <a:latin typeface="Times New Roman" pitchFamily="18" charset="0"/>
                <a:cs typeface="Times New Roman" pitchFamily="18" charset="0"/>
              </a:rPr>
              <a:t>Les personnages</a:t>
            </a:r>
          </a:p>
        </p:txBody>
      </p:sp>
      <p:sp>
        <p:nvSpPr>
          <p:cNvPr id="3" name="Espace réservé du contenu 2"/>
          <p:cNvSpPr>
            <a:spLocks noGrp="1"/>
          </p:cNvSpPr>
          <p:nvPr>
            <p:ph idx="1"/>
          </p:nvPr>
        </p:nvSpPr>
        <p:spPr>
          <a:xfrm>
            <a:off x="0" y="908720"/>
            <a:ext cx="9144000" cy="5949280"/>
          </a:xfrm>
        </p:spPr>
        <p:txBody>
          <a:bodyPr>
            <a:normAutofit fontScale="40000" lnSpcReduction="20000"/>
          </a:bodyPr>
          <a:lstStyle/>
          <a:p>
            <a:pPr algn="just"/>
            <a:r>
              <a:rPr lang="fr-FR" sz="4800" dirty="0">
                <a:latin typeface="Times New Roman" pitchFamily="18" charset="0"/>
                <a:cs typeface="Times New Roman" pitchFamily="18" charset="0"/>
              </a:rPr>
              <a:t>Le premier est l'auteur lui-même, Thomas More. Issu d’une famille très fortunée et influente politiquement, il a une éducation humaniste classique très marquée par la renaissance. Dans le même temps, il est très catholique. Le « premier » Thomas More est davantage voyageur et humaniste ; le « second » est bien plus proche du pouvoir puisqu’il est ambassadeur puis « chancelier du roi » (sorte d’équivalent de ministre d’Henri VIII). Il désavoue le divorce du roi et sa volonté de faire un schisme religieux. Il est considéré comme un traître, emprisonné, condamné à mort en 1533 et décapité en 1535 de la main d’Henri VIII lui-même.</a:t>
            </a:r>
          </a:p>
          <a:p>
            <a:pPr algn="just"/>
            <a:endParaRPr lang="fr-FR" sz="5000" dirty="0">
              <a:latin typeface="Times New Roman" pitchFamily="18" charset="0"/>
              <a:cs typeface="Times New Roman" pitchFamily="18" charset="0"/>
            </a:endParaRPr>
          </a:p>
          <a:p>
            <a:pPr algn="just"/>
            <a:r>
              <a:rPr lang="fr-FR" sz="4800" dirty="0">
                <a:latin typeface="Times New Roman" pitchFamily="18" charset="0"/>
                <a:cs typeface="Times New Roman" pitchFamily="18" charset="0"/>
              </a:rPr>
              <a:t>Le second personnage est un voyageur, qui est décrit comme un compagnon de voyage d'</a:t>
            </a:r>
            <a:r>
              <a:rPr lang="fr-FR" sz="4800" dirty="0" err="1">
                <a:latin typeface="Times New Roman" pitchFamily="18" charset="0"/>
                <a:cs typeface="Times New Roman" pitchFamily="18" charset="0"/>
              </a:rPr>
              <a:t>Amerigo</a:t>
            </a:r>
            <a:r>
              <a:rPr lang="fr-FR" sz="4800" dirty="0">
                <a:latin typeface="Times New Roman" pitchFamily="18" charset="0"/>
                <a:cs typeface="Times New Roman" pitchFamily="18" charset="0"/>
              </a:rPr>
              <a:t> Vespucci. Il est présenté comme un grand connaisseur de la philosophie latine et romaine. Il est portugais, et fit parti des vingt-quatre hommes que Vespucci accepta de laisser à Castel, lieu de son dernier voyage : </a:t>
            </a:r>
          </a:p>
          <a:p>
            <a:pPr algn="just">
              <a:buNone/>
            </a:pPr>
            <a:r>
              <a:rPr lang="fr-FR" i="1" dirty="0">
                <a:latin typeface="Times New Roman" pitchFamily="18" charset="0"/>
                <a:cs typeface="Times New Roman" pitchFamily="18" charset="0"/>
              </a:rPr>
              <a:t>	« Quoi qu'il en soit, après le départ de </a:t>
            </a:r>
            <a:r>
              <a:rPr lang="fr-FR" i="1" dirty="0" err="1">
                <a:latin typeface="Times New Roman" pitchFamily="18" charset="0"/>
                <a:cs typeface="Times New Roman" pitchFamily="18" charset="0"/>
              </a:rPr>
              <a:t>Vespuce</a:t>
            </a:r>
            <a:r>
              <a:rPr lang="fr-FR" i="1" dirty="0">
                <a:latin typeface="Times New Roman" pitchFamily="18" charset="0"/>
                <a:cs typeface="Times New Roman" pitchFamily="18" charset="0"/>
              </a:rPr>
              <a:t>, il parcourut avec cinq de ses compagnons du Castel une foule de contrées, débarqua à </a:t>
            </a:r>
            <a:r>
              <a:rPr lang="fr-FR" i="1" dirty="0" err="1">
                <a:latin typeface="Times New Roman" pitchFamily="18" charset="0"/>
                <a:cs typeface="Times New Roman" pitchFamily="18" charset="0"/>
              </a:rPr>
              <a:t>Taprobane</a:t>
            </a:r>
            <a:r>
              <a:rPr lang="fr-FR" i="1" dirty="0">
                <a:latin typeface="Times New Roman" pitchFamily="18" charset="0"/>
                <a:cs typeface="Times New Roman" pitchFamily="18" charset="0"/>
              </a:rPr>
              <a:t> comme par miracle, et de là parvint à Calicut, où il trouva des vaisseaux portugais qui le ramenèrent dans son pays, contre toute espérance. </a:t>
            </a:r>
            <a:r>
              <a:rPr lang="fr-FR" dirty="0">
                <a:latin typeface="Times New Roman" pitchFamily="18" charset="0"/>
                <a:cs typeface="Times New Roman" pitchFamily="18" charset="0"/>
              </a:rPr>
              <a:t>»  </a:t>
            </a:r>
            <a:endParaRPr lang="fr-FR" dirty="0">
              <a:latin typeface="Times New Roman" pitchFamily="18" charset="0"/>
              <a:cs typeface="Times New Roman" pitchFamily="18" charset="0"/>
              <a:sym typeface="Wingdings" pitchFamily="2" charset="2"/>
            </a:endParaRPr>
          </a:p>
          <a:p>
            <a:pPr algn="just">
              <a:buNone/>
            </a:pPr>
            <a:endParaRPr lang="fr-FR" dirty="0">
              <a:latin typeface="Times New Roman" pitchFamily="18" charset="0"/>
              <a:cs typeface="Times New Roman" pitchFamily="18" charset="0"/>
            </a:endParaRPr>
          </a:p>
          <a:p>
            <a:pPr algn="just"/>
            <a:r>
              <a:rPr lang="fr-FR" sz="4800" dirty="0">
                <a:latin typeface="Times New Roman" pitchFamily="18" charset="0"/>
                <a:cs typeface="Times New Roman" pitchFamily="18" charset="0"/>
              </a:rPr>
              <a:t>Dans le début du texte, c'est un dernier personnage, Pierre Gilles qui introduit les deux hommes. Il faut savoir qu'à l'époque, Pierre Gilles est un important humaniste. Né en 1486 et mort en 1533, c'est un humaniste français, dont l'activité est principalement éditoriale. On sait qu'il a préparer les premiers recueils d'</a:t>
            </a:r>
            <a:r>
              <a:rPr lang="fr-FR" sz="4800" dirty="0" err="1">
                <a:latin typeface="Times New Roman" pitchFamily="18" charset="0"/>
                <a:cs typeface="Times New Roman" pitchFamily="18" charset="0"/>
              </a:rPr>
              <a:t>Erasme</a:t>
            </a:r>
            <a:r>
              <a:rPr lang="fr-FR" sz="4800" dirty="0">
                <a:latin typeface="Times New Roman" pitchFamily="18" charset="0"/>
                <a:cs typeface="Times New Roman" pitchFamily="18" charset="0"/>
              </a:rPr>
              <a:t>, et fut investit dans la première édition de </a:t>
            </a:r>
            <a:r>
              <a:rPr lang="fr-FR" sz="4800" i="1" dirty="0">
                <a:latin typeface="Times New Roman" pitchFamily="18" charset="0"/>
                <a:cs typeface="Times New Roman" pitchFamily="18" charset="0"/>
              </a:rPr>
              <a:t>L'Utopie</a:t>
            </a:r>
            <a:r>
              <a:rPr lang="fr-FR" sz="4800" dirty="0">
                <a:latin typeface="Times New Roman" pitchFamily="18" charset="0"/>
                <a:cs typeface="Times New Roman" pitchFamily="18" charset="0"/>
              </a:rPr>
              <a:t>. On sait également que Thomas More et  Pierre Gilles correspondent régulièrement.</a:t>
            </a:r>
            <a:endParaRPr lang="fr-FR"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fontScale="90000"/>
          </a:bodyPr>
          <a:lstStyle/>
          <a:p>
            <a:r>
              <a:rPr lang="fr-FR" b="1" dirty="0">
                <a:latin typeface="Times New Roman" pitchFamily="18" charset="0"/>
                <a:cs typeface="Times New Roman" pitchFamily="18" charset="0"/>
              </a:rPr>
              <a:t>La problématique </a:t>
            </a:r>
          </a:p>
        </p:txBody>
      </p:sp>
      <p:sp>
        <p:nvSpPr>
          <p:cNvPr id="3" name="Espace réservé du contenu 2"/>
          <p:cNvSpPr>
            <a:spLocks noGrp="1"/>
          </p:cNvSpPr>
          <p:nvPr>
            <p:ph idx="1"/>
          </p:nvPr>
        </p:nvSpPr>
        <p:spPr>
          <a:xfrm>
            <a:off x="0" y="908720"/>
            <a:ext cx="9144000" cy="5949280"/>
          </a:xfrm>
        </p:spPr>
        <p:txBody>
          <a:bodyPr>
            <a:normAutofit/>
          </a:bodyPr>
          <a:lstStyle/>
          <a:p>
            <a:pPr algn="just"/>
            <a:r>
              <a:rPr lang="fr-FR" sz="1800" dirty="0">
                <a:latin typeface="Times New Roman" pitchFamily="18" charset="0"/>
                <a:cs typeface="Times New Roman" pitchFamily="18" charset="0"/>
              </a:rPr>
              <a:t>Quelle est la meilleure forme d'</a:t>
            </a:r>
            <a:r>
              <a:rPr lang="fr-FR" sz="1800" dirty="0" err="1">
                <a:latin typeface="Times New Roman" pitchFamily="18" charset="0"/>
                <a:cs typeface="Times New Roman" pitchFamily="18" charset="0"/>
              </a:rPr>
              <a:t>Etat</a:t>
            </a:r>
            <a:r>
              <a:rPr lang="fr-FR" sz="1800" dirty="0">
                <a:latin typeface="Times New Roman" pitchFamily="18" charset="0"/>
                <a:cs typeface="Times New Roman" pitchFamily="18" charset="0"/>
              </a:rPr>
              <a:t> ? Comment l'</a:t>
            </a:r>
            <a:r>
              <a:rPr lang="fr-FR" sz="1800" dirty="0" err="1">
                <a:latin typeface="Times New Roman" pitchFamily="18" charset="0"/>
                <a:cs typeface="Times New Roman" pitchFamily="18" charset="0"/>
              </a:rPr>
              <a:t>Etat</a:t>
            </a:r>
            <a:r>
              <a:rPr lang="fr-FR" sz="1800" dirty="0">
                <a:latin typeface="Times New Roman" pitchFamily="18" charset="0"/>
                <a:cs typeface="Times New Roman" pitchFamily="18" charset="0"/>
              </a:rPr>
              <a:t> doit-il s'organiser pour être le plus idéal possible ? Quel doit être le contrôle de l'</a:t>
            </a:r>
            <a:r>
              <a:rPr lang="fr-FR" sz="1800" dirty="0" err="1">
                <a:latin typeface="Times New Roman" pitchFamily="18" charset="0"/>
                <a:cs typeface="Times New Roman" pitchFamily="18" charset="0"/>
              </a:rPr>
              <a:t>Etat</a:t>
            </a:r>
            <a:r>
              <a:rPr lang="fr-FR" sz="1800" dirty="0">
                <a:latin typeface="Times New Roman" pitchFamily="18" charset="0"/>
                <a:cs typeface="Times New Roman" pitchFamily="18" charset="0"/>
              </a:rPr>
              <a:t> sur les individus ?</a:t>
            </a:r>
          </a:p>
          <a:p>
            <a:pPr algn="just">
              <a:spcBef>
                <a:spcPts val="0"/>
              </a:spcBef>
            </a:pPr>
            <a:endParaRPr lang="fr-FR" sz="1700"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 Elias, p.46 : </a:t>
            </a:r>
            <a:r>
              <a:rPr lang="fr-FR" sz="1700" i="1" dirty="0">
                <a:latin typeface="Times New Roman" pitchFamily="18" charset="0"/>
                <a:cs typeface="Times New Roman" pitchFamily="18" charset="0"/>
              </a:rPr>
              <a:t>"Pourquoi le problème de l'</a:t>
            </a:r>
            <a:r>
              <a:rPr lang="fr-FR" sz="1700" i="1" dirty="0" err="1">
                <a:latin typeface="Times New Roman" pitchFamily="18" charset="0"/>
                <a:cs typeface="Times New Roman" pitchFamily="18" charset="0"/>
              </a:rPr>
              <a:t>Etat</a:t>
            </a:r>
            <a:r>
              <a:rPr lang="fr-FR" sz="1700" i="1" dirty="0">
                <a:latin typeface="Times New Roman" pitchFamily="18" charset="0"/>
                <a:cs typeface="Times New Roman" pitchFamily="18" charset="0"/>
              </a:rPr>
              <a:t> gagna-t-il une importance particulière à cette époque pour les penseurs? La reconstruction fidèle des problèmes de la société qui se reflètent dans un écrit très lu de l'époque est indispensable à la compréhension de celui-ci".</a:t>
            </a:r>
          </a:p>
          <a:p>
            <a:pPr algn="just">
              <a:buNone/>
            </a:pPr>
            <a:r>
              <a:rPr lang="fr-FR" sz="1700" dirty="0">
                <a:latin typeface="Times New Roman" pitchFamily="18" charset="0"/>
                <a:cs typeface="Times New Roman" pitchFamily="18" charset="0"/>
              </a:rPr>
              <a:t>	p. 135-136 : "</a:t>
            </a:r>
            <a:r>
              <a:rPr lang="fr-FR" sz="1700" i="1" dirty="0">
                <a:latin typeface="Times New Roman" pitchFamily="18" charset="0"/>
                <a:cs typeface="Times New Roman" pitchFamily="18" charset="0"/>
              </a:rPr>
              <a:t>La forme de l'Eglise était un grand sujet de discussion sur lequel on écrivait beaucoup. Ce qui paraît un peu étonnant, c'est que le livre de Thomas More n'abord encore que relativement peu, voire presque pas ce sujet. En revanche, c'est bien le premier ouvrage passé à la postérité qui traite directement de réforme de l'</a:t>
            </a:r>
            <a:r>
              <a:rPr lang="fr-FR" sz="1700" i="1" dirty="0" err="1">
                <a:latin typeface="Times New Roman" pitchFamily="18" charset="0"/>
                <a:cs typeface="Times New Roman" pitchFamily="18" charset="0"/>
              </a:rPr>
              <a:t>Etat</a:t>
            </a:r>
            <a:r>
              <a:rPr lang="fr-FR" sz="1700" i="1" dirty="0">
                <a:latin typeface="Times New Roman" pitchFamily="18" charset="0"/>
                <a:cs typeface="Times New Roman" pitchFamily="18" charset="0"/>
              </a:rPr>
              <a:t>. Ce n'est pas sans importance. Peut-être puis-je vous rappeler ici que le concept d'</a:t>
            </a:r>
            <a:r>
              <a:rPr lang="fr-FR" sz="1700" i="1" dirty="0" err="1">
                <a:latin typeface="Times New Roman" pitchFamily="18" charset="0"/>
                <a:cs typeface="Times New Roman" pitchFamily="18" charset="0"/>
              </a:rPr>
              <a:t>Etat</a:t>
            </a:r>
            <a:r>
              <a:rPr lang="fr-FR" sz="1700" i="1" dirty="0">
                <a:latin typeface="Times New Roman" pitchFamily="18" charset="0"/>
                <a:cs typeface="Times New Roman" pitchFamily="18" charset="0"/>
              </a:rPr>
              <a:t> est nouveau à l'époque, et les nouveaux concepts surgissent en général - mon expérience me l'a montré - lorsqu'en naît le besoin dans la société. Certes, il existait le latin </a:t>
            </a:r>
            <a:r>
              <a:rPr lang="fr-FR" sz="1700" i="1" dirty="0" err="1">
                <a:latin typeface="Times New Roman" pitchFamily="18" charset="0"/>
                <a:cs typeface="Times New Roman" pitchFamily="18" charset="0"/>
              </a:rPr>
              <a:t>res</a:t>
            </a:r>
            <a:r>
              <a:rPr lang="fr-FR" sz="1700" i="1" dirty="0">
                <a:latin typeface="Times New Roman" pitchFamily="18" charset="0"/>
                <a:cs typeface="Times New Roman" pitchFamily="18" charset="0"/>
              </a:rPr>
              <a:t> publica, mais pour désigner les Etats, on ne disposait que de termes comme royaume, principauté, c'est-à-dire de termes particuliers".</a:t>
            </a:r>
          </a:p>
          <a:p>
            <a:pPr algn="just">
              <a:spcBef>
                <a:spcPts val="0"/>
              </a:spcBef>
              <a:buNone/>
            </a:pPr>
            <a:endParaRPr lang="fr-FR" sz="1700"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Ce concept </a:t>
            </a:r>
            <a:r>
              <a:rPr lang="fr-FR" sz="1700" i="1" dirty="0">
                <a:latin typeface="Times New Roman" pitchFamily="18" charset="0"/>
                <a:cs typeface="Times New Roman" pitchFamily="18" charset="0"/>
              </a:rPr>
              <a:t>"fut également le symptôme d'une mutation sociale de grande ampleur à cette époque ; pour faire court, c'était l'époque où commençait à s'achever le long combat entre l'Eglise et l'Etat pour s'arroger l'hégémonie sur les hommes. L'équilibre des pouvoirs se déplaça, lentement et progressivement, impitoyablement, au profit de l'</a:t>
            </a:r>
            <a:r>
              <a:rPr lang="fr-FR" sz="1700" i="1" dirty="0" err="1">
                <a:latin typeface="Times New Roman" pitchFamily="18" charset="0"/>
                <a:cs typeface="Times New Roman" pitchFamily="18" charset="0"/>
              </a:rPr>
              <a:t>Etat</a:t>
            </a:r>
            <a:r>
              <a:rPr lang="fr-FR" sz="1700" dirty="0">
                <a:latin typeface="Times New Roman" pitchFamily="18" charset="0"/>
                <a:cs typeface="Times New Roman" pitchFamily="18" charset="0"/>
              </a:rPr>
              <a:t>".</a:t>
            </a:r>
          </a:p>
          <a:p>
            <a:pPr>
              <a:spcBef>
                <a:spcPts val="0"/>
              </a:spcBef>
              <a:buNone/>
            </a:pPr>
            <a:endParaRPr lang="fr-FR" sz="1600" dirty="0">
              <a:latin typeface="Times New Roman" pitchFamily="18" charset="0"/>
              <a:cs typeface="Times New Roman" pitchFamily="18" charset="0"/>
            </a:endParaRPr>
          </a:p>
          <a:p>
            <a:pPr algn="just">
              <a:buNone/>
            </a:pPr>
            <a:r>
              <a:rPr lang="fr-FR" sz="1750" b="1" i="1" dirty="0">
                <a:latin typeface="Times New Roman" pitchFamily="18" charset="0"/>
                <a:cs typeface="Times New Roman" pitchFamily="18" charset="0"/>
                <a:sym typeface="Wingdings" pitchFamily="2" charset="2"/>
              </a:rPr>
              <a:t>R</a:t>
            </a:r>
            <a:r>
              <a:rPr lang="fr-FR" sz="1750" b="1" dirty="0">
                <a:latin typeface="Times New Roman" pitchFamily="18" charset="0"/>
                <a:cs typeface="Times New Roman" pitchFamily="18" charset="0"/>
                <a:sym typeface="Wingdings" pitchFamily="2" charset="2"/>
              </a:rPr>
              <a:t>eprésentatif de l’autonomisation du politique et de l’émergence de l’organisation étatique.</a:t>
            </a:r>
            <a:endParaRPr lang="fr-FR" sz="1750" b="1" i="1"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fontScale="90000"/>
          </a:bodyPr>
          <a:lstStyle/>
          <a:p>
            <a:r>
              <a:rPr lang="fr-FR" b="1" dirty="0">
                <a:latin typeface="Times New Roman" pitchFamily="18" charset="0"/>
                <a:cs typeface="Times New Roman" pitchFamily="18" charset="0"/>
              </a:rPr>
              <a:t>La thèse</a:t>
            </a:r>
          </a:p>
        </p:txBody>
      </p:sp>
      <p:sp>
        <p:nvSpPr>
          <p:cNvPr id="3" name="Espace réservé du contenu 2"/>
          <p:cNvSpPr>
            <a:spLocks noGrp="1"/>
          </p:cNvSpPr>
          <p:nvPr>
            <p:ph idx="1"/>
          </p:nvPr>
        </p:nvSpPr>
        <p:spPr>
          <a:xfrm>
            <a:off x="0" y="764704"/>
            <a:ext cx="9144000" cy="6093296"/>
          </a:xfrm>
        </p:spPr>
        <p:txBody>
          <a:bodyPr>
            <a:noAutofit/>
          </a:bodyPr>
          <a:lstStyle/>
          <a:p>
            <a:pPr algn="just"/>
            <a:r>
              <a:rPr lang="fr-FR" sz="1700" dirty="0">
                <a:latin typeface="Times New Roman" pitchFamily="18" charset="0"/>
                <a:cs typeface="Times New Roman" pitchFamily="18" charset="0"/>
              </a:rPr>
              <a:t> Au début du 1er livre, avant que le dialogue commence réellement, on comprend très vite où en viendra Thomas More. Il est écrit : </a:t>
            </a:r>
            <a:r>
              <a:rPr lang="fr-FR" sz="1700" i="1" dirty="0">
                <a:latin typeface="Times New Roman" pitchFamily="18" charset="0"/>
                <a:cs typeface="Times New Roman" pitchFamily="18" charset="0"/>
              </a:rPr>
              <a:t>"A vrai dire, Raphaël remarqua chez ces nouveaux peuples des institutions aussi mauvaises que les nôtres ; mais il y a observé aussi un grand nombre de lois capables d'éclairer, de régénérer les villes, nations et royaumes de la vieille Europe."</a:t>
            </a:r>
          </a:p>
          <a:p>
            <a:pPr algn="just">
              <a:spcBef>
                <a:spcPts val="0"/>
              </a:spcBef>
              <a:buNone/>
            </a:pPr>
            <a:endParaRPr lang="fr-FR" sz="1700" i="1"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Le texte se termine : </a:t>
            </a:r>
            <a:r>
              <a:rPr lang="fr-FR" sz="1700" i="1" dirty="0">
                <a:latin typeface="Times New Roman" pitchFamily="18" charset="0"/>
                <a:cs typeface="Times New Roman" pitchFamily="18" charset="0"/>
              </a:rPr>
              <a:t>« Je louai donc les institutions utopiennes et son discours. Puis je le pris par la main pour le faire entrer souper, lui disant qu'une autre fois nous aurions le loisir de méditer plus profondément ces matières, et d'en causer ensemble avec plus de détails. Plaise à Dieu que cela m'arrive un jour! Car si, d'un côté, je ne puis consentir à tout ce qui a été dit par cet homme, du reste fort savant et très habile en affaires humaines, d'un autre côté, je confesse aisément qu'il y a chez les Utopiens une foule de choses que je souhaite voir établies dans nos cités.</a:t>
            </a:r>
            <a:r>
              <a:rPr lang="fr-FR" sz="1700" dirty="0">
                <a:latin typeface="Times New Roman" pitchFamily="18" charset="0"/>
                <a:cs typeface="Times New Roman" pitchFamily="18" charset="0"/>
              </a:rPr>
              <a:t> </a:t>
            </a:r>
            <a:r>
              <a:rPr lang="fr-FR" sz="1700" i="1" dirty="0">
                <a:latin typeface="Times New Roman" pitchFamily="18" charset="0"/>
                <a:cs typeface="Times New Roman" pitchFamily="18" charset="0"/>
              </a:rPr>
              <a:t>Je le souhaite plus que je ne l'espère.  »</a:t>
            </a:r>
            <a:endParaRPr lang="fr-FR" sz="1700" dirty="0">
              <a:latin typeface="Times New Roman" pitchFamily="18" charset="0"/>
              <a:cs typeface="Times New Roman" pitchFamily="18" charset="0"/>
            </a:endParaRPr>
          </a:p>
          <a:p>
            <a:pPr algn="just">
              <a:spcBef>
                <a:spcPts val="0"/>
              </a:spcBef>
            </a:pPr>
            <a:endParaRPr lang="fr-FR" sz="1700" i="1"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Il y a une double intention qui est :</a:t>
            </a:r>
          </a:p>
          <a:p>
            <a:pPr algn="just">
              <a:buNone/>
            </a:pPr>
            <a:r>
              <a:rPr lang="fr-FR" sz="1700" dirty="0">
                <a:latin typeface="Times New Roman" pitchFamily="18" charset="0"/>
                <a:cs typeface="Times New Roman" pitchFamily="18" charset="0"/>
              </a:rPr>
              <a:t>-	 D‘éradiquer l'oisiveté et la misère sociale ; éradiquer les inégalités insupportables de son époque ; supprimer l'oppression des tyrans et établir une sorte de prémisse de tolérance religieuse .</a:t>
            </a:r>
          </a:p>
          <a:p>
            <a:pPr algn="just">
              <a:buFontTx/>
              <a:buChar char="-"/>
            </a:pPr>
            <a:r>
              <a:rPr lang="fr-FR" sz="1700" dirty="0">
                <a:latin typeface="Times New Roman" pitchFamily="18" charset="0"/>
                <a:cs typeface="Times New Roman" pitchFamily="18" charset="0"/>
              </a:rPr>
              <a:t>En même temps, il y a aussi une volonté clairement tirée de la morale religieuse de retrouver une conformité avec l'exigence divine en Angleterre. Il y a une décadence morale que More ne supporte pas, et l'idée est aussi d'aller chercher dans les sociétés païennes ce qui peut permettre à l'Angleterre de se relever (comme la tolérance). </a:t>
            </a:r>
          </a:p>
          <a:p>
            <a:pPr algn="just">
              <a:spcBef>
                <a:spcPts val="0"/>
              </a:spcBef>
              <a:buFontTx/>
              <a:buChar char="-"/>
            </a:pPr>
            <a:endParaRPr lang="fr-FR" sz="1700" dirty="0">
              <a:latin typeface="Times New Roman" pitchFamily="18" charset="0"/>
              <a:cs typeface="Times New Roman" pitchFamily="18" charset="0"/>
            </a:endParaRPr>
          </a:p>
          <a:p>
            <a:pPr algn="ctr">
              <a:buNone/>
            </a:pPr>
            <a:r>
              <a:rPr lang="fr-FR" sz="1600" b="1" dirty="0">
                <a:latin typeface="Times New Roman" pitchFamily="18" charset="0"/>
                <a:cs typeface="Times New Roman" pitchFamily="18" charset="0"/>
                <a:sym typeface="Wingdings" pitchFamily="2" charset="2"/>
              </a:rPr>
              <a:t>La réforme étatique est dictée par la religion. L’interventionnisme comme solution à la décadence.</a:t>
            </a:r>
            <a:endParaRPr lang="fr-FR" sz="1600" b="1"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600" b="1" dirty="0">
                <a:latin typeface="Times New Roman" pitchFamily="18" charset="0"/>
                <a:cs typeface="Times New Roman" pitchFamily="18" charset="0"/>
              </a:rPr>
              <a:t>Livre I : dialogue sur les maux anglais</a:t>
            </a:r>
          </a:p>
        </p:txBody>
      </p:sp>
      <p:sp>
        <p:nvSpPr>
          <p:cNvPr id="3" name="Espace réservé du contenu 2"/>
          <p:cNvSpPr>
            <a:spLocks noGrp="1"/>
          </p:cNvSpPr>
          <p:nvPr>
            <p:ph idx="1"/>
          </p:nvPr>
        </p:nvSpPr>
        <p:spPr>
          <a:xfrm>
            <a:off x="0" y="764704"/>
            <a:ext cx="9144000" cy="6093296"/>
          </a:xfrm>
        </p:spPr>
        <p:txBody>
          <a:bodyPr>
            <a:normAutofit fontScale="70000" lnSpcReduction="20000"/>
          </a:bodyPr>
          <a:lstStyle/>
          <a:p>
            <a:pPr algn="just">
              <a:buNone/>
            </a:pPr>
            <a:r>
              <a:rPr lang="fr-FR" sz="2300" i="1" dirty="0">
                <a:latin typeface="Times New Roman" pitchFamily="18" charset="0"/>
                <a:cs typeface="Times New Roman" pitchFamily="18" charset="0"/>
              </a:rPr>
              <a:t>	Remarque : Le second livre a été écrit avant le premier. La description d'un Etat idéal, dans l'optique de mettre en avant une réforme nécessaire, semble donc bien être le but premier de More. </a:t>
            </a:r>
          </a:p>
          <a:p>
            <a:pPr algn="just">
              <a:buNone/>
            </a:pPr>
            <a:endParaRPr lang="fr-FR" sz="1600" dirty="0">
              <a:latin typeface="Times New Roman" pitchFamily="18" charset="0"/>
              <a:cs typeface="Times New Roman" pitchFamily="18" charset="0"/>
            </a:endParaRPr>
          </a:p>
          <a:p>
            <a:pPr algn="just"/>
            <a:r>
              <a:rPr lang="fr-FR" sz="2900" dirty="0">
                <a:latin typeface="Times New Roman" pitchFamily="18" charset="0"/>
                <a:cs typeface="Times New Roman" pitchFamily="18" charset="0"/>
              </a:rPr>
              <a:t>Critique de l'aristocratie oisive et extrêmement riche, qui est, pour More, à la source de la misère sociale (et </a:t>
            </a:r>
            <a:r>
              <a:rPr lang="fr-FR" sz="2900" dirty="0" err="1">
                <a:latin typeface="Times New Roman" pitchFamily="18" charset="0"/>
                <a:cs typeface="Times New Roman" pitchFamily="18" charset="0"/>
              </a:rPr>
              <a:t>ref</a:t>
            </a:r>
            <a:r>
              <a:rPr lang="fr-FR" sz="2900" dirty="0">
                <a:latin typeface="Times New Roman" pitchFamily="18" charset="0"/>
                <a:cs typeface="Times New Roman" pitchFamily="18" charset="0"/>
              </a:rPr>
              <a:t> au mouvement des enclosures) :</a:t>
            </a:r>
          </a:p>
          <a:p>
            <a:pPr algn="just">
              <a:buNone/>
            </a:pPr>
            <a:r>
              <a:rPr lang="fr-FR" sz="2500" i="1" dirty="0">
                <a:latin typeface="Times New Roman" pitchFamily="18" charset="0"/>
                <a:cs typeface="Times New Roman" pitchFamily="18" charset="0"/>
              </a:rPr>
              <a:t>	«Ces pauvres gens n'ont pas assez de leurs rentes, de leurs bénéfices, des revenus de leurs terres ; ils ne sont pas contents de vivre au sein de l'oisiveté et des plaisirs, à charge au public et sans profit pour l'État. Ils enlèvent de vastes terrains à la culture, les convertissent en pâturages, abattent les maisons, les villages, et n'y laissent que le temple, pour servir d'étable à leurs moutons. Ils changent en déserts les lieux les plus habités et les mieux cultivés. Ils craignent sans doute qu'il n'y ait pas assez de parcs et de forêts, et que le sol ne manque aux animaux sauvages […] Les malheureux fuient en pleurant le toit qui les a vus naître, le sol qui les a nourris, et ils ne trouvent pas où se réfugier. Alors, ils vendent à vil prix ce qu'ils ont pu emporter de leurs effets, marchandise dont la valeur est déjà bien peu de chose. Cette faible ressource épuisée, que leur reste-t-il ? Le vol, et puis la pendaison dans les formes. »</a:t>
            </a:r>
          </a:p>
          <a:p>
            <a:pPr algn="just">
              <a:buNone/>
            </a:pPr>
            <a:r>
              <a:rPr lang="fr-FR" sz="2100" dirty="0">
                <a:latin typeface="Times New Roman" pitchFamily="18" charset="0"/>
                <a:cs typeface="Times New Roman" pitchFamily="18" charset="0"/>
              </a:rPr>
              <a:t>	</a:t>
            </a:r>
          </a:p>
          <a:p>
            <a:pPr algn="just"/>
            <a:r>
              <a:rPr lang="fr-FR" sz="2800" dirty="0">
                <a:latin typeface="Times New Roman" pitchFamily="18" charset="0"/>
                <a:cs typeface="Times New Roman" pitchFamily="18" charset="0"/>
              </a:rPr>
              <a:t>Critique de la guerre ; de la tyrannie des princes ; etc...</a:t>
            </a:r>
          </a:p>
          <a:p>
            <a:pPr algn="just">
              <a:buNone/>
            </a:pPr>
            <a:endParaRPr lang="fr-FR" sz="26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Pour Elias, cette partie représente un témoignage inédit. Je le cite :</a:t>
            </a:r>
          </a:p>
          <a:p>
            <a:pPr algn="just">
              <a:buNone/>
            </a:pPr>
            <a:r>
              <a:rPr lang="fr-FR" sz="2400" i="1" dirty="0">
                <a:latin typeface="Times New Roman" pitchFamily="18" charset="0"/>
                <a:cs typeface="Times New Roman" pitchFamily="18" charset="0"/>
              </a:rPr>
              <a:t>	"L'ouvrage est un des tout premiers témoignages de la prise de conscience que les êtres humains peuvent et devraient eux-mêmes faire quelque chose pour réduire la misère et la pauvreté sur cette terre - qu'ils pourraient faire quelque chose non en raison des récompenses attendues au ciel, mais par compassion pour les humains eux-mêmes, non pour plaire à Dieu, mais dans leur intérêt. Cela aussi était un signe de l'époque -une forme plus séculière de la conscience".</a:t>
            </a:r>
          </a:p>
          <a:p>
            <a:pPr algn="just">
              <a:buNone/>
            </a:pPr>
            <a:endParaRPr lang="fr-FR" sz="2600" dirty="0">
              <a:latin typeface="Times New Roman" pitchFamily="18" charset="0"/>
              <a:cs typeface="Times New Roman" pitchFamily="18" charset="0"/>
            </a:endParaRPr>
          </a:p>
          <a:p>
            <a:pPr algn="just">
              <a:buNone/>
            </a:pPr>
            <a:endParaRPr lang="fr-FR" sz="2600" dirty="0">
              <a:latin typeface="Times New Roman" pitchFamily="18" charset="0"/>
              <a:cs typeface="Times New Roman" pitchFamily="18" charset="0"/>
            </a:endParaRPr>
          </a:p>
          <a:p>
            <a:endParaRPr lang="fr-FR" dirty="0"/>
          </a:p>
          <a:p>
            <a:endParaRPr lang="fr-FR" dirty="0"/>
          </a:p>
          <a:p>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a:bodyPr>
          <a:lstStyle/>
          <a:p>
            <a:r>
              <a:rPr lang="fr-FR" sz="3600" b="1" dirty="0">
                <a:latin typeface="Times New Roman" pitchFamily="18" charset="0"/>
                <a:cs typeface="Times New Roman" pitchFamily="18" charset="0"/>
              </a:rPr>
              <a:t>Livre II : monologue sur une cité idéale (1)</a:t>
            </a:r>
          </a:p>
        </p:txBody>
      </p:sp>
      <p:sp>
        <p:nvSpPr>
          <p:cNvPr id="3" name="Espace réservé du contenu 2"/>
          <p:cNvSpPr>
            <a:spLocks noGrp="1"/>
          </p:cNvSpPr>
          <p:nvPr>
            <p:ph idx="1"/>
          </p:nvPr>
        </p:nvSpPr>
        <p:spPr>
          <a:xfrm>
            <a:off x="0" y="1124744"/>
            <a:ext cx="9144000" cy="5733256"/>
          </a:xfrm>
        </p:spPr>
        <p:txBody>
          <a:bodyPr>
            <a:normAutofit fontScale="92500" lnSpcReduction="10000"/>
          </a:bodyPr>
          <a:lstStyle/>
          <a:p>
            <a:pPr algn="just"/>
            <a:r>
              <a:rPr lang="fr-FR" sz="2600" b="1" dirty="0">
                <a:latin typeface="Times New Roman" pitchFamily="18" charset="0"/>
                <a:cs typeface="Times New Roman" pitchFamily="18" charset="0"/>
              </a:rPr>
              <a:t>L'égalité stricte des citoyens et l'abolition de la propriété privée.</a:t>
            </a:r>
          </a:p>
          <a:p>
            <a:pPr algn="just"/>
            <a:endParaRPr lang="fr-FR" sz="2600" dirty="0">
              <a:latin typeface="Times New Roman" pitchFamily="18" charset="0"/>
              <a:cs typeface="Times New Roman" pitchFamily="18" charset="0"/>
            </a:endParaRPr>
          </a:p>
          <a:p>
            <a:pPr algn="just">
              <a:buNone/>
            </a:pPr>
            <a:r>
              <a:rPr lang="fr-FR" sz="2400" i="1" dirty="0">
                <a:latin typeface="Times New Roman" pitchFamily="18" charset="0"/>
                <a:cs typeface="Times New Roman" pitchFamily="18" charset="0"/>
              </a:rPr>
              <a:t>	"Le seul moyen d'organiser le bonheur public c'est l'application du principe de l'égalité. L'égalité est impossible dans un État où la possession est solitaire et absolue ; car chacun s'y autorise de divers titres et droits pour attirer à soi autant qu'il peut, et la richesse nationale (...) finit par tomber en la possession d'un petit nombre d'individus qui ne laissent aux autres qu'indigence et misère. (...)</a:t>
            </a:r>
            <a:endParaRPr lang="fr-FR" sz="2400" dirty="0">
              <a:latin typeface="Times New Roman" pitchFamily="18" charset="0"/>
              <a:cs typeface="Times New Roman" pitchFamily="18" charset="0"/>
            </a:endParaRPr>
          </a:p>
          <a:p>
            <a:pPr algn="just">
              <a:buNone/>
            </a:pPr>
            <a:r>
              <a:rPr lang="fr-FR" sz="2400" i="1" dirty="0">
                <a:latin typeface="Times New Roman" pitchFamily="18" charset="0"/>
                <a:cs typeface="Times New Roman" pitchFamily="18" charset="0"/>
              </a:rPr>
              <a:t>	Le but des institutions sociales en Utopie est de fournir d'abord aux besoins de la consommation publique et individuelle, puis de laisser à chacun le plus de temps possible pour (...) cultiver librement son esprit. (...)</a:t>
            </a:r>
            <a:endParaRPr lang="fr-FR" sz="2400" dirty="0">
              <a:latin typeface="Times New Roman" pitchFamily="18" charset="0"/>
              <a:cs typeface="Times New Roman" pitchFamily="18" charset="0"/>
            </a:endParaRPr>
          </a:p>
          <a:p>
            <a:pPr algn="just">
              <a:buNone/>
            </a:pPr>
            <a:r>
              <a:rPr lang="fr-FR" sz="2400" i="1" dirty="0">
                <a:latin typeface="Times New Roman" pitchFamily="18" charset="0"/>
                <a:cs typeface="Times New Roman" pitchFamily="18" charset="0"/>
              </a:rPr>
              <a:t>	Les Utopiens ont la guerre en abomination, comme une chose brutalement animale. (...) Ce n'est pas pour cela qu'ils ne s'exercent pas (...) à la discipline militaire mais ils ne font la guerre que (...) pour défendre leurs frontières, ou pour repousser une invasion ennemie sur les terres de leurs alliés, ou pour délivrer (...) du joug d'un tyran un peuple opprimé par le despotisme."</a:t>
            </a:r>
            <a:endParaRPr lang="fr-FR" sz="2400" dirty="0">
              <a:latin typeface="Times New Roman" pitchFamily="18" charset="0"/>
              <a:cs typeface="Times New Roman" pitchFamily="18" charset="0"/>
            </a:endParaRPr>
          </a:p>
          <a:p>
            <a:pPr algn="just">
              <a:buNone/>
            </a:pPr>
            <a:endParaRPr lang="fr-FR" sz="2600" dirty="0">
              <a:latin typeface="Times New Roman" pitchFamily="18" charset="0"/>
              <a:cs typeface="Times New Roman" pitchFamily="18" charset="0"/>
            </a:endParaRPr>
          </a:p>
          <a:p>
            <a:pPr algn="just">
              <a:buNone/>
            </a:pPr>
            <a:endParaRPr lang="fr-FR" sz="2600" dirty="0">
              <a:latin typeface="Times New Roman" pitchFamily="18" charset="0"/>
              <a:cs typeface="Times New Roman" pitchFamily="18" charset="0"/>
            </a:endParaRPr>
          </a:p>
          <a:p>
            <a:endParaRPr lang="fr-FR" dirty="0"/>
          </a:p>
          <a:p>
            <a:endParaRPr lang="fr-FR" dirty="0"/>
          </a:p>
          <a:p>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a:bodyPr>
          <a:lstStyle/>
          <a:p>
            <a:r>
              <a:rPr lang="fr-FR" sz="3600" b="1" dirty="0">
                <a:latin typeface="Times New Roman" pitchFamily="18" charset="0"/>
                <a:cs typeface="Times New Roman" pitchFamily="18" charset="0"/>
              </a:rPr>
              <a:t>Livre II : monologue sur une cité idéale (2)</a:t>
            </a:r>
          </a:p>
        </p:txBody>
      </p:sp>
      <p:sp>
        <p:nvSpPr>
          <p:cNvPr id="3" name="Espace réservé du contenu 2"/>
          <p:cNvSpPr>
            <a:spLocks noGrp="1"/>
          </p:cNvSpPr>
          <p:nvPr>
            <p:ph idx="1"/>
          </p:nvPr>
        </p:nvSpPr>
        <p:spPr>
          <a:xfrm>
            <a:off x="0" y="1052736"/>
            <a:ext cx="9144000" cy="5805264"/>
          </a:xfrm>
        </p:spPr>
        <p:txBody>
          <a:bodyPr>
            <a:normAutofit lnSpcReduction="10000"/>
          </a:bodyPr>
          <a:lstStyle/>
          <a:p>
            <a:pPr algn="just"/>
            <a:r>
              <a:rPr lang="fr-FR" sz="2600" b="1" dirty="0">
                <a:latin typeface="Times New Roman" pitchFamily="18" charset="0"/>
                <a:cs typeface="Times New Roman" pitchFamily="18" charset="0"/>
              </a:rPr>
              <a:t>La tolérance religieuse</a:t>
            </a:r>
          </a:p>
          <a:p>
            <a:pPr algn="just">
              <a:buNone/>
            </a:pPr>
            <a:r>
              <a:rPr lang="fr-FR" sz="2400" i="1" dirty="0">
                <a:latin typeface="Times New Roman" pitchFamily="18" charset="0"/>
                <a:cs typeface="Times New Roman" pitchFamily="18" charset="0"/>
              </a:rPr>
              <a:t>	"Les Utopiens qui n'ont pas embrassé la religion chrétienne ne cherchent, cependant, à en détourner personne et ne persécutent pas ses adeptes. C'est, en effet, un des principes les plus anciennement établis en Utopie que nul ne doit être inquiété pour sa religion. Le prosélytisme était permis, à condition de procéder avec douceur et modération, de propager sa propre foi par des arguments raisonnables, de ne pas détruire brutalement la religion des autres. Il était interdit, si la persuasion échouait, d'avoir recours à la violence et à l'injure. L'intolérance dans les controverses religieuses était punie de l'exil ou de l'esclavage.</a:t>
            </a:r>
          </a:p>
          <a:p>
            <a:pPr algn="just">
              <a:buNone/>
            </a:pPr>
            <a:r>
              <a:rPr lang="fr-FR" sz="2400" i="1" dirty="0">
                <a:latin typeface="Times New Roman" pitchFamily="18" charset="0"/>
                <a:cs typeface="Times New Roman" pitchFamily="18" charset="0"/>
              </a:rPr>
              <a:t>	User de violence et de menaces, en vue de faire accepter pour vrai par tous ce qu'on croit être la vérité, leur paraissait un procédé tyrannique et absurde."</a:t>
            </a:r>
          </a:p>
          <a:p>
            <a:pPr algn="just">
              <a:buNone/>
            </a:pPr>
            <a:endParaRPr lang="fr-FR" sz="2600" dirty="0">
              <a:latin typeface="Times New Roman" pitchFamily="18" charset="0"/>
              <a:cs typeface="Times New Roman" pitchFamily="18" charset="0"/>
            </a:endParaRPr>
          </a:p>
          <a:p>
            <a:pPr algn="ctr">
              <a:buNone/>
            </a:pPr>
            <a:r>
              <a:rPr lang="fr-FR" sz="2600" i="1" dirty="0">
                <a:latin typeface="Times New Roman" pitchFamily="18" charset="0"/>
                <a:cs typeface="Times New Roman" pitchFamily="18" charset="0"/>
              </a:rPr>
              <a:t>Lecture extraits, p. 37 </a:t>
            </a:r>
            <a:r>
              <a:rPr lang="fr-FR" sz="2600" dirty="0">
                <a:latin typeface="Times New Roman" pitchFamily="18" charset="0"/>
                <a:cs typeface="Times New Roman" pitchFamily="18" charset="0"/>
              </a:rPr>
              <a:t>et sq.</a:t>
            </a:r>
            <a:endParaRPr lang="fr-FR" sz="2600" i="1" dirty="0">
              <a:latin typeface="Times New Roman" pitchFamily="18" charset="0"/>
              <a:cs typeface="Times New Roman" pitchFamily="18" charset="0"/>
            </a:endParaRPr>
          </a:p>
          <a:p>
            <a:endParaRPr lang="fr-FR" dirty="0"/>
          </a:p>
          <a:p>
            <a:endParaRPr lang="fr-FR" dirty="0"/>
          </a:p>
          <a:p>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Autofit/>
          </a:bodyPr>
          <a:lstStyle/>
          <a:p>
            <a:r>
              <a:rPr lang="fr-FR" sz="3200" b="1" dirty="0">
                <a:latin typeface="Times New Roman" pitchFamily="18" charset="0"/>
                <a:cs typeface="Times New Roman" pitchFamily="18" charset="0"/>
              </a:rPr>
              <a:t>Un jeu entre fiction et réalité, entre critique sociale et récit plaisant</a:t>
            </a:r>
          </a:p>
        </p:txBody>
      </p:sp>
      <p:sp>
        <p:nvSpPr>
          <p:cNvPr id="3" name="Espace réservé du contenu 2"/>
          <p:cNvSpPr>
            <a:spLocks noGrp="1"/>
          </p:cNvSpPr>
          <p:nvPr>
            <p:ph idx="1"/>
          </p:nvPr>
        </p:nvSpPr>
        <p:spPr>
          <a:xfrm>
            <a:off x="0" y="1124744"/>
            <a:ext cx="9144000" cy="5733256"/>
          </a:xfrm>
        </p:spPr>
        <p:txBody>
          <a:bodyPr>
            <a:normAutofit fontScale="70000" lnSpcReduction="20000"/>
          </a:bodyPr>
          <a:lstStyle/>
          <a:p>
            <a:pPr algn="just"/>
            <a:r>
              <a:rPr lang="fr-FR" dirty="0">
                <a:latin typeface="Times New Roman" pitchFamily="18" charset="0"/>
                <a:cs typeface="Times New Roman" pitchFamily="18" charset="0"/>
              </a:rPr>
              <a:t>On voit déjà apparaître ici, au niveau de la forme du récit, un mélange de réel et de fictif, ce qui est un point qui définit de façon centrale l'utopie. En effet, l'île est imaginaire mais fait référence à tout un tas de problèmes humains ; le voyageur est fictif mais il est décrit par rapport à des vraies explorations de l'époque de Thomas More. Enfin, c'est un dialogue, même si c'est bien More qui a écrit tout le livre.</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Méthode double : Faire parler l'autre (le voyageur) – notamment pour éviter la censure politique + Inventer une île idéale qui n'existe pas mais qui fait écho aux défauts de l'Angleterre de More et aux tyrannies. Atténuer la virulence de la critique sociale tout en l’appuyant.</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Le rôle des cartes (histoire matérielle des savoirs). Roger Chartier parle « d’effets de réel » ; « Utilisant les conventions des cartographes du temps, la carte est l’un des dispositifs grâce auxquels le lecteur est invité à croire en l’existence du pays des utopiens ». C’est à la fois une carte imprimée et un leurre (u-</a:t>
            </a:r>
            <a:r>
              <a:rPr lang="fr-FR" dirty="0" err="1">
                <a:latin typeface="Times New Roman" pitchFamily="18" charset="0"/>
                <a:cs typeface="Times New Roman" pitchFamily="18" charset="0"/>
              </a:rPr>
              <a:t>topia</a:t>
            </a:r>
            <a:r>
              <a:rPr lang="fr-FR" dirty="0">
                <a:latin typeface="Times New Roman" pitchFamily="18" charset="0"/>
                <a:cs typeface="Times New Roman" pitchFamily="18" charset="0"/>
              </a:rPr>
              <a:t>). D’une part, la taille indiquée fait référence, en partie, aux dimensions de l’Angleterre. Dans le même temps, une circonférence de « cinq cent milles » ne peut avoir un diamètre de « deux cent milles d’étendue » [</a:t>
            </a:r>
            <a:r>
              <a:rPr lang="fr-FR" b="1" dirty="0">
                <a:latin typeface="Times New Roman" pitchFamily="18" charset="0"/>
                <a:cs typeface="Times New Roman" pitchFamily="18" charset="0"/>
              </a:rPr>
              <a:t>voir les cartes dans l’ouvrage de Chartier].</a:t>
            </a:r>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rmAutofit fontScale="90000"/>
          </a:bodyPr>
          <a:lstStyle/>
          <a:p>
            <a:r>
              <a:rPr lang="fr-FR" b="1" dirty="0">
                <a:latin typeface="Times New Roman" pitchFamily="18" charset="0"/>
                <a:cs typeface="Times New Roman" pitchFamily="18" charset="0"/>
              </a:rPr>
              <a:t>Deux représentations de l’île d’Utopie</a:t>
            </a:r>
          </a:p>
        </p:txBody>
      </p:sp>
      <p:pic>
        <p:nvPicPr>
          <p:cNvPr id="5" name="Espace réservé du contenu 4" descr="utopia.jpg"/>
          <p:cNvPicPr>
            <a:picLocks noGrp="1" noChangeAspect="1"/>
          </p:cNvPicPr>
          <p:nvPr>
            <p:ph sz="half" idx="1"/>
          </p:nvPr>
        </p:nvPicPr>
        <p:blipFill>
          <a:blip r:embed="rId2" cstate="print"/>
          <a:stretch>
            <a:fillRect/>
          </a:stretch>
        </p:blipFill>
        <p:spPr>
          <a:xfrm>
            <a:off x="0" y="913490"/>
            <a:ext cx="4589300" cy="5944510"/>
          </a:xfrm>
        </p:spPr>
      </p:pic>
      <p:pic>
        <p:nvPicPr>
          <p:cNvPr id="6" name="Espace réservé du contenu 5" descr="utopie_more.jpg"/>
          <p:cNvPicPr>
            <a:picLocks noGrp="1" noChangeAspect="1"/>
          </p:cNvPicPr>
          <p:nvPr>
            <p:ph sz="half" idx="2"/>
          </p:nvPr>
        </p:nvPicPr>
        <p:blipFill>
          <a:blip r:embed="rId3" cstate="print"/>
          <a:stretch>
            <a:fillRect/>
          </a:stretch>
        </p:blipFill>
        <p:spPr>
          <a:xfrm>
            <a:off x="4716016" y="836712"/>
            <a:ext cx="4427984" cy="6021288"/>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36712"/>
          </a:xfrm>
        </p:spPr>
        <p:txBody>
          <a:bodyPr/>
          <a:lstStyle/>
          <a:p>
            <a:r>
              <a:rPr lang="fr-FR" b="1" dirty="0">
                <a:latin typeface="Times New Roman" pitchFamily="18" charset="0"/>
                <a:cs typeface="Times New Roman" pitchFamily="18" charset="0"/>
              </a:rPr>
              <a:t>Le contexte des récits de voyage</a:t>
            </a:r>
          </a:p>
        </p:txBody>
      </p:sp>
      <p:sp>
        <p:nvSpPr>
          <p:cNvPr id="3" name="Espace réservé du contenu 2"/>
          <p:cNvSpPr>
            <a:spLocks noGrp="1"/>
          </p:cNvSpPr>
          <p:nvPr>
            <p:ph idx="1"/>
          </p:nvPr>
        </p:nvSpPr>
        <p:spPr>
          <a:xfrm>
            <a:off x="0" y="1052736"/>
            <a:ext cx="9144000" cy="5805264"/>
          </a:xfrm>
        </p:spPr>
        <p:txBody>
          <a:bodyPr>
            <a:normAutofit fontScale="55000" lnSpcReduction="20000"/>
          </a:bodyPr>
          <a:lstStyle/>
          <a:p>
            <a:pPr algn="just"/>
            <a:r>
              <a:rPr lang="fr-FR" sz="3600" dirty="0">
                <a:latin typeface="Times New Roman" pitchFamily="18" charset="0"/>
                <a:cs typeface="Times New Roman" pitchFamily="18" charset="0"/>
              </a:rPr>
              <a:t>Il faut avoir en tête qu'à l'époque, l'ambiance est à l'effervescence autour des grandes découvertes géographiques. Le monde s'est considérablement agrandit. Christophe Colomb a découvert l'Amérique en octobre 1492. </a:t>
            </a:r>
            <a:r>
              <a:rPr lang="fr-FR" sz="3600" dirty="0" err="1">
                <a:latin typeface="Times New Roman" pitchFamily="18" charset="0"/>
                <a:cs typeface="Times New Roman" pitchFamily="18" charset="0"/>
              </a:rPr>
              <a:t>Amerigo</a:t>
            </a:r>
            <a:r>
              <a:rPr lang="fr-FR" sz="3600" dirty="0">
                <a:latin typeface="Times New Roman" pitchFamily="18" charset="0"/>
                <a:cs typeface="Times New Roman" pitchFamily="18" charset="0"/>
              </a:rPr>
              <a:t> Vespucci, lui (dont le nom de famille donna le nom du continent américain), fut l'un des premiers à comprendre que Colomb n'avait pas débarqué en Inde, mais sur un nouveau continent. Après plusieurs voyages, il revient et publia en 1507 son planisphère.</a:t>
            </a:r>
          </a:p>
          <a:p>
            <a:pPr algn="just"/>
            <a:endParaRPr lang="fr-FR" dirty="0">
              <a:latin typeface="Times New Roman" pitchFamily="18" charset="0"/>
              <a:cs typeface="Times New Roman" pitchFamily="18" charset="0"/>
            </a:endParaRPr>
          </a:p>
          <a:p>
            <a:pPr algn="just"/>
            <a:r>
              <a:rPr lang="fr-FR" sz="3600" dirty="0">
                <a:latin typeface="Times New Roman" pitchFamily="18" charset="0"/>
                <a:cs typeface="Times New Roman" pitchFamily="18" charset="0"/>
              </a:rPr>
              <a:t>Ces textes ont un succès considérable. La place des cartes, très importante, joue à plein sur l’imaginaire utopique.</a:t>
            </a:r>
          </a:p>
          <a:p>
            <a:pPr algn="just"/>
            <a:endParaRPr lang="fr-FR" dirty="0">
              <a:latin typeface="Times New Roman" pitchFamily="18" charset="0"/>
              <a:cs typeface="Times New Roman" pitchFamily="18" charset="0"/>
            </a:endParaRPr>
          </a:p>
          <a:p>
            <a:pPr algn="just"/>
            <a:r>
              <a:rPr lang="fr-FR" sz="3600" dirty="0">
                <a:latin typeface="Times New Roman" pitchFamily="18" charset="0"/>
                <a:cs typeface="Times New Roman" pitchFamily="18" charset="0"/>
              </a:rPr>
              <a:t>Ces récits de voyage véhiculent aussi des idées nouvelles, comme celle de la « propriété collective » des biens. Par exemple, dans le </a:t>
            </a:r>
            <a:r>
              <a:rPr lang="fr-FR" sz="3600" i="1" dirty="0" err="1">
                <a:latin typeface="Times New Roman" pitchFamily="18" charset="0"/>
                <a:cs typeface="Times New Roman" pitchFamily="18" charset="0"/>
              </a:rPr>
              <a:t>Mundus</a:t>
            </a:r>
            <a:r>
              <a:rPr lang="fr-FR" sz="3600" i="1" dirty="0">
                <a:latin typeface="Times New Roman" pitchFamily="18" charset="0"/>
                <a:cs typeface="Times New Roman" pitchFamily="18" charset="0"/>
              </a:rPr>
              <a:t> </a:t>
            </a:r>
            <a:r>
              <a:rPr lang="fr-FR" sz="3600" i="1" dirty="0" err="1">
                <a:latin typeface="Times New Roman" pitchFamily="18" charset="0"/>
                <a:cs typeface="Times New Roman" pitchFamily="18" charset="0"/>
              </a:rPr>
              <a:t>Novus</a:t>
            </a:r>
            <a:r>
              <a:rPr lang="fr-FR" sz="3600" i="1" dirty="0">
                <a:latin typeface="Times New Roman" pitchFamily="18" charset="0"/>
                <a:cs typeface="Times New Roman" pitchFamily="18" charset="0"/>
              </a:rPr>
              <a:t> </a:t>
            </a:r>
            <a:r>
              <a:rPr lang="fr-FR" sz="3600" dirty="0">
                <a:latin typeface="Times New Roman" pitchFamily="18" charset="0"/>
                <a:cs typeface="Times New Roman" pitchFamily="18" charset="0"/>
              </a:rPr>
              <a:t>de Vespucci, on peut lire : </a:t>
            </a:r>
          </a:p>
          <a:p>
            <a:pPr lvl="1" algn="just">
              <a:buNone/>
            </a:pPr>
            <a:r>
              <a:rPr lang="fr-FR" i="1" dirty="0">
                <a:latin typeface="Times New Roman" pitchFamily="18" charset="0"/>
                <a:cs typeface="Times New Roman" pitchFamily="18" charset="0"/>
              </a:rPr>
              <a:t>	« Ils n'ont pas non plus de bien personnels car tout est en commun. Ils vivent ensemble, sans roi, sans autorité, et chacun est seigneur de soi-même. Ils prennent autant de femmes qu'ils le désirent, le fils s'accouple avec sa mère, le frère avec sa sœur, le premier venu avec la première venue, et chacun au gré des rencontres. Chaque fois qu'ils le veulent ils défont leur mariage, et en cela aucun n'observe aucune règle. De plus, ils n'ont aucune église, ils n'ont aucune loi et ils ne sont même pas idolâtres. Que dire de plus ? Ils vivent selon la nature, et ils peuvent se dire épicuriens plutôt que stoïciens. Entre eux, ils n'ont aucun commerce et ils ne négocient rien ».</a:t>
            </a:r>
          </a:p>
          <a:p>
            <a:pPr lvl="1" algn="just">
              <a:buNone/>
            </a:pPr>
            <a:endParaRPr lang="fr-FR" i="1" dirty="0">
              <a:latin typeface="Times New Roman" pitchFamily="18" charset="0"/>
              <a:cs typeface="Times New Roman" pitchFamily="18" charset="0"/>
            </a:endParaRPr>
          </a:p>
          <a:p>
            <a:pPr lvl="1" algn="just">
              <a:buNone/>
            </a:pPr>
            <a:r>
              <a:rPr lang="fr-FR" dirty="0" err="1">
                <a:latin typeface="Times New Roman" pitchFamily="18" charset="0"/>
                <a:cs typeface="Times New Roman" pitchFamily="18" charset="0"/>
              </a:rPr>
              <a:t>Rq</a:t>
            </a:r>
            <a:r>
              <a:rPr lang="fr-FR" dirty="0">
                <a:latin typeface="Times New Roman" pitchFamily="18" charset="0"/>
                <a:cs typeface="Times New Roman" pitchFamily="18" charset="0"/>
              </a:rPr>
              <a:t> : Plus globalement, c’est un contexte de grandes inventions, y compris scientifiques. La vie en utopie est régie par les mathématiques, pure manifestation de l'intelligible. Dans l'île, tout est mesurable parce que le nombre seul garantit l’égalité.</a:t>
            </a:r>
          </a:p>
          <a:p>
            <a:pPr lvl="1" algn="just">
              <a:buNone/>
            </a:pPr>
            <a:endParaRPr lang="fr-FR" i="1"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a:bodyPr>
          <a:lstStyle/>
          <a:p>
            <a:r>
              <a:rPr lang="fr-FR" sz="3400" b="1" dirty="0">
                <a:latin typeface="Times New Roman" panose="02020603050405020304" pitchFamily="18" charset="0"/>
                <a:cs typeface="Times New Roman" panose="02020603050405020304" pitchFamily="18" charset="0"/>
              </a:rPr>
              <a:t>Elias sur More, et les fonctions de l’utopie</a:t>
            </a:r>
          </a:p>
        </p:txBody>
      </p:sp>
      <p:sp>
        <p:nvSpPr>
          <p:cNvPr id="3" name="Espace réservé du contenu 2"/>
          <p:cNvSpPr>
            <a:spLocks noGrp="1"/>
          </p:cNvSpPr>
          <p:nvPr>
            <p:ph idx="1"/>
          </p:nvPr>
        </p:nvSpPr>
        <p:spPr>
          <a:xfrm>
            <a:off x="-108520" y="836712"/>
            <a:ext cx="9252520" cy="6021288"/>
          </a:xfrm>
        </p:spPr>
        <p:txBody>
          <a:bodyPr>
            <a:noAutofit/>
          </a:bodyPr>
          <a:lstStyle/>
          <a:p>
            <a:pPr algn="just">
              <a:spcBef>
                <a:spcPts val="0"/>
              </a:spcBef>
            </a:pPr>
            <a:r>
              <a:rPr lang="fr-FR" sz="1800" dirty="0">
                <a:latin typeface="Times New Roman" pitchFamily="18" charset="0"/>
                <a:cs typeface="Times New Roman" pitchFamily="18" charset="0"/>
              </a:rPr>
              <a:t>"Qu'est-ce qui a conduit cet homme, s'est-on alors demandé, à attribuer à son </a:t>
            </a:r>
            <a:r>
              <a:rPr lang="fr-FR" sz="1800" dirty="0" err="1">
                <a:latin typeface="Times New Roman" pitchFamily="18" charset="0"/>
                <a:cs typeface="Times New Roman" pitchFamily="18" charset="0"/>
              </a:rPr>
              <a:t>Etat</a:t>
            </a:r>
            <a:r>
              <a:rPr lang="fr-FR" sz="1800" dirty="0">
                <a:latin typeface="Times New Roman" pitchFamily="18" charset="0"/>
                <a:cs typeface="Times New Roman" pitchFamily="18" charset="0"/>
              </a:rPr>
              <a:t> idéal une répartition communiste des biens? Mais l'idéal de la propriété collective, en particulier celle des métaux précieux, n'était absolument pas, au 16e siècle, une invention de Thomas More. C'était à cette époque, chez les savants, mais pas uniquement parmi eux, un idéal tout à fait fréquent, une sorte d'antithèse des violentes disparités entre riches et pauvres, lesquelles s'accusaient dans le contexte de la dissolution des corporations médiévales, du développement de la commercialisation et de la centralisation étatique renforcée qui y était associée. "L'idée d'une communauté fraternelle dépourvue de propriété privée, dans laquelle l'or et l’argent sont méprisés, était par exemple constamment attribuée par les découvreurs de nouvelles îles et de nouvelles terres aux peuples primitifs qu'ils rencontraient là-bas ».</a:t>
            </a:r>
          </a:p>
          <a:p>
            <a:pPr marL="0" algn="just">
              <a:spcBef>
                <a:spcPts val="0"/>
              </a:spcBef>
            </a:pPr>
            <a:endParaRPr lang="fr-FR" sz="1800" dirty="0">
              <a:latin typeface="Times New Roman" pitchFamily="18" charset="0"/>
              <a:cs typeface="Times New Roman" pitchFamily="18" charset="0"/>
            </a:endParaRPr>
          </a:p>
          <a:p>
            <a:pPr marL="0" algn="just">
              <a:spcBef>
                <a:spcPts val="0"/>
              </a:spcBef>
            </a:pPr>
            <a:endParaRPr lang="fr-FR" sz="1800" dirty="0">
              <a:latin typeface="Times New Roman" pitchFamily="18" charset="0"/>
              <a:cs typeface="Times New Roman" pitchFamily="18" charset="0"/>
            </a:endParaRPr>
          </a:p>
          <a:p>
            <a:pPr algn="just">
              <a:spcBef>
                <a:spcPts val="0"/>
              </a:spcBef>
            </a:pPr>
            <a:r>
              <a:rPr lang="fr-FR" sz="1800" dirty="0">
                <a:latin typeface="Times New Roman" pitchFamily="18" charset="0"/>
                <a:cs typeface="Times New Roman" pitchFamily="18" charset="0"/>
              </a:rPr>
              <a:t>"La description </a:t>
            </a:r>
            <a:r>
              <a:rPr lang="fr-FR" sz="1800" dirty="0" err="1">
                <a:latin typeface="Times New Roman" pitchFamily="18" charset="0"/>
                <a:cs typeface="Times New Roman" pitchFamily="18" charset="0"/>
              </a:rPr>
              <a:t>morienne</a:t>
            </a:r>
            <a:r>
              <a:rPr lang="fr-FR" sz="1800" dirty="0">
                <a:latin typeface="Times New Roman" pitchFamily="18" charset="0"/>
                <a:cs typeface="Times New Roman" pitchFamily="18" charset="0"/>
              </a:rPr>
              <a:t> de la propriété collective de l'or, de l'argent et des terres et, ne l'oublions pas, de la volonté d'inculquer le mépris de l'or et de l'argent est souvent lue aujourd'hui comme le signe que More aurait été converti, pour des raisons inconnues et avant l'heure, au communisme de Marx. Mais ce n'est pas ainsi qu'il faut lire son livre. C'est inverser le processus. La société sans riche ni pauvres esquissés par Marx constituait la forme tardive d'un idéal humain que l'on rencontre déjà assez souvent, bien avant lui, dans les sociétés européennes, notamment à des époques où les différences entre possédants sont particulièrement marquées et l'exploitation et la pauvreté […] accablante".</a:t>
            </a:r>
          </a:p>
          <a:p>
            <a:pPr algn="just">
              <a:spcBef>
                <a:spcPts val="0"/>
              </a:spcBef>
              <a:buNone/>
            </a:pPr>
            <a:endParaRPr lang="fr-FR" sz="165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090C62-F736-5AB4-B172-11A741C001E3}"/>
              </a:ext>
            </a:extLst>
          </p:cNvPr>
          <p:cNvSpPr>
            <a:spLocks noGrp="1"/>
          </p:cNvSpPr>
          <p:nvPr>
            <p:ph type="title"/>
          </p:nvPr>
        </p:nvSpPr>
        <p:spPr>
          <a:xfrm>
            <a:off x="436829" y="35861"/>
            <a:ext cx="8229600" cy="512819"/>
          </a:xfrm>
        </p:spPr>
        <p:txBody>
          <a:bodyPr>
            <a:normAutofit fontScale="90000"/>
          </a:bodyPr>
          <a:lstStyle/>
          <a:p>
            <a:r>
              <a:rPr lang="fr-FR" b="1" dirty="0">
                <a:latin typeface="Times New Roman" panose="02020603050405020304" pitchFamily="18" charset="0"/>
                <a:cs typeface="Times New Roman" panose="02020603050405020304" pitchFamily="18" charset="0"/>
              </a:rPr>
              <a:t>Sujets 2023</a:t>
            </a:r>
          </a:p>
        </p:txBody>
      </p:sp>
      <p:sp>
        <p:nvSpPr>
          <p:cNvPr id="3" name="Espace réservé du contenu 2">
            <a:extLst>
              <a:ext uri="{FF2B5EF4-FFF2-40B4-BE49-F238E27FC236}">
                <a16:creationId xmlns:a16="http://schemas.microsoft.com/office/drawing/2014/main" id="{D6578D27-6641-DE89-D3A2-D34448FFAFA0}"/>
              </a:ext>
            </a:extLst>
          </p:cNvPr>
          <p:cNvSpPr>
            <a:spLocks noGrp="1"/>
          </p:cNvSpPr>
          <p:nvPr>
            <p:ph idx="1"/>
          </p:nvPr>
        </p:nvSpPr>
        <p:spPr>
          <a:xfrm>
            <a:off x="0" y="908720"/>
            <a:ext cx="9144000" cy="5949280"/>
          </a:xfrm>
        </p:spPr>
        <p:txBody>
          <a:bodyPr>
            <a:normAutofit fontScale="85000" lnSpcReduction="20000"/>
          </a:bodyPr>
          <a:lstStyle/>
          <a:p>
            <a:r>
              <a:rPr lang="fr-FR" sz="3300" dirty="0">
                <a:effectLst/>
                <a:latin typeface="Times New Roman" panose="02020603050405020304" pitchFamily="18" charset="0"/>
                <a:ea typeface="Times New Roman" panose="02020603050405020304" pitchFamily="18" charset="0"/>
                <a:cs typeface="Times New Roman" panose="02020603050405020304" pitchFamily="18" charset="0"/>
              </a:rPr>
              <a:t>Dissertation</a:t>
            </a:r>
            <a:r>
              <a:rPr lang="fr-FR" sz="19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3000" dirty="0">
                <a:effectLst/>
                <a:latin typeface="Times New Roman" panose="02020603050405020304" pitchFamily="18" charset="0"/>
                <a:ea typeface="Times New Roman" panose="02020603050405020304" pitchFamily="18" charset="0"/>
                <a:cs typeface="Times New Roman" panose="02020603050405020304" pitchFamily="18" charset="0"/>
              </a:rPr>
              <a:t>L’égalité n’est-elle qu’une utopie ?</a:t>
            </a:r>
          </a:p>
          <a:p>
            <a:endParaRPr lang="fr-FR" sz="1400" dirty="0">
              <a:latin typeface="Times New Roman" panose="02020603050405020304" pitchFamily="18" charset="0"/>
              <a:cs typeface="Times New Roman" panose="02020603050405020304" pitchFamily="18" charset="0"/>
            </a:endParaRPr>
          </a:p>
          <a:p>
            <a:pPr>
              <a:lnSpc>
                <a:spcPct val="115000"/>
              </a:lnSpc>
              <a:spcAft>
                <a:spcPts val="1000"/>
              </a:spcAft>
            </a:pPr>
            <a:r>
              <a:rPr lang="fr-FR" sz="3300" dirty="0">
                <a:latin typeface="Times New Roman" panose="02020603050405020304" pitchFamily="18" charset="0"/>
                <a:cs typeface="Times New Roman" panose="02020603050405020304" pitchFamily="18" charset="0"/>
              </a:rPr>
              <a:t>Commentaire</a:t>
            </a:r>
            <a:r>
              <a:rPr lang="fr-FR" dirty="0">
                <a:latin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0" algn="just">
              <a:lnSpc>
                <a:spcPct val="115000"/>
              </a:lnSpc>
              <a:spcAft>
                <a:spcPts val="1000"/>
              </a:spcAft>
              <a:buNone/>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"Un juge anglais de l'ancien temps a dit : "les hommes qui sont dans le besoin ne sont pas des hommes libres". La liberté exige que l'on ait la possibilité de gagner sa vie, une vie décente, en rapport avec les normes de l'époque où l'on vit, une vie qui permette à chacun non pas seulement d'avoir de quoi vivre, mais aussi une raison de vivre. Les hommes qui sont dans le besoin ne sont pas des hommes libres. Pour un trop grand nombre d'entre nous, l'égalité politique que nous avons autrefois conquise était devenue dépourvue de sens en présence de l'inégalité économique. Un petit groupe avait concentré entre ses mains un contrôle presque total sur la propriété des autres, sur leur argent, sur leur travail, sur leurs vies. Pour un trop grand nombre d'entre nous, la vie avait cessé d'être libre ; les hommes ne pouvaient plus mener la quête du bonheur. Or, contre une tyrannie économique de ce genre, le citoyen américain ne pouvait faire appel qu'à la force organisée du gouvernement".</a:t>
            </a:r>
          </a:p>
          <a:p>
            <a:pPr marL="114300" indent="0" algn="ctr">
              <a:lnSpc>
                <a:spcPct val="115000"/>
              </a:lnSpc>
              <a:spcAft>
                <a:spcPts val="1000"/>
              </a:spcAft>
              <a:buNone/>
            </a:pPr>
            <a:r>
              <a:rPr lang="fr-FR" sz="2100" dirty="0">
                <a:effectLst/>
                <a:latin typeface="Times New Roman" panose="02020603050405020304" pitchFamily="18" charset="0"/>
                <a:ea typeface="Times New Roman" panose="02020603050405020304" pitchFamily="18" charset="0"/>
                <a:cs typeface="Times New Roman" panose="02020603050405020304" pitchFamily="18" charset="0"/>
              </a:rPr>
              <a:t>Discours de F.D. Roosevelt, 1936, Convention Nationale du parti Démocrate.</a:t>
            </a:r>
          </a:p>
          <a:p>
            <a:pPr marL="114300" indent="0" algn="ctr">
              <a:lnSpc>
                <a:spcPct val="115000"/>
              </a:lnSpc>
              <a:spcAft>
                <a:spcPts val="1000"/>
              </a:spcAft>
              <a:buNone/>
            </a:pPr>
            <a:r>
              <a:rPr lang="fr-FR" sz="1900" i="1" dirty="0" err="1">
                <a:latin typeface="Times New Roman" panose="02020603050405020304" pitchFamily="18" charset="0"/>
                <a:ea typeface="Calibri" panose="020F0502020204030204" pitchFamily="34" charset="0"/>
                <a:cs typeface="Times New Roman" panose="02020603050405020304" pitchFamily="18" charset="0"/>
              </a:rPr>
              <a:t>Rq</a:t>
            </a:r>
            <a:r>
              <a:rPr lang="fr-FR" sz="1900" i="1" dirty="0">
                <a:latin typeface="Times New Roman" panose="02020603050405020304" pitchFamily="18" charset="0"/>
                <a:ea typeface="Calibri" panose="020F0502020204030204" pitchFamily="34" charset="0"/>
                <a:cs typeface="Times New Roman" panose="02020603050405020304" pitchFamily="18" charset="0"/>
              </a:rPr>
              <a:t> : Docs méthodos et exemples corrigés sur l’ENT.</a:t>
            </a:r>
            <a:endParaRPr lang="fr-FR" sz="19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776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a:bodyPr>
          <a:lstStyle/>
          <a:p>
            <a:r>
              <a:rPr lang="fr-FR" sz="3400" b="1" dirty="0">
                <a:latin typeface="Times New Roman" panose="02020603050405020304" pitchFamily="18" charset="0"/>
                <a:cs typeface="Times New Roman" panose="02020603050405020304" pitchFamily="18" charset="0"/>
              </a:rPr>
              <a:t>Elias sur More, et les fonctions de l’utopie</a:t>
            </a:r>
          </a:p>
        </p:txBody>
      </p:sp>
      <p:sp>
        <p:nvSpPr>
          <p:cNvPr id="3" name="Espace réservé du contenu 2"/>
          <p:cNvSpPr>
            <a:spLocks noGrp="1"/>
          </p:cNvSpPr>
          <p:nvPr>
            <p:ph idx="1"/>
          </p:nvPr>
        </p:nvSpPr>
        <p:spPr>
          <a:xfrm>
            <a:off x="-108520" y="1268760"/>
            <a:ext cx="9145016" cy="5589240"/>
          </a:xfrm>
        </p:spPr>
        <p:txBody>
          <a:bodyPr>
            <a:noAutofit/>
          </a:bodyPr>
          <a:lstStyle/>
          <a:p>
            <a:pPr algn="just">
              <a:spcBef>
                <a:spcPts val="0"/>
              </a:spcBef>
            </a:pPr>
            <a:r>
              <a:rPr lang="fr-FR" sz="2200" dirty="0">
                <a:latin typeface="Times New Roman" panose="02020603050405020304" pitchFamily="18" charset="0"/>
                <a:cs typeface="Times New Roman" pitchFamily="18" charset="0"/>
              </a:rPr>
              <a:t>Elias : « De fait, dans la période dont il est question dans des écrits tels que </a:t>
            </a:r>
            <a:r>
              <a:rPr lang="fr-FR" sz="2200" i="1" dirty="0">
                <a:latin typeface="Times New Roman" panose="02020603050405020304" pitchFamily="18" charset="0"/>
                <a:cs typeface="Times New Roman" pitchFamily="18" charset="0"/>
              </a:rPr>
              <a:t>L’utopie </a:t>
            </a:r>
            <a:r>
              <a:rPr lang="fr-FR" sz="2200" dirty="0">
                <a:latin typeface="Times New Roman" panose="02020603050405020304" pitchFamily="18" charset="0"/>
                <a:cs typeface="Times New Roman" pitchFamily="18" charset="0"/>
              </a:rPr>
              <a:t>de More ou </a:t>
            </a:r>
            <a:r>
              <a:rPr lang="fr-FR" sz="2200" i="1" dirty="0">
                <a:latin typeface="Times New Roman" panose="02020603050405020304" pitchFamily="18" charset="0"/>
                <a:cs typeface="Times New Roman" pitchFamily="18" charset="0"/>
              </a:rPr>
              <a:t>Le Prince</a:t>
            </a:r>
            <a:r>
              <a:rPr lang="fr-FR" sz="2200" dirty="0">
                <a:latin typeface="Times New Roman" panose="02020603050405020304" pitchFamily="18" charset="0"/>
                <a:cs typeface="Times New Roman" pitchFamily="18" charset="0"/>
              </a:rPr>
              <a:t> de Machiavel, se produisit un changement notable de l'organisation des Etats européens […]. L'essor de la littérature d'utopie moderne et une grande partie de son développement se trouvent en réalité, d'un point de vue sociologique, étroitement liés au processus de formation des Etats européens. L'émergence de cette littérature même est sous le signe de ce que les historiens appellent l' "époque de l'absolutisme ».</a:t>
            </a:r>
          </a:p>
          <a:p>
            <a:pPr algn="just">
              <a:spcBef>
                <a:spcPts val="0"/>
              </a:spcBef>
            </a:pPr>
            <a:endParaRPr lang="fr-FR" sz="2200" dirty="0">
              <a:latin typeface="Times New Roman" panose="02020603050405020304" pitchFamily="18" charset="0"/>
              <a:cs typeface="Times New Roman" pitchFamily="18" charset="0"/>
            </a:endParaRPr>
          </a:p>
          <a:p>
            <a:pPr algn="just">
              <a:spcBef>
                <a:spcPts val="0"/>
              </a:spcBef>
            </a:pPr>
            <a:endParaRPr lang="fr-FR" sz="2200" dirty="0">
              <a:latin typeface="Times New Roman" panose="02020603050405020304" pitchFamily="18" charset="0"/>
              <a:cs typeface="Times New Roman" pitchFamily="18" charset="0"/>
            </a:endParaRPr>
          </a:p>
          <a:p>
            <a:pPr algn="just">
              <a:spcBef>
                <a:spcPts val="0"/>
              </a:spcBef>
            </a:pPr>
            <a:r>
              <a:rPr lang="fr-FR" sz="2200" dirty="0">
                <a:latin typeface="Times New Roman" panose="02020603050405020304" pitchFamily="18" charset="0"/>
                <a:cs typeface="Times New Roman" pitchFamily="18" charset="0"/>
              </a:rPr>
              <a:t>La littérature utopique est, en ce sens, une réflexion sur les possibles politiques – et est donc, en partie, une critique de l’absolutisme (de droit divin, etc…). </a:t>
            </a:r>
          </a:p>
          <a:p>
            <a:pPr algn="just">
              <a:spcBef>
                <a:spcPts val="0"/>
              </a:spcBef>
              <a:buNone/>
            </a:pPr>
            <a:endParaRPr lang="fr-FR" sz="1650" dirty="0">
              <a:latin typeface="Times New Roman" pitchFamily="18" charset="0"/>
              <a:cs typeface="Times New Roman" pitchFamily="18" charset="0"/>
            </a:endParaRPr>
          </a:p>
        </p:txBody>
      </p:sp>
    </p:spTree>
    <p:extLst>
      <p:ext uri="{BB962C8B-B14F-4D97-AF65-F5344CB8AC3E}">
        <p14:creationId xmlns:p14="http://schemas.microsoft.com/office/powerpoint/2010/main" val="334063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Autofit/>
          </a:bodyPr>
          <a:lstStyle/>
          <a:p>
            <a:r>
              <a:rPr lang="fr-FR" sz="3500" b="1" dirty="0">
                <a:latin typeface="Times New Roman" pitchFamily="18" charset="0"/>
                <a:cs typeface="Times New Roman" pitchFamily="18" charset="0"/>
              </a:rPr>
              <a:t>More : les points clés</a:t>
            </a:r>
          </a:p>
        </p:txBody>
      </p:sp>
      <p:sp>
        <p:nvSpPr>
          <p:cNvPr id="3" name="Espace réservé du contenu 2"/>
          <p:cNvSpPr>
            <a:spLocks noGrp="1"/>
          </p:cNvSpPr>
          <p:nvPr>
            <p:ph idx="1"/>
          </p:nvPr>
        </p:nvSpPr>
        <p:spPr>
          <a:xfrm>
            <a:off x="0" y="836712"/>
            <a:ext cx="9144000" cy="6021288"/>
          </a:xfrm>
        </p:spPr>
        <p:txBody>
          <a:bodyPr>
            <a:normAutofit fontScale="55000" lnSpcReduction="20000"/>
          </a:bodyPr>
          <a:lstStyle/>
          <a:p>
            <a:pPr algn="just"/>
            <a:r>
              <a:rPr lang="fr-FR" sz="2900" i="1" dirty="0">
                <a:latin typeface="Times New Roman" pitchFamily="18" charset="0"/>
                <a:cs typeface="Times New Roman" pitchFamily="18" charset="0"/>
              </a:rPr>
              <a:t>L’utopie, </a:t>
            </a:r>
            <a:r>
              <a:rPr lang="fr-FR" sz="2900" dirty="0">
                <a:latin typeface="Times New Roman" pitchFamily="18" charset="0"/>
                <a:cs typeface="Times New Roman" pitchFamily="18" charset="0"/>
              </a:rPr>
              <a:t>un dialogue qui joue sur l’imaginaire omniprésent du Nouveau Monde pour proposer une réforme de l’État et de l’organisation politique. C’est aussi un moyen rhétorique pour contourner la censure et distiller une critique politique.</a:t>
            </a:r>
          </a:p>
          <a:p>
            <a:pPr algn="just"/>
            <a:endParaRPr lang="fr-FR" sz="2900" dirty="0">
              <a:latin typeface="Times New Roman" pitchFamily="18" charset="0"/>
              <a:cs typeface="Times New Roman" pitchFamily="18" charset="0"/>
            </a:endParaRPr>
          </a:p>
          <a:p>
            <a:pPr algn="just"/>
            <a:r>
              <a:rPr lang="fr-FR" sz="2900" dirty="0">
                <a:latin typeface="Times New Roman" pitchFamily="18" charset="0"/>
                <a:cs typeface="Times New Roman" pitchFamily="18" charset="0"/>
              </a:rPr>
              <a:t>Un jeu constant entre la forme et le fond, entre la réalité et l’imaginaire, entre le voyage/l’inconnu et le proche. C’est le cas des cartes introduites dans les premières éditions. Roger Chartier écrit : </a:t>
            </a:r>
          </a:p>
          <a:p>
            <a:pPr algn="just">
              <a:buNone/>
            </a:pPr>
            <a:r>
              <a:rPr lang="fr-FR" sz="2700" i="1" dirty="0">
                <a:latin typeface="Times New Roman" pitchFamily="18" charset="0"/>
                <a:cs typeface="Times New Roman" pitchFamily="18" charset="0"/>
              </a:rPr>
              <a:t>	« Une même tension habite l’introduction de cartes – généralement fidèles aux conventions des cartographes du temps – dans les récits anglais du premier âge moderne, qu’ils soient utopiques, satiriques ou moraux. D’une part, elles sont l’un des dispositifs qui brouille la frontière entre la réalité et la fable, et, de ce fait, elles doivent contribuer à produire la suspension et l’incrédulité, le plaisir de croire en l’incroyable. Ces effets de réel qui accréditent la fiction sont autant de pièges où le lecteur peut être pris sans le vouloir et, ainsi, penser que </a:t>
            </a:r>
            <a:r>
              <a:rPr lang="fr-FR" sz="2700" i="1" dirty="0" err="1">
                <a:latin typeface="Times New Roman" pitchFamily="18" charset="0"/>
                <a:cs typeface="Times New Roman" pitchFamily="18" charset="0"/>
              </a:rPr>
              <a:t>Hythlodée</a:t>
            </a:r>
            <a:r>
              <a:rPr lang="fr-FR" sz="2700" i="1" dirty="0">
                <a:latin typeface="Times New Roman" pitchFamily="18" charset="0"/>
                <a:cs typeface="Times New Roman" pitchFamily="18" charset="0"/>
              </a:rPr>
              <a:t> et </a:t>
            </a:r>
            <a:r>
              <a:rPr lang="fr-FR" sz="2700" i="1" dirty="0" err="1">
                <a:latin typeface="Times New Roman" pitchFamily="18" charset="0"/>
                <a:cs typeface="Times New Roman" pitchFamily="18" charset="0"/>
              </a:rPr>
              <a:t>Crusoé</a:t>
            </a:r>
            <a:r>
              <a:rPr lang="fr-FR" sz="2700" i="1" dirty="0">
                <a:latin typeface="Times New Roman" pitchFamily="18" charset="0"/>
                <a:cs typeface="Times New Roman" pitchFamily="18" charset="0"/>
              </a:rPr>
              <a:t> ont bien existé, ou bien décider d’accepter pour son plaisir la véracité de l’impossible. D’autre part, les cartes participent des mécanismes contraires qui, ironiquement, déjouent l’accréditation de la réalité imaginée ».  </a:t>
            </a:r>
            <a:r>
              <a:rPr lang="fr-FR" sz="2600" dirty="0">
                <a:latin typeface="Times New Roman" pitchFamily="18" charset="0"/>
                <a:cs typeface="Times New Roman" pitchFamily="18" charset="0"/>
              </a:rPr>
              <a:t>Chartier parle aussi de </a:t>
            </a:r>
            <a:r>
              <a:rPr lang="fr-FR" sz="2600" b="1" i="1" dirty="0">
                <a:latin typeface="Times New Roman" pitchFamily="18" charset="0"/>
                <a:cs typeface="Times New Roman" pitchFamily="18" charset="0"/>
              </a:rPr>
              <a:t>« contradiction divertissante ».</a:t>
            </a:r>
          </a:p>
          <a:p>
            <a:pPr algn="just"/>
            <a:endParaRPr lang="fr-FR" sz="2800" i="1" dirty="0">
              <a:latin typeface="Times New Roman" pitchFamily="18" charset="0"/>
              <a:cs typeface="Times New Roman" pitchFamily="18" charset="0"/>
            </a:endParaRPr>
          </a:p>
          <a:p>
            <a:pPr algn="just"/>
            <a:r>
              <a:rPr lang="fr-FR" sz="2900" dirty="0">
                <a:latin typeface="Times New Roman" pitchFamily="18" charset="0"/>
                <a:cs typeface="Times New Roman" pitchFamily="18" charset="0"/>
              </a:rPr>
              <a:t>Comme l’écrit Elias, </a:t>
            </a:r>
            <a:r>
              <a:rPr lang="fr-FR" sz="2900" i="1" dirty="0">
                <a:latin typeface="Times New Roman" pitchFamily="18" charset="0"/>
                <a:cs typeface="Times New Roman" pitchFamily="18" charset="0"/>
              </a:rPr>
              <a:t>L’Utopie </a:t>
            </a:r>
            <a:r>
              <a:rPr lang="fr-FR" sz="2900" dirty="0">
                <a:latin typeface="Times New Roman" pitchFamily="18" charset="0"/>
                <a:cs typeface="Times New Roman" pitchFamily="18" charset="0"/>
              </a:rPr>
              <a:t>est « bien le premier ouvrage passé à la postérité qui traite directement de réforme de l'</a:t>
            </a:r>
            <a:r>
              <a:rPr lang="fr-FR" sz="2900" dirty="0" err="1">
                <a:latin typeface="Times New Roman" pitchFamily="18" charset="0"/>
                <a:cs typeface="Times New Roman" pitchFamily="18" charset="0"/>
              </a:rPr>
              <a:t>Etat</a:t>
            </a:r>
            <a:r>
              <a:rPr lang="fr-FR" sz="2900" dirty="0">
                <a:latin typeface="Times New Roman" pitchFamily="18" charset="0"/>
                <a:cs typeface="Times New Roman" pitchFamily="18" charset="0"/>
              </a:rPr>
              <a:t> ». A ce titre, il est d’une importance capitale pour une histoire de la lente dissociation de la religion et du politique, et de la suprématie acquise par un pouvoir de plus en plus centralisé. </a:t>
            </a:r>
          </a:p>
          <a:p>
            <a:pPr algn="just"/>
            <a:endParaRPr lang="fr-FR" sz="2800" i="1" dirty="0">
              <a:latin typeface="Times New Roman" pitchFamily="18" charset="0"/>
              <a:cs typeface="Times New Roman" pitchFamily="18" charset="0"/>
            </a:endParaRPr>
          </a:p>
          <a:p>
            <a:pPr algn="just"/>
            <a:r>
              <a:rPr lang="fr-FR" sz="2900" dirty="0">
                <a:latin typeface="Times New Roman" pitchFamily="18" charset="0"/>
                <a:cs typeface="Times New Roman" pitchFamily="18" charset="0"/>
              </a:rPr>
              <a:t>Comme chez M, on peut dire que TM incarne un basculement propre à la Renaissance : on passe du modèle de la </a:t>
            </a:r>
            <a:r>
              <a:rPr lang="fr-FR" sz="2900" i="1" dirty="0">
                <a:latin typeface="Times New Roman" pitchFamily="18" charset="0"/>
                <a:cs typeface="Times New Roman" pitchFamily="18" charset="0"/>
              </a:rPr>
              <a:t>vie contemplative </a:t>
            </a:r>
            <a:r>
              <a:rPr lang="fr-FR" sz="2900" dirty="0">
                <a:latin typeface="Times New Roman" pitchFamily="18" charset="0"/>
                <a:cs typeface="Times New Roman" pitchFamily="18" charset="0"/>
              </a:rPr>
              <a:t>à celui de la </a:t>
            </a:r>
            <a:r>
              <a:rPr lang="fr-FR" sz="2900" i="1" dirty="0">
                <a:latin typeface="Times New Roman" pitchFamily="18" charset="0"/>
                <a:cs typeface="Times New Roman" pitchFamily="18" charset="0"/>
              </a:rPr>
              <a:t>vie active. </a:t>
            </a:r>
            <a:r>
              <a:rPr lang="fr-FR" sz="2900" dirty="0">
                <a:latin typeface="Times New Roman" pitchFamily="18" charset="0"/>
                <a:cs typeface="Times New Roman" pitchFamily="18" charset="0"/>
              </a:rPr>
              <a:t>La vie n’est plus juste tournée vers la connaissance et la contemplation de l’ordre régissant les actions humaines. Elle consiste à créer un ordre (notamment politique) qui n’existe pas en tant que tel.</a:t>
            </a:r>
          </a:p>
          <a:p>
            <a:pPr algn="just"/>
            <a:endParaRPr lang="fr-FR" sz="2900" dirty="0">
              <a:latin typeface="Times New Roman" pitchFamily="18" charset="0"/>
              <a:cs typeface="Times New Roman" pitchFamily="18" charset="0"/>
            </a:endParaRPr>
          </a:p>
          <a:p>
            <a:pPr algn="just"/>
            <a:r>
              <a:rPr lang="fr-FR" sz="2900" dirty="0">
                <a:latin typeface="Times New Roman" pitchFamily="18" charset="0"/>
                <a:cs typeface="Times New Roman" pitchFamily="18" charset="0"/>
              </a:rPr>
              <a:t>Cependant, chez More, tout son projet de réforme politique est dicté par la lutte contre la décadence religieuse. Profondément catholique, la réforme étatique et le fort interventionnisme à l’œuvre sur l’île d’utopie (et donc en partie présentée comme modèle à suivre pour l’Angleterre) sont pensés pour redonner à l’Angleterre sa grandeur morale et sa place dominante dans l’Europe de la Renaissance.</a:t>
            </a: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92696"/>
          </a:xfrm>
        </p:spPr>
        <p:txBody>
          <a:bodyPr>
            <a:normAutofit fontScale="90000"/>
          </a:bodyPr>
          <a:lstStyle/>
          <a:p>
            <a:r>
              <a:rPr lang="fr-FR" dirty="0"/>
              <a:t>Gravure Vespucci</a:t>
            </a:r>
          </a:p>
        </p:txBody>
      </p:sp>
      <p:pic>
        <p:nvPicPr>
          <p:cNvPr id="4" name="Espace réservé du contenu 3" descr="vespucci 2.jpg"/>
          <p:cNvPicPr>
            <a:picLocks noGrp="1" noChangeAspect="1"/>
          </p:cNvPicPr>
          <p:nvPr>
            <p:ph idx="1"/>
          </p:nvPr>
        </p:nvPicPr>
        <p:blipFill>
          <a:blip r:embed="rId2" cstate="print"/>
          <a:stretch>
            <a:fillRect/>
          </a:stretch>
        </p:blipFill>
        <p:spPr>
          <a:xfrm rot="5400000">
            <a:off x="1561355" y="-724644"/>
            <a:ext cx="6021289" cy="914400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fontScale="90000"/>
          </a:bodyPr>
          <a:lstStyle/>
          <a:p>
            <a:r>
              <a:rPr lang="fr-FR" dirty="0"/>
              <a:t>Gravure Vespucci</a:t>
            </a:r>
          </a:p>
        </p:txBody>
      </p:sp>
      <p:pic>
        <p:nvPicPr>
          <p:cNvPr id="4" name="Espace réservé du contenu 3" descr="vespucci 1.jpg"/>
          <p:cNvPicPr>
            <a:picLocks noGrp="1" noChangeAspect="1"/>
          </p:cNvPicPr>
          <p:nvPr>
            <p:ph idx="1"/>
          </p:nvPr>
        </p:nvPicPr>
        <p:blipFill>
          <a:blip r:embed="rId2" cstate="print"/>
          <a:stretch>
            <a:fillRect/>
          </a:stretch>
        </p:blipFill>
        <p:spPr>
          <a:xfrm rot="5400000">
            <a:off x="1836635" y="-535892"/>
            <a:ext cx="5790745" cy="8823987"/>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92696"/>
          </a:xfrm>
        </p:spPr>
        <p:txBody>
          <a:bodyPr>
            <a:normAutofit fontScale="90000"/>
          </a:bodyPr>
          <a:lstStyle/>
          <a:p>
            <a:r>
              <a:rPr lang="fr-FR" b="1" dirty="0">
                <a:latin typeface="Times New Roman" pitchFamily="18" charset="0"/>
                <a:cs typeface="Times New Roman" pitchFamily="18" charset="0"/>
              </a:rPr>
              <a:t>Utopies : liste non exhaustive</a:t>
            </a:r>
          </a:p>
        </p:txBody>
      </p:sp>
      <p:sp>
        <p:nvSpPr>
          <p:cNvPr id="3" name="Espace réservé du contenu 2"/>
          <p:cNvSpPr>
            <a:spLocks noGrp="1"/>
          </p:cNvSpPr>
          <p:nvPr>
            <p:ph idx="1"/>
          </p:nvPr>
        </p:nvSpPr>
        <p:spPr>
          <a:xfrm>
            <a:off x="0" y="980728"/>
            <a:ext cx="9144000" cy="5877272"/>
          </a:xfrm>
        </p:spPr>
        <p:txBody>
          <a:bodyPr>
            <a:normAutofit fontScale="85000" lnSpcReduction="10000"/>
          </a:bodyPr>
          <a:lstStyle/>
          <a:p>
            <a:pPr algn="just">
              <a:buNone/>
            </a:pPr>
            <a:r>
              <a:rPr lang="fr-FR" sz="2000" dirty="0">
                <a:latin typeface="Times New Roman" pitchFamily="18" charset="0"/>
                <a:cs typeface="Times New Roman" pitchFamily="18" charset="0"/>
              </a:rPr>
              <a:t>-Thomas More, </a:t>
            </a:r>
            <a:r>
              <a:rPr lang="fr-FR" sz="2000" i="1" dirty="0">
                <a:latin typeface="Times New Roman" pitchFamily="18" charset="0"/>
                <a:cs typeface="Times New Roman" pitchFamily="18" charset="0"/>
              </a:rPr>
              <a:t>L’utopie, </a:t>
            </a:r>
            <a:r>
              <a:rPr lang="fr-FR" sz="2000" dirty="0">
                <a:latin typeface="Times New Roman" pitchFamily="18" charset="0"/>
                <a:cs typeface="Times New Roman" pitchFamily="18" charset="0"/>
              </a:rPr>
              <a:t>1516.</a:t>
            </a:r>
          </a:p>
          <a:p>
            <a:pPr algn="just">
              <a:buNone/>
            </a:pPr>
            <a:r>
              <a:rPr lang="fr-FR" sz="2000" dirty="0">
                <a:latin typeface="Times New Roman" pitchFamily="18" charset="0"/>
                <a:cs typeface="Times New Roman" pitchFamily="18" charset="0"/>
              </a:rPr>
              <a:t>-Guevara, </a:t>
            </a:r>
            <a:r>
              <a:rPr lang="fr-FR" sz="2000" i="1" dirty="0">
                <a:latin typeface="Times New Roman" pitchFamily="18" charset="0"/>
                <a:cs typeface="Times New Roman" pitchFamily="18" charset="0"/>
              </a:rPr>
              <a:t>L’horloge des princes, </a:t>
            </a:r>
            <a:r>
              <a:rPr lang="fr-FR" sz="2000" dirty="0">
                <a:latin typeface="Times New Roman" pitchFamily="18" charset="0"/>
                <a:cs typeface="Times New Roman" pitchFamily="18" charset="0"/>
              </a:rPr>
              <a:t>1588.</a:t>
            </a:r>
          </a:p>
          <a:p>
            <a:pPr algn="just">
              <a:buNone/>
            </a:pPr>
            <a:r>
              <a:rPr lang="fr-FR" sz="2000" dirty="0">
                <a:latin typeface="Times New Roman" pitchFamily="18" charset="0"/>
                <a:cs typeface="Times New Roman" pitchFamily="18" charset="0"/>
              </a:rPr>
              <a:t>-Tommaso Campanella, </a:t>
            </a:r>
            <a:r>
              <a:rPr lang="fr-FR" sz="2000" i="1" dirty="0">
                <a:latin typeface="Times New Roman" pitchFamily="18" charset="0"/>
                <a:cs typeface="Times New Roman" pitchFamily="18" charset="0"/>
              </a:rPr>
              <a:t>La cité du soleil, </a:t>
            </a:r>
            <a:r>
              <a:rPr lang="fr-FR" sz="2000" dirty="0">
                <a:latin typeface="Times New Roman" pitchFamily="18" charset="0"/>
                <a:cs typeface="Times New Roman" pitchFamily="18" charset="0"/>
              </a:rPr>
              <a:t>1604.</a:t>
            </a:r>
          </a:p>
          <a:p>
            <a:pPr algn="just">
              <a:buNone/>
            </a:pPr>
            <a:r>
              <a:rPr lang="fr-FR" sz="2000" dirty="0">
                <a:latin typeface="Times New Roman" pitchFamily="18" charset="0"/>
                <a:cs typeface="Times New Roman" pitchFamily="18" charset="0"/>
              </a:rPr>
              <a:t>-Francis Bacon, </a:t>
            </a:r>
            <a:r>
              <a:rPr lang="fr-FR" sz="2000" i="1" dirty="0">
                <a:latin typeface="Times New Roman" pitchFamily="18" charset="0"/>
                <a:cs typeface="Times New Roman" pitchFamily="18" charset="0"/>
              </a:rPr>
              <a:t>La nouvelle Atlantide, </a:t>
            </a:r>
            <a:r>
              <a:rPr lang="fr-FR" sz="2000" dirty="0">
                <a:latin typeface="Times New Roman" pitchFamily="18" charset="0"/>
                <a:cs typeface="Times New Roman" pitchFamily="18" charset="0"/>
              </a:rPr>
              <a:t>1624.</a:t>
            </a:r>
          </a:p>
          <a:p>
            <a:pPr algn="just">
              <a:buNone/>
            </a:pPr>
            <a:r>
              <a:rPr lang="fr-FR" sz="2000" dirty="0">
                <a:latin typeface="Times New Roman" pitchFamily="18" charset="0"/>
                <a:cs typeface="Times New Roman" pitchFamily="18" charset="0"/>
              </a:rPr>
              <a:t>-Gabriel Sagard, </a:t>
            </a:r>
            <a:r>
              <a:rPr lang="fr-FR" sz="2000" i="1" dirty="0">
                <a:latin typeface="Times New Roman" pitchFamily="18" charset="0"/>
                <a:cs typeface="Times New Roman" pitchFamily="18" charset="0"/>
              </a:rPr>
              <a:t>Le grand voyage au pays des Hurons, </a:t>
            </a:r>
            <a:r>
              <a:rPr lang="fr-FR" sz="2000" dirty="0">
                <a:latin typeface="Times New Roman" pitchFamily="18" charset="0"/>
                <a:cs typeface="Times New Roman" pitchFamily="18" charset="0"/>
              </a:rPr>
              <a:t>1632.</a:t>
            </a:r>
          </a:p>
          <a:p>
            <a:pPr algn="just">
              <a:buNone/>
            </a:pPr>
            <a:r>
              <a:rPr lang="fr-FR" sz="2000" dirty="0">
                <a:latin typeface="Times New Roman" pitchFamily="18" charset="0"/>
                <a:cs typeface="Times New Roman" pitchFamily="18" charset="0"/>
              </a:rPr>
              <a:t>-Harrington, </a:t>
            </a:r>
            <a:r>
              <a:rPr lang="fr-FR" sz="2000" i="1" dirty="0">
                <a:latin typeface="Times New Roman" pitchFamily="18" charset="0"/>
                <a:cs typeface="Times New Roman" pitchFamily="18" charset="0"/>
              </a:rPr>
              <a:t>La république d’</a:t>
            </a:r>
            <a:r>
              <a:rPr lang="fr-FR" sz="2000" i="1" dirty="0" err="1">
                <a:latin typeface="Times New Roman" pitchFamily="18" charset="0"/>
                <a:cs typeface="Times New Roman" pitchFamily="18" charset="0"/>
              </a:rPr>
              <a:t>Océana</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1656.</a:t>
            </a:r>
          </a:p>
          <a:p>
            <a:pPr algn="just">
              <a:buNone/>
            </a:pPr>
            <a:r>
              <a:rPr lang="fr-FR" sz="2000" dirty="0">
                <a:latin typeface="Times New Roman" pitchFamily="18" charset="0"/>
                <a:cs typeface="Times New Roman" pitchFamily="18" charset="0"/>
              </a:rPr>
              <a:t>-Fontenelle, </a:t>
            </a:r>
            <a:r>
              <a:rPr lang="fr-FR" sz="2000" i="1" dirty="0">
                <a:latin typeface="Times New Roman" pitchFamily="18" charset="0"/>
                <a:cs typeface="Times New Roman" pitchFamily="18" charset="0"/>
              </a:rPr>
              <a:t>La république des philosophies, ou histoire des </a:t>
            </a:r>
            <a:r>
              <a:rPr lang="fr-FR" sz="2000" i="1" dirty="0" err="1">
                <a:latin typeface="Times New Roman" pitchFamily="18" charset="0"/>
                <a:cs typeface="Times New Roman" pitchFamily="18" charset="0"/>
              </a:rPr>
              <a:t>Ajaouiens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composée vers 1682.</a:t>
            </a:r>
          </a:p>
          <a:p>
            <a:pPr algn="just">
              <a:buNone/>
            </a:pPr>
            <a:r>
              <a:rPr lang="fr-FR" sz="2000" dirty="0">
                <a:latin typeface="Times New Roman" pitchFamily="18" charset="0"/>
                <a:cs typeface="Times New Roman" pitchFamily="18" charset="0"/>
              </a:rPr>
              <a:t>-Fénelon, </a:t>
            </a:r>
            <a:r>
              <a:rPr lang="fr-FR" sz="2000" i="1" dirty="0">
                <a:latin typeface="Times New Roman" pitchFamily="18" charset="0"/>
                <a:cs typeface="Times New Roman" pitchFamily="18" charset="0"/>
              </a:rPr>
              <a:t>Les aventures de Télémaque, </a:t>
            </a:r>
            <a:r>
              <a:rPr lang="fr-FR" sz="2000" dirty="0">
                <a:latin typeface="Times New Roman" pitchFamily="18" charset="0"/>
                <a:cs typeface="Times New Roman" pitchFamily="18" charset="0"/>
              </a:rPr>
              <a:t>autour de 1684.</a:t>
            </a:r>
          </a:p>
          <a:p>
            <a:pPr algn="just">
              <a:buNone/>
            </a:pPr>
            <a:r>
              <a:rPr lang="fr-FR" sz="2000" dirty="0">
                <a:latin typeface="Times New Roman" pitchFamily="18" charset="0"/>
                <a:cs typeface="Times New Roman" pitchFamily="18" charset="0"/>
              </a:rPr>
              <a:t>-La </a:t>
            </a:r>
            <a:r>
              <a:rPr lang="fr-FR" sz="2000" dirty="0" err="1">
                <a:latin typeface="Times New Roman" pitchFamily="18" charset="0"/>
                <a:cs typeface="Times New Roman" pitchFamily="18" charset="0"/>
              </a:rPr>
              <a:t>Hontan</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Dialogues avec un sauvage, </a:t>
            </a:r>
            <a:r>
              <a:rPr lang="fr-FR" sz="2000" dirty="0">
                <a:latin typeface="Times New Roman" pitchFamily="18" charset="0"/>
                <a:cs typeface="Times New Roman" pitchFamily="18" charset="0"/>
              </a:rPr>
              <a:t>1704.</a:t>
            </a:r>
          </a:p>
          <a:p>
            <a:pPr algn="just">
              <a:buNone/>
            </a:pPr>
            <a:r>
              <a:rPr lang="fr-FR" sz="2000" dirty="0">
                <a:latin typeface="Times New Roman" pitchFamily="18" charset="0"/>
                <a:cs typeface="Times New Roman" pitchFamily="18" charset="0"/>
              </a:rPr>
              <a:t>-Daniel Defoe, </a:t>
            </a:r>
            <a:r>
              <a:rPr lang="fr-FR" sz="2000" i="1" dirty="0">
                <a:latin typeface="Times New Roman" pitchFamily="18" charset="0"/>
                <a:cs typeface="Times New Roman" pitchFamily="18" charset="0"/>
              </a:rPr>
              <a:t>Robinson </a:t>
            </a:r>
            <a:r>
              <a:rPr lang="fr-FR" sz="2000" i="1" dirty="0" err="1">
                <a:latin typeface="Times New Roman" pitchFamily="18" charset="0"/>
                <a:cs typeface="Times New Roman" pitchFamily="18" charset="0"/>
              </a:rPr>
              <a:t>Crusoe</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1719.</a:t>
            </a:r>
          </a:p>
          <a:p>
            <a:pPr algn="just">
              <a:buNone/>
            </a:pPr>
            <a:r>
              <a:rPr lang="fr-FR" sz="2000" dirty="0">
                <a:latin typeface="Times New Roman" pitchFamily="18" charset="0"/>
                <a:cs typeface="Times New Roman" pitchFamily="18" charset="0"/>
              </a:rPr>
              <a:t>-Montesquieu, </a:t>
            </a:r>
            <a:r>
              <a:rPr lang="fr-FR" sz="2000" i="1" dirty="0">
                <a:latin typeface="Times New Roman" pitchFamily="18" charset="0"/>
                <a:cs typeface="Times New Roman" pitchFamily="18" charset="0"/>
              </a:rPr>
              <a:t>Lettres persanes, </a:t>
            </a:r>
            <a:r>
              <a:rPr lang="fr-FR" sz="2000" dirty="0">
                <a:latin typeface="Times New Roman" pitchFamily="18" charset="0"/>
                <a:cs typeface="Times New Roman" pitchFamily="18" charset="0"/>
              </a:rPr>
              <a:t>1721.</a:t>
            </a:r>
          </a:p>
          <a:p>
            <a:pPr algn="just">
              <a:buNone/>
            </a:pPr>
            <a:r>
              <a:rPr lang="fr-FR" sz="2000" dirty="0">
                <a:latin typeface="Times New Roman" pitchFamily="18" charset="0"/>
                <a:cs typeface="Times New Roman" pitchFamily="18" charset="0"/>
              </a:rPr>
              <a:t>-Jonathan Swift, </a:t>
            </a:r>
            <a:r>
              <a:rPr lang="fr-FR" sz="2000" i="1" dirty="0">
                <a:latin typeface="Times New Roman" pitchFamily="18" charset="0"/>
                <a:cs typeface="Times New Roman" pitchFamily="18" charset="0"/>
              </a:rPr>
              <a:t>Les voyages de Gulliver, </a:t>
            </a:r>
            <a:r>
              <a:rPr lang="fr-FR" sz="2000" dirty="0">
                <a:latin typeface="Times New Roman" pitchFamily="18" charset="0"/>
                <a:cs typeface="Times New Roman" pitchFamily="18" charset="0"/>
              </a:rPr>
              <a:t>1721-1726</a:t>
            </a:r>
          </a:p>
          <a:p>
            <a:pPr algn="just">
              <a:buNone/>
            </a:pPr>
            <a:r>
              <a:rPr lang="fr-FR" sz="2000" dirty="0">
                <a:latin typeface="Times New Roman" pitchFamily="18" charset="0"/>
                <a:cs typeface="Times New Roman" pitchFamily="18" charset="0"/>
              </a:rPr>
              <a:t>-Marivaux, </a:t>
            </a:r>
            <a:r>
              <a:rPr lang="fr-FR" sz="2000" i="1" dirty="0">
                <a:latin typeface="Times New Roman" pitchFamily="18" charset="0"/>
                <a:cs typeface="Times New Roman" pitchFamily="18" charset="0"/>
              </a:rPr>
              <a:t>L’île des esclaves, </a:t>
            </a:r>
            <a:r>
              <a:rPr lang="fr-FR" sz="2000" dirty="0">
                <a:latin typeface="Times New Roman" pitchFamily="18" charset="0"/>
                <a:cs typeface="Times New Roman" pitchFamily="18" charset="0"/>
              </a:rPr>
              <a:t>1725.</a:t>
            </a:r>
          </a:p>
          <a:p>
            <a:pPr algn="just">
              <a:buNone/>
            </a:pPr>
            <a:r>
              <a:rPr lang="fr-FR" sz="2000" dirty="0">
                <a:latin typeface="Times New Roman" pitchFamily="18" charset="0"/>
                <a:cs typeface="Times New Roman" pitchFamily="18" charset="0"/>
              </a:rPr>
              <a:t>-Etienne-Gabriel </a:t>
            </a:r>
            <a:r>
              <a:rPr lang="fr-FR" sz="2000" dirty="0" err="1">
                <a:latin typeface="Times New Roman" pitchFamily="18" charset="0"/>
                <a:cs typeface="Times New Roman" pitchFamily="18" charset="0"/>
              </a:rPr>
              <a:t>Morelly</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Naufrage des îles flottantes, ou La </a:t>
            </a:r>
            <a:r>
              <a:rPr lang="fr-FR" sz="2000" i="1" dirty="0" err="1">
                <a:latin typeface="Times New Roman" pitchFamily="18" charset="0"/>
                <a:cs typeface="Times New Roman" pitchFamily="18" charset="0"/>
              </a:rPr>
              <a:t>Basiliade</a:t>
            </a:r>
            <a:r>
              <a:rPr lang="fr-FR" sz="2000" i="1" dirty="0">
                <a:latin typeface="Times New Roman" pitchFamily="18" charset="0"/>
                <a:cs typeface="Times New Roman" pitchFamily="18" charset="0"/>
              </a:rPr>
              <a:t> du célèbre </a:t>
            </a:r>
            <a:r>
              <a:rPr lang="fr-FR" sz="2000" i="1" dirty="0" err="1">
                <a:latin typeface="Times New Roman" pitchFamily="18" charset="0"/>
                <a:cs typeface="Times New Roman" pitchFamily="18" charset="0"/>
              </a:rPr>
              <a:t>Pilpaï</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1753.</a:t>
            </a:r>
          </a:p>
          <a:p>
            <a:pPr algn="just">
              <a:buNone/>
            </a:pPr>
            <a:r>
              <a:rPr lang="fr-FR" sz="2000" dirty="0">
                <a:latin typeface="Times New Roman" pitchFamily="18" charset="0"/>
                <a:cs typeface="Times New Roman" pitchFamily="18" charset="0"/>
              </a:rPr>
              <a:t>-Etienne-Gabriel </a:t>
            </a:r>
            <a:r>
              <a:rPr lang="fr-FR" sz="2000" dirty="0" err="1">
                <a:latin typeface="Times New Roman" pitchFamily="18" charset="0"/>
                <a:cs typeface="Times New Roman" pitchFamily="18" charset="0"/>
              </a:rPr>
              <a:t>Morelly</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Le code de la nature, </a:t>
            </a:r>
            <a:r>
              <a:rPr lang="fr-FR" sz="2000" dirty="0">
                <a:latin typeface="Times New Roman" pitchFamily="18" charset="0"/>
                <a:cs typeface="Times New Roman" pitchFamily="18" charset="0"/>
              </a:rPr>
              <a:t>1755.</a:t>
            </a:r>
          </a:p>
          <a:p>
            <a:pPr algn="just">
              <a:buNone/>
            </a:pPr>
            <a:r>
              <a:rPr lang="fr-FR" sz="2000" dirty="0">
                <a:latin typeface="Times New Roman" pitchFamily="18" charset="0"/>
                <a:cs typeface="Times New Roman" pitchFamily="18" charset="0"/>
              </a:rPr>
              <a:t>-Voltaire, </a:t>
            </a:r>
            <a:r>
              <a:rPr lang="fr-FR" sz="2000" i="1" dirty="0">
                <a:latin typeface="Times New Roman" pitchFamily="18" charset="0"/>
                <a:cs typeface="Times New Roman" pitchFamily="18" charset="0"/>
              </a:rPr>
              <a:t>Candide ou l’Optimisme, </a:t>
            </a:r>
            <a:r>
              <a:rPr lang="fr-FR" sz="2000" dirty="0">
                <a:latin typeface="Times New Roman" pitchFamily="18" charset="0"/>
                <a:cs typeface="Times New Roman" pitchFamily="18" charset="0"/>
              </a:rPr>
              <a:t>1759.</a:t>
            </a:r>
          </a:p>
          <a:p>
            <a:pPr algn="just">
              <a:buNone/>
            </a:pPr>
            <a:r>
              <a:rPr lang="fr-FR" sz="2000" dirty="0">
                <a:latin typeface="Times New Roman" pitchFamily="18" charset="0"/>
                <a:cs typeface="Times New Roman" pitchFamily="18" charset="0"/>
              </a:rPr>
              <a:t>-Louis-Sébastien Mercier, </a:t>
            </a:r>
            <a:r>
              <a:rPr lang="fr-FR" sz="2000" i="1" dirty="0">
                <a:latin typeface="Times New Roman" pitchFamily="18" charset="0"/>
                <a:cs typeface="Times New Roman" pitchFamily="18" charset="0"/>
              </a:rPr>
              <a:t>L’an 2440, rêve s’il en fut jamais, </a:t>
            </a:r>
            <a:r>
              <a:rPr lang="fr-FR" sz="2000" dirty="0">
                <a:latin typeface="Times New Roman" pitchFamily="18" charset="0"/>
                <a:cs typeface="Times New Roman" pitchFamily="18" charset="0"/>
              </a:rPr>
              <a:t>1771.</a:t>
            </a:r>
          </a:p>
          <a:p>
            <a:pPr algn="just">
              <a:buNone/>
            </a:pPr>
            <a:r>
              <a:rPr lang="fr-FR" sz="2000" dirty="0">
                <a:latin typeface="Times New Roman" pitchFamily="18" charset="0"/>
                <a:cs typeface="Times New Roman" pitchFamily="18" charset="0"/>
              </a:rPr>
              <a:t>-Diderot, </a:t>
            </a:r>
            <a:r>
              <a:rPr lang="fr-FR" sz="2000" i="1" dirty="0">
                <a:latin typeface="Times New Roman" pitchFamily="18" charset="0"/>
                <a:cs typeface="Times New Roman" pitchFamily="18" charset="0"/>
              </a:rPr>
              <a:t>Supplément au voyage de Bougainville, </a:t>
            </a:r>
            <a:r>
              <a:rPr lang="fr-FR" sz="2000" dirty="0">
                <a:latin typeface="Times New Roman" pitchFamily="18" charset="0"/>
                <a:cs typeface="Times New Roman" pitchFamily="18" charset="0"/>
              </a:rPr>
              <a:t>1773.</a:t>
            </a:r>
          </a:p>
          <a:p>
            <a:pPr algn="just">
              <a:buNone/>
            </a:pPr>
            <a:r>
              <a:rPr lang="fr-FR" sz="2000" dirty="0">
                <a:latin typeface="Times New Roman" pitchFamily="18" charset="0"/>
                <a:cs typeface="Times New Roman" pitchFamily="18" charset="0"/>
              </a:rPr>
              <a:t>-Condorcet, </a:t>
            </a:r>
            <a:r>
              <a:rPr lang="fr-FR" sz="2000" i="1" dirty="0">
                <a:latin typeface="Times New Roman" pitchFamily="18" charset="0"/>
                <a:cs typeface="Times New Roman" pitchFamily="18" charset="0"/>
              </a:rPr>
              <a:t>Esquisse d’un tableau historique des progrès de l’esprit humain, </a:t>
            </a:r>
            <a:r>
              <a:rPr lang="fr-FR" sz="2000" dirty="0">
                <a:latin typeface="Times New Roman" pitchFamily="18" charset="0"/>
                <a:cs typeface="Times New Roman" pitchFamily="18" charset="0"/>
              </a:rPr>
              <a:t>1794 (essentiellement la dixième « époque »).</a:t>
            </a:r>
          </a:p>
          <a:p>
            <a:pPr>
              <a:buFontTx/>
              <a:buChar char="-"/>
            </a:pPr>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476672"/>
          </a:xfrm>
        </p:spPr>
        <p:txBody>
          <a:bodyPr>
            <a:normAutofit fontScale="90000"/>
          </a:bodyPr>
          <a:lstStyle/>
          <a:p>
            <a:r>
              <a:rPr lang="fr-FR" dirty="0">
                <a:latin typeface="Times New Roman" pitchFamily="18" charset="0"/>
                <a:cs typeface="Times New Roman" pitchFamily="18" charset="0"/>
              </a:rPr>
              <a:t>Définir l’utopie (1)</a:t>
            </a:r>
          </a:p>
        </p:txBody>
      </p:sp>
      <p:sp>
        <p:nvSpPr>
          <p:cNvPr id="3" name="Espace réservé du contenu 2"/>
          <p:cNvSpPr>
            <a:spLocks noGrp="1"/>
          </p:cNvSpPr>
          <p:nvPr>
            <p:ph idx="1"/>
          </p:nvPr>
        </p:nvSpPr>
        <p:spPr>
          <a:xfrm>
            <a:off x="0" y="980728"/>
            <a:ext cx="9144000" cy="5877272"/>
          </a:xfrm>
        </p:spPr>
        <p:txBody>
          <a:bodyPr>
            <a:normAutofit fontScale="62500" lnSpcReduction="20000"/>
          </a:bodyPr>
          <a:lstStyle/>
          <a:p>
            <a:pPr algn="just"/>
            <a:r>
              <a:rPr lang="fr-FR" sz="3700" dirty="0">
                <a:latin typeface="Times New Roman" pitchFamily="18" charset="0"/>
                <a:cs typeface="Times New Roman" pitchFamily="18" charset="0"/>
              </a:rPr>
              <a:t>Avec </a:t>
            </a:r>
            <a:r>
              <a:rPr lang="fr-FR" sz="3700" i="1" dirty="0">
                <a:latin typeface="Times New Roman" pitchFamily="18" charset="0"/>
                <a:cs typeface="Times New Roman" pitchFamily="18" charset="0"/>
              </a:rPr>
              <a:t>L’utopie ou Le Traité de la meilleure forme de gouvernement</a:t>
            </a:r>
            <a:r>
              <a:rPr lang="fr-FR" sz="3700" dirty="0">
                <a:latin typeface="Times New Roman" pitchFamily="18" charset="0"/>
                <a:cs typeface="Times New Roman" pitchFamily="18" charset="0"/>
              </a:rPr>
              <a:t> (1516), More invente le mot, le genre et le trouble. </a:t>
            </a:r>
          </a:p>
          <a:p>
            <a:pPr algn="just"/>
            <a:endParaRPr lang="fr-FR" sz="3700" dirty="0">
              <a:latin typeface="Times New Roman" pitchFamily="18" charset="0"/>
              <a:cs typeface="Times New Roman" pitchFamily="18" charset="0"/>
            </a:endParaRPr>
          </a:p>
          <a:p>
            <a:pPr algn="just"/>
            <a:r>
              <a:rPr lang="fr-FR" sz="3700" dirty="0">
                <a:latin typeface="Times New Roman" pitchFamily="18" charset="0"/>
                <a:cs typeface="Times New Roman" pitchFamily="18" charset="0"/>
              </a:rPr>
              <a:t>A partir de là, toute utopie mêle à la fois une réflexion sur l’organisation politique, une combinaison entre éléments fictionnels et réels, romanesques et théoriques, et accorde une centralité au voyage et à l’ailleurs pour mieux interroger le proche et le contemporain. </a:t>
            </a:r>
          </a:p>
          <a:p>
            <a:pPr algn="just">
              <a:buNone/>
            </a:pPr>
            <a:endParaRPr lang="fr-FR" sz="3700" dirty="0">
              <a:latin typeface="Times New Roman" pitchFamily="18" charset="0"/>
              <a:cs typeface="Times New Roman" pitchFamily="18" charset="0"/>
            </a:endParaRPr>
          </a:p>
          <a:p>
            <a:pPr algn="just"/>
            <a:r>
              <a:rPr lang="fr-FR" sz="3700" dirty="0">
                <a:latin typeface="Times New Roman" pitchFamily="18" charset="0"/>
                <a:cs typeface="Times New Roman" pitchFamily="18" charset="0"/>
              </a:rPr>
              <a:t>A ce titre, définir l’utopie simplement comme quelque chose de l’ordre de l’impossible, de la chimère, de la rêverie pure est un contresens. De tels usages peuvent d’ailleurs être, en eux-mêmes, politiques ou instrumentalisés. On trouve ces usages très tôt, comme dans les </a:t>
            </a:r>
            <a:r>
              <a:rPr lang="fr-FR" sz="3700" i="1" dirty="0">
                <a:latin typeface="Times New Roman" pitchFamily="18" charset="0"/>
                <a:cs typeface="Times New Roman" pitchFamily="18" charset="0"/>
              </a:rPr>
              <a:t>Essais de Théodicée </a:t>
            </a:r>
            <a:r>
              <a:rPr lang="fr-FR" sz="3700" dirty="0">
                <a:latin typeface="Times New Roman" pitchFamily="18" charset="0"/>
                <a:cs typeface="Times New Roman" pitchFamily="18" charset="0"/>
              </a:rPr>
              <a:t>de Leibniz (1710), où il parle de la représentation d’une société chimérique et faussement désirable : </a:t>
            </a:r>
          </a:p>
          <a:p>
            <a:pPr algn="just">
              <a:buNone/>
            </a:pPr>
            <a:r>
              <a:rPr lang="fr-FR" i="1" dirty="0">
                <a:latin typeface="Times New Roman" pitchFamily="18" charset="0"/>
                <a:cs typeface="Times New Roman" pitchFamily="18" charset="0"/>
              </a:rPr>
              <a:t>	« Il est vrai qu’on peut s’imaginer des mondes possibles sans péché et sans malheur, et on en pourrait faire des romans, des utopies, des </a:t>
            </a:r>
            <a:r>
              <a:rPr lang="fr-FR" i="1" dirty="0" err="1">
                <a:latin typeface="Times New Roman" pitchFamily="18" charset="0"/>
                <a:cs typeface="Times New Roman" pitchFamily="18" charset="0"/>
              </a:rPr>
              <a:t>Sévarambes</a:t>
            </a:r>
            <a:r>
              <a:rPr lang="fr-FR" i="1" dirty="0">
                <a:latin typeface="Times New Roman" pitchFamily="18" charset="0"/>
                <a:cs typeface="Times New Roman" pitchFamily="18" charset="0"/>
              </a:rPr>
              <a:t> ; mais ces mêmes mondes seraient d’ailleurs fort inférieurs en bien au nôtre ».</a:t>
            </a:r>
          </a:p>
          <a:p>
            <a:pPr algn="just">
              <a:buNone/>
            </a:pPr>
            <a:r>
              <a:rPr lang="fr-FR" dirty="0">
                <a:latin typeface="Times New Roman" pitchFamily="18" charset="0"/>
                <a:cs typeface="Times New Roman" pitchFamily="18" charset="0"/>
              </a:rPr>
              <a:t> </a:t>
            </a:r>
          </a:p>
          <a:p>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476672"/>
          </a:xfrm>
        </p:spPr>
        <p:txBody>
          <a:bodyPr>
            <a:normAutofit fontScale="90000"/>
          </a:bodyPr>
          <a:lstStyle/>
          <a:p>
            <a:r>
              <a:rPr lang="fr-FR" b="1" dirty="0">
                <a:latin typeface="Times New Roman" pitchFamily="18" charset="0"/>
                <a:cs typeface="Times New Roman" pitchFamily="18" charset="0"/>
              </a:rPr>
              <a:t>Définir l’utopie (2)</a:t>
            </a:r>
          </a:p>
        </p:txBody>
      </p:sp>
      <p:sp>
        <p:nvSpPr>
          <p:cNvPr id="3" name="Espace réservé du contenu 2"/>
          <p:cNvSpPr>
            <a:spLocks noGrp="1"/>
          </p:cNvSpPr>
          <p:nvPr>
            <p:ph idx="1"/>
          </p:nvPr>
        </p:nvSpPr>
        <p:spPr>
          <a:xfrm>
            <a:off x="0" y="764704"/>
            <a:ext cx="9144000" cy="6093296"/>
          </a:xfrm>
        </p:spPr>
        <p:txBody>
          <a:bodyPr>
            <a:normAutofit fontScale="55000" lnSpcReduction="20000"/>
          </a:bodyPr>
          <a:lstStyle/>
          <a:p>
            <a:pPr algn="just"/>
            <a:r>
              <a:rPr lang="fr-FR" sz="3800" dirty="0">
                <a:latin typeface="Times New Roman" pitchFamily="18" charset="0"/>
                <a:cs typeface="Times New Roman" pitchFamily="18" charset="0"/>
              </a:rPr>
              <a:t>Avec  le philosophe P. </a:t>
            </a:r>
            <a:r>
              <a:rPr lang="fr-FR" sz="3800" dirty="0" err="1">
                <a:latin typeface="Times New Roman" pitchFamily="18" charset="0"/>
                <a:cs typeface="Times New Roman" pitchFamily="18" charset="0"/>
              </a:rPr>
              <a:t>Macherey</a:t>
            </a:r>
            <a:r>
              <a:rPr lang="fr-FR" sz="3800" dirty="0">
                <a:latin typeface="Times New Roman" pitchFamily="18" charset="0"/>
                <a:cs typeface="Times New Roman" pitchFamily="18" charset="0"/>
              </a:rPr>
              <a:t>, on peut défendre l’idée selon laquelle, au contraire, les utopistes eux-mêmes recourent depuis toujours à ce type d’expérience de pensée comme d’un moyen pour exhiber les insuffisances d’un réel historique déterminé, ce qui entretient l’incitation à le transformer au lieu de le laisser en l’état. </a:t>
            </a:r>
          </a:p>
          <a:p>
            <a:pPr algn="just"/>
            <a:endParaRPr lang="fr-FR" sz="3800" b="1"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Ces deux manières antithétiques de juger l’utopie ne cessent, en réalité, de s’affronter tout au long de son histoire. </a:t>
            </a:r>
          </a:p>
          <a:p>
            <a:pPr algn="just"/>
            <a:endParaRPr lang="fr-FR" sz="38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De même, il y a toujours un questionnement sur le contenu (ce qu’avancent les utopistes) et sur la forme (la façon dont ils le font).</a:t>
            </a:r>
          </a:p>
          <a:p>
            <a:pPr algn="just"/>
            <a:endParaRPr lang="fr-FR" sz="38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Dans l’édition de 1771 du </a:t>
            </a:r>
            <a:r>
              <a:rPr lang="fr-FR" sz="3800" i="1" dirty="0">
                <a:latin typeface="Times New Roman" pitchFamily="18" charset="0"/>
                <a:cs typeface="Times New Roman" pitchFamily="18" charset="0"/>
              </a:rPr>
              <a:t>Dictionnaire de Trévoux</a:t>
            </a:r>
            <a:r>
              <a:rPr lang="fr-FR" sz="3800" dirty="0">
                <a:latin typeface="Times New Roman" pitchFamily="18" charset="0"/>
                <a:cs typeface="Times New Roman" pitchFamily="18" charset="0"/>
              </a:rPr>
              <a:t>, la première à faire figurer l’entrée « utopie ». La définition est la suivante :</a:t>
            </a:r>
          </a:p>
          <a:p>
            <a:pPr algn="just">
              <a:buNone/>
            </a:pPr>
            <a:r>
              <a:rPr lang="fr-FR" sz="3500" b="1" dirty="0">
                <a:latin typeface="Times New Roman" pitchFamily="18" charset="0"/>
                <a:cs typeface="Times New Roman" pitchFamily="18" charset="0"/>
              </a:rPr>
              <a:t>	« </a:t>
            </a:r>
            <a:r>
              <a:rPr lang="fr-FR" sz="3500" dirty="0">
                <a:latin typeface="Times New Roman" pitchFamily="18" charset="0"/>
                <a:cs typeface="Times New Roman" pitchFamily="18" charset="0"/>
              </a:rPr>
              <a:t>Région qui n’existe nulle part, un pays imaginaire. De OU TOPOS, </a:t>
            </a:r>
            <a:r>
              <a:rPr lang="fr-FR" sz="3500" i="1" dirty="0">
                <a:latin typeface="Times New Roman" pitchFamily="18" charset="0"/>
                <a:cs typeface="Times New Roman" pitchFamily="18" charset="0"/>
              </a:rPr>
              <a:t>non locus</a:t>
            </a:r>
            <a:r>
              <a:rPr lang="fr-FR" sz="3500" dirty="0">
                <a:latin typeface="Times New Roman" pitchFamily="18" charset="0"/>
                <a:cs typeface="Times New Roman" pitchFamily="18" charset="0"/>
              </a:rPr>
              <a:t>. Rabelais, L. II ch. 23, c’était le royaume de Grandgousier ou de Gargantua. […] Le mot d’Utopie (titre d’un ouvrage), se dit quelquefois figurément, du plan d’un gouvernement imaginaire, à l’exemple de la République de Platon, l’Utopie de Thomas More ».</a:t>
            </a:r>
            <a:r>
              <a:rPr lang="fr-FR" sz="3500" dirty="0">
                <a:latin typeface="Times New Roman" pitchFamily="18" charset="0"/>
                <a:cs typeface="Times New Roman" pitchFamily="18" charset="0"/>
                <a:hlinkClick r:id="rId2"/>
              </a:rPr>
              <a:t> </a:t>
            </a:r>
            <a:endParaRPr lang="fr-FR" sz="3500" dirty="0">
              <a:latin typeface="Times New Roman" pitchFamily="18" charset="0"/>
              <a:cs typeface="Times New Roman" pitchFamily="18" charset="0"/>
            </a:endParaRPr>
          </a:p>
          <a:p>
            <a:pPr algn="just">
              <a:buNone/>
            </a:pPr>
            <a:endParaRPr lang="fr-FR" sz="38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En 1780, une version française de l’utopie s’intitule : </a:t>
            </a:r>
            <a:r>
              <a:rPr lang="fr-FR" sz="3800" i="1" dirty="0">
                <a:latin typeface="Times New Roman" pitchFamily="18" charset="0"/>
                <a:cs typeface="Times New Roman" pitchFamily="18" charset="0"/>
              </a:rPr>
              <a:t>Tableau du meilleur gouvernement possible, </a:t>
            </a:r>
            <a:r>
              <a:rPr lang="fr-FR" sz="3800" dirty="0">
                <a:latin typeface="Times New Roman" pitchFamily="18" charset="0"/>
                <a:cs typeface="Times New Roman" pitchFamily="18" charset="0"/>
              </a:rPr>
              <a:t>meilleur renvoyant ici à une réalité presque palpable.</a:t>
            </a:r>
          </a:p>
          <a:p>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476672"/>
          </a:xfrm>
        </p:spPr>
        <p:txBody>
          <a:bodyPr>
            <a:normAutofit fontScale="90000"/>
          </a:bodyPr>
          <a:lstStyle/>
          <a:p>
            <a:r>
              <a:rPr lang="fr-FR" dirty="0"/>
              <a:t>Définir l’utopie (3)</a:t>
            </a:r>
          </a:p>
        </p:txBody>
      </p:sp>
      <p:sp>
        <p:nvSpPr>
          <p:cNvPr id="3" name="Espace réservé du contenu 2"/>
          <p:cNvSpPr>
            <a:spLocks noGrp="1"/>
          </p:cNvSpPr>
          <p:nvPr>
            <p:ph idx="1"/>
          </p:nvPr>
        </p:nvSpPr>
        <p:spPr>
          <a:xfrm>
            <a:off x="0" y="980728"/>
            <a:ext cx="9144000" cy="5877272"/>
          </a:xfrm>
        </p:spPr>
        <p:txBody>
          <a:bodyPr>
            <a:normAutofit/>
          </a:bodyPr>
          <a:lstStyle/>
          <a:p>
            <a:pPr algn="just">
              <a:buNone/>
            </a:pPr>
            <a:r>
              <a:rPr lang="fr-FR" sz="2800" dirty="0">
                <a:latin typeface="Times New Roman" pitchFamily="18" charset="0"/>
                <a:cs typeface="Times New Roman" pitchFamily="18" charset="0"/>
              </a:rPr>
              <a:t>	« Peu importe que les utopistes aient chacun leur propre idée de la perfection politique : le point significatif, et ce qui les réunit par delà leurs divergences, c’est qu’ils conçoivent tous des systèmes où [la perfection] est réalisée, et où elle l’est par l’homme, pour son propre avantage. Tout est là » </a:t>
            </a:r>
          </a:p>
          <a:p>
            <a:pPr algn="just">
              <a:buNone/>
            </a:pPr>
            <a:r>
              <a:rPr lang="fr-FR" sz="2800" dirty="0">
                <a:latin typeface="Times New Roman" pitchFamily="18" charset="0"/>
                <a:cs typeface="Times New Roman" pitchFamily="18" charset="0"/>
              </a:rPr>
              <a:t>	Frédéric </a:t>
            </a:r>
            <a:r>
              <a:rPr lang="fr-FR" sz="2800" dirty="0" err="1">
                <a:latin typeface="Times New Roman" pitchFamily="18" charset="0"/>
                <a:cs typeface="Times New Roman" pitchFamily="18" charset="0"/>
              </a:rPr>
              <a:t>Rouvillois</a:t>
            </a:r>
            <a:r>
              <a:rPr lang="fr-FR" sz="2800" dirty="0">
                <a:latin typeface="Times New Roman" pitchFamily="18" charset="0"/>
                <a:cs typeface="Times New Roman" pitchFamily="18" charset="0"/>
              </a:rPr>
              <a:t>, </a:t>
            </a:r>
            <a:r>
              <a:rPr lang="fr-FR" sz="2800" i="1" dirty="0">
                <a:latin typeface="Times New Roman" pitchFamily="18" charset="0"/>
                <a:cs typeface="Times New Roman" pitchFamily="18" charset="0"/>
              </a:rPr>
              <a:t>L’utopie</a:t>
            </a:r>
          </a:p>
          <a:p>
            <a:pPr algn="just"/>
            <a:endParaRPr lang="fr-FR" sz="2800" i="1"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L’utopie comme symptôme historique : elle apparaît à la Renaissance, alors que mûrissent et s’ébauchent les grands thèmes de la modernité occidentale. C’est en ce sens qu’il faut comprendre Lamartine qui écrit : « </a:t>
            </a:r>
            <a:r>
              <a:rPr lang="fr-FR" sz="2800" i="1" dirty="0">
                <a:latin typeface="Times New Roman" pitchFamily="18" charset="0"/>
                <a:cs typeface="Times New Roman" pitchFamily="18" charset="0"/>
              </a:rPr>
              <a:t>Les utopies sont des vérités prématurés ».</a:t>
            </a:r>
            <a:endParaRPr lang="fr-FR" sz="28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fontScale="90000"/>
          </a:bodyPr>
          <a:lstStyle/>
          <a:p>
            <a:r>
              <a:rPr lang="fr-FR" b="1" dirty="0">
                <a:latin typeface="Times New Roman" pitchFamily="18" charset="0"/>
                <a:cs typeface="Times New Roman" pitchFamily="18" charset="0"/>
              </a:rPr>
              <a:t>Quelques exemples d’utopie </a:t>
            </a:r>
          </a:p>
        </p:txBody>
      </p:sp>
      <p:sp>
        <p:nvSpPr>
          <p:cNvPr id="3" name="Espace réservé du contenu 2"/>
          <p:cNvSpPr>
            <a:spLocks noGrp="1"/>
          </p:cNvSpPr>
          <p:nvPr>
            <p:ph idx="1"/>
          </p:nvPr>
        </p:nvSpPr>
        <p:spPr>
          <a:xfrm>
            <a:off x="0" y="836712"/>
            <a:ext cx="9144000" cy="6021288"/>
          </a:xfrm>
        </p:spPr>
        <p:txBody>
          <a:bodyPr>
            <a:normAutofit fontScale="47500" lnSpcReduction="20000"/>
          </a:bodyPr>
          <a:lstStyle/>
          <a:p>
            <a:pPr algn="just">
              <a:buNone/>
            </a:pPr>
            <a:r>
              <a:rPr lang="fr-FR" sz="3400" dirty="0">
                <a:latin typeface="Times New Roman" pitchFamily="18" charset="0"/>
                <a:cs typeface="Times New Roman" pitchFamily="18" charset="0"/>
              </a:rPr>
              <a:t>Jonathan Swift, </a:t>
            </a:r>
            <a:r>
              <a:rPr lang="fr-FR" sz="3400" i="1" dirty="0">
                <a:latin typeface="Times New Roman" pitchFamily="18" charset="0"/>
                <a:cs typeface="Times New Roman" pitchFamily="18" charset="0"/>
              </a:rPr>
              <a:t>Les voyages de Gulliver, </a:t>
            </a:r>
            <a:r>
              <a:rPr lang="fr-FR" sz="3400" dirty="0">
                <a:latin typeface="Times New Roman" pitchFamily="18" charset="0"/>
                <a:cs typeface="Times New Roman" pitchFamily="18" charset="0"/>
              </a:rPr>
              <a:t>1721-1726</a:t>
            </a:r>
          </a:p>
          <a:p>
            <a:pPr algn="just">
              <a:spcBef>
                <a:spcPts val="0"/>
              </a:spcBef>
              <a:buNone/>
            </a:pPr>
            <a:endParaRPr lang="fr-FR" dirty="0">
              <a:latin typeface="Times New Roman" pitchFamily="18" charset="0"/>
              <a:cs typeface="Times New Roman" pitchFamily="18" charset="0"/>
            </a:endParaRPr>
          </a:p>
          <a:p>
            <a:pPr algn="just">
              <a:buNone/>
            </a:pPr>
            <a:r>
              <a:rPr lang="fr-FR" sz="3400" dirty="0">
                <a:latin typeface="Times New Roman" pitchFamily="18" charset="0"/>
                <a:cs typeface="Times New Roman" pitchFamily="18" charset="0"/>
              </a:rPr>
              <a:t>-Immédiatement, on est au cœur de l’action, puisqu’après quelques lignes, Gulliver est ligoté sur une île par des « petits êtres ». Le voyage, en tant que tel, est un prétexte.</a:t>
            </a:r>
          </a:p>
          <a:p>
            <a:pPr algn="just">
              <a:lnSpc>
                <a:spcPct val="120000"/>
              </a:lnSpc>
              <a:spcBef>
                <a:spcPts val="0"/>
              </a:spcBef>
              <a:buNone/>
            </a:pPr>
            <a:endParaRPr lang="fr-FR" dirty="0">
              <a:latin typeface="Times New Roman" pitchFamily="18" charset="0"/>
              <a:cs typeface="Times New Roman" pitchFamily="18" charset="0"/>
            </a:endParaRPr>
          </a:p>
          <a:p>
            <a:pPr algn="just">
              <a:buNone/>
            </a:pPr>
            <a:r>
              <a:rPr lang="fr-FR" sz="3400" dirty="0">
                <a:latin typeface="Times New Roman" pitchFamily="18" charset="0"/>
                <a:cs typeface="Times New Roman" pitchFamily="18" charset="0"/>
              </a:rPr>
              <a:t>-Les 4 voyages (sur des îles différentes, de </a:t>
            </a:r>
            <a:r>
              <a:rPr lang="fr-FR" sz="3400" i="1" dirty="0" err="1">
                <a:latin typeface="Times New Roman" pitchFamily="18" charset="0"/>
                <a:cs typeface="Times New Roman" pitchFamily="18" charset="0"/>
              </a:rPr>
              <a:t>Lilluputiens</a:t>
            </a:r>
            <a:r>
              <a:rPr lang="fr-FR" sz="3400" i="1" dirty="0">
                <a:latin typeface="Times New Roman" pitchFamily="18" charset="0"/>
                <a:cs typeface="Times New Roman" pitchFamily="18" charset="0"/>
              </a:rPr>
              <a:t> </a:t>
            </a:r>
            <a:r>
              <a:rPr lang="fr-FR" sz="3400" dirty="0">
                <a:latin typeface="Times New Roman" pitchFamily="18" charset="0"/>
                <a:cs typeface="Times New Roman" pitchFamily="18" charset="0"/>
              </a:rPr>
              <a:t>aux </a:t>
            </a:r>
            <a:r>
              <a:rPr lang="fr-FR" sz="3400" i="1" dirty="0">
                <a:latin typeface="Times New Roman" pitchFamily="18" charset="0"/>
                <a:cs typeface="Times New Roman" pitchFamily="18" charset="0"/>
              </a:rPr>
              <a:t>Géants</a:t>
            </a:r>
            <a:r>
              <a:rPr lang="fr-FR" sz="3400" dirty="0">
                <a:latin typeface="Times New Roman" pitchFamily="18" charset="0"/>
                <a:cs typeface="Times New Roman" pitchFamily="18" charset="0"/>
              </a:rPr>
              <a:t>), sont autant de réflexions sur la politique, la condition humaine, le pouvoir, et, en miroir, sur la société de son temps. Dans le troisième voyage, en  </a:t>
            </a:r>
            <a:r>
              <a:rPr lang="fr-FR" sz="3400" dirty="0" err="1">
                <a:latin typeface="Times New Roman" pitchFamily="18" charset="0"/>
                <a:cs typeface="Times New Roman" pitchFamily="18" charset="0"/>
              </a:rPr>
              <a:t>Laputa</a:t>
            </a:r>
            <a:r>
              <a:rPr lang="fr-FR" sz="3400" dirty="0">
                <a:latin typeface="Times New Roman" pitchFamily="18" charset="0"/>
                <a:cs typeface="Times New Roman" pitchFamily="18" charset="0"/>
              </a:rPr>
              <a:t>, les habitants sont doublement hors-sol : l’île est flottante. Ses membres sont coupés de la terre mais, dans le même temps, de la réalité. Méprisant la pragmatique et la pratique, ils ne cessent de se tourner vers les grands débats complexes, la rhétorique, la théorie. Classe sociale privilégiée et fermée, ils ne parviennent pas à suivre une conversation ordinaire, ne sont pas attentif à leurs sens, se perdent sans cesse, </a:t>
            </a:r>
            <a:r>
              <a:rPr lang="fr-FR" sz="3400" dirty="0" err="1">
                <a:latin typeface="Times New Roman" pitchFamily="18" charset="0"/>
                <a:cs typeface="Times New Roman" pitchFamily="18" charset="0"/>
              </a:rPr>
              <a:t>etc</a:t>
            </a:r>
            <a:r>
              <a:rPr lang="fr-FR" sz="3400" dirty="0">
                <a:latin typeface="Times New Roman" pitchFamily="18" charset="0"/>
                <a:cs typeface="Times New Roman" pitchFamily="18" charset="0"/>
              </a:rPr>
              <a:t>…</a:t>
            </a:r>
          </a:p>
          <a:p>
            <a:pPr algn="just">
              <a:lnSpc>
                <a:spcPct val="120000"/>
              </a:lnSpc>
              <a:spcBef>
                <a:spcPts val="0"/>
              </a:spcBef>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-Distiller des idées politiques sous l’aspect fictionnel, comme cette attaque contre la noblesse britannique et l’idée d’un lien naturel entre éducation (réservée aux nobles) et exercice de la politique :  </a:t>
            </a:r>
          </a:p>
          <a:p>
            <a:pPr algn="just">
              <a:buNone/>
            </a:pPr>
            <a:r>
              <a:rPr lang="fr-FR" sz="3400" dirty="0">
                <a:latin typeface="Times New Roman" pitchFamily="18" charset="0"/>
                <a:cs typeface="Times New Roman" pitchFamily="18" charset="0"/>
              </a:rPr>
              <a:t>	“Le gouvernement des hommes étant en effet une nécessité naturelle, ils [les Lilliputiens] supposent qu’une intelligence normale sera toujours à la hauteur de son rôle et que la Providence n’eut jamais le dessein de rendre la conduite des affaires publiques si mystérieuse et si difficile qu’on la dût réserver à quelques rares génies – tels qu’il n’en naît guère que deux ou trois par siècle. Ils pensent au contraire que la loyauté, la justice, la tempérance et autres vertus sont à la portée de tous, et que la pratique de ces vertus, aidée de quelque expérience et d’une intention honnête, peut donner à tout citoyen capacité pour servir son pays, sauf aux postes qui exigent des connaissances spéciales.” (partie 1, </a:t>
            </a:r>
            <a:r>
              <a:rPr lang="fr-FR" sz="3400" dirty="0" err="1">
                <a:latin typeface="Times New Roman" pitchFamily="18" charset="0"/>
                <a:cs typeface="Times New Roman" pitchFamily="18" charset="0"/>
              </a:rPr>
              <a:t>ch</a:t>
            </a:r>
            <a:r>
              <a:rPr lang="fr-FR" sz="3400" dirty="0">
                <a:latin typeface="Times New Roman" pitchFamily="18" charset="0"/>
                <a:cs typeface="Times New Roman" pitchFamily="18" charset="0"/>
              </a:rPr>
              <a:t> 6)</a:t>
            </a:r>
          </a:p>
          <a:p>
            <a:pPr algn="just">
              <a:lnSpc>
                <a:spcPct val="120000"/>
              </a:lnSpc>
              <a:spcBef>
                <a:spcPts val="0"/>
              </a:spcBef>
              <a:buNone/>
            </a:pPr>
            <a:endParaRPr lang="fr-FR" dirty="0">
              <a:latin typeface="Times New Roman" pitchFamily="18" charset="0"/>
              <a:cs typeface="Times New Roman" pitchFamily="18" charset="0"/>
            </a:endParaRPr>
          </a:p>
          <a:p>
            <a:pPr algn="just">
              <a:buNone/>
            </a:pPr>
            <a:r>
              <a:rPr lang="fr-FR" sz="3400" dirty="0">
                <a:latin typeface="Times New Roman" pitchFamily="18" charset="0"/>
                <a:cs typeface="Times New Roman" pitchFamily="18" charset="0"/>
              </a:rPr>
              <a:t>-Swift : « La fin principale que je me propose dans toutes mes œuvres est de meurtrir les hommes plutôt que de les amuser. »</a:t>
            </a:r>
          </a:p>
          <a:p>
            <a:pPr>
              <a:lnSpc>
                <a:spcPct val="120000"/>
              </a:lnSpc>
              <a:spcBef>
                <a:spcPts val="0"/>
              </a:spcBef>
              <a:buNone/>
            </a:pPr>
            <a:endParaRPr lang="fr-FR" dirty="0"/>
          </a:p>
          <a:p>
            <a:pPr algn="ctr">
              <a:buNone/>
            </a:pPr>
            <a:r>
              <a:rPr lang="fr-FR" sz="2500" i="1" dirty="0" err="1">
                <a:latin typeface="Times New Roman" pitchFamily="18" charset="0"/>
                <a:cs typeface="Times New Roman" pitchFamily="18" charset="0"/>
              </a:rPr>
              <a:t>Rq</a:t>
            </a:r>
            <a:r>
              <a:rPr lang="fr-FR" sz="2500" i="1" dirty="0">
                <a:latin typeface="Times New Roman" pitchFamily="18" charset="0"/>
                <a:cs typeface="Times New Roman" pitchFamily="18" charset="0"/>
              </a:rPr>
              <a:t> : Dès le début du récit, une note de « l’éditeur au lecteur » joue sur la portée fictive de ce qu’il va lire : « L’auteur de ces Voyages est depuis très longtemps un de mes amis intimes […]. L’ensemble donne une grande impression de vérité ; et il faut bien dire que l’auteur était si connu pour sa véracité, qu’il était devenu traditionnel chez ses voisins […] de déclarer : « Aussi vrai que si M. Gulliver l’avait dit ».</a:t>
            </a:r>
          </a:p>
          <a:p>
            <a:pPr>
              <a:buNone/>
            </a:pPr>
            <a:endParaRPr lang="fr-FR" dirty="0"/>
          </a:p>
          <a:p>
            <a:pPr>
              <a:buNone/>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9ACA7-E94A-B62A-C506-6349D77D28B8}"/>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8EC0D25F-D9C4-71DD-4746-451D7494DAB3}"/>
              </a:ext>
            </a:extLst>
          </p:cNvPr>
          <p:cNvPicPr>
            <a:picLocks noGrp="1" noChangeAspect="1"/>
          </p:cNvPicPr>
          <p:nvPr>
            <p:ph idx="1"/>
          </p:nvPr>
        </p:nvPicPr>
        <p:blipFill>
          <a:blip r:embed="rId2"/>
          <a:stretch>
            <a:fillRect/>
          </a:stretch>
        </p:blipFill>
        <p:spPr>
          <a:xfrm>
            <a:off x="548921" y="188640"/>
            <a:ext cx="8487575" cy="6394722"/>
          </a:xfrm>
        </p:spPr>
      </p:pic>
    </p:spTree>
    <p:extLst>
      <p:ext uri="{BB962C8B-B14F-4D97-AF65-F5344CB8AC3E}">
        <p14:creationId xmlns:p14="http://schemas.microsoft.com/office/powerpoint/2010/main" val="2015025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fontScale="90000"/>
          </a:bodyPr>
          <a:lstStyle/>
          <a:p>
            <a:r>
              <a:rPr lang="fr-FR" b="1" dirty="0">
                <a:latin typeface="Times New Roman" pitchFamily="18" charset="0"/>
                <a:cs typeface="Times New Roman" pitchFamily="18" charset="0"/>
              </a:rPr>
              <a:t>Quelques exemples d’utopie </a:t>
            </a:r>
          </a:p>
        </p:txBody>
      </p:sp>
      <p:sp>
        <p:nvSpPr>
          <p:cNvPr id="3" name="Espace réservé du contenu 2"/>
          <p:cNvSpPr>
            <a:spLocks noGrp="1"/>
          </p:cNvSpPr>
          <p:nvPr>
            <p:ph idx="1"/>
          </p:nvPr>
        </p:nvSpPr>
        <p:spPr>
          <a:xfrm>
            <a:off x="0" y="836712"/>
            <a:ext cx="9144000" cy="6021288"/>
          </a:xfrm>
        </p:spPr>
        <p:txBody>
          <a:bodyPr>
            <a:normAutofit fontScale="70000" lnSpcReduction="20000"/>
          </a:bodyPr>
          <a:lstStyle/>
          <a:p>
            <a:pPr algn="just">
              <a:buNone/>
            </a:pPr>
            <a:r>
              <a:rPr lang="fr-FR" sz="1800" dirty="0">
                <a:latin typeface="Times New Roman" pitchFamily="18" charset="0"/>
                <a:cs typeface="Times New Roman" pitchFamily="18" charset="0"/>
              </a:rPr>
              <a:t>Etienne-Gabriel </a:t>
            </a:r>
            <a:r>
              <a:rPr lang="fr-FR" sz="1800" dirty="0" err="1">
                <a:latin typeface="Times New Roman" pitchFamily="18" charset="0"/>
                <a:cs typeface="Times New Roman" pitchFamily="18" charset="0"/>
              </a:rPr>
              <a:t>Morelly</a:t>
            </a:r>
            <a:r>
              <a:rPr lang="fr-FR" sz="1800" dirty="0">
                <a:latin typeface="Times New Roman" pitchFamily="18" charset="0"/>
                <a:cs typeface="Times New Roman" pitchFamily="18" charset="0"/>
              </a:rPr>
              <a:t>, </a:t>
            </a:r>
            <a:r>
              <a:rPr lang="fr-FR" sz="1800" i="1" dirty="0">
                <a:latin typeface="Times New Roman" pitchFamily="18" charset="0"/>
                <a:cs typeface="Times New Roman" pitchFamily="18" charset="0"/>
              </a:rPr>
              <a:t>Naufrage des îles flottantes, ou La </a:t>
            </a:r>
            <a:r>
              <a:rPr lang="fr-FR" sz="1800" i="1" dirty="0" err="1">
                <a:latin typeface="Times New Roman" pitchFamily="18" charset="0"/>
                <a:cs typeface="Times New Roman" pitchFamily="18" charset="0"/>
              </a:rPr>
              <a:t>Basiliade</a:t>
            </a:r>
            <a:r>
              <a:rPr lang="fr-FR" sz="1800" i="1" dirty="0">
                <a:latin typeface="Times New Roman" pitchFamily="18" charset="0"/>
                <a:cs typeface="Times New Roman" pitchFamily="18" charset="0"/>
              </a:rPr>
              <a:t> du célèbre </a:t>
            </a:r>
            <a:r>
              <a:rPr lang="fr-FR" sz="1800" i="1" dirty="0" err="1">
                <a:latin typeface="Times New Roman" pitchFamily="18" charset="0"/>
                <a:cs typeface="Times New Roman" pitchFamily="18" charset="0"/>
              </a:rPr>
              <a:t>Pilpaï</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1753. Il ne connaît pas d’autres tirages.</a:t>
            </a:r>
          </a:p>
          <a:p>
            <a:pPr algn="just"/>
            <a:endParaRPr lang="fr-FR" sz="2700" i="1" dirty="0">
              <a:latin typeface="Times New Roman" pitchFamily="18" charset="0"/>
              <a:cs typeface="Times New Roman" pitchFamily="18" charset="0"/>
            </a:endParaRPr>
          </a:p>
          <a:p>
            <a:pPr algn="just"/>
            <a:r>
              <a:rPr lang="fr-FR" sz="2700" dirty="0">
                <a:latin typeface="Times New Roman" pitchFamily="18" charset="0"/>
                <a:cs typeface="Times New Roman" pitchFamily="18" charset="0"/>
              </a:rPr>
              <a:t>C’est un récit de voyage mais innovant : ce n’est pas celui d’un Européen découvrant dans ses aventures les rivages d’un pays inconnu aux institutions sociales idéales, mais au contraire, celui du représentant de la société présentée comme parfaite, le jeune roi </a:t>
            </a:r>
            <a:r>
              <a:rPr lang="fr-FR" sz="2700" dirty="0" err="1">
                <a:latin typeface="Times New Roman" pitchFamily="18" charset="0"/>
                <a:cs typeface="Times New Roman" pitchFamily="18" charset="0"/>
              </a:rPr>
              <a:t>Zeinzemin</a:t>
            </a:r>
            <a:r>
              <a:rPr lang="fr-FR" sz="2700" dirty="0">
                <a:latin typeface="Times New Roman" pitchFamily="18" charset="0"/>
                <a:cs typeface="Times New Roman" pitchFamily="18" charset="0"/>
              </a:rPr>
              <a:t>, qui, enlevé par des envahisseurs, a la stupeur de découvrir la corruption des civilisations propriétaires qui fleurissent dans les « Iles Flottantes », allégories de l’Europe.</a:t>
            </a:r>
          </a:p>
          <a:p>
            <a:pPr algn="just"/>
            <a:endParaRPr lang="fr-FR" sz="2700" dirty="0">
              <a:latin typeface="Times New Roman" pitchFamily="18" charset="0"/>
              <a:cs typeface="Times New Roman" pitchFamily="18" charset="0"/>
            </a:endParaRPr>
          </a:p>
          <a:p>
            <a:pPr algn="just"/>
            <a:r>
              <a:rPr lang="fr-FR" sz="2700" dirty="0">
                <a:latin typeface="Times New Roman" pitchFamily="18" charset="0"/>
                <a:cs typeface="Times New Roman" pitchFamily="18" charset="0"/>
              </a:rPr>
              <a:t>La mise à distance de la réalité passe par le fait qu’il s’agirait d’un conte oriental écrit originellement par un sage indien célèbre, </a:t>
            </a:r>
            <a:r>
              <a:rPr lang="fr-FR" sz="2700" dirty="0" err="1">
                <a:latin typeface="Times New Roman" pitchFamily="18" charset="0"/>
                <a:cs typeface="Times New Roman" pitchFamily="18" charset="0"/>
              </a:rPr>
              <a:t>Pilpai</a:t>
            </a:r>
            <a:r>
              <a:rPr lang="fr-FR" sz="2700" dirty="0">
                <a:latin typeface="Times New Roman" pitchFamily="18" charset="0"/>
                <a:cs typeface="Times New Roman" pitchFamily="18" charset="0"/>
              </a:rPr>
              <a:t>, et que l’auteur anonyme n’aurait fait que traduire. L’ouvrage commence ainsi par un épitre dédicatoire à la sultane Reine : </a:t>
            </a:r>
          </a:p>
          <a:p>
            <a:pPr algn="just">
              <a:buNone/>
            </a:pPr>
            <a:r>
              <a:rPr lang="fr-FR" sz="2700" dirty="0">
                <a:latin typeface="Times New Roman" pitchFamily="18" charset="0"/>
                <a:cs typeface="Times New Roman" pitchFamily="18" charset="0"/>
              </a:rPr>
              <a:t>	« A Hautesse, magnifique sultane, incomparable Houri du Monarque des </a:t>
            </a:r>
            <a:r>
              <a:rPr lang="fr-FR" sz="2700" dirty="0" err="1">
                <a:latin typeface="Times New Roman" pitchFamily="18" charset="0"/>
                <a:cs typeface="Times New Roman" pitchFamily="18" charset="0"/>
              </a:rPr>
              <a:t>Mufulmans</a:t>
            </a:r>
            <a:r>
              <a:rPr lang="fr-FR" sz="2700" dirty="0">
                <a:latin typeface="Times New Roman" pitchFamily="18" charset="0"/>
                <a:cs typeface="Times New Roman" pitchFamily="18" charset="0"/>
              </a:rPr>
              <a:t>, m’a fait commander de traduire les Ouvrages </a:t>
            </a:r>
            <a:r>
              <a:rPr lang="fr-FR" sz="2700" dirty="0" err="1">
                <a:latin typeface="Times New Roman" pitchFamily="18" charset="0"/>
                <a:cs typeface="Times New Roman" pitchFamily="18" charset="0"/>
              </a:rPr>
              <a:t>ineftimables</a:t>
            </a:r>
            <a:r>
              <a:rPr lang="fr-FR" sz="2700" dirty="0">
                <a:latin typeface="Times New Roman" pitchFamily="18" charset="0"/>
                <a:cs typeface="Times New Roman" pitchFamily="18" charset="0"/>
              </a:rPr>
              <a:t> du </a:t>
            </a:r>
            <a:r>
              <a:rPr lang="fr-FR" sz="2700" dirty="0" err="1">
                <a:latin typeface="Times New Roman" pitchFamily="18" charset="0"/>
                <a:cs typeface="Times New Roman" pitchFamily="18" charset="0"/>
              </a:rPr>
              <a:t>Philofophe</a:t>
            </a:r>
            <a:r>
              <a:rPr lang="fr-FR" sz="2700" dirty="0">
                <a:latin typeface="Times New Roman" pitchFamily="18" charset="0"/>
                <a:cs typeface="Times New Roman" pitchFamily="18" charset="0"/>
              </a:rPr>
              <a:t> la lumière de l’Inde, le </a:t>
            </a:r>
            <a:r>
              <a:rPr lang="fr-FR" sz="2700" dirty="0" err="1">
                <a:latin typeface="Times New Roman" pitchFamily="18" charset="0"/>
                <a:cs typeface="Times New Roman" pitchFamily="18" charset="0"/>
              </a:rPr>
              <a:t>fage</a:t>
            </a:r>
            <a:r>
              <a:rPr lang="fr-FR" sz="2700" dirty="0">
                <a:latin typeface="Times New Roman" pitchFamily="18" charset="0"/>
                <a:cs typeface="Times New Roman" pitchFamily="18" charset="0"/>
              </a:rPr>
              <a:t> de tous les </a:t>
            </a:r>
            <a:r>
              <a:rPr lang="fr-FR" sz="2700" dirty="0" err="1">
                <a:latin typeface="Times New Roman" pitchFamily="18" charset="0"/>
                <a:cs typeface="Times New Roman" pitchFamily="18" charset="0"/>
              </a:rPr>
              <a:t>Vifirs</a:t>
            </a:r>
            <a:r>
              <a:rPr lang="fr-FR" sz="2700" dirty="0">
                <a:latin typeface="Times New Roman" pitchFamily="18" charset="0"/>
                <a:cs typeface="Times New Roman" pitchFamily="18" charset="0"/>
              </a:rPr>
              <a:t> ».</a:t>
            </a:r>
          </a:p>
          <a:p>
            <a:pPr algn="just">
              <a:buNone/>
            </a:pPr>
            <a:endParaRPr lang="fr-FR" sz="2700" dirty="0">
              <a:latin typeface="Times New Roman" pitchFamily="18" charset="0"/>
              <a:cs typeface="Times New Roman" pitchFamily="18" charset="0"/>
            </a:endParaRPr>
          </a:p>
          <a:p>
            <a:pPr algn="just"/>
            <a:r>
              <a:rPr lang="fr-FR" sz="2700" dirty="0">
                <a:latin typeface="Times New Roman" pitchFamily="18" charset="0"/>
                <a:cs typeface="Times New Roman" pitchFamily="18" charset="0"/>
              </a:rPr>
              <a:t>L’auteur superpose des procédés littéraires et des allusions historiques tendant à convaincre le lecteur de la valeur de vérité de son utopie. C’est le cas des références aux </a:t>
            </a:r>
            <a:r>
              <a:rPr lang="fr-FR" sz="2700" i="1" dirty="0">
                <a:latin typeface="Times New Roman" pitchFamily="18" charset="0"/>
                <a:cs typeface="Times New Roman" pitchFamily="18" charset="0"/>
              </a:rPr>
              <a:t>Incas </a:t>
            </a:r>
            <a:r>
              <a:rPr lang="fr-FR" sz="2700" dirty="0">
                <a:latin typeface="Times New Roman" pitchFamily="18" charset="0"/>
                <a:cs typeface="Times New Roman" pitchFamily="18" charset="0"/>
              </a:rPr>
              <a:t>du Pérou, alors qu’un texte célèbre (</a:t>
            </a:r>
            <a:r>
              <a:rPr lang="fr-FR" sz="2700" dirty="0" err="1">
                <a:latin typeface="Times New Roman" pitchFamily="18" charset="0"/>
                <a:cs typeface="Times New Roman" pitchFamily="18" charset="0"/>
              </a:rPr>
              <a:t>Garcilaso</a:t>
            </a:r>
            <a:r>
              <a:rPr lang="fr-FR" sz="2700" dirty="0">
                <a:latin typeface="Times New Roman" pitchFamily="18" charset="0"/>
                <a:cs typeface="Times New Roman" pitchFamily="18" charset="0"/>
              </a:rPr>
              <a:t> De la Vega, les </a:t>
            </a:r>
            <a:r>
              <a:rPr lang="fr-FR" sz="2700" i="1" dirty="0">
                <a:latin typeface="Times New Roman" pitchFamily="18" charset="0"/>
                <a:cs typeface="Times New Roman" pitchFamily="18" charset="0"/>
              </a:rPr>
              <a:t>Commentaires royaux ou Histoire des Incas du Pérou), </a:t>
            </a:r>
            <a:r>
              <a:rPr lang="fr-FR" sz="2700" dirty="0">
                <a:latin typeface="Times New Roman" pitchFamily="18" charset="0"/>
                <a:cs typeface="Times New Roman" pitchFamily="18" charset="0"/>
              </a:rPr>
              <a:t>paru en 1633, a été réédité plusieurs fois jusqu’au milieu du XVIIIe. On trouve des notes du « traducteur » avec des précisions historiques.</a:t>
            </a:r>
          </a:p>
          <a:p>
            <a:pPr algn="just"/>
            <a:endParaRPr lang="fr-FR" sz="2600" dirty="0">
              <a:latin typeface="Times New Roman" pitchFamily="18" charset="0"/>
              <a:cs typeface="Times New Roman" pitchFamily="18" charset="0"/>
            </a:endParaRPr>
          </a:p>
          <a:p>
            <a:pPr algn="just"/>
            <a:endParaRPr lang="fr-FR" sz="2600" dirty="0">
              <a:latin typeface="Times New Roman" pitchFamily="18" charset="0"/>
              <a:cs typeface="Times New Roman" pitchFamily="18" charset="0"/>
            </a:endParaRPr>
          </a:p>
          <a:p>
            <a:pPr algn="just"/>
            <a:endParaRPr lang="fr-FR" sz="2600" dirty="0">
              <a:latin typeface="Times New Roman" pitchFamily="18" charset="0"/>
              <a:cs typeface="Times New Roman" pitchFamily="18" charset="0"/>
            </a:endParaRPr>
          </a:p>
          <a:p>
            <a:pPr algn="just"/>
            <a:endParaRPr lang="fr-FR" sz="2600"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i="1" dirty="0"/>
          </a:p>
          <a:p>
            <a:pPr>
              <a:buNone/>
            </a:pPr>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fontScale="90000"/>
          </a:bodyPr>
          <a:lstStyle/>
          <a:p>
            <a:r>
              <a:rPr lang="fr-FR" b="1" dirty="0">
                <a:latin typeface="Times New Roman" pitchFamily="18" charset="0"/>
                <a:cs typeface="Times New Roman" pitchFamily="18" charset="0"/>
              </a:rPr>
              <a:t>Quelques exemples d’utopie </a:t>
            </a:r>
          </a:p>
        </p:txBody>
      </p:sp>
      <p:sp>
        <p:nvSpPr>
          <p:cNvPr id="3" name="Espace réservé du contenu 2"/>
          <p:cNvSpPr>
            <a:spLocks noGrp="1"/>
          </p:cNvSpPr>
          <p:nvPr>
            <p:ph idx="1"/>
          </p:nvPr>
        </p:nvSpPr>
        <p:spPr>
          <a:xfrm>
            <a:off x="0" y="908720"/>
            <a:ext cx="9144000" cy="5949280"/>
          </a:xfrm>
        </p:spPr>
        <p:txBody>
          <a:bodyPr>
            <a:normAutofit fontScale="85000" lnSpcReduction="20000"/>
          </a:bodyPr>
          <a:lstStyle/>
          <a:p>
            <a:pPr>
              <a:buNone/>
            </a:pPr>
            <a:r>
              <a:rPr lang="fr-FR" sz="2400" dirty="0">
                <a:latin typeface="Times New Roman" pitchFamily="18" charset="0"/>
                <a:cs typeface="Times New Roman" pitchFamily="18" charset="0"/>
              </a:rPr>
              <a:t>Louis-</a:t>
            </a:r>
            <a:r>
              <a:rPr lang="fr-FR" sz="2400" dirty="0" err="1">
                <a:latin typeface="Times New Roman" pitchFamily="18" charset="0"/>
                <a:cs typeface="Times New Roman" pitchFamily="18" charset="0"/>
              </a:rPr>
              <a:t>Sebastien</a:t>
            </a:r>
            <a:r>
              <a:rPr lang="fr-FR" sz="2400" dirty="0">
                <a:latin typeface="Times New Roman" pitchFamily="18" charset="0"/>
                <a:cs typeface="Times New Roman" pitchFamily="18" charset="0"/>
              </a:rPr>
              <a:t> Mercier, </a:t>
            </a:r>
            <a:r>
              <a:rPr lang="fr-FR" sz="2400" i="1" dirty="0">
                <a:latin typeface="Times New Roman" pitchFamily="18" charset="0"/>
                <a:cs typeface="Times New Roman" pitchFamily="18" charset="0"/>
              </a:rPr>
              <a:t>L’an 2440, rêve s’il en fut jamais, </a:t>
            </a:r>
            <a:r>
              <a:rPr lang="fr-FR" sz="2400" dirty="0">
                <a:latin typeface="Times New Roman" pitchFamily="18" charset="0"/>
                <a:cs typeface="Times New Roman" pitchFamily="18" charset="0"/>
              </a:rPr>
              <a:t>1771.</a:t>
            </a:r>
          </a:p>
          <a:p>
            <a:pPr algn="just">
              <a:buNone/>
            </a:pPr>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Il s'agit de la première utopie qui se situe ailleurs dans le temps, et non plus sur une autre Terre. Le narrateur commence par un dialogue sur les malheurs et les vices de la société française de la seconde moitié du XVIIIe (règne de Louis XVI). La nuit vient, il s’endort, mais se réveille…six cent soixante-dix ans plus tard, en 2440.</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La société française est bouleversée : l’oppression et les abus de pouvoir ont disparu ; la raison règne ; la justice prospère. L’égalité passe, aussi, par la description des vêtements (</a:t>
            </a:r>
            <a:r>
              <a:rPr lang="fr-FR" sz="2400" dirty="0" err="1">
                <a:latin typeface="Times New Roman" pitchFamily="18" charset="0"/>
                <a:cs typeface="Times New Roman" pitchFamily="18" charset="0"/>
              </a:rPr>
              <a:t>chap</a:t>
            </a:r>
            <a:r>
              <a:rPr lang="fr-FR" sz="2400" dirty="0">
                <a:latin typeface="Times New Roman" pitchFamily="18" charset="0"/>
                <a:cs typeface="Times New Roman" pitchFamily="18" charset="0"/>
              </a:rPr>
              <a:t> 6) : </a:t>
            </a:r>
          </a:p>
          <a:p>
            <a:pPr algn="just">
              <a:buNone/>
            </a:pPr>
            <a:r>
              <a:rPr lang="fr-FR" sz="2100" i="1" dirty="0">
                <a:latin typeface="Times New Roman" pitchFamily="18" charset="0"/>
                <a:cs typeface="Times New Roman" pitchFamily="18" charset="0"/>
              </a:rPr>
              <a:t>«  Les choses me </a:t>
            </a:r>
            <a:r>
              <a:rPr lang="fr-FR" sz="2100" i="1" dirty="0" err="1">
                <a:latin typeface="Times New Roman" pitchFamily="18" charset="0"/>
                <a:cs typeface="Times New Roman" pitchFamily="18" charset="0"/>
              </a:rPr>
              <a:t>paroissent</a:t>
            </a:r>
            <a:r>
              <a:rPr lang="fr-FR" sz="2100" i="1" dirty="0">
                <a:latin typeface="Times New Roman" pitchFamily="18" charset="0"/>
                <a:cs typeface="Times New Roman" pitchFamily="18" charset="0"/>
              </a:rPr>
              <a:t> un peu changées, dis-je à mon guide ; je vois que tout le monde est vêtu d'une manière simple et modeste, et depuis que nous marchons je n'ai pas encore rencontré sur mon chemin un seul habit doré : je n'ai distingué ni galons, ni manchettes à dentelles. De mon temps un luxe puéril et ruineux </a:t>
            </a:r>
            <a:r>
              <a:rPr lang="fr-FR" sz="2100" i="1" dirty="0" err="1">
                <a:latin typeface="Times New Roman" pitchFamily="18" charset="0"/>
                <a:cs typeface="Times New Roman" pitchFamily="18" charset="0"/>
              </a:rPr>
              <a:t>avoit</a:t>
            </a:r>
            <a:r>
              <a:rPr lang="fr-FR" sz="2100" i="1" dirty="0">
                <a:latin typeface="Times New Roman" pitchFamily="18" charset="0"/>
                <a:cs typeface="Times New Roman" pitchFamily="18" charset="0"/>
              </a:rPr>
              <a:t> dérangé toutes les cervelles ; un corps sans </a:t>
            </a:r>
            <a:r>
              <a:rPr lang="fr-FR" sz="2100" i="1" dirty="0" err="1">
                <a:latin typeface="Times New Roman" pitchFamily="18" charset="0"/>
                <a:cs typeface="Times New Roman" pitchFamily="18" charset="0"/>
              </a:rPr>
              <a:t>ame</a:t>
            </a:r>
            <a:r>
              <a:rPr lang="fr-FR" sz="2100" i="1" dirty="0">
                <a:latin typeface="Times New Roman" pitchFamily="18" charset="0"/>
                <a:cs typeface="Times New Roman" pitchFamily="18" charset="0"/>
              </a:rPr>
              <a:t> </a:t>
            </a:r>
            <a:r>
              <a:rPr lang="fr-FR" sz="2100" i="1" dirty="0" err="1">
                <a:latin typeface="Times New Roman" pitchFamily="18" charset="0"/>
                <a:cs typeface="Times New Roman" pitchFamily="18" charset="0"/>
              </a:rPr>
              <a:t>étoit</a:t>
            </a:r>
            <a:r>
              <a:rPr lang="fr-FR" sz="2100" i="1" dirty="0">
                <a:latin typeface="Times New Roman" pitchFamily="18" charset="0"/>
                <a:cs typeface="Times New Roman" pitchFamily="18" charset="0"/>
              </a:rPr>
              <a:t> surchargé de dorure, et l'automate alors </a:t>
            </a:r>
            <a:r>
              <a:rPr lang="fr-FR" sz="2100" i="1" dirty="0" err="1">
                <a:latin typeface="Times New Roman" pitchFamily="18" charset="0"/>
                <a:cs typeface="Times New Roman" pitchFamily="18" charset="0"/>
              </a:rPr>
              <a:t>ressembloit</a:t>
            </a:r>
            <a:r>
              <a:rPr lang="fr-FR" sz="2100" i="1" dirty="0">
                <a:latin typeface="Times New Roman" pitchFamily="18" charset="0"/>
                <a:cs typeface="Times New Roman" pitchFamily="18" charset="0"/>
              </a:rPr>
              <a:t> à un homme »</a:t>
            </a:r>
          </a:p>
          <a:p>
            <a:pPr algn="just">
              <a:buNone/>
            </a:pPr>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La portée critique du récit est donc, ici, une analyse historique de la société future. Une telle utopie temporelle tend à souligner la plus grande part « critique » de ce texte, puisque l’ailleurs est, en un sens, moins lointain – ou plus certainement réalisable. Une société où le mérite personnel (très influencé par le libéralisme économique naissant) remplace les privilèges héréditaires est, donc, possible et souhaitable. </a:t>
            </a:r>
          </a:p>
          <a:p>
            <a:endParaRPr lang="fr-FR" sz="2400" dirty="0"/>
          </a:p>
          <a:p>
            <a:pPr>
              <a:buNone/>
            </a:pPr>
            <a:endParaRPr lang="fr-FR" sz="24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764704"/>
          </a:xfrm>
        </p:spPr>
        <p:txBody>
          <a:bodyPr/>
          <a:lstStyle/>
          <a:p>
            <a:r>
              <a:rPr lang="fr-FR" b="1" dirty="0">
                <a:latin typeface="Times New Roman" pitchFamily="18" charset="0"/>
                <a:cs typeface="Times New Roman" pitchFamily="18" charset="0"/>
              </a:rPr>
              <a:t>Ce que nous disent les utopies</a:t>
            </a:r>
          </a:p>
        </p:txBody>
      </p:sp>
      <p:sp>
        <p:nvSpPr>
          <p:cNvPr id="3" name="Espace réservé du contenu 2"/>
          <p:cNvSpPr>
            <a:spLocks noGrp="1"/>
          </p:cNvSpPr>
          <p:nvPr>
            <p:ph idx="1"/>
          </p:nvPr>
        </p:nvSpPr>
        <p:spPr>
          <a:xfrm>
            <a:off x="0" y="1124744"/>
            <a:ext cx="9144000" cy="5733256"/>
          </a:xfrm>
        </p:spPr>
        <p:txBody>
          <a:bodyPr>
            <a:noAutofit/>
          </a:bodyPr>
          <a:lstStyle/>
          <a:p>
            <a:pPr algn="just"/>
            <a:r>
              <a:rPr lang="fr-FR" sz="2400" dirty="0">
                <a:latin typeface="Times New Roman" pitchFamily="18" charset="0"/>
                <a:cs typeface="Times New Roman" pitchFamily="18" charset="0"/>
              </a:rPr>
              <a:t>Ces textes, nombreux et populaires à l’époque, sont très hétérogènes. Ils tendent pourtant à constituer une tradition utopique qui partagent un grand nombre de traits récurrents. </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De façon générale, on peut suivre B. </a:t>
            </a:r>
            <a:r>
              <a:rPr lang="fr-FR" sz="2400" dirty="0" err="1">
                <a:latin typeface="Times New Roman" pitchFamily="18" charset="0"/>
                <a:cs typeface="Times New Roman" pitchFamily="18" charset="0"/>
              </a:rPr>
              <a:t>Baczko</a:t>
            </a:r>
            <a:r>
              <a:rPr lang="fr-FR" sz="2400" dirty="0">
                <a:latin typeface="Times New Roman" pitchFamily="18" charset="0"/>
                <a:cs typeface="Times New Roman" pitchFamily="18" charset="0"/>
              </a:rPr>
              <a:t> pour qui il n’y a « pas d’utopie sans représentation globale, idée-image d’une société autre, opposée à la réalité sociale existante, à ses institutions, rites, symboles dominants, à ses systèmes de valeurs, de normes, d’interdits, à ses hiérarchies, à ses rapports de domination et de propriété, à son domaine réservé au sacré, etc. Autrement dit, il n’est pas d’utopie sans une représentation totalisante et disruptive de l’altérité sociale ». </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Cette aspect comparatif, quelque soit sa forme, est une critique de l’ordre social existant par son adhésion même au genre.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2900" b="1" dirty="0">
                <a:latin typeface="Times New Roman" pitchFamily="18" charset="0"/>
                <a:cs typeface="Times New Roman" pitchFamily="18" charset="0"/>
              </a:rPr>
              <a:t>La centralité de l’égalité et le refus de la propriété privée</a:t>
            </a:r>
          </a:p>
        </p:txBody>
      </p:sp>
      <p:sp>
        <p:nvSpPr>
          <p:cNvPr id="3" name="Espace réservé du contenu 2"/>
          <p:cNvSpPr>
            <a:spLocks noGrp="1"/>
          </p:cNvSpPr>
          <p:nvPr>
            <p:ph idx="1"/>
          </p:nvPr>
        </p:nvSpPr>
        <p:spPr>
          <a:xfrm>
            <a:off x="0" y="764704"/>
            <a:ext cx="9144000" cy="6093296"/>
          </a:xfrm>
        </p:spPr>
        <p:txBody>
          <a:bodyPr>
            <a:noAutofit/>
          </a:bodyPr>
          <a:lstStyle/>
          <a:p>
            <a:pPr algn="just"/>
            <a:r>
              <a:rPr lang="fr-FR" sz="1600" dirty="0">
                <a:latin typeface="Times New Roman" pitchFamily="18" charset="0"/>
                <a:cs typeface="Times New Roman" pitchFamily="18" charset="0"/>
              </a:rPr>
              <a:t>Comme chez More, tous ces textes sont très prolixes sur l’opposition entre propriété privée (critiquée) et communauté des biens (qui règne dans la contre-société idéale). More : « De telles lois, je vous le dis, sont comme ces calmants dont on use à tous coups pour soulager ces malades que l’on n’espère plus voir se rétablir ; elles peuvent adoucir ou endormir le mal. Mais qu’elles le guérissent, n’y comptez nullement aussi longtemps que subsistera la propriété privée ».</a:t>
            </a:r>
          </a:p>
          <a:p>
            <a:pPr algn="just"/>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Dans </a:t>
            </a:r>
            <a:r>
              <a:rPr lang="fr-FR" sz="1600" i="1" dirty="0">
                <a:latin typeface="Times New Roman" pitchFamily="18" charset="0"/>
                <a:cs typeface="Times New Roman" pitchFamily="18" charset="0"/>
              </a:rPr>
              <a:t>La </a:t>
            </a:r>
            <a:r>
              <a:rPr lang="fr-FR" sz="1600" i="1" dirty="0" err="1">
                <a:latin typeface="Times New Roman" pitchFamily="18" charset="0"/>
                <a:cs typeface="Times New Roman" pitchFamily="18" charset="0"/>
              </a:rPr>
              <a:t>Basiliade</a:t>
            </a:r>
            <a:r>
              <a:rPr lang="fr-FR" sz="1600" i="1" dirty="0">
                <a:latin typeface="Times New Roman" pitchFamily="18" charset="0"/>
                <a:cs typeface="Times New Roman" pitchFamily="18" charset="0"/>
              </a:rPr>
              <a:t>, </a:t>
            </a:r>
            <a:r>
              <a:rPr lang="fr-FR" sz="1600" dirty="0">
                <a:latin typeface="Times New Roman" pitchFamily="18" charset="0"/>
                <a:cs typeface="Times New Roman" pitchFamily="18" charset="0"/>
              </a:rPr>
              <a:t>ce principe est repris deux fois : </a:t>
            </a:r>
          </a:p>
          <a:p>
            <a:pPr>
              <a:buNone/>
            </a:pPr>
            <a:r>
              <a:rPr lang="fr-FR" sz="1600" dirty="0">
                <a:latin typeface="Times New Roman" pitchFamily="18" charset="0"/>
                <a:cs typeface="Times New Roman" pitchFamily="18" charset="0"/>
              </a:rPr>
              <a:t>-	La première, sous forme allégorique : « … l’impitoyable Propriété, mère de tous les crimes qui inondent le reste du monde, leur était inconnue : ils regardaient la Terre comme une nourrice commune qui présente indistinctement le sein à celui de ses enfants qui se sent pressé de la faim… » </a:t>
            </a:r>
          </a:p>
          <a:p>
            <a:pPr>
              <a:buNone/>
            </a:pPr>
            <a:r>
              <a:rPr lang="fr-FR" sz="1600" dirty="0">
                <a:latin typeface="Times New Roman" pitchFamily="18" charset="0"/>
                <a:cs typeface="Times New Roman" pitchFamily="18" charset="0"/>
              </a:rPr>
              <a:t>-	Et cette présentation imagée est significativement commentée en note de la façon suivante : « </a:t>
            </a:r>
            <a:r>
              <a:rPr lang="fr-FR" sz="1600" dirty="0" err="1">
                <a:latin typeface="Times New Roman" pitchFamily="18" charset="0"/>
                <a:cs typeface="Times New Roman" pitchFamily="18" charset="0"/>
              </a:rPr>
              <a:t>Pilpai</a:t>
            </a:r>
            <a:r>
              <a:rPr lang="fr-FR" sz="1600" dirty="0">
                <a:latin typeface="Times New Roman" pitchFamily="18" charset="0"/>
                <a:cs typeface="Times New Roman" pitchFamily="18" charset="0"/>
              </a:rPr>
              <a:t> rejette le principe faux ou mal entendu de la plupart des Moralistes, qui ont fourré leur </a:t>
            </a:r>
            <a:r>
              <a:rPr lang="fr-FR" sz="1600" i="1" dirty="0" err="1">
                <a:latin typeface="Times New Roman" pitchFamily="18" charset="0"/>
                <a:cs typeface="Times New Roman" pitchFamily="18" charset="0"/>
              </a:rPr>
              <a:t>cuique</a:t>
            </a:r>
            <a:r>
              <a:rPr lang="fr-FR" sz="1600" i="1" dirty="0">
                <a:latin typeface="Times New Roman" pitchFamily="18" charset="0"/>
                <a:cs typeface="Times New Roman" pitchFamily="18" charset="0"/>
              </a:rPr>
              <a:t> </a:t>
            </a:r>
            <a:r>
              <a:rPr lang="fr-FR" sz="1600" i="1" dirty="0" err="1">
                <a:latin typeface="Times New Roman" pitchFamily="18" charset="0"/>
                <a:cs typeface="Times New Roman" pitchFamily="18" charset="0"/>
              </a:rPr>
              <a:t>suum</a:t>
            </a:r>
            <a:r>
              <a:rPr lang="fr-FR" sz="1600" dirty="0">
                <a:latin typeface="Times New Roman" pitchFamily="18" charset="0"/>
                <a:cs typeface="Times New Roman" pitchFamily="18" charset="0"/>
              </a:rPr>
              <a:t> là où il ne devrait y avoir ni tien, ni mien » (</a:t>
            </a:r>
            <a:r>
              <a:rPr lang="fr-FR" sz="1600" i="1" dirty="0">
                <a:latin typeface="Times New Roman" pitchFamily="18" charset="0"/>
                <a:cs typeface="Times New Roman" pitchFamily="18" charset="0"/>
              </a:rPr>
              <a:t>ibid.</a:t>
            </a:r>
            <a:r>
              <a:rPr lang="fr-FR" sz="1600" dirty="0">
                <a:latin typeface="Times New Roman" pitchFamily="18" charset="0"/>
                <a:cs typeface="Times New Roman" pitchFamily="18" charset="0"/>
              </a:rPr>
              <a:t>).</a:t>
            </a:r>
          </a:p>
          <a:p>
            <a:pPr algn="just">
              <a:buNone/>
            </a:pPr>
            <a:r>
              <a:rPr lang="fr-FR" sz="1400" i="1" dirty="0" err="1">
                <a:latin typeface="Times New Roman" pitchFamily="18" charset="0"/>
                <a:cs typeface="Times New Roman" pitchFamily="18" charset="0"/>
              </a:rPr>
              <a:t>Rq</a:t>
            </a:r>
            <a:r>
              <a:rPr lang="fr-FR" sz="1400" i="1" dirty="0">
                <a:latin typeface="Times New Roman" pitchFamily="18" charset="0"/>
                <a:cs typeface="Times New Roman" pitchFamily="18" charset="0"/>
              </a:rPr>
              <a:t> : </a:t>
            </a:r>
            <a:r>
              <a:rPr lang="fr-FR" sz="1400" i="1" dirty="0" err="1">
                <a:latin typeface="Times New Roman" pitchFamily="18" charset="0"/>
                <a:cs typeface="Times New Roman" pitchFamily="18" charset="0"/>
              </a:rPr>
              <a:t>Cuique</a:t>
            </a:r>
            <a:r>
              <a:rPr lang="fr-FR" sz="1400" i="1" dirty="0">
                <a:latin typeface="Times New Roman" pitchFamily="18" charset="0"/>
                <a:cs typeface="Times New Roman" pitchFamily="18" charset="0"/>
              </a:rPr>
              <a:t> </a:t>
            </a:r>
            <a:r>
              <a:rPr lang="fr-FR" sz="1400" i="1" dirty="0" err="1">
                <a:latin typeface="Times New Roman" pitchFamily="18" charset="0"/>
                <a:cs typeface="Times New Roman" pitchFamily="18" charset="0"/>
              </a:rPr>
              <a:t>suum</a:t>
            </a:r>
            <a:r>
              <a:rPr lang="fr-FR" sz="1400" i="1" dirty="0">
                <a:latin typeface="Times New Roman" pitchFamily="18" charset="0"/>
                <a:cs typeface="Times New Roman" pitchFamily="18" charset="0"/>
              </a:rPr>
              <a:t> : </a:t>
            </a:r>
            <a:r>
              <a:rPr lang="fr-FR" sz="1400" dirty="0">
                <a:latin typeface="Times New Roman" pitchFamily="18" charset="0"/>
                <a:cs typeface="Times New Roman" pitchFamily="18" charset="0"/>
              </a:rPr>
              <a:t>droit romain. Idée de rendre à chacun ce qui lui appartient, à César ce qui est à César, et à Dieu ce qui est à Dieu.</a:t>
            </a:r>
          </a:p>
          <a:p>
            <a:pPr algn="just">
              <a:buNone/>
            </a:pPr>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Comme l’écrit Stéphanie </a:t>
            </a:r>
            <a:r>
              <a:rPr lang="fr-FR" sz="1600" dirty="0" err="1">
                <a:latin typeface="Times New Roman" pitchFamily="18" charset="0"/>
                <a:cs typeface="Times New Roman" pitchFamily="18" charset="0"/>
              </a:rPr>
              <a:t>Roza</a:t>
            </a:r>
            <a:r>
              <a:rPr lang="fr-FR" sz="1600" dirty="0">
                <a:latin typeface="Times New Roman" pitchFamily="18" charset="0"/>
                <a:cs typeface="Times New Roman" pitchFamily="18" charset="0"/>
              </a:rPr>
              <a:t>, « Les habitations, les repas, les récoltes sont donc communs, comme « chez les Péruviens » (LB, I, 105), précise une note. Les principaux détails de l’organisation économique tiennent dans une seule longue note du « traducteur » : dans les intervalles entre les récoltes effectuées par tout le corps social, chacun exerce une profession artisanale particulière, dont les produits sont également portés au magasin commun. Cette répartition professionnelle est nécessaire et suffisante pour fournir à la collectivité tous les produits voulus, sans fatigue excessive, est-il précisé, pour personne. Le travail peut ainsi être un plaisir pris en commun ».</a:t>
            </a:r>
          </a:p>
          <a:p>
            <a:pPr algn="just"/>
            <a:endParaRPr lang="fr-FR" sz="2400" dirty="0"/>
          </a:p>
          <a:p>
            <a:pPr algn="just">
              <a:buNone/>
            </a:pPr>
            <a:endParaRPr lang="fr-FR" sz="2400" i="1" dirty="0">
              <a:latin typeface="Times New Roman" pitchFamily="18" charset="0"/>
              <a:cs typeface="Times New Roman" pitchFamily="18" charset="0"/>
            </a:endParaRPr>
          </a:p>
          <a:p>
            <a:pPr algn="just">
              <a:buNone/>
            </a:pPr>
            <a:endParaRPr lang="fr-FR" sz="2400" i="1"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a:latin typeface="Times New Roman" pitchFamily="18" charset="0"/>
                <a:cs typeface="Times New Roman" pitchFamily="18" charset="0"/>
              </a:rPr>
              <a:t>Utopie et propriété privée (S. </a:t>
            </a:r>
            <a:r>
              <a:rPr lang="fr-FR" b="1" dirty="0" err="1">
                <a:latin typeface="Times New Roman" pitchFamily="18" charset="0"/>
                <a:cs typeface="Times New Roman" pitchFamily="18" charset="0"/>
              </a:rPr>
              <a:t>Roza</a:t>
            </a:r>
            <a:r>
              <a:rPr lang="fr-FR" b="1" dirty="0">
                <a:latin typeface="Times New Roman" pitchFamily="18" charset="0"/>
                <a:cs typeface="Times New Roman" pitchFamily="18" charset="0"/>
              </a:rPr>
              <a:t>).</a:t>
            </a:r>
          </a:p>
        </p:txBody>
      </p:sp>
      <p:sp>
        <p:nvSpPr>
          <p:cNvPr id="3" name="Espace réservé du contenu 2"/>
          <p:cNvSpPr>
            <a:spLocks noGrp="1"/>
          </p:cNvSpPr>
          <p:nvPr>
            <p:ph idx="1"/>
          </p:nvPr>
        </p:nvSpPr>
        <p:spPr>
          <a:xfrm>
            <a:off x="0" y="1124744"/>
            <a:ext cx="9144000" cy="5733256"/>
          </a:xfrm>
        </p:spPr>
        <p:txBody>
          <a:bodyPr>
            <a:normAutofit fontScale="70000" lnSpcReduction="20000"/>
          </a:bodyPr>
          <a:lstStyle/>
          <a:p>
            <a:pPr algn="just"/>
            <a:r>
              <a:rPr lang="fr-FR" dirty="0">
                <a:latin typeface="Times New Roman" pitchFamily="18" charset="0"/>
                <a:cs typeface="Times New Roman" pitchFamily="18" charset="0"/>
              </a:rPr>
              <a:t>Avec l’égalité de biens, point de vols […] L’égalité des biens entrainant l’union, la douceur du gouvernement portant tous les sujets à chérir également leur régime, point de crimes d’État, point de révolution. […] Les divisions intestines prévenues par l’égalité des rangs et des biens, toutes les sources du meurtre sont éteintes […] Soyez justes : tolérez le crime, puisque le vice de votre gouvernement y entraine ; ou si le crime vous nuit, changez la constitution du gouvernement qui le fait naître ; mettez, comme je l’ai fait, le citoyen dans l’impossibilité d’en commettre.</a:t>
            </a:r>
          </a:p>
          <a:p>
            <a:pPr marL="400050" lvl="1" indent="0" algn="just">
              <a:buNone/>
            </a:pPr>
            <a:br>
              <a:rPr lang="fr-FR" dirty="0">
                <a:latin typeface="Times New Roman" pitchFamily="18" charset="0"/>
                <a:cs typeface="Times New Roman" pitchFamily="18" charset="0"/>
              </a:rPr>
            </a:br>
            <a:r>
              <a:rPr lang="fr-FR" dirty="0">
                <a:latin typeface="Times New Roman" pitchFamily="18" charset="0"/>
                <a:cs typeface="Times New Roman" pitchFamily="18" charset="0"/>
                <a:sym typeface="Wingdings" panose="05000000000000000000" pitchFamily="2" charset="2"/>
              </a:rPr>
              <a:t></a:t>
            </a:r>
            <a:r>
              <a:rPr lang="fr-FR" dirty="0">
                <a:latin typeface="Times New Roman" pitchFamily="18" charset="0"/>
                <a:cs typeface="Times New Roman" pitchFamily="18" charset="0"/>
              </a:rPr>
              <a:t>L’idée, commune à plusieurs de ces textes, est la croyance en la bonté de la nature de l’homme, qui ne l’amène à commettre des crimes que dans un contexte social où ceux-ci trouvent, sinon une justification, du moins des mobiles objectifs. </a:t>
            </a:r>
          </a:p>
          <a:p>
            <a:pPr algn="just">
              <a:lnSpc>
                <a:spcPct val="120000"/>
              </a:lnSpc>
              <a:spcBef>
                <a:spcPts val="0"/>
              </a:spcBef>
            </a:pP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Ainsi se décline dans </a:t>
            </a:r>
            <a:r>
              <a:rPr lang="fr-FR" i="1" dirty="0">
                <a:latin typeface="Times New Roman" pitchFamily="18" charset="0"/>
                <a:cs typeface="Times New Roman" pitchFamily="18" charset="0"/>
              </a:rPr>
              <a:t>La</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Basiliade</a:t>
            </a:r>
            <a:r>
              <a:rPr lang="fr-FR" dirty="0">
                <a:latin typeface="Times New Roman" pitchFamily="18" charset="0"/>
                <a:cs typeface="Times New Roman" pitchFamily="18" charset="0"/>
              </a:rPr>
              <a:t> une variante extrêmement singulière de l’aventure de Robinson. Dans un récit mythique des origines de la société du continent, qui intervient au chant II, on apprend que les îles sur lesquelles subsiste la société de propriété ont été primitivement détachées du continent bienheureux lors d’un déluge provoqué par la colère de la déesse Vérité face aux vices du genre humain dégénéré.</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rmAutofit fontScale="90000"/>
          </a:bodyPr>
          <a:lstStyle/>
          <a:p>
            <a:r>
              <a:rPr lang="fr-FR" b="1" dirty="0">
                <a:latin typeface="Times New Roman" pitchFamily="18" charset="0"/>
                <a:cs typeface="Times New Roman" pitchFamily="18" charset="0"/>
              </a:rPr>
              <a:t>L’organisation collective du travail</a:t>
            </a:r>
          </a:p>
        </p:txBody>
      </p:sp>
      <p:sp>
        <p:nvSpPr>
          <p:cNvPr id="3" name="Espace réservé du contenu 2"/>
          <p:cNvSpPr>
            <a:spLocks noGrp="1"/>
          </p:cNvSpPr>
          <p:nvPr>
            <p:ph idx="1"/>
          </p:nvPr>
        </p:nvSpPr>
        <p:spPr>
          <a:xfrm>
            <a:off x="0" y="908720"/>
            <a:ext cx="9144000" cy="5949280"/>
          </a:xfrm>
        </p:spPr>
        <p:txBody>
          <a:bodyPr>
            <a:normAutofit fontScale="47500" lnSpcReduction="20000"/>
          </a:bodyPr>
          <a:lstStyle/>
          <a:p>
            <a:pPr algn="ctr">
              <a:buNone/>
            </a:pPr>
            <a:r>
              <a:rPr lang="fr-FR" sz="3800" dirty="0">
                <a:latin typeface="Times New Roman" pitchFamily="18" charset="0"/>
                <a:cs typeface="Times New Roman" pitchFamily="18" charset="0"/>
              </a:rPr>
              <a:t>	Edward Bellamy, </a:t>
            </a:r>
            <a:r>
              <a:rPr lang="fr-FR" sz="3800" i="1" dirty="0">
                <a:latin typeface="Times New Roman" pitchFamily="18" charset="0"/>
                <a:cs typeface="Times New Roman" pitchFamily="18" charset="0"/>
              </a:rPr>
              <a:t>Cent ans après, ou l’an 2000, </a:t>
            </a:r>
            <a:r>
              <a:rPr lang="fr-FR" sz="3800" dirty="0">
                <a:latin typeface="Times New Roman" pitchFamily="18" charset="0"/>
                <a:cs typeface="Times New Roman" pitchFamily="18" charset="0"/>
              </a:rPr>
              <a:t>1888.</a:t>
            </a:r>
          </a:p>
          <a:p>
            <a:pPr>
              <a:buNone/>
            </a:pPr>
            <a:endParaRPr lang="fr-FR" sz="2800" dirty="0">
              <a:latin typeface="Times New Roman" pitchFamily="18" charset="0"/>
              <a:cs typeface="Times New Roman" pitchFamily="18" charset="0"/>
            </a:endParaRPr>
          </a:p>
          <a:p>
            <a:r>
              <a:rPr lang="fr-FR" sz="4200" dirty="0">
                <a:latin typeface="Times New Roman" pitchFamily="18" charset="0"/>
                <a:cs typeface="Times New Roman" pitchFamily="18" charset="0"/>
              </a:rPr>
              <a:t>Texte </a:t>
            </a:r>
            <a:r>
              <a:rPr lang="fr-FR" sz="4200" dirty="0" err="1">
                <a:latin typeface="Times New Roman" pitchFamily="18" charset="0"/>
                <a:cs typeface="Times New Roman" pitchFamily="18" charset="0"/>
              </a:rPr>
              <a:t>uchronique</a:t>
            </a:r>
            <a:r>
              <a:rPr lang="fr-FR" sz="4200" dirty="0">
                <a:latin typeface="Times New Roman" pitchFamily="18" charset="0"/>
                <a:cs typeface="Times New Roman" pitchFamily="18" charset="0"/>
              </a:rPr>
              <a:t> : son héros, tombé en 1887 dans un profond sommeil, se réveille en l’an 2000 et constate les merveilles de la société nouvelle. </a:t>
            </a:r>
          </a:p>
          <a:p>
            <a:endParaRPr lang="fr-FR" sz="4200" dirty="0">
              <a:latin typeface="Times New Roman" pitchFamily="18" charset="0"/>
              <a:cs typeface="Times New Roman" pitchFamily="18" charset="0"/>
            </a:endParaRPr>
          </a:p>
          <a:p>
            <a:r>
              <a:rPr lang="fr-FR" sz="4200" dirty="0">
                <a:latin typeface="Times New Roman" pitchFamily="18" charset="0"/>
                <a:cs typeface="Times New Roman" pitchFamily="18" charset="0"/>
              </a:rPr>
              <a:t>Influence des thèses marxiennes : on trouve dans le texte un réalisme économique et une téléologie clairement inspirée par les écrits de Marx et Engels. Par exemple, il est écrit que « la nation devint le seul capitaliste, le seul patron, le monopole final qui engloba tous les anciens monopoles » (p. 45). Le problème  « s’est résolu tout seul. La solution fut le résultat d’un processus d’évolution industrielle qui ne pouvait pas se terminer autrement ».</a:t>
            </a:r>
          </a:p>
          <a:p>
            <a:endParaRPr lang="fr-FR" sz="4200" dirty="0">
              <a:latin typeface="Times New Roman" pitchFamily="18" charset="0"/>
              <a:cs typeface="Times New Roman" pitchFamily="18" charset="0"/>
            </a:endParaRPr>
          </a:p>
          <a:p>
            <a:r>
              <a:rPr lang="fr-FR" sz="4200" dirty="0">
                <a:latin typeface="Times New Roman" pitchFamily="18" charset="0"/>
                <a:cs typeface="Times New Roman" pitchFamily="18" charset="0"/>
              </a:rPr>
              <a:t>Idée que la « chose paraisse si naturelle et si raisonnable qu’on a cessé de s’apercevoir qu’elle est obligatoire ».</a:t>
            </a:r>
          </a:p>
          <a:p>
            <a:pPr>
              <a:buNone/>
            </a:pPr>
            <a:endParaRPr lang="fr-FR" sz="4200" dirty="0">
              <a:latin typeface="Times New Roman" pitchFamily="18" charset="0"/>
              <a:cs typeface="Times New Roman" pitchFamily="18" charset="0"/>
            </a:endParaRPr>
          </a:p>
          <a:p>
            <a:r>
              <a:rPr lang="fr-FR" sz="4200" dirty="0">
                <a:latin typeface="Times New Roman" pitchFamily="18" charset="0"/>
                <a:cs typeface="Times New Roman" pitchFamily="18" charset="0"/>
              </a:rPr>
              <a:t>Texte à l’influence considérable. Dès 1891, près de 170 « Bellamy Clubs » sont créées aux </a:t>
            </a:r>
            <a:r>
              <a:rPr lang="fr-FR" sz="4200" dirty="0" err="1">
                <a:latin typeface="Times New Roman" pitchFamily="18" charset="0"/>
                <a:cs typeface="Times New Roman" pitchFamily="18" charset="0"/>
              </a:rPr>
              <a:t>Etats</a:t>
            </a:r>
            <a:r>
              <a:rPr lang="fr-FR" sz="4200" dirty="0">
                <a:latin typeface="Times New Roman" pitchFamily="18" charset="0"/>
                <a:cs typeface="Times New Roman" pitchFamily="18" charset="0"/>
              </a:rPr>
              <a:t> unis. Un parti politiste s’inspire expressément des thèses de l’ouvrage. Il est dans de nombreux classements considérés comme l’un des écrits les plus influents dans le monde anglo-saxon depuis le XIXe siècle.</a:t>
            </a:r>
          </a:p>
          <a:p>
            <a:endParaRPr lang="fr-FR" sz="2800" dirty="0">
              <a:latin typeface="Times New Roman" pitchFamily="18" charset="0"/>
              <a:cs typeface="Times New Roman" pitchFamily="18" charset="0"/>
            </a:endParaRPr>
          </a:p>
          <a:p>
            <a:pPr>
              <a:buNone/>
            </a:pPr>
            <a:endParaRPr lang="fr-FR" sz="2800" dirty="0">
              <a:latin typeface="Times New Roman" pitchFamily="18" charset="0"/>
              <a:cs typeface="Times New Roman" pitchFamily="18" charset="0"/>
            </a:endParaRPr>
          </a:p>
          <a:p>
            <a:pPr algn="ctr">
              <a:buNone/>
            </a:pPr>
            <a:r>
              <a:rPr lang="fr-FR" sz="3400" dirty="0">
                <a:latin typeface="Times New Roman" pitchFamily="18" charset="0"/>
                <a:cs typeface="Times New Roman" pitchFamily="18" charset="0"/>
              </a:rPr>
              <a:t>Lecture extrait , pp. 57 et </a:t>
            </a:r>
            <a:r>
              <a:rPr lang="fr-FR" sz="3400" i="1" dirty="0" err="1">
                <a:latin typeface="Times New Roman" pitchFamily="18" charset="0"/>
                <a:cs typeface="Times New Roman" pitchFamily="18" charset="0"/>
              </a:rPr>
              <a:t>sq</a:t>
            </a:r>
            <a:r>
              <a:rPr lang="fr-FR" sz="3400" i="1" dirty="0">
                <a:latin typeface="Times New Roman" pitchFamily="18" charset="0"/>
                <a:cs typeface="Times New Roman" pitchFamily="18" charset="0"/>
              </a:rPr>
              <a:t>, </a:t>
            </a:r>
            <a:r>
              <a:rPr lang="fr-FR" sz="3400" dirty="0">
                <a:latin typeface="Times New Roman" pitchFamily="18" charset="0"/>
                <a:cs typeface="Times New Roman" pitchFamily="18" charset="0"/>
              </a:rPr>
              <a:t>VI.</a:t>
            </a:r>
            <a:r>
              <a:rPr lang="fr-FR" sz="3400" i="1" dirty="0">
                <a:latin typeface="Times New Roman" pitchFamily="18" charset="0"/>
                <a:cs typeface="Times New Roman" pitchFamily="18" charset="0"/>
              </a:rPr>
              <a:t> (</a:t>
            </a:r>
            <a:r>
              <a:rPr lang="fr-FR" sz="3400" dirty="0">
                <a:latin typeface="Times New Roman" pitchFamily="18" charset="0"/>
                <a:cs typeface="Times New Roman" pitchFamily="18" charset="0"/>
              </a:rPr>
              <a:t>texte disponible sur </a:t>
            </a:r>
            <a:r>
              <a:rPr lang="fr-FR" sz="3400" dirty="0" err="1">
                <a:latin typeface="Times New Roman" pitchFamily="18" charset="0"/>
                <a:cs typeface="Times New Roman" pitchFamily="18" charset="0"/>
              </a:rPr>
              <a:t>Gallica</a:t>
            </a:r>
            <a:r>
              <a:rPr lang="fr-FR" sz="3400" dirty="0">
                <a:latin typeface="Times New Roman" pitchFamily="18" charset="0"/>
                <a:cs typeface="Times New Roman" pitchFamily="18" charset="0"/>
              </a:rPr>
              <a:t>).</a:t>
            </a:r>
          </a:p>
          <a:p>
            <a:pPr>
              <a:buNone/>
            </a:pPr>
            <a:endParaRPr lang="fr-FR" sz="2800" dirty="0">
              <a:latin typeface="Times New Roman" pitchFamily="18" charset="0"/>
              <a:cs typeface="Times New Roman" pitchFamily="18" charset="0"/>
            </a:endParaRPr>
          </a:p>
          <a:p>
            <a:pPr>
              <a:buNone/>
            </a:pPr>
            <a:endParaRPr lang="fr-FR" sz="2800" dirty="0">
              <a:latin typeface="Times New Roman" pitchFamily="18" charset="0"/>
              <a:cs typeface="Times New Roman" pitchFamily="18" charset="0"/>
            </a:endParaRPr>
          </a:p>
          <a:p>
            <a:pPr>
              <a:buNone/>
            </a:pPr>
            <a:endParaRPr lang="fr-FR" sz="2800" dirty="0">
              <a:latin typeface="Times New Roman" pitchFamily="18" charset="0"/>
              <a:cs typeface="Times New Roman" pitchFamily="18" charset="0"/>
            </a:endParaRPr>
          </a:p>
          <a:p>
            <a:pPr>
              <a:buNone/>
            </a:pPr>
            <a:endParaRPr lang="fr-FR" sz="28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200" b="1" dirty="0">
                <a:latin typeface="Times New Roman" pitchFamily="18" charset="0"/>
                <a:cs typeface="Times New Roman" pitchFamily="18" charset="0"/>
              </a:rPr>
              <a:t>Société autoritaire et critique du monde existant</a:t>
            </a:r>
          </a:p>
        </p:txBody>
      </p:sp>
      <p:sp>
        <p:nvSpPr>
          <p:cNvPr id="3" name="Espace réservé du contenu 2"/>
          <p:cNvSpPr>
            <a:spLocks noGrp="1"/>
          </p:cNvSpPr>
          <p:nvPr>
            <p:ph idx="1"/>
          </p:nvPr>
        </p:nvSpPr>
        <p:spPr>
          <a:xfrm>
            <a:off x="0" y="980728"/>
            <a:ext cx="9144000" cy="5877272"/>
          </a:xfrm>
        </p:spPr>
        <p:txBody>
          <a:bodyPr>
            <a:normAutofit fontScale="70000" lnSpcReduction="20000"/>
          </a:bodyPr>
          <a:lstStyle/>
          <a:p>
            <a:pPr algn="just"/>
            <a:r>
              <a:rPr lang="fr-FR" sz="2800" dirty="0">
                <a:latin typeface="Times New Roman" pitchFamily="18" charset="0"/>
                <a:cs typeface="Times New Roman" pitchFamily="18" charset="0"/>
              </a:rPr>
              <a:t>On l’a dit suffisamment, toutes ces constructions utopiques sont faites, aussi, pour critiquer l’organisation politique existante. </a:t>
            </a: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Les constructions utopiques, en ce sens, sont à la fois des sociétés étatiques / organisées sous forme d’</a:t>
            </a:r>
            <a:r>
              <a:rPr lang="fr-FR" sz="2800" dirty="0" err="1">
                <a:latin typeface="Times New Roman" pitchFamily="18" charset="0"/>
                <a:cs typeface="Times New Roman" pitchFamily="18" charset="0"/>
              </a:rPr>
              <a:t>Etat</a:t>
            </a:r>
            <a:r>
              <a:rPr lang="fr-FR" sz="2800" dirty="0">
                <a:latin typeface="Times New Roman" pitchFamily="18" charset="0"/>
                <a:cs typeface="Times New Roman" pitchFamily="18" charset="0"/>
              </a:rPr>
              <a:t> et des sociétés totalisantes – voir proto-totalitaire. </a:t>
            </a: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La centralité des règles/règlements et des lois. Au fond, la société utopique forment des citoyens parfaitement similaires, et c’est cette similarité qui est au fondement d’une organisation politique protectrice qui a pour fondement l’égalité.</a:t>
            </a: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Comme l’écrit Frédéric </a:t>
            </a:r>
            <a:r>
              <a:rPr lang="fr-FR" sz="2800" dirty="0" err="1">
                <a:latin typeface="Times New Roman" pitchFamily="18" charset="0"/>
                <a:cs typeface="Times New Roman" pitchFamily="18" charset="0"/>
              </a:rPr>
              <a:t>Rouvillois</a:t>
            </a:r>
            <a:r>
              <a:rPr lang="fr-FR" sz="2800" dirty="0">
                <a:latin typeface="Times New Roman" pitchFamily="18" charset="0"/>
                <a:cs typeface="Times New Roman" pitchFamily="18" charset="0"/>
              </a:rPr>
              <a:t>, dans les utopies, « le rapport entre égalité et liberté [se comprendre] sur le mode de la contradiction. Si on laisse l’individu libre de satisfaire ses désirs spontanés, il suffira d’un instant pour que renaissent l’appropriation, les distinctions, les différences, tout ce qui fait obstacle à l’unité et au bonheur de la cité. Idéal de transparence et d’unanimité, la perfection utopique ne peut supporter le risque de la liberté : la possibilité d’une contradiction, d’une contestation de ses valeurs et de ses lois. Rêve d’échapper à la contingence, elle ne saurait tolérer le libre arbitre qui perpétuait en son sein cette dimension aléatoire, cette scandaleuse imprévisibilité qui demeure le lot des cités imparfaites.  </a:t>
            </a:r>
          </a:p>
          <a:p>
            <a:pPr algn="just"/>
            <a:endParaRPr lang="fr-FR" sz="2800" dirty="0">
              <a:latin typeface="Times New Roman" pitchFamily="18" charset="0"/>
              <a:cs typeface="Times New Roman" pitchFamily="18" charset="0"/>
            </a:endParaRPr>
          </a:p>
          <a:p>
            <a:pPr lvl="1" algn="ctr">
              <a:buNone/>
            </a:pPr>
            <a:r>
              <a:rPr lang="fr-FR" sz="2400" i="1" dirty="0">
                <a:latin typeface="Times New Roman" pitchFamily="18" charset="0"/>
                <a:cs typeface="Times New Roman" pitchFamily="18" charset="0"/>
              </a:rPr>
              <a:t>Lecture de Campanella, La cité du Soleil, pp. 36 et </a:t>
            </a:r>
            <a:r>
              <a:rPr lang="fr-FR" sz="2400" dirty="0">
                <a:latin typeface="Times New Roman" pitchFamily="18" charset="0"/>
                <a:cs typeface="Times New Roman" pitchFamily="18" charset="0"/>
              </a:rPr>
              <a:t>sq.</a:t>
            </a:r>
            <a:endParaRPr lang="fr-FR" sz="2400" i="1"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476672"/>
          </a:xfrm>
        </p:spPr>
        <p:txBody>
          <a:bodyPr>
            <a:normAutofit fontScale="90000"/>
          </a:bodyPr>
          <a:lstStyle/>
          <a:p>
            <a:r>
              <a:rPr lang="fr-FR" b="1" dirty="0">
                <a:latin typeface="Times New Roman" panose="02020603050405020304" pitchFamily="18" charset="0"/>
                <a:cs typeface="Times New Roman" panose="02020603050405020304" pitchFamily="18" charset="0"/>
              </a:rPr>
              <a:t>Insularité et histoire</a:t>
            </a:r>
          </a:p>
        </p:txBody>
      </p:sp>
      <p:sp>
        <p:nvSpPr>
          <p:cNvPr id="3" name="Espace réservé du contenu 2"/>
          <p:cNvSpPr>
            <a:spLocks noGrp="1"/>
          </p:cNvSpPr>
          <p:nvPr>
            <p:ph idx="1"/>
          </p:nvPr>
        </p:nvSpPr>
        <p:spPr>
          <a:xfrm>
            <a:off x="-108520" y="764704"/>
            <a:ext cx="9252520" cy="6093296"/>
          </a:xfrm>
        </p:spPr>
        <p:txBody>
          <a:bodyPr>
            <a:noAutofit/>
          </a:bodyPr>
          <a:lstStyle/>
          <a:p>
            <a:pPr algn="just"/>
            <a:r>
              <a:rPr lang="fr-FR" sz="2000" dirty="0">
                <a:latin typeface="Times New Roman" pitchFamily="18" charset="0"/>
                <a:cs typeface="Times New Roman" pitchFamily="18" charset="0"/>
              </a:rPr>
              <a:t>L’organisation politique des contre-sociétés utopiques est parfaite et, donc, indéréglable. Un des traits récurrents des récits utopiques est lié à l’insularité et l’isolement de ces sociétés. C’est l’un des mécanismes récurrents pour que rien ne vienne dérégler cette machine politique. L’isolement est souhaité, voulu et organisé.</a:t>
            </a:r>
          </a:p>
          <a:p>
            <a:pPr algn="just">
              <a:spcBef>
                <a:spcPts val="0"/>
              </a:spcBef>
            </a:pPr>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Le temps, dans cette conception, est linéaire, neutre, prévisible. Il peut, par conséquent, être mesuré. Ce temps paraît échapper à l’histoire. </a:t>
            </a:r>
          </a:p>
          <a:p>
            <a:pPr algn="just">
              <a:spcBef>
                <a:spcPts val="0"/>
              </a:spcBef>
              <a:buNone/>
            </a:pPr>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 Pour </a:t>
            </a:r>
            <a:r>
              <a:rPr lang="fr-FR" sz="2000" dirty="0" err="1">
                <a:latin typeface="Times New Roman" pitchFamily="18" charset="0"/>
                <a:cs typeface="Times New Roman" pitchFamily="18" charset="0"/>
              </a:rPr>
              <a:t>Koselleck</a:t>
            </a:r>
            <a:r>
              <a:rPr lang="fr-FR" sz="2000" dirty="0">
                <a:latin typeface="Times New Roman" panose="02020603050405020304" pitchFamily="18" charset="0"/>
                <a:cs typeface="Times New Roman" pitchFamily="18" charset="0"/>
              </a:rPr>
              <a:t>, le </a:t>
            </a:r>
            <a:r>
              <a:rPr lang="fr-FR" sz="2000" cap="small" dirty="0" err="1">
                <a:latin typeface="Times New Roman" panose="02020603050405020304" pitchFamily="18" charset="0"/>
                <a:cs typeface="Times New Roman" pitchFamily="18" charset="0"/>
              </a:rPr>
              <a:t>xviii</a:t>
            </a:r>
            <a:r>
              <a:rPr lang="fr-FR" sz="2000" baseline="30000" dirty="0" err="1">
                <a:latin typeface="Times New Roman" panose="02020603050405020304" pitchFamily="18" charset="0"/>
                <a:cs typeface="Times New Roman" pitchFamily="18" charset="0"/>
              </a:rPr>
              <a:t>e</a:t>
            </a:r>
            <a:r>
              <a:rPr lang="fr-FR" sz="2000" dirty="0">
                <a:latin typeface="Times New Roman" panose="02020603050405020304" pitchFamily="18" charset="0"/>
                <a:cs typeface="Times New Roman" pitchFamily="18" charset="0"/>
              </a:rPr>
              <a:t> siècle est le lieu d’une crise du régime d’historicité dominant jusqu’alors, un rapport collectif au temps qui amenait à considérer essentiellement le passé comme une réserve d’exemples édifiants et propres à servir de source d’inspiration (</a:t>
            </a:r>
            <a:r>
              <a:rPr lang="fr-FR" sz="2000" i="1" dirty="0">
                <a:latin typeface="Times New Roman" panose="02020603050405020304" pitchFamily="18" charset="0"/>
                <a:cs typeface="Times New Roman" pitchFamily="18" charset="0"/>
              </a:rPr>
              <a:t>historia </a:t>
            </a:r>
            <a:r>
              <a:rPr lang="fr-FR" sz="2000" i="1" dirty="0" err="1">
                <a:latin typeface="Times New Roman" panose="02020603050405020304" pitchFamily="18" charset="0"/>
                <a:cs typeface="Times New Roman" pitchFamily="18" charset="0"/>
              </a:rPr>
              <a:t>magistra</a:t>
            </a:r>
            <a:r>
              <a:rPr lang="fr-FR" sz="2000" i="1" dirty="0">
                <a:latin typeface="Times New Roman" panose="02020603050405020304" pitchFamily="18" charset="0"/>
                <a:cs typeface="Times New Roman" pitchFamily="18" charset="0"/>
              </a:rPr>
              <a:t> vitae</a:t>
            </a:r>
            <a:r>
              <a:rPr lang="fr-FR" sz="2000" dirty="0">
                <a:latin typeface="Times New Roman" panose="02020603050405020304" pitchFamily="18" charset="0"/>
                <a:cs typeface="Times New Roman" pitchFamily="18" charset="0"/>
              </a:rPr>
              <a:t>). La crise de ce modèle voit émerger une nouvelle historicité,  « une conscience du temps et du futur qui se [nourrit] d’un mélange hardi de politique et de prophétie, mélange particulier au </a:t>
            </a:r>
            <a:r>
              <a:rPr lang="fr-FR" sz="2000" cap="small" dirty="0" err="1">
                <a:latin typeface="Times New Roman" panose="02020603050405020304" pitchFamily="18" charset="0"/>
                <a:cs typeface="Times New Roman" pitchFamily="18" charset="0"/>
              </a:rPr>
              <a:t>xviii</a:t>
            </a:r>
            <a:r>
              <a:rPr lang="fr-FR" sz="2000" baseline="30000" dirty="0" err="1">
                <a:latin typeface="Times New Roman" panose="02020603050405020304" pitchFamily="18" charset="0"/>
                <a:cs typeface="Times New Roman" pitchFamily="18" charset="0"/>
              </a:rPr>
              <a:t>e</a:t>
            </a:r>
            <a:r>
              <a:rPr lang="fr-FR" sz="2000" dirty="0">
                <a:latin typeface="Times New Roman" panose="02020603050405020304" pitchFamily="18" charset="0"/>
                <a:cs typeface="Times New Roman" pitchFamily="18" charset="0"/>
              </a:rPr>
              <a:t> siècle, fait de science rationnelle du pronostic et d’attente assurée du salut, et qui s’est intégré à la philosophie du progrès».  </a:t>
            </a:r>
          </a:p>
          <a:p>
            <a:pPr algn="just">
              <a:spcBef>
                <a:spcPts val="0"/>
              </a:spcBef>
            </a:pPr>
            <a:endParaRPr lang="fr-FR" sz="2000" dirty="0">
              <a:latin typeface="Times New Roman" panose="02020603050405020304" pitchFamily="18" charset="0"/>
              <a:cs typeface="Times New Roman" pitchFamily="18" charset="0"/>
            </a:endParaRPr>
          </a:p>
          <a:p>
            <a:pPr algn="just"/>
            <a:r>
              <a:rPr lang="fr-FR" sz="2000" dirty="0">
                <a:latin typeface="Times New Roman" panose="02020603050405020304" pitchFamily="18" charset="0"/>
                <a:cs typeface="Times New Roman" pitchFamily="18" charset="0"/>
              </a:rPr>
              <a:t>Les récits utopiques, en ce sens, rompent avec l’historicité du siècle et sont </a:t>
            </a:r>
            <a:r>
              <a:rPr lang="fr-FR" sz="2000" dirty="0" err="1">
                <a:latin typeface="Times New Roman" pitchFamily="18" charset="0"/>
                <a:cs typeface="Times New Roman" pitchFamily="18" charset="0"/>
              </a:rPr>
              <a:t>anhistoriques.s</a:t>
            </a:r>
            <a:endParaRPr lang="fr-FR" sz="20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476672"/>
          </a:xfrm>
        </p:spPr>
        <p:txBody>
          <a:bodyPr>
            <a:normAutofit fontScale="90000"/>
          </a:bodyPr>
          <a:lstStyle/>
          <a:p>
            <a:r>
              <a:rPr lang="fr-FR" b="1" dirty="0">
                <a:latin typeface="Times New Roman" panose="02020603050405020304" pitchFamily="18" charset="0"/>
                <a:cs typeface="Times New Roman" panose="02020603050405020304" pitchFamily="18" charset="0"/>
              </a:rPr>
              <a:t>Insularité et histoire</a:t>
            </a:r>
          </a:p>
        </p:txBody>
      </p:sp>
      <p:sp>
        <p:nvSpPr>
          <p:cNvPr id="3" name="Espace réservé du contenu 2"/>
          <p:cNvSpPr>
            <a:spLocks noGrp="1"/>
          </p:cNvSpPr>
          <p:nvPr>
            <p:ph idx="1"/>
          </p:nvPr>
        </p:nvSpPr>
        <p:spPr>
          <a:xfrm>
            <a:off x="0" y="1052736"/>
            <a:ext cx="9144000" cy="5805264"/>
          </a:xfrm>
        </p:spPr>
        <p:txBody>
          <a:bodyPr>
            <a:noAutofit/>
          </a:bodyPr>
          <a:lstStyle/>
          <a:p>
            <a:pPr algn="just"/>
            <a:r>
              <a:rPr lang="fr-FR" sz="2400" dirty="0">
                <a:latin typeface="Times New Roman" pitchFamily="18" charset="0"/>
                <a:cs typeface="Times New Roman" pitchFamily="18" charset="0"/>
              </a:rPr>
              <a:t>Gulliver lors de son ultime voyage : </a:t>
            </a:r>
          </a:p>
          <a:p>
            <a:pPr algn="just">
              <a:buNone/>
            </a:pPr>
            <a:r>
              <a:rPr lang="fr-FR" sz="2400" dirty="0">
                <a:latin typeface="Times New Roman" pitchFamily="18" charset="0"/>
                <a:cs typeface="Times New Roman" pitchFamily="18" charset="0"/>
              </a:rPr>
              <a:t>« Il y a peu d’événements notoires chez un peuple si bien uni, naturellement porté à une vie vertueuse, entièrement gouverné par la raison, et sans aucun contact avec les autres nations : les données de leur histoire se conservent donc sans que leur mémoire en soit accablée ». </a:t>
            </a:r>
          </a:p>
          <a:p>
            <a:pPr algn="just">
              <a:buNone/>
            </a:pPr>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Comme l’écrit Frédéric Rouvillois, « c’est parce qu’ils sont heureux que les utopiens n’ont point d’histoire, mais c’est aussi parce qu’ils en sont dépourvus qu’ils sont heureux. Parce que leur temps ressemble, en définitive, à leur image de la nature : soumis à la raison, docile à l’agir humain, et tel qu’on puisse y construire et y perpétuer indéfiniment la Cité parfaite ».</a:t>
            </a:r>
          </a:p>
          <a:p>
            <a:pPr algn="just"/>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003500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48680"/>
          </a:xfrm>
        </p:spPr>
        <p:txBody>
          <a:bodyPr>
            <a:normAutofit fontScale="90000"/>
          </a:bodyPr>
          <a:lstStyle/>
          <a:p>
            <a:r>
              <a:rPr lang="fr-FR" sz="4000" b="1" dirty="0">
                <a:latin typeface="Times New Roman" pitchFamily="18" charset="0"/>
                <a:cs typeface="Times New Roman" pitchFamily="18" charset="0"/>
              </a:rPr>
              <a:t>L’excellence morale et la tolérance </a:t>
            </a:r>
          </a:p>
        </p:txBody>
      </p:sp>
      <p:sp>
        <p:nvSpPr>
          <p:cNvPr id="3" name="Espace réservé du contenu 2"/>
          <p:cNvSpPr>
            <a:spLocks noGrp="1"/>
          </p:cNvSpPr>
          <p:nvPr>
            <p:ph idx="1"/>
          </p:nvPr>
        </p:nvSpPr>
        <p:spPr>
          <a:xfrm>
            <a:off x="0" y="836712"/>
            <a:ext cx="9144000" cy="6021288"/>
          </a:xfrm>
        </p:spPr>
        <p:txBody>
          <a:bodyPr>
            <a:normAutofit fontScale="55000" lnSpcReduction="20000"/>
          </a:bodyPr>
          <a:lstStyle/>
          <a:p>
            <a:pPr algn="just"/>
            <a:r>
              <a:rPr lang="fr-FR" sz="3800" dirty="0">
                <a:latin typeface="Times New Roman" pitchFamily="18" charset="0"/>
                <a:cs typeface="Times New Roman" pitchFamily="18" charset="0"/>
              </a:rPr>
              <a:t>Comme d’autres récits utopiques, </a:t>
            </a:r>
            <a:r>
              <a:rPr lang="fr-FR" sz="3800" i="1" dirty="0">
                <a:latin typeface="Times New Roman" pitchFamily="18" charset="0"/>
                <a:cs typeface="Times New Roman" pitchFamily="18" charset="0"/>
              </a:rPr>
              <a:t>La </a:t>
            </a:r>
            <a:r>
              <a:rPr lang="fr-FR" sz="3800" i="1" dirty="0" err="1">
                <a:latin typeface="Times New Roman" pitchFamily="18" charset="0"/>
                <a:cs typeface="Times New Roman" pitchFamily="18" charset="0"/>
              </a:rPr>
              <a:t>Basiliade</a:t>
            </a:r>
            <a:r>
              <a:rPr lang="fr-FR" sz="3800" dirty="0">
                <a:latin typeface="Times New Roman" pitchFamily="18" charset="0"/>
                <a:cs typeface="Times New Roman" pitchFamily="18" charset="0"/>
              </a:rPr>
              <a:t> s’emploie à décrire les conditions sociales correspondant aux « principes d’une excellente morale », seule susceptible de mener les hommes au bonheur que leur promet par ailleurs la nature. Cette visée fournit une première explication au fait que </a:t>
            </a:r>
            <a:r>
              <a:rPr lang="fr-FR" sz="3800" dirty="0" err="1">
                <a:latin typeface="Times New Roman" pitchFamily="18" charset="0"/>
                <a:cs typeface="Times New Roman" pitchFamily="18" charset="0"/>
              </a:rPr>
              <a:t>Morelly</a:t>
            </a:r>
            <a:r>
              <a:rPr lang="fr-FR" sz="3800" dirty="0">
                <a:latin typeface="Times New Roman" pitchFamily="18" charset="0"/>
                <a:cs typeface="Times New Roman" pitchFamily="18" charset="0"/>
              </a:rPr>
              <a:t> consacre plus de développements à la légitimation proprement éthique de la société idéale, qu’aux aspects descriptifs de son mode de fonctionnement politique et institutionnel.</a:t>
            </a:r>
          </a:p>
          <a:p>
            <a:pPr algn="just"/>
            <a:endParaRPr lang="fr-FR" sz="38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Au rebours de tout le siècle, qui reconnaît presque unanimement l’amour de soi comme fondement de l’activité humaine </a:t>
            </a:r>
            <a:r>
              <a:rPr lang="fr-FR" sz="3800" i="1" dirty="0">
                <a:latin typeface="Times New Roman" pitchFamily="18" charset="0"/>
                <a:cs typeface="Times New Roman" pitchFamily="18" charset="0"/>
              </a:rPr>
              <a:t>(</a:t>
            </a:r>
            <a:r>
              <a:rPr lang="fr-FR" sz="3800" i="1" dirty="0" err="1">
                <a:latin typeface="Times New Roman" pitchFamily="18" charset="0"/>
                <a:cs typeface="Times New Roman" pitchFamily="18" charset="0"/>
              </a:rPr>
              <a:t>cf</a:t>
            </a:r>
            <a:r>
              <a:rPr lang="fr-FR" sz="3800" i="1" dirty="0">
                <a:latin typeface="Times New Roman" pitchFamily="18" charset="0"/>
                <a:cs typeface="Times New Roman" pitchFamily="18" charset="0"/>
              </a:rPr>
              <a:t> </a:t>
            </a:r>
            <a:r>
              <a:rPr lang="fr-FR" sz="3800" dirty="0">
                <a:latin typeface="Times New Roman" pitchFamily="18" charset="0"/>
                <a:cs typeface="Times New Roman" pitchFamily="18" charset="0"/>
              </a:rPr>
              <a:t>économie politique)</a:t>
            </a:r>
            <a:r>
              <a:rPr lang="fr-FR" sz="3800" i="1" dirty="0">
                <a:latin typeface="Times New Roman" pitchFamily="18" charset="0"/>
                <a:cs typeface="Times New Roman" pitchFamily="18" charset="0"/>
              </a:rPr>
              <a:t>,</a:t>
            </a:r>
            <a:r>
              <a:rPr lang="fr-FR" sz="3800" dirty="0">
                <a:latin typeface="Times New Roman" pitchFamily="18" charset="0"/>
                <a:cs typeface="Times New Roman" pitchFamily="18" charset="0"/>
              </a:rPr>
              <a:t> il campe sur un mode imaginaire une société dont le rapport d’harmonie interne et avec l’univers est garanti par l’amour de l’autre et la reconnaissance. La rupture avec le monde social existant ne peut être plus radicale.</a:t>
            </a:r>
          </a:p>
          <a:p>
            <a:pPr algn="just"/>
            <a:endParaRPr lang="fr-FR" sz="38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Plus globalement, dans la tradition utopique, la tolérance et le respect occupent une place décisive.  C’est à la fois un signe des temps (</a:t>
            </a:r>
            <a:r>
              <a:rPr lang="fr-FR" sz="3800" dirty="0" err="1">
                <a:latin typeface="Times New Roman" pitchFamily="18" charset="0"/>
                <a:cs typeface="Times New Roman" pitchFamily="18" charset="0"/>
              </a:rPr>
              <a:t>cf</a:t>
            </a:r>
            <a:r>
              <a:rPr lang="fr-FR" sz="3800" dirty="0">
                <a:latin typeface="Times New Roman" pitchFamily="18" charset="0"/>
                <a:cs typeface="Times New Roman" pitchFamily="18" charset="0"/>
              </a:rPr>
              <a:t> Locke, Bayle, Shaftesbury, </a:t>
            </a:r>
            <a:r>
              <a:rPr lang="fr-FR" sz="3800" i="1" dirty="0">
                <a:latin typeface="Times New Roman" pitchFamily="18" charset="0"/>
                <a:cs typeface="Times New Roman" pitchFamily="18" charset="0"/>
              </a:rPr>
              <a:t>l’encyclopédie, </a:t>
            </a:r>
            <a:r>
              <a:rPr lang="fr-FR" sz="3800" dirty="0" err="1">
                <a:latin typeface="Times New Roman" pitchFamily="18" charset="0"/>
                <a:cs typeface="Times New Roman" pitchFamily="18" charset="0"/>
              </a:rPr>
              <a:t>etc</a:t>
            </a:r>
            <a:r>
              <a:rPr lang="fr-FR" sz="3800" dirty="0">
                <a:latin typeface="Times New Roman" pitchFamily="18" charset="0"/>
                <a:cs typeface="Times New Roman" pitchFamily="18" charset="0"/>
              </a:rPr>
              <a:t>…) mais aussi une vertu proprement altruiste qui est centrale dans la tradition utopique. La tolérance, contrairement à la conception lockéenne (pragmatique), y est plus directement positive. </a:t>
            </a:r>
          </a:p>
          <a:p>
            <a:endParaRPr lang="fr-FR" dirty="0"/>
          </a:p>
          <a:p>
            <a:pPr algn="ctr">
              <a:buNone/>
            </a:pPr>
            <a:r>
              <a:rPr lang="fr-FR" sz="2900" i="1" dirty="0" err="1">
                <a:latin typeface="Times New Roman" pitchFamily="18" charset="0"/>
                <a:cs typeface="Times New Roman" pitchFamily="18" charset="0"/>
              </a:rPr>
              <a:t>Rq</a:t>
            </a:r>
            <a:r>
              <a:rPr lang="fr-FR" sz="2900" i="1" dirty="0">
                <a:latin typeface="Times New Roman" pitchFamily="18" charset="0"/>
                <a:cs typeface="Times New Roman" pitchFamily="18" charset="0"/>
              </a:rPr>
              <a:t> : On voit aussi l’influence de cette tradition souterraine sur un penseur comme Rousseau (avec la centralité d’une passion comme la « pitié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Autofit/>
          </a:bodyPr>
          <a:lstStyle/>
          <a:p>
            <a:r>
              <a:rPr lang="fr-FR" sz="3200" b="1" dirty="0">
                <a:latin typeface="Times New Roman" panose="02020603050405020304" pitchFamily="18" charset="0"/>
                <a:cs typeface="Times New Roman" panose="02020603050405020304" pitchFamily="18" charset="0"/>
              </a:rPr>
              <a:t>Méthode (1) : l’approche </a:t>
            </a:r>
            <a:r>
              <a:rPr lang="fr-FR" sz="3200" b="1" dirty="0" err="1">
                <a:latin typeface="Times New Roman" panose="02020603050405020304" pitchFamily="18" charset="0"/>
                <a:cs typeface="Times New Roman" panose="02020603050405020304" pitchFamily="18" charset="0"/>
              </a:rPr>
              <a:t>internaliste</a:t>
            </a:r>
            <a:r>
              <a:rPr lang="fr-FR" sz="3200" b="1" dirty="0">
                <a:latin typeface="Times New Roman" panose="02020603050405020304" pitchFamily="18" charset="0"/>
                <a:cs typeface="Times New Roman" panose="02020603050405020304" pitchFamily="18" charset="0"/>
              </a:rPr>
              <a:t>, un repoussoir</a:t>
            </a:r>
          </a:p>
        </p:txBody>
      </p:sp>
      <p:sp>
        <p:nvSpPr>
          <p:cNvPr id="3" name="Espace réservé du contenu 2"/>
          <p:cNvSpPr>
            <a:spLocks noGrp="1"/>
          </p:cNvSpPr>
          <p:nvPr>
            <p:ph idx="1"/>
          </p:nvPr>
        </p:nvSpPr>
        <p:spPr>
          <a:xfrm>
            <a:off x="0" y="1052736"/>
            <a:ext cx="9144000" cy="5805264"/>
          </a:xfrm>
        </p:spPr>
        <p:txBody>
          <a:bodyPr>
            <a:normAutofit fontScale="55000" lnSpcReduction="20000"/>
          </a:bodyPr>
          <a:lstStyle/>
          <a:p>
            <a:pPr algn="just"/>
            <a:r>
              <a:rPr lang="fr-FR" dirty="0">
                <a:latin typeface="Times New Roman" pitchFamily="18" charset="0"/>
                <a:cs typeface="Times New Roman" pitchFamily="18" charset="0"/>
              </a:rPr>
              <a:t>L’analyse classique de l’histoire des idées politiques ne repose que très rarement sur un appareil conceptuel précis (ex : pas de réflexion sur « l’idée »).</a:t>
            </a:r>
          </a:p>
          <a:p>
            <a:pPr algn="just">
              <a:lnSpc>
                <a:spcPct val="120000"/>
              </a:lnSpc>
              <a:spcBef>
                <a:spcPts val="0"/>
              </a:spcBef>
            </a:pP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Une étude fine des textes qui a longtemps été monopolisée par les juristes et les philosophes (avec une pratique routinisée du commentaire de texte – </a:t>
            </a:r>
            <a:r>
              <a:rPr lang="fr-FR" dirty="0" err="1">
                <a:latin typeface="Times New Roman" pitchFamily="18" charset="0"/>
                <a:cs typeface="Times New Roman" pitchFamily="18" charset="0"/>
              </a:rPr>
              <a:t>cf</a:t>
            </a:r>
            <a:r>
              <a:rPr lang="fr-FR" dirty="0">
                <a:latin typeface="Times New Roman" pitchFamily="18" charset="0"/>
                <a:cs typeface="Times New Roman" pitchFamily="18" charset="0"/>
              </a:rPr>
              <a:t> le bac).</a:t>
            </a:r>
          </a:p>
          <a:p>
            <a:pPr algn="just">
              <a:lnSpc>
                <a:spcPct val="120000"/>
              </a:lnSpc>
              <a:spcBef>
                <a:spcPts val="0"/>
              </a:spcBef>
            </a:pP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Une confrontation parfois anachronique d’auteurs et de thèmes (la vérité ; la politique ; l’Etat ; la justice ; etc…). Cette vision, qui s’oppose à l’idée d’une historicité des concepts, s’incarne dans le travail de Léo Strauss ou d’Arthur O. </a:t>
            </a:r>
            <a:r>
              <a:rPr lang="fr-FR" dirty="0" err="1">
                <a:latin typeface="Times New Roman" pitchFamily="18" charset="0"/>
                <a:cs typeface="Times New Roman" pitchFamily="18" charset="0"/>
              </a:rPr>
              <a:t>Lovejoy</a:t>
            </a:r>
            <a:r>
              <a:rPr lang="fr-FR" dirty="0">
                <a:latin typeface="Times New Roman" pitchFamily="18" charset="0"/>
                <a:cs typeface="Times New Roman" pitchFamily="18" charset="0"/>
              </a:rPr>
              <a:t> qui fait l’histoire d’une idée (comme « l’être ») en supposant que celle-ci se donne toujours de la même façon aux philosophes, et qu’elle est donc stable et pérenne. On insiste sur les influences purement intellectuelles, dialogues dans lesquels les auteurs sont placés en situation d’apesanteur sociale, comme s’ils ne sortaient jamais de leur bibliothèque et n’étaient pas pleinement humains (pas des citoyens, sans relations sociales, etc…).</a:t>
            </a:r>
          </a:p>
          <a:p>
            <a:pPr algn="just">
              <a:lnSpc>
                <a:spcPct val="120000"/>
              </a:lnSpc>
              <a:spcBef>
                <a:spcPts val="0"/>
              </a:spcBef>
            </a:pP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De manière générale, ces penseurs ont pour trait commun de limiter l'enquête à un corpus consacré de grands "classiques" du genre (d'Aristote à </a:t>
            </a:r>
            <a:r>
              <a:rPr lang="fr-FR" dirty="0" err="1">
                <a:latin typeface="Times New Roman" pitchFamily="18" charset="0"/>
                <a:cs typeface="Times New Roman" pitchFamily="18" charset="0"/>
              </a:rPr>
              <a:t>Rawls</a:t>
            </a:r>
            <a:r>
              <a:rPr lang="fr-FR" dirty="0">
                <a:latin typeface="Times New Roman" pitchFamily="18" charset="0"/>
                <a:cs typeface="Times New Roman" pitchFamily="18" charset="0"/>
              </a:rPr>
              <a:t> en passant par Machiavel, Hobbes, Locke ou Montesquieu), autour d'une série de valeurs et de grands débats réputés universellement transposables (</a:t>
            </a:r>
            <a:r>
              <a:rPr lang="fr-FR" dirty="0" err="1">
                <a:latin typeface="Times New Roman" pitchFamily="18" charset="0"/>
                <a:cs typeface="Times New Roman" pitchFamily="18" charset="0"/>
              </a:rPr>
              <a:t>Skornicki</a:t>
            </a:r>
            <a:r>
              <a:rPr lang="fr-FR" dirty="0">
                <a:latin typeface="Times New Roman" pitchFamily="18" charset="0"/>
                <a:cs typeface="Times New Roman" pitchFamily="18" charset="0"/>
              </a:rPr>
              <a:t> et </a:t>
            </a:r>
            <a:r>
              <a:rPr lang="fr-FR" dirty="0" err="1">
                <a:latin typeface="Times New Roman" pitchFamily="18" charset="0"/>
                <a:cs typeface="Times New Roman" pitchFamily="18" charset="0"/>
              </a:rPr>
              <a:t>Tournadre</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La nouvelle histoire des idées politiques, </a:t>
            </a:r>
            <a:r>
              <a:rPr lang="fr-FR" dirty="0">
                <a:latin typeface="Times New Roman" pitchFamily="18" charset="0"/>
                <a:cs typeface="Times New Roman" pitchFamily="18" charset="0"/>
              </a:rPr>
              <a:t>Paris, La Découverte, 2015).</a:t>
            </a:r>
          </a:p>
          <a:p>
            <a:pPr algn="just"/>
            <a:endParaRPr lang="fr-FR" sz="2800" dirty="0">
              <a:latin typeface="Times New Roman" pitchFamily="18" charset="0"/>
              <a:cs typeface="Times New Roman" pitchFamily="18" charset="0"/>
            </a:endParaRPr>
          </a:p>
          <a:p>
            <a:pPr algn="just">
              <a:buNone/>
            </a:pPr>
            <a:r>
              <a:rPr lang="fr-FR" sz="2600" i="1" dirty="0" err="1">
                <a:latin typeface="Times New Roman" pitchFamily="18" charset="0"/>
                <a:cs typeface="Times New Roman" pitchFamily="18" charset="0"/>
              </a:rPr>
              <a:t>Rq</a:t>
            </a:r>
            <a:r>
              <a:rPr lang="fr-FR" sz="2600" i="1" dirty="0">
                <a:latin typeface="Times New Roman" pitchFamily="18" charset="0"/>
                <a:cs typeface="Times New Roman" pitchFamily="18" charset="0"/>
              </a:rPr>
              <a:t>  : une autre tendance dans l’histoire des idées, strictement externaliste, considère que les caractéristiques sociales de l’auteur ou le contexte politique et économique (la superstructure marxiste) expliquent tout ; les idées sont totalement désincarnées, ne sont que des symptômes sociaux. C’est la théorie inspirée de Marx souvent dite « du reflet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a:bodyPr>
          <a:lstStyle/>
          <a:p>
            <a:r>
              <a:rPr lang="fr-FR" sz="3600" b="1" dirty="0">
                <a:latin typeface="Times New Roman" pitchFamily="18" charset="0"/>
                <a:cs typeface="Times New Roman" pitchFamily="18" charset="0"/>
              </a:rPr>
              <a:t>Naissance de l’utopie, naissance de l’inégalité</a:t>
            </a:r>
          </a:p>
        </p:txBody>
      </p:sp>
      <p:sp>
        <p:nvSpPr>
          <p:cNvPr id="3" name="Espace réservé du contenu 2"/>
          <p:cNvSpPr>
            <a:spLocks noGrp="1"/>
          </p:cNvSpPr>
          <p:nvPr>
            <p:ph idx="1"/>
          </p:nvPr>
        </p:nvSpPr>
        <p:spPr>
          <a:xfrm>
            <a:off x="0" y="1124744"/>
            <a:ext cx="9144000" cy="5733256"/>
          </a:xfrm>
        </p:spPr>
        <p:txBody>
          <a:bodyPr>
            <a:normAutofit fontScale="92500" lnSpcReduction="10000"/>
          </a:bodyPr>
          <a:lstStyle/>
          <a:p>
            <a:pPr algn="just"/>
            <a:r>
              <a:rPr lang="fr-FR" sz="2400" dirty="0">
                <a:latin typeface="Times New Roman" pitchFamily="18" charset="0"/>
                <a:cs typeface="Times New Roman" pitchFamily="18" charset="0"/>
              </a:rPr>
              <a:t>Tous ces thèmes font de l’utopie un genre spécifiquement moderne, un révélateur de changements profonds. L’histoire des idées politiques est, ainsi, l’un des moyens d’accéder au temps long de l’émergence de l’</a:t>
            </a:r>
            <a:r>
              <a:rPr lang="fr-FR" sz="2400" dirty="0" err="1">
                <a:latin typeface="Times New Roman" pitchFamily="18" charset="0"/>
                <a:cs typeface="Times New Roman" pitchFamily="18" charset="0"/>
              </a:rPr>
              <a:t>Etat</a:t>
            </a:r>
            <a:r>
              <a:rPr lang="fr-FR" sz="2400" dirty="0">
                <a:latin typeface="Times New Roman" pitchFamily="18" charset="0"/>
                <a:cs typeface="Times New Roman" pitchFamily="18" charset="0"/>
              </a:rPr>
              <a:t>, des idéaux modernes, de l’organisation politique que l’on connaît, </a:t>
            </a:r>
            <a:r>
              <a:rPr lang="fr-FR" sz="2400" dirty="0" err="1">
                <a:latin typeface="Times New Roman" pitchFamily="18" charset="0"/>
                <a:cs typeface="Times New Roman" pitchFamily="18" charset="0"/>
              </a:rPr>
              <a:t>etc</a:t>
            </a:r>
            <a:r>
              <a:rPr lang="fr-FR" sz="2400" dirty="0">
                <a:latin typeface="Times New Roman" pitchFamily="18" charset="0"/>
                <a:cs typeface="Times New Roman" pitchFamily="18" charset="0"/>
              </a:rPr>
              <a:t>…</a:t>
            </a:r>
          </a:p>
          <a:p>
            <a:pPr algn="just">
              <a:buNone/>
            </a:pPr>
            <a:endParaRPr lang="fr-FR" sz="2400" dirty="0">
              <a:latin typeface="Times New Roman" pitchFamily="18" charset="0"/>
              <a:cs typeface="Times New Roman" pitchFamily="18" charset="0"/>
            </a:endParaRPr>
          </a:p>
          <a:p>
            <a:pPr algn="just">
              <a:buNone/>
            </a:pPr>
            <a:r>
              <a:rPr lang="fr-FR" sz="2400" dirty="0">
                <a:latin typeface="Times New Roman" pitchFamily="18" charset="0"/>
                <a:cs typeface="Times New Roman" pitchFamily="18" charset="0"/>
              </a:rPr>
              <a:t>	« En guise de préambule, soulignons que, pour un homme du Moyen Âge, parler des « origines de l’inégalité » n’aurait eu aucun sens. Il était alors communément admis que les rangs et les hiérarchies avaient toujours fait partie du paysage, même dans le Jardin d’</a:t>
            </a:r>
            <a:r>
              <a:rPr lang="fr-FR" sz="2400" dirty="0" err="1">
                <a:latin typeface="Times New Roman" pitchFamily="18" charset="0"/>
                <a:cs typeface="Times New Roman" pitchFamily="18" charset="0"/>
              </a:rPr>
              <a:t>Eden</a:t>
            </a:r>
            <a:r>
              <a:rPr lang="fr-FR" sz="2400" dirty="0">
                <a:latin typeface="Times New Roman" pitchFamily="18" charset="0"/>
                <a:cs typeface="Times New Roman" pitchFamily="18" charset="0"/>
              </a:rPr>
              <a:t> – Adam n’était-il pas clairement supérieure à </a:t>
            </a:r>
            <a:r>
              <a:rPr lang="fr-FR" sz="2400" dirty="0" err="1">
                <a:latin typeface="Times New Roman" pitchFamily="18" charset="0"/>
                <a:cs typeface="Times New Roman" pitchFamily="18" charset="0"/>
              </a:rPr>
              <a:t>Eve</a:t>
            </a:r>
            <a:r>
              <a:rPr lang="fr-FR" sz="2400" dirty="0">
                <a:latin typeface="Times New Roman" pitchFamily="18" charset="0"/>
                <a:cs typeface="Times New Roman" pitchFamily="18" charset="0"/>
              </a:rPr>
              <a:t>, comme le faisait observer Thomas d’Aquin au XIIIe siècle ? En tant que concepts, l’égalité sociale et son contraire, l’inégalité, n’existaient tout simplement pas. Après avoir épluché la littérature médiévale, deux chercheurs italiens ont démontré que, jusqu’à l’époque de Christophe Colomb, les mots latins </a:t>
            </a:r>
            <a:r>
              <a:rPr lang="fr-FR" sz="2400" i="1" dirty="0" err="1">
                <a:latin typeface="Times New Roman" pitchFamily="18" charset="0"/>
                <a:cs typeface="Times New Roman" pitchFamily="18" charset="0"/>
              </a:rPr>
              <a:t>aequalitas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et </a:t>
            </a:r>
            <a:r>
              <a:rPr lang="fr-FR" sz="2400" i="1" dirty="0" err="1">
                <a:latin typeface="Times New Roman" pitchFamily="18" charset="0"/>
                <a:cs typeface="Times New Roman" pitchFamily="18" charset="0"/>
              </a:rPr>
              <a:t>inequalitas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de même que leurs dérivés anglais, français, espagnols, allemands et italiens, n’apparaissaient dans aucun texte décrivant les relations sociales ».</a:t>
            </a:r>
          </a:p>
          <a:p>
            <a:pPr algn="ctr">
              <a:buNone/>
            </a:pPr>
            <a:r>
              <a:rPr lang="fr-FR" sz="1900" dirty="0">
                <a:latin typeface="Times New Roman" pitchFamily="18" charset="0"/>
                <a:cs typeface="Times New Roman" pitchFamily="18" charset="0"/>
              </a:rPr>
              <a:t>	</a:t>
            </a:r>
            <a:r>
              <a:rPr lang="fr-FR" sz="1900" dirty="0" err="1">
                <a:latin typeface="Times New Roman" pitchFamily="18" charset="0"/>
                <a:cs typeface="Times New Roman" pitchFamily="18" charset="0"/>
              </a:rPr>
              <a:t>Graeber</a:t>
            </a:r>
            <a:r>
              <a:rPr lang="fr-FR" sz="1900" dirty="0">
                <a:latin typeface="Times New Roman" pitchFamily="18" charset="0"/>
                <a:cs typeface="Times New Roman" pitchFamily="18" charset="0"/>
              </a:rPr>
              <a:t> et </a:t>
            </a:r>
            <a:r>
              <a:rPr lang="fr-FR" sz="1900" dirty="0" err="1">
                <a:latin typeface="Times New Roman" pitchFamily="18" charset="0"/>
                <a:cs typeface="Times New Roman" pitchFamily="18" charset="0"/>
              </a:rPr>
              <a:t>Wengrow</a:t>
            </a:r>
            <a:r>
              <a:rPr lang="fr-FR" sz="1900" dirty="0">
                <a:latin typeface="Times New Roman" pitchFamily="18" charset="0"/>
                <a:cs typeface="Times New Roman" pitchFamily="18" charset="0"/>
              </a:rPr>
              <a:t>, </a:t>
            </a:r>
            <a:r>
              <a:rPr lang="fr-FR" sz="1900" i="1" dirty="0">
                <a:latin typeface="Times New Roman" pitchFamily="18" charset="0"/>
                <a:cs typeface="Times New Roman" pitchFamily="18" charset="0"/>
              </a:rPr>
              <a:t>Au commencement était…Une nouvelle histoire de l’humanité, </a:t>
            </a:r>
            <a:r>
              <a:rPr lang="fr-FR" sz="1900" dirty="0">
                <a:latin typeface="Times New Roman" pitchFamily="18" charset="0"/>
                <a:cs typeface="Times New Roman" pitchFamily="18" charset="0"/>
              </a:rPr>
              <a:t> p. 51.</a:t>
            </a:r>
          </a:p>
          <a:p>
            <a:endParaRPr lang="fr-F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a:latin typeface="Times New Roman" pitchFamily="18" charset="0"/>
                <a:cs typeface="Times New Roman" pitchFamily="18" charset="0"/>
              </a:rPr>
              <a:t>L’influence du Nouveau Monde</a:t>
            </a:r>
          </a:p>
        </p:txBody>
      </p:sp>
      <p:sp>
        <p:nvSpPr>
          <p:cNvPr id="3" name="Espace réservé du contenu 2"/>
          <p:cNvSpPr>
            <a:spLocks noGrp="1"/>
          </p:cNvSpPr>
          <p:nvPr>
            <p:ph idx="1"/>
          </p:nvPr>
        </p:nvSpPr>
        <p:spPr>
          <a:xfrm>
            <a:off x="0" y="1052736"/>
            <a:ext cx="9144000" cy="5805264"/>
          </a:xfrm>
        </p:spPr>
        <p:txBody>
          <a:bodyPr>
            <a:normAutofit fontScale="62500" lnSpcReduction="20000"/>
          </a:bodyPr>
          <a:lstStyle/>
          <a:p>
            <a:pPr algn="just"/>
            <a:r>
              <a:rPr lang="fr-FR" dirty="0">
                <a:latin typeface="Times New Roman" pitchFamily="18" charset="0"/>
                <a:cs typeface="Times New Roman" pitchFamily="18" charset="0"/>
              </a:rPr>
              <a:t>L’influence des grandes découvertes géographiques est décisive sur le genre utopique, et ce depuis Thomas More. Il forge à la fois un imaginaire (carte, îles, récits de voyages,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et des questionnements politiques.</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C’est le cas, par exemple, de la controverse dite de Valladolid, en 1550-1551.</a:t>
            </a:r>
          </a:p>
          <a:p>
            <a:pPr algn="just">
              <a:lnSpc>
                <a:spcPct val="120000"/>
              </a:lnSpc>
              <a:spcBef>
                <a:spcPts val="0"/>
              </a:spcBef>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	</a:t>
            </a:r>
            <a:r>
              <a:rPr lang="fr-FR" sz="3000" i="1" dirty="0">
                <a:latin typeface="Times New Roman" pitchFamily="18" charset="0"/>
                <a:cs typeface="Times New Roman" pitchFamily="18" charset="0"/>
              </a:rPr>
              <a:t>51 : « La principale pomme de discorde était la suivante : les habitants du Nouveau Monde n’ayant évidemment jamais été exposés aux idées chrétiennes, ils ne pouvaient entrer dans la catégorie des infidèles – contrairement aux non-chrétiens de l’Ancien Monde, qui avaient eu la possibilité de recevoir les enseignements du Christ et l’avaient sciemment rejetée » (</a:t>
            </a:r>
            <a:r>
              <a:rPr lang="fr-FR" sz="3000" i="1" dirty="0" err="1">
                <a:latin typeface="Times New Roman" pitchFamily="18" charset="0"/>
                <a:cs typeface="Times New Roman" pitchFamily="18" charset="0"/>
              </a:rPr>
              <a:t>Graeber</a:t>
            </a:r>
            <a:r>
              <a:rPr lang="fr-FR" sz="3000" i="1" dirty="0">
                <a:latin typeface="Times New Roman" pitchFamily="18" charset="0"/>
                <a:cs typeface="Times New Roman" pitchFamily="18" charset="0"/>
              </a:rPr>
              <a:t> et </a:t>
            </a:r>
            <a:r>
              <a:rPr lang="fr-FR" sz="3000" i="1" dirty="0" err="1">
                <a:latin typeface="Times New Roman" pitchFamily="18" charset="0"/>
                <a:cs typeface="Times New Roman" pitchFamily="18" charset="0"/>
              </a:rPr>
              <a:t>Wengrow</a:t>
            </a:r>
            <a:r>
              <a:rPr lang="fr-FR" sz="3000" i="1" dirty="0">
                <a:latin typeface="Times New Roman" pitchFamily="18" charset="0"/>
                <a:cs typeface="Times New Roman" pitchFamily="18" charset="0"/>
              </a:rPr>
              <a:t>).</a:t>
            </a:r>
          </a:p>
          <a:p>
            <a:pPr algn="just">
              <a:buNone/>
            </a:pPr>
            <a:r>
              <a:rPr lang="fr-FR" sz="3000" i="1" dirty="0">
                <a:latin typeface="Times New Roman" pitchFamily="18" charset="0"/>
                <a:cs typeface="Times New Roman" pitchFamily="18" charset="0"/>
              </a:rPr>
              <a:t> 	52 : « La dispute juridique et philosophique s’orienta alors vers cette nouvelle question : quels sont les droits dont jouissent les êtres humains du seul fait qu’ils sont humains ? Ou, pour le dire autrement, quels sont les droits qu’ils sont supposés détenir « naturellement », à l’état de nature, sans avoir jamais été exposés aux enseignements de la philosophie écrite ni de la religion révélée et sans posséder de système juridique codifié ? » (idem).</a:t>
            </a:r>
          </a:p>
          <a:p>
            <a:pPr algn="just">
              <a:lnSpc>
                <a:spcPct val="120000"/>
              </a:lnSpc>
              <a:spcBef>
                <a:spcPts val="0"/>
              </a:spcBef>
            </a:pPr>
            <a:endParaRPr lang="fr-FR" dirty="0">
              <a:latin typeface="Times New Roman" pitchFamily="18" charset="0"/>
              <a:cs typeface="Times New Roman" pitchFamily="18" charset="0"/>
            </a:endParaRPr>
          </a:p>
          <a:p>
            <a:pPr algn="just">
              <a:lnSpc>
                <a:spcPct val="120000"/>
              </a:lnSpc>
              <a:spcBef>
                <a:spcPts val="0"/>
              </a:spcBef>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sym typeface="Wingdings"/>
              </a:rPr>
              <a:t>	Ces réflexions sur la nature humaine et les qualités </a:t>
            </a:r>
            <a:r>
              <a:rPr lang="fr-FR" dirty="0" err="1">
                <a:latin typeface="Times New Roman" pitchFamily="18" charset="0"/>
                <a:cs typeface="Times New Roman" pitchFamily="18" charset="0"/>
                <a:sym typeface="Wingdings"/>
              </a:rPr>
              <a:t>pré-sociales</a:t>
            </a:r>
            <a:r>
              <a:rPr lang="fr-FR" dirty="0">
                <a:latin typeface="Times New Roman" pitchFamily="18" charset="0"/>
                <a:cs typeface="Times New Roman" pitchFamily="18" charset="0"/>
                <a:sym typeface="Wingdings"/>
              </a:rPr>
              <a:t> de l’homme ont, sans aucun doute, directement influencés les auteurs </a:t>
            </a:r>
            <a:r>
              <a:rPr lang="fr-FR" dirty="0" err="1">
                <a:latin typeface="Times New Roman" pitchFamily="18" charset="0"/>
                <a:cs typeface="Times New Roman" pitchFamily="18" charset="0"/>
                <a:sym typeface="Wingdings"/>
              </a:rPr>
              <a:t>contractualistes</a:t>
            </a:r>
            <a:r>
              <a:rPr lang="fr-FR" dirty="0">
                <a:latin typeface="Times New Roman" pitchFamily="18" charset="0"/>
                <a:cs typeface="Times New Roman" pitchFamily="18" charset="0"/>
                <a:sym typeface="Wingdings"/>
              </a:rPr>
              <a:t>.</a:t>
            </a:r>
            <a:endParaRPr lang="fr-FR" dirty="0">
              <a:latin typeface="Times New Roman" pitchFamily="18" charset="0"/>
              <a:cs typeface="Times New Roman" pitchFamily="18" charset="0"/>
            </a:endParaRPr>
          </a:p>
          <a:p>
            <a:endParaRPr lang="fr-F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Autofit/>
          </a:bodyPr>
          <a:lstStyle/>
          <a:p>
            <a:r>
              <a:rPr lang="fr-FR" sz="3200" b="1" dirty="0">
                <a:latin typeface="Times New Roman" pitchFamily="18" charset="0"/>
                <a:cs typeface="Times New Roman" pitchFamily="18" charset="0"/>
              </a:rPr>
              <a:t>La figure de l’étranger / de l’« autre » et ses leçons</a:t>
            </a:r>
          </a:p>
        </p:txBody>
      </p:sp>
      <p:sp>
        <p:nvSpPr>
          <p:cNvPr id="3" name="Espace réservé du contenu 2"/>
          <p:cNvSpPr>
            <a:spLocks noGrp="1"/>
          </p:cNvSpPr>
          <p:nvPr>
            <p:ph idx="1"/>
          </p:nvPr>
        </p:nvSpPr>
        <p:spPr>
          <a:xfrm>
            <a:off x="0" y="1052736"/>
            <a:ext cx="9144000" cy="5805264"/>
          </a:xfrm>
        </p:spPr>
        <p:txBody>
          <a:bodyPr>
            <a:normAutofit fontScale="70000" lnSpcReduction="20000"/>
          </a:bodyPr>
          <a:lstStyle/>
          <a:p>
            <a:pPr algn="just">
              <a:buNone/>
            </a:pPr>
            <a:r>
              <a:rPr lang="fr-FR" dirty="0">
                <a:latin typeface="Times New Roman" pitchFamily="18" charset="0"/>
                <a:cs typeface="Times New Roman" pitchFamily="18" charset="0"/>
                <a:sym typeface="Wingdings" pitchFamily="2" charset="2"/>
              </a:rPr>
              <a:t>	</a:t>
            </a:r>
            <a:r>
              <a:rPr lang="fr-FR" dirty="0">
                <a:latin typeface="Times New Roman" pitchFamily="18" charset="0"/>
                <a:cs typeface="Times New Roman" pitchFamily="18" charset="0"/>
              </a:rPr>
              <a:t>« Ceux qui ont été en France m’ont souvent tourmenté sur tous les maux qu’ils y ont vu faire et sur les désordres qui se commettent dans nos villes, pour de l’argent. On a beau leur donner des raisons pour leur faire connaître que la propriété de biens est utile au maintien de la société ; ils se moquent de tout ce qu’on peut dire sur cela. Au reste, ils ne se querellent, ni ne se battent, ni ne se volent, et ne médisent jamais les uns des autres. Ils se moquent des sciences et des arts, ils se raillent de la grande subordination qu’ils remarquent parmi nous. Ils nous traitent d’esclaves, ils disent que nous sommes des misérables dont la vie ne tient à rien, que nous nous dégradons de notre condition, en nous réduisant à la servitude d’un seul homme qui peut tout, et qui n’a d’autre loi que sa volonté »  (Louis Armand de Lom d'</a:t>
            </a:r>
            <a:r>
              <a:rPr lang="fr-FR" dirty="0" err="1">
                <a:latin typeface="Times New Roman" pitchFamily="18" charset="0"/>
                <a:cs typeface="Times New Roman" pitchFamily="18" charset="0"/>
              </a:rPr>
              <a:t>Arce</a:t>
            </a:r>
            <a:r>
              <a:rPr lang="fr-FR" dirty="0">
                <a:latin typeface="Times New Roman" pitchFamily="18" charset="0"/>
                <a:cs typeface="Times New Roman" pitchFamily="18" charset="0"/>
              </a:rPr>
              <a:t>, baron de La </a:t>
            </a:r>
            <a:r>
              <a:rPr lang="fr-FR" dirty="0" err="1">
                <a:latin typeface="Times New Roman" pitchFamily="18" charset="0"/>
                <a:cs typeface="Times New Roman" pitchFamily="18" charset="0"/>
              </a:rPr>
              <a:t>Hontan</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Dialogues avec un sauvage</a:t>
            </a:r>
            <a:r>
              <a:rPr lang="fr-FR" dirty="0">
                <a:latin typeface="Times New Roman" pitchFamily="18" charset="0"/>
                <a:cs typeface="Times New Roman" pitchFamily="18" charset="0"/>
              </a:rPr>
              <a:t>).</a:t>
            </a: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Graber</a:t>
            </a:r>
            <a:r>
              <a:rPr lang="fr-FR" dirty="0">
                <a:latin typeface="Times New Roman" pitchFamily="18" charset="0"/>
                <a:cs typeface="Times New Roman" pitchFamily="18" charset="0"/>
              </a:rPr>
              <a:t> et </a:t>
            </a:r>
            <a:r>
              <a:rPr lang="fr-FR" dirty="0" err="1">
                <a:latin typeface="Times New Roman" pitchFamily="18" charset="0"/>
                <a:cs typeface="Times New Roman" pitchFamily="18" charset="0"/>
              </a:rPr>
              <a:t>Wengrow</a:t>
            </a:r>
            <a:r>
              <a:rPr lang="fr-FR" dirty="0">
                <a:latin typeface="Times New Roman" pitchFamily="18" charset="0"/>
                <a:cs typeface="Times New Roman" pitchFamily="18" charset="0"/>
              </a:rPr>
              <a:t> : « On retrouve ici l’ensemble des reproches que les premiers missionnaires avaient l’habitude de s’entendre adresser par les Amérindiens – les incessantes chamailleries, le manque d’entraide, la soumission aveugle à l’autorité -, mais avec un élément nouveau : l’institution de la propriété privée ». </a:t>
            </a:r>
          </a:p>
          <a:p>
            <a:endParaRPr lang="fr-F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76672"/>
          </a:xfrm>
        </p:spPr>
        <p:txBody>
          <a:bodyPr>
            <a:noAutofit/>
          </a:bodyPr>
          <a:lstStyle/>
          <a:p>
            <a:r>
              <a:rPr lang="fr-FR" sz="2800" b="1" dirty="0">
                <a:latin typeface="Times New Roman" pitchFamily="18" charset="0"/>
                <a:cs typeface="Times New Roman" pitchFamily="18" charset="0"/>
              </a:rPr>
              <a:t>Les textes utopiques, des outils pour l’historien des idées</a:t>
            </a:r>
          </a:p>
        </p:txBody>
      </p:sp>
      <p:sp>
        <p:nvSpPr>
          <p:cNvPr id="3" name="Espace réservé du contenu 2"/>
          <p:cNvSpPr>
            <a:spLocks noGrp="1"/>
          </p:cNvSpPr>
          <p:nvPr>
            <p:ph idx="1"/>
          </p:nvPr>
        </p:nvSpPr>
        <p:spPr>
          <a:xfrm>
            <a:off x="0" y="836712"/>
            <a:ext cx="9144000" cy="6021288"/>
          </a:xfrm>
        </p:spPr>
        <p:txBody>
          <a:bodyPr>
            <a:normAutofit fontScale="70000" lnSpcReduction="20000"/>
          </a:bodyPr>
          <a:lstStyle/>
          <a:p>
            <a:pPr algn="just"/>
            <a:r>
              <a:rPr lang="fr-FR" dirty="0">
                <a:latin typeface="Times New Roman" pitchFamily="18" charset="0"/>
                <a:cs typeface="Times New Roman" pitchFamily="18" charset="0"/>
              </a:rPr>
              <a:t>Elias sur le rôle analytique de l’utopie. Son point de départ est de dire que les utopies sont ancrées dans le "</a:t>
            </a:r>
            <a:r>
              <a:rPr lang="fr-FR" i="1" dirty="0">
                <a:latin typeface="Times New Roman" pitchFamily="18" charset="0"/>
                <a:cs typeface="Times New Roman" pitchFamily="18" charset="0"/>
              </a:rPr>
              <a:t>topos</a:t>
            </a:r>
            <a:r>
              <a:rPr lang="fr-FR" dirty="0">
                <a:latin typeface="Times New Roman" pitchFamily="18" charset="0"/>
                <a:cs typeface="Times New Roman" pitchFamily="18" charset="0"/>
              </a:rPr>
              <a:t> social" de leur production et réception. Le premier trait de l’utopie est son « historicité ».</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Deuxième trait : la « plasticité ». Elle peut être à la fois positive et négative (Elias mêle ce que l'on </a:t>
            </a:r>
            <a:r>
              <a:rPr lang="fr-FR" dirty="0" err="1">
                <a:latin typeface="Times New Roman" pitchFamily="18" charset="0"/>
                <a:cs typeface="Times New Roman" pitchFamily="18" charset="0"/>
              </a:rPr>
              <a:t>appelerait</a:t>
            </a:r>
            <a:r>
              <a:rPr lang="fr-FR" dirty="0">
                <a:latin typeface="Times New Roman" pitchFamily="18" charset="0"/>
                <a:cs typeface="Times New Roman" pitchFamily="18" charset="0"/>
              </a:rPr>
              <a:t> utopie et </a:t>
            </a:r>
            <a:r>
              <a:rPr lang="fr-FR" dirty="0" err="1">
                <a:latin typeface="Times New Roman" pitchFamily="18" charset="0"/>
                <a:cs typeface="Times New Roman" pitchFamily="18" charset="0"/>
              </a:rPr>
              <a:t>dystopie</a:t>
            </a:r>
            <a:r>
              <a:rPr lang="fr-FR" dirty="0">
                <a:latin typeface="Times New Roman" pitchFamily="18" charset="0"/>
                <a:cs typeface="Times New Roman" pitchFamily="18" charset="0"/>
              </a:rPr>
              <a:t>). Elle renvoie surtout à un processus qui n'appartient en propre ni à la science, ni à la littérature, ni à l'action politique mais peut prendre différentes formes selon les lieux et les moments.</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Enfin, elle ne se situe pas nécessairement du seul côté de l'illusion : une fois réinsérée dans ses contextes de production et de réception, elle ne se révèle ni pleinement illusion ni pleinement réalité, mais bien tendue entre les deux.  </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Elias ajoute prendre en compte le "potentiel de réalisation", c’est-à-dire l'état des moyens techniques, scientifiques, et matériels qui rendent les utopies plus ou moins réalisables, et qui modifie la manière de les penser et de les écrire.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76672"/>
          </a:xfrm>
        </p:spPr>
        <p:txBody>
          <a:bodyPr>
            <a:noAutofit/>
          </a:bodyPr>
          <a:lstStyle/>
          <a:p>
            <a:r>
              <a:rPr lang="fr-FR" sz="2800" b="1" dirty="0">
                <a:latin typeface="Times New Roman" pitchFamily="18" charset="0"/>
                <a:cs typeface="Times New Roman" pitchFamily="18" charset="0"/>
              </a:rPr>
              <a:t>Les textes utopiques, des outils pour l’historien des idées</a:t>
            </a:r>
          </a:p>
        </p:txBody>
      </p:sp>
      <p:sp>
        <p:nvSpPr>
          <p:cNvPr id="3" name="Espace réservé du contenu 2"/>
          <p:cNvSpPr>
            <a:spLocks noGrp="1"/>
          </p:cNvSpPr>
          <p:nvPr>
            <p:ph idx="1"/>
          </p:nvPr>
        </p:nvSpPr>
        <p:spPr>
          <a:xfrm>
            <a:off x="0" y="980728"/>
            <a:ext cx="9144000" cy="5877272"/>
          </a:xfrm>
        </p:spPr>
        <p:txBody>
          <a:bodyPr>
            <a:normAutofit fontScale="62500" lnSpcReduction="20000"/>
          </a:bodyPr>
          <a:lstStyle/>
          <a:p>
            <a:pPr algn="just" hangingPunct="0">
              <a:buNone/>
            </a:pPr>
            <a:r>
              <a:rPr lang="fr-FR" dirty="0">
                <a:latin typeface="Times New Roman" pitchFamily="18" charset="0"/>
                <a:cs typeface="Times New Roman" pitchFamily="18" charset="0"/>
              </a:rPr>
              <a:t>	</a:t>
            </a:r>
            <a:r>
              <a:rPr lang="fr-FR" dirty="0">
                <a:latin typeface="Times New Roman" pitchFamily="18" charset="0"/>
                <a:cs typeface="Times New Roman" pitchFamily="18" charset="0"/>
                <a:sym typeface="Wingdings" pitchFamily="2" charset="2"/>
              </a:rPr>
              <a:t>Les utopies éclairent la </a:t>
            </a:r>
            <a:r>
              <a:rPr lang="fr-FR" dirty="0">
                <a:latin typeface="Times New Roman" pitchFamily="18" charset="0"/>
                <a:cs typeface="Times New Roman" pitchFamily="18" charset="0"/>
              </a:rPr>
              <a:t>structure de la société réelle dont elle sont issues – et, avec elle, la vision du monde de l’auteur. Ce dernier parle depuis une situation sociale donnée, depuis une situation sociale vécue ; ils visent une société bien spécifique et, au sein de cette société, un public particulier, une couche particulière.</a:t>
            </a:r>
          </a:p>
          <a:p>
            <a:pPr algn="just" hangingPunct="0">
              <a:buNone/>
            </a:pPr>
            <a:endParaRPr lang="fr-FR" dirty="0">
              <a:latin typeface="Times New Roman" pitchFamily="18" charset="0"/>
              <a:cs typeface="Times New Roman" pitchFamily="18" charset="0"/>
            </a:endParaRPr>
          </a:p>
          <a:p>
            <a:pPr algn="just" hangingPunct="0">
              <a:buNone/>
            </a:pPr>
            <a:r>
              <a:rPr lang="fr-FR" dirty="0">
                <a:latin typeface="Times New Roman" pitchFamily="18" charset="0"/>
                <a:cs typeface="Times New Roman" pitchFamily="18" charset="0"/>
              </a:rPr>
              <a:t>	Elias : </a:t>
            </a:r>
          </a:p>
          <a:p>
            <a:pPr algn="just" hangingPunct="0">
              <a:buNone/>
            </a:pPr>
            <a:r>
              <a:rPr lang="fr-FR" i="1" dirty="0">
                <a:latin typeface="Times New Roman" pitchFamily="18" charset="0"/>
                <a:cs typeface="Times New Roman" pitchFamily="18" charset="0"/>
              </a:rPr>
              <a:t>	"Une utopie est la représentation imaginaire d’une société, représentation contenant des propositions de solutions à des problèmes non résolus, bien particuliers, de la société d'origine, à savoir des propositions de solutions qui indique les changements que les auteurs ou les porteurs de cette utopie souhaitent ou bien les changements qu'ils redoutent, voire peut être les deux à la fois".</a:t>
            </a:r>
          </a:p>
          <a:p>
            <a:pPr algn="just" hangingPunct="0">
              <a:buNone/>
            </a:pPr>
            <a:endParaRPr lang="fr-FR" dirty="0">
              <a:latin typeface="Times New Roman" pitchFamily="18" charset="0"/>
              <a:cs typeface="Times New Roman" pitchFamily="18" charset="0"/>
            </a:endParaRPr>
          </a:p>
          <a:p>
            <a:pPr algn="just" hangingPunct="0">
              <a:buNone/>
            </a:pPr>
            <a:r>
              <a:rPr lang="fr-FR" i="1" dirty="0">
                <a:latin typeface="Times New Roman" pitchFamily="18" charset="0"/>
                <a:cs typeface="Times New Roman" pitchFamily="18" charset="0"/>
              </a:rPr>
              <a:t>	"De telles représentations souhaitables et effrayantes se retrouvent, comme on peut le voir, dans toutes les sociétés humaines. Toutes les représentations de la vie après la mort sont de ce type. Parfois, le  caractère souhaitable est prédominant, parfois c'est le caractère effrayant, comme par exemple dans la représentation de l'enfer, régi par le diable. De telles représentations ont des fonctions sociales tout à faite précises. Il s'agit de moyens d'orientation, qui donnent des directions pour l'action des êtres humains. La question est de savoir à partir de quand et pourquoi les différentes représentations que les hommes se font d'un possible avenir prennent le caractère d'une utopie."  </a:t>
            </a:r>
          </a:p>
          <a:p>
            <a:pPr hangingPunct="0">
              <a:buNone/>
            </a:pP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48680"/>
          </a:xfrm>
        </p:spPr>
        <p:txBody>
          <a:bodyPr>
            <a:normAutofit fontScale="90000"/>
          </a:bodyPr>
          <a:lstStyle/>
          <a:p>
            <a:r>
              <a:rPr lang="fr-FR" b="1" dirty="0"/>
              <a:t>Bac 2021, philosophie</a:t>
            </a:r>
          </a:p>
        </p:txBody>
      </p:sp>
      <p:sp>
        <p:nvSpPr>
          <p:cNvPr id="3" name="Espace réservé du contenu 2"/>
          <p:cNvSpPr>
            <a:spLocks noGrp="1"/>
          </p:cNvSpPr>
          <p:nvPr>
            <p:ph idx="1"/>
          </p:nvPr>
        </p:nvSpPr>
        <p:spPr>
          <a:xfrm>
            <a:off x="0" y="908720"/>
            <a:ext cx="9144000" cy="5949280"/>
          </a:xfrm>
        </p:spPr>
        <p:txBody>
          <a:bodyPr>
            <a:normAutofit fontScale="70000" lnSpcReduction="20000"/>
          </a:bodyPr>
          <a:lstStyle/>
          <a:p>
            <a:pPr algn="just">
              <a:buNone/>
            </a:pPr>
            <a:r>
              <a:rPr lang="fr-FR" sz="3000" dirty="0">
                <a:latin typeface="Times New Roman" pitchFamily="18" charset="0"/>
                <a:cs typeface="Times New Roman" pitchFamily="18" charset="0"/>
              </a:rPr>
              <a:t>	« Chaque peuple a sa morale qui est déterminée par les conditions dans lesquelles il vit. On ne peut donc lui en inculquer une autre, si élevée qu'elle soit, sans le désorganiser, et de tels troubles ne peuvent pas ne pas être douloureusement ressentis par les particuliers. Mais la morale de chaque société, prise en elle-même, ne comporte-t-elle pas un développement indéfini des vertus qu'elle recommande ? Nullement. Agir moralement, c'est faire son devoir, et tout devoir est fini. Il est limité par les autres devoirs ; on ne peut se donner trop complètement à autrui sans s'abandonner soi-même ; on ne peut développer à l'excès sa personnalité sans tomber dans l'égoïsme. D'autre part, l'ensemble de nos devoirs est lui-même limité par les autres exigences de notre nature. S'il est nécessaire que certaines formes de la conduite soient soumises à cette réglementation impérative qui est caractéristique de la moralité, il en est d'autres, au contraire, qui y sont naturellement réfractaires et qui pourtant sont essentielles. La morale ne peut régenter outre mesure les fonctions industrielles, commerciales, etc., sans les paralyser, et cependant elles sont vitales ; ainsi, considérer la richesse comme immorale n'est pas une erreur moins funeste que de voir dans la richesse le bien par excellence. Il peut donc y avoir des excès de morale, dont la morale, d'ailleurs, est la première à souffrir ; car, comme elle a pour objet immédiat de régler notre vie temporelle, elle ne peut nous en détourner sans tarir elle-même la matière à laquelle elle s'applique ». </a:t>
            </a:r>
          </a:p>
          <a:p>
            <a:pPr algn="just">
              <a:buNone/>
            </a:pPr>
            <a:endParaRPr lang="fr-FR" sz="3000" dirty="0">
              <a:latin typeface="Times New Roman" pitchFamily="18" charset="0"/>
              <a:cs typeface="Times New Roman" pitchFamily="18" charset="0"/>
            </a:endParaRPr>
          </a:p>
          <a:p>
            <a:pPr algn="ctr">
              <a:buNone/>
            </a:pPr>
            <a:r>
              <a:rPr lang="fr-FR" sz="2600" dirty="0"/>
              <a:t>	DURKHEIM, De la Division du travail social (1893)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48680"/>
          </a:xfrm>
        </p:spPr>
        <p:txBody>
          <a:bodyPr>
            <a:normAutofit fontScale="90000"/>
          </a:bodyPr>
          <a:lstStyle/>
          <a:p>
            <a:r>
              <a:rPr lang="fr-FR" b="1" dirty="0"/>
              <a:t>Bac 2023, philosophie</a:t>
            </a:r>
          </a:p>
        </p:txBody>
      </p:sp>
      <p:sp>
        <p:nvSpPr>
          <p:cNvPr id="3" name="Espace réservé du contenu 2"/>
          <p:cNvSpPr>
            <a:spLocks noGrp="1"/>
          </p:cNvSpPr>
          <p:nvPr>
            <p:ph idx="1"/>
          </p:nvPr>
        </p:nvSpPr>
        <p:spPr>
          <a:xfrm>
            <a:off x="-36512" y="1052736"/>
            <a:ext cx="9073008" cy="5805264"/>
          </a:xfrm>
        </p:spPr>
        <p:txBody>
          <a:bodyPr>
            <a:normAutofit fontScale="92500" lnSpcReduction="20000"/>
          </a:bodyPr>
          <a:lstStyle/>
          <a:p>
            <a:pPr algn="just">
              <a:buNone/>
            </a:pPr>
            <a:r>
              <a:rPr lang="fr-FR" sz="2200" b="0" i="0" dirty="0">
                <a:solidFill>
                  <a:srgbClr val="191919"/>
                </a:solidFill>
                <a:effectLst/>
                <a:latin typeface="Times New Roman" panose="02020603050405020304" pitchFamily="18" charset="0"/>
                <a:cs typeface="Times New Roman" panose="02020603050405020304" pitchFamily="18" charset="0"/>
              </a:rPr>
              <a:t>      « Le bricoleur est apte à exécuter un grand nombre de tâches diversifiées ; mais, à la différence de l’ingénieur, il ne subordonne pas chacune d’elles à l’obtention de matières premières et d’outils, conçus et procurés à la mesure de son projet : son univers instrumental est clos, et la règle de son jeu est de toujours s’arranger avec les “moyens du bord”, c’est-à-dire un ensemble à chaque instant fini d’outils et de matériaux, hétéroclites au surplus, parce que la composition de l’ensemble n’est pas en rapport avec le projet du moment, ni d’ailleurs avec aucun projet particulier, mais est le résultat contingent de toutes les occasions qui se sont présentées de renouveler ou d’enrichir le stock, ou de l’entretenir avec les résidus de constructions et de destructions antérieures. L’ensemble des moyens du bricoleur n’est donc pas définissable par un projet (ce qui supposerait d’ailleurs, comme chez l’ingénieur, l’existence d’autant d’ensembles instrumentaux que de genres de projets, au moins en théorie) ; il se définit seulement par son instrumentalité, autrement dit et pour employer le langage même du bricoleur, parce que les éléments sont recueillis ou conservés en vertu du principe que “ça peut toujours servir”. De tels éléments sont donc à demi particularisés : suffisamment pour que le bricoleur n’ait pas besoin de l’équipement et du savoir de tous les corps d’état ; mais pas assez pour que chaque élément soit astreint à un emploi précis et déterminé. Chaque élément représente un ensemble de relations, à la fois concrètes et virtuelles ; ce sont des opérateurs, mais utilisables en vue d’opérations quelconques au sein d’un type. »</a:t>
            </a:r>
          </a:p>
          <a:p>
            <a:pPr algn="just">
              <a:buNone/>
            </a:pPr>
            <a:endParaRPr lang="fr-FR" sz="2200" b="0" i="0" dirty="0">
              <a:solidFill>
                <a:srgbClr val="191919"/>
              </a:solidFill>
              <a:effectLst/>
              <a:latin typeface="Times New Roman" panose="02020603050405020304" pitchFamily="18" charset="0"/>
              <a:cs typeface="Times New Roman" panose="02020603050405020304" pitchFamily="18" charset="0"/>
            </a:endParaRPr>
          </a:p>
          <a:p>
            <a:pPr algn="ctr">
              <a:buNone/>
            </a:pPr>
            <a:r>
              <a:rPr lang="fr-FR" sz="1600" dirty="0">
                <a:solidFill>
                  <a:srgbClr val="191919"/>
                </a:solidFill>
                <a:latin typeface="PTSerifPro"/>
              </a:rPr>
              <a:t>		</a:t>
            </a:r>
            <a:r>
              <a:rPr lang="fr-FR" sz="1600" b="1" i="0" dirty="0">
                <a:solidFill>
                  <a:srgbClr val="191919"/>
                </a:solidFill>
                <a:effectLst/>
                <a:latin typeface="PTSerifPro"/>
              </a:rPr>
              <a:t>Claude Lévi-Strauss</a:t>
            </a:r>
            <a:r>
              <a:rPr lang="fr-FR" sz="1600" b="0" i="0" dirty="0">
                <a:solidFill>
                  <a:srgbClr val="191919"/>
                </a:solidFill>
                <a:effectLst/>
                <a:latin typeface="PTSerifPro"/>
              </a:rPr>
              <a:t>,</a:t>
            </a:r>
            <a:r>
              <a:rPr lang="fr-FR" sz="1600" b="1" i="0" dirty="0">
                <a:solidFill>
                  <a:srgbClr val="191919"/>
                </a:solidFill>
                <a:effectLst/>
                <a:latin typeface="PTSerifPro"/>
              </a:rPr>
              <a:t> </a:t>
            </a:r>
            <a:r>
              <a:rPr lang="fr-FR" sz="1600" b="0" i="1" dirty="0">
                <a:solidFill>
                  <a:srgbClr val="191919"/>
                </a:solidFill>
                <a:effectLst/>
                <a:latin typeface="PTSerifPro"/>
              </a:rPr>
              <a:t>La Pensée sauvage</a:t>
            </a:r>
            <a:r>
              <a:rPr lang="fr-FR" sz="1600" b="0" i="0" dirty="0">
                <a:solidFill>
                  <a:srgbClr val="191919"/>
                </a:solidFill>
                <a:effectLst/>
                <a:latin typeface="PTSerifPro"/>
              </a:rPr>
              <a:t> (1962)</a:t>
            </a:r>
          </a:p>
          <a:p>
            <a:pPr algn="just">
              <a:buNone/>
            </a:pPr>
            <a:endParaRPr lang="fr-FR" sz="3000" dirty="0">
              <a:latin typeface="Times New Roman" pitchFamily="18" charset="0"/>
              <a:cs typeface="Times New Roman" pitchFamily="18" charset="0"/>
            </a:endParaRPr>
          </a:p>
        </p:txBody>
      </p:sp>
    </p:spTree>
    <p:extLst>
      <p:ext uri="{BB962C8B-B14F-4D97-AF65-F5344CB8AC3E}">
        <p14:creationId xmlns:p14="http://schemas.microsoft.com/office/powerpoint/2010/main" val="16173913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14121</Words>
  <Application>Microsoft Office PowerPoint</Application>
  <PresentationFormat>Affichage à l'écran (4:3)</PresentationFormat>
  <Paragraphs>498</Paragraphs>
  <Slides>74</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74</vt:i4>
      </vt:variant>
    </vt:vector>
  </HeadingPairs>
  <TitlesOfParts>
    <vt:vector size="79" baseType="lpstr">
      <vt:lpstr>Arial</vt:lpstr>
      <vt:lpstr>Calibri</vt:lpstr>
      <vt:lpstr>PTSerifPro</vt:lpstr>
      <vt:lpstr>Times New Roman</vt:lpstr>
      <vt:lpstr>Thème Office</vt:lpstr>
      <vt:lpstr>Théories Politiques Introduction</vt:lpstr>
      <vt:lpstr>Plan du cours et Introduction</vt:lpstr>
      <vt:lpstr>Séances David</vt:lpstr>
      <vt:lpstr>Évaluations du CM</vt:lpstr>
      <vt:lpstr>Sujets 2023</vt:lpstr>
      <vt:lpstr>Présentation PowerPoint</vt:lpstr>
      <vt:lpstr>Méthode (1) : l’approche internaliste, un repoussoir</vt:lpstr>
      <vt:lpstr>Bac 2021, philosophie</vt:lpstr>
      <vt:lpstr>Bac 2023, philosophie</vt:lpstr>
      <vt:lpstr>Texte de Rousseau</vt:lpstr>
      <vt:lpstr>Méthode (2) : les critiques de Skinner (école de Cambridge)</vt:lpstr>
      <vt:lpstr>Méthode (2) : les critiques de Skinner (école de Cambridge)</vt:lpstr>
      <vt:lpstr>Méthode (2) : les critiques de Skinner (école de Cambridge)</vt:lpstr>
      <vt:lpstr>Méthode (3) : Les apports de Bourdieu à la sociologie des intellectuels et des intermédiaires culturels</vt:lpstr>
      <vt:lpstr>Méthode (4) : l’histoire sociale des idées politiques</vt:lpstr>
      <vt:lpstr>Présentation PowerPoint</vt:lpstr>
      <vt:lpstr>Méthode (5) : Tenir ensemble la production, la circulation et la réception des idées politiques (La production)</vt:lpstr>
      <vt:lpstr>Méthode (6) : Tenir ensemble la production, la circulation et la réception des idées politiques (la circulation)</vt:lpstr>
      <vt:lpstr>Méthode (7) : Tenir ensemble la production, la circulation et la réception des idées politiques (la réception)</vt:lpstr>
      <vt:lpstr>Présentation PowerPoint</vt:lpstr>
      <vt:lpstr>Présentation PowerPoint</vt:lpstr>
      <vt:lpstr>Présentation PowerPoint</vt:lpstr>
      <vt:lpstr>Présentation PowerPoint</vt:lpstr>
      <vt:lpstr>Les idées politiques en Grèce Antique (1) </vt:lpstr>
      <vt:lpstr>Les idées politiques en Grèce Antique (2) </vt:lpstr>
      <vt:lpstr>Autre citation de Jean-Pierre Vernant</vt:lpstr>
      <vt:lpstr>Un concept efficace : la « cité-Etat »</vt:lpstr>
      <vt:lpstr>Les idées politiques en Grèce Antique (3) : deux types d’égalité à l’oeuvre </vt:lpstr>
      <vt:lpstr>Les idées politiques en Grèce Antique (4) : penser la typologie des régimes </vt:lpstr>
      <vt:lpstr>Les idées politiques en Grèce Antique (4) : Limites d’un modèle</vt:lpstr>
      <vt:lpstr>Lecture : Bernard Manin et la démocratie comme procédure</vt:lpstr>
      <vt:lpstr>Le long Moyen-Âge</vt:lpstr>
      <vt:lpstr>Retours sur Machiavel : les points clés</vt:lpstr>
      <vt:lpstr>Retours sur Machiavel : les points clés</vt:lpstr>
      <vt:lpstr>Retours sur Machiavel : les points clés</vt:lpstr>
      <vt:lpstr>Citation méthodologique sur le contexte</vt:lpstr>
      <vt:lpstr>Présentation PowerPoint</vt:lpstr>
      <vt:lpstr>Propriété et égalité dans la tradition utopique de Thomas More à Gracchus Babeuf  (XVIe-XVIIIe siècles).</vt:lpstr>
      <vt:lpstr>Thomas More et la naissance de l’Utopie. </vt:lpstr>
      <vt:lpstr>Les personnages</vt:lpstr>
      <vt:lpstr>La problématique </vt:lpstr>
      <vt:lpstr>La thèse</vt:lpstr>
      <vt:lpstr>Livre I : dialogue sur les maux anglais</vt:lpstr>
      <vt:lpstr>Livre II : monologue sur une cité idéale (1)</vt:lpstr>
      <vt:lpstr>Livre II : monologue sur une cité idéale (2)</vt:lpstr>
      <vt:lpstr>Un jeu entre fiction et réalité, entre critique sociale et récit plaisant</vt:lpstr>
      <vt:lpstr>Deux représentations de l’île d’Utopie</vt:lpstr>
      <vt:lpstr>Le contexte des récits de voyage</vt:lpstr>
      <vt:lpstr>Elias sur More, et les fonctions de l’utopie</vt:lpstr>
      <vt:lpstr>Elias sur More, et les fonctions de l’utopie</vt:lpstr>
      <vt:lpstr>More : les points clés</vt:lpstr>
      <vt:lpstr>Gravure Vespucci</vt:lpstr>
      <vt:lpstr>Gravure Vespucci</vt:lpstr>
      <vt:lpstr>Présentation PowerPoint</vt:lpstr>
      <vt:lpstr>Utopies : liste non exhaustive</vt:lpstr>
      <vt:lpstr>Définir l’utopie (1)</vt:lpstr>
      <vt:lpstr>Définir l’utopie (2)</vt:lpstr>
      <vt:lpstr>Définir l’utopie (3)</vt:lpstr>
      <vt:lpstr>Quelques exemples d’utopie </vt:lpstr>
      <vt:lpstr>Quelques exemples d’utopie </vt:lpstr>
      <vt:lpstr>Quelques exemples d’utopie </vt:lpstr>
      <vt:lpstr>Ce que nous disent les utopies</vt:lpstr>
      <vt:lpstr>La centralité de l’égalité et le refus de la propriété privée</vt:lpstr>
      <vt:lpstr>Utopie et propriété privée (S. Roza).</vt:lpstr>
      <vt:lpstr>L’organisation collective du travail</vt:lpstr>
      <vt:lpstr>Société autoritaire et critique du monde existant</vt:lpstr>
      <vt:lpstr>Insularité et histoire</vt:lpstr>
      <vt:lpstr>Insularité et histoire</vt:lpstr>
      <vt:lpstr>L’excellence morale et la tolérance </vt:lpstr>
      <vt:lpstr>Naissance de l’utopie, naissance de l’inégalité</vt:lpstr>
      <vt:lpstr>L’influence du Nouveau Monde</vt:lpstr>
      <vt:lpstr>La figure de l’étranger / de l’« autre » et ses leçons</vt:lpstr>
      <vt:lpstr>Les textes utopiques, des outils pour l’historien des idées</vt:lpstr>
      <vt:lpstr>Les textes utopiques, des outils pour l’historien des idées</vt:lpstr>
    </vt:vector>
  </TitlesOfParts>
  <Company>Mairie de Paris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Philosophie politique Histoire des  idées politiques</dc:title>
  <dc:creator>aubertlo</dc:creator>
  <cp:lastModifiedBy>Antoine AUBERT</cp:lastModifiedBy>
  <cp:revision>117</cp:revision>
  <dcterms:created xsi:type="dcterms:W3CDTF">2022-10-24T20:35:04Z</dcterms:created>
  <dcterms:modified xsi:type="dcterms:W3CDTF">2023-09-22T08:57:42Z</dcterms:modified>
</cp:coreProperties>
</file>