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70" r:id="rId2"/>
    <p:sldId id="354" r:id="rId3"/>
    <p:sldId id="290" r:id="rId4"/>
    <p:sldId id="350" r:id="rId5"/>
    <p:sldId id="272" r:id="rId6"/>
    <p:sldId id="351" r:id="rId7"/>
    <p:sldId id="352" r:id="rId8"/>
    <p:sldId id="291" r:id="rId9"/>
    <p:sldId id="353" r:id="rId10"/>
    <p:sldId id="275" r:id="rId11"/>
    <p:sldId id="304" r:id="rId12"/>
    <p:sldId id="356" r:id="rId13"/>
    <p:sldId id="357" r:id="rId14"/>
    <p:sldId id="358" r:id="rId15"/>
    <p:sldId id="359" r:id="rId16"/>
    <p:sldId id="284" r:id="rId17"/>
    <p:sldId id="367" r:id="rId18"/>
    <p:sldId id="368" r:id="rId1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5" d="100"/>
          <a:sy n="75" d="100"/>
        </p:scale>
        <p:origin x="1020" y="5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7B151F-9432-4B41-BCE4-8761F6FBFCC1}" type="datetimeFigureOut">
              <a:rPr lang="fr-FR" smtClean="0"/>
              <a:t>20/10/2023</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EEE4B42-9F27-455F-8338-CD07D536CD2C}" type="slidenum">
              <a:rPr lang="fr-FR" smtClean="0"/>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4"/>
        <p:cNvGrpSpPr/>
        <p:nvPr/>
      </p:nvGrpSpPr>
      <p:grpSpPr>
        <a:xfrm>
          <a:off x="0" y="0"/>
          <a:ext cx="0" cy="0"/>
          <a:chOff x="0" y="0"/>
          <a:chExt cx="0" cy="0"/>
        </a:xfrm>
      </p:grpSpPr>
      <p:sp>
        <p:nvSpPr>
          <p:cNvPr id="205" name="Google Shape;205;p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6" name="Google Shape;206;p1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8"/>
        <p:cNvGrpSpPr/>
        <p:nvPr/>
      </p:nvGrpSpPr>
      <p:grpSpPr>
        <a:xfrm>
          <a:off x="0" y="0"/>
          <a:ext cx="0" cy="0"/>
          <a:chOff x="0" y="0"/>
          <a:chExt cx="0" cy="0"/>
        </a:xfrm>
      </p:grpSpPr>
      <p:sp>
        <p:nvSpPr>
          <p:cNvPr id="289" name="Google Shape;289;p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90" name="Google Shape;290;p2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Google Shape;139;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0" name="Google Shape;140;p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0"/>
        <p:cNvGrpSpPr/>
        <p:nvPr/>
      </p:nvGrpSpPr>
      <p:grpSpPr>
        <a:xfrm>
          <a:off x="0" y="0"/>
          <a:ext cx="0" cy="0"/>
          <a:chOff x="0" y="0"/>
          <a:chExt cx="0" cy="0"/>
        </a:xfrm>
      </p:grpSpPr>
      <p:sp>
        <p:nvSpPr>
          <p:cNvPr id="211" name="Google Shape;211;p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12" name="Google Shape;212;p1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Google Shape;217;p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18" name="Google Shape;218;p1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
        <p:cNvGrpSpPr/>
        <p:nvPr/>
      </p:nvGrpSpPr>
      <p:grpSpPr>
        <a:xfrm>
          <a:off x="0" y="0"/>
          <a:ext cx="0" cy="0"/>
          <a:chOff x="0" y="0"/>
          <a:chExt cx="0" cy="0"/>
        </a:xfrm>
      </p:grpSpPr>
      <p:sp>
        <p:nvSpPr>
          <p:cNvPr id="223" name="Google Shape;223;p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24" name="Google Shape;224;p1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8"/>
        <p:cNvGrpSpPr/>
        <p:nvPr/>
      </p:nvGrpSpPr>
      <p:grpSpPr>
        <a:xfrm>
          <a:off x="0" y="0"/>
          <a:ext cx="0" cy="0"/>
          <a:chOff x="0" y="0"/>
          <a:chExt cx="0" cy="0"/>
        </a:xfrm>
      </p:grpSpPr>
      <p:sp>
        <p:nvSpPr>
          <p:cNvPr id="229" name="Google Shape;229;p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30" name="Google Shape;230;p1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6"/>
        <p:cNvGrpSpPr/>
        <p:nvPr/>
      </p:nvGrpSpPr>
      <p:grpSpPr>
        <a:xfrm>
          <a:off x="0" y="0"/>
          <a:ext cx="0" cy="0"/>
          <a:chOff x="0" y="0"/>
          <a:chExt cx="0" cy="0"/>
        </a:xfrm>
      </p:grpSpPr>
      <p:sp>
        <p:nvSpPr>
          <p:cNvPr id="277" name="Google Shape;277;p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78" name="Google Shape;278;p2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521471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2"/>
        <p:cNvGrpSpPr/>
        <p:nvPr/>
      </p:nvGrpSpPr>
      <p:grpSpPr>
        <a:xfrm>
          <a:off x="0" y="0"/>
          <a:ext cx="0" cy="0"/>
          <a:chOff x="0" y="0"/>
          <a:chExt cx="0" cy="0"/>
        </a:xfrm>
      </p:grpSpPr>
      <p:sp>
        <p:nvSpPr>
          <p:cNvPr id="283" name="Google Shape;283;p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84" name="Google Shape;284;p2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054761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4"/>
        <p:cNvGrpSpPr/>
        <p:nvPr/>
      </p:nvGrpSpPr>
      <p:grpSpPr>
        <a:xfrm>
          <a:off x="0" y="0"/>
          <a:ext cx="0" cy="0"/>
          <a:chOff x="0" y="0"/>
          <a:chExt cx="0" cy="0"/>
        </a:xfrm>
      </p:grpSpPr>
      <p:sp>
        <p:nvSpPr>
          <p:cNvPr id="235" name="Google Shape;235;p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36" name="Google Shape;236;p2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pour modifier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8999FC92-5BA3-440E-A187-465A54FB112E}" type="datetimeFigureOut">
              <a:rPr lang="fr-FR" smtClean="0"/>
              <a:t>20/10/2023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204A31D-9CA6-4C67-BB2F-3306E208DD1B}"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8999FC92-5BA3-440E-A187-465A54FB112E}" type="datetimeFigureOut">
              <a:rPr lang="fr-FR" smtClean="0"/>
              <a:t>20/10/2023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204A31D-9CA6-4C67-BB2F-3306E208DD1B}"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8999FC92-5BA3-440E-A187-465A54FB112E}" type="datetimeFigureOut">
              <a:rPr lang="fr-FR" smtClean="0"/>
              <a:t>20/10/2023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204A31D-9CA6-4C67-BB2F-3306E208DD1B}" type="slidenum">
              <a:rPr lang="fr-FR" smtClean="0"/>
              <a:t>‹N°›</a:t>
            </a:fld>
            <a:endParaRPr lang="fr-F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4 Content" type="fourObj">
  <p:cSld name="Title, 4 Content">
    <p:spTree>
      <p:nvGrpSpPr>
        <p:cNvPr id="1" name="Shape 66"/>
        <p:cNvGrpSpPr/>
        <p:nvPr/>
      </p:nvGrpSpPr>
      <p:grpSpPr>
        <a:xfrm>
          <a:off x="0" y="0"/>
          <a:ext cx="0" cy="0"/>
          <a:chOff x="0" y="0"/>
          <a:chExt cx="0" cy="0"/>
        </a:xfrm>
      </p:grpSpPr>
      <p:sp>
        <p:nvSpPr>
          <p:cNvPr id="67" name="Google Shape;67;p15"/>
          <p:cNvSpPr txBox="1">
            <a:spLocks noGrp="1"/>
          </p:cNvSpPr>
          <p:nvPr>
            <p:ph type="title"/>
          </p:nvPr>
        </p:nvSpPr>
        <p:spPr>
          <a:xfrm>
            <a:off x="628560" y="365040"/>
            <a:ext cx="7886700" cy="1325520"/>
          </a:xfrm>
          <a:prstGeom prst="rect">
            <a:avLst/>
          </a:prstGeom>
          <a:noFill/>
          <a:ln>
            <a:noFill/>
          </a:ln>
        </p:spPr>
        <p:txBody>
          <a:bodyPr spcFirstLastPara="1" wrap="square" lIns="0" tIns="0" rIns="0" bIns="0" anchor="ctr" anchorCtr="0">
            <a:norm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8" name="Google Shape;68;p15"/>
          <p:cNvSpPr txBox="1">
            <a:spLocks noGrp="1"/>
          </p:cNvSpPr>
          <p:nvPr>
            <p:ph type="body" idx="1"/>
          </p:nvPr>
        </p:nvSpPr>
        <p:spPr>
          <a:xfrm>
            <a:off x="457110" y="1604520"/>
            <a:ext cx="4015710" cy="1896840"/>
          </a:xfrm>
          <a:prstGeom prst="rect">
            <a:avLst/>
          </a:prstGeom>
          <a:noFill/>
          <a:ln>
            <a:noFill/>
          </a:ln>
        </p:spPr>
        <p:txBody>
          <a:bodyPr spcFirstLastPara="1" wrap="square" lIns="0" tIns="0" rIns="0" bIns="0" anchor="t" anchorCtr="0">
            <a:normAutofit/>
          </a:bodyPr>
          <a:lstStyle>
            <a:lvl1pPr marL="342900" lvl="0" indent="-171450" algn="l">
              <a:spcBef>
                <a:spcPts val="0"/>
              </a:spcBef>
              <a:spcAft>
                <a:spcPts val="0"/>
              </a:spcAft>
              <a:buSzPts val="1400"/>
              <a:buNone/>
              <a:defRPr/>
            </a:lvl1pPr>
            <a:lvl2pPr marL="685800" lvl="1" indent="-171450" algn="l">
              <a:spcBef>
                <a:spcPts val="0"/>
              </a:spcBef>
              <a:spcAft>
                <a:spcPts val="0"/>
              </a:spcAft>
              <a:buSzPts val="1400"/>
              <a:buNone/>
              <a:defRPr/>
            </a:lvl2pPr>
            <a:lvl3pPr marL="1028700" lvl="2" indent="-171450" algn="l">
              <a:spcBef>
                <a:spcPts val="0"/>
              </a:spcBef>
              <a:spcAft>
                <a:spcPts val="0"/>
              </a:spcAft>
              <a:buSzPts val="1400"/>
              <a:buNone/>
              <a:defRPr/>
            </a:lvl3pPr>
            <a:lvl4pPr marL="1371600" lvl="3" indent="-171450" algn="l">
              <a:spcBef>
                <a:spcPts val="0"/>
              </a:spcBef>
              <a:spcAft>
                <a:spcPts val="0"/>
              </a:spcAft>
              <a:buSzPts val="1400"/>
              <a:buNone/>
              <a:defRPr/>
            </a:lvl4pPr>
            <a:lvl5pPr marL="1714500" lvl="4" indent="-171450" algn="l">
              <a:spcBef>
                <a:spcPts val="0"/>
              </a:spcBef>
              <a:spcAft>
                <a:spcPts val="0"/>
              </a:spcAft>
              <a:buSzPts val="1400"/>
              <a:buNone/>
              <a:defRPr/>
            </a:lvl5pPr>
            <a:lvl6pPr marL="2057400" lvl="5" indent="-171450" algn="l">
              <a:spcBef>
                <a:spcPts val="0"/>
              </a:spcBef>
              <a:spcAft>
                <a:spcPts val="0"/>
              </a:spcAft>
              <a:buSzPts val="1400"/>
              <a:buNone/>
              <a:defRPr/>
            </a:lvl6pPr>
            <a:lvl7pPr marL="2400300" lvl="6" indent="-171450" algn="l">
              <a:spcBef>
                <a:spcPts val="0"/>
              </a:spcBef>
              <a:spcAft>
                <a:spcPts val="0"/>
              </a:spcAft>
              <a:buSzPts val="1400"/>
              <a:buNone/>
              <a:defRPr/>
            </a:lvl7pPr>
            <a:lvl8pPr marL="2743200" lvl="7" indent="-171450" algn="l">
              <a:spcBef>
                <a:spcPts val="0"/>
              </a:spcBef>
              <a:spcAft>
                <a:spcPts val="0"/>
              </a:spcAft>
              <a:buSzPts val="1400"/>
              <a:buNone/>
              <a:defRPr/>
            </a:lvl8pPr>
            <a:lvl9pPr marL="3086100" lvl="8" indent="-171450" algn="l">
              <a:spcBef>
                <a:spcPts val="0"/>
              </a:spcBef>
              <a:spcAft>
                <a:spcPts val="0"/>
              </a:spcAft>
              <a:buSzPts val="1400"/>
              <a:buNone/>
              <a:defRPr/>
            </a:lvl9pPr>
          </a:lstStyle>
          <a:p>
            <a:endParaRPr/>
          </a:p>
        </p:txBody>
      </p:sp>
      <p:sp>
        <p:nvSpPr>
          <p:cNvPr id="69" name="Google Shape;69;p15"/>
          <p:cNvSpPr txBox="1">
            <a:spLocks noGrp="1"/>
          </p:cNvSpPr>
          <p:nvPr>
            <p:ph type="body" idx="2"/>
          </p:nvPr>
        </p:nvSpPr>
        <p:spPr>
          <a:xfrm>
            <a:off x="4673970" y="1604520"/>
            <a:ext cx="4015710" cy="1896840"/>
          </a:xfrm>
          <a:prstGeom prst="rect">
            <a:avLst/>
          </a:prstGeom>
          <a:noFill/>
          <a:ln>
            <a:noFill/>
          </a:ln>
        </p:spPr>
        <p:txBody>
          <a:bodyPr spcFirstLastPara="1" wrap="square" lIns="0" tIns="0" rIns="0" bIns="0" anchor="t" anchorCtr="0">
            <a:normAutofit/>
          </a:bodyPr>
          <a:lstStyle>
            <a:lvl1pPr marL="342900" lvl="0" indent="-171450" algn="l">
              <a:spcBef>
                <a:spcPts val="0"/>
              </a:spcBef>
              <a:spcAft>
                <a:spcPts val="0"/>
              </a:spcAft>
              <a:buSzPts val="1400"/>
              <a:buNone/>
              <a:defRPr/>
            </a:lvl1pPr>
            <a:lvl2pPr marL="685800" lvl="1" indent="-171450" algn="l">
              <a:spcBef>
                <a:spcPts val="0"/>
              </a:spcBef>
              <a:spcAft>
                <a:spcPts val="0"/>
              </a:spcAft>
              <a:buSzPts val="1400"/>
              <a:buNone/>
              <a:defRPr/>
            </a:lvl2pPr>
            <a:lvl3pPr marL="1028700" lvl="2" indent="-171450" algn="l">
              <a:spcBef>
                <a:spcPts val="0"/>
              </a:spcBef>
              <a:spcAft>
                <a:spcPts val="0"/>
              </a:spcAft>
              <a:buSzPts val="1400"/>
              <a:buNone/>
              <a:defRPr/>
            </a:lvl3pPr>
            <a:lvl4pPr marL="1371600" lvl="3" indent="-171450" algn="l">
              <a:spcBef>
                <a:spcPts val="0"/>
              </a:spcBef>
              <a:spcAft>
                <a:spcPts val="0"/>
              </a:spcAft>
              <a:buSzPts val="1400"/>
              <a:buNone/>
              <a:defRPr/>
            </a:lvl4pPr>
            <a:lvl5pPr marL="1714500" lvl="4" indent="-171450" algn="l">
              <a:spcBef>
                <a:spcPts val="0"/>
              </a:spcBef>
              <a:spcAft>
                <a:spcPts val="0"/>
              </a:spcAft>
              <a:buSzPts val="1400"/>
              <a:buNone/>
              <a:defRPr/>
            </a:lvl5pPr>
            <a:lvl6pPr marL="2057400" lvl="5" indent="-171450" algn="l">
              <a:spcBef>
                <a:spcPts val="0"/>
              </a:spcBef>
              <a:spcAft>
                <a:spcPts val="0"/>
              </a:spcAft>
              <a:buSzPts val="1400"/>
              <a:buNone/>
              <a:defRPr/>
            </a:lvl6pPr>
            <a:lvl7pPr marL="2400300" lvl="6" indent="-171450" algn="l">
              <a:spcBef>
                <a:spcPts val="0"/>
              </a:spcBef>
              <a:spcAft>
                <a:spcPts val="0"/>
              </a:spcAft>
              <a:buSzPts val="1400"/>
              <a:buNone/>
              <a:defRPr/>
            </a:lvl7pPr>
            <a:lvl8pPr marL="2743200" lvl="7" indent="-171450" algn="l">
              <a:spcBef>
                <a:spcPts val="0"/>
              </a:spcBef>
              <a:spcAft>
                <a:spcPts val="0"/>
              </a:spcAft>
              <a:buSzPts val="1400"/>
              <a:buNone/>
              <a:defRPr/>
            </a:lvl8pPr>
            <a:lvl9pPr marL="3086100" lvl="8" indent="-171450" algn="l">
              <a:spcBef>
                <a:spcPts val="0"/>
              </a:spcBef>
              <a:spcAft>
                <a:spcPts val="0"/>
              </a:spcAft>
              <a:buSzPts val="1400"/>
              <a:buNone/>
              <a:defRPr/>
            </a:lvl9pPr>
          </a:lstStyle>
          <a:p>
            <a:endParaRPr/>
          </a:p>
        </p:txBody>
      </p:sp>
      <p:sp>
        <p:nvSpPr>
          <p:cNvPr id="70" name="Google Shape;70;p15"/>
          <p:cNvSpPr txBox="1">
            <a:spLocks noGrp="1"/>
          </p:cNvSpPr>
          <p:nvPr>
            <p:ph type="body" idx="3"/>
          </p:nvPr>
        </p:nvSpPr>
        <p:spPr>
          <a:xfrm>
            <a:off x="457110" y="3682080"/>
            <a:ext cx="4015710" cy="1896840"/>
          </a:xfrm>
          <a:prstGeom prst="rect">
            <a:avLst/>
          </a:prstGeom>
          <a:noFill/>
          <a:ln>
            <a:noFill/>
          </a:ln>
        </p:spPr>
        <p:txBody>
          <a:bodyPr spcFirstLastPara="1" wrap="square" lIns="0" tIns="0" rIns="0" bIns="0" anchor="t" anchorCtr="0">
            <a:normAutofit/>
          </a:bodyPr>
          <a:lstStyle>
            <a:lvl1pPr marL="342900" lvl="0" indent="-171450" algn="l">
              <a:spcBef>
                <a:spcPts val="0"/>
              </a:spcBef>
              <a:spcAft>
                <a:spcPts val="0"/>
              </a:spcAft>
              <a:buSzPts val="1400"/>
              <a:buNone/>
              <a:defRPr/>
            </a:lvl1pPr>
            <a:lvl2pPr marL="685800" lvl="1" indent="-171450" algn="l">
              <a:spcBef>
                <a:spcPts val="0"/>
              </a:spcBef>
              <a:spcAft>
                <a:spcPts val="0"/>
              </a:spcAft>
              <a:buSzPts val="1400"/>
              <a:buNone/>
              <a:defRPr/>
            </a:lvl2pPr>
            <a:lvl3pPr marL="1028700" lvl="2" indent="-171450" algn="l">
              <a:spcBef>
                <a:spcPts val="0"/>
              </a:spcBef>
              <a:spcAft>
                <a:spcPts val="0"/>
              </a:spcAft>
              <a:buSzPts val="1400"/>
              <a:buNone/>
              <a:defRPr/>
            </a:lvl3pPr>
            <a:lvl4pPr marL="1371600" lvl="3" indent="-171450" algn="l">
              <a:spcBef>
                <a:spcPts val="0"/>
              </a:spcBef>
              <a:spcAft>
                <a:spcPts val="0"/>
              </a:spcAft>
              <a:buSzPts val="1400"/>
              <a:buNone/>
              <a:defRPr/>
            </a:lvl4pPr>
            <a:lvl5pPr marL="1714500" lvl="4" indent="-171450" algn="l">
              <a:spcBef>
                <a:spcPts val="0"/>
              </a:spcBef>
              <a:spcAft>
                <a:spcPts val="0"/>
              </a:spcAft>
              <a:buSzPts val="1400"/>
              <a:buNone/>
              <a:defRPr/>
            </a:lvl5pPr>
            <a:lvl6pPr marL="2057400" lvl="5" indent="-171450" algn="l">
              <a:spcBef>
                <a:spcPts val="0"/>
              </a:spcBef>
              <a:spcAft>
                <a:spcPts val="0"/>
              </a:spcAft>
              <a:buSzPts val="1400"/>
              <a:buNone/>
              <a:defRPr/>
            </a:lvl6pPr>
            <a:lvl7pPr marL="2400300" lvl="6" indent="-171450" algn="l">
              <a:spcBef>
                <a:spcPts val="0"/>
              </a:spcBef>
              <a:spcAft>
                <a:spcPts val="0"/>
              </a:spcAft>
              <a:buSzPts val="1400"/>
              <a:buNone/>
              <a:defRPr/>
            </a:lvl7pPr>
            <a:lvl8pPr marL="2743200" lvl="7" indent="-171450" algn="l">
              <a:spcBef>
                <a:spcPts val="0"/>
              </a:spcBef>
              <a:spcAft>
                <a:spcPts val="0"/>
              </a:spcAft>
              <a:buSzPts val="1400"/>
              <a:buNone/>
              <a:defRPr/>
            </a:lvl8pPr>
            <a:lvl9pPr marL="3086100" lvl="8" indent="-171450" algn="l">
              <a:spcBef>
                <a:spcPts val="0"/>
              </a:spcBef>
              <a:spcAft>
                <a:spcPts val="0"/>
              </a:spcAft>
              <a:buSzPts val="1400"/>
              <a:buNone/>
              <a:defRPr/>
            </a:lvl9pPr>
          </a:lstStyle>
          <a:p>
            <a:endParaRPr/>
          </a:p>
        </p:txBody>
      </p:sp>
      <p:sp>
        <p:nvSpPr>
          <p:cNvPr id="71" name="Google Shape;71;p15"/>
          <p:cNvSpPr txBox="1">
            <a:spLocks noGrp="1"/>
          </p:cNvSpPr>
          <p:nvPr>
            <p:ph type="body" idx="4"/>
          </p:nvPr>
        </p:nvSpPr>
        <p:spPr>
          <a:xfrm>
            <a:off x="4673970" y="3682080"/>
            <a:ext cx="4015710" cy="1896840"/>
          </a:xfrm>
          <a:prstGeom prst="rect">
            <a:avLst/>
          </a:prstGeom>
          <a:noFill/>
          <a:ln>
            <a:noFill/>
          </a:ln>
        </p:spPr>
        <p:txBody>
          <a:bodyPr spcFirstLastPara="1" wrap="square" lIns="0" tIns="0" rIns="0" bIns="0" anchor="t" anchorCtr="0">
            <a:normAutofit/>
          </a:bodyPr>
          <a:lstStyle>
            <a:lvl1pPr marL="342900" lvl="0" indent="-171450" algn="l">
              <a:spcBef>
                <a:spcPts val="0"/>
              </a:spcBef>
              <a:spcAft>
                <a:spcPts val="0"/>
              </a:spcAft>
              <a:buSzPts val="1400"/>
              <a:buNone/>
              <a:defRPr/>
            </a:lvl1pPr>
            <a:lvl2pPr marL="685800" lvl="1" indent="-171450" algn="l">
              <a:spcBef>
                <a:spcPts val="0"/>
              </a:spcBef>
              <a:spcAft>
                <a:spcPts val="0"/>
              </a:spcAft>
              <a:buSzPts val="1400"/>
              <a:buNone/>
              <a:defRPr/>
            </a:lvl2pPr>
            <a:lvl3pPr marL="1028700" lvl="2" indent="-171450" algn="l">
              <a:spcBef>
                <a:spcPts val="0"/>
              </a:spcBef>
              <a:spcAft>
                <a:spcPts val="0"/>
              </a:spcAft>
              <a:buSzPts val="1400"/>
              <a:buNone/>
              <a:defRPr/>
            </a:lvl3pPr>
            <a:lvl4pPr marL="1371600" lvl="3" indent="-171450" algn="l">
              <a:spcBef>
                <a:spcPts val="0"/>
              </a:spcBef>
              <a:spcAft>
                <a:spcPts val="0"/>
              </a:spcAft>
              <a:buSzPts val="1400"/>
              <a:buNone/>
              <a:defRPr/>
            </a:lvl4pPr>
            <a:lvl5pPr marL="1714500" lvl="4" indent="-171450" algn="l">
              <a:spcBef>
                <a:spcPts val="0"/>
              </a:spcBef>
              <a:spcAft>
                <a:spcPts val="0"/>
              </a:spcAft>
              <a:buSzPts val="1400"/>
              <a:buNone/>
              <a:defRPr/>
            </a:lvl5pPr>
            <a:lvl6pPr marL="2057400" lvl="5" indent="-171450" algn="l">
              <a:spcBef>
                <a:spcPts val="0"/>
              </a:spcBef>
              <a:spcAft>
                <a:spcPts val="0"/>
              </a:spcAft>
              <a:buSzPts val="1400"/>
              <a:buNone/>
              <a:defRPr/>
            </a:lvl6pPr>
            <a:lvl7pPr marL="2400300" lvl="6" indent="-171450" algn="l">
              <a:spcBef>
                <a:spcPts val="0"/>
              </a:spcBef>
              <a:spcAft>
                <a:spcPts val="0"/>
              </a:spcAft>
              <a:buSzPts val="1400"/>
              <a:buNone/>
              <a:defRPr/>
            </a:lvl7pPr>
            <a:lvl8pPr marL="2743200" lvl="7" indent="-171450" algn="l">
              <a:spcBef>
                <a:spcPts val="0"/>
              </a:spcBef>
              <a:spcAft>
                <a:spcPts val="0"/>
              </a:spcAft>
              <a:buSzPts val="1400"/>
              <a:buNone/>
              <a:defRPr/>
            </a:lvl8pPr>
            <a:lvl9pPr marL="3086100" lvl="8" indent="-171450" algn="l">
              <a:spcBef>
                <a:spcPts val="0"/>
              </a:spcBef>
              <a:spcAft>
                <a:spcPts val="0"/>
              </a:spcAft>
              <a:buSzPts val="1400"/>
              <a:buNone/>
              <a:defRPr/>
            </a:lvl9pPr>
          </a:lstStyle>
          <a:p>
            <a:endParaRPr/>
          </a:p>
        </p:txBody>
      </p:sp>
    </p:spTree>
    <p:extLst>
      <p:ext uri="{BB962C8B-B14F-4D97-AF65-F5344CB8AC3E}">
        <p14:creationId xmlns:p14="http://schemas.microsoft.com/office/powerpoint/2010/main" val="12139495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Slide" type="tx">
  <p:cSld name="Title Slide">
    <p:spTree>
      <p:nvGrpSpPr>
        <p:cNvPr id="1" name="Shape 73"/>
        <p:cNvGrpSpPr/>
        <p:nvPr/>
      </p:nvGrpSpPr>
      <p:grpSpPr>
        <a:xfrm>
          <a:off x="0" y="0"/>
          <a:ext cx="0" cy="0"/>
          <a:chOff x="0" y="0"/>
          <a:chExt cx="0" cy="0"/>
        </a:xfrm>
      </p:grpSpPr>
      <p:sp>
        <p:nvSpPr>
          <p:cNvPr id="74" name="Google Shape;74;p17"/>
          <p:cNvSpPr txBox="1">
            <a:spLocks noGrp="1"/>
          </p:cNvSpPr>
          <p:nvPr>
            <p:ph type="title"/>
          </p:nvPr>
        </p:nvSpPr>
        <p:spPr>
          <a:xfrm>
            <a:off x="628560" y="365040"/>
            <a:ext cx="7886700" cy="1325520"/>
          </a:xfrm>
          <a:prstGeom prst="rect">
            <a:avLst/>
          </a:prstGeom>
          <a:noFill/>
          <a:ln>
            <a:noFill/>
          </a:ln>
        </p:spPr>
        <p:txBody>
          <a:bodyPr spcFirstLastPara="1" wrap="square" lIns="0" tIns="0" rIns="0" bIns="0" anchor="ctr" anchorCtr="0">
            <a:norm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5" name="Google Shape;75;p17"/>
          <p:cNvSpPr txBox="1">
            <a:spLocks noGrp="1"/>
          </p:cNvSpPr>
          <p:nvPr>
            <p:ph type="subTitle" idx="1"/>
          </p:nvPr>
        </p:nvSpPr>
        <p:spPr>
          <a:xfrm>
            <a:off x="457110" y="1604520"/>
            <a:ext cx="8229330" cy="3977280"/>
          </a:xfrm>
          <a:prstGeom prst="rect">
            <a:avLst/>
          </a:prstGeom>
          <a:noFill/>
          <a:ln>
            <a:noFill/>
          </a:ln>
        </p:spPr>
        <p:txBody>
          <a:bodyPr spcFirstLastPara="1" wrap="square" lIns="0" tIns="0" rIns="0" bIns="0" anchor="ctr" anchorCtr="0">
            <a:norm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extLst>
      <p:ext uri="{BB962C8B-B14F-4D97-AF65-F5344CB8AC3E}">
        <p14:creationId xmlns:p14="http://schemas.microsoft.com/office/powerpoint/2010/main" val="24814053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8999FC92-5BA3-440E-A187-465A54FB112E}" type="datetimeFigureOut">
              <a:rPr lang="fr-FR" smtClean="0"/>
              <a:t>20/10/2023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204A31D-9CA6-4C67-BB2F-3306E208DD1B}"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8999FC92-5BA3-440E-A187-465A54FB112E}" type="datetimeFigureOut">
              <a:rPr lang="fr-FR" smtClean="0"/>
              <a:t>20/10/2023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204A31D-9CA6-4C67-BB2F-3306E208DD1B}"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8999FC92-5BA3-440E-A187-465A54FB112E}" type="datetimeFigureOut">
              <a:rPr lang="fr-FR" smtClean="0"/>
              <a:t>20/10/2023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204A31D-9CA6-4C67-BB2F-3306E208DD1B}"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8999FC92-5BA3-440E-A187-465A54FB112E}" type="datetimeFigureOut">
              <a:rPr lang="fr-FR" smtClean="0"/>
              <a:t>20/10/2023</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6204A31D-9CA6-4C67-BB2F-3306E208DD1B}"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e la date 2"/>
          <p:cNvSpPr>
            <a:spLocks noGrp="1"/>
          </p:cNvSpPr>
          <p:nvPr>
            <p:ph type="dt" sz="half" idx="10"/>
          </p:nvPr>
        </p:nvSpPr>
        <p:spPr/>
        <p:txBody>
          <a:bodyPr/>
          <a:lstStyle/>
          <a:p>
            <a:fld id="{8999FC92-5BA3-440E-A187-465A54FB112E}" type="datetimeFigureOut">
              <a:rPr lang="fr-FR" smtClean="0"/>
              <a:t>20/10/2023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6204A31D-9CA6-4C67-BB2F-3306E208DD1B}"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8999FC92-5BA3-440E-A187-465A54FB112E}" type="datetimeFigureOut">
              <a:rPr lang="fr-FR" smtClean="0"/>
              <a:t>20/10/2023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6204A31D-9CA6-4C67-BB2F-3306E208DD1B}"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8999FC92-5BA3-440E-A187-465A54FB112E}" type="datetimeFigureOut">
              <a:rPr lang="fr-FR" smtClean="0"/>
              <a:t>20/10/2023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204A31D-9CA6-4C67-BB2F-3306E208DD1B}"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8999FC92-5BA3-440E-A187-465A54FB112E}" type="datetimeFigureOut">
              <a:rPr lang="fr-FR" smtClean="0"/>
              <a:t>20/10/2023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204A31D-9CA6-4C67-BB2F-3306E208DD1B}"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Cliquez pour modifier le style du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99FC92-5BA3-440E-A187-465A54FB112E}" type="datetimeFigureOut">
              <a:rPr lang="fr-FR" smtClean="0"/>
              <a:t>20/10/2023</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04A31D-9CA6-4C67-BB2F-3306E208DD1B}"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07"/>
        <p:cNvGrpSpPr/>
        <p:nvPr/>
      </p:nvGrpSpPr>
      <p:grpSpPr>
        <a:xfrm>
          <a:off x="0" y="0"/>
          <a:ext cx="0" cy="0"/>
          <a:chOff x="0" y="0"/>
          <a:chExt cx="0" cy="0"/>
        </a:xfrm>
      </p:grpSpPr>
      <p:sp>
        <p:nvSpPr>
          <p:cNvPr id="208" name="Google Shape;208;p41"/>
          <p:cNvSpPr txBox="1"/>
          <p:nvPr/>
        </p:nvSpPr>
        <p:spPr>
          <a:xfrm>
            <a:off x="628560" y="1131030"/>
            <a:ext cx="7886700" cy="994140"/>
          </a:xfrm>
          <a:prstGeom prst="rect">
            <a:avLst/>
          </a:prstGeom>
          <a:noFill/>
          <a:ln>
            <a:noFill/>
          </a:ln>
        </p:spPr>
        <p:txBody>
          <a:bodyPr spcFirstLastPara="1" wrap="square" lIns="68569" tIns="34275" rIns="68569" bIns="34275" anchor="ctr" anchorCtr="0">
            <a:normAutofit/>
          </a:bodyPr>
          <a:lstStyle/>
          <a:p>
            <a:pPr algn="ctr"/>
            <a:endParaRPr sz="3300">
              <a:latin typeface="Arial"/>
              <a:ea typeface="Arial"/>
              <a:cs typeface="Arial"/>
              <a:sym typeface="Arial"/>
            </a:endParaRPr>
          </a:p>
        </p:txBody>
      </p:sp>
      <p:sp>
        <p:nvSpPr>
          <p:cNvPr id="209" name="Google Shape;209;p41"/>
          <p:cNvSpPr txBox="1"/>
          <p:nvPr/>
        </p:nvSpPr>
        <p:spPr>
          <a:xfrm>
            <a:off x="628560" y="2226420"/>
            <a:ext cx="7886700" cy="3263490"/>
          </a:xfrm>
          <a:prstGeom prst="rect">
            <a:avLst/>
          </a:prstGeom>
          <a:noFill/>
          <a:ln>
            <a:noFill/>
          </a:ln>
        </p:spPr>
        <p:txBody>
          <a:bodyPr spcFirstLastPara="1" wrap="square" lIns="68569" tIns="34275" rIns="68569" bIns="34275" anchor="t" anchorCtr="0">
            <a:normAutofit/>
          </a:bodyPr>
          <a:lstStyle/>
          <a:p>
            <a:endParaRPr sz="2400">
              <a:latin typeface="Arial"/>
              <a:ea typeface="Arial"/>
              <a:cs typeface="Arial"/>
              <a:sym typeface="Arial"/>
            </a:endParaRPr>
          </a:p>
        </p:txBody>
      </p:sp>
      <p:pic>
        <p:nvPicPr>
          <p:cNvPr id="5" name="Image 4" descr="Une image contenant texte, capture d’écran, Police, noir et blanc">
            <a:extLst>
              <a:ext uri="{FF2B5EF4-FFF2-40B4-BE49-F238E27FC236}">
                <a16:creationId xmlns:a16="http://schemas.microsoft.com/office/drawing/2014/main" id="{012CA294-72A3-39ED-57B6-B1AFC4823A2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7585" y="0"/>
            <a:ext cx="7200800" cy="68580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37"/>
        <p:cNvGrpSpPr/>
        <p:nvPr/>
      </p:nvGrpSpPr>
      <p:grpSpPr>
        <a:xfrm>
          <a:off x="0" y="0"/>
          <a:ext cx="0" cy="0"/>
          <a:chOff x="0" y="0"/>
          <a:chExt cx="0" cy="0"/>
        </a:xfrm>
      </p:grpSpPr>
      <p:sp>
        <p:nvSpPr>
          <p:cNvPr id="238" name="Google Shape;238;p46"/>
          <p:cNvSpPr txBox="1"/>
          <p:nvPr/>
        </p:nvSpPr>
        <p:spPr>
          <a:xfrm>
            <a:off x="628650" y="0"/>
            <a:ext cx="7886700" cy="555624"/>
          </a:xfrm>
          <a:prstGeom prst="rect">
            <a:avLst/>
          </a:prstGeom>
          <a:noFill/>
          <a:ln>
            <a:noFill/>
          </a:ln>
        </p:spPr>
        <p:txBody>
          <a:bodyPr spcFirstLastPara="1" wrap="square" lIns="68569" tIns="34275" rIns="68569" bIns="34275" anchor="ctr" anchorCtr="1">
            <a:normAutofit/>
          </a:bodyPr>
          <a:lstStyle/>
          <a:p>
            <a:pPr algn="ctr">
              <a:lnSpc>
                <a:spcPct val="90000"/>
              </a:lnSpc>
            </a:pPr>
            <a:r>
              <a:rPr lang="fr-FR" sz="3000" b="1" dirty="0">
                <a:solidFill>
                  <a:srgbClr val="000000"/>
                </a:solidFill>
                <a:latin typeface="Times New Roman"/>
                <a:ea typeface="Times New Roman"/>
                <a:cs typeface="Times New Roman"/>
                <a:sym typeface="Times New Roman"/>
              </a:rPr>
              <a:t>Eléments centraux du libéralisme</a:t>
            </a:r>
            <a:endParaRPr sz="3000" dirty="0">
              <a:latin typeface="Arial"/>
              <a:ea typeface="Arial"/>
              <a:cs typeface="Arial"/>
              <a:sym typeface="Arial"/>
            </a:endParaRPr>
          </a:p>
        </p:txBody>
      </p:sp>
      <p:sp>
        <p:nvSpPr>
          <p:cNvPr id="239" name="Google Shape;239;p46"/>
          <p:cNvSpPr txBox="1"/>
          <p:nvPr/>
        </p:nvSpPr>
        <p:spPr>
          <a:xfrm>
            <a:off x="0" y="836712"/>
            <a:ext cx="9090735" cy="6021288"/>
          </a:xfrm>
          <a:prstGeom prst="rect">
            <a:avLst/>
          </a:prstGeom>
          <a:noFill/>
          <a:ln>
            <a:noFill/>
          </a:ln>
        </p:spPr>
        <p:txBody>
          <a:bodyPr spcFirstLastPara="1" wrap="square" lIns="68569" tIns="34275" rIns="68569" bIns="34275" anchor="t" anchorCtr="0">
            <a:noAutofit/>
          </a:bodyPr>
          <a:lstStyle/>
          <a:p>
            <a:pPr marL="171450" indent="-151448" algn="just">
              <a:buClr>
                <a:srgbClr val="000000"/>
              </a:buClr>
              <a:buSzPct val="100000"/>
              <a:buFont typeface="Arial"/>
              <a:buChar char="•"/>
            </a:pPr>
            <a:r>
              <a:rPr lang="fr-FR" sz="1400" dirty="0">
                <a:solidFill>
                  <a:srgbClr val="000000"/>
                </a:solidFill>
                <a:latin typeface="Times New Roman" panose="02020603050405020304" pitchFamily="18" charset="0"/>
                <a:ea typeface="Calibri"/>
                <a:cs typeface="Times New Roman" panose="02020603050405020304" pitchFamily="18" charset="0"/>
                <a:sym typeface="Calibri"/>
              </a:rPr>
              <a:t> Opposition à toute pratique absolutiste du pouvoir</a:t>
            </a:r>
            <a:r>
              <a:rPr lang="fr-FR" sz="1400" dirty="0">
                <a:latin typeface="Times New Roman" panose="02020603050405020304" pitchFamily="18" charset="0"/>
                <a:ea typeface="Calibri"/>
                <a:cs typeface="Times New Roman" panose="02020603050405020304" pitchFamily="18" charset="0"/>
                <a:sym typeface="Calibri"/>
              </a:rPr>
              <a:t>, en raison de l’égalité entre les hommes. Cette affirmation d’égalité passe notamment par une égalité devant la loi. Autrement dit, personne, y compris les gouvernants, ne peut être au-dessus des lois. </a:t>
            </a:r>
          </a:p>
          <a:p>
            <a:pPr marL="171450" indent="-151448" algn="just">
              <a:buClr>
                <a:srgbClr val="000000"/>
              </a:buClr>
              <a:buSzPct val="100000"/>
              <a:buFont typeface="Arial"/>
              <a:buChar char="•"/>
            </a:pPr>
            <a:endParaRPr lang="fr-FR" sz="1100" dirty="0">
              <a:solidFill>
                <a:srgbClr val="000000"/>
              </a:solidFill>
              <a:latin typeface="Times New Roman" panose="02020603050405020304" pitchFamily="18" charset="0"/>
              <a:ea typeface="Calibri"/>
              <a:cs typeface="Times New Roman" panose="02020603050405020304" pitchFamily="18" charset="0"/>
              <a:sym typeface="Calibri"/>
            </a:endParaRPr>
          </a:p>
          <a:p>
            <a:pPr marL="171450" indent="-151448" algn="just">
              <a:buClr>
                <a:srgbClr val="000000"/>
              </a:buClr>
              <a:buSzPct val="100000"/>
              <a:buFont typeface="Arial"/>
              <a:buChar char="•"/>
            </a:pPr>
            <a:r>
              <a:rPr lang="fr-FR" sz="1400" dirty="0">
                <a:solidFill>
                  <a:srgbClr val="000000"/>
                </a:solidFill>
                <a:latin typeface="Times New Roman" panose="02020603050405020304" pitchFamily="18" charset="0"/>
                <a:ea typeface="Calibri"/>
                <a:cs typeface="Times New Roman" panose="02020603050405020304" pitchFamily="18" charset="0"/>
                <a:sym typeface="Calibri"/>
              </a:rPr>
              <a:t>Chez Locke</a:t>
            </a:r>
            <a:r>
              <a:rPr lang="fr-FR" sz="1400" dirty="0">
                <a:latin typeface="Times New Roman" panose="02020603050405020304" pitchFamily="18" charset="0"/>
                <a:ea typeface="Calibri"/>
                <a:cs typeface="Times New Roman" panose="02020603050405020304" pitchFamily="18" charset="0"/>
                <a:sym typeface="Calibri"/>
              </a:rPr>
              <a:t>, cela passe par la défense du parlement comme contrepoids à la toute-puissance royale. Il est partisan d’un parlement fort et critique la monarchie absolue (position whig).</a:t>
            </a:r>
            <a:endParaRPr lang="fr-FR" sz="1400" dirty="0">
              <a:solidFill>
                <a:srgbClr val="222222"/>
              </a:solidFill>
              <a:highlight>
                <a:srgbClr val="FFFFFF"/>
              </a:highlight>
              <a:latin typeface="Times New Roman" panose="02020603050405020304" pitchFamily="18" charset="0"/>
              <a:ea typeface="Calibri"/>
              <a:cs typeface="Times New Roman" panose="02020603050405020304" pitchFamily="18" charset="0"/>
              <a:sym typeface="Calibri"/>
            </a:endParaRPr>
          </a:p>
          <a:p>
            <a:pPr marL="171450" indent="-151448" algn="just">
              <a:buClr>
                <a:srgbClr val="000000"/>
              </a:buClr>
              <a:buSzPct val="100000"/>
              <a:buFont typeface="Arial"/>
              <a:buChar char="•"/>
            </a:pPr>
            <a:endParaRPr lang="fr-FR" sz="1100" dirty="0">
              <a:solidFill>
                <a:srgbClr val="222222"/>
              </a:solidFill>
              <a:highlight>
                <a:srgbClr val="FFFFFF"/>
              </a:highlight>
              <a:latin typeface="Times New Roman" panose="02020603050405020304" pitchFamily="18" charset="0"/>
              <a:ea typeface="Calibri"/>
              <a:cs typeface="Times New Roman" panose="02020603050405020304" pitchFamily="18" charset="0"/>
              <a:sym typeface="Calibri"/>
            </a:endParaRPr>
          </a:p>
          <a:p>
            <a:pPr marL="171450" indent="-151448" algn="just">
              <a:buClr>
                <a:srgbClr val="000000"/>
              </a:buClr>
              <a:buSzPct val="100000"/>
              <a:buFont typeface="Arial"/>
              <a:buChar char="•"/>
            </a:pPr>
            <a:r>
              <a:rPr lang="fr-FR" sz="1400" dirty="0">
                <a:solidFill>
                  <a:srgbClr val="222222"/>
                </a:solidFill>
                <a:highlight>
                  <a:srgbClr val="FFFFFF"/>
                </a:highlight>
                <a:latin typeface="Times New Roman" panose="02020603050405020304" pitchFamily="18" charset="0"/>
                <a:ea typeface="Calibri"/>
                <a:cs typeface="Times New Roman" panose="02020603050405020304" pitchFamily="18" charset="0"/>
                <a:sym typeface="Calibri"/>
              </a:rPr>
              <a:t>Opposition, aussi, à l’arbitraire du pouvoir. L’idée d’un pouvoir politique tout-puissant qui règne par la peur est totalement étranger au libéralisme. Au contraire, le libéralisme défend l’idée d’une séparation des pouvoirs comme méthode de limitation interne de la puissance du pouvoir + de son équilibre. Le pouvoir est d’autant plus légitime et acceptable qu’il est limité et stable.</a:t>
            </a:r>
          </a:p>
          <a:p>
            <a:pPr marL="171450" indent="-151448" algn="just">
              <a:buClr>
                <a:srgbClr val="000000"/>
              </a:buClr>
              <a:buSzPct val="100000"/>
              <a:buFont typeface="Arial"/>
              <a:buChar char="•"/>
            </a:pPr>
            <a:endParaRPr lang="fr-FR" sz="1100" dirty="0">
              <a:solidFill>
                <a:srgbClr val="222222"/>
              </a:solidFill>
              <a:highlight>
                <a:srgbClr val="FFFFFF"/>
              </a:highlight>
              <a:latin typeface="Times New Roman" panose="02020603050405020304" pitchFamily="18" charset="0"/>
              <a:ea typeface="Calibri"/>
              <a:cs typeface="Times New Roman" panose="02020603050405020304" pitchFamily="18" charset="0"/>
              <a:sym typeface="Calibri"/>
            </a:endParaRPr>
          </a:p>
          <a:p>
            <a:pPr marL="171450" indent="-151448" algn="just">
              <a:buClr>
                <a:srgbClr val="000000"/>
              </a:buClr>
              <a:buSzPct val="100000"/>
              <a:buFont typeface="Arial"/>
              <a:buChar char="•"/>
            </a:pPr>
            <a:r>
              <a:rPr lang="fr-FR" sz="1400" dirty="0">
                <a:solidFill>
                  <a:srgbClr val="222222"/>
                </a:solidFill>
                <a:highlight>
                  <a:srgbClr val="FFFFFF"/>
                </a:highlight>
                <a:latin typeface="Times New Roman" panose="02020603050405020304" pitchFamily="18" charset="0"/>
                <a:ea typeface="Calibri"/>
                <a:cs typeface="Times New Roman" panose="02020603050405020304" pitchFamily="18" charset="0"/>
                <a:sym typeface="Calibri"/>
              </a:rPr>
              <a:t>Le but de l’association civile est de protéger les droits naturels des individus (qui sont universels, et donc  partagés par tous). Il a avant tout un </a:t>
            </a:r>
            <a:r>
              <a:rPr lang="fr-FR" sz="1400" dirty="0" err="1">
                <a:solidFill>
                  <a:srgbClr val="222222"/>
                </a:solidFill>
                <a:highlight>
                  <a:srgbClr val="FFFFFF"/>
                </a:highlight>
                <a:latin typeface="Times New Roman" panose="02020603050405020304" pitchFamily="18" charset="0"/>
                <a:ea typeface="Calibri"/>
                <a:cs typeface="Times New Roman" panose="02020603050405020304" pitchFamily="18" charset="0"/>
                <a:sym typeface="Calibri"/>
              </a:rPr>
              <a:t>role</a:t>
            </a:r>
            <a:r>
              <a:rPr lang="fr-FR" sz="1400" dirty="0">
                <a:solidFill>
                  <a:srgbClr val="222222"/>
                </a:solidFill>
                <a:highlight>
                  <a:srgbClr val="FFFFFF"/>
                </a:highlight>
                <a:latin typeface="Times New Roman" panose="02020603050405020304" pitchFamily="18" charset="0"/>
                <a:ea typeface="Calibri"/>
                <a:cs typeface="Times New Roman" panose="02020603050405020304" pitchFamily="18" charset="0"/>
                <a:sym typeface="Calibri"/>
              </a:rPr>
              <a:t> minimal d’arbitre (trancher les conflits) et les lois produits par le pouvoir législatif doivent seulement viser ce but politique (en limitant parfois les libertés, la propriété, etc…, mais toujours dans le but de pouvoir universaliser au mieux ces droits et limiter les conflits). Dans cette optique,  le bonheur privé (ici bas) étant le moteur des interactions sociales (par la maximisation des libertés individuelles et privées), les libéraux défendent un gouvernement représentatif peu chronophage. Ils défendent, aussi, une certaine aristocratie politique.</a:t>
            </a:r>
          </a:p>
          <a:p>
            <a:pPr marL="171450" indent="-151448" algn="just">
              <a:buClr>
                <a:srgbClr val="000000"/>
              </a:buClr>
              <a:buSzPct val="100000"/>
              <a:buFont typeface="Arial"/>
              <a:buChar char="•"/>
            </a:pPr>
            <a:endParaRPr lang="fr-FR" sz="1100" dirty="0">
              <a:solidFill>
                <a:srgbClr val="222222"/>
              </a:solidFill>
              <a:highlight>
                <a:srgbClr val="FFFFFF"/>
              </a:highlight>
              <a:latin typeface="Times New Roman" panose="02020603050405020304" pitchFamily="18" charset="0"/>
              <a:ea typeface="Calibri"/>
              <a:cs typeface="Times New Roman" panose="02020603050405020304" pitchFamily="18" charset="0"/>
              <a:sym typeface="Calibri"/>
            </a:endParaRPr>
          </a:p>
          <a:p>
            <a:pPr marL="171450" indent="-151448" algn="just">
              <a:buClr>
                <a:srgbClr val="000000"/>
              </a:buClr>
              <a:buSzPct val="100000"/>
              <a:buFont typeface="Arial"/>
              <a:buChar char="•"/>
            </a:pPr>
            <a:r>
              <a:rPr lang="fr-FR" sz="1400" dirty="0">
                <a:solidFill>
                  <a:srgbClr val="222222"/>
                </a:solidFill>
                <a:highlight>
                  <a:srgbClr val="FFFFFF"/>
                </a:highlight>
                <a:latin typeface="Times New Roman" panose="02020603050405020304" pitchFamily="18" charset="0"/>
                <a:ea typeface="Calibri"/>
                <a:cs typeface="Times New Roman" panose="02020603050405020304" pitchFamily="18" charset="0"/>
                <a:sym typeface="Calibri"/>
              </a:rPr>
              <a:t>Cette aristocratie n’a rien à voir avec l’hérédité de l’ancien régime. Elle est liée à un groupe social qui place au cœur de ses idées politiques les concepts de propriété privée, d’efforts, de mérite. L’opposition est totale avec la cour, l’aristocratie et la noblesse héréditaire, la hiérarchisation naturelle en trois ordres avec des droits opposés, etc… Dans la plupart de ces textes d’économie politique (notamment dans l’école physiocratique française, surtout active dans les années 1750-1780), la noblesse et l’aristocratie sont traités de façons extrêmement méprisante. Les physiocrates (qui pensent que toute richesse vient du travail de la terre) considère </a:t>
            </a:r>
            <a:r>
              <a:rPr lang="fr-FR" sz="1400" dirty="0" err="1">
                <a:solidFill>
                  <a:srgbClr val="222222"/>
                </a:solidFill>
                <a:highlight>
                  <a:srgbClr val="FFFFFF"/>
                </a:highlight>
                <a:latin typeface="Times New Roman" panose="02020603050405020304" pitchFamily="18" charset="0"/>
                <a:ea typeface="Calibri"/>
                <a:cs typeface="Times New Roman" panose="02020603050405020304" pitchFamily="18" charset="0"/>
                <a:sym typeface="Calibri"/>
              </a:rPr>
              <a:t>qe</a:t>
            </a:r>
            <a:r>
              <a:rPr lang="fr-FR" sz="1400" dirty="0">
                <a:solidFill>
                  <a:srgbClr val="222222"/>
                </a:solidFill>
                <a:highlight>
                  <a:srgbClr val="FFFFFF"/>
                </a:highlight>
                <a:latin typeface="Times New Roman" panose="02020603050405020304" pitchFamily="18" charset="0"/>
                <a:ea typeface="Calibri"/>
                <a:cs typeface="Times New Roman" panose="02020603050405020304" pitchFamily="18" charset="0"/>
                <a:sym typeface="Calibri"/>
              </a:rPr>
              <a:t> les propriétaires privilégiés sont des parasites, des stériles (comme les industriels ou les commerçants, mais aussi comme tous les plus pauvres, mendiants, éclopés, vagabonds, etc…).</a:t>
            </a:r>
            <a:endParaRPr sz="1400" dirty="0">
              <a:solidFill>
                <a:srgbClr val="222222"/>
              </a:solidFill>
              <a:highlight>
                <a:srgbClr val="FFFFFF"/>
              </a:highlight>
              <a:latin typeface="Times New Roman" panose="02020603050405020304" pitchFamily="18" charset="0"/>
              <a:ea typeface="Calibri"/>
              <a:cs typeface="Times New Roman" panose="02020603050405020304" pitchFamily="18" charset="0"/>
              <a:sym typeface="Calibri"/>
            </a:endParaRPr>
          </a:p>
          <a:p>
            <a:pPr marL="20003">
              <a:buClr>
                <a:srgbClr val="000000"/>
              </a:buClr>
              <a:buSzPct val="100000"/>
            </a:pPr>
            <a:endParaRPr sz="1350" dirty="0">
              <a:latin typeface="Times New Roman" panose="02020603050405020304" pitchFamily="18" charset="0"/>
              <a:cs typeface="Times New Roman" panose="02020603050405020304" pitchFamily="18" charset="0"/>
              <a:sym typeface="Arial"/>
            </a:endParaRPr>
          </a:p>
          <a:p>
            <a:pPr marL="20003" algn="ctr">
              <a:buClr>
                <a:srgbClr val="000000"/>
              </a:buClr>
              <a:buSzPct val="100000"/>
            </a:pPr>
            <a:r>
              <a:rPr lang="fr-FR" sz="1350" b="1" dirty="0">
                <a:solidFill>
                  <a:srgbClr val="000000"/>
                </a:solidFill>
                <a:latin typeface="Times New Roman" panose="02020603050405020304" pitchFamily="18" charset="0"/>
                <a:ea typeface="Calibri"/>
                <a:cs typeface="Times New Roman" panose="02020603050405020304" pitchFamily="18" charset="0"/>
                <a:sym typeface="Calibri"/>
              </a:rPr>
              <a:t>Dans tout cet univers, une des questions de l’époque est : que faire de la question de la tolérance religieuse? </a:t>
            </a:r>
            <a:endParaRPr sz="1350" b="1" dirty="0">
              <a:latin typeface="Times New Roman" panose="02020603050405020304" pitchFamily="18" charset="0"/>
              <a:cs typeface="Times New Roman" panose="02020603050405020304" pitchFamily="18" charset="0"/>
              <a:sym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42BD890-8005-9ECF-5B14-1A43B25FAC21}"/>
              </a:ext>
            </a:extLst>
          </p:cNvPr>
          <p:cNvSpPr txBox="1">
            <a:spLocks noGrp="1"/>
          </p:cNvSpPr>
          <p:nvPr>
            <p:ph type="title"/>
          </p:nvPr>
        </p:nvSpPr>
        <p:spPr>
          <a:xfrm>
            <a:off x="1512867" y="45599"/>
            <a:ext cx="6172200" cy="575089"/>
          </a:xfrm>
        </p:spPr>
        <p:txBody>
          <a:bodyPr/>
          <a:lstStyle/>
          <a:p>
            <a:pPr lvl="0"/>
            <a:r>
              <a:rPr lang="fr-FR" sz="2400" b="1" dirty="0">
                <a:latin typeface="Times New Roman" pitchFamily="18"/>
                <a:cs typeface="Times New Roman" pitchFamily="18"/>
              </a:rPr>
              <a:t>Remarques préliminaires sur la tolérance</a:t>
            </a:r>
          </a:p>
        </p:txBody>
      </p:sp>
      <p:sp>
        <p:nvSpPr>
          <p:cNvPr id="3" name="Espace réservé du contenu 2">
            <a:extLst>
              <a:ext uri="{FF2B5EF4-FFF2-40B4-BE49-F238E27FC236}">
                <a16:creationId xmlns:a16="http://schemas.microsoft.com/office/drawing/2014/main" id="{BAD5B96B-B110-0B36-5E02-38EE22CBBA38}"/>
              </a:ext>
            </a:extLst>
          </p:cNvPr>
          <p:cNvSpPr txBox="1">
            <a:spLocks noGrp="1"/>
          </p:cNvSpPr>
          <p:nvPr>
            <p:ph idx="1"/>
          </p:nvPr>
        </p:nvSpPr>
        <p:spPr>
          <a:xfrm>
            <a:off x="53938" y="908720"/>
            <a:ext cx="9090059" cy="5949280"/>
          </a:xfrm>
        </p:spPr>
        <p:txBody>
          <a:bodyPr>
            <a:noAutofit/>
          </a:bodyPr>
          <a:lstStyle/>
          <a:p>
            <a:pPr lvl="0" algn="just" hangingPunct="0">
              <a:spcBef>
                <a:spcPts val="0"/>
              </a:spcBef>
            </a:pPr>
            <a:r>
              <a:rPr lang="fr-FR" sz="1800" dirty="0">
                <a:latin typeface="Times New Roman" pitchFamily="18"/>
                <a:cs typeface="Times New Roman" pitchFamily="18"/>
              </a:rPr>
              <a:t>Tolérance : </a:t>
            </a:r>
          </a:p>
          <a:p>
            <a:pPr lvl="0" algn="just" hangingPunct="0">
              <a:spcBef>
                <a:spcPts val="0"/>
              </a:spcBef>
              <a:buNone/>
            </a:pPr>
            <a:r>
              <a:rPr lang="fr-FR" sz="1500" dirty="0">
                <a:latin typeface="Times New Roman" pitchFamily="18"/>
                <a:cs typeface="Times New Roman" pitchFamily="18"/>
              </a:rPr>
              <a:t>	-« Fait de tolérer, de ne pas interdire ou exiger, alors qu'on le pourrait ; liberté qui résulte de cette abstention » </a:t>
            </a:r>
          </a:p>
          <a:p>
            <a:pPr lvl="0" algn="just" hangingPunct="0">
              <a:spcBef>
                <a:spcPts val="0"/>
              </a:spcBef>
              <a:buNone/>
            </a:pPr>
            <a:r>
              <a:rPr lang="fr-FR" sz="1500" dirty="0">
                <a:latin typeface="Times New Roman" pitchFamily="18"/>
                <a:cs typeface="Times New Roman" pitchFamily="18"/>
              </a:rPr>
              <a:t>	-« Attitude qui consiste à admettre chez autrui une manière de penser ou d'agir différente que celle qu'on adopte soi-même »</a:t>
            </a:r>
          </a:p>
          <a:p>
            <a:pPr lvl="0" algn="just" hangingPunct="0">
              <a:spcBef>
                <a:spcPts val="0"/>
              </a:spcBef>
              <a:buNone/>
            </a:pPr>
            <a:r>
              <a:rPr lang="fr-FR" sz="1500" dirty="0">
                <a:latin typeface="Times New Roman" pitchFamily="18"/>
                <a:cs typeface="Times New Roman" pitchFamily="18"/>
              </a:rPr>
              <a:t>	-« </a:t>
            </a:r>
            <a:r>
              <a:rPr lang="fr-FR" sz="1500" dirty="0" err="1">
                <a:latin typeface="Times New Roman" pitchFamily="18"/>
                <a:cs typeface="Times New Roman" pitchFamily="18"/>
              </a:rPr>
              <a:t>Hist.rel</a:t>
            </a:r>
            <a:r>
              <a:rPr lang="fr-FR" sz="1500" dirty="0">
                <a:latin typeface="Times New Roman" pitchFamily="18"/>
                <a:cs typeface="Times New Roman" pitchFamily="18"/>
              </a:rPr>
              <a:t>. : </a:t>
            </a:r>
            <a:r>
              <a:rPr lang="fr-FR" sz="1500" i="1" dirty="0">
                <a:latin typeface="Times New Roman" pitchFamily="18"/>
                <a:cs typeface="Times New Roman" pitchFamily="18"/>
              </a:rPr>
              <a:t>Tolérance théologique, ecclésiastique, religieuse </a:t>
            </a:r>
            <a:r>
              <a:rPr lang="fr-FR" sz="1500" dirty="0">
                <a:latin typeface="Times New Roman" pitchFamily="18"/>
                <a:cs typeface="Times New Roman" pitchFamily="18"/>
              </a:rPr>
              <a:t>: indulgence à l'égard de l'opinion d'autrui sur les points de dogme que l'Eglise ne considère pas comme essentiels » ;</a:t>
            </a:r>
          </a:p>
          <a:p>
            <a:pPr lvl="0" algn="just" hangingPunct="0">
              <a:spcBef>
                <a:spcPts val="0"/>
              </a:spcBef>
              <a:buNone/>
            </a:pPr>
            <a:r>
              <a:rPr lang="fr-FR" sz="1500" dirty="0">
                <a:latin typeface="Times New Roman" pitchFamily="18"/>
                <a:cs typeface="Times New Roman" pitchFamily="18"/>
              </a:rPr>
              <a:t>	-« Aptitude de l'organisme (variable suivant les sujets et les circonstances) à supporter sans symptômes morbides l'action d'un médicament, d'un agent chimique ou physique déterminé. Aptitude d'un individu /groupe à supporter les effets d'un facteur extérieur » ; </a:t>
            </a:r>
            <a:r>
              <a:rPr lang="fr-FR" sz="1500" i="1" dirty="0">
                <a:latin typeface="Times New Roman" pitchFamily="18"/>
                <a:cs typeface="Times New Roman" pitchFamily="18"/>
              </a:rPr>
              <a:t>seuil de tolérance</a:t>
            </a:r>
            <a:r>
              <a:rPr lang="fr-FR" sz="1500" dirty="0">
                <a:latin typeface="Times New Roman" pitchFamily="18"/>
                <a:cs typeface="Times New Roman" pitchFamily="18"/>
              </a:rPr>
              <a:t>.</a:t>
            </a:r>
          </a:p>
          <a:p>
            <a:pPr algn="just" hangingPunct="0">
              <a:spcBef>
                <a:spcPts val="0"/>
              </a:spcBef>
              <a:buNone/>
            </a:pPr>
            <a:endParaRPr lang="fr-FR" sz="1200" dirty="0">
              <a:latin typeface="Times New Roman" pitchFamily="18"/>
              <a:cs typeface="Times New Roman" pitchFamily="18"/>
            </a:endParaRPr>
          </a:p>
          <a:p>
            <a:pPr lvl="0" algn="just" hangingPunct="0">
              <a:spcBef>
                <a:spcPts val="0"/>
              </a:spcBef>
            </a:pPr>
            <a:r>
              <a:rPr lang="fr-FR" sz="1800" dirty="0">
                <a:latin typeface="Times New Roman" pitchFamily="18"/>
                <a:cs typeface="Times New Roman" pitchFamily="18"/>
              </a:rPr>
              <a:t>Aujourd'hui, il est généralement admis que ce qu'on appelle le libéralisme, c'est la reconnaissance de droits aux individus. Dans ces droits inaliénables, la croyance est centrale.</a:t>
            </a:r>
          </a:p>
          <a:p>
            <a:pPr algn="just" hangingPunct="0">
              <a:spcBef>
                <a:spcPts val="0"/>
              </a:spcBef>
            </a:pPr>
            <a:endParaRPr lang="fr-FR" sz="1600" dirty="0">
              <a:latin typeface="Times New Roman" pitchFamily="18"/>
              <a:cs typeface="Times New Roman" pitchFamily="18"/>
            </a:endParaRPr>
          </a:p>
          <a:p>
            <a:pPr lvl="0" algn="just" hangingPunct="0">
              <a:spcBef>
                <a:spcPts val="0"/>
              </a:spcBef>
            </a:pPr>
            <a:r>
              <a:rPr lang="fr-FR" sz="1800" dirty="0">
                <a:latin typeface="Times New Roman" pitchFamily="18"/>
                <a:cs typeface="Times New Roman" pitchFamily="18"/>
              </a:rPr>
              <a:t>Comme le dit Jean-Fabien Spitz, </a:t>
            </a:r>
            <a:r>
              <a:rPr lang="fr-FR" sz="1800" i="1" dirty="0">
                <a:latin typeface="Times New Roman" pitchFamily="18"/>
                <a:cs typeface="Times New Roman" pitchFamily="18"/>
              </a:rPr>
              <a:t>"la tolérance religieuse est aujourd'hui l'une des évidences les moins contestables de l'univers intellectuel du libéralisme : dans une société civile, chaque individu est libre de croire ou de ne pas croire en Dieu ; s'il croit, il est libre d'adhérer aux opinions et aux dogmes qui lui paraissent les mieux fondés ou les plus agréables à son Dieu, ainsi que de pratiquer la forme de culte extérieur qu'il préfère. Cette double liberté - de croyance et de culte - est une composante essentielle de la liberté de l'individu, un élément vital de la liberté de pensée, un droit imprescriptible attaché à la personne humaine. La religion fait indéfectiblement partie de cette sphère privée qui doit être abandonnée à l'absolue discrétion des individus".</a:t>
            </a:r>
            <a:endParaRPr lang="fr-FR" sz="1800" dirty="0">
              <a:latin typeface="Times New Roman" pitchFamily="18"/>
              <a:cs typeface="Times New Roman" pitchFamily="18"/>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AEE79D9-29D8-A11B-85F2-B6A87878125A}"/>
              </a:ext>
            </a:extLst>
          </p:cNvPr>
          <p:cNvSpPr txBox="1">
            <a:spLocks noGrp="1"/>
          </p:cNvSpPr>
          <p:nvPr>
            <p:ph type="title"/>
          </p:nvPr>
        </p:nvSpPr>
        <p:spPr>
          <a:xfrm>
            <a:off x="1142998" y="0"/>
            <a:ext cx="6858000" cy="764704"/>
          </a:xfrm>
        </p:spPr>
        <p:txBody>
          <a:bodyPr/>
          <a:lstStyle/>
          <a:p>
            <a:pPr lvl="0"/>
            <a:r>
              <a:rPr lang="fr-FR" sz="2400" b="1" dirty="0">
                <a:latin typeface="Times New Roman" pitchFamily="18"/>
                <a:cs typeface="Times New Roman" pitchFamily="18"/>
              </a:rPr>
              <a:t>Locke : une défense pragmatique de la tolérance</a:t>
            </a:r>
          </a:p>
        </p:txBody>
      </p:sp>
      <p:sp>
        <p:nvSpPr>
          <p:cNvPr id="3" name="Espace réservé du contenu 2">
            <a:extLst>
              <a:ext uri="{FF2B5EF4-FFF2-40B4-BE49-F238E27FC236}">
                <a16:creationId xmlns:a16="http://schemas.microsoft.com/office/drawing/2014/main" id="{1987AD0D-4D6F-B182-5C96-6B3A317BAC4D}"/>
              </a:ext>
            </a:extLst>
          </p:cNvPr>
          <p:cNvSpPr txBox="1">
            <a:spLocks noGrp="1"/>
          </p:cNvSpPr>
          <p:nvPr>
            <p:ph idx="1"/>
          </p:nvPr>
        </p:nvSpPr>
        <p:spPr>
          <a:xfrm>
            <a:off x="0" y="908720"/>
            <a:ext cx="9143997" cy="5949280"/>
          </a:xfrm>
        </p:spPr>
        <p:txBody>
          <a:bodyPr>
            <a:normAutofit/>
          </a:bodyPr>
          <a:lstStyle/>
          <a:p>
            <a:pPr algn="just">
              <a:spcBef>
                <a:spcPts val="0"/>
              </a:spcBef>
            </a:pPr>
            <a:r>
              <a:rPr lang="fr-FR" sz="2000" dirty="0">
                <a:latin typeface="Times New Roman" pitchFamily="18"/>
                <a:cs typeface="Times New Roman" pitchFamily="18"/>
              </a:rPr>
              <a:t>Locke veut répondre à une question centrale à ce moment, dans la seconde moitié du XVIIe siècle : l'Eglise et la société civile ont-elles les mêmes buts? L'Eglise peut-elle utiliser la force?</a:t>
            </a:r>
          </a:p>
          <a:p>
            <a:pPr algn="just">
              <a:spcBef>
                <a:spcPts val="0"/>
              </a:spcBef>
              <a:buNone/>
            </a:pPr>
            <a:endParaRPr lang="fr-FR" sz="1200" dirty="0">
              <a:latin typeface="Times New Roman" pitchFamily="18"/>
              <a:cs typeface="Times New Roman" pitchFamily="18"/>
            </a:endParaRPr>
          </a:p>
          <a:p>
            <a:pPr algn="just" hangingPunct="0">
              <a:spcBef>
                <a:spcPts val="0"/>
              </a:spcBef>
            </a:pPr>
            <a:r>
              <a:rPr lang="fr-FR" sz="2000" dirty="0">
                <a:latin typeface="Times New Roman" pitchFamily="18"/>
                <a:cs typeface="Times New Roman" pitchFamily="18"/>
              </a:rPr>
              <a:t>Locke expose dans les premières pages de son texte le problème que pose la religion à sa société, et donc le problème auquel il faut trouver des solutions. Il annonce qu'il va définir le </a:t>
            </a:r>
          </a:p>
          <a:p>
            <a:pPr algn="just" hangingPunct="0">
              <a:spcBef>
                <a:spcPts val="0"/>
              </a:spcBef>
              <a:buNone/>
            </a:pPr>
            <a:r>
              <a:rPr lang="fr-FR" sz="1600" i="1" dirty="0">
                <a:latin typeface="Times New Roman" pitchFamily="18"/>
                <a:cs typeface="Times New Roman" pitchFamily="18"/>
              </a:rPr>
              <a:t>	« principal caractère de la véritable Eglise. Les uns ont beau se vanter de l'antiquité de leurs charges et de leurs titres, ou de la pompe de leur culte extérieur, les autres, de la réformation de leur discipline, et tous en général, de l'orthodoxie de leur foi (car chacun se croit orthodoxe) ; tout cela (…) et mille autres avantages de cette nature, sont plutôt des preuves de l'envie que les hommes ont de dominer les uns sur les autres, que des marques de l'Eglise de Jésus-Christ. Quelques justes prétentions que l'on ait à toutes ces prérogatives, si l'on manque de charité, de douceur et de bienveillance pour le genre humain en général, même pour ceux qui ne sont pas chrétiens, à coup sûr, l'on est fort éloigné d'être chrétien soi-même ».</a:t>
            </a:r>
            <a:endParaRPr lang="fr-FR" sz="1600" dirty="0">
              <a:latin typeface="Times New Roman" pitchFamily="18"/>
              <a:cs typeface="Times New Roman" pitchFamily="18"/>
            </a:endParaRPr>
          </a:p>
          <a:p>
            <a:pPr algn="just">
              <a:spcBef>
                <a:spcPts val="0"/>
              </a:spcBef>
            </a:pPr>
            <a:endParaRPr lang="fr-FR" sz="1200" dirty="0">
              <a:latin typeface="Times New Roman" pitchFamily="18"/>
              <a:cs typeface="Times New Roman" pitchFamily="18"/>
            </a:endParaRPr>
          </a:p>
          <a:p>
            <a:pPr algn="just" hangingPunct="0">
              <a:spcBef>
                <a:spcPts val="0"/>
              </a:spcBef>
            </a:pPr>
            <a:r>
              <a:rPr lang="fr-FR" sz="2000" dirty="0">
                <a:latin typeface="Times New Roman" pitchFamily="18"/>
                <a:cs typeface="Times New Roman" pitchFamily="18"/>
              </a:rPr>
              <a:t>Description de la nature même de la persécution et de la violence :</a:t>
            </a:r>
          </a:p>
          <a:p>
            <a:pPr algn="just" hangingPunct="0">
              <a:spcBef>
                <a:spcPts val="0"/>
              </a:spcBef>
              <a:buNone/>
            </a:pPr>
            <a:r>
              <a:rPr lang="fr-FR" sz="1600" i="1" dirty="0">
                <a:latin typeface="Times New Roman" pitchFamily="18"/>
                <a:cs typeface="Times New Roman" pitchFamily="18"/>
              </a:rPr>
              <a:t>	"J'en appelle ici à la conscience de ceux qui persécutent, qui tourmentent, qui ruinent et qui tuent les autres sous prétexte de religion, et je leur demande s'ils les traitent de cette manière par un principe d'amitié et de tendresse. Pour moi, je n'en croirai jamais, si ces furieux zélateurs n’en agissent pas de même envers leurs parents et leurs amis, pour les corriger des péchés qu'ils commettent, à la vue de tout le monde, contre les préceptes de l'Evangile".</a:t>
            </a:r>
            <a:endParaRPr lang="fr-FR" sz="1600" dirty="0">
              <a:latin typeface="Times New Roman" pitchFamily="18"/>
              <a:cs typeface="Times New Roman" pitchFamily="18"/>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671E779-86F3-FF1C-3C01-AEF44443E662}"/>
              </a:ext>
            </a:extLst>
          </p:cNvPr>
          <p:cNvSpPr txBox="1">
            <a:spLocks noGrp="1"/>
          </p:cNvSpPr>
          <p:nvPr>
            <p:ph type="title"/>
          </p:nvPr>
        </p:nvSpPr>
        <p:spPr>
          <a:xfrm>
            <a:off x="1485900" y="35317"/>
            <a:ext cx="6172200" cy="662681"/>
          </a:xfrm>
        </p:spPr>
        <p:txBody>
          <a:bodyPr anchorCtr="1"/>
          <a:lstStyle/>
          <a:p>
            <a:pPr lvl="0" algn="ctr"/>
            <a:r>
              <a:rPr lang="fr-FR" sz="2700" b="1" dirty="0">
                <a:latin typeface="Times New Roman" pitchFamily="18"/>
                <a:cs typeface="Times New Roman" pitchFamily="18"/>
              </a:rPr>
              <a:t>Locke et la tolérance </a:t>
            </a:r>
          </a:p>
        </p:txBody>
      </p:sp>
      <p:sp>
        <p:nvSpPr>
          <p:cNvPr id="3" name="Espace réservé du contenu 2">
            <a:extLst>
              <a:ext uri="{FF2B5EF4-FFF2-40B4-BE49-F238E27FC236}">
                <a16:creationId xmlns:a16="http://schemas.microsoft.com/office/drawing/2014/main" id="{B92B886C-414B-0F03-E456-194FC918AF85}"/>
              </a:ext>
            </a:extLst>
          </p:cNvPr>
          <p:cNvSpPr txBox="1">
            <a:spLocks noGrp="1"/>
          </p:cNvSpPr>
          <p:nvPr>
            <p:ph idx="1"/>
          </p:nvPr>
        </p:nvSpPr>
        <p:spPr>
          <a:xfrm>
            <a:off x="0" y="908721"/>
            <a:ext cx="9015575" cy="5913962"/>
          </a:xfrm>
        </p:spPr>
        <p:txBody>
          <a:bodyPr/>
          <a:lstStyle/>
          <a:p>
            <a:pPr lvl="0" algn="just" hangingPunct="0"/>
            <a:r>
              <a:rPr lang="fr-FR" sz="2700" dirty="0">
                <a:latin typeface="Times New Roman" pitchFamily="18"/>
                <a:cs typeface="Times New Roman" pitchFamily="18"/>
              </a:rPr>
              <a:t>La thèse de Locke est énoncée à plusieurs moments, comme ici :</a:t>
            </a:r>
          </a:p>
          <a:p>
            <a:pPr lvl="0" algn="just" hangingPunct="0">
              <a:buNone/>
            </a:pPr>
            <a:r>
              <a:rPr lang="fr-FR" sz="2700" i="1" dirty="0">
                <a:latin typeface="Times New Roman" pitchFamily="18"/>
                <a:cs typeface="Times New Roman" pitchFamily="18"/>
              </a:rPr>
              <a:t>	"Il n'y a aucune personne, ni aucune Eglise, ni enfin aucun Etat, qui ait le droit, sous prétexte de religion, d'envahir les biens d'un autre, ni de le dépouiller de ses avantages temporels. S'il se trouve quelqu'un qui soit d'un autre avis, je voudrais qu'il pensât au nombre infini de procès et de guerres qu'il exciterait par là dans le monde. Si l'on admet une fois que l'empire est fondé sur la grâce, et que la religion se doit établir par la force et par les armes, on ouvre la porte au vol, au meurtre et à des animosités éternelles ; il n'y aura plus ni paix, ni sûreté publique, et l'amitié même ne subsistera plus entre les hommes".</a:t>
            </a:r>
            <a:endParaRPr lang="fr-FR" sz="2700" dirty="0">
              <a:latin typeface="Times New Roman" pitchFamily="18"/>
              <a:cs typeface="Times New Roman" pitchFamily="18"/>
            </a:endParaRPr>
          </a:p>
          <a:p>
            <a:pPr lvl="0"/>
            <a:endParaRPr lang="fr-F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90CF8EF-C9FF-5FF4-300B-025ACEF9608B}"/>
              </a:ext>
            </a:extLst>
          </p:cNvPr>
          <p:cNvSpPr txBox="1">
            <a:spLocks noGrp="1"/>
          </p:cNvSpPr>
          <p:nvPr>
            <p:ph type="title"/>
          </p:nvPr>
        </p:nvSpPr>
        <p:spPr>
          <a:xfrm>
            <a:off x="1456361" y="35328"/>
            <a:ext cx="6172200" cy="801384"/>
          </a:xfrm>
        </p:spPr>
        <p:txBody>
          <a:bodyPr anchorCtr="1">
            <a:normAutofit/>
          </a:bodyPr>
          <a:lstStyle/>
          <a:p>
            <a:pPr lvl="0" algn="ctr"/>
            <a:r>
              <a:rPr lang="fr-FR" sz="2700" b="1" dirty="0">
                <a:latin typeface="Times New Roman" pitchFamily="18"/>
                <a:cs typeface="Times New Roman" pitchFamily="18"/>
              </a:rPr>
              <a:t>Locke et la tolérance </a:t>
            </a:r>
          </a:p>
        </p:txBody>
      </p:sp>
      <p:sp>
        <p:nvSpPr>
          <p:cNvPr id="3" name="Espace réservé du contenu 2">
            <a:extLst>
              <a:ext uri="{FF2B5EF4-FFF2-40B4-BE49-F238E27FC236}">
                <a16:creationId xmlns:a16="http://schemas.microsoft.com/office/drawing/2014/main" id="{4F43FC40-D95A-4F22-BF9E-4950FA3C97C3}"/>
              </a:ext>
            </a:extLst>
          </p:cNvPr>
          <p:cNvSpPr txBox="1">
            <a:spLocks noGrp="1"/>
          </p:cNvSpPr>
          <p:nvPr>
            <p:ph idx="1"/>
          </p:nvPr>
        </p:nvSpPr>
        <p:spPr>
          <a:xfrm>
            <a:off x="0" y="1268760"/>
            <a:ext cx="9084923" cy="5112568"/>
          </a:xfrm>
        </p:spPr>
        <p:txBody>
          <a:bodyPr>
            <a:noAutofit/>
          </a:bodyPr>
          <a:lstStyle/>
          <a:p>
            <a:pPr lvl="0" algn="just"/>
            <a:r>
              <a:rPr lang="fr-FR" sz="2300" dirty="0">
                <a:latin typeface="Times New Roman" pitchFamily="18"/>
                <a:cs typeface="Times New Roman" pitchFamily="18"/>
              </a:rPr>
              <a:t>La tolérance lockéenne s’appuie sur sa conception de l’autorité politique (</a:t>
            </a:r>
            <a:r>
              <a:rPr lang="fr-FR" sz="2300" i="1" dirty="0">
                <a:latin typeface="Times New Roman" pitchFamily="18"/>
                <a:cs typeface="Times New Roman" pitchFamily="18"/>
              </a:rPr>
              <a:t>voir extrait).</a:t>
            </a:r>
            <a:r>
              <a:rPr lang="fr-FR" sz="2300" dirty="0">
                <a:latin typeface="Times New Roman" pitchFamily="18"/>
                <a:cs typeface="Times New Roman" pitchFamily="18"/>
              </a:rPr>
              <a:t> Seul l’Etat s’occupe des intérêts civils, et seul le magistrat peut utiliser la force. La religion ne fait pas partie de ces « biens temporels », et sont donc hors de la juridiction du magistrat. La religion est renvoyée à la sphère privée.</a:t>
            </a:r>
          </a:p>
          <a:p>
            <a:pPr lvl="0" algn="just"/>
            <a:endParaRPr lang="fr-FR" sz="2300" dirty="0">
              <a:latin typeface="Times New Roman" pitchFamily="18"/>
              <a:cs typeface="Times New Roman" pitchFamily="18"/>
            </a:endParaRPr>
          </a:p>
          <a:p>
            <a:pPr lvl="0" algn="just"/>
            <a:r>
              <a:rPr lang="fr-FR" sz="2300" dirty="0">
                <a:latin typeface="Times New Roman" pitchFamily="18"/>
                <a:cs typeface="Times New Roman" pitchFamily="18"/>
              </a:rPr>
              <a:t>L’Eglise, elle, n’a le droit que d’excommunier.  Elle s’occupe de religion, mais ne peut employer la force. Son arme est seulement la persuasion.</a:t>
            </a:r>
          </a:p>
          <a:p>
            <a:pPr lvl="0" algn="just"/>
            <a:endParaRPr lang="fr-FR" sz="2300" dirty="0">
              <a:latin typeface="Times New Roman" pitchFamily="18"/>
              <a:cs typeface="Times New Roman" pitchFamily="18"/>
            </a:endParaRPr>
          </a:p>
          <a:p>
            <a:pPr lvl="0" algn="just"/>
            <a:r>
              <a:rPr lang="fr-FR" sz="2300" dirty="0">
                <a:latin typeface="Times New Roman" pitchFamily="18"/>
                <a:cs typeface="Times New Roman" pitchFamily="18"/>
              </a:rPr>
              <a:t>La tolérance en tant que politique (publique, pourrait-on dire), est donc l’absence d’intervention du magistrat dans les affaires de convictions religieuses.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B4F98CE-FFB0-FCE4-87D2-78AC62E12FA9}"/>
              </a:ext>
            </a:extLst>
          </p:cNvPr>
          <p:cNvSpPr txBox="1">
            <a:spLocks noGrp="1"/>
          </p:cNvSpPr>
          <p:nvPr>
            <p:ph type="title"/>
          </p:nvPr>
        </p:nvSpPr>
        <p:spPr>
          <a:xfrm>
            <a:off x="1142998" y="25043"/>
            <a:ext cx="6858000" cy="595646"/>
          </a:xfrm>
        </p:spPr>
        <p:txBody>
          <a:bodyPr anchorCtr="1">
            <a:normAutofit/>
          </a:bodyPr>
          <a:lstStyle/>
          <a:p>
            <a:pPr lvl="0" algn="ctr"/>
            <a:r>
              <a:rPr lang="fr-FR" sz="2175" b="1" dirty="0">
                <a:latin typeface="Times New Roman" pitchFamily="18"/>
                <a:cs typeface="Times New Roman" pitchFamily="18"/>
              </a:rPr>
              <a:t>Déroulé de l’argumentation pragmatique lockéenne</a:t>
            </a:r>
          </a:p>
        </p:txBody>
      </p:sp>
      <p:sp>
        <p:nvSpPr>
          <p:cNvPr id="3" name="Espace réservé du contenu 2">
            <a:extLst>
              <a:ext uri="{FF2B5EF4-FFF2-40B4-BE49-F238E27FC236}">
                <a16:creationId xmlns:a16="http://schemas.microsoft.com/office/drawing/2014/main" id="{8335989B-07F7-FE3F-DB64-FC1BF7F6A0D1}"/>
              </a:ext>
            </a:extLst>
          </p:cNvPr>
          <p:cNvSpPr txBox="1">
            <a:spLocks noGrp="1"/>
          </p:cNvSpPr>
          <p:nvPr>
            <p:ph idx="1"/>
          </p:nvPr>
        </p:nvSpPr>
        <p:spPr>
          <a:xfrm>
            <a:off x="0" y="908720"/>
            <a:ext cx="9143997" cy="5949279"/>
          </a:xfrm>
        </p:spPr>
        <p:txBody>
          <a:bodyPr>
            <a:noAutofit/>
          </a:bodyPr>
          <a:lstStyle/>
          <a:p>
            <a:pPr lvl="0" algn="just" hangingPunct="0">
              <a:lnSpc>
                <a:spcPct val="70000"/>
              </a:lnSpc>
              <a:buNone/>
            </a:pPr>
            <a:r>
              <a:rPr lang="fr-FR" sz="1600" dirty="0">
                <a:latin typeface="Times New Roman" panose="02020603050405020304" pitchFamily="18" charset="0"/>
                <a:cs typeface="Times New Roman" panose="02020603050405020304" pitchFamily="18" charset="0"/>
              </a:rPr>
              <a:t>1) Il y a un Dieu.</a:t>
            </a:r>
          </a:p>
          <a:p>
            <a:pPr lvl="0" algn="just" hangingPunct="0">
              <a:lnSpc>
                <a:spcPct val="70000"/>
              </a:lnSpc>
              <a:buNone/>
            </a:pPr>
            <a:r>
              <a:rPr lang="fr-FR" sz="1600" dirty="0">
                <a:latin typeface="Times New Roman" panose="02020603050405020304" pitchFamily="18" charset="0"/>
                <a:cs typeface="Times New Roman" panose="02020603050405020304" pitchFamily="18" charset="0"/>
              </a:rPr>
              <a:t>2) Dieu commande de lui rendre un culte.</a:t>
            </a:r>
          </a:p>
          <a:p>
            <a:pPr lvl="0" algn="just" hangingPunct="0">
              <a:lnSpc>
                <a:spcPct val="70000"/>
              </a:lnSpc>
              <a:buNone/>
            </a:pPr>
            <a:r>
              <a:rPr lang="fr-FR" sz="1600" dirty="0">
                <a:latin typeface="Times New Roman" panose="02020603050405020304" pitchFamily="18" charset="0"/>
                <a:cs typeface="Times New Roman" panose="02020603050405020304" pitchFamily="18" charset="0"/>
              </a:rPr>
              <a:t>3) Ce culte n'a de valeur que si il est sincère. La sincérité est au cœur de la croyance religieuse.</a:t>
            </a:r>
          </a:p>
          <a:p>
            <a:pPr lvl="0" algn="just" hangingPunct="0">
              <a:lnSpc>
                <a:spcPct val="70000"/>
              </a:lnSpc>
              <a:buNone/>
            </a:pPr>
            <a:r>
              <a:rPr lang="fr-FR" sz="1600" dirty="0">
                <a:latin typeface="Times New Roman" panose="02020603050405020304" pitchFamily="18" charset="0"/>
                <a:cs typeface="Times New Roman" panose="02020603050405020304" pitchFamily="18" charset="0"/>
              </a:rPr>
              <a:t>4) Celui dont la conscience est forcée n'est pas sincère.</a:t>
            </a:r>
          </a:p>
          <a:p>
            <a:pPr lvl="0" algn="just" hangingPunct="0">
              <a:lnSpc>
                <a:spcPct val="70000"/>
              </a:lnSpc>
              <a:buNone/>
            </a:pPr>
            <a:endParaRPr lang="fr-FR" sz="1600" dirty="0">
              <a:latin typeface="Times New Roman" panose="02020603050405020304" pitchFamily="18" charset="0"/>
              <a:cs typeface="Times New Roman" panose="02020603050405020304" pitchFamily="18" charset="0"/>
            </a:endParaRPr>
          </a:p>
          <a:p>
            <a:pPr lvl="0" algn="just" hangingPunct="0">
              <a:lnSpc>
                <a:spcPct val="70000"/>
              </a:lnSpc>
              <a:buNone/>
            </a:pPr>
            <a:r>
              <a:rPr lang="fr-FR" sz="1600" dirty="0">
                <a:latin typeface="Times New Roman" panose="02020603050405020304" pitchFamily="18" charset="0"/>
                <a:cs typeface="Times New Roman" panose="02020603050405020304" pitchFamily="18" charset="0"/>
              </a:rPr>
              <a:t>5) Or, la nature même de l'entendement fait que l'on ne peut modifier ce que l'on croit/ce que guide l'entendement, </a:t>
            </a:r>
            <a:r>
              <a:rPr lang="fr-FR" sz="1600" b="1" dirty="0">
                <a:latin typeface="Times New Roman" panose="02020603050405020304" pitchFamily="18" charset="0"/>
                <a:cs typeface="Times New Roman" panose="02020603050405020304" pitchFamily="18" charset="0"/>
              </a:rPr>
              <a:t>par une simple volonté</a:t>
            </a:r>
            <a:r>
              <a:rPr lang="fr-FR" sz="1600" dirty="0">
                <a:latin typeface="Times New Roman" panose="02020603050405020304" pitchFamily="18" charset="0"/>
                <a:cs typeface="Times New Roman" panose="02020603050405020304" pitchFamily="18" charset="0"/>
              </a:rPr>
              <a:t>. Pour Locke, "l'expérience et la nature même de l'entendement [...] ne saurait pas plus appréhender les choses autrement qu'elles ne lui apparaissent que l'</a:t>
            </a:r>
            <a:r>
              <a:rPr lang="fr-FR" sz="1600" dirty="0" err="1">
                <a:latin typeface="Times New Roman" panose="02020603050405020304" pitchFamily="18" charset="0"/>
                <a:cs typeface="Times New Roman" panose="02020603050405020304" pitchFamily="18" charset="0"/>
              </a:rPr>
              <a:t>oeil</a:t>
            </a:r>
            <a:r>
              <a:rPr lang="fr-FR" sz="1600" dirty="0">
                <a:latin typeface="Times New Roman" panose="02020603050405020304" pitchFamily="18" charset="0"/>
                <a:cs typeface="Times New Roman" panose="02020603050405020304" pitchFamily="18" charset="0"/>
              </a:rPr>
              <a:t> n'est capable de voir dans l'arc-en-ciel d'autres couleurs que celles qu'il y voit".</a:t>
            </a:r>
          </a:p>
          <a:p>
            <a:pPr lvl="0" algn="just" hangingPunct="0">
              <a:lnSpc>
                <a:spcPct val="70000"/>
              </a:lnSpc>
              <a:buNone/>
            </a:pPr>
            <a:r>
              <a:rPr lang="fr-FR" sz="1600" b="1" dirty="0">
                <a:latin typeface="Times New Roman" panose="02020603050405020304" pitchFamily="18" charset="0"/>
                <a:cs typeface="Times New Roman" panose="02020603050405020304" pitchFamily="18" charset="0"/>
                <a:sym typeface="Wingdings" panose="05000000000000000000" pitchFamily="2" charset="2"/>
              </a:rPr>
              <a:t></a:t>
            </a:r>
            <a:r>
              <a:rPr lang="fr-FR" sz="1600" b="1" dirty="0">
                <a:latin typeface="Times New Roman" panose="02020603050405020304" pitchFamily="18" charset="0"/>
                <a:cs typeface="Times New Roman" panose="02020603050405020304" pitchFamily="18" charset="0"/>
              </a:rPr>
              <a:t>Comme l’écrit JF Spitz, "S'il s'agit de contrainte à </a:t>
            </a:r>
            <a:r>
              <a:rPr lang="fr-FR" sz="1600" b="1" i="1" dirty="0">
                <a:latin typeface="Times New Roman" panose="02020603050405020304" pitchFamily="18" charset="0"/>
                <a:cs typeface="Times New Roman" panose="02020603050405020304" pitchFamily="18" charset="0"/>
              </a:rPr>
              <a:t>croire</a:t>
            </a:r>
            <a:r>
              <a:rPr lang="fr-FR" sz="1600" b="1" dirty="0">
                <a:latin typeface="Times New Roman" panose="02020603050405020304" pitchFamily="18" charset="0"/>
                <a:cs typeface="Times New Roman" panose="02020603050405020304" pitchFamily="18" charset="0"/>
              </a:rPr>
              <a:t>, les moyens du magistrat sont inadaptés à la fin qu'il poursuit".</a:t>
            </a:r>
          </a:p>
          <a:p>
            <a:pPr lvl="0" algn="just" hangingPunct="0">
              <a:lnSpc>
                <a:spcPct val="70000"/>
              </a:lnSpc>
              <a:buNone/>
            </a:pPr>
            <a:r>
              <a:rPr lang="fr-FR" sz="1600" dirty="0">
                <a:latin typeface="Times New Roman" panose="02020603050405020304" pitchFamily="18" charset="0"/>
                <a:cs typeface="Times New Roman" panose="02020603050405020304" pitchFamily="18" charset="0"/>
              </a:rPr>
              <a:t> </a:t>
            </a:r>
          </a:p>
          <a:p>
            <a:pPr lvl="0" algn="just" hangingPunct="0">
              <a:lnSpc>
                <a:spcPct val="70000"/>
              </a:lnSpc>
              <a:buNone/>
            </a:pPr>
            <a:r>
              <a:rPr lang="fr-FR" sz="1600" dirty="0">
                <a:latin typeface="Times New Roman" panose="02020603050405020304" pitchFamily="18" charset="0"/>
                <a:cs typeface="Times New Roman" panose="02020603050405020304" pitchFamily="18" charset="0"/>
              </a:rPr>
              <a:t>6) On ne peut jamais contraindre à croire. Cependant, l'autorité politique, qui possède le pouvoir de coercition (et donc la violence légitime pour Weber), peut forcer les sujets à se conformer extérieurement au culte établi.</a:t>
            </a:r>
          </a:p>
          <a:p>
            <a:pPr lvl="0" algn="just" hangingPunct="0">
              <a:lnSpc>
                <a:spcPct val="70000"/>
              </a:lnSpc>
              <a:buNone/>
            </a:pPr>
            <a:r>
              <a:rPr lang="fr-FR" sz="1600" dirty="0">
                <a:latin typeface="Times New Roman" panose="02020603050405020304" pitchFamily="18" charset="0"/>
                <a:cs typeface="Times New Roman" panose="02020603050405020304" pitchFamily="18" charset="0"/>
              </a:rPr>
              <a:t> </a:t>
            </a:r>
          </a:p>
          <a:p>
            <a:pPr lvl="0" algn="just" hangingPunct="0">
              <a:lnSpc>
                <a:spcPct val="70000"/>
              </a:lnSpc>
              <a:buNone/>
            </a:pPr>
            <a:r>
              <a:rPr lang="fr-FR" sz="1600" dirty="0">
                <a:latin typeface="Times New Roman" panose="02020603050405020304" pitchFamily="18" charset="0"/>
                <a:cs typeface="Times New Roman" panose="02020603050405020304" pitchFamily="18" charset="0"/>
              </a:rPr>
              <a:t>7) Or, étant donné la nature de l'entendement, ça ne sera qu'apparence. On fera que les persécutés seront hypocrites qui agissent à l'encontre de leur conscience, de leur entendement.</a:t>
            </a:r>
          </a:p>
          <a:p>
            <a:pPr lvl="0" algn="just" hangingPunct="0">
              <a:lnSpc>
                <a:spcPct val="70000"/>
              </a:lnSpc>
              <a:buNone/>
            </a:pPr>
            <a:r>
              <a:rPr lang="fr-FR" sz="1600" dirty="0">
                <a:latin typeface="Times New Roman" panose="02020603050405020304" pitchFamily="18" charset="0"/>
                <a:cs typeface="Times New Roman" panose="02020603050405020304" pitchFamily="18" charset="0"/>
              </a:rPr>
              <a:t> </a:t>
            </a:r>
          </a:p>
          <a:p>
            <a:pPr lvl="0" algn="just" hangingPunct="0">
              <a:lnSpc>
                <a:spcPct val="70000"/>
              </a:lnSpc>
              <a:buNone/>
            </a:pPr>
            <a:r>
              <a:rPr lang="fr-FR" sz="1600" dirty="0">
                <a:latin typeface="Times New Roman" panose="02020603050405020304" pitchFamily="18" charset="0"/>
                <a:cs typeface="Times New Roman" panose="02020603050405020304" pitchFamily="18" charset="0"/>
              </a:rPr>
              <a:t>8) Le magistrat entrave le salut des sujets en les contraignant à des actions qu'ils ne croient pas sincèrement agréables à Dieu.</a:t>
            </a:r>
          </a:p>
          <a:p>
            <a:pPr lvl="0" algn="just" hangingPunct="0">
              <a:lnSpc>
                <a:spcPct val="70000"/>
              </a:lnSpc>
              <a:buNone/>
            </a:pPr>
            <a:endParaRPr lang="fr-FR" sz="1600" dirty="0">
              <a:latin typeface="Times New Roman" panose="02020603050405020304" pitchFamily="18" charset="0"/>
              <a:cs typeface="Times New Roman" panose="02020603050405020304" pitchFamily="18" charset="0"/>
            </a:endParaRPr>
          </a:p>
          <a:p>
            <a:pPr lvl="0" algn="ctr" hangingPunct="0">
              <a:lnSpc>
                <a:spcPct val="70000"/>
              </a:lnSpc>
              <a:buNone/>
            </a:pPr>
            <a:r>
              <a:rPr lang="fr-FR" sz="1600" b="1" i="1" u="sng" dirty="0">
                <a:latin typeface="Times New Roman" panose="02020603050405020304" pitchFamily="18" charset="0"/>
                <a:cs typeface="Times New Roman" panose="02020603050405020304" pitchFamily="18" charset="0"/>
              </a:rPr>
              <a:t> Conclusion ==&gt; La persécution est donc contraire aux commandements divins.</a:t>
            </a:r>
            <a:endParaRPr lang="fr-FR" sz="1600" dirty="0">
              <a:latin typeface="Times New Roman" panose="02020603050405020304" pitchFamily="18" charset="0"/>
              <a:cs typeface="Times New Roman" panose="02020603050405020304" pitchFamily="18" charset="0"/>
            </a:endParaRPr>
          </a:p>
          <a:p>
            <a:pPr lvl="0">
              <a:lnSpc>
                <a:spcPct val="70000"/>
              </a:lnSpc>
              <a:buNone/>
            </a:pPr>
            <a:endParaRPr lang="fr-FR" sz="1600" dirty="0">
              <a:latin typeface="Times New Roman" panose="02020603050405020304" pitchFamily="18" charset="0"/>
              <a:cs typeface="Times New Roman" panose="02020603050405020304" pitchFamily="18" charset="0"/>
            </a:endParaRPr>
          </a:p>
          <a:p>
            <a:pPr lvl="0" algn="just">
              <a:lnSpc>
                <a:spcPct val="70000"/>
              </a:lnSpc>
              <a:buNone/>
            </a:pPr>
            <a:r>
              <a:rPr lang="fr-FR" sz="1400" dirty="0">
                <a:latin typeface="Times New Roman" panose="02020603050405020304" pitchFamily="18" charset="0"/>
                <a:cs typeface="Times New Roman" panose="02020603050405020304" pitchFamily="18" charset="0"/>
              </a:rPr>
              <a:t>	</a:t>
            </a:r>
            <a:r>
              <a:rPr lang="fr-FR" sz="1400" dirty="0" err="1">
                <a:latin typeface="Times New Roman" panose="02020603050405020304" pitchFamily="18" charset="0"/>
                <a:cs typeface="Times New Roman" panose="02020603050405020304" pitchFamily="18" charset="0"/>
              </a:rPr>
              <a:t>Rq</a:t>
            </a:r>
            <a:r>
              <a:rPr lang="fr-FR" sz="1400" dirty="0">
                <a:latin typeface="Times New Roman" panose="02020603050405020304" pitchFamily="18" charset="0"/>
                <a:cs typeface="Times New Roman" panose="02020603050405020304" pitchFamily="18" charset="0"/>
              </a:rPr>
              <a:t> : La tolérance de Locke rencontre deux limites : les athées car les engagements qui sont la base de toute société n'ont aucun effet sur un athée selon lui. Il écrit ainsi : « ceux qui nient l'existence d'un Dieu, ne doivent pas être tolérés, parce que les promesses, les contrats, les serments et la bonne foi, qui sont les principaux liens de la société civile, ne sauraient engager un athée à tenir sa parole », ce qui revient à dire que les athées n'ont aucun support pour tirer une quelconque morale. Il en exclut également les catholiques qui, obéissant au pape, se mettent selon lui sous les ordres d'un autre prince.</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91"/>
        <p:cNvGrpSpPr/>
        <p:nvPr/>
      </p:nvGrpSpPr>
      <p:grpSpPr>
        <a:xfrm>
          <a:off x="0" y="0"/>
          <a:ext cx="0" cy="0"/>
          <a:chOff x="0" y="0"/>
          <a:chExt cx="0" cy="0"/>
        </a:xfrm>
      </p:grpSpPr>
      <p:sp>
        <p:nvSpPr>
          <p:cNvPr id="292" name="Google Shape;292;p55"/>
          <p:cNvSpPr txBox="1"/>
          <p:nvPr/>
        </p:nvSpPr>
        <p:spPr>
          <a:xfrm>
            <a:off x="628650" y="0"/>
            <a:ext cx="8191822" cy="688789"/>
          </a:xfrm>
          <a:prstGeom prst="rect">
            <a:avLst/>
          </a:prstGeom>
          <a:noFill/>
          <a:ln>
            <a:noFill/>
          </a:ln>
        </p:spPr>
        <p:txBody>
          <a:bodyPr spcFirstLastPara="1" wrap="square" lIns="68569" tIns="34275" rIns="68569" bIns="34275" anchor="ctr" anchorCtr="0">
            <a:normAutofit/>
          </a:bodyPr>
          <a:lstStyle/>
          <a:p>
            <a:pPr algn="ctr"/>
            <a:r>
              <a:rPr lang="fr-FR" sz="2000" b="1" dirty="0">
                <a:latin typeface="Times New Roman" panose="02020603050405020304" pitchFamily="18" charset="0"/>
                <a:cs typeface="Times New Roman" panose="02020603050405020304" pitchFamily="18" charset="0"/>
              </a:rPr>
              <a:t>Une utopie libérale et physiocratique : l’ile inconnue de Guillaume Grivel</a:t>
            </a:r>
            <a:endParaRPr sz="2000" b="1" dirty="0">
              <a:latin typeface="Times New Roman" panose="02020603050405020304" pitchFamily="18" charset="0"/>
              <a:cs typeface="Times New Roman" panose="02020603050405020304" pitchFamily="18" charset="0"/>
              <a:sym typeface="Arial"/>
            </a:endParaRPr>
          </a:p>
        </p:txBody>
      </p:sp>
      <p:sp>
        <p:nvSpPr>
          <p:cNvPr id="293" name="Google Shape;293;p55"/>
          <p:cNvSpPr txBox="1"/>
          <p:nvPr/>
        </p:nvSpPr>
        <p:spPr>
          <a:xfrm>
            <a:off x="0" y="836712"/>
            <a:ext cx="9144090" cy="6021288"/>
          </a:xfrm>
          <a:prstGeom prst="rect">
            <a:avLst/>
          </a:prstGeom>
          <a:noFill/>
          <a:ln>
            <a:noFill/>
          </a:ln>
        </p:spPr>
        <p:txBody>
          <a:bodyPr spcFirstLastPara="1" wrap="square" lIns="68569" tIns="34275" rIns="68569" bIns="34275" anchor="t" anchorCtr="0">
            <a:normAutofit/>
          </a:bodyPr>
          <a:lstStyle/>
          <a:p>
            <a:pPr algn="just">
              <a:lnSpc>
                <a:spcPct val="90000"/>
              </a:lnSpc>
            </a:pPr>
            <a:r>
              <a:rPr lang="fr-FR" sz="2400" dirty="0">
                <a:solidFill>
                  <a:srgbClr val="231F20"/>
                </a:solidFill>
                <a:latin typeface="Times New Roman"/>
                <a:ea typeface="Times New Roman"/>
                <a:cs typeface="Times New Roman"/>
                <a:sym typeface="Times New Roman"/>
              </a:rPr>
              <a:t>Publication de </a:t>
            </a:r>
            <a:r>
              <a:rPr lang="fr-FR" sz="2400" i="1" dirty="0">
                <a:solidFill>
                  <a:srgbClr val="231F20"/>
                </a:solidFill>
                <a:latin typeface="Times New Roman"/>
                <a:ea typeface="Times New Roman"/>
                <a:cs typeface="Times New Roman"/>
                <a:sym typeface="Times New Roman"/>
              </a:rPr>
              <a:t>L'Isle inconnue</a:t>
            </a:r>
            <a:r>
              <a:rPr lang="fr-FR" sz="2400" dirty="0">
                <a:solidFill>
                  <a:srgbClr val="231F20"/>
                </a:solidFill>
                <a:latin typeface="Times New Roman"/>
                <a:ea typeface="Times New Roman"/>
                <a:cs typeface="Times New Roman"/>
                <a:sym typeface="Times New Roman"/>
              </a:rPr>
              <a:t> </a:t>
            </a:r>
            <a:r>
              <a:rPr lang="fr-FR" sz="2400" i="1" dirty="0">
                <a:solidFill>
                  <a:srgbClr val="231F20"/>
                </a:solidFill>
                <a:latin typeface="Times New Roman"/>
                <a:ea typeface="Times New Roman"/>
                <a:cs typeface="Times New Roman"/>
                <a:sym typeface="Times New Roman"/>
              </a:rPr>
              <a:t>ou Mémoires du chevalier Des Gastines</a:t>
            </a:r>
            <a:r>
              <a:rPr lang="fr-FR" sz="2400" dirty="0">
                <a:solidFill>
                  <a:srgbClr val="231F20"/>
                </a:solidFill>
                <a:latin typeface="Times New Roman"/>
                <a:ea typeface="Times New Roman"/>
                <a:cs typeface="Times New Roman"/>
                <a:sym typeface="Times New Roman"/>
              </a:rPr>
              <a:t>  en 1783, après plusieurs textes, notamment d’économie politique (proximité intellectuelle mais non pas capital social lié aux physiocrates et à Quesnay).</a:t>
            </a:r>
            <a:endParaRPr sz="2400" dirty="0">
              <a:solidFill>
                <a:srgbClr val="231F20"/>
              </a:solidFill>
              <a:latin typeface="Times New Roman"/>
              <a:ea typeface="Times New Roman"/>
              <a:cs typeface="Times New Roman"/>
              <a:sym typeface="Times New Roman"/>
            </a:endParaRPr>
          </a:p>
          <a:p>
            <a:pPr algn="just">
              <a:lnSpc>
                <a:spcPct val="90000"/>
              </a:lnSpc>
            </a:pPr>
            <a:endParaRPr sz="2400" dirty="0">
              <a:solidFill>
                <a:srgbClr val="231F20"/>
              </a:solidFill>
              <a:latin typeface="Times New Roman"/>
              <a:ea typeface="Times New Roman"/>
              <a:cs typeface="Times New Roman"/>
              <a:sym typeface="Times New Roman"/>
            </a:endParaRPr>
          </a:p>
          <a:p>
            <a:pPr algn="just">
              <a:lnSpc>
                <a:spcPct val="90000"/>
              </a:lnSpc>
            </a:pPr>
            <a:r>
              <a:rPr lang="fr-FR" sz="2400" dirty="0">
                <a:solidFill>
                  <a:srgbClr val="231F20"/>
                </a:solidFill>
                <a:latin typeface="Times New Roman"/>
                <a:ea typeface="Times New Roman"/>
                <a:cs typeface="Times New Roman"/>
                <a:sym typeface="Times New Roman"/>
              </a:rPr>
              <a:t>C’est un texte classiquement utopique, mais avec de très nombreuses innovations. Il y a une ile inconnue, des naufragés, une société politique insulaire qui est un modèle à suivre, etc…Mais c’est : </a:t>
            </a:r>
            <a:endParaRPr sz="2400" dirty="0">
              <a:solidFill>
                <a:srgbClr val="231F20"/>
              </a:solidFill>
              <a:latin typeface="Times New Roman"/>
              <a:ea typeface="Times New Roman"/>
              <a:cs typeface="Times New Roman"/>
              <a:sym typeface="Times New Roman"/>
            </a:endParaRPr>
          </a:p>
          <a:p>
            <a:pPr algn="just">
              <a:lnSpc>
                <a:spcPct val="90000"/>
              </a:lnSpc>
            </a:pPr>
            <a:r>
              <a:rPr lang="fr-FR" sz="2400" dirty="0">
                <a:solidFill>
                  <a:srgbClr val="231F20"/>
                </a:solidFill>
                <a:latin typeface="Times New Roman"/>
                <a:ea typeface="Times New Roman"/>
                <a:cs typeface="Times New Roman"/>
                <a:sym typeface="Times New Roman"/>
              </a:rPr>
              <a:t>-Le récit de naufragés (un couple) qui vont construire une nouvelle société humaine (en ce sens, état de nature puis fondation d’un état civil). </a:t>
            </a:r>
            <a:endParaRPr sz="2400" dirty="0">
              <a:solidFill>
                <a:srgbClr val="231F20"/>
              </a:solidFill>
              <a:latin typeface="Times New Roman"/>
              <a:ea typeface="Times New Roman"/>
              <a:cs typeface="Times New Roman"/>
              <a:sym typeface="Times New Roman"/>
            </a:endParaRPr>
          </a:p>
          <a:p>
            <a:pPr algn="just">
              <a:lnSpc>
                <a:spcPct val="90000"/>
              </a:lnSpc>
            </a:pPr>
            <a:r>
              <a:rPr lang="fr-FR" sz="2400" dirty="0">
                <a:solidFill>
                  <a:srgbClr val="231F20"/>
                </a:solidFill>
                <a:latin typeface="Times New Roman"/>
                <a:ea typeface="Times New Roman"/>
                <a:cs typeface="Times New Roman"/>
                <a:sym typeface="Times New Roman"/>
              </a:rPr>
              <a:t>-La construction artificielle d’une politique loin de toute civilisation et qui va progressivement croitre.</a:t>
            </a:r>
            <a:endParaRPr sz="2400" dirty="0">
              <a:solidFill>
                <a:srgbClr val="231F20"/>
              </a:solidFill>
              <a:latin typeface="Times New Roman"/>
              <a:ea typeface="Times New Roman"/>
              <a:cs typeface="Times New Roman"/>
              <a:sym typeface="Times New Roman"/>
            </a:endParaRPr>
          </a:p>
          <a:p>
            <a:pPr algn="just">
              <a:lnSpc>
                <a:spcPct val="90000"/>
              </a:lnSpc>
            </a:pPr>
            <a:r>
              <a:rPr lang="fr-FR" sz="2400" dirty="0">
                <a:solidFill>
                  <a:srgbClr val="231F20"/>
                </a:solidFill>
                <a:latin typeface="Times New Roman"/>
                <a:ea typeface="Times New Roman"/>
                <a:cs typeface="Times New Roman"/>
                <a:sym typeface="Times New Roman"/>
              </a:rPr>
              <a:t>-Une utopie qui reprend énormément de questionnements du libéralisme politique et économique de l’époque. Et, pour cela, elle s’éloigne considérablement du genre utopique qu’on peut appeler “communautaire”.</a:t>
            </a:r>
            <a:endParaRPr sz="2400" dirty="0">
              <a:solidFill>
                <a:srgbClr val="231F20"/>
              </a:solidFill>
              <a:latin typeface="Times New Roman"/>
              <a:ea typeface="Times New Roman"/>
              <a:cs typeface="Times New Roman"/>
              <a:sym typeface="Times New Roman"/>
            </a:endParaRPr>
          </a:p>
          <a:p>
            <a:pPr algn="just">
              <a:lnSpc>
                <a:spcPct val="90000"/>
              </a:lnSpc>
            </a:pPr>
            <a:endParaRPr sz="1600" dirty="0">
              <a:solidFill>
                <a:srgbClr val="231F20"/>
              </a:solidFill>
              <a:latin typeface="Times New Roman"/>
              <a:ea typeface="Times New Roman"/>
              <a:cs typeface="Times New Roman"/>
              <a:sym typeface="Times New Roman"/>
            </a:endParaRPr>
          </a:p>
          <a:p>
            <a:pPr marL="6430" algn="ctr">
              <a:lnSpc>
                <a:spcPct val="90000"/>
              </a:lnSpc>
              <a:buClr>
                <a:srgbClr val="000000"/>
              </a:buClr>
              <a:buSzPct val="100000"/>
            </a:pPr>
            <a:r>
              <a:rPr lang="fr-FR" i="1" dirty="0">
                <a:solidFill>
                  <a:srgbClr val="231F20"/>
                </a:solidFill>
                <a:latin typeface="Times New Roman"/>
                <a:ea typeface="Times New Roman"/>
                <a:cs typeface="Times New Roman"/>
                <a:sym typeface="Times New Roman"/>
              </a:rPr>
              <a:t>Lecture des 4 pages ; essayez de relever ce qui vous semble important.</a:t>
            </a:r>
            <a:endParaRPr i="1" dirty="0">
              <a:solidFill>
                <a:srgbClr val="231F20"/>
              </a:solidFill>
              <a:latin typeface="Times New Roman"/>
              <a:ea typeface="Times New Roman"/>
              <a:cs typeface="Times New Roman"/>
              <a:sym typeface="Times New Roman"/>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6B8729D-BEB2-401C-B486-A8750A29AB85}"/>
              </a:ext>
            </a:extLst>
          </p:cNvPr>
          <p:cNvSpPr>
            <a:spLocks noGrp="1"/>
          </p:cNvSpPr>
          <p:nvPr>
            <p:ph type="title"/>
          </p:nvPr>
        </p:nvSpPr>
        <p:spPr>
          <a:xfrm>
            <a:off x="651954" y="14769"/>
            <a:ext cx="7886700" cy="533911"/>
          </a:xfrm>
        </p:spPr>
        <p:txBody>
          <a:bodyPr>
            <a:normAutofit/>
          </a:bodyPr>
          <a:lstStyle/>
          <a:p>
            <a:pPr algn="ctr"/>
            <a:r>
              <a:rPr lang="fr-FR" sz="2400" b="1" dirty="0">
                <a:latin typeface="Times New Roman" panose="02020603050405020304" pitchFamily="18" charset="0"/>
                <a:cs typeface="Times New Roman" panose="02020603050405020304" pitchFamily="18" charset="0"/>
              </a:rPr>
              <a:t>Eléments centraux de l’utopie libérale et physiocratique </a:t>
            </a:r>
          </a:p>
        </p:txBody>
      </p:sp>
      <p:sp>
        <p:nvSpPr>
          <p:cNvPr id="3" name="Sous-titre 2">
            <a:extLst>
              <a:ext uri="{FF2B5EF4-FFF2-40B4-BE49-F238E27FC236}">
                <a16:creationId xmlns:a16="http://schemas.microsoft.com/office/drawing/2014/main" id="{D010345C-63DB-4292-B1F0-77D2EBFFA19B}"/>
              </a:ext>
            </a:extLst>
          </p:cNvPr>
          <p:cNvSpPr>
            <a:spLocks noGrp="1"/>
          </p:cNvSpPr>
          <p:nvPr>
            <p:ph type="subTitle" idx="1"/>
          </p:nvPr>
        </p:nvSpPr>
        <p:spPr>
          <a:xfrm>
            <a:off x="179512" y="908720"/>
            <a:ext cx="8856984" cy="5949279"/>
          </a:xfrm>
        </p:spPr>
        <p:txBody>
          <a:bodyPr>
            <a:normAutofit lnSpcReduction="10000"/>
          </a:bodyPr>
          <a:lstStyle/>
          <a:p>
            <a:pPr marL="0" indent="0" algn="just"/>
            <a:r>
              <a:rPr lang="fr-FR" sz="2200" dirty="0">
                <a:solidFill>
                  <a:srgbClr val="231F20"/>
                </a:solidFill>
                <a:latin typeface="Times New Roman" panose="02020603050405020304" pitchFamily="18" charset="0"/>
                <a:ea typeface="Times New Roman"/>
                <a:cs typeface="Times New Roman" panose="02020603050405020304" pitchFamily="18" charset="0"/>
                <a:sym typeface="Times New Roman"/>
              </a:rPr>
              <a:t>-La propriété privée est centrale. La société est basée sur la liberté économique de chaque citoyen et sur le droit de jouir de manière égotiste de sa réussite personnelle. </a:t>
            </a:r>
            <a:r>
              <a:rPr lang="fr-FR" sz="2200" dirty="0">
                <a:solidFill>
                  <a:srgbClr val="231F20"/>
                </a:solidFill>
                <a:latin typeface="Times New Roman" panose="02020603050405020304" pitchFamily="18" charset="0"/>
                <a:cs typeface="Times New Roman" panose="02020603050405020304" pitchFamily="18" charset="0"/>
                <a:sym typeface="Times New Roman"/>
              </a:rPr>
              <a:t>L</a:t>
            </a:r>
            <a:r>
              <a:rPr lang="fr-FR" sz="2200" dirty="0">
                <a:solidFill>
                  <a:srgbClr val="231F20"/>
                </a:solidFill>
                <a:latin typeface="Times New Roman" panose="02020603050405020304" pitchFamily="18" charset="0"/>
                <a:ea typeface="Times New Roman"/>
                <a:cs typeface="Times New Roman" panose="02020603050405020304" pitchFamily="18" charset="0"/>
                <a:sym typeface="Times New Roman"/>
              </a:rPr>
              <a:t>'intérêt de ce texte est de considérer la propriété privée comme la base politique et sociale du bonheur de tous. La propriété est inviolable et ne peut être prise sans le consentement de son propriétaire parce que cette propriété est issue du travail d'un individu. "Or quel intérêt plus grand &amp; plus sensible porte à la réunion, que celui de maintenir les droits </a:t>
            </a:r>
            <a:r>
              <a:rPr lang="fr-FR" sz="2200" dirty="0" err="1">
                <a:solidFill>
                  <a:srgbClr val="231F20"/>
                </a:solidFill>
                <a:latin typeface="Times New Roman" panose="02020603050405020304" pitchFamily="18" charset="0"/>
                <a:ea typeface="Times New Roman"/>
                <a:cs typeface="Times New Roman" panose="02020603050405020304" pitchFamily="18" charset="0"/>
                <a:sym typeface="Times New Roman"/>
              </a:rPr>
              <a:t>inhérens</a:t>
            </a:r>
            <a:r>
              <a:rPr lang="fr-FR" sz="2200" dirty="0">
                <a:solidFill>
                  <a:srgbClr val="231F20"/>
                </a:solidFill>
                <a:latin typeface="Times New Roman" panose="02020603050405020304" pitchFamily="18" charset="0"/>
                <a:ea typeface="Times New Roman"/>
                <a:cs typeface="Times New Roman" panose="02020603050405020304" pitchFamily="18" charset="0"/>
                <a:sym typeface="Times New Roman"/>
              </a:rPr>
              <a:t> à tous les hommes, gages &amp; sources de leur bonheur &amp; même de leur existence; que de conserver à chacun les fruits de son industrie ou de son travail?" questionne le texte. </a:t>
            </a:r>
          </a:p>
          <a:p>
            <a:pPr marL="0" indent="0" algn="just"/>
            <a:br>
              <a:rPr lang="fr-FR" sz="2200" dirty="0">
                <a:latin typeface="Times New Roman" panose="02020603050405020304" pitchFamily="18" charset="0"/>
                <a:cs typeface="Times New Roman" panose="02020603050405020304" pitchFamily="18" charset="0"/>
              </a:rPr>
            </a:br>
            <a:r>
              <a:rPr lang="fr-FR" sz="2200" dirty="0">
                <a:latin typeface="Times New Roman" panose="02020603050405020304" pitchFamily="18" charset="0"/>
                <a:cs typeface="Times New Roman" panose="02020603050405020304" pitchFamily="18" charset="0"/>
              </a:rPr>
              <a:t>-</a:t>
            </a:r>
            <a:r>
              <a:rPr lang="fr-FR" sz="2200" dirty="0">
                <a:solidFill>
                  <a:srgbClr val="231F20"/>
                </a:solidFill>
                <a:latin typeface="Times New Roman" panose="02020603050405020304" pitchFamily="18" charset="0"/>
                <a:ea typeface="Times New Roman"/>
                <a:cs typeface="Times New Roman" panose="02020603050405020304" pitchFamily="18" charset="0"/>
                <a:sym typeface="Times New Roman"/>
              </a:rPr>
              <a:t>Cette utopie est importante dans l'histoire du genre utopique parce qu'elle propose dans sa forme la plus achevée un modèle politique particulier, celui de l'utopie libérale. Il faut comprendre les termes d'"utopie libérale" au sens d'un système économique et politique imaginaire basé d'abord et avant tout sur la propriété privée des moyens de production. Dans ce genre de textes, la recherche du profit et l'accumulation de capital sont vécues comme positives. Il faut aussi pour parler d'utopie libérale, une certaine liberté des échanges.</a:t>
            </a:r>
          </a:p>
          <a:p>
            <a:endParaRPr lang="fr-FR" dirty="0"/>
          </a:p>
        </p:txBody>
      </p:sp>
    </p:spTree>
    <p:extLst>
      <p:ext uri="{BB962C8B-B14F-4D97-AF65-F5344CB8AC3E}">
        <p14:creationId xmlns:p14="http://schemas.microsoft.com/office/powerpoint/2010/main" val="22807899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6B8729D-BEB2-401C-B486-A8750A29AB85}"/>
              </a:ext>
            </a:extLst>
          </p:cNvPr>
          <p:cNvSpPr>
            <a:spLocks noGrp="1"/>
          </p:cNvSpPr>
          <p:nvPr>
            <p:ph type="title"/>
          </p:nvPr>
        </p:nvSpPr>
        <p:spPr>
          <a:xfrm>
            <a:off x="651954" y="14769"/>
            <a:ext cx="7886700" cy="533911"/>
          </a:xfrm>
        </p:spPr>
        <p:txBody>
          <a:bodyPr>
            <a:normAutofit/>
          </a:bodyPr>
          <a:lstStyle/>
          <a:p>
            <a:pPr algn="ctr"/>
            <a:r>
              <a:rPr lang="fr-FR" sz="2400" b="1" dirty="0">
                <a:latin typeface="Times New Roman" panose="02020603050405020304" pitchFamily="18" charset="0"/>
                <a:cs typeface="Times New Roman" panose="02020603050405020304" pitchFamily="18" charset="0"/>
              </a:rPr>
              <a:t>Eléments centraux de l’utopie libérale et physiocratique </a:t>
            </a:r>
          </a:p>
        </p:txBody>
      </p:sp>
      <p:sp>
        <p:nvSpPr>
          <p:cNvPr id="3" name="Sous-titre 2">
            <a:extLst>
              <a:ext uri="{FF2B5EF4-FFF2-40B4-BE49-F238E27FC236}">
                <a16:creationId xmlns:a16="http://schemas.microsoft.com/office/drawing/2014/main" id="{D010345C-63DB-4292-B1F0-77D2EBFFA19B}"/>
              </a:ext>
            </a:extLst>
          </p:cNvPr>
          <p:cNvSpPr>
            <a:spLocks noGrp="1"/>
          </p:cNvSpPr>
          <p:nvPr>
            <p:ph type="subTitle" idx="1"/>
          </p:nvPr>
        </p:nvSpPr>
        <p:spPr>
          <a:xfrm>
            <a:off x="107504" y="908720"/>
            <a:ext cx="8928992" cy="5949279"/>
          </a:xfrm>
        </p:spPr>
        <p:txBody>
          <a:bodyPr>
            <a:normAutofit/>
          </a:bodyPr>
          <a:lstStyle/>
          <a:p>
            <a:pPr marL="0" indent="0" algn="just"/>
            <a:r>
              <a:rPr lang="fr-FR" sz="2200" dirty="0">
                <a:solidFill>
                  <a:srgbClr val="231F20"/>
                </a:solidFill>
                <a:latin typeface="Times New Roman" panose="02020603050405020304" pitchFamily="18" charset="0"/>
                <a:cs typeface="Times New Roman" panose="02020603050405020304" pitchFamily="18" charset="0"/>
                <a:sym typeface="Times New Roman"/>
              </a:rPr>
              <a:t>-L’inégalité n’est pas une mauvaise chose. Au contraire, elle découle d’efforts différenciés. Le mérite est donc central. Par exemple, le terrain est initialement séparé en part égales entre les habitants (qui sont devenus plus nombreux). Mais les inégalités qui découlent de ce travail sur son terrain sont de bonnes inégalités. Autrement dit, justification des inégalités justes. </a:t>
            </a:r>
            <a:r>
              <a:rPr lang="fr-FR" sz="2200" dirty="0">
                <a:solidFill>
                  <a:srgbClr val="231F20"/>
                </a:solidFill>
                <a:latin typeface="Times New Roman" panose="02020603050405020304" pitchFamily="18" charset="0"/>
                <a:ea typeface="Times New Roman"/>
                <a:cs typeface="Times New Roman" panose="02020603050405020304" pitchFamily="18" charset="0"/>
                <a:sym typeface="Times New Roman"/>
              </a:rPr>
              <a:t>"L'inégalité, lorsqu'elle n'est pas excessive, est avantageuse dans un état." (2:101) Mais cette inégalité doit être savamment mesurée pour que tous les biens de production ne tombent pas dans les mains d'un seul ou d'un petit groupe de privilégiés. </a:t>
            </a:r>
          </a:p>
          <a:p>
            <a:pPr marL="0" indent="0" algn="just"/>
            <a:endParaRPr lang="fr-FR" sz="2200" dirty="0">
              <a:solidFill>
                <a:srgbClr val="231F20"/>
              </a:solidFill>
              <a:latin typeface="Times New Roman" panose="02020603050405020304" pitchFamily="18" charset="0"/>
              <a:cs typeface="Times New Roman" panose="02020603050405020304" pitchFamily="18" charset="0"/>
              <a:sym typeface="Times New Roman"/>
            </a:endParaRPr>
          </a:p>
          <a:p>
            <a:pPr marL="0" indent="0" algn="just"/>
            <a:r>
              <a:rPr lang="fr-FR" sz="2200" dirty="0">
                <a:solidFill>
                  <a:srgbClr val="231F20"/>
                </a:solidFill>
                <a:latin typeface="Times New Roman" panose="02020603050405020304" pitchFamily="18" charset="0"/>
                <a:cs typeface="Times New Roman" panose="02020603050405020304" pitchFamily="18" charset="0"/>
                <a:sym typeface="Times New Roman"/>
              </a:rPr>
              <a:t>-Cette utopie se passe dans un contexte non pas d’abondance, mais de rareté. C’est ce qui fait que </a:t>
            </a:r>
            <a:r>
              <a:rPr lang="fr-FR" sz="2200" dirty="0">
                <a:solidFill>
                  <a:srgbClr val="231F20"/>
                </a:solidFill>
                <a:latin typeface="Times New Roman" panose="02020603050405020304" pitchFamily="18" charset="0"/>
                <a:cs typeface="Times New Roman" panose="02020603050405020304" pitchFamily="18" charset="0"/>
                <a:sym typeface="Palatino Linotype"/>
              </a:rPr>
              <a:t>l</a:t>
            </a:r>
            <a:r>
              <a:rPr lang="fr-FR" sz="2200" dirty="0">
                <a:solidFill>
                  <a:srgbClr val="231F20"/>
                </a:solidFill>
                <a:latin typeface="Times New Roman" panose="02020603050405020304" pitchFamily="18" charset="0"/>
                <a:ea typeface="Palatino Linotype"/>
                <a:cs typeface="Times New Roman" panose="02020603050405020304" pitchFamily="18" charset="0"/>
                <a:sym typeface="Palatino Linotype"/>
              </a:rPr>
              <a:t>e travail devient une nécessité vitale légitimant la propriété privée des moyens de production. La production individuelle est source de bonheur collectif.</a:t>
            </a:r>
          </a:p>
          <a:p>
            <a:pPr marL="0" indent="0" algn="just"/>
            <a:endParaRPr lang="fr-FR" sz="2200" dirty="0">
              <a:solidFill>
                <a:srgbClr val="231F20"/>
              </a:solidFill>
              <a:latin typeface="Times New Roman" panose="02020603050405020304" pitchFamily="18" charset="0"/>
              <a:cs typeface="Times New Roman" panose="02020603050405020304" pitchFamily="18" charset="0"/>
              <a:sym typeface="Palatino Linotype"/>
            </a:endParaRPr>
          </a:p>
          <a:p>
            <a:pPr marL="0" indent="0" algn="just"/>
            <a:r>
              <a:rPr lang="fr-FR" sz="2200" dirty="0">
                <a:solidFill>
                  <a:srgbClr val="231F20"/>
                </a:solidFill>
                <a:latin typeface="Times New Roman" panose="02020603050405020304" pitchFamily="18" charset="0"/>
                <a:cs typeface="Times New Roman" panose="02020603050405020304" pitchFamily="18" charset="0"/>
                <a:sym typeface="Palatino Linotype"/>
              </a:rPr>
              <a:t>-La division du travail et des talents est une bonne chose.</a:t>
            </a:r>
            <a:endParaRPr lang="fr-FR" sz="2200" dirty="0">
              <a:latin typeface="Times New Roman" panose="02020603050405020304" pitchFamily="18" charset="0"/>
              <a:ea typeface="Arial"/>
              <a:cs typeface="Times New Roman" panose="02020603050405020304" pitchFamily="18" charset="0"/>
              <a:sym typeface="Arial"/>
            </a:endParaRPr>
          </a:p>
          <a:p>
            <a:endParaRPr lang="fr-FR" dirty="0"/>
          </a:p>
        </p:txBody>
      </p:sp>
    </p:spTree>
    <p:extLst>
      <p:ext uri="{BB962C8B-B14F-4D97-AF65-F5344CB8AC3E}">
        <p14:creationId xmlns:p14="http://schemas.microsoft.com/office/powerpoint/2010/main" val="30696948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sp>
        <p:nvSpPr>
          <p:cNvPr id="142" name="Google Shape;142;p31"/>
          <p:cNvSpPr txBox="1"/>
          <p:nvPr/>
        </p:nvSpPr>
        <p:spPr>
          <a:xfrm>
            <a:off x="611560" y="0"/>
            <a:ext cx="8377200" cy="539550"/>
          </a:xfrm>
          <a:prstGeom prst="rect">
            <a:avLst/>
          </a:prstGeom>
          <a:noFill/>
          <a:ln>
            <a:noFill/>
          </a:ln>
        </p:spPr>
        <p:txBody>
          <a:bodyPr spcFirstLastPara="1" wrap="square" lIns="68569" tIns="34275" rIns="68569" bIns="34275" anchor="ctr" anchorCtr="0">
            <a:normAutofit fontScale="92500"/>
          </a:bodyPr>
          <a:lstStyle/>
          <a:p>
            <a:pPr algn="ctr">
              <a:lnSpc>
                <a:spcPct val="90000"/>
              </a:lnSpc>
            </a:pPr>
            <a:r>
              <a:rPr lang="fr-FR" sz="3075" b="1" dirty="0">
                <a:latin typeface="Times New Roman"/>
                <a:ea typeface="Times New Roman"/>
                <a:cs typeface="Times New Roman"/>
                <a:sym typeface="Times New Roman"/>
              </a:rPr>
              <a:t>Hobbes et les républicains : accords et oppositions</a:t>
            </a:r>
            <a:endParaRPr sz="3075" b="1" dirty="0">
              <a:latin typeface="Times New Roman"/>
              <a:ea typeface="Times New Roman"/>
              <a:cs typeface="Times New Roman"/>
              <a:sym typeface="Times New Roman"/>
            </a:endParaRPr>
          </a:p>
        </p:txBody>
      </p:sp>
      <p:sp>
        <p:nvSpPr>
          <p:cNvPr id="143" name="Google Shape;143;p31"/>
          <p:cNvSpPr txBox="1"/>
          <p:nvPr/>
        </p:nvSpPr>
        <p:spPr>
          <a:xfrm>
            <a:off x="107504" y="836712"/>
            <a:ext cx="8881256" cy="6021288"/>
          </a:xfrm>
          <a:prstGeom prst="rect">
            <a:avLst/>
          </a:prstGeom>
          <a:noFill/>
          <a:ln>
            <a:noFill/>
          </a:ln>
        </p:spPr>
        <p:txBody>
          <a:bodyPr spcFirstLastPara="1" wrap="square" lIns="68569" tIns="34275" rIns="68569" bIns="34275" anchor="t" anchorCtr="0">
            <a:normAutofit fontScale="92500" lnSpcReduction="20000"/>
          </a:bodyPr>
          <a:lstStyle/>
          <a:p>
            <a:pPr marL="171450" indent="-171450" algn="just">
              <a:buClr>
                <a:srgbClr val="000000"/>
              </a:buClr>
              <a:buSzPts val="2600"/>
              <a:buFont typeface="Arial"/>
              <a:buChar char="•"/>
            </a:pPr>
            <a:r>
              <a:rPr lang="fr-FR" sz="2400" dirty="0">
                <a:latin typeface="Times New Roman" panose="02020603050405020304" pitchFamily="18" charset="0"/>
                <a:ea typeface="Calibri"/>
                <a:cs typeface="Times New Roman" panose="02020603050405020304" pitchFamily="18" charset="0"/>
                <a:sym typeface="Calibri"/>
              </a:rPr>
              <a:t>Il y a de nombreux points d’accords : politique comme artifice ; droits naturels ; représentation politique ; critique de l’hérédité monarchique de droit divin ; etc…</a:t>
            </a:r>
            <a:endParaRPr sz="2400" dirty="0">
              <a:latin typeface="Times New Roman" panose="02020603050405020304" pitchFamily="18" charset="0"/>
              <a:ea typeface="Calibri"/>
              <a:cs typeface="Times New Roman" panose="02020603050405020304" pitchFamily="18" charset="0"/>
              <a:sym typeface="Calibri"/>
            </a:endParaRPr>
          </a:p>
          <a:p>
            <a:pPr marL="342900" algn="just"/>
            <a:endParaRPr sz="2400" dirty="0">
              <a:latin typeface="Times New Roman" panose="02020603050405020304" pitchFamily="18" charset="0"/>
              <a:ea typeface="Calibri"/>
              <a:cs typeface="Times New Roman" panose="02020603050405020304" pitchFamily="18" charset="0"/>
              <a:sym typeface="Calibri"/>
            </a:endParaRPr>
          </a:p>
          <a:p>
            <a:pPr marL="171450" indent="-171450" algn="just">
              <a:buClr>
                <a:srgbClr val="000000"/>
              </a:buClr>
              <a:buSzPts val="2600"/>
              <a:buFont typeface="Arial"/>
              <a:buChar char="•"/>
            </a:pPr>
            <a:r>
              <a:rPr lang="fr-FR" sz="2400" dirty="0">
                <a:latin typeface="Times New Roman" panose="02020603050405020304" pitchFamily="18" charset="0"/>
                <a:ea typeface="Calibri"/>
                <a:cs typeface="Times New Roman" panose="02020603050405020304" pitchFamily="18" charset="0"/>
                <a:sym typeface="Calibri"/>
              </a:rPr>
              <a:t>Les principales oppositions reposent : </a:t>
            </a:r>
            <a:endParaRPr sz="2400" dirty="0">
              <a:latin typeface="Times New Roman" panose="02020603050405020304" pitchFamily="18" charset="0"/>
              <a:ea typeface="Calibri"/>
              <a:cs typeface="Times New Roman" panose="02020603050405020304" pitchFamily="18" charset="0"/>
              <a:sym typeface="Calibri"/>
            </a:endParaRPr>
          </a:p>
          <a:p>
            <a:pPr marL="342900" algn="just"/>
            <a:r>
              <a:rPr lang="fr-FR" sz="2400" dirty="0">
                <a:latin typeface="Times New Roman" panose="02020603050405020304" pitchFamily="18" charset="0"/>
                <a:ea typeface="Calibri"/>
                <a:cs typeface="Times New Roman" panose="02020603050405020304" pitchFamily="18" charset="0"/>
                <a:sym typeface="Calibri"/>
              </a:rPr>
              <a:t>-Sur la conception de la nature humaine (centrale car de nombreuses choses en découle)</a:t>
            </a:r>
            <a:endParaRPr sz="2400" dirty="0">
              <a:latin typeface="Times New Roman" panose="02020603050405020304" pitchFamily="18" charset="0"/>
              <a:ea typeface="Calibri"/>
              <a:cs typeface="Times New Roman" panose="02020603050405020304" pitchFamily="18" charset="0"/>
              <a:sym typeface="Calibri"/>
            </a:endParaRPr>
          </a:p>
          <a:p>
            <a:pPr marL="342900" algn="just"/>
            <a:endParaRPr sz="2400" dirty="0">
              <a:latin typeface="Times New Roman" panose="02020603050405020304" pitchFamily="18" charset="0"/>
              <a:ea typeface="Calibri"/>
              <a:cs typeface="Times New Roman" panose="02020603050405020304" pitchFamily="18" charset="0"/>
              <a:sym typeface="Calibri"/>
            </a:endParaRPr>
          </a:p>
          <a:p>
            <a:pPr marL="342900" algn="just"/>
            <a:r>
              <a:rPr lang="fr-FR" sz="2400" dirty="0">
                <a:solidFill>
                  <a:schemeClr val="dk1"/>
                </a:solidFill>
                <a:latin typeface="Times New Roman" panose="02020603050405020304" pitchFamily="18" charset="0"/>
                <a:ea typeface="Calibri"/>
                <a:cs typeface="Times New Roman" panose="02020603050405020304" pitchFamily="18" charset="0"/>
                <a:sym typeface="Calibri"/>
              </a:rPr>
              <a:t>-Sur la conception de la liberté (une liberté individuelle et privée chez Hobbes ; une liberté civile et politique chez les républicains). Chez les républicains, </a:t>
            </a:r>
            <a:r>
              <a:rPr lang="fr-FR" sz="2400" dirty="0">
                <a:solidFill>
                  <a:schemeClr val="dk1"/>
                </a:solidFill>
                <a:latin typeface="Times New Roman" panose="02020603050405020304" pitchFamily="18" charset="0"/>
                <a:ea typeface="Times New Roman"/>
                <a:cs typeface="Times New Roman" panose="02020603050405020304" pitchFamily="18" charset="0"/>
                <a:sym typeface="Times New Roman"/>
              </a:rPr>
              <a:t>la liberté individuelle est directement dépendante du politique et de la distribution du pouvoir. La vraie liberté, c’est la non-domination ; La liberté ne se juge pas à l’aune de son exercice concret. La dichotomie est tranchée entre l’esclavage et la liberté, sur le modèle du </a:t>
            </a:r>
            <a:r>
              <a:rPr lang="fr-FR" sz="2400" i="1" dirty="0">
                <a:solidFill>
                  <a:schemeClr val="dk1"/>
                </a:solidFill>
                <a:latin typeface="Times New Roman" panose="02020603050405020304" pitchFamily="18" charset="0"/>
                <a:ea typeface="Times New Roman"/>
                <a:cs typeface="Times New Roman" panose="02020603050405020304" pitchFamily="18" charset="0"/>
                <a:sym typeface="Times New Roman"/>
              </a:rPr>
              <a:t>Digest </a:t>
            </a:r>
            <a:r>
              <a:rPr lang="fr-FR" sz="2400" dirty="0">
                <a:solidFill>
                  <a:schemeClr val="dk1"/>
                </a:solidFill>
                <a:latin typeface="Times New Roman" panose="02020603050405020304" pitchFamily="18" charset="0"/>
                <a:ea typeface="Times New Roman"/>
                <a:cs typeface="Times New Roman" panose="02020603050405020304" pitchFamily="18" charset="0"/>
                <a:sym typeface="Times New Roman"/>
              </a:rPr>
              <a:t>romain.</a:t>
            </a:r>
            <a:endParaRPr sz="2400" dirty="0">
              <a:latin typeface="Times New Roman" panose="02020603050405020304" pitchFamily="18" charset="0"/>
              <a:ea typeface="Calibri"/>
              <a:cs typeface="Times New Roman" panose="02020603050405020304" pitchFamily="18" charset="0"/>
              <a:sym typeface="Calibri"/>
            </a:endParaRPr>
          </a:p>
          <a:p>
            <a:pPr marL="342900" algn="just"/>
            <a:endParaRPr sz="2400" dirty="0">
              <a:latin typeface="Times New Roman" panose="02020603050405020304" pitchFamily="18" charset="0"/>
              <a:ea typeface="Calibri"/>
              <a:cs typeface="Times New Roman" panose="02020603050405020304" pitchFamily="18" charset="0"/>
              <a:sym typeface="Calibri"/>
            </a:endParaRPr>
          </a:p>
          <a:p>
            <a:pPr marL="342900" algn="just"/>
            <a:r>
              <a:rPr lang="fr-FR" sz="2400" dirty="0">
                <a:latin typeface="Times New Roman" panose="02020603050405020304" pitchFamily="18" charset="0"/>
                <a:ea typeface="Calibri"/>
                <a:cs typeface="Times New Roman" panose="02020603050405020304" pitchFamily="18" charset="0"/>
                <a:sym typeface="Calibri"/>
              </a:rPr>
              <a:t>-Sur l’idée de représentation politique / de délégation et de forme de l’Etat / du pouvoir politique.</a:t>
            </a:r>
            <a:endParaRPr sz="2400" dirty="0">
              <a:latin typeface="Times New Roman" panose="02020603050405020304" pitchFamily="18" charset="0"/>
              <a:ea typeface="Calibri"/>
              <a:cs typeface="Times New Roman" panose="02020603050405020304" pitchFamily="18" charset="0"/>
              <a:sym typeface="Calibri"/>
            </a:endParaRPr>
          </a:p>
          <a:p>
            <a:pPr algn="just"/>
            <a:endParaRPr sz="2400" dirty="0">
              <a:latin typeface="Times New Roman" panose="02020603050405020304" pitchFamily="18" charset="0"/>
              <a:ea typeface="Calibri"/>
              <a:cs typeface="Times New Roman" panose="02020603050405020304" pitchFamily="18" charset="0"/>
              <a:sym typeface="Calibri"/>
            </a:endParaRPr>
          </a:p>
          <a:p>
            <a:pPr algn="just"/>
            <a:r>
              <a:rPr lang="fr-FR" sz="2400" dirty="0">
                <a:latin typeface="Times New Roman" panose="02020603050405020304" pitchFamily="18" charset="0"/>
                <a:ea typeface="Calibri"/>
                <a:cs typeface="Times New Roman" panose="02020603050405020304" pitchFamily="18" charset="0"/>
                <a:sym typeface="Calibri"/>
              </a:rPr>
              <a:t>Chez Hobbes, on peut parler d’une représentation “absolue”. Qu’est ce que cela veut dire ? Comment définir la représentation chez Hobbes?</a:t>
            </a:r>
          </a:p>
          <a:p>
            <a:pPr algn="just">
              <a:lnSpc>
                <a:spcPct val="70000"/>
              </a:lnSpc>
            </a:pPr>
            <a:endParaRPr lang="fr-FR" sz="1950" dirty="0">
              <a:latin typeface="Times New Roman" panose="02020603050405020304" pitchFamily="18" charset="0"/>
              <a:ea typeface="Calibri"/>
              <a:cs typeface="Times New Roman" panose="02020603050405020304" pitchFamily="18" charset="0"/>
              <a:sym typeface="Calibri"/>
            </a:endParaRPr>
          </a:p>
          <a:p>
            <a:pPr algn="ctr">
              <a:lnSpc>
                <a:spcPct val="70000"/>
              </a:lnSpc>
            </a:pPr>
            <a:r>
              <a:rPr lang="fr-FR" sz="1950" i="1" dirty="0">
                <a:latin typeface="Times New Roman" panose="02020603050405020304" pitchFamily="18" charset="0"/>
                <a:ea typeface="Calibri"/>
                <a:cs typeface="Times New Roman" panose="02020603050405020304" pitchFamily="18" charset="0"/>
                <a:sym typeface="Calibri"/>
              </a:rPr>
              <a:t>Lecture extrait Bernard Manin</a:t>
            </a:r>
            <a:endParaRPr sz="1950" i="1" dirty="0">
              <a:latin typeface="Times New Roman" panose="02020603050405020304" pitchFamily="18" charset="0"/>
              <a:ea typeface="Calibri"/>
              <a:cs typeface="Times New Roman" panose="02020603050405020304" pitchFamily="18" charset="0"/>
              <a:sym typeface="Calibri"/>
            </a:endParaRPr>
          </a:p>
          <a:p>
            <a:pPr>
              <a:lnSpc>
                <a:spcPct val="70000"/>
              </a:lnSpc>
            </a:pPr>
            <a:endParaRPr sz="1950" dirty="0">
              <a:latin typeface="Calibri"/>
              <a:ea typeface="Calibri"/>
              <a:cs typeface="Calibri"/>
              <a:sym typeface="Calibri"/>
            </a:endParaRPr>
          </a:p>
          <a:p>
            <a:pPr>
              <a:lnSpc>
                <a:spcPct val="70000"/>
              </a:lnSpc>
              <a:spcBef>
                <a:spcPts val="751"/>
              </a:spcBef>
            </a:pPr>
            <a:endParaRPr sz="1950" dirty="0">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8398484-B254-49BA-9DA7-742B8E0E1A61}"/>
              </a:ext>
            </a:extLst>
          </p:cNvPr>
          <p:cNvSpPr>
            <a:spLocks noGrp="1"/>
          </p:cNvSpPr>
          <p:nvPr>
            <p:ph type="title"/>
          </p:nvPr>
        </p:nvSpPr>
        <p:spPr>
          <a:xfrm>
            <a:off x="641493" y="35317"/>
            <a:ext cx="7886700" cy="657379"/>
          </a:xfrm>
        </p:spPr>
        <p:txBody>
          <a:bodyPr>
            <a:normAutofit/>
          </a:bodyPr>
          <a:lstStyle/>
          <a:p>
            <a:pPr algn="ctr"/>
            <a:r>
              <a:rPr lang="fr-FR" sz="2700" b="1" dirty="0">
                <a:latin typeface="Times New Roman" panose="02020603050405020304" pitchFamily="18" charset="0"/>
                <a:cs typeface="Times New Roman" panose="02020603050405020304" pitchFamily="18" charset="0"/>
              </a:rPr>
              <a:t>Hobbes et la représentation absolue</a:t>
            </a:r>
          </a:p>
        </p:txBody>
      </p:sp>
      <p:sp>
        <p:nvSpPr>
          <p:cNvPr id="3" name="Sous-titre 2">
            <a:extLst>
              <a:ext uri="{FF2B5EF4-FFF2-40B4-BE49-F238E27FC236}">
                <a16:creationId xmlns:a16="http://schemas.microsoft.com/office/drawing/2014/main" id="{43388213-47B4-48D6-B84B-6A4BD851C614}"/>
              </a:ext>
            </a:extLst>
          </p:cNvPr>
          <p:cNvSpPr>
            <a:spLocks noGrp="1"/>
          </p:cNvSpPr>
          <p:nvPr>
            <p:ph type="subTitle" idx="1"/>
          </p:nvPr>
        </p:nvSpPr>
        <p:spPr>
          <a:xfrm>
            <a:off x="107504" y="692695"/>
            <a:ext cx="8931187" cy="6129987"/>
          </a:xfrm>
        </p:spPr>
        <p:txBody>
          <a:bodyPr>
            <a:normAutofit lnSpcReduction="10000"/>
          </a:bodyPr>
          <a:lstStyle/>
          <a:p>
            <a:pPr marL="0" indent="0" algn="just">
              <a:buClr>
                <a:schemeClr val="dk1"/>
              </a:buClr>
              <a:buSzPct val="42307"/>
            </a:pPr>
            <a:r>
              <a:rPr lang="fr-FR" sz="1800" dirty="0">
                <a:solidFill>
                  <a:schemeClr val="dk1"/>
                </a:solidFill>
                <a:latin typeface="Times New Roman" panose="02020603050405020304" pitchFamily="18" charset="0"/>
                <a:ea typeface="Calibri"/>
                <a:cs typeface="Times New Roman" panose="02020603050405020304" pitchFamily="18" charset="0"/>
                <a:sym typeface="Calibri"/>
              </a:rPr>
              <a:t>Cette représentation hobbesienne s’oppose à notre conception partagée de ce qu’est un gouvernement représentatif. Sa conception défend : </a:t>
            </a:r>
          </a:p>
          <a:p>
            <a:pPr marL="0" indent="0" algn="just">
              <a:buClr>
                <a:schemeClr val="dk1"/>
              </a:buClr>
              <a:buSzPct val="42307"/>
            </a:pPr>
            <a:endParaRPr lang="fr-FR" sz="1800" dirty="0">
              <a:solidFill>
                <a:schemeClr val="dk1"/>
              </a:solidFill>
              <a:latin typeface="Times New Roman" panose="02020603050405020304" pitchFamily="18" charset="0"/>
              <a:ea typeface="Calibri"/>
              <a:cs typeface="Times New Roman" panose="02020603050405020304" pitchFamily="18" charset="0"/>
              <a:sym typeface="Calibri"/>
            </a:endParaRPr>
          </a:p>
          <a:p>
            <a:pPr marL="0" indent="0" algn="just">
              <a:buClr>
                <a:schemeClr val="dk1"/>
              </a:buClr>
              <a:buSzPct val="42307"/>
            </a:pPr>
            <a:r>
              <a:rPr lang="fr-FR" sz="1800" dirty="0">
                <a:solidFill>
                  <a:schemeClr val="dk1"/>
                </a:solidFill>
                <a:latin typeface="Times New Roman" panose="02020603050405020304" pitchFamily="18" charset="0"/>
                <a:ea typeface="Calibri"/>
                <a:cs typeface="Times New Roman" panose="02020603050405020304" pitchFamily="18" charset="0"/>
                <a:sym typeface="Calibri"/>
              </a:rPr>
              <a:t>-L’idée que le pouvoir doit être le plus uni possible (monarchie comme choix n°1, car pouvoir d’un seul. Plus un pouvoir est non-divisé, plus il est efficace). Il s’oppose ainsi à l’idée de régime mixte des républicains. C’est clairement un élément monarchiste et non pas libéral. </a:t>
            </a:r>
          </a:p>
          <a:p>
            <a:pPr marL="0" indent="0" algn="just">
              <a:buClr>
                <a:schemeClr val="dk1"/>
              </a:buClr>
              <a:buSzPct val="42307"/>
            </a:pPr>
            <a:endParaRPr lang="fr-FR" sz="1800" dirty="0">
              <a:solidFill>
                <a:schemeClr val="dk1"/>
              </a:solidFill>
              <a:latin typeface="Times New Roman" panose="02020603050405020304" pitchFamily="18" charset="0"/>
              <a:ea typeface="Calibri"/>
              <a:cs typeface="Times New Roman" panose="02020603050405020304" pitchFamily="18" charset="0"/>
              <a:sym typeface="Calibri"/>
            </a:endParaRPr>
          </a:p>
          <a:p>
            <a:pPr marL="0" indent="0" algn="just">
              <a:buClr>
                <a:schemeClr val="dk1"/>
              </a:buClr>
              <a:buSzPct val="42307"/>
            </a:pPr>
            <a:r>
              <a:rPr lang="fr-FR" sz="1800" dirty="0">
                <a:solidFill>
                  <a:schemeClr val="dk1"/>
                </a:solidFill>
                <a:latin typeface="Times New Roman" panose="02020603050405020304" pitchFamily="18" charset="0"/>
                <a:ea typeface="Calibri"/>
                <a:cs typeface="Times New Roman" panose="02020603050405020304" pitchFamily="18" charset="0"/>
                <a:sym typeface="Calibri"/>
              </a:rPr>
              <a:t>-L’idée que le représentant est au-dessus des lois, et donc extérieur aux lois. Il s’oppose ici à toute idée d’Etat libre et défend un pouvoir arbitraire. C’est la condition pour vivre en sécurité et, donc, être le plus libre possible. Il s’oppose aussi ici à toute idée de représentation dans un sens moderne. </a:t>
            </a:r>
          </a:p>
          <a:p>
            <a:pPr marL="0" indent="0" algn="just">
              <a:buClr>
                <a:schemeClr val="dk1"/>
              </a:buClr>
              <a:buSzPct val="42307"/>
            </a:pPr>
            <a:endParaRPr lang="fr-FR" sz="1800" dirty="0">
              <a:solidFill>
                <a:schemeClr val="dk1"/>
              </a:solidFill>
              <a:latin typeface="Times New Roman" panose="02020603050405020304" pitchFamily="18" charset="0"/>
              <a:ea typeface="Calibri"/>
              <a:cs typeface="Times New Roman" panose="02020603050405020304" pitchFamily="18" charset="0"/>
              <a:sym typeface="Calibri"/>
            </a:endParaRPr>
          </a:p>
          <a:p>
            <a:pPr marL="0" indent="0" algn="just">
              <a:buClr>
                <a:schemeClr val="dk1"/>
              </a:buClr>
              <a:buSzPct val="42307"/>
            </a:pPr>
            <a:r>
              <a:rPr lang="fr-FR" sz="1800" dirty="0">
                <a:solidFill>
                  <a:schemeClr val="dk1"/>
                </a:solidFill>
                <a:latin typeface="Times New Roman" panose="02020603050405020304" pitchFamily="18" charset="0"/>
                <a:ea typeface="Calibri"/>
                <a:cs typeface="Times New Roman" panose="02020603050405020304" pitchFamily="18" charset="0"/>
                <a:sym typeface="Calibri"/>
              </a:rPr>
              <a:t>-Chez Hobbes, il n’y a pas de contrôle possible du pouvoir politique. Si le pouvoir est bien une construction humaine, cette construction nous échappe une fois créée. L’arbitraire du pouvoir est total. Or, pour les républicains, il faut vivre dans un Etat libre pour être véritablement libre. Comme le dit Machiavel, le bénéfice de vivre dans un Etat libre est “d’avoir la capacité de jouir de ses propres possessions librement et sans crainte”. La crainte est, au contraire, central dans l’exercice du pouvoir hobbesien. Mais ça n’entrave pas la liberté ! </a:t>
            </a:r>
          </a:p>
          <a:p>
            <a:pPr marL="0" indent="0" algn="just">
              <a:buClr>
                <a:schemeClr val="dk1"/>
              </a:buClr>
              <a:buSzPct val="42307"/>
            </a:pPr>
            <a:endParaRPr lang="fr-FR" sz="1800" dirty="0">
              <a:solidFill>
                <a:schemeClr val="dk1"/>
              </a:solidFill>
              <a:latin typeface="Times New Roman" panose="02020603050405020304" pitchFamily="18" charset="0"/>
              <a:ea typeface="Calibri"/>
              <a:cs typeface="Times New Roman" panose="02020603050405020304" pitchFamily="18" charset="0"/>
              <a:sym typeface="Calibri"/>
            </a:endParaRPr>
          </a:p>
          <a:p>
            <a:pPr marL="0" indent="0" algn="just">
              <a:buClr>
                <a:schemeClr val="dk1"/>
              </a:buClr>
              <a:buSzPct val="42307"/>
            </a:pPr>
            <a:r>
              <a:rPr lang="fr-FR" sz="1800" dirty="0">
                <a:solidFill>
                  <a:schemeClr val="dk1"/>
                </a:solidFill>
                <a:latin typeface="Times New Roman" panose="02020603050405020304" pitchFamily="18" charset="0"/>
                <a:ea typeface="Calibri"/>
                <a:cs typeface="Times New Roman" panose="02020603050405020304" pitchFamily="18" charset="0"/>
                <a:sym typeface="Calibri"/>
              </a:rPr>
              <a:t>-L’idée que le représenté est entièrement responsable des actions du représentant. La superposition est totale, c’est l’acteur véritable (</a:t>
            </a:r>
            <a:r>
              <a:rPr lang="fr-FR" sz="1800" i="1" dirty="0">
                <a:solidFill>
                  <a:schemeClr val="dk1"/>
                </a:solidFill>
                <a:latin typeface="Times New Roman" panose="02020603050405020304" pitchFamily="18" charset="0"/>
                <a:ea typeface="Calibri"/>
                <a:cs typeface="Times New Roman" panose="02020603050405020304" pitchFamily="18" charset="0"/>
                <a:sym typeface="Calibri"/>
              </a:rPr>
              <a:t>persona). </a:t>
            </a:r>
            <a:r>
              <a:rPr lang="fr-FR" sz="1800" dirty="0">
                <a:solidFill>
                  <a:schemeClr val="dk1"/>
                </a:solidFill>
                <a:latin typeface="Times New Roman" panose="02020603050405020304" pitchFamily="18" charset="0"/>
                <a:ea typeface="Calibri"/>
                <a:cs typeface="Times New Roman" panose="02020603050405020304" pitchFamily="18" charset="0"/>
                <a:sym typeface="Calibri"/>
              </a:rPr>
              <a:t>Il critique tout droit de résistance au tyran, car ça serait se déjuger. On </a:t>
            </a:r>
            <a:r>
              <a:rPr lang="fr-FR" sz="1800" dirty="0" err="1">
                <a:solidFill>
                  <a:schemeClr val="dk1"/>
                </a:solidFill>
                <a:latin typeface="Times New Roman" panose="02020603050405020304" pitchFamily="18" charset="0"/>
                <a:ea typeface="Calibri"/>
                <a:cs typeface="Times New Roman" panose="02020603050405020304" pitchFamily="18" charset="0"/>
                <a:sym typeface="Calibri"/>
              </a:rPr>
              <a:t>délégue</a:t>
            </a:r>
            <a:r>
              <a:rPr lang="fr-FR" sz="1800" dirty="0">
                <a:solidFill>
                  <a:schemeClr val="dk1"/>
                </a:solidFill>
                <a:latin typeface="Times New Roman" panose="02020603050405020304" pitchFamily="18" charset="0"/>
                <a:ea typeface="Calibri"/>
                <a:cs typeface="Times New Roman" panose="02020603050405020304" pitchFamily="18" charset="0"/>
                <a:sym typeface="Calibri"/>
              </a:rPr>
              <a:t> son pouvoir politique (et sa liberté naturelle illimitée) une fois pour toute.</a:t>
            </a:r>
            <a:endParaRPr lang="fr-FR"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659547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13"/>
        <p:cNvGrpSpPr/>
        <p:nvPr/>
      </p:nvGrpSpPr>
      <p:grpSpPr>
        <a:xfrm>
          <a:off x="0" y="0"/>
          <a:ext cx="0" cy="0"/>
          <a:chOff x="0" y="0"/>
          <a:chExt cx="0" cy="0"/>
        </a:xfrm>
      </p:grpSpPr>
      <p:sp>
        <p:nvSpPr>
          <p:cNvPr id="214" name="Google Shape;214;p42"/>
          <p:cNvSpPr txBox="1"/>
          <p:nvPr/>
        </p:nvSpPr>
        <p:spPr>
          <a:xfrm>
            <a:off x="1331640" y="45592"/>
            <a:ext cx="6858000" cy="647104"/>
          </a:xfrm>
          <a:prstGeom prst="rect">
            <a:avLst/>
          </a:prstGeom>
          <a:noFill/>
          <a:ln>
            <a:noFill/>
          </a:ln>
        </p:spPr>
        <p:txBody>
          <a:bodyPr spcFirstLastPara="1" wrap="square" lIns="68569" tIns="34275" rIns="68569" bIns="34275" anchor="ctr" anchorCtr="0">
            <a:noAutofit/>
          </a:bodyPr>
          <a:lstStyle/>
          <a:p>
            <a:pPr>
              <a:lnSpc>
                <a:spcPct val="90000"/>
              </a:lnSpc>
            </a:pPr>
            <a:r>
              <a:rPr lang="fr-FR" sz="2400" b="1" dirty="0">
                <a:solidFill>
                  <a:srgbClr val="000000"/>
                </a:solidFill>
                <a:latin typeface="Times New Roman"/>
                <a:ea typeface="Times New Roman"/>
                <a:cs typeface="Times New Roman"/>
                <a:sym typeface="Times New Roman"/>
              </a:rPr>
              <a:t>John Locke, véritable naissance du libéralisme?</a:t>
            </a:r>
            <a:endParaRPr sz="2400" dirty="0">
              <a:latin typeface="Arial"/>
              <a:ea typeface="Arial"/>
              <a:cs typeface="Arial"/>
              <a:sym typeface="Arial"/>
            </a:endParaRPr>
          </a:p>
        </p:txBody>
      </p:sp>
      <p:sp>
        <p:nvSpPr>
          <p:cNvPr id="215" name="Google Shape;215;p42"/>
          <p:cNvSpPr txBox="1"/>
          <p:nvPr/>
        </p:nvSpPr>
        <p:spPr>
          <a:xfrm>
            <a:off x="0" y="548680"/>
            <a:ext cx="9036496" cy="6309320"/>
          </a:xfrm>
          <a:prstGeom prst="rect">
            <a:avLst/>
          </a:prstGeom>
          <a:noFill/>
          <a:ln>
            <a:noFill/>
          </a:ln>
        </p:spPr>
        <p:txBody>
          <a:bodyPr spcFirstLastPara="1" wrap="square" lIns="68569" tIns="34275" rIns="68569" bIns="34275" anchor="t" anchorCtr="0">
            <a:normAutofit/>
          </a:bodyPr>
          <a:lstStyle/>
          <a:p>
            <a:pPr marL="171450" indent="-171450" algn="just">
              <a:buClr>
                <a:srgbClr val="000000"/>
              </a:buClr>
              <a:buSzPts val="1600"/>
              <a:buFont typeface="Arial"/>
              <a:buChar char="•"/>
            </a:pPr>
            <a:r>
              <a:rPr lang="fr-FR" sz="1600" dirty="0">
                <a:solidFill>
                  <a:srgbClr val="000000"/>
                </a:solidFill>
                <a:latin typeface="Times New Roman" panose="02020603050405020304" pitchFamily="18" charset="0"/>
                <a:ea typeface="Times New Roman"/>
                <a:cs typeface="Times New Roman" panose="02020603050405020304" pitchFamily="18" charset="0"/>
                <a:sym typeface="Times New Roman"/>
              </a:rPr>
              <a:t>John Locke (1632-1704). Né dans une famille de la bourgeoisie intellectuelle proche du politique (père juriste avoué au service de l’État) et protestante (père engagé dans l’armée du parlement lors de la guerre civile des années 1640). </a:t>
            </a:r>
            <a:endParaRPr sz="1600" dirty="0">
              <a:latin typeface="Times New Roman" panose="02020603050405020304" pitchFamily="18" charset="0"/>
              <a:ea typeface="Arial"/>
              <a:cs typeface="Times New Roman" panose="02020603050405020304" pitchFamily="18" charset="0"/>
              <a:sym typeface="Arial"/>
            </a:endParaRPr>
          </a:p>
          <a:p>
            <a:pPr marL="171450" indent="-171450" algn="just">
              <a:buClr>
                <a:srgbClr val="000000"/>
              </a:buClr>
              <a:buSzPts val="1400"/>
              <a:buFont typeface="Arial"/>
              <a:buChar char="•"/>
            </a:pPr>
            <a:r>
              <a:rPr lang="fr-FR" sz="1200" dirty="0">
                <a:solidFill>
                  <a:srgbClr val="000000"/>
                </a:solidFill>
                <a:latin typeface="Times New Roman" panose="02020603050405020304" pitchFamily="18" charset="0"/>
                <a:ea typeface="Times New Roman"/>
                <a:cs typeface="Times New Roman" panose="02020603050405020304" pitchFamily="18" charset="0"/>
                <a:sym typeface="Times New Roman"/>
              </a:rPr>
              <a:t> </a:t>
            </a:r>
            <a:endParaRPr sz="1200" dirty="0">
              <a:latin typeface="Times New Roman" panose="02020603050405020304" pitchFamily="18" charset="0"/>
              <a:ea typeface="Arial"/>
              <a:cs typeface="Times New Roman" panose="02020603050405020304" pitchFamily="18" charset="0"/>
              <a:sym typeface="Arial"/>
            </a:endParaRPr>
          </a:p>
          <a:p>
            <a:pPr marL="171450" indent="-171450" algn="just">
              <a:buClr>
                <a:srgbClr val="000000"/>
              </a:buClr>
              <a:buSzPts val="1600"/>
              <a:buFont typeface="Arial"/>
              <a:buChar char="•"/>
            </a:pPr>
            <a:r>
              <a:rPr lang="fr-FR" sz="1600" dirty="0">
                <a:solidFill>
                  <a:srgbClr val="000000"/>
                </a:solidFill>
                <a:latin typeface="Times New Roman" panose="02020603050405020304" pitchFamily="18" charset="0"/>
                <a:ea typeface="Times New Roman"/>
                <a:cs typeface="Times New Roman" panose="02020603050405020304" pitchFamily="18" charset="0"/>
                <a:sym typeface="Times New Roman"/>
              </a:rPr>
              <a:t>Longues études classiques (notamment au Christ Church d’Oxford). A partir de 1660, enseigne le grec, la rhétorique, la philosophie morale. </a:t>
            </a:r>
            <a:endParaRPr sz="1600" dirty="0">
              <a:latin typeface="Times New Roman" panose="02020603050405020304" pitchFamily="18" charset="0"/>
              <a:ea typeface="Arial"/>
              <a:cs typeface="Times New Roman" panose="02020603050405020304" pitchFamily="18" charset="0"/>
              <a:sym typeface="Arial"/>
            </a:endParaRPr>
          </a:p>
          <a:p>
            <a:pPr marL="171450" indent="-171450" algn="just">
              <a:buClr>
                <a:srgbClr val="000000"/>
              </a:buClr>
              <a:buSzPts val="1400"/>
              <a:buFont typeface="Arial"/>
              <a:buChar char="•"/>
            </a:pPr>
            <a:r>
              <a:rPr lang="fr-FR" sz="1200" dirty="0">
                <a:solidFill>
                  <a:srgbClr val="000000"/>
                </a:solidFill>
                <a:latin typeface="Times New Roman" panose="02020603050405020304" pitchFamily="18" charset="0"/>
                <a:ea typeface="Times New Roman"/>
                <a:cs typeface="Times New Roman" panose="02020603050405020304" pitchFamily="18" charset="0"/>
                <a:sym typeface="Times New Roman"/>
              </a:rPr>
              <a:t> </a:t>
            </a:r>
            <a:endParaRPr sz="1200" dirty="0">
              <a:latin typeface="Times New Roman" panose="02020603050405020304" pitchFamily="18" charset="0"/>
              <a:ea typeface="Arial"/>
              <a:cs typeface="Times New Roman" panose="02020603050405020304" pitchFamily="18" charset="0"/>
              <a:sym typeface="Arial"/>
            </a:endParaRPr>
          </a:p>
          <a:p>
            <a:pPr marL="171450" indent="-171450" algn="just">
              <a:buClr>
                <a:srgbClr val="000000"/>
              </a:buClr>
              <a:buSzPts val="1600"/>
              <a:buFont typeface="Arial"/>
              <a:buChar char="•"/>
            </a:pPr>
            <a:r>
              <a:rPr lang="fr-FR" sz="1600" dirty="0">
                <a:solidFill>
                  <a:srgbClr val="000000"/>
                </a:solidFill>
                <a:latin typeface="Times New Roman" panose="02020603050405020304" pitchFamily="18" charset="0"/>
                <a:ea typeface="Times New Roman"/>
                <a:cs typeface="Times New Roman" panose="02020603050405020304" pitchFamily="18" charset="0"/>
                <a:sym typeface="Times New Roman"/>
              </a:rPr>
              <a:t>Mission diplomatique en 1665, et, à partir de 1666, Locke travaille auprès du compte de Shaftesbury, très important personnage politique et religieux en Angleterre. </a:t>
            </a:r>
            <a:endParaRPr sz="1600" dirty="0">
              <a:latin typeface="Times New Roman" panose="02020603050405020304" pitchFamily="18" charset="0"/>
              <a:ea typeface="Arial"/>
              <a:cs typeface="Times New Roman" panose="02020603050405020304" pitchFamily="18" charset="0"/>
              <a:sym typeface="Arial"/>
            </a:endParaRPr>
          </a:p>
          <a:p>
            <a:pPr marL="171450" indent="-171450" algn="just"/>
            <a:r>
              <a:rPr lang="fr-FR" sz="1200" dirty="0">
                <a:solidFill>
                  <a:srgbClr val="000000"/>
                </a:solidFill>
                <a:latin typeface="Times New Roman" panose="02020603050405020304" pitchFamily="18" charset="0"/>
                <a:ea typeface="Times New Roman"/>
                <a:cs typeface="Times New Roman" panose="02020603050405020304" pitchFamily="18" charset="0"/>
                <a:sym typeface="Times New Roman"/>
              </a:rPr>
              <a:t> </a:t>
            </a:r>
            <a:endParaRPr sz="1200" dirty="0">
              <a:latin typeface="Times New Roman" panose="02020603050405020304" pitchFamily="18" charset="0"/>
              <a:ea typeface="Arial"/>
              <a:cs typeface="Times New Roman" panose="02020603050405020304" pitchFamily="18" charset="0"/>
              <a:sym typeface="Arial"/>
            </a:endParaRPr>
          </a:p>
          <a:p>
            <a:pPr marL="171450" indent="-171450" algn="just">
              <a:buClr>
                <a:srgbClr val="000000"/>
              </a:buClr>
              <a:buSzPts val="1600"/>
              <a:buFont typeface="Arial"/>
              <a:buChar char="•"/>
            </a:pPr>
            <a:r>
              <a:rPr lang="fr-FR" sz="1600" dirty="0">
                <a:solidFill>
                  <a:srgbClr val="000000"/>
                </a:solidFill>
                <a:latin typeface="Times New Roman" panose="02020603050405020304" pitchFamily="18" charset="0"/>
                <a:ea typeface="Times New Roman"/>
                <a:cs typeface="Times New Roman" panose="02020603050405020304" pitchFamily="18" charset="0"/>
                <a:sym typeface="Times New Roman"/>
              </a:rPr>
              <a:t> -1671 : Conversion du duc d’York au catholicisme ; le duc d’York est le 2nd fils du monarque. Il est alors l’héritier légitime.</a:t>
            </a:r>
            <a:endParaRPr sz="1600" dirty="0">
              <a:latin typeface="Times New Roman" panose="02020603050405020304" pitchFamily="18" charset="0"/>
              <a:ea typeface="Arial"/>
              <a:cs typeface="Times New Roman" panose="02020603050405020304" pitchFamily="18" charset="0"/>
              <a:sym typeface="Arial"/>
            </a:endParaRPr>
          </a:p>
          <a:p>
            <a:pPr marL="171450" indent="-171450" algn="just"/>
            <a:r>
              <a:rPr lang="fr-FR" sz="1600" dirty="0">
                <a:solidFill>
                  <a:srgbClr val="000000"/>
                </a:solidFill>
                <a:latin typeface="Times New Roman" panose="02020603050405020304" pitchFamily="18" charset="0"/>
                <a:ea typeface="Times New Roman"/>
                <a:cs typeface="Times New Roman" panose="02020603050405020304" pitchFamily="18" charset="0"/>
                <a:sym typeface="Times New Roman"/>
              </a:rPr>
              <a:t>	-1673 : </a:t>
            </a:r>
            <a:r>
              <a:rPr lang="fr-FR" sz="1600" i="1" dirty="0">
                <a:solidFill>
                  <a:srgbClr val="000000"/>
                </a:solidFill>
                <a:latin typeface="Times New Roman" panose="02020603050405020304" pitchFamily="18" charset="0"/>
                <a:ea typeface="Times New Roman"/>
                <a:cs typeface="Times New Roman" panose="02020603050405020304" pitchFamily="18" charset="0"/>
                <a:sym typeface="Times New Roman"/>
              </a:rPr>
              <a:t>Bill du Test ➔serment qui assujettissait tous les fonctionnaires et officiers anglais et qui avait pour but d’exclure les catholiques de toutes les charges administratives. </a:t>
            </a:r>
            <a:endParaRPr sz="1600" dirty="0">
              <a:latin typeface="Times New Roman" panose="02020603050405020304" pitchFamily="18" charset="0"/>
              <a:ea typeface="Arial"/>
              <a:cs typeface="Times New Roman" panose="02020603050405020304" pitchFamily="18" charset="0"/>
              <a:sym typeface="Arial"/>
            </a:endParaRPr>
          </a:p>
          <a:p>
            <a:pPr marL="171450" indent="-171450" algn="just"/>
            <a:r>
              <a:rPr lang="fr-FR" sz="1600" dirty="0">
                <a:solidFill>
                  <a:srgbClr val="000000"/>
                </a:solidFill>
                <a:latin typeface="Times New Roman" panose="02020603050405020304" pitchFamily="18" charset="0"/>
                <a:ea typeface="Times New Roman"/>
                <a:cs typeface="Times New Roman" panose="02020603050405020304" pitchFamily="18" charset="0"/>
                <a:sym typeface="Times New Roman"/>
              </a:rPr>
              <a:t>	-1679 : Pour protester contre ce nouveau durcissement </a:t>
            </a:r>
            <a:r>
              <a:rPr lang="fr-FR" sz="1600" dirty="0" err="1">
                <a:solidFill>
                  <a:srgbClr val="000000"/>
                </a:solidFill>
                <a:latin typeface="Times New Roman" panose="02020603050405020304" pitchFamily="18" charset="0"/>
                <a:ea typeface="Times New Roman"/>
                <a:cs typeface="Times New Roman" panose="02020603050405020304" pitchFamily="18" charset="0"/>
                <a:sym typeface="Times New Roman"/>
              </a:rPr>
              <a:t>anti-catholique</a:t>
            </a:r>
            <a:r>
              <a:rPr lang="fr-FR" sz="1600" dirty="0">
                <a:solidFill>
                  <a:srgbClr val="000000"/>
                </a:solidFill>
                <a:latin typeface="Times New Roman" panose="02020603050405020304" pitchFamily="18" charset="0"/>
                <a:ea typeface="Times New Roman"/>
                <a:cs typeface="Times New Roman" panose="02020603050405020304" pitchFamily="18" charset="0"/>
                <a:sym typeface="Times New Roman"/>
              </a:rPr>
              <a:t>, Charles II dissout le Parlement. Le nouveau parlement vote le </a:t>
            </a:r>
            <a:r>
              <a:rPr lang="fr-FR" sz="1600" i="1" dirty="0">
                <a:solidFill>
                  <a:srgbClr val="000000"/>
                </a:solidFill>
                <a:latin typeface="Times New Roman" panose="02020603050405020304" pitchFamily="18" charset="0"/>
                <a:ea typeface="Times New Roman"/>
                <a:cs typeface="Times New Roman" panose="02020603050405020304" pitchFamily="18" charset="0"/>
                <a:sym typeface="Times New Roman"/>
              </a:rPr>
              <a:t>Bill d’Habeas Corpus (</a:t>
            </a:r>
            <a:r>
              <a:rPr lang="fr-FR" sz="1600" dirty="0">
                <a:solidFill>
                  <a:srgbClr val="000000"/>
                </a:solidFill>
                <a:latin typeface="Times New Roman" panose="02020603050405020304" pitchFamily="18" charset="0"/>
                <a:ea typeface="Times New Roman"/>
                <a:cs typeface="Times New Roman" panose="02020603050405020304" pitchFamily="18" charset="0"/>
                <a:sym typeface="Times New Roman"/>
              </a:rPr>
              <a:t>idée de ne pas être emprisonné sans jugement, et donc de se protéger contre l’arbitraire royal).</a:t>
            </a:r>
            <a:endParaRPr sz="1600" dirty="0">
              <a:latin typeface="Times New Roman" panose="02020603050405020304" pitchFamily="18" charset="0"/>
              <a:ea typeface="Arial"/>
              <a:cs typeface="Times New Roman" panose="02020603050405020304" pitchFamily="18" charset="0"/>
              <a:sym typeface="Arial"/>
            </a:endParaRPr>
          </a:p>
          <a:p>
            <a:pPr marL="171450" indent="-171450" algn="just"/>
            <a:r>
              <a:rPr lang="fr-FR" sz="1600" dirty="0">
                <a:solidFill>
                  <a:srgbClr val="000000"/>
                </a:solidFill>
                <a:latin typeface="Times New Roman" panose="02020603050405020304" pitchFamily="18" charset="0"/>
                <a:ea typeface="Times New Roman"/>
                <a:cs typeface="Times New Roman" panose="02020603050405020304" pitchFamily="18" charset="0"/>
                <a:sym typeface="Times New Roman"/>
              </a:rPr>
              <a:t>	-1685 : Mort de Charles II ; avènement de Jacques II, roi catholique. C’est le frère de Charles II et le fils de Charles 1er.</a:t>
            </a:r>
            <a:endParaRPr sz="1600" dirty="0">
              <a:latin typeface="Times New Roman" panose="02020603050405020304" pitchFamily="18" charset="0"/>
              <a:ea typeface="Arial"/>
              <a:cs typeface="Times New Roman" panose="02020603050405020304" pitchFamily="18" charset="0"/>
              <a:sym typeface="Arial"/>
            </a:endParaRPr>
          </a:p>
          <a:p>
            <a:pPr marL="171450" indent="-171450" algn="just"/>
            <a:r>
              <a:rPr lang="fr-FR" sz="1600" dirty="0">
                <a:solidFill>
                  <a:srgbClr val="000000"/>
                </a:solidFill>
                <a:latin typeface="Times New Roman" panose="02020603050405020304" pitchFamily="18" charset="0"/>
                <a:ea typeface="Times New Roman"/>
                <a:cs typeface="Times New Roman" panose="02020603050405020304" pitchFamily="18" charset="0"/>
                <a:sym typeface="Times New Roman"/>
              </a:rPr>
              <a:t>	-1688-1689 : </a:t>
            </a:r>
            <a:r>
              <a:rPr lang="fr-FR" sz="1600" i="1" dirty="0">
                <a:solidFill>
                  <a:srgbClr val="000000"/>
                </a:solidFill>
                <a:latin typeface="Times New Roman" panose="02020603050405020304" pitchFamily="18" charset="0"/>
                <a:ea typeface="Times New Roman"/>
                <a:cs typeface="Times New Roman" panose="02020603050405020304" pitchFamily="18" charset="0"/>
                <a:sym typeface="Times New Roman"/>
              </a:rPr>
              <a:t>Glorious </a:t>
            </a:r>
            <a:r>
              <a:rPr lang="fr-FR" sz="1600" i="1" dirty="0" err="1">
                <a:solidFill>
                  <a:srgbClr val="000000"/>
                </a:solidFill>
                <a:latin typeface="Times New Roman" panose="02020603050405020304" pitchFamily="18" charset="0"/>
                <a:ea typeface="Times New Roman"/>
                <a:cs typeface="Times New Roman" panose="02020603050405020304" pitchFamily="18" charset="0"/>
                <a:sym typeface="Times New Roman"/>
              </a:rPr>
              <a:t>Revolution</a:t>
            </a:r>
            <a:r>
              <a:rPr lang="fr-FR" sz="1600" i="1" dirty="0">
                <a:solidFill>
                  <a:srgbClr val="000000"/>
                </a:solidFill>
                <a:latin typeface="Times New Roman" panose="02020603050405020304" pitchFamily="18" charset="0"/>
                <a:ea typeface="Times New Roman"/>
                <a:cs typeface="Times New Roman" panose="02020603050405020304" pitchFamily="18" charset="0"/>
                <a:sym typeface="Times New Roman"/>
              </a:rPr>
              <a:t> </a:t>
            </a:r>
            <a:r>
              <a:rPr lang="fr-FR" sz="1600" dirty="0">
                <a:solidFill>
                  <a:srgbClr val="000000"/>
                </a:solidFill>
                <a:latin typeface="Times New Roman" panose="02020603050405020304" pitchFamily="18" charset="0"/>
                <a:ea typeface="Times New Roman"/>
                <a:cs typeface="Times New Roman" panose="02020603050405020304" pitchFamily="18" charset="0"/>
                <a:sym typeface="Times New Roman"/>
              </a:rPr>
              <a:t>et </a:t>
            </a:r>
            <a:r>
              <a:rPr lang="fr-FR" sz="1600" i="1" dirty="0">
                <a:solidFill>
                  <a:srgbClr val="000000"/>
                </a:solidFill>
                <a:latin typeface="Times New Roman" panose="02020603050405020304" pitchFamily="18" charset="0"/>
                <a:ea typeface="Times New Roman"/>
                <a:cs typeface="Times New Roman" panose="02020603050405020304" pitchFamily="18" charset="0"/>
                <a:sym typeface="Times New Roman"/>
              </a:rPr>
              <a:t>Bill of </a:t>
            </a:r>
            <a:r>
              <a:rPr lang="fr-FR" sz="1600" i="1" dirty="0" err="1">
                <a:solidFill>
                  <a:srgbClr val="000000"/>
                </a:solidFill>
                <a:latin typeface="Times New Roman" panose="02020603050405020304" pitchFamily="18" charset="0"/>
                <a:ea typeface="Times New Roman"/>
                <a:cs typeface="Times New Roman" panose="02020603050405020304" pitchFamily="18" charset="0"/>
                <a:sym typeface="Times New Roman"/>
              </a:rPr>
              <a:t>Rights</a:t>
            </a:r>
            <a:endParaRPr sz="1600" dirty="0">
              <a:latin typeface="Times New Roman" panose="02020603050405020304" pitchFamily="18" charset="0"/>
              <a:ea typeface="Arial"/>
              <a:cs typeface="Times New Roman" panose="02020603050405020304" pitchFamily="18" charset="0"/>
              <a:sym typeface="Arial"/>
            </a:endParaRPr>
          </a:p>
          <a:p>
            <a:pPr marL="171450" indent="-171450" algn="just"/>
            <a:r>
              <a:rPr lang="fr-FR" sz="1600" dirty="0">
                <a:solidFill>
                  <a:srgbClr val="000000"/>
                </a:solidFill>
                <a:latin typeface="Times New Roman" panose="02020603050405020304" pitchFamily="18" charset="0"/>
                <a:ea typeface="Times New Roman"/>
                <a:cs typeface="Times New Roman" panose="02020603050405020304" pitchFamily="18" charset="0"/>
                <a:sym typeface="Times New Roman"/>
              </a:rPr>
              <a:t> </a:t>
            </a:r>
            <a:endParaRPr sz="1600" dirty="0">
              <a:latin typeface="Times New Roman" panose="02020603050405020304" pitchFamily="18" charset="0"/>
              <a:ea typeface="Arial"/>
              <a:cs typeface="Times New Roman" panose="02020603050405020304" pitchFamily="18" charset="0"/>
              <a:sym typeface="Arial"/>
            </a:endParaRPr>
          </a:p>
          <a:p>
            <a:pPr marL="171450" indent="-171450" algn="just">
              <a:buClr>
                <a:srgbClr val="000000"/>
              </a:buClr>
              <a:buSzPts val="1600"/>
              <a:buFont typeface="Arial"/>
              <a:buChar char="•"/>
            </a:pPr>
            <a:r>
              <a:rPr lang="fr-FR" sz="1600" dirty="0">
                <a:solidFill>
                  <a:srgbClr val="000000"/>
                </a:solidFill>
                <a:latin typeface="Times New Roman" panose="02020603050405020304" pitchFamily="18" charset="0"/>
                <a:ea typeface="Times New Roman"/>
                <a:cs typeface="Times New Roman" panose="02020603050405020304" pitchFamily="18" charset="0"/>
                <a:sym typeface="Times New Roman"/>
              </a:rPr>
              <a:t>Exil en 1679 à Amsterdam, et rédaction de plusieurs textes en exil. Textes principaux : </a:t>
            </a:r>
            <a:endParaRPr sz="1600" dirty="0">
              <a:latin typeface="Times New Roman" panose="02020603050405020304" pitchFamily="18" charset="0"/>
              <a:ea typeface="Arial"/>
              <a:cs typeface="Times New Roman" panose="02020603050405020304" pitchFamily="18" charset="0"/>
              <a:sym typeface="Arial"/>
            </a:endParaRPr>
          </a:p>
          <a:p>
            <a:pPr marL="171450" indent="-171450" algn="just"/>
            <a:r>
              <a:rPr lang="fr-FR" sz="1200" dirty="0">
                <a:solidFill>
                  <a:srgbClr val="000000"/>
                </a:solidFill>
                <a:latin typeface="Times New Roman" panose="02020603050405020304" pitchFamily="18" charset="0"/>
                <a:ea typeface="Times New Roman"/>
                <a:cs typeface="Times New Roman" panose="02020603050405020304" pitchFamily="18" charset="0"/>
                <a:sym typeface="Times New Roman"/>
              </a:rPr>
              <a:t>	-</a:t>
            </a:r>
            <a:r>
              <a:rPr lang="fr-FR" sz="1200" i="1" dirty="0">
                <a:solidFill>
                  <a:srgbClr val="000000"/>
                </a:solidFill>
                <a:latin typeface="Times New Roman" panose="02020603050405020304" pitchFamily="18" charset="0"/>
                <a:ea typeface="Times New Roman"/>
                <a:cs typeface="Times New Roman" panose="02020603050405020304" pitchFamily="18" charset="0"/>
                <a:sym typeface="Times New Roman"/>
              </a:rPr>
              <a:t>Lettre sur la tolérance, </a:t>
            </a:r>
            <a:r>
              <a:rPr lang="fr-FR" sz="1200" dirty="0">
                <a:solidFill>
                  <a:srgbClr val="000000"/>
                </a:solidFill>
                <a:latin typeface="Times New Roman" panose="02020603050405020304" pitchFamily="18" charset="0"/>
                <a:ea typeface="Times New Roman"/>
                <a:cs typeface="Times New Roman" panose="02020603050405020304" pitchFamily="18" charset="0"/>
                <a:sym typeface="Times New Roman"/>
              </a:rPr>
              <a:t>1689 (après, certes, un premier </a:t>
            </a:r>
            <a:r>
              <a:rPr lang="fr-FR" sz="1200" i="1" dirty="0">
                <a:solidFill>
                  <a:srgbClr val="000000"/>
                </a:solidFill>
                <a:latin typeface="Times New Roman" panose="02020603050405020304" pitchFamily="18" charset="0"/>
                <a:ea typeface="Times New Roman"/>
                <a:cs typeface="Times New Roman" panose="02020603050405020304" pitchFamily="18" charset="0"/>
                <a:sym typeface="Times New Roman"/>
              </a:rPr>
              <a:t>Essai sur la tolérance </a:t>
            </a:r>
            <a:r>
              <a:rPr lang="fr-FR" sz="1200" dirty="0">
                <a:solidFill>
                  <a:srgbClr val="000000"/>
                </a:solidFill>
                <a:latin typeface="Times New Roman" panose="02020603050405020304" pitchFamily="18" charset="0"/>
                <a:ea typeface="Times New Roman"/>
                <a:cs typeface="Times New Roman" panose="02020603050405020304" pitchFamily="18" charset="0"/>
                <a:sym typeface="Times New Roman"/>
              </a:rPr>
              <a:t>dès 1667).</a:t>
            </a:r>
            <a:endParaRPr sz="1200" dirty="0">
              <a:latin typeface="Times New Roman" panose="02020603050405020304" pitchFamily="18" charset="0"/>
              <a:ea typeface="Arial"/>
              <a:cs typeface="Times New Roman" panose="02020603050405020304" pitchFamily="18" charset="0"/>
              <a:sym typeface="Arial"/>
            </a:endParaRPr>
          </a:p>
          <a:p>
            <a:pPr marL="171450" indent="-171450" algn="just"/>
            <a:r>
              <a:rPr lang="fr-FR" sz="1200" dirty="0">
                <a:solidFill>
                  <a:srgbClr val="000000"/>
                </a:solidFill>
                <a:latin typeface="Times New Roman" panose="02020603050405020304" pitchFamily="18" charset="0"/>
                <a:ea typeface="Times New Roman"/>
                <a:cs typeface="Times New Roman" panose="02020603050405020304" pitchFamily="18" charset="0"/>
                <a:sym typeface="Times New Roman"/>
              </a:rPr>
              <a:t>	-</a:t>
            </a:r>
            <a:r>
              <a:rPr lang="fr-FR" sz="1200" i="1" dirty="0">
                <a:solidFill>
                  <a:srgbClr val="000000"/>
                </a:solidFill>
                <a:latin typeface="Times New Roman" panose="02020603050405020304" pitchFamily="18" charset="0"/>
                <a:ea typeface="Times New Roman"/>
                <a:cs typeface="Times New Roman" panose="02020603050405020304" pitchFamily="18" charset="0"/>
                <a:sym typeface="Times New Roman"/>
              </a:rPr>
              <a:t>Essai sur l’entendement humain, </a:t>
            </a:r>
            <a:r>
              <a:rPr lang="fr-FR" sz="1200" dirty="0">
                <a:solidFill>
                  <a:srgbClr val="000000"/>
                </a:solidFill>
                <a:latin typeface="Times New Roman" panose="02020603050405020304" pitchFamily="18" charset="0"/>
                <a:ea typeface="Times New Roman"/>
                <a:cs typeface="Times New Roman" panose="02020603050405020304" pitchFamily="18" charset="0"/>
                <a:sym typeface="Times New Roman"/>
              </a:rPr>
              <a:t>1689.</a:t>
            </a:r>
            <a:endParaRPr sz="1200" dirty="0">
              <a:latin typeface="Times New Roman" panose="02020603050405020304" pitchFamily="18" charset="0"/>
              <a:ea typeface="Arial"/>
              <a:cs typeface="Times New Roman" panose="02020603050405020304" pitchFamily="18" charset="0"/>
              <a:sym typeface="Arial"/>
            </a:endParaRPr>
          </a:p>
          <a:p>
            <a:pPr marL="171450" indent="-171450" algn="just"/>
            <a:r>
              <a:rPr lang="fr-FR" sz="1200" dirty="0">
                <a:solidFill>
                  <a:srgbClr val="000000"/>
                </a:solidFill>
                <a:latin typeface="Times New Roman" panose="02020603050405020304" pitchFamily="18" charset="0"/>
                <a:ea typeface="Times New Roman"/>
                <a:cs typeface="Times New Roman" panose="02020603050405020304" pitchFamily="18" charset="0"/>
                <a:sym typeface="Times New Roman"/>
              </a:rPr>
              <a:t>	-</a:t>
            </a:r>
            <a:r>
              <a:rPr lang="fr-FR" sz="1200" i="1" dirty="0">
                <a:solidFill>
                  <a:srgbClr val="000000"/>
                </a:solidFill>
                <a:latin typeface="Times New Roman" panose="02020603050405020304" pitchFamily="18" charset="0"/>
                <a:ea typeface="Times New Roman"/>
                <a:cs typeface="Times New Roman" panose="02020603050405020304" pitchFamily="18" charset="0"/>
                <a:sym typeface="Times New Roman"/>
              </a:rPr>
              <a:t>Traité du gouvernement civil, </a:t>
            </a:r>
            <a:r>
              <a:rPr lang="fr-FR" sz="1200" dirty="0">
                <a:solidFill>
                  <a:srgbClr val="000000"/>
                </a:solidFill>
                <a:latin typeface="Times New Roman" panose="02020603050405020304" pitchFamily="18" charset="0"/>
                <a:ea typeface="Times New Roman"/>
                <a:cs typeface="Times New Roman" panose="02020603050405020304" pitchFamily="18" charset="0"/>
                <a:sym typeface="Times New Roman"/>
              </a:rPr>
              <a:t>1690.</a:t>
            </a:r>
            <a:endParaRPr sz="1200" dirty="0">
              <a:latin typeface="Times New Roman" panose="02020603050405020304" pitchFamily="18" charset="0"/>
              <a:ea typeface="Arial"/>
              <a:cs typeface="Times New Roman" panose="02020603050405020304" pitchFamily="18" charset="0"/>
              <a:sym typeface="Arial"/>
            </a:endParaRPr>
          </a:p>
          <a:p>
            <a:pPr marL="171450" indent="-171450" algn="just"/>
            <a:r>
              <a:rPr lang="fr-FR" sz="1200" dirty="0">
                <a:solidFill>
                  <a:srgbClr val="000000"/>
                </a:solidFill>
                <a:latin typeface="Times New Roman" panose="02020603050405020304" pitchFamily="18" charset="0"/>
                <a:ea typeface="Times New Roman"/>
                <a:cs typeface="Times New Roman" panose="02020603050405020304" pitchFamily="18" charset="0"/>
                <a:sym typeface="Times New Roman"/>
              </a:rPr>
              <a:t>	</a:t>
            </a:r>
            <a:r>
              <a:rPr lang="fr-FR" sz="1200" i="1" dirty="0">
                <a:solidFill>
                  <a:srgbClr val="000000"/>
                </a:solidFill>
                <a:latin typeface="Times New Roman" panose="02020603050405020304" pitchFamily="18" charset="0"/>
                <a:ea typeface="Times New Roman"/>
                <a:cs typeface="Times New Roman" panose="02020603050405020304" pitchFamily="18" charset="0"/>
                <a:sym typeface="Times New Roman"/>
              </a:rPr>
              <a:t>-Considérations sur les conséquences de la diminution de l’intérêt et de l’augmentation de la valeur de l’argent, </a:t>
            </a:r>
            <a:r>
              <a:rPr lang="fr-FR" sz="1200" dirty="0">
                <a:solidFill>
                  <a:srgbClr val="000000"/>
                </a:solidFill>
                <a:latin typeface="Times New Roman" panose="02020603050405020304" pitchFamily="18" charset="0"/>
                <a:ea typeface="Times New Roman"/>
                <a:cs typeface="Times New Roman" panose="02020603050405020304" pitchFamily="18" charset="0"/>
                <a:sym typeface="Times New Roman"/>
              </a:rPr>
              <a:t>1691.</a:t>
            </a:r>
            <a:endParaRPr sz="1200" dirty="0">
              <a:latin typeface="Times New Roman" panose="02020603050405020304" pitchFamily="18" charset="0"/>
              <a:ea typeface="Arial"/>
              <a:cs typeface="Times New Roman" panose="02020603050405020304" pitchFamily="18" charset="0"/>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sp>
        <p:nvSpPr>
          <p:cNvPr id="220" name="Google Shape;220;p43"/>
          <p:cNvSpPr txBox="1"/>
          <p:nvPr/>
        </p:nvSpPr>
        <p:spPr>
          <a:xfrm>
            <a:off x="1485810" y="0"/>
            <a:ext cx="6172200" cy="573480"/>
          </a:xfrm>
          <a:prstGeom prst="rect">
            <a:avLst/>
          </a:prstGeom>
          <a:noFill/>
          <a:ln>
            <a:noFill/>
          </a:ln>
        </p:spPr>
        <p:txBody>
          <a:bodyPr spcFirstLastPara="1" wrap="square" lIns="68569" tIns="34275" rIns="68569" bIns="34275" anchor="ctr" anchorCtr="0">
            <a:normAutofit/>
          </a:bodyPr>
          <a:lstStyle/>
          <a:p>
            <a:pPr>
              <a:lnSpc>
                <a:spcPct val="90000"/>
              </a:lnSpc>
            </a:pPr>
            <a:r>
              <a:rPr lang="fr-FR" sz="3000" b="1" dirty="0">
                <a:solidFill>
                  <a:srgbClr val="000000"/>
                </a:solidFill>
                <a:latin typeface="Times New Roman"/>
                <a:ea typeface="Times New Roman"/>
                <a:cs typeface="Times New Roman"/>
                <a:sym typeface="Times New Roman"/>
              </a:rPr>
              <a:t>Locke, l’état de nature et l’état civil</a:t>
            </a:r>
            <a:endParaRPr sz="3000" dirty="0">
              <a:latin typeface="Arial"/>
              <a:ea typeface="Arial"/>
              <a:cs typeface="Arial"/>
              <a:sym typeface="Arial"/>
            </a:endParaRPr>
          </a:p>
        </p:txBody>
      </p:sp>
      <p:sp>
        <p:nvSpPr>
          <p:cNvPr id="221" name="Google Shape;221;p43"/>
          <p:cNvSpPr txBox="1"/>
          <p:nvPr/>
        </p:nvSpPr>
        <p:spPr>
          <a:xfrm>
            <a:off x="0" y="1052736"/>
            <a:ext cx="9144000" cy="5760640"/>
          </a:xfrm>
          <a:prstGeom prst="rect">
            <a:avLst/>
          </a:prstGeom>
          <a:noFill/>
          <a:ln>
            <a:noFill/>
          </a:ln>
        </p:spPr>
        <p:txBody>
          <a:bodyPr spcFirstLastPara="1" wrap="square" lIns="68569" tIns="34275" rIns="68569" bIns="34275" anchor="t" anchorCtr="0">
            <a:normAutofit/>
          </a:bodyPr>
          <a:lstStyle/>
          <a:p>
            <a:pPr marL="171450" indent="-171450" algn="just">
              <a:lnSpc>
                <a:spcPct val="90000"/>
              </a:lnSpc>
            </a:pPr>
            <a:r>
              <a:rPr lang="fr-FR" sz="3200" dirty="0">
                <a:solidFill>
                  <a:srgbClr val="000000"/>
                </a:solidFill>
                <a:latin typeface="Times New Roman" panose="02020603050405020304" pitchFamily="18" charset="0"/>
                <a:ea typeface="Times New Roman"/>
                <a:cs typeface="Times New Roman" panose="02020603050405020304" pitchFamily="18" charset="0"/>
                <a:sym typeface="Times New Roman"/>
              </a:rPr>
              <a:t>-Quelle anthropologie? Quel état de nature?</a:t>
            </a:r>
            <a:endParaRPr sz="3200" dirty="0">
              <a:latin typeface="Times New Roman" panose="02020603050405020304" pitchFamily="18" charset="0"/>
              <a:ea typeface="Arial"/>
              <a:cs typeface="Times New Roman" panose="02020603050405020304" pitchFamily="18" charset="0"/>
              <a:sym typeface="Arial"/>
            </a:endParaRPr>
          </a:p>
          <a:p>
            <a:pPr marL="171450" indent="-171450" algn="just">
              <a:lnSpc>
                <a:spcPct val="90000"/>
              </a:lnSpc>
              <a:spcBef>
                <a:spcPts val="751"/>
              </a:spcBef>
            </a:pPr>
            <a:r>
              <a:rPr lang="fr-FR" sz="3200" dirty="0">
                <a:solidFill>
                  <a:srgbClr val="000000"/>
                </a:solidFill>
                <a:latin typeface="Times New Roman" panose="02020603050405020304" pitchFamily="18" charset="0"/>
                <a:ea typeface="Times New Roman"/>
                <a:cs typeface="Times New Roman" panose="02020603050405020304" pitchFamily="18" charset="0"/>
                <a:sym typeface="Times New Roman"/>
              </a:rPr>
              <a:t> </a:t>
            </a:r>
            <a:endParaRPr sz="3200" dirty="0">
              <a:latin typeface="Times New Roman" panose="02020603050405020304" pitchFamily="18" charset="0"/>
              <a:ea typeface="Arial"/>
              <a:cs typeface="Times New Roman" panose="02020603050405020304" pitchFamily="18" charset="0"/>
              <a:sym typeface="Arial"/>
            </a:endParaRPr>
          </a:p>
          <a:p>
            <a:pPr marL="171450" indent="-171450" algn="just">
              <a:lnSpc>
                <a:spcPct val="90000"/>
              </a:lnSpc>
              <a:spcBef>
                <a:spcPts val="751"/>
              </a:spcBef>
            </a:pPr>
            <a:r>
              <a:rPr lang="fr-FR" sz="3200" dirty="0">
                <a:solidFill>
                  <a:srgbClr val="000000"/>
                </a:solidFill>
                <a:latin typeface="Times New Roman" panose="02020603050405020304" pitchFamily="18" charset="0"/>
                <a:ea typeface="Times New Roman"/>
                <a:cs typeface="Times New Roman" panose="02020603050405020304" pitchFamily="18" charset="0"/>
                <a:sym typeface="Times New Roman"/>
              </a:rPr>
              <a:t>-Quels sont les buts de l’association civile? </a:t>
            </a:r>
            <a:endParaRPr sz="3200" dirty="0">
              <a:latin typeface="Times New Roman" panose="02020603050405020304" pitchFamily="18" charset="0"/>
              <a:ea typeface="Arial"/>
              <a:cs typeface="Times New Roman" panose="02020603050405020304" pitchFamily="18" charset="0"/>
              <a:sym typeface="Arial"/>
            </a:endParaRPr>
          </a:p>
          <a:p>
            <a:pPr marL="171450" indent="-171450" algn="just">
              <a:lnSpc>
                <a:spcPct val="90000"/>
              </a:lnSpc>
              <a:spcBef>
                <a:spcPts val="751"/>
              </a:spcBef>
            </a:pPr>
            <a:r>
              <a:rPr lang="fr-FR" sz="3200" dirty="0">
                <a:solidFill>
                  <a:srgbClr val="000000"/>
                </a:solidFill>
                <a:latin typeface="Times New Roman" panose="02020603050405020304" pitchFamily="18" charset="0"/>
                <a:ea typeface="Times New Roman"/>
                <a:cs typeface="Times New Roman" panose="02020603050405020304" pitchFamily="18" charset="0"/>
                <a:sym typeface="Times New Roman"/>
              </a:rPr>
              <a:t> </a:t>
            </a:r>
            <a:endParaRPr sz="3200" dirty="0">
              <a:latin typeface="Times New Roman" panose="02020603050405020304" pitchFamily="18" charset="0"/>
              <a:ea typeface="Arial"/>
              <a:cs typeface="Times New Roman" panose="02020603050405020304" pitchFamily="18" charset="0"/>
              <a:sym typeface="Arial"/>
            </a:endParaRPr>
          </a:p>
          <a:p>
            <a:pPr marL="171450" indent="-171450" algn="just">
              <a:lnSpc>
                <a:spcPct val="90000"/>
              </a:lnSpc>
              <a:spcBef>
                <a:spcPts val="751"/>
              </a:spcBef>
            </a:pPr>
            <a:r>
              <a:rPr lang="fr-FR" sz="3200" dirty="0">
                <a:solidFill>
                  <a:srgbClr val="000000"/>
                </a:solidFill>
                <a:latin typeface="Times New Roman" panose="02020603050405020304" pitchFamily="18" charset="0"/>
                <a:ea typeface="Times New Roman"/>
                <a:cs typeface="Times New Roman" panose="02020603050405020304" pitchFamily="18" charset="0"/>
                <a:sym typeface="Times New Roman"/>
              </a:rPr>
              <a:t>-Comment se définissent liberté naturelle et liberté civile?</a:t>
            </a:r>
            <a:endParaRPr sz="3200" dirty="0">
              <a:latin typeface="Times New Roman" panose="02020603050405020304" pitchFamily="18" charset="0"/>
              <a:ea typeface="Arial"/>
              <a:cs typeface="Times New Roman" panose="02020603050405020304" pitchFamily="18" charset="0"/>
              <a:sym typeface="Arial"/>
            </a:endParaRPr>
          </a:p>
          <a:p>
            <a:pPr marL="171450" indent="-171450" algn="just">
              <a:lnSpc>
                <a:spcPct val="90000"/>
              </a:lnSpc>
              <a:spcBef>
                <a:spcPts val="751"/>
              </a:spcBef>
            </a:pPr>
            <a:r>
              <a:rPr lang="fr-FR" sz="3200" dirty="0">
                <a:solidFill>
                  <a:srgbClr val="000000"/>
                </a:solidFill>
                <a:latin typeface="Times New Roman" panose="02020603050405020304" pitchFamily="18" charset="0"/>
                <a:ea typeface="Times New Roman"/>
                <a:cs typeface="Times New Roman" panose="02020603050405020304" pitchFamily="18" charset="0"/>
                <a:sym typeface="Times New Roman"/>
              </a:rPr>
              <a:t> </a:t>
            </a:r>
            <a:endParaRPr sz="3200" dirty="0">
              <a:latin typeface="Times New Roman" panose="02020603050405020304" pitchFamily="18" charset="0"/>
              <a:ea typeface="Arial"/>
              <a:cs typeface="Times New Roman" panose="02020603050405020304" pitchFamily="18" charset="0"/>
              <a:sym typeface="Arial"/>
            </a:endParaRPr>
          </a:p>
          <a:p>
            <a:pPr marL="171450" indent="-171450" algn="just">
              <a:lnSpc>
                <a:spcPct val="90000"/>
              </a:lnSpc>
              <a:spcBef>
                <a:spcPts val="751"/>
              </a:spcBef>
            </a:pPr>
            <a:r>
              <a:rPr lang="fr-FR" sz="3200" dirty="0">
                <a:solidFill>
                  <a:srgbClr val="000000"/>
                </a:solidFill>
                <a:latin typeface="Times New Roman" panose="02020603050405020304" pitchFamily="18" charset="0"/>
                <a:ea typeface="Times New Roman"/>
                <a:cs typeface="Times New Roman" panose="02020603050405020304" pitchFamily="18" charset="0"/>
                <a:sym typeface="Times New Roman"/>
              </a:rPr>
              <a:t>-Quels sont les rapports de l’Église et de l’État?</a:t>
            </a:r>
            <a:endParaRPr sz="3200" dirty="0">
              <a:latin typeface="Times New Roman" panose="02020603050405020304" pitchFamily="18" charset="0"/>
              <a:ea typeface="Arial"/>
              <a:cs typeface="Times New Roman" panose="02020603050405020304" pitchFamily="18" charset="0"/>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25"/>
        <p:cNvGrpSpPr/>
        <p:nvPr/>
      </p:nvGrpSpPr>
      <p:grpSpPr>
        <a:xfrm>
          <a:off x="0" y="0"/>
          <a:ext cx="0" cy="0"/>
          <a:chOff x="0" y="0"/>
          <a:chExt cx="0" cy="0"/>
        </a:xfrm>
      </p:grpSpPr>
      <p:sp>
        <p:nvSpPr>
          <p:cNvPr id="226" name="Google Shape;226;p44"/>
          <p:cNvSpPr txBox="1"/>
          <p:nvPr/>
        </p:nvSpPr>
        <p:spPr>
          <a:xfrm>
            <a:off x="1485900" y="0"/>
            <a:ext cx="6172200" cy="620688"/>
          </a:xfrm>
          <a:prstGeom prst="rect">
            <a:avLst/>
          </a:prstGeom>
          <a:noFill/>
          <a:ln>
            <a:noFill/>
          </a:ln>
        </p:spPr>
        <p:txBody>
          <a:bodyPr spcFirstLastPara="1" wrap="square" lIns="68569" tIns="34275" rIns="68569" bIns="34275" anchor="ctr" anchorCtr="0">
            <a:normAutofit/>
          </a:bodyPr>
          <a:lstStyle/>
          <a:p>
            <a:pPr>
              <a:lnSpc>
                <a:spcPct val="90000"/>
              </a:lnSpc>
            </a:pPr>
            <a:r>
              <a:rPr lang="fr-FR" sz="3000" b="1" dirty="0">
                <a:solidFill>
                  <a:srgbClr val="000000"/>
                </a:solidFill>
                <a:latin typeface="Times New Roman"/>
                <a:ea typeface="Times New Roman"/>
                <a:cs typeface="Times New Roman"/>
                <a:sym typeface="Times New Roman"/>
              </a:rPr>
              <a:t>Locke, l’état de nature et l’état civil</a:t>
            </a:r>
            <a:endParaRPr sz="3000" dirty="0">
              <a:latin typeface="Arial"/>
              <a:ea typeface="Arial"/>
              <a:cs typeface="Arial"/>
              <a:sym typeface="Arial"/>
            </a:endParaRPr>
          </a:p>
        </p:txBody>
      </p:sp>
      <p:sp>
        <p:nvSpPr>
          <p:cNvPr id="227" name="Google Shape;227;p44"/>
          <p:cNvSpPr txBox="1"/>
          <p:nvPr/>
        </p:nvSpPr>
        <p:spPr>
          <a:xfrm>
            <a:off x="0" y="692696"/>
            <a:ext cx="9144000" cy="6165304"/>
          </a:xfrm>
          <a:prstGeom prst="rect">
            <a:avLst/>
          </a:prstGeom>
          <a:noFill/>
          <a:ln>
            <a:noFill/>
          </a:ln>
        </p:spPr>
        <p:txBody>
          <a:bodyPr spcFirstLastPara="1" wrap="square" lIns="68569" tIns="34275" rIns="68569" bIns="34275" anchor="t" anchorCtr="0">
            <a:normAutofit lnSpcReduction="10000"/>
          </a:bodyPr>
          <a:lstStyle/>
          <a:p>
            <a:pPr marL="171450" indent="-171450" algn="just"/>
            <a:r>
              <a:rPr lang="fr-FR" dirty="0">
                <a:solidFill>
                  <a:srgbClr val="000000"/>
                </a:solidFill>
                <a:latin typeface="Times New Roman" panose="02020603050405020304" pitchFamily="18" charset="0"/>
                <a:ea typeface="Times New Roman"/>
                <a:cs typeface="Times New Roman" panose="02020603050405020304" pitchFamily="18" charset="0"/>
                <a:sym typeface="Times New Roman"/>
              </a:rPr>
              <a:t>-Quelle anthropologie? Quel état de nature?</a:t>
            </a:r>
            <a:endParaRPr dirty="0">
              <a:latin typeface="Times New Roman" panose="02020603050405020304" pitchFamily="18" charset="0"/>
              <a:ea typeface="Arial"/>
              <a:cs typeface="Times New Roman" panose="02020603050405020304" pitchFamily="18" charset="0"/>
              <a:sym typeface="Arial"/>
            </a:endParaRPr>
          </a:p>
          <a:p>
            <a:pPr marL="171450" indent="-171450" algn="just"/>
            <a:r>
              <a:rPr lang="fr-FR" sz="1600" dirty="0">
                <a:solidFill>
                  <a:srgbClr val="000000"/>
                </a:solidFill>
                <a:latin typeface="Times New Roman" panose="02020603050405020304" pitchFamily="18" charset="0"/>
                <a:ea typeface="Times New Roman"/>
                <a:cs typeface="Times New Roman" panose="02020603050405020304" pitchFamily="18" charset="0"/>
                <a:sym typeface="Times New Roman"/>
              </a:rPr>
              <a:t>	Tous les hommes sont naturellement libres et bons, mais en même temps sont imparfaits, et des conflits peuvent apparaître. Ils tournent essentiellement autour des « intérêts civils ». « J'appelle intérêts civils, la vie, la liberté, la santé du corps ; la possession des biens extérieurs, tels que sont l'argent, les terres, les maisons, les meubles, et autres choses de cette nature ». </a:t>
            </a:r>
            <a:endParaRPr sz="1600" dirty="0">
              <a:latin typeface="Times New Roman" panose="02020603050405020304" pitchFamily="18" charset="0"/>
              <a:ea typeface="Arial"/>
              <a:cs typeface="Times New Roman" panose="02020603050405020304" pitchFamily="18" charset="0"/>
              <a:sym typeface="Arial"/>
            </a:endParaRPr>
          </a:p>
          <a:p>
            <a:pPr marL="171450" indent="-171450" algn="just"/>
            <a:r>
              <a:rPr lang="fr-FR" sz="2400" dirty="0">
                <a:solidFill>
                  <a:srgbClr val="000000"/>
                </a:solidFill>
                <a:latin typeface="Times New Roman" panose="02020603050405020304" pitchFamily="18" charset="0"/>
                <a:ea typeface="Times New Roman"/>
                <a:cs typeface="Times New Roman" panose="02020603050405020304" pitchFamily="18" charset="0"/>
                <a:sym typeface="Times New Roman"/>
              </a:rPr>
              <a:t> </a:t>
            </a:r>
            <a:endParaRPr sz="2400" dirty="0">
              <a:latin typeface="Times New Roman" panose="02020603050405020304" pitchFamily="18" charset="0"/>
              <a:ea typeface="Arial"/>
              <a:cs typeface="Times New Roman" panose="02020603050405020304" pitchFamily="18" charset="0"/>
              <a:sym typeface="Arial"/>
            </a:endParaRPr>
          </a:p>
          <a:p>
            <a:pPr marL="171450" indent="-171450" algn="just"/>
            <a:r>
              <a:rPr lang="fr-FR" dirty="0">
                <a:solidFill>
                  <a:srgbClr val="000000"/>
                </a:solidFill>
                <a:latin typeface="Times New Roman" panose="02020603050405020304" pitchFamily="18" charset="0"/>
                <a:ea typeface="Times New Roman"/>
                <a:cs typeface="Times New Roman" panose="02020603050405020304" pitchFamily="18" charset="0"/>
                <a:sym typeface="Times New Roman"/>
              </a:rPr>
              <a:t>-Quels sont les buts de l’association civile? </a:t>
            </a:r>
            <a:endParaRPr dirty="0">
              <a:latin typeface="Times New Roman" panose="02020603050405020304" pitchFamily="18" charset="0"/>
              <a:ea typeface="Arial"/>
              <a:cs typeface="Times New Roman" panose="02020603050405020304" pitchFamily="18" charset="0"/>
              <a:sym typeface="Arial"/>
            </a:endParaRPr>
          </a:p>
          <a:p>
            <a:pPr marL="171450" indent="-171450" algn="just"/>
            <a:r>
              <a:rPr lang="fr-FR" sz="1600" dirty="0">
                <a:solidFill>
                  <a:srgbClr val="000000"/>
                </a:solidFill>
                <a:latin typeface="Times New Roman" panose="02020603050405020304" pitchFamily="18" charset="0"/>
                <a:ea typeface="Times New Roman"/>
                <a:cs typeface="Times New Roman" panose="02020603050405020304" pitchFamily="18" charset="0"/>
                <a:sym typeface="Times New Roman"/>
              </a:rPr>
              <a:t>De régler les différents entre individus libres. Le pouvoir politique est un arbitre, un tiers. Le magistrat (son représentant par excellence) doit trancher les conflits entre les humains.</a:t>
            </a:r>
            <a:endParaRPr sz="1600" dirty="0">
              <a:latin typeface="Times New Roman" panose="02020603050405020304" pitchFamily="18" charset="0"/>
              <a:ea typeface="Arial"/>
              <a:cs typeface="Times New Roman" panose="02020603050405020304" pitchFamily="18" charset="0"/>
              <a:sym typeface="Arial"/>
            </a:endParaRPr>
          </a:p>
          <a:p>
            <a:pPr marL="171450" indent="-171450" algn="just"/>
            <a:r>
              <a:rPr lang="fr-FR" sz="1600" i="1" dirty="0">
                <a:solidFill>
                  <a:srgbClr val="000000"/>
                </a:solidFill>
                <a:latin typeface="Times New Roman" panose="02020603050405020304" pitchFamily="18" charset="0"/>
                <a:ea typeface="Times New Roman"/>
                <a:cs typeface="Times New Roman" panose="02020603050405020304" pitchFamily="18" charset="0"/>
                <a:sym typeface="Times New Roman"/>
              </a:rPr>
              <a:t>	« Chacun de ceux qui sont entrés en société ait abandonné le pouvoir qu'il avait de punir les infractions des lois de la nature, et de juger lui-même des cas qui pouvaient se présenter […] Nous voyons la vraie origine du pouvoir législatif et exécutif de la société civile, lequel consiste a juger par des lois établies et constantes, de quelle manière les offenses, commises dans la société, doivent être punies […]. C'est pourquoi, partout où il y a un certain nombre de gens unis de telle sorte en société, que chacun d'eux ait renoncé à son pouvoir exécutif des lois de la nature et l'ait remis au public, là et là seulement, se trouve une société politique ou civile.</a:t>
            </a:r>
            <a:endParaRPr sz="1600" dirty="0">
              <a:latin typeface="Times New Roman" panose="02020603050405020304" pitchFamily="18" charset="0"/>
              <a:ea typeface="Arial"/>
              <a:cs typeface="Times New Roman" panose="02020603050405020304" pitchFamily="18" charset="0"/>
              <a:sym typeface="Arial"/>
            </a:endParaRPr>
          </a:p>
          <a:p>
            <a:pPr marL="171450" indent="-171450" algn="just"/>
            <a:r>
              <a:rPr lang="fr-FR" sz="1200" dirty="0">
                <a:solidFill>
                  <a:srgbClr val="000000"/>
                </a:solidFill>
                <a:latin typeface="Times New Roman" panose="02020603050405020304" pitchFamily="18" charset="0"/>
                <a:ea typeface="Times New Roman"/>
                <a:cs typeface="Times New Roman" panose="02020603050405020304" pitchFamily="18" charset="0"/>
                <a:sym typeface="Times New Roman"/>
              </a:rPr>
              <a:t> </a:t>
            </a:r>
            <a:endParaRPr sz="1200" dirty="0">
              <a:latin typeface="Times New Roman" panose="02020603050405020304" pitchFamily="18" charset="0"/>
              <a:ea typeface="Arial"/>
              <a:cs typeface="Times New Roman" panose="02020603050405020304" pitchFamily="18" charset="0"/>
              <a:sym typeface="Arial"/>
            </a:endParaRPr>
          </a:p>
          <a:p>
            <a:pPr marL="171450" indent="-171450" algn="just"/>
            <a:r>
              <a:rPr lang="fr-FR" sz="2400" dirty="0">
                <a:solidFill>
                  <a:srgbClr val="000000"/>
                </a:solidFill>
                <a:latin typeface="Times New Roman" panose="02020603050405020304" pitchFamily="18" charset="0"/>
                <a:ea typeface="Times New Roman"/>
                <a:cs typeface="Times New Roman" panose="02020603050405020304" pitchFamily="18" charset="0"/>
                <a:sym typeface="Times New Roman"/>
              </a:rPr>
              <a:t>-Comment se définissent liberté naturelle et liberté civile?</a:t>
            </a:r>
            <a:endParaRPr sz="2400" dirty="0">
              <a:latin typeface="Times New Roman" panose="02020603050405020304" pitchFamily="18" charset="0"/>
              <a:ea typeface="Arial"/>
              <a:cs typeface="Times New Roman" panose="02020603050405020304" pitchFamily="18" charset="0"/>
              <a:sym typeface="Arial"/>
            </a:endParaRPr>
          </a:p>
          <a:p>
            <a:pPr marL="171450" indent="-171450" algn="just"/>
            <a:r>
              <a:rPr lang="fr-FR" sz="1600" dirty="0">
                <a:solidFill>
                  <a:srgbClr val="000000"/>
                </a:solidFill>
                <a:latin typeface="Times New Roman" panose="02020603050405020304" pitchFamily="18" charset="0"/>
                <a:ea typeface="Times New Roman"/>
                <a:cs typeface="Times New Roman" panose="02020603050405020304" pitchFamily="18" charset="0"/>
                <a:sym typeface="Times New Roman"/>
              </a:rPr>
              <a:t>Il y a continuité. La loi civile doit garantir les droits naturels et les intérêts civils. En un sens, la société civile légalise la « société naturelle », et rend des droits naturels effectifs en société. Passage, par exemple, de la possession à la propriété</a:t>
            </a:r>
            <a:endParaRPr sz="1600" dirty="0">
              <a:latin typeface="Times New Roman" panose="02020603050405020304" pitchFamily="18" charset="0"/>
              <a:ea typeface="Arial"/>
              <a:cs typeface="Times New Roman" panose="02020603050405020304" pitchFamily="18" charset="0"/>
              <a:sym typeface="Arial"/>
            </a:endParaRPr>
          </a:p>
          <a:p>
            <a:pPr marL="171450" indent="-171450" algn="just"/>
            <a:r>
              <a:rPr lang="fr-FR" sz="1600" dirty="0">
                <a:solidFill>
                  <a:srgbClr val="000000"/>
                </a:solidFill>
                <a:latin typeface="Times New Roman" panose="02020603050405020304" pitchFamily="18" charset="0"/>
                <a:ea typeface="Times New Roman"/>
                <a:cs typeface="Times New Roman" panose="02020603050405020304" pitchFamily="18" charset="0"/>
                <a:sym typeface="Times New Roman"/>
              </a:rPr>
              <a:t> </a:t>
            </a:r>
            <a:endParaRPr sz="1600" dirty="0">
              <a:latin typeface="Times New Roman" panose="02020603050405020304" pitchFamily="18" charset="0"/>
              <a:ea typeface="Arial"/>
              <a:cs typeface="Times New Roman" panose="02020603050405020304" pitchFamily="18" charset="0"/>
              <a:sym typeface="Arial"/>
            </a:endParaRPr>
          </a:p>
          <a:p>
            <a:pPr marL="171450" indent="-171450" algn="just"/>
            <a:r>
              <a:rPr lang="fr-FR" sz="2400" dirty="0">
                <a:solidFill>
                  <a:srgbClr val="000000"/>
                </a:solidFill>
                <a:latin typeface="Times New Roman" panose="02020603050405020304" pitchFamily="18" charset="0"/>
                <a:ea typeface="Times New Roman"/>
                <a:cs typeface="Times New Roman" panose="02020603050405020304" pitchFamily="18" charset="0"/>
                <a:sym typeface="Times New Roman"/>
              </a:rPr>
              <a:t>-Quels sont les rapports de l’Église et de l’État?</a:t>
            </a:r>
            <a:endParaRPr sz="2400" dirty="0">
              <a:latin typeface="Times New Roman" panose="02020603050405020304" pitchFamily="18" charset="0"/>
              <a:ea typeface="Arial"/>
              <a:cs typeface="Times New Roman" panose="02020603050405020304" pitchFamily="18" charset="0"/>
              <a:sym typeface="Arial"/>
            </a:endParaRPr>
          </a:p>
          <a:p>
            <a:pPr marL="171450" indent="-171450" algn="just"/>
            <a:r>
              <a:rPr lang="fr-FR" dirty="0">
                <a:solidFill>
                  <a:srgbClr val="000000"/>
                </a:solidFill>
                <a:latin typeface="Times New Roman" panose="02020603050405020304" pitchFamily="18" charset="0"/>
                <a:ea typeface="Times New Roman"/>
                <a:cs typeface="Times New Roman" panose="02020603050405020304" pitchFamily="18" charset="0"/>
                <a:sym typeface="Times New Roman"/>
              </a:rPr>
              <a:t>Seul le magistrat, représentant de l’Etat, a le droit d’utiliser la force. L’Eglise, bien qu’essentiel à la vie civile, est rejetée dans la seule sphère privée de la croyance.</a:t>
            </a:r>
            <a:endParaRPr dirty="0">
              <a:latin typeface="Times New Roman" panose="02020603050405020304" pitchFamily="18" charset="0"/>
              <a:ea typeface="Arial"/>
              <a:cs typeface="Times New Roman" panose="02020603050405020304" pitchFamily="18" charset="0"/>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31"/>
        <p:cNvGrpSpPr/>
        <p:nvPr/>
      </p:nvGrpSpPr>
      <p:grpSpPr>
        <a:xfrm>
          <a:off x="0" y="0"/>
          <a:ext cx="0" cy="0"/>
          <a:chOff x="0" y="0"/>
          <a:chExt cx="0" cy="0"/>
        </a:xfrm>
      </p:grpSpPr>
      <p:sp>
        <p:nvSpPr>
          <p:cNvPr id="232" name="Google Shape;232;p45"/>
          <p:cNvSpPr txBox="1"/>
          <p:nvPr/>
        </p:nvSpPr>
        <p:spPr>
          <a:xfrm>
            <a:off x="1458157" y="0"/>
            <a:ext cx="6172200" cy="548680"/>
          </a:xfrm>
          <a:prstGeom prst="rect">
            <a:avLst/>
          </a:prstGeom>
          <a:noFill/>
          <a:ln>
            <a:noFill/>
          </a:ln>
        </p:spPr>
        <p:txBody>
          <a:bodyPr spcFirstLastPara="1" wrap="square" lIns="68569" tIns="34275" rIns="68569" bIns="34275" anchor="ctr" anchorCtr="1">
            <a:normAutofit/>
          </a:bodyPr>
          <a:lstStyle/>
          <a:p>
            <a:pPr algn="ctr">
              <a:lnSpc>
                <a:spcPct val="90000"/>
              </a:lnSpc>
            </a:pPr>
            <a:r>
              <a:rPr lang="fr-FR" sz="2400" b="1" dirty="0">
                <a:solidFill>
                  <a:srgbClr val="000000"/>
                </a:solidFill>
                <a:latin typeface="Times New Roman"/>
                <a:ea typeface="Times New Roman"/>
                <a:cs typeface="Times New Roman"/>
                <a:sym typeface="Times New Roman"/>
              </a:rPr>
              <a:t>Locke, le travail et la propriété</a:t>
            </a:r>
            <a:endParaRPr sz="2400" dirty="0">
              <a:latin typeface="Arial"/>
              <a:ea typeface="Arial"/>
              <a:cs typeface="Arial"/>
              <a:sym typeface="Arial"/>
            </a:endParaRPr>
          </a:p>
        </p:txBody>
      </p:sp>
      <p:sp>
        <p:nvSpPr>
          <p:cNvPr id="233" name="Google Shape;233;p45"/>
          <p:cNvSpPr txBox="1"/>
          <p:nvPr/>
        </p:nvSpPr>
        <p:spPr>
          <a:xfrm>
            <a:off x="0" y="692696"/>
            <a:ext cx="9088514" cy="6165303"/>
          </a:xfrm>
          <a:prstGeom prst="rect">
            <a:avLst/>
          </a:prstGeom>
          <a:noFill/>
          <a:ln>
            <a:noFill/>
          </a:ln>
        </p:spPr>
        <p:txBody>
          <a:bodyPr spcFirstLastPara="1" wrap="square" lIns="68569" tIns="34275" rIns="68569" bIns="34275" anchor="t" anchorCtr="0">
            <a:normAutofit/>
          </a:bodyPr>
          <a:lstStyle/>
          <a:p>
            <a:pPr marL="171450" indent="-171450" algn="just"/>
            <a:r>
              <a:rPr lang="fr-FR" i="1" dirty="0">
                <a:solidFill>
                  <a:srgbClr val="000000"/>
                </a:solidFill>
                <a:latin typeface="Times New Roman" panose="02020603050405020304" pitchFamily="18" charset="0"/>
                <a:ea typeface="Times New Roman"/>
                <a:cs typeface="Times New Roman" panose="02020603050405020304" pitchFamily="18" charset="0"/>
                <a:sym typeface="Times New Roman"/>
              </a:rPr>
              <a:t>	Celui qui se nourrit des glands qu'il a ramassés sous un chêne, ou des pommes qu'il a cueillies aux arbres d'un bois, se les est certainement appropriés. Personne ne peut nier que ces aliments soient à lui. Je demande donc : Quand est-ce que ces choses commencent à être à lui? Lorsqu'il les a digérées, ou lorsqu'il les a mangées, ou lorsqu'il les a fait bouillir, ou lorsqu'il les a rapportées chez lui, ou lorsqu'il les a ramassées ? Il est clair que si le fait, qui vient le premier, de les avoir cueillies ne les a pas rendues siennes, rien d'autre ne le pourrait. Ce travail a établi une distinction entre ces choses et ce qui est commun; il leur a ajouté quelque chose de plus que ce que la nature, la mère commune de tous, y a mis ; et, par là, ils sont devenus sa propriété privée. Quelqu'un dira-t-il qu'il n'avait aucun droit sur ces glands et sur ces pommes qu'il s'est appropriés de la sorte, parce qu'il n'avait pas le consentement de toute l'humanité pour les faire siens? était-ce un vol, de prendre ainsi pour soi ce qui appartenait à tous en commun ? si un consentement de ce genre avait été nécessaire, les hommes seraient morts de faim en dépit de l'abondance des choses [...]. Nous voyons que sur les terres communes, qui le demeurent par convention, c'est le fait de prendre une partie de ce qui est commun et de l'arracher à l'état où la laisse la nature qui est au commencement de la propriété, sans laquelle ces terres communes ne servent à rien. Et le fait qu'on se saisisse de ceci ou de cela ne dépend pas du consentement explicite de tous. Ainsi, l'herbe que mon cheval a mangée, la tourbe qu'a coupée mon serviteur et le minerai que j'ai déterré, dans tous les lieux où j'y ai un droit en commun avec d'autres, deviennent ma propriété, sans que soit nécessaire la cession ou le consentement de qui que ce soit. Le travail, qui était le mien, d'arracher ces choses de l'état de possessions communes où elles étaient, y a fixé ma propriété."</a:t>
            </a:r>
            <a:endParaRPr dirty="0">
              <a:latin typeface="Times New Roman" panose="02020603050405020304" pitchFamily="18" charset="0"/>
              <a:cs typeface="Times New Roman" panose="02020603050405020304" pitchFamily="18" charset="0"/>
              <a:sym typeface="Arial"/>
            </a:endParaRPr>
          </a:p>
          <a:p>
            <a:pPr>
              <a:lnSpc>
                <a:spcPct val="50000"/>
              </a:lnSpc>
              <a:spcBef>
                <a:spcPts val="751"/>
              </a:spcBef>
              <a:buClr>
                <a:srgbClr val="000000"/>
              </a:buClr>
              <a:buSzPts val="1000"/>
            </a:pPr>
            <a:endParaRPr sz="750" dirty="0">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79"/>
        <p:cNvGrpSpPr/>
        <p:nvPr/>
      </p:nvGrpSpPr>
      <p:grpSpPr>
        <a:xfrm>
          <a:off x="0" y="0"/>
          <a:ext cx="0" cy="0"/>
          <a:chOff x="0" y="0"/>
          <a:chExt cx="0" cy="0"/>
        </a:xfrm>
      </p:grpSpPr>
      <p:sp>
        <p:nvSpPr>
          <p:cNvPr id="280" name="Google Shape;280;p53"/>
          <p:cNvSpPr txBox="1"/>
          <p:nvPr/>
        </p:nvSpPr>
        <p:spPr>
          <a:xfrm>
            <a:off x="1120968" y="13890"/>
            <a:ext cx="6858000" cy="534790"/>
          </a:xfrm>
          <a:prstGeom prst="rect">
            <a:avLst/>
          </a:prstGeom>
          <a:noFill/>
          <a:ln>
            <a:noFill/>
          </a:ln>
        </p:spPr>
        <p:txBody>
          <a:bodyPr spcFirstLastPara="1" wrap="square" lIns="68569" tIns="34275" rIns="68569" bIns="34275" anchor="ctr" anchorCtr="0">
            <a:normAutofit/>
          </a:bodyPr>
          <a:lstStyle/>
          <a:p>
            <a:pPr>
              <a:lnSpc>
                <a:spcPct val="90000"/>
              </a:lnSpc>
            </a:pPr>
            <a:r>
              <a:rPr lang="fr-FR" sz="2850" b="1" dirty="0">
                <a:solidFill>
                  <a:srgbClr val="000000"/>
                </a:solidFill>
                <a:latin typeface="Times New Roman"/>
                <a:ea typeface="Times New Roman"/>
                <a:cs typeface="Times New Roman"/>
                <a:sym typeface="Times New Roman"/>
              </a:rPr>
              <a:t>Brèves remarques sur l’économie politique</a:t>
            </a:r>
            <a:endParaRPr sz="2850" dirty="0">
              <a:latin typeface="Arial"/>
              <a:ea typeface="Arial"/>
              <a:cs typeface="Arial"/>
              <a:sym typeface="Arial"/>
            </a:endParaRPr>
          </a:p>
        </p:txBody>
      </p:sp>
      <p:sp>
        <p:nvSpPr>
          <p:cNvPr id="281" name="Google Shape;281;p53"/>
          <p:cNvSpPr txBox="1"/>
          <p:nvPr/>
        </p:nvSpPr>
        <p:spPr>
          <a:xfrm>
            <a:off x="38156" y="764704"/>
            <a:ext cx="9023625" cy="6093295"/>
          </a:xfrm>
          <a:prstGeom prst="rect">
            <a:avLst/>
          </a:prstGeom>
          <a:noFill/>
          <a:ln>
            <a:noFill/>
          </a:ln>
        </p:spPr>
        <p:txBody>
          <a:bodyPr spcFirstLastPara="1" wrap="square" lIns="68569" tIns="34275" rIns="68569" bIns="34275" anchor="t" anchorCtr="0">
            <a:normAutofit/>
          </a:bodyPr>
          <a:lstStyle/>
          <a:p>
            <a:pPr marL="171450" indent="-171450" algn="just">
              <a:buClr>
                <a:srgbClr val="000000"/>
              </a:buClr>
              <a:buSzPts val="1800"/>
              <a:buFont typeface="Arial"/>
              <a:buChar char="•"/>
            </a:pPr>
            <a:r>
              <a:rPr lang="fr-FR" sz="1600" dirty="0">
                <a:solidFill>
                  <a:srgbClr val="000000"/>
                </a:solidFill>
                <a:latin typeface="Times New Roman" panose="02020603050405020304" pitchFamily="18" charset="0"/>
                <a:ea typeface="Times New Roman"/>
                <a:cs typeface="Times New Roman" panose="02020603050405020304" pitchFamily="18" charset="0"/>
                <a:sym typeface="Times New Roman"/>
              </a:rPr>
              <a:t>Depuis la fin du XVIe siècle, la question économique prend de l’importance (réflexion globale sur la raison d’état, mais aussi textes plus spécifiquement dédiés à l’économie, la monnaie, l’</a:t>
            </a:r>
            <a:r>
              <a:rPr lang="fr-FR" sz="1600" dirty="0" err="1">
                <a:solidFill>
                  <a:srgbClr val="000000"/>
                </a:solidFill>
                <a:latin typeface="Times New Roman" panose="02020603050405020304" pitchFamily="18" charset="0"/>
                <a:ea typeface="Times New Roman"/>
                <a:cs typeface="Times New Roman" panose="02020603050405020304" pitchFamily="18" charset="0"/>
                <a:sym typeface="Times New Roman"/>
              </a:rPr>
              <a:t>arithmetique</a:t>
            </a:r>
            <a:r>
              <a:rPr lang="fr-FR" sz="1600" dirty="0">
                <a:solidFill>
                  <a:srgbClr val="000000"/>
                </a:solidFill>
                <a:latin typeface="Times New Roman" panose="02020603050405020304" pitchFamily="18" charset="0"/>
                <a:ea typeface="Times New Roman"/>
                <a:cs typeface="Times New Roman" panose="02020603050405020304" pitchFamily="18" charset="0"/>
                <a:sym typeface="Times New Roman"/>
              </a:rPr>
              <a:t>, les métaux, etc…). C’est aussi lié à l’augmentation brutale des richesses et du commerce avec les conquêtes de nouveaux mondes.</a:t>
            </a:r>
            <a:endParaRPr sz="1600" dirty="0">
              <a:latin typeface="Times New Roman" panose="02020603050405020304" pitchFamily="18" charset="0"/>
              <a:ea typeface="Arial"/>
              <a:cs typeface="Times New Roman" panose="02020603050405020304" pitchFamily="18" charset="0"/>
              <a:sym typeface="Arial"/>
            </a:endParaRPr>
          </a:p>
          <a:p>
            <a:pPr marL="171450" indent="-171450" algn="just">
              <a:buClr>
                <a:srgbClr val="000000"/>
              </a:buClr>
              <a:buSzPts val="1800"/>
              <a:buFont typeface="Arial"/>
              <a:buChar char="•"/>
            </a:pPr>
            <a:endParaRPr sz="1050" dirty="0">
              <a:latin typeface="Times New Roman" panose="02020603050405020304" pitchFamily="18" charset="0"/>
              <a:ea typeface="Arial"/>
              <a:cs typeface="Times New Roman" panose="02020603050405020304" pitchFamily="18" charset="0"/>
              <a:sym typeface="Arial"/>
            </a:endParaRPr>
          </a:p>
          <a:p>
            <a:pPr marL="171450" indent="-171450" algn="just">
              <a:buClr>
                <a:srgbClr val="000000"/>
              </a:buClr>
              <a:buSzPts val="1800"/>
              <a:buFont typeface="Arial"/>
              <a:buChar char="•"/>
            </a:pPr>
            <a:r>
              <a:rPr lang="fr-FR" sz="1600" i="1" dirty="0">
                <a:solidFill>
                  <a:srgbClr val="000000"/>
                </a:solidFill>
                <a:latin typeface="Times New Roman" panose="02020603050405020304" pitchFamily="18" charset="0"/>
                <a:ea typeface="Times New Roman"/>
                <a:cs typeface="Times New Roman" panose="02020603050405020304" pitchFamily="18" charset="0"/>
                <a:sym typeface="Times New Roman"/>
              </a:rPr>
              <a:t>Traité de l’</a:t>
            </a:r>
            <a:r>
              <a:rPr lang="fr-FR" sz="1600" i="1" dirty="0" err="1">
                <a:solidFill>
                  <a:srgbClr val="000000"/>
                </a:solidFill>
                <a:latin typeface="Times New Roman" panose="02020603050405020304" pitchFamily="18" charset="0"/>
                <a:ea typeface="Times New Roman"/>
                <a:cs typeface="Times New Roman" panose="02020603050405020304" pitchFamily="18" charset="0"/>
                <a:sym typeface="Times New Roman"/>
              </a:rPr>
              <a:t>oeconomie</a:t>
            </a:r>
            <a:r>
              <a:rPr lang="fr-FR" sz="1600" i="1" dirty="0">
                <a:solidFill>
                  <a:srgbClr val="000000"/>
                </a:solidFill>
                <a:latin typeface="Times New Roman" panose="02020603050405020304" pitchFamily="18" charset="0"/>
                <a:ea typeface="Times New Roman"/>
                <a:cs typeface="Times New Roman" panose="02020603050405020304" pitchFamily="18" charset="0"/>
                <a:sym typeface="Times New Roman"/>
              </a:rPr>
              <a:t> politique </a:t>
            </a:r>
            <a:r>
              <a:rPr lang="fr-FR" sz="1600" dirty="0">
                <a:solidFill>
                  <a:srgbClr val="000000"/>
                </a:solidFill>
                <a:latin typeface="Times New Roman" panose="02020603050405020304" pitchFamily="18" charset="0"/>
                <a:ea typeface="Times New Roman"/>
                <a:cs typeface="Times New Roman" panose="02020603050405020304" pitchFamily="18" charset="0"/>
                <a:sym typeface="Times New Roman"/>
              </a:rPr>
              <a:t>de Montchrestien (1615). Arnault </a:t>
            </a:r>
            <a:r>
              <a:rPr lang="fr-FR" sz="1600" dirty="0" err="1">
                <a:solidFill>
                  <a:srgbClr val="000000"/>
                </a:solidFill>
                <a:latin typeface="Times New Roman" panose="02020603050405020304" pitchFamily="18" charset="0"/>
                <a:ea typeface="Times New Roman"/>
                <a:cs typeface="Times New Roman" panose="02020603050405020304" pitchFamily="18" charset="0"/>
                <a:sym typeface="Times New Roman"/>
              </a:rPr>
              <a:t>Skornicki</a:t>
            </a:r>
            <a:r>
              <a:rPr lang="fr-FR" sz="1600" dirty="0">
                <a:solidFill>
                  <a:srgbClr val="000000"/>
                </a:solidFill>
                <a:latin typeface="Times New Roman" panose="02020603050405020304" pitchFamily="18" charset="0"/>
                <a:ea typeface="Times New Roman"/>
                <a:cs typeface="Times New Roman" panose="02020603050405020304" pitchFamily="18" charset="0"/>
                <a:sym typeface="Times New Roman"/>
              </a:rPr>
              <a:t> écrit : </a:t>
            </a:r>
            <a:endParaRPr sz="1600" dirty="0">
              <a:latin typeface="Times New Roman" panose="02020603050405020304" pitchFamily="18" charset="0"/>
              <a:ea typeface="Arial"/>
              <a:cs typeface="Times New Roman" panose="02020603050405020304" pitchFamily="18" charset="0"/>
              <a:sym typeface="Arial"/>
            </a:endParaRPr>
          </a:p>
          <a:p>
            <a:pPr marL="171450" indent="-171450" algn="just"/>
            <a:r>
              <a:rPr lang="fr-FR" sz="1600" dirty="0">
                <a:solidFill>
                  <a:srgbClr val="000000"/>
                </a:solidFill>
                <a:latin typeface="Times New Roman" panose="02020603050405020304" pitchFamily="18" charset="0"/>
                <a:ea typeface="Times New Roman"/>
                <a:cs typeface="Times New Roman" panose="02020603050405020304" pitchFamily="18" charset="0"/>
                <a:sym typeface="Times New Roman"/>
              </a:rPr>
              <a:t>	« Pour parler comme Foucault, le mercantilisme, c’est le gouvernement des individus par l’intérêt mais avec les instruments du souverain (lois ordonnances, règlements). Le </a:t>
            </a:r>
            <a:r>
              <a:rPr lang="fr-FR" sz="1600" i="1" dirty="0">
                <a:solidFill>
                  <a:srgbClr val="000000"/>
                </a:solidFill>
                <a:latin typeface="Times New Roman" panose="02020603050405020304" pitchFamily="18" charset="0"/>
                <a:ea typeface="Times New Roman"/>
                <a:cs typeface="Times New Roman" panose="02020603050405020304" pitchFamily="18" charset="0"/>
                <a:sym typeface="Times New Roman"/>
              </a:rPr>
              <a:t>Traité de l’</a:t>
            </a:r>
            <a:r>
              <a:rPr lang="fr-FR" sz="1600" i="1" dirty="0" err="1">
                <a:solidFill>
                  <a:srgbClr val="000000"/>
                </a:solidFill>
                <a:latin typeface="Times New Roman" panose="02020603050405020304" pitchFamily="18" charset="0"/>
                <a:ea typeface="Times New Roman"/>
                <a:cs typeface="Times New Roman" panose="02020603050405020304" pitchFamily="18" charset="0"/>
                <a:sym typeface="Times New Roman"/>
              </a:rPr>
              <a:t>oeconomie</a:t>
            </a:r>
            <a:r>
              <a:rPr lang="fr-FR" sz="1600" i="1" dirty="0">
                <a:solidFill>
                  <a:srgbClr val="000000"/>
                </a:solidFill>
                <a:latin typeface="Times New Roman" panose="02020603050405020304" pitchFamily="18" charset="0"/>
                <a:ea typeface="Times New Roman"/>
                <a:cs typeface="Times New Roman" panose="02020603050405020304" pitchFamily="18" charset="0"/>
                <a:sym typeface="Times New Roman"/>
              </a:rPr>
              <a:t> politique </a:t>
            </a:r>
            <a:r>
              <a:rPr lang="fr-FR" sz="1600" dirty="0">
                <a:solidFill>
                  <a:srgbClr val="000000"/>
                </a:solidFill>
                <a:latin typeface="Times New Roman" panose="02020603050405020304" pitchFamily="18" charset="0"/>
                <a:ea typeface="Times New Roman"/>
                <a:cs typeface="Times New Roman" panose="02020603050405020304" pitchFamily="18" charset="0"/>
                <a:sym typeface="Times New Roman"/>
              </a:rPr>
              <a:t>de Montchrestien (1615) conçoit ainsi le souverain comme ce législateur-ingénieur capable de manier les hommes par leurs intérêts pour leur plus grand bien-être. En ce sens, son économie est dans la droite lignée de la conception bodinienne de la république et de la souveraineté, dont les fins demeurent la conservation et l’augmentation du bien-être des sujets ».</a:t>
            </a:r>
            <a:endParaRPr sz="1600" dirty="0">
              <a:latin typeface="Times New Roman" panose="02020603050405020304" pitchFamily="18" charset="0"/>
              <a:ea typeface="Arial"/>
              <a:cs typeface="Times New Roman" panose="02020603050405020304" pitchFamily="18" charset="0"/>
              <a:sym typeface="Arial"/>
            </a:endParaRPr>
          </a:p>
          <a:p>
            <a:pPr marL="171450" indent="-171450" algn="just"/>
            <a:r>
              <a:rPr lang="fr-FR" sz="1600" dirty="0">
                <a:solidFill>
                  <a:srgbClr val="000000"/>
                </a:solidFill>
                <a:latin typeface="Times New Roman" panose="02020603050405020304" pitchFamily="18" charset="0"/>
                <a:ea typeface="Times New Roman"/>
                <a:cs typeface="Times New Roman" panose="02020603050405020304" pitchFamily="18" charset="0"/>
                <a:sym typeface="Times New Roman"/>
              </a:rPr>
              <a:t> </a:t>
            </a:r>
            <a:endParaRPr sz="1600" dirty="0">
              <a:latin typeface="Times New Roman" panose="02020603050405020304" pitchFamily="18" charset="0"/>
              <a:ea typeface="Arial"/>
              <a:cs typeface="Times New Roman" panose="02020603050405020304" pitchFamily="18" charset="0"/>
              <a:sym typeface="Arial"/>
            </a:endParaRPr>
          </a:p>
          <a:p>
            <a:pPr marL="171450" indent="-171450" algn="just">
              <a:buClr>
                <a:srgbClr val="000000"/>
              </a:buClr>
              <a:buSzPts val="1800"/>
              <a:buFont typeface="Arial"/>
              <a:buChar char="•"/>
            </a:pPr>
            <a:r>
              <a:rPr lang="fr-FR" sz="1600" dirty="0">
                <a:solidFill>
                  <a:srgbClr val="000000"/>
                </a:solidFill>
                <a:latin typeface="Times New Roman" panose="02020603050405020304" pitchFamily="18" charset="0"/>
                <a:ea typeface="Times New Roman"/>
                <a:cs typeface="Times New Roman" panose="02020603050405020304" pitchFamily="18" charset="0"/>
                <a:sym typeface="Times New Roman"/>
              </a:rPr>
              <a:t>Liens avec la raison d’Etat. Chez </a:t>
            </a:r>
            <a:r>
              <a:rPr lang="fr-FR" sz="1600" dirty="0" err="1">
                <a:solidFill>
                  <a:srgbClr val="000000"/>
                </a:solidFill>
                <a:latin typeface="Times New Roman" panose="02020603050405020304" pitchFamily="18" charset="0"/>
                <a:ea typeface="Times New Roman"/>
                <a:cs typeface="Times New Roman" panose="02020603050405020304" pitchFamily="18" charset="0"/>
                <a:sym typeface="Times New Roman"/>
              </a:rPr>
              <a:t>Botéro</a:t>
            </a:r>
            <a:r>
              <a:rPr lang="fr-FR" sz="1600" dirty="0">
                <a:solidFill>
                  <a:srgbClr val="000000"/>
                </a:solidFill>
                <a:latin typeface="Times New Roman" panose="02020603050405020304" pitchFamily="18" charset="0"/>
                <a:ea typeface="Times New Roman"/>
                <a:cs typeface="Times New Roman" panose="02020603050405020304" pitchFamily="18" charset="0"/>
                <a:sym typeface="Times New Roman"/>
              </a:rPr>
              <a:t>, la notion d’intérêt est central, et l’économie politique est centrale dans le développement de la puissance d’un Etat par ses richesses. C’est aussi lié à la recherche d’une alternative à la guerre permanente. </a:t>
            </a:r>
            <a:endParaRPr sz="1600" dirty="0">
              <a:latin typeface="Times New Roman" panose="02020603050405020304" pitchFamily="18" charset="0"/>
              <a:ea typeface="Arial"/>
              <a:cs typeface="Times New Roman" panose="02020603050405020304" pitchFamily="18" charset="0"/>
              <a:sym typeface="Arial"/>
            </a:endParaRPr>
          </a:p>
          <a:p>
            <a:pPr marL="171450" indent="-171450" algn="just"/>
            <a:r>
              <a:rPr lang="fr-FR" sz="1600" dirty="0">
                <a:solidFill>
                  <a:srgbClr val="000000"/>
                </a:solidFill>
                <a:latin typeface="Times New Roman" panose="02020603050405020304" pitchFamily="18" charset="0"/>
                <a:ea typeface="Times New Roman"/>
                <a:cs typeface="Times New Roman" panose="02020603050405020304" pitchFamily="18" charset="0"/>
                <a:sym typeface="Times New Roman"/>
              </a:rPr>
              <a:t> </a:t>
            </a:r>
            <a:endParaRPr sz="1600" dirty="0">
              <a:latin typeface="Times New Roman" panose="02020603050405020304" pitchFamily="18" charset="0"/>
              <a:ea typeface="Arial"/>
              <a:cs typeface="Times New Roman" panose="02020603050405020304" pitchFamily="18" charset="0"/>
              <a:sym typeface="Arial"/>
            </a:endParaRPr>
          </a:p>
          <a:p>
            <a:pPr marL="171450" indent="-171450" algn="just">
              <a:buClr>
                <a:srgbClr val="000000"/>
              </a:buClr>
              <a:buSzPts val="1800"/>
              <a:buFont typeface="Arial"/>
              <a:buChar char="•"/>
            </a:pPr>
            <a:r>
              <a:rPr lang="fr-FR" sz="1600" dirty="0">
                <a:solidFill>
                  <a:srgbClr val="000000"/>
                </a:solidFill>
                <a:latin typeface="Times New Roman" panose="02020603050405020304" pitchFamily="18" charset="0"/>
                <a:ea typeface="Times New Roman"/>
                <a:cs typeface="Times New Roman" panose="02020603050405020304" pitchFamily="18" charset="0"/>
                <a:sym typeface="Times New Roman"/>
              </a:rPr>
              <a:t>La naissance et le développement de l’économie politique doit aussi se comprendre comme un </a:t>
            </a:r>
            <a:r>
              <a:rPr lang="fr-FR" sz="1600" dirty="0">
                <a:latin typeface="Times New Roman" panose="02020603050405020304" pitchFamily="18" charset="0"/>
                <a:ea typeface="Times New Roman"/>
                <a:cs typeface="Times New Roman" panose="02020603050405020304" pitchFamily="18" charset="0"/>
                <a:sym typeface="Times New Roman"/>
              </a:rPr>
              <a:t>symptôme</a:t>
            </a:r>
            <a:r>
              <a:rPr lang="fr-FR" sz="1600" dirty="0">
                <a:solidFill>
                  <a:srgbClr val="000000"/>
                </a:solidFill>
                <a:latin typeface="Times New Roman" panose="02020603050405020304" pitchFamily="18" charset="0"/>
                <a:ea typeface="Times New Roman"/>
                <a:cs typeface="Times New Roman" panose="02020603050405020304" pitchFamily="18" charset="0"/>
                <a:sym typeface="Times New Roman"/>
              </a:rPr>
              <a:t> de la modernité politique. En effet, si ce ne sont plus des axiomes religieux qui règlent les rapports sociaux, il faut trouver autre chose. L’économie politique est un questionnement global de philosophie politique sur le fondement de la société et la régulation sociale et politique. Puisque les individus sont considérés comme bons, la guerre n</a:t>
            </a:r>
            <a:r>
              <a:rPr lang="fr-FR" sz="1600" dirty="0">
                <a:latin typeface="Times New Roman" panose="02020603050405020304" pitchFamily="18" charset="0"/>
                <a:ea typeface="Times New Roman"/>
                <a:cs typeface="Times New Roman" panose="02020603050405020304" pitchFamily="18" charset="0"/>
                <a:sym typeface="Times New Roman"/>
              </a:rPr>
              <a:t>’est plus inévitable, et il est possible d’avoir des interactions sociales basées sur l’échange. L’économie politique combine ainsi </a:t>
            </a:r>
            <a:r>
              <a:rPr lang="fr-FR" sz="1600" dirty="0" err="1">
                <a:latin typeface="Times New Roman" panose="02020603050405020304" pitchFamily="18" charset="0"/>
                <a:ea typeface="Times New Roman"/>
                <a:cs typeface="Times New Roman" panose="02020603050405020304" pitchFamily="18" charset="0"/>
                <a:sym typeface="Times New Roman"/>
              </a:rPr>
              <a:t>intéret</a:t>
            </a:r>
            <a:r>
              <a:rPr lang="fr-FR" sz="1600" dirty="0">
                <a:latin typeface="Times New Roman" panose="02020603050405020304" pitchFamily="18" charset="0"/>
                <a:ea typeface="Times New Roman"/>
                <a:cs typeface="Times New Roman" panose="02020603050405020304" pitchFamily="18" charset="0"/>
                <a:sym typeface="Times New Roman"/>
              </a:rPr>
              <a:t> de l’Etat avec une sociabilité naturelle des hommes (le “doux commerce” de Montesquieu). </a:t>
            </a:r>
            <a:endParaRPr sz="1600" dirty="0">
              <a:latin typeface="Times New Roman" panose="02020603050405020304" pitchFamily="18" charset="0"/>
              <a:ea typeface="Arial"/>
              <a:cs typeface="Times New Roman" panose="02020603050405020304" pitchFamily="18" charset="0"/>
              <a:sym typeface="Arial"/>
            </a:endParaRPr>
          </a:p>
        </p:txBody>
      </p:sp>
    </p:spTree>
    <p:extLst>
      <p:ext uri="{BB962C8B-B14F-4D97-AF65-F5344CB8AC3E}">
        <p14:creationId xmlns:p14="http://schemas.microsoft.com/office/powerpoint/2010/main" val="2255440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85"/>
        <p:cNvGrpSpPr/>
        <p:nvPr/>
      </p:nvGrpSpPr>
      <p:grpSpPr>
        <a:xfrm>
          <a:off x="0" y="0"/>
          <a:ext cx="0" cy="0"/>
          <a:chOff x="0" y="0"/>
          <a:chExt cx="0" cy="0"/>
        </a:xfrm>
      </p:grpSpPr>
      <p:sp>
        <p:nvSpPr>
          <p:cNvPr id="286" name="Google Shape;286;p54"/>
          <p:cNvSpPr txBox="1"/>
          <p:nvPr/>
        </p:nvSpPr>
        <p:spPr>
          <a:xfrm>
            <a:off x="1259632" y="44624"/>
            <a:ext cx="6858000" cy="720080"/>
          </a:xfrm>
          <a:prstGeom prst="rect">
            <a:avLst/>
          </a:prstGeom>
          <a:noFill/>
          <a:ln>
            <a:noFill/>
          </a:ln>
        </p:spPr>
        <p:txBody>
          <a:bodyPr spcFirstLastPara="1" wrap="square" lIns="68569" tIns="34275" rIns="68569" bIns="34275" anchor="ctr" anchorCtr="0">
            <a:normAutofit/>
          </a:bodyPr>
          <a:lstStyle/>
          <a:p>
            <a:pPr>
              <a:lnSpc>
                <a:spcPct val="90000"/>
              </a:lnSpc>
            </a:pPr>
            <a:r>
              <a:rPr lang="fr-FR" sz="2850" b="1" dirty="0">
                <a:solidFill>
                  <a:srgbClr val="000000"/>
                </a:solidFill>
                <a:latin typeface="Times New Roman"/>
                <a:ea typeface="Times New Roman"/>
                <a:cs typeface="Times New Roman"/>
                <a:sym typeface="Times New Roman"/>
              </a:rPr>
              <a:t>Brèves remarques sur l’économie politique</a:t>
            </a:r>
            <a:endParaRPr sz="2850" dirty="0">
              <a:latin typeface="Arial"/>
              <a:ea typeface="Arial"/>
              <a:cs typeface="Arial"/>
              <a:sym typeface="Arial"/>
            </a:endParaRPr>
          </a:p>
        </p:txBody>
      </p:sp>
      <p:sp>
        <p:nvSpPr>
          <p:cNvPr id="287" name="Google Shape;287;p54"/>
          <p:cNvSpPr txBox="1"/>
          <p:nvPr/>
        </p:nvSpPr>
        <p:spPr>
          <a:xfrm>
            <a:off x="0" y="1052736"/>
            <a:ext cx="9104175" cy="5760640"/>
          </a:xfrm>
          <a:prstGeom prst="rect">
            <a:avLst/>
          </a:prstGeom>
          <a:noFill/>
          <a:ln>
            <a:noFill/>
          </a:ln>
        </p:spPr>
        <p:txBody>
          <a:bodyPr spcFirstLastPara="1" wrap="square" lIns="68569" tIns="34275" rIns="68569" bIns="34275" anchor="t" anchorCtr="0">
            <a:normAutofit/>
          </a:bodyPr>
          <a:lstStyle/>
          <a:p>
            <a:pPr marL="171450" indent="-171450" algn="just">
              <a:lnSpc>
                <a:spcPct val="90000"/>
              </a:lnSpc>
              <a:buClr>
                <a:srgbClr val="000000"/>
              </a:buClr>
              <a:buSzPts val="2000"/>
              <a:buFont typeface="Arial"/>
              <a:buChar char="•"/>
            </a:pPr>
            <a:r>
              <a:rPr lang="fr-FR" sz="2400" dirty="0">
                <a:solidFill>
                  <a:srgbClr val="000000"/>
                </a:solidFill>
                <a:latin typeface="Times New Roman" panose="02020603050405020304" pitchFamily="18" charset="0"/>
                <a:ea typeface="Times New Roman"/>
                <a:cs typeface="Times New Roman" panose="02020603050405020304" pitchFamily="18" charset="0"/>
                <a:sym typeface="Times New Roman"/>
              </a:rPr>
              <a:t>L’économie politique est aussi liée à des développement plus généraux comme la place croissante prise par la science moderne et les mathématiques dans le développement de l’Etat (A. </a:t>
            </a:r>
            <a:r>
              <a:rPr lang="fr-FR" sz="2400" dirty="0" err="1">
                <a:solidFill>
                  <a:srgbClr val="000000"/>
                </a:solidFill>
                <a:latin typeface="Times New Roman" panose="02020603050405020304" pitchFamily="18" charset="0"/>
                <a:ea typeface="Times New Roman"/>
                <a:cs typeface="Times New Roman" panose="02020603050405020304" pitchFamily="18" charset="0"/>
                <a:sym typeface="Times New Roman"/>
              </a:rPr>
              <a:t>Desrosières</a:t>
            </a:r>
            <a:r>
              <a:rPr lang="fr-FR" sz="2400" dirty="0">
                <a:solidFill>
                  <a:srgbClr val="000000"/>
                </a:solidFill>
                <a:latin typeface="Times New Roman" panose="02020603050405020304" pitchFamily="18" charset="0"/>
                <a:ea typeface="Times New Roman"/>
                <a:cs typeface="Times New Roman" panose="02020603050405020304" pitchFamily="18" charset="0"/>
                <a:sym typeface="Times New Roman"/>
              </a:rPr>
              <a:t>, </a:t>
            </a:r>
            <a:r>
              <a:rPr lang="fr-FR" sz="2400" i="1" dirty="0">
                <a:solidFill>
                  <a:srgbClr val="000000"/>
                </a:solidFill>
                <a:latin typeface="Times New Roman" panose="02020603050405020304" pitchFamily="18" charset="0"/>
                <a:ea typeface="Times New Roman"/>
                <a:cs typeface="Times New Roman" panose="02020603050405020304" pitchFamily="18" charset="0"/>
                <a:sym typeface="Times New Roman"/>
              </a:rPr>
              <a:t>La politique des grands nombres. Histoire de la raison statistique). </a:t>
            </a:r>
            <a:r>
              <a:rPr lang="fr-FR" sz="2400" dirty="0">
                <a:solidFill>
                  <a:srgbClr val="000000"/>
                </a:solidFill>
                <a:latin typeface="Times New Roman" panose="02020603050405020304" pitchFamily="18" charset="0"/>
                <a:ea typeface="Times New Roman"/>
                <a:cs typeface="Times New Roman" panose="02020603050405020304" pitchFamily="18" charset="0"/>
                <a:sym typeface="Times New Roman"/>
              </a:rPr>
              <a:t>C’est le cas chez un physiocrate comme Quesnay, qui écrit un </a:t>
            </a:r>
            <a:r>
              <a:rPr lang="fr-FR" sz="2400" i="1" dirty="0">
                <a:solidFill>
                  <a:srgbClr val="000000"/>
                </a:solidFill>
                <a:latin typeface="Times New Roman" panose="02020603050405020304" pitchFamily="18" charset="0"/>
                <a:ea typeface="Times New Roman"/>
                <a:cs typeface="Times New Roman" panose="02020603050405020304" pitchFamily="18" charset="0"/>
                <a:sym typeface="Times New Roman"/>
              </a:rPr>
              <a:t>Tableau économique. </a:t>
            </a:r>
            <a:endParaRPr sz="2400" dirty="0">
              <a:latin typeface="Times New Roman" panose="02020603050405020304" pitchFamily="18" charset="0"/>
              <a:ea typeface="Arial"/>
              <a:cs typeface="Times New Roman" panose="02020603050405020304" pitchFamily="18" charset="0"/>
              <a:sym typeface="Arial"/>
            </a:endParaRPr>
          </a:p>
          <a:p>
            <a:pPr marL="171450" indent="-171450">
              <a:lnSpc>
                <a:spcPct val="90000"/>
              </a:lnSpc>
              <a:buClr>
                <a:srgbClr val="000000"/>
              </a:buClr>
              <a:buSzPts val="2000"/>
              <a:buFont typeface="Arial"/>
              <a:buChar char="•"/>
            </a:pPr>
            <a:endParaRPr sz="2400" dirty="0">
              <a:latin typeface="Times New Roman" panose="02020603050405020304" pitchFamily="18" charset="0"/>
              <a:ea typeface="Arial"/>
              <a:cs typeface="Times New Roman" panose="02020603050405020304" pitchFamily="18" charset="0"/>
              <a:sym typeface="Arial"/>
            </a:endParaRPr>
          </a:p>
          <a:p>
            <a:pPr marL="171450" indent="-171450" algn="just">
              <a:lnSpc>
                <a:spcPct val="90000"/>
              </a:lnSpc>
              <a:spcBef>
                <a:spcPts val="751"/>
              </a:spcBef>
              <a:buClr>
                <a:srgbClr val="000000"/>
              </a:buClr>
              <a:buSzPts val="2000"/>
              <a:buFont typeface="Arial"/>
              <a:buChar char="•"/>
            </a:pPr>
            <a:r>
              <a:rPr lang="fr-FR" sz="2400" dirty="0">
                <a:solidFill>
                  <a:srgbClr val="000000"/>
                </a:solidFill>
                <a:latin typeface="Times New Roman" panose="02020603050405020304" pitchFamily="18" charset="0"/>
                <a:ea typeface="Times New Roman"/>
                <a:cs typeface="Times New Roman" panose="02020603050405020304" pitchFamily="18" charset="0"/>
                <a:sym typeface="Times New Roman"/>
              </a:rPr>
              <a:t>Centralité nouvelle du travail (individuel) lié à la richesse individuelle (aux propriétés). Avant Locke, William Petty écrit « Le travail est le père et le principe actif de la richesse, et la terre en est la mère (1662, p. 68), le capital étant le fruit de l'accumulation du travail. </a:t>
            </a:r>
            <a:r>
              <a:rPr lang="fr-FR" sz="2400" dirty="0" err="1">
                <a:solidFill>
                  <a:srgbClr val="000000"/>
                </a:solidFill>
                <a:latin typeface="Times New Roman" panose="02020603050405020304" pitchFamily="18" charset="0"/>
                <a:ea typeface="Times New Roman"/>
                <a:cs typeface="Times New Roman" panose="02020603050405020304" pitchFamily="18" charset="0"/>
                <a:sym typeface="Times New Roman"/>
              </a:rPr>
              <a:t>Candillon</a:t>
            </a:r>
            <a:r>
              <a:rPr lang="fr-FR" sz="2400" dirty="0">
                <a:solidFill>
                  <a:srgbClr val="000000"/>
                </a:solidFill>
                <a:latin typeface="Times New Roman" panose="02020603050405020304" pitchFamily="18" charset="0"/>
                <a:ea typeface="Times New Roman"/>
                <a:cs typeface="Times New Roman" panose="02020603050405020304" pitchFamily="18" charset="0"/>
                <a:sym typeface="Times New Roman"/>
              </a:rPr>
              <a:t> affirme lui dans </a:t>
            </a:r>
            <a:r>
              <a:rPr lang="fr-FR" sz="2400" i="1" dirty="0">
                <a:solidFill>
                  <a:srgbClr val="000000"/>
                </a:solidFill>
                <a:latin typeface="Times New Roman" panose="02020603050405020304" pitchFamily="18" charset="0"/>
                <a:ea typeface="Times New Roman"/>
                <a:cs typeface="Times New Roman" panose="02020603050405020304" pitchFamily="18" charset="0"/>
                <a:sym typeface="Times New Roman"/>
              </a:rPr>
              <a:t>l'Essai sur la nature du commerce en général</a:t>
            </a:r>
            <a:r>
              <a:rPr lang="fr-FR" sz="2400" dirty="0">
                <a:solidFill>
                  <a:srgbClr val="000000"/>
                </a:solidFill>
                <a:latin typeface="Times New Roman" panose="02020603050405020304" pitchFamily="18" charset="0"/>
                <a:ea typeface="Times New Roman"/>
                <a:cs typeface="Times New Roman" panose="02020603050405020304" pitchFamily="18" charset="0"/>
                <a:sym typeface="Times New Roman"/>
              </a:rPr>
              <a:t> (1755) : « La terre est la source ou la matière d'où l'on tire la richesse ; le travail de l'homme est la forme qui la produit : et la richesse en elle-même, n'est autre chose que la nourriture, les commodités et les agréments de la vie ». </a:t>
            </a:r>
            <a:endParaRPr sz="2400" dirty="0">
              <a:latin typeface="Times New Roman" panose="02020603050405020304" pitchFamily="18" charset="0"/>
              <a:ea typeface="Arial"/>
              <a:cs typeface="Times New Roman" panose="02020603050405020304" pitchFamily="18" charset="0"/>
              <a:sym typeface="Arial"/>
            </a:endParaRPr>
          </a:p>
          <a:p>
            <a:pPr>
              <a:lnSpc>
                <a:spcPct val="90000"/>
              </a:lnSpc>
            </a:pPr>
            <a:endParaRPr sz="1500" dirty="0"/>
          </a:p>
          <a:p>
            <a:pPr>
              <a:lnSpc>
                <a:spcPct val="90000"/>
              </a:lnSpc>
            </a:pPr>
            <a:endParaRPr sz="1500" dirty="0"/>
          </a:p>
          <a:p>
            <a:pPr>
              <a:lnSpc>
                <a:spcPct val="90000"/>
              </a:lnSpc>
              <a:spcBef>
                <a:spcPts val="751"/>
              </a:spcBef>
            </a:pPr>
            <a:endParaRPr sz="1500" dirty="0">
              <a:latin typeface="Arial"/>
              <a:ea typeface="Arial"/>
              <a:cs typeface="Arial"/>
              <a:sym typeface="Arial"/>
            </a:endParaRPr>
          </a:p>
        </p:txBody>
      </p:sp>
    </p:spTree>
    <p:extLst>
      <p:ext uri="{BB962C8B-B14F-4D97-AF65-F5344CB8AC3E}">
        <p14:creationId xmlns:p14="http://schemas.microsoft.com/office/powerpoint/2010/main" val="3413416232"/>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1213</TotalTime>
  <Words>4516</Words>
  <Application>Microsoft Office PowerPoint</Application>
  <PresentationFormat>Affichage à l'écran (4:3)</PresentationFormat>
  <Paragraphs>153</Paragraphs>
  <Slides>18</Slides>
  <Notes>10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18</vt:i4>
      </vt:variant>
    </vt:vector>
  </HeadingPairs>
  <TitlesOfParts>
    <vt:vector size="22" baseType="lpstr">
      <vt:lpstr>Arial</vt:lpstr>
      <vt:lpstr>Calibri</vt:lpstr>
      <vt:lpstr>Times New Roman</vt:lpstr>
      <vt:lpstr>Thème Office</vt:lpstr>
      <vt:lpstr>Présentation PowerPoint</vt:lpstr>
      <vt:lpstr>Présentation PowerPoint</vt:lpstr>
      <vt:lpstr>Hobbes et la représentation absolue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Remarques préliminaires sur la tolérance</vt:lpstr>
      <vt:lpstr>Locke : une défense pragmatique de la tolérance</vt:lpstr>
      <vt:lpstr>Locke et la tolérance </vt:lpstr>
      <vt:lpstr>Locke et la tolérance </vt:lpstr>
      <vt:lpstr>Déroulé de l’argumentation pragmatique lockéenne</vt:lpstr>
      <vt:lpstr>Présentation PowerPoint</vt:lpstr>
      <vt:lpstr>Eléments centraux de l’utopie libérale et physiocratique </vt:lpstr>
      <vt:lpstr>Eléments centraux de l’utopie libérale et physiocratique </vt:lpstr>
    </vt:vector>
  </TitlesOfParts>
  <Company>Mairie de Paris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Philosophie politique Histoire des  idées politiques</dc:title>
  <dc:creator>aubertlo</dc:creator>
  <cp:lastModifiedBy>Antoine AUBERT</cp:lastModifiedBy>
  <cp:revision>159</cp:revision>
  <dcterms:created xsi:type="dcterms:W3CDTF">2022-10-24T20:35:04Z</dcterms:created>
  <dcterms:modified xsi:type="dcterms:W3CDTF">2023-10-20T11:06:26Z</dcterms:modified>
</cp:coreProperties>
</file>