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21" r:id="rId2"/>
    <p:sldId id="286" r:id="rId3"/>
    <p:sldId id="262" r:id="rId4"/>
    <p:sldId id="263" r:id="rId5"/>
    <p:sldId id="260" r:id="rId6"/>
    <p:sldId id="287" r:id="rId7"/>
    <p:sldId id="318" r:id="rId8"/>
    <p:sldId id="291" r:id="rId9"/>
    <p:sldId id="314" r:id="rId10"/>
    <p:sldId id="371" r:id="rId11"/>
    <p:sldId id="319" r:id="rId12"/>
    <p:sldId id="316" r:id="rId13"/>
    <p:sldId id="289" r:id="rId14"/>
    <p:sldId id="312" r:id="rId15"/>
    <p:sldId id="293" r:id="rId16"/>
    <p:sldId id="310" r:id="rId17"/>
    <p:sldId id="338" r:id="rId18"/>
    <p:sldId id="294" r:id="rId19"/>
    <p:sldId id="296" r:id="rId20"/>
    <p:sldId id="297" r:id="rId21"/>
    <p:sldId id="295" r:id="rId22"/>
    <p:sldId id="298" r:id="rId23"/>
    <p:sldId id="299" r:id="rId24"/>
    <p:sldId id="300" r:id="rId25"/>
    <p:sldId id="301" r:id="rId26"/>
    <p:sldId id="302" r:id="rId27"/>
    <p:sldId id="304" r:id="rId28"/>
    <p:sldId id="303" r:id="rId29"/>
    <p:sldId id="305" r:id="rId30"/>
    <p:sldId id="306" r:id="rId31"/>
    <p:sldId id="311" r:id="rId32"/>
    <p:sldId id="309" r:id="rId33"/>
    <p:sldId id="290" r:id="rId34"/>
    <p:sldId id="339" r:id="rId35"/>
    <p:sldId id="342" r:id="rId36"/>
    <p:sldId id="341" r:id="rId37"/>
    <p:sldId id="288" r:id="rId38"/>
    <p:sldId id="356" r:id="rId39"/>
    <p:sldId id="270" r:id="rId40"/>
    <p:sldId id="257" r:id="rId41"/>
    <p:sldId id="347" r:id="rId42"/>
    <p:sldId id="373" r:id="rId43"/>
    <p:sldId id="348" r:id="rId44"/>
    <p:sldId id="349" r:id="rId45"/>
    <p:sldId id="368" r:id="rId46"/>
    <p:sldId id="369" r:id="rId47"/>
    <p:sldId id="350" r:id="rId48"/>
    <p:sldId id="351" r:id="rId49"/>
    <p:sldId id="354" r:id="rId50"/>
    <p:sldId id="258" r:id="rId51"/>
    <p:sldId id="352" r:id="rId52"/>
    <p:sldId id="353" r:id="rId53"/>
    <p:sldId id="259" r:id="rId54"/>
    <p:sldId id="283" r:id="rId55"/>
    <p:sldId id="340" r:id="rId56"/>
    <p:sldId id="292" r:id="rId57"/>
    <p:sldId id="370" r:id="rId5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p:cViewPr varScale="1">
        <p:scale>
          <a:sx n="62" d="100"/>
          <a:sy n="62" d="100"/>
        </p:scale>
        <p:origin x="1416" y="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D64646-E7DF-42C0-82E9-FAA02BCC3D0C}" type="datetimeFigureOut">
              <a:rPr lang="fr-FR" smtClean="0"/>
              <a:t>16/11/2023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269B81-77EA-4453-9D5C-C75F99D1311B}" type="slidenum">
              <a:rPr lang="fr-FR" smtClean="0"/>
              <a:t>‹N°›</a:t>
            </a:fld>
            <a:endParaRPr lang="fr-FR"/>
          </a:p>
        </p:txBody>
      </p:sp>
    </p:spTree>
    <p:extLst>
      <p:ext uri="{BB962C8B-B14F-4D97-AF65-F5344CB8AC3E}">
        <p14:creationId xmlns:p14="http://schemas.microsoft.com/office/powerpoint/2010/main" val="58103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A995F4A-F152-4F77-A877-5E1C19ADE8E9}" type="slidenum">
              <a:rPr lang="fr-FR" smtClean="0"/>
              <a:t>41</a:t>
            </a:fld>
            <a:endParaRPr lang="fr-FR"/>
          </a:p>
        </p:txBody>
      </p:sp>
    </p:spTree>
    <p:extLst>
      <p:ext uri="{BB962C8B-B14F-4D97-AF65-F5344CB8AC3E}">
        <p14:creationId xmlns:p14="http://schemas.microsoft.com/office/powerpoint/2010/main" val="4244226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A995F4A-F152-4F77-A877-5E1C19ADE8E9}" type="slidenum">
              <a:rPr lang="fr-FR" smtClean="0"/>
              <a:t>42</a:t>
            </a:fld>
            <a:endParaRPr lang="fr-FR"/>
          </a:p>
        </p:txBody>
      </p:sp>
    </p:spTree>
    <p:extLst>
      <p:ext uri="{BB962C8B-B14F-4D97-AF65-F5344CB8AC3E}">
        <p14:creationId xmlns:p14="http://schemas.microsoft.com/office/powerpoint/2010/main" val="3493293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1AF99925-08BD-43B9-83BD-C1A56DE277D0}" type="datetimeFigureOut">
              <a:rPr lang="fr-FR" smtClean="0"/>
              <a:pPr/>
              <a:t>16/11/2023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B29DB6-2ACA-480A-83DD-E9B4BEF59D84}"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AF99925-08BD-43B9-83BD-C1A56DE277D0}" type="datetimeFigureOut">
              <a:rPr lang="fr-FR" smtClean="0"/>
              <a:pPr/>
              <a:t>16/11/2023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B29DB6-2ACA-480A-83DD-E9B4BEF59D8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AF99925-08BD-43B9-83BD-C1A56DE277D0}" type="datetimeFigureOut">
              <a:rPr lang="fr-FR" smtClean="0"/>
              <a:pPr/>
              <a:t>16/11/2023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B29DB6-2ACA-480A-83DD-E9B4BEF59D8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AF99925-08BD-43B9-83BD-C1A56DE277D0}" type="datetimeFigureOut">
              <a:rPr lang="fr-FR" smtClean="0"/>
              <a:pPr/>
              <a:t>16/11/2023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B29DB6-2ACA-480A-83DD-E9B4BEF59D8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1AF99925-08BD-43B9-83BD-C1A56DE277D0}" type="datetimeFigureOut">
              <a:rPr lang="fr-FR" smtClean="0"/>
              <a:pPr/>
              <a:t>16/11/2023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B29DB6-2ACA-480A-83DD-E9B4BEF59D84}"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AF99925-08BD-43B9-83BD-C1A56DE277D0}" type="datetimeFigureOut">
              <a:rPr lang="fr-FR" smtClean="0"/>
              <a:pPr/>
              <a:t>16/11/2023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7B29DB6-2ACA-480A-83DD-E9B4BEF59D8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AF99925-08BD-43B9-83BD-C1A56DE277D0}" type="datetimeFigureOut">
              <a:rPr lang="fr-FR" smtClean="0"/>
              <a:pPr/>
              <a:t>16/11/2023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7B29DB6-2ACA-480A-83DD-E9B4BEF59D8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1AF99925-08BD-43B9-83BD-C1A56DE277D0}" type="datetimeFigureOut">
              <a:rPr lang="fr-FR" smtClean="0"/>
              <a:pPr/>
              <a:t>16/11/2023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7B29DB6-2ACA-480A-83DD-E9B4BEF59D8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AF99925-08BD-43B9-83BD-C1A56DE277D0}" type="datetimeFigureOut">
              <a:rPr lang="fr-FR" smtClean="0"/>
              <a:pPr/>
              <a:t>16/11/2023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7B29DB6-2ACA-480A-83DD-E9B4BEF59D8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1AF99925-08BD-43B9-83BD-C1A56DE277D0}" type="datetimeFigureOut">
              <a:rPr lang="fr-FR" smtClean="0"/>
              <a:pPr/>
              <a:t>16/11/2023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7B29DB6-2ACA-480A-83DD-E9B4BEF59D8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1AF99925-08BD-43B9-83BD-C1A56DE277D0}" type="datetimeFigureOut">
              <a:rPr lang="fr-FR" smtClean="0"/>
              <a:pPr/>
              <a:t>16/11/2023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7B29DB6-2ACA-480A-83DD-E9B4BEF59D84}"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F99925-08BD-43B9-83BD-C1A56DE277D0}" type="datetimeFigureOut">
              <a:rPr lang="fr-FR" smtClean="0"/>
              <a:pPr/>
              <a:t>16/11/2023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29DB6-2ACA-480A-83DD-E9B4BEF59D84}"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fr.wikipedia.org/wiki/1819" TargetMode="External"/><Relationship Id="rId13" Type="http://schemas.openxmlformats.org/officeDocument/2006/relationships/hyperlink" Target="https://fr.wikipedia.org/wiki/1844" TargetMode="External"/><Relationship Id="rId18" Type="http://schemas.openxmlformats.org/officeDocument/2006/relationships/hyperlink" Target="https://fr.wikipedia.org/wiki/16_mai" TargetMode="External"/><Relationship Id="rId26" Type="http://schemas.openxmlformats.org/officeDocument/2006/relationships/hyperlink" Target="https://fr.wikipedia.org/wiki/1892" TargetMode="External"/><Relationship Id="rId3" Type="http://schemas.openxmlformats.org/officeDocument/2006/relationships/hyperlink" Target="https://fr.wikipedia.org/wiki/Royaume-Uni" TargetMode="External"/><Relationship Id="rId21" Type="http://schemas.openxmlformats.org/officeDocument/2006/relationships/hyperlink" Target="https://fr.wikipedia.org/wiki/19_mai" TargetMode="External"/><Relationship Id="rId7" Type="http://schemas.openxmlformats.org/officeDocument/2006/relationships/hyperlink" Target="https://fr.wikipedia.org/wiki/France" TargetMode="External"/><Relationship Id="rId12" Type="http://schemas.openxmlformats.org/officeDocument/2006/relationships/hyperlink" Target="https://fr.wikipedia.org/wiki/21_mars" TargetMode="External"/><Relationship Id="rId17" Type="http://schemas.openxmlformats.org/officeDocument/2006/relationships/hyperlink" Target="https://fr.wikipedia.org/wiki/1853" TargetMode="External"/><Relationship Id="rId25" Type="http://schemas.openxmlformats.org/officeDocument/2006/relationships/hyperlink" Target="https://fr.wikipedia.org/wiki/1891" TargetMode="External"/><Relationship Id="rId2" Type="http://schemas.openxmlformats.org/officeDocument/2006/relationships/hyperlink" Target="https://fr.wikipedia.org/wiki/1801" TargetMode="External"/><Relationship Id="rId16" Type="http://schemas.openxmlformats.org/officeDocument/2006/relationships/hyperlink" Target="https://fr.wikipedia.org/wiki/1851" TargetMode="External"/><Relationship Id="rId20" Type="http://schemas.openxmlformats.org/officeDocument/2006/relationships/hyperlink" Target="https://fr.wikipedia.org/wiki/1874" TargetMode="External"/><Relationship Id="rId1" Type="http://schemas.openxmlformats.org/officeDocument/2006/relationships/slideLayout" Target="../slideLayouts/slideLayout2.xml"/><Relationship Id="rId6" Type="http://schemas.openxmlformats.org/officeDocument/2006/relationships/hyperlink" Target="https://fr.wikipedia.org/wiki/1813" TargetMode="External"/><Relationship Id="rId11" Type="http://schemas.openxmlformats.org/officeDocument/2006/relationships/hyperlink" Target="https://fr.wikipedia.org/wiki/1841" TargetMode="External"/><Relationship Id="rId24" Type="http://schemas.openxmlformats.org/officeDocument/2006/relationships/hyperlink" Target="https://fr.wikipedia.org/wiki/1878" TargetMode="External"/><Relationship Id="rId5" Type="http://schemas.openxmlformats.org/officeDocument/2006/relationships/hyperlink" Target="https://fr.wikipedia.org/wiki/Factory_Act" TargetMode="External"/><Relationship Id="rId15" Type="http://schemas.openxmlformats.org/officeDocument/2006/relationships/hyperlink" Target="https://fr.wikipedia.org/wiki/8_juin" TargetMode="External"/><Relationship Id="rId23" Type="http://schemas.openxmlformats.org/officeDocument/2006/relationships/hyperlink" Target="https://fr.wikipedia.org/wiki/Suisse" TargetMode="External"/><Relationship Id="rId10" Type="http://schemas.openxmlformats.org/officeDocument/2006/relationships/hyperlink" Target="https://fr.wikipedia.org/wiki/29_ao&#251;t" TargetMode="External"/><Relationship Id="rId19" Type="http://schemas.openxmlformats.org/officeDocument/2006/relationships/hyperlink" Target="https://fr.wikipedia.org/wiki/Prusse" TargetMode="External"/><Relationship Id="rId4" Type="http://schemas.openxmlformats.org/officeDocument/2006/relationships/hyperlink" Target="https://fr.wikipedia.org/wiki/1802" TargetMode="External"/><Relationship Id="rId9" Type="http://schemas.openxmlformats.org/officeDocument/2006/relationships/hyperlink" Target="https://fr.wikipedia.org/wiki/1833" TargetMode="External"/><Relationship Id="rId14" Type="http://schemas.openxmlformats.org/officeDocument/2006/relationships/hyperlink" Target="https://fr.wikipedia.org/wiki/1847" TargetMode="External"/><Relationship Id="rId22" Type="http://schemas.openxmlformats.org/officeDocument/2006/relationships/hyperlink" Target="https://fr.wikipedia.org/wiki/1877"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arte.tv/fr/videos/088562-000-A/l-histoire-la-commune-de-pari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gallica.bnf.fr/ark:/12148/bpt6k5453944j/f13.item.texteImag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4B34EE-7AD5-72A0-A9FB-391537C2D378}"/>
              </a:ext>
            </a:extLst>
          </p:cNvPr>
          <p:cNvSpPr>
            <a:spLocks noGrp="1"/>
          </p:cNvSpPr>
          <p:nvPr>
            <p:ph type="ctrTitle"/>
          </p:nvPr>
        </p:nvSpPr>
        <p:spPr>
          <a:xfrm>
            <a:off x="685800" y="1340769"/>
            <a:ext cx="7772400" cy="2259682"/>
          </a:xfrm>
        </p:spPr>
        <p:txBody>
          <a:bodyPr>
            <a:normAutofit/>
          </a:bodyPr>
          <a:lstStyle/>
          <a:p>
            <a:r>
              <a:rPr lang="fr-FR" sz="5400" b="1" dirty="0">
                <a:latin typeface="Times New Roman" pitchFamily="18" charset="0"/>
                <a:cs typeface="Times New Roman" pitchFamily="18" charset="0"/>
              </a:rPr>
              <a:t>Socialisme, marxisme et anarchisme. </a:t>
            </a:r>
            <a:endParaRPr lang="fr-FR" sz="5400" dirty="0"/>
          </a:p>
        </p:txBody>
      </p:sp>
      <p:sp>
        <p:nvSpPr>
          <p:cNvPr id="3" name="Sous-titre 2">
            <a:extLst>
              <a:ext uri="{FF2B5EF4-FFF2-40B4-BE49-F238E27FC236}">
                <a16:creationId xmlns:a16="http://schemas.microsoft.com/office/drawing/2014/main" id="{59BB608D-C1FA-6DCD-5705-BA1E568FF9DB}"/>
              </a:ext>
            </a:extLst>
          </p:cNvPr>
          <p:cNvSpPr>
            <a:spLocks noGrp="1"/>
          </p:cNvSpPr>
          <p:nvPr>
            <p:ph type="subTitle" idx="1"/>
          </p:nvPr>
        </p:nvSpPr>
        <p:spPr>
          <a:xfrm>
            <a:off x="1371600" y="4293096"/>
            <a:ext cx="6400800" cy="1345704"/>
          </a:xfrm>
        </p:spPr>
        <p:txBody>
          <a:bodyPr/>
          <a:lstStyle/>
          <a:p>
            <a:r>
              <a:rPr lang="fr-FR" dirty="0"/>
              <a:t>Les pensées de l’égalité au XIXe siècle</a:t>
            </a:r>
          </a:p>
        </p:txBody>
      </p:sp>
    </p:spTree>
    <p:extLst>
      <p:ext uri="{BB962C8B-B14F-4D97-AF65-F5344CB8AC3E}">
        <p14:creationId xmlns:p14="http://schemas.microsoft.com/office/powerpoint/2010/main" val="1501685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764704"/>
          </a:xfrm>
        </p:spPr>
        <p:txBody>
          <a:bodyPr>
            <a:normAutofit/>
          </a:bodyPr>
          <a:lstStyle/>
          <a:p>
            <a:r>
              <a:rPr lang="fr-FR" sz="3600" b="1" dirty="0">
                <a:latin typeface="Times New Roman" pitchFamily="18" charset="0"/>
                <a:cs typeface="Times New Roman" pitchFamily="18" charset="0"/>
              </a:rPr>
              <a:t>Idéologies socialistes et société industrielle</a:t>
            </a:r>
          </a:p>
        </p:txBody>
      </p:sp>
      <p:sp>
        <p:nvSpPr>
          <p:cNvPr id="3" name="Espace réservé du contenu 2"/>
          <p:cNvSpPr>
            <a:spLocks noGrp="1"/>
          </p:cNvSpPr>
          <p:nvPr>
            <p:ph idx="1"/>
          </p:nvPr>
        </p:nvSpPr>
        <p:spPr>
          <a:xfrm>
            <a:off x="0" y="1340768"/>
            <a:ext cx="9144000" cy="5517232"/>
          </a:xfrm>
        </p:spPr>
        <p:txBody>
          <a:bodyPr>
            <a:normAutofit fontScale="70000" lnSpcReduction="20000"/>
          </a:bodyPr>
          <a:lstStyle/>
          <a:p>
            <a:pPr lvl="0" algn="just">
              <a:lnSpc>
                <a:spcPct val="110000"/>
              </a:lnSpc>
              <a:spcBef>
                <a:spcPts val="0"/>
              </a:spcBef>
            </a:pPr>
            <a:r>
              <a:rPr lang="fr-FR" sz="3300" dirty="0">
                <a:latin typeface="Times New Roman" pitchFamily="18" charset="0"/>
                <a:cs typeface="Times New Roman" pitchFamily="18" charset="0"/>
              </a:rPr>
              <a:t>Publication à Bruxelles, en 1828, par Philippe </a:t>
            </a:r>
            <a:r>
              <a:rPr lang="fr-FR" sz="3300" dirty="0" err="1">
                <a:latin typeface="Times New Roman" pitchFamily="18" charset="0"/>
                <a:cs typeface="Times New Roman" pitchFamily="18" charset="0"/>
              </a:rPr>
              <a:t>Buonarrotti</a:t>
            </a:r>
            <a:r>
              <a:rPr lang="fr-FR" sz="3300" dirty="0">
                <a:latin typeface="Times New Roman" pitchFamily="18" charset="0"/>
                <a:cs typeface="Times New Roman" pitchFamily="18" charset="0"/>
              </a:rPr>
              <a:t>, d’une </a:t>
            </a:r>
            <a:r>
              <a:rPr lang="fr-FR" sz="3300" i="1" dirty="0">
                <a:latin typeface="Times New Roman" pitchFamily="18" charset="0"/>
                <a:cs typeface="Times New Roman" pitchFamily="18" charset="0"/>
              </a:rPr>
              <a:t>Histoire de la Conspiration pour l’égalité, dite de Babeuf. </a:t>
            </a:r>
            <a:r>
              <a:rPr lang="fr-FR" sz="3300" dirty="0">
                <a:latin typeface="Times New Roman" pitchFamily="18" charset="0"/>
                <a:cs typeface="Times New Roman" pitchFamily="18" charset="0"/>
              </a:rPr>
              <a:t>Sociétés secrètes babouvistes avant une certaine libéralisation après juillet 1830.</a:t>
            </a:r>
          </a:p>
          <a:p>
            <a:pPr algn="just">
              <a:lnSpc>
                <a:spcPct val="110000"/>
              </a:lnSpc>
              <a:spcBef>
                <a:spcPts val="0"/>
              </a:spcBef>
            </a:pPr>
            <a:endParaRPr lang="fr-FR" sz="1900" dirty="0">
              <a:latin typeface="Times New Roman" pitchFamily="18" charset="0"/>
              <a:cs typeface="Times New Roman" pitchFamily="18" charset="0"/>
            </a:endParaRPr>
          </a:p>
          <a:p>
            <a:pPr algn="just">
              <a:lnSpc>
                <a:spcPct val="110000"/>
              </a:lnSpc>
              <a:spcBef>
                <a:spcPts val="0"/>
              </a:spcBef>
            </a:pPr>
            <a:r>
              <a:rPr lang="fr-FR" sz="3300" dirty="0">
                <a:latin typeface="Times New Roman" pitchFamily="18" charset="0"/>
                <a:cs typeface="Times New Roman" pitchFamily="18" charset="0"/>
              </a:rPr>
              <a:t>Les socialistes qualifiés d’ «utopiques » (en raison notamment de leur vision conciliatrice des rapports entre travailleurs et capitalistes) par Marx et Engels sont dans ces années français (Saint-Simon, Fourier, Cabet) mais aussi anglais (Owen). Ils ont parfois une application pratique aux Etats-Unis (phalanstère, communautés, etc…). La plupart de ces idées naissantes passent par des journaux comme </a:t>
            </a:r>
            <a:r>
              <a:rPr lang="fr-FR" sz="3300" i="1" dirty="0">
                <a:latin typeface="Times New Roman" pitchFamily="18" charset="0"/>
                <a:cs typeface="Times New Roman" pitchFamily="18" charset="0"/>
              </a:rPr>
              <a:t>Le Populaire (</a:t>
            </a:r>
            <a:r>
              <a:rPr lang="fr-FR" sz="3300" dirty="0">
                <a:latin typeface="Times New Roman" pitchFamily="18" charset="0"/>
                <a:cs typeface="Times New Roman" pitchFamily="18" charset="0"/>
              </a:rPr>
              <a:t>Cabet). </a:t>
            </a:r>
          </a:p>
          <a:p>
            <a:pPr marL="0" indent="0" algn="just">
              <a:lnSpc>
                <a:spcPct val="110000"/>
              </a:lnSpc>
              <a:spcBef>
                <a:spcPts val="0"/>
              </a:spcBef>
              <a:buNone/>
            </a:pPr>
            <a:endParaRPr lang="fr-FR" sz="1900" dirty="0">
              <a:latin typeface="Times New Roman" pitchFamily="18" charset="0"/>
              <a:cs typeface="Times New Roman" pitchFamily="18" charset="0"/>
            </a:endParaRPr>
          </a:p>
          <a:p>
            <a:pPr algn="just">
              <a:lnSpc>
                <a:spcPct val="110000"/>
              </a:lnSpc>
              <a:spcBef>
                <a:spcPts val="0"/>
              </a:spcBef>
            </a:pPr>
            <a:r>
              <a:rPr lang="fr-FR" sz="3300" dirty="0">
                <a:latin typeface="Times New Roman" pitchFamily="18" charset="0"/>
                <a:cs typeface="Times New Roman" pitchFamily="18" charset="0"/>
              </a:rPr>
              <a:t>Explosion du nombre de journaux ouvriers, à l’image de </a:t>
            </a:r>
            <a:r>
              <a:rPr lang="fr-FR" sz="3300" i="1" dirty="0">
                <a:latin typeface="Times New Roman" pitchFamily="18" charset="0"/>
                <a:cs typeface="Times New Roman" pitchFamily="18" charset="0"/>
              </a:rPr>
              <a:t>L’Artisan, </a:t>
            </a:r>
            <a:r>
              <a:rPr lang="fr-FR" sz="3300" dirty="0">
                <a:latin typeface="Times New Roman" pitchFamily="18" charset="0"/>
                <a:cs typeface="Times New Roman" pitchFamily="18" charset="0"/>
              </a:rPr>
              <a:t>du </a:t>
            </a:r>
            <a:r>
              <a:rPr lang="fr-FR" sz="3300" i="1" dirty="0">
                <a:latin typeface="Times New Roman" pitchFamily="18" charset="0"/>
                <a:cs typeface="Times New Roman" pitchFamily="18" charset="0"/>
              </a:rPr>
              <a:t>Peuple </a:t>
            </a:r>
            <a:r>
              <a:rPr lang="fr-FR" sz="3300" dirty="0">
                <a:latin typeface="Times New Roman" pitchFamily="18" charset="0"/>
                <a:cs typeface="Times New Roman" pitchFamily="18" charset="0"/>
              </a:rPr>
              <a:t>et du </a:t>
            </a:r>
            <a:r>
              <a:rPr lang="fr-FR" sz="3300" i="1" dirty="0">
                <a:latin typeface="Times New Roman" pitchFamily="18" charset="0"/>
                <a:cs typeface="Times New Roman" pitchFamily="18" charset="0"/>
              </a:rPr>
              <a:t>Journal des ouvriers. Ce </a:t>
            </a:r>
            <a:r>
              <a:rPr lang="fr-FR" sz="3300" dirty="0">
                <a:latin typeface="Times New Roman" pitchFamily="18" charset="0"/>
                <a:cs typeface="Times New Roman" pitchFamily="18" charset="0"/>
              </a:rPr>
              <a:t>sont non seulement des lieux de production d’idées politiques touchant à la question sociale et ouvrière, mais aussi des lieux réservés aux ouvriers.</a:t>
            </a:r>
            <a:r>
              <a:rPr lang="fr-FR" sz="3300" i="1" dirty="0">
                <a:latin typeface="Times New Roman" pitchFamily="18" charset="0"/>
                <a:cs typeface="Times New Roman" pitchFamily="18" charset="0"/>
              </a:rPr>
              <a:t> </a:t>
            </a:r>
          </a:p>
          <a:p>
            <a:pPr marL="0" indent="0" algn="just">
              <a:lnSpc>
                <a:spcPct val="110000"/>
              </a:lnSpc>
              <a:spcBef>
                <a:spcPts val="0"/>
              </a:spcBef>
              <a:buNone/>
            </a:pPr>
            <a:endParaRPr lang="fr-FR" sz="2600" dirty="0">
              <a:latin typeface="Times New Roman" pitchFamily="18" charset="0"/>
              <a:cs typeface="Times New Roman" pitchFamily="18" charset="0"/>
            </a:endParaRPr>
          </a:p>
          <a:p>
            <a:pPr marL="0" indent="0" algn="ctr">
              <a:lnSpc>
                <a:spcPct val="110000"/>
              </a:lnSpc>
              <a:spcBef>
                <a:spcPts val="0"/>
              </a:spcBef>
              <a:buNone/>
            </a:pPr>
            <a:r>
              <a:rPr lang="fr-FR" sz="2600" dirty="0">
                <a:latin typeface="Times New Roman" pitchFamily="18" charset="0"/>
                <a:cs typeface="Times New Roman" pitchFamily="18" charset="0"/>
              </a:rPr>
              <a:t>Une étude décisive : J. </a:t>
            </a:r>
            <a:r>
              <a:rPr lang="fr-FR" sz="2600" dirty="0" err="1">
                <a:latin typeface="Times New Roman" pitchFamily="18" charset="0"/>
                <a:cs typeface="Times New Roman" pitchFamily="18" charset="0"/>
              </a:rPr>
              <a:t>Rancière</a:t>
            </a:r>
            <a:r>
              <a:rPr lang="fr-FR" sz="2600" dirty="0">
                <a:latin typeface="Times New Roman" pitchFamily="18" charset="0"/>
                <a:cs typeface="Times New Roman" pitchFamily="18" charset="0"/>
              </a:rPr>
              <a:t>, </a:t>
            </a:r>
            <a:r>
              <a:rPr lang="fr-FR" sz="2600" i="1" dirty="0">
                <a:latin typeface="Times New Roman" pitchFamily="18" charset="0"/>
                <a:cs typeface="Times New Roman" pitchFamily="18" charset="0"/>
              </a:rPr>
              <a:t>La nuit des prolétaires. Archives du rêve ouvrier, </a:t>
            </a:r>
            <a:r>
              <a:rPr lang="fr-FR" sz="2600" dirty="0">
                <a:latin typeface="Times New Roman" pitchFamily="18" charset="0"/>
                <a:cs typeface="Times New Roman" pitchFamily="18" charset="0"/>
              </a:rPr>
              <a:t>1981. </a:t>
            </a:r>
          </a:p>
          <a:p>
            <a:pPr marL="0" indent="0" algn="ctr">
              <a:lnSpc>
                <a:spcPct val="110000"/>
              </a:lnSpc>
              <a:spcBef>
                <a:spcPts val="0"/>
              </a:spcBef>
              <a:buNone/>
            </a:pPr>
            <a:r>
              <a:rPr lang="fr-FR" sz="2600" dirty="0">
                <a:latin typeface="Times New Roman" pitchFamily="18" charset="0"/>
                <a:cs typeface="Times New Roman" pitchFamily="18" charset="0"/>
              </a:rPr>
              <a:t>Voir aussi Rancière et Faure, </a:t>
            </a:r>
            <a:r>
              <a:rPr lang="fr-FR" sz="2600" i="1" dirty="0">
                <a:latin typeface="Times New Roman" pitchFamily="18" charset="0"/>
                <a:cs typeface="Times New Roman" pitchFamily="18" charset="0"/>
              </a:rPr>
              <a:t>La parole ouvrière (1830-1851).</a:t>
            </a:r>
            <a:r>
              <a:rPr lang="fr-FR" sz="2600" dirty="0">
                <a:latin typeface="Times New Roman" pitchFamily="18" charset="0"/>
                <a:cs typeface="Times New Roman" pitchFamily="18" charset="0"/>
              </a:rPr>
              <a:t> </a:t>
            </a:r>
            <a:r>
              <a:rPr lang="fr-FR" sz="2600" b="1" i="1" dirty="0">
                <a:latin typeface="Times New Roman" pitchFamily="18" charset="0"/>
                <a:cs typeface="Times New Roman" pitchFamily="18" charset="0"/>
              </a:rPr>
              <a:t>Lire les extraits.</a:t>
            </a:r>
            <a:endParaRPr lang="fr-FR" sz="2600" dirty="0">
              <a:latin typeface="Times New Roman" pitchFamily="18" charset="0"/>
              <a:cs typeface="Times New Roman" pitchFamily="18" charset="0"/>
            </a:endParaRPr>
          </a:p>
          <a:p>
            <a:pPr algn="just"/>
            <a:endParaRPr lang="fr-FR" sz="1800" dirty="0">
              <a:latin typeface="Times New Roman" pitchFamily="18" charset="0"/>
              <a:cs typeface="Times New Roman" pitchFamily="18" charset="0"/>
            </a:endParaRPr>
          </a:p>
        </p:txBody>
      </p:sp>
    </p:spTree>
    <p:extLst>
      <p:ext uri="{BB962C8B-B14F-4D97-AF65-F5344CB8AC3E}">
        <p14:creationId xmlns:p14="http://schemas.microsoft.com/office/powerpoint/2010/main" val="2560999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92696"/>
          </a:xfrm>
        </p:spPr>
        <p:txBody>
          <a:bodyPr>
            <a:normAutofit fontScale="90000"/>
          </a:bodyPr>
          <a:lstStyle/>
          <a:p>
            <a:r>
              <a:rPr lang="fr-FR" b="1" dirty="0">
                <a:latin typeface="Times" pitchFamily="18" charset="0"/>
                <a:ea typeface="Tahoma" pitchFamily="34" charset="0"/>
                <a:cs typeface="Times" pitchFamily="18" charset="0"/>
              </a:rPr>
              <a:t>Faure et </a:t>
            </a:r>
            <a:r>
              <a:rPr lang="fr-FR" b="1" dirty="0" err="1">
                <a:latin typeface="Times" pitchFamily="18" charset="0"/>
                <a:ea typeface="Tahoma" pitchFamily="34" charset="0"/>
                <a:cs typeface="Times" pitchFamily="18" charset="0"/>
              </a:rPr>
              <a:t>Rancière</a:t>
            </a:r>
            <a:r>
              <a:rPr lang="fr-FR" b="1" dirty="0">
                <a:latin typeface="Times" pitchFamily="18" charset="0"/>
                <a:ea typeface="Tahoma" pitchFamily="34" charset="0"/>
                <a:cs typeface="Times" pitchFamily="18" charset="0"/>
              </a:rPr>
              <a:t> </a:t>
            </a:r>
          </a:p>
        </p:txBody>
      </p:sp>
      <p:sp>
        <p:nvSpPr>
          <p:cNvPr id="3" name="Espace réservé du contenu 2"/>
          <p:cNvSpPr>
            <a:spLocks noGrp="1"/>
          </p:cNvSpPr>
          <p:nvPr>
            <p:ph idx="1"/>
          </p:nvPr>
        </p:nvSpPr>
        <p:spPr>
          <a:xfrm>
            <a:off x="0" y="980728"/>
            <a:ext cx="9144000" cy="5877272"/>
          </a:xfrm>
        </p:spPr>
        <p:txBody>
          <a:bodyPr>
            <a:normAutofit fontScale="62500" lnSpcReduction="20000"/>
          </a:bodyPr>
          <a:lstStyle/>
          <a:p>
            <a:pPr algn="just">
              <a:buNone/>
            </a:pPr>
            <a:r>
              <a:rPr lang="fr-FR" dirty="0">
                <a:latin typeface="Times" pitchFamily="18" charset="0"/>
                <a:cs typeface="Times" pitchFamily="18" charset="0"/>
              </a:rPr>
              <a:t>	« Que se passe-t-il quand la classe qui est dépossédée également des moyens de la production intellectuelle s’efforce de prendre la parole pour s’identifier ? Face aux réponses toutes prêtes qui invoquent soit la nécessaire subordination première des opprimés à l’idéologie dominante, soit l’opposition d’un langage prolétarien à un langage bourgeois, on a voulu apporter des matériaux à une réflexion sur ce que la parole veut dire quand elle passe du côté de ceux qui n’ont pas ou ne servent pas le pouvoir. Ces matériaux sont bien insuffisants. L’accumulation des répressions, le manque d’instruction, d’argent et de liberté limitent ceux qui peuvent écrire, être imprimés et diffusés à une petite élite de militants, avant-gardes ou marges de leur classe, bénéficiant d’arrières politiques ou d’appuis littéraires. Et ceux dont c’est la profession de lire ou d’écouter les ouvriers, commissaires de police et procureurs, n’y portent évidemment qu’une attention très grossière, persuadés comme toute leur classe que deux choses seulement peuvent mouvoir les ouvriers : leurs appétits propres ou la pensée des autres. Généralement, entre les « cris séditieux » relevés par les commissaires et les dissertations bien léchées qui dorment à la Bibliothèque Nationale, il nous manque les archives de la réflexion ouvrière, le maillon intermédiaire des discussions d’atelier ou de comité, les échanges d’idées ou s’élabore la pensée vivante d’une classe. Que nous reste-t-il par exemple de ces plans d’organisation du travail dont les tailleurs de Nantes nous disent en 1840 que leur corporation en discute depuis dix ans, des idées échangées dans les assemblées générales ouvrières du printemps 1848 ? Sans parler de celles qui purent </a:t>
            </a:r>
            <a:r>
              <a:rPr lang="fr-FR" dirty="0" err="1">
                <a:latin typeface="Times" pitchFamily="18" charset="0"/>
                <a:cs typeface="Times" pitchFamily="18" charset="0"/>
              </a:rPr>
              <a:t>anmer</a:t>
            </a:r>
            <a:r>
              <a:rPr lang="fr-FR" dirty="0">
                <a:latin typeface="Times" pitchFamily="18" charset="0"/>
                <a:cs typeface="Times" pitchFamily="18" charset="0"/>
              </a:rPr>
              <a:t> en juin, insurrection dont la mémoire même a été écrasée, des dirigeants dont nous sommes encore à chercher les visages ?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8680"/>
          </a:xfrm>
        </p:spPr>
        <p:txBody>
          <a:bodyPr>
            <a:noAutofit/>
          </a:bodyPr>
          <a:lstStyle/>
          <a:p>
            <a:r>
              <a:rPr lang="fr-FR" sz="2800" b="1" dirty="0">
                <a:latin typeface="Times New Roman" pitchFamily="18" charset="0"/>
                <a:cs typeface="Times New Roman" pitchFamily="18" charset="0"/>
              </a:rPr>
              <a:t>Un roman marquant : </a:t>
            </a:r>
            <a:r>
              <a:rPr lang="fr-FR" sz="2800" b="1" i="1" dirty="0">
                <a:latin typeface="Times New Roman" pitchFamily="18" charset="0"/>
                <a:cs typeface="Times New Roman" pitchFamily="18" charset="0"/>
              </a:rPr>
              <a:t>Les mystères de Paris, </a:t>
            </a:r>
            <a:r>
              <a:rPr lang="fr-FR" sz="2800" b="1" dirty="0">
                <a:latin typeface="Times New Roman" pitchFamily="18" charset="0"/>
                <a:cs typeface="Times New Roman" pitchFamily="18" charset="0"/>
              </a:rPr>
              <a:t>d’E. Sue.</a:t>
            </a:r>
            <a:endParaRPr lang="fr-FR" sz="2800" dirty="0"/>
          </a:p>
        </p:txBody>
      </p:sp>
      <p:pic>
        <p:nvPicPr>
          <p:cNvPr id="5" name="Espace réservé du contenu 4" descr="Les_Mystères_de_Paris_-_Jules_Rouff_&amp;_Cie,_éditeurs.jpg"/>
          <p:cNvPicPr>
            <a:picLocks noGrp="1" noChangeAspect="1"/>
          </p:cNvPicPr>
          <p:nvPr>
            <p:ph sz="half" idx="1"/>
          </p:nvPr>
        </p:nvPicPr>
        <p:blipFill>
          <a:blip r:embed="rId2" cstate="print"/>
          <a:stretch>
            <a:fillRect/>
          </a:stretch>
        </p:blipFill>
        <p:spPr>
          <a:xfrm>
            <a:off x="-1" y="620688"/>
            <a:ext cx="3707905" cy="6237312"/>
          </a:xfrm>
        </p:spPr>
      </p:pic>
      <p:sp>
        <p:nvSpPr>
          <p:cNvPr id="4" name="Espace réservé du contenu 3"/>
          <p:cNvSpPr>
            <a:spLocks noGrp="1"/>
          </p:cNvSpPr>
          <p:nvPr>
            <p:ph sz="half" idx="2"/>
          </p:nvPr>
        </p:nvSpPr>
        <p:spPr>
          <a:xfrm>
            <a:off x="3563888" y="620688"/>
            <a:ext cx="5580112" cy="6237312"/>
          </a:xfrm>
        </p:spPr>
        <p:txBody>
          <a:bodyPr>
            <a:normAutofit fontScale="70000" lnSpcReduction="20000"/>
          </a:bodyPr>
          <a:lstStyle/>
          <a:p>
            <a:pPr algn="just"/>
            <a:r>
              <a:rPr lang="fr-FR" dirty="0">
                <a:latin typeface="Times New Roman" pitchFamily="18" charset="0"/>
                <a:cs typeface="Times New Roman" pitchFamily="18" charset="0"/>
              </a:rPr>
              <a:t>Le roman est initialement publié en feuilleton par Eugène Sue (1804-1857) dans le </a:t>
            </a:r>
            <a:r>
              <a:rPr lang="fr-FR" i="1" dirty="0">
                <a:latin typeface="Times New Roman" pitchFamily="18" charset="0"/>
                <a:cs typeface="Times New Roman" pitchFamily="18" charset="0"/>
              </a:rPr>
              <a:t>Journal des Débats</a:t>
            </a:r>
            <a:r>
              <a:rPr lang="fr-FR" dirty="0">
                <a:latin typeface="Times New Roman" pitchFamily="18" charset="0"/>
                <a:cs typeface="Times New Roman" pitchFamily="18" charset="0"/>
              </a:rPr>
              <a:t> entre juin 1842 et octobre 1843.</a:t>
            </a:r>
          </a:p>
          <a:p>
            <a:pPr algn="just"/>
            <a:endParaRPr lang="fr-FR" dirty="0">
              <a:latin typeface="Times New Roman" pitchFamily="18" charset="0"/>
              <a:cs typeface="Times New Roman" pitchFamily="18" charset="0"/>
            </a:endParaRPr>
          </a:p>
          <a:p>
            <a:pPr algn="just"/>
            <a:r>
              <a:rPr lang="fr-FR" dirty="0">
                <a:latin typeface="Times New Roman" pitchFamily="18" charset="0"/>
                <a:cs typeface="Times New Roman" pitchFamily="18" charset="0"/>
              </a:rPr>
              <a:t>C’est initialement une commande, et elle intéresse peu le grand bourgeois E. Sue. Il finit par se résoudre à se « déguiser » en pauvre et à aller arpenter les rues de Paris. </a:t>
            </a:r>
          </a:p>
          <a:p>
            <a:pPr algn="just"/>
            <a:endParaRPr lang="fr-FR" dirty="0">
              <a:latin typeface="Times New Roman" pitchFamily="18" charset="0"/>
              <a:cs typeface="Times New Roman" pitchFamily="18" charset="0"/>
            </a:endParaRPr>
          </a:p>
          <a:p>
            <a:pPr algn="just"/>
            <a:r>
              <a:rPr lang="fr-FR" dirty="0">
                <a:latin typeface="Times New Roman" pitchFamily="18" charset="0"/>
                <a:cs typeface="Times New Roman" pitchFamily="18" charset="0"/>
              </a:rPr>
              <a:t>Succès considérable en France et à l’étranger, le livre connaîtrait dix tomes, et Sue finira député de la Seine entre avril 1850 et le 2 décembre 1851. </a:t>
            </a:r>
          </a:p>
          <a:p>
            <a:pPr algn="just"/>
            <a:endParaRPr lang="fr-FR" dirty="0">
              <a:latin typeface="Times New Roman" pitchFamily="18" charset="0"/>
              <a:cs typeface="Times New Roman" pitchFamily="18" charset="0"/>
            </a:endParaRPr>
          </a:p>
          <a:p>
            <a:pPr algn="just"/>
            <a:r>
              <a:rPr lang="fr-FR" dirty="0">
                <a:latin typeface="Times New Roman" pitchFamily="18" charset="0"/>
                <a:cs typeface="Times New Roman" pitchFamily="18" charset="0"/>
              </a:rPr>
              <a:t>On trouve dans ce texte (comme d’autres, chez Balzac, Hugo, </a:t>
            </a:r>
            <a:r>
              <a:rPr lang="fr-FR" dirty="0" err="1">
                <a:latin typeface="Times New Roman" pitchFamily="18" charset="0"/>
                <a:cs typeface="Times New Roman" pitchFamily="18" charset="0"/>
              </a:rPr>
              <a:t>etc</a:t>
            </a:r>
            <a:r>
              <a:rPr lang="fr-FR" dirty="0">
                <a:latin typeface="Times New Roman" pitchFamily="18" charset="0"/>
                <a:cs typeface="Times New Roman" pitchFamily="18" charset="0"/>
              </a:rPr>
              <a:t>…) des éléments sur la vie des ouvriers et la ville, sur les classes sociales et la pauvreté, sur le travail, </a:t>
            </a:r>
            <a:r>
              <a:rPr lang="fr-FR" dirty="0" err="1">
                <a:latin typeface="Times New Roman" pitchFamily="18" charset="0"/>
                <a:cs typeface="Times New Roman" pitchFamily="18" charset="0"/>
              </a:rPr>
              <a:t>etc</a:t>
            </a:r>
            <a:r>
              <a:rPr lang="fr-FR" dirty="0">
                <a:latin typeface="Times New Roman" pitchFamily="18" charset="0"/>
                <a:cs typeface="Times New Roman" pitchFamily="18" charset="0"/>
              </a:rPr>
              <a:t>… Plus globalement, c’est aussi une connaissance de plus en plus réaliste de la « populace », des « bas-fonds », de la « vile multitude », </a:t>
            </a:r>
            <a:r>
              <a:rPr lang="fr-FR" dirty="0" err="1">
                <a:latin typeface="Times New Roman" pitchFamily="18" charset="0"/>
                <a:cs typeface="Times New Roman" pitchFamily="18" charset="0"/>
              </a:rPr>
              <a:t>etc</a:t>
            </a:r>
            <a:r>
              <a:rPr lang="fr-FR" dirty="0">
                <a:latin typeface="Times New Roman" pitchFamily="18" charset="0"/>
                <a:cs typeface="Times New Roman" pitchFamily="18" charset="0"/>
              </a:rPr>
              <a:t>…</a:t>
            </a:r>
          </a:p>
          <a:p>
            <a:pPr algn="just">
              <a:buNone/>
            </a:pPr>
            <a:r>
              <a:rPr lang="fr-FR" sz="2000" i="1" dirty="0">
                <a:latin typeface="Times New Roman" pitchFamily="18" charset="0"/>
                <a:cs typeface="Times New Roman" pitchFamily="18" charset="0"/>
              </a:rPr>
              <a:t>Pour une histoire de cet imaginaire, </a:t>
            </a:r>
            <a:r>
              <a:rPr lang="fr-FR" sz="2000" dirty="0">
                <a:latin typeface="Times New Roman" pitchFamily="18" charset="0"/>
                <a:cs typeface="Times New Roman" pitchFamily="18" charset="0"/>
              </a:rPr>
              <a:t>voir Dominique Kalifa, </a:t>
            </a:r>
            <a:r>
              <a:rPr lang="fr-FR" sz="2000" i="1" dirty="0">
                <a:latin typeface="Times New Roman" pitchFamily="18" charset="0"/>
                <a:cs typeface="Times New Roman" pitchFamily="18" charset="0"/>
              </a:rPr>
              <a:t>Les bas-fonds : histoire d’un imaginaire, </a:t>
            </a:r>
            <a:r>
              <a:rPr lang="fr-FR" sz="2000" dirty="0">
                <a:latin typeface="Times New Roman" pitchFamily="18" charset="0"/>
                <a:cs typeface="Times New Roman" pitchFamily="18" charset="0"/>
              </a:rPr>
              <a:t>Paris, Seuil, 2013.</a:t>
            </a:r>
            <a:endParaRPr lang="fr-FR" sz="2000" i="1" dirty="0">
              <a:latin typeface="Times New Roman" pitchFamily="18" charset="0"/>
              <a:cs typeface="Times New Roman" pitchFamily="18" charset="0"/>
            </a:endParaRPr>
          </a:p>
          <a:p>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36712"/>
          </a:xfrm>
        </p:spPr>
        <p:txBody>
          <a:bodyPr/>
          <a:lstStyle/>
          <a:p>
            <a:r>
              <a:rPr lang="fr-FR" b="1" dirty="0"/>
              <a:t>Lectures socialistes</a:t>
            </a:r>
          </a:p>
        </p:txBody>
      </p:sp>
      <p:sp>
        <p:nvSpPr>
          <p:cNvPr id="3" name="Espace réservé du contenu 2"/>
          <p:cNvSpPr>
            <a:spLocks noGrp="1"/>
          </p:cNvSpPr>
          <p:nvPr>
            <p:ph idx="1"/>
          </p:nvPr>
        </p:nvSpPr>
        <p:spPr>
          <a:xfrm>
            <a:off x="0" y="1484784"/>
            <a:ext cx="9144000" cy="5373216"/>
          </a:xfrm>
        </p:spPr>
        <p:txBody>
          <a:bodyPr/>
          <a:lstStyle/>
          <a:p>
            <a:pPr algn="just">
              <a:buNone/>
            </a:pPr>
            <a:r>
              <a:rPr lang="fr-FR" dirty="0">
                <a:latin typeface="Times New Roman" pitchFamily="18" charset="0"/>
                <a:cs typeface="Times New Roman" pitchFamily="18" charset="0"/>
              </a:rPr>
              <a:t>-Auguste Blanqui, « Notre drapeau, c’est l’égalité, </a:t>
            </a:r>
            <a:r>
              <a:rPr lang="fr-FR" i="1" dirty="0">
                <a:latin typeface="Times New Roman" pitchFamily="18" charset="0"/>
                <a:cs typeface="Times New Roman" pitchFamily="18" charset="0"/>
              </a:rPr>
              <a:t>Le Libérateur,</a:t>
            </a:r>
            <a:r>
              <a:rPr lang="fr-FR" dirty="0">
                <a:latin typeface="Times New Roman" pitchFamily="18" charset="0"/>
                <a:cs typeface="Times New Roman" pitchFamily="18" charset="0"/>
              </a:rPr>
              <a:t> n°1, 2 février 1834.</a:t>
            </a:r>
          </a:p>
          <a:p>
            <a:pPr algn="just">
              <a:buNone/>
            </a:pPr>
            <a:r>
              <a:rPr lang="fr-FR" dirty="0">
                <a:latin typeface="Times New Roman" pitchFamily="18" charset="0"/>
                <a:cs typeface="Times New Roman" pitchFamily="18" charset="0"/>
              </a:rPr>
              <a:t>-Flora Tristan, </a:t>
            </a:r>
            <a:r>
              <a:rPr lang="fr-FR" i="1" dirty="0">
                <a:latin typeface="Times New Roman" pitchFamily="18" charset="0"/>
                <a:cs typeface="Times New Roman" pitchFamily="18" charset="0"/>
              </a:rPr>
              <a:t>L’Union ouvrière, </a:t>
            </a:r>
            <a:r>
              <a:rPr lang="fr-FR" dirty="0">
                <a:latin typeface="Times New Roman" pitchFamily="18" charset="0"/>
                <a:cs typeface="Times New Roman" pitchFamily="18" charset="0"/>
              </a:rPr>
              <a:t>1843.</a:t>
            </a:r>
          </a:p>
          <a:p>
            <a:pPr algn="just">
              <a:buNone/>
            </a:pPr>
            <a:endParaRPr lang="fr-FR" dirty="0">
              <a:latin typeface="Times New Roman" pitchFamily="18" charset="0"/>
              <a:cs typeface="Times New Roman" pitchFamily="18" charset="0"/>
            </a:endParaRPr>
          </a:p>
          <a:p>
            <a:pPr algn="just">
              <a:buNone/>
            </a:pPr>
            <a:r>
              <a:rPr lang="fr-FR" dirty="0">
                <a:latin typeface="Times New Roman" pitchFamily="18" charset="0"/>
                <a:cs typeface="Times New Roman" pitchFamily="18" charset="0"/>
              </a:rPr>
              <a:t>-Surtout Louis Blanc, </a:t>
            </a:r>
            <a:r>
              <a:rPr lang="fr-FR" i="1" dirty="0">
                <a:latin typeface="Times New Roman" pitchFamily="18" charset="0"/>
                <a:cs typeface="Times New Roman" pitchFamily="18" charset="0"/>
              </a:rPr>
              <a:t>L’organisation du travail,</a:t>
            </a:r>
            <a:r>
              <a:rPr lang="fr-FR" dirty="0">
                <a:latin typeface="Times New Roman" pitchFamily="18" charset="0"/>
                <a:cs typeface="Times New Roman" pitchFamily="18" charset="0"/>
              </a:rPr>
              <a:t> 1839.</a:t>
            </a:r>
          </a:p>
          <a:p>
            <a:pPr algn="just">
              <a:buNone/>
            </a:pPr>
            <a:endParaRPr lang="fr-FR" dirty="0">
              <a:latin typeface="Times New Roman" pitchFamily="18" charset="0"/>
              <a:cs typeface="Times New Roman" pitchFamily="18" charset="0"/>
            </a:endParaRPr>
          </a:p>
          <a:p>
            <a:pPr algn="just">
              <a:buNone/>
            </a:pPr>
            <a:endParaRPr lang="fr-FR"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0" y="1"/>
            <a:ext cx="9144000" cy="620688"/>
          </a:xfrm>
        </p:spPr>
        <p:txBody>
          <a:bodyPr>
            <a:normAutofit/>
          </a:bodyPr>
          <a:lstStyle/>
          <a:p>
            <a:pPr lvl="0"/>
            <a:r>
              <a:rPr lang="fr-FR" sz="3200" b="1" dirty="0">
                <a:latin typeface="Times New Roman" pitchFamily="18" charset="0"/>
                <a:cs typeface="Times New Roman" pitchFamily="18" charset="0"/>
              </a:rPr>
              <a:t>Le socialisme et l’</a:t>
            </a:r>
            <a:r>
              <a:rPr lang="fr-FR" sz="3200" b="1" dirty="0" err="1">
                <a:latin typeface="Times New Roman" pitchFamily="18" charset="0"/>
                <a:cs typeface="Times New Roman" pitchFamily="18" charset="0"/>
              </a:rPr>
              <a:t>Etat</a:t>
            </a:r>
            <a:r>
              <a:rPr lang="fr-FR" sz="3200" b="1" dirty="0">
                <a:latin typeface="Times New Roman" pitchFamily="18" charset="0"/>
                <a:cs typeface="Times New Roman" pitchFamily="18" charset="0"/>
              </a:rPr>
              <a:t> : l’exemple de Louis Blanc.</a:t>
            </a:r>
            <a:endParaRPr lang="fr-FR" sz="3200" dirty="0">
              <a:latin typeface="Times New Roman" pitchFamily="18" charset="0"/>
              <a:cs typeface="Times New Roman" pitchFamily="18" charset="0"/>
            </a:endParaRPr>
          </a:p>
        </p:txBody>
      </p:sp>
      <p:sp>
        <p:nvSpPr>
          <p:cNvPr id="3" name="Espace réservé du contenu 2"/>
          <p:cNvSpPr txBox="1">
            <a:spLocks noGrp="1"/>
          </p:cNvSpPr>
          <p:nvPr>
            <p:ph idx="1"/>
          </p:nvPr>
        </p:nvSpPr>
        <p:spPr>
          <a:xfrm>
            <a:off x="0" y="1484784"/>
            <a:ext cx="9144000" cy="5373216"/>
          </a:xfrm>
        </p:spPr>
        <p:txBody>
          <a:bodyPr>
            <a:normAutofit/>
          </a:bodyPr>
          <a:lstStyle/>
          <a:p>
            <a:pPr lvl="0" algn="just">
              <a:lnSpc>
                <a:spcPct val="70000"/>
              </a:lnSpc>
            </a:pPr>
            <a:r>
              <a:rPr lang="fr-FR" sz="2700" dirty="0">
                <a:latin typeface="Times New Roman" pitchFamily="18"/>
                <a:cs typeface="Times New Roman" pitchFamily="18"/>
              </a:rPr>
              <a:t>Le socialisme : une critique de l’égalité formelle et une analyse matérialiste des conditions d’existences des plus pauvres.</a:t>
            </a:r>
          </a:p>
          <a:p>
            <a:pPr lvl="0" algn="just">
              <a:lnSpc>
                <a:spcPct val="70000"/>
              </a:lnSpc>
            </a:pPr>
            <a:endParaRPr lang="fr-FR" sz="2700" dirty="0">
              <a:latin typeface="Times New Roman" pitchFamily="18"/>
              <a:cs typeface="Times New Roman" pitchFamily="18"/>
            </a:endParaRPr>
          </a:p>
          <a:p>
            <a:pPr lvl="0" algn="just">
              <a:lnSpc>
                <a:spcPct val="70000"/>
              </a:lnSpc>
            </a:pPr>
            <a:r>
              <a:rPr lang="fr-FR" sz="2700" dirty="0">
                <a:latin typeface="Times New Roman" pitchFamily="18"/>
                <a:cs typeface="Times New Roman" pitchFamily="18"/>
              </a:rPr>
              <a:t>Le socialisme : une (</a:t>
            </a:r>
            <a:r>
              <a:rPr lang="fr-FR" sz="2700" dirty="0" err="1">
                <a:latin typeface="Times New Roman" pitchFamily="18"/>
                <a:cs typeface="Times New Roman" pitchFamily="18"/>
              </a:rPr>
              <a:t>re</a:t>
            </a:r>
            <a:r>
              <a:rPr lang="fr-FR" sz="2700" dirty="0">
                <a:latin typeface="Times New Roman" pitchFamily="18"/>
                <a:cs typeface="Times New Roman" pitchFamily="18"/>
              </a:rPr>
              <a:t>)définition de la liberté comme « capacité d’agir », comme liberté sociale, comme liberté qui s’articule de façon obligatoire avec l’égalité et la fraternité, les deux autres devises de la République française.</a:t>
            </a:r>
          </a:p>
          <a:p>
            <a:pPr lvl="0" algn="just">
              <a:lnSpc>
                <a:spcPct val="70000"/>
              </a:lnSpc>
            </a:pPr>
            <a:endParaRPr lang="fr-FR" sz="2700" dirty="0">
              <a:latin typeface="Times New Roman" pitchFamily="18"/>
              <a:cs typeface="Times New Roman" pitchFamily="18"/>
            </a:endParaRPr>
          </a:p>
          <a:p>
            <a:pPr lvl="0" algn="just">
              <a:lnSpc>
                <a:spcPct val="70000"/>
              </a:lnSpc>
            </a:pPr>
            <a:r>
              <a:rPr lang="fr-FR" sz="2700" dirty="0">
                <a:latin typeface="Times New Roman" pitchFamily="18"/>
                <a:cs typeface="Times New Roman" pitchFamily="18"/>
              </a:rPr>
              <a:t>Le socialisme : l’</a:t>
            </a:r>
            <a:r>
              <a:rPr lang="fr-FR" sz="2700" dirty="0" err="1">
                <a:latin typeface="Times New Roman" pitchFamily="18"/>
                <a:cs typeface="Times New Roman" pitchFamily="18"/>
              </a:rPr>
              <a:t>Etat</a:t>
            </a:r>
            <a:r>
              <a:rPr lang="fr-FR" sz="2700" dirty="0">
                <a:latin typeface="Times New Roman" pitchFamily="18"/>
                <a:cs typeface="Times New Roman" pitchFamily="18"/>
              </a:rPr>
              <a:t>, un acteur central et un outil pour accéder à l’égalité réelle. Pour cela, une réforme politique majeure est nécessaire. Il faut notamment repenser la question de la représentation politique en termes d’</a:t>
            </a:r>
            <a:r>
              <a:rPr lang="fr-FR" sz="2700" dirty="0" err="1">
                <a:latin typeface="Times New Roman" pitchFamily="18"/>
                <a:cs typeface="Times New Roman" pitchFamily="18"/>
              </a:rPr>
              <a:t>inclusivité</a:t>
            </a:r>
            <a:r>
              <a:rPr lang="fr-FR" sz="2700" dirty="0">
                <a:latin typeface="Times New Roman" pitchFamily="18"/>
                <a:cs typeface="Times New Roman" pitchFamily="18"/>
              </a:rPr>
              <a:t> </a:t>
            </a:r>
          </a:p>
          <a:p>
            <a:pPr lvl="0" algn="just">
              <a:lnSpc>
                <a:spcPct val="70000"/>
              </a:lnSpc>
              <a:buNone/>
            </a:pPr>
            <a:r>
              <a:rPr lang="fr-FR" sz="1800" dirty="0">
                <a:latin typeface="Times New Roman" pitchFamily="18"/>
                <a:cs typeface="Times New Roman" pitchFamily="18"/>
              </a:rPr>
              <a:t>	(</a:t>
            </a:r>
            <a:r>
              <a:rPr lang="fr-FR" sz="1800" dirty="0" err="1">
                <a:latin typeface="Times New Roman" pitchFamily="18"/>
                <a:cs typeface="Times New Roman" pitchFamily="18"/>
              </a:rPr>
              <a:t>cf</a:t>
            </a:r>
            <a:r>
              <a:rPr lang="fr-FR" sz="1800" dirty="0">
                <a:latin typeface="Times New Roman" pitchFamily="18"/>
                <a:cs typeface="Times New Roman" pitchFamily="18"/>
              </a:rPr>
              <a:t> Samuel Hayat, « La représentation inclusive », </a:t>
            </a:r>
            <a:r>
              <a:rPr lang="fr-FR" sz="1800" i="1" dirty="0">
                <a:latin typeface="Times New Roman" pitchFamily="18"/>
                <a:cs typeface="Times New Roman" pitchFamily="18"/>
              </a:rPr>
              <a:t>Raisons politiques</a:t>
            </a:r>
            <a:r>
              <a:rPr lang="fr-FR" sz="1800" dirty="0">
                <a:latin typeface="Times New Roman" pitchFamily="18"/>
                <a:cs typeface="Times New Roman" pitchFamily="18"/>
              </a:rPr>
              <a:t>, 2013/2 (N° 50), p. 115-135 ; voir aussi Samuel Hayat, Corinne </a:t>
            </a:r>
            <a:r>
              <a:rPr lang="fr-FR" sz="1800" dirty="0" err="1">
                <a:latin typeface="Times New Roman" pitchFamily="18"/>
                <a:cs typeface="Times New Roman" pitchFamily="18"/>
              </a:rPr>
              <a:t>Péneau</a:t>
            </a:r>
            <a:r>
              <a:rPr lang="fr-FR" sz="1800" dirty="0">
                <a:latin typeface="Times New Roman" pitchFamily="18"/>
                <a:cs typeface="Times New Roman" pitchFamily="18"/>
              </a:rPr>
              <a:t>, Yves </a:t>
            </a:r>
            <a:r>
              <a:rPr lang="fr-FR" sz="1800" dirty="0" err="1">
                <a:latin typeface="Times New Roman" pitchFamily="18"/>
                <a:cs typeface="Times New Roman" pitchFamily="18"/>
              </a:rPr>
              <a:t>Sintomer</a:t>
            </a:r>
            <a:r>
              <a:rPr lang="fr-FR" sz="1800" dirty="0">
                <a:latin typeface="Times New Roman" pitchFamily="18"/>
                <a:cs typeface="Times New Roman" pitchFamily="18"/>
              </a:rPr>
              <a:t> (</a:t>
            </a:r>
            <a:r>
              <a:rPr lang="fr-FR" sz="1800" dirty="0" err="1">
                <a:latin typeface="Times New Roman" pitchFamily="18"/>
                <a:cs typeface="Times New Roman" pitchFamily="18"/>
              </a:rPr>
              <a:t>dir</a:t>
            </a:r>
            <a:r>
              <a:rPr lang="fr-FR" sz="1800" dirty="0">
                <a:latin typeface="Times New Roman" pitchFamily="18"/>
                <a:cs typeface="Times New Roman" pitchFamily="18"/>
              </a:rPr>
              <a:t>.), </a:t>
            </a:r>
            <a:r>
              <a:rPr lang="fr-FR" sz="1800" i="1" dirty="0">
                <a:latin typeface="Times New Roman" pitchFamily="18"/>
                <a:cs typeface="Times New Roman" pitchFamily="18"/>
              </a:rPr>
              <a:t>La représentation avant le gouvernement représentatif</a:t>
            </a:r>
            <a:r>
              <a:rPr lang="fr-FR" sz="1800" dirty="0">
                <a:latin typeface="Times New Roman" pitchFamily="18"/>
                <a:cs typeface="Times New Roman" pitchFamily="18"/>
              </a:rPr>
              <a:t>, </a:t>
            </a:r>
            <a:r>
              <a:rPr lang="fr-FR" sz="1800" cap="small" dirty="0">
                <a:latin typeface="Times New Roman" pitchFamily="18"/>
                <a:cs typeface="Times New Roman" pitchFamily="18"/>
              </a:rPr>
              <a:t>Presses universitaires de Rennes, 2020).</a:t>
            </a:r>
            <a:endParaRPr lang="fr-FR" sz="1800" dirty="0">
              <a:latin typeface="Times New Roman" pitchFamily="18"/>
              <a:cs typeface="Times New Roman" pitchFamily="18"/>
            </a:endParaRPr>
          </a:p>
          <a:p>
            <a:pPr lvl="0" algn="just">
              <a:lnSpc>
                <a:spcPct val="70000"/>
              </a:lnSpc>
            </a:pPr>
            <a:endParaRPr lang="fr-FR" sz="2600" dirty="0"/>
          </a:p>
          <a:p>
            <a:pPr lvl="0" algn="just">
              <a:lnSpc>
                <a:spcPct val="70000"/>
              </a:lnSpc>
            </a:pPr>
            <a:endParaRPr lang="fr-FR" sz="2600" dirty="0"/>
          </a:p>
          <a:p>
            <a:pPr marL="0" lvl="0" indent="0" algn="just">
              <a:lnSpc>
                <a:spcPct val="70000"/>
              </a:lnSpc>
              <a:buNone/>
            </a:pPr>
            <a:endParaRPr lang="fr-FR" sz="2600" dirty="0"/>
          </a:p>
          <a:p>
            <a:pPr lvl="0" algn="just">
              <a:lnSpc>
                <a:spcPct val="70000"/>
              </a:lnSpc>
            </a:pPr>
            <a:endParaRPr lang="fr-FR" sz="2600" dirty="0"/>
          </a:p>
          <a:p>
            <a:pPr lvl="0" algn="just">
              <a:lnSpc>
                <a:spcPct val="70000"/>
              </a:lnSpc>
            </a:pPr>
            <a:endParaRPr lang="fr-FR" sz="2600" dirty="0"/>
          </a:p>
          <a:p>
            <a:pPr lvl="0">
              <a:lnSpc>
                <a:spcPct val="70000"/>
              </a:lnSpc>
            </a:pPr>
            <a:endParaRPr lang="fr-FR" sz="2600"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ctrTitle"/>
          </p:nvPr>
        </p:nvSpPr>
        <p:spPr>
          <a:xfrm>
            <a:off x="1169625" y="836712"/>
            <a:ext cx="6858000" cy="3269373"/>
          </a:xfrm>
        </p:spPr>
        <p:txBody>
          <a:bodyPr>
            <a:normAutofit/>
          </a:bodyPr>
          <a:lstStyle/>
          <a:p>
            <a:pPr lvl="0"/>
            <a:r>
              <a:rPr lang="fr-FR" sz="4800" dirty="0">
                <a:latin typeface="Times New Roman" panose="02020603050405020304" pitchFamily="18" charset="0"/>
                <a:cs typeface="Times New Roman" panose="02020603050405020304" pitchFamily="18" charset="0"/>
              </a:rPr>
              <a:t>Marx et Engels, ou les trois sources du marxisme.</a:t>
            </a:r>
          </a:p>
        </p:txBody>
      </p:sp>
      <p:sp>
        <p:nvSpPr>
          <p:cNvPr id="3" name="Sous-titre 2"/>
          <p:cNvSpPr txBox="1">
            <a:spLocks noGrp="1"/>
          </p:cNvSpPr>
          <p:nvPr>
            <p:ph type="subTitle" idx="1"/>
          </p:nvPr>
        </p:nvSpPr>
        <p:spPr>
          <a:xfrm>
            <a:off x="1143002" y="4725143"/>
            <a:ext cx="6858000" cy="532656"/>
          </a:xfrm>
        </p:spPr>
        <p:txBody>
          <a:bodyPr>
            <a:normAutofit fontScale="77500" lnSpcReduction="20000"/>
          </a:bodyPr>
          <a:lstStyle/>
          <a:p>
            <a:r>
              <a:rPr lang="fr-FR" dirty="0"/>
              <a:t>Penser l’</a:t>
            </a:r>
            <a:r>
              <a:rPr lang="fr-FR" dirty="0" err="1"/>
              <a:t>Etat</a:t>
            </a:r>
            <a:r>
              <a:rPr lang="fr-FR" dirty="0"/>
              <a:t> et le capitalisme pour les combattre.</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92696"/>
          </a:xfrm>
        </p:spPr>
        <p:txBody>
          <a:bodyPr>
            <a:normAutofit fontScale="90000"/>
          </a:bodyPr>
          <a:lstStyle/>
          <a:p>
            <a:r>
              <a:rPr lang="fr-FR" b="1" dirty="0">
                <a:latin typeface="Times New Roman" pitchFamily="18" charset="0"/>
                <a:cs typeface="Times New Roman" pitchFamily="18" charset="0"/>
              </a:rPr>
              <a:t>Les trois sources du marxisme ? </a:t>
            </a:r>
          </a:p>
        </p:txBody>
      </p:sp>
      <p:sp>
        <p:nvSpPr>
          <p:cNvPr id="3" name="Espace réservé du contenu 2"/>
          <p:cNvSpPr>
            <a:spLocks noGrp="1"/>
          </p:cNvSpPr>
          <p:nvPr>
            <p:ph idx="1"/>
          </p:nvPr>
        </p:nvSpPr>
        <p:spPr>
          <a:xfrm>
            <a:off x="0" y="1340768"/>
            <a:ext cx="9144000" cy="5517232"/>
          </a:xfrm>
        </p:spPr>
        <p:txBody>
          <a:bodyPr/>
          <a:lstStyle/>
          <a:p>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92696"/>
          </a:xfrm>
        </p:spPr>
        <p:txBody>
          <a:bodyPr>
            <a:normAutofit fontScale="90000"/>
          </a:bodyPr>
          <a:lstStyle/>
          <a:p>
            <a:r>
              <a:rPr lang="fr-FR" b="1" dirty="0">
                <a:latin typeface="Times New Roman" pitchFamily="18" charset="0"/>
                <a:cs typeface="Times New Roman" pitchFamily="18" charset="0"/>
              </a:rPr>
              <a:t>Les trois sources du marxisme ? </a:t>
            </a:r>
          </a:p>
        </p:txBody>
      </p:sp>
      <p:sp>
        <p:nvSpPr>
          <p:cNvPr id="3" name="Espace réservé du contenu 2"/>
          <p:cNvSpPr>
            <a:spLocks noGrp="1"/>
          </p:cNvSpPr>
          <p:nvPr>
            <p:ph idx="1"/>
          </p:nvPr>
        </p:nvSpPr>
        <p:spPr>
          <a:xfrm>
            <a:off x="0" y="1052736"/>
            <a:ext cx="9144000" cy="5805264"/>
          </a:xfrm>
        </p:spPr>
        <p:txBody>
          <a:bodyPr>
            <a:normAutofit fontScale="70000" lnSpcReduction="20000"/>
          </a:bodyPr>
          <a:lstStyle/>
          <a:p>
            <a:pPr algn="just">
              <a:buNone/>
            </a:pPr>
            <a:r>
              <a:rPr lang="fr-FR" dirty="0">
                <a:latin typeface="Times New Roman" pitchFamily="18" charset="0"/>
                <a:cs typeface="Times New Roman" pitchFamily="18" charset="0"/>
              </a:rPr>
              <a:t>-L’économie politique, notamment anglaise et écossaise (Hume, Locke, Smith, Ricardo), partiellement française (mais l’un des grands courants des Lumières, les « physiocrates », pensent que l’origine de toute richesse, c’est le travail de la terre, ce qui n’est guère adapté au contexte du XIXe siècle). Cette source donne à Marx et Engels des réflexions sur le travail, la marchandise, le rapport salarial, la productive, le machinisme, </a:t>
            </a:r>
            <a:r>
              <a:rPr lang="fr-FR" dirty="0" err="1">
                <a:latin typeface="Times New Roman" pitchFamily="18" charset="0"/>
                <a:cs typeface="Times New Roman" pitchFamily="18" charset="0"/>
              </a:rPr>
              <a:t>etc</a:t>
            </a:r>
            <a:r>
              <a:rPr lang="fr-FR" dirty="0">
                <a:latin typeface="Times New Roman" pitchFamily="18" charset="0"/>
                <a:cs typeface="Times New Roman" pitchFamily="18" charset="0"/>
              </a:rPr>
              <a:t>…</a:t>
            </a:r>
          </a:p>
          <a:p>
            <a:pPr algn="just">
              <a:buNone/>
            </a:pPr>
            <a:endParaRPr lang="fr-FR" dirty="0">
              <a:latin typeface="Times New Roman" pitchFamily="18" charset="0"/>
              <a:cs typeface="Times New Roman" pitchFamily="18" charset="0"/>
            </a:endParaRPr>
          </a:p>
          <a:p>
            <a:pPr algn="just">
              <a:buNone/>
            </a:pPr>
            <a:r>
              <a:rPr lang="fr-FR" dirty="0">
                <a:latin typeface="Times New Roman" pitchFamily="18" charset="0"/>
                <a:cs typeface="Times New Roman" pitchFamily="18" charset="0"/>
              </a:rPr>
              <a:t>-Les socialismes français et l’héritage de la Révolution Française. Ce courant – notamment dans sa version la plus radicale, notamment blanquiste et néo-babouviste – apporte de nombreux éléments sur la liberté sociale, la fraternité, le socialisme, l’association, le mutuellisme, la critique de l’oligarchie, la vision d’une république sociale alternative, une vision des « classes sociales ». Surtout, la France donne une inspiration historique à Marx et Engels, c’est le pays de la révolution, encore plus après 1848. </a:t>
            </a:r>
          </a:p>
          <a:p>
            <a:pPr algn="just">
              <a:buNone/>
            </a:pPr>
            <a:endParaRPr lang="fr-FR" dirty="0">
              <a:latin typeface="Times New Roman" pitchFamily="18" charset="0"/>
              <a:cs typeface="Times New Roman" pitchFamily="18" charset="0"/>
            </a:endParaRPr>
          </a:p>
          <a:p>
            <a:pPr algn="just">
              <a:buNone/>
            </a:pPr>
            <a:r>
              <a:rPr lang="fr-FR" dirty="0">
                <a:latin typeface="Times New Roman" pitchFamily="18" charset="0"/>
                <a:cs typeface="Times New Roman" pitchFamily="18" charset="0"/>
              </a:rPr>
              <a:t>-La Philosophie allemande (Kant, Hegel, </a:t>
            </a:r>
            <a:r>
              <a:rPr lang="fr-FR" dirty="0" err="1">
                <a:latin typeface="Times New Roman" pitchFamily="18" charset="0"/>
                <a:cs typeface="Times New Roman" pitchFamily="18" charset="0"/>
              </a:rPr>
              <a:t>etc</a:t>
            </a:r>
            <a:r>
              <a:rPr lang="fr-FR" dirty="0">
                <a:latin typeface="Times New Roman" pitchFamily="18" charset="0"/>
                <a:cs typeface="Times New Roman" pitchFamily="18" charset="0"/>
              </a:rPr>
              <a:t>…).  Au-delà d’une méthode (rigueur, dialectique, </a:t>
            </a:r>
            <a:r>
              <a:rPr lang="fr-FR" dirty="0" err="1">
                <a:latin typeface="Times New Roman" pitchFamily="18" charset="0"/>
                <a:cs typeface="Times New Roman" pitchFamily="18" charset="0"/>
              </a:rPr>
              <a:t>etc</a:t>
            </a:r>
            <a:r>
              <a:rPr lang="fr-FR" dirty="0">
                <a:latin typeface="Times New Roman" pitchFamily="18" charset="0"/>
                <a:cs typeface="Times New Roman" pitchFamily="18" charset="0"/>
              </a:rPr>
              <a:t>…), la philosophie allemande donne à Marx et Engels des concepts (</a:t>
            </a:r>
            <a:r>
              <a:rPr lang="fr-FR" dirty="0" err="1">
                <a:latin typeface="Times New Roman" pitchFamily="18" charset="0"/>
                <a:cs typeface="Times New Roman" pitchFamily="18" charset="0"/>
              </a:rPr>
              <a:t>Etat</a:t>
            </a:r>
            <a:r>
              <a:rPr lang="fr-FR" dirty="0">
                <a:latin typeface="Times New Roman" pitchFamily="18" charset="0"/>
                <a:cs typeface="Times New Roman" pitchFamily="18" charset="0"/>
              </a:rPr>
              <a:t>, société civile, histoire, progrès, </a:t>
            </a:r>
            <a:r>
              <a:rPr lang="fr-FR" dirty="0" err="1">
                <a:latin typeface="Times New Roman" pitchFamily="18" charset="0"/>
                <a:cs typeface="Times New Roman" pitchFamily="18" charset="0"/>
              </a:rPr>
              <a:t>etc</a:t>
            </a:r>
            <a:r>
              <a:rPr lang="fr-FR" dirty="0">
                <a:latin typeface="Times New Roman" pitchFamily="18" charset="0"/>
                <a:cs typeface="Times New Roman" pitchFamily="18" charset="0"/>
              </a:rPr>
              <a:t>…), que ceux-ci servent d’appui ou de repoussoir pour leur propre pensée.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0" y="1"/>
            <a:ext cx="9144000" cy="1196751"/>
          </a:xfrm>
        </p:spPr>
        <p:txBody>
          <a:bodyPr>
            <a:noAutofit/>
          </a:bodyPr>
          <a:lstStyle/>
          <a:p>
            <a:pPr lvl="0"/>
            <a:r>
              <a:rPr lang="fr-FR" sz="3200" b="1" dirty="0">
                <a:latin typeface="Times New Roman" pitchFamily="18" charset="0"/>
                <a:cs typeface="Times New Roman" pitchFamily="18" charset="0"/>
              </a:rPr>
              <a:t>Marx et Engels : une théorie de l’</a:t>
            </a:r>
            <a:r>
              <a:rPr lang="fr-FR" sz="3200" b="1" dirty="0" err="1">
                <a:latin typeface="Times New Roman" pitchFamily="18" charset="0"/>
                <a:cs typeface="Times New Roman" pitchFamily="18" charset="0"/>
              </a:rPr>
              <a:t>Etat</a:t>
            </a:r>
            <a:r>
              <a:rPr lang="fr-FR" sz="3200" b="1" dirty="0">
                <a:latin typeface="Times New Roman" pitchFamily="18" charset="0"/>
                <a:cs typeface="Times New Roman" pitchFamily="18" charset="0"/>
              </a:rPr>
              <a:t> dispersée mais des idées-forces</a:t>
            </a:r>
            <a:endParaRPr lang="fr-FR" sz="3200" dirty="0">
              <a:latin typeface="Times New Roman" pitchFamily="18" charset="0"/>
              <a:cs typeface="Times New Roman" pitchFamily="18" charset="0"/>
            </a:endParaRPr>
          </a:p>
        </p:txBody>
      </p:sp>
      <p:sp>
        <p:nvSpPr>
          <p:cNvPr id="3" name="Espace réservé du contenu 2"/>
          <p:cNvSpPr txBox="1">
            <a:spLocks noGrp="1"/>
          </p:cNvSpPr>
          <p:nvPr>
            <p:ph idx="1"/>
          </p:nvPr>
        </p:nvSpPr>
        <p:spPr>
          <a:xfrm>
            <a:off x="0" y="1700807"/>
            <a:ext cx="9144000" cy="5157193"/>
          </a:xfrm>
        </p:spPr>
        <p:txBody>
          <a:bodyPr>
            <a:normAutofit fontScale="92500" lnSpcReduction="10000"/>
          </a:bodyPr>
          <a:lstStyle/>
          <a:p>
            <a:pPr algn="just">
              <a:lnSpc>
                <a:spcPct val="80000"/>
              </a:lnSpc>
            </a:pPr>
            <a:r>
              <a:rPr lang="fr-FR" dirty="0">
                <a:latin typeface="Times New Roman" pitchFamily="18"/>
                <a:cs typeface="Times New Roman" pitchFamily="18"/>
              </a:rPr>
              <a:t>L’Etat : une construction historique et…bourgeoise.</a:t>
            </a:r>
          </a:p>
          <a:p>
            <a:pPr lvl="0" algn="just">
              <a:lnSpc>
                <a:spcPct val="80000"/>
              </a:lnSpc>
            </a:pPr>
            <a:endParaRPr lang="fr-FR" dirty="0">
              <a:latin typeface="Times New Roman" pitchFamily="18"/>
              <a:cs typeface="Times New Roman" pitchFamily="18"/>
            </a:endParaRPr>
          </a:p>
          <a:p>
            <a:pPr lvl="0" algn="just">
              <a:lnSpc>
                <a:spcPct val="80000"/>
              </a:lnSpc>
            </a:pPr>
            <a:r>
              <a:rPr lang="fr-FR" dirty="0">
                <a:latin typeface="Times New Roman" pitchFamily="18"/>
                <a:cs typeface="Times New Roman" pitchFamily="18"/>
              </a:rPr>
              <a:t>Une séparation progressive entre le politique et l’économique : la complexification de l’</a:t>
            </a:r>
            <a:r>
              <a:rPr lang="fr-FR" dirty="0" err="1">
                <a:latin typeface="Times New Roman" pitchFamily="18"/>
                <a:cs typeface="Times New Roman" pitchFamily="18"/>
              </a:rPr>
              <a:t>Etat</a:t>
            </a:r>
            <a:r>
              <a:rPr lang="fr-FR" dirty="0">
                <a:latin typeface="Times New Roman" pitchFamily="18"/>
                <a:cs typeface="Times New Roman" pitchFamily="18"/>
              </a:rPr>
              <a:t> et la reproduction de l’ordre capitaliste.</a:t>
            </a:r>
          </a:p>
          <a:p>
            <a:pPr lvl="0" algn="just">
              <a:lnSpc>
                <a:spcPct val="80000"/>
              </a:lnSpc>
            </a:pPr>
            <a:endParaRPr lang="fr-FR" dirty="0">
              <a:latin typeface="Times New Roman" pitchFamily="18"/>
              <a:cs typeface="Times New Roman" pitchFamily="18"/>
            </a:endParaRPr>
          </a:p>
          <a:p>
            <a:pPr lvl="0" algn="just">
              <a:lnSpc>
                <a:spcPct val="80000"/>
              </a:lnSpc>
            </a:pPr>
            <a:r>
              <a:rPr lang="fr-FR" dirty="0">
                <a:latin typeface="Times New Roman" pitchFamily="18"/>
                <a:cs typeface="Times New Roman" pitchFamily="18"/>
              </a:rPr>
              <a:t>Critique du droit bourgeois et critique de la (fausse) représentation politique.</a:t>
            </a:r>
          </a:p>
          <a:p>
            <a:pPr lvl="0" algn="just">
              <a:lnSpc>
                <a:spcPct val="80000"/>
              </a:lnSpc>
            </a:pPr>
            <a:endParaRPr lang="fr-FR" dirty="0">
              <a:latin typeface="Times New Roman" pitchFamily="18"/>
              <a:cs typeface="Times New Roman" pitchFamily="18"/>
            </a:endParaRPr>
          </a:p>
          <a:p>
            <a:pPr lvl="0" algn="just">
              <a:lnSpc>
                <a:spcPct val="80000"/>
              </a:lnSpc>
            </a:pPr>
            <a:r>
              <a:rPr lang="fr-FR" dirty="0">
                <a:latin typeface="Times New Roman" pitchFamily="18"/>
                <a:cs typeface="Times New Roman" pitchFamily="18"/>
              </a:rPr>
              <a:t>L’</a:t>
            </a:r>
            <a:r>
              <a:rPr lang="fr-FR" dirty="0" err="1">
                <a:latin typeface="Times New Roman" pitchFamily="18"/>
                <a:cs typeface="Times New Roman" pitchFamily="18"/>
              </a:rPr>
              <a:t>Etat</a:t>
            </a:r>
            <a:r>
              <a:rPr lang="fr-FR" dirty="0">
                <a:latin typeface="Times New Roman" pitchFamily="18"/>
                <a:cs typeface="Times New Roman" pitchFamily="18"/>
              </a:rPr>
              <a:t>, un adversaire à abattre. Le dépérissement de l’Etat.</a:t>
            </a:r>
          </a:p>
          <a:p>
            <a:pPr lvl="0" algn="just">
              <a:lnSpc>
                <a:spcPct val="80000"/>
              </a:lnSpc>
            </a:pPr>
            <a:endParaRPr lang="fr-FR" dirty="0">
              <a:latin typeface="Times New Roman" pitchFamily="18"/>
              <a:cs typeface="Times New Roman" pitchFamily="18"/>
            </a:endParaRPr>
          </a:p>
          <a:p>
            <a:pPr lvl="0" algn="just">
              <a:lnSpc>
                <a:spcPct val="80000"/>
              </a:lnSpc>
            </a:pPr>
            <a:r>
              <a:rPr lang="fr-FR" dirty="0">
                <a:latin typeface="Times New Roman" pitchFamily="18"/>
                <a:cs typeface="Times New Roman" pitchFamily="18"/>
              </a:rPr>
              <a:t>Le prolétariat, une classe universelle.</a:t>
            </a:r>
          </a:p>
          <a:p>
            <a:pPr lvl="0">
              <a:lnSpc>
                <a:spcPct val="80000"/>
              </a:lnSpc>
            </a:pPr>
            <a:endParaRPr lang="fr-FR" dirty="0"/>
          </a:p>
          <a:p>
            <a:pPr lvl="0">
              <a:lnSpc>
                <a:spcPct val="80000"/>
              </a:lnSpc>
            </a:pPr>
            <a:endParaRPr lang="fr-FR"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0" y="1"/>
            <a:ext cx="9144000" cy="548679"/>
          </a:xfrm>
        </p:spPr>
        <p:txBody>
          <a:bodyPr>
            <a:normAutofit fontScale="90000"/>
          </a:bodyPr>
          <a:lstStyle/>
          <a:p>
            <a:pPr lvl="0"/>
            <a:r>
              <a:rPr lang="fr-FR" sz="3200" b="1" dirty="0">
                <a:latin typeface="Times New Roman" pitchFamily="18" charset="0"/>
                <a:cs typeface="Times New Roman" pitchFamily="18" charset="0"/>
              </a:rPr>
              <a:t>L’</a:t>
            </a:r>
            <a:r>
              <a:rPr lang="fr-FR" sz="3200" b="1" dirty="0" err="1">
                <a:latin typeface="Times New Roman" pitchFamily="18" charset="0"/>
                <a:cs typeface="Times New Roman" pitchFamily="18" charset="0"/>
              </a:rPr>
              <a:t>Etat</a:t>
            </a:r>
            <a:r>
              <a:rPr lang="fr-FR" sz="3200" b="1" dirty="0">
                <a:latin typeface="Times New Roman" pitchFamily="18" charset="0"/>
                <a:cs typeface="Times New Roman" pitchFamily="18" charset="0"/>
              </a:rPr>
              <a:t> : une construction historique et…bourgeoise</a:t>
            </a:r>
          </a:p>
        </p:txBody>
      </p:sp>
      <p:sp>
        <p:nvSpPr>
          <p:cNvPr id="3" name="Espace réservé du contenu 2"/>
          <p:cNvSpPr txBox="1">
            <a:spLocks noGrp="1"/>
          </p:cNvSpPr>
          <p:nvPr>
            <p:ph idx="1"/>
          </p:nvPr>
        </p:nvSpPr>
        <p:spPr>
          <a:xfrm>
            <a:off x="0" y="836712"/>
            <a:ext cx="9144000" cy="6021286"/>
          </a:xfrm>
        </p:spPr>
        <p:txBody>
          <a:bodyPr>
            <a:normAutofit fontScale="85000" lnSpcReduction="20000"/>
          </a:bodyPr>
          <a:lstStyle/>
          <a:p>
            <a:pPr marL="0" lvl="0" indent="0" algn="ctr">
              <a:lnSpc>
                <a:spcPct val="70000"/>
              </a:lnSpc>
              <a:buNone/>
            </a:pPr>
            <a:r>
              <a:rPr lang="fr-FR" sz="2000" b="1" dirty="0">
                <a:latin typeface="Times New Roman" pitchFamily="18" charset="0"/>
                <a:cs typeface="Times New Roman" pitchFamily="18" charset="0"/>
              </a:rPr>
              <a:t>Marx et Engels, </a:t>
            </a:r>
            <a:r>
              <a:rPr lang="fr-FR" sz="2000" b="1" i="1" dirty="0">
                <a:latin typeface="Times New Roman" pitchFamily="18" charset="0"/>
                <a:cs typeface="Times New Roman" pitchFamily="18" charset="0"/>
              </a:rPr>
              <a:t>Manifeste du Parti Communiste </a:t>
            </a:r>
            <a:r>
              <a:rPr lang="fr-FR" sz="2000" b="1" dirty="0">
                <a:latin typeface="Times New Roman" pitchFamily="18" charset="0"/>
                <a:cs typeface="Times New Roman" pitchFamily="18" charset="0"/>
              </a:rPr>
              <a:t>(1848), livre I.</a:t>
            </a:r>
          </a:p>
          <a:p>
            <a:pPr marL="0" lvl="0" indent="0" algn="ctr">
              <a:lnSpc>
                <a:spcPct val="110000"/>
              </a:lnSpc>
              <a:spcBef>
                <a:spcPts val="0"/>
              </a:spcBef>
              <a:buNone/>
            </a:pPr>
            <a:endParaRPr lang="fr-FR" sz="2000" b="1" dirty="0">
              <a:latin typeface="Times New Roman" pitchFamily="18" charset="0"/>
              <a:cs typeface="Times New Roman" pitchFamily="18" charset="0"/>
            </a:endParaRPr>
          </a:p>
          <a:p>
            <a:pPr marL="0" lvl="0" indent="0" algn="just">
              <a:lnSpc>
                <a:spcPct val="110000"/>
              </a:lnSpc>
              <a:spcBef>
                <a:spcPts val="0"/>
              </a:spcBef>
              <a:buNone/>
            </a:pPr>
            <a:r>
              <a:rPr lang="fr-FR" sz="2400" dirty="0">
                <a:latin typeface="Times New Roman" pitchFamily="18" charset="0"/>
                <a:cs typeface="Times New Roman" pitchFamily="18" charset="0"/>
              </a:rPr>
              <a:t>« L'histoire de toute société jusqu'à nos jours n'a été que l'histoire des luttes de classes […]. La société bourgeoise moderne, élevée sur les ruines de la société féodale, n'a pas aboli les antagonismes de classes. Elle n'a fait que substituer aux anciennes, de nouvelles classes, de nouvelles conditions d'oppression, de nouvelles formes de lutte. Cependant, le caractère distinctif de notre époque, de l'ère de la Bourgeoisie, est d'avoir simplifié les antagonismes de classes. La société se divise de plus en plus en deux vastes camps opposés, en deux classes ennemies : la Bourgeoisie et le Prolétariat […] La Bourgeoisie, nous le voyons, est elle-même le produit d'un long développement, d'une série de révolutions dans les modes de production et de communication. Chaque étape de l'évolution parcourue par la Bourgeoisie était accompagnée d'un progrès correspondant.</a:t>
            </a:r>
          </a:p>
          <a:p>
            <a:pPr marL="0" lvl="0" indent="0" algn="just">
              <a:lnSpc>
                <a:spcPct val="110000"/>
              </a:lnSpc>
              <a:spcBef>
                <a:spcPts val="0"/>
              </a:spcBef>
              <a:buNone/>
            </a:pPr>
            <a:endParaRPr lang="fr-FR" sz="2400" dirty="0">
              <a:latin typeface="Times New Roman" pitchFamily="18" charset="0"/>
              <a:cs typeface="Times New Roman" pitchFamily="18" charset="0"/>
            </a:endParaRPr>
          </a:p>
          <a:p>
            <a:pPr marL="0" lvl="0" indent="0" algn="just">
              <a:lnSpc>
                <a:spcPct val="110000"/>
              </a:lnSpc>
              <a:spcBef>
                <a:spcPts val="0"/>
              </a:spcBef>
              <a:buNone/>
            </a:pPr>
            <a:r>
              <a:rPr lang="fr-FR" sz="2400" dirty="0">
                <a:latin typeface="Times New Roman" pitchFamily="18" charset="0"/>
                <a:cs typeface="Times New Roman" pitchFamily="18" charset="0"/>
              </a:rPr>
              <a:t>État opprimé par le despotisme féodal, association se gouvernant elle-même dans la commune ; ici république municipale, là tiers-état taxable de la monarchie ; puis, durant la période manufacturière, contrepoids de la noblesse dans les monarchies limitées ou absolues ; pierre angulaire des grandes monarchies, la Bourgeoisie, depuis l’industrie et du marché mondial, s'est enfin emparée du pouvoir politique, - à l'exclusion des autres classes, - dans l'État représentatif moderne. Le gouvernement moderne n'est qu'un comité administratif des affaires de la classe bourgeoise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43000"/>
          </a:xfrm>
        </p:spPr>
        <p:txBody>
          <a:bodyPr>
            <a:noAutofit/>
          </a:bodyPr>
          <a:lstStyle/>
          <a:p>
            <a:r>
              <a:rPr lang="fr-FR" sz="3600" b="1" dirty="0">
                <a:latin typeface="Times New Roman" pitchFamily="18" charset="0"/>
                <a:cs typeface="Times New Roman" pitchFamily="18" charset="0"/>
              </a:rPr>
              <a:t>Socialisme, marxisme et anarchisme. Les pensées de l’égalité au XIXe siècle.</a:t>
            </a:r>
            <a:endParaRPr lang="fr-FR" sz="3600" b="1" dirty="0"/>
          </a:p>
        </p:txBody>
      </p:sp>
      <p:sp>
        <p:nvSpPr>
          <p:cNvPr id="3" name="Espace réservé du contenu 2"/>
          <p:cNvSpPr>
            <a:spLocks noGrp="1"/>
          </p:cNvSpPr>
          <p:nvPr>
            <p:ph idx="1"/>
          </p:nvPr>
        </p:nvSpPr>
        <p:spPr>
          <a:xfrm>
            <a:off x="0" y="1988840"/>
            <a:ext cx="9144000" cy="4869160"/>
          </a:xfrm>
        </p:spPr>
        <p:txBody>
          <a:bodyPr/>
          <a:lstStyle/>
          <a:p>
            <a:pPr marL="0" indent="0">
              <a:buNone/>
            </a:pPr>
            <a:r>
              <a:rPr lang="fr-FR" dirty="0">
                <a:latin typeface="Times" panose="02020603050405020304" pitchFamily="18" charset="0"/>
                <a:ea typeface="Tahoma" panose="020B0604030504040204" pitchFamily="34" charset="0"/>
                <a:cs typeface="Times" panose="02020603050405020304" pitchFamily="18" charset="0"/>
              </a:rPr>
              <a:t>-</a:t>
            </a:r>
            <a:r>
              <a:rPr lang="fr-FR" dirty="0">
                <a:latin typeface="Times New Roman" panose="02020603050405020304" pitchFamily="18" charset="0"/>
                <a:ea typeface="Tahoma" panose="020B0604030504040204" pitchFamily="34" charset="0"/>
                <a:cs typeface="Times New Roman" panose="02020603050405020304" pitchFamily="18" charset="0"/>
              </a:rPr>
              <a:t>Brève commentaire sur les intellectuels.</a:t>
            </a:r>
          </a:p>
          <a:p>
            <a:endParaRPr lang="fr-FR" dirty="0"/>
          </a:p>
          <a:p>
            <a:pPr algn="just">
              <a:buNone/>
            </a:pPr>
            <a:r>
              <a:rPr lang="fr-FR" dirty="0">
                <a:latin typeface="Times New Roman" pitchFamily="18" charset="0"/>
                <a:cs typeface="Times New Roman" pitchFamily="18" charset="0"/>
              </a:rPr>
              <a:t>-Quelques éléments de contexte sur l’avènement des pensées de l’égalité au XIXe siècle.</a:t>
            </a:r>
          </a:p>
          <a:p>
            <a:pPr algn="just">
              <a:buNone/>
            </a:pPr>
            <a:endParaRPr lang="fr-FR" dirty="0">
              <a:latin typeface="Times New Roman" pitchFamily="18" charset="0"/>
              <a:cs typeface="Times New Roman" pitchFamily="18" charset="0"/>
            </a:endParaRPr>
          </a:p>
          <a:p>
            <a:pPr algn="just">
              <a:buNone/>
            </a:pPr>
            <a:r>
              <a:rPr lang="fr-FR" dirty="0">
                <a:latin typeface="Times New Roman" pitchFamily="18" charset="0"/>
                <a:cs typeface="Times New Roman" pitchFamily="18" charset="0"/>
              </a:rPr>
              <a:t>-Idées phares des pensées de l’égalité au XIXe et lectures de textes</a:t>
            </a:r>
          </a:p>
          <a:p>
            <a:pPr>
              <a:buNone/>
            </a:pP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0" y="0"/>
            <a:ext cx="9144000" cy="543336"/>
          </a:xfrm>
        </p:spPr>
        <p:txBody>
          <a:bodyPr>
            <a:normAutofit/>
          </a:bodyPr>
          <a:lstStyle/>
          <a:p>
            <a:pPr lvl="0"/>
            <a:r>
              <a:rPr lang="fr-FR" sz="2400" b="1" dirty="0">
                <a:latin typeface="Times New Roman" pitchFamily="18" charset="0"/>
                <a:cs typeface="Times New Roman" pitchFamily="18" charset="0"/>
              </a:rPr>
              <a:t>Engels, </a:t>
            </a:r>
            <a:r>
              <a:rPr lang="fr-FR" sz="2400" b="1" i="1" dirty="0">
                <a:latin typeface="Times New Roman" pitchFamily="18" charset="0"/>
                <a:cs typeface="Times New Roman" pitchFamily="18" charset="0"/>
              </a:rPr>
              <a:t>L’origine de la famille, de la propriété privée et de l’</a:t>
            </a:r>
            <a:r>
              <a:rPr lang="fr-FR" sz="2400" b="1" i="1" dirty="0" err="1">
                <a:latin typeface="Times New Roman" pitchFamily="18" charset="0"/>
                <a:cs typeface="Times New Roman" pitchFamily="18" charset="0"/>
              </a:rPr>
              <a:t>Etat</a:t>
            </a:r>
            <a:r>
              <a:rPr lang="fr-FR" sz="2400" b="1" i="1" dirty="0">
                <a:latin typeface="Times New Roman" pitchFamily="18" charset="0"/>
                <a:cs typeface="Times New Roman" pitchFamily="18" charset="0"/>
              </a:rPr>
              <a:t> </a:t>
            </a:r>
            <a:r>
              <a:rPr lang="fr-FR" sz="2400" b="1" dirty="0">
                <a:latin typeface="Times New Roman" pitchFamily="18" charset="0"/>
                <a:cs typeface="Times New Roman" pitchFamily="18" charset="0"/>
              </a:rPr>
              <a:t>(1884)</a:t>
            </a:r>
          </a:p>
        </p:txBody>
      </p:sp>
      <p:sp>
        <p:nvSpPr>
          <p:cNvPr id="3" name="Espace réservé du contenu 2"/>
          <p:cNvSpPr txBox="1">
            <a:spLocks noGrp="1"/>
          </p:cNvSpPr>
          <p:nvPr>
            <p:ph idx="1"/>
          </p:nvPr>
        </p:nvSpPr>
        <p:spPr>
          <a:xfrm>
            <a:off x="1" y="548680"/>
            <a:ext cx="9054548" cy="6309320"/>
          </a:xfrm>
        </p:spPr>
        <p:txBody>
          <a:bodyPr>
            <a:normAutofit fontScale="92500" lnSpcReduction="20000"/>
          </a:bodyPr>
          <a:lstStyle/>
          <a:p>
            <a:pPr marL="0" lvl="0" indent="0" algn="just">
              <a:buNone/>
            </a:pPr>
            <a:r>
              <a:rPr lang="fr-FR" sz="1700" dirty="0">
                <a:latin typeface="Times New Roman" pitchFamily="18"/>
                <a:cs typeface="Times New Roman" pitchFamily="18"/>
              </a:rPr>
              <a:t>« L’</a:t>
            </a:r>
            <a:r>
              <a:rPr lang="fr-FR" sz="1700" dirty="0" err="1">
                <a:latin typeface="Times New Roman" pitchFamily="18"/>
                <a:cs typeface="Times New Roman" pitchFamily="18"/>
              </a:rPr>
              <a:t>Etat</a:t>
            </a:r>
            <a:r>
              <a:rPr lang="fr-FR" sz="1700" dirty="0">
                <a:latin typeface="Times New Roman" pitchFamily="18"/>
                <a:cs typeface="Times New Roman" pitchFamily="18"/>
              </a:rPr>
              <a:t> n’est donc pas un pouvoir imposé du dehors à la société ; il n’est pas davantage « la réalité de l’idée morale », « l’image et la réalité de la raison », comme le prétend Hegel. Il est bien plutôt un produit de la société à un stade déterminé de son développement ; il est l’aveu que cette société s’empêtre dans une insoluble contradiction avec elle-même, s’étant scindée en oppositions inconciliables qu’elle est impuissante à conjurer. Mais pour que les antagonistes, les classes aux intérêts économiques opposés, ne se consument pas, elles et la société, en une lutte stérile, le besoin s’impose d’un pouvoir qui, placé en apparence au-dessus de la société, doit estomper le conflit, le maintenir dans les limites de « l’ordre » ; et ce pouvoir, né de la société, mais qui se place au-dessus d’elle et lui devient de plus en plus étranger, c’est l’</a:t>
            </a:r>
            <a:r>
              <a:rPr lang="fr-FR" sz="1700" dirty="0" err="1">
                <a:latin typeface="Times New Roman" pitchFamily="18"/>
                <a:cs typeface="Times New Roman" pitchFamily="18"/>
              </a:rPr>
              <a:t>Etat</a:t>
            </a:r>
            <a:r>
              <a:rPr lang="fr-FR" sz="1700" dirty="0">
                <a:latin typeface="Times New Roman" pitchFamily="18"/>
                <a:cs typeface="Times New Roman" pitchFamily="18"/>
              </a:rPr>
              <a:t> » […].</a:t>
            </a:r>
          </a:p>
          <a:p>
            <a:pPr marL="0" lvl="0" indent="0" algn="just">
              <a:buNone/>
            </a:pPr>
            <a:r>
              <a:rPr lang="fr-FR" sz="1700" dirty="0">
                <a:latin typeface="Times New Roman" pitchFamily="18"/>
                <a:cs typeface="Times New Roman" pitchFamily="18"/>
              </a:rPr>
              <a:t>Comme l’</a:t>
            </a:r>
            <a:r>
              <a:rPr lang="fr-FR" sz="1700" dirty="0" err="1">
                <a:latin typeface="Times New Roman" pitchFamily="18"/>
                <a:cs typeface="Times New Roman" pitchFamily="18"/>
              </a:rPr>
              <a:t>Etat</a:t>
            </a:r>
            <a:r>
              <a:rPr lang="fr-FR" sz="1700" dirty="0">
                <a:latin typeface="Times New Roman" pitchFamily="18"/>
                <a:cs typeface="Times New Roman" pitchFamily="18"/>
              </a:rPr>
              <a:t> est né du besoin de réfréner des oppositions de classes, mais comme il est né, en même temps, au milieu de conflit de ces classes, il est, dans la règle, de l’</a:t>
            </a:r>
            <a:r>
              <a:rPr lang="fr-FR" sz="1700" dirty="0" err="1">
                <a:latin typeface="Times New Roman" pitchFamily="18"/>
                <a:cs typeface="Times New Roman" pitchFamily="18"/>
              </a:rPr>
              <a:t>Etat</a:t>
            </a:r>
            <a:r>
              <a:rPr lang="fr-FR" sz="1700" dirty="0">
                <a:latin typeface="Times New Roman" pitchFamily="18"/>
                <a:cs typeface="Times New Roman" pitchFamily="18"/>
              </a:rPr>
              <a:t> de la classe la plus puissante, de celle qui domine au point de vue économique et qui, grâce à lui, devient aussi classe politiquement dominante et acquiert ainsi de nouveaux moyens pour mater et exploiter la classe opprimée. C’est ainsi que l’</a:t>
            </a:r>
            <a:r>
              <a:rPr lang="fr-FR" sz="1700" dirty="0" err="1">
                <a:latin typeface="Times New Roman" pitchFamily="18"/>
                <a:cs typeface="Times New Roman" pitchFamily="18"/>
              </a:rPr>
              <a:t>Etat</a:t>
            </a:r>
            <a:r>
              <a:rPr lang="fr-FR" sz="1700" dirty="0">
                <a:latin typeface="Times New Roman" pitchFamily="18"/>
                <a:cs typeface="Times New Roman" pitchFamily="18"/>
              </a:rPr>
              <a:t> antique était </a:t>
            </a:r>
            <a:r>
              <a:rPr lang="fr-FR" sz="1700" i="1" dirty="0">
                <a:latin typeface="Times New Roman" pitchFamily="18"/>
                <a:cs typeface="Times New Roman" pitchFamily="18"/>
              </a:rPr>
              <a:t>avant tout </a:t>
            </a:r>
            <a:r>
              <a:rPr lang="fr-FR" sz="1700" dirty="0">
                <a:latin typeface="Times New Roman" pitchFamily="18"/>
                <a:cs typeface="Times New Roman" pitchFamily="18"/>
              </a:rPr>
              <a:t>l’</a:t>
            </a:r>
            <a:r>
              <a:rPr lang="fr-FR" sz="1700" dirty="0" err="1">
                <a:latin typeface="Times New Roman" pitchFamily="18"/>
                <a:cs typeface="Times New Roman" pitchFamily="18"/>
              </a:rPr>
              <a:t>Etat</a:t>
            </a:r>
            <a:r>
              <a:rPr lang="fr-FR" sz="1700" dirty="0">
                <a:latin typeface="Times New Roman" pitchFamily="18"/>
                <a:cs typeface="Times New Roman" pitchFamily="18"/>
              </a:rPr>
              <a:t> des propriétaires d’esclaves pour mater les esclaves, comme l’</a:t>
            </a:r>
            <a:r>
              <a:rPr lang="fr-FR" sz="1700" dirty="0" err="1">
                <a:latin typeface="Times New Roman" pitchFamily="18"/>
                <a:cs typeface="Times New Roman" pitchFamily="18"/>
              </a:rPr>
              <a:t>Etat</a:t>
            </a:r>
            <a:r>
              <a:rPr lang="fr-FR" sz="1700" dirty="0">
                <a:latin typeface="Times New Roman" pitchFamily="18"/>
                <a:cs typeface="Times New Roman" pitchFamily="18"/>
              </a:rPr>
              <a:t> féodal fut l’organe de la noblesse pour mater les paysans serfs et corvéables, et comme l’</a:t>
            </a:r>
            <a:r>
              <a:rPr lang="fr-FR" sz="1700" dirty="0" err="1">
                <a:latin typeface="Times New Roman" pitchFamily="18"/>
                <a:cs typeface="Times New Roman" pitchFamily="18"/>
              </a:rPr>
              <a:t>Etat</a:t>
            </a:r>
            <a:r>
              <a:rPr lang="fr-FR" sz="1700" dirty="0">
                <a:latin typeface="Times New Roman" pitchFamily="18"/>
                <a:cs typeface="Times New Roman" pitchFamily="18"/>
              </a:rPr>
              <a:t> représentatif moderne est l’instrument de l’exploitation du travail salarié par le capital […].</a:t>
            </a:r>
          </a:p>
          <a:p>
            <a:pPr marL="0" lvl="0" indent="0" algn="just">
              <a:buNone/>
            </a:pPr>
            <a:r>
              <a:rPr lang="fr-FR" sz="1700" dirty="0">
                <a:latin typeface="Times New Roman" pitchFamily="18"/>
                <a:cs typeface="Times New Roman" pitchFamily="18"/>
              </a:rPr>
              <a:t>La forme d’</a:t>
            </a:r>
            <a:r>
              <a:rPr lang="fr-FR" sz="1700" dirty="0" err="1">
                <a:latin typeface="Times New Roman" pitchFamily="18"/>
                <a:cs typeface="Times New Roman" pitchFamily="18"/>
              </a:rPr>
              <a:t>Etat</a:t>
            </a:r>
            <a:r>
              <a:rPr lang="fr-FR" sz="1700" dirty="0">
                <a:latin typeface="Times New Roman" pitchFamily="18"/>
                <a:cs typeface="Times New Roman" pitchFamily="18"/>
              </a:rPr>
              <a:t> la plus élevée, la république démocratique, qui devient de plus en plus une nécessité inéluctable dans nos conditions sociales modernes, et qui est la forme d’</a:t>
            </a:r>
            <a:r>
              <a:rPr lang="fr-FR" sz="1700" dirty="0" err="1">
                <a:latin typeface="Times New Roman" pitchFamily="18"/>
                <a:cs typeface="Times New Roman" pitchFamily="18"/>
              </a:rPr>
              <a:t>Etat</a:t>
            </a:r>
            <a:r>
              <a:rPr lang="fr-FR" sz="1700" dirty="0">
                <a:latin typeface="Times New Roman" pitchFamily="18"/>
                <a:cs typeface="Times New Roman" pitchFamily="18"/>
              </a:rPr>
              <a:t> sous laquelle peut être livrée jusqu’au bout l’ultime bataille décisive entre prolétariat et bourgeoisie, la république démocratique ne reconnaît plus, officiellement, les différences de fortune. La richesse y exerce son pouvoir de façon indirecte, mais d’autant plus sûre. D’une part, sous forme de corruption directe des fonctionnaires, ce dont l’Amérique offre un exemple classique, d’autre part, sous forme d’alliance entre le gouvernement et la Bourse […].</a:t>
            </a:r>
          </a:p>
          <a:p>
            <a:pPr marL="0" lvl="0" indent="0" algn="just">
              <a:buNone/>
            </a:pPr>
            <a:r>
              <a:rPr lang="fr-FR" sz="1700" dirty="0">
                <a:latin typeface="Times New Roman" pitchFamily="18"/>
                <a:cs typeface="Times New Roman" pitchFamily="18"/>
              </a:rPr>
              <a:t>L’</a:t>
            </a:r>
            <a:r>
              <a:rPr lang="fr-FR" sz="1700" dirty="0" err="1">
                <a:latin typeface="Times New Roman" pitchFamily="18"/>
                <a:cs typeface="Times New Roman" pitchFamily="18"/>
              </a:rPr>
              <a:t>Etat</a:t>
            </a:r>
            <a:r>
              <a:rPr lang="fr-FR" sz="1700" dirty="0">
                <a:latin typeface="Times New Roman" pitchFamily="18"/>
                <a:cs typeface="Times New Roman" pitchFamily="18"/>
              </a:rPr>
              <a:t> n’existe donc pas de toute éternité. Il y a eu des sociétés qui se sont tirées d’affaire sans lui, qui n’avaient aucune idée de l’</a:t>
            </a:r>
            <a:r>
              <a:rPr lang="fr-FR" sz="1700" dirty="0" err="1">
                <a:latin typeface="Times New Roman" pitchFamily="18"/>
                <a:cs typeface="Times New Roman" pitchFamily="18"/>
              </a:rPr>
              <a:t>Etat</a:t>
            </a:r>
            <a:r>
              <a:rPr lang="fr-FR" sz="1700" dirty="0">
                <a:latin typeface="Times New Roman" pitchFamily="18"/>
                <a:cs typeface="Times New Roman" pitchFamily="18"/>
              </a:rPr>
              <a:t> et du pouvoir d’</a:t>
            </a:r>
            <a:r>
              <a:rPr lang="fr-FR" sz="1700" dirty="0" err="1">
                <a:latin typeface="Times New Roman" pitchFamily="18"/>
                <a:cs typeface="Times New Roman" pitchFamily="18"/>
              </a:rPr>
              <a:t>Etat</a:t>
            </a:r>
            <a:r>
              <a:rPr lang="fr-FR" sz="1700" dirty="0">
                <a:latin typeface="Times New Roman" pitchFamily="18"/>
                <a:cs typeface="Times New Roman" pitchFamily="18"/>
              </a:rPr>
              <a:t>. A un certain stade du développement économique, qui était nécessairement lié à la division de la société en classes, cette division fit de l’</a:t>
            </a:r>
            <a:r>
              <a:rPr lang="fr-FR" sz="1700" dirty="0" err="1">
                <a:latin typeface="Times New Roman" pitchFamily="18"/>
                <a:cs typeface="Times New Roman" pitchFamily="18"/>
              </a:rPr>
              <a:t>Etat</a:t>
            </a:r>
            <a:r>
              <a:rPr lang="fr-FR" sz="1700" dirty="0">
                <a:latin typeface="Times New Roman" pitchFamily="18"/>
                <a:cs typeface="Times New Roman" pitchFamily="18"/>
              </a:rPr>
              <a:t> une nécessité. Nous nous rapprochons maintenant à pas rapides d’un stade de développement de la production dans lequel l’existence de ces classes a non seulement cessé d’être une nécessité, mais devient un obstacle positif à la production. Ces classes tomberons aussi inévitablement qu’elles ont surgi autrefois. L’</a:t>
            </a:r>
            <a:r>
              <a:rPr lang="fr-FR" sz="1700" dirty="0" err="1">
                <a:latin typeface="Times New Roman" pitchFamily="18"/>
                <a:cs typeface="Times New Roman" pitchFamily="18"/>
              </a:rPr>
              <a:t>Etat</a:t>
            </a:r>
            <a:r>
              <a:rPr lang="fr-FR" sz="1700" dirty="0">
                <a:latin typeface="Times New Roman" pitchFamily="18"/>
                <a:cs typeface="Times New Roman" pitchFamily="18"/>
              </a:rPr>
              <a:t> tombe inévitablement avec elles. La société, qui réorganisera la production sur la base d’une association libre et égalitaire des producteurs, reléguera toute la machine de l’</a:t>
            </a:r>
            <a:r>
              <a:rPr lang="fr-FR" sz="1700" dirty="0" err="1">
                <a:latin typeface="Times New Roman" pitchFamily="18"/>
                <a:cs typeface="Times New Roman" pitchFamily="18"/>
              </a:rPr>
              <a:t>Etat</a:t>
            </a:r>
            <a:r>
              <a:rPr lang="fr-FR" sz="1700" dirty="0">
                <a:latin typeface="Times New Roman" pitchFamily="18"/>
                <a:cs typeface="Times New Roman" pitchFamily="18"/>
              </a:rPr>
              <a:t> là où sera dorénavant sa place : au musée des antiquités, à côté du rouet et de la hache de bronze ».</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0" y="1"/>
            <a:ext cx="9144000" cy="821634"/>
          </a:xfrm>
        </p:spPr>
        <p:txBody>
          <a:bodyPr>
            <a:noAutofit/>
          </a:bodyPr>
          <a:lstStyle/>
          <a:p>
            <a:pPr lvl="0"/>
            <a:r>
              <a:rPr lang="fr-FR" sz="3200" b="1" dirty="0">
                <a:latin typeface="Times New Roman" panose="02020603050405020304" pitchFamily="18" charset="0"/>
                <a:cs typeface="Times New Roman" panose="02020603050405020304" pitchFamily="18" charset="0"/>
              </a:rPr>
              <a:t>L’</a:t>
            </a:r>
            <a:r>
              <a:rPr lang="fr-FR" sz="3200" b="1" dirty="0" err="1">
                <a:latin typeface="Times New Roman" panose="02020603050405020304" pitchFamily="18" charset="0"/>
                <a:cs typeface="Times New Roman" panose="02020603050405020304" pitchFamily="18" charset="0"/>
              </a:rPr>
              <a:t>Etat</a:t>
            </a:r>
            <a:r>
              <a:rPr lang="fr-FR" sz="3200" b="1" dirty="0">
                <a:latin typeface="Times New Roman" panose="02020603050405020304" pitchFamily="18" charset="0"/>
                <a:cs typeface="Times New Roman" panose="02020603050405020304" pitchFamily="18" charset="0"/>
              </a:rPr>
              <a:t>, une construction historique…et bourgeoise</a:t>
            </a:r>
          </a:p>
        </p:txBody>
      </p:sp>
      <p:sp>
        <p:nvSpPr>
          <p:cNvPr id="3" name="Espace réservé du contenu 2"/>
          <p:cNvSpPr txBox="1">
            <a:spLocks noGrp="1"/>
          </p:cNvSpPr>
          <p:nvPr>
            <p:ph idx="1"/>
          </p:nvPr>
        </p:nvSpPr>
        <p:spPr>
          <a:xfrm>
            <a:off x="0" y="1268760"/>
            <a:ext cx="9143999" cy="5589240"/>
          </a:xfrm>
        </p:spPr>
        <p:txBody>
          <a:bodyPr>
            <a:normAutofit fontScale="92500" lnSpcReduction="20000"/>
          </a:bodyPr>
          <a:lstStyle/>
          <a:p>
            <a:pPr lvl="0" algn="just"/>
            <a:r>
              <a:rPr lang="fr-FR" dirty="0">
                <a:latin typeface="Times" pitchFamily="18"/>
              </a:rPr>
              <a:t>L’</a:t>
            </a:r>
            <a:r>
              <a:rPr lang="fr-FR" dirty="0" err="1">
                <a:latin typeface="Times" pitchFamily="18"/>
              </a:rPr>
              <a:t>Etat</a:t>
            </a:r>
            <a:r>
              <a:rPr lang="fr-FR" dirty="0">
                <a:latin typeface="Times" pitchFamily="18"/>
              </a:rPr>
              <a:t> n’a pas toujours existé. Son avènement est lié au moment où se manifeste la division de la société en classes, quand apparaissent exploiteurs et exploités.</a:t>
            </a:r>
          </a:p>
          <a:p>
            <a:pPr lvl="0" algn="just"/>
            <a:endParaRPr lang="fr-FR" dirty="0">
              <a:latin typeface="Times" pitchFamily="18"/>
            </a:endParaRPr>
          </a:p>
          <a:p>
            <a:pPr lvl="0" algn="just"/>
            <a:r>
              <a:rPr lang="fr-FR" dirty="0">
                <a:latin typeface="Times" pitchFamily="18"/>
              </a:rPr>
              <a:t>Historiquement, 3 configurations ont existé depuis l’apparition de « l’</a:t>
            </a:r>
            <a:r>
              <a:rPr lang="fr-FR" dirty="0" err="1">
                <a:latin typeface="Times" pitchFamily="18"/>
              </a:rPr>
              <a:t>Etat</a:t>
            </a:r>
            <a:r>
              <a:rPr lang="fr-FR" dirty="0">
                <a:latin typeface="Times" pitchFamily="18"/>
              </a:rPr>
              <a:t> » comme l’entendent Marx, Engels puis Lénine (l’esclavage, le servage, l’exploitation capitaliste des propriétaires sur les prolétaires).</a:t>
            </a:r>
          </a:p>
          <a:p>
            <a:pPr lvl="0" algn="just"/>
            <a:endParaRPr lang="fr-FR" dirty="0">
              <a:latin typeface="Times" pitchFamily="18"/>
            </a:endParaRPr>
          </a:p>
          <a:p>
            <a:pPr lvl="0" algn="just"/>
            <a:r>
              <a:rPr lang="fr-FR" dirty="0">
                <a:latin typeface="Times" pitchFamily="18"/>
              </a:rPr>
              <a:t>L’</a:t>
            </a:r>
            <a:r>
              <a:rPr lang="fr-FR" dirty="0" err="1">
                <a:latin typeface="Times" pitchFamily="18"/>
              </a:rPr>
              <a:t>Etat</a:t>
            </a:r>
            <a:r>
              <a:rPr lang="fr-FR" dirty="0">
                <a:latin typeface="Times" pitchFamily="18"/>
              </a:rPr>
              <a:t>, un appareil coercitif aux mains de la classe dominante destiné en premier lieu à protéger par la force la propriété privée et les moyens de production.</a:t>
            </a:r>
          </a:p>
          <a:p>
            <a:pPr lvl="0" algn="just"/>
            <a:endParaRPr lang="fr-FR" dirty="0">
              <a:latin typeface="Times" pitchFamily="18"/>
            </a:endParaRPr>
          </a:p>
          <a:p>
            <a:pPr lvl="0" algn="just"/>
            <a:endParaRPr lang="fr-FR" dirty="0">
              <a:latin typeface="Times" pitchFamily="18"/>
            </a:endParaRPr>
          </a:p>
          <a:p>
            <a:pPr lvl="0" algn="just"/>
            <a:endParaRPr lang="fr-FR" dirty="0">
              <a:latin typeface="Times" pitchFamily="18"/>
            </a:endParaRPr>
          </a:p>
          <a:p>
            <a:pPr lvl="0" algn="just"/>
            <a:endParaRPr lang="fr-FR"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0" y="0"/>
            <a:ext cx="9144000" cy="836711"/>
          </a:xfrm>
        </p:spPr>
        <p:txBody>
          <a:bodyPr anchorCtr="1">
            <a:noAutofit/>
          </a:bodyPr>
          <a:lstStyle/>
          <a:p>
            <a:pPr lvl="0" algn="ctr"/>
            <a:r>
              <a:rPr lang="fr-FR" sz="3600" b="1" dirty="0">
                <a:latin typeface="Times New Roman" panose="02020603050405020304" pitchFamily="18" charset="0"/>
                <a:cs typeface="Times New Roman" panose="02020603050405020304" pitchFamily="18" charset="0"/>
              </a:rPr>
              <a:t>Plusieurs idées-forces chez Marx et Engels</a:t>
            </a:r>
          </a:p>
        </p:txBody>
      </p:sp>
      <p:sp>
        <p:nvSpPr>
          <p:cNvPr id="3" name="Espace réservé du contenu 2"/>
          <p:cNvSpPr txBox="1">
            <a:spLocks noGrp="1"/>
          </p:cNvSpPr>
          <p:nvPr>
            <p:ph idx="1"/>
          </p:nvPr>
        </p:nvSpPr>
        <p:spPr>
          <a:xfrm>
            <a:off x="0" y="1196752"/>
            <a:ext cx="9144000" cy="5661247"/>
          </a:xfrm>
        </p:spPr>
        <p:txBody>
          <a:bodyPr>
            <a:normAutofit fontScale="92500" lnSpcReduction="10000"/>
          </a:bodyPr>
          <a:lstStyle/>
          <a:p>
            <a:pPr lvl="0" algn="just"/>
            <a:r>
              <a:rPr lang="fr-FR" sz="2800" dirty="0">
                <a:latin typeface="Times New Roman" pitchFamily="18"/>
                <a:cs typeface="Times New Roman" pitchFamily="18"/>
              </a:rPr>
              <a:t>L’</a:t>
            </a:r>
            <a:r>
              <a:rPr lang="fr-FR" sz="2800" dirty="0" err="1">
                <a:latin typeface="Times New Roman" pitchFamily="18"/>
                <a:cs typeface="Times New Roman" pitchFamily="18"/>
              </a:rPr>
              <a:t>Etat</a:t>
            </a:r>
            <a:r>
              <a:rPr lang="fr-FR" sz="2800" dirty="0">
                <a:latin typeface="Times New Roman" pitchFamily="18"/>
                <a:cs typeface="Times New Roman" pitchFamily="18"/>
              </a:rPr>
              <a:t> est une construction historique qui s’est développé à la faveur de la lutte des classes. Il n’a pas toujours existé, et n’existera pas toujours.</a:t>
            </a:r>
          </a:p>
          <a:p>
            <a:pPr lvl="0" algn="just"/>
            <a:r>
              <a:rPr lang="fr-FR" sz="2800" dirty="0">
                <a:latin typeface="Times New Roman" pitchFamily="18"/>
                <a:cs typeface="Times New Roman" pitchFamily="18"/>
              </a:rPr>
              <a:t>L’</a:t>
            </a:r>
            <a:r>
              <a:rPr lang="fr-FR" sz="2800" dirty="0" err="1">
                <a:latin typeface="Times New Roman" pitchFamily="18"/>
                <a:cs typeface="Times New Roman" pitchFamily="18"/>
              </a:rPr>
              <a:t>Etat</a:t>
            </a:r>
            <a:r>
              <a:rPr lang="fr-FR" sz="2800" dirty="0">
                <a:latin typeface="Times New Roman" pitchFamily="18"/>
                <a:cs typeface="Times New Roman" pitchFamily="18"/>
              </a:rPr>
              <a:t> est aux mains de la classe dominante, c’est un instrument central de l’exploitation des prolétaires ( « </a:t>
            </a:r>
            <a:r>
              <a:rPr lang="fr-FR" sz="2800" i="1" dirty="0">
                <a:latin typeface="Times New Roman" pitchFamily="18"/>
                <a:cs typeface="Times New Roman" pitchFamily="18"/>
              </a:rPr>
              <a:t>comité administratif des affaires de la classe bourgeoise » ; «  l’</a:t>
            </a:r>
            <a:r>
              <a:rPr lang="fr-FR" sz="2800" i="1" dirty="0" err="1">
                <a:latin typeface="Times New Roman" pitchFamily="18"/>
                <a:cs typeface="Times New Roman" pitchFamily="18"/>
              </a:rPr>
              <a:t>Etat</a:t>
            </a:r>
            <a:r>
              <a:rPr lang="fr-FR" sz="2800" i="1" dirty="0">
                <a:latin typeface="Times New Roman" pitchFamily="18"/>
                <a:cs typeface="Times New Roman" pitchFamily="18"/>
              </a:rPr>
              <a:t> représentatif moderne est l’instrument de l’exploitation du travail salarié par le capital</a:t>
            </a:r>
            <a:r>
              <a:rPr lang="fr-FR" sz="2800" dirty="0">
                <a:latin typeface="Times New Roman" pitchFamily="18"/>
                <a:cs typeface="Times New Roman" pitchFamily="18"/>
              </a:rPr>
              <a:t> »</a:t>
            </a:r>
            <a:r>
              <a:rPr lang="fr-FR" sz="2800" b="1" dirty="0">
                <a:latin typeface="Times New Roman" pitchFamily="18"/>
                <a:cs typeface="Times New Roman" pitchFamily="18"/>
              </a:rPr>
              <a:t> </a:t>
            </a:r>
            <a:r>
              <a:rPr lang="fr-FR" sz="2800" dirty="0">
                <a:latin typeface="Times New Roman" pitchFamily="18"/>
                <a:cs typeface="Times New Roman" pitchFamily="18"/>
              </a:rPr>
              <a:t>.</a:t>
            </a:r>
          </a:p>
          <a:p>
            <a:pPr lvl="0" algn="just"/>
            <a:r>
              <a:rPr lang="fr-FR" sz="2800" dirty="0">
                <a:latin typeface="Times New Roman" pitchFamily="18"/>
                <a:cs typeface="Times New Roman" pitchFamily="18"/>
              </a:rPr>
              <a:t>Cette domination est cachée, indirecte, elle n’apparaît pas au premier abord. La représentation politique, notamment, joue un rôle de masque d’égalité formelle.</a:t>
            </a:r>
          </a:p>
          <a:p>
            <a:pPr lvl="0" algn="just"/>
            <a:r>
              <a:rPr lang="fr-FR" sz="2800" dirty="0">
                <a:latin typeface="Times New Roman" pitchFamily="18"/>
                <a:cs typeface="Times New Roman" pitchFamily="18"/>
              </a:rPr>
              <a:t>Inévitablement, l’</a:t>
            </a:r>
            <a:r>
              <a:rPr lang="fr-FR" sz="2800" dirty="0" err="1">
                <a:latin typeface="Times New Roman" pitchFamily="18"/>
                <a:cs typeface="Times New Roman" pitchFamily="18"/>
              </a:rPr>
              <a:t>Etat</a:t>
            </a:r>
            <a:r>
              <a:rPr lang="fr-FR" sz="2800" dirty="0">
                <a:latin typeface="Times New Roman" pitchFamily="18"/>
                <a:cs typeface="Times New Roman" pitchFamily="18"/>
              </a:rPr>
              <a:t> représentatif moderne va disparaître. La théorie marxiste développe une philosophie de l’histoire et de l’avènement du communisme et d’une société sans classe ni </a:t>
            </a:r>
            <a:r>
              <a:rPr lang="fr-FR" sz="2800" dirty="0" err="1">
                <a:latin typeface="Times New Roman" pitchFamily="18"/>
                <a:cs typeface="Times New Roman" pitchFamily="18"/>
              </a:rPr>
              <a:t>Etat</a:t>
            </a:r>
            <a:r>
              <a:rPr lang="fr-FR" sz="2800" dirty="0">
                <a:latin typeface="Times New Roman" pitchFamily="18"/>
                <a:cs typeface="Times New Roman" pitchFamily="18"/>
              </a:rPr>
              <a:t>.</a:t>
            </a:r>
          </a:p>
          <a:p>
            <a:pPr lvl="0"/>
            <a:endParaRPr lang="fr-FR"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159024" y="410813"/>
            <a:ext cx="8825944" cy="496263"/>
          </a:xfrm>
        </p:spPr>
        <p:txBody>
          <a:bodyPr>
            <a:normAutofit fontScale="90000"/>
          </a:bodyPr>
          <a:lstStyle/>
          <a:p>
            <a:pPr lvl="0"/>
            <a:r>
              <a:rPr lang="fr-FR" sz="2500" b="1">
                <a:latin typeface="Times New Roman" pitchFamily="18"/>
                <a:cs typeface="Times New Roman" pitchFamily="18"/>
              </a:rPr>
              <a:t>3 citations de Lénine lors d’une intervention à l’université Sverdlov le 11 juillet 1919</a:t>
            </a:r>
          </a:p>
        </p:txBody>
      </p:sp>
      <p:sp>
        <p:nvSpPr>
          <p:cNvPr id="3" name="Espace réservé du contenu 2"/>
          <p:cNvSpPr txBox="1">
            <a:spLocks noGrp="1"/>
          </p:cNvSpPr>
          <p:nvPr>
            <p:ph idx="1"/>
          </p:nvPr>
        </p:nvSpPr>
        <p:spPr>
          <a:xfrm>
            <a:off x="-9937" y="1417987"/>
            <a:ext cx="9143997" cy="4976192"/>
          </a:xfrm>
        </p:spPr>
        <p:txBody>
          <a:bodyPr>
            <a:normAutofit fontScale="77500" lnSpcReduction="20000"/>
          </a:bodyPr>
          <a:lstStyle/>
          <a:p>
            <a:pPr marL="0" lvl="0" indent="0" algn="just">
              <a:buNone/>
            </a:pPr>
            <a:r>
              <a:rPr lang="fr-FR">
                <a:latin typeface="Times New Roman" pitchFamily="18"/>
                <a:cs typeface="Times New Roman" pitchFamily="18"/>
              </a:rPr>
              <a:t>« Si cette question [de l’Etat] est si embrouillée et si compliquée, c'est parce que, plus que toute autre, elle touche aux intérêts des classes dominantes (ne le cédant à cet égard qu'aux principes de la science économique). La théorie de l'Etat sert à justifier les privilèges sociaux, à justifier l'exploitation, à justifier l'existence du capitalisme : ce serait donc une grosse erreur d'espérer qu'on fît preuve d'impartialité sur ce point, d'envisager ce problème comme si ceux qui prétendent à l'objectivité scientifique pouvaient vous donner à ce sujet le point de vue de la science pure. Dans la question de l'Etat, dans la doctrine de l'Etat, dans la théorie de l'Etat, vous retrouverez toujours, quand vous vous serez familiarisés avec cette question et l'aurez suffisamment approfondie, la lutte des différentes classes entre elles, lutte qui se reflète ou qui se traduit dans celle des différentes conceptions de l'Etat, dans l'appréciation du rôle et de l'importance de l'Etat ».</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99388" y="0"/>
            <a:ext cx="9044612" cy="549270"/>
          </a:xfrm>
        </p:spPr>
        <p:txBody>
          <a:bodyPr>
            <a:normAutofit fontScale="90000"/>
          </a:bodyPr>
          <a:lstStyle/>
          <a:p>
            <a:pPr lvl="0"/>
            <a:r>
              <a:rPr lang="fr-FR" sz="2600" b="1" dirty="0">
                <a:latin typeface="Times New Roman" pitchFamily="18"/>
                <a:cs typeface="Times New Roman" pitchFamily="18"/>
              </a:rPr>
              <a:t>3 citations de Lénine lors d’une intervention à l’université </a:t>
            </a:r>
            <a:r>
              <a:rPr lang="fr-FR" sz="2600" b="1" dirty="0" err="1">
                <a:latin typeface="Times New Roman" pitchFamily="18"/>
                <a:cs typeface="Times New Roman" pitchFamily="18"/>
              </a:rPr>
              <a:t>Sverdlov</a:t>
            </a:r>
            <a:r>
              <a:rPr lang="fr-FR" sz="2600" b="1" dirty="0">
                <a:latin typeface="Times New Roman" pitchFamily="18"/>
                <a:cs typeface="Times New Roman" pitchFamily="18"/>
              </a:rPr>
              <a:t> le 11 juillet 1919</a:t>
            </a:r>
            <a:endParaRPr lang="fr-FR" sz="2600" dirty="0"/>
          </a:p>
        </p:txBody>
      </p:sp>
      <p:sp>
        <p:nvSpPr>
          <p:cNvPr id="3" name="Espace réservé du contenu 2"/>
          <p:cNvSpPr txBox="1">
            <a:spLocks noGrp="1"/>
          </p:cNvSpPr>
          <p:nvPr>
            <p:ph idx="1"/>
          </p:nvPr>
        </p:nvSpPr>
        <p:spPr>
          <a:xfrm>
            <a:off x="1" y="1007165"/>
            <a:ext cx="9144000" cy="5850834"/>
          </a:xfrm>
        </p:spPr>
        <p:txBody>
          <a:bodyPr>
            <a:normAutofit fontScale="92500" lnSpcReduction="20000"/>
          </a:bodyPr>
          <a:lstStyle/>
          <a:p>
            <a:pPr marL="0" lvl="0" indent="0" algn="just">
              <a:buNone/>
            </a:pPr>
            <a:r>
              <a:rPr lang="fr-FR" sz="2000" dirty="0">
                <a:latin typeface="Times New Roman" pitchFamily="18"/>
                <a:cs typeface="Times New Roman" pitchFamily="18"/>
              </a:rPr>
              <a:t>« Dans la société primitive, à l'époque où les hommes vivaient par petits clans, aux premiers degrés du développement, dans un état voisin de la sauvagerie, une époque dont l'humanité civilisée moderne est séparée par des milliers d'années, on n'observe pas d'indices d'existence de l'</a:t>
            </a:r>
            <a:r>
              <a:rPr lang="fr-FR" sz="2000" dirty="0" err="1">
                <a:latin typeface="Times New Roman" pitchFamily="18"/>
                <a:cs typeface="Times New Roman" pitchFamily="18"/>
              </a:rPr>
              <a:t>Etat</a:t>
            </a:r>
            <a:r>
              <a:rPr lang="fr-FR" sz="2000" dirty="0">
                <a:latin typeface="Times New Roman" pitchFamily="18"/>
                <a:cs typeface="Times New Roman" pitchFamily="18"/>
              </a:rPr>
              <a:t>. On y voit régner les coutumes, l'autorité, le respect, le pouvoir dont jouissaient les anciens du clan ; ce pouvoir était parfois dévolu aux femmes - la situation de la femme ne ressemblait pas alors à ce qu'elle est aujourd'hui, privée de droits, opprimée ; mais nulle part, une </a:t>
            </a:r>
            <a:r>
              <a:rPr lang="fr-FR" sz="2000" i="1" dirty="0">
                <a:latin typeface="Times New Roman" pitchFamily="18"/>
                <a:cs typeface="Times New Roman" pitchFamily="18"/>
              </a:rPr>
              <a:t>catégorie</a:t>
            </a:r>
            <a:r>
              <a:rPr lang="fr-FR" sz="2000" dirty="0">
                <a:latin typeface="Times New Roman" pitchFamily="18"/>
                <a:cs typeface="Times New Roman" pitchFamily="18"/>
              </a:rPr>
              <a:t> spéciale d'hommes ne se différencie pour gouverner les autres et mettre en œuvre d'une façon systématique, constante, à des fins de gouvernement, cet appareil de coercition, cet appareil de violence que sont à l'heure actuelle, vous le comprenez tous, les détachements armés, les prisons et autres moyens de contraindre la volonté d'autrui par la violence, qui constitue l'essence même de l'</a:t>
            </a:r>
            <a:r>
              <a:rPr lang="fr-FR" sz="2000" dirty="0" err="1">
                <a:latin typeface="Times New Roman" pitchFamily="18"/>
                <a:cs typeface="Times New Roman" pitchFamily="18"/>
              </a:rPr>
              <a:t>Etat</a:t>
            </a:r>
            <a:r>
              <a:rPr lang="fr-FR" sz="2000" dirty="0">
                <a:latin typeface="Times New Roman" pitchFamily="18"/>
                <a:cs typeface="Times New Roman" pitchFamily="18"/>
              </a:rPr>
              <a:t> […]. Cet appareil, ce groupe d'hommes qui gouvernent les autres, prend toujours en mains des instruments de contrainte, de coercition, que cette violence soit exercée par le gourdin à l'âge primitif, ou par des armes plus perfectionnées à l'époque de l'esclavage, ou par des armes à feu apparues au moyen âge, ou enfin au moyen des armes modernes qui sont, au XXe siècle, de véritables merveilles, entièrement basées sur les dernières réalisations de la technique. Les formes sous lesquelles s'exerçait la violence ont changé, mais toujours, dans chaque société où l'</a:t>
            </a:r>
            <a:r>
              <a:rPr lang="fr-FR" sz="2000" dirty="0" err="1">
                <a:latin typeface="Times New Roman" pitchFamily="18"/>
                <a:cs typeface="Times New Roman" pitchFamily="18"/>
              </a:rPr>
              <a:t>Etat</a:t>
            </a:r>
            <a:r>
              <a:rPr lang="fr-FR" sz="2000" dirty="0">
                <a:latin typeface="Times New Roman" pitchFamily="18"/>
                <a:cs typeface="Times New Roman" pitchFamily="18"/>
              </a:rPr>
              <a:t> existait, il y avait un groupe d'hommes qui gouvernaient, commandaient, dominaient et qui, pour garder le pouvoir, disposaient d'un appareil de coercition, d'un appareil de violence, de l'armement qui correspondait au niveau technique de l'époque [….]. L'</a:t>
            </a:r>
            <a:r>
              <a:rPr lang="fr-FR" sz="2000" dirty="0" err="1">
                <a:latin typeface="Times New Roman" pitchFamily="18"/>
                <a:cs typeface="Times New Roman" pitchFamily="18"/>
              </a:rPr>
              <a:t>Etat</a:t>
            </a:r>
            <a:r>
              <a:rPr lang="fr-FR" sz="2000" dirty="0">
                <a:latin typeface="Times New Roman" pitchFamily="18"/>
                <a:cs typeface="Times New Roman" pitchFamily="18"/>
              </a:rPr>
              <a:t>, c'est une machine destinée à maintenir la domination d'une classe sur une autre […]. On ne saurait obliger la majeure partie de la société à travailler régulièrement pour l'autre sans un appareil coercitif permanent. Tant qu'il n'y avait pas de classes, il n'existait pas.».</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3" y="0"/>
            <a:ext cx="9143997" cy="914400"/>
          </a:xfrm>
        </p:spPr>
        <p:txBody>
          <a:bodyPr/>
          <a:lstStyle/>
          <a:p>
            <a:pPr lvl="0"/>
            <a:r>
              <a:rPr lang="fr-FR" sz="2600" b="1" dirty="0">
                <a:latin typeface="Times New Roman" pitchFamily="18"/>
                <a:cs typeface="Times New Roman" pitchFamily="18"/>
              </a:rPr>
              <a:t>3 citations de Lénine lors d’une intervention à l’université </a:t>
            </a:r>
            <a:r>
              <a:rPr lang="fr-FR" sz="2600" b="1" dirty="0" err="1">
                <a:latin typeface="Times New Roman" pitchFamily="18"/>
                <a:cs typeface="Times New Roman" pitchFamily="18"/>
              </a:rPr>
              <a:t>Sverdlov</a:t>
            </a:r>
            <a:r>
              <a:rPr lang="fr-FR" sz="2600" b="1" dirty="0">
                <a:latin typeface="Times New Roman" pitchFamily="18"/>
                <a:cs typeface="Times New Roman" pitchFamily="18"/>
              </a:rPr>
              <a:t> le 11 juillet 1919</a:t>
            </a:r>
            <a:endParaRPr lang="fr-FR" sz="2600" dirty="0"/>
          </a:p>
        </p:txBody>
      </p:sp>
      <p:sp>
        <p:nvSpPr>
          <p:cNvPr id="3" name="Espace réservé du contenu 2"/>
          <p:cNvSpPr txBox="1">
            <a:spLocks noGrp="1"/>
          </p:cNvSpPr>
          <p:nvPr>
            <p:ph idx="1"/>
          </p:nvPr>
        </p:nvSpPr>
        <p:spPr>
          <a:xfrm>
            <a:off x="0" y="1052736"/>
            <a:ext cx="9143997" cy="5805263"/>
          </a:xfrm>
        </p:spPr>
        <p:txBody>
          <a:bodyPr>
            <a:normAutofit fontScale="92500" lnSpcReduction="20000"/>
          </a:bodyPr>
          <a:lstStyle/>
          <a:p>
            <a:pPr marL="0" lvl="0" indent="0" algn="just">
              <a:buNone/>
            </a:pPr>
            <a:r>
              <a:rPr lang="fr-FR" sz="2100" dirty="0">
                <a:latin typeface="Times New Roman" pitchFamily="18"/>
                <a:cs typeface="Times New Roman" pitchFamily="18"/>
              </a:rPr>
              <a:t>« Pour comprendre la lutte engagée contre le capital mondial, pour comprendre la nature de l'</a:t>
            </a:r>
            <a:r>
              <a:rPr lang="fr-FR" sz="2100" dirty="0" err="1">
                <a:latin typeface="Times New Roman" pitchFamily="18"/>
                <a:cs typeface="Times New Roman" pitchFamily="18"/>
              </a:rPr>
              <a:t>Etat</a:t>
            </a:r>
            <a:r>
              <a:rPr lang="fr-FR" sz="2100" dirty="0">
                <a:latin typeface="Times New Roman" pitchFamily="18"/>
                <a:cs typeface="Times New Roman" pitchFamily="18"/>
              </a:rPr>
              <a:t> capitaliste, il faut se rappeler que celui-ci, lorsqu'il se dressait contre la féodalité, allait au combat sous le mot d'ordre de liberté. L'abolition du servage, c'était la liberté pour les représentants de l'</a:t>
            </a:r>
            <a:r>
              <a:rPr lang="fr-FR" sz="2100" dirty="0" err="1">
                <a:latin typeface="Times New Roman" pitchFamily="18"/>
                <a:cs typeface="Times New Roman" pitchFamily="18"/>
              </a:rPr>
              <a:t>Etat</a:t>
            </a:r>
            <a:r>
              <a:rPr lang="fr-FR" sz="2100" dirty="0">
                <a:latin typeface="Times New Roman" pitchFamily="18"/>
                <a:cs typeface="Times New Roman" pitchFamily="18"/>
              </a:rPr>
              <a:t> capitaliste ; elle leur était avantageuse dans la mesure où, le servage disparu, les paysans pouvaient posséder en toute propriété la terre qu'ils avaient rachetée, ou le lot qu'ils avaient acquis au temps où ils payaient redevance, ce qui importait peu à l'</a:t>
            </a:r>
            <a:r>
              <a:rPr lang="fr-FR" sz="2100" dirty="0" err="1">
                <a:latin typeface="Times New Roman" pitchFamily="18"/>
                <a:cs typeface="Times New Roman" pitchFamily="18"/>
              </a:rPr>
              <a:t>Etat</a:t>
            </a:r>
            <a:r>
              <a:rPr lang="fr-FR" sz="2100" dirty="0">
                <a:latin typeface="Times New Roman" pitchFamily="18"/>
                <a:cs typeface="Times New Roman" pitchFamily="18"/>
              </a:rPr>
              <a:t> : il protégeait toute propriété, quelle qu'en fût l'origine, puisqu'il reposait sur la propriété privée. Les paysans devenaient des propriétaires dans tous les </a:t>
            </a:r>
            <a:r>
              <a:rPr lang="fr-FR" sz="2100" dirty="0" err="1">
                <a:latin typeface="Times New Roman" pitchFamily="18"/>
                <a:cs typeface="Times New Roman" pitchFamily="18"/>
              </a:rPr>
              <a:t>Etats</a:t>
            </a:r>
            <a:r>
              <a:rPr lang="fr-FR" sz="2100" dirty="0">
                <a:latin typeface="Times New Roman" pitchFamily="18"/>
                <a:cs typeface="Times New Roman" pitchFamily="18"/>
              </a:rPr>
              <a:t> civilisés modernes. L'</a:t>
            </a:r>
            <a:r>
              <a:rPr lang="fr-FR" sz="2100" dirty="0" err="1">
                <a:latin typeface="Times New Roman" pitchFamily="18"/>
                <a:cs typeface="Times New Roman" pitchFamily="18"/>
              </a:rPr>
              <a:t>Etat</a:t>
            </a:r>
            <a:r>
              <a:rPr lang="fr-FR" sz="2100" dirty="0">
                <a:latin typeface="Times New Roman" pitchFamily="18"/>
                <a:cs typeface="Times New Roman" pitchFamily="18"/>
              </a:rPr>
              <a:t> protégeait aussi la propriété privée là où le propriétaire remettait une partie de ses terres au paysan ; celui-ci devait dédommager le propriétaire par voie de rachat, à prix d'argent. En somme, l'</a:t>
            </a:r>
            <a:r>
              <a:rPr lang="fr-FR" sz="2100" dirty="0" err="1">
                <a:latin typeface="Times New Roman" pitchFamily="18"/>
                <a:cs typeface="Times New Roman" pitchFamily="18"/>
              </a:rPr>
              <a:t>Etat</a:t>
            </a:r>
            <a:r>
              <a:rPr lang="fr-FR" sz="2100" dirty="0">
                <a:latin typeface="Times New Roman" pitchFamily="18"/>
                <a:cs typeface="Times New Roman" pitchFamily="18"/>
              </a:rPr>
              <a:t> déclarait qu'il conserverait, pleine et entière, la propriété privée, à laquelle il accordait tout son appui, toute sa protection. L'</a:t>
            </a:r>
            <a:r>
              <a:rPr lang="fr-FR" sz="2100" dirty="0" err="1">
                <a:latin typeface="Times New Roman" pitchFamily="18"/>
                <a:cs typeface="Times New Roman" pitchFamily="18"/>
              </a:rPr>
              <a:t>Etat</a:t>
            </a:r>
            <a:r>
              <a:rPr lang="fr-FR" sz="2100" dirty="0">
                <a:latin typeface="Times New Roman" pitchFamily="18"/>
                <a:cs typeface="Times New Roman" pitchFamily="18"/>
              </a:rPr>
              <a:t> reconnaissait cette propriété en faveur de tout marchand, industriel ou fabricant. Et cette société, fondée sur la propriété privée, sur le pouvoir du capital, sur la subordination complète de tous les ouvriers et des masses paysannes laborieuses pauvres, cette société, dis-je, proclamait que sa domination était fondée sur la liberté. Luttant contre le servage, elle déclarait libre toute propriété et elle était particulièrement fière que l'</a:t>
            </a:r>
            <a:r>
              <a:rPr lang="fr-FR" sz="2100" dirty="0" err="1">
                <a:latin typeface="Times New Roman" pitchFamily="18"/>
                <a:cs typeface="Times New Roman" pitchFamily="18"/>
              </a:rPr>
              <a:t>Etat</a:t>
            </a:r>
            <a:r>
              <a:rPr lang="fr-FR" sz="2100" dirty="0">
                <a:latin typeface="Times New Roman" pitchFamily="18"/>
                <a:cs typeface="Times New Roman" pitchFamily="18"/>
              </a:rPr>
              <a:t> eût, soi-disant, cessé d'être un </a:t>
            </a:r>
            <a:r>
              <a:rPr lang="fr-FR" sz="2100" dirty="0" err="1">
                <a:latin typeface="Times New Roman" pitchFamily="18"/>
                <a:cs typeface="Times New Roman" pitchFamily="18"/>
              </a:rPr>
              <a:t>Etat</a:t>
            </a:r>
            <a:r>
              <a:rPr lang="fr-FR" sz="2100" dirty="0">
                <a:latin typeface="Times New Roman" pitchFamily="18"/>
                <a:cs typeface="Times New Roman" pitchFamily="18"/>
              </a:rPr>
              <a:t> de classe. Or, l'</a:t>
            </a:r>
            <a:r>
              <a:rPr lang="fr-FR" sz="2100" dirty="0" err="1">
                <a:latin typeface="Times New Roman" pitchFamily="18"/>
                <a:cs typeface="Times New Roman" pitchFamily="18"/>
              </a:rPr>
              <a:t>Etat</a:t>
            </a:r>
            <a:r>
              <a:rPr lang="fr-FR" sz="2100" dirty="0">
                <a:latin typeface="Times New Roman" pitchFamily="18"/>
                <a:cs typeface="Times New Roman" pitchFamily="18"/>
              </a:rPr>
              <a:t> demeurait une machine qui aide les capitalistes à assujettir la paysannerie pauvre et la classe ouvrière ; mais extérieurement, il est libre. Il proclame le suffrage universel, déclare par la bouche de ses zélateurs, de ses avocats, de ses savants et de ses philosophes, qu'il n'est pas un </a:t>
            </a:r>
            <a:r>
              <a:rPr lang="fr-FR" sz="2100" dirty="0" err="1">
                <a:latin typeface="Times New Roman" pitchFamily="18"/>
                <a:cs typeface="Times New Roman" pitchFamily="18"/>
              </a:rPr>
              <a:t>Etat</a:t>
            </a:r>
            <a:r>
              <a:rPr lang="fr-FR" sz="2100" dirty="0">
                <a:latin typeface="Times New Roman" pitchFamily="18"/>
                <a:cs typeface="Times New Roman" pitchFamily="18"/>
              </a:rPr>
              <a:t> de classe. Même aujourd'hui, quand les Républiques socialistes soviétiques ont engagé la lutte contre lui, ils nous accusent de violer la liberté, d'édifier un </a:t>
            </a:r>
            <a:r>
              <a:rPr lang="fr-FR" sz="2100" dirty="0" err="1">
                <a:latin typeface="Times New Roman" pitchFamily="18"/>
                <a:cs typeface="Times New Roman" pitchFamily="18"/>
              </a:rPr>
              <a:t>Etat</a:t>
            </a:r>
            <a:r>
              <a:rPr lang="fr-FR" sz="2100" dirty="0">
                <a:latin typeface="Times New Roman" pitchFamily="18"/>
                <a:cs typeface="Times New Roman" pitchFamily="18"/>
              </a:rPr>
              <a:t> fondé sur la contrainte, sur la répression des uns par les autres, alors qu'ils représenteraient, eux, l'</a:t>
            </a:r>
            <a:r>
              <a:rPr lang="fr-FR" sz="2100" dirty="0" err="1">
                <a:latin typeface="Times New Roman" pitchFamily="18"/>
                <a:cs typeface="Times New Roman" pitchFamily="18"/>
              </a:rPr>
              <a:t>Etat</a:t>
            </a:r>
            <a:r>
              <a:rPr lang="fr-FR" sz="2100" dirty="0">
                <a:latin typeface="Times New Roman" pitchFamily="18"/>
                <a:cs typeface="Times New Roman" pitchFamily="18"/>
              </a:rPr>
              <a:t> démocratique, l'</a:t>
            </a:r>
            <a:r>
              <a:rPr lang="fr-FR" sz="2100" dirty="0" err="1">
                <a:latin typeface="Times New Roman" pitchFamily="18"/>
                <a:cs typeface="Times New Roman" pitchFamily="18"/>
              </a:rPr>
              <a:t>Etat</a:t>
            </a:r>
            <a:r>
              <a:rPr lang="fr-FR" sz="2100" dirty="0">
                <a:latin typeface="Times New Roman" pitchFamily="18"/>
                <a:cs typeface="Times New Roman" pitchFamily="18"/>
              </a:rPr>
              <a:t> de tout le peuple ».</a:t>
            </a:r>
            <a:endParaRPr lang="fr-FR" sz="2100"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0" y="0"/>
            <a:ext cx="9144000" cy="681794"/>
          </a:xfrm>
        </p:spPr>
        <p:txBody>
          <a:bodyPr anchorCtr="1">
            <a:normAutofit fontScale="90000"/>
          </a:bodyPr>
          <a:lstStyle/>
          <a:p>
            <a:pPr lvl="0" algn="ctr"/>
            <a:r>
              <a:rPr lang="fr-FR" sz="4000" b="1" dirty="0">
                <a:latin typeface="Times New Roman" panose="02020603050405020304" pitchFamily="18" charset="0"/>
                <a:cs typeface="Times New Roman" panose="02020603050405020304" pitchFamily="18" charset="0"/>
              </a:rPr>
              <a:t>L’</a:t>
            </a:r>
            <a:r>
              <a:rPr lang="fr-FR" sz="4000" b="1" dirty="0" err="1">
                <a:latin typeface="Times New Roman" panose="02020603050405020304" pitchFamily="18" charset="0"/>
                <a:cs typeface="Times New Roman" panose="02020603050405020304" pitchFamily="18" charset="0"/>
              </a:rPr>
              <a:t>Etat</a:t>
            </a:r>
            <a:r>
              <a:rPr lang="fr-FR" sz="4000" b="1" dirty="0">
                <a:latin typeface="Times New Roman" panose="02020603050405020304" pitchFamily="18" charset="0"/>
                <a:cs typeface="Times New Roman" panose="02020603050405020304" pitchFamily="18" charset="0"/>
              </a:rPr>
              <a:t> au temps du capitalisme</a:t>
            </a:r>
          </a:p>
        </p:txBody>
      </p:sp>
      <p:sp>
        <p:nvSpPr>
          <p:cNvPr id="3" name="Espace réservé du contenu 2"/>
          <p:cNvSpPr txBox="1">
            <a:spLocks noGrp="1"/>
          </p:cNvSpPr>
          <p:nvPr>
            <p:ph idx="1"/>
          </p:nvPr>
        </p:nvSpPr>
        <p:spPr>
          <a:xfrm>
            <a:off x="0" y="967407"/>
            <a:ext cx="9144000" cy="5890593"/>
          </a:xfrm>
        </p:spPr>
        <p:txBody>
          <a:bodyPr>
            <a:normAutofit lnSpcReduction="10000"/>
          </a:bodyPr>
          <a:lstStyle/>
          <a:p>
            <a:pPr lvl="0" algn="just">
              <a:lnSpc>
                <a:spcPct val="80000"/>
              </a:lnSpc>
            </a:pPr>
            <a:r>
              <a:rPr lang="fr-FR" sz="2600" dirty="0">
                <a:latin typeface="Times New Roman" pitchFamily="18"/>
                <a:cs typeface="Times New Roman" pitchFamily="18"/>
              </a:rPr>
              <a:t>L’</a:t>
            </a:r>
            <a:r>
              <a:rPr lang="fr-FR" sz="2600" dirty="0" err="1">
                <a:latin typeface="Times New Roman" pitchFamily="18"/>
                <a:cs typeface="Times New Roman" pitchFamily="18"/>
              </a:rPr>
              <a:t>Etat</a:t>
            </a:r>
            <a:r>
              <a:rPr lang="fr-FR" sz="2600" dirty="0">
                <a:latin typeface="Times New Roman" pitchFamily="18"/>
                <a:cs typeface="Times New Roman" pitchFamily="18"/>
              </a:rPr>
              <a:t> est, dans le capitalisme et l’époque de la domination bourgeoise, plus complexe. Il y à la fois des avancées politiques (davantage de libertés, politiques ou syndicales) et, en même temps, la domination de la classe dominante sur la classe dominée demeure fondamentalement maintenue.</a:t>
            </a:r>
          </a:p>
          <a:p>
            <a:pPr lvl="0" algn="just">
              <a:lnSpc>
                <a:spcPct val="80000"/>
              </a:lnSpc>
            </a:pPr>
            <a:endParaRPr lang="fr-FR" sz="2400" dirty="0">
              <a:latin typeface="Times New Roman" pitchFamily="18"/>
              <a:cs typeface="Times New Roman" pitchFamily="18"/>
            </a:endParaRPr>
          </a:p>
          <a:p>
            <a:pPr lvl="0" algn="just">
              <a:lnSpc>
                <a:spcPct val="80000"/>
              </a:lnSpc>
            </a:pPr>
            <a:r>
              <a:rPr lang="fr-FR" sz="2600" dirty="0">
                <a:latin typeface="Times New Roman" pitchFamily="18"/>
                <a:cs typeface="Times New Roman" pitchFamily="18"/>
              </a:rPr>
              <a:t>L’un des objectifs de l’</a:t>
            </a:r>
            <a:r>
              <a:rPr lang="fr-FR" sz="2600" dirty="0" err="1">
                <a:latin typeface="Times New Roman" pitchFamily="18"/>
                <a:cs typeface="Times New Roman" pitchFamily="18"/>
              </a:rPr>
              <a:t>Etat</a:t>
            </a:r>
            <a:r>
              <a:rPr lang="fr-FR" sz="2600" dirty="0">
                <a:latin typeface="Times New Roman" pitchFamily="18"/>
                <a:cs typeface="Times New Roman" pitchFamily="18"/>
              </a:rPr>
              <a:t>, c’est de garantir la propriété privée. L’</a:t>
            </a:r>
            <a:r>
              <a:rPr lang="fr-FR" sz="2600" dirty="0" err="1">
                <a:latin typeface="Times New Roman" pitchFamily="18"/>
                <a:cs typeface="Times New Roman" pitchFamily="18"/>
              </a:rPr>
              <a:t>Etat</a:t>
            </a:r>
            <a:r>
              <a:rPr lang="fr-FR" sz="2600" dirty="0">
                <a:latin typeface="Times New Roman" pitchFamily="18"/>
                <a:cs typeface="Times New Roman" pitchFamily="18"/>
              </a:rPr>
              <a:t> est un outil de promotion de l’idéologie libérale.</a:t>
            </a:r>
          </a:p>
          <a:p>
            <a:pPr lvl="0" algn="just">
              <a:lnSpc>
                <a:spcPct val="80000"/>
              </a:lnSpc>
            </a:pPr>
            <a:endParaRPr lang="fr-FR" sz="2400" dirty="0">
              <a:latin typeface="Times New Roman" pitchFamily="18"/>
              <a:cs typeface="Times New Roman" pitchFamily="18"/>
            </a:endParaRPr>
          </a:p>
          <a:p>
            <a:pPr lvl="0" algn="just">
              <a:lnSpc>
                <a:spcPct val="80000"/>
              </a:lnSpc>
            </a:pPr>
            <a:r>
              <a:rPr lang="fr-FR" sz="2600" dirty="0">
                <a:latin typeface="Times New Roman" pitchFamily="18"/>
                <a:cs typeface="Times New Roman" pitchFamily="18"/>
              </a:rPr>
              <a:t>Sous des apparences de neutralité (suffrage universel, libertés et égalités formelles, </a:t>
            </a:r>
            <a:r>
              <a:rPr lang="fr-FR" sz="2600" dirty="0" err="1">
                <a:latin typeface="Times New Roman" pitchFamily="18"/>
                <a:cs typeface="Times New Roman" pitchFamily="18"/>
              </a:rPr>
              <a:t>etc</a:t>
            </a:r>
            <a:r>
              <a:rPr lang="fr-FR" sz="2600" dirty="0">
                <a:latin typeface="Times New Roman" pitchFamily="18"/>
                <a:cs typeface="Times New Roman" pitchFamily="18"/>
              </a:rPr>
              <a:t>…) et malgré une autonomie réelle (vis-à-vis des institutions religieuses, mais aussi en partie de la société civile / de l’économie), l’</a:t>
            </a:r>
            <a:r>
              <a:rPr lang="fr-FR" sz="2600" dirty="0" err="1">
                <a:latin typeface="Times New Roman" pitchFamily="18"/>
                <a:cs typeface="Times New Roman" pitchFamily="18"/>
              </a:rPr>
              <a:t>Etat</a:t>
            </a:r>
            <a:r>
              <a:rPr lang="fr-FR" sz="2600" dirty="0">
                <a:latin typeface="Times New Roman" pitchFamily="18"/>
                <a:cs typeface="Times New Roman" pitchFamily="18"/>
              </a:rPr>
              <a:t> reste un producteur de lois capitalistes. La libéralisation politique n’est pas garante de la remise en cause de l’ordre capitaliste.</a:t>
            </a:r>
          </a:p>
          <a:p>
            <a:pPr lvl="0" algn="just">
              <a:lnSpc>
                <a:spcPct val="80000"/>
              </a:lnSpc>
            </a:pPr>
            <a:endParaRPr lang="fr-FR" sz="2400" dirty="0">
              <a:latin typeface="Times New Roman" pitchFamily="18"/>
              <a:cs typeface="Times New Roman" pitchFamily="18"/>
            </a:endParaRPr>
          </a:p>
          <a:p>
            <a:pPr lvl="0" algn="just">
              <a:lnSpc>
                <a:spcPct val="80000"/>
              </a:lnSpc>
            </a:pPr>
            <a:r>
              <a:rPr lang="fr-FR" sz="2600" dirty="0">
                <a:latin typeface="Times New Roman" pitchFamily="18"/>
                <a:cs typeface="Times New Roman" pitchFamily="18"/>
              </a:rPr>
              <a:t>Contre la liberté, contre la famille : l’</a:t>
            </a:r>
            <a:r>
              <a:rPr lang="fr-FR" sz="2600" dirty="0" err="1">
                <a:latin typeface="Times New Roman" pitchFamily="18"/>
                <a:cs typeface="Times New Roman" pitchFamily="18"/>
              </a:rPr>
              <a:t>Etat</a:t>
            </a:r>
            <a:r>
              <a:rPr lang="fr-FR" sz="2600" dirty="0">
                <a:latin typeface="Times New Roman" pitchFamily="18"/>
                <a:cs typeface="Times New Roman" pitchFamily="18"/>
              </a:rPr>
              <a:t> producteur d’aliénation en maintenant les rapports sociaux qui font tenir l’ordre capitaliste.</a:t>
            </a:r>
          </a:p>
          <a:p>
            <a:pPr lvl="0" algn="just">
              <a:lnSpc>
                <a:spcPct val="80000"/>
              </a:lnSpc>
            </a:pPr>
            <a:endParaRPr lang="fr-FR" dirty="0">
              <a:latin typeface="Arial" pitchFamily="34"/>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0" y="0"/>
            <a:ext cx="9143997" cy="764705"/>
          </a:xfrm>
        </p:spPr>
        <p:txBody>
          <a:bodyPr>
            <a:normAutofit fontScale="90000"/>
          </a:bodyPr>
          <a:lstStyle/>
          <a:p>
            <a:pPr lvl="0"/>
            <a:r>
              <a:rPr lang="fr-FR" sz="2400" b="1" dirty="0">
                <a:solidFill>
                  <a:srgbClr val="333333"/>
                </a:solidFill>
                <a:latin typeface="Times New Roman" pitchFamily="18"/>
                <a:cs typeface="Times New Roman" pitchFamily="18"/>
              </a:rPr>
              <a:t>Marx et Engels, </a:t>
            </a:r>
            <a:r>
              <a:rPr lang="fr-FR" sz="2400" b="1" i="1" dirty="0">
                <a:solidFill>
                  <a:srgbClr val="333333"/>
                </a:solidFill>
                <a:latin typeface="Times New Roman" pitchFamily="18"/>
                <a:cs typeface="Times New Roman" pitchFamily="18"/>
              </a:rPr>
              <a:t>Manifeste du Parti Communiste, </a:t>
            </a:r>
            <a:r>
              <a:rPr lang="fr-FR" sz="2400" b="1" dirty="0">
                <a:solidFill>
                  <a:srgbClr val="333333"/>
                </a:solidFill>
                <a:latin typeface="Times New Roman" pitchFamily="18"/>
                <a:cs typeface="Times New Roman" pitchFamily="18"/>
              </a:rPr>
              <a:t>Chapitre II « Prolétaires et communistes »</a:t>
            </a:r>
            <a:endParaRPr lang="fr-FR" sz="2400" dirty="0">
              <a:latin typeface="Times New Roman" pitchFamily="18"/>
              <a:cs typeface="Times New Roman" pitchFamily="18"/>
            </a:endParaRPr>
          </a:p>
        </p:txBody>
      </p:sp>
      <p:sp>
        <p:nvSpPr>
          <p:cNvPr id="3" name="Espace réservé du contenu 2"/>
          <p:cNvSpPr txBox="1">
            <a:spLocks noGrp="1"/>
          </p:cNvSpPr>
          <p:nvPr>
            <p:ph idx="1"/>
          </p:nvPr>
        </p:nvSpPr>
        <p:spPr>
          <a:xfrm>
            <a:off x="0" y="1052736"/>
            <a:ext cx="9144000" cy="5805263"/>
          </a:xfrm>
        </p:spPr>
        <p:txBody>
          <a:bodyPr>
            <a:noAutofit/>
          </a:bodyPr>
          <a:lstStyle/>
          <a:p>
            <a:pPr marL="0" lvl="0" indent="0" algn="just">
              <a:lnSpc>
                <a:spcPct val="120000"/>
              </a:lnSpc>
              <a:spcBef>
                <a:spcPts val="500"/>
              </a:spcBef>
              <a:spcAft>
                <a:spcPts val="500"/>
              </a:spcAft>
              <a:buNone/>
            </a:pPr>
            <a:r>
              <a:rPr lang="fr-FR" sz="1800" dirty="0">
                <a:latin typeface="Times New Roman" pitchFamily="18"/>
              </a:rPr>
              <a:t>« L'abolition de la famille ! Même les plus radicaux s'indignent de cet infâme dessein des communistes. Sur quelle base repose la famille bourgeoise d'à présent ? Sur le capital, le profit individuel. La famille, dans sa plénitude, n'existe que pour la bourgeoisie; mais elle a pour corollaire la suppression forcée de toute famille pour le prolétaire et la prostitution publique. […]. Nous reprochez-vous de vouloir abolir l'exploitation des enfants par leurs parents ? Ce crime-là, nous l'avouons. Mais nous brisons, dites-vous, les liens les plus intimes, en substituant à l'éducation par la famille l'éducation par la société. Et votre éducation à vous, n'est-elle pas, elle aussi, déterminée par la société ? Déterminée par les conditions sociales dans lesquelles vous élevez vos enfants, par l'immixtion directe ou non de la société, par l'école, etc. ? Les communistes n'inventent pas l'action de la société sur l’éducation ; ils en changent seulement le caractère et arrachent l'éducation à l'influence de la classe dominante. Les déclamations bourgeoises sur la famille et l'éducation, sur les doux liens qui unissent l'enfant à ses parents deviennent de plus en plus </a:t>
            </a:r>
            <a:r>
              <a:rPr lang="fr-FR" sz="1800" dirty="0" err="1">
                <a:latin typeface="Times New Roman" pitchFamily="18"/>
              </a:rPr>
              <a:t>écoeurantes</a:t>
            </a:r>
            <a:r>
              <a:rPr lang="fr-FR" sz="1800" dirty="0">
                <a:latin typeface="Times New Roman" pitchFamily="18"/>
              </a:rPr>
              <a:t>, à mesure que la grande industrie détruit tout lien de famille pour le prolétaire et transforme les enfants en simples articles de commerce, en simples instruments de travail ».</a:t>
            </a:r>
          </a:p>
          <a:p>
            <a:pPr marL="0" lvl="0" indent="0" algn="ctr">
              <a:lnSpc>
                <a:spcPct val="120000"/>
              </a:lnSpc>
              <a:spcBef>
                <a:spcPts val="500"/>
              </a:spcBef>
              <a:spcAft>
                <a:spcPts val="500"/>
              </a:spcAft>
              <a:buNone/>
            </a:pPr>
            <a:r>
              <a:rPr lang="fr-FR" sz="1100" dirty="0" err="1">
                <a:latin typeface="Times New Roman" pitchFamily="18"/>
              </a:rPr>
              <a:t>Rq</a:t>
            </a:r>
            <a:r>
              <a:rPr lang="fr-FR" sz="1100" dirty="0">
                <a:latin typeface="Times New Roman" pitchFamily="18"/>
              </a:rPr>
              <a:t> : Le </a:t>
            </a:r>
            <a:r>
              <a:rPr lang="fr-FR" sz="1100" i="1" dirty="0">
                <a:latin typeface="Times New Roman" pitchFamily="18"/>
              </a:rPr>
              <a:t>Manifeste </a:t>
            </a:r>
            <a:r>
              <a:rPr lang="fr-FR" sz="1100" dirty="0">
                <a:latin typeface="Times New Roman" pitchFamily="18"/>
              </a:rPr>
              <a:t>est un texte programmatique de la Ligue des Communistes, nouveau nom de la Ligue des Juste – créée par des allemands en exil à Londres dans les années 1835.</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1" y="0"/>
            <a:ext cx="9144000" cy="548680"/>
          </a:xfrm>
        </p:spPr>
        <p:txBody>
          <a:bodyPr anchorCtr="1">
            <a:normAutofit fontScale="90000"/>
          </a:bodyPr>
          <a:lstStyle/>
          <a:p>
            <a:pPr lvl="0" algn="ctr"/>
            <a:r>
              <a:rPr lang="fr-FR" sz="3200" b="1" dirty="0"/>
              <a:t>Le travail des enfants : une chronologie franco-anglaise</a:t>
            </a:r>
          </a:p>
        </p:txBody>
      </p:sp>
      <p:sp>
        <p:nvSpPr>
          <p:cNvPr id="3" name="Espace réservé du contenu 2"/>
          <p:cNvSpPr txBox="1">
            <a:spLocks noGrp="1"/>
          </p:cNvSpPr>
          <p:nvPr>
            <p:ph idx="1"/>
          </p:nvPr>
        </p:nvSpPr>
        <p:spPr>
          <a:xfrm>
            <a:off x="0" y="836713"/>
            <a:ext cx="9144000" cy="6021286"/>
          </a:xfrm>
        </p:spPr>
        <p:txBody>
          <a:bodyPr>
            <a:normAutofit fontScale="92500" lnSpcReduction="10000"/>
          </a:bodyPr>
          <a:lstStyle/>
          <a:p>
            <a:pPr lvl="0" algn="just">
              <a:lnSpc>
                <a:spcPct val="86000"/>
              </a:lnSpc>
              <a:spcBef>
                <a:spcPts val="500"/>
              </a:spcBef>
              <a:spcAft>
                <a:spcPts val="120"/>
              </a:spcAft>
              <a:buSzPts val="1000"/>
              <a:tabLst>
                <a:tab pos="457200" algn="l"/>
              </a:tabLst>
            </a:pPr>
            <a:r>
              <a:rPr lang="fr-FR" sz="1700" dirty="0">
                <a:latin typeface="Times New Roman" pitchFamily="18"/>
                <a:cs typeface="Times New Roman" pitchFamily="18"/>
                <a:hlinkClick r:id="rId2" tooltip="1801">
                  <a:extLst>
                    <a:ext uri="{A12FA001-AC4F-418D-AE19-62706E023703}">
                      <ahyp:hlinkClr xmlns:ahyp="http://schemas.microsoft.com/office/drawing/2018/hyperlinkcolor" val="tx"/>
                    </a:ext>
                  </a:extLst>
                </a:hlinkClick>
              </a:rPr>
              <a:t>1801</a:t>
            </a:r>
            <a:r>
              <a:rPr lang="fr-FR" sz="1700" dirty="0">
                <a:latin typeface="Times New Roman" pitchFamily="18"/>
                <a:cs typeface="Times New Roman" pitchFamily="18"/>
              </a:rPr>
              <a:t>, </a:t>
            </a:r>
            <a:r>
              <a:rPr lang="fr-FR" sz="1700" dirty="0">
                <a:latin typeface="Times New Roman" pitchFamily="18"/>
                <a:cs typeface="Times New Roman" pitchFamily="18"/>
                <a:hlinkClick r:id="rId3" tooltip="Royaume-Uni">
                  <a:extLst>
                    <a:ext uri="{A12FA001-AC4F-418D-AE19-62706E023703}">
                      <ahyp:hlinkClr xmlns:ahyp="http://schemas.microsoft.com/office/drawing/2018/hyperlinkcolor" val="tx"/>
                    </a:ext>
                  </a:extLst>
                </a:hlinkClick>
              </a:rPr>
              <a:t>Royaume-Uni</a:t>
            </a:r>
            <a:r>
              <a:rPr lang="fr-FR" sz="1700" dirty="0">
                <a:latin typeface="Times New Roman" pitchFamily="18"/>
                <a:cs typeface="Times New Roman" pitchFamily="18"/>
              </a:rPr>
              <a:t> : Interdiction du travail des enfants de moins de 8 ans.</a:t>
            </a:r>
          </a:p>
          <a:p>
            <a:pPr lvl="0" algn="just">
              <a:lnSpc>
                <a:spcPct val="86000"/>
              </a:lnSpc>
              <a:spcBef>
                <a:spcPts val="500"/>
              </a:spcBef>
              <a:spcAft>
                <a:spcPts val="120"/>
              </a:spcAft>
              <a:buSzPts val="1000"/>
              <a:tabLst>
                <a:tab pos="457200" algn="l"/>
              </a:tabLst>
            </a:pPr>
            <a:r>
              <a:rPr lang="fr-FR" sz="1700" dirty="0">
                <a:latin typeface="Times New Roman" pitchFamily="18"/>
                <a:cs typeface="Times New Roman" pitchFamily="18"/>
                <a:hlinkClick r:id="rId4" tooltip="1802">
                  <a:extLst>
                    <a:ext uri="{A12FA001-AC4F-418D-AE19-62706E023703}">
                      <ahyp:hlinkClr xmlns:ahyp="http://schemas.microsoft.com/office/drawing/2018/hyperlinkcolor" val="tx"/>
                    </a:ext>
                  </a:extLst>
                </a:hlinkClick>
              </a:rPr>
              <a:t>1802</a:t>
            </a:r>
            <a:r>
              <a:rPr lang="fr-FR" sz="1700" dirty="0">
                <a:latin typeface="Times New Roman" pitchFamily="18"/>
                <a:cs typeface="Times New Roman" pitchFamily="18"/>
              </a:rPr>
              <a:t>, </a:t>
            </a:r>
            <a:r>
              <a:rPr lang="fr-FR" sz="1700" dirty="0">
                <a:latin typeface="Times New Roman" pitchFamily="18"/>
                <a:cs typeface="Times New Roman" pitchFamily="18"/>
                <a:hlinkClick r:id="rId3" tooltip="Royaume-Uni">
                  <a:extLst>
                    <a:ext uri="{A12FA001-AC4F-418D-AE19-62706E023703}">
                      <ahyp:hlinkClr xmlns:ahyp="http://schemas.microsoft.com/office/drawing/2018/hyperlinkcolor" val="tx"/>
                    </a:ext>
                  </a:extLst>
                </a:hlinkClick>
              </a:rPr>
              <a:t>Royaume-Uni</a:t>
            </a:r>
            <a:r>
              <a:rPr lang="fr-FR" sz="1700" dirty="0">
                <a:latin typeface="Times New Roman" pitchFamily="18"/>
                <a:cs typeface="Times New Roman" pitchFamily="18"/>
              </a:rPr>
              <a:t> : </a:t>
            </a:r>
            <a:r>
              <a:rPr lang="fr-FR" sz="1700" i="1" dirty="0" err="1">
                <a:solidFill>
                  <a:srgbClr val="0000FF"/>
                </a:solidFill>
                <a:latin typeface="Times New Roman" pitchFamily="18"/>
                <a:cs typeface="Times New Roman" pitchFamily="18"/>
                <a:hlinkClick r:id="rId5" tooltip="Factory Act">
                  <a:extLst>
                    <a:ext uri="{A12FA001-AC4F-418D-AE19-62706E023703}">
                      <ahyp:hlinkClr xmlns:ahyp="http://schemas.microsoft.com/office/drawing/2018/hyperlinkcolor" val="tx"/>
                    </a:ext>
                  </a:extLst>
                </a:hlinkClick>
              </a:rPr>
              <a:t>Factory</a:t>
            </a:r>
            <a:r>
              <a:rPr lang="fr-FR" sz="1700" i="1" dirty="0">
                <a:solidFill>
                  <a:srgbClr val="0000FF"/>
                </a:solidFill>
                <a:latin typeface="Times New Roman" pitchFamily="18"/>
                <a:cs typeface="Times New Roman" pitchFamily="18"/>
                <a:hlinkClick r:id="rId5" tooltip="Factory Act">
                  <a:extLst>
                    <a:ext uri="{A12FA001-AC4F-418D-AE19-62706E023703}">
                      <ahyp:hlinkClr xmlns:ahyp="http://schemas.microsoft.com/office/drawing/2018/hyperlinkcolor" val="tx"/>
                    </a:ext>
                  </a:extLst>
                </a:hlinkClick>
              </a:rPr>
              <a:t> </a:t>
            </a:r>
            <a:r>
              <a:rPr lang="fr-FR" sz="1700" i="1" dirty="0" err="1">
                <a:latin typeface="Times New Roman" pitchFamily="18"/>
                <a:cs typeface="Times New Roman" pitchFamily="18"/>
                <a:hlinkClick r:id="rId5" tooltip="Factory Act">
                  <a:extLst>
                    <a:ext uri="{A12FA001-AC4F-418D-AE19-62706E023703}">
                      <ahyp:hlinkClr xmlns:ahyp="http://schemas.microsoft.com/office/drawing/2018/hyperlinkcolor" val="tx"/>
                    </a:ext>
                  </a:extLst>
                </a:hlinkClick>
              </a:rPr>
              <a:t>Act</a:t>
            </a:r>
            <a:r>
              <a:rPr lang="fr-FR" sz="1700" dirty="0">
                <a:latin typeface="Times New Roman" pitchFamily="18"/>
                <a:cs typeface="Times New Roman" pitchFamily="18"/>
              </a:rPr>
              <a:t> (</a:t>
            </a:r>
            <a:r>
              <a:rPr lang="fr-FR" sz="1700" i="1" dirty="0" err="1">
                <a:latin typeface="Times New Roman" pitchFamily="18"/>
                <a:cs typeface="Times New Roman" pitchFamily="18"/>
              </a:rPr>
              <a:t>Health</a:t>
            </a:r>
            <a:r>
              <a:rPr lang="fr-FR" sz="1700" i="1" dirty="0">
                <a:latin typeface="Times New Roman" pitchFamily="18"/>
                <a:cs typeface="Times New Roman" pitchFamily="18"/>
              </a:rPr>
              <a:t> and Morals of </a:t>
            </a:r>
            <a:r>
              <a:rPr lang="fr-FR" sz="1700" i="1" dirty="0" err="1">
                <a:latin typeface="Times New Roman" pitchFamily="18"/>
                <a:cs typeface="Times New Roman" pitchFamily="18"/>
              </a:rPr>
              <a:t>Apprentices</a:t>
            </a:r>
            <a:r>
              <a:rPr lang="fr-FR" sz="1700" i="1" dirty="0">
                <a:latin typeface="Times New Roman" pitchFamily="18"/>
                <a:cs typeface="Times New Roman" pitchFamily="18"/>
              </a:rPr>
              <a:t> </a:t>
            </a:r>
            <a:r>
              <a:rPr lang="fr-FR" sz="1700" i="1" dirty="0" err="1">
                <a:latin typeface="Times New Roman" pitchFamily="18"/>
                <a:cs typeface="Times New Roman" pitchFamily="18"/>
              </a:rPr>
              <a:t>Act</a:t>
            </a:r>
            <a:r>
              <a:rPr lang="fr-FR" sz="1700" dirty="0">
                <a:latin typeface="Times New Roman" pitchFamily="18"/>
                <a:cs typeface="Times New Roman" pitchFamily="18"/>
              </a:rPr>
              <a:t>) réglementant le temps de travail, le travail de nuit et les conditions de travail des enfants.</a:t>
            </a:r>
          </a:p>
          <a:p>
            <a:pPr lvl="0" algn="just">
              <a:lnSpc>
                <a:spcPct val="86000"/>
              </a:lnSpc>
              <a:spcBef>
                <a:spcPts val="500"/>
              </a:spcBef>
              <a:spcAft>
                <a:spcPts val="120"/>
              </a:spcAft>
              <a:buSzPts val="1000"/>
              <a:tabLst>
                <a:tab pos="457200" algn="l"/>
              </a:tabLst>
            </a:pPr>
            <a:r>
              <a:rPr lang="fr-FR" sz="1700" dirty="0">
                <a:latin typeface="Times New Roman" pitchFamily="18"/>
                <a:cs typeface="Times New Roman" pitchFamily="18"/>
                <a:hlinkClick r:id="rId6" tooltip="1813">
                  <a:extLst>
                    <a:ext uri="{A12FA001-AC4F-418D-AE19-62706E023703}">
                      <ahyp:hlinkClr xmlns:ahyp="http://schemas.microsoft.com/office/drawing/2018/hyperlinkcolor" val="tx"/>
                    </a:ext>
                  </a:extLst>
                </a:hlinkClick>
              </a:rPr>
              <a:t>1813</a:t>
            </a:r>
            <a:r>
              <a:rPr lang="fr-FR" sz="1700" dirty="0">
                <a:latin typeface="Times New Roman" pitchFamily="18"/>
                <a:cs typeface="Times New Roman" pitchFamily="18"/>
              </a:rPr>
              <a:t>, </a:t>
            </a:r>
            <a:r>
              <a:rPr lang="fr-FR" sz="1700" dirty="0">
                <a:latin typeface="Times New Roman" pitchFamily="18"/>
                <a:cs typeface="Times New Roman" pitchFamily="18"/>
                <a:hlinkClick r:id="rId7" tooltip="France">
                  <a:extLst>
                    <a:ext uri="{A12FA001-AC4F-418D-AE19-62706E023703}">
                      <ahyp:hlinkClr xmlns:ahyp="http://schemas.microsoft.com/office/drawing/2018/hyperlinkcolor" val="tx"/>
                    </a:ext>
                  </a:extLst>
                </a:hlinkClick>
              </a:rPr>
              <a:t>France</a:t>
            </a:r>
            <a:r>
              <a:rPr lang="fr-FR" sz="1700" dirty="0">
                <a:latin typeface="Times New Roman" pitchFamily="18"/>
                <a:cs typeface="Times New Roman" pitchFamily="18"/>
              </a:rPr>
              <a:t> : un décret impérial interdit le travail des enfants de moins de 10 ans dans les mines, le 3 janvier 1813.</a:t>
            </a:r>
          </a:p>
          <a:p>
            <a:pPr lvl="0" algn="just">
              <a:lnSpc>
                <a:spcPct val="86000"/>
              </a:lnSpc>
              <a:spcBef>
                <a:spcPts val="500"/>
              </a:spcBef>
              <a:spcAft>
                <a:spcPts val="120"/>
              </a:spcAft>
              <a:buSzPts val="1000"/>
              <a:tabLst>
                <a:tab pos="457200" algn="l"/>
              </a:tabLst>
            </a:pPr>
            <a:r>
              <a:rPr lang="fr-FR" sz="1700" dirty="0">
                <a:latin typeface="Times New Roman" pitchFamily="18"/>
                <a:cs typeface="Times New Roman" pitchFamily="18"/>
                <a:hlinkClick r:id="rId8" tooltip="1819">
                  <a:extLst>
                    <a:ext uri="{A12FA001-AC4F-418D-AE19-62706E023703}">
                      <ahyp:hlinkClr xmlns:ahyp="http://schemas.microsoft.com/office/drawing/2018/hyperlinkcolor" val="tx"/>
                    </a:ext>
                  </a:extLst>
                </a:hlinkClick>
              </a:rPr>
              <a:t>1819</a:t>
            </a:r>
            <a:r>
              <a:rPr lang="fr-FR" sz="1700" dirty="0">
                <a:latin typeface="Times New Roman" pitchFamily="18"/>
                <a:cs typeface="Times New Roman" pitchFamily="18"/>
              </a:rPr>
              <a:t>, </a:t>
            </a:r>
            <a:r>
              <a:rPr lang="fr-FR" sz="1700" dirty="0">
                <a:latin typeface="Times New Roman" pitchFamily="18"/>
                <a:cs typeface="Times New Roman" pitchFamily="18"/>
                <a:hlinkClick r:id="rId3" tooltip="Royaume-Uni">
                  <a:extLst>
                    <a:ext uri="{A12FA001-AC4F-418D-AE19-62706E023703}">
                      <ahyp:hlinkClr xmlns:ahyp="http://schemas.microsoft.com/office/drawing/2018/hyperlinkcolor" val="tx"/>
                    </a:ext>
                  </a:extLst>
                </a:hlinkClick>
              </a:rPr>
              <a:t>Royaume-Uni</a:t>
            </a:r>
            <a:r>
              <a:rPr lang="fr-FR" sz="1700" dirty="0">
                <a:latin typeface="Times New Roman" pitchFamily="18"/>
                <a:cs typeface="Times New Roman" pitchFamily="18"/>
              </a:rPr>
              <a:t> : Le travail des enfants de moins de 9 ans est interdit.</a:t>
            </a:r>
          </a:p>
          <a:p>
            <a:pPr lvl="0" algn="just">
              <a:lnSpc>
                <a:spcPct val="86000"/>
              </a:lnSpc>
              <a:spcBef>
                <a:spcPts val="500"/>
              </a:spcBef>
              <a:spcAft>
                <a:spcPts val="120"/>
              </a:spcAft>
              <a:buSzPts val="1000"/>
              <a:tabLst>
                <a:tab pos="457200" algn="l"/>
              </a:tabLst>
            </a:pPr>
            <a:r>
              <a:rPr lang="fr-FR" sz="1700" dirty="0">
                <a:latin typeface="Times New Roman" pitchFamily="18"/>
                <a:cs typeface="Times New Roman" pitchFamily="18"/>
                <a:hlinkClick r:id="rId9" tooltip="1833">
                  <a:extLst>
                    <a:ext uri="{A12FA001-AC4F-418D-AE19-62706E023703}">
                      <ahyp:hlinkClr xmlns:ahyp="http://schemas.microsoft.com/office/drawing/2018/hyperlinkcolor" val="tx"/>
                    </a:ext>
                  </a:extLst>
                </a:hlinkClick>
              </a:rPr>
              <a:t>1833</a:t>
            </a:r>
            <a:r>
              <a:rPr lang="fr-FR" sz="1700" dirty="0">
                <a:latin typeface="Times New Roman" pitchFamily="18"/>
                <a:cs typeface="Times New Roman" pitchFamily="18"/>
              </a:rPr>
              <a:t> : </a:t>
            </a:r>
            <a:r>
              <a:rPr lang="fr-FR" sz="1700" dirty="0">
                <a:latin typeface="Times New Roman" pitchFamily="18"/>
                <a:cs typeface="Times New Roman" pitchFamily="18"/>
                <a:hlinkClick r:id="rId10" tooltip="29 août">
                  <a:extLst>
                    <a:ext uri="{A12FA001-AC4F-418D-AE19-62706E023703}">
                      <ahyp:hlinkClr xmlns:ahyp="http://schemas.microsoft.com/office/drawing/2018/hyperlinkcolor" val="tx"/>
                    </a:ext>
                  </a:extLst>
                </a:hlinkClick>
              </a:rPr>
              <a:t>29 août</a:t>
            </a:r>
            <a:r>
              <a:rPr lang="fr-FR" sz="1700" dirty="0">
                <a:latin typeface="Times New Roman" pitchFamily="18"/>
                <a:cs typeface="Times New Roman" pitchFamily="18"/>
              </a:rPr>
              <a:t>, </a:t>
            </a:r>
            <a:r>
              <a:rPr lang="fr-FR" sz="1700" dirty="0">
                <a:latin typeface="Times New Roman" pitchFamily="18"/>
                <a:cs typeface="Times New Roman" pitchFamily="18"/>
                <a:hlinkClick r:id="rId3" tooltip="Royaume-Uni">
                  <a:extLst>
                    <a:ext uri="{A12FA001-AC4F-418D-AE19-62706E023703}">
                      <ahyp:hlinkClr xmlns:ahyp="http://schemas.microsoft.com/office/drawing/2018/hyperlinkcolor" val="tx"/>
                    </a:ext>
                  </a:extLst>
                </a:hlinkClick>
              </a:rPr>
              <a:t>Royaume-Uni</a:t>
            </a:r>
            <a:r>
              <a:rPr lang="fr-FR" sz="1700" dirty="0">
                <a:latin typeface="Times New Roman" pitchFamily="18"/>
                <a:cs typeface="Times New Roman" pitchFamily="18"/>
              </a:rPr>
              <a:t> : </a:t>
            </a:r>
            <a:r>
              <a:rPr lang="fr-FR" sz="1700" i="1" dirty="0" err="1">
                <a:solidFill>
                  <a:srgbClr val="0000FF"/>
                </a:solidFill>
                <a:latin typeface="Times New Roman" pitchFamily="18"/>
                <a:cs typeface="Times New Roman" pitchFamily="18"/>
                <a:hlinkClick r:id="rId5" tooltip="Factory Act">
                  <a:extLst>
                    <a:ext uri="{A12FA001-AC4F-418D-AE19-62706E023703}">
                      <ahyp:hlinkClr xmlns:ahyp="http://schemas.microsoft.com/office/drawing/2018/hyperlinkcolor" val="tx"/>
                    </a:ext>
                  </a:extLst>
                </a:hlinkClick>
              </a:rPr>
              <a:t>Factory</a:t>
            </a:r>
            <a:r>
              <a:rPr lang="fr-FR" sz="1700" i="1" dirty="0">
                <a:solidFill>
                  <a:srgbClr val="0000FF"/>
                </a:solidFill>
                <a:latin typeface="Times New Roman" pitchFamily="18"/>
                <a:cs typeface="Times New Roman" pitchFamily="18"/>
                <a:hlinkClick r:id="rId5" tooltip="Factory Act">
                  <a:extLst>
                    <a:ext uri="{A12FA001-AC4F-418D-AE19-62706E023703}">
                      <ahyp:hlinkClr xmlns:ahyp="http://schemas.microsoft.com/office/drawing/2018/hyperlinkcolor" val="tx"/>
                    </a:ext>
                  </a:extLst>
                </a:hlinkClick>
              </a:rPr>
              <a:t> </a:t>
            </a:r>
            <a:r>
              <a:rPr lang="fr-FR" sz="1700" i="1" dirty="0" err="1">
                <a:latin typeface="Times New Roman" pitchFamily="18"/>
                <a:cs typeface="Times New Roman" pitchFamily="18"/>
                <a:hlinkClick r:id="rId5" tooltip="Factory Act">
                  <a:extLst>
                    <a:ext uri="{A12FA001-AC4F-418D-AE19-62706E023703}">
                      <ahyp:hlinkClr xmlns:ahyp="http://schemas.microsoft.com/office/drawing/2018/hyperlinkcolor" val="tx"/>
                    </a:ext>
                  </a:extLst>
                </a:hlinkClick>
              </a:rPr>
              <a:t>Act</a:t>
            </a:r>
            <a:r>
              <a:rPr lang="fr-FR" sz="1700" dirty="0">
                <a:latin typeface="Times New Roman" pitchFamily="18"/>
                <a:cs typeface="Times New Roman" pitchFamily="18"/>
              </a:rPr>
              <a:t> portant à 48 heures hebdomadaires et 9 à 11 heures quotidiennes leur temps de travail.</a:t>
            </a:r>
          </a:p>
          <a:p>
            <a:pPr lvl="0" algn="just">
              <a:lnSpc>
                <a:spcPct val="86000"/>
              </a:lnSpc>
              <a:spcBef>
                <a:spcPts val="500"/>
              </a:spcBef>
              <a:spcAft>
                <a:spcPts val="120"/>
              </a:spcAft>
              <a:buSzPts val="1000"/>
              <a:tabLst>
                <a:tab pos="457200" algn="l"/>
              </a:tabLst>
            </a:pPr>
            <a:r>
              <a:rPr lang="fr-FR" sz="1700" dirty="0">
                <a:latin typeface="Times New Roman" pitchFamily="18"/>
                <a:cs typeface="Times New Roman" pitchFamily="18"/>
                <a:hlinkClick r:id="rId11" tooltip="1841">
                  <a:extLst>
                    <a:ext uri="{A12FA001-AC4F-418D-AE19-62706E023703}">
                      <ahyp:hlinkClr xmlns:ahyp="http://schemas.microsoft.com/office/drawing/2018/hyperlinkcolor" val="tx"/>
                    </a:ext>
                  </a:extLst>
                </a:hlinkClick>
              </a:rPr>
              <a:t>1841</a:t>
            </a:r>
            <a:r>
              <a:rPr lang="fr-FR" sz="1700" dirty="0">
                <a:latin typeface="Times New Roman" pitchFamily="18"/>
                <a:cs typeface="Times New Roman" pitchFamily="18"/>
              </a:rPr>
              <a:t> : </a:t>
            </a:r>
            <a:r>
              <a:rPr lang="fr-FR" sz="1700" dirty="0">
                <a:latin typeface="Times New Roman" pitchFamily="18"/>
                <a:cs typeface="Times New Roman" pitchFamily="18"/>
                <a:hlinkClick r:id="rId12" tooltip="21 mars">
                  <a:extLst>
                    <a:ext uri="{A12FA001-AC4F-418D-AE19-62706E023703}">
                      <ahyp:hlinkClr xmlns:ahyp="http://schemas.microsoft.com/office/drawing/2018/hyperlinkcolor" val="tx"/>
                    </a:ext>
                  </a:extLst>
                </a:hlinkClick>
              </a:rPr>
              <a:t>21 mars</a:t>
            </a:r>
            <a:r>
              <a:rPr lang="fr-FR" sz="1700" dirty="0">
                <a:latin typeface="Times New Roman" pitchFamily="18"/>
                <a:cs typeface="Times New Roman" pitchFamily="18"/>
              </a:rPr>
              <a:t>, </a:t>
            </a:r>
            <a:r>
              <a:rPr lang="fr-FR" sz="1700" dirty="0">
                <a:latin typeface="Times New Roman" pitchFamily="18"/>
                <a:cs typeface="Times New Roman" pitchFamily="18"/>
                <a:hlinkClick r:id="rId7" tooltip="France">
                  <a:extLst>
                    <a:ext uri="{A12FA001-AC4F-418D-AE19-62706E023703}">
                      <ahyp:hlinkClr xmlns:ahyp="http://schemas.microsoft.com/office/drawing/2018/hyperlinkcolor" val="tx"/>
                    </a:ext>
                  </a:extLst>
                </a:hlinkClick>
              </a:rPr>
              <a:t>France</a:t>
            </a:r>
            <a:r>
              <a:rPr lang="fr-FR" sz="1700" dirty="0">
                <a:latin typeface="Times New Roman" pitchFamily="18"/>
                <a:cs typeface="Times New Roman" pitchFamily="18"/>
              </a:rPr>
              <a:t> : Adoption de la </a:t>
            </a:r>
            <a:r>
              <a:rPr lang="fr-FR" sz="1700" i="1" dirty="0">
                <a:latin typeface="Times New Roman" pitchFamily="18"/>
                <a:cs typeface="Times New Roman" pitchFamily="18"/>
              </a:rPr>
              <a:t>loi relative au travail des enfants employés dans les manufactures, usines ou ateliers</a:t>
            </a:r>
            <a:r>
              <a:rPr lang="fr-FR" sz="1700" dirty="0">
                <a:latin typeface="Times New Roman" pitchFamily="18"/>
                <a:cs typeface="Times New Roman" pitchFamily="18"/>
              </a:rPr>
              <a:t>, donnant un âge minimum (8 ans si plus de 20 employés) et limitant le travail de nuit et le dimanche.</a:t>
            </a:r>
          </a:p>
          <a:p>
            <a:pPr lvl="0" algn="just">
              <a:lnSpc>
                <a:spcPct val="86000"/>
              </a:lnSpc>
              <a:spcBef>
                <a:spcPts val="500"/>
              </a:spcBef>
              <a:spcAft>
                <a:spcPts val="120"/>
              </a:spcAft>
              <a:buSzPts val="1000"/>
              <a:tabLst>
                <a:tab pos="457200" algn="l"/>
              </a:tabLst>
            </a:pPr>
            <a:r>
              <a:rPr lang="fr-FR" sz="1700" dirty="0">
                <a:latin typeface="Times New Roman" pitchFamily="18"/>
                <a:cs typeface="Times New Roman" pitchFamily="18"/>
                <a:hlinkClick r:id="rId13" tooltip="1844">
                  <a:extLst>
                    <a:ext uri="{A12FA001-AC4F-418D-AE19-62706E023703}">
                      <ahyp:hlinkClr xmlns:ahyp="http://schemas.microsoft.com/office/drawing/2018/hyperlinkcolor" val="tx"/>
                    </a:ext>
                  </a:extLst>
                </a:hlinkClick>
              </a:rPr>
              <a:t>1844</a:t>
            </a:r>
            <a:r>
              <a:rPr lang="fr-FR" sz="1700" dirty="0">
                <a:latin typeface="Times New Roman" pitchFamily="18"/>
                <a:cs typeface="Times New Roman" pitchFamily="18"/>
              </a:rPr>
              <a:t>, </a:t>
            </a:r>
            <a:r>
              <a:rPr lang="fr-FR" sz="1700" dirty="0">
                <a:latin typeface="Times New Roman" pitchFamily="18"/>
                <a:cs typeface="Times New Roman" pitchFamily="18"/>
                <a:hlinkClick r:id="rId3" tooltip="Royaume-Uni">
                  <a:extLst>
                    <a:ext uri="{A12FA001-AC4F-418D-AE19-62706E023703}">
                      <ahyp:hlinkClr xmlns:ahyp="http://schemas.microsoft.com/office/drawing/2018/hyperlinkcolor" val="tx"/>
                    </a:ext>
                  </a:extLst>
                </a:hlinkClick>
              </a:rPr>
              <a:t>Royaume-Uni</a:t>
            </a:r>
            <a:r>
              <a:rPr lang="fr-FR" sz="1700" dirty="0">
                <a:latin typeface="Times New Roman" pitchFamily="18"/>
                <a:cs typeface="Times New Roman" pitchFamily="18"/>
              </a:rPr>
              <a:t> : </a:t>
            </a:r>
            <a:r>
              <a:rPr lang="fr-FR" sz="1700" i="1" dirty="0" err="1">
                <a:solidFill>
                  <a:srgbClr val="0000FF"/>
                </a:solidFill>
                <a:latin typeface="Times New Roman" pitchFamily="18"/>
                <a:cs typeface="Times New Roman" pitchFamily="18"/>
                <a:hlinkClick r:id="rId5" tooltip="Factory Act">
                  <a:extLst>
                    <a:ext uri="{A12FA001-AC4F-418D-AE19-62706E023703}">
                      <ahyp:hlinkClr xmlns:ahyp="http://schemas.microsoft.com/office/drawing/2018/hyperlinkcolor" val="tx"/>
                    </a:ext>
                  </a:extLst>
                </a:hlinkClick>
              </a:rPr>
              <a:t>Factory</a:t>
            </a:r>
            <a:r>
              <a:rPr lang="fr-FR" sz="1700" i="1" dirty="0">
                <a:solidFill>
                  <a:srgbClr val="0000FF"/>
                </a:solidFill>
                <a:latin typeface="Times New Roman" pitchFamily="18"/>
                <a:cs typeface="Times New Roman" pitchFamily="18"/>
                <a:hlinkClick r:id="rId5" tooltip="Factory Act">
                  <a:extLst>
                    <a:ext uri="{A12FA001-AC4F-418D-AE19-62706E023703}">
                      <ahyp:hlinkClr xmlns:ahyp="http://schemas.microsoft.com/office/drawing/2018/hyperlinkcolor" val="tx"/>
                    </a:ext>
                  </a:extLst>
                </a:hlinkClick>
              </a:rPr>
              <a:t> </a:t>
            </a:r>
            <a:r>
              <a:rPr lang="fr-FR" sz="1700" i="1" dirty="0" err="1">
                <a:latin typeface="Times New Roman" pitchFamily="18"/>
                <a:cs typeface="Times New Roman" pitchFamily="18"/>
                <a:hlinkClick r:id="rId5" tooltip="Factory Act">
                  <a:extLst>
                    <a:ext uri="{A12FA001-AC4F-418D-AE19-62706E023703}">
                      <ahyp:hlinkClr xmlns:ahyp="http://schemas.microsoft.com/office/drawing/2018/hyperlinkcolor" val="tx"/>
                    </a:ext>
                  </a:extLst>
                </a:hlinkClick>
              </a:rPr>
              <a:t>Act</a:t>
            </a:r>
            <a:r>
              <a:rPr lang="fr-FR" sz="1700" dirty="0">
                <a:latin typeface="Times New Roman" pitchFamily="18"/>
                <a:cs typeface="Times New Roman" pitchFamily="18"/>
              </a:rPr>
              <a:t> portant à 6 heures et demie le temps de travail quotidien des 8-13 ans.</a:t>
            </a:r>
          </a:p>
          <a:p>
            <a:pPr lvl="0" algn="just">
              <a:lnSpc>
                <a:spcPct val="86000"/>
              </a:lnSpc>
              <a:spcBef>
                <a:spcPts val="500"/>
              </a:spcBef>
              <a:spcAft>
                <a:spcPts val="120"/>
              </a:spcAft>
              <a:buSzPts val="1000"/>
              <a:tabLst>
                <a:tab pos="457200" algn="l"/>
              </a:tabLst>
            </a:pPr>
            <a:r>
              <a:rPr lang="fr-FR" sz="1700" dirty="0">
                <a:latin typeface="Times New Roman" pitchFamily="18"/>
                <a:cs typeface="Times New Roman" pitchFamily="18"/>
                <a:hlinkClick r:id="rId14" tooltip="1847">
                  <a:extLst>
                    <a:ext uri="{A12FA001-AC4F-418D-AE19-62706E023703}">
                      <ahyp:hlinkClr xmlns:ahyp="http://schemas.microsoft.com/office/drawing/2018/hyperlinkcolor" val="tx"/>
                    </a:ext>
                  </a:extLst>
                </a:hlinkClick>
              </a:rPr>
              <a:t>1847</a:t>
            </a:r>
            <a:r>
              <a:rPr lang="fr-FR" sz="1700" dirty="0">
                <a:latin typeface="Times New Roman" pitchFamily="18"/>
                <a:cs typeface="Times New Roman" pitchFamily="18"/>
              </a:rPr>
              <a:t> : </a:t>
            </a:r>
            <a:r>
              <a:rPr lang="fr-FR" sz="1700" dirty="0">
                <a:latin typeface="Times New Roman" pitchFamily="18"/>
                <a:cs typeface="Times New Roman" pitchFamily="18"/>
                <a:hlinkClick r:id="rId15" tooltip="8 juin">
                  <a:extLst>
                    <a:ext uri="{A12FA001-AC4F-418D-AE19-62706E023703}">
                      <ahyp:hlinkClr xmlns:ahyp="http://schemas.microsoft.com/office/drawing/2018/hyperlinkcolor" val="tx"/>
                    </a:ext>
                  </a:extLst>
                </a:hlinkClick>
              </a:rPr>
              <a:t>8 juin</a:t>
            </a:r>
            <a:r>
              <a:rPr lang="fr-FR" sz="1700" dirty="0">
                <a:latin typeface="Times New Roman" pitchFamily="18"/>
                <a:cs typeface="Times New Roman" pitchFamily="18"/>
              </a:rPr>
              <a:t>, </a:t>
            </a:r>
            <a:r>
              <a:rPr lang="fr-FR" sz="1700" dirty="0">
                <a:latin typeface="Times New Roman" pitchFamily="18"/>
                <a:cs typeface="Times New Roman" pitchFamily="18"/>
                <a:hlinkClick r:id="rId3" tooltip="Royaume-Uni">
                  <a:extLst>
                    <a:ext uri="{A12FA001-AC4F-418D-AE19-62706E023703}">
                      <ahyp:hlinkClr xmlns:ahyp="http://schemas.microsoft.com/office/drawing/2018/hyperlinkcolor" val="tx"/>
                    </a:ext>
                  </a:extLst>
                </a:hlinkClick>
              </a:rPr>
              <a:t>Royaume-Uni</a:t>
            </a:r>
            <a:r>
              <a:rPr lang="fr-FR" sz="1700" dirty="0">
                <a:latin typeface="Times New Roman" pitchFamily="18"/>
                <a:cs typeface="Times New Roman" pitchFamily="18"/>
              </a:rPr>
              <a:t> : Loi limitant à 10 heures la journée de travail des 13-18 ans.</a:t>
            </a:r>
          </a:p>
          <a:p>
            <a:pPr lvl="0" algn="just">
              <a:lnSpc>
                <a:spcPct val="86000"/>
              </a:lnSpc>
              <a:spcBef>
                <a:spcPts val="500"/>
              </a:spcBef>
              <a:spcAft>
                <a:spcPts val="120"/>
              </a:spcAft>
              <a:buSzPts val="1000"/>
              <a:tabLst>
                <a:tab pos="457200" algn="l"/>
              </a:tabLst>
            </a:pPr>
            <a:r>
              <a:rPr lang="fr-FR" sz="1700" dirty="0">
                <a:latin typeface="Times New Roman" pitchFamily="18"/>
                <a:cs typeface="Times New Roman" pitchFamily="18"/>
                <a:hlinkClick r:id="rId16" tooltip="1851">
                  <a:extLst>
                    <a:ext uri="{A12FA001-AC4F-418D-AE19-62706E023703}">
                      <ahyp:hlinkClr xmlns:ahyp="http://schemas.microsoft.com/office/drawing/2018/hyperlinkcolor" val="tx"/>
                    </a:ext>
                  </a:extLst>
                </a:hlinkClick>
              </a:rPr>
              <a:t>1851</a:t>
            </a:r>
            <a:r>
              <a:rPr lang="fr-FR" sz="1700" dirty="0">
                <a:latin typeface="Times New Roman" pitchFamily="18"/>
                <a:cs typeface="Times New Roman" pitchFamily="18"/>
              </a:rPr>
              <a:t>, </a:t>
            </a:r>
            <a:r>
              <a:rPr lang="fr-FR" sz="1700" dirty="0">
                <a:latin typeface="Times New Roman" pitchFamily="18"/>
                <a:cs typeface="Times New Roman" pitchFamily="18"/>
                <a:hlinkClick r:id="rId7" tooltip="France">
                  <a:extLst>
                    <a:ext uri="{A12FA001-AC4F-418D-AE19-62706E023703}">
                      <ahyp:hlinkClr xmlns:ahyp="http://schemas.microsoft.com/office/drawing/2018/hyperlinkcolor" val="tx"/>
                    </a:ext>
                  </a:extLst>
                </a:hlinkClick>
              </a:rPr>
              <a:t>France</a:t>
            </a:r>
            <a:r>
              <a:rPr lang="fr-FR" sz="1700" dirty="0">
                <a:latin typeface="Times New Roman" pitchFamily="18"/>
                <a:cs typeface="Times New Roman" pitchFamily="18"/>
              </a:rPr>
              <a:t> : Loi limitant la durée du travail : 8 heures avant 14 ans, 12 heures de 14 à 16 ans.</a:t>
            </a:r>
          </a:p>
          <a:p>
            <a:pPr lvl="0" algn="just">
              <a:lnSpc>
                <a:spcPct val="86000"/>
              </a:lnSpc>
              <a:spcBef>
                <a:spcPts val="500"/>
              </a:spcBef>
              <a:spcAft>
                <a:spcPts val="120"/>
              </a:spcAft>
              <a:buSzPts val="1000"/>
              <a:tabLst>
                <a:tab pos="457200" algn="l"/>
              </a:tabLst>
            </a:pPr>
            <a:r>
              <a:rPr lang="fr-FR" sz="1700" dirty="0">
                <a:latin typeface="Times New Roman" pitchFamily="18"/>
                <a:cs typeface="Times New Roman" pitchFamily="18"/>
                <a:hlinkClick r:id="rId17" tooltip="1853">
                  <a:extLst>
                    <a:ext uri="{A12FA001-AC4F-418D-AE19-62706E023703}">
                      <ahyp:hlinkClr xmlns:ahyp="http://schemas.microsoft.com/office/drawing/2018/hyperlinkcolor" val="tx"/>
                    </a:ext>
                  </a:extLst>
                </a:hlinkClick>
              </a:rPr>
              <a:t>1853</a:t>
            </a:r>
            <a:r>
              <a:rPr lang="fr-FR" sz="1700" dirty="0">
                <a:latin typeface="Times New Roman" pitchFamily="18"/>
                <a:cs typeface="Times New Roman" pitchFamily="18"/>
              </a:rPr>
              <a:t> : </a:t>
            </a:r>
            <a:r>
              <a:rPr lang="fr-FR" sz="1700" dirty="0">
                <a:latin typeface="Times New Roman" pitchFamily="18"/>
                <a:cs typeface="Times New Roman" pitchFamily="18"/>
                <a:hlinkClick r:id="rId18" tooltip="16 mai">
                  <a:extLst>
                    <a:ext uri="{A12FA001-AC4F-418D-AE19-62706E023703}">
                      <ahyp:hlinkClr xmlns:ahyp="http://schemas.microsoft.com/office/drawing/2018/hyperlinkcolor" val="tx"/>
                    </a:ext>
                  </a:extLst>
                </a:hlinkClick>
              </a:rPr>
              <a:t>16 mai</a:t>
            </a:r>
            <a:r>
              <a:rPr lang="fr-FR" sz="1700" dirty="0">
                <a:latin typeface="Times New Roman" pitchFamily="18"/>
                <a:cs typeface="Times New Roman" pitchFamily="18"/>
              </a:rPr>
              <a:t>, </a:t>
            </a:r>
            <a:r>
              <a:rPr lang="fr-FR" sz="1700" dirty="0">
                <a:latin typeface="Times New Roman" pitchFamily="18"/>
                <a:cs typeface="Times New Roman" pitchFamily="18"/>
                <a:hlinkClick r:id="rId19" tooltip="Prusse">
                  <a:extLst>
                    <a:ext uri="{A12FA001-AC4F-418D-AE19-62706E023703}">
                      <ahyp:hlinkClr xmlns:ahyp="http://schemas.microsoft.com/office/drawing/2018/hyperlinkcolor" val="tx"/>
                    </a:ext>
                  </a:extLst>
                </a:hlinkClick>
              </a:rPr>
              <a:t>Prusse</a:t>
            </a:r>
            <a:r>
              <a:rPr lang="fr-FR" sz="1700" dirty="0">
                <a:latin typeface="Times New Roman" pitchFamily="18"/>
                <a:cs typeface="Times New Roman" pitchFamily="18"/>
              </a:rPr>
              <a:t> : Code du travail des enfants portant l'âge minimum à 10 ans, pour 6 heures maximum et accordant trois heures pour l'école.</a:t>
            </a:r>
          </a:p>
          <a:p>
            <a:pPr lvl="0" algn="just">
              <a:lnSpc>
                <a:spcPct val="86000"/>
              </a:lnSpc>
              <a:spcBef>
                <a:spcPts val="500"/>
              </a:spcBef>
              <a:spcAft>
                <a:spcPts val="120"/>
              </a:spcAft>
              <a:buSzPts val="1000"/>
              <a:tabLst>
                <a:tab pos="457200" algn="l"/>
              </a:tabLst>
            </a:pPr>
            <a:r>
              <a:rPr lang="fr-FR" sz="1700" dirty="0">
                <a:latin typeface="Times New Roman" pitchFamily="18"/>
                <a:cs typeface="Times New Roman" pitchFamily="18"/>
                <a:hlinkClick r:id="rId20" tooltip="1874">
                  <a:extLst>
                    <a:ext uri="{A12FA001-AC4F-418D-AE19-62706E023703}">
                      <ahyp:hlinkClr xmlns:ahyp="http://schemas.microsoft.com/office/drawing/2018/hyperlinkcolor" val="tx"/>
                    </a:ext>
                  </a:extLst>
                </a:hlinkClick>
              </a:rPr>
              <a:t>1874</a:t>
            </a:r>
            <a:r>
              <a:rPr lang="fr-FR" sz="1700" dirty="0">
                <a:latin typeface="Times New Roman" pitchFamily="18"/>
                <a:cs typeface="Times New Roman" pitchFamily="18"/>
              </a:rPr>
              <a:t> : </a:t>
            </a:r>
            <a:r>
              <a:rPr lang="fr-FR" sz="1700" dirty="0">
                <a:latin typeface="Times New Roman" pitchFamily="18"/>
                <a:cs typeface="Times New Roman" pitchFamily="18"/>
                <a:hlinkClick r:id="rId21" tooltip="19 mai">
                  <a:extLst>
                    <a:ext uri="{A12FA001-AC4F-418D-AE19-62706E023703}">
                      <ahyp:hlinkClr xmlns:ahyp="http://schemas.microsoft.com/office/drawing/2018/hyperlinkcolor" val="tx"/>
                    </a:ext>
                  </a:extLst>
                </a:hlinkClick>
              </a:rPr>
              <a:t>19 mai</a:t>
            </a:r>
            <a:r>
              <a:rPr lang="fr-FR" sz="1700" dirty="0">
                <a:latin typeface="Times New Roman" pitchFamily="18"/>
                <a:cs typeface="Times New Roman" pitchFamily="18"/>
              </a:rPr>
              <a:t>, </a:t>
            </a:r>
            <a:r>
              <a:rPr lang="fr-FR" sz="1700" dirty="0">
                <a:latin typeface="Times New Roman" pitchFamily="18"/>
                <a:cs typeface="Times New Roman" pitchFamily="18"/>
                <a:hlinkClick r:id="rId7" tooltip="France">
                  <a:extLst>
                    <a:ext uri="{A12FA001-AC4F-418D-AE19-62706E023703}">
                      <ahyp:hlinkClr xmlns:ahyp="http://schemas.microsoft.com/office/drawing/2018/hyperlinkcolor" val="tx"/>
                    </a:ext>
                  </a:extLst>
                </a:hlinkClick>
              </a:rPr>
              <a:t>France</a:t>
            </a:r>
            <a:r>
              <a:rPr lang="fr-FR" sz="1700" dirty="0">
                <a:latin typeface="Times New Roman" pitchFamily="18"/>
                <a:cs typeface="Times New Roman" pitchFamily="18"/>
              </a:rPr>
              <a:t> : Loi </a:t>
            </a:r>
            <a:r>
              <a:rPr lang="fr-FR" sz="1700" i="1" dirty="0">
                <a:latin typeface="Times New Roman" pitchFamily="18"/>
                <a:cs typeface="Times New Roman" pitchFamily="18"/>
              </a:rPr>
              <a:t>sur le travail des enfants et filles mineures dans l'industrie</a:t>
            </a:r>
            <a:r>
              <a:rPr lang="fr-FR" sz="1700" dirty="0">
                <a:latin typeface="Times New Roman" pitchFamily="18"/>
                <a:cs typeface="Times New Roman" pitchFamily="18"/>
              </a:rPr>
              <a:t>, limitant l'emploi avant 12 ans.</a:t>
            </a:r>
          </a:p>
          <a:p>
            <a:pPr lvl="0" algn="just">
              <a:lnSpc>
                <a:spcPct val="86000"/>
              </a:lnSpc>
              <a:spcBef>
                <a:spcPts val="500"/>
              </a:spcBef>
              <a:spcAft>
                <a:spcPts val="120"/>
              </a:spcAft>
              <a:buSzPts val="1000"/>
              <a:tabLst>
                <a:tab pos="457200" algn="l"/>
              </a:tabLst>
            </a:pPr>
            <a:r>
              <a:rPr lang="fr-FR" sz="1700" dirty="0">
                <a:latin typeface="Times New Roman" pitchFamily="18"/>
                <a:cs typeface="Times New Roman" pitchFamily="18"/>
                <a:hlinkClick r:id="rId22" tooltip="1877">
                  <a:extLst>
                    <a:ext uri="{A12FA001-AC4F-418D-AE19-62706E023703}">
                      <ahyp:hlinkClr xmlns:ahyp="http://schemas.microsoft.com/office/drawing/2018/hyperlinkcolor" val="tx"/>
                    </a:ext>
                  </a:extLst>
                </a:hlinkClick>
              </a:rPr>
              <a:t>1877</a:t>
            </a:r>
            <a:r>
              <a:rPr lang="fr-FR" sz="1700" dirty="0">
                <a:latin typeface="Times New Roman" pitchFamily="18"/>
                <a:cs typeface="Times New Roman" pitchFamily="18"/>
              </a:rPr>
              <a:t>, </a:t>
            </a:r>
            <a:r>
              <a:rPr lang="fr-FR" sz="1700" dirty="0">
                <a:latin typeface="Times New Roman" pitchFamily="18"/>
                <a:cs typeface="Times New Roman" pitchFamily="18"/>
                <a:hlinkClick r:id="rId23" tooltip="Suisse">
                  <a:extLst>
                    <a:ext uri="{A12FA001-AC4F-418D-AE19-62706E023703}">
                      <ahyp:hlinkClr xmlns:ahyp="http://schemas.microsoft.com/office/drawing/2018/hyperlinkcolor" val="tx"/>
                    </a:ext>
                  </a:extLst>
                </a:hlinkClick>
              </a:rPr>
              <a:t>Suisse</a:t>
            </a:r>
            <a:r>
              <a:rPr lang="fr-FR" sz="1700" dirty="0">
                <a:latin typeface="Times New Roman" pitchFamily="18"/>
                <a:cs typeface="Times New Roman" pitchFamily="18"/>
              </a:rPr>
              <a:t> : L'âge minimum est porté à 14 ans, le travail de nuit interdit pour les femmes et les moins de 18 ans, le nombre d'heures maximum décroît.</a:t>
            </a:r>
          </a:p>
          <a:p>
            <a:pPr lvl="0" algn="just">
              <a:lnSpc>
                <a:spcPct val="86000"/>
              </a:lnSpc>
              <a:spcBef>
                <a:spcPts val="500"/>
              </a:spcBef>
              <a:spcAft>
                <a:spcPts val="120"/>
              </a:spcAft>
              <a:buSzPts val="1000"/>
              <a:tabLst>
                <a:tab pos="457200" algn="l"/>
              </a:tabLst>
            </a:pPr>
            <a:r>
              <a:rPr lang="fr-FR" sz="1700" dirty="0">
                <a:latin typeface="Times New Roman" pitchFamily="18"/>
                <a:cs typeface="Times New Roman" pitchFamily="18"/>
                <a:hlinkClick r:id="rId24" tooltip="1878">
                  <a:extLst>
                    <a:ext uri="{A12FA001-AC4F-418D-AE19-62706E023703}">
                      <ahyp:hlinkClr xmlns:ahyp="http://schemas.microsoft.com/office/drawing/2018/hyperlinkcolor" val="tx"/>
                    </a:ext>
                  </a:extLst>
                </a:hlinkClick>
              </a:rPr>
              <a:t>1878</a:t>
            </a:r>
            <a:r>
              <a:rPr lang="fr-FR" sz="1700" dirty="0">
                <a:latin typeface="Times New Roman" pitchFamily="18"/>
                <a:cs typeface="Times New Roman" pitchFamily="18"/>
              </a:rPr>
              <a:t>, </a:t>
            </a:r>
            <a:r>
              <a:rPr lang="fr-FR" sz="1700" dirty="0">
                <a:latin typeface="Times New Roman" pitchFamily="18"/>
                <a:cs typeface="Times New Roman" pitchFamily="18"/>
                <a:hlinkClick r:id="rId3" tooltip="Royaume-Uni">
                  <a:extLst>
                    <a:ext uri="{A12FA001-AC4F-418D-AE19-62706E023703}">
                      <ahyp:hlinkClr xmlns:ahyp="http://schemas.microsoft.com/office/drawing/2018/hyperlinkcolor" val="tx"/>
                    </a:ext>
                  </a:extLst>
                </a:hlinkClick>
              </a:rPr>
              <a:t>Royaume-Uni</a:t>
            </a:r>
            <a:r>
              <a:rPr lang="fr-FR" sz="1700" dirty="0">
                <a:latin typeface="Times New Roman" pitchFamily="18"/>
                <a:cs typeface="Times New Roman" pitchFamily="18"/>
              </a:rPr>
              <a:t> : </a:t>
            </a:r>
            <a:r>
              <a:rPr lang="fr-FR" sz="1700" i="1" dirty="0" err="1">
                <a:solidFill>
                  <a:srgbClr val="0000FF"/>
                </a:solidFill>
                <a:latin typeface="Times New Roman" pitchFamily="18"/>
                <a:cs typeface="Times New Roman" pitchFamily="18"/>
                <a:hlinkClick r:id="rId5" tooltip="Factory Act">
                  <a:extLst>
                    <a:ext uri="{A12FA001-AC4F-418D-AE19-62706E023703}">
                      <ahyp:hlinkClr xmlns:ahyp="http://schemas.microsoft.com/office/drawing/2018/hyperlinkcolor" val="tx"/>
                    </a:ext>
                  </a:extLst>
                </a:hlinkClick>
              </a:rPr>
              <a:t>Factory</a:t>
            </a:r>
            <a:r>
              <a:rPr lang="fr-FR" sz="1700" i="1" dirty="0">
                <a:solidFill>
                  <a:srgbClr val="0000FF"/>
                </a:solidFill>
                <a:latin typeface="Times New Roman" pitchFamily="18"/>
                <a:cs typeface="Times New Roman" pitchFamily="18"/>
                <a:hlinkClick r:id="rId5" tooltip="Factory Act">
                  <a:extLst>
                    <a:ext uri="{A12FA001-AC4F-418D-AE19-62706E023703}">
                      <ahyp:hlinkClr xmlns:ahyp="http://schemas.microsoft.com/office/drawing/2018/hyperlinkcolor" val="tx"/>
                    </a:ext>
                  </a:extLst>
                </a:hlinkClick>
              </a:rPr>
              <a:t> </a:t>
            </a:r>
            <a:r>
              <a:rPr lang="fr-FR" sz="1700" i="1" dirty="0" err="1">
                <a:latin typeface="Times New Roman" pitchFamily="18"/>
                <a:cs typeface="Times New Roman" pitchFamily="18"/>
                <a:hlinkClick r:id="rId5" tooltip="Factory Act">
                  <a:extLst>
                    <a:ext uri="{A12FA001-AC4F-418D-AE19-62706E023703}">
                      <ahyp:hlinkClr xmlns:ahyp="http://schemas.microsoft.com/office/drawing/2018/hyperlinkcolor" val="tx"/>
                    </a:ext>
                  </a:extLst>
                </a:hlinkClick>
              </a:rPr>
              <a:t>Act</a:t>
            </a:r>
            <a:r>
              <a:rPr lang="fr-FR" sz="1700" dirty="0">
                <a:latin typeface="Times New Roman" pitchFamily="18"/>
                <a:cs typeface="Times New Roman" pitchFamily="18"/>
              </a:rPr>
              <a:t> portant à 10 ans l'âge minimum ; les enfants de 10 à 14 ans ne peuvent travailler qu'une demi-journée.</a:t>
            </a:r>
          </a:p>
          <a:p>
            <a:pPr lvl="0" algn="just">
              <a:lnSpc>
                <a:spcPct val="86000"/>
              </a:lnSpc>
              <a:spcBef>
                <a:spcPts val="500"/>
              </a:spcBef>
              <a:spcAft>
                <a:spcPts val="120"/>
              </a:spcAft>
              <a:buSzPts val="1000"/>
              <a:tabLst>
                <a:tab pos="457200" algn="l"/>
              </a:tabLst>
            </a:pPr>
            <a:r>
              <a:rPr lang="fr-FR" sz="1700" dirty="0">
                <a:latin typeface="Times New Roman" pitchFamily="18"/>
                <a:cs typeface="Times New Roman" pitchFamily="18"/>
                <a:hlinkClick r:id="rId25" tooltip="1891">
                  <a:extLst>
                    <a:ext uri="{A12FA001-AC4F-418D-AE19-62706E023703}">
                      <ahyp:hlinkClr xmlns:ahyp="http://schemas.microsoft.com/office/drawing/2018/hyperlinkcolor" val="tx"/>
                    </a:ext>
                  </a:extLst>
                </a:hlinkClick>
              </a:rPr>
              <a:t>1891</a:t>
            </a:r>
            <a:r>
              <a:rPr lang="fr-FR" sz="1700" dirty="0">
                <a:latin typeface="Times New Roman" pitchFamily="18"/>
                <a:cs typeface="Times New Roman" pitchFamily="18"/>
              </a:rPr>
              <a:t>, </a:t>
            </a:r>
            <a:r>
              <a:rPr lang="fr-FR" sz="1700" dirty="0">
                <a:latin typeface="Times New Roman" pitchFamily="18"/>
                <a:cs typeface="Times New Roman" pitchFamily="18"/>
                <a:hlinkClick r:id="rId3" tooltip="Royaume-Uni">
                  <a:extLst>
                    <a:ext uri="{A12FA001-AC4F-418D-AE19-62706E023703}">
                      <ahyp:hlinkClr xmlns:ahyp="http://schemas.microsoft.com/office/drawing/2018/hyperlinkcolor" val="tx"/>
                    </a:ext>
                  </a:extLst>
                </a:hlinkClick>
              </a:rPr>
              <a:t>Royaume-Uni</a:t>
            </a:r>
            <a:r>
              <a:rPr lang="fr-FR" sz="1700" dirty="0">
                <a:latin typeface="Times New Roman" pitchFamily="18"/>
                <a:cs typeface="Times New Roman" pitchFamily="18"/>
              </a:rPr>
              <a:t> : </a:t>
            </a:r>
            <a:r>
              <a:rPr lang="fr-FR" sz="1700" i="1" dirty="0" err="1">
                <a:solidFill>
                  <a:srgbClr val="0000FF"/>
                </a:solidFill>
                <a:latin typeface="Times New Roman" pitchFamily="18"/>
                <a:cs typeface="Times New Roman" pitchFamily="18"/>
                <a:hlinkClick r:id="rId5" tooltip="Factory Act">
                  <a:extLst>
                    <a:ext uri="{A12FA001-AC4F-418D-AE19-62706E023703}">
                      <ahyp:hlinkClr xmlns:ahyp="http://schemas.microsoft.com/office/drawing/2018/hyperlinkcolor" val="tx"/>
                    </a:ext>
                  </a:extLst>
                </a:hlinkClick>
              </a:rPr>
              <a:t>Factory</a:t>
            </a:r>
            <a:r>
              <a:rPr lang="fr-FR" sz="1700" i="1" dirty="0">
                <a:solidFill>
                  <a:srgbClr val="0000FF"/>
                </a:solidFill>
                <a:latin typeface="Times New Roman" pitchFamily="18"/>
                <a:cs typeface="Times New Roman" pitchFamily="18"/>
                <a:hlinkClick r:id="rId5" tooltip="Factory Act">
                  <a:extLst>
                    <a:ext uri="{A12FA001-AC4F-418D-AE19-62706E023703}">
                      <ahyp:hlinkClr xmlns:ahyp="http://schemas.microsoft.com/office/drawing/2018/hyperlinkcolor" val="tx"/>
                    </a:ext>
                  </a:extLst>
                </a:hlinkClick>
              </a:rPr>
              <a:t> </a:t>
            </a:r>
            <a:r>
              <a:rPr lang="fr-FR" sz="1700" i="1" dirty="0" err="1">
                <a:latin typeface="Times New Roman" pitchFamily="18"/>
                <a:cs typeface="Times New Roman" pitchFamily="18"/>
                <a:hlinkClick r:id="rId5" tooltip="Factory Act">
                  <a:extLst>
                    <a:ext uri="{A12FA001-AC4F-418D-AE19-62706E023703}">
                      <ahyp:hlinkClr xmlns:ahyp="http://schemas.microsoft.com/office/drawing/2018/hyperlinkcolor" val="tx"/>
                    </a:ext>
                  </a:extLst>
                </a:hlinkClick>
              </a:rPr>
              <a:t>Act</a:t>
            </a:r>
            <a:r>
              <a:rPr lang="fr-FR" sz="1700" dirty="0">
                <a:latin typeface="Times New Roman" pitchFamily="18"/>
                <a:cs typeface="Times New Roman" pitchFamily="18"/>
              </a:rPr>
              <a:t> portant à 11 ans l'âge minimum.</a:t>
            </a:r>
            <a:r>
              <a:rPr lang="fr-FR" sz="1700" dirty="0">
                <a:latin typeface="Times New Roman" pitchFamily="18"/>
                <a:cs typeface="Times New Roman" pitchFamily="18"/>
                <a:hlinkClick r:id="rId26" tooltip="1892">
                  <a:extLst>
                    <a:ext uri="{A12FA001-AC4F-418D-AE19-62706E023703}">
                      <ahyp:hlinkClr xmlns:ahyp="http://schemas.microsoft.com/office/drawing/2018/hyperlinkcolor" val="tx"/>
                    </a:ext>
                  </a:extLst>
                </a:hlinkClick>
              </a:rPr>
              <a:t>1892</a:t>
            </a:r>
            <a:r>
              <a:rPr lang="fr-FR" sz="1700" dirty="0">
                <a:latin typeface="Times New Roman" pitchFamily="18"/>
                <a:cs typeface="Times New Roman" pitchFamily="18"/>
              </a:rPr>
              <a:t>, </a:t>
            </a:r>
            <a:r>
              <a:rPr lang="fr-FR" sz="1700" dirty="0">
                <a:latin typeface="Times New Roman" pitchFamily="18"/>
                <a:cs typeface="Times New Roman" pitchFamily="18"/>
                <a:hlinkClick r:id="rId7" tooltip="France">
                  <a:extLst>
                    <a:ext uri="{A12FA001-AC4F-418D-AE19-62706E023703}">
                      <ahyp:hlinkClr xmlns:ahyp="http://schemas.microsoft.com/office/drawing/2018/hyperlinkcolor" val="tx"/>
                    </a:ext>
                  </a:extLst>
                </a:hlinkClick>
              </a:rPr>
              <a:t>France</a:t>
            </a:r>
            <a:r>
              <a:rPr lang="fr-FR" sz="1700" dirty="0">
                <a:latin typeface="Times New Roman" pitchFamily="18"/>
                <a:cs typeface="Times New Roman" pitchFamily="18"/>
              </a:rPr>
              <a:t> : Par la loi du 2 novembre 1892, la durée maximum de travail est ramenée à 10 heures quotidiennes à 13 ans, à 60 heures hebdomadaires entre 16 et 18 ans, et un certificat d'aptitude est nécessaire.</a:t>
            </a:r>
          </a:p>
          <a:p>
            <a:pPr lvl="0">
              <a:lnSpc>
                <a:spcPct val="70000"/>
              </a:lnSpc>
            </a:pPr>
            <a:endParaRPr lang="fr-FR" sz="2600" dirty="0"/>
          </a:p>
          <a:p>
            <a:pPr lvl="0">
              <a:lnSpc>
                <a:spcPct val="70000"/>
              </a:lnSpc>
            </a:pPr>
            <a:endParaRPr lang="fr-FR" sz="2600" dirty="0"/>
          </a:p>
          <a:p>
            <a:pPr lvl="0">
              <a:lnSpc>
                <a:spcPct val="70000"/>
              </a:lnSpc>
            </a:pPr>
            <a:endParaRPr lang="fr-FR" sz="2600"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0" y="1"/>
            <a:ext cx="9144000" cy="620688"/>
          </a:xfrm>
        </p:spPr>
        <p:txBody>
          <a:bodyPr anchorCtr="1">
            <a:normAutofit/>
          </a:bodyPr>
          <a:lstStyle/>
          <a:p>
            <a:pPr lvl="0" algn="ctr"/>
            <a:r>
              <a:rPr lang="fr-FR" sz="3200" b="1" dirty="0">
                <a:latin typeface="Times New Roman" pitchFamily="18" charset="0"/>
                <a:cs typeface="Times New Roman" pitchFamily="18" charset="0"/>
              </a:rPr>
              <a:t>La journée de travail : l’</a:t>
            </a:r>
            <a:r>
              <a:rPr lang="fr-FR" sz="3200" b="1" dirty="0" err="1">
                <a:latin typeface="Times New Roman" pitchFamily="18" charset="0"/>
                <a:cs typeface="Times New Roman" pitchFamily="18" charset="0"/>
              </a:rPr>
              <a:t>Etat</a:t>
            </a:r>
            <a:r>
              <a:rPr lang="fr-FR" sz="3200" b="1" dirty="0">
                <a:latin typeface="Times New Roman" pitchFamily="18" charset="0"/>
                <a:cs typeface="Times New Roman" pitchFamily="18" charset="0"/>
              </a:rPr>
              <a:t> au service du capital </a:t>
            </a:r>
          </a:p>
        </p:txBody>
      </p:sp>
      <p:pic>
        <p:nvPicPr>
          <p:cNvPr id="3" name="Espace réservé du contenu 5" descr="41TAH0BEJ6L.jpg"/>
          <p:cNvPicPr>
            <a:picLocks noGrp="1" noChangeAspect="1"/>
          </p:cNvPicPr>
          <p:nvPr>
            <p:ph idx="1"/>
          </p:nvPr>
        </p:nvPicPr>
        <p:blipFill>
          <a:blip r:embed="rId2" cstate="print"/>
          <a:stretch>
            <a:fillRect/>
          </a:stretch>
        </p:blipFill>
        <p:spPr>
          <a:xfrm>
            <a:off x="0" y="1052735"/>
            <a:ext cx="2555777" cy="5653689"/>
          </a:xfrm>
        </p:spPr>
      </p:pic>
      <p:sp>
        <p:nvSpPr>
          <p:cNvPr id="4" name="Espace réservé du contenu 6"/>
          <p:cNvSpPr txBox="1">
            <a:spLocks noGrp="1"/>
          </p:cNvSpPr>
          <p:nvPr>
            <p:ph idx="2"/>
          </p:nvPr>
        </p:nvSpPr>
        <p:spPr>
          <a:xfrm>
            <a:off x="2555776" y="836712"/>
            <a:ext cx="6588224" cy="6021288"/>
          </a:xfrm>
        </p:spPr>
        <p:txBody>
          <a:bodyPr>
            <a:normAutofit lnSpcReduction="10000"/>
          </a:bodyPr>
          <a:lstStyle/>
          <a:p>
            <a:pPr lvl="0">
              <a:buNone/>
            </a:pPr>
            <a:r>
              <a:rPr lang="fr-FR" sz="2000" i="1" dirty="0">
                <a:latin typeface="Times New Roman" pitchFamily="18" charset="0"/>
                <a:cs typeface="Times New Roman" pitchFamily="18" charset="0"/>
              </a:rPr>
              <a:t>Le capital, </a:t>
            </a:r>
            <a:r>
              <a:rPr lang="fr-FR" sz="2000" dirty="0">
                <a:latin typeface="Times New Roman" pitchFamily="18" charset="0"/>
                <a:cs typeface="Times New Roman" pitchFamily="18" charset="0"/>
              </a:rPr>
              <a:t>livre I, chapitre X « La journée de travail ».</a:t>
            </a:r>
          </a:p>
          <a:p>
            <a:pPr lvl="0">
              <a:buNone/>
            </a:pPr>
            <a:endParaRPr lang="fr-FR" sz="2000" dirty="0">
              <a:latin typeface="Times New Roman" pitchFamily="18" charset="0"/>
              <a:cs typeface="Times New Roman" pitchFamily="18" charset="0"/>
            </a:endParaRPr>
          </a:p>
          <a:p>
            <a:pPr lvl="0" algn="just">
              <a:buNone/>
            </a:pPr>
            <a:r>
              <a:rPr lang="fr-FR" sz="2000" i="1" dirty="0">
                <a:latin typeface="Times New Roman" pitchFamily="18" charset="0"/>
                <a:cs typeface="Times New Roman" pitchFamily="18" charset="0"/>
              </a:rPr>
              <a:t>	P. 228-229 : « </a:t>
            </a:r>
            <a:r>
              <a:rPr lang="fr-FR" sz="2000" dirty="0">
                <a:latin typeface="Times New Roman" pitchFamily="18" charset="0"/>
                <a:cs typeface="Times New Roman" pitchFamily="18" charset="0"/>
              </a:rPr>
              <a:t>Le capitaliste a acheté la force de travail à sa valeur journalière. Il a donc acquis le droit de faire travailler pendant tout un jour le travailleur à son service. Mais qu’est-ce qu’un jour de travail? Dans tous les cas, il est moindre qu’un jour naturel. De combien? Le capitaliste a sa propre manière de voir […] la limite nécessaire de la journée de travail. En tant que capitaliste, il n’est que capital personnifié ; son âme et l’âme du capital ne font qu’un. Or, le capital n’a qu’un penchant naturel, qu’un mobile unique : il tend à s’accroître, à créer une plus-value, à absorber, au moyen de sa partie constante, les moyens de production, la plus grande masse possible de travail extra. Le capital est du travail mort, qui, semblable au vampire, ne s’anime qu’en suçant le travail vivant, et sa vie est d’autant plus allègre qu’il en pompe davantage. Le temps pendant lequel l’ouvrier travaille, est le temps pendant lequel le capitaliste consomme la force de travail qu’il lui a achetée. Si le salarié consomme pour lui-même le temps qu’il a de disponible, il vole le capitaliste ».</a:t>
            </a:r>
            <a:endParaRPr lang="fr-FR" sz="2000" i="1" dirty="0">
              <a:latin typeface="Times New Roman" pitchFamily="18" charset="0"/>
              <a:cs typeface="Times New Roman" pitchFamily="18"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5C3520-6563-5CF8-50BD-EE3D16857C97}"/>
              </a:ext>
            </a:extLst>
          </p:cNvPr>
          <p:cNvSpPr txBox="1">
            <a:spLocks noGrp="1"/>
          </p:cNvSpPr>
          <p:nvPr>
            <p:ph type="title"/>
          </p:nvPr>
        </p:nvSpPr>
        <p:spPr>
          <a:xfrm>
            <a:off x="342900" y="116632"/>
            <a:ext cx="8801097" cy="593525"/>
          </a:xfrm>
        </p:spPr>
        <p:txBody>
          <a:bodyPr anchorCtr="1">
            <a:normAutofit fontScale="90000"/>
          </a:bodyPr>
          <a:lstStyle/>
          <a:p>
            <a:pPr lvl="0" algn="ctr"/>
            <a:r>
              <a:rPr lang="fr-FR" b="1" dirty="0">
                <a:latin typeface="Times New Roman" pitchFamily="18"/>
                <a:cs typeface="Times New Roman" pitchFamily="18"/>
              </a:rPr>
              <a:t>Qu’est-ce qu’un intellectuel? </a:t>
            </a:r>
          </a:p>
        </p:txBody>
      </p:sp>
      <p:sp>
        <p:nvSpPr>
          <p:cNvPr id="3" name="Espace réservé du contenu 2">
            <a:extLst>
              <a:ext uri="{FF2B5EF4-FFF2-40B4-BE49-F238E27FC236}">
                <a16:creationId xmlns:a16="http://schemas.microsoft.com/office/drawing/2014/main" id="{952B5BBA-AD5E-76E3-5ACA-FB7CD1DE507A}"/>
              </a:ext>
            </a:extLst>
          </p:cNvPr>
          <p:cNvSpPr txBox="1">
            <a:spLocks noGrp="1"/>
          </p:cNvSpPr>
          <p:nvPr>
            <p:ph idx="1"/>
          </p:nvPr>
        </p:nvSpPr>
        <p:spPr>
          <a:xfrm>
            <a:off x="0" y="1124744"/>
            <a:ext cx="9143997" cy="5733256"/>
          </a:xfrm>
        </p:spPr>
        <p:txBody>
          <a:bodyPr/>
          <a:lstStyle/>
          <a:p>
            <a:pPr lvl="0" algn="just">
              <a:lnSpc>
                <a:spcPct val="80000"/>
              </a:lnSpc>
            </a:pPr>
            <a:r>
              <a:rPr lang="fr-FR" sz="2800" dirty="0">
                <a:latin typeface="Times New Roman" pitchFamily="18"/>
                <a:cs typeface="Times New Roman" pitchFamily="18"/>
              </a:rPr>
              <a:t>Qu’est-ce qu’un intellectuel? A quoi le terme fait-il référence ? Quelles notions charrie-t-il? Quand a-t-il émergé? Quels ont été historiquement les différentes configurations dans lesquelles les savoirs politiques ont été produits?</a:t>
            </a:r>
          </a:p>
          <a:p>
            <a:pPr lvl="0">
              <a:lnSpc>
                <a:spcPct val="80000"/>
              </a:lnSpc>
            </a:pPr>
            <a:endParaRPr lang="fr-FR" sz="2000" dirty="0">
              <a:latin typeface="Times New Roman" pitchFamily="18"/>
              <a:cs typeface="Times New Roman" pitchFamily="18"/>
            </a:endParaRPr>
          </a:p>
          <a:p>
            <a:pPr lvl="0">
              <a:lnSpc>
                <a:spcPct val="80000"/>
              </a:lnSpc>
            </a:pPr>
            <a:r>
              <a:rPr lang="fr-FR" sz="2800" dirty="0">
                <a:latin typeface="Times New Roman" pitchFamily="18"/>
                <a:cs typeface="Times New Roman" pitchFamily="18"/>
              </a:rPr>
              <a:t>Une définition classique : Jean-Paul Sartre et les </a:t>
            </a:r>
            <a:r>
              <a:rPr lang="fr-FR" sz="2800" i="1" dirty="0">
                <a:latin typeface="Times New Roman" pitchFamily="18"/>
                <a:cs typeface="Times New Roman" pitchFamily="18"/>
              </a:rPr>
              <a:t>Temps Modernes </a:t>
            </a:r>
            <a:endParaRPr lang="fr-FR" sz="2800" dirty="0">
              <a:latin typeface="Times New Roman" pitchFamily="18"/>
              <a:cs typeface="Times New Roman" pitchFamily="18"/>
            </a:endParaRPr>
          </a:p>
          <a:p>
            <a:pPr indent="0" algn="just">
              <a:spcBef>
                <a:spcPts val="0"/>
              </a:spcBef>
              <a:buNone/>
            </a:pPr>
            <a:r>
              <a:rPr lang="fr-FR" sz="1400" dirty="0">
                <a:latin typeface="Times New Roman" pitchFamily="18"/>
                <a:cs typeface="Times New Roman" pitchFamily="18"/>
              </a:rPr>
              <a:t>Le premier numéro</a:t>
            </a:r>
            <a:r>
              <a:rPr lang="fr-FR" sz="1400" i="1" dirty="0">
                <a:latin typeface="Times New Roman" pitchFamily="18"/>
                <a:cs typeface="Times New Roman" pitchFamily="18"/>
              </a:rPr>
              <a:t>, </a:t>
            </a:r>
            <a:r>
              <a:rPr lang="fr-FR" sz="1400" dirty="0">
                <a:latin typeface="Times New Roman" pitchFamily="18"/>
                <a:cs typeface="Times New Roman" pitchFamily="18"/>
              </a:rPr>
              <a:t>paru à l’automne 1945, s’engage politiquement mais en dehors des partis. Fidèle en cela à la figure originaire de l’intellectuel et de sa nécessaire distance à l’égard des pouvoirs temporels, la revue entend pourtant assumer que, puisque « l’écrivain n’a aucun moyen de s’évader », l’intellectuel doit « embrasse[r] étroitement son époque » pour « ne rien manquer de [son] temps</a:t>
            </a:r>
            <a:r>
              <a:rPr lang="fr-FR" sz="1400" i="1" dirty="0">
                <a:latin typeface="Times New Roman" pitchFamily="18"/>
                <a:cs typeface="Times New Roman" pitchFamily="18"/>
              </a:rPr>
              <a:t> </a:t>
            </a:r>
            <a:r>
              <a:rPr lang="fr-FR" sz="1400" dirty="0">
                <a:latin typeface="Times New Roman" pitchFamily="18"/>
                <a:cs typeface="Times New Roman" pitchFamily="18"/>
              </a:rPr>
              <a:t>». Sartre précise même : </a:t>
            </a:r>
            <a:r>
              <a:rPr lang="fr-FR" sz="1400" i="1" dirty="0">
                <a:latin typeface="Times New Roman" pitchFamily="18"/>
                <a:cs typeface="Times New Roman" pitchFamily="18"/>
              </a:rPr>
              <a:t>« </a:t>
            </a:r>
            <a:r>
              <a:rPr lang="fr-FR" sz="1400" dirty="0">
                <a:latin typeface="Times New Roman" pitchFamily="18"/>
                <a:cs typeface="Times New Roman" pitchFamily="18"/>
              </a:rPr>
              <a:t>Notre préoccupation doit être de servir la littérature en lui infusant un sang nouveau, tout autant que de servir la collectivité en essayant de lui donner la littérature qui lui convient ».</a:t>
            </a:r>
          </a:p>
          <a:p>
            <a:pPr indent="0" algn="just">
              <a:spcBef>
                <a:spcPts val="0"/>
              </a:spcBef>
              <a:buNone/>
            </a:pPr>
            <a:endParaRPr lang="fr-FR" sz="1400" dirty="0">
              <a:latin typeface="Times New Roman" pitchFamily="18"/>
              <a:cs typeface="Times New Roman" pitchFamily="18"/>
            </a:endParaRPr>
          </a:p>
          <a:p>
            <a:pPr indent="0" algn="just">
              <a:spcBef>
                <a:spcPts val="0"/>
              </a:spcBef>
              <a:buNone/>
            </a:pPr>
            <a:r>
              <a:rPr lang="fr-FR" sz="1600" dirty="0">
                <a:latin typeface="Times New Roman" pitchFamily="18"/>
                <a:cs typeface="Times New Roman" pitchFamily="18"/>
              </a:rPr>
              <a:t>Intellectuels pour Sartre : « personnes qui ayant acquis quelque notoriété par des travaux qui relèvent de l’intelligence abusent de cette notoriété pour sortir de leur domaine et se mêler de ce qui ne les regarde pas ». Ou, moins polémiquement, l’intellectuel « est quelqu’un qui se mêle de ce qui ne le regarde pas » (</a:t>
            </a:r>
            <a:r>
              <a:rPr lang="fr-FR" sz="1600" i="1" dirty="0">
                <a:latin typeface="Times New Roman" pitchFamily="18"/>
                <a:cs typeface="Times New Roman" pitchFamily="18"/>
              </a:rPr>
              <a:t>Plaidoyer pour les intellectuels, </a:t>
            </a:r>
            <a:r>
              <a:rPr lang="fr-FR" sz="1600" dirty="0">
                <a:latin typeface="Times New Roman" pitchFamily="18"/>
                <a:cs typeface="Times New Roman" pitchFamily="18"/>
              </a:rPr>
              <a:t>Paris, Gallimard, 1972, p. 12).</a:t>
            </a:r>
          </a:p>
          <a:p>
            <a:pPr lvl="0">
              <a:lnSpc>
                <a:spcPct val="80000"/>
              </a:lnSpc>
            </a:pPr>
            <a:endParaRPr lang="fr-FR" dirty="0">
              <a:latin typeface="Times New Roman" pitchFamily="18"/>
              <a:cs typeface="Times New Roman" pitchFamily="18"/>
            </a:endParaRPr>
          </a:p>
          <a:p>
            <a:pPr lvl="0">
              <a:lnSpc>
                <a:spcPct val="80000"/>
              </a:lnSpc>
            </a:pPr>
            <a:endParaRPr lang="fr-FR" dirty="0">
              <a:latin typeface="Times New Roman" pitchFamily="18"/>
              <a:cs typeface="Times New Roman" pitchFamily="18"/>
            </a:endParaRPr>
          </a:p>
          <a:p>
            <a:pPr lvl="0">
              <a:lnSpc>
                <a:spcPct val="80000"/>
              </a:lnSpc>
            </a:pPr>
            <a:endParaRPr lang="fr-FR" dirty="0"/>
          </a:p>
          <a:p>
            <a:pPr lvl="0">
              <a:lnSpc>
                <a:spcPct val="80000"/>
              </a:lnSpc>
            </a:pPr>
            <a:endParaRPr lang="fr-FR" dirty="0"/>
          </a:p>
        </p:txBody>
      </p:sp>
      <p:sp>
        <p:nvSpPr>
          <p:cNvPr id="4" name="Espace réservé du numéro de diapositive 3">
            <a:extLst>
              <a:ext uri="{FF2B5EF4-FFF2-40B4-BE49-F238E27FC236}">
                <a16:creationId xmlns:a16="http://schemas.microsoft.com/office/drawing/2014/main" id="{F2F64D5E-EFAB-6F78-0951-42023C830A34}"/>
              </a:ext>
            </a:extLst>
          </p:cNvPr>
          <p:cNvSpPr txBox="1"/>
          <p:nvPr/>
        </p:nvSpPr>
        <p:spPr>
          <a:xfrm>
            <a:off x="6457952" y="5624514"/>
            <a:ext cx="2057400" cy="273847"/>
          </a:xfrm>
          <a:prstGeom prst="rect">
            <a:avLst/>
          </a:prstGeom>
          <a:noFill/>
          <a:ln cap="flat">
            <a:noFill/>
          </a:ln>
        </p:spPr>
        <p:txBody>
          <a:bodyPr vert="horz" wrap="square" lIns="68580" tIns="34290" rIns="68580" bIns="34290" anchor="ctr" anchorCtr="0" compatLnSpc="1">
            <a:noAutofit/>
          </a:bodyPr>
          <a:lstStyle/>
          <a:p>
            <a:pPr algn="r" defTabSz="685800">
              <a:defRPr sz="1800" b="0" i="0" u="none" strike="noStrike" kern="0" cap="none" spc="0" baseline="0">
                <a:solidFill>
                  <a:srgbClr val="000000"/>
                </a:solidFill>
                <a:uFillTx/>
              </a:defRPr>
            </a:pPr>
            <a:fld id="{A9C6D364-695F-4454-B671-37DAF7EAB426}" type="slidenum">
              <a:rPr lang="fr-FR" sz="900">
                <a:solidFill>
                  <a:srgbClr val="898989"/>
                </a:solidFill>
                <a:latin typeface="Calibri"/>
              </a:rPr>
              <a:pPr algn="r" defTabSz="685800">
                <a:defRPr sz="1800" b="0" i="0" u="none" strike="noStrike" kern="0" cap="none" spc="0" baseline="0">
                  <a:solidFill>
                    <a:srgbClr val="000000"/>
                  </a:solidFill>
                  <a:uFillTx/>
                </a:defRPr>
              </a:pPr>
              <a:t>3</a:t>
            </a:fld>
            <a:endParaRPr lang="fr-FR" sz="900">
              <a:solidFill>
                <a:srgbClr val="898989"/>
              </a:solidFill>
              <a:latin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0" y="1"/>
            <a:ext cx="8975037" cy="609603"/>
          </a:xfrm>
        </p:spPr>
        <p:txBody>
          <a:bodyPr anchorCtr="1">
            <a:normAutofit fontScale="90000"/>
          </a:bodyPr>
          <a:lstStyle/>
          <a:p>
            <a:pPr lvl="0" algn="ctr"/>
            <a:r>
              <a:rPr lang="fr-FR" sz="3600" b="1" dirty="0">
                <a:latin typeface="Times New Roman" panose="02020603050405020304" pitchFamily="18" charset="0"/>
                <a:cs typeface="Times New Roman" panose="02020603050405020304" pitchFamily="18" charset="0"/>
              </a:rPr>
              <a:t>Une critique de l’égalité formelle et du droit</a:t>
            </a:r>
          </a:p>
        </p:txBody>
      </p:sp>
      <p:sp>
        <p:nvSpPr>
          <p:cNvPr id="3" name="Espace réservé du contenu 2"/>
          <p:cNvSpPr txBox="1">
            <a:spLocks noGrp="1"/>
          </p:cNvSpPr>
          <p:nvPr>
            <p:ph idx="1"/>
          </p:nvPr>
        </p:nvSpPr>
        <p:spPr>
          <a:xfrm>
            <a:off x="0" y="908720"/>
            <a:ext cx="9144000" cy="5949280"/>
          </a:xfrm>
        </p:spPr>
        <p:txBody>
          <a:bodyPr>
            <a:normAutofit fontScale="77500" lnSpcReduction="20000"/>
          </a:bodyPr>
          <a:lstStyle/>
          <a:p>
            <a:pPr lvl="0" algn="just">
              <a:lnSpc>
                <a:spcPct val="120000"/>
              </a:lnSpc>
              <a:spcBef>
                <a:spcPts val="0"/>
              </a:spcBef>
            </a:pPr>
            <a:r>
              <a:rPr lang="fr-FR" sz="2100" dirty="0">
                <a:latin typeface="Times New Roman" pitchFamily="18"/>
                <a:cs typeface="Times New Roman" pitchFamily="18"/>
              </a:rPr>
              <a:t>Le droit, comme d’autres abstractions, reste au main de la classe dominante. Sous couvert de neutralité, c’est l’un des vecteurs de l’idéologie. Dans </a:t>
            </a:r>
            <a:r>
              <a:rPr lang="fr-FR" sz="2100" i="1" dirty="0">
                <a:latin typeface="Times New Roman" pitchFamily="18"/>
                <a:cs typeface="Times New Roman" pitchFamily="18"/>
              </a:rPr>
              <a:t>La question Juive </a:t>
            </a:r>
            <a:r>
              <a:rPr lang="fr-FR" sz="2100" dirty="0">
                <a:latin typeface="Times New Roman" pitchFamily="18"/>
                <a:cs typeface="Times New Roman" pitchFamily="18"/>
              </a:rPr>
              <a:t>(1844), Marx écrit :</a:t>
            </a:r>
          </a:p>
          <a:p>
            <a:pPr lvl="0">
              <a:lnSpc>
                <a:spcPct val="70000"/>
              </a:lnSpc>
            </a:pPr>
            <a:endParaRPr lang="fr-FR" sz="1800" dirty="0">
              <a:latin typeface="Times New Roman" pitchFamily="18"/>
              <a:cs typeface="Times New Roman" pitchFamily="18"/>
            </a:endParaRPr>
          </a:p>
          <a:p>
            <a:pPr marL="57150" indent="0" algn="just">
              <a:lnSpc>
                <a:spcPct val="110000"/>
              </a:lnSpc>
              <a:spcBef>
                <a:spcPts val="0"/>
              </a:spcBef>
              <a:buNone/>
            </a:pPr>
            <a:r>
              <a:rPr lang="fr-FR" sz="2200" i="1" dirty="0">
                <a:latin typeface="Times New Roman" pitchFamily="18"/>
                <a:cs typeface="Times New Roman" pitchFamily="18"/>
              </a:rPr>
              <a:t>On fait une distinction entre les « droits de l'homme » et les « droits du citoyen ». Quel est cet « homme » distinct du citoyen ? Personne d'autre que le membre de la société bourgeoise. Pourquoi le membre de la société bourgeoise est-il appelé « homme », homme tout court, et pourquoi ses droits sont-ils appelés droits de l'homme ? Qu'est-ce qui explique ce fait ? Par le rapport de l'État politique à la société bourgeoise, par l'essence de l'émancipation politique. Constatons avant tout le fait que les « droits de l'homme », distincts des « droits du citoyen, » ne sont rien d'autre que les droits du membre de la société bourgeoise, c'est-à-dire de l'homme égoïste, de l'homme séparé de l'homme et de la communauté. La Constitution la plus radicale, celle de 1793, a beau dire : Déclaration des droits de l'homme et du citoyen. « Art. 2. Ces droits (les droits naturels et imprescriptibles) sont : l'égalité, la liberté, la sûreté, la propriété. » En quoi consiste la « liberté ? » « Art. 6. La liberté est le pouvoir qui appartient à l'homme de faire tout ce qui ne nuit pas aux droits d'autrui. » Ou encore, d'après la Déclaration des droits de l'homme de 1791: « La liberté consiste à pouvoir faire tout ce qui ne nuit pas à autrui. » […] Restent les autres droits de l'homme, l'égalité et la sûreté. Le mot « égalité » n'a pas ici de signification politique ; ce n'est que l'égalité de la liberté définie ci-dessus : tout homme est également considéré comme une telle monade basée sur elle-même. La Constitution de 1795 détermine le sens de cette égalité: « Art. 5. L'égalité consiste en ce que la loi est la même pour tous, soit qu'elle protège, soit qu'elle punisse. »[…] Aucun des prétendus droits de l'homme ne dépasse donc l'homme égoïste, l'homme en tant que membre de la société bourgeoise, c'est-à-dire un individu séparé de la communauté, replié sur lui-même, uniquement préoccupé de son intérêt personnel et obéissant a son arbitraire privé. […]. Le seul lien qui […] unisse [les hommes], c'est la nécessité naturelle, le besoin et l'intérêt privé, la conservation de leurs propriétés et de leur personne égoïste ».</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0" y="1"/>
            <a:ext cx="9144000" cy="609603"/>
          </a:xfrm>
        </p:spPr>
        <p:txBody>
          <a:bodyPr anchorCtr="1">
            <a:normAutofit fontScale="90000"/>
          </a:bodyPr>
          <a:lstStyle/>
          <a:p>
            <a:pPr lvl="0" algn="ctr"/>
            <a:r>
              <a:rPr lang="fr-FR" sz="3600" b="1" dirty="0">
                <a:latin typeface="Times New Roman" pitchFamily="18" charset="0"/>
                <a:cs typeface="Times New Roman" pitchFamily="18" charset="0"/>
              </a:rPr>
              <a:t>Une critique de l’égalité formelle et du droit</a:t>
            </a:r>
          </a:p>
        </p:txBody>
      </p:sp>
      <p:sp>
        <p:nvSpPr>
          <p:cNvPr id="3" name="Espace réservé du contenu 2"/>
          <p:cNvSpPr txBox="1">
            <a:spLocks noGrp="1"/>
          </p:cNvSpPr>
          <p:nvPr>
            <p:ph idx="1"/>
          </p:nvPr>
        </p:nvSpPr>
        <p:spPr>
          <a:xfrm>
            <a:off x="0" y="836712"/>
            <a:ext cx="9144000" cy="6021288"/>
          </a:xfrm>
        </p:spPr>
        <p:txBody>
          <a:bodyPr>
            <a:normAutofit/>
          </a:bodyPr>
          <a:lstStyle/>
          <a:p>
            <a:pPr marL="0" lvl="0" indent="0" algn="just">
              <a:lnSpc>
                <a:spcPct val="70000"/>
              </a:lnSpc>
              <a:buNone/>
            </a:pPr>
            <a:endParaRPr lang="fr-FR" sz="1600" dirty="0">
              <a:latin typeface="Times New Roman" pitchFamily="18"/>
              <a:cs typeface="Times New Roman" pitchFamily="18"/>
            </a:endParaRPr>
          </a:p>
          <a:p>
            <a:pPr lvl="0" algn="just">
              <a:lnSpc>
                <a:spcPct val="70000"/>
              </a:lnSpc>
            </a:pPr>
            <a:r>
              <a:rPr lang="fr-FR" sz="1600" dirty="0">
                <a:latin typeface="Times New Roman" pitchFamily="18"/>
                <a:cs typeface="Times New Roman" pitchFamily="18"/>
              </a:rPr>
              <a:t>Le suffrage universel masculin lui-même n’est pas suffisant. Sous couvert de neutralité, il est, comme le droit, aux mains des dominants par tout un tas de mécanismes d’exclusions (des postes politiques, des façons de faire de la politique, du suffrage par moments, de l’éligibilité, </a:t>
            </a:r>
            <a:r>
              <a:rPr lang="fr-FR" sz="1600" dirty="0" err="1">
                <a:latin typeface="Times New Roman" pitchFamily="18"/>
                <a:cs typeface="Times New Roman" pitchFamily="18"/>
              </a:rPr>
              <a:t>etc</a:t>
            </a:r>
            <a:r>
              <a:rPr lang="fr-FR" sz="1600" dirty="0">
                <a:latin typeface="Times New Roman" pitchFamily="18"/>
                <a:cs typeface="Times New Roman" pitchFamily="18"/>
              </a:rPr>
              <a:t>…).</a:t>
            </a:r>
          </a:p>
          <a:p>
            <a:pPr lvl="0" algn="just">
              <a:lnSpc>
                <a:spcPct val="70000"/>
              </a:lnSpc>
            </a:pPr>
            <a:endParaRPr lang="fr-FR" sz="1600" dirty="0">
              <a:latin typeface="Times New Roman" pitchFamily="18"/>
              <a:cs typeface="Times New Roman" pitchFamily="18"/>
            </a:endParaRPr>
          </a:p>
          <a:p>
            <a:pPr lvl="0" algn="just">
              <a:lnSpc>
                <a:spcPct val="70000"/>
              </a:lnSpc>
            </a:pPr>
            <a:r>
              <a:rPr lang="fr-FR" sz="1600" dirty="0">
                <a:latin typeface="Times New Roman" pitchFamily="18"/>
                <a:cs typeface="Times New Roman" pitchFamily="18"/>
              </a:rPr>
              <a:t>Marx et les socialistes/communistes ont une méfiance vis-à-vis de la représentation politique : « </a:t>
            </a:r>
            <a:r>
              <a:rPr lang="fr-FR" sz="1600" i="1" dirty="0">
                <a:latin typeface="Times New Roman" pitchFamily="18"/>
                <a:cs typeface="Times New Roman" pitchFamily="18"/>
              </a:rPr>
              <a:t>Être représenté, c’est toujours un état passif ; seules ont besoin d’une représentation les choses matérielles, inintelligentes, vivant dans la dépendance et sous la menace</a:t>
            </a:r>
            <a:r>
              <a:rPr lang="fr-FR" sz="1600" dirty="0">
                <a:latin typeface="Times New Roman" pitchFamily="18"/>
                <a:cs typeface="Times New Roman" pitchFamily="18"/>
              </a:rPr>
              <a:t> », indique Marx. </a:t>
            </a:r>
          </a:p>
          <a:p>
            <a:pPr lvl="0" algn="just">
              <a:lnSpc>
                <a:spcPct val="70000"/>
              </a:lnSpc>
            </a:pPr>
            <a:endParaRPr lang="fr-FR" sz="1600" dirty="0">
              <a:latin typeface="Times New Roman" pitchFamily="18"/>
              <a:cs typeface="Times New Roman" pitchFamily="18"/>
            </a:endParaRPr>
          </a:p>
          <a:p>
            <a:pPr lvl="0" algn="just">
              <a:lnSpc>
                <a:spcPct val="70000"/>
              </a:lnSpc>
            </a:pPr>
            <a:r>
              <a:rPr lang="fr-FR" sz="1600" dirty="0">
                <a:latin typeface="Times New Roman" pitchFamily="18"/>
                <a:cs typeface="Times New Roman" pitchFamily="18"/>
              </a:rPr>
              <a:t>Deux expériences historiques sont décisives pour saisir cette méfiance : la révolution de 1848, et la Commune de Paris (</a:t>
            </a:r>
            <a:r>
              <a:rPr lang="fr-FR" sz="1600" dirty="0">
                <a:latin typeface="Times New Roman" pitchFamily="18"/>
                <a:cs typeface="Times New Roman" pitchFamily="18"/>
                <a:hlinkClick r:id="rId2"/>
              </a:rPr>
              <a:t>https://www.arte.tv/fr/videos/088562-000-A/l-histoire-la-commune-de-paris/</a:t>
            </a:r>
            <a:r>
              <a:rPr lang="fr-FR" sz="1600" dirty="0">
                <a:latin typeface="Times New Roman" pitchFamily="18"/>
                <a:cs typeface="Times New Roman" pitchFamily="18"/>
              </a:rPr>
              <a:t>)</a:t>
            </a:r>
          </a:p>
          <a:p>
            <a:pPr lvl="0" algn="just">
              <a:lnSpc>
                <a:spcPct val="70000"/>
              </a:lnSpc>
              <a:buNone/>
            </a:pPr>
            <a:endParaRPr lang="fr-FR" sz="1800" dirty="0">
              <a:latin typeface="Times New Roman" pitchFamily="18"/>
              <a:cs typeface="Times New Roman" pitchFamily="18"/>
            </a:endParaRPr>
          </a:p>
          <a:p>
            <a:pPr lvl="0" algn="just">
              <a:lnSpc>
                <a:spcPct val="70000"/>
              </a:lnSpc>
              <a:buNone/>
            </a:pPr>
            <a:endParaRPr lang="fr-FR" sz="1800" dirty="0">
              <a:latin typeface="Times New Roman" pitchFamily="18"/>
              <a:cs typeface="Times New Roman" pitchFamily="18"/>
            </a:endParaRPr>
          </a:p>
          <a:p>
            <a:pPr lvl="0" algn="just">
              <a:lnSpc>
                <a:spcPct val="70000"/>
              </a:lnSpc>
            </a:pPr>
            <a:endParaRPr lang="fr-FR" sz="1800" dirty="0">
              <a:latin typeface="Times New Roman" pitchFamily="18"/>
              <a:cs typeface="Times New Roman" pitchFamily="18"/>
            </a:endParaRPr>
          </a:p>
          <a:p>
            <a:pPr lvl="0" algn="just">
              <a:lnSpc>
                <a:spcPct val="70000"/>
              </a:lnSpc>
            </a:pPr>
            <a:endParaRPr lang="fr-FR" sz="1800" dirty="0">
              <a:latin typeface="Times New Roman" pitchFamily="18"/>
              <a:cs typeface="Times New Roman" pitchFamily="18"/>
            </a:endParaRPr>
          </a:p>
        </p:txBody>
      </p:sp>
      <p:pic>
        <p:nvPicPr>
          <p:cNvPr id="6" name="Picture 2"/>
          <p:cNvPicPr>
            <a:picLocks noChangeAspect="1" noChangeArrowheads="1"/>
          </p:cNvPicPr>
          <p:nvPr/>
        </p:nvPicPr>
        <p:blipFill>
          <a:blip r:embed="rId3" cstate="print"/>
          <a:srcRect/>
          <a:stretch>
            <a:fillRect/>
          </a:stretch>
        </p:blipFill>
        <p:spPr bwMode="auto">
          <a:xfrm>
            <a:off x="46297" y="3501008"/>
            <a:ext cx="9097703" cy="3024336"/>
          </a:xfrm>
          <a:prstGeom prst="rect">
            <a:avLst/>
          </a:prstGeom>
          <a:noFill/>
          <a:ln w="9525">
            <a:noFill/>
            <a:miter lim="800000"/>
            <a:headEnd/>
            <a:tailEnd/>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0" y="0"/>
            <a:ext cx="9143999" cy="692696"/>
          </a:xfrm>
        </p:spPr>
        <p:txBody>
          <a:bodyPr anchorCtr="1">
            <a:normAutofit/>
          </a:bodyPr>
          <a:lstStyle/>
          <a:p>
            <a:pPr lvl="0" algn="ctr"/>
            <a:r>
              <a:rPr lang="fr-FR" sz="3600" b="1" dirty="0">
                <a:latin typeface="Times New Roman" pitchFamily="18" charset="0"/>
                <a:cs typeface="Times New Roman" pitchFamily="18" charset="0"/>
              </a:rPr>
              <a:t>Conclusions et perspectives marxistes</a:t>
            </a:r>
          </a:p>
        </p:txBody>
      </p:sp>
      <p:sp>
        <p:nvSpPr>
          <p:cNvPr id="3" name="Espace réservé du contenu 2"/>
          <p:cNvSpPr txBox="1">
            <a:spLocks noGrp="1"/>
          </p:cNvSpPr>
          <p:nvPr>
            <p:ph idx="1"/>
          </p:nvPr>
        </p:nvSpPr>
        <p:spPr>
          <a:xfrm>
            <a:off x="0" y="1052736"/>
            <a:ext cx="9144000" cy="5805263"/>
          </a:xfrm>
        </p:spPr>
        <p:txBody>
          <a:bodyPr>
            <a:normAutofit fontScale="92500"/>
          </a:bodyPr>
          <a:lstStyle/>
          <a:p>
            <a:pPr lvl="0" algn="just">
              <a:spcBef>
                <a:spcPts val="0"/>
              </a:spcBef>
            </a:pPr>
            <a:r>
              <a:rPr lang="fr-FR" sz="2200" dirty="0">
                <a:latin typeface="Times New Roman" pitchFamily="18"/>
                <a:cs typeface="Times New Roman" pitchFamily="18"/>
              </a:rPr>
              <a:t>Sociologie du personnel politique/des élites (Qui gouverne? Au profit de quels intérêts sociaux?).</a:t>
            </a:r>
          </a:p>
          <a:p>
            <a:pPr lvl="0" algn="just">
              <a:spcBef>
                <a:spcPts val="0"/>
              </a:spcBef>
            </a:pPr>
            <a:endParaRPr lang="fr-FR" sz="2200" dirty="0">
              <a:latin typeface="Times New Roman" pitchFamily="18"/>
              <a:cs typeface="Times New Roman" pitchFamily="18"/>
            </a:endParaRPr>
          </a:p>
          <a:p>
            <a:pPr lvl="0" algn="just">
              <a:spcBef>
                <a:spcPts val="0"/>
              </a:spcBef>
            </a:pPr>
            <a:r>
              <a:rPr lang="fr-FR" sz="2200" dirty="0">
                <a:latin typeface="Times New Roman" pitchFamily="18"/>
                <a:cs typeface="Times New Roman" pitchFamily="18"/>
              </a:rPr>
              <a:t>Une analyse historique et matérialiste de l’</a:t>
            </a:r>
            <a:r>
              <a:rPr lang="fr-FR" sz="2200" dirty="0" err="1">
                <a:latin typeface="Times New Roman" pitchFamily="18"/>
                <a:cs typeface="Times New Roman" pitchFamily="18"/>
              </a:rPr>
              <a:t>Etat</a:t>
            </a:r>
            <a:r>
              <a:rPr lang="fr-FR" sz="2200" dirty="0">
                <a:latin typeface="Times New Roman" pitchFamily="18"/>
                <a:cs typeface="Times New Roman" pitchFamily="18"/>
              </a:rPr>
              <a:t>.</a:t>
            </a:r>
          </a:p>
          <a:p>
            <a:pPr lvl="0" algn="just">
              <a:spcBef>
                <a:spcPts val="0"/>
              </a:spcBef>
            </a:pPr>
            <a:endParaRPr lang="fr-FR" sz="2200" dirty="0">
              <a:latin typeface="Times New Roman" pitchFamily="18"/>
              <a:cs typeface="Times New Roman" pitchFamily="18"/>
            </a:endParaRPr>
          </a:p>
          <a:p>
            <a:pPr lvl="0" algn="just">
              <a:spcBef>
                <a:spcPts val="0"/>
              </a:spcBef>
            </a:pPr>
            <a:r>
              <a:rPr lang="fr-FR" sz="2200" dirty="0">
                <a:latin typeface="Times New Roman" pitchFamily="18"/>
                <a:cs typeface="Times New Roman" pitchFamily="18"/>
              </a:rPr>
              <a:t>L’</a:t>
            </a:r>
            <a:r>
              <a:rPr lang="fr-FR" sz="2200" dirty="0" err="1">
                <a:latin typeface="Times New Roman" pitchFamily="18"/>
                <a:cs typeface="Times New Roman" pitchFamily="18"/>
              </a:rPr>
              <a:t>Etat</a:t>
            </a:r>
            <a:r>
              <a:rPr lang="fr-FR" sz="2200" dirty="0">
                <a:latin typeface="Times New Roman" pitchFamily="18"/>
                <a:cs typeface="Times New Roman" pitchFamily="18"/>
              </a:rPr>
              <a:t> sous le capitalisme et la domination de la bourgeoisie reste fondamentalement inégalitaire, mais il </a:t>
            </a:r>
            <a:r>
              <a:rPr lang="fr-FR" sz="2200" i="1" dirty="0">
                <a:latin typeface="Times New Roman" pitchFamily="18"/>
                <a:cs typeface="Times New Roman" pitchFamily="18"/>
              </a:rPr>
              <a:t>paraît </a:t>
            </a:r>
            <a:r>
              <a:rPr lang="fr-FR" sz="2200" dirty="0">
                <a:latin typeface="Times New Roman" pitchFamily="18"/>
                <a:cs typeface="Times New Roman" pitchFamily="18"/>
              </a:rPr>
              <a:t>être neutre et égalitaire. L’autonomie du politique et de l’</a:t>
            </a:r>
            <a:r>
              <a:rPr lang="fr-FR" sz="2200" dirty="0" err="1">
                <a:latin typeface="Times New Roman" pitchFamily="18"/>
                <a:cs typeface="Times New Roman" pitchFamily="18"/>
              </a:rPr>
              <a:t>Etat</a:t>
            </a:r>
            <a:r>
              <a:rPr lang="fr-FR" sz="2200" dirty="0">
                <a:latin typeface="Times New Roman" pitchFamily="18"/>
                <a:cs typeface="Times New Roman" pitchFamily="18"/>
              </a:rPr>
              <a:t> reste pourtant très largement un leurre.</a:t>
            </a:r>
          </a:p>
          <a:p>
            <a:pPr lvl="0" algn="just">
              <a:spcBef>
                <a:spcPts val="0"/>
              </a:spcBef>
            </a:pPr>
            <a:endParaRPr lang="fr-FR" sz="2200" dirty="0">
              <a:latin typeface="Times New Roman" pitchFamily="18"/>
              <a:cs typeface="Times New Roman" pitchFamily="18"/>
            </a:endParaRPr>
          </a:p>
          <a:p>
            <a:pPr lvl="0" algn="just">
              <a:spcBef>
                <a:spcPts val="0"/>
              </a:spcBef>
            </a:pPr>
            <a:r>
              <a:rPr lang="fr-FR" sz="2200" dirty="0">
                <a:latin typeface="Times New Roman" pitchFamily="18"/>
                <a:cs typeface="Times New Roman" pitchFamily="18"/>
              </a:rPr>
              <a:t>L’objectif, renverser l’</a:t>
            </a:r>
            <a:r>
              <a:rPr lang="fr-FR" sz="2200" dirty="0" err="1">
                <a:latin typeface="Times New Roman" pitchFamily="18"/>
                <a:cs typeface="Times New Roman" pitchFamily="18"/>
              </a:rPr>
              <a:t>Etat</a:t>
            </a:r>
            <a:r>
              <a:rPr lang="fr-FR" sz="2200" dirty="0">
                <a:latin typeface="Times New Roman" pitchFamily="18"/>
                <a:cs typeface="Times New Roman" pitchFamily="18"/>
              </a:rPr>
              <a:t> ou le contrôler? La question du dépérissement de l’</a:t>
            </a:r>
            <a:r>
              <a:rPr lang="fr-FR" sz="2200" dirty="0" err="1">
                <a:latin typeface="Times New Roman" pitchFamily="18"/>
                <a:cs typeface="Times New Roman" pitchFamily="18"/>
              </a:rPr>
              <a:t>Etat</a:t>
            </a:r>
            <a:r>
              <a:rPr lang="fr-FR" sz="2200" dirty="0">
                <a:latin typeface="Times New Roman" pitchFamily="18"/>
                <a:cs typeface="Times New Roman" pitchFamily="18"/>
              </a:rPr>
              <a:t> et de la transition de la « dictature du prolétariat » est centrale dans le marxisme. Cet objectif est facilité par le capitalisme (et l’</a:t>
            </a:r>
            <a:r>
              <a:rPr lang="fr-FR" sz="2200" dirty="0" err="1">
                <a:latin typeface="Times New Roman" pitchFamily="18"/>
                <a:cs typeface="Times New Roman" pitchFamily="18"/>
              </a:rPr>
              <a:t>Etat</a:t>
            </a:r>
            <a:r>
              <a:rPr lang="fr-FR" sz="2200" dirty="0">
                <a:latin typeface="Times New Roman" pitchFamily="18"/>
                <a:cs typeface="Times New Roman" pitchFamily="18"/>
              </a:rPr>
              <a:t> dans cette forme d’organisation économique), puisqu’il produit ses propres fossoyeurs et favorise la conscience de la classe ouvrière (classe en soi et pour soi). Les socialistes français, en revanche, attendent plus de l’</a:t>
            </a:r>
            <a:r>
              <a:rPr lang="fr-FR" sz="2200" dirty="0" err="1">
                <a:latin typeface="Times New Roman" pitchFamily="18"/>
                <a:cs typeface="Times New Roman" pitchFamily="18"/>
              </a:rPr>
              <a:t>Etat</a:t>
            </a:r>
            <a:r>
              <a:rPr lang="fr-FR" sz="2200" dirty="0">
                <a:latin typeface="Times New Roman" pitchFamily="18"/>
                <a:cs typeface="Times New Roman" pitchFamily="18"/>
              </a:rPr>
              <a:t>, qui doit intervenir pour améliorer le sort des prolétaires.</a:t>
            </a:r>
          </a:p>
          <a:p>
            <a:pPr marL="0" lvl="0" indent="0" algn="just">
              <a:spcBef>
                <a:spcPts val="0"/>
              </a:spcBef>
              <a:buNone/>
            </a:pPr>
            <a:endParaRPr lang="fr-FR" sz="2200" dirty="0">
              <a:latin typeface="Times New Roman" pitchFamily="18"/>
              <a:cs typeface="Times New Roman" pitchFamily="18"/>
            </a:endParaRPr>
          </a:p>
          <a:p>
            <a:pPr lvl="0" algn="just">
              <a:spcBef>
                <a:spcPts val="0"/>
              </a:spcBef>
            </a:pPr>
            <a:r>
              <a:rPr lang="fr-FR" sz="2200" dirty="0">
                <a:latin typeface="Times New Roman" pitchFamily="18"/>
                <a:cs typeface="Times New Roman" pitchFamily="18"/>
              </a:rPr>
              <a:t>Une longue postérité, souvent au prix de simplifications [</a:t>
            </a:r>
            <a:r>
              <a:rPr lang="fr-FR" sz="2200" b="1" dirty="0">
                <a:latin typeface="Times New Roman" pitchFamily="18"/>
                <a:cs typeface="Times New Roman" pitchFamily="18"/>
              </a:rPr>
              <a:t>pour une brève histoire des marxismes, voir l’encadré</a:t>
            </a:r>
            <a:r>
              <a:rPr lang="fr-FR" sz="2200" dirty="0">
                <a:latin typeface="Times New Roman" pitchFamily="18"/>
                <a:cs typeface="Times New Roman" pitchFamily="18"/>
              </a:rPr>
              <a:t>].</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764704"/>
          </a:xfrm>
        </p:spPr>
        <p:txBody>
          <a:bodyPr>
            <a:noAutofit/>
          </a:bodyPr>
          <a:lstStyle/>
          <a:p>
            <a:r>
              <a:rPr lang="fr-FR" sz="3200" b="1" dirty="0">
                <a:latin typeface="Times New Roman" pitchFamily="18" charset="0"/>
                <a:cs typeface="Times New Roman" pitchFamily="18" charset="0"/>
              </a:rPr>
              <a:t>Extrait de Proudhon, exercice de Commentaire</a:t>
            </a:r>
          </a:p>
        </p:txBody>
      </p:sp>
      <p:sp>
        <p:nvSpPr>
          <p:cNvPr id="3" name="Espace réservé du contenu 2"/>
          <p:cNvSpPr>
            <a:spLocks noGrp="1"/>
          </p:cNvSpPr>
          <p:nvPr>
            <p:ph idx="1"/>
          </p:nvPr>
        </p:nvSpPr>
        <p:spPr>
          <a:xfrm>
            <a:off x="0" y="836712"/>
            <a:ext cx="9144000" cy="6021288"/>
          </a:xfrm>
        </p:spPr>
        <p:txBody>
          <a:bodyPr>
            <a:normAutofit fontScale="55000" lnSpcReduction="20000"/>
          </a:bodyPr>
          <a:lstStyle/>
          <a:p>
            <a:pPr algn="just">
              <a:buNone/>
            </a:pPr>
            <a:r>
              <a:rPr lang="fr-FR" dirty="0"/>
              <a:t>	</a:t>
            </a:r>
            <a:r>
              <a:rPr lang="fr-FR" sz="3600" dirty="0">
                <a:latin typeface="Times New Roman" pitchFamily="18" charset="0"/>
                <a:cs typeface="Times New Roman" pitchFamily="18" charset="0"/>
              </a:rPr>
              <a:t>« Le socialisme a pour but l’affranchissement du prolétariat et l’extinction de la misère, c'est-à-dire l’égalité effective des conditions parmi les hommes. Sans égalité, il y aura toujours misère, toujours prolétariat. Le socialisme, égalitaire avant tout, est donc la formule démocratique par excellence.</a:t>
            </a:r>
          </a:p>
          <a:p>
            <a:pPr algn="just">
              <a:buNone/>
            </a:pPr>
            <a:r>
              <a:rPr lang="fr-FR" sz="3600" dirty="0">
                <a:latin typeface="Times New Roman" pitchFamily="18" charset="0"/>
                <a:cs typeface="Times New Roman" pitchFamily="18" charset="0"/>
              </a:rPr>
              <a:t>	Or quelle est la cause de l’inégalité ? Cette cause (…) est la réalisation dans la société de cette triple abstraction : </a:t>
            </a:r>
            <a:r>
              <a:rPr lang="fr-FR" sz="3600" i="1" dirty="0">
                <a:latin typeface="Times New Roman" pitchFamily="18" charset="0"/>
                <a:cs typeface="Times New Roman" pitchFamily="18" charset="0"/>
              </a:rPr>
              <a:t>Capital – travail – talent</a:t>
            </a:r>
            <a:r>
              <a:rPr lang="fr-FR" sz="3600" dirty="0">
                <a:latin typeface="Times New Roman" pitchFamily="18" charset="0"/>
                <a:cs typeface="Times New Roman" pitchFamily="18" charset="0"/>
              </a:rPr>
              <a:t>. C’est parce que la société s’est divisée en trois catégories de citoyens correspondantes aux trois termes de cette formule, c’est-à-dire parce que l’on a fait une classe des capitalistes ou propriétaires, une autre classe des travailleurs et une troisième classe des capacités, que l’on est arrivé constamment à la distinction des castes et que la moitié du genre humain a été l’esclave de l’autre. (…)</a:t>
            </a:r>
          </a:p>
          <a:p>
            <a:pPr algn="just">
              <a:buNone/>
            </a:pPr>
            <a:r>
              <a:rPr lang="fr-FR" sz="3600" dirty="0">
                <a:latin typeface="Times New Roman" pitchFamily="18" charset="0"/>
                <a:cs typeface="Times New Roman" pitchFamily="18" charset="0"/>
              </a:rPr>
              <a:t>	Le dogme fondamental du socialisme consiste donc à résoudre la formule aristocratique : </a:t>
            </a:r>
            <a:r>
              <a:rPr lang="fr-FR" sz="3600" i="1" dirty="0">
                <a:latin typeface="Times New Roman" pitchFamily="18" charset="0"/>
                <a:cs typeface="Times New Roman" pitchFamily="18" charset="0"/>
              </a:rPr>
              <a:t>Capital-Travail-Talent</a:t>
            </a:r>
            <a:r>
              <a:rPr lang="fr-FR" sz="3600" dirty="0">
                <a:latin typeface="Times New Roman" pitchFamily="18" charset="0"/>
                <a:cs typeface="Times New Roman" pitchFamily="18" charset="0"/>
              </a:rPr>
              <a:t> en celle-ci plus simple : TRAVAIL ! - à faire, par conséquent, que tout citoyen soit en même temps, au même titre et dans un même degré, capitaliste, travailleur, et savant ou artiste. (…) Séparez ces qualités dans l’organisation sociale vous créez fatalement les castes, l’inégalité, la misère ; unissez-les, au contraire, dans chaque individu : vous avez l’égalité, vous avez la République. C’est encore ainsi que dans l’ordre politique doivent s’effacer un jour toutes ces distinctions de gouvernants et gouvernés, administrateurs et administrés, fonctionnaires publics et contribuables, etc. Il faut, par le développement de l’idée sociale, que chaque citoyen soit tout : car, s’il n’est pas tout, il n’est pas libre ; il souffre oppression et exploitation en quelque endroit. »</a:t>
            </a:r>
          </a:p>
          <a:p>
            <a:pPr>
              <a:buNone/>
            </a:pPr>
            <a:r>
              <a:rPr lang="fr-FR" dirty="0"/>
              <a:t>	Pierre-Joseph Proudhon, « Manifeste électoral du </a:t>
            </a:r>
            <a:r>
              <a:rPr lang="fr-FR" i="1" dirty="0"/>
              <a:t>Peuple</a:t>
            </a:r>
            <a:r>
              <a:rPr lang="fr-FR" dirty="0"/>
              <a:t> [un journal] », 15 novembre 1848.</a:t>
            </a:r>
          </a:p>
          <a:p>
            <a:endParaRPr lang="fr-F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3EDC9F-44E4-7FEC-C1F8-D04A6BAFD1B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67AD4B1-0FED-59C6-75A9-B37B47DA58FC}"/>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2046033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1340768"/>
            <a:ext cx="8496944" cy="2160240"/>
          </a:xfrm>
        </p:spPr>
        <p:txBody>
          <a:bodyPr>
            <a:normAutofit/>
          </a:bodyPr>
          <a:lstStyle/>
          <a:p>
            <a:r>
              <a:rPr lang="fr-FR" b="1" i="1" dirty="0">
                <a:latin typeface="Times New Roman" pitchFamily="18" charset="0"/>
                <a:cs typeface="Times New Roman" pitchFamily="18" charset="0"/>
              </a:rPr>
              <a:t>Égalité politique ou capacité ? Représentation exclusive ou inclusive ?</a:t>
            </a:r>
            <a:endParaRPr lang="fr-FR" b="1" dirty="0">
              <a:latin typeface="Times New Roman" pitchFamily="18" charset="0"/>
              <a:cs typeface="Times New Roman" pitchFamily="18" charset="0"/>
            </a:endParaRPr>
          </a:p>
        </p:txBody>
      </p:sp>
      <p:sp>
        <p:nvSpPr>
          <p:cNvPr id="3" name="Sous-titre 2"/>
          <p:cNvSpPr>
            <a:spLocks noGrp="1"/>
          </p:cNvSpPr>
          <p:nvPr>
            <p:ph type="subTitle" idx="1"/>
          </p:nvPr>
        </p:nvSpPr>
        <p:spPr>
          <a:xfrm>
            <a:off x="1223628" y="4640932"/>
            <a:ext cx="6696744" cy="1752600"/>
          </a:xfrm>
        </p:spPr>
        <p:txBody>
          <a:bodyPr>
            <a:normAutofit/>
          </a:bodyPr>
          <a:lstStyle/>
          <a:p>
            <a:r>
              <a:rPr lang="fr-FR" sz="2800" i="1" dirty="0">
                <a:latin typeface="Times New Roman" pitchFamily="18" charset="0"/>
                <a:cs typeface="Times New Roman" pitchFamily="18" charset="0"/>
              </a:rPr>
              <a:t>Retour sur les débats électoraux et philosophiques autour de 1848</a:t>
            </a:r>
            <a:endParaRPr lang="fr-FR" sz="2800"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412776"/>
          </a:xfrm>
        </p:spPr>
        <p:txBody>
          <a:bodyPr>
            <a:normAutofit fontScale="90000"/>
          </a:bodyPr>
          <a:lstStyle/>
          <a:p>
            <a:r>
              <a:rPr lang="fr-FR" b="1" dirty="0">
                <a:latin typeface="Times New Roman" pitchFamily="18" charset="0"/>
                <a:cs typeface="Times New Roman" pitchFamily="18" charset="0"/>
              </a:rPr>
              <a:t>Reprendre les bases : une histoire électorale du XIXe siècle</a:t>
            </a:r>
          </a:p>
        </p:txBody>
      </p:sp>
      <p:sp>
        <p:nvSpPr>
          <p:cNvPr id="3" name="Espace réservé du contenu 2"/>
          <p:cNvSpPr>
            <a:spLocks noGrp="1"/>
          </p:cNvSpPr>
          <p:nvPr>
            <p:ph idx="1"/>
          </p:nvPr>
        </p:nvSpPr>
        <p:spPr>
          <a:xfrm>
            <a:off x="0" y="2636912"/>
            <a:ext cx="9144000" cy="4221088"/>
          </a:xfrm>
        </p:spPr>
        <p:txBody>
          <a:bodyPr/>
          <a:lstStyle/>
          <a:p>
            <a:pPr algn="ctr">
              <a:buNone/>
            </a:pPr>
            <a:r>
              <a:rPr lang="fr-FR" i="1" dirty="0">
                <a:latin typeface="Times New Roman" pitchFamily="18" charset="0"/>
                <a:cs typeface="Times New Roman" pitchFamily="18" charset="0"/>
              </a:rPr>
              <a:t>	Objectif : Construire une frise des évolutions électorales du XIXe siècle et de ses significations politiques et philosophiques</a:t>
            </a:r>
          </a:p>
          <a:p>
            <a:pPr algn="ctr">
              <a:buNone/>
            </a:pPr>
            <a:endParaRPr lang="fr-FR" i="1"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18E9A0-2653-453E-AD61-E8BDCDF28034}"/>
              </a:ext>
            </a:extLst>
          </p:cNvPr>
          <p:cNvSpPr>
            <a:spLocks noGrp="1"/>
          </p:cNvSpPr>
          <p:nvPr>
            <p:ph type="title"/>
          </p:nvPr>
        </p:nvSpPr>
        <p:spPr>
          <a:xfrm>
            <a:off x="0" y="0"/>
            <a:ext cx="9144000" cy="836712"/>
          </a:xfrm>
        </p:spPr>
        <p:txBody>
          <a:bodyPr>
            <a:noAutofit/>
          </a:bodyPr>
          <a:lstStyle/>
          <a:p>
            <a:pPr algn="ctr"/>
            <a:r>
              <a:rPr lang="fr-FR" sz="2400" b="1" dirty="0">
                <a:latin typeface="Times New Roman" panose="02020603050405020304" pitchFamily="18" charset="0"/>
                <a:cs typeface="Times New Roman" panose="02020603050405020304" pitchFamily="18" charset="0"/>
              </a:rPr>
              <a:t>L’exemple de l’isoloir : professionnalisation, nationalisation et </a:t>
            </a:r>
            <a:r>
              <a:rPr lang="fr-FR" sz="2400" b="1" dirty="0" err="1">
                <a:latin typeface="Times New Roman" panose="02020603050405020304" pitchFamily="18" charset="0"/>
                <a:cs typeface="Times New Roman" panose="02020603050405020304" pitchFamily="18" charset="0"/>
              </a:rPr>
              <a:t>impersonnalisation</a:t>
            </a:r>
            <a:r>
              <a:rPr lang="fr-FR" sz="2400" b="1" dirty="0">
                <a:latin typeface="Times New Roman" panose="02020603050405020304" pitchFamily="18" charset="0"/>
                <a:cs typeface="Times New Roman" panose="02020603050405020304" pitchFamily="18" charset="0"/>
              </a:rPr>
              <a:t> de la vie politique</a:t>
            </a:r>
          </a:p>
        </p:txBody>
      </p:sp>
      <p:sp>
        <p:nvSpPr>
          <p:cNvPr id="3" name="Espace réservé du contenu 2">
            <a:extLst>
              <a:ext uri="{FF2B5EF4-FFF2-40B4-BE49-F238E27FC236}">
                <a16:creationId xmlns:a16="http://schemas.microsoft.com/office/drawing/2014/main" id="{C4859730-AAC1-41BB-99F2-2643AA6AFADD}"/>
              </a:ext>
            </a:extLst>
          </p:cNvPr>
          <p:cNvSpPr>
            <a:spLocks noGrp="1"/>
          </p:cNvSpPr>
          <p:nvPr>
            <p:ph idx="1"/>
          </p:nvPr>
        </p:nvSpPr>
        <p:spPr>
          <a:xfrm>
            <a:off x="0" y="1052736"/>
            <a:ext cx="9144000" cy="5805264"/>
          </a:xfrm>
        </p:spPr>
        <p:txBody>
          <a:bodyPr>
            <a:normAutofit/>
          </a:bodyPr>
          <a:lstStyle/>
          <a:p>
            <a:pPr algn="just"/>
            <a:r>
              <a:rPr lang="fr-FR" sz="1800" dirty="0">
                <a:latin typeface="Times New Roman" panose="02020603050405020304" pitchFamily="18" charset="0"/>
                <a:cs typeface="Times New Roman" panose="02020603050405020304" pitchFamily="18" charset="0"/>
              </a:rPr>
              <a:t>A partir de 1848 et, plus encore, de 1871, la vie politique française se professionnalise et les enjeux politiques se nationalisent (indemnités, ouverture des élections, partis politiques, programmes politiques), etc…</a:t>
            </a:r>
          </a:p>
          <a:p>
            <a:pPr algn="just"/>
            <a:endParaRPr lang="fr-FR" sz="1800" dirty="0">
              <a:latin typeface="Times New Roman" panose="02020603050405020304" pitchFamily="18" charset="0"/>
              <a:cs typeface="Times New Roman" panose="02020603050405020304" pitchFamily="18" charset="0"/>
            </a:endParaRPr>
          </a:p>
          <a:p>
            <a:pPr algn="just"/>
            <a:r>
              <a:rPr lang="fr-FR" sz="1800" dirty="0">
                <a:latin typeface="Times New Roman" panose="02020603050405020304" pitchFamily="18" charset="0"/>
                <a:cs typeface="Times New Roman" panose="02020603050405020304" pitchFamily="18" charset="0"/>
              </a:rPr>
              <a:t>Du coup, on observe des transformations dans les façons de faire de la politique, de faire campagne (rationalisation, dépersonnalisation, baisse du clientélisme et montée des idées et des programmes nationaux, etc…). Le cas de l’isoloir est l’aboutissement d’un déplacement du rapport de forces entre élites politiques qui illustre le développement et les transformations du pouvoir politique et de l’Etat en France.</a:t>
            </a:r>
          </a:p>
          <a:p>
            <a:pPr marL="0" indent="0" algn="ctr">
              <a:buNone/>
            </a:pPr>
            <a:r>
              <a:rPr lang="fr-FR" sz="1800" i="1" dirty="0" err="1">
                <a:latin typeface="Times New Roman" panose="02020603050405020304" pitchFamily="18" charset="0"/>
                <a:cs typeface="Times New Roman" panose="02020603050405020304" pitchFamily="18" charset="0"/>
              </a:rPr>
              <a:t>Rq</a:t>
            </a:r>
            <a:r>
              <a:rPr lang="fr-FR" sz="1800" i="1" dirty="0">
                <a:latin typeface="Times New Roman" panose="02020603050405020304" pitchFamily="18" charset="0"/>
                <a:cs typeface="Times New Roman" panose="02020603050405020304" pitchFamily="18" charset="0"/>
              </a:rPr>
              <a:t> : c’est aussi un exemple, comme tous les autres, de la durée parfois longue entre le moment où un problème politique émerge et le moment où celui-ci est pris en charge à travers une loi.</a:t>
            </a:r>
          </a:p>
          <a:p>
            <a:pPr algn="just"/>
            <a:endParaRPr lang="fr-FR" sz="1800" dirty="0">
              <a:latin typeface="Times New Roman" panose="02020603050405020304" pitchFamily="18" charset="0"/>
              <a:cs typeface="Times New Roman" panose="02020603050405020304" pitchFamily="18" charset="0"/>
            </a:endParaRPr>
          </a:p>
          <a:p>
            <a:pPr algn="just"/>
            <a:r>
              <a:rPr lang="fr-FR" sz="1800" dirty="0">
                <a:solidFill>
                  <a:srgbClr val="323232"/>
                </a:solidFill>
                <a:latin typeface="Times New Roman" panose="02020603050405020304" pitchFamily="18" charset="0"/>
                <a:cs typeface="Times New Roman" panose="02020603050405020304" pitchFamily="18" charset="0"/>
              </a:rPr>
              <a:t>Weber oppose dans </a:t>
            </a:r>
            <a:r>
              <a:rPr lang="fr-FR" sz="1800" i="1" dirty="0">
                <a:solidFill>
                  <a:srgbClr val="323232"/>
                </a:solidFill>
                <a:latin typeface="Times New Roman" panose="02020603050405020304" pitchFamily="18" charset="0"/>
                <a:cs typeface="Times New Roman" panose="02020603050405020304" pitchFamily="18" charset="0"/>
              </a:rPr>
              <a:t>Le savant et le politique</a:t>
            </a:r>
            <a:r>
              <a:rPr lang="fr-FR" sz="1800" dirty="0">
                <a:solidFill>
                  <a:srgbClr val="323232"/>
                </a:solidFill>
                <a:latin typeface="Times New Roman" panose="02020603050405020304" pitchFamily="18" charset="0"/>
                <a:cs typeface="Times New Roman" panose="02020603050405020304" pitchFamily="18" charset="0"/>
              </a:rPr>
              <a:t> (1919) la figure du </a:t>
            </a:r>
            <a:r>
              <a:rPr lang="fr-FR" sz="1800" b="1" dirty="0">
                <a:solidFill>
                  <a:srgbClr val="323232"/>
                </a:solidFill>
                <a:latin typeface="Times New Roman" panose="02020603050405020304" pitchFamily="18" charset="0"/>
                <a:cs typeface="Times New Roman" panose="02020603050405020304" pitchFamily="18" charset="0"/>
              </a:rPr>
              <a:t>notable</a:t>
            </a:r>
            <a:r>
              <a:rPr lang="fr-FR" sz="1800" dirty="0">
                <a:solidFill>
                  <a:srgbClr val="323232"/>
                </a:solidFill>
                <a:latin typeface="Times New Roman" panose="02020603050405020304" pitchFamily="18" charset="0"/>
                <a:cs typeface="Times New Roman" panose="02020603050405020304" pitchFamily="18" charset="0"/>
              </a:rPr>
              <a:t> dont l'autorité repose sur la puissance sociale et l'autorité personnelle (à l'image du châtelain, maire de sa commune) et un certain nombre de ressources (rentier, donc riche et ne travaille pas) à celle du politicien professionnel qui vit </a:t>
            </a:r>
            <a:r>
              <a:rPr lang="fr-FR" sz="1800" b="1" dirty="0">
                <a:solidFill>
                  <a:srgbClr val="323232"/>
                </a:solidFill>
                <a:latin typeface="Times New Roman" panose="02020603050405020304" pitchFamily="18" charset="0"/>
                <a:cs typeface="Times New Roman" panose="02020603050405020304" pitchFamily="18" charset="0"/>
              </a:rPr>
              <a:t>de et pour la politique</a:t>
            </a:r>
            <a:r>
              <a:rPr lang="fr-FR" sz="1800" dirty="0">
                <a:solidFill>
                  <a:srgbClr val="323232"/>
                </a:solidFill>
                <a:latin typeface="Times New Roman" panose="02020603050405020304" pitchFamily="18" charset="0"/>
                <a:cs typeface="Times New Roman" panose="02020603050405020304" pitchFamily="18" charset="0"/>
              </a:rPr>
              <a:t>, autrement dit, pour lequel la politique constitue un métier. L'instauration, en Europe au cours du </a:t>
            </a:r>
            <a:r>
              <a:rPr lang="fr-FR" sz="1800" cap="small" dirty="0" err="1">
                <a:solidFill>
                  <a:srgbClr val="323232"/>
                </a:solidFill>
                <a:latin typeface="Times New Roman" panose="02020603050405020304" pitchFamily="18" charset="0"/>
                <a:cs typeface="Times New Roman" panose="02020603050405020304" pitchFamily="18" charset="0"/>
              </a:rPr>
              <a:t>xix</a:t>
            </a:r>
            <a:r>
              <a:rPr lang="fr-FR" sz="1800" baseline="30000" dirty="0" err="1">
                <a:solidFill>
                  <a:srgbClr val="323232"/>
                </a:solidFill>
                <a:latin typeface="Times New Roman" panose="02020603050405020304" pitchFamily="18" charset="0"/>
                <a:cs typeface="Times New Roman" panose="02020603050405020304" pitchFamily="18" charset="0"/>
              </a:rPr>
              <a:t>e</a:t>
            </a:r>
            <a:r>
              <a:rPr lang="fr-FR" sz="1800" dirty="0">
                <a:solidFill>
                  <a:srgbClr val="323232"/>
                </a:solidFill>
                <a:latin typeface="Times New Roman" panose="02020603050405020304" pitchFamily="18" charset="0"/>
                <a:cs typeface="Times New Roman" panose="02020603050405020304" pitchFamily="18" charset="0"/>
              </a:rPr>
              <a:t> siècle, de la démocratie représentative contribue à instituer le parlementaire en « modèle » d'homme politique moderne, censé représenter la nation tout entière. </a:t>
            </a:r>
            <a:endParaRPr lang="fr-FR" sz="4000" b="0" i="0" dirty="0">
              <a:solidFill>
                <a:srgbClr val="323232"/>
              </a:solidFill>
              <a:effectLst/>
              <a:latin typeface="Times New Roman" panose="02020603050405020304" pitchFamily="18" charset="0"/>
              <a:cs typeface="Times New Roman" panose="02020603050405020304" pitchFamily="18" charset="0"/>
            </a:endParaRPr>
          </a:p>
          <a:p>
            <a:pPr algn="just"/>
            <a:endParaRPr lang="fr-FR" dirty="0">
              <a:solidFill>
                <a:srgbClr val="323232"/>
              </a:solidFill>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7523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18E9A0-2653-453E-AD61-E8BDCDF28034}"/>
              </a:ext>
            </a:extLst>
          </p:cNvPr>
          <p:cNvSpPr>
            <a:spLocks noGrp="1"/>
          </p:cNvSpPr>
          <p:nvPr>
            <p:ph type="title"/>
          </p:nvPr>
        </p:nvSpPr>
        <p:spPr>
          <a:xfrm>
            <a:off x="0" y="0"/>
            <a:ext cx="9144000" cy="836712"/>
          </a:xfrm>
        </p:spPr>
        <p:txBody>
          <a:bodyPr>
            <a:noAutofit/>
          </a:bodyPr>
          <a:lstStyle/>
          <a:p>
            <a:pPr algn="ctr"/>
            <a:r>
              <a:rPr lang="fr-FR" sz="2400" b="1" dirty="0">
                <a:latin typeface="Times New Roman" panose="02020603050405020304" pitchFamily="18" charset="0"/>
                <a:cs typeface="Times New Roman" panose="02020603050405020304" pitchFamily="18" charset="0"/>
              </a:rPr>
              <a:t>L’exemple de l’isoloir : professionnalisation, nationalisation et </a:t>
            </a:r>
            <a:r>
              <a:rPr lang="fr-FR" sz="2400" b="1" dirty="0" err="1">
                <a:latin typeface="Times New Roman" panose="02020603050405020304" pitchFamily="18" charset="0"/>
                <a:cs typeface="Times New Roman" panose="02020603050405020304" pitchFamily="18" charset="0"/>
              </a:rPr>
              <a:t>impersonnalisation</a:t>
            </a:r>
            <a:r>
              <a:rPr lang="fr-FR" sz="2400" b="1" dirty="0">
                <a:latin typeface="Times New Roman" panose="02020603050405020304" pitchFamily="18" charset="0"/>
                <a:cs typeface="Times New Roman" panose="02020603050405020304" pitchFamily="18" charset="0"/>
              </a:rPr>
              <a:t> de la vie politique</a:t>
            </a:r>
          </a:p>
        </p:txBody>
      </p:sp>
      <p:sp>
        <p:nvSpPr>
          <p:cNvPr id="3" name="Espace réservé du contenu 2">
            <a:extLst>
              <a:ext uri="{FF2B5EF4-FFF2-40B4-BE49-F238E27FC236}">
                <a16:creationId xmlns:a16="http://schemas.microsoft.com/office/drawing/2014/main" id="{C4859730-AAC1-41BB-99F2-2643AA6AFADD}"/>
              </a:ext>
            </a:extLst>
          </p:cNvPr>
          <p:cNvSpPr>
            <a:spLocks noGrp="1"/>
          </p:cNvSpPr>
          <p:nvPr>
            <p:ph idx="1"/>
          </p:nvPr>
        </p:nvSpPr>
        <p:spPr>
          <a:xfrm>
            <a:off x="0" y="1052736"/>
            <a:ext cx="9144000" cy="5805264"/>
          </a:xfrm>
        </p:spPr>
        <p:txBody>
          <a:bodyPr>
            <a:normAutofit/>
          </a:bodyPr>
          <a:lstStyle/>
          <a:p>
            <a:pPr algn="just"/>
            <a:endParaRPr lang="fr-FR" sz="1600" dirty="0">
              <a:solidFill>
                <a:srgbClr val="323232"/>
              </a:solidFill>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ea typeface="Calibri" panose="020F0502020204030204" pitchFamily="34" charset="0"/>
                <a:cs typeface="Times New Roman" panose="02020603050405020304" pitchFamily="18" charset="0"/>
              </a:rPr>
              <a:t>La réforme du code électoral qui introduit l’isoloir (1913) participe de cette logique. En qualifiant </a:t>
            </a:r>
            <a:r>
              <a:rPr lang="fr-FR" sz="2000" dirty="0">
                <a:latin typeface="Times New Roman" panose="02020603050405020304" pitchFamily="18" charset="0"/>
                <a:ea typeface="Code2000"/>
                <a:cs typeface="Times New Roman" panose="02020603050405020304" pitchFamily="18" charset="0"/>
              </a:rPr>
              <a:t>« </a:t>
            </a:r>
            <a:r>
              <a:rPr lang="fr-FR" sz="2000" dirty="0">
                <a:latin typeface="Times New Roman" panose="02020603050405020304" pitchFamily="18" charset="0"/>
                <a:ea typeface="Calibri" panose="020F0502020204030204" pitchFamily="34" charset="0"/>
                <a:cs typeface="Times New Roman" panose="02020603050405020304" pitchFamily="18" charset="0"/>
              </a:rPr>
              <a:t>d</a:t>
            </a:r>
            <a:r>
              <a:rPr lang="fr-FR" sz="2000" dirty="0">
                <a:latin typeface="Times New Roman" panose="02020603050405020304" pitchFamily="18" charset="0"/>
                <a:ea typeface="Code2000"/>
                <a:cs typeface="Times New Roman" panose="02020603050405020304" pitchFamily="18" charset="0"/>
              </a:rPr>
              <a:t>’œ</a:t>
            </a:r>
            <a:r>
              <a:rPr lang="fr-FR" sz="2000" dirty="0">
                <a:latin typeface="Times New Roman" panose="02020603050405020304" pitchFamily="18" charset="0"/>
                <a:ea typeface="Calibri" panose="020F0502020204030204" pitchFamily="34" charset="0"/>
                <a:cs typeface="Times New Roman" panose="02020603050405020304" pitchFamily="18" charset="0"/>
              </a:rPr>
              <a:t>uvre de moralisation</a:t>
            </a:r>
            <a:r>
              <a:rPr lang="fr-FR" sz="2000" dirty="0">
                <a:latin typeface="Times New Roman" panose="02020603050405020304" pitchFamily="18" charset="0"/>
                <a:ea typeface="Code2000"/>
                <a:cs typeface="Times New Roman" panose="02020603050405020304" pitchFamily="18" charset="0"/>
              </a:rPr>
              <a:t> »</a:t>
            </a:r>
            <a:r>
              <a:rPr lang="fr-FR" sz="2000" dirty="0">
                <a:latin typeface="Times New Roman" panose="02020603050405020304" pitchFamily="18" charset="0"/>
                <a:ea typeface="Calibri" panose="020F0502020204030204" pitchFamily="34" charset="0"/>
                <a:cs typeface="Times New Roman" panose="02020603050405020304" pitchFamily="18" charset="0"/>
              </a:rPr>
              <a:t> leur entreprise de normalisation, les r</a:t>
            </a:r>
            <a:r>
              <a:rPr lang="fr-FR" sz="2000" dirty="0">
                <a:latin typeface="Times New Roman" panose="02020603050405020304" pitchFamily="18" charset="0"/>
                <a:ea typeface="Code2000"/>
                <a:cs typeface="Times New Roman" panose="02020603050405020304" pitchFamily="18" charset="0"/>
              </a:rPr>
              <a:t>é</a:t>
            </a:r>
            <a:r>
              <a:rPr lang="fr-FR" sz="2000" dirty="0">
                <a:latin typeface="Times New Roman" panose="02020603050405020304" pitchFamily="18" charset="0"/>
                <a:ea typeface="Calibri" panose="020F0502020204030204" pitchFamily="34" charset="0"/>
                <a:cs typeface="Times New Roman" panose="02020603050405020304" pitchFamily="18" charset="0"/>
              </a:rPr>
              <a:t>formateurs traduisent avant tout la l</a:t>
            </a:r>
            <a:r>
              <a:rPr lang="fr-FR" sz="2000" dirty="0">
                <a:latin typeface="Times New Roman" panose="02020603050405020304" pitchFamily="18" charset="0"/>
                <a:ea typeface="Code2000"/>
                <a:cs typeface="Times New Roman" panose="02020603050405020304" pitchFamily="18" charset="0"/>
              </a:rPr>
              <a:t>é</a:t>
            </a:r>
            <a:r>
              <a:rPr lang="fr-FR" sz="2000" dirty="0">
                <a:latin typeface="Times New Roman" panose="02020603050405020304" pitchFamily="18" charset="0"/>
                <a:ea typeface="Calibri" panose="020F0502020204030204" pitchFamily="34" charset="0"/>
                <a:cs typeface="Times New Roman" panose="02020603050405020304" pitchFamily="18" charset="0"/>
              </a:rPr>
              <a:t>gitimit</a:t>
            </a:r>
            <a:r>
              <a:rPr lang="fr-FR" sz="2000" dirty="0">
                <a:latin typeface="Times New Roman" panose="02020603050405020304" pitchFamily="18" charset="0"/>
                <a:ea typeface="Code2000"/>
                <a:cs typeface="Times New Roman" panose="02020603050405020304" pitchFamily="18" charset="0"/>
              </a:rPr>
              <a:t>é</a:t>
            </a:r>
            <a:r>
              <a:rPr lang="fr-FR" sz="2000" dirty="0">
                <a:latin typeface="Times New Roman" panose="02020603050405020304" pitchFamily="18" charset="0"/>
                <a:ea typeface="Calibri" panose="020F0502020204030204" pitchFamily="34" charset="0"/>
                <a:cs typeface="Times New Roman" panose="02020603050405020304" pitchFamily="18" charset="0"/>
              </a:rPr>
              <a:t> de leur action pour imposer de nouvelles normes</a:t>
            </a:r>
            <a:r>
              <a:rPr lang="fr-FR" sz="2000" dirty="0">
                <a:latin typeface="Times New Roman" panose="02020603050405020304" pitchFamily="18" charset="0"/>
                <a:ea typeface="Code2000"/>
                <a:cs typeface="Times New Roman" panose="02020603050405020304" pitchFamily="18" charset="0"/>
              </a:rPr>
              <a:t> »</a:t>
            </a:r>
            <a:r>
              <a:rPr lang="fr-FR" sz="2000" dirty="0">
                <a:latin typeface="Times New Roman" panose="02020603050405020304" pitchFamily="18" charset="0"/>
                <a:ea typeface="Calibri" panose="020F0502020204030204" pitchFamily="34" charset="0"/>
                <a:cs typeface="Times New Roman" panose="02020603050405020304" pitchFamily="18" charset="0"/>
              </a:rPr>
              <a:t>. Technologie de la vertu, l'isoloir l'est dans les deux sens : en emp</a:t>
            </a:r>
            <a:r>
              <a:rPr lang="fr-FR" sz="2000" dirty="0">
                <a:latin typeface="Times New Roman" panose="02020603050405020304" pitchFamily="18" charset="0"/>
                <a:ea typeface="Code2000"/>
                <a:cs typeface="Times New Roman" panose="02020603050405020304" pitchFamily="18" charset="0"/>
              </a:rPr>
              <a:t>ê</a:t>
            </a:r>
            <a:r>
              <a:rPr lang="fr-FR" sz="2000" dirty="0">
                <a:latin typeface="Times New Roman" panose="02020603050405020304" pitchFamily="18" charset="0"/>
                <a:ea typeface="Calibri" panose="020F0502020204030204" pitchFamily="34" charset="0"/>
                <a:cs typeface="Times New Roman" panose="02020603050405020304" pitchFamily="18" charset="0"/>
              </a:rPr>
              <a:t>chant la contrainte sur le vote et la vente du vote, c’est-</a:t>
            </a:r>
            <a:r>
              <a:rPr lang="fr-FR" sz="2000" dirty="0">
                <a:latin typeface="Times New Roman" panose="02020603050405020304" pitchFamily="18" charset="0"/>
                <a:ea typeface="Code2000"/>
                <a:cs typeface="Times New Roman" panose="02020603050405020304" pitchFamily="18" charset="0"/>
              </a:rPr>
              <a:t>à</a:t>
            </a:r>
            <a:r>
              <a:rPr lang="fr-FR" sz="2000" dirty="0">
                <a:latin typeface="Times New Roman" panose="02020603050405020304" pitchFamily="18" charset="0"/>
                <a:ea typeface="Calibri" panose="020F0502020204030204" pitchFamily="34" charset="0"/>
                <a:cs typeface="Times New Roman" panose="02020603050405020304" pitchFamily="18" charset="0"/>
              </a:rPr>
              <a:t>- dire toute d</a:t>
            </a:r>
            <a:r>
              <a:rPr lang="fr-FR" sz="2000" dirty="0">
                <a:latin typeface="Times New Roman" panose="02020603050405020304" pitchFamily="18" charset="0"/>
                <a:ea typeface="Code2000"/>
                <a:cs typeface="Times New Roman" panose="02020603050405020304" pitchFamily="18" charset="0"/>
              </a:rPr>
              <a:t>é</a:t>
            </a:r>
            <a:r>
              <a:rPr lang="fr-FR" sz="2000" dirty="0">
                <a:latin typeface="Times New Roman" panose="02020603050405020304" pitchFamily="18" charset="0"/>
                <a:ea typeface="Calibri" panose="020F0502020204030204" pitchFamily="34" charset="0"/>
                <a:cs typeface="Times New Roman" panose="02020603050405020304" pitchFamily="18" charset="0"/>
              </a:rPr>
              <a:t>termination du vote autre que politique et personnelle.</a:t>
            </a:r>
            <a:r>
              <a:rPr lang="fr-FR" sz="2000" dirty="0">
                <a:latin typeface="Times New Roman" panose="02020603050405020304" pitchFamily="18" charset="0"/>
                <a:ea typeface="Code2000"/>
                <a:cs typeface="Times New Roman" panose="02020603050405020304" pitchFamily="18" charset="0"/>
              </a:rPr>
              <a:t> » </a:t>
            </a:r>
            <a:r>
              <a:rPr lang="fr-FR" sz="2000" dirty="0">
                <a:latin typeface="Times New Roman" panose="02020603050405020304" pitchFamily="18" charset="0"/>
                <a:ea typeface="Calibri" panose="020F0502020204030204" pitchFamily="34" charset="0"/>
                <a:cs typeface="Times New Roman" panose="02020603050405020304" pitchFamily="18" charset="0"/>
              </a:rPr>
              <a:t>L</a:t>
            </a:r>
            <a:r>
              <a:rPr lang="fr-FR" sz="2000" dirty="0">
                <a:latin typeface="Times New Roman" panose="02020603050405020304" pitchFamily="18" charset="0"/>
                <a:ea typeface="Code2000"/>
                <a:cs typeface="Times New Roman" panose="02020603050405020304" pitchFamily="18" charset="0"/>
              </a:rPr>
              <a:t>’</a:t>
            </a:r>
            <a:r>
              <a:rPr lang="fr-FR" sz="2000" dirty="0">
                <a:latin typeface="Times New Roman" panose="02020603050405020304" pitchFamily="18" charset="0"/>
                <a:ea typeface="Calibri" panose="020F0502020204030204" pitchFamily="34" charset="0"/>
                <a:cs typeface="Times New Roman" panose="02020603050405020304" pitchFamily="18" charset="0"/>
              </a:rPr>
              <a:t>opposition </a:t>
            </a:r>
            <a:r>
              <a:rPr lang="fr-FR" sz="2000" dirty="0">
                <a:latin typeface="Times New Roman" panose="02020603050405020304" pitchFamily="18" charset="0"/>
                <a:ea typeface="Code2000"/>
                <a:cs typeface="Times New Roman" panose="02020603050405020304" pitchFamily="18" charset="0"/>
              </a:rPr>
              <a:t>à</a:t>
            </a:r>
            <a:r>
              <a:rPr lang="fr-FR" sz="2000" dirty="0">
                <a:latin typeface="Times New Roman" panose="02020603050405020304" pitchFamily="18" charset="0"/>
                <a:ea typeface="Calibri" panose="020F0502020204030204" pitchFamily="34" charset="0"/>
                <a:cs typeface="Times New Roman" panose="02020603050405020304" pitchFamily="18" charset="0"/>
              </a:rPr>
              <a:t> la r</a:t>
            </a:r>
            <a:r>
              <a:rPr lang="fr-FR" sz="2000" dirty="0">
                <a:latin typeface="Times New Roman" panose="02020603050405020304" pitchFamily="18" charset="0"/>
                <a:ea typeface="Code2000"/>
                <a:cs typeface="Times New Roman" panose="02020603050405020304" pitchFamily="18" charset="0"/>
              </a:rPr>
              <a:t>é</a:t>
            </a:r>
            <a:r>
              <a:rPr lang="fr-FR" sz="2000" dirty="0">
                <a:latin typeface="Times New Roman" panose="02020603050405020304" pitchFamily="18" charset="0"/>
                <a:ea typeface="Calibri" panose="020F0502020204030204" pitchFamily="34" charset="0"/>
                <a:cs typeface="Times New Roman" panose="02020603050405020304" pitchFamily="18" charset="0"/>
              </a:rPr>
              <a:t>forme semble en outre li</a:t>
            </a:r>
            <a:r>
              <a:rPr lang="fr-FR" sz="2000" dirty="0">
                <a:latin typeface="Times New Roman" panose="02020603050405020304" pitchFamily="18" charset="0"/>
                <a:ea typeface="Code2000"/>
                <a:cs typeface="Times New Roman" panose="02020603050405020304" pitchFamily="18" charset="0"/>
              </a:rPr>
              <a:t>é</a:t>
            </a:r>
            <a:r>
              <a:rPr lang="fr-FR" sz="2000" dirty="0">
                <a:latin typeface="Times New Roman" panose="02020603050405020304" pitchFamily="18" charset="0"/>
                <a:ea typeface="Calibri" panose="020F0502020204030204" pitchFamily="34" charset="0"/>
                <a:cs typeface="Times New Roman" panose="02020603050405020304" pitchFamily="18" charset="0"/>
              </a:rPr>
              <a:t>e </a:t>
            </a:r>
            <a:r>
              <a:rPr lang="fr-FR" sz="2000" dirty="0">
                <a:latin typeface="Times New Roman" panose="02020603050405020304" pitchFamily="18" charset="0"/>
                <a:ea typeface="Code2000"/>
                <a:cs typeface="Times New Roman" panose="02020603050405020304" pitchFamily="18" charset="0"/>
              </a:rPr>
              <a:t>à</a:t>
            </a:r>
            <a:r>
              <a:rPr lang="fr-FR" sz="2000" dirty="0">
                <a:latin typeface="Times New Roman" panose="02020603050405020304" pitchFamily="18" charset="0"/>
                <a:ea typeface="Calibri" panose="020F0502020204030204" pitchFamily="34" charset="0"/>
                <a:cs typeface="Times New Roman" panose="02020603050405020304" pitchFamily="18" charset="0"/>
              </a:rPr>
              <a:t> l</a:t>
            </a:r>
            <a:r>
              <a:rPr lang="fr-FR" sz="2000" dirty="0">
                <a:latin typeface="Times New Roman" panose="02020603050405020304" pitchFamily="18" charset="0"/>
                <a:ea typeface="Code2000"/>
                <a:cs typeface="Times New Roman" panose="02020603050405020304" pitchFamily="18" charset="0"/>
              </a:rPr>
              <a:t>’</a:t>
            </a:r>
            <a:r>
              <a:rPr lang="fr-FR" sz="2000" dirty="0">
                <a:latin typeface="Times New Roman" panose="02020603050405020304" pitchFamily="18" charset="0"/>
                <a:ea typeface="Calibri" panose="020F0502020204030204" pitchFamily="34" charset="0"/>
                <a:cs typeface="Times New Roman" panose="02020603050405020304" pitchFamily="18" charset="0"/>
              </a:rPr>
              <a:t>anciennet</a:t>
            </a:r>
            <a:r>
              <a:rPr lang="fr-FR" sz="2000" dirty="0">
                <a:latin typeface="Times New Roman" panose="02020603050405020304" pitchFamily="18" charset="0"/>
                <a:ea typeface="Code2000"/>
                <a:cs typeface="Times New Roman" panose="02020603050405020304" pitchFamily="18" charset="0"/>
              </a:rPr>
              <a:t>é</a:t>
            </a:r>
            <a:r>
              <a:rPr lang="fr-FR" sz="2000" dirty="0">
                <a:latin typeface="Times New Roman" panose="02020603050405020304" pitchFamily="18" charset="0"/>
                <a:ea typeface="Calibri" panose="020F0502020204030204" pitchFamily="34" charset="0"/>
                <a:cs typeface="Times New Roman" panose="02020603050405020304" pitchFamily="18" charset="0"/>
              </a:rPr>
              <a:t> du mandat parlementaire. Seuls les </a:t>
            </a:r>
            <a:r>
              <a:rPr lang="fr-FR" sz="2000" dirty="0">
                <a:latin typeface="Times New Roman" panose="02020603050405020304" pitchFamily="18" charset="0"/>
                <a:ea typeface="Code2000"/>
                <a:cs typeface="Times New Roman" panose="02020603050405020304" pitchFamily="18" charset="0"/>
              </a:rPr>
              <a:t>é</a:t>
            </a:r>
            <a:r>
              <a:rPr lang="fr-FR" sz="2000" dirty="0">
                <a:latin typeface="Times New Roman" panose="02020603050405020304" pitchFamily="18" charset="0"/>
                <a:ea typeface="Calibri" panose="020F0502020204030204" pitchFamily="34" charset="0"/>
                <a:cs typeface="Times New Roman" panose="02020603050405020304" pitchFamily="18" charset="0"/>
              </a:rPr>
              <a:t>lus exer</a:t>
            </a:r>
            <a:r>
              <a:rPr lang="fr-FR" sz="2000" dirty="0">
                <a:latin typeface="Times New Roman" panose="02020603050405020304" pitchFamily="18" charset="0"/>
                <a:ea typeface="Code2000"/>
                <a:cs typeface="Times New Roman" panose="02020603050405020304" pitchFamily="18" charset="0"/>
              </a:rPr>
              <a:t>ç</a:t>
            </a:r>
            <a:r>
              <a:rPr lang="fr-FR" sz="2000" dirty="0">
                <a:latin typeface="Times New Roman" panose="02020603050405020304" pitchFamily="18" charset="0"/>
                <a:ea typeface="Calibri" panose="020F0502020204030204" pitchFamily="34" charset="0"/>
                <a:cs typeface="Times New Roman" panose="02020603050405020304" pitchFamily="18" charset="0"/>
              </a:rPr>
              <a:t>ant leur 1er mandat lui sont majoritairement favorables, l'hostilit</a:t>
            </a:r>
            <a:r>
              <a:rPr lang="fr-FR" sz="2000" dirty="0">
                <a:latin typeface="Times New Roman" panose="02020603050405020304" pitchFamily="18" charset="0"/>
                <a:ea typeface="Code2000"/>
                <a:cs typeface="Times New Roman" panose="02020603050405020304" pitchFamily="18" charset="0"/>
              </a:rPr>
              <a:t>é</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a:latin typeface="Times New Roman" panose="02020603050405020304" pitchFamily="18" charset="0"/>
                <a:ea typeface="Code2000"/>
                <a:cs typeface="Times New Roman" panose="02020603050405020304" pitchFamily="18" charset="0"/>
              </a:rPr>
              <a:t>à</a:t>
            </a:r>
            <a:r>
              <a:rPr lang="fr-FR" sz="2000" dirty="0">
                <a:latin typeface="Times New Roman" panose="02020603050405020304" pitchFamily="18" charset="0"/>
                <a:ea typeface="Calibri" panose="020F0502020204030204" pitchFamily="34" charset="0"/>
                <a:cs typeface="Times New Roman" panose="02020603050405020304" pitchFamily="18" charset="0"/>
              </a:rPr>
              <a:t> la r</a:t>
            </a:r>
            <a:r>
              <a:rPr lang="fr-FR" sz="2000" dirty="0">
                <a:latin typeface="Times New Roman" panose="02020603050405020304" pitchFamily="18" charset="0"/>
                <a:ea typeface="Code2000"/>
                <a:cs typeface="Times New Roman" panose="02020603050405020304" pitchFamily="18" charset="0"/>
              </a:rPr>
              <a:t>é</a:t>
            </a:r>
            <a:r>
              <a:rPr lang="fr-FR" sz="2000" dirty="0">
                <a:latin typeface="Times New Roman" panose="02020603050405020304" pitchFamily="18" charset="0"/>
                <a:ea typeface="Calibri" panose="020F0502020204030204" pitchFamily="34" charset="0"/>
                <a:cs typeface="Times New Roman" panose="02020603050405020304" pitchFamily="18" charset="0"/>
              </a:rPr>
              <a:t>forme paraissant li</a:t>
            </a:r>
            <a:r>
              <a:rPr lang="fr-FR" sz="2000" dirty="0">
                <a:latin typeface="Times New Roman" panose="02020603050405020304" pitchFamily="18" charset="0"/>
                <a:ea typeface="Code2000"/>
                <a:cs typeface="Times New Roman" panose="02020603050405020304" pitchFamily="18" charset="0"/>
              </a:rPr>
              <a:t>é</a:t>
            </a:r>
            <a:r>
              <a:rPr lang="fr-FR" sz="2000" dirty="0">
                <a:latin typeface="Times New Roman" panose="02020603050405020304" pitchFamily="18" charset="0"/>
                <a:ea typeface="Calibri" panose="020F0502020204030204" pitchFamily="34" charset="0"/>
                <a:cs typeface="Times New Roman" panose="02020603050405020304" pitchFamily="18" charset="0"/>
              </a:rPr>
              <a:t>e au processus de </a:t>
            </a:r>
            <a:r>
              <a:rPr lang="fr-FR" sz="2000" dirty="0" err="1">
                <a:latin typeface="Times New Roman" panose="02020603050405020304" pitchFamily="18" charset="0"/>
                <a:ea typeface="Calibri" panose="020F0502020204030204" pitchFamily="34" charset="0"/>
                <a:cs typeface="Times New Roman" panose="02020603050405020304" pitchFamily="18" charset="0"/>
              </a:rPr>
              <a:t>notabilisation</a:t>
            </a:r>
            <a:r>
              <a:rPr lang="fr-FR" sz="2000" dirty="0">
                <a:latin typeface="Times New Roman" panose="02020603050405020304" pitchFamily="18" charset="0"/>
                <a:ea typeface="Code2000"/>
                <a:cs typeface="Times New Roman" panose="02020603050405020304" pitchFamily="18" charset="0"/>
              </a:rPr>
              <a:t> ». </a:t>
            </a:r>
          </a:p>
          <a:p>
            <a:pPr algn="just"/>
            <a:endParaRPr lang="fr-FR" sz="2000" dirty="0">
              <a:latin typeface="Times New Roman" panose="02020603050405020304" pitchFamily="18" charset="0"/>
              <a:ea typeface="Code2000"/>
              <a:cs typeface="Times New Roman" panose="02020603050405020304" pitchFamily="18" charset="0"/>
            </a:endParaRPr>
          </a:p>
          <a:p>
            <a:pPr algn="just"/>
            <a:r>
              <a:rPr lang="fr-FR" sz="2000" dirty="0">
                <a:latin typeface="Times New Roman" panose="02020603050405020304" pitchFamily="18" charset="0"/>
                <a:ea typeface="Code2000"/>
                <a:cs typeface="Times New Roman" panose="02020603050405020304" pitchFamily="18" charset="0"/>
              </a:rPr>
              <a:t> </a:t>
            </a:r>
            <a:r>
              <a:rPr lang="fr-FR" sz="2000" dirty="0">
                <a:latin typeface="Times New Roman" panose="02020603050405020304" pitchFamily="18" charset="0"/>
                <a:ea typeface="Calibri" panose="020F0502020204030204" pitchFamily="34" charset="0"/>
                <a:cs typeface="Times New Roman" panose="02020603050405020304" pitchFamily="18" charset="0"/>
              </a:rPr>
              <a:t>L'isoloir porte au bout l'entreprise de cr</a:t>
            </a:r>
            <a:r>
              <a:rPr lang="fr-FR" sz="2000" dirty="0">
                <a:latin typeface="Times New Roman" panose="02020603050405020304" pitchFamily="18" charset="0"/>
                <a:ea typeface="Code2000"/>
                <a:cs typeface="Times New Roman" panose="02020603050405020304" pitchFamily="18" charset="0"/>
              </a:rPr>
              <a:t>é</a:t>
            </a:r>
            <a:r>
              <a:rPr lang="fr-FR" sz="2000" dirty="0">
                <a:latin typeface="Times New Roman" panose="02020603050405020304" pitchFamily="18" charset="0"/>
                <a:ea typeface="Calibri" panose="020F0502020204030204" pitchFamily="34" charset="0"/>
                <a:cs typeface="Times New Roman" panose="02020603050405020304" pitchFamily="18" charset="0"/>
              </a:rPr>
              <a:t>ation d'un "</a:t>
            </a:r>
            <a:r>
              <a:rPr lang="fr-FR" sz="2000" dirty="0">
                <a:latin typeface="Times New Roman" panose="02020603050405020304" pitchFamily="18" charset="0"/>
                <a:ea typeface="Code2000"/>
                <a:cs typeface="Times New Roman" panose="02020603050405020304" pitchFamily="18" charset="0"/>
              </a:rPr>
              <a:t>ê</a:t>
            </a:r>
            <a:r>
              <a:rPr lang="fr-FR" sz="2000" dirty="0">
                <a:latin typeface="Times New Roman" panose="02020603050405020304" pitchFamily="18" charset="0"/>
                <a:ea typeface="Calibri" panose="020F0502020204030204" pitchFamily="34" charset="0"/>
                <a:cs typeface="Times New Roman" panose="02020603050405020304" pitchFamily="18" charset="0"/>
              </a:rPr>
              <a:t>tre nouveau, abstrait, irr</a:t>
            </a:r>
            <a:r>
              <a:rPr lang="fr-FR" sz="2000" dirty="0">
                <a:latin typeface="Times New Roman" panose="02020603050405020304" pitchFamily="18" charset="0"/>
                <a:ea typeface="Code2000"/>
                <a:cs typeface="Times New Roman" panose="02020603050405020304" pitchFamily="18" charset="0"/>
              </a:rPr>
              <a:t>é</a:t>
            </a:r>
            <a:r>
              <a:rPr lang="fr-FR" sz="2000" dirty="0">
                <a:latin typeface="Times New Roman" panose="02020603050405020304" pitchFamily="18" charset="0"/>
                <a:ea typeface="Calibri" panose="020F0502020204030204" pitchFamily="34" charset="0"/>
                <a:cs typeface="Times New Roman" panose="02020603050405020304" pitchFamily="18" charset="0"/>
              </a:rPr>
              <a:t>el - le citoyen" oppos</a:t>
            </a:r>
            <a:r>
              <a:rPr lang="fr-FR" sz="2000" dirty="0">
                <a:latin typeface="Times New Roman" panose="02020603050405020304" pitchFamily="18" charset="0"/>
                <a:ea typeface="Code2000"/>
                <a:cs typeface="Times New Roman" panose="02020603050405020304" pitchFamily="18" charset="0"/>
              </a:rPr>
              <a:t>é</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a:latin typeface="Times New Roman" panose="02020603050405020304" pitchFamily="18" charset="0"/>
                <a:ea typeface="Code2000"/>
                <a:cs typeface="Times New Roman" panose="02020603050405020304" pitchFamily="18" charset="0"/>
              </a:rPr>
              <a:t>à </a:t>
            </a:r>
            <a:r>
              <a:rPr lang="fr-FR" sz="2000" dirty="0">
                <a:latin typeface="Times New Roman" panose="02020603050405020304" pitchFamily="18" charset="0"/>
                <a:ea typeface="Calibri" panose="020F0502020204030204" pitchFamily="34" charset="0"/>
                <a:cs typeface="Times New Roman" panose="02020603050405020304" pitchFamily="18" charset="0"/>
              </a:rPr>
              <a:t>"l'</a:t>
            </a:r>
            <a:r>
              <a:rPr lang="fr-FR" sz="2000" dirty="0">
                <a:latin typeface="Times New Roman" panose="02020603050405020304" pitchFamily="18" charset="0"/>
                <a:ea typeface="Code2000"/>
                <a:cs typeface="Times New Roman" panose="02020603050405020304" pitchFamily="18" charset="0"/>
              </a:rPr>
              <a:t>ê</a:t>
            </a:r>
            <a:r>
              <a:rPr lang="fr-FR" sz="2000" dirty="0">
                <a:latin typeface="Times New Roman" panose="02020603050405020304" pitchFamily="18" charset="0"/>
                <a:ea typeface="Calibri" panose="020F0502020204030204" pitchFamily="34" charset="0"/>
                <a:cs typeface="Times New Roman" panose="02020603050405020304" pitchFamily="18" charset="0"/>
              </a:rPr>
              <a:t>tre r</a:t>
            </a:r>
            <a:r>
              <a:rPr lang="fr-FR" sz="2000" dirty="0">
                <a:latin typeface="Times New Roman" panose="02020603050405020304" pitchFamily="18" charset="0"/>
                <a:ea typeface="Code2000"/>
                <a:cs typeface="Times New Roman" panose="02020603050405020304" pitchFamily="18" charset="0"/>
              </a:rPr>
              <a:t>é</a:t>
            </a:r>
            <a:r>
              <a:rPr lang="fr-FR" sz="2000" dirty="0">
                <a:latin typeface="Times New Roman" panose="02020603050405020304" pitchFamily="18" charset="0"/>
                <a:ea typeface="Calibri" panose="020F0502020204030204" pitchFamily="34" charset="0"/>
                <a:cs typeface="Times New Roman" panose="02020603050405020304" pitchFamily="18" charset="0"/>
              </a:rPr>
              <a:t>el, l'homme concret, pris dans les </a:t>
            </a:r>
            <a:r>
              <a:rPr lang="fr-FR" sz="2000" dirty="0">
                <a:latin typeface="Times New Roman" panose="02020603050405020304" pitchFamily="18" charset="0"/>
                <a:cs typeface="Times New Roman" panose="02020603050405020304" pitchFamily="18" charset="0"/>
              </a:rPr>
              <a:t>entraves de la vie r</a:t>
            </a:r>
            <a:r>
              <a:rPr lang="fr-FR" sz="2000" dirty="0">
                <a:latin typeface="Times New Roman" panose="02020603050405020304" pitchFamily="18" charset="0"/>
                <a:ea typeface="Code2000"/>
                <a:cs typeface="Times New Roman" panose="02020603050405020304" pitchFamily="18" charset="0"/>
              </a:rPr>
              <a:t>é</a:t>
            </a:r>
            <a:r>
              <a:rPr lang="fr-FR" sz="2000" dirty="0">
                <a:latin typeface="Times New Roman" panose="02020603050405020304" pitchFamily="18" charset="0"/>
                <a:cs typeface="Times New Roman" panose="02020603050405020304" pitchFamily="18" charset="0"/>
              </a:rPr>
              <a:t>elle"</a:t>
            </a:r>
            <a:endParaRPr lang="fr-FR" sz="2000"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b="0" i="0" dirty="0">
              <a:solidFill>
                <a:srgbClr val="323232"/>
              </a:solidFill>
              <a:effectLst/>
              <a:latin typeface="Times New Roman" panose="02020603050405020304" pitchFamily="18" charset="0"/>
              <a:cs typeface="Times New Roman" panose="02020603050405020304" pitchFamily="18" charset="0"/>
            </a:endParaRPr>
          </a:p>
          <a:p>
            <a:pPr algn="just"/>
            <a:endParaRPr lang="fr-FR" dirty="0">
              <a:solidFill>
                <a:srgbClr val="323232"/>
              </a:solidFill>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1213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471498-A2D2-40E7-97DA-C869AE55F6F1}"/>
              </a:ext>
            </a:extLst>
          </p:cNvPr>
          <p:cNvSpPr>
            <a:spLocks noGrp="1"/>
          </p:cNvSpPr>
          <p:nvPr>
            <p:ph type="title"/>
          </p:nvPr>
        </p:nvSpPr>
        <p:spPr>
          <a:xfrm>
            <a:off x="0" y="0"/>
            <a:ext cx="9091820" cy="692696"/>
          </a:xfrm>
        </p:spPr>
        <p:txBody>
          <a:bodyPr>
            <a:noAutofit/>
          </a:bodyPr>
          <a:lstStyle/>
          <a:p>
            <a:pPr algn="ctr"/>
            <a:r>
              <a:rPr lang="fr-FR" sz="3200" b="1" dirty="0">
                <a:latin typeface="Times New Roman" panose="02020603050405020304" pitchFamily="18" charset="0"/>
                <a:cs typeface="Times New Roman" panose="02020603050405020304" pitchFamily="18" charset="0"/>
              </a:rPr>
              <a:t>Qui gouverne? Sociologie du personnel politique</a:t>
            </a:r>
          </a:p>
        </p:txBody>
      </p:sp>
      <p:sp>
        <p:nvSpPr>
          <p:cNvPr id="3" name="Espace réservé du contenu 2">
            <a:extLst>
              <a:ext uri="{FF2B5EF4-FFF2-40B4-BE49-F238E27FC236}">
                <a16:creationId xmlns:a16="http://schemas.microsoft.com/office/drawing/2014/main" id="{0857473A-FC7B-4840-9B0C-2D0A66B9C8EF}"/>
              </a:ext>
            </a:extLst>
          </p:cNvPr>
          <p:cNvSpPr>
            <a:spLocks noGrp="1"/>
          </p:cNvSpPr>
          <p:nvPr>
            <p:ph idx="1"/>
          </p:nvPr>
        </p:nvSpPr>
        <p:spPr>
          <a:xfrm>
            <a:off x="0" y="1052737"/>
            <a:ext cx="9144000" cy="5805264"/>
          </a:xfrm>
        </p:spPr>
        <p:txBody>
          <a:bodyPr>
            <a:normAutofit fontScale="62500" lnSpcReduction="20000"/>
          </a:bodyPr>
          <a:lstStyle/>
          <a:p>
            <a:pPr algn="just"/>
            <a:r>
              <a:rPr lang="fr-FR" dirty="0">
                <a:solidFill>
                  <a:srgbClr val="323232"/>
                </a:solidFill>
                <a:latin typeface="Times New Roman" panose="02020603050405020304" pitchFamily="18" charset="0"/>
                <a:cs typeface="Times New Roman" panose="02020603050405020304" pitchFamily="18" charset="0"/>
              </a:rPr>
              <a:t>Une lutte entre notables et « intellectuels » au début de la IIIe république. Ce régime était significativement appelé « la république des professeurs », même si ils ont constitué en moyenne 10% des membres du parlement. </a:t>
            </a:r>
          </a:p>
          <a:p>
            <a:pPr algn="just"/>
            <a:endParaRPr lang="fr-FR" dirty="0">
              <a:solidFill>
                <a:srgbClr val="323232"/>
              </a:solidFill>
              <a:latin typeface="Times New Roman" panose="02020603050405020304" pitchFamily="18" charset="0"/>
              <a:cs typeface="Times New Roman" panose="02020603050405020304" pitchFamily="18" charset="0"/>
            </a:endParaRPr>
          </a:p>
          <a:p>
            <a:pPr algn="just"/>
            <a:r>
              <a:rPr lang="fr-FR" dirty="0">
                <a:solidFill>
                  <a:srgbClr val="323232"/>
                </a:solidFill>
                <a:latin typeface="Times New Roman" panose="02020603050405020304" pitchFamily="18" charset="0"/>
                <a:cs typeface="Times New Roman" panose="02020603050405020304" pitchFamily="18" charset="0"/>
              </a:rPr>
              <a:t>En 1924, le cartel des gauches gagne (avec notamment Léon Blum) mais compte moins de </a:t>
            </a:r>
            <a:r>
              <a:rPr lang="fr-FR" b="0" i="0" dirty="0">
                <a:solidFill>
                  <a:srgbClr val="383F4E"/>
                </a:solidFill>
                <a:effectLst/>
                <a:latin typeface="Times New Roman" panose="02020603050405020304" pitchFamily="18" charset="0"/>
                <a:cs typeface="Times New Roman" panose="02020603050405020304" pitchFamily="18" charset="0"/>
              </a:rPr>
              <a:t>8 % de professeurs. Même en 1936, la Chambre du Front populaire ne voit surgir que vingt-deux instituteurs et quarante-trois professeurs, contre... cent dix-neuf avocats. Le corps enseignant, dans cette Assemblée de gauche, dépasse à peine 10 % du nombre des députés. </a:t>
            </a:r>
          </a:p>
          <a:p>
            <a:pPr algn="just"/>
            <a:endParaRPr lang="fr-FR" b="0" i="0" dirty="0">
              <a:solidFill>
                <a:srgbClr val="383F4E"/>
              </a:solidFill>
              <a:effectLst/>
              <a:latin typeface="Times New Roman" panose="02020603050405020304" pitchFamily="18" charset="0"/>
              <a:cs typeface="Times New Roman" panose="02020603050405020304" pitchFamily="18" charset="0"/>
            </a:endParaRPr>
          </a:p>
          <a:p>
            <a:pPr algn="just"/>
            <a:r>
              <a:rPr lang="fr-FR" b="0" i="0" dirty="0">
                <a:solidFill>
                  <a:srgbClr val="383F4E"/>
                </a:solidFill>
                <a:effectLst/>
                <a:latin typeface="Times New Roman" panose="02020603050405020304" pitchFamily="18" charset="0"/>
                <a:cs typeface="Times New Roman" panose="02020603050405020304" pitchFamily="18" charset="0"/>
              </a:rPr>
              <a:t>Il faut attendre la libération pour voir leur représentation osciller entre 16 et 17 %. Mais elle retombe à 13 % en 1951, remonte à près de 15 % en 1956 avec la victoire du Front républicain et rechute à 11 % avec l'arrivée de de Gaulle au pouvoir en 1958. C'est en 1962 (9,2 %) et surtout en 1968 (8,2 %) que la représentation du corps enseignant est réduite au minimum. </a:t>
            </a:r>
          </a:p>
          <a:p>
            <a:pPr algn="just"/>
            <a:endParaRPr lang="fr-FR" b="0" i="0" dirty="0">
              <a:solidFill>
                <a:srgbClr val="383F4E"/>
              </a:solidFill>
              <a:effectLst/>
              <a:latin typeface="Times New Roman" panose="02020603050405020304" pitchFamily="18" charset="0"/>
              <a:cs typeface="Times New Roman" panose="02020603050405020304" pitchFamily="18" charset="0"/>
            </a:endParaRPr>
          </a:p>
          <a:p>
            <a:pPr algn="just"/>
            <a:r>
              <a:rPr lang="fr-FR" dirty="0">
                <a:solidFill>
                  <a:srgbClr val="323232"/>
                </a:solidFill>
                <a:latin typeface="Times New Roman" panose="02020603050405020304" pitchFamily="18" charset="0"/>
                <a:cs typeface="Times New Roman" panose="02020603050405020304" pitchFamily="18" charset="0"/>
              </a:rPr>
              <a:t>En écho, « la république des enseignants » elle désigne l’élection des députés socialistes à l’Assemblée en 1981.</a:t>
            </a:r>
            <a:r>
              <a:rPr lang="fr-FR" b="0" i="0" dirty="0">
                <a:solidFill>
                  <a:srgbClr val="383F4E"/>
                </a:solidFill>
                <a:effectLst/>
                <a:latin typeface="Times New Roman" panose="02020603050405020304" pitchFamily="18" charset="0"/>
                <a:cs typeface="Times New Roman" panose="02020603050405020304" pitchFamily="18" charset="0"/>
              </a:rPr>
              <a:t> (« </a:t>
            </a:r>
            <a:r>
              <a:rPr lang="fr-FR" b="0" i="0" dirty="0">
                <a:solidFill>
                  <a:srgbClr val="2A303B"/>
                </a:solidFill>
                <a:effectLst/>
                <a:latin typeface="Times New Roman" panose="02020603050405020304" pitchFamily="18" charset="0"/>
                <a:cs typeface="Times New Roman" panose="02020603050405020304" pitchFamily="18" charset="0"/>
              </a:rPr>
              <a:t>La république des enseignants », </a:t>
            </a:r>
            <a:r>
              <a:rPr lang="fr-FR" b="0" i="1" dirty="0">
                <a:solidFill>
                  <a:srgbClr val="2A303B"/>
                </a:solidFill>
                <a:effectLst/>
                <a:latin typeface="Times New Roman" panose="02020603050405020304" pitchFamily="18" charset="0"/>
                <a:cs typeface="Times New Roman" panose="02020603050405020304" pitchFamily="18" charset="0"/>
              </a:rPr>
              <a:t>Le monde, </a:t>
            </a:r>
            <a:r>
              <a:rPr lang="fr-FR" b="0" dirty="0">
                <a:solidFill>
                  <a:srgbClr val="2A303B"/>
                </a:solidFill>
                <a:effectLst/>
                <a:latin typeface="Times New Roman" panose="02020603050405020304" pitchFamily="18" charset="0"/>
                <a:cs typeface="Times New Roman" panose="02020603050405020304" pitchFamily="18" charset="0"/>
              </a:rPr>
              <a:t>27 juin 1981 ; et aussi </a:t>
            </a:r>
            <a:r>
              <a:rPr lang="fr-FR" b="0" i="0" dirty="0">
                <a:solidFill>
                  <a:srgbClr val="383F4E"/>
                </a:solidFill>
                <a:effectLst/>
                <a:latin typeface="Times New Roman" panose="02020603050405020304" pitchFamily="18" charset="0"/>
                <a:cs typeface="Times New Roman" panose="02020603050405020304" pitchFamily="18" charset="0"/>
              </a:rPr>
              <a:t>Albert Thibaudet, </a:t>
            </a:r>
            <a:r>
              <a:rPr lang="fr-FR" b="0" i="1" dirty="0">
                <a:solidFill>
                  <a:srgbClr val="383F4E"/>
                </a:solidFill>
                <a:effectLst/>
                <a:latin typeface="Times New Roman" panose="02020603050405020304" pitchFamily="18" charset="0"/>
                <a:cs typeface="Times New Roman" panose="02020603050405020304" pitchFamily="18" charset="0"/>
              </a:rPr>
              <a:t>La république des professeur</a:t>
            </a:r>
            <a:r>
              <a:rPr lang="fr-FR" i="1" dirty="0">
                <a:solidFill>
                  <a:srgbClr val="383F4E"/>
                </a:solidFill>
                <a:latin typeface="Times New Roman" panose="02020603050405020304" pitchFamily="18" charset="0"/>
                <a:cs typeface="Times New Roman" panose="02020603050405020304" pitchFamily="18" charset="0"/>
              </a:rPr>
              <a:t>s, </a:t>
            </a:r>
            <a:r>
              <a:rPr lang="fr-FR" dirty="0">
                <a:solidFill>
                  <a:srgbClr val="383F4E"/>
                </a:solidFill>
                <a:latin typeface="Times New Roman" panose="02020603050405020304" pitchFamily="18" charset="0"/>
                <a:cs typeface="Times New Roman" panose="02020603050405020304" pitchFamily="18" charset="0"/>
              </a:rPr>
              <a:t>Grasset, 1927). </a:t>
            </a:r>
          </a:p>
          <a:p>
            <a:pPr marL="0" indent="0" algn="just">
              <a:buNone/>
            </a:pPr>
            <a:r>
              <a:rPr lang="fr-FR" dirty="0">
                <a:solidFill>
                  <a:srgbClr val="383F4E"/>
                </a:solidFill>
                <a:latin typeface="Times New Roman" panose="02020603050405020304" pitchFamily="18" charset="0"/>
                <a:cs typeface="Times New Roman" panose="02020603050405020304" pitchFamily="18" charset="0"/>
                <a:hlinkClick r:id="rId2"/>
              </a:rPr>
              <a:t>https://gallica.bnf.fr/ark:/12148/bpt6k5453944j/f13.item.texteImage</a:t>
            </a:r>
            <a:r>
              <a:rPr lang="fr-FR" dirty="0">
                <a:solidFill>
                  <a:srgbClr val="383F4E"/>
                </a:solidFill>
                <a:latin typeface="Times New Roman" panose="02020603050405020304" pitchFamily="18" charset="0"/>
                <a:cs typeface="Times New Roman" panose="02020603050405020304" pitchFamily="18" charset="0"/>
              </a:rPr>
              <a:t>) </a:t>
            </a:r>
            <a:br>
              <a:rPr lang="fr-FR" dirty="0"/>
            </a:br>
            <a:endParaRPr lang="fr-FR" dirty="0">
              <a:solidFill>
                <a:srgbClr val="323232"/>
              </a:solidFill>
              <a:latin typeface="Alegreya"/>
            </a:endParaRPr>
          </a:p>
          <a:p>
            <a:pPr algn="l"/>
            <a:endParaRPr lang="fr-FR" dirty="0">
              <a:solidFill>
                <a:srgbClr val="323232"/>
              </a:solidFill>
              <a:latin typeface="Alegreya"/>
            </a:endParaRPr>
          </a:p>
          <a:p>
            <a:pPr algn="l"/>
            <a:endParaRPr lang="fr-FR" dirty="0">
              <a:solidFill>
                <a:srgbClr val="323232"/>
              </a:solidFill>
              <a:latin typeface="Alegreya"/>
            </a:endParaRPr>
          </a:p>
          <a:p>
            <a:endParaRPr lang="fr-FR" dirty="0"/>
          </a:p>
        </p:txBody>
      </p:sp>
    </p:spTree>
    <p:extLst>
      <p:ext uri="{BB962C8B-B14F-4D97-AF65-F5344CB8AC3E}">
        <p14:creationId xmlns:p14="http://schemas.microsoft.com/office/powerpoint/2010/main" val="2635828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D28323-199C-B47A-4F8B-07EA455EA8F1}"/>
              </a:ext>
            </a:extLst>
          </p:cNvPr>
          <p:cNvSpPr txBox="1">
            <a:spLocks noGrp="1"/>
          </p:cNvSpPr>
          <p:nvPr>
            <p:ph type="title"/>
          </p:nvPr>
        </p:nvSpPr>
        <p:spPr>
          <a:xfrm>
            <a:off x="171449" y="0"/>
            <a:ext cx="8801097" cy="593525"/>
          </a:xfrm>
        </p:spPr>
        <p:txBody>
          <a:bodyPr anchorCtr="1">
            <a:normAutofit fontScale="90000"/>
          </a:bodyPr>
          <a:lstStyle/>
          <a:p>
            <a:pPr lvl="0" algn="ctr"/>
            <a:r>
              <a:rPr lang="fr-FR" b="1" dirty="0">
                <a:latin typeface="Times New Roman" pitchFamily="18"/>
                <a:cs typeface="Times New Roman" pitchFamily="18"/>
              </a:rPr>
              <a:t>Retour sur la naissance des intellectuels</a:t>
            </a:r>
          </a:p>
        </p:txBody>
      </p:sp>
      <p:sp>
        <p:nvSpPr>
          <p:cNvPr id="3" name="Espace réservé du contenu 2">
            <a:extLst>
              <a:ext uri="{FF2B5EF4-FFF2-40B4-BE49-F238E27FC236}">
                <a16:creationId xmlns:a16="http://schemas.microsoft.com/office/drawing/2014/main" id="{33CB16E9-B4E3-05C0-4F03-BB726E80748B}"/>
              </a:ext>
            </a:extLst>
          </p:cNvPr>
          <p:cNvSpPr txBox="1">
            <a:spLocks noGrp="1"/>
          </p:cNvSpPr>
          <p:nvPr>
            <p:ph idx="1"/>
          </p:nvPr>
        </p:nvSpPr>
        <p:spPr>
          <a:xfrm>
            <a:off x="0" y="1196752"/>
            <a:ext cx="9143997" cy="5661248"/>
          </a:xfrm>
        </p:spPr>
        <p:txBody>
          <a:bodyPr>
            <a:normAutofit/>
          </a:bodyPr>
          <a:lstStyle/>
          <a:p>
            <a:pPr lvl="0" algn="just">
              <a:spcBef>
                <a:spcPts val="0"/>
              </a:spcBef>
            </a:pPr>
            <a:r>
              <a:rPr lang="fr-FR" sz="1800" dirty="0">
                <a:latin typeface="Times New Roman" pitchFamily="18"/>
                <a:cs typeface="Times New Roman" pitchFamily="18"/>
              </a:rPr>
              <a:t>Un moment de naissance : l’affaire Dreyfus, à la fin du XIXe siècle.</a:t>
            </a:r>
          </a:p>
          <a:p>
            <a:pPr lvl="0" algn="just">
              <a:spcBef>
                <a:spcPts val="0"/>
              </a:spcBef>
            </a:pPr>
            <a:endParaRPr lang="fr-FR" sz="1350" dirty="0">
              <a:latin typeface="Times New Roman" pitchFamily="18"/>
              <a:cs typeface="Times New Roman" pitchFamily="18"/>
            </a:endParaRPr>
          </a:p>
          <a:p>
            <a:pPr lvl="0" algn="just">
              <a:spcBef>
                <a:spcPts val="0"/>
              </a:spcBef>
            </a:pPr>
            <a:r>
              <a:rPr lang="fr-FR" sz="1800" dirty="0">
                <a:latin typeface="Times New Roman" pitchFamily="18"/>
                <a:cs typeface="Times New Roman" pitchFamily="18"/>
              </a:rPr>
              <a:t>Le « Manifeste des intellectuels », destiné à défendre le capitaine, réunit en janvier 1898 plus de 3 000 signataires dont Emile Zola, Léon Blum, Anatole France ou encore Marcel Proust. Le terme d’ « intellectuel » – devenu rapidement une insulte sous la plume de critiques anti-dreyfusards comme Maurice Barrès – renvoie simultanément à un argument épistémique et moral (la défense de la vérité, au prix de toutes les formes légales), un argument d’autorité (la « vérité » est liée aux titres et positions des signataires, qui sont mentionnés à la suite de leur nom) et un argument démocratique (les « intellectuels » ne sont pas des individus singuliers, mais bien une communauté politique et sociale dont le nombre fait la force) </a:t>
            </a:r>
          </a:p>
          <a:p>
            <a:pPr marL="342900" lvl="1" indent="0" algn="just">
              <a:spcBef>
                <a:spcPts val="0"/>
              </a:spcBef>
              <a:buNone/>
            </a:pPr>
            <a:r>
              <a:rPr lang="fr-FR" sz="1350" dirty="0">
                <a:latin typeface="Times New Roman" pitchFamily="18"/>
                <a:cs typeface="Times New Roman" pitchFamily="18"/>
              </a:rPr>
              <a:t>	Référence centrale : Christophe </a:t>
            </a:r>
            <a:r>
              <a:rPr lang="fr-FR" sz="1350" dirty="0" err="1">
                <a:latin typeface="Times New Roman" pitchFamily="18"/>
                <a:cs typeface="Times New Roman" pitchFamily="18"/>
              </a:rPr>
              <a:t>Charle</a:t>
            </a:r>
            <a:r>
              <a:rPr lang="fr-FR" sz="1350" dirty="0">
                <a:latin typeface="Times New Roman" pitchFamily="18"/>
                <a:cs typeface="Times New Roman" pitchFamily="18"/>
              </a:rPr>
              <a:t>, </a:t>
            </a:r>
            <a:r>
              <a:rPr lang="fr-FR" sz="1350" i="1" dirty="0">
                <a:latin typeface="Times New Roman" pitchFamily="18"/>
                <a:cs typeface="Times New Roman" pitchFamily="18"/>
              </a:rPr>
              <a:t>Naissance des « intellectuels » 1880-1900</a:t>
            </a:r>
            <a:r>
              <a:rPr lang="fr-FR" sz="1350" dirty="0">
                <a:latin typeface="Times New Roman" pitchFamily="18"/>
                <a:cs typeface="Times New Roman" pitchFamily="18"/>
              </a:rPr>
              <a:t>, Paris, Minuit, 1990.</a:t>
            </a:r>
          </a:p>
          <a:p>
            <a:pPr marL="342900" lvl="1" indent="0" algn="just">
              <a:spcBef>
                <a:spcPts val="0"/>
              </a:spcBef>
              <a:buNone/>
            </a:pPr>
            <a:r>
              <a:rPr lang="fr-FR" dirty="0">
                <a:latin typeface="Times New Roman" pitchFamily="18"/>
                <a:cs typeface="Times New Roman" pitchFamily="18"/>
              </a:rPr>
              <a:t> </a:t>
            </a:r>
          </a:p>
          <a:p>
            <a:pPr lvl="0" algn="just">
              <a:spcBef>
                <a:spcPts val="0"/>
              </a:spcBef>
            </a:pPr>
            <a:r>
              <a:rPr lang="fr-FR" sz="1800" dirty="0">
                <a:latin typeface="Times New Roman" pitchFamily="18"/>
                <a:cs typeface="Times New Roman" pitchFamily="18"/>
              </a:rPr>
              <a:t>Cette figure nouvelle de l’intellectuel questionne les frontières des élites et des producteurs légitimes et autonomes (car?) d’idées politiques tout en marquant l’apparition d’un répertoire d’action politique spécifique appelé à durer : la pétition.</a:t>
            </a:r>
          </a:p>
          <a:p>
            <a:pPr lvl="0" algn="just">
              <a:spcBef>
                <a:spcPts val="0"/>
              </a:spcBef>
            </a:pPr>
            <a:endParaRPr lang="fr-FR" sz="1800" dirty="0">
              <a:latin typeface="Times New Roman" pitchFamily="18"/>
              <a:cs typeface="Times New Roman" pitchFamily="18"/>
            </a:endParaRPr>
          </a:p>
          <a:p>
            <a:pPr lvl="0" algn="just">
              <a:spcBef>
                <a:spcPts val="0"/>
              </a:spcBef>
            </a:pPr>
            <a:r>
              <a:rPr lang="fr-FR" sz="1800" dirty="0">
                <a:latin typeface="Times New Roman" pitchFamily="18"/>
                <a:cs typeface="Times New Roman" pitchFamily="18"/>
              </a:rPr>
              <a:t>Avec les débats politiques autour de l’affaire Dreyfus, l’intellectuel est durablement lié à la question de l’utilisation de la connaissance à des fins de vérité mais directement dans le champ politique.</a:t>
            </a:r>
          </a:p>
        </p:txBody>
      </p:sp>
      <p:sp>
        <p:nvSpPr>
          <p:cNvPr id="4" name="Espace réservé du numéro de diapositive 3">
            <a:extLst>
              <a:ext uri="{FF2B5EF4-FFF2-40B4-BE49-F238E27FC236}">
                <a16:creationId xmlns:a16="http://schemas.microsoft.com/office/drawing/2014/main" id="{0C394CEE-6588-0E5E-63D8-CE708FA72EA8}"/>
              </a:ext>
            </a:extLst>
          </p:cNvPr>
          <p:cNvSpPr txBox="1"/>
          <p:nvPr/>
        </p:nvSpPr>
        <p:spPr>
          <a:xfrm>
            <a:off x="6457952" y="5624514"/>
            <a:ext cx="2057400" cy="273847"/>
          </a:xfrm>
          <a:prstGeom prst="rect">
            <a:avLst/>
          </a:prstGeom>
          <a:noFill/>
          <a:ln cap="flat">
            <a:noFill/>
          </a:ln>
        </p:spPr>
        <p:txBody>
          <a:bodyPr vert="horz" wrap="square" lIns="68580" tIns="34290" rIns="68580" bIns="34290" anchor="ctr" anchorCtr="0" compatLnSpc="1">
            <a:noAutofit/>
          </a:bodyPr>
          <a:lstStyle/>
          <a:p>
            <a:pPr algn="r" defTabSz="685800">
              <a:defRPr sz="1800" b="0" i="0" u="none" strike="noStrike" kern="0" cap="none" spc="0" baseline="0">
                <a:solidFill>
                  <a:srgbClr val="000000"/>
                </a:solidFill>
                <a:uFillTx/>
              </a:defRPr>
            </a:pPr>
            <a:fld id="{292269E3-B71A-4CAA-B15A-CDB5FFB1AF0E}" type="slidenum">
              <a:rPr lang="fr-FR" sz="900">
                <a:solidFill>
                  <a:srgbClr val="898989"/>
                </a:solidFill>
                <a:latin typeface="Calibri"/>
              </a:rPr>
              <a:pPr algn="r" defTabSz="685800">
                <a:defRPr sz="1800" b="0" i="0" u="none" strike="noStrike" kern="0" cap="none" spc="0" baseline="0">
                  <a:solidFill>
                    <a:srgbClr val="000000"/>
                  </a:solidFill>
                  <a:uFillTx/>
                </a:defRPr>
              </a:pPr>
              <a:t>4</a:t>
            </a:fld>
            <a:endParaRPr lang="fr-FR" sz="900">
              <a:solidFill>
                <a:srgbClr val="898989"/>
              </a:solidFill>
              <a:latin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92696"/>
          </a:xfrm>
        </p:spPr>
        <p:txBody>
          <a:bodyPr>
            <a:normAutofit fontScale="90000"/>
          </a:bodyPr>
          <a:lstStyle/>
          <a:p>
            <a:r>
              <a:rPr lang="fr-FR" b="1" dirty="0">
                <a:latin typeface="Times New Roman" pitchFamily="18" charset="0"/>
                <a:cs typeface="Times New Roman" pitchFamily="18" charset="0"/>
              </a:rPr>
              <a:t>1830, les Doctrinaires et Guizot </a:t>
            </a:r>
          </a:p>
        </p:txBody>
      </p:sp>
      <p:sp>
        <p:nvSpPr>
          <p:cNvPr id="3" name="Espace réservé du contenu 2"/>
          <p:cNvSpPr>
            <a:spLocks noGrp="1"/>
          </p:cNvSpPr>
          <p:nvPr>
            <p:ph idx="1"/>
          </p:nvPr>
        </p:nvSpPr>
        <p:spPr>
          <a:xfrm>
            <a:off x="0" y="908720"/>
            <a:ext cx="9144000" cy="5949280"/>
          </a:xfrm>
        </p:spPr>
        <p:txBody>
          <a:bodyPr>
            <a:normAutofit fontScale="40000" lnSpcReduction="20000"/>
          </a:bodyPr>
          <a:lstStyle/>
          <a:p>
            <a:pPr algn="just"/>
            <a:r>
              <a:rPr lang="fr-FR" sz="4800" dirty="0">
                <a:latin typeface="Times New Roman" panose="02020603050405020304" pitchFamily="18" charset="0"/>
                <a:cs typeface="Times New Roman" panose="02020603050405020304" pitchFamily="18" charset="0"/>
              </a:rPr>
              <a:t>Après 1830, le suffrage censitaire est conservé mais le cens et l'âge requis abaissés (200 F et 25 ans pour les électeurs, 500 F et 30 ans pour les éligibles). Le corps électoral s’étend modestement.</a:t>
            </a:r>
          </a:p>
          <a:p>
            <a:pPr algn="just"/>
            <a:endParaRPr lang="fr-FR" sz="3500" dirty="0">
              <a:latin typeface="Times New Roman" panose="02020603050405020304" pitchFamily="18" charset="0"/>
              <a:cs typeface="Times New Roman" panose="02020603050405020304" pitchFamily="18" charset="0"/>
            </a:endParaRPr>
          </a:p>
          <a:p>
            <a:pPr algn="just"/>
            <a:r>
              <a:rPr lang="fr-FR" sz="4800" dirty="0">
                <a:latin typeface="Times New Roman" panose="02020603050405020304" pitchFamily="18" charset="0"/>
                <a:cs typeface="Times New Roman" panose="02020603050405020304" pitchFamily="18" charset="0"/>
              </a:rPr>
              <a:t>Surtout, la véritable nouveauté des doctrinaires est d’ouvrir le suffrage à des électeurs dits « capacitaires ». La loi municipale de 1831 marque une grande ouverture ; aux côtés des électeurs censitaires peuvent voter, pour élire le conseil municipal.</a:t>
            </a:r>
            <a:br>
              <a:rPr lang="fr-FR" sz="4800" dirty="0">
                <a:latin typeface="Times New Roman" panose="02020603050405020304" pitchFamily="18" charset="0"/>
                <a:cs typeface="Times New Roman" panose="02020603050405020304" pitchFamily="18" charset="0"/>
              </a:rPr>
            </a:br>
            <a:endParaRPr lang="fr-FR" sz="4800" dirty="0">
              <a:latin typeface="Times New Roman" panose="02020603050405020304" pitchFamily="18" charset="0"/>
              <a:cs typeface="Times New Roman" panose="02020603050405020304" pitchFamily="18" charset="0"/>
            </a:endParaRPr>
          </a:p>
          <a:p>
            <a:pPr algn="just"/>
            <a:r>
              <a:rPr lang="fr-FR" sz="4800" dirty="0">
                <a:latin typeface="Times New Roman" panose="02020603050405020304" pitchFamily="18" charset="0"/>
                <a:cs typeface="Times New Roman" panose="02020603050405020304" pitchFamily="18" charset="0"/>
              </a:rPr>
              <a:t>Par « capacité », on entend ici le fait que le droit de vote est accordé aux citoyens en fonction des capacités intellectuelles, qu’il s’agisse de pratiques mesurées (lire, écrire), de titres reconnus par les institutions (diplômes notamment) et de l’exercice de certains métiers. Cette idée de capacité désigne dans l’après-1830 </a:t>
            </a:r>
            <a:r>
              <a:rPr lang="fr-FR" sz="4400" dirty="0">
                <a:latin typeface="Times New Roman" panose="02020603050405020304" pitchFamily="18" charset="0"/>
                <a:cs typeface="Times New Roman" panose="02020603050405020304" pitchFamily="18" charset="0"/>
              </a:rPr>
              <a:t>: </a:t>
            </a:r>
          </a:p>
          <a:p>
            <a:pPr marL="0" indent="0" algn="just">
              <a:buNone/>
            </a:pPr>
            <a:r>
              <a:rPr lang="fr-FR" sz="4000" dirty="0">
                <a:latin typeface="Times New Roman" panose="02020603050405020304" pitchFamily="18" charset="0"/>
                <a:cs typeface="Times New Roman" panose="02020603050405020304" pitchFamily="18" charset="0"/>
              </a:rPr>
              <a:t>-Les membres des Cours et des tribunaux, juges de paix et leurs suppléants.</a:t>
            </a:r>
          </a:p>
          <a:p>
            <a:pPr marL="0" indent="0" algn="just">
              <a:buNone/>
            </a:pPr>
            <a:r>
              <a:rPr lang="fr-FR" sz="4000" dirty="0">
                <a:latin typeface="Times New Roman" panose="02020603050405020304" pitchFamily="18" charset="0"/>
                <a:cs typeface="Times New Roman" panose="02020603050405020304" pitchFamily="18" charset="0"/>
              </a:rPr>
              <a:t>-Les membres des Chambres de commerce, des conseils de manufacture, des conseils de prud'hommes.</a:t>
            </a:r>
          </a:p>
          <a:p>
            <a:pPr marL="0" indent="0" algn="just">
              <a:buNone/>
            </a:pPr>
            <a:r>
              <a:rPr lang="fr-FR" sz="4000" dirty="0">
                <a:latin typeface="Times New Roman" panose="02020603050405020304" pitchFamily="18" charset="0"/>
                <a:cs typeface="Times New Roman" panose="02020603050405020304" pitchFamily="18" charset="0"/>
              </a:rPr>
              <a:t>-Les membres des commissions administratives, des collèges, des hospices, et des bureaux de bienfaisance.</a:t>
            </a:r>
          </a:p>
          <a:p>
            <a:pPr marL="0" indent="0" algn="just">
              <a:buNone/>
            </a:pPr>
            <a:r>
              <a:rPr lang="fr-FR" sz="4000" dirty="0">
                <a:latin typeface="Times New Roman" panose="02020603050405020304" pitchFamily="18" charset="0"/>
                <a:cs typeface="Times New Roman" panose="02020603050405020304" pitchFamily="18" charset="0"/>
              </a:rPr>
              <a:t>-Les officiers de la Garde nationale.</a:t>
            </a:r>
          </a:p>
          <a:p>
            <a:pPr marL="0" indent="0" algn="just">
              <a:buNone/>
            </a:pPr>
            <a:r>
              <a:rPr lang="fr-FR" sz="4000" dirty="0">
                <a:latin typeface="Times New Roman" panose="02020603050405020304" pitchFamily="18" charset="0"/>
                <a:cs typeface="Times New Roman" panose="02020603050405020304" pitchFamily="18" charset="0"/>
              </a:rPr>
              <a:t>-Les membres des Instituts, des sociétés savantes et les docteurs.</a:t>
            </a:r>
          </a:p>
          <a:p>
            <a:pPr marL="0" indent="0" algn="just">
              <a:buNone/>
            </a:pPr>
            <a:r>
              <a:rPr lang="fr-FR" sz="4000" dirty="0">
                <a:latin typeface="Times New Roman" panose="02020603050405020304" pitchFamily="18" charset="0"/>
                <a:cs typeface="Times New Roman" panose="02020603050405020304" pitchFamily="18" charset="0"/>
              </a:rPr>
              <a:t>-Les avocats inscrits au tableau, les notaires et les avoués.</a:t>
            </a:r>
          </a:p>
          <a:p>
            <a:pPr marL="0" indent="0" algn="just">
              <a:buNone/>
            </a:pPr>
            <a:r>
              <a:rPr lang="fr-FR" sz="4000" dirty="0">
                <a:latin typeface="Times New Roman" panose="02020603050405020304" pitchFamily="18" charset="0"/>
                <a:cs typeface="Times New Roman" panose="02020603050405020304" pitchFamily="18" charset="0"/>
              </a:rPr>
              <a:t>-Les officiers de terre et de mer à la retraite.</a:t>
            </a:r>
          </a:p>
          <a:p>
            <a:pPr marL="0" indent="0" algn="just">
              <a:buNone/>
            </a:pPr>
            <a:r>
              <a:rPr lang="fr-FR" sz="4000" dirty="0">
                <a:latin typeface="Times New Roman" panose="02020603050405020304" pitchFamily="18" charset="0"/>
                <a:cs typeface="Times New Roman" panose="02020603050405020304" pitchFamily="18" charset="0"/>
              </a:rPr>
              <a:t>-Les élèves de l'Ecole polytechnique déclarés admis ou admissibles dans les administrations.</a:t>
            </a:r>
          </a:p>
          <a:p>
            <a:pPr marL="0" indent="0" algn="just">
              <a:buNone/>
            </a:pPr>
            <a:r>
              <a:rPr lang="fr-FR" sz="4000" dirty="0">
                <a:latin typeface="Times New Roman" panose="02020603050405020304" pitchFamily="18" charset="0"/>
                <a:cs typeface="Times New Roman" panose="02020603050405020304" pitchFamily="18" charset="0"/>
              </a:rPr>
              <a:t>-Dans chaque commune, les 10 % de citoyens les plus imposés.</a:t>
            </a:r>
          </a:p>
          <a:p>
            <a:pPr marL="0" indent="0">
              <a:buNone/>
            </a:pPr>
            <a:endParaRPr lang="fr-FR" dirty="0"/>
          </a:p>
          <a:p>
            <a:pPr marL="0" indent="0" algn="ctr">
              <a:buNone/>
            </a:pPr>
            <a:r>
              <a:rPr lang="fr-FR" i="1" dirty="0" err="1">
                <a:latin typeface="Times New Roman" panose="02020603050405020304" pitchFamily="18" charset="0"/>
                <a:cs typeface="Times New Roman" panose="02020603050405020304" pitchFamily="18" charset="0"/>
              </a:rPr>
              <a:t>Rq</a:t>
            </a:r>
            <a:r>
              <a:rPr lang="fr-FR" i="1" dirty="0">
                <a:latin typeface="Times New Roman" panose="02020603050405020304" pitchFamily="18" charset="0"/>
                <a:cs typeface="Times New Roman" panose="02020603050405020304" pitchFamily="18" charset="0"/>
              </a:rPr>
              <a:t> : </a:t>
            </a:r>
            <a:r>
              <a:rPr lang="fr-FR" sz="3200" dirty="0">
                <a:latin typeface="Times New Roman" panose="02020603050405020304" pitchFamily="18" charset="0"/>
                <a:cs typeface="Times New Roman" pitchFamily="18" charset="0"/>
              </a:rPr>
              <a:t>En 1834, aux élections municipales peuvent voter près de 2,8 millions de censitaires et près de 80.000 capacitaires. Dans les grandes villes universitaires, les capacitaires peuvent représenter jusqu'à 20-25 % du corps électoral. </a:t>
            </a:r>
          </a:p>
          <a:p>
            <a:pPr marL="0" indent="0" algn="ctr">
              <a:buNone/>
            </a:pPr>
            <a:r>
              <a:rPr lang="fr-FR" sz="3200" i="1" dirty="0" err="1">
                <a:latin typeface="Times New Roman" pitchFamily="18" charset="0"/>
                <a:cs typeface="Times New Roman" pitchFamily="18" charset="0"/>
              </a:rPr>
              <a:t>Rq</a:t>
            </a:r>
            <a:r>
              <a:rPr lang="fr-FR" sz="3200" i="1" dirty="0">
                <a:latin typeface="Times New Roman" pitchFamily="18" charset="0"/>
                <a:cs typeface="Times New Roman" pitchFamily="18" charset="0"/>
              </a:rPr>
              <a:t> : </a:t>
            </a:r>
            <a:r>
              <a:rPr lang="en-US" sz="3200" i="1" dirty="0">
                <a:latin typeface="Times New Roman" pitchFamily="18" charset="0"/>
                <a:cs typeface="Times New Roman" pitchFamily="18" charset="0"/>
              </a:rPr>
              <a:t>Voting Rights Act de 1965 </a:t>
            </a:r>
            <a:r>
              <a:rPr lang="en-US" sz="3200" dirty="0">
                <a:latin typeface="Times New Roman" pitchFamily="18" charset="0"/>
                <a:cs typeface="Times New Roman" pitchFamily="18" charset="0"/>
              </a:rPr>
              <a:t>qui met fin aux tests </a:t>
            </a:r>
            <a:r>
              <a:rPr lang="en-US" sz="3200" dirty="0" err="1">
                <a:latin typeface="Times New Roman" pitchFamily="18" charset="0"/>
                <a:cs typeface="Times New Roman" pitchFamily="18" charset="0"/>
              </a:rPr>
              <a:t>d’alphabétisation</a:t>
            </a:r>
            <a:r>
              <a:rPr lang="en-US" sz="3200" dirty="0">
                <a:latin typeface="Times New Roman" pitchFamily="18" charset="0"/>
                <a:cs typeface="Times New Roman" pitchFamily="18" charset="0"/>
              </a:rPr>
              <a:t> dans </a:t>
            </a:r>
            <a:r>
              <a:rPr lang="en-US" sz="3200" dirty="0" err="1">
                <a:latin typeface="Times New Roman" pitchFamily="18" charset="0"/>
                <a:cs typeface="Times New Roman" pitchFamily="18" charset="0"/>
              </a:rPr>
              <a:t>certains</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Etats</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forme</a:t>
            </a:r>
            <a:r>
              <a:rPr lang="en-US" sz="3200" dirty="0">
                <a:latin typeface="Times New Roman" pitchFamily="18" charset="0"/>
                <a:cs typeface="Times New Roman" pitchFamily="18" charset="0"/>
              </a:rPr>
              <a:t> de suffrage </a:t>
            </a:r>
            <a:r>
              <a:rPr lang="en-US" sz="3200" dirty="0" err="1">
                <a:latin typeface="Times New Roman" pitchFamily="18" charset="0"/>
                <a:cs typeface="Times New Roman" pitchFamily="18" charset="0"/>
              </a:rPr>
              <a:t>capacitaire</a:t>
            </a:r>
            <a:r>
              <a:rPr lang="en-US" sz="3200" dirty="0">
                <a:latin typeface="Times New Roman" pitchFamily="18" charset="0"/>
                <a:cs typeface="Times New Roman" pitchFamily="18" charset="0"/>
              </a:rPr>
              <a:t>).</a:t>
            </a:r>
            <a:endParaRPr lang="fr-FR" sz="3200" i="1" dirty="0">
              <a:latin typeface="Times New Roman" pitchFamily="18" charset="0"/>
              <a:cs typeface="Times New Roman" pitchFamily="18" charset="0"/>
            </a:endParaRPr>
          </a:p>
          <a:p>
            <a:pPr marL="0" indent="0" algn="ctr">
              <a:buNone/>
            </a:pPr>
            <a:endParaRPr lang="fr-FR"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851D27-8258-8204-1570-DFEB89BAE6AB}"/>
              </a:ext>
            </a:extLst>
          </p:cNvPr>
          <p:cNvSpPr>
            <a:spLocks noGrp="1"/>
          </p:cNvSpPr>
          <p:nvPr>
            <p:ph type="title"/>
          </p:nvPr>
        </p:nvSpPr>
        <p:spPr>
          <a:xfrm>
            <a:off x="0" y="1"/>
            <a:ext cx="9144000" cy="476671"/>
          </a:xfrm>
        </p:spPr>
        <p:txBody>
          <a:bodyPr>
            <a:noAutofit/>
          </a:bodyPr>
          <a:lstStyle/>
          <a:p>
            <a:r>
              <a:rPr lang="fr-FR" sz="2800" b="1" dirty="0">
                <a:latin typeface="Times New Roman" panose="02020603050405020304" pitchFamily="18" charset="0"/>
                <a:cs typeface="Times New Roman" panose="02020603050405020304" pitchFamily="18" charset="0"/>
              </a:rPr>
              <a:t>Guizot, penseur de la représentation et des « capacités »</a:t>
            </a:r>
          </a:p>
        </p:txBody>
      </p:sp>
      <p:sp>
        <p:nvSpPr>
          <p:cNvPr id="3" name="Espace réservé du contenu 2">
            <a:extLst>
              <a:ext uri="{FF2B5EF4-FFF2-40B4-BE49-F238E27FC236}">
                <a16:creationId xmlns:a16="http://schemas.microsoft.com/office/drawing/2014/main" id="{4B9E22BA-AB40-22FE-FB58-7CD96E5C6381}"/>
              </a:ext>
            </a:extLst>
          </p:cNvPr>
          <p:cNvSpPr>
            <a:spLocks noGrp="1"/>
          </p:cNvSpPr>
          <p:nvPr>
            <p:ph idx="1"/>
          </p:nvPr>
        </p:nvSpPr>
        <p:spPr>
          <a:xfrm>
            <a:off x="0" y="692696"/>
            <a:ext cx="9144000" cy="6165303"/>
          </a:xfrm>
        </p:spPr>
        <p:txBody>
          <a:bodyPr>
            <a:normAutofit fontScale="55000" lnSpcReduction="20000"/>
          </a:bodyPr>
          <a:lstStyle/>
          <a:p>
            <a:pPr algn="just">
              <a:lnSpc>
                <a:spcPct val="120000"/>
              </a:lnSpc>
              <a:spcBef>
                <a:spcPts val="0"/>
              </a:spcBef>
            </a:pPr>
            <a:r>
              <a:rPr lang="fr-FR" dirty="0">
                <a:latin typeface="Times New Roman" panose="02020603050405020304" pitchFamily="18" charset="0"/>
                <a:cs typeface="Times New Roman" panose="02020603050405020304" pitchFamily="18" charset="0"/>
              </a:rPr>
              <a:t>François Guizot (1787 – 1874) est un intellectuel (notamment historien) et surtout un homme d’Etat français. Sous la monarchie de Juillet, il fut ministre de l’Intérieur, ministre de l’Instruction publique et, de 1830 à 1848, député du Calvados.</a:t>
            </a:r>
          </a:p>
          <a:p>
            <a:pPr algn="just">
              <a:lnSpc>
                <a:spcPct val="120000"/>
              </a:lnSpc>
              <a:spcBef>
                <a:spcPts val="0"/>
              </a:spcBef>
            </a:pPr>
            <a:endParaRPr lang="fr-FR" sz="2200" dirty="0">
              <a:latin typeface="Times New Roman" panose="02020603050405020304" pitchFamily="18" charset="0"/>
              <a:cs typeface="Times New Roman" panose="02020603050405020304" pitchFamily="18" charset="0"/>
            </a:endParaRPr>
          </a:p>
          <a:p>
            <a:pPr algn="just">
              <a:lnSpc>
                <a:spcPct val="120000"/>
              </a:lnSpc>
              <a:spcBef>
                <a:spcPts val="0"/>
              </a:spcBef>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Il publia plusieurs textes importants, dont </a:t>
            </a:r>
            <a:r>
              <a:rPr lang="fr-FR" b="0" i="1" dirty="0">
                <a:solidFill>
                  <a:srgbClr val="202122"/>
                </a:solidFill>
                <a:effectLst/>
                <a:latin typeface="Times New Roman" panose="02020603050405020304" pitchFamily="18" charset="0"/>
                <a:cs typeface="Times New Roman" panose="02020603050405020304" pitchFamily="18" charset="0"/>
              </a:rPr>
              <a:t>Du gouvernement représentatif de l’état actuel de la France</a:t>
            </a:r>
            <a:r>
              <a:rPr lang="fr-FR" dirty="0">
                <a:solidFill>
                  <a:srgbClr val="202122"/>
                </a:solidFill>
                <a:latin typeface="Times New Roman" panose="02020603050405020304" pitchFamily="18" charset="0"/>
                <a:cs typeface="Times New Roman" panose="02020603050405020304" pitchFamily="18" charset="0"/>
              </a:rPr>
              <a:t> (1816), </a:t>
            </a:r>
            <a:r>
              <a:rPr lang="fr-FR" b="0" i="1" dirty="0">
                <a:solidFill>
                  <a:srgbClr val="202122"/>
                </a:solidFill>
                <a:effectLst/>
                <a:latin typeface="Times New Roman" panose="02020603050405020304" pitchFamily="18" charset="0"/>
                <a:cs typeface="Times New Roman" panose="02020603050405020304" pitchFamily="18" charset="0"/>
              </a:rPr>
              <a:t>Des moyens de gouvernement et d’opposition dans l’état actuel de la France (</a:t>
            </a:r>
            <a:r>
              <a:rPr lang="fr-FR" b="0" dirty="0">
                <a:solidFill>
                  <a:srgbClr val="202122"/>
                </a:solidFill>
                <a:effectLst/>
                <a:latin typeface="Times New Roman" panose="02020603050405020304" pitchFamily="18" charset="0"/>
                <a:cs typeface="Times New Roman" panose="02020603050405020304" pitchFamily="18" charset="0"/>
              </a:rPr>
              <a:t>avec un </a:t>
            </a:r>
            <a:r>
              <a:rPr lang="fr-FR" b="0" i="1" dirty="0">
                <a:solidFill>
                  <a:srgbClr val="202122"/>
                </a:solidFill>
                <a:effectLst/>
                <a:latin typeface="Times New Roman" panose="02020603050405020304" pitchFamily="18" charset="0"/>
                <a:cs typeface="Times New Roman" panose="02020603050405020304" pitchFamily="18" charset="0"/>
              </a:rPr>
              <a:t>Histoire du gouvernement représentatif, </a:t>
            </a:r>
            <a:r>
              <a:rPr lang="fr-FR" b="0" dirty="0">
                <a:solidFill>
                  <a:srgbClr val="202122"/>
                </a:solidFill>
                <a:effectLst/>
                <a:latin typeface="Times New Roman" panose="02020603050405020304" pitchFamily="18" charset="0"/>
                <a:cs typeface="Times New Roman" panose="02020603050405020304" pitchFamily="18" charset="0"/>
              </a:rPr>
              <a:t>en 1821), </a:t>
            </a:r>
            <a:r>
              <a:rPr lang="fr-FR" b="0" i="1" dirty="0">
                <a:solidFill>
                  <a:srgbClr val="202122"/>
                </a:solidFill>
                <a:effectLst/>
                <a:latin typeface="Times New Roman" panose="02020603050405020304" pitchFamily="18" charset="0"/>
                <a:cs typeface="Times New Roman" panose="02020603050405020304" pitchFamily="18" charset="0"/>
              </a:rPr>
              <a:t>De la souveraineté </a:t>
            </a:r>
            <a:r>
              <a:rPr lang="fr-FR" b="0" dirty="0">
                <a:solidFill>
                  <a:srgbClr val="202122"/>
                </a:solidFill>
                <a:effectLst/>
                <a:latin typeface="Times New Roman" panose="02020603050405020304" pitchFamily="18" charset="0"/>
                <a:cs typeface="Times New Roman" panose="02020603050405020304" pitchFamily="18" charset="0"/>
              </a:rPr>
              <a:t>(1822)</a:t>
            </a:r>
            <a:r>
              <a:rPr lang="fr-FR" i="1" dirty="0">
                <a:solidFill>
                  <a:srgbClr val="202122"/>
                </a:solidFill>
                <a:latin typeface="Times New Roman" panose="02020603050405020304" pitchFamily="18" charset="0"/>
                <a:cs typeface="Times New Roman" panose="02020603050405020304" pitchFamily="18" charset="0"/>
              </a:rPr>
              <a:t>, De la démocratie dans les sociétés modernes </a:t>
            </a:r>
            <a:r>
              <a:rPr lang="fr-FR" dirty="0">
                <a:solidFill>
                  <a:srgbClr val="202122"/>
                </a:solidFill>
                <a:latin typeface="Times New Roman" panose="02020603050405020304" pitchFamily="18" charset="0"/>
                <a:cs typeface="Times New Roman" panose="02020603050405020304" pitchFamily="18" charset="0"/>
              </a:rPr>
              <a:t>(1837). Il est également fasciné par l’histoire anglaise (histoire de Charles Ier, histoire de la révolution d’Angleterre, Histoire du protectorat de Cromwell, etc…). </a:t>
            </a:r>
          </a:p>
          <a:p>
            <a:pPr algn="just">
              <a:lnSpc>
                <a:spcPct val="120000"/>
              </a:lnSpc>
              <a:spcBef>
                <a:spcPts val="0"/>
              </a:spcBef>
              <a:buFont typeface="Arial" panose="020B0604020202020204" pitchFamily="34" charset="0"/>
              <a:buChar char="•"/>
            </a:pPr>
            <a:endParaRPr lang="fr-FR" sz="2200" b="0" i="1" dirty="0">
              <a:solidFill>
                <a:srgbClr val="202122"/>
              </a:solidFill>
              <a:effectLst/>
              <a:latin typeface="Times New Roman" panose="02020603050405020304" pitchFamily="18" charset="0"/>
              <a:cs typeface="Times New Roman" panose="02020603050405020304" pitchFamily="18" charset="0"/>
            </a:endParaRPr>
          </a:p>
          <a:p>
            <a:pPr algn="just">
              <a:lnSpc>
                <a:spcPct val="120000"/>
              </a:lnSpc>
              <a:spcBef>
                <a:spcPts val="0"/>
              </a:spcBef>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Démissionnaire en février 1848, exilé à Londres après 1848, il est visé dans le </a:t>
            </a:r>
            <a:r>
              <a:rPr lang="fr-FR" i="1" dirty="0">
                <a:latin typeface="Times New Roman" panose="02020603050405020304" pitchFamily="18" charset="0"/>
                <a:cs typeface="Times New Roman" panose="02020603050405020304" pitchFamily="18" charset="0"/>
              </a:rPr>
              <a:t>Manifeste du Parti </a:t>
            </a:r>
            <a:r>
              <a:rPr lang="fr-FR" i="1" dirty="0" err="1">
                <a:latin typeface="Times New Roman" panose="02020603050405020304" pitchFamily="18" charset="0"/>
                <a:cs typeface="Times New Roman" panose="02020603050405020304" pitchFamily="18" charset="0"/>
              </a:rPr>
              <a:t>Commnuniste</a:t>
            </a:r>
            <a:r>
              <a:rPr lang="fr-FR" i="1" dirty="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Il écrit en 1849 </a:t>
            </a:r>
            <a:r>
              <a:rPr lang="fr-FR" i="1" dirty="0">
                <a:latin typeface="Times New Roman" panose="02020603050405020304" pitchFamily="18" charset="0"/>
                <a:cs typeface="Times New Roman" panose="02020603050405020304" pitchFamily="18" charset="0"/>
              </a:rPr>
              <a:t>De la démocratie en France, </a:t>
            </a:r>
            <a:r>
              <a:rPr lang="fr-FR" dirty="0">
                <a:latin typeface="Times New Roman" panose="02020603050405020304" pitchFamily="18" charset="0"/>
                <a:cs typeface="Times New Roman" panose="02020603050405020304" pitchFamily="18" charset="0"/>
              </a:rPr>
              <a:t>tableau noir de la situation politique en France.</a:t>
            </a:r>
          </a:p>
          <a:p>
            <a:pPr algn="just">
              <a:lnSpc>
                <a:spcPct val="120000"/>
              </a:lnSpc>
              <a:spcBef>
                <a:spcPts val="0"/>
              </a:spcBef>
            </a:pPr>
            <a:endParaRPr lang="fr-FR" sz="2200" dirty="0">
              <a:latin typeface="Times New Roman" panose="02020603050405020304" pitchFamily="18" charset="0"/>
              <a:cs typeface="Times New Roman" panose="02020603050405020304" pitchFamily="18" charset="0"/>
            </a:endParaRPr>
          </a:p>
          <a:p>
            <a:pPr algn="just">
              <a:lnSpc>
                <a:spcPct val="120000"/>
              </a:lnSpc>
              <a:spcBef>
                <a:spcPts val="0"/>
              </a:spcBef>
            </a:pPr>
            <a:r>
              <a:rPr lang="fr-FR" dirty="0">
                <a:latin typeface="Times New Roman" panose="02020603050405020304" pitchFamily="18" charset="0"/>
                <a:cs typeface="Times New Roman" panose="02020603050405020304" pitchFamily="18" charset="0"/>
              </a:rPr>
              <a:t>Politiquement, Guizot est, sans conteste, un libéral, comme peut l’être Benjamin Constant au même moment. Electoralement, Guizot montre que le « peuple » redoute l’ancienne aristocratie, mais qu’il confesse sa doctrine de l’égalité comme un « dogme confus ». Pour lui, le pouvoir doit </a:t>
            </a:r>
            <a:r>
              <a:rPr lang="fr-FR" dirty="0" err="1">
                <a:latin typeface="Times New Roman" panose="02020603050405020304" pitchFamily="18" charset="0"/>
                <a:cs typeface="Times New Roman" panose="02020603050405020304" pitchFamily="18" charset="0"/>
              </a:rPr>
              <a:t>ademettre</a:t>
            </a:r>
            <a:r>
              <a:rPr lang="fr-FR" dirty="0">
                <a:latin typeface="Times New Roman" panose="02020603050405020304" pitchFamily="18" charset="0"/>
                <a:cs typeface="Times New Roman" panose="02020603050405020304" pitchFamily="18" charset="0"/>
              </a:rPr>
              <a:t> sa fonction </a:t>
            </a:r>
            <a:r>
              <a:rPr lang="fr-FR" dirty="0" err="1">
                <a:latin typeface="Times New Roman" panose="02020603050405020304" pitchFamily="18" charset="0"/>
                <a:cs typeface="Times New Roman" panose="02020603050405020304" pitchFamily="18" charset="0"/>
              </a:rPr>
              <a:t>essenteille</a:t>
            </a:r>
            <a:r>
              <a:rPr lang="fr-FR" dirty="0">
                <a:latin typeface="Times New Roman" panose="02020603050405020304" pitchFamily="18" charset="0"/>
                <a:cs typeface="Times New Roman" panose="02020603050405020304" pitchFamily="18" charset="0"/>
              </a:rPr>
              <a:t> : accompagner et révéler les supériorités (et donc </a:t>
            </a:r>
            <a:r>
              <a:rPr lang="fr-FR" dirty="0" err="1">
                <a:latin typeface="Times New Roman" panose="02020603050405020304" pitchFamily="18" charset="0"/>
                <a:cs typeface="Times New Roman" panose="02020603050405020304" pitchFamily="18" charset="0"/>
              </a:rPr>
              <a:t>sélectrionner</a:t>
            </a:r>
            <a:r>
              <a:rPr lang="fr-FR" dirty="0">
                <a:latin typeface="Times New Roman" panose="02020603050405020304" pitchFamily="18" charset="0"/>
                <a:cs typeface="Times New Roman" panose="02020603050405020304" pitchFamily="18" charset="0"/>
              </a:rPr>
              <a:t> ses maîtres). Le gouvernement représentatif, qu’il défend dans une certaine mesure, est donc une nouvelle conception de l’inégalité : celle des mérités.</a:t>
            </a:r>
          </a:p>
          <a:p>
            <a:pPr algn="just">
              <a:lnSpc>
                <a:spcPct val="120000"/>
              </a:lnSpc>
              <a:spcBef>
                <a:spcPts val="0"/>
              </a:spcBef>
            </a:pPr>
            <a:endParaRPr lang="fr-FR" sz="2500" dirty="0">
              <a:latin typeface="Times New Roman" panose="02020603050405020304" pitchFamily="18" charset="0"/>
              <a:cs typeface="Times New Roman" panose="02020603050405020304" pitchFamily="18" charset="0"/>
            </a:endParaRPr>
          </a:p>
          <a:p>
            <a:pPr marL="0" indent="0" algn="ctr">
              <a:lnSpc>
                <a:spcPct val="120000"/>
              </a:lnSpc>
              <a:spcBef>
                <a:spcPts val="0"/>
              </a:spcBef>
              <a:buNone/>
            </a:pPr>
            <a:r>
              <a:rPr lang="fr-FR" sz="2900" i="1" dirty="0">
                <a:latin typeface="Times New Roman" panose="02020603050405020304" pitchFamily="18" charset="0"/>
                <a:cs typeface="Times New Roman" panose="02020603050405020304" pitchFamily="18" charset="0"/>
              </a:rPr>
              <a:t>Lecture : </a:t>
            </a:r>
            <a:r>
              <a:rPr lang="fr-FR" sz="2900" dirty="0">
                <a:latin typeface="Times New Roman" panose="02020603050405020304" pitchFamily="18" charset="0"/>
                <a:cs typeface="Times New Roman" panose="02020603050405020304" pitchFamily="18" charset="0"/>
              </a:rPr>
              <a:t>Pierre Rosanvallon sur Guizot, « Le sacre des capacités ».</a:t>
            </a:r>
            <a:endParaRPr lang="fr-FR" sz="29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91485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851D27-8258-8204-1570-DFEB89BAE6AB}"/>
              </a:ext>
            </a:extLst>
          </p:cNvPr>
          <p:cNvSpPr>
            <a:spLocks noGrp="1"/>
          </p:cNvSpPr>
          <p:nvPr>
            <p:ph type="title"/>
          </p:nvPr>
        </p:nvSpPr>
        <p:spPr>
          <a:xfrm>
            <a:off x="0" y="1"/>
            <a:ext cx="9144000" cy="476671"/>
          </a:xfrm>
        </p:spPr>
        <p:txBody>
          <a:bodyPr>
            <a:noAutofit/>
          </a:bodyPr>
          <a:lstStyle/>
          <a:p>
            <a:r>
              <a:rPr lang="fr-FR" sz="2800" b="1" dirty="0">
                <a:latin typeface="Times New Roman" panose="02020603050405020304" pitchFamily="18" charset="0"/>
                <a:cs typeface="Times New Roman" panose="02020603050405020304" pitchFamily="18" charset="0"/>
              </a:rPr>
              <a:t>Guizot, penseur de la représentation et des « capacités »</a:t>
            </a:r>
          </a:p>
        </p:txBody>
      </p:sp>
      <p:sp>
        <p:nvSpPr>
          <p:cNvPr id="3" name="Espace réservé du contenu 2">
            <a:extLst>
              <a:ext uri="{FF2B5EF4-FFF2-40B4-BE49-F238E27FC236}">
                <a16:creationId xmlns:a16="http://schemas.microsoft.com/office/drawing/2014/main" id="{4B9E22BA-AB40-22FE-FB58-7CD96E5C6381}"/>
              </a:ext>
            </a:extLst>
          </p:cNvPr>
          <p:cNvSpPr>
            <a:spLocks noGrp="1"/>
          </p:cNvSpPr>
          <p:nvPr>
            <p:ph idx="1"/>
          </p:nvPr>
        </p:nvSpPr>
        <p:spPr>
          <a:xfrm>
            <a:off x="0" y="1152129"/>
            <a:ext cx="9144000" cy="5733255"/>
          </a:xfrm>
        </p:spPr>
        <p:txBody>
          <a:bodyPr>
            <a:normAutofit fontScale="77500" lnSpcReduction="20000"/>
          </a:bodyPr>
          <a:lstStyle/>
          <a:p>
            <a:pPr algn="just">
              <a:lnSpc>
                <a:spcPct val="120000"/>
              </a:lnSpc>
              <a:spcBef>
                <a:spcPts val="0"/>
              </a:spcBef>
            </a:pPr>
            <a:r>
              <a:rPr lang="fr-FR" sz="3100" dirty="0">
                <a:latin typeface="Times New Roman" panose="02020603050405020304" pitchFamily="18" charset="0"/>
                <a:cs typeface="Times New Roman" panose="02020603050405020304" pitchFamily="18" charset="0"/>
              </a:rPr>
              <a:t>L’idée de capacité lie la représentation politique et la question de la raison.</a:t>
            </a:r>
          </a:p>
          <a:p>
            <a:pPr algn="just">
              <a:lnSpc>
                <a:spcPct val="120000"/>
              </a:lnSpc>
              <a:spcBef>
                <a:spcPts val="0"/>
              </a:spcBef>
            </a:pPr>
            <a:endParaRPr lang="fr-FR" sz="1800" dirty="0">
              <a:latin typeface="Times New Roman" panose="02020603050405020304" pitchFamily="18" charset="0"/>
              <a:cs typeface="Times New Roman" panose="02020603050405020304" pitchFamily="18" charset="0"/>
            </a:endParaRPr>
          </a:p>
          <a:p>
            <a:pPr algn="just">
              <a:lnSpc>
                <a:spcPct val="120000"/>
              </a:lnSpc>
              <a:spcBef>
                <a:spcPts val="0"/>
              </a:spcBef>
            </a:pPr>
            <a:r>
              <a:rPr lang="fr-FR" sz="3100" dirty="0">
                <a:latin typeface="Times New Roman" panose="02020603050405020304" pitchFamily="18" charset="0"/>
                <a:cs typeface="Times New Roman" panose="02020603050405020304" pitchFamily="18" charset="0"/>
              </a:rPr>
              <a:t>Pour lui, « le droit électoral n’est pas dans le nombre mais appartient à la capacité politique ». Voter n’est pas un droit mais une fonction sociale qui doit être exercer par les plus raisonnables.</a:t>
            </a:r>
          </a:p>
          <a:p>
            <a:pPr algn="just">
              <a:lnSpc>
                <a:spcPct val="120000"/>
              </a:lnSpc>
              <a:spcBef>
                <a:spcPts val="0"/>
              </a:spcBef>
            </a:pPr>
            <a:endParaRPr lang="fr-FR" sz="1800" dirty="0">
              <a:latin typeface="Times New Roman" panose="02020603050405020304" pitchFamily="18" charset="0"/>
              <a:cs typeface="Times New Roman" panose="02020603050405020304" pitchFamily="18" charset="0"/>
            </a:endParaRPr>
          </a:p>
          <a:p>
            <a:pPr algn="just">
              <a:lnSpc>
                <a:spcPct val="120000"/>
              </a:lnSpc>
              <a:spcBef>
                <a:spcPts val="0"/>
              </a:spcBef>
            </a:pPr>
            <a:r>
              <a:rPr lang="fr-FR" sz="3100" dirty="0">
                <a:latin typeface="Times New Roman" panose="02020603050405020304" pitchFamily="18" charset="0"/>
                <a:cs typeface="Times New Roman" panose="02020603050405020304" pitchFamily="18" charset="0"/>
              </a:rPr>
              <a:t>Il faut bien remettre de l’aristocratie dans la question politique, en juxtaposant la question économique (le cens) et la question méritocratique.</a:t>
            </a:r>
          </a:p>
          <a:p>
            <a:pPr algn="just">
              <a:lnSpc>
                <a:spcPct val="120000"/>
              </a:lnSpc>
              <a:spcBef>
                <a:spcPts val="0"/>
              </a:spcBef>
            </a:pPr>
            <a:endParaRPr lang="fr-FR" sz="1800" dirty="0">
              <a:latin typeface="Times New Roman" panose="02020603050405020304" pitchFamily="18" charset="0"/>
              <a:cs typeface="Times New Roman" panose="02020603050405020304" pitchFamily="18" charset="0"/>
            </a:endParaRPr>
          </a:p>
          <a:p>
            <a:pPr algn="just">
              <a:lnSpc>
                <a:spcPct val="120000"/>
              </a:lnSpc>
              <a:spcBef>
                <a:spcPts val="0"/>
              </a:spcBef>
            </a:pPr>
            <a:r>
              <a:rPr lang="fr-FR" sz="3100" dirty="0">
                <a:latin typeface="Times New Roman" panose="02020603050405020304" pitchFamily="18" charset="0"/>
                <a:cs typeface="Times New Roman" panose="02020603050405020304" pitchFamily="18" charset="0"/>
              </a:rPr>
              <a:t>Guizot en 1834 : « Le suffrage universel est un pur instrument de destruction ; c’est une de ces idées dont on se sert quand on veut remuer profondément les peuples, avec lesquelles on fait les révolutions ; mais ce ne sont pas de véritables doctrines de gouvernement ; on ne fonde rien avec cela ».</a:t>
            </a:r>
          </a:p>
          <a:p>
            <a:pPr algn="just">
              <a:lnSpc>
                <a:spcPct val="120000"/>
              </a:lnSpc>
              <a:spcBef>
                <a:spcPts val="0"/>
              </a:spcBef>
            </a:pPr>
            <a:endParaRPr lang="fr-FR" sz="2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72429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726" y="0"/>
            <a:ext cx="9144000" cy="764704"/>
          </a:xfrm>
        </p:spPr>
        <p:txBody>
          <a:bodyPr>
            <a:noAutofit/>
          </a:bodyPr>
          <a:lstStyle/>
          <a:p>
            <a:r>
              <a:rPr lang="fr-FR" sz="2500" b="1" dirty="0">
                <a:latin typeface="Times New Roman" pitchFamily="18" charset="0"/>
                <a:cs typeface="Times New Roman" pitchFamily="18" charset="0"/>
              </a:rPr>
              <a:t>1848 ou la cristallisation des philosophies politiques sur l’élection</a:t>
            </a:r>
          </a:p>
        </p:txBody>
      </p:sp>
      <p:sp>
        <p:nvSpPr>
          <p:cNvPr id="3" name="Espace réservé du contenu 2"/>
          <p:cNvSpPr>
            <a:spLocks noGrp="1"/>
          </p:cNvSpPr>
          <p:nvPr>
            <p:ph idx="1"/>
          </p:nvPr>
        </p:nvSpPr>
        <p:spPr>
          <a:xfrm>
            <a:off x="0" y="980728"/>
            <a:ext cx="9144000" cy="5877272"/>
          </a:xfrm>
        </p:spPr>
        <p:txBody>
          <a:bodyPr>
            <a:normAutofit fontScale="70000" lnSpcReduction="20000"/>
          </a:bodyPr>
          <a:lstStyle/>
          <a:p>
            <a:pPr algn="just"/>
            <a:r>
              <a:rPr lang="fr-FR" sz="3000" dirty="0">
                <a:latin typeface="Times New Roman" pitchFamily="18" charset="0"/>
                <a:cs typeface="Times New Roman" pitchFamily="18" charset="0"/>
              </a:rPr>
              <a:t>En février 1848, à la suite d’une campagne de « banquets » exigeant une réforme électorale, la monarchie de Juillet s’effondre. </a:t>
            </a:r>
            <a:r>
              <a:rPr lang="fr-FR" sz="3200" dirty="0">
                <a:latin typeface="Times New Roman" pitchFamily="18" charset="0"/>
                <a:cs typeface="Times New Roman" pitchFamily="18" charset="0"/>
              </a:rPr>
              <a:t>Le 5 mars 1848, un décret instaure le suffrage universel pour tous les hommes âgés d'au moins 21 ans (25 ans pour l'éligibilité). Sont également mises en avant les ides de secret du vote et d’indemnités.</a:t>
            </a:r>
          </a:p>
          <a:p>
            <a:pPr algn="just"/>
            <a:endParaRPr lang="fr-FR" sz="2000" dirty="0">
              <a:latin typeface="Times New Roman" pitchFamily="18" charset="0"/>
              <a:cs typeface="Times New Roman" pitchFamily="18" charset="0"/>
            </a:endParaRPr>
          </a:p>
          <a:p>
            <a:pPr algn="just"/>
            <a:r>
              <a:rPr lang="fr-FR" sz="3200" dirty="0">
                <a:latin typeface="Times New Roman" pitchFamily="18" charset="0"/>
                <a:cs typeface="Times New Roman" pitchFamily="18" charset="0"/>
              </a:rPr>
              <a:t>Aux élections législatives des 23 et 24 avril 1848, les républicains sont balayés (environ 200 républicains modérés ou socialistes contre 800 légitimistes ou orléanistes à la nouvelle Chambre).</a:t>
            </a:r>
          </a:p>
          <a:p>
            <a:pPr marL="0" indent="0" algn="just">
              <a:buNone/>
            </a:pPr>
            <a:endParaRPr lang="fr-FR" sz="2000" dirty="0">
              <a:latin typeface="Times New Roman" pitchFamily="18" charset="0"/>
              <a:cs typeface="Times New Roman" pitchFamily="18" charset="0"/>
            </a:endParaRPr>
          </a:p>
          <a:p>
            <a:pPr algn="just"/>
            <a:r>
              <a:rPr lang="fr-FR" sz="3000" dirty="0">
                <a:latin typeface="Times New Roman" pitchFamily="18" charset="0"/>
                <a:cs typeface="Times New Roman" pitchFamily="18" charset="0"/>
              </a:rPr>
              <a:t>Comme toute crise politique, la révolution de 1848 peut se penser comme une controverse où les oppositions politiques et philosophiques se croisent et s’opposent. Faire l’histoire de ce moment, c’est alors aussi faire une histoire sociale des idées qui prend en compte non pas seulement les vainqueurs mais aussi les possibles non advenus.</a:t>
            </a:r>
          </a:p>
          <a:p>
            <a:pPr algn="just"/>
            <a:endParaRPr lang="fr-FR" sz="2000" dirty="0">
              <a:latin typeface="Times New Roman" pitchFamily="18" charset="0"/>
              <a:cs typeface="Times New Roman" pitchFamily="18" charset="0"/>
            </a:endParaRPr>
          </a:p>
          <a:p>
            <a:pPr algn="just"/>
            <a:r>
              <a:rPr lang="fr-FR" sz="3000" dirty="0">
                <a:latin typeface="Times New Roman" pitchFamily="18" charset="0"/>
                <a:cs typeface="Times New Roman" pitchFamily="18" charset="0"/>
              </a:rPr>
              <a:t>Les camps « intellectuels » en présence : </a:t>
            </a:r>
          </a:p>
          <a:p>
            <a:pPr algn="just">
              <a:buNone/>
            </a:pPr>
            <a:r>
              <a:rPr lang="fr-FR" sz="2600" dirty="0">
                <a:latin typeface="Times New Roman" pitchFamily="18" charset="0"/>
                <a:cs typeface="Times New Roman" pitchFamily="18" charset="0"/>
              </a:rPr>
              <a:t>-Le vote censitaire.</a:t>
            </a:r>
          </a:p>
          <a:p>
            <a:pPr algn="just">
              <a:buNone/>
            </a:pPr>
            <a:r>
              <a:rPr lang="fr-FR" sz="2600" dirty="0">
                <a:latin typeface="Times New Roman" pitchFamily="18" charset="0"/>
                <a:cs typeface="Times New Roman" pitchFamily="18" charset="0"/>
              </a:rPr>
              <a:t>-Le vote capacitaire. </a:t>
            </a:r>
          </a:p>
          <a:p>
            <a:pPr algn="just">
              <a:buNone/>
            </a:pPr>
            <a:r>
              <a:rPr lang="fr-FR" sz="2600" dirty="0">
                <a:latin typeface="Times New Roman" pitchFamily="18" charset="0"/>
                <a:cs typeface="Times New Roman" pitchFamily="18" charset="0"/>
              </a:rPr>
              <a:t>-Le suffrage universel exclusif.</a:t>
            </a:r>
          </a:p>
          <a:p>
            <a:pPr algn="just">
              <a:buNone/>
            </a:pPr>
            <a:r>
              <a:rPr lang="fr-FR" sz="2600" dirty="0">
                <a:latin typeface="Times New Roman" pitchFamily="18" charset="0"/>
                <a:cs typeface="Times New Roman" pitchFamily="18" charset="0"/>
              </a:rPr>
              <a:t>-Le suffrage universel inclusif.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19F5C2-C9D5-5103-ECCE-F99DD31A785C}"/>
              </a:ext>
            </a:extLst>
          </p:cNvPr>
          <p:cNvSpPr txBox="1">
            <a:spLocks noGrp="1"/>
          </p:cNvSpPr>
          <p:nvPr>
            <p:ph type="title"/>
          </p:nvPr>
        </p:nvSpPr>
        <p:spPr>
          <a:xfrm>
            <a:off x="-1" y="4495"/>
            <a:ext cx="9143997" cy="510536"/>
          </a:xfrm>
        </p:spPr>
        <p:txBody>
          <a:bodyPr anchorCtr="1">
            <a:normAutofit fontScale="90000"/>
          </a:bodyPr>
          <a:lstStyle/>
          <a:p>
            <a:pPr lvl="0" algn="ctr"/>
            <a:r>
              <a:rPr lang="fr-FR" sz="3000" b="1" dirty="0">
                <a:latin typeface="Times New Roman" pitchFamily="18"/>
                <a:cs typeface="Times New Roman" pitchFamily="18"/>
              </a:rPr>
              <a:t>La révolution de 1848 : quelques éléments</a:t>
            </a:r>
          </a:p>
        </p:txBody>
      </p:sp>
      <p:sp>
        <p:nvSpPr>
          <p:cNvPr id="3" name="Espace réservé du contenu 2">
            <a:extLst>
              <a:ext uri="{FF2B5EF4-FFF2-40B4-BE49-F238E27FC236}">
                <a16:creationId xmlns:a16="http://schemas.microsoft.com/office/drawing/2014/main" id="{C1916A2B-EF54-B179-1E6F-FB4F82418AE2}"/>
              </a:ext>
            </a:extLst>
          </p:cNvPr>
          <p:cNvSpPr txBox="1">
            <a:spLocks noGrp="1"/>
          </p:cNvSpPr>
          <p:nvPr>
            <p:ph idx="1"/>
          </p:nvPr>
        </p:nvSpPr>
        <p:spPr>
          <a:xfrm>
            <a:off x="0" y="764704"/>
            <a:ext cx="9143997" cy="6088802"/>
          </a:xfrm>
        </p:spPr>
        <p:txBody>
          <a:bodyPr>
            <a:normAutofit fontScale="92500" lnSpcReduction="20000"/>
          </a:bodyPr>
          <a:lstStyle/>
          <a:p>
            <a:pPr algn="just">
              <a:lnSpc>
                <a:spcPct val="107000"/>
              </a:lnSpc>
              <a:spcAft>
                <a:spcPts val="600"/>
              </a:spcAft>
            </a:pPr>
            <a:r>
              <a:rPr lang="fr-FR" sz="1800" dirty="0">
                <a:solidFill>
                  <a:srgbClr val="323232"/>
                </a:solidFill>
                <a:latin typeface="Times New Roman" panose="02020603050405020304" pitchFamily="18" charset="0"/>
                <a:cs typeface="Times New Roman" panose="02020603050405020304" pitchFamily="18" charset="0"/>
              </a:rPr>
              <a:t>Contrairement à 1830, toutes les institutions de représentation du régime précédent sont cette fois-ci dissoutes. Dans cette vacance, un certain nombre d’institutions nouvelles se mettent en place, issues de la révolution elle-même, ou d’une transformation de dispositifs préexistants.</a:t>
            </a:r>
          </a:p>
          <a:p>
            <a:pPr algn="just">
              <a:spcBef>
                <a:spcPts val="0"/>
              </a:spcBef>
            </a:pPr>
            <a:endParaRPr lang="fr-FR" sz="1500" dirty="0">
              <a:latin typeface="Times New Roman" panose="02020603050405020304" pitchFamily="18" charset="0"/>
              <a:cs typeface="Times New Roman" panose="02020603050405020304" pitchFamily="18" charset="0"/>
            </a:endParaRPr>
          </a:p>
          <a:p>
            <a:pPr algn="just">
              <a:lnSpc>
                <a:spcPct val="107000"/>
              </a:lnSpc>
              <a:spcAft>
                <a:spcPts val="600"/>
              </a:spcAft>
            </a:pPr>
            <a:r>
              <a:rPr lang="fr-FR" sz="1800" dirty="0">
                <a:solidFill>
                  <a:srgbClr val="323232"/>
                </a:solidFill>
                <a:latin typeface="Times New Roman" panose="02020603050405020304" pitchFamily="18" charset="0"/>
                <a:cs typeface="Times New Roman" panose="02020603050405020304" pitchFamily="18" charset="0"/>
              </a:rPr>
              <a:t>D’abord, un Gouvernement provisoire, représentatif des différentes tendances républicaines. Sa majorité, derrière Lamartine, le ministre des Affaires étrangères, est favorable à l’organisation la plus rapide possible de l’élection d’une Assemblée constituante. Mais une minorité, derrière Ledru-Rollin, le ministre de l’Intérieur, pense qu’organiser une élection sans avoir au préalable républicanisé le pays, c’est-à-dire épuré l’administration et éclairé le peuple, risquerait de ramener au pouvoir les anciennes notabilités. Enfin, Louis Blanc et Albert veulent que le Gouvernement provisoire utilise son pouvoir né des barricades pour entreprendre une réforme sociale. </a:t>
            </a:r>
          </a:p>
          <a:p>
            <a:pPr algn="just">
              <a:lnSpc>
                <a:spcPct val="110000"/>
              </a:lnSpc>
              <a:spcBef>
                <a:spcPts val="0"/>
              </a:spcBef>
            </a:pPr>
            <a:endParaRPr lang="fr-FR" sz="1500" dirty="0">
              <a:latin typeface="Times New Roman" panose="02020603050405020304" pitchFamily="18" charset="0"/>
              <a:cs typeface="Times New Roman" panose="02020603050405020304" pitchFamily="18" charset="0"/>
            </a:endParaRPr>
          </a:p>
          <a:p>
            <a:pPr algn="just">
              <a:lnSpc>
                <a:spcPct val="107000"/>
              </a:lnSpc>
              <a:spcAft>
                <a:spcPts val="600"/>
              </a:spcAft>
            </a:pPr>
            <a:r>
              <a:rPr lang="fr-FR" sz="1800" dirty="0">
                <a:solidFill>
                  <a:srgbClr val="323232"/>
                </a:solidFill>
                <a:latin typeface="Times New Roman" panose="02020603050405020304" pitchFamily="18" charset="0"/>
                <a:cs typeface="Times New Roman" panose="02020603050405020304" pitchFamily="18" charset="0"/>
              </a:rPr>
              <a:t>2</a:t>
            </a:r>
            <a:r>
              <a:rPr lang="fr-FR" sz="1800" baseline="30000" dirty="0">
                <a:solidFill>
                  <a:srgbClr val="323232"/>
                </a:solidFill>
                <a:latin typeface="Times New Roman" panose="02020603050405020304" pitchFamily="18" charset="0"/>
                <a:cs typeface="Times New Roman" panose="02020603050405020304" pitchFamily="18" charset="0"/>
              </a:rPr>
              <a:t>ème</a:t>
            </a:r>
            <a:r>
              <a:rPr lang="fr-FR" sz="1800" dirty="0">
                <a:solidFill>
                  <a:srgbClr val="323232"/>
                </a:solidFill>
                <a:latin typeface="Times New Roman" panose="02020603050405020304" pitchFamily="18" charset="0"/>
                <a:cs typeface="Times New Roman" panose="02020603050405020304" pitchFamily="18" charset="0"/>
              </a:rPr>
              <a:t> institution, la Garde nationale démocratisée, incluant tous les citoyens masculins adultes élisant leurs propres chefs</a:t>
            </a:r>
          </a:p>
          <a:p>
            <a:pPr algn="just">
              <a:lnSpc>
                <a:spcPct val="110000"/>
              </a:lnSpc>
              <a:spcBef>
                <a:spcPts val="0"/>
              </a:spcBef>
            </a:pPr>
            <a:endParaRPr lang="fr-FR" sz="1500" dirty="0">
              <a:latin typeface="Times New Roman" panose="02020603050405020304" pitchFamily="18" charset="0"/>
              <a:cs typeface="Times New Roman" panose="02020603050405020304" pitchFamily="18" charset="0"/>
            </a:endParaRPr>
          </a:p>
          <a:p>
            <a:pPr algn="just">
              <a:lnSpc>
                <a:spcPct val="107000"/>
              </a:lnSpc>
              <a:spcAft>
                <a:spcPts val="600"/>
              </a:spcAft>
            </a:pPr>
            <a:r>
              <a:rPr lang="fr-FR" sz="1800" dirty="0">
                <a:solidFill>
                  <a:srgbClr val="323232"/>
                </a:solidFill>
                <a:latin typeface="Times New Roman" panose="02020603050405020304" pitchFamily="18" charset="0"/>
                <a:cs typeface="Times New Roman" panose="02020603050405020304" pitchFamily="18" charset="0"/>
              </a:rPr>
              <a:t>3</a:t>
            </a:r>
            <a:r>
              <a:rPr lang="fr-FR" sz="1800" baseline="30000" dirty="0">
                <a:solidFill>
                  <a:srgbClr val="323232"/>
                </a:solidFill>
                <a:latin typeface="Times New Roman" panose="02020603050405020304" pitchFamily="18" charset="0"/>
                <a:cs typeface="Times New Roman" panose="02020603050405020304" pitchFamily="18" charset="0"/>
              </a:rPr>
              <a:t>ème</a:t>
            </a:r>
            <a:r>
              <a:rPr lang="fr-FR" sz="1800" dirty="0">
                <a:solidFill>
                  <a:srgbClr val="323232"/>
                </a:solidFill>
                <a:latin typeface="Times New Roman" panose="02020603050405020304" pitchFamily="18" charset="0"/>
                <a:cs typeface="Times New Roman" panose="02020603050405020304" pitchFamily="18" charset="0"/>
              </a:rPr>
              <a:t> : la Commission de gouvernement pour les travailleurs (du Luxembourg), mise en place sous</a:t>
            </a:r>
            <a:r>
              <a:rPr lang="fr-FR" sz="1800" dirty="0">
                <a:latin typeface="Times New Roman" panose="02020603050405020304" pitchFamily="18" charset="0"/>
                <a:cs typeface="Times New Roman" panose="02020603050405020304" pitchFamily="18" charset="0"/>
              </a:rPr>
              <a:t> la pression des ouvriers parisiens le 28 février, présidée par L. Blanc et Albert. On a affaire à un véritable parlement du travail, composé par des délégués des corps d’État (des métiers).</a:t>
            </a:r>
          </a:p>
          <a:p>
            <a:pPr algn="just">
              <a:lnSpc>
                <a:spcPct val="110000"/>
              </a:lnSpc>
              <a:spcBef>
                <a:spcPts val="0"/>
              </a:spcBef>
            </a:pPr>
            <a:endParaRPr lang="fr-FR" sz="1500" dirty="0">
              <a:solidFill>
                <a:srgbClr val="323232"/>
              </a:solidFill>
              <a:latin typeface="Times New Roman" panose="02020603050405020304" pitchFamily="18" charset="0"/>
              <a:cs typeface="Times New Roman" panose="02020603050405020304" pitchFamily="18" charset="0"/>
            </a:endParaRPr>
          </a:p>
          <a:p>
            <a:pPr algn="just">
              <a:lnSpc>
                <a:spcPct val="107000"/>
              </a:lnSpc>
              <a:spcAft>
                <a:spcPts val="600"/>
              </a:spcAft>
            </a:pPr>
            <a:r>
              <a:rPr lang="fr-FR" sz="1800" dirty="0">
                <a:solidFill>
                  <a:srgbClr val="323232"/>
                </a:solidFill>
                <a:latin typeface="Times New Roman" panose="02020603050405020304" pitchFamily="18" charset="0"/>
                <a:cs typeface="Times New Roman" panose="02020603050405020304" pitchFamily="18" charset="0"/>
              </a:rPr>
              <a:t>Enfin, à côté de ces institutions, de façon plus informelle, se créent très rapidement des centaines de clubs et de journaux.</a:t>
            </a:r>
          </a:p>
          <a:p>
            <a:pPr algn="just">
              <a:lnSpc>
                <a:spcPct val="120000"/>
              </a:lnSpc>
              <a:spcBef>
                <a:spcPts val="0"/>
              </a:spcBef>
            </a:pPr>
            <a:endParaRPr lang="fr-FR" sz="1700" dirty="0">
              <a:solidFill>
                <a:srgbClr val="323232"/>
              </a:solidFill>
              <a:latin typeface="Times New Roman" panose="02020603050405020304" pitchFamily="18" charset="0"/>
              <a:cs typeface="Times New Roman" panose="02020603050405020304" pitchFamily="18" charset="0"/>
            </a:endParaRPr>
          </a:p>
          <a:p>
            <a:pPr marL="0" indent="0" algn="ctr">
              <a:lnSpc>
                <a:spcPct val="107000"/>
              </a:lnSpc>
              <a:spcAft>
                <a:spcPts val="600"/>
              </a:spcAft>
              <a:buNone/>
            </a:pPr>
            <a:r>
              <a:rPr lang="fr-FR" sz="1500" i="1" dirty="0" err="1">
                <a:solidFill>
                  <a:srgbClr val="323232"/>
                </a:solidFill>
                <a:latin typeface="Times New Roman" panose="02020603050405020304" pitchFamily="18" charset="0"/>
                <a:cs typeface="Times New Roman" panose="02020603050405020304" pitchFamily="18" charset="0"/>
              </a:rPr>
              <a:t>Rq</a:t>
            </a:r>
            <a:r>
              <a:rPr lang="fr-FR" sz="1500" i="1" dirty="0">
                <a:solidFill>
                  <a:srgbClr val="323232"/>
                </a:solidFill>
                <a:latin typeface="Times New Roman" panose="02020603050405020304" pitchFamily="18" charset="0"/>
                <a:cs typeface="Times New Roman" panose="02020603050405020304" pitchFamily="18" charset="0"/>
              </a:rPr>
              <a:t> : La crise politique politise/encourage le débat d’idées. Les clubs sont investis massivement par les Parisiens, qui sont environ 100 000 à assister à leurs séances, soit 1/3 des hommes adultes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610F22-4AC6-758D-BB8F-6ED3D4BAF49C}"/>
              </a:ext>
            </a:extLst>
          </p:cNvPr>
          <p:cNvSpPr txBox="1">
            <a:spLocks noGrp="1"/>
          </p:cNvSpPr>
          <p:nvPr>
            <p:ph type="title"/>
          </p:nvPr>
        </p:nvSpPr>
        <p:spPr>
          <a:xfrm>
            <a:off x="628652" y="870939"/>
            <a:ext cx="7886700" cy="994169"/>
          </a:xfrm>
        </p:spPr>
        <p:txBody>
          <a:bodyPr/>
          <a:lstStyle/>
          <a:p>
            <a:endParaRPr lang="fr-FR"/>
          </a:p>
        </p:txBody>
      </p:sp>
      <p:pic>
        <p:nvPicPr>
          <p:cNvPr id="3" name="Espace réservé du contenu 3">
            <a:extLst>
              <a:ext uri="{FF2B5EF4-FFF2-40B4-BE49-F238E27FC236}">
                <a16:creationId xmlns:a16="http://schemas.microsoft.com/office/drawing/2014/main" id="{69568BAE-F6DF-4591-8B34-2180AEA6D990}"/>
              </a:ext>
            </a:extLst>
          </p:cNvPr>
          <p:cNvPicPr>
            <a:picLocks noGrp="1" noChangeAspect="1"/>
          </p:cNvPicPr>
          <p:nvPr>
            <p:ph idx="1"/>
          </p:nvPr>
        </p:nvPicPr>
        <p:blipFill>
          <a:blip r:embed="rId2"/>
          <a:stretch>
            <a:fillRect/>
          </a:stretch>
        </p:blipFill>
        <p:spPr>
          <a:xfrm>
            <a:off x="0" y="870939"/>
            <a:ext cx="9143997" cy="5272684"/>
          </a:xfrm>
        </p:spPr>
      </p:pic>
      <p:sp>
        <p:nvSpPr>
          <p:cNvPr id="4" name="Espace réservé du numéro de diapositive 3">
            <a:extLst>
              <a:ext uri="{FF2B5EF4-FFF2-40B4-BE49-F238E27FC236}">
                <a16:creationId xmlns:a16="http://schemas.microsoft.com/office/drawing/2014/main" id="{4DD5EC41-8FE3-C230-F615-202610BBBE3B}"/>
              </a:ext>
            </a:extLst>
          </p:cNvPr>
          <p:cNvSpPr txBox="1"/>
          <p:nvPr/>
        </p:nvSpPr>
        <p:spPr>
          <a:xfrm>
            <a:off x="6457952" y="5624514"/>
            <a:ext cx="2057400" cy="273847"/>
          </a:xfrm>
          <a:prstGeom prst="rect">
            <a:avLst/>
          </a:prstGeom>
          <a:noFill/>
          <a:ln cap="flat">
            <a:noFill/>
          </a:ln>
        </p:spPr>
        <p:txBody>
          <a:bodyPr vert="horz" wrap="square" lIns="68580" tIns="34290" rIns="68580" bIns="34290" anchor="ctr" anchorCtr="0" compatLnSpc="1">
            <a:noAutofit/>
          </a:bodyPr>
          <a:lstStyle/>
          <a:p>
            <a:pPr algn="r" defTabSz="685800">
              <a:defRPr sz="1800" b="0" i="0" u="none" strike="noStrike" kern="0" cap="none" spc="0" baseline="0">
                <a:solidFill>
                  <a:srgbClr val="000000"/>
                </a:solidFill>
                <a:uFillTx/>
              </a:defRPr>
            </a:pPr>
            <a:fld id="{33301B73-05BC-4ADD-96B9-4B6E0DB42420}" type="slidenum">
              <a:rPr lang="fr-FR" sz="900">
                <a:solidFill>
                  <a:srgbClr val="898989"/>
                </a:solidFill>
                <a:latin typeface="Calibri"/>
              </a:rPr>
              <a:pPr algn="r" defTabSz="685800">
                <a:defRPr sz="1800" b="0" i="0" u="none" strike="noStrike" kern="0" cap="none" spc="0" baseline="0">
                  <a:solidFill>
                    <a:srgbClr val="000000"/>
                  </a:solidFill>
                  <a:uFillTx/>
                </a:defRPr>
              </a:pPr>
              <a:t>45</a:t>
            </a:fld>
            <a:endParaRPr lang="fr-FR" sz="900">
              <a:solidFill>
                <a:srgbClr val="898989"/>
              </a:solidFill>
              <a:latin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D75A0F-08BB-45CF-8937-F3B99702709A}"/>
              </a:ext>
            </a:extLst>
          </p:cNvPr>
          <p:cNvSpPr txBox="1">
            <a:spLocks noGrp="1"/>
          </p:cNvSpPr>
          <p:nvPr>
            <p:ph type="title"/>
          </p:nvPr>
        </p:nvSpPr>
        <p:spPr/>
        <p:txBody>
          <a:bodyPr/>
          <a:lstStyle/>
          <a:p>
            <a:endParaRPr lang="fr-FR"/>
          </a:p>
        </p:txBody>
      </p:sp>
      <p:pic>
        <p:nvPicPr>
          <p:cNvPr id="3" name="Espace réservé du contenu 4" descr="Une image contenant texte, capture d’écran, Police, document">
            <a:extLst>
              <a:ext uri="{FF2B5EF4-FFF2-40B4-BE49-F238E27FC236}">
                <a16:creationId xmlns:a16="http://schemas.microsoft.com/office/drawing/2014/main" id="{F882FE47-1D9C-36F3-6171-F335DC77D419}"/>
              </a:ext>
            </a:extLst>
          </p:cNvPr>
          <p:cNvPicPr>
            <a:picLocks noGrp="1" noChangeAspect="1"/>
          </p:cNvPicPr>
          <p:nvPr>
            <p:ph idx="1"/>
          </p:nvPr>
        </p:nvPicPr>
        <p:blipFill>
          <a:blip r:embed="rId2"/>
          <a:stretch>
            <a:fillRect/>
          </a:stretch>
        </p:blipFill>
        <p:spPr>
          <a:xfrm>
            <a:off x="-271459" y="815766"/>
            <a:ext cx="9894091" cy="5270709"/>
          </a:xfrm>
        </p:spPr>
      </p:pic>
      <p:sp>
        <p:nvSpPr>
          <p:cNvPr id="4" name="Espace réservé du numéro de diapositive 3">
            <a:extLst>
              <a:ext uri="{FF2B5EF4-FFF2-40B4-BE49-F238E27FC236}">
                <a16:creationId xmlns:a16="http://schemas.microsoft.com/office/drawing/2014/main" id="{B50C7C3C-4BD1-E909-9D1A-E04084927421}"/>
              </a:ext>
            </a:extLst>
          </p:cNvPr>
          <p:cNvSpPr txBox="1"/>
          <p:nvPr/>
        </p:nvSpPr>
        <p:spPr>
          <a:xfrm>
            <a:off x="6457952" y="5624514"/>
            <a:ext cx="2057400" cy="273847"/>
          </a:xfrm>
          <a:prstGeom prst="rect">
            <a:avLst/>
          </a:prstGeom>
          <a:noFill/>
          <a:ln cap="flat">
            <a:noFill/>
          </a:ln>
        </p:spPr>
        <p:txBody>
          <a:bodyPr vert="horz" wrap="square" lIns="68580" tIns="34290" rIns="68580" bIns="34290" anchor="ctr" anchorCtr="0" compatLnSpc="1">
            <a:noAutofit/>
          </a:bodyPr>
          <a:lstStyle/>
          <a:p>
            <a:pPr algn="r" defTabSz="685800">
              <a:defRPr sz="1800" b="0" i="0" u="none" strike="noStrike" kern="0" cap="none" spc="0" baseline="0">
                <a:solidFill>
                  <a:srgbClr val="000000"/>
                </a:solidFill>
                <a:uFillTx/>
              </a:defRPr>
            </a:pPr>
            <a:fld id="{44D733B5-741B-4E11-942F-811B0EE859EC}" type="slidenum">
              <a:rPr lang="fr-FR" sz="900">
                <a:solidFill>
                  <a:srgbClr val="898989"/>
                </a:solidFill>
                <a:latin typeface="Calibri"/>
              </a:rPr>
              <a:pPr algn="r" defTabSz="685800">
                <a:defRPr sz="1800" b="0" i="0" u="none" strike="noStrike" kern="0" cap="none" spc="0" baseline="0">
                  <a:solidFill>
                    <a:srgbClr val="000000"/>
                  </a:solidFill>
                  <a:uFillTx/>
                </a:defRPr>
              </a:pPr>
              <a:t>46</a:t>
            </a:fld>
            <a:endParaRPr lang="fr-FR" sz="900">
              <a:solidFill>
                <a:srgbClr val="898989"/>
              </a:solidFill>
              <a:latin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552527-89A3-77A7-7A0B-A841E677E68F}"/>
              </a:ext>
            </a:extLst>
          </p:cNvPr>
          <p:cNvSpPr>
            <a:spLocks noGrp="1"/>
          </p:cNvSpPr>
          <p:nvPr>
            <p:ph type="title"/>
          </p:nvPr>
        </p:nvSpPr>
        <p:spPr>
          <a:xfrm>
            <a:off x="0" y="0"/>
            <a:ext cx="9143999" cy="731837"/>
          </a:xfrm>
        </p:spPr>
        <p:txBody>
          <a:bodyPr>
            <a:normAutofit fontScale="90000"/>
          </a:bodyPr>
          <a:lstStyle/>
          <a:p>
            <a:r>
              <a:rPr lang="fr-FR" sz="4400" b="1" dirty="0">
                <a:latin typeface="Times New Roman" pitchFamily="18" charset="0"/>
                <a:cs typeface="Times New Roman" pitchFamily="18" charset="0"/>
              </a:rPr>
              <a:t>Le suffrage universel exclusif.</a:t>
            </a:r>
            <a:endParaRPr lang="fr-FR" b="1" dirty="0"/>
          </a:p>
        </p:txBody>
      </p:sp>
      <p:sp>
        <p:nvSpPr>
          <p:cNvPr id="3" name="Espace réservé du contenu 2">
            <a:extLst>
              <a:ext uri="{FF2B5EF4-FFF2-40B4-BE49-F238E27FC236}">
                <a16:creationId xmlns:a16="http://schemas.microsoft.com/office/drawing/2014/main" id="{37C8F005-29FF-B1C3-8789-061CF6B7978F}"/>
              </a:ext>
            </a:extLst>
          </p:cNvPr>
          <p:cNvSpPr>
            <a:spLocks noGrp="1"/>
          </p:cNvSpPr>
          <p:nvPr>
            <p:ph idx="1"/>
          </p:nvPr>
        </p:nvSpPr>
        <p:spPr>
          <a:xfrm>
            <a:off x="0" y="1196752"/>
            <a:ext cx="9143998" cy="5661248"/>
          </a:xfrm>
        </p:spPr>
        <p:txBody>
          <a:bodyPr>
            <a:noAutofit/>
          </a:bodyPr>
          <a:lstStyle/>
          <a:p>
            <a:pPr algn="just"/>
            <a:r>
              <a:rPr lang="fr-FR" sz="2000" dirty="0">
                <a:latin typeface="Times New Roman" panose="02020603050405020304" pitchFamily="18" charset="0"/>
                <a:cs typeface="Times New Roman" panose="02020603050405020304" pitchFamily="18" charset="0"/>
              </a:rPr>
              <a:t>Au-delà de toute condition d’accès – autrement dit, même quand elles est « universelle » -, l’élection est vue parfois comme aristocratique « par nature ». </a:t>
            </a:r>
          </a:p>
          <a:p>
            <a:pPr algn="just"/>
            <a:endParaRPr lang="fr-FR" sz="16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A l’origine, comme l’écrit Bernard Manin, « le droit pour tous de choisir librement les gouvernants, sans être contraints par la loi à les prendre dans certaines catégories de la population, constituait si manifestement un progrès de l’égalité politique et de la démocratie que l’éventuelle persistance d’effets inégalitaires et aristocratiques de l’élection n’a apparemment suscité aucune réflexion significative parmi les théoriciens et les acteurs politiques des XIXe et </a:t>
            </a:r>
            <a:r>
              <a:rPr lang="fr-FR" sz="2000" dirty="0" err="1">
                <a:latin typeface="Times New Roman" panose="02020603050405020304" pitchFamily="18" charset="0"/>
                <a:cs typeface="Times New Roman" panose="02020603050405020304" pitchFamily="18" charset="0"/>
              </a:rPr>
              <a:t>Xxe</a:t>
            </a:r>
            <a:r>
              <a:rPr lang="fr-FR" sz="2000" dirty="0">
                <a:latin typeface="Times New Roman" panose="02020603050405020304" pitchFamily="18" charset="0"/>
                <a:cs typeface="Times New Roman" panose="02020603050405020304" pitchFamily="18" charset="0"/>
              </a:rPr>
              <a:t> siècle ».</a:t>
            </a:r>
          </a:p>
          <a:p>
            <a:pPr marL="0" indent="0" algn="just">
              <a:buNone/>
            </a:pPr>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Plus généralement, en tant qu’elle consiste à « rendre présent ce qui est absent » (</a:t>
            </a:r>
            <a:r>
              <a:rPr lang="fr-FR" sz="2000" dirty="0" err="1">
                <a:latin typeface="Times New Roman" panose="02020603050405020304" pitchFamily="18" charset="0"/>
                <a:cs typeface="Times New Roman" panose="02020603050405020304" pitchFamily="18" charset="0"/>
              </a:rPr>
              <a:t>Pitkin</a:t>
            </a:r>
            <a:r>
              <a:rPr lang="fr-FR" sz="2000" dirty="0">
                <a:latin typeface="Times New Roman" panose="02020603050405020304" pitchFamily="18" charset="0"/>
                <a:cs typeface="Times New Roman" panose="02020603050405020304" pitchFamily="18" charset="0"/>
              </a:rPr>
              <a:t>), la représentation politique est toujours l’objet d’un soupçon : celui d’aller de pair avec l’exclusion du représenté de la scène politique. Pour </a:t>
            </a:r>
            <a:r>
              <a:rPr lang="fr-FR" sz="2000" dirty="0" err="1">
                <a:latin typeface="Times New Roman" panose="02020603050405020304" pitchFamily="18" charset="0"/>
                <a:cs typeface="Times New Roman" panose="02020603050405020304" pitchFamily="18" charset="0"/>
              </a:rPr>
              <a:t>Pitkin</a:t>
            </a:r>
            <a:r>
              <a:rPr lang="fr-FR" sz="2000" dirty="0">
                <a:latin typeface="Times New Roman" panose="02020603050405020304" pitchFamily="18" charset="0"/>
                <a:cs typeface="Times New Roman" panose="02020603050405020304" pitchFamily="18" charset="0"/>
              </a:rPr>
              <a:t>, en fait, la démocratie représentative est hybride : elle se définit par le fait que le représentant est à la fois indépendant du représenté et réactif à ses souhaits (elle présente, en ce sens, un élément de contrôle indirect).</a:t>
            </a:r>
          </a:p>
        </p:txBody>
      </p:sp>
    </p:spTree>
    <p:extLst>
      <p:ext uri="{BB962C8B-B14F-4D97-AF65-F5344CB8AC3E}">
        <p14:creationId xmlns:p14="http://schemas.microsoft.com/office/powerpoint/2010/main" val="13298570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73D7AA-2953-C188-B81B-E069F9481234}"/>
              </a:ext>
            </a:extLst>
          </p:cNvPr>
          <p:cNvSpPr>
            <a:spLocks noGrp="1"/>
          </p:cNvSpPr>
          <p:nvPr>
            <p:ph type="title"/>
          </p:nvPr>
        </p:nvSpPr>
        <p:spPr>
          <a:xfrm>
            <a:off x="0" y="0"/>
            <a:ext cx="9144000" cy="731837"/>
          </a:xfrm>
        </p:spPr>
        <p:txBody>
          <a:bodyPr>
            <a:normAutofit fontScale="90000"/>
          </a:bodyPr>
          <a:lstStyle/>
          <a:p>
            <a:r>
              <a:rPr lang="fr-FR" sz="4400" b="1" dirty="0">
                <a:latin typeface="Times New Roman" pitchFamily="18" charset="0"/>
                <a:cs typeface="Times New Roman" pitchFamily="18" charset="0"/>
              </a:rPr>
              <a:t>Le suffrage universel inclusif. </a:t>
            </a:r>
            <a:endParaRPr lang="fr-FR" b="1" dirty="0"/>
          </a:p>
        </p:txBody>
      </p:sp>
      <p:sp>
        <p:nvSpPr>
          <p:cNvPr id="3" name="Espace réservé du contenu 2">
            <a:extLst>
              <a:ext uri="{FF2B5EF4-FFF2-40B4-BE49-F238E27FC236}">
                <a16:creationId xmlns:a16="http://schemas.microsoft.com/office/drawing/2014/main" id="{CD902714-DD87-949C-42D7-8EBDD67E74B3}"/>
              </a:ext>
            </a:extLst>
          </p:cNvPr>
          <p:cNvSpPr>
            <a:spLocks noGrp="1"/>
          </p:cNvSpPr>
          <p:nvPr>
            <p:ph idx="1"/>
          </p:nvPr>
        </p:nvSpPr>
        <p:spPr>
          <a:xfrm>
            <a:off x="0" y="1268760"/>
            <a:ext cx="9144000" cy="5589240"/>
          </a:xfrm>
        </p:spPr>
        <p:txBody>
          <a:bodyPr>
            <a:normAutofit/>
          </a:bodyPr>
          <a:lstStyle/>
          <a:p>
            <a:pPr algn="just">
              <a:spcBef>
                <a:spcPts val="0"/>
              </a:spcBef>
            </a:pPr>
            <a:r>
              <a:rPr lang="fr-FR" sz="2400" dirty="0">
                <a:latin typeface="Times New Roman" panose="02020603050405020304" pitchFamily="18" charset="0"/>
                <a:cs typeface="Times New Roman" panose="02020603050405020304" pitchFamily="18" charset="0"/>
              </a:rPr>
              <a:t>Pour </a:t>
            </a:r>
            <a:r>
              <a:rPr lang="fr-FR" sz="2400" dirty="0" err="1">
                <a:latin typeface="Times New Roman" panose="02020603050405020304" pitchFamily="18" charset="0"/>
                <a:cs typeface="Times New Roman" panose="02020603050405020304" pitchFamily="18" charset="0"/>
              </a:rPr>
              <a:t>Pitkin</a:t>
            </a:r>
            <a:r>
              <a:rPr lang="fr-FR" sz="2400" dirty="0">
                <a:latin typeface="Times New Roman" panose="02020603050405020304" pitchFamily="18" charset="0"/>
                <a:cs typeface="Times New Roman" panose="02020603050405020304" pitchFamily="18" charset="0"/>
              </a:rPr>
              <a:t>, la représentation possède donc, par nature, une dimension « inclusive ». </a:t>
            </a:r>
          </a:p>
          <a:p>
            <a:pPr algn="just">
              <a:spcBef>
                <a:spcPts val="0"/>
              </a:spcBef>
            </a:pPr>
            <a:endParaRPr lang="fr-FR" sz="2800" dirty="0">
              <a:latin typeface="Times New Roman" panose="02020603050405020304" pitchFamily="18" charset="0"/>
              <a:cs typeface="Times New Roman" panose="02020603050405020304" pitchFamily="18" charset="0"/>
            </a:endParaRPr>
          </a:p>
          <a:p>
            <a:pPr algn="just">
              <a:spcBef>
                <a:spcPts val="0"/>
              </a:spcBef>
            </a:pPr>
            <a:r>
              <a:rPr lang="fr-FR" sz="2400" dirty="0">
                <a:latin typeface="Times New Roman" panose="02020603050405020304" pitchFamily="18" charset="0"/>
                <a:cs typeface="Times New Roman" panose="02020603050405020304" pitchFamily="18" charset="0"/>
              </a:rPr>
              <a:t>Dans un article important, Samuel Hayat analyse les divers volets de ce que peut être une démocratie représentative inclusive : </a:t>
            </a:r>
          </a:p>
          <a:p>
            <a:pPr algn="just">
              <a:spcBef>
                <a:spcPts val="0"/>
              </a:spcBef>
              <a:buFontTx/>
              <a:buChar char="-"/>
            </a:pPr>
            <a:r>
              <a:rPr lang="fr-FR" sz="2200" i="1" dirty="0">
                <a:latin typeface="Times New Roman" panose="02020603050405020304" pitchFamily="18" charset="0"/>
                <a:cs typeface="Times New Roman" panose="02020603050405020304" pitchFamily="18" charset="0"/>
              </a:rPr>
              <a:t>l’inclusion par politisation, elle-même double (interne et externe).</a:t>
            </a:r>
          </a:p>
          <a:p>
            <a:pPr algn="just">
              <a:spcBef>
                <a:spcPts val="0"/>
              </a:spcBef>
              <a:buFontTx/>
              <a:buChar char="-"/>
            </a:pPr>
            <a:r>
              <a:rPr lang="fr-FR" sz="2200" i="1" dirty="0">
                <a:latin typeface="Times New Roman" panose="02020603050405020304" pitchFamily="18" charset="0"/>
                <a:cs typeface="Times New Roman" panose="02020603050405020304" pitchFamily="18" charset="0"/>
              </a:rPr>
              <a:t>L’inclusion des groupes sociaux (la dépolitisation, le « cens caché » touchant différemment les citoyens).</a:t>
            </a:r>
          </a:p>
          <a:p>
            <a:pPr algn="just">
              <a:spcBef>
                <a:spcPts val="0"/>
              </a:spcBef>
              <a:buFontTx/>
              <a:buChar char="-"/>
            </a:pPr>
            <a:r>
              <a:rPr lang="fr-FR" sz="2200" i="1" dirty="0">
                <a:latin typeface="Times New Roman" panose="02020603050405020304" pitchFamily="18" charset="0"/>
                <a:cs typeface="Times New Roman" panose="02020603050405020304" pitchFamily="18" charset="0"/>
              </a:rPr>
              <a:t>L’inclusion par subjectivation.</a:t>
            </a:r>
          </a:p>
          <a:p>
            <a:pPr algn="just">
              <a:spcBef>
                <a:spcPts val="0"/>
              </a:spcBef>
              <a:buFontTx/>
              <a:buChar char="-"/>
            </a:pPr>
            <a:endParaRPr lang="fr-FR" sz="2400" dirty="0">
              <a:latin typeface="Times New Roman" panose="02020603050405020304" pitchFamily="18" charset="0"/>
              <a:cs typeface="Times New Roman" panose="02020603050405020304" pitchFamily="18" charset="0"/>
            </a:endParaRPr>
          </a:p>
          <a:p>
            <a:pPr algn="just">
              <a:spcBef>
                <a:spcPts val="0"/>
              </a:spcBef>
            </a:pPr>
            <a:r>
              <a:rPr lang="fr-FR" sz="2400" dirty="0">
                <a:latin typeface="Times New Roman" panose="02020603050405020304" pitchFamily="18" charset="0"/>
                <a:cs typeface="Times New Roman" panose="02020603050405020304" pitchFamily="18" charset="0"/>
              </a:rPr>
              <a:t>L’idée générale est de prendre au sérieux l’idée que les représentants parlent et agissent au nom des représentés. De ce fait, ces derniers sont invités à les juger, à les contrôler, à les démettre de leur fonction, et à faire naître des formes de représentation alternatives.</a:t>
            </a:r>
          </a:p>
        </p:txBody>
      </p:sp>
    </p:spTree>
    <p:extLst>
      <p:ext uri="{BB962C8B-B14F-4D97-AF65-F5344CB8AC3E}">
        <p14:creationId xmlns:p14="http://schemas.microsoft.com/office/powerpoint/2010/main" val="31161931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197D66-B22C-15F7-4998-ACB6A23D2154}"/>
              </a:ext>
            </a:extLst>
          </p:cNvPr>
          <p:cNvSpPr>
            <a:spLocks noGrp="1"/>
          </p:cNvSpPr>
          <p:nvPr>
            <p:ph type="title"/>
          </p:nvPr>
        </p:nvSpPr>
        <p:spPr>
          <a:xfrm>
            <a:off x="0" y="24342"/>
            <a:ext cx="9144000" cy="668354"/>
          </a:xfrm>
        </p:spPr>
        <p:txBody>
          <a:bodyPr>
            <a:normAutofit fontScale="90000"/>
          </a:bodyPr>
          <a:lstStyle/>
          <a:p>
            <a:r>
              <a:rPr lang="fr-FR" b="1" dirty="0">
                <a:latin typeface="Times New Roman" panose="02020603050405020304" pitchFamily="18" charset="0"/>
                <a:cs typeface="Times New Roman" panose="02020603050405020304" pitchFamily="18" charset="0"/>
              </a:rPr>
              <a:t>L’inclusion par politisation interne</a:t>
            </a:r>
          </a:p>
        </p:txBody>
      </p:sp>
      <p:sp>
        <p:nvSpPr>
          <p:cNvPr id="3" name="Espace réservé du contenu 2">
            <a:extLst>
              <a:ext uri="{FF2B5EF4-FFF2-40B4-BE49-F238E27FC236}">
                <a16:creationId xmlns:a16="http://schemas.microsoft.com/office/drawing/2014/main" id="{7D182A84-EF00-38C7-2C9C-51A1F646B1EC}"/>
              </a:ext>
            </a:extLst>
          </p:cNvPr>
          <p:cNvSpPr>
            <a:spLocks noGrp="1"/>
          </p:cNvSpPr>
          <p:nvPr>
            <p:ph idx="1"/>
          </p:nvPr>
        </p:nvSpPr>
        <p:spPr>
          <a:xfrm>
            <a:off x="-19837" y="1124744"/>
            <a:ext cx="9144000" cy="5733256"/>
          </a:xfrm>
        </p:spPr>
        <p:txBody>
          <a:bodyPr>
            <a:normAutofit fontScale="47500" lnSpcReduction="20000"/>
          </a:bodyPr>
          <a:lstStyle/>
          <a:p>
            <a:pPr algn="just"/>
            <a:r>
              <a:rPr lang="fr-FR" sz="3800" dirty="0">
                <a:latin typeface="Times New Roman" panose="02020603050405020304" pitchFamily="18" charset="0"/>
                <a:cs typeface="Times New Roman" panose="02020603050405020304" pitchFamily="18" charset="0"/>
              </a:rPr>
              <a:t>Dans la démocratie représentative, la quasi-totalité des citoyens se trouve exclue de la décision politique entre deux élections. La tendance oligarchique de cette forme d’organisation politique est ainsi fréquemment dénoncée. </a:t>
            </a:r>
          </a:p>
          <a:p>
            <a:pPr algn="just"/>
            <a:endParaRPr lang="fr-FR" sz="3800" dirty="0">
              <a:latin typeface="Times New Roman" panose="02020603050405020304" pitchFamily="18" charset="0"/>
              <a:cs typeface="Times New Roman" panose="02020603050405020304" pitchFamily="18" charset="0"/>
            </a:endParaRPr>
          </a:p>
          <a:p>
            <a:pPr algn="just"/>
            <a:r>
              <a:rPr lang="fr-FR" sz="3800" dirty="0">
                <a:latin typeface="Times New Roman" panose="02020603050405020304" pitchFamily="18" charset="0"/>
                <a:cs typeface="Times New Roman" panose="02020603050405020304" pitchFamily="18" charset="0"/>
              </a:rPr>
              <a:t>Pour autant, « </a:t>
            </a:r>
            <a:r>
              <a:rPr lang="fr-FR" sz="3800" b="0" i="0" dirty="0">
                <a:solidFill>
                  <a:srgbClr val="323232"/>
                </a:solidFill>
                <a:effectLst/>
                <a:latin typeface="Times New Roman" panose="02020603050405020304" pitchFamily="18" charset="0"/>
                <a:cs typeface="Times New Roman" panose="02020603050405020304" pitchFamily="18" charset="0"/>
              </a:rPr>
              <a:t>la représentation peut être dite inclusive lorsqu'elle permet aux citoyens représentés de lutter contre leur exclusion de la politique professionnelle, par l'acquisition de ce langage [du champ] et par son utilisation pour s'immiscer dans les processus de décision dont ils sont exclus ». </a:t>
            </a:r>
          </a:p>
          <a:p>
            <a:pPr algn="just"/>
            <a:endParaRPr lang="fr-FR" sz="3800" dirty="0">
              <a:latin typeface="Times New Roman" panose="02020603050405020304" pitchFamily="18" charset="0"/>
              <a:cs typeface="Times New Roman" panose="02020603050405020304" pitchFamily="18" charset="0"/>
            </a:endParaRPr>
          </a:p>
          <a:p>
            <a:pPr algn="just"/>
            <a:r>
              <a:rPr lang="fr-FR" sz="3800" b="0" i="0" dirty="0">
                <a:solidFill>
                  <a:srgbClr val="323232"/>
                </a:solidFill>
                <a:effectLst/>
                <a:latin typeface="Times New Roman" panose="02020603050405020304" pitchFamily="18" charset="0"/>
                <a:cs typeface="Times New Roman" panose="02020603050405020304" pitchFamily="18" charset="0"/>
              </a:rPr>
              <a:t>Dans ce cas, la représentation est inclusive au sens où les représentés s'approprient un langage qui n'est pas le leur, mais par lequel ils peuvent rendre leurs points de vue audibles au sein d'une scène politique dont ils étaient exclus.</a:t>
            </a:r>
          </a:p>
          <a:p>
            <a:pPr algn="just"/>
            <a:endParaRPr lang="fr-FR" sz="3800" dirty="0">
              <a:latin typeface="Times New Roman" panose="02020603050405020304" pitchFamily="18" charset="0"/>
              <a:cs typeface="Times New Roman" panose="02020603050405020304" pitchFamily="18" charset="0"/>
            </a:endParaRPr>
          </a:p>
          <a:p>
            <a:pPr algn="just"/>
            <a:r>
              <a:rPr lang="fr-FR" sz="3800" dirty="0">
                <a:latin typeface="Times New Roman" panose="02020603050405020304" pitchFamily="18" charset="0"/>
                <a:cs typeface="Times New Roman" panose="02020603050405020304" pitchFamily="18" charset="0"/>
              </a:rPr>
              <a:t>« L</a:t>
            </a:r>
            <a:r>
              <a:rPr lang="fr-FR" sz="3800" b="0" i="0" dirty="0">
                <a:solidFill>
                  <a:srgbClr val="323232"/>
                </a:solidFill>
                <a:effectLst/>
                <a:latin typeface="Times New Roman" panose="02020603050405020304" pitchFamily="18" charset="0"/>
                <a:cs typeface="Times New Roman" panose="02020603050405020304" pitchFamily="18" charset="0"/>
              </a:rPr>
              <a:t>a séparation entre usages exclusifs et inclusifs de la représentation est ici faible. Cette forme de représentation inclusive repose en effet sur l'idée que la représentation est par elle-même, et y compris dans les formes instituées du gouvernement représentatif, à la fois exclusive ­ du fait de la monopolisation du pouvoir politique par les représentants ­ et inclusive ­ en permettant aux représentés exclus d'être inclus par l'acquisition du langage des représentants ».</a:t>
            </a:r>
          </a:p>
          <a:p>
            <a:pPr algn="just"/>
            <a:endParaRPr lang="fr-FR" sz="3800" dirty="0">
              <a:solidFill>
                <a:srgbClr val="323232"/>
              </a:solidFill>
              <a:latin typeface="Times New Roman" panose="02020603050405020304" pitchFamily="18" charset="0"/>
              <a:cs typeface="Times New Roman" panose="02020603050405020304" pitchFamily="18" charset="0"/>
            </a:endParaRPr>
          </a:p>
          <a:p>
            <a:pPr algn="just"/>
            <a:r>
              <a:rPr lang="fr-FR" sz="3800" dirty="0">
                <a:solidFill>
                  <a:srgbClr val="323232"/>
                </a:solidFill>
                <a:latin typeface="Times New Roman" panose="02020603050405020304" pitchFamily="18" charset="0"/>
                <a:cs typeface="Times New Roman" panose="02020603050405020304" pitchFamily="18" charset="0"/>
              </a:rPr>
              <a:t>La représentation politique est mixte par essence. Pour </a:t>
            </a:r>
            <a:r>
              <a:rPr lang="fr-FR" sz="3800" dirty="0" err="1">
                <a:solidFill>
                  <a:srgbClr val="323232"/>
                </a:solidFill>
                <a:latin typeface="Times New Roman" panose="02020603050405020304" pitchFamily="18" charset="0"/>
                <a:cs typeface="Times New Roman" panose="02020603050405020304" pitchFamily="18" charset="0"/>
              </a:rPr>
              <a:t>Pitkin</a:t>
            </a:r>
            <a:r>
              <a:rPr lang="fr-FR" sz="3800" dirty="0">
                <a:solidFill>
                  <a:srgbClr val="323232"/>
                </a:solidFill>
                <a:latin typeface="Times New Roman" panose="02020603050405020304" pitchFamily="18" charset="0"/>
                <a:cs typeface="Times New Roman" panose="02020603050405020304" pitchFamily="18" charset="0"/>
              </a:rPr>
              <a:t>, « le représentant est à la fois indépendant du représenté et réactif à ses souhaits ». Dans cette perspective, le contraire de la représentation n’est pas la participation, c’est l’exclusion.</a:t>
            </a:r>
          </a:p>
          <a:p>
            <a:pPr algn="just"/>
            <a:endParaRPr lang="fr-FR" sz="3600" dirty="0">
              <a:solidFill>
                <a:srgbClr val="323232"/>
              </a:solidFill>
              <a:latin typeface="Times New Roman" panose="02020603050405020304" pitchFamily="18" charset="0"/>
              <a:cs typeface="Times New Roman" panose="02020603050405020304" pitchFamily="18" charset="0"/>
            </a:endParaRPr>
          </a:p>
          <a:p>
            <a:pPr marL="0" indent="0" algn="just">
              <a:buNone/>
            </a:pPr>
            <a:endParaRPr lang="fr-FR" dirty="0">
              <a:latin typeface="Times New Roman" panose="02020603050405020304" pitchFamily="18" charset="0"/>
              <a:cs typeface="Times New Roman" panose="02020603050405020304" pitchFamily="18" charset="0"/>
            </a:endParaRPr>
          </a:p>
          <a:p>
            <a:pPr marL="0" indent="0" algn="ctr">
              <a:buNone/>
            </a:pPr>
            <a:endParaRPr lang="fr-FR" sz="2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1708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8EC46E-1971-4473-51D9-6DF0A88920A9}"/>
              </a:ext>
            </a:extLst>
          </p:cNvPr>
          <p:cNvSpPr txBox="1">
            <a:spLocks noGrp="1"/>
          </p:cNvSpPr>
          <p:nvPr>
            <p:ph type="title"/>
          </p:nvPr>
        </p:nvSpPr>
        <p:spPr>
          <a:xfrm>
            <a:off x="-1" y="14768"/>
            <a:ext cx="9143997" cy="842481"/>
          </a:xfrm>
        </p:spPr>
        <p:txBody>
          <a:bodyPr anchorCtr="1">
            <a:noAutofit/>
          </a:bodyPr>
          <a:lstStyle/>
          <a:p>
            <a:pPr lvl="0" algn="ctr"/>
            <a:r>
              <a:rPr lang="fr-FR" sz="2400" b="1" dirty="0">
                <a:latin typeface="Times New Roman" pitchFamily="18"/>
                <a:cs typeface="Times New Roman" pitchFamily="18"/>
              </a:rPr>
              <a:t>Produire des idées politiques avant la Révolution Française : une position dominée?</a:t>
            </a:r>
          </a:p>
        </p:txBody>
      </p:sp>
      <p:sp>
        <p:nvSpPr>
          <p:cNvPr id="3" name="Espace réservé du contenu 2">
            <a:extLst>
              <a:ext uri="{FF2B5EF4-FFF2-40B4-BE49-F238E27FC236}">
                <a16:creationId xmlns:a16="http://schemas.microsoft.com/office/drawing/2014/main" id="{02B01627-0FC1-3984-6C89-F09968E8C5AE}"/>
              </a:ext>
            </a:extLst>
          </p:cNvPr>
          <p:cNvSpPr txBox="1">
            <a:spLocks noGrp="1"/>
          </p:cNvSpPr>
          <p:nvPr>
            <p:ph idx="1"/>
          </p:nvPr>
        </p:nvSpPr>
        <p:spPr>
          <a:xfrm>
            <a:off x="0" y="1268760"/>
            <a:ext cx="9143997" cy="5574471"/>
          </a:xfrm>
        </p:spPr>
        <p:txBody>
          <a:bodyPr>
            <a:normAutofit/>
          </a:bodyPr>
          <a:lstStyle/>
          <a:p>
            <a:pPr lvl="0">
              <a:lnSpc>
                <a:spcPct val="80000"/>
              </a:lnSpc>
            </a:pPr>
            <a:r>
              <a:rPr lang="fr-FR" sz="2400" dirty="0">
                <a:latin typeface="Times New Roman" panose="02020603050405020304" pitchFamily="18" charset="0"/>
                <a:cs typeface="Times New Roman" panose="02020603050405020304" pitchFamily="18" charset="0"/>
              </a:rPr>
              <a:t>Les lettrés ont appartenu jusqu’au XVIII</a:t>
            </a:r>
            <a:r>
              <a:rPr lang="fr-FR" sz="2400" baseline="30000" dirty="0">
                <a:latin typeface="Times New Roman" panose="02020603050405020304" pitchFamily="18" charset="0"/>
                <a:cs typeface="Times New Roman" panose="02020603050405020304" pitchFamily="18" charset="0"/>
              </a:rPr>
              <a:t>e</a:t>
            </a:r>
            <a:r>
              <a:rPr lang="fr-FR" sz="2400" dirty="0">
                <a:latin typeface="Times New Roman" panose="02020603050405020304" pitchFamily="18" charset="0"/>
                <a:cs typeface="Times New Roman" panose="02020603050405020304" pitchFamily="18" charset="0"/>
              </a:rPr>
              <a:t> siècle aux seules élites, et la fabrique des idées politiques en a été profondément touchée. Si l’on pense à Machiavel, à Thomas More, à Hobbes ou à Locke, ils ont : </a:t>
            </a:r>
          </a:p>
          <a:p>
            <a:pPr marL="0" indent="0">
              <a:lnSpc>
                <a:spcPct val="80000"/>
              </a:lnSpc>
              <a:buNone/>
            </a:pPr>
            <a:r>
              <a:rPr lang="fr-FR" sz="1600" dirty="0">
                <a:latin typeface="Times New Roman" panose="02020603050405020304" pitchFamily="18" charset="0"/>
                <a:cs typeface="Times New Roman" panose="02020603050405020304" pitchFamily="18" charset="0"/>
              </a:rPr>
              <a:t>-Une formation scolaire de premier plan</a:t>
            </a:r>
          </a:p>
          <a:p>
            <a:pPr marL="0" indent="0">
              <a:lnSpc>
                <a:spcPct val="80000"/>
              </a:lnSpc>
              <a:buNone/>
            </a:pPr>
            <a:r>
              <a:rPr lang="fr-FR" sz="1600" dirty="0">
                <a:latin typeface="Times New Roman" panose="02020603050405020304" pitchFamily="18" charset="0"/>
                <a:cs typeface="Times New Roman" panose="02020603050405020304" pitchFamily="18" charset="0"/>
              </a:rPr>
              <a:t>-Un capital social élevé, et viennent de familles proches du pouvoir.</a:t>
            </a:r>
          </a:p>
          <a:p>
            <a:pPr marL="0" indent="0">
              <a:lnSpc>
                <a:spcPct val="80000"/>
              </a:lnSpc>
              <a:buNone/>
            </a:pPr>
            <a:r>
              <a:rPr lang="fr-FR" sz="1600" dirty="0">
                <a:latin typeface="Times New Roman" panose="02020603050405020304" pitchFamily="18" charset="0"/>
                <a:cs typeface="Times New Roman" panose="02020603050405020304" pitchFamily="18" charset="0"/>
              </a:rPr>
              <a:t>-Des fréquentations dans toute l’Europe, et de bonnes compétences linguistiques.</a:t>
            </a:r>
          </a:p>
          <a:p>
            <a:pPr marL="0" indent="0">
              <a:lnSpc>
                <a:spcPct val="80000"/>
              </a:lnSpc>
              <a:buNone/>
            </a:pPr>
            <a:r>
              <a:rPr lang="fr-FR" sz="1400" i="1" dirty="0" err="1">
                <a:latin typeface="Times New Roman" panose="02020603050405020304" pitchFamily="18" charset="0"/>
                <a:cs typeface="Times New Roman" panose="02020603050405020304" pitchFamily="18" charset="0"/>
              </a:rPr>
              <a:t>Rq</a:t>
            </a:r>
            <a:r>
              <a:rPr lang="fr-FR" sz="1400" i="1" dirty="0">
                <a:latin typeface="Times New Roman" panose="02020603050405020304" pitchFamily="18" charset="0"/>
                <a:cs typeface="Times New Roman" panose="02020603050405020304" pitchFamily="18" charset="0"/>
              </a:rPr>
              <a:t> : En 1686-1690, l’alphabétisation basique est très réduite : seuls 29% des hommes et 14% des femmes sont capables de signer des textes officiels.</a:t>
            </a:r>
          </a:p>
          <a:p>
            <a:pPr lvl="0">
              <a:lnSpc>
                <a:spcPct val="80000"/>
              </a:lnSpc>
            </a:pPr>
            <a:endParaRPr lang="fr-FR" sz="1800" dirty="0">
              <a:latin typeface="Times New Roman" panose="02020603050405020304" pitchFamily="18" charset="0"/>
              <a:cs typeface="Times New Roman" panose="02020603050405020304" pitchFamily="18" charset="0"/>
            </a:endParaRPr>
          </a:p>
          <a:p>
            <a:pPr lvl="0" algn="just">
              <a:lnSpc>
                <a:spcPct val="80000"/>
              </a:lnSpc>
            </a:pPr>
            <a:r>
              <a:rPr lang="fr-FR" sz="2400" dirty="0">
                <a:latin typeface="Times New Roman" panose="02020603050405020304" pitchFamily="18" charset="0"/>
                <a:cs typeface="Times New Roman" panose="02020603050405020304" pitchFamily="18" charset="0"/>
              </a:rPr>
              <a:t>Cette proximité avec les élites a des conséquences directes sur la production des idées politiques, à un moment où les droits d’éditeurs n’existent pas, où la censure est très forte et où les idées politiques sont, dans l’ensemble, sous surveillance. La dépendance est alors très forte vis-à-vis du pouvoir politique.</a:t>
            </a:r>
          </a:p>
          <a:p>
            <a:pPr lvl="0" algn="just">
              <a:lnSpc>
                <a:spcPct val="80000"/>
              </a:lnSpc>
            </a:pPr>
            <a:endParaRPr lang="fr-FR" sz="1600" dirty="0">
              <a:latin typeface="Times New Roman" panose="02020603050405020304" pitchFamily="18" charset="0"/>
              <a:cs typeface="Times New Roman" panose="02020603050405020304" pitchFamily="18" charset="0"/>
            </a:endParaRPr>
          </a:p>
          <a:p>
            <a:pPr lvl="0" algn="just">
              <a:lnSpc>
                <a:spcPct val="80000"/>
              </a:lnSpc>
            </a:pPr>
            <a:r>
              <a:rPr lang="fr-FR" sz="2400" dirty="0">
                <a:latin typeface="Times New Roman" panose="02020603050405020304" pitchFamily="18" charset="0"/>
                <a:cs typeface="Times New Roman" panose="02020603050405020304" pitchFamily="18" charset="0"/>
              </a:rPr>
              <a:t>Ce contexte de production très peu autonome joue sur le contenu des idées politiques, y compris quand on regarde les textes canoniques (Machiavel et les miroirs princiers ; le genre utopique ; Hobbes en exil et la question de la représentation dans le </a:t>
            </a:r>
            <a:r>
              <a:rPr lang="fr-FR" sz="2400" i="1" dirty="0">
                <a:latin typeface="Times New Roman" panose="02020603050405020304" pitchFamily="18" charset="0"/>
                <a:cs typeface="Times New Roman" panose="02020603050405020304" pitchFamily="18" charset="0"/>
              </a:rPr>
              <a:t>Léviathan).</a:t>
            </a:r>
            <a:endParaRPr lang="fr-FR" sz="2400" dirty="0">
              <a:latin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E31E3939-FDAA-18F8-371F-3D2E97DE2CC4}"/>
              </a:ext>
            </a:extLst>
          </p:cNvPr>
          <p:cNvSpPr txBox="1"/>
          <p:nvPr/>
        </p:nvSpPr>
        <p:spPr>
          <a:xfrm>
            <a:off x="6457952" y="5624514"/>
            <a:ext cx="2057400" cy="273847"/>
          </a:xfrm>
          <a:prstGeom prst="rect">
            <a:avLst/>
          </a:prstGeom>
          <a:noFill/>
          <a:ln cap="flat">
            <a:noFill/>
          </a:ln>
        </p:spPr>
        <p:txBody>
          <a:bodyPr vert="horz" wrap="square" lIns="68580" tIns="34290" rIns="68580" bIns="34290" anchor="ctr" anchorCtr="0" compatLnSpc="1">
            <a:noAutofit/>
          </a:bodyPr>
          <a:lstStyle/>
          <a:p>
            <a:pPr algn="r" defTabSz="685800">
              <a:defRPr sz="1800" b="0" i="0" u="none" strike="noStrike" kern="0" cap="none" spc="0" baseline="0">
                <a:solidFill>
                  <a:srgbClr val="000000"/>
                </a:solidFill>
                <a:uFillTx/>
              </a:defRPr>
            </a:pPr>
            <a:fld id="{06B26426-9D02-4C4C-8EA6-3BBAA7EBF6EE}" type="slidenum">
              <a:rPr lang="fr-FR" sz="900">
                <a:solidFill>
                  <a:srgbClr val="898989"/>
                </a:solidFill>
                <a:latin typeface="Calibri"/>
              </a:rPr>
              <a:pPr algn="r" defTabSz="685800">
                <a:defRPr sz="1800" b="0" i="0" u="none" strike="noStrike" kern="0" cap="none" spc="0" baseline="0">
                  <a:solidFill>
                    <a:srgbClr val="000000"/>
                  </a:solidFill>
                  <a:uFillTx/>
                </a:defRPr>
              </a:pPr>
              <a:t>5</a:t>
            </a:fld>
            <a:endParaRPr lang="fr-FR" sz="900">
              <a:solidFill>
                <a:srgbClr val="898989"/>
              </a:solidFill>
              <a:latin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6AEA40-559B-E79B-E284-0717FA05719A}"/>
              </a:ext>
            </a:extLst>
          </p:cNvPr>
          <p:cNvSpPr txBox="1">
            <a:spLocks noGrp="1"/>
          </p:cNvSpPr>
          <p:nvPr>
            <p:ph type="title"/>
          </p:nvPr>
        </p:nvSpPr>
        <p:spPr>
          <a:xfrm>
            <a:off x="-1" y="0"/>
            <a:ext cx="9143997" cy="692696"/>
          </a:xfrm>
        </p:spPr>
        <p:txBody>
          <a:bodyPr anchorCtr="1">
            <a:normAutofit/>
          </a:bodyPr>
          <a:lstStyle/>
          <a:p>
            <a:pPr lvl="0" algn="ctr"/>
            <a:r>
              <a:rPr lang="fr-FR" sz="3000" b="1" dirty="0">
                <a:latin typeface="Times New Roman" pitchFamily="18"/>
                <a:cs typeface="Times New Roman" pitchFamily="18"/>
              </a:rPr>
              <a:t>L’univers des clubs : l’exemple de Raspail</a:t>
            </a:r>
          </a:p>
        </p:txBody>
      </p:sp>
      <p:sp>
        <p:nvSpPr>
          <p:cNvPr id="3" name="Espace réservé du contenu 2">
            <a:extLst>
              <a:ext uri="{FF2B5EF4-FFF2-40B4-BE49-F238E27FC236}">
                <a16:creationId xmlns:a16="http://schemas.microsoft.com/office/drawing/2014/main" id="{C9964EAB-16AB-18F0-1148-E6612AB816B9}"/>
              </a:ext>
            </a:extLst>
          </p:cNvPr>
          <p:cNvSpPr txBox="1">
            <a:spLocks noGrp="1"/>
          </p:cNvSpPr>
          <p:nvPr>
            <p:ph idx="1"/>
          </p:nvPr>
        </p:nvSpPr>
        <p:spPr>
          <a:xfrm>
            <a:off x="0" y="980728"/>
            <a:ext cx="9143997" cy="5877272"/>
          </a:xfrm>
        </p:spPr>
        <p:txBody>
          <a:bodyPr>
            <a:normAutofit/>
          </a:bodyPr>
          <a:lstStyle/>
          <a:p>
            <a:pPr lvl="0" algn="just">
              <a:lnSpc>
                <a:spcPct val="80000"/>
              </a:lnSpc>
            </a:pPr>
            <a:r>
              <a:rPr lang="fr-FR" sz="1800" dirty="0">
                <a:latin typeface="Times New Roman" panose="02020603050405020304" pitchFamily="18" charset="0"/>
                <a:cs typeface="Times New Roman" panose="02020603050405020304" pitchFamily="18" charset="0"/>
              </a:rPr>
              <a:t>A partir de février 1848, de nombreux clubs sont créés, principalement dans Paris. L’un des plus connus est celui de Raspail, dont le club des Amis du Peuple tient sa première séance le 23 mars.</a:t>
            </a:r>
          </a:p>
          <a:p>
            <a:pPr marL="0" lvl="0" indent="0" algn="just">
              <a:lnSpc>
                <a:spcPct val="80000"/>
              </a:lnSpc>
              <a:buNone/>
            </a:pPr>
            <a:endParaRPr lang="fr-FR" sz="1800" dirty="0">
              <a:latin typeface="Times New Roman" panose="02020603050405020304" pitchFamily="18" charset="0"/>
              <a:cs typeface="Times New Roman" panose="02020603050405020304" pitchFamily="18" charset="0"/>
            </a:endParaRPr>
          </a:p>
          <a:p>
            <a:pPr lvl="0" algn="just">
              <a:lnSpc>
                <a:spcPct val="80000"/>
              </a:lnSpc>
            </a:pPr>
            <a:r>
              <a:rPr lang="fr-FR" sz="1800" dirty="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C’est le club le plus fréquenté de la capitale, 5 000 personnes environ – principalement des ouvriers, et beaucoup de femmes, ce qui est rare ailleurs – assistant à chacune des séances, qui sont ouvertes au public pour un prix modique, 10 centimes. Ce club est avant tout un lieu où Raspail fait des leçons politiques, mais certaines séances sont aussi consacrées à la discussion des candidatures à l’Assemblée constituante, dont l’élection est prévue le 23 avril. </a:t>
            </a:r>
          </a:p>
          <a:p>
            <a:pPr lvl="0" algn="just">
              <a:lnSpc>
                <a:spcPct val="80000"/>
              </a:lnSpc>
            </a:pPr>
            <a:endParaRPr lang="fr-FR" sz="1800" dirty="0">
              <a:solidFill>
                <a:srgbClr val="323232"/>
              </a:solidFill>
              <a:latin typeface="Times New Roman" panose="02020603050405020304" pitchFamily="18" charset="0"/>
              <a:cs typeface="Times New Roman" panose="02020603050405020304" pitchFamily="18" charset="0"/>
            </a:endParaRPr>
          </a:p>
          <a:p>
            <a:pPr lvl="0" algn="just">
              <a:lnSpc>
                <a:spcPct val="80000"/>
              </a:lnSpc>
            </a:pPr>
            <a:r>
              <a:rPr lang="fr-FR" sz="1800" dirty="0">
                <a:solidFill>
                  <a:srgbClr val="323232"/>
                </a:solidFill>
                <a:latin typeface="Times New Roman" panose="02020603050405020304" pitchFamily="18" charset="0"/>
                <a:cs typeface="Times New Roman" panose="02020603050405020304" pitchFamily="18" charset="0"/>
              </a:rPr>
              <a:t>Contrairement à d’autres clubs, tous les candidats sont potentiellement auditionnés, sans considération pour leur orientation politique.</a:t>
            </a:r>
          </a:p>
          <a:p>
            <a:pPr lvl="0" algn="just">
              <a:lnSpc>
                <a:spcPct val="80000"/>
              </a:lnSpc>
            </a:pPr>
            <a:endParaRPr lang="fr-FR" sz="1800" dirty="0">
              <a:latin typeface="Times New Roman" panose="02020603050405020304" pitchFamily="18" charset="0"/>
              <a:cs typeface="Times New Roman" panose="02020603050405020304" pitchFamily="18" charset="0"/>
            </a:endParaRPr>
          </a:p>
          <a:p>
            <a:pPr lvl="0" algn="just">
              <a:lnSpc>
                <a:spcPct val="80000"/>
              </a:lnSpc>
            </a:pPr>
            <a:r>
              <a:rPr lang="fr-FR" sz="1800" dirty="0">
                <a:latin typeface="Times New Roman" panose="02020603050405020304" pitchFamily="18" charset="0"/>
                <a:cs typeface="Times New Roman" panose="02020603050405020304" pitchFamily="18" charset="0"/>
              </a:rPr>
              <a:t>En un sens, on peut voir les clubs comme des ancêtres des partis. Comme le note Pierre Rosanvallon, « [le terme de parti] ne renvoie alors pas tant à la notion d’organisation qu’à celle d’opinion. Il désigne de façon relativement floue toutes sortes de regroupements aux frontières socio-politiques peu définies. […] La notion de parti s’apparente à celle de clan, de groupe de pression ou de mouvement d’opinion sans référence à une structure particulière » (Pierre Rosanvallon, </a:t>
            </a:r>
            <a:r>
              <a:rPr lang="fr-FR" sz="1800" i="1" dirty="0">
                <a:latin typeface="Times New Roman" panose="02020603050405020304" pitchFamily="18" charset="0"/>
                <a:cs typeface="Times New Roman" panose="02020603050405020304" pitchFamily="18" charset="0"/>
              </a:rPr>
              <a:t>Le peuple introuvable. Histoire de la représentation démocratique en France</a:t>
            </a:r>
            <a:r>
              <a:rPr lang="fr-FR" sz="1800" dirty="0">
                <a:latin typeface="Times New Roman" panose="02020603050405020304" pitchFamily="18" charset="0"/>
                <a:cs typeface="Times New Roman" panose="02020603050405020304" pitchFamily="18" charset="0"/>
              </a:rPr>
              <a:t>, Paris, Gallimard, 1998, p. 227-228). Le mot parti renvoie ainsi à une tendance, souvent incarnée dans un journal (</a:t>
            </a:r>
            <a:r>
              <a:rPr lang="fr-FR" sz="1800" i="1" dirty="0">
                <a:latin typeface="Times New Roman" panose="02020603050405020304" pitchFamily="18" charset="0"/>
                <a:cs typeface="Times New Roman" panose="02020603050405020304" pitchFamily="18" charset="0"/>
              </a:rPr>
              <a:t>Le National</a:t>
            </a:r>
            <a:r>
              <a:rPr lang="fr-FR" sz="1800" dirty="0">
                <a:latin typeface="Times New Roman" panose="02020603050405020304" pitchFamily="18" charset="0"/>
                <a:cs typeface="Times New Roman" panose="02020603050405020304" pitchFamily="18" charset="0"/>
              </a:rPr>
              <a:t> pour les républicains dits modérés, </a:t>
            </a:r>
            <a:r>
              <a:rPr lang="fr-FR" sz="1800" i="1" dirty="0">
                <a:latin typeface="Times New Roman" panose="02020603050405020304" pitchFamily="18" charset="0"/>
                <a:cs typeface="Times New Roman" panose="02020603050405020304" pitchFamily="18" charset="0"/>
              </a:rPr>
              <a:t>La Réforme</a:t>
            </a:r>
            <a:r>
              <a:rPr lang="fr-FR" sz="1800" dirty="0">
                <a:latin typeface="Times New Roman" panose="02020603050405020304" pitchFamily="18" charset="0"/>
                <a:cs typeface="Times New Roman" panose="02020603050405020304" pitchFamily="18" charset="0"/>
              </a:rPr>
              <a:t> pour les républicains dits avancés) ou un lieu de réunion (le comité de la rue de Poitiers pour les conservateurs, de la rue Taitbout pour la Montagne). Cf. Raymond Huard, </a:t>
            </a:r>
            <a:r>
              <a:rPr lang="fr-FR" sz="1800" i="1" dirty="0">
                <a:latin typeface="Times New Roman" panose="02020603050405020304" pitchFamily="18" charset="0"/>
                <a:cs typeface="Times New Roman" panose="02020603050405020304" pitchFamily="18" charset="0"/>
              </a:rPr>
              <a:t>La naissance du parti politique en France</a:t>
            </a:r>
            <a:r>
              <a:rPr lang="fr-FR" sz="1800" dirty="0">
                <a:latin typeface="Times New Roman" panose="02020603050405020304" pitchFamily="18" charset="0"/>
                <a:cs typeface="Times New Roman" panose="02020603050405020304" pitchFamily="18" charset="0"/>
              </a:rPr>
              <a:t>, Paris, Presses de Sciences Po, 1996.</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01D8B3-6056-7C45-704C-745494D2A862}"/>
              </a:ext>
            </a:extLst>
          </p:cNvPr>
          <p:cNvSpPr>
            <a:spLocks noGrp="1"/>
          </p:cNvSpPr>
          <p:nvPr>
            <p:ph type="title"/>
          </p:nvPr>
        </p:nvSpPr>
        <p:spPr>
          <a:xfrm>
            <a:off x="0" y="0"/>
            <a:ext cx="9144000" cy="980728"/>
          </a:xfrm>
        </p:spPr>
        <p:txBody>
          <a:bodyPr/>
          <a:lstStyle/>
          <a:p>
            <a:r>
              <a:rPr lang="fr-FR" b="1" dirty="0">
                <a:latin typeface="Times New Roman" panose="02020603050405020304" pitchFamily="18" charset="0"/>
                <a:cs typeface="Times New Roman" panose="02020603050405020304" pitchFamily="18" charset="0"/>
              </a:rPr>
              <a:t>De quel type d’inclusion s’agit-il?</a:t>
            </a:r>
          </a:p>
        </p:txBody>
      </p:sp>
      <p:sp>
        <p:nvSpPr>
          <p:cNvPr id="3" name="Espace réservé du contenu 2">
            <a:extLst>
              <a:ext uri="{FF2B5EF4-FFF2-40B4-BE49-F238E27FC236}">
                <a16:creationId xmlns:a16="http://schemas.microsoft.com/office/drawing/2014/main" id="{876D92C6-87F0-F836-CEAD-31AEFAE8D354}"/>
              </a:ext>
            </a:extLst>
          </p:cNvPr>
          <p:cNvSpPr>
            <a:spLocks noGrp="1"/>
          </p:cNvSpPr>
          <p:nvPr>
            <p:ph idx="1"/>
          </p:nvPr>
        </p:nvSpPr>
        <p:spPr>
          <a:xfrm>
            <a:off x="0" y="1412776"/>
            <a:ext cx="9144000" cy="5445224"/>
          </a:xfrm>
        </p:spPr>
        <p:txBody>
          <a:bodyPr/>
          <a:lstStyle/>
          <a:p>
            <a:pPr algn="just"/>
            <a:r>
              <a:rPr lang="fr-FR" dirty="0">
                <a:latin typeface="Times New Roman" panose="02020603050405020304" pitchFamily="18" charset="0"/>
                <a:cs typeface="Times New Roman" panose="02020603050405020304" pitchFamily="18" charset="0"/>
              </a:rPr>
              <a:t>Réfléchissez rapidement par groupes au sens politique des processus et mécanismes suivants : </a:t>
            </a:r>
          </a:p>
          <a:p>
            <a:pPr algn="just"/>
            <a:endParaRPr lang="fr-FR" dirty="0">
              <a:latin typeface="Times New Roman" panose="02020603050405020304" pitchFamily="18" charset="0"/>
              <a:cs typeface="Times New Roman" panose="02020603050405020304" pitchFamily="18" charset="0"/>
            </a:endParaRPr>
          </a:p>
          <a:p>
            <a:pPr marL="0" indent="0" algn="just">
              <a:buNone/>
            </a:pPr>
            <a:r>
              <a:rPr lang="fr-FR" sz="2400" dirty="0">
                <a:latin typeface="Times New Roman" panose="02020603050405020304" pitchFamily="18" charset="0"/>
                <a:cs typeface="Times New Roman" panose="02020603050405020304" pitchFamily="18" charset="0"/>
              </a:rPr>
              <a:t>-Participation électorale dans les régimes suivants : suffrage universel masculin, suffrages censitaire et capacitaire.</a:t>
            </a:r>
          </a:p>
          <a:p>
            <a:pPr marL="0" indent="0" algn="just">
              <a:buNone/>
            </a:pPr>
            <a:r>
              <a:rPr lang="fr-FR" sz="2400" dirty="0">
                <a:latin typeface="Times New Roman" panose="02020603050405020304" pitchFamily="18" charset="0"/>
                <a:cs typeface="Times New Roman" panose="02020603050405020304" pitchFamily="18" charset="0"/>
              </a:rPr>
              <a:t>-profession de foi des candidats.</a:t>
            </a:r>
          </a:p>
          <a:p>
            <a:pPr marL="0" indent="0" algn="just">
              <a:buNone/>
            </a:pPr>
            <a:r>
              <a:rPr lang="fr-FR" sz="2400" dirty="0">
                <a:latin typeface="Times New Roman" panose="02020603050405020304" pitchFamily="18" charset="0"/>
                <a:cs typeface="Times New Roman" panose="02020603050405020304" pitchFamily="18" charset="0"/>
              </a:rPr>
              <a:t>-Journaux / presse.</a:t>
            </a:r>
          </a:p>
          <a:p>
            <a:pPr marL="0" indent="0" algn="just">
              <a:buNone/>
            </a:pPr>
            <a:r>
              <a:rPr lang="fr-FR" sz="2400" dirty="0">
                <a:latin typeface="Times New Roman" panose="02020603050405020304" pitchFamily="18" charset="0"/>
                <a:cs typeface="Times New Roman" panose="02020603050405020304" pitchFamily="18" charset="0"/>
              </a:rPr>
              <a:t>-Clubs.</a:t>
            </a:r>
          </a:p>
          <a:p>
            <a:pPr marL="0" indent="0" algn="just">
              <a:buNone/>
            </a:pPr>
            <a:r>
              <a:rPr lang="fr-FR" sz="2400" dirty="0">
                <a:latin typeface="Times New Roman" panose="02020603050405020304" pitchFamily="18" charset="0"/>
                <a:cs typeface="Times New Roman" panose="02020603050405020304" pitchFamily="18" charset="0"/>
              </a:rPr>
              <a:t>-Assemblée des travailleurs.</a:t>
            </a:r>
          </a:p>
          <a:p>
            <a:pPr marL="0" indent="0" algn="just">
              <a:buNone/>
            </a:pPr>
            <a:r>
              <a:rPr lang="fr-FR" sz="2400" dirty="0">
                <a:latin typeface="Times New Roman" panose="02020603050405020304" pitchFamily="18" charset="0"/>
                <a:cs typeface="Times New Roman" panose="02020603050405020304" pitchFamily="18" charset="0"/>
              </a:rPr>
              <a:t>-Convention citoyenne pour le climat.</a:t>
            </a:r>
          </a:p>
          <a:p>
            <a:pPr marL="0" indent="0" algn="just">
              <a:buNone/>
            </a:pPr>
            <a:r>
              <a:rPr lang="fr-FR" sz="2400" dirty="0">
                <a:latin typeface="Times New Roman" panose="02020603050405020304" pitchFamily="18" charset="0"/>
                <a:cs typeface="Times New Roman" panose="02020603050405020304" pitchFamily="18" charset="0"/>
              </a:rPr>
              <a:t>Etc…</a:t>
            </a:r>
          </a:p>
        </p:txBody>
      </p:sp>
    </p:spTree>
    <p:extLst>
      <p:ext uri="{BB962C8B-B14F-4D97-AF65-F5344CB8AC3E}">
        <p14:creationId xmlns:p14="http://schemas.microsoft.com/office/powerpoint/2010/main" val="37149131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C1CFE6-A6BB-C2EE-CB5B-3DB21D4F7479}"/>
              </a:ext>
            </a:extLst>
          </p:cNvPr>
          <p:cNvSpPr>
            <a:spLocks noGrp="1"/>
          </p:cNvSpPr>
          <p:nvPr>
            <p:ph type="title"/>
          </p:nvPr>
        </p:nvSpPr>
        <p:spPr>
          <a:xfrm>
            <a:off x="0" y="0"/>
            <a:ext cx="9144000" cy="620688"/>
          </a:xfrm>
        </p:spPr>
        <p:txBody>
          <a:bodyPr>
            <a:noAutofit/>
          </a:bodyPr>
          <a:lstStyle/>
          <a:p>
            <a:r>
              <a:rPr lang="fr-FR" sz="3200" b="1" dirty="0">
                <a:latin typeface="Times New Roman" panose="02020603050405020304" pitchFamily="18" charset="0"/>
                <a:cs typeface="Times New Roman" panose="02020603050405020304" pitchFamily="18" charset="0"/>
              </a:rPr>
              <a:t>Deux oppositions frontales : la journée du 15 mai</a:t>
            </a:r>
          </a:p>
        </p:txBody>
      </p:sp>
      <p:sp>
        <p:nvSpPr>
          <p:cNvPr id="3" name="Espace réservé du contenu 2">
            <a:extLst>
              <a:ext uri="{FF2B5EF4-FFF2-40B4-BE49-F238E27FC236}">
                <a16:creationId xmlns:a16="http://schemas.microsoft.com/office/drawing/2014/main" id="{CDC4FB5A-DFF3-9CE1-EDE5-80D58E331818}"/>
              </a:ext>
            </a:extLst>
          </p:cNvPr>
          <p:cNvSpPr>
            <a:spLocks noGrp="1"/>
          </p:cNvSpPr>
          <p:nvPr>
            <p:ph idx="1"/>
          </p:nvPr>
        </p:nvSpPr>
        <p:spPr>
          <a:xfrm>
            <a:off x="0" y="980728"/>
            <a:ext cx="9144000" cy="5877272"/>
          </a:xfrm>
        </p:spPr>
        <p:txBody>
          <a:bodyPr>
            <a:normAutofit fontScale="40000" lnSpcReduction="20000"/>
          </a:bodyPr>
          <a:lstStyle/>
          <a:p>
            <a:pPr algn="just"/>
            <a:r>
              <a:rPr lang="fr-FR" sz="4800" dirty="0">
                <a:solidFill>
                  <a:srgbClr val="323232"/>
                </a:solidFill>
                <a:latin typeface="Times New Roman" panose="02020603050405020304" pitchFamily="18" charset="0"/>
                <a:cs typeface="Times New Roman" panose="02020603050405020304" pitchFamily="18" charset="0"/>
              </a:rPr>
              <a:t>La journée du 15 mai, une manifestation en faveur des insurgés polonais qui se transforme en invasion de l’Assemblée puis en tentative infructueuse d’instauration d’un nouveau Gouvernement provisoire. Cette journée marque un tournant dans l’histoire de la révolution de 1848, puisqu’elle mène à l’arrestation de nombreux chefs clubistes, dont Raspail, et marque la victoire des défenseurs du pouvoir absolu de l’Assemblée constituante sur ceux qui tentent de faire valoir le droit des représentés à intervenir dans les affaires publiques.</a:t>
            </a:r>
          </a:p>
          <a:p>
            <a:pPr algn="just"/>
            <a:endParaRPr lang="fr-FR" sz="4000" dirty="0">
              <a:solidFill>
                <a:srgbClr val="323232"/>
              </a:solidFill>
              <a:latin typeface="Times New Roman" panose="02020603050405020304" pitchFamily="18" charset="0"/>
              <a:cs typeface="Times New Roman" panose="02020603050405020304" pitchFamily="18" charset="0"/>
            </a:endParaRPr>
          </a:p>
          <a:p>
            <a:pPr algn="just"/>
            <a:r>
              <a:rPr lang="fr-FR" sz="4800" dirty="0">
                <a:solidFill>
                  <a:srgbClr val="323232"/>
                </a:solidFill>
                <a:latin typeface="Times New Roman" panose="02020603050405020304" pitchFamily="18" charset="0"/>
                <a:cs typeface="Times New Roman" panose="02020603050405020304" pitchFamily="18" charset="0"/>
              </a:rPr>
              <a:t>Finalement, face aux rumeurs persistantes de la dissolution prochaine des Ateliers nationaux, des délégués des Ateliers demandent à être reçus par la Commission exécutive le 22 juin. Loin de voir leurs craintes apaisées, ils sont vilipendés, renvoyés, et le gouvernement émet un ordre d’arrestation de dizaines de délégués. Le lendemain, après s’être rassemblés à la Bastille, des milliers d’ouvriers montent des barricades, et l’insurrection de juin 1848 commence : trois jours de combats qui font des milliers de morts. Cavaignac, ancien général de l’Algérie, qui a utilisé les méthodes de combat expérimentées dans la conquête coloniale contre les ouvriers, s’est vu confier les pleins pouvoirs, et il sort de l’épreuve homme fort du nouveau régime, nommé président du Conseil, tandis que l’état de siège est déclaré – il durera des mois. Quant au républicanisme ouvrier et socialiste, il sort de l’épreuve clairement vaincu, exsangue.</a:t>
            </a:r>
          </a:p>
          <a:p>
            <a:pPr algn="just"/>
            <a:endParaRPr lang="fr-FR" sz="4000" dirty="0">
              <a:solidFill>
                <a:srgbClr val="323232"/>
              </a:solidFill>
              <a:latin typeface="Times New Roman" panose="02020603050405020304" pitchFamily="18" charset="0"/>
              <a:cs typeface="Times New Roman" panose="02020603050405020304" pitchFamily="18" charset="0"/>
            </a:endParaRPr>
          </a:p>
          <a:p>
            <a:pPr algn="just"/>
            <a:r>
              <a:rPr lang="fr-FR" sz="4800" dirty="0">
                <a:solidFill>
                  <a:srgbClr val="323232"/>
                </a:solidFill>
                <a:latin typeface="Times New Roman" panose="02020603050405020304" pitchFamily="18" charset="0"/>
                <a:cs typeface="Times New Roman" panose="02020603050405020304" pitchFamily="18" charset="0"/>
              </a:rPr>
              <a:t>Une nouvelle opposition entre ces acteurs de 1848 se retrouve lors de l’élection présidentielle de décembre : les républicains hésitent notamment entre Ledru Rollin et une candidature protestataire, qui sera finalement Raspail (contre Louis Blanc et Cabet notamment) [les républicains radicaux sont, globalement, opposés au présidentialisme].</a:t>
            </a:r>
          </a:p>
          <a:p>
            <a:pPr algn="just"/>
            <a:endParaRPr lang="fr-FR" dirty="0">
              <a:solidFill>
                <a:srgbClr val="323232"/>
              </a:solidFill>
              <a:latin typeface="Times New Roman" panose="02020603050405020304" pitchFamily="18" charset="0"/>
              <a:cs typeface="Times New Roman" panose="02020603050405020304" pitchFamily="18" charset="0"/>
            </a:endParaRPr>
          </a:p>
          <a:p>
            <a:pPr algn="just"/>
            <a:endParaRPr lang="fr-FR" sz="3200" dirty="0">
              <a:solidFill>
                <a:srgbClr val="323232"/>
              </a:solidFill>
              <a:latin typeface="Times New Roman" panose="02020603050405020304" pitchFamily="18" charset="0"/>
              <a:cs typeface="Times New Roman" panose="02020603050405020304" pitchFamily="18" charset="0"/>
            </a:endParaRPr>
          </a:p>
          <a:p>
            <a:endParaRPr lang="fr-FR" dirty="0">
              <a:solidFill>
                <a:srgbClr val="323232"/>
              </a:solidFill>
              <a:latin typeface="Alegreya"/>
            </a:endParaRPr>
          </a:p>
          <a:p>
            <a:endParaRPr lang="fr-FR" sz="3200" dirty="0"/>
          </a:p>
          <a:p>
            <a:endParaRPr lang="fr-FR" sz="3200" dirty="0">
              <a:solidFill>
                <a:srgbClr val="323232"/>
              </a:solidFill>
              <a:latin typeface="Alegreya"/>
            </a:endParaRPr>
          </a:p>
          <a:p>
            <a:endParaRPr lang="fr-FR" dirty="0"/>
          </a:p>
        </p:txBody>
      </p:sp>
    </p:spTree>
    <p:extLst>
      <p:ext uri="{BB962C8B-B14F-4D97-AF65-F5344CB8AC3E}">
        <p14:creationId xmlns:p14="http://schemas.microsoft.com/office/powerpoint/2010/main" val="25294817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764704"/>
          </a:xfrm>
        </p:spPr>
        <p:txBody>
          <a:bodyPr>
            <a:noAutofit/>
          </a:bodyPr>
          <a:lstStyle/>
          <a:p>
            <a:r>
              <a:rPr lang="fr-FR" sz="2200" b="1" dirty="0">
                <a:latin typeface="Times New Roman" panose="02020603050405020304" pitchFamily="18" charset="0"/>
                <a:cs typeface="Times New Roman" panose="02020603050405020304" pitchFamily="18" charset="0"/>
              </a:rPr>
              <a:t>La persistance de la personnification.</a:t>
            </a:r>
            <a:br>
              <a:rPr lang="fr-FR" sz="2200" b="1" dirty="0">
                <a:latin typeface="Times New Roman" panose="02020603050405020304" pitchFamily="18" charset="0"/>
                <a:cs typeface="Times New Roman" panose="02020603050405020304" pitchFamily="18" charset="0"/>
              </a:rPr>
            </a:br>
            <a:r>
              <a:rPr lang="fr-FR" sz="2200" b="1" dirty="0">
                <a:latin typeface="Times New Roman" panose="02020603050405020304" pitchFamily="18" charset="0"/>
                <a:cs typeface="Times New Roman" panose="02020603050405020304" pitchFamily="18" charset="0"/>
              </a:rPr>
              <a:t>Une conception « exclusive » : le « plébiscite » et le césarisme politique</a:t>
            </a:r>
          </a:p>
        </p:txBody>
      </p:sp>
      <p:sp>
        <p:nvSpPr>
          <p:cNvPr id="3" name="Espace réservé du contenu 2"/>
          <p:cNvSpPr>
            <a:spLocks noGrp="1"/>
          </p:cNvSpPr>
          <p:nvPr>
            <p:ph idx="1"/>
          </p:nvPr>
        </p:nvSpPr>
        <p:spPr>
          <a:xfrm>
            <a:off x="0" y="1124744"/>
            <a:ext cx="9144000" cy="5733256"/>
          </a:xfrm>
        </p:spPr>
        <p:txBody>
          <a:bodyPr>
            <a:noAutofit/>
          </a:bodyPr>
          <a:lstStyle/>
          <a:p>
            <a:pPr algn="just"/>
            <a:r>
              <a:rPr lang="fr-FR" sz="1800" dirty="0">
                <a:latin typeface="Times New Roman" pitchFamily="18" charset="0"/>
                <a:cs typeface="Times New Roman" pitchFamily="18" charset="0"/>
              </a:rPr>
              <a:t>Après décembre 1848, plusieurs lois électorales durcissent le SU, notamment un critère du « sol » qui empêche les « ouvriers itinérants » de voter.</a:t>
            </a:r>
          </a:p>
          <a:p>
            <a:pPr algn="just"/>
            <a:endParaRPr lang="fr-FR" sz="1200" dirty="0">
              <a:latin typeface="Times New Roman" pitchFamily="18" charset="0"/>
              <a:cs typeface="Times New Roman" pitchFamily="18" charset="0"/>
            </a:endParaRPr>
          </a:p>
          <a:p>
            <a:pPr algn="just"/>
            <a:r>
              <a:rPr lang="fr-FR" sz="1800" dirty="0">
                <a:latin typeface="Times New Roman" pitchFamily="18" charset="0"/>
                <a:cs typeface="Times New Roman" pitchFamily="18" charset="0"/>
              </a:rPr>
              <a:t>La démocratie impériale est étroitement encadrée. Le vote se fait à la commune (et plus au chef-lieu de canton) et le scrutin est uninominal. Les préfets et maires sont désignés par l'exécutif, le serment de fidélité est obligatoire dès l'étape de la candidature à partir de 1858. Mais surtout, le Second Empire se distingue par la pratique de la candidature officielle. Celle-ci existait déjà avant 1852, mais elle prend une importance particulière sous l'Empire. Les candidats officiels sont les candidats du gouvernement : </a:t>
            </a:r>
            <a:r>
              <a:rPr lang="fr-FR" sz="1800" i="1" dirty="0">
                <a:latin typeface="Times New Roman" pitchFamily="18" charset="0"/>
                <a:cs typeface="Times New Roman" pitchFamily="18" charset="0"/>
              </a:rPr>
              <a:t>« comme le gouvernement propose des lois aux députés,</a:t>
            </a:r>
            <a:r>
              <a:rPr lang="fr-FR" sz="1800" dirty="0">
                <a:latin typeface="Times New Roman" pitchFamily="18" charset="0"/>
                <a:cs typeface="Times New Roman" pitchFamily="18" charset="0"/>
              </a:rPr>
              <a:t> écrit le ministre Adolphe </a:t>
            </a:r>
            <a:r>
              <a:rPr lang="fr-FR" sz="1800" dirty="0" err="1">
                <a:latin typeface="Times New Roman" pitchFamily="18" charset="0"/>
                <a:cs typeface="Times New Roman" pitchFamily="18" charset="0"/>
              </a:rPr>
              <a:t>Billault</a:t>
            </a:r>
            <a:r>
              <a:rPr lang="fr-FR" sz="1800" dirty="0">
                <a:latin typeface="Times New Roman" pitchFamily="18" charset="0"/>
                <a:cs typeface="Times New Roman" pitchFamily="18" charset="0"/>
              </a:rPr>
              <a:t>, [le gouvernement] </a:t>
            </a:r>
            <a:r>
              <a:rPr lang="fr-FR" sz="1800" i="1" dirty="0">
                <a:latin typeface="Times New Roman" pitchFamily="18" charset="0"/>
                <a:cs typeface="Times New Roman" pitchFamily="18" charset="0"/>
              </a:rPr>
              <a:t>proposera des candidats aux électeurs »</a:t>
            </a:r>
            <a:r>
              <a:rPr lang="fr-FR" sz="1800" dirty="0">
                <a:latin typeface="Times New Roman" pitchFamily="18" charset="0"/>
                <a:cs typeface="Times New Roman" pitchFamily="18" charset="0"/>
              </a:rPr>
              <a:t>. Ces candidats disposent de l'affiche blanche (couleur des documents officiels) et surtout du soutien de l'appareil administratif local (du percepteur au facteur). </a:t>
            </a:r>
            <a:r>
              <a:rPr lang="fr-FR" sz="1800" b="1" dirty="0">
                <a:latin typeface="Times New Roman" pitchFamily="18" charset="0"/>
                <a:cs typeface="Times New Roman" pitchFamily="18" charset="0"/>
              </a:rPr>
              <a:t>Les élections législatives ont pour but de confirmer le soutien de la population à l'Empereur (plébiscite plutôt que représentation). </a:t>
            </a:r>
          </a:p>
          <a:p>
            <a:pPr algn="just"/>
            <a:endParaRPr lang="fr-FR" sz="1400" dirty="0">
              <a:latin typeface="Times New Roman" pitchFamily="18" charset="0"/>
              <a:cs typeface="Times New Roman" pitchFamily="18" charset="0"/>
            </a:endParaRPr>
          </a:p>
          <a:p>
            <a:pPr algn="just"/>
            <a:r>
              <a:rPr lang="fr-FR" sz="1800" dirty="0">
                <a:latin typeface="Times New Roman" pitchFamily="18" charset="0"/>
                <a:cs typeface="Times New Roman" pitchFamily="18" charset="0"/>
              </a:rPr>
              <a:t>E. Quinet, républicain, dépose, le 12 avril 1871, à la Chambre des députés, une proposition de loi visant à distinguer des députés des campagnes (en moyenne 1 pour 50.000 électeurs) et des députés des villes (en moyenne 1 pour 35.000 électeurs). Cette proposition de loi, repoussée, vise à amoindrir les électeurs ruraux qui ont tant désespéré les républicains sous le 2</a:t>
            </a:r>
            <a:r>
              <a:rPr lang="fr-FR" sz="1800" baseline="30000" dirty="0">
                <a:latin typeface="Times New Roman" pitchFamily="18" charset="0"/>
                <a:cs typeface="Times New Roman" pitchFamily="18" charset="0"/>
              </a:rPr>
              <a:t>nd</a:t>
            </a:r>
            <a:r>
              <a:rPr lang="fr-FR" sz="1800" dirty="0">
                <a:latin typeface="Times New Roman" pitchFamily="18" charset="0"/>
                <a:cs typeface="Times New Roman" pitchFamily="18" charset="0"/>
              </a:rPr>
              <a:t>  Empire </a:t>
            </a:r>
            <a:r>
              <a:rPr lang="fr-FR" sz="1800" dirty="0">
                <a:latin typeface="Times New Roman" pitchFamily="18" charset="0"/>
                <a:cs typeface="Times New Roman" pitchFamily="18" charset="0"/>
                <a:sym typeface="Wingdings" panose="05000000000000000000" pitchFamily="2" charset="2"/>
              </a:rPr>
              <a:t></a:t>
            </a:r>
            <a:r>
              <a:rPr lang="fr-FR" sz="1800" b="1" dirty="0">
                <a:latin typeface="Times New Roman" pitchFamily="18" charset="0"/>
                <a:cs typeface="Times New Roman" pitchFamily="18" charset="0"/>
                <a:sym typeface="Wingdings" panose="05000000000000000000" pitchFamily="2" charset="2"/>
              </a:rPr>
              <a:t>Centralité des découpages électoraux.</a:t>
            </a:r>
            <a:endParaRPr lang="fr-FR" sz="1800" b="1" dirty="0">
              <a:latin typeface="Times New Roman" pitchFamily="18" charset="0"/>
              <a:cs typeface="Times New Roman" pitchFamily="18" charset="0"/>
            </a:endParaRPr>
          </a:p>
          <a:p>
            <a:pPr algn="just"/>
            <a:endParaRPr lang="fr-FR" sz="1700" dirty="0">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FEE05E-41E6-4858-AFED-2634615DADBF}"/>
              </a:ext>
            </a:extLst>
          </p:cNvPr>
          <p:cNvSpPr>
            <a:spLocks noGrp="1"/>
          </p:cNvSpPr>
          <p:nvPr>
            <p:ph type="title"/>
          </p:nvPr>
        </p:nvSpPr>
        <p:spPr>
          <a:xfrm>
            <a:off x="0" y="1"/>
            <a:ext cx="9144000" cy="980728"/>
          </a:xfrm>
        </p:spPr>
        <p:txBody>
          <a:bodyPr>
            <a:noAutofit/>
          </a:bodyPr>
          <a:lstStyle/>
          <a:p>
            <a:pPr algn="ctr"/>
            <a:r>
              <a:rPr lang="fr-FR" sz="3200" b="1" dirty="0">
                <a:latin typeface="Times New Roman" panose="02020603050405020304" pitchFamily="18" charset="0"/>
                <a:cs typeface="Times New Roman" panose="02020603050405020304" pitchFamily="18" charset="0"/>
              </a:rPr>
              <a:t>La représentation exclusive aujourd’hui : le cas de l’Assemblée Nationale de 2017</a:t>
            </a:r>
            <a:endParaRPr lang="fr-FR" sz="3200" dirty="0"/>
          </a:p>
        </p:txBody>
      </p:sp>
      <p:pic>
        <p:nvPicPr>
          <p:cNvPr id="5" name="Espace réservé du contenu 4" descr="Une image contenant table&#10;&#10;Description générée automatiquement">
            <a:extLst>
              <a:ext uri="{FF2B5EF4-FFF2-40B4-BE49-F238E27FC236}">
                <a16:creationId xmlns:a16="http://schemas.microsoft.com/office/drawing/2014/main" id="{659C14D0-4072-4F57-BEE4-9D675DC648E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268760"/>
            <a:ext cx="9144000" cy="5589239"/>
          </a:xfrm>
        </p:spPr>
      </p:pic>
    </p:spTree>
    <p:extLst>
      <p:ext uri="{BB962C8B-B14F-4D97-AF65-F5344CB8AC3E}">
        <p14:creationId xmlns:p14="http://schemas.microsoft.com/office/powerpoint/2010/main" val="32105951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1EA3E8-219F-EC6B-17F4-438D05F5E61B}"/>
              </a:ext>
            </a:extLst>
          </p:cNvPr>
          <p:cNvSpPr>
            <a:spLocks noGrp="1"/>
          </p:cNvSpPr>
          <p:nvPr>
            <p:ph type="title"/>
          </p:nvPr>
        </p:nvSpPr>
        <p:spPr>
          <a:xfrm>
            <a:off x="0" y="0"/>
            <a:ext cx="9144000" cy="821933"/>
          </a:xfrm>
        </p:spPr>
        <p:txBody>
          <a:bodyPr>
            <a:noAutofit/>
          </a:bodyPr>
          <a:lstStyle/>
          <a:p>
            <a:r>
              <a:rPr lang="fr-FR" sz="3500" b="1" dirty="0">
                <a:latin typeface="Times New Roman" panose="02020603050405020304" pitchFamily="18" charset="0"/>
                <a:cs typeface="Times New Roman" panose="02020603050405020304" pitchFamily="18" charset="0"/>
              </a:rPr>
              <a:t>4 utopies « socialistes » en guise de conclusion</a:t>
            </a:r>
          </a:p>
        </p:txBody>
      </p:sp>
      <p:sp>
        <p:nvSpPr>
          <p:cNvPr id="3" name="Espace réservé du contenu 2">
            <a:extLst>
              <a:ext uri="{FF2B5EF4-FFF2-40B4-BE49-F238E27FC236}">
                <a16:creationId xmlns:a16="http://schemas.microsoft.com/office/drawing/2014/main" id="{0811915C-464D-3196-B3F1-D4AE863636A2}"/>
              </a:ext>
            </a:extLst>
          </p:cNvPr>
          <p:cNvSpPr>
            <a:spLocks noGrp="1"/>
          </p:cNvSpPr>
          <p:nvPr>
            <p:ph idx="1"/>
          </p:nvPr>
        </p:nvSpPr>
        <p:spPr>
          <a:xfrm>
            <a:off x="0" y="1412776"/>
            <a:ext cx="9144000" cy="5445224"/>
          </a:xfrm>
        </p:spPr>
        <p:txBody>
          <a:bodyPr>
            <a:normAutofit fontScale="85000" lnSpcReduction="20000"/>
          </a:bodyPr>
          <a:lstStyle/>
          <a:p>
            <a:pPr algn="just">
              <a:lnSpc>
                <a:spcPct val="120000"/>
              </a:lnSpc>
              <a:spcBef>
                <a:spcPts val="0"/>
              </a:spcBef>
            </a:pPr>
            <a:r>
              <a:rPr lang="fr-FR" dirty="0">
                <a:latin typeface="Times New Roman" panose="02020603050405020304" pitchFamily="18" charset="0"/>
                <a:cs typeface="Times New Roman" panose="02020603050405020304" pitchFamily="18" charset="0"/>
              </a:rPr>
              <a:t>Etienne Cabet, </a:t>
            </a:r>
            <a:r>
              <a:rPr lang="fr-FR" i="1" dirty="0">
                <a:latin typeface="Times New Roman" panose="02020603050405020304" pitchFamily="18" charset="0"/>
                <a:cs typeface="Times New Roman" panose="02020603050405020304" pitchFamily="18" charset="0"/>
              </a:rPr>
              <a:t>Voyage en Icarie, </a:t>
            </a:r>
            <a:r>
              <a:rPr lang="fr-FR" dirty="0">
                <a:latin typeface="Times New Roman" panose="02020603050405020304" pitchFamily="18" charset="0"/>
                <a:cs typeface="Times New Roman" panose="02020603050405020304" pitchFamily="18" charset="0"/>
              </a:rPr>
              <a:t>publié d’abord anonymement en 1840.</a:t>
            </a:r>
          </a:p>
          <a:p>
            <a:pPr algn="just">
              <a:lnSpc>
                <a:spcPct val="120000"/>
              </a:lnSpc>
              <a:spcBef>
                <a:spcPts val="0"/>
              </a:spcBef>
            </a:pPr>
            <a:endParaRPr lang="fr-FR" sz="2800" dirty="0">
              <a:latin typeface="Times New Roman" panose="02020603050405020304" pitchFamily="18" charset="0"/>
              <a:cs typeface="Times New Roman" panose="02020603050405020304" pitchFamily="18" charset="0"/>
            </a:endParaRPr>
          </a:p>
          <a:p>
            <a:pPr algn="just">
              <a:lnSpc>
                <a:spcPct val="120000"/>
              </a:lnSpc>
              <a:spcBef>
                <a:spcPts val="0"/>
              </a:spcBef>
            </a:pPr>
            <a:r>
              <a:rPr lang="fr-FR" dirty="0">
                <a:latin typeface="Times New Roman" panose="02020603050405020304" pitchFamily="18" charset="0"/>
                <a:cs typeface="Times New Roman" panose="02020603050405020304" pitchFamily="18" charset="0"/>
              </a:rPr>
              <a:t>Edward Bellamy, </a:t>
            </a:r>
            <a:r>
              <a:rPr lang="fr-FR" i="1" dirty="0">
                <a:latin typeface="Times New Roman" panose="02020603050405020304" pitchFamily="18" charset="0"/>
                <a:cs typeface="Times New Roman" panose="02020603050405020304" pitchFamily="18" charset="0"/>
              </a:rPr>
              <a:t>Cent ans après où l’an 2000. </a:t>
            </a:r>
            <a:r>
              <a:rPr lang="fr-FR" dirty="0">
                <a:latin typeface="Times New Roman" panose="02020603050405020304" pitchFamily="18" charset="0"/>
                <a:cs typeface="Times New Roman" panose="02020603050405020304" pitchFamily="18" charset="0"/>
              </a:rPr>
              <a:t>Plus d’un million d’exemplaires vendus entre sa parution en 1888 et la fin des années 1930. Il sort en Grande-Bretagne en 1889, et est traduit en hollandais, italien, allemand, portugais et français dès 1891, avant d’être traduit en polonais et en russe.</a:t>
            </a:r>
          </a:p>
          <a:p>
            <a:pPr algn="just">
              <a:lnSpc>
                <a:spcPct val="120000"/>
              </a:lnSpc>
              <a:spcBef>
                <a:spcPts val="0"/>
              </a:spcBef>
            </a:pPr>
            <a:endParaRPr lang="fr-FR" sz="2400" dirty="0">
              <a:latin typeface="Times New Roman" panose="02020603050405020304" pitchFamily="18" charset="0"/>
              <a:cs typeface="Times New Roman" panose="02020603050405020304" pitchFamily="18" charset="0"/>
            </a:endParaRPr>
          </a:p>
          <a:p>
            <a:pPr algn="just">
              <a:lnSpc>
                <a:spcPct val="120000"/>
              </a:lnSpc>
              <a:spcBef>
                <a:spcPts val="0"/>
              </a:spcBef>
            </a:pPr>
            <a:r>
              <a:rPr lang="fr-FR" dirty="0">
                <a:latin typeface="Times New Roman" panose="02020603050405020304" pitchFamily="18" charset="0"/>
                <a:cs typeface="Times New Roman" panose="02020603050405020304" pitchFamily="18" charset="0"/>
              </a:rPr>
              <a:t>William Morris, </a:t>
            </a:r>
            <a:r>
              <a:rPr lang="fr-FR" i="1" dirty="0">
                <a:latin typeface="Times New Roman" panose="02020603050405020304" pitchFamily="18" charset="0"/>
                <a:cs typeface="Times New Roman" panose="02020603050405020304" pitchFamily="18" charset="0"/>
              </a:rPr>
              <a:t>Nouvelles de nulle part, </a:t>
            </a:r>
            <a:r>
              <a:rPr lang="fr-FR" dirty="0">
                <a:latin typeface="Times New Roman" panose="02020603050405020304" pitchFamily="18" charset="0"/>
                <a:cs typeface="Times New Roman" panose="02020603050405020304" pitchFamily="18" charset="0"/>
              </a:rPr>
              <a:t>publié en 1890. Réponse en utopiste à Bellamy.</a:t>
            </a:r>
          </a:p>
          <a:p>
            <a:pPr algn="just">
              <a:lnSpc>
                <a:spcPct val="120000"/>
              </a:lnSpc>
              <a:spcBef>
                <a:spcPts val="0"/>
              </a:spcBef>
            </a:pPr>
            <a:endParaRPr lang="fr-FR" sz="3300" dirty="0">
              <a:latin typeface="Times New Roman" panose="02020603050405020304" pitchFamily="18" charset="0"/>
              <a:cs typeface="Times New Roman" panose="02020603050405020304" pitchFamily="18" charset="0"/>
            </a:endParaRPr>
          </a:p>
          <a:p>
            <a:pPr algn="just">
              <a:lnSpc>
                <a:spcPct val="120000"/>
              </a:lnSpc>
              <a:spcBef>
                <a:spcPts val="0"/>
              </a:spcBef>
            </a:pPr>
            <a:r>
              <a:rPr lang="fr-FR" i="1" dirty="0">
                <a:latin typeface="Times New Roman" panose="02020603050405020304" pitchFamily="18" charset="0"/>
                <a:cs typeface="Times New Roman" panose="02020603050405020304" pitchFamily="18" charset="0"/>
              </a:rPr>
              <a:t>La Commune vivante, </a:t>
            </a:r>
            <a:r>
              <a:rPr lang="fr-FR" dirty="0">
                <a:latin typeface="Times New Roman" panose="02020603050405020304" pitchFamily="18" charset="0"/>
                <a:cs typeface="Times New Roman" panose="02020603050405020304" pitchFamily="18" charset="0"/>
              </a:rPr>
              <a:t>1974.</a:t>
            </a:r>
            <a:endParaRPr lang="fr-FR"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57893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3F6C92-F979-7930-B208-040303120BCA}"/>
              </a:ext>
            </a:extLst>
          </p:cNvPr>
          <p:cNvSpPr txBox="1">
            <a:spLocks noGrp="1"/>
          </p:cNvSpPr>
          <p:nvPr>
            <p:ph type="title"/>
          </p:nvPr>
        </p:nvSpPr>
        <p:spPr>
          <a:xfrm>
            <a:off x="628650" y="14769"/>
            <a:ext cx="7886700" cy="622103"/>
          </a:xfrm>
        </p:spPr>
        <p:txBody>
          <a:bodyPr anchorCtr="1">
            <a:normAutofit fontScale="90000"/>
          </a:bodyPr>
          <a:lstStyle/>
          <a:p>
            <a:pPr lvl="0" algn="ctr"/>
            <a:r>
              <a:rPr lang="fr-FR" b="1" dirty="0">
                <a:latin typeface="Times New Roman" pitchFamily="18"/>
                <a:cs typeface="Times New Roman" pitchFamily="18"/>
              </a:rPr>
              <a:t>Une utopie </a:t>
            </a:r>
            <a:r>
              <a:rPr lang="fr-FR" b="1" dirty="0" err="1">
                <a:latin typeface="Times New Roman" pitchFamily="18"/>
                <a:cs typeface="Times New Roman" pitchFamily="18"/>
              </a:rPr>
              <a:t>commnuarde</a:t>
            </a:r>
            <a:r>
              <a:rPr lang="fr-FR" b="1" dirty="0">
                <a:latin typeface="Times New Roman" pitchFamily="18"/>
                <a:cs typeface="Times New Roman" pitchFamily="18"/>
              </a:rPr>
              <a:t> (1974)</a:t>
            </a:r>
          </a:p>
        </p:txBody>
      </p:sp>
      <p:pic>
        <p:nvPicPr>
          <p:cNvPr id="3" name="Espace réservé du contenu 4" descr="Une image contenant texte, Visage humain, affiche, livre&#10;&#10;Description générée automatiquement">
            <a:extLst>
              <a:ext uri="{FF2B5EF4-FFF2-40B4-BE49-F238E27FC236}">
                <a16:creationId xmlns:a16="http://schemas.microsoft.com/office/drawing/2014/main" id="{03E77898-10FC-45DC-5A68-E816035FEA59}"/>
              </a:ext>
            </a:extLst>
          </p:cNvPr>
          <p:cNvPicPr>
            <a:picLocks noGrp="1" noChangeAspect="1"/>
          </p:cNvPicPr>
          <p:nvPr>
            <p:ph idx="1"/>
          </p:nvPr>
        </p:nvPicPr>
        <p:blipFill>
          <a:blip r:embed="rId2"/>
          <a:stretch>
            <a:fillRect/>
          </a:stretch>
        </p:blipFill>
        <p:spPr>
          <a:xfrm>
            <a:off x="0" y="1057230"/>
            <a:ext cx="3275856" cy="5180081"/>
          </a:xfrm>
        </p:spPr>
      </p:pic>
      <p:sp>
        <p:nvSpPr>
          <p:cNvPr id="4" name="ZoneTexte 10">
            <a:extLst>
              <a:ext uri="{FF2B5EF4-FFF2-40B4-BE49-F238E27FC236}">
                <a16:creationId xmlns:a16="http://schemas.microsoft.com/office/drawing/2014/main" id="{6FEDB16E-808C-0311-E85E-A43BCD61FFC2}"/>
              </a:ext>
            </a:extLst>
          </p:cNvPr>
          <p:cNvSpPr txBox="1"/>
          <p:nvPr/>
        </p:nvSpPr>
        <p:spPr>
          <a:xfrm>
            <a:off x="3419871" y="1600198"/>
            <a:ext cx="5724125" cy="4732065"/>
          </a:xfrm>
          <a:prstGeom prst="rect">
            <a:avLst/>
          </a:prstGeom>
          <a:noFill/>
          <a:ln cap="flat">
            <a:noFill/>
          </a:ln>
        </p:spPr>
        <p:txBody>
          <a:bodyPr vert="horz" wrap="square" lIns="68580" tIns="34290" rIns="68580" bIns="34290" anchor="t" anchorCtr="0" compatLnSpc="1">
            <a:spAutoFit/>
          </a:bodyPr>
          <a:lstStyle/>
          <a:p>
            <a:pPr algn="just" defTabSz="685800">
              <a:defRPr sz="1800" b="0" i="0" u="none" strike="noStrike" kern="0" cap="none" spc="0" baseline="0">
                <a:solidFill>
                  <a:srgbClr val="000000"/>
                </a:solidFill>
                <a:uFillTx/>
              </a:defRPr>
            </a:pPr>
            <a:r>
              <a:rPr lang="en-US" dirty="0">
                <a:solidFill>
                  <a:srgbClr val="000000"/>
                </a:solidFill>
                <a:latin typeface="Times New Roman" pitchFamily="18"/>
                <a:cs typeface="Times New Roman" pitchFamily="18"/>
              </a:rPr>
              <a:t>-Comme dans </a:t>
            </a:r>
            <a:r>
              <a:rPr lang="en-US" dirty="0" err="1">
                <a:solidFill>
                  <a:srgbClr val="000000"/>
                </a:solidFill>
                <a:latin typeface="Times New Roman" pitchFamily="18"/>
                <a:cs typeface="Times New Roman" pitchFamily="18"/>
              </a:rPr>
              <a:t>toutes</a:t>
            </a:r>
            <a:r>
              <a:rPr lang="en-US" dirty="0">
                <a:solidFill>
                  <a:srgbClr val="000000"/>
                </a:solidFill>
                <a:latin typeface="Times New Roman" pitchFamily="18"/>
                <a:cs typeface="Times New Roman" pitchFamily="18"/>
              </a:rPr>
              <a:t> les </a:t>
            </a:r>
            <a:r>
              <a:rPr lang="en-US" dirty="0" err="1">
                <a:solidFill>
                  <a:srgbClr val="000000"/>
                </a:solidFill>
                <a:latin typeface="Times New Roman" pitchFamily="18"/>
                <a:cs typeface="Times New Roman" pitchFamily="18"/>
              </a:rPr>
              <a:t>utopies</a:t>
            </a:r>
            <a:r>
              <a:rPr lang="en-US" dirty="0">
                <a:solidFill>
                  <a:srgbClr val="000000"/>
                </a:solidFill>
                <a:latin typeface="Times New Roman" pitchFamily="18"/>
                <a:cs typeface="Times New Roman" pitchFamily="18"/>
              </a:rPr>
              <a:t>, </a:t>
            </a:r>
            <a:r>
              <a:rPr lang="en-US" dirty="0" err="1">
                <a:solidFill>
                  <a:srgbClr val="000000"/>
                </a:solidFill>
                <a:latin typeface="Times New Roman" pitchFamily="18"/>
                <a:cs typeface="Times New Roman" pitchFamily="18"/>
              </a:rPr>
              <a:t>idées</a:t>
            </a:r>
            <a:r>
              <a:rPr lang="en-US" dirty="0">
                <a:solidFill>
                  <a:srgbClr val="000000"/>
                </a:solidFill>
                <a:latin typeface="Times New Roman" pitchFamily="18"/>
                <a:cs typeface="Times New Roman" pitchFamily="18"/>
              </a:rPr>
              <a:t> de la </a:t>
            </a:r>
            <a:r>
              <a:rPr lang="en-US" dirty="0" err="1">
                <a:solidFill>
                  <a:srgbClr val="000000"/>
                </a:solidFill>
                <a:latin typeface="Times New Roman" pitchFamily="18"/>
                <a:cs typeface="Times New Roman" pitchFamily="18"/>
              </a:rPr>
              <a:t>découverte</a:t>
            </a:r>
            <a:r>
              <a:rPr lang="en-US" dirty="0">
                <a:solidFill>
                  <a:srgbClr val="000000"/>
                </a:solidFill>
                <a:latin typeface="Times New Roman" pitchFamily="18"/>
                <a:cs typeface="Times New Roman" pitchFamily="18"/>
              </a:rPr>
              <a:t> d’un monde nouveau par un inconnu. </a:t>
            </a:r>
            <a:r>
              <a:rPr lang="en-US" dirty="0" err="1">
                <a:solidFill>
                  <a:srgbClr val="000000"/>
                </a:solidFill>
                <a:latin typeface="Times New Roman" pitchFamily="18"/>
                <a:cs typeface="Times New Roman" pitchFamily="18"/>
              </a:rPr>
              <a:t>Ici</a:t>
            </a:r>
            <a:r>
              <a:rPr lang="en-US" dirty="0">
                <a:solidFill>
                  <a:srgbClr val="000000"/>
                </a:solidFill>
                <a:latin typeface="Times New Roman" pitchFamily="18"/>
                <a:cs typeface="Times New Roman" pitchFamily="18"/>
              </a:rPr>
              <a:t>, on </a:t>
            </a:r>
            <a:r>
              <a:rPr lang="en-US" dirty="0" err="1">
                <a:solidFill>
                  <a:srgbClr val="000000"/>
                </a:solidFill>
                <a:latin typeface="Times New Roman" pitchFamily="18"/>
                <a:cs typeface="Times New Roman" pitchFamily="18"/>
              </a:rPr>
              <a:t>découvre</a:t>
            </a:r>
            <a:r>
              <a:rPr lang="en-US" dirty="0">
                <a:solidFill>
                  <a:srgbClr val="000000"/>
                </a:solidFill>
                <a:latin typeface="Times New Roman" pitchFamily="18"/>
                <a:cs typeface="Times New Roman" pitchFamily="18"/>
              </a:rPr>
              <a:t> un monde </a:t>
            </a:r>
            <a:r>
              <a:rPr lang="en-US" dirty="0" err="1">
                <a:solidFill>
                  <a:srgbClr val="000000"/>
                </a:solidFill>
                <a:latin typeface="Times New Roman" pitchFamily="18"/>
                <a:cs typeface="Times New Roman" pitchFamily="18"/>
              </a:rPr>
              <a:t>où</a:t>
            </a:r>
            <a:r>
              <a:rPr lang="en-US" dirty="0">
                <a:solidFill>
                  <a:srgbClr val="000000"/>
                </a:solidFill>
                <a:latin typeface="Times New Roman" pitchFamily="18"/>
                <a:cs typeface="Times New Roman" pitchFamily="18"/>
              </a:rPr>
              <a:t> un </a:t>
            </a:r>
            <a:r>
              <a:rPr lang="en-US" dirty="0" err="1">
                <a:solidFill>
                  <a:srgbClr val="000000"/>
                </a:solidFill>
                <a:latin typeface="Times New Roman" pitchFamily="18"/>
                <a:cs typeface="Times New Roman" pitchFamily="18"/>
              </a:rPr>
              <a:t>événement</a:t>
            </a:r>
            <a:r>
              <a:rPr lang="en-US" dirty="0">
                <a:solidFill>
                  <a:srgbClr val="000000"/>
                </a:solidFill>
                <a:latin typeface="Times New Roman" pitchFamily="18"/>
                <a:cs typeface="Times New Roman" pitchFamily="18"/>
              </a:rPr>
              <a:t> </a:t>
            </a:r>
            <a:r>
              <a:rPr lang="en-US" dirty="0" err="1">
                <a:solidFill>
                  <a:srgbClr val="000000"/>
                </a:solidFill>
                <a:latin typeface="Times New Roman" pitchFamily="18"/>
                <a:cs typeface="Times New Roman" pitchFamily="18"/>
              </a:rPr>
              <a:t>similaire</a:t>
            </a:r>
            <a:r>
              <a:rPr lang="en-US" dirty="0">
                <a:solidFill>
                  <a:srgbClr val="000000"/>
                </a:solidFill>
                <a:latin typeface="Times New Roman" pitchFamily="18"/>
                <a:cs typeface="Times New Roman" pitchFamily="18"/>
              </a:rPr>
              <a:t> à la Commune de Paris a </a:t>
            </a:r>
            <a:r>
              <a:rPr lang="en-US" dirty="0" err="1">
                <a:solidFill>
                  <a:srgbClr val="000000"/>
                </a:solidFill>
                <a:latin typeface="Times New Roman" pitchFamily="18"/>
                <a:cs typeface="Times New Roman" pitchFamily="18"/>
              </a:rPr>
              <a:t>eu</a:t>
            </a:r>
            <a:r>
              <a:rPr lang="en-US" dirty="0">
                <a:solidFill>
                  <a:srgbClr val="000000"/>
                </a:solidFill>
                <a:latin typeface="Times New Roman" pitchFamily="18"/>
                <a:cs typeface="Times New Roman" pitchFamily="18"/>
              </a:rPr>
              <a:t> lieu. </a:t>
            </a:r>
          </a:p>
          <a:p>
            <a:pPr algn="just" defTabSz="685800">
              <a:defRPr sz="1800" b="0" i="0" u="none" strike="noStrike" kern="0" cap="none" spc="0" baseline="0">
                <a:solidFill>
                  <a:srgbClr val="000000"/>
                </a:solidFill>
                <a:uFillTx/>
              </a:defRPr>
            </a:pPr>
            <a:endParaRPr lang="en-US" sz="1500" dirty="0">
              <a:solidFill>
                <a:srgbClr val="000000"/>
              </a:solidFill>
              <a:latin typeface="Times New Roman" pitchFamily="18"/>
              <a:cs typeface="Times New Roman" pitchFamily="18"/>
            </a:endParaRPr>
          </a:p>
          <a:p>
            <a:pPr algn="just" defTabSz="685800">
              <a:defRPr sz="1800" b="0" i="0" u="none" strike="noStrike" kern="0" cap="none" spc="0" baseline="0">
                <a:solidFill>
                  <a:srgbClr val="000000"/>
                </a:solidFill>
                <a:uFillTx/>
              </a:defRPr>
            </a:pPr>
            <a:r>
              <a:rPr lang="en-US" dirty="0">
                <a:solidFill>
                  <a:srgbClr val="000000"/>
                </a:solidFill>
                <a:latin typeface="Times New Roman" pitchFamily="18"/>
                <a:cs typeface="Times New Roman" pitchFamily="18"/>
              </a:rPr>
              <a:t>-Il faut </a:t>
            </a:r>
            <a:r>
              <a:rPr lang="en-US" dirty="0" err="1">
                <a:solidFill>
                  <a:srgbClr val="000000"/>
                </a:solidFill>
                <a:latin typeface="Times New Roman" pitchFamily="18"/>
                <a:cs typeface="Times New Roman" pitchFamily="18"/>
              </a:rPr>
              <a:t>expliquer</a:t>
            </a:r>
            <a:r>
              <a:rPr lang="en-US" dirty="0">
                <a:solidFill>
                  <a:srgbClr val="000000"/>
                </a:solidFill>
                <a:latin typeface="Times New Roman" pitchFamily="18"/>
                <a:cs typeface="Times New Roman" pitchFamily="18"/>
              </a:rPr>
              <a:t> / </a:t>
            </a:r>
            <a:r>
              <a:rPr lang="en-US" dirty="0" err="1">
                <a:solidFill>
                  <a:srgbClr val="000000"/>
                </a:solidFill>
                <a:latin typeface="Times New Roman" pitchFamily="18"/>
                <a:cs typeface="Times New Roman" pitchFamily="18"/>
              </a:rPr>
              <a:t>éduquer</a:t>
            </a:r>
            <a:r>
              <a:rPr lang="en-US" dirty="0">
                <a:solidFill>
                  <a:srgbClr val="000000"/>
                </a:solidFill>
                <a:latin typeface="Times New Roman" pitchFamily="18"/>
                <a:cs typeface="Times New Roman" pitchFamily="18"/>
              </a:rPr>
              <a:t> </a:t>
            </a:r>
            <a:r>
              <a:rPr lang="en-US" dirty="0" err="1">
                <a:solidFill>
                  <a:srgbClr val="000000"/>
                </a:solidFill>
                <a:latin typeface="Times New Roman" pitchFamily="18"/>
                <a:cs typeface="Times New Roman" pitchFamily="18"/>
              </a:rPr>
              <a:t>politiquement</a:t>
            </a:r>
            <a:r>
              <a:rPr lang="en-US" dirty="0">
                <a:solidFill>
                  <a:srgbClr val="000000"/>
                </a:solidFill>
                <a:latin typeface="Times New Roman" pitchFamily="18"/>
                <a:cs typeface="Times New Roman" pitchFamily="18"/>
              </a:rPr>
              <a:t> à la situation nouvelle par des </a:t>
            </a:r>
            <a:r>
              <a:rPr lang="en-US" dirty="0" err="1">
                <a:solidFill>
                  <a:srgbClr val="000000"/>
                </a:solidFill>
                <a:latin typeface="Times New Roman" pitchFamily="18"/>
                <a:cs typeface="Times New Roman" pitchFamily="18"/>
              </a:rPr>
              <a:t>journaux</a:t>
            </a:r>
            <a:r>
              <a:rPr lang="en-US" dirty="0">
                <a:solidFill>
                  <a:srgbClr val="000000"/>
                </a:solidFill>
                <a:latin typeface="Times New Roman" pitchFamily="18"/>
                <a:cs typeface="Times New Roman" pitchFamily="18"/>
              </a:rPr>
              <a:t>, des placards politiques, </a:t>
            </a:r>
            <a:r>
              <a:rPr lang="en-US" dirty="0" err="1">
                <a:solidFill>
                  <a:srgbClr val="000000"/>
                </a:solidFill>
                <a:latin typeface="Times New Roman" pitchFamily="18"/>
                <a:cs typeface="Times New Roman" pitchFamily="18"/>
              </a:rPr>
              <a:t>etc</a:t>
            </a:r>
            <a:r>
              <a:rPr lang="en-US" dirty="0">
                <a:solidFill>
                  <a:srgbClr val="000000"/>
                </a:solidFill>
                <a:latin typeface="Times New Roman" pitchFamily="18"/>
                <a:cs typeface="Times New Roman" pitchFamily="18"/>
              </a:rPr>
              <a:t>…</a:t>
            </a:r>
          </a:p>
          <a:p>
            <a:pPr algn="just" defTabSz="685800">
              <a:defRPr sz="1800" b="0" i="0" u="none" strike="noStrike" kern="0" cap="none" spc="0" baseline="0">
                <a:solidFill>
                  <a:srgbClr val="000000"/>
                </a:solidFill>
                <a:uFillTx/>
              </a:defRPr>
            </a:pPr>
            <a:endParaRPr lang="en-US" dirty="0">
              <a:solidFill>
                <a:srgbClr val="000000"/>
              </a:solidFill>
              <a:latin typeface="Times New Roman" pitchFamily="18"/>
              <a:cs typeface="Times New Roman" pitchFamily="18"/>
            </a:endParaRPr>
          </a:p>
          <a:p>
            <a:pPr algn="just" defTabSz="685800">
              <a:defRPr sz="1800" b="0" i="0" u="none" strike="noStrike" kern="0" cap="none" spc="0" baseline="0">
                <a:solidFill>
                  <a:srgbClr val="000000"/>
                </a:solidFill>
                <a:uFillTx/>
              </a:defRPr>
            </a:pPr>
            <a:r>
              <a:rPr lang="en-US" dirty="0">
                <a:solidFill>
                  <a:srgbClr val="000000"/>
                </a:solidFill>
                <a:latin typeface="Times New Roman" pitchFamily="18"/>
                <a:cs typeface="Times New Roman" pitchFamily="18"/>
              </a:rPr>
              <a:t>-</a:t>
            </a:r>
            <a:r>
              <a:rPr lang="en-US" dirty="0" err="1">
                <a:solidFill>
                  <a:srgbClr val="000000"/>
                </a:solidFill>
                <a:latin typeface="Times New Roman" pitchFamily="18"/>
                <a:cs typeface="Times New Roman" pitchFamily="18"/>
              </a:rPr>
              <a:t>L’idée</a:t>
            </a:r>
            <a:r>
              <a:rPr lang="en-US" dirty="0">
                <a:solidFill>
                  <a:srgbClr val="000000"/>
                </a:solidFill>
                <a:latin typeface="Times New Roman" pitchFamily="18"/>
                <a:cs typeface="Times New Roman" pitchFamily="18"/>
              </a:rPr>
              <a:t> </a:t>
            </a:r>
            <a:r>
              <a:rPr lang="en-US" dirty="0" err="1">
                <a:solidFill>
                  <a:srgbClr val="000000"/>
                </a:solidFill>
                <a:latin typeface="Times New Roman" pitchFamily="18"/>
                <a:cs typeface="Times New Roman" pitchFamily="18"/>
              </a:rPr>
              <a:t>est</a:t>
            </a:r>
            <a:r>
              <a:rPr lang="en-US" dirty="0">
                <a:solidFill>
                  <a:srgbClr val="000000"/>
                </a:solidFill>
                <a:latin typeface="Times New Roman" pitchFamily="18"/>
                <a:cs typeface="Times New Roman" pitchFamily="18"/>
              </a:rPr>
              <a:t> de </a:t>
            </a:r>
            <a:r>
              <a:rPr lang="en-US" dirty="0" err="1">
                <a:solidFill>
                  <a:srgbClr val="000000"/>
                </a:solidFill>
                <a:latin typeface="Times New Roman" pitchFamily="18"/>
                <a:cs typeface="Times New Roman" pitchFamily="18"/>
              </a:rPr>
              <a:t>montrer</a:t>
            </a:r>
            <a:r>
              <a:rPr lang="en-US" dirty="0">
                <a:solidFill>
                  <a:srgbClr val="000000"/>
                </a:solidFill>
                <a:latin typeface="Times New Roman" pitchFamily="18"/>
                <a:cs typeface="Times New Roman" pitchFamily="18"/>
              </a:rPr>
              <a:t> </a:t>
            </a:r>
            <a:r>
              <a:rPr lang="en-US" dirty="0" err="1">
                <a:solidFill>
                  <a:srgbClr val="000000"/>
                </a:solidFill>
                <a:latin typeface="Times New Roman" pitchFamily="18"/>
                <a:cs typeface="Times New Roman" pitchFamily="18"/>
              </a:rPr>
              <a:t>qu’une</a:t>
            </a:r>
            <a:r>
              <a:rPr lang="en-US" dirty="0">
                <a:solidFill>
                  <a:srgbClr val="000000"/>
                </a:solidFill>
                <a:latin typeface="Times New Roman" pitchFamily="18"/>
                <a:cs typeface="Times New Roman" pitchFamily="18"/>
              </a:rPr>
              <a:t> revolution du type de La Commune de Paris </a:t>
            </a:r>
            <a:r>
              <a:rPr lang="en-US" dirty="0" err="1">
                <a:solidFill>
                  <a:srgbClr val="000000"/>
                </a:solidFill>
                <a:latin typeface="Times New Roman" pitchFamily="18"/>
                <a:cs typeface="Times New Roman" pitchFamily="18"/>
              </a:rPr>
              <a:t>est</a:t>
            </a:r>
            <a:r>
              <a:rPr lang="en-US" dirty="0">
                <a:solidFill>
                  <a:srgbClr val="000000"/>
                </a:solidFill>
                <a:latin typeface="Times New Roman" pitchFamily="18"/>
                <a:cs typeface="Times New Roman" pitchFamily="18"/>
              </a:rPr>
              <a:t> possible dans la France de l’après-1968 (et </a:t>
            </a:r>
            <a:r>
              <a:rPr lang="en-US" dirty="0" err="1">
                <a:solidFill>
                  <a:srgbClr val="000000"/>
                </a:solidFill>
                <a:latin typeface="Times New Roman" pitchFamily="18"/>
                <a:cs typeface="Times New Roman" pitchFamily="18"/>
              </a:rPr>
              <a:t>anniversaire</a:t>
            </a:r>
            <a:r>
              <a:rPr lang="en-US" dirty="0">
                <a:solidFill>
                  <a:srgbClr val="000000"/>
                </a:solidFill>
                <a:latin typeface="Times New Roman" pitchFamily="18"/>
                <a:cs typeface="Times New Roman" pitchFamily="18"/>
              </a:rPr>
              <a:t> de la Commune </a:t>
            </a:r>
            <a:r>
              <a:rPr lang="en-US" dirty="0" err="1">
                <a:solidFill>
                  <a:srgbClr val="000000"/>
                </a:solidFill>
                <a:latin typeface="Times New Roman" pitchFamily="18"/>
                <a:cs typeface="Times New Roman" pitchFamily="18"/>
              </a:rPr>
              <a:t>en</a:t>
            </a:r>
            <a:r>
              <a:rPr lang="en-US" dirty="0">
                <a:solidFill>
                  <a:srgbClr val="000000"/>
                </a:solidFill>
                <a:latin typeface="Times New Roman" pitchFamily="18"/>
                <a:cs typeface="Times New Roman" pitchFamily="18"/>
              </a:rPr>
              <a:t> 1971).</a:t>
            </a:r>
          </a:p>
          <a:p>
            <a:pPr algn="just" defTabSz="685800">
              <a:defRPr sz="1800" b="0" i="0" u="none" strike="noStrike" kern="0" cap="none" spc="0" baseline="0">
                <a:solidFill>
                  <a:srgbClr val="000000"/>
                </a:solidFill>
                <a:uFillTx/>
              </a:defRPr>
            </a:pPr>
            <a:endParaRPr lang="en-US" dirty="0">
              <a:solidFill>
                <a:srgbClr val="000000"/>
              </a:solidFill>
              <a:latin typeface="Times New Roman" pitchFamily="18"/>
              <a:cs typeface="Times New Roman" pitchFamily="18"/>
            </a:endParaRPr>
          </a:p>
          <a:p>
            <a:pPr algn="just" defTabSz="685800">
              <a:defRPr sz="1800" b="0" i="0" u="none" strike="noStrike" kern="0" cap="none" spc="0" baseline="0">
                <a:solidFill>
                  <a:srgbClr val="000000"/>
                </a:solidFill>
                <a:uFillTx/>
              </a:defRPr>
            </a:pPr>
            <a:r>
              <a:rPr lang="en-US" dirty="0">
                <a:solidFill>
                  <a:srgbClr val="000000"/>
                </a:solidFill>
                <a:latin typeface="Times New Roman" pitchFamily="18"/>
                <a:cs typeface="Times New Roman" pitchFamily="18"/>
              </a:rPr>
              <a:t>-Une nouvelle </a:t>
            </a:r>
            <a:r>
              <a:rPr lang="en-US" dirty="0" err="1">
                <a:solidFill>
                  <a:srgbClr val="000000"/>
                </a:solidFill>
                <a:latin typeface="Times New Roman" pitchFamily="18"/>
                <a:cs typeface="Times New Roman" pitchFamily="18"/>
              </a:rPr>
              <a:t>organisation</a:t>
            </a:r>
            <a:r>
              <a:rPr lang="en-US" dirty="0">
                <a:solidFill>
                  <a:srgbClr val="000000"/>
                </a:solidFill>
                <a:latin typeface="Times New Roman" pitchFamily="18"/>
                <a:cs typeface="Times New Roman" pitchFamily="18"/>
              </a:rPr>
              <a:t> du travail :  </a:t>
            </a:r>
          </a:p>
          <a:p>
            <a:pPr algn="just" defTabSz="685800">
              <a:defRPr sz="1800" b="0" i="0" u="none" strike="noStrike" kern="0" cap="none" spc="0" baseline="0">
                <a:solidFill>
                  <a:srgbClr val="000000"/>
                </a:solidFill>
                <a:uFillTx/>
              </a:defRPr>
            </a:pPr>
            <a:r>
              <a:rPr lang="en-US" dirty="0">
                <a:solidFill>
                  <a:srgbClr val="000000"/>
                </a:solidFill>
                <a:latin typeface="Times New Roman" pitchFamily="18"/>
                <a:cs typeface="Times New Roman" pitchFamily="18"/>
              </a:rPr>
              <a:t>“Tu </a:t>
            </a:r>
            <a:r>
              <a:rPr lang="en-US" dirty="0" err="1">
                <a:solidFill>
                  <a:srgbClr val="000000"/>
                </a:solidFill>
                <a:latin typeface="Times New Roman" pitchFamily="18"/>
                <a:cs typeface="Times New Roman" pitchFamily="18"/>
              </a:rPr>
              <a:t>dois</a:t>
            </a:r>
            <a:r>
              <a:rPr lang="en-US" dirty="0">
                <a:solidFill>
                  <a:srgbClr val="000000"/>
                </a:solidFill>
                <a:latin typeface="Times New Roman" pitchFamily="18"/>
                <a:cs typeface="Times New Roman" pitchFamily="18"/>
              </a:rPr>
              <a:t> </a:t>
            </a:r>
            <a:r>
              <a:rPr lang="en-US" dirty="0" err="1">
                <a:solidFill>
                  <a:srgbClr val="000000"/>
                </a:solidFill>
                <a:latin typeface="Times New Roman" pitchFamily="18"/>
                <a:cs typeface="Times New Roman" pitchFamily="18"/>
              </a:rPr>
              <a:t>plaisanter</a:t>
            </a:r>
            <a:r>
              <a:rPr lang="en-US" dirty="0">
                <a:solidFill>
                  <a:srgbClr val="000000"/>
                </a:solidFill>
                <a:latin typeface="Times New Roman" pitchFamily="18"/>
                <a:cs typeface="Times New Roman" pitchFamily="18"/>
              </a:rPr>
              <a:t>. </a:t>
            </a:r>
            <a:r>
              <a:rPr lang="en-US" dirty="0" err="1">
                <a:solidFill>
                  <a:srgbClr val="000000"/>
                </a:solidFill>
                <a:latin typeface="Times New Roman" pitchFamily="18"/>
                <a:cs typeface="Times New Roman" pitchFamily="18"/>
              </a:rPr>
              <a:t>Moins</a:t>
            </a:r>
            <a:r>
              <a:rPr lang="en-US" dirty="0">
                <a:solidFill>
                  <a:srgbClr val="000000"/>
                </a:solidFill>
                <a:latin typeface="Times New Roman" pitchFamily="18"/>
                <a:cs typeface="Times New Roman" pitchFamily="18"/>
              </a:rPr>
              <a:t> </a:t>
            </a:r>
            <a:r>
              <a:rPr lang="en-US" dirty="0" err="1">
                <a:solidFill>
                  <a:srgbClr val="000000"/>
                </a:solidFill>
                <a:latin typeface="Times New Roman" pitchFamily="18"/>
                <a:cs typeface="Times New Roman" pitchFamily="18"/>
              </a:rPr>
              <a:t>d’ouvrier</a:t>
            </a:r>
            <a:r>
              <a:rPr lang="en-US" dirty="0">
                <a:solidFill>
                  <a:srgbClr val="000000"/>
                </a:solidFill>
                <a:latin typeface="Times New Roman" pitchFamily="18"/>
                <a:cs typeface="Times New Roman" pitchFamily="18"/>
              </a:rPr>
              <a:t> </a:t>
            </a:r>
            <a:r>
              <a:rPr lang="en-US" dirty="0" err="1">
                <a:solidFill>
                  <a:srgbClr val="000000"/>
                </a:solidFill>
                <a:latin typeface="Times New Roman" pitchFamily="18"/>
                <a:cs typeface="Times New Roman" pitchFamily="18"/>
              </a:rPr>
              <a:t>d’usines</a:t>
            </a:r>
            <a:r>
              <a:rPr lang="en-US" dirty="0">
                <a:solidFill>
                  <a:srgbClr val="000000"/>
                </a:solidFill>
                <a:latin typeface="Times New Roman" pitchFamily="18"/>
                <a:cs typeface="Times New Roman" pitchFamily="18"/>
              </a:rPr>
              <a:t> que dans le passé, </a:t>
            </a:r>
            <a:r>
              <a:rPr lang="en-US" dirty="0" err="1">
                <a:solidFill>
                  <a:srgbClr val="000000"/>
                </a:solidFill>
                <a:latin typeface="Times New Roman" pitchFamily="18"/>
                <a:cs typeface="Times New Roman" pitchFamily="18"/>
              </a:rPr>
              <a:t>d’accord</a:t>
            </a:r>
            <a:r>
              <a:rPr lang="en-US" dirty="0">
                <a:solidFill>
                  <a:srgbClr val="000000"/>
                </a:solidFill>
                <a:latin typeface="Times New Roman" pitchFamily="18"/>
                <a:cs typeface="Times New Roman" pitchFamily="18"/>
              </a:rPr>
              <a:t>, grace à </a:t>
            </a:r>
            <a:r>
              <a:rPr lang="en-US" dirty="0" err="1">
                <a:solidFill>
                  <a:srgbClr val="000000"/>
                </a:solidFill>
                <a:latin typeface="Times New Roman" pitchFamily="18"/>
                <a:cs typeface="Times New Roman" pitchFamily="18"/>
              </a:rPr>
              <a:t>l’automatization</a:t>
            </a:r>
            <a:r>
              <a:rPr lang="en-US" dirty="0">
                <a:solidFill>
                  <a:srgbClr val="000000"/>
                </a:solidFill>
                <a:latin typeface="Times New Roman" pitchFamily="18"/>
                <a:cs typeface="Times New Roman" pitchFamily="18"/>
              </a:rPr>
              <a:t>. Mais </a:t>
            </a:r>
            <a:r>
              <a:rPr lang="en-US" dirty="0" err="1">
                <a:solidFill>
                  <a:srgbClr val="000000"/>
                </a:solidFill>
                <a:latin typeface="Times New Roman" pitchFamily="18"/>
                <a:cs typeface="Times New Roman" pitchFamily="18"/>
              </a:rPr>
              <a:t>même</a:t>
            </a:r>
            <a:r>
              <a:rPr lang="en-US" dirty="0">
                <a:solidFill>
                  <a:srgbClr val="000000"/>
                </a:solidFill>
                <a:latin typeface="Times New Roman" pitchFamily="18"/>
                <a:cs typeface="Times New Roman" pitchFamily="18"/>
              </a:rPr>
              <a:t> dans </a:t>
            </a:r>
            <a:r>
              <a:rPr lang="en-US" dirty="0" err="1">
                <a:solidFill>
                  <a:srgbClr val="000000"/>
                </a:solidFill>
                <a:latin typeface="Times New Roman" pitchFamily="18"/>
                <a:cs typeface="Times New Roman" pitchFamily="18"/>
              </a:rPr>
              <a:t>votre</a:t>
            </a:r>
            <a:r>
              <a:rPr lang="en-US" dirty="0">
                <a:solidFill>
                  <a:srgbClr val="000000"/>
                </a:solidFill>
                <a:latin typeface="Times New Roman" pitchFamily="18"/>
                <a:cs typeface="Times New Roman" pitchFamily="18"/>
              </a:rPr>
              <a:t> </a:t>
            </a:r>
            <a:r>
              <a:rPr lang="en-US" dirty="0" err="1">
                <a:solidFill>
                  <a:srgbClr val="000000"/>
                </a:solidFill>
                <a:latin typeface="Times New Roman" pitchFamily="18"/>
                <a:cs typeface="Times New Roman" pitchFamily="18"/>
              </a:rPr>
              <a:t>paradis</a:t>
            </a:r>
            <a:r>
              <a:rPr lang="en-US" dirty="0">
                <a:solidFill>
                  <a:srgbClr val="000000"/>
                </a:solidFill>
                <a:latin typeface="Times New Roman" pitchFamily="18"/>
                <a:cs typeface="Times New Roman" pitchFamily="18"/>
              </a:rPr>
              <a:t>, il doit y </a:t>
            </a:r>
            <a:r>
              <a:rPr lang="en-US" dirty="0" err="1">
                <a:solidFill>
                  <a:srgbClr val="000000"/>
                </a:solidFill>
                <a:latin typeface="Times New Roman" pitchFamily="18"/>
                <a:cs typeface="Times New Roman" pitchFamily="18"/>
              </a:rPr>
              <a:t>avoir</a:t>
            </a:r>
            <a:r>
              <a:rPr lang="en-US" dirty="0">
                <a:solidFill>
                  <a:srgbClr val="000000"/>
                </a:solidFill>
                <a:latin typeface="Times New Roman" pitchFamily="18"/>
                <a:cs typeface="Times New Roman" pitchFamily="18"/>
              </a:rPr>
              <a:t> des </a:t>
            </a:r>
            <a:r>
              <a:rPr lang="en-US" dirty="0" err="1">
                <a:solidFill>
                  <a:srgbClr val="000000"/>
                </a:solidFill>
                <a:latin typeface="Times New Roman" pitchFamily="18"/>
                <a:cs typeface="Times New Roman" pitchFamily="18"/>
              </a:rPr>
              <a:t>balayeurs</a:t>
            </a:r>
            <a:r>
              <a:rPr lang="en-US" dirty="0">
                <a:solidFill>
                  <a:srgbClr val="000000"/>
                </a:solidFill>
                <a:latin typeface="Times New Roman" pitchFamily="18"/>
                <a:cs typeface="Times New Roman" pitchFamily="18"/>
              </a:rPr>
              <a:t> de rue, des </a:t>
            </a:r>
            <a:r>
              <a:rPr lang="en-US" dirty="0" err="1">
                <a:solidFill>
                  <a:srgbClr val="000000"/>
                </a:solidFill>
                <a:latin typeface="Times New Roman" pitchFamily="18"/>
                <a:cs typeface="Times New Roman" pitchFamily="18"/>
              </a:rPr>
              <a:t>maçons</a:t>
            </a:r>
            <a:r>
              <a:rPr lang="en-US" dirty="0">
                <a:solidFill>
                  <a:srgbClr val="000000"/>
                </a:solidFill>
                <a:latin typeface="Times New Roman" pitchFamily="18"/>
                <a:cs typeface="Times New Roman" pitchFamily="18"/>
              </a:rPr>
              <a:t>, des </a:t>
            </a:r>
            <a:r>
              <a:rPr lang="en-US" dirty="0" err="1">
                <a:solidFill>
                  <a:srgbClr val="000000"/>
                </a:solidFill>
                <a:latin typeface="Times New Roman" pitchFamily="18"/>
                <a:cs typeface="Times New Roman" pitchFamily="18"/>
              </a:rPr>
              <a:t>conducteurs</a:t>
            </a:r>
            <a:r>
              <a:rPr lang="en-US" dirty="0">
                <a:solidFill>
                  <a:srgbClr val="000000"/>
                </a:solidFill>
                <a:latin typeface="Times New Roman" pitchFamily="18"/>
                <a:cs typeface="Times New Roman" pitchFamily="18"/>
              </a:rPr>
              <a:t> de train.</a:t>
            </a:r>
          </a:p>
          <a:p>
            <a:pPr algn="just" defTabSz="685800">
              <a:defRPr sz="1800" b="0" i="0" u="none" strike="noStrike" kern="0" cap="none" spc="0" baseline="0">
                <a:solidFill>
                  <a:srgbClr val="000000"/>
                </a:solidFill>
                <a:uFillTx/>
              </a:defRPr>
            </a:pPr>
            <a:r>
              <a:rPr lang="en-US" dirty="0">
                <a:solidFill>
                  <a:srgbClr val="000000"/>
                </a:solidFill>
                <a:latin typeface="Times New Roman" pitchFamily="18"/>
                <a:cs typeface="Times New Roman" pitchFamily="18"/>
              </a:rPr>
              <a:t>-Et bien non ! Tout le monde </a:t>
            </a:r>
            <a:r>
              <a:rPr lang="en-US" dirty="0" err="1">
                <a:solidFill>
                  <a:srgbClr val="000000"/>
                </a:solidFill>
                <a:latin typeface="Times New Roman" pitchFamily="18"/>
                <a:cs typeface="Times New Roman" pitchFamily="18"/>
              </a:rPr>
              <a:t>balaie</a:t>
            </a:r>
            <a:r>
              <a:rPr lang="en-US" dirty="0">
                <a:solidFill>
                  <a:srgbClr val="000000"/>
                </a:solidFill>
                <a:latin typeface="Times New Roman" pitchFamily="18"/>
                <a:cs typeface="Times New Roman" pitchFamily="18"/>
              </a:rPr>
              <a:t> les rues ! </a:t>
            </a:r>
            <a:endParaRPr lang="en-US" dirty="0">
              <a:solidFill>
                <a:srgbClr val="000000"/>
              </a:solidFill>
              <a:latin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B17828-2D5F-7F2E-42BE-5B8465772EC7}"/>
              </a:ext>
            </a:extLst>
          </p:cNvPr>
          <p:cNvSpPr txBox="1">
            <a:spLocks noGrp="1"/>
          </p:cNvSpPr>
          <p:nvPr>
            <p:ph type="title"/>
          </p:nvPr>
        </p:nvSpPr>
        <p:spPr/>
        <p:txBody>
          <a:bodyPr/>
          <a:lstStyle/>
          <a:p>
            <a:endParaRPr lang="fr-FR"/>
          </a:p>
        </p:txBody>
      </p:sp>
      <p:pic>
        <p:nvPicPr>
          <p:cNvPr id="3" name="Image 4" descr="Une image contenant texte, document&#10;&#10;Description générée automatiquement">
            <a:extLst>
              <a:ext uri="{FF2B5EF4-FFF2-40B4-BE49-F238E27FC236}">
                <a16:creationId xmlns:a16="http://schemas.microsoft.com/office/drawing/2014/main" id="{0E28CA1E-2B89-9345-6280-002693AD87AA}"/>
              </a:ext>
            </a:extLst>
          </p:cNvPr>
          <p:cNvPicPr>
            <a:picLocks noChangeAspect="1"/>
          </p:cNvPicPr>
          <p:nvPr/>
        </p:nvPicPr>
        <p:blipFill>
          <a:blip r:embed="rId2"/>
          <a:stretch>
            <a:fillRect/>
          </a:stretch>
        </p:blipFill>
        <p:spPr>
          <a:xfrm>
            <a:off x="2861148" y="404664"/>
            <a:ext cx="3274310" cy="5832648"/>
          </a:xfrm>
          <a:prstGeom prst="rect">
            <a:avLst/>
          </a:prstGeom>
          <a:noFill/>
          <a:ln cap="flat">
            <a:noFill/>
          </a:ln>
        </p:spPr>
      </p:pic>
      <p:pic>
        <p:nvPicPr>
          <p:cNvPr id="4" name="Espace réservé du contenu 5" descr="Une image contenant texte, journal, papier, Publication&#10;&#10;Description générée automatiquement">
            <a:extLst>
              <a:ext uri="{FF2B5EF4-FFF2-40B4-BE49-F238E27FC236}">
                <a16:creationId xmlns:a16="http://schemas.microsoft.com/office/drawing/2014/main" id="{515FA1A3-BE26-1DC5-5041-CE91E76E7918}"/>
              </a:ext>
            </a:extLst>
          </p:cNvPr>
          <p:cNvPicPr>
            <a:picLocks noGrp="1" noChangeAspect="1"/>
          </p:cNvPicPr>
          <p:nvPr>
            <p:ph idx="1"/>
          </p:nvPr>
        </p:nvPicPr>
        <p:blipFill>
          <a:blip r:embed="rId3"/>
          <a:stretch>
            <a:fillRect/>
          </a:stretch>
        </p:blipFill>
        <p:spPr>
          <a:xfrm>
            <a:off x="50009" y="620688"/>
            <a:ext cx="2702957" cy="5251474"/>
          </a:xfrm>
        </p:spPr>
      </p:pic>
      <p:pic>
        <p:nvPicPr>
          <p:cNvPr id="5" name="Image 7" descr="Une image contenant texte, menu, document&#10;&#10;Description générée automatiquement">
            <a:extLst>
              <a:ext uri="{FF2B5EF4-FFF2-40B4-BE49-F238E27FC236}">
                <a16:creationId xmlns:a16="http://schemas.microsoft.com/office/drawing/2014/main" id="{C7051A1C-5FCA-35DE-E2A1-2681178926EE}"/>
              </a:ext>
            </a:extLst>
          </p:cNvPr>
          <p:cNvPicPr>
            <a:picLocks noChangeAspect="1"/>
          </p:cNvPicPr>
          <p:nvPr/>
        </p:nvPicPr>
        <p:blipFill>
          <a:blip r:embed="rId4"/>
          <a:stretch>
            <a:fillRect/>
          </a:stretch>
        </p:blipFill>
        <p:spPr>
          <a:xfrm>
            <a:off x="6243640" y="404664"/>
            <a:ext cx="3114677" cy="5832647"/>
          </a:xfrm>
          <a:prstGeom prst="rect">
            <a:avLst/>
          </a:prstGeom>
          <a:noFill/>
          <a:ln cap="flat">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8680"/>
          </a:xfrm>
        </p:spPr>
        <p:txBody>
          <a:bodyPr>
            <a:normAutofit fontScale="90000"/>
          </a:bodyPr>
          <a:lstStyle/>
          <a:p>
            <a:r>
              <a:rPr lang="fr-FR" b="1" dirty="0">
                <a:latin typeface="Times New Roman" panose="02020603050405020304" pitchFamily="18" charset="0"/>
                <a:cs typeface="Times New Roman" panose="02020603050405020304" pitchFamily="18" charset="0"/>
              </a:rPr>
              <a:t>L’émergence de la question sociale</a:t>
            </a:r>
          </a:p>
        </p:txBody>
      </p:sp>
      <p:sp>
        <p:nvSpPr>
          <p:cNvPr id="3" name="Espace réservé du contenu 2"/>
          <p:cNvSpPr>
            <a:spLocks noGrp="1"/>
          </p:cNvSpPr>
          <p:nvPr>
            <p:ph idx="1"/>
          </p:nvPr>
        </p:nvSpPr>
        <p:spPr>
          <a:xfrm>
            <a:off x="0" y="1340768"/>
            <a:ext cx="9144000" cy="5517232"/>
          </a:xfrm>
        </p:spPr>
        <p:txBody>
          <a:bodyPr>
            <a:normAutofit fontScale="55000" lnSpcReduction="20000"/>
          </a:bodyPr>
          <a:lstStyle/>
          <a:p>
            <a:pPr algn="just"/>
            <a:r>
              <a:rPr lang="fr-FR" sz="4000" dirty="0">
                <a:latin typeface="Times New Roman" pitchFamily="18" charset="0"/>
                <a:cs typeface="Times New Roman" pitchFamily="18" charset="0"/>
              </a:rPr>
              <a:t>Le début du XIXe siècle est marqué par un phénomène rapide et très intense d’industrialisation (chemin de fer qui désenclave les campagnes, machine à vapeur, essor de l’industrie métallurgique et textile et formation de bassins miniers, développement démographique des villes et concentration des travailleurs.</a:t>
            </a:r>
          </a:p>
          <a:p>
            <a:pPr algn="just"/>
            <a:endParaRPr lang="fr-FR" sz="2900" dirty="0">
              <a:latin typeface="Times New Roman" pitchFamily="18" charset="0"/>
              <a:cs typeface="Times New Roman" pitchFamily="18" charset="0"/>
            </a:endParaRPr>
          </a:p>
          <a:p>
            <a:pPr algn="just"/>
            <a:r>
              <a:rPr lang="fr-FR" sz="4000" dirty="0">
                <a:latin typeface="Times New Roman" pitchFamily="18" charset="0"/>
                <a:cs typeface="Times New Roman" pitchFamily="18" charset="0"/>
              </a:rPr>
              <a:t>C’est aussi, dans le même temps, l’apparition de la grande pauvreté et de conditions de travail très difficiles. Pour S. </a:t>
            </a:r>
            <a:r>
              <a:rPr lang="fr-FR" sz="4000" dirty="0" err="1">
                <a:latin typeface="Times New Roman" pitchFamily="18" charset="0"/>
                <a:cs typeface="Times New Roman" pitchFamily="18" charset="0"/>
              </a:rPr>
              <a:t>Guérard</a:t>
            </a:r>
            <a:r>
              <a:rPr lang="fr-FR" sz="4000" dirty="0">
                <a:latin typeface="Times New Roman" pitchFamily="18" charset="0"/>
                <a:cs typeface="Times New Roman" pitchFamily="18" charset="0"/>
              </a:rPr>
              <a:t> de </a:t>
            </a:r>
            <a:r>
              <a:rPr lang="fr-FR" sz="4000" dirty="0" err="1">
                <a:latin typeface="Times New Roman" pitchFamily="18" charset="0"/>
                <a:cs typeface="Times New Roman" pitchFamily="18" charset="0"/>
              </a:rPr>
              <a:t>Latour</a:t>
            </a:r>
            <a:r>
              <a:rPr lang="fr-FR" sz="4000" dirty="0">
                <a:latin typeface="Times New Roman" pitchFamily="18" charset="0"/>
                <a:cs typeface="Times New Roman" pitchFamily="18" charset="0"/>
              </a:rPr>
              <a:t>, « avec l’apparition du prolétariat, c’est la signification de la « misère » du peuple qui change de nature. Du temps de l’Ancien Régime, la misère était envisagée sous un angle principalement moral et religieux : qu’elle procède d’un vice individuel (paresse, irresponsabilité) ou d’une fatalité (la pauvreté fait partie de la condition humaine, conséquence du pêché originel), elle appelait la </a:t>
            </a:r>
            <a:r>
              <a:rPr lang="fr-FR" sz="4000" i="1" dirty="0">
                <a:latin typeface="Times New Roman" pitchFamily="18" charset="0"/>
                <a:cs typeface="Times New Roman" pitchFamily="18" charset="0"/>
              </a:rPr>
              <a:t>compassion </a:t>
            </a:r>
            <a:r>
              <a:rPr lang="fr-FR" sz="4000" dirty="0">
                <a:latin typeface="Times New Roman" pitchFamily="18" charset="0"/>
                <a:cs typeface="Times New Roman" pitchFamily="18" charset="0"/>
              </a:rPr>
              <a:t>et la </a:t>
            </a:r>
            <a:r>
              <a:rPr lang="fr-FR" sz="4000" i="1" dirty="0">
                <a:latin typeface="Times New Roman" pitchFamily="18" charset="0"/>
                <a:cs typeface="Times New Roman" pitchFamily="18" charset="0"/>
              </a:rPr>
              <a:t>charité, </a:t>
            </a:r>
            <a:r>
              <a:rPr lang="fr-FR" sz="4000" dirty="0">
                <a:latin typeface="Times New Roman" pitchFamily="18" charset="0"/>
                <a:cs typeface="Times New Roman" pitchFamily="18" charset="0"/>
              </a:rPr>
              <a:t>c’est-à-dire deux dispositions éthiques. </a:t>
            </a:r>
          </a:p>
          <a:p>
            <a:pPr algn="just"/>
            <a:endParaRPr lang="fr-FR" sz="3300" dirty="0">
              <a:latin typeface="Times New Roman" pitchFamily="18" charset="0"/>
              <a:cs typeface="Times New Roman" pitchFamily="18" charset="0"/>
            </a:endParaRPr>
          </a:p>
          <a:p>
            <a:pPr algn="just"/>
            <a:r>
              <a:rPr lang="fr-FR" sz="4000" dirty="0">
                <a:latin typeface="Times New Roman" pitchFamily="18" charset="0"/>
                <a:cs typeface="Times New Roman" pitchFamily="18" charset="0"/>
              </a:rPr>
              <a:t>Avec l’apparition des prolétaires, la misère commence à être envisagée comme un </a:t>
            </a:r>
            <a:r>
              <a:rPr lang="fr-FR" sz="4000" b="1" dirty="0">
                <a:latin typeface="Times New Roman" pitchFamily="18" charset="0"/>
                <a:cs typeface="Times New Roman" pitchFamily="18" charset="0"/>
              </a:rPr>
              <a:t>problème social et politique (</a:t>
            </a:r>
            <a:r>
              <a:rPr lang="fr-FR" sz="4000" dirty="0">
                <a:latin typeface="Times New Roman" pitchFamily="18" charset="0"/>
                <a:cs typeface="Times New Roman" pitchFamily="18" charset="0"/>
              </a:rPr>
              <a:t>d’où l’émergence des études sur le paupérisme qui analyse la pauvreté d’une partie de la population comme un phénomène structurel et non pas individuel).</a:t>
            </a:r>
          </a:p>
          <a:p>
            <a:pPr>
              <a:buNone/>
            </a:pPr>
            <a:endParaRPr lang="fr-FR" dirty="0">
              <a:latin typeface="Times New Roman" pitchFamily="18" charset="0"/>
              <a:cs typeface="Times New Roman" pitchFamily="18" charset="0"/>
            </a:endParaRPr>
          </a:p>
          <a:p>
            <a:endParaRPr lang="fr-FR" dirty="0">
              <a:latin typeface="Times New Roman" pitchFamily="18" charset="0"/>
              <a:cs typeface="Times New Roman" pitchFamily="18" charset="0"/>
            </a:endParaRPr>
          </a:p>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92696"/>
          </a:xfrm>
        </p:spPr>
        <p:txBody>
          <a:bodyPr>
            <a:normAutofit fontScale="90000"/>
          </a:bodyPr>
          <a:lstStyle/>
          <a:p>
            <a:r>
              <a:rPr lang="fr-FR" b="1" dirty="0">
                <a:latin typeface="Times New Roman" panose="02020603050405020304" pitchFamily="18" charset="0"/>
                <a:cs typeface="Times New Roman" panose="02020603050405020304" pitchFamily="18" charset="0"/>
              </a:rPr>
              <a:t>L’émergence de la question sociale</a:t>
            </a:r>
          </a:p>
        </p:txBody>
      </p:sp>
      <p:sp>
        <p:nvSpPr>
          <p:cNvPr id="3" name="Espace réservé du contenu 2"/>
          <p:cNvSpPr>
            <a:spLocks noGrp="1"/>
          </p:cNvSpPr>
          <p:nvPr>
            <p:ph idx="1"/>
          </p:nvPr>
        </p:nvSpPr>
        <p:spPr>
          <a:xfrm>
            <a:off x="0" y="1340768"/>
            <a:ext cx="9144000" cy="5517232"/>
          </a:xfrm>
        </p:spPr>
        <p:txBody>
          <a:bodyPr>
            <a:normAutofit fontScale="70000" lnSpcReduction="20000"/>
          </a:bodyPr>
          <a:lstStyle/>
          <a:p>
            <a:pPr algn="just"/>
            <a:r>
              <a:rPr lang="fr-FR" sz="3800" dirty="0">
                <a:latin typeface="Times New Roman" pitchFamily="18" charset="0"/>
                <a:cs typeface="Times New Roman" pitchFamily="18" charset="0"/>
              </a:rPr>
              <a:t>On trouve dans ces années des enquêtes issues du pouvoir politique - notamment libéral, après la révolution de 1830 - et des élites patronales. En 1834-1835, l’une des enquêtes pionnières fut produite par le médecin Louis-René Villermé, membre de l’Académie des sciences morales et politiques. </a:t>
            </a:r>
          </a:p>
          <a:p>
            <a:pPr algn="just"/>
            <a:endParaRPr lang="fr-FR" sz="3800" dirty="0">
              <a:latin typeface="Times New Roman" pitchFamily="18" charset="0"/>
              <a:cs typeface="Times New Roman" pitchFamily="18" charset="0"/>
            </a:endParaRPr>
          </a:p>
          <a:p>
            <a:pPr algn="just"/>
            <a:r>
              <a:rPr lang="fr-FR" sz="3800" dirty="0">
                <a:latin typeface="Times New Roman" pitchFamily="18" charset="0"/>
                <a:cs typeface="Times New Roman" pitchFamily="18" charset="0"/>
              </a:rPr>
              <a:t>Dans cette étude intitulée </a:t>
            </a:r>
            <a:r>
              <a:rPr lang="fr-FR" sz="3800" i="1" dirty="0">
                <a:latin typeface="Times New Roman" pitchFamily="18" charset="0"/>
                <a:cs typeface="Times New Roman" pitchFamily="18" charset="0"/>
              </a:rPr>
              <a:t>L’état physique et moral des classes ouvrières, </a:t>
            </a:r>
            <a:r>
              <a:rPr lang="fr-FR" sz="3800" dirty="0">
                <a:latin typeface="Times New Roman" pitchFamily="18" charset="0"/>
                <a:cs typeface="Times New Roman" pitchFamily="18" charset="0"/>
              </a:rPr>
              <a:t>ce membre du Conseil d’Hygiène Publique et de Salubrité souligne que le problème des classes laborieuses n’est pas tant dans leurs conditions de travail mais dans leurs défaillances morales. En écrivant que les ouvriers ne sont souvent “misérables que par leur propre faute”, il montre qu’il est à “l’avant-garde d’un nouveau mouvement de réformateurs hygiénistes qui entendent diagnostiquer et guérir les « infirmités sociales »</a:t>
            </a:r>
          </a:p>
          <a:p>
            <a:pPr>
              <a:buNone/>
            </a:pPr>
            <a:endParaRPr lang="fr-FR" dirty="0">
              <a:latin typeface="Times New Roman" pitchFamily="18" charset="0"/>
              <a:cs typeface="Times New Roman" pitchFamily="18" charset="0"/>
            </a:endParaRPr>
          </a:p>
          <a:p>
            <a:endParaRPr lang="fr-FR" dirty="0">
              <a:latin typeface="Times New Roman" pitchFamily="18" charset="0"/>
              <a:cs typeface="Times New Roman" pitchFamily="18" charset="0"/>
            </a:endParaRPr>
          </a:p>
          <a:p>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1372"/>
            <a:ext cx="9144000" cy="744067"/>
          </a:xfrm>
        </p:spPr>
        <p:txBody>
          <a:bodyPr>
            <a:noAutofit/>
          </a:bodyPr>
          <a:lstStyle/>
          <a:p>
            <a:r>
              <a:rPr lang="fr-FR" sz="2800" b="1" dirty="0">
                <a:latin typeface="Times New Roman" pitchFamily="18" charset="0"/>
                <a:cs typeface="Times New Roman" pitchFamily="18" charset="0"/>
              </a:rPr>
              <a:t>Révolte des canuts, ludisme et réaction conservatrice</a:t>
            </a:r>
          </a:p>
        </p:txBody>
      </p:sp>
      <p:sp>
        <p:nvSpPr>
          <p:cNvPr id="3" name="Espace réservé du contenu 2"/>
          <p:cNvSpPr>
            <a:spLocks noGrp="1"/>
          </p:cNvSpPr>
          <p:nvPr>
            <p:ph idx="1"/>
          </p:nvPr>
        </p:nvSpPr>
        <p:spPr>
          <a:xfrm>
            <a:off x="0" y="836712"/>
            <a:ext cx="9144000" cy="6021288"/>
          </a:xfrm>
        </p:spPr>
        <p:txBody>
          <a:bodyPr>
            <a:normAutofit fontScale="40000" lnSpcReduction="20000"/>
          </a:bodyPr>
          <a:lstStyle/>
          <a:p>
            <a:pPr algn="just"/>
            <a:r>
              <a:rPr lang="fr-FR" sz="5100" dirty="0">
                <a:latin typeface="Times New Roman" pitchFamily="18" charset="0"/>
                <a:cs typeface="Times New Roman" pitchFamily="18" charset="0"/>
              </a:rPr>
              <a:t>A partir du 22 novembre 1831, les « canuts » lyonnais se révolte, un an après l’accession au trône de Louis-Philippe.</a:t>
            </a:r>
          </a:p>
          <a:p>
            <a:pPr algn="just"/>
            <a:endParaRPr lang="fr-FR" sz="2900" dirty="0">
              <a:latin typeface="Times New Roman" pitchFamily="18" charset="0"/>
              <a:cs typeface="Times New Roman" pitchFamily="18" charset="0"/>
            </a:endParaRPr>
          </a:p>
          <a:p>
            <a:pPr algn="just"/>
            <a:r>
              <a:rPr lang="fr-FR" sz="5100" dirty="0">
                <a:latin typeface="Times New Roman" pitchFamily="18" charset="0"/>
                <a:cs typeface="Times New Roman" pitchFamily="18" charset="0"/>
              </a:rPr>
              <a:t>Après plusieurs incidents les premiers jours de novembre, les canuts lyonnais, réclamant le droit de pouvoir travaillant et vivre dignement, s’opposent à la garde nationale. On compte des centaines de morts.</a:t>
            </a:r>
          </a:p>
          <a:p>
            <a:pPr algn="just"/>
            <a:endParaRPr lang="fr-FR" sz="2900" dirty="0">
              <a:latin typeface="Times New Roman" pitchFamily="18" charset="0"/>
              <a:cs typeface="Times New Roman" pitchFamily="18" charset="0"/>
            </a:endParaRPr>
          </a:p>
          <a:p>
            <a:pPr algn="just"/>
            <a:r>
              <a:rPr lang="fr-FR" sz="5100" dirty="0">
                <a:latin typeface="Times New Roman" pitchFamily="18" charset="0"/>
                <a:cs typeface="Times New Roman" pitchFamily="18" charset="0"/>
              </a:rPr>
              <a:t>S’opposant au progrès technique comme moyen de précariser massivement les ouvriers et de dévaluer leur travail, les canuts évoquent les mouvements « luddistes » (« briseurs de machine ») anglais initiés autour de 1811-1812.</a:t>
            </a:r>
          </a:p>
          <a:p>
            <a:pPr algn="just"/>
            <a:endParaRPr lang="fr-FR" sz="5100" dirty="0">
              <a:latin typeface="Times New Roman" pitchFamily="18" charset="0"/>
              <a:cs typeface="Times New Roman" pitchFamily="18" charset="0"/>
            </a:endParaRPr>
          </a:p>
          <a:p>
            <a:pPr algn="just"/>
            <a:r>
              <a:rPr lang="fr-FR" sz="5100" dirty="0">
                <a:latin typeface="Times New Roman" pitchFamily="18" charset="0"/>
                <a:cs typeface="Times New Roman" pitchFamily="18" charset="0"/>
              </a:rPr>
              <a:t>Ils développent aussi (notamment autour du journal </a:t>
            </a:r>
            <a:r>
              <a:rPr lang="fr-FR" sz="5100" i="1" dirty="0">
                <a:latin typeface="Times New Roman" pitchFamily="18" charset="0"/>
                <a:cs typeface="Times New Roman" pitchFamily="18" charset="0"/>
              </a:rPr>
              <a:t>L’écho de la fabrique) </a:t>
            </a:r>
            <a:r>
              <a:rPr lang="fr-FR" sz="5100" dirty="0">
                <a:latin typeface="Times New Roman" pitchFamily="18" charset="0"/>
                <a:cs typeface="Times New Roman" pitchFamily="18" charset="0"/>
              </a:rPr>
              <a:t>une démocratie d’atelier (mutuellisme, association) dans le but de peser dans les négociations avec les patrons et dans les transactions face aux négociants dans les Prudhommes.</a:t>
            </a:r>
          </a:p>
          <a:p>
            <a:pPr algn="just"/>
            <a:endParaRPr lang="fr-FR" sz="2900" dirty="0">
              <a:latin typeface="Times New Roman" pitchFamily="18" charset="0"/>
              <a:cs typeface="Times New Roman" pitchFamily="18" charset="0"/>
            </a:endParaRPr>
          </a:p>
          <a:p>
            <a:pPr lvl="0">
              <a:lnSpc>
                <a:spcPct val="86000"/>
              </a:lnSpc>
              <a:spcAft>
                <a:spcPts val="800"/>
              </a:spcAft>
            </a:pPr>
            <a:r>
              <a:rPr lang="fr-FR" sz="5100" dirty="0">
                <a:latin typeface="Times New Roman" pitchFamily="18" charset="0"/>
                <a:cs typeface="Times New Roman" pitchFamily="18" charset="0"/>
              </a:rPr>
              <a:t> </a:t>
            </a:r>
            <a:r>
              <a:rPr lang="fr-FR" sz="5100" dirty="0">
                <a:latin typeface="Times New Roman" pitchFamily="18"/>
                <a:cs typeface="Times New Roman" pitchFamily="18"/>
              </a:rPr>
              <a:t>L’opposition est vive avec certains libéraux. </a:t>
            </a:r>
            <a:r>
              <a:rPr lang="fr-FR" sz="5100" dirty="0" err="1">
                <a:latin typeface="Times New Roman" pitchFamily="18"/>
                <a:cs typeface="Times New Roman" pitchFamily="18"/>
              </a:rPr>
              <a:t>Saint-Marc</a:t>
            </a:r>
            <a:r>
              <a:rPr lang="fr-FR" sz="5100" dirty="0">
                <a:latin typeface="Times New Roman" pitchFamily="18"/>
                <a:cs typeface="Times New Roman" pitchFamily="18"/>
              </a:rPr>
              <a:t> Girardin (libéral), écrit en novembre 1831 dans le </a:t>
            </a:r>
            <a:r>
              <a:rPr lang="fr-FR" sz="5100" i="1" dirty="0">
                <a:latin typeface="Times New Roman" pitchFamily="18"/>
                <a:cs typeface="Times New Roman" pitchFamily="18"/>
              </a:rPr>
              <a:t>Journal des débats</a:t>
            </a:r>
            <a:r>
              <a:rPr lang="fr-FR" sz="5100" dirty="0">
                <a:latin typeface="Times New Roman" pitchFamily="18"/>
                <a:cs typeface="Times New Roman" pitchFamily="18"/>
              </a:rPr>
              <a:t>:</a:t>
            </a:r>
          </a:p>
          <a:p>
            <a:pPr lvl="0" algn="just">
              <a:lnSpc>
                <a:spcPct val="86000"/>
              </a:lnSpc>
              <a:spcAft>
                <a:spcPts val="800"/>
              </a:spcAft>
              <a:buNone/>
            </a:pPr>
            <a:r>
              <a:rPr lang="fr-FR" sz="3800" i="1" dirty="0">
                <a:latin typeface="Times New Roman" pitchFamily="18"/>
                <a:cs typeface="Times New Roman" pitchFamily="18"/>
              </a:rPr>
              <a:t>	« La sédition de Lyon a révélé un grave secret, celui de la lutte intestine qui a lieu dans la société entre la classe qui possède et celle qui ne possède pas. Notre société commerciale et industrielle a sa plaie comme toutes les autres sociétés ; cette plaie, ce sont les ouvriers. […] Aujourd’hui, les barbares qui menacent la société ne sont point au Caucase ni dans les steppes de la Tartarie ; ils sont dans les faubourgs de nos villes manufacturières […]. Il faut que la classe moyenne sache bien quel est l’état des choses ; il faut qu’elle connaisse bien sa position. Elle a au-dessous d’elle une population de prolétaires qui s’agite, qui frémit, sans savoir où elle ira ; que lui importe ? Elle est mal. Elle veut changer. C’est là où est le danger de la société moderne ; c’est de là que peuvent sortir les barbares qui la détruiront »</a:t>
            </a:r>
          </a:p>
          <a:p>
            <a:pPr algn="just"/>
            <a:endParaRPr lang="fr-FR"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764704"/>
          </a:xfrm>
        </p:spPr>
        <p:txBody>
          <a:bodyPr>
            <a:normAutofit/>
          </a:bodyPr>
          <a:lstStyle/>
          <a:p>
            <a:r>
              <a:rPr lang="fr-FR" sz="3600" b="1" dirty="0">
                <a:latin typeface="Times New Roman" pitchFamily="18" charset="0"/>
                <a:cs typeface="Times New Roman" pitchFamily="18" charset="0"/>
              </a:rPr>
              <a:t>Idéologies socialistes et société industrielle</a:t>
            </a:r>
          </a:p>
        </p:txBody>
      </p:sp>
      <p:sp>
        <p:nvSpPr>
          <p:cNvPr id="3" name="Espace réservé du contenu 2"/>
          <p:cNvSpPr>
            <a:spLocks noGrp="1"/>
          </p:cNvSpPr>
          <p:nvPr>
            <p:ph idx="1"/>
          </p:nvPr>
        </p:nvSpPr>
        <p:spPr>
          <a:xfrm>
            <a:off x="0" y="1196752"/>
            <a:ext cx="9144000" cy="5661248"/>
          </a:xfrm>
        </p:spPr>
        <p:txBody>
          <a:bodyPr>
            <a:normAutofit fontScale="70000" lnSpcReduction="20000"/>
          </a:bodyPr>
          <a:lstStyle/>
          <a:p>
            <a:pPr lvl="0" algn="just">
              <a:lnSpc>
                <a:spcPct val="110000"/>
              </a:lnSpc>
              <a:spcBef>
                <a:spcPts val="0"/>
              </a:spcBef>
            </a:pPr>
            <a:r>
              <a:rPr lang="fr-FR" sz="3100" dirty="0">
                <a:latin typeface="Times New Roman" panose="02020603050405020304" pitchFamily="18" charset="0"/>
                <a:cs typeface="Times New Roman" panose="02020603050405020304" pitchFamily="18" charset="0"/>
              </a:rPr>
              <a:t>Les idées socialistes se développent au même moment, notamment autour des </a:t>
            </a:r>
            <a:r>
              <a:rPr lang="fr-FR" sz="3100" dirty="0" err="1">
                <a:latin typeface="Times New Roman" panose="02020603050405020304" pitchFamily="18" charset="0"/>
                <a:cs typeface="Times New Roman" panose="02020603050405020304" pitchFamily="18" charset="0"/>
              </a:rPr>
              <a:t>Saints-Simoniens</a:t>
            </a:r>
            <a:r>
              <a:rPr lang="fr-FR" sz="3100" dirty="0">
                <a:latin typeface="Times New Roman" panose="02020603050405020304" pitchFamily="18" charset="0"/>
                <a:cs typeface="Times New Roman" panose="02020603050405020304" pitchFamily="18" charset="0"/>
              </a:rPr>
              <a:t> :</a:t>
            </a:r>
          </a:p>
          <a:p>
            <a:pPr marL="457200" lvl="1" indent="0" algn="just">
              <a:lnSpc>
                <a:spcPct val="110000"/>
              </a:lnSpc>
              <a:spcBef>
                <a:spcPts val="0"/>
              </a:spcBef>
              <a:buNone/>
            </a:pPr>
            <a:r>
              <a:rPr lang="fr-FR" sz="2300" dirty="0">
                <a:latin typeface="Times New Roman" panose="02020603050405020304" pitchFamily="18" charset="0"/>
                <a:cs typeface="Times New Roman" panose="02020603050405020304" pitchFamily="18" charset="0"/>
              </a:rPr>
              <a:t>« </a:t>
            </a:r>
            <a:r>
              <a:rPr lang="fr-FR" sz="2300" i="1" dirty="0">
                <a:latin typeface="Times New Roman" panose="02020603050405020304" pitchFamily="18" charset="0"/>
                <a:cs typeface="Times New Roman" panose="02020603050405020304" pitchFamily="18" charset="0"/>
              </a:rPr>
              <a:t>Toutes les institutions sociales doivent avoir pour but l’amélioration du sort moral, physique et intellectuel de la classe la plus nombreuse et la plus pauvre</a:t>
            </a:r>
            <a:r>
              <a:rPr lang="fr-FR" sz="2300" dirty="0">
                <a:latin typeface="Times New Roman" panose="02020603050405020304" pitchFamily="18" charset="0"/>
                <a:cs typeface="Times New Roman" panose="02020603050405020304" pitchFamily="18" charset="0"/>
              </a:rPr>
              <a:t> » sur </a:t>
            </a:r>
            <a:r>
              <a:rPr lang="fr-FR" sz="2300" i="1" dirty="0">
                <a:latin typeface="Times New Roman" panose="02020603050405020304" pitchFamily="18" charset="0"/>
                <a:cs typeface="Times New Roman" panose="02020603050405020304" pitchFamily="18" charset="0"/>
              </a:rPr>
              <a:t>Le Globe, journal de la Doctrine de SAINT-SIMON</a:t>
            </a:r>
            <a:r>
              <a:rPr lang="fr-FR" sz="2300" dirty="0">
                <a:latin typeface="Times New Roman" panose="02020603050405020304" pitchFamily="18" charset="0"/>
                <a:cs typeface="Times New Roman" panose="02020603050405020304" pitchFamily="18" charset="0"/>
              </a:rPr>
              <a:t> (27 décembre 1830) </a:t>
            </a:r>
          </a:p>
          <a:p>
            <a:pPr algn="just">
              <a:lnSpc>
                <a:spcPct val="110000"/>
              </a:lnSpc>
              <a:spcBef>
                <a:spcPts val="0"/>
              </a:spcBef>
            </a:pPr>
            <a:endParaRPr lang="fr-FR" sz="2100" dirty="0">
              <a:latin typeface="Times New Roman" panose="02020603050405020304" pitchFamily="18" charset="0"/>
              <a:cs typeface="Times New Roman" panose="02020603050405020304" pitchFamily="18" charset="0"/>
            </a:endParaRPr>
          </a:p>
          <a:p>
            <a:pPr algn="just">
              <a:lnSpc>
                <a:spcPct val="110000"/>
              </a:lnSpc>
              <a:spcBef>
                <a:spcPts val="0"/>
              </a:spcBef>
            </a:pPr>
            <a:r>
              <a:rPr lang="fr-FR" sz="3100" kern="150" dirty="0">
                <a:effectLst/>
                <a:latin typeface="Times New Roman" panose="02020603050405020304" pitchFamily="18" charset="0"/>
                <a:ea typeface="Calibri" panose="020F0502020204030204" pitchFamily="34" charset="0"/>
                <a:cs typeface="Times New Roman" panose="02020603050405020304" pitchFamily="18" charset="0"/>
              </a:rPr>
              <a:t>Objectif égalitaire : respecter la plus stricte possible l’égalité maximale des chances (ce qui qualifie tout le mouvement saint simonien).</a:t>
            </a:r>
          </a:p>
          <a:p>
            <a:pPr algn="just">
              <a:lnSpc>
                <a:spcPct val="110000"/>
              </a:lnSpc>
              <a:spcBef>
                <a:spcPts val="0"/>
              </a:spcBef>
            </a:pPr>
            <a:endParaRPr lang="fr-FR" sz="1800" dirty="0">
              <a:latin typeface="Times New Roman" panose="02020603050405020304" pitchFamily="18" charset="0"/>
              <a:cs typeface="Times New Roman" panose="02020603050405020304" pitchFamily="18" charset="0"/>
            </a:endParaRPr>
          </a:p>
          <a:p>
            <a:pPr algn="just">
              <a:lnSpc>
                <a:spcPct val="110000"/>
              </a:lnSpc>
              <a:spcBef>
                <a:spcPts val="0"/>
              </a:spcBef>
            </a:pPr>
            <a:r>
              <a:rPr lang="fr-FR" sz="3100" dirty="0">
                <a:latin typeface="Times New Roman" panose="02020603050405020304" pitchFamily="18" charset="0"/>
                <a:cs typeface="Times New Roman" panose="02020603050405020304" pitchFamily="18" charset="0"/>
              </a:rPr>
              <a:t>Mais en même temps, fondements aristocratiques, basés sur les « capacités » </a:t>
            </a:r>
          </a:p>
          <a:p>
            <a:pPr algn="just">
              <a:lnSpc>
                <a:spcPct val="110000"/>
              </a:lnSpc>
              <a:spcBef>
                <a:spcPts val="0"/>
              </a:spcBef>
            </a:pPr>
            <a:endParaRPr lang="fr-FR" sz="1500" dirty="0">
              <a:latin typeface="Times New Roman" panose="02020603050405020304" pitchFamily="18" charset="0"/>
              <a:cs typeface="Times New Roman" pitchFamily="18" charset="0"/>
            </a:endParaRPr>
          </a:p>
          <a:p>
            <a:pPr marL="0" indent="0" algn="just">
              <a:lnSpc>
                <a:spcPct val="110000"/>
              </a:lnSpc>
              <a:spcBef>
                <a:spcPts val="0"/>
              </a:spcBef>
              <a:buNone/>
            </a:pPr>
            <a:r>
              <a:rPr lang="fr-FR" sz="2300" i="1" dirty="0">
                <a:latin typeface="Times New Roman" panose="02020603050405020304" pitchFamily="18" charset="0"/>
                <a:cs typeface="Times New Roman" panose="02020603050405020304" pitchFamily="18" charset="0"/>
              </a:rPr>
              <a:t>« Partisans de l'égalité ! SAINT-SIMON vous dit que les hommes sont inégaux ; mais ils vous dit aussi qu'ils ne se DISTINGUERONT plus entre eux que par leur puissance d’Amour, de science et d’industrie; n'est-ce donc pas cela que vous vouliez? Défenseurs de la liberté ! SAINT-SIMON VOUS dit que vous aurez des chefs ; mais ces chefs seront ceux qui vous aimeront, et que vous chérirez le plus, qui seront le plus capables d'élever vos sentiments, de cultiver votre intelligence , d'augmenter vos richesses; vouliez-vous donc autre chose, lorsque vous cherchiez à vous affranchir de vos anciens maîtres? »</a:t>
            </a:r>
          </a:p>
          <a:p>
            <a:pPr marL="0" indent="0" algn="just">
              <a:lnSpc>
                <a:spcPct val="110000"/>
              </a:lnSpc>
              <a:spcBef>
                <a:spcPts val="0"/>
              </a:spcBef>
              <a:buNone/>
            </a:pPr>
            <a:endParaRPr lang="fr-FR" sz="2100" dirty="0">
              <a:latin typeface="Times New Roman" panose="02020603050405020304" pitchFamily="18" charset="0"/>
              <a:cs typeface="Times New Roman" panose="02020603050405020304" pitchFamily="18" charset="0"/>
            </a:endParaRPr>
          </a:p>
          <a:p>
            <a:pPr marL="0" indent="0" algn="just">
              <a:lnSpc>
                <a:spcPct val="110000"/>
              </a:lnSpc>
              <a:spcBef>
                <a:spcPts val="0"/>
              </a:spcBef>
              <a:buNone/>
            </a:pPr>
            <a:r>
              <a:rPr lang="fr-FR" sz="2300" i="1" dirty="0">
                <a:latin typeface="Times New Roman" panose="02020603050405020304" pitchFamily="18" charset="0"/>
                <a:cs typeface="Times New Roman" panose="02020603050405020304" pitchFamily="18" charset="0"/>
              </a:rPr>
              <a:t>L'homme a jusqu'ici exploité l'homme. Maîtres, esclaves; patricien, plébéien; seigneurs, serfs; propriétaires, fermiers; oisifs et travailleurs, voilà l'histoire progressive de l'humanité jusqu'à nos jours; ASSOCIATION UNIVERSELLE, voilà notre avenir; à chacun suivant sa capacité, à chaque capacité suivant ses </a:t>
            </a:r>
            <a:r>
              <a:rPr lang="fr-FR" sz="2300" i="1" dirty="0" err="1">
                <a:latin typeface="Times New Roman" panose="02020603050405020304" pitchFamily="18" charset="0"/>
                <a:cs typeface="Times New Roman" panose="02020603050405020304" pitchFamily="18" charset="0"/>
              </a:rPr>
              <a:t>oeuvres</a:t>
            </a:r>
            <a:r>
              <a:rPr lang="fr-FR" sz="2300" i="1" dirty="0">
                <a:latin typeface="Times New Roman" panose="02020603050405020304" pitchFamily="18" charset="0"/>
                <a:cs typeface="Times New Roman" panose="02020603050405020304" pitchFamily="18" charset="0"/>
              </a:rPr>
              <a:t>, voilà le DROIT nouveau, qui remplace celui de la conquête et de la naissance : l'homme n'exploite plus l'homme ; mais l'homme, associé à l'homme, exploite le monde livré à sa puissance.</a:t>
            </a:r>
          </a:p>
          <a:p>
            <a:pPr algn="just">
              <a:lnSpc>
                <a:spcPct val="110000"/>
              </a:lnSpc>
              <a:spcBef>
                <a:spcPts val="0"/>
              </a:spcBef>
            </a:pPr>
            <a:endParaRPr lang="fr-FR" sz="2400" dirty="0">
              <a:latin typeface="Times New Roman" pitchFamily="18" charset="0"/>
              <a:cs typeface="Times New Roman" pitchFamily="18" charset="0"/>
            </a:endParaRPr>
          </a:p>
          <a:p>
            <a:pPr marL="0" indent="0" algn="just">
              <a:buNone/>
            </a:pPr>
            <a:endParaRPr lang="fr-FR" sz="18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1515</TotalTime>
  <Words>11160</Words>
  <Application>Microsoft Office PowerPoint</Application>
  <PresentationFormat>Affichage à l'écran (4:3)</PresentationFormat>
  <Paragraphs>386</Paragraphs>
  <Slides>57</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57</vt:i4>
      </vt:variant>
    </vt:vector>
  </HeadingPairs>
  <TitlesOfParts>
    <vt:vector size="63" baseType="lpstr">
      <vt:lpstr>Alegreya</vt:lpstr>
      <vt:lpstr>Arial</vt:lpstr>
      <vt:lpstr>Calibri</vt:lpstr>
      <vt:lpstr>Times</vt:lpstr>
      <vt:lpstr>Times New Roman</vt:lpstr>
      <vt:lpstr>Thème Office</vt:lpstr>
      <vt:lpstr>Socialisme, marxisme et anarchisme. </vt:lpstr>
      <vt:lpstr>Socialisme, marxisme et anarchisme. Les pensées de l’égalité au XIXe siècle.</vt:lpstr>
      <vt:lpstr>Qu’est-ce qu’un intellectuel? </vt:lpstr>
      <vt:lpstr>Retour sur la naissance des intellectuels</vt:lpstr>
      <vt:lpstr>Produire des idées politiques avant la Révolution Française : une position dominée?</vt:lpstr>
      <vt:lpstr>L’émergence de la question sociale</vt:lpstr>
      <vt:lpstr>L’émergence de la question sociale</vt:lpstr>
      <vt:lpstr>Révolte des canuts, ludisme et réaction conservatrice</vt:lpstr>
      <vt:lpstr>Idéologies socialistes et société industrielle</vt:lpstr>
      <vt:lpstr>Idéologies socialistes et société industrielle</vt:lpstr>
      <vt:lpstr>Faure et Rancière </vt:lpstr>
      <vt:lpstr>Un roman marquant : Les mystères de Paris, d’E. Sue.</vt:lpstr>
      <vt:lpstr>Lectures socialistes</vt:lpstr>
      <vt:lpstr>Le socialisme et l’Etat : l’exemple de Louis Blanc.</vt:lpstr>
      <vt:lpstr>Marx et Engels, ou les trois sources du marxisme.</vt:lpstr>
      <vt:lpstr>Les trois sources du marxisme ? </vt:lpstr>
      <vt:lpstr>Les trois sources du marxisme ? </vt:lpstr>
      <vt:lpstr>Marx et Engels : une théorie de l’Etat dispersée mais des idées-forces</vt:lpstr>
      <vt:lpstr>L’Etat : une construction historique et…bourgeoise</vt:lpstr>
      <vt:lpstr>Engels, L’origine de la famille, de la propriété privée et de l’Etat (1884)</vt:lpstr>
      <vt:lpstr>L’Etat, une construction historique…et bourgeoise</vt:lpstr>
      <vt:lpstr>Plusieurs idées-forces chez Marx et Engels</vt:lpstr>
      <vt:lpstr>3 citations de Lénine lors d’une intervention à l’université Sverdlov le 11 juillet 1919</vt:lpstr>
      <vt:lpstr>3 citations de Lénine lors d’une intervention à l’université Sverdlov le 11 juillet 1919</vt:lpstr>
      <vt:lpstr>3 citations de Lénine lors d’une intervention à l’université Sverdlov le 11 juillet 1919</vt:lpstr>
      <vt:lpstr>L’Etat au temps du capitalisme</vt:lpstr>
      <vt:lpstr>Marx et Engels, Manifeste du Parti Communiste, Chapitre II « Prolétaires et communistes »</vt:lpstr>
      <vt:lpstr>Le travail des enfants : une chronologie franco-anglaise</vt:lpstr>
      <vt:lpstr>La journée de travail : l’Etat au service du capital </vt:lpstr>
      <vt:lpstr>Une critique de l’égalité formelle et du droit</vt:lpstr>
      <vt:lpstr>Une critique de l’égalité formelle et du droit</vt:lpstr>
      <vt:lpstr>Conclusions et perspectives marxistes</vt:lpstr>
      <vt:lpstr>Extrait de Proudhon, exercice de Commentaire</vt:lpstr>
      <vt:lpstr>Présentation PowerPoint</vt:lpstr>
      <vt:lpstr>Égalité politique ou capacité ? Représentation exclusive ou inclusive ?</vt:lpstr>
      <vt:lpstr>Reprendre les bases : une histoire électorale du XIXe siècle</vt:lpstr>
      <vt:lpstr>L’exemple de l’isoloir : professionnalisation, nationalisation et impersonnalisation de la vie politique</vt:lpstr>
      <vt:lpstr>L’exemple de l’isoloir : professionnalisation, nationalisation et impersonnalisation de la vie politique</vt:lpstr>
      <vt:lpstr>Qui gouverne? Sociologie du personnel politique</vt:lpstr>
      <vt:lpstr>1830, les Doctrinaires et Guizot </vt:lpstr>
      <vt:lpstr>Guizot, penseur de la représentation et des « capacités »</vt:lpstr>
      <vt:lpstr>Guizot, penseur de la représentation et des « capacités »</vt:lpstr>
      <vt:lpstr>1848 ou la cristallisation des philosophies politiques sur l’élection</vt:lpstr>
      <vt:lpstr>La révolution de 1848 : quelques éléments</vt:lpstr>
      <vt:lpstr>Présentation PowerPoint</vt:lpstr>
      <vt:lpstr>Présentation PowerPoint</vt:lpstr>
      <vt:lpstr>Le suffrage universel exclusif.</vt:lpstr>
      <vt:lpstr>Le suffrage universel inclusif. </vt:lpstr>
      <vt:lpstr>L’inclusion par politisation interne</vt:lpstr>
      <vt:lpstr>L’univers des clubs : l’exemple de Raspail</vt:lpstr>
      <vt:lpstr>De quel type d’inclusion s’agit-il?</vt:lpstr>
      <vt:lpstr>Deux oppositions frontales : la journée du 15 mai</vt:lpstr>
      <vt:lpstr>La persistance de la personnification. Une conception « exclusive » : le « plébiscite » et le césarisme politique</vt:lpstr>
      <vt:lpstr>La représentation exclusive aujourd’hui : le cas de l’Assemblée Nationale de 2017</vt:lpstr>
      <vt:lpstr>4 utopies « socialistes » en guise de conclusion</vt:lpstr>
      <vt:lpstr>Une utopie commnuarde (1974)</vt:lpstr>
      <vt:lpstr>Présentation PowerPoint</vt:lpstr>
    </vt:vector>
  </TitlesOfParts>
  <Company>Mairie de Paris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Philosophie Politique</dc:title>
  <dc:creator>aubertlo</dc:creator>
  <cp:lastModifiedBy>Antoine AUBERT</cp:lastModifiedBy>
  <cp:revision>322</cp:revision>
  <dcterms:created xsi:type="dcterms:W3CDTF">2022-11-14T09:55:05Z</dcterms:created>
  <dcterms:modified xsi:type="dcterms:W3CDTF">2023-11-16T22:27:54Z</dcterms:modified>
</cp:coreProperties>
</file>