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71" r:id="rId4"/>
    <p:sldId id="272" r:id="rId5"/>
    <p:sldId id="269" r:id="rId6"/>
    <p:sldId id="270" r:id="rId7"/>
    <p:sldId id="259" r:id="rId8"/>
    <p:sldId id="265" r:id="rId9"/>
    <p:sldId id="266" r:id="rId10"/>
    <p:sldId id="258" r:id="rId11"/>
    <p:sldId id="274" r:id="rId12"/>
    <p:sldId id="260" r:id="rId13"/>
    <p:sldId id="275" r:id="rId14"/>
    <p:sldId id="276" r:id="rId15"/>
    <p:sldId id="273" r:id="rId16"/>
    <p:sldId id="267" r:id="rId17"/>
    <p:sldId id="268" r:id="rId18"/>
    <p:sldId id="277" r:id="rId19"/>
    <p:sldId id="262"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400"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0C7273-700D-4956-A7C2-055639FF7B7F}" type="datetimeFigureOut">
              <a:rPr lang="fr-FR" smtClean="0"/>
              <a:pPr/>
              <a:t>28/11/2022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7BF61A-EA6A-454A-BB82-054772DB5A34}"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8BCD3CAB-E279-4E73-896E-C34686A42D25}" type="datetimeFigureOut">
              <a:rPr lang="fr-FR" smtClean="0"/>
              <a:pPr/>
              <a:t>28/11/2022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43AFC79-E1CA-499D-9274-CA20E62BA40B}"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BCD3CAB-E279-4E73-896E-C34686A42D25}" type="datetimeFigureOut">
              <a:rPr lang="fr-FR" smtClean="0"/>
              <a:pPr/>
              <a:t>28/11/2022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43AFC79-E1CA-499D-9274-CA20E62BA40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BCD3CAB-E279-4E73-896E-C34686A42D25}" type="datetimeFigureOut">
              <a:rPr lang="fr-FR" smtClean="0"/>
              <a:pPr/>
              <a:t>28/11/2022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43AFC79-E1CA-499D-9274-CA20E62BA40B}"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8BCD3CAB-E279-4E73-896E-C34686A42D25}" type="datetimeFigureOut">
              <a:rPr lang="fr-FR" smtClean="0"/>
              <a:pPr/>
              <a:t>28/11/2022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43AFC79-E1CA-499D-9274-CA20E62BA40B}"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8BCD3CAB-E279-4E73-896E-C34686A42D25}" type="datetimeFigureOut">
              <a:rPr lang="fr-FR" smtClean="0"/>
              <a:pPr/>
              <a:t>28/11/2022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43AFC79-E1CA-499D-9274-CA20E62BA40B}"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8BCD3CAB-E279-4E73-896E-C34686A42D25}" type="datetimeFigureOut">
              <a:rPr lang="fr-FR" smtClean="0"/>
              <a:pPr/>
              <a:t>28/11/2022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43AFC79-E1CA-499D-9274-CA20E62BA40B}"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8BCD3CAB-E279-4E73-896E-C34686A42D25}" type="datetimeFigureOut">
              <a:rPr lang="fr-FR" smtClean="0"/>
              <a:pPr/>
              <a:t>28/11/2022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43AFC79-E1CA-499D-9274-CA20E62BA40B}"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8BCD3CAB-E279-4E73-896E-C34686A42D25}" type="datetimeFigureOut">
              <a:rPr lang="fr-FR" smtClean="0"/>
              <a:pPr/>
              <a:t>28/11/2022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43AFC79-E1CA-499D-9274-CA20E62BA40B}"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BCD3CAB-E279-4E73-896E-C34686A42D25}" type="datetimeFigureOut">
              <a:rPr lang="fr-FR" smtClean="0"/>
              <a:pPr/>
              <a:t>28/11/2022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43AFC79-E1CA-499D-9274-CA20E62BA40B}"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8BCD3CAB-E279-4E73-896E-C34686A42D25}" type="datetimeFigureOut">
              <a:rPr lang="fr-FR" smtClean="0"/>
              <a:pPr/>
              <a:t>28/11/2022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43AFC79-E1CA-499D-9274-CA20E62BA40B}"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8BCD3CAB-E279-4E73-896E-C34686A42D25}" type="datetimeFigureOut">
              <a:rPr lang="fr-FR" smtClean="0"/>
              <a:pPr/>
              <a:t>28/11/2022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43AFC79-E1CA-499D-9274-CA20E62BA40B}"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CD3CAB-E279-4E73-896E-C34686A42D25}" type="datetimeFigureOut">
              <a:rPr lang="fr-FR" smtClean="0"/>
              <a:pPr/>
              <a:t>28/11/2022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3AFC79-E1CA-499D-9274-CA20E62BA40B}"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476672"/>
            <a:ext cx="9144000" cy="4104456"/>
          </a:xfrm>
        </p:spPr>
        <p:txBody>
          <a:bodyPr>
            <a:normAutofit/>
          </a:bodyPr>
          <a:lstStyle/>
          <a:p>
            <a:r>
              <a:rPr lang="fr-FR" b="1" dirty="0">
                <a:latin typeface="Times New Roman" pitchFamily="18" charset="0"/>
                <a:cs typeface="Times New Roman" pitchFamily="18" charset="0"/>
              </a:rPr>
              <a:t>De Machiavel à Hobbes.</a:t>
            </a:r>
            <a:br>
              <a:rPr lang="fr-FR" b="1" dirty="0">
                <a:latin typeface="Times New Roman" pitchFamily="18" charset="0"/>
                <a:cs typeface="Times New Roman" pitchFamily="18" charset="0"/>
              </a:rPr>
            </a:br>
            <a:r>
              <a:rPr lang="fr-FR" b="1" dirty="0">
                <a:latin typeface="Times New Roman" pitchFamily="18" charset="0"/>
                <a:cs typeface="Times New Roman" pitchFamily="18" charset="0"/>
              </a:rPr>
              <a:t>Retour sur quelques symptômes de l’autonomisation du politique et de l’affirmation de l’État moderne</a:t>
            </a:r>
          </a:p>
        </p:txBody>
      </p:sp>
      <p:sp>
        <p:nvSpPr>
          <p:cNvPr id="3" name="Sous-titre 2"/>
          <p:cNvSpPr>
            <a:spLocks noGrp="1"/>
          </p:cNvSpPr>
          <p:nvPr>
            <p:ph type="subTitle" idx="1"/>
          </p:nvPr>
        </p:nvSpPr>
        <p:spPr>
          <a:xfrm>
            <a:off x="1403648" y="5301208"/>
            <a:ext cx="6400800" cy="625624"/>
          </a:xfrm>
        </p:spPr>
        <p:txBody>
          <a:bodyPr/>
          <a:lstStyle/>
          <a:p>
            <a:r>
              <a:rPr lang="fr-FR" dirty="0"/>
              <a:t>Séance 2, Philosophie politique.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92696"/>
          </a:xfrm>
        </p:spPr>
        <p:txBody>
          <a:bodyPr>
            <a:normAutofit/>
          </a:bodyPr>
          <a:lstStyle/>
          <a:p>
            <a:r>
              <a:rPr lang="fr-FR" sz="3600" b="1" dirty="0">
                <a:latin typeface="Times New Roman" pitchFamily="18" charset="0"/>
                <a:cs typeface="Times New Roman" pitchFamily="18" charset="0"/>
              </a:rPr>
              <a:t>Un genre bien établi : les miroirs princiers.</a:t>
            </a:r>
          </a:p>
        </p:txBody>
      </p:sp>
      <p:sp>
        <p:nvSpPr>
          <p:cNvPr id="3" name="Espace réservé du contenu 2"/>
          <p:cNvSpPr>
            <a:spLocks noGrp="1"/>
          </p:cNvSpPr>
          <p:nvPr>
            <p:ph idx="1"/>
          </p:nvPr>
        </p:nvSpPr>
        <p:spPr>
          <a:xfrm>
            <a:off x="0" y="764704"/>
            <a:ext cx="9144000" cy="6093296"/>
          </a:xfrm>
        </p:spPr>
        <p:txBody>
          <a:bodyPr>
            <a:normAutofit fontScale="47500" lnSpcReduction="20000"/>
          </a:bodyPr>
          <a:lstStyle/>
          <a:p>
            <a:pPr algn="just"/>
            <a:r>
              <a:rPr lang="fr-FR" sz="4200" dirty="0">
                <a:latin typeface="Times New Roman" pitchFamily="18" charset="0"/>
                <a:cs typeface="Times New Roman" pitchFamily="18" charset="0"/>
              </a:rPr>
              <a:t>Ces évolutions se retrouvent dans l’évolution d’un genre bien particulier : celui des miroirs princiers, très en vogue depuis la fin du XIIe siècle (</a:t>
            </a:r>
            <a:r>
              <a:rPr lang="fr-FR" sz="4200" i="1" dirty="0">
                <a:latin typeface="Times New Roman" pitchFamily="18" charset="0"/>
                <a:cs typeface="Times New Roman" pitchFamily="18" charset="0"/>
              </a:rPr>
              <a:t>Speculum </a:t>
            </a:r>
            <a:r>
              <a:rPr lang="fr-FR" sz="4200" i="1" dirty="0" err="1">
                <a:latin typeface="Times New Roman" pitchFamily="18" charset="0"/>
                <a:cs typeface="Times New Roman" pitchFamily="18" charset="0"/>
              </a:rPr>
              <a:t>regale</a:t>
            </a:r>
            <a:r>
              <a:rPr lang="fr-FR" sz="4200" i="1" dirty="0">
                <a:latin typeface="Times New Roman" pitchFamily="18" charset="0"/>
                <a:cs typeface="Times New Roman" pitchFamily="18" charset="0"/>
              </a:rPr>
              <a:t> </a:t>
            </a:r>
            <a:r>
              <a:rPr lang="fr-FR" sz="4200" dirty="0">
                <a:latin typeface="Times New Roman" pitchFamily="18" charset="0"/>
                <a:cs typeface="Times New Roman" pitchFamily="18" charset="0"/>
              </a:rPr>
              <a:t>de Godefroy de Viterbe entre 1180 et 1183). H. </a:t>
            </a:r>
            <a:r>
              <a:rPr lang="fr-FR" sz="4200" dirty="0" err="1">
                <a:latin typeface="Times New Roman" pitchFamily="18" charset="0"/>
                <a:cs typeface="Times New Roman" pitchFamily="18" charset="0"/>
              </a:rPr>
              <a:t>Grabes</a:t>
            </a:r>
            <a:r>
              <a:rPr lang="fr-FR" sz="4200" dirty="0">
                <a:latin typeface="Times New Roman" pitchFamily="18" charset="0"/>
                <a:cs typeface="Times New Roman" pitchFamily="18" charset="0"/>
              </a:rPr>
              <a:t> en dénombre plus de 250 jusqu’à la fin du XVIIe siècle.</a:t>
            </a:r>
          </a:p>
          <a:p>
            <a:pPr algn="just"/>
            <a:endParaRPr lang="fr-FR" sz="4200" dirty="0">
              <a:latin typeface="Times New Roman" pitchFamily="18" charset="0"/>
              <a:cs typeface="Times New Roman" pitchFamily="18" charset="0"/>
            </a:endParaRPr>
          </a:p>
          <a:p>
            <a:pPr algn="just"/>
            <a:r>
              <a:rPr lang="fr-FR" sz="4200" dirty="0">
                <a:latin typeface="Times New Roman" pitchFamily="18" charset="0"/>
                <a:cs typeface="Times New Roman" pitchFamily="18" charset="0"/>
              </a:rPr>
              <a:t>Il s'agit d’écrire un traité de politique et de morale destiné à l'usage des princes. Le but de ces écrits est de faire parvenir les princes à l'excellence morale, et donc à l'excellence politique. Machiavel n'innove donc pas et pioche dans le contexte qui est le sien. La dédicace à Laurent de Médicis n’est pas originale. Il s'agit du nouveau prince de Florence, et il veut lui donner des conseils pour bien gouverner. Déraciné, sans prise sur la tradition et la coutume, le prince nouveau ne peut compter que sur sa virtuosité /audace.</a:t>
            </a:r>
          </a:p>
          <a:p>
            <a:pPr algn="just"/>
            <a:endParaRPr lang="fr-FR" sz="4200" dirty="0">
              <a:latin typeface="Times New Roman" pitchFamily="18" charset="0"/>
              <a:cs typeface="Times New Roman" pitchFamily="18" charset="0"/>
            </a:endParaRPr>
          </a:p>
          <a:p>
            <a:pPr algn="just"/>
            <a:r>
              <a:rPr lang="fr-FR" sz="4200" dirty="0">
                <a:latin typeface="Times New Roman" pitchFamily="18" charset="0"/>
                <a:cs typeface="Times New Roman" pitchFamily="18" charset="0"/>
              </a:rPr>
              <a:t>Dans la tradition des miroirs, le prince est un modèle. Il est ce miroir clair qui rayonne et conduit ses sujets. C’est l’excellence morale qui gouverne. Le sens du « miroir » est clair. Il ne s’agit pas de paraître, il faut être moral.</a:t>
            </a:r>
          </a:p>
          <a:p>
            <a:endParaRPr lang="fr-FR" sz="3400" dirty="0">
              <a:latin typeface="Times New Roman" pitchFamily="18" charset="0"/>
              <a:cs typeface="Times New Roman" pitchFamily="18" charset="0"/>
            </a:endParaRPr>
          </a:p>
          <a:p>
            <a:pPr>
              <a:buNone/>
            </a:pPr>
            <a:r>
              <a:rPr lang="fr-FR" sz="3400" i="1" dirty="0">
                <a:latin typeface="Times New Roman" pitchFamily="18" charset="0"/>
                <a:cs typeface="Times New Roman" pitchFamily="18" charset="0"/>
              </a:rPr>
              <a:t>	Cicéron, déjà:</a:t>
            </a:r>
          </a:p>
          <a:p>
            <a:pPr>
              <a:buNone/>
            </a:pPr>
            <a:r>
              <a:rPr lang="fr-FR" sz="3400" i="1" dirty="0">
                <a:latin typeface="Times New Roman" pitchFamily="18" charset="0"/>
                <a:cs typeface="Times New Roman" pitchFamily="18" charset="0"/>
              </a:rPr>
              <a:t>-</a:t>
            </a:r>
            <a:r>
              <a:rPr lang="fr-FR" sz="3400" i="1" dirty="0" err="1">
                <a:latin typeface="Times New Roman" pitchFamily="18" charset="0"/>
                <a:cs typeface="Times New Roman" pitchFamily="18" charset="0"/>
              </a:rPr>
              <a:t>Lélius</a:t>
            </a:r>
            <a:r>
              <a:rPr lang="fr-FR" sz="3400" i="1" dirty="0">
                <a:latin typeface="Times New Roman" pitchFamily="18" charset="0"/>
                <a:cs typeface="Times New Roman" pitchFamily="18" charset="0"/>
              </a:rPr>
              <a:t> : Je devine déjà de quel devoir et de quelle fonction tu vas charger cet homme, dont je désirerais t’entendre parler: </a:t>
            </a:r>
          </a:p>
          <a:p>
            <a:pPr>
              <a:buNone/>
            </a:pPr>
            <a:r>
              <a:rPr lang="fr-FR" sz="3400" i="1" dirty="0">
                <a:latin typeface="Times New Roman" pitchFamily="18" charset="0"/>
                <a:cs typeface="Times New Roman" pitchFamily="18" charset="0"/>
              </a:rPr>
              <a:t>-Scipion: Je ne lui imposerait guère que cette seule chose, dit l’Africain, [car elle comprend à peu près tout le reste] : il faut que jamais il ne cesse de s’instruire et de s’observer soi-même, qu’il inspire aux autres le désir de l’imiter et, par l’éclat de son âme et de sa vie, s’offre lui-même comme un miroir à ses concitoyens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20688"/>
          </a:xfrm>
        </p:spPr>
        <p:txBody>
          <a:bodyPr>
            <a:normAutofit fontScale="90000"/>
          </a:bodyPr>
          <a:lstStyle/>
          <a:p>
            <a:r>
              <a:rPr lang="fr-FR" sz="3600" b="1" dirty="0">
                <a:latin typeface="Times New Roman" pitchFamily="18" charset="0"/>
                <a:cs typeface="Times New Roman" pitchFamily="18" charset="0"/>
              </a:rPr>
              <a:t>Un genre en évolution au XVIe siècle</a:t>
            </a:r>
          </a:p>
        </p:txBody>
      </p:sp>
      <p:sp>
        <p:nvSpPr>
          <p:cNvPr id="3" name="Espace réservé du contenu 2"/>
          <p:cNvSpPr>
            <a:spLocks noGrp="1"/>
          </p:cNvSpPr>
          <p:nvPr>
            <p:ph idx="1"/>
          </p:nvPr>
        </p:nvSpPr>
        <p:spPr>
          <a:xfrm>
            <a:off x="0" y="764704"/>
            <a:ext cx="9144000" cy="6093296"/>
          </a:xfrm>
        </p:spPr>
        <p:txBody>
          <a:bodyPr>
            <a:normAutofit fontScale="55000" lnSpcReduction="20000"/>
          </a:bodyPr>
          <a:lstStyle/>
          <a:p>
            <a:pPr algn="just"/>
            <a:r>
              <a:rPr lang="fr-FR" sz="3400" dirty="0">
                <a:latin typeface="Times New Roman" pitchFamily="18" charset="0"/>
                <a:cs typeface="Times New Roman" pitchFamily="18" charset="0"/>
              </a:rPr>
              <a:t>Peu à peu, les miroirs princiers ne sont plus exclusivement moraux. Ils deviennent des livres secrets du prince, et des moyens de connaître ses forces réelles.</a:t>
            </a:r>
          </a:p>
          <a:p>
            <a:pPr algn="just"/>
            <a:endParaRPr lang="fr-FR" sz="3400" dirty="0">
              <a:latin typeface="Times New Roman" pitchFamily="18" charset="0"/>
              <a:cs typeface="Times New Roman" pitchFamily="18" charset="0"/>
            </a:endParaRPr>
          </a:p>
          <a:p>
            <a:pPr algn="just"/>
            <a:r>
              <a:rPr lang="fr-FR" sz="3400" dirty="0" err="1">
                <a:latin typeface="Times New Roman" pitchFamily="18" charset="0"/>
                <a:cs typeface="Times New Roman" pitchFamily="18" charset="0"/>
              </a:rPr>
              <a:t>Sennelart</a:t>
            </a:r>
            <a:r>
              <a:rPr lang="fr-FR" sz="3400" dirty="0">
                <a:latin typeface="Times New Roman" pitchFamily="18" charset="0"/>
                <a:cs typeface="Times New Roman" pitchFamily="18" charset="0"/>
              </a:rPr>
              <a:t> : « avec la mutation du miroir du prince en livre d’</a:t>
            </a:r>
            <a:r>
              <a:rPr lang="fr-FR" sz="3400" dirty="0" err="1">
                <a:latin typeface="Times New Roman" pitchFamily="18" charset="0"/>
                <a:cs typeface="Times New Roman" pitchFamily="18" charset="0"/>
              </a:rPr>
              <a:t>Etat</a:t>
            </a:r>
            <a:r>
              <a:rPr lang="fr-FR" sz="3400" dirty="0">
                <a:latin typeface="Times New Roman" pitchFamily="18" charset="0"/>
                <a:cs typeface="Times New Roman" pitchFamily="18" charset="0"/>
              </a:rPr>
              <a:t>, la comptabilité des forces se substitue au catalogue des vertus. Tournant capital, sans doute, dans l’évolution des manuels de gouvernement. Le plus important, toutefois, ne réside pas dans la transition d’une vision morale à une vision politique des choses, mais dans l’effacement progressif du prince au profit de l’</a:t>
            </a:r>
            <a:r>
              <a:rPr lang="fr-FR" sz="3400" dirty="0" err="1">
                <a:latin typeface="Times New Roman" pitchFamily="18" charset="0"/>
                <a:cs typeface="Times New Roman" pitchFamily="18" charset="0"/>
              </a:rPr>
              <a:t>Etat</a:t>
            </a:r>
            <a:r>
              <a:rPr lang="fr-FR" sz="3400" dirty="0">
                <a:latin typeface="Times New Roman" pitchFamily="18" charset="0"/>
                <a:cs typeface="Times New Roman" pitchFamily="18" charset="0"/>
              </a:rPr>
              <a:t> ».</a:t>
            </a:r>
          </a:p>
          <a:p>
            <a:pPr algn="just"/>
            <a:endParaRPr lang="fr-FR" sz="3400" dirty="0">
              <a:latin typeface="Times New Roman" pitchFamily="18" charset="0"/>
              <a:cs typeface="Times New Roman" pitchFamily="18" charset="0"/>
            </a:endParaRPr>
          </a:p>
          <a:p>
            <a:pPr algn="just"/>
            <a:r>
              <a:rPr lang="fr-FR" sz="3600" dirty="0">
                <a:latin typeface="Times New Roman" pitchFamily="18" charset="0"/>
                <a:cs typeface="Times New Roman" pitchFamily="18" charset="0"/>
              </a:rPr>
              <a:t>Fénelon, autour de 1720 : </a:t>
            </a:r>
          </a:p>
          <a:p>
            <a:pPr algn="just">
              <a:buNone/>
            </a:pPr>
            <a:r>
              <a:rPr lang="fr-FR" sz="3600" i="1" dirty="0">
                <a:latin typeface="Times New Roman" pitchFamily="18" charset="0"/>
                <a:cs typeface="Times New Roman" pitchFamily="18" charset="0"/>
              </a:rPr>
              <a:t>	</a:t>
            </a:r>
            <a:r>
              <a:rPr lang="fr-FR" sz="3800" i="1" dirty="0">
                <a:latin typeface="Times New Roman" pitchFamily="18" charset="0"/>
                <a:cs typeface="Times New Roman" pitchFamily="18" charset="0"/>
              </a:rPr>
              <a:t>« Savez vous [écrit-il au dauphin] le nombre d’hommes qui composent votre nation, combien d’hommes, combien de femmes ; combien de laboureurs, combien d’artisans, combien de praticiens, combien de commerçants ; combien de prêtres et de religieux, combien de nobles et de militaires? Que dirait-on d’un berger qui ne saurait pas le nombre de son troupeau? Il est aussi facile à un roi de savoir le nombre de son peuple : il n’a </a:t>
            </a:r>
            <a:r>
              <a:rPr lang="fr-FR" sz="3800" i="1" dirty="0" err="1">
                <a:latin typeface="Times New Roman" pitchFamily="18" charset="0"/>
                <a:cs typeface="Times New Roman" pitchFamily="18" charset="0"/>
              </a:rPr>
              <a:t>quà</a:t>
            </a:r>
            <a:r>
              <a:rPr lang="fr-FR" sz="3800" i="1" dirty="0">
                <a:latin typeface="Times New Roman" pitchFamily="18" charset="0"/>
                <a:cs typeface="Times New Roman" pitchFamily="18" charset="0"/>
              </a:rPr>
              <a:t> le vouloir. Il doit savoir s’il y a assez de laboureurs ; s’il y a, à </a:t>
            </a:r>
            <a:r>
              <a:rPr lang="fr-FR" sz="3800" i="1" dirty="0" err="1">
                <a:latin typeface="Times New Roman" pitchFamily="18" charset="0"/>
                <a:cs typeface="Times New Roman" pitchFamily="18" charset="0"/>
              </a:rPr>
              <a:t>proportion,trop</a:t>
            </a:r>
            <a:r>
              <a:rPr lang="fr-FR" sz="3800" i="1" dirty="0">
                <a:latin typeface="Times New Roman" pitchFamily="18" charset="0"/>
                <a:cs typeface="Times New Roman" pitchFamily="18" charset="0"/>
              </a:rPr>
              <a:t> d’autres artisans, trop de praticiens, trop de militaires à la charge de l’</a:t>
            </a:r>
            <a:r>
              <a:rPr lang="fr-FR" sz="3800" i="1" dirty="0" err="1">
                <a:latin typeface="Times New Roman" pitchFamily="18" charset="0"/>
                <a:cs typeface="Times New Roman" pitchFamily="18" charset="0"/>
              </a:rPr>
              <a:t>Etat</a:t>
            </a:r>
            <a:r>
              <a:rPr lang="fr-FR" sz="3800" i="1" dirty="0">
                <a:latin typeface="Times New Roman" pitchFamily="18" charset="0"/>
                <a:cs typeface="Times New Roman" pitchFamily="18" charset="0"/>
              </a:rPr>
              <a:t>  […]. Il doit connaître le naturel des habitants de ses différentes provinces, leurs principaux usages, leurs franchises, leurs commerces, et les lois de leurs divers trafics au-dedans et au-dehors du royaume. Il doit savoir les divers tribunaux établis en chaque province, les droits des charges, les abus de ces charges, etc. ».</a:t>
            </a:r>
          </a:p>
          <a:p>
            <a:pPr algn="just"/>
            <a:endParaRPr lang="fr-FR" sz="34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20688"/>
          </a:xfrm>
        </p:spPr>
        <p:txBody>
          <a:bodyPr>
            <a:noAutofit/>
          </a:bodyPr>
          <a:lstStyle/>
          <a:p>
            <a:r>
              <a:rPr lang="fr-FR" sz="2800" b="1" i="1" dirty="0">
                <a:latin typeface="Times New Roman" pitchFamily="18" charset="0"/>
                <a:cs typeface="Times New Roman" pitchFamily="18" charset="0"/>
              </a:rPr>
              <a:t>Le Prince </a:t>
            </a:r>
            <a:r>
              <a:rPr lang="fr-FR" sz="2800" b="1" dirty="0">
                <a:latin typeface="Times New Roman" pitchFamily="18" charset="0"/>
                <a:cs typeface="Times New Roman" pitchFamily="18" charset="0"/>
              </a:rPr>
              <a:t>dans l’histoire longue des arts de gouverner (1).</a:t>
            </a:r>
            <a:endParaRPr lang="fr-FR" sz="2800" b="1" i="1" dirty="0">
              <a:latin typeface="Times New Roman" pitchFamily="18" charset="0"/>
              <a:cs typeface="Times New Roman" pitchFamily="18" charset="0"/>
            </a:endParaRPr>
          </a:p>
        </p:txBody>
      </p:sp>
      <p:sp>
        <p:nvSpPr>
          <p:cNvPr id="3" name="Espace réservé du contenu 2"/>
          <p:cNvSpPr>
            <a:spLocks noGrp="1"/>
          </p:cNvSpPr>
          <p:nvPr>
            <p:ph idx="1"/>
          </p:nvPr>
        </p:nvSpPr>
        <p:spPr>
          <a:xfrm>
            <a:off x="0" y="908720"/>
            <a:ext cx="9144000" cy="5949280"/>
          </a:xfrm>
        </p:spPr>
        <p:txBody>
          <a:bodyPr>
            <a:normAutofit fontScale="62500" lnSpcReduction="20000"/>
          </a:bodyPr>
          <a:lstStyle/>
          <a:p>
            <a:pPr algn="just"/>
            <a:r>
              <a:rPr lang="fr-FR" dirty="0">
                <a:latin typeface="Times New Roman" pitchFamily="18" charset="0"/>
                <a:cs typeface="Times New Roman" pitchFamily="18" charset="0"/>
              </a:rPr>
              <a:t>La fin du </a:t>
            </a:r>
            <a:r>
              <a:rPr lang="fr-FR" dirty="0" err="1">
                <a:latin typeface="Times New Roman" pitchFamily="18" charset="0"/>
                <a:cs typeface="Times New Roman" pitchFamily="18" charset="0"/>
              </a:rPr>
              <a:t>Moyen-Âge</a:t>
            </a:r>
            <a:r>
              <a:rPr lang="fr-FR" dirty="0">
                <a:latin typeface="Times New Roman" pitchFamily="18" charset="0"/>
                <a:cs typeface="Times New Roman" pitchFamily="18" charset="0"/>
              </a:rPr>
              <a:t> a vu un renouveau des réflexions politiques, notamment sur la distinction entre gouverner et régner. C’est aussi le cas pour la question du meilleur régime, que repose par exemple Saint-Thomas (influencé par Aristote), alors que pendant longtemps cette question ne se posait pas en raison de l’analogie du régime monarchique avec le modèle divin.</a:t>
            </a:r>
          </a:p>
          <a:p>
            <a:pPr algn="just"/>
            <a:endParaRPr lang="fr-FR" dirty="0">
              <a:latin typeface="Times New Roman" pitchFamily="18" charset="0"/>
              <a:cs typeface="Times New Roman" pitchFamily="18" charset="0"/>
            </a:endParaRPr>
          </a:p>
          <a:p>
            <a:pPr algn="just"/>
            <a:r>
              <a:rPr lang="fr-FR" dirty="0">
                <a:latin typeface="Times New Roman" pitchFamily="18" charset="0"/>
                <a:cs typeface="Times New Roman" pitchFamily="18" charset="0"/>
              </a:rPr>
              <a:t>Au cours du MA, « gouverner » et « dominer » sont distincts. Le sens du « gouvernement » est d’abord essentiellement spirituel (augustinisme politique). Avec l’influence du stoïcisme puis surtout du catholicisme, l’égalité antique perd en texture politique (davantage un statut qu’une pratique, un imaginaire qu’une réalité). L’égalité découle du rapport de filiation qui existe entre Dieu et tous les hommes. </a:t>
            </a:r>
          </a:p>
          <a:p>
            <a:pPr algn="just"/>
            <a:endParaRPr lang="fr-FR" dirty="0">
              <a:latin typeface="Times New Roman" pitchFamily="18" charset="0"/>
              <a:cs typeface="Times New Roman" pitchFamily="18" charset="0"/>
            </a:endParaRPr>
          </a:p>
          <a:p>
            <a:pPr algn="just"/>
            <a:r>
              <a:rPr lang="fr-FR" dirty="0">
                <a:latin typeface="Times New Roman" pitchFamily="18" charset="0"/>
                <a:cs typeface="Times New Roman" pitchFamily="18" charset="0"/>
              </a:rPr>
              <a:t>La question du bonheur, centrale chez les antiques, n’est pas évacuée, mais se transforme en question du salut de l’âme. De fait, le « gouvernement », c’est à la fois le « gouvernement de soi » (maîtrise de son âme), le gouvernement de son foyer et le gouvernement de la cité.  </a:t>
            </a:r>
          </a:p>
          <a:p>
            <a:pPr algn="just"/>
            <a:endParaRPr lang="fr-FR" dirty="0">
              <a:latin typeface="Times New Roman" pitchFamily="18" charset="0"/>
              <a:cs typeface="Times New Roman" pitchFamily="18" charset="0"/>
            </a:endParaRPr>
          </a:p>
          <a:p>
            <a:pPr algn="just"/>
            <a:r>
              <a:rPr lang="fr-FR" dirty="0">
                <a:latin typeface="Times New Roman" pitchFamily="18" charset="0"/>
                <a:cs typeface="Times New Roman" pitchFamily="18" charset="0"/>
              </a:rPr>
              <a:t>Grégoire de </a:t>
            </a:r>
            <a:r>
              <a:rPr lang="fr-FR" dirty="0" err="1">
                <a:latin typeface="Times New Roman" pitchFamily="18" charset="0"/>
                <a:cs typeface="Times New Roman" pitchFamily="18" charset="0"/>
              </a:rPr>
              <a:t>Nazianze</a:t>
            </a:r>
            <a:r>
              <a:rPr lang="fr-FR" dirty="0">
                <a:latin typeface="Times New Roman" pitchFamily="18" charset="0"/>
                <a:cs typeface="Times New Roman" pitchFamily="18" charset="0"/>
              </a:rPr>
              <a:t>, discours : « En vérité, il me semble que c’est l’art des arts et la science des sciences que de conduire l’être humain, qui est le plus divers et le plus complexe des êtres ; C’est là chose facile à saisir si on établit un parallèle entre la médecine de l’âme et celle du corps » ;</a:t>
            </a:r>
          </a:p>
          <a:p>
            <a:pPr algn="just"/>
            <a:endParaRPr lang="fr-FR"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20688"/>
          </a:xfrm>
        </p:spPr>
        <p:txBody>
          <a:bodyPr>
            <a:noAutofit/>
          </a:bodyPr>
          <a:lstStyle/>
          <a:p>
            <a:r>
              <a:rPr lang="fr-FR" sz="2800" b="1" i="1" dirty="0">
                <a:latin typeface="Times New Roman" pitchFamily="18" charset="0"/>
                <a:cs typeface="Times New Roman" pitchFamily="18" charset="0"/>
              </a:rPr>
              <a:t>Le Prince </a:t>
            </a:r>
            <a:r>
              <a:rPr lang="fr-FR" sz="2800" b="1" dirty="0">
                <a:latin typeface="Times New Roman" pitchFamily="18" charset="0"/>
                <a:cs typeface="Times New Roman" pitchFamily="18" charset="0"/>
              </a:rPr>
              <a:t>dans l’histoire longue des arts de gouverner (2).</a:t>
            </a:r>
            <a:endParaRPr lang="fr-FR" sz="2800" b="1" i="1" dirty="0">
              <a:latin typeface="Times New Roman" pitchFamily="18" charset="0"/>
              <a:cs typeface="Times New Roman" pitchFamily="18" charset="0"/>
            </a:endParaRPr>
          </a:p>
        </p:txBody>
      </p:sp>
      <p:sp>
        <p:nvSpPr>
          <p:cNvPr id="3" name="Espace réservé du contenu 2"/>
          <p:cNvSpPr>
            <a:spLocks noGrp="1"/>
          </p:cNvSpPr>
          <p:nvPr>
            <p:ph idx="1"/>
          </p:nvPr>
        </p:nvSpPr>
        <p:spPr>
          <a:xfrm>
            <a:off x="0" y="908720"/>
            <a:ext cx="9144000" cy="5949280"/>
          </a:xfrm>
        </p:spPr>
        <p:txBody>
          <a:bodyPr>
            <a:normAutofit fontScale="70000" lnSpcReduction="20000"/>
          </a:bodyPr>
          <a:lstStyle/>
          <a:p>
            <a:pPr algn="just"/>
            <a:r>
              <a:rPr lang="fr-FR" dirty="0">
                <a:latin typeface="Times New Roman" pitchFamily="18" charset="0"/>
                <a:cs typeface="Times New Roman" pitchFamily="18" charset="0"/>
              </a:rPr>
              <a:t>L’une des idées très répandue à l’époque, c’est l’idée que l’âme guérie (salut possible) n’est due qu’à de la persuasion. La contrainte n’est pas efficace (for intérieur). </a:t>
            </a:r>
            <a:endParaRPr lang="fr-FR" i="1" dirty="0">
              <a:latin typeface="Times New Roman" pitchFamily="18" charset="0"/>
              <a:cs typeface="Times New Roman" pitchFamily="18" charset="0"/>
            </a:endParaRPr>
          </a:p>
          <a:p>
            <a:pPr algn="just">
              <a:buNone/>
            </a:pPr>
            <a:r>
              <a:rPr lang="fr-FR" sz="2400" i="1" dirty="0" err="1">
                <a:latin typeface="Times New Roman" pitchFamily="18" charset="0"/>
                <a:cs typeface="Times New Roman" pitchFamily="18" charset="0"/>
              </a:rPr>
              <a:t>Rq</a:t>
            </a:r>
            <a:r>
              <a:rPr lang="fr-FR" sz="2400" i="1" dirty="0">
                <a:latin typeface="Times New Roman" pitchFamily="18" charset="0"/>
                <a:cs typeface="Times New Roman" pitchFamily="18" charset="0"/>
              </a:rPr>
              <a:t> : // avec Locke sur la tolérance.</a:t>
            </a:r>
          </a:p>
          <a:p>
            <a:pPr>
              <a:buNone/>
            </a:pPr>
            <a:endParaRPr lang="fr-FR" i="1" dirty="0"/>
          </a:p>
          <a:p>
            <a:pPr algn="just"/>
            <a:r>
              <a:rPr lang="fr-FR" dirty="0" err="1">
                <a:latin typeface="Times New Roman" pitchFamily="18" charset="0"/>
                <a:cs typeface="Times New Roman" pitchFamily="18" charset="0"/>
              </a:rPr>
              <a:t>Sennellart</a:t>
            </a:r>
            <a:r>
              <a:rPr lang="fr-FR" dirty="0">
                <a:latin typeface="Times New Roman" pitchFamily="18" charset="0"/>
                <a:cs typeface="Times New Roman" pitchFamily="18" charset="0"/>
              </a:rPr>
              <a:t> : « Le </a:t>
            </a:r>
            <a:r>
              <a:rPr lang="fr-FR" dirty="0" err="1">
                <a:latin typeface="Times New Roman" pitchFamily="18" charset="0"/>
                <a:cs typeface="Times New Roman" pitchFamily="18" charset="0"/>
              </a:rPr>
              <a:t>regimen</a:t>
            </a:r>
            <a:r>
              <a:rPr lang="fr-FR" dirty="0">
                <a:latin typeface="Times New Roman" pitchFamily="18" charset="0"/>
                <a:cs typeface="Times New Roman" pitchFamily="18" charset="0"/>
              </a:rPr>
              <a:t> ecclésiastique désigne donc un gouvernement non violent des hommes qui, par le contrôle de leur vie affective et morale, la connaissance des secrets de leur cœur et la mise en œuvre d’une pédagogie finement individualisée, s’efforce des les conduire vers la perfection ».</a:t>
            </a:r>
          </a:p>
          <a:p>
            <a:pPr algn="just"/>
            <a:endParaRPr lang="fr-FR" dirty="0">
              <a:latin typeface="Times New Roman" pitchFamily="18" charset="0"/>
              <a:cs typeface="Times New Roman" pitchFamily="18" charset="0"/>
            </a:endParaRPr>
          </a:p>
          <a:p>
            <a:pPr algn="just"/>
            <a:r>
              <a:rPr lang="fr-FR" dirty="0">
                <a:latin typeface="Times New Roman" pitchFamily="18" charset="0"/>
                <a:cs typeface="Times New Roman" pitchFamily="18" charset="0"/>
              </a:rPr>
              <a:t>Pour cette raison, le pouvoir des princes vient en complément du pouvoir des prêtres. Le pouvoir politique a pour objet les corps, celui des prêtres les âmes. Mais en étant un modèle moral, le chef de gouvernement joue sur le salut des sujets. De plus, en raison du pêché originel, les hommes sont loin d’être autonomes et ont besoin d’une contrainte extérieure pour discipliner leurs penchants.</a:t>
            </a:r>
          </a:p>
          <a:p>
            <a:pPr algn="just"/>
            <a:endParaRPr lang="fr-FR" dirty="0">
              <a:latin typeface="Times New Roman" pitchFamily="18" charset="0"/>
              <a:cs typeface="Times New Roman" pitchFamily="18" charset="0"/>
            </a:endParaRPr>
          </a:p>
          <a:p>
            <a:pPr algn="just"/>
            <a:r>
              <a:rPr lang="fr-FR" dirty="0">
                <a:latin typeface="Times New Roman" pitchFamily="18" charset="0"/>
                <a:cs typeface="Times New Roman" pitchFamily="18" charset="0"/>
              </a:rPr>
              <a:t>Le </a:t>
            </a:r>
            <a:r>
              <a:rPr lang="fr-FR" i="1" dirty="0" err="1">
                <a:latin typeface="Times New Roman" pitchFamily="18" charset="0"/>
                <a:cs typeface="Times New Roman" pitchFamily="18" charset="0"/>
              </a:rPr>
              <a:t>Policratus</a:t>
            </a:r>
            <a:r>
              <a:rPr lang="fr-FR" i="1" dirty="0">
                <a:latin typeface="Times New Roman" pitchFamily="18" charset="0"/>
                <a:cs typeface="Times New Roman" pitchFamily="18" charset="0"/>
              </a:rPr>
              <a:t> </a:t>
            </a:r>
            <a:r>
              <a:rPr lang="fr-FR" dirty="0">
                <a:latin typeface="Times New Roman" pitchFamily="18" charset="0"/>
                <a:cs typeface="Times New Roman" pitchFamily="18" charset="0"/>
              </a:rPr>
              <a:t>de Jean de Salisbury est le premier texte médiéval qui compare explicitement la communauté politique à un corps dont le roi serait la tête. Souvent, le roi est comparé à un berger et le peuple à un troupeau.</a:t>
            </a:r>
          </a:p>
          <a:p>
            <a:pPr algn="just"/>
            <a:endParaRPr lang="fr-FR" dirty="0">
              <a:latin typeface="Times New Roman" pitchFamily="18" charset="0"/>
              <a:cs typeface="Times New Roman" pitchFamily="18" charset="0"/>
            </a:endParaRPr>
          </a:p>
          <a:p>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20688"/>
          </a:xfrm>
        </p:spPr>
        <p:txBody>
          <a:bodyPr>
            <a:noAutofit/>
          </a:bodyPr>
          <a:lstStyle/>
          <a:p>
            <a:r>
              <a:rPr lang="fr-FR" sz="2800" b="1" i="1" dirty="0">
                <a:latin typeface="Times New Roman" pitchFamily="18" charset="0"/>
                <a:cs typeface="Times New Roman" pitchFamily="18" charset="0"/>
              </a:rPr>
              <a:t>Le Prince </a:t>
            </a:r>
            <a:r>
              <a:rPr lang="fr-FR" sz="2800" b="1" dirty="0">
                <a:latin typeface="Times New Roman" pitchFamily="18" charset="0"/>
                <a:cs typeface="Times New Roman" pitchFamily="18" charset="0"/>
              </a:rPr>
              <a:t>dans l’histoire longue des arts de gouverner (3).</a:t>
            </a:r>
            <a:endParaRPr lang="fr-FR" sz="2800" b="1" i="1" dirty="0">
              <a:latin typeface="Times New Roman" pitchFamily="18" charset="0"/>
              <a:cs typeface="Times New Roman" pitchFamily="18" charset="0"/>
            </a:endParaRPr>
          </a:p>
        </p:txBody>
      </p:sp>
      <p:sp>
        <p:nvSpPr>
          <p:cNvPr id="3" name="Espace réservé du contenu 2"/>
          <p:cNvSpPr>
            <a:spLocks noGrp="1"/>
          </p:cNvSpPr>
          <p:nvPr>
            <p:ph idx="1"/>
          </p:nvPr>
        </p:nvSpPr>
        <p:spPr>
          <a:xfrm>
            <a:off x="0" y="908720"/>
            <a:ext cx="9144000" cy="5949280"/>
          </a:xfrm>
        </p:spPr>
        <p:txBody>
          <a:bodyPr>
            <a:normAutofit fontScale="70000" lnSpcReduction="20000"/>
          </a:bodyPr>
          <a:lstStyle/>
          <a:p>
            <a:pPr algn="just"/>
            <a:r>
              <a:rPr lang="fr-FR" dirty="0">
                <a:latin typeface="Times New Roman" pitchFamily="18" charset="0"/>
                <a:cs typeface="Times New Roman" pitchFamily="18" charset="0"/>
              </a:rPr>
              <a:t>Pour Saint-Thomas, très influencé par Aristote, le temps de l’existence terrestre n’est pas seulement un temps d’attente d’une perfection à venir. Il contient un type de perfection qui lui est propre (et qui a été voulu par Dieu). Ainsi commence à s’affirmer une pensée d’</a:t>
            </a:r>
            <a:r>
              <a:rPr lang="fr-FR" dirty="0" err="1">
                <a:latin typeface="Times New Roman" pitchFamily="18" charset="0"/>
                <a:cs typeface="Times New Roman" pitchFamily="18" charset="0"/>
              </a:rPr>
              <a:t>Etat</a:t>
            </a:r>
            <a:r>
              <a:rPr lang="fr-FR" dirty="0">
                <a:latin typeface="Times New Roman" pitchFamily="18" charset="0"/>
                <a:cs typeface="Times New Roman" pitchFamily="18" charset="0"/>
              </a:rPr>
              <a:t> qui s’autonomise par rapport au </a:t>
            </a:r>
            <a:r>
              <a:rPr lang="fr-FR" dirty="0" err="1">
                <a:latin typeface="Times New Roman" pitchFamily="18" charset="0"/>
                <a:cs typeface="Times New Roman" pitchFamily="18" charset="0"/>
              </a:rPr>
              <a:t>pvr</a:t>
            </a:r>
            <a:r>
              <a:rPr lang="fr-FR" dirty="0">
                <a:latin typeface="Times New Roman" pitchFamily="18" charset="0"/>
                <a:cs typeface="Times New Roman" pitchFamily="18" charset="0"/>
              </a:rPr>
              <a:t> spirituel.</a:t>
            </a:r>
          </a:p>
          <a:p>
            <a:pPr algn="just"/>
            <a:endParaRPr lang="fr-FR" dirty="0">
              <a:latin typeface="Times New Roman" pitchFamily="18" charset="0"/>
              <a:cs typeface="Times New Roman" pitchFamily="18" charset="0"/>
            </a:endParaRPr>
          </a:p>
          <a:p>
            <a:pPr algn="just"/>
            <a:r>
              <a:rPr lang="fr-FR" dirty="0">
                <a:latin typeface="Times New Roman" pitchFamily="18" charset="0"/>
                <a:cs typeface="Times New Roman" pitchFamily="18" charset="0"/>
              </a:rPr>
              <a:t>Pour St Thomas, le régime monarchique est supérieure car la force d’un seul homme est plus unifiée et donc plus efficace pour réaliser la synthèse de la multitude : </a:t>
            </a:r>
          </a:p>
          <a:p>
            <a:pPr algn="just">
              <a:buNone/>
            </a:pPr>
            <a:r>
              <a:rPr lang="fr-FR" sz="3100" i="1" dirty="0">
                <a:latin typeface="Times New Roman" pitchFamily="18" charset="0"/>
                <a:cs typeface="Times New Roman" pitchFamily="18" charset="0"/>
              </a:rPr>
              <a:t>	« Une force unifiée est plus efficace pour obtenir un effet qu’une force dispersée ou divisée. En effet, plusieurs hommes tirent ensemble ce qu’ils ne pourraient tirer s’ils étaient séparés, même si chacun d’eux n’en prenaient qu’une partie. De même donc qu’il est plus utile qu’une force opérant en vue du bien soit une, afin qu’elle soit plus puissante à opérer le bien, de même il est plus nuisible qu’une force opérant le mal soit une plutôt que divisée » (De </a:t>
            </a:r>
            <a:r>
              <a:rPr lang="fr-FR" sz="3100" i="1" dirty="0" err="1">
                <a:latin typeface="Times New Roman" pitchFamily="18" charset="0"/>
                <a:cs typeface="Times New Roman" pitchFamily="18" charset="0"/>
              </a:rPr>
              <a:t>Regno</a:t>
            </a:r>
            <a:r>
              <a:rPr lang="fr-FR" sz="3100" i="1" dirty="0">
                <a:latin typeface="Times New Roman" pitchFamily="18" charset="0"/>
                <a:cs typeface="Times New Roman" pitchFamily="18" charset="0"/>
              </a:rPr>
              <a:t>).</a:t>
            </a:r>
          </a:p>
          <a:p>
            <a:pPr algn="just"/>
            <a:endParaRPr lang="fr-FR" dirty="0">
              <a:latin typeface="Times New Roman" pitchFamily="18" charset="0"/>
              <a:cs typeface="Times New Roman" pitchFamily="18" charset="0"/>
            </a:endParaRPr>
          </a:p>
          <a:p>
            <a:pPr algn="just"/>
            <a:r>
              <a:rPr lang="fr-FR" dirty="0">
                <a:latin typeface="Times New Roman" pitchFamily="18" charset="0"/>
                <a:cs typeface="Times New Roman" pitchFamily="18" charset="0"/>
              </a:rPr>
              <a:t>St Thomas défend la monarchie sur de nouvelles bases (pas sur l’analogie monarchie / modèle divin). Mais il ouvre ainsi la porte à de futures critiques et à de nouvelles idées.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548680"/>
          </a:xfrm>
        </p:spPr>
        <p:txBody>
          <a:bodyPr>
            <a:noAutofit/>
          </a:bodyPr>
          <a:lstStyle/>
          <a:p>
            <a:r>
              <a:rPr lang="fr-FR" sz="2500" b="1" dirty="0">
                <a:latin typeface="Times New Roman" pitchFamily="18" charset="0"/>
                <a:cs typeface="Times New Roman" pitchFamily="18" charset="0"/>
              </a:rPr>
              <a:t>Machiavel, penseur de la domination plus que du gouvernement</a:t>
            </a:r>
          </a:p>
        </p:txBody>
      </p:sp>
      <p:sp>
        <p:nvSpPr>
          <p:cNvPr id="3" name="Espace réservé du contenu 2"/>
          <p:cNvSpPr>
            <a:spLocks noGrp="1"/>
          </p:cNvSpPr>
          <p:nvPr>
            <p:ph idx="1"/>
          </p:nvPr>
        </p:nvSpPr>
        <p:spPr>
          <a:xfrm>
            <a:off x="0" y="836712"/>
            <a:ext cx="9144000" cy="6021288"/>
          </a:xfrm>
        </p:spPr>
        <p:txBody>
          <a:bodyPr>
            <a:normAutofit fontScale="62500" lnSpcReduction="20000"/>
          </a:bodyPr>
          <a:lstStyle/>
          <a:p>
            <a:pPr algn="just">
              <a:buNone/>
            </a:pPr>
            <a:r>
              <a:rPr lang="fr-FR" dirty="0">
                <a:latin typeface="Times New Roman" pitchFamily="18" charset="0"/>
                <a:cs typeface="Times New Roman" pitchFamily="18" charset="0"/>
              </a:rPr>
              <a:t>	« Le coup d’audace de Machiavel, on le sait, avait été de récuser, en quelques phrases sèches, le finalisme des doctrines politiques traditionnelles et de </a:t>
            </a:r>
            <a:r>
              <a:rPr lang="fr-FR" dirty="0" err="1">
                <a:latin typeface="Times New Roman" pitchFamily="18" charset="0"/>
                <a:cs typeface="Times New Roman" pitchFamily="18" charset="0"/>
              </a:rPr>
              <a:t>subsistuer</a:t>
            </a:r>
            <a:r>
              <a:rPr lang="fr-FR" dirty="0">
                <a:latin typeface="Times New Roman" pitchFamily="18" charset="0"/>
                <a:cs typeface="Times New Roman" pitchFamily="18" charset="0"/>
              </a:rPr>
              <a:t> la question des moyens de la puissance à celle, classique, des buts de la communauté civile. Rupture de la politique avec la morale? Passage d’une conception idéale de l’Etat à une pensée lucide et réaliste? Ces lieux communs dissimulent un fait essentiel : l’oubli, entraîné par </a:t>
            </a:r>
            <a:r>
              <a:rPr lang="fr-FR" i="1" dirty="0">
                <a:latin typeface="Times New Roman" pitchFamily="18" charset="0"/>
                <a:cs typeface="Times New Roman" pitchFamily="18" charset="0"/>
              </a:rPr>
              <a:t>Le Prince, </a:t>
            </a:r>
            <a:r>
              <a:rPr lang="fr-FR" dirty="0">
                <a:latin typeface="Times New Roman" pitchFamily="18" charset="0"/>
                <a:cs typeface="Times New Roman" pitchFamily="18" charset="0"/>
              </a:rPr>
              <a:t>de la problématique ancienne du gouvernement au profit d’une technologie, violente ou habile, de la domination. « Gouverner, écrit M. c’est mettre vos sujets hors d’état de vous nuire et même d’y penser ; ce qui s’obtient soit en leur ôtant les moyens de le faire, soit en leur donnant un tel bien-être qu’ils ne souhaitent pas un autre sort ». Il est certain qu’en faisant apparaître l’intérêt personnel du prince, soucieux d’assurer sa sécurité, au cœur du dispositif étatique, M utilement démystifié une certaine rhétorique du « bien commun » et de l’ « intérêt public ». Son originalité, toutefois, n’est pas tellement d’avoir mis en évidence le fait de la domination dans la pratique du gouvernement – thème courant déjà dans la littérature médiévale – que d’avoir réduit le gouvernement à l’ensemble des moyens qui permettent au prince de se protéger de ses sujets. Rapport d’hostilité entre le prince et son peuple perçu, non plus comme un troupeau à paître ou une famille à diriger, mais comme une menace permanente : c’est à travers cette figure nouvelle, depuis la fin du Moyen Age, du peuple </a:t>
            </a:r>
            <a:r>
              <a:rPr lang="fr-FR" dirty="0" err="1">
                <a:latin typeface="Times New Roman" pitchFamily="18" charset="0"/>
                <a:cs typeface="Times New Roman" pitchFamily="18" charset="0"/>
              </a:rPr>
              <a:t>dangeureux</a:t>
            </a:r>
            <a:r>
              <a:rPr lang="fr-FR" dirty="0">
                <a:latin typeface="Times New Roman" pitchFamily="18" charset="0"/>
                <a:cs typeface="Times New Roman" pitchFamily="18" charset="0"/>
              </a:rPr>
              <a:t> que s’est effectué la conversion du gouvernement en domination ».</a:t>
            </a:r>
          </a:p>
          <a:p>
            <a:pPr>
              <a:buNone/>
            </a:pPr>
            <a:endParaRPr lang="fr-FR" dirty="0"/>
          </a:p>
          <a:p>
            <a:pPr algn="ctr">
              <a:buNone/>
            </a:pPr>
            <a:r>
              <a:rPr lang="fr-FR" dirty="0">
                <a:latin typeface="Times New Roman" pitchFamily="18" charset="0"/>
                <a:cs typeface="Times New Roman" pitchFamily="18" charset="0"/>
              </a:rPr>
              <a:t>	Michel </a:t>
            </a:r>
            <a:r>
              <a:rPr lang="fr-FR" dirty="0" err="1">
                <a:latin typeface="Times New Roman" pitchFamily="18" charset="0"/>
                <a:cs typeface="Times New Roman" pitchFamily="18" charset="0"/>
              </a:rPr>
              <a:t>Senellart</a:t>
            </a:r>
            <a:r>
              <a:rPr lang="fr-FR" dirty="0">
                <a:latin typeface="Times New Roman" pitchFamily="18" charset="0"/>
                <a:cs typeface="Times New Roman" pitchFamily="18" charset="0"/>
              </a:rPr>
              <a:t>,</a:t>
            </a:r>
            <a:r>
              <a:rPr lang="fr-FR" i="1" dirty="0">
                <a:latin typeface="Times New Roman" pitchFamily="18" charset="0"/>
                <a:cs typeface="Times New Roman" pitchFamily="18" charset="0"/>
              </a:rPr>
              <a:t> Les arts de gouverner, </a:t>
            </a:r>
            <a:r>
              <a:rPr lang="fr-FR" dirty="0">
                <a:latin typeface="Times New Roman" pitchFamily="18" charset="0"/>
                <a:cs typeface="Times New Roman" pitchFamily="18" charset="0"/>
              </a:rPr>
              <a:t>Paris, Seuil, 1995, p.19-20 :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908720"/>
          </a:xfrm>
        </p:spPr>
        <p:txBody>
          <a:bodyPr>
            <a:noAutofit/>
          </a:bodyPr>
          <a:lstStyle/>
          <a:p>
            <a:r>
              <a:rPr lang="fr-FR" sz="2800" b="1" dirty="0">
                <a:latin typeface="Times New Roman" pitchFamily="18" charset="0"/>
                <a:cs typeface="Times New Roman" pitchFamily="18" charset="0"/>
              </a:rPr>
              <a:t>La </a:t>
            </a:r>
            <a:r>
              <a:rPr lang="fr-FR" sz="2800" b="1" i="1" dirty="0" err="1">
                <a:latin typeface="Times New Roman" pitchFamily="18" charset="0"/>
                <a:cs typeface="Times New Roman" pitchFamily="18" charset="0"/>
              </a:rPr>
              <a:t>virtu</a:t>
            </a:r>
            <a:r>
              <a:rPr lang="fr-FR" sz="2800" b="1" i="1" dirty="0">
                <a:latin typeface="Times New Roman" pitchFamily="18" charset="0"/>
                <a:cs typeface="Times New Roman" pitchFamily="18" charset="0"/>
              </a:rPr>
              <a:t> </a:t>
            </a:r>
            <a:r>
              <a:rPr lang="fr-FR" sz="2800" b="1" dirty="0">
                <a:latin typeface="Times New Roman" pitchFamily="18" charset="0"/>
                <a:cs typeface="Times New Roman" pitchFamily="18" charset="0"/>
              </a:rPr>
              <a:t>contre les vertus. Repenser les liens entre morale et politique</a:t>
            </a:r>
          </a:p>
        </p:txBody>
      </p:sp>
      <p:sp>
        <p:nvSpPr>
          <p:cNvPr id="3" name="Espace réservé du contenu 2"/>
          <p:cNvSpPr>
            <a:spLocks noGrp="1"/>
          </p:cNvSpPr>
          <p:nvPr>
            <p:ph idx="1"/>
          </p:nvPr>
        </p:nvSpPr>
        <p:spPr>
          <a:xfrm>
            <a:off x="0" y="1340768"/>
            <a:ext cx="9144000" cy="5517232"/>
          </a:xfrm>
        </p:spPr>
        <p:txBody>
          <a:bodyPr>
            <a:normAutofit/>
          </a:bodyPr>
          <a:lstStyle/>
          <a:p>
            <a:pPr algn="just"/>
            <a:r>
              <a:rPr lang="fr-FR" sz="2000" dirty="0">
                <a:latin typeface="Times New Roman" pitchFamily="18" charset="0"/>
                <a:cs typeface="Times New Roman" pitchFamily="18" charset="0"/>
              </a:rPr>
              <a:t>A l’époque où Machiavel écrit, il existe 4 vertus « cardinales » que tout homme doit viser : la sagesse, la justice, la fermeté, la tempérance.</a:t>
            </a:r>
          </a:p>
          <a:p>
            <a:pPr algn="just"/>
            <a:endParaRPr lang="fr-FR" sz="2000" dirty="0">
              <a:latin typeface="Times New Roman" pitchFamily="18" charset="0"/>
              <a:cs typeface="Times New Roman" pitchFamily="18" charset="0"/>
            </a:endParaRPr>
          </a:p>
          <a:p>
            <a:pPr algn="just"/>
            <a:r>
              <a:rPr lang="fr-FR" sz="2000" dirty="0">
                <a:latin typeface="Times New Roman" pitchFamily="18" charset="0"/>
                <a:cs typeface="Times New Roman" pitchFamily="18" charset="0"/>
              </a:rPr>
              <a:t>Il existe également trois vertus spécifiquement « princières », à savoir la magnanimité/clémence ; la libéralité (le fait d’être généreux avec ses sujets) et l’honnêteté (tenir ses engagements, se comporter selon un certain nombre de règles).</a:t>
            </a:r>
          </a:p>
          <a:p>
            <a:pPr algn="just"/>
            <a:endParaRPr lang="fr-FR" sz="2000" dirty="0">
              <a:latin typeface="Times New Roman" pitchFamily="18" charset="0"/>
              <a:cs typeface="Times New Roman" pitchFamily="18" charset="0"/>
            </a:endParaRPr>
          </a:p>
          <a:p>
            <a:pPr algn="just"/>
            <a:r>
              <a:rPr lang="fr-FR" sz="2000" dirty="0">
                <a:latin typeface="Times New Roman" pitchFamily="18" charset="0"/>
                <a:cs typeface="Times New Roman" pitchFamily="18" charset="0"/>
              </a:rPr>
              <a:t>Par rapport aux miroirs princiers, M. va accentuer la sortie du théologico-politique, dans la mesure où il va définir une vertu du prince, mais qui est une vertu proprement politique. C'est-à-dire que la façon dont il va définir cette vertu ne consistera pas à l’identifier à des vertus morales. Au contraire, il va montrer dans </a:t>
            </a:r>
            <a:r>
              <a:rPr lang="fr-FR" sz="2000" i="1" dirty="0">
                <a:latin typeface="Times New Roman" pitchFamily="18" charset="0"/>
                <a:cs typeface="Times New Roman" pitchFamily="18" charset="0"/>
              </a:rPr>
              <a:t>Le Prince</a:t>
            </a:r>
            <a:r>
              <a:rPr lang="fr-FR" sz="2000" dirty="0">
                <a:latin typeface="Times New Roman" pitchFamily="18" charset="0"/>
                <a:cs typeface="Times New Roman" pitchFamily="18" charset="0"/>
              </a:rPr>
              <a:t>, que la vertu du prince, qui lui permet de bien gouverner, n’implique pas forcément qu’il soit moral.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620688"/>
          </a:xfrm>
        </p:spPr>
        <p:txBody>
          <a:bodyPr>
            <a:noAutofit/>
          </a:bodyPr>
          <a:lstStyle/>
          <a:p>
            <a:r>
              <a:rPr lang="fr-FR" sz="2800" b="1" dirty="0">
                <a:latin typeface="Times New Roman" pitchFamily="18" charset="0"/>
                <a:cs typeface="Times New Roman" pitchFamily="18" charset="0"/>
              </a:rPr>
              <a:t>Histoire, politique et </a:t>
            </a:r>
            <a:r>
              <a:rPr lang="fr-FR" sz="2800" b="1" i="1" dirty="0">
                <a:latin typeface="Times New Roman" pitchFamily="18" charset="0"/>
                <a:cs typeface="Times New Roman" pitchFamily="18" charset="0"/>
              </a:rPr>
              <a:t>Fortuna</a:t>
            </a:r>
            <a:endParaRPr lang="fr-FR" sz="2800" b="1" dirty="0">
              <a:latin typeface="Times New Roman" pitchFamily="18" charset="0"/>
              <a:cs typeface="Times New Roman" pitchFamily="18" charset="0"/>
            </a:endParaRPr>
          </a:p>
        </p:txBody>
      </p:sp>
      <p:sp>
        <p:nvSpPr>
          <p:cNvPr id="3" name="Espace réservé du contenu 2"/>
          <p:cNvSpPr>
            <a:spLocks noGrp="1"/>
          </p:cNvSpPr>
          <p:nvPr>
            <p:ph idx="1"/>
          </p:nvPr>
        </p:nvSpPr>
        <p:spPr>
          <a:xfrm>
            <a:off x="0" y="836712"/>
            <a:ext cx="9144000" cy="6021288"/>
          </a:xfrm>
        </p:spPr>
        <p:txBody>
          <a:bodyPr>
            <a:normAutofit fontScale="85000" lnSpcReduction="20000"/>
          </a:bodyPr>
          <a:lstStyle/>
          <a:p>
            <a:pPr algn="just"/>
            <a:r>
              <a:rPr lang="fr-FR" sz="2000" dirty="0">
                <a:latin typeface="Times New Roman" pitchFamily="18" charset="0"/>
                <a:cs typeface="Times New Roman" pitchFamily="18" charset="0"/>
              </a:rPr>
              <a:t>La fortune, personnifiée dans une déesse, est une figure classique depuis l’Antiquité. Chez les Anciens, le pouvoir de la déesse Fortuna est immense, et il faut s’en méfier. Pour eux, l’homme devait faire preuve de virilité pour s’attirer ses faveurs. Elle est attirée par le </a:t>
            </a:r>
            <a:r>
              <a:rPr lang="fr-FR" sz="2000" i="1" dirty="0" err="1">
                <a:latin typeface="Times New Roman" pitchFamily="18" charset="0"/>
                <a:cs typeface="Times New Roman" pitchFamily="18" charset="0"/>
              </a:rPr>
              <a:t>vir</a:t>
            </a:r>
            <a:r>
              <a:rPr lang="fr-FR" sz="2000" i="1" dirty="0">
                <a:latin typeface="Times New Roman" pitchFamily="18" charset="0"/>
                <a:cs typeface="Times New Roman" pitchFamily="18" charset="0"/>
              </a:rPr>
              <a:t>, </a:t>
            </a:r>
            <a:r>
              <a:rPr lang="fr-FR" sz="2000" dirty="0">
                <a:latin typeface="Times New Roman" pitchFamily="18" charset="0"/>
                <a:cs typeface="Times New Roman" pitchFamily="18" charset="0"/>
              </a:rPr>
              <a:t>par le courage, </a:t>
            </a:r>
            <a:r>
              <a:rPr lang="fr-FR" sz="2000" dirty="0" err="1">
                <a:latin typeface="Times New Roman" pitchFamily="18" charset="0"/>
                <a:cs typeface="Times New Roman" pitchFamily="18" charset="0"/>
              </a:rPr>
              <a:t>etc</a:t>
            </a:r>
            <a:r>
              <a:rPr lang="fr-FR" sz="2000" dirty="0">
                <a:latin typeface="Times New Roman" pitchFamily="18" charset="0"/>
                <a:cs typeface="Times New Roman" pitchFamily="18" charset="0"/>
              </a:rPr>
              <a:t>… (</a:t>
            </a:r>
            <a:r>
              <a:rPr lang="fr-FR" sz="2000" dirty="0" err="1">
                <a:latin typeface="Times New Roman" pitchFamily="18" charset="0"/>
                <a:cs typeface="Times New Roman" pitchFamily="18" charset="0"/>
              </a:rPr>
              <a:t>cf</a:t>
            </a:r>
            <a:r>
              <a:rPr lang="fr-FR" sz="2000" dirty="0">
                <a:latin typeface="Times New Roman" pitchFamily="18" charset="0"/>
                <a:cs typeface="Times New Roman" pitchFamily="18" charset="0"/>
              </a:rPr>
              <a:t>, aussi, </a:t>
            </a:r>
            <a:r>
              <a:rPr lang="fr-FR" sz="2000" i="1" dirty="0">
                <a:latin typeface="Times New Roman" pitchFamily="18" charset="0"/>
                <a:cs typeface="Times New Roman" pitchFamily="18" charset="0"/>
              </a:rPr>
              <a:t>Tite live).</a:t>
            </a:r>
          </a:p>
          <a:p>
            <a:pPr algn="just"/>
            <a:endParaRPr lang="fr-FR" sz="2000" dirty="0">
              <a:latin typeface="Times New Roman" pitchFamily="18" charset="0"/>
              <a:cs typeface="Times New Roman" pitchFamily="18" charset="0"/>
            </a:endParaRPr>
          </a:p>
          <a:p>
            <a:pPr algn="just"/>
            <a:r>
              <a:rPr lang="fr-FR" sz="2000" dirty="0">
                <a:latin typeface="Times New Roman" pitchFamily="18" charset="0"/>
                <a:cs typeface="Times New Roman" pitchFamily="18" charset="0"/>
              </a:rPr>
              <a:t>Dans la tradition  chrétienne, la fortune est une puissance aveugle, </a:t>
            </a:r>
            <a:r>
              <a:rPr lang="fr-FR" sz="2000" dirty="0" err="1">
                <a:latin typeface="Times New Roman" pitchFamily="18" charset="0"/>
                <a:cs typeface="Times New Roman" pitchFamily="18" charset="0"/>
              </a:rPr>
              <a:t>inenfluencable</a:t>
            </a:r>
            <a:r>
              <a:rPr lang="fr-FR" sz="2000" dirty="0">
                <a:latin typeface="Times New Roman" pitchFamily="18" charset="0"/>
                <a:cs typeface="Times New Roman" pitchFamily="18" charset="0"/>
              </a:rPr>
              <a:t>. La critique de la fortune avait à ce titre un rôle pédagogique : celui de détourner les hommes des sentiers de la gloire pour les encourager à regarder au-delà de leur prison terrestre, afin de recherche le repos céleste. De ce fait, la Fortune pouvait agir comme la servante de Dieu, elle constituait l’agent intermédiaire de la Providence divine, un élément du dessein de Dieu, destiné à montrer le chemin aux hommes »</a:t>
            </a:r>
          </a:p>
          <a:p>
            <a:pPr algn="just"/>
            <a:endParaRPr lang="fr-FR" sz="2000" dirty="0">
              <a:latin typeface="Times New Roman" pitchFamily="18" charset="0"/>
              <a:cs typeface="Times New Roman" pitchFamily="18" charset="0"/>
            </a:endParaRPr>
          </a:p>
          <a:p>
            <a:pPr algn="just"/>
            <a:r>
              <a:rPr lang="fr-FR" sz="2000" dirty="0">
                <a:latin typeface="Times New Roman" pitchFamily="18" charset="0"/>
                <a:cs typeface="Times New Roman" pitchFamily="18" charset="0"/>
              </a:rPr>
              <a:t>Comme ailleurs, Machiavel reprend des éléments classiques mais pour les redéfinir. Ici, les implications morales de la relation entre fortune, vertu et gloires sont transformées.  La </a:t>
            </a:r>
            <a:r>
              <a:rPr lang="fr-FR" sz="2000" i="1" dirty="0" err="1">
                <a:latin typeface="Times New Roman" pitchFamily="18" charset="0"/>
                <a:cs typeface="Times New Roman" pitchFamily="18" charset="0"/>
              </a:rPr>
              <a:t>virtu</a:t>
            </a:r>
            <a:r>
              <a:rPr lang="fr-FR" sz="2000" i="1" dirty="0">
                <a:latin typeface="Times New Roman" pitchFamily="18" charset="0"/>
                <a:cs typeface="Times New Roman" pitchFamily="18" charset="0"/>
              </a:rPr>
              <a:t> </a:t>
            </a:r>
            <a:r>
              <a:rPr lang="fr-FR" sz="2000" dirty="0">
                <a:latin typeface="Times New Roman" pitchFamily="18" charset="0"/>
                <a:cs typeface="Times New Roman" pitchFamily="18" charset="0"/>
              </a:rPr>
              <a:t>est désormais amorale : c’est la capacité à s'affranchir de la morale en fonction des circonstances + souplesse de caractère.</a:t>
            </a:r>
          </a:p>
          <a:p>
            <a:pPr algn="just"/>
            <a:endParaRPr lang="fr-FR" sz="2000" dirty="0">
              <a:latin typeface="Times New Roman" pitchFamily="18" charset="0"/>
              <a:cs typeface="Times New Roman" pitchFamily="18" charset="0"/>
            </a:endParaRPr>
          </a:p>
          <a:p>
            <a:pPr algn="just"/>
            <a:r>
              <a:rPr lang="fr-FR" sz="2000" dirty="0" err="1">
                <a:latin typeface="Times New Roman" pitchFamily="18" charset="0"/>
                <a:cs typeface="Times New Roman" pitchFamily="18" charset="0"/>
              </a:rPr>
              <a:t>Sennellart</a:t>
            </a:r>
            <a:r>
              <a:rPr lang="fr-FR" sz="2000" dirty="0">
                <a:latin typeface="Times New Roman" pitchFamily="18" charset="0"/>
                <a:cs typeface="Times New Roman" pitchFamily="18" charset="0"/>
              </a:rPr>
              <a:t>, p. 224 et 225 :</a:t>
            </a:r>
          </a:p>
          <a:p>
            <a:pPr algn="just">
              <a:buNone/>
            </a:pPr>
            <a:r>
              <a:rPr lang="fr-FR" sz="2000" dirty="0">
                <a:latin typeface="Times New Roman" pitchFamily="18" charset="0"/>
                <a:cs typeface="Times New Roman" pitchFamily="18" charset="0"/>
              </a:rPr>
              <a:t>	« Le glissement du concept éthico-politique de </a:t>
            </a:r>
            <a:r>
              <a:rPr lang="fr-FR" sz="2000" i="1" dirty="0">
                <a:latin typeface="Times New Roman" pitchFamily="18" charset="0"/>
                <a:cs typeface="Times New Roman" pitchFamily="18" charset="0"/>
              </a:rPr>
              <a:t>virtus </a:t>
            </a:r>
            <a:r>
              <a:rPr lang="fr-FR" sz="2000" dirty="0">
                <a:latin typeface="Times New Roman" pitchFamily="18" charset="0"/>
                <a:cs typeface="Times New Roman" pitchFamily="18" charset="0"/>
              </a:rPr>
              <a:t>à celui de </a:t>
            </a:r>
            <a:r>
              <a:rPr lang="fr-FR" sz="2000" i="1" dirty="0" err="1">
                <a:latin typeface="Times New Roman" pitchFamily="18" charset="0"/>
                <a:cs typeface="Times New Roman" pitchFamily="18" charset="0"/>
              </a:rPr>
              <a:t>virtù</a:t>
            </a:r>
            <a:r>
              <a:rPr lang="fr-FR" sz="2000" i="1" dirty="0">
                <a:latin typeface="Times New Roman" pitchFamily="18" charset="0"/>
                <a:cs typeface="Times New Roman" pitchFamily="18" charset="0"/>
              </a:rPr>
              <a:t>, </a:t>
            </a:r>
            <a:r>
              <a:rPr lang="fr-FR" sz="2000" dirty="0">
                <a:latin typeface="Times New Roman" pitchFamily="18" charset="0"/>
                <a:cs typeface="Times New Roman" pitchFamily="18" charset="0"/>
              </a:rPr>
              <a:t>chargées de connotations guerrières, atteste que la réalité n’est plus perçu comme l’espace harmonieux où se déploient les perfections singulières, mais comme le théâtre d’une bataille permanente »</a:t>
            </a:r>
          </a:p>
          <a:p>
            <a:pPr algn="just">
              <a:buNone/>
            </a:pPr>
            <a:r>
              <a:rPr lang="fr-FR" sz="2000" dirty="0">
                <a:latin typeface="Times New Roman" pitchFamily="18" charset="0"/>
                <a:cs typeface="Times New Roman" pitchFamily="18" charset="0"/>
              </a:rPr>
              <a:t>	 « Il s’agissait jusqu’alors d’offrir au prince une image idéale de lui-même qui lui serve de point fixe dans le remous des circonstances. C’est ce postulat platonicien, d’après lequel l’action, pour s’orienter, doit se conformer à un modèle préétabli, que Machiavel rejette absolument. Il n’y a pas de normes universelle de la </a:t>
            </a:r>
            <a:r>
              <a:rPr lang="fr-FR" sz="2000" i="1" dirty="0" err="1">
                <a:latin typeface="Times New Roman" pitchFamily="18" charset="0"/>
                <a:cs typeface="Times New Roman" pitchFamily="18" charset="0"/>
              </a:rPr>
              <a:t>virtù</a:t>
            </a:r>
            <a:r>
              <a:rPr lang="fr-FR" sz="2000" i="1" dirty="0">
                <a:latin typeface="Times New Roman" pitchFamily="18" charset="0"/>
                <a:cs typeface="Times New Roman" pitchFamily="18" charset="0"/>
              </a:rPr>
              <a:t> </a:t>
            </a:r>
            <a:r>
              <a:rPr lang="fr-FR" sz="2000" dirty="0">
                <a:latin typeface="Times New Roman" pitchFamily="18" charset="0"/>
                <a:cs typeface="Times New Roman" pitchFamily="18" charset="0"/>
              </a:rPr>
              <a:t>parce que son domaine est celui, instable et en perpétuelle mutation, des choses soumises au cours du temps »</a:t>
            </a:r>
          </a:p>
          <a:p>
            <a:pPr algn="just"/>
            <a:endParaRPr lang="fr-FR" sz="2000" dirty="0">
              <a:latin typeface="Times New Roman" pitchFamily="18" charset="0"/>
              <a:cs typeface="Times New Roman" pitchFamily="18" charset="0"/>
            </a:endParaRPr>
          </a:p>
          <a:p>
            <a:pPr algn="just"/>
            <a:endParaRPr lang="fr-FR" sz="2000" dirty="0">
              <a:latin typeface="Times New Roman" pitchFamily="18" charset="0"/>
              <a:cs typeface="Times New Roman" pitchFamily="18" charset="0"/>
            </a:endParaRPr>
          </a:p>
          <a:p>
            <a:pPr algn="just"/>
            <a:endParaRPr lang="fr-FR" sz="2000" dirty="0">
              <a:latin typeface="Times New Roman" pitchFamily="18" charset="0"/>
              <a:cs typeface="Times New Roman" pitchFamily="18" charset="0"/>
            </a:endParaRPr>
          </a:p>
          <a:p>
            <a:pPr algn="just"/>
            <a:endParaRPr lang="fr-FR" sz="20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0"/>
            <a:ext cx="8229600" cy="764704"/>
          </a:xfrm>
        </p:spPr>
        <p:txBody>
          <a:bodyPr/>
          <a:lstStyle/>
          <a:p>
            <a:r>
              <a:rPr lang="fr-FR" b="1" dirty="0">
                <a:latin typeface="Times New Roman" pitchFamily="18" charset="0"/>
                <a:cs typeface="Times New Roman" pitchFamily="18" charset="0"/>
              </a:rPr>
              <a:t>Retour au chapitre 18</a:t>
            </a:r>
          </a:p>
        </p:txBody>
      </p:sp>
      <p:sp>
        <p:nvSpPr>
          <p:cNvPr id="3" name="Espace réservé du contenu 2"/>
          <p:cNvSpPr>
            <a:spLocks noGrp="1"/>
          </p:cNvSpPr>
          <p:nvPr>
            <p:ph idx="1"/>
          </p:nvPr>
        </p:nvSpPr>
        <p:spPr>
          <a:xfrm>
            <a:off x="0" y="908720"/>
            <a:ext cx="9144000" cy="5949280"/>
          </a:xfrm>
        </p:spPr>
        <p:txBody>
          <a:bodyPr>
            <a:normAutofit fontScale="55000" lnSpcReduction="20000"/>
          </a:bodyPr>
          <a:lstStyle/>
          <a:p>
            <a:pPr algn="just"/>
            <a:r>
              <a:rPr lang="fr-FR" dirty="0">
                <a:latin typeface="Times New Roman" pitchFamily="18" charset="0"/>
                <a:cs typeface="Times New Roman" pitchFamily="18" charset="0"/>
              </a:rPr>
              <a:t>Dans le chapitre 18, M affirme que le prince doit, quand il le peut, « être fidèle à sa parole et [agir] toujours franchement et sans artifice ». Il ajoute rapidement que si tenir sa parole est bien un idéal, la réalité de l’exercice politique est plus complexe. En effet, pour atteindre le but de l’exercice du pouvoir qui est, chez lui, la stabilité politique, le prince va devoir être capable de ne pas respecter sa parole, et agir constamment à la fois « en bête et en homme », c’est-à-dire être à la fois rusé comme un renard, et fort comme un lion. Seule la combinaison de ces deux qualités fait du prince un bon prince, « car, s’il n’est que lion, il n’apercevra point les pièges ; s’il n’est que renard, il ne se défendra point contre les loups ; et il a également besoin d’être renard pour connaître les pièges, et lion pour épouvanter les loups ». Or, disant cela, Machiavel sait pertinemment qu’il s’oppose à l’un des auteurs phares de l’Antiquité redécouvert à la faveur de la Renaissance, à savoir Cicéron, auteur qui considère qu’il faut toujours tenir sa parole et que les deux sources de l’injustice sont justement la force et la ruse, faits du lion et du renard. Dans le même temps (mais les choses sont liées), Machiavel redéfinit deux valeurs centrales de l’époque qui sont présentes dans les miroirs princiers : la justice et surtout l’</a:t>
            </a:r>
            <a:r>
              <a:rPr lang="fr-FR" dirty="0" err="1">
                <a:latin typeface="Times New Roman" pitchFamily="18" charset="0"/>
                <a:cs typeface="Times New Roman" pitchFamily="18" charset="0"/>
              </a:rPr>
              <a:t>honnêté</a:t>
            </a:r>
            <a:r>
              <a:rPr lang="fr-FR" dirty="0">
                <a:latin typeface="Times New Roman" pitchFamily="18" charset="0"/>
                <a:cs typeface="Times New Roman" pitchFamily="18" charset="0"/>
              </a:rPr>
              <a:t>. </a:t>
            </a:r>
          </a:p>
          <a:p>
            <a:pPr algn="just"/>
            <a:endParaRPr lang="fr-FR" dirty="0">
              <a:latin typeface="Times New Roman" pitchFamily="18" charset="0"/>
              <a:cs typeface="Times New Roman" pitchFamily="18" charset="0"/>
            </a:endParaRPr>
          </a:p>
          <a:p>
            <a:pPr algn="just">
              <a:buNone/>
            </a:pPr>
            <a:r>
              <a:rPr lang="fr-FR" dirty="0">
                <a:latin typeface="Times New Roman" pitchFamily="18" charset="0"/>
                <a:cs typeface="Times New Roman" pitchFamily="18" charset="0"/>
                <a:sym typeface="Wingdings" pitchFamily="2" charset="2"/>
              </a:rPr>
              <a:t></a:t>
            </a:r>
            <a:r>
              <a:rPr lang="fr-FR" dirty="0">
                <a:latin typeface="Times New Roman" pitchFamily="18" charset="0"/>
                <a:cs typeface="Times New Roman" pitchFamily="18" charset="0"/>
              </a:rPr>
              <a:t>Ce que fait Machiavel ici, c’est de critiquer les valeurs morales qui font classiquement un bon prince, pour mettre en avant les qualités propres à l’exercice politique du prince. Autrement dit, un bon prince n’est pas un prince moralement bon, mais un prince politique efficace. C’est pourquoi il écrit au chapitre 18 qu’ « un prince bien avise ne doit point accomplir sa promesse lorsque cet accomplissement lui serait nuisible ». </a:t>
            </a:r>
          </a:p>
          <a:p>
            <a:pPr algn="just">
              <a:buNone/>
            </a:pPr>
            <a:endParaRPr lang="fr-FR" dirty="0">
              <a:latin typeface="Times New Roman" pitchFamily="18" charset="0"/>
              <a:cs typeface="Times New Roman" pitchFamily="18" charset="0"/>
            </a:endParaRPr>
          </a:p>
          <a:p>
            <a:pPr algn="just">
              <a:buNone/>
            </a:pPr>
            <a:r>
              <a:rPr lang="fr-FR" dirty="0">
                <a:latin typeface="Times New Roman" pitchFamily="18" charset="0"/>
                <a:cs typeface="Times New Roman" pitchFamily="18" charset="0"/>
                <a:sym typeface="Wingdings" pitchFamily="2" charset="2"/>
              </a:rPr>
              <a:t></a:t>
            </a:r>
            <a:r>
              <a:rPr lang="fr-FR" dirty="0">
                <a:latin typeface="Times New Roman" pitchFamily="18" charset="0"/>
                <a:cs typeface="Times New Roman" pitchFamily="18" charset="0"/>
              </a:rPr>
              <a:t>C’est bien le but de la politique – le maintien de l’</a:t>
            </a:r>
            <a:r>
              <a:rPr lang="fr-FR" dirty="0" err="1">
                <a:latin typeface="Times New Roman" pitchFamily="18" charset="0"/>
                <a:cs typeface="Times New Roman" pitchFamily="18" charset="0"/>
              </a:rPr>
              <a:t>Etat</a:t>
            </a:r>
            <a:r>
              <a:rPr lang="fr-FR" dirty="0">
                <a:latin typeface="Times New Roman" pitchFamily="18" charset="0"/>
                <a:cs typeface="Times New Roman" pitchFamily="18" charset="0"/>
              </a:rPr>
              <a:t>, et, donc, la conservation par le prince de son pouvoir – qui l’autorise à passer outre les valeurs morales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0"/>
            <a:ext cx="8229600" cy="980728"/>
          </a:xfrm>
        </p:spPr>
        <p:txBody>
          <a:bodyPr>
            <a:normAutofit fontScale="90000"/>
          </a:bodyPr>
          <a:lstStyle/>
          <a:p>
            <a:r>
              <a:rPr lang="fr-FR" b="1" dirty="0">
                <a:latin typeface="Times New Roman" pitchFamily="18" charset="0"/>
                <a:cs typeface="Times New Roman" pitchFamily="18" charset="0"/>
              </a:rPr>
              <a:t>Machiavel, machiavélisme, utopie.</a:t>
            </a:r>
          </a:p>
        </p:txBody>
      </p:sp>
      <p:sp>
        <p:nvSpPr>
          <p:cNvPr id="3" name="Espace réservé du contenu 2"/>
          <p:cNvSpPr>
            <a:spLocks noGrp="1"/>
          </p:cNvSpPr>
          <p:nvPr>
            <p:ph idx="1"/>
          </p:nvPr>
        </p:nvSpPr>
        <p:spPr>
          <a:xfrm>
            <a:off x="0" y="1628800"/>
            <a:ext cx="9144000" cy="4536504"/>
          </a:xfrm>
        </p:spPr>
        <p:txBody>
          <a:bodyPr>
            <a:normAutofit fontScale="92500" lnSpcReduction="10000"/>
          </a:bodyPr>
          <a:lstStyle/>
          <a:p>
            <a:pPr algn="ctr">
              <a:buNone/>
            </a:pPr>
            <a:r>
              <a:rPr lang="fr-FR" sz="2400" i="1" dirty="0">
                <a:latin typeface="Times New Roman" pitchFamily="18" charset="0"/>
                <a:cs typeface="Times New Roman" pitchFamily="18" charset="0"/>
              </a:rPr>
              <a:t>Lecture : </a:t>
            </a:r>
            <a:r>
              <a:rPr lang="fr-FR" sz="2400" dirty="0">
                <a:latin typeface="Times New Roman" pitchFamily="18" charset="0"/>
                <a:cs typeface="Times New Roman" pitchFamily="18" charset="0"/>
              </a:rPr>
              <a:t>Introduction de Michel </a:t>
            </a:r>
            <a:r>
              <a:rPr lang="fr-FR" sz="2400" dirty="0" err="1">
                <a:latin typeface="Times New Roman" pitchFamily="18" charset="0"/>
                <a:cs typeface="Times New Roman" pitchFamily="18" charset="0"/>
              </a:rPr>
              <a:t>Sennellart</a:t>
            </a:r>
            <a:r>
              <a:rPr lang="fr-FR" sz="2400" dirty="0">
                <a:latin typeface="Times New Roman" pitchFamily="18" charset="0"/>
                <a:cs typeface="Times New Roman" pitchFamily="18" charset="0"/>
              </a:rPr>
              <a:t>, </a:t>
            </a:r>
            <a:r>
              <a:rPr lang="fr-FR" sz="2400" i="1" dirty="0">
                <a:latin typeface="Times New Roman" pitchFamily="18" charset="0"/>
                <a:cs typeface="Times New Roman" pitchFamily="18" charset="0"/>
              </a:rPr>
              <a:t>Les arts de gouverner.</a:t>
            </a:r>
          </a:p>
          <a:p>
            <a:pPr algn="just">
              <a:buNone/>
            </a:pPr>
            <a:endParaRPr lang="fr-FR" i="1" dirty="0">
              <a:latin typeface="Times New Roman" pitchFamily="18" charset="0"/>
              <a:cs typeface="Times New Roman" pitchFamily="18" charset="0"/>
            </a:endParaRPr>
          </a:p>
          <a:p>
            <a:pPr algn="just">
              <a:buNone/>
            </a:pPr>
            <a:endParaRPr lang="fr-FR" i="1" dirty="0">
              <a:latin typeface="Times New Roman" pitchFamily="18" charset="0"/>
              <a:cs typeface="Times New Roman" pitchFamily="18" charset="0"/>
            </a:endParaRPr>
          </a:p>
          <a:p>
            <a:pPr algn="just"/>
            <a:r>
              <a:rPr lang="fr-FR" dirty="0">
                <a:latin typeface="Times New Roman" pitchFamily="18" charset="0"/>
                <a:cs typeface="Times New Roman" pitchFamily="18" charset="0"/>
              </a:rPr>
              <a:t>Le roi de Jonathan Swift : un anti-Machiavel.</a:t>
            </a:r>
          </a:p>
          <a:p>
            <a:pPr algn="just"/>
            <a:endParaRPr lang="fr-FR" dirty="0">
              <a:latin typeface="Times New Roman" pitchFamily="18" charset="0"/>
              <a:cs typeface="Times New Roman" pitchFamily="18" charset="0"/>
            </a:endParaRPr>
          </a:p>
          <a:p>
            <a:pPr algn="just"/>
            <a:r>
              <a:rPr lang="fr-FR" dirty="0">
                <a:latin typeface="Times New Roman" pitchFamily="18" charset="0"/>
                <a:cs typeface="Times New Roman" pitchFamily="18" charset="0"/>
              </a:rPr>
              <a:t>Une vision égalitaire des capacités politiques.</a:t>
            </a:r>
          </a:p>
          <a:p>
            <a:pPr algn="just"/>
            <a:endParaRPr lang="fr-FR" dirty="0">
              <a:latin typeface="Times New Roman" pitchFamily="18" charset="0"/>
              <a:cs typeface="Times New Roman" pitchFamily="18" charset="0"/>
            </a:endParaRPr>
          </a:p>
          <a:p>
            <a:pPr algn="just"/>
            <a:r>
              <a:rPr lang="fr-FR" dirty="0">
                <a:latin typeface="Times New Roman" pitchFamily="18" charset="0"/>
                <a:cs typeface="Times New Roman" pitchFamily="18" charset="0"/>
              </a:rPr>
              <a:t>Utopie et imaginaire : des outils pour critiquer la société de son temps.</a:t>
            </a:r>
          </a:p>
          <a:p>
            <a:endParaRPr lang="fr-FR" dirty="0"/>
          </a:p>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0"/>
            <a:ext cx="8229600" cy="476672"/>
          </a:xfrm>
        </p:spPr>
        <p:txBody>
          <a:bodyPr>
            <a:normAutofit fontScale="90000"/>
          </a:bodyPr>
          <a:lstStyle/>
          <a:p>
            <a:r>
              <a:rPr lang="fr-FR" b="1" dirty="0"/>
              <a:t>Les idées clés du </a:t>
            </a:r>
            <a:r>
              <a:rPr lang="fr-FR" b="1" i="1" dirty="0"/>
              <a:t>Prince.</a:t>
            </a:r>
          </a:p>
        </p:txBody>
      </p:sp>
      <p:sp>
        <p:nvSpPr>
          <p:cNvPr id="3" name="Espace réservé du contenu 2"/>
          <p:cNvSpPr>
            <a:spLocks noGrp="1"/>
          </p:cNvSpPr>
          <p:nvPr>
            <p:ph idx="1"/>
          </p:nvPr>
        </p:nvSpPr>
        <p:spPr>
          <a:xfrm>
            <a:off x="0" y="692696"/>
            <a:ext cx="9144000" cy="6165304"/>
          </a:xfrm>
        </p:spPr>
        <p:txBody>
          <a:bodyPr>
            <a:normAutofit fontScale="32500" lnSpcReduction="20000"/>
          </a:bodyPr>
          <a:lstStyle/>
          <a:p>
            <a:pPr algn="just"/>
            <a:r>
              <a:rPr lang="fr-FR" sz="5600" dirty="0">
                <a:latin typeface="Times New Roman" pitchFamily="18" charset="0"/>
                <a:cs typeface="Times New Roman" pitchFamily="18" charset="0"/>
              </a:rPr>
              <a:t>Un texte qui donne des conseils pour bien gouverner. Il se compose de 26 chapitres. Il s’adresse aux princes nouveaux, dont le but est de conserver dans le temps le pouvoir récemment obtenu. Il parle de l'art de la guerre et du gouvernement, de la façon d'être respecté et craint en tant que prince. </a:t>
            </a:r>
          </a:p>
          <a:p>
            <a:pPr lvl="0" algn="just"/>
            <a:endParaRPr lang="fr-FR" sz="5600" dirty="0">
              <a:latin typeface="Times New Roman" pitchFamily="18" charset="0"/>
              <a:cs typeface="Times New Roman" pitchFamily="18" charset="0"/>
            </a:endParaRPr>
          </a:p>
          <a:p>
            <a:pPr lvl="0" algn="just"/>
            <a:r>
              <a:rPr lang="fr-FR" sz="5600" dirty="0">
                <a:latin typeface="Times New Roman" pitchFamily="18" charset="0"/>
                <a:cs typeface="Times New Roman" pitchFamily="18" charset="0"/>
              </a:rPr>
              <a:t>Un traité qui interroge les conceptions morales de l’époque. La morale : le fait d'être un homme bon, vertueux, de respecter les commandements qui sont alors ceux de la religion. Comment les hommes devraient être (et non ce qu'ils sont). </a:t>
            </a:r>
          </a:p>
          <a:p>
            <a:pPr algn="just"/>
            <a:endParaRPr lang="fr-FR" sz="5600" dirty="0">
              <a:latin typeface="Times New Roman" pitchFamily="18" charset="0"/>
              <a:cs typeface="Times New Roman" pitchFamily="18" charset="0"/>
            </a:endParaRPr>
          </a:p>
          <a:p>
            <a:pPr algn="just"/>
            <a:r>
              <a:rPr lang="fr-FR" sz="5600" dirty="0">
                <a:latin typeface="Times New Roman" pitchFamily="18" charset="0"/>
                <a:cs typeface="Times New Roman" pitchFamily="18" charset="0"/>
              </a:rPr>
              <a:t>Le concept de vertu est central. La vertu = à l'époque de Machiavel, l'excellence morale. Les vertus du prince, pour les auteurs de l'époque, sont les vertus de l'homme bon. Hétéronomie de la politique par rapport à la morale et donc par rapport à la religion. D'où une première question : est-ce vraiment le cas ? Peut-on assimiler vertu du prince, vertu politique, et vertu morale ? La politique ne requiert-elle pas une vertu particulière?</a:t>
            </a:r>
          </a:p>
          <a:p>
            <a:pPr algn="just"/>
            <a:endParaRPr lang="fr-FR" sz="5600" dirty="0">
              <a:latin typeface="Times New Roman" pitchFamily="18" charset="0"/>
              <a:cs typeface="Times New Roman" pitchFamily="18" charset="0"/>
            </a:endParaRPr>
          </a:p>
          <a:p>
            <a:pPr algn="just"/>
            <a:r>
              <a:rPr lang="fr-FR" sz="5600" dirty="0">
                <a:latin typeface="Times New Roman" pitchFamily="18" charset="0"/>
                <a:cs typeface="Times New Roman" pitchFamily="18" charset="0"/>
              </a:rPr>
              <a:t>Le chapitre 15 : un moment clé où M. expose sa méthode et sa thèse. Les autres auteurs se demandent quel serait le régime politique idéal, comment devraient vivre les hommes (les auteurs des miroirs princiers).</a:t>
            </a:r>
          </a:p>
          <a:p>
            <a:pPr algn="just"/>
            <a:endParaRPr lang="fr-FR" sz="5600" dirty="0">
              <a:latin typeface="Times New Roman" pitchFamily="18" charset="0"/>
              <a:cs typeface="Times New Roman" pitchFamily="18" charset="0"/>
            </a:endParaRPr>
          </a:p>
          <a:p>
            <a:pPr algn="just">
              <a:buNone/>
            </a:pPr>
            <a:r>
              <a:rPr lang="fr-FR" sz="5600" i="1" dirty="0">
                <a:latin typeface="Times New Roman" pitchFamily="18" charset="0"/>
                <a:cs typeface="Times New Roman" pitchFamily="18" charset="0"/>
              </a:rPr>
              <a:t>	« mon intention étant d'écrire chose utile à qui l'entend, il m'a paru plus pertinent de me conformer à la vérité effective de la chose qu'aux imaginations qu'on s'en fait. Et beaucoup ont imaginé des républiques et monarchies qui n'ont jamais été vues ni connues pour vraies»</a:t>
            </a:r>
          </a:p>
          <a:p>
            <a:pPr algn="just">
              <a:buNone/>
            </a:pPr>
            <a:endParaRPr lang="fr-FR" sz="5600" i="1" dirty="0">
              <a:latin typeface="Times New Roman" pitchFamily="18" charset="0"/>
              <a:cs typeface="Times New Roman" pitchFamily="18" charset="0"/>
            </a:endParaRPr>
          </a:p>
          <a:p>
            <a:pPr algn="ctr">
              <a:buNone/>
            </a:pPr>
            <a:r>
              <a:rPr lang="fr-FR" sz="5600" dirty="0" err="1">
                <a:latin typeface="Times New Roman" pitchFamily="18" charset="0"/>
                <a:cs typeface="Times New Roman" pitchFamily="18" charset="0"/>
              </a:rPr>
              <a:t>Rq</a:t>
            </a:r>
            <a:r>
              <a:rPr lang="fr-FR" sz="5600" dirty="0">
                <a:latin typeface="Times New Roman" pitchFamily="18" charset="0"/>
                <a:cs typeface="Times New Roman" pitchFamily="18" charset="0"/>
              </a:rPr>
              <a:t> : M. s’appuie sur quantités d’exemples historiques et d’expériences politiques réelles.</a:t>
            </a:r>
            <a:endParaRPr lang="fr-FR"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0"/>
            <a:ext cx="8229600" cy="476672"/>
          </a:xfrm>
        </p:spPr>
        <p:txBody>
          <a:bodyPr>
            <a:normAutofit fontScale="90000"/>
          </a:bodyPr>
          <a:lstStyle/>
          <a:p>
            <a:r>
              <a:rPr lang="fr-FR" b="1" dirty="0"/>
              <a:t>Les idées clés du </a:t>
            </a:r>
            <a:r>
              <a:rPr lang="fr-FR" b="1" i="1" dirty="0"/>
              <a:t>Prince.</a:t>
            </a:r>
          </a:p>
        </p:txBody>
      </p:sp>
      <p:sp>
        <p:nvSpPr>
          <p:cNvPr id="3" name="Espace réservé du contenu 2"/>
          <p:cNvSpPr>
            <a:spLocks noGrp="1"/>
          </p:cNvSpPr>
          <p:nvPr>
            <p:ph idx="1"/>
          </p:nvPr>
        </p:nvSpPr>
        <p:spPr>
          <a:xfrm>
            <a:off x="0" y="620688"/>
            <a:ext cx="9144000" cy="6237312"/>
          </a:xfrm>
        </p:spPr>
        <p:txBody>
          <a:bodyPr>
            <a:noAutofit/>
          </a:bodyPr>
          <a:lstStyle/>
          <a:p>
            <a:pPr algn="just"/>
            <a:r>
              <a:rPr lang="fr-FR" sz="1900" dirty="0">
                <a:latin typeface="Times New Roman" pitchFamily="18" charset="0"/>
                <a:cs typeface="Times New Roman" pitchFamily="18" charset="0"/>
                <a:sym typeface="Wingdings" pitchFamily="2" charset="2"/>
              </a:rPr>
              <a:t>I</a:t>
            </a:r>
            <a:r>
              <a:rPr lang="fr-FR" sz="1900" dirty="0">
                <a:latin typeface="Times New Roman" pitchFamily="18" charset="0"/>
                <a:cs typeface="Times New Roman" pitchFamily="18" charset="0"/>
              </a:rPr>
              <a:t>l y a dans les faits un très grand écart entre ce que sont les hommes et ce qu’ils devraient être ; de sorte qu’il est très dangereux d’agir en fonction de ce que devraient être les hommes On ne peut fonder la science du politique sans </a:t>
            </a:r>
            <a:r>
              <a:rPr lang="fr-FR" sz="1900" b="1" dirty="0">
                <a:latin typeface="Times New Roman" pitchFamily="18" charset="0"/>
                <a:cs typeface="Times New Roman" pitchFamily="18" charset="0"/>
              </a:rPr>
              <a:t>réalisme.</a:t>
            </a:r>
          </a:p>
          <a:p>
            <a:pPr algn="just">
              <a:buNone/>
            </a:pPr>
            <a:endParaRPr lang="fr-FR" sz="1900" dirty="0">
              <a:latin typeface="Times New Roman" pitchFamily="18" charset="0"/>
              <a:cs typeface="Times New Roman" pitchFamily="18" charset="0"/>
            </a:endParaRPr>
          </a:p>
          <a:p>
            <a:pPr algn="just"/>
            <a:r>
              <a:rPr lang="fr-FR" sz="1900" dirty="0">
                <a:latin typeface="Times New Roman" pitchFamily="18" charset="0"/>
                <a:cs typeface="Times New Roman" pitchFamily="18" charset="0"/>
              </a:rPr>
              <a:t>Machiavel appuie donc son argumentation, sa problématisation, sur une théorie de ce que sont les hommes. Les hommes sont généralement mauvais. Son anthropologie est pessimiste. Donc la question « comment le prince doit-il gouverner ? » devient un problème si l'on fait une anthropologie qui consiste à dire que les hommes sont généralement mauvais. Parce qu'il ne suffit plus de calquer la politique sur la morale, ou d'imaginer un régime politique idéal, mais il faut savoir comment gouverner..</a:t>
            </a:r>
          </a:p>
          <a:p>
            <a:pPr algn="just"/>
            <a:endParaRPr lang="fr-FR" sz="1900" dirty="0">
              <a:latin typeface="Times New Roman" pitchFamily="18" charset="0"/>
              <a:cs typeface="Times New Roman" pitchFamily="18" charset="0"/>
            </a:endParaRPr>
          </a:p>
          <a:p>
            <a:pPr algn="just"/>
            <a:r>
              <a:rPr lang="fr-FR" sz="1900" dirty="0">
                <a:latin typeface="Times New Roman" pitchFamily="18" charset="0"/>
                <a:cs typeface="Times New Roman" pitchFamily="18" charset="0"/>
              </a:rPr>
              <a:t>À partir de ce problème, la thèse que Machiavel va développer est la suivante : « Aussi est-il nécessaire à un prince, s'il veut se maintenir, d'apprendre à pouvoir n'être pas bon, et d'en user et n'user pas selon la nécessité. » Le prince ne doit pas nécessairement suivre la morale, il doit la suivre si et seulement si cela convient aux circonstances qui se présentent à lui, et en fonction d'un objectif, qui est de conserver le pouvoir (de garantir la stabilité de l’État ).</a:t>
            </a:r>
          </a:p>
          <a:p>
            <a:pPr algn="just"/>
            <a:endParaRPr lang="fr-FR" sz="1900" dirty="0">
              <a:latin typeface="Times New Roman" pitchFamily="18" charset="0"/>
              <a:cs typeface="Times New Roman" pitchFamily="18" charset="0"/>
            </a:endParaRPr>
          </a:p>
          <a:p>
            <a:pPr algn="just">
              <a:buNone/>
            </a:pPr>
            <a:r>
              <a:rPr lang="fr-FR" sz="1900" dirty="0">
                <a:latin typeface="Times New Roman" pitchFamily="18" charset="0"/>
                <a:cs typeface="Times New Roman" pitchFamily="18" charset="0"/>
                <a:sym typeface="Wingdings" pitchFamily="2" charset="2"/>
              </a:rPr>
              <a:t>Le critère n’est pas celui de la morale, mais de l’excellence politique. Tout est bon pour conserver le pouvoir (y compris l’excellence morale, mais de façon conjoncturelle).</a:t>
            </a:r>
            <a:endParaRPr lang="fr-FR" sz="19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0"/>
            <a:ext cx="8229600" cy="476672"/>
          </a:xfrm>
        </p:spPr>
        <p:txBody>
          <a:bodyPr>
            <a:normAutofit fontScale="90000"/>
          </a:bodyPr>
          <a:lstStyle/>
          <a:p>
            <a:r>
              <a:rPr lang="fr-FR" b="1" dirty="0"/>
              <a:t>Les idées clés du </a:t>
            </a:r>
            <a:r>
              <a:rPr lang="fr-FR" b="1" i="1" dirty="0"/>
              <a:t>Prince.</a:t>
            </a:r>
          </a:p>
        </p:txBody>
      </p:sp>
      <p:sp>
        <p:nvSpPr>
          <p:cNvPr id="3" name="Espace réservé du contenu 2"/>
          <p:cNvSpPr>
            <a:spLocks noGrp="1"/>
          </p:cNvSpPr>
          <p:nvPr>
            <p:ph idx="1"/>
          </p:nvPr>
        </p:nvSpPr>
        <p:spPr>
          <a:xfrm>
            <a:off x="0" y="692696"/>
            <a:ext cx="9144000" cy="6165304"/>
          </a:xfrm>
        </p:spPr>
        <p:txBody>
          <a:bodyPr>
            <a:noAutofit/>
          </a:bodyPr>
          <a:lstStyle/>
          <a:p>
            <a:pPr algn="just"/>
            <a:r>
              <a:rPr lang="fr-FR" sz="1700" dirty="0">
                <a:latin typeface="Times New Roman" pitchFamily="18" charset="0"/>
                <a:cs typeface="Times New Roman" pitchFamily="18" charset="0"/>
              </a:rPr>
              <a:t>Une grande place accordée aux récits historiques et aux diverses expériences diplomatiques de Machiavel quand il était conseiller de la République florentine.</a:t>
            </a:r>
          </a:p>
          <a:p>
            <a:pPr algn="just"/>
            <a:endParaRPr lang="fr-FR" sz="1700" dirty="0">
              <a:latin typeface="Times New Roman" pitchFamily="18" charset="0"/>
              <a:cs typeface="Times New Roman" pitchFamily="18" charset="0"/>
            </a:endParaRPr>
          </a:p>
          <a:p>
            <a:pPr algn="just"/>
            <a:r>
              <a:rPr lang="fr-FR" sz="1700" dirty="0">
                <a:latin typeface="Times New Roman" pitchFamily="18" charset="0"/>
                <a:cs typeface="Times New Roman" pitchFamily="18" charset="0"/>
              </a:rPr>
              <a:t>Il faut à la fois avoir des savoirs sur l’intérieur de la principauté (avoir un certain nombre de qualité, être aimé et craint du peuple mais sans haine, jouer entre les « grands » et les « petits », </a:t>
            </a:r>
            <a:r>
              <a:rPr lang="fr-FR" sz="1700" dirty="0" err="1">
                <a:latin typeface="Times New Roman" pitchFamily="18" charset="0"/>
                <a:cs typeface="Times New Roman" pitchFamily="18" charset="0"/>
              </a:rPr>
              <a:t>etc</a:t>
            </a:r>
            <a:r>
              <a:rPr lang="fr-FR" sz="1700" dirty="0">
                <a:latin typeface="Times New Roman" pitchFamily="18" charset="0"/>
                <a:cs typeface="Times New Roman" pitchFamily="18" charset="0"/>
              </a:rPr>
              <a:t>…) mais aussi sur l’extérieur (territoire, diplomatie, guerre, </a:t>
            </a:r>
            <a:r>
              <a:rPr lang="fr-FR" sz="1700" dirty="0" err="1">
                <a:latin typeface="Times New Roman" pitchFamily="18" charset="0"/>
                <a:cs typeface="Times New Roman" pitchFamily="18" charset="0"/>
              </a:rPr>
              <a:t>etc</a:t>
            </a:r>
            <a:r>
              <a:rPr lang="fr-FR" sz="1700" dirty="0">
                <a:latin typeface="Times New Roman" pitchFamily="18" charset="0"/>
                <a:cs typeface="Times New Roman" pitchFamily="18" charset="0"/>
              </a:rPr>
              <a:t>…). Les deux sont liés, car pour faire la guerre, il faut pouvoir compter sur son peuple, et donc être à la fois aimé et craint. La crainte s'oppose ici à la haine. La crainte est porteur d'obéissance, et donc de stabilité. La haine est source d'instabilité, car de rébellion. </a:t>
            </a:r>
          </a:p>
          <a:p>
            <a:pPr algn="just">
              <a:buNone/>
            </a:pPr>
            <a:endParaRPr lang="fr-FR" sz="1700" dirty="0">
              <a:latin typeface="Times New Roman" pitchFamily="18" charset="0"/>
              <a:cs typeface="Times New Roman" pitchFamily="18" charset="0"/>
            </a:endParaRPr>
          </a:p>
          <a:p>
            <a:pPr algn="just"/>
            <a:r>
              <a:rPr lang="fr-FR" sz="1700" dirty="0">
                <a:latin typeface="Times New Roman" pitchFamily="18" charset="0"/>
                <a:cs typeface="Times New Roman" pitchFamily="18" charset="0"/>
              </a:rPr>
              <a:t>Ce qui compte, ce sont les «résultats », de l’action politique. Approche pragmatique (ou </a:t>
            </a:r>
            <a:r>
              <a:rPr lang="fr-FR" sz="1700" dirty="0" err="1">
                <a:latin typeface="Times New Roman" pitchFamily="18" charset="0"/>
                <a:cs typeface="Times New Roman" pitchFamily="18" charset="0"/>
              </a:rPr>
              <a:t>conséquentialiste</a:t>
            </a:r>
            <a:r>
              <a:rPr lang="fr-FR" sz="1700" dirty="0">
                <a:latin typeface="Times New Roman" pitchFamily="18" charset="0"/>
                <a:cs typeface="Times New Roman" pitchFamily="18" charset="0"/>
              </a:rPr>
              <a:t>) de l’action politique (qui s’oppose à une approche procédurale).</a:t>
            </a:r>
          </a:p>
          <a:p>
            <a:pPr algn="just"/>
            <a:endParaRPr lang="fr-FR" sz="1700" dirty="0">
              <a:latin typeface="Times New Roman" pitchFamily="18" charset="0"/>
              <a:cs typeface="Times New Roman" pitchFamily="18" charset="0"/>
            </a:endParaRPr>
          </a:p>
          <a:p>
            <a:pPr algn="just"/>
            <a:r>
              <a:rPr lang="fr-FR" sz="1700" dirty="0">
                <a:latin typeface="Times New Roman" pitchFamily="18" charset="0"/>
                <a:cs typeface="Times New Roman" pitchFamily="18" charset="0"/>
              </a:rPr>
              <a:t>Machiavel parle de la </a:t>
            </a:r>
            <a:r>
              <a:rPr lang="fr-FR" sz="1700" i="1" dirty="0" err="1">
                <a:latin typeface="Times New Roman" pitchFamily="18" charset="0"/>
                <a:cs typeface="Times New Roman" pitchFamily="18" charset="0"/>
              </a:rPr>
              <a:t>virtù</a:t>
            </a:r>
            <a:r>
              <a:rPr lang="fr-FR" sz="1700" dirty="0">
                <a:latin typeface="Times New Roman" pitchFamily="18" charset="0"/>
                <a:cs typeface="Times New Roman" pitchFamily="18" charset="0"/>
              </a:rPr>
              <a:t> dans tout l’ouvrage, puisque celle-ci définit l’excellence du prince, qui est pour lui ce qu’un prince doit faire s’il veut maintenir son régime en place </a:t>
            </a:r>
            <a:r>
              <a:rPr lang="fr-FR" sz="1700" b="1" dirty="0">
                <a:latin typeface="Times New Roman" pitchFamily="18" charset="0"/>
                <a:cs typeface="Times New Roman" pitchFamily="18" charset="0"/>
              </a:rPr>
              <a:t>(se maintenir lui-même au pouvoir, et maintenir la stabilité du régime)</a:t>
            </a:r>
            <a:r>
              <a:rPr lang="fr-FR" sz="1700" dirty="0">
                <a:latin typeface="Times New Roman" pitchFamily="18" charset="0"/>
                <a:cs typeface="Times New Roman" pitchFamily="18" charset="0"/>
              </a:rPr>
              <a:t>. </a:t>
            </a:r>
          </a:p>
          <a:p>
            <a:pPr algn="just"/>
            <a:r>
              <a:rPr lang="fr-FR" sz="1700" dirty="0">
                <a:latin typeface="Times New Roman" pitchFamily="18" charset="0"/>
                <a:cs typeface="Times New Roman" pitchFamily="18" charset="0"/>
              </a:rPr>
              <a:t>Le concept de </a:t>
            </a:r>
            <a:r>
              <a:rPr lang="fr-FR" sz="1700" i="1" dirty="0" err="1">
                <a:latin typeface="Times New Roman" pitchFamily="18" charset="0"/>
                <a:cs typeface="Times New Roman" pitchFamily="18" charset="0"/>
              </a:rPr>
              <a:t>virtu</a:t>
            </a:r>
            <a:r>
              <a:rPr lang="fr-FR" sz="1700" i="1" dirty="0">
                <a:latin typeface="Times New Roman" pitchFamily="18" charset="0"/>
                <a:cs typeface="Times New Roman" pitchFamily="18" charset="0"/>
              </a:rPr>
              <a:t> </a:t>
            </a:r>
            <a:r>
              <a:rPr lang="fr-FR" sz="1700" dirty="0">
                <a:latin typeface="Times New Roman" pitchFamily="18" charset="0"/>
                <a:cs typeface="Times New Roman" pitchFamily="18" charset="0"/>
              </a:rPr>
              <a:t>est lié à celui de </a:t>
            </a:r>
            <a:r>
              <a:rPr lang="fr-FR" sz="1700" b="1" dirty="0">
                <a:latin typeface="Times New Roman" pitchFamily="18" charset="0"/>
                <a:cs typeface="Times New Roman" pitchFamily="18" charset="0"/>
              </a:rPr>
              <a:t>fortune</a:t>
            </a:r>
            <a:r>
              <a:rPr lang="fr-FR" sz="1700" dirty="0">
                <a:latin typeface="Times New Roman" pitchFamily="18" charset="0"/>
                <a:cs typeface="Times New Roman" pitchFamily="18" charset="0"/>
              </a:rPr>
              <a:t>. La fortune est une manière de désigner la chance, bonne ou mauvaise, sous la figure symbolique d’une déesse ; la fortune est plutôt favorable, elle aide certains hommes, mais il faut se montrer digne de ses faveurs, il faut savoir saisir les bonnes occasions, s'adapter en circonstances, jouer avec elle. Et se montrer digne de ses faveurs, c’est être capable de </a:t>
            </a:r>
            <a:r>
              <a:rPr lang="fr-FR" sz="1700" i="1" dirty="0" err="1">
                <a:latin typeface="Times New Roman" pitchFamily="18" charset="0"/>
                <a:cs typeface="Times New Roman" pitchFamily="18" charset="0"/>
              </a:rPr>
              <a:t>virtù</a:t>
            </a:r>
            <a:r>
              <a:rPr lang="fr-FR" sz="1700" dirty="0">
                <a:latin typeface="Times New Roman" pitchFamily="18" charset="0"/>
                <a:cs typeface="Times New Roman" pitchFamily="18" charset="0"/>
              </a:rPr>
              <a:t>. En définitive, le concept de fortune désigne tout ce qui nous arrive mais que nous ne contrôlons pas, et la </a:t>
            </a:r>
            <a:r>
              <a:rPr lang="fr-FR" sz="1700" i="1" dirty="0" err="1">
                <a:latin typeface="Times New Roman" pitchFamily="18" charset="0"/>
                <a:cs typeface="Times New Roman" pitchFamily="18" charset="0"/>
              </a:rPr>
              <a:t>virtù</a:t>
            </a:r>
            <a:r>
              <a:rPr lang="fr-FR" sz="1700" dirty="0">
                <a:latin typeface="Times New Roman" pitchFamily="18" charset="0"/>
                <a:cs typeface="Times New Roman" pitchFamily="18" charset="0"/>
              </a:rPr>
              <a:t> la capacité à supporter les coups de la fortune.</a:t>
            </a:r>
            <a:endParaRPr lang="fr-FR" sz="1700" i="1"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0"/>
            <a:ext cx="8229600" cy="764704"/>
          </a:xfrm>
        </p:spPr>
        <p:txBody>
          <a:bodyPr/>
          <a:lstStyle/>
          <a:p>
            <a:r>
              <a:rPr lang="fr-FR" b="1" dirty="0"/>
              <a:t>Le chapitre 18 : être lion et renard</a:t>
            </a:r>
            <a:endParaRPr lang="fr-FR" b="1" i="1" dirty="0"/>
          </a:p>
        </p:txBody>
      </p:sp>
      <p:sp>
        <p:nvSpPr>
          <p:cNvPr id="3" name="Espace réservé du contenu 2"/>
          <p:cNvSpPr>
            <a:spLocks noGrp="1"/>
          </p:cNvSpPr>
          <p:nvPr>
            <p:ph idx="1"/>
          </p:nvPr>
        </p:nvSpPr>
        <p:spPr>
          <a:xfrm>
            <a:off x="0" y="1124744"/>
            <a:ext cx="9144000" cy="5733256"/>
          </a:xfrm>
        </p:spPr>
        <p:txBody>
          <a:bodyPr>
            <a:normAutofit fontScale="77500" lnSpcReduction="20000"/>
          </a:bodyPr>
          <a:lstStyle/>
          <a:p>
            <a:pPr algn="ctr">
              <a:buNone/>
            </a:pPr>
            <a:r>
              <a:rPr lang="fr-FR" sz="2800" i="1" dirty="0"/>
              <a:t>Lecture : </a:t>
            </a:r>
            <a:r>
              <a:rPr lang="fr-FR" sz="2800" dirty="0"/>
              <a:t>chapitres 15, 16, 17 et surtout 18. </a:t>
            </a:r>
            <a:endParaRPr lang="fr-FR" sz="2800" i="1" dirty="0"/>
          </a:p>
          <a:p>
            <a:pPr algn="just"/>
            <a:endParaRPr lang="fr-FR" sz="2800" dirty="0"/>
          </a:p>
          <a:p>
            <a:pPr algn="just">
              <a:buNone/>
            </a:pPr>
            <a:r>
              <a:rPr lang="fr-FR" sz="2800" dirty="0"/>
              <a:t>	</a:t>
            </a:r>
            <a:r>
              <a:rPr lang="fr-FR" sz="2800" dirty="0">
                <a:latin typeface="Times New Roman" pitchFamily="18" charset="0"/>
                <a:cs typeface="Times New Roman" pitchFamily="18" charset="0"/>
              </a:rPr>
              <a:t>« On peut combattre de deux manières : ou avec les lois, ou avec la force. La </a:t>
            </a:r>
            <a:r>
              <a:rPr lang="fr-FR" sz="2800" dirty="0" err="1">
                <a:latin typeface="Times New Roman" pitchFamily="18" charset="0"/>
                <a:cs typeface="Times New Roman" pitchFamily="18" charset="0"/>
              </a:rPr>
              <a:t>pre-mière</a:t>
            </a:r>
            <a:r>
              <a:rPr lang="fr-FR" sz="2800" dirty="0">
                <a:latin typeface="Times New Roman" pitchFamily="18" charset="0"/>
                <a:cs typeface="Times New Roman" pitchFamily="18" charset="0"/>
              </a:rPr>
              <a:t> est propre à l'homme, la seconde est celle des bêtes ; mais comme souvent celle-là ne suffit point, on est, obligé de recourir à l'autre : il faut donc qu'un prince sache agir à propos, et en bête et en homme. C'est ce que les anciens écrivains ont enseigné allégoriquement, en racontant qu'Achille et plusieurs autres héros de l'antiquité avaient été confiés au centaure Chiron, pour qu'il les nourrît et les élevât ». </a:t>
            </a:r>
          </a:p>
          <a:p>
            <a:pPr algn="just"/>
            <a:endParaRPr lang="fr-FR" sz="2800" dirty="0">
              <a:latin typeface="Times New Roman" pitchFamily="18" charset="0"/>
              <a:cs typeface="Times New Roman" pitchFamily="18" charset="0"/>
            </a:endParaRPr>
          </a:p>
          <a:p>
            <a:pPr algn="just">
              <a:buNone/>
            </a:pPr>
            <a:r>
              <a:rPr lang="fr-FR" sz="2800" dirty="0">
                <a:latin typeface="Times New Roman" pitchFamily="18" charset="0"/>
                <a:cs typeface="Times New Roman" pitchFamily="18" charset="0"/>
              </a:rPr>
              <a:t>	« Par là, en effet, et par cet instituteur moitié homme et moitié bête, ils ont voulu signifier qu'un prince doit avoir en quelque sorte ces deux natures, et que l'une a besoin d'être soutenue par l'autre. Le prince devant donc agir en bête, tâchera d'être tout à la fois renard et lion : car, s'il n'est que lion, il n'apercevra point les pièges; s'il n'est que renard, il ne se défendra point contre les loups ; et il a également besoin d'être renard pour connaître les pièges, et lion pour épouvanter les loups. Ceux qui s'en tiennent tout simplement à être lions sont très malhabiles ». </a:t>
            </a:r>
          </a:p>
          <a:p>
            <a:pPr algn="just"/>
            <a:endParaRPr lang="fr-FR" sz="2800" dirty="0"/>
          </a:p>
          <a:p>
            <a:pPr algn="just"/>
            <a:endParaRPr lang="fr-FR" sz="2800" dirty="0"/>
          </a:p>
          <a:p>
            <a:pPr algn="just"/>
            <a:endParaRPr lang="fr-FR" sz="2800" dirty="0"/>
          </a:p>
          <a:p>
            <a:pPr algn="just"/>
            <a:endParaRPr lang="fr-FR" sz="2800" dirty="0"/>
          </a:p>
          <a:p>
            <a:pPr algn="just"/>
            <a:endParaRPr lang="fr-FR"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764704"/>
          </a:xfrm>
        </p:spPr>
        <p:txBody>
          <a:bodyPr>
            <a:normAutofit/>
          </a:bodyPr>
          <a:lstStyle/>
          <a:p>
            <a:r>
              <a:rPr lang="fr-FR" sz="3600" b="1" dirty="0"/>
              <a:t>Le chapitre 25 : la place de l’action politique</a:t>
            </a:r>
            <a:endParaRPr lang="fr-FR" sz="3600" b="1" i="1" dirty="0"/>
          </a:p>
        </p:txBody>
      </p:sp>
      <p:sp>
        <p:nvSpPr>
          <p:cNvPr id="3" name="Espace réservé du contenu 2"/>
          <p:cNvSpPr>
            <a:spLocks noGrp="1"/>
          </p:cNvSpPr>
          <p:nvPr>
            <p:ph idx="1"/>
          </p:nvPr>
        </p:nvSpPr>
        <p:spPr>
          <a:xfrm>
            <a:off x="0" y="980728"/>
            <a:ext cx="9144000" cy="5877272"/>
          </a:xfrm>
        </p:spPr>
        <p:txBody>
          <a:bodyPr>
            <a:normAutofit fontScale="77500" lnSpcReduction="20000"/>
          </a:bodyPr>
          <a:lstStyle/>
          <a:p>
            <a:pPr algn="just"/>
            <a:r>
              <a:rPr lang="fr-FR" sz="2800" dirty="0">
                <a:latin typeface="Times New Roman" pitchFamily="18" charset="0"/>
                <a:cs typeface="Times New Roman" pitchFamily="18" charset="0"/>
              </a:rPr>
              <a:t>Machiavel tente de faire la part du libre-arbitre (ce dont nous sommes maîtres dans ce qui nous arrive) et de la fortune, et tranche le problème par une conjecture / une supposition : « Néanmoins, pour que notre libre arbitre ne soit pas aboli, je juge qu’il peut être vrai que la fortune soit arbitre de la moitié de nos actions, mais aussi que l’autre moitié, ou à peu près, elle nous la laisse gouverner à nous. »</a:t>
            </a:r>
          </a:p>
          <a:p>
            <a:pPr algn="just">
              <a:buNone/>
            </a:pPr>
            <a:endParaRPr lang="fr-FR" sz="2800" dirty="0">
              <a:latin typeface="Times New Roman" pitchFamily="18" charset="0"/>
              <a:cs typeface="Times New Roman" pitchFamily="18" charset="0"/>
            </a:endParaRPr>
          </a:p>
          <a:p>
            <a:pPr algn="just"/>
            <a:r>
              <a:rPr lang="fr-FR" sz="2800" dirty="0">
                <a:latin typeface="Times New Roman" pitchFamily="18" charset="0"/>
                <a:cs typeface="Times New Roman" pitchFamily="18" charset="0"/>
              </a:rPr>
              <a:t>C’est une conjecture, basée sur le fait qu’il ne se peut pas que Dieu n’ait pas voulu que nous possédions une part de libre arbitre, afin de se voir reconnaître une part de responsabilité dans ce qui nous arrive. Chapitre XXVI : « Dieu ne veut pas faire toute chose pour ne point nous ôter le libre arbitre et une part de la gloire qui nous revient à nous ».</a:t>
            </a:r>
          </a:p>
          <a:p>
            <a:pPr algn="just"/>
            <a:endParaRPr lang="fr-FR" sz="2800" dirty="0">
              <a:latin typeface="Times New Roman" pitchFamily="18" charset="0"/>
              <a:cs typeface="Times New Roman" pitchFamily="18" charset="0"/>
            </a:endParaRPr>
          </a:p>
          <a:p>
            <a:pPr algn="just"/>
            <a:r>
              <a:rPr lang="fr-FR" sz="2800" dirty="0">
                <a:latin typeface="Times New Roman" pitchFamily="18" charset="0"/>
                <a:cs typeface="Times New Roman" pitchFamily="18" charset="0"/>
              </a:rPr>
              <a:t>À partir de cette anthropologie, le prince doit s’appuyer sur la moitié qui dépend de lui pour construire des bases solides à son pouvoir et ainsi être assuré contre les vicissitudes qui ne dépendent pas de lui. Par exemple, au chapitre XVII, Machiavel explique qu’il vaut mieux essayer d’être craint plutôt qu’aimé par ses sujets, parce que l’amour dépend d’autrui, donc il ne relève pas de ce qui dépend de nous ; au contraire, la crainte dépend de ce que fait le prince, donc elle est à rechercher, parce qu’elle dépend de lui.</a:t>
            </a:r>
          </a:p>
          <a:p>
            <a:pPr algn="just"/>
            <a:endParaRPr lang="fr-FR" sz="2800" dirty="0"/>
          </a:p>
          <a:p>
            <a:pPr algn="just"/>
            <a:endParaRPr lang="fr-FR" sz="2800" dirty="0"/>
          </a:p>
          <a:p>
            <a:pPr algn="just"/>
            <a:endParaRPr lang="fr-FR" sz="2800" dirty="0"/>
          </a:p>
          <a:p>
            <a:pPr algn="just"/>
            <a:endParaRPr lang="fr-FR" sz="2800" dirty="0"/>
          </a:p>
          <a:p>
            <a:pPr algn="just"/>
            <a:endParaRPr lang="fr-FR" sz="2800" dirty="0"/>
          </a:p>
          <a:p>
            <a:pPr algn="just"/>
            <a:endParaRPr lang="fr-FR"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0"/>
            <a:ext cx="8229600" cy="692696"/>
          </a:xfrm>
        </p:spPr>
        <p:txBody>
          <a:bodyPr>
            <a:normAutofit fontScale="90000"/>
          </a:bodyPr>
          <a:lstStyle/>
          <a:p>
            <a:r>
              <a:rPr lang="fr-FR" b="1" dirty="0">
                <a:latin typeface="Times New Roman" pitchFamily="18" charset="0"/>
                <a:cs typeface="Times New Roman" pitchFamily="18" charset="0"/>
              </a:rPr>
              <a:t>Un texte de la Renaissance</a:t>
            </a:r>
          </a:p>
        </p:txBody>
      </p:sp>
      <p:sp>
        <p:nvSpPr>
          <p:cNvPr id="3" name="Espace réservé du contenu 2"/>
          <p:cNvSpPr>
            <a:spLocks noGrp="1"/>
          </p:cNvSpPr>
          <p:nvPr>
            <p:ph idx="1"/>
          </p:nvPr>
        </p:nvSpPr>
        <p:spPr>
          <a:xfrm>
            <a:off x="0" y="836712"/>
            <a:ext cx="9144000" cy="6021288"/>
          </a:xfrm>
        </p:spPr>
        <p:txBody>
          <a:bodyPr>
            <a:normAutofit fontScale="85000" lnSpcReduction="10000"/>
          </a:bodyPr>
          <a:lstStyle/>
          <a:p>
            <a:pPr algn="just"/>
            <a:r>
              <a:rPr lang="fr-FR" sz="2600" dirty="0">
                <a:latin typeface="Times New Roman" pitchFamily="18" charset="0"/>
                <a:cs typeface="Times New Roman" pitchFamily="18" charset="0"/>
              </a:rPr>
              <a:t>Depuis le XIIIe siècle environ, on redécouvre des textes antiques, et notamment les </a:t>
            </a:r>
            <a:r>
              <a:rPr lang="fr-FR" sz="2600" i="1" dirty="0">
                <a:latin typeface="Times New Roman" pitchFamily="18" charset="0"/>
                <a:cs typeface="Times New Roman" pitchFamily="18" charset="0"/>
              </a:rPr>
              <a:t>Politiques </a:t>
            </a:r>
            <a:r>
              <a:rPr lang="fr-FR" sz="2600" dirty="0">
                <a:latin typeface="Times New Roman" pitchFamily="18" charset="0"/>
                <a:cs typeface="Times New Roman" pitchFamily="18" charset="0"/>
              </a:rPr>
              <a:t>d’Aristote, où l’on trouve l’idée que la vie politique et les communautés politiques sont naturelles (ce qui permet de réinvestir la dimension politique au sein de la vie terrestre).</a:t>
            </a:r>
          </a:p>
          <a:p>
            <a:pPr algn="just"/>
            <a:endParaRPr lang="fr-FR" sz="2600" dirty="0">
              <a:latin typeface="Times New Roman" pitchFamily="18" charset="0"/>
              <a:cs typeface="Times New Roman" pitchFamily="18" charset="0"/>
            </a:endParaRPr>
          </a:p>
          <a:p>
            <a:pPr algn="just"/>
            <a:r>
              <a:rPr lang="fr-FR" sz="2600" dirty="0">
                <a:latin typeface="Times New Roman" pitchFamily="18" charset="0"/>
                <a:cs typeface="Times New Roman" pitchFamily="18" charset="0"/>
              </a:rPr>
              <a:t>Une formation d’élite où se mêle humanisme et christianisme. Machiavel est un penseur italien qui s’inscrit dans le courant humaniste, très influent durant la période de la Renaissance. Fonctionnaire durant quatorze années de la cité florentine, pour qui il effectua des missions diplomatiques à Rome (auprès du pape) mais aussi à la cour de France.</a:t>
            </a:r>
          </a:p>
          <a:p>
            <a:pPr algn="just"/>
            <a:endParaRPr lang="fr-FR" sz="2600" i="1" dirty="0">
              <a:latin typeface="Times New Roman" pitchFamily="18" charset="0"/>
              <a:cs typeface="Times New Roman" pitchFamily="18" charset="0"/>
            </a:endParaRPr>
          </a:p>
          <a:p>
            <a:pPr algn="just"/>
            <a:r>
              <a:rPr lang="fr-FR" sz="2600" i="1" dirty="0">
                <a:latin typeface="Times New Roman" pitchFamily="18" charset="0"/>
                <a:cs typeface="Times New Roman" pitchFamily="18" charset="0"/>
              </a:rPr>
              <a:t> </a:t>
            </a:r>
            <a:r>
              <a:rPr lang="fr-FR" sz="2600" dirty="0">
                <a:latin typeface="Times New Roman" pitchFamily="18" charset="0"/>
                <a:cs typeface="Times New Roman" pitchFamily="18" charset="0"/>
              </a:rPr>
              <a:t>A son époque, la culture intellectuelle de Florence est dominée par les </a:t>
            </a:r>
            <a:r>
              <a:rPr lang="fr-FR" sz="2600" i="1" dirty="0" err="1">
                <a:latin typeface="Times New Roman" pitchFamily="18" charset="0"/>
                <a:cs typeface="Times New Roman" pitchFamily="18" charset="0"/>
              </a:rPr>
              <a:t>studia</a:t>
            </a:r>
            <a:r>
              <a:rPr lang="fr-FR" sz="2600" i="1" dirty="0">
                <a:latin typeface="Times New Roman" pitchFamily="18" charset="0"/>
                <a:cs typeface="Times New Roman" pitchFamily="18" charset="0"/>
              </a:rPr>
              <a:t> </a:t>
            </a:r>
            <a:r>
              <a:rPr lang="fr-FR" sz="2600" i="1" dirty="0" err="1">
                <a:latin typeface="Times New Roman" pitchFamily="18" charset="0"/>
                <a:cs typeface="Times New Roman" pitchFamily="18" charset="0"/>
              </a:rPr>
              <a:t>humanitatis</a:t>
            </a:r>
            <a:r>
              <a:rPr lang="fr-FR" sz="2600" i="1" dirty="0">
                <a:latin typeface="Times New Roman" pitchFamily="18" charset="0"/>
                <a:cs typeface="Times New Roman" pitchFamily="18" charset="0"/>
              </a:rPr>
              <a:t> </a:t>
            </a:r>
            <a:r>
              <a:rPr lang="fr-FR" sz="2600" dirty="0">
                <a:latin typeface="Times New Roman" pitchFamily="18" charset="0"/>
                <a:cs typeface="Times New Roman" pitchFamily="18" charset="0"/>
              </a:rPr>
              <a:t>classiques : maîtrise du latin, apprentissage de la rhétorique, imitation du style des classiques, connaissance de l’histoire ancienne et de la philosophie morale. Il reçoit une solide éducation qui s’inscrit dans cette tradition.</a:t>
            </a:r>
          </a:p>
          <a:p>
            <a:pPr algn="just"/>
            <a:endParaRPr lang="fr-FR" sz="2600" dirty="0">
              <a:latin typeface="Times New Roman" pitchFamily="18" charset="0"/>
              <a:cs typeface="Times New Roman" pitchFamily="18" charset="0"/>
            </a:endParaRPr>
          </a:p>
          <a:p>
            <a:pPr algn="ctr">
              <a:buNone/>
            </a:pPr>
            <a:r>
              <a:rPr lang="fr-FR" sz="2600" i="1" dirty="0" err="1">
                <a:latin typeface="Times New Roman" pitchFamily="18" charset="0"/>
                <a:cs typeface="Times New Roman" pitchFamily="18" charset="0"/>
              </a:rPr>
              <a:t>Rq</a:t>
            </a:r>
            <a:r>
              <a:rPr lang="fr-FR" sz="2600" i="1" dirty="0">
                <a:latin typeface="Times New Roman" pitchFamily="18" charset="0"/>
                <a:cs typeface="Times New Roman" pitchFamily="18" charset="0"/>
              </a:rPr>
              <a:t> : il recopie par exemple le </a:t>
            </a:r>
            <a:r>
              <a:rPr lang="fr-FR" sz="2600" dirty="0">
                <a:latin typeface="Times New Roman" pitchFamily="18" charset="0"/>
                <a:cs typeface="Times New Roman" pitchFamily="18" charset="0"/>
              </a:rPr>
              <a:t>De </a:t>
            </a:r>
            <a:r>
              <a:rPr lang="fr-FR" sz="2600" dirty="0" err="1">
                <a:latin typeface="Times New Roman" pitchFamily="18" charset="0"/>
                <a:cs typeface="Times New Roman" pitchFamily="18" charset="0"/>
              </a:rPr>
              <a:t>Rerum</a:t>
            </a:r>
            <a:r>
              <a:rPr lang="fr-FR" sz="2600" dirty="0">
                <a:latin typeface="Times New Roman" pitchFamily="18" charset="0"/>
                <a:cs typeface="Times New Roman" pitchFamily="18" charset="0"/>
              </a:rPr>
              <a:t> </a:t>
            </a:r>
            <a:r>
              <a:rPr lang="fr-FR" sz="2600" dirty="0" err="1">
                <a:latin typeface="Times New Roman" pitchFamily="18" charset="0"/>
                <a:cs typeface="Times New Roman" pitchFamily="18" charset="0"/>
              </a:rPr>
              <a:t>natura</a:t>
            </a:r>
            <a:r>
              <a:rPr lang="fr-FR" sz="2600" dirty="0">
                <a:latin typeface="Times New Roman" pitchFamily="18" charset="0"/>
                <a:cs typeface="Times New Roman" pitchFamily="18" charset="0"/>
              </a:rPr>
              <a:t> </a:t>
            </a:r>
            <a:r>
              <a:rPr lang="fr-FR" sz="2600" i="1" dirty="0">
                <a:latin typeface="Times New Roman" pitchFamily="18" charset="0"/>
                <a:cs typeface="Times New Roman" pitchFamily="18" charset="0"/>
              </a:rPr>
              <a:t>de Lucrèce en 1497.</a:t>
            </a:r>
          </a:p>
          <a:p>
            <a:pPr algn="just"/>
            <a:endParaRPr lang="fr-FR" sz="27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0"/>
            <a:ext cx="8568952" cy="476672"/>
          </a:xfrm>
        </p:spPr>
        <p:txBody>
          <a:bodyPr>
            <a:normAutofit fontScale="90000"/>
          </a:bodyPr>
          <a:lstStyle/>
          <a:p>
            <a:r>
              <a:rPr lang="fr-FR" b="1" dirty="0">
                <a:latin typeface="Times New Roman" pitchFamily="18" charset="0"/>
                <a:cs typeface="Times New Roman" pitchFamily="18" charset="0"/>
              </a:rPr>
              <a:t>Un texte stratégique et opportuniste…</a:t>
            </a:r>
          </a:p>
        </p:txBody>
      </p:sp>
      <p:sp>
        <p:nvSpPr>
          <p:cNvPr id="3" name="Espace réservé du contenu 2"/>
          <p:cNvSpPr>
            <a:spLocks noGrp="1"/>
          </p:cNvSpPr>
          <p:nvPr>
            <p:ph idx="1"/>
          </p:nvPr>
        </p:nvSpPr>
        <p:spPr>
          <a:xfrm>
            <a:off x="0" y="692696"/>
            <a:ext cx="9144000" cy="6165304"/>
          </a:xfrm>
        </p:spPr>
        <p:txBody>
          <a:bodyPr>
            <a:normAutofit fontScale="25000" lnSpcReduction="20000"/>
          </a:bodyPr>
          <a:lstStyle/>
          <a:p>
            <a:pPr algn="ctr">
              <a:buNone/>
            </a:pPr>
            <a:r>
              <a:rPr lang="fr-FR" sz="6400" i="1" dirty="0"/>
              <a:t>Rappel : </a:t>
            </a:r>
            <a:r>
              <a:rPr lang="fr-FR" sz="6400" dirty="0"/>
              <a:t>pour Skinner, un texte est une action, un « speech </a:t>
            </a:r>
            <a:r>
              <a:rPr lang="fr-FR" sz="6400" dirty="0" err="1"/>
              <a:t>act</a:t>
            </a:r>
            <a:r>
              <a:rPr lang="fr-FR" sz="6400" dirty="0"/>
              <a:t> ». Il est entouré d’un contexte (linguistique, mais aussi politique, intellectuel, </a:t>
            </a:r>
            <a:r>
              <a:rPr lang="fr-FR" sz="6400" dirty="0" err="1"/>
              <a:t>etc</a:t>
            </a:r>
            <a:r>
              <a:rPr lang="fr-FR" sz="6400" dirty="0"/>
              <a:t>…) et aussi, bien souvent, d’une intention.</a:t>
            </a:r>
          </a:p>
          <a:p>
            <a:pPr>
              <a:buNone/>
            </a:pPr>
            <a:endParaRPr lang="fr-FR" i="1" dirty="0"/>
          </a:p>
          <a:p>
            <a:pPr algn="just"/>
            <a:r>
              <a:rPr lang="fr-FR" sz="7200" dirty="0">
                <a:latin typeface="Times New Roman" pitchFamily="18" charset="0"/>
                <a:cs typeface="Times New Roman" pitchFamily="18" charset="0"/>
              </a:rPr>
              <a:t>Comprendre ce texte dans le contexte de Florence, et dans la trajectoire de Machiavel. </a:t>
            </a:r>
          </a:p>
          <a:p>
            <a:pPr algn="just"/>
            <a:endParaRPr lang="fr-FR" sz="7200" dirty="0">
              <a:latin typeface="Times New Roman" pitchFamily="18" charset="0"/>
              <a:cs typeface="Times New Roman" pitchFamily="18" charset="0"/>
            </a:endParaRPr>
          </a:p>
          <a:p>
            <a:pPr algn="just"/>
            <a:r>
              <a:rPr lang="fr-FR" sz="7200" i="1" dirty="0">
                <a:latin typeface="Times New Roman" pitchFamily="18" charset="0"/>
                <a:cs typeface="Times New Roman" pitchFamily="18" charset="0"/>
              </a:rPr>
              <a:t>Le Prince </a:t>
            </a:r>
            <a:r>
              <a:rPr lang="fr-FR" sz="7200" dirty="0">
                <a:latin typeface="Times New Roman" pitchFamily="18" charset="0"/>
                <a:cs typeface="Times New Roman" pitchFamily="18" charset="0"/>
              </a:rPr>
              <a:t>est dédicacé à Laurent de Médicis, prince de Florence depuis peu. Dans un contexte de guerre et d’alliances entre le royaume de France, certaines cités italiennes et l’Espagne de Ferdinand, Florence était restée neutre. Or, Le 20 aout 1512, les Espagnols mirent à sac Prato, petite ville voisine de Florence, et, trois jours plus tard, les Florentins capitulèrent. Le gonfalonier </a:t>
            </a:r>
            <a:r>
              <a:rPr lang="fr-FR" sz="7200" dirty="0" err="1">
                <a:latin typeface="Times New Roman" pitchFamily="18" charset="0"/>
                <a:cs typeface="Times New Roman" pitchFamily="18" charset="0"/>
              </a:rPr>
              <a:t>Soderini</a:t>
            </a:r>
            <a:r>
              <a:rPr lang="fr-FR" sz="7200" dirty="0">
                <a:latin typeface="Times New Roman" pitchFamily="18" charset="0"/>
                <a:cs typeface="Times New Roman" pitchFamily="18" charset="0"/>
              </a:rPr>
              <a:t> s'enfuit en exil, les Médicis revinrent dans la ville après dix-huit ans d'absence, et peu après, la république fut abolie.</a:t>
            </a:r>
            <a:endParaRPr lang="fr-FR" sz="7200" i="1" dirty="0">
              <a:latin typeface="Times New Roman" pitchFamily="18" charset="0"/>
              <a:cs typeface="Times New Roman" pitchFamily="18" charset="0"/>
            </a:endParaRPr>
          </a:p>
          <a:p>
            <a:pPr algn="just"/>
            <a:endParaRPr lang="fr-FR" sz="7200" i="1" dirty="0">
              <a:latin typeface="Times New Roman" pitchFamily="18" charset="0"/>
              <a:cs typeface="Times New Roman" pitchFamily="18" charset="0"/>
            </a:endParaRPr>
          </a:p>
          <a:p>
            <a:pPr algn="just"/>
            <a:r>
              <a:rPr lang="fr-FR" sz="7200" dirty="0">
                <a:latin typeface="Times New Roman" pitchFamily="18" charset="0"/>
                <a:cs typeface="Times New Roman" pitchFamily="18" charset="0"/>
              </a:rPr>
              <a:t>Skinner écrit : </a:t>
            </a:r>
            <a:r>
              <a:rPr lang="fr-FR" sz="7200" i="1" dirty="0">
                <a:latin typeface="Times New Roman" pitchFamily="18" charset="0"/>
                <a:cs typeface="Times New Roman" pitchFamily="18" charset="0"/>
              </a:rPr>
              <a:t>« </a:t>
            </a:r>
            <a:r>
              <a:rPr lang="fr-FR" sz="7200" dirty="0">
                <a:latin typeface="Times New Roman" pitchFamily="18" charset="0"/>
                <a:cs typeface="Times New Roman" pitchFamily="18" charset="0"/>
              </a:rPr>
              <a:t>Le sort personnel de Machiavel était lié à celui du régime républicain. Le 7 novembre, il fut officiellement révoqué de son poste à la chancellerie. Trois jours plus tard, il se voyait signifier l'interdiction de quitter le territoire florentin pour un an, et l'on exigea de lui une énorme caution : mille florins. Le pire survint en février 1513. Il fut suspecté, à tort, d'avoir pris part à une conspiration manquée contre le nouveau gouvernement des Médicis. Après avoir été soumis à la torture, il fut condamné à la prison ainsi qu'à une forte amende ». Mais peu après, Giovanni de Médicis devient le pape Léon X. De nombreuses amnisties sont alors prononcées, dont celle de Machiavel.</a:t>
            </a:r>
          </a:p>
          <a:p>
            <a:pPr algn="just">
              <a:buNone/>
            </a:pPr>
            <a:endParaRPr lang="fr-FR" sz="7200" dirty="0">
              <a:latin typeface="Times New Roman" pitchFamily="18" charset="0"/>
              <a:cs typeface="Times New Roman" pitchFamily="18" charset="0"/>
            </a:endParaRPr>
          </a:p>
          <a:p>
            <a:pPr algn="just"/>
            <a:r>
              <a:rPr lang="fr-FR" sz="7200" i="1" dirty="0">
                <a:latin typeface="Times New Roman" pitchFamily="18" charset="0"/>
                <a:cs typeface="Times New Roman" pitchFamily="18" charset="0"/>
              </a:rPr>
              <a:t>Le Prince </a:t>
            </a:r>
            <a:r>
              <a:rPr lang="fr-FR" sz="7200" dirty="0">
                <a:latin typeface="Times New Roman" pitchFamily="18" charset="0"/>
                <a:cs typeface="Times New Roman" pitchFamily="18" charset="0"/>
              </a:rPr>
              <a:t>est écrit en prison, durant l’année 1513, à un moment où il essaye de retrouver une position politique malgré le changement de régime. Après avoir terminé la rédaction du </a:t>
            </a:r>
            <a:r>
              <a:rPr lang="fr-FR" sz="7200" i="1" dirty="0">
                <a:latin typeface="Times New Roman" pitchFamily="18" charset="0"/>
                <a:cs typeface="Times New Roman" pitchFamily="18" charset="0"/>
              </a:rPr>
              <a:t>Prince,</a:t>
            </a:r>
            <a:r>
              <a:rPr lang="fr-FR" sz="7200" dirty="0">
                <a:latin typeface="Times New Roman" pitchFamily="18" charset="0"/>
                <a:cs typeface="Times New Roman" pitchFamily="18" charset="0"/>
              </a:rPr>
              <a:t> Machiavel </a:t>
            </a:r>
            <a:r>
              <a:rPr lang="fr-FR" sz="7200" dirty="0" err="1">
                <a:latin typeface="Times New Roman" pitchFamily="18" charset="0"/>
                <a:cs typeface="Times New Roman" pitchFamily="18" charset="0"/>
              </a:rPr>
              <a:t>recommança</a:t>
            </a:r>
            <a:r>
              <a:rPr lang="fr-FR" sz="7200" dirty="0">
                <a:latin typeface="Times New Roman" pitchFamily="18" charset="0"/>
                <a:cs typeface="Times New Roman" pitchFamily="18" charset="0"/>
              </a:rPr>
              <a:t> à croire à son possible retour aux affaires de l'</a:t>
            </a:r>
            <a:r>
              <a:rPr lang="fr-FR" sz="7200" dirty="0" err="1">
                <a:latin typeface="Times New Roman" pitchFamily="18" charset="0"/>
                <a:cs typeface="Times New Roman" pitchFamily="18" charset="0"/>
              </a:rPr>
              <a:t>Etat</a:t>
            </a:r>
            <a:r>
              <a:rPr lang="fr-FR" sz="7200" dirty="0">
                <a:latin typeface="Times New Roman" pitchFamily="18" charset="0"/>
                <a:cs typeface="Times New Roman" pitchFamily="18" charset="0"/>
              </a:rPr>
              <a:t>. Ainsi qu'il l'écrit à </a:t>
            </a:r>
            <a:r>
              <a:rPr lang="fr-FR" sz="7200" dirty="0" err="1">
                <a:latin typeface="Times New Roman" pitchFamily="18" charset="0"/>
                <a:cs typeface="Times New Roman" pitchFamily="18" charset="0"/>
              </a:rPr>
              <a:t>Vettori</a:t>
            </a:r>
            <a:r>
              <a:rPr lang="fr-FR" sz="7200" dirty="0">
                <a:latin typeface="Times New Roman" pitchFamily="18" charset="0"/>
                <a:cs typeface="Times New Roman" pitchFamily="18" charset="0"/>
              </a:rPr>
              <a:t>, en décembre 1513 : son désir le plus cher demeurait "que ces Médicis se décident à [l]'employer, dussent-ils commencer par  (lui] faire rouler un rocher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476672"/>
          </a:xfrm>
        </p:spPr>
        <p:txBody>
          <a:bodyPr>
            <a:normAutofit fontScale="90000"/>
          </a:bodyPr>
          <a:lstStyle/>
          <a:p>
            <a:r>
              <a:rPr lang="fr-FR" b="1" dirty="0">
                <a:latin typeface="Times New Roman" pitchFamily="18" charset="0"/>
                <a:cs typeface="Times New Roman" pitchFamily="18" charset="0"/>
              </a:rPr>
              <a:t>…et ses effets (explication biographique)</a:t>
            </a:r>
          </a:p>
        </p:txBody>
      </p:sp>
      <p:sp>
        <p:nvSpPr>
          <p:cNvPr id="3" name="Espace réservé du contenu 2"/>
          <p:cNvSpPr>
            <a:spLocks noGrp="1"/>
          </p:cNvSpPr>
          <p:nvPr>
            <p:ph idx="1"/>
          </p:nvPr>
        </p:nvSpPr>
        <p:spPr>
          <a:xfrm>
            <a:off x="0" y="908720"/>
            <a:ext cx="9144000" cy="5949280"/>
          </a:xfrm>
        </p:spPr>
        <p:txBody>
          <a:bodyPr>
            <a:normAutofit fontScale="85000" lnSpcReduction="10000"/>
          </a:bodyPr>
          <a:lstStyle/>
          <a:p>
            <a:pPr algn="just"/>
            <a:r>
              <a:rPr lang="fr-FR" sz="2600" dirty="0">
                <a:latin typeface="Times New Roman" pitchFamily="18" charset="0"/>
                <a:cs typeface="Times New Roman" pitchFamily="18" charset="0"/>
              </a:rPr>
              <a:t>Dans la dédicace du </a:t>
            </a:r>
            <a:r>
              <a:rPr lang="fr-FR" sz="2600" i="1" dirty="0">
                <a:latin typeface="Times New Roman" pitchFamily="18" charset="0"/>
                <a:cs typeface="Times New Roman" pitchFamily="18" charset="0"/>
              </a:rPr>
              <a:t>Prince, </a:t>
            </a:r>
            <a:r>
              <a:rPr lang="fr-FR" sz="2600" dirty="0">
                <a:latin typeface="Times New Roman" pitchFamily="18" charset="0"/>
                <a:cs typeface="Times New Roman" pitchFamily="18" charset="0"/>
              </a:rPr>
              <a:t>Machiavel écrit explicitement son désir d’offrir aux Médicis « quelques témoignages de [sa] soumission à leur égard. Certes marque classique d’allégeance à l’égard des grands [</a:t>
            </a:r>
            <a:r>
              <a:rPr lang="fr-FR" sz="2600" dirty="0" err="1">
                <a:latin typeface="Times New Roman" pitchFamily="18" charset="0"/>
                <a:cs typeface="Times New Roman" pitchFamily="18" charset="0"/>
              </a:rPr>
              <a:t>cf</a:t>
            </a:r>
            <a:r>
              <a:rPr lang="fr-FR" sz="2600" dirty="0">
                <a:latin typeface="Times New Roman" pitchFamily="18" charset="0"/>
                <a:cs typeface="Times New Roman" pitchFamily="18" charset="0"/>
              </a:rPr>
              <a:t> plus loin], c’est ici très prononcé. Et, plus globalement, l’ensemble du prince tourne autour de l’affirmation de la puissance de Laurent, prince nouveau.</a:t>
            </a:r>
          </a:p>
          <a:p>
            <a:pPr algn="just"/>
            <a:endParaRPr lang="fr-FR" sz="2600" dirty="0">
              <a:latin typeface="Times New Roman" pitchFamily="18" charset="0"/>
              <a:cs typeface="Times New Roman" pitchFamily="18" charset="0"/>
            </a:endParaRPr>
          </a:p>
          <a:p>
            <a:pPr algn="just"/>
            <a:r>
              <a:rPr lang="fr-FR" sz="2600" dirty="0">
                <a:latin typeface="Times New Roman" pitchFamily="18" charset="0"/>
                <a:cs typeface="Times New Roman" pitchFamily="18" charset="0"/>
              </a:rPr>
              <a:t>Pour Skinner, « La force de ce désir semble avoir été telle qu'elle alla jusqu'à altérer la rigueur habituelle de son argumentation ». Il prend l’exemple du chapitre 20, dans lequel il écrit que les nouveaux souverains peuvent s'attendre à trouver "plus de fidélité et plus d'utilité chez les hommes qui à leur arrivée au pouvoir ont été tenus pour suspects que chez ceux en qui, au commencement, ils avaient confiance". Il écrit aussi qu’il est plus facile de gagner l'amitié des hommes qui étaient contents du régime antérieur" que celle de n’importe quels autres.</a:t>
            </a:r>
          </a:p>
          <a:p>
            <a:pPr algn="just"/>
            <a:endParaRPr lang="fr-FR" sz="2600" dirty="0">
              <a:latin typeface="Times New Roman" pitchFamily="18" charset="0"/>
              <a:cs typeface="Times New Roman" pitchFamily="18" charset="0"/>
            </a:endParaRPr>
          </a:p>
          <a:p>
            <a:pPr algn="just">
              <a:buNone/>
            </a:pPr>
            <a:r>
              <a:rPr lang="fr-FR" sz="2100" i="1" dirty="0">
                <a:latin typeface="Times New Roman" pitchFamily="18" charset="0"/>
                <a:cs typeface="Times New Roman" pitchFamily="18" charset="0"/>
              </a:rPr>
              <a:t>	</a:t>
            </a:r>
            <a:r>
              <a:rPr lang="fr-FR" sz="2100" i="1" dirty="0" err="1">
                <a:latin typeface="Times New Roman" pitchFamily="18" charset="0"/>
                <a:cs typeface="Times New Roman" pitchFamily="18" charset="0"/>
              </a:rPr>
              <a:t>Rq</a:t>
            </a:r>
            <a:r>
              <a:rPr lang="fr-FR" sz="2100" i="1" dirty="0">
                <a:latin typeface="Times New Roman" pitchFamily="18" charset="0"/>
                <a:cs typeface="Times New Roman" pitchFamily="18" charset="0"/>
              </a:rPr>
              <a:t>: Machiavel est véritablement affecté par l’instabilité politique à Florence, et il croit sans doute sincèrement aux effets positifs de la stabilité politique. Cependant, comme le montre la suite de sa trajectoire, il reste (ou redevient) un partisan des constitutions mixtes et de la tradition républicaine (que l’on recroisera avec Rousseau).</a:t>
            </a:r>
          </a:p>
          <a:p>
            <a:pPr algn="just"/>
            <a:endParaRPr lang="fr-FR" sz="2600" dirty="0">
              <a:latin typeface="Times New Roman" pitchFamily="18" charset="0"/>
              <a:cs typeface="Times New Roman" pitchFamily="18" charset="0"/>
            </a:endParaRPr>
          </a:p>
          <a:p>
            <a:pPr algn="just"/>
            <a:endParaRPr lang="fr-FR" sz="2600" i="1" dirty="0">
              <a:latin typeface="Times New Roman" pitchFamily="18" charset="0"/>
              <a:cs typeface="Times New Roman" pitchFamily="18" charset="0"/>
            </a:endParaRPr>
          </a:p>
          <a:p>
            <a:pPr algn="just">
              <a:buNone/>
            </a:pPr>
            <a:endParaRPr lang="fr-FR" sz="2600" i="1" dirty="0">
              <a:latin typeface="Times New Roman" pitchFamily="18" charset="0"/>
              <a:cs typeface="Times New Roman" pitchFamily="18" charset="0"/>
            </a:endParaRPr>
          </a:p>
          <a:p>
            <a:endParaRPr lang="fr-FR" sz="28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454</TotalTime>
  <Words>4879</Words>
  <Application>Microsoft Office PowerPoint</Application>
  <PresentationFormat>Affichage à l'écran (4:3)</PresentationFormat>
  <Paragraphs>154</Paragraphs>
  <Slides>19</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19</vt:i4>
      </vt:variant>
    </vt:vector>
  </HeadingPairs>
  <TitlesOfParts>
    <vt:vector size="23" baseType="lpstr">
      <vt:lpstr>Arial</vt:lpstr>
      <vt:lpstr>Calibri</vt:lpstr>
      <vt:lpstr>Times New Roman</vt:lpstr>
      <vt:lpstr>Thème Office</vt:lpstr>
      <vt:lpstr>De Machiavel à Hobbes. Retour sur quelques symptômes de l’autonomisation du politique et de l’affirmation de l’État moderne</vt:lpstr>
      <vt:lpstr>Les idées clés du Prince.</vt:lpstr>
      <vt:lpstr>Les idées clés du Prince.</vt:lpstr>
      <vt:lpstr>Les idées clés du Prince.</vt:lpstr>
      <vt:lpstr>Le chapitre 18 : être lion et renard</vt:lpstr>
      <vt:lpstr>Le chapitre 25 : la place de l’action politique</vt:lpstr>
      <vt:lpstr>Un texte de la Renaissance</vt:lpstr>
      <vt:lpstr>Un texte stratégique et opportuniste…</vt:lpstr>
      <vt:lpstr>…et ses effets (explication biographique)</vt:lpstr>
      <vt:lpstr>Un genre bien établi : les miroirs princiers.</vt:lpstr>
      <vt:lpstr>Un genre en évolution au XVIe siècle</vt:lpstr>
      <vt:lpstr>Le Prince dans l’histoire longue des arts de gouverner (1).</vt:lpstr>
      <vt:lpstr>Le Prince dans l’histoire longue des arts de gouverner (2).</vt:lpstr>
      <vt:lpstr>Le Prince dans l’histoire longue des arts de gouverner (3).</vt:lpstr>
      <vt:lpstr>Machiavel, penseur de la domination plus que du gouvernement</vt:lpstr>
      <vt:lpstr>La virtu contre les vertus. Repenser les liens entre morale et politique</vt:lpstr>
      <vt:lpstr>Histoire, politique et Fortuna</vt:lpstr>
      <vt:lpstr>Retour au chapitre 18</vt:lpstr>
      <vt:lpstr>Machiavel, machiavélisme, utopie.</vt:lpstr>
    </vt:vector>
  </TitlesOfParts>
  <Company>Mairie de Paris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 Machiavel à Hobbes, retour sur quelques symptômes de l’autonomisation du politique et de l’affirmation de l’État moderne</dc:title>
  <dc:creator>aubertlo</dc:creator>
  <cp:lastModifiedBy>Antoine AUBERT</cp:lastModifiedBy>
  <cp:revision>249</cp:revision>
  <dcterms:created xsi:type="dcterms:W3CDTF">2022-09-20T13:10:28Z</dcterms:created>
  <dcterms:modified xsi:type="dcterms:W3CDTF">2022-11-28T22:01:50Z</dcterms:modified>
</cp:coreProperties>
</file>