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49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132044-EF2A-DA47-82CC-BE9DA8905CB2}" type="datetimeFigureOut">
              <a:rPr lang="fr-FR" smtClean="0"/>
              <a:t>13/12/22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C8C3F5-E23B-EC4B-BAB1-3B30E7E3BF37}" type="slidenum">
              <a:rPr lang="fr-FR" smtClean="0"/>
              <a:t>‹#›</a:t>
            </a:fld>
            <a:endParaRPr lang="fr-FR"/>
          </a:p>
        </p:txBody>
      </p:sp>
    </p:spTree>
    <p:extLst>
      <p:ext uri="{BB962C8B-B14F-4D97-AF65-F5344CB8AC3E}">
        <p14:creationId xmlns:p14="http://schemas.microsoft.com/office/powerpoint/2010/main" val="19174028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8B3D1CE-482B-6748-ABBE-29301429FC8D}" type="slidenum">
              <a:rPr lang="fr-FR" smtClean="0"/>
              <a:t>4</a:t>
            </a:fld>
            <a:endParaRPr lang="fr-FR"/>
          </a:p>
        </p:txBody>
      </p:sp>
    </p:spTree>
    <p:extLst>
      <p:ext uri="{BB962C8B-B14F-4D97-AF65-F5344CB8AC3E}">
        <p14:creationId xmlns:p14="http://schemas.microsoft.com/office/powerpoint/2010/main" val="126562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FAA8F70-3A90-6545-A748-C1558C45B481}" type="datetimeFigureOut">
              <a:rPr lang="fr-FR" smtClean="0"/>
              <a:t>13/12/22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950BC0-EC7F-184E-9E35-77B113C2D530}" type="slidenum">
              <a:rPr lang="fr-FR" smtClean="0"/>
              <a:t>‹#›</a:t>
            </a:fld>
            <a:endParaRPr lang="fr-FR"/>
          </a:p>
        </p:txBody>
      </p:sp>
    </p:spTree>
    <p:extLst>
      <p:ext uri="{BB962C8B-B14F-4D97-AF65-F5344CB8AC3E}">
        <p14:creationId xmlns:p14="http://schemas.microsoft.com/office/powerpoint/2010/main" val="1533880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AA8F70-3A90-6545-A748-C1558C45B481}" type="datetimeFigureOut">
              <a:rPr lang="fr-FR" smtClean="0"/>
              <a:t>13/12/22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950BC0-EC7F-184E-9E35-77B113C2D530}" type="slidenum">
              <a:rPr lang="fr-FR" smtClean="0"/>
              <a:t>‹#›</a:t>
            </a:fld>
            <a:endParaRPr lang="fr-FR"/>
          </a:p>
        </p:txBody>
      </p:sp>
    </p:spTree>
    <p:extLst>
      <p:ext uri="{BB962C8B-B14F-4D97-AF65-F5344CB8AC3E}">
        <p14:creationId xmlns:p14="http://schemas.microsoft.com/office/powerpoint/2010/main" val="134353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AA8F70-3A90-6545-A748-C1558C45B481}" type="datetimeFigureOut">
              <a:rPr lang="fr-FR" smtClean="0"/>
              <a:t>13/12/22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950BC0-EC7F-184E-9E35-77B113C2D530}" type="slidenum">
              <a:rPr lang="fr-FR" smtClean="0"/>
              <a:t>‹#›</a:t>
            </a:fld>
            <a:endParaRPr lang="fr-FR"/>
          </a:p>
        </p:txBody>
      </p:sp>
    </p:spTree>
    <p:extLst>
      <p:ext uri="{BB962C8B-B14F-4D97-AF65-F5344CB8AC3E}">
        <p14:creationId xmlns:p14="http://schemas.microsoft.com/office/powerpoint/2010/main" val="1683481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AA8F70-3A90-6545-A748-C1558C45B481}" type="datetimeFigureOut">
              <a:rPr lang="fr-FR" smtClean="0"/>
              <a:t>13/12/22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950BC0-EC7F-184E-9E35-77B113C2D530}" type="slidenum">
              <a:rPr lang="fr-FR" smtClean="0"/>
              <a:t>‹#›</a:t>
            </a:fld>
            <a:endParaRPr lang="fr-FR"/>
          </a:p>
        </p:txBody>
      </p:sp>
    </p:spTree>
    <p:extLst>
      <p:ext uri="{BB962C8B-B14F-4D97-AF65-F5344CB8AC3E}">
        <p14:creationId xmlns:p14="http://schemas.microsoft.com/office/powerpoint/2010/main" val="3151845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FAA8F70-3A90-6545-A748-C1558C45B481}" type="datetimeFigureOut">
              <a:rPr lang="fr-FR" smtClean="0"/>
              <a:t>13/12/22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950BC0-EC7F-184E-9E35-77B113C2D530}" type="slidenum">
              <a:rPr lang="fr-FR" smtClean="0"/>
              <a:t>‹#›</a:t>
            </a:fld>
            <a:endParaRPr lang="fr-FR"/>
          </a:p>
        </p:txBody>
      </p:sp>
    </p:spTree>
    <p:extLst>
      <p:ext uri="{BB962C8B-B14F-4D97-AF65-F5344CB8AC3E}">
        <p14:creationId xmlns:p14="http://schemas.microsoft.com/office/powerpoint/2010/main" val="656418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FAA8F70-3A90-6545-A748-C1558C45B481}" type="datetimeFigureOut">
              <a:rPr lang="fr-FR" smtClean="0"/>
              <a:t>13/12/22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9950BC0-EC7F-184E-9E35-77B113C2D530}" type="slidenum">
              <a:rPr lang="fr-FR" smtClean="0"/>
              <a:t>‹#›</a:t>
            </a:fld>
            <a:endParaRPr lang="fr-FR"/>
          </a:p>
        </p:txBody>
      </p:sp>
    </p:spTree>
    <p:extLst>
      <p:ext uri="{BB962C8B-B14F-4D97-AF65-F5344CB8AC3E}">
        <p14:creationId xmlns:p14="http://schemas.microsoft.com/office/powerpoint/2010/main" val="3152012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FAA8F70-3A90-6545-A748-C1558C45B481}" type="datetimeFigureOut">
              <a:rPr lang="fr-FR" smtClean="0"/>
              <a:t>13/12/22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9950BC0-EC7F-184E-9E35-77B113C2D530}" type="slidenum">
              <a:rPr lang="fr-FR" smtClean="0"/>
              <a:t>‹#›</a:t>
            </a:fld>
            <a:endParaRPr lang="fr-FR"/>
          </a:p>
        </p:txBody>
      </p:sp>
    </p:spTree>
    <p:extLst>
      <p:ext uri="{BB962C8B-B14F-4D97-AF65-F5344CB8AC3E}">
        <p14:creationId xmlns:p14="http://schemas.microsoft.com/office/powerpoint/2010/main" val="263237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1FAA8F70-3A90-6545-A748-C1558C45B481}" type="datetimeFigureOut">
              <a:rPr lang="fr-FR" smtClean="0"/>
              <a:t>13/12/22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9950BC0-EC7F-184E-9E35-77B113C2D530}" type="slidenum">
              <a:rPr lang="fr-FR" smtClean="0"/>
              <a:t>‹#›</a:t>
            </a:fld>
            <a:endParaRPr lang="fr-FR"/>
          </a:p>
        </p:txBody>
      </p:sp>
    </p:spTree>
    <p:extLst>
      <p:ext uri="{BB962C8B-B14F-4D97-AF65-F5344CB8AC3E}">
        <p14:creationId xmlns:p14="http://schemas.microsoft.com/office/powerpoint/2010/main" val="287780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FAA8F70-3A90-6545-A748-C1558C45B481}" type="datetimeFigureOut">
              <a:rPr lang="fr-FR" smtClean="0"/>
              <a:t>13/12/22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9950BC0-EC7F-184E-9E35-77B113C2D530}" type="slidenum">
              <a:rPr lang="fr-FR" smtClean="0"/>
              <a:t>‹#›</a:t>
            </a:fld>
            <a:endParaRPr lang="fr-FR"/>
          </a:p>
        </p:txBody>
      </p:sp>
    </p:spTree>
    <p:extLst>
      <p:ext uri="{BB962C8B-B14F-4D97-AF65-F5344CB8AC3E}">
        <p14:creationId xmlns:p14="http://schemas.microsoft.com/office/powerpoint/2010/main" val="4116790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FAA8F70-3A90-6545-A748-C1558C45B481}" type="datetimeFigureOut">
              <a:rPr lang="fr-FR" smtClean="0"/>
              <a:t>13/12/22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9950BC0-EC7F-184E-9E35-77B113C2D530}" type="slidenum">
              <a:rPr lang="fr-FR" smtClean="0"/>
              <a:t>‹#›</a:t>
            </a:fld>
            <a:endParaRPr lang="fr-FR"/>
          </a:p>
        </p:txBody>
      </p:sp>
    </p:spTree>
    <p:extLst>
      <p:ext uri="{BB962C8B-B14F-4D97-AF65-F5344CB8AC3E}">
        <p14:creationId xmlns:p14="http://schemas.microsoft.com/office/powerpoint/2010/main" val="940587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FAA8F70-3A90-6545-A748-C1558C45B481}" type="datetimeFigureOut">
              <a:rPr lang="fr-FR" smtClean="0"/>
              <a:t>13/12/22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9950BC0-EC7F-184E-9E35-77B113C2D530}" type="slidenum">
              <a:rPr lang="fr-FR" smtClean="0"/>
              <a:t>‹#›</a:t>
            </a:fld>
            <a:endParaRPr lang="fr-FR"/>
          </a:p>
        </p:txBody>
      </p:sp>
    </p:spTree>
    <p:extLst>
      <p:ext uri="{BB962C8B-B14F-4D97-AF65-F5344CB8AC3E}">
        <p14:creationId xmlns:p14="http://schemas.microsoft.com/office/powerpoint/2010/main" val="12780821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AA8F70-3A90-6545-A748-C1558C45B481}" type="datetimeFigureOut">
              <a:rPr lang="fr-FR" smtClean="0"/>
              <a:t>13/12/22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50BC0-EC7F-184E-9E35-77B113C2D530}" type="slidenum">
              <a:rPr lang="fr-FR" smtClean="0"/>
              <a:t>‹#›</a:t>
            </a:fld>
            <a:endParaRPr lang="fr-FR"/>
          </a:p>
        </p:txBody>
      </p:sp>
    </p:spTree>
    <p:extLst>
      <p:ext uri="{BB962C8B-B14F-4D97-AF65-F5344CB8AC3E}">
        <p14:creationId xmlns:p14="http://schemas.microsoft.com/office/powerpoint/2010/main" val="4008003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idx="1"/>
          </p:nvPr>
        </p:nvSpPr>
        <p:spPr/>
        <p:txBody>
          <a:bodyPr/>
          <a:lstStyle/>
          <a:p>
            <a:pPr marL="0" indent="0" algn="ctr">
              <a:buNone/>
            </a:pPr>
            <a:r>
              <a:rPr lang="fr-FR" sz="3600" b="1" i="1" dirty="0"/>
              <a:t>Théories politiques </a:t>
            </a:r>
            <a:endParaRPr lang="fr-FR" sz="3600" dirty="0"/>
          </a:p>
          <a:p>
            <a:pPr marL="0" indent="0" algn="ctr">
              <a:buNone/>
            </a:pPr>
            <a:r>
              <a:rPr lang="fr-FR" b="1" dirty="0"/>
              <a:t>Cours de M1 en science politique</a:t>
            </a:r>
            <a:endParaRPr lang="fr-FR" dirty="0"/>
          </a:p>
          <a:p>
            <a:pPr marL="0" indent="0" algn="ctr">
              <a:buNone/>
            </a:pPr>
            <a:r>
              <a:rPr lang="fr-FR" b="1" dirty="0"/>
              <a:t>Université Paris 1 – Panthéon Sorbonne</a:t>
            </a:r>
            <a:endParaRPr lang="fr-FR" dirty="0"/>
          </a:p>
          <a:p>
            <a:pPr marL="0" indent="0" algn="ctr">
              <a:buNone/>
            </a:pPr>
            <a:r>
              <a:rPr lang="fr-FR" b="1" dirty="0"/>
              <a:t>2022-2023</a:t>
            </a:r>
            <a:endParaRPr lang="fr-FR" dirty="0"/>
          </a:p>
          <a:p>
            <a:pPr marL="0" indent="0" algn="ctr">
              <a:buNone/>
            </a:pPr>
            <a:r>
              <a:rPr lang="fr-FR" b="1" dirty="0"/>
              <a:t>Antoine </a:t>
            </a:r>
            <a:r>
              <a:rPr lang="fr-FR" b="1" dirty="0" smtClean="0"/>
              <a:t>AUBERT</a:t>
            </a:r>
            <a:r>
              <a:rPr lang="fr-FR" dirty="0"/>
              <a:t> </a:t>
            </a:r>
            <a:r>
              <a:rPr lang="fr-FR" dirty="0" smtClean="0"/>
              <a:t>; </a:t>
            </a:r>
            <a:r>
              <a:rPr lang="fr-FR" b="1" dirty="0" smtClean="0"/>
              <a:t>David </a:t>
            </a:r>
            <a:r>
              <a:rPr lang="fr-FR" b="1" dirty="0"/>
              <a:t>SMADJA</a:t>
            </a:r>
            <a:endParaRPr lang="fr-FR" dirty="0"/>
          </a:p>
          <a:p>
            <a:endParaRPr lang="fr-FR" dirty="0"/>
          </a:p>
        </p:txBody>
      </p:sp>
    </p:spTree>
    <p:extLst>
      <p:ext uri="{BB962C8B-B14F-4D97-AF65-F5344CB8AC3E}">
        <p14:creationId xmlns:p14="http://schemas.microsoft.com/office/powerpoint/2010/main" val="371144259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Situation de la théorie politique</a:t>
            </a:r>
            <a:endParaRPr lang="fr-FR" dirty="0"/>
          </a:p>
        </p:txBody>
      </p:sp>
      <p:sp>
        <p:nvSpPr>
          <p:cNvPr id="3" name="Espace réservé du contenu 2"/>
          <p:cNvSpPr>
            <a:spLocks noGrp="1"/>
          </p:cNvSpPr>
          <p:nvPr>
            <p:ph idx="1"/>
          </p:nvPr>
        </p:nvSpPr>
        <p:spPr/>
        <p:txBody>
          <a:bodyPr>
            <a:normAutofit lnSpcReduction="10000"/>
          </a:bodyPr>
          <a:lstStyle/>
          <a:p>
            <a:pPr marL="0" indent="0" algn="just">
              <a:buNone/>
            </a:pPr>
            <a:r>
              <a:rPr lang="fr-FR" dirty="0"/>
              <a:t>Situation de l’étude des théories politiques dans le champ de la science politique comme </a:t>
            </a:r>
            <a:r>
              <a:rPr lang="fr-FR" dirty="0" smtClean="0"/>
              <a:t>discipline.</a:t>
            </a:r>
          </a:p>
          <a:p>
            <a:pPr marL="0" indent="0" algn="just">
              <a:buNone/>
            </a:pPr>
            <a:r>
              <a:rPr lang="fr-FR" dirty="0" smtClean="0"/>
              <a:t>Expliquez les phénomènes politiques par les idées, donc par les élites intellectuelles et politiques : vers un biais élitiste. Approche normative incompatible avec le projet de la sociologie et des sciences sociales. Critique sociale et sociologique de l’histoire des idées.</a:t>
            </a:r>
          </a:p>
          <a:p>
            <a:endParaRPr lang="fr-FR" dirty="0"/>
          </a:p>
        </p:txBody>
      </p:sp>
    </p:spTree>
    <p:extLst>
      <p:ext uri="{BB962C8B-B14F-4D97-AF65-F5344CB8AC3E}">
        <p14:creationId xmlns:p14="http://schemas.microsoft.com/office/powerpoint/2010/main" val="5925826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smtClean="0"/>
              <a:t>« Grands textes » et « grands philosophes » (O. </a:t>
            </a:r>
            <a:r>
              <a:rPr lang="fr-FR" sz="3600" dirty="0" err="1" smtClean="0"/>
              <a:t>Nay</a:t>
            </a:r>
            <a:r>
              <a:rPr lang="fr-FR" sz="3600" dirty="0" smtClean="0"/>
              <a:t>)</a:t>
            </a:r>
            <a:endParaRPr lang="fr-FR" sz="3600" dirty="0"/>
          </a:p>
        </p:txBody>
      </p:sp>
      <p:sp>
        <p:nvSpPr>
          <p:cNvPr id="3" name="Espace réservé du contenu 2"/>
          <p:cNvSpPr>
            <a:spLocks noGrp="1"/>
          </p:cNvSpPr>
          <p:nvPr>
            <p:ph idx="1"/>
          </p:nvPr>
        </p:nvSpPr>
        <p:spPr/>
        <p:txBody>
          <a:bodyPr>
            <a:normAutofit fontScale="85000" lnSpcReduction="20000"/>
          </a:bodyPr>
          <a:lstStyle/>
          <a:p>
            <a:pPr marL="0" indent="0" algn="just">
              <a:buNone/>
            </a:pPr>
            <a:r>
              <a:rPr lang="fr-FR" dirty="0"/>
              <a:t>« Dans l’enseignement universitaire, l’histoire des idées politiques s’est longtemps cantonnée aux grands textes de la littérature philosophique, dans une perspective initiée au milieu du XX</a:t>
            </a:r>
            <a:r>
              <a:rPr lang="fr-FR" baseline="30000" dirty="0"/>
              <a:t>e</a:t>
            </a:r>
            <a:r>
              <a:rPr lang="fr-FR" dirty="0"/>
              <a:t> siècle par l’historien américain, Arthur O </a:t>
            </a:r>
            <a:r>
              <a:rPr lang="fr-FR" dirty="0" err="1" smtClean="0"/>
              <a:t>Lovejoy</a:t>
            </a:r>
            <a:r>
              <a:rPr lang="fr-FR" dirty="0" smtClean="0"/>
              <a:t>. Focalisée </a:t>
            </a:r>
            <a:r>
              <a:rPr lang="fr-FR" dirty="0"/>
              <a:t>sur les productions savantes, cette histoire des idées a été critiquée pour faire dialoguer les grands philosophes par-delà les siècles, de façon décontextualisée, sans jamais s’interroger sur le caractère historiquement situé de leurs propositions. », Qu’est-ce que l’histoire des idées politiques ? », Olivier </a:t>
            </a:r>
            <a:r>
              <a:rPr lang="fr-FR" dirty="0" err="1"/>
              <a:t>Nay</a:t>
            </a:r>
            <a:r>
              <a:rPr lang="fr-FR" dirty="0"/>
              <a:t>, </a:t>
            </a:r>
            <a:r>
              <a:rPr lang="fr-FR" i="1" dirty="0"/>
              <a:t>Histoire des idées politiques, La pensée occidentale de l’Antiquité à nos jours, </a:t>
            </a:r>
            <a:r>
              <a:rPr lang="fr-FR" dirty="0"/>
              <a:t>Paris, Armand Colin, 2016, p. 3.</a:t>
            </a:r>
          </a:p>
          <a:p>
            <a:endParaRPr lang="fr-FR" dirty="0"/>
          </a:p>
        </p:txBody>
      </p:sp>
    </p:spTree>
    <p:extLst>
      <p:ext uri="{BB962C8B-B14F-4D97-AF65-F5344CB8AC3E}">
        <p14:creationId xmlns:p14="http://schemas.microsoft.com/office/powerpoint/2010/main" val="122958951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Bourdieu et la critique des « maîtres du discours »</a:t>
            </a:r>
            <a:endParaRPr lang="fr-FR" dirty="0"/>
          </a:p>
        </p:txBody>
      </p:sp>
      <p:sp>
        <p:nvSpPr>
          <p:cNvPr id="3" name="Espace réservé du contenu 2"/>
          <p:cNvSpPr>
            <a:spLocks noGrp="1"/>
          </p:cNvSpPr>
          <p:nvPr>
            <p:ph idx="1"/>
          </p:nvPr>
        </p:nvSpPr>
        <p:spPr/>
        <p:txBody>
          <a:bodyPr>
            <a:normAutofit fontScale="85000" lnSpcReduction="10000"/>
          </a:bodyPr>
          <a:lstStyle/>
          <a:p>
            <a:pPr marL="0" indent="0" algn="just">
              <a:buNone/>
            </a:pPr>
            <a:r>
              <a:rPr lang="fr-FR" dirty="0"/>
              <a:t>« une digression sur l’histoire de la pensée politique », le sociologue se livre à une critique de « l’histoire des idées traditionnelles » telle qu’elle est représentée par Jean-Jacques Chevallier dans son </a:t>
            </a:r>
            <a:r>
              <a:rPr lang="fr-FR" i="1" dirty="0"/>
              <a:t>Histoire de la pensée politique.</a:t>
            </a:r>
            <a:r>
              <a:rPr lang="fr-FR" dirty="0"/>
              <a:t> </a:t>
            </a:r>
          </a:p>
          <a:p>
            <a:pPr marL="0" indent="0" algn="just">
              <a:buNone/>
            </a:pPr>
            <a:r>
              <a:rPr lang="fr-FR" dirty="0"/>
              <a:t>Parce qu’il répartit les idées par auteurs, le cadrage proposé ignore les conditions sociales de productions des idées et écarte les propriétés et l’autorité sociales des « philosophes politiques » et plus généralement des « maîtres du discours », P. Bourdieu, </a:t>
            </a:r>
            <a:r>
              <a:rPr lang="fr-FR" i="1" dirty="0"/>
              <a:t>Sur l’Etat, cours au Collège de France (1989-1992), op. </a:t>
            </a:r>
            <a:r>
              <a:rPr lang="fr-FR" i="1" dirty="0" err="1"/>
              <a:t>cit</a:t>
            </a:r>
            <a:r>
              <a:rPr lang="fr-FR" i="1" dirty="0"/>
              <a:t>., </a:t>
            </a:r>
            <a:r>
              <a:rPr lang="fr-FR" dirty="0"/>
              <a:t>p. 425.</a:t>
            </a:r>
          </a:p>
          <a:p>
            <a:pPr marL="0" indent="0">
              <a:buNone/>
            </a:pPr>
            <a:endParaRPr lang="fr-FR" dirty="0"/>
          </a:p>
        </p:txBody>
      </p:sp>
    </p:spTree>
    <p:extLst>
      <p:ext uri="{BB962C8B-B14F-4D97-AF65-F5344CB8AC3E}">
        <p14:creationId xmlns:p14="http://schemas.microsoft.com/office/powerpoint/2010/main" val="155784202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 spécificité de la philosophie politique</a:t>
            </a:r>
            <a:endParaRPr lang="fr-FR" dirty="0"/>
          </a:p>
        </p:txBody>
      </p:sp>
      <p:sp>
        <p:nvSpPr>
          <p:cNvPr id="3" name="Espace réservé du contenu 2"/>
          <p:cNvSpPr>
            <a:spLocks noGrp="1"/>
          </p:cNvSpPr>
          <p:nvPr>
            <p:ph idx="1"/>
          </p:nvPr>
        </p:nvSpPr>
        <p:spPr/>
        <p:txBody>
          <a:bodyPr>
            <a:normAutofit lnSpcReduction="10000"/>
          </a:bodyPr>
          <a:lstStyle/>
          <a:p>
            <a:pPr algn="just"/>
            <a:r>
              <a:rPr lang="en-US" dirty="0"/>
              <a:t>P. Raynaud  </a:t>
            </a:r>
            <a:r>
              <a:rPr lang="en-US" dirty="0" err="1"/>
              <a:t>évoque</a:t>
            </a:r>
            <a:r>
              <a:rPr lang="en-US" dirty="0"/>
              <a:t> un « trait </a:t>
            </a:r>
            <a:r>
              <a:rPr lang="en-US" dirty="0" err="1"/>
              <a:t>majeur</a:t>
            </a:r>
            <a:r>
              <a:rPr lang="en-US" dirty="0"/>
              <a:t> de la </a:t>
            </a:r>
            <a:r>
              <a:rPr lang="en-US" dirty="0" err="1"/>
              <a:t>philosophie</a:t>
            </a:r>
            <a:r>
              <a:rPr lang="en-US" dirty="0"/>
              <a:t> </a:t>
            </a:r>
            <a:r>
              <a:rPr lang="en-US" dirty="0" err="1"/>
              <a:t>politique</a:t>
            </a:r>
            <a:r>
              <a:rPr lang="en-US" dirty="0"/>
              <a:t> : </a:t>
            </a:r>
            <a:r>
              <a:rPr lang="en-US" dirty="0" err="1"/>
              <a:t>celle</a:t>
            </a:r>
            <a:r>
              <a:rPr lang="en-US" dirty="0"/>
              <a:t>-ci </a:t>
            </a:r>
            <a:r>
              <a:rPr lang="en-US" i="1" dirty="0" err="1"/>
              <a:t>naît</a:t>
            </a:r>
            <a:r>
              <a:rPr lang="en-US" i="1" dirty="0"/>
              <a:t> et </a:t>
            </a:r>
            <a:r>
              <a:rPr lang="en-US" i="1" dirty="0" err="1"/>
              <a:t>vit</a:t>
            </a:r>
            <a:r>
              <a:rPr lang="en-US" dirty="0"/>
              <a:t> d’un </a:t>
            </a:r>
            <a:r>
              <a:rPr lang="en-US" dirty="0" err="1"/>
              <a:t>problème</a:t>
            </a:r>
            <a:r>
              <a:rPr lang="en-US" dirty="0"/>
              <a:t> </a:t>
            </a:r>
            <a:r>
              <a:rPr lang="en-US" dirty="0" err="1"/>
              <a:t>particulier</a:t>
            </a:r>
            <a:r>
              <a:rPr lang="en-US" dirty="0"/>
              <a:t>, qui </a:t>
            </a:r>
            <a:r>
              <a:rPr lang="en-US" dirty="0" err="1"/>
              <a:t>est</a:t>
            </a:r>
            <a:r>
              <a:rPr lang="en-US" dirty="0"/>
              <a:t> </a:t>
            </a:r>
            <a:r>
              <a:rPr lang="en-US" dirty="0" err="1"/>
              <a:t>celui</a:t>
            </a:r>
            <a:r>
              <a:rPr lang="en-US" dirty="0"/>
              <a:t> du contact entre la </a:t>
            </a:r>
            <a:r>
              <a:rPr lang="en-US" dirty="0" err="1"/>
              <a:t>philosophie</a:t>
            </a:r>
            <a:r>
              <a:rPr lang="en-US" dirty="0"/>
              <a:t> et </a:t>
            </a:r>
            <a:r>
              <a:rPr lang="en-US" dirty="0" err="1"/>
              <a:t>une</a:t>
            </a:r>
            <a:r>
              <a:rPr lang="en-US" dirty="0"/>
              <a:t> dimension de </a:t>
            </a:r>
            <a:r>
              <a:rPr lang="en-US" dirty="0" err="1"/>
              <a:t>l’existence</a:t>
            </a:r>
            <a:r>
              <a:rPr lang="en-US" dirty="0"/>
              <a:t> </a:t>
            </a:r>
            <a:r>
              <a:rPr lang="en-US" dirty="0" err="1"/>
              <a:t>humaine</a:t>
            </a:r>
            <a:r>
              <a:rPr lang="en-US" dirty="0"/>
              <a:t> qui </a:t>
            </a:r>
            <a:r>
              <a:rPr lang="en-US" dirty="0" err="1"/>
              <a:t>est</a:t>
            </a:r>
            <a:r>
              <a:rPr lang="en-US" dirty="0"/>
              <a:t> </a:t>
            </a:r>
            <a:r>
              <a:rPr lang="en-US" dirty="0" err="1"/>
              <a:t>à</a:t>
            </a:r>
            <a:r>
              <a:rPr lang="en-US" dirty="0"/>
              <a:t> la </a:t>
            </a:r>
            <a:r>
              <a:rPr lang="en-US" dirty="0" err="1"/>
              <a:t>fois</a:t>
            </a:r>
            <a:r>
              <a:rPr lang="en-US" dirty="0"/>
              <a:t> </a:t>
            </a:r>
            <a:r>
              <a:rPr lang="en-US" dirty="0" err="1"/>
              <a:t>essentielle</a:t>
            </a:r>
            <a:r>
              <a:rPr lang="en-US" dirty="0"/>
              <a:t> et </a:t>
            </a:r>
            <a:r>
              <a:rPr lang="en-US" dirty="0" err="1"/>
              <a:t>essentiellement</a:t>
            </a:r>
            <a:r>
              <a:rPr lang="en-US" dirty="0"/>
              <a:t> non </a:t>
            </a:r>
            <a:r>
              <a:rPr lang="en-US" dirty="0" err="1"/>
              <a:t>philosophique</a:t>
            </a:r>
            <a:r>
              <a:rPr lang="en-US" dirty="0"/>
              <a:t>, </a:t>
            </a:r>
            <a:r>
              <a:rPr lang="en-US" dirty="0" err="1"/>
              <a:t>mais</a:t>
            </a:r>
            <a:r>
              <a:rPr lang="en-US" dirty="0"/>
              <a:t> qui pose des questions </a:t>
            </a:r>
            <a:r>
              <a:rPr lang="en-US" dirty="0" err="1"/>
              <a:t>irréductibles</a:t>
            </a:r>
            <a:r>
              <a:rPr lang="en-US" dirty="0"/>
              <a:t> aux </a:t>
            </a:r>
            <a:r>
              <a:rPr lang="en-US" dirty="0" err="1"/>
              <a:t>problèmes</a:t>
            </a:r>
            <a:r>
              <a:rPr lang="en-US" dirty="0"/>
              <a:t> </a:t>
            </a:r>
            <a:r>
              <a:rPr lang="en-US" dirty="0" err="1" smtClean="0"/>
              <a:t>ontologiques</a:t>
            </a:r>
            <a:r>
              <a:rPr lang="en-US" dirty="0" smtClean="0"/>
              <a:t> </a:t>
            </a:r>
            <a:r>
              <a:rPr lang="en-US" dirty="0" err="1"/>
              <a:t>ou</a:t>
            </a:r>
            <a:r>
              <a:rPr lang="en-US" dirty="0"/>
              <a:t> </a:t>
            </a:r>
            <a:r>
              <a:rPr lang="en-US" dirty="0" err="1" smtClean="0"/>
              <a:t>phénoménologiques</a:t>
            </a:r>
            <a:r>
              <a:rPr lang="en-US" dirty="0" smtClean="0"/>
              <a:t> </a:t>
            </a:r>
            <a:r>
              <a:rPr lang="en-US" dirty="0"/>
              <a:t>du monde </a:t>
            </a:r>
            <a:r>
              <a:rPr lang="en-US" dirty="0" err="1"/>
              <a:t>ou</a:t>
            </a:r>
            <a:r>
              <a:rPr lang="en-US" dirty="0"/>
              <a:t> de </a:t>
            </a:r>
            <a:r>
              <a:rPr lang="en-US" dirty="0" err="1"/>
              <a:t>l’existence</a:t>
            </a:r>
            <a:r>
              <a:rPr lang="en-US" dirty="0"/>
              <a:t> </a:t>
            </a:r>
            <a:r>
              <a:rPr lang="en-US" dirty="0" err="1"/>
              <a:t>naturelle</a:t>
            </a:r>
            <a:r>
              <a:rPr lang="en-US" dirty="0"/>
              <a:t>. </a:t>
            </a:r>
            <a:r>
              <a:rPr lang="en-US" dirty="0" smtClean="0"/>
              <a:t>»</a:t>
            </a:r>
            <a:endParaRPr lang="fr-FR" dirty="0"/>
          </a:p>
        </p:txBody>
      </p:sp>
    </p:spTree>
    <p:extLst>
      <p:ext uri="{BB962C8B-B14F-4D97-AF65-F5344CB8AC3E}">
        <p14:creationId xmlns:p14="http://schemas.microsoft.com/office/powerpoint/2010/main" val="91212861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Philosophie politique selon L. Strauss</a:t>
            </a:r>
            <a:endParaRPr lang="fr-FR" dirty="0"/>
          </a:p>
        </p:txBody>
      </p:sp>
      <p:sp>
        <p:nvSpPr>
          <p:cNvPr id="3" name="Espace réservé du contenu 2"/>
          <p:cNvSpPr>
            <a:spLocks noGrp="1"/>
          </p:cNvSpPr>
          <p:nvPr>
            <p:ph idx="1"/>
          </p:nvPr>
        </p:nvSpPr>
        <p:spPr/>
        <p:txBody>
          <a:bodyPr/>
          <a:lstStyle/>
          <a:p>
            <a:pPr algn="just"/>
            <a:r>
              <a:rPr lang="fr-FR" dirty="0" smtClean="0"/>
              <a:t>Répondre « (…) à  la question éternelle pressante, à la question politique par excellence, celle de savoir comment concilier un ordre qui ne soit pas oppression avec une liberté qui ne soit pas licence. » L. Strauss, </a:t>
            </a:r>
            <a:r>
              <a:rPr lang="fr-FR" i="1" dirty="0" smtClean="0"/>
              <a:t>La persécution et l’art d’écrire.</a:t>
            </a:r>
            <a:endParaRPr lang="fr-FR" i="1" dirty="0"/>
          </a:p>
        </p:txBody>
      </p:sp>
    </p:spTree>
    <p:extLst>
      <p:ext uri="{BB962C8B-B14F-4D97-AF65-F5344CB8AC3E}">
        <p14:creationId xmlns:p14="http://schemas.microsoft.com/office/powerpoint/2010/main" val="42370190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Approche </a:t>
            </a:r>
            <a:r>
              <a:rPr lang="fr-FR" dirty="0" err="1" smtClean="0"/>
              <a:t>internaliste</a:t>
            </a:r>
            <a:endParaRPr lang="fr-FR" dirty="0"/>
          </a:p>
        </p:txBody>
      </p:sp>
      <p:sp>
        <p:nvSpPr>
          <p:cNvPr id="3" name="Espace réservé du contenu 2"/>
          <p:cNvSpPr>
            <a:spLocks noGrp="1"/>
          </p:cNvSpPr>
          <p:nvPr>
            <p:ph idx="1"/>
          </p:nvPr>
        </p:nvSpPr>
        <p:spPr/>
        <p:txBody>
          <a:bodyPr>
            <a:normAutofit/>
          </a:bodyPr>
          <a:lstStyle/>
          <a:p>
            <a:pPr algn="just"/>
            <a:r>
              <a:rPr lang="en-US" dirty="0"/>
              <a:t>“ (…) </a:t>
            </a:r>
            <a:r>
              <a:rPr lang="en-US" dirty="0" err="1"/>
              <a:t>qu’est-ce</a:t>
            </a:r>
            <a:r>
              <a:rPr lang="en-US" dirty="0"/>
              <a:t> </a:t>
            </a:r>
            <a:r>
              <a:rPr lang="en-US" dirty="0" err="1"/>
              <a:t>que</a:t>
            </a:r>
            <a:r>
              <a:rPr lang="en-US" dirty="0"/>
              <a:t> le </a:t>
            </a:r>
            <a:r>
              <a:rPr lang="en-US" dirty="0" err="1"/>
              <a:t>sens</a:t>
            </a:r>
            <a:r>
              <a:rPr lang="en-US" dirty="0"/>
              <a:t> </a:t>
            </a:r>
            <a:r>
              <a:rPr lang="en-US" dirty="0" err="1"/>
              <a:t>philosophique</a:t>
            </a:r>
            <a:r>
              <a:rPr lang="en-US" dirty="0"/>
              <a:t> </a:t>
            </a:r>
            <a:r>
              <a:rPr lang="en-US" dirty="0" err="1"/>
              <a:t>d’une</a:t>
            </a:r>
            <a:r>
              <a:rPr lang="en-US" dirty="0"/>
              <a:t> </a:t>
            </a:r>
            <a:r>
              <a:rPr lang="en-US" dirty="0" err="1"/>
              <a:t>philosophie</a:t>
            </a:r>
            <a:r>
              <a:rPr lang="en-US" dirty="0"/>
              <a:t>   en </a:t>
            </a:r>
            <a:r>
              <a:rPr lang="en-US" dirty="0" err="1" smtClean="0"/>
              <a:t>dehors</a:t>
            </a:r>
            <a:r>
              <a:rPr lang="en-US" dirty="0" smtClean="0"/>
              <a:t> </a:t>
            </a:r>
            <a:r>
              <a:rPr lang="en-US" dirty="0"/>
              <a:t>de </a:t>
            </a:r>
            <a:r>
              <a:rPr lang="en-US" dirty="0" err="1"/>
              <a:t>l’acte</a:t>
            </a:r>
            <a:r>
              <a:rPr lang="en-US" dirty="0"/>
              <a:t> </a:t>
            </a:r>
            <a:r>
              <a:rPr lang="en-US" dirty="0" err="1"/>
              <a:t>même</a:t>
            </a:r>
            <a:r>
              <a:rPr lang="en-US" dirty="0"/>
              <a:t> de philosopher </a:t>
            </a:r>
            <a:r>
              <a:rPr lang="en-US" dirty="0" err="1"/>
              <a:t>lorsque</a:t>
            </a:r>
            <a:r>
              <a:rPr lang="en-US" dirty="0"/>
              <a:t> </a:t>
            </a:r>
            <a:r>
              <a:rPr lang="en-US" dirty="0" err="1"/>
              <a:t>celui</a:t>
            </a:r>
            <a:r>
              <a:rPr lang="en-US" dirty="0"/>
              <a:t>-ci </a:t>
            </a:r>
            <a:r>
              <a:rPr lang="en-US" dirty="0" err="1"/>
              <a:t>s’exerce</a:t>
            </a:r>
            <a:r>
              <a:rPr lang="en-US" dirty="0"/>
              <a:t> </a:t>
            </a:r>
            <a:r>
              <a:rPr lang="en-US" dirty="0" err="1"/>
              <a:t>dans</a:t>
            </a:r>
            <a:r>
              <a:rPr lang="en-US" dirty="0"/>
              <a:t> le </a:t>
            </a:r>
            <a:r>
              <a:rPr lang="en-US" dirty="0" err="1"/>
              <a:t>présent</a:t>
            </a:r>
            <a:r>
              <a:rPr lang="en-US" dirty="0"/>
              <a:t> </a:t>
            </a:r>
            <a:r>
              <a:rPr lang="en-US" dirty="0" err="1"/>
              <a:t>comme</a:t>
            </a:r>
            <a:r>
              <a:rPr lang="en-US" dirty="0"/>
              <a:t> </a:t>
            </a:r>
            <a:r>
              <a:rPr lang="en-US" dirty="0" err="1"/>
              <a:t>recherche</a:t>
            </a:r>
            <a:r>
              <a:rPr lang="en-US" dirty="0"/>
              <a:t> </a:t>
            </a:r>
            <a:r>
              <a:rPr lang="en-US" dirty="0" err="1"/>
              <a:t>d’une</a:t>
            </a:r>
            <a:r>
              <a:rPr lang="en-US" dirty="0"/>
              <a:t> </a:t>
            </a:r>
            <a:r>
              <a:rPr lang="en-US" dirty="0" err="1"/>
              <a:t>vérité</a:t>
            </a:r>
            <a:r>
              <a:rPr lang="en-US" dirty="0"/>
              <a:t> des choses.”</a:t>
            </a:r>
            <a:r>
              <a:rPr lang="fr-FR" dirty="0"/>
              <a:t> </a:t>
            </a:r>
            <a:r>
              <a:rPr lang="en-US" dirty="0"/>
              <a:t>C.-Y. </a:t>
            </a:r>
            <a:r>
              <a:rPr lang="en-US" dirty="0" err="1"/>
              <a:t>Zarka</a:t>
            </a:r>
            <a:r>
              <a:rPr lang="en-US" dirty="0"/>
              <a:t>, </a:t>
            </a:r>
            <a:r>
              <a:rPr lang="en-US" i="1" dirty="0"/>
              <a:t>Comment </a:t>
            </a:r>
            <a:r>
              <a:rPr lang="en-US" i="1" dirty="0" err="1"/>
              <a:t>écrire</a:t>
            </a:r>
            <a:r>
              <a:rPr lang="en-US" i="1" dirty="0"/>
              <a:t> </a:t>
            </a:r>
            <a:r>
              <a:rPr lang="en-US" i="1" dirty="0" err="1"/>
              <a:t>l’histoire</a:t>
            </a:r>
            <a:r>
              <a:rPr lang="en-US" i="1" dirty="0"/>
              <a:t> de la </a:t>
            </a:r>
            <a:r>
              <a:rPr lang="en-US" i="1" dirty="0" err="1"/>
              <a:t>philosophie</a:t>
            </a:r>
            <a:r>
              <a:rPr lang="en-US" i="1" dirty="0"/>
              <a:t> ?</a:t>
            </a:r>
            <a:r>
              <a:rPr lang="en-US" dirty="0"/>
              <a:t>, Paris, PUF, 2001, p. 23</a:t>
            </a:r>
            <a:r>
              <a:rPr lang="fr-FR" dirty="0"/>
              <a:t> </a:t>
            </a:r>
            <a:endParaRPr lang="fr-FR" dirty="0" smtClean="0"/>
          </a:p>
        </p:txBody>
      </p:sp>
    </p:spTree>
    <p:extLst>
      <p:ext uri="{BB962C8B-B14F-4D97-AF65-F5344CB8AC3E}">
        <p14:creationId xmlns:p14="http://schemas.microsoft.com/office/powerpoint/2010/main" val="387692042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C.-Y. </a:t>
            </a:r>
            <a:r>
              <a:rPr lang="fr-FR" dirty="0" err="1" smtClean="0"/>
              <a:t>Zarka</a:t>
            </a:r>
            <a:r>
              <a:rPr lang="fr-FR" dirty="0" smtClean="0"/>
              <a:t>- « intention de vérité »</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lgn="just">
              <a:buNone/>
            </a:pPr>
            <a:r>
              <a:rPr lang="en-US" dirty="0"/>
              <a:t>“</a:t>
            </a:r>
            <a:r>
              <a:rPr lang="en-US" dirty="0" err="1"/>
              <a:t>Toute</a:t>
            </a:r>
            <a:r>
              <a:rPr lang="en-US" dirty="0"/>
              <a:t> la question </a:t>
            </a:r>
            <a:r>
              <a:rPr lang="en-US" dirty="0" err="1"/>
              <a:t>est</a:t>
            </a:r>
            <a:r>
              <a:rPr lang="en-US" dirty="0"/>
              <a:t> </a:t>
            </a:r>
            <a:r>
              <a:rPr lang="en-US" dirty="0" err="1"/>
              <a:t>alors</a:t>
            </a:r>
            <a:r>
              <a:rPr lang="en-US" dirty="0"/>
              <a:t> de savoir </a:t>
            </a:r>
            <a:r>
              <a:rPr lang="en-US" dirty="0" err="1"/>
              <a:t>ce</a:t>
            </a:r>
            <a:r>
              <a:rPr lang="en-US" dirty="0"/>
              <a:t> </a:t>
            </a:r>
            <a:r>
              <a:rPr lang="en-US" dirty="0" err="1"/>
              <a:t>qu’il</a:t>
            </a:r>
            <a:r>
              <a:rPr lang="en-US" dirty="0"/>
              <a:t> </a:t>
            </a:r>
            <a:r>
              <a:rPr lang="en-US" dirty="0" err="1"/>
              <a:t>resterait</a:t>
            </a:r>
            <a:r>
              <a:rPr lang="en-US" dirty="0"/>
              <a:t> de la </a:t>
            </a:r>
            <a:r>
              <a:rPr lang="en-US" dirty="0" err="1"/>
              <a:t>philosophie</a:t>
            </a:r>
            <a:r>
              <a:rPr lang="en-US" dirty="0"/>
              <a:t>, non </a:t>
            </a:r>
            <a:r>
              <a:rPr lang="en-US" dirty="0" err="1"/>
              <a:t>seulement</a:t>
            </a:r>
            <a:r>
              <a:rPr lang="en-US" dirty="0"/>
              <a:t> de la </a:t>
            </a:r>
            <a:r>
              <a:rPr lang="en-US" dirty="0" err="1"/>
              <a:t>philosophie</a:t>
            </a:r>
            <a:r>
              <a:rPr lang="en-US" dirty="0"/>
              <a:t> </a:t>
            </a:r>
            <a:r>
              <a:rPr lang="en-US" dirty="0" err="1"/>
              <a:t>mais</a:t>
            </a:r>
            <a:r>
              <a:rPr lang="en-US" dirty="0"/>
              <a:t> </a:t>
            </a:r>
            <a:r>
              <a:rPr lang="en-US" dirty="0" err="1"/>
              <a:t>même</a:t>
            </a:r>
            <a:r>
              <a:rPr lang="en-US" dirty="0"/>
              <a:t> de </a:t>
            </a:r>
            <a:r>
              <a:rPr lang="en-US" dirty="0" err="1"/>
              <a:t>l’histoire</a:t>
            </a:r>
            <a:r>
              <a:rPr lang="en-US" dirty="0"/>
              <a:t> de la </a:t>
            </a:r>
            <a:r>
              <a:rPr lang="en-US" dirty="0" err="1"/>
              <a:t>philosophie</a:t>
            </a:r>
            <a:r>
              <a:rPr lang="en-US" dirty="0"/>
              <a:t>. Pour la </a:t>
            </a:r>
            <a:r>
              <a:rPr lang="en-US" dirty="0" err="1"/>
              <a:t>philosophie</a:t>
            </a:r>
            <a:r>
              <a:rPr lang="en-US" dirty="0"/>
              <a:t>, la </a:t>
            </a:r>
            <a:r>
              <a:rPr lang="en-US" dirty="0" err="1"/>
              <a:t>réponse</a:t>
            </a:r>
            <a:r>
              <a:rPr lang="en-US" dirty="0"/>
              <a:t> </a:t>
            </a:r>
            <a:r>
              <a:rPr lang="en-US" dirty="0" err="1"/>
              <a:t>est</a:t>
            </a:r>
            <a:r>
              <a:rPr lang="en-US" dirty="0"/>
              <a:t> </a:t>
            </a:r>
            <a:r>
              <a:rPr lang="en-US" dirty="0" err="1"/>
              <a:t>rien</a:t>
            </a:r>
            <a:r>
              <a:rPr lang="en-US" dirty="0"/>
              <a:t>, </a:t>
            </a:r>
            <a:r>
              <a:rPr lang="en-US" dirty="0" err="1"/>
              <a:t>ou</a:t>
            </a:r>
            <a:r>
              <a:rPr lang="en-US" dirty="0"/>
              <a:t> du </a:t>
            </a:r>
            <a:r>
              <a:rPr lang="en-US" dirty="0" err="1"/>
              <a:t>moins</a:t>
            </a:r>
            <a:r>
              <a:rPr lang="en-US" dirty="0"/>
              <a:t> </a:t>
            </a:r>
            <a:r>
              <a:rPr lang="en-US" dirty="0" err="1"/>
              <a:t>rien</a:t>
            </a:r>
            <a:r>
              <a:rPr lang="en-US" dirty="0"/>
              <a:t> </a:t>
            </a:r>
            <a:r>
              <a:rPr lang="en-US" dirty="0" err="1"/>
              <a:t>d’autres</a:t>
            </a:r>
            <a:r>
              <a:rPr lang="en-US" dirty="0"/>
              <a:t> </a:t>
            </a:r>
            <a:r>
              <a:rPr lang="en-US" dirty="0" err="1"/>
              <a:t>qu’une</a:t>
            </a:r>
            <a:r>
              <a:rPr lang="en-US" dirty="0"/>
              <a:t> formation </a:t>
            </a:r>
            <a:r>
              <a:rPr lang="en-US" dirty="0" err="1"/>
              <a:t>intellectuelle</a:t>
            </a:r>
            <a:r>
              <a:rPr lang="en-US" dirty="0"/>
              <a:t> </a:t>
            </a:r>
            <a:r>
              <a:rPr lang="en-US" dirty="0" err="1"/>
              <a:t>comme</a:t>
            </a:r>
            <a:r>
              <a:rPr lang="en-US" dirty="0"/>
              <a:t> </a:t>
            </a:r>
            <a:r>
              <a:rPr lang="en-US" dirty="0" err="1"/>
              <a:t>une</a:t>
            </a:r>
            <a:r>
              <a:rPr lang="en-US" dirty="0"/>
              <a:t> </a:t>
            </a:r>
            <a:r>
              <a:rPr lang="en-US" dirty="0" err="1"/>
              <a:t>autre</a:t>
            </a:r>
            <a:r>
              <a:rPr lang="en-US" dirty="0"/>
              <a:t> </a:t>
            </a:r>
            <a:r>
              <a:rPr lang="en-US" dirty="0" err="1"/>
              <a:t>analysée</a:t>
            </a:r>
            <a:r>
              <a:rPr lang="en-US" dirty="0"/>
              <a:t> </a:t>
            </a:r>
            <a:r>
              <a:rPr lang="en-US" dirty="0" err="1"/>
              <a:t>indépendamment</a:t>
            </a:r>
            <a:r>
              <a:rPr lang="en-US" dirty="0"/>
              <a:t> de </a:t>
            </a:r>
            <a:r>
              <a:rPr lang="en-US" dirty="0" err="1"/>
              <a:t>sa</a:t>
            </a:r>
            <a:r>
              <a:rPr lang="en-US" dirty="0"/>
              <a:t> </a:t>
            </a:r>
            <a:r>
              <a:rPr lang="en-US" dirty="0" err="1"/>
              <a:t>valeur</a:t>
            </a:r>
            <a:r>
              <a:rPr lang="en-US" dirty="0"/>
              <a:t> </a:t>
            </a:r>
            <a:r>
              <a:rPr lang="en-US" dirty="0" err="1"/>
              <a:t>ou</a:t>
            </a:r>
            <a:r>
              <a:rPr lang="en-US" dirty="0"/>
              <a:t> de son intention de </a:t>
            </a:r>
            <a:r>
              <a:rPr lang="en-US" dirty="0" err="1"/>
              <a:t>vérité</a:t>
            </a:r>
            <a:r>
              <a:rPr lang="en-US" dirty="0"/>
              <a:t>. Pour </a:t>
            </a:r>
            <a:r>
              <a:rPr lang="en-US" dirty="0" err="1"/>
              <a:t>l’histoire</a:t>
            </a:r>
            <a:r>
              <a:rPr lang="en-US" dirty="0"/>
              <a:t> de la </a:t>
            </a:r>
            <a:r>
              <a:rPr lang="en-US" dirty="0" err="1"/>
              <a:t>philosophie</a:t>
            </a:r>
            <a:r>
              <a:rPr lang="en-US" dirty="0"/>
              <a:t>, la </a:t>
            </a:r>
            <a:r>
              <a:rPr lang="en-US" dirty="0" err="1"/>
              <a:t>réponse</a:t>
            </a:r>
            <a:r>
              <a:rPr lang="en-US" dirty="0"/>
              <a:t> </a:t>
            </a:r>
            <a:r>
              <a:rPr lang="en-US" dirty="0" err="1"/>
              <a:t>est</a:t>
            </a:r>
            <a:r>
              <a:rPr lang="en-US" dirty="0"/>
              <a:t> </a:t>
            </a:r>
            <a:r>
              <a:rPr lang="en-US" dirty="0" err="1"/>
              <a:t>également</a:t>
            </a:r>
            <a:r>
              <a:rPr lang="en-US" dirty="0"/>
              <a:t> </a:t>
            </a:r>
            <a:r>
              <a:rPr lang="en-US" dirty="0" err="1"/>
              <a:t>rien</a:t>
            </a:r>
            <a:r>
              <a:rPr lang="en-US" dirty="0"/>
              <a:t>, </a:t>
            </a:r>
            <a:r>
              <a:rPr lang="en-US" dirty="0" err="1"/>
              <a:t>ou</a:t>
            </a:r>
            <a:r>
              <a:rPr lang="en-US" dirty="0"/>
              <a:t> du </a:t>
            </a:r>
            <a:r>
              <a:rPr lang="en-US" dirty="0" err="1"/>
              <a:t>moins</a:t>
            </a:r>
            <a:r>
              <a:rPr lang="en-US" dirty="0"/>
              <a:t> </a:t>
            </a:r>
            <a:r>
              <a:rPr lang="en-US" dirty="0" err="1"/>
              <a:t>rien</a:t>
            </a:r>
            <a:r>
              <a:rPr lang="en-US" dirty="0"/>
              <a:t> </a:t>
            </a:r>
            <a:r>
              <a:rPr lang="en-US" dirty="0" err="1"/>
              <a:t>d’autre</a:t>
            </a:r>
            <a:r>
              <a:rPr lang="en-US" dirty="0"/>
              <a:t> </a:t>
            </a:r>
            <a:r>
              <a:rPr lang="en-US" dirty="0" err="1"/>
              <a:t>qu’une</a:t>
            </a:r>
            <a:r>
              <a:rPr lang="en-US" dirty="0"/>
              <a:t> figure de la relation entre histoire des concepts et histoire </a:t>
            </a:r>
            <a:r>
              <a:rPr lang="en-US" dirty="0" err="1"/>
              <a:t>sociale</a:t>
            </a:r>
            <a:r>
              <a:rPr lang="en-US" dirty="0"/>
              <a:t>.</a:t>
            </a:r>
            <a:r>
              <a:rPr lang="en-US" dirty="0" smtClean="0"/>
              <a:t>”</a:t>
            </a:r>
            <a:r>
              <a:rPr lang="en-US" dirty="0" smtClean="0"/>
              <a:t>, ibid.</a:t>
            </a:r>
            <a:endParaRPr lang="fr-FR" dirty="0"/>
          </a:p>
          <a:p>
            <a:endParaRPr lang="fr-FR" dirty="0"/>
          </a:p>
        </p:txBody>
      </p:sp>
    </p:spTree>
    <p:extLst>
      <p:ext uri="{BB962C8B-B14F-4D97-AF65-F5344CB8AC3E}">
        <p14:creationId xmlns:p14="http://schemas.microsoft.com/office/powerpoint/2010/main" val="130447742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Histoire sociale des idées </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lgn="just">
              <a:buNone/>
            </a:pPr>
            <a:r>
              <a:rPr lang="fr-FR" dirty="0"/>
              <a:t>Pour C. Macpherson, la tâche de l’historien des idées politiques consiste à clarifier le langage politique et philosophique. Toutefois, cette clarification ne doit pas être entendue au sens logique et conceptuel du terme, c’est-à-dire par un travail de reconstitution des intentions philosophiques des auteurs. Elle implique au contraire la reconstitution des usages sociaux et pré-philosophiques qui orientent la formulation de la pensée des auteurs. En effet, certaines présuppositions qui font sens au plan historique et social, et non simplement logique ou conceptuel, sont non ou mal identifiées par les auteurs. Il revient donc à l’historien-philosophe de les mettre en évidence afin de restituer la signification véritable des textes. </a:t>
            </a:r>
          </a:p>
        </p:txBody>
      </p:sp>
    </p:spTree>
    <p:extLst>
      <p:ext uri="{BB962C8B-B14F-4D97-AF65-F5344CB8AC3E}">
        <p14:creationId xmlns:p14="http://schemas.microsoft.com/office/powerpoint/2010/main" val="345217482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Social </a:t>
            </a:r>
            <a:r>
              <a:rPr lang="fr-FR" dirty="0" err="1" smtClean="0"/>
              <a:t>assumptions</a:t>
            </a:r>
            <a:r>
              <a:rPr lang="fr-FR" dirty="0" smtClean="0"/>
              <a:t> (C. B. </a:t>
            </a:r>
            <a:r>
              <a:rPr lang="fr-FR" dirty="0" err="1" smtClean="0"/>
              <a:t>MacPherson</a:t>
            </a:r>
            <a:r>
              <a:rPr lang="fr-FR" dirty="0" smtClean="0"/>
              <a:t>)</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lgn="just">
              <a:buNone/>
            </a:pPr>
            <a:r>
              <a:rPr lang="fr-FR" dirty="0"/>
              <a:t>C. Macpherson propose une méthode d’interprétation alternative en histoire des idées politiques, qui le conduit à rechercher les « </a:t>
            </a:r>
            <a:r>
              <a:rPr lang="fr-FR" i="1" dirty="0"/>
              <a:t>social </a:t>
            </a:r>
            <a:r>
              <a:rPr lang="fr-FR" i="1" dirty="0" err="1"/>
              <a:t>assumptions</a:t>
            </a:r>
            <a:r>
              <a:rPr lang="fr-FR" i="1" dirty="0"/>
              <a:t> </a:t>
            </a:r>
            <a:r>
              <a:rPr lang="fr-FR" dirty="0"/>
              <a:t>» </a:t>
            </a:r>
            <a:endParaRPr lang="fr-FR" dirty="0" smtClean="0"/>
          </a:p>
          <a:p>
            <a:pPr marL="0" indent="0" algn="just">
              <a:buNone/>
            </a:pPr>
            <a:r>
              <a:rPr lang="fr-FR" dirty="0"/>
              <a:t>Ces suppositions sociales transpirent à partir des textes et des </a:t>
            </a:r>
            <a:r>
              <a:rPr lang="fr-FR" dirty="0" err="1"/>
              <a:t>oeuvres</a:t>
            </a:r>
            <a:r>
              <a:rPr lang="fr-FR" dirty="0"/>
              <a:t> et, à ce propos, elles se présentent comme des formes hybrides et confuses, difficiles à thématiser et à intégrer : « </a:t>
            </a:r>
            <a:r>
              <a:rPr lang="en-US" dirty="0"/>
              <a:t>uncertain mixtures of assumptions about fact and assumptions about right (…)  that (…) tend to be beneath or beyond the notice of both philosophical and historical critics. » </a:t>
            </a:r>
            <a:r>
              <a:rPr lang="fr-FR" dirty="0"/>
              <a:t>. </a:t>
            </a:r>
            <a:endParaRPr lang="fr-FR" dirty="0" smtClean="0"/>
          </a:p>
          <a:p>
            <a:pPr marL="0" indent="0" algn="just">
              <a:buNone/>
            </a:pPr>
            <a:r>
              <a:rPr lang="fr-FR" dirty="0" smtClean="0"/>
              <a:t>«</a:t>
            </a:r>
            <a:r>
              <a:rPr lang="fr-FR" dirty="0"/>
              <a:t> </a:t>
            </a:r>
            <a:r>
              <a:rPr lang="en-US" dirty="0"/>
              <a:t>these social assumptions can easily be overlooked, or undervalued, because they are sometimes not explicit, or not fully formulated, in the theories themselves</a:t>
            </a:r>
            <a:r>
              <a:rPr lang="fr-FR" dirty="0"/>
              <a:t>. » </a:t>
            </a:r>
            <a:r>
              <a:rPr lang="en-US" dirty="0" smtClean="0"/>
              <a:t>C.B </a:t>
            </a:r>
            <a:r>
              <a:rPr lang="en-US" dirty="0"/>
              <a:t>Macpherson, </a:t>
            </a:r>
            <a:r>
              <a:rPr lang="en-US" i="1" dirty="0"/>
              <a:t>The political theory of possessive individualism, op. cit.,</a:t>
            </a:r>
            <a:r>
              <a:rPr lang="en-US" dirty="0"/>
              <a:t> p. 4.</a:t>
            </a:r>
            <a:endParaRPr lang="fr-FR" dirty="0"/>
          </a:p>
          <a:p>
            <a:endParaRPr lang="fr-FR" dirty="0"/>
          </a:p>
        </p:txBody>
      </p:sp>
    </p:spTree>
    <p:extLst>
      <p:ext uri="{BB962C8B-B14F-4D97-AF65-F5344CB8AC3E}">
        <p14:creationId xmlns:p14="http://schemas.microsoft.com/office/powerpoint/2010/main" val="289787912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Ellen </a:t>
            </a:r>
            <a:r>
              <a:rPr lang="fr-FR" dirty="0" err="1"/>
              <a:t>Meiksins</a:t>
            </a:r>
            <a:r>
              <a:rPr lang="fr-FR" dirty="0"/>
              <a:t> Wood</a:t>
            </a:r>
          </a:p>
        </p:txBody>
      </p:sp>
      <p:sp>
        <p:nvSpPr>
          <p:cNvPr id="3" name="Espace réservé du contenu 2"/>
          <p:cNvSpPr>
            <a:spLocks noGrp="1"/>
          </p:cNvSpPr>
          <p:nvPr>
            <p:ph idx="1"/>
          </p:nvPr>
        </p:nvSpPr>
        <p:spPr/>
        <p:txBody>
          <a:bodyPr/>
          <a:lstStyle/>
          <a:p>
            <a:pPr marL="0" indent="0" algn="just">
              <a:buNone/>
            </a:pPr>
            <a:r>
              <a:rPr lang="fr-FR" dirty="0"/>
              <a:t>Ellen </a:t>
            </a:r>
            <a:r>
              <a:rPr lang="fr-FR" dirty="0" err="1"/>
              <a:t>Meiksins</a:t>
            </a:r>
            <a:r>
              <a:rPr lang="fr-FR" dirty="0"/>
              <a:t> Wood, </a:t>
            </a:r>
            <a:r>
              <a:rPr lang="fr-FR" i="1" dirty="0"/>
              <a:t>Des citoyens aux seigneurs</a:t>
            </a:r>
            <a:r>
              <a:rPr lang="fr-FR" dirty="0"/>
              <a:t>, </a:t>
            </a:r>
            <a:r>
              <a:rPr lang="fr-FR" i="1" dirty="0"/>
              <a:t>une histoire sociale de la pensée politique de l’Antiquité au Moyen Âge</a:t>
            </a:r>
            <a:r>
              <a:rPr lang="fr-FR" dirty="0"/>
              <a:t>, Lux Editeur, 2013.</a:t>
            </a:r>
          </a:p>
          <a:p>
            <a:pPr marL="0" indent="0" algn="just">
              <a:buNone/>
            </a:pPr>
            <a:r>
              <a:rPr lang="fr-FR" dirty="0"/>
              <a:t>E</a:t>
            </a:r>
            <a:r>
              <a:rPr lang="fr-FR" dirty="0" smtClean="0"/>
              <a:t>llen </a:t>
            </a:r>
            <a:r>
              <a:rPr lang="fr-FR" dirty="0" err="1"/>
              <a:t>Meiksins</a:t>
            </a:r>
            <a:r>
              <a:rPr lang="fr-FR" dirty="0"/>
              <a:t> Wood, </a:t>
            </a:r>
            <a:r>
              <a:rPr lang="fr-FR" i="1" dirty="0"/>
              <a:t>Liberté et propriété</a:t>
            </a:r>
            <a:r>
              <a:rPr lang="fr-FR" dirty="0"/>
              <a:t>, </a:t>
            </a:r>
            <a:r>
              <a:rPr lang="fr-FR" i="1" dirty="0"/>
              <a:t>une histoire sociale de la pensée politique occidentale de la Renaissance aux Lumières, </a:t>
            </a:r>
            <a:r>
              <a:rPr lang="fr-FR" dirty="0"/>
              <a:t>Lux Editeur, 2013. </a:t>
            </a:r>
          </a:p>
          <a:p>
            <a:pPr marL="0" indent="0">
              <a:buNone/>
            </a:pPr>
            <a:endParaRPr lang="fr-FR" dirty="0"/>
          </a:p>
        </p:txBody>
      </p:sp>
    </p:spTree>
    <p:extLst>
      <p:ext uri="{BB962C8B-B14F-4D97-AF65-F5344CB8AC3E}">
        <p14:creationId xmlns:p14="http://schemas.microsoft.com/office/powerpoint/2010/main" val="107868546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95300" y="1600201"/>
            <a:ext cx="8042276" cy="4343400"/>
          </a:xfrm>
        </p:spPr>
        <p:txBody>
          <a:bodyPr>
            <a:normAutofit lnSpcReduction="10000"/>
          </a:bodyPr>
          <a:lstStyle/>
          <a:p>
            <a:pPr marL="0" lvl="0" indent="0">
              <a:buNone/>
            </a:pPr>
            <a:r>
              <a:rPr lang="fr-FR" b="1" u="sng" dirty="0"/>
              <a:t>Séance n° 1 (D. SMADJA) </a:t>
            </a:r>
            <a:endParaRPr lang="fr-FR" dirty="0"/>
          </a:p>
          <a:p>
            <a:pPr marL="0" indent="0">
              <a:buNone/>
            </a:pPr>
            <a:r>
              <a:rPr lang="fr-FR" b="1" dirty="0" smtClean="0"/>
              <a:t>Introduction</a:t>
            </a:r>
            <a:r>
              <a:rPr lang="fr-FR" b="1" dirty="0"/>
              <a:t> méthodologique sur l’étude des théories politiques   </a:t>
            </a:r>
            <a:endParaRPr lang="fr-FR" dirty="0"/>
          </a:p>
          <a:p>
            <a:pPr marL="0" indent="0">
              <a:buNone/>
            </a:pPr>
            <a:r>
              <a:rPr lang="fr-FR" b="1" i="1" dirty="0"/>
              <a:t> (27 septembre 2022)</a:t>
            </a:r>
            <a:r>
              <a:rPr lang="fr-FR" i="1" dirty="0"/>
              <a:t> </a:t>
            </a:r>
            <a:r>
              <a:rPr lang="fr-FR" b="1" i="1" dirty="0"/>
              <a:t> </a:t>
            </a:r>
            <a:endParaRPr lang="fr-FR" b="1" i="1" u="sng" dirty="0"/>
          </a:p>
          <a:p>
            <a:pPr marL="0" lvl="0" indent="0">
              <a:buNone/>
            </a:pPr>
            <a:r>
              <a:rPr lang="fr-FR" b="1" u="sng" dirty="0"/>
              <a:t>Séance n°  2 (D. SMADJA)  </a:t>
            </a:r>
            <a:endParaRPr lang="fr-FR" b="1" u="sng" dirty="0" smtClean="0"/>
          </a:p>
          <a:p>
            <a:pPr>
              <a:buFontTx/>
              <a:buChar char="-"/>
            </a:pPr>
            <a:r>
              <a:rPr lang="fr-FR" b="1" dirty="0" smtClean="0"/>
              <a:t>Introduction</a:t>
            </a:r>
            <a:r>
              <a:rPr lang="fr-FR" b="1" dirty="0"/>
              <a:t> méthodologique sur l’étude des théories politiques   </a:t>
            </a:r>
            <a:endParaRPr lang="fr-FR" dirty="0"/>
          </a:p>
          <a:p>
            <a:pPr>
              <a:buFontTx/>
              <a:buChar char="-"/>
            </a:pPr>
            <a:r>
              <a:rPr lang="fr-FR" b="1" i="1" dirty="0" smtClean="0"/>
              <a:t>(</a:t>
            </a:r>
            <a:r>
              <a:rPr lang="fr-FR" b="1" i="1" dirty="0"/>
              <a:t>4 octobre 2022)</a:t>
            </a:r>
            <a:r>
              <a:rPr lang="fr-FR" i="1" dirty="0"/>
              <a:t> </a:t>
            </a:r>
            <a:r>
              <a:rPr lang="fr-FR" b="1" i="1" dirty="0"/>
              <a:t> </a:t>
            </a:r>
            <a:r>
              <a:rPr lang="fr-FR" i="1" dirty="0"/>
              <a:t> </a:t>
            </a:r>
          </a:p>
          <a:p>
            <a:pPr marL="0" indent="0">
              <a:buNone/>
            </a:pPr>
            <a:endParaRPr lang="fr-FR" dirty="0"/>
          </a:p>
        </p:txBody>
      </p:sp>
    </p:spTree>
    <p:extLst>
      <p:ext uri="{BB962C8B-B14F-4D97-AF65-F5344CB8AC3E}">
        <p14:creationId xmlns:p14="http://schemas.microsoft.com/office/powerpoint/2010/main" val="234912891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matérialisme en histoire des idées</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lgn="just">
              <a:buNone/>
            </a:pPr>
            <a:r>
              <a:rPr lang="fr-FR" dirty="0"/>
              <a:t>L’objectif du matérialisme historique consiste à reconstituer une forme d’expérience concrète, à la fois sociale et politique, des auteurs considérés comme des « êtres humains, vivants et engagés » disposant d’un « univers immédiat » propre à l’existence des corps qui suppose un rapport aux autres et à la nature, c’est-à-dire  « des conditions de survie et de reproduction ». A travers leur existence même, les locuteurs qui formulent une pensée politique se situent d’emblée, du fait de leur naissance et de leur trajectoire, dans un rapport de proximité ou d’éloignement avec les statuts de propriétaires de biens - plutôt enclins à dominer et susceptibles de « profiter du travail des autres » - ou avec ceux des producteurs de biens, plutôt enclins à la résistance et à la lutte. </a:t>
            </a:r>
            <a:r>
              <a:rPr lang="fr-FR" i="1" dirty="0" smtClean="0"/>
              <a:t>Id</a:t>
            </a:r>
            <a:r>
              <a:rPr lang="fr-FR" i="1" dirty="0"/>
              <a:t>.</a:t>
            </a:r>
            <a:r>
              <a:rPr lang="fr-FR" dirty="0"/>
              <a:t>, p. 27.</a:t>
            </a:r>
          </a:p>
          <a:p>
            <a:pPr marL="0" indent="0">
              <a:buNone/>
            </a:pPr>
            <a:endParaRPr lang="fr-FR" dirty="0"/>
          </a:p>
        </p:txBody>
      </p:sp>
    </p:spTree>
    <p:extLst>
      <p:ext uri="{BB962C8B-B14F-4D97-AF65-F5344CB8AC3E}">
        <p14:creationId xmlns:p14="http://schemas.microsoft.com/office/powerpoint/2010/main" val="63396708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L’exigence d’historicisation-J. Dunn</a:t>
            </a:r>
            <a:endParaRPr lang="fr-FR" dirty="0"/>
          </a:p>
        </p:txBody>
      </p:sp>
      <p:sp>
        <p:nvSpPr>
          <p:cNvPr id="3" name="Espace réservé du contenu 2"/>
          <p:cNvSpPr>
            <a:spLocks noGrp="1"/>
          </p:cNvSpPr>
          <p:nvPr>
            <p:ph idx="1"/>
          </p:nvPr>
        </p:nvSpPr>
        <p:spPr/>
        <p:txBody>
          <a:bodyPr>
            <a:normAutofit/>
          </a:bodyPr>
          <a:lstStyle/>
          <a:p>
            <a:pPr marL="0" indent="0" algn="just">
              <a:buNone/>
            </a:pPr>
            <a:r>
              <a:rPr lang="en-US" dirty="0"/>
              <a:t>“adequate philosophical account of the notions held by an </a:t>
            </a:r>
            <a:r>
              <a:rPr lang="en-US" dirty="0" smtClean="0"/>
              <a:t>individual </a:t>
            </a:r>
            <a:r>
              <a:rPr lang="en-US" dirty="0"/>
              <a:t>in the past</a:t>
            </a:r>
            <a:r>
              <a:rPr lang="en-US" dirty="0" smtClean="0"/>
              <a:t>”(…) “</a:t>
            </a:r>
            <a:r>
              <a:rPr lang="en-US" dirty="0"/>
              <a:t>accurate historical account of these notions (…)” “(…) both historical specificity and philosophical delicacy are more likely to be attained if they are pursued together.</a:t>
            </a:r>
            <a:r>
              <a:rPr lang="en-US" dirty="0" smtClean="0"/>
              <a:t>” </a:t>
            </a:r>
            <a:r>
              <a:rPr lang="fr-FR" dirty="0" smtClean="0"/>
              <a:t>John </a:t>
            </a:r>
            <a:r>
              <a:rPr lang="fr-FR" dirty="0"/>
              <a:t>Dunn, « The </a:t>
            </a:r>
            <a:r>
              <a:rPr lang="fr-FR" dirty="0" err="1"/>
              <a:t>identity</a:t>
            </a:r>
            <a:r>
              <a:rPr lang="fr-FR" dirty="0"/>
              <a:t> of the </a:t>
            </a:r>
            <a:r>
              <a:rPr lang="fr-FR" dirty="0" err="1"/>
              <a:t>history</a:t>
            </a:r>
            <a:r>
              <a:rPr lang="fr-FR" dirty="0"/>
              <a:t> of </a:t>
            </a:r>
            <a:r>
              <a:rPr lang="fr-FR" dirty="0" err="1"/>
              <a:t>ideas</a:t>
            </a:r>
            <a:r>
              <a:rPr lang="fr-FR" dirty="0"/>
              <a:t> », </a:t>
            </a:r>
            <a:r>
              <a:rPr lang="fr-FR" i="1" dirty="0" err="1"/>
              <a:t>Political</a:t>
            </a:r>
            <a:r>
              <a:rPr lang="fr-FR" i="1" dirty="0"/>
              <a:t> Obligation in </a:t>
            </a:r>
            <a:r>
              <a:rPr lang="fr-FR" i="1" dirty="0" err="1"/>
              <a:t>its</a:t>
            </a:r>
            <a:r>
              <a:rPr lang="fr-FR" i="1" dirty="0"/>
              <a:t> </a:t>
            </a:r>
            <a:r>
              <a:rPr lang="fr-FR" i="1" dirty="0" err="1"/>
              <a:t>historical</a:t>
            </a:r>
            <a:r>
              <a:rPr lang="fr-FR" i="1" dirty="0"/>
              <a:t> </a:t>
            </a:r>
            <a:r>
              <a:rPr lang="fr-FR" i="1" dirty="0" err="1" smtClean="0"/>
              <a:t>contexts</a:t>
            </a:r>
            <a:r>
              <a:rPr lang="fr-FR" i="1" dirty="0"/>
              <a:t>, </a:t>
            </a:r>
            <a:r>
              <a:rPr lang="fr-FR" i="1" dirty="0" err="1"/>
              <a:t>Essays</a:t>
            </a:r>
            <a:r>
              <a:rPr lang="fr-FR" i="1" dirty="0"/>
              <a:t> in </a:t>
            </a:r>
            <a:r>
              <a:rPr lang="fr-FR" i="1" dirty="0" err="1"/>
              <a:t>Political</a:t>
            </a:r>
            <a:r>
              <a:rPr lang="fr-FR" i="1" dirty="0"/>
              <a:t> </a:t>
            </a:r>
            <a:r>
              <a:rPr lang="fr-FR" i="1" dirty="0" err="1"/>
              <a:t>Theory</a:t>
            </a:r>
            <a:r>
              <a:rPr lang="fr-FR" dirty="0"/>
              <a:t>, Cambridge, 1980 </a:t>
            </a:r>
            <a:r>
              <a:rPr lang="en-US" dirty="0" smtClean="0"/>
              <a:t>p</a:t>
            </a:r>
            <a:r>
              <a:rPr lang="en-US" dirty="0"/>
              <a:t>. </a:t>
            </a:r>
            <a:r>
              <a:rPr lang="en-US" dirty="0" smtClean="0"/>
              <a:t>14.  </a:t>
            </a:r>
            <a:endParaRPr lang="fr-FR" dirty="0"/>
          </a:p>
          <a:p>
            <a:endParaRPr lang="fr-FR" dirty="0"/>
          </a:p>
        </p:txBody>
      </p:sp>
    </p:spTree>
    <p:extLst>
      <p:ext uri="{BB962C8B-B14F-4D97-AF65-F5344CB8AC3E}">
        <p14:creationId xmlns:p14="http://schemas.microsoft.com/office/powerpoint/2010/main" val="290835563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Q. Skinner : « la matrice sociale et intellectuelle »</a:t>
            </a:r>
            <a:endParaRPr lang="fr-FR" dirty="0"/>
          </a:p>
        </p:txBody>
      </p:sp>
      <p:sp>
        <p:nvSpPr>
          <p:cNvPr id="3" name="Espace réservé du contenu 2"/>
          <p:cNvSpPr>
            <a:spLocks noGrp="1"/>
          </p:cNvSpPr>
          <p:nvPr>
            <p:ph idx="1"/>
          </p:nvPr>
        </p:nvSpPr>
        <p:spPr/>
        <p:txBody>
          <a:bodyPr>
            <a:noAutofit/>
          </a:bodyPr>
          <a:lstStyle/>
          <a:p>
            <a:pPr marL="0" indent="0" algn="just">
              <a:buNone/>
            </a:pPr>
            <a:r>
              <a:rPr lang="fr-FR" sz="1800" dirty="0"/>
              <a:t>« les conventions, le vocabulaire normatif et les enjeux propres à une époque (…) constituent une matrice sociale et intellectuelle qui </a:t>
            </a:r>
            <a:r>
              <a:rPr lang="fr-FR" sz="1800" i="1" dirty="0"/>
              <a:t>nourrit</a:t>
            </a:r>
            <a:r>
              <a:rPr lang="fr-FR" sz="1800" dirty="0"/>
              <a:t> l’intention significative de l’auteur ». </a:t>
            </a:r>
          </a:p>
          <a:p>
            <a:pPr marL="0" indent="0" algn="just">
              <a:buNone/>
            </a:pPr>
            <a:r>
              <a:rPr lang="fr-FR" sz="1800" dirty="0"/>
              <a:t>« c’est la vie politique elle-même qui forme les grands problèmes dont traitera le théoricien, en rendant certains champs objets de problème et les questions correspondantes objets de débat. » Et plus loin : « (il) est en effet patent que la nature et les limites du vocabulaire normatif utilisé à une époque donnée peuvent contribuer à montrer comment une question particulière se distingue pour devenir objet de discussion. </a:t>
            </a:r>
            <a:r>
              <a:rPr lang="fr-FR" sz="1800" dirty="0" smtClean="0"/>
              <a:t>»</a:t>
            </a:r>
            <a:r>
              <a:rPr lang="fr-FR" sz="1800" dirty="0"/>
              <a:t> </a:t>
            </a:r>
            <a:r>
              <a:rPr lang="fr-FR" sz="1800" dirty="0" smtClean="0"/>
              <a:t>L’analyse </a:t>
            </a:r>
            <a:r>
              <a:rPr lang="fr-FR" sz="1800" dirty="0"/>
              <a:t>doit reconstituer « non plus simplement les arguments, mais les questions auxquelles ils cherchaient à répondre, et leur position envers les hypothèses et les conventions dominantes dans le débat politique, leur attitude d’acceptation et de soutien, de mise en cause et de rejet</a:t>
            </a:r>
            <a:r>
              <a:rPr lang="fr-FR" sz="1800" dirty="0" smtClean="0"/>
              <a:t>, </a:t>
            </a:r>
            <a:r>
              <a:rPr lang="fr-FR" sz="1800" dirty="0"/>
              <a:t>ou même de dédain polémique </a:t>
            </a:r>
            <a:r>
              <a:rPr lang="fr-FR" sz="1800" dirty="0" smtClean="0"/>
              <a:t>», </a:t>
            </a:r>
            <a:r>
              <a:rPr lang="fr-FR" sz="1800" dirty="0"/>
              <a:t>Quentin Skinner, </a:t>
            </a:r>
            <a:r>
              <a:rPr lang="fr-FR" sz="1800" i="1" dirty="0"/>
              <a:t>Les fondements de la pensée politique moderne</a:t>
            </a:r>
            <a:r>
              <a:rPr lang="fr-FR" sz="1800" dirty="0"/>
              <a:t>, Paris, Albin Michel 2001. </a:t>
            </a:r>
          </a:p>
        </p:txBody>
      </p:sp>
    </p:spTree>
    <p:extLst>
      <p:ext uri="{BB962C8B-B14F-4D97-AF65-F5344CB8AC3E}">
        <p14:creationId xmlns:p14="http://schemas.microsoft.com/office/powerpoint/2010/main" val="79153905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Skinner</a:t>
            </a:r>
            <a:endParaRPr lang="fr-FR" dirty="0"/>
          </a:p>
        </p:txBody>
      </p:sp>
      <p:sp>
        <p:nvSpPr>
          <p:cNvPr id="3" name="Espace réservé du contenu 2"/>
          <p:cNvSpPr>
            <a:spLocks noGrp="1"/>
          </p:cNvSpPr>
          <p:nvPr>
            <p:ph idx="1"/>
          </p:nvPr>
        </p:nvSpPr>
        <p:spPr/>
        <p:txBody>
          <a:bodyPr>
            <a:normAutofit lnSpcReduction="10000"/>
          </a:bodyPr>
          <a:lstStyle/>
          <a:p>
            <a:pPr marL="0" indent="0" algn="just">
              <a:buNone/>
            </a:pPr>
            <a:r>
              <a:rPr lang="fr-FR" dirty="0"/>
              <a:t>« To </a:t>
            </a:r>
            <a:r>
              <a:rPr lang="fr-FR" dirty="0" err="1"/>
              <a:t>understand</a:t>
            </a:r>
            <a:r>
              <a:rPr lang="fr-FR" dirty="0"/>
              <a:t> </a:t>
            </a:r>
            <a:r>
              <a:rPr lang="fr-FR" dirty="0" err="1"/>
              <a:t>any</a:t>
            </a:r>
            <a:r>
              <a:rPr lang="fr-FR" dirty="0"/>
              <a:t> </a:t>
            </a:r>
            <a:r>
              <a:rPr lang="fr-FR" dirty="0" err="1"/>
              <a:t>serious</a:t>
            </a:r>
            <a:r>
              <a:rPr lang="fr-FR" dirty="0"/>
              <a:t> </a:t>
            </a:r>
            <a:r>
              <a:rPr lang="fr-FR" dirty="0" err="1"/>
              <a:t>utterance</a:t>
            </a:r>
            <a:r>
              <a:rPr lang="fr-FR" dirty="0"/>
              <a:t>, </a:t>
            </a:r>
            <a:r>
              <a:rPr lang="fr-FR" dirty="0" err="1"/>
              <a:t>we</a:t>
            </a:r>
            <a:r>
              <a:rPr lang="fr-FR" dirty="0"/>
              <a:t> </a:t>
            </a:r>
            <a:r>
              <a:rPr lang="fr-FR" dirty="0" err="1"/>
              <a:t>need</a:t>
            </a:r>
            <a:r>
              <a:rPr lang="fr-FR" dirty="0"/>
              <a:t> to </a:t>
            </a:r>
            <a:r>
              <a:rPr lang="fr-FR" dirty="0" err="1"/>
              <a:t>grasp</a:t>
            </a:r>
            <a:r>
              <a:rPr lang="fr-FR" dirty="0"/>
              <a:t>, not </a:t>
            </a:r>
            <a:r>
              <a:rPr lang="fr-FR" dirty="0" err="1"/>
              <a:t>merely</a:t>
            </a:r>
            <a:r>
              <a:rPr lang="fr-FR" dirty="0"/>
              <a:t> the </a:t>
            </a:r>
            <a:r>
              <a:rPr lang="fr-FR" dirty="0" err="1"/>
              <a:t>meaning</a:t>
            </a:r>
            <a:r>
              <a:rPr lang="fr-FR" dirty="0"/>
              <a:t> of </a:t>
            </a:r>
            <a:r>
              <a:rPr lang="fr-FR" dirty="0" err="1"/>
              <a:t>what</a:t>
            </a:r>
            <a:r>
              <a:rPr lang="fr-FR" dirty="0"/>
              <a:t> </a:t>
            </a:r>
            <a:r>
              <a:rPr lang="fr-FR" dirty="0" err="1"/>
              <a:t>is</a:t>
            </a:r>
            <a:r>
              <a:rPr lang="fr-FR" dirty="0"/>
              <a:t> </a:t>
            </a:r>
            <a:r>
              <a:rPr lang="fr-FR" dirty="0" err="1"/>
              <a:t>said</a:t>
            </a:r>
            <a:r>
              <a:rPr lang="fr-FR" dirty="0"/>
              <a:t>, but </a:t>
            </a:r>
            <a:r>
              <a:rPr lang="fr-FR" dirty="0" err="1" smtClean="0"/>
              <a:t>at</a:t>
            </a:r>
            <a:r>
              <a:rPr lang="fr-FR" dirty="0" smtClean="0"/>
              <a:t> </a:t>
            </a:r>
            <a:r>
              <a:rPr lang="fr-FR" dirty="0"/>
              <a:t>the </a:t>
            </a:r>
            <a:r>
              <a:rPr lang="fr-FR" dirty="0" err="1"/>
              <a:t>same</a:t>
            </a:r>
            <a:r>
              <a:rPr lang="fr-FR" dirty="0"/>
              <a:t> time the </a:t>
            </a:r>
            <a:r>
              <a:rPr lang="fr-FR" dirty="0" err="1"/>
              <a:t>intended</a:t>
            </a:r>
            <a:r>
              <a:rPr lang="fr-FR" dirty="0"/>
              <a:t> force </a:t>
            </a:r>
            <a:r>
              <a:rPr lang="fr-FR" dirty="0" err="1"/>
              <a:t>with</a:t>
            </a:r>
            <a:r>
              <a:rPr lang="fr-FR" dirty="0"/>
              <a:t> </a:t>
            </a:r>
            <a:r>
              <a:rPr lang="fr-FR" dirty="0" err="1"/>
              <a:t>which</a:t>
            </a:r>
            <a:r>
              <a:rPr lang="fr-FR" dirty="0"/>
              <a:t> the </a:t>
            </a:r>
            <a:r>
              <a:rPr lang="fr-FR" dirty="0" err="1" smtClean="0"/>
              <a:t>utterance</a:t>
            </a:r>
            <a:r>
              <a:rPr lang="fr-FR" dirty="0" smtClean="0"/>
              <a:t> </a:t>
            </a:r>
            <a:r>
              <a:rPr lang="fr-FR" dirty="0" err="1"/>
              <a:t>is</a:t>
            </a:r>
            <a:r>
              <a:rPr lang="fr-FR" dirty="0"/>
              <a:t> </a:t>
            </a:r>
            <a:r>
              <a:rPr lang="fr-FR" dirty="0" err="1"/>
              <a:t>issued</a:t>
            </a:r>
            <a:r>
              <a:rPr lang="fr-FR" dirty="0"/>
              <a:t>. </a:t>
            </a:r>
            <a:r>
              <a:rPr lang="fr-FR" dirty="0" err="1"/>
              <a:t>We</a:t>
            </a:r>
            <a:r>
              <a:rPr lang="fr-FR" dirty="0"/>
              <a:t> </a:t>
            </a:r>
            <a:r>
              <a:rPr lang="fr-FR" dirty="0" err="1"/>
              <a:t>need</a:t>
            </a:r>
            <a:r>
              <a:rPr lang="fr-FR" dirty="0"/>
              <a:t> to </a:t>
            </a:r>
            <a:r>
              <a:rPr lang="fr-FR" dirty="0" err="1"/>
              <a:t>grasp</a:t>
            </a:r>
            <a:r>
              <a:rPr lang="fr-FR" dirty="0"/>
              <a:t>, not </a:t>
            </a:r>
            <a:r>
              <a:rPr lang="fr-FR" dirty="0" err="1"/>
              <a:t>merely</a:t>
            </a:r>
            <a:r>
              <a:rPr lang="fr-FR" dirty="0"/>
              <a:t> </a:t>
            </a:r>
            <a:r>
              <a:rPr lang="fr-FR" dirty="0" err="1"/>
              <a:t>what</a:t>
            </a:r>
            <a:r>
              <a:rPr lang="fr-FR" dirty="0"/>
              <a:t> people are </a:t>
            </a:r>
            <a:r>
              <a:rPr lang="fr-FR" dirty="0" err="1"/>
              <a:t>saying</a:t>
            </a:r>
            <a:r>
              <a:rPr lang="fr-FR" dirty="0"/>
              <a:t>, but </a:t>
            </a:r>
            <a:r>
              <a:rPr lang="fr-FR" dirty="0" err="1"/>
              <a:t>also</a:t>
            </a:r>
            <a:r>
              <a:rPr lang="fr-FR" dirty="0"/>
              <a:t> </a:t>
            </a:r>
            <a:r>
              <a:rPr lang="fr-FR" dirty="0" err="1"/>
              <a:t>what</a:t>
            </a:r>
            <a:r>
              <a:rPr lang="fr-FR" dirty="0"/>
              <a:t> </a:t>
            </a:r>
            <a:r>
              <a:rPr lang="fr-FR" dirty="0" err="1"/>
              <a:t>they</a:t>
            </a:r>
            <a:r>
              <a:rPr lang="fr-FR" dirty="0"/>
              <a:t> </a:t>
            </a:r>
            <a:r>
              <a:rPr lang="fr-FR" i="1" dirty="0"/>
              <a:t>are </a:t>
            </a:r>
            <a:r>
              <a:rPr lang="fr-FR" i="1" dirty="0" err="1"/>
              <a:t>doing</a:t>
            </a:r>
            <a:r>
              <a:rPr lang="fr-FR" dirty="0"/>
              <a:t> in </a:t>
            </a:r>
            <a:r>
              <a:rPr lang="fr-FR" dirty="0" err="1"/>
              <a:t>saying</a:t>
            </a:r>
            <a:r>
              <a:rPr lang="fr-FR" dirty="0"/>
              <a:t> </a:t>
            </a:r>
            <a:r>
              <a:rPr lang="fr-FR" dirty="0" err="1"/>
              <a:t>it</a:t>
            </a:r>
            <a:r>
              <a:rPr lang="fr-FR" dirty="0"/>
              <a:t> . », Q. Skinner, « </a:t>
            </a:r>
            <a:r>
              <a:rPr lang="fr-FR" dirty="0" err="1"/>
              <a:t>Meaning</a:t>
            </a:r>
            <a:r>
              <a:rPr lang="fr-FR" dirty="0"/>
              <a:t> and </a:t>
            </a:r>
            <a:r>
              <a:rPr lang="fr-FR" dirty="0" err="1"/>
              <a:t>Understanding</a:t>
            </a:r>
            <a:r>
              <a:rPr lang="fr-FR" dirty="0"/>
              <a:t> in the </a:t>
            </a:r>
            <a:r>
              <a:rPr lang="fr-FR" dirty="0" err="1"/>
              <a:t>History</a:t>
            </a:r>
            <a:r>
              <a:rPr lang="fr-FR" dirty="0"/>
              <a:t> of </a:t>
            </a:r>
            <a:r>
              <a:rPr lang="fr-FR" dirty="0" err="1"/>
              <a:t>Ideas</a:t>
            </a:r>
            <a:r>
              <a:rPr lang="fr-FR" dirty="0"/>
              <a:t> », </a:t>
            </a:r>
            <a:r>
              <a:rPr lang="fr-FR" i="1" dirty="0"/>
              <a:t>Visions of </a:t>
            </a:r>
            <a:r>
              <a:rPr lang="fr-FR" i="1" dirty="0" err="1"/>
              <a:t>Politics</a:t>
            </a:r>
            <a:r>
              <a:rPr lang="fr-FR" i="1" dirty="0"/>
              <a:t>, Vol. 1 </a:t>
            </a:r>
            <a:r>
              <a:rPr lang="fr-FR" i="1" dirty="0" err="1"/>
              <a:t>Regarding</a:t>
            </a:r>
            <a:r>
              <a:rPr lang="fr-FR" i="1" dirty="0"/>
              <a:t> </a:t>
            </a:r>
            <a:r>
              <a:rPr lang="fr-FR" i="1" dirty="0" err="1"/>
              <a:t>Method</a:t>
            </a:r>
            <a:r>
              <a:rPr lang="fr-FR" dirty="0"/>
              <a:t>, Cambridge, Cambridge </a:t>
            </a:r>
            <a:r>
              <a:rPr lang="fr-FR" dirty="0" err="1"/>
              <a:t>University</a:t>
            </a:r>
            <a:r>
              <a:rPr lang="fr-FR" dirty="0"/>
              <a:t> </a:t>
            </a:r>
            <a:r>
              <a:rPr lang="fr-FR" dirty="0" err="1"/>
              <a:t>Press</a:t>
            </a:r>
            <a:r>
              <a:rPr lang="fr-FR" dirty="0"/>
              <a:t>, 2002. , p. 82.</a:t>
            </a:r>
          </a:p>
          <a:p>
            <a:endParaRPr lang="fr-FR" dirty="0"/>
          </a:p>
          <a:p>
            <a:endParaRPr lang="fr-FR" dirty="0"/>
          </a:p>
        </p:txBody>
      </p:sp>
    </p:spTree>
    <p:extLst>
      <p:ext uri="{BB962C8B-B14F-4D97-AF65-F5344CB8AC3E}">
        <p14:creationId xmlns:p14="http://schemas.microsoft.com/office/powerpoint/2010/main" val="403224594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exemple : Machiavel,  Le diplomate</a:t>
            </a:r>
            <a:endParaRPr lang="fr-FR" dirty="0"/>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r>
              <a:rPr lang="fr-FR" dirty="0" smtClean="0"/>
              <a:t>Q. Skinner, « Les missions diplomatiques »</a:t>
            </a:r>
            <a:r>
              <a:rPr lang="fr-FR" i="1" dirty="0" smtClean="0"/>
              <a:t>, Machiavel,</a:t>
            </a:r>
            <a:r>
              <a:rPr lang="fr-FR" dirty="0"/>
              <a:t> </a:t>
            </a:r>
            <a:r>
              <a:rPr lang="fr-FR" dirty="0" smtClean="0"/>
              <a:t>Paris, Seuil, 1989.</a:t>
            </a:r>
            <a:endParaRPr lang="fr-FR" dirty="0"/>
          </a:p>
        </p:txBody>
      </p:sp>
    </p:spTree>
    <p:extLst>
      <p:ext uri="{BB962C8B-B14F-4D97-AF65-F5344CB8AC3E}">
        <p14:creationId xmlns:p14="http://schemas.microsoft.com/office/powerpoint/2010/main" val="240037648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exemple : Machiavel,  Le diplomate</a:t>
            </a:r>
            <a:endParaRPr lang="fr-FR" dirty="0"/>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r>
              <a:rPr lang="fr-FR" dirty="0" smtClean="0"/>
              <a:t>Q. Skinner, « Les missions diplomatiques »</a:t>
            </a:r>
            <a:r>
              <a:rPr lang="fr-FR" i="1" dirty="0" smtClean="0"/>
              <a:t>, Machiavel,</a:t>
            </a:r>
            <a:r>
              <a:rPr lang="fr-FR" dirty="0"/>
              <a:t> </a:t>
            </a:r>
            <a:r>
              <a:rPr lang="fr-FR" dirty="0" smtClean="0"/>
              <a:t>Paris, Seuil, 1989.</a:t>
            </a:r>
            <a:endParaRPr lang="fr-FR" dirty="0"/>
          </a:p>
        </p:txBody>
      </p:sp>
    </p:spTree>
    <p:extLst>
      <p:ext uri="{BB962C8B-B14F-4D97-AF65-F5344CB8AC3E}">
        <p14:creationId xmlns:p14="http://schemas.microsoft.com/office/powerpoint/2010/main" val="421734654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800" dirty="0"/>
              <a:t>Théories politiques</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lgn="just">
              <a:buNone/>
            </a:pPr>
            <a:r>
              <a:rPr lang="fr-FR" dirty="0" smtClean="0"/>
              <a:t>Cette seconde </a:t>
            </a:r>
            <a:r>
              <a:rPr lang="fr-FR" dirty="0" smtClean="0"/>
              <a:t>partie du </a:t>
            </a:r>
            <a:r>
              <a:rPr lang="fr-FR" dirty="0"/>
              <a:t>cours se concentre sur les théories contemporaines de la liberté et leurs critiques </a:t>
            </a:r>
            <a:r>
              <a:rPr lang="fr-FR" dirty="0" err="1" smtClean="0"/>
              <a:t>républicanistes</a:t>
            </a:r>
            <a:r>
              <a:rPr lang="fr-FR" dirty="0" smtClean="0"/>
              <a:t>,  </a:t>
            </a:r>
            <a:r>
              <a:rPr lang="fr-FR" dirty="0" err="1" smtClean="0"/>
              <a:t>communautariennes</a:t>
            </a:r>
            <a:r>
              <a:rPr lang="fr-FR" dirty="0"/>
              <a:t> </a:t>
            </a:r>
            <a:r>
              <a:rPr lang="fr-FR" dirty="0" smtClean="0"/>
              <a:t>et pragmatiques. </a:t>
            </a:r>
            <a:r>
              <a:rPr lang="fr-FR" dirty="0"/>
              <a:t>En premier lieu, il vise à décrire la manière dont le libéralisme traditionnel des modernes - tel qu’il se trouve exposé et explicité dans les grands textes du canon - circule dans le contexte qui débute avec la deuxième partie du XX</a:t>
            </a:r>
            <a:r>
              <a:rPr lang="fr-FR" baseline="30000" dirty="0"/>
              <a:t>e</a:t>
            </a:r>
            <a:r>
              <a:rPr lang="fr-FR" dirty="0"/>
              <a:t> siècle (des années 1950 et 1960 de I. Berlin aux </a:t>
            </a:r>
            <a:r>
              <a:rPr lang="fr-FR" dirty="0" smtClean="0"/>
              <a:t>théories </a:t>
            </a:r>
            <a:r>
              <a:rPr lang="fr-FR" dirty="0" err="1" smtClean="0"/>
              <a:t>communautariennes</a:t>
            </a:r>
            <a:r>
              <a:rPr lang="fr-FR" dirty="0" smtClean="0"/>
              <a:t>)</a:t>
            </a:r>
            <a:r>
              <a:rPr lang="fr-FR" dirty="0" smtClean="0"/>
              <a:t>. </a:t>
            </a:r>
            <a:r>
              <a:rPr lang="fr-FR" dirty="0"/>
              <a:t>A chaque étape, il s’agira de partir d’une contextualisation historique - et d’un repérage de problèmes socio-politiques situés - pour comprendre le sens des œuvres philosophiques et la manière dont elles se différencient comme entreprises, spécifiquement normatives, d’exposition des principes de légitimité propres au domaine politique.  </a:t>
            </a:r>
          </a:p>
          <a:p>
            <a:endParaRPr lang="fr-FR" dirty="0"/>
          </a:p>
        </p:txBody>
      </p:sp>
    </p:spTree>
    <p:extLst>
      <p:ext uri="{BB962C8B-B14F-4D97-AF65-F5344CB8AC3E}">
        <p14:creationId xmlns:p14="http://schemas.microsoft.com/office/powerpoint/2010/main" val="319518865"/>
      </p:ext>
    </p:extLst>
  </p:cSld>
  <p:clrMapOvr>
    <a:masterClrMapping/>
  </p:clrMapOvr>
  <p:transition xmlns:p14="http://schemas.microsoft.com/office/powerpoint/2010/main" spd="slow">
    <p:push dir="d"/>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lvl="0" indent="0">
              <a:buNone/>
            </a:pPr>
            <a:r>
              <a:rPr lang="fr-FR" b="1" u="sng" dirty="0"/>
              <a:t>Séance n°  3 (D. SMADJA) </a:t>
            </a:r>
            <a:endParaRPr lang="fr-FR" dirty="0"/>
          </a:p>
          <a:p>
            <a:pPr marL="0" indent="0">
              <a:buNone/>
            </a:pPr>
            <a:r>
              <a:rPr lang="fr-FR" b="1" dirty="0"/>
              <a:t>Les ingrédients traditionnels du modèle libéral 1. </a:t>
            </a:r>
            <a:r>
              <a:rPr lang="fr-FR" b="1" dirty="0" smtClean="0"/>
              <a:t>(Machiavel, </a:t>
            </a:r>
            <a:r>
              <a:rPr lang="fr-FR" b="1" dirty="0" err="1" smtClean="0"/>
              <a:t>T</a:t>
            </a:r>
            <a:r>
              <a:rPr lang="fr-FR" b="1" dirty="0"/>
              <a:t>. </a:t>
            </a:r>
            <a:r>
              <a:rPr lang="fr-FR" b="1" dirty="0" smtClean="0"/>
              <a:t>Hobbes)</a:t>
            </a:r>
            <a:endParaRPr lang="fr-FR" b="1" i="1" dirty="0" smtClean="0"/>
          </a:p>
          <a:p>
            <a:pPr marL="0" indent="0">
              <a:buNone/>
            </a:pPr>
            <a:r>
              <a:rPr lang="fr-FR" b="1" i="1" dirty="0" smtClean="0"/>
              <a:t>(</a:t>
            </a:r>
            <a:r>
              <a:rPr lang="fr-FR" b="1" i="1" dirty="0"/>
              <a:t>11 octobre 2022) </a:t>
            </a:r>
            <a:endParaRPr lang="fr-FR" i="1" dirty="0"/>
          </a:p>
          <a:p>
            <a:pPr marL="0" lvl="0" indent="0">
              <a:buNone/>
            </a:pPr>
            <a:r>
              <a:rPr lang="fr-FR" b="1" u="sng" dirty="0"/>
              <a:t>Séance n°  </a:t>
            </a:r>
            <a:r>
              <a:rPr lang="fr-FR" b="1" u="sng" dirty="0" smtClean="0"/>
              <a:t>4 </a:t>
            </a:r>
            <a:r>
              <a:rPr lang="fr-FR" b="1" u="sng" dirty="0"/>
              <a:t>(D. SMADJA) </a:t>
            </a:r>
            <a:endParaRPr lang="fr-FR" b="1" dirty="0" smtClean="0"/>
          </a:p>
          <a:p>
            <a:pPr marL="0" indent="0">
              <a:buNone/>
            </a:pPr>
            <a:r>
              <a:rPr lang="fr-FR" b="1" dirty="0" smtClean="0"/>
              <a:t>- </a:t>
            </a:r>
            <a:r>
              <a:rPr lang="fr-FR" b="1" dirty="0"/>
              <a:t>Les ingrédients traditionnels du modèle libéral 2 </a:t>
            </a:r>
            <a:r>
              <a:rPr lang="fr-FR" b="1" dirty="0" smtClean="0"/>
              <a:t>(Locke, J</a:t>
            </a:r>
            <a:r>
              <a:rPr lang="fr-FR" b="1" dirty="0"/>
              <a:t>. Bentham, John Stuart </a:t>
            </a:r>
            <a:r>
              <a:rPr lang="fr-FR" b="1" dirty="0" smtClean="0"/>
              <a:t>Mill…)</a:t>
            </a:r>
            <a:r>
              <a:rPr lang="fr-FR" b="1" dirty="0"/>
              <a:t>.</a:t>
            </a:r>
            <a:endParaRPr lang="fr-FR" dirty="0"/>
          </a:p>
          <a:p>
            <a:pPr>
              <a:buFontTx/>
              <a:buChar char="-"/>
            </a:pPr>
            <a:r>
              <a:rPr lang="fr-FR" b="1" i="1" dirty="0" smtClean="0"/>
              <a:t>(18 </a:t>
            </a:r>
            <a:r>
              <a:rPr lang="fr-FR" b="1" i="1" dirty="0"/>
              <a:t>octobre 2022) </a:t>
            </a:r>
            <a:endParaRPr lang="fr-FR" i="1" dirty="0"/>
          </a:p>
          <a:p>
            <a:pPr>
              <a:buFontTx/>
              <a:buChar char="-"/>
            </a:pPr>
            <a:endParaRPr lang="fr-FR" dirty="0"/>
          </a:p>
          <a:p>
            <a:endParaRPr lang="fr-FR" dirty="0"/>
          </a:p>
        </p:txBody>
      </p:sp>
    </p:spTree>
    <p:extLst>
      <p:ext uri="{BB962C8B-B14F-4D97-AF65-F5344CB8AC3E}">
        <p14:creationId xmlns:p14="http://schemas.microsoft.com/office/powerpoint/2010/main" val="78662438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969450"/>
            <a:ext cx="8042276" cy="1336956"/>
          </a:xfrm>
        </p:spPr>
        <p:txBody>
          <a:bodyPr/>
          <a:lstStyle/>
          <a:p>
            <a:endParaRPr lang="fr-FR"/>
          </a:p>
        </p:txBody>
      </p:sp>
      <p:sp>
        <p:nvSpPr>
          <p:cNvPr id="3" name="Espace réservé du contenu 2"/>
          <p:cNvSpPr>
            <a:spLocks noGrp="1"/>
          </p:cNvSpPr>
          <p:nvPr>
            <p:ph idx="1"/>
          </p:nvPr>
        </p:nvSpPr>
        <p:spPr>
          <a:xfrm>
            <a:off x="549275" y="546550"/>
            <a:ext cx="8042276" cy="5397051"/>
          </a:xfrm>
        </p:spPr>
        <p:txBody>
          <a:bodyPr>
            <a:normAutofit fontScale="47500" lnSpcReduction="20000"/>
          </a:bodyPr>
          <a:lstStyle/>
          <a:p>
            <a:pPr marL="0" lvl="0" indent="0">
              <a:buNone/>
            </a:pPr>
            <a:r>
              <a:rPr lang="fr-FR" sz="7200" b="1" u="sng" dirty="0"/>
              <a:t>Séance n°  </a:t>
            </a:r>
            <a:r>
              <a:rPr lang="fr-FR" sz="7200" b="1" u="sng" dirty="0" smtClean="0"/>
              <a:t>8 </a:t>
            </a:r>
            <a:r>
              <a:rPr lang="fr-FR" sz="7200" b="1" u="sng" dirty="0"/>
              <a:t> (D. SMADJA) </a:t>
            </a:r>
            <a:endParaRPr lang="fr-FR" sz="7200" dirty="0"/>
          </a:p>
          <a:p>
            <a:pPr>
              <a:buFontTx/>
              <a:buChar char="-"/>
            </a:pPr>
            <a:r>
              <a:rPr lang="fr-FR" sz="800" b="1" dirty="0" smtClean="0"/>
              <a:t>Le </a:t>
            </a:r>
            <a:r>
              <a:rPr lang="fr-FR" sz="7200" b="1" dirty="0" smtClean="0"/>
              <a:t>Le </a:t>
            </a:r>
            <a:r>
              <a:rPr lang="fr-FR" sz="7200" b="1" dirty="0" smtClean="0"/>
              <a:t>libéralisme à l’épreuve de la question sociale (Bentham, Mill, </a:t>
            </a:r>
            <a:r>
              <a:rPr lang="fr-FR" sz="7200" b="1" dirty="0" smtClean="0"/>
              <a:t>Berlin) </a:t>
            </a:r>
            <a:endParaRPr lang="fr-FR" sz="7200" b="1" dirty="0" smtClean="0"/>
          </a:p>
          <a:p>
            <a:pPr>
              <a:buFontTx/>
              <a:buChar char="-"/>
            </a:pPr>
            <a:r>
              <a:rPr lang="fr-FR" sz="7200" b="1" i="1" dirty="0" smtClean="0"/>
              <a:t>(22 </a:t>
            </a:r>
            <a:r>
              <a:rPr lang="fr-FR" sz="7200" b="1" i="1" dirty="0"/>
              <a:t>novembre 2022)</a:t>
            </a:r>
            <a:r>
              <a:rPr lang="fr-FR" sz="7200" i="1" dirty="0"/>
              <a:t> </a:t>
            </a:r>
            <a:r>
              <a:rPr lang="fr-FR" sz="7200" b="1" dirty="0"/>
              <a:t> </a:t>
            </a:r>
            <a:endParaRPr lang="fr-FR" sz="7200" dirty="0"/>
          </a:p>
          <a:p>
            <a:pPr marL="0" lvl="0" indent="0">
              <a:buNone/>
            </a:pPr>
            <a:r>
              <a:rPr lang="fr-FR" sz="7200" b="1" u="sng" dirty="0" smtClean="0"/>
              <a:t>Séance </a:t>
            </a:r>
            <a:r>
              <a:rPr lang="fr-FR" sz="7200" b="1" u="sng" dirty="0"/>
              <a:t>n° </a:t>
            </a:r>
            <a:r>
              <a:rPr lang="fr-FR" sz="7200" b="1" u="sng" dirty="0" smtClean="0"/>
              <a:t>10 </a:t>
            </a:r>
            <a:r>
              <a:rPr lang="fr-FR" sz="7200" b="1" u="sng" dirty="0"/>
              <a:t>(D. SMADJA)   </a:t>
            </a:r>
            <a:endParaRPr lang="fr-FR" sz="7200" dirty="0"/>
          </a:p>
          <a:p>
            <a:pPr marL="0" lvl="0" indent="0">
              <a:buNone/>
            </a:pPr>
            <a:r>
              <a:rPr lang="fr-FR" sz="7200" b="1" dirty="0" smtClean="0"/>
              <a:t>La </a:t>
            </a:r>
            <a:r>
              <a:rPr lang="fr-FR" sz="7200" b="1" dirty="0"/>
              <a:t>démocratie </a:t>
            </a:r>
            <a:r>
              <a:rPr lang="fr-FR" sz="7200" b="1" dirty="0" smtClean="0"/>
              <a:t>libérale et </a:t>
            </a:r>
            <a:r>
              <a:rPr lang="fr-FR" sz="7200" b="1" dirty="0" err="1" smtClean="0"/>
              <a:t>communautarienne</a:t>
            </a:r>
            <a:r>
              <a:rPr lang="fr-FR" sz="7200" b="1" dirty="0" smtClean="0"/>
              <a:t>, </a:t>
            </a:r>
            <a:r>
              <a:rPr lang="fr-FR" sz="7200" b="1" dirty="0" err="1" smtClean="0"/>
              <a:t>Rawls</a:t>
            </a:r>
            <a:r>
              <a:rPr lang="fr-FR" sz="7200" b="1" dirty="0" smtClean="0"/>
              <a:t> et ses critiques (</a:t>
            </a:r>
            <a:r>
              <a:rPr lang="fr-FR" sz="7200" b="1" dirty="0" err="1" smtClean="0"/>
              <a:t>Nozick</a:t>
            </a:r>
            <a:r>
              <a:rPr lang="fr-FR" sz="7200" b="1" dirty="0" smtClean="0"/>
              <a:t>, Sandel)  </a:t>
            </a:r>
            <a:r>
              <a:rPr lang="fr-FR" sz="7200" dirty="0" smtClean="0"/>
              <a:t>(</a:t>
            </a:r>
            <a:r>
              <a:rPr lang="fr-FR" sz="7200" b="1" i="1" dirty="0"/>
              <a:t>6 </a:t>
            </a:r>
            <a:r>
              <a:rPr lang="fr-FR" sz="7200" b="1" i="1" dirty="0" smtClean="0"/>
              <a:t>décembre </a:t>
            </a:r>
            <a:r>
              <a:rPr lang="fr-FR" sz="7200" b="1" i="1" dirty="0"/>
              <a:t>2022</a:t>
            </a:r>
            <a:r>
              <a:rPr lang="fr-FR" sz="7200" b="1" i="1" dirty="0" smtClean="0"/>
              <a:t>)</a:t>
            </a:r>
            <a:endParaRPr lang="fr-FR" sz="7200" i="1" dirty="0"/>
          </a:p>
          <a:p>
            <a:endParaRPr lang="fr-FR" dirty="0"/>
          </a:p>
        </p:txBody>
      </p:sp>
    </p:spTree>
    <p:extLst>
      <p:ext uri="{BB962C8B-B14F-4D97-AF65-F5344CB8AC3E}">
        <p14:creationId xmlns:p14="http://schemas.microsoft.com/office/powerpoint/2010/main" val="25885158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FR" dirty="0" smtClean="0"/>
              <a:t/>
            </a:r>
            <a:br>
              <a:rPr lang="fr-FR" dirty="0" smtClean="0"/>
            </a:br>
            <a:r>
              <a:rPr lang="fr-FR" sz="2700" dirty="0" smtClean="0"/>
              <a:t/>
            </a:r>
            <a:br>
              <a:rPr lang="fr-FR" sz="2700" dirty="0" smtClean="0"/>
            </a:br>
            <a:r>
              <a:rPr lang="fr-FR" sz="2700" dirty="0" smtClean="0"/>
              <a:t>Théories politiques ? </a:t>
            </a:r>
            <a:br>
              <a:rPr lang="fr-FR" sz="2700" dirty="0" smtClean="0"/>
            </a:br>
            <a:endParaRPr lang="fr-FR" sz="2700" dirty="0"/>
          </a:p>
        </p:txBody>
      </p:sp>
      <p:sp>
        <p:nvSpPr>
          <p:cNvPr id="5" name="Espace réservé du contenu 4"/>
          <p:cNvSpPr>
            <a:spLocks noGrp="1"/>
          </p:cNvSpPr>
          <p:nvPr>
            <p:ph idx="1"/>
          </p:nvPr>
        </p:nvSpPr>
        <p:spPr/>
        <p:txBody>
          <a:bodyPr>
            <a:normAutofit fontScale="92500" lnSpcReduction="20000"/>
          </a:bodyPr>
          <a:lstStyle/>
          <a:p>
            <a:pPr marL="0" indent="0" algn="just">
              <a:buNone/>
            </a:pPr>
            <a:r>
              <a:rPr lang="fr-FR" dirty="0" smtClean="0"/>
              <a:t>Introduction </a:t>
            </a:r>
            <a:r>
              <a:rPr lang="fr-FR" dirty="0"/>
              <a:t>méthodologique : </a:t>
            </a:r>
            <a:endParaRPr lang="fr-FR" dirty="0" smtClean="0"/>
          </a:p>
          <a:p>
            <a:pPr marL="0" indent="0" algn="just">
              <a:buNone/>
            </a:pPr>
            <a:r>
              <a:rPr lang="fr-FR" dirty="0" smtClean="0"/>
              <a:t>Culture politique ; Idéologies ; langages et vocabulaires politiques ; idées politiques ; pensées politiques ;  théories politiques ; philosophies politiques.</a:t>
            </a:r>
          </a:p>
          <a:p>
            <a:pPr marL="0" indent="0" algn="just">
              <a:buNone/>
            </a:pPr>
            <a:r>
              <a:rPr lang="fr-FR" dirty="0"/>
              <a:t>C</a:t>
            </a:r>
            <a:r>
              <a:rPr lang="fr-FR" dirty="0" smtClean="0"/>
              <a:t>omment </a:t>
            </a:r>
            <a:r>
              <a:rPr lang="fr-FR" dirty="0"/>
              <a:t>appréhender </a:t>
            </a:r>
            <a:r>
              <a:rPr lang="fr-FR" dirty="0" smtClean="0"/>
              <a:t>les théories politiques anciennes, modernes et contemporaines ?</a:t>
            </a:r>
            <a:r>
              <a:rPr lang="fr-FR" dirty="0"/>
              <a:t> </a:t>
            </a:r>
            <a:r>
              <a:rPr lang="fr-FR" dirty="0" smtClean="0"/>
              <a:t> Approches </a:t>
            </a:r>
            <a:r>
              <a:rPr lang="fr-FR" dirty="0"/>
              <a:t>philosophiques normatives  et </a:t>
            </a:r>
            <a:r>
              <a:rPr lang="fr-FR" dirty="0" err="1"/>
              <a:t>internalistes</a:t>
            </a:r>
            <a:r>
              <a:rPr lang="fr-FR" dirty="0"/>
              <a:t> </a:t>
            </a:r>
            <a:r>
              <a:rPr lang="fr-FR" u="sng" dirty="0"/>
              <a:t>et</a:t>
            </a:r>
            <a:r>
              <a:rPr lang="fr-FR" dirty="0"/>
              <a:t> approches socio-historiques et </a:t>
            </a:r>
            <a:r>
              <a:rPr lang="fr-FR" dirty="0" err="1" smtClean="0"/>
              <a:t>externalistes</a:t>
            </a:r>
            <a:r>
              <a:rPr lang="fr-FR" dirty="0" smtClean="0"/>
              <a:t>.</a:t>
            </a:r>
          </a:p>
          <a:p>
            <a:pPr marL="0" indent="0" algn="just">
              <a:buNone/>
            </a:pPr>
            <a:r>
              <a:rPr lang="fr-FR" dirty="0"/>
              <a:t>Q</a:t>
            </a:r>
            <a:r>
              <a:rPr lang="fr-FR" dirty="0" smtClean="0"/>
              <a:t>ue </a:t>
            </a:r>
            <a:r>
              <a:rPr lang="fr-FR" dirty="0"/>
              <a:t>signifie </a:t>
            </a:r>
            <a:r>
              <a:rPr lang="fr-FR" i="1" dirty="0"/>
              <a:t>faire de l’histoire </a:t>
            </a:r>
            <a:r>
              <a:rPr lang="fr-FR" dirty="0" smtClean="0"/>
              <a:t>des idées politiques</a:t>
            </a:r>
            <a:r>
              <a:rPr lang="fr-FR" dirty="0"/>
              <a:t> ?</a:t>
            </a:r>
          </a:p>
          <a:p>
            <a:pPr marL="0" indent="0" algn="just">
              <a:buNone/>
            </a:pPr>
            <a:endParaRPr lang="fr-FR" dirty="0"/>
          </a:p>
          <a:p>
            <a:pPr marL="0" indent="0" algn="just">
              <a:buNone/>
            </a:pPr>
            <a:endParaRPr lang="fr-FR" dirty="0"/>
          </a:p>
          <a:p>
            <a:endParaRPr lang="fr-FR" dirty="0"/>
          </a:p>
        </p:txBody>
      </p:sp>
    </p:spTree>
    <p:extLst>
      <p:ext uri="{BB962C8B-B14F-4D97-AF65-F5344CB8AC3E}">
        <p14:creationId xmlns:p14="http://schemas.microsoft.com/office/powerpoint/2010/main" val="24586656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Politique, en quel sens ?</a:t>
            </a:r>
            <a:endParaRPr lang="fr-FR" dirty="0"/>
          </a:p>
        </p:txBody>
      </p:sp>
      <p:sp>
        <p:nvSpPr>
          <p:cNvPr id="3" name="Espace réservé du contenu 2"/>
          <p:cNvSpPr>
            <a:spLocks noGrp="1"/>
          </p:cNvSpPr>
          <p:nvPr>
            <p:ph idx="1"/>
          </p:nvPr>
        </p:nvSpPr>
        <p:spPr/>
        <p:txBody>
          <a:bodyPr>
            <a:normAutofit/>
          </a:bodyPr>
          <a:lstStyle/>
          <a:p>
            <a:pPr marL="0" indent="0" algn="just">
              <a:buNone/>
            </a:pPr>
            <a:r>
              <a:rPr lang="fr-FR" dirty="0" smtClean="0"/>
              <a:t>«</a:t>
            </a:r>
            <a:r>
              <a:rPr lang="fr-FR" dirty="0"/>
              <a:t> Qu’entendons-nous par politique ? (…) concept (….) extraordinairement vaste et embrasse toutes les espèces d’activité directive (…) autonome. » (politique d’une banque, d’un syndicat etc.) jusqu’à « la politique d’une femme habile qui cherche à gouverner son mari. </a:t>
            </a:r>
            <a:r>
              <a:rPr lang="fr-FR" dirty="0" smtClean="0"/>
              <a:t>»</a:t>
            </a:r>
            <a:r>
              <a:rPr lang="fr-FR" dirty="0"/>
              <a:t>, M. Weber</a:t>
            </a:r>
            <a:r>
              <a:rPr lang="fr-FR" dirty="0" smtClean="0"/>
              <a:t>, </a:t>
            </a:r>
            <a:r>
              <a:rPr lang="fr-FR" i="1" dirty="0" smtClean="0"/>
              <a:t>Le savant et le politique.</a:t>
            </a:r>
            <a:r>
              <a:rPr lang="fr-FR" dirty="0" smtClean="0"/>
              <a:t> </a:t>
            </a:r>
            <a:r>
              <a:rPr lang="fr-FR" dirty="0"/>
              <a:t>Conférence de 1919 : </a:t>
            </a:r>
            <a:r>
              <a:rPr lang="fr-FR" i="1" dirty="0"/>
              <a:t>Le métier et la vocation d’homme </a:t>
            </a:r>
            <a:r>
              <a:rPr lang="fr-FR" i="1" dirty="0" smtClean="0"/>
              <a:t>politique, </a:t>
            </a:r>
            <a:r>
              <a:rPr lang="fr-FR" dirty="0" smtClean="0"/>
              <a:t>Paris, Plon, 1954,</a:t>
            </a:r>
            <a:r>
              <a:rPr lang="fr-FR" i="1" dirty="0" smtClean="0"/>
              <a:t> </a:t>
            </a:r>
            <a:r>
              <a:rPr lang="fr-FR" dirty="0" smtClean="0"/>
              <a:t>p</a:t>
            </a:r>
            <a:r>
              <a:rPr lang="fr-FR" dirty="0"/>
              <a:t>. 99-100.</a:t>
            </a:r>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90825719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549275" y="401875"/>
            <a:ext cx="8042276" cy="5541726"/>
          </a:xfrm>
        </p:spPr>
        <p:txBody>
          <a:bodyPr/>
          <a:lstStyle/>
          <a:p>
            <a:pPr marL="0" indent="0" algn="just">
              <a:buNone/>
            </a:pPr>
            <a:r>
              <a:rPr lang="fr-FR" dirty="0" err="1"/>
              <a:t>Politics</a:t>
            </a:r>
            <a:r>
              <a:rPr lang="fr-FR" dirty="0"/>
              <a:t> : conquête pour le </a:t>
            </a:r>
            <a:r>
              <a:rPr lang="fr-FR" dirty="0" smtClean="0"/>
              <a:t>pouvoir.</a:t>
            </a:r>
            <a:endParaRPr lang="fr-FR" dirty="0"/>
          </a:p>
          <a:p>
            <a:pPr marL="0" indent="0" algn="just">
              <a:buNone/>
            </a:pPr>
            <a:r>
              <a:rPr lang="fr-FR" dirty="0" smtClean="0"/>
              <a:t>«</a:t>
            </a:r>
            <a:r>
              <a:rPr lang="fr-FR" dirty="0"/>
              <a:t> politique » : </a:t>
            </a:r>
            <a:r>
              <a:rPr lang="fr-FR" dirty="0" smtClean="0"/>
              <a:t>« </a:t>
            </a:r>
            <a:r>
              <a:rPr lang="fr-FR" dirty="0"/>
              <a:t>l’ensemble des efforts que l’on fait en vue de participer au pouvoir ou d’influencer la répartition du pouvoir, soit entre les Etats, soit entre les divers groupes à l’intérieur d’un même Etat. </a:t>
            </a:r>
            <a:r>
              <a:rPr lang="fr-FR" dirty="0" smtClean="0"/>
              <a:t>» </a:t>
            </a:r>
            <a:endParaRPr lang="fr-FR" dirty="0"/>
          </a:p>
          <a:p>
            <a:pPr marL="0" indent="0" algn="just">
              <a:buNone/>
            </a:pPr>
            <a:r>
              <a:rPr lang="fr-FR" dirty="0"/>
              <a:t>« Tout homme qui fait de la politique aspire au pouvoir (….</a:t>
            </a:r>
            <a:r>
              <a:rPr lang="fr-FR" dirty="0" smtClean="0"/>
              <a:t>) », ibid., p</a:t>
            </a:r>
            <a:r>
              <a:rPr lang="fr-FR" dirty="0"/>
              <a:t>. </a:t>
            </a:r>
            <a:r>
              <a:rPr lang="fr-FR" dirty="0" smtClean="0"/>
              <a:t>101.</a:t>
            </a:r>
            <a:endParaRPr lang="fr-FR" dirty="0"/>
          </a:p>
          <a:p>
            <a:pPr marL="0" indent="0">
              <a:buNone/>
            </a:pPr>
            <a:endParaRPr lang="fr-FR" dirty="0"/>
          </a:p>
          <a:p>
            <a:endParaRPr lang="fr-FR" dirty="0"/>
          </a:p>
        </p:txBody>
      </p:sp>
    </p:spTree>
    <p:extLst>
      <p:ext uri="{BB962C8B-B14F-4D97-AF65-F5344CB8AC3E}">
        <p14:creationId xmlns:p14="http://schemas.microsoft.com/office/powerpoint/2010/main" val="181013777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just">
              <a:buNone/>
            </a:pPr>
            <a:r>
              <a:rPr lang="fr-FR" i="1" dirty="0" err="1"/>
              <a:t>Political</a:t>
            </a:r>
            <a:r>
              <a:rPr lang="fr-FR" dirty="0"/>
              <a:t> (</a:t>
            </a:r>
            <a:r>
              <a:rPr lang="fr-FR" dirty="0" smtClean="0"/>
              <a:t>Arendt et «</a:t>
            </a:r>
            <a:r>
              <a:rPr lang="fr-FR" dirty="0" err="1" smtClean="0"/>
              <a:t>Political</a:t>
            </a:r>
            <a:r>
              <a:rPr lang="fr-FR" dirty="0" smtClean="0"/>
              <a:t> </a:t>
            </a:r>
            <a:r>
              <a:rPr lang="fr-FR" dirty="0" err="1" smtClean="0"/>
              <a:t>Realm</a:t>
            </a:r>
            <a:r>
              <a:rPr lang="fr-FR" dirty="0" smtClean="0"/>
              <a:t>»), </a:t>
            </a:r>
            <a:r>
              <a:rPr lang="fr-FR" dirty="0" err="1" smtClean="0"/>
              <a:t>Rawls</a:t>
            </a:r>
            <a:r>
              <a:rPr lang="fr-FR" dirty="0" smtClean="0"/>
              <a:t> « </a:t>
            </a:r>
            <a:r>
              <a:rPr lang="fr-FR" dirty="0" err="1" smtClean="0"/>
              <a:t>Political</a:t>
            </a:r>
            <a:r>
              <a:rPr lang="fr-FR" dirty="0" smtClean="0"/>
              <a:t> </a:t>
            </a:r>
            <a:r>
              <a:rPr lang="fr-FR" dirty="0" err="1" smtClean="0"/>
              <a:t>liberalism</a:t>
            </a:r>
            <a:r>
              <a:rPr lang="fr-FR" dirty="0" smtClean="0"/>
              <a:t> ») </a:t>
            </a:r>
            <a:r>
              <a:rPr lang="fr-FR" dirty="0"/>
              <a:t>et </a:t>
            </a:r>
            <a:r>
              <a:rPr lang="fr-FR" dirty="0" err="1"/>
              <a:t>polity</a:t>
            </a:r>
            <a:r>
              <a:rPr lang="fr-FR" dirty="0"/>
              <a:t> (question de la forme du </a:t>
            </a:r>
            <a:r>
              <a:rPr lang="fr-FR" dirty="0" smtClean="0"/>
              <a:t>régime et de la communauté).</a:t>
            </a:r>
            <a:endParaRPr lang="fr-FR" dirty="0"/>
          </a:p>
          <a:p>
            <a:pPr marL="0" indent="0" algn="just">
              <a:buNone/>
            </a:pPr>
            <a:r>
              <a:rPr lang="fr-FR" i="1" dirty="0"/>
              <a:t>Policy</a:t>
            </a:r>
            <a:r>
              <a:rPr lang="fr-FR" dirty="0"/>
              <a:t> </a:t>
            </a:r>
            <a:r>
              <a:rPr lang="fr-FR" dirty="0" smtClean="0"/>
              <a:t>: Politique </a:t>
            </a:r>
            <a:r>
              <a:rPr lang="fr-FR" dirty="0"/>
              <a:t>publique </a:t>
            </a:r>
            <a:r>
              <a:rPr lang="fr-FR" dirty="0" smtClean="0"/>
              <a:t>et </a:t>
            </a:r>
            <a:r>
              <a:rPr lang="fr-FR" dirty="0"/>
              <a:t>plus généralement action publique avec des situations non politiques, privées, qui font l’objet d’une politisation, d’une « </a:t>
            </a:r>
            <a:r>
              <a:rPr lang="fr-FR" dirty="0" smtClean="0"/>
              <a:t>requalification » </a:t>
            </a:r>
            <a:r>
              <a:rPr lang="fr-FR" dirty="0"/>
              <a:t>au sens où l’entend J. </a:t>
            </a:r>
            <a:r>
              <a:rPr lang="fr-FR" dirty="0" err="1" smtClean="0"/>
              <a:t>Lagroye</a:t>
            </a:r>
            <a:r>
              <a:rPr lang="fr-FR" dirty="0" smtClean="0"/>
              <a:t>.</a:t>
            </a:r>
            <a:endParaRPr lang="fr-FR" dirty="0"/>
          </a:p>
          <a:p>
            <a:pPr marL="0" indent="0" algn="just">
              <a:buNone/>
            </a:pPr>
            <a:endParaRPr lang="fr-FR" dirty="0"/>
          </a:p>
        </p:txBody>
      </p:sp>
    </p:spTree>
    <p:extLst>
      <p:ext uri="{BB962C8B-B14F-4D97-AF65-F5344CB8AC3E}">
        <p14:creationId xmlns:p14="http://schemas.microsoft.com/office/powerpoint/2010/main" val="28001091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t>La politisation (J. </a:t>
            </a:r>
            <a:r>
              <a:rPr lang="fr-FR" dirty="0" err="1" smtClean="0"/>
              <a:t>Lagroye</a:t>
            </a:r>
            <a:r>
              <a:rPr lang="fr-FR" dirty="0" smtClean="0"/>
              <a:t>)</a:t>
            </a:r>
            <a:endParaRPr lang="fr-FR" dirty="0"/>
          </a:p>
        </p:txBody>
      </p:sp>
      <p:sp>
        <p:nvSpPr>
          <p:cNvPr id="3" name="Espace réservé du contenu 2"/>
          <p:cNvSpPr>
            <a:spLocks noGrp="1"/>
          </p:cNvSpPr>
          <p:nvPr>
            <p:ph idx="1"/>
          </p:nvPr>
        </p:nvSpPr>
        <p:spPr/>
        <p:txBody>
          <a:bodyPr/>
          <a:lstStyle/>
          <a:p>
            <a:pPr algn="just"/>
            <a:r>
              <a:rPr lang="fr-FR" dirty="0"/>
              <a:t>«  </a:t>
            </a:r>
            <a:r>
              <a:rPr lang="fr-FR" dirty="0" smtClean="0"/>
              <a:t>(…) requalification </a:t>
            </a:r>
            <a:r>
              <a:rPr lang="fr-FR" dirty="0"/>
              <a:t>des activités sociales les plus diverses, requalification qui résulte d’un accord pratique  entre des agents sociaux enclins, pour de multiples raisons, à transgresser ou à remettre en cause la différenciation des espaces d’activités »</a:t>
            </a:r>
            <a:r>
              <a:rPr lang="fr-FR" dirty="0" smtClean="0">
                <a:effectLst/>
              </a:rPr>
              <a:t> </a:t>
            </a:r>
            <a:r>
              <a:rPr lang="fr-FR" dirty="0"/>
              <a:t>J. </a:t>
            </a:r>
            <a:r>
              <a:rPr lang="fr-FR" dirty="0" err="1"/>
              <a:t>Lagroye</a:t>
            </a:r>
            <a:r>
              <a:rPr lang="fr-FR" dirty="0"/>
              <a:t>, </a:t>
            </a:r>
            <a:r>
              <a:rPr lang="fr-FR" i="1" dirty="0"/>
              <a:t>La politisation</a:t>
            </a:r>
            <a:r>
              <a:rPr lang="fr-FR" dirty="0"/>
              <a:t>, Paris, Belin, 2003, p. 360-361.</a:t>
            </a:r>
            <a:r>
              <a:rPr lang="fr-FR" dirty="0" smtClean="0">
                <a:effectLst/>
              </a:rPr>
              <a:t> </a:t>
            </a:r>
            <a:endParaRPr lang="fr-FR" dirty="0"/>
          </a:p>
        </p:txBody>
      </p:sp>
    </p:spTree>
    <p:extLst>
      <p:ext uri="{BB962C8B-B14F-4D97-AF65-F5344CB8AC3E}">
        <p14:creationId xmlns:p14="http://schemas.microsoft.com/office/powerpoint/2010/main" val="2805012122"/>
      </p:ext>
    </p:extLst>
  </p:cSld>
  <p:clrMapOvr>
    <a:masterClrMapping/>
  </p:clrMapOvr>
  <mc:AlternateContent xmlns:mc="http://schemas.openxmlformats.org/markup-compatibility/2006" xmlns:p14="http://schemas.microsoft.com/office/powerpoint/2010/main">
    <mc:Choice Requires="p14">
      <p:transition spd="slow" p14:dur="2000" advTm="120498"/>
    </mc:Choice>
    <mc:Fallback xmlns="">
      <p:transition xmlns:p14="http://schemas.microsoft.com/office/powerpoint/2010/main" spd="slow" advTm="120498"/>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TotalTime>
  <Words>878</Words>
  <Application>Microsoft Macintosh PowerPoint</Application>
  <PresentationFormat>Présentation à l'écran (4:3)</PresentationFormat>
  <Paragraphs>82</Paragraphs>
  <Slides>26</Slides>
  <Notes>1</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Thème Office</vt:lpstr>
      <vt:lpstr>  </vt:lpstr>
      <vt:lpstr>Présentation PowerPoint</vt:lpstr>
      <vt:lpstr>Présentation PowerPoint</vt:lpstr>
      <vt:lpstr>Présentation PowerPoint</vt:lpstr>
      <vt:lpstr>  Théories politiques ?  </vt:lpstr>
      <vt:lpstr>Politique, en quel sens ?</vt:lpstr>
      <vt:lpstr>Présentation PowerPoint</vt:lpstr>
      <vt:lpstr>Présentation PowerPoint</vt:lpstr>
      <vt:lpstr>La politisation (J. Lagroye)</vt:lpstr>
      <vt:lpstr>Situation de la théorie politique</vt:lpstr>
      <vt:lpstr>« Grands textes » et « grands philosophes » (O. Nay)</vt:lpstr>
      <vt:lpstr>Bourdieu et la critique des « maîtres du discours »</vt:lpstr>
      <vt:lpstr>La spécificité de la philosophie politique</vt:lpstr>
      <vt:lpstr>Philosophie politique selon L. Strauss</vt:lpstr>
      <vt:lpstr>Approche internaliste</vt:lpstr>
      <vt:lpstr>C.-Y. Zarka- « intention de vérité »</vt:lpstr>
      <vt:lpstr>Histoire sociale des idées </vt:lpstr>
      <vt:lpstr>Social assumptions (C. B. MacPherson)</vt:lpstr>
      <vt:lpstr>Ellen Meiksins Wood</vt:lpstr>
      <vt:lpstr>Le matérialisme en histoire des idées</vt:lpstr>
      <vt:lpstr>L’exigence d’historicisation-J. Dunn</vt:lpstr>
      <vt:lpstr>Q. Skinner : « la matrice sociale et intellectuelle »</vt:lpstr>
      <vt:lpstr>Skinner</vt:lpstr>
      <vt:lpstr>Un exemple : Machiavel,  Le diplomate</vt:lpstr>
      <vt:lpstr>Un exemple : Machiavel,  Le diplomate</vt:lpstr>
      <vt:lpstr>Théories politiques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David SMADJA</dc:creator>
  <cp:lastModifiedBy>David SMADJA</cp:lastModifiedBy>
  <cp:revision>2</cp:revision>
  <dcterms:created xsi:type="dcterms:W3CDTF">2022-12-13T12:21:45Z</dcterms:created>
  <dcterms:modified xsi:type="dcterms:W3CDTF">2022-12-13T12:25:08Z</dcterms:modified>
</cp:coreProperties>
</file>