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3" r:id="rId7"/>
    <p:sldId id="264" r:id="rId8"/>
    <p:sldId id="265" r:id="rId9"/>
    <p:sldId id="266" r:id="rId10"/>
    <p:sldId id="267" r:id="rId11"/>
    <p:sldId id="268" r:id="rId12"/>
    <p:sldId id="269" r:id="rId13"/>
    <p:sldId id="271" r:id="rId14"/>
    <p:sldId id="272" r:id="rId15"/>
    <p:sldId id="274" r:id="rId16"/>
    <p:sldId id="276" r:id="rId17"/>
    <p:sldId id="277" r:id="rId18"/>
    <p:sldId id="278" r:id="rId19"/>
    <p:sldId id="279" r:id="rId20"/>
    <p:sldId id="280" r:id="rId21"/>
    <p:sldId id="282" r:id="rId22"/>
    <p:sldId id="284" r:id="rId23"/>
    <p:sldId id="289" r:id="rId24"/>
    <p:sldId id="293" r:id="rId25"/>
    <p:sldId id="294" r:id="rId26"/>
    <p:sldId id="295" r:id="rId27"/>
    <p:sldId id="296" r:id="rId28"/>
    <p:sldId id="297" r:id="rId29"/>
    <p:sldId id="298" r:id="rId30"/>
    <p:sldId id="299" r:id="rId31"/>
    <p:sldId id="300" r:id="rId32"/>
    <p:sldId id="301" r:id="rId33"/>
    <p:sldId id="302" r:id="rId34"/>
    <p:sldId id="303" r:id="rId35"/>
    <p:sldId id="305" r:id="rId36"/>
    <p:sldId id="306" r:id="rId37"/>
    <p:sldId id="307" r:id="rId38"/>
    <p:sldId id="308" r:id="rId39"/>
    <p:sldId id="309" r:id="rId40"/>
    <p:sldId id="310" r:id="rId41"/>
    <p:sldId id="312" r:id="rId42"/>
    <p:sldId id="314" r:id="rId43"/>
    <p:sldId id="316" r:id="rId44"/>
    <p:sldId id="317" r:id="rId45"/>
    <p:sldId id="319" r:id="rId46"/>
    <p:sldId id="320" r:id="rId47"/>
    <p:sldId id="324" r:id="rId48"/>
    <p:sldId id="330" r:id="rId49"/>
    <p:sldId id="331" r:id="rId50"/>
    <p:sldId id="325" r:id="rId51"/>
    <p:sldId id="326" r:id="rId52"/>
    <p:sldId id="327" r:id="rId53"/>
    <p:sldId id="332" r:id="rId54"/>
    <p:sldId id="333" r:id="rId55"/>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7" d="100"/>
          <a:sy n="77" d="100"/>
        </p:scale>
        <p:origin x="-19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printerSettings" Target="printerSettings/printerSettings1.bin"/><Relationship Id="rId57" Type="http://schemas.openxmlformats.org/officeDocument/2006/relationships/presProps" Target="presProps.xml"/><Relationship Id="rId58" Type="http://schemas.openxmlformats.org/officeDocument/2006/relationships/viewProps" Target="viewProps.xml"/><Relationship Id="rId59" Type="http://schemas.openxmlformats.org/officeDocument/2006/relationships/theme" Target="theme/theme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946C5A8C-C269-1A45-A3E3-268EC9A31BF4}" type="datetimeFigureOut">
              <a:rPr lang="fr-FR" smtClean="0"/>
              <a:t>23/12/22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A960740-16D6-6B46-A45E-FED39BFE7830}" type="slidenum">
              <a:rPr lang="fr-FR" smtClean="0"/>
              <a:t>‹#›</a:t>
            </a:fld>
            <a:endParaRPr lang="fr-FR"/>
          </a:p>
        </p:txBody>
      </p:sp>
    </p:spTree>
    <p:extLst>
      <p:ext uri="{BB962C8B-B14F-4D97-AF65-F5344CB8AC3E}">
        <p14:creationId xmlns:p14="http://schemas.microsoft.com/office/powerpoint/2010/main" val="3601326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46C5A8C-C269-1A45-A3E3-268EC9A31BF4}" type="datetimeFigureOut">
              <a:rPr lang="fr-FR" smtClean="0"/>
              <a:t>23/12/22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A960740-16D6-6B46-A45E-FED39BFE7830}" type="slidenum">
              <a:rPr lang="fr-FR" smtClean="0"/>
              <a:t>‹#›</a:t>
            </a:fld>
            <a:endParaRPr lang="fr-FR"/>
          </a:p>
        </p:txBody>
      </p:sp>
    </p:spTree>
    <p:extLst>
      <p:ext uri="{BB962C8B-B14F-4D97-AF65-F5344CB8AC3E}">
        <p14:creationId xmlns:p14="http://schemas.microsoft.com/office/powerpoint/2010/main" val="834118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46C5A8C-C269-1A45-A3E3-268EC9A31BF4}" type="datetimeFigureOut">
              <a:rPr lang="fr-FR" smtClean="0"/>
              <a:t>23/12/22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A960740-16D6-6B46-A45E-FED39BFE7830}" type="slidenum">
              <a:rPr lang="fr-FR" smtClean="0"/>
              <a:t>‹#›</a:t>
            </a:fld>
            <a:endParaRPr lang="fr-FR"/>
          </a:p>
        </p:txBody>
      </p:sp>
    </p:spTree>
    <p:extLst>
      <p:ext uri="{BB962C8B-B14F-4D97-AF65-F5344CB8AC3E}">
        <p14:creationId xmlns:p14="http://schemas.microsoft.com/office/powerpoint/2010/main" val="1936875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46C5A8C-C269-1A45-A3E3-268EC9A31BF4}" type="datetimeFigureOut">
              <a:rPr lang="fr-FR" smtClean="0"/>
              <a:t>23/12/22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A960740-16D6-6B46-A45E-FED39BFE7830}" type="slidenum">
              <a:rPr lang="fr-FR" smtClean="0"/>
              <a:t>‹#›</a:t>
            </a:fld>
            <a:endParaRPr lang="fr-FR"/>
          </a:p>
        </p:txBody>
      </p:sp>
    </p:spTree>
    <p:extLst>
      <p:ext uri="{BB962C8B-B14F-4D97-AF65-F5344CB8AC3E}">
        <p14:creationId xmlns:p14="http://schemas.microsoft.com/office/powerpoint/2010/main" val="1231342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946C5A8C-C269-1A45-A3E3-268EC9A31BF4}" type="datetimeFigureOut">
              <a:rPr lang="fr-FR" smtClean="0"/>
              <a:t>23/12/22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A960740-16D6-6B46-A45E-FED39BFE7830}" type="slidenum">
              <a:rPr lang="fr-FR" smtClean="0"/>
              <a:t>‹#›</a:t>
            </a:fld>
            <a:endParaRPr lang="fr-FR"/>
          </a:p>
        </p:txBody>
      </p:sp>
    </p:spTree>
    <p:extLst>
      <p:ext uri="{BB962C8B-B14F-4D97-AF65-F5344CB8AC3E}">
        <p14:creationId xmlns:p14="http://schemas.microsoft.com/office/powerpoint/2010/main" val="2518258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46C5A8C-C269-1A45-A3E3-268EC9A31BF4}" type="datetimeFigureOut">
              <a:rPr lang="fr-FR" smtClean="0"/>
              <a:t>23/12/22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A960740-16D6-6B46-A45E-FED39BFE7830}" type="slidenum">
              <a:rPr lang="fr-FR" smtClean="0"/>
              <a:t>‹#›</a:t>
            </a:fld>
            <a:endParaRPr lang="fr-FR"/>
          </a:p>
        </p:txBody>
      </p:sp>
    </p:spTree>
    <p:extLst>
      <p:ext uri="{BB962C8B-B14F-4D97-AF65-F5344CB8AC3E}">
        <p14:creationId xmlns:p14="http://schemas.microsoft.com/office/powerpoint/2010/main" val="2787675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46C5A8C-C269-1A45-A3E3-268EC9A31BF4}" type="datetimeFigureOut">
              <a:rPr lang="fr-FR" smtClean="0"/>
              <a:t>23/12/22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A960740-16D6-6B46-A45E-FED39BFE7830}" type="slidenum">
              <a:rPr lang="fr-FR" smtClean="0"/>
              <a:t>‹#›</a:t>
            </a:fld>
            <a:endParaRPr lang="fr-FR"/>
          </a:p>
        </p:txBody>
      </p:sp>
    </p:spTree>
    <p:extLst>
      <p:ext uri="{BB962C8B-B14F-4D97-AF65-F5344CB8AC3E}">
        <p14:creationId xmlns:p14="http://schemas.microsoft.com/office/powerpoint/2010/main" val="2428537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946C5A8C-C269-1A45-A3E3-268EC9A31BF4}" type="datetimeFigureOut">
              <a:rPr lang="fr-FR" smtClean="0"/>
              <a:t>23/12/22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A960740-16D6-6B46-A45E-FED39BFE7830}" type="slidenum">
              <a:rPr lang="fr-FR" smtClean="0"/>
              <a:t>‹#›</a:t>
            </a:fld>
            <a:endParaRPr lang="fr-FR"/>
          </a:p>
        </p:txBody>
      </p:sp>
    </p:spTree>
    <p:extLst>
      <p:ext uri="{BB962C8B-B14F-4D97-AF65-F5344CB8AC3E}">
        <p14:creationId xmlns:p14="http://schemas.microsoft.com/office/powerpoint/2010/main" val="3597741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46C5A8C-C269-1A45-A3E3-268EC9A31BF4}" type="datetimeFigureOut">
              <a:rPr lang="fr-FR" smtClean="0"/>
              <a:t>23/12/22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A960740-16D6-6B46-A45E-FED39BFE7830}" type="slidenum">
              <a:rPr lang="fr-FR" smtClean="0"/>
              <a:t>‹#›</a:t>
            </a:fld>
            <a:endParaRPr lang="fr-FR"/>
          </a:p>
        </p:txBody>
      </p:sp>
    </p:spTree>
    <p:extLst>
      <p:ext uri="{BB962C8B-B14F-4D97-AF65-F5344CB8AC3E}">
        <p14:creationId xmlns:p14="http://schemas.microsoft.com/office/powerpoint/2010/main" val="615896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46C5A8C-C269-1A45-A3E3-268EC9A31BF4}" type="datetimeFigureOut">
              <a:rPr lang="fr-FR" smtClean="0"/>
              <a:t>23/12/22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A960740-16D6-6B46-A45E-FED39BFE7830}" type="slidenum">
              <a:rPr lang="fr-FR" smtClean="0"/>
              <a:t>‹#›</a:t>
            </a:fld>
            <a:endParaRPr lang="fr-FR"/>
          </a:p>
        </p:txBody>
      </p:sp>
    </p:spTree>
    <p:extLst>
      <p:ext uri="{BB962C8B-B14F-4D97-AF65-F5344CB8AC3E}">
        <p14:creationId xmlns:p14="http://schemas.microsoft.com/office/powerpoint/2010/main" val="985350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46C5A8C-C269-1A45-A3E3-268EC9A31BF4}" type="datetimeFigureOut">
              <a:rPr lang="fr-FR" smtClean="0"/>
              <a:t>23/12/22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A960740-16D6-6B46-A45E-FED39BFE7830}" type="slidenum">
              <a:rPr lang="fr-FR" smtClean="0"/>
              <a:t>‹#›</a:t>
            </a:fld>
            <a:endParaRPr lang="fr-FR"/>
          </a:p>
        </p:txBody>
      </p:sp>
    </p:spTree>
    <p:extLst>
      <p:ext uri="{BB962C8B-B14F-4D97-AF65-F5344CB8AC3E}">
        <p14:creationId xmlns:p14="http://schemas.microsoft.com/office/powerpoint/2010/main" val="163198240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6C5A8C-C269-1A45-A3E3-268EC9A31BF4}" type="datetimeFigureOut">
              <a:rPr lang="fr-FR" smtClean="0"/>
              <a:t>23/12/22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960740-16D6-6B46-A45E-FED39BFE7830}" type="slidenum">
              <a:rPr lang="fr-FR" smtClean="0"/>
              <a:t>‹#›</a:t>
            </a:fld>
            <a:endParaRPr lang="fr-FR"/>
          </a:p>
        </p:txBody>
      </p:sp>
    </p:spTree>
    <p:extLst>
      <p:ext uri="{BB962C8B-B14F-4D97-AF65-F5344CB8AC3E}">
        <p14:creationId xmlns:p14="http://schemas.microsoft.com/office/powerpoint/2010/main" val="32288488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70477"/>
            <a:ext cx="8042276" cy="1336956"/>
          </a:xfrm>
        </p:spPr>
        <p:txBody>
          <a:bodyPr>
            <a:normAutofit fontScale="90000"/>
          </a:bodyPr>
          <a:lstStyle/>
          <a:p>
            <a:r>
              <a:rPr lang="fr-FR" sz="3100" dirty="0"/>
              <a:t/>
            </a:r>
            <a:br>
              <a:rPr lang="fr-FR" sz="3100" dirty="0"/>
            </a:br>
            <a:r>
              <a:rPr lang="fr-FR" b="1" dirty="0" smtClean="0"/>
              <a:t>Les ingrédients traditionnels du modèle libéral</a:t>
            </a:r>
            <a:endParaRPr lang="fr-FR" dirty="0"/>
          </a:p>
        </p:txBody>
      </p:sp>
      <p:sp>
        <p:nvSpPr>
          <p:cNvPr id="3" name="Espace réservé du contenu 2"/>
          <p:cNvSpPr>
            <a:spLocks noGrp="1"/>
          </p:cNvSpPr>
          <p:nvPr>
            <p:ph idx="1"/>
          </p:nvPr>
        </p:nvSpPr>
        <p:spPr>
          <a:xfrm>
            <a:off x="549275" y="1600201"/>
            <a:ext cx="8042276" cy="4343400"/>
          </a:xfrm>
        </p:spPr>
        <p:txBody>
          <a:bodyPr>
            <a:normAutofit lnSpcReduction="10000"/>
          </a:bodyPr>
          <a:lstStyle/>
          <a:p>
            <a:pPr marL="0" indent="0">
              <a:buNone/>
            </a:pPr>
            <a:endParaRPr lang="fr-FR" dirty="0" smtClean="0"/>
          </a:p>
          <a:p>
            <a:pPr marL="457200" indent="-457200">
              <a:buAutoNum type="arabicPeriod"/>
            </a:pPr>
            <a:r>
              <a:rPr lang="fr-FR" dirty="0" smtClean="0"/>
              <a:t>Libéralisme et paix (Machiavel) </a:t>
            </a:r>
          </a:p>
          <a:p>
            <a:pPr marL="457200" indent="-457200">
              <a:buAutoNum type="arabicPeriod"/>
            </a:pPr>
            <a:r>
              <a:rPr lang="fr-FR" dirty="0" smtClean="0"/>
              <a:t>Libéralisme et droit de conserver son existence (</a:t>
            </a:r>
            <a:r>
              <a:rPr lang="fr-FR" dirty="0" err="1" smtClean="0"/>
              <a:t>T</a:t>
            </a:r>
            <a:r>
              <a:rPr lang="fr-FR" dirty="0" smtClean="0"/>
              <a:t>. Hobbes)</a:t>
            </a:r>
            <a:endParaRPr lang="fr-FR" dirty="0"/>
          </a:p>
          <a:p>
            <a:pPr marL="0" indent="0">
              <a:buNone/>
            </a:pPr>
            <a:r>
              <a:rPr lang="fr-FR" dirty="0"/>
              <a:t>3</a:t>
            </a:r>
            <a:r>
              <a:rPr lang="fr-FR" dirty="0" smtClean="0"/>
              <a:t>. Libéralisme et </a:t>
            </a:r>
            <a:r>
              <a:rPr lang="fr-FR" dirty="0"/>
              <a:t>propriété de soi  (J. Locke</a:t>
            </a:r>
            <a:r>
              <a:rPr lang="fr-FR" dirty="0" smtClean="0"/>
              <a:t>)</a:t>
            </a:r>
          </a:p>
          <a:p>
            <a:pPr marL="0" indent="0">
              <a:buNone/>
            </a:pPr>
            <a:r>
              <a:rPr lang="fr-FR" dirty="0"/>
              <a:t>4</a:t>
            </a:r>
            <a:r>
              <a:rPr lang="fr-FR" dirty="0" smtClean="0"/>
              <a:t>. Libéralisme et principe d’utilité (J. Bentham)</a:t>
            </a:r>
          </a:p>
          <a:p>
            <a:pPr marL="0" indent="0">
              <a:buNone/>
            </a:pPr>
            <a:r>
              <a:rPr lang="fr-FR" dirty="0"/>
              <a:t>5</a:t>
            </a:r>
            <a:r>
              <a:rPr lang="fr-FR" dirty="0" smtClean="0"/>
              <a:t>. </a:t>
            </a:r>
            <a:r>
              <a:rPr lang="fr-FR" dirty="0"/>
              <a:t>Libéralisme moral et individualité  (J. S. Mill)</a:t>
            </a:r>
          </a:p>
          <a:p>
            <a:pPr marL="0" indent="0">
              <a:buNone/>
            </a:pPr>
            <a:r>
              <a:rPr lang="fr-FR" dirty="0"/>
              <a:t>6</a:t>
            </a:r>
            <a:r>
              <a:rPr lang="fr-FR" dirty="0" smtClean="0"/>
              <a:t>. </a:t>
            </a:r>
            <a:r>
              <a:rPr lang="fr-FR" dirty="0"/>
              <a:t>Liberté négative et pluralisme (I. Berlin</a:t>
            </a:r>
            <a:r>
              <a:rPr lang="fr-FR" dirty="0" smtClean="0"/>
              <a:t>)</a:t>
            </a:r>
          </a:p>
          <a:p>
            <a:endParaRPr lang="fr-FR" dirty="0"/>
          </a:p>
          <a:p>
            <a:pPr marL="0" indent="0">
              <a:buNone/>
            </a:pPr>
            <a:endParaRPr lang="fr-FR" dirty="0"/>
          </a:p>
        </p:txBody>
      </p:sp>
    </p:spTree>
    <p:extLst>
      <p:ext uri="{BB962C8B-B14F-4D97-AF65-F5344CB8AC3E}">
        <p14:creationId xmlns:p14="http://schemas.microsoft.com/office/powerpoint/2010/main" val="72438180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Léviathan de Hobbes</a:t>
            </a:r>
            <a:endParaRPr lang="fr-FR" dirty="0"/>
          </a:p>
        </p:txBody>
      </p:sp>
      <p:sp>
        <p:nvSpPr>
          <p:cNvPr id="3" name="Espace réservé du contenu 2"/>
          <p:cNvSpPr>
            <a:spLocks noGrp="1"/>
          </p:cNvSpPr>
          <p:nvPr>
            <p:ph idx="1"/>
          </p:nvPr>
        </p:nvSpPr>
        <p:spPr/>
        <p:txBody>
          <a:bodyPr/>
          <a:lstStyle/>
          <a:p>
            <a:pPr marL="0" indent="0" algn="just">
              <a:buNone/>
            </a:pPr>
            <a:r>
              <a:rPr lang="fr-FR" dirty="0" smtClean="0"/>
              <a:t>« La nature a fait les hommes si égaux quant aux facultés du corps et de l’esprit (…) que tout bien considéré, la différence d’un homme à l’autre n’est pas si considérable qu’un homme puisse de ce chef réclamer pour lui-même un avantage auquel un autre ne puisse prétendre aussi bien que lui. », </a:t>
            </a:r>
            <a:r>
              <a:rPr lang="fr-FR" dirty="0" smtClean="0"/>
              <a:t>Hobbes, </a:t>
            </a:r>
            <a:r>
              <a:rPr lang="fr-FR" i="1" dirty="0" smtClean="0"/>
              <a:t>Le Léviathan</a:t>
            </a:r>
            <a:r>
              <a:rPr lang="fr-FR" dirty="0" smtClean="0"/>
              <a:t>,  </a:t>
            </a:r>
            <a:r>
              <a:rPr lang="fr-FR" dirty="0" smtClean="0"/>
              <a:t>chapitre 13</a:t>
            </a:r>
            <a:endParaRPr lang="fr-FR" dirty="0"/>
          </a:p>
        </p:txBody>
      </p:sp>
    </p:spTree>
    <p:extLst>
      <p:ext uri="{BB962C8B-B14F-4D97-AF65-F5344CB8AC3E}">
        <p14:creationId xmlns:p14="http://schemas.microsoft.com/office/powerpoint/2010/main" val="154735419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Léviathan de Hobbes</a:t>
            </a:r>
            <a:endParaRPr lang="fr-FR" dirty="0"/>
          </a:p>
        </p:txBody>
      </p:sp>
      <p:sp>
        <p:nvSpPr>
          <p:cNvPr id="3" name="Espace réservé du contenu 2"/>
          <p:cNvSpPr>
            <a:spLocks noGrp="1"/>
          </p:cNvSpPr>
          <p:nvPr>
            <p:ph idx="1"/>
          </p:nvPr>
        </p:nvSpPr>
        <p:spPr/>
        <p:txBody>
          <a:bodyPr>
            <a:normAutofit fontScale="92500" lnSpcReduction="10000"/>
          </a:bodyPr>
          <a:lstStyle/>
          <a:p>
            <a:pPr marL="0" indent="0" algn="just">
              <a:buNone/>
            </a:pPr>
            <a:r>
              <a:rPr lang="fr-FR" dirty="0" smtClean="0"/>
              <a:t>« Il apparaît qu’aussi longtemps que les hommes vivent sans un pouvoir commun qui les tienne tous en respect, ils sont dans cette condition qui se nomme guerre et cette guerre est guerre de chacun contre chacun (…) qui a une autre conséquence : à savoir que rien ne peut être injuste. Les notions de légitime et d’illégitime, de justice et d’injustice, n’ont pas ici leur place. Là où il n’y a pas de pouvoir commun, il n’est pas de loi ; là où il n’est pas de loi, il n’est pas d’injustice. </a:t>
            </a:r>
            <a:r>
              <a:rPr lang="fr-FR" dirty="0" smtClean="0"/>
              <a:t>», ibid.</a:t>
            </a:r>
            <a:endParaRPr lang="fr-FR" dirty="0"/>
          </a:p>
        </p:txBody>
      </p:sp>
    </p:spTree>
    <p:extLst>
      <p:ext uri="{BB962C8B-B14F-4D97-AF65-F5344CB8AC3E}">
        <p14:creationId xmlns:p14="http://schemas.microsoft.com/office/powerpoint/2010/main" val="145984237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Léviathan de Hobbes</a:t>
            </a:r>
            <a:endParaRPr lang="fr-FR" dirty="0"/>
          </a:p>
        </p:txBody>
      </p:sp>
      <p:sp>
        <p:nvSpPr>
          <p:cNvPr id="3" name="Espace réservé du contenu 2"/>
          <p:cNvSpPr>
            <a:spLocks noGrp="1"/>
          </p:cNvSpPr>
          <p:nvPr>
            <p:ph idx="1"/>
          </p:nvPr>
        </p:nvSpPr>
        <p:spPr/>
        <p:txBody>
          <a:bodyPr/>
          <a:lstStyle/>
          <a:p>
            <a:pPr marL="0" indent="0" algn="just">
              <a:buNone/>
            </a:pPr>
            <a:r>
              <a:rPr lang="fr-FR" dirty="0" smtClean="0"/>
              <a:t>« la triste condition où l’homme est effectivement placé par la pure nature, avec cependant la possibilité d’en sortir, possibilité qui réside partiellement dans les passions (…) qui inclinent les hommes à la paix, comme la crainte de la mort. </a:t>
            </a:r>
            <a:r>
              <a:rPr lang="fr-FR" dirty="0" smtClean="0"/>
              <a:t>», ibid. </a:t>
            </a:r>
            <a:r>
              <a:rPr lang="fr-FR" dirty="0" smtClean="0"/>
              <a:t>(chapitre 13)</a:t>
            </a:r>
            <a:endParaRPr lang="fr-FR" dirty="0"/>
          </a:p>
        </p:txBody>
      </p:sp>
    </p:spTree>
    <p:extLst>
      <p:ext uri="{BB962C8B-B14F-4D97-AF65-F5344CB8AC3E}">
        <p14:creationId xmlns:p14="http://schemas.microsoft.com/office/powerpoint/2010/main" val="82235825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Un espace de l’attention </a:t>
            </a:r>
            <a:r>
              <a:rPr lang="fr-FR" dirty="0" smtClean="0"/>
              <a:t>intellectuelle-R. Collins</a:t>
            </a:r>
            <a:endParaRPr lang="fr-FR" dirty="0"/>
          </a:p>
        </p:txBody>
      </p:sp>
      <p:sp>
        <p:nvSpPr>
          <p:cNvPr id="3" name="Espace réservé du contenu 2"/>
          <p:cNvSpPr>
            <a:spLocks noGrp="1"/>
          </p:cNvSpPr>
          <p:nvPr>
            <p:ph idx="1"/>
          </p:nvPr>
        </p:nvSpPr>
        <p:spPr/>
        <p:txBody>
          <a:bodyPr>
            <a:normAutofit lnSpcReduction="10000"/>
          </a:bodyPr>
          <a:lstStyle/>
          <a:p>
            <a:pPr marL="0" indent="0" algn="just">
              <a:buNone/>
            </a:pPr>
            <a:r>
              <a:rPr lang="fr-FR" dirty="0" smtClean="0"/>
              <a:t>Le sociologue Randall </a:t>
            </a:r>
            <a:r>
              <a:rPr lang="fr-FR" dirty="0" smtClean="0"/>
              <a:t>Collins évoque le </a:t>
            </a:r>
            <a:r>
              <a:rPr lang="fr-FR" dirty="0"/>
              <a:t>fait générateur et fondamental du conflit pour l’accès à l’espace d’attention : “</a:t>
            </a:r>
            <a:r>
              <a:rPr lang="en-US" dirty="0"/>
              <a:t>a conflict (for) attention space</a:t>
            </a:r>
            <a:r>
              <a:rPr lang="fr-FR" dirty="0"/>
              <a:t>”. Plus complexe qu’un conflit en vue de la reconnaissance sociale et du prestige, le conflit propre à la vie intellectuelle s’oriente en fonction d’une dynamique collective liée à l’accès à un stade de reconnaissance </a:t>
            </a:r>
            <a:r>
              <a:rPr lang="fr-FR" i="1" dirty="0"/>
              <a:t>spécifiquement</a:t>
            </a:r>
            <a:r>
              <a:rPr lang="fr-FR" dirty="0"/>
              <a:t> intellectuelle. </a:t>
            </a:r>
            <a:r>
              <a:rPr lang="en-US" dirty="0"/>
              <a:t>R. Collins, </a:t>
            </a:r>
            <a:r>
              <a:rPr lang="en-US" i="1" dirty="0"/>
              <a:t>The Sociology of Philosophies, op. </a:t>
            </a:r>
            <a:r>
              <a:rPr lang="en-US" i="1" dirty="0" err="1"/>
              <a:t>cit</a:t>
            </a:r>
            <a:r>
              <a:rPr lang="fr-FR" dirty="0"/>
              <a:t>.</a:t>
            </a:r>
          </a:p>
          <a:p>
            <a:endParaRPr lang="fr-FR" dirty="0"/>
          </a:p>
        </p:txBody>
      </p:sp>
    </p:spTree>
    <p:extLst>
      <p:ext uri="{BB962C8B-B14F-4D97-AF65-F5344CB8AC3E}">
        <p14:creationId xmlns:p14="http://schemas.microsoft.com/office/powerpoint/2010/main" val="86187735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Un espace centré sur le désaccord-R. Collins</a:t>
            </a:r>
            <a:endParaRPr lang="fr-FR" dirty="0"/>
          </a:p>
        </p:txBody>
      </p:sp>
      <p:sp>
        <p:nvSpPr>
          <p:cNvPr id="3" name="Espace réservé du contenu 2"/>
          <p:cNvSpPr>
            <a:spLocks noGrp="1"/>
          </p:cNvSpPr>
          <p:nvPr>
            <p:ph idx="1"/>
          </p:nvPr>
        </p:nvSpPr>
        <p:spPr/>
        <p:txBody>
          <a:bodyPr>
            <a:normAutofit fontScale="92500" lnSpcReduction="20000"/>
          </a:bodyPr>
          <a:lstStyle/>
          <a:p>
            <a:pPr marL="0" indent="0" algn="just">
              <a:buNone/>
            </a:pPr>
            <a:r>
              <a:rPr lang="en-US" dirty="0"/>
              <a:t>“(…) women and men who produce ideas as engaged in historically specific struggles with one another, and with various audiences, to establish their legitimacy and respectability as intellectuals of particular types (scientists, humanists etc.) - </a:t>
            </a:r>
            <a:r>
              <a:rPr lang="en-US" i="1" dirty="0"/>
              <a:t>struggles that can have significant effect on the ideas that these actors produce and on the fate of the ideas that they generate</a:t>
            </a:r>
            <a:r>
              <a:rPr lang="en-US" dirty="0"/>
              <a:t>.”</a:t>
            </a:r>
            <a:r>
              <a:rPr lang="fr-FR" dirty="0"/>
              <a:t> </a:t>
            </a:r>
            <a:r>
              <a:rPr lang="fr-FR" dirty="0" smtClean="0"/>
              <a:t>.</a:t>
            </a:r>
            <a:r>
              <a:rPr lang="fr-FR" dirty="0" smtClean="0">
                <a:effectLst/>
              </a:rPr>
              <a:t> </a:t>
            </a:r>
            <a:r>
              <a:rPr lang="fr-FR" dirty="0" smtClean="0"/>
              <a:t>R. Collins parle plus précisément de “structural </a:t>
            </a:r>
            <a:r>
              <a:rPr lang="fr-FR" dirty="0" err="1" smtClean="0"/>
              <a:t>rivalry</a:t>
            </a:r>
            <a:r>
              <a:rPr lang="fr-FR" dirty="0" smtClean="0"/>
              <a:t>” propre au champ intellectuel (“</a:t>
            </a:r>
            <a:r>
              <a:rPr lang="fr-FR" dirty="0" err="1" smtClean="0"/>
              <a:t>intellectual</a:t>
            </a:r>
            <a:r>
              <a:rPr lang="fr-FR" dirty="0" smtClean="0"/>
              <a:t> </a:t>
            </a:r>
            <a:r>
              <a:rPr lang="fr-FR" dirty="0" err="1" smtClean="0"/>
              <a:t>field</a:t>
            </a:r>
            <a:r>
              <a:rPr lang="fr-FR" dirty="0" smtClean="0"/>
              <a:t>”), p. 6. </a:t>
            </a:r>
            <a:r>
              <a:rPr lang="fr-FR" i="1" dirty="0" smtClean="0"/>
              <a:t>Ibid.,</a:t>
            </a:r>
            <a:r>
              <a:rPr lang="fr-FR" dirty="0" smtClean="0"/>
              <a:t> p. 4</a:t>
            </a:r>
            <a:r>
              <a:rPr lang="fr-FR" dirty="0" smtClean="0"/>
              <a:t>.</a:t>
            </a:r>
            <a:endParaRPr lang="fr-FR" dirty="0"/>
          </a:p>
        </p:txBody>
      </p:sp>
    </p:spTree>
    <p:extLst>
      <p:ext uri="{BB962C8B-B14F-4D97-AF65-F5344CB8AC3E}">
        <p14:creationId xmlns:p14="http://schemas.microsoft.com/office/powerpoint/2010/main" val="190120013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Locke, biographie et itinéraire intellectuel (1632-1704)</a:t>
            </a:r>
            <a:endParaRPr lang="fr-FR" dirty="0"/>
          </a:p>
        </p:txBody>
      </p:sp>
      <p:sp>
        <p:nvSpPr>
          <p:cNvPr id="3" name="Espace réservé du contenu 2"/>
          <p:cNvSpPr>
            <a:spLocks noGrp="1"/>
          </p:cNvSpPr>
          <p:nvPr>
            <p:ph idx="1"/>
          </p:nvPr>
        </p:nvSpPr>
        <p:spPr/>
        <p:txBody>
          <a:bodyPr>
            <a:normAutofit fontScale="77500" lnSpcReduction="20000"/>
          </a:bodyPr>
          <a:lstStyle/>
          <a:p>
            <a:pPr marL="0" indent="0" algn="just">
              <a:buNone/>
            </a:pPr>
            <a:r>
              <a:rPr lang="en-US" dirty="0"/>
              <a:t>Locke </a:t>
            </a:r>
            <a:r>
              <a:rPr lang="en-US" dirty="0" err="1"/>
              <a:t>est</a:t>
            </a:r>
            <a:r>
              <a:rPr lang="en-US" dirty="0"/>
              <a:t> </a:t>
            </a:r>
            <a:r>
              <a:rPr lang="en-US" dirty="0" err="1"/>
              <a:t>à</a:t>
            </a:r>
            <a:r>
              <a:rPr lang="en-US" dirty="0"/>
              <a:t> Oxford </a:t>
            </a:r>
            <a:r>
              <a:rPr lang="en-US" dirty="0" err="1"/>
              <a:t>depuis</a:t>
            </a:r>
            <a:r>
              <a:rPr lang="en-US" dirty="0"/>
              <a:t> 1652 (20 </a:t>
            </a:r>
            <a:r>
              <a:rPr lang="en-US" dirty="0" err="1"/>
              <a:t>ans</a:t>
            </a:r>
            <a:r>
              <a:rPr lang="en-US" dirty="0"/>
              <a:t>), passage </a:t>
            </a:r>
            <a:r>
              <a:rPr lang="en-US" dirty="0" err="1"/>
              <a:t>à</a:t>
            </a:r>
            <a:r>
              <a:rPr lang="en-US" dirty="0"/>
              <a:t> un </a:t>
            </a:r>
            <a:r>
              <a:rPr lang="en-US" dirty="0" err="1"/>
              <a:t>environnement</a:t>
            </a:r>
            <a:r>
              <a:rPr lang="en-US" dirty="0"/>
              <a:t> qui </a:t>
            </a:r>
            <a:r>
              <a:rPr lang="en-US" dirty="0" err="1"/>
              <a:t>n’est</a:t>
            </a:r>
            <a:r>
              <a:rPr lang="en-US" dirty="0"/>
              <a:t> pas favorable au </a:t>
            </a:r>
            <a:r>
              <a:rPr lang="en-US" dirty="0" err="1"/>
              <a:t>parlement</a:t>
            </a:r>
            <a:r>
              <a:rPr lang="en-US" dirty="0"/>
              <a:t> et au </a:t>
            </a:r>
            <a:r>
              <a:rPr lang="en-US" dirty="0" err="1"/>
              <a:t>puritanisme</a:t>
            </a:r>
            <a:r>
              <a:rPr lang="en-US" dirty="0"/>
              <a:t> </a:t>
            </a:r>
            <a:r>
              <a:rPr lang="en-US" dirty="0" err="1"/>
              <a:t>comme</a:t>
            </a:r>
            <a:r>
              <a:rPr lang="en-US" dirty="0"/>
              <a:t> </a:t>
            </a:r>
            <a:r>
              <a:rPr lang="en-US" dirty="0" smtClean="0"/>
              <a:t>la Westminster </a:t>
            </a:r>
            <a:r>
              <a:rPr lang="en-US" dirty="0"/>
              <a:t>School. Christ Church </a:t>
            </a:r>
            <a:r>
              <a:rPr lang="en-US" dirty="0" err="1"/>
              <a:t>proche</a:t>
            </a:r>
            <a:r>
              <a:rPr lang="en-US" dirty="0"/>
              <a:t> du camp des </a:t>
            </a:r>
            <a:r>
              <a:rPr lang="en-US" dirty="0" err="1"/>
              <a:t>royalistes</a:t>
            </a:r>
            <a:r>
              <a:rPr lang="en-US" dirty="0"/>
              <a:t> et </a:t>
            </a:r>
            <a:r>
              <a:rPr lang="en-US" dirty="0" smtClean="0"/>
              <a:t>esprit </a:t>
            </a:r>
            <a:r>
              <a:rPr lang="en-US" dirty="0"/>
              <a:t>de </a:t>
            </a:r>
            <a:r>
              <a:rPr lang="en-US" dirty="0" err="1"/>
              <a:t>tolérance</a:t>
            </a:r>
            <a:r>
              <a:rPr lang="en-US" dirty="0"/>
              <a:t> : </a:t>
            </a:r>
            <a:r>
              <a:rPr lang="en-US" dirty="0" err="1"/>
              <a:t>il</a:t>
            </a:r>
            <a:r>
              <a:rPr lang="en-US" dirty="0"/>
              <a:t> y </a:t>
            </a:r>
            <a:r>
              <a:rPr lang="en-US" dirty="0" err="1"/>
              <a:t>découvre</a:t>
            </a:r>
            <a:r>
              <a:rPr lang="en-US" dirty="0"/>
              <a:t> les </a:t>
            </a:r>
            <a:r>
              <a:rPr lang="en-US" dirty="0" err="1"/>
              <a:t>connaissances</a:t>
            </a:r>
            <a:r>
              <a:rPr lang="en-US" dirty="0"/>
              <a:t> </a:t>
            </a:r>
            <a:r>
              <a:rPr lang="en-US" dirty="0" err="1" smtClean="0"/>
              <a:t>scolastiques</a:t>
            </a:r>
            <a:r>
              <a:rPr lang="en-US" dirty="0" smtClean="0"/>
              <a:t> </a:t>
            </a:r>
            <a:r>
              <a:rPr lang="en-US" dirty="0"/>
              <a:t>(la </a:t>
            </a:r>
            <a:r>
              <a:rPr lang="en-US" dirty="0" err="1"/>
              <a:t>disputatio</a:t>
            </a:r>
            <a:r>
              <a:rPr lang="en-US" dirty="0"/>
              <a:t>) et en </a:t>
            </a:r>
            <a:r>
              <a:rPr lang="en-US" dirty="0" err="1"/>
              <a:t>même</a:t>
            </a:r>
            <a:r>
              <a:rPr lang="en-US" dirty="0"/>
              <a:t> temps les </a:t>
            </a:r>
            <a:r>
              <a:rPr lang="en-US" dirty="0" err="1"/>
              <a:t>moyens</a:t>
            </a:r>
            <a:r>
              <a:rPr lang="en-US" dirty="0"/>
              <a:t> de les </a:t>
            </a:r>
            <a:r>
              <a:rPr lang="en-US" dirty="0" err="1"/>
              <a:t>critiquer</a:t>
            </a:r>
            <a:r>
              <a:rPr lang="en-US" dirty="0"/>
              <a:t> et de </a:t>
            </a:r>
            <a:r>
              <a:rPr lang="en-US" dirty="0" err="1"/>
              <a:t>s’en</a:t>
            </a:r>
            <a:r>
              <a:rPr lang="en-US" dirty="0"/>
              <a:t> </a:t>
            </a:r>
            <a:r>
              <a:rPr lang="en-US" dirty="0" err="1"/>
              <a:t>distancier</a:t>
            </a:r>
            <a:r>
              <a:rPr lang="en-US" dirty="0"/>
              <a:t> en se </a:t>
            </a:r>
            <a:r>
              <a:rPr lang="en-US" dirty="0" err="1"/>
              <a:t>tournant</a:t>
            </a:r>
            <a:r>
              <a:rPr lang="en-US" dirty="0"/>
              <a:t> </a:t>
            </a:r>
            <a:r>
              <a:rPr lang="en-US" dirty="0" err="1"/>
              <a:t>vers</a:t>
            </a:r>
            <a:r>
              <a:rPr lang="en-US" dirty="0"/>
              <a:t> la science de son temps, </a:t>
            </a:r>
            <a:r>
              <a:rPr lang="en-US" dirty="0" err="1"/>
              <a:t>fondée</a:t>
            </a:r>
            <a:r>
              <a:rPr lang="en-US" dirty="0"/>
              <a:t> </a:t>
            </a:r>
            <a:r>
              <a:rPr lang="en-US" dirty="0" err="1"/>
              <a:t>sur</a:t>
            </a:r>
            <a:r>
              <a:rPr lang="en-US" dirty="0"/>
              <a:t> </a:t>
            </a:r>
            <a:r>
              <a:rPr lang="en-US" dirty="0" err="1"/>
              <a:t>l’expérience</a:t>
            </a:r>
            <a:r>
              <a:rPr lang="en-US" dirty="0"/>
              <a:t> </a:t>
            </a:r>
            <a:r>
              <a:rPr lang="en-US" dirty="0" err="1"/>
              <a:t>notamment</a:t>
            </a:r>
            <a:r>
              <a:rPr lang="en-US" dirty="0"/>
              <a:t> en </a:t>
            </a:r>
            <a:r>
              <a:rPr lang="en-US" dirty="0" err="1"/>
              <a:t>médecine</a:t>
            </a:r>
            <a:r>
              <a:rPr lang="en-US" dirty="0"/>
              <a:t>. </a:t>
            </a:r>
            <a:endParaRPr lang="fr-FR" dirty="0"/>
          </a:p>
          <a:p>
            <a:pPr marL="0" indent="0" algn="just">
              <a:buNone/>
            </a:pPr>
            <a:r>
              <a:rPr lang="en-US" dirty="0"/>
              <a:t>Il y </a:t>
            </a:r>
            <a:r>
              <a:rPr lang="en-US" dirty="0" err="1"/>
              <a:t>reste</a:t>
            </a:r>
            <a:r>
              <a:rPr lang="en-US" dirty="0"/>
              <a:t> </a:t>
            </a:r>
            <a:r>
              <a:rPr lang="en-US" dirty="0" err="1"/>
              <a:t>jusqu’à</a:t>
            </a:r>
            <a:r>
              <a:rPr lang="en-US" dirty="0"/>
              <a:t> 27 </a:t>
            </a:r>
            <a:r>
              <a:rPr lang="en-US" dirty="0" err="1"/>
              <a:t>ans</a:t>
            </a:r>
            <a:r>
              <a:rPr lang="en-US" dirty="0"/>
              <a:t> (Senior student) et </a:t>
            </a:r>
            <a:r>
              <a:rPr lang="en-US" dirty="0" err="1"/>
              <a:t>il</a:t>
            </a:r>
            <a:r>
              <a:rPr lang="en-US" dirty="0"/>
              <a:t> </a:t>
            </a:r>
            <a:r>
              <a:rPr lang="en-US" dirty="0" err="1"/>
              <a:t>devient</a:t>
            </a:r>
            <a:r>
              <a:rPr lang="en-US" dirty="0"/>
              <a:t> </a:t>
            </a:r>
            <a:r>
              <a:rPr lang="en-US" dirty="0" err="1"/>
              <a:t>enseignant</a:t>
            </a:r>
            <a:r>
              <a:rPr lang="en-US" dirty="0"/>
              <a:t> (en </a:t>
            </a:r>
            <a:r>
              <a:rPr lang="en-US" dirty="0" err="1"/>
              <a:t>grec</a:t>
            </a:r>
            <a:r>
              <a:rPr lang="en-US" dirty="0"/>
              <a:t> et en </a:t>
            </a:r>
            <a:r>
              <a:rPr lang="en-US" dirty="0" err="1"/>
              <a:t>rhétorique</a:t>
            </a:r>
            <a:r>
              <a:rPr lang="en-US" dirty="0"/>
              <a:t>, </a:t>
            </a:r>
            <a:r>
              <a:rPr lang="en-US" dirty="0" err="1"/>
              <a:t>philosophie</a:t>
            </a:r>
            <a:r>
              <a:rPr lang="en-US" dirty="0"/>
              <a:t> morale) </a:t>
            </a:r>
            <a:r>
              <a:rPr lang="en-US" dirty="0" err="1"/>
              <a:t>intérêt</a:t>
            </a:r>
            <a:r>
              <a:rPr lang="en-US" dirty="0"/>
              <a:t> pour la physique, les </a:t>
            </a:r>
            <a:r>
              <a:rPr lang="en-US" dirty="0" err="1"/>
              <a:t>mathématiques</a:t>
            </a:r>
            <a:r>
              <a:rPr lang="en-US" dirty="0"/>
              <a:t> </a:t>
            </a:r>
            <a:r>
              <a:rPr lang="en-US" dirty="0" err="1"/>
              <a:t>modernes</a:t>
            </a:r>
            <a:r>
              <a:rPr lang="en-US" dirty="0"/>
              <a:t>. </a:t>
            </a:r>
            <a:r>
              <a:rPr lang="en-US" dirty="0" err="1"/>
              <a:t>Eloignement</a:t>
            </a:r>
            <a:r>
              <a:rPr lang="en-US" dirty="0"/>
              <a:t> du </a:t>
            </a:r>
            <a:r>
              <a:rPr lang="en-US" dirty="0" err="1"/>
              <a:t>puritanisme</a:t>
            </a:r>
            <a:r>
              <a:rPr lang="en-US" dirty="0"/>
              <a:t> familial. Naissance en 1660 de la </a:t>
            </a:r>
            <a:r>
              <a:rPr lang="en-US" i="1" dirty="0"/>
              <a:t>Royal Society </a:t>
            </a:r>
            <a:r>
              <a:rPr lang="en-US" dirty="0"/>
              <a:t>(institution </a:t>
            </a:r>
            <a:r>
              <a:rPr lang="en-US" dirty="0" err="1"/>
              <a:t>monarchique</a:t>
            </a:r>
            <a:r>
              <a:rPr lang="en-US" dirty="0"/>
              <a:t> de production </a:t>
            </a:r>
            <a:r>
              <a:rPr lang="en-US" dirty="0" err="1"/>
              <a:t>scientifique</a:t>
            </a:r>
            <a:r>
              <a:rPr lang="en-US" dirty="0"/>
              <a:t>, </a:t>
            </a:r>
            <a:r>
              <a:rPr lang="en-US" dirty="0" err="1"/>
              <a:t>orientée</a:t>
            </a:r>
            <a:r>
              <a:rPr lang="en-US" dirty="0"/>
              <a:t> </a:t>
            </a:r>
            <a:r>
              <a:rPr lang="en-US" dirty="0" err="1"/>
              <a:t>vers</a:t>
            </a:r>
            <a:r>
              <a:rPr lang="en-US" dirty="0"/>
              <a:t> </a:t>
            </a:r>
            <a:r>
              <a:rPr lang="en-US" dirty="0" err="1"/>
              <a:t>l’expérience</a:t>
            </a:r>
            <a:r>
              <a:rPr lang="en-US" dirty="0"/>
              <a:t> </a:t>
            </a:r>
            <a:r>
              <a:rPr lang="en-US" dirty="0" err="1"/>
              <a:t>médicale</a:t>
            </a:r>
            <a:r>
              <a:rPr lang="en-US" dirty="0" smtClean="0"/>
              <a:t>)</a:t>
            </a:r>
            <a:r>
              <a:rPr lang="en-US" dirty="0"/>
              <a:t>.</a:t>
            </a:r>
            <a:endParaRPr lang="fr-FR" dirty="0"/>
          </a:p>
        </p:txBody>
      </p:sp>
    </p:spTree>
    <p:extLst>
      <p:ext uri="{BB962C8B-B14F-4D97-AF65-F5344CB8AC3E}">
        <p14:creationId xmlns:p14="http://schemas.microsoft.com/office/powerpoint/2010/main" val="138562223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Locke libéral</a:t>
            </a:r>
            <a:endParaRPr lang="fr-FR" dirty="0"/>
          </a:p>
        </p:txBody>
      </p:sp>
      <p:sp>
        <p:nvSpPr>
          <p:cNvPr id="3" name="Espace réservé du contenu 2"/>
          <p:cNvSpPr>
            <a:spLocks noGrp="1"/>
          </p:cNvSpPr>
          <p:nvPr>
            <p:ph idx="1"/>
          </p:nvPr>
        </p:nvSpPr>
        <p:spPr/>
        <p:txBody>
          <a:bodyPr>
            <a:normAutofit fontScale="92500" lnSpcReduction="20000"/>
          </a:bodyPr>
          <a:lstStyle/>
          <a:p>
            <a:pPr marL="0" indent="0" algn="just">
              <a:buNone/>
            </a:pPr>
            <a:r>
              <a:rPr lang="en-US" dirty="0" err="1"/>
              <a:t>Expérience</a:t>
            </a:r>
            <a:r>
              <a:rPr lang="en-US" dirty="0"/>
              <a:t> </a:t>
            </a:r>
            <a:r>
              <a:rPr lang="en-US" dirty="0" err="1"/>
              <a:t>politique</a:t>
            </a:r>
            <a:r>
              <a:rPr lang="en-US" dirty="0"/>
              <a:t> de </a:t>
            </a:r>
            <a:r>
              <a:rPr lang="en-US" dirty="0" err="1"/>
              <a:t>peur</a:t>
            </a:r>
            <a:r>
              <a:rPr lang="en-US" dirty="0"/>
              <a:t> et </a:t>
            </a:r>
            <a:r>
              <a:rPr lang="en-US" i="1" dirty="0"/>
              <a:t>Glorious revolution </a:t>
            </a:r>
            <a:r>
              <a:rPr lang="en-US" dirty="0"/>
              <a:t>1688, </a:t>
            </a:r>
            <a:r>
              <a:rPr lang="en-US" dirty="0" err="1"/>
              <a:t>soutien</a:t>
            </a:r>
            <a:r>
              <a:rPr lang="en-US" dirty="0"/>
              <a:t> de Guillaume </a:t>
            </a:r>
            <a:r>
              <a:rPr lang="en-US" dirty="0" err="1"/>
              <a:t>d’Orange</a:t>
            </a:r>
            <a:r>
              <a:rPr lang="en-US" dirty="0"/>
              <a:t> et de la </a:t>
            </a:r>
            <a:r>
              <a:rPr lang="en-US" dirty="0" err="1"/>
              <a:t>princesse</a:t>
            </a:r>
            <a:r>
              <a:rPr lang="en-US" dirty="0"/>
              <a:t> Mary (Guillaume III </a:t>
            </a:r>
            <a:r>
              <a:rPr lang="en-US" dirty="0" err="1"/>
              <a:t>d’Orange</a:t>
            </a:r>
            <a:r>
              <a:rPr lang="en-US" dirty="0"/>
              <a:t> et Mary et satisfaction de la </a:t>
            </a:r>
            <a:r>
              <a:rPr lang="en-US" dirty="0" err="1"/>
              <a:t>Déclaration</a:t>
            </a:r>
            <a:r>
              <a:rPr lang="en-US" dirty="0"/>
              <a:t> des </a:t>
            </a:r>
            <a:r>
              <a:rPr lang="en-US" dirty="0" err="1"/>
              <a:t>droits</a:t>
            </a:r>
            <a:r>
              <a:rPr lang="en-US" dirty="0"/>
              <a:t> de </a:t>
            </a:r>
            <a:r>
              <a:rPr lang="en-US" dirty="0" smtClean="0"/>
              <a:t>1689</a:t>
            </a:r>
            <a:r>
              <a:rPr lang="en-US" dirty="0"/>
              <a:t>, </a:t>
            </a:r>
            <a:r>
              <a:rPr lang="en-US" dirty="0" err="1"/>
              <a:t>monarchie</a:t>
            </a:r>
            <a:r>
              <a:rPr lang="en-US" dirty="0"/>
              <a:t> </a:t>
            </a:r>
            <a:r>
              <a:rPr lang="en-US" dirty="0" err="1"/>
              <a:t>parlementaire</a:t>
            </a:r>
            <a:r>
              <a:rPr lang="en-US" dirty="0"/>
              <a:t>)</a:t>
            </a:r>
            <a:endParaRPr lang="fr-FR" dirty="0"/>
          </a:p>
          <a:p>
            <a:pPr marL="0" indent="0" algn="just">
              <a:buNone/>
            </a:pPr>
            <a:r>
              <a:rPr lang="en-US" dirty="0" err="1"/>
              <a:t>Puis</a:t>
            </a:r>
            <a:r>
              <a:rPr lang="en-US" dirty="0"/>
              <a:t> publication de </a:t>
            </a:r>
            <a:r>
              <a:rPr lang="en-US" dirty="0" err="1"/>
              <a:t>toutes</a:t>
            </a:r>
            <a:r>
              <a:rPr lang="en-US" dirty="0"/>
              <a:t> </a:t>
            </a:r>
            <a:r>
              <a:rPr lang="en-US" dirty="0" err="1"/>
              <a:t>ses</a:t>
            </a:r>
            <a:r>
              <a:rPr lang="en-US" dirty="0"/>
              <a:t> oeuvres, </a:t>
            </a:r>
            <a:r>
              <a:rPr lang="en-US" i="1" dirty="0" err="1"/>
              <a:t>Lettre</a:t>
            </a:r>
            <a:r>
              <a:rPr lang="en-US" i="1" dirty="0"/>
              <a:t> </a:t>
            </a:r>
            <a:r>
              <a:rPr lang="en-US" i="1" dirty="0" err="1"/>
              <a:t>sur</a:t>
            </a:r>
            <a:r>
              <a:rPr lang="en-US" i="1" dirty="0"/>
              <a:t> la </a:t>
            </a:r>
            <a:r>
              <a:rPr lang="en-US" i="1" dirty="0" err="1"/>
              <a:t>tolérance</a:t>
            </a:r>
            <a:r>
              <a:rPr lang="en-US" i="1" dirty="0"/>
              <a:t>, </a:t>
            </a:r>
            <a:r>
              <a:rPr lang="en-US" i="1" dirty="0" err="1" smtClean="0"/>
              <a:t>Essai</a:t>
            </a:r>
            <a:r>
              <a:rPr lang="en-US" i="1" dirty="0" smtClean="0"/>
              <a:t> </a:t>
            </a:r>
            <a:r>
              <a:rPr lang="en-US" i="1" dirty="0" err="1" smtClean="0"/>
              <a:t>sur</a:t>
            </a:r>
            <a:r>
              <a:rPr lang="en-US" i="1" dirty="0" smtClean="0"/>
              <a:t> </a:t>
            </a:r>
            <a:r>
              <a:rPr lang="en-US" i="1" dirty="0" err="1" smtClean="0"/>
              <a:t>l’entendement</a:t>
            </a:r>
            <a:r>
              <a:rPr lang="en-US" i="1" dirty="0" smtClean="0"/>
              <a:t> </a:t>
            </a:r>
            <a:r>
              <a:rPr lang="en-US" i="1" dirty="0" err="1" smtClean="0"/>
              <a:t>humain</a:t>
            </a:r>
            <a:r>
              <a:rPr lang="en-US" i="1" dirty="0" smtClean="0"/>
              <a:t> </a:t>
            </a:r>
            <a:r>
              <a:rPr lang="en-US" i="1" dirty="0"/>
              <a:t>et les </a:t>
            </a:r>
            <a:r>
              <a:rPr lang="en-US" i="1" dirty="0" err="1"/>
              <a:t>Deux</a:t>
            </a:r>
            <a:r>
              <a:rPr lang="en-US" i="1" dirty="0"/>
              <a:t> </a:t>
            </a:r>
            <a:r>
              <a:rPr lang="en-US" i="1" dirty="0" err="1"/>
              <a:t>traités</a:t>
            </a:r>
            <a:r>
              <a:rPr lang="en-US" dirty="0"/>
              <a:t> en </a:t>
            </a:r>
            <a:r>
              <a:rPr lang="en-US" dirty="0" smtClean="0"/>
              <a:t>1690. </a:t>
            </a:r>
            <a:r>
              <a:rPr lang="en-US" dirty="0" err="1" smtClean="0"/>
              <a:t>Ces</a:t>
            </a:r>
            <a:r>
              <a:rPr lang="en-US" dirty="0" smtClean="0"/>
              <a:t> </a:t>
            </a:r>
            <a:r>
              <a:rPr lang="en-US" dirty="0" err="1"/>
              <a:t>écrits</a:t>
            </a:r>
            <a:r>
              <a:rPr lang="en-US" dirty="0"/>
              <a:t> </a:t>
            </a:r>
            <a:r>
              <a:rPr lang="en-US" dirty="0" err="1" smtClean="0"/>
              <a:t>reflètent</a:t>
            </a:r>
            <a:r>
              <a:rPr lang="en-US" dirty="0" smtClean="0"/>
              <a:t> </a:t>
            </a:r>
            <a:r>
              <a:rPr lang="en-US" dirty="0" err="1"/>
              <a:t>une</a:t>
            </a:r>
            <a:r>
              <a:rPr lang="en-US" dirty="0"/>
              <a:t> </a:t>
            </a:r>
            <a:r>
              <a:rPr lang="en-US" dirty="0" err="1"/>
              <a:t>méditation</a:t>
            </a:r>
            <a:r>
              <a:rPr lang="en-US" dirty="0"/>
              <a:t> de </a:t>
            </a:r>
            <a:r>
              <a:rPr lang="en-US" dirty="0" err="1"/>
              <a:t>toute</a:t>
            </a:r>
            <a:r>
              <a:rPr lang="en-US" dirty="0"/>
              <a:t> </a:t>
            </a:r>
            <a:r>
              <a:rPr lang="en-US" dirty="0" err="1"/>
              <a:t>une</a:t>
            </a:r>
            <a:r>
              <a:rPr lang="en-US" dirty="0"/>
              <a:t> vie et qui ne </a:t>
            </a:r>
            <a:r>
              <a:rPr lang="en-US" dirty="0" err="1"/>
              <a:t>peuvent</a:t>
            </a:r>
            <a:r>
              <a:rPr lang="en-US" dirty="0"/>
              <a:t> pas </a:t>
            </a:r>
            <a:r>
              <a:rPr lang="en-US" dirty="0" err="1"/>
              <a:t>être</a:t>
            </a:r>
            <a:r>
              <a:rPr lang="en-US" dirty="0"/>
              <a:t> </a:t>
            </a:r>
            <a:r>
              <a:rPr lang="en-US" dirty="0" err="1"/>
              <a:t>réduits</a:t>
            </a:r>
            <a:r>
              <a:rPr lang="en-US" dirty="0"/>
              <a:t> </a:t>
            </a:r>
            <a:r>
              <a:rPr lang="en-US" dirty="0" err="1"/>
              <a:t>à</a:t>
            </a:r>
            <a:r>
              <a:rPr lang="en-US" dirty="0"/>
              <a:t> </a:t>
            </a:r>
            <a:r>
              <a:rPr lang="en-US" dirty="0" err="1"/>
              <a:t>une</a:t>
            </a:r>
            <a:r>
              <a:rPr lang="en-US" dirty="0"/>
              <a:t> justification de </a:t>
            </a:r>
            <a:r>
              <a:rPr lang="en-US" dirty="0" err="1"/>
              <a:t>l’événement</a:t>
            </a:r>
            <a:r>
              <a:rPr lang="en-US" dirty="0"/>
              <a:t> de la </a:t>
            </a:r>
            <a:r>
              <a:rPr lang="en-US" i="1" dirty="0"/>
              <a:t>Glorious revolution </a:t>
            </a:r>
            <a:r>
              <a:rPr lang="en-US" dirty="0"/>
              <a:t>et de </a:t>
            </a:r>
            <a:r>
              <a:rPr lang="en-US" dirty="0" err="1"/>
              <a:t>l’idéologie</a:t>
            </a:r>
            <a:r>
              <a:rPr lang="en-US" dirty="0"/>
              <a:t> Whig.</a:t>
            </a:r>
            <a:endParaRPr lang="fr-FR" dirty="0"/>
          </a:p>
          <a:p>
            <a:pPr marL="0" indent="0">
              <a:buNone/>
            </a:pPr>
            <a:endParaRPr lang="fr-FR" dirty="0"/>
          </a:p>
        </p:txBody>
      </p:sp>
    </p:spTree>
    <p:extLst>
      <p:ext uri="{BB962C8B-B14F-4D97-AF65-F5344CB8AC3E}">
        <p14:creationId xmlns:p14="http://schemas.microsoft.com/office/powerpoint/2010/main" val="69856639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t>
            </a:r>
            <a:r>
              <a:rPr lang="fr-FR" dirty="0" smtClean="0"/>
              <a:t>Le modèle </a:t>
            </a:r>
            <a:r>
              <a:rPr lang="fr-FR" dirty="0" smtClean="0"/>
              <a:t>libéral-</a:t>
            </a:r>
            <a:r>
              <a:rPr lang="fr-FR" dirty="0" smtClean="0"/>
              <a:t>Locke du Second Traité</a:t>
            </a:r>
            <a:endParaRPr lang="fr-FR" dirty="0"/>
          </a:p>
        </p:txBody>
      </p:sp>
      <p:sp>
        <p:nvSpPr>
          <p:cNvPr id="3" name="Espace réservé du contenu 2"/>
          <p:cNvSpPr>
            <a:spLocks noGrp="1"/>
          </p:cNvSpPr>
          <p:nvPr>
            <p:ph idx="1"/>
          </p:nvPr>
        </p:nvSpPr>
        <p:spPr/>
        <p:txBody>
          <a:bodyPr>
            <a:normAutofit fontScale="85000" lnSpcReduction="20000"/>
          </a:bodyPr>
          <a:lstStyle/>
          <a:p>
            <a:pPr marL="0" lvl="0" indent="0" algn="just">
              <a:buNone/>
            </a:pPr>
            <a:r>
              <a:rPr lang="en-US" dirty="0"/>
              <a:t>B</a:t>
            </a:r>
            <a:r>
              <a:rPr lang="en-US" dirty="0" smtClean="0"/>
              <a:t>ien </a:t>
            </a:r>
            <a:r>
              <a:rPr lang="en-US" dirty="0" err="1"/>
              <a:t>comprendre</a:t>
            </a:r>
            <a:r>
              <a:rPr lang="en-US" dirty="0"/>
              <a:t> “le </a:t>
            </a:r>
            <a:r>
              <a:rPr lang="en-US" dirty="0" err="1"/>
              <a:t>pouvoir</a:t>
            </a:r>
            <a:r>
              <a:rPr lang="en-US" dirty="0"/>
              <a:t> </a:t>
            </a:r>
            <a:r>
              <a:rPr lang="en-US" dirty="0" err="1"/>
              <a:t>politique</a:t>
            </a:r>
            <a:r>
              <a:rPr lang="en-US" dirty="0"/>
              <a:t>” suppose de le “faire </a:t>
            </a:r>
            <a:r>
              <a:rPr lang="en-US" dirty="0" err="1"/>
              <a:t>remonter</a:t>
            </a:r>
            <a:r>
              <a:rPr lang="en-US" dirty="0"/>
              <a:t> </a:t>
            </a:r>
            <a:r>
              <a:rPr lang="en-US" dirty="0" err="1"/>
              <a:t>à</a:t>
            </a:r>
            <a:r>
              <a:rPr lang="en-US" dirty="0"/>
              <a:t> son </a:t>
            </a:r>
            <a:r>
              <a:rPr lang="en-US" dirty="0" err="1"/>
              <a:t>origine</a:t>
            </a:r>
            <a:r>
              <a:rPr lang="en-US" dirty="0"/>
              <a:t>” : nous </a:t>
            </a:r>
            <a:r>
              <a:rPr lang="en-US" dirty="0" err="1"/>
              <a:t>devons</a:t>
            </a:r>
            <a:r>
              <a:rPr lang="en-US" dirty="0"/>
              <a:t> </a:t>
            </a:r>
            <a:r>
              <a:rPr lang="en-US" dirty="0" err="1"/>
              <a:t>considérer</a:t>
            </a:r>
            <a:r>
              <a:rPr lang="en-US" dirty="0"/>
              <a:t> </a:t>
            </a:r>
            <a:r>
              <a:rPr lang="en-US" dirty="0" err="1"/>
              <a:t>dans</a:t>
            </a:r>
            <a:r>
              <a:rPr lang="en-US" dirty="0"/>
              <a:t> </a:t>
            </a:r>
            <a:r>
              <a:rPr lang="en-US" dirty="0" err="1"/>
              <a:t>quel</a:t>
            </a:r>
            <a:r>
              <a:rPr lang="en-US" dirty="0"/>
              <a:t> </a:t>
            </a:r>
            <a:r>
              <a:rPr lang="en-US" dirty="0" err="1"/>
              <a:t>état</a:t>
            </a:r>
            <a:r>
              <a:rPr lang="en-US" dirty="0"/>
              <a:t> </a:t>
            </a:r>
            <a:r>
              <a:rPr lang="en-US" dirty="0" err="1"/>
              <a:t>tous</a:t>
            </a:r>
            <a:r>
              <a:rPr lang="en-US" dirty="0"/>
              <a:t> les </a:t>
            </a:r>
            <a:r>
              <a:rPr lang="en-US" dirty="0" err="1"/>
              <a:t>hommes</a:t>
            </a:r>
            <a:r>
              <a:rPr lang="en-US" dirty="0"/>
              <a:t> se </a:t>
            </a:r>
            <a:r>
              <a:rPr lang="en-US" dirty="0" err="1"/>
              <a:t>retrouvent</a:t>
            </a:r>
            <a:r>
              <a:rPr lang="en-US" dirty="0"/>
              <a:t> par nature ; </a:t>
            </a:r>
            <a:r>
              <a:rPr lang="en-US" dirty="0" err="1"/>
              <a:t>c‘est</a:t>
            </a:r>
            <a:r>
              <a:rPr lang="en-US" dirty="0"/>
              <a:t>-</a:t>
            </a:r>
            <a:r>
              <a:rPr lang="en-US" dirty="0" err="1"/>
              <a:t>à</a:t>
            </a:r>
            <a:r>
              <a:rPr lang="en-US" dirty="0"/>
              <a:t>-dire un </a:t>
            </a:r>
            <a:r>
              <a:rPr lang="en-US" dirty="0" err="1"/>
              <a:t>état</a:t>
            </a:r>
            <a:r>
              <a:rPr lang="en-US" dirty="0"/>
              <a:t> </a:t>
            </a:r>
            <a:r>
              <a:rPr lang="en-US" dirty="0" err="1"/>
              <a:t>où</a:t>
            </a:r>
            <a:r>
              <a:rPr lang="en-US" dirty="0"/>
              <a:t> </a:t>
            </a:r>
            <a:r>
              <a:rPr lang="en-US" i="1" dirty="0" err="1"/>
              <a:t>ils</a:t>
            </a:r>
            <a:r>
              <a:rPr lang="en-US" i="1" dirty="0"/>
              <a:t> </a:t>
            </a:r>
            <a:r>
              <a:rPr lang="en-US" i="1" dirty="0" err="1"/>
              <a:t>ont</a:t>
            </a:r>
            <a:r>
              <a:rPr lang="en-US" i="1" dirty="0"/>
              <a:t> la </a:t>
            </a:r>
            <a:r>
              <a:rPr lang="en-US" i="1" dirty="0" err="1"/>
              <a:t>parfaite</a:t>
            </a:r>
            <a:r>
              <a:rPr lang="en-US" i="1" dirty="0"/>
              <a:t> </a:t>
            </a:r>
            <a:r>
              <a:rPr lang="en-US" i="1" dirty="0" err="1"/>
              <a:t>liberté</a:t>
            </a:r>
            <a:r>
              <a:rPr lang="en-US" dirty="0"/>
              <a:t> </a:t>
            </a:r>
            <a:r>
              <a:rPr lang="en-US" dirty="0" err="1"/>
              <a:t>d’ordonner</a:t>
            </a:r>
            <a:r>
              <a:rPr lang="en-US" dirty="0"/>
              <a:t> </a:t>
            </a:r>
            <a:r>
              <a:rPr lang="en-US" dirty="0" err="1"/>
              <a:t>leurs</a:t>
            </a:r>
            <a:r>
              <a:rPr lang="en-US" dirty="0"/>
              <a:t> actions et de disposer de </a:t>
            </a:r>
            <a:r>
              <a:rPr lang="en-US" dirty="0" err="1"/>
              <a:t>leurs</a:t>
            </a:r>
            <a:r>
              <a:rPr lang="en-US" dirty="0"/>
              <a:t> possessions et de </a:t>
            </a:r>
            <a:r>
              <a:rPr lang="en-US" dirty="0" err="1"/>
              <a:t>leurs</a:t>
            </a:r>
            <a:r>
              <a:rPr lang="en-US" dirty="0"/>
              <a:t> </a:t>
            </a:r>
            <a:r>
              <a:rPr lang="en-US" dirty="0" err="1"/>
              <a:t>personnes</a:t>
            </a:r>
            <a:r>
              <a:rPr lang="en-US" dirty="0"/>
              <a:t> </a:t>
            </a:r>
            <a:r>
              <a:rPr lang="en-US" dirty="0" err="1"/>
              <a:t>comme</a:t>
            </a:r>
            <a:r>
              <a:rPr lang="en-US" dirty="0"/>
              <a:t> </a:t>
            </a:r>
            <a:r>
              <a:rPr lang="en-US" dirty="0" err="1"/>
              <a:t>ils</a:t>
            </a:r>
            <a:r>
              <a:rPr lang="en-US" dirty="0"/>
              <a:t> </a:t>
            </a:r>
            <a:r>
              <a:rPr lang="en-US" dirty="0" err="1"/>
              <a:t>l’estiment</a:t>
            </a:r>
            <a:r>
              <a:rPr lang="en-US" dirty="0"/>
              <a:t> </a:t>
            </a:r>
            <a:r>
              <a:rPr lang="en-US" dirty="0" err="1"/>
              <a:t>convenable</a:t>
            </a:r>
            <a:r>
              <a:rPr lang="en-US" dirty="0"/>
              <a:t>, </a:t>
            </a:r>
            <a:r>
              <a:rPr lang="en-US" dirty="0" err="1"/>
              <a:t>à</a:t>
            </a:r>
            <a:r>
              <a:rPr lang="en-US" dirty="0"/>
              <a:t> </a:t>
            </a:r>
            <a:r>
              <a:rPr lang="en-US" dirty="0" err="1"/>
              <a:t>l’intérieur</a:t>
            </a:r>
            <a:r>
              <a:rPr lang="en-US" dirty="0"/>
              <a:t> des </a:t>
            </a:r>
            <a:r>
              <a:rPr lang="en-US" dirty="0" err="1"/>
              <a:t>limites</a:t>
            </a:r>
            <a:r>
              <a:rPr lang="en-US" dirty="0"/>
              <a:t> de la </a:t>
            </a:r>
            <a:r>
              <a:rPr lang="en-US" dirty="0" err="1"/>
              <a:t>loi</a:t>
            </a:r>
            <a:r>
              <a:rPr lang="en-US" dirty="0"/>
              <a:t> de nature, sans demander la permission </a:t>
            </a:r>
            <a:r>
              <a:rPr lang="en-US" dirty="0" err="1"/>
              <a:t>à</a:t>
            </a:r>
            <a:r>
              <a:rPr lang="en-US" dirty="0"/>
              <a:t> </a:t>
            </a:r>
            <a:r>
              <a:rPr lang="en-US" dirty="0" err="1"/>
              <a:t>quiconque</a:t>
            </a:r>
            <a:r>
              <a:rPr lang="en-US" dirty="0"/>
              <a:t> et sans </a:t>
            </a:r>
            <a:r>
              <a:rPr lang="en-US" dirty="0" err="1"/>
              <a:t>dépendre</a:t>
            </a:r>
            <a:r>
              <a:rPr lang="en-US" dirty="0"/>
              <a:t> de la </a:t>
            </a:r>
            <a:r>
              <a:rPr lang="en-US" dirty="0" err="1"/>
              <a:t>volonté</a:t>
            </a:r>
            <a:r>
              <a:rPr lang="en-US" dirty="0"/>
              <a:t> </a:t>
            </a:r>
            <a:r>
              <a:rPr lang="en-US" dirty="0" err="1"/>
              <a:t>d’aucun</a:t>
            </a:r>
            <a:r>
              <a:rPr lang="en-US" dirty="0"/>
              <a:t> </a:t>
            </a:r>
            <a:r>
              <a:rPr lang="en-US" dirty="0" err="1"/>
              <a:t>autre</a:t>
            </a:r>
            <a:r>
              <a:rPr lang="en-US" dirty="0"/>
              <a:t> </a:t>
            </a:r>
            <a:r>
              <a:rPr lang="en-US" dirty="0" err="1" smtClean="0"/>
              <a:t>homme</a:t>
            </a:r>
            <a:r>
              <a:rPr lang="en-US" dirty="0" smtClean="0"/>
              <a:t>.</a:t>
            </a:r>
            <a:r>
              <a:rPr lang="fr-FR" dirty="0"/>
              <a:t> </a:t>
            </a:r>
            <a:r>
              <a:rPr lang="fr-FR" dirty="0" smtClean="0"/>
              <a:t>(…) </a:t>
            </a:r>
            <a:r>
              <a:rPr lang="en-US" dirty="0" err="1" smtClean="0"/>
              <a:t>C’est</a:t>
            </a:r>
            <a:r>
              <a:rPr lang="en-US" dirty="0"/>
              <a:t>-</a:t>
            </a:r>
            <a:r>
              <a:rPr lang="en-US" dirty="0" err="1"/>
              <a:t>à</a:t>
            </a:r>
            <a:r>
              <a:rPr lang="en-US" dirty="0"/>
              <a:t>-dire encore un </a:t>
            </a:r>
            <a:r>
              <a:rPr lang="en-US" i="1" dirty="0" err="1"/>
              <a:t>état</a:t>
            </a:r>
            <a:r>
              <a:rPr lang="en-US" i="1" dirty="0"/>
              <a:t> </a:t>
            </a:r>
            <a:r>
              <a:rPr lang="en-US" i="1" dirty="0" err="1"/>
              <a:t>d’égalité</a:t>
            </a:r>
            <a:r>
              <a:rPr lang="en-US" i="1" dirty="0"/>
              <a:t>, </a:t>
            </a:r>
            <a:r>
              <a:rPr lang="en-US" dirty="0" err="1"/>
              <a:t>où</a:t>
            </a:r>
            <a:r>
              <a:rPr lang="en-US" dirty="0"/>
              <a:t> tout </a:t>
            </a:r>
            <a:r>
              <a:rPr lang="en-US" dirty="0" err="1"/>
              <a:t>pouvoir</a:t>
            </a:r>
            <a:r>
              <a:rPr lang="en-US" dirty="0"/>
              <a:t> et </a:t>
            </a:r>
            <a:r>
              <a:rPr lang="en-US" dirty="0" err="1"/>
              <a:t>toute</a:t>
            </a:r>
            <a:r>
              <a:rPr lang="en-US" dirty="0"/>
              <a:t> </a:t>
            </a:r>
            <a:r>
              <a:rPr lang="en-US" dirty="0" err="1"/>
              <a:t>juridiction</a:t>
            </a:r>
            <a:r>
              <a:rPr lang="en-US" dirty="0"/>
              <a:t> </a:t>
            </a:r>
            <a:r>
              <a:rPr lang="en-US" dirty="0" err="1"/>
              <a:t>sont</a:t>
            </a:r>
            <a:r>
              <a:rPr lang="en-US" dirty="0"/>
              <a:t> </a:t>
            </a:r>
            <a:r>
              <a:rPr lang="en-US" dirty="0" err="1"/>
              <a:t>réciproques</a:t>
            </a:r>
            <a:r>
              <a:rPr lang="en-US" dirty="0"/>
              <a:t>, </a:t>
            </a:r>
            <a:r>
              <a:rPr lang="en-US" dirty="0" err="1"/>
              <a:t>personne</a:t>
            </a:r>
            <a:r>
              <a:rPr lang="en-US" dirty="0"/>
              <a:t> </a:t>
            </a:r>
            <a:r>
              <a:rPr lang="en-US" dirty="0" err="1"/>
              <a:t>n’en</a:t>
            </a:r>
            <a:r>
              <a:rPr lang="en-US" dirty="0"/>
              <a:t> </a:t>
            </a:r>
            <a:r>
              <a:rPr lang="en-US" dirty="0" err="1"/>
              <a:t>ayant</a:t>
            </a:r>
            <a:r>
              <a:rPr lang="en-US" dirty="0"/>
              <a:t> plus </a:t>
            </a:r>
            <a:r>
              <a:rPr lang="en-US" dirty="0" err="1"/>
              <a:t>qu’un</a:t>
            </a:r>
            <a:r>
              <a:rPr lang="en-US" dirty="0"/>
              <a:t> </a:t>
            </a:r>
            <a:r>
              <a:rPr lang="en-US" dirty="0" err="1"/>
              <a:t>autre</a:t>
            </a:r>
            <a:r>
              <a:rPr lang="en-US" dirty="0"/>
              <a:t> (…)</a:t>
            </a:r>
            <a:r>
              <a:rPr lang="en-US" i="1" dirty="0"/>
              <a:t> </a:t>
            </a:r>
            <a:r>
              <a:rPr lang="en-US" dirty="0" smtClean="0"/>
              <a:t>”</a:t>
            </a:r>
            <a:r>
              <a:rPr lang="en-US" dirty="0" smtClean="0"/>
              <a:t>,</a:t>
            </a:r>
            <a:r>
              <a:rPr lang="en-US" i="1" dirty="0" smtClean="0"/>
              <a:t> </a:t>
            </a:r>
            <a:r>
              <a:rPr lang="fr-FR" dirty="0" smtClean="0"/>
              <a:t>Locke, </a:t>
            </a:r>
            <a:r>
              <a:rPr lang="fr-FR" i="1" dirty="0" smtClean="0"/>
              <a:t>Le second traité du gouvernement</a:t>
            </a:r>
            <a:r>
              <a:rPr lang="fr-FR" dirty="0" smtClean="0"/>
              <a:t>, Paris, PUF, 1994,  traduction de J.-F. Spitz, </a:t>
            </a:r>
          </a:p>
          <a:p>
            <a:pPr marL="0" indent="0" algn="just">
              <a:buNone/>
            </a:pPr>
            <a:endParaRPr lang="fr-FR" i="1" dirty="0"/>
          </a:p>
          <a:p>
            <a:endParaRPr lang="fr-FR" dirty="0"/>
          </a:p>
        </p:txBody>
      </p:sp>
    </p:spTree>
    <p:extLst>
      <p:ext uri="{BB962C8B-B14F-4D97-AF65-F5344CB8AC3E}">
        <p14:creationId xmlns:p14="http://schemas.microsoft.com/office/powerpoint/2010/main" val="224467712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Etat de nature-loi de nature-raison (</a:t>
            </a:r>
            <a:r>
              <a:rPr lang="fr-FR" dirty="0"/>
              <a:t>L</a:t>
            </a:r>
            <a:r>
              <a:rPr lang="fr-FR" dirty="0" smtClean="0"/>
              <a:t>ocke)</a:t>
            </a:r>
            <a:endParaRPr lang="fr-FR" dirty="0"/>
          </a:p>
        </p:txBody>
      </p:sp>
      <p:sp>
        <p:nvSpPr>
          <p:cNvPr id="3" name="Espace réservé du contenu 2"/>
          <p:cNvSpPr>
            <a:spLocks noGrp="1"/>
          </p:cNvSpPr>
          <p:nvPr>
            <p:ph idx="1"/>
          </p:nvPr>
        </p:nvSpPr>
        <p:spPr/>
        <p:txBody>
          <a:bodyPr>
            <a:normAutofit/>
          </a:bodyPr>
          <a:lstStyle/>
          <a:p>
            <a:pPr marL="0" indent="0" algn="just">
              <a:buNone/>
            </a:pPr>
            <a:r>
              <a:rPr lang="en-US" dirty="0"/>
              <a:t>“</a:t>
            </a:r>
            <a:r>
              <a:rPr lang="en-US" dirty="0" err="1"/>
              <a:t>L’</a:t>
            </a:r>
            <a:r>
              <a:rPr lang="en-US" i="1" dirty="0" err="1"/>
              <a:t>état</a:t>
            </a:r>
            <a:r>
              <a:rPr lang="en-US" i="1" dirty="0"/>
              <a:t> de nature </a:t>
            </a:r>
            <a:r>
              <a:rPr lang="en-US" dirty="0" err="1"/>
              <a:t>possède</a:t>
            </a:r>
            <a:r>
              <a:rPr lang="en-US" dirty="0"/>
              <a:t> </a:t>
            </a:r>
            <a:r>
              <a:rPr lang="en-US" dirty="0" err="1"/>
              <a:t>une</a:t>
            </a:r>
            <a:r>
              <a:rPr lang="en-US" dirty="0"/>
              <a:t> </a:t>
            </a:r>
            <a:r>
              <a:rPr lang="en-US" dirty="0" err="1"/>
              <a:t>loi</a:t>
            </a:r>
            <a:r>
              <a:rPr lang="en-US" dirty="0"/>
              <a:t> de nature qui le </a:t>
            </a:r>
            <a:r>
              <a:rPr lang="en-US" dirty="0" err="1"/>
              <a:t>régit</a:t>
            </a:r>
            <a:r>
              <a:rPr lang="en-US" dirty="0"/>
              <a:t>, et </a:t>
            </a:r>
            <a:r>
              <a:rPr lang="en-US" dirty="0" err="1"/>
              <a:t>cette</a:t>
            </a:r>
            <a:r>
              <a:rPr lang="en-US" dirty="0"/>
              <a:t> </a:t>
            </a:r>
            <a:r>
              <a:rPr lang="en-US" dirty="0" err="1"/>
              <a:t>loi</a:t>
            </a:r>
            <a:r>
              <a:rPr lang="en-US" dirty="0"/>
              <a:t> oblige tout le monde ; la raison, qui </a:t>
            </a:r>
            <a:r>
              <a:rPr lang="en-US" dirty="0" err="1"/>
              <a:t>est</a:t>
            </a:r>
            <a:r>
              <a:rPr lang="en-US" dirty="0"/>
              <a:t> </a:t>
            </a:r>
            <a:r>
              <a:rPr lang="en-US" dirty="0" err="1"/>
              <a:t>cette</a:t>
            </a:r>
            <a:r>
              <a:rPr lang="en-US" dirty="0"/>
              <a:t> </a:t>
            </a:r>
            <a:r>
              <a:rPr lang="en-US" dirty="0" err="1"/>
              <a:t>loi</a:t>
            </a:r>
            <a:r>
              <a:rPr lang="en-US" dirty="0"/>
              <a:t>, </a:t>
            </a:r>
            <a:r>
              <a:rPr lang="en-US" dirty="0" err="1"/>
              <a:t>enseigne</a:t>
            </a:r>
            <a:r>
              <a:rPr lang="en-US" dirty="0"/>
              <a:t> </a:t>
            </a:r>
            <a:r>
              <a:rPr lang="en-US" dirty="0" err="1"/>
              <a:t>à</a:t>
            </a:r>
            <a:r>
              <a:rPr lang="en-US" dirty="0"/>
              <a:t> </a:t>
            </a:r>
            <a:r>
              <a:rPr lang="en-US" dirty="0" err="1"/>
              <a:t>tous</a:t>
            </a:r>
            <a:r>
              <a:rPr lang="en-US" dirty="0"/>
              <a:t> les </a:t>
            </a:r>
            <a:r>
              <a:rPr lang="en-US" dirty="0" err="1"/>
              <a:t>hommes</a:t>
            </a:r>
            <a:r>
              <a:rPr lang="en-US" dirty="0"/>
              <a:t> qui </a:t>
            </a:r>
            <a:r>
              <a:rPr lang="en-US" dirty="0" err="1"/>
              <a:t>prennent</a:t>
            </a:r>
            <a:r>
              <a:rPr lang="en-US" dirty="0"/>
              <a:t> la </a:t>
            </a:r>
            <a:r>
              <a:rPr lang="en-US" dirty="0" err="1"/>
              <a:t>peine</a:t>
            </a:r>
            <a:r>
              <a:rPr lang="en-US" dirty="0"/>
              <a:t> de la consulter </a:t>
            </a:r>
            <a:r>
              <a:rPr lang="en-US" dirty="0" err="1"/>
              <a:t>qu’étant</a:t>
            </a:r>
            <a:r>
              <a:rPr lang="en-US" dirty="0"/>
              <a:t> </a:t>
            </a:r>
            <a:r>
              <a:rPr lang="en-US" dirty="0" err="1"/>
              <a:t>tous</a:t>
            </a:r>
            <a:r>
              <a:rPr lang="en-US" dirty="0"/>
              <a:t> </a:t>
            </a:r>
            <a:r>
              <a:rPr lang="en-US" dirty="0" err="1"/>
              <a:t>égaux</a:t>
            </a:r>
            <a:r>
              <a:rPr lang="en-US" dirty="0"/>
              <a:t> et </a:t>
            </a:r>
            <a:r>
              <a:rPr lang="en-US" dirty="0" err="1"/>
              <a:t>indépendants</a:t>
            </a:r>
            <a:r>
              <a:rPr lang="en-US" dirty="0"/>
              <a:t>, </a:t>
            </a:r>
            <a:r>
              <a:rPr lang="en-US" dirty="0" err="1"/>
              <a:t>aucun</a:t>
            </a:r>
            <a:r>
              <a:rPr lang="en-US" dirty="0"/>
              <a:t> ne </a:t>
            </a:r>
            <a:r>
              <a:rPr lang="en-US" dirty="0" err="1"/>
              <a:t>doit</a:t>
            </a:r>
            <a:r>
              <a:rPr lang="en-US" dirty="0"/>
              <a:t> </a:t>
            </a:r>
            <a:r>
              <a:rPr lang="en-US" dirty="0" err="1"/>
              <a:t>nuire</a:t>
            </a:r>
            <a:r>
              <a:rPr lang="en-US" dirty="0"/>
              <a:t> </a:t>
            </a:r>
            <a:r>
              <a:rPr lang="en-US" dirty="0" err="1"/>
              <a:t>à</a:t>
            </a:r>
            <a:r>
              <a:rPr lang="en-US" dirty="0"/>
              <a:t> un </a:t>
            </a:r>
            <a:r>
              <a:rPr lang="en-US" dirty="0" err="1"/>
              <a:t>autre</a:t>
            </a:r>
            <a:r>
              <a:rPr lang="en-US" dirty="0"/>
              <a:t> </a:t>
            </a:r>
            <a:r>
              <a:rPr lang="en-US" dirty="0" err="1"/>
              <a:t>dans</a:t>
            </a:r>
            <a:r>
              <a:rPr lang="en-US" dirty="0"/>
              <a:t> </a:t>
            </a:r>
            <a:r>
              <a:rPr lang="en-US" dirty="0" err="1"/>
              <a:t>sa</a:t>
            </a:r>
            <a:r>
              <a:rPr lang="en-US" dirty="0"/>
              <a:t> vie, </a:t>
            </a:r>
            <a:r>
              <a:rPr lang="en-US" dirty="0" err="1"/>
              <a:t>sa</a:t>
            </a:r>
            <a:r>
              <a:rPr lang="en-US" dirty="0"/>
              <a:t> santé, </a:t>
            </a:r>
            <a:r>
              <a:rPr lang="en-US" dirty="0" err="1"/>
              <a:t>sa</a:t>
            </a:r>
            <a:r>
              <a:rPr lang="en-US" dirty="0"/>
              <a:t> </a:t>
            </a:r>
            <a:r>
              <a:rPr lang="en-US" dirty="0" err="1"/>
              <a:t>liberté</a:t>
            </a:r>
            <a:r>
              <a:rPr lang="en-US" dirty="0"/>
              <a:t> et </a:t>
            </a:r>
            <a:r>
              <a:rPr lang="en-US" dirty="0" err="1"/>
              <a:t>ses</a:t>
            </a:r>
            <a:r>
              <a:rPr lang="en-US" dirty="0"/>
              <a:t> possessions.</a:t>
            </a:r>
            <a:r>
              <a:rPr lang="en-US" dirty="0" smtClean="0"/>
              <a:t>” “</a:t>
            </a:r>
            <a:r>
              <a:rPr lang="en-US" dirty="0" err="1"/>
              <a:t>état</a:t>
            </a:r>
            <a:r>
              <a:rPr lang="en-US" dirty="0"/>
              <a:t> de </a:t>
            </a:r>
            <a:r>
              <a:rPr lang="en-US" dirty="0" err="1"/>
              <a:t>liberté</a:t>
            </a:r>
            <a:r>
              <a:rPr lang="en-US" dirty="0"/>
              <a:t>” </a:t>
            </a:r>
            <a:r>
              <a:rPr lang="en-US" dirty="0" smtClean="0"/>
              <a:t>distinct de l’“</a:t>
            </a:r>
            <a:r>
              <a:rPr lang="en-US" dirty="0" err="1"/>
              <a:t>état</a:t>
            </a:r>
            <a:r>
              <a:rPr lang="en-US" dirty="0"/>
              <a:t> de </a:t>
            </a:r>
            <a:r>
              <a:rPr lang="en-US" dirty="0" err="1"/>
              <a:t>licence</a:t>
            </a:r>
            <a:r>
              <a:rPr lang="en-US" dirty="0" smtClean="0"/>
              <a:t>”, ibid.</a:t>
            </a:r>
            <a:endParaRPr lang="fr-FR" dirty="0"/>
          </a:p>
          <a:p>
            <a:pPr algn="just"/>
            <a:endParaRPr lang="fr-FR" dirty="0"/>
          </a:p>
          <a:p>
            <a:endParaRPr lang="fr-FR" dirty="0"/>
          </a:p>
        </p:txBody>
      </p:sp>
    </p:spTree>
    <p:extLst>
      <p:ext uri="{BB962C8B-B14F-4D97-AF65-F5344CB8AC3E}">
        <p14:creationId xmlns:p14="http://schemas.microsoft.com/office/powerpoint/2010/main" val="244622497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Scepticisme-non subordination</a:t>
            </a:r>
            <a:endParaRPr lang="fr-FR" dirty="0"/>
          </a:p>
        </p:txBody>
      </p:sp>
      <p:sp>
        <p:nvSpPr>
          <p:cNvPr id="3" name="Espace réservé du contenu 2"/>
          <p:cNvSpPr>
            <a:spLocks noGrp="1"/>
          </p:cNvSpPr>
          <p:nvPr>
            <p:ph idx="1"/>
          </p:nvPr>
        </p:nvSpPr>
        <p:spPr/>
        <p:txBody>
          <a:bodyPr>
            <a:normAutofit fontScale="92500" lnSpcReduction="20000"/>
          </a:bodyPr>
          <a:lstStyle/>
          <a:p>
            <a:pPr marL="0" indent="0" algn="just">
              <a:buNone/>
            </a:pPr>
            <a:r>
              <a:rPr lang="en-US" dirty="0"/>
              <a:t>“(…) </a:t>
            </a:r>
            <a:r>
              <a:rPr lang="en-US" dirty="0" err="1"/>
              <a:t>ils</a:t>
            </a:r>
            <a:r>
              <a:rPr lang="en-US" dirty="0"/>
              <a:t> </a:t>
            </a:r>
            <a:r>
              <a:rPr lang="en-US" dirty="0" err="1"/>
              <a:t>sont</a:t>
            </a:r>
            <a:r>
              <a:rPr lang="en-US" dirty="0"/>
              <a:t> </a:t>
            </a:r>
            <a:r>
              <a:rPr lang="en-US" dirty="0" err="1"/>
              <a:t>donc</a:t>
            </a:r>
            <a:r>
              <a:rPr lang="en-US" dirty="0"/>
              <a:t> la </a:t>
            </a:r>
            <a:r>
              <a:rPr lang="en-US" dirty="0" err="1"/>
              <a:t>propriété</a:t>
            </a:r>
            <a:r>
              <a:rPr lang="en-US" dirty="0"/>
              <a:t> de </a:t>
            </a:r>
            <a:r>
              <a:rPr lang="en-US" dirty="0" err="1"/>
              <a:t>celui</a:t>
            </a:r>
            <a:r>
              <a:rPr lang="en-US" dirty="0"/>
              <a:t> </a:t>
            </a:r>
            <a:r>
              <a:rPr lang="en-US" dirty="0" err="1"/>
              <a:t>dont</a:t>
            </a:r>
            <a:r>
              <a:rPr lang="en-US" dirty="0"/>
              <a:t> </a:t>
            </a:r>
            <a:r>
              <a:rPr lang="en-US" dirty="0" err="1"/>
              <a:t>ils</a:t>
            </a:r>
            <a:r>
              <a:rPr lang="en-US" dirty="0"/>
              <a:t> </a:t>
            </a:r>
            <a:r>
              <a:rPr lang="en-US" dirty="0" err="1"/>
              <a:t>sont</a:t>
            </a:r>
            <a:r>
              <a:rPr lang="en-US" dirty="0"/>
              <a:t> </a:t>
            </a:r>
            <a:r>
              <a:rPr lang="en-US" dirty="0" err="1"/>
              <a:t>l’ouvrage</a:t>
            </a:r>
            <a:r>
              <a:rPr lang="en-US" dirty="0"/>
              <a:t>, </a:t>
            </a:r>
            <a:r>
              <a:rPr lang="en-US" dirty="0" err="1"/>
              <a:t>faits</a:t>
            </a:r>
            <a:r>
              <a:rPr lang="en-US" dirty="0"/>
              <a:t> pour </a:t>
            </a:r>
            <a:r>
              <a:rPr lang="en-US" dirty="0" err="1"/>
              <a:t>durer</a:t>
            </a:r>
            <a:r>
              <a:rPr lang="en-US" dirty="0"/>
              <a:t> </a:t>
            </a:r>
            <a:r>
              <a:rPr lang="en-US" dirty="0" err="1"/>
              <a:t>autant</a:t>
            </a:r>
            <a:r>
              <a:rPr lang="en-US" dirty="0"/>
              <a:t> </a:t>
            </a:r>
            <a:r>
              <a:rPr lang="en-US" dirty="0" err="1"/>
              <a:t>qu’il</a:t>
            </a:r>
            <a:r>
              <a:rPr lang="en-US" dirty="0"/>
              <a:t> </a:t>
            </a:r>
            <a:r>
              <a:rPr lang="en-US" dirty="0" err="1"/>
              <a:t>lui</a:t>
            </a:r>
            <a:r>
              <a:rPr lang="en-US" dirty="0"/>
              <a:t> </a:t>
            </a:r>
            <a:r>
              <a:rPr lang="en-US" dirty="0" err="1"/>
              <a:t>plaira</a:t>
            </a:r>
            <a:r>
              <a:rPr lang="en-US" dirty="0"/>
              <a:t>, et non </a:t>
            </a:r>
            <a:r>
              <a:rPr lang="en-US" dirty="0" err="1"/>
              <a:t>autant</a:t>
            </a:r>
            <a:r>
              <a:rPr lang="en-US" dirty="0"/>
              <a:t> </a:t>
            </a:r>
            <a:r>
              <a:rPr lang="en-US" dirty="0" err="1"/>
              <a:t>qu’il</a:t>
            </a:r>
            <a:r>
              <a:rPr lang="en-US" dirty="0"/>
              <a:t> </a:t>
            </a:r>
            <a:r>
              <a:rPr lang="en-US" dirty="0" err="1"/>
              <a:t>plaira</a:t>
            </a:r>
            <a:r>
              <a:rPr lang="en-US" dirty="0"/>
              <a:t> </a:t>
            </a:r>
            <a:r>
              <a:rPr lang="en-US" dirty="0" err="1"/>
              <a:t>à</a:t>
            </a:r>
            <a:r>
              <a:rPr lang="en-US" dirty="0"/>
              <a:t> </a:t>
            </a:r>
            <a:r>
              <a:rPr lang="en-US" dirty="0" err="1"/>
              <a:t>l’un</a:t>
            </a:r>
            <a:r>
              <a:rPr lang="en-US" dirty="0"/>
              <a:t> </a:t>
            </a:r>
            <a:r>
              <a:rPr lang="en-US" dirty="0" err="1"/>
              <a:t>ou</a:t>
            </a:r>
            <a:r>
              <a:rPr lang="en-US" dirty="0"/>
              <a:t> </a:t>
            </a:r>
            <a:r>
              <a:rPr lang="en-US" dirty="0" err="1"/>
              <a:t>à</a:t>
            </a:r>
            <a:r>
              <a:rPr lang="en-US" dirty="0"/>
              <a:t> </a:t>
            </a:r>
            <a:r>
              <a:rPr lang="en-US" dirty="0" err="1"/>
              <a:t>l’autre</a:t>
            </a:r>
            <a:r>
              <a:rPr lang="en-US" dirty="0"/>
              <a:t> </a:t>
            </a:r>
            <a:r>
              <a:rPr lang="en-US" dirty="0" err="1"/>
              <a:t>d’entre</a:t>
            </a:r>
            <a:r>
              <a:rPr lang="en-US" dirty="0"/>
              <a:t> </a:t>
            </a:r>
            <a:r>
              <a:rPr lang="en-US" dirty="0" err="1" smtClean="0"/>
              <a:t>eux</a:t>
            </a:r>
            <a:r>
              <a:rPr lang="en-US" dirty="0" smtClean="0"/>
              <a:t>.</a:t>
            </a:r>
            <a:r>
              <a:rPr lang="fr-FR" dirty="0"/>
              <a:t> </a:t>
            </a:r>
            <a:r>
              <a:rPr lang="en-US" dirty="0" err="1" smtClean="0"/>
              <a:t>Parce</a:t>
            </a:r>
            <a:r>
              <a:rPr lang="en-US" dirty="0" smtClean="0"/>
              <a:t> </a:t>
            </a:r>
            <a:r>
              <a:rPr lang="en-US" dirty="0" err="1"/>
              <a:t>qu’ils</a:t>
            </a:r>
            <a:r>
              <a:rPr lang="en-US" dirty="0"/>
              <a:t> </a:t>
            </a:r>
            <a:r>
              <a:rPr lang="en-US" dirty="0" err="1"/>
              <a:t>sont</a:t>
            </a:r>
            <a:r>
              <a:rPr lang="en-US" dirty="0"/>
              <a:t> </a:t>
            </a:r>
            <a:r>
              <a:rPr lang="en-US" dirty="0" err="1"/>
              <a:t>pourvus</a:t>
            </a:r>
            <a:r>
              <a:rPr lang="en-US" dirty="0"/>
              <a:t> des </a:t>
            </a:r>
            <a:r>
              <a:rPr lang="en-US" dirty="0" err="1"/>
              <a:t>mêmes</a:t>
            </a:r>
            <a:r>
              <a:rPr lang="en-US" dirty="0"/>
              <a:t> </a:t>
            </a:r>
            <a:r>
              <a:rPr lang="en-US" dirty="0" err="1"/>
              <a:t>facultés</a:t>
            </a:r>
            <a:r>
              <a:rPr lang="en-US" dirty="0"/>
              <a:t>, et </a:t>
            </a:r>
            <a:r>
              <a:rPr lang="en-US" dirty="0" err="1"/>
              <a:t>parce</a:t>
            </a:r>
            <a:r>
              <a:rPr lang="en-US" dirty="0"/>
              <a:t> </a:t>
            </a:r>
            <a:r>
              <a:rPr lang="en-US" dirty="0" err="1"/>
              <a:t>qu’ils</a:t>
            </a:r>
            <a:r>
              <a:rPr lang="en-US" dirty="0"/>
              <a:t> </a:t>
            </a:r>
            <a:r>
              <a:rPr lang="en-US" dirty="0" err="1"/>
              <a:t>participent</a:t>
            </a:r>
            <a:r>
              <a:rPr lang="en-US" dirty="0"/>
              <a:t> </a:t>
            </a:r>
            <a:r>
              <a:rPr lang="en-US" dirty="0" err="1"/>
              <a:t>tous</a:t>
            </a:r>
            <a:r>
              <a:rPr lang="en-US" dirty="0"/>
              <a:t> </a:t>
            </a:r>
            <a:r>
              <a:rPr lang="en-US" dirty="0" err="1"/>
              <a:t>d’une</a:t>
            </a:r>
            <a:r>
              <a:rPr lang="en-US" dirty="0"/>
              <a:t> nature commune, on ne </a:t>
            </a:r>
            <a:r>
              <a:rPr lang="en-US" dirty="0" err="1"/>
              <a:t>peut</a:t>
            </a:r>
            <a:r>
              <a:rPr lang="en-US" dirty="0"/>
              <a:t> </a:t>
            </a:r>
            <a:r>
              <a:rPr lang="en-US" dirty="0" err="1"/>
              <a:t>supposer</a:t>
            </a:r>
            <a:r>
              <a:rPr lang="en-US" dirty="0"/>
              <a:t> </a:t>
            </a:r>
            <a:r>
              <a:rPr lang="en-US" dirty="0" err="1"/>
              <a:t>qu’il</a:t>
            </a:r>
            <a:r>
              <a:rPr lang="en-US" dirty="0"/>
              <a:t> </a:t>
            </a:r>
            <a:r>
              <a:rPr lang="en-US" dirty="0" smtClean="0"/>
              <a:t>y </a:t>
            </a:r>
            <a:r>
              <a:rPr lang="en-US" dirty="0" err="1"/>
              <a:t>ait</a:t>
            </a:r>
            <a:r>
              <a:rPr lang="en-US" dirty="0"/>
              <a:t> </a:t>
            </a:r>
            <a:r>
              <a:rPr lang="en-US" dirty="0" err="1"/>
              <a:t>parmi</a:t>
            </a:r>
            <a:r>
              <a:rPr lang="en-US" dirty="0"/>
              <a:t> </a:t>
            </a:r>
            <a:r>
              <a:rPr lang="en-US" dirty="0" err="1"/>
              <a:t>eux</a:t>
            </a:r>
            <a:r>
              <a:rPr lang="en-US" dirty="0"/>
              <a:t> </a:t>
            </a:r>
            <a:r>
              <a:rPr lang="en-US" dirty="0" err="1"/>
              <a:t>aucune</a:t>
            </a:r>
            <a:r>
              <a:rPr lang="en-US" dirty="0"/>
              <a:t> </a:t>
            </a:r>
            <a:r>
              <a:rPr lang="en-US" i="1" dirty="0"/>
              <a:t>subordination </a:t>
            </a:r>
            <a:r>
              <a:rPr lang="en-US" dirty="0"/>
              <a:t>qui </a:t>
            </a:r>
            <a:r>
              <a:rPr lang="en-US" dirty="0" err="1"/>
              <a:t>leur</a:t>
            </a:r>
            <a:r>
              <a:rPr lang="en-US" dirty="0"/>
              <a:t> </a:t>
            </a:r>
            <a:r>
              <a:rPr lang="en-US" dirty="0" err="1"/>
              <a:t>permettrait</a:t>
            </a:r>
            <a:r>
              <a:rPr lang="en-US" dirty="0"/>
              <a:t> de se </a:t>
            </a:r>
            <a:r>
              <a:rPr lang="en-US" dirty="0" err="1"/>
              <a:t>détruire</a:t>
            </a:r>
            <a:r>
              <a:rPr lang="en-US" dirty="0"/>
              <a:t> les </a:t>
            </a:r>
            <a:r>
              <a:rPr lang="en-US" dirty="0" err="1"/>
              <a:t>uns</a:t>
            </a:r>
            <a:r>
              <a:rPr lang="en-US" dirty="0"/>
              <a:t> les </a:t>
            </a:r>
            <a:r>
              <a:rPr lang="en-US" dirty="0" err="1"/>
              <a:t>autres</a:t>
            </a:r>
            <a:r>
              <a:rPr lang="en-US" dirty="0"/>
              <a:t>, </a:t>
            </a:r>
            <a:r>
              <a:rPr lang="en-US" dirty="0" err="1"/>
              <a:t>comme</a:t>
            </a:r>
            <a:r>
              <a:rPr lang="en-US" dirty="0"/>
              <a:t> </a:t>
            </a:r>
            <a:r>
              <a:rPr lang="en-US" dirty="0" err="1"/>
              <a:t>s’ils</a:t>
            </a:r>
            <a:r>
              <a:rPr lang="en-US" dirty="0"/>
              <a:t> </a:t>
            </a:r>
            <a:r>
              <a:rPr lang="en-US" dirty="0" err="1"/>
              <a:t>étaient</a:t>
            </a:r>
            <a:r>
              <a:rPr lang="en-US" dirty="0"/>
              <a:t> </a:t>
            </a:r>
            <a:r>
              <a:rPr lang="en-US" dirty="0" err="1"/>
              <a:t>faits</a:t>
            </a:r>
            <a:r>
              <a:rPr lang="en-US" dirty="0"/>
              <a:t> les </a:t>
            </a:r>
            <a:r>
              <a:rPr lang="en-US" dirty="0" err="1"/>
              <a:t>uns</a:t>
            </a:r>
            <a:r>
              <a:rPr lang="en-US" dirty="0"/>
              <a:t> pour </a:t>
            </a:r>
            <a:r>
              <a:rPr lang="en-US" dirty="0" err="1"/>
              <a:t>l’usage</a:t>
            </a:r>
            <a:r>
              <a:rPr lang="en-US" dirty="0"/>
              <a:t> des </a:t>
            </a:r>
            <a:r>
              <a:rPr lang="en-US" dirty="0" err="1"/>
              <a:t>autres</a:t>
            </a:r>
            <a:r>
              <a:rPr lang="en-US" dirty="0"/>
              <a:t>, au </a:t>
            </a:r>
            <a:r>
              <a:rPr lang="en-US" dirty="0" err="1"/>
              <a:t>même</a:t>
            </a:r>
            <a:r>
              <a:rPr lang="en-US" dirty="0"/>
              <a:t> </a:t>
            </a:r>
            <a:r>
              <a:rPr lang="en-US" dirty="0" err="1"/>
              <a:t>titre</a:t>
            </a:r>
            <a:r>
              <a:rPr lang="en-US" dirty="0"/>
              <a:t> </a:t>
            </a:r>
            <a:r>
              <a:rPr lang="en-US" dirty="0" err="1"/>
              <a:t>que</a:t>
            </a:r>
            <a:r>
              <a:rPr lang="en-US" dirty="0"/>
              <a:t> les </a:t>
            </a:r>
            <a:r>
              <a:rPr lang="en-US" dirty="0" err="1"/>
              <a:t>créatures</a:t>
            </a:r>
            <a:r>
              <a:rPr lang="en-US" dirty="0"/>
              <a:t> de rang </a:t>
            </a:r>
            <a:r>
              <a:rPr lang="en-US" dirty="0" err="1"/>
              <a:t>inférieur</a:t>
            </a:r>
            <a:r>
              <a:rPr lang="en-US" dirty="0"/>
              <a:t> </a:t>
            </a:r>
            <a:r>
              <a:rPr lang="en-US" dirty="0" err="1"/>
              <a:t>sont</a:t>
            </a:r>
            <a:r>
              <a:rPr lang="en-US" dirty="0"/>
              <a:t> </a:t>
            </a:r>
            <a:r>
              <a:rPr lang="en-US" dirty="0" err="1"/>
              <a:t>faites</a:t>
            </a:r>
            <a:r>
              <a:rPr lang="en-US" dirty="0"/>
              <a:t> pour </a:t>
            </a:r>
            <a:r>
              <a:rPr lang="en-US" dirty="0" err="1"/>
              <a:t>notre</a:t>
            </a:r>
            <a:r>
              <a:rPr lang="en-US" dirty="0"/>
              <a:t> usage</a:t>
            </a:r>
            <a:r>
              <a:rPr lang="en-US" dirty="0" smtClean="0"/>
              <a:t>.”,  ibid. </a:t>
            </a:r>
            <a:endParaRPr lang="fr-FR" dirty="0"/>
          </a:p>
        </p:txBody>
      </p:sp>
    </p:spTree>
    <p:extLst>
      <p:ext uri="{BB962C8B-B14F-4D97-AF65-F5344CB8AC3E}">
        <p14:creationId xmlns:p14="http://schemas.microsoft.com/office/powerpoint/2010/main" val="171429856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Machiavel, la vérité effective</a:t>
            </a:r>
            <a:endParaRPr lang="fr-FR" dirty="0"/>
          </a:p>
        </p:txBody>
      </p:sp>
      <p:sp>
        <p:nvSpPr>
          <p:cNvPr id="3" name="Espace réservé du contenu 2"/>
          <p:cNvSpPr>
            <a:spLocks noGrp="1"/>
          </p:cNvSpPr>
          <p:nvPr>
            <p:ph idx="1"/>
          </p:nvPr>
        </p:nvSpPr>
        <p:spPr/>
        <p:txBody>
          <a:bodyPr>
            <a:normAutofit fontScale="70000" lnSpcReduction="20000"/>
          </a:bodyPr>
          <a:lstStyle/>
          <a:p>
            <a:pPr marL="0" indent="0" algn="just">
              <a:buNone/>
            </a:pPr>
            <a:r>
              <a:rPr lang="fr-FR" dirty="0" smtClean="0"/>
              <a:t>« Mais mon intention étant d’écrire chose utile à qui l’entend, il m’a paru plus pertinent de me conformer  à la vérité effective de la chose qu’aux imaginations qu’on s’en fait. Et beaucoup se sont imaginés des républiques et monarchies qui n’ont jamais été vues ni connues pour vraies. En effet, il y a si loin de la façon dont on vit à celle dont on devrait vivre, que celui qui laisse ce qui se fait pour ce qui se devrait faire apprend plutôt à se détruire qu’à se préserver : car un homme qui en toute occasion voudrait faire profession d’homme de bien, il ne peut éviter d’être détruit parmi tant de gens qui ne sont pas bons. Aussi est-il nécessaire à un prince, s’il veut, se maintenir, d’apprendre à pouvoir n’être pas bon, et d’user ou n’user pas selon la nécessité. », chapitre XV « Des choses pour lesquelles les hommes, et surtout les princes, sont loués ou blâmés </a:t>
            </a:r>
            <a:r>
              <a:rPr lang="fr-FR" dirty="0" smtClean="0"/>
              <a:t>», Machiavel, </a:t>
            </a:r>
            <a:r>
              <a:rPr lang="fr-FR" i="1" dirty="0" smtClean="0"/>
              <a:t>Le Prince</a:t>
            </a:r>
            <a:r>
              <a:rPr lang="fr-FR" dirty="0" smtClean="0"/>
              <a:t>, chapitre XVII.</a:t>
            </a:r>
            <a:endParaRPr lang="fr-FR" dirty="0"/>
          </a:p>
        </p:txBody>
      </p:sp>
    </p:spTree>
    <p:extLst>
      <p:ext uri="{BB962C8B-B14F-4D97-AF65-F5344CB8AC3E}">
        <p14:creationId xmlns:p14="http://schemas.microsoft.com/office/powerpoint/2010/main" val="111113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lnSpcReduction="10000"/>
          </a:bodyPr>
          <a:lstStyle/>
          <a:p>
            <a:pPr marL="0" indent="0" algn="just">
              <a:buNone/>
            </a:pPr>
            <a:r>
              <a:rPr lang="en-US" dirty="0" smtClean="0"/>
              <a:t>“</a:t>
            </a:r>
            <a:r>
              <a:rPr lang="en-US" dirty="0" err="1" smtClean="0"/>
              <a:t>Chacun</a:t>
            </a:r>
            <a:r>
              <a:rPr lang="en-US" dirty="0" smtClean="0"/>
              <a:t> </a:t>
            </a:r>
            <a:r>
              <a:rPr lang="en-US" dirty="0" err="1"/>
              <a:t>est</a:t>
            </a:r>
            <a:r>
              <a:rPr lang="en-US" dirty="0"/>
              <a:t> </a:t>
            </a:r>
            <a:r>
              <a:rPr lang="en-US" i="1" dirty="0" err="1"/>
              <a:t>tenu</a:t>
            </a:r>
            <a:r>
              <a:rPr lang="en-US" i="1" dirty="0"/>
              <a:t> de se conserver </a:t>
            </a:r>
            <a:r>
              <a:rPr lang="en-US" i="1" dirty="0" err="1"/>
              <a:t>soi-même</a:t>
            </a:r>
            <a:r>
              <a:rPr lang="en-US" i="1" dirty="0"/>
              <a:t>, </a:t>
            </a:r>
            <a:r>
              <a:rPr lang="en-US" dirty="0"/>
              <a:t>et de ne pas quitter </a:t>
            </a:r>
            <a:r>
              <a:rPr lang="en-US" dirty="0" err="1"/>
              <a:t>volontairement</a:t>
            </a:r>
            <a:r>
              <a:rPr lang="en-US" dirty="0"/>
              <a:t> son poste ; par la </a:t>
            </a:r>
            <a:r>
              <a:rPr lang="en-US" dirty="0" err="1"/>
              <a:t>même</a:t>
            </a:r>
            <a:r>
              <a:rPr lang="en-US" dirty="0"/>
              <a:t> raison, </a:t>
            </a:r>
            <a:r>
              <a:rPr lang="en-US" dirty="0" err="1"/>
              <a:t>lorsque</a:t>
            </a:r>
            <a:r>
              <a:rPr lang="en-US" dirty="0"/>
              <a:t> </a:t>
            </a:r>
            <a:r>
              <a:rPr lang="en-US" dirty="0" err="1"/>
              <a:t>sa</a:t>
            </a:r>
            <a:r>
              <a:rPr lang="en-US" dirty="0"/>
              <a:t> </a:t>
            </a:r>
            <a:r>
              <a:rPr lang="en-US" dirty="0" err="1"/>
              <a:t>propre</a:t>
            </a:r>
            <a:r>
              <a:rPr lang="en-US" dirty="0"/>
              <a:t> </a:t>
            </a:r>
            <a:r>
              <a:rPr lang="en-US" dirty="0" err="1"/>
              <a:t>préservation</a:t>
            </a:r>
            <a:r>
              <a:rPr lang="en-US" dirty="0"/>
              <a:t> </a:t>
            </a:r>
            <a:r>
              <a:rPr lang="en-US" dirty="0" err="1"/>
              <a:t>n’est</a:t>
            </a:r>
            <a:r>
              <a:rPr lang="en-US" dirty="0"/>
              <a:t> pas en </a:t>
            </a:r>
            <a:r>
              <a:rPr lang="en-US" dirty="0" err="1"/>
              <a:t>jeu</a:t>
            </a:r>
            <a:r>
              <a:rPr lang="en-US" dirty="0"/>
              <a:t>, </a:t>
            </a:r>
            <a:r>
              <a:rPr lang="en-US" dirty="0" err="1"/>
              <a:t>il</a:t>
            </a:r>
            <a:r>
              <a:rPr lang="en-US" dirty="0"/>
              <a:t> </a:t>
            </a:r>
            <a:r>
              <a:rPr lang="en-US" dirty="0" err="1"/>
              <a:t>doit</a:t>
            </a:r>
            <a:r>
              <a:rPr lang="en-US" dirty="0"/>
              <a:t>, </a:t>
            </a:r>
            <a:r>
              <a:rPr lang="en-US" dirty="0" err="1"/>
              <a:t>autant</a:t>
            </a:r>
            <a:r>
              <a:rPr lang="en-US" dirty="0"/>
              <a:t> </a:t>
            </a:r>
            <a:r>
              <a:rPr lang="en-US" dirty="0" err="1"/>
              <a:t>qu’il</a:t>
            </a:r>
            <a:r>
              <a:rPr lang="en-US" dirty="0"/>
              <a:t> </a:t>
            </a:r>
            <a:r>
              <a:rPr lang="en-US" dirty="0" err="1"/>
              <a:t>peut</a:t>
            </a:r>
            <a:r>
              <a:rPr lang="en-US" dirty="0"/>
              <a:t>, </a:t>
            </a:r>
            <a:r>
              <a:rPr lang="en-US" i="1" dirty="0" err="1"/>
              <a:t>préserver</a:t>
            </a:r>
            <a:r>
              <a:rPr lang="en-US" i="1" dirty="0"/>
              <a:t> le </a:t>
            </a:r>
            <a:r>
              <a:rPr lang="en-US" i="1" dirty="0" err="1"/>
              <a:t>reste</a:t>
            </a:r>
            <a:r>
              <a:rPr lang="en-US" i="1" dirty="0"/>
              <a:t> du genre </a:t>
            </a:r>
            <a:r>
              <a:rPr lang="en-US" i="1" dirty="0" err="1"/>
              <a:t>humain</a:t>
            </a:r>
            <a:r>
              <a:rPr lang="en-US" i="1" dirty="0"/>
              <a:t>, </a:t>
            </a:r>
            <a:r>
              <a:rPr lang="en-US" dirty="0"/>
              <a:t>et </a:t>
            </a:r>
            <a:r>
              <a:rPr lang="en-US" dirty="0" err="1"/>
              <a:t>il</a:t>
            </a:r>
            <a:r>
              <a:rPr lang="en-US" dirty="0"/>
              <a:t> ne </a:t>
            </a:r>
            <a:r>
              <a:rPr lang="en-US" dirty="0" err="1"/>
              <a:t>peut</a:t>
            </a:r>
            <a:r>
              <a:rPr lang="en-US" dirty="0"/>
              <a:t>, </a:t>
            </a:r>
            <a:r>
              <a:rPr lang="en-US" dirty="0" err="1"/>
              <a:t>à</a:t>
            </a:r>
            <a:r>
              <a:rPr lang="en-US" dirty="0"/>
              <a:t> </a:t>
            </a:r>
            <a:r>
              <a:rPr lang="en-US" dirty="0" err="1"/>
              <a:t>moins</a:t>
            </a:r>
            <a:r>
              <a:rPr lang="en-US" dirty="0"/>
              <a:t> </a:t>
            </a:r>
            <a:r>
              <a:rPr lang="en-US" dirty="0" err="1"/>
              <a:t>que</a:t>
            </a:r>
            <a:r>
              <a:rPr lang="en-US" dirty="0"/>
              <a:t> </a:t>
            </a:r>
            <a:r>
              <a:rPr lang="en-US" dirty="0" err="1"/>
              <a:t>ce</a:t>
            </a:r>
            <a:r>
              <a:rPr lang="en-US" dirty="0"/>
              <a:t> ne </a:t>
            </a:r>
            <a:r>
              <a:rPr lang="en-US" dirty="0" err="1"/>
              <a:t>soit</a:t>
            </a:r>
            <a:r>
              <a:rPr lang="en-US" dirty="0"/>
              <a:t> pour faire justice d’un </a:t>
            </a:r>
            <a:r>
              <a:rPr lang="en-US" dirty="0" err="1"/>
              <a:t>coupable</a:t>
            </a:r>
            <a:r>
              <a:rPr lang="en-US" dirty="0"/>
              <a:t>, </a:t>
            </a:r>
            <a:r>
              <a:rPr lang="en-US" dirty="0" err="1"/>
              <a:t>enlever</a:t>
            </a:r>
            <a:r>
              <a:rPr lang="en-US" dirty="0"/>
              <a:t> </a:t>
            </a:r>
            <a:r>
              <a:rPr lang="en-US" dirty="0" err="1"/>
              <a:t>ou</a:t>
            </a:r>
            <a:r>
              <a:rPr lang="en-US" dirty="0"/>
              <a:t> </a:t>
            </a:r>
            <a:r>
              <a:rPr lang="en-US" dirty="0" err="1"/>
              <a:t>altérer</a:t>
            </a:r>
            <a:r>
              <a:rPr lang="en-US" dirty="0"/>
              <a:t> la vie, </a:t>
            </a:r>
            <a:r>
              <a:rPr lang="en-US" dirty="0" err="1"/>
              <a:t>ou</a:t>
            </a:r>
            <a:r>
              <a:rPr lang="en-US" dirty="0"/>
              <a:t> </a:t>
            </a:r>
            <a:r>
              <a:rPr lang="en-US" dirty="0" err="1"/>
              <a:t>ce</a:t>
            </a:r>
            <a:r>
              <a:rPr lang="en-US" dirty="0"/>
              <a:t> qui </a:t>
            </a:r>
            <a:r>
              <a:rPr lang="en-US" dirty="0" err="1"/>
              <a:t>sert</a:t>
            </a:r>
            <a:r>
              <a:rPr lang="en-US" dirty="0"/>
              <a:t> </a:t>
            </a:r>
            <a:r>
              <a:rPr lang="en-US" dirty="0" err="1"/>
              <a:t>à</a:t>
            </a:r>
            <a:r>
              <a:rPr lang="en-US" dirty="0"/>
              <a:t> la </a:t>
            </a:r>
            <a:r>
              <a:rPr lang="en-US" dirty="0" err="1"/>
              <a:t>préservation</a:t>
            </a:r>
            <a:r>
              <a:rPr lang="en-US" dirty="0"/>
              <a:t> de la vie, </a:t>
            </a:r>
            <a:r>
              <a:rPr lang="en-US" dirty="0" err="1"/>
              <a:t>c’est</a:t>
            </a:r>
            <a:r>
              <a:rPr lang="en-US" dirty="0"/>
              <a:t>-</a:t>
            </a:r>
            <a:r>
              <a:rPr lang="en-US" dirty="0" err="1"/>
              <a:t>à</a:t>
            </a:r>
            <a:r>
              <a:rPr lang="en-US" dirty="0"/>
              <a:t>-dire la </a:t>
            </a:r>
            <a:r>
              <a:rPr lang="en-US" dirty="0" err="1"/>
              <a:t>liberté</a:t>
            </a:r>
            <a:r>
              <a:rPr lang="en-US" dirty="0"/>
              <a:t>, la santé, les </a:t>
            </a:r>
            <a:r>
              <a:rPr lang="en-US" dirty="0" err="1"/>
              <a:t>membres</a:t>
            </a:r>
            <a:r>
              <a:rPr lang="en-US" dirty="0"/>
              <a:t> </a:t>
            </a:r>
            <a:r>
              <a:rPr lang="en-US" dirty="0" err="1"/>
              <a:t>ou</a:t>
            </a:r>
            <a:r>
              <a:rPr lang="en-US" dirty="0"/>
              <a:t> les </a:t>
            </a:r>
            <a:r>
              <a:rPr lang="en-US" dirty="0" err="1"/>
              <a:t>biens</a:t>
            </a:r>
            <a:r>
              <a:rPr lang="en-US" dirty="0"/>
              <a:t> d’un </a:t>
            </a:r>
            <a:r>
              <a:rPr lang="en-US" dirty="0" err="1"/>
              <a:t>autre</a:t>
            </a:r>
            <a:r>
              <a:rPr lang="en-US" dirty="0"/>
              <a:t> </a:t>
            </a:r>
            <a:r>
              <a:rPr lang="en-US" dirty="0" err="1"/>
              <a:t>homme</a:t>
            </a:r>
            <a:r>
              <a:rPr lang="en-US" dirty="0"/>
              <a:t>.</a:t>
            </a:r>
            <a:r>
              <a:rPr lang="en-US" dirty="0" smtClean="0"/>
              <a:t>”, ibid. </a:t>
            </a:r>
            <a:endParaRPr lang="fr-FR" dirty="0"/>
          </a:p>
          <a:p>
            <a:pPr marL="0" indent="0">
              <a:buNone/>
            </a:pPr>
            <a:endParaRPr lang="fr-FR" dirty="0"/>
          </a:p>
        </p:txBody>
      </p:sp>
    </p:spTree>
    <p:extLst>
      <p:ext uri="{BB962C8B-B14F-4D97-AF65-F5344CB8AC3E}">
        <p14:creationId xmlns:p14="http://schemas.microsoft.com/office/powerpoint/2010/main" val="237955455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Droit de se préserver soi-même</a:t>
            </a:r>
            <a:endParaRPr lang="fr-FR" dirty="0"/>
          </a:p>
        </p:txBody>
      </p:sp>
      <p:sp>
        <p:nvSpPr>
          <p:cNvPr id="3" name="Espace réservé du contenu 2"/>
          <p:cNvSpPr>
            <a:spLocks noGrp="1"/>
          </p:cNvSpPr>
          <p:nvPr>
            <p:ph idx="1"/>
          </p:nvPr>
        </p:nvSpPr>
        <p:spPr/>
        <p:txBody>
          <a:bodyPr>
            <a:normAutofit lnSpcReduction="10000"/>
          </a:bodyPr>
          <a:lstStyle/>
          <a:p>
            <a:pPr marL="0" indent="0" algn="just">
              <a:buNone/>
            </a:pPr>
            <a:r>
              <a:rPr lang="en-US" dirty="0" smtClean="0"/>
              <a:t>“La </a:t>
            </a:r>
            <a:r>
              <a:rPr lang="en-US" dirty="0" err="1"/>
              <a:t>personne</a:t>
            </a:r>
            <a:r>
              <a:rPr lang="en-US" dirty="0"/>
              <a:t> </a:t>
            </a:r>
            <a:r>
              <a:rPr lang="en-US" dirty="0" err="1"/>
              <a:t>ainsi</a:t>
            </a:r>
            <a:r>
              <a:rPr lang="en-US" dirty="0"/>
              <a:t> </a:t>
            </a:r>
            <a:r>
              <a:rPr lang="en-US" dirty="0" err="1"/>
              <a:t>lésée</a:t>
            </a:r>
            <a:r>
              <a:rPr lang="en-US" dirty="0"/>
              <a:t> a le </a:t>
            </a:r>
            <a:r>
              <a:rPr lang="en-US" dirty="0" err="1"/>
              <a:t>pouvoir</a:t>
            </a:r>
            <a:r>
              <a:rPr lang="en-US" dirty="0"/>
              <a:t> de </a:t>
            </a:r>
            <a:r>
              <a:rPr lang="en-US" dirty="0" err="1"/>
              <a:t>s’approprier</a:t>
            </a:r>
            <a:r>
              <a:rPr lang="en-US" dirty="0"/>
              <a:t>  pour </a:t>
            </a:r>
            <a:r>
              <a:rPr lang="en-US" dirty="0" err="1"/>
              <a:t>elle-même</a:t>
            </a:r>
            <a:r>
              <a:rPr lang="en-US" dirty="0"/>
              <a:t> les </a:t>
            </a:r>
            <a:r>
              <a:rPr lang="en-US" dirty="0" err="1"/>
              <a:t>biens</a:t>
            </a:r>
            <a:r>
              <a:rPr lang="en-US" dirty="0"/>
              <a:t> et le service du </a:t>
            </a:r>
            <a:r>
              <a:rPr lang="en-US" dirty="0" err="1"/>
              <a:t>coupable</a:t>
            </a:r>
            <a:r>
              <a:rPr lang="en-US" i="1" dirty="0"/>
              <a:t> – en </a:t>
            </a:r>
            <a:r>
              <a:rPr lang="en-US" i="1" dirty="0" err="1"/>
              <a:t>vertu</a:t>
            </a:r>
            <a:r>
              <a:rPr lang="en-US" i="1" dirty="0"/>
              <a:t> du </a:t>
            </a:r>
            <a:r>
              <a:rPr lang="en-US" i="1" dirty="0" err="1"/>
              <a:t>droit</a:t>
            </a:r>
            <a:r>
              <a:rPr lang="en-US" i="1" dirty="0"/>
              <a:t> de se </a:t>
            </a:r>
            <a:r>
              <a:rPr lang="en-US" i="1" dirty="0" err="1"/>
              <a:t>préserver</a:t>
            </a:r>
            <a:r>
              <a:rPr lang="en-US" i="1" dirty="0"/>
              <a:t> </a:t>
            </a:r>
            <a:r>
              <a:rPr lang="en-US" i="1" dirty="0" err="1"/>
              <a:t>soi-même</a:t>
            </a:r>
            <a:r>
              <a:rPr lang="en-US" i="1" dirty="0"/>
              <a:t> </a:t>
            </a:r>
            <a:r>
              <a:rPr lang="en-US" dirty="0"/>
              <a:t>– </a:t>
            </a:r>
            <a:r>
              <a:rPr lang="en-US" dirty="0" err="1"/>
              <a:t>comme</a:t>
            </a:r>
            <a:r>
              <a:rPr lang="en-US" dirty="0"/>
              <a:t> tout </a:t>
            </a:r>
            <a:r>
              <a:rPr lang="en-US" dirty="0" err="1"/>
              <a:t>homme</a:t>
            </a:r>
            <a:r>
              <a:rPr lang="en-US" dirty="0"/>
              <a:t>, en </a:t>
            </a:r>
            <a:r>
              <a:rPr lang="en-US" dirty="0" err="1"/>
              <a:t>vertu</a:t>
            </a:r>
            <a:r>
              <a:rPr lang="en-US" dirty="0"/>
              <a:t> du </a:t>
            </a:r>
            <a:r>
              <a:rPr lang="en-US" i="1" dirty="0" err="1"/>
              <a:t>droit</a:t>
            </a:r>
            <a:r>
              <a:rPr lang="en-US" i="1" dirty="0"/>
              <a:t> de </a:t>
            </a:r>
            <a:r>
              <a:rPr lang="en-US" i="1" dirty="0" err="1"/>
              <a:t>préserver</a:t>
            </a:r>
            <a:r>
              <a:rPr lang="en-US" i="1" dirty="0"/>
              <a:t> </a:t>
            </a:r>
            <a:r>
              <a:rPr lang="en-US" i="1" dirty="0" err="1"/>
              <a:t>l’ensemble</a:t>
            </a:r>
            <a:r>
              <a:rPr lang="en-US" i="1" dirty="0"/>
              <a:t> du genre </a:t>
            </a:r>
            <a:r>
              <a:rPr lang="en-US" i="1" dirty="0" err="1"/>
              <a:t>humain</a:t>
            </a:r>
            <a:r>
              <a:rPr lang="en-US" dirty="0"/>
              <a:t> et de faire tout </a:t>
            </a:r>
            <a:r>
              <a:rPr lang="en-US" dirty="0" err="1"/>
              <a:t>ce</a:t>
            </a:r>
            <a:r>
              <a:rPr lang="en-US" dirty="0"/>
              <a:t> </a:t>
            </a:r>
            <a:r>
              <a:rPr lang="en-US" dirty="0" err="1"/>
              <a:t>qu’il</a:t>
            </a:r>
            <a:r>
              <a:rPr lang="en-US" dirty="0"/>
              <a:t> </a:t>
            </a:r>
            <a:r>
              <a:rPr lang="en-US" dirty="0" err="1"/>
              <a:t>est</a:t>
            </a:r>
            <a:r>
              <a:rPr lang="en-US" dirty="0"/>
              <a:t> </a:t>
            </a:r>
            <a:r>
              <a:rPr lang="en-US" dirty="0" err="1"/>
              <a:t>raisonnablement</a:t>
            </a:r>
            <a:r>
              <a:rPr lang="en-US" dirty="0"/>
              <a:t> possible de faire </a:t>
            </a:r>
            <a:r>
              <a:rPr lang="en-US" dirty="0" err="1"/>
              <a:t>à</a:t>
            </a:r>
            <a:r>
              <a:rPr lang="en-US" dirty="0"/>
              <a:t> </a:t>
            </a:r>
            <a:r>
              <a:rPr lang="en-US" dirty="0" err="1"/>
              <a:t>cette</a:t>
            </a:r>
            <a:r>
              <a:rPr lang="en-US" dirty="0"/>
              <a:t> fin, </a:t>
            </a:r>
            <a:r>
              <a:rPr lang="en-US" dirty="0" err="1"/>
              <a:t>possède</a:t>
            </a:r>
            <a:r>
              <a:rPr lang="en-US" dirty="0"/>
              <a:t> le </a:t>
            </a:r>
            <a:r>
              <a:rPr lang="en-US" dirty="0" err="1"/>
              <a:t>pouvoir</a:t>
            </a:r>
            <a:r>
              <a:rPr lang="en-US" dirty="0"/>
              <a:t> de </a:t>
            </a:r>
            <a:r>
              <a:rPr lang="en-US" dirty="0" err="1"/>
              <a:t>punir</a:t>
            </a:r>
            <a:r>
              <a:rPr lang="en-US" dirty="0"/>
              <a:t> le crime et </a:t>
            </a:r>
            <a:r>
              <a:rPr lang="en-US" dirty="0" err="1"/>
              <a:t>d’empêcher</a:t>
            </a:r>
            <a:r>
              <a:rPr lang="en-US" dirty="0"/>
              <a:t> </a:t>
            </a:r>
            <a:r>
              <a:rPr lang="en-US" dirty="0" err="1"/>
              <a:t>qu’on</a:t>
            </a:r>
            <a:r>
              <a:rPr lang="en-US" dirty="0"/>
              <a:t> le </a:t>
            </a:r>
            <a:r>
              <a:rPr lang="en-US" dirty="0" err="1"/>
              <a:t>commette</a:t>
            </a:r>
            <a:r>
              <a:rPr lang="en-US" dirty="0"/>
              <a:t> </a:t>
            </a:r>
            <a:r>
              <a:rPr lang="en-US" dirty="0" err="1"/>
              <a:t>à</a:t>
            </a:r>
            <a:r>
              <a:rPr lang="en-US" dirty="0"/>
              <a:t> </a:t>
            </a:r>
            <a:r>
              <a:rPr lang="en-US" dirty="0" smtClean="0"/>
              <a:t>nouveau.</a:t>
            </a:r>
            <a:r>
              <a:rPr lang="en-US" dirty="0" smtClean="0"/>
              <a:t>”, ibid.</a:t>
            </a:r>
            <a:endParaRPr lang="fr-FR" dirty="0"/>
          </a:p>
        </p:txBody>
      </p:sp>
    </p:spTree>
    <p:extLst>
      <p:ext uri="{BB962C8B-B14F-4D97-AF65-F5344CB8AC3E}">
        <p14:creationId xmlns:p14="http://schemas.microsoft.com/office/powerpoint/2010/main" val="29526372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Clarté de la loi naturelle</a:t>
            </a:r>
            <a:endParaRPr lang="fr-FR" dirty="0"/>
          </a:p>
        </p:txBody>
      </p:sp>
      <p:sp>
        <p:nvSpPr>
          <p:cNvPr id="3" name="Espace réservé du contenu 2"/>
          <p:cNvSpPr>
            <a:spLocks noGrp="1"/>
          </p:cNvSpPr>
          <p:nvPr>
            <p:ph idx="1"/>
          </p:nvPr>
        </p:nvSpPr>
        <p:spPr/>
        <p:txBody>
          <a:bodyPr/>
          <a:lstStyle/>
          <a:p>
            <a:pPr marL="0" indent="0" algn="just">
              <a:buNone/>
            </a:pPr>
            <a:r>
              <a:rPr lang="en-US" dirty="0" smtClean="0"/>
              <a:t>“ (…) </a:t>
            </a:r>
            <a:r>
              <a:rPr lang="en-US" dirty="0" err="1" smtClean="0"/>
              <a:t>il</a:t>
            </a:r>
            <a:r>
              <a:rPr lang="en-US" dirty="0" smtClean="0"/>
              <a:t> </a:t>
            </a:r>
            <a:r>
              <a:rPr lang="en-US" dirty="0" err="1"/>
              <a:t>existe</a:t>
            </a:r>
            <a:r>
              <a:rPr lang="en-US" dirty="0"/>
              <a:t> </a:t>
            </a:r>
            <a:r>
              <a:rPr lang="en-US" dirty="0" err="1"/>
              <a:t>une</a:t>
            </a:r>
            <a:r>
              <a:rPr lang="en-US" dirty="0"/>
              <a:t> </a:t>
            </a:r>
            <a:r>
              <a:rPr lang="en-US" dirty="0" err="1"/>
              <a:t>telle</a:t>
            </a:r>
            <a:r>
              <a:rPr lang="en-US" dirty="0"/>
              <a:t> </a:t>
            </a:r>
            <a:r>
              <a:rPr lang="en-US" dirty="0" err="1"/>
              <a:t>loi</a:t>
            </a:r>
            <a:r>
              <a:rPr lang="en-US" dirty="0"/>
              <a:t>, et </a:t>
            </a:r>
            <a:r>
              <a:rPr lang="en-US" dirty="0" err="1"/>
              <a:t>qu’elle</a:t>
            </a:r>
            <a:r>
              <a:rPr lang="en-US" dirty="0"/>
              <a:t> </a:t>
            </a:r>
            <a:r>
              <a:rPr lang="en-US" dirty="0" err="1"/>
              <a:t>est</a:t>
            </a:r>
            <a:r>
              <a:rPr lang="en-US" dirty="0"/>
              <a:t> en </a:t>
            </a:r>
            <a:r>
              <a:rPr lang="en-US" dirty="0" err="1"/>
              <a:t>outre</a:t>
            </a:r>
            <a:r>
              <a:rPr lang="en-US" dirty="0"/>
              <a:t> </a:t>
            </a:r>
            <a:r>
              <a:rPr lang="en-US" dirty="0" err="1"/>
              <a:t>aussi</a:t>
            </a:r>
            <a:r>
              <a:rPr lang="en-US" dirty="0"/>
              <a:t> intelligible et </a:t>
            </a:r>
            <a:r>
              <a:rPr lang="en-US" dirty="0" err="1"/>
              <a:t>aussi</a:t>
            </a:r>
            <a:r>
              <a:rPr lang="en-US" dirty="0"/>
              <a:t> </a:t>
            </a:r>
            <a:r>
              <a:rPr lang="en-US" dirty="0" err="1"/>
              <a:t>claire</a:t>
            </a:r>
            <a:r>
              <a:rPr lang="en-US" dirty="0"/>
              <a:t> – pour </a:t>
            </a:r>
            <a:r>
              <a:rPr lang="en-US" dirty="0" err="1"/>
              <a:t>une</a:t>
            </a:r>
            <a:r>
              <a:rPr lang="en-US" dirty="0"/>
              <a:t> </a:t>
            </a:r>
            <a:r>
              <a:rPr lang="en-US" dirty="0" err="1"/>
              <a:t>créature</a:t>
            </a:r>
            <a:r>
              <a:rPr lang="en-US" dirty="0"/>
              <a:t> </a:t>
            </a:r>
            <a:r>
              <a:rPr lang="en-US" dirty="0" err="1" smtClean="0"/>
              <a:t>rationnelle</a:t>
            </a:r>
            <a:r>
              <a:rPr lang="en-US" dirty="0" smtClean="0"/>
              <a:t> </a:t>
            </a:r>
            <a:r>
              <a:rPr lang="en-US" dirty="0"/>
              <a:t>qui </a:t>
            </a:r>
            <a:r>
              <a:rPr lang="en-US" dirty="0" err="1"/>
              <a:t>voudra</a:t>
            </a:r>
            <a:r>
              <a:rPr lang="en-US" dirty="0"/>
              <a:t> </a:t>
            </a:r>
            <a:r>
              <a:rPr lang="en-US" dirty="0" err="1"/>
              <a:t>l’étudier</a:t>
            </a:r>
            <a:r>
              <a:rPr lang="en-US" dirty="0"/>
              <a:t> – </a:t>
            </a:r>
            <a:r>
              <a:rPr lang="en-US" dirty="0" err="1"/>
              <a:t>que</a:t>
            </a:r>
            <a:r>
              <a:rPr lang="en-US" dirty="0"/>
              <a:t> les </a:t>
            </a:r>
            <a:r>
              <a:rPr lang="en-US" dirty="0" err="1"/>
              <a:t>lois</a:t>
            </a:r>
            <a:r>
              <a:rPr lang="en-US" dirty="0"/>
              <a:t> positives des </a:t>
            </a:r>
            <a:r>
              <a:rPr lang="en-US" dirty="0" err="1"/>
              <a:t>républiques</a:t>
            </a:r>
            <a:r>
              <a:rPr lang="en-US" dirty="0"/>
              <a:t> ; </a:t>
            </a:r>
            <a:r>
              <a:rPr lang="en-US" dirty="0" err="1"/>
              <a:t>peut-être</a:t>
            </a:r>
            <a:r>
              <a:rPr lang="en-US" dirty="0"/>
              <a:t> </a:t>
            </a:r>
            <a:r>
              <a:rPr lang="en-US" dirty="0" err="1"/>
              <a:t>même</a:t>
            </a:r>
            <a:r>
              <a:rPr lang="en-US" dirty="0"/>
              <a:t> </a:t>
            </a:r>
            <a:r>
              <a:rPr lang="en-US" dirty="0" err="1"/>
              <a:t>est-elle</a:t>
            </a:r>
            <a:r>
              <a:rPr lang="en-US" dirty="0"/>
              <a:t> plus </a:t>
            </a:r>
            <a:r>
              <a:rPr lang="en-US" dirty="0" err="1"/>
              <a:t>claire</a:t>
            </a:r>
            <a:r>
              <a:rPr lang="en-US" dirty="0"/>
              <a:t> encore, </a:t>
            </a:r>
            <a:r>
              <a:rPr lang="en-US" dirty="0" err="1"/>
              <a:t>puisque</a:t>
            </a:r>
            <a:r>
              <a:rPr lang="en-US" dirty="0"/>
              <a:t> la raison </a:t>
            </a:r>
            <a:r>
              <a:rPr lang="en-US" dirty="0" err="1"/>
              <a:t>est</a:t>
            </a:r>
            <a:r>
              <a:rPr lang="en-US" dirty="0"/>
              <a:t> plus </a:t>
            </a:r>
            <a:r>
              <a:rPr lang="en-US" dirty="0" err="1"/>
              <a:t>aisée</a:t>
            </a:r>
            <a:r>
              <a:rPr lang="en-US" dirty="0"/>
              <a:t> </a:t>
            </a:r>
            <a:r>
              <a:rPr lang="en-US" dirty="0" err="1"/>
              <a:t>à</a:t>
            </a:r>
            <a:r>
              <a:rPr lang="en-US" dirty="0"/>
              <a:t> </a:t>
            </a:r>
            <a:r>
              <a:rPr lang="en-US" dirty="0" err="1"/>
              <a:t>comprendre</a:t>
            </a:r>
            <a:r>
              <a:rPr lang="en-US" dirty="0"/>
              <a:t> </a:t>
            </a:r>
            <a:r>
              <a:rPr lang="en-US" dirty="0" err="1"/>
              <a:t>que</a:t>
            </a:r>
            <a:r>
              <a:rPr lang="en-US" dirty="0"/>
              <a:t> les </a:t>
            </a:r>
            <a:r>
              <a:rPr lang="en-US" dirty="0" err="1"/>
              <a:t>fantaisies</a:t>
            </a:r>
            <a:r>
              <a:rPr lang="en-US" dirty="0"/>
              <a:t> et les </a:t>
            </a:r>
            <a:r>
              <a:rPr lang="en-US" dirty="0" err="1"/>
              <a:t>bizarres</a:t>
            </a:r>
            <a:r>
              <a:rPr lang="en-US" dirty="0"/>
              <a:t> inventions par </a:t>
            </a:r>
            <a:r>
              <a:rPr lang="en-US" dirty="0" err="1"/>
              <a:t>lesquelles</a:t>
            </a:r>
            <a:r>
              <a:rPr lang="en-US" dirty="0"/>
              <a:t> les </a:t>
            </a:r>
            <a:r>
              <a:rPr lang="en-US" dirty="0" err="1"/>
              <a:t>hommes</a:t>
            </a:r>
            <a:r>
              <a:rPr lang="en-US" dirty="0"/>
              <a:t> </a:t>
            </a:r>
            <a:r>
              <a:rPr lang="en-US" dirty="0" err="1"/>
              <a:t>traduisent</a:t>
            </a:r>
            <a:r>
              <a:rPr lang="en-US" dirty="0"/>
              <a:t> en mots </a:t>
            </a:r>
            <a:r>
              <a:rPr lang="en-US" dirty="0" err="1"/>
              <a:t>leurs</a:t>
            </a:r>
            <a:r>
              <a:rPr lang="en-US" dirty="0"/>
              <a:t> </a:t>
            </a:r>
            <a:r>
              <a:rPr lang="en-US" dirty="0" err="1"/>
              <a:t>intérêts</a:t>
            </a:r>
            <a:r>
              <a:rPr lang="en-US" dirty="0"/>
              <a:t> secrets et </a:t>
            </a:r>
            <a:r>
              <a:rPr lang="en-US" dirty="0" err="1"/>
              <a:t>contraires</a:t>
            </a:r>
            <a:r>
              <a:rPr lang="en-US" dirty="0"/>
              <a:t>.</a:t>
            </a:r>
            <a:r>
              <a:rPr lang="en-US" dirty="0" smtClean="0"/>
              <a:t>” </a:t>
            </a:r>
            <a:r>
              <a:rPr lang="en-US" dirty="0" smtClean="0"/>
              <a:t>ibid., §</a:t>
            </a:r>
            <a:r>
              <a:rPr lang="en-US" dirty="0" smtClean="0"/>
              <a:t>12</a:t>
            </a:r>
            <a:r>
              <a:rPr lang="en-US" dirty="0"/>
              <a:t>, p. 11</a:t>
            </a:r>
            <a:endParaRPr lang="fr-FR" dirty="0"/>
          </a:p>
          <a:p>
            <a:endParaRPr lang="fr-FR" dirty="0"/>
          </a:p>
        </p:txBody>
      </p:sp>
    </p:spTree>
    <p:extLst>
      <p:ext uri="{BB962C8B-B14F-4D97-AF65-F5344CB8AC3E}">
        <p14:creationId xmlns:p14="http://schemas.microsoft.com/office/powerpoint/2010/main" val="359714347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Propriété de soi</a:t>
            </a:r>
            <a:br>
              <a:rPr lang="fr-FR" dirty="0" smtClean="0"/>
            </a:br>
            <a:endParaRPr lang="fr-FR" dirty="0"/>
          </a:p>
        </p:txBody>
      </p:sp>
      <p:sp>
        <p:nvSpPr>
          <p:cNvPr id="3" name="Espace réservé du contenu 2"/>
          <p:cNvSpPr>
            <a:spLocks noGrp="1"/>
          </p:cNvSpPr>
          <p:nvPr>
            <p:ph idx="1"/>
          </p:nvPr>
        </p:nvSpPr>
        <p:spPr/>
        <p:txBody>
          <a:bodyPr>
            <a:normAutofit fontScale="85000" lnSpcReduction="10000"/>
          </a:bodyPr>
          <a:lstStyle/>
          <a:p>
            <a:pPr marL="0" lvl="0" indent="0" algn="just">
              <a:buNone/>
            </a:pPr>
            <a:r>
              <a:rPr lang="fr-FR" dirty="0"/>
              <a:t>« Bien que la terre et toutes les créatures inférieures appartiennent en commun à tous les hommes, chaque homme est cependant </a:t>
            </a:r>
            <a:r>
              <a:rPr lang="fr-FR" i="1" dirty="0"/>
              <a:t>propriétaire </a:t>
            </a:r>
            <a:r>
              <a:rPr lang="fr-FR" dirty="0"/>
              <a:t>de sa propre </a:t>
            </a:r>
            <a:r>
              <a:rPr lang="fr-FR" i="1" dirty="0"/>
              <a:t>personne.</a:t>
            </a:r>
            <a:r>
              <a:rPr lang="fr-FR" dirty="0"/>
              <a:t> Aucun autre que lui-même ne possède un droit sur elle. Le </a:t>
            </a:r>
            <a:r>
              <a:rPr lang="fr-FR" i="1" dirty="0"/>
              <a:t>travail </a:t>
            </a:r>
            <a:r>
              <a:rPr lang="fr-FR" dirty="0"/>
              <a:t>de son corps et l’</a:t>
            </a:r>
            <a:r>
              <a:rPr lang="fr-FR" i="1" dirty="0"/>
              <a:t>ouvrage </a:t>
            </a:r>
            <a:r>
              <a:rPr lang="fr-FR" dirty="0"/>
              <a:t>de ses mains, pouvons-nous dire, lui appartiennent en propre. Il mêle son </a:t>
            </a:r>
            <a:r>
              <a:rPr lang="fr-FR" i="1" dirty="0"/>
              <a:t>travail </a:t>
            </a:r>
            <a:r>
              <a:rPr lang="fr-FR" dirty="0"/>
              <a:t>à tout ce qu’il fait sortir de l’état dans lequel la nature l’a fourni et laissé, et il y joint quelque chose qui est sien ; par là il en fait sa propriété. » </a:t>
            </a:r>
            <a:r>
              <a:rPr lang="fr-FR" dirty="0" smtClean="0"/>
              <a:t>, Locke, </a:t>
            </a:r>
            <a:r>
              <a:rPr lang="fr-FR" i="1" dirty="0" smtClean="0"/>
              <a:t>Le second traité du gouvernement</a:t>
            </a:r>
            <a:r>
              <a:rPr lang="fr-FR" dirty="0" smtClean="0"/>
              <a:t>, Paris, PUF, 1994,  traduction de J.-F. </a:t>
            </a:r>
            <a:r>
              <a:rPr lang="fr-FR" dirty="0" smtClean="0"/>
              <a:t>Spitz</a:t>
            </a:r>
            <a:r>
              <a:rPr lang="fr-FR" dirty="0"/>
              <a:t>.</a:t>
            </a:r>
            <a:endParaRPr lang="fr-FR" dirty="0"/>
          </a:p>
          <a:p>
            <a:endParaRPr lang="fr-FR" dirty="0"/>
          </a:p>
          <a:p>
            <a:endParaRPr lang="fr-FR" dirty="0"/>
          </a:p>
        </p:txBody>
      </p:sp>
    </p:spTree>
    <p:extLst>
      <p:ext uri="{BB962C8B-B14F-4D97-AF65-F5344CB8AC3E}">
        <p14:creationId xmlns:p14="http://schemas.microsoft.com/office/powerpoint/2010/main" val="111342680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renards et les lions</a:t>
            </a:r>
            <a:endParaRPr lang="fr-FR" dirty="0"/>
          </a:p>
        </p:txBody>
      </p:sp>
      <p:sp>
        <p:nvSpPr>
          <p:cNvPr id="3" name="Espace réservé du contenu 2"/>
          <p:cNvSpPr>
            <a:spLocks noGrp="1"/>
          </p:cNvSpPr>
          <p:nvPr>
            <p:ph idx="1"/>
          </p:nvPr>
        </p:nvSpPr>
        <p:spPr/>
        <p:txBody>
          <a:bodyPr>
            <a:normAutofit fontScale="92500" lnSpcReduction="20000"/>
          </a:bodyPr>
          <a:lstStyle/>
          <a:p>
            <a:pPr marL="0" indent="0" algn="just">
              <a:buNone/>
            </a:pPr>
            <a:r>
              <a:rPr lang="fr-FR" dirty="0"/>
              <a:t>« Comme si, en quittant l’état de nature pour entrer en société, </a:t>
            </a:r>
            <a:r>
              <a:rPr lang="fr-FR" b="1" dirty="0"/>
              <a:t>les hommes étaient convenus que tous seraient assujettis aux lois à l’exception d’un seul, qui conserverait toute la liberté qu’il possédait dans l’état de nature, augmentée grâce au pouvoir, et transformée en licence grâce à l’impunité</a:t>
            </a:r>
            <a:r>
              <a:rPr lang="fr-FR" dirty="0"/>
              <a:t>. Ce serait penser que </a:t>
            </a:r>
            <a:r>
              <a:rPr lang="fr-FR" b="1" dirty="0"/>
              <a:t>les hommes sont assez fous pour prendre soin d’échapper aux maux que peuvent leur causer les </a:t>
            </a:r>
            <a:r>
              <a:rPr lang="fr-FR" b="1" i="1" dirty="0"/>
              <a:t>putois</a:t>
            </a:r>
            <a:r>
              <a:rPr lang="fr-FR" b="1" dirty="0"/>
              <a:t> et les </a:t>
            </a:r>
            <a:r>
              <a:rPr lang="fr-FR" b="1" i="1" dirty="0"/>
              <a:t>renards</a:t>
            </a:r>
            <a:r>
              <a:rPr lang="fr-FR" b="1" dirty="0"/>
              <a:t>, mais qu’ils s’estiment satisfait, et qu’ils s’imaginent même que c’est une sauvegarde, d’être dévorés par des </a:t>
            </a:r>
            <a:r>
              <a:rPr lang="fr-FR" b="1" i="1" dirty="0"/>
              <a:t>lions</a:t>
            </a:r>
            <a:r>
              <a:rPr lang="fr-FR" i="1" dirty="0"/>
              <a:t>.</a:t>
            </a:r>
            <a:r>
              <a:rPr lang="fr-FR" dirty="0"/>
              <a:t> </a:t>
            </a:r>
            <a:r>
              <a:rPr lang="fr-FR" dirty="0" smtClean="0"/>
              <a:t>», ibid., pp</a:t>
            </a:r>
            <a:r>
              <a:rPr lang="fr-FR" dirty="0"/>
              <a:t>. 67-68</a:t>
            </a:r>
          </a:p>
          <a:p>
            <a:endParaRPr lang="fr-FR" dirty="0"/>
          </a:p>
        </p:txBody>
      </p:sp>
    </p:spTree>
    <p:extLst>
      <p:ext uri="{BB962C8B-B14F-4D97-AF65-F5344CB8AC3E}">
        <p14:creationId xmlns:p14="http://schemas.microsoft.com/office/powerpoint/2010/main" val="45544427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L’interprétation de Locke de J. Dunn</a:t>
            </a:r>
            <a:endParaRPr lang="fr-FR" dirty="0"/>
          </a:p>
        </p:txBody>
      </p:sp>
      <p:sp>
        <p:nvSpPr>
          <p:cNvPr id="3" name="Espace réservé du contenu 2"/>
          <p:cNvSpPr>
            <a:spLocks noGrp="1"/>
          </p:cNvSpPr>
          <p:nvPr>
            <p:ph idx="1"/>
          </p:nvPr>
        </p:nvSpPr>
        <p:spPr/>
        <p:txBody>
          <a:bodyPr>
            <a:normAutofit fontScale="85000" lnSpcReduction="20000"/>
          </a:bodyPr>
          <a:lstStyle/>
          <a:p>
            <a:pPr marL="0" indent="0" algn="just">
              <a:buNone/>
            </a:pPr>
            <a:r>
              <a:rPr lang="fr-FR" dirty="0" smtClean="0"/>
              <a:t>« Concept traditionnel de vocation qui donne la clé de la vision morale de Locke », « fragile équilibre de conservatisme et d’innovation qui lui donne son caractère distinctif. </a:t>
            </a:r>
          </a:p>
          <a:p>
            <a:pPr marL="0" indent="0" algn="just">
              <a:buNone/>
            </a:pPr>
            <a:r>
              <a:rPr lang="fr-FR" dirty="0" smtClean="0"/>
              <a:t>« Les libertés pour lesquelles il lutte ne sont pas les libertés socialement irréalistes et, à ses yeux, moralement dangereuses, de l’abandon physique effréné, mais celles qui sont nécessaires pour assumer les responsabilités de la vocation. », </a:t>
            </a:r>
          </a:p>
          <a:p>
            <a:pPr marL="0" indent="0" algn="just">
              <a:buNone/>
            </a:pPr>
            <a:r>
              <a:rPr lang="fr-FR" dirty="0"/>
              <a:t>John Dunn, </a:t>
            </a:r>
            <a:r>
              <a:rPr lang="fr-FR" i="1" dirty="0"/>
              <a:t>La pensée politique de J. Locke, Une présentation historique de la thèse exposée dans les Deux traités du gouvernement, </a:t>
            </a:r>
            <a:r>
              <a:rPr lang="fr-FR" dirty="0"/>
              <a:t>Paris, PUF, </a:t>
            </a:r>
            <a:r>
              <a:rPr lang="fr-FR" dirty="0" smtClean="0"/>
              <a:t>1991, p. 247</a:t>
            </a:r>
            <a:endParaRPr lang="fr-FR" dirty="0"/>
          </a:p>
        </p:txBody>
      </p:sp>
    </p:spTree>
    <p:extLst>
      <p:ext uri="{BB962C8B-B14F-4D97-AF65-F5344CB8AC3E}">
        <p14:creationId xmlns:p14="http://schemas.microsoft.com/office/powerpoint/2010/main" val="3861855309"/>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Locke selon Dunn</a:t>
            </a:r>
            <a:endParaRPr lang="fr-FR" dirty="0"/>
          </a:p>
        </p:txBody>
      </p:sp>
      <p:sp>
        <p:nvSpPr>
          <p:cNvPr id="3" name="Espace réservé du contenu 2"/>
          <p:cNvSpPr>
            <a:spLocks noGrp="1"/>
          </p:cNvSpPr>
          <p:nvPr>
            <p:ph idx="1"/>
          </p:nvPr>
        </p:nvSpPr>
        <p:spPr/>
        <p:txBody>
          <a:bodyPr>
            <a:normAutofit fontScale="92500" lnSpcReduction="20000"/>
          </a:bodyPr>
          <a:lstStyle/>
          <a:p>
            <a:pPr marL="0" indent="0" algn="just">
              <a:buNone/>
            </a:pPr>
            <a:endParaRPr lang="fr-FR" dirty="0" smtClean="0"/>
          </a:p>
          <a:p>
            <a:pPr marL="0" indent="0" algn="just">
              <a:buNone/>
            </a:pPr>
            <a:r>
              <a:rPr lang="fr-FR" dirty="0" smtClean="0"/>
              <a:t>« Pour Locke, la rationalité de l’existence humaine (…) est tributaire des vérités de la religion. La théologie est la clef d’une compréhension cohérente de l’existence humaine. Ma thèse est qu’une théologie soutenable est une condition nécessaire de la solidité de bon nombre de ses arguments (…) », p. 264. </a:t>
            </a:r>
            <a:endParaRPr lang="fr-FR" dirty="0"/>
          </a:p>
          <a:p>
            <a:pPr marL="0" indent="0" algn="r">
              <a:buNone/>
            </a:pPr>
            <a:r>
              <a:rPr lang="fr-FR" dirty="0" smtClean="0"/>
              <a:t>John Dunn, </a:t>
            </a:r>
            <a:r>
              <a:rPr lang="fr-FR" i="1" dirty="0" smtClean="0"/>
              <a:t>La pensée politique de J. Locke, Une présentation historique de la thèse exposée dans les Deux traités du gouvernement, </a:t>
            </a:r>
            <a:r>
              <a:rPr lang="fr-FR" dirty="0" smtClean="0"/>
              <a:t>Paris, PUF, 1991.</a:t>
            </a:r>
            <a:endParaRPr lang="fr-FR" dirty="0"/>
          </a:p>
        </p:txBody>
      </p:sp>
    </p:spTree>
    <p:extLst>
      <p:ext uri="{BB962C8B-B14F-4D97-AF65-F5344CB8AC3E}">
        <p14:creationId xmlns:p14="http://schemas.microsoft.com/office/powerpoint/2010/main" val="4062899235"/>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dirty="0" smtClean="0"/>
              <a:t>« Décorum épistémologique » et confiance </a:t>
            </a:r>
            <a:r>
              <a:rPr lang="fr-FR" sz="3200" dirty="0" smtClean="0"/>
              <a:t>aristocratique- Locke selon </a:t>
            </a:r>
            <a:r>
              <a:rPr lang="fr-FR" sz="3200" dirty="0" err="1" smtClean="0"/>
              <a:t>Shapin</a:t>
            </a:r>
            <a:endParaRPr lang="fr-FR" sz="3200" dirty="0"/>
          </a:p>
        </p:txBody>
      </p:sp>
      <p:sp>
        <p:nvSpPr>
          <p:cNvPr id="3" name="Espace réservé du contenu 2"/>
          <p:cNvSpPr>
            <a:spLocks noGrp="1"/>
          </p:cNvSpPr>
          <p:nvPr>
            <p:ph idx="1"/>
          </p:nvPr>
        </p:nvSpPr>
        <p:spPr/>
        <p:txBody>
          <a:bodyPr/>
          <a:lstStyle/>
          <a:p>
            <a:pPr marL="0" indent="0" algn="just">
              <a:buNone/>
            </a:pPr>
            <a:r>
              <a:rPr lang="fr-FR" dirty="0" smtClean="0"/>
              <a:t>S. </a:t>
            </a:r>
            <a:r>
              <a:rPr lang="fr-FR" dirty="0" err="1" smtClean="0"/>
              <a:t>Shapin</a:t>
            </a:r>
            <a:r>
              <a:rPr lang="fr-FR" i="1" dirty="0" smtClean="0"/>
              <a:t>, Une </a:t>
            </a:r>
            <a:r>
              <a:rPr lang="fr-FR" i="1" dirty="0"/>
              <a:t>histoire sociale de la vérité, Science et mondanité dans l'Angleterre du XVIIe </a:t>
            </a:r>
            <a:r>
              <a:rPr lang="fr-FR" i="1" dirty="0" smtClean="0"/>
              <a:t>siècle, </a:t>
            </a:r>
            <a:r>
              <a:rPr lang="fr-FR" dirty="0" smtClean="0"/>
              <a:t>Paris, La Découverte.</a:t>
            </a:r>
            <a:endParaRPr lang="fr-FR" dirty="0"/>
          </a:p>
          <a:p>
            <a:pPr marL="0" indent="0" algn="just">
              <a:buNone/>
            </a:pPr>
            <a:r>
              <a:rPr lang="fr-FR" dirty="0" smtClean="0"/>
              <a:t>« </a:t>
            </a:r>
            <a:r>
              <a:rPr lang="fr-FR" dirty="0" err="1" smtClean="0"/>
              <a:t>Moeurs</a:t>
            </a:r>
            <a:r>
              <a:rPr lang="fr-FR" dirty="0" smtClean="0"/>
              <a:t> </a:t>
            </a:r>
            <a:r>
              <a:rPr lang="fr-FR" dirty="0"/>
              <a:t>des gentilshommes philosophes lui permet d’illustrer l’affirmation selon laquelle </a:t>
            </a:r>
            <a:r>
              <a:rPr lang="fr-FR" b="1" dirty="0"/>
              <a:t>la confiance est impérative dans la constitution de tout savoir, qui reste avant tout une entreprise </a:t>
            </a:r>
            <a:r>
              <a:rPr lang="fr-FR" b="1" dirty="0" smtClean="0"/>
              <a:t>collective. »</a:t>
            </a:r>
            <a:endParaRPr lang="fr-FR" b="1" dirty="0"/>
          </a:p>
          <a:p>
            <a:pPr algn="just"/>
            <a:endParaRPr lang="fr-FR" dirty="0"/>
          </a:p>
        </p:txBody>
      </p:sp>
    </p:spTree>
    <p:extLst>
      <p:ext uri="{BB962C8B-B14F-4D97-AF65-F5344CB8AC3E}">
        <p14:creationId xmlns:p14="http://schemas.microsoft.com/office/powerpoint/2010/main" val="222206138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Locke selon </a:t>
            </a:r>
            <a:r>
              <a:rPr lang="fr-FR" dirty="0" err="1" smtClean="0"/>
              <a:t>Shapin</a:t>
            </a:r>
            <a:endParaRPr lang="fr-FR" dirty="0"/>
          </a:p>
        </p:txBody>
      </p:sp>
      <p:sp>
        <p:nvSpPr>
          <p:cNvPr id="3" name="Espace réservé du contenu 2"/>
          <p:cNvSpPr>
            <a:spLocks noGrp="1"/>
          </p:cNvSpPr>
          <p:nvPr>
            <p:ph idx="1"/>
          </p:nvPr>
        </p:nvSpPr>
        <p:spPr/>
        <p:txBody>
          <a:bodyPr>
            <a:normAutofit fontScale="85000" lnSpcReduction="10000"/>
          </a:bodyPr>
          <a:lstStyle/>
          <a:p>
            <a:pPr marL="0" indent="0" algn="just">
              <a:buNone/>
            </a:pPr>
            <a:r>
              <a:rPr lang="fr-FR" dirty="0" smtClean="0"/>
              <a:t>« (…) l’entreprise scientifique anglaise réunie autour de la Royal Society of London était majoritairement le fait de gentilshommes. »</a:t>
            </a:r>
          </a:p>
          <a:p>
            <a:pPr marL="0" indent="0" algn="just">
              <a:buNone/>
            </a:pPr>
            <a:r>
              <a:rPr lang="fr-FR" dirty="0" smtClean="0"/>
              <a:t>(exclusion des femmes et des hommes du commun)</a:t>
            </a:r>
            <a:endParaRPr lang="fr-FR" dirty="0"/>
          </a:p>
          <a:p>
            <a:pPr marL="0" indent="0" algn="just">
              <a:buNone/>
            </a:pPr>
            <a:r>
              <a:rPr lang="fr-FR" dirty="0" smtClean="0"/>
              <a:t>(ses membres) « jouissaient de la situation, de l’éducation, des attentes, de l’héritage culturel et du bagage moral des gentilshommes des débuts de la modernité anglaise. Ils s’appuyaient sur une culture qui octroyait aux gentilshommes liberté, intégrité et égalité et mettaient en valeur ces attributs dans le monde de la science. », pp. 148-149 </a:t>
            </a:r>
            <a:endParaRPr lang="fr-FR" dirty="0"/>
          </a:p>
        </p:txBody>
      </p:sp>
    </p:spTree>
    <p:extLst>
      <p:ext uri="{BB962C8B-B14F-4D97-AF65-F5344CB8AC3E}">
        <p14:creationId xmlns:p14="http://schemas.microsoft.com/office/powerpoint/2010/main" val="3917693239"/>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La confiance et la responsabilité pour Locke</a:t>
            </a:r>
            <a:endParaRPr lang="fr-FR" dirty="0"/>
          </a:p>
        </p:txBody>
      </p:sp>
      <p:sp>
        <p:nvSpPr>
          <p:cNvPr id="3" name="Espace réservé du contenu 2"/>
          <p:cNvSpPr>
            <a:spLocks noGrp="1"/>
          </p:cNvSpPr>
          <p:nvPr>
            <p:ph idx="1"/>
          </p:nvPr>
        </p:nvSpPr>
        <p:spPr/>
        <p:txBody>
          <a:bodyPr>
            <a:normAutofit fontScale="85000" lnSpcReduction="20000"/>
          </a:bodyPr>
          <a:lstStyle/>
          <a:p>
            <a:pPr marL="0" indent="0" algn="just">
              <a:buNone/>
            </a:pPr>
            <a:r>
              <a:rPr lang="fr-FR" dirty="0" smtClean="0"/>
              <a:t>« Pour John Locke, le principe légitime de l’obligation qu’ont les citoyens envers le pouvoir souverain est à chercher dans la notion de confiance – la garantie, l’engagement ou la promesse du souverain au peuple de réaliser certaines obligations, et de les réaliser au demeurant dans le cadre établi de l’action légale. La philosophe politique de Locke reprend certaines notions juridiques, comme la confiance (trust) ou « la responsabilité » de l’homme de confiance (trusteeship), mais </a:t>
            </a:r>
            <a:r>
              <a:rPr lang="fr-FR" b="1" dirty="0" smtClean="0"/>
              <a:t>s’inspire également de ce que le sens commun entend par la promesse faite à autrui et par la confiance en son témoignage</a:t>
            </a:r>
            <a:r>
              <a:rPr lang="fr-FR" dirty="0" smtClean="0"/>
              <a:t>. », ibid.</a:t>
            </a:r>
            <a:endParaRPr lang="fr-FR" dirty="0"/>
          </a:p>
        </p:txBody>
      </p:sp>
    </p:spTree>
    <p:extLst>
      <p:ext uri="{BB962C8B-B14F-4D97-AF65-F5344CB8AC3E}">
        <p14:creationId xmlns:p14="http://schemas.microsoft.com/office/powerpoint/2010/main" val="40034796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Prince de Machiavel</a:t>
            </a:r>
            <a:endParaRPr lang="fr-FR" dirty="0"/>
          </a:p>
        </p:txBody>
      </p:sp>
      <p:sp>
        <p:nvSpPr>
          <p:cNvPr id="3" name="Espace réservé du contenu 2"/>
          <p:cNvSpPr>
            <a:spLocks noGrp="1"/>
          </p:cNvSpPr>
          <p:nvPr>
            <p:ph idx="1"/>
          </p:nvPr>
        </p:nvSpPr>
        <p:spPr/>
        <p:txBody>
          <a:bodyPr>
            <a:normAutofit fontScale="92500" lnSpcReduction="10000"/>
          </a:bodyPr>
          <a:lstStyle/>
          <a:p>
            <a:pPr marL="0" indent="0" algn="just">
              <a:buNone/>
            </a:pPr>
            <a:r>
              <a:rPr lang="fr-FR" dirty="0" smtClean="0"/>
              <a:t>« Des hommes, en effet, on peut dire généralement ceci : qu’ils sont ingrats, changeants, simulateurs et dissimulateurs, ennemis des dangers, avides de gain ; et tant que tu leur fais du bien, ils sont tout à toi, t’offrent leur sang, leurs biens, leur vie ; leurs enfants (…) quand le besoin est lointain ; mais quand il s’approche de toi, ils se dérobent. Et le prince qui s’est entièrement reposé sur leurs paroles, se trouvant dénué d’autres préparatifs (…) », </a:t>
            </a:r>
            <a:r>
              <a:rPr lang="fr-FR" i="1" dirty="0" smtClean="0"/>
              <a:t>Le Prince, </a:t>
            </a:r>
            <a:r>
              <a:rPr lang="fr-FR" dirty="0" smtClean="0"/>
              <a:t>Chapitre </a:t>
            </a:r>
            <a:r>
              <a:rPr lang="fr-FR" dirty="0" smtClean="0"/>
              <a:t>XVII</a:t>
            </a:r>
            <a:r>
              <a:rPr lang="fr-FR" dirty="0" smtClean="0"/>
              <a:t>. </a:t>
            </a:r>
            <a:endParaRPr lang="fr-FR" dirty="0"/>
          </a:p>
        </p:txBody>
      </p:sp>
    </p:spTree>
    <p:extLst>
      <p:ext uri="{BB962C8B-B14F-4D97-AF65-F5344CB8AC3E}">
        <p14:creationId xmlns:p14="http://schemas.microsoft.com/office/powerpoint/2010/main" val="141838036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Bentham (1748-1832)</a:t>
            </a:r>
            <a:endParaRPr lang="fr-FR" dirty="0"/>
          </a:p>
        </p:txBody>
      </p:sp>
      <p:sp>
        <p:nvSpPr>
          <p:cNvPr id="3" name="Espace réservé du contenu 2"/>
          <p:cNvSpPr>
            <a:spLocks noGrp="1"/>
          </p:cNvSpPr>
          <p:nvPr>
            <p:ph idx="1"/>
          </p:nvPr>
        </p:nvSpPr>
        <p:spPr/>
        <p:txBody>
          <a:bodyPr>
            <a:normAutofit fontScale="92500" lnSpcReduction="20000"/>
          </a:bodyPr>
          <a:lstStyle/>
          <a:p>
            <a:pPr marL="0" indent="0" algn="just">
              <a:buNone/>
            </a:pPr>
            <a:r>
              <a:rPr lang="fr-FR" dirty="0" smtClean="0"/>
              <a:t>« La nature a placé l’humanité sous le gouvernement de deux maîtres souverains, la </a:t>
            </a:r>
            <a:r>
              <a:rPr lang="fr-FR" i="1" dirty="0" smtClean="0"/>
              <a:t>peine </a:t>
            </a:r>
            <a:r>
              <a:rPr lang="fr-FR" dirty="0" smtClean="0"/>
              <a:t> et le </a:t>
            </a:r>
            <a:r>
              <a:rPr lang="fr-FR" i="1" dirty="0" smtClean="0"/>
              <a:t>plaisir. </a:t>
            </a:r>
            <a:r>
              <a:rPr lang="fr-FR" dirty="0" smtClean="0"/>
              <a:t>C’est à eux seuls de montrer ce que nous devons faire, aussi bien que ce que nous ferons. La distinction du juste et de l’injuste, d’une part, et, d’autre part, l’enchaînement des causes et des effets, sont attachés à leur trône. Le </a:t>
            </a:r>
            <a:r>
              <a:rPr lang="fr-FR" i="1" dirty="0" smtClean="0"/>
              <a:t>principe de l’utilité </a:t>
            </a:r>
            <a:r>
              <a:rPr lang="fr-FR" dirty="0" smtClean="0"/>
              <a:t>constate cette sujétion, et la prend pour fondement du système dont l’objet est d’élever l’édifice de la félicité par la main de la raison et de la loi. », </a:t>
            </a:r>
            <a:r>
              <a:rPr lang="fr-FR" i="1" dirty="0"/>
              <a:t>Introduction aux principes de la morale et de la législation</a:t>
            </a:r>
            <a:r>
              <a:rPr lang="fr-FR" dirty="0"/>
              <a:t>, 1789</a:t>
            </a:r>
          </a:p>
          <a:p>
            <a:endParaRPr lang="fr-FR" dirty="0"/>
          </a:p>
        </p:txBody>
      </p:sp>
    </p:spTree>
    <p:extLst>
      <p:ext uri="{BB962C8B-B14F-4D97-AF65-F5344CB8AC3E}">
        <p14:creationId xmlns:p14="http://schemas.microsoft.com/office/powerpoint/2010/main" val="1314210837"/>
      </p:ext>
    </p:extLst>
  </p:cSld>
  <p:clrMapOvr>
    <a:masterClrMapping/>
  </p:clrMapOvr>
  <mc:AlternateContent xmlns:mc="http://schemas.openxmlformats.org/markup-compatibility/2006" xmlns:p14="http://schemas.microsoft.com/office/powerpoint/2010/main">
    <mc:Choice Requires="p14">
      <p:transition spd="slow" p14:dur="2000" advTm="165307"/>
    </mc:Choice>
    <mc:Fallback xmlns="">
      <p:transition xmlns:p14="http://schemas.microsoft.com/office/powerpoint/2010/main" spd="slow" advTm="165307"/>
    </mc:Fallback>
  </mc:AlternateContent>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Bentham</a:t>
            </a:r>
            <a:endParaRPr lang="fr-FR" dirty="0"/>
          </a:p>
        </p:txBody>
      </p:sp>
      <p:sp>
        <p:nvSpPr>
          <p:cNvPr id="3" name="Espace réservé du contenu 2"/>
          <p:cNvSpPr>
            <a:spLocks noGrp="1"/>
          </p:cNvSpPr>
          <p:nvPr>
            <p:ph idx="1"/>
          </p:nvPr>
        </p:nvSpPr>
        <p:spPr/>
        <p:txBody>
          <a:bodyPr>
            <a:normAutofit lnSpcReduction="10000"/>
          </a:bodyPr>
          <a:lstStyle/>
          <a:p>
            <a:pPr marL="0" indent="0" algn="just">
              <a:buNone/>
            </a:pPr>
            <a:r>
              <a:rPr lang="fr-FR" dirty="0" smtClean="0"/>
              <a:t>« Par le principe de l’utilité, on entend le principe qui approuve ou désapprouve une action quelconque, selon la tendance qu’elle paraît avoir à augmenter ou diminuer le bonheur de la partie intéressée ; ou ce qui revient au même, à favoriser ou à contrarier le bonheur. Je dis : d’une action quelconque, et par suite, non seulement de tous les actes d’un particulier, mais de toute mesure gouvernementale</a:t>
            </a:r>
            <a:r>
              <a:rPr lang="fr-FR" dirty="0" smtClean="0"/>
              <a:t>. », ibid.</a:t>
            </a:r>
            <a:endParaRPr lang="fr-FR" dirty="0"/>
          </a:p>
        </p:txBody>
      </p:sp>
    </p:spTree>
    <p:extLst>
      <p:ext uri="{BB962C8B-B14F-4D97-AF65-F5344CB8AC3E}">
        <p14:creationId xmlns:p14="http://schemas.microsoft.com/office/powerpoint/2010/main" val="3105295748"/>
      </p:ext>
    </p:extLst>
  </p:cSld>
  <p:clrMapOvr>
    <a:masterClrMapping/>
  </p:clrMapOvr>
  <mc:AlternateContent xmlns:mc="http://schemas.openxmlformats.org/markup-compatibility/2006" xmlns:p14="http://schemas.microsoft.com/office/powerpoint/2010/main">
    <mc:Choice Requires="p14">
      <p:transition spd="slow" p14:dur="2000" advTm="150173"/>
    </mc:Choice>
    <mc:Fallback xmlns="">
      <p:transition xmlns:p14="http://schemas.microsoft.com/office/powerpoint/2010/main" spd="slow" advTm="150173"/>
    </mc:Fallback>
  </mc:AlternateContent>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Bentham</a:t>
            </a:r>
            <a:endParaRPr lang="fr-FR" dirty="0"/>
          </a:p>
        </p:txBody>
      </p:sp>
      <p:sp>
        <p:nvSpPr>
          <p:cNvPr id="3" name="Espace réservé du contenu 2"/>
          <p:cNvSpPr>
            <a:spLocks noGrp="1"/>
          </p:cNvSpPr>
          <p:nvPr>
            <p:ph idx="1"/>
          </p:nvPr>
        </p:nvSpPr>
        <p:spPr/>
        <p:txBody>
          <a:bodyPr>
            <a:normAutofit lnSpcReduction="10000"/>
          </a:bodyPr>
          <a:lstStyle/>
          <a:p>
            <a:pPr marL="0" indent="0" algn="just">
              <a:buNone/>
            </a:pPr>
            <a:r>
              <a:rPr lang="fr-FR" dirty="0" smtClean="0"/>
              <a:t>« L’objet général de toute les lois, ou celui qu’elles devraient avoir en commun, est d’augmenter le bonheur total de la communauté…, d’exclure tout dommage. </a:t>
            </a:r>
          </a:p>
          <a:p>
            <a:pPr marL="0" indent="0" algn="just">
              <a:buNone/>
            </a:pPr>
            <a:r>
              <a:rPr lang="fr-FR" dirty="0" smtClean="0"/>
              <a:t>Mais toute punition est un dommage : toute punition est en soi un mal. Sur la base du principe d’utilité….on devrait seulement le permettre dans la mesure où il est susceptible de prévenir un plus grand mal. </a:t>
            </a:r>
            <a:r>
              <a:rPr lang="fr-FR" dirty="0" smtClean="0"/>
              <a:t>», ibid.</a:t>
            </a:r>
            <a:endParaRPr lang="fr-FR" dirty="0"/>
          </a:p>
        </p:txBody>
      </p:sp>
    </p:spTree>
    <p:extLst>
      <p:ext uri="{BB962C8B-B14F-4D97-AF65-F5344CB8AC3E}">
        <p14:creationId xmlns:p14="http://schemas.microsoft.com/office/powerpoint/2010/main" val="1050860569"/>
      </p:ext>
    </p:extLst>
  </p:cSld>
  <p:clrMapOvr>
    <a:masterClrMapping/>
  </p:clrMapOvr>
  <mc:AlternateContent xmlns:mc="http://schemas.openxmlformats.org/markup-compatibility/2006" xmlns:p14="http://schemas.microsoft.com/office/powerpoint/2010/main">
    <mc:Choice Requires="p14">
      <p:transition spd="slow" p14:dur="2000" advTm="108026"/>
    </mc:Choice>
    <mc:Fallback xmlns="">
      <p:transition xmlns:p14="http://schemas.microsoft.com/office/powerpoint/2010/main" spd="slow" advTm="108026"/>
    </mc:Fallback>
  </mc:AlternateContent>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Bentham</a:t>
            </a:r>
            <a:endParaRPr lang="fr-FR" dirty="0"/>
          </a:p>
        </p:txBody>
      </p:sp>
      <p:sp>
        <p:nvSpPr>
          <p:cNvPr id="3" name="Espace réservé du contenu 2"/>
          <p:cNvSpPr>
            <a:spLocks noGrp="1"/>
          </p:cNvSpPr>
          <p:nvPr>
            <p:ph idx="1"/>
          </p:nvPr>
        </p:nvSpPr>
        <p:spPr/>
        <p:txBody>
          <a:bodyPr/>
          <a:lstStyle/>
          <a:p>
            <a:pPr marL="0" indent="0" algn="just">
              <a:buNone/>
            </a:pPr>
            <a:r>
              <a:rPr lang="fr-FR" dirty="0" smtClean="0"/>
              <a:t>« Un homme peut être dit un partisan du principe d’utilité lorsque l’approbation ou la désapprobation qu’il exprime envers toute action, ou envers toute mesure, est déterminée par la relation à la tendance qu’il y aperçoit à augmenter ou diminuer le bonheur de la communauté. </a:t>
            </a:r>
            <a:r>
              <a:rPr lang="fr-FR" dirty="0" smtClean="0"/>
              <a:t>», ibid.</a:t>
            </a:r>
            <a:endParaRPr lang="fr-FR" dirty="0"/>
          </a:p>
        </p:txBody>
      </p:sp>
      <p:sp>
        <p:nvSpPr>
          <p:cNvPr id="4" name="ZoneTexte 3"/>
          <p:cNvSpPr txBox="1"/>
          <p:nvPr/>
        </p:nvSpPr>
        <p:spPr>
          <a:xfrm>
            <a:off x="2559088" y="5801100"/>
            <a:ext cx="184666" cy="369332"/>
          </a:xfrm>
          <a:prstGeom prst="rect">
            <a:avLst/>
          </a:prstGeom>
          <a:noFill/>
        </p:spPr>
        <p:txBody>
          <a:bodyPr wrap="none" rtlCol="0">
            <a:spAutoFit/>
          </a:bodyPr>
          <a:lstStyle/>
          <a:p>
            <a:endParaRPr lang="fr-FR" dirty="0"/>
          </a:p>
        </p:txBody>
      </p:sp>
    </p:spTree>
    <p:extLst>
      <p:ext uri="{BB962C8B-B14F-4D97-AF65-F5344CB8AC3E}">
        <p14:creationId xmlns:p14="http://schemas.microsoft.com/office/powerpoint/2010/main" val="3185651617"/>
      </p:ext>
    </p:extLst>
  </p:cSld>
  <p:clrMapOvr>
    <a:masterClrMapping/>
  </p:clrMapOvr>
  <mc:AlternateContent xmlns:mc="http://schemas.openxmlformats.org/markup-compatibility/2006" xmlns:p14="http://schemas.microsoft.com/office/powerpoint/2010/main">
    <mc:Choice Requires="p14">
      <p:transition spd="slow" p14:dur="2000" advTm="61482"/>
    </mc:Choice>
    <mc:Fallback xmlns="">
      <p:transition xmlns:p14="http://schemas.microsoft.com/office/powerpoint/2010/main" spd="slow" advTm="61482"/>
    </mc:Fallback>
  </mc:AlternateContent>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fr-FR" dirty="0" smtClean="0"/>
              <a:t>Libéralisme moral-individualité (John Stuart Mill 1806-1873)</a:t>
            </a:r>
            <a:endParaRPr lang="fr-FR" dirty="0"/>
          </a:p>
        </p:txBody>
      </p:sp>
      <p:sp>
        <p:nvSpPr>
          <p:cNvPr id="5" name="Espace réservé du contenu 4"/>
          <p:cNvSpPr>
            <a:spLocks noGrp="1"/>
          </p:cNvSpPr>
          <p:nvPr>
            <p:ph idx="1"/>
          </p:nvPr>
        </p:nvSpPr>
        <p:spPr/>
        <p:txBody>
          <a:bodyPr>
            <a:normAutofit fontScale="92500" lnSpcReduction="20000"/>
          </a:bodyPr>
          <a:lstStyle/>
          <a:p>
            <a:pPr marL="0" indent="0" algn="just">
              <a:buNone/>
            </a:pPr>
            <a:r>
              <a:rPr lang="fr-FR" i="1" dirty="0" smtClean="0"/>
              <a:t>De la liberté </a:t>
            </a:r>
            <a:r>
              <a:rPr lang="fr-FR" dirty="0" smtClean="0"/>
              <a:t>(1859) défense de la « valeur intrinsèque de l’individualité, du développement singulier et unique de chaque être humain. »</a:t>
            </a:r>
            <a:endParaRPr lang="fr-FR" dirty="0"/>
          </a:p>
          <a:p>
            <a:pPr marL="0" indent="0" algn="just">
              <a:buNone/>
            </a:pPr>
            <a:r>
              <a:rPr lang="fr-FR" dirty="0" smtClean="0"/>
              <a:t>Ajout des concepts d’individualité, de développement et de conscience sociale</a:t>
            </a:r>
          </a:p>
          <a:p>
            <a:pPr marL="0" indent="0" algn="just">
              <a:buNone/>
            </a:pPr>
            <a:r>
              <a:rPr lang="fr-FR" dirty="0" smtClean="0"/>
              <a:t>« le libre développement de l’individualité est un des principes essentiels du bien-être » (</a:t>
            </a:r>
            <a:r>
              <a:rPr lang="fr-FR" i="1" dirty="0" smtClean="0"/>
              <a:t>On Liberty</a:t>
            </a:r>
            <a:r>
              <a:rPr lang="fr-FR" dirty="0" smtClean="0"/>
              <a:t>)</a:t>
            </a:r>
          </a:p>
          <a:p>
            <a:pPr marL="0" indent="0" algn="just">
              <a:buNone/>
            </a:pPr>
            <a:r>
              <a:rPr lang="fr-FR" dirty="0" smtClean="0"/>
              <a:t>Contexte de la « nouvelle société industrielle et de la « société victorienne », vocabulaire moral et politique, conservateur et industrialiste. Conversation avec Comte et Tocqueville.</a:t>
            </a:r>
            <a:endParaRPr lang="fr-FR" dirty="0"/>
          </a:p>
        </p:txBody>
      </p:sp>
    </p:spTree>
    <p:extLst>
      <p:ext uri="{BB962C8B-B14F-4D97-AF65-F5344CB8AC3E}">
        <p14:creationId xmlns:p14="http://schemas.microsoft.com/office/powerpoint/2010/main" val="1027740725"/>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Pluralisme et choix</a:t>
            </a:r>
            <a:endParaRPr lang="fr-FR" dirty="0"/>
          </a:p>
        </p:txBody>
      </p:sp>
      <p:sp>
        <p:nvSpPr>
          <p:cNvPr id="3" name="Espace réservé du contenu 2"/>
          <p:cNvSpPr>
            <a:spLocks noGrp="1"/>
          </p:cNvSpPr>
          <p:nvPr>
            <p:ph idx="1"/>
          </p:nvPr>
        </p:nvSpPr>
        <p:spPr/>
        <p:txBody>
          <a:bodyPr/>
          <a:lstStyle/>
          <a:p>
            <a:pPr marL="0" indent="0" algn="just">
              <a:buNone/>
            </a:pPr>
            <a:r>
              <a:rPr lang="fr-FR" dirty="0" smtClean="0"/>
              <a:t>« Celui qui n’agit jamais qu’en suivant la coutume ne fait pas de choix (…) Celui qui choisit lui-même sa façon de vivre utilise toutes ses facultés. »,  </a:t>
            </a:r>
            <a:r>
              <a:rPr lang="fr-FR" dirty="0" smtClean="0"/>
              <a:t>John Stuart Mill, </a:t>
            </a:r>
            <a:r>
              <a:rPr lang="fr-FR" i="1" dirty="0" smtClean="0"/>
              <a:t>De la liberté</a:t>
            </a:r>
            <a:r>
              <a:rPr lang="fr-FR" dirty="0" smtClean="0"/>
              <a:t>.</a:t>
            </a:r>
            <a:endParaRPr lang="fr-FR" dirty="0"/>
          </a:p>
        </p:txBody>
      </p:sp>
    </p:spTree>
    <p:extLst>
      <p:ext uri="{BB962C8B-B14F-4D97-AF65-F5344CB8AC3E}">
        <p14:creationId xmlns:p14="http://schemas.microsoft.com/office/powerpoint/2010/main" val="2134781392"/>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Tyrannies du collectif</a:t>
            </a:r>
            <a:endParaRPr lang="fr-FR" dirty="0"/>
          </a:p>
        </p:txBody>
      </p:sp>
      <p:sp>
        <p:nvSpPr>
          <p:cNvPr id="3" name="Espace réservé du contenu 2"/>
          <p:cNvSpPr>
            <a:spLocks noGrp="1"/>
          </p:cNvSpPr>
          <p:nvPr>
            <p:ph idx="1"/>
          </p:nvPr>
        </p:nvSpPr>
        <p:spPr/>
        <p:txBody>
          <a:bodyPr/>
          <a:lstStyle/>
          <a:p>
            <a:pPr marL="0" indent="0" algn="just">
              <a:buNone/>
            </a:pPr>
            <a:r>
              <a:rPr lang="fr-FR" dirty="0" smtClean="0"/>
              <a:t>« (…) malheureusement les modes de pensée habituels ne reconnaissent que rarement une valeur intrinsèque ou un mérite spécifique à la spontanéité individuelle </a:t>
            </a:r>
            <a:r>
              <a:rPr lang="fr-FR" dirty="0" smtClean="0"/>
              <a:t>», ibid.</a:t>
            </a:r>
            <a:endParaRPr lang="fr-FR" dirty="0"/>
          </a:p>
        </p:txBody>
      </p:sp>
    </p:spTree>
    <p:extLst>
      <p:ext uri="{BB962C8B-B14F-4D97-AF65-F5344CB8AC3E}">
        <p14:creationId xmlns:p14="http://schemas.microsoft.com/office/powerpoint/2010/main" val="1010389283"/>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Principe de liberté</a:t>
            </a:r>
            <a:endParaRPr lang="fr-FR" dirty="0"/>
          </a:p>
        </p:txBody>
      </p:sp>
      <p:sp>
        <p:nvSpPr>
          <p:cNvPr id="3" name="Espace réservé du contenu 2"/>
          <p:cNvSpPr>
            <a:spLocks noGrp="1"/>
          </p:cNvSpPr>
          <p:nvPr>
            <p:ph idx="1"/>
          </p:nvPr>
        </p:nvSpPr>
        <p:spPr/>
        <p:txBody>
          <a:bodyPr>
            <a:normAutofit lnSpcReduction="10000"/>
          </a:bodyPr>
          <a:lstStyle/>
          <a:p>
            <a:pPr marL="0" indent="0" algn="just">
              <a:buNone/>
            </a:pPr>
            <a:r>
              <a:rPr lang="fr-FR" dirty="0" smtClean="0"/>
              <a:t>« Ce principe veut que les hommes ne soient autorisés, individuellement ou collectivement, à entraver la liberté d’action de quiconque que pour assurer leur propre protection. La seule raison légitime que puisse avoir une communauté pour user de la force  contre l’un de ses membres est de l’empêcher de nuire aux autres. Contraindre quiconque pour son propre bien, physique ou moral, ne constitue pas une justification suffisante. </a:t>
            </a:r>
            <a:r>
              <a:rPr lang="fr-FR" dirty="0" smtClean="0"/>
              <a:t>», ibid.</a:t>
            </a:r>
            <a:endParaRPr lang="fr-FR" dirty="0"/>
          </a:p>
        </p:txBody>
      </p:sp>
    </p:spTree>
    <p:extLst>
      <p:ext uri="{BB962C8B-B14F-4D97-AF65-F5344CB8AC3E}">
        <p14:creationId xmlns:p14="http://schemas.microsoft.com/office/powerpoint/2010/main" val="844950846"/>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Critique du perfectionnisme </a:t>
            </a:r>
            <a:endParaRPr lang="fr-FR" dirty="0"/>
          </a:p>
        </p:txBody>
      </p:sp>
      <p:sp>
        <p:nvSpPr>
          <p:cNvPr id="3" name="Espace réservé du contenu 2"/>
          <p:cNvSpPr>
            <a:spLocks noGrp="1"/>
          </p:cNvSpPr>
          <p:nvPr>
            <p:ph idx="1"/>
          </p:nvPr>
        </p:nvSpPr>
        <p:spPr/>
        <p:txBody>
          <a:bodyPr/>
          <a:lstStyle/>
          <a:p>
            <a:pPr marL="0" indent="0" algn="just">
              <a:buNone/>
            </a:pPr>
            <a:r>
              <a:rPr lang="fr-FR" dirty="0" smtClean="0"/>
              <a:t>« Un homme ne peut pas être légitimement contraint d’agir ou de s’abstenir sous prétexte que ce serait meilleur pour lui, que cela le rendrait plus heureux ou que, dans l’opinion des autres, agir ainsi serait sage ou même juste. Ce sont certes de bonnes raisons pour lui faire des remontrances, le raisonner, le persuader ou le supplier, mais non pour le contraindre et lui causer du tort s’il agit autrement », </a:t>
            </a:r>
            <a:r>
              <a:rPr lang="fr-FR" dirty="0" smtClean="0"/>
              <a:t>ibid., </a:t>
            </a:r>
            <a:r>
              <a:rPr lang="fr-FR" dirty="0" smtClean="0"/>
              <a:t>p. </a:t>
            </a:r>
            <a:r>
              <a:rPr lang="fr-FR" dirty="0" smtClean="0"/>
              <a:t>74.</a:t>
            </a:r>
            <a:endParaRPr lang="fr-FR" dirty="0"/>
          </a:p>
        </p:txBody>
      </p:sp>
    </p:spTree>
    <p:extLst>
      <p:ext uri="{BB962C8B-B14F-4D97-AF65-F5344CB8AC3E}">
        <p14:creationId xmlns:p14="http://schemas.microsoft.com/office/powerpoint/2010/main" val="1626037274"/>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Justification de la contrainte et indépendance de droit</a:t>
            </a:r>
            <a:endParaRPr lang="fr-FR" dirty="0"/>
          </a:p>
        </p:txBody>
      </p:sp>
      <p:sp>
        <p:nvSpPr>
          <p:cNvPr id="3" name="Espace réservé du contenu 2"/>
          <p:cNvSpPr>
            <a:spLocks noGrp="1"/>
          </p:cNvSpPr>
          <p:nvPr>
            <p:ph idx="1"/>
          </p:nvPr>
        </p:nvSpPr>
        <p:spPr/>
        <p:txBody>
          <a:bodyPr/>
          <a:lstStyle/>
          <a:p>
            <a:pPr marL="0" indent="0" algn="just">
              <a:buNone/>
            </a:pPr>
            <a:r>
              <a:rPr lang="fr-FR" dirty="0" smtClean="0"/>
              <a:t>« La contrainte ne se justifie que lorsque la conduite dont on désire détourner cet homme risque de nuire à quelqu’un d’autre. Le seul aspect de la conduite d’un individu qui soit du ressort de la société est celui qui concerne les autres. Mais pour ce qui ne concerne que lui, son indépendance est, de droit, absolue. Sur lui-même, sur son corps et son esprit, l’individu est souverain. »</a:t>
            </a:r>
            <a:r>
              <a:rPr lang="fr-FR" dirty="0" smtClean="0"/>
              <a:t>, ibid., </a:t>
            </a:r>
            <a:r>
              <a:rPr lang="fr-FR" dirty="0" smtClean="0"/>
              <a:t>pp. 74-75.</a:t>
            </a:r>
            <a:endParaRPr lang="fr-FR" dirty="0"/>
          </a:p>
        </p:txBody>
      </p:sp>
    </p:spTree>
    <p:extLst>
      <p:ext uri="{BB962C8B-B14F-4D97-AF65-F5344CB8AC3E}">
        <p14:creationId xmlns:p14="http://schemas.microsoft.com/office/powerpoint/2010/main" val="394474847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Prince de Machiavel</a:t>
            </a:r>
            <a:endParaRPr lang="fr-FR" dirty="0"/>
          </a:p>
        </p:txBody>
      </p:sp>
      <p:sp>
        <p:nvSpPr>
          <p:cNvPr id="3" name="Espace réservé du contenu 2"/>
          <p:cNvSpPr>
            <a:spLocks noGrp="1"/>
          </p:cNvSpPr>
          <p:nvPr>
            <p:ph idx="1"/>
          </p:nvPr>
        </p:nvSpPr>
        <p:spPr/>
        <p:txBody>
          <a:bodyPr/>
          <a:lstStyle/>
          <a:p>
            <a:pPr marL="0" indent="0" algn="just">
              <a:buNone/>
            </a:pPr>
            <a:r>
              <a:rPr lang="fr-FR" dirty="0" smtClean="0"/>
              <a:t>« Et les hommes hésitent moins à nuire à un qui se fait aimer qu’à un qui se fait craindre ; car l’amour est maintenu par un lien d’obligation qui, parce que les hommes sont méchants, est rompu par toute occasion de profit particulier ; mais la crainte est maintenue par une peur de châtiment qui ne t’abandonne jamais. », ibid. </a:t>
            </a:r>
            <a:endParaRPr lang="fr-FR" dirty="0"/>
          </a:p>
        </p:txBody>
      </p:sp>
    </p:spTree>
    <p:extLst>
      <p:ext uri="{BB962C8B-B14F-4D97-AF65-F5344CB8AC3E}">
        <p14:creationId xmlns:p14="http://schemas.microsoft.com/office/powerpoint/2010/main" val="468208249"/>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 Berlin</a:t>
            </a:r>
            <a:endParaRPr lang="fr-FR" dirty="0"/>
          </a:p>
        </p:txBody>
      </p:sp>
      <p:sp>
        <p:nvSpPr>
          <p:cNvPr id="3" name="Espace réservé du contenu 2"/>
          <p:cNvSpPr>
            <a:spLocks noGrp="1"/>
          </p:cNvSpPr>
          <p:nvPr>
            <p:ph idx="1"/>
          </p:nvPr>
        </p:nvSpPr>
        <p:spPr/>
        <p:txBody>
          <a:bodyPr/>
          <a:lstStyle/>
          <a:p>
            <a:pPr marL="0" indent="0" algn="just">
              <a:buNone/>
            </a:pPr>
            <a:r>
              <a:rPr lang="fr-FR" dirty="0"/>
              <a:t>« Le monde de notre expérience ordinaire est un monde dans lequel nous sommes confrontés à des choix entre des fins également ultimes, des exigences également absolues et en réaliser certaines entraîne inévitablement le sacrifice d’autres. En fait, c’est justement à cause de cette situation que les hommes accordent une valeur aussi immense à la liberté de choisir. </a:t>
            </a:r>
            <a:r>
              <a:rPr lang="fr-FR" dirty="0" smtClean="0"/>
              <a:t> », ibid.</a:t>
            </a:r>
            <a:endParaRPr lang="fr-FR" dirty="0"/>
          </a:p>
        </p:txBody>
      </p:sp>
    </p:spTree>
    <p:extLst>
      <p:ext uri="{BB962C8B-B14F-4D97-AF65-F5344CB8AC3E}">
        <p14:creationId xmlns:p14="http://schemas.microsoft.com/office/powerpoint/2010/main" val="158470792"/>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deux questions concernant la liberté-</a:t>
            </a:r>
            <a:r>
              <a:rPr lang="fr-FR" dirty="0"/>
              <a:t>B</a:t>
            </a:r>
            <a:r>
              <a:rPr lang="fr-FR" dirty="0" smtClean="0"/>
              <a:t>erlin</a:t>
            </a:r>
            <a:endParaRPr lang="fr-FR" dirty="0"/>
          </a:p>
        </p:txBody>
      </p:sp>
      <p:sp>
        <p:nvSpPr>
          <p:cNvPr id="3" name="Espace réservé du contenu 2"/>
          <p:cNvSpPr>
            <a:spLocks noGrp="1"/>
          </p:cNvSpPr>
          <p:nvPr>
            <p:ph idx="1"/>
          </p:nvPr>
        </p:nvSpPr>
        <p:spPr/>
        <p:txBody>
          <a:bodyPr>
            <a:normAutofit fontScale="92500" lnSpcReduction="20000"/>
          </a:bodyPr>
          <a:lstStyle/>
          <a:p>
            <a:pPr marL="0" indent="0" algn="just">
              <a:buNone/>
            </a:pPr>
            <a:r>
              <a:rPr lang="fr-FR" dirty="0" smtClean="0"/>
              <a:t>« La réponse à la question : « Qui me gouverne ? » est logiquement distincte de la question : « Jusqu’où le gouvernement s’ingère-t-il dans mes affaires ? » C’est dans cet écart que réside finalement l’opposition entre ces deux conceptions de la liberté, la négative et la positive. En effet, le concept de liberté « positive » surgit lorsque nous nous efforçons de répondre, non pas à la question : « Que suis-je libre de faire ou d’être ? », mais : « Par qui suis-je gouverné ? », ou encore : « Qui est habilité à dire ce que je dois – ou ne dois pas – être ou faire ? », </a:t>
            </a:r>
            <a:r>
              <a:rPr lang="fr-FR" i="1" dirty="0"/>
              <a:t>Deux conceptions de la liberté</a:t>
            </a:r>
            <a:r>
              <a:rPr lang="fr-FR" dirty="0"/>
              <a:t>, p. 179</a:t>
            </a:r>
          </a:p>
        </p:txBody>
      </p:sp>
    </p:spTree>
    <p:extLst>
      <p:ext uri="{BB962C8B-B14F-4D97-AF65-F5344CB8AC3E}">
        <p14:creationId xmlns:p14="http://schemas.microsoft.com/office/powerpoint/2010/main" val="2888570644"/>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Théorie de la justice-</a:t>
            </a:r>
            <a:r>
              <a:rPr lang="fr-FR" dirty="0" err="1"/>
              <a:t>R</a:t>
            </a:r>
            <a:r>
              <a:rPr lang="fr-FR" dirty="0" err="1" smtClean="0"/>
              <a:t>awls</a:t>
            </a:r>
            <a:endParaRPr lang="fr-FR" dirty="0"/>
          </a:p>
        </p:txBody>
      </p:sp>
      <p:sp>
        <p:nvSpPr>
          <p:cNvPr id="3" name="Espace réservé du contenu 2"/>
          <p:cNvSpPr>
            <a:spLocks noGrp="1"/>
          </p:cNvSpPr>
          <p:nvPr>
            <p:ph idx="1"/>
          </p:nvPr>
        </p:nvSpPr>
        <p:spPr/>
        <p:txBody>
          <a:bodyPr>
            <a:normAutofit fontScale="92500" lnSpcReduction="20000"/>
          </a:bodyPr>
          <a:lstStyle/>
          <a:p>
            <a:pPr marL="0" indent="0" algn="just">
              <a:buNone/>
            </a:pPr>
            <a:r>
              <a:rPr lang="fr-FR" dirty="0" smtClean="0"/>
              <a:t>L’objet de la justice : « la structure de base de la société »</a:t>
            </a:r>
          </a:p>
          <a:p>
            <a:pPr marL="0" indent="0" algn="just">
              <a:buNone/>
            </a:pPr>
            <a:r>
              <a:rPr lang="fr-FR" dirty="0" smtClean="0"/>
              <a:t>« (…) théorie de la justice qui généralise et conduit à un plus haut niveau d’abstraction la conception traditionnelle du contrat social. »</a:t>
            </a:r>
          </a:p>
          <a:p>
            <a:pPr marL="0" indent="0" algn="just">
              <a:buNone/>
            </a:pPr>
            <a:r>
              <a:rPr lang="fr-FR" dirty="0" smtClean="0"/>
              <a:t>« situation initiale comportant certaines contraintes dans la procédure de l’argumentation devant mener à l’accord originel sur les principes de la justice. »J. </a:t>
            </a:r>
            <a:r>
              <a:rPr lang="fr-FR" dirty="0" err="1" smtClean="0"/>
              <a:t>Rawls</a:t>
            </a:r>
            <a:r>
              <a:rPr lang="fr-FR" dirty="0" smtClean="0"/>
              <a:t>, Chapitre 1, « La justice comme équité », Paris, Seuil, 1987, Traduction de C. </a:t>
            </a:r>
            <a:r>
              <a:rPr lang="fr-FR" dirty="0" err="1" smtClean="0"/>
              <a:t>Audard</a:t>
            </a:r>
            <a:r>
              <a:rPr lang="fr-FR" dirty="0" smtClean="0"/>
              <a:t>, </a:t>
            </a:r>
            <a:r>
              <a:rPr lang="fr-FR" dirty="0"/>
              <a:t>p. 29.</a:t>
            </a:r>
          </a:p>
          <a:p>
            <a:endParaRPr lang="fr-FR" dirty="0"/>
          </a:p>
        </p:txBody>
      </p:sp>
    </p:spTree>
    <p:extLst>
      <p:ext uri="{BB962C8B-B14F-4D97-AF65-F5344CB8AC3E}">
        <p14:creationId xmlns:p14="http://schemas.microsoft.com/office/powerpoint/2010/main" val="124415298"/>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Inviolabilité de la personne et liberté individuelle</a:t>
            </a:r>
            <a:endParaRPr lang="fr-FR" dirty="0"/>
          </a:p>
        </p:txBody>
      </p:sp>
      <p:sp>
        <p:nvSpPr>
          <p:cNvPr id="3" name="Espace réservé du contenu 2"/>
          <p:cNvSpPr>
            <a:spLocks noGrp="1"/>
          </p:cNvSpPr>
          <p:nvPr>
            <p:ph idx="1"/>
          </p:nvPr>
        </p:nvSpPr>
        <p:spPr/>
        <p:txBody>
          <a:bodyPr>
            <a:normAutofit fontScale="92500" lnSpcReduction="20000"/>
          </a:bodyPr>
          <a:lstStyle/>
          <a:p>
            <a:pPr marL="0" indent="0" algn="just">
              <a:buNone/>
            </a:pPr>
            <a:r>
              <a:rPr lang="fr-FR" dirty="0" smtClean="0"/>
              <a:t>« Chaque personne possède une inviolabilité fondée sur la justice qui, même au nom du bien-être de l’ensemble de la société, ne peut être transgressée. Pour cette raison la justice interdit que la perte de liberté de certains puisse être justifiée par l’obtention, par d’autres, d’un plus grand bien. Elle n’admet pas que les sacrifices imposés à un petit nombre puissent être compensés par l’augmentation des avantages dont jouit le plus grand nombre. </a:t>
            </a:r>
            <a:r>
              <a:rPr lang="fr-FR" dirty="0" smtClean="0"/>
              <a:t>», J. </a:t>
            </a:r>
            <a:r>
              <a:rPr lang="fr-FR" dirty="0" err="1" smtClean="0"/>
              <a:t>Rawls</a:t>
            </a:r>
            <a:r>
              <a:rPr lang="fr-FR" dirty="0" smtClean="0"/>
              <a:t>, </a:t>
            </a:r>
            <a:r>
              <a:rPr lang="fr-FR" i="1" dirty="0" smtClean="0"/>
              <a:t>Théorie de la justice</a:t>
            </a:r>
            <a:r>
              <a:rPr lang="fr-FR" dirty="0" smtClean="0"/>
              <a:t>.</a:t>
            </a:r>
            <a:endParaRPr lang="fr-FR" dirty="0" smtClean="0"/>
          </a:p>
        </p:txBody>
      </p:sp>
    </p:spTree>
    <p:extLst>
      <p:ext uri="{BB962C8B-B14F-4D97-AF65-F5344CB8AC3E}">
        <p14:creationId xmlns:p14="http://schemas.microsoft.com/office/powerpoint/2010/main" val="1938334172"/>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JUSTICE ET DÉTERMINATION DES AVANTAGES</a:t>
            </a:r>
            <a:endParaRPr lang="fr-FR" dirty="0"/>
          </a:p>
        </p:txBody>
      </p:sp>
      <p:sp>
        <p:nvSpPr>
          <p:cNvPr id="3" name="Espace réservé du contenu 2"/>
          <p:cNvSpPr>
            <a:spLocks noGrp="1"/>
          </p:cNvSpPr>
          <p:nvPr>
            <p:ph idx="1"/>
          </p:nvPr>
        </p:nvSpPr>
        <p:spPr/>
        <p:txBody>
          <a:bodyPr>
            <a:normAutofit lnSpcReduction="10000"/>
          </a:bodyPr>
          <a:lstStyle/>
          <a:p>
            <a:pPr marL="0" indent="0" algn="just">
              <a:buNone/>
            </a:pPr>
            <a:r>
              <a:rPr lang="fr-FR" dirty="0" smtClean="0"/>
              <a:t>« organisations sociales qui déterminent cette répartition des avantages », enjeu de « distribution correcte des parts »</a:t>
            </a:r>
          </a:p>
          <a:p>
            <a:pPr marL="0" indent="0" algn="just">
              <a:buNone/>
            </a:pPr>
            <a:r>
              <a:rPr lang="fr-FR" dirty="0" smtClean="0"/>
              <a:t>« Principes de la justice sociale » : « ils fournissent un moyen de fixer les droits et les devoirs dans les institutions de base de la société et ils définissent la répartition adéquate des bénéfices et des charges de la coopération sociale. </a:t>
            </a:r>
            <a:r>
              <a:rPr lang="fr-FR" dirty="0" smtClean="0"/>
              <a:t>», ibid.</a:t>
            </a:r>
            <a:endParaRPr lang="fr-FR" dirty="0"/>
          </a:p>
        </p:txBody>
      </p:sp>
    </p:spTree>
    <p:extLst>
      <p:ext uri="{BB962C8B-B14F-4D97-AF65-F5344CB8AC3E}">
        <p14:creationId xmlns:p14="http://schemas.microsoft.com/office/powerpoint/2010/main" val="3211698165"/>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POSITION ORIGINELLE…</a:t>
            </a:r>
            <a:endParaRPr lang="fr-FR" dirty="0"/>
          </a:p>
        </p:txBody>
      </p:sp>
      <p:sp>
        <p:nvSpPr>
          <p:cNvPr id="3" name="Espace réservé du contenu 2"/>
          <p:cNvSpPr>
            <a:spLocks noGrp="1"/>
          </p:cNvSpPr>
          <p:nvPr>
            <p:ph idx="1"/>
          </p:nvPr>
        </p:nvSpPr>
        <p:spPr/>
        <p:txBody>
          <a:bodyPr>
            <a:normAutofit fontScale="92500" lnSpcReduction="20000"/>
          </a:bodyPr>
          <a:lstStyle/>
          <a:p>
            <a:pPr marL="0" indent="0" algn="just">
              <a:buNone/>
            </a:pPr>
            <a:r>
              <a:rPr lang="fr-FR" dirty="0" smtClean="0"/>
              <a:t>« (…) la position originelle d’égalité correspond à l’état de nature dans la théorie traditionnelle du contrat social. (…) Il faut la comprendre comme étant une situation purement hypothétique, définie de manière à conduire à une certaine conception de la justice. Parmi les traits essentiels de cette situation, il y a le fait que personne ne connaît sa place dans la société, sa position de classe ou son statut social, pas plus que personne ne connaît le sort qui lui est réservé dans la répartition des capacités et des dons naturels, par exemple l’intelligence, la force, etc</a:t>
            </a:r>
            <a:r>
              <a:rPr lang="fr-FR" dirty="0" smtClean="0"/>
              <a:t>. », ibid. </a:t>
            </a:r>
            <a:endParaRPr lang="fr-FR" dirty="0"/>
          </a:p>
        </p:txBody>
      </p:sp>
    </p:spTree>
    <p:extLst>
      <p:ext uri="{BB962C8B-B14F-4D97-AF65-F5344CB8AC3E}">
        <p14:creationId xmlns:p14="http://schemas.microsoft.com/office/powerpoint/2010/main" val="3907985826"/>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…et voile d’ignorance</a:t>
            </a:r>
            <a:endParaRPr lang="fr-FR" dirty="0"/>
          </a:p>
        </p:txBody>
      </p:sp>
      <p:sp>
        <p:nvSpPr>
          <p:cNvPr id="3" name="Espace réservé du contenu 2"/>
          <p:cNvSpPr>
            <a:spLocks noGrp="1"/>
          </p:cNvSpPr>
          <p:nvPr>
            <p:ph idx="1"/>
          </p:nvPr>
        </p:nvSpPr>
        <p:spPr/>
        <p:txBody>
          <a:bodyPr/>
          <a:lstStyle/>
          <a:p>
            <a:pPr marL="0" indent="0" algn="just">
              <a:buNone/>
            </a:pPr>
            <a:r>
              <a:rPr lang="fr-FR" dirty="0" smtClean="0"/>
              <a:t>« J’irai </a:t>
            </a:r>
            <a:r>
              <a:rPr lang="fr-FR" dirty="0"/>
              <a:t>même jusqu’à poser que les partenaires ignorent leurs propres conceptions du bien ou leurs tendances </a:t>
            </a:r>
            <a:r>
              <a:rPr lang="fr-FR" dirty="0" smtClean="0"/>
              <a:t>psychologiques </a:t>
            </a:r>
            <a:r>
              <a:rPr lang="fr-FR" dirty="0"/>
              <a:t>particulières. Les principes de justice sont choisis derrière un voile d’ignorance. Ceci </a:t>
            </a:r>
            <a:r>
              <a:rPr lang="fr-FR" dirty="0" smtClean="0"/>
              <a:t>garantit </a:t>
            </a:r>
            <a:r>
              <a:rPr lang="fr-FR" dirty="0"/>
              <a:t>que personne n’est avantagé ou désavantagé dans le choix des principes par le hasard naturel ou par la contingence des circonstances </a:t>
            </a:r>
            <a:r>
              <a:rPr lang="fr-FR" dirty="0" smtClean="0"/>
              <a:t>sociales.</a:t>
            </a:r>
            <a:r>
              <a:rPr lang="fr-FR" dirty="0" smtClean="0"/>
              <a:t>», ibid.</a:t>
            </a:r>
            <a:endParaRPr lang="fr-FR" dirty="0"/>
          </a:p>
          <a:p>
            <a:endParaRPr lang="fr-FR" dirty="0"/>
          </a:p>
        </p:txBody>
      </p:sp>
    </p:spTree>
    <p:extLst>
      <p:ext uri="{BB962C8B-B14F-4D97-AF65-F5344CB8AC3E}">
        <p14:creationId xmlns:p14="http://schemas.microsoft.com/office/powerpoint/2010/main" val="4163703112"/>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Deux principes de justice</a:t>
            </a:r>
            <a:endParaRPr lang="fr-FR" dirty="0"/>
          </a:p>
        </p:txBody>
      </p:sp>
      <p:sp>
        <p:nvSpPr>
          <p:cNvPr id="3" name="Espace réservé du contenu 2"/>
          <p:cNvSpPr>
            <a:spLocks noGrp="1"/>
          </p:cNvSpPr>
          <p:nvPr>
            <p:ph idx="1"/>
          </p:nvPr>
        </p:nvSpPr>
        <p:spPr/>
        <p:txBody>
          <a:bodyPr>
            <a:normAutofit fontScale="92500" lnSpcReduction="10000"/>
          </a:bodyPr>
          <a:lstStyle/>
          <a:p>
            <a:pPr marL="0" indent="0" algn="just">
              <a:buNone/>
            </a:pPr>
            <a:r>
              <a:rPr lang="fr-FR" dirty="0" smtClean="0"/>
              <a:t>« </a:t>
            </a:r>
            <a:r>
              <a:rPr lang="ru-RU" dirty="0" err="1" smtClean="0"/>
              <a:t>Toute</a:t>
            </a:r>
            <a:r>
              <a:rPr lang="ru-RU" dirty="0" smtClean="0"/>
              <a:t> </a:t>
            </a:r>
            <a:r>
              <a:rPr lang="ru-RU" dirty="0" err="1"/>
              <a:t>personne</a:t>
            </a:r>
            <a:r>
              <a:rPr lang="ru-RU" dirty="0"/>
              <a:t> </a:t>
            </a:r>
            <a:r>
              <a:rPr lang="ru-RU" dirty="0" err="1"/>
              <a:t>a</a:t>
            </a:r>
            <a:r>
              <a:rPr lang="ru-RU" dirty="0"/>
              <a:t> </a:t>
            </a:r>
            <a:r>
              <a:rPr lang="ru-RU" dirty="0" err="1"/>
              <a:t>un</a:t>
            </a:r>
            <a:r>
              <a:rPr lang="ru-RU" dirty="0"/>
              <a:t> </a:t>
            </a:r>
            <a:r>
              <a:rPr lang="ru-RU" dirty="0" err="1"/>
              <a:t>droit</a:t>
            </a:r>
            <a:r>
              <a:rPr lang="ru-RU" dirty="0"/>
              <a:t> </a:t>
            </a:r>
            <a:r>
              <a:rPr lang="ru-RU" dirty="0" err="1"/>
              <a:t>égal</a:t>
            </a:r>
            <a:r>
              <a:rPr lang="ru-RU" dirty="0"/>
              <a:t> </a:t>
            </a:r>
            <a:r>
              <a:rPr lang="ru-RU" dirty="0" err="1"/>
              <a:t>à</a:t>
            </a:r>
            <a:r>
              <a:rPr lang="ru-RU" dirty="0"/>
              <a:t> </a:t>
            </a:r>
            <a:r>
              <a:rPr lang="ru-RU" dirty="0" err="1"/>
              <a:t>l’ensemble</a:t>
            </a:r>
            <a:r>
              <a:rPr lang="ru-RU" dirty="0"/>
              <a:t> </a:t>
            </a:r>
            <a:r>
              <a:rPr lang="ru-RU" dirty="0" err="1"/>
              <a:t>le</a:t>
            </a:r>
            <a:r>
              <a:rPr lang="ru-RU" dirty="0"/>
              <a:t> </a:t>
            </a:r>
            <a:r>
              <a:rPr lang="ru-RU" dirty="0" err="1"/>
              <a:t>plus</a:t>
            </a:r>
            <a:r>
              <a:rPr lang="ru-RU" dirty="0"/>
              <a:t> </a:t>
            </a:r>
            <a:r>
              <a:rPr lang="ru-RU" dirty="0" err="1"/>
              <a:t>étendu</a:t>
            </a:r>
            <a:r>
              <a:rPr lang="ru-RU" dirty="0"/>
              <a:t> </a:t>
            </a:r>
            <a:r>
              <a:rPr lang="ru-RU" dirty="0" err="1"/>
              <a:t>de</a:t>
            </a:r>
            <a:r>
              <a:rPr lang="ru-RU" dirty="0"/>
              <a:t> </a:t>
            </a:r>
            <a:r>
              <a:rPr lang="ru-RU" dirty="0" err="1"/>
              <a:t>libertés</a:t>
            </a:r>
            <a:r>
              <a:rPr lang="ru-RU" dirty="0"/>
              <a:t> </a:t>
            </a:r>
            <a:r>
              <a:rPr lang="ru-RU" dirty="0" err="1"/>
              <a:t>fondamentales</a:t>
            </a:r>
            <a:r>
              <a:rPr lang="ru-RU" dirty="0"/>
              <a:t> </a:t>
            </a:r>
            <a:r>
              <a:rPr lang="ru-RU" dirty="0" err="1"/>
              <a:t>égales</a:t>
            </a:r>
            <a:r>
              <a:rPr lang="ru-RU" dirty="0"/>
              <a:t> </a:t>
            </a:r>
            <a:r>
              <a:rPr lang="ru-RU" dirty="0" err="1"/>
              <a:t>qui</a:t>
            </a:r>
            <a:r>
              <a:rPr lang="ru-RU" dirty="0"/>
              <a:t> </a:t>
            </a:r>
            <a:r>
              <a:rPr lang="ru-RU" dirty="0" err="1"/>
              <a:t>soit</a:t>
            </a:r>
            <a:r>
              <a:rPr lang="ru-RU" dirty="0"/>
              <a:t> </a:t>
            </a:r>
            <a:r>
              <a:rPr lang="ru-RU" dirty="0" err="1"/>
              <a:t>compatible</a:t>
            </a:r>
            <a:r>
              <a:rPr lang="ru-RU" dirty="0"/>
              <a:t> </a:t>
            </a:r>
            <a:r>
              <a:rPr lang="ru-RU" dirty="0" err="1"/>
              <a:t>avec</a:t>
            </a:r>
            <a:r>
              <a:rPr lang="ru-RU" dirty="0"/>
              <a:t> </a:t>
            </a:r>
            <a:r>
              <a:rPr lang="ru-RU" dirty="0" err="1"/>
              <a:t>un</a:t>
            </a:r>
            <a:r>
              <a:rPr lang="ru-RU" dirty="0"/>
              <a:t> </a:t>
            </a:r>
            <a:r>
              <a:rPr lang="ru-RU" dirty="0" err="1"/>
              <a:t>ensemble</a:t>
            </a:r>
            <a:r>
              <a:rPr lang="ru-RU" dirty="0"/>
              <a:t> </a:t>
            </a:r>
            <a:r>
              <a:rPr lang="ru-RU" dirty="0" err="1"/>
              <a:t>de</a:t>
            </a:r>
            <a:r>
              <a:rPr lang="ru-RU" dirty="0"/>
              <a:t> </a:t>
            </a:r>
            <a:r>
              <a:rPr lang="ru-RU" dirty="0" err="1"/>
              <a:t>libertés</a:t>
            </a:r>
            <a:r>
              <a:rPr lang="ru-RU" dirty="0"/>
              <a:t> </a:t>
            </a:r>
            <a:r>
              <a:rPr lang="ru-RU" dirty="0" err="1"/>
              <a:t>pour</a:t>
            </a:r>
            <a:r>
              <a:rPr lang="ru-RU" dirty="0"/>
              <a:t> </a:t>
            </a:r>
            <a:r>
              <a:rPr lang="ru-RU" dirty="0" err="1"/>
              <a:t>tous</a:t>
            </a:r>
            <a:r>
              <a:rPr lang="ru-RU" dirty="0"/>
              <a:t>. »</a:t>
            </a:r>
            <a:r>
              <a:rPr lang="ru-RU" dirty="0" smtClean="0"/>
              <a:t>,</a:t>
            </a:r>
            <a:endParaRPr lang="fr-FR" dirty="0" smtClean="0"/>
          </a:p>
          <a:p>
            <a:pPr marL="0" indent="0" algn="just">
              <a:buNone/>
            </a:pPr>
            <a:r>
              <a:rPr lang="ru-RU" dirty="0" smtClean="0"/>
              <a:t>«</a:t>
            </a:r>
            <a:r>
              <a:rPr lang="fr-FR" dirty="0" smtClean="0"/>
              <a:t> </a:t>
            </a:r>
            <a:r>
              <a:rPr lang="ru-RU" dirty="0" err="1" smtClean="0"/>
              <a:t>les</a:t>
            </a:r>
            <a:r>
              <a:rPr lang="ru-RU" dirty="0" smtClean="0"/>
              <a:t> </a:t>
            </a:r>
            <a:r>
              <a:rPr lang="ru-RU" dirty="0" err="1"/>
              <a:t>inégalité</a:t>
            </a:r>
            <a:r>
              <a:rPr lang="ru-RU" dirty="0"/>
              <a:t> </a:t>
            </a:r>
            <a:r>
              <a:rPr lang="ru-RU" dirty="0" err="1"/>
              <a:t>sociales</a:t>
            </a:r>
            <a:r>
              <a:rPr lang="ru-RU" dirty="0"/>
              <a:t> </a:t>
            </a:r>
            <a:r>
              <a:rPr lang="ru-RU" dirty="0" err="1"/>
              <a:t>et</a:t>
            </a:r>
            <a:r>
              <a:rPr lang="ru-RU" dirty="0"/>
              <a:t> </a:t>
            </a:r>
            <a:r>
              <a:rPr lang="ru-RU" dirty="0" err="1"/>
              <a:t>économiques</a:t>
            </a:r>
            <a:r>
              <a:rPr lang="ru-RU" dirty="0"/>
              <a:t> </a:t>
            </a:r>
            <a:r>
              <a:rPr lang="ru-RU" dirty="0" err="1"/>
              <a:t>doivent</a:t>
            </a:r>
            <a:r>
              <a:rPr lang="ru-RU" dirty="0"/>
              <a:t> </a:t>
            </a:r>
            <a:r>
              <a:rPr lang="ru-RU" dirty="0" err="1"/>
              <a:t>satisfaire</a:t>
            </a:r>
            <a:r>
              <a:rPr lang="ru-RU" dirty="0"/>
              <a:t> </a:t>
            </a:r>
            <a:r>
              <a:rPr lang="ru-RU" dirty="0" err="1"/>
              <a:t>deux</a:t>
            </a:r>
            <a:r>
              <a:rPr lang="ru-RU" dirty="0"/>
              <a:t> </a:t>
            </a:r>
            <a:r>
              <a:rPr lang="ru-RU" dirty="0" err="1"/>
              <a:t>conditions</a:t>
            </a:r>
            <a:r>
              <a:rPr lang="ru-RU" dirty="0"/>
              <a:t> : </a:t>
            </a:r>
            <a:r>
              <a:rPr lang="ru-RU" dirty="0" err="1"/>
              <a:t>elles</a:t>
            </a:r>
            <a:r>
              <a:rPr lang="ru-RU" dirty="0"/>
              <a:t> </a:t>
            </a:r>
            <a:r>
              <a:rPr lang="ru-RU" dirty="0" err="1"/>
              <a:t>doivent</a:t>
            </a:r>
            <a:r>
              <a:rPr lang="ru-RU" dirty="0"/>
              <a:t> </a:t>
            </a:r>
            <a:r>
              <a:rPr lang="ru-RU" dirty="0" err="1"/>
              <a:t>être</a:t>
            </a:r>
            <a:r>
              <a:rPr lang="ru-RU" dirty="0"/>
              <a:t> (</a:t>
            </a:r>
            <a:r>
              <a:rPr lang="ru-RU" dirty="0" err="1"/>
              <a:t>a</a:t>
            </a:r>
            <a:r>
              <a:rPr lang="ru-RU" dirty="0"/>
              <a:t>) </a:t>
            </a:r>
            <a:r>
              <a:rPr lang="ru-RU" dirty="0" err="1"/>
              <a:t>au</a:t>
            </a:r>
            <a:r>
              <a:rPr lang="ru-RU" dirty="0"/>
              <a:t> </a:t>
            </a:r>
            <a:r>
              <a:rPr lang="ru-RU" dirty="0" err="1"/>
              <a:t>plus</a:t>
            </a:r>
            <a:r>
              <a:rPr lang="ru-RU" dirty="0"/>
              <a:t> </a:t>
            </a:r>
            <a:r>
              <a:rPr lang="ru-RU" dirty="0" err="1"/>
              <a:t>grand</a:t>
            </a:r>
            <a:r>
              <a:rPr lang="ru-RU" dirty="0"/>
              <a:t> </a:t>
            </a:r>
            <a:r>
              <a:rPr lang="ru-RU" dirty="0" err="1"/>
              <a:t>bénéfice</a:t>
            </a:r>
            <a:r>
              <a:rPr lang="ru-RU" dirty="0"/>
              <a:t> </a:t>
            </a:r>
            <a:r>
              <a:rPr lang="ru-RU" dirty="0" err="1"/>
              <a:t>des</a:t>
            </a:r>
            <a:r>
              <a:rPr lang="ru-RU" dirty="0"/>
              <a:t> </a:t>
            </a:r>
            <a:r>
              <a:rPr lang="ru-RU" dirty="0" err="1"/>
              <a:t>membres</a:t>
            </a:r>
            <a:r>
              <a:rPr lang="ru-RU" dirty="0"/>
              <a:t> </a:t>
            </a:r>
            <a:r>
              <a:rPr lang="ru-RU" dirty="0" err="1"/>
              <a:t>les</a:t>
            </a:r>
            <a:r>
              <a:rPr lang="ru-RU" dirty="0"/>
              <a:t> </a:t>
            </a:r>
            <a:r>
              <a:rPr lang="ru-RU" dirty="0" err="1"/>
              <a:t>moins</a:t>
            </a:r>
            <a:r>
              <a:rPr lang="ru-RU" dirty="0"/>
              <a:t> </a:t>
            </a:r>
            <a:r>
              <a:rPr lang="ru-RU" dirty="0" err="1"/>
              <a:t>avantagés</a:t>
            </a:r>
            <a:r>
              <a:rPr lang="ru-RU" dirty="0"/>
              <a:t> </a:t>
            </a:r>
            <a:r>
              <a:rPr lang="ru-RU" dirty="0" err="1"/>
              <a:t>de</a:t>
            </a:r>
            <a:r>
              <a:rPr lang="ru-RU" dirty="0"/>
              <a:t> </a:t>
            </a:r>
            <a:r>
              <a:rPr lang="ru-RU" dirty="0" err="1"/>
              <a:t>la</a:t>
            </a:r>
            <a:r>
              <a:rPr lang="ru-RU" dirty="0"/>
              <a:t> </a:t>
            </a:r>
            <a:r>
              <a:rPr lang="ru-RU" dirty="0" err="1"/>
              <a:t>société</a:t>
            </a:r>
            <a:r>
              <a:rPr lang="ru-RU" dirty="0"/>
              <a:t> ; </a:t>
            </a:r>
            <a:r>
              <a:rPr lang="ru-RU" dirty="0" err="1"/>
              <a:t>et</a:t>
            </a:r>
            <a:r>
              <a:rPr lang="ru-RU" dirty="0"/>
              <a:t> (</a:t>
            </a:r>
            <a:r>
              <a:rPr lang="ru-RU" dirty="0" err="1"/>
              <a:t>b</a:t>
            </a:r>
            <a:r>
              <a:rPr lang="ru-RU" dirty="0"/>
              <a:t>) </a:t>
            </a:r>
            <a:r>
              <a:rPr lang="ru-RU" dirty="0" err="1"/>
              <a:t>attachées</a:t>
            </a:r>
            <a:r>
              <a:rPr lang="ru-RU" dirty="0"/>
              <a:t> </a:t>
            </a:r>
            <a:r>
              <a:rPr lang="ru-RU" dirty="0" err="1"/>
              <a:t>à</a:t>
            </a:r>
            <a:r>
              <a:rPr lang="ru-RU" dirty="0"/>
              <a:t> </a:t>
            </a:r>
            <a:r>
              <a:rPr lang="ru-RU" dirty="0" err="1"/>
              <a:t>des</a:t>
            </a:r>
            <a:r>
              <a:rPr lang="ru-RU" dirty="0"/>
              <a:t> </a:t>
            </a:r>
            <a:r>
              <a:rPr lang="ru-RU" dirty="0" err="1"/>
              <a:t>fonctions</a:t>
            </a:r>
            <a:r>
              <a:rPr lang="ru-RU" dirty="0"/>
              <a:t> </a:t>
            </a:r>
            <a:r>
              <a:rPr lang="ru-RU" dirty="0" err="1"/>
              <a:t>et</a:t>
            </a:r>
            <a:r>
              <a:rPr lang="ru-RU" dirty="0"/>
              <a:t> </a:t>
            </a:r>
            <a:r>
              <a:rPr lang="ru-RU" dirty="0" err="1"/>
              <a:t>positions</a:t>
            </a:r>
            <a:r>
              <a:rPr lang="ru-RU" dirty="0"/>
              <a:t> </a:t>
            </a:r>
            <a:r>
              <a:rPr lang="ru-RU" dirty="0" err="1"/>
              <a:t>ouvertes</a:t>
            </a:r>
            <a:r>
              <a:rPr lang="ru-RU" dirty="0"/>
              <a:t> </a:t>
            </a:r>
            <a:r>
              <a:rPr lang="ru-RU" dirty="0" err="1"/>
              <a:t>à</a:t>
            </a:r>
            <a:r>
              <a:rPr lang="ru-RU" dirty="0"/>
              <a:t> </a:t>
            </a:r>
            <a:r>
              <a:rPr lang="ru-RU" dirty="0" err="1"/>
              <a:t>tous</a:t>
            </a:r>
            <a:r>
              <a:rPr lang="ru-RU" dirty="0"/>
              <a:t> </a:t>
            </a:r>
            <a:r>
              <a:rPr lang="ru-RU" dirty="0" err="1"/>
              <a:t>dans</a:t>
            </a:r>
            <a:r>
              <a:rPr lang="ru-RU" dirty="0"/>
              <a:t> </a:t>
            </a:r>
            <a:r>
              <a:rPr lang="ru-RU" dirty="0" err="1"/>
              <a:t>des</a:t>
            </a:r>
            <a:r>
              <a:rPr lang="ru-RU" dirty="0"/>
              <a:t> </a:t>
            </a:r>
            <a:r>
              <a:rPr lang="ru-RU" dirty="0" err="1"/>
              <a:t>conditions</a:t>
            </a:r>
            <a:r>
              <a:rPr lang="ru-RU" dirty="0"/>
              <a:t> </a:t>
            </a:r>
            <a:r>
              <a:rPr lang="ru-RU" dirty="0" err="1"/>
              <a:t>d’égalité</a:t>
            </a:r>
            <a:r>
              <a:rPr lang="ru-RU" dirty="0"/>
              <a:t> </a:t>
            </a:r>
            <a:r>
              <a:rPr lang="ru-RU" dirty="0" err="1"/>
              <a:t>équitable</a:t>
            </a:r>
            <a:r>
              <a:rPr lang="ru-RU" dirty="0"/>
              <a:t> </a:t>
            </a:r>
            <a:r>
              <a:rPr lang="ru-RU" dirty="0" err="1"/>
              <a:t>des</a:t>
            </a:r>
            <a:r>
              <a:rPr lang="ru-RU" dirty="0"/>
              <a:t> </a:t>
            </a:r>
            <a:r>
              <a:rPr lang="ru-RU" dirty="0" err="1"/>
              <a:t>chances</a:t>
            </a:r>
            <a:r>
              <a:rPr lang="ru-RU" dirty="0"/>
              <a:t>. </a:t>
            </a:r>
            <a:r>
              <a:rPr lang="ru-RU" dirty="0" smtClean="0"/>
              <a:t>»</a:t>
            </a:r>
            <a:r>
              <a:rPr lang="fr-FR" dirty="0" smtClean="0"/>
              <a:t>, ibid.</a:t>
            </a:r>
            <a:endParaRPr lang="fr-FR" dirty="0"/>
          </a:p>
        </p:txBody>
      </p:sp>
    </p:spTree>
    <p:extLst>
      <p:ext uri="{BB962C8B-B14F-4D97-AF65-F5344CB8AC3E}">
        <p14:creationId xmlns:p14="http://schemas.microsoft.com/office/powerpoint/2010/main" val="1271114044"/>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La désobéissance civile selon J. </a:t>
            </a:r>
            <a:r>
              <a:rPr lang="fr-FR" dirty="0" err="1" smtClean="0"/>
              <a:t>Rawls</a:t>
            </a:r>
            <a:endParaRPr lang="fr-FR" dirty="0"/>
          </a:p>
        </p:txBody>
      </p:sp>
      <p:sp>
        <p:nvSpPr>
          <p:cNvPr id="3" name="Espace réservé du contenu 2"/>
          <p:cNvSpPr>
            <a:spLocks noGrp="1"/>
          </p:cNvSpPr>
          <p:nvPr>
            <p:ph idx="1"/>
          </p:nvPr>
        </p:nvSpPr>
        <p:spPr/>
        <p:txBody>
          <a:bodyPr>
            <a:normAutofit fontScale="92500" lnSpcReduction="10000"/>
          </a:bodyPr>
          <a:lstStyle/>
          <a:p>
            <a:pPr marL="0" indent="0" algn="just">
              <a:buNone/>
            </a:pPr>
            <a:r>
              <a:rPr lang="fr-FR" dirty="0" smtClean="0"/>
              <a:t>« Le problème de la désobéissance civile ne se pose, selon moi, que dans le cadre d’un Etat démocratique plus ou moins juste pour des citoyens qui reconnaissent et admettent la légitimité de la constitution. La difficulté est celle du conflit des devoirs. Quand le devoir d’obéir aux lois promulguées par une majorité législative ( ou à des décrets issus d’une telle majorité) cesse-t-il d’être une obligation face au droit de défendre ses libertés et au devoir de lutter contre l’injustice ?»</a:t>
            </a:r>
            <a:endParaRPr lang="fr-FR" dirty="0"/>
          </a:p>
        </p:txBody>
      </p:sp>
    </p:spTree>
    <p:extLst>
      <p:ext uri="{BB962C8B-B14F-4D97-AF65-F5344CB8AC3E}">
        <p14:creationId xmlns:p14="http://schemas.microsoft.com/office/powerpoint/2010/main" val="3061004197"/>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DÉFINITION DE LA DÉSOBÉISSANCE CIVILE</a:t>
            </a:r>
            <a:endParaRPr lang="fr-FR" dirty="0"/>
          </a:p>
        </p:txBody>
      </p:sp>
      <p:sp>
        <p:nvSpPr>
          <p:cNvPr id="3" name="Espace réservé du contenu 2"/>
          <p:cNvSpPr>
            <a:spLocks noGrp="1"/>
          </p:cNvSpPr>
          <p:nvPr>
            <p:ph idx="1"/>
          </p:nvPr>
        </p:nvSpPr>
        <p:spPr/>
        <p:txBody>
          <a:bodyPr>
            <a:normAutofit fontScale="92500" lnSpcReduction="10000"/>
          </a:bodyPr>
          <a:lstStyle/>
          <a:p>
            <a:pPr marL="0" indent="0" algn="just">
              <a:buNone/>
            </a:pPr>
            <a:r>
              <a:rPr lang="fr-FR" dirty="0" smtClean="0"/>
              <a:t>« (…) un acte public, non violent, décidé en conscience, mais politique, contraire à la loi et accompli le plus souvent pour amener à un changement dans la loi ou bien dans la politique du gouvernement. En agissant ainsi, on s’adresse au sens de la justice de la majorité de la communauté et on déclare que, selon son opinion mûrement réfléchie, les principes de la coopération sociale entre des êtres libres et égaux ne sont pas actuellement respectés. » p. 405.</a:t>
            </a:r>
            <a:endParaRPr lang="fr-FR" dirty="0"/>
          </a:p>
        </p:txBody>
      </p:sp>
    </p:spTree>
    <p:extLst>
      <p:ext uri="{BB962C8B-B14F-4D97-AF65-F5344CB8AC3E}">
        <p14:creationId xmlns:p14="http://schemas.microsoft.com/office/powerpoint/2010/main" val="416075924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Prince de Machiavel</a:t>
            </a:r>
            <a:endParaRPr lang="fr-FR" dirty="0"/>
          </a:p>
        </p:txBody>
      </p:sp>
      <p:sp>
        <p:nvSpPr>
          <p:cNvPr id="3" name="Espace réservé du contenu 2"/>
          <p:cNvSpPr>
            <a:spLocks noGrp="1"/>
          </p:cNvSpPr>
          <p:nvPr>
            <p:ph idx="1"/>
          </p:nvPr>
        </p:nvSpPr>
        <p:spPr/>
        <p:txBody>
          <a:bodyPr>
            <a:normAutofit fontScale="85000" lnSpcReduction="10000"/>
          </a:bodyPr>
          <a:lstStyle/>
          <a:p>
            <a:pPr marL="0" indent="0" algn="just">
              <a:buNone/>
            </a:pPr>
            <a:r>
              <a:rPr lang="fr-FR" dirty="0" smtClean="0"/>
              <a:t>« Le prince, cependant, doit se faire craindre de sorte que s’il n’acquiert pas l’amour, il évite la haine, car être craint et n’être pas haï peuvent très bien se trouver ensemble ; et cela arrivera toujours pourvu qu’il s’abstienne des biens de ses concitoyens et de ses sujets, et de leurs femmes ; et quand, pourtant, il lui faudrait procéder contre </a:t>
            </a:r>
            <a:r>
              <a:rPr lang="fr-FR" dirty="0" smtClean="0"/>
              <a:t>le </a:t>
            </a:r>
            <a:r>
              <a:rPr lang="fr-FR" dirty="0" smtClean="0"/>
              <a:t>sang de quelqu’un, le faire, pourvu qu’il y ait justification convenable et cause manifeste ; mais, surtout s’abstenir sur bien d’autrui : car les hommes oublient plus vite la mort de leur père que la perte de leur patrimoine. », </a:t>
            </a:r>
            <a:r>
              <a:rPr lang="fr-FR" i="1" dirty="0" smtClean="0"/>
              <a:t>Le Prince, </a:t>
            </a:r>
            <a:r>
              <a:rPr lang="fr-FR" dirty="0" smtClean="0"/>
              <a:t>Chapitre XVII.</a:t>
            </a:r>
            <a:endParaRPr lang="fr-FR" dirty="0"/>
          </a:p>
        </p:txBody>
      </p:sp>
    </p:spTree>
    <p:extLst>
      <p:ext uri="{BB962C8B-B14F-4D97-AF65-F5344CB8AC3E}">
        <p14:creationId xmlns:p14="http://schemas.microsoft.com/office/powerpoint/2010/main" val="2656946385"/>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L’approche </a:t>
            </a:r>
            <a:r>
              <a:rPr lang="fr-FR" dirty="0" err="1" smtClean="0"/>
              <a:t>libertarienne</a:t>
            </a:r>
            <a:r>
              <a:rPr lang="fr-FR" dirty="0" smtClean="0"/>
              <a:t> de R. </a:t>
            </a:r>
            <a:r>
              <a:rPr lang="fr-FR" dirty="0" err="1" smtClean="0"/>
              <a:t>Nozick</a:t>
            </a:r>
            <a:endParaRPr lang="fr-FR" dirty="0"/>
          </a:p>
        </p:txBody>
      </p:sp>
      <p:sp>
        <p:nvSpPr>
          <p:cNvPr id="3" name="Espace réservé du contenu 2"/>
          <p:cNvSpPr>
            <a:spLocks noGrp="1"/>
          </p:cNvSpPr>
          <p:nvPr>
            <p:ph idx="1"/>
          </p:nvPr>
        </p:nvSpPr>
        <p:spPr/>
        <p:txBody>
          <a:bodyPr>
            <a:normAutofit/>
          </a:bodyPr>
          <a:lstStyle/>
          <a:p>
            <a:pPr marL="114300" indent="0" algn="just">
              <a:buNone/>
            </a:pPr>
            <a:r>
              <a:rPr lang="fr-FR" dirty="0" smtClean="0"/>
              <a:t>«</a:t>
            </a:r>
            <a:r>
              <a:rPr lang="fr-FR" dirty="0"/>
              <a:t> Il n’y a pas de sacrifice justifié de quelqu’un d’entre nous pour les autres. », Robert </a:t>
            </a:r>
            <a:r>
              <a:rPr lang="fr-FR" dirty="0" err="1"/>
              <a:t>Nozick</a:t>
            </a:r>
            <a:r>
              <a:rPr lang="fr-FR" dirty="0"/>
              <a:t>, </a:t>
            </a:r>
            <a:r>
              <a:rPr lang="fr-FR" i="1" dirty="0" err="1"/>
              <a:t>Anarchy</a:t>
            </a:r>
            <a:r>
              <a:rPr lang="fr-FR" i="1" dirty="0"/>
              <a:t>, State and </a:t>
            </a:r>
            <a:r>
              <a:rPr lang="fr-FR" i="1" dirty="0" err="1"/>
              <a:t>Utopia</a:t>
            </a:r>
            <a:r>
              <a:rPr lang="fr-FR" dirty="0"/>
              <a:t>, New-York, Basic Books, 1974 </a:t>
            </a:r>
            <a:r>
              <a:rPr lang="fr-FR" dirty="0" smtClean="0"/>
              <a:t>, </a:t>
            </a:r>
            <a:r>
              <a:rPr lang="fr-FR" i="1" dirty="0"/>
              <a:t>, Anarchie, Etat et utopie, </a:t>
            </a:r>
            <a:r>
              <a:rPr lang="fr-FR" dirty="0"/>
              <a:t>Paris, PUF, 1988.</a:t>
            </a:r>
          </a:p>
          <a:p>
            <a:pPr marL="114300" indent="0" algn="just">
              <a:buNone/>
            </a:pPr>
            <a:endParaRPr lang="fr-FR" dirty="0"/>
          </a:p>
          <a:p>
            <a:endParaRPr lang="fr-FR" dirty="0"/>
          </a:p>
        </p:txBody>
      </p:sp>
    </p:spTree>
    <p:extLst>
      <p:ext uri="{BB962C8B-B14F-4D97-AF65-F5344CB8AC3E}">
        <p14:creationId xmlns:p14="http://schemas.microsoft.com/office/powerpoint/2010/main" val="1893104078"/>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L’EXEMPLE DE CHAMBERLAIN</a:t>
            </a:r>
            <a:endParaRPr lang="fr-FR" dirty="0"/>
          </a:p>
        </p:txBody>
      </p:sp>
      <p:sp>
        <p:nvSpPr>
          <p:cNvPr id="3" name="Espace réservé du contenu 2"/>
          <p:cNvSpPr>
            <a:spLocks noGrp="1"/>
          </p:cNvSpPr>
          <p:nvPr>
            <p:ph idx="1"/>
          </p:nvPr>
        </p:nvSpPr>
        <p:spPr/>
        <p:txBody>
          <a:bodyPr>
            <a:normAutofit fontScale="92500" lnSpcReduction="20000"/>
          </a:bodyPr>
          <a:lstStyle/>
          <a:p>
            <a:pPr marL="0" indent="0" algn="just">
              <a:buNone/>
            </a:pPr>
            <a:r>
              <a:rPr lang="fr-FR" dirty="0" smtClean="0"/>
              <a:t>« (…) supposons que </a:t>
            </a:r>
            <a:r>
              <a:rPr lang="fr-FR" dirty="0" err="1" smtClean="0"/>
              <a:t>Wilt</a:t>
            </a:r>
            <a:r>
              <a:rPr lang="fr-FR" dirty="0" smtClean="0"/>
              <a:t> Chamberlain soit très demandé par les équipes de basket, étant donné que c’est un champion très aimé du public (…) Il signe la sorte de contrat suivante avec une équipe : pour chaque match joué sur son propre terrain, 25 cents du prix de chaque billet d’entrée lui est payé (…) La saison commence et les gens assistent joyeusement au match de son équipe; ils achètent leur billet, chaque fois  mettant de côté 25 cents du prix d’entrée dans une boîte spéciale portant le nom de Chamberlain. </a:t>
            </a:r>
            <a:r>
              <a:rPr lang="fr-FR" dirty="0" smtClean="0"/>
              <a:t>», ibid.</a:t>
            </a:r>
            <a:endParaRPr lang="fr-FR" dirty="0"/>
          </a:p>
        </p:txBody>
      </p:sp>
    </p:spTree>
    <p:extLst>
      <p:ext uri="{BB962C8B-B14F-4D97-AF65-F5344CB8AC3E}">
        <p14:creationId xmlns:p14="http://schemas.microsoft.com/office/powerpoint/2010/main" val="1498149686"/>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L’EXEMPLE DE CHAMBERLAIN</a:t>
            </a:r>
            <a:endParaRPr lang="fr-FR" dirty="0"/>
          </a:p>
        </p:txBody>
      </p:sp>
      <p:sp>
        <p:nvSpPr>
          <p:cNvPr id="3" name="Espace réservé du contenu 2"/>
          <p:cNvSpPr>
            <a:spLocks noGrp="1"/>
          </p:cNvSpPr>
          <p:nvPr>
            <p:ph idx="1"/>
          </p:nvPr>
        </p:nvSpPr>
        <p:spPr/>
        <p:txBody>
          <a:bodyPr>
            <a:normAutofit fontScale="77500" lnSpcReduction="20000"/>
          </a:bodyPr>
          <a:lstStyle/>
          <a:p>
            <a:pPr marL="0" indent="0" algn="just">
              <a:buNone/>
            </a:pPr>
            <a:r>
              <a:rPr lang="fr-FR" dirty="0" smtClean="0"/>
              <a:t>« Ils sont très heureux de le voir jouer ; pour eux, cela vaut la peine de payer le prix total. Supposons qu’en une saison, un million de personnes assistent à des matchs locaux, et que </a:t>
            </a:r>
            <a:r>
              <a:rPr lang="fr-FR" dirty="0" err="1" smtClean="0"/>
              <a:t>Wilt</a:t>
            </a:r>
            <a:r>
              <a:rPr lang="fr-FR" dirty="0" smtClean="0"/>
              <a:t> Chamberlain finisse avec 250 000 dollars, somme beaucoup plus importante que le revenu moyen et beaucoup plus énorme même que ce que n’importe qui d’autre gagne. A-t-il le droit de recevoir ce revenu ? (…) Chacune de ces personnes a choisi de donner 25 cents de son argent à Chamberlain. Elle aurait pu le dépenser en allant au cinéma, ou en achetant des bonbons, ou des numéros du magazine </a:t>
            </a:r>
            <a:r>
              <a:rPr lang="fr-FR" i="1" dirty="0" smtClean="0"/>
              <a:t>Dissent</a:t>
            </a:r>
            <a:r>
              <a:rPr lang="fr-FR" dirty="0" smtClean="0"/>
              <a:t> (…). Mais toutes ces personnes (…) sont tombés d’accord pour donner cet argent à </a:t>
            </a:r>
            <a:r>
              <a:rPr lang="fr-FR" dirty="0" err="1" smtClean="0"/>
              <a:t>Wilt</a:t>
            </a:r>
            <a:r>
              <a:rPr lang="fr-FR" dirty="0" smtClean="0"/>
              <a:t> Chamberlain en échange de le regarder jouer du basket. </a:t>
            </a:r>
            <a:r>
              <a:rPr lang="fr-FR" dirty="0" smtClean="0"/>
              <a:t>», ibid., </a:t>
            </a:r>
            <a:r>
              <a:rPr lang="fr-FR" dirty="0" smtClean="0"/>
              <a:t>p. 201</a:t>
            </a:r>
            <a:endParaRPr lang="fr-FR" dirty="0"/>
          </a:p>
        </p:txBody>
      </p:sp>
    </p:spTree>
    <p:extLst>
      <p:ext uri="{BB962C8B-B14F-4D97-AF65-F5344CB8AC3E}">
        <p14:creationId xmlns:p14="http://schemas.microsoft.com/office/powerpoint/2010/main" val="3468665845"/>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POLITICAL LIBERALISM (1993</a:t>
            </a:r>
            <a:r>
              <a:rPr lang="fr-FR" dirty="0" smtClean="0"/>
              <a:t>)-J. RAWLS</a:t>
            </a:r>
            <a:endParaRPr lang="fr-FR" dirty="0"/>
          </a:p>
        </p:txBody>
      </p:sp>
      <p:sp>
        <p:nvSpPr>
          <p:cNvPr id="3" name="Espace réservé du contenu 2"/>
          <p:cNvSpPr>
            <a:spLocks noGrp="1"/>
          </p:cNvSpPr>
          <p:nvPr>
            <p:ph idx="1"/>
          </p:nvPr>
        </p:nvSpPr>
        <p:spPr/>
        <p:txBody>
          <a:bodyPr>
            <a:normAutofit fontScale="92500" lnSpcReduction="20000"/>
          </a:bodyPr>
          <a:lstStyle/>
          <a:p>
            <a:pPr algn="just"/>
            <a:r>
              <a:rPr lang="fr-FR" dirty="0" smtClean="0"/>
              <a:t>« FAIT DU PLURALISME » : </a:t>
            </a:r>
          </a:p>
          <a:p>
            <a:pPr marL="0" indent="0" algn="just">
              <a:buNone/>
            </a:pPr>
            <a:r>
              <a:rPr lang="fr-FR" dirty="0" smtClean="0"/>
              <a:t>« (…) étant donné que leurs conceptions du bien sont en conflit, comment est-il possible de parvenir à une entente politique sur ce qui doit être considéré comme des revendications justifiées ? La difficulté est que l’Etat ne peut plus agir en vue de maximiser la satisfaction des préférences rationnelles des citoyens ou de leurs besoins (comme dans l’utilitarisme) ou bien encore afin de promouvoir l’excellence humaine ou les valeurs de perfection (comme dans le perfectionnisme) »</a:t>
            </a:r>
            <a:endParaRPr lang="fr-FR" dirty="0"/>
          </a:p>
        </p:txBody>
      </p:sp>
    </p:spTree>
    <p:extLst>
      <p:ext uri="{BB962C8B-B14F-4D97-AF65-F5344CB8AC3E}">
        <p14:creationId xmlns:p14="http://schemas.microsoft.com/office/powerpoint/2010/main" val="1151678230"/>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err="1" smtClean="0"/>
              <a:t>Overlapping</a:t>
            </a:r>
            <a:r>
              <a:rPr lang="fr-FR" dirty="0" smtClean="0"/>
              <a:t> </a:t>
            </a:r>
            <a:r>
              <a:rPr lang="fr-FR" dirty="0" smtClean="0"/>
              <a:t>consensus</a:t>
            </a:r>
            <a:endParaRPr lang="fr-FR" dirty="0"/>
          </a:p>
        </p:txBody>
      </p:sp>
      <p:sp>
        <p:nvSpPr>
          <p:cNvPr id="3" name="Espace réservé du contenu 2"/>
          <p:cNvSpPr>
            <a:spLocks noGrp="1"/>
          </p:cNvSpPr>
          <p:nvPr>
            <p:ph idx="1"/>
          </p:nvPr>
        </p:nvSpPr>
        <p:spPr/>
        <p:txBody>
          <a:bodyPr>
            <a:normAutofit fontScale="85000" lnSpcReduction="20000"/>
          </a:bodyPr>
          <a:lstStyle/>
          <a:p>
            <a:pPr marL="0" indent="0" algn="just">
              <a:buNone/>
            </a:pPr>
            <a:r>
              <a:rPr lang="fr-FR" dirty="0" smtClean="0"/>
              <a:t>« Aucune de ces opinions sur le sens, la valeur et la finalité de l’existence humaine, définies par les conceptions du bien correspondantes, d’ordre religieux ou </a:t>
            </a:r>
            <a:r>
              <a:rPr lang="fr-FR" dirty="0" smtClean="0"/>
              <a:t>philosophique, </a:t>
            </a:r>
            <a:r>
              <a:rPr lang="fr-FR" dirty="0" smtClean="0"/>
              <a:t>n’est adoptée par l’ensemble des citoyens ; par conséquent la réalisation de l’une d’entre elles à travers les institutions de base donnerait à l’Etat un caractère sectaire. Afin de trouver une conception commune du bien (…) le libéralisme politique cherche une idée de l’avantage rationnel définie par une conception politique indépendante de toute doctrine particulière et qui puisse devenir le centre d’un consensus par recoupement. », </a:t>
            </a:r>
            <a:r>
              <a:rPr lang="fr-FR" dirty="0" smtClean="0"/>
              <a:t>J. </a:t>
            </a:r>
            <a:r>
              <a:rPr lang="fr-FR" dirty="0" err="1" smtClean="0"/>
              <a:t>Rawls</a:t>
            </a:r>
            <a:r>
              <a:rPr lang="fr-FR" dirty="0" smtClean="0"/>
              <a:t>, </a:t>
            </a:r>
            <a:r>
              <a:rPr lang="fr-FR" i="1" dirty="0" smtClean="0"/>
              <a:t>Libéralisme politique</a:t>
            </a:r>
            <a:r>
              <a:rPr lang="fr-FR" dirty="0" smtClean="0"/>
              <a:t>, </a:t>
            </a:r>
            <a:r>
              <a:rPr lang="fr-FR" dirty="0" smtClean="0"/>
              <a:t>pp. 293-294.</a:t>
            </a:r>
            <a:endParaRPr lang="fr-FR" dirty="0"/>
          </a:p>
        </p:txBody>
      </p:sp>
    </p:spTree>
    <p:extLst>
      <p:ext uri="{BB962C8B-B14F-4D97-AF65-F5344CB8AC3E}">
        <p14:creationId xmlns:p14="http://schemas.microsoft.com/office/powerpoint/2010/main" val="304417801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Arial"/>
                <a:cs typeface="Arial"/>
              </a:rPr>
              <a:t>Hobbes (1588-1679)</a:t>
            </a:r>
            <a:endParaRPr lang="fr-FR" dirty="0">
              <a:latin typeface="Arial"/>
            </a:endParaRPr>
          </a:p>
        </p:txBody>
      </p:sp>
      <p:sp>
        <p:nvSpPr>
          <p:cNvPr id="3" name="Espace réservé du contenu 2"/>
          <p:cNvSpPr>
            <a:spLocks noGrp="1"/>
          </p:cNvSpPr>
          <p:nvPr>
            <p:ph idx="1"/>
          </p:nvPr>
        </p:nvSpPr>
        <p:spPr/>
        <p:txBody>
          <a:bodyPr>
            <a:normAutofit lnSpcReduction="10000"/>
          </a:bodyPr>
          <a:lstStyle/>
          <a:p>
            <a:pPr marL="0" indent="0" algn="just">
              <a:buNone/>
            </a:pPr>
            <a:r>
              <a:rPr lang="fr-FR" dirty="0" smtClean="0">
                <a:latin typeface="Arial"/>
              </a:rPr>
              <a:t>Voyage à Paris (1634-1636) et rencontre le Père Mersenne et </a:t>
            </a:r>
            <a:r>
              <a:rPr lang="fr-FR" dirty="0" smtClean="0">
                <a:latin typeface="Arial"/>
              </a:rPr>
              <a:t>Gassendi. En </a:t>
            </a:r>
            <a:r>
              <a:rPr lang="fr-FR" dirty="0" smtClean="0">
                <a:latin typeface="Arial"/>
              </a:rPr>
              <a:t>Italie, rencontre avec Galilée et découverte de la philosophie moderne centrée autour d’une interprétation mathématique du monde qui le conduit à renouveler le regard sur la science politique : «conquête de l’épistémologie mécaniste» (S. </a:t>
            </a:r>
            <a:r>
              <a:rPr lang="fr-FR" dirty="0" err="1" smtClean="0">
                <a:latin typeface="Arial"/>
              </a:rPr>
              <a:t>Goyard</a:t>
            </a:r>
            <a:r>
              <a:rPr lang="fr-FR" dirty="0" smtClean="0">
                <a:latin typeface="Arial"/>
              </a:rPr>
              <a:t>-Fabre, Introduction du </a:t>
            </a:r>
            <a:r>
              <a:rPr lang="fr-FR" i="1" dirty="0" smtClean="0">
                <a:latin typeface="Arial"/>
              </a:rPr>
              <a:t>De Cive</a:t>
            </a:r>
            <a:r>
              <a:rPr lang="fr-FR" dirty="0" smtClean="0">
                <a:latin typeface="Arial"/>
              </a:rPr>
              <a:t>, p. 25), approche euclidienne et mécaniste.</a:t>
            </a:r>
            <a:endParaRPr lang="fr-FR" dirty="0">
              <a:latin typeface="Arial"/>
            </a:endParaRPr>
          </a:p>
        </p:txBody>
      </p:sp>
    </p:spTree>
    <p:extLst>
      <p:ext uri="{BB962C8B-B14F-4D97-AF65-F5344CB8AC3E}">
        <p14:creationId xmlns:p14="http://schemas.microsoft.com/office/powerpoint/2010/main" val="177644368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Hobbes et le </a:t>
            </a:r>
            <a:r>
              <a:rPr lang="fr-FR" dirty="0" smtClean="0"/>
              <a:t>contexte déterminant de la guerre civile anglaise</a:t>
            </a:r>
            <a:endParaRPr lang="fr-FR" dirty="0"/>
          </a:p>
        </p:txBody>
      </p:sp>
      <p:sp>
        <p:nvSpPr>
          <p:cNvPr id="3" name="Espace réservé du contenu 2"/>
          <p:cNvSpPr>
            <a:spLocks noGrp="1"/>
          </p:cNvSpPr>
          <p:nvPr>
            <p:ph idx="1"/>
          </p:nvPr>
        </p:nvSpPr>
        <p:spPr>
          <a:xfrm>
            <a:off x="457200" y="1417638"/>
            <a:ext cx="8229600" cy="4525963"/>
          </a:xfrm>
        </p:spPr>
        <p:txBody>
          <a:bodyPr>
            <a:normAutofit fontScale="85000" lnSpcReduction="10000"/>
          </a:bodyPr>
          <a:lstStyle/>
          <a:p>
            <a:pPr marL="0" indent="0" algn="just">
              <a:buNone/>
            </a:pPr>
            <a:r>
              <a:rPr lang="fr-FR" dirty="0" smtClean="0"/>
              <a:t>1640 : conflit entre Charles premier et le Parlement le conduit à devoir choisir l’exil en raison de sa proximité avec le camp monarchiste, jusqu’à la Restauration de Charles II en 1651.</a:t>
            </a:r>
          </a:p>
          <a:p>
            <a:pPr marL="0" indent="0" algn="just">
              <a:buNone/>
            </a:pPr>
            <a:r>
              <a:rPr lang="fr-FR" dirty="0" smtClean="0"/>
              <a:t>1640 </a:t>
            </a:r>
            <a:r>
              <a:rPr lang="fr-FR" i="1" dirty="0" smtClean="0"/>
              <a:t>The </a:t>
            </a:r>
            <a:r>
              <a:rPr lang="fr-FR" i="1" dirty="0" err="1" smtClean="0"/>
              <a:t>Elements</a:t>
            </a:r>
            <a:r>
              <a:rPr lang="fr-FR" i="1" dirty="0" smtClean="0"/>
              <a:t> of Law</a:t>
            </a:r>
          </a:p>
          <a:p>
            <a:pPr marL="0" indent="0" algn="just">
              <a:buNone/>
            </a:pPr>
            <a:r>
              <a:rPr lang="fr-FR" dirty="0" smtClean="0"/>
              <a:t>Période de dialogue avec Descartes (correspondances et objections aux </a:t>
            </a:r>
            <a:r>
              <a:rPr lang="fr-FR" i="1" dirty="0" smtClean="0"/>
              <a:t>Méditations métaphysiques</a:t>
            </a:r>
            <a:r>
              <a:rPr lang="fr-FR" dirty="0" smtClean="0"/>
              <a:t>) </a:t>
            </a:r>
            <a:r>
              <a:rPr lang="fr-FR" dirty="0" smtClean="0"/>
              <a:t>et  publication du </a:t>
            </a:r>
            <a:r>
              <a:rPr lang="fr-FR" i="1" dirty="0" smtClean="0"/>
              <a:t>De Cive </a:t>
            </a:r>
            <a:r>
              <a:rPr lang="fr-FR" dirty="0" smtClean="0"/>
              <a:t>en 1642, publication seconde édition augmentée en 1647 à Amsterdam.</a:t>
            </a:r>
          </a:p>
          <a:p>
            <a:pPr marL="0" indent="0" algn="just">
              <a:buNone/>
            </a:pPr>
            <a:r>
              <a:rPr lang="fr-FR" dirty="0" smtClean="0"/>
              <a:t>Publication du </a:t>
            </a:r>
            <a:r>
              <a:rPr lang="fr-FR" i="1" dirty="0" smtClean="0"/>
              <a:t>Léviathan</a:t>
            </a:r>
            <a:r>
              <a:rPr lang="fr-FR" dirty="0" smtClean="0"/>
              <a:t> et retour en Angleterre (1651) </a:t>
            </a:r>
          </a:p>
        </p:txBody>
      </p:sp>
    </p:spTree>
    <p:extLst>
      <p:ext uri="{BB962C8B-B14F-4D97-AF65-F5344CB8AC3E}">
        <p14:creationId xmlns:p14="http://schemas.microsoft.com/office/powerpoint/2010/main" val="271120872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Hobbes et le modèle galiléen</a:t>
            </a:r>
            <a:endParaRPr lang="fr-FR" dirty="0"/>
          </a:p>
        </p:txBody>
      </p:sp>
      <p:sp>
        <p:nvSpPr>
          <p:cNvPr id="3" name="Espace réservé du contenu 2"/>
          <p:cNvSpPr>
            <a:spLocks noGrp="1"/>
          </p:cNvSpPr>
          <p:nvPr>
            <p:ph idx="1"/>
          </p:nvPr>
        </p:nvSpPr>
        <p:spPr/>
        <p:txBody>
          <a:bodyPr>
            <a:normAutofit lnSpcReduction="10000"/>
          </a:bodyPr>
          <a:lstStyle/>
          <a:p>
            <a:pPr marL="0" indent="0" algn="just">
              <a:buNone/>
            </a:pPr>
            <a:r>
              <a:rPr lang="fr-FR" dirty="0" smtClean="0"/>
              <a:t>Application à l’éthique et à la politique du modèle galiléen.</a:t>
            </a:r>
          </a:p>
          <a:p>
            <a:pPr marL="0" indent="0" algn="just">
              <a:buNone/>
            </a:pPr>
            <a:r>
              <a:rPr lang="fr-FR" dirty="0" smtClean="0"/>
              <a:t>Inscription dans un champ intellectuel qui est celui des savants, à la fois physiciens et mathématiciens de l’époque dans un espace international défini à l’échelle de l’Europe, de l’Angleterre de Boyle et </a:t>
            </a:r>
            <a:r>
              <a:rPr lang="fr-FR" dirty="0" smtClean="0"/>
              <a:t>de Harvey</a:t>
            </a:r>
            <a:r>
              <a:rPr lang="fr-FR" dirty="0" smtClean="0"/>
              <a:t>, à la France de Descartes et Mersenne, à la Florence de Galilée</a:t>
            </a:r>
            <a:r>
              <a:rPr lang="fr-FR" dirty="0" smtClean="0"/>
              <a:t>.</a:t>
            </a:r>
            <a:endParaRPr lang="fr-FR" dirty="0" smtClean="0"/>
          </a:p>
        </p:txBody>
      </p:sp>
    </p:spTree>
    <p:extLst>
      <p:ext uri="{BB962C8B-B14F-4D97-AF65-F5344CB8AC3E}">
        <p14:creationId xmlns:p14="http://schemas.microsoft.com/office/powerpoint/2010/main" val="177098821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marL="0" indent="0" algn="just">
              <a:buNone/>
            </a:pPr>
            <a:r>
              <a:rPr lang="fr-FR" sz="2400" dirty="0" smtClean="0"/>
              <a:t>1610 Hobbes est en France lors de l’assassinat d’Henri IV par Ravaillac. </a:t>
            </a:r>
          </a:p>
          <a:p>
            <a:pPr marL="0" indent="0" algn="just">
              <a:buNone/>
            </a:pPr>
            <a:r>
              <a:rPr lang="fr-FR" sz="2400" dirty="0" smtClean="0"/>
              <a:t>1603 mort d’Elisabeth, absence d’héritier direct et accession au pouvoir du cousin, Jacques Premier (Jacques VII, roi d’Ecosse, fils de Marie Stuart</a:t>
            </a:r>
            <a:r>
              <a:rPr lang="fr-FR" sz="2400" dirty="0" smtClean="0"/>
              <a:t>).Faible </a:t>
            </a:r>
            <a:r>
              <a:rPr lang="fr-FR" sz="2400" dirty="0" smtClean="0"/>
              <a:t>charisme, notamment militaire, du nouveau monarque mais orientation intellectuelle et érudite avec la publication en 1609 de l’</a:t>
            </a:r>
            <a:r>
              <a:rPr lang="fr-FR" sz="2400" i="1" dirty="0" err="1" smtClean="0"/>
              <a:t>Apologia</a:t>
            </a:r>
            <a:r>
              <a:rPr lang="fr-FR" sz="2400" i="1" dirty="0" smtClean="0"/>
              <a:t> Pro </a:t>
            </a:r>
            <a:r>
              <a:rPr lang="fr-FR" sz="2400" i="1" dirty="0" err="1" smtClean="0"/>
              <a:t>Juramento</a:t>
            </a:r>
            <a:r>
              <a:rPr lang="fr-FR" sz="2400" i="1" dirty="0" smtClean="0"/>
              <a:t> </a:t>
            </a:r>
            <a:r>
              <a:rPr lang="fr-FR" sz="2400" i="1" dirty="0" err="1" smtClean="0"/>
              <a:t>Fidelitatis</a:t>
            </a:r>
            <a:r>
              <a:rPr lang="fr-FR" sz="2400" i="1" dirty="0" smtClean="0"/>
              <a:t>, </a:t>
            </a:r>
            <a:r>
              <a:rPr lang="fr-FR" sz="2400" dirty="0" smtClean="0"/>
              <a:t>idéologie de l’absolutisme de droit divin qui dénote avec le contexte traditionnellement libéral et parlementaire de la vie politique anglaise : défense du « privilège du peuple» représentée par la Chambre des Lords (seigneurs et prélats) et par la chambre des Communes (députés élus par la </a:t>
            </a:r>
            <a:r>
              <a:rPr lang="fr-FR" sz="2400" i="1" dirty="0" smtClean="0"/>
              <a:t>gentry</a:t>
            </a:r>
            <a:r>
              <a:rPr lang="fr-FR" sz="2400" dirty="0" smtClean="0"/>
              <a:t> et par les bourgeois</a:t>
            </a:r>
            <a:r>
              <a:rPr lang="fr-FR" sz="2400" dirty="0" smtClean="0"/>
              <a:t>). </a:t>
            </a:r>
            <a:r>
              <a:rPr lang="fr-FR" sz="2400" dirty="0" smtClean="0">
                <a:latin typeface="Arial"/>
              </a:rPr>
              <a:t>(S. </a:t>
            </a:r>
            <a:r>
              <a:rPr lang="fr-FR" sz="2400" dirty="0" err="1" smtClean="0">
                <a:latin typeface="Arial"/>
              </a:rPr>
              <a:t>Goyard</a:t>
            </a:r>
            <a:r>
              <a:rPr lang="fr-FR" sz="2400" dirty="0" smtClean="0">
                <a:latin typeface="Arial"/>
              </a:rPr>
              <a:t>-Fabre, Introduction du </a:t>
            </a:r>
            <a:r>
              <a:rPr lang="fr-FR" sz="2400" i="1" dirty="0" smtClean="0">
                <a:latin typeface="Arial"/>
              </a:rPr>
              <a:t>De Cive</a:t>
            </a:r>
            <a:r>
              <a:rPr lang="fr-FR" sz="2400" dirty="0">
                <a:latin typeface="Arial"/>
              </a:rPr>
              <a:t> </a:t>
            </a:r>
            <a:r>
              <a:rPr lang="fr-FR" sz="2400" dirty="0" smtClean="0">
                <a:latin typeface="Arial"/>
              </a:rPr>
              <a:t>op. </a:t>
            </a:r>
            <a:r>
              <a:rPr lang="fr-FR" sz="2400" dirty="0" err="1" smtClean="0">
                <a:latin typeface="Arial"/>
              </a:rPr>
              <a:t>cit</a:t>
            </a:r>
            <a:r>
              <a:rPr lang="fr-FR" sz="2400" dirty="0" smtClean="0">
                <a:latin typeface="Arial"/>
              </a:rPr>
              <a:t>.)</a:t>
            </a:r>
            <a:endParaRPr lang="fr-FR" sz="2400" dirty="0" smtClean="0"/>
          </a:p>
        </p:txBody>
      </p:sp>
    </p:spTree>
    <p:extLst>
      <p:ext uri="{BB962C8B-B14F-4D97-AF65-F5344CB8AC3E}">
        <p14:creationId xmlns:p14="http://schemas.microsoft.com/office/powerpoint/2010/main" val="248341648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3649</TotalTime>
  <Words>1693</Words>
  <Application>Microsoft Macintosh PowerPoint</Application>
  <PresentationFormat>Présentation à l'écran (4:3)</PresentationFormat>
  <Paragraphs>135</Paragraphs>
  <Slides>54</Slides>
  <Notes>0</Notes>
  <HiddenSlides>0</HiddenSlides>
  <MMClips>0</MMClips>
  <ScaleCrop>false</ScaleCrop>
  <HeadingPairs>
    <vt:vector size="4" baseType="variant">
      <vt:variant>
        <vt:lpstr>Thème</vt:lpstr>
      </vt:variant>
      <vt:variant>
        <vt:i4>1</vt:i4>
      </vt:variant>
      <vt:variant>
        <vt:lpstr>Titres des diapositives</vt:lpstr>
      </vt:variant>
      <vt:variant>
        <vt:i4>54</vt:i4>
      </vt:variant>
    </vt:vector>
  </HeadingPairs>
  <TitlesOfParts>
    <vt:vector size="55" baseType="lpstr">
      <vt:lpstr>Thème Office</vt:lpstr>
      <vt:lpstr> Les ingrédients traditionnels du modèle libéral</vt:lpstr>
      <vt:lpstr>Machiavel, la vérité effective</vt:lpstr>
      <vt:lpstr>Le Prince de Machiavel</vt:lpstr>
      <vt:lpstr>Le Prince de Machiavel</vt:lpstr>
      <vt:lpstr>Le Prince de Machiavel</vt:lpstr>
      <vt:lpstr>Hobbes (1588-1679)</vt:lpstr>
      <vt:lpstr>Hobbes et le contexte déterminant de la guerre civile anglaise</vt:lpstr>
      <vt:lpstr>Hobbes et le modèle galiléen</vt:lpstr>
      <vt:lpstr>Présentation PowerPoint</vt:lpstr>
      <vt:lpstr>Le Léviathan de Hobbes</vt:lpstr>
      <vt:lpstr>Le Léviathan de Hobbes</vt:lpstr>
      <vt:lpstr>Le Léviathan de Hobbes</vt:lpstr>
      <vt:lpstr>Un espace de l’attention intellectuelle-R. Collins</vt:lpstr>
      <vt:lpstr>Un espace centré sur le désaccord-R. Collins</vt:lpstr>
      <vt:lpstr>Locke, biographie et itinéraire intellectuel (1632-1704)</vt:lpstr>
      <vt:lpstr>Locke libéral</vt:lpstr>
      <vt:lpstr> Le modèle libéral-Locke du Second Traité</vt:lpstr>
      <vt:lpstr>Etat de nature-loi de nature-raison (Locke)</vt:lpstr>
      <vt:lpstr>Scepticisme-non subordination</vt:lpstr>
      <vt:lpstr>Présentation PowerPoint</vt:lpstr>
      <vt:lpstr>Droit de se préserver soi-même</vt:lpstr>
      <vt:lpstr>Clarté de la loi naturelle</vt:lpstr>
      <vt:lpstr>Propriété de soi </vt:lpstr>
      <vt:lpstr>Les renards et les lions</vt:lpstr>
      <vt:lpstr>L’interprétation de Locke de J. Dunn</vt:lpstr>
      <vt:lpstr>Locke selon Dunn</vt:lpstr>
      <vt:lpstr>« Décorum épistémologique » et confiance aristocratique- Locke selon Shapin</vt:lpstr>
      <vt:lpstr>Locke selon Shapin</vt:lpstr>
      <vt:lpstr>La confiance et la responsabilité pour Locke</vt:lpstr>
      <vt:lpstr>Bentham (1748-1832)</vt:lpstr>
      <vt:lpstr>Bentham</vt:lpstr>
      <vt:lpstr>Bentham</vt:lpstr>
      <vt:lpstr>Bentham</vt:lpstr>
      <vt:lpstr>Libéralisme moral-individualité (John Stuart Mill 1806-1873)</vt:lpstr>
      <vt:lpstr>Pluralisme et choix</vt:lpstr>
      <vt:lpstr>Tyrannies du collectif</vt:lpstr>
      <vt:lpstr>Principe de liberté</vt:lpstr>
      <vt:lpstr>Critique du perfectionnisme </vt:lpstr>
      <vt:lpstr>Justification de la contrainte et indépendance de droit</vt:lpstr>
      <vt:lpstr>I. Berlin</vt:lpstr>
      <vt:lpstr>Les deux questions concernant la liberté-Berlin</vt:lpstr>
      <vt:lpstr>Théorie de la justice-Rawls</vt:lpstr>
      <vt:lpstr>Inviolabilité de la personne et liberté individuelle</vt:lpstr>
      <vt:lpstr>JUSTICE ET DÉTERMINATION DES AVANTAGES</vt:lpstr>
      <vt:lpstr>POSITION ORIGINELLE…</vt:lpstr>
      <vt:lpstr>…et voile d’ignorance</vt:lpstr>
      <vt:lpstr>Deux principes de justice</vt:lpstr>
      <vt:lpstr>La désobéissance civile selon J. Rawls</vt:lpstr>
      <vt:lpstr>DÉFINITION DE LA DÉSOBÉISSANCE CIVILE</vt:lpstr>
      <vt:lpstr>L’approche libertarienne de R. Nozick</vt:lpstr>
      <vt:lpstr>L’EXEMPLE DE CHAMBERLAIN</vt:lpstr>
      <vt:lpstr>L’EXEMPLE DE CHAMBERLAIN</vt:lpstr>
      <vt:lpstr>POLITICAL LIBERALISM (1993)-J. RAWLS</vt:lpstr>
      <vt:lpstr>Overlapping consensus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David SMADJA</dc:creator>
  <cp:lastModifiedBy>David SMADJA</cp:lastModifiedBy>
  <cp:revision>12</cp:revision>
  <dcterms:created xsi:type="dcterms:W3CDTF">2022-12-23T21:23:11Z</dcterms:created>
  <dcterms:modified xsi:type="dcterms:W3CDTF">2022-12-26T10:13:02Z</dcterms:modified>
</cp:coreProperties>
</file>